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3">
  <p:sldMasterIdLst>
    <p:sldMasterId id="2147483659" r:id="rId1"/>
  </p:sldMasterIdLst>
  <p:notesMasterIdLst>
    <p:notesMasterId r:id="rId35"/>
  </p:notesMasterIdLst>
  <p:sldIdLst>
    <p:sldId id="277" r:id="rId2"/>
    <p:sldId id="312" r:id="rId3"/>
    <p:sldId id="330" r:id="rId4"/>
    <p:sldId id="331" r:id="rId5"/>
    <p:sldId id="348" r:id="rId6"/>
    <p:sldId id="349" r:id="rId7"/>
    <p:sldId id="350" r:id="rId8"/>
    <p:sldId id="352" r:id="rId9"/>
    <p:sldId id="327" r:id="rId10"/>
    <p:sldId id="282" r:id="rId11"/>
    <p:sldId id="336" r:id="rId12"/>
    <p:sldId id="337" r:id="rId13"/>
    <p:sldId id="338" r:id="rId14"/>
    <p:sldId id="339" r:id="rId15"/>
    <p:sldId id="341" r:id="rId16"/>
    <p:sldId id="340" r:id="rId17"/>
    <p:sldId id="342" r:id="rId18"/>
    <p:sldId id="343" r:id="rId19"/>
    <p:sldId id="328" r:id="rId20"/>
    <p:sldId id="344" r:id="rId21"/>
    <p:sldId id="286" r:id="rId22"/>
    <p:sldId id="287" r:id="rId23"/>
    <p:sldId id="326" r:id="rId24"/>
    <p:sldId id="346" r:id="rId25"/>
    <p:sldId id="292" r:id="rId26"/>
    <p:sldId id="293" r:id="rId27"/>
    <p:sldId id="347" r:id="rId28"/>
    <p:sldId id="295" r:id="rId29"/>
    <p:sldId id="332" r:id="rId30"/>
    <p:sldId id="333" r:id="rId31"/>
    <p:sldId id="334" r:id="rId32"/>
    <p:sldId id="345" r:id="rId33"/>
    <p:sldId id="351" r:id="rId34"/>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elyn Quiroz" initials="EQ"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9F01EFD-CF5A-4C91-B87D-4F6092FAC9CE}">
  <a:tblStyle styleId="{79F01EFD-CF5A-4C91-B87D-4F6092FAC9CE}" styleName="Table_0"/>
  <a:tblStyle styleId="{FF29E815-E7AD-4FCB-AC0B-0A51C9067D9C}" styleName="Table_1"/>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60" autoAdjust="0"/>
    <p:restoredTop sz="80969" autoAdjust="0"/>
  </p:normalViewPr>
  <p:slideViewPr>
    <p:cSldViewPr>
      <p:cViewPr varScale="1">
        <p:scale>
          <a:sx n="56" d="100"/>
          <a:sy n="56" d="100"/>
        </p:scale>
        <p:origin x="159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1ED3C3-EC81-47A9-A178-D10A672E5667}" type="doc">
      <dgm:prSet loTypeId="urn:microsoft.com/office/officeart/2005/8/layout/orgChart1" loCatId="hierarchy" qsTypeId="urn:microsoft.com/office/officeart/2005/8/quickstyle/simple2" qsCatId="simple" csTypeId="urn:microsoft.com/office/officeart/2005/8/colors/accent2_1" csCatId="accent2" phldr="1"/>
      <dgm:spPr/>
      <dgm:t>
        <a:bodyPr/>
        <a:lstStyle/>
        <a:p>
          <a:endParaRPr lang="es-US"/>
        </a:p>
      </dgm:t>
    </dgm:pt>
    <dgm:pt modelId="{B1592FCC-D1F9-4C7D-B70F-AB61F18692AC}">
      <dgm:prSet custT="1"/>
      <dgm:spPr/>
      <dgm:t>
        <a:bodyPr/>
        <a:lstStyle/>
        <a:p>
          <a:pPr rtl="0"/>
          <a:r>
            <a:rPr lang="es-ES" sz="1600" b="0" i="0" baseline="0" dirty="0" smtClean="0"/>
            <a:t>Enfermedad </a:t>
          </a:r>
          <a:r>
            <a:rPr lang="es-ES" sz="1600" b="0" i="0" baseline="0" dirty="0" err="1" smtClean="0"/>
            <a:t>zoonósica</a:t>
          </a:r>
          <a:r>
            <a:rPr lang="es-ES" sz="1600" b="0" i="0" baseline="0" dirty="0" smtClean="0"/>
            <a:t> </a:t>
          </a:r>
          <a:endParaRPr lang="es-US" sz="1600" dirty="0"/>
        </a:p>
      </dgm:t>
    </dgm:pt>
    <dgm:pt modelId="{B6F6E334-AB9B-4896-A84F-DADF9AC80553}" type="parTrans" cxnId="{00126812-300A-419D-8C2F-47C342139F65}">
      <dgm:prSet/>
      <dgm:spPr/>
      <dgm:t>
        <a:bodyPr/>
        <a:lstStyle/>
        <a:p>
          <a:endParaRPr lang="es-US" sz="1600"/>
        </a:p>
      </dgm:t>
    </dgm:pt>
    <dgm:pt modelId="{F766E2F8-1D72-4532-BFCF-0AC78F28480F}" type="sibTrans" cxnId="{00126812-300A-419D-8C2F-47C342139F65}">
      <dgm:prSet/>
      <dgm:spPr/>
      <dgm:t>
        <a:bodyPr/>
        <a:lstStyle/>
        <a:p>
          <a:endParaRPr lang="es-US" sz="1600"/>
        </a:p>
      </dgm:t>
    </dgm:pt>
    <dgm:pt modelId="{E114CC52-6440-44A4-B1D8-7BDA7F1DFD37}">
      <dgm:prSet custT="1"/>
      <dgm:spPr/>
      <dgm:t>
        <a:bodyPr/>
        <a:lstStyle/>
        <a:p>
          <a:pPr rtl="0"/>
          <a:r>
            <a:rPr lang="es-ES" sz="1600" b="0" i="0" baseline="0" dirty="0" smtClean="0"/>
            <a:t>ETAS más comunes y agresivas</a:t>
          </a:r>
          <a:endParaRPr lang="es-US" sz="1600" dirty="0"/>
        </a:p>
      </dgm:t>
    </dgm:pt>
    <dgm:pt modelId="{2A36082C-6E70-4677-8F07-F00B56320FA0}" type="parTrans" cxnId="{82729D3A-CBAC-45FD-9234-66EAD9B6434E}">
      <dgm:prSet/>
      <dgm:spPr/>
      <dgm:t>
        <a:bodyPr/>
        <a:lstStyle/>
        <a:p>
          <a:endParaRPr lang="es-US" sz="1600"/>
        </a:p>
      </dgm:t>
    </dgm:pt>
    <dgm:pt modelId="{D6EBD338-FA16-4241-9DC3-E57193BD2F43}" type="sibTrans" cxnId="{82729D3A-CBAC-45FD-9234-66EAD9B6434E}">
      <dgm:prSet/>
      <dgm:spPr/>
      <dgm:t>
        <a:bodyPr/>
        <a:lstStyle/>
        <a:p>
          <a:endParaRPr lang="es-US" sz="1600"/>
        </a:p>
      </dgm:t>
    </dgm:pt>
    <dgm:pt modelId="{BC2EC6F3-10D2-4E73-A827-C4BD07A0A2DC}">
      <dgm:prSet custT="1"/>
      <dgm:spPr/>
      <dgm:t>
        <a:bodyPr/>
        <a:lstStyle/>
        <a:p>
          <a:r>
            <a:rPr lang="es-ES" sz="1600" b="0" i="0" baseline="0" dirty="0" smtClean="0"/>
            <a:t>↑ índice morbilidad y mortalidad </a:t>
          </a:r>
          <a:endParaRPr lang="en-US" sz="1600" dirty="0"/>
        </a:p>
      </dgm:t>
    </dgm:pt>
    <dgm:pt modelId="{337A7F67-46F4-4E1F-958D-92AF7FEADCE3}" type="parTrans" cxnId="{5E9F2588-C7FB-4C93-8DE5-9A6445256B4C}">
      <dgm:prSet/>
      <dgm:spPr/>
      <dgm:t>
        <a:bodyPr/>
        <a:lstStyle/>
        <a:p>
          <a:endParaRPr lang="en-US" sz="1600"/>
        </a:p>
      </dgm:t>
    </dgm:pt>
    <dgm:pt modelId="{BE521127-761D-4848-81A3-350B01151E05}" type="sibTrans" cxnId="{5E9F2588-C7FB-4C93-8DE5-9A6445256B4C}">
      <dgm:prSet/>
      <dgm:spPr/>
      <dgm:t>
        <a:bodyPr/>
        <a:lstStyle/>
        <a:p>
          <a:endParaRPr lang="en-US" sz="1600"/>
        </a:p>
      </dgm:t>
    </dgm:pt>
    <dgm:pt modelId="{D1DE0152-9E5E-4897-B689-3CB64F0CCEC1}">
      <dgm:prSet custT="1"/>
      <dgm:spPr/>
      <dgm:t>
        <a:bodyPr/>
        <a:lstStyle/>
        <a:p>
          <a:pPr rtl="0"/>
          <a:r>
            <a:rPr lang="es-ES" sz="1600" smtClean="0"/>
            <a:t>Afecta al ganado, aves de corral y sus productos derivados</a:t>
          </a:r>
          <a:endParaRPr lang="es-US" sz="1600" dirty="0"/>
        </a:p>
      </dgm:t>
    </dgm:pt>
    <dgm:pt modelId="{29B97967-818D-40FE-8EDE-F2D10458A53C}" type="parTrans" cxnId="{893F624C-9D41-4E22-AF19-8BF733F2105C}">
      <dgm:prSet/>
      <dgm:spPr/>
      <dgm:t>
        <a:bodyPr/>
        <a:lstStyle/>
        <a:p>
          <a:endParaRPr lang="es-ES" sz="1600"/>
        </a:p>
      </dgm:t>
    </dgm:pt>
    <dgm:pt modelId="{BA295698-4CD6-4E6A-ACA6-5931D4AE8861}" type="sibTrans" cxnId="{893F624C-9D41-4E22-AF19-8BF733F2105C}">
      <dgm:prSet/>
      <dgm:spPr/>
      <dgm:t>
        <a:bodyPr/>
        <a:lstStyle/>
        <a:p>
          <a:endParaRPr lang="es-ES" sz="1600"/>
        </a:p>
      </dgm:t>
    </dgm:pt>
    <dgm:pt modelId="{2D71F998-8F8F-45CB-8B4D-0891DB5A362E}" type="pres">
      <dgm:prSet presAssocID="{AF1ED3C3-EC81-47A9-A178-D10A672E5667}" presName="hierChild1" presStyleCnt="0">
        <dgm:presLayoutVars>
          <dgm:orgChart val="1"/>
          <dgm:chPref val="1"/>
          <dgm:dir/>
          <dgm:animOne val="branch"/>
          <dgm:animLvl val="lvl"/>
          <dgm:resizeHandles/>
        </dgm:presLayoutVars>
      </dgm:prSet>
      <dgm:spPr/>
      <dgm:t>
        <a:bodyPr/>
        <a:lstStyle/>
        <a:p>
          <a:endParaRPr lang="en-US"/>
        </a:p>
      </dgm:t>
    </dgm:pt>
    <dgm:pt modelId="{B070C025-6B03-4A5F-9AC1-DABE5318139B}" type="pres">
      <dgm:prSet presAssocID="{B1592FCC-D1F9-4C7D-B70F-AB61F18692AC}" presName="hierRoot1" presStyleCnt="0">
        <dgm:presLayoutVars>
          <dgm:hierBranch val="init"/>
        </dgm:presLayoutVars>
      </dgm:prSet>
      <dgm:spPr/>
    </dgm:pt>
    <dgm:pt modelId="{6DA2A065-D58E-4735-82C7-095B9D0B0AD1}" type="pres">
      <dgm:prSet presAssocID="{B1592FCC-D1F9-4C7D-B70F-AB61F18692AC}" presName="rootComposite1" presStyleCnt="0"/>
      <dgm:spPr/>
    </dgm:pt>
    <dgm:pt modelId="{1A25CA6B-9ADC-43E9-AD91-2F0857F64EE8}" type="pres">
      <dgm:prSet presAssocID="{B1592FCC-D1F9-4C7D-B70F-AB61F18692AC}" presName="rootText1" presStyleLbl="node0" presStyleIdx="0" presStyleCnt="4">
        <dgm:presLayoutVars>
          <dgm:chPref val="3"/>
        </dgm:presLayoutVars>
      </dgm:prSet>
      <dgm:spPr/>
      <dgm:t>
        <a:bodyPr/>
        <a:lstStyle/>
        <a:p>
          <a:endParaRPr lang="es-ES"/>
        </a:p>
      </dgm:t>
    </dgm:pt>
    <dgm:pt modelId="{50B59697-D797-403C-A80B-0BCEFB846A23}" type="pres">
      <dgm:prSet presAssocID="{B1592FCC-D1F9-4C7D-B70F-AB61F18692AC}" presName="rootConnector1" presStyleLbl="node1" presStyleIdx="0" presStyleCnt="0"/>
      <dgm:spPr/>
      <dgm:t>
        <a:bodyPr/>
        <a:lstStyle/>
        <a:p>
          <a:endParaRPr lang="es-ES"/>
        </a:p>
      </dgm:t>
    </dgm:pt>
    <dgm:pt modelId="{A9D8820F-CD99-4BD2-A9BE-0ED2383EB1E4}" type="pres">
      <dgm:prSet presAssocID="{B1592FCC-D1F9-4C7D-B70F-AB61F18692AC}" presName="hierChild2" presStyleCnt="0"/>
      <dgm:spPr/>
    </dgm:pt>
    <dgm:pt modelId="{FAE6EA2D-8B5E-4677-BF3D-38AD53B6A6BE}" type="pres">
      <dgm:prSet presAssocID="{B1592FCC-D1F9-4C7D-B70F-AB61F18692AC}" presName="hierChild3" presStyleCnt="0"/>
      <dgm:spPr/>
    </dgm:pt>
    <dgm:pt modelId="{21CBAE4D-C136-4340-A4D8-774F27CB3C2B}" type="pres">
      <dgm:prSet presAssocID="{BC2EC6F3-10D2-4E73-A827-C4BD07A0A2DC}" presName="hierRoot1" presStyleCnt="0">
        <dgm:presLayoutVars>
          <dgm:hierBranch val="init"/>
        </dgm:presLayoutVars>
      </dgm:prSet>
      <dgm:spPr/>
    </dgm:pt>
    <dgm:pt modelId="{29B36723-2F25-4D9C-A0FC-A0E133D0E3B3}" type="pres">
      <dgm:prSet presAssocID="{BC2EC6F3-10D2-4E73-A827-C4BD07A0A2DC}" presName="rootComposite1" presStyleCnt="0"/>
      <dgm:spPr/>
    </dgm:pt>
    <dgm:pt modelId="{9237D67D-042A-4E71-84B0-99DCB1B5D9BF}" type="pres">
      <dgm:prSet presAssocID="{BC2EC6F3-10D2-4E73-A827-C4BD07A0A2DC}" presName="rootText1" presStyleLbl="node0" presStyleIdx="1" presStyleCnt="4">
        <dgm:presLayoutVars>
          <dgm:chPref val="3"/>
        </dgm:presLayoutVars>
      </dgm:prSet>
      <dgm:spPr/>
      <dgm:t>
        <a:bodyPr/>
        <a:lstStyle/>
        <a:p>
          <a:endParaRPr lang="es-ES"/>
        </a:p>
      </dgm:t>
    </dgm:pt>
    <dgm:pt modelId="{79B46851-B1F9-44D4-9479-6E496106B4AD}" type="pres">
      <dgm:prSet presAssocID="{BC2EC6F3-10D2-4E73-A827-C4BD07A0A2DC}" presName="rootConnector1" presStyleLbl="node1" presStyleIdx="0" presStyleCnt="0"/>
      <dgm:spPr/>
      <dgm:t>
        <a:bodyPr/>
        <a:lstStyle/>
        <a:p>
          <a:endParaRPr lang="es-ES"/>
        </a:p>
      </dgm:t>
    </dgm:pt>
    <dgm:pt modelId="{4E51C9D0-B8BD-452E-8246-617F8CB430E6}" type="pres">
      <dgm:prSet presAssocID="{BC2EC6F3-10D2-4E73-A827-C4BD07A0A2DC}" presName="hierChild2" presStyleCnt="0"/>
      <dgm:spPr/>
    </dgm:pt>
    <dgm:pt modelId="{4E17E0B5-AC10-4A41-8E9A-A3A44D3A9FBA}" type="pres">
      <dgm:prSet presAssocID="{BC2EC6F3-10D2-4E73-A827-C4BD07A0A2DC}" presName="hierChild3" presStyleCnt="0"/>
      <dgm:spPr/>
    </dgm:pt>
    <dgm:pt modelId="{CAB77568-5905-43A6-8A3A-483D63546536}" type="pres">
      <dgm:prSet presAssocID="{E114CC52-6440-44A4-B1D8-7BDA7F1DFD37}" presName="hierRoot1" presStyleCnt="0">
        <dgm:presLayoutVars>
          <dgm:hierBranch val="init"/>
        </dgm:presLayoutVars>
      </dgm:prSet>
      <dgm:spPr/>
    </dgm:pt>
    <dgm:pt modelId="{90798AB4-322A-47B6-A5A9-A144A92239AF}" type="pres">
      <dgm:prSet presAssocID="{E114CC52-6440-44A4-B1D8-7BDA7F1DFD37}" presName="rootComposite1" presStyleCnt="0"/>
      <dgm:spPr/>
    </dgm:pt>
    <dgm:pt modelId="{DF357F63-71AE-4E13-B948-22B0310C76C4}" type="pres">
      <dgm:prSet presAssocID="{E114CC52-6440-44A4-B1D8-7BDA7F1DFD37}" presName="rootText1" presStyleLbl="node0" presStyleIdx="2" presStyleCnt="4">
        <dgm:presLayoutVars>
          <dgm:chPref val="3"/>
        </dgm:presLayoutVars>
      </dgm:prSet>
      <dgm:spPr/>
      <dgm:t>
        <a:bodyPr/>
        <a:lstStyle/>
        <a:p>
          <a:endParaRPr lang="es-ES"/>
        </a:p>
      </dgm:t>
    </dgm:pt>
    <dgm:pt modelId="{8EBAFBBB-6AB8-4B4E-A1A5-7877DF18F1D4}" type="pres">
      <dgm:prSet presAssocID="{E114CC52-6440-44A4-B1D8-7BDA7F1DFD37}" presName="rootConnector1" presStyleLbl="node1" presStyleIdx="0" presStyleCnt="0"/>
      <dgm:spPr/>
      <dgm:t>
        <a:bodyPr/>
        <a:lstStyle/>
        <a:p>
          <a:endParaRPr lang="es-ES"/>
        </a:p>
      </dgm:t>
    </dgm:pt>
    <dgm:pt modelId="{CE9AA782-D1AF-4385-8323-955D81A9CAC1}" type="pres">
      <dgm:prSet presAssocID="{E114CC52-6440-44A4-B1D8-7BDA7F1DFD37}" presName="hierChild2" presStyleCnt="0"/>
      <dgm:spPr/>
    </dgm:pt>
    <dgm:pt modelId="{8E6AB3C6-512B-45D6-933D-EA2C65008A2F}" type="pres">
      <dgm:prSet presAssocID="{E114CC52-6440-44A4-B1D8-7BDA7F1DFD37}" presName="hierChild3" presStyleCnt="0"/>
      <dgm:spPr/>
    </dgm:pt>
    <dgm:pt modelId="{CC458C56-5881-41F4-B1F1-C9507DE614BF}" type="pres">
      <dgm:prSet presAssocID="{D1DE0152-9E5E-4897-B689-3CB64F0CCEC1}" presName="hierRoot1" presStyleCnt="0">
        <dgm:presLayoutVars>
          <dgm:hierBranch val="init"/>
        </dgm:presLayoutVars>
      </dgm:prSet>
      <dgm:spPr/>
    </dgm:pt>
    <dgm:pt modelId="{EEC9B267-34CD-4375-A07A-6E6226AFA30A}" type="pres">
      <dgm:prSet presAssocID="{D1DE0152-9E5E-4897-B689-3CB64F0CCEC1}" presName="rootComposite1" presStyleCnt="0"/>
      <dgm:spPr/>
    </dgm:pt>
    <dgm:pt modelId="{C9544B51-B430-4CCB-AFB9-56314E942522}" type="pres">
      <dgm:prSet presAssocID="{D1DE0152-9E5E-4897-B689-3CB64F0CCEC1}" presName="rootText1" presStyleLbl="node0" presStyleIdx="3" presStyleCnt="4" custLinFactNeighborX="-2115">
        <dgm:presLayoutVars>
          <dgm:chPref val="3"/>
        </dgm:presLayoutVars>
      </dgm:prSet>
      <dgm:spPr/>
      <dgm:t>
        <a:bodyPr/>
        <a:lstStyle/>
        <a:p>
          <a:endParaRPr lang="es-ES"/>
        </a:p>
      </dgm:t>
    </dgm:pt>
    <dgm:pt modelId="{FFEC448A-FACF-4943-9BDB-526142D46325}" type="pres">
      <dgm:prSet presAssocID="{D1DE0152-9E5E-4897-B689-3CB64F0CCEC1}" presName="rootConnector1" presStyleLbl="node1" presStyleIdx="0" presStyleCnt="0"/>
      <dgm:spPr/>
      <dgm:t>
        <a:bodyPr/>
        <a:lstStyle/>
        <a:p>
          <a:endParaRPr lang="es-ES"/>
        </a:p>
      </dgm:t>
    </dgm:pt>
    <dgm:pt modelId="{1ABCA9D9-9946-4794-818F-1B7DA0D5C3E2}" type="pres">
      <dgm:prSet presAssocID="{D1DE0152-9E5E-4897-B689-3CB64F0CCEC1}" presName="hierChild2" presStyleCnt="0"/>
      <dgm:spPr/>
    </dgm:pt>
    <dgm:pt modelId="{602D16F1-55C0-450B-A8F6-C056320BE500}" type="pres">
      <dgm:prSet presAssocID="{D1DE0152-9E5E-4897-B689-3CB64F0CCEC1}" presName="hierChild3" presStyleCnt="0"/>
      <dgm:spPr/>
    </dgm:pt>
  </dgm:ptLst>
  <dgm:cxnLst>
    <dgm:cxn modelId="{681115CF-B3BB-462B-B22B-33718845BAA5}" type="presOf" srcId="{BC2EC6F3-10D2-4E73-A827-C4BD07A0A2DC}" destId="{79B46851-B1F9-44D4-9479-6E496106B4AD}" srcOrd="1" destOrd="0" presId="urn:microsoft.com/office/officeart/2005/8/layout/orgChart1"/>
    <dgm:cxn modelId="{00126812-300A-419D-8C2F-47C342139F65}" srcId="{AF1ED3C3-EC81-47A9-A178-D10A672E5667}" destId="{B1592FCC-D1F9-4C7D-B70F-AB61F18692AC}" srcOrd="0" destOrd="0" parTransId="{B6F6E334-AB9B-4896-A84F-DADF9AC80553}" sibTransId="{F766E2F8-1D72-4532-BFCF-0AC78F28480F}"/>
    <dgm:cxn modelId="{87E5B13F-C564-45A8-8893-9C5F305FA4CF}" type="presOf" srcId="{E114CC52-6440-44A4-B1D8-7BDA7F1DFD37}" destId="{DF357F63-71AE-4E13-B948-22B0310C76C4}" srcOrd="0" destOrd="0" presId="urn:microsoft.com/office/officeart/2005/8/layout/orgChart1"/>
    <dgm:cxn modelId="{C0DB2E7E-880D-4C0B-8B58-60DFFB370D2D}" type="presOf" srcId="{B1592FCC-D1F9-4C7D-B70F-AB61F18692AC}" destId="{1A25CA6B-9ADC-43E9-AD91-2F0857F64EE8}" srcOrd="0" destOrd="0" presId="urn:microsoft.com/office/officeart/2005/8/layout/orgChart1"/>
    <dgm:cxn modelId="{82729D3A-CBAC-45FD-9234-66EAD9B6434E}" srcId="{AF1ED3C3-EC81-47A9-A178-D10A672E5667}" destId="{E114CC52-6440-44A4-B1D8-7BDA7F1DFD37}" srcOrd="2" destOrd="0" parTransId="{2A36082C-6E70-4677-8F07-F00B56320FA0}" sibTransId="{D6EBD338-FA16-4241-9DC3-E57193BD2F43}"/>
    <dgm:cxn modelId="{2B2B6966-2D56-4F36-8361-4220C48ADC6A}" type="presOf" srcId="{E114CC52-6440-44A4-B1D8-7BDA7F1DFD37}" destId="{8EBAFBBB-6AB8-4B4E-A1A5-7877DF18F1D4}" srcOrd="1" destOrd="0" presId="urn:microsoft.com/office/officeart/2005/8/layout/orgChart1"/>
    <dgm:cxn modelId="{515CCA11-91D9-4F26-B482-F34FD6747D1A}" type="presOf" srcId="{AF1ED3C3-EC81-47A9-A178-D10A672E5667}" destId="{2D71F998-8F8F-45CB-8B4D-0891DB5A362E}" srcOrd="0" destOrd="0" presId="urn:microsoft.com/office/officeart/2005/8/layout/orgChart1"/>
    <dgm:cxn modelId="{F091B430-C9F6-462A-B565-BEEB1E1EC2B5}" type="presOf" srcId="{D1DE0152-9E5E-4897-B689-3CB64F0CCEC1}" destId="{FFEC448A-FACF-4943-9BDB-526142D46325}" srcOrd="1" destOrd="0" presId="urn:microsoft.com/office/officeart/2005/8/layout/orgChart1"/>
    <dgm:cxn modelId="{B2EE3501-E592-4474-919C-716ED76553EB}" type="presOf" srcId="{B1592FCC-D1F9-4C7D-B70F-AB61F18692AC}" destId="{50B59697-D797-403C-A80B-0BCEFB846A23}" srcOrd="1" destOrd="0" presId="urn:microsoft.com/office/officeart/2005/8/layout/orgChart1"/>
    <dgm:cxn modelId="{893F624C-9D41-4E22-AF19-8BF733F2105C}" srcId="{AF1ED3C3-EC81-47A9-A178-D10A672E5667}" destId="{D1DE0152-9E5E-4897-B689-3CB64F0CCEC1}" srcOrd="3" destOrd="0" parTransId="{29B97967-818D-40FE-8EDE-F2D10458A53C}" sibTransId="{BA295698-4CD6-4E6A-ACA6-5931D4AE8861}"/>
    <dgm:cxn modelId="{C3F1D337-8FC2-480E-89DC-31169847C411}" type="presOf" srcId="{D1DE0152-9E5E-4897-B689-3CB64F0CCEC1}" destId="{C9544B51-B430-4CCB-AFB9-56314E942522}" srcOrd="0" destOrd="0" presId="urn:microsoft.com/office/officeart/2005/8/layout/orgChart1"/>
    <dgm:cxn modelId="{5E9F2588-C7FB-4C93-8DE5-9A6445256B4C}" srcId="{AF1ED3C3-EC81-47A9-A178-D10A672E5667}" destId="{BC2EC6F3-10D2-4E73-A827-C4BD07A0A2DC}" srcOrd="1" destOrd="0" parTransId="{337A7F67-46F4-4E1F-958D-92AF7FEADCE3}" sibTransId="{BE521127-761D-4848-81A3-350B01151E05}"/>
    <dgm:cxn modelId="{608EA082-C52A-4AFB-9F3E-67D8B656609B}" type="presOf" srcId="{BC2EC6F3-10D2-4E73-A827-C4BD07A0A2DC}" destId="{9237D67D-042A-4E71-84B0-99DCB1B5D9BF}" srcOrd="0" destOrd="0" presId="urn:microsoft.com/office/officeart/2005/8/layout/orgChart1"/>
    <dgm:cxn modelId="{8E98BD66-357C-4423-A87A-2F8C4A4331A3}" type="presParOf" srcId="{2D71F998-8F8F-45CB-8B4D-0891DB5A362E}" destId="{B070C025-6B03-4A5F-9AC1-DABE5318139B}" srcOrd="0" destOrd="0" presId="urn:microsoft.com/office/officeart/2005/8/layout/orgChart1"/>
    <dgm:cxn modelId="{F6772CD5-0815-445B-96C9-50700C024D64}" type="presParOf" srcId="{B070C025-6B03-4A5F-9AC1-DABE5318139B}" destId="{6DA2A065-D58E-4735-82C7-095B9D0B0AD1}" srcOrd="0" destOrd="0" presId="urn:microsoft.com/office/officeart/2005/8/layout/orgChart1"/>
    <dgm:cxn modelId="{1157B270-12EE-4D33-9024-558F17ADA5D1}" type="presParOf" srcId="{6DA2A065-D58E-4735-82C7-095B9D0B0AD1}" destId="{1A25CA6B-9ADC-43E9-AD91-2F0857F64EE8}" srcOrd="0" destOrd="0" presId="urn:microsoft.com/office/officeart/2005/8/layout/orgChart1"/>
    <dgm:cxn modelId="{AD157D41-6856-40AC-A51F-EBDAAE6C3BCE}" type="presParOf" srcId="{6DA2A065-D58E-4735-82C7-095B9D0B0AD1}" destId="{50B59697-D797-403C-A80B-0BCEFB846A23}" srcOrd="1" destOrd="0" presId="urn:microsoft.com/office/officeart/2005/8/layout/orgChart1"/>
    <dgm:cxn modelId="{AB19E4D1-EE69-4DD1-8D68-7BC58F5D14DC}" type="presParOf" srcId="{B070C025-6B03-4A5F-9AC1-DABE5318139B}" destId="{A9D8820F-CD99-4BD2-A9BE-0ED2383EB1E4}" srcOrd="1" destOrd="0" presId="urn:microsoft.com/office/officeart/2005/8/layout/orgChart1"/>
    <dgm:cxn modelId="{754300A0-919D-4C11-BDBB-FEBA319B92FC}" type="presParOf" srcId="{B070C025-6B03-4A5F-9AC1-DABE5318139B}" destId="{FAE6EA2D-8B5E-4677-BF3D-38AD53B6A6BE}" srcOrd="2" destOrd="0" presId="urn:microsoft.com/office/officeart/2005/8/layout/orgChart1"/>
    <dgm:cxn modelId="{D04165A5-A8C8-4529-AF4C-A8D61AFD6A54}" type="presParOf" srcId="{2D71F998-8F8F-45CB-8B4D-0891DB5A362E}" destId="{21CBAE4D-C136-4340-A4D8-774F27CB3C2B}" srcOrd="1" destOrd="0" presId="urn:microsoft.com/office/officeart/2005/8/layout/orgChart1"/>
    <dgm:cxn modelId="{CBDF4E44-8E76-48B4-A661-46BA4CE6868E}" type="presParOf" srcId="{21CBAE4D-C136-4340-A4D8-774F27CB3C2B}" destId="{29B36723-2F25-4D9C-A0FC-A0E133D0E3B3}" srcOrd="0" destOrd="0" presId="urn:microsoft.com/office/officeart/2005/8/layout/orgChart1"/>
    <dgm:cxn modelId="{991067EB-86D2-4868-8ED1-DB50B3232792}" type="presParOf" srcId="{29B36723-2F25-4D9C-A0FC-A0E133D0E3B3}" destId="{9237D67D-042A-4E71-84B0-99DCB1B5D9BF}" srcOrd="0" destOrd="0" presId="urn:microsoft.com/office/officeart/2005/8/layout/orgChart1"/>
    <dgm:cxn modelId="{C6E659A2-FA50-407D-968F-83DF1BABE40B}" type="presParOf" srcId="{29B36723-2F25-4D9C-A0FC-A0E133D0E3B3}" destId="{79B46851-B1F9-44D4-9479-6E496106B4AD}" srcOrd="1" destOrd="0" presId="urn:microsoft.com/office/officeart/2005/8/layout/orgChart1"/>
    <dgm:cxn modelId="{EEA5F9CC-4ADD-4F34-9221-85554FB85447}" type="presParOf" srcId="{21CBAE4D-C136-4340-A4D8-774F27CB3C2B}" destId="{4E51C9D0-B8BD-452E-8246-617F8CB430E6}" srcOrd="1" destOrd="0" presId="urn:microsoft.com/office/officeart/2005/8/layout/orgChart1"/>
    <dgm:cxn modelId="{D14EF943-ABC2-4F1F-BA77-3B44CF850EB6}" type="presParOf" srcId="{21CBAE4D-C136-4340-A4D8-774F27CB3C2B}" destId="{4E17E0B5-AC10-4A41-8E9A-A3A44D3A9FBA}" srcOrd="2" destOrd="0" presId="urn:microsoft.com/office/officeart/2005/8/layout/orgChart1"/>
    <dgm:cxn modelId="{D65C412A-9D01-4188-A8E2-3E940382BA35}" type="presParOf" srcId="{2D71F998-8F8F-45CB-8B4D-0891DB5A362E}" destId="{CAB77568-5905-43A6-8A3A-483D63546536}" srcOrd="2" destOrd="0" presId="urn:microsoft.com/office/officeart/2005/8/layout/orgChart1"/>
    <dgm:cxn modelId="{F64D764E-F358-420E-A9CC-C3942B769CCC}" type="presParOf" srcId="{CAB77568-5905-43A6-8A3A-483D63546536}" destId="{90798AB4-322A-47B6-A5A9-A144A92239AF}" srcOrd="0" destOrd="0" presId="urn:microsoft.com/office/officeart/2005/8/layout/orgChart1"/>
    <dgm:cxn modelId="{268DEC03-0E48-40B5-9430-C026C5020579}" type="presParOf" srcId="{90798AB4-322A-47B6-A5A9-A144A92239AF}" destId="{DF357F63-71AE-4E13-B948-22B0310C76C4}" srcOrd="0" destOrd="0" presId="urn:microsoft.com/office/officeart/2005/8/layout/orgChart1"/>
    <dgm:cxn modelId="{46FCC001-CDD0-4E6C-AE17-79A99F500A19}" type="presParOf" srcId="{90798AB4-322A-47B6-A5A9-A144A92239AF}" destId="{8EBAFBBB-6AB8-4B4E-A1A5-7877DF18F1D4}" srcOrd="1" destOrd="0" presId="urn:microsoft.com/office/officeart/2005/8/layout/orgChart1"/>
    <dgm:cxn modelId="{AE0D60FB-1D96-4329-845F-0759E1D3DBDF}" type="presParOf" srcId="{CAB77568-5905-43A6-8A3A-483D63546536}" destId="{CE9AA782-D1AF-4385-8323-955D81A9CAC1}" srcOrd="1" destOrd="0" presId="urn:microsoft.com/office/officeart/2005/8/layout/orgChart1"/>
    <dgm:cxn modelId="{BF95A17E-00A6-4497-90CD-22E8C5D15C79}" type="presParOf" srcId="{CAB77568-5905-43A6-8A3A-483D63546536}" destId="{8E6AB3C6-512B-45D6-933D-EA2C65008A2F}" srcOrd="2" destOrd="0" presId="urn:microsoft.com/office/officeart/2005/8/layout/orgChart1"/>
    <dgm:cxn modelId="{B3DB1FC5-0D02-4AC8-AA10-50171C2BA614}" type="presParOf" srcId="{2D71F998-8F8F-45CB-8B4D-0891DB5A362E}" destId="{CC458C56-5881-41F4-B1F1-C9507DE614BF}" srcOrd="3" destOrd="0" presId="urn:microsoft.com/office/officeart/2005/8/layout/orgChart1"/>
    <dgm:cxn modelId="{D79B0A74-D5F2-4941-AE32-0D8DBE6BFFD7}" type="presParOf" srcId="{CC458C56-5881-41F4-B1F1-C9507DE614BF}" destId="{EEC9B267-34CD-4375-A07A-6E6226AFA30A}" srcOrd="0" destOrd="0" presId="urn:microsoft.com/office/officeart/2005/8/layout/orgChart1"/>
    <dgm:cxn modelId="{EC4D41F5-A58E-4AA3-8CB0-5513D7DC507F}" type="presParOf" srcId="{EEC9B267-34CD-4375-A07A-6E6226AFA30A}" destId="{C9544B51-B430-4CCB-AFB9-56314E942522}" srcOrd="0" destOrd="0" presId="urn:microsoft.com/office/officeart/2005/8/layout/orgChart1"/>
    <dgm:cxn modelId="{238939C5-764F-49F0-ACEB-DD01D0843011}" type="presParOf" srcId="{EEC9B267-34CD-4375-A07A-6E6226AFA30A}" destId="{FFEC448A-FACF-4943-9BDB-526142D46325}" srcOrd="1" destOrd="0" presId="urn:microsoft.com/office/officeart/2005/8/layout/orgChart1"/>
    <dgm:cxn modelId="{7D1E5EFA-70CF-4556-A65A-9A88DC424681}" type="presParOf" srcId="{CC458C56-5881-41F4-B1F1-C9507DE614BF}" destId="{1ABCA9D9-9946-4794-818F-1B7DA0D5C3E2}" srcOrd="1" destOrd="0" presId="urn:microsoft.com/office/officeart/2005/8/layout/orgChart1"/>
    <dgm:cxn modelId="{CED595BD-5039-4851-A723-DB9DBA50C4D9}" type="presParOf" srcId="{CC458C56-5881-41F4-B1F1-C9507DE614BF}" destId="{602D16F1-55C0-450B-A8F6-C056320BE500}"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79DEB68-D693-4370-A138-6F952632CFA3}" type="doc">
      <dgm:prSet loTypeId="urn:microsoft.com/office/officeart/2005/8/layout/process2" loCatId="process" qsTypeId="urn:microsoft.com/office/officeart/2005/8/quickstyle/simple1" qsCatId="simple" csTypeId="urn:microsoft.com/office/officeart/2005/8/colors/accent0_1" csCatId="mainScheme"/>
      <dgm:spPr/>
      <dgm:t>
        <a:bodyPr/>
        <a:lstStyle/>
        <a:p>
          <a:endParaRPr lang="es-ES"/>
        </a:p>
      </dgm:t>
    </dgm:pt>
    <dgm:pt modelId="{FBF13456-E2BD-449C-A396-3946A72B204B}">
      <dgm:prSet/>
      <dgm:spPr/>
      <dgm:t>
        <a:bodyPr/>
        <a:lstStyle/>
        <a:p>
          <a:pPr rtl="0"/>
          <a:r>
            <a:rPr lang="es-ES" b="0" i="0" baseline="0" smtClean="0"/>
            <a:t>gen </a:t>
          </a:r>
          <a:r>
            <a:rPr lang="es-ES" b="0" i="1" baseline="0" smtClean="0"/>
            <a:t>fimC </a:t>
          </a:r>
          <a:endParaRPr lang="es-ES"/>
        </a:p>
      </dgm:t>
    </dgm:pt>
    <dgm:pt modelId="{636EAA4B-5440-4134-9F1E-1DF059F826DE}" type="parTrans" cxnId="{5E850E46-6D01-42C0-99D0-ECBCFE413F39}">
      <dgm:prSet/>
      <dgm:spPr/>
      <dgm:t>
        <a:bodyPr/>
        <a:lstStyle/>
        <a:p>
          <a:endParaRPr lang="es-ES"/>
        </a:p>
      </dgm:t>
    </dgm:pt>
    <dgm:pt modelId="{C0A0AA98-F844-4A2D-ACCD-F156730746E1}" type="sibTrans" cxnId="{5E850E46-6D01-42C0-99D0-ECBCFE413F39}">
      <dgm:prSet/>
      <dgm:spPr/>
      <dgm:t>
        <a:bodyPr/>
        <a:lstStyle/>
        <a:p>
          <a:endParaRPr lang="es-ES"/>
        </a:p>
      </dgm:t>
    </dgm:pt>
    <dgm:pt modelId="{5B246849-6208-4CA1-AA7A-5EAF18D2BB66}">
      <dgm:prSet/>
      <dgm:spPr/>
      <dgm:t>
        <a:bodyPr/>
        <a:lstStyle/>
        <a:p>
          <a:pPr rtl="0"/>
          <a:r>
            <a:rPr lang="es-ES" b="0" i="0" baseline="0" smtClean="0"/>
            <a:t>Chaperona implicada en la síntesis de fimbrias tipo 1</a:t>
          </a:r>
          <a:endParaRPr lang="es-ES"/>
        </a:p>
      </dgm:t>
    </dgm:pt>
    <dgm:pt modelId="{EC43DA1D-2882-476A-A409-FD7AC5D3E618}" type="parTrans" cxnId="{6112387B-BD15-472C-8693-C1C66D6116C9}">
      <dgm:prSet/>
      <dgm:spPr/>
      <dgm:t>
        <a:bodyPr/>
        <a:lstStyle/>
        <a:p>
          <a:endParaRPr lang="es-ES"/>
        </a:p>
      </dgm:t>
    </dgm:pt>
    <dgm:pt modelId="{107EF313-D49D-437A-9B7E-B1A9C139BE07}" type="sibTrans" cxnId="{6112387B-BD15-472C-8693-C1C66D6116C9}">
      <dgm:prSet/>
      <dgm:spPr/>
      <dgm:t>
        <a:bodyPr/>
        <a:lstStyle/>
        <a:p>
          <a:endParaRPr lang="es-ES"/>
        </a:p>
      </dgm:t>
    </dgm:pt>
    <dgm:pt modelId="{3C9CD627-2BC0-4924-A076-5DE8BC4AA65F}">
      <dgm:prSet/>
      <dgm:spPr/>
      <dgm:t>
        <a:bodyPr/>
        <a:lstStyle/>
        <a:p>
          <a:pPr rtl="0"/>
          <a:r>
            <a:rPr lang="es-ES" b="0" i="1" baseline="0" dirty="0" smtClean="0"/>
            <a:t>S. </a:t>
          </a:r>
          <a:r>
            <a:rPr lang="es-ES" b="0" i="1" baseline="0" dirty="0" err="1" smtClean="0"/>
            <a:t>Gallinarum</a:t>
          </a:r>
          <a:r>
            <a:rPr lang="es-ES" b="0" i="1" baseline="0" dirty="0" smtClean="0"/>
            <a:t> y S. </a:t>
          </a:r>
          <a:r>
            <a:rPr lang="es-ES" b="0" i="1" baseline="0" dirty="0" err="1" smtClean="0"/>
            <a:t>pollorum</a:t>
          </a:r>
          <a:r>
            <a:rPr lang="es-ES" b="0" i="1" baseline="0" dirty="0" smtClean="0"/>
            <a:t> </a:t>
          </a:r>
          <a:r>
            <a:rPr lang="es-ES" b="0" i="0" baseline="0" dirty="0" smtClean="0"/>
            <a:t>no exprese </a:t>
          </a:r>
          <a:r>
            <a:rPr lang="es-ES" b="0" i="0" baseline="0" dirty="0" err="1" smtClean="0"/>
            <a:t>frimbrias</a:t>
          </a:r>
          <a:r>
            <a:rPr lang="es-ES" b="0" i="0" baseline="0" dirty="0" smtClean="0"/>
            <a:t> tipo 1</a:t>
          </a:r>
          <a:endParaRPr lang="es-ES" dirty="0"/>
        </a:p>
      </dgm:t>
    </dgm:pt>
    <dgm:pt modelId="{781192E3-14FA-4677-8FDC-D0E042658AA4}" type="parTrans" cxnId="{9AAA1248-BC8E-4501-87BF-01ECC954ECB7}">
      <dgm:prSet/>
      <dgm:spPr/>
      <dgm:t>
        <a:bodyPr/>
        <a:lstStyle/>
        <a:p>
          <a:endParaRPr lang="es-ES"/>
        </a:p>
      </dgm:t>
    </dgm:pt>
    <dgm:pt modelId="{B8BCFF1C-A1B0-45A3-BD6F-60278E57448B}" type="sibTrans" cxnId="{9AAA1248-BC8E-4501-87BF-01ECC954ECB7}">
      <dgm:prSet/>
      <dgm:spPr/>
      <dgm:t>
        <a:bodyPr/>
        <a:lstStyle/>
        <a:p>
          <a:endParaRPr lang="es-ES"/>
        </a:p>
      </dgm:t>
    </dgm:pt>
    <dgm:pt modelId="{6156CCC7-43A9-4879-8B49-65FF4F99EE90}">
      <dgm:prSet/>
      <dgm:spPr/>
      <dgm:t>
        <a:bodyPr/>
        <a:lstStyle/>
        <a:p>
          <a:pPr rtl="0"/>
          <a:r>
            <a:rPr lang="es-ES" b="0" i="0" baseline="0" smtClean="0"/>
            <a:t>Primers → específicos para las cuatro cepas </a:t>
          </a:r>
          <a:endParaRPr lang="es-ES"/>
        </a:p>
      </dgm:t>
    </dgm:pt>
    <dgm:pt modelId="{295EDE9C-F7B4-4F0F-BCD0-DA777C752085}" type="parTrans" cxnId="{5DFCCB00-0A66-46E3-B5BB-60AC3518B130}">
      <dgm:prSet/>
      <dgm:spPr/>
      <dgm:t>
        <a:bodyPr/>
        <a:lstStyle/>
        <a:p>
          <a:endParaRPr lang="es-ES"/>
        </a:p>
      </dgm:t>
    </dgm:pt>
    <dgm:pt modelId="{762DA395-5FEE-4D6F-8754-8F7B453A6C3F}" type="sibTrans" cxnId="{5DFCCB00-0A66-46E3-B5BB-60AC3518B130}">
      <dgm:prSet/>
      <dgm:spPr/>
      <dgm:t>
        <a:bodyPr/>
        <a:lstStyle/>
        <a:p>
          <a:endParaRPr lang="es-ES"/>
        </a:p>
      </dgm:t>
    </dgm:pt>
    <dgm:pt modelId="{AC444C51-B6F3-42E3-A142-DA3155AFA7EC}" type="pres">
      <dgm:prSet presAssocID="{779DEB68-D693-4370-A138-6F952632CFA3}" presName="linearFlow" presStyleCnt="0">
        <dgm:presLayoutVars>
          <dgm:resizeHandles val="exact"/>
        </dgm:presLayoutVars>
      </dgm:prSet>
      <dgm:spPr/>
      <dgm:t>
        <a:bodyPr/>
        <a:lstStyle/>
        <a:p>
          <a:endParaRPr lang="es-ES"/>
        </a:p>
      </dgm:t>
    </dgm:pt>
    <dgm:pt modelId="{80A1561D-C530-49FF-BD7D-00C5645EC714}" type="pres">
      <dgm:prSet presAssocID="{FBF13456-E2BD-449C-A396-3946A72B204B}" presName="node" presStyleLbl="node1" presStyleIdx="0" presStyleCnt="4" custLinFactNeighborY="-21712">
        <dgm:presLayoutVars>
          <dgm:bulletEnabled val="1"/>
        </dgm:presLayoutVars>
      </dgm:prSet>
      <dgm:spPr/>
      <dgm:t>
        <a:bodyPr/>
        <a:lstStyle/>
        <a:p>
          <a:endParaRPr lang="es-ES"/>
        </a:p>
      </dgm:t>
    </dgm:pt>
    <dgm:pt modelId="{60C58D6D-3F5D-41C4-9BB0-D8C8808533D8}" type="pres">
      <dgm:prSet presAssocID="{C0A0AA98-F844-4A2D-ACCD-F156730746E1}" presName="sibTrans" presStyleLbl="sibTrans2D1" presStyleIdx="0" presStyleCnt="3"/>
      <dgm:spPr/>
      <dgm:t>
        <a:bodyPr/>
        <a:lstStyle/>
        <a:p>
          <a:endParaRPr lang="es-ES"/>
        </a:p>
      </dgm:t>
    </dgm:pt>
    <dgm:pt modelId="{3A5E8D51-8FBF-47C1-B504-6FE2E984DC7B}" type="pres">
      <dgm:prSet presAssocID="{C0A0AA98-F844-4A2D-ACCD-F156730746E1}" presName="connectorText" presStyleLbl="sibTrans2D1" presStyleIdx="0" presStyleCnt="3"/>
      <dgm:spPr/>
      <dgm:t>
        <a:bodyPr/>
        <a:lstStyle/>
        <a:p>
          <a:endParaRPr lang="es-ES"/>
        </a:p>
      </dgm:t>
    </dgm:pt>
    <dgm:pt modelId="{D28E3D30-0426-4CDA-B7E1-E74019D3B1F5}" type="pres">
      <dgm:prSet presAssocID="{5B246849-6208-4CA1-AA7A-5EAF18D2BB66}" presName="node" presStyleLbl="node1" presStyleIdx="1" presStyleCnt="4">
        <dgm:presLayoutVars>
          <dgm:bulletEnabled val="1"/>
        </dgm:presLayoutVars>
      </dgm:prSet>
      <dgm:spPr/>
      <dgm:t>
        <a:bodyPr/>
        <a:lstStyle/>
        <a:p>
          <a:endParaRPr lang="es-ES"/>
        </a:p>
      </dgm:t>
    </dgm:pt>
    <dgm:pt modelId="{9983DE34-7602-4631-814B-F482D57D52E2}" type="pres">
      <dgm:prSet presAssocID="{107EF313-D49D-437A-9B7E-B1A9C139BE07}" presName="sibTrans" presStyleLbl="sibTrans2D1" presStyleIdx="1" presStyleCnt="3"/>
      <dgm:spPr/>
      <dgm:t>
        <a:bodyPr/>
        <a:lstStyle/>
        <a:p>
          <a:endParaRPr lang="es-ES"/>
        </a:p>
      </dgm:t>
    </dgm:pt>
    <dgm:pt modelId="{A49068C3-C3D8-4E97-B421-9A5DAB2B9AD7}" type="pres">
      <dgm:prSet presAssocID="{107EF313-D49D-437A-9B7E-B1A9C139BE07}" presName="connectorText" presStyleLbl="sibTrans2D1" presStyleIdx="1" presStyleCnt="3"/>
      <dgm:spPr/>
      <dgm:t>
        <a:bodyPr/>
        <a:lstStyle/>
        <a:p>
          <a:endParaRPr lang="es-ES"/>
        </a:p>
      </dgm:t>
    </dgm:pt>
    <dgm:pt modelId="{D076B06C-A4AC-4029-8AC1-C8D61073D5D1}" type="pres">
      <dgm:prSet presAssocID="{3C9CD627-2BC0-4924-A076-5DE8BC4AA65F}" presName="node" presStyleLbl="node1" presStyleIdx="2" presStyleCnt="4">
        <dgm:presLayoutVars>
          <dgm:bulletEnabled val="1"/>
        </dgm:presLayoutVars>
      </dgm:prSet>
      <dgm:spPr/>
      <dgm:t>
        <a:bodyPr/>
        <a:lstStyle/>
        <a:p>
          <a:endParaRPr lang="es-ES"/>
        </a:p>
      </dgm:t>
    </dgm:pt>
    <dgm:pt modelId="{FC579366-CECE-4968-BA9F-1BA58F47DED6}" type="pres">
      <dgm:prSet presAssocID="{B8BCFF1C-A1B0-45A3-BD6F-60278E57448B}" presName="sibTrans" presStyleLbl="sibTrans2D1" presStyleIdx="2" presStyleCnt="3"/>
      <dgm:spPr/>
      <dgm:t>
        <a:bodyPr/>
        <a:lstStyle/>
        <a:p>
          <a:endParaRPr lang="es-ES"/>
        </a:p>
      </dgm:t>
    </dgm:pt>
    <dgm:pt modelId="{E4DE184B-D8CD-4BEE-B6BF-374249C08C10}" type="pres">
      <dgm:prSet presAssocID="{B8BCFF1C-A1B0-45A3-BD6F-60278E57448B}" presName="connectorText" presStyleLbl="sibTrans2D1" presStyleIdx="2" presStyleCnt="3"/>
      <dgm:spPr/>
      <dgm:t>
        <a:bodyPr/>
        <a:lstStyle/>
        <a:p>
          <a:endParaRPr lang="es-ES"/>
        </a:p>
      </dgm:t>
    </dgm:pt>
    <dgm:pt modelId="{E1F84994-1344-48FE-8DF6-E098C2D5B7DA}" type="pres">
      <dgm:prSet presAssocID="{6156CCC7-43A9-4879-8B49-65FF4F99EE90}" presName="node" presStyleLbl="node1" presStyleIdx="3" presStyleCnt="4">
        <dgm:presLayoutVars>
          <dgm:bulletEnabled val="1"/>
        </dgm:presLayoutVars>
      </dgm:prSet>
      <dgm:spPr/>
      <dgm:t>
        <a:bodyPr/>
        <a:lstStyle/>
        <a:p>
          <a:endParaRPr lang="es-ES"/>
        </a:p>
      </dgm:t>
    </dgm:pt>
  </dgm:ptLst>
  <dgm:cxnLst>
    <dgm:cxn modelId="{9AAA1248-BC8E-4501-87BF-01ECC954ECB7}" srcId="{779DEB68-D693-4370-A138-6F952632CFA3}" destId="{3C9CD627-2BC0-4924-A076-5DE8BC4AA65F}" srcOrd="2" destOrd="0" parTransId="{781192E3-14FA-4677-8FDC-D0E042658AA4}" sibTransId="{B8BCFF1C-A1B0-45A3-BD6F-60278E57448B}"/>
    <dgm:cxn modelId="{AA58E7BD-87E1-40A7-9A9A-F4E15A5FE634}" type="presOf" srcId="{107EF313-D49D-437A-9B7E-B1A9C139BE07}" destId="{A49068C3-C3D8-4E97-B421-9A5DAB2B9AD7}" srcOrd="1" destOrd="0" presId="urn:microsoft.com/office/officeart/2005/8/layout/process2"/>
    <dgm:cxn modelId="{63D20692-F999-4220-A673-44E47D6B7622}" type="presOf" srcId="{779DEB68-D693-4370-A138-6F952632CFA3}" destId="{AC444C51-B6F3-42E3-A142-DA3155AFA7EC}" srcOrd="0" destOrd="0" presId="urn:microsoft.com/office/officeart/2005/8/layout/process2"/>
    <dgm:cxn modelId="{201717DE-D5F3-4863-B707-8AB0F867C040}" type="presOf" srcId="{107EF313-D49D-437A-9B7E-B1A9C139BE07}" destId="{9983DE34-7602-4631-814B-F482D57D52E2}" srcOrd="0" destOrd="0" presId="urn:microsoft.com/office/officeart/2005/8/layout/process2"/>
    <dgm:cxn modelId="{0A0E5F8D-1166-4A93-A31C-C69F7F6FCF18}" type="presOf" srcId="{FBF13456-E2BD-449C-A396-3946A72B204B}" destId="{80A1561D-C530-49FF-BD7D-00C5645EC714}" srcOrd="0" destOrd="0" presId="urn:microsoft.com/office/officeart/2005/8/layout/process2"/>
    <dgm:cxn modelId="{E0262A95-89E9-4872-91BD-B60F1A886175}" type="presOf" srcId="{B8BCFF1C-A1B0-45A3-BD6F-60278E57448B}" destId="{FC579366-CECE-4968-BA9F-1BA58F47DED6}" srcOrd="0" destOrd="0" presId="urn:microsoft.com/office/officeart/2005/8/layout/process2"/>
    <dgm:cxn modelId="{F49E6E5F-4272-4D00-9088-F61745D53CF4}" type="presOf" srcId="{3C9CD627-2BC0-4924-A076-5DE8BC4AA65F}" destId="{D076B06C-A4AC-4029-8AC1-C8D61073D5D1}" srcOrd="0" destOrd="0" presId="urn:microsoft.com/office/officeart/2005/8/layout/process2"/>
    <dgm:cxn modelId="{5CBD664A-E841-477B-A00A-FC9523EE4AA6}" type="presOf" srcId="{C0A0AA98-F844-4A2D-ACCD-F156730746E1}" destId="{3A5E8D51-8FBF-47C1-B504-6FE2E984DC7B}" srcOrd="1" destOrd="0" presId="urn:microsoft.com/office/officeart/2005/8/layout/process2"/>
    <dgm:cxn modelId="{8A115BA5-1541-4E9D-B424-D016B7CE2F4C}" type="presOf" srcId="{6156CCC7-43A9-4879-8B49-65FF4F99EE90}" destId="{E1F84994-1344-48FE-8DF6-E098C2D5B7DA}" srcOrd="0" destOrd="0" presId="urn:microsoft.com/office/officeart/2005/8/layout/process2"/>
    <dgm:cxn modelId="{5DFCCB00-0A66-46E3-B5BB-60AC3518B130}" srcId="{779DEB68-D693-4370-A138-6F952632CFA3}" destId="{6156CCC7-43A9-4879-8B49-65FF4F99EE90}" srcOrd="3" destOrd="0" parTransId="{295EDE9C-F7B4-4F0F-BCD0-DA777C752085}" sibTransId="{762DA395-5FEE-4D6F-8754-8F7B453A6C3F}"/>
    <dgm:cxn modelId="{DCE84BC4-508A-4DE9-94E4-C147312D161C}" type="presOf" srcId="{C0A0AA98-F844-4A2D-ACCD-F156730746E1}" destId="{60C58D6D-3F5D-41C4-9BB0-D8C8808533D8}" srcOrd="0" destOrd="0" presId="urn:microsoft.com/office/officeart/2005/8/layout/process2"/>
    <dgm:cxn modelId="{854BE080-2F9F-402A-A5E1-DF09CF70A520}" type="presOf" srcId="{5B246849-6208-4CA1-AA7A-5EAF18D2BB66}" destId="{D28E3D30-0426-4CDA-B7E1-E74019D3B1F5}" srcOrd="0" destOrd="0" presId="urn:microsoft.com/office/officeart/2005/8/layout/process2"/>
    <dgm:cxn modelId="{A227FA55-3E2C-4162-8ED7-8A53567EB81E}" type="presOf" srcId="{B8BCFF1C-A1B0-45A3-BD6F-60278E57448B}" destId="{E4DE184B-D8CD-4BEE-B6BF-374249C08C10}" srcOrd="1" destOrd="0" presId="urn:microsoft.com/office/officeart/2005/8/layout/process2"/>
    <dgm:cxn modelId="{5E850E46-6D01-42C0-99D0-ECBCFE413F39}" srcId="{779DEB68-D693-4370-A138-6F952632CFA3}" destId="{FBF13456-E2BD-449C-A396-3946A72B204B}" srcOrd="0" destOrd="0" parTransId="{636EAA4B-5440-4134-9F1E-1DF059F826DE}" sibTransId="{C0A0AA98-F844-4A2D-ACCD-F156730746E1}"/>
    <dgm:cxn modelId="{6112387B-BD15-472C-8693-C1C66D6116C9}" srcId="{779DEB68-D693-4370-A138-6F952632CFA3}" destId="{5B246849-6208-4CA1-AA7A-5EAF18D2BB66}" srcOrd="1" destOrd="0" parTransId="{EC43DA1D-2882-476A-A409-FD7AC5D3E618}" sibTransId="{107EF313-D49D-437A-9B7E-B1A9C139BE07}"/>
    <dgm:cxn modelId="{DD8FC346-1D5F-4C95-8028-1CE68A8DD9F7}" type="presParOf" srcId="{AC444C51-B6F3-42E3-A142-DA3155AFA7EC}" destId="{80A1561D-C530-49FF-BD7D-00C5645EC714}" srcOrd="0" destOrd="0" presId="urn:microsoft.com/office/officeart/2005/8/layout/process2"/>
    <dgm:cxn modelId="{8A754DF9-465E-4D75-8957-0D7BBC5C00F9}" type="presParOf" srcId="{AC444C51-B6F3-42E3-A142-DA3155AFA7EC}" destId="{60C58D6D-3F5D-41C4-9BB0-D8C8808533D8}" srcOrd="1" destOrd="0" presId="urn:microsoft.com/office/officeart/2005/8/layout/process2"/>
    <dgm:cxn modelId="{4FA3D97C-320C-4888-B42C-3DF6A122AE12}" type="presParOf" srcId="{60C58D6D-3F5D-41C4-9BB0-D8C8808533D8}" destId="{3A5E8D51-8FBF-47C1-B504-6FE2E984DC7B}" srcOrd="0" destOrd="0" presId="urn:microsoft.com/office/officeart/2005/8/layout/process2"/>
    <dgm:cxn modelId="{18C045AD-F132-420B-8083-0A7F3BF7CC79}" type="presParOf" srcId="{AC444C51-B6F3-42E3-A142-DA3155AFA7EC}" destId="{D28E3D30-0426-4CDA-B7E1-E74019D3B1F5}" srcOrd="2" destOrd="0" presId="urn:microsoft.com/office/officeart/2005/8/layout/process2"/>
    <dgm:cxn modelId="{96F2FD96-8577-4605-B966-C2B1BC5D6C4D}" type="presParOf" srcId="{AC444C51-B6F3-42E3-A142-DA3155AFA7EC}" destId="{9983DE34-7602-4631-814B-F482D57D52E2}" srcOrd="3" destOrd="0" presId="urn:microsoft.com/office/officeart/2005/8/layout/process2"/>
    <dgm:cxn modelId="{2336B620-3C01-499D-B13C-10928FF24699}" type="presParOf" srcId="{9983DE34-7602-4631-814B-F482D57D52E2}" destId="{A49068C3-C3D8-4E97-B421-9A5DAB2B9AD7}" srcOrd="0" destOrd="0" presId="urn:microsoft.com/office/officeart/2005/8/layout/process2"/>
    <dgm:cxn modelId="{C1078DF3-C7AC-40E3-B03C-B51A6EA2B7AF}" type="presParOf" srcId="{AC444C51-B6F3-42E3-A142-DA3155AFA7EC}" destId="{D076B06C-A4AC-4029-8AC1-C8D61073D5D1}" srcOrd="4" destOrd="0" presId="urn:microsoft.com/office/officeart/2005/8/layout/process2"/>
    <dgm:cxn modelId="{968D4610-70EA-402A-A86F-90C04867143E}" type="presParOf" srcId="{AC444C51-B6F3-42E3-A142-DA3155AFA7EC}" destId="{FC579366-CECE-4968-BA9F-1BA58F47DED6}" srcOrd="5" destOrd="0" presId="urn:microsoft.com/office/officeart/2005/8/layout/process2"/>
    <dgm:cxn modelId="{74569F5A-11BD-4D78-82C8-2D1D9F8F5470}" type="presParOf" srcId="{FC579366-CECE-4968-BA9F-1BA58F47DED6}" destId="{E4DE184B-D8CD-4BEE-B6BF-374249C08C10}" srcOrd="0" destOrd="0" presId="urn:microsoft.com/office/officeart/2005/8/layout/process2"/>
    <dgm:cxn modelId="{E3B47AC0-73F6-4F25-AA77-16C9250B0AC4}" type="presParOf" srcId="{AC444C51-B6F3-42E3-A142-DA3155AFA7EC}" destId="{E1F84994-1344-48FE-8DF6-E098C2D5B7DA}"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9D1D79-3769-4D8B-99D6-3A8B4F3F3368}" type="doc">
      <dgm:prSet loTypeId="urn:microsoft.com/office/officeart/2008/layout/BendingPictureCaptionList" loCatId="picture" qsTypeId="urn:microsoft.com/office/officeart/2005/8/quickstyle/simple2" qsCatId="simple" csTypeId="urn:microsoft.com/office/officeart/2005/8/colors/accent3_1" csCatId="accent3" phldr="1"/>
      <dgm:spPr/>
      <dgm:t>
        <a:bodyPr/>
        <a:lstStyle/>
        <a:p>
          <a:endParaRPr lang="es-US"/>
        </a:p>
      </dgm:t>
    </dgm:pt>
    <dgm:pt modelId="{9433FA7C-45E5-455B-AD1D-BF9EECDFE62C}">
      <dgm:prSet custT="1"/>
      <dgm:spPr/>
      <dgm:t>
        <a:bodyPr/>
        <a:lstStyle/>
        <a:p>
          <a:pPr rtl="0"/>
          <a:r>
            <a:rPr lang="es-ES" sz="2400" b="0" i="1" baseline="0" dirty="0" smtClean="0"/>
            <a:t>Salmonella</a:t>
          </a:r>
          <a:r>
            <a:rPr lang="es-ES" sz="2800" b="0" i="0" baseline="0" dirty="0" smtClean="0"/>
            <a:t> </a:t>
          </a:r>
          <a:endParaRPr lang="es-US" sz="2800" dirty="0"/>
        </a:p>
      </dgm:t>
    </dgm:pt>
    <dgm:pt modelId="{EAB9F5BB-5279-41DE-87ED-9FA4BE9ECCC2}" type="parTrans" cxnId="{CEE4CB4C-C7B2-4F9A-A0A2-1421CA022D25}">
      <dgm:prSet/>
      <dgm:spPr/>
      <dgm:t>
        <a:bodyPr/>
        <a:lstStyle/>
        <a:p>
          <a:endParaRPr lang="es-US"/>
        </a:p>
      </dgm:t>
    </dgm:pt>
    <dgm:pt modelId="{81BB845D-5E6E-403C-8473-6AD120B7BAB8}" type="sibTrans" cxnId="{CEE4CB4C-C7B2-4F9A-A0A2-1421CA022D25}">
      <dgm:prSet/>
      <dgm:spPr/>
      <dgm:t>
        <a:bodyPr/>
        <a:lstStyle/>
        <a:p>
          <a:endParaRPr lang="es-US"/>
        </a:p>
      </dgm:t>
    </dgm:pt>
    <dgm:pt modelId="{1005A9D3-068E-416F-8794-7A403C220AFC}" type="pres">
      <dgm:prSet presAssocID="{B99D1D79-3769-4D8B-99D6-3A8B4F3F3368}" presName="Name0" presStyleCnt="0">
        <dgm:presLayoutVars>
          <dgm:dir/>
          <dgm:resizeHandles val="exact"/>
        </dgm:presLayoutVars>
      </dgm:prSet>
      <dgm:spPr/>
      <dgm:t>
        <a:bodyPr/>
        <a:lstStyle/>
        <a:p>
          <a:endParaRPr lang="en-US"/>
        </a:p>
      </dgm:t>
    </dgm:pt>
    <dgm:pt modelId="{7A6864EE-B237-4E54-9BC6-C692211B867C}" type="pres">
      <dgm:prSet presAssocID="{9433FA7C-45E5-455B-AD1D-BF9EECDFE62C}" presName="composite" presStyleCnt="0"/>
      <dgm:spPr/>
    </dgm:pt>
    <dgm:pt modelId="{1E1B4DD1-5977-4E4D-89A7-C2CE20B405B0}" type="pres">
      <dgm:prSet presAssocID="{9433FA7C-45E5-455B-AD1D-BF9EECDFE62C}" presName="rect1" presStyleLbl="bgImgPlace1" presStyleIdx="0" presStyleCnt="1" custLinFactNeighborX="40311" custLinFactNeighborY="-16879"/>
      <dgm:spPr>
        <a:blipFill rotWithShape="1">
          <a:blip xmlns:r="http://schemas.openxmlformats.org/officeDocument/2006/relationships" r:embed="rId1"/>
          <a:stretch>
            <a:fillRect/>
          </a:stretch>
        </a:blipFill>
      </dgm:spPr>
      <dgm:t>
        <a:bodyPr/>
        <a:lstStyle/>
        <a:p>
          <a:endParaRPr lang="es-ES"/>
        </a:p>
      </dgm:t>
    </dgm:pt>
    <dgm:pt modelId="{8B26CA7B-BF1C-44DC-BAA8-10A879C6C103}" type="pres">
      <dgm:prSet presAssocID="{9433FA7C-45E5-455B-AD1D-BF9EECDFE62C}" presName="wedgeRectCallout1" presStyleLbl="node1" presStyleIdx="0" presStyleCnt="1" custLinFactNeighborX="2247" custLinFactNeighborY="-41625">
        <dgm:presLayoutVars>
          <dgm:bulletEnabled val="1"/>
        </dgm:presLayoutVars>
      </dgm:prSet>
      <dgm:spPr/>
      <dgm:t>
        <a:bodyPr/>
        <a:lstStyle/>
        <a:p>
          <a:endParaRPr lang="en-US"/>
        </a:p>
      </dgm:t>
    </dgm:pt>
  </dgm:ptLst>
  <dgm:cxnLst>
    <dgm:cxn modelId="{8CCCAF7E-7FF2-40C3-99B5-E0B79ECADA0D}" type="presOf" srcId="{9433FA7C-45E5-455B-AD1D-BF9EECDFE62C}" destId="{8B26CA7B-BF1C-44DC-BAA8-10A879C6C103}" srcOrd="0" destOrd="0" presId="urn:microsoft.com/office/officeart/2008/layout/BendingPictureCaptionList"/>
    <dgm:cxn modelId="{CEE4CB4C-C7B2-4F9A-A0A2-1421CA022D25}" srcId="{B99D1D79-3769-4D8B-99D6-3A8B4F3F3368}" destId="{9433FA7C-45E5-455B-AD1D-BF9EECDFE62C}" srcOrd="0" destOrd="0" parTransId="{EAB9F5BB-5279-41DE-87ED-9FA4BE9ECCC2}" sibTransId="{81BB845D-5E6E-403C-8473-6AD120B7BAB8}"/>
    <dgm:cxn modelId="{5CD67E97-A6D6-4AD6-9E84-63C0477022D0}" type="presOf" srcId="{B99D1D79-3769-4D8B-99D6-3A8B4F3F3368}" destId="{1005A9D3-068E-416F-8794-7A403C220AFC}" srcOrd="0" destOrd="0" presId="urn:microsoft.com/office/officeart/2008/layout/BendingPictureCaptionList"/>
    <dgm:cxn modelId="{A719D37F-5A5E-4AD8-9A59-F0BF5871A1C5}" type="presParOf" srcId="{1005A9D3-068E-416F-8794-7A403C220AFC}" destId="{7A6864EE-B237-4E54-9BC6-C692211B867C}" srcOrd="0" destOrd="0" presId="urn:microsoft.com/office/officeart/2008/layout/BendingPictureCaptionList"/>
    <dgm:cxn modelId="{BFFFA9A0-3F38-4E93-A098-A1E7DC62C255}" type="presParOf" srcId="{7A6864EE-B237-4E54-9BC6-C692211B867C}" destId="{1E1B4DD1-5977-4E4D-89A7-C2CE20B405B0}" srcOrd="0" destOrd="0" presId="urn:microsoft.com/office/officeart/2008/layout/BendingPictureCaptionList"/>
    <dgm:cxn modelId="{26D9772D-0F76-499C-883E-49CE38B7220F}" type="presParOf" srcId="{7A6864EE-B237-4E54-9BC6-C692211B867C}" destId="{8B26CA7B-BF1C-44DC-BAA8-10A879C6C103}"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899C3A-A392-4C7B-811B-93C5C1A8915F}" type="doc">
      <dgm:prSet loTypeId="urn:microsoft.com/office/officeart/2005/8/layout/hList1" loCatId="list" qsTypeId="urn:microsoft.com/office/officeart/2005/8/quickstyle/simple5" qsCatId="simple" csTypeId="urn:microsoft.com/office/officeart/2005/8/colors/accent3_1" csCatId="accent3" phldr="1"/>
      <dgm:spPr/>
      <dgm:t>
        <a:bodyPr/>
        <a:lstStyle/>
        <a:p>
          <a:endParaRPr lang="es-ES"/>
        </a:p>
      </dgm:t>
    </dgm:pt>
    <dgm:pt modelId="{FD060635-5A45-4197-95F7-693CEF2AD49D}">
      <dgm:prSet custT="1"/>
      <dgm:spPr/>
      <dgm:t>
        <a:bodyPr/>
        <a:lstStyle/>
        <a:p>
          <a:pPr rtl="0"/>
          <a:r>
            <a:rPr lang="es-ES" sz="1800" b="1" i="1" baseline="0" dirty="0" smtClean="0"/>
            <a:t>Sistemas de secreción </a:t>
          </a:r>
          <a:r>
            <a:rPr lang="es-EC" sz="1800" b="1" i="1" baseline="0" dirty="0" smtClean="0"/>
            <a:t>Tipo III (T3SS)</a:t>
          </a:r>
          <a:endParaRPr lang="es-ES" sz="1800" b="1" dirty="0"/>
        </a:p>
      </dgm:t>
    </dgm:pt>
    <dgm:pt modelId="{4305DA71-6D39-419F-B12C-7D8142F95C7D}" type="parTrans" cxnId="{06A93F45-038B-4CC8-A5EE-C7D39E23A9AA}">
      <dgm:prSet/>
      <dgm:spPr/>
      <dgm:t>
        <a:bodyPr/>
        <a:lstStyle/>
        <a:p>
          <a:endParaRPr lang="es-ES" sz="1800"/>
        </a:p>
      </dgm:t>
    </dgm:pt>
    <dgm:pt modelId="{8BD81450-4028-46D9-809B-A06CF9BF2ECD}" type="sibTrans" cxnId="{06A93F45-038B-4CC8-A5EE-C7D39E23A9AA}">
      <dgm:prSet/>
      <dgm:spPr/>
      <dgm:t>
        <a:bodyPr/>
        <a:lstStyle/>
        <a:p>
          <a:endParaRPr lang="es-ES" sz="1800"/>
        </a:p>
      </dgm:t>
    </dgm:pt>
    <dgm:pt modelId="{37E063F0-298A-41C5-BB0A-63C59C23368A}">
      <dgm:prSet custT="1"/>
      <dgm:spPr/>
      <dgm:t>
        <a:bodyPr/>
        <a:lstStyle/>
        <a:p>
          <a:pPr algn="just" rtl="0"/>
          <a:r>
            <a:rPr lang="es-EC" sz="1800" b="0" i="0" baseline="0" dirty="0" smtClean="0"/>
            <a:t>Codificado por SPI</a:t>
          </a:r>
          <a:endParaRPr lang="es-ES" sz="1800" dirty="0"/>
        </a:p>
      </dgm:t>
    </dgm:pt>
    <dgm:pt modelId="{E05D381D-5C9B-4785-BB7F-BABCA5E770FB}" type="parTrans" cxnId="{3E431F7B-782C-426A-8D85-9428465AB559}">
      <dgm:prSet/>
      <dgm:spPr/>
      <dgm:t>
        <a:bodyPr/>
        <a:lstStyle/>
        <a:p>
          <a:endParaRPr lang="es-ES" sz="1800"/>
        </a:p>
      </dgm:t>
    </dgm:pt>
    <dgm:pt modelId="{CC3F5FC2-D0A2-4266-9548-F6A6192E1F35}" type="sibTrans" cxnId="{3E431F7B-782C-426A-8D85-9428465AB559}">
      <dgm:prSet/>
      <dgm:spPr/>
      <dgm:t>
        <a:bodyPr/>
        <a:lstStyle/>
        <a:p>
          <a:endParaRPr lang="es-ES" sz="1800"/>
        </a:p>
      </dgm:t>
    </dgm:pt>
    <dgm:pt modelId="{3AAFF0A7-38D6-44A4-B95C-219083D0CF04}">
      <dgm:prSet custT="1"/>
      <dgm:spPr/>
      <dgm:t>
        <a:bodyPr/>
        <a:lstStyle/>
        <a:p>
          <a:pPr algn="just" rtl="0"/>
          <a:r>
            <a:rPr lang="es-EC" sz="1800" b="0" i="0" baseline="0" dirty="0" smtClean="0"/>
            <a:t>Mediador en la captación de la bacteria en las células epiteliales. </a:t>
          </a:r>
          <a:endParaRPr lang="es-ES" sz="1800" dirty="0"/>
        </a:p>
      </dgm:t>
    </dgm:pt>
    <dgm:pt modelId="{E63F37B8-30CB-47CC-9332-D5CCD8E3E126}" type="parTrans" cxnId="{51E52FE6-41B0-41AA-A958-7C64FA7713AA}">
      <dgm:prSet/>
      <dgm:spPr/>
      <dgm:t>
        <a:bodyPr/>
        <a:lstStyle/>
        <a:p>
          <a:endParaRPr lang="es-ES" sz="1800"/>
        </a:p>
      </dgm:t>
    </dgm:pt>
    <dgm:pt modelId="{6628D404-6600-477C-89C0-A53E695E26E7}" type="sibTrans" cxnId="{51E52FE6-41B0-41AA-A958-7C64FA7713AA}">
      <dgm:prSet/>
      <dgm:spPr/>
      <dgm:t>
        <a:bodyPr/>
        <a:lstStyle/>
        <a:p>
          <a:endParaRPr lang="es-ES" sz="1800"/>
        </a:p>
      </dgm:t>
    </dgm:pt>
    <dgm:pt modelId="{8D9D5343-C0EA-406B-B76D-F1D80BB45735}">
      <dgm:prSet custT="1"/>
      <dgm:spPr/>
      <dgm:t>
        <a:bodyPr/>
        <a:lstStyle/>
        <a:p>
          <a:pPr rtl="0"/>
          <a:r>
            <a:rPr lang="es-EC" sz="1800" b="1" i="0" baseline="0" dirty="0" smtClean="0"/>
            <a:t>Endotoxinas </a:t>
          </a:r>
          <a:endParaRPr lang="es-ES" sz="1800" b="1" dirty="0"/>
        </a:p>
      </dgm:t>
    </dgm:pt>
    <dgm:pt modelId="{7A776AB6-BE68-46A3-8719-53F4F671D80A}" type="parTrans" cxnId="{66007729-734C-461E-A782-49B22E259CD8}">
      <dgm:prSet/>
      <dgm:spPr/>
      <dgm:t>
        <a:bodyPr/>
        <a:lstStyle/>
        <a:p>
          <a:endParaRPr lang="es-ES" sz="1800"/>
        </a:p>
      </dgm:t>
    </dgm:pt>
    <dgm:pt modelId="{A700AAEB-BC9A-45B7-8EE8-D7EFD85C87B7}" type="sibTrans" cxnId="{66007729-734C-461E-A782-49B22E259CD8}">
      <dgm:prSet/>
      <dgm:spPr/>
      <dgm:t>
        <a:bodyPr/>
        <a:lstStyle/>
        <a:p>
          <a:endParaRPr lang="es-ES" sz="1800"/>
        </a:p>
      </dgm:t>
    </dgm:pt>
    <dgm:pt modelId="{27F06B5A-2B23-4746-A94D-48608350449C}">
      <dgm:prSet custT="1"/>
      <dgm:spPr/>
      <dgm:t>
        <a:bodyPr/>
        <a:lstStyle/>
        <a:p>
          <a:pPr rtl="0"/>
          <a:r>
            <a:rPr lang="es-EC" sz="1800" b="0" i="0" baseline="0" dirty="0" smtClean="0"/>
            <a:t>Asociadas con el complejo LPS</a:t>
          </a:r>
          <a:endParaRPr lang="es-ES" sz="1800" dirty="0"/>
        </a:p>
      </dgm:t>
    </dgm:pt>
    <dgm:pt modelId="{F5FC6F8D-87DC-4051-9A9D-FBD2D21AB25C}" type="parTrans" cxnId="{D7EBDA6A-C771-4E7B-A302-1EDEB5ADC295}">
      <dgm:prSet/>
      <dgm:spPr/>
      <dgm:t>
        <a:bodyPr/>
        <a:lstStyle/>
        <a:p>
          <a:endParaRPr lang="es-ES" sz="1800"/>
        </a:p>
      </dgm:t>
    </dgm:pt>
    <dgm:pt modelId="{A2D5CF7A-E999-4445-B70C-F132F7669EEE}" type="sibTrans" cxnId="{D7EBDA6A-C771-4E7B-A302-1EDEB5ADC295}">
      <dgm:prSet/>
      <dgm:spPr/>
      <dgm:t>
        <a:bodyPr/>
        <a:lstStyle/>
        <a:p>
          <a:endParaRPr lang="es-ES" sz="1800"/>
        </a:p>
      </dgm:t>
    </dgm:pt>
    <dgm:pt modelId="{CBB11812-B58D-4261-928F-78067E7439A6}">
      <dgm:prSet custT="1"/>
      <dgm:spPr/>
      <dgm:t>
        <a:bodyPr/>
        <a:lstStyle/>
        <a:p>
          <a:pPr rtl="0"/>
          <a:r>
            <a:rPr lang="es-EC" sz="1800" b="1" i="0" baseline="0" dirty="0" smtClean="0"/>
            <a:t>Fimbrias </a:t>
          </a:r>
          <a:endParaRPr lang="es-ES" sz="1800" b="1" dirty="0"/>
        </a:p>
      </dgm:t>
    </dgm:pt>
    <dgm:pt modelId="{8C39787D-E5A3-46D4-9236-D75366E2512B}" type="parTrans" cxnId="{78DB276C-DFDE-4EF8-9972-05DF849ED507}">
      <dgm:prSet/>
      <dgm:spPr/>
      <dgm:t>
        <a:bodyPr/>
        <a:lstStyle/>
        <a:p>
          <a:endParaRPr lang="es-ES" sz="1800"/>
        </a:p>
      </dgm:t>
    </dgm:pt>
    <dgm:pt modelId="{40BCF3FE-416B-4874-A69C-7262E18880EE}" type="sibTrans" cxnId="{78DB276C-DFDE-4EF8-9972-05DF849ED507}">
      <dgm:prSet/>
      <dgm:spPr/>
      <dgm:t>
        <a:bodyPr/>
        <a:lstStyle/>
        <a:p>
          <a:endParaRPr lang="es-ES" sz="1800"/>
        </a:p>
      </dgm:t>
    </dgm:pt>
    <dgm:pt modelId="{E423360D-DAE6-4905-9F33-47271697C9EC}">
      <dgm:prSet custT="1"/>
      <dgm:spPr/>
      <dgm:t>
        <a:bodyPr/>
        <a:lstStyle/>
        <a:p>
          <a:pPr algn="just" rtl="0"/>
          <a:r>
            <a:rPr lang="es-EC" sz="1800" b="0" i="0" baseline="0" dirty="0" smtClean="0"/>
            <a:t>Mezcla heterogénea de proteínas </a:t>
          </a:r>
          <a:endParaRPr lang="es-ES" sz="1800" dirty="0"/>
        </a:p>
      </dgm:t>
    </dgm:pt>
    <dgm:pt modelId="{BC715F63-5B6D-4C74-8AA8-8E31BEE5BDCD}" type="parTrans" cxnId="{5ABEFB5A-AD43-4ED3-A49E-9A407FE1382D}">
      <dgm:prSet/>
      <dgm:spPr/>
      <dgm:t>
        <a:bodyPr/>
        <a:lstStyle/>
        <a:p>
          <a:endParaRPr lang="es-ES" sz="1800"/>
        </a:p>
      </dgm:t>
    </dgm:pt>
    <dgm:pt modelId="{E42793C5-FD7A-4557-BA4A-0EB8DBB2FF5F}" type="sibTrans" cxnId="{5ABEFB5A-AD43-4ED3-A49E-9A407FE1382D}">
      <dgm:prSet/>
      <dgm:spPr/>
      <dgm:t>
        <a:bodyPr/>
        <a:lstStyle/>
        <a:p>
          <a:endParaRPr lang="es-ES" sz="1800"/>
        </a:p>
      </dgm:t>
    </dgm:pt>
    <dgm:pt modelId="{C7380C61-8CE4-466E-B8C0-DEDF7CD19C65}">
      <dgm:prSet custT="1"/>
      <dgm:spPr/>
      <dgm:t>
        <a:bodyPr/>
        <a:lstStyle/>
        <a:p>
          <a:pPr algn="just" rtl="0"/>
          <a:r>
            <a:rPr lang="es-EC" sz="1800" b="0" i="0" baseline="0" dirty="0" err="1" smtClean="0"/>
            <a:t>Operones</a:t>
          </a:r>
          <a:r>
            <a:rPr lang="es-EC" sz="1800" b="0" i="0" baseline="0" dirty="0" smtClean="0"/>
            <a:t> → regulan las etapas de la infección</a:t>
          </a:r>
          <a:endParaRPr lang="es-ES" sz="1800" dirty="0"/>
        </a:p>
      </dgm:t>
    </dgm:pt>
    <dgm:pt modelId="{CC8A3E81-85C6-41CD-8989-BB426B329DCB}" type="parTrans" cxnId="{CE738C25-F25D-4975-AD81-2132642BB7FA}">
      <dgm:prSet/>
      <dgm:spPr/>
      <dgm:t>
        <a:bodyPr/>
        <a:lstStyle/>
        <a:p>
          <a:endParaRPr lang="es-ES" sz="1800"/>
        </a:p>
      </dgm:t>
    </dgm:pt>
    <dgm:pt modelId="{91DBBD7A-BB4A-4D92-AA2B-684554BCBE88}" type="sibTrans" cxnId="{CE738C25-F25D-4975-AD81-2132642BB7FA}">
      <dgm:prSet/>
      <dgm:spPr/>
      <dgm:t>
        <a:bodyPr/>
        <a:lstStyle/>
        <a:p>
          <a:endParaRPr lang="es-ES" sz="1800"/>
        </a:p>
      </dgm:t>
    </dgm:pt>
    <dgm:pt modelId="{531D4B80-451E-45A7-9EE5-EA08D886CCA0}">
      <dgm:prSet custT="1"/>
      <dgm:spPr/>
      <dgm:t>
        <a:bodyPr/>
        <a:lstStyle/>
        <a:p>
          <a:pPr algn="just" rtl="0"/>
          <a:endParaRPr lang="es-ES" sz="1800" dirty="0"/>
        </a:p>
      </dgm:t>
    </dgm:pt>
    <dgm:pt modelId="{31E65683-752B-46D9-ACD3-4E32CAE001E0}" type="parTrans" cxnId="{656F9E30-ACBE-4815-B48B-EA8AF401B4B9}">
      <dgm:prSet/>
      <dgm:spPr/>
      <dgm:t>
        <a:bodyPr/>
        <a:lstStyle/>
        <a:p>
          <a:endParaRPr lang="es-ES"/>
        </a:p>
      </dgm:t>
    </dgm:pt>
    <dgm:pt modelId="{495DAE49-E207-44F3-814C-2C05024B0C60}" type="sibTrans" cxnId="{656F9E30-ACBE-4815-B48B-EA8AF401B4B9}">
      <dgm:prSet/>
      <dgm:spPr/>
      <dgm:t>
        <a:bodyPr/>
        <a:lstStyle/>
        <a:p>
          <a:endParaRPr lang="es-ES"/>
        </a:p>
      </dgm:t>
    </dgm:pt>
    <dgm:pt modelId="{7199816C-1899-4701-9E9F-8F28D8E24075}">
      <dgm:prSet custT="1"/>
      <dgm:spPr/>
      <dgm:t>
        <a:bodyPr/>
        <a:lstStyle/>
        <a:p>
          <a:pPr algn="just" rtl="0"/>
          <a:endParaRPr lang="es-ES" sz="1800" dirty="0"/>
        </a:p>
      </dgm:t>
    </dgm:pt>
    <dgm:pt modelId="{DF573754-2A6A-4B37-AA1E-B075D08C9620}" type="parTrans" cxnId="{EC5674AE-1B61-438F-93D2-D0B0EBD0E964}">
      <dgm:prSet/>
      <dgm:spPr/>
      <dgm:t>
        <a:bodyPr/>
        <a:lstStyle/>
        <a:p>
          <a:endParaRPr lang="es-ES"/>
        </a:p>
      </dgm:t>
    </dgm:pt>
    <dgm:pt modelId="{60F13A25-FC44-4CA6-9105-844C8E86600D}" type="sibTrans" cxnId="{EC5674AE-1B61-438F-93D2-D0B0EBD0E964}">
      <dgm:prSet/>
      <dgm:spPr/>
      <dgm:t>
        <a:bodyPr/>
        <a:lstStyle/>
        <a:p>
          <a:endParaRPr lang="es-ES"/>
        </a:p>
      </dgm:t>
    </dgm:pt>
    <dgm:pt modelId="{D26D9B71-E0EF-407E-89F7-B7695ADB092B}" type="pres">
      <dgm:prSet presAssocID="{0C899C3A-A392-4C7B-811B-93C5C1A8915F}" presName="Name0" presStyleCnt="0">
        <dgm:presLayoutVars>
          <dgm:dir/>
          <dgm:animLvl val="lvl"/>
          <dgm:resizeHandles val="exact"/>
        </dgm:presLayoutVars>
      </dgm:prSet>
      <dgm:spPr/>
      <dgm:t>
        <a:bodyPr/>
        <a:lstStyle/>
        <a:p>
          <a:endParaRPr lang="es-ES"/>
        </a:p>
      </dgm:t>
    </dgm:pt>
    <dgm:pt modelId="{1970AE8F-4B6E-4F43-BCA8-35C7B21013DB}" type="pres">
      <dgm:prSet presAssocID="{FD060635-5A45-4197-95F7-693CEF2AD49D}" presName="composite" presStyleCnt="0"/>
      <dgm:spPr/>
    </dgm:pt>
    <dgm:pt modelId="{F84F6AF9-EEAA-4607-A047-A134A5FAAE66}" type="pres">
      <dgm:prSet presAssocID="{FD060635-5A45-4197-95F7-693CEF2AD49D}" presName="parTx" presStyleLbl="alignNode1" presStyleIdx="0" presStyleCnt="3">
        <dgm:presLayoutVars>
          <dgm:chMax val="0"/>
          <dgm:chPref val="0"/>
          <dgm:bulletEnabled val="1"/>
        </dgm:presLayoutVars>
      </dgm:prSet>
      <dgm:spPr/>
      <dgm:t>
        <a:bodyPr/>
        <a:lstStyle/>
        <a:p>
          <a:endParaRPr lang="es-ES"/>
        </a:p>
      </dgm:t>
    </dgm:pt>
    <dgm:pt modelId="{29E09DB3-4706-4D6D-B83E-D99C4600A126}" type="pres">
      <dgm:prSet presAssocID="{FD060635-5A45-4197-95F7-693CEF2AD49D}" presName="desTx" presStyleLbl="alignAccFollowNode1" presStyleIdx="0" presStyleCnt="3">
        <dgm:presLayoutVars>
          <dgm:bulletEnabled val="1"/>
        </dgm:presLayoutVars>
      </dgm:prSet>
      <dgm:spPr/>
      <dgm:t>
        <a:bodyPr/>
        <a:lstStyle/>
        <a:p>
          <a:endParaRPr lang="es-ES"/>
        </a:p>
      </dgm:t>
    </dgm:pt>
    <dgm:pt modelId="{CBA78EEF-43E7-4F48-A3AF-AD6423B64F63}" type="pres">
      <dgm:prSet presAssocID="{8BD81450-4028-46D9-809B-A06CF9BF2ECD}" presName="space" presStyleCnt="0"/>
      <dgm:spPr/>
    </dgm:pt>
    <dgm:pt modelId="{809FC832-0507-454D-BBC6-141A0B7BA536}" type="pres">
      <dgm:prSet presAssocID="{8D9D5343-C0EA-406B-B76D-F1D80BB45735}" presName="composite" presStyleCnt="0"/>
      <dgm:spPr/>
    </dgm:pt>
    <dgm:pt modelId="{4EAECB09-73FC-4D6F-9578-3A5B74CFFE97}" type="pres">
      <dgm:prSet presAssocID="{8D9D5343-C0EA-406B-B76D-F1D80BB45735}" presName="parTx" presStyleLbl="alignNode1" presStyleIdx="1" presStyleCnt="3">
        <dgm:presLayoutVars>
          <dgm:chMax val="0"/>
          <dgm:chPref val="0"/>
          <dgm:bulletEnabled val="1"/>
        </dgm:presLayoutVars>
      </dgm:prSet>
      <dgm:spPr/>
      <dgm:t>
        <a:bodyPr/>
        <a:lstStyle/>
        <a:p>
          <a:endParaRPr lang="es-ES"/>
        </a:p>
      </dgm:t>
    </dgm:pt>
    <dgm:pt modelId="{CE6469F2-D194-44F5-8919-138480ECFC9A}" type="pres">
      <dgm:prSet presAssocID="{8D9D5343-C0EA-406B-B76D-F1D80BB45735}" presName="desTx" presStyleLbl="alignAccFollowNode1" presStyleIdx="1" presStyleCnt="3">
        <dgm:presLayoutVars>
          <dgm:bulletEnabled val="1"/>
        </dgm:presLayoutVars>
      </dgm:prSet>
      <dgm:spPr/>
      <dgm:t>
        <a:bodyPr/>
        <a:lstStyle/>
        <a:p>
          <a:endParaRPr lang="es-ES"/>
        </a:p>
      </dgm:t>
    </dgm:pt>
    <dgm:pt modelId="{273BFAC0-D14C-4ABD-8567-64348B008CAC}" type="pres">
      <dgm:prSet presAssocID="{A700AAEB-BC9A-45B7-8EE8-D7EFD85C87B7}" presName="space" presStyleCnt="0"/>
      <dgm:spPr/>
    </dgm:pt>
    <dgm:pt modelId="{B503E622-5270-443E-BBD2-9FF81EAB68D1}" type="pres">
      <dgm:prSet presAssocID="{CBB11812-B58D-4261-928F-78067E7439A6}" presName="composite" presStyleCnt="0"/>
      <dgm:spPr/>
    </dgm:pt>
    <dgm:pt modelId="{2D1EBC48-1B85-40F6-B780-8373F8709F0C}" type="pres">
      <dgm:prSet presAssocID="{CBB11812-B58D-4261-928F-78067E7439A6}" presName="parTx" presStyleLbl="alignNode1" presStyleIdx="2" presStyleCnt="3">
        <dgm:presLayoutVars>
          <dgm:chMax val="0"/>
          <dgm:chPref val="0"/>
          <dgm:bulletEnabled val="1"/>
        </dgm:presLayoutVars>
      </dgm:prSet>
      <dgm:spPr/>
      <dgm:t>
        <a:bodyPr/>
        <a:lstStyle/>
        <a:p>
          <a:endParaRPr lang="es-ES"/>
        </a:p>
      </dgm:t>
    </dgm:pt>
    <dgm:pt modelId="{80D21856-81BB-4B2A-834D-379D618C1DD8}" type="pres">
      <dgm:prSet presAssocID="{CBB11812-B58D-4261-928F-78067E7439A6}" presName="desTx" presStyleLbl="alignAccFollowNode1" presStyleIdx="2" presStyleCnt="3">
        <dgm:presLayoutVars>
          <dgm:bulletEnabled val="1"/>
        </dgm:presLayoutVars>
      </dgm:prSet>
      <dgm:spPr/>
      <dgm:t>
        <a:bodyPr/>
        <a:lstStyle/>
        <a:p>
          <a:endParaRPr lang="es-ES"/>
        </a:p>
      </dgm:t>
    </dgm:pt>
  </dgm:ptLst>
  <dgm:cxnLst>
    <dgm:cxn modelId="{5E8C8A7C-62DB-48B9-972A-CBAE61F9E2BA}" type="presOf" srcId="{531D4B80-451E-45A7-9EE5-EA08D886CCA0}" destId="{29E09DB3-4706-4D6D-B83E-D99C4600A126}" srcOrd="0" destOrd="1" presId="urn:microsoft.com/office/officeart/2005/8/layout/hList1"/>
    <dgm:cxn modelId="{73B60677-454C-424A-8CFE-AFFB7DF37BCA}" type="presOf" srcId="{37E063F0-298A-41C5-BB0A-63C59C23368A}" destId="{29E09DB3-4706-4D6D-B83E-D99C4600A126}" srcOrd="0" destOrd="0" presId="urn:microsoft.com/office/officeart/2005/8/layout/hList1"/>
    <dgm:cxn modelId="{CE2F68D0-CD32-48ED-9DF9-EDD37692CAD2}" type="presOf" srcId="{FD060635-5A45-4197-95F7-693CEF2AD49D}" destId="{F84F6AF9-EEAA-4607-A047-A134A5FAAE66}" srcOrd="0" destOrd="0" presId="urn:microsoft.com/office/officeart/2005/8/layout/hList1"/>
    <dgm:cxn modelId="{B3DB6D2E-97C7-40DA-A5BD-35E8D485CFD6}" type="presOf" srcId="{27F06B5A-2B23-4746-A94D-48608350449C}" destId="{CE6469F2-D194-44F5-8919-138480ECFC9A}" srcOrd="0" destOrd="0" presId="urn:microsoft.com/office/officeart/2005/8/layout/hList1"/>
    <dgm:cxn modelId="{26AE6013-454C-4613-86C8-8FB97B843E0B}" type="presOf" srcId="{0C899C3A-A392-4C7B-811B-93C5C1A8915F}" destId="{D26D9B71-E0EF-407E-89F7-B7695ADB092B}" srcOrd="0" destOrd="0" presId="urn:microsoft.com/office/officeart/2005/8/layout/hList1"/>
    <dgm:cxn modelId="{3E431F7B-782C-426A-8D85-9428465AB559}" srcId="{FD060635-5A45-4197-95F7-693CEF2AD49D}" destId="{37E063F0-298A-41C5-BB0A-63C59C23368A}" srcOrd="0" destOrd="0" parTransId="{E05D381D-5C9B-4785-BB7F-BABCA5E770FB}" sibTransId="{CC3F5FC2-D0A2-4266-9548-F6A6192E1F35}"/>
    <dgm:cxn modelId="{D7EBDA6A-C771-4E7B-A302-1EDEB5ADC295}" srcId="{8D9D5343-C0EA-406B-B76D-F1D80BB45735}" destId="{27F06B5A-2B23-4746-A94D-48608350449C}" srcOrd="0" destOrd="0" parTransId="{F5FC6F8D-87DC-4051-9A9D-FBD2D21AB25C}" sibTransId="{A2D5CF7A-E999-4445-B70C-F132F7669EEE}"/>
    <dgm:cxn modelId="{786E7017-F480-433C-B1BE-7A6E01737E81}" type="presOf" srcId="{3AAFF0A7-38D6-44A4-B95C-219083D0CF04}" destId="{29E09DB3-4706-4D6D-B83E-D99C4600A126}" srcOrd="0" destOrd="2" presId="urn:microsoft.com/office/officeart/2005/8/layout/hList1"/>
    <dgm:cxn modelId="{68E6DC69-782C-428F-ABB8-A67731973D01}" type="presOf" srcId="{8D9D5343-C0EA-406B-B76D-F1D80BB45735}" destId="{4EAECB09-73FC-4D6F-9578-3A5B74CFFE97}" srcOrd="0" destOrd="0" presId="urn:microsoft.com/office/officeart/2005/8/layout/hList1"/>
    <dgm:cxn modelId="{06A93F45-038B-4CC8-A5EE-C7D39E23A9AA}" srcId="{0C899C3A-A392-4C7B-811B-93C5C1A8915F}" destId="{FD060635-5A45-4197-95F7-693CEF2AD49D}" srcOrd="0" destOrd="0" parTransId="{4305DA71-6D39-419F-B12C-7D8142F95C7D}" sibTransId="{8BD81450-4028-46D9-809B-A06CF9BF2ECD}"/>
    <dgm:cxn modelId="{656F9E30-ACBE-4815-B48B-EA8AF401B4B9}" srcId="{FD060635-5A45-4197-95F7-693CEF2AD49D}" destId="{531D4B80-451E-45A7-9EE5-EA08D886CCA0}" srcOrd="1" destOrd="0" parTransId="{31E65683-752B-46D9-ACD3-4E32CAE001E0}" sibTransId="{495DAE49-E207-44F3-814C-2C05024B0C60}"/>
    <dgm:cxn modelId="{5ABEFB5A-AD43-4ED3-A49E-9A407FE1382D}" srcId="{CBB11812-B58D-4261-928F-78067E7439A6}" destId="{E423360D-DAE6-4905-9F33-47271697C9EC}" srcOrd="0" destOrd="0" parTransId="{BC715F63-5B6D-4C74-8AA8-8E31BEE5BDCD}" sibTransId="{E42793C5-FD7A-4557-BA4A-0EB8DBB2FF5F}"/>
    <dgm:cxn modelId="{51E52FE6-41B0-41AA-A958-7C64FA7713AA}" srcId="{FD060635-5A45-4197-95F7-693CEF2AD49D}" destId="{3AAFF0A7-38D6-44A4-B95C-219083D0CF04}" srcOrd="2" destOrd="0" parTransId="{E63F37B8-30CB-47CC-9332-D5CCD8E3E126}" sibTransId="{6628D404-6600-477C-89C0-A53E695E26E7}"/>
    <dgm:cxn modelId="{66007729-734C-461E-A782-49B22E259CD8}" srcId="{0C899C3A-A392-4C7B-811B-93C5C1A8915F}" destId="{8D9D5343-C0EA-406B-B76D-F1D80BB45735}" srcOrd="1" destOrd="0" parTransId="{7A776AB6-BE68-46A3-8719-53F4F671D80A}" sibTransId="{A700AAEB-BC9A-45B7-8EE8-D7EFD85C87B7}"/>
    <dgm:cxn modelId="{83C6A303-07AF-4755-8282-9E9A300F4008}" type="presOf" srcId="{7199816C-1899-4701-9E9F-8F28D8E24075}" destId="{80D21856-81BB-4B2A-834D-379D618C1DD8}" srcOrd="0" destOrd="1" presId="urn:microsoft.com/office/officeart/2005/8/layout/hList1"/>
    <dgm:cxn modelId="{3F86269E-A149-4155-999F-F7A3FC1E6895}" type="presOf" srcId="{C7380C61-8CE4-466E-B8C0-DEDF7CD19C65}" destId="{80D21856-81BB-4B2A-834D-379D618C1DD8}" srcOrd="0" destOrd="2" presId="urn:microsoft.com/office/officeart/2005/8/layout/hList1"/>
    <dgm:cxn modelId="{CF280925-775E-4561-9546-1701397A1906}" type="presOf" srcId="{E423360D-DAE6-4905-9F33-47271697C9EC}" destId="{80D21856-81BB-4B2A-834D-379D618C1DD8}" srcOrd="0" destOrd="0" presId="urn:microsoft.com/office/officeart/2005/8/layout/hList1"/>
    <dgm:cxn modelId="{CE738C25-F25D-4975-AD81-2132642BB7FA}" srcId="{CBB11812-B58D-4261-928F-78067E7439A6}" destId="{C7380C61-8CE4-466E-B8C0-DEDF7CD19C65}" srcOrd="2" destOrd="0" parTransId="{CC8A3E81-85C6-41CD-8989-BB426B329DCB}" sibTransId="{91DBBD7A-BB4A-4D92-AA2B-684554BCBE88}"/>
    <dgm:cxn modelId="{78DB276C-DFDE-4EF8-9972-05DF849ED507}" srcId="{0C899C3A-A392-4C7B-811B-93C5C1A8915F}" destId="{CBB11812-B58D-4261-928F-78067E7439A6}" srcOrd="2" destOrd="0" parTransId="{8C39787D-E5A3-46D4-9236-D75366E2512B}" sibTransId="{40BCF3FE-416B-4874-A69C-7262E18880EE}"/>
    <dgm:cxn modelId="{EC5674AE-1B61-438F-93D2-D0B0EBD0E964}" srcId="{CBB11812-B58D-4261-928F-78067E7439A6}" destId="{7199816C-1899-4701-9E9F-8F28D8E24075}" srcOrd="1" destOrd="0" parTransId="{DF573754-2A6A-4B37-AA1E-B075D08C9620}" sibTransId="{60F13A25-FC44-4CA6-9105-844C8E86600D}"/>
    <dgm:cxn modelId="{920F874F-524D-4448-9F82-BC6A95704825}" type="presOf" srcId="{CBB11812-B58D-4261-928F-78067E7439A6}" destId="{2D1EBC48-1B85-40F6-B780-8373F8709F0C}" srcOrd="0" destOrd="0" presId="urn:microsoft.com/office/officeart/2005/8/layout/hList1"/>
    <dgm:cxn modelId="{CF97F527-E7FA-4AC4-A7F6-7F2A3FEB6D04}" type="presParOf" srcId="{D26D9B71-E0EF-407E-89F7-B7695ADB092B}" destId="{1970AE8F-4B6E-4F43-BCA8-35C7B21013DB}" srcOrd="0" destOrd="0" presId="urn:microsoft.com/office/officeart/2005/8/layout/hList1"/>
    <dgm:cxn modelId="{1ABD7B9D-67AD-46EE-96C6-A6080E95E86C}" type="presParOf" srcId="{1970AE8F-4B6E-4F43-BCA8-35C7B21013DB}" destId="{F84F6AF9-EEAA-4607-A047-A134A5FAAE66}" srcOrd="0" destOrd="0" presId="urn:microsoft.com/office/officeart/2005/8/layout/hList1"/>
    <dgm:cxn modelId="{994CF269-4F26-4798-B24A-714D788278BF}" type="presParOf" srcId="{1970AE8F-4B6E-4F43-BCA8-35C7B21013DB}" destId="{29E09DB3-4706-4D6D-B83E-D99C4600A126}" srcOrd="1" destOrd="0" presId="urn:microsoft.com/office/officeart/2005/8/layout/hList1"/>
    <dgm:cxn modelId="{ADC646C9-FFA3-425C-A547-B80674B4C7B4}" type="presParOf" srcId="{D26D9B71-E0EF-407E-89F7-B7695ADB092B}" destId="{CBA78EEF-43E7-4F48-A3AF-AD6423B64F63}" srcOrd="1" destOrd="0" presId="urn:microsoft.com/office/officeart/2005/8/layout/hList1"/>
    <dgm:cxn modelId="{4E027156-B890-4117-9116-52C4C003E773}" type="presParOf" srcId="{D26D9B71-E0EF-407E-89F7-B7695ADB092B}" destId="{809FC832-0507-454D-BBC6-141A0B7BA536}" srcOrd="2" destOrd="0" presId="urn:microsoft.com/office/officeart/2005/8/layout/hList1"/>
    <dgm:cxn modelId="{7D009ADC-843E-456A-90DA-21B89734764A}" type="presParOf" srcId="{809FC832-0507-454D-BBC6-141A0B7BA536}" destId="{4EAECB09-73FC-4D6F-9578-3A5B74CFFE97}" srcOrd="0" destOrd="0" presId="urn:microsoft.com/office/officeart/2005/8/layout/hList1"/>
    <dgm:cxn modelId="{71CD5321-965F-48FA-83E8-8031AF4CCA02}" type="presParOf" srcId="{809FC832-0507-454D-BBC6-141A0B7BA536}" destId="{CE6469F2-D194-44F5-8919-138480ECFC9A}" srcOrd="1" destOrd="0" presId="urn:microsoft.com/office/officeart/2005/8/layout/hList1"/>
    <dgm:cxn modelId="{56831935-EE59-4603-A7BD-F4FD0F943460}" type="presParOf" srcId="{D26D9B71-E0EF-407E-89F7-B7695ADB092B}" destId="{273BFAC0-D14C-4ABD-8567-64348B008CAC}" srcOrd="3" destOrd="0" presId="urn:microsoft.com/office/officeart/2005/8/layout/hList1"/>
    <dgm:cxn modelId="{61FF5066-58A7-4172-9DBD-1E41FFB00A9D}" type="presParOf" srcId="{D26D9B71-E0EF-407E-89F7-B7695ADB092B}" destId="{B503E622-5270-443E-BBD2-9FF81EAB68D1}" srcOrd="4" destOrd="0" presId="urn:microsoft.com/office/officeart/2005/8/layout/hList1"/>
    <dgm:cxn modelId="{68A0729F-8ED9-4F3A-B77F-3BFFA0FC41FB}" type="presParOf" srcId="{B503E622-5270-443E-BBD2-9FF81EAB68D1}" destId="{2D1EBC48-1B85-40F6-B780-8373F8709F0C}" srcOrd="0" destOrd="0" presId="urn:microsoft.com/office/officeart/2005/8/layout/hList1"/>
    <dgm:cxn modelId="{8DC6D31D-8311-414E-99EA-A06918A42333}" type="presParOf" srcId="{B503E622-5270-443E-BBD2-9FF81EAB68D1}" destId="{80D21856-81BB-4B2A-834D-379D618C1DD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46D06A-40ED-4D79-907F-018F0308F90A}" type="doc">
      <dgm:prSet loTypeId="urn:microsoft.com/office/officeart/2005/8/layout/vList2" loCatId="list" qsTypeId="urn:microsoft.com/office/officeart/2005/8/quickstyle/simple1" qsCatId="simple" csTypeId="urn:microsoft.com/office/officeart/2005/8/colors/accent3_1" csCatId="accent3"/>
      <dgm:spPr/>
      <dgm:t>
        <a:bodyPr/>
        <a:lstStyle/>
        <a:p>
          <a:endParaRPr lang="es-ES"/>
        </a:p>
      </dgm:t>
    </dgm:pt>
    <dgm:pt modelId="{EFD9C8A5-D948-4D67-9071-95BDBCDD0800}">
      <dgm:prSet custT="1"/>
      <dgm:spPr/>
      <dgm:t>
        <a:bodyPr/>
        <a:lstStyle/>
        <a:p>
          <a:pPr rtl="0"/>
          <a:r>
            <a:rPr lang="es-ES" sz="1800" b="0" i="0" baseline="0" dirty="0" smtClean="0"/>
            <a:t>Gen </a:t>
          </a:r>
          <a:r>
            <a:rPr lang="es-ES" sz="1800" b="0" i="1" baseline="0" dirty="0" err="1" smtClean="0"/>
            <a:t>SefA</a:t>
          </a:r>
          <a:r>
            <a:rPr lang="es-ES" sz="1800" b="0" i="0" baseline="0" dirty="0" smtClean="0"/>
            <a:t>  </a:t>
          </a:r>
          <a:endParaRPr lang="es-ES" sz="1800" dirty="0"/>
        </a:p>
      </dgm:t>
    </dgm:pt>
    <dgm:pt modelId="{6C7488D6-5802-443A-B830-E1824895C581}" type="parTrans" cxnId="{8E44A280-D74D-48C8-AF11-0D014B231216}">
      <dgm:prSet/>
      <dgm:spPr/>
      <dgm:t>
        <a:bodyPr/>
        <a:lstStyle/>
        <a:p>
          <a:endParaRPr lang="es-ES"/>
        </a:p>
      </dgm:t>
    </dgm:pt>
    <dgm:pt modelId="{6A051CA2-F4D4-4475-BD9A-5B94598E9E0A}" type="sibTrans" cxnId="{8E44A280-D74D-48C8-AF11-0D014B231216}">
      <dgm:prSet/>
      <dgm:spPr/>
      <dgm:t>
        <a:bodyPr/>
        <a:lstStyle/>
        <a:p>
          <a:endParaRPr lang="es-ES"/>
        </a:p>
      </dgm:t>
    </dgm:pt>
    <dgm:pt modelId="{15BC07E2-9BDE-430E-AC94-A618CDB49E9C}">
      <dgm:prSet custT="1"/>
      <dgm:spPr/>
      <dgm:t>
        <a:bodyPr/>
        <a:lstStyle/>
        <a:p>
          <a:pPr rtl="0"/>
          <a:r>
            <a:rPr lang="es-ES" sz="1800" b="0" i="0" baseline="0" dirty="0" smtClean="0"/>
            <a:t>NCBI →  número de acceso es CP008928.1/ región: 2867677-2868174 </a:t>
          </a:r>
          <a:endParaRPr lang="es-ES" sz="1800" dirty="0"/>
        </a:p>
      </dgm:t>
    </dgm:pt>
    <dgm:pt modelId="{83380646-5DE6-49F1-88E1-3CB2A11ED7F3}" type="parTrans" cxnId="{ED7C3DA8-6C71-4E59-AB9D-1014C68960AF}">
      <dgm:prSet/>
      <dgm:spPr/>
      <dgm:t>
        <a:bodyPr/>
        <a:lstStyle/>
        <a:p>
          <a:endParaRPr lang="es-ES"/>
        </a:p>
      </dgm:t>
    </dgm:pt>
    <dgm:pt modelId="{07292F35-14AD-4E49-972E-4C490CD15301}" type="sibTrans" cxnId="{ED7C3DA8-6C71-4E59-AB9D-1014C68960AF}">
      <dgm:prSet/>
      <dgm:spPr/>
      <dgm:t>
        <a:bodyPr/>
        <a:lstStyle/>
        <a:p>
          <a:endParaRPr lang="es-ES"/>
        </a:p>
      </dgm:t>
    </dgm:pt>
    <dgm:pt modelId="{0CADC05E-9FAF-46FF-BE46-BA62F1F82B33}">
      <dgm:prSet custT="1"/>
      <dgm:spPr/>
      <dgm:t>
        <a:bodyPr/>
        <a:lstStyle/>
        <a:p>
          <a:pPr rtl="0"/>
          <a:r>
            <a:rPr lang="es-ES" sz="1800" b="0" i="0" baseline="0" dirty="0" smtClean="0"/>
            <a:t>Diseño de primers → Primer3web versión 4.0.0</a:t>
          </a:r>
          <a:endParaRPr lang="es-ES" sz="1800" dirty="0"/>
        </a:p>
      </dgm:t>
    </dgm:pt>
    <dgm:pt modelId="{73D47809-CBD8-4FE0-B501-5FEF43B47C6F}" type="parTrans" cxnId="{0F9B7EEF-D9F2-4E9D-993C-BCF277EB2447}">
      <dgm:prSet/>
      <dgm:spPr/>
      <dgm:t>
        <a:bodyPr/>
        <a:lstStyle/>
        <a:p>
          <a:endParaRPr lang="es-ES"/>
        </a:p>
      </dgm:t>
    </dgm:pt>
    <dgm:pt modelId="{DEB599B2-D836-477F-BE46-49570E618019}" type="sibTrans" cxnId="{0F9B7EEF-D9F2-4E9D-993C-BCF277EB2447}">
      <dgm:prSet/>
      <dgm:spPr/>
      <dgm:t>
        <a:bodyPr/>
        <a:lstStyle/>
        <a:p>
          <a:endParaRPr lang="es-ES"/>
        </a:p>
      </dgm:t>
    </dgm:pt>
    <dgm:pt modelId="{72FC2A7A-08DC-4280-B7E0-F725E515B947}" type="pres">
      <dgm:prSet presAssocID="{B446D06A-40ED-4D79-907F-018F0308F90A}" presName="linear" presStyleCnt="0">
        <dgm:presLayoutVars>
          <dgm:animLvl val="lvl"/>
          <dgm:resizeHandles val="exact"/>
        </dgm:presLayoutVars>
      </dgm:prSet>
      <dgm:spPr/>
      <dgm:t>
        <a:bodyPr/>
        <a:lstStyle/>
        <a:p>
          <a:endParaRPr lang="es-ES"/>
        </a:p>
      </dgm:t>
    </dgm:pt>
    <dgm:pt modelId="{289F48D6-9B5D-442A-AE60-C93D2B6E31BF}" type="pres">
      <dgm:prSet presAssocID="{EFD9C8A5-D948-4D67-9071-95BDBCDD0800}" presName="parentText" presStyleLbl="node1" presStyleIdx="0" presStyleCnt="3" custLinFactY="-2693" custLinFactNeighborY="-100000">
        <dgm:presLayoutVars>
          <dgm:chMax val="0"/>
          <dgm:bulletEnabled val="1"/>
        </dgm:presLayoutVars>
      </dgm:prSet>
      <dgm:spPr/>
      <dgm:t>
        <a:bodyPr/>
        <a:lstStyle/>
        <a:p>
          <a:endParaRPr lang="es-ES"/>
        </a:p>
      </dgm:t>
    </dgm:pt>
    <dgm:pt modelId="{479C0D16-62EB-4ADB-964E-DF7C0F1C0E3B}" type="pres">
      <dgm:prSet presAssocID="{6A051CA2-F4D4-4475-BD9A-5B94598E9E0A}" presName="spacer" presStyleCnt="0"/>
      <dgm:spPr/>
    </dgm:pt>
    <dgm:pt modelId="{D02F242A-9B2B-410B-89FA-9BD0806F2160}" type="pres">
      <dgm:prSet presAssocID="{15BC07E2-9BDE-430E-AC94-A618CDB49E9C}" presName="parentText" presStyleLbl="node1" presStyleIdx="1" presStyleCnt="3">
        <dgm:presLayoutVars>
          <dgm:chMax val="0"/>
          <dgm:bulletEnabled val="1"/>
        </dgm:presLayoutVars>
      </dgm:prSet>
      <dgm:spPr/>
      <dgm:t>
        <a:bodyPr/>
        <a:lstStyle/>
        <a:p>
          <a:endParaRPr lang="es-ES"/>
        </a:p>
      </dgm:t>
    </dgm:pt>
    <dgm:pt modelId="{CB5185A4-F13C-4A73-BBDF-91E070710D17}" type="pres">
      <dgm:prSet presAssocID="{07292F35-14AD-4E49-972E-4C490CD15301}" presName="spacer" presStyleCnt="0"/>
      <dgm:spPr/>
    </dgm:pt>
    <dgm:pt modelId="{5DF307A4-470D-4046-86BC-1DED96AA3F0E}" type="pres">
      <dgm:prSet presAssocID="{0CADC05E-9FAF-46FF-BE46-BA62F1F82B33}" presName="parentText" presStyleLbl="node1" presStyleIdx="2" presStyleCnt="3">
        <dgm:presLayoutVars>
          <dgm:chMax val="0"/>
          <dgm:bulletEnabled val="1"/>
        </dgm:presLayoutVars>
      </dgm:prSet>
      <dgm:spPr/>
      <dgm:t>
        <a:bodyPr/>
        <a:lstStyle/>
        <a:p>
          <a:endParaRPr lang="es-ES"/>
        </a:p>
      </dgm:t>
    </dgm:pt>
  </dgm:ptLst>
  <dgm:cxnLst>
    <dgm:cxn modelId="{8E44A280-D74D-48C8-AF11-0D014B231216}" srcId="{B446D06A-40ED-4D79-907F-018F0308F90A}" destId="{EFD9C8A5-D948-4D67-9071-95BDBCDD0800}" srcOrd="0" destOrd="0" parTransId="{6C7488D6-5802-443A-B830-E1824895C581}" sibTransId="{6A051CA2-F4D4-4475-BD9A-5B94598E9E0A}"/>
    <dgm:cxn modelId="{142CC204-BC2B-4099-B511-8C376169460C}" type="presOf" srcId="{0CADC05E-9FAF-46FF-BE46-BA62F1F82B33}" destId="{5DF307A4-470D-4046-86BC-1DED96AA3F0E}" srcOrd="0" destOrd="0" presId="urn:microsoft.com/office/officeart/2005/8/layout/vList2"/>
    <dgm:cxn modelId="{AC65ED12-8AC2-4C81-830F-770E7BD8194E}" type="presOf" srcId="{B446D06A-40ED-4D79-907F-018F0308F90A}" destId="{72FC2A7A-08DC-4280-B7E0-F725E515B947}" srcOrd="0" destOrd="0" presId="urn:microsoft.com/office/officeart/2005/8/layout/vList2"/>
    <dgm:cxn modelId="{FE83B293-BDAA-4486-AAC6-F294EECC5438}" type="presOf" srcId="{15BC07E2-9BDE-430E-AC94-A618CDB49E9C}" destId="{D02F242A-9B2B-410B-89FA-9BD0806F2160}" srcOrd="0" destOrd="0" presId="urn:microsoft.com/office/officeart/2005/8/layout/vList2"/>
    <dgm:cxn modelId="{0F9B7EEF-D9F2-4E9D-993C-BCF277EB2447}" srcId="{B446D06A-40ED-4D79-907F-018F0308F90A}" destId="{0CADC05E-9FAF-46FF-BE46-BA62F1F82B33}" srcOrd="2" destOrd="0" parTransId="{73D47809-CBD8-4FE0-B501-5FEF43B47C6F}" sibTransId="{DEB599B2-D836-477F-BE46-49570E618019}"/>
    <dgm:cxn modelId="{ED7C3DA8-6C71-4E59-AB9D-1014C68960AF}" srcId="{B446D06A-40ED-4D79-907F-018F0308F90A}" destId="{15BC07E2-9BDE-430E-AC94-A618CDB49E9C}" srcOrd="1" destOrd="0" parTransId="{83380646-5DE6-49F1-88E1-3CB2A11ED7F3}" sibTransId="{07292F35-14AD-4E49-972E-4C490CD15301}"/>
    <dgm:cxn modelId="{F82EDED5-6513-4637-9048-3B1FC100DE5D}" type="presOf" srcId="{EFD9C8A5-D948-4D67-9071-95BDBCDD0800}" destId="{289F48D6-9B5D-442A-AE60-C93D2B6E31BF}" srcOrd="0" destOrd="0" presId="urn:microsoft.com/office/officeart/2005/8/layout/vList2"/>
    <dgm:cxn modelId="{0E18195E-0F0E-4E45-AA07-B8B75CF73A3F}" type="presParOf" srcId="{72FC2A7A-08DC-4280-B7E0-F725E515B947}" destId="{289F48D6-9B5D-442A-AE60-C93D2B6E31BF}" srcOrd="0" destOrd="0" presId="urn:microsoft.com/office/officeart/2005/8/layout/vList2"/>
    <dgm:cxn modelId="{465D773A-7332-4091-BDE0-D70ED50681B7}" type="presParOf" srcId="{72FC2A7A-08DC-4280-B7E0-F725E515B947}" destId="{479C0D16-62EB-4ADB-964E-DF7C0F1C0E3B}" srcOrd="1" destOrd="0" presId="urn:microsoft.com/office/officeart/2005/8/layout/vList2"/>
    <dgm:cxn modelId="{D95A81B8-9E4E-45C4-B632-B229FE6138E2}" type="presParOf" srcId="{72FC2A7A-08DC-4280-B7E0-F725E515B947}" destId="{D02F242A-9B2B-410B-89FA-9BD0806F2160}" srcOrd="2" destOrd="0" presId="urn:microsoft.com/office/officeart/2005/8/layout/vList2"/>
    <dgm:cxn modelId="{4ED22C83-FFF5-47B4-B304-514314E382A4}" type="presParOf" srcId="{72FC2A7A-08DC-4280-B7E0-F725E515B947}" destId="{CB5185A4-F13C-4A73-BBDF-91E070710D17}" srcOrd="3" destOrd="0" presId="urn:microsoft.com/office/officeart/2005/8/layout/vList2"/>
    <dgm:cxn modelId="{0BE139A8-0125-4BF2-8806-16942A63C055}" type="presParOf" srcId="{72FC2A7A-08DC-4280-B7E0-F725E515B947}" destId="{5DF307A4-470D-4046-86BC-1DED96AA3F0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B1618C-A48C-438C-A8B0-6AE61C3E69B1}" type="doc">
      <dgm:prSet loTypeId="urn:microsoft.com/office/officeart/2005/8/layout/StepDownProcess" loCatId="process" qsTypeId="urn:microsoft.com/office/officeart/2005/8/quickstyle/simple1" qsCatId="simple" csTypeId="urn:microsoft.com/office/officeart/2005/8/colors/accent0_1" csCatId="mainScheme" phldr="1"/>
      <dgm:spPr/>
      <dgm:t>
        <a:bodyPr/>
        <a:lstStyle/>
        <a:p>
          <a:endParaRPr lang="es-ES"/>
        </a:p>
      </dgm:t>
    </dgm:pt>
    <dgm:pt modelId="{B1F8545D-21A0-4C8B-A931-7BC36638E713}">
      <dgm:prSet custT="1"/>
      <dgm:spPr/>
      <dgm:t>
        <a:bodyPr/>
        <a:lstStyle/>
        <a:p>
          <a:pPr rtl="0"/>
          <a:r>
            <a:rPr lang="es-ES" sz="1800" b="0" i="0" baseline="0" dirty="0" smtClean="0"/>
            <a:t>Medios de cultivo </a:t>
          </a:r>
          <a:endParaRPr lang="es-ES" sz="1800" dirty="0"/>
        </a:p>
      </dgm:t>
    </dgm:pt>
    <dgm:pt modelId="{9EDEABAB-96CF-4C4A-B75A-4AF262097D81}" type="parTrans" cxnId="{D22C0970-6233-47E6-9983-EC5CF9BD6205}">
      <dgm:prSet/>
      <dgm:spPr/>
      <dgm:t>
        <a:bodyPr/>
        <a:lstStyle/>
        <a:p>
          <a:endParaRPr lang="es-ES" sz="1800"/>
        </a:p>
      </dgm:t>
    </dgm:pt>
    <dgm:pt modelId="{D9AC78E8-28D2-47ED-95D8-5D5729D6E378}" type="sibTrans" cxnId="{D22C0970-6233-47E6-9983-EC5CF9BD6205}">
      <dgm:prSet/>
      <dgm:spPr/>
      <dgm:t>
        <a:bodyPr/>
        <a:lstStyle/>
        <a:p>
          <a:endParaRPr lang="es-ES" sz="1800"/>
        </a:p>
      </dgm:t>
    </dgm:pt>
    <dgm:pt modelId="{B8928A84-C33F-4968-9D63-DE221D858B08}">
      <dgm:prSet custT="1"/>
      <dgm:spPr/>
      <dgm:t>
        <a:bodyPr/>
        <a:lstStyle/>
        <a:p>
          <a:pPr rtl="0"/>
          <a:r>
            <a:rPr lang="es-ES" sz="1800" b="0" i="0" baseline="0" dirty="0" smtClean="0"/>
            <a:t>efecto inhibitorio sobre saprófitos </a:t>
          </a:r>
          <a:endParaRPr lang="es-ES" sz="1800" dirty="0"/>
        </a:p>
      </dgm:t>
    </dgm:pt>
    <dgm:pt modelId="{2DD898EC-4D84-4D01-A14E-B935B956AF61}" type="parTrans" cxnId="{99DE7228-15C6-44B2-A9DF-8D7B30914D27}">
      <dgm:prSet/>
      <dgm:spPr/>
      <dgm:t>
        <a:bodyPr/>
        <a:lstStyle/>
        <a:p>
          <a:endParaRPr lang="es-ES" sz="1800"/>
        </a:p>
      </dgm:t>
    </dgm:pt>
    <dgm:pt modelId="{5E1671F5-F958-40AA-9C0E-786A04A003BB}" type="sibTrans" cxnId="{99DE7228-15C6-44B2-A9DF-8D7B30914D27}">
      <dgm:prSet/>
      <dgm:spPr/>
      <dgm:t>
        <a:bodyPr/>
        <a:lstStyle/>
        <a:p>
          <a:endParaRPr lang="es-ES" sz="1800"/>
        </a:p>
      </dgm:t>
    </dgm:pt>
    <dgm:pt modelId="{C953C4BA-EAF6-43BF-B4AE-CF404833901F}">
      <dgm:prSet custT="1"/>
      <dgm:spPr/>
      <dgm:t>
        <a:bodyPr/>
        <a:lstStyle/>
        <a:p>
          <a:pPr rtl="0"/>
          <a:r>
            <a:rPr lang="es-ES" sz="1800" b="0" i="0" baseline="0" smtClean="0"/>
            <a:t>capacidad de discriminación </a:t>
          </a:r>
          <a:endParaRPr lang="es-ES" sz="1800"/>
        </a:p>
      </dgm:t>
    </dgm:pt>
    <dgm:pt modelId="{29DB5EFE-7E3B-40CA-9AE3-D18B1362970C}" type="parTrans" cxnId="{054E82B0-A6BA-4D4D-9DC5-78410ACA28E9}">
      <dgm:prSet/>
      <dgm:spPr/>
      <dgm:t>
        <a:bodyPr/>
        <a:lstStyle/>
        <a:p>
          <a:endParaRPr lang="es-ES" sz="1800"/>
        </a:p>
      </dgm:t>
    </dgm:pt>
    <dgm:pt modelId="{91A43344-93A8-4CAA-B5A7-6526BAF7CE4E}" type="sibTrans" cxnId="{054E82B0-A6BA-4D4D-9DC5-78410ACA28E9}">
      <dgm:prSet/>
      <dgm:spPr/>
      <dgm:t>
        <a:bodyPr/>
        <a:lstStyle/>
        <a:p>
          <a:endParaRPr lang="es-ES" sz="1800"/>
        </a:p>
      </dgm:t>
    </dgm:pt>
    <dgm:pt modelId="{DD1AFFE8-E876-4023-9297-8D961731F7E2}">
      <dgm:prSet custT="1"/>
      <dgm:spPr/>
      <dgm:t>
        <a:bodyPr/>
        <a:lstStyle/>
        <a:p>
          <a:pPr rtl="0"/>
          <a:r>
            <a:rPr lang="es-ES" sz="1800" b="0" i="0" baseline="0" dirty="0" smtClean="0"/>
            <a:t>reconocer la bacteria entre las otras especies </a:t>
          </a:r>
          <a:endParaRPr lang="es-ES" sz="1800" dirty="0"/>
        </a:p>
      </dgm:t>
    </dgm:pt>
    <dgm:pt modelId="{1F2B7A51-E273-4E47-AB7D-214801E84B11}" type="parTrans" cxnId="{77622977-2E1F-4034-8354-6CD11E24A7FA}">
      <dgm:prSet/>
      <dgm:spPr/>
      <dgm:t>
        <a:bodyPr/>
        <a:lstStyle/>
        <a:p>
          <a:endParaRPr lang="es-ES" sz="1800"/>
        </a:p>
      </dgm:t>
    </dgm:pt>
    <dgm:pt modelId="{585C9CD1-C1C2-4D63-99B8-A188731CAF66}" type="sibTrans" cxnId="{77622977-2E1F-4034-8354-6CD11E24A7FA}">
      <dgm:prSet/>
      <dgm:spPr/>
      <dgm:t>
        <a:bodyPr/>
        <a:lstStyle/>
        <a:p>
          <a:endParaRPr lang="es-ES" sz="1800"/>
        </a:p>
      </dgm:t>
    </dgm:pt>
    <dgm:pt modelId="{CD3C6D39-9977-43FA-9D0F-783DD3D3453D}" type="pres">
      <dgm:prSet presAssocID="{2DB1618C-A48C-438C-A8B0-6AE61C3E69B1}" presName="rootnode" presStyleCnt="0">
        <dgm:presLayoutVars>
          <dgm:chMax/>
          <dgm:chPref/>
          <dgm:dir/>
          <dgm:animLvl val="lvl"/>
        </dgm:presLayoutVars>
      </dgm:prSet>
      <dgm:spPr/>
      <dgm:t>
        <a:bodyPr/>
        <a:lstStyle/>
        <a:p>
          <a:endParaRPr lang="es-ES"/>
        </a:p>
      </dgm:t>
    </dgm:pt>
    <dgm:pt modelId="{59C1FF47-045C-430C-BB69-FA3316333F6A}" type="pres">
      <dgm:prSet presAssocID="{B1F8545D-21A0-4C8B-A931-7BC36638E713}" presName="composite" presStyleCnt="0"/>
      <dgm:spPr/>
    </dgm:pt>
    <dgm:pt modelId="{21584876-4F1C-4022-902E-E40F75BD7870}" type="pres">
      <dgm:prSet presAssocID="{B1F8545D-21A0-4C8B-A931-7BC36638E713}" presName="bentUpArrow1" presStyleLbl="alignImgPlace1" presStyleIdx="0" presStyleCnt="2"/>
      <dgm:spPr/>
    </dgm:pt>
    <dgm:pt modelId="{7E1003D3-BE2F-4FB9-99A0-4DED15038AF3}" type="pres">
      <dgm:prSet presAssocID="{B1F8545D-21A0-4C8B-A931-7BC36638E713}" presName="ParentText" presStyleLbl="node1" presStyleIdx="0" presStyleCnt="3">
        <dgm:presLayoutVars>
          <dgm:chMax val="1"/>
          <dgm:chPref val="1"/>
          <dgm:bulletEnabled val="1"/>
        </dgm:presLayoutVars>
      </dgm:prSet>
      <dgm:spPr/>
      <dgm:t>
        <a:bodyPr/>
        <a:lstStyle/>
        <a:p>
          <a:endParaRPr lang="es-ES"/>
        </a:p>
      </dgm:t>
    </dgm:pt>
    <dgm:pt modelId="{FB240987-5EC9-4589-B992-1A2CF1564C6E}" type="pres">
      <dgm:prSet presAssocID="{B1F8545D-21A0-4C8B-A931-7BC36638E713}" presName="ChildText" presStyleLbl="revTx" presStyleIdx="0" presStyleCnt="3">
        <dgm:presLayoutVars>
          <dgm:chMax val="0"/>
          <dgm:chPref val="0"/>
          <dgm:bulletEnabled val="1"/>
        </dgm:presLayoutVars>
      </dgm:prSet>
      <dgm:spPr/>
    </dgm:pt>
    <dgm:pt modelId="{CECE9A1F-770C-4FFD-8BF0-83FDAB68B349}" type="pres">
      <dgm:prSet presAssocID="{D9AC78E8-28D2-47ED-95D8-5D5729D6E378}" presName="sibTrans" presStyleCnt="0"/>
      <dgm:spPr/>
    </dgm:pt>
    <dgm:pt modelId="{116436AB-4D17-4F0F-AB26-52450DB54C50}" type="pres">
      <dgm:prSet presAssocID="{B8928A84-C33F-4968-9D63-DE221D858B08}" presName="composite" presStyleCnt="0"/>
      <dgm:spPr/>
    </dgm:pt>
    <dgm:pt modelId="{6F5D0189-35FB-49B6-BC0B-B0B68841DFCC}" type="pres">
      <dgm:prSet presAssocID="{B8928A84-C33F-4968-9D63-DE221D858B08}" presName="bentUpArrow1" presStyleLbl="alignImgPlace1" presStyleIdx="1" presStyleCnt="2"/>
      <dgm:spPr/>
    </dgm:pt>
    <dgm:pt modelId="{A2E363C7-1264-43D1-9B19-89F9519B9B18}" type="pres">
      <dgm:prSet presAssocID="{B8928A84-C33F-4968-9D63-DE221D858B08}" presName="ParentText" presStyleLbl="node1" presStyleIdx="1" presStyleCnt="3">
        <dgm:presLayoutVars>
          <dgm:chMax val="1"/>
          <dgm:chPref val="1"/>
          <dgm:bulletEnabled val="1"/>
        </dgm:presLayoutVars>
      </dgm:prSet>
      <dgm:spPr/>
      <dgm:t>
        <a:bodyPr/>
        <a:lstStyle/>
        <a:p>
          <a:endParaRPr lang="es-ES"/>
        </a:p>
      </dgm:t>
    </dgm:pt>
    <dgm:pt modelId="{A8E7D653-9E4E-4583-B326-24C19D4CDBAE}" type="pres">
      <dgm:prSet presAssocID="{B8928A84-C33F-4968-9D63-DE221D858B08}" presName="ChildText" presStyleLbl="revTx" presStyleIdx="1" presStyleCnt="3">
        <dgm:presLayoutVars>
          <dgm:chMax val="0"/>
          <dgm:chPref val="0"/>
          <dgm:bulletEnabled val="1"/>
        </dgm:presLayoutVars>
      </dgm:prSet>
      <dgm:spPr/>
    </dgm:pt>
    <dgm:pt modelId="{F7071817-B27F-40B5-B278-7D43F6EF67AC}" type="pres">
      <dgm:prSet presAssocID="{5E1671F5-F958-40AA-9C0E-786A04A003BB}" presName="sibTrans" presStyleCnt="0"/>
      <dgm:spPr/>
    </dgm:pt>
    <dgm:pt modelId="{15C3F967-75FF-4A72-A2E6-13A2EBA66DC8}" type="pres">
      <dgm:prSet presAssocID="{C953C4BA-EAF6-43BF-B4AE-CF404833901F}" presName="composite" presStyleCnt="0"/>
      <dgm:spPr/>
    </dgm:pt>
    <dgm:pt modelId="{E08BE334-071E-48CD-BE8E-AE5DF136A0D9}" type="pres">
      <dgm:prSet presAssocID="{C953C4BA-EAF6-43BF-B4AE-CF404833901F}" presName="ParentText" presStyleLbl="node1" presStyleIdx="2" presStyleCnt="3">
        <dgm:presLayoutVars>
          <dgm:chMax val="1"/>
          <dgm:chPref val="1"/>
          <dgm:bulletEnabled val="1"/>
        </dgm:presLayoutVars>
      </dgm:prSet>
      <dgm:spPr/>
      <dgm:t>
        <a:bodyPr/>
        <a:lstStyle/>
        <a:p>
          <a:endParaRPr lang="es-ES"/>
        </a:p>
      </dgm:t>
    </dgm:pt>
    <dgm:pt modelId="{DB4A025A-D7CD-4C13-9093-1B365C231EAE}" type="pres">
      <dgm:prSet presAssocID="{C953C4BA-EAF6-43BF-B4AE-CF404833901F}" presName="FinalChildText" presStyleLbl="revTx" presStyleIdx="2" presStyleCnt="3" custScaleX="223484" custLinFactNeighborX="66188" custLinFactNeighborY="-3957">
        <dgm:presLayoutVars>
          <dgm:chMax val="0"/>
          <dgm:chPref val="0"/>
          <dgm:bulletEnabled val="1"/>
        </dgm:presLayoutVars>
      </dgm:prSet>
      <dgm:spPr/>
      <dgm:t>
        <a:bodyPr/>
        <a:lstStyle/>
        <a:p>
          <a:endParaRPr lang="es-ES"/>
        </a:p>
      </dgm:t>
    </dgm:pt>
  </dgm:ptLst>
  <dgm:cxnLst>
    <dgm:cxn modelId="{D22C0970-6233-47E6-9983-EC5CF9BD6205}" srcId="{2DB1618C-A48C-438C-A8B0-6AE61C3E69B1}" destId="{B1F8545D-21A0-4C8B-A931-7BC36638E713}" srcOrd="0" destOrd="0" parTransId="{9EDEABAB-96CF-4C4A-B75A-4AF262097D81}" sibTransId="{D9AC78E8-28D2-47ED-95D8-5D5729D6E378}"/>
    <dgm:cxn modelId="{666D4A98-3D72-4C4E-A277-80FD4B0E7CEA}" type="presOf" srcId="{2DB1618C-A48C-438C-A8B0-6AE61C3E69B1}" destId="{CD3C6D39-9977-43FA-9D0F-783DD3D3453D}" srcOrd="0" destOrd="0" presId="urn:microsoft.com/office/officeart/2005/8/layout/StepDownProcess"/>
    <dgm:cxn modelId="{B585B809-7331-4CD5-B6FB-AD13FF95ABE8}" type="presOf" srcId="{B1F8545D-21A0-4C8B-A931-7BC36638E713}" destId="{7E1003D3-BE2F-4FB9-99A0-4DED15038AF3}" srcOrd="0" destOrd="0" presId="urn:microsoft.com/office/officeart/2005/8/layout/StepDownProcess"/>
    <dgm:cxn modelId="{054E82B0-A6BA-4D4D-9DC5-78410ACA28E9}" srcId="{2DB1618C-A48C-438C-A8B0-6AE61C3E69B1}" destId="{C953C4BA-EAF6-43BF-B4AE-CF404833901F}" srcOrd="2" destOrd="0" parTransId="{29DB5EFE-7E3B-40CA-9AE3-D18B1362970C}" sibTransId="{91A43344-93A8-4CAA-B5A7-6526BAF7CE4E}"/>
    <dgm:cxn modelId="{F814ACA0-DC4E-4ECE-86CF-0E93C4B586B9}" type="presOf" srcId="{DD1AFFE8-E876-4023-9297-8D961731F7E2}" destId="{DB4A025A-D7CD-4C13-9093-1B365C231EAE}" srcOrd="0" destOrd="0" presId="urn:microsoft.com/office/officeart/2005/8/layout/StepDownProcess"/>
    <dgm:cxn modelId="{D79E10CA-EEB4-4C9B-BC4A-E3D6CBF3E2A5}" type="presOf" srcId="{B8928A84-C33F-4968-9D63-DE221D858B08}" destId="{A2E363C7-1264-43D1-9B19-89F9519B9B18}" srcOrd="0" destOrd="0" presId="urn:microsoft.com/office/officeart/2005/8/layout/StepDownProcess"/>
    <dgm:cxn modelId="{4D695AEA-D177-4DA8-94CE-CCAA018A2A56}" type="presOf" srcId="{C953C4BA-EAF6-43BF-B4AE-CF404833901F}" destId="{E08BE334-071E-48CD-BE8E-AE5DF136A0D9}" srcOrd="0" destOrd="0" presId="urn:microsoft.com/office/officeart/2005/8/layout/StepDownProcess"/>
    <dgm:cxn modelId="{99DE7228-15C6-44B2-A9DF-8D7B30914D27}" srcId="{2DB1618C-A48C-438C-A8B0-6AE61C3E69B1}" destId="{B8928A84-C33F-4968-9D63-DE221D858B08}" srcOrd="1" destOrd="0" parTransId="{2DD898EC-4D84-4D01-A14E-B935B956AF61}" sibTransId="{5E1671F5-F958-40AA-9C0E-786A04A003BB}"/>
    <dgm:cxn modelId="{77622977-2E1F-4034-8354-6CD11E24A7FA}" srcId="{C953C4BA-EAF6-43BF-B4AE-CF404833901F}" destId="{DD1AFFE8-E876-4023-9297-8D961731F7E2}" srcOrd="0" destOrd="0" parTransId="{1F2B7A51-E273-4E47-AB7D-214801E84B11}" sibTransId="{585C9CD1-C1C2-4D63-99B8-A188731CAF66}"/>
    <dgm:cxn modelId="{5203D6FF-F25B-4459-98B4-D24377E7023A}" type="presParOf" srcId="{CD3C6D39-9977-43FA-9D0F-783DD3D3453D}" destId="{59C1FF47-045C-430C-BB69-FA3316333F6A}" srcOrd="0" destOrd="0" presId="urn:microsoft.com/office/officeart/2005/8/layout/StepDownProcess"/>
    <dgm:cxn modelId="{CA1AD307-1D24-40FC-9621-A907C3C752E3}" type="presParOf" srcId="{59C1FF47-045C-430C-BB69-FA3316333F6A}" destId="{21584876-4F1C-4022-902E-E40F75BD7870}" srcOrd="0" destOrd="0" presId="urn:microsoft.com/office/officeart/2005/8/layout/StepDownProcess"/>
    <dgm:cxn modelId="{7CE8206F-6E95-4E89-A5A2-766FA4EF7F1D}" type="presParOf" srcId="{59C1FF47-045C-430C-BB69-FA3316333F6A}" destId="{7E1003D3-BE2F-4FB9-99A0-4DED15038AF3}" srcOrd="1" destOrd="0" presId="urn:microsoft.com/office/officeart/2005/8/layout/StepDownProcess"/>
    <dgm:cxn modelId="{9F5D818B-9B1A-45BE-935E-D08B729716A9}" type="presParOf" srcId="{59C1FF47-045C-430C-BB69-FA3316333F6A}" destId="{FB240987-5EC9-4589-B992-1A2CF1564C6E}" srcOrd="2" destOrd="0" presId="urn:microsoft.com/office/officeart/2005/8/layout/StepDownProcess"/>
    <dgm:cxn modelId="{C784CA10-4C07-45E6-8FF7-57CDDBF6D060}" type="presParOf" srcId="{CD3C6D39-9977-43FA-9D0F-783DD3D3453D}" destId="{CECE9A1F-770C-4FFD-8BF0-83FDAB68B349}" srcOrd="1" destOrd="0" presId="urn:microsoft.com/office/officeart/2005/8/layout/StepDownProcess"/>
    <dgm:cxn modelId="{285773DC-BA63-4FCF-A131-82C628E85BA8}" type="presParOf" srcId="{CD3C6D39-9977-43FA-9D0F-783DD3D3453D}" destId="{116436AB-4D17-4F0F-AB26-52450DB54C50}" srcOrd="2" destOrd="0" presId="urn:microsoft.com/office/officeart/2005/8/layout/StepDownProcess"/>
    <dgm:cxn modelId="{4144C698-8599-4332-BCEB-F9488279CA7D}" type="presParOf" srcId="{116436AB-4D17-4F0F-AB26-52450DB54C50}" destId="{6F5D0189-35FB-49B6-BC0B-B0B68841DFCC}" srcOrd="0" destOrd="0" presId="urn:microsoft.com/office/officeart/2005/8/layout/StepDownProcess"/>
    <dgm:cxn modelId="{58B17BE0-8379-45A0-9B53-F79AAE9BD300}" type="presParOf" srcId="{116436AB-4D17-4F0F-AB26-52450DB54C50}" destId="{A2E363C7-1264-43D1-9B19-89F9519B9B18}" srcOrd="1" destOrd="0" presId="urn:microsoft.com/office/officeart/2005/8/layout/StepDownProcess"/>
    <dgm:cxn modelId="{F05A222E-2CFA-4CBD-A16E-E1827BA2C673}" type="presParOf" srcId="{116436AB-4D17-4F0F-AB26-52450DB54C50}" destId="{A8E7D653-9E4E-4583-B326-24C19D4CDBAE}" srcOrd="2" destOrd="0" presId="urn:microsoft.com/office/officeart/2005/8/layout/StepDownProcess"/>
    <dgm:cxn modelId="{8C0D6497-4AFC-4900-A8BF-B8D245823691}" type="presParOf" srcId="{CD3C6D39-9977-43FA-9D0F-783DD3D3453D}" destId="{F7071817-B27F-40B5-B278-7D43F6EF67AC}" srcOrd="3" destOrd="0" presId="urn:microsoft.com/office/officeart/2005/8/layout/StepDownProcess"/>
    <dgm:cxn modelId="{B8AC1436-E8C6-4ECD-890E-15E02E45C776}" type="presParOf" srcId="{CD3C6D39-9977-43FA-9D0F-783DD3D3453D}" destId="{15C3F967-75FF-4A72-A2E6-13A2EBA66DC8}" srcOrd="4" destOrd="0" presId="urn:microsoft.com/office/officeart/2005/8/layout/StepDownProcess"/>
    <dgm:cxn modelId="{12F0DB06-CC9B-4E70-AB51-280375DDA6AD}" type="presParOf" srcId="{15C3F967-75FF-4A72-A2E6-13A2EBA66DC8}" destId="{E08BE334-071E-48CD-BE8E-AE5DF136A0D9}" srcOrd="0" destOrd="0" presId="urn:microsoft.com/office/officeart/2005/8/layout/StepDownProcess"/>
    <dgm:cxn modelId="{E81F4F54-3B7D-4134-AC03-5924EE02D55F}" type="presParOf" srcId="{15C3F967-75FF-4A72-A2E6-13A2EBA66DC8}" destId="{DB4A025A-D7CD-4C13-9093-1B365C231EAE}"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3EB7D5-AB60-4716-9F6B-628D4836F07B}"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s-ES"/>
        </a:p>
      </dgm:t>
    </dgm:pt>
    <dgm:pt modelId="{F2B2CC12-02FA-43D8-8C83-4F965FAFF267}">
      <dgm:prSet custT="1"/>
      <dgm:spPr/>
      <dgm:t>
        <a:bodyPr/>
        <a:lstStyle/>
        <a:p>
          <a:pPr algn="ctr" rtl="0"/>
          <a:r>
            <a:rPr lang="es-ES" sz="1600" b="1" i="0" baseline="0" dirty="0" smtClean="0"/>
            <a:t>EFECTO JAMESON</a:t>
          </a:r>
          <a:endParaRPr lang="es-ES" sz="1600" b="1" dirty="0"/>
        </a:p>
      </dgm:t>
    </dgm:pt>
    <dgm:pt modelId="{F95F68B6-0D27-4AD0-9081-799F6369540C}" type="parTrans" cxnId="{3E6CA929-214C-483D-8213-7E5036321134}">
      <dgm:prSet/>
      <dgm:spPr/>
      <dgm:t>
        <a:bodyPr/>
        <a:lstStyle/>
        <a:p>
          <a:pPr algn="ctr"/>
          <a:endParaRPr lang="es-ES" sz="1600"/>
        </a:p>
      </dgm:t>
    </dgm:pt>
    <dgm:pt modelId="{E0B7ABED-F94C-4E13-8B0B-AB916CAD864D}" type="sibTrans" cxnId="{3E6CA929-214C-483D-8213-7E5036321134}">
      <dgm:prSet/>
      <dgm:spPr/>
      <dgm:t>
        <a:bodyPr/>
        <a:lstStyle/>
        <a:p>
          <a:pPr algn="ctr"/>
          <a:endParaRPr lang="es-ES" sz="1600"/>
        </a:p>
      </dgm:t>
    </dgm:pt>
    <dgm:pt modelId="{685E118E-FDD9-48FA-A84A-5A11C3183089}">
      <dgm:prSet custT="1"/>
      <dgm:spPr/>
      <dgm:t>
        <a:bodyPr/>
        <a:lstStyle/>
        <a:p>
          <a:pPr algn="ctr" rtl="0"/>
          <a:r>
            <a:rPr lang="es-ES" sz="1600" b="0" i="0" baseline="0" dirty="0" smtClean="0"/>
            <a:t>crecimiento de la población menor es suprimida por otras poblaciones</a:t>
          </a:r>
          <a:endParaRPr lang="es-ES" sz="1600" dirty="0"/>
        </a:p>
      </dgm:t>
    </dgm:pt>
    <dgm:pt modelId="{24CDE9DF-E54F-4FB7-9ADD-78A887A5295B}" type="parTrans" cxnId="{FDB97482-4D76-4A7E-8B07-44043088D767}">
      <dgm:prSet/>
      <dgm:spPr/>
      <dgm:t>
        <a:bodyPr/>
        <a:lstStyle/>
        <a:p>
          <a:pPr algn="ctr"/>
          <a:endParaRPr lang="es-ES" sz="1600"/>
        </a:p>
      </dgm:t>
    </dgm:pt>
    <dgm:pt modelId="{02983CE7-6C23-4ADA-928B-81296A846956}" type="sibTrans" cxnId="{FDB97482-4D76-4A7E-8B07-44043088D767}">
      <dgm:prSet/>
      <dgm:spPr/>
      <dgm:t>
        <a:bodyPr/>
        <a:lstStyle/>
        <a:p>
          <a:pPr algn="ctr"/>
          <a:endParaRPr lang="es-ES" sz="1600"/>
        </a:p>
      </dgm:t>
    </dgm:pt>
    <dgm:pt modelId="{8702CB70-B14F-4548-9573-EC71F59EC707}" type="pres">
      <dgm:prSet presAssocID="{033EB7D5-AB60-4716-9F6B-628D4836F07B}" presName="linear" presStyleCnt="0">
        <dgm:presLayoutVars>
          <dgm:animLvl val="lvl"/>
          <dgm:resizeHandles val="exact"/>
        </dgm:presLayoutVars>
      </dgm:prSet>
      <dgm:spPr/>
      <dgm:t>
        <a:bodyPr/>
        <a:lstStyle/>
        <a:p>
          <a:endParaRPr lang="es-ES"/>
        </a:p>
      </dgm:t>
    </dgm:pt>
    <dgm:pt modelId="{577182AC-696F-4EBD-976C-D4E4A26CA143}" type="pres">
      <dgm:prSet presAssocID="{F2B2CC12-02FA-43D8-8C83-4F965FAFF267}" presName="parentText" presStyleLbl="node1" presStyleIdx="0" presStyleCnt="2">
        <dgm:presLayoutVars>
          <dgm:chMax val="0"/>
          <dgm:bulletEnabled val="1"/>
        </dgm:presLayoutVars>
      </dgm:prSet>
      <dgm:spPr/>
      <dgm:t>
        <a:bodyPr/>
        <a:lstStyle/>
        <a:p>
          <a:endParaRPr lang="es-ES"/>
        </a:p>
      </dgm:t>
    </dgm:pt>
    <dgm:pt modelId="{873D4E1F-91D7-4B49-A109-2EF17C1F0B29}" type="pres">
      <dgm:prSet presAssocID="{E0B7ABED-F94C-4E13-8B0B-AB916CAD864D}" presName="spacer" presStyleCnt="0"/>
      <dgm:spPr/>
    </dgm:pt>
    <dgm:pt modelId="{D414C247-DECF-493F-853D-4C5213A7765B}" type="pres">
      <dgm:prSet presAssocID="{685E118E-FDD9-48FA-A84A-5A11C3183089}" presName="parentText" presStyleLbl="node1" presStyleIdx="1" presStyleCnt="2">
        <dgm:presLayoutVars>
          <dgm:chMax val="0"/>
          <dgm:bulletEnabled val="1"/>
        </dgm:presLayoutVars>
      </dgm:prSet>
      <dgm:spPr/>
      <dgm:t>
        <a:bodyPr/>
        <a:lstStyle/>
        <a:p>
          <a:endParaRPr lang="es-ES"/>
        </a:p>
      </dgm:t>
    </dgm:pt>
  </dgm:ptLst>
  <dgm:cxnLst>
    <dgm:cxn modelId="{3E6CA929-214C-483D-8213-7E5036321134}" srcId="{033EB7D5-AB60-4716-9F6B-628D4836F07B}" destId="{F2B2CC12-02FA-43D8-8C83-4F965FAFF267}" srcOrd="0" destOrd="0" parTransId="{F95F68B6-0D27-4AD0-9081-799F6369540C}" sibTransId="{E0B7ABED-F94C-4E13-8B0B-AB916CAD864D}"/>
    <dgm:cxn modelId="{CBF4A842-7112-42F0-819A-E2EE03A3E254}" type="presOf" srcId="{F2B2CC12-02FA-43D8-8C83-4F965FAFF267}" destId="{577182AC-696F-4EBD-976C-D4E4A26CA143}" srcOrd="0" destOrd="0" presId="urn:microsoft.com/office/officeart/2005/8/layout/vList2"/>
    <dgm:cxn modelId="{DA032888-BB95-474A-A1DE-367095FFFB8E}" type="presOf" srcId="{685E118E-FDD9-48FA-A84A-5A11C3183089}" destId="{D414C247-DECF-493F-853D-4C5213A7765B}" srcOrd="0" destOrd="0" presId="urn:microsoft.com/office/officeart/2005/8/layout/vList2"/>
    <dgm:cxn modelId="{63DE6D75-6A3E-461C-A5DA-0E225CC8DA25}" type="presOf" srcId="{033EB7D5-AB60-4716-9F6B-628D4836F07B}" destId="{8702CB70-B14F-4548-9573-EC71F59EC707}" srcOrd="0" destOrd="0" presId="urn:microsoft.com/office/officeart/2005/8/layout/vList2"/>
    <dgm:cxn modelId="{FDB97482-4D76-4A7E-8B07-44043088D767}" srcId="{033EB7D5-AB60-4716-9F6B-628D4836F07B}" destId="{685E118E-FDD9-48FA-A84A-5A11C3183089}" srcOrd="1" destOrd="0" parTransId="{24CDE9DF-E54F-4FB7-9ADD-78A887A5295B}" sibTransId="{02983CE7-6C23-4ADA-928B-81296A846956}"/>
    <dgm:cxn modelId="{51A068EC-0E6F-42EC-AE8F-F7B2F7293546}" type="presParOf" srcId="{8702CB70-B14F-4548-9573-EC71F59EC707}" destId="{577182AC-696F-4EBD-976C-D4E4A26CA143}" srcOrd="0" destOrd="0" presId="urn:microsoft.com/office/officeart/2005/8/layout/vList2"/>
    <dgm:cxn modelId="{C0F02641-3F69-4DDF-9056-7B0C49BACB97}" type="presParOf" srcId="{8702CB70-B14F-4548-9573-EC71F59EC707}" destId="{873D4E1F-91D7-4B49-A109-2EF17C1F0B29}" srcOrd="1" destOrd="0" presId="urn:microsoft.com/office/officeart/2005/8/layout/vList2"/>
    <dgm:cxn modelId="{68F1B66D-9403-4BA1-A491-7EAEE6C4565C}" type="presParOf" srcId="{8702CB70-B14F-4548-9573-EC71F59EC707}" destId="{D414C247-DECF-493F-853D-4C5213A7765B}"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F868E5-DB5D-4736-BE67-23FF532B43D2}" type="doc">
      <dgm:prSet loTypeId="urn:microsoft.com/office/officeart/2005/8/layout/default" loCatId="list" qsTypeId="urn:microsoft.com/office/officeart/2005/8/quickstyle/simple1" qsCatId="simple" csTypeId="urn:microsoft.com/office/officeart/2005/8/colors/accent6_1" csCatId="accent6" phldr="1"/>
      <dgm:spPr/>
      <dgm:t>
        <a:bodyPr/>
        <a:lstStyle/>
        <a:p>
          <a:endParaRPr lang="es-US"/>
        </a:p>
      </dgm:t>
    </dgm:pt>
    <dgm:pt modelId="{5FCCF7FF-FE63-4BCE-8F55-827C94B5B14C}">
      <dgm:prSet phldrT="[Texto]" custT="1"/>
      <dgm:spPr/>
      <dgm:t>
        <a:bodyPr/>
        <a:lstStyle/>
        <a:p>
          <a:r>
            <a:rPr lang="es-US" sz="1400" i="1" dirty="0" smtClean="0">
              <a:latin typeface="+mn-lt"/>
            </a:rPr>
            <a:t>Salmonella</a:t>
          </a:r>
          <a:endParaRPr lang="es-US" sz="1400" i="1" dirty="0">
            <a:latin typeface="+mn-lt"/>
          </a:endParaRPr>
        </a:p>
      </dgm:t>
    </dgm:pt>
    <dgm:pt modelId="{2ECBDD06-BEB7-430A-86A4-2CA5426983B8}" type="parTrans" cxnId="{8670D224-1775-4592-9560-A7332FE7DD1C}">
      <dgm:prSet/>
      <dgm:spPr/>
      <dgm:t>
        <a:bodyPr/>
        <a:lstStyle/>
        <a:p>
          <a:endParaRPr lang="es-US" sz="1200" i="1"/>
        </a:p>
      </dgm:t>
    </dgm:pt>
    <dgm:pt modelId="{2295A42A-0CC9-4EDA-8872-F373AFB70E9E}" type="sibTrans" cxnId="{8670D224-1775-4592-9560-A7332FE7DD1C}">
      <dgm:prSet/>
      <dgm:spPr/>
      <dgm:t>
        <a:bodyPr/>
        <a:lstStyle/>
        <a:p>
          <a:endParaRPr lang="es-US" sz="1200" i="1"/>
        </a:p>
      </dgm:t>
    </dgm:pt>
    <dgm:pt modelId="{04781932-7D2D-4916-844E-1BD104A4165F}">
      <dgm:prSet phldrT="[Texto]" custT="1"/>
      <dgm:spPr/>
      <dgm:t>
        <a:bodyPr/>
        <a:lstStyle/>
        <a:p>
          <a:r>
            <a:rPr lang="es-US" sz="1400" i="1" dirty="0" smtClean="0">
              <a:latin typeface="+mn-lt"/>
            </a:rPr>
            <a:t>Salmonella </a:t>
          </a:r>
          <a:endParaRPr lang="es-US" sz="1400" i="1" dirty="0">
            <a:latin typeface="+mn-lt"/>
          </a:endParaRPr>
        </a:p>
      </dgm:t>
    </dgm:pt>
    <dgm:pt modelId="{D45E2A23-9564-4A96-94D1-852F1A566327}" type="parTrans" cxnId="{CC11257C-C496-4521-BBD9-80DBB984C647}">
      <dgm:prSet/>
      <dgm:spPr/>
      <dgm:t>
        <a:bodyPr/>
        <a:lstStyle/>
        <a:p>
          <a:endParaRPr lang="es-US" sz="1200" i="1"/>
        </a:p>
      </dgm:t>
    </dgm:pt>
    <dgm:pt modelId="{AF4BDA49-BAEF-4E54-BF2B-B5AFE4750257}" type="sibTrans" cxnId="{CC11257C-C496-4521-BBD9-80DBB984C647}">
      <dgm:prSet/>
      <dgm:spPr/>
      <dgm:t>
        <a:bodyPr/>
        <a:lstStyle/>
        <a:p>
          <a:endParaRPr lang="es-US" sz="1200" i="1"/>
        </a:p>
      </dgm:t>
    </dgm:pt>
    <dgm:pt modelId="{275CB7A9-0B5F-4A2A-9D25-E5B8B0CFA8A1}">
      <dgm:prSet phldrT="[Texto]" custT="1"/>
      <dgm:spPr/>
      <dgm:t>
        <a:bodyPr/>
        <a:lstStyle/>
        <a:p>
          <a:r>
            <a:rPr lang="es-US" sz="1400" i="1" dirty="0" smtClean="0">
              <a:latin typeface="+mn-lt"/>
            </a:rPr>
            <a:t>Salmonella o </a:t>
          </a:r>
          <a:r>
            <a:rPr lang="es-US" sz="1400" i="1" dirty="0" err="1" smtClean="0">
              <a:latin typeface="+mn-lt"/>
            </a:rPr>
            <a:t>Proteus</a:t>
          </a:r>
          <a:r>
            <a:rPr lang="es-US" sz="1400" i="1" dirty="0" smtClean="0">
              <a:latin typeface="+mn-lt"/>
            </a:rPr>
            <a:t> </a:t>
          </a:r>
          <a:endParaRPr lang="es-US" sz="1400" i="1" dirty="0">
            <a:latin typeface="+mn-lt"/>
          </a:endParaRPr>
        </a:p>
      </dgm:t>
    </dgm:pt>
    <dgm:pt modelId="{17C188C3-DAE6-4D63-8652-24EEFD729742}" type="parTrans" cxnId="{D53521FC-24E9-47AB-9FB2-FBE5F078F257}">
      <dgm:prSet/>
      <dgm:spPr/>
      <dgm:t>
        <a:bodyPr/>
        <a:lstStyle/>
        <a:p>
          <a:endParaRPr lang="es-US" sz="1200" i="1"/>
        </a:p>
      </dgm:t>
    </dgm:pt>
    <dgm:pt modelId="{FC0F97F2-1FD4-46B0-917D-0FD8AACF09F3}" type="sibTrans" cxnId="{D53521FC-24E9-47AB-9FB2-FBE5F078F257}">
      <dgm:prSet/>
      <dgm:spPr/>
      <dgm:t>
        <a:bodyPr/>
        <a:lstStyle/>
        <a:p>
          <a:endParaRPr lang="es-US" sz="1200" i="1"/>
        </a:p>
      </dgm:t>
    </dgm:pt>
    <dgm:pt modelId="{25593B20-B4D1-45F3-AECA-03F2F537D48D}">
      <dgm:prSet phldrT="[Texto]" custT="1"/>
      <dgm:spPr/>
      <dgm:t>
        <a:bodyPr/>
        <a:lstStyle/>
        <a:p>
          <a:r>
            <a:rPr lang="es-US" sz="1400" i="1" dirty="0" smtClean="0">
              <a:latin typeface="+mn-lt"/>
            </a:rPr>
            <a:t>Salmonella o </a:t>
          </a:r>
          <a:r>
            <a:rPr lang="es-US" sz="1400" i="1" dirty="0" err="1" smtClean="0">
              <a:latin typeface="+mn-lt"/>
            </a:rPr>
            <a:t>Citrobacter</a:t>
          </a:r>
          <a:endParaRPr lang="es-US" sz="1400" i="1" dirty="0">
            <a:latin typeface="+mn-lt"/>
          </a:endParaRPr>
        </a:p>
      </dgm:t>
    </dgm:pt>
    <dgm:pt modelId="{8FFF97A7-1229-4A32-8C01-9CF9446E5C02}" type="parTrans" cxnId="{A629C313-0E38-4DBD-A269-55C695C42F3B}">
      <dgm:prSet/>
      <dgm:spPr/>
      <dgm:t>
        <a:bodyPr/>
        <a:lstStyle/>
        <a:p>
          <a:endParaRPr lang="es-US" sz="1200" i="1"/>
        </a:p>
      </dgm:t>
    </dgm:pt>
    <dgm:pt modelId="{614BBEA2-2D8B-4122-9B95-B18E583489DB}" type="sibTrans" cxnId="{A629C313-0E38-4DBD-A269-55C695C42F3B}">
      <dgm:prSet/>
      <dgm:spPr/>
      <dgm:t>
        <a:bodyPr/>
        <a:lstStyle/>
        <a:p>
          <a:endParaRPr lang="es-US" sz="1200" i="1"/>
        </a:p>
      </dgm:t>
    </dgm:pt>
    <dgm:pt modelId="{3F2531E7-B012-4962-90F9-28571985438C}">
      <dgm:prSet phldrT="[Texto]" custT="1"/>
      <dgm:spPr/>
      <dgm:t>
        <a:bodyPr/>
        <a:lstStyle/>
        <a:p>
          <a:r>
            <a:rPr lang="es-US" sz="1400" i="1" dirty="0" err="1" smtClean="0">
              <a:latin typeface="+mn-lt"/>
            </a:rPr>
            <a:t>Enterobacter</a:t>
          </a:r>
          <a:r>
            <a:rPr lang="es-US" sz="1400" i="1" dirty="0" smtClean="0">
              <a:latin typeface="+mn-lt"/>
            </a:rPr>
            <a:t> o </a:t>
          </a:r>
          <a:r>
            <a:rPr lang="es-US" sz="1400" i="1" dirty="0" err="1" smtClean="0">
              <a:latin typeface="+mn-lt"/>
            </a:rPr>
            <a:t>Serratia</a:t>
          </a:r>
          <a:endParaRPr lang="es-US" sz="1400" i="1" dirty="0" smtClean="0">
            <a:latin typeface="+mn-lt"/>
          </a:endParaRPr>
        </a:p>
      </dgm:t>
    </dgm:pt>
    <dgm:pt modelId="{A27907DD-A297-4AD6-874E-B9674130008B}" type="parTrans" cxnId="{32FF63D8-3B3C-4BCB-8840-85DD1446164C}">
      <dgm:prSet/>
      <dgm:spPr/>
      <dgm:t>
        <a:bodyPr/>
        <a:lstStyle/>
        <a:p>
          <a:endParaRPr lang="es-US" sz="1200" i="1"/>
        </a:p>
      </dgm:t>
    </dgm:pt>
    <dgm:pt modelId="{3D4E11A4-A6D4-4C62-B40D-BE2165020C8D}" type="sibTrans" cxnId="{32FF63D8-3B3C-4BCB-8840-85DD1446164C}">
      <dgm:prSet/>
      <dgm:spPr/>
      <dgm:t>
        <a:bodyPr/>
        <a:lstStyle/>
        <a:p>
          <a:endParaRPr lang="es-US" sz="1200" i="1"/>
        </a:p>
      </dgm:t>
    </dgm:pt>
    <dgm:pt modelId="{503D245C-88D6-4D09-BC2D-FD905DD94150}">
      <dgm:prSet phldrT="[Texto]" custT="1"/>
      <dgm:spPr/>
      <dgm:t>
        <a:bodyPr/>
        <a:lstStyle/>
        <a:p>
          <a:r>
            <a:rPr lang="es-US" sz="1400" i="1" dirty="0" err="1" smtClean="0">
              <a:latin typeface="+mn-lt"/>
            </a:rPr>
            <a:t>Pseudomona</a:t>
          </a:r>
          <a:r>
            <a:rPr lang="es-US" sz="1400" i="1" dirty="0" smtClean="0">
              <a:latin typeface="+mn-lt"/>
            </a:rPr>
            <a:t> o </a:t>
          </a:r>
          <a:r>
            <a:rPr lang="es-US" sz="1400" i="1" dirty="0" err="1" smtClean="0">
              <a:latin typeface="+mn-lt"/>
            </a:rPr>
            <a:t>Moraxella</a:t>
          </a:r>
          <a:endParaRPr lang="es-US" sz="1400" i="1" dirty="0" smtClean="0">
            <a:latin typeface="+mn-lt"/>
          </a:endParaRPr>
        </a:p>
      </dgm:t>
    </dgm:pt>
    <dgm:pt modelId="{CEB4824C-5649-4D7C-A89A-37C6DDB43285}" type="parTrans" cxnId="{761B32E0-8E71-4928-AB77-DC4A2D96E8BC}">
      <dgm:prSet/>
      <dgm:spPr/>
      <dgm:t>
        <a:bodyPr/>
        <a:lstStyle/>
        <a:p>
          <a:endParaRPr lang="es-US" sz="1200" i="1"/>
        </a:p>
      </dgm:t>
    </dgm:pt>
    <dgm:pt modelId="{92FC1147-B215-4C1D-8814-94A4533CA540}" type="sibTrans" cxnId="{761B32E0-8E71-4928-AB77-DC4A2D96E8BC}">
      <dgm:prSet/>
      <dgm:spPr/>
      <dgm:t>
        <a:bodyPr/>
        <a:lstStyle/>
        <a:p>
          <a:endParaRPr lang="es-US" sz="1200" i="1"/>
        </a:p>
      </dgm:t>
    </dgm:pt>
    <dgm:pt modelId="{27EE6F80-DBF8-4BEF-9B75-2A35B84A1F3D}">
      <dgm:prSet phldrT="[Texto]" custT="1"/>
      <dgm:spPr/>
      <dgm:t>
        <a:bodyPr/>
        <a:lstStyle/>
        <a:p>
          <a:r>
            <a:rPr lang="es-US" sz="1400" i="1" dirty="0" smtClean="0">
              <a:latin typeface="+mn-lt"/>
            </a:rPr>
            <a:t>E. </a:t>
          </a:r>
          <a:r>
            <a:rPr lang="es-US" sz="1400" i="1" dirty="0" err="1" smtClean="0">
              <a:latin typeface="+mn-lt"/>
            </a:rPr>
            <a:t>coli</a:t>
          </a:r>
          <a:endParaRPr lang="es-US" sz="1400" i="1" dirty="0" smtClean="0">
            <a:latin typeface="+mn-lt"/>
          </a:endParaRPr>
        </a:p>
      </dgm:t>
    </dgm:pt>
    <dgm:pt modelId="{C6192676-A183-4376-980F-6F1FB3420306}" type="parTrans" cxnId="{7860495A-E612-4608-8009-43E328FC1C6E}">
      <dgm:prSet/>
      <dgm:spPr/>
      <dgm:t>
        <a:bodyPr/>
        <a:lstStyle/>
        <a:p>
          <a:endParaRPr lang="es-ES" sz="1200"/>
        </a:p>
      </dgm:t>
    </dgm:pt>
    <dgm:pt modelId="{80369AFF-FF42-417F-8160-4EEC1BEBAC39}" type="sibTrans" cxnId="{7860495A-E612-4608-8009-43E328FC1C6E}">
      <dgm:prSet/>
      <dgm:spPr/>
      <dgm:t>
        <a:bodyPr/>
        <a:lstStyle/>
        <a:p>
          <a:endParaRPr lang="es-ES" sz="1200"/>
        </a:p>
      </dgm:t>
    </dgm:pt>
    <dgm:pt modelId="{809664E7-4E09-404C-93DB-8ACEB27351BB}" type="pres">
      <dgm:prSet presAssocID="{1BF868E5-DB5D-4736-BE67-23FF532B43D2}" presName="diagram" presStyleCnt="0">
        <dgm:presLayoutVars>
          <dgm:dir/>
          <dgm:resizeHandles val="exact"/>
        </dgm:presLayoutVars>
      </dgm:prSet>
      <dgm:spPr/>
      <dgm:t>
        <a:bodyPr/>
        <a:lstStyle/>
        <a:p>
          <a:endParaRPr lang="es-ES"/>
        </a:p>
      </dgm:t>
    </dgm:pt>
    <dgm:pt modelId="{CAC6CD72-3CD5-4DD8-BF45-E86C967D1A10}" type="pres">
      <dgm:prSet presAssocID="{5FCCF7FF-FE63-4BCE-8F55-827C94B5B14C}" presName="node" presStyleLbl="node1" presStyleIdx="0" presStyleCnt="7">
        <dgm:presLayoutVars>
          <dgm:bulletEnabled val="1"/>
        </dgm:presLayoutVars>
      </dgm:prSet>
      <dgm:spPr/>
      <dgm:t>
        <a:bodyPr/>
        <a:lstStyle/>
        <a:p>
          <a:endParaRPr lang="es-US"/>
        </a:p>
      </dgm:t>
    </dgm:pt>
    <dgm:pt modelId="{B98F9045-6E8B-4518-A7AA-AE40CE6E654E}" type="pres">
      <dgm:prSet presAssocID="{2295A42A-0CC9-4EDA-8872-F373AFB70E9E}" presName="sibTrans" presStyleCnt="0"/>
      <dgm:spPr/>
    </dgm:pt>
    <dgm:pt modelId="{5C7E4DB6-C4EF-4AB8-9363-A2198920FC5D}" type="pres">
      <dgm:prSet presAssocID="{04781932-7D2D-4916-844E-1BD104A4165F}" presName="node" presStyleLbl="node1" presStyleIdx="1" presStyleCnt="7">
        <dgm:presLayoutVars>
          <dgm:bulletEnabled val="1"/>
        </dgm:presLayoutVars>
      </dgm:prSet>
      <dgm:spPr/>
      <dgm:t>
        <a:bodyPr/>
        <a:lstStyle/>
        <a:p>
          <a:endParaRPr lang="es-US"/>
        </a:p>
      </dgm:t>
    </dgm:pt>
    <dgm:pt modelId="{278BD632-8B14-48F9-904F-57BF2A0BFE5C}" type="pres">
      <dgm:prSet presAssocID="{AF4BDA49-BAEF-4E54-BF2B-B5AFE4750257}" presName="sibTrans" presStyleCnt="0"/>
      <dgm:spPr/>
    </dgm:pt>
    <dgm:pt modelId="{B0E0F036-BE51-4B6D-9231-A0E7B32C80BC}" type="pres">
      <dgm:prSet presAssocID="{275CB7A9-0B5F-4A2A-9D25-E5B8B0CFA8A1}" presName="node" presStyleLbl="node1" presStyleIdx="2" presStyleCnt="7">
        <dgm:presLayoutVars>
          <dgm:bulletEnabled val="1"/>
        </dgm:presLayoutVars>
      </dgm:prSet>
      <dgm:spPr/>
      <dgm:t>
        <a:bodyPr/>
        <a:lstStyle/>
        <a:p>
          <a:endParaRPr lang="es-US"/>
        </a:p>
      </dgm:t>
    </dgm:pt>
    <dgm:pt modelId="{76565273-D3D1-404E-948A-DCBD2381FCA9}" type="pres">
      <dgm:prSet presAssocID="{FC0F97F2-1FD4-46B0-917D-0FD8AACF09F3}" presName="sibTrans" presStyleCnt="0"/>
      <dgm:spPr/>
    </dgm:pt>
    <dgm:pt modelId="{3B71191E-AFE5-4142-A810-4ECA6CD180AA}" type="pres">
      <dgm:prSet presAssocID="{25593B20-B4D1-45F3-AECA-03F2F537D48D}" presName="node" presStyleLbl="node1" presStyleIdx="3" presStyleCnt="7">
        <dgm:presLayoutVars>
          <dgm:bulletEnabled val="1"/>
        </dgm:presLayoutVars>
      </dgm:prSet>
      <dgm:spPr/>
      <dgm:t>
        <a:bodyPr/>
        <a:lstStyle/>
        <a:p>
          <a:endParaRPr lang="es-US"/>
        </a:p>
      </dgm:t>
    </dgm:pt>
    <dgm:pt modelId="{3781813B-888F-43D9-B661-B62AA1840878}" type="pres">
      <dgm:prSet presAssocID="{614BBEA2-2D8B-4122-9B95-B18E583489DB}" presName="sibTrans" presStyleCnt="0"/>
      <dgm:spPr/>
    </dgm:pt>
    <dgm:pt modelId="{DA286883-0600-4155-AD45-680B9D60BB8A}" type="pres">
      <dgm:prSet presAssocID="{3F2531E7-B012-4962-90F9-28571985438C}" presName="node" presStyleLbl="node1" presStyleIdx="4" presStyleCnt="7">
        <dgm:presLayoutVars>
          <dgm:bulletEnabled val="1"/>
        </dgm:presLayoutVars>
      </dgm:prSet>
      <dgm:spPr/>
      <dgm:t>
        <a:bodyPr/>
        <a:lstStyle/>
        <a:p>
          <a:endParaRPr lang="es-US"/>
        </a:p>
      </dgm:t>
    </dgm:pt>
    <dgm:pt modelId="{1336DABB-E981-4B0D-B26A-ACC8F62A26F6}" type="pres">
      <dgm:prSet presAssocID="{3D4E11A4-A6D4-4C62-B40D-BE2165020C8D}" presName="sibTrans" presStyleCnt="0"/>
      <dgm:spPr/>
    </dgm:pt>
    <dgm:pt modelId="{23576DC6-FC56-47A4-A3F3-0FC619BBC322}" type="pres">
      <dgm:prSet presAssocID="{503D245C-88D6-4D09-BC2D-FD905DD94150}" presName="node" presStyleLbl="node1" presStyleIdx="5" presStyleCnt="7">
        <dgm:presLayoutVars>
          <dgm:bulletEnabled val="1"/>
        </dgm:presLayoutVars>
      </dgm:prSet>
      <dgm:spPr/>
      <dgm:t>
        <a:bodyPr/>
        <a:lstStyle/>
        <a:p>
          <a:endParaRPr lang="es-US"/>
        </a:p>
      </dgm:t>
    </dgm:pt>
    <dgm:pt modelId="{D0BE9C4D-5BED-4081-9EDF-97A42A0DA301}" type="pres">
      <dgm:prSet presAssocID="{92FC1147-B215-4C1D-8814-94A4533CA540}" presName="sibTrans" presStyleCnt="0"/>
      <dgm:spPr/>
    </dgm:pt>
    <dgm:pt modelId="{CEDB6E39-566A-43E8-9547-522C5C5186BF}" type="pres">
      <dgm:prSet presAssocID="{27EE6F80-DBF8-4BEF-9B75-2A35B84A1F3D}" presName="node" presStyleLbl="node1" presStyleIdx="6" presStyleCnt="7">
        <dgm:presLayoutVars>
          <dgm:bulletEnabled val="1"/>
        </dgm:presLayoutVars>
      </dgm:prSet>
      <dgm:spPr/>
      <dgm:t>
        <a:bodyPr/>
        <a:lstStyle/>
        <a:p>
          <a:endParaRPr lang="es-ES"/>
        </a:p>
      </dgm:t>
    </dgm:pt>
  </dgm:ptLst>
  <dgm:cxnLst>
    <dgm:cxn modelId="{95F447BE-4C28-4B93-A82A-608C6835A0B1}" type="presOf" srcId="{5FCCF7FF-FE63-4BCE-8F55-827C94B5B14C}" destId="{CAC6CD72-3CD5-4DD8-BF45-E86C967D1A10}" srcOrd="0" destOrd="0" presId="urn:microsoft.com/office/officeart/2005/8/layout/default"/>
    <dgm:cxn modelId="{695D9A37-0BF0-41E7-B789-C287205633C2}" type="presOf" srcId="{1BF868E5-DB5D-4736-BE67-23FF532B43D2}" destId="{809664E7-4E09-404C-93DB-8ACEB27351BB}" srcOrd="0" destOrd="0" presId="urn:microsoft.com/office/officeart/2005/8/layout/default"/>
    <dgm:cxn modelId="{7860495A-E612-4608-8009-43E328FC1C6E}" srcId="{1BF868E5-DB5D-4736-BE67-23FF532B43D2}" destId="{27EE6F80-DBF8-4BEF-9B75-2A35B84A1F3D}" srcOrd="6" destOrd="0" parTransId="{C6192676-A183-4376-980F-6F1FB3420306}" sibTransId="{80369AFF-FF42-417F-8160-4EEC1BEBAC39}"/>
    <dgm:cxn modelId="{A629C313-0E38-4DBD-A269-55C695C42F3B}" srcId="{1BF868E5-DB5D-4736-BE67-23FF532B43D2}" destId="{25593B20-B4D1-45F3-AECA-03F2F537D48D}" srcOrd="3" destOrd="0" parTransId="{8FFF97A7-1229-4A32-8C01-9CF9446E5C02}" sibTransId="{614BBEA2-2D8B-4122-9B95-B18E583489DB}"/>
    <dgm:cxn modelId="{761B32E0-8E71-4928-AB77-DC4A2D96E8BC}" srcId="{1BF868E5-DB5D-4736-BE67-23FF532B43D2}" destId="{503D245C-88D6-4D09-BC2D-FD905DD94150}" srcOrd="5" destOrd="0" parTransId="{CEB4824C-5649-4D7C-A89A-37C6DDB43285}" sibTransId="{92FC1147-B215-4C1D-8814-94A4533CA540}"/>
    <dgm:cxn modelId="{8670D224-1775-4592-9560-A7332FE7DD1C}" srcId="{1BF868E5-DB5D-4736-BE67-23FF532B43D2}" destId="{5FCCF7FF-FE63-4BCE-8F55-827C94B5B14C}" srcOrd="0" destOrd="0" parTransId="{2ECBDD06-BEB7-430A-86A4-2CA5426983B8}" sibTransId="{2295A42A-0CC9-4EDA-8872-F373AFB70E9E}"/>
    <dgm:cxn modelId="{D53521FC-24E9-47AB-9FB2-FBE5F078F257}" srcId="{1BF868E5-DB5D-4736-BE67-23FF532B43D2}" destId="{275CB7A9-0B5F-4A2A-9D25-E5B8B0CFA8A1}" srcOrd="2" destOrd="0" parTransId="{17C188C3-DAE6-4D63-8652-24EEFD729742}" sibTransId="{FC0F97F2-1FD4-46B0-917D-0FD8AACF09F3}"/>
    <dgm:cxn modelId="{41A7805D-8623-4439-8F05-F6CF36E77B7E}" type="presOf" srcId="{275CB7A9-0B5F-4A2A-9D25-E5B8B0CFA8A1}" destId="{B0E0F036-BE51-4B6D-9231-A0E7B32C80BC}" srcOrd="0" destOrd="0" presId="urn:microsoft.com/office/officeart/2005/8/layout/default"/>
    <dgm:cxn modelId="{26EB1BDE-9A01-41BB-B0CB-F74F1235F2B2}" type="presOf" srcId="{3F2531E7-B012-4962-90F9-28571985438C}" destId="{DA286883-0600-4155-AD45-680B9D60BB8A}" srcOrd="0" destOrd="0" presId="urn:microsoft.com/office/officeart/2005/8/layout/default"/>
    <dgm:cxn modelId="{27F4D204-032F-4A05-A18F-9EB375275084}" type="presOf" srcId="{25593B20-B4D1-45F3-AECA-03F2F537D48D}" destId="{3B71191E-AFE5-4142-A810-4ECA6CD180AA}" srcOrd="0" destOrd="0" presId="urn:microsoft.com/office/officeart/2005/8/layout/default"/>
    <dgm:cxn modelId="{9251BE35-BF1F-49A3-93BF-CB09F84950C6}" type="presOf" srcId="{503D245C-88D6-4D09-BC2D-FD905DD94150}" destId="{23576DC6-FC56-47A4-A3F3-0FC619BBC322}" srcOrd="0" destOrd="0" presId="urn:microsoft.com/office/officeart/2005/8/layout/default"/>
    <dgm:cxn modelId="{CC11257C-C496-4521-BBD9-80DBB984C647}" srcId="{1BF868E5-DB5D-4736-BE67-23FF532B43D2}" destId="{04781932-7D2D-4916-844E-1BD104A4165F}" srcOrd="1" destOrd="0" parTransId="{D45E2A23-9564-4A96-94D1-852F1A566327}" sibTransId="{AF4BDA49-BAEF-4E54-BF2B-B5AFE4750257}"/>
    <dgm:cxn modelId="{32FF63D8-3B3C-4BCB-8840-85DD1446164C}" srcId="{1BF868E5-DB5D-4736-BE67-23FF532B43D2}" destId="{3F2531E7-B012-4962-90F9-28571985438C}" srcOrd="4" destOrd="0" parTransId="{A27907DD-A297-4AD6-874E-B9674130008B}" sibTransId="{3D4E11A4-A6D4-4C62-B40D-BE2165020C8D}"/>
    <dgm:cxn modelId="{C18D5D2B-40B8-4221-BBE3-77A9A3874F1B}" type="presOf" srcId="{04781932-7D2D-4916-844E-1BD104A4165F}" destId="{5C7E4DB6-C4EF-4AB8-9363-A2198920FC5D}" srcOrd="0" destOrd="0" presId="urn:microsoft.com/office/officeart/2005/8/layout/default"/>
    <dgm:cxn modelId="{E9913055-7B73-4A4B-BAE8-0534CAE2C4BF}" type="presOf" srcId="{27EE6F80-DBF8-4BEF-9B75-2A35B84A1F3D}" destId="{CEDB6E39-566A-43E8-9547-522C5C5186BF}" srcOrd="0" destOrd="0" presId="urn:microsoft.com/office/officeart/2005/8/layout/default"/>
    <dgm:cxn modelId="{E71ACA6E-3D86-4B6E-B9FE-A731B29E8929}" type="presParOf" srcId="{809664E7-4E09-404C-93DB-8ACEB27351BB}" destId="{CAC6CD72-3CD5-4DD8-BF45-E86C967D1A10}" srcOrd="0" destOrd="0" presId="urn:microsoft.com/office/officeart/2005/8/layout/default"/>
    <dgm:cxn modelId="{8AF10DF0-A541-498A-927D-049E97007878}" type="presParOf" srcId="{809664E7-4E09-404C-93DB-8ACEB27351BB}" destId="{B98F9045-6E8B-4518-A7AA-AE40CE6E654E}" srcOrd="1" destOrd="0" presId="urn:microsoft.com/office/officeart/2005/8/layout/default"/>
    <dgm:cxn modelId="{0404FB6D-0852-4CC8-A4C5-D168FC76925E}" type="presParOf" srcId="{809664E7-4E09-404C-93DB-8ACEB27351BB}" destId="{5C7E4DB6-C4EF-4AB8-9363-A2198920FC5D}" srcOrd="2" destOrd="0" presId="urn:microsoft.com/office/officeart/2005/8/layout/default"/>
    <dgm:cxn modelId="{73F309FB-E08E-4116-AD0C-07501FA02EE2}" type="presParOf" srcId="{809664E7-4E09-404C-93DB-8ACEB27351BB}" destId="{278BD632-8B14-48F9-904F-57BF2A0BFE5C}" srcOrd="3" destOrd="0" presId="urn:microsoft.com/office/officeart/2005/8/layout/default"/>
    <dgm:cxn modelId="{8838BF8C-F881-4BF3-A3E0-9C53C4A8ECF4}" type="presParOf" srcId="{809664E7-4E09-404C-93DB-8ACEB27351BB}" destId="{B0E0F036-BE51-4B6D-9231-A0E7B32C80BC}" srcOrd="4" destOrd="0" presId="urn:microsoft.com/office/officeart/2005/8/layout/default"/>
    <dgm:cxn modelId="{CD99B602-B915-4516-B596-436A4C94B83F}" type="presParOf" srcId="{809664E7-4E09-404C-93DB-8ACEB27351BB}" destId="{76565273-D3D1-404E-948A-DCBD2381FCA9}" srcOrd="5" destOrd="0" presId="urn:microsoft.com/office/officeart/2005/8/layout/default"/>
    <dgm:cxn modelId="{EEA5494D-CDC4-4EC5-9474-F3CEBF079E73}" type="presParOf" srcId="{809664E7-4E09-404C-93DB-8ACEB27351BB}" destId="{3B71191E-AFE5-4142-A810-4ECA6CD180AA}" srcOrd="6" destOrd="0" presId="urn:microsoft.com/office/officeart/2005/8/layout/default"/>
    <dgm:cxn modelId="{A9CB1F41-34FF-4E85-8278-A23E5E3D6ADB}" type="presParOf" srcId="{809664E7-4E09-404C-93DB-8ACEB27351BB}" destId="{3781813B-888F-43D9-B661-B62AA1840878}" srcOrd="7" destOrd="0" presId="urn:microsoft.com/office/officeart/2005/8/layout/default"/>
    <dgm:cxn modelId="{28A5BE65-0A91-47E1-90A2-D3657F5B8FE4}" type="presParOf" srcId="{809664E7-4E09-404C-93DB-8ACEB27351BB}" destId="{DA286883-0600-4155-AD45-680B9D60BB8A}" srcOrd="8" destOrd="0" presId="urn:microsoft.com/office/officeart/2005/8/layout/default"/>
    <dgm:cxn modelId="{67CA8381-0703-47C5-96D0-46997246138F}" type="presParOf" srcId="{809664E7-4E09-404C-93DB-8ACEB27351BB}" destId="{1336DABB-E981-4B0D-B26A-ACC8F62A26F6}" srcOrd="9" destOrd="0" presId="urn:microsoft.com/office/officeart/2005/8/layout/default"/>
    <dgm:cxn modelId="{05FFBE95-26C5-4156-BD4C-503DAFD3C0D9}" type="presParOf" srcId="{809664E7-4E09-404C-93DB-8ACEB27351BB}" destId="{23576DC6-FC56-47A4-A3F3-0FC619BBC322}" srcOrd="10" destOrd="0" presId="urn:microsoft.com/office/officeart/2005/8/layout/default"/>
    <dgm:cxn modelId="{0C3B55B9-9213-43DE-8F49-017801027B1B}" type="presParOf" srcId="{809664E7-4E09-404C-93DB-8ACEB27351BB}" destId="{D0BE9C4D-5BED-4081-9EDF-97A42A0DA301}" srcOrd="11" destOrd="0" presId="urn:microsoft.com/office/officeart/2005/8/layout/default"/>
    <dgm:cxn modelId="{C55B3FE4-869E-4997-A44C-062E84E8AA4D}" type="presParOf" srcId="{809664E7-4E09-404C-93DB-8ACEB27351BB}" destId="{CEDB6E39-566A-43E8-9547-522C5C5186BF}"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CB0B3A-8A79-4C6F-A5D6-C50AEF8B9C77}" type="doc">
      <dgm:prSet loTypeId="urn:microsoft.com/office/officeart/2005/8/layout/process1" loCatId="process" qsTypeId="urn:microsoft.com/office/officeart/2005/8/quickstyle/simple1" qsCatId="simple" csTypeId="urn:microsoft.com/office/officeart/2005/8/colors/accent5_1" csCatId="accent5" phldr="1"/>
      <dgm:spPr/>
      <dgm:t>
        <a:bodyPr/>
        <a:lstStyle/>
        <a:p>
          <a:endParaRPr lang="es-ES"/>
        </a:p>
      </dgm:t>
    </dgm:pt>
    <dgm:pt modelId="{F88BFDFD-90A9-46DD-A26B-52ACF2FC8FE4}">
      <dgm:prSet/>
      <dgm:spPr/>
      <dgm:t>
        <a:bodyPr/>
        <a:lstStyle/>
        <a:p>
          <a:pPr rtl="0"/>
          <a:r>
            <a:rPr lang="es-ES" b="0" i="0" baseline="0" smtClean="0"/>
            <a:t>Prueba bioquímicas </a:t>
          </a:r>
          <a:endParaRPr lang="es-ES"/>
        </a:p>
      </dgm:t>
    </dgm:pt>
    <dgm:pt modelId="{2C86717D-942F-4D1D-9990-10C3B56B26B1}" type="parTrans" cxnId="{A5FC7ACA-54DF-415F-A938-AE304A9D1DCC}">
      <dgm:prSet/>
      <dgm:spPr/>
      <dgm:t>
        <a:bodyPr/>
        <a:lstStyle/>
        <a:p>
          <a:endParaRPr lang="es-ES"/>
        </a:p>
      </dgm:t>
    </dgm:pt>
    <dgm:pt modelId="{C293ABF2-A6C0-497E-93B4-11D41B13746F}" type="sibTrans" cxnId="{A5FC7ACA-54DF-415F-A938-AE304A9D1DCC}">
      <dgm:prSet/>
      <dgm:spPr/>
      <dgm:t>
        <a:bodyPr/>
        <a:lstStyle/>
        <a:p>
          <a:endParaRPr lang="es-ES"/>
        </a:p>
      </dgm:t>
    </dgm:pt>
    <dgm:pt modelId="{67ADCF55-1A2C-4127-973C-6AAED8601E47}">
      <dgm:prSet/>
      <dgm:spPr/>
      <dgm:t>
        <a:bodyPr/>
        <a:lstStyle/>
        <a:p>
          <a:pPr rtl="0"/>
          <a:r>
            <a:rPr lang="es-ES" b="0" i="0" baseline="0" dirty="0" smtClean="0"/>
            <a:t>Sistemas fenotípicos </a:t>
          </a:r>
          <a:endParaRPr lang="es-ES" dirty="0"/>
        </a:p>
      </dgm:t>
    </dgm:pt>
    <dgm:pt modelId="{0F1C12C9-757F-4532-B6B2-E658FFCD367B}" type="parTrans" cxnId="{F5DDAA06-5221-404D-9B86-A7D7D2CC2A3E}">
      <dgm:prSet/>
      <dgm:spPr/>
      <dgm:t>
        <a:bodyPr/>
        <a:lstStyle/>
        <a:p>
          <a:endParaRPr lang="es-ES"/>
        </a:p>
      </dgm:t>
    </dgm:pt>
    <dgm:pt modelId="{606CE891-99B3-4768-9DAE-BD1048CF7C7E}" type="sibTrans" cxnId="{F5DDAA06-5221-404D-9B86-A7D7D2CC2A3E}">
      <dgm:prSet/>
      <dgm:spPr/>
      <dgm:t>
        <a:bodyPr/>
        <a:lstStyle/>
        <a:p>
          <a:endParaRPr lang="es-ES"/>
        </a:p>
      </dgm:t>
    </dgm:pt>
    <dgm:pt modelId="{A4545AB8-F583-4566-9054-171368B119FB}">
      <dgm:prSet/>
      <dgm:spPr/>
      <dgm:t>
        <a:bodyPr/>
        <a:lstStyle/>
        <a:p>
          <a:pPr rtl="0"/>
          <a:r>
            <a:rPr lang="es-ES" b="0" i="0" baseline="0" dirty="0" smtClean="0"/>
            <a:t>Expresión</a:t>
          </a:r>
          <a:endParaRPr lang="es-ES" dirty="0"/>
        </a:p>
      </dgm:t>
    </dgm:pt>
    <dgm:pt modelId="{6647EC8F-EB65-46F5-822F-55B77437C36C}" type="parTrans" cxnId="{4DCCFA0B-8C33-49C6-AF29-EABD2C5C0D85}">
      <dgm:prSet/>
      <dgm:spPr/>
      <dgm:t>
        <a:bodyPr/>
        <a:lstStyle/>
        <a:p>
          <a:endParaRPr lang="es-ES"/>
        </a:p>
      </dgm:t>
    </dgm:pt>
    <dgm:pt modelId="{F7011D61-2564-43AE-B6BB-6C903F23CB9F}" type="sibTrans" cxnId="{4DCCFA0B-8C33-49C6-AF29-EABD2C5C0D85}">
      <dgm:prSet/>
      <dgm:spPr/>
      <dgm:t>
        <a:bodyPr/>
        <a:lstStyle/>
        <a:p>
          <a:endParaRPr lang="es-ES"/>
        </a:p>
      </dgm:t>
    </dgm:pt>
    <dgm:pt modelId="{77E0244B-43FA-4AD4-90F9-B624A89E5AEE}">
      <dgm:prSet/>
      <dgm:spPr/>
      <dgm:t>
        <a:bodyPr/>
        <a:lstStyle/>
        <a:p>
          <a:pPr rtl="0"/>
          <a:r>
            <a:rPr lang="es-ES" b="0" i="0" baseline="0" dirty="0" smtClean="0"/>
            <a:t>tipo de medio</a:t>
          </a:r>
          <a:endParaRPr lang="es-ES" dirty="0"/>
        </a:p>
      </dgm:t>
    </dgm:pt>
    <dgm:pt modelId="{F7887706-FD72-4E26-89CB-37E59E10617D}" type="parTrans" cxnId="{95D8359A-0A65-483C-A93B-9CE95279E923}">
      <dgm:prSet/>
      <dgm:spPr/>
      <dgm:t>
        <a:bodyPr/>
        <a:lstStyle/>
        <a:p>
          <a:endParaRPr lang="es-ES"/>
        </a:p>
      </dgm:t>
    </dgm:pt>
    <dgm:pt modelId="{76D3DD37-188C-4692-8D05-4D9FAA0F58F4}" type="sibTrans" cxnId="{95D8359A-0A65-483C-A93B-9CE95279E923}">
      <dgm:prSet/>
      <dgm:spPr/>
      <dgm:t>
        <a:bodyPr/>
        <a:lstStyle/>
        <a:p>
          <a:endParaRPr lang="es-ES"/>
        </a:p>
      </dgm:t>
    </dgm:pt>
    <dgm:pt modelId="{AE20884D-9D4E-4C07-AC15-470C36E5B0F7}">
      <dgm:prSet/>
      <dgm:spPr/>
      <dgm:t>
        <a:bodyPr/>
        <a:lstStyle/>
        <a:p>
          <a:pPr rtl="0"/>
          <a:r>
            <a:rPr lang="es-ES" b="0" i="0" baseline="0" smtClean="0"/>
            <a:t>condiciones de incubación</a:t>
          </a:r>
          <a:endParaRPr lang="es-ES"/>
        </a:p>
      </dgm:t>
    </dgm:pt>
    <dgm:pt modelId="{20B0A235-09E3-4899-AE8A-FD283D5C7D07}" type="parTrans" cxnId="{D6342833-CFF4-46A0-8F17-A9259429DEF5}">
      <dgm:prSet/>
      <dgm:spPr/>
      <dgm:t>
        <a:bodyPr/>
        <a:lstStyle/>
        <a:p>
          <a:endParaRPr lang="es-ES"/>
        </a:p>
      </dgm:t>
    </dgm:pt>
    <dgm:pt modelId="{66C194C9-B9A6-48D5-8DAB-5FB9F2A03EC9}" type="sibTrans" cxnId="{D6342833-CFF4-46A0-8F17-A9259429DEF5}">
      <dgm:prSet/>
      <dgm:spPr/>
      <dgm:t>
        <a:bodyPr/>
        <a:lstStyle/>
        <a:p>
          <a:endParaRPr lang="es-ES"/>
        </a:p>
      </dgm:t>
    </dgm:pt>
    <dgm:pt modelId="{5F45A3A5-1EBE-4626-84BB-AE2DCCF70077}" type="pres">
      <dgm:prSet presAssocID="{2DCB0B3A-8A79-4C6F-A5D6-C50AEF8B9C77}" presName="Name0" presStyleCnt="0">
        <dgm:presLayoutVars>
          <dgm:dir/>
          <dgm:resizeHandles val="exact"/>
        </dgm:presLayoutVars>
      </dgm:prSet>
      <dgm:spPr/>
      <dgm:t>
        <a:bodyPr/>
        <a:lstStyle/>
        <a:p>
          <a:endParaRPr lang="es-ES"/>
        </a:p>
      </dgm:t>
    </dgm:pt>
    <dgm:pt modelId="{C6F66DAD-6486-4155-91B8-9C7EE3279220}" type="pres">
      <dgm:prSet presAssocID="{F88BFDFD-90A9-46DD-A26B-52ACF2FC8FE4}" presName="node" presStyleLbl="node1" presStyleIdx="0" presStyleCnt="5">
        <dgm:presLayoutVars>
          <dgm:bulletEnabled val="1"/>
        </dgm:presLayoutVars>
      </dgm:prSet>
      <dgm:spPr/>
      <dgm:t>
        <a:bodyPr/>
        <a:lstStyle/>
        <a:p>
          <a:endParaRPr lang="es-ES"/>
        </a:p>
      </dgm:t>
    </dgm:pt>
    <dgm:pt modelId="{C85F20AD-ED6B-431D-8E14-D6E254EC50EB}" type="pres">
      <dgm:prSet presAssocID="{C293ABF2-A6C0-497E-93B4-11D41B13746F}" presName="sibTrans" presStyleLbl="sibTrans2D1" presStyleIdx="0" presStyleCnt="4"/>
      <dgm:spPr/>
      <dgm:t>
        <a:bodyPr/>
        <a:lstStyle/>
        <a:p>
          <a:endParaRPr lang="es-ES"/>
        </a:p>
      </dgm:t>
    </dgm:pt>
    <dgm:pt modelId="{98906F68-CF9C-480C-AE3B-71E11D5E7583}" type="pres">
      <dgm:prSet presAssocID="{C293ABF2-A6C0-497E-93B4-11D41B13746F}" presName="connectorText" presStyleLbl="sibTrans2D1" presStyleIdx="0" presStyleCnt="4"/>
      <dgm:spPr/>
      <dgm:t>
        <a:bodyPr/>
        <a:lstStyle/>
        <a:p>
          <a:endParaRPr lang="es-ES"/>
        </a:p>
      </dgm:t>
    </dgm:pt>
    <dgm:pt modelId="{964301A2-F5FF-4A6E-8EF1-6E48D40A8F83}" type="pres">
      <dgm:prSet presAssocID="{67ADCF55-1A2C-4127-973C-6AAED8601E47}" presName="node" presStyleLbl="node1" presStyleIdx="1" presStyleCnt="5">
        <dgm:presLayoutVars>
          <dgm:bulletEnabled val="1"/>
        </dgm:presLayoutVars>
      </dgm:prSet>
      <dgm:spPr/>
      <dgm:t>
        <a:bodyPr/>
        <a:lstStyle/>
        <a:p>
          <a:endParaRPr lang="es-ES"/>
        </a:p>
      </dgm:t>
    </dgm:pt>
    <dgm:pt modelId="{85870627-6AFA-48D1-8F10-545F9BA5D5C4}" type="pres">
      <dgm:prSet presAssocID="{606CE891-99B3-4768-9DAE-BD1048CF7C7E}" presName="sibTrans" presStyleLbl="sibTrans2D1" presStyleIdx="1" presStyleCnt="4"/>
      <dgm:spPr/>
      <dgm:t>
        <a:bodyPr/>
        <a:lstStyle/>
        <a:p>
          <a:endParaRPr lang="es-ES"/>
        </a:p>
      </dgm:t>
    </dgm:pt>
    <dgm:pt modelId="{3ECABA8F-41F3-4B11-A0EE-C3C00E6AA564}" type="pres">
      <dgm:prSet presAssocID="{606CE891-99B3-4768-9DAE-BD1048CF7C7E}" presName="connectorText" presStyleLbl="sibTrans2D1" presStyleIdx="1" presStyleCnt="4"/>
      <dgm:spPr/>
      <dgm:t>
        <a:bodyPr/>
        <a:lstStyle/>
        <a:p>
          <a:endParaRPr lang="es-ES"/>
        </a:p>
      </dgm:t>
    </dgm:pt>
    <dgm:pt modelId="{D36BCF78-B946-4890-8210-6C199D29CE27}" type="pres">
      <dgm:prSet presAssocID="{A4545AB8-F583-4566-9054-171368B119FB}" presName="node" presStyleLbl="node1" presStyleIdx="2" presStyleCnt="5">
        <dgm:presLayoutVars>
          <dgm:bulletEnabled val="1"/>
        </dgm:presLayoutVars>
      </dgm:prSet>
      <dgm:spPr/>
      <dgm:t>
        <a:bodyPr/>
        <a:lstStyle/>
        <a:p>
          <a:endParaRPr lang="es-ES"/>
        </a:p>
      </dgm:t>
    </dgm:pt>
    <dgm:pt modelId="{B9BFBD66-4A7E-4835-83D5-85D340461279}" type="pres">
      <dgm:prSet presAssocID="{F7011D61-2564-43AE-B6BB-6C903F23CB9F}" presName="sibTrans" presStyleLbl="sibTrans2D1" presStyleIdx="2" presStyleCnt="4"/>
      <dgm:spPr/>
      <dgm:t>
        <a:bodyPr/>
        <a:lstStyle/>
        <a:p>
          <a:endParaRPr lang="es-ES"/>
        </a:p>
      </dgm:t>
    </dgm:pt>
    <dgm:pt modelId="{5ECE2514-F03D-4CB0-A97D-78DCA8E55961}" type="pres">
      <dgm:prSet presAssocID="{F7011D61-2564-43AE-B6BB-6C903F23CB9F}" presName="connectorText" presStyleLbl="sibTrans2D1" presStyleIdx="2" presStyleCnt="4"/>
      <dgm:spPr/>
      <dgm:t>
        <a:bodyPr/>
        <a:lstStyle/>
        <a:p>
          <a:endParaRPr lang="es-ES"/>
        </a:p>
      </dgm:t>
    </dgm:pt>
    <dgm:pt modelId="{CC792B09-0680-435D-BAFA-AE85F38A94D9}" type="pres">
      <dgm:prSet presAssocID="{77E0244B-43FA-4AD4-90F9-B624A89E5AEE}" presName="node" presStyleLbl="node1" presStyleIdx="3" presStyleCnt="5">
        <dgm:presLayoutVars>
          <dgm:bulletEnabled val="1"/>
        </dgm:presLayoutVars>
      </dgm:prSet>
      <dgm:spPr/>
      <dgm:t>
        <a:bodyPr/>
        <a:lstStyle/>
        <a:p>
          <a:endParaRPr lang="es-ES"/>
        </a:p>
      </dgm:t>
    </dgm:pt>
    <dgm:pt modelId="{29123FF0-F059-46F4-B9E8-CCC59D1A6DDE}" type="pres">
      <dgm:prSet presAssocID="{76D3DD37-188C-4692-8D05-4D9FAA0F58F4}" presName="sibTrans" presStyleLbl="sibTrans2D1" presStyleIdx="3" presStyleCnt="4"/>
      <dgm:spPr/>
      <dgm:t>
        <a:bodyPr/>
        <a:lstStyle/>
        <a:p>
          <a:endParaRPr lang="es-ES"/>
        </a:p>
      </dgm:t>
    </dgm:pt>
    <dgm:pt modelId="{BCBBA3C6-5585-4824-B748-E903D6BBF9E6}" type="pres">
      <dgm:prSet presAssocID="{76D3DD37-188C-4692-8D05-4D9FAA0F58F4}" presName="connectorText" presStyleLbl="sibTrans2D1" presStyleIdx="3" presStyleCnt="4"/>
      <dgm:spPr/>
      <dgm:t>
        <a:bodyPr/>
        <a:lstStyle/>
        <a:p>
          <a:endParaRPr lang="es-ES"/>
        </a:p>
      </dgm:t>
    </dgm:pt>
    <dgm:pt modelId="{E3A8ADB3-B83B-4CD4-ABB9-102195F93A05}" type="pres">
      <dgm:prSet presAssocID="{AE20884D-9D4E-4C07-AC15-470C36E5B0F7}" presName="node" presStyleLbl="node1" presStyleIdx="4" presStyleCnt="5">
        <dgm:presLayoutVars>
          <dgm:bulletEnabled val="1"/>
        </dgm:presLayoutVars>
      </dgm:prSet>
      <dgm:spPr/>
      <dgm:t>
        <a:bodyPr/>
        <a:lstStyle/>
        <a:p>
          <a:endParaRPr lang="es-ES"/>
        </a:p>
      </dgm:t>
    </dgm:pt>
  </dgm:ptLst>
  <dgm:cxnLst>
    <dgm:cxn modelId="{74D70857-EF26-4DDC-B915-916B5B5BDACD}" type="presOf" srcId="{606CE891-99B3-4768-9DAE-BD1048CF7C7E}" destId="{85870627-6AFA-48D1-8F10-545F9BA5D5C4}" srcOrd="0" destOrd="0" presId="urn:microsoft.com/office/officeart/2005/8/layout/process1"/>
    <dgm:cxn modelId="{65A78D7D-9E44-4009-B196-4CCF9733474F}" type="presOf" srcId="{F7011D61-2564-43AE-B6BB-6C903F23CB9F}" destId="{B9BFBD66-4A7E-4835-83D5-85D340461279}" srcOrd="0" destOrd="0" presId="urn:microsoft.com/office/officeart/2005/8/layout/process1"/>
    <dgm:cxn modelId="{745102B8-0CDC-49E7-96BE-8010387570D0}" type="presOf" srcId="{F88BFDFD-90A9-46DD-A26B-52ACF2FC8FE4}" destId="{C6F66DAD-6486-4155-91B8-9C7EE3279220}" srcOrd="0" destOrd="0" presId="urn:microsoft.com/office/officeart/2005/8/layout/process1"/>
    <dgm:cxn modelId="{80340E4D-1ADA-494F-B55D-614A03F6B54F}" type="presOf" srcId="{C293ABF2-A6C0-497E-93B4-11D41B13746F}" destId="{C85F20AD-ED6B-431D-8E14-D6E254EC50EB}" srcOrd="0" destOrd="0" presId="urn:microsoft.com/office/officeart/2005/8/layout/process1"/>
    <dgm:cxn modelId="{816DDC0C-0119-41D4-AD61-255916899086}" type="presOf" srcId="{A4545AB8-F583-4566-9054-171368B119FB}" destId="{D36BCF78-B946-4890-8210-6C199D29CE27}" srcOrd="0" destOrd="0" presId="urn:microsoft.com/office/officeart/2005/8/layout/process1"/>
    <dgm:cxn modelId="{F5DDAA06-5221-404D-9B86-A7D7D2CC2A3E}" srcId="{2DCB0B3A-8A79-4C6F-A5D6-C50AEF8B9C77}" destId="{67ADCF55-1A2C-4127-973C-6AAED8601E47}" srcOrd="1" destOrd="0" parTransId="{0F1C12C9-757F-4532-B6B2-E658FFCD367B}" sibTransId="{606CE891-99B3-4768-9DAE-BD1048CF7C7E}"/>
    <dgm:cxn modelId="{0653F52B-B769-4177-8A8B-C7CFEDAA03BC}" type="presOf" srcId="{77E0244B-43FA-4AD4-90F9-B624A89E5AEE}" destId="{CC792B09-0680-435D-BAFA-AE85F38A94D9}" srcOrd="0" destOrd="0" presId="urn:microsoft.com/office/officeart/2005/8/layout/process1"/>
    <dgm:cxn modelId="{0D0D520B-2F02-40A4-A013-79DDE79AFB4B}" type="presOf" srcId="{606CE891-99B3-4768-9DAE-BD1048CF7C7E}" destId="{3ECABA8F-41F3-4B11-A0EE-C3C00E6AA564}" srcOrd="1" destOrd="0" presId="urn:microsoft.com/office/officeart/2005/8/layout/process1"/>
    <dgm:cxn modelId="{4DCCFA0B-8C33-49C6-AF29-EABD2C5C0D85}" srcId="{2DCB0B3A-8A79-4C6F-A5D6-C50AEF8B9C77}" destId="{A4545AB8-F583-4566-9054-171368B119FB}" srcOrd="2" destOrd="0" parTransId="{6647EC8F-EB65-46F5-822F-55B77437C36C}" sibTransId="{F7011D61-2564-43AE-B6BB-6C903F23CB9F}"/>
    <dgm:cxn modelId="{D6342833-CFF4-46A0-8F17-A9259429DEF5}" srcId="{2DCB0B3A-8A79-4C6F-A5D6-C50AEF8B9C77}" destId="{AE20884D-9D4E-4C07-AC15-470C36E5B0F7}" srcOrd="4" destOrd="0" parTransId="{20B0A235-09E3-4899-AE8A-FD283D5C7D07}" sibTransId="{66C194C9-B9A6-48D5-8DAB-5FB9F2A03EC9}"/>
    <dgm:cxn modelId="{9D8320FF-4A6D-4A79-A304-3CD931D26E4A}" type="presOf" srcId="{67ADCF55-1A2C-4127-973C-6AAED8601E47}" destId="{964301A2-F5FF-4A6E-8EF1-6E48D40A8F83}" srcOrd="0" destOrd="0" presId="urn:microsoft.com/office/officeart/2005/8/layout/process1"/>
    <dgm:cxn modelId="{3D89068F-4E0B-43E3-9B46-3DA2F7E5A4A4}" type="presOf" srcId="{76D3DD37-188C-4692-8D05-4D9FAA0F58F4}" destId="{29123FF0-F059-46F4-B9E8-CCC59D1A6DDE}" srcOrd="0" destOrd="0" presId="urn:microsoft.com/office/officeart/2005/8/layout/process1"/>
    <dgm:cxn modelId="{95D8359A-0A65-483C-A93B-9CE95279E923}" srcId="{2DCB0B3A-8A79-4C6F-A5D6-C50AEF8B9C77}" destId="{77E0244B-43FA-4AD4-90F9-B624A89E5AEE}" srcOrd="3" destOrd="0" parTransId="{F7887706-FD72-4E26-89CB-37E59E10617D}" sibTransId="{76D3DD37-188C-4692-8D05-4D9FAA0F58F4}"/>
    <dgm:cxn modelId="{0D5303BA-500D-47FD-B682-799B8EF81C05}" type="presOf" srcId="{76D3DD37-188C-4692-8D05-4D9FAA0F58F4}" destId="{BCBBA3C6-5585-4824-B748-E903D6BBF9E6}" srcOrd="1" destOrd="0" presId="urn:microsoft.com/office/officeart/2005/8/layout/process1"/>
    <dgm:cxn modelId="{A5A29839-790D-4C53-8D71-EDD5BD630F0D}" type="presOf" srcId="{2DCB0B3A-8A79-4C6F-A5D6-C50AEF8B9C77}" destId="{5F45A3A5-1EBE-4626-84BB-AE2DCCF70077}" srcOrd="0" destOrd="0" presId="urn:microsoft.com/office/officeart/2005/8/layout/process1"/>
    <dgm:cxn modelId="{4E756B8D-B292-4660-8459-11FD538D94B5}" type="presOf" srcId="{AE20884D-9D4E-4C07-AC15-470C36E5B0F7}" destId="{E3A8ADB3-B83B-4CD4-ABB9-102195F93A05}" srcOrd="0" destOrd="0" presId="urn:microsoft.com/office/officeart/2005/8/layout/process1"/>
    <dgm:cxn modelId="{10417E97-14D2-405C-A81C-C1D930D0C61D}" type="presOf" srcId="{C293ABF2-A6C0-497E-93B4-11D41B13746F}" destId="{98906F68-CF9C-480C-AE3B-71E11D5E7583}" srcOrd="1" destOrd="0" presId="urn:microsoft.com/office/officeart/2005/8/layout/process1"/>
    <dgm:cxn modelId="{A5FC7ACA-54DF-415F-A938-AE304A9D1DCC}" srcId="{2DCB0B3A-8A79-4C6F-A5D6-C50AEF8B9C77}" destId="{F88BFDFD-90A9-46DD-A26B-52ACF2FC8FE4}" srcOrd="0" destOrd="0" parTransId="{2C86717D-942F-4D1D-9990-10C3B56B26B1}" sibTransId="{C293ABF2-A6C0-497E-93B4-11D41B13746F}"/>
    <dgm:cxn modelId="{A0EE33D4-B343-427A-87E7-3255A8261180}" type="presOf" srcId="{F7011D61-2564-43AE-B6BB-6C903F23CB9F}" destId="{5ECE2514-F03D-4CB0-A97D-78DCA8E55961}" srcOrd="1" destOrd="0" presId="urn:microsoft.com/office/officeart/2005/8/layout/process1"/>
    <dgm:cxn modelId="{E5DDDDCB-BCD4-4FBA-B41E-FD9B1B127B32}" type="presParOf" srcId="{5F45A3A5-1EBE-4626-84BB-AE2DCCF70077}" destId="{C6F66DAD-6486-4155-91B8-9C7EE3279220}" srcOrd="0" destOrd="0" presId="urn:microsoft.com/office/officeart/2005/8/layout/process1"/>
    <dgm:cxn modelId="{65CCF2B4-2084-4DD8-ACE4-C9121EDE4887}" type="presParOf" srcId="{5F45A3A5-1EBE-4626-84BB-AE2DCCF70077}" destId="{C85F20AD-ED6B-431D-8E14-D6E254EC50EB}" srcOrd="1" destOrd="0" presId="urn:microsoft.com/office/officeart/2005/8/layout/process1"/>
    <dgm:cxn modelId="{0B326908-8911-4A28-8C54-3C7B2276F6D9}" type="presParOf" srcId="{C85F20AD-ED6B-431D-8E14-D6E254EC50EB}" destId="{98906F68-CF9C-480C-AE3B-71E11D5E7583}" srcOrd="0" destOrd="0" presId="urn:microsoft.com/office/officeart/2005/8/layout/process1"/>
    <dgm:cxn modelId="{29E6995F-EEE1-4E0D-A4C0-F6031A1CFCF4}" type="presParOf" srcId="{5F45A3A5-1EBE-4626-84BB-AE2DCCF70077}" destId="{964301A2-F5FF-4A6E-8EF1-6E48D40A8F83}" srcOrd="2" destOrd="0" presId="urn:microsoft.com/office/officeart/2005/8/layout/process1"/>
    <dgm:cxn modelId="{C3C1CA68-0641-4AB6-889F-57F2ED818D95}" type="presParOf" srcId="{5F45A3A5-1EBE-4626-84BB-AE2DCCF70077}" destId="{85870627-6AFA-48D1-8F10-545F9BA5D5C4}" srcOrd="3" destOrd="0" presId="urn:microsoft.com/office/officeart/2005/8/layout/process1"/>
    <dgm:cxn modelId="{8706988C-2C07-41CF-B77A-D75CA9A81918}" type="presParOf" srcId="{85870627-6AFA-48D1-8F10-545F9BA5D5C4}" destId="{3ECABA8F-41F3-4B11-A0EE-C3C00E6AA564}" srcOrd="0" destOrd="0" presId="urn:microsoft.com/office/officeart/2005/8/layout/process1"/>
    <dgm:cxn modelId="{45F6743E-1F5F-43F2-A8CF-1E5C50ABD73B}" type="presParOf" srcId="{5F45A3A5-1EBE-4626-84BB-AE2DCCF70077}" destId="{D36BCF78-B946-4890-8210-6C199D29CE27}" srcOrd="4" destOrd="0" presId="urn:microsoft.com/office/officeart/2005/8/layout/process1"/>
    <dgm:cxn modelId="{D5DC2894-1EFC-4CE7-98C7-D6D80B83B79B}" type="presParOf" srcId="{5F45A3A5-1EBE-4626-84BB-AE2DCCF70077}" destId="{B9BFBD66-4A7E-4835-83D5-85D340461279}" srcOrd="5" destOrd="0" presId="urn:microsoft.com/office/officeart/2005/8/layout/process1"/>
    <dgm:cxn modelId="{502048AA-E79A-4A45-B6F4-0FA39B292523}" type="presParOf" srcId="{B9BFBD66-4A7E-4835-83D5-85D340461279}" destId="{5ECE2514-F03D-4CB0-A97D-78DCA8E55961}" srcOrd="0" destOrd="0" presId="urn:microsoft.com/office/officeart/2005/8/layout/process1"/>
    <dgm:cxn modelId="{A7EE0D3C-2653-42E8-A84F-C6C49F8CA036}" type="presParOf" srcId="{5F45A3A5-1EBE-4626-84BB-AE2DCCF70077}" destId="{CC792B09-0680-435D-BAFA-AE85F38A94D9}" srcOrd="6" destOrd="0" presId="urn:microsoft.com/office/officeart/2005/8/layout/process1"/>
    <dgm:cxn modelId="{CF7D3DBE-95EE-4A11-BEE0-890BA5066EAE}" type="presParOf" srcId="{5F45A3A5-1EBE-4626-84BB-AE2DCCF70077}" destId="{29123FF0-F059-46F4-B9E8-CCC59D1A6DDE}" srcOrd="7" destOrd="0" presId="urn:microsoft.com/office/officeart/2005/8/layout/process1"/>
    <dgm:cxn modelId="{295AAE16-7E52-4F20-A733-393F1F6F6C64}" type="presParOf" srcId="{29123FF0-F059-46F4-B9E8-CCC59D1A6DDE}" destId="{BCBBA3C6-5585-4824-B748-E903D6BBF9E6}" srcOrd="0" destOrd="0" presId="urn:microsoft.com/office/officeart/2005/8/layout/process1"/>
    <dgm:cxn modelId="{B57DDD51-416A-4520-9C5E-A780DB0115CB}" type="presParOf" srcId="{5F45A3A5-1EBE-4626-84BB-AE2DCCF70077}" destId="{E3A8ADB3-B83B-4CD4-ABB9-102195F93A05}"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5D9219A-085C-46E8-B7DB-39257A35C31E}"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ES"/>
        </a:p>
      </dgm:t>
    </dgm:pt>
    <dgm:pt modelId="{AF133A1D-6B8A-4CE8-8B65-5244285E95BC}">
      <dgm:prSet custT="1"/>
      <dgm:spPr/>
      <dgm:t>
        <a:bodyPr/>
        <a:lstStyle/>
        <a:p>
          <a:pPr rtl="0"/>
          <a:r>
            <a:rPr lang="es-ES" sz="1800" b="0" i="0" baseline="0" dirty="0" smtClean="0"/>
            <a:t>gen </a:t>
          </a:r>
          <a:r>
            <a:rPr lang="es-ES" sz="1800" b="0" i="1" baseline="0" dirty="0" err="1" smtClean="0"/>
            <a:t>invA</a:t>
          </a:r>
          <a:endParaRPr lang="es-ES" sz="1800" dirty="0"/>
        </a:p>
      </dgm:t>
    </dgm:pt>
    <dgm:pt modelId="{4A273FE4-0CE1-434B-9A8B-E567EB20801E}" type="parTrans" cxnId="{17C6499C-DBB0-4BAD-A45A-AE386D7674CA}">
      <dgm:prSet/>
      <dgm:spPr/>
      <dgm:t>
        <a:bodyPr/>
        <a:lstStyle/>
        <a:p>
          <a:endParaRPr lang="es-ES"/>
        </a:p>
      </dgm:t>
    </dgm:pt>
    <dgm:pt modelId="{147F0BAC-C0BE-47BF-B2EA-1B8B82EBF51D}" type="sibTrans" cxnId="{17C6499C-DBB0-4BAD-A45A-AE386D7674CA}">
      <dgm:prSet/>
      <dgm:spPr/>
      <dgm:t>
        <a:bodyPr/>
        <a:lstStyle/>
        <a:p>
          <a:endParaRPr lang="es-ES"/>
        </a:p>
      </dgm:t>
    </dgm:pt>
    <dgm:pt modelId="{549AADDA-4455-49B7-9030-6007CB8A0FB4}">
      <dgm:prSet custT="1"/>
      <dgm:spPr/>
      <dgm:t>
        <a:bodyPr/>
        <a:lstStyle/>
        <a:p>
          <a:pPr rtl="0"/>
          <a:r>
            <a:rPr lang="es-ES" sz="1800" b="0" i="0" baseline="0" smtClean="0"/>
            <a:t>Esencial para la invasión a células eucariotas</a:t>
          </a:r>
          <a:endParaRPr lang="es-ES" sz="1800"/>
        </a:p>
      </dgm:t>
    </dgm:pt>
    <dgm:pt modelId="{EDBD74FE-B380-4965-A999-5B08C9A46015}" type="parTrans" cxnId="{752C3201-9C6B-4202-A5B9-2EDD0E1E9EBB}">
      <dgm:prSet/>
      <dgm:spPr/>
      <dgm:t>
        <a:bodyPr/>
        <a:lstStyle/>
        <a:p>
          <a:endParaRPr lang="es-ES"/>
        </a:p>
      </dgm:t>
    </dgm:pt>
    <dgm:pt modelId="{2F7C86AB-2259-4118-B721-5ACFD7CF734C}" type="sibTrans" cxnId="{752C3201-9C6B-4202-A5B9-2EDD0E1E9EBB}">
      <dgm:prSet/>
      <dgm:spPr/>
      <dgm:t>
        <a:bodyPr/>
        <a:lstStyle/>
        <a:p>
          <a:endParaRPr lang="es-ES"/>
        </a:p>
      </dgm:t>
    </dgm:pt>
    <dgm:pt modelId="{C2CF8C39-D808-4751-9200-08C358DFDBA4}">
      <dgm:prSet custT="1"/>
      <dgm:spPr/>
      <dgm:t>
        <a:bodyPr/>
        <a:lstStyle/>
        <a:p>
          <a:pPr rtl="0"/>
          <a:r>
            <a:rPr lang="es-ES" sz="1800" b="0" i="0" baseline="0" dirty="0" smtClean="0"/>
            <a:t>bacterias mutantes (sin el gen) → menos efectivas al momento de invadir </a:t>
          </a:r>
          <a:endParaRPr lang="es-ES" sz="1800" dirty="0"/>
        </a:p>
      </dgm:t>
    </dgm:pt>
    <dgm:pt modelId="{30B74B0B-F912-41AA-85FC-9A259DB6E51C}" type="parTrans" cxnId="{F1D2B539-78CC-4FDD-8449-319EC90AE1B0}">
      <dgm:prSet/>
      <dgm:spPr/>
      <dgm:t>
        <a:bodyPr/>
        <a:lstStyle/>
        <a:p>
          <a:endParaRPr lang="es-ES"/>
        </a:p>
      </dgm:t>
    </dgm:pt>
    <dgm:pt modelId="{B29E6A91-54AD-4A47-A6AC-94BADEAD391D}" type="sibTrans" cxnId="{F1D2B539-78CC-4FDD-8449-319EC90AE1B0}">
      <dgm:prSet/>
      <dgm:spPr/>
      <dgm:t>
        <a:bodyPr/>
        <a:lstStyle/>
        <a:p>
          <a:endParaRPr lang="es-ES"/>
        </a:p>
      </dgm:t>
    </dgm:pt>
    <dgm:pt modelId="{0AF67FF0-41D8-406C-B92B-78B3602389B0}">
      <dgm:prSet custT="1"/>
      <dgm:spPr/>
      <dgm:t>
        <a:bodyPr/>
        <a:lstStyle/>
        <a:p>
          <a:pPr rtl="0"/>
          <a:r>
            <a:rPr lang="es-ES" sz="1800" b="0" i="0" baseline="0" dirty="0" smtClean="0"/>
            <a:t>Afecta el ciclo de infección</a:t>
          </a:r>
          <a:endParaRPr lang="es-ES" sz="1800" dirty="0"/>
        </a:p>
      </dgm:t>
    </dgm:pt>
    <dgm:pt modelId="{29EEEF08-6498-4DB6-B7F5-A700941FB52B}" type="parTrans" cxnId="{2B954204-A40B-43ED-A0B3-22D9FF2D9BED}">
      <dgm:prSet/>
      <dgm:spPr/>
      <dgm:t>
        <a:bodyPr/>
        <a:lstStyle/>
        <a:p>
          <a:endParaRPr lang="es-ES"/>
        </a:p>
      </dgm:t>
    </dgm:pt>
    <dgm:pt modelId="{1694C3FE-A90E-4633-A26C-7C7EC5922134}" type="sibTrans" cxnId="{2B954204-A40B-43ED-A0B3-22D9FF2D9BED}">
      <dgm:prSet/>
      <dgm:spPr/>
      <dgm:t>
        <a:bodyPr/>
        <a:lstStyle/>
        <a:p>
          <a:endParaRPr lang="es-ES"/>
        </a:p>
      </dgm:t>
    </dgm:pt>
    <dgm:pt modelId="{F909AF9C-5845-4F6B-B18E-D41E84706777}" type="pres">
      <dgm:prSet presAssocID="{65D9219A-085C-46E8-B7DB-39257A35C31E}" presName="linear" presStyleCnt="0">
        <dgm:presLayoutVars>
          <dgm:animLvl val="lvl"/>
          <dgm:resizeHandles val="exact"/>
        </dgm:presLayoutVars>
      </dgm:prSet>
      <dgm:spPr/>
      <dgm:t>
        <a:bodyPr/>
        <a:lstStyle/>
        <a:p>
          <a:endParaRPr lang="es-ES"/>
        </a:p>
      </dgm:t>
    </dgm:pt>
    <dgm:pt modelId="{D620CF80-F18B-40D4-8EE7-CCC151CB4408}" type="pres">
      <dgm:prSet presAssocID="{AF133A1D-6B8A-4CE8-8B65-5244285E95BC}" presName="parentText" presStyleLbl="node1" presStyleIdx="0" presStyleCnt="4">
        <dgm:presLayoutVars>
          <dgm:chMax val="0"/>
          <dgm:bulletEnabled val="1"/>
        </dgm:presLayoutVars>
      </dgm:prSet>
      <dgm:spPr/>
      <dgm:t>
        <a:bodyPr/>
        <a:lstStyle/>
        <a:p>
          <a:endParaRPr lang="es-ES"/>
        </a:p>
      </dgm:t>
    </dgm:pt>
    <dgm:pt modelId="{5D495B81-9E98-49A8-BE3A-7843C662EDB4}" type="pres">
      <dgm:prSet presAssocID="{147F0BAC-C0BE-47BF-B2EA-1B8B82EBF51D}" presName="spacer" presStyleCnt="0"/>
      <dgm:spPr/>
    </dgm:pt>
    <dgm:pt modelId="{A1D4B484-BA0F-4AFA-88F2-37D62846499E}" type="pres">
      <dgm:prSet presAssocID="{549AADDA-4455-49B7-9030-6007CB8A0FB4}" presName="parentText" presStyleLbl="node1" presStyleIdx="1" presStyleCnt="4">
        <dgm:presLayoutVars>
          <dgm:chMax val="0"/>
          <dgm:bulletEnabled val="1"/>
        </dgm:presLayoutVars>
      </dgm:prSet>
      <dgm:spPr/>
      <dgm:t>
        <a:bodyPr/>
        <a:lstStyle/>
        <a:p>
          <a:endParaRPr lang="es-ES"/>
        </a:p>
      </dgm:t>
    </dgm:pt>
    <dgm:pt modelId="{6AF4D331-5ECB-4FA1-912E-8432D75F6612}" type="pres">
      <dgm:prSet presAssocID="{2F7C86AB-2259-4118-B721-5ACFD7CF734C}" presName="spacer" presStyleCnt="0"/>
      <dgm:spPr/>
    </dgm:pt>
    <dgm:pt modelId="{EAB1528E-ABE4-43F8-BA9A-491A23540C50}" type="pres">
      <dgm:prSet presAssocID="{C2CF8C39-D808-4751-9200-08C358DFDBA4}" presName="parentText" presStyleLbl="node1" presStyleIdx="2" presStyleCnt="4">
        <dgm:presLayoutVars>
          <dgm:chMax val="0"/>
          <dgm:bulletEnabled val="1"/>
        </dgm:presLayoutVars>
      </dgm:prSet>
      <dgm:spPr/>
      <dgm:t>
        <a:bodyPr/>
        <a:lstStyle/>
        <a:p>
          <a:endParaRPr lang="es-ES"/>
        </a:p>
      </dgm:t>
    </dgm:pt>
    <dgm:pt modelId="{7D988F22-0E1F-47C3-8902-FDAAD43F51F8}" type="pres">
      <dgm:prSet presAssocID="{B29E6A91-54AD-4A47-A6AC-94BADEAD391D}" presName="spacer" presStyleCnt="0"/>
      <dgm:spPr/>
    </dgm:pt>
    <dgm:pt modelId="{CFDE2675-E6AC-48F5-AC7F-09A4493A9921}" type="pres">
      <dgm:prSet presAssocID="{0AF67FF0-41D8-406C-B92B-78B3602389B0}" presName="parentText" presStyleLbl="node1" presStyleIdx="3" presStyleCnt="4" custLinFactNeighborX="909">
        <dgm:presLayoutVars>
          <dgm:chMax val="0"/>
          <dgm:bulletEnabled val="1"/>
        </dgm:presLayoutVars>
      </dgm:prSet>
      <dgm:spPr/>
      <dgm:t>
        <a:bodyPr/>
        <a:lstStyle/>
        <a:p>
          <a:endParaRPr lang="es-ES"/>
        </a:p>
      </dgm:t>
    </dgm:pt>
  </dgm:ptLst>
  <dgm:cxnLst>
    <dgm:cxn modelId="{752C3201-9C6B-4202-A5B9-2EDD0E1E9EBB}" srcId="{65D9219A-085C-46E8-B7DB-39257A35C31E}" destId="{549AADDA-4455-49B7-9030-6007CB8A0FB4}" srcOrd="1" destOrd="0" parTransId="{EDBD74FE-B380-4965-A999-5B08C9A46015}" sibTransId="{2F7C86AB-2259-4118-B721-5ACFD7CF734C}"/>
    <dgm:cxn modelId="{D4D7C4F1-92EC-4AC2-A97D-CAA1F0DE97BE}" type="presOf" srcId="{0AF67FF0-41D8-406C-B92B-78B3602389B0}" destId="{CFDE2675-E6AC-48F5-AC7F-09A4493A9921}" srcOrd="0" destOrd="0" presId="urn:microsoft.com/office/officeart/2005/8/layout/vList2"/>
    <dgm:cxn modelId="{1F82974D-157C-45D6-A7E8-DA8BAF5A71F8}" type="presOf" srcId="{65D9219A-085C-46E8-B7DB-39257A35C31E}" destId="{F909AF9C-5845-4F6B-B18E-D41E84706777}" srcOrd="0" destOrd="0" presId="urn:microsoft.com/office/officeart/2005/8/layout/vList2"/>
    <dgm:cxn modelId="{753EF36A-513F-4614-9ECA-13F18DBB1B83}" type="presOf" srcId="{C2CF8C39-D808-4751-9200-08C358DFDBA4}" destId="{EAB1528E-ABE4-43F8-BA9A-491A23540C50}" srcOrd="0" destOrd="0" presId="urn:microsoft.com/office/officeart/2005/8/layout/vList2"/>
    <dgm:cxn modelId="{17C6499C-DBB0-4BAD-A45A-AE386D7674CA}" srcId="{65D9219A-085C-46E8-B7DB-39257A35C31E}" destId="{AF133A1D-6B8A-4CE8-8B65-5244285E95BC}" srcOrd="0" destOrd="0" parTransId="{4A273FE4-0CE1-434B-9A8B-E567EB20801E}" sibTransId="{147F0BAC-C0BE-47BF-B2EA-1B8B82EBF51D}"/>
    <dgm:cxn modelId="{D97453D4-6CBE-4113-9BEC-D24614A313BD}" type="presOf" srcId="{549AADDA-4455-49B7-9030-6007CB8A0FB4}" destId="{A1D4B484-BA0F-4AFA-88F2-37D62846499E}" srcOrd="0" destOrd="0" presId="urn:microsoft.com/office/officeart/2005/8/layout/vList2"/>
    <dgm:cxn modelId="{F1D2B539-78CC-4FDD-8449-319EC90AE1B0}" srcId="{65D9219A-085C-46E8-B7DB-39257A35C31E}" destId="{C2CF8C39-D808-4751-9200-08C358DFDBA4}" srcOrd="2" destOrd="0" parTransId="{30B74B0B-F912-41AA-85FC-9A259DB6E51C}" sibTransId="{B29E6A91-54AD-4A47-A6AC-94BADEAD391D}"/>
    <dgm:cxn modelId="{2B954204-A40B-43ED-A0B3-22D9FF2D9BED}" srcId="{65D9219A-085C-46E8-B7DB-39257A35C31E}" destId="{0AF67FF0-41D8-406C-B92B-78B3602389B0}" srcOrd="3" destOrd="0" parTransId="{29EEEF08-6498-4DB6-B7F5-A700941FB52B}" sibTransId="{1694C3FE-A90E-4633-A26C-7C7EC5922134}"/>
    <dgm:cxn modelId="{54EB60DE-AE3F-4C97-90B7-3E4BCE52B07D}" type="presOf" srcId="{AF133A1D-6B8A-4CE8-8B65-5244285E95BC}" destId="{D620CF80-F18B-40D4-8EE7-CCC151CB4408}" srcOrd="0" destOrd="0" presId="urn:microsoft.com/office/officeart/2005/8/layout/vList2"/>
    <dgm:cxn modelId="{C46C0308-BCD0-4426-9A69-B5542BC1528D}" type="presParOf" srcId="{F909AF9C-5845-4F6B-B18E-D41E84706777}" destId="{D620CF80-F18B-40D4-8EE7-CCC151CB4408}" srcOrd="0" destOrd="0" presId="urn:microsoft.com/office/officeart/2005/8/layout/vList2"/>
    <dgm:cxn modelId="{1B4F74F6-5DB9-4149-B7D5-E6528BE1AD7F}" type="presParOf" srcId="{F909AF9C-5845-4F6B-B18E-D41E84706777}" destId="{5D495B81-9E98-49A8-BE3A-7843C662EDB4}" srcOrd="1" destOrd="0" presId="urn:microsoft.com/office/officeart/2005/8/layout/vList2"/>
    <dgm:cxn modelId="{1792B0C0-C296-41BB-AF37-6DFA6426184F}" type="presParOf" srcId="{F909AF9C-5845-4F6B-B18E-D41E84706777}" destId="{A1D4B484-BA0F-4AFA-88F2-37D62846499E}" srcOrd="2" destOrd="0" presId="urn:microsoft.com/office/officeart/2005/8/layout/vList2"/>
    <dgm:cxn modelId="{F64735F5-A483-4E87-A7CB-0E017A9DE5D5}" type="presParOf" srcId="{F909AF9C-5845-4F6B-B18E-D41E84706777}" destId="{6AF4D331-5ECB-4FA1-912E-8432D75F6612}" srcOrd="3" destOrd="0" presId="urn:microsoft.com/office/officeart/2005/8/layout/vList2"/>
    <dgm:cxn modelId="{A1C3B6DC-8AB9-4297-AC72-7007A0C5FF51}" type="presParOf" srcId="{F909AF9C-5845-4F6B-B18E-D41E84706777}" destId="{EAB1528E-ABE4-43F8-BA9A-491A23540C50}" srcOrd="4" destOrd="0" presId="urn:microsoft.com/office/officeart/2005/8/layout/vList2"/>
    <dgm:cxn modelId="{C928A457-EE7E-4B92-9953-012563332B94}" type="presParOf" srcId="{F909AF9C-5845-4F6B-B18E-D41E84706777}" destId="{7D988F22-0E1F-47C3-8902-FDAAD43F51F8}" srcOrd="5" destOrd="0" presId="urn:microsoft.com/office/officeart/2005/8/layout/vList2"/>
    <dgm:cxn modelId="{5B694C11-7AEA-41DA-8A01-1DAF80C868C8}" type="presParOf" srcId="{F909AF9C-5845-4F6B-B18E-D41E84706777}" destId="{CFDE2675-E6AC-48F5-AC7F-09A4493A9921}"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
        <p:cNvGrpSpPr/>
        <p:nvPr/>
      </p:nvGrpSpPr>
      <p:grpSpPr>
        <a:xfrm>
          <a:off x="0" y="0"/>
          <a:ext cx="0" cy="0"/>
          <a:chOff x="0" y="0"/>
          <a:chExt cx="0" cy="0"/>
        </a:xfrm>
      </p:grpSpPr>
      <p:sp>
        <p:nvSpPr>
          <p:cNvPr id="2" name="Shape 2"/>
          <p:cNvSpPr/>
          <p:nvPr/>
        </p:nvSpPr>
        <p:spPr>
          <a:xfrm>
            <a:off x="0" y="0"/>
            <a:ext cx="6858000" cy="9144000"/>
          </a:xfrm>
          <a:prstGeom prst="roundRect">
            <a:avLst>
              <a:gd name="adj" fmla="val 23"/>
            </a:avLst>
          </a:prstGeom>
          <a:solidFill>
            <a:srgbClr val="FFFFFF"/>
          </a:solidFill>
          <a:ln>
            <a:noFill/>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chemeClr val="lt1"/>
              </a:solidFill>
              <a:latin typeface="Calibri"/>
              <a:ea typeface="Calibri"/>
              <a:cs typeface="Calibri"/>
              <a:sym typeface="Calibri"/>
            </a:endParaRPr>
          </a:p>
        </p:txBody>
      </p:sp>
      <p:sp>
        <p:nvSpPr>
          <p:cNvPr id="3" name="Shape 3"/>
          <p:cNvSpPr txBox="1"/>
          <p:nvPr/>
        </p:nvSpPr>
        <p:spPr>
          <a:xfrm>
            <a:off x="0" y="0"/>
            <a:ext cx="2971799" cy="4572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chemeClr val="lt1"/>
              </a:solidFill>
              <a:latin typeface="Calibri"/>
              <a:ea typeface="Calibri"/>
              <a:cs typeface="Calibri"/>
              <a:sym typeface="Calibri"/>
            </a:endParaRPr>
          </a:p>
        </p:txBody>
      </p:sp>
      <p:sp>
        <p:nvSpPr>
          <p:cNvPr id="4" name="Shape 4"/>
          <p:cNvSpPr txBox="1">
            <a:spLocks noGrp="1"/>
          </p:cNvSpPr>
          <p:nvPr>
            <p:ph type="dt" idx="10"/>
          </p:nvPr>
        </p:nvSpPr>
        <p:spPr>
          <a:xfrm>
            <a:off x="3884612" y="0"/>
            <a:ext cx="2970211" cy="455612"/>
          </a:xfrm>
          <a:prstGeom prst="rect">
            <a:avLst/>
          </a:prstGeom>
          <a:noFill/>
          <a:ln>
            <a:noFill/>
          </a:ln>
        </p:spPr>
        <p:txBody>
          <a:bodyPr lIns="91425" tIns="91425" rIns="91425" bIns="91425" anchor="t" anchorCtr="0"/>
          <a:lstStyle>
            <a:lvl1pPr marL="0" marR="0" indent="0" algn="r" rtl="0">
              <a:spcBef>
                <a:spcPts val="0"/>
              </a:spcBef>
              <a:spcAft>
                <a:spcPts val="0"/>
              </a:spcAft>
              <a:buClr>
                <a:srgbClr val="000000"/>
              </a:buClr>
              <a:buFont typeface="Times New Roman"/>
              <a:buNone/>
              <a:defRPr/>
            </a:lvl1pPr>
            <a:lvl2pPr marL="742950" marR="0" indent="-285750" algn="l" rtl="0">
              <a:spcBef>
                <a:spcPts val="0"/>
              </a:spcBef>
              <a:spcAft>
                <a:spcPts val="0"/>
              </a:spcAft>
              <a:defRPr/>
            </a:lvl2pPr>
            <a:lvl3pPr marL="1143000" marR="0" indent="-228600" algn="l" rtl="0">
              <a:spcBef>
                <a:spcPts val="0"/>
              </a:spcBef>
              <a:spcAft>
                <a:spcPts val="0"/>
              </a:spcAft>
              <a:defRPr/>
            </a:lvl3pPr>
            <a:lvl4pPr marL="1600200" marR="0" indent="-228600" algn="l" rtl="0">
              <a:spcBef>
                <a:spcPts val="0"/>
              </a:spcBef>
              <a:spcAft>
                <a:spcPts val="0"/>
              </a:spcAft>
              <a:defRPr/>
            </a:lvl4pPr>
            <a:lvl5pPr marL="2057400" marR="0" indent="-22860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 name="Shape 5"/>
          <p:cNvSpPr>
            <a:spLocks noGrp="1" noRot="1" noChangeAspect="1"/>
          </p:cNvSpPr>
          <p:nvPr>
            <p:ph type="sldImg" idx="2"/>
          </p:nvPr>
        </p:nvSpPr>
        <p:spPr>
          <a:xfrm>
            <a:off x="1143000" y="685800"/>
            <a:ext cx="4570412" cy="3427412"/>
          </a:xfrm>
          <a:custGeom>
            <a:avLst/>
            <a:gdLst/>
            <a:ahLst/>
            <a:cxnLst/>
            <a:rect l="0" t="0" r="0" b="0"/>
            <a:pathLst>
              <a:path w="120000" h="120000" extrusionOk="0">
                <a:moveTo>
                  <a:pt x="0" y="0"/>
                </a:moveTo>
                <a:lnTo>
                  <a:pt x="120000" y="0"/>
                </a:lnTo>
                <a:lnTo>
                  <a:pt x="120000" y="120000"/>
                </a:lnTo>
                <a:lnTo>
                  <a:pt x="0" y="120000"/>
                </a:lnTo>
                <a:close/>
              </a:path>
            </a:pathLst>
          </a:custGeom>
          <a:noFill/>
          <a:ln w="12600" cap="flat">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4813" cy="4113212"/>
          </a:xfrm>
          <a:prstGeom prst="rect">
            <a:avLst/>
          </a:prstGeom>
          <a:noFill/>
          <a:ln>
            <a:noFill/>
          </a:ln>
        </p:spPr>
        <p:txBody>
          <a:bodyPr lIns="91425" tIns="91425" rIns="91425" bIns="91425" anchor="t" anchorCtr="0"/>
          <a:lstStyle>
            <a:lvl1pPr marL="0" marR="0" indent="0" algn="l" rtl="0">
              <a:spcBef>
                <a:spcPts val="360"/>
              </a:spcBef>
              <a:spcAft>
                <a:spcPts val="0"/>
              </a:spcAft>
              <a:defRPr/>
            </a:lvl1pPr>
            <a:lvl2pPr marL="742950" marR="0" indent="-285750" algn="l" rtl="0">
              <a:spcBef>
                <a:spcPts val="360"/>
              </a:spcBef>
              <a:spcAft>
                <a:spcPts val="0"/>
              </a:spcAft>
              <a:defRPr/>
            </a:lvl2pPr>
            <a:lvl3pPr marL="1143000" marR="0" indent="-228600" algn="l" rtl="0">
              <a:spcBef>
                <a:spcPts val="360"/>
              </a:spcBef>
              <a:spcAft>
                <a:spcPts val="0"/>
              </a:spcAft>
              <a:defRPr/>
            </a:lvl3pPr>
            <a:lvl4pPr marL="1600200" marR="0" indent="-228600" algn="l" rtl="0">
              <a:spcBef>
                <a:spcPts val="360"/>
              </a:spcBef>
              <a:spcAft>
                <a:spcPts val="0"/>
              </a:spcAft>
              <a:defRPr/>
            </a:lvl4pPr>
            <a:lvl5pPr marL="2057400" marR="0" indent="-228600" algn="l" rtl="0">
              <a:spcBef>
                <a:spcPts val="36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p:nvPr/>
        </p:nvSpPr>
        <p:spPr>
          <a:xfrm>
            <a:off x="0" y="8685213"/>
            <a:ext cx="2971799" cy="4572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chemeClr val="lt1"/>
              </a:solidFill>
              <a:latin typeface="Calibri"/>
              <a:ea typeface="Calibri"/>
              <a:cs typeface="Calibri"/>
              <a:sym typeface="Calibri"/>
            </a:endParaRPr>
          </a:p>
        </p:txBody>
      </p:sp>
      <p:sp>
        <p:nvSpPr>
          <p:cNvPr id="8" name="Shape 8"/>
          <p:cNvSpPr txBox="1">
            <a:spLocks noGrp="1"/>
          </p:cNvSpPr>
          <p:nvPr>
            <p:ph type="sldNum" idx="12"/>
          </p:nvPr>
        </p:nvSpPr>
        <p:spPr>
          <a:xfrm>
            <a:off x="3884612" y="8685213"/>
            <a:ext cx="2970211" cy="455612"/>
          </a:xfrm>
          <a:prstGeom prst="rect">
            <a:avLst/>
          </a:prstGeom>
          <a:noFill/>
          <a:ln>
            <a:noFill/>
          </a:ln>
        </p:spPr>
        <p:txBody>
          <a:bodyPr lIns="90000" tIns="46800" rIns="90000" bIns="46800" anchor="b" anchorCtr="0">
            <a:noAutofit/>
          </a:bodyPr>
          <a:lstStyle>
            <a:lvl1pPr marL="0" marR="0" indent="0" algn="r" rtl="0">
              <a:spcBef>
                <a:spcPts val="0"/>
              </a:spcBef>
              <a:spcAft>
                <a:spcPts val="0"/>
              </a:spcAft>
              <a:buNone/>
              <a:defRPr sz="1200" b="0" i="0" u="none" strike="noStrike" cap="none" baseline="0">
                <a:solidFill>
                  <a:srgbClr val="000000"/>
                </a:solidFill>
                <a:latin typeface="Calibri"/>
                <a:ea typeface="Calibri"/>
                <a:cs typeface="Calibri"/>
                <a:sym typeface="Calibri"/>
              </a:defRPr>
            </a:lvl1pPr>
          </a:lstStyle>
          <a:p>
            <a:pPr marL="0" lvl="0" indent="0">
              <a:spcBef>
                <a:spcPts val="0"/>
              </a:spcBef>
              <a:buClr>
                <a:srgbClr val="000000"/>
              </a:buClr>
              <a:buSzPct val="25000"/>
              <a:buFont typeface="Times New Roman"/>
              <a:buNone/>
            </a:pPr>
            <a:fld id="{00000000-1234-1234-1234-123412341234}" type="slidenum">
              <a:rPr lang="es-EC"/>
              <a:t>‹Nº›</a:t>
            </a:fld>
            <a:endParaRPr lang="es-EC"/>
          </a:p>
        </p:txBody>
      </p:sp>
    </p:spTree>
    <p:extLst>
      <p:ext uri="{BB962C8B-B14F-4D97-AF65-F5344CB8AC3E}">
        <p14:creationId xmlns:p14="http://schemas.microsoft.com/office/powerpoint/2010/main" val="302109337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0413" cy="3427413"/>
          </a:xfrm>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360"/>
              </a:spcBef>
              <a:spcAft>
                <a:spcPts val="0"/>
              </a:spcAft>
              <a:buClrTx/>
              <a:buSzTx/>
              <a:buFontTx/>
              <a:buNone/>
              <a:tabLst/>
              <a:defRPr/>
            </a:pPr>
            <a:r>
              <a:rPr lang="es-ES" sz="1200" kern="1200" dirty="0" smtClean="0">
                <a:solidFill>
                  <a:schemeClr val="tx1"/>
                </a:solidFill>
                <a:effectLst/>
                <a:latin typeface="+mn-lt"/>
                <a:ea typeface="+mn-ea"/>
                <a:cs typeface="+mn-cs"/>
              </a:rPr>
              <a:t>En el Ecuador, se reportaron 9.908 casos de salmonelosis en el año 1990; para el año 2001 la cifra aumentó súbitamente a 18.772; sin embargo, esta cifra ha ido disminuyendo paulatinamente, registrándose en 2013 solamente 5.972 casos. (Dirección Nacional de Vigilancia Epidemiológica, 2015)</a:t>
            </a:r>
            <a:endParaRPr lang="es-US" dirty="0" smtClean="0"/>
          </a:p>
        </p:txBody>
      </p:sp>
      <p:sp>
        <p:nvSpPr>
          <p:cNvPr id="4" name="Marcador de número de diapositiva 3"/>
          <p:cNvSpPr>
            <a:spLocks noGrp="1"/>
          </p:cNvSpPr>
          <p:nvPr>
            <p:ph type="sldNum" idx="10"/>
          </p:nvPr>
        </p:nvSpPr>
        <p:spPr/>
        <p:txBody>
          <a:bodyPr/>
          <a:lstStyle/>
          <a:p>
            <a:pPr marL="0" lvl="0" indent="0">
              <a:spcBef>
                <a:spcPts val="0"/>
              </a:spcBef>
              <a:buClr>
                <a:srgbClr val="000000"/>
              </a:buClr>
              <a:buSzPct val="25000"/>
              <a:buFont typeface="Times New Roman"/>
              <a:buNone/>
            </a:pPr>
            <a:fld id="{00000000-1234-1234-1234-123412341234}" type="slidenum">
              <a:rPr lang="es-EC" smtClean="0"/>
              <a:t>3</a:t>
            </a:fld>
            <a:endParaRPr lang="es-EC"/>
          </a:p>
        </p:txBody>
      </p:sp>
    </p:spTree>
    <p:extLst>
      <p:ext uri="{BB962C8B-B14F-4D97-AF65-F5344CB8AC3E}">
        <p14:creationId xmlns:p14="http://schemas.microsoft.com/office/powerpoint/2010/main" val="2551734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0413" cy="3427413"/>
          </a:xfrm>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360"/>
              </a:spcBef>
              <a:spcAft>
                <a:spcPts val="0"/>
              </a:spcAft>
              <a:buClrTx/>
              <a:buSzTx/>
              <a:buFontTx/>
              <a:buNone/>
              <a:tabLst/>
              <a:defRPr/>
            </a:pPr>
            <a:r>
              <a:rPr lang="es-ES" sz="1200" kern="1200" dirty="0" smtClean="0">
                <a:solidFill>
                  <a:schemeClr val="tx1"/>
                </a:solidFill>
                <a:effectLst/>
                <a:latin typeface="+mn-lt"/>
                <a:ea typeface="+mn-ea"/>
                <a:cs typeface="+mn-cs"/>
              </a:rPr>
              <a:t>tienen la capacidad de crecer en un rango de temperatura entre 7- 49˚C;  sin embargo, algunos serotipos pueden crecer a 5.9 °C. A temperaturas menores a 15 °C existe una reducción en el crecimiento bacteriano. Además, la </a:t>
            </a:r>
            <a:r>
              <a:rPr lang="es-ES" sz="1200" i="1" kern="1200" dirty="0" smtClean="0">
                <a:solidFill>
                  <a:schemeClr val="tx1"/>
                </a:solidFill>
                <a:effectLst/>
                <a:latin typeface="+mn-lt"/>
                <a:ea typeface="+mn-ea"/>
                <a:cs typeface="+mn-cs"/>
              </a:rPr>
              <a:t>Salmonella</a:t>
            </a:r>
            <a:r>
              <a:rPr lang="es-ES" sz="1200" kern="1200" dirty="0" smtClean="0">
                <a:solidFill>
                  <a:schemeClr val="tx1"/>
                </a:solidFill>
                <a:effectLst/>
                <a:latin typeface="+mn-lt"/>
                <a:ea typeface="+mn-ea"/>
                <a:cs typeface="+mn-cs"/>
              </a:rPr>
              <a:t> puede crecer a un pH que varía entre 4 y 9</a:t>
            </a:r>
            <a:endParaRPr lang="es-ES" sz="1200" b="0" i="0" kern="1200" dirty="0" smtClean="0">
              <a:solidFill>
                <a:schemeClr val="tx1"/>
              </a:solidFill>
              <a:effectLst/>
              <a:latin typeface="+mn-lt"/>
              <a:ea typeface="+mn-ea"/>
              <a:cs typeface="+mn-cs"/>
            </a:endParaRPr>
          </a:p>
          <a:p>
            <a:r>
              <a:rPr lang="es-ES" sz="1200" b="0" i="0" kern="1200" dirty="0" smtClean="0">
                <a:solidFill>
                  <a:schemeClr val="tx1"/>
                </a:solidFill>
                <a:effectLst/>
                <a:latin typeface="+mn-lt"/>
                <a:ea typeface="+mn-ea"/>
                <a:cs typeface="+mn-cs"/>
              </a:rPr>
              <a:t>La actividad acuosa es un parámetro estrechamente ligado a la </a:t>
            </a:r>
            <a:r>
              <a:rPr lang="es-ES" sz="1200" b="0" i="0" u="none" strike="noStrike" kern="1200" dirty="0" smtClean="0">
                <a:solidFill>
                  <a:schemeClr val="tx1"/>
                </a:solidFill>
                <a:effectLst/>
                <a:latin typeface="+mn-lt"/>
                <a:ea typeface="+mn-ea"/>
                <a:cs typeface="+mn-cs"/>
              </a:rPr>
              <a:t>humedad</a:t>
            </a:r>
            <a:r>
              <a:rPr lang="es-ES" sz="1200" b="0" i="0" kern="1200" dirty="0" smtClean="0">
                <a:solidFill>
                  <a:schemeClr val="tx1"/>
                </a:solidFill>
                <a:effectLst/>
                <a:latin typeface="+mn-lt"/>
                <a:ea typeface="+mn-ea"/>
                <a:cs typeface="+mn-cs"/>
              </a:rPr>
              <a:t> del alimento lo que permite determinar su capacidad de </a:t>
            </a:r>
            <a:r>
              <a:rPr lang="es-ES" sz="1200" b="0" i="0" u="none" strike="noStrike" kern="1200" dirty="0" smtClean="0">
                <a:solidFill>
                  <a:schemeClr val="tx1"/>
                </a:solidFill>
                <a:effectLst/>
                <a:latin typeface="+mn-lt"/>
                <a:ea typeface="+mn-ea"/>
                <a:cs typeface="+mn-cs"/>
              </a:rPr>
              <a:t>conservación</a:t>
            </a:r>
            <a:r>
              <a:rPr lang="es-ES" sz="1200" b="0" i="0" kern="1200" dirty="0" smtClean="0">
                <a:solidFill>
                  <a:schemeClr val="tx1"/>
                </a:solidFill>
                <a:effectLst/>
                <a:latin typeface="+mn-lt"/>
                <a:ea typeface="+mn-ea"/>
                <a:cs typeface="+mn-cs"/>
              </a:rPr>
              <a:t>, de propagación </a:t>
            </a:r>
            <a:r>
              <a:rPr lang="es-ES" sz="1200" b="0" i="0" u="none" strike="noStrike" kern="1200" dirty="0" smtClean="0">
                <a:solidFill>
                  <a:schemeClr val="tx1"/>
                </a:solidFill>
                <a:effectLst/>
                <a:latin typeface="+mn-lt"/>
                <a:ea typeface="+mn-ea"/>
                <a:cs typeface="+mn-cs"/>
              </a:rPr>
              <a:t>microbiana</a:t>
            </a:r>
            <a:endParaRPr lang="es-ES" dirty="0"/>
          </a:p>
        </p:txBody>
      </p:sp>
      <p:sp>
        <p:nvSpPr>
          <p:cNvPr id="4" name="Marcador de número de diapositiva 3"/>
          <p:cNvSpPr>
            <a:spLocks noGrp="1"/>
          </p:cNvSpPr>
          <p:nvPr>
            <p:ph type="sldNum" idx="10"/>
          </p:nvPr>
        </p:nvSpPr>
        <p:spPr/>
        <p:txBody>
          <a:bodyPr/>
          <a:lstStyle/>
          <a:p>
            <a:pPr marL="0" lvl="0" indent="0">
              <a:spcBef>
                <a:spcPts val="0"/>
              </a:spcBef>
              <a:buClr>
                <a:srgbClr val="000000"/>
              </a:buClr>
              <a:buSzPct val="25000"/>
              <a:buFont typeface="Times New Roman"/>
              <a:buNone/>
            </a:pPr>
            <a:fld id="{00000000-1234-1234-1234-123412341234}" type="slidenum">
              <a:rPr lang="es-EC" smtClean="0"/>
              <a:t>4</a:t>
            </a:fld>
            <a:endParaRPr lang="es-EC"/>
          </a:p>
        </p:txBody>
      </p:sp>
    </p:spTree>
    <p:extLst>
      <p:ext uri="{BB962C8B-B14F-4D97-AF65-F5344CB8AC3E}">
        <p14:creationId xmlns:p14="http://schemas.microsoft.com/office/powerpoint/2010/main" val="2042896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0413" cy="3427413"/>
          </a:xfrm>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360"/>
              </a:spcBef>
              <a:spcAft>
                <a:spcPts val="0"/>
              </a:spcAft>
              <a:buClrTx/>
              <a:buSzTx/>
              <a:buFontTx/>
              <a:buNone/>
              <a:tabLst/>
              <a:defRPr/>
            </a:pPr>
            <a:r>
              <a:rPr lang="es-ES" sz="1200" kern="1200" dirty="0" smtClean="0">
                <a:solidFill>
                  <a:schemeClr val="tx1"/>
                </a:solidFill>
                <a:effectLst/>
                <a:latin typeface="+mn-lt"/>
                <a:ea typeface="+mn-ea"/>
                <a:cs typeface="+mn-cs"/>
              </a:rPr>
              <a:t>El antígeno H puede presentarse de dos formas, fase I o fase específica y fase II o fase grupal; el organismo tiende a cambiar de una fase a otra, sin embargo, estudios demuestran que más del 80% de los antígenos flagelares son de Fase I y han sido designados con las letras minúsculas del alfabeto (a-z) y subsecuentemente de z1-z68. La presunta identificación de los serotipos se basa en la identificación de los antígenos en Fase I. Por otro lado, la Fase II se conoce como una fase grupal o no específica, ya que varias especies de </a:t>
            </a:r>
            <a:r>
              <a:rPr lang="es-ES" sz="1200" i="1" kern="1200" dirty="0" smtClean="0">
                <a:solidFill>
                  <a:schemeClr val="tx1"/>
                </a:solidFill>
                <a:effectLst/>
                <a:latin typeface="+mn-lt"/>
                <a:ea typeface="+mn-ea"/>
                <a:cs typeface="+mn-cs"/>
              </a:rPr>
              <a:t>Salmonella</a:t>
            </a:r>
            <a:r>
              <a:rPr lang="es-ES" sz="1200" kern="1200" dirty="0" smtClean="0">
                <a:solidFill>
                  <a:schemeClr val="tx1"/>
                </a:solidFill>
                <a:effectLst/>
                <a:latin typeface="+mn-lt"/>
                <a:ea typeface="+mn-ea"/>
                <a:cs typeface="+mn-cs"/>
              </a:rPr>
              <a:t> muestran los mismos antígenos cuando están en esta fase. </a:t>
            </a:r>
            <a:r>
              <a:rPr lang="es-US" sz="1200" kern="1200" dirty="0" smtClean="0">
                <a:solidFill>
                  <a:schemeClr val="tx1"/>
                </a:solidFill>
                <a:effectLst/>
                <a:latin typeface="+mn-lt"/>
                <a:ea typeface="+mn-ea"/>
                <a:cs typeface="+mn-cs"/>
              </a:rPr>
              <a:t>(</a:t>
            </a:r>
            <a:r>
              <a:rPr lang="es-US" sz="1200" kern="1200" dirty="0" err="1" smtClean="0">
                <a:solidFill>
                  <a:schemeClr val="tx1"/>
                </a:solidFill>
                <a:effectLst/>
                <a:latin typeface="+mn-lt"/>
                <a:ea typeface="+mn-ea"/>
                <a:cs typeface="+mn-cs"/>
              </a:rPr>
              <a:t>Parija</a:t>
            </a:r>
            <a:r>
              <a:rPr lang="es-US" sz="1200" kern="1200" dirty="0" smtClean="0">
                <a:solidFill>
                  <a:schemeClr val="tx1"/>
                </a:solidFill>
                <a:effectLst/>
                <a:latin typeface="+mn-lt"/>
                <a:ea typeface="+mn-ea"/>
                <a:cs typeface="+mn-cs"/>
              </a:rPr>
              <a:t>, 2009)</a:t>
            </a:r>
            <a:endParaRPr lang="es-ES" sz="1200" kern="1200" dirty="0" smtClean="0">
              <a:solidFill>
                <a:schemeClr val="tx1"/>
              </a:solidFill>
              <a:effectLst/>
              <a:latin typeface="+mn-lt"/>
              <a:ea typeface="+mn-ea"/>
              <a:cs typeface="+mn-cs"/>
            </a:endParaRPr>
          </a:p>
          <a:p>
            <a:endParaRPr lang="es-ES" dirty="0" smtClean="0"/>
          </a:p>
        </p:txBody>
      </p:sp>
      <p:sp>
        <p:nvSpPr>
          <p:cNvPr id="4" name="Marcador de número de diapositiva 3"/>
          <p:cNvSpPr>
            <a:spLocks noGrp="1"/>
          </p:cNvSpPr>
          <p:nvPr>
            <p:ph type="sldNum" idx="10"/>
          </p:nvPr>
        </p:nvSpPr>
        <p:spPr/>
        <p:txBody>
          <a:bodyPr/>
          <a:lstStyle/>
          <a:p>
            <a:pPr marL="0" lvl="0" indent="0">
              <a:spcBef>
                <a:spcPts val="0"/>
              </a:spcBef>
              <a:buClr>
                <a:srgbClr val="000000"/>
              </a:buClr>
              <a:buSzPct val="25000"/>
              <a:buFont typeface="Times New Roman"/>
              <a:buNone/>
            </a:pPr>
            <a:fld id="{00000000-1234-1234-1234-123412341234}" type="slidenum">
              <a:rPr lang="es-EC" smtClean="0"/>
              <a:t>5</a:t>
            </a:fld>
            <a:endParaRPr lang="es-EC"/>
          </a:p>
        </p:txBody>
      </p:sp>
    </p:spTree>
    <p:extLst>
      <p:ext uri="{BB962C8B-B14F-4D97-AF65-F5344CB8AC3E}">
        <p14:creationId xmlns:p14="http://schemas.microsoft.com/office/powerpoint/2010/main" val="1324418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0413" cy="3427413"/>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idx="10"/>
          </p:nvPr>
        </p:nvSpPr>
        <p:spPr/>
        <p:txBody>
          <a:bodyPr/>
          <a:lstStyle/>
          <a:p>
            <a:pPr marL="0" lvl="0" indent="0">
              <a:spcBef>
                <a:spcPts val="0"/>
              </a:spcBef>
              <a:buClr>
                <a:srgbClr val="000000"/>
              </a:buClr>
              <a:buSzPct val="25000"/>
              <a:buFont typeface="Times New Roman"/>
              <a:buNone/>
            </a:pPr>
            <a:fld id="{00000000-1234-1234-1234-123412341234}" type="slidenum">
              <a:rPr lang="es-EC" smtClean="0"/>
              <a:t>7</a:t>
            </a:fld>
            <a:endParaRPr lang="es-EC"/>
          </a:p>
        </p:txBody>
      </p:sp>
    </p:spTree>
    <p:extLst>
      <p:ext uri="{BB962C8B-B14F-4D97-AF65-F5344CB8AC3E}">
        <p14:creationId xmlns:p14="http://schemas.microsoft.com/office/powerpoint/2010/main" val="3390544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0413" cy="3427413"/>
          </a:xfrm>
        </p:spPr>
      </p:sp>
      <p:sp>
        <p:nvSpPr>
          <p:cNvPr id="3" name="Marcador de notas 2"/>
          <p:cNvSpPr>
            <a:spLocks noGrp="1"/>
          </p:cNvSpPr>
          <p:nvPr>
            <p:ph type="body" idx="1"/>
          </p:nvPr>
        </p:nvSpPr>
        <p:spPr/>
        <p:txBody>
          <a:bodyPr/>
          <a:lstStyle/>
          <a:p>
            <a:r>
              <a:rPr lang="es-EC" dirty="0" smtClean="0"/>
              <a:t>Chicas 7 y 8</a:t>
            </a:r>
            <a:r>
              <a:rPr lang="es-EC" baseline="0" dirty="0" smtClean="0"/>
              <a:t> unir</a:t>
            </a:r>
            <a:endParaRPr lang="es-EC" dirty="0"/>
          </a:p>
        </p:txBody>
      </p:sp>
      <p:sp>
        <p:nvSpPr>
          <p:cNvPr id="4" name="Marcador de número de diapositiva 3"/>
          <p:cNvSpPr>
            <a:spLocks noGrp="1"/>
          </p:cNvSpPr>
          <p:nvPr>
            <p:ph type="sldNum" idx="10"/>
          </p:nvPr>
        </p:nvSpPr>
        <p:spPr/>
        <p:txBody>
          <a:bodyPr/>
          <a:lstStyle/>
          <a:p>
            <a:pPr marL="0" lvl="0" indent="0">
              <a:spcBef>
                <a:spcPts val="0"/>
              </a:spcBef>
              <a:buClr>
                <a:srgbClr val="000000"/>
              </a:buClr>
              <a:buSzPct val="25000"/>
              <a:buFont typeface="Times New Roman"/>
              <a:buNone/>
            </a:pPr>
            <a:fld id="{00000000-1234-1234-1234-123412341234}" type="slidenum">
              <a:rPr lang="es-EC" smtClean="0"/>
              <a:t>21</a:t>
            </a:fld>
            <a:endParaRPr lang="es-EC"/>
          </a:p>
        </p:txBody>
      </p:sp>
    </p:spTree>
    <p:extLst>
      <p:ext uri="{BB962C8B-B14F-4D97-AF65-F5344CB8AC3E}">
        <p14:creationId xmlns:p14="http://schemas.microsoft.com/office/powerpoint/2010/main" val="2943461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0413" cy="3427413"/>
          </a:xfrm>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idx="10"/>
          </p:nvPr>
        </p:nvSpPr>
        <p:spPr/>
        <p:txBody>
          <a:bodyPr/>
          <a:lstStyle/>
          <a:p>
            <a:pPr marL="0" lvl="0" indent="0">
              <a:spcBef>
                <a:spcPts val="0"/>
              </a:spcBef>
              <a:buClr>
                <a:srgbClr val="000000"/>
              </a:buClr>
              <a:buSzPct val="25000"/>
              <a:buFont typeface="Times New Roman"/>
              <a:buNone/>
            </a:pPr>
            <a:fld id="{00000000-1234-1234-1234-123412341234}" type="slidenum">
              <a:rPr lang="es-EC" smtClean="0"/>
              <a:t>22</a:t>
            </a:fld>
            <a:endParaRPr lang="es-EC"/>
          </a:p>
        </p:txBody>
      </p:sp>
    </p:spTree>
    <p:extLst>
      <p:ext uri="{BB962C8B-B14F-4D97-AF65-F5344CB8AC3E}">
        <p14:creationId xmlns:p14="http://schemas.microsoft.com/office/powerpoint/2010/main" val="244325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0413" cy="3427413"/>
          </a:xfrm>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involucrado en el ensamblaje del Sistema de Secreción Tipo III (T3SS) y en la translocación de las proteínas efectoras a la célula huésped </a:t>
            </a:r>
            <a:r>
              <a:rPr lang="es-US" sz="1200" i="0" kern="1200" dirty="0" smtClean="0">
                <a:solidFill>
                  <a:schemeClr val="tx1"/>
                </a:solidFill>
                <a:effectLst/>
                <a:latin typeface="+mn-lt"/>
                <a:ea typeface="+mn-ea"/>
                <a:cs typeface="+mn-cs"/>
              </a:rPr>
              <a:t>(Figueroa &amp; Verdugo, 2005)</a:t>
            </a:r>
          </a:p>
          <a:p>
            <a:r>
              <a:rPr lang="es-ES" sz="1200" kern="1200" dirty="0" smtClean="0">
                <a:solidFill>
                  <a:schemeClr val="tx1"/>
                </a:solidFill>
                <a:effectLst/>
                <a:latin typeface="+mn-lt"/>
                <a:ea typeface="+mn-ea"/>
                <a:cs typeface="+mn-cs"/>
              </a:rPr>
              <a:t>está presente en la mayoría de cepas de </a:t>
            </a:r>
            <a:r>
              <a:rPr lang="es-ES" sz="1200" i="1" kern="1200" dirty="0" smtClean="0">
                <a:solidFill>
                  <a:schemeClr val="tx1"/>
                </a:solidFill>
                <a:effectLst/>
                <a:latin typeface="+mn-lt"/>
                <a:ea typeface="+mn-ea"/>
                <a:cs typeface="+mn-cs"/>
              </a:rPr>
              <a:t>Salmonella</a:t>
            </a:r>
            <a:r>
              <a:rPr lang="es-ES" sz="1200" kern="1200" dirty="0" smtClean="0">
                <a:solidFill>
                  <a:schemeClr val="tx1"/>
                </a:solidFill>
                <a:effectLst/>
                <a:latin typeface="+mn-lt"/>
                <a:ea typeface="+mn-ea"/>
                <a:cs typeface="+mn-cs"/>
              </a:rPr>
              <a:t> y porque la PCR tiene una alta sensibilidad ya que según </a:t>
            </a:r>
            <a:r>
              <a:rPr lang="es-ES" sz="1200" kern="1200" dirty="0" err="1" smtClean="0">
                <a:solidFill>
                  <a:schemeClr val="tx1"/>
                </a:solidFill>
                <a:effectLst/>
                <a:latin typeface="+mn-lt"/>
                <a:ea typeface="+mn-ea"/>
                <a:cs typeface="+mn-cs"/>
              </a:rPr>
              <a:t>Rahn</a:t>
            </a:r>
            <a:r>
              <a:rPr lang="es-ES" sz="1200" kern="1200" dirty="0" smtClean="0">
                <a:solidFill>
                  <a:schemeClr val="tx1"/>
                </a:solidFill>
                <a:effectLst/>
                <a:latin typeface="+mn-lt"/>
                <a:ea typeface="+mn-ea"/>
                <a:cs typeface="+mn-cs"/>
              </a:rPr>
              <a:t> y otros (1992)  de 630 cepas estudiadas, 626 presentaron el gen.</a:t>
            </a:r>
            <a:endParaRPr lang="es-ES" dirty="0"/>
          </a:p>
        </p:txBody>
      </p:sp>
      <p:sp>
        <p:nvSpPr>
          <p:cNvPr id="4" name="Marcador de número de diapositiva 3"/>
          <p:cNvSpPr>
            <a:spLocks noGrp="1"/>
          </p:cNvSpPr>
          <p:nvPr>
            <p:ph type="sldNum" idx="10"/>
          </p:nvPr>
        </p:nvSpPr>
        <p:spPr/>
        <p:txBody>
          <a:bodyPr/>
          <a:lstStyle/>
          <a:p>
            <a:pPr marL="0" lvl="0" indent="0">
              <a:spcBef>
                <a:spcPts val="0"/>
              </a:spcBef>
              <a:buClr>
                <a:srgbClr val="000000"/>
              </a:buClr>
              <a:buSzPct val="25000"/>
              <a:buFont typeface="Times New Roman"/>
              <a:buNone/>
            </a:pPr>
            <a:fld id="{00000000-1234-1234-1234-123412341234}" type="slidenum">
              <a:rPr lang="es-EC" smtClean="0"/>
              <a:t>24</a:t>
            </a:fld>
            <a:endParaRPr lang="es-EC"/>
          </a:p>
        </p:txBody>
      </p:sp>
    </p:spTree>
    <p:extLst>
      <p:ext uri="{BB962C8B-B14F-4D97-AF65-F5344CB8AC3E}">
        <p14:creationId xmlns:p14="http://schemas.microsoft.com/office/powerpoint/2010/main" val="3321397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0413" cy="3427413"/>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idx="10"/>
          </p:nvPr>
        </p:nvSpPr>
        <p:spPr/>
        <p:txBody>
          <a:bodyPr/>
          <a:lstStyle/>
          <a:p>
            <a:pPr marL="0" lvl="0" indent="0">
              <a:spcBef>
                <a:spcPts val="0"/>
              </a:spcBef>
              <a:buClr>
                <a:srgbClr val="000000"/>
              </a:buClr>
              <a:buSzPct val="25000"/>
              <a:buFont typeface="Times New Roman"/>
              <a:buNone/>
            </a:pPr>
            <a:fld id="{00000000-1234-1234-1234-123412341234}" type="slidenum">
              <a:rPr lang="es-EC" smtClean="0"/>
              <a:t>28</a:t>
            </a:fld>
            <a:endParaRPr lang="es-EC"/>
          </a:p>
        </p:txBody>
      </p:sp>
    </p:spTree>
    <p:extLst>
      <p:ext uri="{BB962C8B-B14F-4D97-AF65-F5344CB8AC3E}">
        <p14:creationId xmlns:p14="http://schemas.microsoft.com/office/powerpoint/2010/main" val="3569875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0413" cy="3427413"/>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idx="10"/>
          </p:nvPr>
        </p:nvSpPr>
        <p:spPr/>
        <p:txBody>
          <a:bodyPr/>
          <a:lstStyle/>
          <a:p>
            <a:pPr marL="0" lvl="0" indent="0">
              <a:spcBef>
                <a:spcPts val="0"/>
              </a:spcBef>
              <a:buClr>
                <a:srgbClr val="000000"/>
              </a:buClr>
              <a:buSzPct val="25000"/>
              <a:buFont typeface="Times New Roman"/>
              <a:buNone/>
            </a:pPr>
            <a:fld id="{00000000-1234-1234-1234-123412341234}" type="slidenum">
              <a:rPr lang="es-EC" smtClean="0"/>
              <a:t>32</a:t>
            </a:fld>
            <a:endParaRPr lang="es-EC"/>
          </a:p>
        </p:txBody>
      </p:sp>
    </p:spTree>
    <p:extLst>
      <p:ext uri="{BB962C8B-B14F-4D97-AF65-F5344CB8AC3E}">
        <p14:creationId xmlns:p14="http://schemas.microsoft.com/office/powerpoint/2010/main" val="2409617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2514600" indent="-228600" algn="ctr" rtl="0">
              <a:spcBef>
                <a:spcPts val="0"/>
              </a:spcBef>
              <a:spcAft>
                <a:spcPts val="0"/>
              </a:spcAft>
              <a:defRPr/>
            </a:lvl6pPr>
            <a:lvl7pPr marL="2971800" indent="-228600" algn="ctr" rtl="0">
              <a:spcBef>
                <a:spcPts val="0"/>
              </a:spcBef>
              <a:spcAft>
                <a:spcPts val="0"/>
              </a:spcAft>
              <a:defRPr/>
            </a:lvl7pPr>
            <a:lvl8pPr marL="3429000" indent="-228600" algn="ctr" rtl="0">
              <a:spcBef>
                <a:spcPts val="0"/>
              </a:spcBef>
              <a:spcAft>
                <a:spcPts val="0"/>
              </a:spcAft>
              <a:defRPr/>
            </a:lvl8pPr>
            <a:lvl9pPr marL="3886200" indent="-228600" algn="ctr" rtl="0">
              <a:spcBef>
                <a:spcPts val="0"/>
              </a:spcBef>
              <a:spcAft>
                <a:spcPts val="0"/>
              </a:spcAft>
              <a:defRPr/>
            </a:lvl9pPr>
          </a:lstStyle>
          <a:p>
            <a:endParaRPr/>
          </a:p>
        </p:txBody>
      </p:sp>
      <p:sp>
        <p:nvSpPr>
          <p:cNvPr id="18" name="Shape 1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800"/>
              </a:spcBef>
              <a:spcAft>
                <a:spcPts val="0"/>
              </a:spcAft>
              <a:buClr>
                <a:srgbClr val="000000"/>
              </a:buClr>
              <a:buFont typeface="Times New Roman"/>
              <a:buChar char="•"/>
              <a:defRPr/>
            </a:lvl1pPr>
            <a:lvl2pPr marL="742950" indent="-107950" algn="l" rtl="0">
              <a:spcBef>
                <a:spcPts val="700"/>
              </a:spcBef>
              <a:spcAft>
                <a:spcPts val="0"/>
              </a:spcAft>
              <a:buClr>
                <a:srgbClr val="000000"/>
              </a:buClr>
              <a:buFont typeface="Times New Roman"/>
              <a:buChar char="–"/>
              <a:defRPr/>
            </a:lvl2pPr>
            <a:lvl3pPr marL="1143000" indent="-76200" algn="l" rtl="0">
              <a:spcBef>
                <a:spcPts val="600"/>
              </a:spcBef>
              <a:spcAft>
                <a:spcPts val="0"/>
              </a:spcAft>
              <a:buClr>
                <a:srgbClr val="000000"/>
              </a:buClr>
              <a:buFont typeface="Times New Roman"/>
              <a:buChar char="•"/>
              <a:defRPr/>
            </a:lvl3pPr>
            <a:lvl4pPr marL="1600200" indent="-101600" algn="l" rtl="0">
              <a:spcBef>
                <a:spcPts val="500"/>
              </a:spcBef>
              <a:spcAft>
                <a:spcPts val="0"/>
              </a:spcAft>
              <a:buClr>
                <a:srgbClr val="000000"/>
              </a:buClr>
              <a:buFont typeface="Times New Roman"/>
              <a:buChar char="–"/>
              <a:defRPr/>
            </a:lvl4pPr>
            <a:lvl5pPr marL="2057400" indent="-101600" algn="l" rtl="0">
              <a:spcBef>
                <a:spcPts val="500"/>
              </a:spcBef>
              <a:spcAft>
                <a:spcPts val="0"/>
              </a:spcAft>
              <a:buClr>
                <a:srgbClr val="000000"/>
              </a:buClr>
              <a:buFont typeface="Times New Roman"/>
              <a:buChar char="»"/>
              <a:defRPr/>
            </a:lvl5pPr>
            <a:lvl6pPr marL="2514600" indent="-228600" algn="l" rtl="0">
              <a:spcBef>
                <a:spcPts val="500"/>
              </a:spcBef>
              <a:spcAft>
                <a:spcPts val="0"/>
              </a:spcAft>
              <a:defRPr/>
            </a:lvl6pPr>
            <a:lvl7pPr marL="2971800" indent="-228600" algn="l" rtl="0">
              <a:spcBef>
                <a:spcPts val="500"/>
              </a:spcBef>
              <a:spcAft>
                <a:spcPts val="0"/>
              </a:spcAft>
              <a:defRPr/>
            </a:lvl7pPr>
            <a:lvl8pPr marL="3429000" indent="-228600" algn="l" rtl="0">
              <a:spcBef>
                <a:spcPts val="500"/>
              </a:spcBef>
              <a:spcAft>
                <a:spcPts val="0"/>
              </a:spcAft>
              <a:defRPr/>
            </a:lvl8pPr>
            <a:lvl9pPr marL="3886200" indent="-228600" algn="l" rtl="0">
              <a:spcBef>
                <a:spcPts val="500"/>
              </a:spcBef>
              <a:spcAft>
                <a:spcPts val="0"/>
              </a:spcAf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2514600" indent="-228600" algn="ctr" rtl="0">
              <a:spcBef>
                <a:spcPts val="0"/>
              </a:spcBef>
              <a:spcAft>
                <a:spcPts val="0"/>
              </a:spcAft>
              <a:defRPr/>
            </a:lvl6pPr>
            <a:lvl7pPr marL="2971800" indent="-228600" algn="ctr" rtl="0">
              <a:spcBef>
                <a:spcPts val="0"/>
              </a:spcBef>
              <a:spcAft>
                <a:spcPts val="0"/>
              </a:spcAft>
              <a:defRPr/>
            </a:lvl7pPr>
            <a:lvl8pPr marL="3429000" indent="-228600" algn="ctr" rtl="0">
              <a:spcBef>
                <a:spcPts val="0"/>
              </a:spcBef>
              <a:spcAft>
                <a:spcPts val="0"/>
              </a:spcAft>
              <a:defRPr/>
            </a:lvl8pPr>
            <a:lvl9pPr marL="3886200" indent="-228600" algn="ctr" rtl="0">
              <a:spcBef>
                <a:spcPts val="0"/>
              </a:spcBef>
              <a:spcAft>
                <a:spcPts val="0"/>
              </a:spcAft>
              <a:defRPr/>
            </a:lvl9pPr>
          </a:lstStyle>
          <a:p>
            <a:endParaRPr/>
          </a:p>
        </p:txBody>
      </p:sp>
      <p:sp>
        <p:nvSpPr>
          <p:cNvPr id="24" name="Shape 24"/>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 name="Shape 25"/>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29" name="Shape 29"/>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1" name="Shape 31"/>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cSld name="Imagen con título">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 name="Shape 40"/>
          <p:cNvSpPr>
            <a:spLocks noGrp="1"/>
          </p:cNvSpPr>
          <p:nvPr>
            <p:ph type="pic" idx="2"/>
          </p:nvPr>
        </p:nvSpPr>
        <p:spPr>
          <a:xfrm>
            <a:off x="1792288" y="612775"/>
            <a:ext cx="5486399" cy="4114800"/>
          </a:xfrm>
          <a:prstGeom prst="rect">
            <a:avLst/>
          </a:prstGeom>
          <a:noFill/>
          <a:ln>
            <a:noFill/>
          </a:ln>
        </p:spPr>
      </p:sp>
      <p:sp>
        <p:nvSpPr>
          <p:cNvPr id="41" name="Shape 41"/>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cSld name="Título y texto vertical">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2514600" indent="-228600" algn="ctr" rtl="0">
              <a:spcBef>
                <a:spcPts val="0"/>
              </a:spcBef>
              <a:spcAft>
                <a:spcPts val="0"/>
              </a:spcAft>
              <a:defRPr/>
            </a:lvl6pPr>
            <a:lvl7pPr marL="2971800" indent="-228600" algn="ctr" rtl="0">
              <a:spcBef>
                <a:spcPts val="0"/>
              </a:spcBef>
              <a:spcAft>
                <a:spcPts val="0"/>
              </a:spcAft>
              <a:defRPr/>
            </a:lvl7pPr>
            <a:lvl8pPr marL="3429000" indent="-228600" algn="ctr" rtl="0">
              <a:spcBef>
                <a:spcPts val="0"/>
              </a:spcBef>
              <a:spcAft>
                <a:spcPts val="0"/>
              </a:spcAft>
              <a:defRPr/>
            </a:lvl8pPr>
            <a:lvl9pPr marL="3886200" indent="-228600" algn="ctr" rtl="0">
              <a:spcBef>
                <a:spcPts val="0"/>
              </a:spcBef>
              <a:spcAft>
                <a:spcPts val="0"/>
              </a:spcAft>
              <a:defRPr/>
            </a:lvl9pPr>
          </a:lstStyle>
          <a:p>
            <a:endParaRPr/>
          </a:p>
        </p:txBody>
      </p:sp>
      <p:sp>
        <p:nvSpPr>
          <p:cNvPr id="44" name="Shape 4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800"/>
              </a:spcBef>
              <a:spcAft>
                <a:spcPts val="0"/>
              </a:spcAft>
              <a:buClr>
                <a:srgbClr val="000000"/>
              </a:buClr>
              <a:buFont typeface="Times New Roman"/>
              <a:buChar char="•"/>
              <a:defRPr/>
            </a:lvl1pPr>
            <a:lvl2pPr marL="742950" indent="-107950" algn="l" rtl="0">
              <a:spcBef>
                <a:spcPts val="700"/>
              </a:spcBef>
              <a:spcAft>
                <a:spcPts val="0"/>
              </a:spcAft>
              <a:buClr>
                <a:srgbClr val="000000"/>
              </a:buClr>
              <a:buFont typeface="Times New Roman"/>
              <a:buChar char="–"/>
              <a:defRPr/>
            </a:lvl2pPr>
            <a:lvl3pPr marL="1143000" indent="-76200" algn="l" rtl="0">
              <a:spcBef>
                <a:spcPts val="600"/>
              </a:spcBef>
              <a:spcAft>
                <a:spcPts val="0"/>
              </a:spcAft>
              <a:buClr>
                <a:srgbClr val="000000"/>
              </a:buClr>
              <a:buFont typeface="Times New Roman"/>
              <a:buChar char="•"/>
              <a:defRPr/>
            </a:lvl3pPr>
            <a:lvl4pPr marL="1600200" indent="-101600" algn="l" rtl="0">
              <a:spcBef>
                <a:spcPts val="500"/>
              </a:spcBef>
              <a:spcAft>
                <a:spcPts val="0"/>
              </a:spcAft>
              <a:buClr>
                <a:srgbClr val="000000"/>
              </a:buClr>
              <a:buFont typeface="Times New Roman"/>
              <a:buChar char="–"/>
              <a:defRPr/>
            </a:lvl4pPr>
            <a:lvl5pPr marL="2057400" indent="-101600" algn="l" rtl="0">
              <a:spcBef>
                <a:spcPts val="500"/>
              </a:spcBef>
              <a:spcAft>
                <a:spcPts val="0"/>
              </a:spcAft>
              <a:buClr>
                <a:srgbClr val="000000"/>
              </a:buClr>
              <a:buFont typeface="Times New Roman"/>
              <a:buChar char="»"/>
              <a:defRPr/>
            </a:lvl5pPr>
            <a:lvl6pPr marL="2514600" indent="-228600" algn="l" rtl="0">
              <a:spcBef>
                <a:spcPts val="500"/>
              </a:spcBef>
              <a:spcAft>
                <a:spcPts val="0"/>
              </a:spcAft>
              <a:defRPr/>
            </a:lvl6pPr>
            <a:lvl7pPr marL="2971800" indent="-228600" algn="l" rtl="0">
              <a:spcBef>
                <a:spcPts val="500"/>
              </a:spcBef>
              <a:spcAft>
                <a:spcPts val="0"/>
              </a:spcAft>
              <a:defRPr/>
            </a:lvl7pPr>
            <a:lvl8pPr marL="3429000" indent="-228600" algn="l" rtl="0">
              <a:spcBef>
                <a:spcPts val="500"/>
              </a:spcBef>
              <a:spcAft>
                <a:spcPts val="0"/>
              </a:spcAft>
              <a:defRPr/>
            </a:lvl8pPr>
            <a:lvl9pPr marL="3886200" indent="-228600" algn="l" rtl="0">
              <a:spcBef>
                <a:spcPts val="500"/>
              </a:spcBef>
              <a:spcAft>
                <a:spcPts val="0"/>
              </a:spcAf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cSld name="Título vertical y texto">
    <p:spTree>
      <p:nvGrpSpPr>
        <p:cNvPr id="1" name="Shape 45"/>
        <p:cNvGrpSpPr/>
        <p:nvPr/>
      </p:nvGrpSpPr>
      <p:grpSpPr>
        <a:xfrm>
          <a:off x="0" y="0"/>
          <a:ext cx="0" cy="0"/>
          <a:chOff x="0" y="0"/>
          <a:chExt cx="0" cy="0"/>
        </a:xfrm>
      </p:grpSpPr>
      <p:sp>
        <p:nvSpPr>
          <p:cNvPr id="46" name="Shape 46"/>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t"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2514600" indent="-228600" algn="ctr" rtl="0">
              <a:spcBef>
                <a:spcPts val="0"/>
              </a:spcBef>
              <a:spcAft>
                <a:spcPts val="0"/>
              </a:spcAft>
              <a:defRPr/>
            </a:lvl6pPr>
            <a:lvl7pPr marL="2971800" indent="-228600" algn="ctr" rtl="0">
              <a:spcBef>
                <a:spcPts val="0"/>
              </a:spcBef>
              <a:spcAft>
                <a:spcPts val="0"/>
              </a:spcAft>
              <a:defRPr/>
            </a:lvl7pPr>
            <a:lvl8pPr marL="3429000" indent="-228600" algn="ctr" rtl="0">
              <a:spcBef>
                <a:spcPts val="0"/>
              </a:spcBef>
              <a:spcAft>
                <a:spcPts val="0"/>
              </a:spcAft>
              <a:defRPr/>
            </a:lvl8pPr>
            <a:lvl9pPr marL="3886200" indent="-228600" algn="ctr" rtl="0">
              <a:spcBef>
                <a:spcPts val="0"/>
              </a:spcBef>
              <a:spcAft>
                <a:spcPts val="0"/>
              </a:spcAft>
              <a:defRPr/>
            </a:lvl9pPr>
          </a:lstStyle>
          <a:p>
            <a:endParaRPr/>
          </a:p>
        </p:txBody>
      </p:sp>
      <p:sp>
        <p:nvSpPr>
          <p:cNvPr id="47" name="Shape 47"/>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800"/>
              </a:spcBef>
              <a:spcAft>
                <a:spcPts val="0"/>
              </a:spcAft>
              <a:buClr>
                <a:srgbClr val="000000"/>
              </a:buClr>
              <a:buFont typeface="Times New Roman"/>
              <a:buChar char="•"/>
              <a:defRPr/>
            </a:lvl1pPr>
            <a:lvl2pPr marL="742950" indent="-107950" algn="l" rtl="0">
              <a:spcBef>
                <a:spcPts val="700"/>
              </a:spcBef>
              <a:spcAft>
                <a:spcPts val="0"/>
              </a:spcAft>
              <a:buClr>
                <a:srgbClr val="000000"/>
              </a:buClr>
              <a:buFont typeface="Times New Roman"/>
              <a:buChar char="–"/>
              <a:defRPr/>
            </a:lvl2pPr>
            <a:lvl3pPr marL="1143000" indent="-76200" algn="l" rtl="0">
              <a:spcBef>
                <a:spcPts val="600"/>
              </a:spcBef>
              <a:spcAft>
                <a:spcPts val="0"/>
              </a:spcAft>
              <a:buClr>
                <a:srgbClr val="000000"/>
              </a:buClr>
              <a:buFont typeface="Times New Roman"/>
              <a:buChar char="•"/>
              <a:defRPr/>
            </a:lvl3pPr>
            <a:lvl4pPr marL="1600200" indent="-101600" algn="l" rtl="0">
              <a:spcBef>
                <a:spcPts val="500"/>
              </a:spcBef>
              <a:spcAft>
                <a:spcPts val="0"/>
              </a:spcAft>
              <a:buClr>
                <a:srgbClr val="000000"/>
              </a:buClr>
              <a:buFont typeface="Times New Roman"/>
              <a:buChar char="–"/>
              <a:defRPr/>
            </a:lvl4pPr>
            <a:lvl5pPr marL="2057400" indent="-101600" algn="l" rtl="0">
              <a:spcBef>
                <a:spcPts val="500"/>
              </a:spcBef>
              <a:spcAft>
                <a:spcPts val="0"/>
              </a:spcAft>
              <a:buClr>
                <a:srgbClr val="000000"/>
              </a:buClr>
              <a:buFont typeface="Times New Roman"/>
              <a:buChar char="»"/>
              <a:defRPr/>
            </a:lvl5pPr>
            <a:lvl6pPr marL="2514600" indent="-228600" algn="l" rtl="0">
              <a:spcBef>
                <a:spcPts val="500"/>
              </a:spcBef>
              <a:spcAft>
                <a:spcPts val="0"/>
              </a:spcAft>
              <a:defRPr/>
            </a:lvl6pPr>
            <a:lvl7pPr marL="2971800" indent="-228600" algn="l" rtl="0">
              <a:spcBef>
                <a:spcPts val="500"/>
              </a:spcBef>
              <a:spcAft>
                <a:spcPts val="0"/>
              </a:spcAft>
              <a:defRPr/>
            </a:lvl7pPr>
            <a:lvl8pPr marL="3429000" indent="-228600" algn="l" rtl="0">
              <a:spcBef>
                <a:spcPts val="500"/>
              </a:spcBef>
              <a:spcAft>
                <a:spcPts val="0"/>
              </a:spcAft>
              <a:defRPr/>
            </a:lvl8pPr>
            <a:lvl9pPr marL="3886200" indent="-228600" algn="l" rtl="0">
              <a:spcBef>
                <a:spcPts val="500"/>
              </a:spcBef>
              <a:spcAft>
                <a:spcPts val="0"/>
              </a:spcAft>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6E01247-D3DF-4970-AB3E-8F527DB3B73C}" type="datetimeFigureOut">
              <a:rPr lang="en-US" smtClean="0"/>
              <a:t>1/21/2016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E97C4B1-B432-41BE-9736-1BC4896F8709}" type="slidenum">
              <a:rPr lang="en-US" smtClean="0"/>
              <a:t>‹Nº›</a:t>
            </a:fld>
            <a:endParaRPr lang="en-US"/>
          </a:p>
        </p:txBody>
      </p:sp>
    </p:spTree>
    <p:extLst>
      <p:ext uri="{BB962C8B-B14F-4D97-AF65-F5344CB8AC3E}">
        <p14:creationId xmlns:p14="http://schemas.microsoft.com/office/powerpoint/2010/main" val="3450789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C090"/>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10">
            <a:alphaModFix/>
          </a:blip>
          <a:srcRect/>
          <a:stretch/>
        </p:blipFill>
        <p:spPr>
          <a:xfrm>
            <a:off x="1588" y="1588"/>
            <a:ext cx="9144000" cy="6858000"/>
          </a:xfrm>
          <a:prstGeom prst="rect">
            <a:avLst/>
          </a:prstGeom>
          <a:noFill/>
          <a:ln>
            <a:noFill/>
          </a:ln>
        </p:spPr>
      </p:pic>
      <p:pic>
        <p:nvPicPr>
          <p:cNvPr id="11" name="Shape 11"/>
          <p:cNvPicPr preferRelativeResize="0"/>
          <p:nvPr/>
        </p:nvPicPr>
        <p:blipFill rotWithShape="1">
          <a:blip r:embed="rId11">
            <a:alphaModFix/>
          </a:blip>
          <a:srcRect/>
          <a:stretch/>
        </p:blipFill>
        <p:spPr>
          <a:xfrm>
            <a:off x="6659563" y="5949950"/>
            <a:ext cx="2305050" cy="56356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5" r:id="rId4"/>
    <p:sldLayoutId id="2147483656" r:id="rId5"/>
    <p:sldLayoutId id="2147483657" r:id="rId6"/>
    <p:sldLayoutId id="2147483658" r:id="rId7"/>
    <p:sldLayoutId id="2147483660" r:id="rId8"/>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5.xml"/><Relationship Id="rId7" Type="http://schemas.openxmlformats.org/officeDocument/2006/relationships/image" Target="../media/image10.png"/><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8.png"/><Relationship Id="rId7" Type="http://schemas.openxmlformats.org/officeDocument/2006/relationships/diagramQuickStyle" Target="../diagrams/quickStyle6.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2.png"/><Relationship Id="rId9" Type="http://schemas.microsoft.com/office/2007/relationships/diagramDrawing" Target="../diagrams/drawing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13.png"/><Relationship Id="rId7" Type="http://schemas.openxmlformats.org/officeDocument/2006/relationships/diagramQuickStyle" Target="../diagrams/quickStyle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14.png"/><Relationship Id="rId9" Type="http://schemas.microsoft.com/office/2007/relationships/diagramDrawing" Target="../diagrams/drawing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r="1000"/>
          <a:stretch/>
        </p:blipFill>
        <p:spPr>
          <a:xfrm>
            <a:off x="0" y="-25398"/>
            <a:ext cx="9148769" cy="6883397"/>
          </a:xfrm>
          <a:prstGeom prst="rect">
            <a:avLst/>
          </a:prstGeom>
        </p:spPr>
      </p:pic>
      <p:sp>
        <p:nvSpPr>
          <p:cNvPr id="2" name="AutoShape 4" descr="Résultat de recherche d'images pour &quot;senescyt&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8" descr="Résultat de recherche d'images pour &quot;senescyt&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10" descr="Résultat de recherche d'images pour &quot;senescyt&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AutoShape 12" descr="Résultat de recherche d'images pour &quot;senescyt&quo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14" descr="Résultat de recherche d'images pour &quot;senescyt&quo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2 CuadroTexto"/>
          <p:cNvSpPr txBox="1"/>
          <p:nvPr/>
        </p:nvSpPr>
        <p:spPr>
          <a:xfrm>
            <a:off x="642491" y="1052736"/>
            <a:ext cx="8286808" cy="5109091"/>
          </a:xfrm>
          <a:prstGeom prst="rect">
            <a:avLst/>
          </a:prstGeom>
          <a:noFill/>
        </p:spPr>
        <p:txBody>
          <a:bodyPr wrap="square" rtlCol="0">
            <a:spAutoFit/>
          </a:bodyPr>
          <a:lstStyle/>
          <a:p>
            <a:pPr algn="ctr"/>
            <a:r>
              <a:rPr lang="es-ES" b="1" i="1" dirty="0" smtClean="0">
                <a:latin typeface="+mj-lt"/>
                <a:cs typeface="Arial" panose="020B0604020202020204" pitchFamily="34" charset="0"/>
              </a:rPr>
              <a:t>UNIVERSIDAD DE LAS FUERZAS ARMADAS – ESPE</a:t>
            </a:r>
          </a:p>
          <a:p>
            <a:pPr algn="ctr"/>
            <a:r>
              <a:rPr lang="es-US" b="1" i="1" dirty="0" smtClean="0">
                <a:latin typeface="+mj-lt"/>
                <a:cs typeface="Arial" panose="020B0604020202020204" pitchFamily="34" charset="0"/>
              </a:rPr>
              <a:t>DEPARTAMENTO DE CIENCIAS DE LA VIDA Y AGRICULTURA</a:t>
            </a:r>
          </a:p>
          <a:p>
            <a:pPr algn="ctr"/>
            <a:r>
              <a:rPr lang="es-US" b="1" i="1" dirty="0" smtClean="0">
                <a:latin typeface="+mj-lt"/>
                <a:cs typeface="Arial" panose="020B0604020202020204" pitchFamily="34" charset="0"/>
              </a:rPr>
              <a:t>CARRERA DE INGENIERIA EN BIOTECNOLOGIA</a:t>
            </a:r>
            <a:endParaRPr lang="es-ES" b="1" i="1" dirty="0">
              <a:latin typeface="+mj-lt"/>
              <a:cs typeface="Arial" panose="020B0604020202020204" pitchFamily="34" charset="0"/>
            </a:endParaRPr>
          </a:p>
          <a:p>
            <a:pPr algn="ctr"/>
            <a:endParaRPr lang="es-ES" b="1" i="1" dirty="0">
              <a:latin typeface="+mj-lt"/>
              <a:cs typeface="Arial" panose="020B0604020202020204" pitchFamily="34" charset="0"/>
            </a:endParaRPr>
          </a:p>
          <a:p>
            <a:pPr algn="ctr"/>
            <a:endParaRPr lang="es-ES" b="1" i="1" dirty="0" smtClean="0">
              <a:latin typeface="+mj-lt"/>
              <a:cs typeface="Arial" panose="020B0604020202020204" pitchFamily="34" charset="0"/>
            </a:endParaRPr>
          </a:p>
          <a:p>
            <a:pPr algn="ctr"/>
            <a:r>
              <a:rPr lang="es-ES" b="1" i="1" dirty="0" smtClean="0">
                <a:latin typeface="+mj-lt"/>
                <a:cs typeface="Arial" panose="020B0604020202020204" pitchFamily="34" charset="0"/>
              </a:rPr>
              <a:t>Proyecto </a:t>
            </a:r>
            <a:endParaRPr lang="es-ES" b="1" i="1" dirty="0">
              <a:latin typeface="+mj-lt"/>
              <a:cs typeface="Arial" panose="020B0604020202020204" pitchFamily="34" charset="0"/>
            </a:endParaRPr>
          </a:p>
          <a:p>
            <a:pPr algn="ctr"/>
            <a:r>
              <a:rPr lang="es-ES" b="1" i="1" dirty="0" smtClean="0">
                <a:latin typeface="+mj-lt"/>
                <a:cs typeface="Arial" panose="020B0604020202020204" pitchFamily="34" charset="0"/>
              </a:rPr>
              <a:t>“</a:t>
            </a:r>
            <a:r>
              <a:rPr lang="es-ES" b="1" dirty="0">
                <a:latin typeface="+mj-lt"/>
                <a:cs typeface="Arial" panose="020B0604020202020204" pitchFamily="34" charset="0"/>
              </a:rPr>
              <a:t>Aislamiento y caracterización de </a:t>
            </a:r>
            <a:r>
              <a:rPr lang="es-ES" b="1" i="1" dirty="0">
                <a:latin typeface="+mj-lt"/>
                <a:cs typeface="Arial" panose="020B0604020202020204" pitchFamily="34" charset="0"/>
              </a:rPr>
              <a:t>Salmonella</a:t>
            </a:r>
            <a:r>
              <a:rPr lang="es-ES" b="1" dirty="0">
                <a:latin typeface="+mj-lt"/>
                <a:cs typeface="Arial" panose="020B0604020202020204" pitchFamily="34" charset="0"/>
              </a:rPr>
              <a:t> en aves de corral utilizando pruebas bioquímicas y pruebas moleculares</a:t>
            </a:r>
            <a:r>
              <a:rPr lang="es-ES" b="1" i="1" dirty="0" smtClean="0">
                <a:latin typeface="+mj-lt"/>
                <a:cs typeface="Arial" panose="020B0604020202020204" pitchFamily="34" charset="0"/>
              </a:rPr>
              <a:t>”</a:t>
            </a:r>
            <a:endParaRPr lang="en-US" b="1" i="1" dirty="0">
              <a:latin typeface="+mj-lt"/>
              <a:cs typeface="Arial" panose="020B0604020202020204" pitchFamily="34" charset="0"/>
            </a:endParaRPr>
          </a:p>
          <a:p>
            <a:pPr algn="ctr"/>
            <a:endParaRPr lang="es-ES" sz="2000" b="1" i="1" dirty="0">
              <a:latin typeface="+mj-lt"/>
              <a:cs typeface="Arial" panose="020B0604020202020204" pitchFamily="34" charset="0"/>
            </a:endParaRPr>
          </a:p>
          <a:p>
            <a:pPr algn="ctr"/>
            <a:endParaRPr lang="es-ES" sz="1600" b="1" dirty="0">
              <a:latin typeface="+mj-lt"/>
              <a:cs typeface="Arial" panose="020B0604020202020204" pitchFamily="34" charset="0"/>
            </a:endParaRPr>
          </a:p>
          <a:p>
            <a:pPr algn="ctr"/>
            <a:r>
              <a:rPr lang="es-ES" sz="1600" b="1" dirty="0">
                <a:latin typeface="+mj-lt"/>
                <a:cs typeface="Arial" panose="020B0604020202020204" pitchFamily="34" charset="0"/>
              </a:rPr>
              <a:t>Elaborado por:</a:t>
            </a:r>
          </a:p>
          <a:p>
            <a:pPr algn="ctr"/>
            <a:r>
              <a:rPr lang="es-ES" sz="1600" dirty="0" smtClean="0">
                <a:latin typeface="+mj-lt"/>
                <a:cs typeface="Arial" panose="020B0604020202020204" pitchFamily="34" charset="0"/>
              </a:rPr>
              <a:t>Jare </a:t>
            </a:r>
            <a:r>
              <a:rPr lang="es-ES" sz="1600" dirty="0">
                <a:latin typeface="+mj-lt"/>
                <a:cs typeface="Arial" panose="020B0604020202020204" pitchFamily="34" charset="0"/>
              </a:rPr>
              <a:t>Recalde</a:t>
            </a:r>
          </a:p>
          <a:p>
            <a:pPr algn="ctr"/>
            <a:endParaRPr lang="es-ES" sz="1600" dirty="0">
              <a:latin typeface="+mj-lt"/>
              <a:cs typeface="Arial" panose="020B0604020202020204" pitchFamily="34" charset="0"/>
            </a:endParaRPr>
          </a:p>
          <a:p>
            <a:pPr algn="ctr"/>
            <a:endParaRPr lang="es-ES" sz="1600" dirty="0">
              <a:latin typeface="+mj-lt"/>
              <a:cs typeface="Arial" panose="020B0604020202020204" pitchFamily="34" charset="0"/>
            </a:endParaRPr>
          </a:p>
          <a:p>
            <a:pPr algn="ctr"/>
            <a:r>
              <a:rPr lang="es-ES" sz="1600" b="1" dirty="0">
                <a:latin typeface="+mj-lt"/>
                <a:cs typeface="Arial" panose="020B0604020202020204" pitchFamily="34" charset="0"/>
              </a:rPr>
              <a:t>Directora del Proyecto: </a:t>
            </a:r>
          </a:p>
          <a:p>
            <a:pPr algn="ctr"/>
            <a:r>
              <a:rPr lang="es-ES" sz="1600" dirty="0">
                <a:latin typeface="+mj-lt"/>
                <a:cs typeface="Arial" panose="020B0604020202020204" pitchFamily="34" charset="0"/>
              </a:rPr>
              <a:t>Ligia </a:t>
            </a:r>
            <a:r>
              <a:rPr lang="es-ES" sz="1600" dirty="0" err="1">
                <a:latin typeface="+mj-lt"/>
                <a:cs typeface="Arial" panose="020B0604020202020204" pitchFamily="34" charset="0"/>
              </a:rPr>
              <a:t>Ayala,PhD</a:t>
            </a:r>
            <a:endParaRPr lang="es-ES" sz="1600" dirty="0">
              <a:latin typeface="+mj-lt"/>
              <a:cs typeface="Arial" panose="020B0604020202020204" pitchFamily="34" charset="0"/>
            </a:endParaRPr>
          </a:p>
          <a:p>
            <a:pPr algn="ctr"/>
            <a:endParaRPr lang="es-ES" sz="1600" dirty="0"/>
          </a:p>
          <a:p>
            <a:pPr algn="ctr"/>
            <a:endParaRPr lang="es-ES" sz="1600" dirty="0"/>
          </a:p>
          <a:p>
            <a:pPr algn="ctr"/>
            <a:endParaRPr lang="es-ES" b="1" dirty="0"/>
          </a:p>
        </p:txBody>
      </p:sp>
    </p:spTree>
    <p:extLst>
      <p:ext uri="{BB962C8B-B14F-4D97-AF65-F5344CB8AC3E}">
        <p14:creationId xmlns:p14="http://schemas.microsoft.com/office/powerpoint/2010/main" val="85365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03263"/>
            <a:ext cx="8229600" cy="490067"/>
          </a:xfrm>
        </p:spPr>
        <p:txBody>
          <a:bodyPr/>
          <a:lstStyle/>
          <a:p>
            <a:r>
              <a:rPr lang="es-US" sz="3600" b="1" dirty="0"/>
              <a:t>AISLAMIENTO DE </a:t>
            </a:r>
            <a:r>
              <a:rPr lang="es-US" sz="3600" b="1" i="1" dirty="0"/>
              <a:t>Salmonella </a:t>
            </a:r>
            <a:r>
              <a:rPr lang="es-US" sz="3600" b="1" i="1" dirty="0" err="1" smtClean="0"/>
              <a:t>spp</a:t>
            </a:r>
            <a:r>
              <a:rPr lang="es-US" sz="3600" b="1" dirty="0" smtClean="0"/>
              <a:t>. </a:t>
            </a:r>
            <a:endParaRPr lang="en-US" sz="3600" b="1" dirty="0"/>
          </a:p>
        </p:txBody>
      </p:sp>
      <p:graphicFrame>
        <p:nvGraphicFramePr>
          <p:cNvPr id="6" name="Tabla 5"/>
          <p:cNvGraphicFramePr>
            <a:graphicFrameLocks noGrp="1"/>
          </p:cNvGraphicFramePr>
          <p:nvPr>
            <p:extLst>
              <p:ext uri="{D42A27DB-BD31-4B8C-83A1-F6EECF244321}">
                <p14:modId xmlns:p14="http://schemas.microsoft.com/office/powerpoint/2010/main" val="773753583"/>
              </p:ext>
            </p:extLst>
          </p:nvPr>
        </p:nvGraphicFramePr>
        <p:xfrm>
          <a:off x="96616" y="790508"/>
          <a:ext cx="5123456" cy="2763907"/>
        </p:xfrm>
        <a:graphic>
          <a:graphicData uri="http://schemas.openxmlformats.org/drawingml/2006/table">
            <a:tbl>
              <a:tblPr firstRow="1" bandRow="1">
                <a:tableStyleId>{79F01EFD-CF5A-4C91-B87D-4F6092FAC9CE}</a:tableStyleId>
              </a:tblPr>
              <a:tblGrid>
                <a:gridCol w="2489947"/>
                <a:gridCol w="2633509"/>
              </a:tblGrid>
              <a:tr h="333069">
                <a:tc>
                  <a:txBody>
                    <a:bodyPr/>
                    <a:lstStyle/>
                    <a:p>
                      <a:pPr algn="ctr"/>
                      <a:r>
                        <a:rPr lang="es-EC" sz="1600" b="1" dirty="0" smtClean="0"/>
                        <a:t>Origen</a:t>
                      </a:r>
                      <a:r>
                        <a:rPr lang="es-EC" sz="1600" b="1" baseline="0" dirty="0" smtClean="0"/>
                        <a:t> muestra</a:t>
                      </a:r>
                      <a:endParaRPr lang="en-US" sz="1600" b="1" dirty="0"/>
                    </a:p>
                  </a:txBody>
                  <a:tcPr marL="68580" marR="68580">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C" sz="1600" b="1" dirty="0" smtClean="0"/>
                        <a:t>Tipo de muestras</a:t>
                      </a:r>
                      <a:endParaRPr lang="en-US" sz="1600" b="1" dirty="0"/>
                    </a:p>
                  </a:txBody>
                  <a:tcPr marL="68580" marR="68580">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7695">
                <a:tc>
                  <a:txBody>
                    <a:bodyPr/>
                    <a:lstStyle/>
                    <a:p>
                      <a:pPr algn="l"/>
                      <a:r>
                        <a:rPr lang="es-EC" sz="1600" dirty="0" smtClean="0"/>
                        <a:t>Mercado de la Ofelia</a:t>
                      </a:r>
                      <a:endParaRPr lang="en-US" sz="1600" dirty="0"/>
                    </a:p>
                  </a:txBody>
                  <a:tcPr marL="68580" marR="68580">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a:r>
                        <a:rPr lang="es-EC" sz="1600" dirty="0" smtClean="0"/>
                        <a:t>hígado, corazón,</a:t>
                      </a:r>
                      <a:r>
                        <a:rPr lang="es-EC" sz="1600" baseline="0" dirty="0" smtClean="0"/>
                        <a:t> molleja</a:t>
                      </a:r>
                      <a:endParaRPr lang="en-US" sz="1600" dirty="0"/>
                    </a:p>
                  </a:txBody>
                  <a:tcPr marL="68580" marR="68580">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r>
              <a:tr h="337695">
                <a:tc>
                  <a:txBody>
                    <a:bodyPr/>
                    <a:lstStyle/>
                    <a:p>
                      <a:pPr algn="l"/>
                      <a:r>
                        <a:rPr lang="es-EC" sz="1600" dirty="0" smtClean="0"/>
                        <a:t>Mercado</a:t>
                      </a:r>
                      <a:r>
                        <a:rPr lang="es-EC" sz="1600" baseline="0" dirty="0" smtClean="0"/>
                        <a:t> de </a:t>
                      </a:r>
                      <a:r>
                        <a:rPr lang="es-EC" sz="1600" baseline="0" dirty="0" err="1" smtClean="0"/>
                        <a:t>Cotocollao</a:t>
                      </a:r>
                      <a:endParaRPr lang="en-US" sz="1600" dirty="0"/>
                    </a:p>
                  </a:txBody>
                  <a:tcPr marL="68580" marR="6858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s-EC" sz="1600" dirty="0" smtClean="0"/>
                        <a:t>hígado,</a:t>
                      </a:r>
                      <a:r>
                        <a:rPr lang="es-EC" sz="1600" baseline="0" dirty="0" smtClean="0"/>
                        <a:t> corazón, molleja</a:t>
                      </a:r>
                      <a:endParaRPr lang="en-US" sz="1600" dirty="0"/>
                    </a:p>
                  </a:txBody>
                  <a:tcPr marL="68580" marR="6858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337695">
                <a:tc>
                  <a:txBody>
                    <a:bodyPr/>
                    <a:lstStyle/>
                    <a:p>
                      <a:pPr algn="l"/>
                      <a:r>
                        <a:rPr lang="es-EC" sz="1600" dirty="0" smtClean="0"/>
                        <a:t>Mercado el Camal</a:t>
                      </a:r>
                      <a:endParaRPr lang="en-US" sz="1600" dirty="0"/>
                    </a:p>
                  </a:txBody>
                  <a:tcPr marL="68580" marR="6858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s-EC" sz="1600" dirty="0" smtClean="0"/>
                        <a:t>intestino, bazo, hígado</a:t>
                      </a:r>
                      <a:endParaRPr lang="en-US" sz="1600" dirty="0"/>
                    </a:p>
                  </a:txBody>
                  <a:tcPr marL="68580" marR="6858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82870">
                <a:tc>
                  <a:txBody>
                    <a:bodyPr/>
                    <a:lstStyle/>
                    <a:p>
                      <a:pPr algn="l"/>
                      <a:r>
                        <a:rPr lang="es-EC" sz="1600" dirty="0" smtClean="0"/>
                        <a:t>Peladora de</a:t>
                      </a:r>
                      <a:r>
                        <a:rPr lang="es-EC" sz="1600" baseline="0" dirty="0" smtClean="0"/>
                        <a:t> pollos </a:t>
                      </a:r>
                      <a:r>
                        <a:rPr lang="es-EC" sz="1600" dirty="0" smtClean="0"/>
                        <a:t>de San Pedro</a:t>
                      </a:r>
                      <a:endParaRPr lang="en-US" sz="1600" dirty="0"/>
                    </a:p>
                  </a:txBody>
                  <a:tcPr marL="68580" marR="6858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s-EC" sz="1600" dirty="0" smtClean="0"/>
                        <a:t>Intestino, bazo,</a:t>
                      </a:r>
                      <a:r>
                        <a:rPr lang="es-EC" sz="1600" baseline="0" dirty="0" smtClean="0"/>
                        <a:t> hígado</a:t>
                      </a:r>
                      <a:endParaRPr lang="en-US" sz="1600" dirty="0"/>
                    </a:p>
                  </a:txBody>
                  <a:tcPr marL="68580" marR="6858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832672">
                <a:tc>
                  <a:txBody>
                    <a:bodyPr/>
                    <a:lstStyle/>
                    <a:p>
                      <a:pPr algn="l"/>
                      <a:r>
                        <a:rPr lang="es-ES" sz="1600" dirty="0" smtClean="0"/>
                        <a:t>Criadero</a:t>
                      </a:r>
                      <a:r>
                        <a:rPr lang="es-ES" sz="1600" baseline="0" dirty="0" smtClean="0"/>
                        <a:t> de Pollos en  </a:t>
                      </a:r>
                      <a:r>
                        <a:rPr lang="es-ES" sz="1600" baseline="0" dirty="0" err="1" smtClean="0"/>
                        <a:t>Alangasí</a:t>
                      </a:r>
                      <a:endParaRPr lang="en-US" sz="1600" dirty="0"/>
                    </a:p>
                  </a:txBody>
                  <a:tcPr marL="68580" marR="68580">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600" dirty="0" smtClean="0"/>
                        <a:t>Hisopados</a:t>
                      </a:r>
                      <a:r>
                        <a:rPr lang="es-ES" sz="1600" baseline="0" dirty="0" smtClean="0"/>
                        <a:t> cloacales, muestras de heces y ambiente</a:t>
                      </a:r>
                      <a:endParaRPr lang="en-US" sz="1600" dirty="0"/>
                    </a:p>
                  </a:txBody>
                  <a:tcPr marL="68580" marR="68580">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 name="CuadroTexto 6"/>
          <p:cNvSpPr txBox="1"/>
          <p:nvPr/>
        </p:nvSpPr>
        <p:spPr>
          <a:xfrm>
            <a:off x="755576" y="4223990"/>
            <a:ext cx="2975992" cy="1077218"/>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EC" sz="1600" dirty="0" smtClean="0"/>
              <a:t>Detección microbiológica en alimentos de </a:t>
            </a:r>
            <a:r>
              <a:rPr lang="es-EC" sz="1600" i="1" dirty="0" smtClean="0"/>
              <a:t>Salmonella </a:t>
            </a:r>
            <a:r>
              <a:rPr lang="es-EC" sz="1600" i="1" dirty="0" err="1" smtClean="0"/>
              <a:t>sp</a:t>
            </a:r>
            <a:r>
              <a:rPr lang="es-EC" sz="1600" i="1" dirty="0" smtClean="0"/>
              <a:t>. </a:t>
            </a:r>
            <a:r>
              <a:rPr lang="es-EC" sz="1600" dirty="0" smtClean="0"/>
              <a:t>basada en: </a:t>
            </a:r>
            <a:r>
              <a:rPr lang="en-US" sz="1600" dirty="0" smtClean="0"/>
              <a:t>NTE </a:t>
            </a:r>
            <a:r>
              <a:rPr lang="en-US" sz="1600" dirty="0"/>
              <a:t>INEN 1529-15:2009 </a:t>
            </a:r>
          </a:p>
        </p:txBody>
      </p:sp>
      <p:sp>
        <p:nvSpPr>
          <p:cNvPr id="8" name="CuadroTexto 7"/>
          <p:cNvSpPr txBox="1"/>
          <p:nvPr/>
        </p:nvSpPr>
        <p:spPr>
          <a:xfrm>
            <a:off x="3962342" y="3608436"/>
            <a:ext cx="4546135" cy="2308324"/>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s-EC" sz="1600" b="1" dirty="0" smtClean="0"/>
              <a:t>Pre-enriquecimiento:</a:t>
            </a:r>
            <a:r>
              <a:rPr lang="es-EC" sz="1600" dirty="0" smtClean="0"/>
              <a:t> Agua </a:t>
            </a:r>
            <a:r>
              <a:rPr lang="es-EC" sz="1600" dirty="0" err="1" smtClean="0"/>
              <a:t>triptona</a:t>
            </a:r>
            <a:endParaRPr lang="es-EC" sz="1600" dirty="0" smtClean="0"/>
          </a:p>
          <a:p>
            <a:pPr marL="285750" indent="-285750">
              <a:buFont typeface="Arial" panose="020B0604020202020204" pitchFamily="34" charset="0"/>
              <a:buChar char="•"/>
            </a:pPr>
            <a:endParaRPr lang="es-EC" sz="1600" b="1" dirty="0" smtClean="0"/>
          </a:p>
          <a:p>
            <a:pPr marL="285750" indent="-285750">
              <a:buFont typeface="Arial" panose="020B0604020202020204" pitchFamily="34" charset="0"/>
              <a:buChar char="•"/>
            </a:pPr>
            <a:r>
              <a:rPr lang="es-EC" sz="1600" b="1" dirty="0" smtClean="0"/>
              <a:t>Enriquecimiento</a:t>
            </a:r>
            <a:r>
              <a:rPr lang="es-EC" sz="1600" dirty="0" smtClean="0"/>
              <a:t>: </a:t>
            </a:r>
          </a:p>
          <a:p>
            <a:pPr marL="800100" lvl="1" indent="-342900">
              <a:buFont typeface="Wingdings" panose="05000000000000000000" pitchFamily="2" charset="2"/>
              <a:buChar char="v"/>
            </a:pPr>
            <a:r>
              <a:rPr lang="es-EC" sz="1600" dirty="0" smtClean="0"/>
              <a:t>Medio </a:t>
            </a:r>
            <a:r>
              <a:rPr lang="es-EC" sz="1600" dirty="0" err="1" smtClean="0"/>
              <a:t>Rappaport</a:t>
            </a:r>
            <a:r>
              <a:rPr lang="es-EC" sz="1600" dirty="0" smtClean="0"/>
              <a:t> (24h y 48 h)</a:t>
            </a:r>
          </a:p>
          <a:p>
            <a:pPr marL="800100" lvl="1" indent="-342900">
              <a:buFont typeface="Wingdings" panose="05000000000000000000" pitchFamily="2" charset="2"/>
              <a:buChar char="v"/>
            </a:pPr>
            <a:r>
              <a:rPr lang="es-EC" sz="1600" dirty="0" smtClean="0"/>
              <a:t>Medio </a:t>
            </a:r>
            <a:r>
              <a:rPr lang="es-EC" sz="1600" dirty="0" err="1" smtClean="0"/>
              <a:t>Tetrationato</a:t>
            </a:r>
            <a:r>
              <a:rPr lang="es-EC" sz="1600" dirty="0" smtClean="0"/>
              <a:t> </a:t>
            </a:r>
            <a:r>
              <a:rPr lang="es-EC" sz="1600" dirty="0"/>
              <a:t>(24h y 48 h</a:t>
            </a:r>
            <a:r>
              <a:rPr lang="es-EC" sz="1600" dirty="0" smtClean="0"/>
              <a:t>)</a:t>
            </a:r>
            <a:endParaRPr lang="es-EC" sz="1600" dirty="0"/>
          </a:p>
          <a:p>
            <a:pPr marL="342900" indent="-342900">
              <a:buFont typeface="Arial" panose="020B0604020202020204" pitchFamily="34" charset="0"/>
              <a:buChar char="•"/>
            </a:pPr>
            <a:endParaRPr lang="es-EC" sz="1600" b="1" dirty="0" smtClean="0"/>
          </a:p>
          <a:p>
            <a:pPr marL="342900" indent="-342900">
              <a:buFont typeface="Arial" panose="020B0604020202020204" pitchFamily="34" charset="0"/>
              <a:buChar char="•"/>
            </a:pPr>
            <a:r>
              <a:rPr lang="es-EC" sz="1600" b="1" dirty="0" smtClean="0"/>
              <a:t>Siembra en medio selectivos</a:t>
            </a:r>
          </a:p>
          <a:p>
            <a:pPr marL="800100" lvl="1" indent="-342900">
              <a:buFont typeface="Wingdings" panose="05000000000000000000" pitchFamily="2" charset="2"/>
              <a:buChar char="v"/>
            </a:pPr>
            <a:r>
              <a:rPr lang="es-EC" sz="1600" dirty="0" smtClean="0"/>
              <a:t>Agar XLD</a:t>
            </a:r>
          </a:p>
          <a:p>
            <a:pPr marL="800100" lvl="1" indent="-342900">
              <a:buFont typeface="Wingdings" panose="05000000000000000000" pitchFamily="2" charset="2"/>
              <a:buChar char="v"/>
            </a:pPr>
            <a:r>
              <a:rPr lang="es-EC" sz="1600" dirty="0" smtClean="0"/>
              <a:t>Agar SS</a:t>
            </a:r>
          </a:p>
        </p:txBody>
      </p:sp>
      <p:cxnSp>
        <p:nvCxnSpPr>
          <p:cNvPr id="12" name="Conector recto de flecha 11"/>
          <p:cNvCxnSpPr/>
          <p:nvPr/>
        </p:nvCxnSpPr>
        <p:spPr>
          <a:xfrm>
            <a:off x="2339752" y="3608436"/>
            <a:ext cx="0" cy="704514"/>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pic>
        <p:nvPicPr>
          <p:cNvPr id="19" name="Imagen 18"/>
          <p:cNvPicPr/>
          <p:nvPr/>
        </p:nvPicPr>
        <p:blipFill rotWithShape="1">
          <a:blip r:embed="rId2" cstate="email">
            <a:extLst>
              <a:ext uri="{28A0092B-C50C-407E-A947-70E740481C1C}">
                <a14:useLocalDpi xmlns:a14="http://schemas.microsoft.com/office/drawing/2010/main"/>
              </a:ext>
            </a:extLst>
          </a:blip>
          <a:srcRect l="1" r="49364"/>
          <a:stretch/>
        </p:blipFill>
        <p:spPr bwMode="auto">
          <a:xfrm>
            <a:off x="5393725" y="1180578"/>
            <a:ext cx="3536762" cy="1656184"/>
          </a:xfrm>
          <a:prstGeom prst="roundRect">
            <a:avLst/>
          </a:prstGeom>
          <a:noFill/>
          <a:ln>
            <a:solidFill>
              <a:schemeClr val="tx1"/>
            </a:solidFill>
          </a:ln>
        </p:spPr>
      </p:pic>
      <p:sp>
        <p:nvSpPr>
          <p:cNvPr id="3" name="Rectángulo 2"/>
          <p:cNvSpPr/>
          <p:nvPr/>
        </p:nvSpPr>
        <p:spPr>
          <a:xfrm>
            <a:off x="5421094" y="830498"/>
            <a:ext cx="3482043" cy="307777"/>
          </a:xfrm>
          <a:prstGeom prst="rect">
            <a:avLst/>
          </a:prstGeom>
        </p:spPr>
        <p:txBody>
          <a:bodyPr wrap="none">
            <a:spAutoFit/>
          </a:bodyPr>
          <a:lstStyle/>
          <a:p>
            <a:pPr algn="ctr"/>
            <a:r>
              <a:rPr lang="es-EC" b="1" dirty="0" smtClean="0"/>
              <a:t>Cepas patogénicas aisladas en el país </a:t>
            </a:r>
            <a:endParaRPr lang="en-US" b="1" dirty="0"/>
          </a:p>
        </p:txBody>
      </p:sp>
      <p:sp>
        <p:nvSpPr>
          <p:cNvPr id="21" name="Rectángulo 20"/>
          <p:cNvSpPr/>
          <p:nvPr/>
        </p:nvSpPr>
        <p:spPr>
          <a:xfrm>
            <a:off x="5796136" y="2879065"/>
            <a:ext cx="2850683" cy="523220"/>
          </a:xfrm>
          <a:prstGeom prst="rect">
            <a:avLst/>
          </a:prstGeom>
        </p:spPr>
        <p:txBody>
          <a:bodyPr wrap="square">
            <a:spAutoFit/>
          </a:bodyPr>
          <a:lstStyle/>
          <a:p>
            <a:pPr algn="ctr"/>
            <a:r>
              <a:rPr lang="es-ES" b="1" i="1" dirty="0" smtClean="0">
                <a:latin typeface="Arial" panose="020B0604020202020204" pitchFamily="34" charset="0"/>
                <a:ea typeface="Calibri" panose="020F0502020204030204" pitchFamily="34" charset="0"/>
              </a:rPr>
              <a:t>A</a:t>
            </a:r>
            <a:r>
              <a:rPr lang="es-ES" i="1" dirty="0" smtClean="0">
                <a:latin typeface="Arial" panose="020B0604020202020204" pitchFamily="34" charset="0"/>
                <a:ea typeface="Calibri" panose="020F0502020204030204" pitchFamily="34" charset="0"/>
              </a:rPr>
              <a:t>. Salmonella </a:t>
            </a:r>
            <a:r>
              <a:rPr lang="es-ES" i="1" dirty="0" err="1" smtClean="0">
                <a:latin typeface="Arial" panose="020B0604020202020204" pitchFamily="34" charset="0"/>
                <a:ea typeface="Calibri" panose="020F0502020204030204" pitchFamily="34" charset="0"/>
              </a:rPr>
              <a:t>enteritidis</a:t>
            </a:r>
            <a:r>
              <a:rPr lang="es-ES" i="1" dirty="0">
                <a:latin typeface="Arial" panose="020B0604020202020204" pitchFamily="34" charset="0"/>
                <a:ea typeface="Calibri" panose="020F0502020204030204" pitchFamily="34" charset="0"/>
              </a:rPr>
              <a:t>*</a:t>
            </a:r>
            <a:r>
              <a:rPr lang="es-ES" i="1" dirty="0" smtClean="0">
                <a:latin typeface="Arial" panose="020B0604020202020204" pitchFamily="34" charset="0"/>
                <a:ea typeface="Calibri" panose="020F0502020204030204" pitchFamily="34" charset="0"/>
              </a:rPr>
              <a:t> (XLD). </a:t>
            </a:r>
            <a:r>
              <a:rPr lang="es-ES" b="1" i="1" dirty="0">
                <a:latin typeface="Arial" panose="020B0604020202020204" pitchFamily="34" charset="0"/>
                <a:ea typeface="Calibri" panose="020F0502020204030204" pitchFamily="34" charset="0"/>
              </a:rPr>
              <a:t>B.</a:t>
            </a:r>
            <a:r>
              <a:rPr lang="es-ES" i="1" dirty="0">
                <a:latin typeface="Arial" panose="020B0604020202020204" pitchFamily="34" charset="0"/>
                <a:ea typeface="Calibri" panose="020F0502020204030204" pitchFamily="34" charset="0"/>
              </a:rPr>
              <a:t> Salmonella </a:t>
            </a:r>
            <a:r>
              <a:rPr lang="es-ES" i="1" dirty="0" err="1" smtClean="0">
                <a:latin typeface="Arial" panose="020B0604020202020204" pitchFamily="34" charset="0"/>
                <a:ea typeface="Calibri" panose="020F0502020204030204" pitchFamily="34" charset="0"/>
              </a:rPr>
              <a:t>infantis</a:t>
            </a:r>
            <a:r>
              <a:rPr lang="es-ES" i="1" dirty="0" smtClean="0">
                <a:latin typeface="Arial" panose="020B0604020202020204" pitchFamily="34" charset="0"/>
                <a:ea typeface="Calibri" panose="020F0502020204030204" pitchFamily="34" charset="0"/>
              </a:rPr>
              <a:t>* </a:t>
            </a:r>
            <a:r>
              <a:rPr lang="es-ES" i="1" dirty="0">
                <a:latin typeface="Arial" panose="020B0604020202020204" pitchFamily="34" charset="0"/>
                <a:ea typeface="Calibri" panose="020F0502020204030204" pitchFamily="34" charset="0"/>
              </a:rPr>
              <a:t>(XLD)</a:t>
            </a:r>
            <a:r>
              <a:rPr lang="es-ES" i="1" dirty="0" smtClean="0">
                <a:latin typeface="Arial" panose="020B0604020202020204" pitchFamily="34" charset="0"/>
                <a:ea typeface="Calibri" panose="020F0502020204030204" pitchFamily="34" charset="0"/>
              </a:rPr>
              <a:t>. </a:t>
            </a:r>
            <a:endParaRPr lang="es-ES" i="1" dirty="0"/>
          </a:p>
        </p:txBody>
      </p:sp>
      <p:sp>
        <p:nvSpPr>
          <p:cNvPr id="11" name="Rectángulo 10"/>
          <p:cNvSpPr/>
          <p:nvPr/>
        </p:nvSpPr>
        <p:spPr>
          <a:xfrm>
            <a:off x="0" y="6428121"/>
            <a:ext cx="6912768" cy="307777"/>
          </a:xfrm>
          <a:prstGeom prst="rect">
            <a:avLst/>
          </a:prstGeom>
        </p:spPr>
        <p:txBody>
          <a:bodyPr wrap="square">
            <a:spAutoFit/>
          </a:bodyPr>
          <a:lstStyle/>
          <a:p>
            <a:r>
              <a:rPr lang="es-ES" dirty="0" smtClean="0">
                <a:latin typeface="Arial" panose="020B0604020202020204" pitchFamily="34" charset="0"/>
                <a:ea typeface="Calibri" panose="020F0502020204030204" pitchFamily="34" charset="0"/>
              </a:rPr>
              <a:t>*Facultad </a:t>
            </a:r>
            <a:r>
              <a:rPr lang="es-ES" dirty="0">
                <a:latin typeface="Arial" panose="020B0604020202020204" pitchFamily="34" charset="0"/>
                <a:ea typeface="Calibri" panose="020F0502020204030204" pitchFamily="34" charset="0"/>
              </a:rPr>
              <a:t>de Medicina Veterinaria y Zootecnia de la Universidad Central del Ecuador</a:t>
            </a:r>
            <a:endParaRPr lang="es-ES" dirty="0"/>
          </a:p>
        </p:txBody>
      </p:sp>
      <p:sp>
        <p:nvSpPr>
          <p:cNvPr id="24" name="Abrir llave 23"/>
          <p:cNvSpPr/>
          <p:nvPr/>
        </p:nvSpPr>
        <p:spPr>
          <a:xfrm>
            <a:off x="3707904" y="3664671"/>
            <a:ext cx="288032" cy="2195855"/>
          </a:xfrm>
          <a:prstGeom prst="leftBrace">
            <a:avLst/>
          </a:prstGeom>
          <a:ln w="571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3062034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457200" y="44624"/>
            <a:ext cx="8229600" cy="634083"/>
          </a:xfrm>
        </p:spPr>
        <p:txBody>
          <a:bodyPr/>
          <a:lstStyle/>
          <a:p>
            <a:r>
              <a:rPr lang="es-US" sz="3600" b="1" dirty="0" smtClean="0"/>
              <a:t>CARACTERIZACIÓN BIOQUÍMICA</a:t>
            </a:r>
            <a:endParaRPr lang="en-US" sz="3600" b="1" dirty="0"/>
          </a:p>
        </p:txBody>
      </p:sp>
      <p:graphicFrame>
        <p:nvGraphicFramePr>
          <p:cNvPr id="2" name="Tabla 1"/>
          <p:cNvGraphicFramePr>
            <a:graphicFrameLocks noGrp="1"/>
          </p:cNvGraphicFramePr>
          <p:nvPr>
            <p:extLst>
              <p:ext uri="{D42A27DB-BD31-4B8C-83A1-F6EECF244321}">
                <p14:modId xmlns:p14="http://schemas.microsoft.com/office/powerpoint/2010/main" val="359661702"/>
              </p:ext>
            </p:extLst>
          </p:nvPr>
        </p:nvGraphicFramePr>
        <p:xfrm>
          <a:off x="251520" y="678707"/>
          <a:ext cx="7920880" cy="5769488"/>
        </p:xfrm>
        <a:graphic>
          <a:graphicData uri="http://schemas.openxmlformats.org/drawingml/2006/table">
            <a:tbl>
              <a:tblPr firstRow="1" firstCol="1" bandRow="1">
                <a:tableStyleId>{79F01EFD-CF5A-4C91-B87D-4F6092FAC9CE}</a:tableStyleId>
              </a:tblPr>
              <a:tblGrid>
                <a:gridCol w="2340261"/>
                <a:gridCol w="2232248"/>
                <a:gridCol w="936104"/>
                <a:gridCol w="2412267"/>
              </a:tblGrid>
              <a:tr h="262319">
                <a:tc>
                  <a:txBody>
                    <a:bodyPr/>
                    <a:lstStyle/>
                    <a:p>
                      <a:pPr marL="0" indent="0" algn="ctr">
                        <a:lnSpc>
                          <a:spcPct val="115000"/>
                        </a:lnSpc>
                        <a:spcAft>
                          <a:spcPts val="0"/>
                        </a:spcAft>
                      </a:pPr>
                      <a:r>
                        <a:rPr lang="es-ES" sz="1800" b="1" dirty="0">
                          <a:effectLst/>
                        </a:rPr>
                        <a:t>Prueba</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412" marR="25412"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indent="0" algn="ctr">
                        <a:lnSpc>
                          <a:spcPct val="115000"/>
                        </a:lnSpc>
                        <a:spcAft>
                          <a:spcPts val="0"/>
                        </a:spcAft>
                      </a:pPr>
                      <a:r>
                        <a:rPr lang="es-ES" sz="1800" b="1" dirty="0">
                          <a:effectLst/>
                        </a:rPr>
                        <a:t>Medio de cultivo</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412" marR="25412"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ES"/>
                    </a:p>
                  </a:txBody>
                  <a:tcPr/>
                </a:tc>
                <a:tc hMerge="1">
                  <a:txBody>
                    <a:bodyPr/>
                    <a:lstStyle/>
                    <a:p>
                      <a:endParaRPr lang="es-ES"/>
                    </a:p>
                  </a:txBody>
                  <a:tcPr/>
                </a:tc>
              </a:tr>
              <a:tr h="328323">
                <a:tc>
                  <a:txBody>
                    <a:bodyPr/>
                    <a:lstStyle/>
                    <a:p>
                      <a:pPr marL="0" indent="0" algn="ctr">
                        <a:lnSpc>
                          <a:spcPct val="115000"/>
                        </a:lnSpc>
                        <a:spcAft>
                          <a:spcPts val="0"/>
                        </a:spcAft>
                      </a:pPr>
                      <a:r>
                        <a:rPr lang="es-ES" sz="1800" b="1" dirty="0">
                          <a:effectLst/>
                        </a:rPr>
                        <a:t>Motilidad</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412" marR="25412"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gridSpan="3">
                  <a:txBody>
                    <a:bodyPr/>
                    <a:lstStyle/>
                    <a:p>
                      <a:pPr marL="0" indent="0" algn="just">
                        <a:lnSpc>
                          <a:spcPct val="115000"/>
                        </a:lnSpc>
                        <a:spcAft>
                          <a:spcPts val="0"/>
                        </a:spcAft>
                      </a:pPr>
                      <a:r>
                        <a:rPr lang="es-ES" sz="1800" dirty="0">
                          <a:effectLst/>
                        </a:rPr>
                        <a:t>SIM</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5412" marR="25412"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hMerge="1">
                  <a:txBody>
                    <a:bodyPr/>
                    <a:lstStyle/>
                    <a:p>
                      <a:endParaRPr lang="es-ES"/>
                    </a:p>
                  </a:txBody>
                  <a:tcPr/>
                </a:tc>
                <a:tc hMerge="1">
                  <a:txBody>
                    <a:bodyPr/>
                    <a:lstStyle/>
                    <a:p>
                      <a:endParaRPr lang="es-ES"/>
                    </a:p>
                  </a:txBody>
                  <a:tcPr/>
                </a:tc>
              </a:tr>
              <a:tr h="196839">
                <a:tc>
                  <a:txBody>
                    <a:bodyPr/>
                    <a:lstStyle/>
                    <a:p>
                      <a:pPr marL="0" indent="0" algn="ctr">
                        <a:lnSpc>
                          <a:spcPct val="115000"/>
                        </a:lnSpc>
                        <a:spcAft>
                          <a:spcPts val="0"/>
                        </a:spcAft>
                      </a:pPr>
                      <a:r>
                        <a:rPr lang="es-ES" sz="1800" b="1" dirty="0">
                          <a:effectLst/>
                        </a:rPr>
                        <a:t>Catalasa</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412" marR="25412"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gridSpan="3">
                  <a:txBody>
                    <a:bodyPr/>
                    <a:lstStyle/>
                    <a:p>
                      <a:pPr marL="0" indent="0" algn="just">
                        <a:lnSpc>
                          <a:spcPct val="115000"/>
                        </a:lnSpc>
                        <a:spcAft>
                          <a:spcPts val="0"/>
                        </a:spcAft>
                      </a:pPr>
                      <a:r>
                        <a:rPr lang="es-ES" sz="1800" dirty="0">
                          <a:effectLst/>
                        </a:rPr>
                        <a:t>1 gota de H</a:t>
                      </a:r>
                      <a:r>
                        <a:rPr lang="es-ES" sz="1800" baseline="-25000" dirty="0">
                          <a:effectLst/>
                        </a:rPr>
                        <a:t>2</a:t>
                      </a:r>
                      <a:r>
                        <a:rPr lang="es-ES" sz="1800" dirty="0">
                          <a:effectLst/>
                        </a:rPr>
                        <a:t>O</a:t>
                      </a:r>
                      <a:r>
                        <a:rPr lang="es-ES" sz="1800" baseline="-25000" dirty="0">
                          <a:effectLst/>
                        </a:rPr>
                        <a:t>2</a:t>
                      </a:r>
                      <a:r>
                        <a:rPr lang="es-ES" sz="1800" dirty="0">
                          <a:effectLst/>
                        </a:rPr>
                        <a:t> a una colonia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5412" marR="25412"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hMerge="1">
                  <a:txBody>
                    <a:bodyPr/>
                    <a:lstStyle/>
                    <a:p>
                      <a:endParaRPr lang="es-ES"/>
                    </a:p>
                  </a:txBody>
                  <a:tcPr/>
                </a:tc>
                <a:tc hMerge="1">
                  <a:txBody>
                    <a:bodyPr/>
                    <a:lstStyle/>
                    <a:p>
                      <a:endParaRPr lang="es-ES"/>
                    </a:p>
                  </a:txBody>
                  <a:tcPr/>
                </a:tc>
              </a:tr>
              <a:tr h="196839">
                <a:tc>
                  <a:txBody>
                    <a:bodyPr/>
                    <a:lstStyle/>
                    <a:p>
                      <a:pPr marL="0" indent="0" algn="ctr">
                        <a:lnSpc>
                          <a:spcPct val="115000"/>
                        </a:lnSpc>
                        <a:spcAft>
                          <a:spcPts val="0"/>
                        </a:spcAft>
                      </a:pPr>
                      <a:r>
                        <a:rPr lang="es-ES" sz="1800" b="1" dirty="0">
                          <a:effectLst/>
                        </a:rPr>
                        <a:t>Oxidasa</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412" marR="25412"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gridSpan="3">
                  <a:txBody>
                    <a:bodyPr/>
                    <a:lstStyle/>
                    <a:p>
                      <a:pPr marL="0" indent="0" algn="just">
                        <a:lnSpc>
                          <a:spcPct val="115000"/>
                        </a:lnSpc>
                        <a:spcAft>
                          <a:spcPts val="0"/>
                        </a:spcAft>
                      </a:pPr>
                      <a:r>
                        <a:rPr lang="es-ES" sz="1800" dirty="0">
                          <a:effectLst/>
                        </a:rPr>
                        <a:t>Discos de oxidasa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5412" marR="25412"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hMerge="1">
                  <a:txBody>
                    <a:bodyPr/>
                    <a:lstStyle/>
                    <a:p>
                      <a:endParaRPr lang="es-ES"/>
                    </a:p>
                  </a:txBody>
                  <a:tcPr/>
                </a:tc>
                <a:tc hMerge="1">
                  <a:txBody>
                    <a:bodyPr/>
                    <a:lstStyle/>
                    <a:p>
                      <a:endParaRPr lang="es-ES"/>
                    </a:p>
                  </a:txBody>
                  <a:tcPr/>
                </a:tc>
              </a:tr>
              <a:tr h="393677">
                <a:tc>
                  <a:txBody>
                    <a:bodyPr/>
                    <a:lstStyle/>
                    <a:p>
                      <a:pPr marL="0" indent="0" algn="ctr">
                        <a:lnSpc>
                          <a:spcPct val="115000"/>
                        </a:lnSpc>
                        <a:spcAft>
                          <a:spcPts val="0"/>
                        </a:spcAft>
                      </a:pPr>
                      <a:r>
                        <a:rPr lang="es-ES" sz="1800" b="1" dirty="0">
                          <a:effectLst/>
                        </a:rPr>
                        <a:t>MRVP (rojo de metilo)</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412" marR="25412"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indent="0" algn="just">
                        <a:lnSpc>
                          <a:spcPct val="115000"/>
                        </a:lnSpc>
                        <a:spcAft>
                          <a:spcPts val="0"/>
                        </a:spcAft>
                      </a:pPr>
                      <a:r>
                        <a:rPr lang="es-ES" sz="1800" dirty="0">
                          <a:effectLst/>
                        </a:rPr>
                        <a:t>Caldo MR-VP</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5412" marR="25412"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gridSpan="2">
                  <a:txBody>
                    <a:bodyPr/>
                    <a:lstStyle/>
                    <a:p>
                      <a:pPr marL="0" indent="0" algn="just">
                        <a:lnSpc>
                          <a:spcPct val="115000"/>
                        </a:lnSpc>
                        <a:spcAft>
                          <a:spcPts val="0"/>
                        </a:spcAft>
                      </a:pPr>
                      <a:r>
                        <a:rPr lang="es-ES" sz="1800" dirty="0">
                          <a:effectLst/>
                        </a:rPr>
                        <a:t>2 a 3 gotas de Rojo de Metilo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5412" marR="25412"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hMerge="1">
                  <a:txBody>
                    <a:bodyPr/>
                    <a:lstStyle/>
                    <a:p>
                      <a:endParaRPr lang="es-ES"/>
                    </a:p>
                  </a:txBody>
                  <a:tcPr/>
                </a:tc>
              </a:tr>
              <a:tr h="393677">
                <a:tc rowSpan="2">
                  <a:txBody>
                    <a:bodyPr/>
                    <a:lstStyle/>
                    <a:p>
                      <a:pPr marL="0" indent="0" algn="ctr">
                        <a:lnSpc>
                          <a:spcPct val="115000"/>
                        </a:lnSpc>
                        <a:spcAft>
                          <a:spcPts val="0"/>
                        </a:spcAft>
                      </a:pPr>
                      <a:r>
                        <a:rPr lang="es-ES" sz="1800" b="1" dirty="0">
                          <a:effectLst/>
                        </a:rPr>
                        <a:t>MRVP (</a:t>
                      </a:r>
                      <a:r>
                        <a:rPr lang="es-ES" sz="1800" b="1" dirty="0" err="1">
                          <a:effectLst/>
                        </a:rPr>
                        <a:t>Voges-Proskauer</a:t>
                      </a:r>
                      <a:r>
                        <a:rPr lang="es-ES" sz="1800" b="1" dirty="0">
                          <a:effectLst/>
                        </a:rPr>
                        <a:t>)</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412" marR="25412"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rowSpan="2">
                  <a:txBody>
                    <a:bodyPr/>
                    <a:lstStyle/>
                    <a:p>
                      <a:pPr marL="0" indent="0" algn="just">
                        <a:lnSpc>
                          <a:spcPct val="115000"/>
                        </a:lnSpc>
                        <a:spcAft>
                          <a:spcPts val="0"/>
                        </a:spcAft>
                      </a:pPr>
                      <a:r>
                        <a:rPr lang="es-ES" sz="1800" dirty="0">
                          <a:effectLst/>
                        </a:rPr>
                        <a:t>Caldo MR-VP</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5412" marR="25412"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gridSpan="2">
                  <a:txBody>
                    <a:bodyPr/>
                    <a:lstStyle/>
                    <a:p>
                      <a:pPr marL="0" indent="0" algn="just">
                        <a:lnSpc>
                          <a:spcPct val="115000"/>
                        </a:lnSpc>
                        <a:spcAft>
                          <a:spcPts val="0"/>
                        </a:spcAft>
                      </a:pPr>
                      <a:r>
                        <a:rPr lang="es-ES" sz="1800" dirty="0">
                          <a:effectLst/>
                        </a:rPr>
                        <a:t>10 gotas de α </a:t>
                      </a:r>
                      <a:r>
                        <a:rPr lang="es-ES" sz="1800" dirty="0" err="1">
                          <a:effectLst/>
                        </a:rPr>
                        <a:t>naphtol</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5412" marR="25412"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hMerge="1">
                  <a:txBody>
                    <a:bodyPr/>
                    <a:lstStyle/>
                    <a:p>
                      <a:endParaRPr lang="es-ES"/>
                    </a:p>
                  </a:txBody>
                  <a:tcPr/>
                </a:tc>
              </a:tr>
              <a:tr h="244907">
                <a:tc vMerge="1">
                  <a:txBody>
                    <a:bodyPr/>
                    <a:lstStyle/>
                    <a:p>
                      <a:endParaRPr lang="es-ES"/>
                    </a:p>
                  </a:txBody>
                  <a:tcPr/>
                </a:tc>
                <a:tc vMerge="1">
                  <a:txBody>
                    <a:bodyPr/>
                    <a:lstStyle/>
                    <a:p>
                      <a:endParaRPr lang="es-ES"/>
                    </a:p>
                  </a:txBody>
                  <a:tcPr/>
                </a:tc>
                <a:tc gridSpan="2">
                  <a:txBody>
                    <a:bodyPr/>
                    <a:lstStyle/>
                    <a:p>
                      <a:pPr marL="0" indent="0" algn="just">
                        <a:lnSpc>
                          <a:spcPct val="115000"/>
                        </a:lnSpc>
                        <a:spcAft>
                          <a:spcPts val="0"/>
                        </a:spcAft>
                      </a:pPr>
                      <a:r>
                        <a:rPr lang="es-ES" sz="1800" dirty="0">
                          <a:effectLst/>
                        </a:rPr>
                        <a:t>5 gotas KOH 40%</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5412" marR="25412"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hMerge="1">
                  <a:txBody>
                    <a:bodyPr/>
                    <a:lstStyle/>
                    <a:p>
                      <a:endParaRPr lang="es-ES"/>
                    </a:p>
                  </a:txBody>
                  <a:tcPr/>
                </a:tc>
              </a:tr>
              <a:tr h="393677">
                <a:tc>
                  <a:txBody>
                    <a:bodyPr/>
                    <a:lstStyle/>
                    <a:p>
                      <a:pPr marL="0" indent="0" algn="ctr">
                        <a:lnSpc>
                          <a:spcPct val="115000"/>
                        </a:lnSpc>
                        <a:spcAft>
                          <a:spcPts val="0"/>
                        </a:spcAft>
                      </a:pPr>
                      <a:r>
                        <a:rPr lang="es-ES" sz="1800" b="1" dirty="0" err="1">
                          <a:effectLst/>
                        </a:rPr>
                        <a:t>Indol</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412" marR="25412"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indent="57150" algn="just">
                        <a:lnSpc>
                          <a:spcPct val="115000"/>
                        </a:lnSpc>
                        <a:spcAft>
                          <a:spcPts val="0"/>
                        </a:spcAft>
                      </a:pPr>
                      <a:r>
                        <a:rPr lang="es-ES" sz="1800" dirty="0">
                          <a:effectLst/>
                        </a:rPr>
                        <a:t>SIM</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5412" marR="25412"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gridSpan="2">
                  <a:txBody>
                    <a:bodyPr/>
                    <a:lstStyle/>
                    <a:p>
                      <a:pPr marL="0" indent="0" algn="just">
                        <a:lnSpc>
                          <a:spcPct val="115000"/>
                        </a:lnSpc>
                        <a:spcAft>
                          <a:spcPts val="0"/>
                        </a:spcAft>
                      </a:pPr>
                      <a:r>
                        <a:rPr lang="es-ES" sz="1800" dirty="0">
                          <a:effectLst/>
                        </a:rPr>
                        <a:t>2 a 3 gotas del reactivo de </a:t>
                      </a:r>
                      <a:r>
                        <a:rPr lang="es-ES" sz="1800" dirty="0" err="1">
                          <a:effectLst/>
                        </a:rPr>
                        <a:t>Kovac</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5412" marR="25412"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hMerge="1">
                  <a:txBody>
                    <a:bodyPr/>
                    <a:lstStyle/>
                    <a:p>
                      <a:endParaRPr lang="es-ES"/>
                    </a:p>
                  </a:txBody>
                  <a:tcPr/>
                </a:tc>
              </a:tr>
              <a:tr h="244907">
                <a:tc rowSpan="2">
                  <a:txBody>
                    <a:bodyPr/>
                    <a:lstStyle/>
                    <a:p>
                      <a:pPr marL="0" indent="0" algn="ctr">
                        <a:lnSpc>
                          <a:spcPct val="115000"/>
                        </a:lnSpc>
                        <a:spcAft>
                          <a:spcPts val="0"/>
                        </a:spcAft>
                      </a:pPr>
                      <a:r>
                        <a:rPr lang="es-ES" sz="1800" b="1" dirty="0">
                          <a:effectLst/>
                        </a:rPr>
                        <a:t>H2S</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412" marR="25412"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gridSpan="3">
                  <a:txBody>
                    <a:bodyPr/>
                    <a:lstStyle/>
                    <a:p>
                      <a:pPr marL="0" indent="0" algn="just">
                        <a:lnSpc>
                          <a:spcPct val="115000"/>
                        </a:lnSpc>
                        <a:spcAft>
                          <a:spcPts val="0"/>
                        </a:spcAft>
                      </a:pPr>
                      <a:r>
                        <a:rPr lang="es-ES" sz="1800" dirty="0">
                          <a:effectLst/>
                        </a:rPr>
                        <a:t>SIM</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5412" marR="25412"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hMerge="1">
                  <a:txBody>
                    <a:bodyPr/>
                    <a:lstStyle/>
                    <a:p>
                      <a:endParaRPr lang="es-ES"/>
                    </a:p>
                  </a:txBody>
                  <a:tcPr/>
                </a:tc>
                <a:tc hMerge="1">
                  <a:txBody>
                    <a:bodyPr/>
                    <a:lstStyle/>
                    <a:p>
                      <a:endParaRPr lang="es-ES"/>
                    </a:p>
                  </a:txBody>
                  <a:tcPr/>
                </a:tc>
              </a:tr>
              <a:tr h="244907">
                <a:tc vMerge="1">
                  <a:txBody>
                    <a:bodyPr/>
                    <a:lstStyle/>
                    <a:p>
                      <a:endParaRPr lang="es-ES"/>
                    </a:p>
                  </a:txBody>
                  <a:tcPr/>
                </a:tc>
                <a:tc gridSpan="3">
                  <a:txBody>
                    <a:bodyPr/>
                    <a:lstStyle/>
                    <a:p>
                      <a:pPr marL="0" indent="0" algn="just">
                        <a:lnSpc>
                          <a:spcPct val="115000"/>
                        </a:lnSpc>
                        <a:spcAft>
                          <a:spcPts val="0"/>
                        </a:spcAft>
                      </a:pPr>
                      <a:r>
                        <a:rPr lang="es-ES" sz="1800" dirty="0">
                          <a:effectLst/>
                        </a:rPr>
                        <a:t>Agar de Tres azucares y Hierro (TSI)</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5412" marR="25412"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hMerge="1">
                  <a:txBody>
                    <a:bodyPr/>
                    <a:lstStyle/>
                    <a:p>
                      <a:endParaRPr lang="es-ES"/>
                    </a:p>
                  </a:txBody>
                  <a:tcPr/>
                </a:tc>
                <a:tc hMerge="1">
                  <a:txBody>
                    <a:bodyPr/>
                    <a:lstStyle/>
                    <a:p>
                      <a:endParaRPr lang="es-ES"/>
                    </a:p>
                  </a:txBody>
                  <a:tcPr/>
                </a:tc>
              </a:tr>
              <a:tr h="196839">
                <a:tc>
                  <a:txBody>
                    <a:bodyPr/>
                    <a:lstStyle/>
                    <a:p>
                      <a:pPr marL="0" indent="0" algn="ctr">
                        <a:lnSpc>
                          <a:spcPct val="115000"/>
                        </a:lnSpc>
                        <a:spcAft>
                          <a:spcPts val="0"/>
                        </a:spcAft>
                      </a:pPr>
                      <a:r>
                        <a:rPr lang="es-ES" sz="1800" b="1" dirty="0">
                          <a:effectLst/>
                        </a:rPr>
                        <a:t>Citrato</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412" marR="25412"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gridSpan="3">
                  <a:txBody>
                    <a:bodyPr/>
                    <a:lstStyle/>
                    <a:p>
                      <a:pPr marL="0" indent="0" algn="just">
                        <a:lnSpc>
                          <a:spcPct val="115000"/>
                        </a:lnSpc>
                        <a:spcAft>
                          <a:spcPts val="0"/>
                        </a:spcAft>
                      </a:pPr>
                      <a:r>
                        <a:rPr lang="es-ES" sz="1800" dirty="0">
                          <a:effectLst/>
                        </a:rPr>
                        <a:t>Citrato Simmons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5412" marR="25412"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hMerge="1">
                  <a:txBody>
                    <a:bodyPr/>
                    <a:lstStyle/>
                    <a:p>
                      <a:endParaRPr lang="es-ES"/>
                    </a:p>
                  </a:txBody>
                  <a:tcPr/>
                </a:tc>
                <a:tc hMerge="1">
                  <a:txBody>
                    <a:bodyPr/>
                    <a:lstStyle/>
                    <a:p>
                      <a:endParaRPr lang="es-ES"/>
                    </a:p>
                  </a:txBody>
                  <a:tcPr/>
                </a:tc>
              </a:tr>
              <a:tr h="230096">
                <a:tc>
                  <a:txBody>
                    <a:bodyPr/>
                    <a:lstStyle/>
                    <a:p>
                      <a:pPr marL="0" indent="0" algn="ctr">
                        <a:lnSpc>
                          <a:spcPct val="115000"/>
                        </a:lnSpc>
                        <a:spcAft>
                          <a:spcPts val="0"/>
                        </a:spcAft>
                      </a:pPr>
                      <a:r>
                        <a:rPr lang="es-ES" sz="1800" b="1" dirty="0">
                          <a:effectLst/>
                        </a:rPr>
                        <a:t>Producción de gas</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412" marR="25412"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gridSpan="2">
                  <a:txBody>
                    <a:bodyPr/>
                    <a:lstStyle/>
                    <a:p>
                      <a:pPr marL="0" indent="0" algn="just">
                        <a:lnSpc>
                          <a:spcPct val="115000"/>
                        </a:lnSpc>
                        <a:spcAft>
                          <a:spcPts val="0"/>
                        </a:spcAft>
                      </a:pPr>
                      <a:r>
                        <a:rPr lang="es-ES" sz="1800" dirty="0">
                          <a:effectLst/>
                        </a:rPr>
                        <a:t>Campana de </a:t>
                      </a:r>
                      <a:r>
                        <a:rPr lang="es-ES" sz="1800" dirty="0" err="1">
                          <a:effectLst/>
                        </a:rPr>
                        <a:t>durham</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5412" marR="25412"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hMerge="1">
                  <a:txBody>
                    <a:bodyPr/>
                    <a:lstStyle/>
                    <a:p>
                      <a:pPr marL="0" indent="0" algn="just">
                        <a:lnSpc>
                          <a:spcPct val="115000"/>
                        </a:lnSpc>
                        <a:spcAft>
                          <a:spcPts val="0"/>
                        </a:spcAft>
                      </a:pP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5412" marR="25412" marT="0" marB="0" anchor="ctr"/>
                </a:tc>
                <a:tc>
                  <a:txBody>
                    <a:bodyPr/>
                    <a:lstStyle/>
                    <a:p>
                      <a:pPr marL="0" indent="0" algn="just">
                        <a:lnSpc>
                          <a:spcPct val="115000"/>
                        </a:lnSpc>
                        <a:spcAft>
                          <a:spcPts val="0"/>
                        </a:spcAft>
                      </a:pPr>
                      <a:r>
                        <a:rPr lang="es-ES" sz="1800" dirty="0">
                          <a:effectLst/>
                        </a:rPr>
                        <a:t>Caldo Glucosa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5412" marR="25412"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r>
              <a:tr h="196839">
                <a:tc>
                  <a:txBody>
                    <a:bodyPr/>
                    <a:lstStyle/>
                    <a:p>
                      <a:pPr marL="0" indent="0" algn="ctr">
                        <a:lnSpc>
                          <a:spcPct val="115000"/>
                        </a:lnSpc>
                        <a:spcAft>
                          <a:spcPts val="0"/>
                        </a:spcAft>
                      </a:pPr>
                      <a:r>
                        <a:rPr lang="es-ES" sz="1800" b="1" dirty="0">
                          <a:effectLst/>
                        </a:rPr>
                        <a:t>Glucosa</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412" marR="25412"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rowSpan="4" gridSpan="2">
                  <a:txBody>
                    <a:bodyPr/>
                    <a:lstStyle/>
                    <a:p>
                      <a:pPr marL="0" indent="0" algn="just">
                        <a:lnSpc>
                          <a:spcPct val="115000"/>
                        </a:lnSpc>
                        <a:spcAft>
                          <a:spcPts val="0"/>
                        </a:spcAft>
                      </a:pPr>
                      <a:r>
                        <a:rPr lang="es-ES" sz="1800" dirty="0">
                          <a:effectLst/>
                        </a:rPr>
                        <a:t>Pruebas de fermentación de hidratos de carbono (Rojo Fenol)</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5412" marR="25412" marT="0"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hMerge="1">
                  <a:txBody>
                    <a:bodyPr/>
                    <a:lstStyle/>
                    <a:p>
                      <a:pPr marL="0" indent="0" algn="just">
                        <a:lnSpc>
                          <a:spcPct val="115000"/>
                        </a:lnSpc>
                        <a:spcAft>
                          <a:spcPts val="0"/>
                        </a:spcAft>
                      </a:pP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5412" marR="25412" marT="0" marB="0" anchor="ctr"/>
                </a:tc>
                <a:tc rowSpan="4">
                  <a:txBody>
                    <a:bodyPr/>
                    <a:lstStyle/>
                    <a:p>
                      <a:pPr marL="0" indent="0" algn="just">
                        <a:lnSpc>
                          <a:spcPct val="115000"/>
                        </a:lnSpc>
                        <a:spcAft>
                          <a:spcPts val="0"/>
                        </a:spcAft>
                      </a:pPr>
                      <a:r>
                        <a:rPr lang="es-ES" sz="1800" dirty="0">
                          <a:effectLst/>
                        </a:rPr>
                        <a:t>Caldo nutritivo modificado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5412" marR="25412" marT="0"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6839">
                <a:tc>
                  <a:txBody>
                    <a:bodyPr/>
                    <a:lstStyle/>
                    <a:p>
                      <a:pPr marL="0" indent="0" algn="ctr">
                        <a:lnSpc>
                          <a:spcPct val="115000"/>
                        </a:lnSpc>
                        <a:spcAft>
                          <a:spcPts val="0"/>
                        </a:spcAft>
                      </a:pPr>
                      <a:r>
                        <a:rPr lang="es-ES" sz="1800" b="1" dirty="0">
                          <a:effectLst/>
                        </a:rPr>
                        <a:t>Lactosa</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412" marR="25412"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gridSpan="2" vMerge="1">
                  <a:txBody>
                    <a:bodyPr/>
                    <a:lstStyle/>
                    <a:p>
                      <a:endParaRPr lang="es-ES"/>
                    </a:p>
                  </a:txBody>
                  <a:tcPr/>
                </a:tc>
                <a:tc hMerge="1" vMerge="1">
                  <a:txBody>
                    <a:bodyPr/>
                    <a:lstStyle/>
                    <a:p>
                      <a:endParaRPr lang="es-ES"/>
                    </a:p>
                  </a:txBody>
                  <a:tcPr/>
                </a:tc>
                <a:tc vMerge="1">
                  <a:txBody>
                    <a:bodyPr/>
                    <a:lstStyle/>
                    <a:p>
                      <a:endParaRPr lang="es-ES"/>
                    </a:p>
                  </a:txBody>
                  <a:tcPr/>
                </a:tc>
              </a:tr>
              <a:tr h="196839">
                <a:tc>
                  <a:txBody>
                    <a:bodyPr/>
                    <a:lstStyle/>
                    <a:p>
                      <a:pPr marL="0" indent="0" algn="ctr">
                        <a:lnSpc>
                          <a:spcPct val="115000"/>
                        </a:lnSpc>
                        <a:spcAft>
                          <a:spcPts val="0"/>
                        </a:spcAft>
                      </a:pPr>
                      <a:r>
                        <a:rPr lang="es-ES" sz="1800" b="1" dirty="0">
                          <a:effectLst/>
                        </a:rPr>
                        <a:t>Maltosa</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412" marR="25412"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gridSpan="2" vMerge="1">
                  <a:txBody>
                    <a:bodyPr/>
                    <a:lstStyle/>
                    <a:p>
                      <a:endParaRPr lang="es-ES"/>
                    </a:p>
                  </a:txBody>
                  <a:tcPr/>
                </a:tc>
                <a:tc hMerge="1" vMerge="1">
                  <a:txBody>
                    <a:bodyPr/>
                    <a:lstStyle/>
                    <a:p>
                      <a:endParaRPr lang="es-ES"/>
                    </a:p>
                  </a:txBody>
                  <a:tcPr/>
                </a:tc>
                <a:tc vMerge="1">
                  <a:txBody>
                    <a:bodyPr/>
                    <a:lstStyle/>
                    <a:p>
                      <a:endParaRPr lang="es-ES"/>
                    </a:p>
                  </a:txBody>
                  <a:tcPr/>
                </a:tc>
              </a:tr>
              <a:tr h="196839">
                <a:tc>
                  <a:txBody>
                    <a:bodyPr/>
                    <a:lstStyle/>
                    <a:p>
                      <a:pPr marL="0" indent="0" algn="ctr">
                        <a:lnSpc>
                          <a:spcPct val="115000"/>
                        </a:lnSpc>
                        <a:spcAft>
                          <a:spcPts val="0"/>
                        </a:spcAft>
                      </a:pPr>
                      <a:r>
                        <a:rPr lang="es-ES" sz="1800" b="1" dirty="0">
                          <a:effectLst/>
                        </a:rPr>
                        <a:t>Sacarosa</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412" marR="25412" marT="0"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vMerge="1">
                  <a:txBody>
                    <a:bodyPr/>
                    <a:lstStyle/>
                    <a:p>
                      <a:endParaRPr lang="es-ES"/>
                    </a:p>
                  </a:txBody>
                  <a:tcPr/>
                </a:tc>
                <a:tc hMerge="1" vMerge="1">
                  <a:txBody>
                    <a:bodyPr/>
                    <a:lstStyle/>
                    <a:p>
                      <a:endParaRPr lang="es-ES"/>
                    </a:p>
                  </a:txBody>
                  <a:tcPr/>
                </a:tc>
                <a:tc vMerge="1">
                  <a:txBody>
                    <a:bodyPr/>
                    <a:lstStyle/>
                    <a:p>
                      <a:endParaRPr lang="es-ES"/>
                    </a:p>
                  </a:txBody>
                  <a:tcPr/>
                </a:tc>
              </a:tr>
            </a:tbl>
          </a:graphicData>
        </a:graphic>
      </p:graphicFrame>
      <p:sp>
        <p:nvSpPr>
          <p:cNvPr id="4" name="Rectángulo 3"/>
          <p:cNvSpPr/>
          <p:nvPr/>
        </p:nvSpPr>
        <p:spPr>
          <a:xfrm>
            <a:off x="498376" y="5517232"/>
            <a:ext cx="1697360" cy="3600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p:cNvSpPr/>
          <p:nvPr/>
        </p:nvSpPr>
        <p:spPr>
          <a:xfrm>
            <a:off x="539552" y="4581128"/>
            <a:ext cx="1697360" cy="3600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p:cNvSpPr/>
          <p:nvPr/>
        </p:nvSpPr>
        <p:spPr>
          <a:xfrm>
            <a:off x="568936" y="4084067"/>
            <a:ext cx="1697360" cy="3600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6319083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457200" y="44624"/>
            <a:ext cx="8229600" cy="490067"/>
          </a:xfrm>
        </p:spPr>
        <p:txBody>
          <a:bodyPr/>
          <a:lstStyle/>
          <a:p>
            <a:r>
              <a:rPr lang="es-US" sz="3600" b="1" dirty="0" smtClean="0"/>
              <a:t>CARACTERIZACIÓN BIOQUÍMICA</a:t>
            </a:r>
            <a:endParaRPr lang="en-US" sz="3600" b="1" dirty="0"/>
          </a:p>
        </p:txBody>
      </p:sp>
      <p:sp>
        <p:nvSpPr>
          <p:cNvPr id="10" name="Rectángulo redondeado 9"/>
          <p:cNvSpPr/>
          <p:nvPr/>
        </p:nvSpPr>
        <p:spPr>
          <a:xfrm>
            <a:off x="278265" y="2996952"/>
            <a:ext cx="8587469" cy="1360953"/>
          </a:xfrm>
          <a:prstGeom prst="roundRect">
            <a:avLst>
              <a:gd name="adj" fmla="val 10000"/>
            </a:avLst>
          </a:prstGeom>
          <a:blipFill rotWithShape="1">
            <a:blip r:embed="rId2"/>
            <a:stretch>
              <a:fillRect/>
            </a:stretch>
          </a:blipFill>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sp>
        <p:nvSpPr>
          <p:cNvPr id="12" name="Rectángulo 11"/>
          <p:cNvSpPr/>
          <p:nvPr/>
        </p:nvSpPr>
        <p:spPr>
          <a:xfrm>
            <a:off x="2195735" y="4581128"/>
            <a:ext cx="4752528" cy="792088"/>
          </a:xfrm>
          <a:prstGeom prst="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3200" dirty="0" smtClean="0">
                <a:solidFill>
                  <a:schemeClr val="tx1"/>
                </a:solidFill>
              </a:rPr>
              <a:t>kit api20e</a:t>
            </a:r>
            <a:endParaRPr lang="es-ES" sz="3200" dirty="0">
              <a:solidFill>
                <a:schemeClr val="tx1"/>
              </a:solidFill>
            </a:endParaRPr>
          </a:p>
        </p:txBody>
      </p:sp>
      <p:sp>
        <p:nvSpPr>
          <p:cNvPr id="13" name="Rectángulo 12"/>
          <p:cNvSpPr/>
          <p:nvPr/>
        </p:nvSpPr>
        <p:spPr>
          <a:xfrm>
            <a:off x="3203846" y="973733"/>
            <a:ext cx="2736305" cy="79208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3200" dirty="0" smtClean="0">
                <a:solidFill>
                  <a:schemeClr val="tx1"/>
                </a:solidFill>
              </a:rPr>
              <a:t>Confirmación</a:t>
            </a:r>
            <a:endParaRPr lang="es-ES" sz="3200" dirty="0">
              <a:solidFill>
                <a:schemeClr val="tx1"/>
              </a:solidFill>
            </a:endParaRPr>
          </a:p>
        </p:txBody>
      </p:sp>
      <p:sp>
        <p:nvSpPr>
          <p:cNvPr id="14" name="Flecha abajo 13"/>
          <p:cNvSpPr/>
          <p:nvPr/>
        </p:nvSpPr>
        <p:spPr>
          <a:xfrm>
            <a:off x="4355976" y="1916832"/>
            <a:ext cx="576066" cy="943099"/>
          </a:xfrm>
          <a:prstGeom prst="down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p:cNvSpPr txBox="1"/>
          <p:nvPr/>
        </p:nvSpPr>
        <p:spPr>
          <a:xfrm>
            <a:off x="8800272" y="4366681"/>
            <a:ext cx="130924" cy="276999"/>
          </a:xfrm>
          <a:prstGeom prst="rect">
            <a:avLst/>
          </a:prstGeom>
          <a:noFill/>
        </p:spPr>
        <p:txBody>
          <a:bodyPr wrap="square" rtlCol="0">
            <a:spAutoFit/>
          </a:bodyPr>
          <a:lstStyle/>
          <a:p>
            <a:r>
              <a:rPr lang="es-EC" sz="1200" b="1" dirty="0"/>
              <a:t>4</a:t>
            </a:r>
            <a:endParaRPr lang="en-US" sz="1200" b="1" dirty="0"/>
          </a:p>
        </p:txBody>
      </p:sp>
      <p:sp>
        <p:nvSpPr>
          <p:cNvPr id="9" name="Rectángulo 8"/>
          <p:cNvSpPr/>
          <p:nvPr/>
        </p:nvSpPr>
        <p:spPr>
          <a:xfrm>
            <a:off x="78756" y="6321028"/>
            <a:ext cx="6370672" cy="246221"/>
          </a:xfrm>
          <a:prstGeom prst="rect">
            <a:avLst/>
          </a:prstGeom>
        </p:spPr>
        <p:txBody>
          <a:bodyPr wrap="square">
            <a:spAutoFit/>
          </a:bodyPr>
          <a:lstStyle/>
          <a:p>
            <a:r>
              <a:rPr lang="es-US" sz="1000" dirty="0" smtClean="0"/>
              <a:t>4. Recalde, 2015</a:t>
            </a:r>
            <a:endParaRPr lang="es-EC" sz="1000" dirty="0" smtClean="0"/>
          </a:p>
        </p:txBody>
      </p:sp>
    </p:spTree>
    <p:extLst>
      <p:ext uri="{BB962C8B-B14F-4D97-AF65-F5344CB8AC3E}">
        <p14:creationId xmlns:p14="http://schemas.microsoft.com/office/powerpoint/2010/main" val="4229214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456637" y="44624"/>
            <a:ext cx="8229600" cy="620688"/>
          </a:xfrm>
        </p:spPr>
        <p:txBody>
          <a:bodyPr/>
          <a:lstStyle/>
          <a:p>
            <a:r>
              <a:rPr lang="es-US" sz="3600" b="1" dirty="0" smtClean="0"/>
              <a:t>EXTRACCIÓN DE ADN GENÓMICO</a:t>
            </a:r>
            <a:endParaRPr lang="en-US" sz="3600" b="1" dirty="0"/>
          </a:p>
        </p:txBody>
      </p:sp>
      <p:sp>
        <p:nvSpPr>
          <p:cNvPr id="7" name="CuadroTexto 6"/>
          <p:cNvSpPr txBox="1"/>
          <p:nvPr/>
        </p:nvSpPr>
        <p:spPr>
          <a:xfrm>
            <a:off x="3429366" y="800708"/>
            <a:ext cx="4899865" cy="2123658"/>
          </a:xfrm>
          <a:prstGeom prst="rect">
            <a:avLst/>
          </a:prstGeom>
          <a:noFill/>
        </p:spPr>
        <p:txBody>
          <a:bodyPr wrap="square" rtlCol="0">
            <a:spAutoFit/>
          </a:bodyPr>
          <a:lstStyle/>
          <a:p>
            <a:pPr>
              <a:lnSpc>
                <a:spcPct val="200000"/>
              </a:lnSpc>
            </a:pPr>
            <a:r>
              <a:rPr lang="es-US" sz="1800" b="1" u="sng" dirty="0" smtClean="0">
                <a:latin typeface="+mn-lt"/>
              </a:rPr>
              <a:t>Shock térmico</a:t>
            </a:r>
          </a:p>
          <a:p>
            <a:pPr marL="285750" indent="-285750">
              <a:lnSpc>
                <a:spcPct val="150000"/>
              </a:lnSpc>
              <a:buFont typeface="Arial" panose="020B0604020202020204" pitchFamily="34" charset="0"/>
              <a:buChar char="•"/>
            </a:pPr>
            <a:r>
              <a:rPr lang="es-ES" sz="1600" dirty="0">
                <a:latin typeface="+mn-lt"/>
              </a:rPr>
              <a:t>C</a:t>
            </a:r>
            <a:r>
              <a:rPr lang="es-ES" sz="1600" dirty="0" smtClean="0">
                <a:latin typeface="+mn-lt"/>
              </a:rPr>
              <a:t>ultivo </a:t>
            </a:r>
            <a:r>
              <a:rPr lang="es-ES" sz="1600" dirty="0">
                <a:latin typeface="+mn-lt"/>
              </a:rPr>
              <a:t>bacteriano de 24 </a:t>
            </a:r>
            <a:r>
              <a:rPr lang="es-ES" sz="1600" dirty="0" smtClean="0">
                <a:latin typeface="+mn-lt"/>
              </a:rPr>
              <a:t>horas </a:t>
            </a:r>
          </a:p>
          <a:p>
            <a:pPr marL="285750" indent="-285750">
              <a:lnSpc>
                <a:spcPct val="150000"/>
              </a:lnSpc>
              <a:buFont typeface="Arial" panose="020B0604020202020204" pitchFamily="34" charset="0"/>
              <a:buChar char="•"/>
            </a:pPr>
            <a:r>
              <a:rPr lang="es-ES" sz="1600" dirty="0" smtClean="0">
                <a:latin typeface="+mn-lt"/>
              </a:rPr>
              <a:t>Lavado con Buffer </a:t>
            </a:r>
            <a:r>
              <a:rPr lang="es-ES" sz="1600" dirty="0">
                <a:latin typeface="+mn-lt"/>
              </a:rPr>
              <a:t>TE 1X  </a:t>
            </a:r>
            <a:endParaRPr lang="es-ES" sz="1600" dirty="0" smtClean="0">
              <a:latin typeface="+mn-lt"/>
            </a:endParaRPr>
          </a:p>
          <a:p>
            <a:pPr marL="285750" indent="-285750">
              <a:lnSpc>
                <a:spcPct val="150000"/>
              </a:lnSpc>
              <a:buFont typeface="Arial" panose="020B0604020202020204" pitchFamily="34" charset="0"/>
              <a:buChar char="•"/>
            </a:pPr>
            <a:r>
              <a:rPr lang="es-ES" sz="1600" dirty="0" smtClean="0">
                <a:latin typeface="+mn-lt"/>
              </a:rPr>
              <a:t>15 minutos en agua </a:t>
            </a:r>
            <a:r>
              <a:rPr lang="es-ES" sz="1600" dirty="0">
                <a:latin typeface="+mn-lt"/>
              </a:rPr>
              <a:t>hirviendo </a:t>
            </a:r>
            <a:endParaRPr lang="es-ES" sz="1600" dirty="0" smtClean="0">
              <a:latin typeface="+mn-lt"/>
            </a:endParaRPr>
          </a:p>
          <a:p>
            <a:pPr marL="285750" indent="-285750">
              <a:lnSpc>
                <a:spcPct val="150000"/>
              </a:lnSpc>
              <a:buFont typeface="Arial" panose="020B0604020202020204" pitchFamily="34" charset="0"/>
              <a:buChar char="•"/>
            </a:pPr>
            <a:r>
              <a:rPr lang="es-US" sz="1600" dirty="0" smtClean="0">
                <a:latin typeface="+mn-lt"/>
              </a:rPr>
              <a:t>5 minutos en hielo</a:t>
            </a:r>
            <a:endParaRPr lang="es-ES" sz="1600" dirty="0">
              <a:latin typeface="+mn-lt"/>
            </a:endParaRPr>
          </a:p>
        </p:txBody>
      </p:sp>
      <p:sp>
        <p:nvSpPr>
          <p:cNvPr id="8" name="Marcador de texto 2"/>
          <p:cNvSpPr>
            <a:spLocks noGrp="1"/>
          </p:cNvSpPr>
          <p:nvPr>
            <p:ph type="body" idx="1"/>
          </p:nvPr>
        </p:nvSpPr>
        <p:spPr>
          <a:xfrm>
            <a:off x="-152121" y="2950054"/>
            <a:ext cx="3341435" cy="504056"/>
          </a:xfrm>
        </p:spPr>
        <p:txBody>
          <a:bodyPr/>
          <a:lstStyle/>
          <a:p>
            <a:pPr marL="203200" lvl="0" indent="0">
              <a:buNone/>
            </a:pPr>
            <a:r>
              <a:rPr lang="es-US" sz="1800" b="1" dirty="0" smtClean="0"/>
              <a:t>ADN </a:t>
            </a:r>
            <a:r>
              <a:rPr lang="es-US" sz="1800" b="1" dirty="0"/>
              <a:t>genómico bacteriano </a:t>
            </a:r>
          </a:p>
        </p:txBody>
      </p:sp>
      <p:sp>
        <p:nvSpPr>
          <p:cNvPr id="10" name="Abrir llave 9"/>
          <p:cNvSpPr/>
          <p:nvPr/>
        </p:nvSpPr>
        <p:spPr>
          <a:xfrm>
            <a:off x="3245306" y="800708"/>
            <a:ext cx="354868" cy="4860540"/>
          </a:xfrm>
          <a:prstGeom prst="leftBrac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800"/>
          </a:p>
        </p:txBody>
      </p:sp>
      <p:sp>
        <p:nvSpPr>
          <p:cNvPr id="12" name="Flecha abajo 11"/>
          <p:cNvSpPr/>
          <p:nvPr/>
        </p:nvSpPr>
        <p:spPr>
          <a:xfrm>
            <a:off x="1518596" y="2445998"/>
            <a:ext cx="216024" cy="504056"/>
          </a:xfrm>
          <a:prstGeom prst="down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p:cNvSpPr/>
          <p:nvPr/>
        </p:nvSpPr>
        <p:spPr>
          <a:xfrm>
            <a:off x="24791" y="1581902"/>
            <a:ext cx="3024336"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tx1"/>
                </a:solidFill>
              </a:rPr>
              <a:t>Modificado de los protocolos de: Li</a:t>
            </a:r>
            <a:r>
              <a:rPr lang="es-ES" sz="1600" dirty="0">
                <a:solidFill>
                  <a:schemeClr val="tx1"/>
                </a:solidFill>
              </a:rPr>
              <a:t>, y otros (</a:t>
            </a:r>
            <a:r>
              <a:rPr lang="es-ES" sz="1600" dirty="0" smtClean="0">
                <a:solidFill>
                  <a:schemeClr val="tx1"/>
                </a:solidFill>
              </a:rPr>
              <a:t>2012</a:t>
            </a:r>
            <a:r>
              <a:rPr lang="es-ES" sz="1600" dirty="0">
                <a:solidFill>
                  <a:schemeClr val="tx1"/>
                </a:solidFill>
              </a:rPr>
              <a:t>) y </a:t>
            </a:r>
            <a:r>
              <a:rPr lang="es-ES" sz="1600" dirty="0" smtClean="0">
                <a:solidFill>
                  <a:schemeClr val="tx1"/>
                </a:solidFill>
              </a:rPr>
              <a:t>de </a:t>
            </a:r>
            <a:r>
              <a:rPr lang="es-ES" sz="1600" dirty="0" err="1" smtClean="0">
                <a:solidFill>
                  <a:schemeClr val="tx1"/>
                </a:solidFill>
              </a:rPr>
              <a:t>Karimnasab</a:t>
            </a:r>
            <a:r>
              <a:rPr lang="es-ES" sz="1600" dirty="0">
                <a:solidFill>
                  <a:schemeClr val="tx1"/>
                </a:solidFill>
              </a:rPr>
              <a:t>, y otros (</a:t>
            </a:r>
            <a:r>
              <a:rPr lang="es-ES" sz="1600" dirty="0" smtClean="0">
                <a:solidFill>
                  <a:schemeClr val="tx1"/>
                </a:solidFill>
              </a:rPr>
              <a:t>2013)</a:t>
            </a:r>
            <a:endParaRPr lang="es-ES" sz="1600" dirty="0">
              <a:solidFill>
                <a:schemeClr val="tx1"/>
              </a:solidFill>
            </a:endParaRPr>
          </a:p>
        </p:txBody>
      </p:sp>
      <p:sp>
        <p:nvSpPr>
          <p:cNvPr id="18" name="Rectángulo 17"/>
          <p:cNvSpPr/>
          <p:nvPr/>
        </p:nvSpPr>
        <p:spPr>
          <a:xfrm>
            <a:off x="3458843" y="3293698"/>
            <a:ext cx="3633653" cy="560410"/>
          </a:xfrm>
          <a:prstGeom prst="rect">
            <a:avLst/>
          </a:prstGeom>
        </p:spPr>
        <p:txBody>
          <a:bodyPr wrap="square">
            <a:spAutoFit/>
          </a:bodyPr>
          <a:lstStyle/>
          <a:p>
            <a:pPr>
              <a:lnSpc>
                <a:spcPct val="200000"/>
              </a:lnSpc>
            </a:pPr>
            <a:r>
              <a:rPr lang="es-US" sz="1800" b="1" u="sng" dirty="0" err="1"/>
              <a:t>Proteinasa</a:t>
            </a:r>
            <a:r>
              <a:rPr lang="es-US" sz="1800" b="1" u="sng" dirty="0"/>
              <a:t> </a:t>
            </a:r>
            <a:r>
              <a:rPr lang="es-US" sz="1800" b="1" u="sng" dirty="0" smtClean="0"/>
              <a:t>K </a:t>
            </a:r>
            <a:r>
              <a:rPr lang="es-ES" sz="1800" b="1" u="sng" dirty="0"/>
              <a:t>(10 mg/</a:t>
            </a:r>
            <a:r>
              <a:rPr lang="es-ES" sz="1800" b="1" u="sng" dirty="0" err="1"/>
              <a:t>mL</a:t>
            </a:r>
            <a:r>
              <a:rPr lang="es-ES" sz="1800" b="1" u="sng" dirty="0" smtClean="0"/>
              <a:t>)</a:t>
            </a:r>
            <a:endParaRPr lang="es-US" sz="1800" b="1" u="sng" dirty="0"/>
          </a:p>
        </p:txBody>
      </p:sp>
      <p:graphicFrame>
        <p:nvGraphicFramePr>
          <p:cNvPr id="19" name="Tabla 18"/>
          <p:cNvGraphicFramePr>
            <a:graphicFrameLocks noGrp="1"/>
          </p:cNvGraphicFramePr>
          <p:nvPr>
            <p:extLst>
              <p:ext uri="{D42A27DB-BD31-4B8C-83A1-F6EECF244321}">
                <p14:modId xmlns:p14="http://schemas.microsoft.com/office/powerpoint/2010/main" val="3227403294"/>
              </p:ext>
            </p:extLst>
          </p:nvPr>
        </p:nvGraphicFramePr>
        <p:xfrm>
          <a:off x="3492097" y="3954447"/>
          <a:ext cx="5184359" cy="1402080"/>
        </p:xfrm>
        <a:graphic>
          <a:graphicData uri="http://schemas.openxmlformats.org/drawingml/2006/table">
            <a:tbl>
              <a:tblPr firstRow="1" firstCol="1" bandRow="1">
                <a:tableStyleId>{79F01EFD-CF5A-4C91-B87D-4F6092FAC9CE}</a:tableStyleId>
              </a:tblPr>
              <a:tblGrid>
                <a:gridCol w="1876547"/>
                <a:gridCol w="1653906"/>
                <a:gridCol w="1653906"/>
              </a:tblGrid>
              <a:tr h="274320">
                <a:tc>
                  <a:txBody>
                    <a:bodyPr/>
                    <a:lstStyle/>
                    <a:p>
                      <a:pPr indent="252095" algn="ctr">
                        <a:lnSpc>
                          <a:spcPct val="115000"/>
                        </a:lnSpc>
                        <a:spcAft>
                          <a:spcPts val="0"/>
                        </a:spcAft>
                      </a:pPr>
                      <a:r>
                        <a:rPr lang="es-ES" sz="1600" dirty="0">
                          <a:effectLst/>
                        </a:rPr>
                        <a:t> </a:t>
                      </a:r>
                      <a:endParaRPr lang="es-ES" sz="2400" dirty="0">
                        <a:effectLst/>
                        <a:latin typeface="Times New Roman" panose="02020603050405020304" pitchFamily="18" charset="0"/>
                        <a:ea typeface="Calibri" panose="020F0502020204030204" pitchFamily="34"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52095" algn="ctr">
                        <a:lnSpc>
                          <a:spcPct val="115000"/>
                        </a:lnSpc>
                        <a:spcAft>
                          <a:spcPts val="0"/>
                        </a:spcAft>
                      </a:pPr>
                      <a:r>
                        <a:rPr lang="es-US" sz="1600" b="1" dirty="0">
                          <a:effectLst/>
                        </a:rPr>
                        <a:t>Temperatura</a:t>
                      </a:r>
                      <a:endParaRPr lang="es-ES" sz="2400" b="1" dirty="0">
                        <a:effectLst/>
                        <a:latin typeface="Times New Roman" panose="02020603050405020304" pitchFamily="18" charset="0"/>
                        <a:ea typeface="Calibri" panose="020F0502020204030204" pitchFamily="34"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52095" algn="ctr">
                        <a:lnSpc>
                          <a:spcPct val="115000"/>
                        </a:lnSpc>
                        <a:spcAft>
                          <a:spcPts val="0"/>
                        </a:spcAft>
                      </a:pPr>
                      <a:r>
                        <a:rPr lang="es-US" sz="1600" b="1" dirty="0">
                          <a:effectLst/>
                        </a:rPr>
                        <a:t>Tiempo</a:t>
                      </a:r>
                      <a:endParaRPr lang="es-ES" sz="2400" b="1" dirty="0">
                        <a:effectLst/>
                        <a:latin typeface="Times New Roman" panose="02020603050405020304" pitchFamily="18" charset="0"/>
                        <a:ea typeface="Calibri" panose="020F0502020204030204" pitchFamily="34"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4320">
                <a:tc>
                  <a:txBody>
                    <a:bodyPr/>
                    <a:lstStyle/>
                    <a:p>
                      <a:pPr marL="0" indent="0" algn="ctr">
                        <a:lnSpc>
                          <a:spcPct val="115000"/>
                        </a:lnSpc>
                        <a:spcAft>
                          <a:spcPts val="0"/>
                        </a:spcAft>
                      </a:pPr>
                      <a:r>
                        <a:rPr lang="es-US" sz="1600" dirty="0">
                          <a:effectLst/>
                        </a:rPr>
                        <a:t>Activación enzimática</a:t>
                      </a:r>
                      <a:endParaRPr lang="es-ES" sz="2400" dirty="0">
                        <a:effectLst/>
                        <a:latin typeface="Times New Roman" panose="02020603050405020304" pitchFamily="18" charset="0"/>
                        <a:ea typeface="Calibri" panose="020F0502020204030204" pitchFamily="34"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indent="0" algn="ctr">
                        <a:lnSpc>
                          <a:spcPct val="115000"/>
                        </a:lnSpc>
                        <a:spcAft>
                          <a:spcPts val="0"/>
                        </a:spcAft>
                      </a:pPr>
                      <a:r>
                        <a:rPr lang="es-US" sz="1600" dirty="0">
                          <a:effectLst/>
                        </a:rPr>
                        <a:t>60 </a:t>
                      </a:r>
                      <a:r>
                        <a:rPr lang="es-US" sz="1600" dirty="0" err="1">
                          <a:effectLst/>
                        </a:rPr>
                        <a:t>ºC</a:t>
                      </a:r>
                      <a:endParaRPr lang="es-ES" sz="2400" dirty="0">
                        <a:effectLst/>
                        <a:latin typeface="Times New Roman" panose="02020603050405020304" pitchFamily="18" charset="0"/>
                        <a:ea typeface="Calibri" panose="020F0502020204030204" pitchFamily="34"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indent="0" algn="ctr">
                        <a:lnSpc>
                          <a:spcPct val="115000"/>
                        </a:lnSpc>
                        <a:spcAft>
                          <a:spcPts val="0"/>
                        </a:spcAft>
                      </a:pPr>
                      <a:r>
                        <a:rPr lang="es-US" sz="1600" dirty="0">
                          <a:effectLst/>
                        </a:rPr>
                        <a:t>1 hora</a:t>
                      </a:r>
                      <a:endParaRPr lang="es-ES" sz="2400" dirty="0">
                        <a:effectLst/>
                        <a:latin typeface="Times New Roman" panose="02020603050405020304" pitchFamily="18" charset="0"/>
                        <a:ea typeface="Calibri" panose="020F0502020204030204" pitchFamily="34"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r>
              <a:tr h="274320">
                <a:tc>
                  <a:txBody>
                    <a:bodyPr/>
                    <a:lstStyle/>
                    <a:p>
                      <a:pPr marL="0" indent="0" algn="ctr">
                        <a:lnSpc>
                          <a:spcPct val="115000"/>
                        </a:lnSpc>
                        <a:spcAft>
                          <a:spcPts val="0"/>
                        </a:spcAft>
                      </a:pPr>
                      <a:r>
                        <a:rPr lang="es-US" sz="1600" dirty="0">
                          <a:effectLst/>
                        </a:rPr>
                        <a:t>Desnaturalización</a:t>
                      </a:r>
                      <a:endParaRPr lang="es-ES" sz="2400" dirty="0">
                        <a:effectLst/>
                        <a:latin typeface="Times New Roman" panose="02020603050405020304" pitchFamily="18" charset="0"/>
                        <a:ea typeface="Calibri" panose="020F0502020204030204" pitchFamily="34"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indent="0" algn="ctr">
                        <a:lnSpc>
                          <a:spcPct val="115000"/>
                        </a:lnSpc>
                        <a:spcAft>
                          <a:spcPts val="0"/>
                        </a:spcAft>
                      </a:pPr>
                      <a:r>
                        <a:rPr lang="es-US" sz="1600" dirty="0">
                          <a:effectLst/>
                        </a:rPr>
                        <a:t>95 </a:t>
                      </a:r>
                      <a:r>
                        <a:rPr lang="es-US" sz="1600" dirty="0" err="1">
                          <a:effectLst/>
                        </a:rPr>
                        <a:t>ºC</a:t>
                      </a:r>
                      <a:endParaRPr lang="es-ES" sz="2400" dirty="0">
                        <a:effectLst/>
                        <a:latin typeface="Times New Roman" panose="02020603050405020304" pitchFamily="18" charset="0"/>
                        <a:ea typeface="Calibri" panose="020F0502020204030204" pitchFamily="34"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indent="0" algn="ctr">
                        <a:lnSpc>
                          <a:spcPct val="115000"/>
                        </a:lnSpc>
                        <a:spcAft>
                          <a:spcPts val="0"/>
                        </a:spcAft>
                      </a:pPr>
                      <a:r>
                        <a:rPr lang="es-US" sz="1600" dirty="0">
                          <a:effectLst/>
                        </a:rPr>
                        <a:t>15 minutos</a:t>
                      </a:r>
                      <a:endParaRPr lang="es-ES" sz="2400" dirty="0">
                        <a:effectLst/>
                        <a:latin typeface="Times New Roman" panose="02020603050405020304" pitchFamily="18" charset="0"/>
                        <a:ea typeface="Calibri" panose="020F0502020204030204" pitchFamily="34"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274320">
                <a:tc>
                  <a:txBody>
                    <a:bodyPr/>
                    <a:lstStyle/>
                    <a:p>
                      <a:pPr marL="0" indent="0" algn="ctr">
                        <a:lnSpc>
                          <a:spcPct val="115000"/>
                        </a:lnSpc>
                        <a:spcAft>
                          <a:spcPts val="0"/>
                        </a:spcAft>
                      </a:pPr>
                      <a:r>
                        <a:rPr lang="es-US" sz="1600" dirty="0">
                          <a:effectLst/>
                        </a:rPr>
                        <a:t>Holding</a:t>
                      </a:r>
                      <a:endParaRPr lang="es-ES" sz="2400" dirty="0">
                        <a:effectLst/>
                        <a:latin typeface="Times New Roman" panose="02020603050405020304" pitchFamily="18" charset="0"/>
                        <a:ea typeface="Calibri" panose="020F0502020204030204" pitchFamily="34" charset="0"/>
                      </a:endParaRPr>
                    </a:p>
                  </a:txBody>
                  <a:tcPr marL="68580" marR="68580" marT="0"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lnSpc>
                          <a:spcPct val="115000"/>
                        </a:lnSpc>
                        <a:spcAft>
                          <a:spcPts val="0"/>
                        </a:spcAft>
                      </a:pPr>
                      <a:r>
                        <a:rPr lang="es-US" sz="1600" dirty="0">
                          <a:effectLst/>
                        </a:rPr>
                        <a:t>12 </a:t>
                      </a:r>
                      <a:r>
                        <a:rPr lang="es-US" sz="1600" dirty="0" err="1">
                          <a:effectLst/>
                        </a:rPr>
                        <a:t>ºC</a:t>
                      </a:r>
                      <a:endParaRPr lang="es-ES" sz="2400" dirty="0">
                        <a:effectLst/>
                        <a:latin typeface="Times New Roman" panose="02020603050405020304" pitchFamily="18" charset="0"/>
                        <a:ea typeface="Calibri" panose="020F0502020204030204" pitchFamily="34" charset="0"/>
                      </a:endParaRPr>
                    </a:p>
                  </a:txBody>
                  <a:tcPr marL="68580" marR="68580" marT="0"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lnSpc>
                          <a:spcPct val="115000"/>
                        </a:lnSpc>
                        <a:spcAft>
                          <a:spcPts val="0"/>
                        </a:spcAft>
                      </a:pPr>
                      <a:r>
                        <a:rPr lang="es-US" sz="1600" dirty="0">
                          <a:effectLst/>
                        </a:rPr>
                        <a:t>∞</a:t>
                      </a:r>
                      <a:endParaRPr lang="es-ES" sz="2400" dirty="0">
                        <a:effectLst/>
                        <a:latin typeface="Times New Roman" panose="02020603050405020304" pitchFamily="18" charset="0"/>
                        <a:ea typeface="Calibri" panose="020F0502020204030204" pitchFamily="34" charset="0"/>
                      </a:endParaRPr>
                    </a:p>
                  </a:txBody>
                  <a:tcPr marL="68580" marR="68580" marT="0"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22" name="Grupo 21"/>
          <p:cNvGrpSpPr/>
          <p:nvPr/>
        </p:nvGrpSpPr>
        <p:grpSpPr>
          <a:xfrm>
            <a:off x="24791" y="3450391"/>
            <a:ext cx="3220515" cy="1745603"/>
            <a:chOff x="24791" y="3450391"/>
            <a:chExt cx="3220515" cy="1745603"/>
          </a:xfrm>
        </p:grpSpPr>
        <p:sp>
          <p:nvSpPr>
            <p:cNvPr id="20" name="Flecha abajo 19"/>
            <p:cNvSpPr/>
            <p:nvPr/>
          </p:nvSpPr>
          <p:spPr>
            <a:xfrm>
              <a:off x="1518596" y="3450391"/>
              <a:ext cx="216024" cy="504056"/>
            </a:xfrm>
            <a:prstGeom prst="down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20"/>
            <p:cNvSpPr/>
            <p:nvPr/>
          </p:nvSpPr>
          <p:spPr>
            <a:xfrm>
              <a:off x="24791" y="4149080"/>
              <a:ext cx="3220515" cy="10469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111125" algn="just">
                <a:buFont typeface="Arial" panose="020B0604020202020204" pitchFamily="34" charset="0"/>
                <a:buChar char="•"/>
              </a:pPr>
              <a:r>
                <a:rPr lang="es-ES" sz="1600" dirty="0" smtClean="0">
                  <a:solidFill>
                    <a:schemeClr val="tx1"/>
                  </a:solidFill>
                </a:rPr>
                <a:t>Cuantificación </a:t>
              </a:r>
              <a:r>
                <a:rPr lang="es-ES" sz="1600" dirty="0">
                  <a:solidFill>
                    <a:schemeClr val="tx1"/>
                  </a:solidFill>
                </a:rPr>
                <a:t>de ADN se realizó con el NANODROP </a:t>
              </a:r>
              <a:r>
                <a:rPr lang="es-ES" sz="1600" baseline="30000" dirty="0">
                  <a:solidFill>
                    <a:schemeClr val="tx1"/>
                  </a:solidFill>
                </a:rPr>
                <a:t>TM</a:t>
              </a:r>
              <a:r>
                <a:rPr lang="es-ES" sz="1600" dirty="0">
                  <a:solidFill>
                    <a:schemeClr val="tx1"/>
                  </a:solidFill>
                </a:rPr>
                <a:t> </a:t>
              </a:r>
              <a:r>
                <a:rPr lang="es-ES" sz="1600" dirty="0" smtClean="0">
                  <a:solidFill>
                    <a:schemeClr val="tx1"/>
                  </a:solidFill>
                </a:rPr>
                <a:t>200</a:t>
              </a:r>
            </a:p>
            <a:p>
              <a:pPr marL="285750" indent="-111125" algn="just">
                <a:buFont typeface="Arial" panose="020B0604020202020204" pitchFamily="34" charset="0"/>
                <a:buChar char="•"/>
              </a:pPr>
              <a:r>
                <a:rPr lang="es-ES" sz="1600" dirty="0" smtClean="0">
                  <a:solidFill>
                    <a:schemeClr val="tx1"/>
                  </a:solidFill>
                </a:rPr>
                <a:t>Dilución a 100 </a:t>
              </a:r>
              <a:r>
                <a:rPr lang="es-ES" sz="1600" dirty="0" err="1">
                  <a:solidFill>
                    <a:schemeClr val="tx1"/>
                  </a:solidFill>
                </a:rPr>
                <a:t>ng</a:t>
              </a:r>
              <a:r>
                <a:rPr lang="es-ES" sz="1600" dirty="0">
                  <a:solidFill>
                    <a:schemeClr val="tx1"/>
                  </a:solidFill>
                </a:rPr>
                <a:t>/µL</a:t>
              </a:r>
            </a:p>
          </p:txBody>
        </p:sp>
      </p:grpSp>
    </p:spTree>
    <p:extLst>
      <p:ext uri="{BB962C8B-B14F-4D97-AF65-F5344CB8AC3E}">
        <p14:creationId xmlns:p14="http://schemas.microsoft.com/office/powerpoint/2010/main" val="36537445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457200" y="44624"/>
            <a:ext cx="8229600" cy="634083"/>
          </a:xfrm>
        </p:spPr>
        <p:txBody>
          <a:bodyPr/>
          <a:lstStyle/>
          <a:p>
            <a:r>
              <a:rPr lang="es-US" sz="3600" b="1" dirty="0" smtClean="0"/>
              <a:t>SELECCIÓN Y DISEÑO DE PRIMERS</a:t>
            </a:r>
            <a:endParaRPr lang="en-US" sz="3600" b="1" dirty="0"/>
          </a:p>
        </p:txBody>
      </p:sp>
      <p:graphicFrame>
        <p:nvGraphicFramePr>
          <p:cNvPr id="6" name="Tabla 5"/>
          <p:cNvGraphicFramePr>
            <a:graphicFrameLocks noGrp="1"/>
          </p:cNvGraphicFramePr>
          <p:nvPr>
            <p:extLst>
              <p:ext uri="{D42A27DB-BD31-4B8C-83A1-F6EECF244321}">
                <p14:modId xmlns:p14="http://schemas.microsoft.com/office/powerpoint/2010/main" val="1780024886"/>
              </p:ext>
            </p:extLst>
          </p:nvPr>
        </p:nvGraphicFramePr>
        <p:xfrm>
          <a:off x="-35498" y="836712"/>
          <a:ext cx="9216010" cy="5069016"/>
        </p:xfrm>
        <a:graphic>
          <a:graphicData uri="http://schemas.openxmlformats.org/drawingml/2006/table">
            <a:tbl>
              <a:tblPr firstRow="1" firstCol="1" bandRow="1">
                <a:tableStyleId>{79F01EFD-CF5A-4C91-B87D-4F6092FAC9CE}</a:tableStyleId>
              </a:tblPr>
              <a:tblGrid>
                <a:gridCol w="1147691"/>
                <a:gridCol w="3797724"/>
                <a:gridCol w="1063955"/>
                <a:gridCol w="1256057"/>
                <a:gridCol w="1950583"/>
              </a:tblGrid>
              <a:tr h="388263">
                <a:tc>
                  <a:txBody>
                    <a:bodyPr/>
                    <a:lstStyle/>
                    <a:p>
                      <a:pPr marL="0" indent="0" algn="ctr">
                        <a:lnSpc>
                          <a:spcPct val="115000"/>
                        </a:lnSpc>
                        <a:spcAft>
                          <a:spcPts val="0"/>
                        </a:spcAft>
                      </a:pPr>
                      <a:r>
                        <a:rPr lang="es-ES" sz="1600" b="1" dirty="0">
                          <a:effectLst/>
                        </a:rPr>
                        <a:t>Primer</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indent="252095" algn="ctr">
                        <a:lnSpc>
                          <a:spcPct val="115000"/>
                        </a:lnSpc>
                        <a:spcAft>
                          <a:spcPts val="0"/>
                        </a:spcAft>
                      </a:pPr>
                      <a:r>
                        <a:rPr lang="es-ES" sz="1600" b="1">
                          <a:effectLst/>
                        </a:rPr>
                        <a:t>Secuencia</a:t>
                      </a:r>
                      <a:endParaRPr lang="es-E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lnSpc>
                          <a:spcPct val="115000"/>
                        </a:lnSpc>
                        <a:spcAft>
                          <a:spcPts val="0"/>
                        </a:spcAft>
                      </a:pPr>
                      <a:r>
                        <a:rPr lang="es-ES" sz="1600" b="1" dirty="0">
                          <a:effectLst/>
                        </a:rPr>
                        <a:t>Tamaño</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lnSpc>
                          <a:spcPct val="115000"/>
                        </a:lnSpc>
                        <a:spcAft>
                          <a:spcPts val="0"/>
                        </a:spcAft>
                      </a:pPr>
                      <a:r>
                        <a:rPr lang="es-ES" sz="1600" b="1" dirty="0">
                          <a:effectLst/>
                        </a:rPr>
                        <a:t>Gen</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lnSpc>
                          <a:spcPct val="115000"/>
                        </a:lnSpc>
                        <a:spcAft>
                          <a:spcPts val="0"/>
                        </a:spcAft>
                      </a:pPr>
                      <a:r>
                        <a:rPr lang="es-ES" sz="1600" b="1" dirty="0">
                          <a:effectLst/>
                        </a:rPr>
                        <a:t>Referencia</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8263">
                <a:tc>
                  <a:txBody>
                    <a:bodyPr/>
                    <a:lstStyle/>
                    <a:p>
                      <a:pPr marL="0" indent="0" algn="ctr">
                        <a:lnSpc>
                          <a:spcPct val="115000"/>
                        </a:lnSpc>
                        <a:spcAft>
                          <a:spcPts val="0"/>
                        </a:spcAft>
                      </a:pPr>
                      <a:r>
                        <a:rPr lang="es-ES" sz="1600" b="1" dirty="0">
                          <a:effectLst/>
                        </a:rPr>
                        <a:t>GSAL-F</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a:txBody>
                    <a:bodyPr/>
                    <a:lstStyle/>
                    <a:p>
                      <a:pPr marL="0" indent="0" algn="ctr">
                        <a:lnSpc>
                          <a:spcPct val="115000"/>
                        </a:lnSpc>
                        <a:spcAft>
                          <a:spcPts val="0"/>
                        </a:spcAft>
                      </a:pPr>
                      <a:r>
                        <a:rPr lang="es-ES" sz="1550" dirty="0">
                          <a:effectLst/>
                        </a:rPr>
                        <a:t>ACTGGCGTTATCCCTTTCTCTGGTG</a:t>
                      </a:r>
                      <a:endParaRPr lang="es-ES"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rowSpan="2">
                  <a:txBody>
                    <a:bodyPr/>
                    <a:lstStyle/>
                    <a:p>
                      <a:pPr marL="0" indent="0" algn="ctr">
                        <a:lnSpc>
                          <a:spcPct val="115000"/>
                        </a:lnSpc>
                        <a:spcAft>
                          <a:spcPts val="0"/>
                        </a:spcAft>
                      </a:pPr>
                      <a:r>
                        <a:rPr lang="es-ES" sz="1600" dirty="0">
                          <a:effectLst/>
                        </a:rPr>
                        <a:t>496 </a:t>
                      </a:r>
                      <a:r>
                        <a:rPr lang="es-ES" sz="1600" dirty="0" err="1">
                          <a:effectLst/>
                        </a:rPr>
                        <a:t>bp</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rowSpan="2">
                  <a:txBody>
                    <a:bodyPr/>
                    <a:lstStyle/>
                    <a:p>
                      <a:pPr marL="0" indent="0" algn="ctr">
                        <a:lnSpc>
                          <a:spcPct val="115000"/>
                        </a:lnSpc>
                        <a:spcAft>
                          <a:spcPts val="0"/>
                        </a:spcAft>
                      </a:pPr>
                      <a:r>
                        <a:rPr lang="es-ES" sz="1600" b="1" dirty="0">
                          <a:effectLst/>
                        </a:rPr>
                        <a:t>Operón de transporte de histidina</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rowSpan="2">
                  <a:txBody>
                    <a:bodyPr/>
                    <a:lstStyle/>
                    <a:p>
                      <a:pPr marL="0" indent="0" algn="ctr">
                        <a:lnSpc>
                          <a:spcPct val="115000"/>
                        </a:lnSpc>
                        <a:spcAft>
                          <a:spcPts val="0"/>
                        </a:spcAft>
                      </a:pPr>
                      <a:r>
                        <a:rPr lang="es-ES" sz="1600" dirty="0">
                          <a:effectLst/>
                        </a:rPr>
                        <a:t>(Cohen, </a:t>
                      </a:r>
                      <a:r>
                        <a:rPr lang="es-ES" sz="1600" dirty="0" err="1">
                          <a:effectLst/>
                        </a:rPr>
                        <a:t>Neibergs</a:t>
                      </a:r>
                      <a:r>
                        <a:rPr lang="es-ES" sz="1600" dirty="0">
                          <a:effectLst/>
                        </a:rPr>
                        <a:t> y </a:t>
                      </a:r>
                      <a:r>
                        <a:rPr lang="es-ES" sz="1600" dirty="0" err="1">
                          <a:effectLst/>
                        </a:rPr>
                        <a:t>McGrud</a:t>
                      </a:r>
                      <a:r>
                        <a:rPr lang="es-ES" sz="1600" dirty="0">
                          <a:effectLst/>
                        </a:rPr>
                        <a:t> 1993)</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r>
              <a:tr h="401200">
                <a:tc>
                  <a:txBody>
                    <a:bodyPr/>
                    <a:lstStyle/>
                    <a:p>
                      <a:pPr marL="0" indent="0" algn="ctr">
                        <a:lnSpc>
                          <a:spcPct val="115000"/>
                        </a:lnSpc>
                        <a:spcAft>
                          <a:spcPts val="0"/>
                        </a:spcAft>
                      </a:pPr>
                      <a:r>
                        <a:rPr lang="es-ES" sz="1600" b="1" dirty="0">
                          <a:effectLst/>
                        </a:rPr>
                        <a:t>GSAL-R</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indent="0" algn="ctr">
                        <a:lnSpc>
                          <a:spcPct val="115000"/>
                        </a:lnSpc>
                        <a:spcAft>
                          <a:spcPts val="0"/>
                        </a:spcAft>
                      </a:pPr>
                      <a:r>
                        <a:rPr lang="es-ES" sz="1550" dirty="0">
                          <a:effectLst/>
                        </a:rPr>
                        <a:t>ATGTTGTCCTGCCCCTGGTAAGAGA</a:t>
                      </a:r>
                      <a:endParaRPr lang="es-ES"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vMerge="1">
                  <a:txBody>
                    <a:bodyPr/>
                    <a:lstStyle/>
                    <a:p>
                      <a:endParaRPr lang="es-ES"/>
                    </a:p>
                  </a:txBody>
                  <a:tcPr/>
                </a:tc>
                <a:tc vMerge="1">
                  <a:txBody>
                    <a:bodyPr/>
                    <a:lstStyle/>
                    <a:p>
                      <a:endParaRPr lang="es-ES"/>
                    </a:p>
                  </a:txBody>
                  <a:tcPr/>
                </a:tc>
                <a:tc vMerge="1">
                  <a:txBody>
                    <a:bodyPr/>
                    <a:lstStyle/>
                    <a:p>
                      <a:endParaRPr lang="es-ES"/>
                    </a:p>
                  </a:txBody>
                  <a:tcPr/>
                </a:tc>
              </a:tr>
              <a:tr h="261652">
                <a:tc>
                  <a:txBody>
                    <a:bodyPr/>
                    <a:lstStyle/>
                    <a:p>
                      <a:pPr marL="0" indent="0" algn="ctr">
                        <a:lnSpc>
                          <a:spcPct val="115000"/>
                        </a:lnSpc>
                        <a:spcAft>
                          <a:spcPts val="0"/>
                        </a:spcAft>
                      </a:pPr>
                      <a:r>
                        <a:rPr lang="es-ES" sz="1600" b="1" dirty="0">
                          <a:effectLst/>
                        </a:rPr>
                        <a:t>S212</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indent="0" algn="ctr">
                        <a:lnSpc>
                          <a:spcPct val="115000"/>
                        </a:lnSpc>
                        <a:spcAft>
                          <a:spcPts val="0"/>
                        </a:spcAft>
                      </a:pPr>
                      <a:r>
                        <a:rPr lang="es-ES" sz="1550" dirty="0">
                          <a:effectLst/>
                        </a:rPr>
                        <a:t>AAACGTTTATCGTTACGCCG</a:t>
                      </a:r>
                      <a:endParaRPr lang="es-ES"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rowSpan="2">
                  <a:txBody>
                    <a:bodyPr/>
                    <a:lstStyle/>
                    <a:p>
                      <a:pPr marL="0" indent="0" algn="ctr">
                        <a:lnSpc>
                          <a:spcPct val="115000"/>
                        </a:lnSpc>
                        <a:spcAft>
                          <a:spcPts val="0"/>
                        </a:spcAft>
                      </a:pPr>
                      <a:r>
                        <a:rPr lang="es-ES" sz="1600" dirty="0">
                          <a:effectLst/>
                        </a:rPr>
                        <a:t>289 </a:t>
                      </a:r>
                      <a:r>
                        <a:rPr lang="es-ES" sz="1600" dirty="0" err="1">
                          <a:effectLst/>
                        </a:rPr>
                        <a:t>bp</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rowSpan="2">
                  <a:txBody>
                    <a:bodyPr/>
                    <a:lstStyle/>
                    <a:p>
                      <a:pPr marL="0" indent="0" algn="ctr">
                        <a:lnSpc>
                          <a:spcPct val="115000"/>
                        </a:lnSpc>
                        <a:spcAft>
                          <a:spcPts val="0"/>
                        </a:spcAft>
                      </a:pPr>
                      <a:r>
                        <a:rPr lang="es-ES" sz="1600" b="1" dirty="0" err="1">
                          <a:effectLst/>
                        </a:rPr>
                        <a:t>fimC</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rowSpan="2">
                  <a:txBody>
                    <a:bodyPr/>
                    <a:lstStyle/>
                    <a:p>
                      <a:pPr marL="0" indent="0" algn="ctr">
                        <a:lnSpc>
                          <a:spcPct val="115000"/>
                        </a:lnSpc>
                        <a:spcAft>
                          <a:spcPts val="0"/>
                        </a:spcAft>
                      </a:pPr>
                      <a:r>
                        <a:rPr lang="es-ES" sz="1600" dirty="0">
                          <a:effectLst/>
                        </a:rPr>
                        <a:t>(</a:t>
                      </a:r>
                      <a:r>
                        <a:rPr lang="es-ES" sz="1600" dirty="0" err="1">
                          <a:effectLst/>
                        </a:rPr>
                        <a:t>Drahovská</a:t>
                      </a:r>
                      <a:r>
                        <a:rPr lang="es-ES" sz="1600" dirty="0">
                          <a:effectLst/>
                        </a:rPr>
                        <a:t>, y otros 2001)</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r>
              <a:tr h="261652">
                <a:tc>
                  <a:txBody>
                    <a:bodyPr/>
                    <a:lstStyle/>
                    <a:p>
                      <a:pPr marL="0" indent="0" algn="ctr">
                        <a:lnSpc>
                          <a:spcPct val="115000"/>
                        </a:lnSpc>
                        <a:spcAft>
                          <a:spcPts val="0"/>
                        </a:spcAft>
                      </a:pPr>
                      <a:r>
                        <a:rPr lang="es-ES" sz="1600" b="1" dirty="0">
                          <a:effectLst/>
                        </a:rPr>
                        <a:t>S500</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indent="0" algn="ctr">
                        <a:lnSpc>
                          <a:spcPct val="115000"/>
                        </a:lnSpc>
                        <a:spcAft>
                          <a:spcPts val="0"/>
                        </a:spcAft>
                      </a:pPr>
                      <a:r>
                        <a:rPr lang="es-ES" sz="1550" dirty="0">
                          <a:effectLst/>
                        </a:rPr>
                        <a:t>ATCTTGAGATGGTTGCCGAC</a:t>
                      </a:r>
                      <a:endParaRPr lang="es-ES"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vMerge="1">
                  <a:txBody>
                    <a:bodyPr/>
                    <a:lstStyle/>
                    <a:p>
                      <a:endParaRPr lang="es-ES"/>
                    </a:p>
                  </a:txBody>
                  <a:tcPr/>
                </a:tc>
                <a:tc vMerge="1">
                  <a:txBody>
                    <a:bodyPr/>
                    <a:lstStyle/>
                    <a:p>
                      <a:endParaRPr lang="es-ES"/>
                    </a:p>
                  </a:txBody>
                  <a:tcPr/>
                </a:tc>
                <a:tc vMerge="1">
                  <a:txBody>
                    <a:bodyPr/>
                    <a:lstStyle/>
                    <a:p>
                      <a:endParaRPr lang="es-ES"/>
                    </a:p>
                  </a:txBody>
                  <a:tcPr/>
                </a:tc>
              </a:tr>
              <a:tr h="388263">
                <a:tc>
                  <a:txBody>
                    <a:bodyPr/>
                    <a:lstStyle/>
                    <a:p>
                      <a:pPr marL="0" indent="0" algn="ctr">
                        <a:lnSpc>
                          <a:spcPct val="115000"/>
                        </a:lnSpc>
                        <a:spcAft>
                          <a:spcPts val="0"/>
                        </a:spcAft>
                      </a:pPr>
                      <a:r>
                        <a:rPr lang="es-ES" sz="1600" b="1" dirty="0">
                          <a:effectLst/>
                        </a:rPr>
                        <a:t>ST11</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indent="0" algn="ctr">
                        <a:lnSpc>
                          <a:spcPct val="115000"/>
                        </a:lnSpc>
                        <a:spcAft>
                          <a:spcPts val="0"/>
                        </a:spcAft>
                      </a:pPr>
                      <a:r>
                        <a:rPr lang="es-ES" sz="1550" dirty="0">
                          <a:effectLst/>
                        </a:rPr>
                        <a:t>AGCCAACCATTGCTAAATTGGCGCA</a:t>
                      </a:r>
                      <a:endParaRPr lang="es-ES"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rowSpan="2">
                  <a:txBody>
                    <a:bodyPr/>
                    <a:lstStyle/>
                    <a:p>
                      <a:pPr marL="0" indent="0" algn="ctr">
                        <a:lnSpc>
                          <a:spcPct val="115000"/>
                        </a:lnSpc>
                        <a:spcAft>
                          <a:spcPts val="0"/>
                        </a:spcAft>
                      </a:pPr>
                      <a:r>
                        <a:rPr lang="es-ES" sz="1600" dirty="0">
                          <a:effectLst/>
                        </a:rPr>
                        <a:t>429 </a:t>
                      </a:r>
                      <a:r>
                        <a:rPr lang="es-ES" sz="1600" dirty="0" err="1">
                          <a:effectLst/>
                        </a:rPr>
                        <a:t>bp</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rowSpan="2">
                  <a:txBody>
                    <a:bodyPr/>
                    <a:lstStyle/>
                    <a:p>
                      <a:pPr marL="0" indent="0" algn="ctr">
                        <a:lnSpc>
                          <a:spcPct val="115000"/>
                        </a:lnSpc>
                        <a:spcAft>
                          <a:spcPts val="0"/>
                        </a:spcAft>
                      </a:pPr>
                      <a:r>
                        <a:rPr lang="es-ES" sz="1600" b="1" dirty="0">
                          <a:effectLst/>
                        </a:rPr>
                        <a:t>JEO402-1</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rowSpan="2">
                  <a:txBody>
                    <a:bodyPr/>
                    <a:lstStyle/>
                    <a:p>
                      <a:pPr marL="0" indent="0" algn="ctr">
                        <a:lnSpc>
                          <a:spcPct val="115000"/>
                        </a:lnSpc>
                        <a:spcAft>
                          <a:spcPts val="0"/>
                        </a:spcAft>
                      </a:pPr>
                      <a:r>
                        <a:rPr lang="en-US" sz="1600" dirty="0">
                          <a:effectLst/>
                        </a:rPr>
                        <a:t>(</a:t>
                      </a:r>
                      <a:r>
                        <a:rPr lang="en-US" sz="1600" dirty="0" err="1">
                          <a:effectLst/>
                        </a:rPr>
                        <a:t>Aabo</a:t>
                      </a:r>
                      <a:r>
                        <a:rPr lang="en-US" sz="1600" dirty="0">
                          <a:effectLst/>
                        </a:rPr>
                        <a:t>, y </a:t>
                      </a:r>
                      <a:r>
                        <a:rPr lang="en-US" sz="1600" dirty="0" err="1">
                          <a:effectLst/>
                        </a:rPr>
                        <a:t>otros</a:t>
                      </a:r>
                      <a:r>
                        <a:rPr lang="en-US" sz="1600" dirty="0">
                          <a:effectLst/>
                        </a:rPr>
                        <a:t> 1993)</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r>
              <a:tr h="388263">
                <a:tc>
                  <a:txBody>
                    <a:bodyPr/>
                    <a:lstStyle/>
                    <a:p>
                      <a:pPr marL="0" indent="0" algn="ctr">
                        <a:lnSpc>
                          <a:spcPct val="115000"/>
                        </a:lnSpc>
                        <a:spcAft>
                          <a:spcPts val="0"/>
                        </a:spcAft>
                      </a:pPr>
                      <a:r>
                        <a:rPr lang="es-ES" sz="1600" b="1" dirty="0">
                          <a:effectLst/>
                        </a:rPr>
                        <a:t>ST15</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indent="0" algn="ctr">
                        <a:lnSpc>
                          <a:spcPct val="115000"/>
                        </a:lnSpc>
                        <a:spcAft>
                          <a:spcPts val="0"/>
                        </a:spcAft>
                      </a:pPr>
                      <a:r>
                        <a:rPr lang="es-ES" sz="1550" dirty="0">
                          <a:effectLst/>
                        </a:rPr>
                        <a:t>GGTAGAAATTCCCAGCGGGTACTG</a:t>
                      </a:r>
                      <a:endParaRPr lang="es-ES"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vMerge="1">
                  <a:txBody>
                    <a:bodyPr/>
                    <a:lstStyle/>
                    <a:p>
                      <a:endParaRPr lang="es-ES"/>
                    </a:p>
                  </a:txBody>
                  <a:tcPr/>
                </a:tc>
                <a:tc vMerge="1">
                  <a:txBody>
                    <a:bodyPr/>
                    <a:lstStyle/>
                    <a:p>
                      <a:endParaRPr lang="es-ES"/>
                    </a:p>
                  </a:txBody>
                  <a:tcPr/>
                </a:tc>
                <a:tc vMerge="1">
                  <a:txBody>
                    <a:bodyPr/>
                    <a:lstStyle/>
                    <a:p>
                      <a:endParaRPr lang="es-ES"/>
                    </a:p>
                  </a:txBody>
                  <a:tcPr/>
                </a:tc>
              </a:tr>
              <a:tr h="388263">
                <a:tc>
                  <a:txBody>
                    <a:bodyPr/>
                    <a:lstStyle/>
                    <a:p>
                      <a:pPr marL="0" indent="0" algn="ctr">
                        <a:lnSpc>
                          <a:spcPct val="115000"/>
                        </a:lnSpc>
                        <a:spcAft>
                          <a:spcPts val="0"/>
                        </a:spcAft>
                      </a:pPr>
                      <a:r>
                        <a:rPr lang="es-ES" sz="1600" b="1" dirty="0">
                          <a:effectLst/>
                        </a:rPr>
                        <a:t>SALM-3F</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indent="0" algn="ctr">
                        <a:lnSpc>
                          <a:spcPct val="115000"/>
                        </a:lnSpc>
                        <a:spcAft>
                          <a:spcPts val="0"/>
                        </a:spcAft>
                      </a:pPr>
                      <a:r>
                        <a:rPr lang="es-ES" sz="1550" dirty="0">
                          <a:effectLst/>
                        </a:rPr>
                        <a:t>GCTGCGCGCGAACGGCGAAG</a:t>
                      </a:r>
                      <a:endParaRPr lang="es-ES"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rowSpan="2">
                  <a:txBody>
                    <a:bodyPr/>
                    <a:lstStyle/>
                    <a:p>
                      <a:pPr marL="0" indent="0" algn="ctr">
                        <a:lnSpc>
                          <a:spcPct val="115000"/>
                        </a:lnSpc>
                        <a:spcAft>
                          <a:spcPts val="0"/>
                        </a:spcAft>
                      </a:pPr>
                      <a:r>
                        <a:rPr lang="es-ES" sz="1600" dirty="0">
                          <a:effectLst/>
                        </a:rPr>
                        <a:t>389 </a:t>
                      </a:r>
                      <a:r>
                        <a:rPr lang="es-ES" sz="1600" dirty="0" err="1">
                          <a:effectLst/>
                        </a:rPr>
                        <a:t>bp</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rowSpan="2">
                  <a:txBody>
                    <a:bodyPr/>
                    <a:lstStyle/>
                    <a:p>
                      <a:pPr marL="0" indent="0" algn="ctr">
                        <a:lnSpc>
                          <a:spcPct val="115000"/>
                        </a:lnSpc>
                        <a:spcAft>
                          <a:spcPts val="0"/>
                        </a:spcAft>
                      </a:pPr>
                      <a:r>
                        <a:rPr lang="es-ES" sz="1600" b="1" dirty="0" err="1">
                          <a:effectLst/>
                        </a:rPr>
                        <a:t>invA</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rowSpan="2">
                  <a:txBody>
                    <a:bodyPr/>
                    <a:lstStyle/>
                    <a:p>
                      <a:pPr marL="0" indent="0" algn="ctr">
                        <a:lnSpc>
                          <a:spcPct val="115000"/>
                        </a:lnSpc>
                        <a:spcAft>
                          <a:spcPts val="0"/>
                        </a:spcAft>
                      </a:pPr>
                      <a:r>
                        <a:rPr lang="en-US" sz="1600" dirty="0">
                          <a:effectLst/>
                        </a:rPr>
                        <a:t>(Ferretti, y </a:t>
                      </a:r>
                      <a:r>
                        <a:rPr lang="en-US" sz="1600" dirty="0" err="1">
                          <a:effectLst/>
                        </a:rPr>
                        <a:t>otros</a:t>
                      </a:r>
                      <a:r>
                        <a:rPr lang="en-US" sz="1600" dirty="0">
                          <a:effectLst/>
                        </a:rPr>
                        <a:t> 2001)</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r>
              <a:tr h="388263">
                <a:tc>
                  <a:txBody>
                    <a:bodyPr/>
                    <a:lstStyle/>
                    <a:p>
                      <a:pPr marL="0" indent="0" algn="ctr">
                        <a:lnSpc>
                          <a:spcPct val="115000"/>
                        </a:lnSpc>
                        <a:spcAft>
                          <a:spcPts val="0"/>
                        </a:spcAft>
                      </a:pPr>
                      <a:r>
                        <a:rPr lang="es-ES" sz="1600" b="1" dirty="0">
                          <a:effectLst/>
                        </a:rPr>
                        <a:t>SALM-4R</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indent="0" algn="ctr">
                        <a:lnSpc>
                          <a:spcPct val="115000"/>
                        </a:lnSpc>
                        <a:spcAft>
                          <a:spcPts val="0"/>
                        </a:spcAft>
                      </a:pPr>
                      <a:r>
                        <a:rPr lang="es-ES" sz="1550" dirty="0">
                          <a:effectLst/>
                        </a:rPr>
                        <a:t>TCCCGGCAGAGTTCCCATT</a:t>
                      </a:r>
                      <a:endParaRPr lang="es-ES"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vMerge="1">
                  <a:txBody>
                    <a:bodyPr/>
                    <a:lstStyle/>
                    <a:p>
                      <a:endParaRPr lang="es-ES"/>
                    </a:p>
                  </a:txBody>
                  <a:tcPr/>
                </a:tc>
                <a:tc vMerge="1">
                  <a:txBody>
                    <a:bodyPr/>
                    <a:lstStyle/>
                    <a:p>
                      <a:endParaRPr lang="es-ES"/>
                    </a:p>
                  </a:txBody>
                  <a:tcPr/>
                </a:tc>
                <a:tc vMerge="1">
                  <a:txBody>
                    <a:bodyPr/>
                    <a:lstStyle/>
                    <a:p>
                      <a:endParaRPr lang="es-ES"/>
                    </a:p>
                  </a:txBody>
                  <a:tcPr/>
                </a:tc>
              </a:tr>
              <a:tr h="388263">
                <a:tc>
                  <a:txBody>
                    <a:bodyPr/>
                    <a:lstStyle/>
                    <a:p>
                      <a:pPr marL="0" indent="0" algn="ctr">
                        <a:lnSpc>
                          <a:spcPct val="115000"/>
                        </a:lnSpc>
                        <a:spcAft>
                          <a:spcPts val="0"/>
                        </a:spcAft>
                      </a:pPr>
                      <a:r>
                        <a:rPr lang="es-ES" sz="1600" b="1" dirty="0">
                          <a:effectLst/>
                        </a:rPr>
                        <a:t>SelfA2</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indent="0" algn="ctr">
                        <a:lnSpc>
                          <a:spcPct val="115000"/>
                        </a:lnSpc>
                        <a:spcAft>
                          <a:spcPts val="0"/>
                        </a:spcAft>
                      </a:pPr>
                      <a:r>
                        <a:rPr lang="es-ES" sz="1550" dirty="0">
                          <a:effectLst/>
                        </a:rPr>
                        <a:t>GCCGTACACGAGCTTATAGA</a:t>
                      </a:r>
                      <a:endParaRPr lang="es-ES"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rowSpan="2">
                  <a:txBody>
                    <a:bodyPr/>
                    <a:lstStyle/>
                    <a:p>
                      <a:pPr marL="0" indent="0" algn="ctr">
                        <a:lnSpc>
                          <a:spcPct val="115000"/>
                        </a:lnSpc>
                        <a:spcAft>
                          <a:spcPts val="0"/>
                        </a:spcAft>
                      </a:pPr>
                      <a:r>
                        <a:rPr lang="es-ES" sz="1600" dirty="0">
                          <a:effectLst/>
                        </a:rPr>
                        <a:t>310 </a:t>
                      </a:r>
                      <a:r>
                        <a:rPr lang="es-ES" sz="1600" dirty="0" err="1">
                          <a:effectLst/>
                        </a:rPr>
                        <a:t>bp</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rowSpan="2">
                  <a:txBody>
                    <a:bodyPr/>
                    <a:lstStyle/>
                    <a:p>
                      <a:pPr marL="0" indent="0" algn="ctr">
                        <a:lnSpc>
                          <a:spcPct val="115000"/>
                        </a:lnSpc>
                        <a:spcAft>
                          <a:spcPts val="0"/>
                        </a:spcAft>
                      </a:pPr>
                      <a:r>
                        <a:rPr lang="es-ES" sz="1600" b="1" dirty="0" err="1">
                          <a:effectLst/>
                        </a:rPr>
                        <a:t>sefA</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rowSpan="2">
                  <a:txBody>
                    <a:bodyPr/>
                    <a:lstStyle/>
                    <a:p>
                      <a:pPr marL="0" indent="0" algn="ctr">
                        <a:lnSpc>
                          <a:spcPct val="115000"/>
                        </a:lnSpc>
                        <a:spcAft>
                          <a:spcPts val="0"/>
                        </a:spcAft>
                      </a:pPr>
                      <a:r>
                        <a:rPr lang="es-ES" sz="1600" dirty="0">
                          <a:effectLst/>
                        </a:rPr>
                        <a:t>(</a:t>
                      </a:r>
                      <a:r>
                        <a:rPr lang="es-ES" sz="1600" dirty="0" err="1">
                          <a:effectLst/>
                        </a:rPr>
                        <a:t>Amini</a:t>
                      </a:r>
                      <a:r>
                        <a:rPr lang="es-ES" sz="1600" dirty="0">
                          <a:effectLst/>
                        </a:rPr>
                        <a:t>, y otros 2010)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r>
              <a:tr h="388263">
                <a:tc>
                  <a:txBody>
                    <a:bodyPr/>
                    <a:lstStyle/>
                    <a:p>
                      <a:pPr marL="0" indent="0" algn="ctr">
                        <a:lnSpc>
                          <a:spcPct val="115000"/>
                        </a:lnSpc>
                        <a:spcAft>
                          <a:spcPts val="0"/>
                        </a:spcAft>
                      </a:pPr>
                      <a:r>
                        <a:rPr lang="es-ES" sz="1600" b="1" dirty="0">
                          <a:effectLst/>
                        </a:rPr>
                        <a:t>SelfA4</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indent="0" algn="ctr">
                        <a:lnSpc>
                          <a:spcPct val="115000"/>
                        </a:lnSpc>
                        <a:spcAft>
                          <a:spcPts val="0"/>
                        </a:spcAft>
                      </a:pPr>
                      <a:r>
                        <a:rPr lang="es-ES" sz="1550" dirty="0">
                          <a:effectLst/>
                        </a:rPr>
                        <a:t>ACCTACAGGGGCACAATAAC</a:t>
                      </a:r>
                      <a:endParaRPr lang="es-ES"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vMerge="1">
                  <a:txBody>
                    <a:bodyPr/>
                    <a:lstStyle/>
                    <a:p>
                      <a:endParaRPr lang="es-ES"/>
                    </a:p>
                  </a:txBody>
                  <a:tcPr/>
                </a:tc>
                <a:tc vMerge="1">
                  <a:txBody>
                    <a:bodyPr/>
                    <a:lstStyle/>
                    <a:p>
                      <a:endParaRPr lang="es-ES"/>
                    </a:p>
                  </a:txBody>
                  <a:tcPr/>
                </a:tc>
                <a:tc vMerge="1">
                  <a:txBody>
                    <a:bodyPr/>
                    <a:lstStyle/>
                    <a:p>
                      <a:endParaRPr lang="es-ES"/>
                    </a:p>
                  </a:txBody>
                  <a:tcPr/>
                </a:tc>
              </a:tr>
              <a:tr h="388263">
                <a:tc>
                  <a:txBody>
                    <a:bodyPr/>
                    <a:lstStyle/>
                    <a:p>
                      <a:pPr marL="0" indent="0" algn="ctr">
                        <a:lnSpc>
                          <a:spcPct val="115000"/>
                        </a:lnSpc>
                        <a:spcAft>
                          <a:spcPts val="0"/>
                        </a:spcAft>
                      </a:pPr>
                      <a:r>
                        <a:rPr lang="es-ES" sz="1600" b="1" dirty="0">
                          <a:effectLst/>
                        </a:rPr>
                        <a:t>US1f</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indent="0" algn="ctr">
                        <a:lnSpc>
                          <a:spcPct val="115000"/>
                        </a:lnSpc>
                        <a:spcAft>
                          <a:spcPts val="0"/>
                        </a:spcAft>
                      </a:pPr>
                      <a:r>
                        <a:rPr lang="es-ES" sz="1550" dirty="0">
                          <a:effectLst/>
                        </a:rPr>
                        <a:t>GTGAAATTATCGCCACGTTCGGGCAA</a:t>
                      </a:r>
                      <a:endParaRPr lang="es-ES"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rowSpan="2">
                  <a:txBody>
                    <a:bodyPr/>
                    <a:lstStyle/>
                    <a:p>
                      <a:pPr marL="0" indent="0" algn="ctr">
                        <a:lnSpc>
                          <a:spcPct val="115000"/>
                        </a:lnSpc>
                        <a:spcAft>
                          <a:spcPts val="0"/>
                        </a:spcAft>
                      </a:pPr>
                      <a:r>
                        <a:rPr lang="es-ES" sz="1600" dirty="0">
                          <a:effectLst/>
                        </a:rPr>
                        <a:t>290 </a:t>
                      </a:r>
                      <a:r>
                        <a:rPr lang="es-ES" sz="1600" dirty="0" err="1">
                          <a:effectLst/>
                        </a:rPr>
                        <a:t>bp</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indent="0" algn="ctr">
                        <a:lnSpc>
                          <a:spcPct val="115000"/>
                        </a:lnSpc>
                        <a:spcAft>
                          <a:spcPts val="0"/>
                        </a:spcAft>
                      </a:pPr>
                      <a:r>
                        <a:rPr lang="es-ES" sz="1600" b="1" dirty="0" err="1">
                          <a:effectLst/>
                        </a:rPr>
                        <a:t>invA</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indent="0" algn="ctr">
                        <a:lnSpc>
                          <a:spcPct val="115000"/>
                        </a:lnSpc>
                        <a:spcAft>
                          <a:spcPts val="0"/>
                        </a:spcAft>
                      </a:pPr>
                      <a:r>
                        <a:rPr lang="es-ES" sz="1600" dirty="0">
                          <a:effectLst/>
                        </a:rPr>
                        <a:t>(</a:t>
                      </a:r>
                      <a:r>
                        <a:rPr lang="es-ES" sz="1600" dirty="0" err="1">
                          <a:effectLst/>
                        </a:rPr>
                        <a:t>Malorny</a:t>
                      </a:r>
                      <a:r>
                        <a:rPr lang="es-ES" sz="1600" dirty="0">
                          <a:effectLst/>
                        </a:rPr>
                        <a:t>, Bunge y Helmut 1993)</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1652">
                <a:tc>
                  <a:txBody>
                    <a:bodyPr/>
                    <a:lstStyle/>
                    <a:p>
                      <a:pPr marL="0" indent="0" algn="ctr">
                        <a:lnSpc>
                          <a:spcPct val="115000"/>
                        </a:lnSpc>
                        <a:spcAft>
                          <a:spcPts val="0"/>
                        </a:spcAft>
                      </a:pPr>
                      <a:r>
                        <a:rPr lang="es-ES" sz="1600" b="1" dirty="0">
                          <a:effectLst/>
                        </a:rPr>
                        <a:t>US1r</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lnSpc>
                          <a:spcPct val="115000"/>
                        </a:lnSpc>
                        <a:spcAft>
                          <a:spcPts val="0"/>
                        </a:spcAft>
                      </a:pPr>
                      <a:r>
                        <a:rPr lang="es-ES" sz="1550" dirty="0">
                          <a:effectLst/>
                        </a:rPr>
                        <a:t>TCATCGCACCGTCAAAGGAACC</a:t>
                      </a:r>
                      <a:endParaRPr lang="es-ES"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s-ES"/>
                    </a:p>
                  </a:txBody>
                  <a:tcPr/>
                </a:tc>
                <a:tc vMerge="1">
                  <a:txBody>
                    <a:bodyPr/>
                    <a:lstStyle/>
                    <a:p>
                      <a:endParaRPr lang="es-ES"/>
                    </a:p>
                  </a:txBody>
                  <a:tcPr/>
                </a:tc>
                <a:tc vMerge="1">
                  <a:txBody>
                    <a:bodyPr/>
                    <a:lstStyle/>
                    <a:p>
                      <a:endParaRPr lang="es-ES"/>
                    </a:p>
                  </a:txBody>
                  <a:tcPr/>
                </a:tc>
              </a:tr>
            </a:tbl>
          </a:graphicData>
        </a:graphic>
      </p:graphicFrame>
    </p:spTree>
    <p:extLst>
      <p:ext uri="{BB962C8B-B14F-4D97-AF65-F5344CB8AC3E}">
        <p14:creationId xmlns:p14="http://schemas.microsoft.com/office/powerpoint/2010/main" val="19831560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457200" y="44624"/>
            <a:ext cx="8229600" cy="634083"/>
          </a:xfrm>
        </p:spPr>
        <p:txBody>
          <a:bodyPr/>
          <a:lstStyle/>
          <a:p>
            <a:r>
              <a:rPr lang="es-US" sz="3600" b="1" dirty="0" smtClean="0"/>
              <a:t>SELECCIÓN Y DISEÑO DE PRIMERS</a:t>
            </a:r>
            <a:endParaRPr lang="en-US" sz="3600" b="1" dirty="0"/>
          </a:p>
        </p:txBody>
      </p:sp>
      <p:graphicFrame>
        <p:nvGraphicFramePr>
          <p:cNvPr id="3" name="Diagrama 2"/>
          <p:cNvGraphicFramePr/>
          <p:nvPr>
            <p:extLst>
              <p:ext uri="{D42A27DB-BD31-4B8C-83A1-F6EECF244321}">
                <p14:modId xmlns:p14="http://schemas.microsoft.com/office/powerpoint/2010/main" val="4005366313"/>
              </p:ext>
            </p:extLst>
          </p:nvPr>
        </p:nvGraphicFramePr>
        <p:xfrm>
          <a:off x="457200" y="1052736"/>
          <a:ext cx="8040960" cy="1512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upo 8"/>
          <p:cNvGrpSpPr/>
          <p:nvPr/>
        </p:nvGrpSpPr>
        <p:grpSpPr>
          <a:xfrm>
            <a:off x="971600" y="2564904"/>
            <a:ext cx="936104" cy="864096"/>
            <a:chOff x="971600" y="2564904"/>
            <a:chExt cx="936104" cy="864096"/>
          </a:xfrm>
        </p:grpSpPr>
        <p:cxnSp>
          <p:nvCxnSpPr>
            <p:cNvPr id="6" name="Conector recto 5"/>
            <p:cNvCxnSpPr/>
            <p:nvPr/>
          </p:nvCxnSpPr>
          <p:spPr>
            <a:xfrm>
              <a:off x="971600" y="2564904"/>
              <a:ext cx="0" cy="86409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a:off x="971600" y="3429000"/>
              <a:ext cx="93610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11" name="Tabla 10"/>
          <p:cNvGraphicFramePr>
            <a:graphicFrameLocks noGrp="1"/>
          </p:cNvGraphicFramePr>
          <p:nvPr>
            <p:extLst>
              <p:ext uri="{D42A27DB-BD31-4B8C-83A1-F6EECF244321}">
                <p14:modId xmlns:p14="http://schemas.microsoft.com/office/powerpoint/2010/main" val="2828675262"/>
              </p:ext>
            </p:extLst>
          </p:nvPr>
        </p:nvGraphicFramePr>
        <p:xfrm>
          <a:off x="1907704" y="2768872"/>
          <a:ext cx="6015816" cy="2057400"/>
        </p:xfrm>
        <a:graphic>
          <a:graphicData uri="http://schemas.openxmlformats.org/drawingml/2006/table">
            <a:tbl>
              <a:tblPr firstRow="1" firstCol="1" bandRow="1">
                <a:tableStyleId>{79F01EFD-CF5A-4C91-B87D-4F6092FAC9CE}</a:tableStyleId>
              </a:tblPr>
              <a:tblGrid>
                <a:gridCol w="3036216"/>
                <a:gridCol w="2979600"/>
              </a:tblGrid>
              <a:tr h="264051">
                <a:tc>
                  <a:txBody>
                    <a:bodyPr/>
                    <a:lstStyle/>
                    <a:p>
                      <a:pPr indent="252095" algn="ctr">
                        <a:lnSpc>
                          <a:spcPct val="150000"/>
                        </a:lnSpc>
                        <a:spcAft>
                          <a:spcPts val="0"/>
                        </a:spcAft>
                      </a:pPr>
                      <a:r>
                        <a:rPr lang="es-ES" sz="1800" b="1" dirty="0">
                          <a:effectLst/>
                        </a:rPr>
                        <a:t>Características</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52095" algn="ctr">
                        <a:lnSpc>
                          <a:spcPct val="150000"/>
                        </a:lnSpc>
                        <a:spcAft>
                          <a:spcPts val="0"/>
                        </a:spcAft>
                      </a:pPr>
                      <a:r>
                        <a:rPr lang="es-ES" sz="1800" b="1" dirty="0">
                          <a:effectLst/>
                        </a:rPr>
                        <a:t>Rango o criterio óptimo</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4051">
                <a:tc>
                  <a:txBody>
                    <a:bodyPr/>
                    <a:lstStyle/>
                    <a:p>
                      <a:pPr indent="252095" algn="ctr">
                        <a:lnSpc>
                          <a:spcPct val="150000"/>
                        </a:lnSpc>
                        <a:spcAft>
                          <a:spcPts val="0"/>
                        </a:spcAft>
                      </a:pPr>
                      <a:r>
                        <a:rPr lang="es-ES" sz="1800">
                          <a:effectLst/>
                        </a:rPr>
                        <a:t>Tamaño de primer</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indent="252095" algn="ctr">
                        <a:lnSpc>
                          <a:spcPct val="150000"/>
                        </a:lnSpc>
                        <a:spcAft>
                          <a:spcPts val="0"/>
                        </a:spcAft>
                      </a:pPr>
                      <a:r>
                        <a:rPr lang="es-ES" sz="1800" dirty="0">
                          <a:effectLst/>
                        </a:rPr>
                        <a:t>20 - 23 </a:t>
                      </a:r>
                      <a:r>
                        <a:rPr lang="es-ES" sz="1800" dirty="0" err="1">
                          <a:effectLst/>
                        </a:rPr>
                        <a:t>pb</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r>
              <a:tr h="264051">
                <a:tc>
                  <a:txBody>
                    <a:bodyPr/>
                    <a:lstStyle/>
                    <a:p>
                      <a:pPr indent="252095" algn="ctr">
                        <a:lnSpc>
                          <a:spcPct val="150000"/>
                        </a:lnSpc>
                        <a:spcAft>
                          <a:spcPts val="0"/>
                        </a:spcAft>
                      </a:pPr>
                      <a:r>
                        <a:rPr lang="es-ES" sz="1800">
                          <a:effectLst/>
                        </a:rPr>
                        <a:t>Tamaño del amplicón</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indent="252095" algn="ctr">
                        <a:lnSpc>
                          <a:spcPct val="150000"/>
                        </a:lnSpc>
                        <a:spcAft>
                          <a:spcPts val="0"/>
                        </a:spcAft>
                      </a:pPr>
                      <a:r>
                        <a:rPr lang="es-ES" sz="1800">
                          <a:effectLst/>
                        </a:rPr>
                        <a:t>300 - 400 pb</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264051">
                <a:tc>
                  <a:txBody>
                    <a:bodyPr/>
                    <a:lstStyle/>
                    <a:p>
                      <a:pPr indent="252095" algn="ctr">
                        <a:lnSpc>
                          <a:spcPct val="150000"/>
                        </a:lnSpc>
                        <a:spcAft>
                          <a:spcPts val="0"/>
                        </a:spcAft>
                      </a:pPr>
                      <a:r>
                        <a:rPr lang="es-ES" sz="1800">
                          <a:effectLst/>
                        </a:rPr>
                        <a:t>Temperatura de Fusión</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indent="252095" algn="ctr">
                        <a:lnSpc>
                          <a:spcPct val="150000"/>
                        </a:lnSpc>
                        <a:spcAft>
                          <a:spcPts val="0"/>
                        </a:spcAft>
                      </a:pPr>
                      <a:r>
                        <a:rPr lang="es-ES" sz="1800">
                          <a:effectLst/>
                        </a:rPr>
                        <a:t>60 °C - 65 °C</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264051">
                <a:tc>
                  <a:txBody>
                    <a:bodyPr/>
                    <a:lstStyle/>
                    <a:p>
                      <a:pPr indent="252095" algn="ctr">
                        <a:lnSpc>
                          <a:spcPct val="150000"/>
                        </a:lnSpc>
                        <a:spcAft>
                          <a:spcPts val="0"/>
                        </a:spcAft>
                      </a:pPr>
                      <a:r>
                        <a:rPr lang="es-ES" sz="1800">
                          <a:effectLst/>
                        </a:rPr>
                        <a:t>% G-C</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52095" algn="ctr">
                        <a:lnSpc>
                          <a:spcPct val="150000"/>
                        </a:lnSpc>
                        <a:spcAft>
                          <a:spcPts val="0"/>
                        </a:spcAft>
                      </a:pPr>
                      <a:r>
                        <a:rPr lang="es-ES" sz="1800" dirty="0">
                          <a:effectLst/>
                        </a:rPr>
                        <a:t>40% - 60%</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643586244"/>
              </p:ext>
            </p:extLst>
          </p:nvPr>
        </p:nvGraphicFramePr>
        <p:xfrm>
          <a:off x="457200" y="5107457"/>
          <a:ext cx="8040960" cy="1234440"/>
        </p:xfrm>
        <a:graphic>
          <a:graphicData uri="http://schemas.openxmlformats.org/drawingml/2006/table">
            <a:tbl>
              <a:tblPr firstRow="1" firstCol="1" bandRow="1">
                <a:tableStyleId>{79F01EFD-CF5A-4C91-B87D-4F6092FAC9CE}</a:tableStyleId>
              </a:tblPr>
              <a:tblGrid>
                <a:gridCol w="1269174"/>
                <a:gridCol w="4458633"/>
                <a:gridCol w="2313153"/>
              </a:tblGrid>
              <a:tr h="228600">
                <a:tc>
                  <a:txBody>
                    <a:bodyPr/>
                    <a:lstStyle/>
                    <a:p>
                      <a:pPr marL="0" indent="0" algn="ctr">
                        <a:lnSpc>
                          <a:spcPct val="150000"/>
                        </a:lnSpc>
                        <a:spcAft>
                          <a:spcPts val="0"/>
                        </a:spcAft>
                      </a:pPr>
                      <a:r>
                        <a:rPr lang="es-ES" sz="1800" b="1" dirty="0">
                          <a:effectLst/>
                        </a:rPr>
                        <a:t>Primers</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indent="0" algn="ctr">
                        <a:lnSpc>
                          <a:spcPct val="150000"/>
                        </a:lnSpc>
                        <a:spcAft>
                          <a:spcPts val="0"/>
                        </a:spcAft>
                      </a:pPr>
                      <a:r>
                        <a:rPr lang="es-ES" sz="1800" b="1" dirty="0">
                          <a:effectLst/>
                        </a:rPr>
                        <a:t>Secuencia</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indent="0" algn="ctr">
                        <a:lnSpc>
                          <a:spcPct val="150000"/>
                        </a:lnSpc>
                        <a:spcAft>
                          <a:spcPts val="0"/>
                        </a:spcAft>
                      </a:pPr>
                      <a:r>
                        <a:rPr lang="es-ES" sz="1800" b="1" dirty="0">
                          <a:effectLst/>
                        </a:rPr>
                        <a:t>Tamaño </a:t>
                      </a:r>
                      <a:r>
                        <a:rPr lang="es-ES" sz="1800" b="1" dirty="0" err="1">
                          <a:effectLst/>
                        </a:rPr>
                        <a:t>Amplicón</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r>
              <a:tr h="228600">
                <a:tc>
                  <a:txBody>
                    <a:bodyPr/>
                    <a:lstStyle/>
                    <a:p>
                      <a:pPr marL="0" indent="0" algn="ctr">
                        <a:lnSpc>
                          <a:spcPct val="150000"/>
                        </a:lnSpc>
                        <a:spcAft>
                          <a:spcPts val="0"/>
                        </a:spcAft>
                      </a:pPr>
                      <a:r>
                        <a:rPr lang="es-ES" sz="1800" dirty="0" err="1">
                          <a:effectLst/>
                        </a:rPr>
                        <a:t>SefA</a:t>
                      </a:r>
                      <a:r>
                        <a:rPr lang="es-ES" sz="1800" dirty="0">
                          <a:effectLst/>
                        </a:rPr>
                        <a:t> F</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indent="0" algn="ctr">
                        <a:lnSpc>
                          <a:spcPct val="150000"/>
                        </a:lnSpc>
                        <a:spcAft>
                          <a:spcPts val="0"/>
                        </a:spcAft>
                      </a:pPr>
                      <a:r>
                        <a:rPr lang="es-ES" sz="1800" dirty="0">
                          <a:effectLst/>
                        </a:rPr>
                        <a:t>GGTAACAAAGCAGAGGTTCAGGC</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rowSpan="2">
                  <a:txBody>
                    <a:bodyPr/>
                    <a:lstStyle/>
                    <a:p>
                      <a:pPr marL="0" indent="0" algn="ctr">
                        <a:lnSpc>
                          <a:spcPct val="150000"/>
                        </a:lnSpc>
                        <a:spcAft>
                          <a:spcPts val="0"/>
                        </a:spcAft>
                      </a:pPr>
                      <a:r>
                        <a:rPr lang="es-ES" sz="1800" dirty="0">
                          <a:effectLst/>
                        </a:rPr>
                        <a:t>302</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r>
              <a:tr h="228600">
                <a:tc>
                  <a:txBody>
                    <a:bodyPr/>
                    <a:lstStyle/>
                    <a:p>
                      <a:pPr marL="0" indent="0" algn="ctr">
                        <a:lnSpc>
                          <a:spcPct val="150000"/>
                        </a:lnSpc>
                        <a:spcAft>
                          <a:spcPts val="0"/>
                        </a:spcAft>
                      </a:pPr>
                      <a:r>
                        <a:rPr lang="es-ES" sz="1800" dirty="0" err="1">
                          <a:effectLst/>
                        </a:rPr>
                        <a:t>SefA</a:t>
                      </a:r>
                      <a:r>
                        <a:rPr lang="es-ES" sz="1800" dirty="0">
                          <a:effectLst/>
                        </a:rPr>
                        <a:t> R</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indent="0" algn="ctr">
                        <a:lnSpc>
                          <a:spcPct val="150000"/>
                        </a:lnSpc>
                        <a:spcAft>
                          <a:spcPts val="0"/>
                        </a:spcAft>
                      </a:pPr>
                      <a:r>
                        <a:rPr lang="es-ES" sz="1800" dirty="0">
                          <a:effectLst/>
                        </a:rPr>
                        <a:t>GCAAGCCCGTCAATTCCAGTATT</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vMerge="1">
                  <a:txBody>
                    <a:bodyPr/>
                    <a:lstStyle/>
                    <a:p>
                      <a:endParaRPr lang="es-ES"/>
                    </a:p>
                  </a:txBody>
                  <a:tcPr/>
                </a:tc>
              </a:tr>
            </a:tbl>
          </a:graphicData>
        </a:graphic>
      </p:graphicFrame>
    </p:spTree>
    <p:extLst>
      <p:ext uri="{BB962C8B-B14F-4D97-AF65-F5344CB8AC3E}">
        <p14:creationId xmlns:p14="http://schemas.microsoft.com/office/powerpoint/2010/main" val="1426952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0" y="-13395"/>
            <a:ext cx="9144000" cy="634083"/>
          </a:xfrm>
        </p:spPr>
        <p:txBody>
          <a:bodyPr/>
          <a:lstStyle/>
          <a:p>
            <a:r>
              <a:rPr lang="es-US" sz="3200" b="1" dirty="0" smtClean="0"/>
              <a:t>REACCIÓN EN CADENA DE LA POLIMERSA (PCR)</a:t>
            </a:r>
            <a:endParaRPr lang="en-US" sz="3200" b="1" dirty="0"/>
          </a:p>
        </p:txBody>
      </p:sp>
      <p:sp>
        <p:nvSpPr>
          <p:cNvPr id="2" name="Rectángulo 1"/>
          <p:cNvSpPr/>
          <p:nvPr/>
        </p:nvSpPr>
        <p:spPr>
          <a:xfrm>
            <a:off x="323528" y="2924944"/>
            <a:ext cx="2232248" cy="369332"/>
          </a:xfrm>
          <a:prstGeom prst="rect">
            <a:avLst/>
          </a:prstGeom>
          <a:ln>
            <a:solidFill>
              <a:schemeClr val="tx1">
                <a:lumMod val="95000"/>
                <a:lumOff val="5000"/>
              </a:schemeClr>
            </a:solidFill>
          </a:ln>
        </p:spPr>
        <p:txBody>
          <a:bodyPr wrap="square">
            <a:spAutoFit/>
          </a:bodyPr>
          <a:lstStyle/>
          <a:p>
            <a:pPr algn="ctr"/>
            <a:r>
              <a:rPr lang="es-ES" sz="1800" i="1" dirty="0" err="1" smtClean="0">
                <a:latin typeface="Arial" panose="020B0604020202020204" pitchFamily="34" charset="0"/>
                <a:ea typeface="Calibri" panose="020F0502020204030204" pitchFamily="34" charset="0"/>
              </a:rPr>
              <a:t>invA</a:t>
            </a:r>
            <a:r>
              <a:rPr lang="es-ES" sz="1800" dirty="0" smtClean="0">
                <a:latin typeface="Arial" panose="020B0604020202020204" pitchFamily="34" charset="0"/>
                <a:ea typeface="Calibri" panose="020F0502020204030204" pitchFamily="34" charset="0"/>
              </a:rPr>
              <a:t> (US1f/US1r)</a:t>
            </a:r>
            <a:endParaRPr lang="es-ES" sz="1800" dirty="0">
              <a:latin typeface="Arial" panose="020B0604020202020204" pitchFamily="34" charset="0"/>
              <a:ea typeface="Calibri" panose="020F0502020204030204" pitchFamily="34" charset="0"/>
            </a:endParaRPr>
          </a:p>
        </p:txBody>
      </p:sp>
      <p:sp>
        <p:nvSpPr>
          <p:cNvPr id="3" name="Rectángulo 2"/>
          <p:cNvSpPr/>
          <p:nvPr/>
        </p:nvSpPr>
        <p:spPr>
          <a:xfrm>
            <a:off x="323528" y="3553271"/>
            <a:ext cx="2232248" cy="369332"/>
          </a:xfrm>
          <a:prstGeom prst="rect">
            <a:avLst/>
          </a:prstGeom>
          <a:ln>
            <a:solidFill>
              <a:schemeClr val="tx1">
                <a:lumMod val="95000"/>
                <a:lumOff val="5000"/>
              </a:schemeClr>
            </a:solidFill>
          </a:ln>
        </p:spPr>
        <p:txBody>
          <a:bodyPr wrap="square">
            <a:spAutoFit/>
          </a:bodyPr>
          <a:lstStyle/>
          <a:p>
            <a:pPr algn="ctr"/>
            <a:r>
              <a:rPr lang="es-ES" sz="1800" i="1" dirty="0" err="1" smtClean="0">
                <a:latin typeface="Arial" panose="020B0604020202020204" pitchFamily="34" charset="0"/>
                <a:ea typeface="Calibri" panose="020F0502020204030204" pitchFamily="34" charset="0"/>
              </a:rPr>
              <a:t>fimC</a:t>
            </a:r>
            <a:r>
              <a:rPr lang="es-ES" sz="1800" dirty="0" smtClean="0">
                <a:latin typeface="Arial" panose="020B0604020202020204" pitchFamily="34" charset="0"/>
                <a:ea typeface="Calibri" panose="020F0502020204030204" pitchFamily="34" charset="0"/>
              </a:rPr>
              <a:t> (S2012/S500)</a:t>
            </a:r>
            <a:endParaRPr lang="es-ES" sz="1800" dirty="0"/>
          </a:p>
        </p:txBody>
      </p:sp>
      <p:sp>
        <p:nvSpPr>
          <p:cNvPr id="4" name="Flecha derecha 3"/>
          <p:cNvSpPr/>
          <p:nvPr/>
        </p:nvSpPr>
        <p:spPr>
          <a:xfrm>
            <a:off x="2771800" y="3294276"/>
            <a:ext cx="667152" cy="268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6" name="Tabla 5"/>
          <p:cNvGraphicFramePr>
            <a:graphicFrameLocks noGrp="1"/>
          </p:cNvGraphicFramePr>
          <p:nvPr>
            <p:extLst>
              <p:ext uri="{D42A27DB-BD31-4B8C-83A1-F6EECF244321}">
                <p14:modId xmlns:p14="http://schemas.microsoft.com/office/powerpoint/2010/main" val="1655997503"/>
              </p:ext>
            </p:extLst>
          </p:nvPr>
        </p:nvGraphicFramePr>
        <p:xfrm>
          <a:off x="3438952" y="1127851"/>
          <a:ext cx="5669552" cy="4937760"/>
        </p:xfrm>
        <a:graphic>
          <a:graphicData uri="http://schemas.openxmlformats.org/drawingml/2006/table">
            <a:tbl>
              <a:tblPr firstRow="1" firstCol="1" bandRow="1">
                <a:tableStyleId>{79F01EFD-CF5A-4C91-B87D-4F6092FAC9CE}</a:tableStyleId>
              </a:tblPr>
              <a:tblGrid>
                <a:gridCol w="1417388"/>
                <a:gridCol w="1246908"/>
                <a:gridCol w="1174463"/>
                <a:gridCol w="1830793"/>
              </a:tblGrid>
              <a:tr h="228600">
                <a:tc>
                  <a:txBody>
                    <a:bodyPr/>
                    <a:lstStyle/>
                    <a:p>
                      <a:pPr marL="0" indent="0" algn="ctr">
                        <a:lnSpc>
                          <a:spcPct val="150000"/>
                        </a:lnSpc>
                        <a:spcAft>
                          <a:spcPts val="0"/>
                        </a:spcAft>
                      </a:pPr>
                      <a:r>
                        <a:rPr lang="es-ES" sz="1800" b="1" dirty="0">
                          <a:effectLst/>
                        </a:rPr>
                        <a:t>Reactivo</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lnSpc>
                          <a:spcPct val="150000"/>
                        </a:lnSpc>
                        <a:spcAft>
                          <a:spcPts val="0"/>
                        </a:spcAft>
                      </a:pPr>
                      <a:r>
                        <a:rPr lang="es-ES" sz="1800" b="1" dirty="0">
                          <a:effectLst/>
                        </a:rPr>
                        <a:t>Stock</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1800" b="1" dirty="0" smtClean="0">
                          <a:effectLst/>
                        </a:rPr>
                        <a:t>[ ] </a:t>
                      </a:r>
                      <a:r>
                        <a:rPr lang="es-ES" sz="1800" b="1" dirty="0">
                          <a:effectLst/>
                        </a:rPr>
                        <a:t>Final</a:t>
                      </a:r>
                      <a:endParaRPr lang="es-ES" sz="2400" b="1" dirty="0">
                        <a:effectLst/>
                        <a:latin typeface="Calibri" panose="020F0502020204030204" pitchFamily="34"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lnSpc>
                          <a:spcPct val="150000"/>
                        </a:lnSpc>
                        <a:spcAft>
                          <a:spcPts val="0"/>
                        </a:spcAft>
                      </a:pPr>
                      <a:r>
                        <a:rPr lang="es-ES" sz="1800" b="1" dirty="0" smtClean="0">
                          <a:effectLst/>
                        </a:rPr>
                        <a:t>V </a:t>
                      </a:r>
                      <a:r>
                        <a:rPr lang="es-ES" sz="1800" b="1" dirty="0" err="1" smtClean="0">
                          <a:effectLst/>
                        </a:rPr>
                        <a:t>Rx</a:t>
                      </a:r>
                      <a:r>
                        <a:rPr lang="es-ES" sz="1800" b="1" dirty="0" smtClean="0">
                          <a:effectLst/>
                        </a:rPr>
                        <a:t> (µL</a:t>
                      </a:r>
                      <a:r>
                        <a:rPr lang="es-ES" sz="1800" b="1" dirty="0">
                          <a:effectLst/>
                        </a:rPr>
                        <a:t>)</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28600">
                <a:tc>
                  <a:txBody>
                    <a:bodyPr/>
                    <a:lstStyle/>
                    <a:p>
                      <a:pPr marL="0" indent="0" algn="ctr">
                        <a:lnSpc>
                          <a:spcPct val="150000"/>
                        </a:lnSpc>
                        <a:spcAft>
                          <a:spcPts val="0"/>
                        </a:spcAft>
                      </a:pPr>
                      <a:r>
                        <a:rPr lang="es-ES" sz="1800" dirty="0">
                          <a:effectLst/>
                        </a:rPr>
                        <a:t>H2O</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a:txBody>
                    <a:bodyPr/>
                    <a:lstStyle/>
                    <a:p>
                      <a:pPr marL="0" indent="0" algn="ctr">
                        <a:lnSpc>
                          <a:spcPct val="150000"/>
                        </a:lnSpc>
                        <a:spcAft>
                          <a:spcPts val="0"/>
                        </a:spcAft>
                        <a:tabLst>
                          <a:tab pos="676275" algn="l"/>
                        </a:tabLst>
                      </a:pPr>
                      <a:r>
                        <a:rPr lang="es-ES" sz="1800" dirty="0">
                          <a:effectLst/>
                        </a:rPr>
                        <a:t>N/A</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a:txBody>
                    <a:bodyPr/>
                    <a:lstStyle/>
                    <a:p>
                      <a:pPr marL="0" indent="0" algn="ctr">
                        <a:lnSpc>
                          <a:spcPct val="150000"/>
                        </a:lnSpc>
                        <a:spcAft>
                          <a:spcPts val="0"/>
                        </a:spcAft>
                        <a:tabLst>
                          <a:tab pos="676275" algn="l"/>
                        </a:tabLst>
                      </a:pPr>
                      <a:r>
                        <a:rPr lang="es-ES" sz="1800" dirty="0">
                          <a:effectLst/>
                        </a:rPr>
                        <a:t>N/A</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a:txBody>
                    <a:bodyPr/>
                    <a:lstStyle/>
                    <a:p>
                      <a:pPr marL="0" indent="0" algn="ctr">
                        <a:lnSpc>
                          <a:spcPct val="150000"/>
                        </a:lnSpc>
                        <a:spcAft>
                          <a:spcPts val="0"/>
                        </a:spcAft>
                      </a:pPr>
                      <a:r>
                        <a:rPr lang="es-ES" sz="1800" dirty="0">
                          <a:effectLst/>
                        </a:rPr>
                        <a:t>12</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r>
              <a:tr h="228600">
                <a:tc>
                  <a:txBody>
                    <a:bodyPr/>
                    <a:lstStyle/>
                    <a:p>
                      <a:pPr marL="0" indent="0" algn="ctr">
                        <a:lnSpc>
                          <a:spcPct val="150000"/>
                        </a:lnSpc>
                        <a:spcAft>
                          <a:spcPts val="0"/>
                        </a:spcAft>
                      </a:pPr>
                      <a:r>
                        <a:rPr lang="es-ES" sz="1800" dirty="0">
                          <a:effectLst/>
                        </a:rPr>
                        <a:t>Buffer</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indent="0" algn="ctr">
                        <a:lnSpc>
                          <a:spcPct val="150000"/>
                        </a:lnSpc>
                        <a:spcAft>
                          <a:spcPts val="0"/>
                        </a:spcAft>
                        <a:tabLst>
                          <a:tab pos="676275" algn="l"/>
                        </a:tabLst>
                      </a:pPr>
                      <a:r>
                        <a:rPr lang="es-ES" sz="1800" dirty="0">
                          <a:effectLst/>
                        </a:rPr>
                        <a:t>10X</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indent="0" algn="ctr">
                        <a:lnSpc>
                          <a:spcPct val="150000"/>
                        </a:lnSpc>
                        <a:spcAft>
                          <a:spcPts val="0"/>
                        </a:spcAft>
                        <a:tabLst>
                          <a:tab pos="676275" algn="l"/>
                        </a:tabLst>
                      </a:pPr>
                      <a:r>
                        <a:rPr lang="es-ES" sz="1800" dirty="0">
                          <a:effectLst/>
                        </a:rPr>
                        <a:t>1X</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indent="0" algn="ctr">
                        <a:lnSpc>
                          <a:spcPct val="150000"/>
                        </a:lnSpc>
                        <a:spcAft>
                          <a:spcPts val="0"/>
                        </a:spcAft>
                      </a:pPr>
                      <a:r>
                        <a:rPr lang="es-ES" sz="1800" dirty="0">
                          <a:effectLst/>
                        </a:rPr>
                        <a:t>2</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r>
              <a:tr h="228600">
                <a:tc>
                  <a:txBody>
                    <a:bodyPr/>
                    <a:lstStyle/>
                    <a:p>
                      <a:pPr marL="0" indent="0" algn="ctr">
                        <a:lnSpc>
                          <a:spcPct val="150000"/>
                        </a:lnSpc>
                        <a:spcAft>
                          <a:spcPts val="0"/>
                        </a:spcAft>
                      </a:pPr>
                      <a:r>
                        <a:rPr lang="es-ES" sz="1800" dirty="0">
                          <a:effectLst/>
                        </a:rPr>
                        <a:t>MgCl2</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indent="0" algn="ctr">
                        <a:lnSpc>
                          <a:spcPct val="150000"/>
                        </a:lnSpc>
                        <a:spcAft>
                          <a:spcPts val="0"/>
                        </a:spcAft>
                        <a:tabLst>
                          <a:tab pos="676275" algn="l"/>
                        </a:tabLst>
                      </a:pPr>
                      <a:r>
                        <a:rPr lang="es-ES" sz="1800" dirty="0">
                          <a:effectLst/>
                        </a:rPr>
                        <a:t>50 </a:t>
                      </a:r>
                      <a:r>
                        <a:rPr lang="es-ES" sz="1800" dirty="0" err="1">
                          <a:effectLst/>
                        </a:rPr>
                        <a:t>mM</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indent="0" algn="ctr">
                        <a:lnSpc>
                          <a:spcPct val="150000"/>
                        </a:lnSpc>
                        <a:spcAft>
                          <a:spcPts val="0"/>
                        </a:spcAft>
                        <a:tabLst>
                          <a:tab pos="676275" algn="l"/>
                        </a:tabLst>
                      </a:pPr>
                      <a:r>
                        <a:rPr lang="es-ES" sz="1800" dirty="0">
                          <a:effectLst/>
                        </a:rPr>
                        <a:t>1,5 Mm</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indent="0" algn="ctr">
                        <a:lnSpc>
                          <a:spcPct val="150000"/>
                        </a:lnSpc>
                        <a:spcAft>
                          <a:spcPts val="0"/>
                        </a:spcAft>
                      </a:pPr>
                      <a:r>
                        <a:rPr lang="es-ES" sz="1800" dirty="0">
                          <a:effectLst/>
                        </a:rPr>
                        <a:t>0,6</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r>
              <a:tr h="228600">
                <a:tc>
                  <a:txBody>
                    <a:bodyPr/>
                    <a:lstStyle/>
                    <a:p>
                      <a:pPr marL="0" indent="0" algn="ctr">
                        <a:lnSpc>
                          <a:spcPct val="150000"/>
                        </a:lnSpc>
                        <a:spcAft>
                          <a:spcPts val="0"/>
                        </a:spcAft>
                      </a:pPr>
                      <a:r>
                        <a:rPr lang="es-ES" sz="1800" dirty="0" err="1">
                          <a:effectLst/>
                        </a:rPr>
                        <a:t>dNTPs</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indent="0" algn="ctr">
                        <a:lnSpc>
                          <a:spcPct val="150000"/>
                        </a:lnSpc>
                        <a:spcAft>
                          <a:spcPts val="0"/>
                        </a:spcAft>
                        <a:tabLst>
                          <a:tab pos="676275" algn="l"/>
                        </a:tabLst>
                      </a:pPr>
                      <a:r>
                        <a:rPr lang="es-ES" sz="1800" dirty="0">
                          <a:effectLst/>
                        </a:rPr>
                        <a:t>40 </a:t>
                      </a:r>
                      <a:r>
                        <a:rPr lang="es-ES" sz="1800" dirty="0" err="1">
                          <a:effectLst/>
                        </a:rPr>
                        <a:t>mM</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indent="0" algn="ctr">
                        <a:lnSpc>
                          <a:spcPct val="150000"/>
                        </a:lnSpc>
                        <a:spcAft>
                          <a:spcPts val="0"/>
                        </a:spcAft>
                        <a:tabLst>
                          <a:tab pos="676275" algn="l"/>
                        </a:tabLst>
                      </a:pPr>
                      <a:r>
                        <a:rPr lang="es-ES" sz="1800" dirty="0">
                          <a:effectLst/>
                        </a:rPr>
                        <a:t>0,8 </a:t>
                      </a:r>
                      <a:r>
                        <a:rPr lang="es-ES" sz="1800" dirty="0" err="1">
                          <a:effectLst/>
                        </a:rPr>
                        <a:t>mM</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indent="0" algn="ctr">
                        <a:lnSpc>
                          <a:spcPct val="150000"/>
                        </a:lnSpc>
                        <a:spcAft>
                          <a:spcPts val="0"/>
                        </a:spcAft>
                      </a:pPr>
                      <a:r>
                        <a:rPr lang="es-ES" sz="1800" dirty="0">
                          <a:effectLst/>
                        </a:rPr>
                        <a:t>0,4</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r>
              <a:tr h="228600">
                <a:tc>
                  <a:txBody>
                    <a:bodyPr/>
                    <a:lstStyle/>
                    <a:p>
                      <a:pPr marL="0" indent="0" algn="ctr">
                        <a:lnSpc>
                          <a:spcPct val="150000"/>
                        </a:lnSpc>
                        <a:spcAft>
                          <a:spcPts val="0"/>
                        </a:spcAft>
                      </a:pPr>
                      <a:r>
                        <a:rPr lang="es-ES" sz="1800" dirty="0">
                          <a:effectLst/>
                        </a:rPr>
                        <a:t>Primer Forward</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indent="0" algn="ctr">
                        <a:lnSpc>
                          <a:spcPct val="150000"/>
                        </a:lnSpc>
                        <a:spcAft>
                          <a:spcPts val="0"/>
                        </a:spcAft>
                        <a:tabLst>
                          <a:tab pos="676275" algn="l"/>
                        </a:tabLst>
                      </a:pPr>
                      <a:r>
                        <a:rPr lang="es-ES" sz="1800" dirty="0">
                          <a:effectLst/>
                        </a:rPr>
                        <a:t>10 µM</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indent="0" algn="ctr">
                        <a:lnSpc>
                          <a:spcPct val="150000"/>
                        </a:lnSpc>
                        <a:spcAft>
                          <a:spcPts val="0"/>
                        </a:spcAft>
                        <a:tabLst>
                          <a:tab pos="676275" algn="l"/>
                        </a:tabLst>
                      </a:pPr>
                      <a:r>
                        <a:rPr lang="es-ES" sz="1800" dirty="0">
                          <a:effectLst/>
                        </a:rPr>
                        <a:t>0,2 µM</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indent="0" algn="ctr">
                        <a:lnSpc>
                          <a:spcPct val="150000"/>
                        </a:lnSpc>
                        <a:spcAft>
                          <a:spcPts val="0"/>
                        </a:spcAft>
                      </a:pPr>
                      <a:r>
                        <a:rPr lang="es-ES" sz="1800" dirty="0">
                          <a:effectLst/>
                        </a:rPr>
                        <a:t>0,4</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r>
              <a:tr h="228600">
                <a:tc>
                  <a:txBody>
                    <a:bodyPr/>
                    <a:lstStyle/>
                    <a:p>
                      <a:pPr marL="0" indent="0" algn="ctr">
                        <a:lnSpc>
                          <a:spcPct val="150000"/>
                        </a:lnSpc>
                        <a:spcAft>
                          <a:spcPts val="0"/>
                        </a:spcAft>
                      </a:pPr>
                      <a:r>
                        <a:rPr lang="es-ES" sz="1800" dirty="0">
                          <a:effectLst/>
                        </a:rPr>
                        <a:t>Primer Reverse</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indent="0" algn="ctr">
                        <a:lnSpc>
                          <a:spcPct val="150000"/>
                        </a:lnSpc>
                        <a:spcAft>
                          <a:spcPts val="0"/>
                        </a:spcAft>
                        <a:tabLst>
                          <a:tab pos="676275" algn="l"/>
                        </a:tabLst>
                      </a:pPr>
                      <a:r>
                        <a:rPr lang="es-ES" sz="1800" dirty="0">
                          <a:effectLst/>
                        </a:rPr>
                        <a:t>10 µM</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indent="0" algn="ctr">
                        <a:lnSpc>
                          <a:spcPct val="150000"/>
                        </a:lnSpc>
                        <a:spcAft>
                          <a:spcPts val="0"/>
                        </a:spcAft>
                        <a:tabLst>
                          <a:tab pos="676275" algn="l"/>
                        </a:tabLst>
                      </a:pPr>
                      <a:r>
                        <a:rPr lang="es-ES" sz="1800" dirty="0">
                          <a:effectLst/>
                        </a:rPr>
                        <a:t>0,2 µM</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indent="0" algn="ctr">
                        <a:lnSpc>
                          <a:spcPct val="150000"/>
                        </a:lnSpc>
                        <a:spcAft>
                          <a:spcPts val="0"/>
                        </a:spcAft>
                      </a:pPr>
                      <a:r>
                        <a:rPr lang="es-ES" sz="1800" dirty="0">
                          <a:effectLst/>
                        </a:rPr>
                        <a:t>0,4</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r>
              <a:tr h="228600">
                <a:tc>
                  <a:txBody>
                    <a:bodyPr/>
                    <a:lstStyle/>
                    <a:p>
                      <a:pPr marL="0" indent="0" algn="ctr">
                        <a:lnSpc>
                          <a:spcPct val="150000"/>
                        </a:lnSpc>
                        <a:spcAft>
                          <a:spcPts val="0"/>
                        </a:spcAft>
                      </a:pPr>
                      <a:r>
                        <a:rPr lang="es-ES" sz="1800" dirty="0" err="1">
                          <a:effectLst/>
                        </a:rPr>
                        <a:t>Taq</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indent="0" algn="ctr">
                        <a:lnSpc>
                          <a:spcPct val="150000"/>
                        </a:lnSpc>
                        <a:spcAft>
                          <a:spcPts val="0"/>
                        </a:spcAft>
                        <a:tabLst>
                          <a:tab pos="676275" algn="l"/>
                        </a:tabLst>
                      </a:pPr>
                      <a:r>
                        <a:rPr lang="es-ES" sz="1800" dirty="0">
                          <a:effectLst/>
                        </a:rPr>
                        <a:t>5 U/µL</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indent="0" algn="ctr">
                        <a:lnSpc>
                          <a:spcPct val="150000"/>
                        </a:lnSpc>
                        <a:spcAft>
                          <a:spcPts val="0"/>
                        </a:spcAft>
                        <a:tabLst>
                          <a:tab pos="676275" algn="l"/>
                        </a:tabLst>
                      </a:pPr>
                      <a:r>
                        <a:rPr lang="es-ES" sz="1800" dirty="0">
                          <a:effectLst/>
                        </a:rPr>
                        <a:t>0,05 U</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indent="0" algn="ctr">
                        <a:lnSpc>
                          <a:spcPct val="150000"/>
                        </a:lnSpc>
                        <a:spcAft>
                          <a:spcPts val="0"/>
                        </a:spcAft>
                      </a:pPr>
                      <a:r>
                        <a:rPr lang="es-ES" sz="1800" dirty="0">
                          <a:effectLst/>
                        </a:rPr>
                        <a:t>0,20</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r>
              <a:tr h="228600">
                <a:tc>
                  <a:txBody>
                    <a:bodyPr/>
                    <a:lstStyle/>
                    <a:p>
                      <a:pPr marL="0" indent="0" algn="ctr">
                        <a:lnSpc>
                          <a:spcPct val="150000"/>
                        </a:lnSpc>
                        <a:spcAft>
                          <a:spcPts val="0"/>
                        </a:spcAft>
                      </a:pPr>
                      <a:r>
                        <a:rPr lang="es-ES" sz="1800" dirty="0">
                          <a:effectLst/>
                        </a:rPr>
                        <a:t>ADN</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indent="0" algn="ctr">
                        <a:lnSpc>
                          <a:spcPct val="150000"/>
                        </a:lnSpc>
                        <a:spcAft>
                          <a:spcPts val="0"/>
                        </a:spcAft>
                        <a:tabLst>
                          <a:tab pos="676275" algn="l"/>
                        </a:tabLst>
                      </a:pPr>
                      <a:r>
                        <a:rPr lang="es-ES" sz="1800" dirty="0">
                          <a:effectLst/>
                        </a:rPr>
                        <a:t>100 </a:t>
                      </a:r>
                      <a:r>
                        <a:rPr lang="es-ES" sz="1800" dirty="0" err="1">
                          <a:effectLst/>
                        </a:rPr>
                        <a:t>ng</a:t>
                      </a:r>
                      <a:r>
                        <a:rPr lang="es-ES" sz="1800" dirty="0">
                          <a:effectLst/>
                        </a:rPr>
                        <a:t>/ µL</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indent="252095" algn="ctr">
                        <a:lnSpc>
                          <a:spcPct val="150000"/>
                        </a:lnSpc>
                        <a:spcAft>
                          <a:spcPts val="0"/>
                        </a:spcAft>
                        <a:tabLst>
                          <a:tab pos="676275" algn="l"/>
                        </a:tabLst>
                      </a:pPr>
                      <a:r>
                        <a:rPr lang="es-ES" sz="1800">
                          <a:effectLst/>
                        </a:rPr>
                        <a:t> </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indent="0" algn="ctr">
                        <a:lnSpc>
                          <a:spcPct val="150000"/>
                        </a:lnSpc>
                        <a:spcAft>
                          <a:spcPts val="0"/>
                        </a:spcAft>
                      </a:pPr>
                      <a:r>
                        <a:rPr lang="es-ES" sz="1800" dirty="0">
                          <a:effectLst/>
                        </a:rPr>
                        <a:t>4</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r>
              <a:tr h="228600">
                <a:tc gridSpan="3">
                  <a:txBody>
                    <a:bodyPr/>
                    <a:lstStyle/>
                    <a:p>
                      <a:pPr marL="0" indent="0" algn="ctr">
                        <a:lnSpc>
                          <a:spcPct val="150000"/>
                        </a:lnSpc>
                        <a:spcAft>
                          <a:spcPts val="0"/>
                        </a:spcAft>
                        <a:tabLst>
                          <a:tab pos="676275" algn="l"/>
                        </a:tabLst>
                      </a:pPr>
                      <a:r>
                        <a:rPr lang="es-ES" sz="1800" dirty="0">
                          <a:effectLst/>
                        </a:rPr>
                        <a:t>Volumen Total</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ES"/>
                    </a:p>
                  </a:txBody>
                  <a:tcPr/>
                </a:tc>
                <a:tc hMerge="1">
                  <a:txBody>
                    <a:bodyPr/>
                    <a:lstStyle/>
                    <a:p>
                      <a:endParaRPr lang="es-ES"/>
                    </a:p>
                  </a:txBody>
                  <a:tcPr/>
                </a:tc>
                <a:tc>
                  <a:txBody>
                    <a:bodyPr/>
                    <a:lstStyle/>
                    <a:p>
                      <a:pPr marL="0" indent="0" algn="ctr">
                        <a:lnSpc>
                          <a:spcPct val="150000"/>
                        </a:lnSpc>
                        <a:spcAft>
                          <a:spcPts val="0"/>
                        </a:spcAft>
                      </a:pPr>
                      <a:r>
                        <a:rPr lang="es-ES" sz="1800" dirty="0">
                          <a:effectLst/>
                        </a:rPr>
                        <a:t>20 µL </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12453359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0" y="58613"/>
            <a:ext cx="9144000" cy="634083"/>
          </a:xfrm>
        </p:spPr>
        <p:txBody>
          <a:bodyPr/>
          <a:lstStyle/>
          <a:p>
            <a:r>
              <a:rPr lang="es-US" sz="3200" b="1" dirty="0" smtClean="0"/>
              <a:t>REACCIÓN EN CADENA DE LA POLIMERSA (PCR)</a:t>
            </a:r>
            <a:endParaRPr lang="en-US" sz="3200" b="1" dirty="0"/>
          </a:p>
        </p:txBody>
      </p:sp>
      <p:sp>
        <p:nvSpPr>
          <p:cNvPr id="6" name="Rectángulo 5"/>
          <p:cNvSpPr/>
          <p:nvPr/>
        </p:nvSpPr>
        <p:spPr>
          <a:xfrm>
            <a:off x="955480" y="2492896"/>
            <a:ext cx="2608407" cy="369332"/>
          </a:xfrm>
          <a:prstGeom prst="rect">
            <a:avLst/>
          </a:prstGeom>
          <a:ln>
            <a:solidFill>
              <a:schemeClr val="tx1">
                <a:lumMod val="95000"/>
                <a:lumOff val="5000"/>
              </a:schemeClr>
            </a:solidFill>
          </a:ln>
        </p:spPr>
        <p:txBody>
          <a:bodyPr wrap="square">
            <a:spAutoFit/>
          </a:bodyPr>
          <a:lstStyle/>
          <a:p>
            <a:pPr algn="ctr"/>
            <a:r>
              <a:rPr lang="es-ES" sz="1800" i="1" dirty="0" err="1" smtClean="0">
                <a:latin typeface="Arial" panose="020B0604020202020204" pitchFamily="34" charset="0"/>
                <a:ea typeface="Calibri" panose="020F0502020204030204" pitchFamily="34" charset="0"/>
              </a:rPr>
              <a:t>invA</a:t>
            </a:r>
            <a:r>
              <a:rPr lang="es-ES" sz="1800" dirty="0" smtClean="0">
                <a:latin typeface="Arial" panose="020B0604020202020204" pitchFamily="34" charset="0"/>
                <a:ea typeface="Calibri" panose="020F0502020204030204" pitchFamily="34" charset="0"/>
              </a:rPr>
              <a:t> (Salm3F/Salm4R)</a:t>
            </a:r>
            <a:endParaRPr lang="es-ES" sz="1800" dirty="0">
              <a:latin typeface="Arial" panose="020B0604020202020204" pitchFamily="34" charset="0"/>
              <a:ea typeface="Calibri" panose="020F0502020204030204" pitchFamily="34" charset="0"/>
            </a:endParaRPr>
          </a:p>
        </p:txBody>
      </p:sp>
      <p:sp>
        <p:nvSpPr>
          <p:cNvPr id="7" name="Rectángulo 6"/>
          <p:cNvSpPr/>
          <p:nvPr/>
        </p:nvSpPr>
        <p:spPr>
          <a:xfrm>
            <a:off x="955481" y="1916832"/>
            <a:ext cx="2608407" cy="369332"/>
          </a:xfrm>
          <a:prstGeom prst="rect">
            <a:avLst/>
          </a:prstGeom>
          <a:ln>
            <a:solidFill>
              <a:schemeClr val="tx1">
                <a:lumMod val="95000"/>
                <a:lumOff val="5000"/>
              </a:schemeClr>
            </a:solidFill>
          </a:ln>
        </p:spPr>
        <p:txBody>
          <a:bodyPr wrap="none">
            <a:spAutoFit/>
          </a:bodyPr>
          <a:lstStyle/>
          <a:p>
            <a:pPr algn="ctr"/>
            <a:r>
              <a:rPr lang="es-ES" sz="1800" i="1" dirty="0"/>
              <a:t>JEO402-1 (</a:t>
            </a:r>
            <a:r>
              <a:rPr lang="es-ES" sz="1800" dirty="0">
                <a:latin typeface="Arial" panose="020B0604020202020204" pitchFamily="34" charset="0"/>
                <a:ea typeface="Calibri" panose="020F0502020204030204" pitchFamily="34" charset="0"/>
              </a:rPr>
              <a:t>ST11/ST15)</a:t>
            </a:r>
          </a:p>
        </p:txBody>
      </p:sp>
      <p:sp>
        <p:nvSpPr>
          <p:cNvPr id="8" name="Rectángulo 7"/>
          <p:cNvSpPr/>
          <p:nvPr/>
        </p:nvSpPr>
        <p:spPr>
          <a:xfrm>
            <a:off x="955480" y="3091026"/>
            <a:ext cx="2608407" cy="923330"/>
          </a:xfrm>
          <a:prstGeom prst="rect">
            <a:avLst/>
          </a:prstGeom>
          <a:ln>
            <a:solidFill>
              <a:schemeClr val="tx1">
                <a:lumMod val="95000"/>
                <a:lumOff val="5000"/>
              </a:schemeClr>
            </a:solidFill>
          </a:ln>
        </p:spPr>
        <p:txBody>
          <a:bodyPr wrap="square">
            <a:spAutoFit/>
          </a:bodyPr>
          <a:lstStyle/>
          <a:p>
            <a:pPr algn="ctr"/>
            <a:r>
              <a:rPr lang="es-ES" sz="1800" dirty="0">
                <a:latin typeface="Arial" panose="020B0604020202020204" pitchFamily="34" charset="0"/>
                <a:ea typeface="Calibri" panose="020F0502020204030204" pitchFamily="34" charset="0"/>
              </a:rPr>
              <a:t>Operón de transporte de Histidina </a:t>
            </a:r>
            <a:endParaRPr lang="es-ES" sz="1800" dirty="0" smtClean="0">
              <a:latin typeface="Arial" panose="020B0604020202020204" pitchFamily="34" charset="0"/>
              <a:ea typeface="Calibri" panose="020F0502020204030204" pitchFamily="34" charset="0"/>
            </a:endParaRPr>
          </a:p>
          <a:p>
            <a:pPr algn="ctr"/>
            <a:r>
              <a:rPr lang="es-ES" sz="1800" dirty="0" smtClean="0">
                <a:latin typeface="Arial" panose="020B0604020202020204" pitchFamily="34" charset="0"/>
                <a:ea typeface="Calibri" panose="020F0502020204030204" pitchFamily="34" charset="0"/>
              </a:rPr>
              <a:t>(</a:t>
            </a:r>
            <a:r>
              <a:rPr lang="es-ES" sz="1800" dirty="0">
                <a:latin typeface="Arial" panose="020B0604020202020204" pitchFamily="34" charset="0"/>
                <a:ea typeface="Calibri" panose="020F0502020204030204" pitchFamily="34" charset="0"/>
              </a:rPr>
              <a:t>GSAL-F/GSAL-R)</a:t>
            </a:r>
            <a:endParaRPr lang="es-ES" sz="1800" dirty="0"/>
          </a:p>
        </p:txBody>
      </p:sp>
      <p:cxnSp>
        <p:nvCxnSpPr>
          <p:cNvPr id="3" name="Conector recto 2"/>
          <p:cNvCxnSpPr/>
          <p:nvPr/>
        </p:nvCxnSpPr>
        <p:spPr>
          <a:xfrm>
            <a:off x="4211960" y="1200535"/>
            <a:ext cx="0" cy="4320480"/>
          </a:xfrm>
          <a:prstGeom prst="line">
            <a:avLst/>
          </a:prstGeom>
          <a:ln w="57150">
            <a:solidFill>
              <a:schemeClr val="accent5">
                <a:lumMod val="75000"/>
              </a:schemeClr>
            </a:solidFill>
          </a:ln>
        </p:spPr>
        <p:style>
          <a:lnRef idx="1">
            <a:schemeClr val="accent2"/>
          </a:lnRef>
          <a:fillRef idx="0">
            <a:schemeClr val="accent2"/>
          </a:fillRef>
          <a:effectRef idx="0">
            <a:schemeClr val="accent2"/>
          </a:effectRef>
          <a:fontRef idx="minor">
            <a:schemeClr val="tx1"/>
          </a:fontRef>
        </p:style>
      </p:cxnSp>
      <p:sp>
        <p:nvSpPr>
          <p:cNvPr id="12" name="Rectángulo 11"/>
          <p:cNvSpPr/>
          <p:nvPr/>
        </p:nvSpPr>
        <p:spPr>
          <a:xfrm>
            <a:off x="1224783" y="4705082"/>
            <a:ext cx="2069797" cy="369332"/>
          </a:xfrm>
          <a:prstGeom prst="rect">
            <a:avLst/>
          </a:prstGeom>
        </p:spPr>
        <p:txBody>
          <a:bodyPr wrap="none">
            <a:spAutoFit/>
          </a:bodyPr>
          <a:lstStyle/>
          <a:p>
            <a:pPr algn="ctr"/>
            <a:r>
              <a:rPr lang="es-US" sz="1800" b="1" dirty="0" err="1" smtClean="0"/>
              <a:t>Adic</a:t>
            </a:r>
            <a:r>
              <a:rPr lang="es-US" sz="1800" b="1" dirty="0" smtClean="0"/>
              <a:t>. Glicerol </a:t>
            </a:r>
            <a:r>
              <a:rPr lang="es-US" sz="1800" b="1" dirty="0"/>
              <a:t>5%</a:t>
            </a:r>
            <a:endParaRPr lang="es-ES" sz="1800" b="1" dirty="0"/>
          </a:p>
        </p:txBody>
      </p:sp>
      <p:sp>
        <p:nvSpPr>
          <p:cNvPr id="13" name="Abrir llave 12"/>
          <p:cNvSpPr/>
          <p:nvPr/>
        </p:nvSpPr>
        <p:spPr>
          <a:xfrm rot="16200000">
            <a:off x="2077832" y="2926813"/>
            <a:ext cx="363702" cy="2768112"/>
          </a:xfrm>
          <a:prstGeom prst="leftBrac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5" name="Rectángulo 14"/>
          <p:cNvSpPr/>
          <p:nvPr/>
        </p:nvSpPr>
        <p:spPr>
          <a:xfrm>
            <a:off x="5580112" y="1520307"/>
            <a:ext cx="2210862" cy="369332"/>
          </a:xfrm>
          <a:prstGeom prst="rect">
            <a:avLst/>
          </a:prstGeom>
          <a:ln>
            <a:solidFill>
              <a:schemeClr val="tx1"/>
            </a:solidFill>
          </a:ln>
        </p:spPr>
        <p:txBody>
          <a:bodyPr wrap="none">
            <a:spAutoFit/>
          </a:bodyPr>
          <a:lstStyle/>
          <a:p>
            <a:r>
              <a:rPr lang="es-ES" sz="1800" i="1" dirty="0" err="1" smtClean="0">
                <a:latin typeface="Arial" panose="020B0604020202020204" pitchFamily="34" charset="0"/>
                <a:ea typeface="Calibri" panose="020F0502020204030204" pitchFamily="34" charset="0"/>
              </a:rPr>
              <a:t>sefA</a:t>
            </a:r>
            <a:r>
              <a:rPr lang="es-ES" sz="1800" dirty="0" smtClean="0">
                <a:latin typeface="Arial" panose="020B0604020202020204" pitchFamily="34" charset="0"/>
                <a:ea typeface="Calibri" panose="020F0502020204030204" pitchFamily="34" charset="0"/>
              </a:rPr>
              <a:t> (selfA2/selfA4)</a:t>
            </a:r>
            <a:endParaRPr lang="es-ES" sz="1800" dirty="0"/>
          </a:p>
        </p:txBody>
      </p:sp>
      <p:sp>
        <p:nvSpPr>
          <p:cNvPr id="16" name="Flecha derecha 15"/>
          <p:cNvSpPr/>
          <p:nvPr/>
        </p:nvSpPr>
        <p:spPr>
          <a:xfrm rot="5400000">
            <a:off x="6442626" y="2131275"/>
            <a:ext cx="419771" cy="303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p:cNvSpPr/>
          <p:nvPr/>
        </p:nvSpPr>
        <p:spPr>
          <a:xfrm>
            <a:off x="4697291" y="2492896"/>
            <a:ext cx="4105363" cy="369332"/>
          </a:xfrm>
          <a:prstGeom prst="rect">
            <a:avLst/>
          </a:prstGeom>
        </p:spPr>
        <p:txBody>
          <a:bodyPr wrap="square">
            <a:spAutoFit/>
          </a:bodyPr>
          <a:lstStyle/>
          <a:p>
            <a:r>
              <a:rPr lang="es-ES" sz="1800" b="1" dirty="0">
                <a:latin typeface="+mn-lt"/>
              </a:rPr>
              <a:t>[ ] </a:t>
            </a:r>
            <a:r>
              <a:rPr lang="es-ES" sz="1800" b="1" dirty="0" smtClean="0">
                <a:latin typeface="+mn-lt"/>
              </a:rPr>
              <a:t>Final </a:t>
            </a:r>
            <a:r>
              <a:rPr lang="es-ES" sz="1800" b="1" dirty="0" smtClean="0">
                <a:latin typeface="+mn-lt"/>
                <a:ea typeface="Calibri" panose="020F0502020204030204" pitchFamily="34" charset="0"/>
              </a:rPr>
              <a:t>primers</a:t>
            </a:r>
            <a:r>
              <a:rPr lang="es-ES" sz="1800" dirty="0" smtClean="0">
                <a:latin typeface="+mn-lt"/>
                <a:ea typeface="Calibri" panose="020F0502020204030204" pitchFamily="34" charset="0"/>
              </a:rPr>
              <a:t> → aumentó </a:t>
            </a:r>
            <a:r>
              <a:rPr lang="es-ES" sz="1800" dirty="0">
                <a:latin typeface="+mn-lt"/>
                <a:ea typeface="Calibri" panose="020F0502020204030204" pitchFamily="34" charset="0"/>
              </a:rPr>
              <a:t>a 0,5 µM</a:t>
            </a:r>
            <a:endParaRPr lang="es-ES" sz="1800" dirty="0">
              <a:latin typeface="+mn-lt"/>
            </a:endParaRPr>
          </a:p>
        </p:txBody>
      </p:sp>
      <p:cxnSp>
        <p:nvCxnSpPr>
          <p:cNvPr id="19" name="Conector recto 18"/>
          <p:cNvCxnSpPr/>
          <p:nvPr/>
        </p:nvCxnSpPr>
        <p:spPr>
          <a:xfrm rot="5400000">
            <a:off x="6728028" y="980728"/>
            <a:ext cx="0" cy="4320480"/>
          </a:xfrm>
          <a:prstGeom prst="line">
            <a:avLst/>
          </a:prstGeom>
          <a:ln w="57150">
            <a:solidFill>
              <a:schemeClr val="accent5">
                <a:lumMod val="75000"/>
              </a:schemeClr>
            </a:solidFill>
          </a:ln>
        </p:spPr>
        <p:style>
          <a:lnRef idx="1">
            <a:schemeClr val="accent2"/>
          </a:lnRef>
          <a:fillRef idx="0">
            <a:schemeClr val="accent2"/>
          </a:fillRef>
          <a:effectRef idx="0">
            <a:schemeClr val="accent2"/>
          </a:effectRef>
          <a:fontRef idx="minor">
            <a:schemeClr val="tx1"/>
          </a:fontRef>
        </p:style>
      </p:cxnSp>
      <p:sp>
        <p:nvSpPr>
          <p:cNvPr id="20" name="Rectángulo 19"/>
          <p:cNvSpPr/>
          <p:nvPr/>
        </p:nvSpPr>
        <p:spPr>
          <a:xfrm>
            <a:off x="5638494" y="3329431"/>
            <a:ext cx="1992853" cy="369332"/>
          </a:xfrm>
          <a:prstGeom prst="rect">
            <a:avLst/>
          </a:prstGeom>
          <a:ln>
            <a:solidFill>
              <a:schemeClr val="tx1"/>
            </a:solidFill>
          </a:ln>
        </p:spPr>
        <p:txBody>
          <a:bodyPr wrap="none">
            <a:spAutoFit/>
          </a:bodyPr>
          <a:lstStyle/>
          <a:p>
            <a:r>
              <a:rPr lang="es-ES" sz="1800" i="1" dirty="0" err="1" smtClean="0">
                <a:latin typeface="Arial" panose="020B0604020202020204" pitchFamily="34" charset="0"/>
                <a:ea typeface="Calibri" panose="020F0502020204030204" pitchFamily="34" charset="0"/>
              </a:rPr>
              <a:t>sefA</a:t>
            </a:r>
            <a:r>
              <a:rPr lang="es-ES" sz="1800" dirty="0" smtClean="0">
                <a:latin typeface="Arial" panose="020B0604020202020204" pitchFamily="34" charset="0"/>
                <a:ea typeface="Calibri" panose="020F0502020204030204" pitchFamily="34" charset="0"/>
              </a:rPr>
              <a:t> (</a:t>
            </a:r>
            <a:r>
              <a:rPr lang="es-ES" sz="1800" dirty="0" err="1" smtClean="0">
                <a:latin typeface="Arial" panose="020B0604020202020204" pitchFamily="34" charset="0"/>
                <a:ea typeface="Calibri" panose="020F0502020204030204" pitchFamily="34" charset="0"/>
              </a:rPr>
              <a:t>sefAf</a:t>
            </a:r>
            <a:r>
              <a:rPr lang="es-ES" sz="1800" dirty="0" smtClean="0">
                <a:latin typeface="Arial" panose="020B0604020202020204" pitchFamily="34" charset="0"/>
                <a:ea typeface="Calibri" panose="020F0502020204030204" pitchFamily="34" charset="0"/>
              </a:rPr>
              <a:t>/</a:t>
            </a:r>
            <a:r>
              <a:rPr lang="es-ES" sz="1800" dirty="0" err="1" smtClean="0">
                <a:latin typeface="Arial" panose="020B0604020202020204" pitchFamily="34" charset="0"/>
                <a:ea typeface="Calibri" panose="020F0502020204030204" pitchFamily="34" charset="0"/>
              </a:rPr>
              <a:t>sefAr</a:t>
            </a:r>
            <a:r>
              <a:rPr lang="es-ES" sz="1800" dirty="0" smtClean="0">
                <a:latin typeface="Arial" panose="020B0604020202020204" pitchFamily="34" charset="0"/>
                <a:ea typeface="Calibri" panose="020F0502020204030204" pitchFamily="34" charset="0"/>
              </a:rPr>
              <a:t>)</a:t>
            </a:r>
            <a:endParaRPr lang="es-ES" sz="1800" dirty="0"/>
          </a:p>
        </p:txBody>
      </p:sp>
      <p:graphicFrame>
        <p:nvGraphicFramePr>
          <p:cNvPr id="21" name="Tabla 20"/>
          <p:cNvGraphicFramePr>
            <a:graphicFrameLocks noGrp="1"/>
          </p:cNvGraphicFramePr>
          <p:nvPr>
            <p:extLst>
              <p:ext uri="{D42A27DB-BD31-4B8C-83A1-F6EECF244321}">
                <p14:modId xmlns:p14="http://schemas.microsoft.com/office/powerpoint/2010/main" val="530789439"/>
              </p:ext>
            </p:extLst>
          </p:nvPr>
        </p:nvGraphicFramePr>
        <p:xfrm>
          <a:off x="4533905" y="4282792"/>
          <a:ext cx="4142551" cy="1234440"/>
        </p:xfrm>
        <a:graphic>
          <a:graphicData uri="http://schemas.openxmlformats.org/drawingml/2006/table">
            <a:tbl>
              <a:tblPr firstRow="1" firstCol="1" bandRow="1">
                <a:tableStyleId>{79F01EFD-CF5A-4C91-B87D-4F6092FAC9CE}</a:tableStyleId>
              </a:tblPr>
              <a:tblGrid>
                <a:gridCol w="1792356"/>
                <a:gridCol w="1082787"/>
                <a:gridCol w="1267408"/>
              </a:tblGrid>
              <a:tr h="321189">
                <a:tc>
                  <a:txBody>
                    <a:bodyPr/>
                    <a:lstStyle/>
                    <a:p>
                      <a:pPr marL="0" indent="0" algn="ctr">
                        <a:lnSpc>
                          <a:spcPct val="150000"/>
                        </a:lnSpc>
                        <a:spcAft>
                          <a:spcPts val="0"/>
                        </a:spcAft>
                      </a:pPr>
                      <a:r>
                        <a:rPr lang="es-ES" sz="1800" b="1" dirty="0">
                          <a:effectLst/>
                        </a:rPr>
                        <a:t>Reactivo</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lnSpc>
                          <a:spcPct val="150000"/>
                        </a:lnSpc>
                        <a:spcAft>
                          <a:spcPts val="0"/>
                        </a:spcAft>
                      </a:pPr>
                      <a:r>
                        <a:rPr lang="es-ES" sz="1800" b="1" dirty="0">
                          <a:effectLst/>
                        </a:rPr>
                        <a:t>Stock</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s-ES" sz="1800" b="1" dirty="0" smtClean="0">
                          <a:effectLst/>
                        </a:rPr>
                        <a:t>[ ] </a:t>
                      </a:r>
                      <a:r>
                        <a:rPr lang="es-ES" sz="1800" b="1" dirty="0">
                          <a:effectLst/>
                        </a:rPr>
                        <a:t>Final</a:t>
                      </a:r>
                      <a:endParaRPr lang="es-ES" sz="2400" b="1" dirty="0">
                        <a:effectLst/>
                        <a:latin typeface="Calibri" panose="020F0502020204030204" pitchFamily="34"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28600">
                <a:tc>
                  <a:txBody>
                    <a:bodyPr/>
                    <a:lstStyle/>
                    <a:p>
                      <a:pPr marL="0" indent="0" algn="ctr">
                        <a:lnSpc>
                          <a:spcPct val="150000"/>
                        </a:lnSpc>
                        <a:spcAft>
                          <a:spcPts val="0"/>
                        </a:spcAft>
                      </a:pPr>
                      <a:r>
                        <a:rPr lang="es-ES" sz="1800" dirty="0">
                          <a:effectLst/>
                        </a:rPr>
                        <a:t>Primer Forward</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a:txBody>
                    <a:bodyPr/>
                    <a:lstStyle/>
                    <a:p>
                      <a:pPr marL="0" indent="0" algn="ctr">
                        <a:lnSpc>
                          <a:spcPct val="150000"/>
                        </a:lnSpc>
                        <a:spcAft>
                          <a:spcPts val="0"/>
                        </a:spcAft>
                        <a:tabLst>
                          <a:tab pos="676275" algn="l"/>
                        </a:tabLst>
                      </a:pPr>
                      <a:r>
                        <a:rPr lang="es-ES" sz="1800" dirty="0">
                          <a:effectLst/>
                        </a:rPr>
                        <a:t>10 µM</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a:txBody>
                    <a:bodyPr/>
                    <a:lstStyle/>
                    <a:p>
                      <a:pPr marL="0" indent="0" algn="ctr">
                        <a:lnSpc>
                          <a:spcPct val="150000"/>
                        </a:lnSpc>
                        <a:spcAft>
                          <a:spcPts val="0"/>
                        </a:spcAft>
                        <a:tabLst>
                          <a:tab pos="676275" algn="l"/>
                        </a:tabLst>
                      </a:pPr>
                      <a:r>
                        <a:rPr lang="es-ES" sz="1800" dirty="0" smtClean="0">
                          <a:effectLst/>
                        </a:rPr>
                        <a:t>0,5 </a:t>
                      </a:r>
                      <a:r>
                        <a:rPr lang="es-ES" sz="1800" dirty="0">
                          <a:effectLst/>
                        </a:rPr>
                        <a:t>µM</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r>
              <a:tr h="228600">
                <a:tc>
                  <a:txBody>
                    <a:bodyPr/>
                    <a:lstStyle/>
                    <a:p>
                      <a:pPr marL="0" indent="0" algn="ctr">
                        <a:lnSpc>
                          <a:spcPct val="150000"/>
                        </a:lnSpc>
                        <a:spcAft>
                          <a:spcPts val="0"/>
                        </a:spcAft>
                      </a:pPr>
                      <a:r>
                        <a:rPr lang="es-ES" sz="1800" dirty="0">
                          <a:effectLst/>
                        </a:rPr>
                        <a:t>Primer Reverse</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indent="0" algn="ctr">
                        <a:lnSpc>
                          <a:spcPct val="150000"/>
                        </a:lnSpc>
                        <a:spcAft>
                          <a:spcPts val="0"/>
                        </a:spcAft>
                        <a:tabLst>
                          <a:tab pos="676275" algn="l"/>
                        </a:tabLst>
                      </a:pPr>
                      <a:r>
                        <a:rPr lang="es-ES" sz="1800" dirty="0" smtClean="0">
                          <a:effectLst/>
                        </a:rPr>
                        <a:t>100 </a:t>
                      </a:r>
                      <a:r>
                        <a:rPr lang="es-ES" sz="1800" dirty="0">
                          <a:effectLst/>
                        </a:rPr>
                        <a:t>µM</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indent="0" algn="ctr">
                        <a:lnSpc>
                          <a:spcPct val="150000"/>
                        </a:lnSpc>
                        <a:spcAft>
                          <a:spcPts val="0"/>
                        </a:spcAft>
                        <a:tabLst>
                          <a:tab pos="676275" algn="l"/>
                        </a:tabLst>
                      </a:pPr>
                      <a:r>
                        <a:rPr lang="es-ES" sz="1800" dirty="0" smtClean="0">
                          <a:effectLst/>
                        </a:rPr>
                        <a:t>0,5 </a:t>
                      </a:r>
                      <a:r>
                        <a:rPr lang="es-ES" sz="1800" dirty="0">
                          <a:effectLst/>
                        </a:rPr>
                        <a:t>µM</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r>
            </a:tbl>
          </a:graphicData>
        </a:graphic>
      </p:graphicFrame>
      <p:sp>
        <p:nvSpPr>
          <p:cNvPr id="22" name="Flecha derecha 21"/>
          <p:cNvSpPr/>
          <p:nvPr/>
        </p:nvSpPr>
        <p:spPr>
          <a:xfrm rot="5400000">
            <a:off x="6425034" y="3853503"/>
            <a:ext cx="419771" cy="303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2999274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179512" y="-27384"/>
            <a:ext cx="8784976" cy="634083"/>
          </a:xfrm>
        </p:spPr>
        <p:txBody>
          <a:bodyPr/>
          <a:lstStyle/>
          <a:p>
            <a:r>
              <a:rPr lang="es-US" sz="3200" b="1" dirty="0" smtClean="0"/>
              <a:t>REACCIÓN EN CADENA DE LA POLIMERSA (PCR)</a:t>
            </a:r>
            <a:endParaRPr lang="en-US" sz="3200" b="1" dirty="0"/>
          </a:p>
        </p:txBody>
      </p:sp>
      <p:sp>
        <p:nvSpPr>
          <p:cNvPr id="3" name="Rectángulo 2"/>
          <p:cNvSpPr/>
          <p:nvPr/>
        </p:nvSpPr>
        <p:spPr>
          <a:xfrm>
            <a:off x="191736" y="1855277"/>
            <a:ext cx="2232248" cy="369332"/>
          </a:xfrm>
          <a:prstGeom prst="rect">
            <a:avLst/>
          </a:prstGeom>
          <a:ln>
            <a:solidFill>
              <a:schemeClr val="tx1">
                <a:lumMod val="95000"/>
                <a:lumOff val="5000"/>
              </a:schemeClr>
            </a:solidFill>
          </a:ln>
        </p:spPr>
        <p:txBody>
          <a:bodyPr wrap="square">
            <a:spAutoFit/>
          </a:bodyPr>
          <a:lstStyle/>
          <a:p>
            <a:pPr algn="ctr"/>
            <a:r>
              <a:rPr lang="es-ES" sz="1800" i="1" dirty="0" err="1" smtClean="0">
                <a:latin typeface="Arial" panose="020B0604020202020204" pitchFamily="34" charset="0"/>
                <a:ea typeface="Calibri" panose="020F0502020204030204" pitchFamily="34" charset="0"/>
              </a:rPr>
              <a:t>invA</a:t>
            </a:r>
            <a:r>
              <a:rPr lang="es-ES" sz="1800" dirty="0" smtClean="0">
                <a:latin typeface="Arial" panose="020B0604020202020204" pitchFamily="34" charset="0"/>
                <a:ea typeface="Calibri" panose="020F0502020204030204" pitchFamily="34" charset="0"/>
              </a:rPr>
              <a:t> (US1f/US1r)</a:t>
            </a:r>
            <a:endParaRPr lang="es-ES" sz="1800" dirty="0">
              <a:latin typeface="Arial" panose="020B0604020202020204" pitchFamily="34" charset="0"/>
              <a:ea typeface="Calibri" panose="020F0502020204030204" pitchFamily="34" charset="0"/>
            </a:endParaRPr>
          </a:p>
        </p:txBody>
      </p:sp>
      <p:sp>
        <p:nvSpPr>
          <p:cNvPr id="4" name="Rectángulo 3"/>
          <p:cNvSpPr/>
          <p:nvPr/>
        </p:nvSpPr>
        <p:spPr>
          <a:xfrm>
            <a:off x="191736" y="2483604"/>
            <a:ext cx="2232248" cy="369332"/>
          </a:xfrm>
          <a:prstGeom prst="rect">
            <a:avLst/>
          </a:prstGeom>
          <a:ln>
            <a:solidFill>
              <a:schemeClr val="tx1">
                <a:lumMod val="95000"/>
                <a:lumOff val="5000"/>
              </a:schemeClr>
            </a:solidFill>
          </a:ln>
        </p:spPr>
        <p:txBody>
          <a:bodyPr wrap="square">
            <a:spAutoFit/>
          </a:bodyPr>
          <a:lstStyle/>
          <a:p>
            <a:pPr algn="ctr"/>
            <a:r>
              <a:rPr lang="es-ES" sz="1800" i="1" dirty="0" err="1" smtClean="0">
                <a:latin typeface="Arial" panose="020B0604020202020204" pitchFamily="34" charset="0"/>
                <a:ea typeface="Calibri" panose="020F0502020204030204" pitchFamily="34" charset="0"/>
              </a:rPr>
              <a:t>fimC</a:t>
            </a:r>
            <a:r>
              <a:rPr lang="es-ES" sz="1800" dirty="0" smtClean="0">
                <a:latin typeface="Arial" panose="020B0604020202020204" pitchFamily="34" charset="0"/>
                <a:ea typeface="Calibri" panose="020F0502020204030204" pitchFamily="34" charset="0"/>
              </a:rPr>
              <a:t> (S2012/S500)</a:t>
            </a:r>
            <a:endParaRPr lang="es-ES" sz="1800" dirty="0"/>
          </a:p>
        </p:txBody>
      </p:sp>
      <p:sp>
        <p:nvSpPr>
          <p:cNvPr id="6" name="Flecha derecha 5"/>
          <p:cNvSpPr/>
          <p:nvPr/>
        </p:nvSpPr>
        <p:spPr>
          <a:xfrm>
            <a:off x="2640008" y="2224609"/>
            <a:ext cx="667152" cy="268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2" name="Tabla 1"/>
          <p:cNvGraphicFramePr>
            <a:graphicFrameLocks noGrp="1"/>
          </p:cNvGraphicFramePr>
          <p:nvPr>
            <p:extLst>
              <p:ext uri="{D42A27DB-BD31-4B8C-83A1-F6EECF244321}">
                <p14:modId xmlns:p14="http://schemas.microsoft.com/office/powerpoint/2010/main" val="4033027503"/>
              </p:ext>
            </p:extLst>
          </p:nvPr>
        </p:nvGraphicFramePr>
        <p:xfrm>
          <a:off x="3519384" y="1106031"/>
          <a:ext cx="5337175" cy="2194560"/>
        </p:xfrm>
        <a:graphic>
          <a:graphicData uri="http://schemas.openxmlformats.org/drawingml/2006/table">
            <a:tbl>
              <a:tblPr firstRow="1" firstCol="1" bandRow="1">
                <a:tableStyleId>{79F01EFD-CF5A-4C91-B87D-4F6092FAC9CE}</a:tableStyleId>
              </a:tblPr>
              <a:tblGrid>
                <a:gridCol w="1988720"/>
                <a:gridCol w="1010385"/>
                <a:gridCol w="1170305"/>
                <a:gridCol w="1167765"/>
              </a:tblGrid>
              <a:tr h="228600">
                <a:tc>
                  <a:txBody>
                    <a:bodyPr/>
                    <a:lstStyle/>
                    <a:p>
                      <a:pPr indent="252095" algn="ctr">
                        <a:lnSpc>
                          <a:spcPct val="100000"/>
                        </a:lnSpc>
                        <a:spcAft>
                          <a:spcPts val="0"/>
                        </a:spcAft>
                      </a:pPr>
                      <a:r>
                        <a:rPr lang="es-ES" sz="1800" b="1" dirty="0">
                          <a:effectLst/>
                        </a:rPr>
                        <a:t> </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lnSpc>
                          <a:spcPct val="100000"/>
                        </a:lnSpc>
                        <a:spcAft>
                          <a:spcPts val="0"/>
                        </a:spcAft>
                      </a:pPr>
                      <a:r>
                        <a:rPr lang="es-US" sz="1800" b="1" dirty="0" smtClean="0">
                          <a:effectLst/>
                        </a:rPr>
                        <a:t>T </a:t>
                      </a:r>
                      <a:r>
                        <a:rPr lang="es-US" sz="1800" b="1" dirty="0">
                          <a:effectLst/>
                        </a:rPr>
                        <a:t>(°C)</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lnSpc>
                          <a:spcPct val="100000"/>
                        </a:lnSpc>
                        <a:spcAft>
                          <a:spcPts val="0"/>
                        </a:spcAft>
                      </a:pPr>
                      <a:r>
                        <a:rPr lang="es-US" sz="1800" b="1" dirty="0" smtClean="0">
                          <a:effectLst/>
                          <a:latin typeface="+mn-lt"/>
                          <a:ea typeface="+mn-ea"/>
                          <a:cs typeface="+mn-cs"/>
                        </a:rPr>
                        <a:t>Tiempo</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lnSpc>
                          <a:spcPct val="100000"/>
                        </a:lnSpc>
                        <a:spcAft>
                          <a:spcPts val="0"/>
                        </a:spcAft>
                      </a:pPr>
                      <a:r>
                        <a:rPr lang="es-US" sz="1800" b="1" dirty="0" smtClean="0">
                          <a:effectLst/>
                        </a:rPr>
                        <a:t>N°</a:t>
                      </a:r>
                      <a:r>
                        <a:rPr lang="es-US" sz="1800" b="1" baseline="0" dirty="0" smtClean="0">
                          <a:effectLst/>
                        </a:rPr>
                        <a:t> </a:t>
                      </a:r>
                      <a:r>
                        <a:rPr lang="es-US" sz="1800" b="1" dirty="0" smtClean="0">
                          <a:effectLst/>
                        </a:rPr>
                        <a:t>Ciclos</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pPr marL="0" indent="0" algn="ctr">
                        <a:lnSpc>
                          <a:spcPct val="100000"/>
                        </a:lnSpc>
                        <a:spcAft>
                          <a:spcPts val="0"/>
                        </a:spcAft>
                      </a:pPr>
                      <a:r>
                        <a:rPr lang="es-US" sz="1800" dirty="0">
                          <a:effectLst/>
                        </a:rPr>
                        <a:t>Desnaturalización Inicial</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indent="0" algn="ctr">
                        <a:lnSpc>
                          <a:spcPct val="100000"/>
                        </a:lnSpc>
                        <a:spcAft>
                          <a:spcPts val="0"/>
                        </a:spcAft>
                      </a:pPr>
                      <a:r>
                        <a:rPr lang="es-ES" sz="1800" dirty="0">
                          <a:effectLst/>
                        </a:rPr>
                        <a:t>94</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indent="0" algn="ctr">
                        <a:lnSpc>
                          <a:spcPct val="100000"/>
                        </a:lnSpc>
                        <a:spcAft>
                          <a:spcPts val="0"/>
                        </a:spcAft>
                      </a:pPr>
                      <a:r>
                        <a:rPr lang="es-ES" sz="1800" dirty="0">
                          <a:effectLst/>
                        </a:rPr>
                        <a:t>5 min</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indent="0" algn="ctr">
                        <a:lnSpc>
                          <a:spcPct val="100000"/>
                        </a:lnSpc>
                        <a:spcAft>
                          <a:spcPts val="0"/>
                        </a:spcAft>
                      </a:pPr>
                      <a:r>
                        <a:rPr lang="es-ES" sz="1800" dirty="0">
                          <a:effectLst/>
                        </a:rPr>
                        <a:t>1</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r>
              <a:tr h="228600">
                <a:tc>
                  <a:txBody>
                    <a:bodyPr/>
                    <a:lstStyle/>
                    <a:p>
                      <a:pPr marL="0" indent="0" algn="ctr">
                        <a:lnSpc>
                          <a:spcPct val="100000"/>
                        </a:lnSpc>
                        <a:spcAft>
                          <a:spcPts val="0"/>
                        </a:spcAft>
                      </a:pPr>
                      <a:r>
                        <a:rPr lang="es-US" sz="1800" dirty="0">
                          <a:effectLst/>
                        </a:rPr>
                        <a:t>Desnaturalización</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indent="0" algn="ctr">
                        <a:lnSpc>
                          <a:spcPct val="100000"/>
                        </a:lnSpc>
                        <a:spcAft>
                          <a:spcPts val="0"/>
                        </a:spcAft>
                      </a:pPr>
                      <a:r>
                        <a:rPr lang="es-ES" sz="1800" dirty="0">
                          <a:effectLst/>
                        </a:rPr>
                        <a:t>94</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indent="0" algn="ctr">
                        <a:lnSpc>
                          <a:spcPct val="100000"/>
                        </a:lnSpc>
                        <a:spcAft>
                          <a:spcPts val="0"/>
                        </a:spcAft>
                      </a:pPr>
                      <a:r>
                        <a:rPr lang="es-ES" sz="1800" dirty="0">
                          <a:effectLst/>
                        </a:rPr>
                        <a:t>30 s</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rowSpan="3">
                  <a:txBody>
                    <a:bodyPr/>
                    <a:lstStyle/>
                    <a:p>
                      <a:pPr marL="0" indent="0" algn="ctr">
                        <a:lnSpc>
                          <a:spcPct val="100000"/>
                        </a:lnSpc>
                        <a:spcAft>
                          <a:spcPts val="0"/>
                        </a:spcAft>
                      </a:pPr>
                      <a:r>
                        <a:rPr lang="es-ES" sz="1800" dirty="0">
                          <a:effectLst/>
                        </a:rPr>
                        <a:t>35</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228600">
                <a:tc>
                  <a:txBody>
                    <a:bodyPr/>
                    <a:lstStyle/>
                    <a:p>
                      <a:pPr marL="0" indent="0" algn="ctr">
                        <a:lnSpc>
                          <a:spcPct val="100000"/>
                        </a:lnSpc>
                        <a:spcAft>
                          <a:spcPts val="0"/>
                        </a:spcAft>
                      </a:pPr>
                      <a:r>
                        <a:rPr lang="es-US" sz="1800" dirty="0" smtClean="0">
                          <a:effectLst/>
                        </a:rPr>
                        <a:t>Hibridación</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indent="0" algn="ctr">
                        <a:lnSpc>
                          <a:spcPct val="100000"/>
                        </a:lnSpc>
                        <a:spcAft>
                          <a:spcPts val="0"/>
                        </a:spcAft>
                      </a:pPr>
                      <a:r>
                        <a:rPr lang="es-ES" sz="1800" dirty="0">
                          <a:effectLst/>
                        </a:rPr>
                        <a:t>65</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indent="0" algn="ctr">
                        <a:lnSpc>
                          <a:spcPct val="100000"/>
                        </a:lnSpc>
                        <a:spcAft>
                          <a:spcPts val="0"/>
                        </a:spcAft>
                      </a:pPr>
                      <a:r>
                        <a:rPr lang="es-ES" sz="1800" dirty="0">
                          <a:effectLst/>
                        </a:rPr>
                        <a:t>30 s</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vMerge="1">
                  <a:txBody>
                    <a:bodyPr/>
                    <a:lstStyle/>
                    <a:p>
                      <a:endParaRPr lang="es-ES"/>
                    </a:p>
                  </a:txBody>
                  <a:tcPr/>
                </a:tc>
              </a:tr>
              <a:tr h="228600">
                <a:tc>
                  <a:txBody>
                    <a:bodyPr/>
                    <a:lstStyle/>
                    <a:p>
                      <a:pPr marL="0" indent="0" algn="ctr">
                        <a:lnSpc>
                          <a:spcPct val="100000"/>
                        </a:lnSpc>
                        <a:spcAft>
                          <a:spcPts val="0"/>
                        </a:spcAft>
                      </a:pPr>
                      <a:r>
                        <a:rPr lang="es-US" sz="1800" dirty="0">
                          <a:effectLst/>
                        </a:rPr>
                        <a:t>Extensión</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indent="0" algn="ctr">
                        <a:lnSpc>
                          <a:spcPct val="100000"/>
                        </a:lnSpc>
                        <a:spcAft>
                          <a:spcPts val="0"/>
                        </a:spcAft>
                      </a:pPr>
                      <a:r>
                        <a:rPr lang="es-ES" sz="1800" dirty="0">
                          <a:effectLst/>
                        </a:rPr>
                        <a:t>72</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indent="0" algn="ctr">
                        <a:lnSpc>
                          <a:spcPct val="100000"/>
                        </a:lnSpc>
                        <a:spcAft>
                          <a:spcPts val="0"/>
                        </a:spcAft>
                      </a:pPr>
                      <a:r>
                        <a:rPr lang="es-ES" sz="1800" dirty="0">
                          <a:effectLst/>
                        </a:rPr>
                        <a:t>1 min</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vMerge="1">
                  <a:txBody>
                    <a:bodyPr/>
                    <a:lstStyle/>
                    <a:p>
                      <a:endParaRPr lang="es-ES"/>
                    </a:p>
                  </a:txBody>
                  <a:tcPr/>
                </a:tc>
              </a:tr>
              <a:tr h="228600">
                <a:tc>
                  <a:txBody>
                    <a:bodyPr/>
                    <a:lstStyle/>
                    <a:p>
                      <a:pPr marL="0" indent="0" algn="ctr">
                        <a:lnSpc>
                          <a:spcPct val="100000"/>
                        </a:lnSpc>
                        <a:spcAft>
                          <a:spcPts val="0"/>
                        </a:spcAft>
                      </a:pPr>
                      <a:r>
                        <a:rPr lang="es-US" sz="1800" dirty="0">
                          <a:effectLst/>
                        </a:rPr>
                        <a:t>Extensión Final</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indent="0" algn="ctr">
                        <a:lnSpc>
                          <a:spcPct val="100000"/>
                        </a:lnSpc>
                        <a:spcAft>
                          <a:spcPts val="0"/>
                        </a:spcAft>
                      </a:pPr>
                      <a:r>
                        <a:rPr lang="es-ES" sz="1800" dirty="0">
                          <a:effectLst/>
                        </a:rPr>
                        <a:t>72</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indent="0" algn="ctr">
                        <a:lnSpc>
                          <a:spcPct val="100000"/>
                        </a:lnSpc>
                        <a:spcAft>
                          <a:spcPts val="0"/>
                        </a:spcAft>
                      </a:pPr>
                      <a:r>
                        <a:rPr lang="es-ES" sz="1800" dirty="0">
                          <a:effectLst/>
                        </a:rPr>
                        <a:t>1 min</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indent="0" algn="ctr">
                        <a:lnSpc>
                          <a:spcPct val="100000"/>
                        </a:lnSpc>
                        <a:spcAft>
                          <a:spcPts val="0"/>
                        </a:spcAft>
                      </a:pPr>
                      <a:r>
                        <a:rPr lang="es-ES" sz="1800" dirty="0">
                          <a:effectLst/>
                        </a:rPr>
                        <a:t>1</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228600">
                <a:tc>
                  <a:txBody>
                    <a:bodyPr/>
                    <a:lstStyle/>
                    <a:p>
                      <a:pPr marL="0" indent="0" algn="ctr">
                        <a:lnSpc>
                          <a:spcPct val="100000"/>
                        </a:lnSpc>
                        <a:spcAft>
                          <a:spcPts val="0"/>
                        </a:spcAft>
                      </a:pPr>
                      <a:r>
                        <a:rPr lang="es-US" sz="1800" dirty="0">
                          <a:effectLst/>
                        </a:rPr>
                        <a:t>Holding</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lnSpc>
                          <a:spcPct val="100000"/>
                        </a:lnSpc>
                        <a:spcAft>
                          <a:spcPts val="0"/>
                        </a:spcAft>
                      </a:pPr>
                      <a:r>
                        <a:rPr lang="es-ES" sz="1800" dirty="0">
                          <a:effectLst/>
                        </a:rPr>
                        <a:t>4</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lnSpc>
                          <a:spcPct val="100000"/>
                        </a:lnSpc>
                        <a:spcAft>
                          <a:spcPts val="0"/>
                        </a:spcAft>
                      </a:pPr>
                      <a:r>
                        <a:rPr lang="es-ES" sz="1800" dirty="0">
                          <a:effectLst/>
                        </a:rPr>
                        <a:t>∞</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lnSpc>
                          <a:spcPct val="100000"/>
                        </a:lnSpc>
                        <a:spcAft>
                          <a:spcPts val="0"/>
                        </a:spcAft>
                      </a:pPr>
                      <a:r>
                        <a:rPr lang="es-ES" sz="1800" dirty="0">
                          <a:effectLst/>
                        </a:rPr>
                        <a:t>1</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440504073"/>
              </p:ext>
            </p:extLst>
          </p:nvPr>
        </p:nvGraphicFramePr>
        <p:xfrm>
          <a:off x="1152128" y="3732246"/>
          <a:ext cx="6228184" cy="2793098"/>
        </p:xfrm>
        <a:graphic>
          <a:graphicData uri="http://schemas.openxmlformats.org/drawingml/2006/table">
            <a:tbl>
              <a:tblPr firstRow="1" firstCol="1" bandRow="1">
                <a:tableStyleId>{79F01EFD-CF5A-4C91-B87D-4F6092FAC9CE}</a:tableStyleId>
              </a:tblPr>
              <a:tblGrid>
                <a:gridCol w="3769593"/>
                <a:gridCol w="2458591"/>
              </a:tblGrid>
              <a:tr h="458871">
                <a:tc>
                  <a:txBody>
                    <a:bodyPr/>
                    <a:lstStyle/>
                    <a:p>
                      <a:pPr indent="252095" algn="ctr">
                        <a:lnSpc>
                          <a:spcPct val="150000"/>
                        </a:lnSpc>
                        <a:spcAft>
                          <a:spcPts val="0"/>
                        </a:spcAft>
                      </a:pPr>
                      <a:r>
                        <a:rPr lang="es-ES" sz="1800" b="1" dirty="0">
                          <a:effectLst/>
                          <a:latin typeface="+mn-lt"/>
                        </a:rPr>
                        <a:t> </a:t>
                      </a:r>
                      <a:endParaRPr lang="es-ES" sz="1800" b="1" dirty="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252095" algn="ctr" defTabSz="914400" rtl="0" eaLnBrk="1" fontAlgn="auto" latinLnBrk="0" hangingPunct="1">
                        <a:lnSpc>
                          <a:spcPct val="150000"/>
                        </a:lnSpc>
                        <a:spcBef>
                          <a:spcPts val="0"/>
                        </a:spcBef>
                        <a:spcAft>
                          <a:spcPts val="0"/>
                        </a:spcAft>
                        <a:buClrTx/>
                        <a:buSzTx/>
                        <a:buFontTx/>
                        <a:buNone/>
                        <a:tabLst/>
                        <a:defRPr/>
                      </a:pPr>
                      <a:r>
                        <a:rPr lang="es-US" sz="1800" b="1" dirty="0" smtClean="0">
                          <a:effectLst/>
                          <a:latin typeface="+mn-lt"/>
                        </a:rPr>
                        <a:t>Hibridación</a:t>
                      </a:r>
                      <a:endParaRPr lang="es-ES" sz="1800" b="1" dirty="0" smtClean="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4154">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s-ES" sz="1800" i="1" dirty="0" smtClean="0">
                          <a:latin typeface="+mn-lt"/>
                        </a:rPr>
                        <a:t>JEO402-1</a:t>
                      </a:r>
                      <a:endParaRPr lang="es-ES" sz="1800" dirty="0" smtClean="0">
                        <a:latin typeface="+mn-lt"/>
                        <a:ea typeface="Calibri" panose="020F0502020204030204" pitchFamily="34"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rowSpan="3">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s-US" sz="1800" dirty="0" smtClean="0">
                          <a:latin typeface="+mn-lt"/>
                          <a:ea typeface="Calibri" panose="020F0502020204030204" pitchFamily="34" charset="0"/>
                        </a:rPr>
                        <a:t> 65°C / 30 ciclos</a:t>
                      </a:r>
                      <a:endParaRPr lang="es-ES" sz="1800" dirty="0" smtClean="0">
                        <a:latin typeface="+mn-lt"/>
                        <a:ea typeface="Calibri" panose="020F0502020204030204" pitchFamily="34"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r>
              <a:tr h="390988">
                <a:tc>
                  <a:txBody>
                    <a:bodyPr/>
                    <a:lstStyle/>
                    <a:p>
                      <a:pPr algn="l">
                        <a:lnSpc>
                          <a:spcPct val="150000"/>
                        </a:lnSpc>
                      </a:pPr>
                      <a:r>
                        <a:rPr lang="es-ES" sz="1800" i="1" dirty="0" err="1" smtClean="0">
                          <a:latin typeface="+mn-lt"/>
                          <a:ea typeface="Calibri" panose="020F0502020204030204" pitchFamily="34" charset="0"/>
                        </a:rPr>
                        <a:t>invA</a:t>
                      </a:r>
                      <a:r>
                        <a:rPr lang="es-ES" sz="1800" dirty="0" smtClean="0">
                          <a:latin typeface="+mn-lt"/>
                          <a:ea typeface="Calibri" panose="020F0502020204030204" pitchFamily="34" charset="0"/>
                        </a:rPr>
                        <a:t> (Salm3F/Salm4R)</a:t>
                      </a:r>
                      <a:endParaRPr lang="es-ES" sz="1800" dirty="0">
                        <a:latin typeface="+mn-lt"/>
                        <a:ea typeface="Calibri" panose="020F0502020204030204" pitchFamily="34"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vMerge="1">
                  <a:txBody>
                    <a:bodyPr/>
                    <a:lstStyle/>
                    <a:p>
                      <a:pPr algn="l">
                        <a:lnSpc>
                          <a:spcPct val="150000"/>
                        </a:lnSpc>
                      </a:pPr>
                      <a:endParaRPr lang="es-ES" sz="1800" dirty="0">
                        <a:latin typeface="+mn-lt"/>
                        <a:ea typeface="Calibri" panose="020F0502020204030204" pitchFamily="34"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r>
              <a:tr h="688307">
                <a:tc>
                  <a:txBody>
                    <a:bodyPr/>
                    <a:lstStyle/>
                    <a:p>
                      <a:pPr algn="l">
                        <a:lnSpc>
                          <a:spcPct val="150000"/>
                        </a:lnSpc>
                      </a:pPr>
                      <a:r>
                        <a:rPr lang="es-ES" sz="1800" dirty="0" smtClean="0">
                          <a:latin typeface="+mn-lt"/>
                          <a:ea typeface="Calibri" panose="020F0502020204030204" pitchFamily="34" charset="0"/>
                        </a:rPr>
                        <a:t>Operón de transporte de Histidina</a:t>
                      </a:r>
                      <a:endParaRPr lang="es-ES" sz="1800" dirty="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vMerge="1">
                  <a:txBody>
                    <a:bodyPr/>
                    <a:lstStyle/>
                    <a:p>
                      <a:pPr algn="l">
                        <a:lnSpc>
                          <a:spcPct val="150000"/>
                        </a:lnSpc>
                      </a:pPr>
                      <a:endParaRPr lang="es-ES" sz="1800" dirty="0">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r>
              <a:tr h="390988">
                <a:tc>
                  <a:txBody>
                    <a:bodyPr/>
                    <a:lstStyle/>
                    <a:p>
                      <a:pPr algn="l">
                        <a:lnSpc>
                          <a:spcPct val="150000"/>
                        </a:lnSpc>
                      </a:pPr>
                      <a:r>
                        <a:rPr lang="es-ES" sz="1800" i="1" dirty="0" err="1" smtClean="0">
                          <a:latin typeface="+mn-lt"/>
                          <a:ea typeface="Calibri" panose="020F0502020204030204" pitchFamily="34" charset="0"/>
                        </a:rPr>
                        <a:t>sefA</a:t>
                      </a:r>
                      <a:r>
                        <a:rPr lang="es-ES" sz="1800" dirty="0" smtClean="0">
                          <a:latin typeface="+mn-lt"/>
                          <a:ea typeface="Calibri" panose="020F0502020204030204" pitchFamily="34" charset="0"/>
                        </a:rPr>
                        <a:t> (selfA2/selfA4)</a:t>
                      </a:r>
                      <a:endParaRPr lang="es-ES" sz="1800" dirty="0">
                        <a:latin typeface="+mn-lt"/>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algn="ctr">
                        <a:lnSpc>
                          <a:spcPct val="150000"/>
                        </a:lnSpc>
                      </a:pPr>
                      <a:r>
                        <a:rPr lang="es-US" sz="1800" dirty="0" smtClean="0">
                          <a:latin typeface="+mn-lt"/>
                        </a:rPr>
                        <a:t>50</a:t>
                      </a:r>
                      <a:r>
                        <a:rPr lang="es-US" sz="1800" baseline="0" dirty="0" smtClean="0">
                          <a:latin typeface="+mn-lt"/>
                        </a:rPr>
                        <a:t> – 60 °C / 35 ciclos</a:t>
                      </a: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r>
              <a:tr h="390988">
                <a:tc>
                  <a:txBody>
                    <a:bodyPr/>
                    <a:lstStyle/>
                    <a:p>
                      <a:pPr algn="l">
                        <a:lnSpc>
                          <a:spcPct val="150000"/>
                        </a:lnSpc>
                      </a:pPr>
                      <a:r>
                        <a:rPr lang="es-ES" sz="1800" i="1" dirty="0" err="1" smtClean="0">
                          <a:latin typeface="+mn-lt"/>
                          <a:ea typeface="Calibri" panose="020F0502020204030204" pitchFamily="34" charset="0"/>
                        </a:rPr>
                        <a:t>sefA</a:t>
                      </a:r>
                      <a:r>
                        <a:rPr lang="es-ES" sz="1800" dirty="0" smtClean="0">
                          <a:latin typeface="+mn-lt"/>
                          <a:ea typeface="Calibri" panose="020F0502020204030204" pitchFamily="34" charset="0"/>
                        </a:rPr>
                        <a:t> (</a:t>
                      </a:r>
                      <a:r>
                        <a:rPr lang="es-ES" sz="1800" dirty="0" err="1" smtClean="0">
                          <a:latin typeface="+mn-lt"/>
                          <a:ea typeface="Calibri" panose="020F0502020204030204" pitchFamily="34" charset="0"/>
                        </a:rPr>
                        <a:t>sefAf</a:t>
                      </a:r>
                      <a:r>
                        <a:rPr lang="es-ES" sz="1800" dirty="0" smtClean="0">
                          <a:latin typeface="+mn-lt"/>
                          <a:ea typeface="Calibri" panose="020F0502020204030204" pitchFamily="34" charset="0"/>
                        </a:rPr>
                        <a:t>/</a:t>
                      </a:r>
                      <a:r>
                        <a:rPr lang="es-ES" sz="1800" dirty="0" err="1" smtClean="0">
                          <a:latin typeface="+mn-lt"/>
                          <a:ea typeface="Calibri" panose="020F0502020204030204" pitchFamily="34" charset="0"/>
                        </a:rPr>
                        <a:t>sefAr</a:t>
                      </a:r>
                      <a:r>
                        <a:rPr lang="es-ES" sz="1800" dirty="0" smtClean="0">
                          <a:latin typeface="+mn-lt"/>
                          <a:ea typeface="Calibri" panose="020F0502020204030204" pitchFamily="34" charset="0"/>
                        </a:rPr>
                        <a:t>)</a:t>
                      </a:r>
                      <a:endParaRPr lang="es-ES" sz="1800" dirty="0">
                        <a:latin typeface="+mn-lt"/>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algn="ctr">
                        <a:lnSpc>
                          <a:spcPct val="150000"/>
                        </a:lnSpc>
                      </a:pPr>
                      <a:r>
                        <a:rPr lang="es-US" sz="1800" dirty="0" smtClean="0">
                          <a:latin typeface="+mn-lt"/>
                        </a:rPr>
                        <a:t>58 °C</a:t>
                      </a:r>
                      <a:r>
                        <a:rPr lang="es-US" sz="1800" baseline="0" dirty="0" smtClean="0">
                          <a:latin typeface="+mn-lt"/>
                        </a:rPr>
                        <a:t> / 30 ciclos </a:t>
                      </a:r>
                      <a:endParaRPr lang="es-ES" sz="1800" dirty="0">
                        <a:latin typeface="+mn-lt"/>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2849358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6"/>
          <p:cNvSpPr/>
          <p:nvPr/>
        </p:nvSpPr>
        <p:spPr>
          <a:xfrm>
            <a:off x="1763688" y="2204864"/>
            <a:ext cx="5544616" cy="2232248"/>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4400" b="1" dirty="0" smtClean="0"/>
              <a:t>RESULTADOS Y DISCUSIÓN</a:t>
            </a:r>
            <a:endParaRPr lang="es-ES" sz="4400" b="1" dirty="0"/>
          </a:p>
        </p:txBody>
      </p:sp>
    </p:spTree>
    <p:extLst>
      <p:ext uri="{BB962C8B-B14F-4D97-AF65-F5344CB8AC3E}">
        <p14:creationId xmlns:p14="http://schemas.microsoft.com/office/powerpoint/2010/main" val="2616598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6"/>
          <p:cNvSpPr/>
          <p:nvPr/>
        </p:nvSpPr>
        <p:spPr>
          <a:xfrm>
            <a:off x="1763688" y="2276872"/>
            <a:ext cx="5544616" cy="2232248"/>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4400" b="1" dirty="0" smtClean="0"/>
              <a:t>INTRODUCCIÓN</a:t>
            </a:r>
            <a:endParaRPr lang="es-ES" sz="4400" b="1" dirty="0"/>
          </a:p>
        </p:txBody>
      </p:sp>
    </p:spTree>
    <p:extLst>
      <p:ext uri="{BB962C8B-B14F-4D97-AF65-F5344CB8AC3E}">
        <p14:creationId xmlns:p14="http://schemas.microsoft.com/office/powerpoint/2010/main" val="1989740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253633861"/>
              </p:ext>
            </p:extLst>
          </p:nvPr>
        </p:nvGraphicFramePr>
        <p:xfrm>
          <a:off x="251520" y="1052736"/>
          <a:ext cx="9289032"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1"/>
          <p:cNvSpPr>
            <a:spLocks noGrp="1"/>
          </p:cNvSpPr>
          <p:nvPr>
            <p:ph type="title"/>
          </p:nvPr>
        </p:nvSpPr>
        <p:spPr>
          <a:xfrm>
            <a:off x="457200" y="44624"/>
            <a:ext cx="8229600" cy="634083"/>
          </a:xfrm>
        </p:spPr>
        <p:txBody>
          <a:bodyPr/>
          <a:lstStyle/>
          <a:p>
            <a:r>
              <a:rPr lang="es-US" sz="3600" b="1" dirty="0"/>
              <a:t>AISLAMIENTO DE </a:t>
            </a:r>
            <a:r>
              <a:rPr lang="es-US" sz="3600" b="1" i="1" dirty="0"/>
              <a:t>Salmonella </a:t>
            </a:r>
            <a:r>
              <a:rPr lang="es-US" sz="3600" b="1" i="1" dirty="0" err="1"/>
              <a:t>sp</a:t>
            </a:r>
            <a:r>
              <a:rPr lang="es-US" sz="3600" b="1" dirty="0"/>
              <a:t>. </a:t>
            </a:r>
            <a:endParaRPr lang="en-US" sz="3600" b="1" dirty="0"/>
          </a:p>
        </p:txBody>
      </p:sp>
      <p:sp>
        <p:nvSpPr>
          <p:cNvPr id="8" name="CuadroTexto 7"/>
          <p:cNvSpPr txBox="1"/>
          <p:nvPr/>
        </p:nvSpPr>
        <p:spPr>
          <a:xfrm>
            <a:off x="8426308" y="2422803"/>
            <a:ext cx="130924" cy="276999"/>
          </a:xfrm>
          <a:prstGeom prst="rect">
            <a:avLst/>
          </a:prstGeom>
          <a:noFill/>
        </p:spPr>
        <p:txBody>
          <a:bodyPr wrap="square" rtlCol="0">
            <a:spAutoFit/>
          </a:bodyPr>
          <a:lstStyle/>
          <a:p>
            <a:r>
              <a:rPr lang="es-EC" sz="1200" b="1" dirty="0" smtClean="0"/>
              <a:t>3</a:t>
            </a:r>
            <a:endParaRPr lang="en-US" sz="1200" b="1" dirty="0"/>
          </a:p>
        </p:txBody>
      </p:sp>
      <p:pic>
        <p:nvPicPr>
          <p:cNvPr id="9" name="Imagen 8"/>
          <p:cNvPicPr/>
          <p:nvPr/>
        </p:nvPicPr>
        <p:blipFill>
          <a:blip r:embed="rId7">
            <a:extLst>
              <a:ext uri="{28A0092B-C50C-407E-A947-70E740481C1C}">
                <a14:useLocalDpi xmlns:a14="http://schemas.microsoft.com/office/drawing/2010/main"/>
              </a:ext>
            </a:extLst>
          </a:blip>
          <a:srcRect/>
          <a:stretch>
            <a:fillRect/>
          </a:stretch>
        </p:blipFill>
        <p:spPr bwMode="auto">
          <a:xfrm>
            <a:off x="5004048" y="836712"/>
            <a:ext cx="3352165" cy="1863090"/>
          </a:xfrm>
          <a:prstGeom prst="roundRect">
            <a:avLst/>
          </a:prstGeom>
          <a:noFill/>
          <a:ln>
            <a:solidFill>
              <a:schemeClr val="tx1"/>
            </a:solidFill>
          </a:ln>
        </p:spPr>
      </p:pic>
      <p:sp>
        <p:nvSpPr>
          <p:cNvPr id="10" name="Rectángulo 9"/>
          <p:cNvSpPr/>
          <p:nvPr/>
        </p:nvSpPr>
        <p:spPr>
          <a:xfrm>
            <a:off x="78756" y="6321028"/>
            <a:ext cx="6370672" cy="246221"/>
          </a:xfrm>
          <a:prstGeom prst="rect">
            <a:avLst/>
          </a:prstGeom>
        </p:spPr>
        <p:txBody>
          <a:bodyPr wrap="square">
            <a:spAutoFit/>
          </a:bodyPr>
          <a:lstStyle/>
          <a:p>
            <a:r>
              <a:rPr lang="es-US" sz="1000" dirty="0" smtClean="0"/>
              <a:t>3. Recalde, 2015</a:t>
            </a:r>
            <a:endParaRPr lang="es-EC" sz="1000" dirty="0" smtClean="0"/>
          </a:p>
        </p:txBody>
      </p:sp>
      <p:pic>
        <p:nvPicPr>
          <p:cNvPr id="11" name="Imagen 10"/>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539552" y="3469456"/>
            <a:ext cx="1439268" cy="2191792"/>
          </a:xfrm>
          <a:prstGeom prst="roundRect">
            <a:avLst/>
          </a:prstGeom>
        </p:spPr>
      </p:pic>
      <p:sp>
        <p:nvSpPr>
          <p:cNvPr id="12" name="Rectángulo 11"/>
          <p:cNvSpPr/>
          <p:nvPr/>
        </p:nvSpPr>
        <p:spPr>
          <a:xfrm>
            <a:off x="5004048" y="2787700"/>
            <a:ext cx="3612568" cy="523220"/>
          </a:xfrm>
          <a:prstGeom prst="rect">
            <a:avLst/>
          </a:prstGeom>
        </p:spPr>
        <p:txBody>
          <a:bodyPr wrap="square">
            <a:spAutoFit/>
          </a:bodyPr>
          <a:lstStyle/>
          <a:p>
            <a:r>
              <a:rPr lang="es-ES" b="1" dirty="0">
                <a:latin typeface="Arial" panose="020B0604020202020204" pitchFamily="34" charset="0"/>
                <a:ea typeface="Calibri" panose="020F0502020204030204" pitchFamily="34" charset="0"/>
              </a:rPr>
              <a:t>A.</a:t>
            </a:r>
            <a:r>
              <a:rPr lang="es-ES" dirty="0">
                <a:latin typeface="Arial" panose="020B0604020202020204" pitchFamily="34" charset="0"/>
                <a:ea typeface="Calibri" panose="020F0502020204030204" pitchFamily="34" charset="0"/>
              </a:rPr>
              <a:t> agar Xilosa-Lisina-</a:t>
            </a:r>
            <a:r>
              <a:rPr lang="es-ES" dirty="0" err="1">
                <a:latin typeface="Arial" panose="020B0604020202020204" pitchFamily="34" charset="0"/>
                <a:ea typeface="Calibri" panose="020F0502020204030204" pitchFamily="34" charset="0"/>
              </a:rPr>
              <a:t>Desoxicolato</a:t>
            </a:r>
            <a:r>
              <a:rPr lang="es-ES" dirty="0">
                <a:latin typeface="Arial" panose="020B0604020202020204" pitchFamily="34" charset="0"/>
                <a:ea typeface="Calibri" panose="020F0502020204030204" pitchFamily="34" charset="0"/>
              </a:rPr>
              <a:t> (XLD). </a:t>
            </a:r>
            <a:r>
              <a:rPr lang="es-ES" b="1" dirty="0">
                <a:latin typeface="Arial" panose="020B0604020202020204" pitchFamily="34" charset="0"/>
                <a:ea typeface="Calibri" panose="020F0502020204030204" pitchFamily="34" charset="0"/>
              </a:rPr>
              <a:t>B.</a:t>
            </a:r>
            <a:r>
              <a:rPr lang="es-ES" dirty="0">
                <a:latin typeface="Arial" panose="020B0604020202020204" pitchFamily="34" charset="0"/>
                <a:ea typeface="Calibri" panose="020F0502020204030204" pitchFamily="34" charset="0"/>
              </a:rPr>
              <a:t> agar Salmonella </a:t>
            </a:r>
            <a:r>
              <a:rPr lang="es-ES" dirty="0" err="1">
                <a:latin typeface="Arial" panose="020B0604020202020204" pitchFamily="34" charset="0"/>
                <a:ea typeface="Calibri" panose="020F0502020204030204" pitchFamily="34" charset="0"/>
              </a:rPr>
              <a:t>Shigella</a:t>
            </a:r>
            <a:endParaRPr lang="es-ES" dirty="0"/>
          </a:p>
        </p:txBody>
      </p:sp>
      <p:sp>
        <p:nvSpPr>
          <p:cNvPr id="13" name="Rectángulo 12"/>
          <p:cNvSpPr/>
          <p:nvPr/>
        </p:nvSpPr>
        <p:spPr>
          <a:xfrm>
            <a:off x="71508" y="5670352"/>
            <a:ext cx="2435282" cy="307777"/>
          </a:xfrm>
          <a:prstGeom prst="rect">
            <a:avLst/>
          </a:prstGeom>
        </p:spPr>
        <p:txBody>
          <a:bodyPr wrap="none">
            <a:spAutoFit/>
          </a:bodyPr>
          <a:lstStyle/>
          <a:p>
            <a:r>
              <a:rPr lang="es-EC" dirty="0" smtClean="0">
                <a:latin typeface="Arial" panose="020B0604020202020204" pitchFamily="34" charset="0"/>
                <a:ea typeface="Calibri" panose="020F0502020204030204" pitchFamily="34" charset="0"/>
              </a:rPr>
              <a:t>Caldo </a:t>
            </a:r>
            <a:r>
              <a:rPr lang="es-EC" dirty="0" err="1">
                <a:latin typeface="Arial" panose="020B0604020202020204" pitchFamily="34" charset="0"/>
                <a:ea typeface="Calibri" panose="020F0502020204030204" pitchFamily="34" charset="0"/>
              </a:rPr>
              <a:t>Rapapport</a:t>
            </a:r>
            <a:r>
              <a:rPr lang="es-EC" dirty="0">
                <a:latin typeface="Arial" panose="020B0604020202020204" pitchFamily="34" charset="0"/>
                <a:ea typeface="Calibri" panose="020F0502020204030204" pitchFamily="34" charset="0"/>
              </a:rPr>
              <a:t> </a:t>
            </a:r>
            <a:r>
              <a:rPr lang="es-EC" dirty="0" err="1">
                <a:latin typeface="Arial" panose="020B0604020202020204" pitchFamily="34" charset="0"/>
                <a:ea typeface="Calibri" panose="020F0502020204030204" pitchFamily="34" charset="0"/>
              </a:rPr>
              <a:t>Vassiliadis</a:t>
            </a:r>
            <a:endParaRPr lang="es-ES" dirty="0"/>
          </a:p>
        </p:txBody>
      </p:sp>
      <p:sp>
        <p:nvSpPr>
          <p:cNvPr id="14" name="Rectángulo 13"/>
          <p:cNvSpPr/>
          <p:nvPr/>
        </p:nvSpPr>
        <p:spPr>
          <a:xfrm>
            <a:off x="4932040" y="5445224"/>
            <a:ext cx="3914854" cy="338554"/>
          </a:xfrm>
          <a:prstGeom prst="rect">
            <a:avLst/>
          </a:prstGeom>
        </p:spPr>
        <p:txBody>
          <a:bodyPr wrap="none">
            <a:spAutoFit/>
          </a:bodyPr>
          <a:lstStyle/>
          <a:p>
            <a:r>
              <a:rPr lang="es-US" sz="1600" dirty="0">
                <a:latin typeface="Arial" panose="020B0604020202020204" pitchFamily="34" charset="0"/>
                <a:ea typeface="Calibri" panose="020F0502020204030204" pitchFamily="34" charset="0"/>
              </a:rPr>
              <a:t>(</a:t>
            </a:r>
            <a:r>
              <a:rPr lang="es-US" sz="1600" dirty="0" err="1">
                <a:latin typeface="Arial" panose="020B0604020202020204" pitchFamily="34" charset="0"/>
                <a:ea typeface="Calibri" panose="020F0502020204030204" pitchFamily="34" charset="0"/>
              </a:rPr>
              <a:t>Sharath</a:t>
            </a:r>
            <a:r>
              <a:rPr lang="es-US" sz="1600" dirty="0">
                <a:latin typeface="Arial" panose="020B0604020202020204" pitchFamily="34" charset="0"/>
                <a:ea typeface="Calibri" panose="020F0502020204030204" pitchFamily="34" charset="0"/>
              </a:rPr>
              <a:t>, </a:t>
            </a:r>
            <a:r>
              <a:rPr lang="es-US" sz="1600" dirty="0" err="1">
                <a:latin typeface="Arial" panose="020B0604020202020204" pitchFamily="34" charset="0"/>
                <a:ea typeface="Calibri" panose="020F0502020204030204" pitchFamily="34" charset="0"/>
              </a:rPr>
              <a:t>Archana</a:t>
            </a:r>
            <a:r>
              <a:rPr lang="es-US" sz="1600" dirty="0">
                <a:latin typeface="Arial" panose="020B0604020202020204" pitchFamily="34" charset="0"/>
                <a:ea typeface="Calibri" panose="020F0502020204030204" pitchFamily="34" charset="0"/>
              </a:rPr>
              <a:t>, &amp; </a:t>
            </a:r>
            <a:r>
              <a:rPr lang="es-US" sz="1600" dirty="0" err="1">
                <a:latin typeface="Arial" panose="020B0604020202020204" pitchFamily="34" charset="0"/>
                <a:ea typeface="Calibri" panose="020F0502020204030204" pitchFamily="34" charset="0"/>
              </a:rPr>
              <a:t>Dhanashree</a:t>
            </a:r>
            <a:r>
              <a:rPr lang="es-US" sz="1600" dirty="0">
                <a:latin typeface="Arial" panose="020B0604020202020204" pitchFamily="34" charset="0"/>
                <a:ea typeface="Calibri" panose="020F0502020204030204" pitchFamily="34" charset="0"/>
              </a:rPr>
              <a:t>, 2010)</a:t>
            </a:r>
            <a:endParaRPr lang="es-ES" sz="1600" dirty="0"/>
          </a:p>
        </p:txBody>
      </p:sp>
    </p:spTree>
    <p:extLst>
      <p:ext uri="{BB962C8B-B14F-4D97-AF65-F5344CB8AC3E}">
        <p14:creationId xmlns:p14="http://schemas.microsoft.com/office/powerpoint/2010/main" val="34698681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7200" y="44624"/>
            <a:ext cx="8229600" cy="634083"/>
          </a:xfrm>
        </p:spPr>
        <p:txBody>
          <a:bodyPr/>
          <a:lstStyle/>
          <a:p>
            <a:r>
              <a:rPr lang="es-US" sz="3600" b="1" dirty="0"/>
              <a:t>AISLAMIENTO DE </a:t>
            </a:r>
            <a:r>
              <a:rPr lang="es-US" sz="3600" b="1" i="1" dirty="0"/>
              <a:t>Salmonella </a:t>
            </a:r>
            <a:r>
              <a:rPr lang="es-US" sz="3600" b="1" i="1" dirty="0" err="1"/>
              <a:t>sp</a:t>
            </a:r>
            <a:r>
              <a:rPr lang="es-US" sz="3600" b="1" dirty="0"/>
              <a:t>. </a:t>
            </a:r>
            <a:endParaRPr lang="en-US" sz="3600" b="1" dirty="0"/>
          </a:p>
        </p:txBody>
      </p:sp>
      <p:pic>
        <p:nvPicPr>
          <p:cNvPr id="5" name="Imagen 4"/>
          <p:cNvPicPr/>
          <p:nvPr/>
        </p:nvPicPr>
        <p:blipFill rotWithShape="1">
          <a:blip r:embed="rId3" cstate="email">
            <a:extLst>
              <a:ext uri="{28A0092B-C50C-407E-A947-70E740481C1C}">
                <a14:useLocalDpi xmlns:a14="http://schemas.microsoft.com/office/drawing/2010/main"/>
              </a:ext>
            </a:extLst>
          </a:blip>
          <a:srcRect l="50000"/>
          <a:stretch/>
        </p:blipFill>
        <p:spPr bwMode="auto">
          <a:xfrm>
            <a:off x="4412323" y="3679885"/>
            <a:ext cx="4076052" cy="1979728"/>
          </a:xfrm>
          <a:prstGeom prst="roundRect">
            <a:avLst/>
          </a:prstGeom>
          <a:noFill/>
          <a:ln>
            <a:solidFill>
              <a:schemeClr val="tx1"/>
            </a:solidFill>
          </a:ln>
        </p:spPr>
      </p:pic>
      <p:sp>
        <p:nvSpPr>
          <p:cNvPr id="2" name="Rectángulo 1"/>
          <p:cNvSpPr/>
          <p:nvPr/>
        </p:nvSpPr>
        <p:spPr>
          <a:xfrm>
            <a:off x="4644507" y="5659613"/>
            <a:ext cx="3611684" cy="307777"/>
          </a:xfrm>
          <a:prstGeom prst="rect">
            <a:avLst/>
          </a:prstGeom>
        </p:spPr>
        <p:txBody>
          <a:bodyPr wrap="square">
            <a:spAutoFit/>
          </a:bodyPr>
          <a:lstStyle/>
          <a:p>
            <a:pPr algn="ctr"/>
            <a:r>
              <a:rPr lang="es-ES" b="1" i="1" dirty="0" smtClean="0">
                <a:latin typeface="Arial" panose="020B0604020202020204" pitchFamily="34" charset="0"/>
                <a:ea typeface="Calibri" panose="020F0502020204030204" pitchFamily="34" charset="0"/>
              </a:rPr>
              <a:t>C</a:t>
            </a:r>
            <a:r>
              <a:rPr lang="es-ES" i="1" dirty="0">
                <a:latin typeface="Arial" panose="020B0604020202020204" pitchFamily="34" charset="0"/>
                <a:ea typeface="Calibri" panose="020F0502020204030204" pitchFamily="34" charset="0"/>
              </a:rPr>
              <a:t>. Bacteria </a:t>
            </a:r>
            <a:r>
              <a:rPr lang="es-ES" i="1" dirty="0" smtClean="0">
                <a:latin typeface="Arial" panose="020B0604020202020204" pitchFamily="34" charset="0"/>
                <a:ea typeface="Calibri" panose="020F0502020204030204" pitchFamily="34" charset="0"/>
              </a:rPr>
              <a:t>1 </a:t>
            </a:r>
            <a:r>
              <a:rPr lang="es-ES" i="1" dirty="0">
                <a:latin typeface="Arial" panose="020B0604020202020204" pitchFamily="34" charset="0"/>
                <a:ea typeface="Calibri" panose="020F0502020204030204" pitchFamily="34" charset="0"/>
              </a:rPr>
              <a:t>(XLD)</a:t>
            </a:r>
            <a:r>
              <a:rPr lang="es-ES" i="1" dirty="0" smtClean="0">
                <a:latin typeface="Arial" panose="020B0604020202020204" pitchFamily="34" charset="0"/>
                <a:ea typeface="Calibri" panose="020F0502020204030204" pitchFamily="34" charset="0"/>
              </a:rPr>
              <a:t>. </a:t>
            </a:r>
            <a:r>
              <a:rPr lang="es-ES" b="1" i="1" dirty="0">
                <a:latin typeface="Arial" panose="020B0604020202020204" pitchFamily="34" charset="0"/>
                <a:ea typeface="Calibri" panose="020F0502020204030204" pitchFamily="34" charset="0"/>
              </a:rPr>
              <a:t>D</a:t>
            </a:r>
            <a:r>
              <a:rPr lang="es-ES" i="1" dirty="0">
                <a:latin typeface="Arial" panose="020B0604020202020204" pitchFamily="34" charset="0"/>
                <a:ea typeface="Calibri" panose="020F0502020204030204" pitchFamily="34" charset="0"/>
              </a:rPr>
              <a:t>. Bacteria </a:t>
            </a:r>
            <a:r>
              <a:rPr lang="es-ES" i="1" dirty="0" smtClean="0">
                <a:latin typeface="Arial" panose="020B0604020202020204" pitchFamily="34" charset="0"/>
                <a:ea typeface="Calibri" panose="020F0502020204030204" pitchFamily="34" charset="0"/>
              </a:rPr>
              <a:t>2 </a:t>
            </a:r>
            <a:r>
              <a:rPr lang="es-ES" i="1" dirty="0">
                <a:latin typeface="Arial" panose="020B0604020202020204" pitchFamily="34" charset="0"/>
                <a:ea typeface="Calibri" panose="020F0502020204030204" pitchFamily="34" charset="0"/>
              </a:rPr>
              <a:t>(XLD)</a:t>
            </a:r>
            <a:endParaRPr lang="es-ES" i="1" dirty="0"/>
          </a:p>
        </p:txBody>
      </p:sp>
      <p:pic>
        <p:nvPicPr>
          <p:cNvPr id="6" name="Imagen 5"/>
          <p:cNvPicPr/>
          <p:nvPr/>
        </p:nvPicPr>
        <p:blipFill rotWithShape="1">
          <a:blip r:embed="rId4" cstate="email">
            <a:extLst>
              <a:ext uri="{28A0092B-C50C-407E-A947-70E740481C1C}">
                <a14:useLocalDpi xmlns:a14="http://schemas.microsoft.com/office/drawing/2010/main"/>
              </a:ext>
            </a:extLst>
          </a:blip>
          <a:srcRect l="709" t="2211" r="33944" b="2157"/>
          <a:stretch/>
        </p:blipFill>
        <p:spPr bwMode="auto">
          <a:xfrm>
            <a:off x="4414243" y="836712"/>
            <a:ext cx="4034985" cy="1998074"/>
          </a:xfrm>
          <a:prstGeom prst="round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3" name="Rectángulo 2"/>
          <p:cNvSpPr/>
          <p:nvPr/>
        </p:nvSpPr>
        <p:spPr>
          <a:xfrm>
            <a:off x="4272764" y="2922085"/>
            <a:ext cx="4176464" cy="307777"/>
          </a:xfrm>
          <a:prstGeom prst="rect">
            <a:avLst/>
          </a:prstGeom>
        </p:spPr>
        <p:txBody>
          <a:bodyPr wrap="square">
            <a:spAutoFit/>
          </a:bodyPr>
          <a:lstStyle/>
          <a:p>
            <a:pPr indent="252095" algn="ctr"/>
            <a:r>
              <a:rPr lang="es-ES" b="1" i="1"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A</a:t>
            </a:r>
            <a:r>
              <a:rPr lang="es-ES" i="1" dirty="0">
                <a:solidFill>
                  <a:schemeClr val="tx1"/>
                </a:solidFill>
                <a:latin typeface="Arial" panose="020B0604020202020204" pitchFamily="34" charset="0"/>
                <a:ea typeface="Calibri" panose="020F0502020204030204" pitchFamily="34" charset="0"/>
                <a:cs typeface="Times New Roman" panose="02020603050405020304" pitchFamily="18" charset="0"/>
              </a:rPr>
              <a:t>. Bacteria </a:t>
            </a:r>
            <a:r>
              <a:rPr lang="es-ES" i="1"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3 (XLD). </a:t>
            </a:r>
            <a:r>
              <a:rPr lang="es-ES" b="1" i="1" dirty="0">
                <a:solidFill>
                  <a:schemeClr val="tx1"/>
                </a:solidFill>
                <a:latin typeface="Arial" panose="020B0604020202020204" pitchFamily="34" charset="0"/>
                <a:ea typeface="Calibri" panose="020F0502020204030204" pitchFamily="34" charset="0"/>
                <a:cs typeface="Times New Roman" panose="02020603050405020304" pitchFamily="18" charset="0"/>
              </a:rPr>
              <a:t>B</a:t>
            </a:r>
            <a:r>
              <a:rPr lang="es-ES" i="1" dirty="0">
                <a:solidFill>
                  <a:schemeClr val="tx1"/>
                </a:solidFill>
                <a:latin typeface="Arial" panose="020B0604020202020204" pitchFamily="34" charset="0"/>
                <a:ea typeface="Calibri" panose="020F0502020204030204" pitchFamily="34" charset="0"/>
                <a:cs typeface="Times New Roman" panose="02020603050405020304" pitchFamily="18" charset="0"/>
              </a:rPr>
              <a:t>. Bacteria </a:t>
            </a:r>
            <a:r>
              <a:rPr lang="es-ES" i="1"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4 </a:t>
            </a:r>
            <a:r>
              <a:rPr lang="es-ES" i="1" dirty="0">
                <a:solidFill>
                  <a:schemeClr val="tx1"/>
                </a:solidFill>
                <a:latin typeface="Arial" panose="020B0604020202020204" pitchFamily="34" charset="0"/>
                <a:ea typeface="Calibri" panose="020F0502020204030204" pitchFamily="34" charset="0"/>
                <a:cs typeface="Times New Roman" panose="02020603050405020304" pitchFamily="18" charset="0"/>
              </a:rPr>
              <a:t>(XLD</a:t>
            </a:r>
            <a:r>
              <a:rPr lang="es-ES" i="1"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a:t>
            </a:r>
            <a:endParaRPr lang="es-ES" sz="12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Flecha izquierda 6"/>
          <p:cNvSpPr/>
          <p:nvPr/>
        </p:nvSpPr>
        <p:spPr>
          <a:xfrm>
            <a:off x="3668296" y="1577542"/>
            <a:ext cx="432048"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p:cNvSpPr/>
          <p:nvPr/>
        </p:nvSpPr>
        <p:spPr>
          <a:xfrm>
            <a:off x="2195736" y="1379215"/>
            <a:ext cx="1450504" cy="646331"/>
          </a:xfrm>
          <a:prstGeom prst="rect">
            <a:avLst/>
          </a:prstGeom>
        </p:spPr>
        <p:txBody>
          <a:bodyPr wrap="square">
            <a:spAutoFit/>
          </a:bodyPr>
          <a:lstStyle/>
          <a:p>
            <a:pPr algn="ctr"/>
            <a:r>
              <a:rPr lang="es-ES" sz="1800" dirty="0" smtClean="0">
                <a:latin typeface="Arial" panose="020B0604020202020204" pitchFamily="34" charset="0"/>
                <a:ea typeface="Calibri" panose="020F0502020204030204" pitchFamily="34" charset="0"/>
              </a:rPr>
              <a:t>excesivo </a:t>
            </a:r>
            <a:r>
              <a:rPr lang="es-ES" sz="1800" dirty="0">
                <a:latin typeface="Arial" panose="020B0604020202020204" pitchFamily="34" charset="0"/>
                <a:ea typeface="Calibri" panose="020F0502020204030204" pitchFamily="34" charset="0"/>
              </a:rPr>
              <a:t>crecimiento</a:t>
            </a:r>
            <a:endParaRPr lang="es-ES" sz="1800" dirty="0"/>
          </a:p>
        </p:txBody>
      </p:sp>
      <p:sp>
        <p:nvSpPr>
          <p:cNvPr id="12" name="Rectángulo 11"/>
          <p:cNvSpPr/>
          <p:nvPr/>
        </p:nvSpPr>
        <p:spPr>
          <a:xfrm>
            <a:off x="251520" y="4430654"/>
            <a:ext cx="3447861" cy="923330"/>
          </a:xfrm>
          <a:prstGeom prst="rect">
            <a:avLst/>
          </a:prstGeom>
        </p:spPr>
        <p:txBody>
          <a:bodyPr wrap="square">
            <a:spAutoFit/>
          </a:bodyPr>
          <a:lstStyle/>
          <a:p>
            <a:pPr marL="285750" indent="-285750" algn="just">
              <a:buFont typeface="Arial" panose="020B0604020202020204" pitchFamily="34" charset="0"/>
              <a:buChar char="•"/>
            </a:pPr>
            <a:r>
              <a:rPr lang="es-ES" sz="1800" dirty="0" smtClean="0">
                <a:latin typeface="Arial" panose="020B0604020202020204" pitchFamily="34" charset="0"/>
                <a:ea typeface="Calibri" panose="020F0502020204030204" pitchFamily="34" charset="0"/>
              </a:rPr>
              <a:t>Bacterias con características similares a </a:t>
            </a:r>
            <a:r>
              <a:rPr lang="es-ES" sz="1800" i="1" dirty="0" smtClean="0">
                <a:latin typeface="Arial" panose="020B0604020202020204" pitchFamily="34" charset="0"/>
                <a:ea typeface="Calibri" panose="020F0502020204030204" pitchFamily="34" charset="0"/>
              </a:rPr>
              <a:t>Salmonella</a:t>
            </a:r>
          </a:p>
          <a:p>
            <a:pPr marL="285750" indent="-285750" algn="just">
              <a:buFont typeface="Arial" panose="020B0604020202020204" pitchFamily="34" charset="0"/>
              <a:buChar char="•"/>
            </a:pPr>
            <a:r>
              <a:rPr lang="es-US" sz="1800" i="1" dirty="0" smtClean="0">
                <a:latin typeface="Arial" panose="020B0604020202020204" pitchFamily="34" charset="0"/>
              </a:rPr>
              <a:t>Poco crecimiento</a:t>
            </a:r>
            <a:endParaRPr lang="es-ES" sz="1800" i="1" dirty="0"/>
          </a:p>
        </p:txBody>
      </p:sp>
      <p:graphicFrame>
        <p:nvGraphicFramePr>
          <p:cNvPr id="15" name="Diagrama 14"/>
          <p:cNvGraphicFramePr/>
          <p:nvPr>
            <p:extLst>
              <p:ext uri="{D42A27DB-BD31-4B8C-83A1-F6EECF244321}">
                <p14:modId xmlns:p14="http://schemas.microsoft.com/office/powerpoint/2010/main" val="2202107791"/>
              </p:ext>
            </p:extLst>
          </p:nvPr>
        </p:nvGraphicFramePr>
        <p:xfrm>
          <a:off x="251520" y="2348881"/>
          <a:ext cx="3236317" cy="15841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6" name="Rectángulo 15"/>
          <p:cNvSpPr/>
          <p:nvPr/>
        </p:nvSpPr>
        <p:spPr>
          <a:xfrm>
            <a:off x="121210" y="6309320"/>
            <a:ext cx="3366627" cy="338554"/>
          </a:xfrm>
          <a:prstGeom prst="rect">
            <a:avLst/>
          </a:prstGeom>
        </p:spPr>
        <p:txBody>
          <a:bodyPr wrap="none">
            <a:spAutoFit/>
          </a:bodyPr>
          <a:lstStyle/>
          <a:p>
            <a:r>
              <a:rPr lang="es-US" sz="1600" dirty="0">
                <a:latin typeface="Arial" panose="020B0604020202020204" pitchFamily="34" charset="0"/>
                <a:ea typeface="Calibri" panose="020F0502020204030204" pitchFamily="34" charset="0"/>
              </a:rPr>
              <a:t>(</a:t>
            </a:r>
            <a:r>
              <a:rPr lang="es-US" sz="1600" dirty="0" err="1">
                <a:latin typeface="Arial" panose="020B0604020202020204" pitchFamily="34" charset="0"/>
                <a:ea typeface="Calibri" panose="020F0502020204030204" pitchFamily="34" charset="0"/>
              </a:rPr>
              <a:t>Taskila</a:t>
            </a:r>
            <a:r>
              <a:rPr lang="es-US" sz="1600" dirty="0">
                <a:latin typeface="Arial" panose="020B0604020202020204" pitchFamily="34" charset="0"/>
                <a:ea typeface="Calibri" panose="020F0502020204030204" pitchFamily="34" charset="0"/>
              </a:rPr>
              <a:t>, </a:t>
            </a:r>
            <a:r>
              <a:rPr lang="es-US" sz="1600" dirty="0" err="1">
                <a:latin typeface="Arial" panose="020B0604020202020204" pitchFamily="34" charset="0"/>
                <a:ea typeface="Calibri" panose="020F0502020204030204" pitchFamily="34" charset="0"/>
              </a:rPr>
              <a:t>Tuomola</a:t>
            </a:r>
            <a:r>
              <a:rPr lang="es-US" sz="1600" dirty="0">
                <a:latin typeface="Arial" panose="020B0604020202020204" pitchFamily="34" charset="0"/>
                <a:ea typeface="Calibri" panose="020F0502020204030204" pitchFamily="34" charset="0"/>
              </a:rPr>
              <a:t>, &amp; </a:t>
            </a:r>
            <a:r>
              <a:rPr lang="es-US" sz="1600" dirty="0" err="1">
                <a:latin typeface="Arial" panose="020B0604020202020204" pitchFamily="34" charset="0"/>
                <a:ea typeface="Calibri" panose="020F0502020204030204" pitchFamily="34" charset="0"/>
              </a:rPr>
              <a:t>Ojamo</a:t>
            </a:r>
            <a:r>
              <a:rPr lang="es-US" sz="1600" dirty="0">
                <a:latin typeface="Arial" panose="020B0604020202020204" pitchFamily="34" charset="0"/>
                <a:ea typeface="Calibri" panose="020F0502020204030204" pitchFamily="34" charset="0"/>
              </a:rPr>
              <a:t>, 2012)</a:t>
            </a:r>
            <a:endParaRPr lang="es-ES" sz="1600" dirty="0"/>
          </a:p>
        </p:txBody>
      </p:sp>
      <p:sp>
        <p:nvSpPr>
          <p:cNvPr id="17" name="Flecha izquierda 16"/>
          <p:cNvSpPr/>
          <p:nvPr/>
        </p:nvSpPr>
        <p:spPr>
          <a:xfrm>
            <a:off x="3616544" y="4852867"/>
            <a:ext cx="432048"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2123771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171400"/>
            <a:ext cx="8820472" cy="504056"/>
          </a:xfrm>
        </p:spPr>
        <p:txBody>
          <a:bodyPr/>
          <a:lstStyle/>
          <a:p>
            <a:r>
              <a:rPr lang="es-US" sz="3200" b="1" dirty="0" smtClean="0"/>
              <a:t>CARACTERIZACIÓN</a:t>
            </a:r>
            <a:r>
              <a:rPr lang="es-US" sz="3600" b="1" dirty="0" smtClean="0"/>
              <a:t> BIOQUÍMICA</a:t>
            </a:r>
            <a:endParaRPr lang="es-US" sz="3600" b="1" dirty="0"/>
          </a:p>
        </p:txBody>
      </p:sp>
      <p:graphicFrame>
        <p:nvGraphicFramePr>
          <p:cNvPr id="4" name="Tabla 3"/>
          <p:cNvGraphicFramePr>
            <a:graphicFrameLocks noGrp="1"/>
          </p:cNvGraphicFramePr>
          <p:nvPr>
            <p:extLst>
              <p:ext uri="{D42A27DB-BD31-4B8C-83A1-F6EECF244321}">
                <p14:modId xmlns:p14="http://schemas.microsoft.com/office/powerpoint/2010/main" val="652631981"/>
              </p:ext>
            </p:extLst>
          </p:nvPr>
        </p:nvGraphicFramePr>
        <p:xfrm>
          <a:off x="544680" y="476672"/>
          <a:ext cx="8131776" cy="5069354"/>
        </p:xfrm>
        <a:graphic>
          <a:graphicData uri="http://schemas.openxmlformats.org/drawingml/2006/table">
            <a:tbl>
              <a:tblPr>
                <a:tableStyleId>{2A488322-F2BA-4B5B-9748-0D474271808F}</a:tableStyleId>
              </a:tblPr>
              <a:tblGrid>
                <a:gridCol w="1108480"/>
                <a:gridCol w="501664"/>
                <a:gridCol w="501664"/>
                <a:gridCol w="501664"/>
                <a:gridCol w="501664"/>
                <a:gridCol w="501664"/>
                <a:gridCol w="501664"/>
                <a:gridCol w="501664"/>
                <a:gridCol w="501664"/>
                <a:gridCol w="501664"/>
                <a:gridCol w="501664"/>
                <a:gridCol w="501664"/>
                <a:gridCol w="501664"/>
                <a:gridCol w="501664"/>
                <a:gridCol w="501664"/>
              </a:tblGrid>
              <a:tr h="601210">
                <a:tc rowSpan="2">
                  <a:txBody>
                    <a:bodyPr/>
                    <a:lstStyle/>
                    <a:p>
                      <a:pPr algn="ctr" fontAlgn="ctr"/>
                      <a:r>
                        <a:rPr lang="es-US" sz="1400" b="1" u="none" strike="noStrike" dirty="0">
                          <a:effectLst/>
                        </a:rPr>
                        <a:t>PRUEBA</a:t>
                      </a:r>
                      <a:endParaRPr lang="es-US" sz="1400" b="1" i="1" u="none" strike="noStrike" dirty="0">
                        <a:solidFill>
                          <a:srgbClr val="000000"/>
                        </a:solidFill>
                        <a:effectLst/>
                        <a:latin typeface="Arial Narrow" panose="020B0606020202030204" pitchFamily="34" charset="0"/>
                      </a:endParaRPr>
                    </a:p>
                  </a:txBody>
                  <a:tcPr marL="7144" marR="7144"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s-US" sz="1400" b="1" i="1" u="none" strike="noStrike" dirty="0">
                          <a:effectLst/>
                        </a:rPr>
                        <a:t>S. </a:t>
                      </a:r>
                      <a:r>
                        <a:rPr lang="es-US" sz="1400" b="1" i="1" u="none" strike="noStrike" dirty="0" err="1">
                          <a:effectLst/>
                        </a:rPr>
                        <a:t>infantis</a:t>
                      </a:r>
                      <a:endParaRPr lang="es-US" sz="1400" b="1" i="1" u="none" strike="noStrike" dirty="0">
                        <a:solidFill>
                          <a:srgbClr val="000000"/>
                        </a:solidFill>
                        <a:effectLst/>
                        <a:latin typeface="Arial Narrow" panose="020B0606020202030204" pitchFamily="34" charset="0"/>
                      </a:endParaRPr>
                    </a:p>
                  </a:txBody>
                  <a:tcPr marL="7144" marR="7144"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US"/>
                    </a:p>
                  </a:txBody>
                  <a:tcPr/>
                </a:tc>
                <a:tc gridSpan="2">
                  <a:txBody>
                    <a:bodyPr/>
                    <a:lstStyle/>
                    <a:p>
                      <a:pPr algn="ctr" fontAlgn="b"/>
                      <a:r>
                        <a:rPr lang="es-US" sz="1400" b="1" i="1" u="none" strike="noStrike" dirty="0">
                          <a:effectLst/>
                        </a:rPr>
                        <a:t>S. </a:t>
                      </a:r>
                      <a:r>
                        <a:rPr lang="es-US" sz="1400" b="1" i="1" u="none" strike="noStrike" dirty="0" err="1">
                          <a:effectLst/>
                        </a:rPr>
                        <a:t>enteritidis</a:t>
                      </a:r>
                      <a:endParaRPr lang="es-US" sz="1400" b="1" i="1" u="none" strike="noStrike" dirty="0">
                        <a:solidFill>
                          <a:srgbClr val="000000"/>
                        </a:solidFill>
                        <a:effectLst/>
                        <a:latin typeface="Arial Narrow" panose="020B0606020202030204" pitchFamily="34" charset="0"/>
                      </a:endParaRPr>
                    </a:p>
                  </a:txBody>
                  <a:tcPr marL="7144" marR="7144"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US"/>
                    </a:p>
                  </a:txBody>
                  <a:tcPr/>
                </a:tc>
                <a:tc gridSpan="2">
                  <a:txBody>
                    <a:bodyPr/>
                    <a:lstStyle/>
                    <a:p>
                      <a:pPr algn="ctr" fontAlgn="b"/>
                      <a:r>
                        <a:rPr lang="es-US" sz="1400" b="1" i="1" u="none" strike="noStrike" dirty="0" smtClean="0">
                          <a:effectLst/>
                        </a:rPr>
                        <a:t>Bacteria 1</a:t>
                      </a:r>
                      <a:endParaRPr lang="es-US" sz="1400" b="1" i="1" u="none" strike="noStrike" dirty="0">
                        <a:solidFill>
                          <a:srgbClr val="000000"/>
                        </a:solidFill>
                        <a:effectLst/>
                        <a:latin typeface="Arial Narrow" panose="020B0606020202030204" pitchFamily="34" charset="0"/>
                      </a:endParaRPr>
                    </a:p>
                  </a:txBody>
                  <a:tcPr marL="7144" marR="7144"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s-US" sz="1000" b="1" i="1" u="none" strike="noStrike" dirty="0">
                        <a:solidFill>
                          <a:srgbClr val="000000"/>
                        </a:solidFill>
                        <a:effectLst/>
                        <a:latin typeface="Arial Narrow" panose="020B0606020202030204" pitchFamily="34" charset="0"/>
                      </a:endParaRPr>
                    </a:p>
                  </a:txBody>
                  <a:tcPr marL="7144" marR="7144" marT="9525" marB="0" anchor="b"/>
                </a:tc>
                <a:tc gridSpan="2">
                  <a:txBody>
                    <a:bodyPr/>
                    <a:lstStyle/>
                    <a:p>
                      <a:pPr algn="ctr" fontAlgn="b"/>
                      <a:r>
                        <a:rPr lang="es-US" sz="1400" b="1" i="1" u="none" strike="noStrike" dirty="0" smtClean="0">
                          <a:effectLst/>
                        </a:rPr>
                        <a:t>Bacteria 2</a:t>
                      </a:r>
                      <a:endParaRPr lang="es-US" sz="1400" b="1" i="1" u="none" strike="noStrike" dirty="0">
                        <a:solidFill>
                          <a:srgbClr val="000000"/>
                        </a:solidFill>
                        <a:effectLst/>
                        <a:latin typeface="Arial Narrow" panose="020B0606020202030204" pitchFamily="34" charset="0"/>
                      </a:endParaRPr>
                    </a:p>
                  </a:txBody>
                  <a:tcPr marL="7144" marR="7144"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s-US" sz="1000" b="1" i="1" u="none" strike="noStrike" dirty="0">
                        <a:solidFill>
                          <a:srgbClr val="000000"/>
                        </a:solidFill>
                        <a:effectLst/>
                        <a:latin typeface="Arial Narrow" panose="020B0606020202030204" pitchFamily="34" charset="0"/>
                      </a:endParaRPr>
                    </a:p>
                  </a:txBody>
                  <a:tcPr marL="7144" marR="7144" marT="9525" marB="0" anchor="b"/>
                </a:tc>
                <a:tc gridSpan="2">
                  <a:txBody>
                    <a:bodyPr/>
                    <a:lstStyle/>
                    <a:p>
                      <a:pPr algn="ctr" fontAlgn="b"/>
                      <a:r>
                        <a:rPr lang="es-US" sz="1400" b="1" i="1" u="none" strike="noStrike" dirty="0" smtClean="0">
                          <a:effectLst/>
                        </a:rPr>
                        <a:t>Bacteria 3</a:t>
                      </a:r>
                      <a:endParaRPr lang="es-US" sz="1400" b="1" i="1" u="none" strike="noStrike" dirty="0">
                        <a:solidFill>
                          <a:srgbClr val="000000"/>
                        </a:solidFill>
                        <a:effectLst/>
                        <a:latin typeface="Arial Narrow" panose="020B0606020202030204" pitchFamily="34" charset="0"/>
                      </a:endParaRPr>
                    </a:p>
                  </a:txBody>
                  <a:tcPr marL="7144" marR="7144"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s-US" sz="1000" b="1" i="1" u="none" strike="noStrike" dirty="0">
                        <a:solidFill>
                          <a:srgbClr val="000000"/>
                        </a:solidFill>
                        <a:effectLst/>
                        <a:latin typeface="Arial Narrow" panose="020B0606020202030204" pitchFamily="34" charset="0"/>
                      </a:endParaRPr>
                    </a:p>
                  </a:txBody>
                  <a:tcPr marL="7144" marR="7144" marT="9525" marB="0" anchor="b"/>
                </a:tc>
                <a:tc gridSpan="2">
                  <a:txBody>
                    <a:bodyPr/>
                    <a:lstStyle/>
                    <a:p>
                      <a:pPr algn="ctr" fontAlgn="b"/>
                      <a:r>
                        <a:rPr lang="es-US" sz="1400" b="1" i="1" u="none" strike="noStrike" dirty="0" smtClean="0">
                          <a:effectLst/>
                        </a:rPr>
                        <a:t>Bacteria 4</a:t>
                      </a:r>
                      <a:endParaRPr lang="es-US" sz="1400" b="1" i="1" u="none" strike="noStrike" dirty="0">
                        <a:solidFill>
                          <a:srgbClr val="000000"/>
                        </a:solidFill>
                        <a:effectLst/>
                        <a:latin typeface="Arial Narrow" panose="020B0606020202030204" pitchFamily="34" charset="0"/>
                      </a:endParaRPr>
                    </a:p>
                  </a:txBody>
                  <a:tcPr marL="7144" marR="7144"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US"/>
                    </a:p>
                  </a:txBody>
                  <a:tcPr/>
                </a:tc>
                <a:tc gridSpan="2">
                  <a:txBody>
                    <a:bodyPr/>
                    <a:lstStyle/>
                    <a:p>
                      <a:pPr algn="ctr" fontAlgn="b"/>
                      <a:r>
                        <a:rPr lang="es-US" sz="1400" b="1" i="1" u="none" strike="noStrike" dirty="0" err="1">
                          <a:effectLst/>
                        </a:rPr>
                        <a:t>E.coli</a:t>
                      </a:r>
                      <a:endParaRPr lang="es-US" sz="1400" b="1" i="1" u="none" strike="noStrike" dirty="0">
                        <a:solidFill>
                          <a:srgbClr val="000000"/>
                        </a:solidFill>
                        <a:effectLst/>
                        <a:latin typeface="Arial Narrow" panose="020B0606020202030204" pitchFamily="34" charset="0"/>
                      </a:endParaRPr>
                    </a:p>
                  </a:txBody>
                  <a:tcPr marL="7144" marR="7144"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US"/>
                    </a:p>
                  </a:txBody>
                  <a:tcPr/>
                </a:tc>
              </a:tr>
              <a:tr h="420642">
                <a:tc vMerge="1">
                  <a:txBody>
                    <a:bodyPr/>
                    <a:lstStyle/>
                    <a:p>
                      <a:endParaRPr lang="es-US"/>
                    </a:p>
                  </a:txBody>
                  <a:tcPr/>
                </a:tc>
                <a:tc>
                  <a:txBody>
                    <a:bodyPr/>
                    <a:lstStyle/>
                    <a:p>
                      <a:pPr algn="ctr" fontAlgn="ctr"/>
                      <a:r>
                        <a:rPr lang="es-US" sz="1400" b="1" u="none" strike="noStrike" dirty="0">
                          <a:effectLst/>
                        </a:rPr>
                        <a:t>1</a:t>
                      </a:r>
                      <a:endParaRPr lang="es-US" sz="1400" b="1" i="1" u="none" strike="noStrike" dirty="0">
                        <a:solidFill>
                          <a:srgbClr val="000000"/>
                        </a:solidFill>
                        <a:effectLst/>
                        <a:latin typeface="Arial Narrow" panose="020B0606020202030204" pitchFamily="34" charset="0"/>
                      </a:endParaRPr>
                    </a:p>
                  </a:txBody>
                  <a:tcPr marL="7144" marR="7144"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US" sz="1400" b="1" u="none" strike="noStrike" dirty="0">
                          <a:effectLst/>
                        </a:rPr>
                        <a:t>2</a:t>
                      </a:r>
                      <a:endParaRPr lang="es-US" sz="1400" b="1" i="1" u="none" strike="noStrike" dirty="0">
                        <a:solidFill>
                          <a:srgbClr val="000000"/>
                        </a:solidFill>
                        <a:effectLst/>
                        <a:latin typeface="Arial Narrow" panose="020B0606020202030204" pitchFamily="34" charset="0"/>
                      </a:endParaRPr>
                    </a:p>
                  </a:txBody>
                  <a:tcPr marL="7144" marR="7144"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US" sz="1400" b="1" u="none" strike="noStrike" dirty="0">
                          <a:effectLst/>
                        </a:rPr>
                        <a:t>1</a:t>
                      </a:r>
                      <a:endParaRPr lang="es-US" sz="1400" b="1" i="1" u="none" strike="noStrike" dirty="0">
                        <a:solidFill>
                          <a:srgbClr val="000000"/>
                        </a:solidFill>
                        <a:effectLst/>
                        <a:latin typeface="Arial Narrow" panose="020B0606020202030204" pitchFamily="34" charset="0"/>
                      </a:endParaRPr>
                    </a:p>
                  </a:txBody>
                  <a:tcPr marL="7144" marR="7144"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US" sz="1400" b="1" u="none" strike="noStrike" dirty="0">
                          <a:effectLst/>
                        </a:rPr>
                        <a:t>2</a:t>
                      </a:r>
                      <a:endParaRPr lang="es-US" sz="1400" b="1" i="1" u="none" strike="noStrike" dirty="0">
                        <a:solidFill>
                          <a:srgbClr val="000000"/>
                        </a:solidFill>
                        <a:effectLst/>
                        <a:latin typeface="Arial Narrow" panose="020B0606020202030204" pitchFamily="34" charset="0"/>
                      </a:endParaRPr>
                    </a:p>
                  </a:txBody>
                  <a:tcPr marL="7144" marR="7144"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US" sz="1400" b="1" u="none" strike="noStrike" dirty="0">
                          <a:effectLst/>
                        </a:rPr>
                        <a:t>1</a:t>
                      </a:r>
                      <a:endParaRPr lang="es-US" sz="1400" b="1" i="1" u="none" strike="noStrike" dirty="0">
                        <a:solidFill>
                          <a:srgbClr val="000000"/>
                        </a:solidFill>
                        <a:effectLst/>
                        <a:latin typeface="Arial Narrow" panose="020B0606020202030204" pitchFamily="34" charset="0"/>
                      </a:endParaRPr>
                    </a:p>
                  </a:txBody>
                  <a:tcPr marL="7144" marR="7144"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US" sz="1400" b="1" u="none" strike="noStrike" dirty="0">
                          <a:effectLst/>
                        </a:rPr>
                        <a:t>2</a:t>
                      </a:r>
                      <a:endParaRPr lang="es-US" sz="1400" b="1" i="1" u="none" strike="noStrike" dirty="0">
                        <a:solidFill>
                          <a:srgbClr val="000000"/>
                        </a:solidFill>
                        <a:effectLst/>
                        <a:latin typeface="Arial Narrow" panose="020B0606020202030204" pitchFamily="34" charset="0"/>
                      </a:endParaRPr>
                    </a:p>
                  </a:txBody>
                  <a:tcPr marL="7144" marR="7144"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US" sz="1400" b="1" u="none" strike="noStrike" dirty="0">
                          <a:effectLst/>
                        </a:rPr>
                        <a:t>1</a:t>
                      </a:r>
                      <a:endParaRPr lang="es-US" sz="1400" b="1" i="1" u="none" strike="noStrike" dirty="0">
                        <a:solidFill>
                          <a:srgbClr val="000000"/>
                        </a:solidFill>
                        <a:effectLst/>
                        <a:latin typeface="Arial Narrow" panose="020B0606020202030204" pitchFamily="34" charset="0"/>
                      </a:endParaRPr>
                    </a:p>
                  </a:txBody>
                  <a:tcPr marL="7144" marR="7144"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US" sz="1400" b="1" u="none" strike="noStrike" dirty="0">
                          <a:effectLst/>
                        </a:rPr>
                        <a:t>2</a:t>
                      </a:r>
                      <a:endParaRPr lang="es-US" sz="1400" b="1" i="1" u="none" strike="noStrike" dirty="0">
                        <a:solidFill>
                          <a:srgbClr val="000000"/>
                        </a:solidFill>
                        <a:effectLst/>
                        <a:latin typeface="Arial Narrow" panose="020B0606020202030204" pitchFamily="34" charset="0"/>
                      </a:endParaRPr>
                    </a:p>
                  </a:txBody>
                  <a:tcPr marL="7144" marR="7144"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US" sz="1400" b="1" u="none" strike="noStrike" dirty="0">
                          <a:effectLst/>
                        </a:rPr>
                        <a:t>1</a:t>
                      </a:r>
                      <a:endParaRPr lang="es-US" sz="1400" b="1" i="1" u="none" strike="noStrike" dirty="0">
                        <a:solidFill>
                          <a:srgbClr val="000000"/>
                        </a:solidFill>
                        <a:effectLst/>
                        <a:latin typeface="Arial Narrow" panose="020B0606020202030204" pitchFamily="34" charset="0"/>
                      </a:endParaRPr>
                    </a:p>
                  </a:txBody>
                  <a:tcPr marL="7144" marR="7144"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US" sz="1400" b="1" u="none" strike="noStrike" dirty="0">
                          <a:effectLst/>
                        </a:rPr>
                        <a:t>2</a:t>
                      </a:r>
                      <a:endParaRPr lang="es-US" sz="1400" b="1" i="1" u="none" strike="noStrike" dirty="0">
                        <a:solidFill>
                          <a:srgbClr val="000000"/>
                        </a:solidFill>
                        <a:effectLst/>
                        <a:latin typeface="Arial Narrow" panose="020B0606020202030204" pitchFamily="34" charset="0"/>
                      </a:endParaRPr>
                    </a:p>
                  </a:txBody>
                  <a:tcPr marL="7144" marR="7144"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US" sz="1400" b="1" u="none" strike="noStrike" dirty="0">
                          <a:effectLst/>
                        </a:rPr>
                        <a:t>1</a:t>
                      </a:r>
                      <a:endParaRPr lang="es-US" sz="1400" b="1" i="1" u="none" strike="noStrike" dirty="0">
                        <a:solidFill>
                          <a:srgbClr val="000000"/>
                        </a:solidFill>
                        <a:effectLst/>
                        <a:latin typeface="Arial Narrow" panose="020B0606020202030204" pitchFamily="34" charset="0"/>
                      </a:endParaRPr>
                    </a:p>
                  </a:txBody>
                  <a:tcPr marL="7144" marR="7144"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US" sz="1400" b="1" u="none" strike="noStrike" dirty="0">
                          <a:effectLst/>
                        </a:rPr>
                        <a:t>2</a:t>
                      </a:r>
                      <a:endParaRPr lang="es-US" sz="1400" b="1" i="1" u="none" strike="noStrike" dirty="0">
                        <a:solidFill>
                          <a:srgbClr val="000000"/>
                        </a:solidFill>
                        <a:effectLst/>
                        <a:latin typeface="Arial Narrow" panose="020B0606020202030204" pitchFamily="34" charset="0"/>
                      </a:endParaRPr>
                    </a:p>
                  </a:txBody>
                  <a:tcPr marL="7144" marR="7144"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US" sz="1400" b="1" u="none" strike="noStrike" dirty="0">
                          <a:effectLst/>
                        </a:rPr>
                        <a:t>1</a:t>
                      </a:r>
                      <a:endParaRPr lang="es-US" sz="1400" b="1" i="1" u="none" strike="noStrike" dirty="0">
                        <a:solidFill>
                          <a:srgbClr val="000000"/>
                        </a:solidFill>
                        <a:effectLst/>
                        <a:latin typeface="Arial Narrow" panose="020B0606020202030204" pitchFamily="34" charset="0"/>
                      </a:endParaRPr>
                    </a:p>
                  </a:txBody>
                  <a:tcPr marL="7144" marR="7144"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US" sz="1400" b="1" u="none" strike="noStrike" dirty="0">
                          <a:effectLst/>
                        </a:rPr>
                        <a:t>2</a:t>
                      </a:r>
                      <a:endParaRPr lang="es-US" sz="1400" b="1" i="1" u="none" strike="noStrike" dirty="0">
                        <a:solidFill>
                          <a:srgbClr val="000000"/>
                        </a:solidFill>
                        <a:effectLst/>
                        <a:latin typeface="Arial Narrow" panose="020B0606020202030204" pitchFamily="34" charset="0"/>
                      </a:endParaRPr>
                    </a:p>
                  </a:txBody>
                  <a:tcPr marL="7144" marR="7144"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1136">
                <a:tc>
                  <a:txBody>
                    <a:bodyPr/>
                    <a:lstStyle/>
                    <a:p>
                      <a:pPr algn="ctr" fontAlgn="ctr"/>
                      <a:r>
                        <a:rPr lang="es-US" sz="1400" b="1" u="none" strike="noStrike" dirty="0">
                          <a:effectLst/>
                        </a:rPr>
                        <a:t>Motilidad</a:t>
                      </a:r>
                      <a:endParaRPr lang="es-US" sz="1400" b="1" i="0" u="none" strike="noStrike" dirty="0">
                        <a:solidFill>
                          <a:srgbClr val="000000"/>
                        </a:solidFill>
                        <a:effectLst/>
                        <a:latin typeface="Arial Narrow" panose="020B0606020202030204" pitchFamily="34" charset="0"/>
                      </a:endParaRPr>
                    </a:p>
                  </a:txBody>
                  <a:tcPr marL="7144" marR="7144" marT="9525" marB="0" anchor="ctr">
                    <a:lnT w="12700" cap="flat" cmpd="sng" algn="ctr">
                      <a:solidFill>
                        <a:schemeClr val="tx1"/>
                      </a:solidFill>
                      <a:prstDash val="solid"/>
                      <a:round/>
                      <a:headEnd type="none" w="med" len="med"/>
                      <a:tailEnd type="none" w="med" len="med"/>
                    </a:lnT>
                  </a:tcP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lnT w="12700" cap="flat" cmpd="sng" algn="ctr">
                      <a:solidFill>
                        <a:schemeClr val="tx1"/>
                      </a:solidFill>
                      <a:prstDash val="solid"/>
                      <a:round/>
                      <a:headEnd type="none" w="med" len="med"/>
                      <a:tailEnd type="none" w="med" len="med"/>
                    </a:lnT>
                  </a:tcP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lnT w="12700" cap="flat" cmpd="sng" algn="ctr">
                      <a:solidFill>
                        <a:schemeClr val="tx1"/>
                      </a:solidFill>
                      <a:prstDash val="solid"/>
                      <a:round/>
                      <a:headEnd type="none" w="med" len="med"/>
                      <a:tailEnd type="none" w="med" len="med"/>
                    </a:lnT>
                  </a:tcP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lnT w="12700" cap="flat" cmpd="sng" algn="ctr">
                      <a:solidFill>
                        <a:schemeClr val="tx1"/>
                      </a:solidFill>
                      <a:prstDash val="solid"/>
                      <a:round/>
                      <a:headEnd type="none" w="med" len="med"/>
                      <a:tailEnd type="none" w="med" len="med"/>
                    </a:lnT>
                  </a:tcP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lnT w="12700" cap="flat" cmpd="sng" algn="ctr">
                      <a:solidFill>
                        <a:schemeClr val="tx1"/>
                      </a:solidFill>
                      <a:prstDash val="solid"/>
                      <a:round/>
                      <a:headEnd type="none" w="med" len="med"/>
                      <a:tailEnd type="none" w="med" len="med"/>
                    </a:lnT>
                  </a:tcP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lnT w="12700" cap="flat" cmpd="sng" algn="ctr">
                      <a:solidFill>
                        <a:schemeClr val="tx1"/>
                      </a:solidFill>
                      <a:prstDash val="solid"/>
                      <a:round/>
                      <a:headEnd type="none" w="med" len="med"/>
                      <a:tailEnd type="none" w="med" len="med"/>
                    </a:lnT>
                  </a:tcP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lnT w="12700" cap="flat" cmpd="sng" algn="ctr">
                      <a:solidFill>
                        <a:schemeClr val="tx1"/>
                      </a:solidFill>
                      <a:prstDash val="solid"/>
                      <a:round/>
                      <a:headEnd type="none" w="med" len="med"/>
                      <a:tailEnd type="none" w="med" len="med"/>
                    </a:lnT>
                  </a:tcP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lnT w="12700" cap="flat" cmpd="sng" algn="ctr">
                      <a:solidFill>
                        <a:schemeClr val="tx1"/>
                      </a:solidFill>
                      <a:prstDash val="solid"/>
                      <a:round/>
                      <a:headEnd type="none" w="med" len="med"/>
                      <a:tailEnd type="none" w="med" len="med"/>
                    </a:lnT>
                  </a:tcP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lnT w="12700" cap="flat" cmpd="sng" algn="ctr">
                      <a:solidFill>
                        <a:schemeClr val="tx1"/>
                      </a:solidFill>
                      <a:prstDash val="solid"/>
                      <a:round/>
                      <a:headEnd type="none" w="med" len="med"/>
                      <a:tailEnd type="none" w="med" len="med"/>
                    </a:lnT>
                  </a:tcPr>
                </a:tc>
                <a:tc>
                  <a:txBody>
                    <a:bodyPr/>
                    <a:lstStyle/>
                    <a:p>
                      <a:pPr algn="ctr" fontAlgn="ctr"/>
                      <a:r>
                        <a:rPr lang="es-US" sz="1400" u="none" strike="noStrike">
                          <a:effectLst/>
                        </a:rPr>
                        <a:t>+ -</a:t>
                      </a:r>
                      <a:endParaRPr lang="es-US" sz="1400" b="1" i="0" u="none" strike="noStrike">
                        <a:solidFill>
                          <a:srgbClr val="000000"/>
                        </a:solidFill>
                        <a:effectLst/>
                        <a:latin typeface="Arial Narrow" panose="020B0606020202030204" pitchFamily="34" charset="0"/>
                      </a:endParaRPr>
                    </a:p>
                  </a:txBody>
                  <a:tcPr marL="7144" marR="7144" marT="9525" marB="0" anchor="ctr">
                    <a:lnT w="12700" cap="flat" cmpd="sng" algn="ctr">
                      <a:solidFill>
                        <a:schemeClr val="tx1"/>
                      </a:solidFill>
                      <a:prstDash val="solid"/>
                      <a:round/>
                      <a:headEnd type="none" w="med" len="med"/>
                      <a:tailEnd type="none" w="med" len="med"/>
                    </a:lnT>
                  </a:tcP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lnT w="12700" cap="flat" cmpd="sng" algn="ctr">
                      <a:solidFill>
                        <a:schemeClr val="tx1"/>
                      </a:solidFill>
                      <a:prstDash val="solid"/>
                      <a:round/>
                      <a:headEnd type="none" w="med" len="med"/>
                      <a:tailEnd type="none" w="med" len="med"/>
                    </a:lnT>
                  </a:tcP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lnT w="12700" cap="flat" cmpd="sng" algn="ctr">
                      <a:solidFill>
                        <a:schemeClr val="tx1"/>
                      </a:solidFill>
                      <a:prstDash val="solid"/>
                      <a:round/>
                      <a:headEnd type="none" w="med" len="med"/>
                      <a:tailEnd type="none" w="med" len="med"/>
                    </a:lnT>
                  </a:tcP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lnT w="12700" cap="flat" cmpd="sng" algn="ctr">
                      <a:solidFill>
                        <a:schemeClr val="tx1"/>
                      </a:solidFill>
                      <a:prstDash val="solid"/>
                      <a:round/>
                      <a:headEnd type="none" w="med" len="med"/>
                      <a:tailEnd type="none" w="med" len="med"/>
                    </a:lnT>
                  </a:tcP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lnT w="12700" cap="flat" cmpd="sng" algn="ctr">
                      <a:solidFill>
                        <a:schemeClr val="tx1"/>
                      </a:solidFill>
                      <a:prstDash val="solid"/>
                      <a:round/>
                      <a:headEnd type="none" w="med" len="med"/>
                      <a:tailEnd type="none" w="med" len="med"/>
                    </a:lnT>
                  </a:tcP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lnT w="12700" cap="flat" cmpd="sng" algn="ctr">
                      <a:solidFill>
                        <a:schemeClr val="tx1"/>
                      </a:solidFill>
                      <a:prstDash val="solid"/>
                      <a:round/>
                      <a:headEnd type="none" w="med" len="med"/>
                      <a:tailEnd type="none" w="med" len="med"/>
                    </a:lnT>
                  </a:tcPr>
                </a:tc>
              </a:tr>
              <a:tr h="215451">
                <a:tc>
                  <a:txBody>
                    <a:bodyPr/>
                    <a:lstStyle/>
                    <a:p>
                      <a:pPr algn="ctr" fontAlgn="ctr"/>
                      <a:r>
                        <a:rPr lang="es-US" sz="1400" b="1" u="none" strike="noStrike">
                          <a:effectLst/>
                        </a:rPr>
                        <a:t>Catalasa</a:t>
                      </a:r>
                      <a:endParaRPr lang="es-US" sz="1400" b="1" i="0" u="none" strike="noStrike">
                        <a:solidFill>
                          <a:srgbClr val="000000"/>
                        </a:solidFill>
                        <a:effectLst/>
                        <a:latin typeface="Arial Narrow" panose="020B0606020202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r>
              <a:tr h="215451">
                <a:tc>
                  <a:txBody>
                    <a:bodyPr/>
                    <a:lstStyle/>
                    <a:p>
                      <a:pPr algn="ctr" fontAlgn="ctr"/>
                      <a:r>
                        <a:rPr lang="es-US" sz="1400" b="1" u="none" strike="noStrike">
                          <a:effectLst/>
                        </a:rPr>
                        <a:t>Oxidasa</a:t>
                      </a:r>
                      <a:endParaRPr lang="es-US" sz="1400" b="1" i="0" u="none" strike="noStrike">
                        <a:solidFill>
                          <a:srgbClr val="000000"/>
                        </a:solidFill>
                        <a:effectLst/>
                        <a:latin typeface="Arial Narrow" panose="020B0606020202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r>
              <a:tr h="601210">
                <a:tc>
                  <a:txBody>
                    <a:bodyPr/>
                    <a:lstStyle/>
                    <a:p>
                      <a:pPr algn="ctr" fontAlgn="ctr"/>
                      <a:r>
                        <a:rPr lang="es-US" sz="1400" b="1" u="none" strike="noStrike" dirty="0">
                          <a:effectLst/>
                        </a:rPr>
                        <a:t>MRVP (rojo de metilo)</a:t>
                      </a:r>
                      <a:endParaRPr lang="es-US" sz="1400" b="1" i="0" u="none" strike="noStrike" dirty="0">
                        <a:solidFill>
                          <a:srgbClr val="000000"/>
                        </a:solidFill>
                        <a:effectLst/>
                        <a:latin typeface="Arial Narrow" panose="020B0606020202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r>
              <a:tr h="601210">
                <a:tc>
                  <a:txBody>
                    <a:bodyPr/>
                    <a:lstStyle/>
                    <a:p>
                      <a:pPr algn="ctr" fontAlgn="ctr"/>
                      <a:r>
                        <a:rPr lang="es-US" sz="1400" b="1" u="none" strike="noStrike" dirty="0">
                          <a:effectLst/>
                        </a:rPr>
                        <a:t>MRVP (</a:t>
                      </a:r>
                      <a:r>
                        <a:rPr lang="es-US" sz="1400" b="1" u="none" strike="noStrike" dirty="0" err="1">
                          <a:effectLst/>
                        </a:rPr>
                        <a:t>Voges-Proskauer</a:t>
                      </a:r>
                      <a:r>
                        <a:rPr lang="es-US" sz="1400" b="1" u="none" strike="noStrike" dirty="0">
                          <a:effectLst/>
                        </a:rPr>
                        <a:t>)</a:t>
                      </a:r>
                      <a:endParaRPr lang="es-US" sz="1400" b="1" i="0" u="none" strike="noStrike" dirty="0">
                        <a:solidFill>
                          <a:srgbClr val="000000"/>
                        </a:solidFill>
                        <a:effectLst/>
                        <a:latin typeface="Arial Narrow" panose="020B0606020202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r>
              <a:tr h="215451">
                <a:tc>
                  <a:txBody>
                    <a:bodyPr/>
                    <a:lstStyle/>
                    <a:p>
                      <a:pPr algn="ctr" fontAlgn="ctr"/>
                      <a:r>
                        <a:rPr lang="es-US" sz="1400" b="1" u="none" strike="noStrike" dirty="0" err="1">
                          <a:effectLst/>
                        </a:rPr>
                        <a:t>Indol</a:t>
                      </a:r>
                      <a:endParaRPr lang="es-US" sz="1400" b="1" i="0" u="none" strike="noStrike" dirty="0">
                        <a:solidFill>
                          <a:srgbClr val="000000"/>
                        </a:solidFill>
                        <a:effectLst/>
                        <a:latin typeface="Arial Narrow" panose="020B0606020202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r>
              <a:tr h="266749">
                <a:tc>
                  <a:txBody>
                    <a:bodyPr/>
                    <a:lstStyle/>
                    <a:p>
                      <a:pPr algn="ctr" fontAlgn="ctr"/>
                      <a:r>
                        <a:rPr lang="es-US" sz="1400" b="1" u="none" strike="noStrike" dirty="0">
                          <a:effectLst/>
                        </a:rPr>
                        <a:t>H2S</a:t>
                      </a:r>
                      <a:endParaRPr lang="es-US" sz="1400" b="1" i="0" u="none" strike="noStrike" dirty="0">
                        <a:solidFill>
                          <a:srgbClr val="000000"/>
                        </a:solidFill>
                        <a:effectLst/>
                        <a:latin typeface="Arial Narrow" panose="020B0606020202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 -</a:t>
                      </a:r>
                      <a:endParaRPr lang="es-US" sz="1400" b="1" i="0" u="none" strike="noStrike">
                        <a:solidFill>
                          <a:srgbClr val="000000"/>
                        </a:solidFill>
                        <a:effectLst/>
                        <a:latin typeface="Arial Narrow" panose="020B0606020202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r>
              <a:tr h="266749">
                <a:tc>
                  <a:txBody>
                    <a:bodyPr/>
                    <a:lstStyle/>
                    <a:p>
                      <a:pPr algn="ctr" fontAlgn="ctr"/>
                      <a:r>
                        <a:rPr lang="es-US" sz="1400" b="1" u="none" strike="noStrike" dirty="0">
                          <a:effectLst/>
                        </a:rPr>
                        <a:t>Citrato</a:t>
                      </a:r>
                      <a:endParaRPr lang="es-US" sz="1400" b="1" i="0" u="none" strike="noStrike" dirty="0">
                        <a:solidFill>
                          <a:srgbClr val="000000"/>
                        </a:solidFill>
                        <a:effectLst/>
                        <a:latin typeface="Arial Narrow" panose="020B0606020202030204" pitchFamily="34" charset="0"/>
                      </a:endParaRPr>
                    </a:p>
                  </a:txBody>
                  <a:tcPr marL="7144" marR="7144" marT="9525" marB="0" anchor="ctr"/>
                </a:tc>
                <a:tc>
                  <a:txBody>
                    <a:bodyPr/>
                    <a:lstStyle/>
                    <a:p>
                      <a:pPr algn="ctr" fontAlgn="ctr"/>
                      <a:r>
                        <a:rPr lang="es-US" sz="1400" u="none" strike="noStrike">
                          <a:effectLst/>
                        </a:rPr>
                        <a:t>+ -</a:t>
                      </a:r>
                      <a:endParaRPr lang="es-US" sz="1400" b="1" i="0" u="none" strike="noStrike">
                        <a:solidFill>
                          <a:srgbClr val="000000"/>
                        </a:solidFill>
                        <a:effectLst/>
                        <a:latin typeface="Arial Narrow" panose="020B0606020202030204" pitchFamily="34" charset="0"/>
                      </a:endParaRPr>
                    </a:p>
                  </a:txBody>
                  <a:tcPr marL="7144" marR="7144" marT="9525" marB="0" anchor="ctr"/>
                </a:tc>
                <a:tc>
                  <a:txBody>
                    <a:bodyPr/>
                    <a:lstStyle/>
                    <a:p>
                      <a:pPr algn="ctr" fontAlgn="ctr"/>
                      <a:r>
                        <a:rPr lang="es-US" sz="1400" u="none" strike="noStrike">
                          <a:effectLst/>
                        </a:rPr>
                        <a:t>+ -</a:t>
                      </a:r>
                      <a:endParaRPr lang="es-US" sz="1400" b="1" i="0" u="none" strike="noStrike">
                        <a:solidFill>
                          <a:srgbClr val="000000"/>
                        </a:solidFill>
                        <a:effectLst/>
                        <a:latin typeface="Arial Narrow" panose="020B0606020202030204" pitchFamily="34" charset="0"/>
                      </a:endParaRPr>
                    </a:p>
                  </a:txBody>
                  <a:tcPr marL="7144" marR="7144" marT="9525" marB="0" anchor="ctr"/>
                </a:tc>
                <a:tc>
                  <a:txBody>
                    <a:bodyPr/>
                    <a:lstStyle/>
                    <a:p>
                      <a:pPr algn="ctr" fontAlgn="ctr"/>
                      <a:r>
                        <a:rPr lang="es-US" sz="1400" u="none" strike="noStrike">
                          <a:effectLst/>
                        </a:rPr>
                        <a:t>+ -</a:t>
                      </a:r>
                      <a:endParaRPr lang="es-US" sz="1400" b="1" i="0" u="none" strike="noStrike">
                        <a:solidFill>
                          <a:srgbClr val="000000"/>
                        </a:solidFill>
                        <a:effectLst/>
                        <a:latin typeface="Arial Narrow" panose="020B0606020202030204" pitchFamily="34" charset="0"/>
                      </a:endParaRPr>
                    </a:p>
                  </a:txBody>
                  <a:tcPr marL="7144" marR="7144" marT="9525" marB="0" anchor="ctr"/>
                </a:tc>
                <a:tc>
                  <a:txBody>
                    <a:bodyPr/>
                    <a:lstStyle/>
                    <a:p>
                      <a:pPr algn="ctr" fontAlgn="ctr"/>
                      <a:r>
                        <a:rPr lang="es-US" sz="1400" u="none" strike="noStrike">
                          <a:effectLst/>
                        </a:rPr>
                        <a:t>+ -</a:t>
                      </a:r>
                      <a:endParaRPr lang="es-US" sz="1400" b="1" i="0" u="none" strike="noStrike">
                        <a:solidFill>
                          <a:srgbClr val="000000"/>
                        </a:solidFill>
                        <a:effectLst/>
                        <a:latin typeface="Arial Narrow" panose="020B0606020202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 -</a:t>
                      </a:r>
                      <a:endParaRPr lang="es-US" sz="1400" b="1" i="0" u="none" strike="noStrike" dirty="0">
                        <a:solidFill>
                          <a:srgbClr val="000000"/>
                        </a:solidFill>
                        <a:effectLst/>
                        <a:latin typeface="Arial Narrow" panose="020B0606020202030204" pitchFamily="34" charset="0"/>
                      </a:endParaRPr>
                    </a:p>
                  </a:txBody>
                  <a:tcPr marL="7144" marR="7144" marT="9525" marB="0" anchor="ctr"/>
                </a:tc>
                <a:tc>
                  <a:txBody>
                    <a:bodyPr/>
                    <a:lstStyle/>
                    <a:p>
                      <a:pPr algn="ctr" fontAlgn="ctr"/>
                      <a:r>
                        <a:rPr lang="es-US" sz="1400" u="none" strike="noStrike" dirty="0">
                          <a:effectLst/>
                        </a:rPr>
                        <a:t>+ -</a:t>
                      </a:r>
                      <a:endParaRPr lang="es-US" sz="1400" b="1" i="0" u="none" strike="noStrike" dirty="0">
                        <a:solidFill>
                          <a:srgbClr val="000000"/>
                        </a:solidFill>
                        <a:effectLst/>
                        <a:latin typeface="Arial Narrow" panose="020B0606020202030204" pitchFamily="34" charset="0"/>
                      </a:endParaRPr>
                    </a:p>
                  </a:txBody>
                  <a:tcPr marL="7144" marR="7144" marT="9525" marB="0" anchor="ctr"/>
                </a:tc>
                <a:tc>
                  <a:txBody>
                    <a:bodyPr/>
                    <a:lstStyle/>
                    <a:p>
                      <a:pPr algn="ctr" fontAlgn="ctr"/>
                      <a:r>
                        <a:rPr lang="es-US" sz="1400" u="none" strike="noStrike">
                          <a:effectLst/>
                        </a:rPr>
                        <a:t>+ -</a:t>
                      </a:r>
                      <a:endParaRPr lang="es-US" sz="1400" b="1" i="0" u="none" strike="noStrike">
                        <a:solidFill>
                          <a:srgbClr val="000000"/>
                        </a:solidFill>
                        <a:effectLst/>
                        <a:latin typeface="Arial Narrow" panose="020B0606020202030204" pitchFamily="34" charset="0"/>
                      </a:endParaRPr>
                    </a:p>
                  </a:txBody>
                  <a:tcPr marL="7144" marR="7144" marT="9525" marB="0" anchor="ctr"/>
                </a:tc>
                <a:tc>
                  <a:txBody>
                    <a:bodyPr/>
                    <a:lstStyle/>
                    <a:p>
                      <a:pPr algn="ctr" fontAlgn="ctr"/>
                      <a:r>
                        <a:rPr lang="es-US" sz="1400" u="none" strike="noStrike">
                          <a:effectLst/>
                        </a:rPr>
                        <a:t>+ -</a:t>
                      </a:r>
                      <a:endParaRPr lang="es-US" sz="1400" b="1" i="0" u="none" strike="noStrike">
                        <a:solidFill>
                          <a:srgbClr val="000000"/>
                        </a:solidFill>
                        <a:effectLst/>
                        <a:latin typeface="Arial Narrow" panose="020B0606020202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r>
              <a:tr h="404226">
                <a:tc>
                  <a:txBody>
                    <a:bodyPr/>
                    <a:lstStyle/>
                    <a:p>
                      <a:pPr algn="ctr" fontAlgn="ctr"/>
                      <a:r>
                        <a:rPr lang="es-US" sz="1400" b="1" u="none" strike="noStrike" dirty="0">
                          <a:effectLst/>
                        </a:rPr>
                        <a:t>Producción de gas</a:t>
                      </a:r>
                      <a:endParaRPr lang="es-US" sz="1400" b="1" i="0" u="none" strike="noStrike" dirty="0">
                        <a:solidFill>
                          <a:srgbClr val="000000"/>
                        </a:solidFill>
                        <a:effectLst/>
                        <a:latin typeface="Arial Narrow" panose="020B0606020202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r>
              <a:tr h="266749">
                <a:tc>
                  <a:txBody>
                    <a:bodyPr/>
                    <a:lstStyle/>
                    <a:p>
                      <a:pPr algn="ctr" fontAlgn="ctr"/>
                      <a:r>
                        <a:rPr lang="es-US" sz="1400" b="1" u="none" strike="noStrike" dirty="0">
                          <a:effectLst/>
                        </a:rPr>
                        <a:t>Glucosa</a:t>
                      </a:r>
                      <a:endParaRPr lang="es-US" sz="1400" b="1" i="0" u="none" strike="noStrike" dirty="0">
                        <a:solidFill>
                          <a:srgbClr val="000000"/>
                        </a:solidFill>
                        <a:effectLst/>
                        <a:latin typeface="Arial Narrow" panose="020B0606020202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r>
              <a:tr h="215451">
                <a:tc>
                  <a:txBody>
                    <a:bodyPr/>
                    <a:lstStyle/>
                    <a:p>
                      <a:pPr algn="ctr" fontAlgn="ctr"/>
                      <a:r>
                        <a:rPr lang="es-US" sz="1400" b="1" u="none" strike="noStrike" dirty="0">
                          <a:effectLst/>
                        </a:rPr>
                        <a:t>Lactosa</a:t>
                      </a:r>
                      <a:endParaRPr lang="es-US" sz="1400" b="1" i="0" u="none" strike="noStrike" dirty="0">
                        <a:solidFill>
                          <a:srgbClr val="000000"/>
                        </a:solidFill>
                        <a:effectLst/>
                        <a:latin typeface="Arial Narrow" panose="020B0606020202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r>
              <a:tr h="215451">
                <a:tc>
                  <a:txBody>
                    <a:bodyPr/>
                    <a:lstStyle/>
                    <a:p>
                      <a:pPr algn="ctr" fontAlgn="ctr"/>
                      <a:r>
                        <a:rPr lang="es-US" sz="1400" b="1" u="none" strike="noStrike" dirty="0">
                          <a:effectLst/>
                        </a:rPr>
                        <a:t>Maltosa</a:t>
                      </a:r>
                      <a:endParaRPr lang="es-US" sz="1400" b="1" i="0" u="none" strike="noStrike" dirty="0">
                        <a:solidFill>
                          <a:srgbClr val="000000"/>
                        </a:solidFill>
                        <a:effectLst/>
                        <a:latin typeface="Arial Narrow" panose="020B0606020202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a:effectLst/>
                        </a:rPr>
                        <a:t>-</a:t>
                      </a:r>
                      <a:endParaRPr lang="es-US" sz="1400" b="0" i="0" u="none" strike="noStrike">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r>
              <a:tr h="215451">
                <a:tc>
                  <a:txBody>
                    <a:bodyPr/>
                    <a:lstStyle/>
                    <a:p>
                      <a:pPr algn="ctr" fontAlgn="ctr"/>
                      <a:r>
                        <a:rPr lang="es-US" sz="1400" b="1" u="none" strike="noStrike" dirty="0">
                          <a:effectLst/>
                        </a:rPr>
                        <a:t>Sacarosa</a:t>
                      </a:r>
                      <a:endParaRPr lang="es-US" sz="1400" b="1" i="0" u="none" strike="noStrike" dirty="0">
                        <a:solidFill>
                          <a:srgbClr val="000000"/>
                        </a:solidFill>
                        <a:effectLst/>
                        <a:latin typeface="Arial Narrow" panose="020B0606020202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c>
                  <a:txBody>
                    <a:bodyPr/>
                    <a:lstStyle/>
                    <a:p>
                      <a:pPr algn="ctr" fontAlgn="ctr"/>
                      <a:r>
                        <a:rPr lang="es-US" sz="1400" u="none" strike="noStrike" dirty="0">
                          <a:effectLst/>
                        </a:rPr>
                        <a:t>+</a:t>
                      </a:r>
                      <a:endParaRPr lang="es-US" sz="1400" b="0" i="0" u="none" strike="noStrike" dirty="0">
                        <a:solidFill>
                          <a:srgbClr val="000000"/>
                        </a:solidFill>
                        <a:effectLst/>
                        <a:latin typeface="Calibri" panose="020F0502020204030204" pitchFamily="34" charset="0"/>
                      </a:endParaRPr>
                    </a:p>
                  </a:txBody>
                  <a:tcPr marL="7144" marR="7144" marT="9525" marB="0" anchor="ctr"/>
                </a:tc>
              </a:tr>
            </a:tbl>
          </a:graphicData>
        </a:graphic>
      </p:graphicFrame>
      <p:graphicFrame>
        <p:nvGraphicFramePr>
          <p:cNvPr id="7" name="Diagrama 6"/>
          <p:cNvGraphicFramePr/>
          <p:nvPr>
            <p:extLst>
              <p:ext uri="{D42A27DB-BD31-4B8C-83A1-F6EECF244321}">
                <p14:modId xmlns:p14="http://schemas.microsoft.com/office/powerpoint/2010/main" val="3194622941"/>
              </p:ext>
            </p:extLst>
          </p:nvPr>
        </p:nvGraphicFramePr>
        <p:xfrm>
          <a:off x="107504" y="5445224"/>
          <a:ext cx="8928992" cy="1008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251520" y="4869160"/>
            <a:ext cx="856895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p:cNvSpPr/>
          <p:nvPr/>
        </p:nvSpPr>
        <p:spPr>
          <a:xfrm>
            <a:off x="251520" y="3645024"/>
            <a:ext cx="8568952"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5187117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69832" y="23664"/>
            <a:ext cx="9324528" cy="504056"/>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2514600" indent="-228600" algn="ctr" rtl="0">
              <a:spcBef>
                <a:spcPts val="0"/>
              </a:spcBef>
              <a:spcAft>
                <a:spcPts val="0"/>
              </a:spcAft>
              <a:defRPr/>
            </a:lvl6pPr>
            <a:lvl7pPr marL="2971800" indent="-228600" algn="ctr" rtl="0">
              <a:spcBef>
                <a:spcPts val="0"/>
              </a:spcBef>
              <a:spcAft>
                <a:spcPts val="0"/>
              </a:spcAft>
              <a:defRPr/>
            </a:lvl7pPr>
            <a:lvl8pPr marL="3429000" indent="-228600" algn="ctr" rtl="0">
              <a:spcBef>
                <a:spcPts val="0"/>
              </a:spcBef>
              <a:spcAft>
                <a:spcPts val="0"/>
              </a:spcAft>
              <a:defRPr/>
            </a:lvl8pPr>
            <a:lvl9pPr marL="3886200" indent="-228600" algn="ctr" rtl="0">
              <a:spcBef>
                <a:spcPts val="0"/>
              </a:spcBef>
              <a:spcAft>
                <a:spcPts val="0"/>
              </a:spcAft>
              <a:defRPr/>
            </a:lvl9pPr>
          </a:lstStyle>
          <a:p>
            <a:r>
              <a:rPr lang="es-US" sz="3200" b="1" dirty="0" smtClean="0"/>
              <a:t>CARACTERIZACIÓN BIOQUÍMICA- </a:t>
            </a:r>
            <a:r>
              <a:rPr lang="es-US" sz="3200" b="1" dirty="0"/>
              <a:t>API 20 E</a:t>
            </a:r>
          </a:p>
        </p:txBody>
      </p:sp>
      <p:graphicFrame>
        <p:nvGraphicFramePr>
          <p:cNvPr id="2" name="Tabla 1"/>
          <p:cNvGraphicFramePr>
            <a:graphicFrameLocks noGrp="1"/>
          </p:cNvGraphicFramePr>
          <p:nvPr>
            <p:extLst>
              <p:ext uri="{D42A27DB-BD31-4B8C-83A1-F6EECF244321}">
                <p14:modId xmlns:p14="http://schemas.microsoft.com/office/powerpoint/2010/main" val="2811294137"/>
              </p:ext>
            </p:extLst>
          </p:nvPr>
        </p:nvGraphicFramePr>
        <p:xfrm>
          <a:off x="243960" y="980728"/>
          <a:ext cx="8496944" cy="3169920"/>
        </p:xfrm>
        <a:graphic>
          <a:graphicData uri="http://schemas.openxmlformats.org/drawingml/2006/table">
            <a:tbl>
              <a:tblPr firstRow="1" firstCol="1" bandRow="1">
                <a:tableStyleId>{79F01EFD-CF5A-4C91-B87D-4F6092FAC9CE}</a:tableStyleId>
              </a:tblPr>
              <a:tblGrid>
                <a:gridCol w="2023784"/>
                <a:gridCol w="1656184"/>
                <a:gridCol w="2808312"/>
                <a:gridCol w="2008664"/>
              </a:tblGrid>
              <a:tr h="365760">
                <a:tc rowSpan="2">
                  <a:txBody>
                    <a:bodyPr/>
                    <a:lstStyle/>
                    <a:p>
                      <a:pPr marL="0" marR="0" indent="0" algn="ctr" rtl="0">
                        <a:lnSpc>
                          <a:spcPct val="100000"/>
                        </a:lnSpc>
                        <a:spcBef>
                          <a:spcPts val="0"/>
                        </a:spcBef>
                        <a:spcAft>
                          <a:spcPts val="0"/>
                        </a:spcAft>
                        <a:buNone/>
                      </a:pPr>
                      <a:r>
                        <a:rPr lang="es-ES" sz="1600" b="1" u="none" strike="noStrike" cap="none" baseline="0" dirty="0" smtClean="0">
                          <a:effectLst/>
                          <a:sym typeface="Arial"/>
                          <a:rtl val="0"/>
                        </a:rPr>
                        <a:t>Bacteria</a:t>
                      </a:r>
                      <a:endParaRPr lang="es-ES" sz="1600" b="1" i="0" u="none" strike="noStrike" cap="none" baseline="0" dirty="0">
                        <a:solidFill>
                          <a:schemeClr val="tx1"/>
                        </a:solidFill>
                        <a:effectLst/>
                        <a:latin typeface="+mn-lt"/>
                        <a:ea typeface="+mn-ea"/>
                        <a:cs typeface="+mn-cs"/>
                        <a:sym typeface="Arial"/>
                        <a:rtl val="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indent="0" algn="ctr" rtl="0">
                        <a:lnSpc>
                          <a:spcPct val="100000"/>
                        </a:lnSpc>
                        <a:spcBef>
                          <a:spcPts val="0"/>
                        </a:spcBef>
                        <a:spcAft>
                          <a:spcPts val="0"/>
                        </a:spcAft>
                        <a:buNone/>
                      </a:pPr>
                      <a:r>
                        <a:rPr lang="es-ES" sz="1600" b="1" u="none" strike="noStrike" cap="none" baseline="0" dirty="0">
                          <a:effectLst/>
                          <a:sym typeface="Arial"/>
                          <a:rtl val="0"/>
                        </a:rPr>
                        <a:t>Código Api 20E</a:t>
                      </a:r>
                      <a:endParaRPr lang="es-ES" sz="1600" b="1" i="0" u="none" strike="noStrike" cap="none" baseline="0" dirty="0">
                        <a:solidFill>
                          <a:schemeClr val="tx1"/>
                        </a:solidFill>
                        <a:effectLst/>
                        <a:latin typeface="+mn-lt"/>
                        <a:ea typeface="+mn-ea"/>
                        <a:cs typeface="+mn-cs"/>
                        <a:sym typeface="Arial"/>
                        <a:rtl val="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indent="0" algn="ctr">
                        <a:lnSpc>
                          <a:spcPct val="100000"/>
                        </a:lnSpc>
                        <a:spcAft>
                          <a:spcPts val="0"/>
                        </a:spcAft>
                      </a:pPr>
                      <a:r>
                        <a:rPr lang="es-ES" sz="1600" b="1" u="none" strike="noStrike" cap="none" baseline="0" dirty="0">
                          <a:effectLst/>
                          <a:sym typeface="Arial"/>
                          <a:rtl val="0"/>
                        </a:rPr>
                        <a:t>Resultado</a:t>
                      </a:r>
                      <a:endParaRPr lang="es-ES" sz="1600" b="1" i="0" u="none" strike="noStrike" cap="none" baseline="0" dirty="0">
                        <a:solidFill>
                          <a:schemeClr val="tx1"/>
                        </a:solidFill>
                        <a:effectLst/>
                        <a:latin typeface="+mn-lt"/>
                        <a:ea typeface="+mn-ea"/>
                        <a:cs typeface="+mn-cs"/>
                        <a:sym typeface="Arial"/>
                        <a:rtl val="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S"/>
                    </a:p>
                  </a:txBody>
                  <a:tcPr/>
                </a:tc>
              </a:tr>
              <a:tr h="365760">
                <a:tc vMerge="1">
                  <a:txBody>
                    <a:bodyPr/>
                    <a:lstStyle/>
                    <a:p>
                      <a:endParaRPr lang="es-ES"/>
                    </a:p>
                  </a:txBody>
                  <a:tcPr/>
                </a:tc>
                <a:tc vMerge="1">
                  <a:txBody>
                    <a:bodyPr/>
                    <a:lstStyle/>
                    <a:p>
                      <a:endParaRPr lang="es-ES"/>
                    </a:p>
                  </a:txBody>
                  <a:tcPr/>
                </a:tc>
                <a:tc>
                  <a:txBody>
                    <a:bodyPr/>
                    <a:lstStyle/>
                    <a:p>
                      <a:pPr marL="0" marR="0" indent="0" algn="ctr" rtl="0">
                        <a:lnSpc>
                          <a:spcPct val="100000"/>
                        </a:lnSpc>
                        <a:spcBef>
                          <a:spcPts val="0"/>
                        </a:spcBef>
                        <a:spcAft>
                          <a:spcPts val="0"/>
                        </a:spcAft>
                        <a:buNone/>
                      </a:pPr>
                      <a:r>
                        <a:rPr lang="es-ES" sz="1600" b="1" u="none" strike="noStrike" cap="none" baseline="0" dirty="0">
                          <a:effectLst/>
                          <a:sym typeface="Arial"/>
                          <a:rtl val="0"/>
                        </a:rPr>
                        <a:t>Bacteria</a:t>
                      </a:r>
                      <a:endParaRPr lang="es-ES" sz="1600" b="1" i="0" u="none" strike="noStrike" cap="none" baseline="0" dirty="0">
                        <a:solidFill>
                          <a:schemeClr val="tx1"/>
                        </a:solidFill>
                        <a:effectLst/>
                        <a:latin typeface="+mn-lt"/>
                        <a:ea typeface="+mn-ea"/>
                        <a:cs typeface="+mn-cs"/>
                        <a:sym typeface="Arial"/>
                        <a:rtl val="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rtl="0">
                        <a:lnSpc>
                          <a:spcPct val="100000"/>
                        </a:lnSpc>
                        <a:spcBef>
                          <a:spcPts val="0"/>
                        </a:spcBef>
                        <a:spcAft>
                          <a:spcPts val="0"/>
                        </a:spcAft>
                        <a:buNone/>
                      </a:pPr>
                      <a:r>
                        <a:rPr lang="es-ES" sz="1600" b="1" u="none" strike="noStrike" cap="none" baseline="0" dirty="0">
                          <a:effectLst/>
                          <a:sym typeface="Arial"/>
                          <a:rtl val="0"/>
                        </a:rPr>
                        <a:t>% identidad</a:t>
                      </a:r>
                      <a:endParaRPr lang="es-ES" sz="1600" b="1" i="0" u="none" strike="noStrike" cap="none" baseline="0" dirty="0">
                        <a:solidFill>
                          <a:schemeClr val="tx1"/>
                        </a:solidFill>
                        <a:effectLst/>
                        <a:latin typeface="+mn-lt"/>
                        <a:ea typeface="+mn-ea"/>
                        <a:cs typeface="+mn-cs"/>
                        <a:sym typeface="Arial"/>
                        <a:rtl val="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0568">
                <a:tc>
                  <a:txBody>
                    <a:bodyPr/>
                    <a:lstStyle/>
                    <a:p>
                      <a:pPr marL="0" marR="0" indent="0" algn="ctr" rtl="0">
                        <a:lnSpc>
                          <a:spcPct val="100000"/>
                        </a:lnSpc>
                        <a:spcBef>
                          <a:spcPts val="0"/>
                        </a:spcBef>
                        <a:spcAft>
                          <a:spcPts val="0"/>
                        </a:spcAft>
                        <a:buNone/>
                      </a:pPr>
                      <a:r>
                        <a:rPr lang="es-ES" sz="1600" u="none" strike="noStrike" cap="none" baseline="0" dirty="0" smtClean="0">
                          <a:effectLst/>
                          <a:sym typeface="Arial"/>
                          <a:rtl val="0"/>
                        </a:rPr>
                        <a:t>S. </a:t>
                      </a:r>
                      <a:r>
                        <a:rPr lang="es-ES" sz="1600" u="none" strike="noStrike" cap="none" baseline="0" dirty="0" err="1">
                          <a:effectLst/>
                          <a:sym typeface="Arial"/>
                          <a:rtl val="0"/>
                        </a:rPr>
                        <a:t>infantis</a:t>
                      </a:r>
                      <a:endParaRPr lang="es-ES" sz="1600" b="0" i="0" u="none" strike="noStrike" cap="none" baseline="0" dirty="0">
                        <a:solidFill>
                          <a:schemeClr val="tx1"/>
                        </a:solidFill>
                        <a:effectLst/>
                        <a:latin typeface="+mn-lt"/>
                        <a:ea typeface="+mn-ea"/>
                        <a:cs typeface="+mn-cs"/>
                        <a:sym typeface="Arial"/>
                        <a:rtl val="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00000"/>
                        </a:lnSpc>
                        <a:spcBef>
                          <a:spcPts val="0"/>
                        </a:spcBef>
                        <a:spcAft>
                          <a:spcPts val="0"/>
                        </a:spcAft>
                        <a:buNone/>
                      </a:pPr>
                      <a:r>
                        <a:rPr lang="es-ES" sz="1600" u="none" strike="noStrike" cap="none" baseline="0" dirty="0">
                          <a:effectLst/>
                          <a:sym typeface="Arial"/>
                          <a:rtl val="0"/>
                        </a:rPr>
                        <a:t>6704752</a:t>
                      </a:r>
                      <a:endParaRPr lang="es-ES" sz="1600" b="0" i="0" u="none" strike="noStrike" cap="none" baseline="0" dirty="0">
                        <a:solidFill>
                          <a:schemeClr val="tx1"/>
                        </a:solidFill>
                        <a:effectLst/>
                        <a:latin typeface="+mn-lt"/>
                        <a:ea typeface="+mn-ea"/>
                        <a:cs typeface="+mn-cs"/>
                        <a:sym typeface="Arial"/>
                        <a:rtl val="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00000"/>
                        </a:lnSpc>
                        <a:spcBef>
                          <a:spcPts val="0"/>
                        </a:spcBef>
                        <a:spcAft>
                          <a:spcPts val="0"/>
                        </a:spcAft>
                        <a:buNone/>
                      </a:pPr>
                      <a:r>
                        <a:rPr lang="es-ES" sz="1600" i="1" u="none" strike="noStrike" cap="none" baseline="0" dirty="0">
                          <a:effectLst/>
                          <a:sym typeface="Arial"/>
                          <a:rtl val="0"/>
                        </a:rPr>
                        <a:t>S. </a:t>
                      </a:r>
                      <a:r>
                        <a:rPr lang="es-ES" sz="1600" i="1" u="none" strike="noStrike" cap="none" baseline="0" dirty="0" err="1" smtClean="0">
                          <a:effectLst/>
                          <a:sym typeface="Arial"/>
                          <a:rtl val="0"/>
                        </a:rPr>
                        <a:t>Enterica</a:t>
                      </a:r>
                      <a:endParaRPr lang="es-ES" sz="1600" b="0" i="1" u="none" strike="noStrike" cap="none" baseline="0" dirty="0">
                        <a:solidFill>
                          <a:schemeClr val="tx1"/>
                        </a:solidFill>
                        <a:effectLst/>
                        <a:latin typeface="+mn-lt"/>
                        <a:ea typeface="+mn-ea"/>
                        <a:cs typeface="+mn-cs"/>
                        <a:sym typeface="Arial"/>
                        <a:rtl val="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00000"/>
                        </a:lnSpc>
                        <a:spcBef>
                          <a:spcPts val="0"/>
                        </a:spcBef>
                        <a:spcAft>
                          <a:spcPts val="0"/>
                        </a:spcAft>
                        <a:buNone/>
                      </a:pPr>
                      <a:r>
                        <a:rPr lang="es-ES" sz="1600" u="none" strike="noStrike" cap="none" baseline="0" dirty="0">
                          <a:effectLst/>
                          <a:sym typeface="Arial"/>
                          <a:rtl val="0"/>
                        </a:rPr>
                        <a:t>99%</a:t>
                      </a:r>
                      <a:endParaRPr lang="es-ES" sz="1600" b="0" i="0" u="none" strike="noStrike" cap="none" baseline="0" dirty="0">
                        <a:solidFill>
                          <a:schemeClr val="tx1"/>
                        </a:solidFill>
                        <a:effectLst/>
                        <a:latin typeface="+mn-lt"/>
                        <a:ea typeface="+mn-ea"/>
                        <a:cs typeface="+mn-cs"/>
                        <a:sym typeface="Arial"/>
                        <a:rtl val="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r>
              <a:tr h="365760">
                <a:tc>
                  <a:txBody>
                    <a:bodyPr/>
                    <a:lstStyle/>
                    <a:p>
                      <a:pPr marL="0" marR="0" indent="0" algn="ctr" rtl="0">
                        <a:lnSpc>
                          <a:spcPct val="100000"/>
                        </a:lnSpc>
                        <a:spcBef>
                          <a:spcPts val="0"/>
                        </a:spcBef>
                        <a:spcAft>
                          <a:spcPts val="0"/>
                        </a:spcAft>
                        <a:buNone/>
                      </a:pPr>
                      <a:r>
                        <a:rPr lang="es-ES" sz="1600" u="none" strike="noStrike" cap="none" baseline="0" dirty="0" smtClean="0">
                          <a:effectLst/>
                          <a:sym typeface="Arial"/>
                          <a:rtl val="0"/>
                        </a:rPr>
                        <a:t>S. </a:t>
                      </a:r>
                      <a:r>
                        <a:rPr lang="es-ES" sz="1600" u="none" strike="noStrike" cap="none" baseline="0" dirty="0" err="1">
                          <a:effectLst/>
                          <a:sym typeface="Arial"/>
                          <a:rtl val="0"/>
                        </a:rPr>
                        <a:t>enteritidis</a:t>
                      </a:r>
                      <a:endParaRPr lang="es-ES" sz="1600" b="0" i="0" u="none" strike="noStrike" cap="none" baseline="0" dirty="0">
                        <a:solidFill>
                          <a:schemeClr val="tx1"/>
                        </a:solidFill>
                        <a:effectLst/>
                        <a:latin typeface="+mn-lt"/>
                        <a:ea typeface="+mn-ea"/>
                        <a:cs typeface="+mn-cs"/>
                        <a:sym typeface="Arial"/>
                        <a:rtl val="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00000"/>
                        </a:lnSpc>
                        <a:spcBef>
                          <a:spcPts val="0"/>
                        </a:spcBef>
                        <a:spcAft>
                          <a:spcPts val="0"/>
                        </a:spcAft>
                        <a:buNone/>
                      </a:pPr>
                      <a:r>
                        <a:rPr lang="es-ES" sz="1600" u="none" strike="noStrike" cap="none" baseline="0" dirty="0">
                          <a:effectLst/>
                          <a:sym typeface="Arial"/>
                          <a:rtl val="0"/>
                        </a:rPr>
                        <a:t>6704752</a:t>
                      </a:r>
                      <a:endParaRPr lang="es-ES" sz="1600" b="0" i="0" u="none" strike="noStrike" cap="none" baseline="0" dirty="0">
                        <a:solidFill>
                          <a:schemeClr val="tx1"/>
                        </a:solidFill>
                        <a:effectLst/>
                        <a:latin typeface="+mn-lt"/>
                        <a:ea typeface="+mn-ea"/>
                        <a:cs typeface="+mn-cs"/>
                        <a:sym typeface="Arial"/>
                        <a:rtl val="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00000"/>
                        </a:lnSpc>
                        <a:spcBef>
                          <a:spcPts val="0"/>
                        </a:spcBef>
                        <a:spcAft>
                          <a:spcPts val="0"/>
                        </a:spcAft>
                        <a:buNone/>
                      </a:pPr>
                      <a:r>
                        <a:rPr lang="es-ES" sz="1600" i="1" u="none" strike="noStrike" cap="none" baseline="0" dirty="0">
                          <a:effectLst/>
                          <a:sym typeface="Arial"/>
                          <a:rtl val="0"/>
                        </a:rPr>
                        <a:t>S. </a:t>
                      </a:r>
                      <a:r>
                        <a:rPr lang="es-ES" sz="1600" i="1" u="none" strike="noStrike" cap="none" baseline="0" dirty="0" err="1" smtClean="0">
                          <a:effectLst/>
                          <a:sym typeface="Arial"/>
                          <a:rtl val="0"/>
                        </a:rPr>
                        <a:t>Enterica</a:t>
                      </a:r>
                      <a:endParaRPr lang="es-ES" sz="1600" b="0" i="1" u="none" strike="noStrike" cap="none" baseline="0" dirty="0">
                        <a:solidFill>
                          <a:schemeClr val="tx1"/>
                        </a:solidFill>
                        <a:effectLst/>
                        <a:latin typeface="+mn-lt"/>
                        <a:ea typeface="+mn-ea"/>
                        <a:cs typeface="+mn-cs"/>
                        <a:sym typeface="Arial"/>
                        <a:rtl val="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00000"/>
                        </a:lnSpc>
                        <a:spcBef>
                          <a:spcPts val="0"/>
                        </a:spcBef>
                        <a:spcAft>
                          <a:spcPts val="0"/>
                        </a:spcAft>
                        <a:buNone/>
                      </a:pPr>
                      <a:r>
                        <a:rPr lang="es-ES" sz="1600" u="none" strike="noStrike" cap="none" baseline="0" dirty="0">
                          <a:effectLst/>
                          <a:sym typeface="Arial"/>
                          <a:rtl val="0"/>
                        </a:rPr>
                        <a:t>99%</a:t>
                      </a:r>
                      <a:endParaRPr lang="es-ES" sz="1600" b="0" i="0" u="none" strike="noStrike" cap="none" baseline="0" dirty="0">
                        <a:solidFill>
                          <a:schemeClr val="tx1"/>
                        </a:solidFill>
                        <a:effectLst/>
                        <a:latin typeface="+mn-lt"/>
                        <a:ea typeface="+mn-ea"/>
                        <a:cs typeface="+mn-cs"/>
                        <a:sym typeface="Arial"/>
                        <a:rtl val="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365760">
                <a:tc>
                  <a:txBody>
                    <a:bodyPr/>
                    <a:lstStyle/>
                    <a:p>
                      <a:pPr marL="0" marR="0" indent="0" algn="ctr" rtl="0">
                        <a:lnSpc>
                          <a:spcPct val="100000"/>
                        </a:lnSpc>
                        <a:spcBef>
                          <a:spcPts val="0"/>
                        </a:spcBef>
                        <a:spcAft>
                          <a:spcPts val="0"/>
                        </a:spcAft>
                        <a:buNone/>
                      </a:pPr>
                      <a:r>
                        <a:rPr lang="es-ES" sz="1600" u="none" strike="noStrike" cap="none" baseline="0" dirty="0">
                          <a:effectLst/>
                          <a:sym typeface="Arial"/>
                          <a:rtl val="0"/>
                        </a:rPr>
                        <a:t>Bacteria 1</a:t>
                      </a:r>
                      <a:endParaRPr lang="es-ES" sz="1600" b="0" i="0" u="none" strike="noStrike" cap="none" baseline="0" dirty="0">
                        <a:solidFill>
                          <a:schemeClr val="tx1"/>
                        </a:solidFill>
                        <a:effectLst/>
                        <a:latin typeface="+mn-lt"/>
                        <a:ea typeface="+mn-ea"/>
                        <a:cs typeface="+mn-cs"/>
                        <a:sym typeface="Arial"/>
                        <a:rtl val="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00000"/>
                        </a:lnSpc>
                        <a:spcBef>
                          <a:spcPts val="0"/>
                        </a:spcBef>
                        <a:spcAft>
                          <a:spcPts val="0"/>
                        </a:spcAft>
                        <a:buNone/>
                      </a:pPr>
                      <a:r>
                        <a:rPr lang="es-ES" sz="1600" u="none" strike="noStrike" cap="none" baseline="0" dirty="0">
                          <a:effectLst/>
                          <a:sym typeface="Arial"/>
                          <a:rtl val="0"/>
                        </a:rPr>
                        <a:t>4204112</a:t>
                      </a:r>
                      <a:endParaRPr lang="es-ES" sz="1600" b="0" i="0" u="none" strike="noStrike" cap="none" baseline="0" dirty="0">
                        <a:solidFill>
                          <a:schemeClr val="tx1"/>
                        </a:solidFill>
                        <a:effectLst/>
                        <a:latin typeface="+mn-lt"/>
                        <a:ea typeface="+mn-ea"/>
                        <a:cs typeface="+mn-cs"/>
                        <a:sym typeface="Arial"/>
                        <a:rtl val="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00000"/>
                        </a:lnSpc>
                        <a:spcBef>
                          <a:spcPts val="0"/>
                        </a:spcBef>
                        <a:spcAft>
                          <a:spcPts val="0"/>
                        </a:spcAft>
                        <a:buNone/>
                      </a:pPr>
                      <a:r>
                        <a:rPr lang="es-ES" sz="1600" i="1" u="none" strike="noStrike" cap="none" baseline="0" dirty="0">
                          <a:effectLst/>
                          <a:sym typeface="Arial"/>
                          <a:rtl val="0"/>
                        </a:rPr>
                        <a:t>S. </a:t>
                      </a:r>
                      <a:r>
                        <a:rPr lang="es-ES" sz="1600" i="1" u="none" strike="noStrike" cap="none" baseline="0" dirty="0" err="1">
                          <a:effectLst/>
                          <a:sym typeface="Arial"/>
                          <a:rtl val="0"/>
                        </a:rPr>
                        <a:t>enterica</a:t>
                      </a:r>
                      <a:endParaRPr lang="es-ES" sz="1600" b="0" i="1" u="none" strike="noStrike" cap="none" baseline="0" dirty="0">
                        <a:solidFill>
                          <a:schemeClr val="tx1"/>
                        </a:solidFill>
                        <a:effectLst/>
                        <a:latin typeface="+mn-lt"/>
                        <a:ea typeface="+mn-ea"/>
                        <a:cs typeface="+mn-cs"/>
                        <a:sym typeface="Arial"/>
                        <a:rtl val="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00000"/>
                        </a:lnSpc>
                        <a:spcBef>
                          <a:spcPts val="0"/>
                        </a:spcBef>
                        <a:spcAft>
                          <a:spcPts val="0"/>
                        </a:spcAft>
                        <a:buNone/>
                      </a:pPr>
                      <a:r>
                        <a:rPr lang="es-ES" sz="1600" u="none" strike="noStrike" cap="none" baseline="0" dirty="0">
                          <a:effectLst/>
                          <a:sym typeface="Arial"/>
                          <a:rtl val="0"/>
                        </a:rPr>
                        <a:t>77%</a:t>
                      </a:r>
                      <a:endParaRPr lang="es-ES" sz="1600" b="0" i="0" u="none" strike="noStrike" cap="none" baseline="0" dirty="0">
                        <a:solidFill>
                          <a:schemeClr val="tx1"/>
                        </a:solidFill>
                        <a:effectLst/>
                        <a:latin typeface="+mn-lt"/>
                        <a:ea typeface="+mn-ea"/>
                        <a:cs typeface="+mn-cs"/>
                        <a:sym typeface="Arial"/>
                        <a:rtl val="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365760">
                <a:tc>
                  <a:txBody>
                    <a:bodyPr/>
                    <a:lstStyle/>
                    <a:p>
                      <a:pPr marL="0" marR="0" indent="0" algn="ctr" rtl="0">
                        <a:lnSpc>
                          <a:spcPct val="100000"/>
                        </a:lnSpc>
                        <a:spcBef>
                          <a:spcPts val="0"/>
                        </a:spcBef>
                        <a:spcAft>
                          <a:spcPts val="0"/>
                        </a:spcAft>
                        <a:buNone/>
                      </a:pPr>
                      <a:r>
                        <a:rPr lang="es-ES" sz="1600" u="none" strike="noStrike" cap="none" baseline="0" dirty="0">
                          <a:effectLst/>
                          <a:sym typeface="Arial"/>
                          <a:rtl val="0"/>
                        </a:rPr>
                        <a:t>Bacteria 2</a:t>
                      </a:r>
                      <a:endParaRPr lang="es-ES" sz="1600" b="0" i="0" u="none" strike="noStrike" cap="none" baseline="0" dirty="0">
                        <a:solidFill>
                          <a:schemeClr val="tx1"/>
                        </a:solidFill>
                        <a:effectLst/>
                        <a:latin typeface="+mn-lt"/>
                        <a:ea typeface="+mn-ea"/>
                        <a:cs typeface="+mn-cs"/>
                        <a:sym typeface="Arial"/>
                        <a:rtl val="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00000"/>
                        </a:lnSpc>
                        <a:spcBef>
                          <a:spcPts val="0"/>
                        </a:spcBef>
                        <a:spcAft>
                          <a:spcPts val="0"/>
                        </a:spcAft>
                        <a:buNone/>
                      </a:pPr>
                      <a:r>
                        <a:rPr lang="es-ES" sz="1600" u="none" strike="noStrike" cap="none" baseline="0" dirty="0">
                          <a:effectLst/>
                          <a:sym typeface="Arial"/>
                          <a:rtl val="0"/>
                        </a:rPr>
                        <a:t>3624512</a:t>
                      </a:r>
                      <a:endParaRPr lang="es-ES" sz="1600" b="0" i="0" u="none" strike="noStrike" cap="none" baseline="0" dirty="0">
                        <a:solidFill>
                          <a:schemeClr val="tx1"/>
                        </a:solidFill>
                        <a:effectLst/>
                        <a:latin typeface="+mn-lt"/>
                        <a:ea typeface="+mn-ea"/>
                        <a:cs typeface="+mn-cs"/>
                        <a:sym typeface="Arial"/>
                        <a:rtl val="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00000"/>
                        </a:lnSpc>
                        <a:spcBef>
                          <a:spcPts val="0"/>
                        </a:spcBef>
                        <a:spcAft>
                          <a:spcPts val="0"/>
                        </a:spcAft>
                        <a:buNone/>
                      </a:pPr>
                      <a:r>
                        <a:rPr lang="es-ES" sz="1600" i="1" u="none" strike="noStrike" cap="none" baseline="0" dirty="0" err="1">
                          <a:effectLst/>
                          <a:sym typeface="Arial"/>
                          <a:rtl val="0"/>
                        </a:rPr>
                        <a:t>Citrobacter</a:t>
                      </a:r>
                      <a:r>
                        <a:rPr lang="es-ES" sz="1600" i="1" u="none" strike="noStrike" cap="none" baseline="0" dirty="0">
                          <a:effectLst/>
                          <a:sym typeface="Arial"/>
                          <a:rtl val="0"/>
                        </a:rPr>
                        <a:t> </a:t>
                      </a:r>
                      <a:r>
                        <a:rPr lang="es-ES" sz="1600" i="1" u="none" strike="noStrike" cap="none" baseline="0" dirty="0" err="1">
                          <a:effectLst/>
                          <a:sym typeface="Arial"/>
                          <a:rtl val="0"/>
                        </a:rPr>
                        <a:t>freundii</a:t>
                      </a:r>
                      <a:endParaRPr lang="es-ES" sz="1600" b="0" i="1" u="none" strike="noStrike" cap="none" baseline="0" dirty="0">
                        <a:solidFill>
                          <a:schemeClr val="tx1"/>
                        </a:solidFill>
                        <a:effectLst/>
                        <a:latin typeface="+mn-lt"/>
                        <a:ea typeface="+mn-ea"/>
                        <a:cs typeface="+mn-cs"/>
                        <a:sym typeface="Arial"/>
                        <a:rtl val="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00000"/>
                        </a:lnSpc>
                        <a:spcBef>
                          <a:spcPts val="0"/>
                        </a:spcBef>
                        <a:spcAft>
                          <a:spcPts val="0"/>
                        </a:spcAft>
                        <a:buNone/>
                      </a:pPr>
                      <a:r>
                        <a:rPr lang="es-ES" sz="1600" u="none" strike="noStrike" cap="none" baseline="0" dirty="0">
                          <a:effectLst/>
                          <a:sym typeface="Arial"/>
                          <a:rtl val="0"/>
                        </a:rPr>
                        <a:t>91%</a:t>
                      </a:r>
                      <a:endParaRPr lang="es-ES" sz="1600" b="0" i="0" u="none" strike="noStrike" cap="none" baseline="0" dirty="0">
                        <a:solidFill>
                          <a:schemeClr val="tx1"/>
                        </a:solidFill>
                        <a:effectLst/>
                        <a:latin typeface="+mn-lt"/>
                        <a:ea typeface="+mn-ea"/>
                        <a:cs typeface="+mn-cs"/>
                        <a:sym typeface="Arial"/>
                        <a:rtl val="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365760">
                <a:tc>
                  <a:txBody>
                    <a:bodyPr/>
                    <a:lstStyle/>
                    <a:p>
                      <a:pPr marL="0" marR="0" indent="0" algn="ctr" rtl="0">
                        <a:lnSpc>
                          <a:spcPct val="100000"/>
                        </a:lnSpc>
                        <a:spcBef>
                          <a:spcPts val="0"/>
                        </a:spcBef>
                        <a:spcAft>
                          <a:spcPts val="0"/>
                        </a:spcAft>
                        <a:buNone/>
                      </a:pPr>
                      <a:r>
                        <a:rPr lang="es-ES" sz="1600" u="none" strike="noStrike" cap="none" baseline="0" dirty="0">
                          <a:effectLst/>
                          <a:sym typeface="Arial"/>
                          <a:rtl val="0"/>
                        </a:rPr>
                        <a:t>Bacteria 3 </a:t>
                      </a:r>
                      <a:endParaRPr lang="es-ES" sz="1600" b="0" i="0" u="none" strike="noStrike" cap="none" baseline="0" dirty="0">
                        <a:solidFill>
                          <a:schemeClr val="tx1"/>
                        </a:solidFill>
                        <a:effectLst/>
                        <a:latin typeface="+mn-lt"/>
                        <a:ea typeface="+mn-ea"/>
                        <a:cs typeface="+mn-cs"/>
                        <a:sym typeface="Arial"/>
                        <a:rtl val="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00000"/>
                        </a:lnSpc>
                        <a:spcBef>
                          <a:spcPts val="0"/>
                        </a:spcBef>
                        <a:spcAft>
                          <a:spcPts val="0"/>
                        </a:spcAft>
                        <a:buNone/>
                      </a:pPr>
                      <a:r>
                        <a:rPr lang="es-ES" sz="1600" u="none" strike="noStrike" cap="none" baseline="0" dirty="0">
                          <a:effectLst/>
                          <a:sym typeface="Arial"/>
                          <a:rtl val="0"/>
                        </a:rPr>
                        <a:t>5235773</a:t>
                      </a:r>
                      <a:endParaRPr lang="es-ES" sz="1600" b="0" i="0" u="none" strike="noStrike" cap="none" baseline="0" dirty="0">
                        <a:solidFill>
                          <a:schemeClr val="tx1"/>
                        </a:solidFill>
                        <a:effectLst/>
                        <a:latin typeface="+mn-lt"/>
                        <a:ea typeface="+mn-ea"/>
                        <a:cs typeface="+mn-cs"/>
                        <a:sym typeface="Arial"/>
                        <a:rtl val="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00000"/>
                        </a:lnSpc>
                        <a:spcBef>
                          <a:spcPts val="0"/>
                        </a:spcBef>
                        <a:spcAft>
                          <a:spcPts val="0"/>
                        </a:spcAft>
                        <a:buNone/>
                      </a:pPr>
                      <a:r>
                        <a:rPr lang="es-ES" sz="1600" i="1" u="none" strike="noStrike" cap="none" baseline="0" dirty="0" err="1">
                          <a:effectLst/>
                          <a:sym typeface="Arial"/>
                          <a:rtl val="0"/>
                        </a:rPr>
                        <a:t>Enterobacter</a:t>
                      </a:r>
                      <a:r>
                        <a:rPr lang="es-ES" sz="1600" i="1" u="none" strike="noStrike" cap="none" baseline="0" dirty="0">
                          <a:effectLst/>
                          <a:sym typeface="Arial"/>
                          <a:rtl val="0"/>
                        </a:rPr>
                        <a:t> </a:t>
                      </a:r>
                      <a:r>
                        <a:rPr lang="es-ES" sz="1600" i="1" u="none" strike="noStrike" cap="none" baseline="0" dirty="0" err="1">
                          <a:effectLst/>
                          <a:sym typeface="Arial"/>
                          <a:rtl val="0"/>
                        </a:rPr>
                        <a:t>agglomerans</a:t>
                      </a:r>
                      <a:endParaRPr lang="es-ES" sz="1600" b="0" i="1" u="none" strike="noStrike" cap="none" baseline="0" dirty="0">
                        <a:solidFill>
                          <a:schemeClr val="tx1"/>
                        </a:solidFill>
                        <a:effectLst/>
                        <a:latin typeface="+mn-lt"/>
                        <a:ea typeface="+mn-ea"/>
                        <a:cs typeface="+mn-cs"/>
                        <a:sym typeface="Arial"/>
                        <a:rtl val="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00000"/>
                        </a:lnSpc>
                        <a:spcBef>
                          <a:spcPts val="0"/>
                        </a:spcBef>
                        <a:spcAft>
                          <a:spcPts val="0"/>
                        </a:spcAft>
                        <a:buNone/>
                      </a:pPr>
                      <a:r>
                        <a:rPr lang="es-ES" sz="1600" u="none" strike="noStrike" cap="none" baseline="0" dirty="0">
                          <a:effectLst/>
                          <a:sym typeface="Arial"/>
                          <a:rtl val="0"/>
                        </a:rPr>
                        <a:t>99%</a:t>
                      </a:r>
                      <a:endParaRPr lang="es-ES" sz="1600" b="0" i="0" u="none" strike="noStrike" cap="none" baseline="0" dirty="0">
                        <a:solidFill>
                          <a:schemeClr val="tx1"/>
                        </a:solidFill>
                        <a:effectLst/>
                        <a:latin typeface="+mn-lt"/>
                        <a:ea typeface="+mn-ea"/>
                        <a:cs typeface="+mn-cs"/>
                        <a:sym typeface="Arial"/>
                        <a:rtl val="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365760">
                <a:tc>
                  <a:txBody>
                    <a:bodyPr/>
                    <a:lstStyle/>
                    <a:p>
                      <a:pPr marL="0" marR="0" indent="0" algn="ctr" rtl="0">
                        <a:lnSpc>
                          <a:spcPct val="100000"/>
                        </a:lnSpc>
                        <a:spcBef>
                          <a:spcPts val="0"/>
                        </a:spcBef>
                        <a:spcAft>
                          <a:spcPts val="0"/>
                        </a:spcAft>
                        <a:buNone/>
                      </a:pPr>
                      <a:r>
                        <a:rPr lang="es-ES" sz="1600" u="none" strike="noStrike" cap="none" baseline="0" dirty="0">
                          <a:effectLst/>
                          <a:sym typeface="Arial"/>
                          <a:rtl val="0"/>
                        </a:rPr>
                        <a:t>Bacteria 4</a:t>
                      </a:r>
                      <a:endParaRPr lang="es-ES" sz="1600" b="0" i="0" u="none" strike="noStrike" cap="none" baseline="0" dirty="0">
                        <a:solidFill>
                          <a:schemeClr val="tx1"/>
                        </a:solidFill>
                        <a:effectLst/>
                        <a:latin typeface="+mn-lt"/>
                        <a:ea typeface="+mn-ea"/>
                        <a:cs typeface="+mn-cs"/>
                        <a:sym typeface="Arial"/>
                        <a:rtl val="0"/>
                      </a:endParaRPr>
                    </a:p>
                  </a:txBody>
                  <a:tcPr marL="68580" marR="68580" marT="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rtl="0">
                        <a:lnSpc>
                          <a:spcPct val="100000"/>
                        </a:lnSpc>
                        <a:spcBef>
                          <a:spcPts val="0"/>
                        </a:spcBef>
                        <a:spcAft>
                          <a:spcPts val="0"/>
                        </a:spcAft>
                        <a:buNone/>
                      </a:pPr>
                      <a:r>
                        <a:rPr lang="es-ES" sz="1600" u="none" strike="noStrike" cap="none" baseline="0" dirty="0">
                          <a:effectLst/>
                          <a:sym typeface="Arial"/>
                          <a:rtl val="0"/>
                        </a:rPr>
                        <a:t>2226006</a:t>
                      </a:r>
                      <a:endParaRPr lang="es-ES" sz="1600" b="0" i="0" u="none" strike="noStrike" cap="none" baseline="0" dirty="0">
                        <a:solidFill>
                          <a:schemeClr val="tx1"/>
                        </a:solidFill>
                        <a:effectLst/>
                        <a:latin typeface="+mn-lt"/>
                        <a:ea typeface="+mn-ea"/>
                        <a:cs typeface="+mn-cs"/>
                        <a:sym typeface="Arial"/>
                        <a:rtl val="0"/>
                      </a:endParaRPr>
                    </a:p>
                  </a:txBody>
                  <a:tcPr marL="68580" marR="68580" marT="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rtl="0">
                        <a:lnSpc>
                          <a:spcPct val="100000"/>
                        </a:lnSpc>
                        <a:spcBef>
                          <a:spcPts val="0"/>
                        </a:spcBef>
                        <a:spcAft>
                          <a:spcPts val="0"/>
                        </a:spcAft>
                        <a:buNone/>
                      </a:pPr>
                      <a:r>
                        <a:rPr lang="es-ES" sz="1600" i="1" u="none" strike="noStrike" cap="none" baseline="0" dirty="0" err="1">
                          <a:effectLst/>
                          <a:sym typeface="Arial"/>
                          <a:rtl val="0"/>
                        </a:rPr>
                        <a:t>Pseudomona</a:t>
                      </a:r>
                      <a:r>
                        <a:rPr lang="es-ES" sz="1600" i="1" u="none" strike="noStrike" cap="none" baseline="0" dirty="0">
                          <a:effectLst/>
                          <a:sym typeface="Arial"/>
                          <a:rtl val="0"/>
                        </a:rPr>
                        <a:t> </a:t>
                      </a:r>
                      <a:r>
                        <a:rPr lang="es-ES" sz="1600" i="1" u="none" strike="noStrike" cap="none" baseline="0" dirty="0" err="1">
                          <a:effectLst/>
                          <a:sym typeface="Arial"/>
                          <a:rtl val="0"/>
                        </a:rPr>
                        <a:t>fluorescens</a:t>
                      </a:r>
                      <a:endParaRPr lang="es-ES" sz="1600" b="0" i="1" u="none" strike="noStrike" cap="none" baseline="0" dirty="0">
                        <a:solidFill>
                          <a:schemeClr val="tx1"/>
                        </a:solidFill>
                        <a:effectLst/>
                        <a:latin typeface="+mn-lt"/>
                        <a:ea typeface="+mn-ea"/>
                        <a:cs typeface="+mn-cs"/>
                        <a:sym typeface="Arial"/>
                        <a:rtl val="0"/>
                      </a:endParaRPr>
                    </a:p>
                  </a:txBody>
                  <a:tcPr marL="68580" marR="68580" marT="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rtl="0">
                        <a:lnSpc>
                          <a:spcPct val="100000"/>
                        </a:lnSpc>
                        <a:spcBef>
                          <a:spcPts val="0"/>
                        </a:spcBef>
                        <a:spcAft>
                          <a:spcPts val="0"/>
                        </a:spcAft>
                        <a:buNone/>
                      </a:pPr>
                      <a:r>
                        <a:rPr lang="es-ES" sz="1600" u="none" strike="noStrike" cap="none" baseline="0" dirty="0">
                          <a:effectLst/>
                          <a:sym typeface="Arial"/>
                          <a:rtl val="0"/>
                        </a:rPr>
                        <a:t>85%</a:t>
                      </a:r>
                      <a:endParaRPr lang="es-ES" sz="1600" b="0" i="0" u="none" strike="noStrike" cap="none" baseline="0" dirty="0">
                        <a:solidFill>
                          <a:schemeClr val="tx1"/>
                        </a:solidFill>
                        <a:effectLst/>
                        <a:latin typeface="+mn-lt"/>
                        <a:ea typeface="+mn-ea"/>
                        <a:cs typeface="+mn-cs"/>
                        <a:sym typeface="Arial"/>
                        <a:rtl val="0"/>
                      </a:endParaRPr>
                    </a:p>
                  </a:txBody>
                  <a:tcPr marL="68580" marR="68580" marT="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6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i="1" u="none" strike="noStrike" cap="none" baseline="0" dirty="0" smtClean="0">
                          <a:effectLst/>
                          <a:sym typeface="Arial"/>
                          <a:rtl val="0"/>
                        </a:rPr>
                        <a:t>E. </a:t>
                      </a:r>
                      <a:r>
                        <a:rPr lang="es-ES" sz="1600" i="1" u="none" strike="noStrike" cap="none" baseline="0" dirty="0" err="1" smtClean="0">
                          <a:effectLst/>
                          <a:sym typeface="Arial"/>
                          <a:rtl val="0"/>
                        </a:rPr>
                        <a:t>coli</a:t>
                      </a:r>
                      <a:endParaRPr lang="es-ES" sz="1600" b="0" i="1" u="none" strike="noStrike" cap="none" baseline="0" dirty="0" smtClean="0">
                        <a:solidFill>
                          <a:schemeClr val="tx1"/>
                        </a:solidFill>
                        <a:effectLst/>
                        <a:latin typeface="+mn-lt"/>
                        <a:ea typeface="+mn-ea"/>
                        <a:cs typeface="+mn-cs"/>
                        <a:sym typeface="Arial"/>
                        <a:rtl val="0"/>
                      </a:endParaRPr>
                    </a:p>
                  </a:txBody>
                  <a:tcPr marL="68580" marR="68580" marT="0"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rtl="0">
                        <a:lnSpc>
                          <a:spcPct val="100000"/>
                        </a:lnSpc>
                        <a:spcBef>
                          <a:spcPts val="0"/>
                        </a:spcBef>
                        <a:spcAft>
                          <a:spcPts val="0"/>
                        </a:spcAft>
                        <a:buNone/>
                      </a:pPr>
                      <a:r>
                        <a:rPr lang="es-ES" sz="1600" u="none" strike="noStrike" cap="none" baseline="0" dirty="0">
                          <a:effectLst/>
                          <a:sym typeface="Arial"/>
                          <a:rtl val="0"/>
                        </a:rPr>
                        <a:t>1164573</a:t>
                      </a:r>
                      <a:endParaRPr lang="es-ES" sz="1600" b="0" i="0" u="none" strike="noStrike" cap="none" baseline="0" dirty="0">
                        <a:solidFill>
                          <a:schemeClr val="tx1"/>
                        </a:solidFill>
                        <a:effectLst/>
                        <a:latin typeface="+mn-lt"/>
                        <a:ea typeface="+mn-ea"/>
                        <a:cs typeface="+mn-cs"/>
                        <a:sym typeface="Arial"/>
                        <a:rtl val="0"/>
                      </a:endParaRPr>
                    </a:p>
                  </a:txBody>
                  <a:tcPr marL="68580" marR="68580" marT="0"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rtl="0">
                        <a:lnSpc>
                          <a:spcPct val="100000"/>
                        </a:lnSpc>
                        <a:spcBef>
                          <a:spcPts val="0"/>
                        </a:spcBef>
                        <a:spcAft>
                          <a:spcPts val="0"/>
                        </a:spcAft>
                        <a:buNone/>
                      </a:pPr>
                      <a:r>
                        <a:rPr lang="es-ES" sz="1600" i="1" u="none" strike="noStrike" cap="none" baseline="0" dirty="0" smtClean="0">
                          <a:effectLst/>
                          <a:sym typeface="Arial"/>
                          <a:rtl val="0"/>
                        </a:rPr>
                        <a:t>E. </a:t>
                      </a:r>
                      <a:r>
                        <a:rPr lang="es-ES" sz="1600" i="1" u="none" strike="noStrike" cap="none" baseline="0" dirty="0" err="1" smtClean="0">
                          <a:effectLst/>
                          <a:sym typeface="Arial"/>
                          <a:rtl val="0"/>
                        </a:rPr>
                        <a:t>Coli</a:t>
                      </a:r>
                      <a:r>
                        <a:rPr lang="es-ES" sz="1600" i="1" u="none" strike="noStrike" cap="none" baseline="0" dirty="0" smtClean="0">
                          <a:effectLst/>
                          <a:sym typeface="Arial"/>
                          <a:rtl val="0"/>
                        </a:rPr>
                        <a:t> inactiva</a:t>
                      </a:r>
                      <a:endParaRPr lang="es-ES" sz="1600" b="0" i="1" u="none" strike="noStrike" cap="none" baseline="0" dirty="0">
                        <a:solidFill>
                          <a:schemeClr val="tx1"/>
                        </a:solidFill>
                        <a:effectLst/>
                        <a:latin typeface="+mn-lt"/>
                        <a:ea typeface="+mn-ea"/>
                        <a:cs typeface="+mn-cs"/>
                        <a:sym typeface="Arial"/>
                        <a:rtl val="0"/>
                      </a:endParaRPr>
                    </a:p>
                  </a:txBody>
                  <a:tcPr marL="68580" marR="68580" marT="0"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rtl="0">
                        <a:lnSpc>
                          <a:spcPct val="100000"/>
                        </a:lnSpc>
                        <a:spcBef>
                          <a:spcPts val="0"/>
                        </a:spcBef>
                        <a:spcAft>
                          <a:spcPts val="0"/>
                        </a:spcAft>
                        <a:buNone/>
                      </a:pPr>
                      <a:r>
                        <a:rPr lang="es-ES" sz="1600" u="none" strike="noStrike" cap="none" baseline="0" dirty="0">
                          <a:effectLst/>
                          <a:sym typeface="Arial"/>
                          <a:rtl val="0"/>
                        </a:rPr>
                        <a:t>81%</a:t>
                      </a:r>
                      <a:endParaRPr lang="es-ES" sz="1600" b="0" i="0" u="none" strike="noStrike" cap="none" baseline="0" dirty="0">
                        <a:solidFill>
                          <a:schemeClr val="tx1"/>
                        </a:solidFill>
                        <a:effectLst/>
                        <a:latin typeface="+mn-lt"/>
                        <a:ea typeface="+mn-ea"/>
                        <a:cs typeface="+mn-cs"/>
                        <a:sym typeface="Arial"/>
                        <a:rtl val="0"/>
                      </a:endParaRPr>
                    </a:p>
                  </a:txBody>
                  <a:tcPr marL="68580" marR="68580" marT="0"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Elipse 2"/>
          <p:cNvSpPr/>
          <p:nvPr/>
        </p:nvSpPr>
        <p:spPr>
          <a:xfrm>
            <a:off x="7452320" y="1657948"/>
            <a:ext cx="50405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Elipse 6"/>
          <p:cNvSpPr/>
          <p:nvPr/>
        </p:nvSpPr>
        <p:spPr>
          <a:xfrm>
            <a:off x="7452320" y="2319928"/>
            <a:ext cx="50405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2" name="Diagrama 11"/>
          <p:cNvGraphicFramePr/>
          <p:nvPr>
            <p:extLst>
              <p:ext uri="{D42A27DB-BD31-4B8C-83A1-F6EECF244321}">
                <p14:modId xmlns:p14="http://schemas.microsoft.com/office/powerpoint/2010/main" val="1193097113"/>
              </p:ext>
            </p:extLst>
          </p:nvPr>
        </p:nvGraphicFramePr>
        <p:xfrm>
          <a:off x="45644" y="4005064"/>
          <a:ext cx="8893576" cy="2059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Elipse 8"/>
          <p:cNvSpPr/>
          <p:nvPr/>
        </p:nvSpPr>
        <p:spPr>
          <a:xfrm>
            <a:off x="7452320" y="1988840"/>
            <a:ext cx="50405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97787" y="5729951"/>
            <a:ext cx="2665794" cy="421847"/>
          </a:xfrm>
          <a:prstGeom prst="rect">
            <a:avLst/>
          </a:prstGeom>
        </p:spPr>
        <p:txBody>
          <a:bodyPr wrap="none">
            <a:spAutoFit/>
          </a:bodyPr>
          <a:lstStyle/>
          <a:p>
            <a:pPr indent="252095" algn="just">
              <a:lnSpc>
                <a:spcPct val="150000"/>
              </a:lnSpc>
              <a:spcAft>
                <a:spcPts val="1000"/>
              </a:spcAft>
            </a:pPr>
            <a:r>
              <a:rPr lang="es-US" sz="1600" dirty="0">
                <a:latin typeface="Arial" panose="020B0604020202020204" pitchFamily="34" charset="0"/>
                <a:ea typeface="Calibri" panose="020F0502020204030204" pitchFamily="34" charset="0"/>
                <a:cs typeface="Times New Roman" panose="02020603050405020304" pitchFamily="18" charset="0"/>
              </a:rPr>
              <a:t>(</a:t>
            </a:r>
            <a:r>
              <a:rPr lang="es-US" sz="1600" dirty="0" err="1">
                <a:latin typeface="Arial" panose="020B0604020202020204" pitchFamily="34" charset="0"/>
                <a:ea typeface="Calibri" panose="020F0502020204030204" pitchFamily="34" charset="0"/>
                <a:cs typeface="Times New Roman" panose="02020603050405020304" pitchFamily="18" charset="0"/>
              </a:rPr>
              <a:t>Janda</a:t>
            </a:r>
            <a:r>
              <a:rPr lang="es-US" sz="1600" dirty="0">
                <a:latin typeface="Arial" panose="020B0604020202020204" pitchFamily="34" charset="0"/>
                <a:ea typeface="Calibri" panose="020F0502020204030204" pitchFamily="34" charset="0"/>
                <a:cs typeface="Times New Roman" panose="02020603050405020304" pitchFamily="18" charset="0"/>
              </a:rPr>
              <a:t> &amp; Abbott, 2002)</a:t>
            </a:r>
            <a:r>
              <a:rPr lang="es-ES" sz="1600" dirty="0">
                <a:latin typeface="Arial" panose="020B0604020202020204" pitchFamily="34" charset="0"/>
                <a:ea typeface="Calibri" panose="020F0502020204030204" pitchFamily="34" charset="0"/>
                <a:cs typeface="Times New Roman" panose="02020603050405020304" pitchFamily="18" charset="0"/>
              </a:rPr>
              <a:t>. </a:t>
            </a:r>
            <a:endParaRPr lang="es-E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49192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179511" y="980728"/>
            <a:ext cx="4038599" cy="576064"/>
          </a:xfrm>
        </p:spPr>
        <p:txBody>
          <a:bodyPr/>
          <a:lstStyle/>
          <a:p>
            <a:pPr>
              <a:lnSpc>
                <a:spcPct val="150000"/>
              </a:lnSpc>
            </a:pPr>
            <a:r>
              <a:rPr lang="es-US" sz="1600" b="1" dirty="0" smtClean="0"/>
              <a:t>Gen</a:t>
            </a:r>
            <a:r>
              <a:rPr lang="es-US" sz="1600" dirty="0" smtClean="0"/>
              <a:t>: </a:t>
            </a:r>
            <a:r>
              <a:rPr lang="es-US" sz="1600" i="1" dirty="0" err="1" smtClean="0"/>
              <a:t>invA</a:t>
            </a:r>
            <a:r>
              <a:rPr lang="es-US" sz="1600" dirty="0" smtClean="0"/>
              <a:t>, </a:t>
            </a:r>
            <a:r>
              <a:rPr lang="es-US" sz="1600" b="1" dirty="0" smtClean="0"/>
              <a:t>Primers</a:t>
            </a:r>
            <a:r>
              <a:rPr lang="es-US" sz="1600" dirty="0" smtClean="0"/>
              <a:t>: US1f / US1r</a:t>
            </a:r>
          </a:p>
        </p:txBody>
      </p:sp>
      <p:sp>
        <p:nvSpPr>
          <p:cNvPr id="5" name="Título 1"/>
          <p:cNvSpPr>
            <a:spLocks noGrp="1"/>
          </p:cNvSpPr>
          <p:nvPr>
            <p:ph type="title"/>
          </p:nvPr>
        </p:nvSpPr>
        <p:spPr>
          <a:xfrm>
            <a:off x="251520" y="44624"/>
            <a:ext cx="8659416" cy="636494"/>
          </a:xfrm>
        </p:spPr>
        <p:txBody>
          <a:bodyPr/>
          <a:lstStyle/>
          <a:p>
            <a:r>
              <a:rPr lang="es-US" sz="3600" b="1" dirty="0" smtClean="0"/>
              <a:t>CARACTERIZACIÓN MOLECULAR</a:t>
            </a:r>
            <a:endParaRPr lang="es-US" sz="3600" b="1" i="1" dirty="0"/>
          </a:p>
        </p:txBody>
      </p:sp>
      <p:cxnSp>
        <p:nvCxnSpPr>
          <p:cNvPr id="8" name="Conector recto 7"/>
          <p:cNvCxnSpPr/>
          <p:nvPr/>
        </p:nvCxnSpPr>
        <p:spPr>
          <a:xfrm>
            <a:off x="4427984" y="1124744"/>
            <a:ext cx="0" cy="2808312"/>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ángulo 10"/>
          <p:cNvSpPr/>
          <p:nvPr/>
        </p:nvSpPr>
        <p:spPr>
          <a:xfrm>
            <a:off x="1" y="6309320"/>
            <a:ext cx="6876256" cy="576064"/>
          </a:xfrm>
          <a:prstGeom prst="rect">
            <a:avLst/>
          </a:prstGeom>
        </p:spPr>
        <p:txBody>
          <a:bodyPr wrap="square">
            <a:spAutoFit/>
          </a:bodyPr>
          <a:lstStyle/>
          <a:p>
            <a:r>
              <a:rPr lang="es-ES" sz="1000" i="1" dirty="0">
                <a:latin typeface="Arial" panose="020B0604020202020204" pitchFamily="34" charset="0"/>
                <a:ea typeface="Calibri" panose="020F0502020204030204" pitchFamily="34" charset="0"/>
              </a:rPr>
              <a:t>Electroforesis en gel de agarosa al 1,5 % teñido con SYBR® </a:t>
            </a:r>
            <a:r>
              <a:rPr lang="es-ES" sz="1000" i="1" dirty="0" err="1">
                <a:latin typeface="Arial" panose="020B0604020202020204" pitchFamily="34" charset="0"/>
                <a:ea typeface="Calibri" panose="020F0502020204030204" pitchFamily="34" charset="0"/>
              </a:rPr>
              <a:t>Safe</a:t>
            </a:r>
            <a:r>
              <a:rPr lang="es-ES" sz="1000" i="1" dirty="0">
                <a:latin typeface="Arial" panose="020B0604020202020204" pitchFamily="34" charset="0"/>
                <a:ea typeface="Calibri" panose="020F0502020204030204" pitchFamily="34" charset="0"/>
              </a:rPr>
              <a:t> en el que se visualizan los resultados de la amplificación del </a:t>
            </a:r>
            <a:r>
              <a:rPr lang="es-ES" sz="1000" i="1" dirty="0" smtClean="0">
                <a:latin typeface="Arial" panose="020B0604020202020204" pitchFamily="34" charset="0"/>
                <a:ea typeface="Calibri" panose="020F0502020204030204" pitchFamily="34" charset="0"/>
              </a:rPr>
              <a:t>gen </a:t>
            </a:r>
            <a:r>
              <a:rPr lang="es-ES" sz="1000" i="1" dirty="0" err="1" smtClean="0">
                <a:latin typeface="Arial" panose="020B0604020202020204" pitchFamily="34" charset="0"/>
                <a:ea typeface="Calibri" panose="020F0502020204030204" pitchFamily="34" charset="0"/>
              </a:rPr>
              <a:t>invA</a:t>
            </a:r>
            <a:r>
              <a:rPr lang="es-ES" sz="1000" i="1" dirty="0" smtClean="0">
                <a:latin typeface="Arial" panose="020B0604020202020204" pitchFamily="34" charset="0"/>
                <a:ea typeface="Calibri" panose="020F0502020204030204" pitchFamily="34" charset="0"/>
              </a:rPr>
              <a:t>. </a:t>
            </a:r>
            <a:r>
              <a:rPr lang="es-ES" sz="1000" i="1" dirty="0">
                <a:latin typeface="Arial" panose="020B0604020202020204" pitchFamily="34" charset="0"/>
                <a:ea typeface="Calibri" panose="020F0502020204030204" pitchFamily="34" charset="0"/>
              </a:rPr>
              <a:t>Dónde: </a:t>
            </a:r>
            <a:r>
              <a:rPr lang="es-ES" sz="1000" b="1" i="1" dirty="0">
                <a:latin typeface="Arial" panose="020B0604020202020204" pitchFamily="34" charset="0"/>
                <a:ea typeface="Calibri" panose="020F0502020204030204" pitchFamily="34" charset="0"/>
              </a:rPr>
              <a:t>Se</a:t>
            </a:r>
            <a:r>
              <a:rPr lang="es-ES" sz="1000" i="1" dirty="0">
                <a:latin typeface="Arial" panose="020B0604020202020204" pitchFamily="34" charset="0"/>
                <a:ea typeface="Calibri" panose="020F0502020204030204" pitchFamily="34" charset="0"/>
              </a:rPr>
              <a:t>: Salmonella </a:t>
            </a:r>
            <a:r>
              <a:rPr lang="es-ES" sz="1000" i="1" dirty="0" err="1">
                <a:latin typeface="Arial" panose="020B0604020202020204" pitchFamily="34" charset="0"/>
                <a:ea typeface="Calibri" panose="020F0502020204030204" pitchFamily="34" charset="0"/>
              </a:rPr>
              <a:t>enteritidis</a:t>
            </a:r>
            <a:r>
              <a:rPr lang="es-ES" sz="1000" i="1" dirty="0">
                <a:latin typeface="Arial" panose="020B0604020202020204" pitchFamily="34" charset="0"/>
                <a:ea typeface="Calibri" panose="020F0502020204030204" pitchFamily="34" charset="0"/>
              </a:rPr>
              <a:t>, </a:t>
            </a:r>
            <a:r>
              <a:rPr lang="es-ES" sz="1000" b="1" i="1" dirty="0">
                <a:latin typeface="Arial" panose="020B0604020202020204" pitchFamily="34" charset="0"/>
                <a:ea typeface="Calibri" panose="020F0502020204030204" pitchFamily="34" charset="0"/>
              </a:rPr>
              <a:t>Si</a:t>
            </a:r>
            <a:r>
              <a:rPr lang="es-ES" sz="1000" i="1" dirty="0">
                <a:latin typeface="Arial" panose="020B0604020202020204" pitchFamily="34" charset="0"/>
                <a:ea typeface="Calibri" panose="020F0502020204030204" pitchFamily="34" charset="0"/>
              </a:rPr>
              <a:t>: Salmonella </a:t>
            </a:r>
            <a:r>
              <a:rPr lang="es-ES" sz="1000" i="1" dirty="0" err="1">
                <a:latin typeface="Arial" panose="020B0604020202020204" pitchFamily="34" charset="0"/>
                <a:ea typeface="Calibri" panose="020F0502020204030204" pitchFamily="34" charset="0"/>
              </a:rPr>
              <a:t>infantis</a:t>
            </a:r>
            <a:r>
              <a:rPr lang="es-ES" sz="1000" i="1" dirty="0">
                <a:latin typeface="Arial" panose="020B0604020202020204" pitchFamily="34" charset="0"/>
                <a:ea typeface="Calibri" panose="020F0502020204030204" pitchFamily="34" charset="0"/>
              </a:rPr>
              <a:t>, </a:t>
            </a:r>
            <a:r>
              <a:rPr lang="es-ES" sz="1000" b="1" i="1" dirty="0">
                <a:latin typeface="Arial" panose="020B0604020202020204" pitchFamily="34" charset="0"/>
                <a:ea typeface="Calibri" panose="020F0502020204030204" pitchFamily="34" charset="0"/>
              </a:rPr>
              <a:t>P</a:t>
            </a:r>
            <a:r>
              <a:rPr lang="es-ES" sz="1000" i="1" dirty="0">
                <a:latin typeface="Arial" panose="020B0604020202020204" pitchFamily="34" charset="0"/>
                <a:ea typeface="Calibri" panose="020F0502020204030204" pitchFamily="34" charset="0"/>
              </a:rPr>
              <a:t>: Salmonella aislada de </a:t>
            </a:r>
            <a:r>
              <a:rPr lang="es-ES" sz="1000" i="1" dirty="0" smtClean="0">
                <a:latin typeface="Arial" panose="020B0604020202020204" pitchFamily="34" charset="0"/>
                <a:ea typeface="Calibri" panose="020F0502020204030204" pitchFamily="34" charset="0"/>
              </a:rPr>
              <a:t>Capelo</a:t>
            </a:r>
            <a:r>
              <a:rPr lang="es-ES" sz="1000" i="1" dirty="0">
                <a:latin typeface="Arial" panose="020B0604020202020204" pitchFamily="34" charset="0"/>
                <a:ea typeface="Calibri" panose="020F0502020204030204" pitchFamily="34" charset="0"/>
              </a:rPr>
              <a:t>, </a:t>
            </a:r>
            <a:r>
              <a:rPr lang="es-ES" sz="1000" b="1" i="1" dirty="0">
                <a:latin typeface="Arial" panose="020B0604020202020204" pitchFamily="34" charset="0"/>
                <a:ea typeface="Calibri" panose="020F0502020204030204" pitchFamily="34" charset="0"/>
              </a:rPr>
              <a:t>En</a:t>
            </a:r>
            <a:r>
              <a:rPr lang="es-ES" sz="1000" i="1" dirty="0">
                <a:latin typeface="Arial" panose="020B0604020202020204" pitchFamily="34" charset="0"/>
                <a:ea typeface="Calibri" panose="020F0502020204030204" pitchFamily="34" charset="0"/>
              </a:rPr>
              <a:t>: </a:t>
            </a:r>
            <a:r>
              <a:rPr lang="es-ES" sz="1000" i="1" dirty="0" err="1">
                <a:latin typeface="Arial" panose="020B0604020202020204" pitchFamily="34" charset="0"/>
                <a:ea typeface="Calibri" panose="020F0502020204030204" pitchFamily="34" charset="0"/>
              </a:rPr>
              <a:t>Enterobacter</a:t>
            </a:r>
            <a:r>
              <a:rPr lang="es-ES" sz="1000" i="1" dirty="0">
                <a:latin typeface="Arial" panose="020B0604020202020204" pitchFamily="34" charset="0"/>
                <a:ea typeface="Calibri" panose="020F0502020204030204" pitchFamily="34" charset="0"/>
              </a:rPr>
              <a:t>, </a:t>
            </a:r>
            <a:r>
              <a:rPr lang="es-ES" sz="1000" b="1" i="1" dirty="0">
                <a:latin typeface="Arial" panose="020B0604020202020204" pitchFamily="34" charset="0"/>
                <a:ea typeface="Calibri" panose="020F0502020204030204" pitchFamily="34" charset="0"/>
              </a:rPr>
              <a:t>Ci</a:t>
            </a:r>
            <a:r>
              <a:rPr lang="es-ES" sz="1000" i="1" dirty="0">
                <a:latin typeface="Arial" panose="020B0604020202020204" pitchFamily="34" charset="0"/>
                <a:ea typeface="Calibri" panose="020F0502020204030204" pitchFamily="34" charset="0"/>
              </a:rPr>
              <a:t>: </a:t>
            </a:r>
            <a:r>
              <a:rPr lang="es-ES" sz="1000" i="1" dirty="0" err="1">
                <a:latin typeface="Arial" panose="020B0604020202020204" pitchFamily="34" charset="0"/>
                <a:ea typeface="Calibri" panose="020F0502020204030204" pitchFamily="34" charset="0"/>
              </a:rPr>
              <a:t>Citrobacter</a:t>
            </a:r>
            <a:r>
              <a:rPr lang="es-ES" sz="1000" i="1" dirty="0">
                <a:latin typeface="Arial" panose="020B0604020202020204" pitchFamily="34" charset="0"/>
                <a:ea typeface="Calibri" panose="020F0502020204030204" pitchFamily="34" charset="0"/>
              </a:rPr>
              <a:t>, </a:t>
            </a:r>
            <a:r>
              <a:rPr lang="es-ES" sz="1000" b="1" i="1" dirty="0" err="1">
                <a:latin typeface="Arial" panose="020B0604020202020204" pitchFamily="34" charset="0"/>
                <a:ea typeface="Calibri" panose="020F0502020204030204" pitchFamily="34" charset="0"/>
              </a:rPr>
              <a:t>Ps</a:t>
            </a:r>
            <a:r>
              <a:rPr lang="es-ES" sz="1000" i="1" dirty="0">
                <a:latin typeface="Arial" panose="020B0604020202020204" pitchFamily="34" charset="0"/>
                <a:ea typeface="Calibri" panose="020F0502020204030204" pitchFamily="34" charset="0"/>
              </a:rPr>
              <a:t>: </a:t>
            </a:r>
            <a:r>
              <a:rPr lang="es-ES" sz="1000" i="1" dirty="0" err="1">
                <a:latin typeface="Arial" panose="020B0604020202020204" pitchFamily="34" charset="0"/>
                <a:ea typeface="Calibri" panose="020F0502020204030204" pitchFamily="34" charset="0"/>
              </a:rPr>
              <a:t>Pseudmona</a:t>
            </a:r>
            <a:r>
              <a:rPr lang="es-ES" sz="1000" i="1" dirty="0">
                <a:latin typeface="Arial" panose="020B0604020202020204" pitchFamily="34" charset="0"/>
                <a:ea typeface="Calibri" panose="020F0502020204030204" pitchFamily="34" charset="0"/>
              </a:rPr>
              <a:t>,  </a:t>
            </a:r>
            <a:r>
              <a:rPr lang="es-ES" sz="1000" b="1" i="1" dirty="0" err="1">
                <a:latin typeface="Arial" panose="020B0604020202020204" pitchFamily="34" charset="0"/>
                <a:ea typeface="Calibri" panose="020F0502020204030204" pitchFamily="34" charset="0"/>
              </a:rPr>
              <a:t>Ec</a:t>
            </a:r>
            <a:r>
              <a:rPr lang="es-ES" sz="1000" i="1" dirty="0">
                <a:latin typeface="Arial" panose="020B0604020202020204" pitchFamily="34" charset="0"/>
                <a:ea typeface="Calibri" panose="020F0502020204030204" pitchFamily="34" charset="0"/>
              </a:rPr>
              <a:t>: E. </a:t>
            </a:r>
            <a:r>
              <a:rPr lang="es-ES" sz="1000" i="1" dirty="0" err="1">
                <a:latin typeface="Arial" panose="020B0604020202020204" pitchFamily="34" charset="0"/>
                <a:ea typeface="Calibri" panose="020F0502020204030204" pitchFamily="34" charset="0"/>
              </a:rPr>
              <a:t>coli</a:t>
            </a:r>
            <a:r>
              <a:rPr lang="es-ES" sz="1000" i="1" dirty="0">
                <a:latin typeface="Arial" panose="020B0604020202020204" pitchFamily="34" charset="0"/>
                <a:ea typeface="Calibri" panose="020F0502020204030204" pitchFamily="34" charset="0"/>
              </a:rPr>
              <a:t> y </a:t>
            </a:r>
            <a:r>
              <a:rPr lang="es-ES" sz="1000" b="1" i="1" dirty="0">
                <a:latin typeface="Arial" panose="020B0604020202020204" pitchFamily="34" charset="0"/>
                <a:ea typeface="Calibri" panose="020F0502020204030204" pitchFamily="34" charset="0"/>
              </a:rPr>
              <a:t>B</a:t>
            </a:r>
            <a:r>
              <a:rPr lang="es-ES" sz="1000" i="1" dirty="0">
                <a:latin typeface="Arial" panose="020B0604020202020204" pitchFamily="34" charset="0"/>
                <a:ea typeface="Calibri" panose="020F0502020204030204" pitchFamily="34" charset="0"/>
              </a:rPr>
              <a:t>: Blanco</a:t>
            </a:r>
            <a:endParaRPr lang="es-ES" sz="1000" i="1" dirty="0"/>
          </a:p>
        </p:txBody>
      </p:sp>
      <p:sp>
        <p:nvSpPr>
          <p:cNvPr id="7" name="Rectángulo 6"/>
          <p:cNvSpPr/>
          <p:nvPr/>
        </p:nvSpPr>
        <p:spPr>
          <a:xfrm>
            <a:off x="4705673" y="1069286"/>
            <a:ext cx="4572000" cy="415498"/>
          </a:xfrm>
          <a:prstGeom prst="rect">
            <a:avLst/>
          </a:prstGeom>
        </p:spPr>
        <p:txBody>
          <a:bodyPr>
            <a:spAutoFit/>
          </a:bodyPr>
          <a:lstStyle/>
          <a:p>
            <a:pPr>
              <a:lnSpc>
                <a:spcPct val="150000"/>
              </a:lnSpc>
            </a:pPr>
            <a:r>
              <a:rPr lang="es-US" sz="1600" b="1" dirty="0"/>
              <a:t>Gen</a:t>
            </a:r>
            <a:r>
              <a:rPr lang="es-US" sz="1600" dirty="0"/>
              <a:t>: </a:t>
            </a:r>
            <a:r>
              <a:rPr lang="es-US" sz="1600" dirty="0" err="1" smtClean="0"/>
              <a:t>invA</a:t>
            </a:r>
            <a:r>
              <a:rPr lang="es-US" sz="1600" dirty="0" smtClean="0"/>
              <a:t>, </a:t>
            </a:r>
            <a:r>
              <a:rPr lang="es-US" sz="1600" b="1" dirty="0" smtClean="0"/>
              <a:t>Primers</a:t>
            </a:r>
            <a:r>
              <a:rPr lang="es-US" sz="1600" dirty="0"/>
              <a:t>: </a:t>
            </a:r>
            <a:r>
              <a:rPr lang="es-US" sz="1600" dirty="0" smtClean="0"/>
              <a:t>Salm3F / Salm4R</a:t>
            </a:r>
            <a:endParaRPr lang="es-US" sz="1600" dirty="0"/>
          </a:p>
        </p:txBody>
      </p:sp>
      <p:pic>
        <p:nvPicPr>
          <p:cNvPr id="14" name="Imagen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1" y="1630448"/>
            <a:ext cx="4038599" cy="2131060"/>
          </a:xfrm>
          <a:prstGeom prst="rect">
            <a:avLst/>
          </a:prstGeom>
          <a:noFill/>
          <a:ln>
            <a:solidFill>
              <a:schemeClr val="tx1"/>
            </a:solidFill>
          </a:ln>
        </p:spPr>
      </p:pic>
      <p:pic>
        <p:nvPicPr>
          <p:cNvPr id="18" name="Imagen 1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1228" y="1630448"/>
            <a:ext cx="4433570" cy="2131060"/>
          </a:xfrm>
          <a:prstGeom prst="rect">
            <a:avLst/>
          </a:prstGeom>
          <a:noFill/>
          <a:ln>
            <a:solidFill>
              <a:schemeClr val="tx1"/>
            </a:solidFill>
          </a:ln>
        </p:spPr>
      </p:pic>
      <p:sp>
        <p:nvSpPr>
          <p:cNvPr id="19" name="Rectángulo 18"/>
          <p:cNvSpPr/>
          <p:nvPr/>
        </p:nvSpPr>
        <p:spPr>
          <a:xfrm>
            <a:off x="1342405" y="4005064"/>
            <a:ext cx="6477646" cy="369332"/>
          </a:xfrm>
          <a:prstGeom prst="rect">
            <a:avLst/>
          </a:prstGeom>
          <a:ln>
            <a:solidFill>
              <a:schemeClr val="tx1"/>
            </a:solidFill>
          </a:ln>
        </p:spPr>
        <p:txBody>
          <a:bodyPr wrap="square">
            <a:spAutoFit/>
          </a:bodyPr>
          <a:lstStyle/>
          <a:p>
            <a:r>
              <a:rPr lang="es-ES" sz="1800" dirty="0" smtClean="0">
                <a:latin typeface="Arial" panose="020B0604020202020204" pitchFamily="34" charset="0"/>
                <a:ea typeface="Calibri" panose="020F0502020204030204" pitchFamily="34" charset="0"/>
              </a:rPr>
              <a:t>Productos </a:t>
            </a:r>
            <a:r>
              <a:rPr lang="es-ES" sz="1800" dirty="0">
                <a:latin typeface="Arial" panose="020B0604020202020204" pitchFamily="34" charset="0"/>
                <a:ea typeface="Calibri" panose="020F0502020204030204" pitchFamily="34" charset="0"/>
              </a:rPr>
              <a:t>no específicos </a:t>
            </a:r>
            <a:r>
              <a:rPr lang="es-ES" sz="1800" dirty="0" smtClean="0">
                <a:latin typeface="Arial" panose="020B0604020202020204" pitchFamily="34" charset="0"/>
                <a:ea typeface="Calibri" panose="020F0502020204030204" pitchFamily="34" charset="0"/>
              </a:rPr>
              <a:t>→ presencia </a:t>
            </a:r>
            <a:r>
              <a:rPr lang="es-ES" sz="1800" dirty="0">
                <a:latin typeface="Arial" panose="020B0604020202020204" pitchFamily="34" charset="0"/>
                <a:ea typeface="Calibri" panose="020F0502020204030204" pitchFamily="34" charset="0"/>
              </a:rPr>
              <a:t>de genes </a:t>
            </a:r>
            <a:r>
              <a:rPr lang="es-ES" sz="1800" dirty="0" smtClean="0">
                <a:latin typeface="Arial" panose="020B0604020202020204" pitchFamily="34" charset="0"/>
                <a:ea typeface="Calibri" panose="020F0502020204030204" pitchFamily="34" charset="0"/>
              </a:rPr>
              <a:t>ortólogos</a:t>
            </a:r>
            <a:endParaRPr lang="es-ES" sz="1800" dirty="0"/>
          </a:p>
        </p:txBody>
      </p:sp>
      <p:sp>
        <p:nvSpPr>
          <p:cNvPr id="21" name="Rectángulo 20"/>
          <p:cNvSpPr/>
          <p:nvPr/>
        </p:nvSpPr>
        <p:spPr>
          <a:xfrm>
            <a:off x="1946158" y="1630448"/>
            <a:ext cx="291106" cy="21310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21"/>
          <p:cNvSpPr/>
          <p:nvPr/>
        </p:nvSpPr>
        <p:spPr>
          <a:xfrm>
            <a:off x="6519974" y="1630448"/>
            <a:ext cx="291106" cy="21310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p:cNvSpPr/>
          <p:nvPr/>
        </p:nvSpPr>
        <p:spPr>
          <a:xfrm>
            <a:off x="7308304" y="1630448"/>
            <a:ext cx="291106" cy="21310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Flecha abajo 23"/>
          <p:cNvSpPr/>
          <p:nvPr/>
        </p:nvSpPr>
        <p:spPr>
          <a:xfrm>
            <a:off x="2091711" y="3837046"/>
            <a:ext cx="107099" cy="1828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Flecha abajo 24"/>
          <p:cNvSpPr/>
          <p:nvPr/>
        </p:nvSpPr>
        <p:spPr>
          <a:xfrm>
            <a:off x="6618705" y="3837046"/>
            <a:ext cx="107099" cy="1828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Flecha abajo 25"/>
          <p:cNvSpPr/>
          <p:nvPr/>
        </p:nvSpPr>
        <p:spPr>
          <a:xfrm>
            <a:off x="7417229" y="3861048"/>
            <a:ext cx="107099" cy="1828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29" name="Diagrama 28"/>
          <p:cNvGraphicFramePr/>
          <p:nvPr>
            <p:extLst>
              <p:ext uri="{D42A27DB-BD31-4B8C-83A1-F6EECF244321}">
                <p14:modId xmlns:p14="http://schemas.microsoft.com/office/powerpoint/2010/main" val="3308037776"/>
              </p:ext>
            </p:extLst>
          </p:nvPr>
        </p:nvGraphicFramePr>
        <p:xfrm>
          <a:off x="209207" y="4509120"/>
          <a:ext cx="8584238" cy="17265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8" name="Rectángulo 27"/>
          <p:cNvSpPr/>
          <p:nvPr/>
        </p:nvSpPr>
        <p:spPr>
          <a:xfrm>
            <a:off x="5285917" y="4622385"/>
            <a:ext cx="3411511" cy="409650"/>
          </a:xfrm>
          <a:prstGeom prst="rect">
            <a:avLst/>
          </a:prstGeom>
        </p:spPr>
        <p:txBody>
          <a:bodyPr wrap="none">
            <a:spAutoFit/>
          </a:bodyPr>
          <a:lstStyle/>
          <a:p>
            <a:r>
              <a:rPr lang="es-ES" sz="1600" dirty="0" smtClean="0">
                <a:latin typeface="Arial" panose="020B0604020202020204" pitchFamily="34" charset="0"/>
                <a:ea typeface="Calibri" panose="020F0502020204030204" pitchFamily="34" charset="0"/>
              </a:rPr>
              <a:t>(</a:t>
            </a:r>
            <a:r>
              <a:rPr lang="es-ES" sz="1600" dirty="0" err="1" smtClean="0">
                <a:latin typeface="Arial" panose="020B0604020202020204" pitchFamily="34" charset="0"/>
                <a:ea typeface="Calibri" panose="020F0502020204030204" pitchFamily="34" charset="0"/>
              </a:rPr>
              <a:t>Galan</a:t>
            </a:r>
            <a:r>
              <a:rPr lang="es-ES" sz="1600" dirty="0">
                <a:latin typeface="Arial" panose="020B0604020202020204" pitchFamily="34" charset="0"/>
                <a:ea typeface="Calibri" panose="020F0502020204030204" pitchFamily="34" charset="0"/>
              </a:rPr>
              <a:t>, </a:t>
            </a:r>
            <a:r>
              <a:rPr lang="es-ES" sz="1600" dirty="0" err="1">
                <a:latin typeface="Arial" panose="020B0604020202020204" pitchFamily="34" charset="0"/>
                <a:ea typeface="Calibri" panose="020F0502020204030204" pitchFamily="34" charset="0"/>
              </a:rPr>
              <a:t>Ginocchio</a:t>
            </a:r>
            <a:r>
              <a:rPr lang="es-ES" sz="1600" dirty="0">
                <a:latin typeface="Arial" panose="020B0604020202020204" pitchFamily="34" charset="0"/>
                <a:ea typeface="Calibri" panose="020F0502020204030204" pitchFamily="34" charset="0"/>
              </a:rPr>
              <a:t> </a:t>
            </a:r>
            <a:r>
              <a:rPr lang="es-ES" sz="1600" dirty="0" smtClean="0">
                <a:latin typeface="Arial" panose="020B0604020202020204" pitchFamily="34" charset="0"/>
                <a:ea typeface="Calibri" panose="020F0502020204030204" pitchFamily="34" charset="0"/>
              </a:rPr>
              <a:t>&amp; </a:t>
            </a:r>
            <a:r>
              <a:rPr lang="es-ES" sz="1600" dirty="0">
                <a:latin typeface="Arial" panose="020B0604020202020204" pitchFamily="34" charset="0"/>
                <a:ea typeface="Calibri" panose="020F0502020204030204" pitchFamily="34" charset="0"/>
              </a:rPr>
              <a:t>Costeas </a:t>
            </a:r>
            <a:r>
              <a:rPr lang="es-ES" sz="1600" dirty="0" smtClean="0">
                <a:latin typeface="Arial" panose="020B0604020202020204" pitchFamily="34" charset="0"/>
                <a:ea typeface="Calibri" panose="020F0502020204030204" pitchFamily="34" charset="0"/>
              </a:rPr>
              <a:t>1992</a:t>
            </a:r>
            <a:r>
              <a:rPr lang="es-ES" sz="1600" dirty="0">
                <a:latin typeface="Arial" panose="020B0604020202020204" pitchFamily="34" charset="0"/>
                <a:ea typeface="Calibri" panose="020F0502020204030204" pitchFamily="34" charset="0"/>
              </a:rPr>
              <a:t>)</a:t>
            </a:r>
            <a:endParaRPr lang="es-ES" sz="1600" dirty="0"/>
          </a:p>
        </p:txBody>
      </p:sp>
    </p:spTree>
    <p:extLst>
      <p:ext uri="{BB962C8B-B14F-4D97-AF65-F5344CB8AC3E}">
        <p14:creationId xmlns:p14="http://schemas.microsoft.com/office/powerpoint/2010/main" val="347811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305072" y="-27384"/>
            <a:ext cx="8659416" cy="636494"/>
          </a:xfrm>
        </p:spPr>
        <p:txBody>
          <a:bodyPr/>
          <a:lstStyle/>
          <a:p>
            <a:r>
              <a:rPr lang="es-US" sz="3600" b="1" dirty="0" smtClean="0"/>
              <a:t>CARACTERIZACIÓN MOLECULAR</a:t>
            </a:r>
            <a:endParaRPr lang="es-US" sz="3600" b="1" i="1" dirty="0"/>
          </a:p>
        </p:txBody>
      </p:sp>
      <p:sp>
        <p:nvSpPr>
          <p:cNvPr id="6" name="Marcador de texto 2"/>
          <p:cNvSpPr>
            <a:spLocks noGrp="1"/>
          </p:cNvSpPr>
          <p:nvPr>
            <p:ph type="body" idx="1"/>
          </p:nvPr>
        </p:nvSpPr>
        <p:spPr>
          <a:xfrm>
            <a:off x="711622" y="1669298"/>
            <a:ext cx="4038599" cy="510020"/>
          </a:xfrm>
        </p:spPr>
        <p:txBody>
          <a:bodyPr/>
          <a:lstStyle/>
          <a:p>
            <a:pPr>
              <a:lnSpc>
                <a:spcPct val="150000"/>
              </a:lnSpc>
            </a:pPr>
            <a:r>
              <a:rPr lang="es-US" sz="1600" b="1" dirty="0" smtClean="0"/>
              <a:t>Gen</a:t>
            </a:r>
            <a:r>
              <a:rPr lang="es-US" sz="1600" dirty="0" smtClean="0"/>
              <a:t>: </a:t>
            </a:r>
            <a:r>
              <a:rPr lang="es-US" sz="1600" i="1" dirty="0" err="1" smtClean="0"/>
              <a:t>fimC</a:t>
            </a:r>
            <a:r>
              <a:rPr lang="es-US" sz="1600" i="1" dirty="0" smtClean="0"/>
              <a:t>, </a:t>
            </a:r>
            <a:r>
              <a:rPr lang="es-US" sz="1600" b="1" dirty="0" smtClean="0"/>
              <a:t>Primers</a:t>
            </a:r>
            <a:r>
              <a:rPr lang="es-US" sz="1600" dirty="0"/>
              <a:t>: </a:t>
            </a:r>
            <a:r>
              <a:rPr lang="es-US" sz="1600" dirty="0" smtClean="0"/>
              <a:t>S2012 / S500</a:t>
            </a:r>
            <a:endParaRPr lang="es-US" sz="1600" dirty="0"/>
          </a:p>
        </p:txBody>
      </p:sp>
      <p:sp>
        <p:nvSpPr>
          <p:cNvPr id="11" name="Rectángulo 10"/>
          <p:cNvSpPr/>
          <p:nvPr/>
        </p:nvSpPr>
        <p:spPr>
          <a:xfrm>
            <a:off x="0" y="6259378"/>
            <a:ext cx="7251321" cy="553998"/>
          </a:xfrm>
          <a:prstGeom prst="rect">
            <a:avLst/>
          </a:prstGeom>
        </p:spPr>
        <p:txBody>
          <a:bodyPr wrap="square">
            <a:spAutoFit/>
          </a:bodyPr>
          <a:lstStyle/>
          <a:p>
            <a:r>
              <a:rPr lang="es-ES" sz="1000" i="1" dirty="0">
                <a:latin typeface="Arial" panose="020B0604020202020204" pitchFamily="34" charset="0"/>
                <a:ea typeface="Calibri" panose="020F0502020204030204" pitchFamily="34" charset="0"/>
              </a:rPr>
              <a:t>Electroforesis en gel de agarosa al 1,5 % teñido con SYBR® </a:t>
            </a:r>
            <a:r>
              <a:rPr lang="es-ES" sz="1000" i="1" dirty="0" err="1">
                <a:latin typeface="Arial" panose="020B0604020202020204" pitchFamily="34" charset="0"/>
                <a:ea typeface="Calibri" panose="020F0502020204030204" pitchFamily="34" charset="0"/>
              </a:rPr>
              <a:t>Safe</a:t>
            </a:r>
            <a:r>
              <a:rPr lang="es-ES" sz="1000" i="1" dirty="0">
                <a:latin typeface="Arial" panose="020B0604020202020204" pitchFamily="34" charset="0"/>
                <a:ea typeface="Calibri" panose="020F0502020204030204" pitchFamily="34" charset="0"/>
              </a:rPr>
              <a:t> en el que se visualizan los resultados de la amplificación del </a:t>
            </a:r>
            <a:r>
              <a:rPr lang="es-ES" sz="1000" i="1" dirty="0" smtClean="0">
                <a:latin typeface="Arial" panose="020B0604020202020204" pitchFamily="34" charset="0"/>
                <a:ea typeface="Calibri" panose="020F0502020204030204" pitchFamily="34" charset="0"/>
              </a:rPr>
              <a:t>gen </a:t>
            </a:r>
            <a:r>
              <a:rPr lang="es-ES" sz="1000" i="1" dirty="0" err="1" smtClean="0">
                <a:latin typeface="Arial" panose="020B0604020202020204" pitchFamily="34" charset="0"/>
                <a:ea typeface="Calibri" panose="020F0502020204030204" pitchFamily="34" charset="0"/>
              </a:rPr>
              <a:t>fimC</a:t>
            </a:r>
            <a:r>
              <a:rPr lang="es-ES" sz="1000" i="1" dirty="0" smtClean="0">
                <a:latin typeface="Arial" panose="020B0604020202020204" pitchFamily="34" charset="0"/>
                <a:ea typeface="Calibri" panose="020F0502020204030204" pitchFamily="34" charset="0"/>
              </a:rPr>
              <a:t>. </a:t>
            </a:r>
            <a:r>
              <a:rPr lang="es-ES" sz="1000" i="1" dirty="0">
                <a:latin typeface="Arial" panose="020B0604020202020204" pitchFamily="34" charset="0"/>
                <a:ea typeface="Calibri" panose="020F0502020204030204" pitchFamily="34" charset="0"/>
              </a:rPr>
              <a:t>Dónde: </a:t>
            </a:r>
            <a:r>
              <a:rPr lang="es-ES" sz="1000" b="1" i="1" dirty="0">
                <a:latin typeface="Arial" panose="020B0604020202020204" pitchFamily="34" charset="0"/>
                <a:ea typeface="Calibri" panose="020F0502020204030204" pitchFamily="34" charset="0"/>
              </a:rPr>
              <a:t>Se</a:t>
            </a:r>
            <a:r>
              <a:rPr lang="es-ES" sz="1000" i="1" dirty="0">
                <a:latin typeface="Arial" panose="020B0604020202020204" pitchFamily="34" charset="0"/>
                <a:ea typeface="Calibri" panose="020F0502020204030204" pitchFamily="34" charset="0"/>
              </a:rPr>
              <a:t>: Salmonella </a:t>
            </a:r>
            <a:r>
              <a:rPr lang="es-ES" sz="1000" i="1" dirty="0" err="1">
                <a:latin typeface="Arial" panose="020B0604020202020204" pitchFamily="34" charset="0"/>
                <a:ea typeface="Calibri" panose="020F0502020204030204" pitchFamily="34" charset="0"/>
              </a:rPr>
              <a:t>enteritidis</a:t>
            </a:r>
            <a:r>
              <a:rPr lang="es-ES" sz="1000" i="1" dirty="0">
                <a:latin typeface="Arial" panose="020B0604020202020204" pitchFamily="34" charset="0"/>
                <a:ea typeface="Calibri" panose="020F0502020204030204" pitchFamily="34" charset="0"/>
              </a:rPr>
              <a:t>, </a:t>
            </a:r>
            <a:r>
              <a:rPr lang="es-ES" sz="1000" b="1" i="1" dirty="0">
                <a:latin typeface="Arial" panose="020B0604020202020204" pitchFamily="34" charset="0"/>
                <a:ea typeface="Calibri" panose="020F0502020204030204" pitchFamily="34" charset="0"/>
              </a:rPr>
              <a:t>Si</a:t>
            </a:r>
            <a:r>
              <a:rPr lang="es-ES" sz="1000" i="1" dirty="0">
                <a:latin typeface="Arial" panose="020B0604020202020204" pitchFamily="34" charset="0"/>
                <a:ea typeface="Calibri" panose="020F0502020204030204" pitchFamily="34" charset="0"/>
              </a:rPr>
              <a:t>: Salmonella </a:t>
            </a:r>
            <a:r>
              <a:rPr lang="es-ES" sz="1000" i="1" dirty="0" err="1">
                <a:latin typeface="Arial" panose="020B0604020202020204" pitchFamily="34" charset="0"/>
                <a:ea typeface="Calibri" panose="020F0502020204030204" pitchFamily="34" charset="0"/>
              </a:rPr>
              <a:t>infantis</a:t>
            </a:r>
            <a:r>
              <a:rPr lang="es-ES" sz="1000" i="1" dirty="0">
                <a:latin typeface="Arial" panose="020B0604020202020204" pitchFamily="34" charset="0"/>
                <a:ea typeface="Calibri" panose="020F0502020204030204" pitchFamily="34" charset="0"/>
              </a:rPr>
              <a:t>, </a:t>
            </a:r>
            <a:r>
              <a:rPr lang="es-ES" sz="1000" b="1" i="1" dirty="0">
                <a:latin typeface="Arial" panose="020B0604020202020204" pitchFamily="34" charset="0"/>
                <a:ea typeface="Calibri" panose="020F0502020204030204" pitchFamily="34" charset="0"/>
              </a:rPr>
              <a:t>P</a:t>
            </a:r>
            <a:r>
              <a:rPr lang="es-ES" sz="1000" i="1" dirty="0">
                <a:latin typeface="Arial" panose="020B0604020202020204" pitchFamily="34" charset="0"/>
                <a:ea typeface="Calibri" panose="020F0502020204030204" pitchFamily="34" charset="0"/>
              </a:rPr>
              <a:t>: Salmonella aislada de </a:t>
            </a:r>
            <a:r>
              <a:rPr lang="es-ES" sz="1000" i="1" dirty="0" smtClean="0">
                <a:latin typeface="Arial" panose="020B0604020202020204" pitchFamily="34" charset="0"/>
                <a:ea typeface="Calibri" panose="020F0502020204030204" pitchFamily="34" charset="0"/>
              </a:rPr>
              <a:t>Capelo</a:t>
            </a:r>
            <a:r>
              <a:rPr lang="es-ES" sz="1000" i="1" dirty="0">
                <a:latin typeface="Arial" panose="020B0604020202020204" pitchFamily="34" charset="0"/>
                <a:ea typeface="Calibri" panose="020F0502020204030204" pitchFamily="34" charset="0"/>
              </a:rPr>
              <a:t>, </a:t>
            </a:r>
            <a:r>
              <a:rPr lang="es-ES" sz="1000" b="1" i="1" dirty="0">
                <a:latin typeface="Arial" panose="020B0604020202020204" pitchFamily="34" charset="0"/>
                <a:ea typeface="Calibri" panose="020F0502020204030204" pitchFamily="34" charset="0"/>
              </a:rPr>
              <a:t>En</a:t>
            </a:r>
            <a:r>
              <a:rPr lang="es-ES" sz="1000" i="1" dirty="0">
                <a:latin typeface="Arial" panose="020B0604020202020204" pitchFamily="34" charset="0"/>
                <a:ea typeface="Calibri" panose="020F0502020204030204" pitchFamily="34" charset="0"/>
              </a:rPr>
              <a:t>: </a:t>
            </a:r>
            <a:r>
              <a:rPr lang="es-ES" sz="1000" i="1" dirty="0" err="1">
                <a:latin typeface="Arial" panose="020B0604020202020204" pitchFamily="34" charset="0"/>
                <a:ea typeface="Calibri" panose="020F0502020204030204" pitchFamily="34" charset="0"/>
              </a:rPr>
              <a:t>Enterobacter</a:t>
            </a:r>
            <a:r>
              <a:rPr lang="es-ES" sz="1000" i="1" dirty="0">
                <a:latin typeface="Arial" panose="020B0604020202020204" pitchFamily="34" charset="0"/>
                <a:ea typeface="Calibri" panose="020F0502020204030204" pitchFamily="34" charset="0"/>
              </a:rPr>
              <a:t>, </a:t>
            </a:r>
            <a:r>
              <a:rPr lang="es-ES" sz="1000" b="1" i="1" dirty="0">
                <a:latin typeface="Arial" panose="020B0604020202020204" pitchFamily="34" charset="0"/>
                <a:ea typeface="Calibri" panose="020F0502020204030204" pitchFamily="34" charset="0"/>
              </a:rPr>
              <a:t>Ci</a:t>
            </a:r>
            <a:r>
              <a:rPr lang="es-ES" sz="1000" i="1" dirty="0">
                <a:latin typeface="Arial" panose="020B0604020202020204" pitchFamily="34" charset="0"/>
                <a:ea typeface="Calibri" panose="020F0502020204030204" pitchFamily="34" charset="0"/>
              </a:rPr>
              <a:t>: </a:t>
            </a:r>
            <a:r>
              <a:rPr lang="es-ES" sz="1000" i="1" dirty="0" err="1">
                <a:latin typeface="Arial" panose="020B0604020202020204" pitchFamily="34" charset="0"/>
                <a:ea typeface="Calibri" panose="020F0502020204030204" pitchFamily="34" charset="0"/>
              </a:rPr>
              <a:t>Citrobacter</a:t>
            </a:r>
            <a:r>
              <a:rPr lang="es-ES" sz="1000" i="1" dirty="0">
                <a:latin typeface="Arial" panose="020B0604020202020204" pitchFamily="34" charset="0"/>
                <a:ea typeface="Calibri" panose="020F0502020204030204" pitchFamily="34" charset="0"/>
              </a:rPr>
              <a:t>, </a:t>
            </a:r>
            <a:r>
              <a:rPr lang="es-ES" sz="1000" b="1" i="1" dirty="0" err="1">
                <a:latin typeface="Arial" panose="020B0604020202020204" pitchFamily="34" charset="0"/>
                <a:ea typeface="Calibri" panose="020F0502020204030204" pitchFamily="34" charset="0"/>
              </a:rPr>
              <a:t>Ps</a:t>
            </a:r>
            <a:r>
              <a:rPr lang="es-ES" sz="1000" i="1" dirty="0">
                <a:latin typeface="Arial" panose="020B0604020202020204" pitchFamily="34" charset="0"/>
                <a:ea typeface="Calibri" panose="020F0502020204030204" pitchFamily="34" charset="0"/>
              </a:rPr>
              <a:t>: </a:t>
            </a:r>
            <a:r>
              <a:rPr lang="es-ES" sz="1000" i="1" dirty="0" err="1">
                <a:latin typeface="Arial" panose="020B0604020202020204" pitchFamily="34" charset="0"/>
                <a:ea typeface="Calibri" panose="020F0502020204030204" pitchFamily="34" charset="0"/>
              </a:rPr>
              <a:t>Pseudmona</a:t>
            </a:r>
            <a:r>
              <a:rPr lang="es-ES" sz="1000" i="1" dirty="0">
                <a:latin typeface="Arial" panose="020B0604020202020204" pitchFamily="34" charset="0"/>
                <a:ea typeface="Calibri" panose="020F0502020204030204" pitchFamily="34" charset="0"/>
              </a:rPr>
              <a:t>,  </a:t>
            </a:r>
            <a:r>
              <a:rPr lang="es-ES" sz="1000" b="1" i="1" dirty="0" err="1">
                <a:latin typeface="Arial" panose="020B0604020202020204" pitchFamily="34" charset="0"/>
                <a:ea typeface="Calibri" panose="020F0502020204030204" pitchFamily="34" charset="0"/>
              </a:rPr>
              <a:t>Ec</a:t>
            </a:r>
            <a:r>
              <a:rPr lang="es-ES" sz="1000" i="1" dirty="0">
                <a:latin typeface="Arial" panose="020B0604020202020204" pitchFamily="34" charset="0"/>
                <a:ea typeface="Calibri" panose="020F0502020204030204" pitchFamily="34" charset="0"/>
              </a:rPr>
              <a:t>: E. </a:t>
            </a:r>
            <a:r>
              <a:rPr lang="es-ES" sz="1000" i="1" dirty="0" err="1">
                <a:latin typeface="Arial" panose="020B0604020202020204" pitchFamily="34" charset="0"/>
                <a:ea typeface="Calibri" panose="020F0502020204030204" pitchFamily="34" charset="0"/>
              </a:rPr>
              <a:t>coli</a:t>
            </a:r>
            <a:r>
              <a:rPr lang="es-ES" sz="1000" i="1" dirty="0">
                <a:latin typeface="Arial" panose="020B0604020202020204" pitchFamily="34" charset="0"/>
                <a:ea typeface="Calibri" panose="020F0502020204030204" pitchFamily="34" charset="0"/>
              </a:rPr>
              <a:t> y </a:t>
            </a:r>
            <a:r>
              <a:rPr lang="es-ES" sz="1000" b="1" i="1" dirty="0">
                <a:latin typeface="Arial" panose="020B0604020202020204" pitchFamily="34" charset="0"/>
                <a:ea typeface="Calibri" panose="020F0502020204030204" pitchFamily="34" charset="0"/>
              </a:rPr>
              <a:t>B</a:t>
            </a:r>
            <a:r>
              <a:rPr lang="es-ES" sz="1000" i="1" dirty="0">
                <a:latin typeface="Arial" panose="020B0604020202020204" pitchFamily="34" charset="0"/>
                <a:ea typeface="Calibri" panose="020F0502020204030204" pitchFamily="34" charset="0"/>
              </a:rPr>
              <a:t>: Blanco</a:t>
            </a:r>
            <a:endParaRPr lang="es-ES" sz="1000" i="1" dirty="0"/>
          </a:p>
        </p:txBody>
      </p:sp>
      <p:pic>
        <p:nvPicPr>
          <p:cNvPr id="12" name="Imagen 1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520" y="2658978"/>
            <a:ext cx="4408805" cy="2131060"/>
          </a:xfrm>
          <a:prstGeom prst="rect">
            <a:avLst/>
          </a:prstGeom>
          <a:noFill/>
          <a:ln>
            <a:solidFill>
              <a:schemeClr val="tx1"/>
            </a:solidFill>
          </a:ln>
        </p:spPr>
      </p:pic>
      <p:graphicFrame>
        <p:nvGraphicFramePr>
          <p:cNvPr id="13" name="Diagrama 12"/>
          <p:cNvGraphicFramePr/>
          <p:nvPr>
            <p:extLst>
              <p:ext uri="{D42A27DB-BD31-4B8C-83A1-F6EECF244321}">
                <p14:modId xmlns:p14="http://schemas.microsoft.com/office/powerpoint/2010/main" val="2249291277"/>
              </p:ext>
            </p:extLst>
          </p:nvPr>
        </p:nvGraphicFramePr>
        <p:xfrm>
          <a:off x="5004048" y="1268760"/>
          <a:ext cx="3567119"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ángulo 13"/>
          <p:cNvSpPr/>
          <p:nvPr/>
        </p:nvSpPr>
        <p:spPr>
          <a:xfrm>
            <a:off x="5292080" y="5805264"/>
            <a:ext cx="1439818" cy="338554"/>
          </a:xfrm>
          <a:prstGeom prst="rect">
            <a:avLst/>
          </a:prstGeom>
        </p:spPr>
        <p:txBody>
          <a:bodyPr wrap="none">
            <a:spAutoFit/>
          </a:bodyPr>
          <a:lstStyle/>
          <a:p>
            <a:r>
              <a:rPr lang="es-US" sz="1600" dirty="0">
                <a:latin typeface="Arial" panose="020B0604020202020204" pitchFamily="34" charset="0"/>
                <a:ea typeface="Calibri" panose="020F0502020204030204" pitchFamily="34" charset="0"/>
              </a:rPr>
              <a:t>(Jones, 2013)</a:t>
            </a:r>
            <a:endParaRPr lang="es-ES" sz="1600" dirty="0"/>
          </a:p>
        </p:txBody>
      </p:sp>
    </p:spTree>
    <p:extLst>
      <p:ext uri="{BB962C8B-B14F-4D97-AF65-F5344CB8AC3E}">
        <p14:creationId xmlns:p14="http://schemas.microsoft.com/office/powerpoint/2010/main" val="15712970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135512" y="1088616"/>
            <a:ext cx="4248472" cy="648071"/>
          </a:xfrm>
        </p:spPr>
        <p:txBody>
          <a:bodyPr/>
          <a:lstStyle/>
          <a:p>
            <a:pPr>
              <a:lnSpc>
                <a:spcPct val="150000"/>
              </a:lnSpc>
            </a:pPr>
            <a:r>
              <a:rPr lang="es-US" sz="1600" b="1" dirty="0" smtClean="0"/>
              <a:t>Gen</a:t>
            </a:r>
            <a:r>
              <a:rPr lang="es-US" sz="1600" dirty="0"/>
              <a:t>: </a:t>
            </a:r>
            <a:r>
              <a:rPr lang="es-US" sz="1600" dirty="0" smtClean="0"/>
              <a:t>Operón de transporte de Histidina, </a:t>
            </a:r>
            <a:r>
              <a:rPr lang="es-US" sz="1600" b="1" dirty="0" smtClean="0"/>
              <a:t>Primers</a:t>
            </a:r>
            <a:r>
              <a:rPr lang="es-US" sz="1600" dirty="0" smtClean="0"/>
              <a:t>: GSAL-F / GSAL-R</a:t>
            </a:r>
            <a:endParaRPr lang="es-US" sz="1600" dirty="0"/>
          </a:p>
        </p:txBody>
      </p:sp>
      <p:sp>
        <p:nvSpPr>
          <p:cNvPr id="5" name="Título 1"/>
          <p:cNvSpPr>
            <a:spLocks noGrp="1"/>
          </p:cNvSpPr>
          <p:nvPr>
            <p:ph type="title"/>
          </p:nvPr>
        </p:nvSpPr>
        <p:spPr>
          <a:xfrm>
            <a:off x="323528" y="-27384"/>
            <a:ext cx="8659416" cy="636494"/>
          </a:xfrm>
        </p:spPr>
        <p:txBody>
          <a:bodyPr/>
          <a:lstStyle/>
          <a:p>
            <a:r>
              <a:rPr lang="es-US" sz="3600" b="1" dirty="0" smtClean="0"/>
              <a:t>CARACTERIZACIÓN MOLECULAR</a:t>
            </a:r>
            <a:endParaRPr lang="es-US" sz="3600" b="1" i="1" dirty="0"/>
          </a:p>
        </p:txBody>
      </p:sp>
      <p:sp>
        <p:nvSpPr>
          <p:cNvPr id="6" name="Marcador de texto 2"/>
          <p:cNvSpPr>
            <a:spLocks noGrp="1"/>
          </p:cNvSpPr>
          <p:nvPr>
            <p:ph type="body" idx="1"/>
          </p:nvPr>
        </p:nvSpPr>
        <p:spPr>
          <a:xfrm>
            <a:off x="4709865" y="1149592"/>
            <a:ext cx="4038599" cy="526121"/>
          </a:xfrm>
        </p:spPr>
        <p:txBody>
          <a:bodyPr/>
          <a:lstStyle/>
          <a:p>
            <a:pPr>
              <a:lnSpc>
                <a:spcPct val="150000"/>
              </a:lnSpc>
            </a:pPr>
            <a:r>
              <a:rPr lang="es-US" sz="1600" b="1" dirty="0" smtClean="0"/>
              <a:t>Gen</a:t>
            </a:r>
            <a:r>
              <a:rPr lang="es-US" sz="1600" dirty="0" smtClean="0"/>
              <a:t>: </a:t>
            </a:r>
            <a:r>
              <a:rPr lang="es-US" sz="1600" i="1" dirty="0" smtClean="0"/>
              <a:t>JEO402-1, </a:t>
            </a:r>
            <a:r>
              <a:rPr lang="es-US" sz="1600" b="1" dirty="0" smtClean="0"/>
              <a:t>Primers</a:t>
            </a:r>
            <a:r>
              <a:rPr lang="es-US" sz="1600" dirty="0" smtClean="0"/>
              <a:t>: ST11 / ST15</a:t>
            </a:r>
          </a:p>
        </p:txBody>
      </p:sp>
      <p:cxnSp>
        <p:nvCxnSpPr>
          <p:cNvPr id="8" name="Conector recto 7"/>
          <p:cNvCxnSpPr/>
          <p:nvPr/>
        </p:nvCxnSpPr>
        <p:spPr>
          <a:xfrm>
            <a:off x="4495664" y="1196752"/>
            <a:ext cx="15376" cy="3312368"/>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ángulo 10"/>
          <p:cNvSpPr/>
          <p:nvPr/>
        </p:nvSpPr>
        <p:spPr>
          <a:xfrm>
            <a:off x="1" y="6259378"/>
            <a:ext cx="6660232" cy="553998"/>
          </a:xfrm>
          <a:prstGeom prst="rect">
            <a:avLst/>
          </a:prstGeom>
        </p:spPr>
        <p:txBody>
          <a:bodyPr wrap="square">
            <a:spAutoFit/>
          </a:bodyPr>
          <a:lstStyle/>
          <a:p>
            <a:r>
              <a:rPr lang="es-ES" sz="1000" i="1" dirty="0">
                <a:latin typeface="Arial" panose="020B0604020202020204" pitchFamily="34" charset="0"/>
                <a:ea typeface="Calibri" panose="020F0502020204030204" pitchFamily="34" charset="0"/>
              </a:rPr>
              <a:t>Electroforesis en gel de agarosa al 1,5 % teñido con SYBR® </a:t>
            </a:r>
            <a:r>
              <a:rPr lang="es-ES" sz="1000" i="1" dirty="0" err="1">
                <a:latin typeface="Arial" panose="020B0604020202020204" pitchFamily="34" charset="0"/>
                <a:ea typeface="Calibri" panose="020F0502020204030204" pitchFamily="34" charset="0"/>
              </a:rPr>
              <a:t>Safe</a:t>
            </a:r>
            <a:r>
              <a:rPr lang="es-ES" sz="1000" i="1" dirty="0">
                <a:latin typeface="Arial" panose="020B0604020202020204" pitchFamily="34" charset="0"/>
                <a:ea typeface="Calibri" panose="020F0502020204030204" pitchFamily="34" charset="0"/>
              </a:rPr>
              <a:t> en el que se visualizan los resultados de la amplificación del </a:t>
            </a:r>
            <a:r>
              <a:rPr lang="es-ES" sz="1000" i="1" dirty="0" smtClean="0">
                <a:latin typeface="Arial" panose="020B0604020202020204" pitchFamily="34" charset="0"/>
                <a:ea typeface="Calibri" panose="020F0502020204030204" pitchFamily="34" charset="0"/>
              </a:rPr>
              <a:t>gen: a) Operón histidina, b) JEO402-1. </a:t>
            </a:r>
            <a:r>
              <a:rPr lang="es-ES" sz="1000" i="1" dirty="0">
                <a:latin typeface="Arial" panose="020B0604020202020204" pitchFamily="34" charset="0"/>
                <a:ea typeface="Calibri" panose="020F0502020204030204" pitchFamily="34" charset="0"/>
              </a:rPr>
              <a:t>Dónde: </a:t>
            </a:r>
            <a:r>
              <a:rPr lang="es-ES" sz="1000" b="1" i="1" dirty="0">
                <a:latin typeface="Arial" panose="020B0604020202020204" pitchFamily="34" charset="0"/>
                <a:ea typeface="Calibri" panose="020F0502020204030204" pitchFamily="34" charset="0"/>
              </a:rPr>
              <a:t>Se</a:t>
            </a:r>
            <a:r>
              <a:rPr lang="es-ES" sz="1000" i="1" dirty="0">
                <a:latin typeface="Arial" panose="020B0604020202020204" pitchFamily="34" charset="0"/>
                <a:ea typeface="Calibri" panose="020F0502020204030204" pitchFamily="34" charset="0"/>
              </a:rPr>
              <a:t>: Salmonella </a:t>
            </a:r>
            <a:r>
              <a:rPr lang="es-ES" sz="1000" i="1" dirty="0" err="1">
                <a:latin typeface="Arial" panose="020B0604020202020204" pitchFamily="34" charset="0"/>
                <a:ea typeface="Calibri" panose="020F0502020204030204" pitchFamily="34" charset="0"/>
              </a:rPr>
              <a:t>enteritidis</a:t>
            </a:r>
            <a:r>
              <a:rPr lang="es-ES" sz="1000" i="1" dirty="0">
                <a:latin typeface="Arial" panose="020B0604020202020204" pitchFamily="34" charset="0"/>
                <a:ea typeface="Calibri" panose="020F0502020204030204" pitchFamily="34" charset="0"/>
              </a:rPr>
              <a:t>, </a:t>
            </a:r>
            <a:r>
              <a:rPr lang="es-ES" sz="1000" b="1" i="1" dirty="0">
                <a:latin typeface="Arial" panose="020B0604020202020204" pitchFamily="34" charset="0"/>
                <a:ea typeface="Calibri" panose="020F0502020204030204" pitchFamily="34" charset="0"/>
              </a:rPr>
              <a:t>Si</a:t>
            </a:r>
            <a:r>
              <a:rPr lang="es-ES" sz="1000" i="1" dirty="0">
                <a:latin typeface="Arial" panose="020B0604020202020204" pitchFamily="34" charset="0"/>
                <a:ea typeface="Calibri" panose="020F0502020204030204" pitchFamily="34" charset="0"/>
              </a:rPr>
              <a:t>: Salmonella </a:t>
            </a:r>
            <a:r>
              <a:rPr lang="es-ES" sz="1000" i="1" dirty="0" err="1">
                <a:latin typeface="Arial" panose="020B0604020202020204" pitchFamily="34" charset="0"/>
                <a:ea typeface="Calibri" panose="020F0502020204030204" pitchFamily="34" charset="0"/>
              </a:rPr>
              <a:t>infantis</a:t>
            </a:r>
            <a:r>
              <a:rPr lang="es-ES" sz="1000" i="1" dirty="0">
                <a:latin typeface="Arial" panose="020B0604020202020204" pitchFamily="34" charset="0"/>
                <a:ea typeface="Calibri" panose="020F0502020204030204" pitchFamily="34" charset="0"/>
              </a:rPr>
              <a:t>, </a:t>
            </a:r>
            <a:r>
              <a:rPr lang="es-ES" sz="1000" b="1" i="1" dirty="0">
                <a:latin typeface="Arial" panose="020B0604020202020204" pitchFamily="34" charset="0"/>
                <a:ea typeface="Calibri" panose="020F0502020204030204" pitchFamily="34" charset="0"/>
              </a:rPr>
              <a:t>P</a:t>
            </a:r>
            <a:r>
              <a:rPr lang="es-ES" sz="1000" i="1" dirty="0">
                <a:latin typeface="Arial" panose="020B0604020202020204" pitchFamily="34" charset="0"/>
                <a:ea typeface="Calibri" panose="020F0502020204030204" pitchFamily="34" charset="0"/>
              </a:rPr>
              <a:t>: Salmonella aislada de </a:t>
            </a:r>
            <a:r>
              <a:rPr lang="es-ES" sz="1000" i="1" dirty="0" smtClean="0">
                <a:latin typeface="Arial" panose="020B0604020202020204" pitchFamily="34" charset="0"/>
                <a:ea typeface="Calibri" panose="020F0502020204030204" pitchFamily="34" charset="0"/>
              </a:rPr>
              <a:t>Capelo</a:t>
            </a:r>
            <a:r>
              <a:rPr lang="es-ES" sz="1000" i="1" dirty="0">
                <a:latin typeface="Arial" panose="020B0604020202020204" pitchFamily="34" charset="0"/>
                <a:ea typeface="Calibri" panose="020F0502020204030204" pitchFamily="34" charset="0"/>
              </a:rPr>
              <a:t>, </a:t>
            </a:r>
            <a:r>
              <a:rPr lang="es-ES" sz="1000" b="1" i="1" dirty="0">
                <a:latin typeface="Arial" panose="020B0604020202020204" pitchFamily="34" charset="0"/>
                <a:ea typeface="Calibri" panose="020F0502020204030204" pitchFamily="34" charset="0"/>
              </a:rPr>
              <a:t>En</a:t>
            </a:r>
            <a:r>
              <a:rPr lang="es-ES" sz="1000" i="1" dirty="0">
                <a:latin typeface="Arial" panose="020B0604020202020204" pitchFamily="34" charset="0"/>
                <a:ea typeface="Calibri" panose="020F0502020204030204" pitchFamily="34" charset="0"/>
              </a:rPr>
              <a:t>: </a:t>
            </a:r>
            <a:r>
              <a:rPr lang="es-ES" sz="1000" i="1" dirty="0" err="1">
                <a:latin typeface="Arial" panose="020B0604020202020204" pitchFamily="34" charset="0"/>
                <a:ea typeface="Calibri" panose="020F0502020204030204" pitchFamily="34" charset="0"/>
              </a:rPr>
              <a:t>Enterobacter</a:t>
            </a:r>
            <a:r>
              <a:rPr lang="es-ES" sz="1000" i="1" dirty="0">
                <a:latin typeface="Arial" panose="020B0604020202020204" pitchFamily="34" charset="0"/>
                <a:ea typeface="Calibri" panose="020F0502020204030204" pitchFamily="34" charset="0"/>
              </a:rPr>
              <a:t>, </a:t>
            </a:r>
            <a:r>
              <a:rPr lang="es-ES" sz="1000" b="1" i="1" dirty="0">
                <a:latin typeface="Arial" panose="020B0604020202020204" pitchFamily="34" charset="0"/>
                <a:ea typeface="Calibri" panose="020F0502020204030204" pitchFamily="34" charset="0"/>
              </a:rPr>
              <a:t>Ci</a:t>
            </a:r>
            <a:r>
              <a:rPr lang="es-ES" sz="1000" i="1" dirty="0">
                <a:latin typeface="Arial" panose="020B0604020202020204" pitchFamily="34" charset="0"/>
                <a:ea typeface="Calibri" panose="020F0502020204030204" pitchFamily="34" charset="0"/>
              </a:rPr>
              <a:t>: </a:t>
            </a:r>
            <a:r>
              <a:rPr lang="es-ES" sz="1000" i="1" dirty="0" err="1">
                <a:latin typeface="Arial" panose="020B0604020202020204" pitchFamily="34" charset="0"/>
                <a:ea typeface="Calibri" panose="020F0502020204030204" pitchFamily="34" charset="0"/>
              </a:rPr>
              <a:t>Citrobacter</a:t>
            </a:r>
            <a:r>
              <a:rPr lang="es-ES" sz="1000" i="1" dirty="0">
                <a:latin typeface="Arial" panose="020B0604020202020204" pitchFamily="34" charset="0"/>
                <a:ea typeface="Calibri" panose="020F0502020204030204" pitchFamily="34" charset="0"/>
              </a:rPr>
              <a:t>, </a:t>
            </a:r>
            <a:r>
              <a:rPr lang="es-ES" sz="1000" b="1" i="1" dirty="0" err="1">
                <a:latin typeface="Arial" panose="020B0604020202020204" pitchFamily="34" charset="0"/>
                <a:ea typeface="Calibri" panose="020F0502020204030204" pitchFamily="34" charset="0"/>
              </a:rPr>
              <a:t>Ps</a:t>
            </a:r>
            <a:r>
              <a:rPr lang="es-ES" sz="1000" i="1" dirty="0">
                <a:latin typeface="Arial" panose="020B0604020202020204" pitchFamily="34" charset="0"/>
                <a:ea typeface="Calibri" panose="020F0502020204030204" pitchFamily="34" charset="0"/>
              </a:rPr>
              <a:t>: </a:t>
            </a:r>
            <a:r>
              <a:rPr lang="es-ES" sz="1000" i="1" dirty="0" err="1">
                <a:latin typeface="Arial" panose="020B0604020202020204" pitchFamily="34" charset="0"/>
                <a:ea typeface="Calibri" panose="020F0502020204030204" pitchFamily="34" charset="0"/>
              </a:rPr>
              <a:t>Pseudmona</a:t>
            </a:r>
            <a:r>
              <a:rPr lang="es-ES" sz="1000" i="1" dirty="0">
                <a:latin typeface="Arial" panose="020B0604020202020204" pitchFamily="34" charset="0"/>
                <a:ea typeface="Calibri" panose="020F0502020204030204" pitchFamily="34" charset="0"/>
              </a:rPr>
              <a:t>,  </a:t>
            </a:r>
            <a:r>
              <a:rPr lang="es-ES" sz="1000" b="1" i="1" dirty="0" err="1">
                <a:latin typeface="Arial" panose="020B0604020202020204" pitchFamily="34" charset="0"/>
                <a:ea typeface="Calibri" panose="020F0502020204030204" pitchFamily="34" charset="0"/>
              </a:rPr>
              <a:t>Ec</a:t>
            </a:r>
            <a:r>
              <a:rPr lang="es-ES" sz="1000" i="1" dirty="0">
                <a:latin typeface="Arial" panose="020B0604020202020204" pitchFamily="34" charset="0"/>
                <a:ea typeface="Calibri" panose="020F0502020204030204" pitchFamily="34" charset="0"/>
              </a:rPr>
              <a:t>: E. </a:t>
            </a:r>
            <a:r>
              <a:rPr lang="es-ES" sz="1000" i="1" dirty="0" err="1">
                <a:latin typeface="Arial" panose="020B0604020202020204" pitchFamily="34" charset="0"/>
                <a:ea typeface="Calibri" panose="020F0502020204030204" pitchFamily="34" charset="0"/>
              </a:rPr>
              <a:t>coli</a:t>
            </a:r>
            <a:r>
              <a:rPr lang="es-ES" sz="1000" i="1" dirty="0">
                <a:latin typeface="Arial" panose="020B0604020202020204" pitchFamily="34" charset="0"/>
                <a:ea typeface="Calibri" panose="020F0502020204030204" pitchFamily="34" charset="0"/>
              </a:rPr>
              <a:t> y </a:t>
            </a:r>
            <a:r>
              <a:rPr lang="es-ES" sz="1000" b="1" i="1" dirty="0">
                <a:latin typeface="Arial" panose="020B0604020202020204" pitchFamily="34" charset="0"/>
                <a:ea typeface="Calibri" panose="020F0502020204030204" pitchFamily="34" charset="0"/>
              </a:rPr>
              <a:t>B</a:t>
            </a:r>
            <a:r>
              <a:rPr lang="es-ES" sz="1000" i="1" dirty="0">
                <a:latin typeface="Arial" panose="020B0604020202020204" pitchFamily="34" charset="0"/>
                <a:ea typeface="Calibri" panose="020F0502020204030204" pitchFamily="34" charset="0"/>
              </a:rPr>
              <a:t>: Blanco</a:t>
            </a:r>
            <a:endParaRPr lang="es-ES" sz="1000" i="1" dirty="0"/>
          </a:p>
        </p:txBody>
      </p:sp>
      <p:pic>
        <p:nvPicPr>
          <p:cNvPr id="12" name="Imagen 11"/>
          <p:cNvPicPr/>
          <p:nvPr/>
        </p:nvPicPr>
        <p:blipFill>
          <a:blip r:embed="rId2">
            <a:extLst>
              <a:ext uri="{28A0092B-C50C-407E-A947-70E740481C1C}">
                <a14:useLocalDpi xmlns:a14="http://schemas.microsoft.com/office/drawing/2010/main" val="0"/>
              </a:ext>
            </a:extLst>
          </a:blip>
          <a:srcRect/>
          <a:stretch>
            <a:fillRect/>
          </a:stretch>
        </p:blipFill>
        <p:spPr bwMode="auto">
          <a:xfrm>
            <a:off x="84233" y="1988840"/>
            <a:ext cx="4323767" cy="2131060"/>
          </a:xfrm>
          <a:prstGeom prst="rect">
            <a:avLst/>
          </a:prstGeom>
          <a:noFill/>
          <a:ln>
            <a:solidFill>
              <a:schemeClr val="tx1"/>
            </a:solidFill>
          </a:ln>
        </p:spPr>
      </p:pic>
      <p:pic>
        <p:nvPicPr>
          <p:cNvPr id="13" name="Imagen 1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6897" y="1988840"/>
            <a:ext cx="4337685" cy="2131060"/>
          </a:xfrm>
          <a:prstGeom prst="rect">
            <a:avLst/>
          </a:prstGeom>
          <a:noFill/>
          <a:ln>
            <a:solidFill>
              <a:schemeClr val="tx1"/>
            </a:solidFill>
          </a:ln>
        </p:spPr>
      </p:pic>
      <p:sp>
        <p:nvSpPr>
          <p:cNvPr id="19" name="Rectangle 3"/>
          <p:cNvSpPr>
            <a:spLocks noChangeArrowheads="1"/>
          </p:cNvSpPr>
          <p:nvPr/>
        </p:nvSpPr>
        <p:spPr bwMode="auto">
          <a:xfrm rot="10800000" flipV="1">
            <a:off x="1734458" y="4619171"/>
            <a:ext cx="534708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regiones altamente conservadas en todas las especies de </a:t>
            </a:r>
            <a:r>
              <a:rPr kumimoji="0" lang="es-ES" altLang="es-ES" sz="18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Salmonella</a:t>
            </a:r>
            <a:endParaRPr lang="es-ES" altLang="es-ES" sz="2800" dirty="0">
              <a:solidFill>
                <a:schemeClr val="tx1"/>
              </a:solidFill>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5428205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251520" y="-27384"/>
            <a:ext cx="8659416" cy="636494"/>
          </a:xfrm>
        </p:spPr>
        <p:txBody>
          <a:bodyPr/>
          <a:lstStyle/>
          <a:p>
            <a:r>
              <a:rPr lang="es-US" sz="3600" b="1" dirty="0" smtClean="0"/>
              <a:t>CARACTERIZACIÓN MOLECULAR</a:t>
            </a:r>
            <a:endParaRPr lang="es-US" sz="3600" b="1" i="1" dirty="0"/>
          </a:p>
        </p:txBody>
      </p:sp>
      <p:cxnSp>
        <p:nvCxnSpPr>
          <p:cNvPr id="8" name="Conector recto 7"/>
          <p:cNvCxnSpPr/>
          <p:nvPr/>
        </p:nvCxnSpPr>
        <p:spPr>
          <a:xfrm>
            <a:off x="971600" y="1854877"/>
            <a:ext cx="6468934" cy="7351"/>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ángulo 10"/>
          <p:cNvSpPr/>
          <p:nvPr/>
        </p:nvSpPr>
        <p:spPr>
          <a:xfrm>
            <a:off x="1" y="6259378"/>
            <a:ext cx="6660232" cy="553998"/>
          </a:xfrm>
          <a:prstGeom prst="rect">
            <a:avLst/>
          </a:prstGeom>
        </p:spPr>
        <p:txBody>
          <a:bodyPr wrap="square">
            <a:spAutoFit/>
          </a:bodyPr>
          <a:lstStyle/>
          <a:p>
            <a:r>
              <a:rPr lang="es-ES" sz="1000" i="1" dirty="0">
                <a:latin typeface="Arial" panose="020B0604020202020204" pitchFamily="34" charset="0"/>
                <a:ea typeface="Calibri" panose="020F0502020204030204" pitchFamily="34" charset="0"/>
              </a:rPr>
              <a:t>Electroforesis en gel de agarosa al 1,5 % teñido con SYBR® </a:t>
            </a:r>
            <a:r>
              <a:rPr lang="es-ES" sz="1000" i="1" dirty="0" err="1">
                <a:latin typeface="Arial" panose="020B0604020202020204" pitchFamily="34" charset="0"/>
                <a:ea typeface="Calibri" panose="020F0502020204030204" pitchFamily="34" charset="0"/>
              </a:rPr>
              <a:t>Safe</a:t>
            </a:r>
            <a:r>
              <a:rPr lang="es-ES" sz="1000" i="1" dirty="0">
                <a:latin typeface="Arial" panose="020B0604020202020204" pitchFamily="34" charset="0"/>
                <a:ea typeface="Calibri" panose="020F0502020204030204" pitchFamily="34" charset="0"/>
              </a:rPr>
              <a:t> en el que se visualizan los resultados de la amplificación del </a:t>
            </a:r>
            <a:r>
              <a:rPr lang="es-ES" sz="1000" i="1" dirty="0" smtClean="0">
                <a:latin typeface="Arial" panose="020B0604020202020204" pitchFamily="34" charset="0"/>
                <a:ea typeface="Calibri" panose="020F0502020204030204" pitchFamily="34" charset="0"/>
              </a:rPr>
              <a:t>gen </a:t>
            </a:r>
            <a:r>
              <a:rPr lang="es-ES" sz="1000" i="1" dirty="0" err="1" smtClean="0">
                <a:latin typeface="Arial" panose="020B0604020202020204" pitchFamily="34" charset="0"/>
                <a:ea typeface="Calibri" panose="020F0502020204030204" pitchFamily="34" charset="0"/>
              </a:rPr>
              <a:t>sefA</a:t>
            </a:r>
            <a:r>
              <a:rPr lang="es-ES" sz="1000" i="1" dirty="0" smtClean="0">
                <a:latin typeface="Arial" panose="020B0604020202020204" pitchFamily="34" charset="0"/>
                <a:ea typeface="Calibri" panose="020F0502020204030204" pitchFamily="34" charset="0"/>
              </a:rPr>
              <a:t>. </a:t>
            </a:r>
            <a:r>
              <a:rPr lang="es-ES" sz="1000" i="1" dirty="0">
                <a:latin typeface="Arial" panose="020B0604020202020204" pitchFamily="34" charset="0"/>
                <a:ea typeface="Calibri" panose="020F0502020204030204" pitchFamily="34" charset="0"/>
              </a:rPr>
              <a:t>Dónde: </a:t>
            </a:r>
            <a:r>
              <a:rPr lang="es-ES" sz="1000" b="1" i="1" dirty="0">
                <a:latin typeface="Arial" panose="020B0604020202020204" pitchFamily="34" charset="0"/>
                <a:ea typeface="Calibri" panose="020F0502020204030204" pitchFamily="34" charset="0"/>
              </a:rPr>
              <a:t>Se</a:t>
            </a:r>
            <a:r>
              <a:rPr lang="es-ES" sz="1000" i="1" dirty="0">
                <a:latin typeface="Arial" panose="020B0604020202020204" pitchFamily="34" charset="0"/>
                <a:ea typeface="Calibri" panose="020F0502020204030204" pitchFamily="34" charset="0"/>
              </a:rPr>
              <a:t>: Salmonella </a:t>
            </a:r>
            <a:r>
              <a:rPr lang="es-ES" sz="1000" i="1" dirty="0" err="1">
                <a:latin typeface="Arial" panose="020B0604020202020204" pitchFamily="34" charset="0"/>
                <a:ea typeface="Calibri" panose="020F0502020204030204" pitchFamily="34" charset="0"/>
              </a:rPr>
              <a:t>enteritidis</a:t>
            </a:r>
            <a:r>
              <a:rPr lang="es-ES" sz="1000" i="1" dirty="0">
                <a:latin typeface="Arial" panose="020B0604020202020204" pitchFamily="34" charset="0"/>
                <a:ea typeface="Calibri" panose="020F0502020204030204" pitchFamily="34" charset="0"/>
              </a:rPr>
              <a:t>, </a:t>
            </a:r>
            <a:r>
              <a:rPr lang="es-ES" sz="1000" b="1" i="1" dirty="0">
                <a:latin typeface="Arial" panose="020B0604020202020204" pitchFamily="34" charset="0"/>
                <a:ea typeface="Calibri" panose="020F0502020204030204" pitchFamily="34" charset="0"/>
              </a:rPr>
              <a:t>Si</a:t>
            </a:r>
            <a:r>
              <a:rPr lang="es-ES" sz="1000" i="1" dirty="0">
                <a:latin typeface="Arial" panose="020B0604020202020204" pitchFamily="34" charset="0"/>
                <a:ea typeface="Calibri" panose="020F0502020204030204" pitchFamily="34" charset="0"/>
              </a:rPr>
              <a:t>: Salmonella </a:t>
            </a:r>
            <a:r>
              <a:rPr lang="es-ES" sz="1000" i="1" dirty="0" err="1">
                <a:latin typeface="Arial" panose="020B0604020202020204" pitchFamily="34" charset="0"/>
                <a:ea typeface="Calibri" panose="020F0502020204030204" pitchFamily="34" charset="0"/>
              </a:rPr>
              <a:t>infantis</a:t>
            </a:r>
            <a:r>
              <a:rPr lang="es-ES" sz="1000" i="1" dirty="0">
                <a:latin typeface="Arial" panose="020B0604020202020204" pitchFamily="34" charset="0"/>
                <a:ea typeface="Calibri" panose="020F0502020204030204" pitchFamily="34" charset="0"/>
              </a:rPr>
              <a:t>, </a:t>
            </a:r>
            <a:r>
              <a:rPr lang="es-ES" sz="1000" b="1" i="1" dirty="0">
                <a:latin typeface="Arial" panose="020B0604020202020204" pitchFamily="34" charset="0"/>
                <a:ea typeface="Calibri" panose="020F0502020204030204" pitchFamily="34" charset="0"/>
              </a:rPr>
              <a:t>P</a:t>
            </a:r>
            <a:r>
              <a:rPr lang="es-ES" sz="1000" i="1" dirty="0">
                <a:latin typeface="Arial" panose="020B0604020202020204" pitchFamily="34" charset="0"/>
                <a:ea typeface="Calibri" panose="020F0502020204030204" pitchFamily="34" charset="0"/>
              </a:rPr>
              <a:t>: Salmonella aislada de </a:t>
            </a:r>
            <a:r>
              <a:rPr lang="es-ES" sz="1000" i="1" dirty="0" smtClean="0">
                <a:latin typeface="Arial" panose="020B0604020202020204" pitchFamily="34" charset="0"/>
                <a:ea typeface="Calibri" panose="020F0502020204030204" pitchFamily="34" charset="0"/>
              </a:rPr>
              <a:t>Capelo</a:t>
            </a:r>
            <a:r>
              <a:rPr lang="es-ES" sz="1000" i="1" dirty="0">
                <a:latin typeface="Arial" panose="020B0604020202020204" pitchFamily="34" charset="0"/>
                <a:ea typeface="Calibri" panose="020F0502020204030204" pitchFamily="34" charset="0"/>
              </a:rPr>
              <a:t>, </a:t>
            </a:r>
            <a:r>
              <a:rPr lang="es-ES" sz="1000" b="1" i="1" dirty="0">
                <a:latin typeface="Arial" panose="020B0604020202020204" pitchFamily="34" charset="0"/>
                <a:ea typeface="Calibri" panose="020F0502020204030204" pitchFamily="34" charset="0"/>
              </a:rPr>
              <a:t>En</a:t>
            </a:r>
            <a:r>
              <a:rPr lang="es-ES" sz="1000" i="1" dirty="0">
                <a:latin typeface="Arial" panose="020B0604020202020204" pitchFamily="34" charset="0"/>
                <a:ea typeface="Calibri" panose="020F0502020204030204" pitchFamily="34" charset="0"/>
              </a:rPr>
              <a:t>: </a:t>
            </a:r>
            <a:r>
              <a:rPr lang="es-ES" sz="1000" i="1" dirty="0" err="1">
                <a:latin typeface="Arial" panose="020B0604020202020204" pitchFamily="34" charset="0"/>
                <a:ea typeface="Calibri" panose="020F0502020204030204" pitchFamily="34" charset="0"/>
              </a:rPr>
              <a:t>Enterobacter</a:t>
            </a:r>
            <a:r>
              <a:rPr lang="es-ES" sz="1000" i="1" dirty="0">
                <a:latin typeface="Arial" panose="020B0604020202020204" pitchFamily="34" charset="0"/>
                <a:ea typeface="Calibri" panose="020F0502020204030204" pitchFamily="34" charset="0"/>
              </a:rPr>
              <a:t>, </a:t>
            </a:r>
            <a:r>
              <a:rPr lang="es-ES" sz="1000" b="1" i="1" dirty="0">
                <a:latin typeface="Arial" panose="020B0604020202020204" pitchFamily="34" charset="0"/>
                <a:ea typeface="Calibri" panose="020F0502020204030204" pitchFamily="34" charset="0"/>
              </a:rPr>
              <a:t>Ci</a:t>
            </a:r>
            <a:r>
              <a:rPr lang="es-ES" sz="1000" i="1" dirty="0">
                <a:latin typeface="Arial" panose="020B0604020202020204" pitchFamily="34" charset="0"/>
                <a:ea typeface="Calibri" panose="020F0502020204030204" pitchFamily="34" charset="0"/>
              </a:rPr>
              <a:t>: </a:t>
            </a:r>
            <a:r>
              <a:rPr lang="es-ES" sz="1000" i="1" dirty="0" err="1">
                <a:latin typeface="Arial" panose="020B0604020202020204" pitchFamily="34" charset="0"/>
                <a:ea typeface="Calibri" panose="020F0502020204030204" pitchFamily="34" charset="0"/>
              </a:rPr>
              <a:t>Citrobacter</a:t>
            </a:r>
            <a:r>
              <a:rPr lang="es-ES" sz="1000" i="1" dirty="0">
                <a:latin typeface="Arial" panose="020B0604020202020204" pitchFamily="34" charset="0"/>
                <a:ea typeface="Calibri" panose="020F0502020204030204" pitchFamily="34" charset="0"/>
              </a:rPr>
              <a:t>, </a:t>
            </a:r>
            <a:r>
              <a:rPr lang="es-ES" sz="1000" b="1" i="1" dirty="0" err="1">
                <a:latin typeface="Arial" panose="020B0604020202020204" pitchFamily="34" charset="0"/>
                <a:ea typeface="Calibri" panose="020F0502020204030204" pitchFamily="34" charset="0"/>
              </a:rPr>
              <a:t>Ps</a:t>
            </a:r>
            <a:r>
              <a:rPr lang="es-ES" sz="1000" i="1" dirty="0">
                <a:latin typeface="Arial" panose="020B0604020202020204" pitchFamily="34" charset="0"/>
                <a:ea typeface="Calibri" panose="020F0502020204030204" pitchFamily="34" charset="0"/>
              </a:rPr>
              <a:t>: </a:t>
            </a:r>
            <a:r>
              <a:rPr lang="es-ES" sz="1000" i="1" dirty="0" err="1">
                <a:latin typeface="Arial" panose="020B0604020202020204" pitchFamily="34" charset="0"/>
                <a:ea typeface="Calibri" panose="020F0502020204030204" pitchFamily="34" charset="0"/>
              </a:rPr>
              <a:t>Pseudmona</a:t>
            </a:r>
            <a:r>
              <a:rPr lang="es-ES" sz="1000" i="1" dirty="0">
                <a:latin typeface="Arial" panose="020B0604020202020204" pitchFamily="34" charset="0"/>
                <a:ea typeface="Calibri" panose="020F0502020204030204" pitchFamily="34" charset="0"/>
              </a:rPr>
              <a:t>,  </a:t>
            </a:r>
            <a:r>
              <a:rPr lang="es-ES" sz="1000" b="1" i="1" dirty="0" err="1">
                <a:latin typeface="Arial" panose="020B0604020202020204" pitchFamily="34" charset="0"/>
                <a:ea typeface="Calibri" panose="020F0502020204030204" pitchFamily="34" charset="0"/>
              </a:rPr>
              <a:t>Ec</a:t>
            </a:r>
            <a:r>
              <a:rPr lang="es-ES" sz="1000" i="1" dirty="0">
                <a:latin typeface="Arial" panose="020B0604020202020204" pitchFamily="34" charset="0"/>
                <a:ea typeface="Calibri" panose="020F0502020204030204" pitchFamily="34" charset="0"/>
              </a:rPr>
              <a:t>: E. </a:t>
            </a:r>
            <a:r>
              <a:rPr lang="es-ES" sz="1000" i="1" dirty="0" err="1">
                <a:latin typeface="Arial" panose="020B0604020202020204" pitchFamily="34" charset="0"/>
                <a:ea typeface="Calibri" panose="020F0502020204030204" pitchFamily="34" charset="0"/>
              </a:rPr>
              <a:t>coli</a:t>
            </a:r>
            <a:r>
              <a:rPr lang="es-ES" sz="1000" i="1" dirty="0">
                <a:latin typeface="Arial" panose="020B0604020202020204" pitchFamily="34" charset="0"/>
                <a:ea typeface="Calibri" panose="020F0502020204030204" pitchFamily="34" charset="0"/>
              </a:rPr>
              <a:t> y </a:t>
            </a:r>
            <a:r>
              <a:rPr lang="es-ES" sz="1000" b="1" i="1" dirty="0">
                <a:latin typeface="Arial" panose="020B0604020202020204" pitchFamily="34" charset="0"/>
                <a:ea typeface="Calibri" panose="020F0502020204030204" pitchFamily="34" charset="0"/>
              </a:rPr>
              <a:t>B</a:t>
            </a:r>
            <a:r>
              <a:rPr lang="es-ES" sz="1000" i="1" dirty="0">
                <a:latin typeface="Arial" panose="020B0604020202020204" pitchFamily="34" charset="0"/>
                <a:ea typeface="Calibri" panose="020F0502020204030204" pitchFamily="34" charset="0"/>
              </a:rPr>
              <a:t>: Blanco</a:t>
            </a:r>
            <a:endParaRPr lang="es-ES" sz="1000" i="1" dirty="0"/>
          </a:p>
        </p:txBody>
      </p:sp>
      <p:sp>
        <p:nvSpPr>
          <p:cNvPr id="9" name="Marcador de texto 2"/>
          <p:cNvSpPr>
            <a:spLocks noGrp="1"/>
          </p:cNvSpPr>
          <p:nvPr>
            <p:ph type="body" idx="1"/>
          </p:nvPr>
        </p:nvSpPr>
        <p:spPr>
          <a:xfrm>
            <a:off x="2771800" y="2079715"/>
            <a:ext cx="4038599" cy="576064"/>
          </a:xfrm>
        </p:spPr>
        <p:txBody>
          <a:bodyPr/>
          <a:lstStyle/>
          <a:p>
            <a:pPr algn="ctr">
              <a:lnSpc>
                <a:spcPct val="150000"/>
              </a:lnSpc>
            </a:pPr>
            <a:r>
              <a:rPr lang="es-US" sz="1600" b="1" dirty="0" smtClean="0"/>
              <a:t>Gen</a:t>
            </a:r>
            <a:r>
              <a:rPr lang="es-US" sz="1600" dirty="0" smtClean="0"/>
              <a:t>: </a:t>
            </a:r>
            <a:r>
              <a:rPr lang="es-US" sz="1600" i="1" dirty="0" err="1" smtClean="0"/>
              <a:t>sefA</a:t>
            </a:r>
            <a:r>
              <a:rPr lang="es-US" sz="1600" dirty="0" smtClean="0"/>
              <a:t> </a:t>
            </a:r>
            <a:r>
              <a:rPr lang="es-US" sz="1600" b="1" dirty="0" smtClean="0"/>
              <a:t>Primers</a:t>
            </a:r>
            <a:r>
              <a:rPr lang="es-US" sz="1600" dirty="0" smtClean="0"/>
              <a:t>: </a:t>
            </a:r>
            <a:r>
              <a:rPr lang="es-US" sz="1600" dirty="0" err="1" smtClean="0"/>
              <a:t>sefAf</a:t>
            </a:r>
            <a:r>
              <a:rPr lang="es-US" sz="1600" dirty="0" smtClean="0"/>
              <a:t> / </a:t>
            </a:r>
            <a:r>
              <a:rPr lang="es-US" sz="1600" dirty="0" err="1" smtClean="0"/>
              <a:t>sefAr</a:t>
            </a:r>
            <a:endParaRPr lang="es-US" sz="1600" dirty="0" smtClean="0"/>
          </a:p>
        </p:txBody>
      </p:sp>
      <p:sp>
        <p:nvSpPr>
          <p:cNvPr id="10" name="Marcador de texto 2"/>
          <p:cNvSpPr>
            <a:spLocks noGrp="1"/>
          </p:cNvSpPr>
          <p:nvPr>
            <p:ph type="body" idx="1"/>
          </p:nvPr>
        </p:nvSpPr>
        <p:spPr>
          <a:xfrm>
            <a:off x="2638794" y="739636"/>
            <a:ext cx="4038599" cy="576064"/>
          </a:xfrm>
        </p:spPr>
        <p:txBody>
          <a:bodyPr/>
          <a:lstStyle/>
          <a:p>
            <a:pPr algn="ctr">
              <a:lnSpc>
                <a:spcPct val="150000"/>
              </a:lnSpc>
            </a:pPr>
            <a:r>
              <a:rPr lang="es-US" sz="1600" b="1" dirty="0" smtClean="0"/>
              <a:t>Gen</a:t>
            </a:r>
            <a:r>
              <a:rPr lang="es-US" sz="1600" dirty="0" smtClean="0"/>
              <a:t>: </a:t>
            </a:r>
            <a:r>
              <a:rPr lang="es-US" sz="1600" i="1" dirty="0" err="1" smtClean="0"/>
              <a:t>sefA</a:t>
            </a:r>
            <a:r>
              <a:rPr lang="es-US" sz="1600" dirty="0" smtClean="0"/>
              <a:t> </a:t>
            </a:r>
            <a:r>
              <a:rPr lang="es-US" sz="1600" b="1" dirty="0" smtClean="0"/>
              <a:t>Primers</a:t>
            </a:r>
            <a:r>
              <a:rPr lang="es-US" sz="1600" dirty="0" smtClean="0"/>
              <a:t>: selfA2 / selfA4</a:t>
            </a:r>
          </a:p>
        </p:txBody>
      </p:sp>
      <p:pic>
        <p:nvPicPr>
          <p:cNvPr id="12" name="Imagen 1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973" y="3008224"/>
            <a:ext cx="4262120" cy="2131060"/>
          </a:xfrm>
          <a:prstGeom prst="rect">
            <a:avLst/>
          </a:prstGeom>
          <a:noFill/>
          <a:ln>
            <a:solidFill>
              <a:schemeClr val="tx1"/>
            </a:solidFill>
          </a:ln>
        </p:spPr>
      </p:pic>
      <p:sp>
        <p:nvSpPr>
          <p:cNvPr id="4" name="Rectángulo 3"/>
          <p:cNvSpPr/>
          <p:nvPr/>
        </p:nvSpPr>
        <p:spPr>
          <a:xfrm>
            <a:off x="2941762" y="1286164"/>
            <a:ext cx="3278931" cy="369332"/>
          </a:xfrm>
          <a:prstGeom prst="rect">
            <a:avLst/>
          </a:prstGeom>
        </p:spPr>
        <p:txBody>
          <a:bodyPr wrap="square">
            <a:spAutoFit/>
          </a:bodyPr>
          <a:lstStyle/>
          <a:p>
            <a:pPr algn="ctr"/>
            <a:r>
              <a:rPr lang="es-US" sz="1800" dirty="0" smtClean="0"/>
              <a:t>No existió amplificación</a:t>
            </a:r>
            <a:endParaRPr lang="es-ES" sz="1800" dirty="0"/>
          </a:p>
        </p:txBody>
      </p:sp>
      <p:sp>
        <p:nvSpPr>
          <p:cNvPr id="13" name="Rectángulo 12"/>
          <p:cNvSpPr/>
          <p:nvPr/>
        </p:nvSpPr>
        <p:spPr>
          <a:xfrm>
            <a:off x="4939728" y="3084716"/>
            <a:ext cx="3741341" cy="1899174"/>
          </a:xfrm>
          <a:prstGeom prst="rect">
            <a:avLst/>
          </a:prstGeom>
        </p:spPr>
        <p:txBody>
          <a:bodyPr wrap="square">
            <a:spAutoFit/>
          </a:bodyPr>
          <a:lstStyle/>
          <a:p>
            <a:pPr indent="252095" algn="just">
              <a:lnSpc>
                <a:spcPct val="150000"/>
              </a:lnSpc>
              <a:spcAft>
                <a:spcPts val="1000"/>
              </a:spcAft>
            </a:pPr>
            <a:r>
              <a:rPr lang="es-ES" sz="1600" dirty="0" smtClean="0">
                <a:latin typeface="Arial" panose="020B0604020202020204" pitchFamily="34" charset="0"/>
                <a:ea typeface="Calibri" panose="020F0502020204030204" pitchFamily="34" charset="0"/>
                <a:cs typeface="Times New Roman" panose="02020603050405020304" pitchFamily="18" charset="0"/>
              </a:rPr>
              <a:t>Los primers </a:t>
            </a:r>
            <a:r>
              <a:rPr lang="es-ES" sz="1600" dirty="0">
                <a:latin typeface="Arial" panose="020B0604020202020204" pitchFamily="34" charset="0"/>
                <a:ea typeface="Calibri" panose="020F0502020204030204" pitchFamily="34" charset="0"/>
                <a:cs typeface="Times New Roman" panose="02020603050405020304" pitchFamily="18" charset="0"/>
              </a:rPr>
              <a:t>utilizados no fueron específicos para el gen </a:t>
            </a:r>
            <a:r>
              <a:rPr lang="es-ES" sz="1600" i="1" dirty="0" err="1">
                <a:latin typeface="Arial" panose="020B0604020202020204" pitchFamily="34" charset="0"/>
                <a:ea typeface="Calibri" panose="020F0502020204030204" pitchFamily="34" charset="0"/>
                <a:cs typeface="Times New Roman" panose="02020603050405020304" pitchFamily="18" charset="0"/>
              </a:rPr>
              <a:t>sefA</a:t>
            </a:r>
            <a:r>
              <a:rPr lang="es-ES" sz="1600" dirty="0">
                <a:latin typeface="Arial" panose="020B0604020202020204" pitchFamily="34" charset="0"/>
                <a:ea typeface="Calibri" panose="020F0502020204030204" pitchFamily="34" charset="0"/>
                <a:cs typeface="Times New Roman" panose="02020603050405020304" pitchFamily="18" charset="0"/>
              </a:rPr>
              <a:t> que se encuentra únicamente en </a:t>
            </a:r>
            <a:r>
              <a:rPr lang="es-ES" sz="1600" i="1" dirty="0">
                <a:latin typeface="Arial" panose="020B0604020202020204" pitchFamily="34" charset="0"/>
                <a:ea typeface="Calibri" panose="020F0502020204030204" pitchFamily="34" charset="0"/>
                <a:cs typeface="Times New Roman" panose="02020603050405020304" pitchFamily="18" charset="0"/>
              </a:rPr>
              <a:t>S</a:t>
            </a:r>
            <a:r>
              <a:rPr lang="es-ES" sz="1600" dirty="0">
                <a:latin typeface="Arial" panose="020B0604020202020204" pitchFamily="34" charset="0"/>
                <a:ea typeface="Calibri" panose="020F0502020204030204" pitchFamily="34" charset="0"/>
                <a:cs typeface="Times New Roman" panose="02020603050405020304" pitchFamily="18" charset="0"/>
              </a:rPr>
              <a:t>. </a:t>
            </a:r>
            <a:r>
              <a:rPr lang="es-ES" sz="1600" i="1" dirty="0" err="1">
                <a:latin typeface="Arial" panose="020B0604020202020204" pitchFamily="34" charset="0"/>
                <a:ea typeface="Calibri" panose="020F0502020204030204" pitchFamily="34" charset="0"/>
                <a:cs typeface="Times New Roman" panose="02020603050405020304" pitchFamily="18" charset="0"/>
              </a:rPr>
              <a:t>enteritidis</a:t>
            </a:r>
            <a:r>
              <a:rPr lang="es-ES" sz="1600" dirty="0">
                <a:latin typeface="Arial" panose="020B0604020202020204" pitchFamily="34" charset="0"/>
                <a:ea typeface="Calibri" panose="020F0502020204030204" pitchFamily="34" charset="0"/>
                <a:cs typeface="Times New Roman" panose="02020603050405020304" pitchFamily="18" charset="0"/>
              </a:rPr>
              <a:t> sino que amplifican un gen homólogo al mismo presente en las otras cepas.</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38408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251520" y="-27384"/>
            <a:ext cx="8659416" cy="636494"/>
          </a:xfrm>
        </p:spPr>
        <p:txBody>
          <a:bodyPr/>
          <a:lstStyle/>
          <a:p>
            <a:r>
              <a:rPr lang="es-US" sz="3600" b="1" dirty="0" smtClean="0"/>
              <a:t>CARACTERIZACIÓN MOLECULAR</a:t>
            </a:r>
            <a:endParaRPr lang="es-US" sz="3600" b="1" i="1" dirty="0"/>
          </a:p>
        </p:txBody>
      </p:sp>
      <p:sp>
        <p:nvSpPr>
          <p:cNvPr id="4" name="Rectángulo 3"/>
          <p:cNvSpPr/>
          <p:nvPr/>
        </p:nvSpPr>
        <p:spPr>
          <a:xfrm>
            <a:off x="611560" y="4797152"/>
            <a:ext cx="8489696" cy="1595309"/>
          </a:xfrm>
          <a:prstGeom prst="rect">
            <a:avLst/>
          </a:prstGeom>
          <a:solidFill>
            <a:schemeClr val="bg1"/>
          </a:solidFill>
        </p:spPr>
        <p:txBody>
          <a:bodyPr wrap="square">
            <a:spAutoFit/>
          </a:bodyPr>
          <a:lstStyle/>
          <a:p>
            <a:pPr algn="ctr">
              <a:lnSpc>
                <a:spcPct val="150000"/>
              </a:lnSpc>
              <a:spcAft>
                <a:spcPts val="1000"/>
              </a:spcAft>
            </a:pPr>
            <a:r>
              <a:rPr lang="es-ES" sz="1800" b="1" dirty="0" smtClean="0">
                <a:latin typeface="Arial" panose="020B0604020202020204" pitchFamily="34" charset="0"/>
                <a:ea typeface="Calibri" panose="020F0502020204030204" pitchFamily="34" charset="0"/>
                <a:cs typeface="Times New Roman" panose="02020603050405020304" pitchFamily="18" charset="0"/>
              </a:rPr>
              <a:t>Pruebas </a:t>
            </a:r>
            <a:r>
              <a:rPr lang="es-ES" sz="1800" b="1" dirty="0">
                <a:latin typeface="Arial" panose="020B0604020202020204" pitchFamily="34" charset="0"/>
                <a:ea typeface="Calibri" panose="020F0502020204030204" pitchFamily="34" charset="0"/>
                <a:cs typeface="Times New Roman" panose="02020603050405020304" pitchFamily="18" charset="0"/>
              </a:rPr>
              <a:t>moleculares </a:t>
            </a:r>
            <a:endParaRPr lang="es-ES" sz="1800" b="1" dirty="0" smtClean="0">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1000"/>
              </a:spcAft>
              <a:buFont typeface="Arial" panose="020B0604020202020204" pitchFamily="34" charset="0"/>
              <a:buChar char="•"/>
            </a:pPr>
            <a:r>
              <a:rPr lang="es-ES" sz="1800" dirty="0" smtClean="0">
                <a:latin typeface="Arial" panose="020B0604020202020204" pitchFamily="34" charset="0"/>
                <a:ea typeface="Calibri" panose="020F0502020204030204" pitchFamily="34" charset="0"/>
                <a:cs typeface="Times New Roman" panose="02020603050405020304" pitchFamily="18" charset="0"/>
              </a:rPr>
              <a:t>Alta </a:t>
            </a:r>
            <a:r>
              <a:rPr lang="es-ES" sz="1800" dirty="0">
                <a:latin typeface="Arial" panose="020B0604020202020204" pitchFamily="34" charset="0"/>
                <a:ea typeface="Calibri" panose="020F0502020204030204" pitchFamily="34" charset="0"/>
                <a:cs typeface="Times New Roman" panose="02020603050405020304" pitchFamily="18" charset="0"/>
              </a:rPr>
              <a:t>especificidad </a:t>
            </a:r>
            <a:endParaRPr lang="es-ES" sz="1800" dirty="0" smtClean="0">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1000"/>
              </a:spcAft>
              <a:buFont typeface="Arial" panose="020B0604020202020204" pitchFamily="34" charset="0"/>
              <a:buChar char="•"/>
            </a:pPr>
            <a:r>
              <a:rPr lang="es-ES" sz="1800" dirty="0" smtClean="0">
                <a:latin typeface="Arial" panose="020B0604020202020204" pitchFamily="34" charset="0"/>
                <a:ea typeface="Calibri" panose="020F0502020204030204" pitchFamily="34" charset="0"/>
                <a:cs typeface="Times New Roman" panose="02020603050405020304" pitchFamily="18" charset="0"/>
              </a:rPr>
              <a:t>Mayor sensibilidad, más </a:t>
            </a:r>
            <a:r>
              <a:rPr lang="es-ES" sz="1800" dirty="0">
                <a:latin typeface="Arial" panose="020B0604020202020204" pitchFamily="34" charset="0"/>
                <a:ea typeface="Calibri" panose="020F0502020204030204" pitchFamily="34" charset="0"/>
                <a:cs typeface="Times New Roman" panose="02020603050405020304" pitchFamily="18" charset="0"/>
              </a:rPr>
              <a:t>efectivas y su ejecución toma menos tiempo. </a:t>
            </a:r>
            <a:endParaRPr lang="es-ES" sz="1800" dirty="0" smtClean="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8" name="Tabla 7"/>
          <p:cNvGraphicFramePr>
            <a:graphicFrameLocks noGrp="1"/>
          </p:cNvGraphicFramePr>
          <p:nvPr>
            <p:extLst>
              <p:ext uri="{D42A27DB-BD31-4B8C-83A1-F6EECF244321}">
                <p14:modId xmlns:p14="http://schemas.microsoft.com/office/powerpoint/2010/main" val="2302371961"/>
              </p:ext>
            </p:extLst>
          </p:nvPr>
        </p:nvGraphicFramePr>
        <p:xfrm>
          <a:off x="683568" y="743104"/>
          <a:ext cx="7776865" cy="3982040"/>
        </p:xfrm>
        <a:graphic>
          <a:graphicData uri="http://schemas.openxmlformats.org/drawingml/2006/table">
            <a:tbl>
              <a:tblPr firstRow="1" firstCol="1" bandRow="1">
                <a:tableStyleId>{79F01EFD-CF5A-4C91-B87D-4F6092FAC9CE}</a:tableStyleId>
              </a:tblPr>
              <a:tblGrid>
                <a:gridCol w="1388724"/>
                <a:gridCol w="740655"/>
                <a:gridCol w="1018398"/>
                <a:gridCol w="740655"/>
                <a:gridCol w="925816"/>
                <a:gridCol w="740655"/>
                <a:gridCol w="1110981"/>
                <a:gridCol w="1110981"/>
              </a:tblGrid>
              <a:tr h="712979">
                <a:tc>
                  <a:txBody>
                    <a:bodyPr/>
                    <a:lstStyle/>
                    <a:p>
                      <a:pPr marL="0" indent="0" algn="ctr">
                        <a:lnSpc>
                          <a:spcPct val="150000"/>
                        </a:lnSpc>
                        <a:spcAft>
                          <a:spcPts val="0"/>
                        </a:spcAft>
                      </a:pPr>
                      <a:r>
                        <a:rPr lang="es-ES" sz="1600" b="1" dirty="0">
                          <a:effectLst/>
                        </a:rPr>
                        <a:t>Bacteria</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840" marR="4284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1" i="0" u="none" strike="noStrike" cap="none" baseline="0" dirty="0">
                          <a:solidFill>
                            <a:schemeClr val="tx1"/>
                          </a:solidFill>
                          <a:effectLst/>
                          <a:latin typeface="+mn-lt"/>
                          <a:ea typeface="+mn-ea"/>
                          <a:cs typeface="+mn-cs"/>
                          <a:sym typeface="Arial"/>
                          <a:rtl val="0"/>
                        </a:rPr>
                        <a:t>US1f/US1r</a:t>
                      </a:r>
                    </a:p>
                  </a:txBody>
                  <a:tcPr marL="42840" marR="4284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n-US" sz="1600" b="1" i="0" u="none" strike="noStrike" cap="none" baseline="0" dirty="0">
                          <a:solidFill>
                            <a:schemeClr val="tx1"/>
                          </a:solidFill>
                          <a:effectLst/>
                          <a:latin typeface="+mn-lt"/>
                          <a:ea typeface="+mn-ea"/>
                          <a:cs typeface="+mn-cs"/>
                          <a:sym typeface="Arial"/>
                          <a:rtl val="0"/>
                        </a:rPr>
                        <a:t>SALM3F/SALM4R</a:t>
                      </a:r>
                      <a:endParaRPr lang="es-ES" sz="1600" b="1" i="0" u="none" strike="noStrike" cap="none" baseline="0" dirty="0">
                        <a:solidFill>
                          <a:schemeClr val="tx1"/>
                        </a:solidFill>
                        <a:effectLst/>
                        <a:latin typeface="+mn-lt"/>
                        <a:ea typeface="+mn-ea"/>
                        <a:cs typeface="+mn-cs"/>
                        <a:sym typeface="Arial"/>
                        <a:rtl val="0"/>
                      </a:endParaRPr>
                    </a:p>
                  </a:txBody>
                  <a:tcPr marL="42840" marR="4284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1" i="0" u="none" strike="noStrike" cap="none" baseline="0" dirty="0">
                          <a:solidFill>
                            <a:schemeClr val="tx1"/>
                          </a:solidFill>
                          <a:effectLst/>
                          <a:latin typeface="+mn-lt"/>
                          <a:ea typeface="+mn-ea"/>
                          <a:cs typeface="+mn-cs"/>
                          <a:sym typeface="Arial"/>
                          <a:rtl val="0"/>
                        </a:rPr>
                        <a:t>S212/S500</a:t>
                      </a:r>
                    </a:p>
                  </a:txBody>
                  <a:tcPr marL="42840" marR="4284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1" i="0" u="none" strike="noStrike" cap="none" baseline="0" dirty="0">
                          <a:solidFill>
                            <a:schemeClr val="tx1"/>
                          </a:solidFill>
                          <a:effectLst/>
                          <a:latin typeface="+mn-lt"/>
                          <a:ea typeface="+mn-ea"/>
                          <a:cs typeface="+mn-cs"/>
                          <a:sym typeface="Arial"/>
                          <a:rtl val="0"/>
                        </a:rPr>
                        <a:t>GSALF/GSALR</a:t>
                      </a:r>
                    </a:p>
                  </a:txBody>
                  <a:tcPr marL="42840" marR="4284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1" i="0" u="none" strike="noStrike" cap="none" baseline="0" dirty="0">
                          <a:solidFill>
                            <a:schemeClr val="tx1"/>
                          </a:solidFill>
                          <a:effectLst/>
                          <a:latin typeface="+mn-lt"/>
                          <a:ea typeface="+mn-ea"/>
                          <a:cs typeface="+mn-cs"/>
                          <a:sym typeface="Arial"/>
                          <a:rtl val="0"/>
                        </a:rPr>
                        <a:t>ST11/ST15</a:t>
                      </a:r>
                    </a:p>
                  </a:txBody>
                  <a:tcPr marL="42840" marR="4284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1" i="0" u="none" strike="noStrike" cap="none" baseline="0" dirty="0" err="1">
                          <a:solidFill>
                            <a:schemeClr val="tx1"/>
                          </a:solidFill>
                          <a:effectLst/>
                          <a:latin typeface="+mn-lt"/>
                          <a:ea typeface="+mn-ea"/>
                          <a:cs typeface="+mn-cs"/>
                          <a:sym typeface="Arial"/>
                          <a:rtl val="0"/>
                        </a:rPr>
                        <a:t>sefA</a:t>
                      </a:r>
                      <a:r>
                        <a:rPr lang="es-ES" sz="1600" b="1" i="0" u="none" strike="noStrike" cap="none" baseline="0" dirty="0">
                          <a:solidFill>
                            <a:schemeClr val="tx1"/>
                          </a:solidFill>
                          <a:effectLst/>
                          <a:latin typeface="+mn-lt"/>
                          <a:ea typeface="+mn-ea"/>
                          <a:cs typeface="+mn-cs"/>
                          <a:sym typeface="Arial"/>
                          <a:rtl val="0"/>
                        </a:rPr>
                        <a:t> F/</a:t>
                      </a:r>
                    </a:p>
                    <a:p>
                      <a:pPr marL="0" marR="0" indent="0" algn="ctr" rtl="0">
                        <a:lnSpc>
                          <a:spcPct val="150000"/>
                        </a:lnSpc>
                        <a:spcBef>
                          <a:spcPts val="0"/>
                        </a:spcBef>
                        <a:spcAft>
                          <a:spcPts val="0"/>
                        </a:spcAft>
                        <a:buNone/>
                      </a:pPr>
                      <a:r>
                        <a:rPr lang="es-ES" sz="1600" b="1" i="0" u="none" strike="noStrike" cap="none" baseline="0" dirty="0" err="1">
                          <a:solidFill>
                            <a:schemeClr val="tx1"/>
                          </a:solidFill>
                          <a:effectLst/>
                          <a:latin typeface="+mn-lt"/>
                          <a:ea typeface="+mn-ea"/>
                          <a:cs typeface="+mn-cs"/>
                          <a:sym typeface="Arial"/>
                          <a:rtl val="0"/>
                        </a:rPr>
                        <a:t>sef</a:t>
                      </a:r>
                      <a:r>
                        <a:rPr lang="es-ES" sz="1600" b="1" i="0" u="none" strike="noStrike" cap="none" baseline="0" dirty="0">
                          <a:solidFill>
                            <a:schemeClr val="tx1"/>
                          </a:solidFill>
                          <a:effectLst/>
                          <a:latin typeface="+mn-lt"/>
                          <a:ea typeface="+mn-ea"/>
                          <a:cs typeface="+mn-cs"/>
                          <a:sym typeface="Arial"/>
                          <a:rtl val="0"/>
                        </a:rPr>
                        <a:t> R</a:t>
                      </a:r>
                    </a:p>
                  </a:txBody>
                  <a:tcPr marL="42840" marR="4284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1" i="0" u="none" strike="noStrike" cap="none" baseline="0" dirty="0">
                          <a:solidFill>
                            <a:schemeClr val="tx1"/>
                          </a:solidFill>
                          <a:effectLst/>
                          <a:latin typeface="+mn-lt"/>
                          <a:ea typeface="+mn-ea"/>
                          <a:cs typeface="+mn-cs"/>
                          <a:sym typeface="Arial"/>
                          <a:rtl val="0"/>
                        </a:rPr>
                        <a:t>selfA2/ selfA4</a:t>
                      </a:r>
                    </a:p>
                  </a:txBody>
                  <a:tcPr marL="42840" marR="4284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73050">
                <a:tc>
                  <a:txBody>
                    <a:bodyPr/>
                    <a:lstStyle/>
                    <a:p>
                      <a:pPr marL="0" marR="0" indent="0" algn="ctr" rtl="0">
                        <a:lnSpc>
                          <a:spcPct val="150000"/>
                        </a:lnSpc>
                        <a:spcBef>
                          <a:spcPts val="0"/>
                        </a:spcBef>
                        <a:spcAft>
                          <a:spcPts val="0"/>
                        </a:spcAft>
                        <a:buNone/>
                      </a:pPr>
                      <a:r>
                        <a:rPr lang="es-ES" sz="1600" b="1" i="0" u="none" strike="noStrike" cap="none" baseline="0" dirty="0" smtClean="0">
                          <a:solidFill>
                            <a:schemeClr val="tx1"/>
                          </a:solidFill>
                          <a:effectLst/>
                          <a:latin typeface="+mn-lt"/>
                          <a:ea typeface="+mn-ea"/>
                          <a:cs typeface="+mn-cs"/>
                          <a:sym typeface="Arial"/>
                          <a:rtl val="0"/>
                        </a:rPr>
                        <a:t>S. </a:t>
                      </a:r>
                      <a:r>
                        <a:rPr lang="es-ES" sz="1600" b="1" i="0" u="none" strike="noStrike" cap="none" baseline="0" dirty="0" err="1" smtClean="0">
                          <a:solidFill>
                            <a:schemeClr val="tx1"/>
                          </a:solidFill>
                          <a:effectLst/>
                          <a:latin typeface="+mn-lt"/>
                          <a:ea typeface="+mn-ea"/>
                          <a:cs typeface="+mn-cs"/>
                          <a:sym typeface="Arial"/>
                          <a:rtl val="0"/>
                        </a:rPr>
                        <a:t>enteritidis</a:t>
                      </a:r>
                      <a:endParaRPr lang="es-ES" sz="1600" b="1" i="0" u="none" strike="noStrike" cap="none" baseline="0" dirty="0">
                        <a:solidFill>
                          <a:schemeClr val="tx1"/>
                        </a:solidFill>
                        <a:effectLst/>
                        <a:latin typeface="+mn-lt"/>
                        <a:ea typeface="+mn-ea"/>
                        <a:cs typeface="+mn-cs"/>
                        <a:sym typeface="Arial"/>
                        <a:rtl val="0"/>
                      </a:endParaRPr>
                    </a:p>
                  </a:txBody>
                  <a:tcPr marL="42840" marR="4284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0" i="0" u="none" strike="noStrike" cap="none" baseline="0" dirty="0">
                          <a:solidFill>
                            <a:schemeClr val="tx1"/>
                          </a:solidFill>
                          <a:effectLst/>
                          <a:latin typeface="+mn-lt"/>
                          <a:ea typeface="+mn-ea"/>
                          <a:cs typeface="+mn-cs"/>
                          <a:sym typeface="Arial"/>
                          <a:rtl val="0"/>
                        </a:rPr>
                        <a:t>+</a:t>
                      </a:r>
                    </a:p>
                  </a:txBody>
                  <a:tcPr marL="42840" marR="4284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0" i="0" u="none" strike="noStrike" cap="none" baseline="0" dirty="0">
                          <a:solidFill>
                            <a:schemeClr val="tx1"/>
                          </a:solidFill>
                          <a:effectLst/>
                          <a:latin typeface="+mn-lt"/>
                          <a:ea typeface="+mn-ea"/>
                          <a:cs typeface="+mn-cs"/>
                          <a:sym typeface="Arial"/>
                          <a:rtl val="0"/>
                        </a:rPr>
                        <a:t>+</a:t>
                      </a:r>
                    </a:p>
                  </a:txBody>
                  <a:tcPr marL="42840" marR="4284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0" i="0" u="none" strike="noStrike" cap="none" baseline="0" dirty="0">
                          <a:solidFill>
                            <a:schemeClr val="tx1"/>
                          </a:solidFill>
                          <a:effectLst/>
                          <a:latin typeface="+mn-lt"/>
                          <a:ea typeface="+mn-ea"/>
                          <a:cs typeface="+mn-cs"/>
                          <a:sym typeface="Arial"/>
                          <a:rtl val="0"/>
                        </a:rPr>
                        <a:t>+</a:t>
                      </a:r>
                    </a:p>
                  </a:txBody>
                  <a:tcPr marL="42840" marR="4284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0" i="0" u="none" strike="noStrike" cap="none" baseline="0" dirty="0">
                          <a:solidFill>
                            <a:schemeClr val="tx1"/>
                          </a:solidFill>
                          <a:effectLst/>
                          <a:latin typeface="+mn-lt"/>
                          <a:ea typeface="+mn-ea"/>
                          <a:cs typeface="+mn-cs"/>
                          <a:sym typeface="Arial"/>
                          <a:rtl val="0"/>
                        </a:rPr>
                        <a:t>+</a:t>
                      </a:r>
                    </a:p>
                  </a:txBody>
                  <a:tcPr marL="42840" marR="4284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0" i="0" u="none" strike="noStrike" cap="none" baseline="0" dirty="0">
                          <a:solidFill>
                            <a:schemeClr val="tx1"/>
                          </a:solidFill>
                          <a:effectLst/>
                          <a:latin typeface="+mn-lt"/>
                          <a:ea typeface="+mn-ea"/>
                          <a:cs typeface="+mn-cs"/>
                          <a:sym typeface="Arial"/>
                          <a:rtl val="0"/>
                        </a:rPr>
                        <a:t>+</a:t>
                      </a:r>
                    </a:p>
                  </a:txBody>
                  <a:tcPr marL="42840" marR="4284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0" i="0" u="none" strike="noStrike" cap="none" baseline="0" dirty="0">
                          <a:solidFill>
                            <a:schemeClr val="tx1"/>
                          </a:solidFill>
                          <a:effectLst/>
                          <a:latin typeface="+mn-lt"/>
                          <a:ea typeface="+mn-ea"/>
                          <a:cs typeface="+mn-cs"/>
                          <a:sym typeface="Arial"/>
                          <a:rtl val="0"/>
                        </a:rPr>
                        <a:t>-</a:t>
                      </a:r>
                    </a:p>
                  </a:txBody>
                  <a:tcPr marL="42840" marR="4284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0" i="0" u="none" strike="noStrike" cap="none" baseline="0" dirty="0">
                          <a:solidFill>
                            <a:schemeClr val="tx1"/>
                          </a:solidFill>
                          <a:effectLst/>
                          <a:latin typeface="+mn-lt"/>
                          <a:ea typeface="+mn-ea"/>
                          <a:cs typeface="+mn-cs"/>
                          <a:sym typeface="Arial"/>
                          <a:rtl val="0"/>
                        </a:rPr>
                        <a:t>-</a:t>
                      </a:r>
                    </a:p>
                  </a:txBody>
                  <a:tcPr marL="42840" marR="4284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r>
              <a:tr h="381919">
                <a:tc>
                  <a:txBody>
                    <a:bodyPr/>
                    <a:lstStyle/>
                    <a:p>
                      <a:pPr marL="0" marR="0" indent="0" algn="ctr" rtl="0">
                        <a:lnSpc>
                          <a:spcPct val="150000"/>
                        </a:lnSpc>
                        <a:spcBef>
                          <a:spcPts val="0"/>
                        </a:spcBef>
                        <a:spcAft>
                          <a:spcPts val="0"/>
                        </a:spcAft>
                        <a:buNone/>
                      </a:pPr>
                      <a:r>
                        <a:rPr lang="es-ES" sz="1600" b="1" i="0" u="none" strike="noStrike" cap="none" baseline="0" dirty="0" smtClean="0">
                          <a:solidFill>
                            <a:schemeClr val="tx1"/>
                          </a:solidFill>
                          <a:effectLst/>
                          <a:latin typeface="+mn-lt"/>
                          <a:ea typeface="+mn-ea"/>
                          <a:cs typeface="+mn-cs"/>
                          <a:sym typeface="Arial"/>
                          <a:rtl val="0"/>
                        </a:rPr>
                        <a:t>S. </a:t>
                      </a:r>
                      <a:r>
                        <a:rPr lang="es-ES" sz="1600" b="1" i="0" u="none" strike="noStrike" cap="none" baseline="0" dirty="0" err="1" smtClean="0">
                          <a:solidFill>
                            <a:schemeClr val="tx1"/>
                          </a:solidFill>
                          <a:effectLst/>
                          <a:latin typeface="+mn-lt"/>
                          <a:ea typeface="+mn-ea"/>
                          <a:cs typeface="+mn-cs"/>
                          <a:sym typeface="Arial"/>
                          <a:rtl val="0"/>
                        </a:rPr>
                        <a:t>infantis</a:t>
                      </a:r>
                      <a:endParaRPr lang="es-ES" sz="1600" b="1" i="0" u="none" strike="noStrike" cap="none" baseline="0" dirty="0">
                        <a:solidFill>
                          <a:schemeClr val="tx1"/>
                        </a:solidFill>
                        <a:effectLst/>
                        <a:latin typeface="+mn-lt"/>
                        <a:ea typeface="+mn-ea"/>
                        <a:cs typeface="+mn-cs"/>
                        <a:sym typeface="Arial"/>
                        <a:rtl val="0"/>
                      </a:endParaRPr>
                    </a:p>
                  </a:txBody>
                  <a:tcPr marL="42840" marR="4284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0" i="0" u="none" strike="noStrike" cap="none" baseline="0">
                          <a:solidFill>
                            <a:schemeClr val="tx1"/>
                          </a:solidFill>
                          <a:effectLst/>
                          <a:latin typeface="+mn-lt"/>
                          <a:ea typeface="+mn-ea"/>
                          <a:cs typeface="+mn-cs"/>
                          <a:sym typeface="Arial"/>
                          <a:rtl val="0"/>
                        </a:rPr>
                        <a:t>+</a:t>
                      </a:r>
                    </a:p>
                  </a:txBody>
                  <a:tcPr marL="42840" marR="4284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0" i="0" u="none" strike="noStrike" cap="none" baseline="0">
                          <a:solidFill>
                            <a:schemeClr val="tx1"/>
                          </a:solidFill>
                          <a:effectLst/>
                          <a:latin typeface="+mn-lt"/>
                          <a:ea typeface="+mn-ea"/>
                          <a:cs typeface="+mn-cs"/>
                          <a:sym typeface="Arial"/>
                          <a:rtl val="0"/>
                        </a:rPr>
                        <a:t>+</a:t>
                      </a:r>
                    </a:p>
                  </a:txBody>
                  <a:tcPr marL="42840" marR="4284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0" i="0" u="none" strike="noStrike" cap="none" baseline="0">
                          <a:solidFill>
                            <a:schemeClr val="tx1"/>
                          </a:solidFill>
                          <a:effectLst/>
                          <a:latin typeface="+mn-lt"/>
                          <a:ea typeface="+mn-ea"/>
                          <a:cs typeface="+mn-cs"/>
                          <a:sym typeface="Arial"/>
                          <a:rtl val="0"/>
                        </a:rPr>
                        <a:t>+</a:t>
                      </a:r>
                    </a:p>
                  </a:txBody>
                  <a:tcPr marL="42840" marR="4284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0" i="0" u="none" strike="noStrike" cap="none" baseline="0">
                          <a:solidFill>
                            <a:schemeClr val="tx1"/>
                          </a:solidFill>
                          <a:effectLst/>
                          <a:latin typeface="+mn-lt"/>
                          <a:ea typeface="+mn-ea"/>
                          <a:cs typeface="+mn-cs"/>
                          <a:sym typeface="Arial"/>
                          <a:rtl val="0"/>
                        </a:rPr>
                        <a:t>+</a:t>
                      </a:r>
                    </a:p>
                  </a:txBody>
                  <a:tcPr marL="42840" marR="4284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0" i="0" u="none" strike="noStrike" cap="none" baseline="0">
                          <a:solidFill>
                            <a:schemeClr val="tx1"/>
                          </a:solidFill>
                          <a:effectLst/>
                          <a:latin typeface="+mn-lt"/>
                          <a:ea typeface="+mn-ea"/>
                          <a:cs typeface="+mn-cs"/>
                          <a:sym typeface="Arial"/>
                          <a:rtl val="0"/>
                        </a:rPr>
                        <a:t>+</a:t>
                      </a:r>
                    </a:p>
                  </a:txBody>
                  <a:tcPr marL="42840" marR="4284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0" i="0" u="none" strike="noStrike" cap="none" baseline="0" dirty="0">
                          <a:solidFill>
                            <a:schemeClr val="tx1"/>
                          </a:solidFill>
                          <a:effectLst/>
                          <a:latin typeface="+mn-lt"/>
                          <a:ea typeface="+mn-ea"/>
                          <a:cs typeface="+mn-cs"/>
                          <a:sym typeface="Arial"/>
                          <a:rtl val="0"/>
                        </a:rPr>
                        <a:t>-</a:t>
                      </a:r>
                    </a:p>
                  </a:txBody>
                  <a:tcPr marL="42840" marR="4284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0" i="0" u="none" strike="noStrike" cap="none" baseline="0" dirty="0">
                          <a:solidFill>
                            <a:schemeClr val="tx1"/>
                          </a:solidFill>
                          <a:effectLst/>
                          <a:latin typeface="+mn-lt"/>
                          <a:ea typeface="+mn-ea"/>
                          <a:cs typeface="+mn-cs"/>
                          <a:sym typeface="Arial"/>
                          <a:rtl val="0"/>
                        </a:rPr>
                        <a:t>-</a:t>
                      </a:r>
                    </a:p>
                  </a:txBody>
                  <a:tcPr marL="42840" marR="4284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381919">
                <a:tc>
                  <a:txBody>
                    <a:bodyPr/>
                    <a:lstStyle/>
                    <a:p>
                      <a:pPr marL="0" marR="0" indent="0" algn="ctr" rtl="0">
                        <a:lnSpc>
                          <a:spcPct val="150000"/>
                        </a:lnSpc>
                        <a:spcBef>
                          <a:spcPts val="0"/>
                        </a:spcBef>
                        <a:spcAft>
                          <a:spcPts val="0"/>
                        </a:spcAft>
                        <a:buNone/>
                      </a:pPr>
                      <a:r>
                        <a:rPr lang="es-ES" sz="1600" b="1" i="0" u="none" strike="noStrike" cap="none" baseline="0" dirty="0" smtClean="0">
                          <a:solidFill>
                            <a:schemeClr val="tx1"/>
                          </a:solidFill>
                          <a:effectLst/>
                          <a:latin typeface="+mn-lt"/>
                          <a:ea typeface="+mn-ea"/>
                          <a:cs typeface="+mn-cs"/>
                          <a:sym typeface="Arial"/>
                          <a:rtl val="0"/>
                        </a:rPr>
                        <a:t>S. entérica</a:t>
                      </a:r>
                      <a:endParaRPr lang="es-ES" sz="1600" b="1" i="0" u="none" strike="noStrike" cap="none" baseline="0" dirty="0">
                        <a:solidFill>
                          <a:schemeClr val="tx1"/>
                        </a:solidFill>
                        <a:effectLst/>
                        <a:latin typeface="+mn-lt"/>
                        <a:ea typeface="+mn-ea"/>
                        <a:cs typeface="+mn-cs"/>
                        <a:sym typeface="Arial"/>
                        <a:rtl val="0"/>
                      </a:endParaRPr>
                    </a:p>
                  </a:txBody>
                  <a:tcPr marL="42840" marR="4284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0" i="0" u="none" strike="noStrike" cap="none" baseline="0">
                          <a:solidFill>
                            <a:schemeClr val="tx1"/>
                          </a:solidFill>
                          <a:effectLst/>
                          <a:latin typeface="+mn-lt"/>
                          <a:ea typeface="+mn-ea"/>
                          <a:cs typeface="+mn-cs"/>
                          <a:sym typeface="Arial"/>
                          <a:rtl val="0"/>
                        </a:rPr>
                        <a:t>+</a:t>
                      </a:r>
                    </a:p>
                  </a:txBody>
                  <a:tcPr marL="42840" marR="4284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0" i="0" u="none" strike="noStrike" cap="none" baseline="0" dirty="0">
                          <a:solidFill>
                            <a:schemeClr val="tx1"/>
                          </a:solidFill>
                          <a:effectLst/>
                          <a:latin typeface="+mn-lt"/>
                          <a:ea typeface="+mn-ea"/>
                          <a:cs typeface="+mn-cs"/>
                          <a:sym typeface="Arial"/>
                          <a:rtl val="0"/>
                        </a:rPr>
                        <a:t>+</a:t>
                      </a:r>
                    </a:p>
                  </a:txBody>
                  <a:tcPr marL="42840" marR="4284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0" i="0" u="none" strike="noStrike" cap="none" baseline="0">
                          <a:solidFill>
                            <a:schemeClr val="tx1"/>
                          </a:solidFill>
                          <a:effectLst/>
                          <a:latin typeface="+mn-lt"/>
                          <a:ea typeface="+mn-ea"/>
                          <a:cs typeface="+mn-cs"/>
                          <a:sym typeface="Arial"/>
                          <a:rtl val="0"/>
                        </a:rPr>
                        <a:t>+</a:t>
                      </a:r>
                    </a:p>
                  </a:txBody>
                  <a:tcPr marL="42840" marR="4284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0" i="0" u="none" strike="noStrike" cap="none" baseline="0">
                          <a:solidFill>
                            <a:schemeClr val="tx1"/>
                          </a:solidFill>
                          <a:effectLst/>
                          <a:latin typeface="+mn-lt"/>
                          <a:ea typeface="+mn-ea"/>
                          <a:cs typeface="+mn-cs"/>
                          <a:sym typeface="Arial"/>
                          <a:rtl val="0"/>
                        </a:rPr>
                        <a:t>+</a:t>
                      </a:r>
                    </a:p>
                  </a:txBody>
                  <a:tcPr marL="42840" marR="4284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0" i="0" u="none" strike="noStrike" cap="none" baseline="0">
                          <a:solidFill>
                            <a:schemeClr val="tx1"/>
                          </a:solidFill>
                          <a:effectLst/>
                          <a:latin typeface="+mn-lt"/>
                          <a:ea typeface="+mn-ea"/>
                          <a:cs typeface="+mn-cs"/>
                          <a:sym typeface="Arial"/>
                          <a:rtl val="0"/>
                        </a:rPr>
                        <a:t>+</a:t>
                      </a:r>
                    </a:p>
                  </a:txBody>
                  <a:tcPr marL="42840" marR="4284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0" i="0" u="none" strike="noStrike" cap="none" baseline="0">
                          <a:solidFill>
                            <a:schemeClr val="tx1"/>
                          </a:solidFill>
                          <a:effectLst/>
                          <a:latin typeface="+mn-lt"/>
                          <a:ea typeface="+mn-ea"/>
                          <a:cs typeface="+mn-cs"/>
                          <a:sym typeface="Arial"/>
                          <a:rtl val="0"/>
                        </a:rPr>
                        <a:t>­+</a:t>
                      </a:r>
                    </a:p>
                  </a:txBody>
                  <a:tcPr marL="42840" marR="4284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0" i="0" u="none" strike="noStrike" cap="none" baseline="0" dirty="0">
                          <a:solidFill>
                            <a:schemeClr val="tx1"/>
                          </a:solidFill>
                          <a:effectLst/>
                          <a:latin typeface="+mn-lt"/>
                          <a:ea typeface="+mn-ea"/>
                          <a:cs typeface="+mn-cs"/>
                          <a:sym typeface="Arial"/>
                          <a:rtl val="0"/>
                        </a:rPr>
                        <a:t>-</a:t>
                      </a:r>
                    </a:p>
                  </a:txBody>
                  <a:tcPr marL="42840" marR="4284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334180">
                <a:tc>
                  <a:txBody>
                    <a:bodyPr/>
                    <a:lstStyle/>
                    <a:p>
                      <a:pPr marL="0" marR="0" indent="0" algn="ctr" rtl="0">
                        <a:lnSpc>
                          <a:spcPct val="150000"/>
                        </a:lnSpc>
                        <a:spcBef>
                          <a:spcPts val="0"/>
                        </a:spcBef>
                        <a:spcAft>
                          <a:spcPts val="0"/>
                        </a:spcAft>
                        <a:buNone/>
                      </a:pPr>
                      <a:r>
                        <a:rPr lang="es-ES" sz="1600" b="1" i="0" u="none" strike="noStrike" cap="none" baseline="0" dirty="0">
                          <a:solidFill>
                            <a:schemeClr val="tx1"/>
                          </a:solidFill>
                          <a:effectLst/>
                          <a:latin typeface="+mn-lt"/>
                          <a:ea typeface="+mn-ea"/>
                          <a:cs typeface="+mn-cs"/>
                          <a:sym typeface="Arial"/>
                          <a:rtl val="0"/>
                        </a:rPr>
                        <a:t>E. </a:t>
                      </a:r>
                      <a:r>
                        <a:rPr lang="es-ES" sz="1600" b="1" i="0" u="none" strike="noStrike" cap="none" baseline="0" dirty="0" err="1">
                          <a:solidFill>
                            <a:schemeClr val="tx1"/>
                          </a:solidFill>
                          <a:effectLst/>
                          <a:latin typeface="+mn-lt"/>
                          <a:ea typeface="+mn-ea"/>
                          <a:cs typeface="+mn-cs"/>
                          <a:sym typeface="Arial"/>
                          <a:rtl val="0"/>
                        </a:rPr>
                        <a:t>coli</a:t>
                      </a:r>
                      <a:endParaRPr lang="es-ES" sz="1600" b="1" i="0" u="none" strike="noStrike" cap="none" baseline="0" dirty="0">
                        <a:solidFill>
                          <a:schemeClr val="tx1"/>
                        </a:solidFill>
                        <a:effectLst/>
                        <a:latin typeface="+mn-lt"/>
                        <a:ea typeface="+mn-ea"/>
                        <a:cs typeface="+mn-cs"/>
                        <a:sym typeface="Arial"/>
                        <a:rtl val="0"/>
                      </a:endParaRPr>
                    </a:p>
                  </a:txBody>
                  <a:tcPr marL="42840" marR="4284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0" i="0" u="none" strike="noStrike" cap="none" baseline="0">
                          <a:solidFill>
                            <a:schemeClr val="tx1"/>
                          </a:solidFill>
                          <a:effectLst/>
                          <a:latin typeface="+mn-lt"/>
                          <a:ea typeface="+mn-ea"/>
                          <a:cs typeface="+mn-cs"/>
                          <a:sym typeface="Arial"/>
                          <a:rtl val="0"/>
                        </a:rPr>
                        <a:t>-</a:t>
                      </a:r>
                    </a:p>
                  </a:txBody>
                  <a:tcPr marL="42840" marR="4284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0" i="0" u="none" strike="noStrike" cap="none" baseline="0" dirty="0">
                          <a:solidFill>
                            <a:schemeClr val="tx1"/>
                          </a:solidFill>
                          <a:effectLst/>
                          <a:latin typeface="+mn-lt"/>
                          <a:ea typeface="+mn-ea"/>
                          <a:cs typeface="+mn-cs"/>
                          <a:sym typeface="Arial"/>
                          <a:rtl val="0"/>
                        </a:rPr>
                        <a:t>-</a:t>
                      </a:r>
                    </a:p>
                  </a:txBody>
                  <a:tcPr marL="42840" marR="4284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0" i="0" u="none" strike="noStrike" cap="none" baseline="0">
                          <a:solidFill>
                            <a:schemeClr val="tx1"/>
                          </a:solidFill>
                          <a:effectLst/>
                          <a:latin typeface="+mn-lt"/>
                          <a:ea typeface="+mn-ea"/>
                          <a:cs typeface="+mn-cs"/>
                          <a:sym typeface="Arial"/>
                          <a:rtl val="0"/>
                        </a:rPr>
                        <a:t>-</a:t>
                      </a:r>
                    </a:p>
                  </a:txBody>
                  <a:tcPr marL="42840" marR="4284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0" i="0" u="none" strike="noStrike" cap="none" baseline="0">
                          <a:solidFill>
                            <a:schemeClr val="tx1"/>
                          </a:solidFill>
                          <a:effectLst/>
                          <a:latin typeface="+mn-lt"/>
                          <a:ea typeface="+mn-ea"/>
                          <a:cs typeface="+mn-cs"/>
                          <a:sym typeface="Arial"/>
                          <a:rtl val="0"/>
                        </a:rPr>
                        <a:t>-</a:t>
                      </a:r>
                    </a:p>
                  </a:txBody>
                  <a:tcPr marL="42840" marR="4284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0" i="0" u="none" strike="noStrike" cap="none" baseline="0">
                          <a:solidFill>
                            <a:schemeClr val="tx1"/>
                          </a:solidFill>
                          <a:effectLst/>
                          <a:latin typeface="+mn-lt"/>
                          <a:ea typeface="+mn-ea"/>
                          <a:cs typeface="+mn-cs"/>
                          <a:sym typeface="Arial"/>
                          <a:rtl val="0"/>
                        </a:rPr>
                        <a:t>-</a:t>
                      </a:r>
                    </a:p>
                  </a:txBody>
                  <a:tcPr marL="42840" marR="4284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0" i="0" u="none" strike="noStrike" cap="none" baseline="0">
                          <a:solidFill>
                            <a:schemeClr val="tx1"/>
                          </a:solidFill>
                          <a:effectLst/>
                          <a:latin typeface="+mn-lt"/>
                          <a:ea typeface="+mn-ea"/>
                          <a:cs typeface="+mn-cs"/>
                          <a:sym typeface="Arial"/>
                          <a:rtl val="0"/>
                        </a:rPr>
                        <a:t>-</a:t>
                      </a:r>
                    </a:p>
                  </a:txBody>
                  <a:tcPr marL="42840" marR="4284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0" i="0" u="none" strike="noStrike" cap="none" baseline="0" dirty="0">
                          <a:solidFill>
                            <a:schemeClr val="tx1"/>
                          </a:solidFill>
                          <a:effectLst/>
                          <a:latin typeface="+mn-lt"/>
                          <a:ea typeface="+mn-ea"/>
                          <a:cs typeface="+mn-cs"/>
                          <a:sym typeface="Arial"/>
                          <a:rtl val="0"/>
                        </a:rPr>
                        <a:t>-</a:t>
                      </a:r>
                    </a:p>
                  </a:txBody>
                  <a:tcPr marL="42840" marR="4284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670208">
                <a:tc>
                  <a:txBody>
                    <a:bodyPr/>
                    <a:lstStyle/>
                    <a:p>
                      <a:pPr marL="0" marR="0" indent="0" algn="ctr" rtl="0">
                        <a:lnSpc>
                          <a:spcPct val="150000"/>
                        </a:lnSpc>
                        <a:spcBef>
                          <a:spcPts val="0"/>
                        </a:spcBef>
                        <a:spcAft>
                          <a:spcPts val="0"/>
                        </a:spcAft>
                        <a:buNone/>
                      </a:pPr>
                      <a:r>
                        <a:rPr lang="es-ES" sz="1600" b="1" i="0" u="none" strike="noStrike" cap="none" baseline="0" dirty="0" err="1">
                          <a:solidFill>
                            <a:schemeClr val="tx1"/>
                          </a:solidFill>
                          <a:effectLst/>
                          <a:latin typeface="+mn-lt"/>
                          <a:ea typeface="+mn-ea"/>
                          <a:cs typeface="+mn-cs"/>
                          <a:sym typeface="Arial"/>
                          <a:rtl val="0"/>
                        </a:rPr>
                        <a:t>Pseudomona</a:t>
                      </a:r>
                      <a:endParaRPr lang="es-ES" sz="1600" b="1" i="0" u="none" strike="noStrike" cap="none" baseline="0" dirty="0">
                        <a:solidFill>
                          <a:schemeClr val="tx1"/>
                        </a:solidFill>
                        <a:effectLst/>
                        <a:latin typeface="+mn-lt"/>
                        <a:ea typeface="+mn-ea"/>
                        <a:cs typeface="+mn-cs"/>
                        <a:sym typeface="Arial"/>
                        <a:rtl val="0"/>
                      </a:endParaRPr>
                    </a:p>
                  </a:txBody>
                  <a:tcPr marL="42840" marR="4284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0" i="0" u="none" strike="noStrike" cap="none" baseline="0" dirty="0">
                          <a:solidFill>
                            <a:schemeClr val="tx1"/>
                          </a:solidFill>
                          <a:effectLst/>
                          <a:latin typeface="+mn-lt"/>
                          <a:ea typeface="+mn-ea"/>
                          <a:cs typeface="+mn-cs"/>
                          <a:sym typeface="Arial"/>
                          <a:rtl val="0"/>
                        </a:rPr>
                        <a:t>-</a:t>
                      </a:r>
                    </a:p>
                  </a:txBody>
                  <a:tcPr marL="42840" marR="4284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0" i="0" u="none" strike="noStrike" cap="none" baseline="0" dirty="0">
                          <a:solidFill>
                            <a:schemeClr val="tx1"/>
                          </a:solidFill>
                          <a:effectLst/>
                          <a:latin typeface="+mn-lt"/>
                          <a:ea typeface="+mn-ea"/>
                          <a:cs typeface="+mn-cs"/>
                          <a:sym typeface="Arial"/>
                          <a:rtl val="0"/>
                        </a:rPr>
                        <a:t>+</a:t>
                      </a:r>
                    </a:p>
                  </a:txBody>
                  <a:tcPr marL="42840" marR="4284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0" i="0" u="none" strike="noStrike" cap="none" baseline="0">
                          <a:solidFill>
                            <a:schemeClr val="tx1"/>
                          </a:solidFill>
                          <a:effectLst/>
                          <a:latin typeface="+mn-lt"/>
                          <a:ea typeface="+mn-ea"/>
                          <a:cs typeface="+mn-cs"/>
                          <a:sym typeface="Arial"/>
                          <a:rtl val="0"/>
                        </a:rPr>
                        <a:t>-</a:t>
                      </a:r>
                    </a:p>
                  </a:txBody>
                  <a:tcPr marL="42840" marR="4284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0" i="0" u="none" strike="noStrike" cap="none" baseline="0">
                          <a:solidFill>
                            <a:schemeClr val="tx1"/>
                          </a:solidFill>
                          <a:effectLst/>
                          <a:latin typeface="+mn-lt"/>
                          <a:ea typeface="+mn-ea"/>
                          <a:cs typeface="+mn-cs"/>
                          <a:sym typeface="Arial"/>
                          <a:rtl val="0"/>
                        </a:rPr>
                        <a:t>-</a:t>
                      </a:r>
                    </a:p>
                  </a:txBody>
                  <a:tcPr marL="42840" marR="4284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0" i="0" u="none" strike="noStrike" cap="none" baseline="0">
                          <a:solidFill>
                            <a:schemeClr val="tx1"/>
                          </a:solidFill>
                          <a:effectLst/>
                          <a:latin typeface="+mn-lt"/>
                          <a:ea typeface="+mn-ea"/>
                          <a:cs typeface="+mn-cs"/>
                          <a:sym typeface="Arial"/>
                          <a:rtl val="0"/>
                        </a:rPr>
                        <a:t>-</a:t>
                      </a:r>
                    </a:p>
                  </a:txBody>
                  <a:tcPr marL="42840" marR="4284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0" i="0" u="none" strike="noStrike" cap="none" baseline="0">
                          <a:solidFill>
                            <a:schemeClr val="tx1"/>
                          </a:solidFill>
                          <a:effectLst/>
                          <a:latin typeface="+mn-lt"/>
                          <a:ea typeface="+mn-ea"/>
                          <a:cs typeface="+mn-cs"/>
                          <a:sym typeface="Arial"/>
                          <a:rtl val="0"/>
                        </a:rPr>
                        <a:t>-</a:t>
                      </a:r>
                    </a:p>
                  </a:txBody>
                  <a:tcPr marL="42840" marR="4284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0" i="0" u="none" strike="noStrike" cap="none" baseline="0" dirty="0">
                          <a:solidFill>
                            <a:schemeClr val="tx1"/>
                          </a:solidFill>
                          <a:effectLst/>
                          <a:latin typeface="+mn-lt"/>
                          <a:ea typeface="+mn-ea"/>
                          <a:cs typeface="+mn-cs"/>
                          <a:sym typeface="Arial"/>
                          <a:rtl val="0"/>
                        </a:rPr>
                        <a:t>-</a:t>
                      </a:r>
                    </a:p>
                  </a:txBody>
                  <a:tcPr marL="42840" marR="4284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495745">
                <a:tc>
                  <a:txBody>
                    <a:bodyPr/>
                    <a:lstStyle/>
                    <a:p>
                      <a:pPr marL="0" marR="0" indent="0" algn="ctr" rtl="0">
                        <a:lnSpc>
                          <a:spcPct val="150000"/>
                        </a:lnSpc>
                        <a:spcBef>
                          <a:spcPts val="0"/>
                        </a:spcBef>
                        <a:spcAft>
                          <a:spcPts val="0"/>
                        </a:spcAft>
                        <a:buNone/>
                      </a:pPr>
                      <a:r>
                        <a:rPr lang="es-ES" sz="1600" b="1" i="0" u="none" strike="noStrike" cap="none" baseline="0" dirty="0" err="1">
                          <a:solidFill>
                            <a:schemeClr val="tx1"/>
                          </a:solidFill>
                          <a:effectLst/>
                          <a:latin typeface="+mn-lt"/>
                          <a:ea typeface="+mn-ea"/>
                          <a:cs typeface="+mn-cs"/>
                          <a:sym typeface="Arial"/>
                          <a:rtl val="0"/>
                        </a:rPr>
                        <a:t>Enterobacter</a:t>
                      </a:r>
                      <a:endParaRPr lang="es-ES" sz="1600" b="1" i="0" u="none" strike="noStrike" cap="none" baseline="0" dirty="0">
                        <a:solidFill>
                          <a:schemeClr val="tx1"/>
                        </a:solidFill>
                        <a:effectLst/>
                        <a:latin typeface="+mn-lt"/>
                        <a:ea typeface="+mn-ea"/>
                        <a:cs typeface="+mn-cs"/>
                        <a:sym typeface="Arial"/>
                        <a:rtl val="0"/>
                      </a:endParaRPr>
                    </a:p>
                  </a:txBody>
                  <a:tcPr marL="42840" marR="4284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0" i="0" u="none" strike="noStrike" cap="none" baseline="0" dirty="0">
                          <a:solidFill>
                            <a:schemeClr val="tx1"/>
                          </a:solidFill>
                          <a:effectLst/>
                          <a:latin typeface="+mn-lt"/>
                          <a:ea typeface="+mn-ea"/>
                          <a:cs typeface="+mn-cs"/>
                          <a:sym typeface="Arial"/>
                          <a:rtl val="0"/>
                        </a:rPr>
                        <a:t>+</a:t>
                      </a:r>
                    </a:p>
                  </a:txBody>
                  <a:tcPr marL="42840" marR="4284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0" i="0" u="none" strike="noStrike" cap="none" baseline="0" dirty="0">
                          <a:solidFill>
                            <a:schemeClr val="tx1"/>
                          </a:solidFill>
                          <a:effectLst/>
                          <a:latin typeface="+mn-lt"/>
                          <a:ea typeface="+mn-ea"/>
                          <a:cs typeface="+mn-cs"/>
                          <a:sym typeface="Arial"/>
                          <a:rtl val="0"/>
                        </a:rPr>
                        <a:t>+</a:t>
                      </a:r>
                    </a:p>
                  </a:txBody>
                  <a:tcPr marL="42840" marR="4284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0" i="0" u="none" strike="noStrike" cap="none" baseline="0">
                          <a:solidFill>
                            <a:schemeClr val="tx1"/>
                          </a:solidFill>
                          <a:effectLst/>
                          <a:latin typeface="+mn-lt"/>
                          <a:ea typeface="+mn-ea"/>
                          <a:cs typeface="+mn-cs"/>
                          <a:sym typeface="Arial"/>
                          <a:rtl val="0"/>
                        </a:rPr>
                        <a:t>-</a:t>
                      </a:r>
                    </a:p>
                  </a:txBody>
                  <a:tcPr marL="42840" marR="4284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0" i="0" u="none" strike="noStrike" cap="none" baseline="0">
                          <a:solidFill>
                            <a:schemeClr val="tx1"/>
                          </a:solidFill>
                          <a:effectLst/>
                          <a:latin typeface="+mn-lt"/>
                          <a:ea typeface="+mn-ea"/>
                          <a:cs typeface="+mn-cs"/>
                          <a:sym typeface="Arial"/>
                          <a:rtl val="0"/>
                        </a:rPr>
                        <a:t>-</a:t>
                      </a:r>
                    </a:p>
                  </a:txBody>
                  <a:tcPr marL="42840" marR="4284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0" i="0" u="none" strike="noStrike" cap="none" baseline="0">
                          <a:solidFill>
                            <a:schemeClr val="tx1"/>
                          </a:solidFill>
                          <a:effectLst/>
                          <a:latin typeface="+mn-lt"/>
                          <a:ea typeface="+mn-ea"/>
                          <a:cs typeface="+mn-cs"/>
                          <a:sym typeface="Arial"/>
                          <a:rtl val="0"/>
                        </a:rPr>
                        <a:t>-</a:t>
                      </a:r>
                    </a:p>
                  </a:txBody>
                  <a:tcPr marL="42840" marR="4284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0" i="0" u="none" strike="noStrike" cap="none" baseline="0">
                          <a:solidFill>
                            <a:schemeClr val="tx1"/>
                          </a:solidFill>
                          <a:effectLst/>
                          <a:latin typeface="+mn-lt"/>
                          <a:ea typeface="+mn-ea"/>
                          <a:cs typeface="+mn-cs"/>
                          <a:sym typeface="Arial"/>
                          <a:rtl val="0"/>
                        </a:rPr>
                        <a:t>-</a:t>
                      </a:r>
                    </a:p>
                  </a:txBody>
                  <a:tcPr marL="42840" marR="4284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0" i="0" u="none" strike="noStrike" cap="none" baseline="0" dirty="0">
                          <a:solidFill>
                            <a:schemeClr val="tx1"/>
                          </a:solidFill>
                          <a:effectLst/>
                          <a:latin typeface="+mn-lt"/>
                          <a:ea typeface="+mn-ea"/>
                          <a:cs typeface="+mn-cs"/>
                          <a:sym typeface="Arial"/>
                          <a:rtl val="0"/>
                        </a:rPr>
                        <a:t>-</a:t>
                      </a:r>
                    </a:p>
                  </a:txBody>
                  <a:tcPr marL="42840" marR="4284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381919">
                <a:tc>
                  <a:txBody>
                    <a:bodyPr/>
                    <a:lstStyle/>
                    <a:p>
                      <a:pPr marL="0" marR="0" indent="0" algn="ctr" rtl="0">
                        <a:lnSpc>
                          <a:spcPct val="150000"/>
                        </a:lnSpc>
                        <a:spcBef>
                          <a:spcPts val="0"/>
                        </a:spcBef>
                        <a:spcAft>
                          <a:spcPts val="0"/>
                        </a:spcAft>
                        <a:buNone/>
                      </a:pPr>
                      <a:r>
                        <a:rPr lang="es-ES" sz="1600" b="1" i="0" u="none" strike="noStrike" cap="none" baseline="0" dirty="0" err="1">
                          <a:solidFill>
                            <a:schemeClr val="tx1"/>
                          </a:solidFill>
                          <a:effectLst/>
                          <a:latin typeface="+mn-lt"/>
                          <a:ea typeface="+mn-ea"/>
                          <a:cs typeface="+mn-cs"/>
                          <a:sym typeface="Arial"/>
                          <a:rtl val="0"/>
                        </a:rPr>
                        <a:t>Citrobacter</a:t>
                      </a:r>
                      <a:endParaRPr lang="es-ES" sz="1600" b="1" i="0" u="none" strike="noStrike" cap="none" baseline="0" dirty="0">
                        <a:solidFill>
                          <a:schemeClr val="tx1"/>
                        </a:solidFill>
                        <a:effectLst/>
                        <a:latin typeface="+mn-lt"/>
                        <a:ea typeface="+mn-ea"/>
                        <a:cs typeface="+mn-cs"/>
                        <a:sym typeface="Arial"/>
                        <a:rtl val="0"/>
                      </a:endParaRPr>
                    </a:p>
                  </a:txBody>
                  <a:tcPr marL="42840" marR="42840" marT="0"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0" i="0" u="none" strike="noStrike" cap="none" baseline="0">
                          <a:solidFill>
                            <a:schemeClr val="tx1"/>
                          </a:solidFill>
                          <a:effectLst/>
                          <a:latin typeface="+mn-lt"/>
                          <a:ea typeface="+mn-ea"/>
                          <a:cs typeface="+mn-cs"/>
                          <a:sym typeface="Arial"/>
                          <a:rtl val="0"/>
                        </a:rPr>
                        <a:t>-</a:t>
                      </a:r>
                    </a:p>
                  </a:txBody>
                  <a:tcPr marL="42840" marR="42840" marT="0"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0" i="0" u="none" strike="noStrike" cap="none" baseline="0" dirty="0">
                          <a:solidFill>
                            <a:schemeClr val="tx1"/>
                          </a:solidFill>
                          <a:effectLst/>
                          <a:latin typeface="+mn-lt"/>
                          <a:ea typeface="+mn-ea"/>
                          <a:cs typeface="+mn-cs"/>
                          <a:sym typeface="Arial"/>
                          <a:rtl val="0"/>
                        </a:rPr>
                        <a:t>-</a:t>
                      </a:r>
                    </a:p>
                  </a:txBody>
                  <a:tcPr marL="42840" marR="42840" marT="0"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0" i="0" u="none" strike="noStrike" cap="none" baseline="0">
                          <a:solidFill>
                            <a:schemeClr val="tx1"/>
                          </a:solidFill>
                          <a:effectLst/>
                          <a:latin typeface="+mn-lt"/>
                          <a:ea typeface="+mn-ea"/>
                          <a:cs typeface="+mn-cs"/>
                          <a:sym typeface="Arial"/>
                          <a:rtl val="0"/>
                        </a:rPr>
                        <a:t>-</a:t>
                      </a:r>
                    </a:p>
                  </a:txBody>
                  <a:tcPr marL="42840" marR="42840" marT="0"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0" i="0" u="none" strike="noStrike" cap="none" baseline="0">
                          <a:solidFill>
                            <a:schemeClr val="tx1"/>
                          </a:solidFill>
                          <a:effectLst/>
                          <a:latin typeface="+mn-lt"/>
                          <a:ea typeface="+mn-ea"/>
                          <a:cs typeface="+mn-cs"/>
                          <a:sym typeface="Arial"/>
                          <a:rtl val="0"/>
                        </a:rPr>
                        <a:t>-</a:t>
                      </a:r>
                    </a:p>
                  </a:txBody>
                  <a:tcPr marL="42840" marR="42840" marT="0"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0" i="0" u="none" strike="noStrike" cap="none" baseline="0">
                          <a:solidFill>
                            <a:schemeClr val="tx1"/>
                          </a:solidFill>
                          <a:effectLst/>
                          <a:latin typeface="+mn-lt"/>
                          <a:ea typeface="+mn-ea"/>
                          <a:cs typeface="+mn-cs"/>
                          <a:sym typeface="Arial"/>
                          <a:rtl val="0"/>
                        </a:rPr>
                        <a:t>-</a:t>
                      </a:r>
                    </a:p>
                  </a:txBody>
                  <a:tcPr marL="42840" marR="42840" marT="0"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0" i="0" u="none" strike="noStrike" cap="none" baseline="0">
                          <a:solidFill>
                            <a:schemeClr val="tx1"/>
                          </a:solidFill>
                          <a:effectLst/>
                          <a:latin typeface="+mn-lt"/>
                          <a:ea typeface="+mn-ea"/>
                          <a:cs typeface="+mn-cs"/>
                          <a:sym typeface="Arial"/>
                          <a:rtl val="0"/>
                        </a:rPr>
                        <a:t>-</a:t>
                      </a:r>
                    </a:p>
                  </a:txBody>
                  <a:tcPr marL="42840" marR="42840" marT="0"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rtl="0">
                        <a:lnSpc>
                          <a:spcPct val="150000"/>
                        </a:lnSpc>
                        <a:spcBef>
                          <a:spcPts val="0"/>
                        </a:spcBef>
                        <a:spcAft>
                          <a:spcPts val="0"/>
                        </a:spcAft>
                        <a:buNone/>
                      </a:pPr>
                      <a:r>
                        <a:rPr lang="es-ES" sz="1600" b="0" i="0" u="none" strike="noStrike" cap="none" baseline="0" dirty="0">
                          <a:solidFill>
                            <a:schemeClr val="tx1"/>
                          </a:solidFill>
                          <a:effectLst/>
                          <a:latin typeface="+mn-lt"/>
                          <a:ea typeface="+mn-ea"/>
                          <a:cs typeface="+mn-cs"/>
                          <a:sym typeface="Arial"/>
                          <a:rtl val="0"/>
                        </a:rPr>
                        <a:t>-</a:t>
                      </a:r>
                    </a:p>
                  </a:txBody>
                  <a:tcPr marL="42840" marR="42840" marT="0"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9487876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texto 8"/>
          <p:cNvSpPr>
            <a:spLocks noGrp="1"/>
          </p:cNvSpPr>
          <p:nvPr>
            <p:ph type="body" idx="1"/>
          </p:nvPr>
        </p:nvSpPr>
        <p:spPr>
          <a:xfrm>
            <a:off x="395536" y="1124744"/>
            <a:ext cx="8229600" cy="4824536"/>
          </a:xfrm>
        </p:spPr>
        <p:txBody>
          <a:bodyPr/>
          <a:lstStyle/>
          <a:p>
            <a:pPr algn="just"/>
            <a:r>
              <a:rPr lang="es-ES" sz="1800" dirty="0"/>
              <a:t>Se aisló una </a:t>
            </a:r>
            <a:r>
              <a:rPr lang="es-ES" sz="1800" i="1" dirty="0"/>
              <a:t>Salmonella </a:t>
            </a:r>
            <a:r>
              <a:rPr lang="es-ES" sz="1800" i="1" dirty="0" err="1"/>
              <a:t>enterica</a:t>
            </a:r>
            <a:r>
              <a:rPr lang="es-ES" sz="1800" dirty="0"/>
              <a:t>, la cual fue encontrada  en </a:t>
            </a:r>
            <a:r>
              <a:rPr lang="es-ES" sz="1800" i="1" dirty="0" err="1" smtClean="0"/>
              <a:t>Alangasí</a:t>
            </a:r>
            <a:r>
              <a:rPr lang="es-ES" sz="1800" dirty="0" smtClean="0"/>
              <a:t>, </a:t>
            </a:r>
            <a:r>
              <a:rPr lang="es-ES" sz="1800" dirty="0"/>
              <a:t>mientras que en las otras muestras analizadas se encontraron principalmente bacterias fermentadoras de lactosa. </a:t>
            </a:r>
            <a:endParaRPr lang="es-ES" sz="1800" dirty="0" smtClean="0"/>
          </a:p>
          <a:p>
            <a:pPr marL="203200" indent="0" algn="just">
              <a:buNone/>
            </a:pPr>
            <a:endParaRPr lang="es-ES" sz="1800" dirty="0"/>
          </a:p>
          <a:p>
            <a:pPr algn="just"/>
            <a:r>
              <a:rPr lang="es-ES" sz="1800" dirty="0"/>
              <a:t>Las bacterias entéricas aisladas en aves de corral fueron: 1) </a:t>
            </a:r>
            <a:r>
              <a:rPr lang="es-ES" sz="1800" i="1" dirty="0"/>
              <a:t>Salmonella </a:t>
            </a:r>
            <a:r>
              <a:rPr lang="es-ES" sz="1800" i="1" dirty="0" err="1"/>
              <a:t>enterica</a:t>
            </a:r>
            <a:r>
              <a:rPr lang="es-ES" sz="1800" dirty="0"/>
              <a:t>, 2) </a:t>
            </a:r>
            <a:r>
              <a:rPr lang="es-ES" sz="1800" i="1" dirty="0" err="1"/>
              <a:t>Citrobacter</a:t>
            </a:r>
            <a:r>
              <a:rPr lang="es-ES" sz="1800" i="1" dirty="0"/>
              <a:t> </a:t>
            </a:r>
            <a:r>
              <a:rPr lang="es-ES" sz="1800" i="1" dirty="0" err="1"/>
              <a:t>freundii</a:t>
            </a:r>
            <a:r>
              <a:rPr lang="es-ES" sz="1800" dirty="0"/>
              <a:t>, 3) </a:t>
            </a:r>
            <a:r>
              <a:rPr lang="es-ES" sz="1800" i="1" dirty="0" err="1"/>
              <a:t>Enterobacter</a:t>
            </a:r>
            <a:r>
              <a:rPr lang="es-ES" sz="1800" i="1" dirty="0"/>
              <a:t> </a:t>
            </a:r>
            <a:r>
              <a:rPr lang="es-ES" sz="1800" i="1" dirty="0" err="1"/>
              <a:t>agglomerans</a:t>
            </a:r>
            <a:r>
              <a:rPr lang="es-ES" sz="1800" dirty="0"/>
              <a:t> y 4) </a:t>
            </a:r>
            <a:r>
              <a:rPr lang="es-ES" sz="1800" i="1" dirty="0" err="1"/>
              <a:t>Pseudomona</a:t>
            </a:r>
            <a:r>
              <a:rPr lang="es-ES" sz="1800" i="1" dirty="0"/>
              <a:t> </a:t>
            </a:r>
            <a:r>
              <a:rPr lang="es-ES" sz="1800" i="1" dirty="0" err="1"/>
              <a:t>fluorescens</a:t>
            </a:r>
            <a:r>
              <a:rPr lang="es-ES" sz="1800" dirty="0"/>
              <a:t> </a:t>
            </a:r>
          </a:p>
          <a:p>
            <a:pPr algn="just"/>
            <a:endParaRPr lang="es-ES" sz="1800" dirty="0" smtClean="0"/>
          </a:p>
          <a:p>
            <a:pPr algn="just"/>
            <a:r>
              <a:rPr lang="es-ES" sz="1800" dirty="0" smtClean="0"/>
              <a:t>El </a:t>
            </a:r>
            <a:r>
              <a:rPr lang="es-ES" sz="1800" dirty="0"/>
              <a:t>gen de patogenicidad </a:t>
            </a:r>
            <a:r>
              <a:rPr lang="es-ES" sz="1800" i="1" dirty="0" err="1"/>
              <a:t>invA</a:t>
            </a:r>
            <a:r>
              <a:rPr lang="es-ES" sz="1800" dirty="0"/>
              <a:t> reportado en </a:t>
            </a:r>
            <a:r>
              <a:rPr lang="es-ES" sz="1800" i="1" dirty="0"/>
              <a:t>Salmonella </a:t>
            </a:r>
            <a:r>
              <a:rPr lang="es-ES" sz="1800" i="1" dirty="0" err="1"/>
              <a:t>spp</a:t>
            </a:r>
            <a:r>
              <a:rPr lang="es-ES" sz="1800" dirty="0"/>
              <a:t>. estuvo presente tanto en los controles positivos (</a:t>
            </a:r>
            <a:r>
              <a:rPr lang="es-ES" sz="1800" i="1" dirty="0"/>
              <a:t>S. </a:t>
            </a:r>
            <a:r>
              <a:rPr lang="es-ES" sz="1800" i="1" dirty="0" err="1"/>
              <a:t>enteritidis</a:t>
            </a:r>
            <a:r>
              <a:rPr lang="es-ES" sz="1800" i="1" dirty="0"/>
              <a:t>, S. </a:t>
            </a:r>
            <a:r>
              <a:rPr lang="es-ES" sz="1800" i="1" dirty="0" err="1"/>
              <a:t>infantis</a:t>
            </a:r>
            <a:r>
              <a:rPr lang="es-ES" sz="1800" i="1" dirty="0"/>
              <a:t> </a:t>
            </a:r>
            <a:r>
              <a:rPr lang="es-ES" sz="1800" dirty="0"/>
              <a:t>y</a:t>
            </a:r>
            <a:r>
              <a:rPr lang="es-ES" sz="1800" i="1" dirty="0"/>
              <a:t> S. </a:t>
            </a:r>
            <a:r>
              <a:rPr lang="es-ES" sz="1800" i="1" dirty="0" err="1"/>
              <a:t>gallinarum</a:t>
            </a:r>
            <a:r>
              <a:rPr lang="es-ES" sz="1800" dirty="0"/>
              <a:t>) así como en la </a:t>
            </a:r>
            <a:r>
              <a:rPr lang="es-ES" sz="1800" i="1" dirty="0"/>
              <a:t>Salmonella </a:t>
            </a:r>
            <a:r>
              <a:rPr lang="es-ES" sz="1800" i="1" dirty="0" err="1"/>
              <a:t>enterica</a:t>
            </a:r>
            <a:r>
              <a:rPr lang="es-ES" sz="1800" dirty="0"/>
              <a:t> aislada en </a:t>
            </a:r>
            <a:r>
              <a:rPr lang="es-ES" sz="1800" dirty="0" err="1"/>
              <a:t>Alangasí</a:t>
            </a:r>
            <a:r>
              <a:rPr lang="es-ES" sz="1800" dirty="0"/>
              <a:t>. Además se presentó un gen similar en la bacteria </a:t>
            </a:r>
            <a:r>
              <a:rPr lang="es-ES" sz="1800" i="1" dirty="0" err="1"/>
              <a:t>Enterobacter</a:t>
            </a:r>
            <a:r>
              <a:rPr lang="es-ES" sz="1800" i="1" dirty="0"/>
              <a:t> </a:t>
            </a:r>
            <a:r>
              <a:rPr lang="es-ES" sz="1800" i="1" dirty="0" err="1"/>
              <a:t>agglomerans</a:t>
            </a:r>
            <a:r>
              <a:rPr lang="es-ES" sz="1800" i="1" dirty="0"/>
              <a:t>.</a:t>
            </a:r>
            <a:endParaRPr lang="es-ES" sz="1800" dirty="0"/>
          </a:p>
          <a:p>
            <a:pPr marL="203200" indent="0" algn="just">
              <a:buNone/>
            </a:pPr>
            <a:endParaRPr lang="es-ES" sz="1800" dirty="0" smtClean="0"/>
          </a:p>
        </p:txBody>
      </p:sp>
      <p:sp>
        <p:nvSpPr>
          <p:cNvPr id="10" name="Título 1"/>
          <p:cNvSpPr>
            <a:spLocks noGrp="1"/>
          </p:cNvSpPr>
          <p:nvPr>
            <p:ph type="title"/>
          </p:nvPr>
        </p:nvSpPr>
        <p:spPr>
          <a:xfrm>
            <a:off x="395536" y="44624"/>
            <a:ext cx="8229600" cy="533759"/>
          </a:xfrm>
        </p:spPr>
        <p:txBody>
          <a:bodyPr/>
          <a:lstStyle/>
          <a:p>
            <a:r>
              <a:rPr lang="es-US" sz="4000" b="1" dirty="0" smtClean="0"/>
              <a:t>CONCLUSIONES</a:t>
            </a:r>
            <a:endParaRPr lang="es-US" sz="4000" b="1" dirty="0"/>
          </a:p>
        </p:txBody>
      </p:sp>
    </p:spTree>
    <p:extLst>
      <p:ext uri="{BB962C8B-B14F-4D97-AF65-F5344CB8AC3E}">
        <p14:creationId xmlns:p14="http://schemas.microsoft.com/office/powerpoint/2010/main" val="2639177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972360" y="2747501"/>
            <a:ext cx="7075952" cy="3122404"/>
          </a:xfrm>
          <a:prstGeom prst="rect">
            <a:avLst/>
          </a:prstGeom>
        </p:spPr>
      </p:pic>
      <p:sp>
        <p:nvSpPr>
          <p:cNvPr id="2" name="Título 1"/>
          <p:cNvSpPr>
            <a:spLocks noGrp="1"/>
          </p:cNvSpPr>
          <p:nvPr>
            <p:ph type="title"/>
          </p:nvPr>
        </p:nvSpPr>
        <p:spPr>
          <a:xfrm>
            <a:off x="395536" y="44624"/>
            <a:ext cx="8229600" cy="533759"/>
          </a:xfrm>
        </p:spPr>
        <p:txBody>
          <a:bodyPr/>
          <a:lstStyle/>
          <a:p>
            <a:r>
              <a:rPr lang="es-US" sz="4000" b="1" dirty="0" smtClean="0"/>
              <a:t>SALMONELOSIS</a:t>
            </a:r>
            <a:endParaRPr lang="es-US" sz="4000" b="1" dirty="0"/>
          </a:p>
        </p:txBody>
      </p:sp>
      <p:graphicFrame>
        <p:nvGraphicFramePr>
          <p:cNvPr id="4" name="Diagrama 3"/>
          <p:cNvGraphicFramePr/>
          <p:nvPr>
            <p:extLst>
              <p:ext uri="{D42A27DB-BD31-4B8C-83A1-F6EECF244321}">
                <p14:modId xmlns:p14="http://schemas.microsoft.com/office/powerpoint/2010/main" val="3642866079"/>
              </p:ext>
            </p:extLst>
          </p:nvPr>
        </p:nvGraphicFramePr>
        <p:xfrm>
          <a:off x="179512" y="578383"/>
          <a:ext cx="8964488" cy="24002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48" name="CuadroTexto 2047"/>
          <p:cNvSpPr txBox="1"/>
          <p:nvPr/>
        </p:nvSpPr>
        <p:spPr>
          <a:xfrm>
            <a:off x="3573472" y="5805264"/>
            <a:ext cx="134432" cy="276999"/>
          </a:xfrm>
          <a:prstGeom prst="rect">
            <a:avLst/>
          </a:prstGeom>
          <a:noFill/>
        </p:spPr>
        <p:txBody>
          <a:bodyPr wrap="square" rtlCol="0">
            <a:spAutoFit/>
          </a:bodyPr>
          <a:lstStyle/>
          <a:p>
            <a:r>
              <a:rPr lang="es-EC" sz="1200" b="1" dirty="0" smtClean="0"/>
              <a:t>1</a:t>
            </a:r>
            <a:endParaRPr lang="en-US" sz="1200" b="1" dirty="0"/>
          </a:p>
        </p:txBody>
      </p:sp>
      <p:sp>
        <p:nvSpPr>
          <p:cNvPr id="2049" name="Rectangle 1"/>
          <p:cNvSpPr>
            <a:spLocks noChangeArrowheads="1"/>
          </p:cNvSpPr>
          <p:nvPr/>
        </p:nvSpPr>
        <p:spPr bwMode="auto">
          <a:xfrm>
            <a:off x="0" y="6341258"/>
            <a:ext cx="6794850" cy="40011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s-EC" sz="1000" b="0" i="0" u="none" strike="noStrike" cap="none" normalizeH="0" baseline="0" dirty="0" smtClean="0">
                <a:ln>
                  <a:noFill/>
                </a:ln>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 Modificado a partir de: Young K.,</a:t>
            </a:r>
            <a:r>
              <a:rPr kumimoji="0" lang="es-EC" sz="10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s-EC" sz="1000" b="0" i="0" u="none" strike="noStrike" cap="none" normalizeH="0" baseline="0" dirty="0" smtClean="0">
                <a:ln>
                  <a:noFill/>
                </a:ln>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Davis L.</a:t>
            </a:r>
            <a:r>
              <a:rPr kumimoji="0" lang="es-EC" sz="10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s-EC" sz="1000" b="0" i="0" u="none" strike="noStrike" cap="none" normalizeH="0" baseline="0" dirty="0" smtClean="0">
                <a:ln>
                  <a:noFill/>
                </a:ln>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&amp;</a:t>
            </a:r>
            <a:r>
              <a:rPr kumimoji="0" lang="es-EC" sz="10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s-EC" sz="1000" b="0" i="0" u="none" strike="noStrike" cap="none" normalizeH="0" baseline="0" dirty="0" smtClean="0">
                <a:ln>
                  <a:noFill/>
                </a:ln>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kumimoji="0" lang="es-EC" sz="1000" b="0" i="0" u="none" strike="noStrike" cap="none" normalizeH="0" baseline="0" dirty="0" err="1" smtClean="0">
                <a:ln>
                  <a:noFill/>
                </a:ln>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DiRita</a:t>
            </a:r>
            <a:r>
              <a:rPr kumimoji="0" lang="es-EC" sz="1000" b="0" i="0" u="none" strike="noStrike" cap="none" normalizeH="0" baseline="0" dirty="0" smtClean="0">
                <a:ln>
                  <a:noFill/>
                </a:ln>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V. (2007). </a:t>
            </a:r>
            <a:r>
              <a:rPr kumimoji="0" lang="en-US" sz="1000" b="0" i="0" u="none" strike="noStrike" cap="none" normalizeH="0" baseline="0" dirty="0" smtClean="0">
                <a:ln>
                  <a:noFill/>
                </a:ln>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Campylobacter </a:t>
            </a:r>
            <a:r>
              <a:rPr kumimoji="0" lang="en-US" sz="1000" b="0" i="0" u="none" strike="noStrike" cap="none" normalizeH="0" baseline="0" dirty="0" err="1" smtClean="0">
                <a:ln>
                  <a:noFill/>
                </a:ln>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jejuni</a:t>
            </a:r>
            <a:r>
              <a:rPr kumimoji="0" lang="en-US" sz="1000" b="0" i="0" u="none" strike="noStrike" cap="none" normalizeH="0" baseline="0" dirty="0" smtClean="0">
                <a:ln>
                  <a:noFill/>
                </a:ln>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molecular biology and pathogenesis</a:t>
            </a:r>
            <a:r>
              <a:rPr kumimoji="0" lang="en-US" sz="1000" b="0" i="1" u="none" strike="noStrike" cap="none" normalizeH="0" baseline="0" dirty="0" smtClean="0">
                <a:ln>
                  <a:noFill/>
                </a:ln>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Nature Reviews Microbiology</a:t>
            </a:r>
            <a:r>
              <a:rPr kumimoji="0" lang="en-US" sz="10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sz="1000" b="0" i="0" u="none" strike="noStrike" cap="none" normalizeH="0" baseline="0" dirty="0" smtClean="0">
                <a:ln>
                  <a:noFill/>
                </a:ln>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5, 665</a:t>
            </a:r>
            <a:r>
              <a:rPr kumimoji="0" lang="en-US" sz="10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sz="1000" b="0" i="0" u="none" strike="noStrike" cap="none" normalizeH="0" baseline="0" dirty="0" smtClean="0">
                <a:ln>
                  <a:noFill/>
                </a:ln>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679|</a:t>
            </a:r>
            <a:r>
              <a:rPr kumimoji="0" lang="en-US" sz="10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sz="1000" b="0" i="0" u="none" strike="noStrike" cap="none" normalizeH="0" baseline="0" dirty="0" smtClean="0">
                <a:ln>
                  <a:noFill/>
                </a:ln>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doi:10.1038/nrmicro1718</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40333432"/>
      </p:ext>
    </p:extLst>
  </p:cSld>
  <p:clrMapOvr>
    <a:masterClrMapping/>
  </p:clrMapOvr>
  <mc:AlternateContent xmlns:mc="http://schemas.openxmlformats.org/markup-compatibility/2006" xmlns:p14="http://schemas.microsoft.com/office/powerpoint/2010/main">
    <mc:Choice Requires="p14">
      <p:transition spd="slow" p14:dur="2000" advTm="40471"/>
    </mc:Choice>
    <mc:Fallback xmlns="">
      <p:transition spd="slow" advTm="40471"/>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395536" y="1412776"/>
            <a:ext cx="8229600" cy="4525963"/>
          </a:xfrm>
        </p:spPr>
        <p:txBody>
          <a:bodyPr/>
          <a:lstStyle/>
          <a:p>
            <a:pPr algn="just"/>
            <a:r>
              <a:rPr lang="es-ES" sz="1800" dirty="0"/>
              <a:t>Los primers de los genes </a:t>
            </a:r>
            <a:r>
              <a:rPr lang="es-ES" sz="1800" i="1" dirty="0" err="1"/>
              <a:t>invA</a:t>
            </a:r>
            <a:r>
              <a:rPr lang="es-ES" sz="1800" i="1" dirty="0"/>
              <a:t>, </a:t>
            </a:r>
            <a:r>
              <a:rPr lang="es-ES" sz="1800" i="1" dirty="0" err="1"/>
              <a:t>fimC</a:t>
            </a:r>
            <a:r>
              <a:rPr lang="es-ES" sz="1800" dirty="0"/>
              <a:t>, el operón de transporte de histidina, </a:t>
            </a:r>
            <a:r>
              <a:rPr lang="es-ES" sz="1800" i="1" dirty="0"/>
              <a:t>JEO402</a:t>
            </a:r>
            <a:r>
              <a:rPr lang="es-ES" sz="1800" dirty="0"/>
              <a:t>-1 pueden ser utilizados para la identificación de bacterias patógenas, ya que tuvieron una alta sensibilidad y una alta especificidad.</a:t>
            </a:r>
          </a:p>
          <a:p>
            <a:pPr algn="just"/>
            <a:endParaRPr lang="es-ES" sz="1800" dirty="0" smtClean="0"/>
          </a:p>
          <a:p>
            <a:pPr algn="just"/>
            <a:r>
              <a:rPr lang="es-ES" sz="1800" dirty="0" smtClean="0"/>
              <a:t>Las </a:t>
            </a:r>
            <a:r>
              <a:rPr lang="es-ES" sz="1800" dirty="0"/>
              <a:t>pruebas moleculares mostraron ser capaces de ser más eficientes y específicas en la caracterización de </a:t>
            </a:r>
            <a:r>
              <a:rPr lang="es-ES" sz="1800" i="1" dirty="0"/>
              <a:t>Salmonella</a:t>
            </a:r>
            <a:r>
              <a:rPr lang="es-ES" sz="1800" dirty="0"/>
              <a:t>.</a:t>
            </a:r>
          </a:p>
          <a:p>
            <a:endParaRPr lang="es-ES" sz="1800" dirty="0"/>
          </a:p>
        </p:txBody>
      </p:sp>
      <p:sp>
        <p:nvSpPr>
          <p:cNvPr id="6" name="Título 1"/>
          <p:cNvSpPr>
            <a:spLocks noGrp="1"/>
          </p:cNvSpPr>
          <p:nvPr>
            <p:ph type="title"/>
          </p:nvPr>
        </p:nvSpPr>
        <p:spPr>
          <a:xfrm>
            <a:off x="395536" y="44624"/>
            <a:ext cx="8229600" cy="533759"/>
          </a:xfrm>
        </p:spPr>
        <p:txBody>
          <a:bodyPr/>
          <a:lstStyle/>
          <a:p>
            <a:r>
              <a:rPr lang="es-US" sz="4000" b="1" dirty="0" smtClean="0"/>
              <a:t>CONCLUSIONES</a:t>
            </a:r>
            <a:endParaRPr lang="es-US" sz="4000" b="1" dirty="0"/>
          </a:p>
        </p:txBody>
      </p:sp>
    </p:spTree>
    <p:extLst>
      <p:ext uri="{BB962C8B-B14F-4D97-AF65-F5344CB8AC3E}">
        <p14:creationId xmlns:p14="http://schemas.microsoft.com/office/powerpoint/2010/main" val="93664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idx="1"/>
          </p:nvPr>
        </p:nvSpPr>
        <p:spPr>
          <a:xfrm>
            <a:off x="405488" y="1207293"/>
            <a:ext cx="8229600" cy="4525963"/>
          </a:xfrm>
        </p:spPr>
        <p:txBody>
          <a:bodyPr/>
          <a:lstStyle/>
          <a:p>
            <a:pPr algn="just"/>
            <a:r>
              <a:rPr lang="es-ES" sz="1800" dirty="0"/>
              <a:t>Las condiciones y los medios de enriquecimiento van a determinar el aislamiento o no de </a:t>
            </a:r>
            <a:r>
              <a:rPr lang="es-ES" sz="1800" i="1" dirty="0"/>
              <a:t>Salmonella</a:t>
            </a:r>
            <a:r>
              <a:rPr lang="es-ES" sz="1800" dirty="0"/>
              <a:t>, por lo tanto se debe hacer una adecuada selección de los mismos para permitir una detección más sensible y específica de la bacteria</a:t>
            </a:r>
            <a:r>
              <a:rPr lang="es-ES" sz="1800" dirty="0" smtClean="0"/>
              <a:t>.</a:t>
            </a:r>
          </a:p>
          <a:p>
            <a:pPr marL="203200" indent="0" algn="just">
              <a:buNone/>
            </a:pPr>
            <a:endParaRPr lang="es-ES" sz="1800" dirty="0"/>
          </a:p>
          <a:p>
            <a:pPr algn="just"/>
            <a:r>
              <a:rPr lang="es-ES" sz="1800" dirty="0"/>
              <a:t>Es recomendable hacer la </a:t>
            </a:r>
            <a:r>
              <a:rPr lang="es-ES" sz="1800" dirty="0" err="1"/>
              <a:t>serotipificación</a:t>
            </a:r>
            <a:r>
              <a:rPr lang="es-ES" sz="1800" dirty="0"/>
              <a:t> de la cepa de </a:t>
            </a:r>
            <a:r>
              <a:rPr lang="es-ES" sz="1800" i="1" dirty="0"/>
              <a:t>Salmonella</a:t>
            </a:r>
            <a:r>
              <a:rPr lang="es-ES" sz="1800" dirty="0"/>
              <a:t> aislada, para de esta manera conocer qué tipo de bacteria que se tiene.</a:t>
            </a:r>
          </a:p>
          <a:p>
            <a:pPr marL="203200" indent="0" algn="just">
              <a:buNone/>
            </a:pPr>
            <a:endParaRPr lang="es-ES" sz="1800" dirty="0" smtClean="0"/>
          </a:p>
          <a:p>
            <a:pPr algn="just"/>
            <a:r>
              <a:rPr lang="es-ES" sz="1800" dirty="0" smtClean="0"/>
              <a:t>Se </a:t>
            </a:r>
            <a:r>
              <a:rPr lang="es-ES" sz="1800" dirty="0"/>
              <a:t>deberían secuenciar los productos obtenidos en la PCR, para de esta manera comprobar los genes de interés así como definir las posibles diferencias en las secuencia de cada cepa para desarrollar marcadores más específicos.</a:t>
            </a:r>
          </a:p>
          <a:p>
            <a:endParaRPr lang="es-ES" sz="1800" dirty="0"/>
          </a:p>
        </p:txBody>
      </p:sp>
      <p:sp>
        <p:nvSpPr>
          <p:cNvPr id="7" name="Título 1"/>
          <p:cNvSpPr>
            <a:spLocks noGrp="1"/>
          </p:cNvSpPr>
          <p:nvPr>
            <p:ph type="title"/>
          </p:nvPr>
        </p:nvSpPr>
        <p:spPr>
          <a:xfrm>
            <a:off x="395536" y="44624"/>
            <a:ext cx="8229600" cy="533759"/>
          </a:xfrm>
        </p:spPr>
        <p:txBody>
          <a:bodyPr/>
          <a:lstStyle/>
          <a:p>
            <a:r>
              <a:rPr lang="es-US" sz="4000" b="1" dirty="0" smtClean="0"/>
              <a:t>RECOMENDACIONES</a:t>
            </a:r>
            <a:endParaRPr lang="es-US" sz="4000" b="1" dirty="0"/>
          </a:p>
        </p:txBody>
      </p:sp>
    </p:spTree>
    <p:extLst>
      <p:ext uri="{BB962C8B-B14F-4D97-AF65-F5344CB8AC3E}">
        <p14:creationId xmlns:p14="http://schemas.microsoft.com/office/powerpoint/2010/main" val="29424941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57200" y="44624"/>
            <a:ext cx="8229600" cy="576064"/>
          </a:xfrm>
        </p:spPr>
        <p:txBody>
          <a:bodyPr/>
          <a:lstStyle/>
          <a:p>
            <a:r>
              <a:rPr lang="es-US" sz="3600" b="1" dirty="0" smtClean="0"/>
              <a:t>BIBLIOGRAFÍA</a:t>
            </a:r>
            <a:endParaRPr lang="es-ES" sz="3600" b="1" dirty="0"/>
          </a:p>
        </p:txBody>
      </p:sp>
      <p:sp>
        <p:nvSpPr>
          <p:cNvPr id="6" name="Marcador de texto 5"/>
          <p:cNvSpPr>
            <a:spLocks noGrp="1"/>
          </p:cNvSpPr>
          <p:nvPr>
            <p:ph type="body" idx="1"/>
          </p:nvPr>
        </p:nvSpPr>
        <p:spPr>
          <a:xfrm>
            <a:off x="107504" y="836712"/>
            <a:ext cx="8856984" cy="5328592"/>
          </a:xfrm>
        </p:spPr>
        <p:txBody>
          <a:bodyPr/>
          <a:lstStyle/>
          <a:p>
            <a:pPr marL="203200" indent="0">
              <a:buNone/>
            </a:pPr>
            <a:r>
              <a:rPr lang="en-US" sz="1800" dirty="0"/>
              <a:t>Alonso, A., &amp; </a:t>
            </a:r>
            <a:r>
              <a:rPr lang="en-US" sz="1800" dirty="0" err="1"/>
              <a:t>Gracía</a:t>
            </a:r>
            <a:r>
              <a:rPr lang="en-US" sz="1800" dirty="0"/>
              <a:t>, F. (2004). Hijacking of eukaryotic functions by intracellular bacterial pathogens. International Microbiology</a:t>
            </a:r>
            <a:r>
              <a:rPr lang="en-US" sz="1800" dirty="0" smtClean="0"/>
              <a:t>.</a:t>
            </a:r>
          </a:p>
          <a:p>
            <a:pPr marL="203200" indent="0">
              <a:buNone/>
            </a:pPr>
            <a:r>
              <a:rPr lang="en-US" sz="1800" dirty="0" err="1" smtClean="0"/>
              <a:t>Janda</a:t>
            </a:r>
            <a:r>
              <a:rPr lang="en-US" sz="1800" dirty="0"/>
              <a:t>, M., &amp; Abbott, S. (2002). Bacterial Identification for Publication: When Is Enough </a:t>
            </a:r>
            <a:r>
              <a:rPr lang="en-US" sz="1800" dirty="0" err="1"/>
              <a:t>Enough</a:t>
            </a:r>
            <a:r>
              <a:rPr lang="en-US" sz="1800" dirty="0"/>
              <a:t>? JOURNAL OF CLINICAL MICROBIOLOGY.</a:t>
            </a:r>
          </a:p>
          <a:p>
            <a:pPr marL="203200" indent="0">
              <a:buNone/>
            </a:pPr>
            <a:r>
              <a:rPr lang="en-US" sz="1800" dirty="0"/>
              <a:t>Jones, M. A. (2013). Fimbriae and Flagella of Salmonella </a:t>
            </a:r>
            <a:r>
              <a:rPr lang="en-US" sz="1800" dirty="0" err="1"/>
              <a:t>enterica</a:t>
            </a:r>
            <a:r>
              <a:rPr lang="en-US" sz="1800" dirty="0"/>
              <a:t>. </a:t>
            </a:r>
            <a:r>
              <a:rPr lang="en-US" sz="1800" dirty="0" err="1"/>
              <a:t>En</a:t>
            </a:r>
            <a:r>
              <a:rPr lang="en-US" sz="1800" dirty="0"/>
              <a:t> P. A. Barrow, &amp; U. </a:t>
            </a:r>
            <a:r>
              <a:rPr lang="en-US" sz="1800" dirty="0" err="1"/>
              <a:t>Methner</a:t>
            </a:r>
            <a:r>
              <a:rPr lang="en-US" sz="1800" dirty="0"/>
              <a:t> (Edits.), Salmonella in Domestic Animals (</a:t>
            </a:r>
            <a:r>
              <a:rPr lang="en-US" sz="1800" dirty="0" err="1"/>
              <a:t>Segunda</a:t>
            </a:r>
            <a:r>
              <a:rPr lang="en-US" sz="1800" dirty="0"/>
              <a:t> ed.).</a:t>
            </a:r>
          </a:p>
          <a:p>
            <a:pPr marL="203200" indent="0">
              <a:buNone/>
            </a:pPr>
            <a:r>
              <a:rPr lang="en-US" sz="1800" dirty="0"/>
              <a:t>Mahon, C., Lehman, D., &amp; </a:t>
            </a:r>
            <a:r>
              <a:rPr lang="en-US" sz="1800" dirty="0" err="1"/>
              <a:t>Manuselis</a:t>
            </a:r>
            <a:r>
              <a:rPr lang="en-US" sz="1800" dirty="0"/>
              <a:t>, G. (2011). Textbook of Diagnostic Microbiology (</a:t>
            </a:r>
            <a:r>
              <a:rPr lang="en-US" sz="1800" dirty="0" err="1"/>
              <a:t>Cuarta</a:t>
            </a:r>
            <a:r>
              <a:rPr lang="en-US" sz="1800" dirty="0"/>
              <a:t> ed.). Elsevier</a:t>
            </a:r>
          </a:p>
          <a:p>
            <a:pPr marL="203200" indent="0">
              <a:buNone/>
            </a:pPr>
            <a:r>
              <a:rPr lang="en-US" sz="1800" dirty="0" err="1" smtClean="0"/>
              <a:t>Sharath</a:t>
            </a:r>
            <a:r>
              <a:rPr lang="en-US" sz="1800" dirty="0"/>
              <a:t>, K., Archana, D., &amp; </a:t>
            </a:r>
            <a:r>
              <a:rPr lang="en-US" sz="1800" dirty="0" err="1"/>
              <a:t>Dhanashree</a:t>
            </a:r>
            <a:r>
              <a:rPr lang="en-US" sz="1800" dirty="0"/>
              <a:t>, B. (2010). Comparison of culture media for the isolation of Salmonella spp. from stool samples. </a:t>
            </a:r>
            <a:r>
              <a:rPr lang="en-US" sz="1800" i="1" dirty="0"/>
              <a:t>Journal of Advance Researches in Biological Sciences</a:t>
            </a:r>
            <a:r>
              <a:rPr lang="en-US" sz="1800" dirty="0" smtClean="0"/>
              <a:t>.</a:t>
            </a:r>
          </a:p>
          <a:p>
            <a:pPr marL="203200" indent="0">
              <a:buNone/>
            </a:pPr>
            <a:r>
              <a:rPr lang="en-US" sz="1800" dirty="0" err="1"/>
              <a:t>Taskila</a:t>
            </a:r>
            <a:r>
              <a:rPr lang="en-US" sz="1800" dirty="0"/>
              <a:t>, S., </a:t>
            </a:r>
            <a:r>
              <a:rPr lang="en-US" sz="1800" dirty="0" err="1"/>
              <a:t>Tuomola</a:t>
            </a:r>
            <a:r>
              <a:rPr lang="en-US" sz="1800" dirty="0"/>
              <a:t>, M., &amp; </a:t>
            </a:r>
            <a:r>
              <a:rPr lang="en-US" sz="1800" dirty="0" err="1"/>
              <a:t>Ojamo</a:t>
            </a:r>
            <a:r>
              <a:rPr lang="en-US" sz="1800" dirty="0"/>
              <a:t>, H. (2012). Enrichment cultivation in detection of food-borne Salmonella. Food control</a:t>
            </a:r>
            <a:endParaRPr lang="es-ES" sz="1800" dirty="0"/>
          </a:p>
        </p:txBody>
      </p:sp>
    </p:spTree>
    <p:extLst>
      <p:ext uri="{BB962C8B-B14F-4D97-AF65-F5344CB8AC3E}">
        <p14:creationId xmlns:p14="http://schemas.microsoft.com/office/powerpoint/2010/main" val="16238792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idx="2"/>
          </p:nvPr>
        </p:nvSpPr>
        <p:spPr>
          <a:xfrm>
            <a:off x="5460033" y="7308412"/>
            <a:ext cx="1696139" cy="1586461"/>
          </a:xfrm>
        </p:spPr>
        <p:txBody>
          <a:bodyPr/>
          <a:lstStyle/>
          <a:p>
            <a:r>
              <a:rPr lang="es-EC" dirty="0" smtClean="0"/>
              <a:t>Agradecimiento:</a:t>
            </a:r>
          </a:p>
          <a:p>
            <a:r>
              <a:rPr lang="es-EC" dirty="0" smtClean="0"/>
              <a:t>Ligia Ayala, PhD</a:t>
            </a:r>
          </a:p>
          <a:p>
            <a:r>
              <a:rPr lang="es-EC" dirty="0" smtClean="0"/>
              <a:t>Marbel Torres, PhD</a:t>
            </a:r>
          </a:p>
          <a:p>
            <a:r>
              <a:rPr lang="es-EC" dirty="0" smtClean="0"/>
              <a:t>Laboratorio de Inmunología y Virología</a:t>
            </a:r>
            <a:endParaRPr lang="es-EC" dirty="0"/>
          </a:p>
          <a:p>
            <a:endParaRPr lang="es-EC" dirty="0" smtClean="0"/>
          </a:p>
          <a:p>
            <a:endParaRPr lang="es-EC" dirty="0" smtClean="0"/>
          </a:p>
          <a:p>
            <a:r>
              <a:rPr lang="es-EC" dirty="0" smtClean="0"/>
              <a:t>Andrea </a:t>
            </a:r>
          </a:p>
          <a:p>
            <a:r>
              <a:rPr lang="es-EC" dirty="0" smtClean="0"/>
              <a:t>Yolanda Angulo, PhD</a:t>
            </a:r>
          </a:p>
          <a:p>
            <a:r>
              <a:rPr lang="es-EC" dirty="0" err="1" smtClean="0"/>
              <a:t>Kleber</a:t>
            </a:r>
            <a:r>
              <a:rPr lang="es-EC" dirty="0" smtClean="0"/>
              <a:t> Andrade, PhD</a:t>
            </a:r>
            <a:endParaRPr lang="es-EC" dirty="0"/>
          </a:p>
          <a:p>
            <a:endParaRPr lang="es-EC" dirty="0" smtClean="0"/>
          </a:p>
          <a:p>
            <a:endParaRPr lang="es-EC" dirty="0"/>
          </a:p>
          <a:p>
            <a:endParaRPr lang="es-EC" dirty="0" smtClean="0"/>
          </a:p>
        </p:txBody>
      </p:sp>
      <p:sp>
        <p:nvSpPr>
          <p:cNvPr id="2" name="AutoShape 2" descr="Resultado de imagen para cencina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http://cencinat.espe.edu.ec/wp-content/uploads/2015/02/cropped-cropped-LOGO-CENCINAT-2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567109"/>
            <a:ext cx="3888432" cy="121513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ugi.espe.edu.ec/ugi/wp-content/uploads/2014/06/Logo-RP-UFA-ESP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633" y="616042"/>
            <a:ext cx="5114713" cy="1395416"/>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p:cNvSpPr>
            <a:spLocks noGrp="1"/>
          </p:cNvSpPr>
          <p:nvPr>
            <p:ph type="title"/>
          </p:nvPr>
        </p:nvSpPr>
        <p:spPr>
          <a:xfrm>
            <a:off x="63916" y="-13967"/>
            <a:ext cx="9080083" cy="634083"/>
          </a:xfrm>
        </p:spPr>
        <p:txBody>
          <a:bodyPr>
            <a:normAutofit/>
          </a:bodyPr>
          <a:lstStyle/>
          <a:p>
            <a:pPr algn="l"/>
            <a:r>
              <a:rPr lang="es-EC" sz="2800" b="1" dirty="0" smtClean="0"/>
              <a:t>AGRADECIMIENTOS</a:t>
            </a:r>
            <a:endParaRPr lang="en-US" sz="2800" b="1" dirty="0"/>
          </a:p>
        </p:txBody>
      </p:sp>
      <p:pic>
        <p:nvPicPr>
          <p:cNvPr id="2056" name="Picture 8" descr="http://decv.espe.edu.ec/wp-content/uploads/2015/01/sello-biote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7603" y="2324784"/>
            <a:ext cx="1548060" cy="1597466"/>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364312" y="3922250"/>
            <a:ext cx="3374642" cy="1169551"/>
          </a:xfrm>
          <a:prstGeom prst="rect">
            <a:avLst/>
          </a:prstGeom>
          <a:noFill/>
        </p:spPr>
        <p:txBody>
          <a:bodyPr wrap="none" rtlCol="0">
            <a:spAutoFit/>
          </a:bodyPr>
          <a:lstStyle/>
          <a:p>
            <a:r>
              <a:rPr lang="es-EC" b="1" dirty="0" smtClean="0"/>
              <a:t>Laboratorio de Inmunología-Virología</a:t>
            </a:r>
          </a:p>
          <a:p>
            <a:endParaRPr lang="es-EC" dirty="0" smtClean="0"/>
          </a:p>
          <a:p>
            <a:pPr algn="ctr"/>
            <a:r>
              <a:rPr lang="es-EC" dirty="0" smtClean="0"/>
              <a:t>Ligia </a:t>
            </a:r>
            <a:r>
              <a:rPr lang="es-EC" dirty="0"/>
              <a:t>Ayala, PhD</a:t>
            </a:r>
          </a:p>
          <a:p>
            <a:pPr algn="ctr"/>
            <a:r>
              <a:rPr lang="es-EC" dirty="0" err="1"/>
              <a:t>Marbel</a:t>
            </a:r>
            <a:r>
              <a:rPr lang="es-EC" dirty="0"/>
              <a:t> Torres, PhD</a:t>
            </a:r>
          </a:p>
          <a:p>
            <a:endParaRPr lang="en-US" b="1" dirty="0"/>
          </a:p>
        </p:txBody>
      </p:sp>
      <p:sp>
        <p:nvSpPr>
          <p:cNvPr id="9" name="CuadroTexto 8"/>
          <p:cNvSpPr txBox="1"/>
          <p:nvPr/>
        </p:nvSpPr>
        <p:spPr>
          <a:xfrm>
            <a:off x="5993192" y="3888919"/>
            <a:ext cx="2473754" cy="307777"/>
          </a:xfrm>
          <a:prstGeom prst="rect">
            <a:avLst/>
          </a:prstGeom>
          <a:noFill/>
        </p:spPr>
        <p:txBody>
          <a:bodyPr wrap="none" rtlCol="0">
            <a:spAutoFit/>
          </a:bodyPr>
          <a:lstStyle/>
          <a:p>
            <a:r>
              <a:rPr lang="es-EC" b="1" dirty="0" smtClean="0"/>
              <a:t>Plataforma de microscopía</a:t>
            </a:r>
            <a:endParaRPr lang="en-US" b="1" dirty="0"/>
          </a:p>
        </p:txBody>
      </p:sp>
      <p:sp>
        <p:nvSpPr>
          <p:cNvPr id="5" name="Rectángulo 4"/>
          <p:cNvSpPr/>
          <p:nvPr/>
        </p:nvSpPr>
        <p:spPr>
          <a:xfrm>
            <a:off x="5919294" y="4235347"/>
            <a:ext cx="2448511" cy="738664"/>
          </a:xfrm>
          <a:prstGeom prst="rect">
            <a:avLst/>
          </a:prstGeom>
        </p:spPr>
        <p:txBody>
          <a:bodyPr wrap="square">
            <a:spAutoFit/>
          </a:bodyPr>
          <a:lstStyle/>
          <a:p>
            <a:pPr algn="ctr"/>
            <a:r>
              <a:rPr lang="es-EC" dirty="0"/>
              <a:t>Andrea Vaca, Ing.</a:t>
            </a:r>
          </a:p>
          <a:p>
            <a:pPr algn="ctr"/>
            <a:r>
              <a:rPr lang="es-EC" dirty="0"/>
              <a:t>Yolanda Angulo, PhD</a:t>
            </a:r>
          </a:p>
          <a:p>
            <a:pPr algn="ctr"/>
            <a:r>
              <a:rPr lang="es-EC" dirty="0" err="1" smtClean="0"/>
              <a:t>Klever</a:t>
            </a:r>
            <a:r>
              <a:rPr lang="es-EC" dirty="0" smtClean="0"/>
              <a:t> </a:t>
            </a:r>
            <a:r>
              <a:rPr lang="es-EC" dirty="0"/>
              <a:t>Andrade, PhD</a:t>
            </a:r>
          </a:p>
        </p:txBody>
      </p:sp>
      <p:pic>
        <p:nvPicPr>
          <p:cNvPr id="1026" name="Picture 2" descr="http://www.nestle.com.ec/perroton/Img/ResponsabilidadSocial/imgResponsabilidad0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6837" y="4114964"/>
            <a:ext cx="1684574" cy="1684575"/>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p:cNvSpPr/>
          <p:nvPr/>
        </p:nvSpPr>
        <p:spPr>
          <a:xfrm>
            <a:off x="3563888" y="5773370"/>
            <a:ext cx="2448511" cy="307777"/>
          </a:xfrm>
          <a:prstGeom prst="rect">
            <a:avLst/>
          </a:prstGeom>
        </p:spPr>
        <p:txBody>
          <a:bodyPr wrap="square">
            <a:spAutoFit/>
          </a:bodyPr>
          <a:lstStyle/>
          <a:p>
            <a:pPr algn="ctr"/>
            <a:r>
              <a:rPr lang="es-EC" dirty="0" smtClean="0"/>
              <a:t>Christian </a:t>
            </a:r>
            <a:r>
              <a:rPr lang="es-EC" dirty="0" err="1" smtClean="0"/>
              <a:t>Vinueza</a:t>
            </a:r>
            <a:r>
              <a:rPr lang="es-EC" dirty="0" smtClean="0"/>
              <a:t>, </a:t>
            </a:r>
            <a:r>
              <a:rPr lang="es-EC" dirty="0" err="1" smtClean="0"/>
              <a:t>MsC</a:t>
            </a:r>
            <a:endParaRPr lang="es-EC" dirty="0"/>
          </a:p>
        </p:txBody>
      </p:sp>
    </p:spTree>
    <p:extLst>
      <p:ext uri="{BB962C8B-B14F-4D97-AF65-F5344CB8AC3E}">
        <p14:creationId xmlns:p14="http://schemas.microsoft.com/office/powerpoint/2010/main" val="1480825343"/>
      </p:ext>
    </p:extLst>
  </p:cSld>
  <p:clrMapOvr>
    <a:masterClrMapping/>
  </p:clrMapOvr>
  <mc:AlternateContent xmlns:mc="http://schemas.openxmlformats.org/markup-compatibility/2006" xmlns:p14="http://schemas.microsoft.com/office/powerpoint/2010/main">
    <mc:Choice Requires="p14">
      <p:transition spd="slow" p14:dur="2000" advTm="2021"/>
    </mc:Choice>
    <mc:Fallback xmlns="">
      <p:transition spd="slow" advTm="202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95536" y="3466"/>
            <a:ext cx="8229600" cy="533759"/>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2514600" indent="-228600" algn="ctr" rtl="0">
              <a:spcBef>
                <a:spcPts val="0"/>
              </a:spcBef>
              <a:spcAft>
                <a:spcPts val="0"/>
              </a:spcAft>
              <a:defRPr/>
            </a:lvl6pPr>
            <a:lvl7pPr marL="2971800" indent="-228600" algn="ctr" rtl="0">
              <a:spcBef>
                <a:spcPts val="0"/>
              </a:spcBef>
              <a:spcAft>
                <a:spcPts val="0"/>
              </a:spcAft>
              <a:defRPr/>
            </a:lvl7pPr>
            <a:lvl8pPr marL="3429000" indent="-228600" algn="ctr" rtl="0">
              <a:spcBef>
                <a:spcPts val="0"/>
              </a:spcBef>
              <a:spcAft>
                <a:spcPts val="0"/>
              </a:spcAft>
              <a:defRPr/>
            </a:lvl8pPr>
            <a:lvl9pPr marL="3886200" indent="-228600" algn="ctr" rtl="0">
              <a:spcBef>
                <a:spcPts val="0"/>
              </a:spcBef>
              <a:spcAft>
                <a:spcPts val="0"/>
              </a:spcAft>
              <a:defRPr/>
            </a:lvl9pPr>
          </a:lstStyle>
          <a:p>
            <a:r>
              <a:rPr lang="es-ES" sz="3600" b="1" dirty="0"/>
              <a:t>CARACTERÍSTICAS </a:t>
            </a:r>
            <a:r>
              <a:rPr lang="es-ES" sz="3600" b="1" dirty="0" smtClean="0"/>
              <a:t>GENERALES</a:t>
            </a:r>
            <a:endParaRPr lang="es-US" sz="3600" b="1" dirty="0"/>
          </a:p>
        </p:txBody>
      </p:sp>
      <p:grpSp>
        <p:nvGrpSpPr>
          <p:cNvPr id="32" name="Grupo 31"/>
          <p:cNvGrpSpPr/>
          <p:nvPr/>
        </p:nvGrpSpPr>
        <p:grpSpPr>
          <a:xfrm>
            <a:off x="3261312" y="768736"/>
            <a:ext cx="5789619" cy="2585323"/>
            <a:chOff x="3246877" y="770659"/>
            <a:chExt cx="5789619" cy="2585323"/>
          </a:xfrm>
        </p:grpSpPr>
        <p:sp>
          <p:nvSpPr>
            <p:cNvPr id="8" name="Rectángulo 7"/>
            <p:cNvSpPr/>
            <p:nvPr/>
          </p:nvSpPr>
          <p:spPr>
            <a:xfrm>
              <a:off x="4053136" y="770659"/>
              <a:ext cx="4983360" cy="2585323"/>
            </a:xfrm>
            <a:prstGeom prst="rect">
              <a:avLst/>
            </a:prstGeom>
          </p:spPr>
          <p:txBody>
            <a:bodyPr wrap="square">
              <a:spAutoFit/>
            </a:bodyPr>
            <a:lstStyle/>
            <a:p>
              <a:pPr marL="285750" indent="-285750">
                <a:lnSpc>
                  <a:spcPct val="150000"/>
                </a:lnSpc>
                <a:buFont typeface="Arial" panose="020B0604020202020204" pitchFamily="34" charset="0"/>
                <a:buChar char="•"/>
              </a:pPr>
              <a:r>
                <a:rPr lang="es-US" sz="1800" dirty="0" smtClean="0"/>
                <a:t>Bacilos </a:t>
              </a:r>
              <a:r>
                <a:rPr lang="es-US" sz="1800" dirty="0" err="1"/>
                <a:t>gram</a:t>
              </a:r>
              <a:r>
                <a:rPr lang="es-US" sz="1800" dirty="0"/>
                <a:t> </a:t>
              </a:r>
              <a:r>
                <a:rPr lang="es-US" sz="1800" dirty="0" smtClean="0"/>
                <a:t>negativos</a:t>
              </a:r>
              <a:endParaRPr lang="es-US" sz="1800" dirty="0"/>
            </a:p>
            <a:p>
              <a:pPr marL="285750" indent="-285750">
                <a:lnSpc>
                  <a:spcPct val="150000"/>
                </a:lnSpc>
                <a:buFont typeface="Arial" panose="020B0604020202020204" pitchFamily="34" charset="0"/>
                <a:buChar char="•"/>
              </a:pPr>
              <a:r>
                <a:rPr lang="es-US" sz="1800" dirty="0" smtClean="0"/>
                <a:t>Familia </a:t>
              </a:r>
              <a:r>
                <a:rPr lang="es-US" sz="1800" i="1" dirty="0" err="1" smtClean="0"/>
                <a:t>Enterobacteriaceae</a:t>
              </a:r>
              <a:endParaRPr lang="es-US" sz="1800" i="1" dirty="0"/>
            </a:p>
            <a:p>
              <a:pPr marL="285750" indent="-285750">
                <a:lnSpc>
                  <a:spcPct val="150000"/>
                </a:lnSpc>
                <a:buFont typeface="Arial" panose="020B0604020202020204" pitchFamily="34" charset="0"/>
                <a:buChar char="•"/>
              </a:pPr>
              <a:r>
                <a:rPr lang="es-US" sz="1800" dirty="0"/>
                <a:t>A</a:t>
              </a:r>
              <a:r>
                <a:rPr lang="es-US" sz="1800" dirty="0" smtClean="0"/>
                <a:t>naerobios </a:t>
              </a:r>
              <a:r>
                <a:rPr lang="es-US" sz="1800" dirty="0"/>
                <a:t>facultativos no </a:t>
              </a:r>
              <a:r>
                <a:rPr lang="es-US" sz="1800" dirty="0" err="1" smtClean="0"/>
                <a:t>esporuladores</a:t>
              </a:r>
              <a:endParaRPr lang="es-US" sz="1800" dirty="0" smtClean="0"/>
            </a:p>
            <a:p>
              <a:pPr marL="285750" indent="-285750">
                <a:lnSpc>
                  <a:spcPct val="150000"/>
                </a:lnSpc>
                <a:buFont typeface="Arial" panose="020B0604020202020204" pitchFamily="34" charset="0"/>
                <a:buChar char="•"/>
              </a:pPr>
              <a:r>
                <a:rPr lang="es-ES" sz="1800" dirty="0" smtClean="0"/>
                <a:t>Capaces </a:t>
              </a:r>
              <a:r>
                <a:rPr lang="es-ES" sz="1800" dirty="0"/>
                <a:t>de crecer y multiplicarse fuera del organismo huésped </a:t>
              </a:r>
              <a:endParaRPr lang="es-US" sz="1800" dirty="0" smtClean="0"/>
            </a:p>
            <a:p>
              <a:pPr marL="285750" indent="-285750">
                <a:lnSpc>
                  <a:spcPct val="150000"/>
                </a:lnSpc>
                <a:buFont typeface="Arial" panose="020B0604020202020204" pitchFamily="34" charset="0"/>
                <a:buChar char="•"/>
              </a:pPr>
              <a:r>
                <a:rPr lang="es-US" sz="1800" dirty="0" smtClean="0"/>
                <a:t>Resistentes </a:t>
              </a:r>
              <a:r>
                <a:rPr lang="es-US" sz="1800" dirty="0"/>
                <a:t>a </a:t>
              </a:r>
              <a:r>
                <a:rPr lang="es-US" sz="1800" dirty="0" smtClean="0"/>
                <a:t>antibióticos</a:t>
              </a:r>
              <a:endParaRPr lang="es-US" sz="1800" dirty="0"/>
            </a:p>
          </p:txBody>
        </p:sp>
        <p:sp>
          <p:nvSpPr>
            <p:cNvPr id="9" name="Abrir llave 8"/>
            <p:cNvSpPr/>
            <p:nvPr/>
          </p:nvSpPr>
          <p:spPr>
            <a:xfrm>
              <a:off x="3246877" y="919674"/>
              <a:ext cx="389019" cy="2293301"/>
            </a:xfrm>
            <a:prstGeom prst="leftBrac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S"/>
            </a:p>
          </p:txBody>
        </p:sp>
      </p:grpSp>
      <p:sp>
        <p:nvSpPr>
          <p:cNvPr id="3" name="Rectángulo 2"/>
          <p:cNvSpPr/>
          <p:nvPr/>
        </p:nvSpPr>
        <p:spPr>
          <a:xfrm>
            <a:off x="78756" y="6321028"/>
            <a:ext cx="6370672" cy="400110"/>
          </a:xfrm>
          <a:prstGeom prst="rect">
            <a:avLst/>
          </a:prstGeom>
        </p:spPr>
        <p:txBody>
          <a:bodyPr wrap="square">
            <a:spAutoFit/>
          </a:bodyPr>
          <a:lstStyle/>
          <a:p>
            <a:r>
              <a:rPr lang="es-US" sz="1000" dirty="0"/>
              <a:t>2. </a:t>
            </a:r>
            <a:r>
              <a:rPr lang="es-EC" sz="1000" dirty="0"/>
              <a:t>Plataforma de microscopia de CENCINAT (2015). Morfología de </a:t>
            </a:r>
            <a:r>
              <a:rPr lang="es-EC" sz="1000" i="1" dirty="0"/>
              <a:t>Salmonella </a:t>
            </a:r>
            <a:r>
              <a:rPr lang="es-EC" sz="1000" i="1" dirty="0" err="1"/>
              <a:t>infantis</a:t>
            </a:r>
            <a:r>
              <a:rPr lang="es-EC" sz="1000" i="1" dirty="0"/>
              <a:t> </a:t>
            </a:r>
            <a:r>
              <a:rPr lang="es-EC" sz="1000" dirty="0"/>
              <a:t>en TEM, con </a:t>
            </a:r>
            <a:r>
              <a:rPr lang="es-EC" sz="1000" dirty="0" err="1"/>
              <a:t>pta</a:t>
            </a:r>
            <a:r>
              <a:rPr lang="es-EC" sz="1000" dirty="0"/>
              <a:t> 2%, pH </a:t>
            </a:r>
            <a:r>
              <a:rPr lang="es-EC" sz="1000" dirty="0" smtClean="0"/>
              <a:t>4</a:t>
            </a:r>
          </a:p>
        </p:txBody>
      </p:sp>
      <p:grpSp>
        <p:nvGrpSpPr>
          <p:cNvPr id="33" name="Grupo 32"/>
          <p:cNvGrpSpPr/>
          <p:nvPr/>
        </p:nvGrpSpPr>
        <p:grpSpPr>
          <a:xfrm>
            <a:off x="809178" y="980728"/>
            <a:ext cx="2335645" cy="2664296"/>
            <a:chOff x="809178" y="980728"/>
            <a:chExt cx="2335645" cy="2664296"/>
          </a:xfrm>
        </p:grpSpPr>
        <p:graphicFrame>
          <p:nvGraphicFramePr>
            <p:cNvPr id="7" name="Diagrama 6"/>
            <p:cNvGraphicFramePr/>
            <p:nvPr>
              <p:extLst>
                <p:ext uri="{D42A27DB-BD31-4B8C-83A1-F6EECF244321}">
                  <p14:modId xmlns:p14="http://schemas.microsoft.com/office/powerpoint/2010/main" val="2835728689"/>
                </p:ext>
              </p:extLst>
            </p:nvPr>
          </p:nvGraphicFramePr>
          <p:xfrm>
            <a:off x="1056591" y="980728"/>
            <a:ext cx="2088232" cy="2664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adroTexto 9"/>
            <p:cNvSpPr txBox="1"/>
            <p:nvPr/>
          </p:nvSpPr>
          <p:spPr>
            <a:xfrm>
              <a:off x="809178" y="2492954"/>
              <a:ext cx="130924" cy="276999"/>
            </a:xfrm>
            <a:prstGeom prst="rect">
              <a:avLst/>
            </a:prstGeom>
            <a:noFill/>
          </p:spPr>
          <p:txBody>
            <a:bodyPr wrap="square" rtlCol="0">
              <a:spAutoFit/>
            </a:bodyPr>
            <a:lstStyle/>
            <a:p>
              <a:r>
                <a:rPr lang="es-EC" sz="1200" b="1" dirty="0" smtClean="0"/>
                <a:t>2</a:t>
              </a:r>
              <a:endParaRPr lang="en-US" sz="1200" b="1" dirty="0"/>
            </a:p>
          </p:txBody>
        </p:sp>
      </p:grpSp>
      <p:graphicFrame>
        <p:nvGraphicFramePr>
          <p:cNvPr id="17" name="Tabla 16"/>
          <p:cNvGraphicFramePr>
            <a:graphicFrameLocks noGrp="1"/>
          </p:cNvGraphicFramePr>
          <p:nvPr>
            <p:extLst>
              <p:ext uri="{D42A27DB-BD31-4B8C-83A1-F6EECF244321}">
                <p14:modId xmlns:p14="http://schemas.microsoft.com/office/powerpoint/2010/main" val="3640237267"/>
              </p:ext>
            </p:extLst>
          </p:nvPr>
        </p:nvGraphicFramePr>
        <p:xfrm>
          <a:off x="770892" y="4293096"/>
          <a:ext cx="7617532" cy="1234440"/>
        </p:xfrm>
        <a:graphic>
          <a:graphicData uri="http://schemas.openxmlformats.org/drawingml/2006/table">
            <a:tbl>
              <a:tblPr firstRow="1" firstCol="1" bandRow="1">
                <a:tableStyleId>{79F01EFD-CF5A-4C91-B87D-4F6092FAC9CE}</a:tableStyleId>
              </a:tblPr>
              <a:tblGrid>
                <a:gridCol w="2805858"/>
                <a:gridCol w="1831552"/>
                <a:gridCol w="1470698"/>
                <a:gridCol w="1509424"/>
              </a:tblGrid>
              <a:tr h="274320">
                <a:tc>
                  <a:txBody>
                    <a:bodyPr/>
                    <a:lstStyle/>
                    <a:p>
                      <a:pPr indent="228600" algn="ctr">
                        <a:lnSpc>
                          <a:spcPct val="150000"/>
                        </a:lnSpc>
                        <a:spcAft>
                          <a:spcPts val="0"/>
                        </a:spcAft>
                      </a:pPr>
                      <a:r>
                        <a:rPr lang="es-ES" sz="1800" b="1" dirty="0">
                          <a:effectLst/>
                        </a:rPr>
                        <a:t>Condiciones</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28600" algn="ctr">
                        <a:lnSpc>
                          <a:spcPct val="150000"/>
                        </a:lnSpc>
                        <a:spcAft>
                          <a:spcPts val="0"/>
                        </a:spcAft>
                      </a:pPr>
                      <a:r>
                        <a:rPr lang="es-ES" sz="1800" b="1" dirty="0">
                          <a:effectLst/>
                        </a:rPr>
                        <a:t>Mínima</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28600" algn="ctr">
                        <a:lnSpc>
                          <a:spcPct val="150000"/>
                        </a:lnSpc>
                        <a:spcAft>
                          <a:spcPts val="0"/>
                        </a:spcAft>
                      </a:pPr>
                      <a:r>
                        <a:rPr lang="es-ES" sz="1800" b="1" dirty="0">
                          <a:effectLst/>
                        </a:rPr>
                        <a:t>Óptima</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28600" algn="ctr">
                        <a:lnSpc>
                          <a:spcPct val="150000"/>
                        </a:lnSpc>
                        <a:spcAft>
                          <a:spcPts val="0"/>
                        </a:spcAft>
                      </a:pPr>
                      <a:r>
                        <a:rPr lang="es-ES" sz="1800" b="1" dirty="0">
                          <a:effectLst/>
                        </a:rPr>
                        <a:t>Máxima</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4320">
                <a:tc>
                  <a:txBody>
                    <a:bodyPr/>
                    <a:lstStyle/>
                    <a:p>
                      <a:pPr indent="228600" algn="ctr">
                        <a:lnSpc>
                          <a:spcPct val="150000"/>
                        </a:lnSpc>
                        <a:spcAft>
                          <a:spcPts val="0"/>
                        </a:spcAft>
                      </a:pPr>
                      <a:r>
                        <a:rPr lang="es-ES" sz="1800" b="1" dirty="0">
                          <a:effectLst/>
                        </a:rPr>
                        <a:t>Temperatura (°C)</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indent="228600" algn="ctr">
                        <a:lnSpc>
                          <a:spcPct val="150000"/>
                        </a:lnSpc>
                        <a:spcAft>
                          <a:spcPts val="0"/>
                        </a:spcAft>
                      </a:pPr>
                      <a:r>
                        <a:rPr lang="es-ES" sz="1800">
                          <a:effectLst/>
                        </a:rPr>
                        <a:t>5,2</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indent="228600" algn="ctr">
                        <a:lnSpc>
                          <a:spcPct val="150000"/>
                        </a:lnSpc>
                        <a:spcAft>
                          <a:spcPts val="0"/>
                        </a:spcAft>
                      </a:pPr>
                      <a:r>
                        <a:rPr lang="es-ES" sz="1800">
                          <a:effectLst/>
                        </a:rPr>
                        <a:t>35-43</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indent="228600" algn="ctr">
                        <a:lnSpc>
                          <a:spcPct val="150000"/>
                        </a:lnSpc>
                        <a:spcAft>
                          <a:spcPts val="0"/>
                        </a:spcAft>
                      </a:pPr>
                      <a:r>
                        <a:rPr lang="es-ES" sz="1800">
                          <a:effectLst/>
                        </a:rPr>
                        <a:t>46,2</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r>
              <a:tr h="274320">
                <a:tc>
                  <a:txBody>
                    <a:bodyPr/>
                    <a:lstStyle/>
                    <a:p>
                      <a:pPr indent="228600" algn="ctr">
                        <a:lnSpc>
                          <a:spcPct val="150000"/>
                        </a:lnSpc>
                        <a:spcAft>
                          <a:spcPts val="0"/>
                        </a:spcAft>
                      </a:pPr>
                      <a:r>
                        <a:rPr lang="es-ES" sz="1800" b="1" dirty="0" smtClean="0">
                          <a:effectLst/>
                        </a:rPr>
                        <a:t>pH</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indent="228600" algn="ctr">
                        <a:lnSpc>
                          <a:spcPct val="150000"/>
                        </a:lnSpc>
                        <a:spcAft>
                          <a:spcPts val="0"/>
                        </a:spcAft>
                      </a:pPr>
                      <a:r>
                        <a:rPr lang="es-ES" sz="1800">
                          <a:effectLst/>
                        </a:rPr>
                        <a:t>3,8</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indent="228600" algn="ctr">
                        <a:lnSpc>
                          <a:spcPct val="150000"/>
                        </a:lnSpc>
                        <a:spcAft>
                          <a:spcPts val="0"/>
                        </a:spcAft>
                      </a:pPr>
                      <a:r>
                        <a:rPr lang="es-ES" sz="1800">
                          <a:effectLst/>
                        </a:rPr>
                        <a:t>7-7,5</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indent="228600" algn="ctr">
                        <a:lnSpc>
                          <a:spcPct val="150000"/>
                        </a:lnSpc>
                        <a:spcAft>
                          <a:spcPts val="0"/>
                        </a:spcAft>
                      </a:pPr>
                      <a:r>
                        <a:rPr lang="es-ES" sz="1800" dirty="0">
                          <a:effectLst/>
                        </a:rPr>
                        <a:t>9,5</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grpSp>
        <p:nvGrpSpPr>
          <p:cNvPr id="34" name="Grupo 33"/>
          <p:cNvGrpSpPr/>
          <p:nvPr/>
        </p:nvGrpSpPr>
        <p:grpSpPr>
          <a:xfrm>
            <a:off x="1424309" y="3808785"/>
            <a:ext cx="6048822" cy="2050956"/>
            <a:chOff x="1424309" y="3808785"/>
            <a:chExt cx="6048822" cy="2050956"/>
          </a:xfrm>
        </p:grpSpPr>
        <p:sp>
          <p:nvSpPr>
            <p:cNvPr id="30" name="Rectángulo 29"/>
            <p:cNvSpPr/>
            <p:nvPr/>
          </p:nvSpPr>
          <p:spPr>
            <a:xfrm>
              <a:off x="1424309" y="3808785"/>
              <a:ext cx="6048822" cy="307777"/>
            </a:xfrm>
            <a:prstGeom prst="rect">
              <a:avLst/>
            </a:prstGeom>
          </p:spPr>
          <p:txBody>
            <a:bodyPr wrap="square">
              <a:spAutoFit/>
            </a:bodyPr>
            <a:lstStyle/>
            <a:p>
              <a:pPr indent="252095" algn="ctr">
                <a:spcAft>
                  <a:spcPts val="1000"/>
                </a:spcAft>
              </a:pPr>
              <a:r>
                <a:rPr lang="es-ES" i="1"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Factores </a:t>
              </a:r>
              <a:r>
                <a:rPr lang="es-ES" i="1" dirty="0">
                  <a:solidFill>
                    <a:schemeClr val="tx1"/>
                  </a:solidFill>
                  <a:latin typeface="Arial" panose="020B0604020202020204" pitchFamily="34" charset="0"/>
                  <a:ea typeface="Calibri" panose="020F0502020204030204" pitchFamily="34" charset="0"/>
                  <a:cs typeface="Times New Roman" panose="02020603050405020304" pitchFamily="18" charset="0"/>
                </a:rPr>
                <a:t>que afectan el crecimiento de Salmonella </a:t>
              </a:r>
              <a:r>
                <a:rPr lang="es-ES" i="1" dirty="0" err="1">
                  <a:solidFill>
                    <a:schemeClr val="tx1"/>
                  </a:solidFill>
                  <a:latin typeface="Arial" panose="020B0604020202020204" pitchFamily="34" charset="0"/>
                  <a:ea typeface="Calibri" panose="020F0502020204030204" pitchFamily="34" charset="0"/>
                  <a:cs typeface="Times New Roman" panose="02020603050405020304" pitchFamily="18" charset="0"/>
                </a:rPr>
                <a:t>spp</a:t>
              </a:r>
              <a:r>
                <a:rPr lang="es-ES" i="1" dirty="0">
                  <a:solidFill>
                    <a:schemeClr val="tx1"/>
                  </a:solidFill>
                  <a:latin typeface="Arial" panose="020B0604020202020204" pitchFamily="34" charset="0"/>
                  <a:ea typeface="Calibri" panose="020F0502020204030204" pitchFamily="34" charset="0"/>
                  <a:cs typeface="Times New Roman" panose="02020603050405020304" pitchFamily="18" charset="0"/>
                </a:rPr>
                <a:t>.</a:t>
              </a:r>
              <a:endParaRPr lang="es-ES" sz="12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Rectángulo 30"/>
            <p:cNvSpPr/>
            <p:nvPr/>
          </p:nvSpPr>
          <p:spPr>
            <a:xfrm>
              <a:off x="2448012" y="5551964"/>
              <a:ext cx="4001416" cy="307777"/>
            </a:xfrm>
            <a:prstGeom prst="rect">
              <a:avLst/>
            </a:prstGeom>
          </p:spPr>
          <p:txBody>
            <a:bodyPr wrap="none">
              <a:spAutoFit/>
            </a:bodyPr>
            <a:lstStyle/>
            <a:p>
              <a:r>
                <a:rPr lang="en-US" b="1" dirty="0">
                  <a:latin typeface="Arial" panose="020B0604020202020204" pitchFamily="34" charset="0"/>
                  <a:ea typeface="Calibri" panose="020F0502020204030204" pitchFamily="34" charset="0"/>
                </a:rPr>
                <a:t>Fuente</a:t>
              </a:r>
              <a:r>
                <a:rPr lang="en-US" dirty="0">
                  <a:latin typeface="Arial" panose="020B0604020202020204" pitchFamily="34" charset="0"/>
                  <a:ea typeface="Calibri" panose="020F0502020204030204" pitchFamily="34" charset="0"/>
                </a:rPr>
                <a:t>: (Food Safety Authority of Ireland, 2011)</a:t>
              </a:r>
              <a:endParaRPr lang="es-ES" dirty="0"/>
            </a:p>
          </p:txBody>
        </p:sp>
      </p:grpSp>
    </p:spTree>
    <p:extLst>
      <p:ext uri="{BB962C8B-B14F-4D97-AF65-F5344CB8AC3E}">
        <p14:creationId xmlns:p14="http://schemas.microsoft.com/office/powerpoint/2010/main" val="1913670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noGrp="1"/>
          </p:cNvSpPr>
          <p:nvPr>
            <p:ph type="title"/>
          </p:nvPr>
        </p:nvSpPr>
        <p:spPr>
          <a:xfrm>
            <a:off x="400549" y="-9248"/>
            <a:ext cx="8229600" cy="490537"/>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2514600" indent="-228600" algn="ctr" rtl="0">
              <a:spcBef>
                <a:spcPts val="0"/>
              </a:spcBef>
              <a:spcAft>
                <a:spcPts val="0"/>
              </a:spcAft>
              <a:defRPr/>
            </a:lvl6pPr>
            <a:lvl7pPr marL="2971800" indent="-228600" algn="ctr" rtl="0">
              <a:spcBef>
                <a:spcPts val="0"/>
              </a:spcBef>
              <a:spcAft>
                <a:spcPts val="0"/>
              </a:spcAft>
              <a:defRPr/>
            </a:lvl7pPr>
            <a:lvl8pPr marL="3429000" indent="-228600" algn="ctr" rtl="0">
              <a:spcBef>
                <a:spcPts val="0"/>
              </a:spcBef>
              <a:spcAft>
                <a:spcPts val="0"/>
              </a:spcAft>
              <a:defRPr/>
            </a:lvl8pPr>
            <a:lvl9pPr marL="3886200" indent="-228600" algn="ctr" rtl="0">
              <a:spcBef>
                <a:spcPts val="0"/>
              </a:spcBef>
              <a:spcAft>
                <a:spcPts val="0"/>
              </a:spcAft>
              <a:defRPr/>
            </a:lvl9pPr>
          </a:lstStyle>
          <a:p>
            <a:r>
              <a:rPr lang="es-ES" sz="3600" b="1" dirty="0"/>
              <a:t>CARACTERÍSTICAS </a:t>
            </a:r>
            <a:r>
              <a:rPr lang="es-ES" sz="3600" b="1" dirty="0" smtClean="0"/>
              <a:t>GENERALES</a:t>
            </a:r>
            <a:endParaRPr lang="es-US" sz="3600" b="1" dirty="0"/>
          </a:p>
        </p:txBody>
      </p:sp>
      <p:pic>
        <p:nvPicPr>
          <p:cNvPr id="6" name="Imagen 5"/>
          <p:cNvPicPr/>
          <p:nvPr/>
        </p:nvPicPr>
        <p:blipFill rotWithShape="1">
          <a:blip r:embed="rId3" cstate="email">
            <a:extLst>
              <a:ext uri="{28A0092B-C50C-407E-A947-70E740481C1C}">
                <a14:useLocalDpi xmlns:a14="http://schemas.microsoft.com/office/drawing/2010/main"/>
              </a:ext>
            </a:extLst>
          </a:blip>
          <a:srcRect/>
          <a:stretch/>
        </p:blipFill>
        <p:spPr bwMode="auto">
          <a:xfrm>
            <a:off x="107504" y="2642440"/>
            <a:ext cx="5268261" cy="2986242"/>
          </a:xfrm>
          <a:prstGeom prst="roundRect">
            <a:avLst/>
          </a:prstGeom>
          <a:noFill/>
          <a:ln>
            <a:solidFill>
              <a:schemeClr val="tx1"/>
            </a:solidFill>
          </a:ln>
          <a:extLst>
            <a:ext uri="{53640926-AAD7-44D8-BBD7-CCE9431645EC}">
              <a14:shadowObscured xmlns:a14="http://schemas.microsoft.com/office/drawing/2010/main"/>
            </a:ext>
          </a:extLst>
        </p:spPr>
      </p:pic>
      <p:sp>
        <p:nvSpPr>
          <p:cNvPr id="7" name="Rectángulo redondeado 6"/>
          <p:cNvSpPr/>
          <p:nvPr/>
        </p:nvSpPr>
        <p:spPr>
          <a:xfrm>
            <a:off x="3713235" y="2479377"/>
            <a:ext cx="792088" cy="576064"/>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redondeado 10"/>
          <p:cNvSpPr/>
          <p:nvPr/>
        </p:nvSpPr>
        <p:spPr>
          <a:xfrm>
            <a:off x="5940152" y="812247"/>
            <a:ext cx="3203848" cy="1944216"/>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lvl="0" indent="-173038">
              <a:buFont typeface="Arial" panose="020B0604020202020204" pitchFamily="34" charset="0"/>
              <a:buChar char="•"/>
            </a:pPr>
            <a:r>
              <a:rPr lang="es-ES" sz="1800" dirty="0">
                <a:solidFill>
                  <a:schemeClr val="tx1"/>
                </a:solidFill>
              </a:rPr>
              <a:t>Específico para el género </a:t>
            </a:r>
            <a:r>
              <a:rPr lang="es-ES" sz="1800" i="1" dirty="0">
                <a:solidFill>
                  <a:schemeClr val="tx1"/>
                </a:solidFill>
              </a:rPr>
              <a:t>Salmonella</a:t>
            </a:r>
            <a:r>
              <a:rPr lang="es-ES" sz="1800" dirty="0">
                <a:solidFill>
                  <a:schemeClr val="tx1"/>
                </a:solidFill>
              </a:rPr>
              <a:t> </a:t>
            </a:r>
            <a:endParaRPr lang="es-ES" sz="1800" dirty="0" smtClean="0">
              <a:solidFill>
                <a:schemeClr val="tx1"/>
              </a:solidFill>
            </a:endParaRPr>
          </a:p>
          <a:p>
            <a:pPr marL="173038" lvl="0" indent="-173038">
              <a:buFont typeface="Arial" panose="020B0604020202020204" pitchFamily="34" charset="0"/>
              <a:buChar char="•"/>
            </a:pPr>
            <a:endParaRPr lang="es-ES" sz="1800" dirty="0">
              <a:solidFill>
                <a:schemeClr val="tx1"/>
              </a:solidFill>
            </a:endParaRPr>
          </a:p>
          <a:p>
            <a:pPr marL="173038" lvl="0" indent="-173038">
              <a:buFont typeface="Arial" panose="020B0604020202020204" pitchFamily="34" charset="0"/>
              <a:buChar char="•"/>
            </a:pPr>
            <a:r>
              <a:rPr lang="es-ES" sz="1800" dirty="0">
                <a:solidFill>
                  <a:schemeClr val="tx1"/>
                </a:solidFill>
              </a:rPr>
              <a:t>Altamente </a:t>
            </a:r>
            <a:r>
              <a:rPr lang="es-ES" sz="1800" dirty="0" err="1" smtClean="0">
                <a:solidFill>
                  <a:schemeClr val="tx1"/>
                </a:solidFill>
              </a:rPr>
              <a:t>inmonogénico</a:t>
            </a:r>
            <a:endParaRPr lang="es-ES" sz="1800" dirty="0" smtClean="0">
              <a:solidFill>
                <a:schemeClr val="tx1"/>
              </a:solidFill>
            </a:endParaRPr>
          </a:p>
          <a:p>
            <a:pPr marL="173038" lvl="0" indent="-173038">
              <a:buFont typeface="Arial" panose="020B0604020202020204" pitchFamily="34" charset="0"/>
              <a:buChar char="•"/>
            </a:pPr>
            <a:endParaRPr lang="es-ES" sz="1800" dirty="0">
              <a:solidFill>
                <a:schemeClr val="tx1"/>
              </a:solidFill>
            </a:endParaRPr>
          </a:p>
          <a:p>
            <a:pPr marL="173038" lvl="0" indent="-173038">
              <a:buFont typeface="Arial" panose="020B0604020202020204" pitchFamily="34" charset="0"/>
              <a:buChar char="•"/>
            </a:pPr>
            <a:r>
              <a:rPr lang="es-ES" sz="1800" dirty="0" smtClean="0">
                <a:solidFill>
                  <a:schemeClr val="tx1"/>
                </a:solidFill>
              </a:rPr>
              <a:t>Fase I (específica) y fase II (grupal o inespecífica)</a:t>
            </a:r>
            <a:endParaRPr lang="es-ES" sz="1800" dirty="0">
              <a:solidFill>
                <a:schemeClr val="tx1"/>
              </a:solidFill>
            </a:endParaRPr>
          </a:p>
        </p:txBody>
      </p:sp>
      <p:sp>
        <p:nvSpPr>
          <p:cNvPr id="12" name="Rectángulo redondeado 11"/>
          <p:cNvSpPr/>
          <p:nvPr/>
        </p:nvSpPr>
        <p:spPr>
          <a:xfrm>
            <a:off x="2561107" y="2767409"/>
            <a:ext cx="504056" cy="432048"/>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4" name="Conector angular 13"/>
          <p:cNvCxnSpPr>
            <a:stCxn id="12" idx="2"/>
            <a:endCxn id="19" idx="1"/>
          </p:cNvCxnSpPr>
          <p:nvPr/>
        </p:nvCxnSpPr>
        <p:spPr>
          <a:xfrm rot="16200000" flipH="1">
            <a:off x="3321006" y="2691585"/>
            <a:ext cx="1751235" cy="2766977"/>
          </a:xfrm>
          <a:prstGeom prst="bentConnector2">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9" name="Rectángulo redondeado 18"/>
          <p:cNvSpPr/>
          <p:nvPr/>
        </p:nvSpPr>
        <p:spPr>
          <a:xfrm>
            <a:off x="5580112" y="3664071"/>
            <a:ext cx="3275349" cy="2573241"/>
          </a:xfrm>
          <a:prstGeom prst="round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lvl="0" indent="-173038" algn="just">
              <a:buFont typeface="Arial" panose="020B0604020202020204" pitchFamily="34" charset="0"/>
              <a:buChar char="•"/>
            </a:pPr>
            <a:r>
              <a:rPr lang="es-ES" sz="1800" dirty="0" smtClean="0">
                <a:solidFill>
                  <a:schemeClr val="tx1"/>
                </a:solidFill>
              </a:rPr>
              <a:t>Formado </a:t>
            </a:r>
            <a:r>
              <a:rPr lang="es-ES" sz="1800" dirty="0">
                <a:solidFill>
                  <a:schemeClr val="tx1"/>
                </a:solidFill>
              </a:rPr>
              <a:t>por secuencias de azúcares específicas </a:t>
            </a:r>
            <a:endParaRPr lang="es-ES" sz="1800" dirty="0" smtClean="0">
              <a:solidFill>
                <a:schemeClr val="tx1"/>
              </a:solidFill>
            </a:endParaRPr>
          </a:p>
          <a:p>
            <a:pPr lvl="0" algn="just"/>
            <a:endParaRPr lang="es-ES" sz="1800" dirty="0">
              <a:solidFill>
                <a:schemeClr val="tx1"/>
              </a:solidFill>
            </a:endParaRPr>
          </a:p>
          <a:p>
            <a:pPr marL="173038" lvl="0" indent="-173038" algn="just">
              <a:buFont typeface="Arial" panose="020B0604020202020204" pitchFamily="34" charset="0"/>
              <a:buChar char="•"/>
            </a:pPr>
            <a:r>
              <a:rPr lang="es-ES" sz="1800" dirty="0" smtClean="0">
                <a:solidFill>
                  <a:schemeClr val="tx1"/>
                </a:solidFill>
              </a:rPr>
              <a:t>Mosaico </a:t>
            </a:r>
            <a:r>
              <a:rPr lang="es-ES" sz="1800" dirty="0">
                <a:solidFill>
                  <a:schemeClr val="tx1"/>
                </a:solidFill>
              </a:rPr>
              <a:t>de dos o más factores antigénicos</a:t>
            </a:r>
          </a:p>
        </p:txBody>
      </p:sp>
      <p:sp>
        <p:nvSpPr>
          <p:cNvPr id="25" name="Rectángulo redondeado 24"/>
          <p:cNvSpPr/>
          <p:nvPr/>
        </p:nvSpPr>
        <p:spPr>
          <a:xfrm>
            <a:off x="1587677" y="2729203"/>
            <a:ext cx="835760" cy="418495"/>
          </a:xfrm>
          <a:prstGeom prst="round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redondeado 25"/>
          <p:cNvSpPr/>
          <p:nvPr/>
        </p:nvSpPr>
        <p:spPr>
          <a:xfrm>
            <a:off x="70442" y="732990"/>
            <a:ext cx="5292080" cy="1602993"/>
          </a:xfrm>
          <a:prstGeom prst="round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038" lvl="0" indent="-173038" algn="just">
              <a:buFont typeface="Arial" panose="020B0604020202020204" pitchFamily="34" charset="0"/>
              <a:buChar char="•"/>
            </a:pPr>
            <a:r>
              <a:rPr lang="es-ES" sz="1800" dirty="0" smtClean="0">
                <a:solidFill>
                  <a:schemeClr val="tx1"/>
                </a:solidFill>
              </a:rPr>
              <a:t>Se </a:t>
            </a:r>
            <a:r>
              <a:rPr lang="es-ES" sz="1800" dirty="0">
                <a:solidFill>
                  <a:schemeClr val="tx1"/>
                </a:solidFill>
              </a:rPr>
              <a:t>superpone al antígeno </a:t>
            </a:r>
            <a:r>
              <a:rPr lang="es-ES" sz="1800" dirty="0" smtClean="0">
                <a:solidFill>
                  <a:schemeClr val="tx1"/>
                </a:solidFill>
              </a:rPr>
              <a:t>O</a:t>
            </a:r>
          </a:p>
          <a:p>
            <a:pPr marL="173038" lvl="0" indent="-173038" algn="just">
              <a:buFont typeface="Arial" panose="020B0604020202020204" pitchFamily="34" charset="0"/>
              <a:buChar char="•"/>
            </a:pPr>
            <a:endParaRPr lang="es-ES" sz="1800" dirty="0" smtClean="0">
              <a:solidFill>
                <a:schemeClr val="tx1"/>
              </a:solidFill>
            </a:endParaRPr>
          </a:p>
          <a:p>
            <a:pPr marL="173038" lvl="0" indent="-173038" algn="just">
              <a:buFont typeface="Arial" panose="020B0604020202020204" pitchFamily="34" charset="0"/>
              <a:buChar char="•"/>
            </a:pPr>
            <a:r>
              <a:rPr lang="es-ES" sz="1800" dirty="0" smtClean="0">
                <a:solidFill>
                  <a:schemeClr val="tx1"/>
                </a:solidFill>
              </a:rPr>
              <a:t>Relacionado </a:t>
            </a:r>
            <a:r>
              <a:rPr lang="es-ES" sz="1800" dirty="0">
                <a:solidFill>
                  <a:schemeClr val="tx1"/>
                </a:solidFill>
              </a:rPr>
              <a:t>con la virulencia de la </a:t>
            </a:r>
            <a:r>
              <a:rPr lang="es-ES" sz="1800" dirty="0" smtClean="0">
                <a:solidFill>
                  <a:schemeClr val="tx1"/>
                </a:solidFill>
              </a:rPr>
              <a:t>bacteria</a:t>
            </a:r>
          </a:p>
          <a:p>
            <a:pPr marL="173038" lvl="0" indent="-173038" algn="just">
              <a:buFont typeface="Arial" panose="020B0604020202020204" pitchFamily="34" charset="0"/>
              <a:buChar char="•"/>
            </a:pPr>
            <a:endParaRPr lang="es-ES" sz="1800" dirty="0" smtClean="0">
              <a:solidFill>
                <a:schemeClr val="tx1"/>
              </a:solidFill>
            </a:endParaRPr>
          </a:p>
          <a:p>
            <a:pPr marL="173038" lvl="0" indent="-173038" algn="just">
              <a:buFont typeface="Arial" panose="020B0604020202020204" pitchFamily="34" charset="0"/>
              <a:buChar char="•"/>
            </a:pPr>
            <a:r>
              <a:rPr lang="es-ES" sz="1800" dirty="0" smtClean="0">
                <a:solidFill>
                  <a:schemeClr val="tx1"/>
                </a:solidFill>
              </a:rPr>
              <a:t>Solo </a:t>
            </a:r>
            <a:r>
              <a:rPr lang="es-ES" sz="1800" dirty="0">
                <a:solidFill>
                  <a:schemeClr val="tx1"/>
                </a:solidFill>
              </a:rPr>
              <a:t>se presenta en algunos serotipos</a:t>
            </a:r>
          </a:p>
        </p:txBody>
      </p:sp>
      <p:cxnSp>
        <p:nvCxnSpPr>
          <p:cNvPr id="30" name="Conector angular 29"/>
          <p:cNvCxnSpPr>
            <a:stCxn id="25" idx="0"/>
            <a:endCxn id="26" idx="2"/>
          </p:cNvCxnSpPr>
          <p:nvPr/>
        </p:nvCxnSpPr>
        <p:spPr>
          <a:xfrm rot="5400000" flipH="1" flipV="1">
            <a:off x="2164409" y="2177131"/>
            <a:ext cx="393220" cy="710925"/>
          </a:xfrm>
          <a:prstGeom prst="bentConnector3">
            <a:avLst>
              <a:gd name="adj1" fmla="val 50000"/>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angular 36"/>
          <p:cNvCxnSpPr>
            <a:stCxn id="7" idx="2"/>
            <a:endCxn id="11" idx="2"/>
          </p:cNvCxnSpPr>
          <p:nvPr/>
        </p:nvCxnSpPr>
        <p:spPr>
          <a:xfrm rot="5400000" flipH="1" flipV="1">
            <a:off x="5676188" y="1189553"/>
            <a:ext cx="298978" cy="3432797"/>
          </a:xfrm>
          <a:prstGeom prst="bentConnector3">
            <a:avLst>
              <a:gd name="adj1" fmla="val -76460"/>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43" name="CuadroTexto 42"/>
          <p:cNvSpPr txBox="1"/>
          <p:nvPr/>
        </p:nvSpPr>
        <p:spPr>
          <a:xfrm>
            <a:off x="113615" y="5599493"/>
            <a:ext cx="122211" cy="276999"/>
          </a:xfrm>
          <a:prstGeom prst="rect">
            <a:avLst/>
          </a:prstGeom>
          <a:noFill/>
        </p:spPr>
        <p:txBody>
          <a:bodyPr wrap="square" rtlCol="0">
            <a:spAutoFit/>
          </a:bodyPr>
          <a:lstStyle/>
          <a:p>
            <a:r>
              <a:rPr lang="es-EC" sz="1200" b="1" dirty="0" smtClean="0"/>
              <a:t>3</a:t>
            </a:r>
            <a:endParaRPr lang="en-US" sz="1200" b="1" dirty="0"/>
          </a:p>
        </p:txBody>
      </p:sp>
      <p:sp>
        <p:nvSpPr>
          <p:cNvPr id="44" name="Rectángulo 43"/>
          <p:cNvSpPr/>
          <p:nvPr/>
        </p:nvSpPr>
        <p:spPr>
          <a:xfrm>
            <a:off x="144114" y="6336235"/>
            <a:ext cx="6663764" cy="400110"/>
          </a:xfrm>
          <a:prstGeom prst="rect">
            <a:avLst/>
          </a:prstGeom>
        </p:spPr>
        <p:txBody>
          <a:bodyPr wrap="square">
            <a:spAutoFit/>
          </a:bodyPr>
          <a:lstStyle/>
          <a:p>
            <a:r>
              <a:rPr lang="en-US" sz="1000" dirty="0" smtClean="0">
                <a:latin typeface="Verdana" panose="020B0604030504040204" pitchFamily="34" charset="0"/>
                <a:ea typeface="Verdana" panose="020B0604030504040204" pitchFamily="34" charset="0"/>
                <a:cs typeface="Verdana" panose="020B0604030504040204" pitchFamily="34" charset="0"/>
              </a:rPr>
              <a:t>3. Mahon</a:t>
            </a:r>
            <a:r>
              <a:rPr lang="en-US" sz="1000" dirty="0">
                <a:latin typeface="Verdana" panose="020B0604030504040204" pitchFamily="34" charset="0"/>
                <a:ea typeface="Verdana" panose="020B0604030504040204" pitchFamily="34" charset="0"/>
                <a:cs typeface="Verdana" panose="020B0604030504040204" pitchFamily="34" charset="0"/>
              </a:rPr>
              <a:t>, C., Lehman, D., &amp; </a:t>
            </a:r>
            <a:r>
              <a:rPr lang="en-US" sz="1000" dirty="0" err="1">
                <a:latin typeface="Verdana" panose="020B0604030504040204" pitchFamily="34" charset="0"/>
                <a:ea typeface="Verdana" panose="020B0604030504040204" pitchFamily="34" charset="0"/>
                <a:cs typeface="Verdana" panose="020B0604030504040204" pitchFamily="34" charset="0"/>
              </a:rPr>
              <a:t>Manuselis</a:t>
            </a:r>
            <a:r>
              <a:rPr lang="en-US" sz="1000" dirty="0">
                <a:latin typeface="Verdana" panose="020B0604030504040204" pitchFamily="34" charset="0"/>
                <a:ea typeface="Verdana" panose="020B0604030504040204" pitchFamily="34" charset="0"/>
                <a:cs typeface="Verdana" panose="020B0604030504040204" pitchFamily="34" charset="0"/>
              </a:rPr>
              <a:t>, G. (2011). </a:t>
            </a:r>
            <a:r>
              <a:rPr lang="en-US" sz="1000" i="1" dirty="0">
                <a:latin typeface="Verdana" panose="020B0604030504040204" pitchFamily="34" charset="0"/>
                <a:ea typeface="Verdana" panose="020B0604030504040204" pitchFamily="34" charset="0"/>
                <a:cs typeface="Verdana" panose="020B0604030504040204" pitchFamily="34" charset="0"/>
              </a:rPr>
              <a:t>Textbook of Diagnostic Microbiology</a:t>
            </a:r>
            <a:r>
              <a:rPr lang="en-US" sz="1000" dirty="0">
                <a:latin typeface="Verdana" panose="020B0604030504040204" pitchFamily="34" charset="0"/>
                <a:ea typeface="Verdana" panose="020B0604030504040204" pitchFamily="34" charset="0"/>
                <a:cs typeface="Verdana" panose="020B0604030504040204" pitchFamily="34" charset="0"/>
              </a:rPr>
              <a:t> (</a:t>
            </a:r>
            <a:r>
              <a:rPr lang="en-US" sz="1000" dirty="0" err="1">
                <a:latin typeface="Verdana" panose="020B0604030504040204" pitchFamily="34" charset="0"/>
                <a:ea typeface="Verdana" panose="020B0604030504040204" pitchFamily="34" charset="0"/>
                <a:cs typeface="Verdana" panose="020B0604030504040204" pitchFamily="34" charset="0"/>
              </a:rPr>
              <a:t>Cuarta</a:t>
            </a:r>
            <a:r>
              <a:rPr lang="en-US" sz="1000" dirty="0">
                <a:latin typeface="Verdana" panose="020B0604030504040204" pitchFamily="34" charset="0"/>
                <a:ea typeface="Verdana" panose="020B0604030504040204" pitchFamily="34" charset="0"/>
                <a:cs typeface="Verdana" panose="020B0604030504040204" pitchFamily="34" charset="0"/>
              </a:rPr>
              <a:t> ed.). Elsevier</a:t>
            </a:r>
            <a:endParaRPr lang="es-ES" sz="1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64271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noGrp="1"/>
          </p:cNvSpPr>
          <p:nvPr>
            <p:ph type="title"/>
          </p:nvPr>
        </p:nvSpPr>
        <p:spPr>
          <a:xfrm>
            <a:off x="400549" y="-9248"/>
            <a:ext cx="8229600" cy="490537"/>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2514600" indent="-228600" algn="ctr" rtl="0">
              <a:spcBef>
                <a:spcPts val="0"/>
              </a:spcBef>
              <a:spcAft>
                <a:spcPts val="0"/>
              </a:spcAft>
              <a:defRPr/>
            </a:lvl6pPr>
            <a:lvl7pPr marL="2971800" indent="-228600" algn="ctr" rtl="0">
              <a:spcBef>
                <a:spcPts val="0"/>
              </a:spcBef>
              <a:spcAft>
                <a:spcPts val="0"/>
              </a:spcAft>
              <a:defRPr/>
            </a:lvl7pPr>
            <a:lvl8pPr marL="3429000" indent="-228600" algn="ctr" rtl="0">
              <a:spcBef>
                <a:spcPts val="0"/>
              </a:spcBef>
              <a:spcAft>
                <a:spcPts val="0"/>
              </a:spcAft>
              <a:defRPr/>
            </a:lvl8pPr>
            <a:lvl9pPr marL="3886200" indent="-228600" algn="ctr" rtl="0">
              <a:spcBef>
                <a:spcPts val="0"/>
              </a:spcBef>
              <a:spcAft>
                <a:spcPts val="0"/>
              </a:spcAft>
              <a:defRPr/>
            </a:lvl9pPr>
          </a:lstStyle>
          <a:p>
            <a:r>
              <a:rPr lang="es-ES" sz="3600" b="1" dirty="0" smtClean="0"/>
              <a:t>PATOGENCIDAD</a:t>
            </a:r>
            <a:endParaRPr lang="es-US" sz="3600" b="1" dirty="0"/>
          </a:p>
        </p:txBody>
      </p:sp>
      <p:graphicFrame>
        <p:nvGraphicFramePr>
          <p:cNvPr id="9" name="Diagrama 8"/>
          <p:cNvGraphicFramePr/>
          <p:nvPr>
            <p:extLst>
              <p:ext uri="{D42A27DB-BD31-4B8C-83A1-F6EECF244321}">
                <p14:modId xmlns:p14="http://schemas.microsoft.com/office/powerpoint/2010/main" val="1639627250"/>
              </p:ext>
            </p:extLst>
          </p:nvPr>
        </p:nvGraphicFramePr>
        <p:xfrm>
          <a:off x="200274" y="1908242"/>
          <a:ext cx="8630149" cy="338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ángulo 12"/>
          <p:cNvSpPr/>
          <p:nvPr/>
        </p:nvSpPr>
        <p:spPr>
          <a:xfrm>
            <a:off x="2278196" y="848196"/>
            <a:ext cx="4474302" cy="400110"/>
          </a:xfrm>
          <a:prstGeom prst="rect">
            <a:avLst/>
          </a:prstGeom>
        </p:spPr>
        <p:txBody>
          <a:bodyPr wrap="none">
            <a:spAutoFit/>
          </a:bodyPr>
          <a:lstStyle/>
          <a:p>
            <a:r>
              <a:rPr lang="es-ES" sz="2000" dirty="0"/>
              <a:t>factores responsables de la virulencia</a:t>
            </a:r>
          </a:p>
        </p:txBody>
      </p:sp>
      <p:sp>
        <p:nvSpPr>
          <p:cNvPr id="14" name="Flecha abajo 13"/>
          <p:cNvSpPr/>
          <p:nvPr/>
        </p:nvSpPr>
        <p:spPr>
          <a:xfrm>
            <a:off x="4371135" y="1321958"/>
            <a:ext cx="288425"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859875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153923" y="1599354"/>
            <a:ext cx="3707421" cy="3773018"/>
          </a:xfrm>
        </p:spPr>
        <p:txBody>
          <a:bodyPr/>
          <a:lstStyle/>
          <a:p>
            <a:pPr marL="120650" indent="-120650" algn="just">
              <a:buFont typeface="Arial" panose="020B0604020202020204" pitchFamily="34" charset="0"/>
              <a:buChar char="•"/>
            </a:pPr>
            <a:r>
              <a:rPr lang="es-ES" sz="1800" dirty="0" smtClean="0"/>
              <a:t>Adhesinas →  Reconocer </a:t>
            </a:r>
            <a:r>
              <a:rPr lang="es-ES" sz="1800" dirty="0"/>
              <a:t>receptores </a:t>
            </a:r>
            <a:r>
              <a:rPr lang="es-ES" sz="1800" dirty="0" smtClean="0"/>
              <a:t>específicos</a:t>
            </a:r>
          </a:p>
          <a:p>
            <a:pPr marL="120650" indent="-120650" algn="just">
              <a:buFont typeface="Arial" panose="020B0604020202020204" pitchFamily="34" charset="0"/>
              <a:buChar char="•"/>
            </a:pPr>
            <a:endParaRPr lang="es-US" sz="1800" dirty="0"/>
          </a:p>
          <a:p>
            <a:pPr marL="120650" indent="-120650" algn="just">
              <a:buFont typeface="Arial" panose="020B0604020202020204" pitchFamily="34" charset="0"/>
              <a:buChar char="•"/>
            </a:pPr>
            <a:r>
              <a:rPr lang="es-ES" sz="1800" dirty="0" smtClean="0"/>
              <a:t>Serotipos de </a:t>
            </a:r>
            <a:r>
              <a:rPr lang="es-ES" sz="1800" i="1" dirty="0"/>
              <a:t>S. </a:t>
            </a:r>
            <a:r>
              <a:rPr lang="es-ES" sz="1800" i="1" dirty="0" smtClean="0"/>
              <a:t>entérica </a:t>
            </a:r>
            <a:r>
              <a:rPr lang="es-ES" sz="1800" dirty="0"/>
              <a:t>→</a:t>
            </a:r>
            <a:r>
              <a:rPr lang="es-ES" sz="1800" dirty="0" smtClean="0"/>
              <a:t> diferentes </a:t>
            </a:r>
            <a:r>
              <a:rPr lang="es-ES" sz="1800" dirty="0" err="1"/>
              <a:t>operones</a:t>
            </a:r>
            <a:r>
              <a:rPr lang="es-ES" sz="1800" dirty="0"/>
              <a:t> que participan en la </a:t>
            </a:r>
            <a:r>
              <a:rPr lang="es-ES" sz="1800" dirty="0" smtClean="0"/>
              <a:t>adhesión celular</a:t>
            </a:r>
          </a:p>
          <a:p>
            <a:pPr marL="120650" indent="-120650" algn="just">
              <a:buFont typeface="Arial" panose="020B0604020202020204" pitchFamily="34" charset="0"/>
              <a:buChar char="•"/>
            </a:pPr>
            <a:endParaRPr lang="es-US" sz="1800" dirty="0"/>
          </a:p>
          <a:p>
            <a:pPr marL="120650" indent="-120650" algn="just">
              <a:buFont typeface="Arial" panose="020B0604020202020204" pitchFamily="34" charset="0"/>
              <a:buChar char="•"/>
            </a:pPr>
            <a:r>
              <a:rPr lang="es-ES" sz="1800" dirty="0"/>
              <a:t>La colonización y supervivencia de la bacteria va a depender de la especificidad del receptor por una determinada adhesina</a:t>
            </a:r>
          </a:p>
        </p:txBody>
      </p:sp>
      <p:sp>
        <p:nvSpPr>
          <p:cNvPr id="5" name="Título 1"/>
          <p:cNvSpPr txBox="1">
            <a:spLocks noGrp="1"/>
          </p:cNvSpPr>
          <p:nvPr>
            <p:ph type="title"/>
          </p:nvPr>
        </p:nvSpPr>
        <p:spPr>
          <a:xfrm>
            <a:off x="400549" y="-9248"/>
            <a:ext cx="8229600" cy="490537"/>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2514600" indent="-228600" algn="ctr" rtl="0">
              <a:spcBef>
                <a:spcPts val="0"/>
              </a:spcBef>
              <a:spcAft>
                <a:spcPts val="0"/>
              </a:spcAft>
              <a:defRPr/>
            </a:lvl6pPr>
            <a:lvl7pPr marL="2971800" indent="-228600" algn="ctr" rtl="0">
              <a:spcBef>
                <a:spcPts val="0"/>
              </a:spcBef>
              <a:spcAft>
                <a:spcPts val="0"/>
              </a:spcAft>
              <a:defRPr/>
            </a:lvl7pPr>
            <a:lvl8pPr marL="3429000" indent="-228600" algn="ctr" rtl="0">
              <a:spcBef>
                <a:spcPts val="0"/>
              </a:spcBef>
              <a:spcAft>
                <a:spcPts val="0"/>
              </a:spcAft>
              <a:defRPr/>
            </a:lvl8pPr>
            <a:lvl9pPr marL="3886200" indent="-228600" algn="ctr" rtl="0">
              <a:spcBef>
                <a:spcPts val="0"/>
              </a:spcBef>
              <a:spcAft>
                <a:spcPts val="0"/>
              </a:spcAft>
              <a:defRPr/>
            </a:lvl9pPr>
          </a:lstStyle>
          <a:p>
            <a:r>
              <a:rPr lang="es-ES" sz="3600" b="1" dirty="0" smtClean="0"/>
              <a:t>PATOGENCIDAD</a:t>
            </a:r>
            <a:endParaRPr lang="es-US" sz="3600" b="1" dirty="0"/>
          </a:p>
        </p:txBody>
      </p:sp>
      <p:sp>
        <p:nvSpPr>
          <p:cNvPr id="6" name="Rectángulo 5"/>
          <p:cNvSpPr/>
          <p:nvPr/>
        </p:nvSpPr>
        <p:spPr>
          <a:xfrm>
            <a:off x="261104" y="1052736"/>
            <a:ext cx="3376245" cy="400110"/>
          </a:xfrm>
          <a:prstGeom prst="rect">
            <a:avLst/>
          </a:prstGeom>
        </p:spPr>
        <p:txBody>
          <a:bodyPr wrap="none">
            <a:spAutoFit/>
          </a:bodyPr>
          <a:lstStyle/>
          <a:p>
            <a:pPr algn="ctr"/>
            <a:r>
              <a:rPr lang="es-ES" sz="2000" b="1" dirty="0" smtClean="0"/>
              <a:t>Mecanismo de adherencia</a:t>
            </a:r>
            <a:endParaRPr lang="es-ES" sz="2000" b="1" dirty="0"/>
          </a:p>
        </p:txBody>
      </p:sp>
      <p:sp>
        <p:nvSpPr>
          <p:cNvPr id="7" name="Rectángulo 6"/>
          <p:cNvSpPr/>
          <p:nvPr/>
        </p:nvSpPr>
        <p:spPr>
          <a:xfrm>
            <a:off x="5302871" y="1052736"/>
            <a:ext cx="3062057" cy="400110"/>
          </a:xfrm>
          <a:prstGeom prst="rect">
            <a:avLst/>
          </a:prstGeom>
        </p:spPr>
        <p:txBody>
          <a:bodyPr wrap="none">
            <a:spAutoFit/>
          </a:bodyPr>
          <a:lstStyle/>
          <a:p>
            <a:r>
              <a:rPr lang="es-ES" sz="2000" b="1" dirty="0" smtClean="0"/>
              <a:t>Mecanismo de invasión</a:t>
            </a:r>
            <a:endParaRPr lang="es-ES" sz="2000" b="1" dirty="0"/>
          </a:p>
        </p:txBody>
      </p:sp>
      <p:pic>
        <p:nvPicPr>
          <p:cNvPr id="9" name="Imagen 8"/>
          <p:cNvPicPr/>
          <p:nvPr/>
        </p:nvPicPr>
        <p:blipFill rotWithShape="1">
          <a:blip r:embed="rId3" cstate="email">
            <a:extLst>
              <a:ext uri="{28A0092B-C50C-407E-A947-70E740481C1C}">
                <a14:useLocalDpi xmlns:a14="http://schemas.microsoft.com/office/drawing/2010/main"/>
              </a:ext>
            </a:extLst>
          </a:blip>
          <a:srcRect/>
          <a:stretch/>
        </p:blipFill>
        <p:spPr bwMode="auto">
          <a:xfrm>
            <a:off x="4192523" y="1452846"/>
            <a:ext cx="4951478" cy="2048162"/>
          </a:xfrm>
          <a:prstGeom prst="rect">
            <a:avLst/>
          </a:prstGeom>
          <a:ln>
            <a:noFill/>
          </a:ln>
          <a:extLst>
            <a:ext uri="{53640926-AAD7-44D8-BBD7-CCE9431645EC}">
              <a14:shadowObscured xmlns:a14="http://schemas.microsoft.com/office/drawing/2010/main"/>
            </a:ext>
          </a:extLst>
        </p:spPr>
      </p:pic>
      <p:sp>
        <p:nvSpPr>
          <p:cNvPr id="10" name="Rectángulo 9"/>
          <p:cNvSpPr/>
          <p:nvPr/>
        </p:nvSpPr>
        <p:spPr>
          <a:xfrm>
            <a:off x="4287393" y="3523665"/>
            <a:ext cx="4761738" cy="307777"/>
          </a:xfrm>
          <a:prstGeom prst="rect">
            <a:avLst/>
          </a:prstGeom>
        </p:spPr>
        <p:txBody>
          <a:bodyPr wrap="square">
            <a:spAutoFit/>
          </a:bodyPr>
          <a:lstStyle/>
          <a:p>
            <a:r>
              <a:rPr lang="es-ES" b="1" dirty="0" smtClean="0">
                <a:latin typeface="Arial" panose="020B0604020202020204" pitchFamily="34" charset="0"/>
                <a:ea typeface="Calibri" panose="020F0502020204030204" pitchFamily="34" charset="0"/>
              </a:rPr>
              <a:t>A</a:t>
            </a:r>
            <a:r>
              <a:rPr lang="es-ES" b="1" dirty="0">
                <a:latin typeface="Arial" panose="020B0604020202020204" pitchFamily="34" charset="0"/>
                <a:ea typeface="Calibri" panose="020F0502020204030204" pitchFamily="34" charset="0"/>
              </a:rPr>
              <a:t>)</a:t>
            </a:r>
            <a:r>
              <a:rPr lang="es-ES" dirty="0">
                <a:latin typeface="Arial" panose="020B0604020202020204" pitchFamily="34" charset="0"/>
                <a:ea typeface="Calibri" panose="020F0502020204030204" pitchFamily="34" charset="0"/>
              </a:rPr>
              <a:t> Mecanismo de Cremallera </a:t>
            </a:r>
            <a:r>
              <a:rPr lang="es-ES" b="1" dirty="0">
                <a:latin typeface="Arial" panose="020B0604020202020204" pitchFamily="34" charset="0"/>
                <a:ea typeface="Calibri" panose="020F0502020204030204" pitchFamily="34" charset="0"/>
              </a:rPr>
              <a:t>B)</a:t>
            </a:r>
            <a:r>
              <a:rPr lang="es-ES" dirty="0">
                <a:latin typeface="Arial" panose="020B0604020202020204" pitchFamily="34" charset="0"/>
                <a:ea typeface="Calibri" panose="020F0502020204030204" pitchFamily="34" charset="0"/>
              </a:rPr>
              <a:t> Mecanismo de disparo</a:t>
            </a:r>
            <a:endParaRPr lang="es-ES" dirty="0"/>
          </a:p>
        </p:txBody>
      </p:sp>
      <p:sp>
        <p:nvSpPr>
          <p:cNvPr id="11" name="CuadroTexto 10"/>
          <p:cNvSpPr txBox="1"/>
          <p:nvPr/>
        </p:nvSpPr>
        <p:spPr>
          <a:xfrm>
            <a:off x="8542228" y="1139316"/>
            <a:ext cx="350252" cy="276999"/>
          </a:xfrm>
          <a:prstGeom prst="rect">
            <a:avLst/>
          </a:prstGeom>
          <a:noFill/>
        </p:spPr>
        <p:txBody>
          <a:bodyPr wrap="square" rtlCol="0">
            <a:spAutoFit/>
          </a:bodyPr>
          <a:lstStyle/>
          <a:p>
            <a:r>
              <a:rPr lang="es-EC" sz="1200" b="1" dirty="0" smtClean="0"/>
              <a:t>4</a:t>
            </a:r>
            <a:endParaRPr lang="en-US" sz="1200" b="1" dirty="0"/>
          </a:p>
        </p:txBody>
      </p:sp>
      <p:sp>
        <p:nvSpPr>
          <p:cNvPr id="12" name="Rectángulo 11"/>
          <p:cNvSpPr/>
          <p:nvPr/>
        </p:nvSpPr>
        <p:spPr>
          <a:xfrm>
            <a:off x="107504" y="6381328"/>
            <a:ext cx="6290285" cy="400110"/>
          </a:xfrm>
          <a:prstGeom prst="rect">
            <a:avLst/>
          </a:prstGeom>
        </p:spPr>
        <p:txBody>
          <a:bodyPr wrap="square">
            <a:spAutoFit/>
          </a:bodyPr>
          <a:lstStyle/>
          <a:p>
            <a:r>
              <a:rPr lang="en-US" sz="1000" dirty="0" smtClean="0">
                <a:latin typeface="Verdana" panose="020B0604030504040204" pitchFamily="34" charset="0"/>
                <a:ea typeface="Verdana" panose="020B0604030504040204" pitchFamily="34" charset="0"/>
                <a:cs typeface="Verdana" panose="020B0604030504040204" pitchFamily="34" charset="0"/>
              </a:rPr>
              <a:t>4. Alonso</a:t>
            </a:r>
            <a:r>
              <a:rPr lang="en-US" sz="1000" dirty="0">
                <a:latin typeface="Verdana" panose="020B0604030504040204" pitchFamily="34" charset="0"/>
                <a:ea typeface="Verdana" panose="020B0604030504040204" pitchFamily="34" charset="0"/>
                <a:cs typeface="Verdana" panose="020B0604030504040204" pitchFamily="34" charset="0"/>
              </a:rPr>
              <a:t>, A., &amp; </a:t>
            </a:r>
            <a:r>
              <a:rPr lang="en-US" sz="1000" dirty="0" err="1">
                <a:latin typeface="Verdana" panose="020B0604030504040204" pitchFamily="34" charset="0"/>
                <a:ea typeface="Verdana" panose="020B0604030504040204" pitchFamily="34" charset="0"/>
                <a:cs typeface="Verdana" panose="020B0604030504040204" pitchFamily="34" charset="0"/>
              </a:rPr>
              <a:t>Gracía</a:t>
            </a:r>
            <a:r>
              <a:rPr lang="en-US" sz="1000" dirty="0">
                <a:latin typeface="Verdana" panose="020B0604030504040204" pitchFamily="34" charset="0"/>
                <a:ea typeface="Verdana" panose="020B0604030504040204" pitchFamily="34" charset="0"/>
                <a:cs typeface="Verdana" panose="020B0604030504040204" pitchFamily="34" charset="0"/>
              </a:rPr>
              <a:t>, F. (2004). Hijacking of eukaryotic functions by intracellular bacterial pathogens. </a:t>
            </a:r>
            <a:r>
              <a:rPr lang="en-US" sz="1000" i="1" dirty="0">
                <a:latin typeface="Verdana" panose="020B0604030504040204" pitchFamily="34" charset="0"/>
                <a:ea typeface="Verdana" panose="020B0604030504040204" pitchFamily="34" charset="0"/>
                <a:cs typeface="Verdana" panose="020B0604030504040204" pitchFamily="34" charset="0"/>
              </a:rPr>
              <a:t>International Microbiology</a:t>
            </a:r>
            <a:r>
              <a:rPr lang="en-US" sz="1000" dirty="0">
                <a:latin typeface="Verdana" panose="020B0604030504040204" pitchFamily="34" charset="0"/>
                <a:ea typeface="Verdana" panose="020B0604030504040204" pitchFamily="34" charset="0"/>
                <a:cs typeface="Verdana" panose="020B0604030504040204" pitchFamily="34" charset="0"/>
              </a:rPr>
              <a:t>.</a:t>
            </a:r>
            <a:endParaRPr lang="es-ES" sz="1000" dirty="0">
              <a:latin typeface="Verdana" panose="020B0604030504040204" pitchFamily="34" charset="0"/>
              <a:ea typeface="Verdana" panose="020B0604030504040204" pitchFamily="34" charset="0"/>
              <a:cs typeface="Verdana" panose="020B0604030504040204" pitchFamily="34" charset="0"/>
            </a:endParaRPr>
          </a:p>
        </p:txBody>
      </p:sp>
      <p:sp>
        <p:nvSpPr>
          <p:cNvPr id="13" name="Rectángulo 12"/>
          <p:cNvSpPr/>
          <p:nvPr/>
        </p:nvSpPr>
        <p:spPr>
          <a:xfrm>
            <a:off x="4563480" y="4593902"/>
            <a:ext cx="4572000" cy="923330"/>
          </a:xfrm>
          <a:prstGeom prst="rect">
            <a:avLst/>
          </a:prstGeom>
        </p:spPr>
        <p:txBody>
          <a:bodyPr>
            <a:spAutoFit/>
          </a:bodyPr>
          <a:lstStyle/>
          <a:p>
            <a:pPr algn="ctr"/>
            <a:r>
              <a:rPr lang="es-EC" sz="1800" i="1" dirty="0">
                <a:latin typeface="Arial" panose="020B0604020202020204" pitchFamily="34" charset="0"/>
                <a:ea typeface="Calibri" panose="020F0502020204030204" pitchFamily="34" charset="0"/>
              </a:rPr>
              <a:t>Salmonella</a:t>
            </a:r>
            <a:r>
              <a:rPr lang="es-EC" sz="1800" dirty="0">
                <a:latin typeface="Arial" panose="020B0604020202020204" pitchFamily="34" charset="0"/>
                <a:ea typeface="Calibri" panose="020F0502020204030204" pitchFamily="34" charset="0"/>
              </a:rPr>
              <a:t> pueden utilizar ambos mecanismos de invasión para ingresar a la célula huésped</a:t>
            </a:r>
            <a:endParaRPr lang="es-ES" sz="1800" dirty="0"/>
          </a:p>
        </p:txBody>
      </p:sp>
      <p:sp>
        <p:nvSpPr>
          <p:cNvPr id="14" name="Flecha arriba 13"/>
          <p:cNvSpPr/>
          <p:nvPr/>
        </p:nvSpPr>
        <p:spPr>
          <a:xfrm>
            <a:off x="6588224" y="3903450"/>
            <a:ext cx="352010" cy="605670"/>
          </a:xfrm>
          <a:prstGeom prst="up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218171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11583" y="-6052"/>
            <a:ext cx="8229600" cy="698748"/>
          </a:xfrm>
        </p:spPr>
        <p:txBody>
          <a:bodyPr/>
          <a:lstStyle/>
          <a:p>
            <a:r>
              <a:rPr lang="es-US" sz="4000" b="1" dirty="0" smtClean="0"/>
              <a:t>OBJETIVOS</a:t>
            </a:r>
            <a:endParaRPr lang="es-US" sz="4000" b="1" dirty="0"/>
          </a:p>
        </p:txBody>
      </p:sp>
      <p:sp>
        <p:nvSpPr>
          <p:cNvPr id="8" name="Rectángulo 7"/>
          <p:cNvSpPr/>
          <p:nvPr/>
        </p:nvSpPr>
        <p:spPr>
          <a:xfrm>
            <a:off x="377911" y="1067396"/>
            <a:ext cx="8363272" cy="4139595"/>
          </a:xfrm>
          <a:prstGeom prst="rect">
            <a:avLst/>
          </a:prstGeom>
        </p:spPr>
        <p:txBody>
          <a:bodyPr wrap="square">
            <a:spAutoFit/>
          </a:bodyPr>
          <a:lstStyle/>
          <a:p>
            <a:pPr lvl="0" algn="just">
              <a:lnSpc>
                <a:spcPct val="150000"/>
              </a:lnSpc>
              <a:spcBef>
                <a:spcPts val="1200"/>
              </a:spcBef>
              <a:spcAft>
                <a:spcPts val="1200"/>
              </a:spcAft>
            </a:pPr>
            <a:r>
              <a:rPr lang="es-US" sz="1800" b="1" dirty="0" smtClean="0">
                <a:solidFill>
                  <a:srgbClr val="3E762A"/>
                </a:solidFill>
                <a:latin typeface="+mn-lt"/>
                <a:ea typeface="Times New Roman" panose="02020603050405020304" pitchFamily="18" charset="0"/>
                <a:cs typeface="Times New Roman" panose="02020603050405020304" pitchFamily="18" charset="0"/>
              </a:rPr>
              <a:t>OBJETIVO GENERAL DEL PROYECTO</a:t>
            </a:r>
          </a:p>
          <a:p>
            <a:pPr lvl="0" algn="just"/>
            <a:r>
              <a:rPr lang="es-ES" sz="1800" dirty="0">
                <a:latin typeface="+mn-lt"/>
                <a:cs typeface="Arial" panose="020B0604020202020204" pitchFamily="34" charset="0"/>
              </a:rPr>
              <a:t>Aislar bacterias del genero </a:t>
            </a:r>
            <a:r>
              <a:rPr lang="es-ES" sz="1800" i="1" dirty="0">
                <a:latin typeface="+mn-lt"/>
                <a:cs typeface="Arial" panose="020B0604020202020204" pitchFamily="34" charset="0"/>
              </a:rPr>
              <a:t>Salmonella</a:t>
            </a:r>
            <a:r>
              <a:rPr lang="es-ES" sz="1800" dirty="0">
                <a:latin typeface="+mn-lt"/>
                <a:cs typeface="Arial" panose="020B0604020202020204" pitchFamily="34" charset="0"/>
              </a:rPr>
              <a:t> de aves de corral utilizando pruebas bioquímicas y pruebas moleculares para su caracterización</a:t>
            </a:r>
          </a:p>
          <a:p>
            <a:pPr marL="90170" algn="just">
              <a:lnSpc>
                <a:spcPct val="150000"/>
              </a:lnSpc>
              <a:spcAft>
                <a:spcPts val="600"/>
              </a:spcAft>
            </a:pPr>
            <a:endParaRPr lang="es-US" sz="1800" b="1" dirty="0" smtClean="0">
              <a:solidFill>
                <a:srgbClr val="3E762A"/>
              </a:solidFill>
              <a:latin typeface="+mn-lt"/>
              <a:ea typeface="Times New Roman" panose="02020603050405020304" pitchFamily="18" charset="0"/>
              <a:cs typeface="Times New Roman" panose="02020603050405020304" pitchFamily="18" charset="0"/>
            </a:endParaRPr>
          </a:p>
          <a:p>
            <a:pPr marL="90170" algn="just">
              <a:lnSpc>
                <a:spcPct val="150000"/>
              </a:lnSpc>
              <a:spcAft>
                <a:spcPts val="600"/>
              </a:spcAft>
            </a:pPr>
            <a:r>
              <a:rPr lang="es-US" sz="1800" b="1" dirty="0" smtClean="0">
                <a:solidFill>
                  <a:srgbClr val="3E762A"/>
                </a:solidFill>
                <a:latin typeface="+mn-lt"/>
                <a:ea typeface="Times New Roman" panose="02020603050405020304" pitchFamily="18" charset="0"/>
                <a:cs typeface="Times New Roman" panose="02020603050405020304" pitchFamily="18" charset="0"/>
              </a:rPr>
              <a:t>OBJETIVOS ESPECÍFICOS</a:t>
            </a:r>
          </a:p>
          <a:p>
            <a:pPr marL="285750" lvl="0" indent="-285750" algn="just">
              <a:buFont typeface="Arial" panose="020B0604020202020204" pitchFamily="34" charset="0"/>
              <a:buChar char="•"/>
            </a:pPr>
            <a:r>
              <a:rPr lang="es-ES" sz="1800" dirty="0">
                <a:latin typeface="+mn-lt"/>
                <a:cs typeface="Arial" panose="020B0604020202020204" pitchFamily="34" charset="0"/>
              </a:rPr>
              <a:t>Analizar la especificidad de pruebas bioquímicas para la caracterización de </a:t>
            </a:r>
            <a:r>
              <a:rPr lang="es-ES" sz="1800" i="1" dirty="0">
                <a:latin typeface="+mn-lt"/>
                <a:cs typeface="Arial" panose="020B0604020202020204" pitchFamily="34" charset="0"/>
              </a:rPr>
              <a:t>Salmonella </a:t>
            </a:r>
            <a:r>
              <a:rPr lang="es-ES" sz="1800" i="1" dirty="0" err="1">
                <a:latin typeface="+mn-lt"/>
                <a:cs typeface="Arial" panose="020B0604020202020204" pitchFamily="34" charset="0"/>
              </a:rPr>
              <a:t>spp</a:t>
            </a:r>
            <a:r>
              <a:rPr lang="es-ES" sz="1800" dirty="0">
                <a:latin typeface="+mn-lt"/>
                <a:cs typeface="Arial" panose="020B0604020202020204" pitchFamily="34" charset="0"/>
              </a:rPr>
              <a:t>.</a:t>
            </a:r>
          </a:p>
          <a:p>
            <a:pPr marL="285750" lvl="0" indent="-285750" algn="just">
              <a:buFont typeface="Arial" panose="020B0604020202020204" pitchFamily="34" charset="0"/>
              <a:buChar char="•"/>
            </a:pPr>
            <a:r>
              <a:rPr lang="es-ES" sz="1800" dirty="0">
                <a:latin typeface="+mn-lt"/>
                <a:cs typeface="Arial" panose="020B0604020202020204" pitchFamily="34" charset="0"/>
              </a:rPr>
              <a:t>Establecer un protocolo de extracción de ADN genómico bacteriano.</a:t>
            </a:r>
          </a:p>
          <a:p>
            <a:pPr marL="285750" lvl="0" indent="-285750" algn="just">
              <a:buFont typeface="Arial" panose="020B0604020202020204" pitchFamily="34" charset="0"/>
              <a:buChar char="•"/>
            </a:pPr>
            <a:r>
              <a:rPr lang="es-ES" sz="1800" dirty="0">
                <a:latin typeface="+mn-lt"/>
                <a:cs typeface="Arial" panose="020B0604020202020204" pitchFamily="34" charset="0"/>
              </a:rPr>
              <a:t>Implementar protocolo de PCR como prueba molecular para la caracterización de </a:t>
            </a:r>
            <a:r>
              <a:rPr lang="es-ES" sz="1800" i="1" dirty="0">
                <a:latin typeface="+mn-lt"/>
                <a:cs typeface="Arial" panose="020B0604020202020204" pitchFamily="34" charset="0"/>
              </a:rPr>
              <a:t>Salmonella </a:t>
            </a:r>
            <a:r>
              <a:rPr lang="es-ES" sz="1800" i="1" dirty="0" err="1">
                <a:latin typeface="+mn-lt"/>
                <a:cs typeface="Arial" panose="020B0604020202020204" pitchFamily="34" charset="0"/>
              </a:rPr>
              <a:t>spp</a:t>
            </a:r>
            <a:r>
              <a:rPr lang="es-ES" sz="1800" dirty="0">
                <a:latin typeface="+mn-lt"/>
                <a:cs typeface="Arial" panose="020B0604020202020204" pitchFamily="34" charset="0"/>
              </a:rPr>
              <a:t>.</a:t>
            </a:r>
          </a:p>
          <a:p>
            <a:pPr marL="285750" lvl="0" indent="-285750" algn="just">
              <a:buFont typeface="Arial" panose="020B0604020202020204" pitchFamily="34" charset="0"/>
              <a:buChar char="•"/>
            </a:pPr>
            <a:r>
              <a:rPr lang="es-ES" sz="1800" dirty="0">
                <a:latin typeface="+mn-lt"/>
                <a:cs typeface="Arial" panose="020B0604020202020204" pitchFamily="34" charset="0"/>
              </a:rPr>
              <a:t>Determinar la especificidad de pruebas moleculares en la caracterización de </a:t>
            </a:r>
            <a:r>
              <a:rPr lang="es-ES" sz="1800" i="1" dirty="0">
                <a:latin typeface="+mn-lt"/>
                <a:cs typeface="Arial" panose="020B0604020202020204" pitchFamily="34" charset="0"/>
              </a:rPr>
              <a:t>Salmonella </a:t>
            </a:r>
            <a:r>
              <a:rPr lang="es-ES" sz="1800" i="1" dirty="0" err="1">
                <a:latin typeface="+mn-lt"/>
                <a:cs typeface="Arial" panose="020B0604020202020204" pitchFamily="34" charset="0"/>
              </a:rPr>
              <a:t>spp</a:t>
            </a:r>
            <a:r>
              <a:rPr lang="es-ES" sz="1800" dirty="0">
                <a:latin typeface="+mn-lt"/>
                <a:cs typeface="Arial" panose="020B0604020202020204" pitchFamily="34" charset="0"/>
              </a:rPr>
              <a:t>.</a:t>
            </a:r>
          </a:p>
        </p:txBody>
      </p:sp>
    </p:spTree>
    <p:extLst>
      <p:ext uri="{BB962C8B-B14F-4D97-AF65-F5344CB8AC3E}">
        <p14:creationId xmlns:p14="http://schemas.microsoft.com/office/powerpoint/2010/main" val="3737169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6"/>
          <p:cNvSpPr/>
          <p:nvPr/>
        </p:nvSpPr>
        <p:spPr>
          <a:xfrm>
            <a:off x="1763688" y="2204864"/>
            <a:ext cx="5544616" cy="2232248"/>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4400" b="1" dirty="0" smtClean="0"/>
              <a:t>METODOLOGÍA</a:t>
            </a:r>
            <a:endParaRPr lang="es-ES" sz="4400" b="1" dirty="0"/>
          </a:p>
        </p:txBody>
      </p:sp>
    </p:spTree>
    <p:extLst>
      <p:ext uri="{BB962C8B-B14F-4D97-AF65-F5344CB8AC3E}">
        <p14:creationId xmlns:p14="http://schemas.microsoft.com/office/powerpoint/2010/main" val="1543244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3576</TotalTime>
  <Words>2853</Words>
  <Application>Microsoft Office PowerPoint</Application>
  <PresentationFormat>Presentación en pantalla (4:3)</PresentationFormat>
  <Paragraphs>792</Paragraphs>
  <Slides>33</Slides>
  <Notes>9</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33</vt:i4>
      </vt:variant>
    </vt:vector>
  </HeadingPairs>
  <TitlesOfParts>
    <vt:vector size="40" baseType="lpstr">
      <vt:lpstr>Arial</vt:lpstr>
      <vt:lpstr>Arial Narrow</vt:lpstr>
      <vt:lpstr>Calibri</vt:lpstr>
      <vt:lpstr>Times New Roman</vt:lpstr>
      <vt:lpstr>Verdana</vt:lpstr>
      <vt:lpstr>Wingdings</vt:lpstr>
      <vt:lpstr>Tema de Office</vt:lpstr>
      <vt:lpstr>Presentación de PowerPoint</vt:lpstr>
      <vt:lpstr>Presentación de PowerPoint</vt:lpstr>
      <vt:lpstr>SALMONELOSIS</vt:lpstr>
      <vt:lpstr>Presentación de PowerPoint</vt:lpstr>
      <vt:lpstr>CARACTERÍSTICAS GENERALES</vt:lpstr>
      <vt:lpstr>PATOGENCIDAD</vt:lpstr>
      <vt:lpstr>PATOGENCIDAD</vt:lpstr>
      <vt:lpstr>OBJETIVOS</vt:lpstr>
      <vt:lpstr>Presentación de PowerPoint</vt:lpstr>
      <vt:lpstr>AISLAMIENTO DE Salmonella spp. </vt:lpstr>
      <vt:lpstr>CARACTERIZACIÓN BIOQUÍMICA</vt:lpstr>
      <vt:lpstr>CARACTERIZACIÓN BIOQUÍMICA</vt:lpstr>
      <vt:lpstr>EXTRACCIÓN DE ADN GENÓMICO</vt:lpstr>
      <vt:lpstr>SELECCIÓN Y DISEÑO DE PRIMERS</vt:lpstr>
      <vt:lpstr>SELECCIÓN Y DISEÑO DE PRIMERS</vt:lpstr>
      <vt:lpstr>REACCIÓN EN CADENA DE LA POLIMERSA (PCR)</vt:lpstr>
      <vt:lpstr>REACCIÓN EN CADENA DE LA POLIMERSA (PCR)</vt:lpstr>
      <vt:lpstr>REACCIÓN EN CADENA DE LA POLIMERSA (PCR)</vt:lpstr>
      <vt:lpstr>Presentación de PowerPoint</vt:lpstr>
      <vt:lpstr>AISLAMIENTO DE Salmonella sp. </vt:lpstr>
      <vt:lpstr>AISLAMIENTO DE Salmonella sp. </vt:lpstr>
      <vt:lpstr>CARACTERIZACIÓN BIOQUÍMICA</vt:lpstr>
      <vt:lpstr>Presentación de PowerPoint</vt:lpstr>
      <vt:lpstr>CARACTERIZACIÓN MOLECULAR</vt:lpstr>
      <vt:lpstr>CARACTERIZACIÓN MOLECULAR</vt:lpstr>
      <vt:lpstr>CARACTERIZACIÓN MOLECULAR</vt:lpstr>
      <vt:lpstr>CARACTERIZACIÓN MOLECULAR</vt:lpstr>
      <vt:lpstr>CARACTERIZACIÓN MOLECULAR</vt:lpstr>
      <vt:lpstr>CONCLUSIONES</vt:lpstr>
      <vt:lpstr>CONCLUSIONES</vt:lpstr>
      <vt:lpstr>RECOMENDACIONES</vt:lpstr>
      <vt:lpstr>BIBLIOGRAFÍA</vt:lpstr>
      <vt:lpstr>AGRADECIMIENTOS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Marbel   Torres Arias</dc:creator>
  <cp:lastModifiedBy>jare recalde tipanluisa</cp:lastModifiedBy>
  <cp:revision>209</cp:revision>
  <dcterms:modified xsi:type="dcterms:W3CDTF">2016-01-21T17:48:21Z</dcterms:modified>
</cp:coreProperties>
</file>