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30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9164-FFEC-495C-BF8E-E6A9A0DC37B4}" type="datetimeFigureOut">
              <a:rPr lang="es-EC" smtClean="0"/>
              <a:t>28/01/2016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33DC-02BB-436B-9989-6E7AD804786D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9164-FFEC-495C-BF8E-E6A9A0DC37B4}" type="datetimeFigureOut">
              <a:rPr lang="es-EC" smtClean="0"/>
              <a:t>28/01/2016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33DC-02BB-436B-9989-6E7AD804786D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9164-FFEC-495C-BF8E-E6A9A0DC37B4}" type="datetimeFigureOut">
              <a:rPr lang="es-EC" smtClean="0"/>
              <a:t>28/01/2016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33DC-02BB-436B-9989-6E7AD804786D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9164-FFEC-495C-BF8E-E6A9A0DC37B4}" type="datetimeFigureOut">
              <a:rPr lang="es-EC" smtClean="0"/>
              <a:t>28/01/2016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33DC-02BB-436B-9989-6E7AD804786D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9164-FFEC-495C-BF8E-E6A9A0DC37B4}" type="datetimeFigureOut">
              <a:rPr lang="es-EC" smtClean="0"/>
              <a:t>28/01/2016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33DC-02BB-436B-9989-6E7AD804786D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9164-FFEC-495C-BF8E-E6A9A0DC37B4}" type="datetimeFigureOut">
              <a:rPr lang="es-EC" smtClean="0"/>
              <a:t>28/01/2016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33DC-02BB-436B-9989-6E7AD804786D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9164-FFEC-495C-BF8E-E6A9A0DC37B4}" type="datetimeFigureOut">
              <a:rPr lang="es-EC" smtClean="0"/>
              <a:t>28/01/2016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33DC-02BB-436B-9989-6E7AD804786D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9164-FFEC-495C-BF8E-E6A9A0DC37B4}" type="datetimeFigureOut">
              <a:rPr lang="es-EC" smtClean="0"/>
              <a:t>28/01/2016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33DC-02BB-436B-9989-6E7AD804786D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9164-FFEC-495C-BF8E-E6A9A0DC37B4}" type="datetimeFigureOut">
              <a:rPr lang="es-EC" smtClean="0"/>
              <a:t>28/01/2016</a:t>
            </a:fld>
            <a:endParaRPr lang="es-EC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33DC-02BB-436B-9989-6E7AD804786D}" type="slidenum">
              <a:rPr lang="es-EC" smtClean="0"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9164-FFEC-495C-BF8E-E6A9A0DC37B4}" type="datetimeFigureOut">
              <a:rPr lang="es-EC" smtClean="0"/>
              <a:t>28/01/2016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33DC-02BB-436B-9989-6E7AD804786D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9164-FFEC-495C-BF8E-E6A9A0DC37B4}" type="datetimeFigureOut">
              <a:rPr lang="es-EC" smtClean="0"/>
              <a:t>28/01/2016</a:t>
            </a:fld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1A33DC-02BB-436B-9989-6E7AD804786D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B1A33DC-02BB-436B-9989-6E7AD804786D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F1F9164-FFEC-495C-BF8E-E6A9A0DC37B4}" type="datetimeFigureOut">
              <a:rPr lang="es-EC" smtClean="0"/>
              <a:t>28/01/2016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45622" r="24722" b="37489"/>
          <a:stretch/>
        </p:blipFill>
        <p:spPr bwMode="auto">
          <a:xfrm>
            <a:off x="1979712" y="2628900"/>
            <a:ext cx="518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979712" y="4467671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AUTORES:</a:t>
            </a:r>
          </a:p>
          <a:p>
            <a:endParaRPr lang="es-EC" b="1" dirty="0" smtClean="0"/>
          </a:p>
          <a:p>
            <a:r>
              <a:rPr lang="es-EC" b="1" dirty="0" smtClean="0"/>
              <a:t>PONCE DÍAZ JOHANNA ELIZABETH </a:t>
            </a:r>
          </a:p>
          <a:p>
            <a:r>
              <a:rPr lang="es-EC" b="1" dirty="0" smtClean="0"/>
              <a:t>VILLAGÓMEZ CABRERA SANDRA STEFANY</a:t>
            </a:r>
            <a:endParaRPr lang="es-EC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83" y="692696"/>
            <a:ext cx="523081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357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3024336"/>
          </a:xfrm>
        </p:spPr>
        <p:txBody>
          <a:bodyPr/>
          <a:lstStyle/>
          <a:p>
            <a:pPr marL="0" indent="0">
              <a:buNone/>
            </a:pPr>
            <a:r>
              <a:rPr lang="es-EC" dirty="0" smtClean="0"/>
              <a:t>Las entidades de certificación No Acreditadas no fueron acreditadas en el CONATEL y tienen la obligación de probar la fiabilidad de los certificados que son emitidos y corroborar la suficiencia técnica adecuada.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80181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 Componentes PKI</a:t>
            </a:r>
            <a:endParaRPr lang="es-EC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4" t="39986" r="29481" b="22974"/>
          <a:stretch/>
        </p:blipFill>
        <p:spPr bwMode="auto">
          <a:xfrm>
            <a:off x="2123728" y="1772816"/>
            <a:ext cx="5256584" cy="388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588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Roles PKI</a:t>
            </a:r>
            <a:endParaRPr lang="es-EC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3" t="37040" r="24483" b="29288"/>
          <a:stretch/>
        </p:blipFill>
        <p:spPr bwMode="auto">
          <a:xfrm>
            <a:off x="755576" y="1675484"/>
            <a:ext cx="7615740" cy="42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868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600" dirty="0" smtClean="0"/>
              <a:t> Modelo de la PKI para el Sistema Nacional de Educación Superior del Ecuador </a:t>
            </a:r>
            <a:endParaRPr lang="es-EC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0" t="36000" r="30749" b="22800"/>
          <a:stretch/>
        </p:blipFill>
        <p:spPr bwMode="auto">
          <a:xfrm>
            <a:off x="1403648" y="1988840"/>
            <a:ext cx="5328592" cy="453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462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MODELO DE GESTIÓN PKI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852936"/>
            <a:ext cx="7139136" cy="1684783"/>
          </a:xfrm>
        </p:spPr>
        <p:txBody>
          <a:bodyPr/>
          <a:lstStyle/>
          <a:p>
            <a:pPr marL="0" indent="0">
              <a:buNone/>
            </a:pPr>
            <a:r>
              <a:rPr lang="es-EC" dirty="0" smtClean="0"/>
              <a:t>Describe las políticas y procedimientos implementados en el modelo PKI basado en Smart </a:t>
            </a:r>
            <a:r>
              <a:rPr lang="es-EC" dirty="0" smtClean="0"/>
              <a:t>Grid</a:t>
            </a:r>
            <a:r>
              <a:rPr lang="es-EC" dirty="0" smtClean="0"/>
              <a:t> para el Sistema Nacional de Educación Superior, las cuales fueron establecidas siguiendo el estándar X.509.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78536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MODELO DE CERTIFICACIÓN</a:t>
            </a:r>
            <a:endParaRPr lang="es-EC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6" t="34092" r="31323" b="18766"/>
          <a:stretch/>
        </p:blipFill>
        <p:spPr bwMode="auto">
          <a:xfrm>
            <a:off x="2339752" y="1556792"/>
            <a:ext cx="4232870" cy="451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242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C" dirty="0" smtClean="0"/>
              <a:t> Se realizó un análisis de la Ley de Comercio Electrónico, Firmas y Mensajes de Datos y el Reglamento a la Ley de Comercio Electrónico establecidos en el marco legal Ecuatoriano, las cuales son indispensables para implantar normas, políticas y procedimientos para una PKI basado en Smart </a:t>
            </a:r>
            <a:r>
              <a:rPr lang="es-EC" dirty="0" smtClean="0"/>
              <a:t>Grid</a:t>
            </a:r>
            <a:r>
              <a:rPr lang="es-EC" dirty="0" smtClean="0"/>
              <a:t> para el Sistema Nacional de Educación Superior del Ecuador basadas en un modelo de terceras partes confianza, esto constituye una solución que incluye la simplificación de tareas administrativas y reducción en el número de trámites en la aprobación de solicitudes garantizando la validez legal de los documentos electrónicos.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81430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dirty="0" smtClean="0"/>
              <a:t>Se definió un modelo de confianza puente para la PKI basado en Smart </a:t>
            </a:r>
            <a:r>
              <a:rPr lang="es-EC" dirty="0" smtClean="0"/>
              <a:t>Grid</a:t>
            </a:r>
            <a:r>
              <a:rPr lang="es-EC" dirty="0" smtClean="0"/>
              <a:t> para el Sistema Nacional de Educación Superior del Ecuador, el mismo que se basa en la norma </a:t>
            </a:r>
            <a:r>
              <a:rPr lang="es-EC" dirty="0" smtClean="0"/>
              <a:t>PKIx</a:t>
            </a:r>
            <a:r>
              <a:rPr lang="es-EC" dirty="0" smtClean="0"/>
              <a:t> para implementar servicios de certificación digital.  El diseño del modelo implica la asignación de una Autoridad Certificadora Puente, una Autoridad de Registro en el </a:t>
            </a:r>
            <a:r>
              <a:rPr lang="es-EC" dirty="0" smtClean="0"/>
              <a:t>Senecyt</a:t>
            </a:r>
            <a:r>
              <a:rPr lang="es-EC" dirty="0" smtClean="0"/>
              <a:t>, Autoridades Certificadoras Raíz  en cada región y Autoridades Subordinadas correspondientes a cada universidad, las cuales trabajan directamente con el usuario final para la aprobación de las peticiones de certificación.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77014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es-EC" dirty="0" smtClean="0"/>
              <a:t> Se establecieron políticas y procedimientos para el ciclo de vida de un certificado, las mismas que ayudan a eliminar la repetición de procesos para que la actualización de la información sea precisa,  válida y confiable, de esta manera se lleva un control de buenas prácticas para la implementación de procesos en un ambiente </a:t>
            </a:r>
            <a:r>
              <a:rPr lang="es-EC" dirty="0" smtClean="0"/>
              <a:t>SmartGrid</a:t>
            </a:r>
            <a:r>
              <a:rPr lang="es-EC" dirty="0" smtClean="0"/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65371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 smtClean="0"/>
              <a:t> Hacer una retroalimentación de las normas, políticas y procedimientos conforme se actualice la Ley de Comercio Electrónico en el Ecuador y aplicarlo según establece el reglamento, es preciso crear una fuente de conocimiento actualizado periódicamente, para que sean utilizados como herramienta de orientación para certificar documentos y reducir la tasa de errores de procesos realizados en forma manual.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8220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AGENDA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es-EC" sz="2400" dirty="0" smtClean="0"/>
              <a:t>INTRODUCCIÓN</a:t>
            </a:r>
          </a:p>
          <a:p>
            <a:r>
              <a:rPr lang="es-EC" sz="2400" dirty="0" smtClean="0"/>
              <a:t>FASES PROYECTOS</a:t>
            </a:r>
          </a:p>
          <a:p>
            <a:r>
              <a:rPr lang="es-EC" sz="2400" dirty="0" smtClean="0"/>
              <a:t>PLANTEAMIENTO DEL PROBLEMA</a:t>
            </a:r>
          </a:p>
          <a:p>
            <a:r>
              <a:rPr lang="es-EC" sz="2400" dirty="0" smtClean="0"/>
              <a:t>JUSTIFICACIÓN</a:t>
            </a:r>
          </a:p>
          <a:p>
            <a:r>
              <a:rPr lang="es-EC" sz="2400" dirty="0" smtClean="0"/>
              <a:t>OBJETIVOS </a:t>
            </a:r>
          </a:p>
          <a:p>
            <a:r>
              <a:rPr lang="es-EC" sz="2400" dirty="0" smtClean="0"/>
              <a:t>MARCO TEÓRICO</a:t>
            </a:r>
          </a:p>
          <a:p>
            <a:r>
              <a:rPr lang="es-EC" sz="2400" dirty="0" smtClean="0"/>
              <a:t>MODELO DE GESTIÓN PKI</a:t>
            </a:r>
          </a:p>
          <a:p>
            <a:r>
              <a:rPr lang="es-EC" sz="2400" dirty="0" smtClean="0"/>
              <a:t>POLÍTICAS DE CERTIFICACIÓN</a:t>
            </a:r>
          </a:p>
          <a:p>
            <a:r>
              <a:rPr lang="es-EC" sz="2400" dirty="0" smtClean="0"/>
              <a:t>PROCEDIMIENTOS</a:t>
            </a:r>
          </a:p>
          <a:p>
            <a:r>
              <a:rPr lang="es-EC" sz="2400" dirty="0" smtClean="0"/>
              <a:t>CONCLUSIONES</a:t>
            </a:r>
          </a:p>
          <a:p>
            <a:r>
              <a:rPr lang="es-EC" sz="2400" dirty="0" smtClean="0"/>
              <a:t>RECOMENDACIONES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831971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528392"/>
          </a:xfrm>
        </p:spPr>
        <p:txBody>
          <a:bodyPr/>
          <a:lstStyle/>
          <a:p>
            <a:pPr marL="0" indent="0">
              <a:buNone/>
            </a:pPr>
            <a:r>
              <a:rPr lang="es-EC" dirty="0" smtClean="0"/>
              <a:t>La estructura del modelo puente establecido permite agregar nuevas </a:t>
            </a:r>
            <a:r>
              <a:rPr lang="es-EC" dirty="0" smtClean="0"/>
              <a:t>PKIs</a:t>
            </a:r>
            <a:r>
              <a:rPr lang="es-EC" dirty="0" smtClean="0"/>
              <a:t> independientes si el volumen de instituciones incrementa, por lo que se recomienda llevar un control </a:t>
            </a:r>
            <a:r>
              <a:rPr lang="es-EC" dirty="0" smtClean="0"/>
              <a:t>periodico</a:t>
            </a:r>
            <a:r>
              <a:rPr lang="es-EC" dirty="0" smtClean="0"/>
              <a:t> del número de instituciones para rediseñar el modelo si fuera necesario.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94618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800" dirty="0" smtClean="0"/>
              <a:t>El cumplimiento de las políticas y procedimientos descritos en el documento son de gran importancia para velar por la seguridad y veracidad de la documentación, se recomienda capacitar al personal que tiene acceso a los recursos que maneja la PKI tanto a nivel físico como lógico del PKI al de-finir los procedimientos para generar un certificado digital que asegura que los riesgos sean mínimos al ofrecer este tipo de servicio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326823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C" dirty="0" smtClean="0"/>
              <a:t>El intercambio de información utilizando tecnología de certificación digital es necesaria para garantizar que la comunicación se realice de forma segura, evitando pérdida o alteración de información en una institución.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09517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FASES DEL PROYECTO GLOBAL</a:t>
            </a:r>
            <a:endParaRPr lang="es-EC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5" t="41369" r="23843" b="35300"/>
          <a:stretch/>
        </p:blipFill>
        <p:spPr bwMode="auto">
          <a:xfrm>
            <a:off x="1115616" y="2492896"/>
            <a:ext cx="693281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97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Planteamiento del Problema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2800" dirty="0" smtClean="0"/>
              <a:t>Actualmente, las Instituciones de Educación Superior brindan servicios educativos tales como las solicitudes académicas, emisión de certificados, entre otros; de manera autónoma y manual, por este motivo existe pérdida de tiempo ya que dichos procedimientos retardan la eficacia en la generación de documentos necesarios para los trámites dentro de las instituciones</a:t>
            </a:r>
            <a:endParaRPr lang="es-EC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3" t="73111" r="38472" b="13445"/>
          <a:stretch/>
        </p:blipFill>
        <p:spPr bwMode="auto">
          <a:xfrm>
            <a:off x="4067944" y="5114925"/>
            <a:ext cx="1295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852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Modelo TTP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/>
          <a:lstStyle/>
          <a:p>
            <a:pPr marL="0" indent="0" algn="ctr">
              <a:buNone/>
            </a:pPr>
            <a:r>
              <a:rPr lang="es-EC" dirty="0" smtClean="0"/>
              <a:t>El Modelo TTP es fundamental en cualquier entorno de clave pública debido a que los usuarios no han tenido relaciones previas antes de intercambiar información cifrada o firmada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16602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VENTAJAS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C" sz="2400" dirty="0" smtClean="0"/>
              <a:t>Las ventajas al implementar servicios de seguridad bajo el modelo TTP  son:</a:t>
            </a:r>
          </a:p>
          <a:p>
            <a:pPr marL="0" indent="0">
              <a:buNone/>
            </a:pPr>
            <a:r>
              <a:rPr lang="es-EC" sz="2400" dirty="0" smtClean="0"/>
              <a:t>• Comprobar en una comunicación la identidad del emisor del mensaje (Autenticidad)</a:t>
            </a:r>
          </a:p>
          <a:p>
            <a:pPr marL="0" indent="0">
              <a:buNone/>
            </a:pPr>
            <a:r>
              <a:rPr lang="es-EC" sz="2400" dirty="0" smtClean="0"/>
              <a:t>• Asegurarse de que solo obtendrá la información el usuario seleccionado (Confidencialidad) </a:t>
            </a:r>
          </a:p>
          <a:p>
            <a:pPr marL="0" indent="0">
              <a:buNone/>
            </a:pPr>
            <a:r>
              <a:rPr lang="es-EC" sz="2400" dirty="0" smtClean="0"/>
              <a:t>• Asegurarse de que la información no ha sido modificada después de su envío (Integridad)</a:t>
            </a:r>
          </a:p>
          <a:p>
            <a:pPr marL="0" indent="0">
              <a:buNone/>
            </a:pPr>
            <a:r>
              <a:rPr lang="es-EC" sz="2400" dirty="0" smtClean="0"/>
              <a:t>• Asegurarse de que el emisor no puede desdecirse de su propio mensaje (No repudio)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94789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Marco Legal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 smtClean="0"/>
              <a:t>Las leyes proporcionan el marco jurídico que abalarán las transacciones a nivel electrónico. La ley de comercio electrónico regula:</a:t>
            </a:r>
          </a:p>
          <a:p>
            <a:r>
              <a:rPr lang="es-EC" dirty="0" smtClean="0"/>
              <a:t>Los mensajes de datos</a:t>
            </a:r>
          </a:p>
          <a:p>
            <a:r>
              <a:rPr lang="es-EC" dirty="0" smtClean="0"/>
              <a:t>La firma electrónica</a:t>
            </a:r>
          </a:p>
          <a:p>
            <a:r>
              <a:rPr lang="es-EC" dirty="0" smtClean="0"/>
              <a:t>Los servicios de certificación</a:t>
            </a:r>
          </a:p>
          <a:p>
            <a:r>
              <a:rPr lang="es-EC" dirty="0" smtClean="0"/>
              <a:t>La prestación de servicios electrónicos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87923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Entidades de Certificación No Acreditada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 smtClean="0"/>
              <a:t>La Ley de Comercio Electrónico impone a las entidades de certificación un régimen obligatorio de autorización previa y de registro, sin embargo las entidades de certificación  No Acreditadas están  registradas y tienen autorización para ser operativas en forma directa o por terceros relacionados en Ecuador.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30023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</TotalTime>
  <Words>841</Words>
  <Application>Microsoft Office PowerPoint</Application>
  <PresentationFormat>Presentación en pantalla (4:3)</PresentationFormat>
  <Paragraphs>52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Adyacencia</vt:lpstr>
      <vt:lpstr>Presentación de PowerPoint</vt:lpstr>
      <vt:lpstr>AGENDA</vt:lpstr>
      <vt:lpstr>INTRODUCCIÓN</vt:lpstr>
      <vt:lpstr>FASES DEL PROYECTO GLOBAL</vt:lpstr>
      <vt:lpstr>Planteamiento del Problema</vt:lpstr>
      <vt:lpstr>Modelo TTP </vt:lpstr>
      <vt:lpstr>VENTAJAS</vt:lpstr>
      <vt:lpstr>Marco Legal</vt:lpstr>
      <vt:lpstr>Entidades de Certificación No Acreditada</vt:lpstr>
      <vt:lpstr>Presentación de PowerPoint</vt:lpstr>
      <vt:lpstr> Componentes PKI</vt:lpstr>
      <vt:lpstr>Roles PKI</vt:lpstr>
      <vt:lpstr> Modelo de la PKI para el Sistema Nacional de Educación Superior del Ecuador </vt:lpstr>
      <vt:lpstr>MODELO DE GESTIÓN PKI</vt:lpstr>
      <vt:lpstr>MODELO DE CERTIFICACIÓN</vt:lpstr>
      <vt:lpstr>Conclusiones</vt:lpstr>
      <vt:lpstr>Presentación de PowerPoint</vt:lpstr>
      <vt:lpstr>Presentación de PowerPoint</vt:lpstr>
      <vt:lpstr>Recomendaciones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Johanna Ponce</dc:creator>
  <cp:lastModifiedBy>Johanna Ponce</cp:lastModifiedBy>
  <cp:revision>3</cp:revision>
  <dcterms:created xsi:type="dcterms:W3CDTF">2016-01-28T17:52:02Z</dcterms:created>
  <dcterms:modified xsi:type="dcterms:W3CDTF">2016-01-28T18:14:27Z</dcterms:modified>
</cp:coreProperties>
</file>