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44"/>
  </p:notesMasterIdLst>
  <p:sldIdLst>
    <p:sldId id="29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78" r:id="rId26"/>
    <p:sldId id="281" r:id="rId27"/>
    <p:sldId id="282" r:id="rId28"/>
    <p:sldId id="283" r:id="rId29"/>
    <p:sldId id="284" r:id="rId30"/>
    <p:sldId id="289" r:id="rId31"/>
    <p:sldId id="290" r:id="rId32"/>
    <p:sldId id="285" r:id="rId33"/>
    <p:sldId id="291" r:id="rId34"/>
    <p:sldId id="292" r:id="rId35"/>
    <p:sldId id="286" r:id="rId36"/>
    <p:sldId id="287" r:id="rId37"/>
    <p:sldId id="288" r:id="rId38"/>
    <p:sldId id="293" r:id="rId39"/>
    <p:sldId id="294" r:id="rId40"/>
    <p:sldId id="295" r:id="rId41"/>
    <p:sldId id="297" r:id="rId42"/>
    <p:sldId id="298" r:id="rId4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autoAdjust="0"/>
  </p:normalViewPr>
  <p:slideViewPr>
    <p:cSldViewPr snapToGrid="0">
      <p:cViewPr>
        <p:scale>
          <a:sx n="60" d="100"/>
          <a:sy n="60" d="100"/>
        </p:scale>
        <p:origin x="-894" y="-480"/>
      </p:cViewPr>
      <p:guideLst>
        <p:guide orient="horz" pos="2160"/>
        <p:guide pos="3840"/>
      </p:guideLst>
    </p:cSldViewPr>
  </p:slideViewPr>
  <p:outlineViewPr>
    <p:cViewPr>
      <p:scale>
        <a:sx n="33" d="100"/>
        <a:sy n="33" d="100"/>
      </p:scale>
      <p:origin x="0" y="4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A85A8-E75D-4822-BEA4-2F203CBBC840}" type="datetimeFigureOut">
              <a:rPr lang="es-VE" smtClean="0"/>
              <a:t>05/02/2016</a:t>
            </a:fld>
            <a:endParaRPr lang="es-VE"/>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B58D1-8AE4-456F-97AE-3CADDA0AAF6E}" type="slidenum">
              <a:rPr lang="es-VE" smtClean="0"/>
              <a:t>‹Nº›</a:t>
            </a:fld>
            <a:endParaRPr lang="es-VE"/>
          </a:p>
        </p:txBody>
      </p:sp>
    </p:spTree>
    <p:extLst>
      <p:ext uri="{BB962C8B-B14F-4D97-AF65-F5344CB8AC3E}">
        <p14:creationId xmlns:p14="http://schemas.microsoft.com/office/powerpoint/2010/main" val="323434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DC40A874-B788-431C-A443-2D224F9D2876}" type="slidenum">
              <a:rPr lang="en-US" smtClean="0"/>
              <a:t>1</a:t>
            </a:fld>
            <a:endParaRPr lang="en-US"/>
          </a:p>
        </p:txBody>
      </p:sp>
    </p:spTree>
    <p:extLst>
      <p:ext uri="{BB962C8B-B14F-4D97-AF65-F5344CB8AC3E}">
        <p14:creationId xmlns:p14="http://schemas.microsoft.com/office/powerpoint/2010/main" val="270010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638AEFE7-D203-4A2F-8BAA-7CA985DF745B}" type="datetimeFigureOut">
              <a:rPr lang="es-MX" smtClean="0"/>
              <a:t>05/02/2016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408590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38AEFE7-D203-4A2F-8BAA-7CA985DF745B}" type="datetimeFigureOut">
              <a:rPr lang="es-MX" smtClean="0"/>
              <a:t>05/02/2016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183580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38AEFE7-D203-4A2F-8BAA-7CA985DF745B}" type="datetimeFigureOut">
              <a:rPr lang="es-MX" smtClean="0"/>
              <a:t>05/02/2016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267216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38AEFE7-D203-4A2F-8BAA-7CA985DF745B}" type="datetimeFigureOut">
              <a:rPr lang="es-MX" smtClean="0"/>
              <a:t>05/02/2016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385414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38AEFE7-D203-4A2F-8BAA-7CA985DF745B}" type="datetimeFigureOut">
              <a:rPr lang="es-MX" smtClean="0"/>
              <a:t>05/02/2016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255310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638AEFE7-D203-4A2F-8BAA-7CA985DF745B}" type="datetimeFigureOut">
              <a:rPr lang="es-MX" smtClean="0"/>
              <a:t>05/02/2016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287717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638AEFE7-D203-4A2F-8BAA-7CA985DF745B}" type="datetimeFigureOut">
              <a:rPr lang="es-MX" smtClean="0"/>
              <a:t>05/02/2016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187818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638AEFE7-D203-4A2F-8BAA-7CA985DF745B}" type="datetimeFigureOut">
              <a:rPr lang="es-MX" smtClean="0"/>
              <a:t>05/02/2016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104581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8AEFE7-D203-4A2F-8BAA-7CA985DF745B}" type="datetimeFigureOut">
              <a:rPr lang="es-MX" smtClean="0"/>
              <a:t>05/02/2016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241953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38AEFE7-D203-4A2F-8BAA-7CA985DF745B}" type="datetimeFigureOut">
              <a:rPr lang="es-MX" smtClean="0"/>
              <a:t>05/02/2016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407734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38AEFE7-D203-4A2F-8BAA-7CA985DF745B}" type="datetimeFigureOut">
              <a:rPr lang="es-MX" smtClean="0"/>
              <a:t>05/02/2016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E8CFA36-0380-4440-A6CF-ECD3C23F112A}" type="slidenum">
              <a:rPr lang="es-MX" smtClean="0"/>
              <a:t>‹Nº›</a:t>
            </a:fld>
            <a:endParaRPr lang="es-MX"/>
          </a:p>
        </p:txBody>
      </p:sp>
    </p:spTree>
    <p:extLst>
      <p:ext uri="{BB962C8B-B14F-4D97-AF65-F5344CB8AC3E}">
        <p14:creationId xmlns:p14="http://schemas.microsoft.com/office/powerpoint/2010/main" val="190522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AEFE7-D203-4A2F-8BAA-7CA985DF745B}" type="datetimeFigureOut">
              <a:rPr lang="es-MX" smtClean="0"/>
              <a:t>05/02/2016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CFA36-0380-4440-A6CF-ECD3C23F112A}" type="slidenum">
              <a:rPr lang="es-MX" smtClean="0"/>
              <a:t>‹Nº›</a:t>
            </a:fld>
            <a:endParaRPr lang="es-MX"/>
          </a:p>
        </p:txBody>
      </p:sp>
    </p:spTree>
    <p:extLst>
      <p:ext uri="{BB962C8B-B14F-4D97-AF65-F5344CB8AC3E}">
        <p14:creationId xmlns:p14="http://schemas.microsoft.com/office/powerpoint/2010/main" val="60769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video%20tesis.mp4"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o 8"/>
          <p:cNvGraphicFramePr>
            <a:graphicFrameLocks noChangeAspect="1"/>
          </p:cNvGraphicFramePr>
          <p:nvPr>
            <p:extLst>
              <p:ext uri="{D42A27DB-BD31-4B8C-83A1-F6EECF244321}">
                <p14:modId xmlns:p14="http://schemas.microsoft.com/office/powerpoint/2010/main" val="3551419624"/>
              </p:ext>
            </p:extLst>
          </p:nvPr>
        </p:nvGraphicFramePr>
        <p:xfrm>
          <a:off x="-141971" y="-245561"/>
          <a:ext cx="12279541" cy="7103561"/>
        </p:xfrm>
        <a:graphic>
          <a:graphicData uri="http://schemas.openxmlformats.org/presentationml/2006/ole">
            <mc:AlternateContent xmlns:mc="http://schemas.openxmlformats.org/markup-compatibility/2006">
              <mc:Choice xmlns:v="urn:schemas-microsoft-com:vml" Requires="v">
                <p:oleObj spid="_x0000_s1039" name="CorelDRAW" r:id="rId4" imgW="11829288" imgH="6416040" progId="">
                  <p:embed/>
                </p:oleObj>
              </mc:Choice>
              <mc:Fallback>
                <p:oleObj name="CorelDRAW" r:id="rId4" imgW="11829288" imgH="6416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71" y="-245561"/>
                        <a:ext cx="12279541" cy="71035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ctrTitle"/>
          </p:nvPr>
        </p:nvSpPr>
        <p:spPr>
          <a:xfrm>
            <a:off x="4522573" y="-191988"/>
            <a:ext cx="7756968" cy="1402291"/>
          </a:xfrm>
        </p:spPr>
        <p:txBody>
          <a:bodyPr>
            <a:noAutofit/>
          </a:bodyPr>
          <a:lstStyle/>
          <a:p>
            <a:r>
              <a:rPr lang="es-MX" sz="2800" b="1" dirty="0">
                <a:solidFill>
                  <a:schemeClr val="bg1"/>
                </a:solidFill>
                <a:latin typeface="Arial" panose="020B0604020202020204" pitchFamily="34" charset="0"/>
                <a:cs typeface="Arial" panose="020B0604020202020204" pitchFamily="34" charset="0"/>
              </a:rPr>
              <a:t>TESIS DE GRADO PREVIO A LA OBTENCIÓN DEL TÍTULO DE INGENIERO EN MECATRÓNICA</a:t>
            </a:r>
            <a:endParaRPr lang="en-US" sz="2800" dirty="0">
              <a:solidFill>
                <a:schemeClr val="bg1"/>
              </a:solidFill>
              <a:latin typeface="Arial" panose="020B0604020202020204" pitchFamily="34" charset="0"/>
              <a:cs typeface="Arial" panose="020B0604020202020204" pitchFamily="34" charset="0"/>
            </a:endParaRPr>
          </a:p>
        </p:txBody>
      </p:sp>
      <p:sp>
        <p:nvSpPr>
          <p:cNvPr id="8" name="Marcador de pie de página 7"/>
          <p:cNvSpPr>
            <a:spLocks noGrp="1"/>
          </p:cNvSpPr>
          <p:nvPr>
            <p:ph type="ftr" sz="quarter" idx="11"/>
          </p:nvPr>
        </p:nvSpPr>
        <p:spPr/>
        <p:txBody>
          <a:bodyPr/>
          <a:lstStyle/>
          <a:p>
            <a:r>
              <a:rPr lang="en-US" dirty="0" smtClean="0"/>
              <a:t>INGENIERÍA MECATRÓNICA</a:t>
            </a:r>
            <a:endParaRPr lang="en-US" dirty="0"/>
          </a:p>
        </p:txBody>
      </p:sp>
      <p:pic>
        <p:nvPicPr>
          <p:cNvPr id="3" name="Imagen 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6807" y="506545"/>
            <a:ext cx="2357864" cy="3335237"/>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0141" y="1875369"/>
            <a:ext cx="4869255" cy="1257571"/>
          </a:xfrm>
          <a:prstGeom prst="rect">
            <a:avLst/>
          </a:prstGeom>
        </p:spPr>
      </p:pic>
      <p:pic>
        <p:nvPicPr>
          <p:cNvPr id="12" name="Picture 11"/>
          <p:cNvPicPr>
            <a:picLocks noChangeAspect="1"/>
          </p:cNvPicPr>
          <p:nvPr/>
        </p:nvPicPr>
        <p:blipFill>
          <a:blip r:embed="rId8"/>
          <a:stretch>
            <a:fillRect/>
          </a:stretch>
        </p:blipFill>
        <p:spPr>
          <a:xfrm>
            <a:off x="9934159" y="1739205"/>
            <a:ext cx="2203411" cy="2102577"/>
          </a:xfrm>
          <a:prstGeom prst="rect">
            <a:avLst/>
          </a:prstGeom>
        </p:spPr>
      </p:pic>
      <p:sp>
        <p:nvSpPr>
          <p:cNvPr id="4" name="Marcador de número de diapositiva 3"/>
          <p:cNvSpPr>
            <a:spLocks noGrp="1"/>
          </p:cNvSpPr>
          <p:nvPr>
            <p:ph type="sldNum" sz="quarter" idx="12"/>
          </p:nvPr>
        </p:nvSpPr>
        <p:spPr/>
        <p:txBody>
          <a:bodyPr/>
          <a:lstStyle/>
          <a:p>
            <a:fld id="{970440E7-6EC3-4D22-82CC-383AB5DD1DC3}" type="slidenum">
              <a:rPr lang="es-ES" smtClean="0"/>
              <a:t>1</a:t>
            </a:fld>
            <a:endParaRPr lang="es-ES" dirty="0"/>
          </a:p>
        </p:txBody>
      </p:sp>
      <p:sp>
        <p:nvSpPr>
          <p:cNvPr id="7" name="6 Rectángulo"/>
          <p:cNvSpPr/>
          <p:nvPr/>
        </p:nvSpPr>
        <p:spPr>
          <a:xfrm>
            <a:off x="3035715" y="3429000"/>
            <a:ext cx="7436604" cy="1938992"/>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DISEÑO Y CONSTRUCCIÓN DE UN SISTEMA AUTOMÁTICO DE CONTROL DE TRACCIÓN POR PULSACIONES DE FRENO CON INTERFAZ HMI PARA UNA CAMIONETA TOYOTA CROWN MODIFICADA.</a:t>
            </a:r>
          </a:p>
        </p:txBody>
      </p:sp>
      <p:sp>
        <p:nvSpPr>
          <p:cNvPr id="11" name="10 Rectángulo"/>
          <p:cNvSpPr/>
          <p:nvPr/>
        </p:nvSpPr>
        <p:spPr>
          <a:xfrm>
            <a:off x="4392648" y="5771509"/>
            <a:ext cx="4572342" cy="400110"/>
          </a:xfrm>
          <a:prstGeom prst="rect">
            <a:avLst/>
          </a:prstGeom>
        </p:spPr>
        <p:txBody>
          <a:bodyPr wrap="none">
            <a:spAutoFit/>
          </a:bodyPr>
          <a:lstStyle/>
          <a:p>
            <a:r>
              <a:rPr lang="es-MX" sz="2000" dirty="0">
                <a:latin typeface="Arial" panose="020B0604020202020204" pitchFamily="34" charset="0"/>
                <a:cs typeface="Arial" panose="020B0604020202020204" pitchFamily="34" charset="0"/>
              </a:rPr>
              <a:t>Autor: </a:t>
            </a:r>
            <a:r>
              <a:rPr lang="es-MX" sz="2000" dirty="0" smtClean="0">
                <a:latin typeface="Arial" panose="020B0604020202020204" pitchFamily="34" charset="0"/>
                <a:cs typeface="Arial" panose="020B0604020202020204" pitchFamily="34" charset="0"/>
              </a:rPr>
              <a:t>Juan Francisco Barba Alzamora</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82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 y="197283"/>
            <a:ext cx="12192000" cy="6858000"/>
          </a:xfrm>
          <a:prstGeom prst="rect">
            <a:avLst/>
          </a:prstGeom>
        </p:spPr>
      </p:pic>
      <p:sp>
        <p:nvSpPr>
          <p:cNvPr id="8" name="Título 1"/>
          <p:cNvSpPr txBox="1">
            <a:spLocks/>
          </p:cNvSpPr>
          <p:nvPr/>
        </p:nvSpPr>
        <p:spPr>
          <a:xfrm>
            <a:off x="2500223" y="759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l" rtl="0">
              <a:lnSpc>
                <a:spcPct val="90000"/>
              </a:lnSpc>
              <a:spcBef>
                <a:spcPct val="0"/>
              </a:spcBef>
            </a:pPr>
            <a:r>
              <a:rPr lang="es-MX" sz="4400" b="1" kern="0" dirty="0" smtClean="0">
                <a:solidFill>
                  <a:sysClr val="windowText" lastClr="000000"/>
                </a:solidFill>
                <a:latin typeface="Arial" panose="020B0604020202020204" pitchFamily="34" charset="0"/>
                <a:cs typeface="Arial" panose="020B0604020202020204" pitchFamily="34" charset="0"/>
              </a:rPr>
              <a:t>Necesidades del cliente</a:t>
            </a:r>
            <a:endParaRPr lang="es-MX" sz="4400" kern="0" dirty="0">
              <a:solidFill>
                <a:sysClr val="windowText" lastClr="000000"/>
              </a:solidFill>
              <a:latin typeface="Arial" panose="020B0604020202020204" pitchFamily="34" charset="0"/>
              <a:cs typeface="Arial" panose="020B0604020202020204" pitchFamily="34" charset="0"/>
            </a:endParaRP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14" y="2398867"/>
            <a:ext cx="198857" cy="198857"/>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605" y="3100285"/>
            <a:ext cx="198857" cy="198857"/>
          </a:xfrm>
          <a:prstGeom prst="rect">
            <a:avLst/>
          </a:prstGeom>
        </p:spPr>
      </p:pic>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605" y="3526855"/>
            <a:ext cx="198857" cy="198857"/>
          </a:xfrm>
          <a:prstGeom prst="rect">
            <a:avLst/>
          </a:prstGeom>
        </p:spPr>
      </p:pic>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795" y="4074857"/>
            <a:ext cx="198857" cy="198857"/>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795" y="4622859"/>
            <a:ext cx="198857" cy="198857"/>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794" y="5368436"/>
            <a:ext cx="198857" cy="198857"/>
          </a:xfrm>
          <a:prstGeom prst="rect">
            <a:avLst/>
          </a:prstGeom>
        </p:spPr>
      </p:pic>
      <p:pic>
        <p:nvPicPr>
          <p:cNvPr id="3074" name="Picture 2" descr="https://brisapresidente.files.wordpress.com/2011/08/cliente-satisfech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663" y="2260485"/>
            <a:ext cx="5031091" cy="4327033"/>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p:cNvSpPr>
            <a:spLocks noGrp="1"/>
          </p:cNvSpPr>
          <p:nvPr>
            <p:ph idx="1"/>
          </p:nvPr>
        </p:nvSpPr>
        <p:spPr>
          <a:xfrm>
            <a:off x="1209223" y="2248333"/>
            <a:ext cx="10515600" cy="4351338"/>
          </a:xfrm>
        </p:spPr>
        <p:txBody>
          <a:bodyPr>
            <a:normAutofit/>
          </a:bodyPr>
          <a:lstStyle/>
          <a:p>
            <a:pPr marL="0" indent="0">
              <a:buNone/>
            </a:pPr>
            <a:r>
              <a:rPr lang="es-MX" sz="2400" dirty="0" smtClean="0">
                <a:latin typeface="Arial" panose="020B0604020202020204" pitchFamily="34" charset="0"/>
                <a:cs typeface="Arial" panose="020B0604020202020204" pitchFamily="34" charset="0"/>
              </a:rPr>
              <a:t>El </a:t>
            </a:r>
            <a:r>
              <a:rPr lang="es-MX" sz="2400" dirty="0">
                <a:latin typeface="Arial" panose="020B0604020202020204" pitchFamily="34" charset="0"/>
                <a:cs typeface="Arial" panose="020B0604020202020204" pitchFamily="34" charset="0"/>
              </a:rPr>
              <a:t>vehículo deberá  cruzar cualquier tipo de superficie sin quedarse atascado o  patinando.</a:t>
            </a:r>
          </a:p>
          <a:p>
            <a:pPr marL="0" lvl="0" indent="0">
              <a:buNone/>
            </a:pPr>
            <a:r>
              <a:rPr lang="es-MX" sz="2400" dirty="0">
                <a:latin typeface="Arial" panose="020B0604020202020204" pitchFamily="34" charset="0"/>
                <a:cs typeface="Arial" panose="020B0604020202020204" pitchFamily="34" charset="0"/>
              </a:rPr>
              <a:t>Debe tener un control manual y otro automático.</a:t>
            </a:r>
          </a:p>
          <a:p>
            <a:pPr marL="0" lvl="0" indent="0">
              <a:buNone/>
            </a:pPr>
            <a:r>
              <a:rPr lang="es-MX" sz="2400" dirty="0">
                <a:latin typeface="Arial" panose="020B0604020202020204" pitchFamily="34" charset="0"/>
                <a:cs typeface="Arial" panose="020B0604020202020204" pitchFamily="34" charset="0"/>
              </a:rPr>
              <a:t>Se puede reproducir con pocas modificaciones en otros vehículos.</a:t>
            </a:r>
          </a:p>
          <a:p>
            <a:pPr marL="0" lvl="0" indent="0">
              <a:buNone/>
            </a:pPr>
            <a:r>
              <a:rPr lang="es-MX" sz="2400" dirty="0">
                <a:latin typeface="Arial" panose="020B0604020202020204" pitchFamily="34" charset="0"/>
                <a:cs typeface="Arial" panose="020B0604020202020204" pitchFamily="34" charset="0"/>
              </a:rPr>
              <a:t>Su costo debe ser inferior a </a:t>
            </a:r>
            <a:r>
              <a:rPr lang="es-MX" sz="2400" dirty="0" smtClean="0">
                <a:latin typeface="Arial" panose="020B0604020202020204" pitchFamily="34" charset="0"/>
                <a:cs typeface="Arial" panose="020B0604020202020204" pitchFamily="34" charset="0"/>
              </a:rPr>
              <a:t>8.000 </a:t>
            </a:r>
            <a:r>
              <a:rPr lang="es-MX" sz="2400" dirty="0">
                <a:latin typeface="Arial" panose="020B0604020202020204" pitchFamily="34" charset="0"/>
                <a:cs typeface="Arial" panose="020B0604020202020204" pitchFamily="34" charset="0"/>
              </a:rPr>
              <a:t>dólares.</a:t>
            </a:r>
          </a:p>
          <a:p>
            <a:pPr marL="0" lvl="0" indent="0">
              <a:buNone/>
            </a:pPr>
            <a:r>
              <a:rPr lang="es-MX" sz="2400" dirty="0">
                <a:latin typeface="Arial" panose="020B0604020202020204" pitchFamily="34" charset="0"/>
                <a:cs typeface="Arial" panose="020B0604020202020204" pitchFamily="34" charset="0"/>
              </a:rPr>
              <a:t>No debe dañarse el mecanismo si recibe un golpe fuerte de cualquier naturaleza.</a:t>
            </a:r>
          </a:p>
          <a:p>
            <a:pPr marL="0" lvl="0" indent="0">
              <a:buNone/>
            </a:pPr>
            <a:r>
              <a:rPr lang="es-MX" sz="2400" dirty="0">
                <a:latin typeface="Arial" panose="020B0604020202020204" pitchFamily="34" charset="0"/>
                <a:cs typeface="Arial" panose="020B0604020202020204" pitchFamily="34" charset="0"/>
              </a:rPr>
              <a:t>No debe quedarse activado mientras el vehículo se encuentra parado o sin que esté activado el 4x4L.</a:t>
            </a:r>
          </a:p>
          <a:p>
            <a:endParaRPr lang="es-MX" dirty="0"/>
          </a:p>
        </p:txBody>
      </p:sp>
      <p:sp>
        <p:nvSpPr>
          <p:cNvPr id="16"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429736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69092757"/>
              </p:ext>
            </p:extLst>
          </p:nvPr>
        </p:nvGraphicFramePr>
        <p:xfrm>
          <a:off x="2339194" y="2265721"/>
          <a:ext cx="7237563" cy="3815538"/>
        </p:xfrm>
        <a:graphic>
          <a:graphicData uri="http://schemas.openxmlformats.org/drawingml/2006/table">
            <a:tbl>
              <a:tblPr firstRow="1" firstCol="1" bandRow="1">
                <a:tableStyleId>{93296810-A885-4BE3-A3E7-6D5BEEA58F35}</a:tableStyleId>
              </a:tblPr>
              <a:tblGrid>
                <a:gridCol w="273480"/>
                <a:gridCol w="1910500"/>
                <a:gridCol w="273480"/>
                <a:gridCol w="409256"/>
                <a:gridCol w="409256"/>
                <a:gridCol w="410217"/>
                <a:gridCol w="409256"/>
                <a:gridCol w="272517"/>
                <a:gridCol w="410217"/>
                <a:gridCol w="409256"/>
                <a:gridCol w="272517"/>
                <a:gridCol w="548883"/>
                <a:gridCol w="410217"/>
                <a:gridCol w="818511"/>
              </a:tblGrid>
              <a:tr h="362712">
                <a:tc>
                  <a:txBody>
                    <a:bodyPr/>
                    <a:lstStyle/>
                    <a:p>
                      <a:pPr marL="71755" marR="71755" algn="ctr">
                        <a:lnSpc>
                          <a:spcPct val="150000"/>
                        </a:lnSpc>
                        <a:spcAft>
                          <a:spcPts val="0"/>
                        </a:spcAft>
                      </a:pPr>
                      <a:r>
                        <a:rPr lang="es-MX" sz="1050" dirty="0">
                          <a:effectLst/>
                          <a:latin typeface="Arial" panose="020B0604020202020204" pitchFamily="34" charset="0"/>
                          <a:cs typeface="Arial" panose="020B0604020202020204" pitchFamily="34" charset="0"/>
                        </a:rPr>
                        <a:t> </a:t>
                      </a:r>
                      <a:endParaRPr lang="es-MX"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vert="vert"/>
                </a:tc>
                <a:tc>
                  <a:txBody>
                    <a:bodyPr/>
                    <a:lstStyle/>
                    <a:p>
                      <a:endParaRPr lang="es-MX" sz="1050" dirty="0">
                        <a:effectLst/>
                        <a:latin typeface="Arial" panose="020B0604020202020204" pitchFamily="34" charset="0"/>
                        <a:cs typeface="Arial" panose="020B0604020202020204" pitchFamily="34" charset="0"/>
                      </a:endParaRPr>
                    </a:p>
                  </a:txBody>
                  <a:tcPr marL="68580" marR="68580" marT="0" marB="0" vert="vert"/>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2</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4</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6</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7</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8</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9</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N+1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S</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Pondera.</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06986">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FACILIDAD DE APROVISIONAMIENTO</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05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dirty="0">
                          <a:effectLst/>
                          <a:latin typeface="Arial" panose="020B0604020202020204" pitchFamily="34" charset="0"/>
                          <a:cs typeface="Arial" panose="020B0604020202020204" pitchFamily="34" charset="0"/>
                        </a:rPr>
                        <a:t>3</a:t>
                      </a:r>
                      <a:endParaRPr lang="es-MX"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0.17</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5431">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2</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CONFIABILIDAD</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05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9.5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0.15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5431">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RENDIMIENTO</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05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9.5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0.15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5431">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4</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COSTO</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05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7.5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0.12</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5431">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VIABILIDAD DE FABRICAC. ( C)</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05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7.5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0.12</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5431">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6</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TAMAÑO</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05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6</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0.10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06986">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7</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FACILIDAD DE MANTENIMIENTO</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05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4.5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0.07</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5431">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8</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FACILIDAD DE USO</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05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1</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4.5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0.07</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5431">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9</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REQU. ENERGÉTICO DE ELECT.</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05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0.05</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5431">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 </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10">
                  <a:txBody>
                    <a:bodyPr/>
                    <a:lstStyle/>
                    <a:p>
                      <a:endParaRPr lang="es-MX" sz="1050" dirty="0">
                        <a:effectLst/>
                        <a:latin typeface="Arial" panose="020B0604020202020204" pitchFamily="34" charset="0"/>
                        <a:cs typeface="Arial" panose="020B0604020202020204" pitchFamily="34"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Suma</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a:effectLst/>
                          <a:latin typeface="Arial" panose="020B0604020202020204" pitchFamily="34" charset="0"/>
                          <a:cs typeface="Arial" panose="020B0604020202020204" pitchFamily="34" charset="0"/>
                        </a:rPr>
                        <a:t>63</a:t>
                      </a:r>
                      <a:endParaRPr lang="es-MX"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050" dirty="0">
                          <a:effectLst/>
                          <a:latin typeface="Arial" panose="020B0604020202020204" pitchFamily="34" charset="0"/>
                          <a:cs typeface="Arial" panose="020B0604020202020204" pitchFamily="34" charset="0"/>
                        </a:rPr>
                        <a:t>1.00</a:t>
                      </a:r>
                      <a:endParaRPr lang="es-MX"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6" name="Título 1"/>
          <p:cNvSpPr txBox="1">
            <a:spLocks/>
          </p:cNvSpPr>
          <p:nvPr/>
        </p:nvSpPr>
        <p:spPr>
          <a:xfrm>
            <a:off x="3302480" y="9401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smtClean="0">
                <a:latin typeface="Arial" panose="020B0604020202020204" pitchFamily="34" charset="0"/>
                <a:cs typeface="Arial" panose="020B0604020202020204" pitchFamily="34" charset="0"/>
              </a:rPr>
              <a:t>Criterios de diseño</a:t>
            </a:r>
            <a:endParaRPr lang="es-MX" b="1" dirty="0">
              <a:latin typeface="Arial" panose="020B0604020202020204" pitchFamily="34" charset="0"/>
              <a:cs typeface="Arial" panose="020B0604020202020204" pitchFamily="34" charset="0"/>
            </a:endParaRPr>
          </a:p>
        </p:txBody>
      </p:sp>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20518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Marcador de contenido 2"/>
          <p:cNvSpPr>
            <a:spLocks noGrp="1"/>
          </p:cNvSpPr>
          <p:nvPr>
            <p:ph idx="1"/>
          </p:nvPr>
        </p:nvSpPr>
        <p:spPr>
          <a:xfrm>
            <a:off x="1381662" y="2248319"/>
            <a:ext cx="10515600" cy="4351338"/>
          </a:xfrm>
        </p:spPr>
        <p:txBody>
          <a:bodyPr>
            <a:normAutofit/>
          </a:bodyPr>
          <a:lstStyle/>
          <a:p>
            <a:pPr marL="0" indent="0" algn="just">
              <a:buNone/>
            </a:pPr>
            <a:r>
              <a:rPr lang="es-MX" sz="2400" dirty="0" smtClean="0">
                <a:latin typeface="Arial" panose="020B0604020202020204" pitchFamily="34" charset="0"/>
                <a:cs typeface="Arial" panose="020B0604020202020204" pitchFamily="34" charset="0"/>
              </a:rPr>
              <a:t>Un </a:t>
            </a:r>
            <a:r>
              <a:rPr lang="es-MX" sz="2400" dirty="0">
                <a:latin typeface="Arial" panose="020B0604020202020204" pitchFamily="34" charset="0"/>
                <a:cs typeface="Arial" panose="020B0604020202020204" pitchFamily="34" charset="0"/>
              </a:rPr>
              <a:t>sistema de frenado paralelo e independiente para cada par de ruedas (los pares son dos izquierdas y dos derechas) activados cada par por un motor DC con su respectivo mecanismo de activación de la bomba de freno. El control de los motores se realizara a través de una tarjeta controladora Arduino que monitoreara la velocidad de cada rueda por medio de los sensores generadores colocados sobre las ruedas fónicas. El sistema se activara únicamente cuando el vehículo se encuentre encendido y en 4x4L constara de una pantalla táctil para el control manual del equipo.</a:t>
            </a:r>
          </a:p>
          <a:p>
            <a:pPr marL="0" indent="0">
              <a:buNone/>
            </a:pPr>
            <a:endParaRPr lang="es-MX" dirty="0"/>
          </a:p>
          <a:p>
            <a:endParaRPr lang="es-MX" dirty="0"/>
          </a:p>
        </p:txBody>
      </p:sp>
      <p:sp>
        <p:nvSpPr>
          <p:cNvPr id="6" name="Título 1"/>
          <p:cNvSpPr>
            <a:spLocks noGrp="1"/>
          </p:cNvSpPr>
          <p:nvPr>
            <p:ph type="title"/>
          </p:nvPr>
        </p:nvSpPr>
        <p:spPr>
          <a:xfrm>
            <a:off x="838198" y="822325"/>
            <a:ext cx="10515600" cy="1325563"/>
          </a:xfrm>
        </p:spPr>
        <p:txBody>
          <a:bodyPr/>
          <a:lstStyle/>
          <a:p>
            <a:pPr algn="ctr"/>
            <a:r>
              <a:rPr lang="es-MX" b="1" dirty="0" smtClean="0">
                <a:latin typeface="Arial" panose="020B0604020202020204" pitchFamily="34" charset="0"/>
                <a:cs typeface="Arial" panose="020B0604020202020204" pitchFamily="34" charset="0"/>
              </a:rPr>
              <a:t>Primera alternativas de diseño</a:t>
            </a:r>
            <a:endParaRPr lang="es-MX" b="1" dirty="0">
              <a:latin typeface="Arial" panose="020B0604020202020204" pitchFamily="34" charset="0"/>
              <a:cs typeface="Arial" panose="020B0604020202020204" pitchFamily="34" charset="0"/>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247" y="2327782"/>
            <a:ext cx="198857" cy="198857"/>
          </a:xfrm>
          <a:prstGeom prst="rect">
            <a:avLst/>
          </a:prstGeom>
        </p:spPr>
      </p:pic>
      <p:sp>
        <p:nvSpPr>
          <p:cNvPr id="8"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871587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Marcador de contenido 2"/>
          <p:cNvSpPr>
            <a:spLocks noGrp="1"/>
          </p:cNvSpPr>
          <p:nvPr>
            <p:ph idx="1"/>
          </p:nvPr>
        </p:nvSpPr>
        <p:spPr>
          <a:xfrm>
            <a:off x="1313675" y="2327782"/>
            <a:ext cx="10515600" cy="4351338"/>
          </a:xfrm>
        </p:spPr>
        <p:txBody>
          <a:bodyPr>
            <a:normAutofit/>
          </a:bodyPr>
          <a:lstStyle/>
          <a:p>
            <a:pPr marL="0" indent="0" algn="just">
              <a:buNone/>
            </a:pPr>
            <a:r>
              <a:rPr lang="es-MX" sz="2200" dirty="0" smtClean="0">
                <a:latin typeface="Arial" panose="020B0604020202020204" pitchFamily="34" charset="0"/>
                <a:cs typeface="Arial" panose="020B0604020202020204" pitchFamily="34" charset="0"/>
              </a:rPr>
              <a:t>Un sistema de frenado de activación independiente para cada par de ruedas (los pares son dos izquierdas y dos derechas) activados cada par por un motor DC con su respectivo mecanismo de activación de la bomba de freno. Este sistema se integra con el sistema existente de frenos a través de 4 válvulas 3/2 previa a la conexión de la tubería de freno con la mordaza o tambor de freno. El control de los motores se realizara a través de una tarjeta controladora Arduino que monitoreara la velocidad de cada rueda por medio de los sensores generadores colocados sobre las ruedas fónicas. El sistema se activara únicamente cuando el vehículo se encuentre encendido y en 4x4L constara de una pantalla táctil para el control manual del equipo.</a:t>
            </a:r>
          </a:p>
          <a:p>
            <a:pPr algn="just"/>
            <a:endParaRPr lang="es-MX" sz="2400" dirty="0"/>
          </a:p>
        </p:txBody>
      </p:sp>
      <p:sp>
        <p:nvSpPr>
          <p:cNvPr id="8" name="Título 1"/>
          <p:cNvSpPr>
            <a:spLocks noGrp="1"/>
          </p:cNvSpPr>
          <p:nvPr>
            <p:ph type="title"/>
          </p:nvPr>
        </p:nvSpPr>
        <p:spPr>
          <a:xfrm>
            <a:off x="2106284" y="908589"/>
            <a:ext cx="10515600" cy="1325563"/>
          </a:xfrm>
        </p:spPr>
        <p:txBody>
          <a:bodyPr/>
          <a:lstStyle/>
          <a:p>
            <a:r>
              <a:rPr lang="es-MX" b="1" dirty="0" smtClean="0">
                <a:latin typeface="Arial" panose="020B0604020202020204" pitchFamily="34" charset="0"/>
                <a:cs typeface="Arial" panose="020B0604020202020204" pitchFamily="34" charset="0"/>
              </a:rPr>
              <a:t>Segunda alternativa de diseño</a:t>
            </a:r>
            <a:endParaRPr lang="es-MX" b="1" dirty="0">
              <a:latin typeface="Arial" panose="020B0604020202020204" pitchFamily="34" charset="0"/>
              <a:cs typeface="Arial" panose="020B0604020202020204" pitchFamily="34" charset="0"/>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37" y="2338227"/>
            <a:ext cx="264232" cy="264232"/>
          </a:xfrm>
          <a:prstGeom prst="rect">
            <a:avLst/>
          </a:prstGeom>
        </p:spPr>
      </p:pic>
      <p:sp>
        <p:nvSpPr>
          <p:cNvPr id="7"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001112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Marcador de contenido 2"/>
          <p:cNvSpPr>
            <a:spLocks noGrp="1"/>
          </p:cNvSpPr>
          <p:nvPr>
            <p:ph idx="1"/>
          </p:nvPr>
        </p:nvSpPr>
        <p:spPr>
          <a:xfrm>
            <a:off x="1312653" y="1834252"/>
            <a:ext cx="10515600" cy="4351338"/>
          </a:xfrm>
        </p:spPr>
        <p:txBody>
          <a:bodyPr>
            <a:normAutofit/>
          </a:bodyPr>
          <a:lstStyle/>
          <a:p>
            <a:pPr marL="0" indent="0">
              <a:buNone/>
            </a:pPr>
            <a:endParaRPr lang="es-MX" sz="2400" dirty="0" smtClean="0">
              <a:latin typeface="Arial" panose="020B0604020202020204" pitchFamily="34" charset="0"/>
              <a:cs typeface="Arial" panose="020B0604020202020204" pitchFamily="34" charset="0"/>
            </a:endParaRPr>
          </a:p>
          <a:p>
            <a:pPr marL="0" indent="0">
              <a:buNone/>
            </a:pPr>
            <a:r>
              <a:rPr lang="es-MX" sz="2400" dirty="0" smtClean="0">
                <a:latin typeface="Arial" panose="020B0604020202020204" pitchFamily="34" charset="0"/>
                <a:cs typeface="Arial" panose="020B0604020202020204" pitchFamily="34" charset="0"/>
              </a:rPr>
              <a:t>Un sistema de frenado paralelo e independiente para las 4 ruedas, este sistema constara de un cuerpo de válvulas de ABS que dirigirá el flujo del líquido a la rueda que se necesite frenar, para su activación dispondrá de un motor DC con su respectivo mecanismo de activación de la bomba de freno. El control del motor y del cuerpo de ABS se realizara a través de una tarjeta controladora Arduino que monitoreara la velocidad de cada rueda por medio de los sensores generadores colocados sobre las ruedas fónicas. El sistema se activara únicamente cuando el vehículo se encuentre encendido y en 4x4L constara de una pantalla táctil para el control manual del equipo.</a:t>
            </a:r>
          </a:p>
          <a:p>
            <a:endParaRPr lang="es-MX" dirty="0"/>
          </a:p>
        </p:txBody>
      </p:sp>
      <p:sp>
        <p:nvSpPr>
          <p:cNvPr id="8" name="Título 1"/>
          <p:cNvSpPr>
            <a:spLocks noGrp="1"/>
          </p:cNvSpPr>
          <p:nvPr>
            <p:ph type="title"/>
          </p:nvPr>
        </p:nvSpPr>
        <p:spPr>
          <a:xfrm>
            <a:off x="2158041" y="744687"/>
            <a:ext cx="10515600" cy="1325563"/>
          </a:xfrm>
        </p:spPr>
        <p:txBody>
          <a:bodyPr/>
          <a:lstStyle/>
          <a:p>
            <a:r>
              <a:rPr lang="es-MX" b="1" dirty="0" smtClean="0">
                <a:latin typeface="Arial" panose="020B0604020202020204" pitchFamily="34" charset="0"/>
                <a:cs typeface="Arial" panose="020B0604020202020204" pitchFamily="34" charset="0"/>
              </a:rPr>
              <a:t>Tercera alternativa de diseño</a:t>
            </a:r>
            <a:endParaRPr lang="es-MX" b="1" dirty="0">
              <a:latin typeface="Arial" panose="020B0604020202020204" pitchFamily="34" charset="0"/>
              <a:cs typeface="Arial" panose="020B0604020202020204" pitchFamily="34" charset="0"/>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37" y="2407238"/>
            <a:ext cx="264232" cy="264232"/>
          </a:xfrm>
          <a:prstGeom prst="rect">
            <a:avLst/>
          </a:prstGeom>
        </p:spPr>
      </p:pic>
      <p:sp>
        <p:nvSpPr>
          <p:cNvPr id="7"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2326247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Marcador de contenido 2"/>
          <p:cNvSpPr>
            <a:spLocks noGrp="1"/>
          </p:cNvSpPr>
          <p:nvPr>
            <p:ph idx="1"/>
          </p:nvPr>
        </p:nvSpPr>
        <p:spPr>
          <a:xfrm>
            <a:off x="1361469" y="2093968"/>
            <a:ext cx="10505537" cy="4566339"/>
          </a:xfrm>
        </p:spPr>
        <p:txBody>
          <a:bodyPr>
            <a:normAutofit/>
          </a:bodyPr>
          <a:lstStyle/>
          <a:p>
            <a:pPr marL="0" indent="0">
              <a:buNone/>
            </a:pPr>
            <a:r>
              <a:rPr lang="es-MX" sz="2300" dirty="0" smtClean="0">
                <a:latin typeface="Arial" panose="020B0604020202020204" pitchFamily="34" charset="0"/>
                <a:cs typeface="Arial" panose="020B0604020202020204" pitchFamily="34" charset="0"/>
              </a:rPr>
              <a:t>Un sistema de frenado de activación independiente para las 4 ruedas, este sistema constara de un cuerpo de válvulas de ABS que dirigirá el flujo del líquido a la rueda que se necesite frenar, para su activación dispondrá de un motor DC con su respectivo mecanismo de activación de la bomba de freno. Este sistema se integra con el sistema existente de frenos a través de 4 válvulas 3/2 previa a la conexión de la tubería de freno con la mordaza o tambor de freno. El control del motor y del cuerpo de ABS se realizara a través de una tarjeta controladora Arduino que monitoreara la velocidad de cada rueda por medio de los sensores generadores colocados sobre las ruedas fónicas. El sistema se activará únicamente cuando el vehículo se encuentre encendido y en 4x4L constara de una pantalla táctil para el control manual del equipo.</a:t>
            </a:r>
          </a:p>
          <a:p>
            <a:endParaRPr lang="es-MX" dirty="0"/>
          </a:p>
        </p:txBody>
      </p:sp>
      <p:sp>
        <p:nvSpPr>
          <p:cNvPr id="8" name="Título 1"/>
          <p:cNvSpPr txBox="1">
            <a:spLocks/>
          </p:cNvSpPr>
          <p:nvPr/>
        </p:nvSpPr>
        <p:spPr>
          <a:xfrm>
            <a:off x="2310442" y="7503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smtClean="0">
                <a:latin typeface="Arial" panose="020B0604020202020204" pitchFamily="34" charset="0"/>
                <a:cs typeface="Arial" panose="020B0604020202020204" pitchFamily="34" charset="0"/>
              </a:rPr>
              <a:t>Cuarta alternativa de diseño</a:t>
            </a:r>
            <a:endParaRPr lang="es-MX" b="1" dirty="0">
              <a:latin typeface="Arial" panose="020B0604020202020204" pitchFamily="34" charset="0"/>
              <a:cs typeface="Arial" panose="020B0604020202020204" pitchFamily="34" charset="0"/>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37" y="2206111"/>
            <a:ext cx="264232" cy="264232"/>
          </a:xfrm>
          <a:prstGeom prst="rect">
            <a:avLst/>
          </a:prstGeom>
        </p:spPr>
      </p:pic>
      <p:sp>
        <p:nvSpPr>
          <p:cNvPr id="7"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167568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3165998517"/>
              </p:ext>
            </p:extLst>
          </p:nvPr>
        </p:nvGraphicFramePr>
        <p:xfrm>
          <a:off x="2838091" y="1966828"/>
          <a:ext cx="6590580" cy="4099168"/>
        </p:xfrm>
        <a:graphic>
          <a:graphicData uri="http://schemas.openxmlformats.org/drawingml/2006/table">
            <a:tbl>
              <a:tblPr firstRow="1" firstCol="1" bandRow="1">
                <a:tableStyleId>{93296810-A885-4BE3-A3E7-6D5BEEA58F35}</a:tableStyleId>
              </a:tblPr>
              <a:tblGrid>
                <a:gridCol w="1970793"/>
                <a:gridCol w="520895"/>
                <a:gridCol w="521637"/>
                <a:gridCol w="521637"/>
                <a:gridCol w="521637"/>
                <a:gridCol w="524604"/>
                <a:gridCol w="524604"/>
                <a:gridCol w="521637"/>
                <a:gridCol w="521637"/>
                <a:gridCol w="441499"/>
              </a:tblGrid>
              <a:tr h="230524">
                <a:tc rowSpan="2">
                  <a:txBody>
                    <a:bodyPr/>
                    <a:lstStyle/>
                    <a:p>
                      <a:pPr algn="ctr">
                        <a:lnSpc>
                          <a:spcPct val="150000"/>
                        </a:lnSpc>
                        <a:spcAft>
                          <a:spcPts val="0"/>
                        </a:spcAft>
                      </a:pPr>
                      <a:r>
                        <a:rPr lang="es-MX" sz="1000" b="1" dirty="0">
                          <a:effectLst/>
                        </a:rPr>
                        <a:t>PARÁMETROS DE DECISIÓN</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s-MX" sz="1000">
                          <a:effectLst/>
                        </a:rPr>
                        <a:t>W.F.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MX" sz="1000">
                          <a:effectLst/>
                        </a:rPr>
                        <a:t>Opción 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gridSpan="2">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Opción 2</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MX"/>
                    </a:p>
                  </a:txBody>
                  <a:tcPr/>
                </a:tc>
                <a:tc gridSpan="2">
                  <a:txBody>
                    <a:bodyPr/>
                    <a:lstStyle/>
                    <a:p>
                      <a:pPr algn="ctr">
                        <a:lnSpc>
                          <a:spcPct val="150000"/>
                        </a:lnSpc>
                        <a:spcAft>
                          <a:spcPts val="0"/>
                        </a:spcAft>
                      </a:pPr>
                      <a:r>
                        <a:rPr lang="es-MX" sz="1000">
                          <a:effectLst/>
                        </a:rPr>
                        <a:t>Opción 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gridSpan="2">
                  <a:txBody>
                    <a:bodyPr/>
                    <a:lstStyle/>
                    <a:p>
                      <a:pPr algn="ctr">
                        <a:lnSpc>
                          <a:spcPct val="150000"/>
                        </a:lnSpc>
                        <a:spcAft>
                          <a:spcPts val="0"/>
                        </a:spcAft>
                      </a:pPr>
                      <a:r>
                        <a:rPr lang="es-MX" sz="1000">
                          <a:effectLst/>
                        </a:rPr>
                        <a:t>Opción 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r>
              <a:tr h="230524">
                <a:tc vMerge="1">
                  <a:txBody>
                    <a:bodyPr/>
                    <a:lstStyle/>
                    <a:p>
                      <a:endParaRPr lang="es-MX"/>
                    </a:p>
                  </a:txBody>
                  <a:tcPr/>
                </a:tc>
                <a:tc vMerge="1">
                  <a:txBody>
                    <a:bodyPr/>
                    <a:lstStyle/>
                    <a:p>
                      <a:endParaRPr lang="es-MX"/>
                    </a:p>
                  </a:txBody>
                  <a:tcPr/>
                </a:tc>
                <a:tc>
                  <a:txBody>
                    <a:bodyPr/>
                    <a:lstStyle/>
                    <a:p>
                      <a:pPr algn="ctr">
                        <a:lnSpc>
                          <a:spcPct val="150000"/>
                        </a:lnSpc>
                        <a:spcAft>
                          <a:spcPts val="0"/>
                        </a:spcAft>
                      </a:pPr>
                      <a:r>
                        <a:rPr lang="es-MX" sz="1000">
                          <a:effectLst/>
                        </a:rPr>
                        <a:t>Rf.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Val.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Rf.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Val.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Rf.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Val.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Rf.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Val.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17965">
                <a:tc>
                  <a:txBody>
                    <a:bodyPr/>
                    <a:lstStyle/>
                    <a:p>
                      <a:pPr algn="ctr">
                        <a:lnSpc>
                          <a:spcPct val="150000"/>
                        </a:lnSpc>
                        <a:spcAft>
                          <a:spcPts val="0"/>
                        </a:spcAft>
                      </a:pPr>
                      <a:r>
                        <a:rPr lang="es-MX" sz="1000" b="1" dirty="0">
                          <a:effectLst/>
                        </a:rPr>
                        <a:t>FACILIDAD DE APROVISIONAMIENTO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0.175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1.75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2.70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1.75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2.70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0524">
                <a:tc>
                  <a:txBody>
                    <a:bodyPr/>
                    <a:lstStyle/>
                    <a:p>
                      <a:pPr algn="ctr">
                        <a:lnSpc>
                          <a:spcPct val="150000"/>
                        </a:lnSpc>
                        <a:spcAft>
                          <a:spcPts val="0"/>
                        </a:spcAft>
                      </a:pPr>
                      <a:r>
                        <a:rPr lang="es-MX" sz="1000" b="1" dirty="0">
                          <a:effectLst/>
                        </a:rPr>
                        <a:t>CONFIABILIDAD</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0.151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4.72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0.16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0.16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0524">
                <a:tc>
                  <a:txBody>
                    <a:bodyPr/>
                    <a:lstStyle/>
                    <a:p>
                      <a:pPr algn="ctr">
                        <a:lnSpc>
                          <a:spcPct val="150000"/>
                        </a:lnSpc>
                        <a:spcAft>
                          <a:spcPts val="0"/>
                        </a:spcAft>
                      </a:pPr>
                      <a:r>
                        <a:rPr lang="es-MX" sz="1000" b="1" dirty="0">
                          <a:effectLst/>
                        </a:rPr>
                        <a:t>RENDIMIENTO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0.151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5.88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0.89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4.76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0.72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7.14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0524">
                <a:tc>
                  <a:txBody>
                    <a:bodyPr/>
                    <a:lstStyle/>
                    <a:p>
                      <a:pPr algn="ctr">
                        <a:lnSpc>
                          <a:spcPct val="150000"/>
                        </a:lnSpc>
                        <a:spcAft>
                          <a:spcPts val="0"/>
                        </a:spcAft>
                      </a:pPr>
                      <a:r>
                        <a:rPr lang="es-MX" sz="1000" b="1" dirty="0">
                          <a:effectLst/>
                        </a:rPr>
                        <a:t>COSTO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0.119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5.06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0.60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4.10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2.93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0.35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8829">
                <a:tc>
                  <a:txBody>
                    <a:bodyPr/>
                    <a:lstStyle/>
                    <a:p>
                      <a:pPr algn="ctr">
                        <a:lnSpc>
                          <a:spcPct val="150000"/>
                        </a:lnSpc>
                        <a:spcAft>
                          <a:spcPts val="0"/>
                        </a:spcAft>
                      </a:pPr>
                      <a:r>
                        <a:rPr lang="es-MX" sz="1000" b="1" dirty="0">
                          <a:effectLst/>
                        </a:rPr>
                        <a:t>VIABILIDAD DE FABRICAC. ( C)</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0.119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0.60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0.60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0524">
                <a:tc>
                  <a:txBody>
                    <a:bodyPr/>
                    <a:lstStyle/>
                    <a:p>
                      <a:pPr algn="ctr">
                        <a:lnSpc>
                          <a:spcPct val="150000"/>
                        </a:lnSpc>
                        <a:spcAft>
                          <a:spcPts val="0"/>
                        </a:spcAft>
                      </a:pPr>
                      <a:r>
                        <a:rPr lang="es-MX" sz="1000" b="1" dirty="0">
                          <a:effectLst/>
                        </a:rPr>
                        <a:t>TAMAÑO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0.095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6.67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0.63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6.67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0.63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0.95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0.95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8829">
                <a:tc>
                  <a:txBody>
                    <a:bodyPr/>
                    <a:lstStyle/>
                    <a:p>
                      <a:pPr algn="ctr">
                        <a:lnSpc>
                          <a:spcPct val="150000"/>
                        </a:lnSpc>
                        <a:spcAft>
                          <a:spcPts val="0"/>
                        </a:spcAft>
                      </a:pPr>
                      <a:r>
                        <a:rPr lang="es-MX" sz="1000" b="1" dirty="0">
                          <a:effectLst/>
                        </a:rPr>
                        <a:t>FACILIDAD DE MANTENIMIENTO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0.071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0.36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2.00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0524">
                <a:tc>
                  <a:txBody>
                    <a:bodyPr/>
                    <a:lstStyle/>
                    <a:p>
                      <a:pPr algn="ctr">
                        <a:lnSpc>
                          <a:spcPct val="150000"/>
                        </a:lnSpc>
                        <a:spcAft>
                          <a:spcPts val="0"/>
                        </a:spcAft>
                      </a:pPr>
                      <a:r>
                        <a:rPr lang="es-MX" sz="1000" b="1" dirty="0">
                          <a:effectLst/>
                        </a:rPr>
                        <a:t>FACILIDAD DE USO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0.071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8829">
                <a:tc>
                  <a:txBody>
                    <a:bodyPr/>
                    <a:lstStyle/>
                    <a:p>
                      <a:pPr algn="ctr">
                        <a:lnSpc>
                          <a:spcPct val="150000"/>
                        </a:lnSpc>
                        <a:spcAft>
                          <a:spcPts val="0"/>
                        </a:spcAft>
                      </a:pPr>
                      <a:r>
                        <a:rPr lang="es-MX" sz="1000" b="1" dirty="0">
                          <a:effectLst/>
                        </a:rPr>
                        <a:t>REQU. ENERGÉTICO DE ELECT.</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0.048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5.88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0.28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4.76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0.23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0.48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7.14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0.34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0524">
                <a:tc>
                  <a:txBody>
                    <a:bodyPr/>
                    <a:lstStyle/>
                    <a:p>
                      <a:pPr algn="ctr">
                        <a:lnSpc>
                          <a:spcPct val="150000"/>
                        </a:lnSpc>
                        <a:spcAft>
                          <a:spcPts val="0"/>
                        </a:spcAft>
                      </a:pPr>
                      <a:r>
                        <a:rPr lang="es-MX" sz="1000" b="1" dirty="0">
                          <a:effectLst/>
                        </a:rPr>
                        <a:t>TOTAL</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73.16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8.07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42.01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4.27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79.10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8.94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47.97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000">
                          <a:effectLst/>
                        </a:rPr>
                        <a:t>4.80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0524">
                <a:tc gridSpan="2">
                  <a:txBody>
                    <a:bodyPr/>
                    <a:lstStyle/>
                    <a:p>
                      <a:pPr algn="ctr">
                        <a:lnSpc>
                          <a:spcPct val="150000"/>
                        </a:lnSpc>
                        <a:spcAft>
                          <a:spcPts val="0"/>
                        </a:spcAft>
                      </a:pPr>
                      <a:r>
                        <a:rPr lang="es-MX" sz="1000" b="1" dirty="0">
                          <a:effectLst/>
                        </a:rPr>
                        <a:t>ORDEN DE PRELACIÓN</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gridSpan="2">
                  <a:txBody>
                    <a:bodyPr/>
                    <a:lstStyle/>
                    <a:p>
                      <a:pPr algn="ctr">
                        <a:lnSpc>
                          <a:spcPct val="150000"/>
                        </a:lnSpc>
                        <a:spcAft>
                          <a:spcPts val="0"/>
                        </a:spcAft>
                      </a:pPr>
                      <a:r>
                        <a:rPr lang="es-MX" sz="10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gridSpan="2">
                  <a:txBody>
                    <a:bodyPr/>
                    <a:lstStyle/>
                    <a:p>
                      <a:pPr algn="ctr">
                        <a:lnSpc>
                          <a:spcPct val="150000"/>
                        </a:lnSpc>
                        <a:spcAft>
                          <a:spcPts val="0"/>
                        </a:spcAft>
                      </a:pPr>
                      <a:r>
                        <a:rPr lang="es-MX" sz="1000">
                          <a:effectLst/>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gridSpan="2">
                  <a:txBody>
                    <a:bodyPr/>
                    <a:lstStyle/>
                    <a:p>
                      <a:pPr algn="ctr">
                        <a:lnSpc>
                          <a:spcPct val="150000"/>
                        </a:lnSpc>
                        <a:spcAft>
                          <a:spcPts val="0"/>
                        </a:spcAft>
                      </a:pPr>
                      <a:r>
                        <a:rPr lang="es-MX" sz="1000">
                          <a:effectLst/>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gridSpan="2">
                  <a:txBody>
                    <a:bodyPr/>
                    <a:lstStyle/>
                    <a:p>
                      <a:pPr algn="ctr">
                        <a:lnSpc>
                          <a:spcPct val="150000"/>
                        </a:lnSpc>
                        <a:spcAft>
                          <a:spcPts val="0"/>
                        </a:spcAft>
                      </a:pPr>
                      <a:r>
                        <a:rPr lang="es-MX" sz="1000" dirty="0">
                          <a:effectLst/>
                        </a:rPr>
                        <a:t>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r>
            </a:tbl>
          </a:graphicData>
        </a:graphic>
      </p:graphicFrame>
      <p:sp>
        <p:nvSpPr>
          <p:cNvPr id="6" name="Título 1"/>
          <p:cNvSpPr>
            <a:spLocks noGrp="1"/>
          </p:cNvSpPr>
          <p:nvPr>
            <p:ph type="title"/>
          </p:nvPr>
        </p:nvSpPr>
        <p:spPr>
          <a:xfrm>
            <a:off x="3365739" y="554907"/>
            <a:ext cx="10515600" cy="1325563"/>
          </a:xfrm>
        </p:spPr>
        <p:txBody>
          <a:bodyPr/>
          <a:lstStyle/>
          <a:p>
            <a:r>
              <a:rPr lang="es-MX" b="1" dirty="0" smtClean="0">
                <a:latin typeface="Arial" panose="020B0604020202020204" pitchFamily="34" charset="0"/>
                <a:cs typeface="Arial" panose="020B0604020202020204" pitchFamily="34" charset="0"/>
              </a:rPr>
              <a:t>Cuadro de decisión </a:t>
            </a:r>
            <a:endParaRPr lang="es-MX" b="1" dirty="0">
              <a:latin typeface="Arial" panose="020B0604020202020204" pitchFamily="34" charset="0"/>
              <a:cs typeface="Arial" panose="020B0604020202020204" pitchFamily="34" charset="0"/>
            </a:endParaRPr>
          </a:p>
        </p:txBody>
      </p:sp>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845851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663"/>
            <a:ext cx="12191999" cy="6858000"/>
          </a:xfrm>
          <a:prstGeom prst="rect">
            <a:avLst/>
          </a:prstGeom>
        </p:spPr>
      </p:pic>
      <p:sp>
        <p:nvSpPr>
          <p:cNvPr id="9" name="Título 3"/>
          <p:cNvSpPr>
            <a:spLocks noGrp="1"/>
          </p:cNvSpPr>
          <p:nvPr>
            <p:ph type="title"/>
          </p:nvPr>
        </p:nvSpPr>
        <p:spPr>
          <a:xfrm>
            <a:off x="1676400" y="831037"/>
            <a:ext cx="10515600" cy="1325563"/>
          </a:xfrm>
        </p:spPr>
        <p:txBody>
          <a:bodyPr>
            <a:normAutofit/>
          </a:bodyPr>
          <a:lstStyle/>
          <a:p>
            <a:r>
              <a:rPr lang="es-MX" sz="3200" b="1" dirty="0" smtClean="0">
                <a:latin typeface="Arial" panose="020B0604020202020204" pitchFamily="34" charset="0"/>
                <a:cs typeface="Arial" panose="020B0604020202020204" pitchFamily="34" charset="0"/>
              </a:rPr>
              <a:t>Solución ganadora</a:t>
            </a:r>
            <a:endParaRPr lang="es-MX" sz="3200" b="1" dirty="0">
              <a:latin typeface="Arial" panose="020B0604020202020204" pitchFamily="34" charset="0"/>
              <a:cs typeface="Arial" panose="020B0604020202020204" pitchFamily="34" charset="0"/>
            </a:endParaRPr>
          </a:p>
        </p:txBody>
      </p:sp>
      <p:sp>
        <p:nvSpPr>
          <p:cNvPr id="10" name="Marcador de contenido 4"/>
          <p:cNvSpPr>
            <a:spLocks noGrp="1"/>
          </p:cNvSpPr>
          <p:nvPr>
            <p:ph sz="half" idx="1"/>
          </p:nvPr>
        </p:nvSpPr>
        <p:spPr>
          <a:xfrm>
            <a:off x="1305107" y="1863306"/>
            <a:ext cx="4189919" cy="4718649"/>
          </a:xfrm>
        </p:spPr>
        <p:txBody>
          <a:bodyPr>
            <a:normAutofit fontScale="70000" lnSpcReduction="20000"/>
          </a:bodyPr>
          <a:lstStyle/>
          <a:p>
            <a:pPr marL="0" indent="0" algn="just">
              <a:buNone/>
            </a:pPr>
            <a:r>
              <a:rPr lang="es-MX" sz="2300" dirty="0">
                <a:latin typeface="Arial" panose="020B0604020202020204" pitchFamily="34" charset="0"/>
                <a:cs typeface="Arial" panose="020B0604020202020204" pitchFamily="34" charset="0"/>
              </a:rPr>
              <a:t>Para solucionar el problema antes presentado, se diseñó un sistema de control de tracción por pulsaciones de freno, como lo muestra la siguiente imagen, cuyo sistema se  basa en un sistema de frenado paralelo e independiente para las 4 ruedas, este sistema constara de un cuerpo de válvulas de ABS de Chevrolet Gran Vitara </a:t>
            </a:r>
            <a:r>
              <a:rPr lang="es-MX" sz="2300" dirty="0" err="1">
                <a:latin typeface="Arial" panose="020B0604020202020204" pitchFamily="34" charset="0"/>
                <a:cs typeface="Arial" panose="020B0604020202020204" pitchFamily="34" charset="0"/>
              </a:rPr>
              <a:t>SZ</a:t>
            </a:r>
            <a:r>
              <a:rPr lang="es-MX" sz="2300" dirty="0">
                <a:latin typeface="Arial" panose="020B0604020202020204" pitchFamily="34" charset="0"/>
                <a:cs typeface="Arial" panose="020B0604020202020204" pitchFamily="34" charset="0"/>
              </a:rPr>
              <a:t> que dirigirá el flujo del líquido a la rueda que se necesite frenar, para su activación dispondrá de un motor DC con su respectivo mecanismo de activación de la bomba de freno. El control del motor y del cuerpo de ABS se realizara a través de una tarjeta controladora Arduino que monitoreara la velocidad de cada rueda por medio de los sensores generadores colocados sobre las ruedas fónicas. El sistema se activará únicamente cuando el vehículo se encuentre encendido y en 4x4L constara de una pantalla táctil para el control manual del equipo. </a:t>
            </a:r>
          </a:p>
          <a:p>
            <a:endParaRPr lang="es-MX" dirty="0"/>
          </a:p>
        </p:txBody>
      </p:sp>
      <p:pic>
        <p:nvPicPr>
          <p:cNvPr id="11" name="Imagen 7"/>
          <p:cNvPicPr/>
          <p:nvPr/>
        </p:nvPicPr>
        <p:blipFill rotWithShape="1">
          <a:blip r:embed="rId3"/>
          <a:srcRect l="13747" t="29584" r="17006" b="11551"/>
          <a:stretch/>
        </p:blipFill>
        <p:spPr bwMode="auto">
          <a:xfrm>
            <a:off x="5742316" y="1237578"/>
            <a:ext cx="4505864" cy="1902437"/>
          </a:xfrm>
          <a:prstGeom prst="rect">
            <a:avLst/>
          </a:prstGeom>
          <a:ln>
            <a:noFill/>
          </a:ln>
          <a:extLst>
            <a:ext uri="{53640926-AAD7-44D8-BBD7-CCE9431645EC}">
              <a14:shadowObscured xmlns:a14="http://schemas.microsoft.com/office/drawing/2010/main"/>
            </a:ext>
          </a:extLst>
        </p:spPr>
      </p:pic>
      <p:pic>
        <p:nvPicPr>
          <p:cNvPr id="13" name="Marcador de contenido 6"/>
          <p:cNvPicPr>
            <a:picLocks/>
          </p:cNvPicPr>
          <p:nvPr/>
        </p:nvPicPr>
        <p:blipFill rotWithShape="1">
          <a:blip r:embed="rId4">
            <a:extLst>
              <a:ext uri="{28A0092B-C50C-407E-A947-70E740481C1C}">
                <a14:useLocalDpi xmlns:a14="http://schemas.microsoft.com/office/drawing/2010/main" val="0"/>
              </a:ext>
            </a:extLst>
          </a:blip>
          <a:srcRect l="2663" t="11914" r="2560" b="4440"/>
          <a:stretch/>
        </p:blipFill>
        <p:spPr bwMode="auto">
          <a:xfrm>
            <a:off x="5742316" y="3278038"/>
            <a:ext cx="4695645" cy="2760454"/>
          </a:xfrm>
          <a:prstGeom prst="rect">
            <a:avLst/>
          </a:prstGeom>
          <a:ln>
            <a:noFill/>
          </a:ln>
          <a:extLst>
            <a:ext uri="{53640926-AAD7-44D8-BBD7-CCE9431645EC}">
              <a14:shadowObscured xmlns:a14="http://schemas.microsoft.com/office/drawing/2010/main"/>
            </a:ext>
          </a:extLst>
        </p:spPr>
      </p:pic>
      <p:pic>
        <p:nvPicPr>
          <p:cNvPr id="14" name="1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109" y="1864145"/>
            <a:ext cx="222605" cy="222605"/>
          </a:xfrm>
          <a:prstGeom prst="rect">
            <a:avLst/>
          </a:prstGeom>
        </p:spPr>
      </p:pic>
      <p:sp>
        <p:nvSpPr>
          <p:cNvPr id="8"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3853058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Título 1"/>
          <p:cNvSpPr>
            <a:spLocks noGrp="1"/>
          </p:cNvSpPr>
          <p:nvPr>
            <p:ph type="title"/>
          </p:nvPr>
        </p:nvSpPr>
        <p:spPr>
          <a:xfrm>
            <a:off x="1933755" y="652462"/>
            <a:ext cx="10515600" cy="1325563"/>
          </a:xfrm>
        </p:spPr>
        <p:txBody>
          <a:bodyPr/>
          <a:lstStyle/>
          <a:p>
            <a:r>
              <a:rPr lang="es-MX" b="1" dirty="0" smtClean="0">
                <a:latin typeface="Arial" panose="020B0604020202020204" pitchFamily="34" charset="0"/>
                <a:cs typeface="Arial" panose="020B0604020202020204" pitchFamily="34" charset="0"/>
              </a:rPr>
              <a:t>Cálculo del brazo de palanca</a:t>
            </a:r>
            <a:endParaRPr lang="es-MX"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Marcador de contenido 2"/>
              <p:cNvSpPr txBox="1">
                <a:spLocks/>
              </p:cNvSpPr>
              <p:nvPr/>
            </p:nvSpPr>
            <p:spPr>
              <a:xfrm>
                <a:off x="1361536" y="1909014"/>
                <a:ext cx="10515600" cy="43513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smtClean="0">
                    <a:latin typeface="Arial" panose="020B0604020202020204" pitchFamily="34" charset="0"/>
                    <a:cs typeface="Arial" panose="020B0604020202020204" pitchFamily="34" charset="0"/>
                  </a:rPr>
                  <a:t>El motor es de 12W de potencia.</a:t>
                </a:r>
              </a:p>
              <a:p>
                <a14:m>
                  <m:oMath xmlns:m="http://schemas.openxmlformats.org/officeDocument/2006/math">
                    <m:r>
                      <a:rPr lang="es-MX" i="1" smtClean="0">
                        <a:latin typeface="Cambria Math" panose="02040503050406030204" pitchFamily="18" charset="0"/>
                      </a:rPr>
                      <m:t>𝑑𝑜𝑛𝑑𝑒</m:t>
                    </m:r>
                    <m:r>
                      <a:rPr lang="es-MX" i="1" smtClean="0">
                        <a:latin typeface="Cambria Math" panose="02040503050406030204" pitchFamily="18" charset="0"/>
                      </a:rPr>
                      <m:t> </m:t>
                    </m:r>
                    <m:r>
                      <a:rPr lang="es-MX" i="1">
                        <a:latin typeface="Cambria Math" panose="02040503050406030204" pitchFamily="18" charset="0"/>
                      </a:rPr>
                      <m:t>𝑇</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𝑃</m:t>
                        </m:r>
                      </m:num>
                      <m:den>
                        <m:r>
                          <a:rPr lang="es-MX" i="1">
                            <a:latin typeface="Cambria Math" panose="02040503050406030204" pitchFamily="18" charset="0"/>
                          </a:rPr>
                          <m:t>𝑤</m:t>
                        </m:r>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12</m:t>
                        </m:r>
                        <m:r>
                          <a:rPr lang="es-MX" i="1">
                            <a:latin typeface="Cambria Math" panose="02040503050406030204" pitchFamily="18" charset="0"/>
                          </a:rPr>
                          <m:t>𝑊</m:t>
                        </m:r>
                      </m:num>
                      <m:den>
                        <m:r>
                          <a:rPr lang="es-MX" i="1">
                            <a:latin typeface="Cambria Math" panose="02040503050406030204" pitchFamily="18" charset="0"/>
                          </a:rPr>
                          <m:t>0.2095</m:t>
                        </m:r>
                        <m:f>
                          <m:fPr>
                            <m:ctrlPr>
                              <a:rPr lang="es-MX" i="1">
                                <a:latin typeface="Cambria Math"/>
                              </a:rPr>
                            </m:ctrlPr>
                          </m:fPr>
                          <m:num>
                            <m:r>
                              <a:rPr lang="es-MX" i="1">
                                <a:latin typeface="Cambria Math" panose="02040503050406030204" pitchFamily="18" charset="0"/>
                              </a:rPr>
                              <m:t>𝑟𝑎𝑑</m:t>
                            </m:r>
                          </m:num>
                          <m:den>
                            <m:r>
                              <a:rPr lang="es-MX" i="1">
                                <a:latin typeface="Cambria Math" panose="02040503050406030204" pitchFamily="18" charset="0"/>
                              </a:rPr>
                              <m:t>𝑠</m:t>
                            </m:r>
                          </m:den>
                        </m:f>
                        <m:r>
                          <a:rPr lang="es-MX" i="1">
                            <a:latin typeface="Cambria Math" panose="02040503050406030204" pitchFamily="18" charset="0"/>
                          </a:rPr>
                          <m:t> </m:t>
                        </m:r>
                      </m:den>
                    </m:f>
                    <m:r>
                      <a:rPr lang="es-MX" i="1">
                        <a:latin typeface="Cambria Math" panose="02040503050406030204" pitchFamily="18" charset="0"/>
                      </a:rPr>
                      <m:t>=57.2793</m:t>
                    </m:r>
                    <m:r>
                      <a:rPr lang="es-MX" i="1">
                        <a:latin typeface="Cambria Math" panose="02040503050406030204" pitchFamily="18" charset="0"/>
                      </a:rPr>
                      <m:t>𝑁</m:t>
                    </m:r>
                    <m:r>
                      <a:rPr lang="es-MX" i="1">
                        <a:latin typeface="Cambria Math" panose="02040503050406030204" pitchFamily="18" charset="0"/>
                      </a:rPr>
                      <m:t>.</m:t>
                    </m:r>
                    <m:r>
                      <a:rPr lang="es-MX" i="1">
                        <a:latin typeface="Cambria Math" panose="02040503050406030204" pitchFamily="18" charset="0"/>
                      </a:rPr>
                      <m:t>𝑚</m:t>
                    </m:r>
                  </m:oMath>
                </a14:m>
                <a:endParaRPr lang="es-MX" dirty="0" smtClean="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El diámetro del engrane es de 8cm por lo que </a:t>
                </a:r>
                <a14:m>
                  <m:oMath xmlns:m="http://schemas.openxmlformats.org/officeDocument/2006/math">
                    <m:r>
                      <a:rPr lang="es-MX" i="1">
                        <a:latin typeface="Cambria Math" panose="02040503050406030204" pitchFamily="18" charset="0"/>
                      </a:rPr>
                      <m:t>𝐹</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𝑇</m:t>
                        </m:r>
                      </m:num>
                      <m:den>
                        <m:r>
                          <a:rPr lang="es-MX" i="1">
                            <a:latin typeface="Cambria Math" panose="02040503050406030204" pitchFamily="18" charset="0"/>
                          </a:rPr>
                          <m:t>𝑟</m:t>
                        </m:r>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57.2793</m:t>
                        </m:r>
                      </m:num>
                      <m:den>
                        <m:f>
                          <m:fPr>
                            <m:ctrlPr>
                              <a:rPr lang="es-MX" i="1">
                                <a:latin typeface="Cambria Math"/>
                              </a:rPr>
                            </m:ctrlPr>
                          </m:fPr>
                          <m:num>
                            <m:r>
                              <a:rPr lang="es-MX" i="1">
                                <a:latin typeface="Cambria Math" panose="02040503050406030204" pitchFamily="18" charset="0"/>
                              </a:rPr>
                              <m:t>0.08</m:t>
                            </m:r>
                          </m:num>
                          <m:den>
                            <m:r>
                              <a:rPr lang="es-MX" i="1">
                                <a:latin typeface="Cambria Math" panose="02040503050406030204" pitchFamily="18" charset="0"/>
                              </a:rPr>
                              <m:t>2</m:t>
                            </m:r>
                          </m:den>
                        </m:f>
                      </m:den>
                    </m:f>
                    <m:r>
                      <a:rPr lang="es-MX" i="1">
                        <a:latin typeface="Cambria Math" panose="02040503050406030204" pitchFamily="18" charset="0"/>
                      </a:rPr>
                      <m:t>=1431.9807</m:t>
                    </m:r>
                    <m:r>
                      <a:rPr lang="es-MX" i="1">
                        <a:latin typeface="Cambria Math" panose="02040503050406030204" pitchFamily="18" charset="0"/>
                      </a:rPr>
                      <m:t>𝑁</m:t>
                    </m:r>
                  </m:oMath>
                </a14:m>
                <a:endParaRPr lang="es-MX" dirty="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La fuerza del motor se calcula para arrancar en una pendiente de 60° Por lo que </a:t>
                </a:r>
                <a14:m>
                  <m:oMath xmlns:m="http://schemas.openxmlformats.org/officeDocument/2006/math">
                    <m:r>
                      <a:rPr lang="es-MX" i="1">
                        <a:latin typeface="Cambria Math" panose="02040503050406030204" pitchFamily="18" charset="0"/>
                      </a:rPr>
                      <m:t>𝐹</m:t>
                    </m:r>
                    <m:r>
                      <a:rPr lang="es-MX" i="1">
                        <a:latin typeface="Cambria Math" panose="02040503050406030204" pitchFamily="18" charset="0"/>
                      </a:rPr>
                      <m:t>=</m:t>
                    </m:r>
                    <m:r>
                      <a:rPr lang="es-MX" i="1">
                        <a:latin typeface="Cambria Math" panose="02040503050406030204" pitchFamily="18" charset="0"/>
                      </a:rPr>
                      <m:t>𝑊</m:t>
                    </m:r>
                    <m:r>
                      <a:rPr lang="es-MX" i="1">
                        <a:latin typeface="Cambria Math" panose="02040503050406030204" pitchFamily="18" charset="0"/>
                      </a:rPr>
                      <m:t>∗</m:t>
                    </m:r>
                    <m:r>
                      <a:rPr lang="es-MX" i="1">
                        <a:latin typeface="Cambria Math" panose="02040503050406030204" pitchFamily="18" charset="0"/>
                      </a:rPr>
                      <m:t>𝑠𝑒𝑛</m:t>
                    </m:r>
                    <m:d>
                      <m:dPr>
                        <m:ctrlPr>
                          <a:rPr lang="es-MX" i="1">
                            <a:latin typeface="Cambria Math"/>
                          </a:rPr>
                        </m:ctrlPr>
                      </m:dPr>
                      <m:e>
                        <m:r>
                          <a:rPr lang="es-MX" i="1">
                            <a:latin typeface="Cambria Math" panose="02040503050406030204" pitchFamily="18" charset="0"/>
                          </a:rPr>
                          <m:t>60</m:t>
                        </m:r>
                      </m:e>
                    </m:d>
                    <m:r>
                      <a:rPr lang="es-MX" i="1" smtClean="0">
                        <a:latin typeface="Cambria Math" panose="02040503050406030204" pitchFamily="18" charset="0"/>
                      </a:rPr>
                      <m:t> </m:t>
                    </m:r>
                    <m:r>
                      <a:rPr lang="es-MX" i="1" smtClean="0">
                        <a:latin typeface="Cambria Math" panose="02040503050406030204" pitchFamily="18" charset="0"/>
                      </a:rPr>
                      <m:t>𝑑𝑜𝑛𝑑𝑒</m:t>
                    </m:r>
                    <m:r>
                      <a:rPr lang="es-MX" i="1" smtClean="0">
                        <a:latin typeface="Cambria Math" panose="02040503050406030204" pitchFamily="18" charset="0"/>
                      </a:rPr>
                      <m:t> </m:t>
                    </m:r>
                    <m:r>
                      <a:rPr lang="es-MX" i="1">
                        <a:latin typeface="Cambria Math" panose="02040503050406030204" pitchFamily="18" charset="0"/>
                      </a:rPr>
                      <m:t>𝐹</m:t>
                    </m:r>
                    <m:r>
                      <a:rPr lang="es-MX" i="1">
                        <a:latin typeface="Cambria Math" panose="02040503050406030204" pitchFamily="18" charset="0"/>
                      </a:rPr>
                      <m:t>=20580∗0.8661=17822.8029</m:t>
                    </m:r>
                    <m:r>
                      <a:rPr lang="es-MX" i="1">
                        <a:latin typeface="Cambria Math" panose="02040503050406030204" pitchFamily="18" charset="0"/>
                      </a:rPr>
                      <m:t>𝑁</m:t>
                    </m:r>
                  </m:oMath>
                </a14:m>
                <a:endParaRPr lang="es-MX" dirty="0" smtClean="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La fuerza de rozamiento de la pastilla es de </a:t>
                </a:r>
                <a14:m>
                  <m:oMath xmlns:m="http://schemas.openxmlformats.org/officeDocument/2006/math">
                    <m:r>
                      <a:rPr lang="es-MX" i="1">
                        <a:latin typeface="Cambria Math" panose="02040503050406030204" pitchFamily="18" charset="0"/>
                      </a:rPr>
                      <m:t>𝐹𝑠</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𝐹</m:t>
                        </m:r>
                      </m:num>
                      <m:den>
                        <m:r>
                          <a:rPr lang="es-MX" i="1">
                            <a:latin typeface="Cambria Math" panose="02040503050406030204" pitchFamily="18" charset="0"/>
                          </a:rPr>
                          <m:t>2</m:t>
                        </m:r>
                      </m:den>
                    </m:f>
                    <m:r>
                      <a:rPr lang="es-MX" i="1" smtClean="0">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17822.8029</m:t>
                        </m:r>
                      </m:num>
                      <m:den>
                        <m:r>
                          <a:rPr lang="es-MX" i="1">
                            <a:latin typeface="Cambria Math" panose="02040503050406030204" pitchFamily="18" charset="0"/>
                          </a:rPr>
                          <m:t>2</m:t>
                        </m:r>
                      </m:den>
                    </m:f>
                    <m:r>
                      <a:rPr lang="es-MX" i="1">
                        <a:latin typeface="Cambria Math" panose="02040503050406030204" pitchFamily="18" charset="0"/>
                      </a:rPr>
                      <m:t>=8911.4015</m:t>
                    </m:r>
                    <m:r>
                      <a:rPr lang="es-MX" i="1">
                        <a:latin typeface="Cambria Math" panose="02040503050406030204" pitchFamily="18" charset="0"/>
                      </a:rPr>
                      <m:t>𝑁</m:t>
                    </m:r>
                  </m:oMath>
                </a14:m>
                <a:endParaRPr lang="es-MX" dirty="0" smtClean="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La fuerza del </a:t>
                </a:r>
                <a:r>
                  <a:rPr lang="es-MX" dirty="0" err="1" smtClean="0">
                    <a:latin typeface="Arial" panose="020B0604020202020204" pitchFamily="34" charset="0"/>
                    <a:cs typeface="Arial" panose="020B0604020202020204" pitchFamily="34" charset="0"/>
                  </a:rPr>
                  <a:t>piston</a:t>
                </a:r>
                <a:r>
                  <a:rPr lang="es-MX" dirty="0" smtClean="0">
                    <a:latin typeface="Arial" panose="020B0604020202020204" pitchFamily="34" charset="0"/>
                    <a:cs typeface="Arial" panose="020B0604020202020204" pitchFamily="34" charset="0"/>
                  </a:rPr>
                  <a:t> de freno debe de ser </a:t>
                </a:r>
                <a14:m>
                  <m:oMath xmlns:m="http://schemas.openxmlformats.org/officeDocument/2006/math">
                    <m:r>
                      <a:rPr lang="es-MX" i="1">
                        <a:latin typeface="Cambria Math" panose="02040503050406030204" pitchFamily="18" charset="0"/>
                      </a:rPr>
                      <m:t>𝐹𝑠</m:t>
                    </m:r>
                    <m:r>
                      <a:rPr lang="es-MX" i="1">
                        <a:latin typeface="Cambria Math" panose="02040503050406030204" pitchFamily="18" charset="0"/>
                      </a:rPr>
                      <m:t>=8911.4015=</m:t>
                    </m:r>
                    <m:r>
                      <a:rPr lang="es-MX" i="1">
                        <a:latin typeface="Cambria Math" panose="02040503050406030204" pitchFamily="18" charset="0"/>
                      </a:rPr>
                      <m:t>𝑁</m:t>
                    </m:r>
                    <m:r>
                      <a:rPr lang="es-MX" i="1">
                        <a:latin typeface="Cambria Math" panose="02040503050406030204" pitchFamily="18" charset="0"/>
                      </a:rPr>
                      <m:t>∗</m:t>
                    </m:r>
                    <m:r>
                      <a:rPr lang="es-MX" i="1">
                        <a:latin typeface="Cambria Math" panose="02040503050406030204" pitchFamily="18" charset="0"/>
                      </a:rPr>
                      <m:t>𝜇</m:t>
                    </m:r>
                    <m:r>
                      <a:rPr lang="es-MX" i="1">
                        <a:latin typeface="Cambria Math" panose="02040503050406030204" pitchFamily="18" charset="0"/>
                      </a:rPr>
                      <m:t> </m:t>
                    </m:r>
                  </m:oMath>
                </a14:m>
                <a:r>
                  <a:rPr lang="es-MX" dirty="0" smtClean="0">
                    <a:latin typeface="Arial" panose="020B0604020202020204" pitchFamily="34" charset="0"/>
                    <a:cs typeface="Arial" panose="020B0604020202020204" pitchFamily="34" charset="0"/>
                  </a:rPr>
                  <a:t>donde </a:t>
                </a:r>
                <a14:m>
                  <m:oMath xmlns:m="http://schemas.openxmlformats.org/officeDocument/2006/math">
                    <m:r>
                      <a:rPr lang="es-MX" i="1">
                        <a:latin typeface="Cambria Math" panose="02040503050406030204" pitchFamily="18" charset="0"/>
                      </a:rPr>
                      <m:t>𝜇</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0.24</m:t>
                        </m:r>
                      </m:num>
                      <m:den>
                        <m:r>
                          <a:rPr lang="es-MX" i="1">
                            <a:latin typeface="Cambria Math" panose="02040503050406030204" pitchFamily="18" charset="0"/>
                          </a:rPr>
                          <m:t>1+0.01∗</m:t>
                        </m:r>
                        <m:r>
                          <a:rPr lang="es-MX" i="1">
                            <a:latin typeface="Cambria Math" panose="02040503050406030204" pitchFamily="18" charset="0"/>
                          </a:rPr>
                          <m:t>𝑉</m:t>
                        </m:r>
                      </m:den>
                    </m:f>
                    <m:r>
                      <a:rPr lang="es-MX" i="1" smtClean="0">
                        <a:latin typeface="Cambria Math" panose="02040503050406030204" pitchFamily="18" charset="0"/>
                      </a:rPr>
                      <m:t> </m:t>
                    </m:r>
                  </m:oMath>
                </a14:m>
                <a:r>
                  <a:rPr lang="es-MX" dirty="0" smtClean="0">
                    <a:latin typeface="Arial" panose="020B0604020202020204" pitchFamily="34" charset="0"/>
                    <a:cs typeface="Arial" panose="020B0604020202020204" pitchFamily="34" charset="0"/>
                  </a:rPr>
                  <a:t> y </a:t>
                </a:r>
                <a14:m>
                  <m:oMath xmlns:m="http://schemas.openxmlformats.org/officeDocument/2006/math">
                    <m:r>
                      <a:rPr lang="es-MX" i="1">
                        <a:latin typeface="Cambria Math" panose="02040503050406030204" pitchFamily="18" charset="0"/>
                      </a:rPr>
                      <m:t>𝜇</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0.24</m:t>
                        </m:r>
                      </m:num>
                      <m:den>
                        <m:r>
                          <a:rPr lang="es-MX" i="1">
                            <a:latin typeface="Cambria Math" panose="02040503050406030204" pitchFamily="18" charset="0"/>
                          </a:rPr>
                          <m:t>1+0.01∗30</m:t>
                        </m:r>
                      </m:den>
                    </m:f>
                    <m:r>
                      <a:rPr lang="es-MX" i="1">
                        <a:latin typeface="Cambria Math" panose="02040503050406030204" pitchFamily="18" charset="0"/>
                      </a:rPr>
                      <m:t>=0.1847</m:t>
                    </m:r>
                    <m:r>
                      <a:rPr lang="es-MX" i="1" smtClean="0">
                        <a:latin typeface="Cambria Math" panose="02040503050406030204" pitchFamily="18" charset="0"/>
                      </a:rPr>
                      <m:t>  </m:t>
                    </m:r>
                    <m:r>
                      <a:rPr lang="es-MX" i="1">
                        <a:latin typeface="Cambria Math" panose="02040503050406030204" pitchFamily="18" charset="0"/>
                      </a:rPr>
                      <m:t>𝑁</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𝐹𝑠</m:t>
                        </m:r>
                      </m:num>
                      <m:den>
                        <m:r>
                          <a:rPr lang="es-MX" i="1">
                            <a:latin typeface="Cambria Math" panose="02040503050406030204" pitchFamily="18" charset="0"/>
                          </a:rPr>
                          <m:t>𝜇</m:t>
                        </m:r>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8911.4015</m:t>
                        </m:r>
                      </m:num>
                      <m:den>
                        <m:r>
                          <a:rPr lang="es-MX" i="1">
                            <a:latin typeface="Cambria Math" panose="02040503050406030204" pitchFamily="18" charset="0"/>
                          </a:rPr>
                          <m:t>0.1847</m:t>
                        </m:r>
                      </m:den>
                    </m:f>
                    <m:r>
                      <a:rPr lang="es-MX" i="1">
                        <a:latin typeface="Cambria Math" panose="02040503050406030204" pitchFamily="18" charset="0"/>
                      </a:rPr>
                      <m:t>=48270.0909</m:t>
                    </m:r>
                    <m:r>
                      <a:rPr lang="es-MX" i="1">
                        <a:latin typeface="Cambria Math" panose="02040503050406030204" pitchFamily="18" charset="0"/>
                      </a:rPr>
                      <m:t>𝑁</m:t>
                    </m:r>
                  </m:oMath>
                </a14:m>
                <a:endParaRPr lang="es-MX" dirty="0" smtClean="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La presión dentro del sistema es la misma por lo que obtenemos </a:t>
                </a:r>
                <a14:m>
                  <m:oMath xmlns:m="http://schemas.openxmlformats.org/officeDocument/2006/math">
                    <m:r>
                      <a:rPr lang="es-MX" i="1">
                        <a:latin typeface="Cambria Math" panose="02040503050406030204" pitchFamily="18" charset="0"/>
                      </a:rPr>
                      <m:t>𝑃</m:t>
                    </m:r>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𝐴</m:t>
                        </m:r>
                      </m:e>
                      <m:sub>
                        <m:r>
                          <a:rPr lang="es-MX" i="1">
                            <a:latin typeface="Cambria Math" panose="02040503050406030204" pitchFamily="18" charset="0"/>
                          </a:rPr>
                          <m:t>1</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1</m:t>
                        </m:r>
                      </m:sub>
                    </m:sSub>
                  </m:oMath>
                </a14:m>
                <a:r>
                  <a:rPr lang="es-MX" dirty="0" smtClean="0">
                    <a:latin typeface="Arial" panose="020B0604020202020204" pitchFamily="34" charset="0"/>
                    <a:cs typeface="Arial" panose="020B0604020202020204" pitchFamily="34" charset="0"/>
                  </a:rPr>
                  <a:t>, </a:t>
                </a:r>
                <a14:m>
                  <m:oMath xmlns:m="http://schemas.openxmlformats.org/officeDocument/2006/math">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1</m:t>
                        </m:r>
                      </m:sub>
                    </m:sSub>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𝑁</m:t>
                        </m:r>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𝐴</m:t>
                            </m:r>
                          </m:e>
                          <m:sub>
                            <m:r>
                              <a:rPr lang="es-MX" i="1">
                                <a:latin typeface="Cambria Math" panose="02040503050406030204" pitchFamily="18" charset="0"/>
                              </a:rPr>
                              <m:t>1</m:t>
                            </m:r>
                          </m:sub>
                        </m:sSub>
                      </m:num>
                      <m:den>
                        <m:sSub>
                          <m:sSubPr>
                            <m:ctrlPr>
                              <a:rPr lang="es-MX" i="1">
                                <a:latin typeface="Cambria Math"/>
                              </a:rPr>
                            </m:ctrlPr>
                          </m:sSubPr>
                          <m:e>
                            <m:r>
                              <a:rPr lang="es-MX" i="1">
                                <a:latin typeface="Cambria Math" panose="02040503050406030204" pitchFamily="18" charset="0"/>
                              </a:rPr>
                              <m:t>𝐴</m:t>
                            </m:r>
                          </m:e>
                          <m:sub>
                            <m:r>
                              <a:rPr lang="es-MX" i="1">
                                <a:latin typeface="Cambria Math" panose="02040503050406030204" pitchFamily="18" charset="0"/>
                              </a:rPr>
                              <m:t>2</m:t>
                            </m:r>
                          </m:sub>
                        </m:sSub>
                      </m:den>
                    </m:f>
                  </m:oMath>
                </a14:m>
                <a:r>
                  <a:rPr lang="es-MX" dirty="0" smtClean="0">
                    <a:latin typeface="Arial" panose="020B0604020202020204" pitchFamily="34" charset="0"/>
                    <a:cs typeface="Arial" panose="020B0604020202020204" pitchFamily="34" charset="0"/>
                  </a:rPr>
                  <a:t>, remplazando </a:t>
                </a:r>
                <a14:m>
                  <m:oMath xmlns:m="http://schemas.openxmlformats.org/officeDocument/2006/math">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1</m:t>
                        </m:r>
                      </m:sub>
                    </m:sSub>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𝑁</m:t>
                        </m:r>
                        <m:r>
                          <a:rPr lang="es-MX" i="1">
                            <a:latin typeface="Cambria Math" panose="02040503050406030204" pitchFamily="18" charset="0"/>
                          </a:rPr>
                          <m:t>∗</m:t>
                        </m:r>
                        <m:f>
                          <m:fPr>
                            <m:ctrlPr>
                              <a:rPr lang="es-MX" i="1">
                                <a:latin typeface="Cambria Math"/>
                              </a:rPr>
                            </m:ctrlPr>
                          </m:fPr>
                          <m:num>
                            <m:sSup>
                              <m:sSupPr>
                                <m:ctrlPr>
                                  <a:rPr lang="es-MX" i="1">
                                    <a:latin typeface="Cambria Math"/>
                                  </a:rPr>
                                </m:ctrlPr>
                              </m:sSupPr>
                              <m:e>
                                <m:sSub>
                                  <m:sSubPr>
                                    <m:ctrlPr>
                                      <a:rPr lang="es-MX" i="1">
                                        <a:latin typeface="Cambria Math"/>
                                      </a:rPr>
                                    </m:ctrlPr>
                                  </m:sSubPr>
                                  <m:e>
                                    <m:r>
                                      <a:rPr lang="es-MX" i="1">
                                        <a:latin typeface="Cambria Math" panose="02040503050406030204" pitchFamily="18" charset="0"/>
                                      </a:rPr>
                                      <m:t>𝐷</m:t>
                                    </m:r>
                                  </m:e>
                                  <m:sub>
                                    <m:r>
                                      <a:rPr lang="es-MX" i="1">
                                        <a:latin typeface="Cambria Math" panose="02040503050406030204" pitchFamily="18" charset="0"/>
                                      </a:rPr>
                                      <m:t>1</m:t>
                                    </m:r>
                                  </m:sub>
                                </m:sSub>
                              </m:e>
                              <m:sup>
                                <m:r>
                                  <a:rPr lang="es-MX" i="1">
                                    <a:latin typeface="Cambria Math" panose="02040503050406030204" pitchFamily="18" charset="0"/>
                                  </a:rPr>
                                  <m:t>2</m:t>
                                </m:r>
                              </m:sup>
                            </m:sSup>
                          </m:num>
                          <m:den>
                            <m:r>
                              <a:rPr lang="es-MX" i="1">
                                <a:latin typeface="Cambria Math" panose="02040503050406030204" pitchFamily="18" charset="0"/>
                              </a:rPr>
                              <m:t>4</m:t>
                            </m:r>
                          </m:den>
                        </m:f>
                        <m:r>
                          <a:rPr lang="es-MX" i="1">
                            <a:latin typeface="Cambria Math" panose="02040503050406030204" pitchFamily="18" charset="0"/>
                          </a:rPr>
                          <m:t>∗</m:t>
                        </m:r>
                        <m:r>
                          <a:rPr lang="es-MX" i="1">
                            <a:latin typeface="Cambria Math" panose="02040503050406030204" pitchFamily="18" charset="0"/>
                          </a:rPr>
                          <m:t>𝜋</m:t>
                        </m:r>
                      </m:num>
                      <m:den>
                        <m:f>
                          <m:fPr>
                            <m:ctrlPr>
                              <a:rPr lang="es-MX" i="1">
                                <a:latin typeface="Cambria Math"/>
                              </a:rPr>
                            </m:ctrlPr>
                          </m:fPr>
                          <m:num>
                            <m:sSup>
                              <m:sSupPr>
                                <m:ctrlPr>
                                  <a:rPr lang="es-MX" i="1">
                                    <a:latin typeface="Cambria Math"/>
                                  </a:rPr>
                                </m:ctrlPr>
                              </m:sSupPr>
                              <m:e>
                                <m:sSub>
                                  <m:sSubPr>
                                    <m:ctrlPr>
                                      <a:rPr lang="es-MX" i="1">
                                        <a:latin typeface="Cambria Math"/>
                                      </a:rPr>
                                    </m:ctrlPr>
                                  </m:sSubPr>
                                  <m:e>
                                    <m:r>
                                      <a:rPr lang="es-MX" i="1">
                                        <a:latin typeface="Cambria Math" panose="02040503050406030204" pitchFamily="18" charset="0"/>
                                      </a:rPr>
                                      <m:t>𝐷</m:t>
                                    </m:r>
                                  </m:e>
                                  <m:sub>
                                    <m:r>
                                      <a:rPr lang="es-MX" i="1">
                                        <a:latin typeface="Cambria Math" panose="02040503050406030204" pitchFamily="18" charset="0"/>
                                      </a:rPr>
                                      <m:t>2</m:t>
                                    </m:r>
                                  </m:sub>
                                </m:sSub>
                              </m:e>
                              <m:sup>
                                <m:r>
                                  <a:rPr lang="es-MX" i="1">
                                    <a:latin typeface="Cambria Math" panose="02040503050406030204" pitchFamily="18" charset="0"/>
                                  </a:rPr>
                                  <m:t>2</m:t>
                                </m:r>
                              </m:sup>
                            </m:sSup>
                          </m:num>
                          <m:den>
                            <m:r>
                              <a:rPr lang="es-MX" i="1">
                                <a:latin typeface="Cambria Math" panose="02040503050406030204" pitchFamily="18" charset="0"/>
                              </a:rPr>
                              <m:t>4</m:t>
                            </m:r>
                          </m:den>
                        </m:f>
                        <m:r>
                          <a:rPr lang="es-MX" i="1">
                            <a:latin typeface="Cambria Math" panose="02040503050406030204" pitchFamily="18" charset="0"/>
                          </a:rPr>
                          <m:t>∗</m:t>
                        </m:r>
                        <m:r>
                          <a:rPr lang="es-MX" i="1">
                            <a:latin typeface="Cambria Math" panose="02040503050406030204" pitchFamily="18" charset="0"/>
                          </a:rPr>
                          <m:t>𝜋</m:t>
                        </m:r>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𝑁</m:t>
                        </m:r>
                        <m:r>
                          <a:rPr lang="es-MX" i="1">
                            <a:latin typeface="Cambria Math" panose="02040503050406030204" pitchFamily="18" charset="0"/>
                          </a:rPr>
                          <m:t>∗</m:t>
                        </m:r>
                        <m:sSup>
                          <m:sSupPr>
                            <m:ctrlPr>
                              <a:rPr lang="es-MX" i="1">
                                <a:latin typeface="Cambria Math"/>
                              </a:rPr>
                            </m:ctrlPr>
                          </m:sSupPr>
                          <m:e>
                            <m:sSub>
                              <m:sSubPr>
                                <m:ctrlPr>
                                  <a:rPr lang="es-MX" i="1">
                                    <a:latin typeface="Cambria Math"/>
                                  </a:rPr>
                                </m:ctrlPr>
                              </m:sSubPr>
                              <m:e>
                                <m:r>
                                  <a:rPr lang="es-MX" i="1">
                                    <a:latin typeface="Cambria Math" panose="02040503050406030204" pitchFamily="18" charset="0"/>
                                  </a:rPr>
                                  <m:t>𝐷</m:t>
                                </m:r>
                              </m:e>
                              <m:sub>
                                <m:r>
                                  <a:rPr lang="es-MX" i="1">
                                    <a:latin typeface="Cambria Math" panose="02040503050406030204" pitchFamily="18" charset="0"/>
                                  </a:rPr>
                                  <m:t>1</m:t>
                                </m:r>
                              </m:sub>
                            </m:sSub>
                          </m:e>
                          <m:sup>
                            <m:r>
                              <a:rPr lang="es-MX" i="1">
                                <a:latin typeface="Cambria Math" panose="02040503050406030204" pitchFamily="18" charset="0"/>
                              </a:rPr>
                              <m:t>2</m:t>
                            </m:r>
                          </m:sup>
                        </m:sSup>
                      </m:num>
                      <m:den>
                        <m:sSup>
                          <m:sSupPr>
                            <m:ctrlPr>
                              <a:rPr lang="es-MX" i="1">
                                <a:latin typeface="Cambria Math"/>
                              </a:rPr>
                            </m:ctrlPr>
                          </m:sSupPr>
                          <m:e>
                            <m:sSub>
                              <m:sSubPr>
                                <m:ctrlPr>
                                  <a:rPr lang="es-MX" i="1">
                                    <a:latin typeface="Cambria Math"/>
                                  </a:rPr>
                                </m:ctrlPr>
                              </m:sSubPr>
                              <m:e>
                                <m:r>
                                  <a:rPr lang="es-MX" i="1">
                                    <a:latin typeface="Cambria Math" panose="02040503050406030204" pitchFamily="18" charset="0"/>
                                  </a:rPr>
                                  <m:t>𝐷</m:t>
                                </m:r>
                              </m:e>
                              <m:sub>
                                <m:r>
                                  <a:rPr lang="es-MX" i="1">
                                    <a:latin typeface="Cambria Math" panose="02040503050406030204" pitchFamily="18" charset="0"/>
                                  </a:rPr>
                                  <m:t>2</m:t>
                                </m:r>
                              </m:sub>
                            </m:sSub>
                          </m:e>
                          <m:sup>
                            <m:r>
                              <a:rPr lang="es-MX" i="1">
                                <a:latin typeface="Cambria Math" panose="02040503050406030204" pitchFamily="18" charset="0"/>
                              </a:rPr>
                              <m:t>2</m:t>
                            </m:r>
                          </m:sup>
                        </m:sSup>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48270.0909∗</m:t>
                        </m:r>
                        <m:sSup>
                          <m:sSupPr>
                            <m:ctrlPr>
                              <a:rPr lang="es-MX" i="1">
                                <a:latin typeface="Cambria Math"/>
                              </a:rPr>
                            </m:ctrlPr>
                          </m:sSupPr>
                          <m:e>
                            <m:r>
                              <a:rPr lang="es-MX" i="1">
                                <a:latin typeface="Cambria Math" panose="02040503050406030204" pitchFamily="18" charset="0"/>
                              </a:rPr>
                              <m:t>0.015875</m:t>
                            </m:r>
                          </m:e>
                          <m:sup>
                            <m:r>
                              <a:rPr lang="es-MX" i="1">
                                <a:latin typeface="Cambria Math" panose="02040503050406030204" pitchFamily="18" charset="0"/>
                              </a:rPr>
                              <m:t>2</m:t>
                            </m:r>
                          </m:sup>
                        </m:sSup>
                      </m:num>
                      <m:den>
                        <m:sSup>
                          <m:sSupPr>
                            <m:ctrlPr>
                              <a:rPr lang="es-MX" i="1">
                                <a:latin typeface="Cambria Math"/>
                              </a:rPr>
                            </m:ctrlPr>
                          </m:sSupPr>
                          <m:e>
                            <m:r>
                              <a:rPr lang="es-MX" i="1">
                                <a:latin typeface="Cambria Math" panose="02040503050406030204" pitchFamily="18" charset="0"/>
                              </a:rPr>
                              <m:t>0.0381</m:t>
                            </m:r>
                          </m:e>
                          <m:sup>
                            <m:r>
                              <a:rPr lang="es-MX" i="1">
                                <a:latin typeface="Cambria Math" panose="02040503050406030204" pitchFamily="18" charset="0"/>
                              </a:rPr>
                              <m:t>2</m:t>
                            </m:r>
                          </m:sup>
                        </m:sSup>
                      </m:den>
                    </m:f>
                    <m:r>
                      <a:rPr lang="es-MX" i="1">
                        <a:latin typeface="Cambria Math" panose="02040503050406030204" pitchFamily="18" charset="0"/>
                      </a:rPr>
                      <m:t>=8380.2242</m:t>
                    </m:r>
                    <m:r>
                      <a:rPr lang="es-MX" i="1">
                        <a:latin typeface="Cambria Math" panose="02040503050406030204" pitchFamily="18" charset="0"/>
                      </a:rPr>
                      <m:t>𝑁</m:t>
                    </m:r>
                  </m:oMath>
                </a14:m>
                <a:endParaRPr lang="es-MX" dirty="0" smtClean="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Donde obtenemos la relación de fuerzas </a:t>
                </a:r>
                <a14:m>
                  <m:oMath xmlns:m="http://schemas.openxmlformats.org/officeDocument/2006/math">
                    <m:f>
                      <m:fPr>
                        <m:ctrlPr>
                          <a:rPr lang="es-MX" i="1">
                            <a:latin typeface="Cambria Math"/>
                          </a:rPr>
                        </m:ctrlPr>
                      </m:fPr>
                      <m:num>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1</m:t>
                            </m:r>
                          </m:sub>
                        </m:sSub>
                      </m:num>
                      <m:den>
                        <m:r>
                          <a:rPr lang="es-MX" i="1">
                            <a:latin typeface="Cambria Math" panose="02040503050406030204" pitchFamily="18" charset="0"/>
                          </a:rPr>
                          <m:t>𝐹</m:t>
                        </m:r>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8380.2242</m:t>
                        </m:r>
                      </m:num>
                      <m:den>
                        <m:r>
                          <a:rPr lang="es-MX" i="1">
                            <a:latin typeface="Cambria Math" panose="02040503050406030204" pitchFamily="18" charset="0"/>
                          </a:rPr>
                          <m:t>1431.9807</m:t>
                        </m:r>
                      </m:den>
                    </m:f>
                    <m:r>
                      <a:rPr lang="es-MX" i="1">
                        <a:latin typeface="Cambria Math" panose="02040503050406030204" pitchFamily="18" charset="0"/>
                      </a:rPr>
                      <m:t>=5,8522</m:t>
                    </m:r>
                  </m:oMath>
                </a14:m>
                <a:endParaRPr lang="es-MX" dirty="0" smtClean="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Resultando en una palanca de 0.6m</a:t>
                </a:r>
                <a:endParaRPr lang="es-MX" dirty="0">
                  <a:latin typeface="Arial" panose="020B0604020202020204" pitchFamily="34" charset="0"/>
                  <a:cs typeface="Arial" panose="020B0604020202020204" pitchFamily="34" charset="0"/>
                </a:endParaRPr>
              </a:p>
              <a:p>
                <a:endParaRPr lang="es-MX" dirty="0"/>
              </a:p>
              <a:p>
                <a:endParaRPr lang="es-MX" dirty="0"/>
              </a:p>
              <a:p>
                <a:endParaRPr lang="es-MX" dirty="0"/>
              </a:p>
              <a:p>
                <a:endParaRPr lang="es-MX" dirty="0" smtClean="0"/>
              </a:p>
              <a:p>
                <a:endParaRPr lang="es-MX" dirty="0"/>
              </a:p>
              <a:p>
                <a:endParaRPr lang="es-MX" dirty="0" smtClean="0"/>
              </a:p>
              <a:p>
                <a:endParaRPr lang="es-MX"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1361536" y="1909014"/>
                <a:ext cx="10515600" cy="4351338"/>
              </a:xfrm>
              <a:prstGeom prst="rect">
                <a:avLst/>
              </a:prstGeom>
              <a:blipFill rotWithShape="1">
                <a:blip r:embed="rId3"/>
                <a:stretch>
                  <a:fillRect l="-116" t="-1681"/>
                </a:stretch>
              </a:blipFill>
            </p:spPr>
            <p:txBody>
              <a:bodyPr/>
              <a:lstStyle/>
              <a:p>
                <a:r>
                  <a:rPr lang="es-VE">
                    <a:noFill/>
                  </a:rPr>
                  <a:t> </a:t>
                </a:r>
              </a:p>
            </p:txBody>
          </p:sp>
        </mc:Fallback>
      </mc:AlternateContent>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991" y="1909014"/>
            <a:ext cx="211591" cy="211591"/>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990" y="2273005"/>
            <a:ext cx="211591" cy="211591"/>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536" y="2699768"/>
            <a:ext cx="211591" cy="211591"/>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885" y="3605542"/>
            <a:ext cx="211591" cy="211591"/>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392" y="3136840"/>
            <a:ext cx="211591" cy="211591"/>
          </a:xfrm>
          <a:prstGeom prst="rect">
            <a:avLst/>
          </a:prstGeom>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377" y="5658629"/>
            <a:ext cx="211591" cy="211591"/>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0704" y="5371082"/>
            <a:ext cx="211591" cy="211591"/>
          </a:xfrm>
          <a:prstGeom prst="rect">
            <a:avLst/>
          </a:prstGeom>
        </p:spPr>
      </p:pic>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3200" y="4652214"/>
            <a:ext cx="211591" cy="211591"/>
          </a:xfrm>
          <a:prstGeom prst="rect">
            <a:avLst/>
          </a:prstGeom>
        </p:spPr>
      </p:pic>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6595" y="3978887"/>
            <a:ext cx="211591" cy="211591"/>
          </a:xfrm>
          <a:prstGeom prst="rect">
            <a:avLst/>
          </a:prstGeom>
        </p:spPr>
      </p:pic>
      <p:sp>
        <p:nvSpPr>
          <p:cNvPr id="19"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2976158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p:cNvPicPr/>
          <p:nvPr/>
        </p:nvPicPr>
        <p:blipFill rotWithShape="1">
          <a:blip r:embed="rId3"/>
          <a:srcRect l="59023" t="50867" r="8500" b="23431"/>
          <a:stretch/>
        </p:blipFill>
        <p:spPr bwMode="auto">
          <a:xfrm>
            <a:off x="6029864" y="2008502"/>
            <a:ext cx="5575539" cy="2324788"/>
          </a:xfrm>
          <a:prstGeom prst="rect">
            <a:avLst/>
          </a:prstGeom>
          <a:ln>
            <a:noFill/>
          </a:ln>
          <a:extLst>
            <a:ext uri="{53640926-AAD7-44D8-BBD7-CCE9431645EC}">
              <a14:shadowObscured xmlns:a14="http://schemas.microsoft.com/office/drawing/2010/main"/>
            </a:ext>
          </a:extLst>
        </p:spPr>
      </p:pic>
      <p:sp>
        <p:nvSpPr>
          <p:cNvPr id="7"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latin typeface="Arial" panose="020B0604020202020204" pitchFamily="34" charset="0"/>
                <a:cs typeface="Arial" panose="020B0604020202020204" pitchFamily="34" charset="0"/>
              </a:rPr>
              <a:t>Conexión electrohidráulica</a:t>
            </a:r>
            <a:endParaRPr lang="es-MX" b="1" dirty="0">
              <a:latin typeface="Arial" panose="020B0604020202020204" pitchFamily="34" charset="0"/>
              <a:cs typeface="Arial" panose="020B0604020202020204" pitchFamily="34" charset="0"/>
            </a:endParaRPr>
          </a:p>
        </p:txBody>
      </p:sp>
      <p:pic>
        <p:nvPicPr>
          <p:cNvPr id="9" name="Marcador de contenido 3"/>
          <p:cNvPicPr>
            <a:picLocks/>
          </p:cNvPicPr>
          <p:nvPr/>
        </p:nvPicPr>
        <p:blipFill rotWithShape="1">
          <a:blip r:embed="rId4">
            <a:extLst>
              <a:ext uri="{28A0092B-C50C-407E-A947-70E740481C1C}">
                <a14:useLocalDpi xmlns:a14="http://schemas.microsoft.com/office/drawing/2010/main" val="0"/>
              </a:ext>
            </a:extLst>
          </a:blip>
          <a:srcRect l="1499" t="3235" r="33056" b="3738"/>
          <a:stretch/>
        </p:blipFill>
        <p:spPr bwMode="auto">
          <a:xfrm>
            <a:off x="687240" y="2438310"/>
            <a:ext cx="5408759" cy="3789961"/>
          </a:xfrm>
          <a:prstGeom prst="rect">
            <a:avLst/>
          </a:prstGeom>
          <a:ln>
            <a:noFill/>
          </a:ln>
          <a:extLst>
            <a:ext uri="{53640926-AAD7-44D8-BBD7-CCE9431645EC}">
              <a14:shadowObscured xmlns:a14="http://schemas.microsoft.com/office/drawing/2010/main"/>
            </a:ext>
          </a:extLst>
        </p:spPr>
      </p:pic>
      <p:sp>
        <p:nvSpPr>
          <p:cNvPr id="6"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980730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Resumen</a:t>
            </a:r>
            <a:endParaRPr lang="es-MX"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136" cy="6858000"/>
          </a:xfrm>
          <a:prstGeom prst="rect">
            <a:avLst/>
          </a:prstGeom>
        </p:spPr>
      </p:pic>
      <p:sp>
        <p:nvSpPr>
          <p:cNvPr id="3" name="Marcador de contenido 2"/>
          <p:cNvSpPr>
            <a:spLocks noGrp="1"/>
          </p:cNvSpPr>
          <p:nvPr>
            <p:ph idx="1"/>
          </p:nvPr>
        </p:nvSpPr>
        <p:spPr>
          <a:xfrm>
            <a:off x="2132161" y="1842878"/>
            <a:ext cx="9366850" cy="5230783"/>
          </a:xfrm>
        </p:spPr>
        <p:txBody>
          <a:bodyPr>
            <a:normAutofit/>
          </a:bodyPr>
          <a:lstStyle/>
          <a:p>
            <a:pPr marL="0" indent="0">
              <a:buNone/>
            </a:pPr>
            <a:r>
              <a:rPr lang="es-MX" sz="1800" dirty="0" smtClean="0">
                <a:latin typeface="Arial" panose="020B0604020202020204" pitchFamily="34" charset="0"/>
                <a:cs typeface="Arial" panose="020B0604020202020204" pitchFamily="34" charset="0"/>
              </a:rPr>
              <a:t>El </a:t>
            </a:r>
            <a:r>
              <a:rPr lang="es-MX" sz="1800" dirty="0">
                <a:latin typeface="Arial" panose="020B0604020202020204" pitchFamily="34" charset="0"/>
                <a:cs typeface="Arial" panose="020B0604020202020204" pitchFamily="34" charset="0"/>
              </a:rPr>
              <a:t>proyecto, diseño y construcción de un sistema automático de control de tracción por pulsaciones de freno con interfaz HMI para una camioneta Toyota Crown modificada, se desarrolló en las instalaciones de la empresa DBR</a:t>
            </a:r>
            <a:r>
              <a:rPr lang="es-MX" sz="1800" dirty="0" smtClean="0">
                <a:latin typeface="Arial" panose="020B0604020202020204" pitchFamily="34" charset="0"/>
                <a:cs typeface="Arial" panose="020B0604020202020204" pitchFamily="34" charset="0"/>
              </a:rPr>
              <a:t>.</a:t>
            </a:r>
          </a:p>
          <a:p>
            <a:pPr marL="0" indent="0">
              <a:buNone/>
            </a:pPr>
            <a:endParaRPr lang="es-MX" sz="1800" dirty="0">
              <a:latin typeface="Arial" panose="020B0604020202020204" pitchFamily="34" charset="0"/>
              <a:cs typeface="Arial" panose="020B0604020202020204" pitchFamily="34" charset="0"/>
            </a:endParaRPr>
          </a:p>
          <a:p>
            <a:pPr marL="0" indent="0">
              <a:buNone/>
            </a:pPr>
            <a:r>
              <a:rPr lang="es-MX" sz="1800" dirty="0">
                <a:latin typeface="Arial" panose="020B0604020202020204" pitchFamily="34" charset="0"/>
                <a:cs typeface="Arial" panose="020B0604020202020204" pitchFamily="34" charset="0"/>
              </a:rPr>
              <a:t>El proyecto se desarrolló completamente en un periodo de 5 meses, logrando obtener como producto terminado una camioneta 4x4 con un control de tracción para trayectorias todo terreno, este dispositivo se basa en un sistema paralelo e independiente de frenado el cual se activa únicamente cuando el vehículo se encuentra en el modo 4x4L  y ayuda frenando las ruedas que derrapen para así lograr traspasar la potencia de esa rueda a la rueda que se encuentra firme en la calzada.</a:t>
            </a:r>
          </a:p>
          <a:p>
            <a:pPr marL="0" indent="0">
              <a:buNone/>
            </a:pPr>
            <a:endParaRPr lang="es-MX" sz="1800" dirty="0" smtClean="0">
              <a:latin typeface="Arial" panose="020B0604020202020204" pitchFamily="34" charset="0"/>
              <a:cs typeface="Arial" panose="020B0604020202020204" pitchFamily="34" charset="0"/>
            </a:endParaRPr>
          </a:p>
          <a:p>
            <a:pPr marL="0" indent="0">
              <a:buNone/>
            </a:pPr>
            <a:r>
              <a:rPr lang="es-MX" sz="1800" dirty="0" smtClean="0">
                <a:latin typeface="Arial" panose="020B0604020202020204" pitchFamily="34" charset="0"/>
                <a:cs typeface="Arial" panose="020B0604020202020204" pitchFamily="34" charset="0"/>
              </a:rPr>
              <a:t>Este </a:t>
            </a:r>
            <a:r>
              <a:rPr lang="es-MX" sz="1800" dirty="0">
                <a:latin typeface="Arial" panose="020B0604020202020204" pitchFamily="34" charset="0"/>
                <a:cs typeface="Arial" panose="020B0604020202020204" pitchFamily="34" charset="0"/>
              </a:rPr>
              <a:t>sistema tiene un costo de aproximado de cinco mil quinientos dólares y de las pruebas de desempeño obtuvo un puntaje de setenta y seis por ciento de satisfacción en la prueba general.</a:t>
            </a:r>
          </a:p>
          <a:p>
            <a:endParaRPr lang="es-MX" sz="2000" dirty="0"/>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207" y="1888286"/>
            <a:ext cx="397714" cy="39771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207" y="3118988"/>
            <a:ext cx="397714" cy="397714"/>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207" y="5111690"/>
            <a:ext cx="397714" cy="397714"/>
          </a:xfrm>
          <a:prstGeom prst="rect">
            <a:avLst/>
          </a:prstGeom>
        </p:spPr>
      </p:pic>
      <p:sp>
        <p:nvSpPr>
          <p:cNvPr id="12" name="11 CuadroTexto"/>
          <p:cNvSpPr txBox="1"/>
          <p:nvPr/>
        </p:nvSpPr>
        <p:spPr>
          <a:xfrm>
            <a:off x="3467819" y="995549"/>
            <a:ext cx="4563373" cy="769441"/>
          </a:xfrm>
          <a:prstGeom prst="rect">
            <a:avLst/>
          </a:prstGeom>
          <a:noFill/>
        </p:spPr>
        <p:txBody>
          <a:bodyPr wrap="square" rtlCol="0">
            <a:spAutoFit/>
          </a:bodyPr>
          <a:lstStyle/>
          <a:p>
            <a:pPr algn="ctr"/>
            <a:r>
              <a:rPr lang="es-ES" sz="4400" b="1" dirty="0" smtClean="0">
                <a:latin typeface="Arial" panose="020B0604020202020204" pitchFamily="34" charset="0"/>
                <a:cs typeface="Arial" panose="020B0604020202020204" pitchFamily="34" charset="0"/>
              </a:rPr>
              <a:t>Resumen</a:t>
            </a:r>
            <a:endParaRPr lang="es-VE" sz="4400" b="1" dirty="0">
              <a:latin typeface="Arial" panose="020B0604020202020204" pitchFamily="34" charset="0"/>
              <a:cs typeface="Arial" panose="020B0604020202020204" pitchFamily="34" charset="0"/>
            </a:endParaRPr>
          </a:p>
        </p:txBody>
      </p:sp>
      <p:sp>
        <p:nvSpPr>
          <p:cNvPr id="13" name="Marcador de pie de página 7"/>
          <p:cNvSpPr>
            <a:spLocks noGrp="1"/>
          </p:cNvSpPr>
          <p:nvPr>
            <p:ph type="ftr" sz="quarter" idx="11"/>
          </p:nvPr>
        </p:nvSpPr>
        <p:spPr>
          <a:xfrm>
            <a:off x="4071668" y="6350985"/>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4122546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Marcador de contenido 3"/>
          <p:cNvPicPr>
            <a:picLocks noGrp="1"/>
          </p:cNvPicPr>
          <p:nvPr>
            <p:ph idx="1"/>
          </p:nvPr>
        </p:nvPicPr>
        <p:blipFill rotWithShape="1">
          <a:blip r:embed="rId3"/>
          <a:srcRect l="14426" t="20829" r="34148" b="14872"/>
          <a:stretch/>
        </p:blipFill>
        <p:spPr bwMode="auto">
          <a:xfrm>
            <a:off x="3035503" y="2518913"/>
            <a:ext cx="5996354" cy="3985853"/>
          </a:xfrm>
          <a:prstGeom prst="rect">
            <a:avLst/>
          </a:prstGeom>
          <a:ln>
            <a:noFill/>
          </a:ln>
          <a:extLst>
            <a:ext uri="{53640926-AAD7-44D8-BBD7-CCE9431645EC}">
              <a14:shadowObscured xmlns:a14="http://schemas.microsoft.com/office/drawing/2010/main"/>
            </a:ext>
          </a:extLst>
        </p:spPr>
      </p:pic>
      <p:sp>
        <p:nvSpPr>
          <p:cNvPr id="6" name="Título 1"/>
          <p:cNvSpPr>
            <a:spLocks noGrp="1"/>
          </p:cNvSpPr>
          <p:nvPr>
            <p:ph type="title"/>
          </p:nvPr>
        </p:nvSpPr>
        <p:spPr>
          <a:xfrm>
            <a:off x="915836" y="1150129"/>
            <a:ext cx="10515600" cy="1325563"/>
          </a:xfrm>
        </p:spPr>
        <p:txBody>
          <a:bodyPr/>
          <a:lstStyle/>
          <a:p>
            <a:pPr algn="ctr"/>
            <a:r>
              <a:rPr lang="es-MX" b="1" dirty="0">
                <a:latin typeface="Arial" panose="020B0604020202020204" pitchFamily="34" charset="0"/>
                <a:cs typeface="Arial" panose="020B0604020202020204" pitchFamily="34" charset="0"/>
              </a:rPr>
              <a:t>D</a:t>
            </a:r>
            <a:r>
              <a:rPr lang="es-MX" b="1" dirty="0" smtClean="0">
                <a:latin typeface="Arial" panose="020B0604020202020204" pitchFamily="34" charset="0"/>
                <a:cs typeface="Arial" panose="020B0604020202020204" pitchFamily="34" charset="0"/>
              </a:rPr>
              <a:t>iagrama de control de la tarjeta principal del sistema</a:t>
            </a:r>
            <a:endParaRPr lang="es-MX" b="1" dirty="0">
              <a:latin typeface="Arial" panose="020B0604020202020204" pitchFamily="34" charset="0"/>
              <a:cs typeface="Arial" panose="020B0604020202020204" pitchFamily="34" charset="0"/>
            </a:endParaRPr>
          </a:p>
        </p:txBody>
      </p:sp>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216167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ítulo 1"/>
          <p:cNvSpPr>
            <a:spLocks noGrp="1"/>
          </p:cNvSpPr>
          <p:nvPr>
            <p:ph type="title"/>
          </p:nvPr>
        </p:nvSpPr>
        <p:spPr>
          <a:xfrm>
            <a:off x="1274551" y="882711"/>
            <a:ext cx="9642896" cy="1118618"/>
          </a:xfrm>
        </p:spPr>
        <p:txBody>
          <a:bodyPr>
            <a:normAutofit/>
          </a:bodyPr>
          <a:lstStyle/>
          <a:p>
            <a:pPr algn="ctr"/>
            <a:r>
              <a:rPr lang="es-MX" sz="3600" b="1" dirty="0" smtClean="0">
                <a:latin typeface="Arial" panose="020B0604020202020204" pitchFamily="34" charset="0"/>
                <a:cs typeface="Arial" panose="020B0604020202020204" pitchFamily="34" charset="0"/>
              </a:rPr>
              <a:t>Diagrama en Proteus de la tarjeta de control del ABS</a:t>
            </a:r>
            <a:endParaRPr lang="es-MX" sz="3600" b="1" dirty="0">
              <a:latin typeface="Arial" panose="020B0604020202020204" pitchFamily="34" charset="0"/>
              <a:cs typeface="Arial" panose="020B0604020202020204" pitchFamily="34" charset="0"/>
            </a:endParaRPr>
          </a:p>
        </p:txBody>
      </p:sp>
      <p:pic>
        <p:nvPicPr>
          <p:cNvPr id="8" name="Marcador de contenido 3"/>
          <p:cNvPicPr>
            <a:picLocks/>
          </p:cNvPicPr>
          <p:nvPr/>
        </p:nvPicPr>
        <p:blipFill rotWithShape="1">
          <a:blip r:embed="rId3"/>
          <a:srcRect l="26138" t="20829" r="11065" b="46267"/>
          <a:stretch/>
        </p:blipFill>
        <p:spPr bwMode="auto">
          <a:xfrm>
            <a:off x="1064642" y="2031976"/>
            <a:ext cx="9803921" cy="3739096"/>
          </a:xfrm>
          <a:prstGeom prst="rect">
            <a:avLst/>
          </a:prstGeom>
          <a:ln>
            <a:noFill/>
          </a:ln>
          <a:extLst>
            <a:ext uri="{53640926-AAD7-44D8-BBD7-CCE9431645EC}">
              <a14:shadowObscured xmlns:a14="http://schemas.microsoft.com/office/drawing/2010/main"/>
            </a:ext>
          </a:extLst>
        </p:spPr>
      </p:pic>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3059037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Imagen 12"/>
          <p:cNvPicPr/>
          <p:nvPr/>
        </p:nvPicPr>
        <p:blipFill>
          <a:blip r:embed="rId3">
            <a:extLst>
              <a:ext uri="{28A0092B-C50C-407E-A947-70E740481C1C}">
                <a14:useLocalDpi xmlns:a14="http://schemas.microsoft.com/office/drawing/2010/main" val="0"/>
              </a:ext>
            </a:extLst>
          </a:blip>
          <a:stretch>
            <a:fillRect/>
          </a:stretch>
        </p:blipFill>
        <p:spPr>
          <a:xfrm>
            <a:off x="3549315" y="3150752"/>
            <a:ext cx="4806215" cy="2672532"/>
          </a:xfrm>
          <a:prstGeom prst="rect">
            <a:avLst/>
          </a:prstGeom>
        </p:spPr>
      </p:pic>
      <p:sp>
        <p:nvSpPr>
          <p:cNvPr id="7" name="Título 1"/>
          <p:cNvSpPr txBox="1">
            <a:spLocks/>
          </p:cNvSpPr>
          <p:nvPr/>
        </p:nvSpPr>
        <p:spPr>
          <a:xfrm>
            <a:off x="694623" y="5661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latin typeface="Arial" panose="020B0604020202020204" pitchFamily="34" charset="0"/>
                <a:cs typeface="Arial" panose="020B0604020202020204" pitchFamily="34" charset="0"/>
              </a:rPr>
              <a:t>Tipo de cableado</a:t>
            </a:r>
            <a:endParaRPr lang="es-MX" b="1" dirty="0">
              <a:latin typeface="Arial" panose="020B0604020202020204" pitchFamily="34" charset="0"/>
              <a:cs typeface="Arial" panose="020B0604020202020204" pitchFamily="34" charset="0"/>
            </a:endParaRPr>
          </a:p>
        </p:txBody>
      </p:sp>
      <p:sp>
        <p:nvSpPr>
          <p:cNvPr id="9" name="Marcador de contenido 2"/>
          <p:cNvSpPr>
            <a:spLocks noGrp="1"/>
          </p:cNvSpPr>
          <p:nvPr>
            <p:ph idx="1"/>
          </p:nvPr>
        </p:nvSpPr>
        <p:spPr>
          <a:xfrm>
            <a:off x="1502434" y="1782493"/>
            <a:ext cx="10515600" cy="4471658"/>
          </a:xfrm>
        </p:spPr>
        <p:txBody>
          <a:bodyPr/>
          <a:lstStyle/>
          <a:p>
            <a:pPr marL="0" indent="0">
              <a:buNone/>
            </a:pPr>
            <a:r>
              <a:rPr lang="es-MX" dirty="0">
                <a:latin typeface="Arial" panose="020B0604020202020204" pitchFamily="34" charset="0"/>
                <a:cs typeface="Arial" panose="020B0604020202020204" pitchFamily="34" charset="0"/>
              </a:rPr>
              <a:t>Se </a:t>
            </a:r>
            <a:r>
              <a:rPr lang="es-MX" dirty="0" smtClean="0">
                <a:latin typeface="Arial" panose="020B0604020202020204" pitchFamily="34" charset="0"/>
                <a:cs typeface="Arial" panose="020B0604020202020204" pitchFamily="34" charset="0"/>
              </a:rPr>
              <a:t>utilizó </a:t>
            </a:r>
            <a:r>
              <a:rPr lang="es-MX" dirty="0">
                <a:latin typeface="Arial" panose="020B0604020202020204" pitchFamily="34" charset="0"/>
                <a:cs typeface="Arial" panose="020B0604020202020204" pitchFamily="34" charset="0"/>
              </a:rPr>
              <a:t>un cable </a:t>
            </a:r>
            <a:r>
              <a:rPr lang="es-MX" dirty="0" err="1">
                <a:latin typeface="Arial" panose="020B0604020202020204" pitchFamily="34" charset="0"/>
                <a:cs typeface="Arial" panose="020B0604020202020204" pitchFamily="34" charset="0"/>
              </a:rPr>
              <a:t>multi</a:t>
            </a:r>
            <a:r>
              <a:rPr lang="es-MX" dirty="0">
                <a:latin typeface="Arial" panose="020B0604020202020204" pitchFamily="34" charset="0"/>
                <a:cs typeface="Arial" panose="020B0604020202020204" pitchFamily="34" charset="0"/>
              </a:rPr>
              <a:t>-filar de 1.5 mm^2 debido que el consumo de energía del sistema es de 96W de corriente continua.</a:t>
            </a:r>
          </a:p>
          <a:p>
            <a:pPr marL="0" indent="0">
              <a:buNone/>
            </a:pPr>
            <a:endParaRPr lang="es-MX" dirty="0"/>
          </a:p>
        </p:txBody>
      </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991" y="1909014"/>
            <a:ext cx="211591" cy="211591"/>
          </a:xfrm>
          <a:prstGeom prst="rect">
            <a:avLst/>
          </a:prstGeom>
        </p:spPr>
      </p:pic>
      <p:sp>
        <p:nvSpPr>
          <p:cNvPr id="8"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4204908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5" name="0 Imagen"/>
          <p:cNvPicPr/>
          <p:nvPr/>
        </p:nvPicPr>
        <p:blipFill>
          <a:blip r:embed="rId3" cstate="print">
            <a:extLst>
              <a:ext uri="{28A0092B-C50C-407E-A947-70E740481C1C}">
                <a14:useLocalDpi xmlns:a14="http://schemas.microsoft.com/office/drawing/2010/main" val="0"/>
              </a:ext>
            </a:extLst>
          </a:blip>
          <a:stretch>
            <a:fillRect/>
          </a:stretch>
        </p:blipFill>
        <p:spPr>
          <a:xfrm>
            <a:off x="5926346" y="2298745"/>
            <a:ext cx="3640347" cy="4015791"/>
          </a:xfrm>
          <a:prstGeom prst="rect">
            <a:avLst/>
          </a:prstGeom>
        </p:spPr>
      </p:pic>
      <p:sp>
        <p:nvSpPr>
          <p:cNvPr id="7" name="Título 1"/>
          <p:cNvSpPr>
            <a:spLocks noGrp="1"/>
          </p:cNvSpPr>
          <p:nvPr>
            <p:ph type="title"/>
          </p:nvPr>
        </p:nvSpPr>
        <p:spPr>
          <a:xfrm>
            <a:off x="726056" y="1063864"/>
            <a:ext cx="10515600" cy="1325563"/>
          </a:xfrm>
        </p:spPr>
        <p:txBody>
          <a:bodyPr>
            <a:normAutofit/>
          </a:bodyPr>
          <a:lstStyle/>
          <a:p>
            <a:pPr algn="ctr"/>
            <a:r>
              <a:rPr lang="es-MX" sz="3800" b="1" dirty="0" smtClean="0">
                <a:latin typeface="Arial" panose="020B0604020202020204" pitchFamily="34" charset="0"/>
                <a:cs typeface="Arial" panose="020B0604020202020204" pitchFamily="34" charset="0"/>
              </a:rPr>
              <a:t>Ángulos de curvatura del vehículo y distancias entre ejes</a:t>
            </a:r>
            <a:endParaRPr lang="es-MX" sz="3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Marcador de contenido 2"/>
              <p:cNvSpPr>
                <a:spLocks noGrp="1"/>
              </p:cNvSpPr>
              <p:nvPr>
                <p:ph idx="1"/>
              </p:nvPr>
            </p:nvSpPr>
            <p:spPr>
              <a:xfrm>
                <a:off x="993476" y="2298745"/>
                <a:ext cx="10515600" cy="4351338"/>
              </a:xfrm>
            </p:spPr>
            <p:txBody>
              <a:bodyPr/>
              <a:lstStyle/>
              <a:p>
                <a:r>
                  <a:rPr lang="es-MX" dirty="0"/>
                  <a:t> </a:t>
                </a:r>
                <a14:m>
                  <m:oMath xmlns:m="http://schemas.openxmlformats.org/officeDocument/2006/math">
                    <m:r>
                      <a:rPr lang="es-MX" i="1">
                        <a:latin typeface="Cambria Math" panose="02040503050406030204" pitchFamily="18" charset="0"/>
                      </a:rPr>
                      <m:t>𝛼</m:t>
                    </m:r>
                    <m:r>
                      <a:rPr lang="es-MX" i="1">
                        <a:latin typeface="Cambria Math" panose="02040503050406030204" pitchFamily="18" charset="0"/>
                      </a:rPr>
                      <m:t>=29°</m:t>
                    </m:r>
                  </m:oMath>
                </a14:m>
                <a:endParaRPr lang="es-MX" dirty="0"/>
              </a:p>
              <a:p>
                <a14:m>
                  <m:oMath xmlns:m="http://schemas.openxmlformats.org/officeDocument/2006/math">
                    <m:r>
                      <a:rPr lang="es-MX" i="1">
                        <a:latin typeface="Cambria Math" panose="02040503050406030204" pitchFamily="18" charset="0"/>
                      </a:rPr>
                      <m:t>𝛽</m:t>
                    </m:r>
                    <m:r>
                      <a:rPr lang="es-MX" i="1">
                        <a:latin typeface="Cambria Math" panose="02040503050406030204" pitchFamily="18" charset="0"/>
                      </a:rPr>
                      <m:t>=23°</m:t>
                    </m:r>
                  </m:oMath>
                </a14:m>
                <a:endParaRPr lang="es-MX" dirty="0"/>
              </a:p>
              <a:p>
                <a14:m>
                  <m:oMath xmlns:m="http://schemas.openxmlformats.org/officeDocument/2006/math">
                    <m:r>
                      <a:rPr lang="es-MX" i="1">
                        <a:latin typeface="Cambria Math" panose="02040503050406030204" pitchFamily="18" charset="0"/>
                      </a:rPr>
                      <m:t>𝑎</m:t>
                    </m:r>
                    <m:r>
                      <a:rPr lang="es-MX" i="1">
                        <a:latin typeface="Cambria Math" panose="02040503050406030204" pitchFamily="18" charset="0"/>
                      </a:rPr>
                      <m:t>=1.435 </m:t>
                    </m:r>
                    <m:r>
                      <a:rPr lang="es-MX" i="1">
                        <a:latin typeface="Cambria Math" panose="02040503050406030204" pitchFamily="18" charset="0"/>
                      </a:rPr>
                      <m:t>𝑚</m:t>
                    </m:r>
                  </m:oMath>
                </a14:m>
                <a:endParaRPr lang="es-MX" dirty="0"/>
              </a:p>
              <a:p>
                <a14:m>
                  <m:oMath xmlns:m="http://schemas.openxmlformats.org/officeDocument/2006/math">
                    <m:r>
                      <a:rPr lang="es-MX" i="1">
                        <a:latin typeface="Cambria Math" panose="02040503050406030204" pitchFamily="18" charset="0"/>
                      </a:rPr>
                      <m:t>𝑏</m:t>
                    </m:r>
                    <m:r>
                      <a:rPr lang="es-MX" i="1">
                        <a:latin typeface="Cambria Math" panose="02040503050406030204" pitchFamily="18" charset="0"/>
                      </a:rPr>
                      <m:t>=2.725 </m:t>
                    </m:r>
                    <m:r>
                      <a:rPr lang="es-MX" i="1">
                        <a:latin typeface="Cambria Math" panose="02040503050406030204" pitchFamily="18" charset="0"/>
                      </a:rPr>
                      <m:t>𝑚</m:t>
                    </m:r>
                  </m:oMath>
                </a14:m>
                <a:endParaRPr lang="es-MX" dirty="0"/>
              </a:p>
              <a:p>
                <a:endParaRPr lang="es-MX" dirty="0"/>
              </a:p>
            </p:txBody>
          </p:sp>
        </mc:Choice>
        <mc:Fallback xmlns="">
          <p:sp>
            <p:nvSpPr>
              <p:cNvPr id="9" name="Marcador de contenido 2"/>
              <p:cNvSpPr>
                <a:spLocks noGrp="1" noRot="1" noChangeAspect="1" noMove="1" noResize="1" noEditPoints="1" noAdjustHandles="1" noChangeArrowheads="1" noChangeShapeType="1" noTextEdit="1"/>
              </p:cNvSpPr>
              <p:nvPr>
                <p:ph idx="1"/>
              </p:nvPr>
            </p:nvSpPr>
            <p:spPr>
              <a:xfrm>
                <a:off x="993476" y="2298745"/>
                <a:ext cx="10515600" cy="4351338"/>
              </a:xfrm>
              <a:blipFill rotWithShape="1">
                <a:blip r:embed="rId4"/>
                <a:stretch>
                  <a:fillRect l="-1043" t="-1961"/>
                </a:stretch>
              </a:blipFill>
            </p:spPr>
            <p:txBody>
              <a:bodyPr/>
              <a:lstStyle/>
              <a:p>
                <a:r>
                  <a:rPr lang="es-VE">
                    <a:noFill/>
                  </a:rPr>
                  <a:t> </a:t>
                </a:r>
              </a:p>
            </p:txBody>
          </p:sp>
        </mc:Fallback>
      </mc:AlternateContent>
      <p:sp>
        <p:nvSpPr>
          <p:cNvPr id="6"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211551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ítulo 1"/>
          <p:cNvSpPr>
            <a:spLocks noGrp="1"/>
          </p:cNvSpPr>
          <p:nvPr>
            <p:ph type="title"/>
          </p:nvPr>
        </p:nvSpPr>
        <p:spPr>
          <a:xfrm>
            <a:off x="1966822" y="589412"/>
            <a:ext cx="8410756" cy="1325563"/>
          </a:xfrm>
        </p:spPr>
        <p:txBody>
          <a:bodyPr>
            <a:normAutofit/>
          </a:bodyPr>
          <a:lstStyle/>
          <a:p>
            <a:pPr algn="ctr"/>
            <a:r>
              <a:rPr lang="es-MX" sz="3600" b="1" dirty="0" smtClean="0">
                <a:latin typeface="Arial" panose="020B0604020202020204" pitchFamily="34" charset="0"/>
                <a:cs typeface="Arial" panose="020B0604020202020204" pitchFamily="34" charset="0"/>
              </a:rPr>
              <a:t>Cálculos de las variaciones de velocidad entre ruedas a 30 km/h</a:t>
            </a:r>
            <a:endParaRPr lang="es-MX"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Marcador de contenido 2"/>
              <p:cNvSpPr>
                <a:spLocks noGrp="1"/>
              </p:cNvSpPr>
              <p:nvPr>
                <p:ph idx="1"/>
              </p:nvPr>
            </p:nvSpPr>
            <p:spPr>
              <a:xfrm>
                <a:off x="1079739" y="1868756"/>
                <a:ext cx="10515600" cy="4652813"/>
              </a:xfrm>
            </p:spPr>
            <p:txBody>
              <a:bodyPr>
                <a:normAutofit fontScale="47500" lnSpcReduction="20000"/>
              </a:bodyPr>
              <a:lstStyle/>
              <a:p>
                <a14:m>
                  <m:oMath xmlns:m="http://schemas.openxmlformats.org/officeDocument/2006/math">
                    <m:r>
                      <a:rPr lang="es-MX" i="1">
                        <a:latin typeface="Cambria Math" panose="02040503050406030204" pitchFamily="18" charset="0"/>
                      </a:rPr>
                      <m:t>𝑤</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𝑉</m:t>
                        </m:r>
                      </m:num>
                      <m:den>
                        <m:r>
                          <a:rPr lang="es-MX" i="1">
                            <a:latin typeface="Cambria Math" panose="02040503050406030204" pitchFamily="18" charset="0"/>
                          </a:rPr>
                          <m:t>𝑟</m:t>
                        </m:r>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30</m:t>
                        </m:r>
                      </m:num>
                      <m:den>
                        <m:r>
                          <a:rPr lang="es-MX" i="1">
                            <a:latin typeface="Cambria Math" panose="02040503050406030204" pitchFamily="18" charset="0"/>
                          </a:rPr>
                          <m:t>4.87</m:t>
                        </m:r>
                      </m:den>
                    </m:f>
                    <m:r>
                      <a:rPr lang="es-MX" i="1">
                        <a:latin typeface="Cambria Math" panose="02040503050406030204" pitchFamily="18" charset="0"/>
                      </a:rPr>
                      <m:t>=5.18</m:t>
                    </m:r>
                    <m:f>
                      <m:fPr>
                        <m:ctrlPr>
                          <a:rPr lang="es-MX" i="1">
                            <a:latin typeface="Cambria Math"/>
                          </a:rPr>
                        </m:ctrlPr>
                      </m:fPr>
                      <m:num>
                        <m:r>
                          <a:rPr lang="es-MX" i="1">
                            <a:latin typeface="Cambria Math" panose="02040503050406030204" pitchFamily="18" charset="0"/>
                          </a:rPr>
                          <m:t>𝑟𝑎𝑑</m:t>
                        </m:r>
                      </m:num>
                      <m:den>
                        <m:r>
                          <a:rPr lang="es-MX" i="1">
                            <a:latin typeface="Cambria Math" panose="02040503050406030204" pitchFamily="18" charset="0"/>
                          </a:rPr>
                          <m:t>𝑠</m:t>
                        </m:r>
                      </m:den>
                    </m:f>
                    <m:r>
                      <a:rPr lang="es-MX" i="1">
                        <a:latin typeface="Cambria Math" panose="02040503050406030204" pitchFamily="18" charset="0"/>
                      </a:rPr>
                      <m:t> </m:t>
                    </m:r>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𝑉</m:t>
                        </m:r>
                      </m:e>
                      <m:sub>
                        <m:r>
                          <a:rPr lang="es-MX" i="1">
                            <a:latin typeface="Cambria Math" panose="02040503050406030204" pitchFamily="18" charset="0"/>
                          </a:rPr>
                          <m:t>1</m:t>
                        </m:r>
                      </m:sub>
                    </m:sSub>
                    <m:r>
                      <a:rPr lang="es-MX" i="1">
                        <a:latin typeface="Cambria Math" panose="02040503050406030204" pitchFamily="18" charset="0"/>
                      </a:rPr>
                      <m:t>=</m:t>
                    </m:r>
                    <m:r>
                      <a:rPr lang="es-MX" i="1">
                        <a:latin typeface="Cambria Math" panose="02040503050406030204" pitchFamily="18" charset="0"/>
                      </a:rPr>
                      <m:t>𝑤</m:t>
                    </m:r>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𝑟</m:t>
                        </m:r>
                      </m:e>
                      <m:sub>
                        <m:r>
                          <a:rPr lang="es-MX" i="1">
                            <a:latin typeface="Cambria Math" panose="02040503050406030204" pitchFamily="18" charset="0"/>
                          </a:rPr>
                          <m:t>1</m:t>
                        </m:r>
                      </m:sub>
                    </m:sSub>
                    <m:r>
                      <a:rPr lang="es-MX" i="1">
                        <a:latin typeface="Cambria Math" panose="02040503050406030204" pitchFamily="18" charset="0"/>
                      </a:rPr>
                      <m:t>=5.18∗5.63=29.10</m:t>
                    </m:r>
                    <m:f>
                      <m:fPr>
                        <m:ctrlPr>
                          <a:rPr lang="es-MX" i="1">
                            <a:latin typeface="Cambria Math"/>
                          </a:rPr>
                        </m:ctrlPr>
                      </m:fPr>
                      <m:num>
                        <m:r>
                          <a:rPr lang="es-MX" i="1">
                            <a:latin typeface="Cambria Math" panose="02040503050406030204" pitchFamily="18" charset="0"/>
                          </a:rPr>
                          <m:t>𝑚</m:t>
                        </m:r>
                      </m:num>
                      <m:den>
                        <m:r>
                          <a:rPr lang="es-MX" i="1">
                            <a:latin typeface="Cambria Math" panose="02040503050406030204" pitchFamily="18" charset="0"/>
                          </a:rPr>
                          <m:t>𝑠</m:t>
                        </m:r>
                      </m:den>
                    </m:f>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𝑉</m:t>
                        </m:r>
                      </m:e>
                      <m:sub>
                        <m:r>
                          <a:rPr lang="es-MX" i="1">
                            <a:latin typeface="Cambria Math" panose="02040503050406030204" pitchFamily="18" charset="0"/>
                          </a:rPr>
                          <m:t>2</m:t>
                        </m:r>
                      </m:sub>
                    </m:sSub>
                    <m:r>
                      <a:rPr lang="es-MX" i="1">
                        <a:latin typeface="Cambria Math" panose="02040503050406030204" pitchFamily="18" charset="0"/>
                      </a:rPr>
                      <m:t>=</m:t>
                    </m:r>
                    <m:r>
                      <a:rPr lang="es-MX" i="1">
                        <a:latin typeface="Cambria Math" panose="02040503050406030204" pitchFamily="18" charset="0"/>
                      </a:rPr>
                      <m:t>𝑤</m:t>
                    </m:r>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𝑟</m:t>
                        </m:r>
                      </m:e>
                      <m:sub>
                        <m:r>
                          <a:rPr lang="es-MX" i="1">
                            <a:latin typeface="Cambria Math" panose="02040503050406030204" pitchFamily="18" charset="0"/>
                          </a:rPr>
                          <m:t>2</m:t>
                        </m:r>
                      </m:sub>
                    </m:sSub>
                    <m:r>
                      <a:rPr lang="es-MX" i="1">
                        <a:latin typeface="Cambria Math" panose="02040503050406030204" pitchFamily="18" charset="0"/>
                      </a:rPr>
                      <m:t>=5.18∗6.92=35.78</m:t>
                    </m:r>
                    <m:f>
                      <m:fPr>
                        <m:ctrlPr>
                          <a:rPr lang="es-MX" i="1">
                            <a:latin typeface="Cambria Math"/>
                          </a:rPr>
                        </m:ctrlPr>
                      </m:fPr>
                      <m:num>
                        <m:r>
                          <a:rPr lang="es-MX" i="1">
                            <a:latin typeface="Cambria Math" panose="02040503050406030204" pitchFamily="18" charset="0"/>
                          </a:rPr>
                          <m:t>𝑚</m:t>
                        </m:r>
                      </m:num>
                      <m:den>
                        <m:r>
                          <a:rPr lang="es-MX" i="1">
                            <a:latin typeface="Cambria Math" panose="02040503050406030204" pitchFamily="18" charset="0"/>
                          </a:rPr>
                          <m:t>𝑠</m:t>
                        </m:r>
                      </m:den>
                    </m:f>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𝑉</m:t>
                        </m:r>
                      </m:e>
                      <m:sub>
                        <m:r>
                          <a:rPr lang="es-MX" i="1">
                            <a:latin typeface="Cambria Math" panose="02040503050406030204" pitchFamily="18" charset="0"/>
                          </a:rPr>
                          <m:t>3</m:t>
                        </m:r>
                      </m:sub>
                    </m:sSub>
                    <m:r>
                      <a:rPr lang="es-MX" i="1">
                        <a:latin typeface="Cambria Math" panose="02040503050406030204" pitchFamily="18" charset="0"/>
                      </a:rPr>
                      <m:t>=</m:t>
                    </m:r>
                    <m:r>
                      <a:rPr lang="es-MX" i="1">
                        <a:latin typeface="Cambria Math" panose="02040503050406030204" pitchFamily="18" charset="0"/>
                      </a:rPr>
                      <m:t>𝑤</m:t>
                    </m:r>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𝑟</m:t>
                        </m:r>
                      </m:e>
                      <m:sub>
                        <m:r>
                          <a:rPr lang="es-MX" i="1">
                            <a:latin typeface="Cambria Math" panose="02040503050406030204" pitchFamily="18" charset="0"/>
                          </a:rPr>
                          <m:t>3</m:t>
                        </m:r>
                      </m:sub>
                    </m:sSub>
                    <m:r>
                      <a:rPr lang="es-MX" i="1">
                        <a:latin typeface="Cambria Math" panose="02040503050406030204" pitchFamily="18" charset="0"/>
                      </a:rPr>
                      <m:t>=5.18∗4.92=25.45</m:t>
                    </m:r>
                    <m:f>
                      <m:fPr>
                        <m:ctrlPr>
                          <a:rPr lang="es-MX" i="1">
                            <a:latin typeface="Cambria Math"/>
                          </a:rPr>
                        </m:ctrlPr>
                      </m:fPr>
                      <m:num>
                        <m:r>
                          <a:rPr lang="es-MX" i="1">
                            <a:latin typeface="Cambria Math" panose="02040503050406030204" pitchFamily="18" charset="0"/>
                          </a:rPr>
                          <m:t>𝑚</m:t>
                        </m:r>
                      </m:num>
                      <m:den>
                        <m:r>
                          <a:rPr lang="es-MX" i="1">
                            <a:latin typeface="Cambria Math" panose="02040503050406030204" pitchFamily="18" charset="0"/>
                          </a:rPr>
                          <m:t>𝑠</m:t>
                        </m:r>
                      </m:den>
                    </m:f>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𝑉</m:t>
                        </m:r>
                      </m:e>
                      <m:sub>
                        <m:r>
                          <a:rPr lang="es-MX" i="1">
                            <a:latin typeface="Cambria Math" panose="02040503050406030204" pitchFamily="18" charset="0"/>
                          </a:rPr>
                          <m:t>4</m:t>
                        </m:r>
                      </m:sub>
                    </m:sSub>
                    <m:r>
                      <a:rPr lang="es-MX" i="1">
                        <a:latin typeface="Cambria Math" panose="02040503050406030204" pitchFamily="18" charset="0"/>
                      </a:rPr>
                      <m:t>=</m:t>
                    </m:r>
                    <m:r>
                      <a:rPr lang="es-MX" i="1">
                        <a:latin typeface="Cambria Math" panose="02040503050406030204" pitchFamily="18" charset="0"/>
                      </a:rPr>
                      <m:t>𝑤</m:t>
                    </m:r>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𝑟</m:t>
                        </m:r>
                      </m:e>
                      <m:sub>
                        <m:r>
                          <a:rPr lang="es-MX" i="1">
                            <a:latin typeface="Cambria Math" panose="02040503050406030204" pitchFamily="18" charset="0"/>
                          </a:rPr>
                          <m:t>4</m:t>
                        </m:r>
                      </m:sub>
                    </m:sSub>
                    <m:r>
                      <a:rPr lang="es-MX" i="1">
                        <a:latin typeface="Cambria Math" panose="02040503050406030204" pitchFamily="18" charset="0"/>
                      </a:rPr>
                      <m:t>=5.18∗6.36=32.88</m:t>
                    </m:r>
                    <m:f>
                      <m:fPr>
                        <m:ctrlPr>
                          <a:rPr lang="es-MX" i="1">
                            <a:latin typeface="Cambria Math"/>
                          </a:rPr>
                        </m:ctrlPr>
                      </m:fPr>
                      <m:num>
                        <m:r>
                          <a:rPr lang="es-MX" i="1">
                            <a:latin typeface="Cambria Math" panose="02040503050406030204" pitchFamily="18" charset="0"/>
                          </a:rPr>
                          <m:t>𝑚</m:t>
                        </m:r>
                      </m:num>
                      <m:den>
                        <m:r>
                          <a:rPr lang="es-MX" i="1">
                            <a:latin typeface="Cambria Math" panose="02040503050406030204" pitchFamily="18" charset="0"/>
                          </a:rPr>
                          <m:t>𝑠</m:t>
                        </m:r>
                      </m:den>
                    </m:f>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1</m:t>
                        </m:r>
                      </m:sub>
                    </m:sSub>
                    <m:r>
                      <a:rPr lang="es-MX" i="1">
                        <a:latin typeface="Cambria Math" panose="02040503050406030204" pitchFamily="18" charset="0"/>
                      </a:rPr>
                      <m:t>=</m:t>
                    </m:r>
                    <m:f>
                      <m:fPr>
                        <m:ctrlPr>
                          <a:rPr lang="es-MX" i="1">
                            <a:latin typeface="Cambria Math"/>
                          </a:rPr>
                        </m:ctrlPr>
                      </m:fPr>
                      <m:num>
                        <m:sSub>
                          <m:sSubPr>
                            <m:ctrlPr>
                              <a:rPr lang="es-MX" i="1">
                                <a:latin typeface="Cambria Math"/>
                              </a:rPr>
                            </m:ctrlPr>
                          </m:sSubPr>
                          <m:e>
                            <m:r>
                              <a:rPr lang="es-MX" i="1">
                                <a:latin typeface="Cambria Math" panose="02040503050406030204" pitchFamily="18" charset="0"/>
                              </a:rPr>
                              <m:t>𝑉</m:t>
                            </m:r>
                          </m:e>
                          <m:sub>
                            <m:r>
                              <a:rPr lang="es-MX" i="1">
                                <a:latin typeface="Cambria Math" panose="02040503050406030204" pitchFamily="18" charset="0"/>
                              </a:rPr>
                              <m:t>1</m:t>
                            </m:r>
                          </m:sub>
                        </m:sSub>
                      </m:num>
                      <m:den>
                        <m:sSub>
                          <m:sSubPr>
                            <m:ctrlPr>
                              <a:rPr lang="es-MX" i="1">
                                <a:latin typeface="Cambria Math"/>
                              </a:rPr>
                            </m:ctrlPr>
                          </m:sSubPr>
                          <m:e>
                            <m:r>
                              <a:rPr lang="es-MX" i="1">
                                <a:latin typeface="Cambria Math" panose="02040503050406030204" pitchFamily="18" charset="0"/>
                              </a:rPr>
                              <m:t>𝑟</m:t>
                            </m:r>
                          </m:e>
                          <m:sub>
                            <m:r>
                              <a:rPr lang="es-MX" i="1">
                                <a:latin typeface="Cambria Math" panose="02040503050406030204" pitchFamily="18" charset="0"/>
                              </a:rPr>
                              <m:t>𝑟</m:t>
                            </m:r>
                          </m:sub>
                        </m:sSub>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29.1</m:t>
                        </m:r>
                      </m:num>
                      <m:den>
                        <m:r>
                          <a:rPr lang="es-MX" i="1">
                            <a:latin typeface="Cambria Math" panose="02040503050406030204" pitchFamily="18" charset="0"/>
                          </a:rPr>
                          <m:t>0.36</m:t>
                        </m:r>
                      </m:den>
                    </m:f>
                    <m:r>
                      <a:rPr lang="es-MX" i="1">
                        <a:latin typeface="Cambria Math" panose="02040503050406030204" pitchFamily="18" charset="0"/>
                      </a:rPr>
                      <m:t>=80.81</m:t>
                    </m:r>
                    <m:f>
                      <m:fPr>
                        <m:ctrlPr>
                          <a:rPr lang="es-MX" i="1">
                            <a:latin typeface="Cambria Math"/>
                          </a:rPr>
                        </m:ctrlPr>
                      </m:fPr>
                      <m:num>
                        <m:r>
                          <a:rPr lang="es-MX" i="1">
                            <a:latin typeface="Cambria Math" panose="02040503050406030204" pitchFamily="18" charset="0"/>
                          </a:rPr>
                          <m:t>𝑟𝑎𝑑</m:t>
                        </m:r>
                      </m:num>
                      <m:den>
                        <m:r>
                          <a:rPr lang="es-MX" i="1">
                            <a:latin typeface="Cambria Math" panose="02040503050406030204" pitchFamily="18" charset="0"/>
                          </a:rPr>
                          <m:t>𝑠</m:t>
                        </m:r>
                      </m:den>
                    </m:f>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2</m:t>
                        </m:r>
                      </m:sub>
                    </m:sSub>
                    <m:r>
                      <a:rPr lang="es-MX" i="1">
                        <a:latin typeface="Cambria Math" panose="02040503050406030204" pitchFamily="18" charset="0"/>
                      </a:rPr>
                      <m:t>=</m:t>
                    </m:r>
                    <m:f>
                      <m:fPr>
                        <m:ctrlPr>
                          <a:rPr lang="es-MX" i="1">
                            <a:latin typeface="Cambria Math"/>
                          </a:rPr>
                        </m:ctrlPr>
                      </m:fPr>
                      <m:num>
                        <m:sSub>
                          <m:sSubPr>
                            <m:ctrlPr>
                              <a:rPr lang="es-MX" i="1">
                                <a:latin typeface="Cambria Math"/>
                              </a:rPr>
                            </m:ctrlPr>
                          </m:sSubPr>
                          <m:e>
                            <m:r>
                              <a:rPr lang="es-MX" i="1">
                                <a:latin typeface="Cambria Math" panose="02040503050406030204" pitchFamily="18" charset="0"/>
                              </a:rPr>
                              <m:t>𝑉</m:t>
                            </m:r>
                          </m:e>
                          <m:sub>
                            <m:r>
                              <a:rPr lang="es-MX" i="1">
                                <a:latin typeface="Cambria Math" panose="02040503050406030204" pitchFamily="18" charset="0"/>
                              </a:rPr>
                              <m:t>2</m:t>
                            </m:r>
                          </m:sub>
                        </m:sSub>
                      </m:num>
                      <m:den>
                        <m:sSub>
                          <m:sSubPr>
                            <m:ctrlPr>
                              <a:rPr lang="es-MX" i="1">
                                <a:latin typeface="Cambria Math"/>
                              </a:rPr>
                            </m:ctrlPr>
                          </m:sSubPr>
                          <m:e>
                            <m:r>
                              <a:rPr lang="es-MX" i="1">
                                <a:latin typeface="Cambria Math" panose="02040503050406030204" pitchFamily="18" charset="0"/>
                              </a:rPr>
                              <m:t>𝑟</m:t>
                            </m:r>
                          </m:e>
                          <m:sub>
                            <m:r>
                              <a:rPr lang="es-MX" i="1">
                                <a:latin typeface="Cambria Math" panose="02040503050406030204" pitchFamily="18" charset="0"/>
                              </a:rPr>
                              <m:t>𝑟</m:t>
                            </m:r>
                          </m:sub>
                        </m:sSub>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35.78</m:t>
                        </m:r>
                      </m:num>
                      <m:den>
                        <m:r>
                          <a:rPr lang="es-MX" i="1">
                            <a:latin typeface="Cambria Math" panose="02040503050406030204" pitchFamily="18" charset="0"/>
                          </a:rPr>
                          <m:t>0.36</m:t>
                        </m:r>
                      </m:den>
                    </m:f>
                    <m:r>
                      <a:rPr lang="es-MX" i="1">
                        <a:latin typeface="Cambria Math" panose="02040503050406030204" pitchFamily="18" charset="0"/>
                      </a:rPr>
                      <m:t>=99.37</m:t>
                    </m:r>
                    <m:f>
                      <m:fPr>
                        <m:ctrlPr>
                          <a:rPr lang="es-MX" i="1">
                            <a:latin typeface="Cambria Math"/>
                          </a:rPr>
                        </m:ctrlPr>
                      </m:fPr>
                      <m:num>
                        <m:r>
                          <a:rPr lang="es-MX" i="1">
                            <a:latin typeface="Cambria Math" panose="02040503050406030204" pitchFamily="18" charset="0"/>
                          </a:rPr>
                          <m:t>𝑟𝑎𝑑</m:t>
                        </m:r>
                      </m:num>
                      <m:den>
                        <m:r>
                          <a:rPr lang="es-MX" i="1">
                            <a:latin typeface="Cambria Math" panose="02040503050406030204" pitchFamily="18" charset="0"/>
                          </a:rPr>
                          <m:t>𝑠</m:t>
                        </m:r>
                      </m:den>
                    </m:f>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3</m:t>
                        </m:r>
                      </m:sub>
                    </m:sSub>
                    <m:r>
                      <a:rPr lang="es-MX" i="1">
                        <a:latin typeface="Cambria Math" panose="02040503050406030204" pitchFamily="18" charset="0"/>
                      </a:rPr>
                      <m:t>=</m:t>
                    </m:r>
                    <m:f>
                      <m:fPr>
                        <m:ctrlPr>
                          <a:rPr lang="es-MX" i="1">
                            <a:latin typeface="Cambria Math"/>
                          </a:rPr>
                        </m:ctrlPr>
                      </m:fPr>
                      <m:num>
                        <m:sSub>
                          <m:sSubPr>
                            <m:ctrlPr>
                              <a:rPr lang="es-MX" i="1">
                                <a:latin typeface="Cambria Math"/>
                              </a:rPr>
                            </m:ctrlPr>
                          </m:sSubPr>
                          <m:e>
                            <m:r>
                              <a:rPr lang="es-MX" i="1">
                                <a:latin typeface="Cambria Math" panose="02040503050406030204" pitchFamily="18" charset="0"/>
                              </a:rPr>
                              <m:t>𝑉</m:t>
                            </m:r>
                          </m:e>
                          <m:sub>
                            <m:r>
                              <a:rPr lang="es-MX" i="1">
                                <a:latin typeface="Cambria Math" panose="02040503050406030204" pitchFamily="18" charset="0"/>
                              </a:rPr>
                              <m:t>3</m:t>
                            </m:r>
                          </m:sub>
                        </m:sSub>
                      </m:num>
                      <m:den>
                        <m:sSub>
                          <m:sSubPr>
                            <m:ctrlPr>
                              <a:rPr lang="es-MX" i="1">
                                <a:latin typeface="Cambria Math"/>
                              </a:rPr>
                            </m:ctrlPr>
                          </m:sSubPr>
                          <m:e>
                            <m:r>
                              <a:rPr lang="es-MX" i="1">
                                <a:latin typeface="Cambria Math" panose="02040503050406030204" pitchFamily="18" charset="0"/>
                              </a:rPr>
                              <m:t>𝑟</m:t>
                            </m:r>
                          </m:e>
                          <m:sub>
                            <m:r>
                              <a:rPr lang="es-MX" i="1">
                                <a:latin typeface="Cambria Math" panose="02040503050406030204" pitchFamily="18" charset="0"/>
                              </a:rPr>
                              <m:t>𝑟</m:t>
                            </m:r>
                          </m:sub>
                        </m:sSub>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25.45</m:t>
                        </m:r>
                      </m:num>
                      <m:den>
                        <m:r>
                          <a:rPr lang="es-MX" i="1">
                            <a:latin typeface="Cambria Math" panose="02040503050406030204" pitchFamily="18" charset="0"/>
                          </a:rPr>
                          <m:t>0.36</m:t>
                        </m:r>
                      </m:den>
                    </m:f>
                    <m:r>
                      <a:rPr lang="es-MX" i="1">
                        <a:latin typeface="Cambria Math" panose="02040503050406030204" pitchFamily="18" charset="0"/>
                      </a:rPr>
                      <m:t>=70.69</m:t>
                    </m:r>
                    <m:f>
                      <m:fPr>
                        <m:ctrlPr>
                          <a:rPr lang="es-MX" i="1">
                            <a:latin typeface="Cambria Math"/>
                          </a:rPr>
                        </m:ctrlPr>
                      </m:fPr>
                      <m:num>
                        <m:r>
                          <a:rPr lang="es-MX" i="1">
                            <a:latin typeface="Cambria Math" panose="02040503050406030204" pitchFamily="18" charset="0"/>
                          </a:rPr>
                          <m:t>𝑟𝑎𝑑</m:t>
                        </m:r>
                      </m:num>
                      <m:den>
                        <m:r>
                          <a:rPr lang="es-MX" i="1">
                            <a:latin typeface="Cambria Math" panose="02040503050406030204" pitchFamily="18" charset="0"/>
                          </a:rPr>
                          <m:t>𝑠</m:t>
                        </m:r>
                      </m:den>
                    </m:f>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4</m:t>
                        </m:r>
                      </m:sub>
                    </m:sSub>
                    <m:r>
                      <a:rPr lang="es-MX" i="1">
                        <a:latin typeface="Cambria Math" panose="02040503050406030204" pitchFamily="18" charset="0"/>
                      </a:rPr>
                      <m:t>=</m:t>
                    </m:r>
                    <m:f>
                      <m:fPr>
                        <m:ctrlPr>
                          <a:rPr lang="es-MX" i="1">
                            <a:latin typeface="Cambria Math"/>
                          </a:rPr>
                        </m:ctrlPr>
                      </m:fPr>
                      <m:num>
                        <m:sSub>
                          <m:sSubPr>
                            <m:ctrlPr>
                              <a:rPr lang="es-MX" i="1">
                                <a:latin typeface="Cambria Math"/>
                              </a:rPr>
                            </m:ctrlPr>
                          </m:sSubPr>
                          <m:e>
                            <m:r>
                              <a:rPr lang="es-MX" i="1">
                                <a:latin typeface="Cambria Math" panose="02040503050406030204" pitchFamily="18" charset="0"/>
                              </a:rPr>
                              <m:t>𝑉</m:t>
                            </m:r>
                          </m:e>
                          <m:sub>
                            <m:r>
                              <a:rPr lang="es-MX" i="1">
                                <a:latin typeface="Cambria Math" panose="02040503050406030204" pitchFamily="18" charset="0"/>
                              </a:rPr>
                              <m:t>4</m:t>
                            </m:r>
                          </m:sub>
                        </m:sSub>
                      </m:num>
                      <m:den>
                        <m:sSub>
                          <m:sSubPr>
                            <m:ctrlPr>
                              <a:rPr lang="es-MX" i="1">
                                <a:latin typeface="Cambria Math"/>
                              </a:rPr>
                            </m:ctrlPr>
                          </m:sSubPr>
                          <m:e>
                            <m:r>
                              <a:rPr lang="es-MX" i="1">
                                <a:latin typeface="Cambria Math" panose="02040503050406030204" pitchFamily="18" charset="0"/>
                              </a:rPr>
                              <m:t>𝑟</m:t>
                            </m:r>
                          </m:e>
                          <m:sub>
                            <m:r>
                              <a:rPr lang="es-MX" i="1">
                                <a:latin typeface="Cambria Math" panose="02040503050406030204" pitchFamily="18" charset="0"/>
                              </a:rPr>
                              <m:t>𝑟</m:t>
                            </m:r>
                          </m:sub>
                        </m:sSub>
                      </m:den>
                    </m:f>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32.88</m:t>
                        </m:r>
                      </m:num>
                      <m:den>
                        <m:r>
                          <a:rPr lang="es-MX" i="1">
                            <a:latin typeface="Cambria Math" panose="02040503050406030204" pitchFamily="18" charset="0"/>
                          </a:rPr>
                          <m:t>0.36</m:t>
                        </m:r>
                      </m:den>
                    </m:f>
                    <m:r>
                      <a:rPr lang="es-MX" i="1">
                        <a:latin typeface="Cambria Math" panose="02040503050406030204" pitchFamily="18" charset="0"/>
                      </a:rPr>
                      <m:t>=91.32</m:t>
                    </m:r>
                    <m:f>
                      <m:fPr>
                        <m:ctrlPr>
                          <a:rPr lang="es-MX" i="1">
                            <a:latin typeface="Cambria Math"/>
                          </a:rPr>
                        </m:ctrlPr>
                      </m:fPr>
                      <m:num>
                        <m:r>
                          <a:rPr lang="es-MX" i="1">
                            <a:latin typeface="Cambria Math" panose="02040503050406030204" pitchFamily="18" charset="0"/>
                          </a:rPr>
                          <m:t>𝑟𝑎𝑑</m:t>
                        </m:r>
                      </m:num>
                      <m:den>
                        <m:r>
                          <a:rPr lang="es-MX" i="1">
                            <a:latin typeface="Cambria Math" panose="02040503050406030204" pitchFamily="18" charset="0"/>
                          </a:rPr>
                          <m:t>𝑠</m:t>
                        </m:r>
                      </m:den>
                    </m:f>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1</m:t>
                        </m:r>
                      </m:sub>
                    </m:sSub>
                    <m:r>
                      <a:rPr lang="es-MX" i="1">
                        <a:latin typeface="Cambria Math" panose="02040503050406030204" pitchFamily="18" charset="0"/>
                      </a:rPr>
                      <m:t>=</m:t>
                    </m:r>
                    <m:d>
                      <m:dPr>
                        <m:begChr m:val="|"/>
                        <m:endChr m:val="|"/>
                        <m:ctrlPr>
                          <a:rPr lang="es-MX" i="1">
                            <a:latin typeface="Cambria Math"/>
                          </a:rPr>
                        </m:ctrlPr>
                      </m:dPr>
                      <m:e>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1</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2</m:t>
                            </m:r>
                          </m:sub>
                        </m:sSub>
                      </m:e>
                    </m:d>
                    <m:r>
                      <a:rPr lang="es-MX" i="1">
                        <a:latin typeface="Cambria Math" panose="02040503050406030204" pitchFamily="18" charset="0"/>
                      </a:rPr>
                      <m:t>∗1.15=</m:t>
                    </m:r>
                    <m:d>
                      <m:dPr>
                        <m:begChr m:val="|"/>
                        <m:endChr m:val="|"/>
                        <m:ctrlPr>
                          <a:rPr lang="es-MX" i="1">
                            <a:latin typeface="Cambria Math"/>
                          </a:rPr>
                        </m:ctrlPr>
                      </m:dPr>
                      <m:e>
                        <m:r>
                          <a:rPr lang="es-MX" i="1">
                            <a:latin typeface="Cambria Math" panose="02040503050406030204" pitchFamily="18" charset="0"/>
                          </a:rPr>
                          <m:t>771.73−948.87</m:t>
                        </m:r>
                      </m:e>
                    </m:d>
                    <m:r>
                      <a:rPr lang="es-MX" i="1">
                        <a:latin typeface="Cambria Math" panose="02040503050406030204" pitchFamily="18" charset="0"/>
                      </a:rPr>
                      <m:t>∗1.15=203.71</m:t>
                    </m:r>
                    <m:r>
                      <a:rPr lang="es-MX" i="1">
                        <a:latin typeface="Cambria Math" panose="02040503050406030204" pitchFamily="18" charset="0"/>
                      </a:rPr>
                      <m:t>𝑟𝑝𝑚</m:t>
                    </m:r>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2</m:t>
                        </m:r>
                      </m:sub>
                    </m:sSub>
                    <m:r>
                      <a:rPr lang="es-MX" i="1">
                        <a:latin typeface="Cambria Math" panose="02040503050406030204" pitchFamily="18" charset="0"/>
                      </a:rPr>
                      <m:t>=</m:t>
                    </m:r>
                    <m:d>
                      <m:dPr>
                        <m:begChr m:val="|"/>
                        <m:endChr m:val="|"/>
                        <m:ctrlPr>
                          <a:rPr lang="es-MX" i="1">
                            <a:latin typeface="Cambria Math"/>
                          </a:rPr>
                        </m:ctrlPr>
                      </m:dPr>
                      <m:e>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1</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2</m:t>
                            </m:r>
                          </m:sub>
                        </m:sSub>
                      </m:e>
                    </m:d>
                    <m:r>
                      <a:rPr lang="es-MX" i="1">
                        <a:latin typeface="Cambria Math" panose="02040503050406030204" pitchFamily="18" charset="0"/>
                      </a:rPr>
                      <m:t>∗1.05=</m:t>
                    </m:r>
                    <m:d>
                      <m:dPr>
                        <m:begChr m:val="|"/>
                        <m:endChr m:val="|"/>
                        <m:ctrlPr>
                          <a:rPr lang="es-MX" i="1">
                            <a:latin typeface="Cambria Math"/>
                          </a:rPr>
                        </m:ctrlPr>
                      </m:dPr>
                      <m:e>
                        <m:r>
                          <a:rPr lang="es-MX" i="1">
                            <a:latin typeface="Cambria Math" panose="02040503050406030204" pitchFamily="18" charset="0"/>
                          </a:rPr>
                          <m:t>771.73−948.87</m:t>
                        </m:r>
                      </m:e>
                    </m:d>
                    <m:r>
                      <a:rPr lang="es-MX" i="1">
                        <a:latin typeface="Cambria Math" panose="02040503050406030204" pitchFamily="18" charset="0"/>
                      </a:rPr>
                      <m:t>∗1.05=185.99</m:t>
                    </m:r>
                    <m:r>
                      <a:rPr lang="es-MX" i="1">
                        <a:latin typeface="Cambria Math" panose="02040503050406030204" pitchFamily="18" charset="0"/>
                      </a:rPr>
                      <m:t>𝑟𝑝𝑚</m:t>
                    </m:r>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3</m:t>
                        </m:r>
                      </m:sub>
                    </m:sSub>
                    <m:r>
                      <a:rPr lang="es-MX" i="1">
                        <a:latin typeface="Cambria Math" panose="02040503050406030204" pitchFamily="18" charset="0"/>
                      </a:rPr>
                      <m:t>=</m:t>
                    </m:r>
                    <m:d>
                      <m:dPr>
                        <m:begChr m:val="|"/>
                        <m:endChr m:val="|"/>
                        <m:ctrlPr>
                          <a:rPr lang="es-MX" i="1">
                            <a:latin typeface="Cambria Math"/>
                          </a:rPr>
                        </m:ctrlPr>
                      </m:dPr>
                      <m:e>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3</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4</m:t>
                            </m:r>
                          </m:sub>
                        </m:sSub>
                      </m:e>
                    </m:d>
                    <m:r>
                      <a:rPr lang="es-MX" i="1">
                        <a:latin typeface="Cambria Math" panose="02040503050406030204" pitchFamily="18" charset="0"/>
                      </a:rPr>
                      <m:t>∗1.15=</m:t>
                    </m:r>
                    <m:d>
                      <m:dPr>
                        <m:begChr m:val="|"/>
                        <m:endChr m:val="|"/>
                        <m:ctrlPr>
                          <a:rPr lang="es-MX" i="1">
                            <a:latin typeface="Cambria Math"/>
                          </a:rPr>
                        </m:ctrlPr>
                      </m:dPr>
                      <m:e>
                        <m:r>
                          <a:rPr lang="es-MX" i="1">
                            <a:latin typeface="Cambria Math" panose="02040503050406030204" pitchFamily="18" charset="0"/>
                          </a:rPr>
                          <m:t>674.97−871.99</m:t>
                        </m:r>
                      </m:e>
                    </m:d>
                    <m:r>
                      <a:rPr lang="es-MX" i="1">
                        <a:latin typeface="Cambria Math" panose="02040503050406030204" pitchFamily="18" charset="0"/>
                      </a:rPr>
                      <m:t>∗1.15=226.57</m:t>
                    </m:r>
                    <m:r>
                      <a:rPr lang="es-MX" i="1">
                        <a:latin typeface="Cambria Math" panose="02040503050406030204" pitchFamily="18" charset="0"/>
                      </a:rPr>
                      <m:t>𝑟𝑝𝑚</m:t>
                    </m:r>
                  </m:oMath>
                </a14:m>
                <a:endParaRPr lang="es-MX" dirty="0">
                  <a:latin typeface="Arial" panose="020B0604020202020204" pitchFamily="34" charset="0"/>
                  <a:cs typeface="Arial" panose="020B0604020202020204" pitchFamily="34" charset="0"/>
                </a:endParaRPr>
              </a:p>
              <a:p>
                <a14:m>
                  <m:oMath xmlns:m="http://schemas.openxmlformats.org/officeDocument/2006/math">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4</m:t>
                        </m:r>
                      </m:sub>
                    </m:sSub>
                    <m:r>
                      <a:rPr lang="es-MX" i="1">
                        <a:latin typeface="Cambria Math" panose="02040503050406030204" pitchFamily="18" charset="0"/>
                      </a:rPr>
                      <m:t>=</m:t>
                    </m:r>
                    <m:d>
                      <m:dPr>
                        <m:begChr m:val="|"/>
                        <m:endChr m:val="|"/>
                        <m:ctrlPr>
                          <a:rPr lang="es-MX" i="1">
                            <a:latin typeface="Cambria Math"/>
                          </a:rPr>
                        </m:ctrlPr>
                      </m:dPr>
                      <m:e>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3</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𝑤</m:t>
                            </m:r>
                          </m:e>
                          <m:sub>
                            <m:r>
                              <a:rPr lang="es-MX" i="1">
                                <a:latin typeface="Cambria Math" panose="02040503050406030204" pitchFamily="18" charset="0"/>
                              </a:rPr>
                              <m:t>4</m:t>
                            </m:r>
                          </m:sub>
                        </m:sSub>
                      </m:e>
                    </m:d>
                    <m:r>
                      <a:rPr lang="es-MX" i="1">
                        <a:latin typeface="Cambria Math" panose="02040503050406030204" pitchFamily="18" charset="0"/>
                      </a:rPr>
                      <m:t>∗1.05=</m:t>
                    </m:r>
                    <m:d>
                      <m:dPr>
                        <m:begChr m:val="|"/>
                        <m:endChr m:val="|"/>
                        <m:ctrlPr>
                          <a:rPr lang="es-MX" i="1">
                            <a:latin typeface="Cambria Math"/>
                          </a:rPr>
                        </m:ctrlPr>
                      </m:dPr>
                      <m:e>
                        <m:r>
                          <a:rPr lang="es-MX" i="1">
                            <a:latin typeface="Cambria Math" panose="02040503050406030204" pitchFamily="18" charset="0"/>
                          </a:rPr>
                          <m:t>674.97−871.99</m:t>
                        </m:r>
                      </m:e>
                    </m:d>
                    <m:r>
                      <a:rPr lang="es-MX" i="1">
                        <a:latin typeface="Cambria Math" panose="02040503050406030204" pitchFamily="18" charset="0"/>
                      </a:rPr>
                      <m:t>∗1.05=206.87</m:t>
                    </m:r>
                    <m:r>
                      <a:rPr lang="es-MX" i="1">
                        <a:latin typeface="Cambria Math" panose="02040503050406030204" pitchFamily="18" charset="0"/>
                      </a:rPr>
                      <m:t>𝑟𝑝𝑚</m:t>
                    </m:r>
                  </m:oMath>
                </a14:m>
                <a:endParaRPr lang="es-MX" dirty="0">
                  <a:latin typeface="Arial" panose="020B0604020202020204" pitchFamily="34" charset="0"/>
                  <a:cs typeface="Arial" panose="020B0604020202020204" pitchFamily="34" charset="0"/>
                </a:endParaRPr>
              </a:p>
              <a:p>
                <a:endParaRPr lang="es-MX" dirty="0"/>
              </a:p>
            </p:txBody>
          </p:sp>
        </mc:Choice>
        <mc:Fallback xmlns="">
          <p:sp>
            <p:nvSpPr>
              <p:cNvPr id="8" name="Marcador de contenido 2"/>
              <p:cNvSpPr>
                <a:spLocks noGrp="1" noRot="1" noChangeAspect="1" noMove="1" noResize="1" noEditPoints="1" noAdjustHandles="1" noChangeArrowheads="1" noChangeShapeType="1" noTextEdit="1"/>
              </p:cNvSpPr>
              <p:nvPr>
                <p:ph idx="1"/>
              </p:nvPr>
            </p:nvSpPr>
            <p:spPr>
              <a:xfrm>
                <a:off x="1079739" y="1868756"/>
                <a:ext cx="10515600" cy="4652813"/>
              </a:xfrm>
              <a:blipFill rotWithShape="1">
                <a:blip r:embed="rId3"/>
                <a:stretch>
                  <a:fillRect b="-1048"/>
                </a:stretch>
              </a:blipFill>
            </p:spPr>
            <p:txBody>
              <a:bodyPr/>
              <a:lstStyle/>
              <a:p>
                <a:r>
                  <a:rPr lang="es-VE">
                    <a:noFill/>
                  </a:rPr>
                  <a:t> </a:t>
                </a:r>
              </a:p>
            </p:txBody>
          </p:sp>
        </mc:Fallback>
      </mc:AlternateContent>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499192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Título 1"/>
          <p:cNvSpPr>
            <a:spLocks noGrp="1"/>
          </p:cNvSpPr>
          <p:nvPr>
            <p:ph type="title"/>
          </p:nvPr>
        </p:nvSpPr>
        <p:spPr>
          <a:xfrm>
            <a:off x="639793" y="373752"/>
            <a:ext cx="10515600" cy="1325563"/>
          </a:xfrm>
        </p:spPr>
        <p:txBody>
          <a:bodyPr/>
          <a:lstStyle/>
          <a:p>
            <a:pPr algn="ctr"/>
            <a:r>
              <a:rPr lang="es-MX" b="1" dirty="0" smtClean="0">
                <a:latin typeface="Arial" panose="020B0604020202020204" pitchFamily="34" charset="0"/>
                <a:cs typeface="Arial" panose="020B0604020202020204" pitchFamily="34" charset="0"/>
              </a:rPr>
              <a:t>Reglas </a:t>
            </a:r>
            <a:r>
              <a:rPr lang="es-MX" b="1" dirty="0" err="1" smtClean="0">
                <a:latin typeface="Arial" panose="020B0604020202020204" pitchFamily="34" charset="0"/>
                <a:cs typeface="Arial" panose="020B0604020202020204" pitchFamily="34" charset="0"/>
              </a:rPr>
              <a:t>Fuzzy</a:t>
            </a:r>
            <a:endParaRPr lang="es-MX"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Marcador de contenido 2"/>
              <p:cNvSpPr>
                <a:spLocks noGrp="1"/>
              </p:cNvSpPr>
              <p:nvPr>
                <p:ph idx="1"/>
              </p:nvPr>
            </p:nvSpPr>
            <p:spPr>
              <a:xfrm>
                <a:off x="1462177" y="1722108"/>
                <a:ext cx="10729823" cy="4351338"/>
              </a:xfrm>
            </p:spPr>
            <p:txBody>
              <a:bodyPr>
                <a:normAutofit fontScale="70000" lnSpcReduction="20000"/>
              </a:bodyPr>
              <a:lstStyle/>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1</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2</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1</m:t>
                        </m:r>
                      </m:sub>
                    </m:sSub>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=100%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1</m:t>
                        </m:r>
                      </m:sub>
                    </m:sSub>
                    <m:r>
                      <a:rPr lang="es-MX" i="1">
                        <a:latin typeface="Cambria Math" panose="02040503050406030204" pitchFamily="18" charset="0"/>
                      </a:rPr>
                      <m:t>=80%;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2</m:t>
                        </m:r>
                      </m:sub>
                    </m:sSub>
                    <m:r>
                      <a:rPr lang="es-MX" i="1">
                        <a:latin typeface="Cambria Math" panose="02040503050406030204" pitchFamily="18" charset="0"/>
                      </a:rPr>
                      <m:t>=20%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2</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1</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1</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2</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2</m:t>
                        </m:r>
                      </m:sub>
                    </m:sSub>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=50%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1</m:t>
                        </m:r>
                      </m:sub>
                    </m:sSub>
                    <m:r>
                      <a:rPr lang="es-MX" i="1">
                        <a:latin typeface="Cambria Math" panose="02040503050406030204" pitchFamily="18" charset="0"/>
                      </a:rPr>
                      <m:t>=50%;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2</m:t>
                        </m:r>
                      </m:sub>
                    </m:sSub>
                    <m:r>
                      <a:rPr lang="es-MX" i="1">
                        <a:latin typeface="Cambria Math" panose="02040503050406030204" pitchFamily="18" charset="0"/>
                      </a:rPr>
                      <m:t>=50%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2</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1</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1</m:t>
                        </m:r>
                      </m:sub>
                    </m:sSub>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=100%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2</m:t>
                        </m:r>
                      </m:sub>
                    </m:sSub>
                    <m:r>
                      <a:rPr lang="es-MX" i="1">
                        <a:latin typeface="Cambria Math" panose="02040503050406030204" pitchFamily="18" charset="0"/>
                      </a:rPr>
                      <m:t>=80%;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1</m:t>
                        </m:r>
                      </m:sub>
                    </m:sSub>
                    <m:r>
                      <a:rPr lang="es-MX" i="1">
                        <a:latin typeface="Cambria Math" panose="02040503050406030204" pitchFamily="18" charset="0"/>
                      </a:rPr>
                      <m:t>=20%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1</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1</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2</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1</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2</m:t>
                        </m:r>
                      </m:sub>
                    </m:sSub>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=50%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1</m:t>
                        </m:r>
                      </m:sub>
                    </m:sSub>
                    <m:r>
                      <a:rPr lang="es-MX" i="1">
                        <a:latin typeface="Cambria Math" panose="02040503050406030204" pitchFamily="18" charset="0"/>
                      </a:rPr>
                      <m:t>=50%;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2</m:t>
                        </m:r>
                      </m:sub>
                    </m:sSub>
                    <m:r>
                      <a:rPr lang="es-MX" i="1">
                        <a:latin typeface="Cambria Math" panose="02040503050406030204" pitchFamily="18" charset="0"/>
                      </a:rPr>
                      <m:t>=50%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3</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4</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3</m:t>
                        </m:r>
                      </m:sub>
                    </m:sSub>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=100%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3</m:t>
                        </m:r>
                      </m:sub>
                    </m:sSub>
                    <m:r>
                      <a:rPr lang="es-MX" i="1">
                        <a:latin typeface="Cambria Math" panose="02040503050406030204" pitchFamily="18" charset="0"/>
                      </a:rPr>
                      <m:t>=80%;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4</m:t>
                        </m:r>
                      </m:sub>
                    </m:sSub>
                    <m:r>
                      <a:rPr lang="es-MX" i="1">
                        <a:latin typeface="Cambria Math" panose="02040503050406030204" pitchFamily="18" charset="0"/>
                      </a:rPr>
                      <m:t>=20%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4</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3</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3</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4</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4</m:t>
                        </m:r>
                      </m:sub>
                    </m:sSub>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=50%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4</m:t>
                        </m:r>
                      </m:sub>
                    </m:sSub>
                    <m:r>
                      <a:rPr lang="es-MX" i="1">
                        <a:latin typeface="Cambria Math" panose="02040503050406030204" pitchFamily="18" charset="0"/>
                      </a:rPr>
                      <m:t>=50%;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3</m:t>
                        </m:r>
                      </m:sub>
                    </m:sSub>
                    <m:r>
                      <a:rPr lang="es-MX" i="1">
                        <a:latin typeface="Cambria Math" panose="02040503050406030204" pitchFamily="18" charset="0"/>
                      </a:rPr>
                      <m:t>=50%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4</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3</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3</m:t>
                        </m:r>
                      </m:sub>
                    </m:sSub>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=100%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4</m:t>
                        </m:r>
                      </m:sub>
                    </m:sSub>
                    <m:r>
                      <a:rPr lang="es-MX" i="1">
                        <a:latin typeface="Cambria Math" panose="02040503050406030204" pitchFamily="18" charset="0"/>
                      </a:rPr>
                      <m:t>=80%;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3</m:t>
                        </m:r>
                      </m:sub>
                    </m:sSub>
                    <m:r>
                      <a:rPr lang="es-MX" i="1">
                        <a:latin typeface="Cambria Math" panose="02040503050406030204" pitchFamily="18" charset="0"/>
                      </a:rPr>
                      <m:t>=20%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3</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3</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4</m:t>
                        </m:r>
                      </m:sub>
                    </m:sSub>
                    <m:r>
                      <a:rPr lang="es-MX" i="1">
                        <a:latin typeface="Cambria Math" panose="02040503050406030204" pitchFamily="18" charset="0"/>
                      </a:rPr>
                      <m:t>&gt;</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3</m:t>
                        </m:r>
                      </m:sub>
                    </m:sSub>
                    <m:r>
                      <a:rPr lang="es-MX" i="1">
                        <a:latin typeface="Cambria Math" panose="02040503050406030204" pitchFamily="18" charset="0"/>
                      </a:rPr>
                      <m:t>+</m:t>
                    </m:r>
                    <m:sSub>
                      <m:sSubPr>
                        <m:ctrlPr>
                          <a:rPr lang="es-MX" i="1">
                            <a:latin typeface="Cambria Math"/>
                          </a:rPr>
                        </m:ctrlPr>
                      </m:sSubPr>
                      <m:e>
                        <m:r>
                          <a:rPr lang="es-MX" i="1">
                            <a:latin typeface="Cambria Math" panose="02040503050406030204" pitchFamily="18" charset="0"/>
                          </a:rPr>
                          <m:t>𝑋</m:t>
                        </m:r>
                      </m:e>
                      <m:sub>
                        <m:r>
                          <a:rPr lang="es-MX" i="1">
                            <a:latin typeface="Cambria Math" panose="02040503050406030204" pitchFamily="18" charset="0"/>
                          </a:rPr>
                          <m:t>4</m:t>
                        </m:r>
                      </m:sub>
                    </m:sSub>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=50%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4</m:t>
                        </m:r>
                      </m:sub>
                    </m:sSub>
                    <m:r>
                      <a:rPr lang="es-MX" i="1">
                        <a:latin typeface="Cambria Math" panose="02040503050406030204" pitchFamily="18" charset="0"/>
                      </a:rPr>
                      <m:t>=50%;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3</m:t>
                        </m:r>
                      </m:sub>
                    </m:sSub>
                    <m:r>
                      <a:rPr lang="es-MX" i="1">
                        <a:latin typeface="Cambria Math" panose="02040503050406030204" pitchFamily="18" charset="0"/>
                      </a:rPr>
                      <m:t>=50%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4</m:t>
                        </m:r>
                      </m:sub>
                    </m:sSub>
                    <m:r>
                      <a:rPr lang="es-MX" i="1">
                        <a:latin typeface="Cambria Math" panose="02040503050406030204" pitchFamily="18" charset="0"/>
                      </a:rPr>
                      <m:t>&gt;30 &amp;  </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3</m:t>
                        </m:r>
                      </m:sub>
                    </m:sSub>
                    <m:r>
                      <a:rPr lang="es-MX" i="1">
                        <a:latin typeface="Cambria Math" panose="02040503050406030204" pitchFamily="18" charset="0"/>
                      </a:rPr>
                      <m:t>&gt;30</m:t>
                    </m:r>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4</m:t>
                        </m:r>
                      </m:sub>
                    </m:sSub>
                    <m:r>
                      <a:rPr lang="es-MX" i="1">
                        <a:latin typeface="Cambria Math" panose="02040503050406030204" pitchFamily="18" charset="0"/>
                      </a:rPr>
                      <m:t>=0%;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3</m:t>
                        </m:r>
                      </m:sub>
                    </m:sSub>
                    <m:r>
                      <a:rPr lang="es-MX" i="1">
                        <a:latin typeface="Cambria Math" panose="02040503050406030204" pitchFamily="18" charset="0"/>
                      </a:rPr>
                      <m:t>=0%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1</m:t>
                        </m:r>
                      </m:sub>
                    </m:sSub>
                    <m:r>
                      <a:rPr lang="es-MX" i="1">
                        <a:latin typeface="Cambria Math" panose="02040503050406030204" pitchFamily="18" charset="0"/>
                      </a:rPr>
                      <m:t>&gt;30 &amp;  </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2</m:t>
                        </m:r>
                      </m:sub>
                    </m:sSub>
                    <m:r>
                      <a:rPr lang="es-MX" i="1">
                        <a:latin typeface="Cambria Math" panose="02040503050406030204" pitchFamily="18" charset="0"/>
                      </a:rPr>
                      <m:t>&gt;30</m:t>
                    </m:r>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1</m:t>
                        </m:r>
                      </m:sub>
                    </m:sSub>
                    <m:r>
                      <a:rPr lang="es-MX" i="1">
                        <a:latin typeface="Cambria Math" panose="02040503050406030204" pitchFamily="18" charset="0"/>
                      </a:rPr>
                      <m:t>=0%;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2</m:t>
                        </m:r>
                      </m:sub>
                    </m:sSub>
                    <m:r>
                      <a:rPr lang="es-MX" i="1">
                        <a:latin typeface="Cambria Math" panose="02040503050406030204" pitchFamily="18" charset="0"/>
                      </a:rPr>
                      <m:t>=0%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4</m:t>
                        </m:r>
                      </m:sub>
                    </m:sSub>
                    <m:r>
                      <a:rPr lang="es-MX" i="1">
                        <a:latin typeface="Cambria Math" panose="02040503050406030204" pitchFamily="18" charset="0"/>
                      </a:rPr>
                      <m:t>=0 &amp;  </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3</m:t>
                        </m:r>
                      </m:sub>
                    </m:sSub>
                    <m:r>
                      <a:rPr lang="es-MX" i="1">
                        <a:latin typeface="Cambria Math" panose="02040503050406030204" pitchFamily="18" charset="0"/>
                      </a:rPr>
                      <m:t>=0</m:t>
                    </m:r>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4</m:t>
                        </m:r>
                      </m:sub>
                    </m:sSub>
                    <m:r>
                      <a:rPr lang="es-MX" i="1">
                        <a:latin typeface="Cambria Math" panose="02040503050406030204" pitchFamily="18" charset="0"/>
                      </a:rPr>
                      <m:t>=0%;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3</m:t>
                        </m:r>
                      </m:sub>
                    </m:sSub>
                    <m:r>
                      <a:rPr lang="es-MX" i="1">
                        <a:latin typeface="Cambria Math" panose="02040503050406030204" pitchFamily="18" charset="0"/>
                      </a:rPr>
                      <m:t>=0%</m:t>
                    </m:r>
                  </m:oMath>
                </a14:m>
                <a:endParaRPr lang="es-MX" dirty="0"/>
              </a:p>
              <a:p>
                <a:pPr marL="0" indent="0">
                  <a:buNone/>
                </a:pPr>
                <a:r>
                  <a:rPr lang="es-MX" dirty="0"/>
                  <a:t>Si  </a:t>
                </a:r>
                <a14:m>
                  <m:oMath xmlns:m="http://schemas.openxmlformats.org/officeDocument/2006/math">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1</m:t>
                        </m:r>
                      </m:sub>
                    </m:sSub>
                    <m:r>
                      <a:rPr lang="es-MX" i="1">
                        <a:latin typeface="Cambria Math" panose="02040503050406030204" pitchFamily="18" charset="0"/>
                      </a:rPr>
                      <m:t>=0 &amp;  </m:t>
                    </m:r>
                    <m:sSub>
                      <m:sSubPr>
                        <m:ctrlPr>
                          <a:rPr lang="es-MX" i="1">
                            <a:latin typeface="Cambria Math"/>
                          </a:rPr>
                        </m:ctrlPr>
                      </m:sSubPr>
                      <m:e>
                        <m:r>
                          <a:rPr lang="es-MX" i="1">
                            <a:latin typeface="Cambria Math" panose="02040503050406030204" pitchFamily="18" charset="0"/>
                          </a:rPr>
                          <m:t>𝑆</m:t>
                        </m:r>
                      </m:e>
                      <m:sub>
                        <m:r>
                          <a:rPr lang="es-MX" i="1">
                            <a:latin typeface="Cambria Math" panose="02040503050406030204" pitchFamily="18" charset="0"/>
                          </a:rPr>
                          <m:t>2</m:t>
                        </m:r>
                      </m:sub>
                    </m:sSub>
                    <m:r>
                      <a:rPr lang="es-MX" i="1">
                        <a:latin typeface="Cambria Math" panose="02040503050406030204" pitchFamily="18" charset="0"/>
                      </a:rPr>
                      <m:t>=0</m:t>
                    </m:r>
                  </m:oMath>
                </a14:m>
                <a:r>
                  <a:rPr lang="es-MX" dirty="0"/>
                  <a:t> entonces </a:t>
                </a:r>
                <a14:m>
                  <m:oMath xmlns:m="http://schemas.openxmlformats.org/officeDocument/2006/math">
                    <m:r>
                      <a:rPr lang="es-MX" i="1">
                        <a:latin typeface="Cambria Math" panose="02040503050406030204" pitchFamily="18" charset="0"/>
                      </a:rPr>
                      <m:t>𝑀</m:t>
                    </m:r>
                    <m:r>
                      <a:rPr lang="es-MX" i="1">
                        <a:latin typeface="Cambria Math" panose="02040503050406030204" pitchFamily="18" charset="0"/>
                      </a:rPr>
                      <m:t>=0% &amp; </m:t>
                    </m:r>
                    <m:r>
                      <a:rPr lang="es-MX" i="1">
                        <a:latin typeface="Cambria Math" panose="02040503050406030204" pitchFamily="18" charset="0"/>
                      </a:rPr>
                      <m:t>𝐴𝐶𝑇𝐼𝑉𝐴𝑅</m:t>
                    </m:r>
                    <m:r>
                      <a:rPr lang="es-MX" i="1">
                        <a:latin typeface="Cambria Math" panose="02040503050406030204" pitchFamily="18" charset="0"/>
                      </a:rPr>
                      <m:t> </m:t>
                    </m:r>
                    <m:r>
                      <a:rPr lang="es-MX" i="1">
                        <a:latin typeface="Cambria Math" panose="02040503050406030204" pitchFamily="18" charset="0"/>
                      </a:rPr>
                      <m:t>𝐷𝐸𝐿</m:t>
                    </m:r>
                    <m:r>
                      <a:rPr lang="es-MX" i="1">
                        <a:latin typeface="Cambria Math" panose="02040503050406030204" pitchFamily="18" charset="0"/>
                      </a:rPr>
                      <m:t> </m:t>
                    </m:r>
                    <m:r>
                      <a:rPr lang="es-MX" i="1">
                        <a:latin typeface="Cambria Math" panose="02040503050406030204" pitchFamily="18" charset="0"/>
                      </a:rPr>
                      <m:t>𝐶𝑉</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1</m:t>
                        </m:r>
                      </m:sub>
                    </m:sSub>
                    <m:r>
                      <a:rPr lang="es-MX" i="1">
                        <a:latin typeface="Cambria Math" panose="02040503050406030204" pitchFamily="18" charset="0"/>
                      </a:rPr>
                      <m:t>=0%; </m:t>
                    </m:r>
                    <m:sSub>
                      <m:sSubPr>
                        <m:ctrlPr>
                          <a:rPr lang="es-MX" i="1">
                            <a:latin typeface="Cambria Math"/>
                          </a:rPr>
                        </m:ctrlPr>
                      </m:sSubPr>
                      <m:e>
                        <m:r>
                          <a:rPr lang="es-MX" i="1">
                            <a:latin typeface="Cambria Math" panose="02040503050406030204" pitchFamily="18" charset="0"/>
                          </a:rPr>
                          <m:t>𝐹</m:t>
                        </m:r>
                      </m:e>
                      <m:sub>
                        <m:r>
                          <a:rPr lang="es-MX" i="1">
                            <a:latin typeface="Cambria Math" panose="02040503050406030204" pitchFamily="18" charset="0"/>
                          </a:rPr>
                          <m:t>𝑆</m:t>
                        </m:r>
                        <m:r>
                          <a:rPr lang="es-MX" i="1">
                            <a:latin typeface="Cambria Math" panose="02040503050406030204" pitchFamily="18" charset="0"/>
                          </a:rPr>
                          <m:t>2</m:t>
                        </m:r>
                      </m:sub>
                    </m:sSub>
                    <m:r>
                      <a:rPr lang="es-MX" i="1">
                        <a:latin typeface="Cambria Math" panose="02040503050406030204" pitchFamily="18" charset="0"/>
                      </a:rPr>
                      <m:t>=0%</m:t>
                    </m:r>
                  </m:oMath>
                </a14:m>
                <a:endParaRPr lang="es-MX" dirty="0"/>
              </a:p>
              <a:p>
                <a:endParaRPr lang="es-MX" dirty="0"/>
              </a:p>
            </p:txBody>
          </p:sp>
        </mc:Choice>
        <mc:Fallback xmlns="">
          <p:sp>
            <p:nvSpPr>
              <p:cNvPr id="8" name="Marcador de contenido 2"/>
              <p:cNvSpPr>
                <a:spLocks noGrp="1" noRot="1" noChangeAspect="1" noMove="1" noResize="1" noEditPoints="1" noAdjustHandles="1" noChangeArrowheads="1" noChangeShapeType="1" noTextEdit="1"/>
              </p:cNvSpPr>
              <p:nvPr>
                <p:ph idx="1"/>
              </p:nvPr>
            </p:nvSpPr>
            <p:spPr>
              <a:xfrm>
                <a:off x="1462177" y="1722108"/>
                <a:ext cx="10729823" cy="4351338"/>
              </a:xfrm>
              <a:blipFill rotWithShape="1">
                <a:blip r:embed="rId3"/>
                <a:stretch>
                  <a:fillRect l="-625" t="-2521"/>
                </a:stretch>
              </a:blipFill>
            </p:spPr>
            <p:txBody>
              <a:bodyPr/>
              <a:lstStyle/>
              <a:p>
                <a:r>
                  <a:rPr lang="es-VE">
                    <a:noFill/>
                  </a:rPr>
                  <a:t> </a:t>
                </a:r>
              </a:p>
            </p:txBody>
          </p:sp>
        </mc:Fallback>
      </mc:AlternateContent>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991" y="1770543"/>
            <a:ext cx="178578" cy="178578"/>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539" y="2138753"/>
            <a:ext cx="178578" cy="178578"/>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991" y="2437353"/>
            <a:ext cx="178578" cy="178578"/>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710" y="2768481"/>
            <a:ext cx="178578" cy="178578"/>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710" y="3125487"/>
            <a:ext cx="178578" cy="178578"/>
          </a:xfrm>
          <a:prstGeom prst="rect">
            <a:avLst/>
          </a:prstGeom>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710" y="3440352"/>
            <a:ext cx="178578" cy="178578"/>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710" y="3809701"/>
            <a:ext cx="178578" cy="178578"/>
          </a:xfrm>
          <a:prstGeom prst="rect">
            <a:avLst/>
          </a:prstGeom>
        </p:spPr>
      </p:pic>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539" y="4169135"/>
            <a:ext cx="178578" cy="178578"/>
          </a:xfrm>
          <a:prstGeom prst="rect">
            <a:avLst/>
          </a:prstGeom>
        </p:spPr>
      </p:pic>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539" y="4494063"/>
            <a:ext cx="178578" cy="178578"/>
          </a:xfrm>
          <a:prstGeom prst="rect">
            <a:avLst/>
          </a:prstGeom>
        </p:spPr>
      </p:pic>
      <p:pic>
        <p:nvPicPr>
          <p:cNvPr id="19" name="1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710" y="5488977"/>
            <a:ext cx="178578" cy="178578"/>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710" y="5149671"/>
            <a:ext cx="178578" cy="178578"/>
          </a:xfrm>
          <a:prstGeom prst="rect">
            <a:avLst/>
          </a:prstGeom>
        </p:spPr>
      </p:pic>
      <p:pic>
        <p:nvPicPr>
          <p:cNvPr id="21" name="2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539" y="4836244"/>
            <a:ext cx="178578" cy="178578"/>
          </a:xfrm>
          <a:prstGeom prst="rect">
            <a:avLst/>
          </a:prstGeom>
        </p:spPr>
      </p:pic>
      <p:sp>
        <p:nvSpPr>
          <p:cNvPr id="22"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3151966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770"/>
            <a:ext cx="12191999" cy="6978770"/>
          </a:xfrm>
          <a:prstGeom prst="rect">
            <a:avLst/>
          </a:prstGeom>
        </p:spPr>
      </p:pic>
      <p:pic>
        <p:nvPicPr>
          <p:cNvPr id="6" name="Marcador de contenido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06106"/>
            <a:ext cx="10515600" cy="4287328"/>
          </a:xfrm>
          <a:prstGeom prst="rect">
            <a:avLst/>
          </a:prstGeom>
          <a:noFill/>
          <a:ln>
            <a:noFill/>
          </a:ln>
        </p:spPr>
      </p:pic>
      <p:sp>
        <p:nvSpPr>
          <p:cNvPr id="8" name="Título 1"/>
          <p:cNvSpPr>
            <a:spLocks noGrp="1"/>
          </p:cNvSpPr>
          <p:nvPr>
            <p:ph type="title"/>
          </p:nvPr>
        </p:nvSpPr>
        <p:spPr>
          <a:xfrm>
            <a:off x="234351" y="5204544"/>
            <a:ext cx="10515600" cy="1325563"/>
          </a:xfrm>
        </p:spPr>
        <p:txBody>
          <a:bodyPr/>
          <a:lstStyle/>
          <a:p>
            <a:r>
              <a:rPr lang="es-MX" b="1" dirty="0" smtClean="0">
                <a:latin typeface="Arial" panose="020B0604020202020204" pitchFamily="34" charset="0"/>
                <a:cs typeface="Arial" panose="020B0604020202020204" pitchFamily="34" charset="0"/>
              </a:rPr>
              <a:t>Diagrama de operaciones</a:t>
            </a:r>
            <a:endParaRPr lang="es-MX" b="1" dirty="0">
              <a:latin typeface="Arial" panose="020B0604020202020204" pitchFamily="34" charset="0"/>
              <a:cs typeface="Arial" panose="020B0604020202020204" pitchFamily="34" charset="0"/>
            </a:endParaRPr>
          </a:p>
        </p:txBody>
      </p:sp>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2479067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978390687"/>
              </p:ext>
            </p:extLst>
          </p:nvPr>
        </p:nvGraphicFramePr>
        <p:xfrm>
          <a:off x="3664407" y="3746704"/>
          <a:ext cx="4863184" cy="2718355"/>
        </p:xfrm>
        <a:graphic>
          <a:graphicData uri="http://schemas.openxmlformats.org/drawingml/2006/table">
            <a:tbl>
              <a:tblPr firstRow="1" firstCol="1" bandRow="1">
                <a:tableStyleId>{93296810-A885-4BE3-A3E7-6D5BEEA58F35}</a:tableStyleId>
              </a:tblPr>
              <a:tblGrid>
                <a:gridCol w="3484831"/>
                <a:gridCol w="676646"/>
                <a:gridCol w="701707"/>
              </a:tblGrid>
              <a:tr h="432355">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Elementos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medidas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cantidad</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26934">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Base de bomba de freno especificaciones en plano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26934">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Barón de la bomba de freno especificaciones en plano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26934">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Base de la palanca especificaciones en plano</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26934">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Palanca especificaciones en plano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26934">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Alargador especificaciones en plano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26934">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Base de motor especificaciones en plano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26934">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Bocín especificaciones en plano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26934">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Engrane especificaciones en plano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26934">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Brazo actuador especificaciones en plano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26934">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Sujetador de engrane especificaciones en plano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1</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graphicFrame>
        <p:nvGraphicFramePr>
          <p:cNvPr id="8" name="Marcador de contenido 3"/>
          <p:cNvGraphicFramePr>
            <a:graphicFrameLocks/>
          </p:cNvGraphicFramePr>
          <p:nvPr>
            <p:extLst>
              <p:ext uri="{D42A27DB-BD31-4B8C-83A1-F6EECF244321}">
                <p14:modId xmlns:p14="http://schemas.microsoft.com/office/powerpoint/2010/main" val="2963801864"/>
              </p:ext>
            </p:extLst>
          </p:nvPr>
        </p:nvGraphicFramePr>
        <p:xfrm>
          <a:off x="1212907" y="2099205"/>
          <a:ext cx="4648200" cy="1600200"/>
        </p:xfrm>
        <a:graphic>
          <a:graphicData uri="http://schemas.openxmlformats.org/drawingml/2006/table">
            <a:tbl>
              <a:tblPr firstRow="1" firstCol="1" bandRow="1">
                <a:tableStyleId>{93296810-A885-4BE3-A3E7-6D5BEEA58F35}</a:tableStyleId>
              </a:tblPr>
              <a:tblGrid>
                <a:gridCol w="3282315"/>
                <a:gridCol w="681355"/>
                <a:gridCol w="684530"/>
              </a:tblGrid>
              <a:tr h="200025">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Descripción de los materiales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Medidas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cantidad</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12395">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Acople de tanque</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97155">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Acoples manómetro estándar</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16</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81915">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Neplos rosca 10mm</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4</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56845">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Cable eléctrico N°14</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m</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12</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bocines medidas en los planos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2</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Manómetros de líquidos corrosivos 600psi</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4</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graphicFrame>
        <p:nvGraphicFramePr>
          <p:cNvPr id="9" name="Tabla 4"/>
          <p:cNvGraphicFramePr>
            <a:graphicFrameLocks noGrp="1"/>
          </p:cNvGraphicFramePr>
          <p:nvPr>
            <p:extLst>
              <p:ext uri="{D42A27DB-BD31-4B8C-83A1-F6EECF244321}">
                <p14:modId xmlns:p14="http://schemas.microsoft.com/office/powerpoint/2010/main" val="1959276093"/>
              </p:ext>
            </p:extLst>
          </p:nvPr>
        </p:nvGraphicFramePr>
        <p:xfrm>
          <a:off x="6481298" y="2054802"/>
          <a:ext cx="4420235" cy="1609725"/>
        </p:xfrm>
        <a:graphic>
          <a:graphicData uri="http://schemas.openxmlformats.org/drawingml/2006/table">
            <a:tbl>
              <a:tblPr firstRow="1" firstCol="1" bandRow="1">
                <a:tableStyleId>{93296810-A885-4BE3-A3E7-6D5BEEA58F35}</a:tableStyleId>
              </a:tblPr>
              <a:tblGrid>
                <a:gridCol w="3277235"/>
                <a:gridCol w="570230"/>
                <a:gridCol w="572770"/>
              </a:tblGrid>
              <a:tr h="200025">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Descripción de los materiales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Medidas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cantidad</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38125">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Pernos cabeza hexagonal 14mm con tuerca de 6cm</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14</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Bomba 15/16 Toyota* de un tanque</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Motor eléctrico eleva vidrios de 12V 24W</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1</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68275">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Sangreros estándar</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u</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a:effectLst/>
                          <a:latin typeface="Arial" panose="020B0604020202020204" pitchFamily="34" charset="0"/>
                          <a:cs typeface="Arial" panose="020B0604020202020204" pitchFamily="34" charset="0"/>
                        </a:rPr>
                        <a:t>6</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Tubería de freno diámetro 10mm</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m</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000" dirty="0">
                          <a:effectLst/>
                          <a:latin typeface="Arial" panose="020B0604020202020204" pitchFamily="34" charset="0"/>
                          <a:cs typeface="Arial" panose="020B0604020202020204" pitchFamily="34" charset="0"/>
                        </a:rPr>
                        <a:t>0.2</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11"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latin typeface="Arial" panose="020B0604020202020204" pitchFamily="34" charset="0"/>
                <a:cs typeface="Arial" panose="020B0604020202020204" pitchFamily="34" charset="0"/>
              </a:rPr>
              <a:t>Requerimiento de compra, manufactura y de bodega</a:t>
            </a:r>
            <a:endParaRPr lang="es-MX" b="1" dirty="0">
              <a:latin typeface="Arial" panose="020B0604020202020204" pitchFamily="34" charset="0"/>
              <a:cs typeface="Arial" panose="020B0604020202020204" pitchFamily="34" charset="0"/>
            </a:endParaRPr>
          </a:p>
        </p:txBody>
      </p:sp>
      <p:sp>
        <p:nvSpPr>
          <p:cNvPr id="7"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461582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Título 1"/>
          <p:cNvSpPr>
            <a:spLocks noGrp="1"/>
          </p:cNvSpPr>
          <p:nvPr>
            <p:ph type="title"/>
          </p:nvPr>
        </p:nvSpPr>
        <p:spPr>
          <a:xfrm>
            <a:off x="1994139" y="580786"/>
            <a:ext cx="8400691" cy="1325563"/>
          </a:xfrm>
        </p:spPr>
        <p:txBody>
          <a:bodyPr>
            <a:normAutofit/>
          </a:bodyPr>
          <a:lstStyle/>
          <a:p>
            <a:pPr algn="ctr"/>
            <a:r>
              <a:rPr lang="es-MX" sz="3600" b="1" dirty="0" smtClean="0">
                <a:latin typeface="Arial" panose="020B0604020202020204" pitchFamily="34" charset="0"/>
                <a:cs typeface="Arial" panose="020B0604020202020204" pitchFamily="34" charset="0"/>
              </a:rPr>
              <a:t>Protocolo de pruebas n°1 y resultados</a:t>
            </a:r>
            <a:endParaRPr lang="es-MX" sz="3600" b="1" dirty="0">
              <a:latin typeface="Arial" panose="020B0604020202020204" pitchFamily="34" charset="0"/>
              <a:cs typeface="Arial" panose="020B0604020202020204" pitchFamily="34" charset="0"/>
            </a:endParaRPr>
          </a:p>
        </p:txBody>
      </p:sp>
      <p:sp>
        <p:nvSpPr>
          <p:cNvPr id="9" name="Marcador de contenido 4"/>
          <p:cNvSpPr txBox="1">
            <a:spLocks/>
          </p:cNvSpPr>
          <p:nvPr/>
        </p:nvSpPr>
        <p:spPr>
          <a:xfrm>
            <a:off x="1276709" y="1825625"/>
            <a:ext cx="4718648" cy="479946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dirty="0" smtClean="0">
                <a:latin typeface="Arial" panose="020B0604020202020204" pitchFamily="34" charset="0"/>
                <a:cs typeface="Arial" panose="020B0604020202020204" pitchFamily="34" charset="0"/>
              </a:rPr>
              <a:t>Conectar los dos cables al motor eléctrico y conectar las tuberías de freno a la bomba de freno con las llaves hexagonales para poder activar la bomba de freno.</a:t>
            </a:r>
          </a:p>
          <a:p>
            <a:pPr marL="0" indent="0">
              <a:buNone/>
            </a:pPr>
            <a:r>
              <a:rPr lang="es-MX" dirty="0" smtClean="0">
                <a:latin typeface="Arial" panose="020B0604020202020204" pitchFamily="34" charset="0"/>
                <a:cs typeface="Arial" panose="020B0604020202020204" pitchFamily="34" charset="0"/>
              </a:rPr>
              <a:t>Conectar un manómetro de presión en cada extremo de la tubería para poder medir la presión.</a:t>
            </a:r>
          </a:p>
          <a:p>
            <a:pPr marL="0" indent="0">
              <a:buNone/>
            </a:pPr>
            <a:r>
              <a:rPr lang="es-MX" dirty="0" smtClean="0">
                <a:latin typeface="Arial" panose="020B0604020202020204" pitchFamily="34" charset="0"/>
                <a:cs typeface="Arial" panose="020B0604020202020204" pitchFamily="34" charset="0"/>
              </a:rPr>
              <a:t>Conectar los dos otros extremos de los cables a la batería  de  12V para comprobar que el mecanismo funcione y no posea interferencia. </a:t>
            </a:r>
          </a:p>
          <a:p>
            <a:pPr marL="0" indent="0">
              <a:buNone/>
            </a:pPr>
            <a:r>
              <a:rPr lang="es-MX" dirty="0" smtClean="0">
                <a:latin typeface="Arial" panose="020B0604020202020204" pitchFamily="34" charset="0"/>
                <a:cs typeface="Arial" panose="020B0604020202020204" pitchFamily="34" charset="0"/>
              </a:rPr>
              <a:t>Intercambiar la polaridad de los cables para obtener el movimiento contrario. </a:t>
            </a:r>
          </a:p>
          <a:p>
            <a:pPr marL="0" indent="0">
              <a:buNone/>
            </a:pPr>
            <a:r>
              <a:rPr lang="es-MX" dirty="0" smtClean="0">
                <a:latin typeface="Arial" panose="020B0604020202020204" pitchFamily="34" charset="0"/>
                <a:cs typeface="Arial" panose="020B0604020202020204" pitchFamily="34" charset="0"/>
              </a:rPr>
              <a:t>Desconectar los cables de la batería para evitar sobrecalentar el motor.</a:t>
            </a:r>
          </a:p>
          <a:p>
            <a:pPr marL="0" indent="0">
              <a:buNone/>
            </a:pPr>
            <a:r>
              <a:rPr lang="es-MX" dirty="0" smtClean="0">
                <a:latin typeface="Arial" panose="020B0604020202020204" pitchFamily="34" charset="0"/>
                <a:cs typeface="Arial" panose="020B0604020202020204" pitchFamily="34" charset="0"/>
              </a:rPr>
              <a:t>Colocar líquido de freno en el tanque de la bomba de freno.</a:t>
            </a:r>
          </a:p>
          <a:p>
            <a:pPr marL="0" indent="0">
              <a:buNone/>
            </a:pPr>
            <a:r>
              <a:rPr lang="es-MX" dirty="0" smtClean="0">
                <a:latin typeface="Arial" panose="020B0604020202020204" pitchFamily="34" charset="0"/>
                <a:cs typeface="Arial" panose="020B0604020202020204" pitchFamily="34" charset="0"/>
              </a:rPr>
              <a:t>Realizar la conexión de los cables a 12V hasta llegar a máximo del mecanismo.</a:t>
            </a:r>
          </a:p>
          <a:p>
            <a:pPr marL="0" indent="0">
              <a:buNone/>
            </a:pPr>
            <a:r>
              <a:rPr lang="es-MX" dirty="0" smtClean="0">
                <a:latin typeface="Arial" panose="020B0604020202020204" pitchFamily="34" charset="0"/>
                <a:cs typeface="Arial" panose="020B0604020202020204" pitchFamily="34" charset="0"/>
              </a:rPr>
              <a:t>Verificar la presión en el manómetro. </a:t>
            </a:r>
          </a:p>
          <a:p>
            <a:pPr marL="0" indent="0">
              <a:buNone/>
            </a:pPr>
            <a:r>
              <a:rPr lang="es-MX" dirty="0" smtClean="0">
                <a:latin typeface="Arial" panose="020B0604020202020204" pitchFamily="34" charset="0"/>
                <a:cs typeface="Arial" panose="020B0604020202020204" pitchFamily="34" charset="0"/>
              </a:rPr>
              <a:t>Intercambiar la polaridad de los cables hasta desactivar la bomba de freno.</a:t>
            </a:r>
          </a:p>
          <a:p>
            <a:pPr marL="0" indent="0">
              <a:buNone/>
            </a:pPr>
            <a:r>
              <a:rPr lang="es-MX" dirty="0" smtClean="0">
                <a:latin typeface="Arial" panose="020B0604020202020204" pitchFamily="34" charset="0"/>
                <a:cs typeface="Arial" panose="020B0604020202020204" pitchFamily="34" charset="0"/>
              </a:rPr>
              <a:t>Comprobar que la presión en el manómetro haya descendido a 0 bar.</a:t>
            </a:r>
          </a:p>
          <a:p>
            <a:pPr marL="0" indent="0">
              <a:buNone/>
            </a:pPr>
            <a:r>
              <a:rPr lang="es-MX" dirty="0" smtClean="0">
                <a:latin typeface="Arial" panose="020B0604020202020204" pitchFamily="34" charset="0"/>
                <a:cs typeface="Arial" panose="020B0604020202020204" pitchFamily="34" charset="0"/>
              </a:rPr>
              <a:t>Desconectar el manómetro, las tuberías y los cables.</a:t>
            </a:r>
          </a:p>
          <a:p>
            <a:endParaRPr lang="es-MX" dirty="0"/>
          </a:p>
        </p:txBody>
      </p:sp>
      <p:graphicFrame>
        <p:nvGraphicFramePr>
          <p:cNvPr id="11" name="Marcador de contenido 3"/>
          <p:cNvGraphicFramePr>
            <a:graphicFrameLocks noGrp="1"/>
          </p:cNvGraphicFramePr>
          <p:nvPr>
            <p:ph sz="half" idx="1"/>
            <p:extLst>
              <p:ext uri="{D42A27DB-BD31-4B8C-83A1-F6EECF244321}">
                <p14:modId xmlns:p14="http://schemas.microsoft.com/office/powerpoint/2010/main" val="1323800251"/>
              </p:ext>
            </p:extLst>
          </p:nvPr>
        </p:nvGraphicFramePr>
        <p:xfrm>
          <a:off x="6096001" y="1825625"/>
          <a:ext cx="5180994" cy="3840480"/>
        </p:xfrm>
        <a:graphic>
          <a:graphicData uri="http://schemas.openxmlformats.org/drawingml/2006/table">
            <a:tbl>
              <a:tblPr firstRow="1" firstCol="1" bandRow="1">
                <a:tableStyleId>{93296810-A885-4BE3-A3E7-6D5BEEA58F35}</a:tableStyleId>
              </a:tblPr>
              <a:tblGrid>
                <a:gridCol w="1235589"/>
                <a:gridCol w="1139891"/>
                <a:gridCol w="1129595"/>
                <a:gridCol w="1675919"/>
              </a:tblGrid>
              <a:tr h="0">
                <a:tc>
                  <a:txBody>
                    <a:bodyPr/>
                    <a:lstStyle/>
                    <a:p>
                      <a:pPr algn="ctr">
                        <a:lnSpc>
                          <a:spcPct val="150000"/>
                        </a:lnSpc>
                        <a:spcAft>
                          <a:spcPts val="0"/>
                        </a:spcAft>
                      </a:pPr>
                      <a:r>
                        <a:rPr lang="es-EC" sz="1200" dirty="0">
                          <a:effectLst/>
                        </a:rPr>
                        <a:t>Número de intentos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Presión de las ruedas delanteras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Presión de las ruedas traseras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Observaciones: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1</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10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9</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Cumple</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2</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9</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9</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Cumple</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3</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10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9</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Cumple</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4</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10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9</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Cumple</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5</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10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9</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Cumple</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6</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9</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9</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Cumple</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7</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9</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8</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Cumple</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8</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8</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8</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Cumple</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9</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8</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7</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Cumple</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10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10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9</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Cumple</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r h="0">
                <a:tc>
                  <a:txBody>
                    <a:bodyPr/>
                    <a:lstStyle/>
                    <a:p>
                      <a:pPr algn="ctr">
                        <a:lnSpc>
                          <a:spcPct val="150000"/>
                        </a:lnSpc>
                        <a:spcAft>
                          <a:spcPts val="0"/>
                        </a:spcAft>
                      </a:pPr>
                      <a:r>
                        <a:rPr lang="es-EC" sz="1200">
                          <a:effectLst/>
                        </a:rPr>
                        <a:t>Promedio</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9.3</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a:effectLst/>
                        </a:rPr>
                        <a:t>8.6</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c>
                  <a:txBody>
                    <a:bodyPr/>
                    <a:lstStyle/>
                    <a:p>
                      <a:pPr algn="ctr">
                        <a:lnSpc>
                          <a:spcPct val="150000"/>
                        </a:lnSpc>
                        <a:spcAft>
                          <a:spcPts val="0"/>
                        </a:spcAft>
                      </a:pPr>
                      <a:r>
                        <a:rPr lang="es-EC" sz="1200" dirty="0">
                          <a:effectLst/>
                        </a:rPr>
                        <a:t>Cumple</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5414" marR="65414" marT="0" marB="0" anchor="ctr"/>
                </a:tc>
              </a:tr>
            </a:tbl>
          </a:graphicData>
        </a:graphic>
      </p:graphicFrame>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413" y="1925370"/>
            <a:ext cx="178578" cy="178578"/>
          </a:xfrm>
          <a:prstGeom prst="rect">
            <a:avLst/>
          </a:prstGeom>
        </p:spPr>
      </p:pic>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961" y="2400271"/>
            <a:ext cx="178578" cy="178578"/>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509" y="2805712"/>
            <a:ext cx="178578" cy="178578"/>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4630" y="3339711"/>
            <a:ext cx="178578" cy="178578"/>
          </a:xfrm>
          <a:prstGeom prst="rect">
            <a:avLst/>
          </a:prstGeom>
        </p:spPr>
      </p:pic>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587" y="3754618"/>
            <a:ext cx="178578" cy="178578"/>
          </a:xfrm>
          <a:prstGeom prst="rect">
            <a:avLst/>
          </a:prstGeom>
        </p:spPr>
      </p:pic>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509" y="4136067"/>
            <a:ext cx="178578" cy="178578"/>
          </a:xfrm>
          <a:prstGeom prst="rect">
            <a:avLst/>
          </a:prstGeom>
        </p:spPr>
      </p:pic>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961" y="4418853"/>
            <a:ext cx="178578" cy="178578"/>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509" y="4807041"/>
            <a:ext cx="178578" cy="178578"/>
          </a:xfrm>
          <a:prstGeom prst="rect">
            <a:avLst/>
          </a:prstGeom>
        </p:spPr>
      </p:pic>
      <p:pic>
        <p:nvPicPr>
          <p:cNvPr id="20" name="1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587" y="5091713"/>
            <a:ext cx="178578" cy="178578"/>
          </a:xfrm>
          <a:prstGeom prst="rect">
            <a:avLst/>
          </a:prstGeom>
        </p:spPr>
      </p:pic>
      <p:pic>
        <p:nvPicPr>
          <p:cNvPr id="21" name="2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961" y="5497154"/>
            <a:ext cx="178578" cy="178578"/>
          </a:xfrm>
          <a:prstGeom prst="rect">
            <a:avLst/>
          </a:prstGeom>
        </p:spPr>
      </p:pic>
      <p:pic>
        <p:nvPicPr>
          <p:cNvPr id="22" name="2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587" y="5868090"/>
            <a:ext cx="178578" cy="178578"/>
          </a:xfrm>
          <a:prstGeom prst="rect">
            <a:avLst/>
          </a:prstGeom>
        </p:spPr>
      </p:pic>
      <p:sp>
        <p:nvSpPr>
          <p:cNvPr id="23"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398376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Marcador de contenido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63947" y="1587260"/>
            <a:ext cx="5528295" cy="4934309"/>
          </a:xfrm>
          <a:prstGeom prst="rect">
            <a:avLst/>
          </a:prstGeom>
          <a:noFill/>
          <a:ln>
            <a:noFill/>
          </a:ln>
        </p:spPr>
      </p:pic>
      <p:sp>
        <p:nvSpPr>
          <p:cNvPr id="6" name="Título 4"/>
          <p:cNvSpPr>
            <a:spLocks noGrp="1"/>
          </p:cNvSpPr>
          <p:nvPr>
            <p:ph type="title"/>
          </p:nvPr>
        </p:nvSpPr>
        <p:spPr/>
        <p:txBody>
          <a:bodyPr/>
          <a:lstStyle/>
          <a:p>
            <a:pPr algn="ctr"/>
            <a:r>
              <a:rPr lang="es-MX" b="1" dirty="0" smtClean="0">
                <a:latin typeface="Arial" panose="020B0604020202020204" pitchFamily="34" charset="0"/>
                <a:cs typeface="Arial" panose="020B0604020202020204" pitchFamily="34" charset="0"/>
              </a:rPr>
              <a:t>Diagrama de operaciones</a:t>
            </a:r>
            <a:endParaRPr lang="es-MX" b="1" dirty="0">
              <a:latin typeface="Arial" panose="020B0604020202020204" pitchFamily="34" charset="0"/>
              <a:cs typeface="Arial" panose="020B0604020202020204" pitchFamily="34" charset="0"/>
            </a:endParaRPr>
          </a:p>
        </p:txBody>
      </p:sp>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743145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2477219" y="641170"/>
            <a:ext cx="10515600" cy="1325563"/>
          </a:xfrm>
        </p:spPr>
        <p:txBody>
          <a:bodyPr>
            <a:normAutofit/>
          </a:bodyPr>
          <a:lstStyle/>
          <a:p>
            <a:pPr lvl="1" algn="l" rtl="0">
              <a:lnSpc>
                <a:spcPct val="90000"/>
              </a:lnSpc>
              <a:spcBef>
                <a:spcPct val="0"/>
              </a:spcBef>
            </a:pPr>
            <a:r>
              <a:rPr lang="es-MX" sz="3600" b="1" dirty="0">
                <a:latin typeface="Arial" panose="020B0604020202020204" pitchFamily="34" charset="0"/>
                <a:cs typeface="Arial" panose="020B0604020202020204" pitchFamily="34" charset="0"/>
              </a:rPr>
              <a:t>Formulación amplia del </a:t>
            </a:r>
            <a:r>
              <a:rPr lang="es-MX" sz="3600" b="1" dirty="0" smtClean="0">
                <a:latin typeface="Arial" panose="020B0604020202020204" pitchFamily="34" charset="0"/>
                <a:cs typeface="Arial" panose="020B0604020202020204" pitchFamily="34" charset="0"/>
              </a:rPr>
              <a:t>problema</a:t>
            </a:r>
            <a:endParaRPr lang="es-MX"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786207" y="1680353"/>
            <a:ext cx="9642894" cy="4877099"/>
          </a:xfrm>
        </p:spPr>
        <p:txBody>
          <a:bodyPr>
            <a:normAutofit/>
          </a:bodyPr>
          <a:lstStyle/>
          <a:p>
            <a:pPr marL="0" indent="0">
              <a:buNone/>
            </a:pPr>
            <a:r>
              <a:rPr lang="es-MX" sz="1800" dirty="0">
                <a:latin typeface="Arial" panose="020B0604020202020204" pitchFamily="34" charset="0"/>
                <a:cs typeface="Arial" panose="020B0604020202020204" pitchFamily="34" charset="0"/>
              </a:rPr>
              <a:t>La camioneta 4x4 Toyota Crown de 1970, símbolo de la mecánica automotriz </a:t>
            </a:r>
            <a:r>
              <a:rPr lang="es-MX" sz="1800" dirty="0" err="1">
                <a:latin typeface="Arial" panose="020B0604020202020204" pitchFamily="34" charset="0"/>
                <a:cs typeface="Arial" panose="020B0604020202020204" pitchFamily="34" charset="0"/>
              </a:rPr>
              <a:t>DBR</a:t>
            </a:r>
            <a:r>
              <a:rPr lang="es-MX" sz="1800" dirty="0">
                <a:latin typeface="Arial" panose="020B0604020202020204" pitchFamily="34" charset="0"/>
                <a:cs typeface="Arial" panose="020B0604020202020204" pitchFamily="34" charset="0"/>
              </a:rPr>
              <a:t>, no posee control de tracción por lo cual se le debe adaptar un sistema que permita controlar a cual rueda va dirigida la potencia. Para esto se le debe colocar sensores de velocidad en cada una de las ruedas, y un sistema que permita bloquear la rueda que patine. </a:t>
            </a:r>
            <a:endParaRPr lang="es-MX" sz="1800" dirty="0" smtClean="0">
              <a:latin typeface="Arial" panose="020B0604020202020204" pitchFamily="34" charset="0"/>
              <a:cs typeface="Arial" panose="020B0604020202020204" pitchFamily="34" charset="0"/>
            </a:endParaRPr>
          </a:p>
          <a:p>
            <a:pPr marL="0" indent="0">
              <a:buNone/>
            </a:pPr>
            <a:endParaRPr lang="es-MX" sz="1800" dirty="0">
              <a:latin typeface="Arial" panose="020B0604020202020204" pitchFamily="34" charset="0"/>
              <a:cs typeface="Arial" panose="020B0604020202020204" pitchFamily="34" charset="0"/>
            </a:endParaRPr>
          </a:p>
          <a:p>
            <a:pPr marL="0" indent="0">
              <a:buNone/>
            </a:pPr>
            <a:r>
              <a:rPr lang="es-MX" sz="1800" dirty="0">
                <a:latin typeface="Arial" panose="020B0604020202020204" pitchFamily="34" charset="0"/>
                <a:cs typeface="Arial" panose="020B0604020202020204" pitchFamily="34" charset="0"/>
              </a:rPr>
              <a:t>El sistema debe contar con un interfaz humano máquina (</a:t>
            </a:r>
            <a:r>
              <a:rPr lang="es-MX" sz="1800" dirty="0" err="1">
                <a:latin typeface="Arial" panose="020B0604020202020204" pitchFamily="34" charset="0"/>
                <a:cs typeface="Arial" panose="020B0604020202020204" pitchFamily="34" charset="0"/>
              </a:rPr>
              <a:t>HMI</a:t>
            </a:r>
            <a:r>
              <a:rPr lang="es-MX" sz="1800" dirty="0">
                <a:latin typeface="Arial" panose="020B0604020202020204" pitchFamily="34" charset="0"/>
                <a:cs typeface="Arial" panose="020B0604020202020204" pitchFamily="34" charset="0"/>
              </a:rPr>
              <a:t>) que sea fácil de entender, usar y que permita al usuario tener un control automático y manual. Este sistema por seguridad sólo se activará cuando el vehículo se encuentre a una velocidad baja con el modo 4x4L activado</a:t>
            </a:r>
            <a:r>
              <a:rPr lang="es-MX" sz="1800" dirty="0" smtClean="0">
                <a:latin typeface="Arial" panose="020B0604020202020204" pitchFamily="34" charset="0"/>
                <a:cs typeface="Arial" panose="020B0604020202020204" pitchFamily="34" charset="0"/>
              </a:rPr>
              <a:t>.</a:t>
            </a:r>
          </a:p>
          <a:p>
            <a:pPr marL="0" indent="0">
              <a:buNone/>
            </a:pPr>
            <a:endParaRPr lang="es-MX" sz="1800" dirty="0">
              <a:latin typeface="Arial" panose="020B0604020202020204" pitchFamily="34" charset="0"/>
              <a:cs typeface="Arial" panose="020B0604020202020204" pitchFamily="34" charset="0"/>
            </a:endParaRPr>
          </a:p>
          <a:p>
            <a:pPr marL="0" indent="0">
              <a:buNone/>
            </a:pPr>
            <a:r>
              <a:rPr lang="es-MX" sz="1800" dirty="0">
                <a:latin typeface="Arial" panose="020B0604020202020204" pitchFamily="34" charset="0"/>
                <a:cs typeface="Arial" panose="020B0604020202020204" pitchFamily="34" charset="0"/>
              </a:rPr>
              <a:t>El sistema no debe generar problemas con los demás sistemas integrados en el vehículo y tampoco debe generar modificaciones en la estética del vehículo. El mecanismo debe ocupar el menor espacio posible con un coste bajo.</a:t>
            </a:r>
          </a:p>
          <a:p>
            <a:pPr marL="0" indent="0">
              <a:buNone/>
            </a:pPr>
            <a:r>
              <a:rPr lang="es-MX" sz="1800" dirty="0">
                <a:latin typeface="Arial" panose="020B0604020202020204" pitchFamily="34" charset="0"/>
                <a:cs typeface="Arial" panose="020B0604020202020204" pitchFamily="34" charset="0"/>
              </a:rPr>
              <a:t>Para disminuir el coste del sistema se utilizará los elementos que se encuentran almacenados en la bodega de la empresa.</a:t>
            </a:r>
          </a:p>
          <a:p>
            <a:endParaRPr lang="es-MX" dirty="0"/>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493" y="1758440"/>
            <a:ext cx="397714" cy="397714"/>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493" y="3230143"/>
            <a:ext cx="397714" cy="397714"/>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493" y="4735003"/>
            <a:ext cx="397714" cy="397714"/>
          </a:xfrm>
          <a:prstGeom prst="rect">
            <a:avLst/>
          </a:prstGeom>
        </p:spPr>
      </p:pic>
      <p:sp>
        <p:nvSpPr>
          <p:cNvPr id="8"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18323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363248090"/>
              </p:ext>
            </p:extLst>
          </p:nvPr>
        </p:nvGraphicFramePr>
        <p:xfrm>
          <a:off x="3922137" y="5126347"/>
          <a:ext cx="4721531" cy="754380"/>
        </p:xfrm>
        <a:graphic>
          <a:graphicData uri="http://schemas.openxmlformats.org/drawingml/2006/table">
            <a:tbl>
              <a:tblPr firstRow="1" firstCol="1" bandRow="1">
                <a:tableStyleId>{93296810-A885-4BE3-A3E7-6D5BEEA58F35}</a:tableStyleId>
              </a:tblPr>
              <a:tblGrid>
                <a:gridCol w="3267075"/>
                <a:gridCol w="729837"/>
                <a:gridCol w="724619"/>
              </a:tblGrid>
              <a:tr h="200025">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Elementos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medidas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cantidad</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Tubería de freno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m</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15</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Circuito electrónico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u</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1</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10" name="Título 1"/>
          <p:cNvSpPr>
            <a:spLocks noGrp="1"/>
          </p:cNvSpPr>
          <p:nvPr>
            <p:ph type="title"/>
          </p:nvPr>
        </p:nvSpPr>
        <p:spPr>
          <a:xfrm>
            <a:off x="838199" y="701555"/>
            <a:ext cx="10515600" cy="1325563"/>
          </a:xfrm>
        </p:spPr>
        <p:txBody>
          <a:bodyPr/>
          <a:lstStyle/>
          <a:p>
            <a:pPr algn="ctr"/>
            <a:r>
              <a:rPr lang="es-MX" b="1" dirty="0" smtClean="0">
                <a:latin typeface="Arial" panose="020B0604020202020204" pitchFamily="34" charset="0"/>
                <a:cs typeface="Arial" panose="020B0604020202020204" pitchFamily="34" charset="0"/>
              </a:rPr>
              <a:t>Requerimiento de compra, manufactura y de bodega</a:t>
            </a:r>
            <a:endParaRPr lang="es-MX" b="1" dirty="0">
              <a:latin typeface="Arial" panose="020B0604020202020204" pitchFamily="34" charset="0"/>
              <a:cs typeface="Arial" panose="020B0604020202020204" pitchFamily="34" charset="0"/>
            </a:endParaRPr>
          </a:p>
        </p:txBody>
      </p:sp>
      <p:graphicFrame>
        <p:nvGraphicFramePr>
          <p:cNvPr id="11" name="Marcador de contenido 6"/>
          <p:cNvGraphicFramePr>
            <a:graphicFrameLocks/>
          </p:cNvGraphicFramePr>
          <p:nvPr>
            <p:extLst>
              <p:ext uri="{D42A27DB-BD31-4B8C-83A1-F6EECF244321}">
                <p14:modId xmlns:p14="http://schemas.microsoft.com/office/powerpoint/2010/main" val="3305461444"/>
              </p:ext>
            </p:extLst>
          </p:nvPr>
        </p:nvGraphicFramePr>
        <p:xfrm>
          <a:off x="1200510" y="2133437"/>
          <a:ext cx="5122089" cy="2599194"/>
        </p:xfrm>
        <a:graphic>
          <a:graphicData uri="http://schemas.openxmlformats.org/drawingml/2006/table">
            <a:tbl>
              <a:tblPr firstRow="1" firstCol="1" bandRow="1">
                <a:tableStyleId>{93296810-A885-4BE3-A3E7-6D5BEEA58F35}</a:tableStyleId>
              </a:tblPr>
              <a:tblGrid>
                <a:gridCol w="3603336"/>
                <a:gridCol w="768818"/>
                <a:gridCol w="749935"/>
              </a:tblGrid>
              <a:tr h="200025">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Descripción de los materiales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medidas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cantidad</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dirty="0" err="1">
                          <a:effectLst/>
                          <a:latin typeface="Arial" panose="020B0604020202020204" pitchFamily="34" charset="0"/>
                          <a:cs typeface="Arial" panose="020B0604020202020204" pitchFamily="34" charset="0"/>
                        </a:rPr>
                        <a:t>Arduino</a:t>
                      </a:r>
                      <a:r>
                        <a:rPr lang="es-EC" sz="1100" dirty="0">
                          <a:effectLst/>
                          <a:latin typeface="Arial" panose="020B0604020202020204" pitchFamily="34" charset="0"/>
                          <a:cs typeface="Arial" panose="020B0604020202020204" pitchFamily="34" charset="0"/>
                        </a:rPr>
                        <a:t> Mega</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Módulo de comunicación CAN estándar V1.0</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11289">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Cable Ethernet blindado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10</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62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Cable unifilar n°14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m</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20</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Pantalla táctil 4.3in</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873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Neplos 10mm</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10</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Mangueras de 10mm</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m</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5</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Mordazas posteriores de Mercedes modelo 108</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Pastillas de freno para las mordazas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1</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graphicFrame>
        <p:nvGraphicFramePr>
          <p:cNvPr id="13" name="Tabla 7"/>
          <p:cNvGraphicFramePr>
            <a:graphicFrameLocks noGrp="1"/>
          </p:cNvGraphicFramePr>
          <p:nvPr>
            <p:extLst>
              <p:ext uri="{D42A27DB-BD31-4B8C-83A1-F6EECF244321}">
                <p14:modId xmlns:p14="http://schemas.microsoft.com/office/powerpoint/2010/main" val="991403108"/>
              </p:ext>
            </p:extLst>
          </p:nvPr>
        </p:nvGraphicFramePr>
        <p:xfrm>
          <a:off x="6991255" y="2221788"/>
          <a:ext cx="4870065" cy="2175510"/>
        </p:xfrm>
        <a:graphic>
          <a:graphicData uri="http://schemas.openxmlformats.org/drawingml/2006/table">
            <a:tbl>
              <a:tblPr firstRow="1" firstCol="1" bandRow="1">
                <a:tableStyleId>{93296810-A885-4BE3-A3E7-6D5BEEA58F35}</a:tableStyleId>
              </a:tblPr>
              <a:tblGrid>
                <a:gridCol w="3032639"/>
                <a:gridCol w="756406"/>
                <a:gridCol w="1081020"/>
              </a:tblGrid>
              <a:tr h="200025">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Descripción de los materiales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medidas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cantidad</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Cuerpo de válvulas del ABS Chevrolet SZ 4wd</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Tubería de frenos 10mm</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m</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15</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Cilindro de freno de tambor de Fiat Uno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u</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62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Pernos cabeza hexagonal de 8mm</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u</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16</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0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Cauchos de soporte de escape</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2</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90525">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Platina de soporte para los cilindros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100" dirty="0">
                          <a:effectLst/>
                          <a:latin typeface="Arial" panose="020B0604020202020204" pitchFamily="34" charset="0"/>
                          <a:cs typeface="Arial" panose="020B0604020202020204" pitchFamily="34" charset="0"/>
                        </a:rPr>
                        <a:t>2</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7"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472218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2" y="0"/>
            <a:ext cx="12191999" cy="6858000"/>
          </a:xfrm>
          <a:prstGeom prst="rect">
            <a:avLst/>
          </a:prstGeom>
        </p:spPr>
      </p:pic>
      <p:sp>
        <p:nvSpPr>
          <p:cNvPr id="7" name="Título 1"/>
          <p:cNvSpPr>
            <a:spLocks noGrp="1"/>
          </p:cNvSpPr>
          <p:nvPr>
            <p:ph type="title"/>
          </p:nvPr>
        </p:nvSpPr>
        <p:spPr>
          <a:xfrm>
            <a:off x="1761218" y="645665"/>
            <a:ext cx="8791755" cy="1325563"/>
          </a:xfrm>
        </p:spPr>
        <p:txBody>
          <a:bodyPr/>
          <a:lstStyle/>
          <a:p>
            <a:pPr algn="ctr"/>
            <a:r>
              <a:rPr lang="es-MX" b="1" dirty="0" smtClean="0">
                <a:latin typeface="Arial" panose="020B0604020202020204" pitchFamily="34" charset="0"/>
                <a:cs typeface="Arial" panose="020B0604020202020204" pitchFamily="34" charset="0"/>
              </a:rPr>
              <a:t>Protocolo de pruebas n°2 y resultados</a:t>
            </a:r>
            <a:endParaRPr lang="es-MX" b="1" dirty="0">
              <a:latin typeface="Arial" panose="020B0604020202020204" pitchFamily="34" charset="0"/>
              <a:cs typeface="Arial" panose="020B0604020202020204" pitchFamily="34" charset="0"/>
            </a:endParaRPr>
          </a:p>
        </p:txBody>
      </p:sp>
      <p:sp>
        <p:nvSpPr>
          <p:cNvPr id="9" name="Marcador de contenido 4"/>
          <p:cNvSpPr txBox="1">
            <a:spLocks/>
          </p:cNvSpPr>
          <p:nvPr/>
        </p:nvSpPr>
        <p:spPr>
          <a:xfrm>
            <a:off x="1697362" y="1932317"/>
            <a:ext cx="4323876" cy="4667341"/>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dirty="0" smtClean="0">
                <a:latin typeface="Arial" panose="020B0604020202020204" pitchFamily="34" charset="0"/>
                <a:cs typeface="Arial" panose="020B0604020202020204" pitchFamily="34" charset="0"/>
              </a:rPr>
              <a:t>Conectar las cuatro tuberías de salida del ABS a los 4 manómetros. </a:t>
            </a:r>
          </a:p>
          <a:p>
            <a:pPr marL="0" indent="0">
              <a:buNone/>
            </a:pPr>
            <a:r>
              <a:rPr lang="es-MX" dirty="0" smtClean="0">
                <a:latin typeface="Arial" panose="020B0604020202020204" pitchFamily="34" charset="0"/>
                <a:cs typeface="Arial" panose="020B0604020202020204" pitchFamily="34" charset="0"/>
              </a:rPr>
              <a:t>Llenar el tanque de la bomba con líquido de frenos.</a:t>
            </a:r>
          </a:p>
          <a:p>
            <a:pPr marL="0" indent="0">
              <a:buNone/>
            </a:pPr>
            <a:r>
              <a:rPr lang="es-MX" dirty="0" smtClean="0">
                <a:latin typeface="Arial" panose="020B0604020202020204" pitchFamily="34" charset="0"/>
                <a:cs typeface="Arial" panose="020B0604020202020204" pitchFamily="34" charset="0"/>
              </a:rPr>
              <a:t>Conectar el </a:t>
            </a:r>
            <a:r>
              <a:rPr lang="es-MX" dirty="0" err="1" smtClean="0">
                <a:latin typeface="Arial" panose="020B0604020202020204" pitchFamily="34" charset="0"/>
                <a:cs typeface="Arial" panose="020B0604020202020204" pitchFamily="34" charset="0"/>
              </a:rPr>
              <a:t>arduino</a:t>
            </a:r>
            <a:r>
              <a:rPr lang="es-MX" dirty="0" smtClean="0">
                <a:latin typeface="Arial" panose="020B0604020202020204" pitchFamily="34" charset="0"/>
                <a:cs typeface="Arial" panose="020B0604020202020204" pitchFamily="34" charset="0"/>
              </a:rPr>
              <a:t> al módulo de ABS. </a:t>
            </a:r>
          </a:p>
          <a:p>
            <a:pPr marL="0" indent="0">
              <a:buNone/>
            </a:pPr>
            <a:r>
              <a:rPr lang="es-MX" dirty="0" smtClean="0">
                <a:latin typeface="Arial" panose="020B0604020202020204" pitchFamily="34" charset="0"/>
                <a:cs typeface="Arial" panose="020B0604020202020204" pitchFamily="34" charset="0"/>
              </a:rPr>
              <a:t>Mandar accionar el motor de freno con una sola rueda sin frenar.</a:t>
            </a:r>
          </a:p>
          <a:p>
            <a:pPr marL="0" indent="0">
              <a:buNone/>
            </a:pPr>
            <a:r>
              <a:rPr lang="es-MX" dirty="0" smtClean="0">
                <a:latin typeface="Arial" panose="020B0604020202020204" pitchFamily="34" charset="0"/>
                <a:cs typeface="Arial" panose="020B0604020202020204" pitchFamily="34" charset="0"/>
              </a:rPr>
              <a:t>Quitar la presión del sistema.</a:t>
            </a:r>
          </a:p>
          <a:p>
            <a:pPr marL="0" indent="0">
              <a:buNone/>
            </a:pPr>
            <a:r>
              <a:rPr lang="es-MX" dirty="0" smtClean="0">
                <a:latin typeface="Arial" panose="020B0604020202020204" pitchFamily="34" charset="0"/>
                <a:cs typeface="Arial" panose="020B0604020202020204" pitchFamily="34" charset="0"/>
              </a:rPr>
              <a:t>Mandar presión en el sistema con otra rueda sin frenar (diferente a la anterior rueda). </a:t>
            </a:r>
          </a:p>
          <a:p>
            <a:pPr marL="0" indent="0">
              <a:buNone/>
            </a:pPr>
            <a:r>
              <a:rPr lang="es-MX" dirty="0" smtClean="0">
                <a:latin typeface="Arial" panose="020B0604020202020204" pitchFamily="34" charset="0"/>
                <a:cs typeface="Arial" panose="020B0604020202020204" pitchFamily="34" charset="0"/>
              </a:rPr>
              <a:t>Quitar la presión del sistema.</a:t>
            </a:r>
          </a:p>
          <a:p>
            <a:pPr marL="0" indent="0">
              <a:buNone/>
            </a:pPr>
            <a:r>
              <a:rPr lang="es-MX" dirty="0" smtClean="0">
                <a:latin typeface="Arial" panose="020B0604020202020204" pitchFamily="34" charset="0"/>
                <a:cs typeface="Arial" panose="020B0604020202020204" pitchFamily="34" charset="0"/>
              </a:rPr>
              <a:t>Mandar presión en el sistema con otra rueda sin frenar (diferente a las dos anteriores).</a:t>
            </a:r>
          </a:p>
          <a:p>
            <a:pPr marL="0" indent="0">
              <a:buNone/>
            </a:pPr>
            <a:r>
              <a:rPr lang="es-MX" dirty="0" smtClean="0">
                <a:latin typeface="Arial" panose="020B0604020202020204" pitchFamily="34" charset="0"/>
                <a:cs typeface="Arial" panose="020B0604020202020204" pitchFamily="34" charset="0"/>
              </a:rPr>
              <a:t>Quitar la presión del sistema.</a:t>
            </a:r>
          </a:p>
          <a:p>
            <a:pPr marL="0" indent="0">
              <a:buNone/>
            </a:pPr>
            <a:r>
              <a:rPr lang="es-MX" dirty="0" smtClean="0">
                <a:latin typeface="Arial" panose="020B0604020202020204" pitchFamily="34" charset="0"/>
                <a:cs typeface="Arial" panose="020B0604020202020204" pitchFamily="34" charset="0"/>
              </a:rPr>
              <a:t>Mandar presión en el sistema con la rueda que ha pasado frenado.</a:t>
            </a:r>
          </a:p>
          <a:p>
            <a:pPr marL="0" indent="0">
              <a:buNone/>
            </a:pPr>
            <a:r>
              <a:rPr lang="es-MX" dirty="0" smtClean="0">
                <a:latin typeface="Arial" panose="020B0604020202020204" pitchFamily="34" charset="0"/>
                <a:cs typeface="Arial" panose="020B0604020202020204" pitchFamily="34" charset="0"/>
              </a:rPr>
              <a:t>Quitar la presión del sistema, comprobar que la presión en el manómetro haya descendido a 0 bar.</a:t>
            </a:r>
          </a:p>
          <a:p>
            <a:pPr marL="0" indent="0">
              <a:buNone/>
            </a:pPr>
            <a:r>
              <a:rPr lang="es-MX" dirty="0" smtClean="0">
                <a:latin typeface="Arial" panose="020B0604020202020204" pitchFamily="34" charset="0"/>
                <a:cs typeface="Arial" panose="020B0604020202020204" pitchFamily="34" charset="0"/>
              </a:rPr>
              <a:t>Desconectar el manómetro, las tuberías y los cables del </a:t>
            </a:r>
            <a:r>
              <a:rPr lang="es-MX" dirty="0" err="1" smtClean="0">
                <a:latin typeface="Arial" panose="020B0604020202020204" pitchFamily="34" charset="0"/>
                <a:cs typeface="Arial" panose="020B0604020202020204" pitchFamily="34" charset="0"/>
              </a:rPr>
              <a:t>arduino</a:t>
            </a:r>
            <a:r>
              <a:rPr lang="es-MX" dirty="0" smtClean="0">
                <a:latin typeface="Arial" panose="020B0604020202020204" pitchFamily="34" charset="0"/>
                <a:cs typeface="Arial" panose="020B0604020202020204" pitchFamily="34" charset="0"/>
              </a:rPr>
              <a:t> y batería.</a:t>
            </a:r>
            <a:endParaRPr lang="es-MX" dirty="0">
              <a:latin typeface="Arial" panose="020B0604020202020204" pitchFamily="34" charset="0"/>
              <a:cs typeface="Arial" panose="020B0604020202020204" pitchFamily="34" charset="0"/>
            </a:endParaRPr>
          </a:p>
        </p:txBody>
      </p:sp>
      <p:graphicFrame>
        <p:nvGraphicFramePr>
          <p:cNvPr id="11" name="Marcador de contenido 5"/>
          <p:cNvGraphicFramePr>
            <a:graphicFrameLocks noGrp="1"/>
          </p:cNvGraphicFramePr>
          <p:nvPr>
            <p:ph sz="half" idx="1"/>
            <p:extLst>
              <p:ext uri="{D42A27DB-BD31-4B8C-83A1-F6EECF244321}">
                <p14:modId xmlns:p14="http://schemas.microsoft.com/office/powerpoint/2010/main" val="2972944828"/>
              </p:ext>
            </p:extLst>
          </p:nvPr>
        </p:nvGraphicFramePr>
        <p:xfrm>
          <a:off x="6095999" y="2436614"/>
          <a:ext cx="5181602" cy="2878535"/>
        </p:xfrm>
        <a:graphic>
          <a:graphicData uri="http://schemas.openxmlformats.org/drawingml/2006/table">
            <a:tbl>
              <a:tblPr firstRow="1" firstCol="1" bandRow="1">
                <a:tableStyleId>{93296810-A885-4BE3-A3E7-6D5BEEA58F35}</a:tableStyleId>
              </a:tblPr>
              <a:tblGrid>
                <a:gridCol w="901359"/>
                <a:gridCol w="615444"/>
                <a:gridCol w="871071"/>
                <a:gridCol w="700855"/>
                <a:gridCol w="811102"/>
                <a:gridCol w="1281771"/>
              </a:tblGrid>
              <a:tr h="959511">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Número de intentos</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Presión de la rueda del. izq.</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Presión de la rueda del. der.</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Presión de la rueda tas. izq.</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Presión de la rueda tras. der.</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Observaciones:</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r>
              <a:tr h="239878">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1</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4</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6</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Optimo</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r>
              <a:tr h="239878">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2</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4</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Optimo</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r>
              <a:tr h="239878">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3</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4</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6</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Optimo</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r>
              <a:tr h="239878">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4</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4</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Optimo</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r>
              <a:tr h="239878">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5</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4</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Optimo</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r>
              <a:tr h="239878">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4</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Optimo</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r>
              <a:tr h="239878">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7</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4</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Optimo</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r>
              <a:tr h="239878">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8</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4</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a:effectLst/>
                          <a:latin typeface="Arial" panose="020B0604020202020204" pitchFamily="34" charset="0"/>
                          <a:cs typeface="Arial" panose="020B0604020202020204" pitchFamily="34" charset="0"/>
                        </a:rPr>
                        <a:t>6</a:t>
                      </a:r>
                      <a:endParaRPr lang="es-MX" sz="100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c>
                  <a:txBody>
                    <a:bodyPr/>
                    <a:lstStyle/>
                    <a:p>
                      <a:pPr algn="ctr">
                        <a:lnSpc>
                          <a:spcPct val="150000"/>
                        </a:lnSpc>
                        <a:spcAft>
                          <a:spcPts val="0"/>
                        </a:spcAft>
                      </a:pPr>
                      <a:r>
                        <a:rPr lang="es-EC" sz="1000" dirty="0">
                          <a:effectLst/>
                          <a:latin typeface="Arial" panose="020B0604020202020204" pitchFamily="34" charset="0"/>
                          <a:cs typeface="Arial" panose="020B0604020202020204" pitchFamily="34" charset="0"/>
                        </a:rPr>
                        <a:t>Optimo</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65421" marR="65421" marT="0" marB="0" anchor="ctr"/>
                </a:tc>
              </a:tr>
            </a:tbl>
          </a:graphicData>
        </a:graphic>
      </p:graphicFrame>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117" y="1971228"/>
            <a:ext cx="178578" cy="178578"/>
          </a:xfrm>
          <a:prstGeom prst="rect">
            <a:avLst/>
          </a:prstGeom>
        </p:spPr>
      </p:pic>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640" y="3250422"/>
            <a:ext cx="178578" cy="178578"/>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640" y="2317331"/>
            <a:ext cx="178578" cy="178578"/>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640" y="2874874"/>
            <a:ext cx="178578" cy="178578"/>
          </a:xfrm>
          <a:prstGeom prst="rect">
            <a:avLst/>
          </a:prstGeom>
        </p:spPr>
      </p:pic>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556506" y="3559535"/>
            <a:ext cx="178578" cy="178578"/>
          </a:xfrm>
          <a:prstGeom prst="rect">
            <a:avLst/>
          </a:prstGeom>
        </p:spPr>
      </p:pic>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506" y="3958927"/>
            <a:ext cx="178578" cy="178578"/>
          </a:xfrm>
          <a:prstGeom prst="rect">
            <a:avLst/>
          </a:prstGeom>
        </p:spPr>
      </p:pic>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506" y="4241936"/>
            <a:ext cx="178578" cy="178578"/>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640" y="4605907"/>
            <a:ext cx="178578" cy="178578"/>
          </a:xfrm>
          <a:prstGeom prst="rect">
            <a:avLst/>
          </a:prstGeom>
        </p:spPr>
      </p:pic>
      <p:pic>
        <p:nvPicPr>
          <p:cNvPr id="20" name="1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491" y="4933711"/>
            <a:ext cx="178578" cy="178578"/>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491" y="5353978"/>
            <a:ext cx="178578" cy="178578"/>
          </a:xfrm>
          <a:prstGeom prst="rect">
            <a:avLst/>
          </a:prstGeom>
        </p:spPr>
      </p:pic>
      <p:pic>
        <p:nvPicPr>
          <p:cNvPr id="24" name="2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491" y="5715839"/>
            <a:ext cx="178578" cy="178578"/>
          </a:xfrm>
          <a:prstGeom prst="rect">
            <a:avLst/>
          </a:prstGeom>
        </p:spPr>
      </p:pic>
      <p:sp>
        <p:nvSpPr>
          <p:cNvPr id="21"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3398063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Marcador de contenido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32533" y="1825625"/>
            <a:ext cx="7126933" cy="4351338"/>
          </a:xfrm>
          <a:prstGeom prst="rect">
            <a:avLst/>
          </a:prstGeom>
          <a:noFill/>
          <a:ln>
            <a:noFill/>
          </a:ln>
        </p:spPr>
      </p:pic>
      <p:sp>
        <p:nvSpPr>
          <p:cNvPr id="6" name="Título 4"/>
          <p:cNvSpPr>
            <a:spLocks noGrp="1"/>
          </p:cNvSpPr>
          <p:nvPr>
            <p:ph type="title"/>
          </p:nvPr>
        </p:nvSpPr>
        <p:spPr/>
        <p:txBody>
          <a:bodyPr/>
          <a:lstStyle/>
          <a:p>
            <a:pPr algn="ctr"/>
            <a:r>
              <a:rPr lang="es-MX" b="1" dirty="0" smtClean="0">
                <a:latin typeface="Arial" panose="020B0604020202020204" pitchFamily="34" charset="0"/>
                <a:cs typeface="Arial" panose="020B0604020202020204" pitchFamily="34" charset="0"/>
              </a:rPr>
              <a:t>Diagrama de operaciones</a:t>
            </a:r>
            <a:endParaRPr lang="es-MX" b="1" dirty="0">
              <a:latin typeface="Arial" panose="020B0604020202020204" pitchFamily="34" charset="0"/>
              <a:cs typeface="Arial" panose="020B0604020202020204" pitchFamily="34" charset="0"/>
            </a:endParaRPr>
          </a:p>
        </p:txBody>
      </p:sp>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379547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371876180"/>
              </p:ext>
            </p:extLst>
          </p:nvPr>
        </p:nvGraphicFramePr>
        <p:xfrm>
          <a:off x="3423683" y="4123001"/>
          <a:ext cx="5497032" cy="1994535"/>
        </p:xfrm>
        <a:graphic>
          <a:graphicData uri="http://schemas.openxmlformats.org/drawingml/2006/table">
            <a:tbl>
              <a:tblPr firstRow="1" firstCol="1" bandRow="1">
                <a:tableStyleId>{93296810-A885-4BE3-A3E7-6D5BEEA58F35}</a:tableStyleId>
              </a:tblPr>
              <a:tblGrid>
                <a:gridCol w="4055681"/>
                <a:gridCol w="716152"/>
                <a:gridCol w="725199"/>
              </a:tblGrid>
              <a:tr h="200025">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Elementos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medidas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cantidad</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771525">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Soporte de la mordaza especificaciones en plano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2</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81025">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Soporte del sensor de la rueda fónica especificaciones en plano</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90525">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Rueda fónica especificaciones en el plano</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4</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8" name="Título 1"/>
          <p:cNvSpPr>
            <a:spLocks noGrp="1"/>
          </p:cNvSpPr>
          <p:nvPr>
            <p:ph type="title"/>
          </p:nvPr>
        </p:nvSpPr>
        <p:spPr>
          <a:xfrm>
            <a:off x="838200" y="599041"/>
            <a:ext cx="10515600" cy="1325563"/>
          </a:xfrm>
        </p:spPr>
        <p:txBody>
          <a:bodyPr/>
          <a:lstStyle/>
          <a:p>
            <a:pPr algn="ctr"/>
            <a:r>
              <a:rPr lang="es-MX" b="1" dirty="0" smtClean="0">
                <a:latin typeface="Arial" panose="020B0604020202020204" pitchFamily="34" charset="0"/>
                <a:cs typeface="Arial" panose="020B0604020202020204" pitchFamily="34" charset="0"/>
              </a:rPr>
              <a:t>Requerimiento de compra, manufactura y de bodega</a:t>
            </a:r>
            <a:endParaRPr lang="es-MX" b="1" dirty="0">
              <a:latin typeface="Arial" panose="020B0604020202020204" pitchFamily="34" charset="0"/>
              <a:cs typeface="Arial" panose="020B0604020202020204" pitchFamily="34" charset="0"/>
            </a:endParaRPr>
          </a:p>
        </p:txBody>
      </p:sp>
      <p:graphicFrame>
        <p:nvGraphicFramePr>
          <p:cNvPr id="18" name="Marcador de contenido 3"/>
          <p:cNvGraphicFramePr>
            <a:graphicFrameLocks/>
          </p:cNvGraphicFramePr>
          <p:nvPr>
            <p:extLst>
              <p:ext uri="{D42A27DB-BD31-4B8C-83A1-F6EECF244321}">
                <p14:modId xmlns:p14="http://schemas.microsoft.com/office/powerpoint/2010/main" val="3906264586"/>
              </p:ext>
            </p:extLst>
          </p:nvPr>
        </p:nvGraphicFramePr>
        <p:xfrm>
          <a:off x="1196582" y="1935125"/>
          <a:ext cx="5342440" cy="1692244"/>
        </p:xfrm>
        <a:graphic>
          <a:graphicData uri="http://schemas.openxmlformats.org/drawingml/2006/table">
            <a:tbl>
              <a:tblPr firstRow="1" firstCol="1" bandRow="1">
                <a:tableStyleId>{93296810-A885-4BE3-A3E7-6D5BEEA58F35}</a:tableStyleId>
              </a:tblPr>
              <a:tblGrid>
                <a:gridCol w="3683510"/>
                <a:gridCol w="821072"/>
                <a:gridCol w="837858"/>
              </a:tblGrid>
              <a:tr h="275713">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Descripción de los materiales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medidas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cantidad</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86272">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Malla para evitar interferencias 1.2x0.6</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m</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07414">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Cable de micrófono blindado</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m</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17</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22845">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Fin de carrera</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1</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graphicFrame>
        <p:nvGraphicFramePr>
          <p:cNvPr id="19" name="Tabla 4"/>
          <p:cNvGraphicFramePr>
            <a:graphicFrameLocks noGrp="1"/>
          </p:cNvGraphicFramePr>
          <p:nvPr>
            <p:extLst>
              <p:ext uri="{D42A27DB-BD31-4B8C-83A1-F6EECF244321}">
                <p14:modId xmlns:p14="http://schemas.microsoft.com/office/powerpoint/2010/main" val="3360630126"/>
              </p:ext>
            </p:extLst>
          </p:nvPr>
        </p:nvGraphicFramePr>
        <p:xfrm>
          <a:off x="7050505" y="1863031"/>
          <a:ext cx="4741003" cy="1918335"/>
        </p:xfrm>
        <a:graphic>
          <a:graphicData uri="http://schemas.openxmlformats.org/drawingml/2006/table">
            <a:tbl>
              <a:tblPr firstRow="1" firstCol="1" bandRow="1">
                <a:tableStyleId>{93296810-A885-4BE3-A3E7-6D5BEEA58F35}</a:tableStyleId>
              </a:tblPr>
              <a:tblGrid>
                <a:gridCol w="3224018"/>
                <a:gridCol w="750659"/>
                <a:gridCol w="766326"/>
              </a:tblGrid>
              <a:tr h="200025">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Descripción de los materiales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medidas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cantidad</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8150">
                <a:tc>
                  <a:txBody>
                    <a:bodyPr/>
                    <a:lstStyle/>
                    <a:p>
                      <a:pPr algn="ctr">
                        <a:lnSpc>
                          <a:spcPct val="150000"/>
                        </a:lnSpc>
                        <a:spcAft>
                          <a:spcPts val="0"/>
                        </a:spcAft>
                      </a:pPr>
                      <a:r>
                        <a:rPr lang="es-MX" sz="1100" dirty="0" err="1">
                          <a:effectLst/>
                          <a:latin typeface="Arial" panose="020B0604020202020204" pitchFamily="34" charset="0"/>
                          <a:cs typeface="Arial" panose="020B0604020202020204" pitchFamily="34" charset="0"/>
                        </a:rPr>
                        <a:t>Sicaflex</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3</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57200">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Disipador de calor del tubo de escape</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81000">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Binchas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u</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17</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90525">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Sensores de velocidad tipo hall</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u</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4</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7"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3600705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contenido 2"/>
          <p:cNvSpPr>
            <a:spLocks noGrp="1"/>
          </p:cNvSpPr>
          <p:nvPr>
            <p:ph sz="half" idx="1"/>
          </p:nvPr>
        </p:nvSpPr>
        <p:spPr>
          <a:xfrm>
            <a:off x="7010400" y="1903339"/>
            <a:ext cx="5181600" cy="4351338"/>
          </a:xfrm>
        </p:spPr>
        <p:txBody>
          <a:bodyPr>
            <a:normAutofit/>
          </a:bodyPr>
          <a:lstStyle/>
          <a:p>
            <a:r>
              <a:rPr lang="es-MX" sz="1100" b="1" dirty="0" smtClean="0">
                <a:latin typeface="Arial" panose="020B0604020202020204" pitchFamily="34" charset="0"/>
                <a:cs typeface="Arial" panose="020B0604020202020204" pitchFamily="34" charset="0"/>
              </a:rPr>
              <a:t>Parte n°2</a:t>
            </a:r>
          </a:p>
          <a:p>
            <a:pPr lvl="0"/>
            <a:r>
              <a:rPr lang="es-MX" sz="1000" dirty="0">
                <a:latin typeface="Arial" panose="020B0604020202020204" pitchFamily="34" charset="0"/>
                <a:cs typeface="Arial" panose="020B0604020202020204" pitchFamily="34" charset="0"/>
              </a:rPr>
              <a:t>Colocar el vehículo encendido y en modo 4x4H.</a:t>
            </a:r>
          </a:p>
          <a:p>
            <a:pPr lvl="0"/>
            <a:r>
              <a:rPr lang="es-MX" sz="1000" dirty="0">
                <a:latin typeface="Arial" panose="020B0604020202020204" pitchFamily="34" charset="0"/>
                <a:cs typeface="Arial" panose="020B0604020202020204" pitchFamily="34" charset="0"/>
              </a:rPr>
              <a:t>Poner en primera marcha al vehículo.</a:t>
            </a:r>
          </a:p>
          <a:p>
            <a:pPr lvl="0"/>
            <a:r>
              <a:rPr lang="es-MX" sz="1000" dirty="0">
                <a:latin typeface="Arial" panose="020B0604020202020204" pitchFamily="34" charset="0"/>
                <a:cs typeface="Arial" panose="020B0604020202020204" pitchFamily="34" charset="0"/>
              </a:rPr>
              <a:t>Recorrer el camino establecido.</a:t>
            </a:r>
          </a:p>
          <a:p>
            <a:pPr lvl="0"/>
            <a:r>
              <a:rPr lang="es-MX" sz="1000" dirty="0">
                <a:latin typeface="Arial" panose="020B0604020202020204" pitchFamily="34" charset="0"/>
                <a:cs typeface="Arial" panose="020B0604020202020204" pitchFamily="34" charset="0"/>
              </a:rPr>
              <a:t>Evaluar el desempeño.</a:t>
            </a:r>
          </a:p>
          <a:p>
            <a:pPr lvl="0"/>
            <a:r>
              <a:rPr lang="es-MX" sz="1000" dirty="0">
                <a:latin typeface="Arial" panose="020B0604020202020204" pitchFamily="34" charset="0"/>
                <a:cs typeface="Arial" panose="020B0604020202020204" pitchFamily="34" charset="0"/>
              </a:rPr>
              <a:t>Colocar el vehículo encendido y en modo 4x4L.</a:t>
            </a:r>
          </a:p>
          <a:p>
            <a:pPr lvl="0"/>
            <a:r>
              <a:rPr lang="es-MX" sz="1000" dirty="0">
                <a:latin typeface="Arial" panose="020B0604020202020204" pitchFamily="34" charset="0"/>
                <a:cs typeface="Arial" panose="020B0604020202020204" pitchFamily="34" charset="0"/>
              </a:rPr>
              <a:t>Poner en primera marcha al vehículo.</a:t>
            </a:r>
          </a:p>
          <a:p>
            <a:pPr lvl="0"/>
            <a:r>
              <a:rPr lang="es-MX" sz="1000" dirty="0">
                <a:latin typeface="Arial" panose="020B0604020202020204" pitchFamily="34" charset="0"/>
                <a:cs typeface="Arial" panose="020B0604020202020204" pitchFamily="34" charset="0"/>
              </a:rPr>
              <a:t>Recorrer el camino establecido.</a:t>
            </a:r>
          </a:p>
          <a:p>
            <a:pPr lvl="0"/>
            <a:r>
              <a:rPr lang="es-MX" sz="1000" dirty="0">
                <a:latin typeface="Arial" panose="020B0604020202020204" pitchFamily="34" charset="0"/>
                <a:cs typeface="Arial" panose="020B0604020202020204" pitchFamily="34" charset="0"/>
              </a:rPr>
              <a:t>Evaluar el desempeño.</a:t>
            </a:r>
          </a:p>
          <a:p>
            <a:pPr marL="0" indent="0">
              <a:buNone/>
            </a:pPr>
            <a:endParaRPr lang="es-MX" dirty="0"/>
          </a:p>
        </p:txBody>
      </p:sp>
      <p:sp>
        <p:nvSpPr>
          <p:cNvPr id="7" name="Título 1"/>
          <p:cNvSpPr>
            <a:spLocks noGrp="1"/>
          </p:cNvSpPr>
          <p:nvPr>
            <p:ph type="title"/>
          </p:nvPr>
        </p:nvSpPr>
        <p:spPr>
          <a:xfrm>
            <a:off x="838200" y="482083"/>
            <a:ext cx="10515600" cy="1325563"/>
          </a:xfrm>
        </p:spPr>
        <p:txBody>
          <a:bodyPr/>
          <a:lstStyle/>
          <a:p>
            <a:pPr algn="ctr"/>
            <a:r>
              <a:rPr lang="es-MX" b="1" dirty="0" smtClean="0">
                <a:latin typeface="Arial" panose="020B0604020202020204" pitchFamily="34" charset="0"/>
                <a:cs typeface="Arial" panose="020B0604020202020204" pitchFamily="34" charset="0"/>
              </a:rPr>
              <a:t>Protocolo de pruebas finales</a:t>
            </a:r>
            <a:endParaRPr lang="es-MX" b="1" dirty="0">
              <a:latin typeface="Arial" panose="020B0604020202020204" pitchFamily="34" charset="0"/>
              <a:cs typeface="Arial" panose="020B0604020202020204" pitchFamily="34" charset="0"/>
            </a:endParaRPr>
          </a:p>
        </p:txBody>
      </p:sp>
      <p:sp>
        <p:nvSpPr>
          <p:cNvPr id="9" name="Marcador de contenido 4"/>
          <p:cNvSpPr>
            <a:spLocks noGrp="1"/>
          </p:cNvSpPr>
          <p:nvPr>
            <p:ph sz="half" idx="2"/>
          </p:nvPr>
        </p:nvSpPr>
        <p:spPr>
          <a:xfrm>
            <a:off x="1376916" y="1626782"/>
            <a:ext cx="5608674" cy="4965405"/>
          </a:xfrm>
        </p:spPr>
        <p:txBody>
          <a:bodyPr>
            <a:noAutofit/>
          </a:bodyPr>
          <a:lstStyle/>
          <a:p>
            <a:pPr marL="0" lvl="0" indent="0">
              <a:buNone/>
            </a:pPr>
            <a:r>
              <a:rPr lang="es-MX" sz="1100" b="1" dirty="0" smtClean="0">
                <a:latin typeface="Arial" panose="020B0604020202020204" pitchFamily="34" charset="0"/>
                <a:cs typeface="Arial" panose="020B0604020202020204" pitchFamily="34" charset="0"/>
              </a:rPr>
              <a:t>Parte n°1</a:t>
            </a:r>
          </a:p>
          <a:p>
            <a:pPr lvl="0"/>
            <a:r>
              <a:rPr lang="es-MX" sz="1000" dirty="0" smtClean="0">
                <a:latin typeface="Arial" panose="020B0604020202020204" pitchFamily="34" charset="0"/>
                <a:cs typeface="Arial" panose="020B0604020202020204" pitchFamily="34" charset="0"/>
              </a:rPr>
              <a:t>Colocar </a:t>
            </a:r>
            <a:r>
              <a:rPr lang="es-MX" sz="1000" dirty="0">
                <a:latin typeface="Arial" panose="020B0604020202020204" pitchFamily="34" charset="0"/>
                <a:cs typeface="Arial" panose="020B0604020202020204" pitchFamily="34" charset="0"/>
              </a:rPr>
              <a:t>el vehículo encendido y en modo 4x4L.</a:t>
            </a:r>
          </a:p>
          <a:p>
            <a:pPr lvl="0"/>
            <a:r>
              <a:rPr lang="es-MX" sz="1000" dirty="0">
                <a:latin typeface="Arial" panose="020B0604020202020204" pitchFamily="34" charset="0"/>
                <a:cs typeface="Arial" panose="020B0604020202020204" pitchFamily="34" charset="0"/>
              </a:rPr>
              <a:t>Poner en primera marcha al vehículo.</a:t>
            </a:r>
          </a:p>
          <a:p>
            <a:pPr lvl="0"/>
            <a:r>
              <a:rPr lang="es-MX" sz="1000" dirty="0">
                <a:latin typeface="Arial" panose="020B0604020202020204" pitchFamily="34" charset="0"/>
                <a:cs typeface="Arial" panose="020B0604020202020204" pitchFamily="34" charset="0"/>
              </a:rPr>
              <a:t>Poner en modo manual.</a:t>
            </a:r>
          </a:p>
          <a:p>
            <a:pPr lvl="0"/>
            <a:r>
              <a:rPr lang="es-MX" sz="1000" dirty="0">
                <a:latin typeface="Arial" panose="020B0604020202020204" pitchFamily="34" charset="0"/>
                <a:cs typeface="Arial" panose="020B0604020202020204" pitchFamily="34" charset="0"/>
              </a:rPr>
              <a:t>Seleccionar las dos izquierdas ruedas.</a:t>
            </a:r>
          </a:p>
          <a:p>
            <a:pPr lvl="0"/>
            <a:r>
              <a:rPr lang="es-MX" sz="1000" dirty="0">
                <a:latin typeface="Arial" panose="020B0604020202020204" pitchFamily="34" charset="0"/>
                <a:cs typeface="Arial" panose="020B0604020202020204" pitchFamily="34" charset="0"/>
              </a:rPr>
              <a:t>Evaluar el desempeño.</a:t>
            </a:r>
          </a:p>
          <a:p>
            <a:pPr lvl="0"/>
            <a:r>
              <a:rPr lang="es-MX" sz="1000" dirty="0">
                <a:latin typeface="Arial" panose="020B0604020202020204" pitchFamily="34" charset="0"/>
                <a:cs typeface="Arial" panose="020B0604020202020204" pitchFamily="34" charset="0"/>
              </a:rPr>
              <a:t>Poner en modo automático el sistema.</a:t>
            </a:r>
          </a:p>
          <a:p>
            <a:pPr lvl="0"/>
            <a:r>
              <a:rPr lang="es-MX" sz="1000" dirty="0">
                <a:latin typeface="Arial" panose="020B0604020202020204" pitchFamily="34" charset="0"/>
                <a:cs typeface="Arial" panose="020B0604020202020204" pitchFamily="34" charset="0"/>
              </a:rPr>
              <a:t>Poner en modo manual.</a:t>
            </a:r>
          </a:p>
          <a:p>
            <a:pPr lvl="0"/>
            <a:r>
              <a:rPr lang="es-MX" sz="1000" dirty="0">
                <a:latin typeface="Arial" panose="020B0604020202020204" pitchFamily="34" charset="0"/>
                <a:cs typeface="Arial" panose="020B0604020202020204" pitchFamily="34" charset="0"/>
              </a:rPr>
              <a:t>Seleccionar las dos derechas ruedas.</a:t>
            </a:r>
          </a:p>
          <a:p>
            <a:pPr lvl="0"/>
            <a:r>
              <a:rPr lang="es-MX" sz="1000" dirty="0">
                <a:latin typeface="Arial" panose="020B0604020202020204" pitchFamily="34" charset="0"/>
                <a:cs typeface="Arial" panose="020B0604020202020204" pitchFamily="34" charset="0"/>
              </a:rPr>
              <a:t>Evaluar el desempeño.</a:t>
            </a:r>
          </a:p>
          <a:p>
            <a:pPr lvl="0"/>
            <a:r>
              <a:rPr lang="es-MX" sz="1000" dirty="0">
                <a:latin typeface="Arial" panose="020B0604020202020204" pitchFamily="34" charset="0"/>
                <a:cs typeface="Arial" panose="020B0604020202020204" pitchFamily="34" charset="0"/>
              </a:rPr>
              <a:t>Poner en modo automático el sistema.</a:t>
            </a:r>
          </a:p>
          <a:p>
            <a:pPr lvl="0"/>
            <a:r>
              <a:rPr lang="es-MX" sz="1000" dirty="0">
                <a:latin typeface="Arial" panose="020B0604020202020204" pitchFamily="34" charset="0"/>
                <a:cs typeface="Arial" panose="020B0604020202020204" pitchFamily="34" charset="0"/>
              </a:rPr>
              <a:t>Poner en modo manual.</a:t>
            </a:r>
          </a:p>
          <a:p>
            <a:pPr lvl="0"/>
            <a:r>
              <a:rPr lang="es-MX" sz="1000" dirty="0">
                <a:latin typeface="Arial" panose="020B0604020202020204" pitchFamily="34" charset="0"/>
                <a:cs typeface="Arial" panose="020B0604020202020204" pitchFamily="34" charset="0"/>
              </a:rPr>
              <a:t>Seleccionar la rueda delantera izquierda y la rueda posterior derecha.</a:t>
            </a:r>
          </a:p>
          <a:p>
            <a:pPr lvl="0"/>
            <a:r>
              <a:rPr lang="es-MX" sz="1000" dirty="0">
                <a:latin typeface="Arial" panose="020B0604020202020204" pitchFamily="34" charset="0"/>
                <a:cs typeface="Arial" panose="020B0604020202020204" pitchFamily="34" charset="0"/>
              </a:rPr>
              <a:t>Evaluar el desempeño.</a:t>
            </a:r>
          </a:p>
          <a:p>
            <a:pPr lvl="0"/>
            <a:r>
              <a:rPr lang="es-MX" sz="1000" dirty="0">
                <a:latin typeface="Arial" panose="020B0604020202020204" pitchFamily="34" charset="0"/>
                <a:cs typeface="Arial" panose="020B0604020202020204" pitchFamily="34" charset="0"/>
              </a:rPr>
              <a:t>Poner en modo automático el sistema.</a:t>
            </a:r>
          </a:p>
          <a:p>
            <a:pPr lvl="0"/>
            <a:r>
              <a:rPr lang="es-MX" sz="1000" dirty="0">
                <a:latin typeface="Arial" panose="020B0604020202020204" pitchFamily="34" charset="0"/>
                <a:cs typeface="Arial" panose="020B0604020202020204" pitchFamily="34" charset="0"/>
              </a:rPr>
              <a:t>Poner en modo manual.</a:t>
            </a:r>
          </a:p>
          <a:p>
            <a:pPr lvl="0"/>
            <a:r>
              <a:rPr lang="es-MX" sz="1000" dirty="0">
                <a:latin typeface="Arial" panose="020B0604020202020204" pitchFamily="34" charset="0"/>
                <a:cs typeface="Arial" panose="020B0604020202020204" pitchFamily="34" charset="0"/>
              </a:rPr>
              <a:t>Seleccionar la rueda delantera derecha y la rueda posterior izquierda.</a:t>
            </a:r>
          </a:p>
          <a:p>
            <a:pPr lvl="0"/>
            <a:r>
              <a:rPr lang="es-MX" sz="1000" dirty="0">
                <a:latin typeface="Arial" panose="020B0604020202020204" pitchFamily="34" charset="0"/>
                <a:cs typeface="Arial" panose="020B0604020202020204" pitchFamily="34" charset="0"/>
              </a:rPr>
              <a:t>Evaluar el desempeño.</a:t>
            </a:r>
          </a:p>
          <a:p>
            <a:pPr lvl="0"/>
            <a:r>
              <a:rPr lang="es-MX" sz="1000" dirty="0">
                <a:latin typeface="Arial" panose="020B0604020202020204" pitchFamily="34" charset="0"/>
                <a:cs typeface="Arial" panose="020B0604020202020204" pitchFamily="34" charset="0"/>
              </a:rPr>
              <a:t>Poner en modo automático el sistema.</a:t>
            </a:r>
          </a:p>
        </p:txBody>
      </p:sp>
      <p:sp>
        <p:nvSpPr>
          <p:cNvPr id="6"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079777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422991" y="1162567"/>
            <a:ext cx="10515600" cy="1325563"/>
          </a:xfrm>
        </p:spPr>
        <p:txBody>
          <a:bodyPr/>
          <a:lstStyle/>
          <a:p>
            <a:r>
              <a:rPr lang="es-MX" b="1" dirty="0" smtClean="0">
                <a:latin typeface="Arial" panose="020B0604020202020204" pitchFamily="34" charset="0"/>
                <a:cs typeface="Arial" panose="020B0604020202020204" pitchFamily="34" charset="0"/>
                <a:hlinkClick r:id="rId3" action="ppaction://hlinkfile"/>
              </a:rPr>
              <a:t>Resultados de las pruebas finales</a:t>
            </a:r>
            <a:endParaRPr lang="es-MX" b="1"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949271330"/>
              </p:ext>
            </p:extLst>
          </p:nvPr>
        </p:nvGraphicFramePr>
        <p:xfrm>
          <a:off x="3716938" y="5077972"/>
          <a:ext cx="5416430" cy="1005840"/>
        </p:xfrm>
        <a:graphic>
          <a:graphicData uri="http://schemas.openxmlformats.org/drawingml/2006/table">
            <a:tbl>
              <a:tblPr firstRow="1" firstCol="1" bandRow="1">
                <a:tableStyleId>{93296810-A885-4BE3-A3E7-6D5BEEA58F35}</a:tableStyleId>
              </a:tblPr>
              <a:tblGrid>
                <a:gridCol w="3161108"/>
                <a:gridCol w="1127661"/>
                <a:gridCol w="1127661"/>
              </a:tblGrid>
              <a:tr h="234414">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Descripción</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Valoración</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calificación</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34414">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Resultado en campo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60%</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7.34/10</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34414">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Resultados en la empresa</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40%</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8/10</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34414">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TOTAL</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7.61/10=76%</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MX"/>
                    </a:p>
                  </a:txBody>
                  <a:tcPr/>
                </a:tc>
              </a:tr>
            </a:tbl>
          </a:graphicData>
        </a:graphic>
      </p:graphicFrame>
      <p:graphicFrame>
        <p:nvGraphicFramePr>
          <p:cNvPr id="8" name="Marcador de contenido 4"/>
          <p:cNvGraphicFramePr>
            <a:graphicFrameLocks/>
          </p:cNvGraphicFramePr>
          <p:nvPr>
            <p:extLst>
              <p:ext uri="{D42A27DB-BD31-4B8C-83A1-F6EECF244321}">
                <p14:modId xmlns:p14="http://schemas.microsoft.com/office/powerpoint/2010/main" val="1047326459"/>
              </p:ext>
            </p:extLst>
          </p:nvPr>
        </p:nvGraphicFramePr>
        <p:xfrm>
          <a:off x="1180214" y="2551814"/>
          <a:ext cx="4153151" cy="2206912"/>
        </p:xfrm>
        <a:graphic>
          <a:graphicData uri="http://schemas.openxmlformats.org/drawingml/2006/table">
            <a:tbl>
              <a:tblPr firstRow="1" firstCol="1" bandRow="1">
                <a:tableStyleId>{93296810-A885-4BE3-A3E7-6D5BEEA58F35}</a:tableStyleId>
              </a:tblPr>
              <a:tblGrid>
                <a:gridCol w="2752380"/>
                <a:gridCol w="283893"/>
                <a:gridCol w="233346"/>
                <a:gridCol w="294280"/>
                <a:gridCol w="268660"/>
                <a:gridCol w="320592"/>
              </a:tblGrid>
              <a:tr h="275864">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Descripción</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Valoración</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75864">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Tiempo de respuesta</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highlight>
                            <a:srgbClr val="FFFF00"/>
                          </a:highligh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5</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5864">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Funcionamiento del sistema</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highlight>
                            <a:srgbClr val="FFFF00"/>
                          </a:highlight>
                          <a:latin typeface="Arial" panose="020B0604020202020204" pitchFamily="34" charset="0"/>
                          <a:cs typeface="Arial" panose="020B0604020202020204" pitchFamily="34" charset="0"/>
                        </a:rPr>
                        <a:t>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5</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5864">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Facilidad de uso</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highlight>
                            <a:srgbClr val="FFFF00"/>
                          </a:highlight>
                          <a:latin typeface="Arial" panose="020B0604020202020204" pitchFamily="34" charset="0"/>
                          <a:cs typeface="Arial" panose="020B0604020202020204" pitchFamily="34" charset="0"/>
                        </a:rPr>
                        <a:t>5</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5864">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Apariencia del sistema</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highlight>
                            <a:srgbClr val="FFFF00"/>
                          </a:highlight>
                          <a:latin typeface="Arial" panose="020B0604020202020204" pitchFamily="34" charset="0"/>
                          <a:cs typeface="Arial" panose="020B0604020202020204" pitchFamily="34" charset="0"/>
                        </a:rPr>
                        <a:t>5</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5864">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Repetitividad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highlight>
                            <a:srgbClr val="FFFF00"/>
                          </a:highlight>
                          <a:latin typeface="Arial" panose="020B0604020202020204" pitchFamily="34" charset="0"/>
                          <a:cs typeface="Arial" panose="020B0604020202020204" pitchFamily="34" charset="0"/>
                        </a:rPr>
                        <a:t>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5</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5864">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TOTALES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8</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10</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5864">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TOTAL</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20/25=8/10</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graphicFrame>
        <p:nvGraphicFramePr>
          <p:cNvPr id="10" name="Marcador de contenido 5"/>
          <p:cNvGraphicFramePr>
            <a:graphicFrameLocks/>
          </p:cNvGraphicFramePr>
          <p:nvPr>
            <p:extLst>
              <p:ext uri="{D42A27DB-BD31-4B8C-83A1-F6EECF244321}">
                <p14:modId xmlns:p14="http://schemas.microsoft.com/office/powerpoint/2010/main" val="788604537"/>
              </p:ext>
            </p:extLst>
          </p:nvPr>
        </p:nvGraphicFramePr>
        <p:xfrm>
          <a:off x="6858635" y="2658142"/>
          <a:ext cx="4507571" cy="1931546"/>
        </p:xfrm>
        <a:graphic>
          <a:graphicData uri="http://schemas.openxmlformats.org/drawingml/2006/table">
            <a:tbl>
              <a:tblPr firstRow="1" firstCol="1" bandRow="1">
                <a:tableStyleId>{93296810-A885-4BE3-A3E7-6D5BEEA58F35}</a:tableStyleId>
              </a:tblPr>
              <a:tblGrid>
                <a:gridCol w="2987261"/>
                <a:gridCol w="308120"/>
                <a:gridCol w="253260"/>
                <a:gridCol w="319393"/>
                <a:gridCol w="397550"/>
                <a:gridCol w="241987"/>
              </a:tblGrid>
              <a:tr h="317053">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Descripción</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Valoración</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24360">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Desempeño del vehículo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highlight>
                            <a:srgbClr val="FFFF00"/>
                          </a:highlight>
                          <a:latin typeface="Arial" panose="020B0604020202020204" pitchFamily="34" charset="0"/>
                          <a:cs typeface="Arial" panose="020B0604020202020204" pitchFamily="34" charset="0"/>
                        </a:rPr>
                        <a:t>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360">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Eficiencia</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highlight>
                            <a:srgbClr val="FFFF00"/>
                          </a:highligh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360">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Facilidad de uso en campo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highlight>
                            <a:srgbClr val="FFFF00"/>
                          </a:highligh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360">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TOTALES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7053">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TOTAL</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11/15=7.34/10</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9"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3664300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aphicFrame>
        <p:nvGraphicFramePr>
          <p:cNvPr id="7" name="Marcador de contenido 6"/>
          <p:cNvGraphicFramePr>
            <a:graphicFrameLocks noGrp="1"/>
          </p:cNvGraphicFramePr>
          <p:nvPr>
            <p:ph idx="1"/>
            <p:extLst>
              <p:ext uri="{D42A27DB-BD31-4B8C-83A1-F6EECF244321}">
                <p14:modId xmlns:p14="http://schemas.microsoft.com/office/powerpoint/2010/main" val="717332861"/>
              </p:ext>
            </p:extLst>
          </p:nvPr>
        </p:nvGraphicFramePr>
        <p:xfrm>
          <a:off x="2424359" y="2349703"/>
          <a:ext cx="7648081" cy="2594438"/>
        </p:xfrm>
        <a:graphic>
          <a:graphicData uri="http://schemas.openxmlformats.org/drawingml/2006/table">
            <a:tbl>
              <a:tblPr firstRow="1" firstCol="1" bandRow="1">
                <a:tableStyleId>{93296810-A885-4BE3-A3E7-6D5BEEA58F35}</a:tableStyleId>
              </a:tblPr>
              <a:tblGrid>
                <a:gridCol w="2740798"/>
                <a:gridCol w="1249571"/>
                <a:gridCol w="680611"/>
                <a:gridCol w="1679351"/>
                <a:gridCol w="1297750"/>
              </a:tblGrid>
              <a:tr h="445919">
                <a:tc gridSpan="5">
                  <a:txBody>
                    <a:bodyPr/>
                    <a:lstStyle/>
                    <a:p>
                      <a:pPr algn="ctr">
                        <a:lnSpc>
                          <a:spcPct val="107000"/>
                        </a:lnSpc>
                        <a:spcAft>
                          <a:spcPts val="0"/>
                        </a:spcAft>
                      </a:pPr>
                      <a:r>
                        <a:rPr lang="es-EC" sz="2000" b="1" dirty="0">
                          <a:effectLst/>
                          <a:latin typeface="Arial" panose="020B0604020202020204" pitchFamily="34" charset="0"/>
                          <a:cs typeface="Arial" panose="020B0604020202020204" pitchFamily="34" charset="0"/>
                        </a:rPr>
                        <a:t>FUENTE DE CAPITAL PARA EL PROYECTO DE GRADO</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45919">
                <a:tc>
                  <a:txBody>
                    <a:bodyPr/>
                    <a:lstStyle/>
                    <a:p>
                      <a:pPr lvl="0" algn="ctr">
                        <a:lnSpc>
                          <a:spcPct val="107000"/>
                        </a:lnSpc>
                        <a:spcAft>
                          <a:spcPts val="0"/>
                        </a:spcAft>
                      </a:pPr>
                      <a:r>
                        <a:rPr lang="es-EC" sz="1600" dirty="0">
                          <a:effectLst/>
                          <a:latin typeface="Arial" panose="020B0604020202020204" pitchFamily="34" charset="0"/>
                          <a:cs typeface="Arial" panose="020B0604020202020204" pitchFamily="34" charset="0"/>
                        </a:rPr>
                        <a:t>DESCRIPCIÓN</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b="1" dirty="0">
                          <a:effectLst/>
                          <a:latin typeface="Arial" panose="020B0604020202020204" pitchFamily="34" charset="0"/>
                          <a:cs typeface="Arial" panose="020B0604020202020204" pitchFamily="34" charset="0"/>
                        </a:rPr>
                        <a:t>MONTO</a:t>
                      </a:r>
                      <a:endParaRPr lang="es-MX"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b="1" dirty="0">
                          <a:effectLst/>
                          <a:latin typeface="Arial" panose="020B0604020202020204" pitchFamily="34" charset="0"/>
                          <a:cs typeface="Arial" panose="020B0604020202020204" pitchFamily="34" charset="0"/>
                        </a:rPr>
                        <a:t>ESPE</a:t>
                      </a:r>
                      <a:endParaRPr lang="es-MX"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b="1" dirty="0">
                          <a:effectLst/>
                          <a:latin typeface="Arial" panose="020B0604020202020204" pitchFamily="34" charset="0"/>
                          <a:cs typeface="Arial" panose="020B0604020202020204" pitchFamily="34" charset="0"/>
                        </a:rPr>
                        <a:t>ESTUDIANTE</a:t>
                      </a:r>
                      <a:endParaRPr lang="es-MX"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b="1" dirty="0">
                          <a:effectLst/>
                          <a:latin typeface="Arial" panose="020B0604020202020204" pitchFamily="34" charset="0"/>
                          <a:cs typeface="Arial" panose="020B0604020202020204" pitchFamily="34" charset="0"/>
                        </a:rPr>
                        <a:t>EMPRESA</a:t>
                      </a:r>
                      <a:endParaRPr lang="es-MX"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25650">
                <a:tc>
                  <a:txBody>
                    <a:bodyPr/>
                    <a:lstStyle/>
                    <a:p>
                      <a:pPr lvl="0" algn="ctr">
                        <a:lnSpc>
                          <a:spcPct val="107000"/>
                        </a:lnSpc>
                        <a:spcAft>
                          <a:spcPts val="0"/>
                        </a:spcAft>
                      </a:pPr>
                      <a:r>
                        <a:rPr lang="es-EC" sz="1600" dirty="0">
                          <a:effectLst/>
                          <a:latin typeface="Arial" panose="020B0604020202020204" pitchFamily="34" charset="0"/>
                          <a:cs typeface="Arial" panose="020B0604020202020204" pitchFamily="34" charset="0"/>
                        </a:rPr>
                        <a:t>MANO DE OBRA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834.418</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0</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196.85</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637.568</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25650">
                <a:tc>
                  <a:txBody>
                    <a:bodyPr/>
                    <a:lstStyle/>
                    <a:p>
                      <a:pPr lvl="0" algn="ctr">
                        <a:lnSpc>
                          <a:spcPct val="107000"/>
                        </a:lnSpc>
                        <a:spcAft>
                          <a:spcPts val="0"/>
                        </a:spcAft>
                      </a:pPr>
                      <a:r>
                        <a:rPr lang="es-EC" sz="1600" dirty="0">
                          <a:effectLst/>
                          <a:latin typeface="Arial" panose="020B0604020202020204" pitchFamily="34" charset="0"/>
                          <a:cs typeface="Arial" panose="020B0604020202020204" pitchFamily="34" charset="0"/>
                        </a:rPr>
                        <a:t>MATERIALES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3926.03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0</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0</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3926.03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25650">
                <a:tc>
                  <a:txBody>
                    <a:bodyPr/>
                    <a:lstStyle/>
                    <a:p>
                      <a:pPr lvl="0" algn="ctr">
                        <a:lnSpc>
                          <a:spcPct val="107000"/>
                        </a:lnSpc>
                        <a:spcAft>
                          <a:spcPts val="0"/>
                        </a:spcAft>
                      </a:pPr>
                      <a:r>
                        <a:rPr lang="es-EC" sz="1600" dirty="0">
                          <a:effectLst/>
                          <a:latin typeface="Arial" panose="020B0604020202020204" pitchFamily="34" charset="0"/>
                          <a:cs typeface="Arial" panose="020B0604020202020204" pitchFamily="34" charset="0"/>
                        </a:rPr>
                        <a:t>COSTOS INDIRECTOS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1075.3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1040</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effectLst/>
                          <a:latin typeface="Arial" panose="020B0604020202020204" pitchFamily="34" charset="0"/>
                          <a:cs typeface="Arial" panose="020B0604020202020204" pitchFamily="34" charset="0"/>
                        </a:rPr>
                        <a:t>0</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35.3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25650">
                <a:tc>
                  <a:txBody>
                    <a:bodyPr/>
                    <a:lstStyle/>
                    <a:p>
                      <a:pPr lvl="0" algn="ctr">
                        <a:lnSpc>
                          <a:spcPct val="107000"/>
                        </a:lnSpc>
                        <a:spcAft>
                          <a:spcPts val="0"/>
                        </a:spcAft>
                      </a:pPr>
                      <a:r>
                        <a:rPr lang="es-EC" sz="1600" dirty="0">
                          <a:effectLst/>
                          <a:latin typeface="Arial" panose="020B0604020202020204" pitchFamily="34" charset="0"/>
                          <a:cs typeface="Arial" panose="020B0604020202020204" pitchFamily="34" charset="0"/>
                        </a:rPr>
                        <a:t>TOTAL</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effectLst/>
                          <a:latin typeface="Arial" panose="020B0604020202020204" pitchFamily="34" charset="0"/>
                          <a:cs typeface="Arial" panose="020B0604020202020204" pitchFamily="34" charset="0"/>
                        </a:rPr>
                        <a:t>5835.748</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effectLst/>
                          <a:latin typeface="Arial" panose="020B0604020202020204" pitchFamily="34" charset="0"/>
                          <a:cs typeface="Arial" panose="020B0604020202020204" pitchFamily="34" charset="0"/>
                        </a:rPr>
                        <a:t>1040</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effectLst/>
                          <a:latin typeface="Arial" panose="020B0604020202020204" pitchFamily="34" charset="0"/>
                          <a:cs typeface="Arial" panose="020B0604020202020204" pitchFamily="34" charset="0"/>
                        </a:rPr>
                        <a:t>196.85</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effectLst/>
                          <a:latin typeface="Arial" panose="020B0604020202020204" pitchFamily="34" charset="0"/>
                          <a:cs typeface="Arial" panose="020B0604020202020204" pitchFamily="34" charset="0"/>
                        </a:rPr>
                        <a:t>4598.898</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6" name="Título 4"/>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latin typeface="Arial" panose="020B0604020202020204" pitchFamily="34" charset="0"/>
                <a:cs typeface="Arial" panose="020B0604020202020204" pitchFamily="34" charset="0"/>
              </a:rPr>
              <a:t>Fuentes del capital</a:t>
            </a:r>
            <a:endParaRPr lang="es-MX" b="1" dirty="0">
              <a:latin typeface="Arial" panose="020B0604020202020204" pitchFamily="34" charset="0"/>
              <a:cs typeface="Arial" panose="020B0604020202020204" pitchFamily="34" charset="0"/>
            </a:endParaRPr>
          </a:p>
        </p:txBody>
      </p:sp>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2923086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394180575"/>
              </p:ext>
            </p:extLst>
          </p:nvPr>
        </p:nvGraphicFramePr>
        <p:xfrm>
          <a:off x="3538308" y="2339293"/>
          <a:ext cx="6020361" cy="3286892"/>
        </p:xfrm>
        <a:graphic>
          <a:graphicData uri="http://schemas.openxmlformats.org/drawingml/2006/table">
            <a:tbl>
              <a:tblPr firstRow="1" firstCol="1" bandRow="1">
                <a:tableStyleId>{93296810-A885-4BE3-A3E7-6D5BEEA58F35}</a:tableStyleId>
              </a:tblPr>
              <a:tblGrid>
                <a:gridCol w="3672948"/>
                <a:gridCol w="2347413"/>
              </a:tblGrid>
              <a:tr h="737047">
                <a:tc gridSpan="2">
                  <a:txBody>
                    <a:bodyPr/>
                    <a:lstStyle/>
                    <a:p>
                      <a:pPr algn="ctr">
                        <a:lnSpc>
                          <a:spcPct val="107000"/>
                        </a:lnSpc>
                        <a:spcAft>
                          <a:spcPts val="0"/>
                        </a:spcAft>
                      </a:pPr>
                      <a:r>
                        <a:rPr lang="es-EC" sz="3600" dirty="0">
                          <a:effectLst/>
                          <a:latin typeface="Arial" panose="020B0604020202020204" pitchFamily="34" charset="0"/>
                          <a:cs typeface="Arial" panose="020B0604020202020204" pitchFamily="34" charset="0"/>
                        </a:rPr>
                        <a:t>Costo total</a:t>
                      </a:r>
                      <a:endParaRPr lang="es-MX"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MX"/>
                    </a:p>
                  </a:txBody>
                  <a:tcPr/>
                </a:tc>
              </a:tr>
              <a:tr h="719498">
                <a:tc>
                  <a:txBody>
                    <a:bodyPr/>
                    <a:lstStyle/>
                    <a:p>
                      <a:pPr algn="ctr">
                        <a:lnSpc>
                          <a:spcPct val="107000"/>
                        </a:lnSpc>
                        <a:spcAft>
                          <a:spcPts val="0"/>
                        </a:spcAft>
                      </a:pPr>
                      <a:r>
                        <a:rPr lang="es-EC" sz="2400" b="0" dirty="0">
                          <a:effectLst/>
                          <a:latin typeface="Arial" panose="020B0604020202020204" pitchFamily="34" charset="0"/>
                          <a:cs typeface="Arial" panose="020B0604020202020204" pitchFamily="34" charset="0"/>
                        </a:rPr>
                        <a:t>C</a:t>
                      </a:r>
                      <a:r>
                        <a:rPr lang="es-EC" sz="2400" b="0" dirty="0" smtClean="0">
                          <a:effectLst/>
                          <a:latin typeface="Arial" panose="020B0604020202020204" pitchFamily="34" charset="0"/>
                          <a:cs typeface="Arial" panose="020B0604020202020204" pitchFamily="34" charset="0"/>
                        </a:rPr>
                        <a:t>osto </a:t>
                      </a:r>
                      <a:r>
                        <a:rPr lang="es-EC" sz="2400" b="0" dirty="0">
                          <a:effectLst/>
                          <a:latin typeface="Arial" panose="020B0604020202020204" pitchFamily="34" charset="0"/>
                          <a:cs typeface="Arial" panose="020B0604020202020204" pitchFamily="34" charset="0"/>
                        </a:rPr>
                        <a:t>de materiales</a:t>
                      </a:r>
                      <a:endParaRPr lang="es-MX"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2400">
                          <a:effectLst/>
                          <a:latin typeface="Arial" panose="020B0604020202020204" pitchFamily="34" charset="0"/>
                          <a:cs typeface="Arial" panose="020B0604020202020204" pitchFamily="34" charset="0"/>
                        </a:rPr>
                        <a:t>3926.03</a:t>
                      </a:r>
                      <a:endParaRPr lang="es-MX"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19498">
                <a:tc>
                  <a:txBody>
                    <a:bodyPr/>
                    <a:lstStyle/>
                    <a:p>
                      <a:pPr algn="ctr">
                        <a:lnSpc>
                          <a:spcPct val="107000"/>
                        </a:lnSpc>
                        <a:spcAft>
                          <a:spcPts val="0"/>
                        </a:spcAft>
                      </a:pPr>
                      <a:r>
                        <a:rPr lang="es-EC" sz="2400" b="0" dirty="0">
                          <a:effectLst/>
                          <a:latin typeface="Arial" panose="020B0604020202020204" pitchFamily="34" charset="0"/>
                          <a:cs typeface="Arial" panose="020B0604020202020204" pitchFamily="34" charset="0"/>
                        </a:rPr>
                        <a:t>C</a:t>
                      </a:r>
                      <a:r>
                        <a:rPr lang="es-EC" sz="2400" b="0" dirty="0" smtClean="0">
                          <a:effectLst/>
                          <a:latin typeface="Arial" panose="020B0604020202020204" pitchFamily="34" charset="0"/>
                          <a:cs typeface="Arial" panose="020B0604020202020204" pitchFamily="34" charset="0"/>
                        </a:rPr>
                        <a:t>osto </a:t>
                      </a:r>
                      <a:r>
                        <a:rPr lang="es-EC" sz="2400" b="0" dirty="0">
                          <a:effectLst/>
                          <a:latin typeface="Arial" panose="020B0604020202020204" pitchFamily="34" charset="0"/>
                          <a:cs typeface="Arial" panose="020B0604020202020204" pitchFamily="34" charset="0"/>
                        </a:rPr>
                        <a:t>de mano de obra</a:t>
                      </a:r>
                      <a:endParaRPr lang="es-MX"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2400">
                          <a:effectLst/>
                          <a:latin typeface="Arial" panose="020B0604020202020204" pitchFamily="34" charset="0"/>
                          <a:cs typeface="Arial" panose="020B0604020202020204" pitchFamily="34" charset="0"/>
                        </a:rPr>
                        <a:t>834.42</a:t>
                      </a:r>
                      <a:endParaRPr lang="es-MX"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68524">
                <a:tc>
                  <a:txBody>
                    <a:bodyPr/>
                    <a:lstStyle/>
                    <a:p>
                      <a:pPr algn="ctr">
                        <a:lnSpc>
                          <a:spcPct val="107000"/>
                        </a:lnSpc>
                        <a:spcAft>
                          <a:spcPts val="0"/>
                        </a:spcAft>
                      </a:pPr>
                      <a:r>
                        <a:rPr lang="es-EC" sz="2400" b="0" dirty="0" smtClean="0">
                          <a:effectLst/>
                          <a:latin typeface="Arial" panose="020B0604020202020204" pitchFamily="34" charset="0"/>
                          <a:cs typeface="Arial" panose="020B0604020202020204" pitchFamily="34" charset="0"/>
                        </a:rPr>
                        <a:t>Costos </a:t>
                      </a:r>
                      <a:r>
                        <a:rPr lang="es-EC" sz="2400" b="0" dirty="0">
                          <a:effectLst/>
                          <a:latin typeface="Arial" panose="020B0604020202020204" pitchFamily="34" charset="0"/>
                          <a:cs typeface="Arial" panose="020B0604020202020204" pitchFamily="34" charset="0"/>
                        </a:rPr>
                        <a:t>indirectos</a:t>
                      </a:r>
                      <a:endParaRPr lang="es-MX"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2400">
                          <a:effectLst/>
                          <a:latin typeface="Arial" panose="020B0604020202020204" pitchFamily="34" charset="0"/>
                          <a:cs typeface="Arial" panose="020B0604020202020204" pitchFamily="34" charset="0"/>
                        </a:rPr>
                        <a:t>1075.3</a:t>
                      </a:r>
                      <a:endParaRPr lang="es-MX"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19498">
                <a:tc>
                  <a:txBody>
                    <a:bodyPr/>
                    <a:lstStyle/>
                    <a:p>
                      <a:pPr algn="ctr">
                        <a:lnSpc>
                          <a:spcPct val="107000"/>
                        </a:lnSpc>
                        <a:spcAft>
                          <a:spcPts val="0"/>
                        </a:spcAft>
                      </a:pPr>
                      <a:r>
                        <a:rPr lang="es-EC" sz="2400">
                          <a:effectLst/>
                          <a:latin typeface="Arial" panose="020B0604020202020204" pitchFamily="34" charset="0"/>
                          <a:cs typeface="Arial" panose="020B0604020202020204" pitchFamily="34" charset="0"/>
                        </a:rPr>
                        <a:t>TOTAL</a:t>
                      </a:r>
                      <a:endParaRPr lang="es-MX"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2400" dirty="0">
                          <a:effectLst/>
                          <a:latin typeface="Arial" panose="020B0604020202020204" pitchFamily="34" charset="0"/>
                          <a:cs typeface="Arial" panose="020B0604020202020204" pitchFamily="34" charset="0"/>
                        </a:rPr>
                        <a:t>5835.75</a:t>
                      </a:r>
                      <a:endParaRPr lang="es-MX"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6"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latin typeface="Arial" panose="020B0604020202020204" pitchFamily="34" charset="0"/>
                <a:cs typeface="Arial" panose="020B0604020202020204" pitchFamily="34" charset="0"/>
              </a:rPr>
              <a:t>Distribución de costos</a:t>
            </a:r>
            <a:endParaRPr lang="es-MX" b="1" dirty="0">
              <a:latin typeface="Arial" panose="020B0604020202020204" pitchFamily="34" charset="0"/>
              <a:cs typeface="Arial" panose="020B0604020202020204" pitchFamily="34" charset="0"/>
            </a:endParaRPr>
          </a:p>
        </p:txBody>
      </p:sp>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834171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8" name="Título 1"/>
          <p:cNvSpPr>
            <a:spLocks noGrp="1"/>
          </p:cNvSpPr>
          <p:nvPr>
            <p:ph type="title"/>
          </p:nvPr>
        </p:nvSpPr>
        <p:spPr/>
        <p:txBody>
          <a:bodyPr/>
          <a:lstStyle/>
          <a:p>
            <a:pPr algn="ctr"/>
            <a:r>
              <a:rPr lang="es-MX" b="1" smtClean="0">
                <a:latin typeface="Arial" panose="020B0604020202020204" pitchFamily="34" charset="0"/>
                <a:cs typeface="Arial" panose="020B0604020202020204" pitchFamily="34" charset="0"/>
              </a:rPr>
              <a:t>Concluciones</a:t>
            </a:r>
            <a:endParaRPr lang="es-MX" b="1" dirty="0">
              <a:latin typeface="Arial" panose="020B0604020202020204" pitchFamily="34" charset="0"/>
              <a:cs typeface="Arial" panose="020B0604020202020204" pitchFamily="34" charset="0"/>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109" y="1620354"/>
            <a:ext cx="178578" cy="178578"/>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939" y="2365317"/>
            <a:ext cx="178578" cy="178578"/>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109" y="3644084"/>
            <a:ext cx="178578" cy="178578"/>
          </a:xfrm>
          <a:prstGeom prst="rect">
            <a:avLst/>
          </a:prstGeom>
        </p:spPr>
      </p:pic>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822" y="3084103"/>
            <a:ext cx="178578" cy="178578"/>
          </a:xfrm>
          <a:prstGeom prst="rect">
            <a:avLst/>
          </a:prstGeom>
        </p:spPr>
      </p:pic>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117" y="1971228"/>
            <a:ext cx="178578" cy="178578"/>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109" y="5153907"/>
            <a:ext cx="178578" cy="178578"/>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109" y="4423805"/>
            <a:ext cx="178578" cy="178578"/>
          </a:xfrm>
          <a:prstGeom prst="rect">
            <a:avLst/>
          </a:prstGeom>
        </p:spPr>
      </p:pic>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543" y="5717433"/>
            <a:ext cx="178578" cy="178578"/>
          </a:xfrm>
          <a:prstGeom prst="rect">
            <a:avLst/>
          </a:prstGeom>
        </p:spPr>
      </p:pic>
      <p:pic>
        <p:nvPicPr>
          <p:cNvPr id="4098" name="Picture 2" descr="http://3.bp.blogspot.com/-LEItTz-zm-I/UX1aSgMp0UI/AAAAAAAAAkk/sHwllFWvkwc/s1600/how-to-write-conclusion-paragraph-essay.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4085" y="1536662"/>
            <a:ext cx="4920922" cy="4920922"/>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p:cNvSpPr>
            <a:spLocks noGrp="1"/>
          </p:cNvSpPr>
          <p:nvPr>
            <p:ph idx="1"/>
          </p:nvPr>
        </p:nvSpPr>
        <p:spPr>
          <a:xfrm>
            <a:off x="1625010" y="1527912"/>
            <a:ext cx="9879419" cy="4872887"/>
          </a:xfrm>
        </p:spPr>
        <p:txBody>
          <a:bodyPr>
            <a:normAutofit fontScale="70000" lnSpcReduction="20000"/>
          </a:bodyPr>
          <a:lstStyle/>
          <a:p>
            <a:pPr marL="0" lvl="0" indent="0">
              <a:buNone/>
            </a:pPr>
            <a:r>
              <a:rPr lang="es-MX" dirty="0" smtClean="0">
                <a:latin typeface="Arial" panose="020B0604020202020204" pitchFamily="34" charset="0"/>
                <a:cs typeface="Arial" panose="020B0604020202020204" pitchFamily="34" charset="0"/>
              </a:rPr>
              <a:t>Se logró diseñar, mediante </a:t>
            </a:r>
            <a:r>
              <a:rPr lang="es-MX" dirty="0" err="1" smtClean="0">
                <a:latin typeface="Arial" panose="020B0604020202020204" pitchFamily="34" charset="0"/>
                <a:cs typeface="Arial" panose="020B0604020202020204" pitchFamily="34" charset="0"/>
              </a:rPr>
              <a:t>SolidWorks</a:t>
            </a:r>
            <a:r>
              <a:rPr lang="es-MX" dirty="0" smtClean="0">
                <a:latin typeface="Arial" panose="020B0604020202020204" pitchFamily="34" charset="0"/>
                <a:cs typeface="Arial" panose="020B0604020202020204" pitchFamily="34" charset="0"/>
              </a:rPr>
              <a:t>, un sistema de control de tracción que ocupa 18000 cc, el cual es compatible con el vehículo Toyota Crown, año 1970, que se encuentra modificado.</a:t>
            </a:r>
          </a:p>
          <a:p>
            <a:pPr marL="0" lvl="0" indent="0">
              <a:buNone/>
            </a:pPr>
            <a:r>
              <a:rPr lang="es-MX" dirty="0" smtClean="0">
                <a:latin typeface="Arial" panose="020B0604020202020204" pitchFamily="34" charset="0"/>
                <a:cs typeface="Arial" panose="020B0604020202020204" pitchFamily="34" charset="0"/>
              </a:rPr>
              <a:t>Se </a:t>
            </a:r>
            <a:r>
              <a:rPr lang="es-MX" dirty="0">
                <a:latin typeface="Arial" panose="020B0604020202020204" pitchFamily="34" charset="0"/>
                <a:cs typeface="Arial" panose="020B0604020202020204" pitchFamily="34" charset="0"/>
              </a:rPr>
              <a:t>calculó las máximas variaciones de velocidad entre las ruedas, permitiendo generar con ellas las reglas del control difuso, que a su vez permitió crear e implementar el programa de arduino</a:t>
            </a:r>
            <a:r>
              <a:rPr lang="es-MX" dirty="0" smtClean="0">
                <a:latin typeface="Arial" panose="020B0604020202020204" pitchFamily="34" charset="0"/>
                <a:cs typeface="Arial" panose="020B0604020202020204" pitchFamily="34" charset="0"/>
              </a:rPr>
              <a:t>.</a:t>
            </a:r>
            <a:r>
              <a:rPr lang="es-MX" dirty="0">
                <a:latin typeface="Arial" panose="020B0604020202020204" pitchFamily="34" charset="0"/>
                <a:cs typeface="Arial" panose="020B0604020202020204" pitchFamily="34" charset="0"/>
              </a:rPr>
              <a:t> </a:t>
            </a:r>
          </a:p>
          <a:p>
            <a:pPr marL="0" lvl="0" indent="0">
              <a:buNone/>
            </a:pPr>
            <a:r>
              <a:rPr lang="es-MX" dirty="0">
                <a:latin typeface="Arial" panose="020B0604020202020204" pitchFamily="34" charset="0"/>
                <a:cs typeface="Arial" panose="020B0604020202020204" pitchFamily="34" charset="0"/>
              </a:rPr>
              <a:t>Se construyó los elementos del sistema de control total, respetando las tolerancias de los planos, permitiendo un ensamble correcto y sin problemas.</a:t>
            </a:r>
          </a:p>
          <a:p>
            <a:pPr marL="0" lvl="0" indent="0">
              <a:buNone/>
            </a:pPr>
            <a:r>
              <a:rPr lang="es-MX" dirty="0" smtClean="0">
                <a:latin typeface="Arial" panose="020B0604020202020204" pitchFamily="34" charset="0"/>
                <a:cs typeface="Arial" panose="020B0604020202020204" pitchFamily="34" charset="0"/>
              </a:rPr>
              <a:t>Se </a:t>
            </a:r>
            <a:r>
              <a:rPr lang="es-MX" dirty="0">
                <a:latin typeface="Arial" panose="020B0604020202020204" pitchFamily="34" charset="0"/>
                <a:cs typeface="Arial" panose="020B0604020202020204" pitchFamily="34" charset="0"/>
              </a:rPr>
              <a:t>seleccionó los sensores Inductivos que vienen en los vehículos Toyota Prado, éstos nos entregan una señal de acuerdo al movimiento de la rueda fónica colocada en los ejes de las ruedas.</a:t>
            </a:r>
          </a:p>
          <a:p>
            <a:pPr marL="0" lvl="0" indent="0">
              <a:buNone/>
            </a:pPr>
            <a:r>
              <a:rPr lang="es-MX" dirty="0" smtClean="0">
                <a:latin typeface="Arial" panose="020B0604020202020204" pitchFamily="34" charset="0"/>
                <a:cs typeface="Arial" panose="020B0604020202020204" pitchFamily="34" charset="0"/>
              </a:rPr>
              <a:t>Se </a:t>
            </a:r>
            <a:r>
              <a:rPr lang="es-MX" dirty="0">
                <a:latin typeface="Arial" panose="020B0604020202020204" pitchFamily="34" charset="0"/>
                <a:cs typeface="Arial" panose="020B0604020202020204" pitchFamily="34" charset="0"/>
              </a:rPr>
              <a:t>implementó correctamente los programas en sus respectivos controladores, permitiéndonos controlar mediante la pantalla táctil el sistema de control de tracción total, igualmente se logró diseñar una fácil interfaz humano-maquina.</a:t>
            </a:r>
          </a:p>
          <a:p>
            <a:pPr marL="0" lvl="0" indent="0">
              <a:buNone/>
            </a:pPr>
            <a:r>
              <a:rPr lang="es-MX" dirty="0" smtClean="0">
                <a:latin typeface="Arial" panose="020B0604020202020204" pitchFamily="34" charset="0"/>
                <a:cs typeface="Arial" panose="020B0604020202020204" pitchFamily="34" charset="0"/>
              </a:rPr>
              <a:t>Mediante </a:t>
            </a:r>
            <a:r>
              <a:rPr lang="es-MX" dirty="0">
                <a:latin typeface="Arial" panose="020B0604020202020204" pitchFamily="34" charset="0"/>
                <a:cs typeface="Arial" panose="020B0604020202020204" pitchFamily="34" charset="0"/>
              </a:rPr>
              <a:t>los protocolos de prueba se evaluó la fiabilidad del sistema y se verifico que no existan problemas durante y posterior al uso del sistema.</a:t>
            </a:r>
          </a:p>
          <a:p>
            <a:pPr marL="0" lvl="0" indent="0">
              <a:buNone/>
            </a:pPr>
            <a:r>
              <a:rPr lang="es-MX" dirty="0" smtClean="0">
                <a:latin typeface="Arial" panose="020B0604020202020204" pitchFamily="34" charset="0"/>
                <a:cs typeface="Arial" panose="020B0604020202020204" pitchFamily="34" charset="0"/>
              </a:rPr>
              <a:t>Se </a:t>
            </a:r>
            <a:r>
              <a:rPr lang="es-MX" dirty="0">
                <a:latin typeface="Arial" panose="020B0604020202020204" pitchFamily="34" charset="0"/>
                <a:cs typeface="Arial" panose="020B0604020202020204" pitchFamily="34" charset="0"/>
              </a:rPr>
              <a:t>observaron los resultados prácticos obtenidos por los sensores y se validó respecto a los cálculos teóricos obteniendo un resultado satisfactorio.</a:t>
            </a:r>
          </a:p>
          <a:p>
            <a:endParaRPr lang="es-MX" dirty="0"/>
          </a:p>
        </p:txBody>
      </p:sp>
      <p:sp>
        <p:nvSpPr>
          <p:cNvPr id="17"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236230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ítulo 1"/>
          <p:cNvSpPr>
            <a:spLocks noGrp="1"/>
          </p:cNvSpPr>
          <p:nvPr>
            <p:ph type="title"/>
          </p:nvPr>
        </p:nvSpPr>
        <p:spPr/>
        <p:txBody>
          <a:bodyPr/>
          <a:lstStyle/>
          <a:p>
            <a:pPr algn="ctr"/>
            <a:r>
              <a:rPr lang="es-MX" b="1" dirty="0" smtClean="0">
                <a:latin typeface="Arial" panose="020B0604020202020204" pitchFamily="34" charset="0"/>
                <a:cs typeface="Arial" panose="020B0604020202020204" pitchFamily="34" charset="0"/>
              </a:rPr>
              <a:t>Recomendaciones</a:t>
            </a:r>
            <a:endParaRPr lang="es-MX" b="1" dirty="0">
              <a:latin typeface="Arial" panose="020B0604020202020204" pitchFamily="34" charset="0"/>
              <a:cs typeface="Arial" panose="020B0604020202020204" pitchFamily="34" charset="0"/>
            </a:endParaRP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509" y="1815284"/>
            <a:ext cx="178578" cy="178578"/>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4331" y="3339711"/>
            <a:ext cx="178578" cy="178578"/>
          </a:xfrm>
          <a:prstGeom prst="rect">
            <a:avLst/>
          </a:prstGeom>
        </p:spPr>
      </p:pic>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509" y="4873916"/>
            <a:ext cx="178578" cy="178578"/>
          </a:xfrm>
          <a:prstGeom prst="rect">
            <a:avLst/>
          </a:prstGeom>
        </p:spPr>
      </p:pic>
      <p:pic>
        <p:nvPicPr>
          <p:cNvPr id="5122" name="Picture 2" descr="http://www.movilonia.com/movilonia/wp-content/uploads/2014/06/recomendaciones-roaming.gif"/>
          <p:cNvPicPr>
            <a:picLocks noChangeAspect="1" noChangeArrowheads="1"/>
          </p:cNvPicPr>
          <p:nvPr/>
        </p:nvPicPr>
        <p:blipFill>
          <a:blip r:embed="rId4">
            <a:extLst>
              <a:ext uri="{BEBA8EAE-BF5A-486C-A8C5-ECC9F3942E4B}">
                <a14:imgProps xmlns:a14="http://schemas.microsoft.com/office/drawing/2010/main">
                  <a14:imgLayer r:embed="rId5">
                    <a14:imgEffect>
                      <a14:artisticTexturizer/>
                    </a14:imgEffect>
                    <a14:imgEffect>
                      <a14:sharpenSoften amount="-25000"/>
                    </a14:imgEffect>
                    <a14:imgEffect>
                      <a14:colorTemperature colorTemp="7200"/>
                    </a14:imgEffect>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2565112" y="1993862"/>
            <a:ext cx="7061774" cy="3844745"/>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p:cNvSpPr>
            <a:spLocks noGrp="1"/>
          </p:cNvSpPr>
          <p:nvPr>
            <p:ph idx="1"/>
          </p:nvPr>
        </p:nvSpPr>
        <p:spPr>
          <a:xfrm>
            <a:off x="1804875" y="1761830"/>
            <a:ext cx="9496647" cy="4351338"/>
          </a:xfrm>
        </p:spPr>
        <p:txBody>
          <a:bodyPr>
            <a:normAutofit fontScale="85000" lnSpcReduction="20000"/>
          </a:bodyPr>
          <a:lstStyle/>
          <a:p>
            <a:pPr marL="0" indent="0">
              <a:buNone/>
            </a:pPr>
            <a:r>
              <a:rPr lang="es-MX" dirty="0">
                <a:latin typeface="Arial" panose="020B0604020202020204" pitchFamily="34" charset="0"/>
                <a:cs typeface="Arial" panose="020B0604020202020204" pitchFamily="34" charset="0"/>
              </a:rPr>
              <a:t>Se recomienda el uso de cuatro bombas independientes, siempre que exista el espacio disponible, debido a la dificultad que se tiene en la programación del </a:t>
            </a:r>
            <a:r>
              <a:rPr lang="es-MX" dirty="0" err="1">
                <a:latin typeface="Arial" panose="020B0604020202020204" pitchFamily="34" charset="0"/>
                <a:cs typeface="Arial" panose="020B0604020202020204" pitchFamily="34" charset="0"/>
              </a:rPr>
              <a:t>arduino</a:t>
            </a:r>
            <a:r>
              <a:rPr lang="es-MX" dirty="0">
                <a:latin typeface="Arial" panose="020B0604020202020204" pitchFamily="34" charset="0"/>
                <a:cs typeface="Arial" panose="020B0604020202020204" pitchFamily="34" charset="0"/>
              </a:rPr>
              <a:t>, para lograr que el ABS funcione como una electroválvula. </a:t>
            </a:r>
          </a:p>
          <a:p>
            <a:pPr marL="0" indent="0">
              <a:buNone/>
            </a:pPr>
            <a:r>
              <a:rPr lang="es-MX" dirty="0">
                <a:latin typeface="Arial" panose="020B0604020202020204" pitchFamily="34" charset="0"/>
                <a:cs typeface="Arial" panose="020B0604020202020204" pitchFamily="34" charset="0"/>
              </a:rPr>
              <a:t> </a:t>
            </a:r>
          </a:p>
          <a:p>
            <a:pPr marL="0" lvl="0" indent="0">
              <a:buNone/>
            </a:pPr>
            <a:r>
              <a:rPr lang="es-MX" dirty="0">
                <a:latin typeface="Arial" panose="020B0604020202020204" pitchFamily="34" charset="0"/>
                <a:cs typeface="Arial" panose="020B0604020202020204" pitchFamily="34" charset="0"/>
              </a:rPr>
              <a:t>Se recomienda buscar una empresa de torno y fresa con cierto carácter de cumplimiento y responsabilidad, debido que las compañías que se utilizaron en el proyecto no cumplieron con los requisitos al momento de la entrega de las piezas</a:t>
            </a:r>
            <a:r>
              <a:rPr lang="es-MX" dirty="0" smtClean="0">
                <a:latin typeface="Arial" panose="020B0604020202020204" pitchFamily="34" charset="0"/>
                <a:cs typeface="Arial" panose="020B0604020202020204" pitchFamily="34" charset="0"/>
              </a:rPr>
              <a:t>.</a:t>
            </a:r>
            <a:r>
              <a:rPr lang="es-MX" dirty="0">
                <a:latin typeface="Arial" panose="020B0604020202020204" pitchFamily="34" charset="0"/>
                <a:cs typeface="Arial" panose="020B0604020202020204" pitchFamily="34" charset="0"/>
              </a:rPr>
              <a:t> </a:t>
            </a:r>
          </a:p>
          <a:p>
            <a:pPr marL="0" indent="0">
              <a:buNone/>
            </a:pPr>
            <a:endParaRPr lang="es-MX" dirty="0">
              <a:latin typeface="Arial" panose="020B0604020202020204" pitchFamily="34" charset="0"/>
              <a:cs typeface="Arial" panose="020B0604020202020204" pitchFamily="34" charset="0"/>
            </a:endParaRPr>
          </a:p>
          <a:p>
            <a:pPr marL="0" lvl="0" indent="0">
              <a:buNone/>
            </a:pPr>
            <a:r>
              <a:rPr lang="es-MX" dirty="0">
                <a:latin typeface="Arial" panose="020B0604020202020204" pitchFamily="34" charset="0"/>
                <a:cs typeface="Arial" panose="020B0604020202020204" pitchFamily="34" charset="0"/>
              </a:rPr>
              <a:t>Se recomienda a la empresa </a:t>
            </a:r>
            <a:r>
              <a:rPr lang="es-MX" dirty="0" err="1">
                <a:latin typeface="Arial" panose="020B0604020202020204" pitchFamily="34" charset="0"/>
                <a:cs typeface="Arial" panose="020B0604020202020204" pitchFamily="34" charset="0"/>
              </a:rPr>
              <a:t>DBR</a:t>
            </a:r>
            <a:r>
              <a:rPr lang="es-MX" dirty="0">
                <a:latin typeface="Arial" panose="020B0604020202020204" pitchFamily="34" charset="0"/>
                <a:cs typeface="Arial" panose="020B0604020202020204" pitchFamily="34" charset="0"/>
              </a:rPr>
              <a:t> un estudio personalizado por cada vehículo 4x4 que se desee instalar el producto, esto se debe a que el estudio actual representa solo un caso particular y para generalizarlo se requiere un estudio más exhaustivo.</a:t>
            </a:r>
          </a:p>
          <a:p>
            <a:endParaRPr lang="es-MX" dirty="0"/>
          </a:p>
        </p:txBody>
      </p:sp>
      <p:sp>
        <p:nvSpPr>
          <p:cNvPr id="9"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519800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003769158"/>
              </p:ext>
            </p:extLst>
          </p:nvPr>
        </p:nvGraphicFramePr>
        <p:xfrm>
          <a:off x="3847381" y="1595890"/>
          <a:ext cx="4830792" cy="4882548"/>
        </p:xfrm>
        <a:graphic>
          <a:graphicData uri="http://schemas.openxmlformats.org/drawingml/2006/table">
            <a:tbl>
              <a:tblPr firstRow="1" firstCol="1" bandRow="1">
                <a:tableStyleId>{93296810-A885-4BE3-A3E7-6D5BEEA58F35}</a:tableStyleId>
              </a:tblPr>
              <a:tblGrid>
                <a:gridCol w="628767"/>
                <a:gridCol w="1416698"/>
                <a:gridCol w="1826763"/>
                <a:gridCol w="958564"/>
              </a:tblGrid>
              <a:tr h="223335">
                <a:tc>
                  <a:txBody>
                    <a:bodyPr/>
                    <a:lstStyle/>
                    <a:p>
                      <a:pPr algn="ctr">
                        <a:lnSpc>
                          <a:spcPct val="150000"/>
                        </a:lnSpc>
                        <a:spcAft>
                          <a:spcPts val="0"/>
                        </a:spcAft>
                      </a:pPr>
                      <a:r>
                        <a:rPr lang="es-MX" sz="900" dirty="0">
                          <a:effectLst/>
                          <a:latin typeface="Arial" panose="020B0604020202020204" pitchFamily="34" charset="0"/>
                          <a:cs typeface="Arial" panose="020B0604020202020204" pitchFamily="34" charset="0"/>
                        </a:rPr>
                        <a:t>Número </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Variables de entrada</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Limitaciones de entrada</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Condición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r>
              <a:tr h="446671">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I1</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Velocidad del vehículo</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No mayor que la permitida en 4x4 dual y segunda marcha</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dirty="0">
                          <a:effectLst/>
                          <a:latin typeface="Arial" panose="020B0604020202020204" pitchFamily="34" charset="0"/>
                          <a:cs typeface="Arial" panose="020B0604020202020204" pitchFamily="34" charset="0"/>
                        </a:rPr>
                        <a:t>I1&lt;30km/h</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r>
              <a:tr h="446671">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I2</a:t>
                      </a:r>
                    </a:p>
                    <a:p>
                      <a:pPr algn="ctr">
                        <a:lnSpc>
                          <a:spcPct val="150000"/>
                        </a:lnSpc>
                        <a:spcAft>
                          <a:spcPts val="0"/>
                        </a:spcAft>
                      </a:pPr>
                      <a:r>
                        <a:rPr lang="es-MX" sz="900">
                          <a:effectLst/>
                          <a:latin typeface="Arial" panose="020B0604020202020204" pitchFamily="34" charset="0"/>
                          <a:cs typeface="Arial" panose="020B0604020202020204" pitchFamily="34" charset="0"/>
                        </a:rPr>
                        <a:t> </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Velocidad rueda delantera derecha</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Velocidad del vehículo</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I2&lt;I1</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r>
              <a:tr h="446671">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I3</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Velocidad rueda delantera izquierda</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Velocidad del vehículo</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I3&lt;I1</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r>
              <a:tr h="446671">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I4</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Velocidad rueda trasera izquierda</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dirty="0">
                          <a:effectLst/>
                          <a:latin typeface="Arial" panose="020B0604020202020204" pitchFamily="34" charset="0"/>
                          <a:cs typeface="Arial" panose="020B0604020202020204" pitchFamily="34" charset="0"/>
                        </a:rPr>
                        <a:t>Velocidad del vehículo</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I4&lt;I1</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r>
              <a:tr h="446671">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I5</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dirty="0">
                          <a:effectLst/>
                          <a:latin typeface="Arial" panose="020B0604020202020204" pitchFamily="34" charset="0"/>
                          <a:cs typeface="Arial" panose="020B0604020202020204" pitchFamily="34" charset="0"/>
                        </a:rPr>
                        <a:t>Velocidad rueda trasera derecha</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Velocidad del vehículo</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I5&lt;I1</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r>
              <a:tr h="446671">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I6</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Modo manual</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Mientras no rebase de la velocidad de 30km/h</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I6=acción voluntaria</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r>
              <a:tr h="223335">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I7</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Activación del 4x4 dual</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El vehículo posea 4x4 dual</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I7=activo</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r>
              <a:tr h="670006">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I8</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La capacidad del usuario para entender la pantalla</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Nivel de estudio superior al de primaria.</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I8=que sepa leer</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r>
              <a:tr h="1085846">
                <a:tc>
                  <a:txBody>
                    <a:bodyPr/>
                    <a:lstStyle/>
                    <a:p>
                      <a:pPr algn="ctr">
                        <a:lnSpc>
                          <a:spcPct val="150000"/>
                        </a:lnSpc>
                        <a:spcAft>
                          <a:spcPts val="0"/>
                        </a:spcAft>
                      </a:pPr>
                      <a:r>
                        <a:rPr lang="es-MX" sz="900">
                          <a:effectLst/>
                          <a:latin typeface="Arial" panose="020B0604020202020204" pitchFamily="34" charset="0"/>
                          <a:cs typeface="Arial" panose="020B0604020202020204" pitchFamily="34" charset="0"/>
                        </a:rPr>
                        <a:t>I9</a:t>
                      </a:r>
                      <a:endParaRPr lang="es-MX" sz="90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dirty="0">
                          <a:effectLst/>
                          <a:latin typeface="Arial" panose="020B0604020202020204" pitchFamily="34" charset="0"/>
                          <a:cs typeface="Arial" panose="020B0604020202020204" pitchFamily="34" charset="0"/>
                        </a:rPr>
                        <a:t>Estado del vehículo</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dirty="0">
                          <a:effectLst/>
                          <a:latin typeface="Arial" panose="020B0604020202020204" pitchFamily="34" charset="0"/>
                          <a:cs typeface="Arial" panose="020B0604020202020204" pitchFamily="34" charset="0"/>
                        </a:rPr>
                        <a:t>Un mal estado del vehículo, en su sistema eléctrico y de transmisión de potencia, podría hacer fallar el mecanismo</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c>
                  <a:txBody>
                    <a:bodyPr/>
                    <a:lstStyle/>
                    <a:p>
                      <a:pPr algn="ctr">
                        <a:lnSpc>
                          <a:spcPct val="150000"/>
                        </a:lnSpc>
                        <a:spcAft>
                          <a:spcPts val="0"/>
                        </a:spcAft>
                      </a:pPr>
                      <a:r>
                        <a:rPr lang="es-MX" sz="900" dirty="0">
                          <a:effectLst/>
                          <a:latin typeface="Arial" panose="020B0604020202020204" pitchFamily="34" charset="0"/>
                          <a:cs typeface="Arial" panose="020B0604020202020204" pitchFamily="34" charset="0"/>
                        </a:rPr>
                        <a:t>I9=bueno estado</a:t>
                      </a:r>
                      <a:endParaRPr lang="es-MX" sz="900" dirty="0">
                        <a:effectLst/>
                        <a:latin typeface="Arial" panose="020B0604020202020204" pitchFamily="34" charset="0"/>
                        <a:ea typeface="Calibri" panose="020F0502020204030204" pitchFamily="34" charset="0"/>
                        <a:cs typeface="Arial" panose="020B0604020202020204" pitchFamily="34" charset="0"/>
                      </a:endParaRPr>
                    </a:p>
                  </a:txBody>
                  <a:tcPr marL="56511" marR="56511" marT="0" marB="0"/>
                </a:tc>
              </a:tr>
            </a:tbl>
          </a:graphicData>
        </a:graphic>
      </p:graphicFrame>
      <p:sp>
        <p:nvSpPr>
          <p:cNvPr id="8" name="Título 1"/>
          <p:cNvSpPr txBox="1">
            <a:spLocks/>
          </p:cNvSpPr>
          <p:nvPr/>
        </p:nvSpPr>
        <p:spPr>
          <a:xfrm>
            <a:off x="907211" y="4998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latin typeface="Arial" panose="020B0604020202020204" pitchFamily="34" charset="0"/>
                <a:cs typeface="Arial" panose="020B0604020202020204" pitchFamily="34" charset="0"/>
              </a:rPr>
              <a:t>Variables de entrada</a:t>
            </a:r>
            <a:endParaRPr lang="es-MX" b="1" dirty="0">
              <a:latin typeface="Arial" panose="020B0604020202020204" pitchFamily="34" charset="0"/>
              <a:cs typeface="Arial" panose="020B0604020202020204" pitchFamily="34" charset="0"/>
            </a:endParaRPr>
          </a:p>
        </p:txBody>
      </p:sp>
      <p:sp>
        <p:nvSpPr>
          <p:cNvPr id="6"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2748074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latin typeface="+mn-lt"/>
              </a:rPr>
              <a:t>Bibliografía</a:t>
            </a:r>
            <a:endParaRPr lang="es-MX" b="1" dirty="0">
              <a:latin typeface="+mn-lt"/>
            </a:endParaRPr>
          </a:p>
        </p:txBody>
      </p:sp>
      <p:sp>
        <p:nvSpPr>
          <p:cNvPr id="8" name="Rectangle 1"/>
          <p:cNvSpPr>
            <a:spLocks noGrp="1" noChangeArrowheads="1"/>
          </p:cNvSpPr>
          <p:nvPr>
            <p:ph idx="1"/>
          </p:nvPr>
        </p:nvSpPr>
        <p:spPr bwMode="auto">
          <a:xfrm>
            <a:off x="1316664" y="1505578"/>
            <a:ext cx="11144693" cy="50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Arduino. (10 de 9 de 2010).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Arduino</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Arduino: http://www.arduino.cc/es/pmwiki.php?n=</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Boss</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t. B. (25 de 10 de 2010). </a:t>
            </a:r>
            <a:r>
              <a:rPr kumimoji="0" lang="es-ES" altLang="es-MX" sz="1050" b="0" i="1"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blogger</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a:t>
            </a: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blogger</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http://www.sc.ehu.es/sbweb/fisica/solido/din_rotacion/rozamiento/disco2.gif</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CONSTRUMATICA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(2014). </a:t>
            </a:r>
            <a:r>
              <a:rPr kumimoji="0" lang="es-ES" altLang="es-MX" sz="1050" b="0" i="1"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construpedia:CONSTRUMATICA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a:t>
            </a: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CONSTRUMATICA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http://www.construmatica.com/construpedia/</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Fuxion</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(03 de 01 de 2015). </a:t>
            </a:r>
            <a:r>
              <a:rPr kumimoji="0" lang="es-ES" altLang="es-MX" sz="1050" b="0" i="1"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Mercadolibre</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http://articulo.mercadolibre.com.ar/MLA-578556704-caliper-mordaza-freno-sprinter-cdi-308311313-mercedes-_JM</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InformaticaModerna.com. (2015).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LA PANTALLA </a:t>
            </a:r>
            <a:r>
              <a:rPr kumimoji="0" lang="es-ES" altLang="es-MX" sz="1050" b="0" i="1"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TFT</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LA PANTALLA </a:t>
            </a: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TFT</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http://www.informaticamoderna.com/Pantalla_TFT.htm</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Joseph E. </a:t>
            </a:r>
            <a:r>
              <a:rPr kumimoji="0" lang="en-U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Shigley</a:t>
            </a:r>
            <a:r>
              <a:rPr kumimoji="0" lang="en-U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R. G. (2012). </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Load and Stress </a:t>
            </a: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Analysis</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En R. G. Joseph E. </a:t>
            </a: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Shigley</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Diseño en Ingeniería Mecánica de </a:t>
            </a:r>
            <a:r>
              <a:rPr kumimoji="0" lang="es-ES" altLang="es-MX" sz="1050" b="0" i="1"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Shigley</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(págs. 67-141). </a:t>
            </a: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Mexico</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MCGRAW-HILL.</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meganeboy</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D. (2014).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Aficionados a la Mecánica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http://www.aficionadosalamecanica.net/images-direcc/angulo-viraje.jpg</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Meganeboy</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D. (2014).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Diferenciales autoblocantes: Aficionados a la mecánica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Aficionados a la mecánica: http://www.aficionadosalamecanica.net/diferencial-autoblocante.htm</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Meganeboy</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D. (2014).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Sistema de control de tracción </a:t>
            </a:r>
            <a:r>
              <a:rPr kumimoji="0" lang="es-ES" altLang="es-MX" sz="1050" b="0" i="1"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EDS</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Aficionados a la mecánica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Aficionados a la mecánica: http://www.aficionadosalamecanica.net/eds.htm</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MOTORGIGA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(8 de octubre de 2010).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Definición - Significado: </a:t>
            </a:r>
            <a:r>
              <a:rPr kumimoji="0" lang="es-ES" altLang="es-MX" sz="1050" b="0" i="1"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MOTORGIGA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a:t>
            </a: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MOTORGIGA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http://diccionario.motorgiga.com/diccionario/</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OCIO, U. (2007).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Diferenciales. El porqué de los giros</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(Ocio Networks </a:t>
            </a: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SL</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Editor) Obtenido de Diferenciales. El porqué de los giros: http://www.ocio.net/tecnologia/diferenciales-el-porque-de-los-giro</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Paredes Guevara, R. (2010). Sistemas de Freno. En R. Paredes Guevara,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Técnico en </a:t>
            </a:r>
            <a:r>
              <a:rPr kumimoji="0" lang="es-ES" altLang="es-MX" sz="1050" b="0" i="1"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Mécanica</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&amp; Electrónica Automotriz</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(págs. 277-306). Colombia: </a:t>
            </a: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Ediseli</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Editores.</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Pastelleto</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I. S. (3 de 10 de 2012).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DISEÑO DE CONTROLADORES FUZZY.</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DISEÑO DE CONTROLADORES FUZZY: http://usuarios.fceia.unr.edu.ar/~spastel/CavII%20-%20Dise%C3%B1o%20</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de%20Controladores%20Fuzzy.pdf</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Quantum, J. (16 de 04 de 2007).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Ciencias Galilei</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http://www.acienciasgalilei.com/public/forobb/viewtopic.php?f=45&amp;t=4761&amp;view=next</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Real Academia Española. (1 de Octubre de 2014).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Diccionario de la lengua española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Diccionario de la lengua española: http://lema.rae.es/drae/</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Repuestos El Jaguar. (2015). </a:t>
            </a:r>
            <a:r>
              <a:rPr kumimoji="0" lang="es-ES" altLang="es-MX" sz="1050" b="0" i="1"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Allbiz</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http://www.gt.all.biz/img/gt/catalog/9090.jpeg</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repuestos600.com.ar. (2015).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repuestosfiat600.com.ar</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http://www.repuestos600.com.ar/rubro.php?offset=9&amp;vid=6&amp;titulom=Frenos&amp;</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SainSmart</a:t>
            </a:r>
            <a:r>
              <a:rPr kumimoji="0" lang="en-U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(2015). </a:t>
            </a:r>
            <a:r>
              <a:rPr kumimoji="0" lang="en-U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Amazon</a:t>
            </a:r>
            <a:r>
              <a:rPr kumimoji="0" lang="en-U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r>
              <a:rPr kumimoji="0" lang="en-U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Obtenido</a:t>
            </a:r>
            <a:r>
              <a:rPr kumimoji="0" lang="en-U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de </a:t>
            </a:r>
            <a:r>
              <a:rPr kumimoji="0" lang="en-U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SainSmart</a:t>
            </a:r>
            <a:r>
              <a:rPr kumimoji="0" lang="en-U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4.3" inch </a:t>
            </a:r>
            <a:r>
              <a:rPr kumimoji="0" lang="en-U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TFT</a:t>
            </a:r>
            <a:r>
              <a:rPr kumimoji="0" lang="en-U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LCD Display for Arduino DUE MEGA 2560 UNO R3 (4"3 LCD + MEGA </a:t>
            </a:r>
            <a:r>
              <a:rPr kumimoji="0" lang="en-U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TFT</a:t>
            </a:r>
            <a:r>
              <a:rPr kumimoji="0" lang="en-U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/SD Shield + MEGA 2560 R3): http://www.amazon.com/gp/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product/B00JUXDFLE/ref=ox_sc_act_title_1?ie=UTF8&amp;psc=1&amp;smid=A10EAPE4CAYC9P</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TodoMazda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(2014). </a:t>
            </a:r>
            <a:r>
              <a:rPr kumimoji="0" lang="es-ES" altLang="es-MX" sz="1050" b="0" i="1"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TodoMazda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http://mlv-s2-p.mlstatic.com/modulo-abs-mazda-3-reparacion-7565-MLV5227850842_102013-O.jpg</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Vazquez</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F. (01 de 2013).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Taringa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Taringa: http://www.taringa.net/posts/autos-motos/16174598/Transmision-3ra-parte.html</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Vidal, T. A. (4 de 4 de 2014). </a:t>
            </a:r>
            <a:r>
              <a:rPr kumimoji="0" lang="es-ES" altLang="es-MX" sz="105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Introducción a la Lógica Difusa.</a:t>
            </a: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Obtenido de Introducción a la Lógica Difusa: http://profesores.elo.utfsm.cl/~tarredondo/info/soft-comp/Introduccion%20a%20la%20</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5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Logica%20Difusa.pdf</a:t>
            </a:r>
            <a:endParaRPr kumimoji="0" lang="es-MX" altLang="es-MX" sz="105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463989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77926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165612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451652539"/>
              </p:ext>
            </p:extLst>
          </p:nvPr>
        </p:nvGraphicFramePr>
        <p:xfrm>
          <a:off x="2622431" y="2008636"/>
          <a:ext cx="7047781" cy="4583558"/>
        </p:xfrm>
        <a:graphic>
          <a:graphicData uri="http://schemas.openxmlformats.org/drawingml/2006/table">
            <a:tbl>
              <a:tblPr firstRow="1" firstCol="1" bandRow="1">
                <a:tableStyleId>{93296810-A885-4BE3-A3E7-6D5BEEA58F35}</a:tableStyleId>
              </a:tblPr>
              <a:tblGrid>
                <a:gridCol w="940576"/>
                <a:gridCol w="3136986"/>
                <a:gridCol w="2970219"/>
              </a:tblGrid>
              <a:tr h="546077">
                <a:tc>
                  <a:txBody>
                    <a:bodyPr/>
                    <a:lstStyle/>
                    <a:p>
                      <a:pPr algn="ctr">
                        <a:lnSpc>
                          <a:spcPct val="150000"/>
                        </a:lnSpc>
                        <a:spcAft>
                          <a:spcPts val="0"/>
                        </a:spcAft>
                      </a:pPr>
                      <a:r>
                        <a:rPr lang="es-MX" sz="1600" dirty="0">
                          <a:effectLst/>
                          <a:latin typeface="Arial" panose="020B0604020202020204" pitchFamily="34" charset="0"/>
                          <a:cs typeface="Arial" panose="020B0604020202020204" pitchFamily="34" charset="0"/>
                        </a:rPr>
                        <a:t>Número</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600" dirty="0">
                          <a:effectLst/>
                          <a:latin typeface="Arial" panose="020B0604020202020204" pitchFamily="34" charset="0"/>
                          <a:cs typeface="Arial" panose="020B0604020202020204" pitchFamily="34" charset="0"/>
                        </a:rPr>
                        <a:t>Variables de solución</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600" dirty="0">
                          <a:effectLst/>
                          <a:latin typeface="Arial" panose="020B0604020202020204" pitchFamily="34" charset="0"/>
                          <a:cs typeface="Arial" panose="020B0604020202020204" pitchFamily="34" charset="0"/>
                        </a:rPr>
                        <a:t>Restricciones </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46077">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S1</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Mecanismo de control de tracción o bloqueo de rueda</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dirty="0">
                          <a:effectLst/>
                          <a:latin typeface="Arial" panose="020B0604020202020204" pitchFamily="34" charset="0"/>
                          <a:cs typeface="Arial" panose="020B0604020202020204" pitchFamily="34" charset="0"/>
                        </a:rPr>
                        <a:t>Que sea desmontable</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68235">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S2</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Método de control - controlador</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No tiene restricción</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68235">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S3</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Interfaz HMI</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Apariencia agradable</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68235">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S4</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Materiales</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Resistente a la corrosión</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68235">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S5</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Fuente de energía</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No tiene restricción </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68235">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S6</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Costo </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No mayor a 8000 dólares</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837081">
                <a:tc>
                  <a:txBody>
                    <a:bodyPr/>
                    <a:lstStyle/>
                    <a:p>
                      <a:pPr algn="ctr">
                        <a:lnSpc>
                          <a:spcPct val="150000"/>
                        </a:lnSpc>
                        <a:spcAft>
                          <a:spcPts val="0"/>
                        </a:spcAft>
                      </a:pPr>
                      <a:r>
                        <a:rPr lang="es-MX" sz="1100">
                          <a:effectLst/>
                          <a:latin typeface="Arial" panose="020B0604020202020204" pitchFamily="34" charset="0"/>
                          <a:cs typeface="Arial" panose="020B0604020202020204" pitchFamily="34" charset="0"/>
                        </a:rPr>
                        <a:t>S7</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Espacio que ocupa</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Espacio del mecanismo no debe influir cambios drásticos en la apariencia del vehículo.</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837081">
                <a:tc>
                  <a:txBody>
                    <a:bodyPr/>
                    <a:lstStyle/>
                    <a:p>
                      <a:pPr algn="ctr">
                        <a:lnSpc>
                          <a:spcPct val="150000"/>
                        </a:lnSpc>
                        <a:spcAft>
                          <a:spcPts val="0"/>
                        </a:spcAft>
                      </a:pPr>
                      <a:r>
                        <a:rPr lang="es-MX" sz="1100" dirty="0">
                          <a:effectLst/>
                          <a:latin typeface="Arial" panose="020B0604020202020204" pitchFamily="34" charset="0"/>
                          <a:cs typeface="Arial" panose="020B0604020202020204" pitchFamily="34" charset="0"/>
                        </a:rPr>
                        <a:t>S8</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a:effectLst/>
                          <a:latin typeface="Arial" panose="020B0604020202020204" pitchFamily="34" charset="0"/>
                          <a:cs typeface="Arial" panose="020B0604020202020204" pitchFamily="34" charset="0"/>
                        </a:rPr>
                        <a:t>Opciones en el modo manual</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400" dirty="0">
                          <a:effectLst/>
                          <a:latin typeface="Arial" panose="020B0604020202020204" pitchFamily="34" charset="0"/>
                          <a:cs typeface="Arial" panose="020B0604020202020204" pitchFamily="34" charset="0"/>
                        </a:rPr>
                        <a:t>Debe poderse controlar automática o manualmente por el conductor</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6" name="Título 1"/>
          <p:cNvSpPr txBox="1">
            <a:spLocks/>
          </p:cNvSpPr>
          <p:nvPr/>
        </p:nvSpPr>
        <p:spPr>
          <a:xfrm>
            <a:off x="3104071" y="6209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smtClean="0">
                <a:latin typeface="Arial" panose="020B0604020202020204" pitchFamily="34" charset="0"/>
                <a:cs typeface="Arial" panose="020B0604020202020204" pitchFamily="34" charset="0"/>
              </a:rPr>
              <a:t>Variables de solución</a:t>
            </a:r>
            <a:endParaRPr lang="es-MX" b="1" dirty="0">
              <a:latin typeface="Arial" panose="020B0604020202020204" pitchFamily="34" charset="0"/>
              <a:cs typeface="Arial" panose="020B0604020202020204" pitchFamily="34" charset="0"/>
            </a:endParaRPr>
          </a:p>
        </p:txBody>
      </p:sp>
      <p:sp>
        <p:nvSpPr>
          <p:cNvPr id="5"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414214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rtl="0">
              <a:lnSpc>
                <a:spcPct val="90000"/>
              </a:lnSpc>
              <a:spcBef>
                <a:spcPct val="0"/>
              </a:spcBef>
            </a:pPr>
            <a:r>
              <a:rPr lang="es-ES_tradnl" b="1" dirty="0" smtClean="0"/>
              <a:t>Objetivo general</a:t>
            </a:r>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248" y="2750478"/>
            <a:ext cx="397714" cy="397714"/>
          </a:xfrm>
          <a:prstGeom prst="rect">
            <a:avLst/>
          </a:prstGeom>
        </p:spPr>
      </p:pic>
      <p:pic>
        <p:nvPicPr>
          <p:cNvPr id="2050" name="Picture 2" descr="http://2.bp.blogspot.com/_y1pDU3YVaSw/TAcZRjyq8kI/AAAAAAAAADE/HlU03uDcvT0/s1600/Objetivo%2520NFU.png"/>
          <p:cNvPicPr>
            <a:picLocks noChangeAspect="1" noChangeArrowheads="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937823" y="2304493"/>
            <a:ext cx="4097548" cy="409754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973618" y="1337094"/>
            <a:ext cx="4703532" cy="769441"/>
          </a:xfrm>
          <a:prstGeom prst="rect">
            <a:avLst/>
          </a:prstGeom>
          <a:noFill/>
        </p:spPr>
        <p:txBody>
          <a:bodyPr wrap="none" rtlCol="0">
            <a:spAutoFit/>
          </a:bodyPr>
          <a:lstStyle/>
          <a:p>
            <a:r>
              <a:rPr lang="es-ES" sz="4400" b="1" dirty="0" smtClean="0">
                <a:latin typeface="Arial" panose="020B0604020202020204" pitchFamily="34" charset="0"/>
                <a:cs typeface="Arial" panose="020B0604020202020204" pitchFamily="34" charset="0"/>
              </a:rPr>
              <a:t>Objetivo General</a:t>
            </a:r>
            <a:endParaRPr lang="es-VE" sz="4400" b="1" dirty="0">
              <a:latin typeface="Arial" panose="020B0604020202020204" pitchFamily="34" charset="0"/>
              <a:cs typeface="Arial" panose="020B0604020202020204" pitchFamily="34" charset="0"/>
            </a:endParaRPr>
          </a:p>
        </p:txBody>
      </p:sp>
      <p:sp>
        <p:nvSpPr>
          <p:cNvPr id="9" name="Marcador de contenido 2"/>
          <p:cNvSpPr txBox="1">
            <a:spLocks/>
          </p:cNvSpPr>
          <p:nvPr/>
        </p:nvSpPr>
        <p:spPr>
          <a:xfrm>
            <a:off x="1459303" y="26537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smtClean="0">
                <a:latin typeface="Arial" panose="020B0604020202020204" pitchFamily="34" charset="0"/>
                <a:cs typeface="Arial" panose="020B0604020202020204" pitchFamily="34" charset="0"/>
              </a:rPr>
              <a:t>Diseñar y construir un sistema de control de tracción económico, con una interfaz hombre-máquina en la camioneta Toyota Crown 1970 pick up utilizando la mayor cantidad de piezas obsoletas que posea la empresa en la bodega.</a:t>
            </a:r>
            <a:endParaRPr lang="es-MX" dirty="0">
              <a:latin typeface="Arial" panose="020B0604020202020204" pitchFamily="34" charset="0"/>
              <a:cs typeface="Arial" panose="020B0604020202020204" pitchFamily="34" charset="0"/>
            </a:endParaRPr>
          </a:p>
        </p:txBody>
      </p:sp>
      <p:sp>
        <p:nvSpPr>
          <p:cNvPr id="8"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1006366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6400" y="2884039"/>
            <a:ext cx="10515600" cy="1325563"/>
          </a:xfrm>
        </p:spPr>
        <p:txBody>
          <a:bodyPr/>
          <a:lstStyle/>
          <a:p>
            <a:pPr lvl="1"/>
            <a:r>
              <a:rPr lang="es-MX" b="1" dirty="0" smtClean="0"/>
              <a:t>Objetivos específicos</a:t>
            </a:r>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533" y="1853330"/>
            <a:ext cx="198857" cy="198857"/>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268" y="2678005"/>
            <a:ext cx="198857" cy="198857"/>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922" y="3432573"/>
            <a:ext cx="198857" cy="198857"/>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531" y="4092873"/>
            <a:ext cx="198857" cy="198857"/>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533" y="4882168"/>
            <a:ext cx="198857" cy="198857"/>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530" y="5619596"/>
            <a:ext cx="198857" cy="198857"/>
          </a:xfrm>
          <a:prstGeom prst="rect">
            <a:avLst/>
          </a:prstGeom>
        </p:spPr>
      </p:pic>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922" y="6203399"/>
            <a:ext cx="198857" cy="198857"/>
          </a:xfrm>
          <a:prstGeom prst="rect">
            <a:avLst/>
          </a:prstGeom>
        </p:spPr>
      </p:pic>
      <p:sp>
        <p:nvSpPr>
          <p:cNvPr id="13" name="12 CuadroTexto"/>
          <p:cNvSpPr txBox="1"/>
          <p:nvPr/>
        </p:nvSpPr>
        <p:spPr>
          <a:xfrm>
            <a:off x="2881223" y="723726"/>
            <a:ext cx="6210354" cy="769441"/>
          </a:xfrm>
          <a:prstGeom prst="rect">
            <a:avLst/>
          </a:prstGeom>
          <a:noFill/>
        </p:spPr>
        <p:txBody>
          <a:bodyPr wrap="none" rtlCol="0">
            <a:spAutoFit/>
          </a:bodyPr>
          <a:lstStyle/>
          <a:p>
            <a:r>
              <a:rPr lang="es-ES" sz="4400" b="1" dirty="0" smtClean="0">
                <a:latin typeface="Arial" panose="020B0604020202020204" pitchFamily="34" charset="0"/>
                <a:cs typeface="Arial" panose="020B0604020202020204" pitchFamily="34" charset="0"/>
              </a:rPr>
              <a:t>Objetivos Específicos </a:t>
            </a:r>
            <a:endParaRPr lang="es-VE" sz="4400" b="1" dirty="0">
              <a:latin typeface="Arial" panose="020B0604020202020204" pitchFamily="34" charset="0"/>
              <a:cs typeface="Arial" panose="020B0604020202020204" pitchFamily="34" charset="0"/>
            </a:endParaRPr>
          </a:p>
        </p:txBody>
      </p:sp>
      <p:pic>
        <p:nvPicPr>
          <p:cNvPr id="2050" name="Picture 2" descr="http://2.bp.blogspot.com/-0ikiURy1ghY/UIwLnFtD71I/AAAAAAAAAAU/SMrTSJ2sNQs/s1600/WTQC_gerente_de_recursos_human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742" y="1666587"/>
            <a:ext cx="5285315" cy="463624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463387" y="1450428"/>
            <a:ext cx="8855221" cy="5407572"/>
          </a:xfrm>
        </p:spPr>
        <p:txBody>
          <a:bodyPr>
            <a:normAutofit fontScale="62500" lnSpcReduction="20000"/>
          </a:bodyPr>
          <a:lstStyle/>
          <a:p>
            <a:endParaRPr lang="es-MX" sz="2500" dirty="0" smtClean="0"/>
          </a:p>
          <a:p>
            <a:pPr marL="0" lvl="0" indent="0">
              <a:buNone/>
            </a:pPr>
            <a:r>
              <a:rPr lang="es-MX" sz="2400" dirty="0" smtClean="0">
                <a:latin typeface="Arial" panose="020B0604020202020204" pitchFamily="34" charset="0"/>
                <a:cs typeface="Arial" panose="020B0604020202020204" pitchFamily="34" charset="0"/>
              </a:rPr>
              <a:t>Diseñar los componentes involucrados en el nuevo sistema de control de tracción total del vehículo, de tal forma que ocupe la menor cantidad de espacio y se pueda adaptar al sistema existente en el vehículo utilizando el software </a:t>
            </a:r>
            <a:r>
              <a:rPr lang="es-MX" sz="2400" dirty="0" err="1" smtClean="0">
                <a:latin typeface="Arial" panose="020B0604020202020204" pitchFamily="34" charset="0"/>
                <a:cs typeface="Arial" panose="020B0604020202020204" pitchFamily="34" charset="0"/>
              </a:rPr>
              <a:t>Solidworks</a:t>
            </a:r>
            <a:r>
              <a:rPr lang="es-MX" sz="2400" dirty="0" smtClean="0">
                <a:latin typeface="Arial" panose="020B0604020202020204" pitchFamily="34" charset="0"/>
                <a:cs typeface="Arial" panose="020B0604020202020204" pitchFamily="34" charset="0"/>
              </a:rPr>
              <a:t>.</a:t>
            </a:r>
          </a:p>
          <a:p>
            <a:pPr marL="0" lvl="0" indent="0">
              <a:buNone/>
            </a:pPr>
            <a:endParaRPr lang="es-MX" sz="2400" dirty="0" smtClean="0">
              <a:latin typeface="Arial" panose="020B0604020202020204" pitchFamily="34" charset="0"/>
              <a:cs typeface="Arial" panose="020B0604020202020204" pitchFamily="34" charset="0"/>
            </a:endParaRPr>
          </a:p>
          <a:p>
            <a:pPr marL="0" lvl="0" indent="0">
              <a:buNone/>
            </a:pPr>
            <a:r>
              <a:rPr lang="es-MX" sz="2400" dirty="0" smtClean="0">
                <a:latin typeface="Arial" panose="020B0604020202020204" pitchFamily="34" charset="0"/>
                <a:cs typeface="Arial" panose="020B0604020202020204" pitchFamily="34" charset="0"/>
              </a:rPr>
              <a:t>Calcular las máximas variaciones de velocidad que existen entre las ruedas para así determinar las reglas de la programación </a:t>
            </a:r>
            <a:r>
              <a:rPr lang="es-MX" sz="2400" dirty="0" err="1" smtClean="0">
                <a:latin typeface="Arial" panose="020B0604020202020204" pitchFamily="34" charset="0"/>
                <a:cs typeface="Arial" panose="020B0604020202020204" pitchFamily="34" charset="0"/>
              </a:rPr>
              <a:t>Fuzzy</a:t>
            </a:r>
            <a:r>
              <a:rPr lang="es-MX" sz="2400" dirty="0" smtClean="0">
                <a:latin typeface="Arial" panose="020B0604020202020204" pitchFamily="34" charset="0"/>
                <a:cs typeface="Arial" panose="020B0604020202020204" pitchFamily="34" charset="0"/>
              </a:rPr>
              <a:t> la cual se implementará en los módulos </a:t>
            </a:r>
            <a:r>
              <a:rPr lang="es-MX" sz="2400" dirty="0" err="1" smtClean="0">
                <a:latin typeface="Arial" panose="020B0604020202020204" pitchFamily="34" charset="0"/>
                <a:cs typeface="Arial" panose="020B0604020202020204" pitchFamily="34" charset="0"/>
              </a:rPr>
              <a:t>arduino</a:t>
            </a:r>
            <a:r>
              <a:rPr lang="es-MX" sz="2400" dirty="0" smtClean="0">
                <a:latin typeface="Arial" panose="020B0604020202020204" pitchFamily="34" charset="0"/>
                <a:cs typeface="Arial" panose="020B0604020202020204" pitchFamily="34" charset="0"/>
              </a:rPr>
              <a:t>.</a:t>
            </a:r>
          </a:p>
          <a:p>
            <a:pPr marL="0" lvl="0" indent="0">
              <a:buNone/>
            </a:pPr>
            <a:endParaRPr lang="es-MX" sz="2400" dirty="0" smtClean="0">
              <a:latin typeface="Arial" panose="020B0604020202020204" pitchFamily="34" charset="0"/>
              <a:cs typeface="Arial" panose="020B0604020202020204" pitchFamily="34" charset="0"/>
            </a:endParaRPr>
          </a:p>
          <a:p>
            <a:pPr marL="0" lvl="0" indent="0">
              <a:buNone/>
            </a:pPr>
            <a:r>
              <a:rPr lang="es-MX" sz="2400" dirty="0" smtClean="0">
                <a:latin typeface="Arial" panose="020B0604020202020204" pitchFamily="34" charset="0"/>
                <a:cs typeface="Arial" panose="020B0604020202020204" pitchFamily="34" charset="0"/>
              </a:rPr>
              <a:t>Construir las piezas de acuerdo a los planos generados en </a:t>
            </a:r>
            <a:r>
              <a:rPr lang="es-MX" sz="2400" dirty="0" err="1" smtClean="0">
                <a:latin typeface="Arial" panose="020B0604020202020204" pitchFamily="34" charset="0"/>
                <a:cs typeface="Arial" panose="020B0604020202020204" pitchFamily="34" charset="0"/>
              </a:rPr>
              <a:t>Solidworks</a:t>
            </a:r>
            <a:r>
              <a:rPr lang="es-MX" sz="2400" dirty="0" smtClean="0">
                <a:latin typeface="Arial" panose="020B0604020202020204" pitchFamily="34" charset="0"/>
                <a:cs typeface="Arial" panose="020B0604020202020204" pitchFamily="34" charset="0"/>
              </a:rPr>
              <a:t> utilizando procesos de mecanizado para así obtener las tolerancias de acuerdo a los planos. </a:t>
            </a:r>
          </a:p>
          <a:p>
            <a:pPr marL="0" lvl="0" indent="0">
              <a:buNone/>
            </a:pPr>
            <a:endParaRPr lang="es-MX" sz="2400" dirty="0" smtClean="0">
              <a:latin typeface="Arial" panose="020B0604020202020204" pitchFamily="34" charset="0"/>
              <a:cs typeface="Arial" panose="020B0604020202020204" pitchFamily="34" charset="0"/>
            </a:endParaRPr>
          </a:p>
          <a:p>
            <a:pPr marL="0" lvl="0" indent="0">
              <a:buNone/>
            </a:pPr>
            <a:r>
              <a:rPr lang="es-MX" sz="2400" dirty="0" smtClean="0">
                <a:latin typeface="Arial" panose="020B0604020202020204" pitchFamily="34" charset="0"/>
                <a:cs typeface="Arial" panose="020B0604020202020204" pitchFamily="34" charset="0"/>
              </a:rPr>
              <a:t>Seleccionar los sensores inductivos que permitirán la adquisición de datos provenientes de las ruedas mediante la rueda fónica para la activación del sistema y observación del sistema.</a:t>
            </a:r>
          </a:p>
          <a:p>
            <a:pPr marL="0" lvl="0" indent="0">
              <a:buNone/>
            </a:pPr>
            <a:endParaRPr lang="es-MX" sz="2400" dirty="0" smtClean="0">
              <a:latin typeface="Arial" panose="020B0604020202020204" pitchFamily="34" charset="0"/>
              <a:cs typeface="Arial" panose="020B0604020202020204" pitchFamily="34" charset="0"/>
            </a:endParaRPr>
          </a:p>
          <a:p>
            <a:pPr marL="0" lvl="0" indent="0">
              <a:buNone/>
            </a:pPr>
            <a:r>
              <a:rPr lang="es-MX" sz="2400" dirty="0" smtClean="0">
                <a:latin typeface="Arial" panose="020B0604020202020204" pitchFamily="34" charset="0"/>
                <a:cs typeface="Arial" panose="020B0604020202020204" pitchFamily="34" charset="0"/>
              </a:rPr>
              <a:t>Implementar el sistema de control basado en lógica difusa que será montado en el controlador </a:t>
            </a:r>
            <a:r>
              <a:rPr lang="es-MX" sz="2400" dirty="0" err="1" smtClean="0">
                <a:latin typeface="Arial" panose="020B0604020202020204" pitchFamily="34" charset="0"/>
                <a:cs typeface="Arial" panose="020B0604020202020204" pitchFamily="34" charset="0"/>
              </a:rPr>
              <a:t>arduino</a:t>
            </a:r>
            <a:r>
              <a:rPr lang="es-MX" sz="2400" dirty="0" smtClean="0">
                <a:latin typeface="Arial" panose="020B0604020202020204" pitchFamily="34" charset="0"/>
                <a:cs typeface="Arial" panose="020B0604020202020204" pitchFamily="34" charset="0"/>
              </a:rPr>
              <a:t> y una interfaz HMI táctil que sea de fácil comprensión para el usuario.</a:t>
            </a:r>
          </a:p>
          <a:p>
            <a:pPr marL="0" lvl="0" indent="0">
              <a:buNone/>
            </a:pPr>
            <a:endParaRPr lang="es-MX" sz="2400" dirty="0" smtClean="0">
              <a:latin typeface="Arial" panose="020B0604020202020204" pitchFamily="34" charset="0"/>
              <a:cs typeface="Arial" panose="020B0604020202020204" pitchFamily="34" charset="0"/>
            </a:endParaRPr>
          </a:p>
          <a:p>
            <a:pPr marL="0" lvl="0" indent="0">
              <a:buNone/>
            </a:pPr>
            <a:r>
              <a:rPr lang="es-MX" sz="2400" dirty="0" smtClean="0">
                <a:latin typeface="Arial" panose="020B0604020202020204" pitchFamily="34" charset="0"/>
                <a:cs typeface="Arial" panose="020B0604020202020204" pitchFamily="34" charset="0"/>
              </a:rPr>
              <a:t>Evaluar la fiabilidad del sistema mediante el establecimiento de protocolos de prueba y mecanismos de emergencia en el comportamiento funcional sin fallas.</a:t>
            </a:r>
          </a:p>
          <a:p>
            <a:pPr marL="0" lvl="0" indent="0">
              <a:buNone/>
            </a:pPr>
            <a:r>
              <a:rPr lang="es-MX" sz="2400" dirty="0" smtClean="0">
                <a:latin typeface="Arial" panose="020B0604020202020204" pitchFamily="34" charset="0"/>
                <a:cs typeface="Arial" panose="020B0604020202020204" pitchFamily="34" charset="0"/>
              </a:rPr>
              <a:t>Obtener los datos del comportamiento del sistema mediante la observación de los sensores (manómetros y sensores de velocidad) a fin de comparar los resultados teóricos con los resultados prácticos y validarlos.</a:t>
            </a:r>
          </a:p>
          <a:p>
            <a:endParaRPr lang="es-MX" dirty="0" smtClean="0"/>
          </a:p>
          <a:p>
            <a:endParaRPr lang="es-MX" dirty="0"/>
          </a:p>
        </p:txBody>
      </p:sp>
      <p:sp>
        <p:nvSpPr>
          <p:cNvPr id="14"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2505607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02"/>
            <a:ext cx="12192000" cy="6858000"/>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6766760" y="2469835"/>
            <a:ext cx="4000500" cy="2676525"/>
          </a:xfrm>
          <a:prstGeom prst="rect">
            <a:avLst/>
          </a:prstGeom>
        </p:spPr>
      </p:pic>
      <p:pic>
        <p:nvPicPr>
          <p:cNvPr id="7" name="Marcador de contenido 3"/>
          <p:cNvPicPr>
            <a:picLocks/>
          </p:cNvPicPr>
          <p:nvPr/>
        </p:nvPicPr>
        <p:blipFill>
          <a:blip r:embed="rId4">
            <a:extLst>
              <a:ext uri="{28A0092B-C50C-407E-A947-70E740481C1C}">
                <a14:useLocalDpi xmlns:a14="http://schemas.microsoft.com/office/drawing/2010/main" val="0"/>
              </a:ext>
            </a:extLst>
          </a:blip>
          <a:stretch>
            <a:fillRect/>
          </a:stretch>
        </p:blipFill>
        <p:spPr>
          <a:xfrm>
            <a:off x="1311216" y="1986756"/>
            <a:ext cx="4876800" cy="4029075"/>
          </a:xfrm>
          <a:prstGeom prst="rect">
            <a:avLst/>
          </a:prstGeom>
        </p:spPr>
      </p:pic>
      <p:sp>
        <p:nvSpPr>
          <p:cNvPr id="9" name="8 CuadroTexto"/>
          <p:cNvSpPr txBox="1"/>
          <p:nvPr/>
        </p:nvSpPr>
        <p:spPr>
          <a:xfrm>
            <a:off x="3674853" y="1004131"/>
            <a:ext cx="4543231" cy="769441"/>
          </a:xfrm>
          <a:prstGeom prst="rect">
            <a:avLst/>
          </a:prstGeom>
          <a:noFill/>
        </p:spPr>
        <p:txBody>
          <a:bodyPr wrap="none" rtlCol="0">
            <a:spAutoFit/>
          </a:bodyPr>
          <a:lstStyle/>
          <a:p>
            <a:r>
              <a:rPr lang="es-ES" sz="4400" b="1" dirty="0" smtClean="0">
                <a:latin typeface="Arial" panose="020B0604020202020204" pitchFamily="34" charset="0"/>
                <a:cs typeface="Arial" panose="020B0604020202020204" pitchFamily="34" charset="0"/>
              </a:rPr>
              <a:t>Funcionamiento</a:t>
            </a:r>
            <a:endParaRPr lang="es-VE" sz="4400" b="1" dirty="0">
              <a:latin typeface="Arial" panose="020B0604020202020204" pitchFamily="34" charset="0"/>
              <a:cs typeface="Arial" panose="020B0604020202020204" pitchFamily="34" charset="0"/>
            </a:endParaRPr>
          </a:p>
        </p:txBody>
      </p:sp>
      <p:sp>
        <p:nvSpPr>
          <p:cNvPr id="6"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392435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p:cNvSpPr txBox="1">
            <a:spLocks/>
          </p:cNvSpPr>
          <p:nvPr/>
        </p:nvSpPr>
        <p:spPr>
          <a:xfrm>
            <a:off x="4070230" y="8539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smtClean="0">
                <a:latin typeface="Arial" panose="020B0604020202020204" pitchFamily="34" charset="0"/>
                <a:cs typeface="Arial" panose="020B0604020202020204" pitchFamily="34" charset="0"/>
              </a:rPr>
              <a:t>Interfaz HMI</a:t>
            </a:r>
            <a:endParaRPr lang="es-MX" b="1" dirty="0">
              <a:latin typeface="Arial" panose="020B0604020202020204" pitchFamily="34" charset="0"/>
              <a:cs typeface="Arial" panose="020B0604020202020204" pitchFamily="34" charset="0"/>
            </a:endParaRPr>
          </a:p>
        </p:txBody>
      </p:sp>
      <p:pic>
        <p:nvPicPr>
          <p:cNvPr id="8" name="Imagen 4" descr="http://informaticamoderna.com/Hospedados/Animaciones/tft0.gif"/>
          <p:cNvPicPr/>
          <p:nvPr/>
        </p:nvPicPr>
        <p:blipFill>
          <a:blip r:embed="rId3">
            <a:extLst>
              <a:ext uri="{28A0092B-C50C-407E-A947-70E740481C1C}">
                <a14:useLocalDpi xmlns:a14="http://schemas.microsoft.com/office/drawing/2010/main" val="0"/>
              </a:ext>
            </a:extLst>
          </a:blip>
          <a:srcRect/>
          <a:stretch>
            <a:fillRect/>
          </a:stretch>
        </p:blipFill>
        <p:spPr bwMode="auto">
          <a:xfrm>
            <a:off x="1948133" y="2472954"/>
            <a:ext cx="3287378" cy="2840918"/>
          </a:xfrm>
          <a:prstGeom prst="rect">
            <a:avLst/>
          </a:prstGeom>
          <a:noFill/>
          <a:ln>
            <a:noFill/>
          </a:ln>
        </p:spPr>
      </p:pic>
      <p:pic>
        <p:nvPicPr>
          <p:cNvPr id="10" name="Marcador de contenido 3"/>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48400" y="2801567"/>
            <a:ext cx="4331443" cy="2374282"/>
          </a:xfrm>
          <a:prstGeom prst="rect">
            <a:avLst/>
          </a:prstGeom>
          <a:noFill/>
          <a:ln>
            <a:noFill/>
          </a:ln>
        </p:spPr>
      </p:pic>
      <p:sp>
        <p:nvSpPr>
          <p:cNvPr id="6" name="Marcador de pie de página 7"/>
          <p:cNvSpPr>
            <a:spLocks noGrp="1"/>
          </p:cNvSpPr>
          <p:nvPr>
            <p:ph type="ftr" sz="quarter" idx="11"/>
          </p:nvPr>
        </p:nvSpPr>
        <p:spPr>
          <a:xfrm>
            <a:off x="4038600" y="6356350"/>
            <a:ext cx="4114800" cy="365125"/>
          </a:xfrm>
        </p:spPr>
        <p:txBody>
          <a:bodyPr/>
          <a:lstStyle/>
          <a:p>
            <a:r>
              <a:rPr lang="en-US" dirty="0" smtClean="0"/>
              <a:t>INGENIERÍA MECATRÓNICA</a:t>
            </a:r>
            <a:endParaRPr lang="en-US" dirty="0"/>
          </a:p>
        </p:txBody>
      </p:sp>
    </p:spTree>
    <p:extLst>
      <p:ext uri="{BB962C8B-B14F-4D97-AF65-F5344CB8AC3E}">
        <p14:creationId xmlns:p14="http://schemas.microsoft.com/office/powerpoint/2010/main" val="3653117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4973</Words>
  <Application>Microsoft Office PowerPoint</Application>
  <PresentationFormat>Personalizado</PresentationFormat>
  <Paragraphs>963</Paragraphs>
  <Slides>42</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Tema de Office</vt:lpstr>
      <vt:lpstr>CorelDRAW</vt:lpstr>
      <vt:lpstr>TESIS DE GRADO PREVIO A LA OBTENCIÓN DEL TÍTULO DE INGENIERO EN MECATRÓNICA</vt:lpstr>
      <vt:lpstr>Resumen</vt:lpstr>
      <vt:lpstr>Formulación amplia del problema</vt:lpstr>
      <vt:lpstr>Presentación de PowerPoint</vt:lpstr>
      <vt:lpstr>Presentación de PowerPoint</vt:lpstr>
      <vt:lpstr>Objetivo general</vt:lpstr>
      <vt:lpstr>Objetivos específicos</vt:lpstr>
      <vt:lpstr>Presentación de PowerPoint</vt:lpstr>
      <vt:lpstr>Presentación de PowerPoint</vt:lpstr>
      <vt:lpstr>Presentación de PowerPoint</vt:lpstr>
      <vt:lpstr>Presentación de PowerPoint</vt:lpstr>
      <vt:lpstr>Primera alternativas de diseño</vt:lpstr>
      <vt:lpstr>Segunda alternativa de diseño</vt:lpstr>
      <vt:lpstr>Tercera alternativa de diseño</vt:lpstr>
      <vt:lpstr>Presentación de PowerPoint</vt:lpstr>
      <vt:lpstr>Cuadro de decisión </vt:lpstr>
      <vt:lpstr>Solución ganadora</vt:lpstr>
      <vt:lpstr>Cálculo del brazo de palanca</vt:lpstr>
      <vt:lpstr>Presentación de PowerPoint</vt:lpstr>
      <vt:lpstr>Diagrama de control de la tarjeta principal del sistema</vt:lpstr>
      <vt:lpstr>Diagrama en Proteus de la tarjeta de control del ABS</vt:lpstr>
      <vt:lpstr>Presentación de PowerPoint</vt:lpstr>
      <vt:lpstr>Ángulos de curvatura del vehículo y distancias entre ejes</vt:lpstr>
      <vt:lpstr>Cálculos de las variaciones de velocidad entre ruedas a 30 km/h</vt:lpstr>
      <vt:lpstr>Reglas Fuzzy</vt:lpstr>
      <vt:lpstr>Diagrama de operaciones</vt:lpstr>
      <vt:lpstr>Presentación de PowerPoint</vt:lpstr>
      <vt:lpstr>Protocolo de pruebas n°1 y resultados</vt:lpstr>
      <vt:lpstr>Diagrama de operaciones</vt:lpstr>
      <vt:lpstr>Requerimiento de compra, manufactura y de bodega</vt:lpstr>
      <vt:lpstr>Protocolo de pruebas n°2 y resultados</vt:lpstr>
      <vt:lpstr>Diagrama de operaciones</vt:lpstr>
      <vt:lpstr>Requerimiento de compra, manufactura y de bodega</vt:lpstr>
      <vt:lpstr>Protocolo de pruebas finales</vt:lpstr>
      <vt:lpstr>Resultados de las pruebas finales</vt:lpstr>
      <vt:lpstr>Presentación de PowerPoint</vt:lpstr>
      <vt:lpstr>Presentación de PowerPoint</vt:lpstr>
      <vt:lpstr>Concluciones</vt:lpstr>
      <vt:lpstr>Recomendaciones</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DE GRADO PREVIO A LA OBTENCIÓN DEL TÍTULO DE INGENIERO EN MECATRÓNICA</dc:title>
  <dc:creator>juan barba</dc:creator>
  <cp:lastModifiedBy>Asistente</cp:lastModifiedBy>
  <cp:revision>30</cp:revision>
  <dcterms:created xsi:type="dcterms:W3CDTF">2016-01-25T00:18:39Z</dcterms:created>
  <dcterms:modified xsi:type="dcterms:W3CDTF">2016-02-05T13:09:10Z</dcterms:modified>
</cp:coreProperties>
</file>