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96" r:id="rId4"/>
    <p:sldId id="259" r:id="rId5"/>
    <p:sldId id="260" r:id="rId6"/>
    <p:sldId id="261" r:id="rId7"/>
    <p:sldId id="290" r:id="rId8"/>
    <p:sldId id="262" r:id="rId9"/>
    <p:sldId id="291" r:id="rId10"/>
    <p:sldId id="263" r:id="rId11"/>
    <p:sldId id="29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94" r:id="rId20"/>
    <p:sldId id="272" r:id="rId21"/>
    <p:sldId id="271" r:id="rId22"/>
    <p:sldId id="273" r:id="rId23"/>
    <p:sldId id="274" r:id="rId24"/>
    <p:sldId id="297" r:id="rId25"/>
    <p:sldId id="275" r:id="rId26"/>
    <p:sldId id="276" r:id="rId27"/>
    <p:sldId id="277" r:id="rId28"/>
    <p:sldId id="278" r:id="rId29"/>
    <p:sldId id="298" r:id="rId30"/>
    <p:sldId id="279" r:id="rId31"/>
    <p:sldId id="280" r:id="rId32"/>
    <p:sldId id="299" r:id="rId33"/>
    <p:sldId id="281" r:id="rId34"/>
    <p:sldId id="282" r:id="rId35"/>
    <p:sldId id="300" r:id="rId36"/>
    <p:sldId id="283" r:id="rId37"/>
    <p:sldId id="284" r:id="rId38"/>
    <p:sldId id="285" r:id="rId39"/>
    <p:sldId id="286" r:id="rId40"/>
    <p:sldId id="287" r:id="rId41"/>
    <p:sldId id="288" r:id="rId42"/>
    <p:sldId id="295" r:id="rId43"/>
    <p:sldId id="289" r:id="rId44"/>
    <p:sldId id="301" r:id="rId45"/>
    <p:sldId id="303" r:id="rId46"/>
    <p:sldId id="302" r:id="rId47"/>
    <p:sldId id="293" r:id="rId48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  <a:srgbClr val="FFFFCC"/>
    <a:srgbClr val="FFFFFF"/>
    <a:srgbClr val="E5F5FF"/>
    <a:srgbClr val="FF9999"/>
    <a:srgbClr val="F5C7EE"/>
    <a:srgbClr val="FFCCFF"/>
    <a:srgbClr val="99FF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0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BF45E-A881-44C9-95AB-F690C3731DC2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0E256B29-8AA4-4E8E-8FB3-FEC92B982805}">
      <dgm:prSet phldrT="[Texto]"/>
      <dgm:spPr/>
      <dgm:t>
        <a:bodyPr/>
        <a:lstStyle/>
        <a:p>
          <a:r>
            <a:rPr lang="es-ES" dirty="0"/>
            <a:t>1. Planteamiento del problema.</a:t>
          </a:r>
        </a:p>
      </dgm:t>
    </dgm:pt>
    <dgm:pt modelId="{9D3DAE57-58FA-4093-8C84-00D544D59AAC}" type="parTrans" cxnId="{7EF0E321-5722-43AD-A858-CFEAFA64A487}">
      <dgm:prSet/>
      <dgm:spPr/>
      <dgm:t>
        <a:bodyPr/>
        <a:lstStyle/>
        <a:p>
          <a:endParaRPr lang="es-ES"/>
        </a:p>
      </dgm:t>
    </dgm:pt>
    <dgm:pt modelId="{57F8D1AB-039D-493E-AA2B-CE29BC439B70}" type="sibTrans" cxnId="{7EF0E321-5722-43AD-A858-CFEAFA64A487}">
      <dgm:prSet/>
      <dgm:spPr/>
      <dgm:t>
        <a:bodyPr/>
        <a:lstStyle/>
        <a:p>
          <a:endParaRPr lang="es-ES"/>
        </a:p>
      </dgm:t>
    </dgm:pt>
    <dgm:pt modelId="{6FA54A6F-6A15-4364-AE1B-CA17BDD6E179}">
      <dgm:prSet phldrT="[Texto]"/>
      <dgm:spPr/>
      <dgm:t>
        <a:bodyPr/>
        <a:lstStyle/>
        <a:p>
          <a:r>
            <a:rPr lang="es-ES" dirty="0"/>
            <a:t>2. Objetivo de investigación.</a:t>
          </a:r>
        </a:p>
      </dgm:t>
    </dgm:pt>
    <dgm:pt modelId="{BBD9ACFD-7198-4C00-AA49-DC09591C565A}" type="parTrans" cxnId="{833B38F0-9A2D-4C9E-9219-5719F4E93F9E}">
      <dgm:prSet/>
      <dgm:spPr/>
      <dgm:t>
        <a:bodyPr/>
        <a:lstStyle/>
        <a:p>
          <a:endParaRPr lang="es-ES"/>
        </a:p>
      </dgm:t>
    </dgm:pt>
    <dgm:pt modelId="{F799CE80-B19C-4AE0-BBA1-E07434FA22DC}" type="sibTrans" cxnId="{833B38F0-9A2D-4C9E-9219-5719F4E93F9E}">
      <dgm:prSet/>
      <dgm:spPr/>
      <dgm:t>
        <a:bodyPr/>
        <a:lstStyle/>
        <a:p>
          <a:endParaRPr lang="es-ES"/>
        </a:p>
      </dgm:t>
    </dgm:pt>
    <dgm:pt modelId="{EABE7E30-CDC5-4605-A85C-065BFB1DEE34}">
      <dgm:prSet phldrT="[Texto]"/>
      <dgm:spPr/>
      <dgm:t>
        <a:bodyPr/>
        <a:lstStyle/>
        <a:p>
          <a:r>
            <a:rPr lang="es-ES" dirty="0"/>
            <a:t>3. Objetivos secundarios.</a:t>
          </a:r>
        </a:p>
      </dgm:t>
    </dgm:pt>
    <dgm:pt modelId="{0C5109ED-29B6-4BE0-8879-FEA7DB35A1EA}" type="parTrans" cxnId="{593011BA-3C9A-4F07-A3EB-07EDA44E6136}">
      <dgm:prSet/>
      <dgm:spPr/>
      <dgm:t>
        <a:bodyPr/>
        <a:lstStyle/>
        <a:p>
          <a:endParaRPr lang="es-ES"/>
        </a:p>
      </dgm:t>
    </dgm:pt>
    <dgm:pt modelId="{055C60F0-A8BD-42F5-80D3-92E6A1D5D593}" type="sibTrans" cxnId="{593011BA-3C9A-4F07-A3EB-07EDA44E6136}">
      <dgm:prSet/>
      <dgm:spPr/>
      <dgm:t>
        <a:bodyPr/>
        <a:lstStyle/>
        <a:p>
          <a:endParaRPr lang="es-ES"/>
        </a:p>
      </dgm:t>
    </dgm:pt>
    <dgm:pt modelId="{26854C7B-983D-4C75-96E2-CAF73463A217}">
      <dgm:prSet custT="1"/>
      <dgm:spPr/>
      <dgm:t>
        <a:bodyPr/>
        <a:lstStyle/>
        <a:p>
          <a:r>
            <a:rPr lang="es-ES" sz="2400" dirty="0"/>
            <a:t>4. Marco teórico.</a:t>
          </a:r>
          <a:r>
            <a:rPr lang="es-ES" sz="1400" dirty="0"/>
            <a:t>	</a:t>
          </a:r>
          <a:r>
            <a:rPr lang="es-ES" sz="1600" dirty="0"/>
            <a:t>4.1. Variable independiente.</a:t>
          </a:r>
        </a:p>
        <a:p>
          <a:r>
            <a:rPr lang="es-ES" sz="1600" dirty="0"/>
            <a:t>			4.2. Variable dependiente.</a:t>
          </a:r>
        </a:p>
      </dgm:t>
    </dgm:pt>
    <dgm:pt modelId="{D1AA6926-9585-40B6-A104-CBFB24215B89}" type="parTrans" cxnId="{60E5FFAD-C306-464F-9A61-EAF6CD9B64B5}">
      <dgm:prSet/>
      <dgm:spPr/>
      <dgm:t>
        <a:bodyPr/>
        <a:lstStyle/>
        <a:p>
          <a:endParaRPr lang="es-ES"/>
        </a:p>
      </dgm:t>
    </dgm:pt>
    <dgm:pt modelId="{3131BBCC-8E21-422F-8664-2276CBE5F6C4}" type="sibTrans" cxnId="{60E5FFAD-C306-464F-9A61-EAF6CD9B64B5}">
      <dgm:prSet/>
      <dgm:spPr/>
      <dgm:t>
        <a:bodyPr/>
        <a:lstStyle/>
        <a:p>
          <a:endParaRPr lang="es-ES"/>
        </a:p>
      </dgm:t>
    </dgm:pt>
    <dgm:pt modelId="{5D398C1A-DAE2-450E-AD3D-D8D52AD9703A}">
      <dgm:prSet/>
      <dgm:spPr/>
      <dgm:t>
        <a:bodyPr/>
        <a:lstStyle/>
        <a:p>
          <a:r>
            <a:rPr lang="es-ES" dirty="0"/>
            <a:t>5. Marco referencial.</a:t>
          </a:r>
        </a:p>
      </dgm:t>
    </dgm:pt>
    <dgm:pt modelId="{C36F2AD6-D02E-4A5B-80AC-543AB70F1D83}" type="parTrans" cxnId="{A6D3B24F-BE6E-4837-8ABF-828AEAA55C35}">
      <dgm:prSet/>
      <dgm:spPr/>
      <dgm:t>
        <a:bodyPr/>
        <a:lstStyle/>
        <a:p>
          <a:endParaRPr lang="es-ES"/>
        </a:p>
      </dgm:t>
    </dgm:pt>
    <dgm:pt modelId="{39BA5E10-A8DA-48AB-A42C-4F755C7D16AF}" type="sibTrans" cxnId="{A6D3B24F-BE6E-4837-8ABF-828AEAA55C35}">
      <dgm:prSet/>
      <dgm:spPr/>
      <dgm:t>
        <a:bodyPr/>
        <a:lstStyle/>
        <a:p>
          <a:endParaRPr lang="es-ES"/>
        </a:p>
      </dgm:t>
    </dgm:pt>
    <dgm:pt modelId="{8807129E-BD07-4344-B009-F5D92F760CEF}">
      <dgm:prSet/>
      <dgm:spPr/>
      <dgm:t>
        <a:bodyPr/>
        <a:lstStyle/>
        <a:p>
          <a:r>
            <a:rPr lang="es-ES" dirty="0"/>
            <a:t>6. Marco conceptual.</a:t>
          </a:r>
        </a:p>
      </dgm:t>
    </dgm:pt>
    <dgm:pt modelId="{494EAB07-10DD-4064-94C3-3DE60C58BAC2}" type="parTrans" cxnId="{E6B814F0-5A7A-462C-9D7E-9F5D32B8E331}">
      <dgm:prSet/>
      <dgm:spPr/>
      <dgm:t>
        <a:bodyPr/>
        <a:lstStyle/>
        <a:p>
          <a:endParaRPr lang="es-ES"/>
        </a:p>
      </dgm:t>
    </dgm:pt>
    <dgm:pt modelId="{E39A6526-5BE0-4B2E-91E1-EC98DA1C697B}" type="sibTrans" cxnId="{E6B814F0-5A7A-462C-9D7E-9F5D32B8E331}">
      <dgm:prSet/>
      <dgm:spPr/>
      <dgm:t>
        <a:bodyPr/>
        <a:lstStyle/>
        <a:p>
          <a:endParaRPr lang="es-ES"/>
        </a:p>
      </dgm:t>
    </dgm:pt>
    <dgm:pt modelId="{20753F81-22DC-443C-894F-EB28E5285538}">
      <dgm:prSet/>
      <dgm:spPr/>
      <dgm:t>
        <a:bodyPr/>
        <a:lstStyle/>
        <a:p>
          <a:r>
            <a:rPr lang="es-ES" dirty="0"/>
            <a:t>7. Marco metodológico</a:t>
          </a:r>
        </a:p>
      </dgm:t>
    </dgm:pt>
    <dgm:pt modelId="{7AED8474-6B8D-4A17-AE3B-4398DFF2111A}" type="parTrans" cxnId="{6A502659-C70D-43CA-895F-076389566F64}">
      <dgm:prSet/>
      <dgm:spPr/>
      <dgm:t>
        <a:bodyPr/>
        <a:lstStyle/>
        <a:p>
          <a:endParaRPr lang="es-ES"/>
        </a:p>
      </dgm:t>
    </dgm:pt>
    <dgm:pt modelId="{B5305BBC-A155-454D-B42E-5F4759D58E00}" type="sibTrans" cxnId="{6A502659-C70D-43CA-895F-076389566F64}">
      <dgm:prSet/>
      <dgm:spPr/>
      <dgm:t>
        <a:bodyPr/>
        <a:lstStyle/>
        <a:p>
          <a:endParaRPr lang="es-ES"/>
        </a:p>
      </dgm:t>
    </dgm:pt>
    <dgm:pt modelId="{DCED430E-BB49-4B48-9BC8-61A959F473CF}">
      <dgm:prSet/>
      <dgm:spPr/>
      <dgm:t>
        <a:bodyPr/>
        <a:lstStyle/>
        <a:p>
          <a:r>
            <a:rPr lang="es-ES" dirty="0"/>
            <a:t>Estadísticos descriptivos</a:t>
          </a:r>
        </a:p>
      </dgm:t>
    </dgm:pt>
    <dgm:pt modelId="{99D7C713-89E8-4EBF-A461-6EAE9F05E216}" type="parTrans" cxnId="{A2C0A583-59DF-4FCA-92BF-F41C6853300A}">
      <dgm:prSet/>
      <dgm:spPr/>
      <dgm:t>
        <a:bodyPr/>
        <a:lstStyle/>
        <a:p>
          <a:endParaRPr lang="es-ES"/>
        </a:p>
      </dgm:t>
    </dgm:pt>
    <dgm:pt modelId="{7A4FDFE2-2827-4D5E-BAAF-657365B1B03A}" type="sibTrans" cxnId="{A2C0A583-59DF-4FCA-92BF-F41C6853300A}">
      <dgm:prSet/>
      <dgm:spPr/>
      <dgm:t>
        <a:bodyPr/>
        <a:lstStyle/>
        <a:p>
          <a:endParaRPr lang="es-ES"/>
        </a:p>
      </dgm:t>
    </dgm:pt>
    <dgm:pt modelId="{48872D7F-2BDE-4A27-813D-7DA0B2F178A6}">
      <dgm:prSet/>
      <dgm:spPr/>
      <dgm:t>
        <a:bodyPr/>
        <a:lstStyle/>
        <a:p>
          <a:r>
            <a:rPr lang="es-ES" dirty="0"/>
            <a:t>Estadísticos inferenciales</a:t>
          </a:r>
        </a:p>
      </dgm:t>
    </dgm:pt>
    <dgm:pt modelId="{164AF381-A6CF-44D0-8FB6-F389CF61E1F5}" type="parTrans" cxnId="{9EEC9C7D-6964-427F-905F-4AD170B79B18}">
      <dgm:prSet/>
      <dgm:spPr/>
      <dgm:t>
        <a:bodyPr/>
        <a:lstStyle/>
        <a:p>
          <a:endParaRPr lang="es-ES"/>
        </a:p>
      </dgm:t>
    </dgm:pt>
    <dgm:pt modelId="{6A8C2654-B5E0-4E76-936F-07F9EA89D8AF}" type="sibTrans" cxnId="{9EEC9C7D-6964-427F-905F-4AD170B79B18}">
      <dgm:prSet/>
      <dgm:spPr/>
      <dgm:t>
        <a:bodyPr/>
        <a:lstStyle/>
        <a:p>
          <a:endParaRPr lang="es-ES"/>
        </a:p>
      </dgm:t>
    </dgm:pt>
    <dgm:pt modelId="{87B33750-02B9-4C7D-B9D4-DA446E116342}">
      <dgm:prSet/>
      <dgm:spPr/>
      <dgm:t>
        <a:bodyPr/>
        <a:lstStyle/>
        <a:p>
          <a:r>
            <a:rPr lang="es-ES" dirty="0"/>
            <a:t>Conclusiones, líneas de investigación futuras.</a:t>
          </a:r>
        </a:p>
      </dgm:t>
    </dgm:pt>
    <dgm:pt modelId="{12A5CEBC-C8F8-4BA4-A4CC-0EB526509812}" type="parTrans" cxnId="{62AAD1DF-0E41-49E7-BADA-B6AE7F7926CC}">
      <dgm:prSet/>
      <dgm:spPr/>
      <dgm:t>
        <a:bodyPr/>
        <a:lstStyle/>
        <a:p>
          <a:endParaRPr lang="es-ES"/>
        </a:p>
      </dgm:t>
    </dgm:pt>
    <dgm:pt modelId="{423DE63D-2FA5-46E6-B9C6-4E85CE2E4089}" type="sibTrans" cxnId="{62AAD1DF-0E41-49E7-BADA-B6AE7F7926CC}">
      <dgm:prSet/>
      <dgm:spPr/>
      <dgm:t>
        <a:bodyPr/>
        <a:lstStyle/>
        <a:p>
          <a:endParaRPr lang="es-ES"/>
        </a:p>
      </dgm:t>
    </dgm:pt>
    <dgm:pt modelId="{A4A1EE74-22BC-48FD-9567-338F1D91A9BB}" type="pres">
      <dgm:prSet presAssocID="{238BF45E-A881-44C9-95AB-F690C3731DC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9EF98ED2-9F28-4F5A-B7DE-69F2B232A538}" type="pres">
      <dgm:prSet presAssocID="{0E256B29-8AA4-4E8E-8FB3-FEC92B982805}" presName="thickLine" presStyleLbl="alignNode1" presStyleIdx="0" presStyleCnt="10"/>
      <dgm:spPr/>
    </dgm:pt>
    <dgm:pt modelId="{E9AA0A08-82CF-4B70-8C73-7D5351312C93}" type="pres">
      <dgm:prSet presAssocID="{0E256B29-8AA4-4E8E-8FB3-FEC92B982805}" presName="horz1" presStyleCnt="0"/>
      <dgm:spPr/>
    </dgm:pt>
    <dgm:pt modelId="{92C44D65-C98D-4BDC-91EA-DE7D77E6D095}" type="pres">
      <dgm:prSet presAssocID="{0E256B29-8AA4-4E8E-8FB3-FEC92B982805}" presName="tx1" presStyleLbl="revTx" presStyleIdx="0" presStyleCnt="10"/>
      <dgm:spPr/>
      <dgm:t>
        <a:bodyPr/>
        <a:lstStyle/>
        <a:p>
          <a:endParaRPr lang="es-EC"/>
        </a:p>
      </dgm:t>
    </dgm:pt>
    <dgm:pt modelId="{596989A2-10F5-4D9B-893F-D88A6CF0EC1D}" type="pres">
      <dgm:prSet presAssocID="{0E256B29-8AA4-4E8E-8FB3-FEC92B982805}" presName="vert1" presStyleCnt="0"/>
      <dgm:spPr/>
    </dgm:pt>
    <dgm:pt modelId="{41B9B152-4579-4EB6-A94F-E364B66A324A}" type="pres">
      <dgm:prSet presAssocID="{6FA54A6F-6A15-4364-AE1B-CA17BDD6E179}" presName="thickLine" presStyleLbl="alignNode1" presStyleIdx="1" presStyleCnt="10"/>
      <dgm:spPr/>
    </dgm:pt>
    <dgm:pt modelId="{470A3A8B-F1F7-4BC0-9BDE-F2F2ED83DB84}" type="pres">
      <dgm:prSet presAssocID="{6FA54A6F-6A15-4364-AE1B-CA17BDD6E179}" presName="horz1" presStyleCnt="0"/>
      <dgm:spPr/>
    </dgm:pt>
    <dgm:pt modelId="{AB09DA44-A60E-44AA-ABB8-67EFC94BDBA3}" type="pres">
      <dgm:prSet presAssocID="{6FA54A6F-6A15-4364-AE1B-CA17BDD6E179}" presName="tx1" presStyleLbl="revTx" presStyleIdx="1" presStyleCnt="10"/>
      <dgm:spPr/>
      <dgm:t>
        <a:bodyPr/>
        <a:lstStyle/>
        <a:p>
          <a:endParaRPr lang="es-EC"/>
        </a:p>
      </dgm:t>
    </dgm:pt>
    <dgm:pt modelId="{F2C199B5-AF85-4953-8EEA-2F49A0FC0E40}" type="pres">
      <dgm:prSet presAssocID="{6FA54A6F-6A15-4364-AE1B-CA17BDD6E179}" presName="vert1" presStyleCnt="0"/>
      <dgm:spPr/>
    </dgm:pt>
    <dgm:pt modelId="{ECF3EE9C-A4BD-4FE4-B855-EA49812973A3}" type="pres">
      <dgm:prSet presAssocID="{EABE7E30-CDC5-4605-A85C-065BFB1DEE34}" presName="thickLine" presStyleLbl="alignNode1" presStyleIdx="2" presStyleCnt="10"/>
      <dgm:spPr/>
    </dgm:pt>
    <dgm:pt modelId="{76150234-7916-4B9D-B164-65EE55B85022}" type="pres">
      <dgm:prSet presAssocID="{EABE7E30-CDC5-4605-A85C-065BFB1DEE34}" presName="horz1" presStyleCnt="0"/>
      <dgm:spPr/>
    </dgm:pt>
    <dgm:pt modelId="{EF0BA568-617E-4799-A702-0A07BF2E5614}" type="pres">
      <dgm:prSet presAssocID="{EABE7E30-CDC5-4605-A85C-065BFB1DEE34}" presName="tx1" presStyleLbl="revTx" presStyleIdx="2" presStyleCnt="10"/>
      <dgm:spPr/>
      <dgm:t>
        <a:bodyPr/>
        <a:lstStyle/>
        <a:p>
          <a:endParaRPr lang="es-EC"/>
        </a:p>
      </dgm:t>
    </dgm:pt>
    <dgm:pt modelId="{AB77F8F6-2383-4963-8E49-4A29B8C75431}" type="pres">
      <dgm:prSet presAssocID="{EABE7E30-CDC5-4605-A85C-065BFB1DEE34}" presName="vert1" presStyleCnt="0"/>
      <dgm:spPr/>
    </dgm:pt>
    <dgm:pt modelId="{9CE9449A-B6BC-4A85-A779-AE45A8D5D6AD}" type="pres">
      <dgm:prSet presAssocID="{26854C7B-983D-4C75-96E2-CAF73463A217}" presName="thickLine" presStyleLbl="alignNode1" presStyleIdx="3" presStyleCnt="10"/>
      <dgm:spPr/>
    </dgm:pt>
    <dgm:pt modelId="{E0FE152C-4C3F-485A-A46D-86BA8DD9DC2B}" type="pres">
      <dgm:prSet presAssocID="{26854C7B-983D-4C75-96E2-CAF73463A217}" presName="horz1" presStyleCnt="0"/>
      <dgm:spPr/>
    </dgm:pt>
    <dgm:pt modelId="{E5546FA8-EE56-4882-95F5-5789F813D863}" type="pres">
      <dgm:prSet presAssocID="{26854C7B-983D-4C75-96E2-CAF73463A217}" presName="tx1" presStyleLbl="revTx" presStyleIdx="3" presStyleCnt="10" custScaleY="155652"/>
      <dgm:spPr/>
      <dgm:t>
        <a:bodyPr/>
        <a:lstStyle/>
        <a:p>
          <a:endParaRPr lang="es-EC"/>
        </a:p>
      </dgm:t>
    </dgm:pt>
    <dgm:pt modelId="{A2045C48-CA42-4E92-987F-C2DCFC41D3EA}" type="pres">
      <dgm:prSet presAssocID="{26854C7B-983D-4C75-96E2-CAF73463A217}" presName="vert1" presStyleCnt="0"/>
      <dgm:spPr/>
    </dgm:pt>
    <dgm:pt modelId="{112DD455-0B96-4B4D-B8DE-E124FABF0003}" type="pres">
      <dgm:prSet presAssocID="{5D398C1A-DAE2-450E-AD3D-D8D52AD9703A}" presName="thickLine" presStyleLbl="alignNode1" presStyleIdx="4" presStyleCnt="10"/>
      <dgm:spPr/>
    </dgm:pt>
    <dgm:pt modelId="{0AB6C32E-80C7-444E-95A2-B7FC1897AF7A}" type="pres">
      <dgm:prSet presAssocID="{5D398C1A-DAE2-450E-AD3D-D8D52AD9703A}" presName="horz1" presStyleCnt="0"/>
      <dgm:spPr/>
    </dgm:pt>
    <dgm:pt modelId="{D475D2C2-7ED0-4A04-80AD-FDFDB6A9A8A3}" type="pres">
      <dgm:prSet presAssocID="{5D398C1A-DAE2-450E-AD3D-D8D52AD9703A}" presName="tx1" presStyleLbl="revTx" presStyleIdx="4" presStyleCnt="10"/>
      <dgm:spPr/>
      <dgm:t>
        <a:bodyPr/>
        <a:lstStyle/>
        <a:p>
          <a:endParaRPr lang="es-EC"/>
        </a:p>
      </dgm:t>
    </dgm:pt>
    <dgm:pt modelId="{374CA80D-E070-4B34-ACB2-C0094FD7B1FF}" type="pres">
      <dgm:prSet presAssocID="{5D398C1A-DAE2-450E-AD3D-D8D52AD9703A}" presName="vert1" presStyleCnt="0"/>
      <dgm:spPr/>
    </dgm:pt>
    <dgm:pt modelId="{F6A6FD1E-0A41-4BE0-A700-34C9E25F8612}" type="pres">
      <dgm:prSet presAssocID="{8807129E-BD07-4344-B009-F5D92F760CEF}" presName="thickLine" presStyleLbl="alignNode1" presStyleIdx="5" presStyleCnt="10"/>
      <dgm:spPr/>
    </dgm:pt>
    <dgm:pt modelId="{6E7EF99B-789B-4CF0-A3A7-54DE40D4D92A}" type="pres">
      <dgm:prSet presAssocID="{8807129E-BD07-4344-B009-F5D92F760CEF}" presName="horz1" presStyleCnt="0"/>
      <dgm:spPr/>
    </dgm:pt>
    <dgm:pt modelId="{EEBF5DFA-6978-45D9-B1B7-C7415AC70E61}" type="pres">
      <dgm:prSet presAssocID="{8807129E-BD07-4344-B009-F5D92F760CEF}" presName="tx1" presStyleLbl="revTx" presStyleIdx="5" presStyleCnt="10"/>
      <dgm:spPr/>
      <dgm:t>
        <a:bodyPr/>
        <a:lstStyle/>
        <a:p>
          <a:endParaRPr lang="es-EC"/>
        </a:p>
      </dgm:t>
    </dgm:pt>
    <dgm:pt modelId="{30BE498A-43F0-4543-B120-CFE84DF0E220}" type="pres">
      <dgm:prSet presAssocID="{8807129E-BD07-4344-B009-F5D92F760CEF}" presName="vert1" presStyleCnt="0"/>
      <dgm:spPr/>
    </dgm:pt>
    <dgm:pt modelId="{63A205C6-54FC-4530-A8C1-412123F10F54}" type="pres">
      <dgm:prSet presAssocID="{20753F81-22DC-443C-894F-EB28E5285538}" presName="thickLine" presStyleLbl="alignNode1" presStyleIdx="6" presStyleCnt="10"/>
      <dgm:spPr/>
    </dgm:pt>
    <dgm:pt modelId="{F940430A-148A-4C27-A30A-8B6BF007CBFC}" type="pres">
      <dgm:prSet presAssocID="{20753F81-22DC-443C-894F-EB28E5285538}" presName="horz1" presStyleCnt="0"/>
      <dgm:spPr/>
    </dgm:pt>
    <dgm:pt modelId="{B2831B4C-EC1D-405C-95D8-2E3824F0AA1B}" type="pres">
      <dgm:prSet presAssocID="{20753F81-22DC-443C-894F-EB28E5285538}" presName="tx1" presStyleLbl="revTx" presStyleIdx="6" presStyleCnt="10"/>
      <dgm:spPr/>
      <dgm:t>
        <a:bodyPr/>
        <a:lstStyle/>
        <a:p>
          <a:endParaRPr lang="es-EC"/>
        </a:p>
      </dgm:t>
    </dgm:pt>
    <dgm:pt modelId="{DDC73C5C-D5EA-49A4-B348-A0BD948DD551}" type="pres">
      <dgm:prSet presAssocID="{20753F81-22DC-443C-894F-EB28E5285538}" presName="vert1" presStyleCnt="0"/>
      <dgm:spPr/>
    </dgm:pt>
    <dgm:pt modelId="{3C34A95F-5482-4E4D-9CD6-04C1778C9A98}" type="pres">
      <dgm:prSet presAssocID="{DCED430E-BB49-4B48-9BC8-61A959F473CF}" presName="thickLine" presStyleLbl="alignNode1" presStyleIdx="7" presStyleCnt="10"/>
      <dgm:spPr/>
    </dgm:pt>
    <dgm:pt modelId="{F4171CB8-FF11-4932-8133-B547DA2105F0}" type="pres">
      <dgm:prSet presAssocID="{DCED430E-BB49-4B48-9BC8-61A959F473CF}" presName="horz1" presStyleCnt="0"/>
      <dgm:spPr/>
    </dgm:pt>
    <dgm:pt modelId="{565E74F0-BED4-4393-9711-246DE25B4F57}" type="pres">
      <dgm:prSet presAssocID="{DCED430E-BB49-4B48-9BC8-61A959F473CF}" presName="tx1" presStyleLbl="revTx" presStyleIdx="7" presStyleCnt="10"/>
      <dgm:spPr/>
      <dgm:t>
        <a:bodyPr/>
        <a:lstStyle/>
        <a:p>
          <a:endParaRPr lang="es-EC"/>
        </a:p>
      </dgm:t>
    </dgm:pt>
    <dgm:pt modelId="{57B33483-8087-4E53-8FE2-8876BA50D210}" type="pres">
      <dgm:prSet presAssocID="{DCED430E-BB49-4B48-9BC8-61A959F473CF}" presName="vert1" presStyleCnt="0"/>
      <dgm:spPr/>
    </dgm:pt>
    <dgm:pt modelId="{A20B002D-CA8D-4412-B9C8-4313AD830822}" type="pres">
      <dgm:prSet presAssocID="{48872D7F-2BDE-4A27-813D-7DA0B2F178A6}" presName="thickLine" presStyleLbl="alignNode1" presStyleIdx="8" presStyleCnt="10"/>
      <dgm:spPr/>
    </dgm:pt>
    <dgm:pt modelId="{9D03F0C7-DD2C-4182-BA67-C9EE18A170E0}" type="pres">
      <dgm:prSet presAssocID="{48872D7F-2BDE-4A27-813D-7DA0B2F178A6}" presName="horz1" presStyleCnt="0"/>
      <dgm:spPr/>
    </dgm:pt>
    <dgm:pt modelId="{26A2821E-F4ED-4A3C-91AC-AE67F996C28A}" type="pres">
      <dgm:prSet presAssocID="{48872D7F-2BDE-4A27-813D-7DA0B2F178A6}" presName="tx1" presStyleLbl="revTx" presStyleIdx="8" presStyleCnt="10"/>
      <dgm:spPr/>
      <dgm:t>
        <a:bodyPr/>
        <a:lstStyle/>
        <a:p>
          <a:endParaRPr lang="es-EC"/>
        </a:p>
      </dgm:t>
    </dgm:pt>
    <dgm:pt modelId="{CBB2AABC-BAAC-4AF7-A6CF-6E465A3F2ADC}" type="pres">
      <dgm:prSet presAssocID="{48872D7F-2BDE-4A27-813D-7DA0B2F178A6}" presName="vert1" presStyleCnt="0"/>
      <dgm:spPr/>
    </dgm:pt>
    <dgm:pt modelId="{5D632E54-BB2D-46A3-B172-A09030080AFB}" type="pres">
      <dgm:prSet presAssocID="{87B33750-02B9-4C7D-B9D4-DA446E116342}" presName="thickLine" presStyleLbl="alignNode1" presStyleIdx="9" presStyleCnt="10"/>
      <dgm:spPr/>
    </dgm:pt>
    <dgm:pt modelId="{834D3734-E6A9-42B8-90BF-435AB311F565}" type="pres">
      <dgm:prSet presAssocID="{87B33750-02B9-4C7D-B9D4-DA446E116342}" presName="horz1" presStyleCnt="0"/>
      <dgm:spPr/>
    </dgm:pt>
    <dgm:pt modelId="{7D08330D-9BB1-49E2-9526-AC7DDF36F9B3}" type="pres">
      <dgm:prSet presAssocID="{87B33750-02B9-4C7D-B9D4-DA446E116342}" presName="tx1" presStyleLbl="revTx" presStyleIdx="9" presStyleCnt="10"/>
      <dgm:spPr/>
      <dgm:t>
        <a:bodyPr/>
        <a:lstStyle/>
        <a:p>
          <a:endParaRPr lang="es-EC"/>
        </a:p>
      </dgm:t>
    </dgm:pt>
    <dgm:pt modelId="{D3629D75-24FB-452E-8B21-311151F9643C}" type="pres">
      <dgm:prSet presAssocID="{87B33750-02B9-4C7D-B9D4-DA446E116342}" presName="vert1" presStyleCnt="0"/>
      <dgm:spPr/>
    </dgm:pt>
  </dgm:ptLst>
  <dgm:cxnLst>
    <dgm:cxn modelId="{7EF0E321-5722-43AD-A858-CFEAFA64A487}" srcId="{238BF45E-A881-44C9-95AB-F690C3731DC2}" destId="{0E256B29-8AA4-4E8E-8FB3-FEC92B982805}" srcOrd="0" destOrd="0" parTransId="{9D3DAE57-58FA-4093-8C84-00D544D59AAC}" sibTransId="{57F8D1AB-039D-493E-AA2B-CE29BC439B70}"/>
    <dgm:cxn modelId="{878B8FE9-6DBC-4734-82AA-2389520C77ED}" type="presOf" srcId="{48872D7F-2BDE-4A27-813D-7DA0B2F178A6}" destId="{26A2821E-F4ED-4A3C-91AC-AE67F996C28A}" srcOrd="0" destOrd="0" presId="urn:microsoft.com/office/officeart/2008/layout/LinedList"/>
    <dgm:cxn modelId="{9152304E-C3C9-4883-8C7A-00DA67BFC186}" type="presOf" srcId="{EABE7E30-CDC5-4605-A85C-065BFB1DEE34}" destId="{EF0BA568-617E-4799-A702-0A07BF2E5614}" srcOrd="0" destOrd="0" presId="urn:microsoft.com/office/officeart/2008/layout/LinedList"/>
    <dgm:cxn modelId="{9DD5C2EF-0B92-49CF-B8E0-1F51E2B08290}" type="presOf" srcId="{8807129E-BD07-4344-B009-F5D92F760CEF}" destId="{EEBF5DFA-6978-45D9-B1B7-C7415AC70E61}" srcOrd="0" destOrd="0" presId="urn:microsoft.com/office/officeart/2008/layout/LinedList"/>
    <dgm:cxn modelId="{E6B814F0-5A7A-462C-9D7E-9F5D32B8E331}" srcId="{238BF45E-A881-44C9-95AB-F690C3731DC2}" destId="{8807129E-BD07-4344-B009-F5D92F760CEF}" srcOrd="5" destOrd="0" parTransId="{494EAB07-10DD-4064-94C3-3DE60C58BAC2}" sibTransId="{E39A6526-5BE0-4B2E-91E1-EC98DA1C697B}"/>
    <dgm:cxn modelId="{49F61C9D-846B-43F3-B6F2-CA15569A1F86}" type="presOf" srcId="{DCED430E-BB49-4B48-9BC8-61A959F473CF}" destId="{565E74F0-BED4-4393-9711-246DE25B4F57}" srcOrd="0" destOrd="0" presId="urn:microsoft.com/office/officeart/2008/layout/LinedList"/>
    <dgm:cxn modelId="{A2C0A583-59DF-4FCA-92BF-F41C6853300A}" srcId="{238BF45E-A881-44C9-95AB-F690C3731DC2}" destId="{DCED430E-BB49-4B48-9BC8-61A959F473CF}" srcOrd="7" destOrd="0" parTransId="{99D7C713-89E8-4EBF-A461-6EAE9F05E216}" sibTransId="{7A4FDFE2-2827-4D5E-BAAF-657365B1B03A}"/>
    <dgm:cxn modelId="{6A502659-C70D-43CA-895F-076389566F64}" srcId="{238BF45E-A881-44C9-95AB-F690C3731DC2}" destId="{20753F81-22DC-443C-894F-EB28E5285538}" srcOrd="6" destOrd="0" parTransId="{7AED8474-6B8D-4A17-AE3B-4398DFF2111A}" sibTransId="{B5305BBC-A155-454D-B42E-5F4759D58E00}"/>
    <dgm:cxn modelId="{1EBC7926-57AA-4D63-A94C-AA00F541AF28}" type="presOf" srcId="{20753F81-22DC-443C-894F-EB28E5285538}" destId="{B2831B4C-EC1D-405C-95D8-2E3824F0AA1B}" srcOrd="0" destOrd="0" presId="urn:microsoft.com/office/officeart/2008/layout/LinedList"/>
    <dgm:cxn modelId="{9EEC9C7D-6964-427F-905F-4AD170B79B18}" srcId="{238BF45E-A881-44C9-95AB-F690C3731DC2}" destId="{48872D7F-2BDE-4A27-813D-7DA0B2F178A6}" srcOrd="8" destOrd="0" parTransId="{164AF381-A6CF-44D0-8FB6-F389CF61E1F5}" sibTransId="{6A8C2654-B5E0-4E76-936F-07F9EA89D8AF}"/>
    <dgm:cxn modelId="{821B8142-63B4-42D9-8DC1-E164D1768797}" type="presOf" srcId="{0E256B29-8AA4-4E8E-8FB3-FEC92B982805}" destId="{92C44D65-C98D-4BDC-91EA-DE7D77E6D095}" srcOrd="0" destOrd="0" presId="urn:microsoft.com/office/officeart/2008/layout/LinedList"/>
    <dgm:cxn modelId="{F069D1EE-BA86-47D7-8DE9-7346C4B2DEBD}" type="presOf" srcId="{238BF45E-A881-44C9-95AB-F690C3731DC2}" destId="{A4A1EE74-22BC-48FD-9567-338F1D91A9BB}" srcOrd="0" destOrd="0" presId="urn:microsoft.com/office/officeart/2008/layout/LinedList"/>
    <dgm:cxn modelId="{A6D3B24F-BE6E-4837-8ABF-828AEAA55C35}" srcId="{238BF45E-A881-44C9-95AB-F690C3731DC2}" destId="{5D398C1A-DAE2-450E-AD3D-D8D52AD9703A}" srcOrd="4" destOrd="0" parTransId="{C36F2AD6-D02E-4A5B-80AC-543AB70F1D83}" sibTransId="{39BA5E10-A8DA-48AB-A42C-4F755C7D16AF}"/>
    <dgm:cxn modelId="{08520069-251C-4B40-ABCB-070A04B4F24E}" type="presOf" srcId="{6FA54A6F-6A15-4364-AE1B-CA17BDD6E179}" destId="{AB09DA44-A60E-44AA-ABB8-67EFC94BDBA3}" srcOrd="0" destOrd="0" presId="urn:microsoft.com/office/officeart/2008/layout/LinedList"/>
    <dgm:cxn modelId="{3F6B0C5C-12C6-4DC7-8BEB-566D2EE581F3}" type="presOf" srcId="{5D398C1A-DAE2-450E-AD3D-D8D52AD9703A}" destId="{D475D2C2-7ED0-4A04-80AD-FDFDB6A9A8A3}" srcOrd="0" destOrd="0" presId="urn:microsoft.com/office/officeart/2008/layout/LinedList"/>
    <dgm:cxn modelId="{3107E104-54F3-47FB-B70E-D556751BE96E}" type="presOf" srcId="{26854C7B-983D-4C75-96E2-CAF73463A217}" destId="{E5546FA8-EE56-4882-95F5-5789F813D863}" srcOrd="0" destOrd="0" presId="urn:microsoft.com/office/officeart/2008/layout/LinedList"/>
    <dgm:cxn modelId="{593011BA-3C9A-4F07-A3EB-07EDA44E6136}" srcId="{238BF45E-A881-44C9-95AB-F690C3731DC2}" destId="{EABE7E30-CDC5-4605-A85C-065BFB1DEE34}" srcOrd="2" destOrd="0" parTransId="{0C5109ED-29B6-4BE0-8879-FEA7DB35A1EA}" sibTransId="{055C60F0-A8BD-42F5-80D3-92E6A1D5D593}"/>
    <dgm:cxn modelId="{833B38F0-9A2D-4C9E-9219-5719F4E93F9E}" srcId="{238BF45E-A881-44C9-95AB-F690C3731DC2}" destId="{6FA54A6F-6A15-4364-AE1B-CA17BDD6E179}" srcOrd="1" destOrd="0" parTransId="{BBD9ACFD-7198-4C00-AA49-DC09591C565A}" sibTransId="{F799CE80-B19C-4AE0-BBA1-E07434FA22DC}"/>
    <dgm:cxn modelId="{62AAD1DF-0E41-49E7-BADA-B6AE7F7926CC}" srcId="{238BF45E-A881-44C9-95AB-F690C3731DC2}" destId="{87B33750-02B9-4C7D-B9D4-DA446E116342}" srcOrd="9" destOrd="0" parTransId="{12A5CEBC-C8F8-4BA4-A4CC-0EB526509812}" sibTransId="{423DE63D-2FA5-46E6-B9C6-4E85CE2E4089}"/>
    <dgm:cxn modelId="{C4C41230-D00E-4184-A793-CAAF3EC16358}" type="presOf" srcId="{87B33750-02B9-4C7D-B9D4-DA446E116342}" destId="{7D08330D-9BB1-49E2-9526-AC7DDF36F9B3}" srcOrd="0" destOrd="0" presId="urn:microsoft.com/office/officeart/2008/layout/LinedList"/>
    <dgm:cxn modelId="{60E5FFAD-C306-464F-9A61-EAF6CD9B64B5}" srcId="{238BF45E-A881-44C9-95AB-F690C3731DC2}" destId="{26854C7B-983D-4C75-96E2-CAF73463A217}" srcOrd="3" destOrd="0" parTransId="{D1AA6926-9585-40B6-A104-CBFB24215B89}" sibTransId="{3131BBCC-8E21-422F-8664-2276CBE5F6C4}"/>
    <dgm:cxn modelId="{654D493E-8C5A-4DCC-81D0-B4B198440FCC}" type="presParOf" srcId="{A4A1EE74-22BC-48FD-9567-338F1D91A9BB}" destId="{9EF98ED2-9F28-4F5A-B7DE-69F2B232A538}" srcOrd="0" destOrd="0" presId="urn:microsoft.com/office/officeart/2008/layout/LinedList"/>
    <dgm:cxn modelId="{B95FF135-A386-424C-BB4B-521644B05DEC}" type="presParOf" srcId="{A4A1EE74-22BC-48FD-9567-338F1D91A9BB}" destId="{E9AA0A08-82CF-4B70-8C73-7D5351312C93}" srcOrd="1" destOrd="0" presId="urn:microsoft.com/office/officeart/2008/layout/LinedList"/>
    <dgm:cxn modelId="{55357B65-876C-446B-9F9B-A15D44293FC7}" type="presParOf" srcId="{E9AA0A08-82CF-4B70-8C73-7D5351312C93}" destId="{92C44D65-C98D-4BDC-91EA-DE7D77E6D095}" srcOrd="0" destOrd="0" presId="urn:microsoft.com/office/officeart/2008/layout/LinedList"/>
    <dgm:cxn modelId="{F9FA79C8-16C5-484C-B83B-0F7537D441AE}" type="presParOf" srcId="{E9AA0A08-82CF-4B70-8C73-7D5351312C93}" destId="{596989A2-10F5-4D9B-893F-D88A6CF0EC1D}" srcOrd="1" destOrd="0" presId="urn:microsoft.com/office/officeart/2008/layout/LinedList"/>
    <dgm:cxn modelId="{FA2EFDDC-B61A-4308-9508-17B901DB5012}" type="presParOf" srcId="{A4A1EE74-22BC-48FD-9567-338F1D91A9BB}" destId="{41B9B152-4579-4EB6-A94F-E364B66A324A}" srcOrd="2" destOrd="0" presId="urn:microsoft.com/office/officeart/2008/layout/LinedList"/>
    <dgm:cxn modelId="{61EA0002-DFC9-4C4E-9480-76A3AC2593D0}" type="presParOf" srcId="{A4A1EE74-22BC-48FD-9567-338F1D91A9BB}" destId="{470A3A8B-F1F7-4BC0-9BDE-F2F2ED83DB84}" srcOrd="3" destOrd="0" presId="urn:microsoft.com/office/officeart/2008/layout/LinedList"/>
    <dgm:cxn modelId="{E4F829D6-E1B1-4BC3-A79F-171536CA4B5C}" type="presParOf" srcId="{470A3A8B-F1F7-4BC0-9BDE-F2F2ED83DB84}" destId="{AB09DA44-A60E-44AA-ABB8-67EFC94BDBA3}" srcOrd="0" destOrd="0" presId="urn:microsoft.com/office/officeart/2008/layout/LinedList"/>
    <dgm:cxn modelId="{4953017A-C192-4ED1-99C2-52FCF8703286}" type="presParOf" srcId="{470A3A8B-F1F7-4BC0-9BDE-F2F2ED83DB84}" destId="{F2C199B5-AF85-4953-8EEA-2F49A0FC0E40}" srcOrd="1" destOrd="0" presId="urn:microsoft.com/office/officeart/2008/layout/LinedList"/>
    <dgm:cxn modelId="{B75CE9E3-A130-43E8-807A-5A9E13739893}" type="presParOf" srcId="{A4A1EE74-22BC-48FD-9567-338F1D91A9BB}" destId="{ECF3EE9C-A4BD-4FE4-B855-EA49812973A3}" srcOrd="4" destOrd="0" presId="urn:microsoft.com/office/officeart/2008/layout/LinedList"/>
    <dgm:cxn modelId="{AD7AA88A-12E0-4253-94AB-4569907F142C}" type="presParOf" srcId="{A4A1EE74-22BC-48FD-9567-338F1D91A9BB}" destId="{76150234-7916-4B9D-B164-65EE55B85022}" srcOrd="5" destOrd="0" presId="urn:microsoft.com/office/officeart/2008/layout/LinedList"/>
    <dgm:cxn modelId="{1C0435CD-E0DE-4865-A191-94821257BE13}" type="presParOf" srcId="{76150234-7916-4B9D-B164-65EE55B85022}" destId="{EF0BA568-617E-4799-A702-0A07BF2E5614}" srcOrd="0" destOrd="0" presId="urn:microsoft.com/office/officeart/2008/layout/LinedList"/>
    <dgm:cxn modelId="{9EBAF492-669B-4BCA-B52A-3BAEC1D7B2F5}" type="presParOf" srcId="{76150234-7916-4B9D-B164-65EE55B85022}" destId="{AB77F8F6-2383-4963-8E49-4A29B8C75431}" srcOrd="1" destOrd="0" presId="urn:microsoft.com/office/officeart/2008/layout/LinedList"/>
    <dgm:cxn modelId="{266797DF-4548-4152-B3AC-5920D495C740}" type="presParOf" srcId="{A4A1EE74-22BC-48FD-9567-338F1D91A9BB}" destId="{9CE9449A-B6BC-4A85-A779-AE45A8D5D6AD}" srcOrd="6" destOrd="0" presId="urn:microsoft.com/office/officeart/2008/layout/LinedList"/>
    <dgm:cxn modelId="{DF50314E-0713-4D71-8F6B-B85B448EF26B}" type="presParOf" srcId="{A4A1EE74-22BC-48FD-9567-338F1D91A9BB}" destId="{E0FE152C-4C3F-485A-A46D-86BA8DD9DC2B}" srcOrd="7" destOrd="0" presId="urn:microsoft.com/office/officeart/2008/layout/LinedList"/>
    <dgm:cxn modelId="{B6E4FC5C-3245-4801-9D8C-13FD79FD8AF4}" type="presParOf" srcId="{E0FE152C-4C3F-485A-A46D-86BA8DD9DC2B}" destId="{E5546FA8-EE56-4882-95F5-5789F813D863}" srcOrd="0" destOrd="0" presId="urn:microsoft.com/office/officeart/2008/layout/LinedList"/>
    <dgm:cxn modelId="{B8CC2FC7-CF72-441F-9536-2E385D098A08}" type="presParOf" srcId="{E0FE152C-4C3F-485A-A46D-86BA8DD9DC2B}" destId="{A2045C48-CA42-4E92-987F-C2DCFC41D3EA}" srcOrd="1" destOrd="0" presId="urn:microsoft.com/office/officeart/2008/layout/LinedList"/>
    <dgm:cxn modelId="{0F69A4B5-E330-48A2-8778-9DC207835FC5}" type="presParOf" srcId="{A4A1EE74-22BC-48FD-9567-338F1D91A9BB}" destId="{112DD455-0B96-4B4D-B8DE-E124FABF0003}" srcOrd="8" destOrd="0" presId="urn:microsoft.com/office/officeart/2008/layout/LinedList"/>
    <dgm:cxn modelId="{99BF2668-E73A-4CFE-8225-DE8BE0108C79}" type="presParOf" srcId="{A4A1EE74-22BC-48FD-9567-338F1D91A9BB}" destId="{0AB6C32E-80C7-444E-95A2-B7FC1897AF7A}" srcOrd="9" destOrd="0" presId="urn:microsoft.com/office/officeart/2008/layout/LinedList"/>
    <dgm:cxn modelId="{FE5A1D01-AFF3-4FD7-8F08-E829732C2620}" type="presParOf" srcId="{0AB6C32E-80C7-444E-95A2-B7FC1897AF7A}" destId="{D475D2C2-7ED0-4A04-80AD-FDFDB6A9A8A3}" srcOrd="0" destOrd="0" presId="urn:microsoft.com/office/officeart/2008/layout/LinedList"/>
    <dgm:cxn modelId="{5DA41E14-1357-47C7-A1B3-9B25139748BD}" type="presParOf" srcId="{0AB6C32E-80C7-444E-95A2-B7FC1897AF7A}" destId="{374CA80D-E070-4B34-ACB2-C0094FD7B1FF}" srcOrd="1" destOrd="0" presId="urn:microsoft.com/office/officeart/2008/layout/LinedList"/>
    <dgm:cxn modelId="{B6F99594-C68D-48D3-8E37-CDE746813876}" type="presParOf" srcId="{A4A1EE74-22BC-48FD-9567-338F1D91A9BB}" destId="{F6A6FD1E-0A41-4BE0-A700-34C9E25F8612}" srcOrd="10" destOrd="0" presId="urn:microsoft.com/office/officeart/2008/layout/LinedList"/>
    <dgm:cxn modelId="{6B93FA8D-09C4-43E5-A36F-D1B81AC30702}" type="presParOf" srcId="{A4A1EE74-22BC-48FD-9567-338F1D91A9BB}" destId="{6E7EF99B-789B-4CF0-A3A7-54DE40D4D92A}" srcOrd="11" destOrd="0" presId="urn:microsoft.com/office/officeart/2008/layout/LinedList"/>
    <dgm:cxn modelId="{D24B6E2A-647C-489A-B941-87EECD0803C8}" type="presParOf" srcId="{6E7EF99B-789B-4CF0-A3A7-54DE40D4D92A}" destId="{EEBF5DFA-6978-45D9-B1B7-C7415AC70E61}" srcOrd="0" destOrd="0" presId="urn:microsoft.com/office/officeart/2008/layout/LinedList"/>
    <dgm:cxn modelId="{2398B430-32FC-4A68-9194-8D784B15ED4B}" type="presParOf" srcId="{6E7EF99B-789B-4CF0-A3A7-54DE40D4D92A}" destId="{30BE498A-43F0-4543-B120-CFE84DF0E220}" srcOrd="1" destOrd="0" presId="urn:microsoft.com/office/officeart/2008/layout/LinedList"/>
    <dgm:cxn modelId="{500CE5CF-8C20-45BF-9268-F501704A9B3F}" type="presParOf" srcId="{A4A1EE74-22BC-48FD-9567-338F1D91A9BB}" destId="{63A205C6-54FC-4530-A8C1-412123F10F54}" srcOrd="12" destOrd="0" presId="urn:microsoft.com/office/officeart/2008/layout/LinedList"/>
    <dgm:cxn modelId="{2323B8F8-24B4-4A19-90F8-F975B64327E7}" type="presParOf" srcId="{A4A1EE74-22BC-48FD-9567-338F1D91A9BB}" destId="{F940430A-148A-4C27-A30A-8B6BF007CBFC}" srcOrd="13" destOrd="0" presId="urn:microsoft.com/office/officeart/2008/layout/LinedList"/>
    <dgm:cxn modelId="{D8F6E431-F3C9-4C69-A514-630C41394E49}" type="presParOf" srcId="{F940430A-148A-4C27-A30A-8B6BF007CBFC}" destId="{B2831B4C-EC1D-405C-95D8-2E3824F0AA1B}" srcOrd="0" destOrd="0" presId="urn:microsoft.com/office/officeart/2008/layout/LinedList"/>
    <dgm:cxn modelId="{03C50E3F-4E0A-4FF6-A7E6-E0E3B5B64712}" type="presParOf" srcId="{F940430A-148A-4C27-A30A-8B6BF007CBFC}" destId="{DDC73C5C-D5EA-49A4-B348-A0BD948DD551}" srcOrd="1" destOrd="0" presId="urn:microsoft.com/office/officeart/2008/layout/LinedList"/>
    <dgm:cxn modelId="{20F9E258-7A9B-4ECC-A2F2-DCD66384CCCA}" type="presParOf" srcId="{A4A1EE74-22BC-48FD-9567-338F1D91A9BB}" destId="{3C34A95F-5482-4E4D-9CD6-04C1778C9A98}" srcOrd="14" destOrd="0" presId="urn:microsoft.com/office/officeart/2008/layout/LinedList"/>
    <dgm:cxn modelId="{653B797B-7557-42B8-9F3E-F34AAE5F1172}" type="presParOf" srcId="{A4A1EE74-22BC-48FD-9567-338F1D91A9BB}" destId="{F4171CB8-FF11-4932-8133-B547DA2105F0}" srcOrd="15" destOrd="0" presId="urn:microsoft.com/office/officeart/2008/layout/LinedList"/>
    <dgm:cxn modelId="{C87CAA64-5FD8-4BFE-B566-21496260359C}" type="presParOf" srcId="{F4171CB8-FF11-4932-8133-B547DA2105F0}" destId="{565E74F0-BED4-4393-9711-246DE25B4F57}" srcOrd="0" destOrd="0" presId="urn:microsoft.com/office/officeart/2008/layout/LinedList"/>
    <dgm:cxn modelId="{1E98E772-7F7E-45A6-8543-61FC7D229A83}" type="presParOf" srcId="{F4171CB8-FF11-4932-8133-B547DA2105F0}" destId="{57B33483-8087-4E53-8FE2-8876BA50D210}" srcOrd="1" destOrd="0" presId="urn:microsoft.com/office/officeart/2008/layout/LinedList"/>
    <dgm:cxn modelId="{7229FB50-59D4-4EAC-9842-944D954E3A5D}" type="presParOf" srcId="{A4A1EE74-22BC-48FD-9567-338F1D91A9BB}" destId="{A20B002D-CA8D-4412-B9C8-4313AD830822}" srcOrd="16" destOrd="0" presId="urn:microsoft.com/office/officeart/2008/layout/LinedList"/>
    <dgm:cxn modelId="{E002E732-EB4A-45AA-B09B-D087A3C0853D}" type="presParOf" srcId="{A4A1EE74-22BC-48FD-9567-338F1D91A9BB}" destId="{9D03F0C7-DD2C-4182-BA67-C9EE18A170E0}" srcOrd="17" destOrd="0" presId="urn:microsoft.com/office/officeart/2008/layout/LinedList"/>
    <dgm:cxn modelId="{6D870E1F-A961-4541-B98F-4618A7D27AB5}" type="presParOf" srcId="{9D03F0C7-DD2C-4182-BA67-C9EE18A170E0}" destId="{26A2821E-F4ED-4A3C-91AC-AE67F996C28A}" srcOrd="0" destOrd="0" presId="urn:microsoft.com/office/officeart/2008/layout/LinedList"/>
    <dgm:cxn modelId="{10EF8043-210B-4206-8A95-818FB67BCFE3}" type="presParOf" srcId="{9D03F0C7-DD2C-4182-BA67-C9EE18A170E0}" destId="{CBB2AABC-BAAC-4AF7-A6CF-6E465A3F2ADC}" srcOrd="1" destOrd="0" presId="urn:microsoft.com/office/officeart/2008/layout/LinedList"/>
    <dgm:cxn modelId="{79ED896F-019F-4FC9-8CC1-0120AC1B5404}" type="presParOf" srcId="{A4A1EE74-22BC-48FD-9567-338F1D91A9BB}" destId="{5D632E54-BB2D-46A3-B172-A09030080AFB}" srcOrd="18" destOrd="0" presId="urn:microsoft.com/office/officeart/2008/layout/LinedList"/>
    <dgm:cxn modelId="{DFC735EA-6AC8-492D-84D8-0B5BF266C142}" type="presParOf" srcId="{A4A1EE74-22BC-48FD-9567-338F1D91A9BB}" destId="{834D3734-E6A9-42B8-90BF-435AB311F565}" srcOrd="19" destOrd="0" presId="urn:microsoft.com/office/officeart/2008/layout/LinedList"/>
    <dgm:cxn modelId="{AC7E5472-8EB8-400F-9682-12C052CF1F64}" type="presParOf" srcId="{834D3734-E6A9-42B8-90BF-435AB311F565}" destId="{7D08330D-9BB1-49E2-9526-AC7DDF36F9B3}" srcOrd="0" destOrd="0" presId="urn:microsoft.com/office/officeart/2008/layout/LinedList"/>
    <dgm:cxn modelId="{527FE340-A1B7-4522-8335-87F85A63D39C}" type="presParOf" srcId="{834D3734-E6A9-42B8-90BF-435AB311F565}" destId="{D3629D75-24FB-452E-8B21-311151F964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6F54C1-8B60-40A8-A8C8-0711B4EF0AD3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2FB1843-EAFB-4B75-980E-36D64C4F99C6}">
      <dgm:prSet phldrT="[Texto]"/>
      <dgm:spPr>
        <a:solidFill>
          <a:srgbClr val="FFFFCC"/>
        </a:solidFill>
        <a:ln>
          <a:solidFill>
            <a:schemeClr val="bg1">
              <a:lumMod val="95000"/>
            </a:schemeClr>
          </a:solidFill>
        </a:ln>
      </dgm:spPr>
      <dgm:t>
        <a:bodyPr/>
        <a:lstStyle/>
        <a:p>
          <a:r>
            <a:rPr lang="es-ES" dirty="0"/>
            <a:t>Comportamiento del consumidor</a:t>
          </a:r>
        </a:p>
      </dgm:t>
    </dgm:pt>
    <dgm:pt modelId="{A480EFFE-776F-4FBB-9983-178EFDE69F21}" type="parTrans" cxnId="{277E3E04-0BC1-4968-B38B-A933C6A509C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F749C42-7DAE-4E14-BF83-FD3B3512EE78}" type="sibTrans" cxnId="{277E3E04-0BC1-4968-B38B-A933C6A509C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1CADF7E-DE7F-4370-8A3B-B0BBFF9858E7}">
      <dgm:prSet phldrT="[Texto]"/>
      <dgm:spPr/>
      <dgm:t>
        <a:bodyPr/>
        <a:lstStyle/>
        <a:p>
          <a:r>
            <a:rPr lang="es-ES"/>
            <a:t>Satisfacción</a:t>
          </a:r>
          <a:endParaRPr lang="es-ES" dirty="0"/>
        </a:p>
      </dgm:t>
    </dgm:pt>
    <dgm:pt modelId="{289309F8-E9FB-48DA-9D6E-FDD5DC0B20FE}" type="parTrans" cxnId="{40204F5C-8E46-46A3-ABAB-248B361468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F197F23-030D-4AAC-BA31-D91645962E8E}" type="sibTrans" cxnId="{40204F5C-8E46-46A3-ABAB-248B361468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9798527-1B44-4D89-9EA2-5F8F3064440B}">
      <dgm:prSet phldrT="[Texto]"/>
      <dgm:spPr/>
      <dgm:t>
        <a:bodyPr/>
        <a:lstStyle/>
        <a:p>
          <a:r>
            <a:rPr lang="es-ES"/>
            <a:t>Compromiso</a:t>
          </a:r>
          <a:endParaRPr lang="es-ES" dirty="0"/>
        </a:p>
      </dgm:t>
    </dgm:pt>
    <dgm:pt modelId="{56786404-E43C-459B-8CDE-E2C5ACAC12E8}" type="parTrans" cxnId="{87273E8E-2CE0-40B6-904D-DC5CC414BC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411F166-57EB-4D57-AEC0-1AC4A150DE68}" type="sibTrans" cxnId="{87273E8E-2CE0-40B6-904D-DC5CC414BC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8D8EC02-AD33-4792-99BF-8D425A89E4BF}">
      <dgm:prSet phldrT="[Texto]"/>
      <dgm:spPr/>
      <dgm:t>
        <a:bodyPr/>
        <a:lstStyle/>
        <a:p>
          <a:r>
            <a:rPr lang="es-ES"/>
            <a:t>Lealtad</a:t>
          </a:r>
          <a:endParaRPr lang="es-ES" dirty="0"/>
        </a:p>
      </dgm:t>
    </dgm:pt>
    <dgm:pt modelId="{D1EADA47-DFFF-4C27-9569-B62E3F13C652}" type="parTrans" cxnId="{CFD7EEBC-FFD6-45D4-BDA1-016D73D573A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0CE0B21-F5AD-4C9D-A506-ABC65B4FE1E7}" type="sibTrans" cxnId="{CFD7EEBC-FFD6-45D4-BDA1-016D73D573A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22D550-8CE2-4985-8691-294B817879B3}" type="pres">
      <dgm:prSet presAssocID="{5E6F54C1-8B60-40A8-A8C8-0711B4EF0A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C78488C-FD91-4CEB-8771-DA202AAEB699}" type="pres">
      <dgm:prSet presAssocID="{22FB1843-EAFB-4B75-980E-36D64C4F99C6}" presName="root1" presStyleCnt="0"/>
      <dgm:spPr/>
    </dgm:pt>
    <dgm:pt modelId="{7B44FF7C-E0DE-46DA-84A2-AAE6ECD006EC}" type="pres">
      <dgm:prSet presAssocID="{22FB1843-EAFB-4B75-980E-36D64C4F99C6}" presName="LevelOneTextNode" presStyleLbl="node0" presStyleIdx="0" presStyleCnt="1" custAng="5400000" custScaleX="295393" custScaleY="45890" custLinFactNeighborX="-16996" custLinFactNeighborY="-1016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519760B-EB7F-432E-B735-3E12C0908417}" type="pres">
      <dgm:prSet presAssocID="{22FB1843-EAFB-4B75-980E-36D64C4F99C6}" presName="level2hierChild" presStyleCnt="0"/>
      <dgm:spPr/>
    </dgm:pt>
    <dgm:pt modelId="{42B19022-193B-414B-B5D4-8EC23DA306E0}" type="pres">
      <dgm:prSet presAssocID="{289309F8-E9FB-48DA-9D6E-FDD5DC0B20FE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BF21B998-C5F1-478C-B34E-95A088BF57E0}" type="pres">
      <dgm:prSet presAssocID="{289309F8-E9FB-48DA-9D6E-FDD5DC0B20FE}" presName="connTx" presStyleLbl="parChTrans1D2" presStyleIdx="0" presStyleCnt="3"/>
      <dgm:spPr/>
      <dgm:t>
        <a:bodyPr/>
        <a:lstStyle/>
        <a:p>
          <a:endParaRPr lang="es-EC"/>
        </a:p>
      </dgm:t>
    </dgm:pt>
    <dgm:pt modelId="{31D6DEA8-208E-4FC1-8F28-435164698E47}" type="pres">
      <dgm:prSet presAssocID="{01CADF7E-DE7F-4370-8A3B-B0BBFF9858E7}" presName="root2" presStyleCnt="0"/>
      <dgm:spPr/>
    </dgm:pt>
    <dgm:pt modelId="{66EE04A1-B087-429E-BD59-449157D6432F}" type="pres">
      <dgm:prSet presAssocID="{01CADF7E-DE7F-4370-8A3B-B0BBFF9858E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DBE2314-C311-4767-BAF4-001B842F6A16}" type="pres">
      <dgm:prSet presAssocID="{01CADF7E-DE7F-4370-8A3B-B0BBFF9858E7}" presName="level3hierChild" presStyleCnt="0"/>
      <dgm:spPr/>
    </dgm:pt>
    <dgm:pt modelId="{F278D658-8611-48B2-8FCC-C914E76753ED}" type="pres">
      <dgm:prSet presAssocID="{56786404-E43C-459B-8CDE-E2C5ACAC12E8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92B353F5-5DDA-4F46-AE95-8373F4157D1E}" type="pres">
      <dgm:prSet presAssocID="{56786404-E43C-459B-8CDE-E2C5ACAC12E8}" presName="connTx" presStyleLbl="parChTrans1D2" presStyleIdx="1" presStyleCnt="3"/>
      <dgm:spPr/>
      <dgm:t>
        <a:bodyPr/>
        <a:lstStyle/>
        <a:p>
          <a:endParaRPr lang="es-EC"/>
        </a:p>
      </dgm:t>
    </dgm:pt>
    <dgm:pt modelId="{BBA0BF18-1E08-43C8-BE26-3EAB0875F277}" type="pres">
      <dgm:prSet presAssocID="{19798527-1B44-4D89-9EA2-5F8F3064440B}" presName="root2" presStyleCnt="0"/>
      <dgm:spPr/>
    </dgm:pt>
    <dgm:pt modelId="{4885698D-9235-49D6-9A6B-0CCF0DD72D70}" type="pres">
      <dgm:prSet presAssocID="{19798527-1B44-4D89-9EA2-5F8F3064440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7F2EF73-FAFC-4401-9B6F-BB2C0CBE40CD}" type="pres">
      <dgm:prSet presAssocID="{19798527-1B44-4D89-9EA2-5F8F3064440B}" presName="level3hierChild" presStyleCnt="0"/>
      <dgm:spPr/>
    </dgm:pt>
    <dgm:pt modelId="{05C8FEA9-44CE-45C4-B520-03E4B0C48280}" type="pres">
      <dgm:prSet presAssocID="{D1EADA47-DFFF-4C27-9569-B62E3F13C652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2E6590AD-C399-482E-8477-369A1856BF83}" type="pres">
      <dgm:prSet presAssocID="{D1EADA47-DFFF-4C27-9569-B62E3F13C652}" presName="connTx" presStyleLbl="parChTrans1D2" presStyleIdx="2" presStyleCnt="3"/>
      <dgm:spPr/>
      <dgm:t>
        <a:bodyPr/>
        <a:lstStyle/>
        <a:p>
          <a:endParaRPr lang="es-EC"/>
        </a:p>
      </dgm:t>
    </dgm:pt>
    <dgm:pt modelId="{7A9FD325-38ED-42BA-AFD3-26642D3B0164}" type="pres">
      <dgm:prSet presAssocID="{D8D8EC02-AD33-4792-99BF-8D425A89E4BF}" presName="root2" presStyleCnt="0"/>
      <dgm:spPr/>
    </dgm:pt>
    <dgm:pt modelId="{ADECF2DB-C68F-4BFB-98E2-69B86D8BB0B1}" type="pres">
      <dgm:prSet presAssocID="{D8D8EC02-AD33-4792-99BF-8D425A89E4B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126D2E8-EDB2-4DB5-899B-4A6E7599122C}" type="pres">
      <dgm:prSet presAssocID="{D8D8EC02-AD33-4792-99BF-8D425A89E4BF}" presName="level3hierChild" presStyleCnt="0"/>
      <dgm:spPr/>
    </dgm:pt>
  </dgm:ptLst>
  <dgm:cxnLst>
    <dgm:cxn modelId="{381DAB7A-733E-49CC-B7C8-A55217733A93}" type="presOf" srcId="{19798527-1B44-4D89-9EA2-5F8F3064440B}" destId="{4885698D-9235-49D6-9A6B-0CCF0DD72D70}" srcOrd="0" destOrd="0" presId="urn:microsoft.com/office/officeart/2008/layout/HorizontalMultiLevelHierarchy"/>
    <dgm:cxn modelId="{87CC21A9-485A-48B1-AAC8-98368FA48496}" type="presOf" srcId="{5E6F54C1-8B60-40A8-A8C8-0711B4EF0AD3}" destId="{E522D550-8CE2-4985-8691-294B817879B3}" srcOrd="0" destOrd="0" presId="urn:microsoft.com/office/officeart/2008/layout/HorizontalMultiLevelHierarchy"/>
    <dgm:cxn modelId="{36F2BBEC-6237-4BE3-A6BE-2B544726383B}" type="presOf" srcId="{22FB1843-EAFB-4B75-980E-36D64C4F99C6}" destId="{7B44FF7C-E0DE-46DA-84A2-AAE6ECD006EC}" srcOrd="0" destOrd="0" presId="urn:microsoft.com/office/officeart/2008/layout/HorizontalMultiLevelHierarchy"/>
    <dgm:cxn modelId="{B7C07C12-735B-4943-A4C3-4E643FFB41A7}" type="presOf" srcId="{01CADF7E-DE7F-4370-8A3B-B0BBFF9858E7}" destId="{66EE04A1-B087-429E-BD59-449157D6432F}" srcOrd="0" destOrd="0" presId="urn:microsoft.com/office/officeart/2008/layout/HorizontalMultiLevelHierarchy"/>
    <dgm:cxn modelId="{D339D510-CE8B-49D9-9BA6-516431993F92}" type="presOf" srcId="{D1EADA47-DFFF-4C27-9569-B62E3F13C652}" destId="{2E6590AD-C399-482E-8477-369A1856BF83}" srcOrd="1" destOrd="0" presId="urn:microsoft.com/office/officeart/2008/layout/HorizontalMultiLevelHierarchy"/>
    <dgm:cxn modelId="{40204F5C-8E46-46A3-ABAB-248B36146873}" srcId="{22FB1843-EAFB-4B75-980E-36D64C4F99C6}" destId="{01CADF7E-DE7F-4370-8A3B-B0BBFF9858E7}" srcOrd="0" destOrd="0" parTransId="{289309F8-E9FB-48DA-9D6E-FDD5DC0B20FE}" sibTransId="{0F197F23-030D-4AAC-BA31-D91645962E8E}"/>
    <dgm:cxn modelId="{CB3C85FE-5381-4C95-8B85-17A7B43AB3D4}" type="presOf" srcId="{289309F8-E9FB-48DA-9D6E-FDD5DC0B20FE}" destId="{BF21B998-C5F1-478C-B34E-95A088BF57E0}" srcOrd="1" destOrd="0" presId="urn:microsoft.com/office/officeart/2008/layout/HorizontalMultiLevelHierarchy"/>
    <dgm:cxn modelId="{7B99CBA2-B4AB-4F3B-B829-2D7DE3B935FC}" type="presOf" srcId="{D8D8EC02-AD33-4792-99BF-8D425A89E4BF}" destId="{ADECF2DB-C68F-4BFB-98E2-69B86D8BB0B1}" srcOrd="0" destOrd="0" presId="urn:microsoft.com/office/officeart/2008/layout/HorizontalMultiLevelHierarchy"/>
    <dgm:cxn modelId="{277E3E04-0BC1-4968-B38B-A933C6A509C2}" srcId="{5E6F54C1-8B60-40A8-A8C8-0711B4EF0AD3}" destId="{22FB1843-EAFB-4B75-980E-36D64C4F99C6}" srcOrd="0" destOrd="0" parTransId="{A480EFFE-776F-4FBB-9983-178EFDE69F21}" sibTransId="{0F749C42-7DAE-4E14-BF83-FD3B3512EE78}"/>
    <dgm:cxn modelId="{4B41D2BD-C156-466F-A9AA-14E91D98C9FF}" type="presOf" srcId="{289309F8-E9FB-48DA-9D6E-FDD5DC0B20FE}" destId="{42B19022-193B-414B-B5D4-8EC23DA306E0}" srcOrd="0" destOrd="0" presId="urn:microsoft.com/office/officeart/2008/layout/HorizontalMultiLevelHierarchy"/>
    <dgm:cxn modelId="{CFD7EEBC-FFD6-45D4-BDA1-016D73D573AA}" srcId="{22FB1843-EAFB-4B75-980E-36D64C4F99C6}" destId="{D8D8EC02-AD33-4792-99BF-8D425A89E4BF}" srcOrd="2" destOrd="0" parTransId="{D1EADA47-DFFF-4C27-9569-B62E3F13C652}" sibTransId="{90CE0B21-F5AD-4C9D-A506-ABC65B4FE1E7}"/>
    <dgm:cxn modelId="{E7292473-98FC-44F5-BB19-67E156224372}" type="presOf" srcId="{56786404-E43C-459B-8CDE-E2C5ACAC12E8}" destId="{92B353F5-5DDA-4F46-AE95-8373F4157D1E}" srcOrd="1" destOrd="0" presId="urn:microsoft.com/office/officeart/2008/layout/HorizontalMultiLevelHierarchy"/>
    <dgm:cxn modelId="{1111E631-D3F8-4C47-8FB7-1158BDA10AAD}" type="presOf" srcId="{56786404-E43C-459B-8CDE-E2C5ACAC12E8}" destId="{F278D658-8611-48B2-8FCC-C914E76753ED}" srcOrd="0" destOrd="0" presId="urn:microsoft.com/office/officeart/2008/layout/HorizontalMultiLevelHierarchy"/>
    <dgm:cxn modelId="{87273E8E-2CE0-40B6-904D-DC5CC414BCC4}" srcId="{22FB1843-EAFB-4B75-980E-36D64C4F99C6}" destId="{19798527-1B44-4D89-9EA2-5F8F3064440B}" srcOrd="1" destOrd="0" parTransId="{56786404-E43C-459B-8CDE-E2C5ACAC12E8}" sibTransId="{F411F166-57EB-4D57-AEC0-1AC4A150DE68}"/>
    <dgm:cxn modelId="{6759BFF7-5537-4E46-9C94-09C1CF16E95B}" type="presOf" srcId="{D1EADA47-DFFF-4C27-9569-B62E3F13C652}" destId="{05C8FEA9-44CE-45C4-B520-03E4B0C48280}" srcOrd="0" destOrd="0" presId="urn:microsoft.com/office/officeart/2008/layout/HorizontalMultiLevelHierarchy"/>
    <dgm:cxn modelId="{EA4281A4-BE1C-4144-8BF1-BB3343732543}" type="presParOf" srcId="{E522D550-8CE2-4985-8691-294B817879B3}" destId="{1C78488C-FD91-4CEB-8771-DA202AAEB699}" srcOrd="0" destOrd="0" presId="urn:microsoft.com/office/officeart/2008/layout/HorizontalMultiLevelHierarchy"/>
    <dgm:cxn modelId="{1E6A04C7-3E9B-4DAF-A016-86BCA79D594D}" type="presParOf" srcId="{1C78488C-FD91-4CEB-8771-DA202AAEB699}" destId="{7B44FF7C-E0DE-46DA-84A2-AAE6ECD006EC}" srcOrd="0" destOrd="0" presId="urn:microsoft.com/office/officeart/2008/layout/HorizontalMultiLevelHierarchy"/>
    <dgm:cxn modelId="{BFF30C0F-69A2-4DE0-88D6-0A02699E872B}" type="presParOf" srcId="{1C78488C-FD91-4CEB-8771-DA202AAEB699}" destId="{B519760B-EB7F-432E-B735-3E12C0908417}" srcOrd="1" destOrd="0" presId="urn:microsoft.com/office/officeart/2008/layout/HorizontalMultiLevelHierarchy"/>
    <dgm:cxn modelId="{6A26B51E-125F-43A3-847F-A810E6079876}" type="presParOf" srcId="{B519760B-EB7F-432E-B735-3E12C0908417}" destId="{42B19022-193B-414B-B5D4-8EC23DA306E0}" srcOrd="0" destOrd="0" presId="urn:microsoft.com/office/officeart/2008/layout/HorizontalMultiLevelHierarchy"/>
    <dgm:cxn modelId="{79E9B255-43F3-44D8-8AC9-AAD98623F8A3}" type="presParOf" srcId="{42B19022-193B-414B-B5D4-8EC23DA306E0}" destId="{BF21B998-C5F1-478C-B34E-95A088BF57E0}" srcOrd="0" destOrd="0" presId="urn:microsoft.com/office/officeart/2008/layout/HorizontalMultiLevelHierarchy"/>
    <dgm:cxn modelId="{AD707288-1576-4880-B816-E5CCCADD7117}" type="presParOf" srcId="{B519760B-EB7F-432E-B735-3E12C0908417}" destId="{31D6DEA8-208E-4FC1-8F28-435164698E47}" srcOrd="1" destOrd="0" presId="urn:microsoft.com/office/officeart/2008/layout/HorizontalMultiLevelHierarchy"/>
    <dgm:cxn modelId="{959608DA-6E43-469F-8EAD-5A7FFF7BBA6E}" type="presParOf" srcId="{31D6DEA8-208E-4FC1-8F28-435164698E47}" destId="{66EE04A1-B087-429E-BD59-449157D6432F}" srcOrd="0" destOrd="0" presId="urn:microsoft.com/office/officeart/2008/layout/HorizontalMultiLevelHierarchy"/>
    <dgm:cxn modelId="{B92C45E1-4AC4-4420-98DF-14E0B5314F47}" type="presParOf" srcId="{31D6DEA8-208E-4FC1-8F28-435164698E47}" destId="{9DBE2314-C311-4767-BAF4-001B842F6A16}" srcOrd="1" destOrd="0" presId="urn:microsoft.com/office/officeart/2008/layout/HorizontalMultiLevelHierarchy"/>
    <dgm:cxn modelId="{AC86F47D-916E-4B8D-8969-D1F0C89337C8}" type="presParOf" srcId="{B519760B-EB7F-432E-B735-3E12C0908417}" destId="{F278D658-8611-48B2-8FCC-C914E76753ED}" srcOrd="2" destOrd="0" presId="urn:microsoft.com/office/officeart/2008/layout/HorizontalMultiLevelHierarchy"/>
    <dgm:cxn modelId="{C7384B08-FDD6-4635-AEEB-3536BA5BDA11}" type="presParOf" srcId="{F278D658-8611-48B2-8FCC-C914E76753ED}" destId="{92B353F5-5DDA-4F46-AE95-8373F4157D1E}" srcOrd="0" destOrd="0" presId="urn:microsoft.com/office/officeart/2008/layout/HorizontalMultiLevelHierarchy"/>
    <dgm:cxn modelId="{98F48552-8B95-41F0-9BE8-1F0D5074D1A7}" type="presParOf" srcId="{B519760B-EB7F-432E-B735-3E12C0908417}" destId="{BBA0BF18-1E08-43C8-BE26-3EAB0875F277}" srcOrd="3" destOrd="0" presId="urn:microsoft.com/office/officeart/2008/layout/HorizontalMultiLevelHierarchy"/>
    <dgm:cxn modelId="{08D99CFF-1AF1-483D-AD14-DD945C9E0BAB}" type="presParOf" srcId="{BBA0BF18-1E08-43C8-BE26-3EAB0875F277}" destId="{4885698D-9235-49D6-9A6B-0CCF0DD72D70}" srcOrd="0" destOrd="0" presId="urn:microsoft.com/office/officeart/2008/layout/HorizontalMultiLevelHierarchy"/>
    <dgm:cxn modelId="{671651E4-472E-41B7-B901-1180B202F434}" type="presParOf" srcId="{BBA0BF18-1E08-43C8-BE26-3EAB0875F277}" destId="{07F2EF73-FAFC-4401-9B6F-BB2C0CBE40CD}" srcOrd="1" destOrd="0" presId="urn:microsoft.com/office/officeart/2008/layout/HorizontalMultiLevelHierarchy"/>
    <dgm:cxn modelId="{FEBF8E77-1D37-41D7-85E1-14FDE6223C29}" type="presParOf" srcId="{B519760B-EB7F-432E-B735-3E12C0908417}" destId="{05C8FEA9-44CE-45C4-B520-03E4B0C48280}" srcOrd="4" destOrd="0" presId="urn:microsoft.com/office/officeart/2008/layout/HorizontalMultiLevelHierarchy"/>
    <dgm:cxn modelId="{5ED5AB37-4F84-4BC0-979D-4D6ED60118F6}" type="presParOf" srcId="{05C8FEA9-44CE-45C4-B520-03E4B0C48280}" destId="{2E6590AD-C399-482E-8477-369A1856BF83}" srcOrd="0" destOrd="0" presId="urn:microsoft.com/office/officeart/2008/layout/HorizontalMultiLevelHierarchy"/>
    <dgm:cxn modelId="{E701D553-79F5-43BD-9BA4-76977BDE5C60}" type="presParOf" srcId="{B519760B-EB7F-432E-B735-3E12C0908417}" destId="{7A9FD325-38ED-42BA-AFD3-26642D3B0164}" srcOrd="5" destOrd="0" presId="urn:microsoft.com/office/officeart/2008/layout/HorizontalMultiLevelHierarchy"/>
    <dgm:cxn modelId="{A64855DE-AA5C-4B2C-9C95-C43347E0F4C4}" type="presParOf" srcId="{7A9FD325-38ED-42BA-AFD3-26642D3B0164}" destId="{ADECF2DB-C68F-4BFB-98E2-69B86D8BB0B1}" srcOrd="0" destOrd="0" presId="urn:microsoft.com/office/officeart/2008/layout/HorizontalMultiLevelHierarchy"/>
    <dgm:cxn modelId="{964CF579-7902-4C86-A459-97E43312F876}" type="presParOf" srcId="{7A9FD325-38ED-42BA-AFD3-26642D3B0164}" destId="{E126D2E8-EDB2-4DB5-899B-4A6E7599122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1D31E6F-63E7-4B07-B65E-3EB5C7488EB9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8B2AD580-0FC5-4906-A624-D50EED003A39}">
      <dgm:prSet phldrT="[Texto]"/>
      <dgm:spPr/>
      <dgm:t>
        <a:bodyPr/>
        <a:lstStyle/>
        <a:p>
          <a:r>
            <a:rPr lang="es-EC" b="1" dirty="0"/>
            <a:t>H1:</a:t>
          </a:r>
          <a:r>
            <a:rPr lang="es-EC" dirty="0"/>
            <a:t> La apariencia visual de la empresa no tiene un efecto positivo sobre las dimensiones del comportamiento del consumidor: (1) satisfacción del consumidor, (2) lealtad del consumidor y (3) compromiso del consumidor.</a:t>
          </a:r>
          <a:endParaRPr lang="es-ES" dirty="0"/>
        </a:p>
      </dgm:t>
    </dgm:pt>
    <dgm:pt modelId="{536C8AA2-BBA8-430E-B903-64C2C1C53BD5}" type="parTrans" cxnId="{1A8B68B7-014E-4C5A-9EC4-6870FB5FCFD2}">
      <dgm:prSet/>
      <dgm:spPr/>
      <dgm:t>
        <a:bodyPr/>
        <a:lstStyle/>
        <a:p>
          <a:endParaRPr lang="es-ES"/>
        </a:p>
      </dgm:t>
    </dgm:pt>
    <dgm:pt modelId="{40B85143-300C-423E-BFB1-2E7B2CA000B4}" type="sibTrans" cxnId="{1A8B68B7-014E-4C5A-9EC4-6870FB5FCFD2}">
      <dgm:prSet/>
      <dgm:spPr/>
      <dgm:t>
        <a:bodyPr/>
        <a:lstStyle/>
        <a:p>
          <a:endParaRPr lang="es-ES"/>
        </a:p>
      </dgm:t>
    </dgm:pt>
    <dgm:pt modelId="{37C0FDB1-C07F-442C-97DB-1C8B2291566D}">
      <dgm:prSet phldrT="[Texto]"/>
      <dgm:spPr/>
      <dgm:t>
        <a:bodyPr/>
        <a:lstStyle/>
        <a:p>
          <a:r>
            <a:rPr lang="es-EC" b="1" dirty="0"/>
            <a:t>H2:</a:t>
          </a:r>
          <a:r>
            <a:rPr lang="es-EC" dirty="0"/>
            <a:t> El entorno organizacional e infraestructura no tiene un efecto positivo sobre las dimensiones del comportamiento del consumidor: (1) satisfacción del consumidor, (2) lealtad del consumidor y (3) compromiso del consumidor.</a:t>
          </a:r>
          <a:endParaRPr lang="es-ES" dirty="0"/>
        </a:p>
      </dgm:t>
    </dgm:pt>
    <dgm:pt modelId="{AE59D2E8-9B45-412E-A971-3EEB28C18323}" type="parTrans" cxnId="{B5153EC7-9222-4378-AB42-DA7D001F8464}">
      <dgm:prSet/>
      <dgm:spPr/>
      <dgm:t>
        <a:bodyPr/>
        <a:lstStyle/>
        <a:p>
          <a:endParaRPr lang="es-ES"/>
        </a:p>
      </dgm:t>
    </dgm:pt>
    <dgm:pt modelId="{ABBBDA25-E24C-434B-8E25-EEE4D79BA27D}" type="sibTrans" cxnId="{B5153EC7-9222-4378-AB42-DA7D001F8464}">
      <dgm:prSet/>
      <dgm:spPr/>
      <dgm:t>
        <a:bodyPr/>
        <a:lstStyle/>
        <a:p>
          <a:endParaRPr lang="es-ES"/>
        </a:p>
      </dgm:t>
    </dgm:pt>
    <dgm:pt modelId="{C06A6DC1-1D94-4B7D-9642-D86FD7B10092}">
      <dgm:prSet phldrT="[Texto]"/>
      <dgm:spPr/>
      <dgm:t>
        <a:bodyPr/>
        <a:lstStyle/>
        <a:p>
          <a:r>
            <a:rPr lang="es-EC" b="1" dirty="0"/>
            <a:t>H3:</a:t>
          </a:r>
          <a:r>
            <a:rPr lang="es-EC" dirty="0"/>
            <a:t> La comunicación externa no tiene un efecto positivo sobre las dimensiones del comportamiento del consumidor: (1) satisfacción del consumidor, (2) lealtad del consumidor y (3) compromiso del consumidor.</a:t>
          </a:r>
          <a:endParaRPr lang="es-ES" dirty="0"/>
        </a:p>
      </dgm:t>
    </dgm:pt>
    <dgm:pt modelId="{15A3BDE3-9BCC-4D02-8542-E61C1249133F}" type="parTrans" cxnId="{529C0EE3-4BA4-485E-AEE2-36BD24E3C742}">
      <dgm:prSet/>
      <dgm:spPr/>
      <dgm:t>
        <a:bodyPr/>
        <a:lstStyle/>
        <a:p>
          <a:endParaRPr lang="es-ES"/>
        </a:p>
      </dgm:t>
    </dgm:pt>
    <dgm:pt modelId="{6DE34DD2-84A9-4A29-B333-D0A5D11D0299}" type="sibTrans" cxnId="{529C0EE3-4BA4-485E-AEE2-36BD24E3C742}">
      <dgm:prSet/>
      <dgm:spPr/>
      <dgm:t>
        <a:bodyPr/>
        <a:lstStyle/>
        <a:p>
          <a:endParaRPr lang="es-ES"/>
        </a:p>
      </dgm:t>
    </dgm:pt>
    <dgm:pt modelId="{30E33419-EB14-4900-BFF6-52EE604142D9}" type="pres">
      <dgm:prSet presAssocID="{F1D31E6F-63E7-4B07-B65E-3EB5C7488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2C73F07-1958-4071-BD69-568AAA7CEFE1}" type="pres">
      <dgm:prSet presAssocID="{8B2AD580-0FC5-4906-A624-D50EED003A3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FC6C68-17AD-49F6-AE51-5202563B4095}" type="pres">
      <dgm:prSet presAssocID="{40B85143-300C-423E-BFB1-2E7B2CA000B4}" presName="spacer" presStyleCnt="0"/>
      <dgm:spPr/>
    </dgm:pt>
    <dgm:pt modelId="{A5524048-FE44-425E-871D-4DC350D9272C}" type="pres">
      <dgm:prSet presAssocID="{37C0FDB1-C07F-442C-97DB-1C8B2291566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25E0DC9-EC65-4D49-B8A5-80CA753BC5BD}" type="pres">
      <dgm:prSet presAssocID="{ABBBDA25-E24C-434B-8E25-EEE4D79BA27D}" presName="spacer" presStyleCnt="0"/>
      <dgm:spPr/>
    </dgm:pt>
    <dgm:pt modelId="{3A90C18C-5F17-4748-91F2-9FBC8866DA17}" type="pres">
      <dgm:prSet presAssocID="{C06A6DC1-1D94-4B7D-9642-D86FD7B100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A8B68B7-014E-4C5A-9EC4-6870FB5FCFD2}" srcId="{F1D31E6F-63E7-4B07-B65E-3EB5C7488EB9}" destId="{8B2AD580-0FC5-4906-A624-D50EED003A39}" srcOrd="0" destOrd="0" parTransId="{536C8AA2-BBA8-430E-B903-64C2C1C53BD5}" sibTransId="{40B85143-300C-423E-BFB1-2E7B2CA000B4}"/>
    <dgm:cxn modelId="{A8886837-5E1E-46FE-94AB-B834CB40C199}" type="presOf" srcId="{C06A6DC1-1D94-4B7D-9642-D86FD7B10092}" destId="{3A90C18C-5F17-4748-91F2-9FBC8866DA17}" srcOrd="0" destOrd="0" presId="urn:microsoft.com/office/officeart/2005/8/layout/vList2"/>
    <dgm:cxn modelId="{C9D9362E-FB27-4B27-B683-BE34E3793963}" type="presOf" srcId="{37C0FDB1-C07F-442C-97DB-1C8B2291566D}" destId="{A5524048-FE44-425E-871D-4DC350D9272C}" srcOrd="0" destOrd="0" presId="urn:microsoft.com/office/officeart/2005/8/layout/vList2"/>
    <dgm:cxn modelId="{65A3E757-AB8F-4E24-9FF9-E19C2C5099EE}" type="presOf" srcId="{8B2AD580-0FC5-4906-A624-D50EED003A39}" destId="{22C73F07-1958-4071-BD69-568AAA7CEFE1}" srcOrd="0" destOrd="0" presId="urn:microsoft.com/office/officeart/2005/8/layout/vList2"/>
    <dgm:cxn modelId="{529C0EE3-4BA4-485E-AEE2-36BD24E3C742}" srcId="{F1D31E6F-63E7-4B07-B65E-3EB5C7488EB9}" destId="{C06A6DC1-1D94-4B7D-9642-D86FD7B10092}" srcOrd="2" destOrd="0" parTransId="{15A3BDE3-9BCC-4D02-8542-E61C1249133F}" sibTransId="{6DE34DD2-84A9-4A29-B333-D0A5D11D0299}"/>
    <dgm:cxn modelId="{B5153EC7-9222-4378-AB42-DA7D001F8464}" srcId="{F1D31E6F-63E7-4B07-B65E-3EB5C7488EB9}" destId="{37C0FDB1-C07F-442C-97DB-1C8B2291566D}" srcOrd="1" destOrd="0" parTransId="{AE59D2E8-9B45-412E-A971-3EEB28C18323}" sibTransId="{ABBBDA25-E24C-434B-8E25-EEE4D79BA27D}"/>
    <dgm:cxn modelId="{57BB61AC-B2E5-4AA7-A9D3-39186BD96EEF}" type="presOf" srcId="{F1D31E6F-63E7-4B07-B65E-3EB5C7488EB9}" destId="{30E33419-EB14-4900-BFF6-52EE604142D9}" srcOrd="0" destOrd="0" presId="urn:microsoft.com/office/officeart/2005/8/layout/vList2"/>
    <dgm:cxn modelId="{933F9188-4275-483A-92ED-BD06B7614E78}" type="presParOf" srcId="{30E33419-EB14-4900-BFF6-52EE604142D9}" destId="{22C73F07-1958-4071-BD69-568AAA7CEFE1}" srcOrd="0" destOrd="0" presId="urn:microsoft.com/office/officeart/2005/8/layout/vList2"/>
    <dgm:cxn modelId="{4ED7C5A2-5733-4976-8673-53CC5A04BF5D}" type="presParOf" srcId="{30E33419-EB14-4900-BFF6-52EE604142D9}" destId="{68FC6C68-17AD-49F6-AE51-5202563B4095}" srcOrd="1" destOrd="0" presId="urn:microsoft.com/office/officeart/2005/8/layout/vList2"/>
    <dgm:cxn modelId="{51FD9FF4-04C2-4932-9E5A-18134E482A31}" type="presParOf" srcId="{30E33419-EB14-4900-BFF6-52EE604142D9}" destId="{A5524048-FE44-425E-871D-4DC350D9272C}" srcOrd="2" destOrd="0" presId="urn:microsoft.com/office/officeart/2005/8/layout/vList2"/>
    <dgm:cxn modelId="{15646EB2-A925-4B49-B850-D9F82847F060}" type="presParOf" srcId="{30E33419-EB14-4900-BFF6-52EE604142D9}" destId="{725E0DC9-EC65-4D49-B8A5-80CA753BC5BD}" srcOrd="3" destOrd="0" presId="urn:microsoft.com/office/officeart/2005/8/layout/vList2"/>
    <dgm:cxn modelId="{E45F42B0-CE70-4769-AB80-80B36EBC3FE1}" type="presParOf" srcId="{30E33419-EB14-4900-BFF6-52EE604142D9}" destId="{3A90C18C-5F17-4748-91F2-9FBC8866DA1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54D60A-7F21-4899-BAEB-207A740F6ACA}" type="doc">
      <dgm:prSet loTypeId="urn:microsoft.com/office/officeart/2005/8/layout/vList5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78D1167D-EF3C-4FDB-ACDE-7AEB0D0EE209}">
      <dgm:prSet phldrT="[Texto]" custT="1"/>
      <dgm:spPr/>
      <dgm:t>
        <a:bodyPr/>
        <a:lstStyle/>
        <a:p>
          <a:r>
            <a:rPr lang="es-EC" sz="2000" dirty="0"/>
            <a:t>Segmentos de Cooperativas</a:t>
          </a:r>
        </a:p>
      </dgm:t>
    </dgm:pt>
    <dgm:pt modelId="{8CD0C1CC-7C7B-4866-A9FB-6C7DC1890AE2}" type="parTrans" cxnId="{90FE570D-9734-4003-AD91-E44C94B48049}">
      <dgm:prSet/>
      <dgm:spPr/>
      <dgm:t>
        <a:bodyPr/>
        <a:lstStyle/>
        <a:p>
          <a:endParaRPr lang="es-EC"/>
        </a:p>
      </dgm:t>
    </dgm:pt>
    <dgm:pt modelId="{C6FF6F6D-A445-44FD-9A33-123189C3DC8F}" type="sibTrans" cxnId="{90FE570D-9734-4003-AD91-E44C94B48049}">
      <dgm:prSet/>
      <dgm:spPr/>
      <dgm:t>
        <a:bodyPr/>
        <a:lstStyle/>
        <a:p>
          <a:endParaRPr lang="es-EC"/>
        </a:p>
      </dgm:t>
    </dgm:pt>
    <dgm:pt modelId="{F921956D-B93D-4C03-8685-11A62F70666C}">
      <dgm:prSet phldrT="[Texto]" custT="1"/>
      <dgm:spPr/>
      <dgm:t>
        <a:bodyPr/>
        <a:lstStyle/>
        <a:p>
          <a:pPr algn="just"/>
          <a:r>
            <a:rPr lang="es-EC" sz="1800" dirty="0"/>
            <a:t>80,7% - segmento cuatro,</a:t>
          </a:r>
        </a:p>
      </dgm:t>
    </dgm:pt>
    <dgm:pt modelId="{9B08C304-3513-40CF-ACA2-B5720F6A8A89}" type="parTrans" cxnId="{96230859-3091-4C55-9A47-06053535DFF4}">
      <dgm:prSet/>
      <dgm:spPr/>
      <dgm:t>
        <a:bodyPr/>
        <a:lstStyle/>
        <a:p>
          <a:endParaRPr lang="es-EC"/>
        </a:p>
      </dgm:t>
    </dgm:pt>
    <dgm:pt modelId="{153C87A5-6D65-4401-875C-E9CE00ABB678}" type="sibTrans" cxnId="{96230859-3091-4C55-9A47-06053535DFF4}">
      <dgm:prSet/>
      <dgm:spPr/>
      <dgm:t>
        <a:bodyPr/>
        <a:lstStyle/>
        <a:p>
          <a:endParaRPr lang="es-EC"/>
        </a:p>
      </dgm:t>
    </dgm:pt>
    <dgm:pt modelId="{FCE85441-C6D3-4ACD-A82D-D77891526936}">
      <dgm:prSet phldrT="[Texto]"/>
      <dgm:spPr/>
      <dgm:t>
        <a:bodyPr/>
        <a:lstStyle/>
        <a:p>
          <a:r>
            <a:rPr lang="es-EC" dirty="0"/>
            <a:t>Entidades tomadas en cuenta.</a:t>
          </a:r>
        </a:p>
      </dgm:t>
    </dgm:pt>
    <dgm:pt modelId="{FFA8C09A-7845-4DFE-9041-424B9923D4ED}" type="parTrans" cxnId="{ADED78E4-622C-45A4-906C-9804935090D2}">
      <dgm:prSet/>
      <dgm:spPr/>
      <dgm:t>
        <a:bodyPr/>
        <a:lstStyle/>
        <a:p>
          <a:endParaRPr lang="es-EC"/>
        </a:p>
      </dgm:t>
    </dgm:pt>
    <dgm:pt modelId="{63B93031-66A5-45A5-81EC-5D3102C63A2B}" type="sibTrans" cxnId="{ADED78E4-622C-45A4-906C-9804935090D2}">
      <dgm:prSet/>
      <dgm:spPr/>
      <dgm:t>
        <a:bodyPr/>
        <a:lstStyle/>
        <a:p>
          <a:endParaRPr lang="es-EC"/>
        </a:p>
      </dgm:t>
    </dgm:pt>
    <dgm:pt modelId="{237E911B-42A1-4BEC-94C0-9BB52C645E01}">
      <dgm:prSet phldrT="[Texto]" custT="1"/>
      <dgm:spPr/>
      <dgm:t>
        <a:bodyPr/>
        <a:lstStyle/>
        <a:p>
          <a:r>
            <a:rPr lang="es-EC" sz="1800" dirty="0"/>
            <a:t>45 cooperativas pertenecientes a los diferentes segmentos de clasificación del Distrito Metropolitano de Quito, de las cuales 11 pertenecen al segmento cuatro, 14 al segmento tres, 19 al segmento dos y 2 al segmento uno.</a:t>
          </a:r>
        </a:p>
      </dgm:t>
    </dgm:pt>
    <dgm:pt modelId="{96E4FC20-B995-438A-B4EB-C0FEF27BC9F1}" type="parTrans" cxnId="{DF196220-B930-4035-ADCA-04F15D7E66E3}">
      <dgm:prSet/>
      <dgm:spPr/>
      <dgm:t>
        <a:bodyPr/>
        <a:lstStyle/>
        <a:p>
          <a:endParaRPr lang="es-EC"/>
        </a:p>
      </dgm:t>
    </dgm:pt>
    <dgm:pt modelId="{E596A5F2-9865-47DE-B3D9-8E511A0D61FE}" type="sibTrans" cxnId="{DF196220-B930-4035-ADCA-04F15D7E66E3}">
      <dgm:prSet/>
      <dgm:spPr/>
      <dgm:t>
        <a:bodyPr/>
        <a:lstStyle/>
        <a:p>
          <a:endParaRPr lang="es-EC"/>
        </a:p>
      </dgm:t>
    </dgm:pt>
    <dgm:pt modelId="{EA00333F-C16D-4926-B03E-245538AE09DD}">
      <dgm:prSet/>
      <dgm:spPr/>
      <dgm:t>
        <a:bodyPr/>
        <a:lstStyle/>
        <a:p>
          <a:r>
            <a:rPr lang="es-EC" dirty="0"/>
            <a:t>Género del encuestado</a:t>
          </a:r>
        </a:p>
      </dgm:t>
    </dgm:pt>
    <dgm:pt modelId="{B46A7503-7536-4C5C-AFB1-16991F953F78}" type="parTrans" cxnId="{CD0AC52B-0B5B-4EC7-9A3C-744016AB4C7F}">
      <dgm:prSet/>
      <dgm:spPr/>
      <dgm:t>
        <a:bodyPr/>
        <a:lstStyle/>
        <a:p>
          <a:endParaRPr lang="es-EC"/>
        </a:p>
      </dgm:t>
    </dgm:pt>
    <dgm:pt modelId="{93306BC8-4A27-44B7-86C7-529C370DF4C0}" type="sibTrans" cxnId="{CD0AC52B-0B5B-4EC7-9A3C-744016AB4C7F}">
      <dgm:prSet/>
      <dgm:spPr/>
      <dgm:t>
        <a:bodyPr/>
        <a:lstStyle/>
        <a:p>
          <a:endParaRPr lang="es-EC"/>
        </a:p>
      </dgm:t>
    </dgm:pt>
    <dgm:pt modelId="{F2388A14-E2F7-41D7-B0F6-280CDB75547F}">
      <dgm:prSet custT="1"/>
      <dgm:spPr/>
      <dgm:t>
        <a:bodyPr/>
        <a:lstStyle/>
        <a:p>
          <a:r>
            <a:rPr lang="es-EC" sz="2400" dirty="0"/>
            <a:t>El 56.4% pertenece al género masculino, mientras que el 43,5% genero femeninos</a:t>
          </a:r>
        </a:p>
      </dgm:t>
    </dgm:pt>
    <dgm:pt modelId="{B5342991-271D-4ADD-8315-E41D6678AB77}" type="parTrans" cxnId="{DF6D14EB-5023-43AE-852C-AA98A94CB4B8}">
      <dgm:prSet/>
      <dgm:spPr/>
      <dgm:t>
        <a:bodyPr/>
        <a:lstStyle/>
        <a:p>
          <a:endParaRPr lang="es-EC"/>
        </a:p>
      </dgm:t>
    </dgm:pt>
    <dgm:pt modelId="{68F5BE38-5CCE-4E2F-BBF5-6BBF8DCE9691}" type="sibTrans" cxnId="{DF6D14EB-5023-43AE-852C-AA98A94CB4B8}">
      <dgm:prSet/>
      <dgm:spPr/>
      <dgm:t>
        <a:bodyPr/>
        <a:lstStyle/>
        <a:p>
          <a:endParaRPr lang="es-EC"/>
        </a:p>
      </dgm:t>
    </dgm:pt>
    <dgm:pt modelId="{066312EE-0AE1-4474-907C-DEF8BC56F637}">
      <dgm:prSet/>
      <dgm:spPr/>
      <dgm:t>
        <a:bodyPr/>
        <a:lstStyle/>
        <a:p>
          <a:r>
            <a:rPr lang="es-EC" dirty="0"/>
            <a:t>Tiempo de Afiliación</a:t>
          </a:r>
        </a:p>
      </dgm:t>
    </dgm:pt>
    <dgm:pt modelId="{9CC60AAA-0F71-4F5E-B24D-093B5A5EE563}" type="parTrans" cxnId="{0CD9B384-FE62-45C5-B97B-511DED266F2F}">
      <dgm:prSet/>
      <dgm:spPr/>
      <dgm:t>
        <a:bodyPr/>
        <a:lstStyle/>
        <a:p>
          <a:endParaRPr lang="es-EC"/>
        </a:p>
      </dgm:t>
    </dgm:pt>
    <dgm:pt modelId="{48E72486-CF2D-42FE-993D-0BE57165C634}" type="sibTrans" cxnId="{0CD9B384-FE62-45C5-B97B-511DED266F2F}">
      <dgm:prSet/>
      <dgm:spPr/>
      <dgm:t>
        <a:bodyPr/>
        <a:lstStyle/>
        <a:p>
          <a:endParaRPr lang="es-EC"/>
        </a:p>
      </dgm:t>
    </dgm:pt>
    <dgm:pt modelId="{9322F7A9-04DA-4620-8ED8-585661D53FD3}">
      <dgm:prSet custT="1"/>
      <dgm:spPr/>
      <dgm:t>
        <a:bodyPr/>
        <a:lstStyle/>
        <a:p>
          <a:r>
            <a:rPr lang="es-EC" sz="2000" dirty="0"/>
            <a:t>El 34% tiene un tiempo de afiliación a su respectiva entidad de 6 a 8 años, un 26% de 3 a 5 años, seguida de un 22% de 9 años en adelante y el 17% de 0 a 2 años.</a:t>
          </a:r>
        </a:p>
      </dgm:t>
    </dgm:pt>
    <dgm:pt modelId="{338CD360-469F-4F7B-A503-BF1BEE826364}" type="parTrans" cxnId="{133CC686-0F1E-478D-9B3B-CF1D3C205118}">
      <dgm:prSet/>
      <dgm:spPr/>
      <dgm:t>
        <a:bodyPr/>
        <a:lstStyle/>
        <a:p>
          <a:endParaRPr lang="es-EC"/>
        </a:p>
      </dgm:t>
    </dgm:pt>
    <dgm:pt modelId="{0CE78985-9A85-4DBC-9127-E2298D90B796}" type="sibTrans" cxnId="{133CC686-0F1E-478D-9B3B-CF1D3C205118}">
      <dgm:prSet/>
      <dgm:spPr/>
      <dgm:t>
        <a:bodyPr/>
        <a:lstStyle/>
        <a:p>
          <a:endParaRPr lang="es-EC"/>
        </a:p>
      </dgm:t>
    </dgm:pt>
    <dgm:pt modelId="{4F1A6934-E01B-474B-B10B-4632664B6FA0}">
      <dgm:prSet phldrT="[Texto]" custT="1"/>
      <dgm:spPr/>
      <dgm:t>
        <a:bodyPr/>
        <a:lstStyle/>
        <a:p>
          <a:pPr algn="just"/>
          <a:r>
            <a:rPr lang="es-EC" sz="1800" dirty="0"/>
            <a:t>13,7% segmento tres</a:t>
          </a:r>
        </a:p>
      </dgm:t>
    </dgm:pt>
    <dgm:pt modelId="{DA2E2A0D-4114-441D-827D-49259DCEABF7}" type="parTrans" cxnId="{C2086FD5-1286-4D24-B322-D686C8F68B1F}">
      <dgm:prSet/>
      <dgm:spPr/>
      <dgm:t>
        <a:bodyPr/>
        <a:lstStyle/>
        <a:p>
          <a:endParaRPr lang="es-ES"/>
        </a:p>
      </dgm:t>
    </dgm:pt>
    <dgm:pt modelId="{6434B277-4A83-400A-8DFA-16D3389A4063}" type="sibTrans" cxnId="{C2086FD5-1286-4D24-B322-D686C8F68B1F}">
      <dgm:prSet/>
      <dgm:spPr/>
      <dgm:t>
        <a:bodyPr/>
        <a:lstStyle/>
        <a:p>
          <a:endParaRPr lang="es-ES"/>
        </a:p>
      </dgm:t>
    </dgm:pt>
    <dgm:pt modelId="{E7B4CAEE-DCEA-4EA2-9C84-BDDFFE522702}">
      <dgm:prSet phldrT="[Texto]" custT="1"/>
      <dgm:spPr/>
      <dgm:t>
        <a:bodyPr/>
        <a:lstStyle/>
        <a:p>
          <a:pPr algn="just"/>
          <a:r>
            <a:rPr lang="es-EC" sz="1800" dirty="0"/>
            <a:t>5% segmento dos</a:t>
          </a:r>
        </a:p>
      </dgm:t>
    </dgm:pt>
    <dgm:pt modelId="{2DDA2852-3018-4731-971A-C7474ED4F304}" type="parTrans" cxnId="{B3F5BA94-98CB-466A-A7B1-240CA9E58FB3}">
      <dgm:prSet/>
      <dgm:spPr/>
      <dgm:t>
        <a:bodyPr/>
        <a:lstStyle/>
        <a:p>
          <a:endParaRPr lang="es-ES"/>
        </a:p>
      </dgm:t>
    </dgm:pt>
    <dgm:pt modelId="{49FB914F-87D1-40C8-BD19-1431E979E476}" type="sibTrans" cxnId="{B3F5BA94-98CB-466A-A7B1-240CA9E58FB3}">
      <dgm:prSet/>
      <dgm:spPr/>
      <dgm:t>
        <a:bodyPr/>
        <a:lstStyle/>
        <a:p>
          <a:endParaRPr lang="es-ES"/>
        </a:p>
      </dgm:t>
    </dgm:pt>
    <dgm:pt modelId="{BBDC0CE1-1DFE-40D7-B8F5-9017C42C8C9D}">
      <dgm:prSet phldrT="[Texto]" custT="1"/>
      <dgm:spPr/>
      <dgm:t>
        <a:bodyPr/>
        <a:lstStyle/>
        <a:p>
          <a:pPr algn="just"/>
          <a:r>
            <a:rPr lang="es-EC" sz="1800" dirty="0"/>
            <a:t>0,5% al segmento uno.</a:t>
          </a:r>
        </a:p>
      </dgm:t>
    </dgm:pt>
    <dgm:pt modelId="{78BFF5BC-98C1-4B70-A0F1-C69EFD95CBE2}" type="parTrans" cxnId="{B1AE53FB-B205-4539-92C7-386557D705A1}">
      <dgm:prSet/>
      <dgm:spPr/>
      <dgm:t>
        <a:bodyPr/>
        <a:lstStyle/>
        <a:p>
          <a:endParaRPr lang="es-ES"/>
        </a:p>
      </dgm:t>
    </dgm:pt>
    <dgm:pt modelId="{3784B4FE-1F86-4D59-A693-F20E36C97CDD}" type="sibTrans" cxnId="{B1AE53FB-B205-4539-92C7-386557D705A1}">
      <dgm:prSet/>
      <dgm:spPr/>
      <dgm:t>
        <a:bodyPr/>
        <a:lstStyle/>
        <a:p>
          <a:endParaRPr lang="es-ES"/>
        </a:p>
      </dgm:t>
    </dgm:pt>
    <dgm:pt modelId="{51B7888C-7621-40F2-8E8A-D5FE8B33B05A}" type="pres">
      <dgm:prSet presAssocID="{9B54D60A-7F21-4899-BAEB-207A740F6A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BBEA681-DC17-4646-8BDD-3A01F15C959D}" type="pres">
      <dgm:prSet presAssocID="{78D1167D-EF3C-4FDB-ACDE-7AEB0D0EE209}" presName="linNode" presStyleCnt="0"/>
      <dgm:spPr/>
    </dgm:pt>
    <dgm:pt modelId="{DD642CF5-816D-4E50-9ED0-1BA6E4556B27}" type="pres">
      <dgm:prSet presAssocID="{78D1167D-EF3C-4FDB-ACDE-7AEB0D0EE209}" presName="parentText" presStyleLbl="node1" presStyleIdx="0" presStyleCnt="4" custScaleX="58739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A61C9A1-1861-413C-B8A4-7F0F78DBE9F6}" type="pres">
      <dgm:prSet presAssocID="{78D1167D-EF3C-4FDB-ACDE-7AEB0D0EE209}" presName="descendantText" presStyleLbl="alignAccFollowNode1" presStyleIdx="0" presStyleCnt="4" custScaleX="121855" custScaleY="11737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CAFE6A3-CBA1-4BB4-8C1C-0BE6D8F931DF}" type="pres">
      <dgm:prSet presAssocID="{C6FF6F6D-A445-44FD-9A33-123189C3DC8F}" presName="sp" presStyleCnt="0"/>
      <dgm:spPr/>
    </dgm:pt>
    <dgm:pt modelId="{1E10196D-924C-469B-BA2E-F804D545C964}" type="pres">
      <dgm:prSet presAssocID="{FCE85441-C6D3-4ACD-A82D-D77891526936}" presName="linNode" presStyleCnt="0"/>
      <dgm:spPr/>
    </dgm:pt>
    <dgm:pt modelId="{67F3C46C-C4AB-4B9B-8D94-A4FEE624D35A}" type="pres">
      <dgm:prSet presAssocID="{FCE85441-C6D3-4ACD-A82D-D77891526936}" presName="parentText" presStyleLbl="node1" presStyleIdx="1" presStyleCnt="4" custScaleX="5918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38887DA-ACAC-4693-B3C5-A898CA68F798}" type="pres">
      <dgm:prSet presAssocID="{FCE85441-C6D3-4ACD-A82D-D77891526936}" presName="descendantText" presStyleLbl="alignAccFollowNode1" presStyleIdx="1" presStyleCnt="4" custScaleX="12135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C1ACFE-DAD4-4A81-9056-EEF1836077E3}" type="pres">
      <dgm:prSet presAssocID="{63B93031-66A5-45A5-81EC-5D3102C63A2B}" presName="sp" presStyleCnt="0"/>
      <dgm:spPr/>
    </dgm:pt>
    <dgm:pt modelId="{15DFB8C4-AF7F-42B6-B4F3-7F81BE6516AA}" type="pres">
      <dgm:prSet presAssocID="{EA00333F-C16D-4926-B03E-245538AE09DD}" presName="linNode" presStyleCnt="0"/>
      <dgm:spPr/>
    </dgm:pt>
    <dgm:pt modelId="{0EBEA8D7-C91D-40CC-8A64-DA10FD594ADE}" type="pres">
      <dgm:prSet presAssocID="{EA00333F-C16D-4926-B03E-245538AE09DD}" presName="parentText" presStyleLbl="node1" presStyleIdx="2" presStyleCnt="4" custScaleX="58739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0EBF474-3383-4D43-869A-80EE48C477E3}" type="pres">
      <dgm:prSet presAssocID="{EA00333F-C16D-4926-B03E-245538AE09DD}" presName="descendantText" presStyleLbl="alignAccFollowNode1" presStyleIdx="2" presStyleCnt="4" custScaleX="12185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3DE5B6-C634-40FD-AA92-DF49F99AE3D6}" type="pres">
      <dgm:prSet presAssocID="{93306BC8-4A27-44B7-86C7-529C370DF4C0}" presName="sp" presStyleCnt="0"/>
      <dgm:spPr/>
    </dgm:pt>
    <dgm:pt modelId="{5F05A36F-3D9E-4F1F-B502-4A454BC6F417}" type="pres">
      <dgm:prSet presAssocID="{066312EE-0AE1-4474-907C-DEF8BC56F637}" presName="linNode" presStyleCnt="0"/>
      <dgm:spPr/>
    </dgm:pt>
    <dgm:pt modelId="{15FB82B6-19B5-45E2-B60A-5499F2FA16BB}" type="pres">
      <dgm:prSet presAssocID="{066312EE-0AE1-4474-907C-DEF8BC56F637}" presName="parentText" presStyleLbl="node1" presStyleIdx="3" presStyleCnt="4" custScaleX="61309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F67B03-5460-4837-AF83-C5FD2CDF6F8E}" type="pres">
      <dgm:prSet presAssocID="{066312EE-0AE1-4474-907C-DEF8BC56F637}" presName="descendantText" presStyleLbl="alignAccFollowNode1" presStyleIdx="3" presStyleCnt="4" custScaleX="1415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F196220-B930-4035-ADCA-04F15D7E66E3}" srcId="{FCE85441-C6D3-4ACD-A82D-D77891526936}" destId="{237E911B-42A1-4BEC-94C0-9BB52C645E01}" srcOrd="0" destOrd="0" parTransId="{96E4FC20-B995-438A-B4EB-C0FEF27BC9F1}" sibTransId="{E596A5F2-9865-47DE-B3D9-8E511A0D61FE}"/>
    <dgm:cxn modelId="{96230859-3091-4C55-9A47-06053535DFF4}" srcId="{78D1167D-EF3C-4FDB-ACDE-7AEB0D0EE209}" destId="{F921956D-B93D-4C03-8685-11A62F70666C}" srcOrd="0" destOrd="0" parTransId="{9B08C304-3513-40CF-ACA2-B5720F6A8A89}" sibTransId="{153C87A5-6D65-4401-875C-E9CE00ABB678}"/>
    <dgm:cxn modelId="{90FE570D-9734-4003-AD91-E44C94B48049}" srcId="{9B54D60A-7F21-4899-BAEB-207A740F6ACA}" destId="{78D1167D-EF3C-4FDB-ACDE-7AEB0D0EE209}" srcOrd="0" destOrd="0" parTransId="{8CD0C1CC-7C7B-4866-A9FB-6C7DC1890AE2}" sibTransId="{C6FF6F6D-A445-44FD-9A33-123189C3DC8F}"/>
    <dgm:cxn modelId="{9A3A9FCD-4891-49B6-A78B-1582614E1156}" type="presOf" srcId="{237E911B-42A1-4BEC-94C0-9BB52C645E01}" destId="{B38887DA-ACAC-4693-B3C5-A898CA68F798}" srcOrd="0" destOrd="0" presId="urn:microsoft.com/office/officeart/2005/8/layout/vList5"/>
    <dgm:cxn modelId="{DF6D14EB-5023-43AE-852C-AA98A94CB4B8}" srcId="{EA00333F-C16D-4926-B03E-245538AE09DD}" destId="{F2388A14-E2F7-41D7-B0F6-280CDB75547F}" srcOrd="0" destOrd="0" parTransId="{B5342991-271D-4ADD-8315-E41D6678AB77}" sibTransId="{68F5BE38-5CCE-4E2F-BBF5-6BBF8DCE9691}"/>
    <dgm:cxn modelId="{0253075F-34FC-42EA-B3DF-5FD576E580D9}" type="presOf" srcId="{066312EE-0AE1-4474-907C-DEF8BC56F637}" destId="{15FB82B6-19B5-45E2-B60A-5499F2FA16BB}" srcOrd="0" destOrd="0" presId="urn:microsoft.com/office/officeart/2005/8/layout/vList5"/>
    <dgm:cxn modelId="{B1AE53FB-B205-4539-92C7-386557D705A1}" srcId="{78D1167D-EF3C-4FDB-ACDE-7AEB0D0EE209}" destId="{BBDC0CE1-1DFE-40D7-B8F5-9017C42C8C9D}" srcOrd="3" destOrd="0" parTransId="{78BFF5BC-98C1-4B70-A0F1-C69EFD95CBE2}" sibTransId="{3784B4FE-1F86-4D59-A693-F20E36C97CDD}"/>
    <dgm:cxn modelId="{B3F5BA94-98CB-466A-A7B1-240CA9E58FB3}" srcId="{78D1167D-EF3C-4FDB-ACDE-7AEB0D0EE209}" destId="{E7B4CAEE-DCEA-4EA2-9C84-BDDFFE522702}" srcOrd="2" destOrd="0" parTransId="{2DDA2852-3018-4731-971A-C7474ED4F304}" sibTransId="{49FB914F-87D1-40C8-BD19-1431E979E476}"/>
    <dgm:cxn modelId="{B98FDC1B-BECF-4211-9385-ED011B0E82FC}" type="presOf" srcId="{4F1A6934-E01B-474B-B10B-4632664B6FA0}" destId="{9A61C9A1-1861-413C-B8A4-7F0F78DBE9F6}" srcOrd="0" destOrd="1" presId="urn:microsoft.com/office/officeart/2005/8/layout/vList5"/>
    <dgm:cxn modelId="{7DB3D4A1-9EB4-4171-AFC2-CEE5A03B1257}" type="presOf" srcId="{78D1167D-EF3C-4FDB-ACDE-7AEB0D0EE209}" destId="{DD642CF5-816D-4E50-9ED0-1BA6E4556B27}" srcOrd="0" destOrd="0" presId="urn:microsoft.com/office/officeart/2005/8/layout/vList5"/>
    <dgm:cxn modelId="{A6129A20-4545-432A-875D-24766E23B13E}" type="presOf" srcId="{9B54D60A-7F21-4899-BAEB-207A740F6ACA}" destId="{51B7888C-7621-40F2-8E8A-D5FE8B33B05A}" srcOrd="0" destOrd="0" presId="urn:microsoft.com/office/officeart/2005/8/layout/vList5"/>
    <dgm:cxn modelId="{68A577D5-120A-4273-AD28-F10068F4A3E6}" type="presOf" srcId="{F921956D-B93D-4C03-8685-11A62F70666C}" destId="{9A61C9A1-1861-413C-B8A4-7F0F78DBE9F6}" srcOrd="0" destOrd="0" presId="urn:microsoft.com/office/officeart/2005/8/layout/vList5"/>
    <dgm:cxn modelId="{C2086FD5-1286-4D24-B322-D686C8F68B1F}" srcId="{78D1167D-EF3C-4FDB-ACDE-7AEB0D0EE209}" destId="{4F1A6934-E01B-474B-B10B-4632664B6FA0}" srcOrd="1" destOrd="0" parTransId="{DA2E2A0D-4114-441D-827D-49259DCEABF7}" sibTransId="{6434B277-4A83-400A-8DFA-16D3389A4063}"/>
    <dgm:cxn modelId="{ADED78E4-622C-45A4-906C-9804935090D2}" srcId="{9B54D60A-7F21-4899-BAEB-207A740F6ACA}" destId="{FCE85441-C6D3-4ACD-A82D-D77891526936}" srcOrd="1" destOrd="0" parTransId="{FFA8C09A-7845-4DFE-9041-424B9923D4ED}" sibTransId="{63B93031-66A5-45A5-81EC-5D3102C63A2B}"/>
    <dgm:cxn modelId="{192D8B99-61DD-4E53-9DE1-7DB850AEE1C7}" type="presOf" srcId="{EA00333F-C16D-4926-B03E-245538AE09DD}" destId="{0EBEA8D7-C91D-40CC-8A64-DA10FD594ADE}" srcOrd="0" destOrd="0" presId="urn:microsoft.com/office/officeart/2005/8/layout/vList5"/>
    <dgm:cxn modelId="{CD0AC52B-0B5B-4EC7-9A3C-744016AB4C7F}" srcId="{9B54D60A-7F21-4899-BAEB-207A740F6ACA}" destId="{EA00333F-C16D-4926-B03E-245538AE09DD}" srcOrd="2" destOrd="0" parTransId="{B46A7503-7536-4C5C-AFB1-16991F953F78}" sibTransId="{93306BC8-4A27-44B7-86C7-529C370DF4C0}"/>
    <dgm:cxn modelId="{2983DA8C-D98F-4915-95B6-AF560F21A3FE}" type="presOf" srcId="{F2388A14-E2F7-41D7-B0F6-280CDB75547F}" destId="{A0EBF474-3383-4D43-869A-80EE48C477E3}" srcOrd="0" destOrd="0" presId="urn:microsoft.com/office/officeart/2005/8/layout/vList5"/>
    <dgm:cxn modelId="{0CD9B384-FE62-45C5-B97B-511DED266F2F}" srcId="{9B54D60A-7F21-4899-BAEB-207A740F6ACA}" destId="{066312EE-0AE1-4474-907C-DEF8BC56F637}" srcOrd="3" destOrd="0" parTransId="{9CC60AAA-0F71-4F5E-B24D-093B5A5EE563}" sibTransId="{48E72486-CF2D-42FE-993D-0BE57165C634}"/>
    <dgm:cxn modelId="{F4D9B8C3-23BF-427A-8CBB-B1EFC9B8C991}" type="presOf" srcId="{FCE85441-C6D3-4ACD-A82D-D77891526936}" destId="{67F3C46C-C4AB-4B9B-8D94-A4FEE624D35A}" srcOrd="0" destOrd="0" presId="urn:microsoft.com/office/officeart/2005/8/layout/vList5"/>
    <dgm:cxn modelId="{DA0EF3E6-B994-442E-B879-1B73D5DCBAB0}" type="presOf" srcId="{BBDC0CE1-1DFE-40D7-B8F5-9017C42C8C9D}" destId="{9A61C9A1-1861-413C-B8A4-7F0F78DBE9F6}" srcOrd="0" destOrd="3" presId="urn:microsoft.com/office/officeart/2005/8/layout/vList5"/>
    <dgm:cxn modelId="{AC9E14DD-A289-4623-8367-101823D97DB8}" type="presOf" srcId="{E7B4CAEE-DCEA-4EA2-9C84-BDDFFE522702}" destId="{9A61C9A1-1861-413C-B8A4-7F0F78DBE9F6}" srcOrd="0" destOrd="2" presId="urn:microsoft.com/office/officeart/2005/8/layout/vList5"/>
    <dgm:cxn modelId="{FBC9E08F-2964-4AE6-86D1-8F501C96C459}" type="presOf" srcId="{9322F7A9-04DA-4620-8ED8-585661D53FD3}" destId="{6DF67B03-5460-4837-AF83-C5FD2CDF6F8E}" srcOrd="0" destOrd="0" presId="urn:microsoft.com/office/officeart/2005/8/layout/vList5"/>
    <dgm:cxn modelId="{133CC686-0F1E-478D-9B3B-CF1D3C205118}" srcId="{066312EE-0AE1-4474-907C-DEF8BC56F637}" destId="{9322F7A9-04DA-4620-8ED8-585661D53FD3}" srcOrd="0" destOrd="0" parTransId="{338CD360-469F-4F7B-A503-BF1BEE826364}" sibTransId="{0CE78985-9A85-4DBC-9127-E2298D90B796}"/>
    <dgm:cxn modelId="{A06364D8-3AFF-4476-BEA1-884A0CD8623F}" type="presParOf" srcId="{51B7888C-7621-40F2-8E8A-D5FE8B33B05A}" destId="{FBBEA681-DC17-4646-8BDD-3A01F15C959D}" srcOrd="0" destOrd="0" presId="urn:microsoft.com/office/officeart/2005/8/layout/vList5"/>
    <dgm:cxn modelId="{A2E8EF0B-D0AD-4270-8E2D-4CC990ED2C69}" type="presParOf" srcId="{FBBEA681-DC17-4646-8BDD-3A01F15C959D}" destId="{DD642CF5-816D-4E50-9ED0-1BA6E4556B27}" srcOrd="0" destOrd="0" presId="urn:microsoft.com/office/officeart/2005/8/layout/vList5"/>
    <dgm:cxn modelId="{1846467F-B4C7-44FE-A258-1F991A48F753}" type="presParOf" srcId="{FBBEA681-DC17-4646-8BDD-3A01F15C959D}" destId="{9A61C9A1-1861-413C-B8A4-7F0F78DBE9F6}" srcOrd="1" destOrd="0" presId="urn:microsoft.com/office/officeart/2005/8/layout/vList5"/>
    <dgm:cxn modelId="{23F69285-5A67-4D1B-8F6E-A1B7591B4E8D}" type="presParOf" srcId="{51B7888C-7621-40F2-8E8A-D5FE8B33B05A}" destId="{0CAFE6A3-CBA1-4BB4-8C1C-0BE6D8F931DF}" srcOrd="1" destOrd="0" presId="urn:microsoft.com/office/officeart/2005/8/layout/vList5"/>
    <dgm:cxn modelId="{DF2FABFF-6F57-4E14-A848-27E3BCF81726}" type="presParOf" srcId="{51B7888C-7621-40F2-8E8A-D5FE8B33B05A}" destId="{1E10196D-924C-469B-BA2E-F804D545C964}" srcOrd="2" destOrd="0" presId="urn:microsoft.com/office/officeart/2005/8/layout/vList5"/>
    <dgm:cxn modelId="{DE5BF32D-7D59-4B63-BA00-A2181B3C1E35}" type="presParOf" srcId="{1E10196D-924C-469B-BA2E-F804D545C964}" destId="{67F3C46C-C4AB-4B9B-8D94-A4FEE624D35A}" srcOrd="0" destOrd="0" presId="urn:microsoft.com/office/officeart/2005/8/layout/vList5"/>
    <dgm:cxn modelId="{6524A72D-62E7-48F4-ACC1-9C5CBF655E17}" type="presParOf" srcId="{1E10196D-924C-469B-BA2E-F804D545C964}" destId="{B38887DA-ACAC-4693-B3C5-A898CA68F798}" srcOrd="1" destOrd="0" presId="urn:microsoft.com/office/officeart/2005/8/layout/vList5"/>
    <dgm:cxn modelId="{2FD6DCAC-E388-48D5-928E-A699059E4430}" type="presParOf" srcId="{51B7888C-7621-40F2-8E8A-D5FE8B33B05A}" destId="{A2C1ACFE-DAD4-4A81-9056-EEF1836077E3}" srcOrd="3" destOrd="0" presId="urn:microsoft.com/office/officeart/2005/8/layout/vList5"/>
    <dgm:cxn modelId="{817706A2-00A4-4428-9C2D-35BB3D88087F}" type="presParOf" srcId="{51B7888C-7621-40F2-8E8A-D5FE8B33B05A}" destId="{15DFB8C4-AF7F-42B6-B4F3-7F81BE6516AA}" srcOrd="4" destOrd="0" presId="urn:microsoft.com/office/officeart/2005/8/layout/vList5"/>
    <dgm:cxn modelId="{27B87CE9-73C1-4B1B-9016-0A4879DEAB2C}" type="presParOf" srcId="{15DFB8C4-AF7F-42B6-B4F3-7F81BE6516AA}" destId="{0EBEA8D7-C91D-40CC-8A64-DA10FD594ADE}" srcOrd="0" destOrd="0" presId="urn:microsoft.com/office/officeart/2005/8/layout/vList5"/>
    <dgm:cxn modelId="{54A0CCCF-A346-4741-8AC9-34767D9866CD}" type="presParOf" srcId="{15DFB8C4-AF7F-42B6-B4F3-7F81BE6516AA}" destId="{A0EBF474-3383-4D43-869A-80EE48C477E3}" srcOrd="1" destOrd="0" presId="urn:microsoft.com/office/officeart/2005/8/layout/vList5"/>
    <dgm:cxn modelId="{F7E16ADA-EC1C-4CA1-BE03-EBB73B80157F}" type="presParOf" srcId="{51B7888C-7621-40F2-8E8A-D5FE8B33B05A}" destId="{ED3DE5B6-C634-40FD-AA92-DF49F99AE3D6}" srcOrd="5" destOrd="0" presId="urn:microsoft.com/office/officeart/2005/8/layout/vList5"/>
    <dgm:cxn modelId="{D1E22C54-4D53-42A0-8D26-724D4C1E9033}" type="presParOf" srcId="{51B7888C-7621-40F2-8E8A-D5FE8B33B05A}" destId="{5F05A36F-3D9E-4F1F-B502-4A454BC6F417}" srcOrd="6" destOrd="0" presId="urn:microsoft.com/office/officeart/2005/8/layout/vList5"/>
    <dgm:cxn modelId="{23DF2A4B-186A-4699-8D84-5DA0CC65F8E4}" type="presParOf" srcId="{5F05A36F-3D9E-4F1F-B502-4A454BC6F417}" destId="{15FB82B6-19B5-45E2-B60A-5499F2FA16BB}" srcOrd="0" destOrd="0" presId="urn:microsoft.com/office/officeart/2005/8/layout/vList5"/>
    <dgm:cxn modelId="{E302029C-BA45-41B3-8489-F9B90DAE5743}" type="presParOf" srcId="{5F05A36F-3D9E-4F1F-B502-4A454BC6F417}" destId="{6DF67B03-5460-4837-AF83-C5FD2CDF6F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5AD2FCA-B45D-4A56-9D18-EBB9B310A3EF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D2A0F4CB-0E45-46BC-9131-F897B67D50AA}">
      <dgm:prSet custT="1"/>
      <dgm:spPr/>
      <dgm:t>
        <a:bodyPr/>
        <a:lstStyle/>
        <a:p>
          <a:pPr algn="l" rtl="0"/>
          <a:r>
            <a:rPr lang="es-EC" sz="2000" dirty="0"/>
            <a:t>95% de nivel de confianza </a:t>
          </a:r>
        </a:p>
      </dgm:t>
    </dgm:pt>
    <dgm:pt modelId="{3B4CFC8D-0813-46D0-9989-16FD0670F731}" type="parTrans" cxnId="{73C00855-22DA-4F9B-BB5F-BED870A60F2F}">
      <dgm:prSet/>
      <dgm:spPr/>
      <dgm:t>
        <a:bodyPr/>
        <a:lstStyle/>
        <a:p>
          <a:endParaRPr lang="es-EC" sz="2000"/>
        </a:p>
      </dgm:t>
    </dgm:pt>
    <dgm:pt modelId="{A2A17579-6BC3-4D09-B672-09EB2AF2AD76}" type="sibTrans" cxnId="{73C00855-22DA-4F9B-BB5F-BED870A60F2F}">
      <dgm:prSet/>
      <dgm:spPr/>
      <dgm:t>
        <a:bodyPr/>
        <a:lstStyle/>
        <a:p>
          <a:endParaRPr lang="es-EC" sz="2000"/>
        </a:p>
      </dgm:t>
    </dgm:pt>
    <dgm:pt modelId="{720F9F1A-118D-4AF6-8F2D-705AAD1580CA}">
      <dgm:prSet custT="1"/>
      <dgm:spPr/>
      <dgm:t>
        <a:bodyPr/>
        <a:lstStyle/>
        <a:p>
          <a:pPr algn="l" rtl="0"/>
          <a:r>
            <a:rPr lang="es-EC" sz="2000" dirty="0"/>
            <a:t>α = 0.05 nivel de significancia (probabilidad de rechazar la hipótesis nula cuando es verdadera)</a:t>
          </a:r>
        </a:p>
      </dgm:t>
    </dgm:pt>
    <dgm:pt modelId="{1C119A96-0833-430E-9C9B-C4FF251E5F1C}" type="parTrans" cxnId="{4880EDD4-EF2B-4788-A3D2-7DDE6B70BF28}">
      <dgm:prSet/>
      <dgm:spPr/>
      <dgm:t>
        <a:bodyPr/>
        <a:lstStyle/>
        <a:p>
          <a:endParaRPr lang="es-EC" sz="2000"/>
        </a:p>
      </dgm:t>
    </dgm:pt>
    <dgm:pt modelId="{4F478279-D8CD-44EC-A7EC-AFEEF29FDD6D}" type="sibTrans" cxnId="{4880EDD4-EF2B-4788-A3D2-7DDE6B70BF28}">
      <dgm:prSet/>
      <dgm:spPr/>
      <dgm:t>
        <a:bodyPr/>
        <a:lstStyle/>
        <a:p>
          <a:endParaRPr lang="es-EC" sz="2000"/>
        </a:p>
      </dgm:t>
    </dgm:pt>
    <dgm:pt modelId="{2F790D2B-332B-4240-B6C8-6E408A9F758B}">
      <dgm:prSet custT="1"/>
      <dgm:spPr/>
      <dgm:t>
        <a:bodyPr/>
        <a:lstStyle/>
        <a:p>
          <a:pPr rtl="0"/>
          <a:r>
            <a:rPr lang="es-EC" sz="2000"/>
            <a:t>Si el valor calculado de x^2 es &lt; o igual al valor crítico, la decisión deberá ser aceptar la hipótesis nula al nivel 0.05 y rechazar la hipótesis alternativa. </a:t>
          </a:r>
        </a:p>
      </dgm:t>
    </dgm:pt>
    <dgm:pt modelId="{DB1090A4-EE57-45D8-BF99-BC8A1B967670}" type="parTrans" cxnId="{ACB2EA78-2CE2-4FCB-BA88-033E1C475449}">
      <dgm:prSet/>
      <dgm:spPr/>
      <dgm:t>
        <a:bodyPr/>
        <a:lstStyle/>
        <a:p>
          <a:endParaRPr lang="es-EC" sz="2000"/>
        </a:p>
      </dgm:t>
    </dgm:pt>
    <dgm:pt modelId="{0877288E-7A2D-40CF-9266-05EE790556A2}" type="sibTrans" cxnId="{ACB2EA78-2CE2-4FCB-BA88-033E1C475449}">
      <dgm:prSet/>
      <dgm:spPr/>
      <dgm:t>
        <a:bodyPr/>
        <a:lstStyle/>
        <a:p>
          <a:endParaRPr lang="es-EC" sz="2000"/>
        </a:p>
      </dgm:t>
    </dgm:pt>
    <dgm:pt modelId="{D37D38A1-4A55-4C37-94FF-170331466805}">
      <dgm:prSet custT="1"/>
      <dgm:spPr/>
      <dgm:t>
        <a:bodyPr/>
        <a:lstStyle/>
        <a:p>
          <a:pPr rtl="0"/>
          <a:r>
            <a:rPr lang="es-EC" sz="2000" b="1"/>
            <a:t>Reglas de decisión :</a:t>
          </a:r>
          <a:endParaRPr lang="es-EC" sz="2000"/>
        </a:p>
      </dgm:t>
    </dgm:pt>
    <dgm:pt modelId="{ACC4B9AE-37EE-4378-AE5B-6F24AD4270FE}" type="sibTrans" cxnId="{7F652B11-5224-4301-A889-1EE74DF5A52D}">
      <dgm:prSet/>
      <dgm:spPr/>
      <dgm:t>
        <a:bodyPr/>
        <a:lstStyle/>
        <a:p>
          <a:endParaRPr lang="es-EC" sz="2000"/>
        </a:p>
      </dgm:t>
    </dgm:pt>
    <dgm:pt modelId="{F8BC2EED-1EEA-4103-9CF7-241B724A5266}" type="parTrans" cxnId="{7F652B11-5224-4301-A889-1EE74DF5A52D}">
      <dgm:prSet/>
      <dgm:spPr/>
      <dgm:t>
        <a:bodyPr/>
        <a:lstStyle/>
        <a:p>
          <a:endParaRPr lang="es-EC" sz="2000"/>
        </a:p>
      </dgm:t>
    </dgm:pt>
    <dgm:pt modelId="{140B0E74-F82A-4A81-BB27-B46762E3BFBD}">
      <dgm:prSet custT="1"/>
      <dgm:spPr/>
      <dgm:t>
        <a:bodyPr/>
        <a:lstStyle/>
        <a:p>
          <a:pPr rtl="0"/>
          <a:r>
            <a:rPr lang="es-EC" sz="2000" dirty="0"/>
            <a:t>Si el valor calculado de x^2  &gt; valor crítico se rechaza la hipótesis nula al nivel 0.05 y acepta la hipótesis alternativa.</a:t>
          </a:r>
        </a:p>
      </dgm:t>
    </dgm:pt>
    <dgm:pt modelId="{2781EC20-ED1E-450F-A102-A257260341EF}" type="sibTrans" cxnId="{16BCE7E6-C30E-4754-BCC6-2B1C18402D6D}">
      <dgm:prSet/>
      <dgm:spPr/>
      <dgm:t>
        <a:bodyPr/>
        <a:lstStyle/>
        <a:p>
          <a:endParaRPr lang="es-EC" sz="2000"/>
        </a:p>
      </dgm:t>
    </dgm:pt>
    <dgm:pt modelId="{2809DCAA-E823-4253-94CA-7BB05372B5D2}" type="parTrans" cxnId="{16BCE7E6-C30E-4754-BCC6-2B1C18402D6D}">
      <dgm:prSet/>
      <dgm:spPr/>
      <dgm:t>
        <a:bodyPr/>
        <a:lstStyle/>
        <a:p>
          <a:endParaRPr lang="es-EC" sz="2000"/>
        </a:p>
      </dgm:t>
    </dgm:pt>
    <dgm:pt modelId="{24F561EA-1CE7-4706-ABDE-FF4F9D02E520}" type="pres">
      <dgm:prSet presAssocID="{E5AD2FCA-B45D-4A56-9D18-EBB9B310A3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0B26B34-6221-41CD-9AD9-056262BC4618}" type="pres">
      <dgm:prSet presAssocID="{D2A0F4CB-0E45-46BC-9131-F897B67D50A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350A02-C3E8-4A09-84EB-CBD055CF3513}" type="pres">
      <dgm:prSet presAssocID="{A2A17579-6BC3-4D09-B672-09EB2AF2AD76}" presName="spacer" presStyleCnt="0"/>
      <dgm:spPr/>
    </dgm:pt>
    <dgm:pt modelId="{8AD98290-23C4-4C48-83A4-4BA6E4AF53D3}" type="pres">
      <dgm:prSet presAssocID="{720F9F1A-118D-4AF6-8F2D-705AAD1580C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F063CA0-A61A-4569-8280-DEA2908CF0B5}" type="pres">
      <dgm:prSet presAssocID="{4F478279-D8CD-44EC-A7EC-AFEEF29FDD6D}" presName="spacer" presStyleCnt="0"/>
      <dgm:spPr/>
    </dgm:pt>
    <dgm:pt modelId="{D50C7D07-34F0-40ED-9354-E6FB392FD76D}" type="pres">
      <dgm:prSet presAssocID="{D37D38A1-4A55-4C37-94FF-17033146680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D742E87-1270-4007-A4B5-A9B54BFBCFB7}" type="pres">
      <dgm:prSet presAssocID="{ACC4B9AE-37EE-4378-AE5B-6F24AD4270FE}" presName="spacer" presStyleCnt="0"/>
      <dgm:spPr/>
    </dgm:pt>
    <dgm:pt modelId="{D048C264-0D74-418A-A655-312478EA1B96}" type="pres">
      <dgm:prSet presAssocID="{140B0E74-F82A-4A81-BB27-B46762E3BFB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AF4311-F5D7-4E88-A6B8-8923E5177B47}" type="pres">
      <dgm:prSet presAssocID="{2781EC20-ED1E-450F-A102-A257260341EF}" presName="spacer" presStyleCnt="0"/>
      <dgm:spPr/>
    </dgm:pt>
    <dgm:pt modelId="{F08B6FD7-B4B6-4AD2-AE03-DF4F4099A15F}" type="pres">
      <dgm:prSet presAssocID="{2F790D2B-332B-4240-B6C8-6E408A9F758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CB382DF-7131-49CE-94E9-59339E04BE71}" type="presOf" srcId="{D2A0F4CB-0E45-46BC-9131-F897B67D50AA}" destId="{60B26B34-6221-41CD-9AD9-056262BC4618}" srcOrd="0" destOrd="0" presId="urn:microsoft.com/office/officeart/2005/8/layout/vList2"/>
    <dgm:cxn modelId="{7C14CCBC-BB34-454A-942B-7410156405B3}" type="presOf" srcId="{E5AD2FCA-B45D-4A56-9D18-EBB9B310A3EF}" destId="{24F561EA-1CE7-4706-ABDE-FF4F9D02E520}" srcOrd="0" destOrd="0" presId="urn:microsoft.com/office/officeart/2005/8/layout/vList2"/>
    <dgm:cxn modelId="{76FD983A-3001-4C6C-89CD-0236EE9EF3CE}" type="presOf" srcId="{140B0E74-F82A-4A81-BB27-B46762E3BFBD}" destId="{D048C264-0D74-418A-A655-312478EA1B96}" srcOrd="0" destOrd="0" presId="urn:microsoft.com/office/officeart/2005/8/layout/vList2"/>
    <dgm:cxn modelId="{16BCE7E6-C30E-4754-BCC6-2B1C18402D6D}" srcId="{E5AD2FCA-B45D-4A56-9D18-EBB9B310A3EF}" destId="{140B0E74-F82A-4A81-BB27-B46762E3BFBD}" srcOrd="3" destOrd="0" parTransId="{2809DCAA-E823-4253-94CA-7BB05372B5D2}" sibTransId="{2781EC20-ED1E-450F-A102-A257260341EF}"/>
    <dgm:cxn modelId="{73C00855-22DA-4F9B-BB5F-BED870A60F2F}" srcId="{E5AD2FCA-B45D-4A56-9D18-EBB9B310A3EF}" destId="{D2A0F4CB-0E45-46BC-9131-F897B67D50AA}" srcOrd="0" destOrd="0" parTransId="{3B4CFC8D-0813-46D0-9989-16FD0670F731}" sibTransId="{A2A17579-6BC3-4D09-B672-09EB2AF2AD76}"/>
    <dgm:cxn modelId="{4880EDD4-EF2B-4788-A3D2-7DDE6B70BF28}" srcId="{E5AD2FCA-B45D-4A56-9D18-EBB9B310A3EF}" destId="{720F9F1A-118D-4AF6-8F2D-705AAD1580CA}" srcOrd="1" destOrd="0" parTransId="{1C119A96-0833-430E-9C9B-C4FF251E5F1C}" sibTransId="{4F478279-D8CD-44EC-A7EC-AFEEF29FDD6D}"/>
    <dgm:cxn modelId="{4E395E6D-2366-41A3-93B1-0FB89161AC41}" type="presOf" srcId="{D37D38A1-4A55-4C37-94FF-170331466805}" destId="{D50C7D07-34F0-40ED-9354-E6FB392FD76D}" srcOrd="0" destOrd="0" presId="urn:microsoft.com/office/officeart/2005/8/layout/vList2"/>
    <dgm:cxn modelId="{F41E2059-134E-42BC-AF04-BE87145E3E43}" type="presOf" srcId="{2F790D2B-332B-4240-B6C8-6E408A9F758B}" destId="{F08B6FD7-B4B6-4AD2-AE03-DF4F4099A15F}" srcOrd="0" destOrd="0" presId="urn:microsoft.com/office/officeart/2005/8/layout/vList2"/>
    <dgm:cxn modelId="{DBF8C6CD-7534-4834-A2C2-266F313C51A1}" type="presOf" srcId="{720F9F1A-118D-4AF6-8F2D-705AAD1580CA}" destId="{8AD98290-23C4-4C48-83A4-4BA6E4AF53D3}" srcOrd="0" destOrd="0" presId="urn:microsoft.com/office/officeart/2005/8/layout/vList2"/>
    <dgm:cxn modelId="{7F652B11-5224-4301-A889-1EE74DF5A52D}" srcId="{E5AD2FCA-B45D-4A56-9D18-EBB9B310A3EF}" destId="{D37D38A1-4A55-4C37-94FF-170331466805}" srcOrd="2" destOrd="0" parTransId="{F8BC2EED-1EEA-4103-9CF7-241B724A5266}" sibTransId="{ACC4B9AE-37EE-4378-AE5B-6F24AD4270FE}"/>
    <dgm:cxn modelId="{ACB2EA78-2CE2-4FCB-BA88-033E1C475449}" srcId="{E5AD2FCA-B45D-4A56-9D18-EBB9B310A3EF}" destId="{2F790D2B-332B-4240-B6C8-6E408A9F758B}" srcOrd="4" destOrd="0" parTransId="{DB1090A4-EE57-45D8-BF99-BC8A1B967670}" sibTransId="{0877288E-7A2D-40CF-9266-05EE790556A2}"/>
    <dgm:cxn modelId="{8EDC101F-6AC5-4E7F-AAA9-660C45E1A31B}" type="presParOf" srcId="{24F561EA-1CE7-4706-ABDE-FF4F9D02E520}" destId="{60B26B34-6221-41CD-9AD9-056262BC4618}" srcOrd="0" destOrd="0" presId="urn:microsoft.com/office/officeart/2005/8/layout/vList2"/>
    <dgm:cxn modelId="{8422B1AD-FF02-4E62-B220-EA8CB987B628}" type="presParOf" srcId="{24F561EA-1CE7-4706-ABDE-FF4F9D02E520}" destId="{D2350A02-C3E8-4A09-84EB-CBD055CF3513}" srcOrd="1" destOrd="0" presId="urn:microsoft.com/office/officeart/2005/8/layout/vList2"/>
    <dgm:cxn modelId="{AD5424C3-03E8-4282-8CE0-CDD8C8CDD242}" type="presParOf" srcId="{24F561EA-1CE7-4706-ABDE-FF4F9D02E520}" destId="{8AD98290-23C4-4C48-83A4-4BA6E4AF53D3}" srcOrd="2" destOrd="0" presId="urn:microsoft.com/office/officeart/2005/8/layout/vList2"/>
    <dgm:cxn modelId="{B57DA759-9DA4-4C03-AC88-566360A00EF2}" type="presParOf" srcId="{24F561EA-1CE7-4706-ABDE-FF4F9D02E520}" destId="{4F063CA0-A61A-4569-8280-DEA2908CF0B5}" srcOrd="3" destOrd="0" presId="urn:microsoft.com/office/officeart/2005/8/layout/vList2"/>
    <dgm:cxn modelId="{0956ED69-0DF7-41C5-BE42-D561141F1D10}" type="presParOf" srcId="{24F561EA-1CE7-4706-ABDE-FF4F9D02E520}" destId="{D50C7D07-34F0-40ED-9354-E6FB392FD76D}" srcOrd="4" destOrd="0" presId="urn:microsoft.com/office/officeart/2005/8/layout/vList2"/>
    <dgm:cxn modelId="{27CDF4EB-7EA8-49EA-8352-69D3FF088887}" type="presParOf" srcId="{24F561EA-1CE7-4706-ABDE-FF4F9D02E520}" destId="{1D742E87-1270-4007-A4B5-A9B54BFBCFB7}" srcOrd="5" destOrd="0" presId="urn:microsoft.com/office/officeart/2005/8/layout/vList2"/>
    <dgm:cxn modelId="{83D24FDE-EB2B-4BA3-BD2F-3DCE3B963FD9}" type="presParOf" srcId="{24F561EA-1CE7-4706-ABDE-FF4F9D02E520}" destId="{D048C264-0D74-418A-A655-312478EA1B96}" srcOrd="6" destOrd="0" presId="urn:microsoft.com/office/officeart/2005/8/layout/vList2"/>
    <dgm:cxn modelId="{36C69D79-E65A-47AA-B34E-37B23029F5C6}" type="presParOf" srcId="{24F561EA-1CE7-4706-ABDE-FF4F9D02E520}" destId="{61AF4311-F5D7-4E88-A6B8-8923E5177B47}" srcOrd="7" destOrd="0" presId="urn:microsoft.com/office/officeart/2005/8/layout/vList2"/>
    <dgm:cxn modelId="{03AF398F-565C-43EA-9EB2-A682F803624B}" type="presParOf" srcId="{24F561EA-1CE7-4706-ABDE-FF4F9D02E520}" destId="{F08B6FD7-B4B6-4AD2-AE03-DF4F4099A1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85DF32-1D58-4CB6-BDB1-A927B167DF62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42F3B890-9A74-4586-A785-CD76E1DB690B}">
      <dgm:prSet phldrT="[Texto]" custT="1"/>
      <dgm:spPr/>
      <dgm:t>
        <a:bodyPr/>
        <a:lstStyle/>
        <a:p>
          <a:r>
            <a:rPr lang="es-EC" sz="2400" dirty="0">
              <a:solidFill>
                <a:schemeClr val="tx1"/>
              </a:solidFill>
            </a:rPr>
            <a:t>Antil (1989) </a:t>
          </a:r>
        </a:p>
        <a:p>
          <a:r>
            <a:rPr lang="es-EC" sz="2400" dirty="0">
              <a:solidFill>
                <a:schemeClr val="tx1"/>
              </a:solidFill>
            </a:rPr>
            <a:t>Interés de los consumidores en adquirir servicios bancarios </a:t>
          </a:r>
        </a:p>
      </dgm:t>
    </dgm:pt>
    <dgm:pt modelId="{BFE53156-DA4F-49E3-934A-FD37E2871719}" type="parTrans" cxnId="{54CF2AAA-C0DB-49B0-9E6B-56B83B60EAB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915E0FF-103B-4243-9B73-772703166AE7}" type="sibTrans" cxnId="{54CF2AAA-C0DB-49B0-9E6B-56B83B60EAB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B8E12A8-07E8-4336-A02E-34B79972D39D}">
      <dgm:prSet phldrT="[Texto]"/>
      <dgm:spPr>
        <a:gradFill flip="none" rotWithShape="0">
          <a:gsLst>
            <a:gs pos="0">
              <a:schemeClr val="accent5">
                <a:hueOff val="1628512"/>
                <a:satOff val="5598"/>
                <a:lumOff val="-26863"/>
                <a:tint val="66000"/>
                <a:satMod val="160000"/>
              </a:schemeClr>
            </a:gs>
            <a:gs pos="50000">
              <a:schemeClr val="accent5">
                <a:hueOff val="1628512"/>
                <a:satOff val="5598"/>
                <a:lumOff val="-26863"/>
                <a:tint val="44500"/>
                <a:satMod val="160000"/>
              </a:schemeClr>
            </a:gs>
            <a:gs pos="100000">
              <a:schemeClr val="accent5">
                <a:hueOff val="1628512"/>
                <a:satOff val="5598"/>
                <a:lumOff val="-26863"/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es-EC" dirty="0">
              <a:solidFill>
                <a:schemeClr val="tx1"/>
              </a:solidFill>
            </a:rPr>
            <a:t>Oportunidades de mercado para las cooperativas de ahorro y crédito.</a:t>
          </a:r>
        </a:p>
      </dgm:t>
    </dgm:pt>
    <dgm:pt modelId="{82FAA92D-BD08-43C7-B120-250A135FD956}" type="parTrans" cxnId="{50CD4E06-0F17-4D15-BD45-9ADD2A6A7D3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FECAD36-30A5-4931-B248-C7499321B56F}" type="sibTrans" cxnId="{50CD4E06-0F17-4D15-BD45-9ADD2A6A7D3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5E9B1CA-12D9-4A67-8339-A13ABDDC3CED}">
      <dgm:prSet phldrT="[Texto]"/>
      <dgm:spPr>
        <a:solidFill>
          <a:srgbClr val="FFFFCC"/>
        </a:solidFill>
      </dgm:spPr>
      <dgm:t>
        <a:bodyPr/>
        <a:lstStyle/>
        <a:p>
          <a:r>
            <a:rPr lang="es-EC" dirty="0">
              <a:solidFill>
                <a:schemeClr val="tx1"/>
              </a:solidFill>
            </a:rPr>
            <a:t>Factores que despiertan el interés en clientes, llegando a cumplir con  sus expectativas.</a:t>
          </a:r>
        </a:p>
      </dgm:t>
    </dgm:pt>
    <dgm:pt modelId="{65E01040-5EA3-4818-91D1-4922940A4C85}" type="parTrans" cxnId="{9679E757-2035-4208-B036-19D9DD8CB31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E8DAA59-99F8-44B9-B4A0-A48DEF5D2052}" type="sibTrans" cxnId="{9679E757-2035-4208-B036-19D9DD8CB31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AE98123-AAD8-441C-B159-452EAA99A414}" type="pres">
      <dgm:prSet presAssocID="{FA85DF32-1D58-4CB6-BDB1-A927B167DF62}" presName="Name0" presStyleCnt="0">
        <dgm:presLayoutVars>
          <dgm:dir/>
          <dgm:resizeHandles val="exact"/>
        </dgm:presLayoutVars>
      </dgm:prSet>
      <dgm:spPr/>
    </dgm:pt>
    <dgm:pt modelId="{F4FFD4B7-5188-4917-841D-835FA779888B}" type="pres">
      <dgm:prSet presAssocID="{42F3B890-9A74-4586-A785-CD76E1DB690B}" presName="node" presStyleLbl="node1" presStyleIdx="0" presStyleCnt="3" custScaleY="13050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44550E5-C18B-4DF3-998B-CA66D3EB1569}" type="pres">
      <dgm:prSet presAssocID="{B915E0FF-103B-4243-9B73-772703166AE7}" presName="sibTrans" presStyleLbl="sibTrans2D1" presStyleIdx="0" presStyleCnt="2"/>
      <dgm:spPr/>
      <dgm:t>
        <a:bodyPr/>
        <a:lstStyle/>
        <a:p>
          <a:endParaRPr lang="es-EC"/>
        </a:p>
      </dgm:t>
    </dgm:pt>
    <dgm:pt modelId="{7AFA19A2-687A-43D7-B823-18A1627B2FE1}" type="pres">
      <dgm:prSet presAssocID="{B915E0FF-103B-4243-9B73-772703166AE7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8AB2E652-7058-48D6-9861-C766A699A622}" type="pres">
      <dgm:prSet presAssocID="{DB8E12A8-07E8-4336-A02E-34B79972D39D}" presName="node" presStyleLbl="node1" presStyleIdx="1" presStyleCnt="3" custScaleY="13920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A23E68C-0474-40EE-9805-BE79F5DEF8E3}" type="pres">
      <dgm:prSet presAssocID="{3FECAD36-30A5-4931-B248-C7499321B56F}" presName="sibTrans" presStyleLbl="sibTrans2D1" presStyleIdx="1" presStyleCnt="2"/>
      <dgm:spPr/>
      <dgm:t>
        <a:bodyPr/>
        <a:lstStyle/>
        <a:p>
          <a:endParaRPr lang="es-EC"/>
        </a:p>
      </dgm:t>
    </dgm:pt>
    <dgm:pt modelId="{1ADFF03D-1D8A-487D-BB3F-1B5F6DAAEB8E}" type="pres">
      <dgm:prSet presAssocID="{3FECAD36-30A5-4931-B248-C7499321B56F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E009DB87-E4C6-45C5-82B6-6DCED47A9D5E}" type="pres">
      <dgm:prSet presAssocID="{55E9B1CA-12D9-4A67-8339-A13ABDDC3CED}" presName="node" presStyleLbl="node1" presStyleIdx="2" presStyleCnt="3" custScaleY="13920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4CF2AAA-C0DB-49B0-9E6B-56B83B60EABF}" srcId="{FA85DF32-1D58-4CB6-BDB1-A927B167DF62}" destId="{42F3B890-9A74-4586-A785-CD76E1DB690B}" srcOrd="0" destOrd="0" parTransId="{BFE53156-DA4F-49E3-934A-FD37E2871719}" sibTransId="{B915E0FF-103B-4243-9B73-772703166AE7}"/>
    <dgm:cxn modelId="{63444144-279D-4F68-9838-9ECD38DAB4FB}" type="presOf" srcId="{3FECAD36-30A5-4931-B248-C7499321B56F}" destId="{1ADFF03D-1D8A-487D-BB3F-1B5F6DAAEB8E}" srcOrd="1" destOrd="0" presId="urn:microsoft.com/office/officeart/2005/8/layout/process1"/>
    <dgm:cxn modelId="{30FE987C-4F71-4366-AA6A-A8807BC07442}" type="presOf" srcId="{3FECAD36-30A5-4931-B248-C7499321B56F}" destId="{0A23E68C-0474-40EE-9805-BE79F5DEF8E3}" srcOrd="0" destOrd="0" presId="urn:microsoft.com/office/officeart/2005/8/layout/process1"/>
    <dgm:cxn modelId="{5AC33648-8649-42A9-872E-0A496B04B979}" type="presOf" srcId="{DB8E12A8-07E8-4336-A02E-34B79972D39D}" destId="{8AB2E652-7058-48D6-9861-C766A699A622}" srcOrd="0" destOrd="0" presId="urn:microsoft.com/office/officeart/2005/8/layout/process1"/>
    <dgm:cxn modelId="{4800BBCE-FFB2-4047-8DD1-B974AFF88BD7}" type="presOf" srcId="{B915E0FF-103B-4243-9B73-772703166AE7}" destId="{244550E5-C18B-4DF3-998B-CA66D3EB1569}" srcOrd="0" destOrd="0" presId="urn:microsoft.com/office/officeart/2005/8/layout/process1"/>
    <dgm:cxn modelId="{50CD4E06-0F17-4D15-BD45-9ADD2A6A7D3A}" srcId="{FA85DF32-1D58-4CB6-BDB1-A927B167DF62}" destId="{DB8E12A8-07E8-4336-A02E-34B79972D39D}" srcOrd="1" destOrd="0" parTransId="{82FAA92D-BD08-43C7-B120-250A135FD956}" sibTransId="{3FECAD36-30A5-4931-B248-C7499321B56F}"/>
    <dgm:cxn modelId="{05D599E8-68C5-49D3-9095-C759522DF20A}" type="presOf" srcId="{B915E0FF-103B-4243-9B73-772703166AE7}" destId="{7AFA19A2-687A-43D7-B823-18A1627B2FE1}" srcOrd="1" destOrd="0" presId="urn:microsoft.com/office/officeart/2005/8/layout/process1"/>
    <dgm:cxn modelId="{0BCA7EA5-B71D-44A9-A988-810581A6DA66}" type="presOf" srcId="{55E9B1CA-12D9-4A67-8339-A13ABDDC3CED}" destId="{E009DB87-E4C6-45C5-82B6-6DCED47A9D5E}" srcOrd="0" destOrd="0" presId="urn:microsoft.com/office/officeart/2005/8/layout/process1"/>
    <dgm:cxn modelId="{7463DFC5-C066-4AC9-BB49-B3F1627BE2C3}" type="presOf" srcId="{42F3B890-9A74-4586-A785-CD76E1DB690B}" destId="{F4FFD4B7-5188-4917-841D-835FA779888B}" srcOrd="0" destOrd="0" presId="urn:microsoft.com/office/officeart/2005/8/layout/process1"/>
    <dgm:cxn modelId="{9679E757-2035-4208-B036-19D9DD8CB316}" srcId="{FA85DF32-1D58-4CB6-BDB1-A927B167DF62}" destId="{55E9B1CA-12D9-4A67-8339-A13ABDDC3CED}" srcOrd="2" destOrd="0" parTransId="{65E01040-5EA3-4818-91D1-4922940A4C85}" sibTransId="{1E8DAA59-99F8-44B9-B4A0-A48DEF5D2052}"/>
    <dgm:cxn modelId="{B9777AFF-0ACF-4E65-A302-ABDC152F7F1E}" type="presOf" srcId="{FA85DF32-1D58-4CB6-BDB1-A927B167DF62}" destId="{BAE98123-AAD8-441C-B159-452EAA99A414}" srcOrd="0" destOrd="0" presId="urn:microsoft.com/office/officeart/2005/8/layout/process1"/>
    <dgm:cxn modelId="{89CC9154-D63B-4650-AAAD-31F4492CCD66}" type="presParOf" srcId="{BAE98123-AAD8-441C-B159-452EAA99A414}" destId="{F4FFD4B7-5188-4917-841D-835FA779888B}" srcOrd="0" destOrd="0" presId="urn:microsoft.com/office/officeart/2005/8/layout/process1"/>
    <dgm:cxn modelId="{651FF54C-7E40-4359-B10B-675EC4BA26F5}" type="presParOf" srcId="{BAE98123-AAD8-441C-B159-452EAA99A414}" destId="{244550E5-C18B-4DF3-998B-CA66D3EB1569}" srcOrd="1" destOrd="0" presId="urn:microsoft.com/office/officeart/2005/8/layout/process1"/>
    <dgm:cxn modelId="{0E21F152-B98C-4B77-8DEC-8B0DEDE5ABB7}" type="presParOf" srcId="{244550E5-C18B-4DF3-998B-CA66D3EB1569}" destId="{7AFA19A2-687A-43D7-B823-18A1627B2FE1}" srcOrd="0" destOrd="0" presId="urn:microsoft.com/office/officeart/2005/8/layout/process1"/>
    <dgm:cxn modelId="{0C9810AE-D04B-4CBD-BE5D-C09BE297F0A8}" type="presParOf" srcId="{BAE98123-AAD8-441C-B159-452EAA99A414}" destId="{8AB2E652-7058-48D6-9861-C766A699A622}" srcOrd="2" destOrd="0" presId="urn:microsoft.com/office/officeart/2005/8/layout/process1"/>
    <dgm:cxn modelId="{1869CB2F-7928-489E-8E52-5D0AB6AD9BAA}" type="presParOf" srcId="{BAE98123-AAD8-441C-B159-452EAA99A414}" destId="{0A23E68C-0474-40EE-9805-BE79F5DEF8E3}" srcOrd="3" destOrd="0" presId="urn:microsoft.com/office/officeart/2005/8/layout/process1"/>
    <dgm:cxn modelId="{593DF5D7-C457-4CAD-AB7A-25826DAC9E4B}" type="presParOf" srcId="{0A23E68C-0474-40EE-9805-BE79F5DEF8E3}" destId="{1ADFF03D-1D8A-487D-BB3F-1B5F6DAAEB8E}" srcOrd="0" destOrd="0" presId="urn:microsoft.com/office/officeart/2005/8/layout/process1"/>
    <dgm:cxn modelId="{E5CBFEF3-2C47-491C-892D-0283E7585D34}" type="presParOf" srcId="{BAE98123-AAD8-441C-B159-452EAA99A414}" destId="{E009DB87-E4C6-45C5-82B6-6DCED47A9D5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53FE54-7983-4933-AD4D-462F11E66333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BA7EE4B1-7FD8-4ED9-994D-030705612D13}">
      <dgm:prSet custT="1"/>
      <dgm:spPr/>
      <dgm:t>
        <a:bodyPr/>
        <a:lstStyle/>
        <a:p>
          <a:pPr rtl="0"/>
          <a:r>
            <a:rPr lang="es-EC" sz="2800" dirty="0"/>
            <a:t>Analizar el impacto de la imagen corporativa en el comportamiento de los clientes (socios) de las cooperativas de ahorro y crédito del Distrito Metropolitano de Quito a través de las dimensiones respectivas por cada una de las variables de estudio</a:t>
          </a:r>
          <a:r>
            <a:rPr lang="es-EC" sz="2000" dirty="0"/>
            <a:t>.</a:t>
          </a:r>
          <a:endParaRPr lang="es-ES" sz="2000" dirty="0"/>
        </a:p>
      </dgm:t>
    </dgm:pt>
    <dgm:pt modelId="{810F830C-5DC8-4CFA-999C-C680E6302478}" type="parTrans" cxnId="{4D7F4F48-2B55-449A-A192-E046A8F4217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52AE237-3AB8-406A-8302-03A9156A4ADB}" type="sibTrans" cxnId="{4D7F4F48-2B55-449A-A192-E046A8F4217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4A41616-2DAB-4F90-856A-949B7380CADF}" type="pres">
      <dgm:prSet presAssocID="{7453FE54-7983-4933-AD4D-462F11E66333}" presName="Name0" presStyleCnt="0">
        <dgm:presLayoutVars>
          <dgm:dir/>
          <dgm:resizeHandles val="exact"/>
        </dgm:presLayoutVars>
      </dgm:prSet>
      <dgm:spPr/>
    </dgm:pt>
    <dgm:pt modelId="{BDAFE99B-9D23-499D-B79B-6BC90BE1351D}" type="pres">
      <dgm:prSet presAssocID="{BA7EE4B1-7FD8-4ED9-994D-030705612D13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D57FCD6-9FF8-4342-943C-B416B01CA832}" type="presOf" srcId="{7453FE54-7983-4933-AD4D-462F11E66333}" destId="{64A41616-2DAB-4F90-856A-949B7380CADF}" srcOrd="0" destOrd="0" presId="urn:microsoft.com/office/officeart/2005/8/layout/process1"/>
    <dgm:cxn modelId="{27E80B80-AE54-4F12-BD82-F4ACDABDC902}" type="presOf" srcId="{BA7EE4B1-7FD8-4ED9-994D-030705612D13}" destId="{BDAFE99B-9D23-499D-B79B-6BC90BE1351D}" srcOrd="0" destOrd="0" presId="urn:microsoft.com/office/officeart/2005/8/layout/process1"/>
    <dgm:cxn modelId="{4D7F4F48-2B55-449A-A192-E046A8F4217A}" srcId="{7453FE54-7983-4933-AD4D-462F11E66333}" destId="{BA7EE4B1-7FD8-4ED9-994D-030705612D13}" srcOrd="0" destOrd="0" parTransId="{810F830C-5DC8-4CFA-999C-C680E6302478}" sibTransId="{A52AE237-3AB8-406A-8302-03A9156A4ADB}"/>
    <dgm:cxn modelId="{CFD26127-4169-444A-A7E6-21F68F17A8E5}" type="presParOf" srcId="{64A41616-2DAB-4F90-856A-949B7380CADF}" destId="{BDAFE99B-9D23-499D-B79B-6BC90BE1351D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906708-08A5-40AA-9A92-559365B32B5D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446FE94-882A-412B-8E3D-1F78F3F62A26}">
      <dgm:prSet custT="1"/>
      <dgm:spPr/>
      <dgm:t>
        <a:bodyPr/>
        <a:lstStyle/>
        <a:p>
          <a:pPr rtl="0"/>
          <a:r>
            <a:rPr lang="es-EC" sz="2400" dirty="0"/>
            <a:t>1. Identificar las teorías que tienen relación con la imagen corporativa y el comportamiento del consumidor.</a:t>
          </a:r>
          <a:endParaRPr lang="es-ES" sz="2400" dirty="0"/>
        </a:p>
      </dgm:t>
    </dgm:pt>
    <dgm:pt modelId="{47114FB0-9120-4204-BC9F-2EA2BBDE2E00}" type="parTrans" cxnId="{D1C77967-6431-4E03-9F66-14CF2C42C53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6D889B7-7D86-483F-A016-CEF012C0BA2D}" type="sibTrans" cxnId="{D1C77967-6431-4E03-9F66-14CF2C42C53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17C6AD4-7F09-4694-9207-9612A1BEDC1F}">
      <dgm:prSet custT="1"/>
      <dgm:spPr/>
      <dgm:t>
        <a:bodyPr/>
        <a:lstStyle/>
        <a:p>
          <a:pPr rtl="0"/>
          <a:r>
            <a:rPr lang="es-EC" sz="2400" dirty="0"/>
            <a:t>2. Identificar una metodología para tratar el objeto de estudio.</a:t>
          </a:r>
          <a:endParaRPr lang="es-ES" sz="2400" dirty="0"/>
        </a:p>
      </dgm:t>
    </dgm:pt>
    <dgm:pt modelId="{9AE38DA9-D495-4D12-AB14-4905DC800A72}" type="parTrans" cxnId="{3BB5DA9B-3FC2-4CDA-BF87-1EB871B9199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88AB125-1454-435F-BBA4-193BF1401734}" type="sibTrans" cxnId="{3BB5DA9B-3FC2-4CDA-BF87-1EB871B9199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B98D341-6D03-4101-B076-32C2A8A65E95}">
      <dgm:prSet custT="1"/>
      <dgm:spPr/>
      <dgm:t>
        <a:bodyPr/>
        <a:lstStyle/>
        <a:p>
          <a:pPr rtl="0"/>
          <a:r>
            <a:rPr lang="es-EC" sz="2100" dirty="0"/>
            <a:t>3. Establecer la relación entre imagen corporativa y el comportamiento del consumidor a través de las respectivas dimensiones de cada una de las variables.</a:t>
          </a:r>
          <a:endParaRPr lang="es-ES" sz="2100" dirty="0"/>
        </a:p>
      </dgm:t>
    </dgm:pt>
    <dgm:pt modelId="{67B2B4DA-1FCB-4EF4-BC77-CBCBB10C4F62}" type="parTrans" cxnId="{A67ECDC8-52F4-450E-9129-FBB05A63699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44E204C-55E6-4117-91E7-35E211C4D5CB}" type="sibTrans" cxnId="{A67ECDC8-52F4-450E-9129-FBB05A63699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58A4982-5E63-4BCA-98D6-3276941DD043}" type="pres">
      <dgm:prSet presAssocID="{53906708-08A5-40AA-9A92-559365B32B5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E5EEDD96-558D-4B2E-ABA3-CDCB8993B71B}" type="pres">
      <dgm:prSet presAssocID="{53906708-08A5-40AA-9A92-559365B32B5D}" presName="Name1" presStyleCnt="0"/>
      <dgm:spPr/>
    </dgm:pt>
    <dgm:pt modelId="{3A099C29-A3DF-4D16-BFD2-CDE13EEC2C68}" type="pres">
      <dgm:prSet presAssocID="{53906708-08A5-40AA-9A92-559365B32B5D}" presName="cycle" presStyleCnt="0"/>
      <dgm:spPr/>
    </dgm:pt>
    <dgm:pt modelId="{4B926D42-C333-4962-81A1-412BEE02C5E4}" type="pres">
      <dgm:prSet presAssocID="{53906708-08A5-40AA-9A92-559365B32B5D}" presName="srcNode" presStyleLbl="node1" presStyleIdx="0" presStyleCnt="3"/>
      <dgm:spPr/>
    </dgm:pt>
    <dgm:pt modelId="{AEAA7979-B485-45A7-BEE4-16D18238BEF2}" type="pres">
      <dgm:prSet presAssocID="{53906708-08A5-40AA-9A92-559365B32B5D}" presName="conn" presStyleLbl="parChTrans1D2" presStyleIdx="0" presStyleCnt="1"/>
      <dgm:spPr/>
      <dgm:t>
        <a:bodyPr/>
        <a:lstStyle/>
        <a:p>
          <a:endParaRPr lang="es-EC"/>
        </a:p>
      </dgm:t>
    </dgm:pt>
    <dgm:pt modelId="{6C579399-C5D7-4DB4-AD09-0F2D366FD222}" type="pres">
      <dgm:prSet presAssocID="{53906708-08A5-40AA-9A92-559365B32B5D}" presName="extraNode" presStyleLbl="node1" presStyleIdx="0" presStyleCnt="3"/>
      <dgm:spPr/>
    </dgm:pt>
    <dgm:pt modelId="{675BDECE-D3B6-4090-8E54-477A61F6226F}" type="pres">
      <dgm:prSet presAssocID="{53906708-08A5-40AA-9A92-559365B32B5D}" presName="dstNode" presStyleLbl="node1" presStyleIdx="0" presStyleCnt="3"/>
      <dgm:spPr/>
    </dgm:pt>
    <dgm:pt modelId="{377D197D-CDBF-4F00-B47C-8A50A2BF6B9E}" type="pres">
      <dgm:prSet presAssocID="{3446FE94-882A-412B-8E3D-1F78F3F62A2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F8D4A52-BB5A-4178-9CBA-7417E551A3F0}" type="pres">
      <dgm:prSet presAssocID="{3446FE94-882A-412B-8E3D-1F78F3F62A26}" presName="accent_1" presStyleCnt="0"/>
      <dgm:spPr/>
    </dgm:pt>
    <dgm:pt modelId="{DA4E3F60-373F-430E-BA87-99E9124B269D}" type="pres">
      <dgm:prSet presAssocID="{3446FE94-882A-412B-8E3D-1F78F3F62A26}" presName="accentRepeatNode" presStyleLbl="solidFgAcc1" presStyleIdx="0" presStyleCnt="3"/>
      <dgm:spPr/>
    </dgm:pt>
    <dgm:pt modelId="{78195FB0-AE8E-415A-B98B-0F34E176B3FE}" type="pres">
      <dgm:prSet presAssocID="{617C6AD4-7F09-4694-9207-9612A1BEDC1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F34809C-D23B-43DA-B423-A649F4A41D95}" type="pres">
      <dgm:prSet presAssocID="{617C6AD4-7F09-4694-9207-9612A1BEDC1F}" presName="accent_2" presStyleCnt="0"/>
      <dgm:spPr/>
    </dgm:pt>
    <dgm:pt modelId="{BC44C7DE-23FC-49AF-B30A-CDB5AF34BB2F}" type="pres">
      <dgm:prSet presAssocID="{617C6AD4-7F09-4694-9207-9612A1BEDC1F}" presName="accentRepeatNode" presStyleLbl="solidFgAcc1" presStyleIdx="1" presStyleCnt="3"/>
      <dgm:spPr/>
    </dgm:pt>
    <dgm:pt modelId="{817AD7C3-279C-46FA-81D8-8FA129C38316}" type="pres">
      <dgm:prSet presAssocID="{6B98D341-6D03-4101-B076-32C2A8A65E9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AD4FF2D-712B-471F-8905-815666804887}" type="pres">
      <dgm:prSet presAssocID="{6B98D341-6D03-4101-B076-32C2A8A65E95}" presName="accent_3" presStyleCnt="0"/>
      <dgm:spPr/>
    </dgm:pt>
    <dgm:pt modelId="{02AA263D-0E51-4FBC-9168-16207AEDC97C}" type="pres">
      <dgm:prSet presAssocID="{6B98D341-6D03-4101-B076-32C2A8A65E95}" presName="accentRepeatNode" presStyleLbl="solidFgAcc1" presStyleIdx="2" presStyleCnt="3"/>
      <dgm:spPr/>
    </dgm:pt>
  </dgm:ptLst>
  <dgm:cxnLst>
    <dgm:cxn modelId="{A0B33C52-D7BA-4D7C-82F3-FC8D3C8DB5B9}" type="presOf" srcId="{617C6AD4-7F09-4694-9207-9612A1BEDC1F}" destId="{78195FB0-AE8E-415A-B98B-0F34E176B3FE}" srcOrd="0" destOrd="0" presId="urn:microsoft.com/office/officeart/2008/layout/VerticalCurvedList"/>
    <dgm:cxn modelId="{339B410D-857B-4AAE-BD74-259BB04F69D8}" type="presOf" srcId="{6B98D341-6D03-4101-B076-32C2A8A65E95}" destId="{817AD7C3-279C-46FA-81D8-8FA129C38316}" srcOrd="0" destOrd="0" presId="urn:microsoft.com/office/officeart/2008/layout/VerticalCurvedList"/>
    <dgm:cxn modelId="{3BB5DA9B-3FC2-4CDA-BF87-1EB871B9199F}" srcId="{53906708-08A5-40AA-9A92-559365B32B5D}" destId="{617C6AD4-7F09-4694-9207-9612A1BEDC1F}" srcOrd="1" destOrd="0" parTransId="{9AE38DA9-D495-4D12-AB14-4905DC800A72}" sibTransId="{B88AB125-1454-435F-BBA4-193BF1401734}"/>
    <dgm:cxn modelId="{D1C77967-6431-4E03-9F66-14CF2C42C53A}" srcId="{53906708-08A5-40AA-9A92-559365B32B5D}" destId="{3446FE94-882A-412B-8E3D-1F78F3F62A26}" srcOrd="0" destOrd="0" parTransId="{47114FB0-9120-4204-BC9F-2EA2BBDE2E00}" sibTransId="{C6D889B7-7D86-483F-A016-CEF012C0BA2D}"/>
    <dgm:cxn modelId="{9398E69C-2BF0-45ED-B320-179F43FAD4F0}" type="presOf" srcId="{3446FE94-882A-412B-8E3D-1F78F3F62A26}" destId="{377D197D-CDBF-4F00-B47C-8A50A2BF6B9E}" srcOrd="0" destOrd="0" presId="urn:microsoft.com/office/officeart/2008/layout/VerticalCurvedList"/>
    <dgm:cxn modelId="{A5877666-B9E4-4707-9258-53574281AC31}" type="presOf" srcId="{53906708-08A5-40AA-9A92-559365B32B5D}" destId="{C58A4982-5E63-4BCA-98D6-3276941DD043}" srcOrd="0" destOrd="0" presId="urn:microsoft.com/office/officeart/2008/layout/VerticalCurvedList"/>
    <dgm:cxn modelId="{383477FC-8E39-43E3-A603-593A03B3F576}" type="presOf" srcId="{C6D889B7-7D86-483F-A016-CEF012C0BA2D}" destId="{AEAA7979-B485-45A7-BEE4-16D18238BEF2}" srcOrd="0" destOrd="0" presId="urn:microsoft.com/office/officeart/2008/layout/VerticalCurvedList"/>
    <dgm:cxn modelId="{A67ECDC8-52F4-450E-9129-FBB05A636992}" srcId="{53906708-08A5-40AA-9A92-559365B32B5D}" destId="{6B98D341-6D03-4101-B076-32C2A8A65E95}" srcOrd="2" destOrd="0" parTransId="{67B2B4DA-1FCB-4EF4-BC77-CBCBB10C4F62}" sibTransId="{544E204C-55E6-4117-91E7-35E211C4D5CB}"/>
    <dgm:cxn modelId="{2E19081F-AF8F-4145-BDA1-F8982C33A15B}" type="presParOf" srcId="{C58A4982-5E63-4BCA-98D6-3276941DD043}" destId="{E5EEDD96-558D-4B2E-ABA3-CDCB8993B71B}" srcOrd="0" destOrd="0" presId="urn:microsoft.com/office/officeart/2008/layout/VerticalCurvedList"/>
    <dgm:cxn modelId="{16EAD1DC-4203-4DB2-854E-F50651DA084E}" type="presParOf" srcId="{E5EEDD96-558D-4B2E-ABA3-CDCB8993B71B}" destId="{3A099C29-A3DF-4D16-BFD2-CDE13EEC2C68}" srcOrd="0" destOrd="0" presId="urn:microsoft.com/office/officeart/2008/layout/VerticalCurvedList"/>
    <dgm:cxn modelId="{B5BCF217-889B-4859-9200-345B011F6B26}" type="presParOf" srcId="{3A099C29-A3DF-4D16-BFD2-CDE13EEC2C68}" destId="{4B926D42-C333-4962-81A1-412BEE02C5E4}" srcOrd="0" destOrd="0" presId="urn:microsoft.com/office/officeart/2008/layout/VerticalCurvedList"/>
    <dgm:cxn modelId="{3CB383B1-726D-411D-9856-507AB56AC35F}" type="presParOf" srcId="{3A099C29-A3DF-4D16-BFD2-CDE13EEC2C68}" destId="{AEAA7979-B485-45A7-BEE4-16D18238BEF2}" srcOrd="1" destOrd="0" presId="urn:microsoft.com/office/officeart/2008/layout/VerticalCurvedList"/>
    <dgm:cxn modelId="{D148814D-02F9-441F-B52E-D1661A44ACD7}" type="presParOf" srcId="{3A099C29-A3DF-4D16-BFD2-CDE13EEC2C68}" destId="{6C579399-C5D7-4DB4-AD09-0F2D366FD222}" srcOrd="2" destOrd="0" presId="urn:microsoft.com/office/officeart/2008/layout/VerticalCurvedList"/>
    <dgm:cxn modelId="{7F42DE04-DA6A-407A-B79E-2D1A938FB410}" type="presParOf" srcId="{3A099C29-A3DF-4D16-BFD2-CDE13EEC2C68}" destId="{675BDECE-D3B6-4090-8E54-477A61F6226F}" srcOrd="3" destOrd="0" presId="urn:microsoft.com/office/officeart/2008/layout/VerticalCurvedList"/>
    <dgm:cxn modelId="{61BC3DBE-5379-4804-B56A-A747D3590F62}" type="presParOf" srcId="{E5EEDD96-558D-4B2E-ABA3-CDCB8993B71B}" destId="{377D197D-CDBF-4F00-B47C-8A50A2BF6B9E}" srcOrd="1" destOrd="0" presId="urn:microsoft.com/office/officeart/2008/layout/VerticalCurvedList"/>
    <dgm:cxn modelId="{1A0C1306-2965-41CC-8694-C050CE4825A8}" type="presParOf" srcId="{E5EEDD96-558D-4B2E-ABA3-CDCB8993B71B}" destId="{6F8D4A52-BB5A-4178-9CBA-7417E551A3F0}" srcOrd="2" destOrd="0" presId="urn:microsoft.com/office/officeart/2008/layout/VerticalCurvedList"/>
    <dgm:cxn modelId="{47C08F0A-B23C-406C-A98D-A09F5931B550}" type="presParOf" srcId="{6F8D4A52-BB5A-4178-9CBA-7417E551A3F0}" destId="{DA4E3F60-373F-430E-BA87-99E9124B269D}" srcOrd="0" destOrd="0" presId="urn:microsoft.com/office/officeart/2008/layout/VerticalCurvedList"/>
    <dgm:cxn modelId="{710E4F28-E291-442F-9929-3889AB987EEF}" type="presParOf" srcId="{E5EEDD96-558D-4B2E-ABA3-CDCB8993B71B}" destId="{78195FB0-AE8E-415A-B98B-0F34E176B3FE}" srcOrd="3" destOrd="0" presId="urn:microsoft.com/office/officeart/2008/layout/VerticalCurvedList"/>
    <dgm:cxn modelId="{39E0E260-DA67-4A67-A22E-71828C6FA246}" type="presParOf" srcId="{E5EEDD96-558D-4B2E-ABA3-CDCB8993B71B}" destId="{DF34809C-D23B-43DA-B423-A649F4A41D95}" srcOrd="4" destOrd="0" presId="urn:microsoft.com/office/officeart/2008/layout/VerticalCurvedList"/>
    <dgm:cxn modelId="{FDAF7A1E-6ED5-43AF-A454-77094250F82F}" type="presParOf" srcId="{DF34809C-D23B-43DA-B423-A649F4A41D95}" destId="{BC44C7DE-23FC-49AF-B30A-CDB5AF34BB2F}" srcOrd="0" destOrd="0" presId="urn:microsoft.com/office/officeart/2008/layout/VerticalCurvedList"/>
    <dgm:cxn modelId="{C31202CA-C3ED-4BEE-B8E2-D257624E5A8E}" type="presParOf" srcId="{E5EEDD96-558D-4B2E-ABA3-CDCB8993B71B}" destId="{817AD7C3-279C-46FA-81D8-8FA129C38316}" srcOrd="5" destOrd="0" presId="urn:microsoft.com/office/officeart/2008/layout/VerticalCurvedList"/>
    <dgm:cxn modelId="{0F18946A-BC4F-4E57-8941-90BF27C0FB03}" type="presParOf" srcId="{E5EEDD96-558D-4B2E-ABA3-CDCB8993B71B}" destId="{FAD4FF2D-712B-471F-8905-815666804887}" srcOrd="6" destOrd="0" presId="urn:microsoft.com/office/officeart/2008/layout/VerticalCurvedList"/>
    <dgm:cxn modelId="{790DF408-D4E9-4CAE-8168-2AD168AE449B}" type="presParOf" srcId="{FAD4FF2D-712B-471F-8905-815666804887}" destId="{02AA263D-0E51-4FBC-9168-16207AEDC9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52D808-479D-4680-ABF0-C61D88B98DE2}" type="doc">
      <dgm:prSet loTypeId="urn:microsoft.com/office/officeart/2005/8/layout/list1" loCatId="list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D4DD1B-1455-44FE-8002-E79E4223DF72}">
      <dgm:prSet phldrT="[Texto]" custT="1"/>
      <dgm:spPr/>
      <dgm:t>
        <a:bodyPr/>
        <a:lstStyle/>
        <a:p>
          <a:r>
            <a:rPr lang="es-EC" sz="2000"/>
            <a:t>Saavedra (2004)</a:t>
          </a:r>
          <a:endParaRPr lang="es-ES" sz="2000" dirty="0"/>
        </a:p>
      </dgm:t>
    </dgm:pt>
    <dgm:pt modelId="{60847F97-011A-44ED-9C35-B3C96996CAAB}" type="parTrans" cxnId="{DC659C16-DCFF-4C63-8A22-8E7128352B0E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24593620-55E9-4B36-A396-BDE169C56CE5}" type="sibTrans" cxnId="{DC659C16-DCFF-4C63-8A22-8E7128352B0E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3BDF647E-709E-46CB-A4DE-D2ACBFF375BC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400" dirty="0"/>
            <a:t>El consumidor evalúa el producto y/o servicio y como resultado la satisfacción a consecuencia de que cumplió las expectativas. La satisfacción producirá lealtad la cual genera compras repetitivas así el producto y/o servicio estará en la mente de los consumidores.</a:t>
          </a:r>
          <a:endParaRPr lang="es-ES" sz="2400" dirty="0"/>
        </a:p>
      </dgm:t>
    </dgm:pt>
    <dgm:pt modelId="{6CFF1151-56C2-4908-941B-FE725275E80F}" type="parTrans" cxnId="{44C2E1F8-C140-4949-BFC1-A8BAC61489A4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7CD064FB-F83C-4B80-BBB4-12086B72C31F}" type="sibTrans" cxnId="{44C2E1F8-C140-4949-BFC1-A8BAC61489A4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0FDB3A0B-76F8-42F1-8E2E-F42A8D9BF8FC}">
      <dgm:prSet phldrT="[Texto]" custT="1"/>
      <dgm:spPr/>
      <dgm:t>
        <a:bodyPr/>
        <a:lstStyle/>
        <a:p>
          <a:r>
            <a:rPr lang="es-EC" sz="2000"/>
            <a:t>Reyes &amp; Marín, (2008).</a:t>
          </a:r>
          <a:endParaRPr lang="es-ES" sz="2000" dirty="0"/>
        </a:p>
      </dgm:t>
    </dgm:pt>
    <dgm:pt modelId="{591627F2-5D27-4B9F-96AA-F4F9826CED91}" type="parTrans" cxnId="{A4E8E33D-9EBD-477F-9298-F1A95F6D7F5E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F6B17740-A9E4-47FF-A30C-86BBAB57B648}" type="sibTrans" cxnId="{A4E8E33D-9EBD-477F-9298-F1A95F6D7F5E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E16E5D5F-EC7E-41E2-B904-7F20ED53541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2400" dirty="0"/>
            <a:t>Debido a las actividades de consumo poco a poco se va formando relaciones relevantes, duraderas entre la empresa y el consumidor por lo cual se mantiene la lealtad de los clientes, pues la empresa crea un valor de confianza, identificándose con la empresa que satisface necesidades.</a:t>
          </a:r>
          <a:endParaRPr lang="es-ES" sz="2400" dirty="0"/>
        </a:p>
      </dgm:t>
    </dgm:pt>
    <dgm:pt modelId="{4C98BA67-01A0-4126-AB85-00335039675B}" type="parTrans" cxnId="{7D6C419D-90EA-4014-A515-7D8E68235637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313F320D-6CCA-4E4C-A9C0-DCE2A9811EC5}" type="sibTrans" cxnId="{7D6C419D-90EA-4014-A515-7D8E68235637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F36774F8-4400-435C-806C-BDB94C36886D}" type="pres">
      <dgm:prSet presAssocID="{EB52D808-479D-4680-ABF0-C61D88B98D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D837033-6221-4F6C-AC2B-3A459B20E45B}" type="pres">
      <dgm:prSet presAssocID="{12D4DD1B-1455-44FE-8002-E79E4223DF72}" presName="parentLin" presStyleCnt="0"/>
      <dgm:spPr/>
    </dgm:pt>
    <dgm:pt modelId="{3CD964C9-3364-451C-A692-2DBF5AB58FFA}" type="pres">
      <dgm:prSet presAssocID="{12D4DD1B-1455-44FE-8002-E79E4223DF72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D0EAE027-E005-46D6-AFCF-C1B5AD3EED2B}" type="pres">
      <dgm:prSet presAssocID="{12D4DD1B-1455-44FE-8002-E79E4223DF7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7A185F-5E9A-4B75-A15B-23D4AF147996}" type="pres">
      <dgm:prSet presAssocID="{12D4DD1B-1455-44FE-8002-E79E4223DF72}" presName="negativeSpace" presStyleCnt="0"/>
      <dgm:spPr/>
    </dgm:pt>
    <dgm:pt modelId="{DC0AB27F-2058-4903-87C9-2E5A81F697B3}" type="pres">
      <dgm:prSet presAssocID="{12D4DD1B-1455-44FE-8002-E79E4223DF7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975410-566F-43C2-BD19-B0A0BA7727A5}" type="pres">
      <dgm:prSet presAssocID="{24593620-55E9-4B36-A396-BDE169C56CE5}" presName="spaceBetweenRectangles" presStyleCnt="0"/>
      <dgm:spPr/>
    </dgm:pt>
    <dgm:pt modelId="{2C555A64-637F-4D21-8CC9-05CAF5559F6F}" type="pres">
      <dgm:prSet presAssocID="{0FDB3A0B-76F8-42F1-8E2E-F42A8D9BF8FC}" presName="parentLin" presStyleCnt="0"/>
      <dgm:spPr/>
    </dgm:pt>
    <dgm:pt modelId="{F9DB4FBA-BD6D-4F03-BEFA-7CFF5B72D41A}" type="pres">
      <dgm:prSet presAssocID="{0FDB3A0B-76F8-42F1-8E2E-F42A8D9BF8FC}" presName="parentLeftMargin" presStyleLbl="node1" presStyleIdx="0" presStyleCnt="2"/>
      <dgm:spPr/>
      <dgm:t>
        <a:bodyPr/>
        <a:lstStyle/>
        <a:p>
          <a:endParaRPr lang="es-EC"/>
        </a:p>
      </dgm:t>
    </dgm:pt>
    <dgm:pt modelId="{81445331-6C4E-4588-83A1-C7383B53DCDF}" type="pres">
      <dgm:prSet presAssocID="{0FDB3A0B-76F8-42F1-8E2E-F42A8D9BF8F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2F884D-A306-425B-9163-24564E0E9B8A}" type="pres">
      <dgm:prSet presAssocID="{0FDB3A0B-76F8-42F1-8E2E-F42A8D9BF8FC}" presName="negativeSpace" presStyleCnt="0"/>
      <dgm:spPr/>
    </dgm:pt>
    <dgm:pt modelId="{2C0A8D51-8565-4552-9CE1-9524C0004BE0}" type="pres">
      <dgm:prSet presAssocID="{0FDB3A0B-76F8-42F1-8E2E-F42A8D9BF8F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7C6399F-BC74-4DCD-BCA8-DDC207A4622E}" type="presOf" srcId="{12D4DD1B-1455-44FE-8002-E79E4223DF72}" destId="{3CD964C9-3364-451C-A692-2DBF5AB58FFA}" srcOrd="0" destOrd="0" presId="urn:microsoft.com/office/officeart/2005/8/layout/list1"/>
    <dgm:cxn modelId="{7D6C419D-90EA-4014-A515-7D8E68235637}" srcId="{0FDB3A0B-76F8-42F1-8E2E-F42A8D9BF8FC}" destId="{E16E5D5F-EC7E-41E2-B904-7F20ED535417}" srcOrd="0" destOrd="0" parTransId="{4C98BA67-01A0-4126-AB85-00335039675B}" sibTransId="{313F320D-6CCA-4E4C-A9C0-DCE2A9811EC5}"/>
    <dgm:cxn modelId="{F6CADEA7-088E-41F3-A0CC-63AFB3A8A27C}" type="presOf" srcId="{0FDB3A0B-76F8-42F1-8E2E-F42A8D9BF8FC}" destId="{F9DB4FBA-BD6D-4F03-BEFA-7CFF5B72D41A}" srcOrd="0" destOrd="0" presId="urn:microsoft.com/office/officeart/2005/8/layout/list1"/>
    <dgm:cxn modelId="{9538BFD7-05F0-4ED4-9A4F-79DBD50F2C82}" type="presOf" srcId="{EB52D808-479D-4680-ABF0-C61D88B98DE2}" destId="{F36774F8-4400-435C-806C-BDB94C36886D}" srcOrd="0" destOrd="0" presId="urn:microsoft.com/office/officeart/2005/8/layout/list1"/>
    <dgm:cxn modelId="{5D233B15-E726-43E7-8992-04FD3DC00CA5}" type="presOf" srcId="{0FDB3A0B-76F8-42F1-8E2E-F42A8D9BF8FC}" destId="{81445331-6C4E-4588-83A1-C7383B53DCDF}" srcOrd="1" destOrd="0" presId="urn:microsoft.com/office/officeart/2005/8/layout/list1"/>
    <dgm:cxn modelId="{44C2E1F8-C140-4949-BFC1-A8BAC61489A4}" srcId="{12D4DD1B-1455-44FE-8002-E79E4223DF72}" destId="{3BDF647E-709E-46CB-A4DE-D2ACBFF375BC}" srcOrd="0" destOrd="0" parTransId="{6CFF1151-56C2-4908-941B-FE725275E80F}" sibTransId="{7CD064FB-F83C-4B80-BBB4-12086B72C31F}"/>
    <dgm:cxn modelId="{DC659C16-DCFF-4C63-8A22-8E7128352B0E}" srcId="{EB52D808-479D-4680-ABF0-C61D88B98DE2}" destId="{12D4DD1B-1455-44FE-8002-E79E4223DF72}" srcOrd="0" destOrd="0" parTransId="{60847F97-011A-44ED-9C35-B3C96996CAAB}" sibTransId="{24593620-55E9-4B36-A396-BDE169C56CE5}"/>
    <dgm:cxn modelId="{B37E89A0-6274-429C-BE49-99868DB15037}" type="presOf" srcId="{12D4DD1B-1455-44FE-8002-E79E4223DF72}" destId="{D0EAE027-E005-46D6-AFCF-C1B5AD3EED2B}" srcOrd="1" destOrd="0" presId="urn:microsoft.com/office/officeart/2005/8/layout/list1"/>
    <dgm:cxn modelId="{D6F5442D-C540-4F83-81E9-4B15A8A2AB52}" type="presOf" srcId="{3BDF647E-709E-46CB-A4DE-D2ACBFF375BC}" destId="{DC0AB27F-2058-4903-87C9-2E5A81F697B3}" srcOrd="0" destOrd="0" presId="urn:microsoft.com/office/officeart/2005/8/layout/list1"/>
    <dgm:cxn modelId="{E968DC23-3CCC-4BF1-A689-73CF2F36C215}" type="presOf" srcId="{E16E5D5F-EC7E-41E2-B904-7F20ED535417}" destId="{2C0A8D51-8565-4552-9CE1-9524C0004BE0}" srcOrd="0" destOrd="0" presId="urn:microsoft.com/office/officeart/2005/8/layout/list1"/>
    <dgm:cxn modelId="{A4E8E33D-9EBD-477F-9298-F1A95F6D7F5E}" srcId="{EB52D808-479D-4680-ABF0-C61D88B98DE2}" destId="{0FDB3A0B-76F8-42F1-8E2E-F42A8D9BF8FC}" srcOrd="1" destOrd="0" parTransId="{591627F2-5D27-4B9F-96AA-F4F9826CED91}" sibTransId="{F6B17740-A9E4-47FF-A30C-86BBAB57B648}"/>
    <dgm:cxn modelId="{AAB7653B-990A-4EB8-9AF1-402335B4FF9A}" type="presParOf" srcId="{F36774F8-4400-435C-806C-BDB94C36886D}" destId="{5D837033-6221-4F6C-AC2B-3A459B20E45B}" srcOrd="0" destOrd="0" presId="urn:microsoft.com/office/officeart/2005/8/layout/list1"/>
    <dgm:cxn modelId="{59EE6F66-D356-4A66-836F-DE29E366394C}" type="presParOf" srcId="{5D837033-6221-4F6C-AC2B-3A459B20E45B}" destId="{3CD964C9-3364-451C-A692-2DBF5AB58FFA}" srcOrd="0" destOrd="0" presId="urn:microsoft.com/office/officeart/2005/8/layout/list1"/>
    <dgm:cxn modelId="{F199FC3F-9259-4F49-A0EF-DCBBED02CEB8}" type="presParOf" srcId="{5D837033-6221-4F6C-AC2B-3A459B20E45B}" destId="{D0EAE027-E005-46D6-AFCF-C1B5AD3EED2B}" srcOrd="1" destOrd="0" presId="urn:microsoft.com/office/officeart/2005/8/layout/list1"/>
    <dgm:cxn modelId="{3338D359-2E9A-4082-8188-D013064CE54C}" type="presParOf" srcId="{F36774F8-4400-435C-806C-BDB94C36886D}" destId="{EB7A185F-5E9A-4B75-A15B-23D4AF147996}" srcOrd="1" destOrd="0" presId="urn:microsoft.com/office/officeart/2005/8/layout/list1"/>
    <dgm:cxn modelId="{B391A139-DEF5-4E14-883D-A02F658017ED}" type="presParOf" srcId="{F36774F8-4400-435C-806C-BDB94C36886D}" destId="{DC0AB27F-2058-4903-87C9-2E5A81F697B3}" srcOrd="2" destOrd="0" presId="urn:microsoft.com/office/officeart/2005/8/layout/list1"/>
    <dgm:cxn modelId="{97F703D4-FF03-43FE-A737-9459ED2357D2}" type="presParOf" srcId="{F36774F8-4400-435C-806C-BDB94C36886D}" destId="{B4975410-566F-43C2-BD19-B0A0BA7727A5}" srcOrd="3" destOrd="0" presId="urn:microsoft.com/office/officeart/2005/8/layout/list1"/>
    <dgm:cxn modelId="{024AF862-DD02-4207-AA04-89735298825C}" type="presParOf" srcId="{F36774F8-4400-435C-806C-BDB94C36886D}" destId="{2C555A64-637F-4D21-8CC9-05CAF5559F6F}" srcOrd="4" destOrd="0" presId="urn:microsoft.com/office/officeart/2005/8/layout/list1"/>
    <dgm:cxn modelId="{4FADCA9E-7707-44B2-9373-2F5AD30D47C9}" type="presParOf" srcId="{2C555A64-637F-4D21-8CC9-05CAF5559F6F}" destId="{F9DB4FBA-BD6D-4F03-BEFA-7CFF5B72D41A}" srcOrd="0" destOrd="0" presId="urn:microsoft.com/office/officeart/2005/8/layout/list1"/>
    <dgm:cxn modelId="{ABF1909A-03A4-448D-9782-742D968D0978}" type="presParOf" srcId="{2C555A64-637F-4D21-8CC9-05CAF5559F6F}" destId="{81445331-6C4E-4588-83A1-C7383B53DCDF}" srcOrd="1" destOrd="0" presId="urn:microsoft.com/office/officeart/2005/8/layout/list1"/>
    <dgm:cxn modelId="{8C233CBC-FBE7-49D4-9AF7-FB8733722695}" type="presParOf" srcId="{F36774F8-4400-435C-806C-BDB94C36886D}" destId="{282F884D-A306-425B-9163-24564E0E9B8A}" srcOrd="5" destOrd="0" presId="urn:microsoft.com/office/officeart/2005/8/layout/list1"/>
    <dgm:cxn modelId="{88597758-C60D-4DB9-9DA1-4F8B184A10E4}" type="presParOf" srcId="{F36774F8-4400-435C-806C-BDB94C36886D}" destId="{2C0A8D51-8565-4552-9CE1-9524C0004BE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AF2C2B-DD2B-4547-BBEB-531ECA9CC35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A694F9D-5234-4730-B2BC-77A10F379F13}">
      <dgm:prSet phldrT="[Texto]"/>
      <dgm:spPr/>
      <dgm:t>
        <a:bodyPr/>
        <a:lstStyle/>
        <a:p>
          <a:r>
            <a:rPr lang="es-ES" dirty="0"/>
            <a:t>Consumidor, confianza</a:t>
          </a:r>
        </a:p>
      </dgm:t>
    </dgm:pt>
    <dgm:pt modelId="{B08DB545-D9A8-4DC4-9DEB-1DFA49F49FAF}" type="parTrans" cxnId="{6E410A69-D964-4719-85F7-08A588370B03}">
      <dgm:prSet/>
      <dgm:spPr/>
      <dgm:t>
        <a:bodyPr/>
        <a:lstStyle/>
        <a:p>
          <a:endParaRPr lang="es-ES"/>
        </a:p>
      </dgm:t>
    </dgm:pt>
    <dgm:pt modelId="{6776678A-72F1-4821-89CD-097251505712}" type="sibTrans" cxnId="{6E410A69-D964-4719-85F7-08A588370B03}">
      <dgm:prSet/>
      <dgm:spPr/>
      <dgm:t>
        <a:bodyPr/>
        <a:lstStyle/>
        <a:p>
          <a:endParaRPr lang="es-ES"/>
        </a:p>
      </dgm:t>
    </dgm:pt>
    <dgm:pt modelId="{0370F109-0244-4303-9661-55C2294883CA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/>
            <a:t>Imagen y lealtad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A37A01C9-1EE2-49AE-91CF-4410EAE1EFBE}" type="parTrans" cxnId="{55A551D7-668B-41D1-9BD7-272F92528E2B}">
      <dgm:prSet/>
      <dgm:spPr/>
      <dgm:t>
        <a:bodyPr/>
        <a:lstStyle/>
        <a:p>
          <a:endParaRPr lang="es-ES"/>
        </a:p>
      </dgm:t>
    </dgm:pt>
    <dgm:pt modelId="{318B0932-DB04-4C70-ADB7-9C2F30899FBF}" type="sibTrans" cxnId="{55A551D7-668B-41D1-9BD7-272F92528E2B}">
      <dgm:prSet/>
      <dgm:spPr/>
      <dgm:t>
        <a:bodyPr/>
        <a:lstStyle/>
        <a:p>
          <a:endParaRPr lang="es-ES"/>
        </a:p>
      </dgm:t>
    </dgm:pt>
    <dgm:pt modelId="{515A80B3-5F11-4EEB-9099-C1AAFF25594E}" type="pres">
      <dgm:prSet presAssocID="{36AF2C2B-DD2B-4547-BBEB-531ECA9CC355}" presName="compositeShape" presStyleCnt="0">
        <dgm:presLayoutVars>
          <dgm:dir/>
          <dgm:resizeHandles/>
        </dgm:presLayoutVars>
      </dgm:prSet>
      <dgm:spPr/>
    </dgm:pt>
    <dgm:pt modelId="{DC9AD0BB-170B-4ADE-B565-9F1AE15D2E6C}" type="pres">
      <dgm:prSet presAssocID="{36AF2C2B-DD2B-4547-BBEB-531ECA9CC355}" presName="pyramid" presStyleLbl="node1" presStyleIdx="0" presStyleCnt="1"/>
      <dgm:spPr>
        <a:gradFill flip="none" rotWithShape="0">
          <a:gsLst>
            <a:gs pos="0">
              <a:srgbClr val="99FF66">
                <a:tint val="66000"/>
                <a:satMod val="160000"/>
              </a:srgbClr>
            </a:gs>
            <a:gs pos="50000">
              <a:srgbClr val="99FF66">
                <a:tint val="44500"/>
                <a:satMod val="160000"/>
              </a:srgbClr>
            </a:gs>
            <a:gs pos="100000">
              <a:srgbClr val="99FF66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</dgm:spPr>
    </dgm:pt>
    <dgm:pt modelId="{429DFE50-A96F-42E5-A2E5-4C4E1085DEC8}" type="pres">
      <dgm:prSet presAssocID="{36AF2C2B-DD2B-4547-BBEB-531ECA9CC355}" presName="theList" presStyleCnt="0"/>
      <dgm:spPr/>
    </dgm:pt>
    <dgm:pt modelId="{81FC01B7-D11A-4FB6-91C0-C1E74DDDFFBA}" type="pres">
      <dgm:prSet presAssocID="{5A694F9D-5234-4730-B2BC-77A10F379F13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93D2E0-F6DD-4C53-AB1E-E8F5B7191479}" type="pres">
      <dgm:prSet presAssocID="{5A694F9D-5234-4730-B2BC-77A10F379F13}" presName="aSpace" presStyleCnt="0"/>
      <dgm:spPr/>
    </dgm:pt>
    <dgm:pt modelId="{DBADDFAC-2926-4D10-984B-0D76611C5C17}" type="pres">
      <dgm:prSet presAssocID="{0370F109-0244-4303-9661-55C2294883CA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830EC72-5556-4130-9126-1D904BDA85B9}" type="pres">
      <dgm:prSet presAssocID="{0370F109-0244-4303-9661-55C2294883CA}" presName="aSpace" presStyleCnt="0"/>
      <dgm:spPr/>
    </dgm:pt>
  </dgm:ptLst>
  <dgm:cxnLst>
    <dgm:cxn modelId="{A983AC08-F3C7-48DC-8D76-9FCE09DE934C}" type="presOf" srcId="{36AF2C2B-DD2B-4547-BBEB-531ECA9CC355}" destId="{515A80B3-5F11-4EEB-9099-C1AAFF25594E}" srcOrd="0" destOrd="0" presId="urn:microsoft.com/office/officeart/2005/8/layout/pyramid2"/>
    <dgm:cxn modelId="{6E410A69-D964-4719-85F7-08A588370B03}" srcId="{36AF2C2B-DD2B-4547-BBEB-531ECA9CC355}" destId="{5A694F9D-5234-4730-B2BC-77A10F379F13}" srcOrd="0" destOrd="0" parTransId="{B08DB545-D9A8-4DC4-9DEB-1DFA49F49FAF}" sibTransId="{6776678A-72F1-4821-89CD-097251505712}"/>
    <dgm:cxn modelId="{55A551D7-668B-41D1-9BD7-272F92528E2B}" srcId="{36AF2C2B-DD2B-4547-BBEB-531ECA9CC355}" destId="{0370F109-0244-4303-9661-55C2294883CA}" srcOrd="1" destOrd="0" parTransId="{A37A01C9-1EE2-49AE-91CF-4410EAE1EFBE}" sibTransId="{318B0932-DB04-4C70-ADB7-9C2F30899FBF}"/>
    <dgm:cxn modelId="{E435F3AF-04DD-4A28-B3BC-605285ACD814}" type="presOf" srcId="{5A694F9D-5234-4730-B2BC-77A10F379F13}" destId="{81FC01B7-D11A-4FB6-91C0-C1E74DDDFFBA}" srcOrd="0" destOrd="0" presId="urn:microsoft.com/office/officeart/2005/8/layout/pyramid2"/>
    <dgm:cxn modelId="{6E916A93-BDCA-46F7-B50D-C9A00F528483}" type="presOf" srcId="{0370F109-0244-4303-9661-55C2294883CA}" destId="{DBADDFAC-2926-4D10-984B-0D76611C5C17}" srcOrd="0" destOrd="0" presId="urn:microsoft.com/office/officeart/2005/8/layout/pyramid2"/>
    <dgm:cxn modelId="{C7E288A6-B893-4B49-B2E8-578DAA50E385}" type="presParOf" srcId="{515A80B3-5F11-4EEB-9099-C1AAFF25594E}" destId="{DC9AD0BB-170B-4ADE-B565-9F1AE15D2E6C}" srcOrd="0" destOrd="0" presId="urn:microsoft.com/office/officeart/2005/8/layout/pyramid2"/>
    <dgm:cxn modelId="{6001F8BF-C4E3-4CE9-B36A-B4536D1C28CC}" type="presParOf" srcId="{515A80B3-5F11-4EEB-9099-C1AAFF25594E}" destId="{429DFE50-A96F-42E5-A2E5-4C4E1085DEC8}" srcOrd="1" destOrd="0" presId="urn:microsoft.com/office/officeart/2005/8/layout/pyramid2"/>
    <dgm:cxn modelId="{C2A483C0-5FFB-4E78-B68F-53EDE1C2A9E3}" type="presParOf" srcId="{429DFE50-A96F-42E5-A2E5-4C4E1085DEC8}" destId="{81FC01B7-D11A-4FB6-91C0-C1E74DDDFFBA}" srcOrd="0" destOrd="0" presId="urn:microsoft.com/office/officeart/2005/8/layout/pyramid2"/>
    <dgm:cxn modelId="{861EFA8A-F1FC-4261-B132-AA2EA42A54B3}" type="presParOf" srcId="{429DFE50-A96F-42E5-A2E5-4C4E1085DEC8}" destId="{2893D2E0-F6DD-4C53-AB1E-E8F5B7191479}" srcOrd="1" destOrd="0" presId="urn:microsoft.com/office/officeart/2005/8/layout/pyramid2"/>
    <dgm:cxn modelId="{3205DB65-6D47-4446-9390-4E5F5157836A}" type="presParOf" srcId="{429DFE50-A96F-42E5-A2E5-4C4E1085DEC8}" destId="{DBADDFAC-2926-4D10-984B-0D76611C5C17}" srcOrd="2" destOrd="0" presId="urn:microsoft.com/office/officeart/2005/8/layout/pyramid2"/>
    <dgm:cxn modelId="{B4CCEDF9-0E3D-4C4D-85E8-0345F6BDD56E}" type="presParOf" srcId="{429DFE50-A96F-42E5-A2E5-4C4E1085DEC8}" destId="{6830EC72-5556-4130-9126-1D904BDA85B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6F54C1-8B60-40A8-A8C8-0711B4EF0AD3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2FB1843-EAFB-4B75-980E-36D64C4F99C6}">
      <dgm:prSet phldrT="[Texto]"/>
      <dgm:spPr/>
      <dgm:t>
        <a:bodyPr/>
        <a:lstStyle/>
        <a:p>
          <a:r>
            <a:rPr lang="es-ES" dirty="0"/>
            <a:t>Apariencia visual</a:t>
          </a:r>
        </a:p>
      </dgm:t>
    </dgm:pt>
    <dgm:pt modelId="{A480EFFE-776F-4FBB-9983-178EFDE69F21}" type="parTrans" cxnId="{277E3E04-0BC1-4968-B38B-A933C6A509C2}">
      <dgm:prSet/>
      <dgm:spPr/>
      <dgm:t>
        <a:bodyPr/>
        <a:lstStyle/>
        <a:p>
          <a:endParaRPr lang="es-ES"/>
        </a:p>
      </dgm:t>
    </dgm:pt>
    <dgm:pt modelId="{0F749C42-7DAE-4E14-BF83-FD3B3512EE78}" type="sibTrans" cxnId="{277E3E04-0BC1-4968-B38B-A933C6A509C2}">
      <dgm:prSet/>
      <dgm:spPr/>
      <dgm:t>
        <a:bodyPr/>
        <a:lstStyle/>
        <a:p>
          <a:endParaRPr lang="es-ES"/>
        </a:p>
      </dgm:t>
    </dgm:pt>
    <dgm:pt modelId="{01CADF7E-DE7F-4370-8A3B-B0BBFF9858E7}">
      <dgm:prSet phldrT="[Texto]"/>
      <dgm:spPr/>
      <dgm:t>
        <a:bodyPr/>
        <a:lstStyle/>
        <a:p>
          <a:r>
            <a:rPr lang="es-ES" dirty="0"/>
            <a:t>Identidad grafica (Ontiveros, 2013)</a:t>
          </a:r>
        </a:p>
      </dgm:t>
    </dgm:pt>
    <dgm:pt modelId="{289309F8-E9FB-48DA-9D6E-FDD5DC0B20FE}" type="parTrans" cxnId="{40204F5C-8E46-46A3-ABAB-248B36146873}">
      <dgm:prSet/>
      <dgm:spPr/>
      <dgm:t>
        <a:bodyPr/>
        <a:lstStyle/>
        <a:p>
          <a:endParaRPr lang="es-ES"/>
        </a:p>
      </dgm:t>
    </dgm:pt>
    <dgm:pt modelId="{0F197F23-030D-4AAC-BA31-D91645962E8E}" type="sibTrans" cxnId="{40204F5C-8E46-46A3-ABAB-248B36146873}">
      <dgm:prSet/>
      <dgm:spPr/>
      <dgm:t>
        <a:bodyPr/>
        <a:lstStyle/>
        <a:p>
          <a:endParaRPr lang="es-ES"/>
        </a:p>
      </dgm:t>
    </dgm:pt>
    <dgm:pt modelId="{19798527-1B44-4D89-9EA2-5F8F3064440B}">
      <dgm:prSet phldrT="[Texto]"/>
      <dgm:spPr/>
      <dgm:t>
        <a:bodyPr/>
        <a:lstStyle/>
        <a:p>
          <a:r>
            <a:rPr lang="es-ES" dirty="0"/>
            <a:t>Imagen grafica</a:t>
          </a:r>
        </a:p>
        <a:p>
          <a:r>
            <a:rPr lang="es-ES" dirty="0"/>
            <a:t> </a:t>
          </a:r>
          <a:r>
            <a:rPr lang="es-EC" dirty="0"/>
            <a:t>(Páez, 2001)</a:t>
          </a:r>
          <a:endParaRPr lang="es-ES" dirty="0"/>
        </a:p>
      </dgm:t>
    </dgm:pt>
    <dgm:pt modelId="{56786404-E43C-459B-8CDE-E2C5ACAC12E8}" type="parTrans" cxnId="{87273E8E-2CE0-40B6-904D-DC5CC414BCC4}">
      <dgm:prSet/>
      <dgm:spPr/>
      <dgm:t>
        <a:bodyPr/>
        <a:lstStyle/>
        <a:p>
          <a:endParaRPr lang="es-ES"/>
        </a:p>
      </dgm:t>
    </dgm:pt>
    <dgm:pt modelId="{F411F166-57EB-4D57-AEC0-1AC4A150DE68}" type="sibTrans" cxnId="{87273E8E-2CE0-40B6-904D-DC5CC414BCC4}">
      <dgm:prSet/>
      <dgm:spPr/>
      <dgm:t>
        <a:bodyPr/>
        <a:lstStyle/>
        <a:p>
          <a:endParaRPr lang="es-ES"/>
        </a:p>
      </dgm:t>
    </dgm:pt>
    <dgm:pt modelId="{E522D550-8CE2-4985-8691-294B817879B3}" type="pres">
      <dgm:prSet presAssocID="{5E6F54C1-8B60-40A8-A8C8-0711B4EF0A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C78488C-FD91-4CEB-8771-DA202AAEB699}" type="pres">
      <dgm:prSet presAssocID="{22FB1843-EAFB-4B75-980E-36D64C4F99C6}" presName="root1" presStyleCnt="0"/>
      <dgm:spPr/>
    </dgm:pt>
    <dgm:pt modelId="{7B44FF7C-E0DE-46DA-84A2-AAE6ECD006EC}" type="pres">
      <dgm:prSet presAssocID="{22FB1843-EAFB-4B75-980E-36D64C4F99C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519760B-EB7F-432E-B735-3E12C0908417}" type="pres">
      <dgm:prSet presAssocID="{22FB1843-EAFB-4B75-980E-36D64C4F99C6}" presName="level2hierChild" presStyleCnt="0"/>
      <dgm:spPr/>
    </dgm:pt>
    <dgm:pt modelId="{42B19022-193B-414B-B5D4-8EC23DA306E0}" type="pres">
      <dgm:prSet presAssocID="{289309F8-E9FB-48DA-9D6E-FDD5DC0B20FE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BF21B998-C5F1-478C-B34E-95A088BF57E0}" type="pres">
      <dgm:prSet presAssocID="{289309F8-E9FB-48DA-9D6E-FDD5DC0B20FE}" presName="connTx" presStyleLbl="parChTrans1D2" presStyleIdx="0" presStyleCnt="2"/>
      <dgm:spPr/>
      <dgm:t>
        <a:bodyPr/>
        <a:lstStyle/>
        <a:p>
          <a:endParaRPr lang="es-EC"/>
        </a:p>
      </dgm:t>
    </dgm:pt>
    <dgm:pt modelId="{31D6DEA8-208E-4FC1-8F28-435164698E47}" type="pres">
      <dgm:prSet presAssocID="{01CADF7E-DE7F-4370-8A3B-B0BBFF9858E7}" presName="root2" presStyleCnt="0"/>
      <dgm:spPr/>
    </dgm:pt>
    <dgm:pt modelId="{66EE04A1-B087-429E-BD59-449157D6432F}" type="pres">
      <dgm:prSet presAssocID="{01CADF7E-DE7F-4370-8A3B-B0BBFF9858E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DBE2314-C311-4767-BAF4-001B842F6A16}" type="pres">
      <dgm:prSet presAssocID="{01CADF7E-DE7F-4370-8A3B-B0BBFF9858E7}" presName="level3hierChild" presStyleCnt="0"/>
      <dgm:spPr/>
    </dgm:pt>
    <dgm:pt modelId="{F278D658-8611-48B2-8FCC-C914E76753ED}" type="pres">
      <dgm:prSet presAssocID="{56786404-E43C-459B-8CDE-E2C5ACAC12E8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92B353F5-5DDA-4F46-AE95-8373F4157D1E}" type="pres">
      <dgm:prSet presAssocID="{56786404-E43C-459B-8CDE-E2C5ACAC12E8}" presName="connTx" presStyleLbl="parChTrans1D2" presStyleIdx="1" presStyleCnt="2"/>
      <dgm:spPr/>
      <dgm:t>
        <a:bodyPr/>
        <a:lstStyle/>
        <a:p>
          <a:endParaRPr lang="es-EC"/>
        </a:p>
      </dgm:t>
    </dgm:pt>
    <dgm:pt modelId="{BBA0BF18-1E08-43C8-BE26-3EAB0875F277}" type="pres">
      <dgm:prSet presAssocID="{19798527-1B44-4D89-9EA2-5F8F3064440B}" presName="root2" presStyleCnt="0"/>
      <dgm:spPr/>
    </dgm:pt>
    <dgm:pt modelId="{4885698D-9235-49D6-9A6B-0CCF0DD72D70}" type="pres">
      <dgm:prSet presAssocID="{19798527-1B44-4D89-9EA2-5F8F3064440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7F2EF73-FAFC-4401-9B6F-BB2C0CBE40CD}" type="pres">
      <dgm:prSet presAssocID="{19798527-1B44-4D89-9EA2-5F8F3064440B}" presName="level3hierChild" presStyleCnt="0"/>
      <dgm:spPr/>
    </dgm:pt>
  </dgm:ptLst>
  <dgm:cxnLst>
    <dgm:cxn modelId="{E7F03505-7D68-4C81-B984-A17B787ECBD9}" type="presOf" srcId="{289309F8-E9FB-48DA-9D6E-FDD5DC0B20FE}" destId="{42B19022-193B-414B-B5D4-8EC23DA306E0}" srcOrd="0" destOrd="0" presId="urn:microsoft.com/office/officeart/2008/layout/HorizontalMultiLevelHierarchy"/>
    <dgm:cxn modelId="{D92FDB35-5974-45BD-A324-59E371ACC3BC}" type="presOf" srcId="{19798527-1B44-4D89-9EA2-5F8F3064440B}" destId="{4885698D-9235-49D6-9A6B-0CCF0DD72D70}" srcOrd="0" destOrd="0" presId="urn:microsoft.com/office/officeart/2008/layout/HorizontalMultiLevelHierarchy"/>
    <dgm:cxn modelId="{5D3DF58C-86D0-42C7-856C-315535BC6B52}" type="presOf" srcId="{01CADF7E-DE7F-4370-8A3B-B0BBFF9858E7}" destId="{66EE04A1-B087-429E-BD59-449157D6432F}" srcOrd="0" destOrd="0" presId="urn:microsoft.com/office/officeart/2008/layout/HorizontalMultiLevelHierarchy"/>
    <dgm:cxn modelId="{EE684BF1-459C-429A-A6EB-DF8E25201DAB}" type="presOf" srcId="{56786404-E43C-459B-8CDE-E2C5ACAC12E8}" destId="{F278D658-8611-48B2-8FCC-C914E76753ED}" srcOrd="0" destOrd="0" presId="urn:microsoft.com/office/officeart/2008/layout/HorizontalMultiLevelHierarchy"/>
    <dgm:cxn modelId="{40204F5C-8E46-46A3-ABAB-248B36146873}" srcId="{22FB1843-EAFB-4B75-980E-36D64C4F99C6}" destId="{01CADF7E-DE7F-4370-8A3B-B0BBFF9858E7}" srcOrd="0" destOrd="0" parTransId="{289309F8-E9FB-48DA-9D6E-FDD5DC0B20FE}" sibTransId="{0F197F23-030D-4AAC-BA31-D91645962E8E}"/>
    <dgm:cxn modelId="{5114DC2C-1EB2-4BE3-B6B6-7CDBF11B8744}" type="presOf" srcId="{56786404-E43C-459B-8CDE-E2C5ACAC12E8}" destId="{92B353F5-5DDA-4F46-AE95-8373F4157D1E}" srcOrd="1" destOrd="0" presId="urn:microsoft.com/office/officeart/2008/layout/HorizontalMultiLevelHierarchy"/>
    <dgm:cxn modelId="{277E3E04-0BC1-4968-B38B-A933C6A509C2}" srcId="{5E6F54C1-8B60-40A8-A8C8-0711B4EF0AD3}" destId="{22FB1843-EAFB-4B75-980E-36D64C4F99C6}" srcOrd="0" destOrd="0" parTransId="{A480EFFE-776F-4FBB-9983-178EFDE69F21}" sibTransId="{0F749C42-7DAE-4E14-BF83-FD3B3512EE78}"/>
    <dgm:cxn modelId="{5F958BD7-F3D0-4921-B9FA-456DA25BF849}" type="presOf" srcId="{22FB1843-EAFB-4B75-980E-36D64C4F99C6}" destId="{7B44FF7C-E0DE-46DA-84A2-AAE6ECD006EC}" srcOrd="0" destOrd="0" presId="urn:microsoft.com/office/officeart/2008/layout/HorizontalMultiLevelHierarchy"/>
    <dgm:cxn modelId="{80E812F9-8A31-4556-94CD-AD73813811A6}" type="presOf" srcId="{5E6F54C1-8B60-40A8-A8C8-0711B4EF0AD3}" destId="{E522D550-8CE2-4985-8691-294B817879B3}" srcOrd="0" destOrd="0" presId="urn:microsoft.com/office/officeart/2008/layout/HorizontalMultiLevelHierarchy"/>
    <dgm:cxn modelId="{F0A1016B-D152-4768-885C-7CB8C44D96AA}" type="presOf" srcId="{289309F8-E9FB-48DA-9D6E-FDD5DC0B20FE}" destId="{BF21B998-C5F1-478C-B34E-95A088BF57E0}" srcOrd="1" destOrd="0" presId="urn:microsoft.com/office/officeart/2008/layout/HorizontalMultiLevelHierarchy"/>
    <dgm:cxn modelId="{87273E8E-2CE0-40B6-904D-DC5CC414BCC4}" srcId="{22FB1843-EAFB-4B75-980E-36D64C4F99C6}" destId="{19798527-1B44-4D89-9EA2-5F8F3064440B}" srcOrd="1" destOrd="0" parTransId="{56786404-E43C-459B-8CDE-E2C5ACAC12E8}" sibTransId="{F411F166-57EB-4D57-AEC0-1AC4A150DE68}"/>
    <dgm:cxn modelId="{CB5AF700-A20F-40FD-9680-C8405DD2D13F}" type="presParOf" srcId="{E522D550-8CE2-4985-8691-294B817879B3}" destId="{1C78488C-FD91-4CEB-8771-DA202AAEB699}" srcOrd="0" destOrd="0" presId="urn:microsoft.com/office/officeart/2008/layout/HorizontalMultiLevelHierarchy"/>
    <dgm:cxn modelId="{76C3F259-CF82-48F7-8F64-70AF281A80F5}" type="presParOf" srcId="{1C78488C-FD91-4CEB-8771-DA202AAEB699}" destId="{7B44FF7C-E0DE-46DA-84A2-AAE6ECD006EC}" srcOrd="0" destOrd="0" presId="urn:microsoft.com/office/officeart/2008/layout/HorizontalMultiLevelHierarchy"/>
    <dgm:cxn modelId="{A42F0FD7-BE34-4D23-8EC7-0622B9DB4BAF}" type="presParOf" srcId="{1C78488C-FD91-4CEB-8771-DA202AAEB699}" destId="{B519760B-EB7F-432E-B735-3E12C0908417}" srcOrd="1" destOrd="0" presId="urn:microsoft.com/office/officeart/2008/layout/HorizontalMultiLevelHierarchy"/>
    <dgm:cxn modelId="{9689F1C1-2CAF-43D1-AA7B-8878F69E1B89}" type="presParOf" srcId="{B519760B-EB7F-432E-B735-3E12C0908417}" destId="{42B19022-193B-414B-B5D4-8EC23DA306E0}" srcOrd="0" destOrd="0" presId="urn:microsoft.com/office/officeart/2008/layout/HorizontalMultiLevelHierarchy"/>
    <dgm:cxn modelId="{82E29800-0BE0-4F97-98C7-CF84B05D0DE5}" type="presParOf" srcId="{42B19022-193B-414B-B5D4-8EC23DA306E0}" destId="{BF21B998-C5F1-478C-B34E-95A088BF57E0}" srcOrd="0" destOrd="0" presId="urn:microsoft.com/office/officeart/2008/layout/HorizontalMultiLevelHierarchy"/>
    <dgm:cxn modelId="{E3B9206B-0E95-4DAE-89FF-D8FB4F55EDF3}" type="presParOf" srcId="{B519760B-EB7F-432E-B735-3E12C0908417}" destId="{31D6DEA8-208E-4FC1-8F28-435164698E47}" srcOrd="1" destOrd="0" presId="urn:microsoft.com/office/officeart/2008/layout/HorizontalMultiLevelHierarchy"/>
    <dgm:cxn modelId="{277852FB-7E3B-4A7F-8F3E-3977B25A5D7E}" type="presParOf" srcId="{31D6DEA8-208E-4FC1-8F28-435164698E47}" destId="{66EE04A1-B087-429E-BD59-449157D6432F}" srcOrd="0" destOrd="0" presId="urn:microsoft.com/office/officeart/2008/layout/HorizontalMultiLevelHierarchy"/>
    <dgm:cxn modelId="{F24564EA-F69B-4C8D-B29D-5CEEE984C230}" type="presParOf" srcId="{31D6DEA8-208E-4FC1-8F28-435164698E47}" destId="{9DBE2314-C311-4767-BAF4-001B842F6A16}" srcOrd="1" destOrd="0" presId="urn:microsoft.com/office/officeart/2008/layout/HorizontalMultiLevelHierarchy"/>
    <dgm:cxn modelId="{AFFA1188-F3ED-409E-AA2B-AAD3D1CDA69B}" type="presParOf" srcId="{B519760B-EB7F-432E-B735-3E12C0908417}" destId="{F278D658-8611-48B2-8FCC-C914E76753ED}" srcOrd="2" destOrd="0" presId="urn:microsoft.com/office/officeart/2008/layout/HorizontalMultiLevelHierarchy"/>
    <dgm:cxn modelId="{66654964-AD17-4A4C-BA7D-68C982877FF8}" type="presParOf" srcId="{F278D658-8611-48B2-8FCC-C914E76753ED}" destId="{92B353F5-5DDA-4F46-AE95-8373F4157D1E}" srcOrd="0" destOrd="0" presId="urn:microsoft.com/office/officeart/2008/layout/HorizontalMultiLevelHierarchy"/>
    <dgm:cxn modelId="{49BC7A46-642C-4345-A205-74059B6AF608}" type="presParOf" srcId="{B519760B-EB7F-432E-B735-3E12C0908417}" destId="{BBA0BF18-1E08-43C8-BE26-3EAB0875F277}" srcOrd="3" destOrd="0" presId="urn:microsoft.com/office/officeart/2008/layout/HorizontalMultiLevelHierarchy"/>
    <dgm:cxn modelId="{B8C3C96C-F433-4F9E-B965-92AD238D64CC}" type="presParOf" srcId="{BBA0BF18-1E08-43C8-BE26-3EAB0875F277}" destId="{4885698D-9235-49D6-9A6B-0CCF0DD72D70}" srcOrd="0" destOrd="0" presId="urn:microsoft.com/office/officeart/2008/layout/HorizontalMultiLevelHierarchy"/>
    <dgm:cxn modelId="{70601EAF-966F-40ED-9B66-78524672B5DE}" type="presParOf" srcId="{BBA0BF18-1E08-43C8-BE26-3EAB0875F277}" destId="{07F2EF73-FAFC-4401-9B6F-BB2C0CBE40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6F54C1-8B60-40A8-A8C8-0711B4EF0AD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22FB1843-EAFB-4B75-980E-36D64C4F99C6}">
      <dgm:prSet phldrT="[Texto]"/>
      <dgm:spPr>
        <a:solidFill>
          <a:srgbClr val="E5F5FF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ES" dirty="0"/>
            <a:t>Entorno organizacional e infraestructura </a:t>
          </a:r>
        </a:p>
      </dgm:t>
    </dgm:pt>
    <dgm:pt modelId="{A480EFFE-776F-4FBB-9983-178EFDE69F21}" type="parTrans" cxnId="{277E3E04-0BC1-4968-B38B-A933C6A509C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F749C42-7DAE-4E14-BF83-FD3B3512EE78}" type="sibTrans" cxnId="{277E3E04-0BC1-4968-B38B-A933C6A509C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1CADF7E-DE7F-4370-8A3B-B0BBFF9858E7}">
      <dgm:prSet phldrT="[Texto]" custT="1"/>
      <dgm:spPr/>
      <dgm:t>
        <a:bodyPr/>
        <a:lstStyle/>
        <a:p>
          <a:r>
            <a:rPr lang="es-ES" sz="2000" dirty="0"/>
            <a:t>Ambiente</a:t>
          </a:r>
        </a:p>
        <a:p>
          <a:r>
            <a:rPr lang="es-EC" sz="2000" dirty="0" smtClean="0"/>
            <a:t>(</a:t>
          </a:r>
          <a:r>
            <a:rPr lang="es-EC" sz="2000" dirty="0" err="1" smtClean="0"/>
            <a:t>Tran</a:t>
          </a:r>
          <a:r>
            <a:rPr lang="es-EC" sz="2000" dirty="0"/>
            <a:t>, </a:t>
          </a:r>
          <a:r>
            <a:rPr lang="es-EC" sz="2000" dirty="0" err="1"/>
            <a:t>Nguyen</a:t>
          </a:r>
          <a:r>
            <a:rPr lang="es-EC" sz="2000" dirty="0"/>
            <a:t>, </a:t>
          </a:r>
          <a:r>
            <a:rPr lang="es-EC" sz="2000" dirty="0" err="1"/>
            <a:t>Melewar</a:t>
          </a:r>
          <a:r>
            <a:rPr lang="es-EC" sz="2000" dirty="0"/>
            <a:t>, &amp; </a:t>
          </a:r>
          <a:r>
            <a:rPr lang="es-EC" sz="2000" dirty="0" err="1"/>
            <a:t>Bodoh</a:t>
          </a:r>
          <a:r>
            <a:rPr lang="es-EC" sz="2000" dirty="0"/>
            <a:t>, 2015)</a:t>
          </a:r>
          <a:endParaRPr lang="es-ES" sz="2000" dirty="0"/>
        </a:p>
      </dgm:t>
    </dgm:pt>
    <dgm:pt modelId="{289309F8-E9FB-48DA-9D6E-FDD5DC0B20FE}" type="parTrans" cxnId="{40204F5C-8E46-46A3-ABAB-248B361468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F197F23-030D-4AAC-BA31-D91645962E8E}" type="sibTrans" cxnId="{40204F5C-8E46-46A3-ABAB-248B361468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9798527-1B44-4D89-9EA2-5F8F3064440B}">
      <dgm:prSet phldrT="[Texto]"/>
      <dgm:spPr/>
      <dgm:t>
        <a:bodyPr/>
        <a:lstStyle/>
        <a:p>
          <a:r>
            <a:rPr lang="es-ES" dirty="0"/>
            <a:t>Apariencia del personal/ empleados</a:t>
          </a:r>
        </a:p>
        <a:p>
          <a:r>
            <a:rPr lang="es-EC" dirty="0"/>
            <a:t>(</a:t>
          </a:r>
          <a:r>
            <a:rPr lang="es-EC" dirty="0" err="1"/>
            <a:t>Carley</a:t>
          </a:r>
          <a:r>
            <a:rPr lang="es-EC" dirty="0"/>
            <a:t> &amp; </a:t>
          </a:r>
          <a:r>
            <a:rPr lang="es-EC" dirty="0" err="1"/>
            <a:t>Kaufer</a:t>
          </a:r>
          <a:r>
            <a:rPr lang="es-EC" dirty="0"/>
            <a:t>, 1993)</a:t>
          </a:r>
          <a:endParaRPr lang="es-ES" dirty="0"/>
        </a:p>
      </dgm:t>
    </dgm:pt>
    <dgm:pt modelId="{56786404-E43C-459B-8CDE-E2C5ACAC12E8}" type="parTrans" cxnId="{87273E8E-2CE0-40B6-904D-DC5CC414BC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411F166-57EB-4D57-AEC0-1AC4A150DE68}" type="sibTrans" cxnId="{87273E8E-2CE0-40B6-904D-DC5CC414BC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22D550-8CE2-4985-8691-294B817879B3}" type="pres">
      <dgm:prSet presAssocID="{5E6F54C1-8B60-40A8-A8C8-0711B4EF0A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C78488C-FD91-4CEB-8771-DA202AAEB699}" type="pres">
      <dgm:prSet presAssocID="{22FB1843-EAFB-4B75-980E-36D64C4F99C6}" presName="root1" presStyleCnt="0"/>
      <dgm:spPr/>
    </dgm:pt>
    <dgm:pt modelId="{7B44FF7C-E0DE-46DA-84A2-AAE6ECD006EC}" type="pres">
      <dgm:prSet presAssocID="{22FB1843-EAFB-4B75-980E-36D64C4F99C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519760B-EB7F-432E-B735-3E12C0908417}" type="pres">
      <dgm:prSet presAssocID="{22FB1843-EAFB-4B75-980E-36D64C4F99C6}" presName="level2hierChild" presStyleCnt="0"/>
      <dgm:spPr/>
    </dgm:pt>
    <dgm:pt modelId="{42B19022-193B-414B-B5D4-8EC23DA306E0}" type="pres">
      <dgm:prSet presAssocID="{289309F8-E9FB-48DA-9D6E-FDD5DC0B20FE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BF21B998-C5F1-478C-B34E-95A088BF57E0}" type="pres">
      <dgm:prSet presAssocID="{289309F8-E9FB-48DA-9D6E-FDD5DC0B20FE}" presName="connTx" presStyleLbl="parChTrans1D2" presStyleIdx="0" presStyleCnt="2"/>
      <dgm:spPr/>
      <dgm:t>
        <a:bodyPr/>
        <a:lstStyle/>
        <a:p>
          <a:endParaRPr lang="es-EC"/>
        </a:p>
      </dgm:t>
    </dgm:pt>
    <dgm:pt modelId="{31D6DEA8-208E-4FC1-8F28-435164698E47}" type="pres">
      <dgm:prSet presAssocID="{01CADF7E-DE7F-4370-8A3B-B0BBFF9858E7}" presName="root2" presStyleCnt="0"/>
      <dgm:spPr/>
    </dgm:pt>
    <dgm:pt modelId="{66EE04A1-B087-429E-BD59-449157D6432F}" type="pres">
      <dgm:prSet presAssocID="{01CADF7E-DE7F-4370-8A3B-B0BBFF9858E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DBE2314-C311-4767-BAF4-001B842F6A16}" type="pres">
      <dgm:prSet presAssocID="{01CADF7E-DE7F-4370-8A3B-B0BBFF9858E7}" presName="level3hierChild" presStyleCnt="0"/>
      <dgm:spPr/>
    </dgm:pt>
    <dgm:pt modelId="{F278D658-8611-48B2-8FCC-C914E76753ED}" type="pres">
      <dgm:prSet presAssocID="{56786404-E43C-459B-8CDE-E2C5ACAC12E8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92B353F5-5DDA-4F46-AE95-8373F4157D1E}" type="pres">
      <dgm:prSet presAssocID="{56786404-E43C-459B-8CDE-E2C5ACAC12E8}" presName="connTx" presStyleLbl="parChTrans1D2" presStyleIdx="1" presStyleCnt="2"/>
      <dgm:spPr/>
      <dgm:t>
        <a:bodyPr/>
        <a:lstStyle/>
        <a:p>
          <a:endParaRPr lang="es-EC"/>
        </a:p>
      </dgm:t>
    </dgm:pt>
    <dgm:pt modelId="{BBA0BF18-1E08-43C8-BE26-3EAB0875F277}" type="pres">
      <dgm:prSet presAssocID="{19798527-1B44-4D89-9EA2-5F8F3064440B}" presName="root2" presStyleCnt="0"/>
      <dgm:spPr/>
    </dgm:pt>
    <dgm:pt modelId="{4885698D-9235-49D6-9A6B-0CCF0DD72D70}" type="pres">
      <dgm:prSet presAssocID="{19798527-1B44-4D89-9EA2-5F8F3064440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7F2EF73-FAFC-4401-9B6F-BB2C0CBE40CD}" type="pres">
      <dgm:prSet presAssocID="{19798527-1B44-4D89-9EA2-5F8F3064440B}" presName="level3hierChild" presStyleCnt="0"/>
      <dgm:spPr/>
    </dgm:pt>
  </dgm:ptLst>
  <dgm:cxnLst>
    <dgm:cxn modelId="{AFEA22AB-62A9-4D1D-8CD9-581F40AEC444}" type="presOf" srcId="{56786404-E43C-459B-8CDE-E2C5ACAC12E8}" destId="{92B353F5-5DDA-4F46-AE95-8373F4157D1E}" srcOrd="1" destOrd="0" presId="urn:microsoft.com/office/officeart/2008/layout/HorizontalMultiLevelHierarchy"/>
    <dgm:cxn modelId="{83F2AD51-BF53-403F-A843-8BCF55F0F27C}" type="presOf" srcId="{19798527-1B44-4D89-9EA2-5F8F3064440B}" destId="{4885698D-9235-49D6-9A6B-0CCF0DD72D70}" srcOrd="0" destOrd="0" presId="urn:microsoft.com/office/officeart/2008/layout/HorizontalMultiLevelHierarchy"/>
    <dgm:cxn modelId="{B0520161-301C-4758-AF58-0C29D9496006}" type="presOf" srcId="{289309F8-E9FB-48DA-9D6E-FDD5DC0B20FE}" destId="{42B19022-193B-414B-B5D4-8EC23DA306E0}" srcOrd="0" destOrd="0" presId="urn:microsoft.com/office/officeart/2008/layout/HorizontalMultiLevelHierarchy"/>
    <dgm:cxn modelId="{EC3E8C5A-E36D-4465-AA35-D43CA062D477}" type="presOf" srcId="{289309F8-E9FB-48DA-9D6E-FDD5DC0B20FE}" destId="{BF21B998-C5F1-478C-B34E-95A088BF57E0}" srcOrd="1" destOrd="0" presId="urn:microsoft.com/office/officeart/2008/layout/HorizontalMultiLevelHierarchy"/>
    <dgm:cxn modelId="{A255A8EF-B0E1-428A-9229-B5A2B1A73C56}" type="presOf" srcId="{22FB1843-EAFB-4B75-980E-36D64C4F99C6}" destId="{7B44FF7C-E0DE-46DA-84A2-AAE6ECD006EC}" srcOrd="0" destOrd="0" presId="urn:microsoft.com/office/officeart/2008/layout/HorizontalMultiLevelHierarchy"/>
    <dgm:cxn modelId="{277E3E04-0BC1-4968-B38B-A933C6A509C2}" srcId="{5E6F54C1-8B60-40A8-A8C8-0711B4EF0AD3}" destId="{22FB1843-EAFB-4B75-980E-36D64C4F99C6}" srcOrd="0" destOrd="0" parTransId="{A480EFFE-776F-4FBB-9983-178EFDE69F21}" sibTransId="{0F749C42-7DAE-4E14-BF83-FD3B3512EE78}"/>
    <dgm:cxn modelId="{82855820-6A15-41FB-BCCB-08E1CCB0ADBF}" type="presOf" srcId="{56786404-E43C-459B-8CDE-E2C5ACAC12E8}" destId="{F278D658-8611-48B2-8FCC-C914E76753ED}" srcOrd="0" destOrd="0" presId="urn:microsoft.com/office/officeart/2008/layout/HorizontalMultiLevelHierarchy"/>
    <dgm:cxn modelId="{87273E8E-2CE0-40B6-904D-DC5CC414BCC4}" srcId="{22FB1843-EAFB-4B75-980E-36D64C4F99C6}" destId="{19798527-1B44-4D89-9EA2-5F8F3064440B}" srcOrd="1" destOrd="0" parTransId="{56786404-E43C-459B-8CDE-E2C5ACAC12E8}" sibTransId="{F411F166-57EB-4D57-AEC0-1AC4A150DE68}"/>
    <dgm:cxn modelId="{AC9FD4F9-CFDC-49D6-8260-E00460FB268C}" type="presOf" srcId="{01CADF7E-DE7F-4370-8A3B-B0BBFF9858E7}" destId="{66EE04A1-B087-429E-BD59-449157D6432F}" srcOrd="0" destOrd="0" presId="urn:microsoft.com/office/officeart/2008/layout/HorizontalMultiLevelHierarchy"/>
    <dgm:cxn modelId="{40204F5C-8E46-46A3-ABAB-248B36146873}" srcId="{22FB1843-EAFB-4B75-980E-36D64C4F99C6}" destId="{01CADF7E-DE7F-4370-8A3B-B0BBFF9858E7}" srcOrd="0" destOrd="0" parTransId="{289309F8-E9FB-48DA-9D6E-FDD5DC0B20FE}" sibTransId="{0F197F23-030D-4AAC-BA31-D91645962E8E}"/>
    <dgm:cxn modelId="{C836D72F-8C9B-45A9-9ED5-EF24CD1C3EEB}" type="presOf" srcId="{5E6F54C1-8B60-40A8-A8C8-0711B4EF0AD3}" destId="{E522D550-8CE2-4985-8691-294B817879B3}" srcOrd="0" destOrd="0" presId="urn:microsoft.com/office/officeart/2008/layout/HorizontalMultiLevelHierarchy"/>
    <dgm:cxn modelId="{4B3568FE-2F13-45D5-AD49-AA3512497A92}" type="presParOf" srcId="{E522D550-8CE2-4985-8691-294B817879B3}" destId="{1C78488C-FD91-4CEB-8771-DA202AAEB699}" srcOrd="0" destOrd="0" presId="urn:microsoft.com/office/officeart/2008/layout/HorizontalMultiLevelHierarchy"/>
    <dgm:cxn modelId="{569D3187-CBCA-42FF-B208-A7A411342DCB}" type="presParOf" srcId="{1C78488C-FD91-4CEB-8771-DA202AAEB699}" destId="{7B44FF7C-E0DE-46DA-84A2-AAE6ECD006EC}" srcOrd="0" destOrd="0" presId="urn:microsoft.com/office/officeart/2008/layout/HorizontalMultiLevelHierarchy"/>
    <dgm:cxn modelId="{7E205B99-2684-4BE8-B736-1898591A8740}" type="presParOf" srcId="{1C78488C-FD91-4CEB-8771-DA202AAEB699}" destId="{B519760B-EB7F-432E-B735-3E12C0908417}" srcOrd="1" destOrd="0" presId="urn:microsoft.com/office/officeart/2008/layout/HorizontalMultiLevelHierarchy"/>
    <dgm:cxn modelId="{6BC85485-48CF-40DC-B31E-F1E1F4E72DCF}" type="presParOf" srcId="{B519760B-EB7F-432E-B735-3E12C0908417}" destId="{42B19022-193B-414B-B5D4-8EC23DA306E0}" srcOrd="0" destOrd="0" presId="urn:microsoft.com/office/officeart/2008/layout/HorizontalMultiLevelHierarchy"/>
    <dgm:cxn modelId="{365463B3-A85C-4AD0-B963-7AD140CB987F}" type="presParOf" srcId="{42B19022-193B-414B-B5D4-8EC23DA306E0}" destId="{BF21B998-C5F1-478C-B34E-95A088BF57E0}" srcOrd="0" destOrd="0" presId="urn:microsoft.com/office/officeart/2008/layout/HorizontalMultiLevelHierarchy"/>
    <dgm:cxn modelId="{D63F2C93-4261-43D4-AE83-FC106A4072E5}" type="presParOf" srcId="{B519760B-EB7F-432E-B735-3E12C0908417}" destId="{31D6DEA8-208E-4FC1-8F28-435164698E47}" srcOrd="1" destOrd="0" presId="urn:microsoft.com/office/officeart/2008/layout/HorizontalMultiLevelHierarchy"/>
    <dgm:cxn modelId="{9A067D70-9213-4100-B649-E0D142D3B33A}" type="presParOf" srcId="{31D6DEA8-208E-4FC1-8F28-435164698E47}" destId="{66EE04A1-B087-429E-BD59-449157D6432F}" srcOrd="0" destOrd="0" presId="urn:microsoft.com/office/officeart/2008/layout/HorizontalMultiLevelHierarchy"/>
    <dgm:cxn modelId="{B57E1302-AF4B-44D2-9456-104FBBC959DE}" type="presParOf" srcId="{31D6DEA8-208E-4FC1-8F28-435164698E47}" destId="{9DBE2314-C311-4767-BAF4-001B842F6A16}" srcOrd="1" destOrd="0" presId="urn:microsoft.com/office/officeart/2008/layout/HorizontalMultiLevelHierarchy"/>
    <dgm:cxn modelId="{05B3AC0F-8779-442F-837B-03A37E3E6CD2}" type="presParOf" srcId="{B519760B-EB7F-432E-B735-3E12C0908417}" destId="{F278D658-8611-48B2-8FCC-C914E76753ED}" srcOrd="2" destOrd="0" presId="urn:microsoft.com/office/officeart/2008/layout/HorizontalMultiLevelHierarchy"/>
    <dgm:cxn modelId="{AB6A5C91-3B24-470B-B1F2-E3A6AC2F843D}" type="presParOf" srcId="{F278D658-8611-48B2-8FCC-C914E76753ED}" destId="{92B353F5-5DDA-4F46-AE95-8373F4157D1E}" srcOrd="0" destOrd="0" presId="urn:microsoft.com/office/officeart/2008/layout/HorizontalMultiLevelHierarchy"/>
    <dgm:cxn modelId="{1FCE7ED6-BAAB-42FB-BC7B-2C8B39E686C9}" type="presParOf" srcId="{B519760B-EB7F-432E-B735-3E12C0908417}" destId="{BBA0BF18-1E08-43C8-BE26-3EAB0875F277}" srcOrd="3" destOrd="0" presId="urn:microsoft.com/office/officeart/2008/layout/HorizontalMultiLevelHierarchy"/>
    <dgm:cxn modelId="{575C7EEA-1F84-406D-AC69-5EB33EDB3C76}" type="presParOf" srcId="{BBA0BF18-1E08-43C8-BE26-3EAB0875F277}" destId="{4885698D-9235-49D6-9A6B-0CCF0DD72D70}" srcOrd="0" destOrd="0" presId="urn:microsoft.com/office/officeart/2008/layout/HorizontalMultiLevelHierarchy"/>
    <dgm:cxn modelId="{67B1FBE6-718F-4FA2-9FCE-9364BE238077}" type="presParOf" srcId="{BBA0BF18-1E08-43C8-BE26-3EAB0875F277}" destId="{07F2EF73-FAFC-4401-9B6F-BB2C0CBE40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6F54C1-8B60-40A8-A8C8-0711B4EF0AD3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2FB1843-EAFB-4B75-980E-36D64C4F99C6}">
      <dgm:prSet phldrT="[Texto]"/>
      <dgm:spPr>
        <a:gradFill flip="none" rotWithShape="1">
          <a:gsLst>
            <a:gs pos="26300">
              <a:srgbClr val="D8FFFF"/>
            </a:gs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es-ES" dirty="0"/>
            <a:t>Comunicación externa</a:t>
          </a:r>
        </a:p>
      </dgm:t>
    </dgm:pt>
    <dgm:pt modelId="{A480EFFE-776F-4FBB-9983-178EFDE69F21}" type="parTrans" cxnId="{277E3E04-0BC1-4968-B38B-A933C6A509C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F749C42-7DAE-4E14-BF83-FD3B3512EE78}" type="sibTrans" cxnId="{277E3E04-0BC1-4968-B38B-A933C6A509C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1CADF7E-DE7F-4370-8A3B-B0BBFF9858E7}">
      <dgm:prSet phldrT="[Texto]"/>
      <dgm:spPr>
        <a:solidFill>
          <a:srgbClr val="FFFFFF"/>
        </a:solidFill>
      </dgm:spPr>
      <dgm:t>
        <a:bodyPr/>
        <a:lstStyle/>
        <a:p>
          <a:r>
            <a:rPr lang="es-ES" dirty="0"/>
            <a:t>Comunicación corporativa</a:t>
          </a:r>
        </a:p>
        <a:p>
          <a:r>
            <a:rPr lang="es-EC" dirty="0"/>
            <a:t>(</a:t>
          </a:r>
          <a:r>
            <a:rPr lang="es-EC" dirty="0" err="1"/>
            <a:t>Ind</a:t>
          </a:r>
          <a:r>
            <a:rPr lang="es-EC" dirty="0"/>
            <a:t>, 1995)</a:t>
          </a:r>
          <a:endParaRPr lang="es-ES" dirty="0"/>
        </a:p>
      </dgm:t>
    </dgm:pt>
    <dgm:pt modelId="{289309F8-E9FB-48DA-9D6E-FDD5DC0B20FE}" type="parTrans" cxnId="{40204F5C-8E46-46A3-ABAB-248B361468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F197F23-030D-4AAC-BA31-D91645962E8E}" type="sibTrans" cxnId="{40204F5C-8E46-46A3-ABAB-248B361468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9798527-1B44-4D89-9EA2-5F8F3064440B}">
      <dgm:prSet phldrT="[Texto]"/>
      <dgm:spPr>
        <a:solidFill>
          <a:srgbClr val="FFFFFF"/>
        </a:solidFill>
      </dgm:spPr>
      <dgm:t>
        <a:bodyPr/>
        <a:lstStyle/>
        <a:p>
          <a:r>
            <a:rPr lang="es-ES" dirty="0"/>
            <a:t>Comunicación del perfil de identidad corporativa</a:t>
          </a:r>
        </a:p>
        <a:p>
          <a:r>
            <a:rPr lang="es-ES" dirty="0"/>
            <a:t>(Ontiveros, 2013)</a:t>
          </a:r>
        </a:p>
      </dgm:t>
    </dgm:pt>
    <dgm:pt modelId="{56786404-E43C-459B-8CDE-E2C5ACAC12E8}" type="parTrans" cxnId="{87273E8E-2CE0-40B6-904D-DC5CC414BC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411F166-57EB-4D57-AEC0-1AC4A150DE68}" type="sibTrans" cxnId="{87273E8E-2CE0-40B6-904D-DC5CC414BC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22D550-8CE2-4985-8691-294B817879B3}" type="pres">
      <dgm:prSet presAssocID="{5E6F54C1-8B60-40A8-A8C8-0711B4EF0A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C78488C-FD91-4CEB-8771-DA202AAEB699}" type="pres">
      <dgm:prSet presAssocID="{22FB1843-EAFB-4B75-980E-36D64C4F99C6}" presName="root1" presStyleCnt="0"/>
      <dgm:spPr/>
    </dgm:pt>
    <dgm:pt modelId="{7B44FF7C-E0DE-46DA-84A2-AAE6ECD006EC}" type="pres">
      <dgm:prSet presAssocID="{22FB1843-EAFB-4B75-980E-36D64C4F99C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519760B-EB7F-432E-B735-3E12C0908417}" type="pres">
      <dgm:prSet presAssocID="{22FB1843-EAFB-4B75-980E-36D64C4F99C6}" presName="level2hierChild" presStyleCnt="0"/>
      <dgm:spPr/>
    </dgm:pt>
    <dgm:pt modelId="{42B19022-193B-414B-B5D4-8EC23DA306E0}" type="pres">
      <dgm:prSet presAssocID="{289309F8-E9FB-48DA-9D6E-FDD5DC0B20FE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BF21B998-C5F1-478C-B34E-95A088BF57E0}" type="pres">
      <dgm:prSet presAssocID="{289309F8-E9FB-48DA-9D6E-FDD5DC0B20FE}" presName="connTx" presStyleLbl="parChTrans1D2" presStyleIdx="0" presStyleCnt="2"/>
      <dgm:spPr/>
      <dgm:t>
        <a:bodyPr/>
        <a:lstStyle/>
        <a:p>
          <a:endParaRPr lang="es-EC"/>
        </a:p>
      </dgm:t>
    </dgm:pt>
    <dgm:pt modelId="{31D6DEA8-208E-4FC1-8F28-435164698E47}" type="pres">
      <dgm:prSet presAssocID="{01CADF7E-DE7F-4370-8A3B-B0BBFF9858E7}" presName="root2" presStyleCnt="0"/>
      <dgm:spPr/>
    </dgm:pt>
    <dgm:pt modelId="{66EE04A1-B087-429E-BD59-449157D6432F}" type="pres">
      <dgm:prSet presAssocID="{01CADF7E-DE7F-4370-8A3B-B0BBFF9858E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DBE2314-C311-4767-BAF4-001B842F6A16}" type="pres">
      <dgm:prSet presAssocID="{01CADF7E-DE7F-4370-8A3B-B0BBFF9858E7}" presName="level3hierChild" presStyleCnt="0"/>
      <dgm:spPr/>
    </dgm:pt>
    <dgm:pt modelId="{F278D658-8611-48B2-8FCC-C914E76753ED}" type="pres">
      <dgm:prSet presAssocID="{56786404-E43C-459B-8CDE-E2C5ACAC12E8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92B353F5-5DDA-4F46-AE95-8373F4157D1E}" type="pres">
      <dgm:prSet presAssocID="{56786404-E43C-459B-8CDE-E2C5ACAC12E8}" presName="connTx" presStyleLbl="parChTrans1D2" presStyleIdx="1" presStyleCnt="2"/>
      <dgm:spPr/>
      <dgm:t>
        <a:bodyPr/>
        <a:lstStyle/>
        <a:p>
          <a:endParaRPr lang="es-EC"/>
        </a:p>
      </dgm:t>
    </dgm:pt>
    <dgm:pt modelId="{BBA0BF18-1E08-43C8-BE26-3EAB0875F277}" type="pres">
      <dgm:prSet presAssocID="{19798527-1B44-4D89-9EA2-5F8F3064440B}" presName="root2" presStyleCnt="0"/>
      <dgm:spPr/>
    </dgm:pt>
    <dgm:pt modelId="{4885698D-9235-49D6-9A6B-0CCF0DD72D70}" type="pres">
      <dgm:prSet presAssocID="{19798527-1B44-4D89-9EA2-5F8F3064440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7F2EF73-FAFC-4401-9B6F-BB2C0CBE40CD}" type="pres">
      <dgm:prSet presAssocID="{19798527-1B44-4D89-9EA2-5F8F3064440B}" presName="level3hierChild" presStyleCnt="0"/>
      <dgm:spPr/>
    </dgm:pt>
  </dgm:ptLst>
  <dgm:cxnLst>
    <dgm:cxn modelId="{6459EAB7-2F0A-43E7-9E32-309FD8B95CDB}" type="presOf" srcId="{289309F8-E9FB-48DA-9D6E-FDD5DC0B20FE}" destId="{42B19022-193B-414B-B5D4-8EC23DA306E0}" srcOrd="0" destOrd="0" presId="urn:microsoft.com/office/officeart/2008/layout/HorizontalMultiLevelHierarchy"/>
    <dgm:cxn modelId="{010ADB97-8733-4C65-8015-5A671E46FDA1}" type="presOf" srcId="{19798527-1B44-4D89-9EA2-5F8F3064440B}" destId="{4885698D-9235-49D6-9A6B-0CCF0DD72D70}" srcOrd="0" destOrd="0" presId="urn:microsoft.com/office/officeart/2008/layout/HorizontalMultiLevelHierarchy"/>
    <dgm:cxn modelId="{C4CFFD5A-2788-4211-8041-69FD9C7CE44B}" type="presOf" srcId="{22FB1843-EAFB-4B75-980E-36D64C4F99C6}" destId="{7B44FF7C-E0DE-46DA-84A2-AAE6ECD006EC}" srcOrd="0" destOrd="0" presId="urn:microsoft.com/office/officeart/2008/layout/HorizontalMultiLevelHierarchy"/>
    <dgm:cxn modelId="{F95A86EE-805E-407A-88C3-2234B7786FA6}" type="presOf" srcId="{56786404-E43C-459B-8CDE-E2C5ACAC12E8}" destId="{92B353F5-5DDA-4F46-AE95-8373F4157D1E}" srcOrd="1" destOrd="0" presId="urn:microsoft.com/office/officeart/2008/layout/HorizontalMultiLevelHierarchy"/>
    <dgm:cxn modelId="{70DCA2E9-5A32-495E-A52D-396095826976}" type="presOf" srcId="{5E6F54C1-8B60-40A8-A8C8-0711B4EF0AD3}" destId="{E522D550-8CE2-4985-8691-294B817879B3}" srcOrd="0" destOrd="0" presId="urn:microsoft.com/office/officeart/2008/layout/HorizontalMultiLevelHierarchy"/>
    <dgm:cxn modelId="{40204F5C-8E46-46A3-ABAB-248B36146873}" srcId="{22FB1843-EAFB-4B75-980E-36D64C4F99C6}" destId="{01CADF7E-DE7F-4370-8A3B-B0BBFF9858E7}" srcOrd="0" destOrd="0" parTransId="{289309F8-E9FB-48DA-9D6E-FDD5DC0B20FE}" sibTransId="{0F197F23-030D-4AAC-BA31-D91645962E8E}"/>
    <dgm:cxn modelId="{277E3E04-0BC1-4968-B38B-A933C6A509C2}" srcId="{5E6F54C1-8B60-40A8-A8C8-0711B4EF0AD3}" destId="{22FB1843-EAFB-4B75-980E-36D64C4F99C6}" srcOrd="0" destOrd="0" parTransId="{A480EFFE-776F-4FBB-9983-178EFDE69F21}" sibTransId="{0F749C42-7DAE-4E14-BF83-FD3B3512EE78}"/>
    <dgm:cxn modelId="{C5CCCCA7-7915-4142-839B-06A1FCBBD256}" type="presOf" srcId="{56786404-E43C-459B-8CDE-E2C5ACAC12E8}" destId="{F278D658-8611-48B2-8FCC-C914E76753ED}" srcOrd="0" destOrd="0" presId="urn:microsoft.com/office/officeart/2008/layout/HorizontalMultiLevelHierarchy"/>
    <dgm:cxn modelId="{87273E8E-2CE0-40B6-904D-DC5CC414BCC4}" srcId="{22FB1843-EAFB-4B75-980E-36D64C4F99C6}" destId="{19798527-1B44-4D89-9EA2-5F8F3064440B}" srcOrd="1" destOrd="0" parTransId="{56786404-E43C-459B-8CDE-E2C5ACAC12E8}" sibTransId="{F411F166-57EB-4D57-AEC0-1AC4A150DE68}"/>
    <dgm:cxn modelId="{76E27814-08DF-41C5-8763-DCE21D10F97B}" type="presOf" srcId="{01CADF7E-DE7F-4370-8A3B-B0BBFF9858E7}" destId="{66EE04A1-B087-429E-BD59-449157D6432F}" srcOrd="0" destOrd="0" presId="urn:microsoft.com/office/officeart/2008/layout/HorizontalMultiLevelHierarchy"/>
    <dgm:cxn modelId="{4075D2A2-853A-4D0D-8A10-9A8066E9A1B3}" type="presOf" srcId="{289309F8-E9FB-48DA-9D6E-FDD5DC0B20FE}" destId="{BF21B998-C5F1-478C-B34E-95A088BF57E0}" srcOrd="1" destOrd="0" presId="urn:microsoft.com/office/officeart/2008/layout/HorizontalMultiLevelHierarchy"/>
    <dgm:cxn modelId="{099F3FC4-1636-4342-9F88-2CCCA3E893CC}" type="presParOf" srcId="{E522D550-8CE2-4985-8691-294B817879B3}" destId="{1C78488C-FD91-4CEB-8771-DA202AAEB699}" srcOrd="0" destOrd="0" presId="urn:microsoft.com/office/officeart/2008/layout/HorizontalMultiLevelHierarchy"/>
    <dgm:cxn modelId="{56296EF5-1243-4181-89E4-83A1944A87B3}" type="presParOf" srcId="{1C78488C-FD91-4CEB-8771-DA202AAEB699}" destId="{7B44FF7C-E0DE-46DA-84A2-AAE6ECD006EC}" srcOrd="0" destOrd="0" presId="urn:microsoft.com/office/officeart/2008/layout/HorizontalMultiLevelHierarchy"/>
    <dgm:cxn modelId="{5FE7D016-2167-4956-9774-59F5F4919A51}" type="presParOf" srcId="{1C78488C-FD91-4CEB-8771-DA202AAEB699}" destId="{B519760B-EB7F-432E-B735-3E12C0908417}" srcOrd="1" destOrd="0" presId="urn:microsoft.com/office/officeart/2008/layout/HorizontalMultiLevelHierarchy"/>
    <dgm:cxn modelId="{675A650F-FAF1-401A-9F1B-B55146DD7FA6}" type="presParOf" srcId="{B519760B-EB7F-432E-B735-3E12C0908417}" destId="{42B19022-193B-414B-B5D4-8EC23DA306E0}" srcOrd="0" destOrd="0" presId="urn:microsoft.com/office/officeart/2008/layout/HorizontalMultiLevelHierarchy"/>
    <dgm:cxn modelId="{8F135DE6-CF91-42D0-A05E-8A18BD2B6862}" type="presParOf" srcId="{42B19022-193B-414B-B5D4-8EC23DA306E0}" destId="{BF21B998-C5F1-478C-B34E-95A088BF57E0}" srcOrd="0" destOrd="0" presId="urn:microsoft.com/office/officeart/2008/layout/HorizontalMultiLevelHierarchy"/>
    <dgm:cxn modelId="{91436119-0304-4AB6-9F73-1CDD3833E70E}" type="presParOf" srcId="{B519760B-EB7F-432E-B735-3E12C0908417}" destId="{31D6DEA8-208E-4FC1-8F28-435164698E47}" srcOrd="1" destOrd="0" presId="urn:microsoft.com/office/officeart/2008/layout/HorizontalMultiLevelHierarchy"/>
    <dgm:cxn modelId="{2B1AA674-69F5-4FEA-903A-1889001FD825}" type="presParOf" srcId="{31D6DEA8-208E-4FC1-8F28-435164698E47}" destId="{66EE04A1-B087-429E-BD59-449157D6432F}" srcOrd="0" destOrd="0" presId="urn:microsoft.com/office/officeart/2008/layout/HorizontalMultiLevelHierarchy"/>
    <dgm:cxn modelId="{AD6F915B-D92E-4EFF-87B8-8DA71CAE1D2D}" type="presParOf" srcId="{31D6DEA8-208E-4FC1-8F28-435164698E47}" destId="{9DBE2314-C311-4767-BAF4-001B842F6A16}" srcOrd="1" destOrd="0" presId="urn:microsoft.com/office/officeart/2008/layout/HorizontalMultiLevelHierarchy"/>
    <dgm:cxn modelId="{51DC1033-F43B-4D13-8ED2-7E45DAF8AC50}" type="presParOf" srcId="{B519760B-EB7F-432E-B735-3E12C0908417}" destId="{F278D658-8611-48B2-8FCC-C914E76753ED}" srcOrd="2" destOrd="0" presId="urn:microsoft.com/office/officeart/2008/layout/HorizontalMultiLevelHierarchy"/>
    <dgm:cxn modelId="{CAA5A644-D1D9-4623-A81A-8089E1677833}" type="presParOf" srcId="{F278D658-8611-48B2-8FCC-C914E76753ED}" destId="{92B353F5-5DDA-4F46-AE95-8373F4157D1E}" srcOrd="0" destOrd="0" presId="urn:microsoft.com/office/officeart/2008/layout/HorizontalMultiLevelHierarchy"/>
    <dgm:cxn modelId="{2711E2E3-A1B1-4640-823D-2EBE6277BCB7}" type="presParOf" srcId="{B519760B-EB7F-432E-B735-3E12C0908417}" destId="{BBA0BF18-1E08-43C8-BE26-3EAB0875F277}" srcOrd="3" destOrd="0" presId="urn:microsoft.com/office/officeart/2008/layout/HorizontalMultiLevelHierarchy"/>
    <dgm:cxn modelId="{EB0D5A0C-66DD-4AE1-9FA3-F19B09FDD3E9}" type="presParOf" srcId="{BBA0BF18-1E08-43C8-BE26-3EAB0875F277}" destId="{4885698D-9235-49D6-9A6B-0CCF0DD72D70}" srcOrd="0" destOrd="0" presId="urn:microsoft.com/office/officeart/2008/layout/HorizontalMultiLevelHierarchy"/>
    <dgm:cxn modelId="{4B0D738F-458A-4A5F-A1C5-7F78A8781356}" type="presParOf" srcId="{BBA0BF18-1E08-43C8-BE26-3EAB0875F277}" destId="{07F2EF73-FAFC-4401-9B6F-BB2C0CBE40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98ED2-9F28-4F5A-B7DE-69F2B232A538}">
      <dsp:nvSpPr>
        <dsp:cNvPr id="0" name=""/>
        <dsp:cNvSpPr/>
      </dsp:nvSpPr>
      <dsp:spPr>
        <a:xfrm>
          <a:off x="0" y="44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44D65-C98D-4BDC-91EA-DE7D77E6D095}">
      <dsp:nvSpPr>
        <dsp:cNvPr id="0" name=""/>
        <dsp:cNvSpPr/>
      </dsp:nvSpPr>
      <dsp:spPr>
        <a:xfrm>
          <a:off x="0" y="44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1. Planteamiento del problema.</a:t>
          </a:r>
        </a:p>
      </dsp:txBody>
      <dsp:txXfrm>
        <a:off x="0" y="44"/>
        <a:ext cx="8229600" cy="494230"/>
      </dsp:txXfrm>
    </dsp:sp>
    <dsp:sp modelId="{41B9B152-4579-4EB6-A94F-E364B66A324A}">
      <dsp:nvSpPr>
        <dsp:cNvPr id="0" name=""/>
        <dsp:cNvSpPr/>
      </dsp:nvSpPr>
      <dsp:spPr>
        <a:xfrm>
          <a:off x="0" y="494275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DA44-A60E-44AA-ABB8-67EFC94BDBA3}">
      <dsp:nvSpPr>
        <dsp:cNvPr id="0" name=""/>
        <dsp:cNvSpPr/>
      </dsp:nvSpPr>
      <dsp:spPr>
        <a:xfrm>
          <a:off x="0" y="494275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2. Objetivo de investigación.</a:t>
          </a:r>
        </a:p>
      </dsp:txBody>
      <dsp:txXfrm>
        <a:off x="0" y="494275"/>
        <a:ext cx="8229600" cy="494230"/>
      </dsp:txXfrm>
    </dsp:sp>
    <dsp:sp modelId="{ECF3EE9C-A4BD-4FE4-B855-EA49812973A3}">
      <dsp:nvSpPr>
        <dsp:cNvPr id="0" name=""/>
        <dsp:cNvSpPr/>
      </dsp:nvSpPr>
      <dsp:spPr>
        <a:xfrm>
          <a:off x="0" y="988505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BA568-617E-4799-A702-0A07BF2E5614}">
      <dsp:nvSpPr>
        <dsp:cNvPr id="0" name=""/>
        <dsp:cNvSpPr/>
      </dsp:nvSpPr>
      <dsp:spPr>
        <a:xfrm>
          <a:off x="0" y="988505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3. Objetivos secundarios.</a:t>
          </a:r>
        </a:p>
      </dsp:txBody>
      <dsp:txXfrm>
        <a:off x="0" y="988505"/>
        <a:ext cx="8229600" cy="494230"/>
      </dsp:txXfrm>
    </dsp:sp>
    <dsp:sp modelId="{9CE9449A-B6BC-4A85-A779-AE45A8D5D6AD}">
      <dsp:nvSpPr>
        <dsp:cNvPr id="0" name=""/>
        <dsp:cNvSpPr/>
      </dsp:nvSpPr>
      <dsp:spPr>
        <a:xfrm>
          <a:off x="0" y="1482736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46FA8-EE56-4882-95F5-5789F813D863}">
      <dsp:nvSpPr>
        <dsp:cNvPr id="0" name=""/>
        <dsp:cNvSpPr/>
      </dsp:nvSpPr>
      <dsp:spPr>
        <a:xfrm>
          <a:off x="0" y="1482736"/>
          <a:ext cx="8221563" cy="769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4. Marco teórico.</a:t>
          </a:r>
          <a:r>
            <a:rPr lang="es-ES" sz="1400" kern="1200" dirty="0"/>
            <a:t>	</a:t>
          </a:r>
          <a:r>
            <a:rPr lang="es-ES" sz="1600" kern="1200" dirty="0"/>
            <a:t>4.1. Variable independiente.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			4.2. Variable dependiente.</a:t>
          </a:r>
        </a:p>
      </dsp:txBody>
      <dsp:txXfrm>
        <a:off x="0" y="1482736"/>
        <a:ext cx="8221563" cy="769279"/>
      </dsp:txXfrm>
    </dsp:sp>
    <dsp:sp modelId="{112DD455-0B96-4B4D-B8DE-E124FABF0003}">
      <dsp:nvSpPr>
        <dsp:cNvPr id="0" name=""/>
        <dsp:cNvSpPr/>
      </dsp:nvSpPr>
      <dsp:spPr>
        <a:xfrm>
          <a:off x="0" y="2252015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75D2C2-7ED0-4A04-80AD-FDFDB6A9A8A3}">
      <dsp:nvSpPr>
        <dsp:cNvPr id="0" name=""/>
        <dsp:cNvSpPr/>
      </dsp:nvSpPr>
      <dsp:spPr>
        <a:xfrm>
          <a:off x="0" y="2252015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5. Marco referencial.</a:t>
          </a:r>
        </a:p>
      </dsp:txBody>
      <dsp:txXfrm>
        <a:off x="0" y="2252015"/>
        <a:ext cx="8229600" cy="494230"/>
      </dsp:txXfrm>
    </dsp:sp>
    <dsp:sp modelId="{F6A6FD1E-0A41-4BE0-A700-34C9E25F8612}">
      <dsp:nvSpPr>
        <dsp:cNvPr id="0" name=""/>
        <dsp:cNvSpPr/>
      </dsp:nvSpPr>
      <dsp:spPr>
        <a:xfrm>
          <a:off x="0" y="2746246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F5DFA-6978-45D9-B1B7-C7415AC70E61}">
      <dsp:nvSpPr>
        <dsp:cNvPr id="0" name=""/>
        <dsp:cNvSpPr/>
      </dsp:nvSpPr>
      <dsp:spPr>
        <a:xfrm>
          <a:off x="0" y="2746246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6. Marco conceptual.</a:t>
          </a:r>
        </a:p>
      </dsp:txBody>
      <dsp:txXfrm>
        <a:off x="0" y="2746246"/>
        <a:ext cx="8229600" cy="494230"/>
      </dsp:txXfrm>
    </dsp:sp>
    <dsp:sp modelId="{63A205C6-54FC-4530-A8C1-412123F10F54}">
      <dsp:nvSpPr>
        <dsp:cNvPr id="0" name=""/>
        <dsp:cNvSpPr/>
      </dsp:nvSpPr>
      <dsp:spPr>
        <a:xfrm>
          <a:off x="0" y="3240476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31B4C-EC1D-405C-95D8-2E3824F0AA1B}">
      <dsp:nvSpPr>
        <dsp:cNvPr id="0" name=""/>
        <dsp:cNvSpPr/>
      </dsp:nvSpPr>
      <dsp:spPr>
        <a:xfrm>
          <a:off x="0" y="3240476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7. Marco metodológico</a:t>
          </a:r>
        </a:p>
      </dsp:txBody>
      <dsp:txXfrm>
        <a:off x="0" y="3240476"/>
        <a:ext cx="8229600" cy="494230"/>
      </dsp:txXfrm>
    </dsp:sp>
    <dsp:sp modelId="{3C34A95F-5482-4E4D-9CD6-04C1778C9A98}">
      <dsp:nvSpPr>
        <dsp:cNvPr id="0" name=""/>
        <dsp:cNvSpPr/>
      </dsp:nvSpPr>
      <dsp:spPr>
        <a:xfrm>
          <a:off x="0" y="3734706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E74F0-BED4-4393-9711-246DE25B4F57}">
      <dsp:nvSpPr>
        <dsp:cNvPr id="0" name=""/>
        <dsp:cNvSpPr/>
      </dsp:nvSpPr>
      <dsp:spPr>
        <a:xfrm>
          <a:off x="0" y="3734706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Estadísticos descriptivos</a:t>
          </a:r>
        </a:p>
      </dsp:txBody>
      <dsp:txXfrm>
        <a:off x="0" y="3734706"/>
        <a:ext cx="8229600" cy="494230"/>
      </dsp:txXfrm>
    </dsp:sp>
    <dsp:sp modelId="{A20B002D-CA8D-4412-B9C8-4313AD830822}">
      <dsp:nvSpPr>
        <dsp:cNvPr id="0" name=""/>
        <dsp:cNvSpPr/>
      </dsp:nvSpPr>
      <dsp:spPr>
        <a:xfrm>
          <a:off x="0" y="4228937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2821E-F4ED-4A3C-91AC-AE67F996C28A}">
      <dsp:nvSpPr>
        <dsp:cNvPr id="0" name=""/>
        <dsp:cNvSpPr/>
      </dsp:nvSpPr>
      <dsp:spPr>
        <a:xfrm>
          <a:off x="0" y="4228937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Estadísticos inferenciales</a:t>
          </a:r>
        </a:p>
      </dsp:txBody>
      <dsp:txXfrm>
        <a:off x="0" y="4228937"/>
        <a:ext cx="8229600" cy="494230"/>
      </dsp:txXfrm>
    </dsp:sp>
    <dsp:sp modelId="{5D632E54-BB2D-46A3-B172-A09030080AFB}">
      <dsp:nvSpPr>
        <dsp:cNvPr id="0" name=""/>
        <dsp:cNvSpPr/>
      </dsp:nvSpPr>
      <dsp:spPr>
        <a:xfrm>
          <a:off x="0" y="4723167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8330D-9BB1-49E2-9526-AC7DDF36F9B3}">
      <dsp:nvSpPr>
        <dsp:cNvPr id="0" name=""/>
        <dsp:cNvSpPr/>
      </dsp:nvSpPr>
      <dsp:spPr>
        <a:xfrm>
          <a:off x="0" y="4723167"/>
          <a:ext cx="8229600" cy="494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/>
            <a:t>Conclusiones, líneas de investigación futuras.</a:t>
          </a:r>
        </a:p>
      </dsp:txBody>
      <dsp:txXfrm>
        <a:off x="0" y="4723167"/>
        <a:ext cx="8229600" cy="4942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8FEA9-44CE-45C4-B520-03E4B0C48280}">
      <dsp:nvSpPr>
        <dsp:cNvPr id="0" name=""/>
        <dsp:cNvSpPr/>
      </dsp:nvSpPr>
      <dsp:spPr>
        <a:xfrm>
          <a:off x="3118438" y="1985656"/>
          <a:ext cx="782202" cy="1690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1101" y="0"/>
              </a:lnTo>
              <a:lnTo>
                <a:pt x="391101" y="1690285"/>
              </a:lnTo>
              <a:lnTo>
                <a:pt x="782202" y="169028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>
            <a:solidFill>
              <a:schemeClr val="tx1"/>
            </a:solidFill>
          </a:endParaRPr>
        </a:p>
      </dsp:txBody>
      <dsp:txXfrm>
        <a:off x="3462977" y="2784236"/>
        <a:ext cx="93124" cy="93124"/>
      </dsp:txXfrm>
    </dsp:sp>
    <dsp:sp modelId="{F278D658-8611-48B2-8FCC-C914E76753ED}">
      <dsp:nvSpPr>
        <dsp:cNvPr id="0" name=""/>
        <dsp:cNvSpPr/>
      </dsp:nvSpPr>
      <dsp:spPr>
        <a:xfrm>
          <a:off x="3118438" y="1985656"/>
          <a:ext cx="782202" cy="50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1101" y="0"/>
              </a:lnTo>
              <a:lnTo>
                <a:pt x="391101" y="506507"/>
              </a:lnTo>
              <a:lnTo>
                <a:pt x="782202" y="5065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3486243" y="2215613"/>
        <a:ext cx="46593" cy="46593"/>
      </dsp:txXfrm>
    </dsp:sp>
    <dsp:sp modelId="{42B19022-193B-414B-B5D4-8EC23DA306E0}">
      <dsp:nvSpPr>
        <dsp:cNvPr id="0" name=""/>
        <dsp:cNvSpPr/>
      </dsp:nvSpPr>
      <dsp:spPr>
        <a:xfrm>
          <a:off x="3118438" y="1308386"/>
          <a:ext cx="782202" cy="677270"/>
        </a:xfrm>
        <a:custGeom>
          <a:avLst/>
          <a:gdLst/>
          <a:ahLst/>
          <a:cxnLst/>
          <a:rect l="0" t="0" r="0" b="0"/>
          <a:pathLst>
            <a:path>
              <a:moveTo>
                <a:pt x="0" y="677270"/>
              </a:moveTo>
              <a:lnTo>
                <a:pt x="391101" y="677270"/>
              </a:lnTo>
              <a:lnTo>
                <a:pt x="391101" y="0"/>
              </a:lnTo>
              <a:lnTo>
                <a:pt x="782202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3483673" y="1621154"/>
        <a:ext cx="51733" cy="51733"/>
      </dsp:txXfrm>
    </dsp:sp>
    <dsp:sp modelId="{7B44FF7C-E0DE-46DA-84A2-AAE6ECD006EC}">
      <dsp:nvSpPr>
        <dsp:cNvPr id="0" name=""/>
        <dsp:cNvSpPr/>
      </dsp:nvSpPr>
      <dsp:spPr>
        <a:xfrm>
          <a:off x="576066" y="586937"/>
          <a:ext cx="2287308" cy="2797437"/>
        </a:xfrm>
        <a:prstGeom prst="rect">
          <a:avLst/>
        </a:prstGeom>
        <a:solidFill>
          <a:srgbClr val="FFFFCC"/>
        </a:solidFill>
        <a:ln>
          <a:solidFill>
            <a:schemeClr val="bg1">
              <a:lumMod val="9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Comportamiento del consumidor</a:t>
          </a:r>
        </a:p>
      </dsp:txBody>
      <dsp:txXfrm>
        <a:off x="576066" y="586937"/>
        <a:ext cx="2287308" cy="2797437"/>
      </dsp:txXfrm>
    </dsp:sp>
    <dsp:sp modelId="{66EE04A1-B087-429E-BD59-449157D6432F}">
      <dsp:nvSpPr>
        <dsp:cNvPr id="0" name=""/>
        <dsp:cNvSpPr/>
      </dsp:nvSpPr>
      <dsp:spPr>
        <a:xfrm>
          <a:off x="3900641" y="834874"/>
          <a:ext cx="3106233" cy="947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Satisfacción</a:t>
          </a:r>
          <a:endParaRPr lang="es-ES" sz="2400" kern="1200" dirty="0"/>
        </a:p>
      </dsp:txBody>
      <dsp:txXfrm>
        <a:off x="3900641" y="834874"/>
        <a:ext cx="3106233" cy="947022"/>
      </dsp:txXfrm>
    </dsp:sp>
    <dsp:sp modelId="{4885698D-9235-49D6-9A6B-0CCF0DD72D70}">
      <dsp:nvSpPr>
        <dsp:cNvPr id="0" name=""/>
        <dsp:cNvSpPr/>
      </dsp:nvSpPr>
      <dsp:spPr>
        <a:xfrm>
          <a:off x="3900641" y="2018652"/>
          <a:ext cx="3106233" cy="947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Compromiso</a:t>
          </a:r>
          <a:endParaRPr lang="es-ES" sz="2400" kern="1200" dirty="0"/>
        </a:p>
      </dsp:txBody>
      <dsp:txXfrm>
        <a:off x="3900641" y="2018652"/>
        <a:ext cx="3106233" cy="947022"/>
      </dsp:txXfrm>
    </dsp:sp>
    <dsp:sp modelId="{ADECF2DB-C68F-4BFB-98E2-69B86D8BB0B1}">
      <dsp:nvSpPr>
        <dsp:cNvPr id="0" name=""/>
        <dsp:cNvSpPr/>
      </dsp:nvSpPr>
      <dsp:spPr>
        <a:xfrm>
          <a:off x="3900641" y="3202430"/>
          <a:ext cx="3106233" cy="94702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/>
            <a:t>Lealtad</a:t>
          </a:r>
          <a:endParaRPr lang="es-ES" sz="2400" kern="1200" dirty="0"/>
        </a:p>
      </dsp:txBody>
      <dsp:txXfrm>
        <a:off x="3900641" y="3202430"/>
        <a:ext cx="3106233" cy="9470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73F07-1958-4071-BD69-568AAA7CEFE1}">
      <dsp:nvSpPr>
        <dsp:cNvPr id="0" name=""/>
        <dsp:cNvSpPr/>
      </dsp:nvSpPr>
      <dsp:spPr>
        <a:xfrm>
          <a:off x="0" y="428490"/>
          <a:ext cx="8424936" cy="1628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/>
            <a:t>H1:</a:t>
          </a:r>
          <a:r>
            <a:rPr lang="es-EC" sz="2400" kern="1200" dirty="0"/>
            <a:t> La apariencia visual de la empresa no tiene un efecto positivo sobre las dimensiones del comportamiento del consumidor: (1) satisfacción del consumidor, (2) lealtad del consumidor y (3) compromiso del consumidor.</a:t>
          </a:r>
          <a:endParaRPr lang="es-ES" sz="2400" kern="1200" dirty="0"/>
        </a:p>
      </dsp:txBody>
      <dsp:txXfrm>
        <a:off x="79504" y="507994"/>
        <a:ext cx="8265928" cy="1469631"/>
      </dsp:txXfrm>
    </dsp:sp>
    <dsp:sp modelId="{A5524048-FE44-425E-871D-4DC350D9272C}">
      <dsp:nvSpPr>
        <dsp:cNvPr id="0" name=""/>
        <dsp:cNvSpPr/>
      </dsp:nvSpPr>
      <dsp:spPr>
        <a:xfrm>
          <a:off x="0" y="2126250"/>
          <a:ext cx="8424936" cy="1628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/>
            <a:t>H2:</a:t>
          </a:r>
          <a:r>
            <a:rPr lang="es-EC" sz="2400" kern="1200" dirty="0"/>
            <a:t> El entorno organizacional e infraestructura no tiene un efecto positivo sobre las dimensiones del comportamiento del consumidor: (1) satisfacción del consumidor, (2) lealtad del consumidor y (3) compromiso del consumidor.</a:t>
          </a:r>
          <a:endParaRPr lang="es-ES" sz="2400" kern="1200" dirty="0"/>
        </a:p>
      </dsp:txBody>
      <dsp:txXfrm>
        <a:off x="79504" y="2205754"/>
        <a:ext cx="8265928" cy="1469631"/>
      </dsp:txXfrm>
    </dsp:sp>
    <dsp:sp modelId="{3A90C18C-5F17-4748-91F2-9FBC8866DA17}">
      <dsp:nvSpPr>
        <dsp:cNvPr id="0" name=""/>
        <dsp:cNvSpPr/>
      </dsp:nvSpPr>
      <dsp:spPr>
        <a:xfrm>
          <a:off x="0" y="3824010"/>
          <a:ext cx="8424936" cy="16286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/>
            <a:t>H3:</a:t>
          </a:r>
          <a:r>
            <a:rPr lang="es-EC" sz="2400" kern="1200" dirty="0"/>
            <a:t> La comunicación externa no tiene un efecto positivo sobre las dimensiones del comportamiento del consumidor: (1) satisfacción del consumidor, (2) lealtad del consumidor y (3) compromiso del consumidor.</a:t>
          </a:r>
          <a:endParaRPr lang="es-ES" sz="2400" kern="1200" dirty="0"/>
        </a:p>
      </dsp:txBody>
      <dsp:txXfrm>
        <a:off x="79504" y="3903514"/>
        <a:ext cx="8265928" cy="14696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1C9A1-1861-413C-B8A4-7F0F78DBE9F6}">
      <dsp:nvSpPr>
        <dsp:cNvPr id="0" name=""/>
        <dsp:cNvSpPr/>
      </dsp:nvSpPr>
      <dsp:spPr>
        <a:xfrm rot="5400000">
          <a:off x="4698376" y="-2790307"/>
          <a:ext cx="1214015" cy="687883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/>
            <a:t>80,7% - segmento cuatro,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/>
            <a:t>13,7% segmento tres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/>
            <a:t>5% segmento dos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/>
            <a:t>0,5% al segmento uno.</a:t>
          </a:r>
        </a:p>
      </dsp:txBody>
      <dsp:txXfrm rot="-5400000">
        <a:off x="1865965" y="101367"/>
        <a:ext cx="6819576" cy="1095489"/>
      </dsp:txXfrm>
    </dsp:sp>
    <dsp:sp modelId="{DD642CF5-816D-4E50-9ED0-1BA6E4556B27}">
      <dsp:nvSpPr>
        <dsp:cNvPr id="0" name=""/>
        <dsp:cNvSpPr/>
      </dsp:nvSpPr>
      <dsp:spPr>
        <a:xfrm>
          <a:off x="783" y="2687"/>
          <a:ext cx="1865180" cy="12928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Segmentos de Cooperativas</a:t>
          </a:r>
        </a:p>
      </dsp:txBody>
      <dsp:txXfrm>
        <a:off x="63895" y="65799"/>
        <a:ext cx="1738956" cy="1166623"/>
      </dsp:txXfrm>
    </dsp:sp>
    <dsp:sp modelId="{B38887DA-ACAC-4693-B3C5-A898CA68F798}">
      <dsp:nvSpPr>
        <dsp:cNvPr id="0" name=""/>
        <dsp:cNvSpPr/>
      </dsp:nvSpPr>
      <dsp:spPr>
        <a:xfrm rot="5400000">
          <a:off x="4788223" y="-1418760"/>
          <a:ext cx="1034278" cy="685072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/>
            <a:t>45 cooperativas pertenecientes a los diferentes segmentos de clasificación del Distrito Metropolitano de Quito, de las cuales 11 pertenecen al segmento cuatro, 14 al segmento tres, 19 al segmento dos y 2 al segmento uno.</a:t>
          </a:r>
        </a:p>
      </dsp:txBody>
      <dsp:txXfrm rot="-5400000">
        <a:off x="1880000" y="1539952"/>
        <a:ext cx="6800237" cy="933300"/>
      </dsp:txXfrm>
    </dsp:sp>
    <dsp:sp modelId="{67F3C46C-C4AB-4B9B-8D94-A4FEE624D35A}">
      <dsp:nvSpPr>
        <dsp:cNvPr id="0" name=""/>
        <dsp:cNvSpPr/>
      </dsp:nvSpPr>
      <dsp:spPr>
        <a:xfrm>
          <a:off x="783" y="1360178"/>
          <a:ext cx="1879215" cy="12928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Entidades tomadas en cuenta.</a:t>
          </a:r>
        </a:p>
      </dsp:txBody>
      <dsp:txXfrm>
        <a:off x="63895" y="1423290"/>
        <a:ext cx="1752991" cy="1166623"/>
      </dsp:txXfrm>
    </dsp:sp>
    <dsp:sp modelId="{A0EBF474-3383-4D43-869A-80EE48C477E3}">
      <dsp:nvSpPr>
        <dsp:cNvPr id="0" name=""/>
        <dsp:cNvSpPr/>
      </dsp:nvSpPr>
      <dsp:spPr>
        <a:xfrm rot="5400000">
          <a:off x="4788244" y="-75326"/>
          <a:ext cx="1034278" cy="687883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/>
            <a:t>El 56.4% pertenece al género masculino, mientras que el 43,5% genero femeninos</a:t>
          </a:r>
        </a:p>
      </dsp:txBody>
      <dsp:txXfrm rot="-5400000">
        <a:off x="1865964" y="2897443"/>
        <a:ext cx="6828350" cy="933300"/>
      </dsp:txXfrm>
    </dsp:sp>
    <dsp:sp modelId="{0EBEA8D7-C91D-40CC-8A64-DA10FD594ADE}">
      <dsp:nvSpPr>
        <dsp:cNvPr id="0" name=""/>
        <dsp:cNvSpPr/>
      </dsp:nvSpPr>
      <dsp:spPr>
        <a:xfrm>
          <a:off x="783" y="2717668"/>
          <a:ext cx="1865180" cy="12928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Género del encuestado</a:t>
          </a:r>
        </a:p>
      </dsp:txBody>
      <dsp:txXfrm>
        <a:off x="63895" y="2780780"/>
        <a:ext cx="1738956" cy="1166623"/>
      </dsp:txXfrm>
    </dsp:sp>
    <dsp:sp modelId="{6DF67B03-5460-4837-AF83-C5FD2CDF6F8E}">
      <dsp:nvSpPr>
        <dsp:cNvPr id="0" name=""/>
        <dsp:cNvSpPr/>
      </dsp:nvSpPr>
      <dsp:spPr>
        <a:xfrm rot="5400000">
          <a:off x="4757173" y="1176208"/>
          <a:ext cx="1034278" cy="70907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000" kern="1200" dirty="0"/>
            <a:t>El 34% tiene un tiempo de afiliación a su respectiva entidad de 6 a 8 años, un 26% de 3 a 5 años, seguida de un 22% de 9 años en adelante y el 17% de 0 a 2 años.</a:t>
          </a:r>
        </a:p>
      </dsp:txBody>
      <dsp:txXfrm rot="-5400000">
        <a:off x="1728938" y="4254933"/>
        <a:ext cx="7040260" cy="933300"/>
      </dsp:txXfrm>
    </dsp:sp>
    <dsp:sp modelId="{15FB82B6-19B5-45E2-B60A-5499F2FA16BB}">
      <dsp:nvSpPr>
        <dsp:cNvPr id="0" name=""/>
        <dsp:cNvSpPr/>
      </dsp:nvSpPr>
      <dsp:spPr>
        <a:xfrm>
          <a:off x="783" y="4075159"/>
          <a:ext cx="1728154" cy="129284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Tiempo de Afiliación</a:t>
          </a:r>
        </a:p>
      </dsp:txBody>
      <dsp:txXfrm>
        <a:off x="63895" y="4138271"/>
        <a:ext cx="1601930" cy="116662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26B34-6221-41CD-9AD9-056262BC4618}">
      <dsp:nvSpPr>
        <dsp:cNvPr id="0" name=""/>
        <dsp:cNvSpPr/>
      </dsp:nvSpPr>
      <dsp:spPr>
        <a:xfrm>
          <a:off x="0" y="28481"/>
          <a:ext cx="8507288" cy="10456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95% de nivel de confianza </a:t>
          </a:r>
        </a:p>
      </dsp:txBody>
      <dsp:txXfrm>
        <a:off x="51046" y="79527"/>
        <a:ext cx="8405196" cy="943595"/>
      </dsp:txXfrm>
    </dsp:sp>
    <dsp:sp modelId="{8AD98290-23C4-4C48-83A4-4BA6E4AF53D3}">
      <dsp:nvSpPr>
        <dsp:cNvPr id="0" name=""/>
        <dsp:cNvSpPr/>
      </dsp:nvSpPr>
      <dsp:spPr>
        <a:xfrm>
          <a:off x="0" y="1102968"/>
          <a:ext cx="8507288" cy="10456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α = 0.05 nivel de significancia (probabilidad de rechazar la hipótesis nula cuando es verdadera)</a:t>
          </a:r>
        </a:p>
      </dsp:txBody>
      <dsp:txXfrm>
        <a:off x="51046" y="1154014"/>
        <a:ext cx="8405196" cy="943595"/>
      </dsp:txXfrm>
    </dsp:sp>
    <dsp:sp modelId="{D50C7D07-34F0-40ED-9354-E6FB392FD76D}">
      <dsp:nvSpPr>
        <dsp:cNvPr id="0" name=""/>
        <dsp:cNvSpPr/>
      </dsp:nvSpPr>
      <dsp:spPr>
        <a:xfrm>
          <a:off x="0" y="2177456"/>
          <a:ext cx="8507288" cy="10456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/>
            <a:t>Reglas de decisión :</a:t>
          </a:r>
          <a:endParaRPr lang="es-EC" sz="2000" kern="1200"/>
        </a:p>
      </dsp:txBody>
      <dsp:txXfrm>
        <a:off x="51046" y="2228502"/>
        <a:ext cx="8405196" cy="943595"/>
      </dsp:txXfrm>
    </dsp:sp>
    <dsp:sp modelId="{D048C264-0D74-418A-A655-312478EA1B96}">
      <dsp:nvSpPr>
        <dsp:cNvPr id="0" name=""/>
        <dsp:cNvSpPr/>
      </dsp:nvSpPr>
      <dsp:spPr>
        <a:xfrm>
          <a:off x="0" y="3251943"/>
          <a:ext cx="8507288" cy="10456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/>
            <a:t>Si el valor calculado de x^2  &gt; valor crítico se rechaza la hipótesis nula al nivel 0.05 y acepta la hipótesis alternativa.</a:t>
          </a:r>
        </a:p>
      </dsp:txBody>
      <dsp:txXfrm>
        <a:off x="51046" y="3302989"/>
        <a:ext cx="8405196" cy="943595"/>
      </dsp:txXfrm>
    </dsp:sp>
    <dsp:sp modelId="{F08B6FD7-B4B6-4AD2-AE03-DF4F4099A15F}">
      <dsp:nvSpPr>
        <dsp:cNvPr id="0" name=""/>
        <dsp:cNvSpPr/>
      </dsp:nvSpPr>
      <dsp:spPr>
        <a:xfrm>
          <a:off x="0" y="4326431"/>
          <a:ext cx="8507288" cy="104568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/>
            <a:t>Si el valor calculado de x^2 es &lt; o igual al valor crítico, la decisión deberá ser aceptar la hipótesis nula al nivel 0.05 y rechazar la hipótesis alternativa. </a:t>
          </a:r>
        </a:p>
      </dsp:txBody>
      <dsp:txXfrm>
        <a:off x="51046" y="4377477"/>
        <a:ext cx="8405196" cy="943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FD4B7-5188-4917-841D-835FA779888B}">
      <dsp:nvSpPr>
        <dsp:cNvPr id="0" name=""/>
        <dsp:cNvSpPr/>
      </dsp:nvSpPr>
      <dsp:spPr>
        <a:xfrm>
          <a:off x="7531" y="905980"/>
          <a:ext cx="2251023" cy="30845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>
              <a:solidFill>
                <a:schemeClr val="tx1"/>
              </a:solidFill>
            </a:rPr>
            <a:t>Antil (1989)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>
              <a:solidFill>
                <a:schemeClr val="tx1"/>
              </a:solidFill>
            </a:rPr>
            <a:t>Interés de los consumidores en adquirir servicios bancarios </a:t>
          </a:r>
        </a:p>
      </dsp:txBody>
      <dsp:txXfrm>
        <a:off x="73461" y="971910"/>
        <a:ext cx="2119163" cy="2952723"/>
      </dsp:txXfrm>
    </dsp:sp>
    <dsp:sp modelId="{244550E5-C18B-4DF3-998B-CA66D3EB1569}">
      <dsp:nvSpPr>
        <dsp:cNvPr id="0" name=""/>
        <dsp:cNvSpPr/>
      </dsp:nvSpPr>
      <dsp:spPr>
        <a:xfrm>
          <a:off x="2483657" y="2169145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>
            <a:solidFill>
              <a:schemeClr val="tx1"/>
            </a:solidFill>
          </a:endParaRPr>
        </a:p>
      </dsp:txBody>
      <dsp:txXfrm>
        <a:off x="2483657" y="2280796"/>
        <a:ext cx="334051" cy="334951"/>
      </dsp:txXfrm>
    </dsp:sp>
    <dsp:sp modelId="{8AB2E652-7058-48D6-9861-C766A699A622}">
      <dsp:nvSpPr>
        <dsp:cNvPr id="0" name=""/>
        <dsp:cNvSpPr/>
      </dsp:nvSpPr>
      <dsp:spPr>
        <a:xfrm>
          <a:off x="3158964" y="803164"/>
          <a:ext cx="2251023" cy="3290214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5">
                <a:hueOff val="1628512"/>
                <a:satOff val="5598"/>
                <a:lumOff val="-26863"/>
                <a:tint val="66000"/>
                <a:satMod val="160000"/>
              </a:schemeClr>
            </a:gs>
            <a:gs pos="50000">
              <a:schemeClr val="accent5">
                <a:hueOff val="1628512"/>
                <a:satOff val="5598"/>
                <a:lumOff val="-26863"/>
                <a:tint val="44500"/>
                <a:satMod val="160000"/>
              </a:schemeClr>
            </a:gs>
            <a:gs pos="100000">
              <a:schemeClr val="accent5">
                <a:hueOff val="1628512"/>
                <a:satOff val="5598"/>
                <a:lumOff val="-26863"/>
                <a:tint val="23500"/>
                <a:satMod val="160000"/>
              </a:schemeClr>
            </a:gs>
          </a:gsLst>
          <a:lin ang="135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>
              <a:solidFill>
                <a:schemeClr val="tx1"/>
              </a:solidFill>
            </a:rPr>
            <a:t>Oportunidades de mercado para las cooperativas de ahorro y crédito.</a:t>
          </a:r>
        </a:p>
      </dsp:txBody>
      <dsp:txXfrm>
        <a:off x="3224894" y="869094"/>
        <a:ext cx="2119163" cy="3158354"/>
      </dsp:txXfrm>
    </dsp:sp>
    <dsp:sp modelId="{0A23E68C-0474-40EE-9805-BE79F5DEF8E3}">
      <dsp:nvSpPr>
        <dsp:cNvPr id="0" name=""/>
        <dsp:cNvSpPr/>
      </dsp:nvSpPr>
      <dsp:spPr>
        <a:xfrm>
          <a:off x="5635090" y="2169145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700" kern="1200">
            <a:solidFill>
              <a:schemeClr val="tx1"/>
            </a:solidFill>
          </a:endParaRPr>
        </a:p>
      </dsp:txBody>
      <dsp:txXfrm>
        <a:off x="5635090" y="2280796"/>
        <a:ext cx="334051" cy="334951"/>
      </dsp:txXfrm>
    </dsp:sp>
    <dsp:sp modelId="{E009DB87-E4C6-45C5-82B6-6DCED47A9D5E}">
      <dsp:nvSpPr>
        <dsp:cNvPr id="0" name=""/>
        <dsp:cNvSpPr/>
      </dsp:nvSpPr>
      <dsp:spPr>
        <a:xfrm>
          <a:off x="6310397" y="803164"/>
          <a:ext cx="2251023" cy="3290214"/>
        </a:xfrm>
        <a:prstGeom prst="roundRect">
          <a:avLst>
            <a:gd name="adj" fmla="val 10000"/>
          </a:avLst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>
              <a:solidFill>
                <a:schemeClr val="tx1"/>
              </a:solidFill>
            </a:rPr>
            <a:t>Factores que despiertan el interés en clientes, llegando a cumplir con  sus expectativas.</a:t>
          </a:r>
        </a:p>
      </dsp:txBody>
      <dsp:txXfrm>
        <a:off x="6376327" y="869094"/>
        <a:ext cx="2119163" cy="3158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FE99B-9D23-499D-B79B-6BC90BE1351D}">
      <dsp:nvSpPr>
        <dsp:cNvPr id="0" name=""/>
        <dsp:cNvSpPr/>
      </dsp:nvSpPr>
      <dsp:spPr>
        <a:xfrm>
          <a:off x="3791" y="0"/>
          <a:ext cx="7756880" cy="39463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/>
            <a:t>Analizar el impacto de la imagen corporativa en el comportamiento de los clientes (socios) de las cooperativas de ahorro y crédito del Distrito Metropolitano de Quito a través de las dimensiones respectivas por cada una de las variables de estudio</a:t>
          </a:r>
          <a:r>
            <a:rPr lang="es-EC" sz="2000" kern="1200" dirty="0"/>
            <a:t>.</a:t>
          </a:r>
          <a:endParaRPr lang="es-ES" sz="2000" kern="1200" dirty="0"/>
        </a:p>
      </dsp:txBody>
      <dsp:txXfrm>
        <a:off x="119376" y="115585"/>
        <a:ext cx="7525710" cy="3715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A7979-B485-45A7-BEE4-16D18238BEF2}">
      <dsp:nvSpPr>
        <dsp:cNvPr id="0" name=""/>
        <dsp:cNvSpPr/>
      </dsp:nvSpPr>
      <dsp:spPr>
        <a:xfrm>
          <a:off x="-5942122" y="-909532"/>
          <a:ext cx="7075648" cy="70756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D197D-CDBF-4F00-B47C-8A50A2BF6B9E}">
      <dsp:nvSpPr>
        <dsp:cNvPr id="0" name=""/>
        <dsp:cNvSpPr/>
      </dsp:nvSpPr>
      <dsp:spPr>
        <a:xfrm>
          <a:off x="729613" y="525658"/>
          <a:ext cx="7478765" cy="10513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4483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/>
            <a:t>1. Identificar las teorías que tienen relación con la imagen corporativa y el comportamiento del consumidor.</a:t>
          </a:r>
          <a:endParaRPr lang="es-ES" sz="2400" kern="1200" dirty="0"/>
        </a:p>
      </dsp:txBody>
      <dsp:txXfrm>
        <a:off x="729613" y="525658"/>
        <a:ext cx="7478765" cy="1051316"/>
      </dsp:txXfrm>
    </dsp:sp>
    <dsp:sp modelId="{DA4E3F60-373F-430E-BA87-99E9124B269D}">
      <dsp:nvSpPr>
        <dsp:cNvPr id="0" name=""/>
        <dsp:cNvSpPr/>
      </dsp:nvSpPr>
      <dsp:spPr>
        <a:xfrm>
          <a:off x="72540" y="394243"/>
          <a:ext cx="1314145" cy="13141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8195FB0-AE8E-415A-B98B-0F34E176B3FE}">
      <dsp:nvSpPr>
        <dsp:cNvPr id="0" name=""/>
        <dsp:cNvSpPr/>
      </dsp:nvSpPr>
      <dsp:spPr>
        <a:xfrm>
          <a:off x="1111767" y="2102633"/>
          <a:ext cx="7096611" cy="10513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4483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/>
            <a:t>2. Identificar una metodología para tratar el objeto de estudio.</a:t>
          </a:r>
          <a:endParaRPr lang="es-ES" sz="2400" kern="1200" dirty="0"/>
        </a:p>
      </dsp:txBody>
      <dsp:txXfrm>
        <a:off x="1111767" y="2102633"/>
        <a:ext cx="7096611" cy="1051316"/>
      </dsp:txXfrm>
    </dsp:sp>
    <dsp:sp modelId="{BC44C7DE-23FC-49AF-B30A-CDB5AF34BB2F}">
      <dsp:nvSpPr>
        <dsp:cNvPr id="0" name=""/>
        <dsp:cNvSpPr/>
      </dsp:nvSpPr>
      <dsp:spPr>
        <a:xfrm>
          <a:off x="454694" y="1971219"/>
          <a:ext cx="1314145" cy="13141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17AD7C3-279C-46FA-81D8-8FA129C38316}">
      <dsp:nvSpPr>
        <dsp:cNvPr id="0" name=""/>
        <dsp:cNvSpPr/>
      </dsp:nvSpPr>
      <dsp:spPr>
        <a:xfrm>
          <a:off x="729613" y="3679608"/>
          <a:ext cx="7478765" cy="10513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4483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/>
            <a:t>3. Establecer la relación entre imagen corporativa y el comportamiento del consumidor a través de las respectivas dimensiones de cada una de las variables.</a:t>
          </a:r>
          <a:endParaRPr lang="es-ES" sz="2100" kern="1200" dirty="0"/>
        </a:p>
      </dsp:txBody>
      <dsp:txXfrm>
        <a:off x="729613" y="3679608"/>
        <a:ext cx="7478765" cy="1051316"/>
      </dsp:txXfrm>
    </dsp:sp>
    <dsp:sp modelId="{02AA263D-0E51-4FBC-9168-16207AEDC97C}">
      <dsp:nvSpPr>
        <dsp:cNvPr id="0" name=""/>
        <dsp:cNvSpPr/>
      </dsp:nvSpPr>
      <dsp:spPr>
        <a:xfrm>
          <a:off x="72540" y="3548194"/>
          <a:ext cx="1314145" cy="13141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AB27F-2058-4903-87C9-2E5A81F697B3}">
      <dsp:nvSpPr>
        <dsp:cNvPr id="0" name=""/>
        <dsp:cNvSpPr/>
      </dsp:nvSpPr>
      <dsp:spPr>
        <a:xfrm>
          <a:off x="0" y="155971"/>
          <a:ext cx="8964488" cy="2268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5744" tIns="187452" rIns="69574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/>
            <a:t>El consumidor evalúa el producto y/o servicio y como resultado la satisfacción a consecuencia de que cumplió las expectativas. La satisfacción producirá lealtad la cual genera compras repetitivas así el producto y/o servicio estará en la mente de los consumidores.</a:t>
          </a:r>
          <a:endParaRPr lang="es-ES" sz="2400" kern="1200" dirty="0"/>
        </a:p>
      </dsp:txBody>
      <dsp:txXfrm>
        <a:off x="0" y="155971"/>
        <a:ext cx="8964488" cy="2268000"/>
      </dsp:txXfrm>
    </dsp:sp>
    <dsp:sp modelId="{D0EAE027-E005-46D6-AFCF-C1B5AD3EED2B}">
      <dsp:nvSpPr>
        <dsp:cNvPr id="0" name=""/>
        <dsp:cNvSpPr/>
      </dsp:nvSpPr>
      <dsp:spPr>
        <a:xfrm>
          <a:off x="448224" y="23131"/>
          <a:ext cx="6275141" cy="265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/>
            <a:t>Saavedra (2004)</a:t>
          </a:r>
          <a:endParaRPr lang="es-ES" sz="2000" kern="1200" dirty="0"/>
        </a:p>
      </dsp:txBody>
      <dsp:txXfrm>
        <a:off x="461193" y="36100"/>
        <a:ext cx="6249203" cy="239742"/>
      </dsp:txXfrm>
    </dsp:sp>
    <dsp:sp modelId="{2C0A8D51-8565-4552-9CE1-9524C0004BE0}">
      <dsp:nvSpPr>
        <dsp:cNvPr id="0" name=""/>
        <dsp:cNvSpPr/>
      </dsp:nvSpPr>
      <dsp:spPr>
        <a:xfrm>
          <a:off x="0" y="2605411"/>
          <a:ext cx="8964488" cy="2268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5744" tIns="187452" rIns="695744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400" kern="1200" dirty="0"/>
            <a:t>Debido a las actividades de consumo poco a poco se va formando relaciones relevantes, duraderas entre la empresa y el consumidor por lo cual se mantiene la lealtad de los clientes, pues la empresa crea un valor de confianza, identificándose con la empresa que satisface necesidades.</a:t>
          </a:r>
          <a:endParaRPr lang="es-ES" sz="2400" kern="1200" dirty="0"/>
        </a:p>
      </dsp:txBody>
      <dsp:txXfrm>
        <a:off x="0" y="2605411"/>
        <a:ext cx="8964488" cy="2268000"/>
      </dsp:txXfrm>
    </dsp:sp>
    <dsp:sp modelId="{81445331-6C4E-4588-83A1-C7383B53DCDF}">
      <dsp:nvSpPr>
        <dsp:cNvPr id="0" name=""/>
        <dsp:cNvSpPr/>
      </dsp:nvSpPr>
      <dsp:spPr>
        <a:xfrm>
          <a:off x="448224" y="2472572"/>
          <a:ext cx="6275141" cy="2656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/>
            <a:t>Reyes &amp; Marín, (2008).</a:t>
          </a:r>
          <a:endParaRPr lang="es-ES" sz="2000" kern="1200" dirty="0"/>
        </a:p>
      </dsp:txBody>
      <dsp:txXfrm>
        <a:off x="461193" y="2485541"/>
        <a:ext cx="6249203" cy="2397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AD0BB-170B-4ADE-B565-9F1AE15D2E6C}">
      <dsp:nvSpPr>
        <dsp:cNvPr id="0" name=""/>
        <dsp:cNvSpPr/>
      </dsp:nvSpPr>
      <dsp:spPr>
        <a:xfrm>
          <a:off x="1022513" y="0"/>
          <a:ext cx="4608512" cy="4608512"/>
        </a:xfrm>
        <a:prstGeom prst="triangle">
          <a:avLst/>
        </a:prstGeom>
        <a:gradFill flip="none" rotWithShape="0">
          <a:gsLst>
            <a:gs pos="0">
              <a:srgbClr val="99FF66">
                <a:tint val="66000"/>
                <a:satMod val="160000"/>
              </a:srgbClr>
            </a:gs>
            <a:gs pos="50000">
              <a:srgbClr val="99FF66">
                <a:tint val="44500"/>
                <a:satMod val="160000"/>
              </a:srgbClr>
            </a:gs>
            <a:gs pos="100000">
              <a:srgbClr val="99FF66">
                <a:tint val="23500"/>
                <a:satMod val="160000"/>
              </a:srgbClr>
            </a:gs>
          </a:gsLst>
          <a:path path="circle">
            <a:fillToRect l="100000" b="100000"/>
          </a:path>
          <a:tileRect t="-100000" r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C01B7-D11A-4FB6-91C0-C1E74DDDFFBA}">
      <dsp:nvSpPr>
        <dsp:cNvPr id="0" name=""/>
        <dsp:cNvSpPr/>
      </dsp:nvSpPr>
      <dsp:spPr>
        <a:xfrm>
          <a:off x="3326769" y="461301"/>
          <a:ext cx="2995532" cy="1638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/>
            <a:t>Consumidor, confianza</a:t>
          </a:r>
        </a:p>
      </dsp:txBody>
      <dsp:txXfrm>
        <a:off x="3406738" y="541270"/>
        <a:ext cx="2835594" cy="1478244"/>
      </dsp:txXfrm>
    </dsp:sp>
    <dsp:sp modelId="{DBADDFAC-2926-4D10-984B-0D76611C5C17}">
      <dsp:nvSpPr>
        <dsp:cNvPr id="0" name=""/>
        <dsp:cNvSpPr/>
      </dsp:nvSpPr>
      <dsp:spPr>
        <a:xfrm>
          <a:off x="3326769" y="2304255"/>
          <a:ext cx="2995532" cy="1638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900" kern="1200" dirty="0"/>
            <a:t>Imagen y lealtad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900" kern="1200" dirty="0"/>
        </a:p>
      </dsp:txBody>
      <dsp:txXfrm>
        <a:off x="3406738" y="2384224"/>
        <a:ext cx="2835594" cy="14782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8D658-8611-48B2-8FCC-C914E76753ED}">
      <dsp:nvSpPr>
        <dsp:cNvPr id="0" name=""/>
        <dsp:cNvSpPr/>
      </dsp:nvSpPr>
      <dsp:spPr>
        <a:xfrm>
          <a:off x="2258165" y="266429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77" y="0"/>
              </a:lnTo>
              <a:lnTo>
                <a:pt x="332077" y="632770"/>
              </a:lnTo>
              <a:lnTo>
                <a:pt x="664155" y="6327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67309" y="2957747"/>
        <a:ext cx="45866" cy="45866"/>
      </dsp:txXfrm>
    </dsp:sp>
    <dsp:sp modelId="{42B19022-193B-414B-B5D4-8EC23DA306E0}">
      <dsp:nvSpPr>
        <dsp:cNvPr id="0" name=""/>
        <dsp:cNvSpPr/>
      </dsp:nvSpPr>
      <dsp:spPr>
        <a:xfrm>
          <a:off x="2258165" y="203152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632770"/>
              </a:moveTo>
              <a:lnTo>
                <a:pt x="332077" y="632770"/>
              </a:lnTo>
              <a:lnTo>
                <a:pt x="332077" y="0"/>
              </a:lnTo>
              <a:lnTo>
                <a:pt x="66415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67309" y="2324977"/>
        <a:ext cx="45866" cy="45866"/>
      </dsp:txXfrm>
    </dsp:sp>
    <dsp:sp modelId="{7B44FF7C-E0DE-46DA-84A2-AAE6ECD006EC}">
      <dsp:nvSpPr>
        <dsp:cNvPr id="0" name=""/>
        <dsp:cNvSpPr/>
      </dsp:nvSpPr>
      <dsp:spPr>
        <a:xfrm rot="16200000">
          <a:off x="-912347" y="2158079"/>
          <a:ext cx="5328591" cy="10124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kern="1200" dirty="0"/>
            <a:t>Apariencia visual</a:t>
          </a:r>
        </a:p>
      </dsp:txBody>
      <dsp:txXfrm>
        <a:off x="-912347" y="2158079"/>
        <a:ext cx="5328591" cy="1012432"/>
      </dsp:txXfrm>
    </dsp:sp>
    <dsp:sp modelId="{66EE04A1-B087-429E-BD59-449157D6432F}">
      <dsp:nvSpPr>
        <dsp:cNvPr id="0" name=""/>
        <dsp:cNvSpPr/>
      </dsp:nvSpPr>
      <dsp:spPr>
        <a:xfrm>
          <a:off x="2922320" y="1525309"/>
          <a:ext cx="3320778" cy="10124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Identidad grafica (Ontiveros, 2013)</a:t>
          </a:r>
        </a:p>
      </dsp:txBody>
      <dsp:txXfrm>
        <a:off x="2922320" y="1525309"/>
        <a:ext cx="3320778" cy="1012432"/>
      </dsp:txXfrm>
    </dsp:sp>
    <dsp:sp modelId="{4885698D-9235-49D6-9A6B-0CCF0DD72D70}">
      <dsp:nvSpPr>
        <dsp:cNvPr id="0" name=""/>
        <dsp:cNvSpPr/>
      </dsp:nvSpPr>
      <dsp:spPr>
        <a:xfrm>
          <a:off x="2922320" y="2790850"/>
          <a:ext cx="3320778" cy="10124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Imagen grafica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 </a:t>
          </a:r>
          <a:r>
            <a:rPr lang="es-EC" sz="3000" kern="1200" dirty="0"/>
            <a:t>(Páez, 2001)</a:t>
          </a:r>
          <a:endParaRPr lang="es-ES" sz="3000" kern="1200" dirty="0"/>
        </a:p>
      </dsp:txBody>
      <dsp:txXfrm>
        <a:off x="2922320" y="2790850"/>
        <a:ext cx="3320778" cy="10124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8D658-8611-48B2-8FCC-C914E76753ED}">
      <dsp:nvSpPr>
        <dsp:cNvPr id="0" name=""/>
        <dsp:cNvSpPr/>
      </dsp:nvSpPr>
      <dsp:spPr>
        <a:xfrm>
          <a:off x="2258165" y="266429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77" y="0"/>
              </a:lnTo>
              <a:lnTo>
                <a:pt x="332077" y="632770"/>
              </a:lnTo>
              <a:lnTo>
                <a:pt x="664155" y="6327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2567309" y="2957747"/>
        <a:ext cx="45866" cy="45866"/>
      </dsp:txXfrm>
    </dsp:sp>
    <dsp:sp modelId="{42B19022-193B-414B-B5D4-8EC23DA306E0}">
      <dsp:nvSpPr>
        <dsp:cNvPr id="0" name=""/>
        <dsp:cNvSpPr/>
      </dsp:nvSpPr>
      <dsp:spPr>
        <a:xfrm>
          <a:off x="2258165" y="203152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632770"/>
              </a:moveTo>
              <a:lnTo>
                <a:pt x="332077" y="632770"/>
              </a:lnTo>
              <a:lnTo>
                <a:pt x="332077" y="0"/>
              </a:lnTo>
              <a:lnTo>
                <a:pt x="66415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2567309" y="2324977"/>
        <a:ext cx="45866" cy="45866"/>
      </dsp:txXfrm>
    </dsp:sp>
    <dsp:sp modelId="{7B44FF7C-E0DE-46DA-84A2-AAE6ECD006EC}">
      <dsp:nvSpPr>
        <dsp:cNvPr id="0" name=""/>
        <dsp:cNvSpPr/>
      </dsp:nvSpPr>
      <dsp:spPr>
        <a:xfrm rot="16200000">
          <a:off x="-912347" y="2158079"/>
          <a:ext cx="5328591" cy="1012432"/>
        </a:xfrm>
        <a:prstGeom prst="rect">
          <a:avLst/>
        </a:prstGeom>
        <a:solidFill>
          <a:srgbClr val="E5F5FF"/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/>
            <a:t>Entorno organizacional e infraestructura </a:t>
          </a:r>
        </a:p>
      </dsp:txBody>
      <dsp:txXfrm>
        <a:off x="-912347" y="2158079"/>
        <a:ext cx="5328591" cy="1012432"/>
      </dsp:txXfrm>
    </dsp:sp>
    <dsp:sp modelId="{66EE04A1-B087-429E-BD59-449157D6432F}">
      <dsp:nvSpPr>
        <dsp:cNvPr id="0" name=""/>
        <dsp:cNvSpPr/>
      </dsp:nvSpPr>
      <dsp:spPr>
        <a:xfrm>
          <a:off x="2922320" y="1525309"/>
          <a:ext cx="3320778" cy="1012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Ambiente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(</a:t>
          </a:r>
          <a:r>
            <a:rPr lang="es-EC" sz="2000" kern="1200" dirty="0" err="1" smtClean="0"/>
            <a:t>Tran</a:t>
          </a:r>
          <a:r>
            <a:rPr lang="es-EC" sz="2000" kern="1200" dirty="0"/>
            <a:t>, </a:t>
          </a:r>
          <a:r>
            <a:rPr lang="es-EC" sz="2000" kern="1200" dirty="0" err="1"/>
            <a:t>Nguyen</a:t>
          </a:r>
          <a:r>
            <a:rPr lang="es-EC" sz="2000" kern="1200" dirty="0"/>
            <a:t>, </a:t>
          </a:r>
          <a:r>
            <a:rPr lang="es-EC" sz="2000" kern="1200" dirty="0" err="1"/>
            <a:t>Melewar</a:t>
          </a:r>
          <a:r>
            <a:rPr lang="es-EC" sz="2000" kern="1200" dirty="0"/>
            <a:t>, &amp; </a:t>
          </a:r>
          <a:r>
            <a:rPr lang="es-EC" sz="2000" kern="1200" dirty="0" err="1"/>
            <a:t>Bodoh</a:t>
          </a:r>
          <a:r>
            <a:rPr lang="es-EC" sz="2000" kern="1200" dirty="0"/>
            <a:t>, 2015)</a:t>
          </a:r>
          <a:endParaRPr lang="es-ES" sz="2000" kern="1200" dirty="0"/>
        </a:p>
      </dsp:txBody>
      <dsp:txXfrm>
        <a:off x="2922320" y="1525309"/>
        <a:ext cx="3320778" cy="1012432"/>
      </dsp:txXfrm>
    </dsp:sp>
    <dsp:sp modelId="{4885698D-9235-49D6-9A6B-0CCF0DD72D70}">
      <dsp:nvSpPr>
        <dsp:cNvPr id="0" name=""/>
        <dsp:cNvSpPr/>
      </dsp:nvSpPr>
      <dsp:spPr>
        <a:xfrm>
          <a:off x="2922320" y="2790850"/>
          <a:ext cx="3320778" cy="1012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Apariencia del personal/ empleados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(</a:t>
          </a:r>
          <a:r>
            <a:rPr lang="es-EC" sz="2200" kern="1200" dirty="0" err="1"/>
            <a:t>Carley</a:t>
          </a:r>
          <a:r>
            <a:rPr lang="es-EC" sz="2200" kern="1200" dirty="0"/>
            <a:t> &amp; </a:t>
          </a:r>
          <a:r>
            <a:rPr lang="es-EC" sz="2200" kern="1200" dirty="0" err="1"/>
            <a:t>Kaufer</a:t>
          </a:r>
          <a:r>
            <a:rPr lang="es-EC" sz="2200" kern="1200" dirty="0"/>
            <a:t>, 1993)</a:t>
          </a:r>
          <a:endParaRPr lang="es-ES" sz="2200" kern="1200" dirty="0"/>
        </a:p>
      </dsp:txBody>
      <dsp:txXfrm>
        <a:off x="2922320" y="2790850"/>
        <a:ext cx="3320778" cy="10124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8D658-8611-48B2-8FCC-C914E76753ED}">
      <dsp:nvSpPr>
        <dsp:cNvPr id="0" name=""/>
        <dsp:cNvSpPr/>
      </dsp:nvSpPr>
      <dsp:spPr>
        <a:xfrm>
          <a:off x="2438185" y="266429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2077" y="0"/>
              </a:lnTo>
              <a:lnTo>
                <a:pt x="332077" y="632770"/>
              </a:lnTo>
              <a:lnTo>
                <a:pt x="664155" y="6327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2747329" y="2957747"/>
        <a:ext cx="45866" cy="45866"/>
      </dsp:txXfrm>
    </dsp:sp>
    <dsp:sp modelId="{42B19022-193B-414B-B5D4-8EC23DA306E0}">
      <dsp:nvSpPr>
        <dsp:cNvPr id="0" name=""/>
        <dsp:cNvSpPr/>
      </dsp:nvSpPr>
      <dsp:spPr>
        <a:xfrm>
          <a:off x="2438185" y="2031525"/>
          <a:ext cx="664155" cy="632770"/>
        </a:xfrm>
        <a:custGeom>
          <a:avLst/>
          <a:gdLst/>
          <a:ahLst/>
          <a:cxnLst/>
          <a:rect l="0" t="0" r="0" b="0"/>
          <a:pathLst>
            <a:path>
              <a:moveTo>
                <a:pt x="0" y="632770"/>
              </a:moveTo>
              <a:lnTo>
                <a:pt x="332077" y="632770"/>
              </a:lnTo>
              <a:lnTo>
                <a:pt x="332077" y="0"/>
              </a:lnTo>
              <a:lnTo>
                <a:pt x="66415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</a:endParaRPr>
        </a:p>
      </dsp:txBody>
      <dsp:txXfrm>
        <a:off x="2747329" y="2324977"/>
        <a:ext cx="45866" cy="45866"/>
      </dsp:txXfrm>
    </dsp:sp>
    <dsp:sp modelId="{7B44FF7C-E0DE-46DA-84A2-AAE6ECD006EC}">
      <dsp:nvSpPr>
        <dsp:cNvPr id="0" name=""/>
        <dsp:cNvSpPr/>
      </dsp:nvSpPr>
      <dsp:spPr>
        <a:xfrm rot="16200000">
          <a:off x="-732327" y="2158079"/>
          <a:ext cx="5328591" cy="1012432"/>
        </a:xfrm>
        <a:prstGeom prst="rect">
          <a:avLst/>
        </a:prstGeom>
        <a:gradFill flip="none" rotWithShape="1">
          <a:gsLst>
            <a:gs pos="26300">
              <a:srgbClr val="D8FFFF"/>
            </a:gs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/>
            <a:t>Comunicación externa</a:t>
          </a:r>
        </a:p>
      </dsp:txBody>
      <dsp:txXfrm>
        <a:off x="-732327" y="2158079"/>
        <a:ext cx="5328591" cy="1012432"/>
      </dsp:txXfrm>
    </dsp:sp>
    <dsp:sp modelId="{66EE04A1-B087-429E-BD59-449157D6432F}">
      <dsp:nvSpPr>
        <dsp:cNvPr id="0" name=""/>
        <dsp:cNvSpPr/>
      </dsp:nvSpPr>
      <dsp:spPr>
        <a:xfrm>
          <a:off x="3102340" y="1525309"/>
          <a:ext cx="3320778" cy="1012432"/>
        </a:xfrm>
        <a:prstGeom prst="rect">
          <a:avLst/>
        </a:prstGeom>
        <a:solidFill>
          <a:srgbClr val="FF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Comunicación corporativa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(</a:t>
          </a:r>
          <a:r>
            <a:rPr lang="es-EC" sz="2200" kern="1200" dirty="0" err="1"/>
            <a:t>Ind</a:t>
          </a:r>
          <a:r>
            <a:rPr lang="es-EC" sz="2200" kern="1200" dirty="0"/>
            <a:t>, 1995)</a:t>
          </a:r>
          <a:endParaRPr lang="es-ES" sz="2200" kern="1200" dirty="0"/>
        </a:p>
      </dsp:txBody>
      <dsp:txXfrm>
        <a:off x="3102340" y="1525309"/>
        <a:ext cx="3320778" cy="1012432"/>
      </dsp:txXfrm>
    </dsp:sp>
    <dsp:sp modelId="{4885698D-9235-49D6-9A6B-0CCF0DD72D70}">
      <dsp:nvSpPr>
        <dsp:cNvPr id="0" name=""/>
        <dsp:cNvSpPr/>
      </dsp:nvSpPr>
      <dsp:spPr>
        <a:xfrm>
          <a:off x="3102340" y="2790850"/>
          <a:ext cx="3320778" cy="1012432"/>
        </a:xfrm>
        <a:prstGeom prst="rect">
          <a:avLst/>
        </a:prstGeom>
        <a:solidFill>
          <a:srgbClr val="FFFF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Comunicación del perfil de identidad corporativa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/>
            <a:t>(Ontiveros, 2013)</a:t>
          </a:r>
        </a:p>
      </dsp:txBody>
      <dsp:txXfrm>
        <a:off x="3102340" y="2790850"/>
        <a:ext cx="3320778" cy="101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F513-517E-4CF4-875C-566F382BDF2E}" type="datetimeFigureOut">
              <a:rPr lang="es-ES" smtClean="0"/>
              <a:pPr/>
              <a:t>18/11/2016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5A72-D475-4644-863B-4274F2D12A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8841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r">
              <a:defRPr sz="1400"/>
            </a:lvl1pPr>
          </a:lstStyle>
          <a:p>
            <a:fld id="{467A6AF2-C3A6-4EA1-BB42-D573A88196E2}" type="datetimeFigureOut">
              <a:rPr lang="es-ES" smtClean="0"/>
              <a:pPr/>
              <a:t>18/11/2016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75" tIns="49937" rIns="99875" bIns="4993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9875" tIns="49937" rIns="99875" bIns="4993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l">
              <a:defRPr sz="14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r">
              <a:defRPr sz="1400"/>
            </a:lvl1pPr>
          </a:lstStyle>
          <a:p>
            <a:fld id="{6A7441D7-C633-4324-86FF-E00342CAD5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240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val="277510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orelDRAW" r:id="rId3" imgW="9168480" imgH="5375520" progId="">
                  <p:embed/>
                </p:oleObj>
              </mc:Choice>
              <mc:Fallback>
                <p:oleObj name="CorelDRAW" r:id="rId3" imgW="9168480" imgH="537552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681"/>
                      <a:stretch>
                        <a:fillRect/>
                      </a:stretch>
                    </p:blipFill>
                    <p:spPr bwMode="auto">
                      <a:xfrm>
                        <a:off x="-19050" y="749300"/>
                        <a:ext cx="9163050" cy="536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5661248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5662451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5662451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2" y="222164"/>
            <a:ext cx="2232000" cy="576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6656871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6658074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658074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214" y="5981170"/>
            <a:ext cx="2232000" cy="576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Revisiones/ENCUESTA%202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C" b="1" dirty="0"/>
              <a:t>FECHA ÚLTIMA REVISIÓN: 13/12/11</a:t>
            </a: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8" name="3 CuadroTexto"/>
          <p:cNvSpPr txBox="1"/>
          <p:nvPr/>
        </p:nvSpPr>
        <p:spPr>
          <a:xfrm>
            <a:off x="1429059" y="476672"/>
            <a:ext cx="756084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           UNIVERSIDAD DE LAS FUERZAS ARMADAS ESPE</a:t>
            </a:r>
          </a:p>
          <a:p>
            <a:endParaRPr lang="es-ES" sz="2400" dirty="0"/>
          </a:p>
          <a:p>
            <a:endParaRPr lang="es-ES" sz="2400" dirty="0"/>
          </a:p>
          <a:p>
            <a:pPr algn="ctr"/>
            <a:r>
              <a:rPr lang="es-ES" sz="2400" b="1" dirty="0"/>
              <a:t>DEPARTAMENTO DE CIENCIAS ECONÒMICAS, ADMINISTRATIVAS Y DE COMERCIO</a:t>
            </a:r>
          </a:p>
          <a:p>
            <a:endParaRPr lang="es-ES" sz="2400" dirty="0"/>
          </a:p>
          <a:p>
            <a:endParaRPr lang="es-ES" sz="2400" dirty="0"/>
          </a:p>
          <a:p>
            <a:pPr algn="ctr"/>
            <a:r>
              <a:rPr lang="es-ES" sz="2400" b="1" dirty="0"/>
              <a:t>CARRERA DE INGENIERÌA EN MERCADOTECNIA</a:t>
            </a:r>
          </a:p>
          <a:p>
            <a:pPr algn="ctr"/>
            <a:endParaRPr lang="es-ES" sz="2400" b="1" dirty="0"/>
          </a:p>
          <a:p>
            <a:pPr algn="ctr"/>
            <a:endParaRPr lang="es-ES" sz="2400" dirty="0"/>
          </a:p>
          <a:p>
            <a:pPr algn="ctr"/>
            <a:r>
              <a:rPr lang="es-ES" sz="2400" b="1" dirty="0"/>
              <a:t>Integrantes:  </a:t>
            </a:r>
            <a:r>
              <a:rPr lang="es-ES" sz="2400" dirty="0"/>
              <a:t>Marla Estefanía Sevilla </a:t>
            </a:r>
            <a:r>
              <a:rPr lang="es-ES" sz="2400" dirty="0" err="1"/>
              <a:t>Balseca</a:t>
            </a:r>
            <a:endParaRPr lang="es-ES" sz="2400" dirty="0"/>
          </a:p>
          <a:p>
            <a:pPr algn="ctr"/>
            <a:r>
              <a:rPr lang="es-ES" sz="2400" dirty="0"/>
              <a:t>                            Erika </a:t>
            </a:r>
            <a:r>
              <a:rPr lang="es-ES" sz="2400" dirty="0" err="1"/>
              <a:t>Natali</a:t>
            </a:r>
            <a:r>
              <a:rPr lang="es-ES" sz="2400" dirty="0"/>
              <a:t> </a:t>
            </a:r>
            <a:r>
              <a:rPr lang="es-ES" sz="2400" dirty="0" err="1"/>
              <a:t>Toaquiza</a:t>
            </a:r>
            <a:r>
              <a:rPr lang="es-ES" sz="2400" dirty="0"/>
              <a:t> Vallejo</a:t>
            </a:r>
          </a:p>
          <a:p>
            <a:pPr algn="ctr"/>
            <a:endParaRPr lang="es-ES" sz="2400" dirty="0"/>
          </a:p>
          <a:p>
            <a:endParaRPr lang="es-ES" dirty="0"/>
          </a:p>
          <a:p>
            <a:pPr algn="ctr"/>
            <a:r>
              <a:rPr lang="es-ES" dirty="0"/>
              <a:t>2016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1135" y="44624"/>
            <a:ext cx="7765321" cy="1326321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Variable dependiente: comportamiento del consumidor</a:t>
            </a: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634998256"/>
              </p:ext>
            </p:extLst>
          </p:nvPr>
        </p:nvGraphicFramePr>
        <p:xfrm>
          <a:off x="179512" y="1196752"/>
          <a:ext cx="89644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61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MARCO </a:t>
            </a:r>
            <a:b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REFERENCIAL</a:t>
            </a:r>
          </a:p>
        </p:txBody>
      </p:sp>
    </p:spTree>
    <p:extLst>
      <p:ext uri="{BB962C8B-B14F-4D97-AF65-F5344CB8AC3E}">
        <p14:creationId xmlns:p14="http://schemas.microsoft.com/office/powerpoint/2010/main" val="27109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-387424"/>
            <a:ext cx="7272808" cy="114300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sz="2800" dirty="0">
                <a:solidFill>
                  <a:schemeClr val="tx1"/>
                </a:solidFill>
              </a:rPr>
              <a:t>Imagen corporativa y Comportamiento del consumidor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7504" y="1196752"/>
            <a:ext cx="8496944" cy="1323439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s-EC" sz="2000" dirty="0"/>
              <a:t>Suárez Vázquez &amp; Díaz (2001):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s-EC" sz="2000" dirty="0"/>
              <a:t>Consumidores </a:t>
            </a:r>
            <a:r>
              <a:rPr lang="es-EC" sz="2000" b="1" dirty="0"/>
              <a:t>exigentes</a:t>
            </a:r>
            <a:r>
              <a:rPr lang="es-EC" sz="2000" dirty="0"/>
              <a:t> y </a:t>
            </a:r>
            <a:r>
              <a:rPr lang="es-EC" sz="2000" b="1" dirty="0"/>
              <a:t>selectivos</a:t>
            </a:r>
          </a:p>
          <a:p>
            <a:pPr lvl="0"/>
            <a:endParaRPr lang="es-EC" sz="2000" dirty="0">
              <a:solidFill>
                <a:srgbClr val="FFFFCC"/>
              </a:solidFill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s-EC" sz="2000" b="1" dirty="0"/>
              <a:t>Información</a:t>
            </a:r>
            <a:r>
              <a:rPr lang="es-EC" sz="2000" dirty="0"/>
              <a:t> que otorgan las empresas.</a:t>
            </a: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899592" y="2636912"/>
            <a:ext cx="7704856" cy="1323439"/>
          </a:xfrm>
          <a:prstGeom prst="rect">
            <a:avLst/>
          </a:prstGeom>
          <a:ln>
            <a:solidFill>
              <a:srgbClr val="339966"/>
            </a:solidFill>
          </a:ln>
        </p:spPr>
        <p:txBody>
          <a:bodyPr wrap="square">
            <a:spAutoFit/>
          </a:bodyPr>
          <a:lstStyle/>
          <a:p>
            <a:r>
              <a:rPr lang="es-EC" sz="2000" dirty="0"/>
              <a:t>Longinos (2007):</a:t>
            </a:r>
          </a:p>
          <a:p>
            <a:endParaRPr lang="es-EC" sz="2000" dirty="0"/>
          </a:p>
          <a:p>
            <a:pPr marL="342900" lvl="0" indent="-342900">
              <a:buFont typeface="Wingdings" pitchFamily="2" charset="2"/>
              <a:buChar char="q"/>
            </a:pPr>
            <a:r>
              <a:rPr lang="es-EC" sz="2000" dirty="0"/>
              <a:t> Servicio y/o producto  generan una </a:t>
            </a:r>
            <a:r>
              <a:rPr lang="es-EC" sz="2000" b="1" dirty="0"/>
              <a:t>imagen</a:t>
            </a:r>
            <a:r>
              <a:rPr lang="es-EC" sz="2000" dirty="0"/>
              <a:t>, la cual se denota como un factor de éxito. </a:t>
            </a:r>
            <a:endParaRPr lang="es-ES" sz="2000" dirty="0"/>
          </a:p>
        </p:txBody>
      </p:sp>
      <p:sp>
        <p:nvSpPr>
          <p:cNvPr id="5" name="4 Rectángulo"/>
          <p:cNvSpPr/>
          <p:nvPr/>
        </p:nvSpPr>
        <p:spPr>
          <a:xfrm>
            <a:off x="1802936" y="4077072"/>
            <a:ext cx="6801511" cy="193899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s-EC" sz="2000" dirty="0"/>
              <a:t>Bravo, Matute &amp; Pina (2011) (2007):</a:t>
            </a:r>
          </a:p>
          <a:p>
            <a:pPr lvl="0"/>
            <a:endParaRPr lang="es-EC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C" sz="2000" dirty="0"/>
              <a:t>Actitud o </a:t>
            </a:r>
            <a:r>
              <a:rPr lang="es-EC" sz="2000" b="1" dirty="0"/>
              <a:t>comportamiento</a:t>
            </a:r>
            <a:r>
              <a:rPr lang="es-EC" sz="2000" dirty="0"/>
              <a:t> favorable del consumidor hacia la entidad.</a:t>
            </a:r>
          </a:p>
          <a:p>
            <a:pPr lvl="0"/>
            <a:endParaRPr lang="es-EC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C" sz="2000" b="1" dirty="0"/>
              <a:t>Satisfacción</a:t>
            </a:r>
            <a:r>
              <a:rPr lang="es-EC" sz="2000" dirty="0"/>
              <a:t> de los clientes.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111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>
            <a:normAutofit/>
          </a:bodyPr>
          <a:lstStyle/>
          <a:p>
            <a:r>
              <a:rPr lang="es-EC" b="1" dirty="0">
                <a:solidFill>
                  <a:schemeClr val="tx1"/>
                </a:solidFill>
              </a:rPr>
              <a:t>Imagen corporativa y comportamiento del consumidor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268409583"/>
              </p:ext>
            </p:extLst>
          </p:nvPr>
        </p:nvGraphicFramePr>
        <p:xfrm>
          <a:off x="971600" y="1268760"/>
          <a:ext cx="734481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"/>
          <p:cNvSpPr/>
          <p:nvPr/>
        </p:nvSpPr>
        <p:spPr>
          <a:xfrm>
            <a:off x="2339752" y="4941168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(Bravo, Matute, &amp; Pina, 2011)</a:t>
            </a:r>
            <a:r>
              <a:rPr lang="es-EC" dirty="0"/>
              <a:t>.</a:t>
            </a:r>
            <a:endParaRPr lang="es-ES" dirty="0"/>
          </a:p>
        </p:txBody>
      </p:sp>
      <p:pic>
        <p:nvPicPr>
          <p:cNvPr id="3074" name="Picture 2" descr="Resultado de imagen para satisfaccion del client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69" y="1988840"/>
            <a:ext cx="265747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3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Título"/>
          <p:cNvSpPr txBox="1">
            <a:spLocks/>
          </p:cNvSpPr>
          <p:nvPr/>
        </p:nvSpPr>
        <p:spPr>
          <a:xfrm>
            <a:off x="395536" y="1916832"/>
            <a:ext cx="82296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s-ES" sz="66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MARCO </a:t>
            </a:r>
            <a:br>
              <a:rPr lang="es-ES" sz="66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ES" sz="66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CONCEPTUAL</a:t>
            </a:r>
          </a:p>
        </p:txBody>
      </p:sp>
    </p:spTree>
    <p:extLst>
      <p:ext uri="{BB962C8B-B14F-4D97-AF65-F5344CB8AC3E}">
        <p14:creationId xmlns:p14="http://schemas.microsoft.com/office/powerpoint/2010/main" val="14042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55327116"/>
              </p:ext>
            </p:extLst>
          </p:nvPr>
        </p:nvGraphicFramePr>
        <p:xfrm>
          <a:off x="899592" y="548680"/>
          <a:ext cx="74888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Imagen Corporativa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79512" y="5877272"/>
            <a:ext cx="4834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dirty="0" smtClean="0"/>
              <a:t>(</a:t>
            </a:r>
            <a:r>
              <a:rPr lang="es-EC" dirty="0" err="1" smtClean="0"/>
              <a:t>Tran</a:t>
            </a:r>
            <a:r>
              <a:rPr lang="es-EC" dirty="0"/>
              <a:t>, </a:t>
            </a:r>
            <a:r>
              <a:rPr lang="es-EC" dirty="0" err="1"/>
              <a:t>Nguyen</a:t>
            </a:r>
            <a:r>
              <a:rPr lang="es-EC" dirty="0"/>
              <a:t>, </a:t>
            </a:r>
            <a:r>
              <a:rPr lang="es-EC" dirty="0" err="1"/>
              <a:t>Melewar</a:t>
            </a:r>
            <a:r>
              <a:rPr lang="es-EC" dirty="0"/>
              <a:t>, &amp; </a:t>
            </a:r>
            <a:r>
              <a:rPr lang="es-EC" dirty="0" err="1"/>
              <a:t>Bodoh</a:t>
            </a:r>
            <a:r>
              <a:rPr lang="es-EC" dirty="0"/>
              <a:t>, 2015)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97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714165258"/>
              </p:ext>
            </p:extLst>
          </p:nvPr>
        </p:nvGraphicFramePr>
        <p:xfrm>
          <a:off x="827584" y="548680"/>
          <a:ext cx="74888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Imagen Corporativa</a:t>
            </a:r>
          </a:p>
        </p:txBody>
      </p:sp>
    </p:spTree>
    <p:extLst>
      <p:ext uri="{BB962C8B-B14F-4D97-AF65-F5344CB8AC3E}">
        <p14:creationId xmlns:p14="http://schemas.microsoft.com/office/powerpoint/2010/main" val="41098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29363478"/>
              </p:ext>
            </p:extLst>
          </p:nvPr>
        </p:nvGraphicFramePr>
        <p:xfrm>
          <a:off x="683568" y="620688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Imagen Corporativa</a:t>
            </a:r>
          </a:p>
        </p:txBody>
      </p:sp>
    </p:spTree>
    <p:extLst>
      <p:ext uri="{BB962C8B-B14F-4D97-AF65-F5344CB8AC3E}">
        <p14:creationId xmlns:p14="http://schemas.microsoft.com/office/powerpoint/2010/main" val="9903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89226845"/>
              </p:ext>
            </p:extLst>
          </p:nvPr>
        </p:nvGraphicFramePr>
        <p:xfrm>
          <a:off x="755576" y="1052736"/>
          <a:ext cx="748883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79208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MARCO CONCEPTUAL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691680" y="3933056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(Ruiz, 2000)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887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MARCO </a:t>
            </a:r>
            <a:b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METODOLÓGICO</a:t>
            </a:r>
          </a:p>
        </p:txBody>
      </p:sp>
    </p:spTree>
    <p:extLst>
      <p:ext uri="{BB962C8B-B14F-4D97-AF65-F5344CB8AC3E}">
        <p14:creationId xmlns:p14="http://schemas.microsoft.com/office/powerpoint/2010/main" val="32261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dirty="0"/>
              <a:t>FECHA ÚLTIMA REVISIÓN: 13/12/11</a:t>
            </a:r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dirty="0"/>
              <a:t>CÓDIGO: </a:t>
            </a:r>
            <a:r>
              <a:rPr lang="es-EC" dirty="0"/>
              <a:t>SGC.DI.260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1844824"/>
            <a:ext cx="7467600" cy="302433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S" kern="0" dirty="0">
                <a:solidFill>
                  <a:schemeClr val="tx1"/>
                </a:solidFill>
              </a:rPr>
              <a:t>IMPACTO DE LA IMAGEN CORPORATIVA EN EL COMPORTAMIENTO DE LOS SOCIOS DE COOPERATIVAS DE AHORRO Y CREDITO DEL DISTRITO METROPOLITANO DE QUITO.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Tipología de la investigación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11560" y="4941168"/>
            <a:ext cx="4532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(Hernández, Fernández, &amp; Baptista, 2010)</a:t>
            </a:r>
            <a:endParaRPr lang="es-EC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b="1" dirty="0">
                <a:solidFill>
                  <a:schemeClr val="tx1"/>
                </a:solidFill>
              </a:rPr>
              <a:t>Correlacional – Causal</a:t>
            </a:r>
          </a:p>
          <a:p>
            <a:endParaRPr lang="es-EC" b="1" dirty="0">
              <a:solidFill>
                <a:schemeClr val="tx1"/>
              </a:solidFill>
            </a:endParaRPr>
          </a:p>
          <a:p>
            <a:r>
              <a:rPr lang="es-EC" dirty="0">
                <a:solidFill>
                  <a:schemeClr val="tx1"/>
                </a:solidFill>
              </a:rPr>
              <a:t>Relación de las variables de estudio fundamentadas en la revisión teórica e hipótesis que se han planteado.</a:t>
            </a:r>
          </a:p>
          <a:p>
            <a:endParaRPr lang="es-EC" dirty="0">
              <a:solidFill>
                <a:schemeClr val="tx1"/>
              </a:solidFill>
            </a:endParaRPr>
          </a:p>
          <a:p>
            <a:r>
              <a:rPr lang="es-EC" dirty="0">
                <a:solidFill>
                  <a:schemeClr val="tx1"/>
                </a:solidFill>
              </a:rPr>
              <a:t>Determinación de la causa hacia el efecto.</a:t>
            </a:r>
          </a:p>
        </p:txBody>
      </p:sp>
    </p:spTree>
    <p:extLst>
      <p:ext uri="{BB962C8B-B14F-4D97-AF65-F5344CB8AC3E}">
        <p14:creationId xmlns:p14="http://schemas.microsoft.com/office/powerpoint/2010/main" val="8616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43608" y="58847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/>
              <a:t>	</a:t>
            </a:r>
            <a:endParaRPr lang="es-ES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89452770"/>
              </p:ext>
            </p:extLst>
          </p:nvPr>
        </p:nvGraphicFramePr>
        <p:xfrm>
          <a:off x="179512" y="428179"/>
          <a:ext cx="8424936" cy="5881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Rectángulo"/>
          <p:cNvSpPr/>
          <p:nvPr/>
        </p:nvSpPr>
        <p:spPr>
          <a:xfrm>
            <a:off x="1010607" y="46110"/>
            <a:ext cx="2337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b="1" dirty="0"/>
              <a:t>HIPOTESIS</a:t>
            </a:r>
            <a:r>
              <a:rPr lang="es-EC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55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>
                <a:solidFill>
                  <a:schemeClr val="tx1"/>
                </a:solidFill>
                <a:effectLst/>
              </a:rPr>
              <a:t>Procedimiento para recolección y análisis de datos</a:t>
            </a:r>
            <a:endParaRPr lang="es-EC" dirty="0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858123"/>
              </p:ext>
            </p:extLst>
          </p:nvPr>
        </p:nvGraphicFramePr>
        <p:xfrm>
          <a:off x="685799" y="1417638"/>
          <a:ext cx="7764870" cy="451256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529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2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29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29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29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0028">
                <a:tc gridSpan="5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DMQ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49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 </a:t>
                      </a:r>
                      <a:endParaRPr lang="es-EC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NUMERO DE COAC´S</a:t>
                      </a:r>
                      <a:endParaRPr lang="es-EC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%</a:t>
                      </a:r>
                      <a:endParaRPr lang="es-EC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NUMERO DE SOCIOS</a:t>
                      </a:r>
                      <a:endParaRPr lang="es-EC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%</a:t>
                      </a:r>
                      <a:endParaRPr lang="es-EC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Segmento 1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80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43%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9892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1%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00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Segmento 2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42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22%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91380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5%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0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Segmento 3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14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7%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249821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14%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00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Segmento 4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11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6%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1477051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81%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00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TOTAL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147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100%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1828144</a:t>
                      </a:r>
                      <a:endParaRPr lang="es-EC" sz="3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100%</a:t>
                      </a:r>
                      <a:endParaRPr lang="es-EC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6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chemeClr val="tx1"/>
                </a:solidFill>
                <a:effectLst/>
              </a:rPr>
              <a:t>Técnicas de muestreo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9086" y="1183218"/>
            <a:ext cx="7765322" cy="468840"/>
          </a:xfrm>
        </p:spPr>
        <p:txBody>
          <a:bodyPr/>
          <a:lstStyle/>
          <a:p>
            <a:r>
              <a:rPr lang="es-EC" dirty="0" smtClean="0">
                <a:solidFill>
                  <a:schemeClr val="tx1"/>
                </a:solidFill>
                <a:effectLst/>
              </a:rPr>
              <a:t>Muestreo </a:t>
            </a:r>
            <a:r>
              <a:rPr lang="es-EC" dirty="0">
                <a:solidFill>
                  <a:schemeClr val="tx1"/>
                </a:solidFill>
                <a:effectLst/>
              </a:rPr>
              <a:t>probabilístico estratificado</a:t>
            </a:r>
            <a:endParaRPr lang="es-EC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" y="2987056"/>
                <a:ext cx="4644008" cy="1664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32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C" sz="3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C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s-EC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EC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EC" sz="32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C" sz="32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f>
                                <m:fPr>
                                  <m:type m:val="skw"/>
                                  <m:ctrlPr>
                                    <a:rPr lang="es-EC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s-EC" sz="32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s-EC" sz="32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s-EC" sz="3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sSup>
                            <m:sSupPr>
                              <m:ctrlPr>
                                <a:rPr lang="es-EC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32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s-EC" sz="3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type m:val="skw"/>
                              <m:ctrlPr>
                                <a:rPr lang="es-EC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EC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C" sz="32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s-EC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EC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s-EC" sz="3200" i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s-EC" sz="3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EC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EC" sz="32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EC" sz="32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EC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C" sz="32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s-EC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s-EC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EC" sz="32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s-EC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s-EC" sz="32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es-EC" sz="3200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2987056"/>
                <a:ext cx="4644008" cy="1664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24962"/>
              </p:ext>
            </p:extLst>
          </p:nvPr>
        </p:nvGraphicFramePr>
        <p:xfrm>
          <a:off x="4860033" y="2003648"/>
          <a:ext cx="4032448" cy="4267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492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Parámetro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92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B = Error de estimación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92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O</a:t>
                      </a:r>
                      <a:r>
                        <a:rPr lang="es-EC" sz="2000" baseline="-25000" dirty="0">
                          <a:effectLst/>
                        </a:rPr>
                        <a:t>i</a:t>
                      </a:r>
                      <a:r>
                        <a:rPr lang="es-EC" sz="2000" baseline="30000" dirty="0">
                          <a:effectLst/>
                        </a:rPr>
                        <a:t>2</a:t>
                      </a:r>
                      <a:r>
                        <a:rPr lang="es-EC" sz="2000" dirty="0">
                          <a:effectLst/>
                        </a:rPr>
                        <a:t>= Varianza del Estrato 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892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Ni</a:t>
                      </a:r>
                      <a:r>
                        <a:rPr lang="es-EC" sz="2000" baseline="-25000" dirty="0">
                          <a:effectLst/>
                        </a:rPr>
                        <a:t> </a:t>
                      </a:r>
                      <a:r>
                        <a:rPr lang="es-EC" sz="2000" dirty="0">
                          <a:effectLst/>
                        </a:rPr>
                        <a:t>= Población del Estrato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892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W</a:t>
                      </a:r>
                      <a:r>
                        <a:rPr lang="es-EC" sz="2000" baseline="-25000">
                          <a:effectLst/>
                        </a:rPr>
                        <a:t>i</a:t>
                      </a:r>
                      <a:r>
                        <a:rPr lang="es-EC" sz="2000">
                          <a:effectLst/>
                        </a:rPr>
                        <a:t>= Peso del Estrato</a:t>
                      </a:r>
                      <a:endParaRPr lang="es-EC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92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N = Población de los cuatro estratos</a:t>
                      </a:r>
                      <a:endParaRPr lang="es-EC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23528" y="5828172"/>
            <a:ext cx="3415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Scheaffer, Mendenhall, Ott (1987)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048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337981"/>
              </p:ext>
            </p:extLst>
          </p:nvPr>
        </p:nvGraphicFramePr>
        <p:xfrm>
          <a:off x="1403648" y="1556792"/>
          <a:ext cx="6336704" cy="373566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37989750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95962704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308424158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319506655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NUMERO DE SOCIOS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%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# Encuestas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8160040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Segmento 1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9892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1%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55767370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Segmento 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91380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5%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19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45912003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Segmento 3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249821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14%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52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656151881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Segmento 4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1477051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81%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306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0533075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TOTAL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1828144</a:t>
                      </a:r>
                      <a:endParaRPr lang="es-EC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100%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379</a:t>
                      </a:r>
                      <a:endParaRPr lang="es-EC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465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7765321" cy="1326321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  <a:effectLst/>
              </a:rPr>
              <a:t>Instrumento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4" name="Multidocumento 3">
            <a:hlinkClick r:id="rId2" action="ppaction://hlinkfile"/>
          </p:cNvPr>
          <p:cNvSpPr/>
          <p:nvPr/>
        </p:nvSpPr>
        <p:spPr>
          <a:xfrm>
            <a:off x="5868144" y="4437112"/>
            <a:ext cx="2448272" cy="1800200"/>
          </a:xfrm>
          <a:prstGeom prst="flowChartMulti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36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Resultados</a:t>
            </a:r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395536" y="1916832"/>
            <a:ext cx="8229600" cy="1143000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i="1" cap="all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s-ES" sz="66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Estadísticos  descriptivos</a:t>
            </a:r>
          </a:p>
        </p:txBody>
      </p:sp>
    </p:spTree>
    <p:extLst>
      <p:ext uri="{BB962C8B-B14F-4D97-AF65-F5344CB8AC3E}">
        <p14:creationId xmlns:p14="http://schemas.microsoft.com/office/powerpoint/2010/main" val="37155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347" y="-27384"/>
            <a:ext cx="7765321" cy="1326321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Resultados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735429"/>
              </p:ext>
            </p:extLst>
          </p:nvPr>
        </p:nvGraphicFramePr>
        <p:xfrm>
          <a:off x="323528" y="722600"/>
          <a:ext cx="8820472" cy="5370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4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-37148"/>
            <a:ext cx="3131840" cy="1326321"/>
          </a:xfrm>
        </p:spPr>
        <p:txBody>
          <a:bodyPr>
            <a:normAutofit/>
          </a:bodyPr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Resultados</a:t>
            </a:r>
            <a:br>
              <a:rPr lang="es-EC" dirty="0">
                <a:solidFill>
                  <a:schemeClr val="tx1"/>
                </a:solidFill>
              </a:rPr>
            </a:br>
            <a:r>
              <a:rPr lang="es-EC" dirty="0">
                <a:solidFill>
                  <a:schemeClr val="tx1"/>
                </a:solidFill>
              </a:rPr>
              <a:t>Lealtad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89173"/>
            <a:ext cx="7992888" cy="5308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49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" y="-37148"/>
            <a:ext cx="3131840" cy="1326321"/>
          </a:xfrm>
          <a:prstGeom prst="rect">
            <a:avLst/>
          </a:prstGeom>
        </p:spPr>
        <p:txBody>
          <a:bodyPr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kern="0">
                <a:solidFill>
                  <a:schemeClr val="tx1"/>
                </a:solidFill>
              </a:rPr>
              <a:t>Resultados</a:t>
            </a:r>
            <a:br>
              <a:rPr lang="es-EC" kern="0">
                <a:solidFill>
                  <a:schemeClr val="tx1"/>
                </a:solidFill>
              </a:rPr>
            </a:br>
            <a:r>
              <a:rPr lang="es-EC" kern="0">
                <a:solidFill>
                  <a:schemeClr val="tx1"/>
                </a:solidFill>
              </a:rPr>
              <a:t>Lealtad</a:t>
            </a:r>
            <a:endParaRPr lang="es-EC" kern="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8208912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60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482066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arcador de fecha 1"/>
          <p:cNvSpPr>
            <a:spLocks noGrp="1"/>
          </p:cNvSpPr>
          <p:nvPr>
            <p:ph type="dt" sz="half" idx="4294967295"/>
          </p:nvPr>
        </p:nvSpPr>
        <p:spPr>
          <a:xfrm>
            <a:off x="0" y="6656388"/>
            <a:ext cx="2025650" cy="215900"/>
          </a:xfrm>
        </p:spPr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4294967295"/>
          </p:nvPr>
        </p:nvSpPr>
        <p:spPr>
          <a:xfrm>
            <a:off x="8269288" y="6657975"/>
            <a:ext cx="874712" cy="214313"/>
          </a:xfrm>
        </p:spPr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7696200" y="6657975"/>
            <a:ext cx="1447800" cy="214313"/>
          </a:xfrm>
        </p:spPr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575" y="71314"/>
            <a:ext cx="8229600" cy="621382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3833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3240360" cy="1326321"/>
          </a:xfrm>
        </p:spPr>
        <p:txBody>
          <a:bodyPr>
            <a:normAutofit/>
          </a:bodyPr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Resultados</a:t>
            </a:r>
            <a:br>
              <a:rPr lang="es-EC" dirty="0">
                <a:solidFill>
                  <a:schemeClr val="tx1"/>
                </a:solidFill>
              </a:rPr>
            </a:br>
            <a:r>
              <a:rPr lang="es-EC" dirty="0">
                <a:solidFill>
                  <a:schemeClr val="tx1"/>
                </a:solidFill>
              </a:rPr>
              <a:t>Satisfacción</a:t>
            </a: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7"/>
          <a:stretch/>
        </p:blipFill>
        <p:spPr bwMode="auto">
          <a:xfrm>
            <a:off x="0" y="1124744"/>
            <a:ext cx="4499992" cy="5616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0"/>
          <a:stretch/>
        </p:blipFill>
        <p:spPr bwMode="auto">
          <a:xfrm>
            <a:off x="4283968" y="1124744"/>
            <a:ext cx="4860033" cy="5616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735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520" y="0"/>
            <a:ext cx="2590509" cy="1326321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Resultados</a:t>
            </a:r>
            <a:br>
              <a:rPr lang="es-EC" dirty="0">
                <a:solidFill>
                  <a:schemeClr val="tx1"/>
                </a:solidFill>
              </a:rPr>
            </a:br>
            <a:r>
              <a:rPr lang="es-EC" dirty="0">
                <a:solidFill>
                  <a:schemeClr val="tx1"/>
                </a:solidFill>
              </a:rPr>
              <a:t>Compromiso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7704856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7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108520" y="0"/>
            <a:ext cx="2590509" cy="132632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/>
            <a:r>
              <a:rPr lang="es-EC" kern="0">
                <a:solidFill>
                  <a:schemeClr val="tx1"/>
                </a:solidFill>
              </a:rPr>
              <a:t>Resultados</a:t>
            </a:r>
            <a:br>
              <a:rPr lang="es-EC" kern="0">
                <a:solidFill>
                  <a:schemeClr val="tx1"/>
                </a:solidFill>
              </a:rPr>
            </a:br>
            <a:r>
              <a:rPr lang="es-EC" kern="0">
                <a:solidFill>
                  <a:schemeClr val="tx1"/>
                </a:solidFill>
              </a:rPr>
              <a:t>Compromiso</a:t>
            </a:r>
            <a:endParaRPr lang="es-EC" kern="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7776864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7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347" y="158463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Resultados</a:t>
            </a:r>
            <a:br>
              <a:rPr lang="es-EC" dirty="0">
                <a:solidFill>
                  <a:schemeClr val="tx1"/>
                </a:solidFill>
              </a:rPr>
            </a:br>
            <a:r>
              <a:rPr lang="es-EC" dirty="0">
                <a:solidFill>
                  <a:schemeClr val="tx1"/>
                </a:solidFill>
              </a:rPr>
              <a:t>Apariencia Visual</a:t>
            </a: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7"/>
          <a:stretch/>
        </p:blipFill>
        <p:spPr bwMode="auto">
          <a:xfrm>
            <a:off x="-108520" y="1268760"/>
            <a:ext cx="4748449" cy="5589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7"/>
          <a:stretch/>
        </p:blipFill>
        <p:spPr bwMode="auto">
          <a:xfrm>
            <a:off x="4499993" y="1268760"/>
            <a:ext cx="4608512" cy="5589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51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07505" y="-27384"/>
            <a:ext cx="8856984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dirty="0"/>
              <a:t>Resultados : Entorno Organizacional e infraestructura</a:t>
            </a: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98937"/>
            <a:ext cx="7560841" cy="5298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3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7505" y="-27384"/>
            <a:ext cx="8856984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dirty="0"/>
              <a:t>Resultados : Entorno Organizacional e infraestructura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776865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4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347" y="158463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Resultados</a:t>
            </a:r>
            <a:br>
              <a:rPr lang="es-EC" dirty="0">
                <a:solidFill>
                  <a:schemeClr val="tx1"/>
                </a:solidFill>
              </a:rPr>
            </a:br>
            <a:r>
              <a:rPr lang="es-EC" dirty="0">
                <a:solidFill>
                  <a:schemeClr val="tx1"/>
                </a:solidFill>
              </a:rPr>
              <a:t>Comunicación Externa</a:t>
            </a: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0"/>
          <a:stretch/>
        </p:blipFill>
        <p:spPr bwMode="auto">
          <a:xfrm>
            <a:off x="-5967" y="1268760"/>
            <a:ext cx="4649975" cy="5589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n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6"/>
          <a:stretch/>
        </p:blipFill>
        <p:spPr bwMode="auto">
          <a:xfrm>
            <a:off x="4355976" y="1268760"/>
            <a:ext cx="4786006" cy="5589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208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Resultados</a:t>
            </a:r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395536" y="1916832"/>
            <a:ext cx="8229600" cy="1143000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i="1" cap="all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s-ES" sz="66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Estadísticos  inferenciales</a:t>
            </a:r>
          </a:p>
        </p:txBody>
      </p:sp>
    </p:spTree>
    <p:extLst>
      <p:ext uri="{BB962C8B-B14F-4D97-AF65-F5344CB8AC3E}">
        <p14:creationId xmlns:p14="http://schemas.microsoft.com/office/powerpoint/2010/main" val="29819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Chi-cuadrado de Pearson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461129"/>
              </p:ext>
            </p:extLst>
          </p:nvPr>
        </p:nvGraphicFramePr>
        <p:xfrm>
          <a:off x="457200" y="865096"/>
          <a:ext cx="85072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982999"/>
            <a:ext cx="7128792" cy="154234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EC" sz="2100" b="0" dirty="0">
                <a:solidFill>
                  <a:schemeClr val="tx1"/>
                </a:solidFill>
                <a:effectLst/>
              </a:rPr>
              <a:t>H </a:t>
            </a:r>
            <a:r>
              <a:rPr lang="es-EC" sz="2100" b="0" baseline="-25000" dirty="0">
                <a:solidFill>
                  <a:schemeClr val="tx1"/>
                </a:solidFill>
                <a:effectLst/>
              </a:rPr>
              <a:t>1</a:t>
            </a:r>
            <a:r>
              <a:rPr lang="es-EC" sz="2100" b="0" dirty="0">
                <a:solidFill>
                  <a:schemeClr val="tx1"/>
                </a:solidFill>
                <a:effectLst/>
              </a:rPr>
              <a:t>:    </a:t>
            </a:r>
            <a:r>
              <a:rPr lang="es-EC" sz="2100" b="0" cap="none" dirty="0">
                <a:solidFill>
                  <a:schemeClr val="tx1"/>
                </a:solidFill>
                <a:effectLst/>
              </a:rPr>
              <a:t>La apariencia visual de la empresa tiene un efecto positivo sobre las dimensiones del comportamiento del consumidor: (1) satisfacción del consumidor, (2) lealtad del consumidor y (3) compromiso del consumidor.</a:t>
            </a:r>
            <a:br>
              <a:rPr lang="es-EC" sz="2100" b="0" cap="none" dirty="0">
                <a:solidFill>
                  <a:schemeClr val="tx1"/>
                </a:solidFill>
                <a:effectLst/>
              </a:rPr>
            </a:br>
            <a:endParaRPr lang="es-EC" sz="2100" b="0" cap="none" dirty="0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611104"/>
              </p:ext>
            </p:extLst>
          </p:nvPr>
        </p:nvGraphicFramePr>
        <p:xfrm>
          <a:off x="720080" y="1340768"/>
          <a:ext cx="8244407" cy="3312506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473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4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2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4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6107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u="none" strike="noStrike" dirty="0">
                          <a:effectLst/>
                        </a:rPr>
                        <a:t> 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A2 vs L2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A1 vs S1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A1 vs C2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X ^2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58,23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33,88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73,54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441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Valor Critico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26,29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18,30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31,41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>
                          <a:effectLst/>
                        </a:rPr>
                        <a:t>α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0,05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0,05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0,05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Gl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16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10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20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18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p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0,000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0,000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0,000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7189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Rechazo H0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2000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189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Acepto H0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4518247" y="3979436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Rectángulo 5"/>
          <p:cNvSpPr/>
          <p:nvPr/>
        </p:nvSpPr>
        <p:spPr>
          <a:xfrm>
            <a:off x="6451145" y="4005064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Rectángulo 6"/>
          <p:cNvSpPr/>
          <p:nvPr/>
        </p:nvSpPr>
        <p:spPr>
          <a:xfrm>
            <a:off x="8196861" y="4005064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Rectángulo 7"/>
          <p:cNvSpPr/>
          <p:nvPr/>
        </p:nvSpPr>
        <p:spPr>
          <a:xfrm>
            <a:off x="323528" y="153133"/>
            <a:ext cx="7800818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 Chi cuadrado </a:t>
            </a:r>
            <a:r>
              <a:rPr lang="es-EC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Spss</a:t>
            </a: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“Apariencia Visual  Vs Lealtad, Satisfacción y Compromiso"</a:t>
            </a:r>
            <a:endParaRPr lang="es-EC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Planteamiento del problema.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446758247"/>
              </p:ext>
            </p:extLst>
          </p:nvPr>
        </p:nvGraphicFramePr>
        <p:xfrm>
          <a:off x="395536" y="1052736"/>
          <a:ext cx="85689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3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415123"/>
              </p:ext>
            </p:extLst>
          </p:nvPr>
        </p:nvGraphicFramePr>
        <p:xfrm>
          <a:off x="251521" y="1556792"/>
          <a:ext cx="8496942" cy="3276692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409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8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9914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u="none" strike="noStrike" dirty="0">
                          <a:effectLst/>
                        </a:rPr>
                        <a:t> </a:t>
                      </a:r>
                      <a:endParaRPr lang="es-EC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E1 vs L2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E1 vs S2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E4 vs C3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160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X ^2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21,05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31,16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26,78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0863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Valor Critico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21,02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21,02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26,29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16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</a:rPr>
                        <a:t>α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0,05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0,05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0,05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416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Gl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12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12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16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36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p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0,050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0,001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0,044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2368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Rechazo H0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2368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Acepto H0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 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 </a:t>
                      </a:r>
                      <a:endParaRPr lang="es-EC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4839787"/>
            <a:ext cx="6984776" cy="168636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EC" sz="2100" b="0" cap="none" dirty="0">
                <a:solidFill>
                  <a:schemeClr val="tx1"/>
                </a:solidFill>
                <a:effectLst/>
              </a:rPr>
              <a:t>H </a:t>
            </a:r>
            <a:r>
              <a:rPr lang="es-EC" sz="2100" b="0" cap="none" baseline="-25000" dirty="0">
                <a:solidFill>
                  <a:schemeClr val="tx1"/>
                </a:solidFill>
                <a:effectLst/>
              </a:rPr>
              <a:t>2</a:t>
            </a:r>
            <a:r>
              <a:rPr lang="es-EC" sz="2100" b="0" cap="none" dirty="0">
                <a:solidFill>
                  <a:schemeClr val="tx1"/>
                </a:solidFill>
                <a:effectLst/>
              </a:rPr>
              <a:t>:    El entorno organizacional e infraestructura tiene un efecto positivo sobre las dimensiones del comportamiento del consumidor: (1) satisfacción del consumidor, (2) lealtad del consumidor y (3) compromiso del consumidor.</a:t>
            </a:r>
            <a:endParaRPr lang="es-EC" sz="2100" b="0" cap="none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51920" y="4149080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Rectángulo 6"/>
          <p:cNvSpPr/>
          <p:nvPr/>
        </p:nvSpPr>
        <p:spPr>
          <a:xfrm>
            <a:off x="6059829" y="4149080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Rectángulo 7"/>
          <p:cNvSpPr/>
          <p:nvPr/>
        </p:nvSpPr>
        <p:spPr>
          <a:xfrm>
            <a:off x="8100391" y="4149080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 8"/>
          <p:cNvSpPr/>
          <p:nvPr/>
        </p:nvSpPr>
        <p:spPr>
          <a:xfrm>
            <a:off x="251520" y="116632"/>
            <a:ext cx="8712968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 Chi cuadrado </a:t>
            </a:r>
            <a:r>
              <a:rPr lang="es-EC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Spss</a:t>
            </a: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“Entorno Organizacional e Infraestructura Vs Lealtad, Satisfacción y Compromiso"</a:t>
            </a:r>
            <a:endParaRPr lang="es-EC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7505" y="5127015"/>
            <a:ext cx="7128792" cy="154234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EC" sz="2100" b="0" cap="none" dirty="0">
                <a:solidFill>
                  <a:schemeClr val="tx1"/>
                </a:solidFill>
                <a:effectLst/>
              </a:rPr>
              <a:t>H </a:t>
            </a:r>
            <a:r>
              <a:rPr lang="es-EC" sz="2100" b="0" cap="none" baseline="-25000" dirty="0">
                <a:solidFill>
                  <a:schemeClr val="tx1"/>
                </a:solidFill>
                <a:effectLst/>
              </a:rPr>
              <a:t>3</a:t>
            </a:r>
            <a:r>
              <a:rPr lang="es-EC" sz="2100" b="0" cap="none" dirty="0">
                <a:solidFill>
                  <a:schemeClr val="tx1"/>
                </a:solidFill>
                <a:effectLst/>
              </a:rPr>
              <a:t>:    La comunicación externa tiene un efecto positivo sobre las dimensiones del comportamiento del consumidor: (1) satisfacción del consumidor, (2) lealtad del consumidor y (3) compromiso del consumidor.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36597"/>
              </p:ext>
            </p:extLst>
          </p:nvPr>
        </p:nvGraphicFramePr>
        <p:xfrm>
          <a:off x="107502" y="1340768"/>
          <a:ext cx="8712968" cy="3426207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4128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3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8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4471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u="none" strike="noStrike" dirty="0">
                          <a:effectLst/>
                        </a:rPr>
                        <a:t> </a:t>
                      </a:r>
                      <a:endParaRPr lang="es-EC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Z1 vs L2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Z2 vs S1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>
                          <a:effectLst/>
                        </a:rPr>
                        <a:t>Z2 vs C1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710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X ^2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183,37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127,683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>
                          <a:effectLst/>
                        </a:rPr>
                        <a:t>93,245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521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>
                          <a:effectLst/>
                        </a:rPr>
                        <a:t>Valor Critico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21,02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dirty="0" smtClean="0">
                          <a:effectLst/>
                        </a:rPr>
                        <a:t>15,50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 smtClean="0">
                          <a:effectLst/>
                        </a:rPr>
                        <a:t>26,29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71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u="none" strike="noStrike" dirty="0">
                          <a:effectLst/>
                        </a:rPr>
                        <a:t>α</a:t>
                      </a:r>
                      <a:endParaRPr lang="el-G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0,05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0,05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0,05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71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Gl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12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8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16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69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>
                          <a:effectLst/>
                        </a:rPr>
                        <a:t>p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2000" u="none" strike="noStrike">
                          <a:effectLst/>
                        </a:rPr>
                        <a:t>0</a:t>
                      </a:r>
                      <a:endParaRPr lang="es-EC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695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Rechazo H0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8695"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Acepto H0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000" u="none" strike="noStrike" dirty="0">
                          <a:effectLst/>
                        </a:rPr>
                        <a:t> </a:t>
                      </a:r>
                      <a:endParaRPr lang="es-EC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805795" y="4097988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Rectángulo 6"/>
          <p:cNvSpPr/>
          <p:nvPr/>
        </p:nvSpPr>
        <p:spPr>
          <a:xfrm>
            <a:off x="5989096" y="4097988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Rectángulo 7"/>
          <p:cNvSpPr/>
          <p:nvPr/>
        </p:nvSpPr>
        <p:spPr>
          <a:xfrm>
            <a:off x="8012040" y="4097988"/>
            <a:ext cx="648072" cy="14401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 8"/>
          <p:cNvSpPr/>
          <p:nvPr/>
        </p:nvSpPr>
        <p:spPr>
          <a:xfrm>
            <a:off x="107504" y="44624"/>
            <a:ext cx="7800818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 Chi cuadrado </a:t>
            </a:r>
            <a:r>
              <a:rPr lang="es-EC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Spss</a:t>
            </a:r>
            <a:r>
              <a:rPr lang="es-EC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“Comunicación Externa Vs Lealtad, Satisfacción y Compromiso"</a:t>
            </a:r>
            <a:endParaRPr lang="es-EC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281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395536" y="1268760"/>
            <a:ext cx="8229600" cy="1143000"/>
          </a:xfrm>
          <a:prstGeom prst="rect">
            <a:avLst/>
          </a:prstGeom>
        </p:spPr>
        <p:txBody>
          <a:bodyPr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i="1" cap="all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s-ES" sz="6600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Conclusiones, Líneas de investigación futuras.</a:t>
            </a:r>
          </a:p>
        </p:txBody>
      </p:sp>
    </p:spTree>
    <p:extLst>
      <p:ext uri="{BB962C8B-B14F-4D97-AF65-F5344CB8AC3E}">
        <p14:creationId xmlns:p14="http://schemas.microsoft.com/office/powerpoint/2010/main" val="3073156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347" y="404664"/>
            <a:ext cx="7765321" cy="1326321"/>
          </a:xfrm>
        </p:spPr>
        <p:txBody>
          <a:bodyPr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167274"/>
            <a:ext cx="8271156" cy="4789320"/>
          </a:xfrm>
        </p:spPr>
        <p:txBody>
          <a:bodyPr>
            <a:noAutofit/>
          </a:bodyPr>
          <a:lstStyle/>
          <a:p>
            <a:r>
              <a:rPr lang="es-EC" sz="2200" dirty="0">
                <a:solidFill>
                  <a:schemeClr val="tx1"/>
                </a:solidFill>
                <a:effectLst/>
              </a:rPr>
              <a:t>Las dimensiones de satisfacción, compromiso y lealtad del consumidor, se ven ligadas directamente con las dimensiones de imagen cooperativa</a:t>
            </a:r>
            <a:r>
              <a:rPr lang="es-EC" sz="22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endParaRPr lang="es-EC" sz="2200" dirty="0">
              <a:solidFill>
                <a:schemeClr val="tx1"/>
              </a:solidFill>
              <a:effectLst/>
            </a:endParaRPr>
          </a:p>
          <a:p>
            <a:r>
              <a:rPr lang="es-EC" sz="2200" dirty="0" smtClean="0">
                <a:solidFill>
                  <a:schemeClr val="tx1"/>
                </a:solidFill>
                <a:effectLst/>
              </a:rPr>
              <a:t>La </a:t>
            </a:r>
            <a:r>
              <a:rPr lang="es-EC" sz="2200" dirty="0">
                <a:solidFill>
                  <a:schemeClr val="tx1"/>
                </a:solidFill>
                <a:effectLst/>
              </a:rPr>
              <a:t>dimensión correspondiente a entorno organizacional e infraestructura se la asocia directamente con la imagen corporativa de las cooperativas, ya que se relaciona al personal que labora en las mismas</a:t>
            </a:r>
            <a:r>
              <a:rPr lang="es-EC" sz="22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endParaRPr lang="es-EC" sz="2200" dirty="0">
              <a:solidFill>
                <a:schemeClr val="tx1"/>
              </a:solidFill>
              <a:effectLst/>
            </a:endParaRPr>
          </a:p>
          <a:p>
            <a:r>
              <a:rPr lang="es-EC" sz="2200" dirty="0">
                <a:solidFill>
                  <a:schemeClr val="tx1"/>
                </a:solidFill>
                <a:effectLst/>
              </a:rPr>
              <a:t>Adicionalmente la forma de comunicación que las cooperativas escojan para dirigirse a sus socios y el trato con los mismos son los generadores de satisfacción, compromiso y lealtad en ellos.</a:t>
            </a:r>
            <a:endParaRPr lang="es-EC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080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347" y="404664"/>
            <a:ext cx="7765321" cy="1326321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Recomendaciones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429" y="2060848"/>
            <a:ext cx="8271156" cy="26937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C" sz="2000" dirty="0">
                <a:solidFill>
                  <a:schemeClr val="tx1"/>
                </a:solidFill>
              </a:rPr>
              <a:t>Se recomienda a las empresas </a:t>
            </a:r>
            <a:r>
              <a:rPr lang="es-EC" sz="2000" dirty="0" smtClean="0">
                <a:solidFill>
                  <a:schemeClr val="tx1"/>
                </a:solidFill>
              </a:rPr>
              <a:t>de bienes y servicios que ya se encuentren desarrollando sus actividades económicas </a:t>
            </a:r>
            <a:r>
              <a:rPr lang="es-EC" sz="2000" dirty="0">
                <a:solidFill>
                  <a:schemeClr val="tx1"/>
                </a:solidFill>
              </a:rPr>
              <a:t>en el Ecuador,  realicen </a:t>
            </a:r>
            <a:r>
              <a:rPr lang="es-EC" sz="2000" dirty="0" smtClean="0">
                <a:solidFill>
                  <a:schemeClr val="tx1"/>
                </a:solidFill>
              </a:rPr>
              <a:t>investigaciones </a:t>
            </a:r>
            <a:r>
              <a:rPr lang="es-EC" sz="2000" dirty="0">
                <a:solidFill>
                  <a:schemeClr val="tx1"/>
                </a:solidFill>
              </a:rPr>
              <a:t>acerca del efecto que tiene su  imagen corporativa en sus respectivos clientes, ya que puede ser de gran utilidad para determinar estrategias apropiadas a aplicarse para fidelizar a los consumidores, optimizando así recursos y tiempo</a:t>
            </a:r>
            <a:r>
              <a:rPr lang="es-EC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C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876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C" sz="2000" dirty="0">
                <a:solidFill>
                  <a:schemeClr val="tx1"/>
                </a:solidFill>
              </a:rPr>
              <a:t>Para que el cliente se sienta satisfecho, se debe cumplir con sus expectativas tanto con el producto o servicio como con el personal y el ambiente en el que se desenvuelve, generando experiencias favorables, con una buena comunicación e información, por lo cual se hace necesaria una correcta gestión de procesos internos y externos de la empresa para así mitigar los posibles inconvenientes que puedan involucrar a los clientes.</a:t>
            </a:r>
            <a:endParaRPr lang="es-EC" dirty="0">
              <a:solidFill>
                <a:schemeClr val="tx1"/>
              </a:solidFill>
            </a:endParaRPr>
          </a:p>
          <a:p>
            <a:endParaRPr lang="es-EC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85347" y="404664"/>
            <a:ext cx="7765321" cy="1326321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Recomendaciones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022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3207" y="2060848"/>
            <a:ext cx="8229600" cy="23328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C" sz="2000" dirty="0">
                <a:solidFill>
                  <a:schemeClr val="tx1"/>
                </a:solidFill>
              </a:rPr>
              <a:t>Si las empresas de bienes y servicios quieren desarrollar tanto la lealtad, como el compromiso de sus clientes, deben hacer hincapié en sus clientes internos brindándoles capacitaciones, seminarios y motivaciones para que sean estos  quienes reflejen una buena imagen de la empresa.</a:t>
            </a:r>
          </a:p>
          <a:p>
            <a:endParaRPr lang="es-EC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85347" y="404664"/>
            <a:ext cx="7765321" cy="1326321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Recomendaciones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014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0" i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Líneas de investigación futuras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11560" y="980728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300" dirty="0"/>
              <a:t>El presente estudio se realizó en el Distrito Metropolitano de Quito y por ello sería necesario analizar las similitudes y diferencias del sector en esta ciudad, con el resto de otras ciudades antes de generalizar los resultados obtenidos. </a:t>
            </a:r>
          </a:p>
          <a:p>
            <a:endParaRPr lang="es-EC" sz="2300" dirty="0"/>
          </a:p>
          <a:p>
            <a:r>
              <a:rPr lang="es-EC" sz="2300" dirty="0"/>
              <a:t>Además, el estudio tendría una mayor profundidad si se hubieran analizado con mayor detalle cada uno de las dimensiones del estudio. A modo de ejemplo, se podría incluir la dimensión de los precios, permitiendo así conocer si todas ellas producen los mismos efectos en las actitudes del consumidor, o haber analizado la naturaleza multidimensional de la lealtad del consumidor.</a:t>
            </a:r>
            <a:endParaRPr lang="es-ES" sz="2300" dirty="0"/>
          </a:p>
        </p:txBody>
      </p:sp>
    </p:spTree>
    <p:extLst>
      <p:ext uri="{BB962C8B-B14F-4D97-AF65-F5344CB8AC3E}">
        <p14:creationId xmlns:p14="http://schemas.microsoft.com/office/powerpoint/2010/main" val="214348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chemeClr val="tx1"/>
                </a:solidFill>
              </a:rPr>
              <a:t>Objetivo de investigación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00810"/>
              </p:ext>
            </p:extLst>
          </p:nvPr>
        </p:nvGraphicFramePr>
        <p:xfrm>
          <a:off x="685800" y="1844824"/>
          <a:ext cx="7764463" cy="394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3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792088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Objetivos secundarios.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44392953"/>
              </p:ext>
            </p:extLst>
          </p:nvPr>
        </p:nvGraphicFramePr>
        <p:xfrm>
          <a:off x="611560" y="764704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Resultado de imagen para objetivo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33846"/>
            <a:ext cx="1584176" cy="131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6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MARCO </a:t>
            </a:r>
            <a:b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s-ES" sz="6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TEÓRICO</a:t>
            </a:r>
          </a:p>
        </p:txBody>
      </p:sp>
    </p:spTree>
    <p:extLst>
      <p:ext uri="{BB962C8B-B14F-4D97-AF65-F5344CB8AC3E}">
        <p14:creationId xmlns:p14="http://schemas.microsoft.com/office/powerpoint/2010/main" val="28353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3335" y="260648"/>
            <a:ext cx="7765321" cy="1326321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Variable independiente: imagen corporativa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979712" y="2204863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s-EC" sz="2400" dirty="0"/>
              <a:t>Contar con un indicador de identidad que sea visual, como : logotipo, para recordar una imagen, hace necesario crear un diseño uniforme de la imagen </a:t>
            </a:r>
            <a:r>
              <a:rPr lang="es-EC" sz="2400" dirty="0" smtClean="0"/>
              <a:t>corporativa.</a:t>
            </a:r>
            <a:endParaRPr lang="es-ES" sz="2400" dirty="0"/>
          </a:p>
        </p:txBody>
      </p:sp>
      <p:sp>
        <p:nvSpPr>
          <p:cNvPr id="8" name="7 Cheurón"/>
          <p:cNvSpPr/>
          <p:nvPr/>
        </p:nvSpPr>
        <p:spPr>
          <a:xfrm rot="5400000">
            <a:off x="202997" y="2469410"/>
            <a:ext cx="1763641" cy="1234548"/>
          </a:xfrm>
          <a:prstGeom prst="chevron">
            <a:avLst/>
          </a:pr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7" name="Cheurón 4"/>
          <p:cNvSpPr/>
          <p:nvPr/>
        </p:nvSpPr>
        <p:spPr>
          <a:xfrm>
            <a:off x="499955" y="2822137"/>
            <a:ext cx="1234548" cy="52909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400" kern="1200" dirty="0"/>
              <a:t>Van </a:t>
            </a:r>
            <a:r>
              <a:rPr lang="es-EC" sz="1400" kern="1200" dirty="0" err="1"/>
              <a:t>Heerden</a:t>
            </a:r>
            <a:r>
              <a:rPr lang="es-EC" sz="1400" kern="1200" dirty="0"/>
              <a:t> &amp; </a:t>
            </a:r>
            <a:r>
              <a:rPr lang="es-EC" sz="1400" kern="1200" dirty="0" err="1"/>
              <a:t>Puth</a:t>
            </a:r>
            <a:r>
              <a:rPr lang="es-EC" sz="1400" kern="1200" dirty="0"/>
              <a:t> (1995).</a:t>
            </a:r>
            <a:endParaRPr lang="es-ES" sz="1400" kern="1200" dirty="0"/>
          </a:p>
        </p:txBody>
      </p:sp>
    </p:spTree>
    <p:extLst>
      <p:ext uri="{BB962C8B-B14F-4D97-AF65-F5344CB8AC3E}">
        <p14:creationId xmlns:p14="http://schemas.microsoft.com/office/powerpoint/2010/main" val="20305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dondear rectángulo de esquina del mismo lado 4"/>
          <p:cNvSpPr/>
          <p:nvPr/>
        </p:nvSpPr>
        <p:spPr>
          <a:xfrm>
            <a:off x="1604115" y="871795"/>
            <a:ext cx="7134397" cy="103498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904" tIns="10795" rIns="10795" bIns="10795" numCol="1" spcCol="1270" anchor="ctr" anchorCtr="0">
            <a:noAutofit/>
          </a:bodyPr>
          <a:lstStyle/>
          <a:p>
            <a:pPr marL="171450" lvl="1" indent="-171450" algn="l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2600" kern="1200" dirty="0"/>
          </a:p>
        </p:txBody>
      </p:sp>
      <p:sp>
        <p:nvSpPr>
          <p:cNvPr id="7" name="6 Rectángulo"/>
          <p:cNvSpPr/>
          <p:nvPr/>
        </p:nvSpPr>
        <p:spPr>
          <a:xfrm>
            <a:off x="117540" y="3012293"/>
            <a:ext cx="72007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s-EC" sz="2600" dirty="0"/>
              <a:t>La percepción acerca de la organización que el cliente tiene en su memoria, se la conoce como imagen corporativa y tiene un efecto en el comportamiento del consumidor. </a:t>
            </a:r>
            <a:endParaRPr lang="es-ES" sz="2600" dirty="0"/>
          </a:p>
        </p:txBody>
      </p:sp>
      <p:grpSp>
        <p:nvGrpSpPr>
          <p:cNvPr id="8" name="7 Grupo"/>
          <p:cNvGrpSpPr/>
          <p:nvPr/>
        </p:nvGrpSpPr>
        <p:grpSpPr>
          <a:xfrm>
            <a:off x="993236" y="583649"/>
            <a:ext cx="1234548" cy="1763641"/>
            <a:chOff x="1" y="1574338"/>
            <a:chExt cx="1234548" cy="1763641"/>
          </a:xfrm>
        </p:grpSpPr>
        <p:sp>
          <p:nvSpPr>
            <p:cNvPr id="9" name="8 Cheurón"/>
            <p:cNvSpPr/>
            <p:nvPr/>
          </p:nvSpPr>
          <p:spPr>
            <a:xfrm rot="5400000">
              <a:off x="-264546" y="1838885"/>
              <a:ext cx="1763641" cy="1234548"/>
            </a:xfrm>
            <a:prstGeom prst="chevron">
              <a:avLst/>
            </a:prstGeom>
          </p:spPr>
          <p:style>
            <a:lnRef idx="1">
              <a:schemeClr val="accent4">
                <a:hueOff val="5571488"/>
                <a:satOff val="19812"/>
                <a:lumOff val="44804"/>
                <a:alphaOff val="0"/>
              </a:schemeClr>
            </a:lnRef>
            <a:fillRef idx="2">
              <a:schemeClr val="accent4">
                <a:hueOff val="5571488"/>
                <a:satOff val="19812"/>
                <a:lumOff val="44804"/>
                <a:alphaOff val="0"/>
              </a:schemeClr>
            </a:fillRef>
            <a:effectRef idx="1">
              <a:schemeClr val="accent4">
                <a:hueOff val="5571488"/>
                <a:satOff val="19812"/>
                <a:lumOff val="4480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Cheurón 4"/>
            <p:cNvSpPr/>
            <p:nvPr/>
          </p:nvSpPr>
          <p:spPr>
            <a:xfrm>
              <a:off x="1" y="2191612"/>
              <a:ext cx="1234548" cy="529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kern="1200" dirty="0" smtClean="0"/>
                <a:t>Bravo</a:t>
              </a:r>
              <a:r>
                <a:rPr lang="es-ES" sz="1400" kern="1200" dirty="0"/>
                <a:t>, Montaner, &amp; Pina (2008)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7503964" y="3212976"/>
            <a:ext cx="1234548" cy="1763641"/>
            <a:chOff x="1" y="3145657"/>
            <a:chExt cx="1234548" cy="1763641"/>
          </a:xfrm>
        </p:grpSpPr>
        <p:sp>
          <p:nvSpPr>
            <p:cNvPr id="12" name="11 Cheurón"/>
            <p:cNvSpPr/>
            <p:nvPr/>
          </p:nvSpPr>
          <p:spPr>
            <a:xfrm rot="5400000">
              <a:off x="-264546" y="3410204"/>
              <a:ext cx="1763641" cy="1234548"/>
            </a:xfrm>
            <a:prstGeom prst="chevron">
              <a:avLst/>
            </a:prstGeom>
          </p:spPr>
          <p:style>
            <a:lnRef idx="1">
              <a:schemeClr val="accent4">
                <a:hueOff val="11142976"/>
                <a:satOff val="39624"/>
                <a:lumOff val="89608"/>
                <a:alphaOff val="0"/>
              </a:schemeClr>
            </a:lnRef>
            <a:fillRef idx="2">
              <a:schemeClr val="accent4">
                <a:hueOff val="11142976"/>
                <a:satOff val="39624"/>
                <a:lumOff val="89608"/>
                <a:alphaOff val="0"/>
              </a:schemeClr>
            </a:fillRef>
            <a:effectRef idx="1">
              <a:schemeClr val="accent4">
                <a:hueOff val="11142976"/>
                <a:satOff val="39624"/>
                <a:lumOff val="8960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Cheurón 4"/>
            <p:cNvSpPr/>
            <p:nvPr/>
          </p:nvSpPr>
          <p:spPr>
            <a:xfrm>
              <a:off x="1" y="3762931"/>
              <a:ext cx="1234548" cy="529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400" kern="1200" dirty="0" err="1" smtClean="0"/>
                <a:t>Zameer</a:t>
              </a:r>
              <a:r>
                <a:rPr lang="es-EC" sz="1400" kern="1200" dirty="0"/>
                <a:t>, Tara, </a:t>
              </a:r>
              <a:r>
                <a:rPr lang="es-EC" sz="1400" kern="1200" dirty="0" err="1"/>
                <a:t>Kausar</a:t>
              </a:r>
              <a:r>
                <a:rPr lang="es-EC" sz="1400" kern="1200" dirty="0"/>
                <a:t>, &amp; </a:t>
              </a:r>
              <a:r>
                <a:rPr lang="es-EC" sz="1400" kern="1200" dirty="0" err="1"/>
                <a:t>Mohsin</a:t>
              </a:r>
              <a:r>
                <a:rPr lang="es-EC" sz="1400" kern="1200" dirty="0"/>
                <a:t> (2015)</a:t>
              </a:r>
              <a:endParaRPr lang="es-ES" sz="1400" kern="1200" dirty="0"/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2195736" y="424957"/>
            <a:ext cx="677916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v"/>
            </a:pPr>
            <a:r>
              <a:rPr lang="es-EC" sz="2600" dirty="0"/>
              <a:t>La gestión de la imagen corporativa se ha convertido en una necesidad para las entidades, que ven como sus consumidores perciben diferencias entre productos y servicios.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18763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1921</Words>
  <Application>Microsoft Office PowerPoint</Application>
  <PresentationFormat>Presentación en pantalla (4:3)</PresentationFormat>
  <Paragraphs>332</Paragraphs>
  <Slides>47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4" baseType="lpstr">
      <vt:lpstr>Arial</vt:lpstr>
      <vt:lpstr>Calibri</vt:lpstr>
      <vt:lpstr>Cambria Math</vt:lpstr>
      <vt:lpstr>Times New Roman</vt:lpstr>
      <vt:lpstr>Wingdings</vt:lpstr>
      <vt:lpstr>Diseño predeterminado</vt:lpstr>
      <vt:lpstr>CorelDRAW</vt:lpstr>
      <vt:lpstr>Presentación de PowerPoint</vt:lpstr>
      <vt:lpstr>Presentación de PowerPoint</vt:lpstr>
      <vt:lpstr>Contenido</vt:lpstr>
      <vt:lpstr>Planteamiento del problema.</vt:lpstr>
      <vt:lpstr>Objetivo de investigación</vt:lpstr>
      <vt:lpstr>Objetivos secundarios.</vt:lpstr>
      <vt:lpstr>MARCO  TEÓRICO</vt:lpstr>
      <vt:lpstr>Variable independiente: imagen corporativa</vt:lpstr>
      <vt:lpstr>Presentación de PowerPoint</vt:lpstr>
      <vt:lpstr>Variable dependiente: comportamiento del consumidor</vt:lpstr>
      <vt:lpstr>MARCO  REFERENCIAL</vt:lpstr>
      <vt:lpstr> Imagen corporativa y Comportamiento del consumidor</vt:lpstr>
      <vt:lpstr>Imagen corporativa y comportamiento del consumidor</vt:lpstr>
      <vt:lpstr>Presentación de PowerPoint</vt:lpstr>
      <vt:lpstr>Imagen Corporativa</vt:lpstr>
      <vt:lpstr>Imagen Corporativa</vt:lpstr>
      <vt:lpstr>Imagen Corporativa</vt:lpstr>
      <vt:lpstr>MARCO CONCEPTUAL</vt:lpstr>
      <vt:lpstr>MARCO  METODOLÓGICO</vt:lpstr>
      <vt:lpstr>Tipología de la investigación</vt:lpstr>
      <vt:lpstr>Presentación de PowerPoint</vt:lpstr>
      <vt:lpstr>Procedimiento para recolección y análisis de datos</vt:lpstr>
      <vt:lpstr>Técnicas de muestreo</vt:lpstr>
      <vt:lpstr>Presentación de PowerPoint</vt:lpstr>
      <vt:lpstr>Instrumento</vt:lpstr>
      <vt:lpstr>Presentación de PowerPoint</vt:lpstr>
      <vt:lpstr>Resultados</vt:lpstr>
      <vt:lpstr>Resultados Lealtad</vt:lpstr>
      <vt:lpstr>Presentación de PowerPoint</vt:lpstr>
      <vt:lpstr>Resultados Satisfacción</vt:lpstr>
      <vt:lpstr>Resultados Compromiso</vt:lpstr>
      <vt:lpstr>Presentación de PowerPoint</vt:lpstr>
      <vt:lpstr>Resultados Apariencia Visual</vt:lpstr>
      <vt:lpstr>Presentación de PowerPoint</vt:lpstr>
      <vt:lpstr>Presentación de PowerPoint</vt:lpstr>
      <vt:lpstr>Resultados Comunicación Externa</vt:lpstr>
      <vt:lpstr>Presentación de PowerPoint</vt:lpstr>
      <vt:lpstr>Chi-cuadrado de Pearson</vt:lpstr>
      <vt:lpstr>H 1:    La apariencia visual de la empresa tiene un efecto positivo sobre las dimensiones del comportamiento del consumidor: (1) satisfacción del consumidor, (2) lealtad del consumidor y (3) compromiso del consumidor. </vt:lpstr>
      <vt:lpstr>H 2:    El entorno organizacional e infraestructura tiene un efecto positivo sobre las dimensiones del comportamiento del consumidor: (1) satisfacción del consumidor, (2) lealtad del consumidor y (3) compromiso del consumidor.</vt:lpstr>
      <vt:lpstr>H 3:    La comunicación externa tiene un efecto positivo sobre las dimensiones del comportamiento del consumidor: (1) satisfacción del consumidor, (2) lealtad del consumidor y (3) compromiso del consumidor.</vt:lpstr>
      <vt:lpstr>Presentación de PowerPoint</vt:lpstr>
      <vt:lpstr>Conclusiones</vt:lpstr>
      <vt:lpstr>Recomendaciones</vt:lpstr>
      <vt:lpstr>Recomendaciones</vt:lpstr>
      <vt:lpstr>Recomendaciones</vt:lpstr>
      <vt:lpstr>Líneas de investigación futuras</vt:lpstr>
    </vt:vector>
  </TitlesOfParts>
  <Company>espe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MACROPROCESO GESTIÓN FINANCIERA</dc:title>
  <dc:subject>MANUAL DE PROCESOS</dc:subject>
  <dc:creator>ESPE</dc:creator>
  <dc:description>VERSIÓN 1.0 - MAYO 23 2009</dc:description>
  <cp:lastModifiedBy>USUARIO</cp:lastModifiedBy>
  <cp:revision>189</cp:revision>
  <dcterms:created xsi:type="dcterms:W3CDTF">2008-08-08T13:28:34Z</dcterms:created>
  <dcterms:modified xsi:type="dcterms:W3CDTF">2016-11-18T15:34:28Z</dcterms:modified>
</cp:coreProperties>
</file>