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302" r:id="rId3"/>
    <p:sldId id="257" r:id="rId4"/>
    <p:sldId id="303" r:id="rId5"/>
    <p:sldId id="306" r:id="rId6"/>
    <p:sldId id="307" r:id="rId7"/>
    <p:sldId id="308" r:id="rId8"/>
    <p:sldId id="309" r:id="rId9"/>
    <p:sldId id="311" r:id="rId10"/>
    <p:sldId id="319" r:id="rId11"/>
    <p:sldId id="333" r:id="rId12"/>
    <p:sldId id="320" r:id="rId13"/>
    <p:sldId id="321" r:id="rId14"/>
    <p:sldId id="322" r:id="rId15"/>
    <p:sldId id="323" r:id="rId16"/>
    <p:sldId id="324" r:id="rId17"/>
    <p:sldId id="325" r:id="rId18"/>
    <p:sldId id="329" r:id="rId19"/>
    <p:sldId id="326" r:id="rId20"/>
    <p:sldId id="327" r:id="rId21"/>
    <p:sldId id="293" r:id="rId22"/>
    <p:sldId id="338" r:id="rId23"/>
    <p:sldId id="341" r:id="rId24"/>
    <p:sldId id="343" r:id="rId25"/>
    <p:sldId id="347" r:id="rId26"/>
    <p:sldId id="349" r:id="rId27"/>
    <p:sldId id="350" r:id="rId28"/>
    <p:sldId id="351" r:id="rId29"/>
    <p:sldId id="352" r:id="rId30"/>
    <p:sldId id="354" r:id="rId31"/>
    <p:sldId id="355" r:id="rId32"/>
    <p:sldId id="356" r:id="rId33"/>
    <p:sldId id="357" r:id="rId34"/>
    <p:sldId id="358" r:id="rId35"/>
    <p:sldId id="281" r:id="rId36"/>
  </p:sldIdLst>
  <p:sldSz cx="9144000" cy="6858000" type="screen4x3"/>
  <p:notesSz cx="6858000" cy="9945688"/>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29C51345-05F4-474A-B42D-E3E5A169A925}">
          <p14:sldIdLst>
            <p14:sldId id="256"/>
          </p14:sldIdLst>
        </p14:section>
        <p14:section name="Sección sin título" id="{CC5133B1-1F49-4150-A5A1-0CA9D69B531B}">
          <p14:sldIdLst>
            <p14:sldId id="302"/>
            <p14:sldId id="257"/>
            <p14:sldId id="303"/>
            <p14:sldId id="306"/>
            <p14:sldId id="307"/>
            <p14:sldId id="308"/>
            <p14:sldId id="309"/>
            <p14:sldId id="311"/>
            <p14:sldId id="319"/>
            <p14:sldId id="333"/>
            <p14:sldId id="320"/>
            <p14:sldId id="321"/>
            <p14:sldId id="322"/>
            <p14:sldId id="323"/>
            <p14:sldId id="324"/>
            <p14:sldId id="325"/>
            <p14:sldId id="329"/>
            <p14:sldId id="326"/>
            <p14:sldId id="327"/>
            <p14:sldId id="293"/>
            <p14:sldId id="338"/>
            <p14:sldId id="341"/>
            <p14:sldId id="343"/>
            <p14:sldId id="347"/>
            <p14:sldId id="349"/>
            <p14:sldId id="350"/>
            <p14:sldId id="351"/>
            <p14:sldId id="352"/>
            <p14:sldId id="354"/>
            <p14:sldId id="355"/>
            <p14:sldId id="356"/>
            <p14:sldId id="357"/>
            <p14:sldId id="358"/>
            <p14:sldId id="281"/>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FE"/>
    <a:srgbClr val="C10FC5"/>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0" autoAdjust="0"/>
    <p:restoredTop sz="94660"/>
  </p:normalViewPr>
  <p:slideViewPr>
    <p:cSldViewPr>
      <p:cViewPr>
        <p:scale>
          <a:sx n="94" d="100"/>
          <a:sy n="94" d="100"/>
        </p:scale>
        <p:origin x="-1032" y="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1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image" Target="../media/image66.png"/><Relationship Id="rId4" Type="http://schemas.openxmlformats.org/officeDocument/2006/relationships/image" Target="../media/image69.png"/></Relationships>
</file>

<file path=ppt/diagrams/_rels/data1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8.png"/><Relationship Id="rId1" Type="http://schemas.openxmlformats.org/officeDocument/2006/relationships/image" Target="../media/image70.png"/><Relationship Id="rId4" Type="http://schemas.openxmlformats.org/officeDocument/2006/relationships/image" Target="../media/image72.png"/></Relationships>
</file>

<file path=ppt/diagrams/_rels/data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image" Target="../media/image5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564307-D19A-4742-8AF4-827BB48D38D6}" type="doc">
      <dgm:prSet loTypeId="urn:microsoft.com/office/officeart/2005/8/layout/target3" loCatId="list" qsTypeId="urn:microsoft.com/office/officeart/2005/8/quickstyle/simple4" qsCatId="simple" csTypeId="urn:microsoft.com/office/officeart/2005/8/colors/accent1_2" csCatId="accent1" phldr="1"/>
      <dgm:spPr/>
    </dgm:pt>
    <dgm:pt modelId="{7388C2EA-88C8-4C14-949C-E29C7A85FEF3}">
      <dgm:prSet phldrT="[Texto]"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s-EC" sz="1400" b="1" dirty="0" smtClean="0"/>
            <a:t>POLITICAS Y LINEAMIENTOS ESTRATEGICOS.</a:t>
          </a:r>
        </a:p>
      </dgm:t>
    </dgm:pt>
    <dgm:pt modelId="{1688336E-0BCE-4788-8DC2-8126CEC3F5D0}" type="parTrans" cxnId="{9074641D-3F96-4EEB-89C9-10A811675DB3}">
      <dgm:prSet/>
      <dgm:spPr/>
      <dgm:t>
        <a:bodyPr/>
        <a:lstStyle/>
        <a:p>
          <a:endParaRPr lang="es-EC"/>
        </a:p>
      </dgm:t>
    </dgm:pt>
    <dgm:pt modelId="{11F3E7B3-4EC6-40F5-BD89-EC5A8512CC0E}" type="sibTrans" cxnId="{9074641D-3F96-4EEB-89C9-10A811675DB3}">
      <dgm:prSet/>
      <dgm:spPr/>
      <dgm:t>
        <a:bodyPr/>
        <a:lstStyle/>
        <a:p>
          <a:endParaRPr lang="es-EC"/>
        </a:p>
      </dgm:t>
    </dgm:pt>
    <dgm:pt modelId="{C8A690C3-95E6-47C8-9BAE-77F3D0755122}">
      <dgm:prSet custT="1"/>
      <dgm:spPr/>
      <dgm:t>
        <a:bodyPr/>
        <a:lstStyle/>
        <a:p>
          <a:pPr marL="449263" indent="-449263" algn="just"/>
          <a:r>
            <a:rPr lang="es-EC" sz="1600" dirty="0" smtClean="0"/>
            <a:t>8,2. ¨Consolidar el papel del Estado como dinamizador de la producción  y regulador del mercado.¨</a:t>
          </a:r>
        </a:p>
      </dgm:t>
    </dgm:pt>
    <dgm:pt modelId="{605158B4-8183-4791-9727-418C165F8392}" type="parTrans" cxnId="{CD8316C2-5CD2-4EC6-9678-5AABC1F8EBBB}">
      <dgm:prSet/>
      <dgm:spPr/>
      <dgm:t>
        <a:bodyPr/>
        <a:lstStyle/>
        <a:p>
          <a:endParaRPr lang="es-EC"/>
        </a:p>
      </dgm:t>
    </dgm:pt>
    <dgm:pt modelId="{C816DF15-898B-4FB8-9742-065DCF660BFC}" type="sibTrans" cxnId="{CD8316C2-5CD2-4EC6-9678-5AABC1F8EBBB}">
      <dgm:prSet/>
      <dgm:spPr/>
      <dgm:t>
        <a:bodyPr/>
        <a:lstStyle/>
        <a:p>
          <a:endParaRPr lang="es-EC"/>
        </a:p>
      </dgm:t>
    </dgm:pt>
    <dgm:pt modelId="{A2668DC5-8525-48C7-8C17-8F065FC8F72F}">
      <dgm:prSet custT="1"/>
      <dgm:spPr/>
      <dgm:t>
        <a:bodyPr/>
        <a:lstStyle/>
        <a:p>
          <a:pPr algn="l"/>
          <a:endParaRPr lang="es-EC" sz="1400" dirty="0"/>
        </a:p>
      </dgm:t>
    </dgm:pt>
    <dgm:pt modelId="{A6C07AC1-F9D1-48D1-A7C0-234DE2FF142B}" type="parTrans" cxnId="{6C0B78EA-282C-415A-B91B-4C837DC612BC}">
      <dgm:prSet/>
      <dgm:spPr/>
      <dgm:t>
        <a:bodyPr/>
        <a:lstStyle/>
        <a:p>
          <a:endParaRPr lang="es-EC"/>
        </a:p>
      </dgm:t>
    </dgm:pt>
    <dgm:pt modelId="{743E3739-2532-4B7A-B447-41CAEF6F3C38}" type="sibTrans" cxnId="{6C0B78EA-282C-415A-B91B-4C837DC612BC}">
      <dgm:prSet/>
      <dgm:spPr/>
      <dgm:t>
        <a:bodyPr/>
        <a:lstStyle/>
        <a:p>
          <a:endParaRPr lang="es-EC"/>
        </a:p>
      </dgm:t>
    </dgm:pt>
    <dgm:pt modelId="{FE7DFB60-F1A9-4B0D-A8C2-7BD45820B149}">
      <dgm:prSet custT="1"/>
      <dgm:spPr/>
      <dgm:t>
        <a:bodyPr/>
        <a:lstStyle/>
        <a:p>
          <a:pPr marL="266700" indent="-266700" algn="just"/>
          <a:r>
            <a:rPr lang="es-EC" sz="1600" dirty="0" smtClean="0"/>
            <a:t>d. Promover la </a:t>
          </a:r>
          <a:r>
            <a:rPr lang="es-EC" sz="1600" dirty="0"/>
            <a:t>canalización del ahorro hacia la inversión productiva con </a:t>
          </a:r>
          <a:r>
            <a:rPr lang="es-EC" sz="1600" dirty="0" smtClean="0"/>
            <a:t>    enfoque territorial e incentivar la colocación de crédito para la producción nacional de bienes y servicios.</a:t>
          </a:r>
          <a:endParaRPr lang="es-EC" sz="1600" dirty="0"/>
        </a:p>
      </dgm:t>
    </dgm:pt>
    <dgm:pt modelId="{98676213-81AC-4DDE-809D-2CD973178227}" type="parTrans" cxnId="{426382B8-A6A1-4ED1-8F51-FF4611EC144F}">
      <dgm:prSet/>
      <dgm:spPr/>
      <dgm:t>
        <a:bodyPr/>
        <a:lstStyle/>
        <a:p>
          <a:endParaRPr lang="es-EC"/>
        </a:p>
      </dgm:t>
    </dgm:pt>
    <dgm:pt modelId="{2F788412-3321-4213-9BCA-BC49E1DE6E41}" type="sibTrans" cxnId="{426382B8-A6A1-4ED1-8F51-FF4611EC144F}">
      <dgm:prSet/>
      <dgm:spPr/>
      <dgm:t>
        <a:bodyPr/>
        <a:lstStyle/>
        <a:p>
          <a:endParaRPr lang="es-EC"/>
        </a:p>
      </dgm:t>
    </dgm:pt>
    <dgm:pt modelId="{FE659A97-5DF5-4959-92F2-8D890A6323C0}" type="pres">
      <dgm:prSet presAssocID="{B7564307-D19A-4742-8AF4-827BB48D38D6}" presName="Name0" presStyleCnt="0">
        <dgm:presLayoutVars>
          <dgm:chMax val="7"/>
          <dgm:dir/>
          <dgm:animLvl val="lvl"/>
          <dgm:resizeHandles val="exact"/>
        </dgm:presLayoutVars>
      </dgm:prSet>
      <dgm:spPr/>
    </dgm:pt>
    <dgm:pt modelId="{B7F1DD91-CE87-48E9-9629-D02BAFE81E16}" type="pres">
      <dgm:prSet presAssocID="{7388C2EA-88C8-4C14-949C-E29C7A85FEF3}" presName="circle1" presStyleLbl="node1" presStyleIdx="0" presStyleCnt="4"/>
      <dgm:spPr>
        <a:gradFill rotWithShape="0">
          <a:gsLst>
            <a:gs pos="0">
              <a:srgbClr val="92D050"/>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gradFill>
      </dgm:spPr>
    </dgm:pt>
    <dgm:pt modelId="{8F59115E-8BBD-46B5-BEE9-4E1B9A363895}" type="pres">
      <dgm:prSet presAssocID="{7388C2EA-88C8-4C14-949C-E29C7A85FEF3}" presName="space" presStyleCnt="0"/>
      <dgm:spPr/>
    </dgm:pt>
    <dgm:pt modelId="{C63D411D-C139-496A-BF41-72C9E109A14E}" type="pres">
      <dgm:prSet presAssocID="{7388C2EA-88C8-4C14-949C-E29C7A85FEF3}" presName="rect1" presStyleLbl="alignAcc1" presStyleIdx="0" presStyleCnt="4" custScaleY="100000" custLinFactNeighborX="18" custLinFactNeighborY="-9383"/>
      <dgm:spPr/>
      <dgm:t>
        <a:bodyPr/>
        <a:lstStyle/>
        <a:p>
          <a:endParaRPr lang="es-EC"/>
        </a:p>
      </dgm:t>
    </dgm:pt>
    <dgm:pt modelId="{8685587A-65EE-4265-91BA-5D0FB6B069CB}" type="pres">
      <dgm:prSet presAssocID="{C8A690C3-95E6-47C8-9BAE-77F3D0755122}" presName="vertSpace2" presStyleLbl="node1" presStyleIdx="0" presStyleCnt="4"/>
      <dgm:spPr/>
    </dgm:pt>
    <dgm:pt modelId="{BA1F5198-08CA-476B-9523-5880FC60683B}" type="pres">
      <dgm:prSet presAssocID="{C8A690C3-95E6-47C8-9BAE-77F3D0755122}" presName="circle2" presStyleLbl="node1" presStyleIdx="1" presStyleCnt="4"/>
      <dgm:spPr/>
    </dgm:pt>
    <dgm:pt modelId="{89F45C9C-2EBD-4D9C-A0FD-190D5C40FD6D}" type="pres">
      <dgm:prSet presAssocID="{C8A690C3-95E6-47C8-9BAE-77F3D0755122}" presName="rect2" presStyleLbl="alignAcc1" presStyleIdx="1" presStyleCnt="4" custScaleY="106515" custLinFactNeighborX="9" custLinFactNeighborY="-3368"/>
      <dgm:spPr/>
      <dgm:t>
        <a:bodyPr/>
        <a:lstStyle/>
        <a:p>
          <a:endParaRPr lang="es-EC"/>
        </a:p>
      </dgm:t>
    </dgm:pt>
    <dgm:pt modelId="{0623DDC1-363D-4FED-8A4B-C42D996D3C8A}" type="pres">
      <dgm:prSet presAssocID="{A2668DC5-8525-48C7-8C17-8F065FC8F72F}" presName="vertSpace3" presStyleLbl="node1" presStyleIdx="1" presStyleCnt="4"/>
      <dgm:spPr/>
    </dgm:pt>
    <dgm:pt modelId="{3382563C-24EB-41B5-B5DC-59C028D9815E}" type="pres">
      <dgm:prSet presAssocID="{A2668DC5-8525-48C7-8C17-8F065FC8F72F}" presName="circle3" presStyleLbl="node1" presStyleIdx="2" presStyleCnt="4"/>
      <dgm:spPr/>
    </dgm:pt>
    <dgm:pt modelId="{64B5F561-8EEE-49FD-8E58-ACB4171B8597}" type="pres">
      <dgm:prSet presAssocID="{A2668DC5-8525-48C7-8C17-8F065FC8F72F}" presName="rect3" presStyleLbl="alignAcc1" presStyleIdx="2" presStyleCnt="4" custScaleY="61363" custLinFactNeighborX="9" custLinFactNeighborY="17524"/>
      <dgm:spPr/>
      <dgm:t>
        <a:bodyPr/>
        <a:lstStyle/>
        <a:p>
          <a:endParaRPr lang="es-EC"/>
        </a:p>
      </dgm:t>
    </dgm:pt>
    <dgm:pt modelId="{BA8BC756-BAF9-4C70-B09F-20A2F5E2ED44}" type="pres">
      <dgm:prSet presAssocID="{FE7DFB60-F1A9-4B0D-A8C2-7BD45820B149}" presName="vertSpace4" presStyleLbl="node1" presStyleIdx="2" presStyleCnt="4"/>
      <dgm:spPr/>
    </dgm:pt>
    <dgm:pt modelId="{47B580E6-4826-44FE-8BAE-F359E513AC45}" type="pres">
      <dgm:prSet presAssocID="{FE7DFB60-F1A9-4B0D-A8C2-7BD45820B149}" presName="circle4" presStyleLbl="node1" presStyleIdx="3" presStyleCnt="4"/>
      <dgm:spPr/>
    </dgm:pt>
    <dgm:pt modelId="{E52FA432-D312-4D7E-BCD7-31A13191786C}" type="pres">
      <dgm:prSet presAssocID="{FE7DFB60-F1A9-4B0D-A8C2-7BD45820B149}" presName="rect4" presStyleLbl="alignAcc1" presStyleIdx="3" presStyleCnt="4" custLinFactNeighborX="102" custLinFactNeighborY="-26203"/>
      <dgm:spPr/>
      <dgm:t>
        <a:bodyPr/>
        <a:lstStyle/>
        <a:p>
          <a:endParaRPr lang="es-EC"/>
        </a:p>
      </dgm:t>
    </dgm:pt>
    <dgm:pt modelId="{CC2CF54B-C7CC-4922-A6C2-EFB171163956}" type="pres">
      <dgm:prSet presAssocID="{7388C2EA-88C8-4C14-949C-E29C7A85FEF3}" presName="rect1ParTxNoCh" presStyleLbl="alignAcc1" presStyleIdx="3" presStyleCnt="4">
        <dgm:presLayoutVars>
          <dgm:chMax val="1"/>
          <dgm:bulletEnabled val="1"/>
        </dgm:presLayoutVars>
      </dgm:prSet>
      <dgm:spPr/>
      <dgm:t>
        <a:bodyPr/>
        <a:lstStyle/>
        <a:p>
          <a:endParaRPr lang="es-EC"/>
        </a:p>
      </dgm:t>
    </dgm:pt>
    <dgm:pt modelId="{347DCB53-8F44-410F-B65C-1767466D01DC}" type="pres">
      <dgm:prSet presAssocID="{C8A690C3-95E6-47C8-9BAE-77F3D0755122}" presName="rect2ParTxNoCh" presStyleLbl="alignAcc1" presStyleIdx="3" presStyleCnt="4">
        <dgm:presLayoutVars>
          <dgm:chMax val="1"/>
          <dgm:bulletEnabled val="1"/>
        </dgm:presLayoutVars>
      </dgm:prSet>
      <dgm:spPr/>
      <dgm:t>
        <a:bodyPr/>
        <a:lstStyle/>
        <a:p>
          <a:endParaRPr lang="es-EC"/>
        </a:p>
      </dgm:t>
    </dgm:pt>
    <dgm:pt modelId="{87FFA1B2-87D0-4265-92AC-63272BA66B0E}" type="pres">
      <dgm:prSet presAssocID="{A2668DC5-8525-48C7-8C17-8F065FC8F72F}" presName="rect3ParTxNoCh" presStyleLbl="alignAcc1" presStyleIdx="3" presStyleCnt="4">
        <dgm:presLayoutVars>
          <dgm:chMax val="1"/>
          <dgm:bulletEnabled val="1"/>
        </dgm:presLayoutVars>
      </dgm:prSet>
      <dgm:spPr/>
      <dgm:t>
        <a:bodyPr/>
        <a:lstStyle/>
        <a:p>
          <a:endParaRPr lang="es-EC"/>
        </a:p>
      </dgm:t>
    </dgm:pt>
    <dgm:pt modelId="{C9DCE8EA-1EBD-4946-892D-FA0738BA77FA}" type="pres">
      <dgm:prSet presAssocID="{FE7DFB60-F1A9-4B0D-A8C2-7BD45820B149}" presName="rect4ParTxNoCh" presStyleLbl="alignAcc1" presStyleIdx="3" presStyleCnt="4">
        <dgm:presLayoutVars>
          <dgm:chMax val="1"/>
          <dgm:bulletEnabled val="1"/>
        </dgm:presLayoutVars>
      </dgm:prSet>
      <dgm:spPr/>
      <dgm:t>
        <a:bodyPr/>
        <a:lstStyle/>
        <a:p>
          <a:endParaRPr lang="es-EC"/>
        </a:p>
      </dgm:t>
    </dgm:pt>
  </dgm:ptLst>
  <dgm:cxnLst>
    <dgm:cxn modelId="{9074641D-3F96-4EEB-89C9-10A811675DB3}" srcId="{B7564307-D19A-4742-8AF4-827BB48D38D6}" destId="{7388C2EA-88C8-4C14-949C-E29C7A85FEF3}" srcOrd="0" destOrd="0" parTransId="{1688336E-0BCE-4788-8DC2-8126CEC3F5D0}" sibTransId="{11F3E7B3-4EC6-40F5-BD89-EC5A8512CC0E}"/>
    <dgm:cxn modelId="{426382B8-A6A1-4ED1-8F51-FF4611EC144F}" srcId="{B7564307-D19A-4742-8AF4-827BB48D38D6}" destId="{FE7DFB60-F1A9-4B0D-A8C2-7BD45820B149}" srcOrd="3" destOrd="0" parTransId="{98676213-81AC-4DDE-809D-2CD973178227}" sibTransId="{2F788412-3321-4213-9BCA-BC49E1DE6E41}"/>
    <dgm:cxn modelId="{750D437D-084E-4574-B7C0-90B08B18975F}" type="presOf" srcId="{7388C2EA-88C8-4C14-949C-E29C7A85FEF3}" destId="{C63D411D-C139-496A-BF41-72C9E109A14E}" srcOrd="0" destOrd="0" presId="urn:microsoft.com/office/officeart/2005/8/layout/target3"/>
    <dgm:cxn modelId="{9378EC6A-6EE2-46B3-9BC3-299AC5EE4D04}" type="presOf" srcId="{FE7DFB60-F1A9-4B0D-A8C2-7BD45820B149}" destId="{E52FA432-D312-4D7E-BCD7-31A13191786C}" srcOrd="0" destOrd="0" presId="urn:microsoft.com/office/officeart/2005/8/layout/target3"/>
    <dgm:cxn modelId="{E0C80E88-E11E-404B-9CDC-A3FD54936AF2}" type="presOf" srcId="{FE7DFB60-F1A9-4B0D-A8C2-7BD45820B149}" destId="{C9DCE8EA-1EBD-4946-892D-FA0738BA77FA}" srcOrd="1" destOrd="0" presId="urn:microsoft.com/office/officeart/2005/8/layout/target3"/>
    <dgm:cxn modelId="{8F2C7F26-62C9-4726-B362-799B41A10346}" type="presOf" srcId="{A2668DC5-8525-48C7-8C17-8F065FC8F72F}" destId="{64B5F561-8EEE-49FD-8E58-ACB4171B8597}" srcOrd="0" destOrd="0" presId="urn:microsoft.com/office/officeart/2005/8/layout/target3"/>
    <dgm:cxn modelId="{CD8316C2-5CD2-4EC6-9678-5AABC1F8EBBB}" srcId="{B7564307-D19A-4742-8AF4-827BB48D38D6}" destId="{C8A690C3-95E6-47C8-9BAE-77F3D0755122}" srcOrd="1" destOrd="0" parTransId="{605158B4-8183-4791-9727-418C165F8392}" sibTransId="{C816DF15-898B-4FB8-9742-065DCF660BFC}"/>
    <dgm:cxn modelId="{71901DED-9EE7-47ED-83B3-9A3B486C0E77}" type="presOf" srcId="{A2668DC5-8525-48C7-8C17-8F065FC8F72F}" destId="{87FFA1B2-87D0-4265-92AC-63272BA66B0E}" srcOrd="1" destOrd="0" presId="urn:microsoft.com/office/officeart/2005/8/layout/target3"/>
    <dgm:cxn modelId="{055195FF-899C-4EF4-B156-883D8C75BF92}" type="presOf" srcId="{B7564307-D19A-4742-8AF4-827BB48D38D6}" destId="{FE659A97-5DF5-4959-92F2-8D890A6323C0}" srcOrd="0" destOrd="0" presId="urn:microsoft.com/office/officeart/2005/8/layout/target3"/>
    <dgm:cxn modelId="{3CDEA1F3-D2FB-4A28-B75B-C6C12EB94285}" type="presOf" srcId="{7388C2EA-88C8-4C14-949C-E29C7A85FEF3}" destId="{CC2CF54B-C7CC-4922-A6C2-EFB171163956}" srcOrd="1" destOrd="0" presId="urn:microsoft.com/office/officeart/2005/8/layout/target3"/>
    <dgm:cxn modelId="{EC3BA29E-B6C4-45D8-A188-0ABCE4DC416D}" type="presOf" srcId="{C8A690C3-95E6-47C8-9BAE-77F3D0755122}" destId="{89F45C9C-2EBD-4D9C-A0FD-190D5C40FD6D}" srcOrd="0" destOrd="0" presId="urn:microsoft.com/office/officeart/2005/8/layout/target3"/>
    <dgm:cxn modelId="{6C0B78EA-282C-415A-B91B-4C837DC612BC}" srcId="{B7564307-D19A-4742-8AF4-827BB48D38D6}" destId="{A2668DC5-8525-48C7-8C17-8F065FC8F72F}" srcOrd="2" destOrd="0" parTransId="{A6C07AC1-F9D1-48D1-A7C0-234DE2FF142B}" sibTransId="{743E3739-2532-4B7A-B447-41CAEF6F3C38}"/>
    <dgm:cxn modelId="{936A0190-58E9-4342-8D83-C7B912C288C1}" type="presOf" srcId="{C8A690C3-95E6-47C8-9BAE-77F3D0755122}" destId="{347DCB53-8F44-410F-B65C-1767466D01DC}" srcOrd="1" destOrd="0" presId="urn:microsoft.com/office/officeart/2005/8/layout/target3"/>
    <dgm:cxn modelId="{FBC57AD0-D8E9-4E34-8191-549C45E9F0B3}" type="presParOf" srcId="{FE659A97-5DF5-4959-92F2-8D890A6323C0}" destId="{B7F1DD91-CE87-48E9-9629-D02BAFE81E16}" srcOrd="0" destOrd="0" presId="urn:microsoft.com/office/officeart/2005/8/layout/target3"/>
    <dgm:cxn modelId="{0C331977-A851-4CA4-AD74-CED3207DEDE3}" type="presParOf" srcId="{FE659A97-5DF5-4959-92F2-8D890A6323C0}" destId="{8F59115E-8BBD-46B5-BEE9-4E1B9A363895}" srcOrd="1" destOrd="0" presId="urn:microsoft.com/office/officeart/2005/8/layout/target3"/>
    <dgm:cxn modelId="{DC424470-3078-460A-B780-4820BC33E8FB}" type="presParOf" srcId="{FE659A97-5DF5-4959-92F2-8D890A6323C0}" destId="{C63D411D-C139-496A-BF41-72C9E109A14E}" srcOrd="2" destOrd="0" presId="urn:microsoft.com/office/officeart/2005/8/layout/target3"/>
    <dgm:cxn modelId="{6436420D-ED7F-4943-980C-31EA0BBE2C51}" type="presParOf" srcId="{FE659A97-5DF5-4959-92F2-8D890A6323C0}" destId="{8685587A-65EE-4265-91BA-5D0FB6B069CB}" srcOrd="3" destOrd="0" presId="urn:microsoft.com/office/officeart/2005/8/layout/target3"/>
    <dgm:cxn modelId="{F4CC4E8C-C556-4E67-B5B6-002D76E1DA2C}" type="presParOf" srcId="{FE659A97-5DF5-4959-92F2-8D890A6323C0}" destId="{BA1F5198-08CA-476B-9523-5880FC60683B}" srcOrd="4" destOrd="0" presId="urn:microsoft.com/office/officeart/2005/8/layout/target3"/>
    <dgm:cxn modelId="{5B27DA50-FC7A-49B5-9430-CB073DC53313}" type="presParOf" srcId="{FE659A97-5DF5-4959-92F2-8D890A6323C0}" destId="{89F45C9C-2EBD-4D9C-A0FD-190D5C40FD6D}" srcOrd="5" destOrd="0" presId="urn:microsoft.com/office/officeart/2005/8/layout/target3"/>
    <dgm:cxn modelId="{23BBF3DC-F0B2-4C06-885D-DEDF321A60E6}" type="presParOf" srcId="{FE659A97-5DF5-4959-92F2-8D890A6323C0}" destId="{0623DDC1-363D-4FED-8A4B-C42D996D3C8A}" srcOrd="6" destOrd="0" presId="urn:microsoft.com/office/officeart/2005/8/layout/target3"/>
    <dgm:cxn modelId="{5830F22B-74AD-47D3-9717-F1AD5AFCDACE}" type="presParOf" srcId="{FE659A97-5DF5-4959-92F2-8D890A6323C0}" destId="{3382563C-24EB-41B5-B5DC-59C028D9815E}" srcOrd="7" destOrd="0" presId="urn:microsoft.com/office/officeart/2005/8/layout/target3"/>
    <dgm:cxn modelId="{ABD3B8A9-678A-4028-A328-BEBAA50EF7DA}" type="presParOf" srcId="{FE659A97-5DF5-4959-92F2-8D890A6323C0}" destId="{64B5F561-8EEE-49FD-8E58-ACB4171B8597}" srcOrd="8" destOrd="0" presId="urn:microsoft.com/office/officeart/2005/8/layout/target3"/>
    <dgm:cxn modelId="{913E45CD-88DD-4953-BC22-0AF3B07DE45F}" type="presParOf" srcId="{FE659A97-5DF5-4959-92F2-8D890A6323C0}" destId="{BA8BC756-BAF9-4C70-B09F-20A2F5E2ED44}" srcOrd="9" destOrd="0" presId="urn:microsoft.com/office/officeart/2005/8/layout/target3"/>
    <dgm:cxn modelId="{33364A03-1E82-4ECB-B521-3B5D405AC1B8}" type="presParOf" srcId="{FE659A97-5DF5-4959-92F2-8D890A6323C0}" destId="{47B580E6-4826-44FE-8BAE-F359E513AC45}" srcOrd="10" destOrd="0" presId="urn:microsoft.com/office/officeart/2005/8/layout/target3"/>
    <dgm:cxn modelId="{67927767-BAA8-40C3-A1E2-F877F71BAD9F}" type="presParOf" srcId="{FE659A97-5DF5-4959-92F2-8D890A6323C0}" destId="{E52FA432-D312-4D7E-BCD7-31A13191786C}" srcOrd="11" destOrd="0" presId="urn:microsoft.com/office/officeart/2005/8/layout/target3"/>
    <dgm:cxn modelId="{29AAE4C2-77CF-41AB-BDA4-B6EB22AE1D08}" type="presParOf" srcId="{FE659A97-5DF5-4959-92F2-8D890A6323C0}" destId="{CC2CF54B-C7CC-4922-A6C2-EFB171163956}" srcOrd="12" destOrd="0" presId="urn:microsoft.com/office/officeart/2005/8/layout/target3"/>
    <dgm:cxn modelId="{DC5CFEB0-6CB1-4325-B4FC-891DDD1E543F}" type="presParOf" srcId="{FE659A97-5DF5-4959-92F2-8D890A6323C0}" destId="{347DCB53-8F44-410F-B65C-1767466D01DC}" srcOrd="13" destOrd="0" presId="urn:microsoft.com/office/officeart/2005/8/layout/target3"/>
    <dgm:cxn modelId="{E064B6BE-8E63-4355-9324-341EA8608C9F}" type="presParOf" srcId="{FE659A97-5DF5-4959-92F2-8D890A6323C0}" destId="{87FFA1B2-87D0-4265-92AC-63272BA66B0E}" srcOrd="14" destOrd="0" presId="urn:microsoft.com/office/officeart/2005/8/layout/target3"/>
    <dgm:cxn modelId="{0D927DC6-41D5-4944-996C-3A2B7C7CA043}" type="presParOf" srcId="{FE659A97-5DF5-4959-92F2-8D890A6323C0}" destId="{C9DCE8EA-1EBD-4946-892D-FA0738BA77FA}"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05B424B1-65A4-4ADC-954A-DA462D78C47D}" type="doc">
      <dgm:prSet loTypeId="urn:microsoft.com/office/officeart/2005/8/layout/vList3#5" loCatId="list" qsTypeId="urn:microsoft.com/office/officeart/2005/8/quickstyle/simple1" qsCatId="simple" csTypeId="urn:microsoft.com/office/officeart/2005/8/colors/accent1_2" csCatId="accent1" phldr="1"/>
      <dgm:spPr/>
      <dgm:t>
        <a:bodyPr/>
        <a:lstStyle/>
        <a:p>
          <a:endParaRPr lang="es-EC"/>
        </a:p>
      </dgm:t>
    </dgm:pt>
    <dgm:pt modelId="{C10B10AC-5FD5-4CE5-A947-0FFB4DCF154C}">
      <dgm:prSet>
        <dgm:style>
          <a:lnRef idx="1">
            <a:schemeClr val="accent1"/>
          </a:lnRef>
          <a:fillRef idx="2">
            <a:schemeClr val="accent1"/>
          </a:fillRef>
          <a:effectRef idx="1">
            <a:schemeClr val="accent1"/>
          </a:effectRef>
          <a:fontRef idx="minor">
            <a:schemeClr val="dk1"/>
          </a:fontRef>
        </dgm:style>
      </dgm:prSet>
      <dgm:spPr>
        <a:solidFill>
          <a:srgbClr val="FFC000"/>
        </a:solidFill>
      </dgm:spPr>
      <dgm:t>
        <a:bodyPr/>
        <a:lstStyle/>
        <a:p>
          <a:pPr algn="just" rtl="0"/>
          <a:r>
            <a:rPr lang="es-EC" dirty="0" smtClean="0"/>
            <a:t>El estudio de mercado  identifica que existe una gran demanda insatisfecha.</a:t>
          </a:r>
          <a:endParaRPr lang="es-EC" dirty="0"/>
        </a:p>
      </dgm:t>
    </dgm:pt>
    <dgm:pt modelId="{6AF9DE67-F029-45F5-8FFB-234F81994EDE}" type="parTrans" cxnId="{B01E8745-D083-4A7A-969D-C2DA3E567BEF}">
      <dgm:prSet/>
      <dgm:spPr/>
      <dgm:t>
        <a:bodyPr/>
        <a:lstStyle/>
        <a:p>
          <a:endParaRPr lang="es-EC"/>
        </a:p>
      </dgm:t>
    </dgm:pt>
    <dgm:pt modelId="{CAD319B7-9C29-43F9-977F-643E58EF93EA}" type="sibTrans" cxnId="{B01E8745-D083-4A7A-969D-C2DA3E567BEF}">
      <dgm:prSet/>
      <dgm:spPr/>
      <dgm:t>
        <a:bodyPr/>
        <a:lstStyle/>
        <a:p>
          <a:endParaRPr lang="es-EC"/>
        </a:p>
      </dgm:t>
    </dgm:pt>
    <dgm:pt modelId="{74E3B196-D1EF-447E-BA1E-C1DCAFA3F05C}">
      <dgm:prSet>
        <dgm:style>
          <a:lnRef idx="1">
            <a:schemeClr val="accent4"/>
          </a:lnRef>
          <a:fillRef idx="2">
            <a:schemeClr val="accent4"/>
          </a:fillRef>
          <a:effectRef idx="1">
            <a:schemeClr val="accent4"/>
          </a:effectRef>
          <a:fontRef idx="minor">
            <a:schemeClr val="dk1"/>
          </a:fontRef>
        </dgm:style>
      </dgm:prSet>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t>
        <a:bodyPr/>
        <a:lstStyle/>
        <a:p>
          <a:pPr algn="just" rtl="0"/>
          <a:r>
            <a:rPr lang="es-EC" dirty="0" smtClean="0"/>
            <a:t>Constituye un factor que aportará al desarrollo económico de la provincia y el país.</a:t>
          </a:r>
          <a:endParaRPr lang="es-ES_tradnl" dirty="0"/>
        </a:p>
      </dgm:t>
    </dgm:pt>
    <dgm:pt modelId="{9BCD68B8-0BA4-403E-90D0-368530A30FB3}" type="parTrans" cxnId="{367481C7-72D5-4F21-A099-66236514AA2E}">
      <dgm:prSet/>
      <dgm:spPr/>
      <dgm:t>
        <a:bodyPr/>
        <a:lstStyle/>
        <a:p>
          <a:endParaRPr lang="es-EC"/>
        </a:p>
      </dgm:t>
    </dgm:pt>
    <dgm:pt modelId="{BA651AA5-1FF8-49BD-92A4-E33910598236}" type="sibTrans" cxnId="{367481C7-72D5-4F21-A099-66236514AA2E}">
      <dgm:prSet/>
      <dgm:spPr/>
      <dgm:t>
        <a:bodyPr/>
        <a:lstStyle/>
        <a:p>
          <a:endParaRPr lang="es-EC"/>
        </a:p>
      </dgm:t>
    </dgm:pt>
    <dgm:pt modelId="{24E47BA3-7234-4245-A1D8-7B641F64BC9F}">
      <dgm:prSet>
        <dgm:style>
          <a:lnRef idx="1">
            <a:schemeClr val="accent1"/>
          </a:lnRef>
          <a:fillRef idx="2">
            <a:schemeClr val="accent1"/>
          </a:fillRef>
          <a:effectRef idx="1">
            <a:schemeClr val="accent1"/>
          </a:effectRef>
          <a:fontRef idx="minor">
            <a:schemeClr val="dk1"/>
          </a:fontRef>
        </dgm:style>
      </dgm:prSet>
      <dgm:spPr>
        <a:gradFill rotWithShape="0">
          <a:gsLst>
            <a:gs pos="0">
              <a:schemeClr val="accent6">
                <a:lumMod val="90000"/>
              </a:schemeClr>
            </a:gs>
            <a:gs pos="50000">
              <a:schemeClr val="accent1">
                <a:lumMod val="105000"/>
                <a:satMod val="103000"/>
                <a:tint val="73000"/>
              </a:schemeClr>
            </a:gs>
            <a:gs pos="100000">
              <a:schemeClr val="accent1">
                <a:lumMod val="105000"/>
                <a:satMod val="109000"/>
                <a:tint val="81000"/>
              </a:schemeClr>
            </a:gs>
          </a:gsLst>
        </a:gradFill>
      </dgm:spPr>
      <dgm:t>
        <a:bodyPr/>
        <a:lstStyle/>
        <a:p>
          <a:pPr algn="just" rtl="0"/>
          <a:r>
            <a:rPr lang="es-EC" dirty="0" smtClean="0"/>
            <a:t>El estudio financiero, se determino la viabilidad del proyecto, debido a que los indicadores son positivos y alentadores.</a:t>
          </a:r>
          <a:endParaRPr lang="es-ES_tradnl" dirty="0"/>
        </a:p>
      </dgm:t>
    </dgm:pt>
    <dgm:pt modelId="{1B78D81B-9433-4313-B092-8580972727B5}" type="parTrans" cxnId="{45D9330F-3C67-47AB-A63F-7C7455F68760}">
      <dgm:prSet/>
      <dgm:spPr/>
      <dgm:t>
        <a:bodyPr/>
        <a:lstStyle/>
        <a:p>
          <a:endParaRPr lang="es-EC"/>
        </a:p>
      </dgm:t>
    </dgm:pt>
    <dgm:pt modelId="{54483CD2-CA58-46EC-8010-4EF6AD280E63}" type="sibTrans" cxnId="{45D9330F-3C67-47AB-A63F-7C7455F68760}">
      <dgm:prSet/>
      <dgm:spPr/>
      <dgm:t>
        <a:bodyPr/>
        <a:lstStyle/>
        <a:p>
          <a:endParaRPr lang="es-EC"/>
        </a:p>
      </dgm:t>
    </dgm:pt>
    <dgm:pt modelId="{1BA6023B-EF7B-47A7-8056-CA214825F7A1}">
      <dgm:prSet>
        <dgm:style>
          <a:lnRef idx="1">
            <a:schemeClr val="accent1"/>
          </a:lnRef>
          <a:fillRef idx="2">
            <a:schemeClr val="accent1"/>
          </a:fillRef>
          <a:effectRef idx="1">
            <a:schemeClr val="accent1"/>
          </a:effectRef>
          <a:fontRef idx="minor">
            <a:schemeClr val="dk1"/>
          </a:fontRef>
        </dgm:style>
      </dgm:prSet>
      <dgm:spPr>
        <a:solidFill>
          <a:srgbClr val="FFC000"/>
        </a:solidFill>
      </dgm:spPr>
      <dgm:t>
        <a:bodyPr/>
        <a:lstStyle/>
        <a:p>
          <a:pPr algn="just" rtl="0"/>
          <a:r>
            <a:rPr lang="es-EC" dirty="0" smtClean="0"/>
            <a:t>El estudio técnico demuestra la posibilidad  del producto en cuanto al tamaño y la localización óptima.</a:t>
          </a:r>
          <a:endParaRPr lang="es-EC" dirty="0"/>
        </a:p>
      </dgm:t>
    </dgm:pt>
    <dgm:pt modelId="{4C625B9F-ED1F-4383-9F4C-B708131EBB83}" type="parTrans" cxnId="{A9E92920-C12E-49CE-A211-03CBC4AD25BE}">
      <dgm:prSet/>
      <dgm:spPr/>
      <dgm:t>
        <a:bodyPr/>
        <a:lstStyle/>
        <a:p>
          <a:endParaRPr lang="es-EC"/>
        </a:p>
      </dgm:t>
    </dgm:pt>
    <dgm:pt modelId="{9FA3DBA1-7C68-44EB-BB0A-90850A0A4FC4}" type="sibTrans" cxnId="{A9E92920-C12E-49CE-A211-03CBC4AD25BE}">
      <dgm:prSet/>
      <dgm:spPr/>
      <dgm:t>
        <a:bodyPr/>
        <a:lstStyle/>
        <a:p>
          <a:endParaRPr lang="es-EC"/>
        </a:p>
      </dgm:t>
    </dgm:pt>
    <dgm:pt modelId="{BA31CA71-6DE4-4388-92C5-B1ACB4663E1B}" type="pres">
      <dgm:prSet presAssocID="{05B424B1-65A4-4ADC-954A-DA462D78C47D}" presName="linearFlow" presStyleCnt="0">
        <dgm:presLayoutVars>
          <dgm:dir/>
          <dgm:resizeHandles val="exact"/>
        </dgm:presLayoutVars>
      </dgm:prSet>
      <dgm:spPr/>
      <dgm:t>
        <a:bodyPr/>
        <a:lstStyle/>
        <a:p>
          <a:endParaRPr lang="es-EC"/>
        </a:p>
      </dgm:t>
    </dgm:pt>
    <dgm:pt modelId="{621FE088-3199-47A2-B01F-479094DFD9F5}" type="pres">
      <dgm:prSet presAssocID="{C10B10AC-5FD5-4CE5-A947-0FFB4DCF154C}" presName="composite" presStyleCnt="0"/>
      <dgm:spPr/>
    </dgm:pt>
    <dgm:pt modelId="{BB78A268-B6C1-41F9-82F3-15C6CB8B7569}" type="pres">
      <dgm:prSet presAssocID="{C10B10AC-5FD5-4CE5-A947-0FFB4DCF154C}" presName="imgShp" presStyleLbl="fgImgPlace1" presStyleIdx="0" presStyleCnt="4" custLinFactNeighborX="3728" custLinFactNeighborY="5543"/>
      <dgm:spPr>
        <a:blipFill rotWithShape="0">
          <a:blip xmlns:r="http://schemas.openxmlformats.org/officeDocument/2006/relationships" r:embed="rId1"/>
          <a:stretch>
            <a:fillRect/>
          </a:stretch>
        </a:blipFill>
      </dgm:spPr>
      <dgm:t>
        <a:bodyPr/>
        <a:lstStyle/>
        <a:p>
          <a:endParaRPr lang="es-EC"/>
        </a:p>
      </dgm:t>
    </dgm:pt>
    <dgm:pt modelId="{D987E68B-4602-459C-BFC9-1DE85B407AD1}" type="pres">
      <dgm:prSet presAssocID="{C10B10AC-5FD5-4CE5-A947-0FFB4DCF154C}" presName="txShp" presStyleLbl="node1" presStyleIdx="0" presStyleCnt="4" custScaleX="108744">
        <dgm:presLayoutVars>
          <dgm:bulletEnabled val="1"/>
        </dgm:presLayoutVars>
      </dgm:prSet>
      <dgm:spPr/>
      <dgm:t>
        <a:bodyPr/>
        <a:lstStyle/>
        <a:p>
          <a:endParaRPr lang="es-EC"/>
        </a:p>
      </dgm:t>
    </dgm:pt>
    <dgm:pt modelId="{AEE0D9B9-D0F6-43B7-ADD3-E5EDE8124C3D}" type="pres">
      <dgm:prSet presAssocID="{CAD319B7-9C29-43F9-977F-643E58EF93EA}" presName="spacing" presStyleCnt="0"/>
      <dgm:spPr/>
    </dgm:pt>
    <dgm:pt modelId="{72D619C0-A3A6-458B-A206-DAB5EBA33E70}" type="pres">
      <dgm:prSet presAssocID="{1BA6023B-EF7B-47A7-8056-CA214825F7A1}" presName="composite" presStyleCnt="0"/>
      <dgm:spPr/>
    </dgm:pt>
    <dgm:pt modelId="{199236B1-2E42-4370-9595-B753F21DD2DB}" type="pres">
      <dgm:prSet presAssocID="{1BA6023B-EF7B-47A7-8056-CA214825F7A1}" presName="imgShp" presStyleLbl="fgImgPlace1" presStyleIdx="1" presStyleCnt="4"/>
      <dgm:spPr>
        <a:blipFill rotWithShape="1">
          <a:blip xmlns:r="http://schemas.openxmlformats.org/officeDocument/2006/relationships" r:embed="rId2"/>
          <a:stretch>
            <a:fillRect/>
          </a:stretch>
        </a:blipFill>
      </dgm:spPr>
      <dgm:t>
        <a:bodyPr/>
        <a:lstStyle/>
        <a:p>
          <a:endParaRPr lang="es-EC"/>
        </a:p>
      </dgm:t>
    </dgm:pt>
    <dgm:pt modelId="{8DA98488-95CF-4445-9975-6CA931909CE0}" type="pres">
      <dgm:prSet presAssocID="{1BA6023B-EF7B-47A7-8056-CA214825F7A1}" presName="txShp" presStyleLbl="node1" presStyleIdx="1" presStyleCnt="4">
        <dgm:presLayoutVars>
          <dgm:bulletEnabled val="1"/>
        </dgm:presLayoutVars>
      </dgm:prSet>
      <dgm:spPr/>
      <dgm:t>
        <a:bodyPr/>
        <a:lstStyle/>
        <a:p>
          <a:endParaRPr lang="es-EC"/>
        </a:p>
      </dgm:t>
    </dgm:pt>
    <dgm:pt modelId="{C8B13C93-4459-4E42-AC4A-F27688B78994}" type="pres">
      <dgm:prSet presAssocID="{9FA3DBA1-7C68-44EB-BB0A-90850A0A4FC4}" presName="spacing" presStyleCnt="0"/>
      <dgm:spPr/>
    </dgm:pt>
    <dgm:pt modelId="{08FCE702-F53B-433D-BDB6-6D160ECAABD5}" type="pres">
      <dgm:prSet presAssocID="{74E3B196-D1EF-447E-BA1E-C1DCAFA3F05C}" presName="composite" presStyleCnt="0"/>
      <dgm:spPr/>
    </dgm:pt>
    <dgm:pt modelId="{C8D25078-397E-422E-AE6F-3DA83147ECC9}" type="pres">
      <dgm:prSet presAssocID="{74E3B196-D1EF-447E-BA1E-C1DCAFA3F05C}" presName="imgShp" presStyleLbl="fgImgPlace1" presStyleIdx="2" presStyleCnt="4"/>
      <dgm:spPr>
        <a:blipFill rotWithShape="0">
          <a:blip xmlns:r="http://schemas.openxmlformats.org/officeDocument/2006/relationships" r:embed="rId3"/>
          <a:stretch>
            <a:fillRect/>
          </a:stretch>
        </a:blipFill>
      </dgm:spPr>
      <dgm:t>
        <a:bodyPr/>
        <a:lstStyle/>
        <a:p>
          <a:endParaRPr lang="es-EC"/>
        </a:p>
      </dgm:t>
    </dgm:pt>
    <dgm:pt modelId="{048DA414-30AA-4B62-A738-E427F9BB9E93}" type="pres">
      <dgm:prSet presAssocID="{74E3B196-D1EF-447E-BA1E-C1DCAFA3F05C}" presName="txShp" presStyleLbl="node1" presStyleIdx="2" presStyleCnt="4" custScaleX="105298">
        <dgm:presLayoutVars>
          <dgm:bulletEnabled val="1"/>
        </dgm:presLayoutVars>
      </dgm:prSet>
      <dgm:spPr/>
      <dgm:t>
        <a:bodyPr/>
        <a:lstStyle/>
        <a:p>
          <a:endParaRPr lang="es-EC"/>
        </a:p>
      </dgm:t>
    </dgm:pt>
    <dgm:pt modelId="{0FB6A2DF-93A7-4A7C-83C7-549357BFC8AA}" type="pres">
      <dgm:prSet presAssocID="{BA651AA5-1FF8-49BD-92A4-E33910598236}" presName="spacing" presStyleCnt="0"/>
      <dgm:spPr/>
    </dgm:pt>
    <dgm:pt modelId="{D0C13069-E778-41E6-98F6-157F0C9A2E81}" type="pres">
      <dgm:prSet presAssocID="{24E47BA3-7234-4245-A1D8-7B641F64BC9F}" presName="composite" presStyleCnt="0"/>
      <dgm:spPr/>
    </dgm:pt>
    <dgm:pt modelId="{24FD68D9-4D21-43FE-B6C8-EA9F1D953ABA}" type="pres">
      <dgm:prSet presAssocID="{24E47BA3-7234-4245-A1D8-7B641F64BC9F}" presName="imgShp" presStyleLbl="fgImgPlace1" presStyleIdx="3" presStyleCnt="4"/>
      <dgm:spPr>
        <a:blipFill rotWithShape="0">
          <a:blip xmlns:r="http://schemas.openxmlformats.org/officeDocument/2006/relationships" r:embed="rId4"/>
          <a:stretch>
            <a:fillRect/>
          </a:stretch>
        </a:blipFill>
      </dgm:spPr>
      <dgm:t>
        <a:bodyPr/>
        <a:lstStyle/>
        <a:p>
          <a:endParaRPr lang="es-EC"/>
        </a:p>
      </dgm:t>
    </dgm:pt>
    <dgm:pt modelId="{A20C77E0-E979-4587-955F-AAF24C18D026}" type="pres">
      <dgm:prSet presAssocID="{24E47BA3-7234-4245-A1D8-7B641F64BC9F}" presName="txShp" presStyleLbl="node1" presStyleIdx="3" presStyleCnt="4" custScaleX="105298">
        <dgm:presLayoutVars>
          <dgm:bulletEnabled val="1"/>
        </dgm:presLayoutVars>
      </dgm:prSet>
      <dgm:spPr/>
      <dgm:t>
        <a:bodyPr/>
        <a:lstStyle/>
        <a:p>
          <a:endParaRPr lang="es-EC"/>
        </a:p>
      </dgm:t>
    </dgm:pt>
  </dgm:ptLst>
  <dgm:cxnLst>
    <dgm:cxn modelId="{A9E92920-C12E-49CE-A211-03CBC4AD25BE}" srcId="{05B424B1-65A4-4ADC-954A-DA462D78C47D}" destId="{1BA6023B-EF7B-47A7-8056-CA214825F7A1}" srcOrd="1" destOrd="0" parTransId="{4C625B9F-ED1F-4383-9F4C-B708131EBB83}" sibTransId="{9FA3DBA1-7C68-44EB-BB0A-90850A0A4FC4}"/>
    <dgm:cxn modelId="{F8DD7D6E-3B91-47F8-A7A5-B95052324D59}" type="presOf" srcId="{74E3B196-D1EF-447E-BA1E-C1DCAFA3F05C}" destId="{048DA414-30AA-4B62-A738-E427F9BB9E93}" srcOrd="0" destOrd="0" presId="urn:microsoft.com/office/officeart/2005/8/layout/vList3#5"/>
    <dgm:cxn modelId="{143C2B64-F8D2-4751-9D8A-440AD6D33D70}" type="presOf" srcId="{05B424B1-65A4-4ADC-954A-DA462D78C47D}" destId="{BA31CA71-6DE4-4388-92C5-B1ACB4663E1B}" srcOrd="0" destOrd="0" presId="urn:microsoft.com/office/officeart/2005/8/layout/vList3#5"/>
    <dgm:cxn modelId="{CAB0E7E1-7784-430F-B1F0-66C338048B77}" type="presOf" srcId="{1BA6023B-EF7B-47A7-8056-CA214825F7A1}" destId="{8DA98488-95CF-4445-9975-6CA931909CE0}" srcOrd="0" destOrd="0" presId="urn:microsoft.com/office/officeart/2005/8/layout/vList3#5"/>
    <dgm:cxn modelId="{45D9330F-3C67-47AB-A63F-7C7455F68760}" srcId="{05B424B1-65A4-4ADC-954A-DA462D78C47D}" destId="{24E47BA3-7234-4245-A1D8-7B641F64BC9F}" srcOrd="3" destOrd="0" parTransId="{1B78D81B-9433-4313-B092-8580972727B5}" sibTransId="{54483CD2-CA58-46EC-8010-4EF6AD280E63}"/>
    <dgm:cxn modelId="{B01E8745-D083-4A7A-969D-C2DA3E567BEF}" srcId="{05B424B1-65A4-4ADC-954A-DA462D78C47D}" destId="{C10B10AC-5FD5-4CE5-A947-0FFB4DCF154C}" srcOrd="0" destOrd="0" parTransId="{6AF9DE67-F029-45F5-8FFB-234F81994EDE}" sibTransId="{CAD319B7-9C29-43F9-977F-643E58EF93EA}"/>
    <dgm:cxn modelId="{367481C7-72D5-4F21-A099-66236514AA2E}" srcId="{05B424B1-65A4-4ADC-954A-DA462D78C47D}" destId="{74E3B196-D1EF-447E-BA1E-C1DCAFA3F05C}" srcOrd="2" destOrd="0" parTransId="{9BCD68B8-0BA4-403E-90D0-368530A30FB3}" sibTransId="{BA651AA5-1FF8-49BD-92A4-E33910598236}"/>
    <dgm:cxn modelId="{37822CF1-3E1D-4B29-8973-C3045F8ABBCF}" type="presOf" srcId="{C10B10AC-5FD5-4CE5-A947-0FFB4DCF154C}" destId="{D987E68B-4602-459C-BFC9-1DE85B407AD1}" srcOrd="0" destOrd="0" presId="urn:microsoft.com/office/officeart/2005/8/layout/vList3#5"/>
    <dgm:cxn modelId="{AEB2754D-DC5B-42EA-84D7-C4EB86ED8829}" type="presOf" srcId="{24E47BA3-7234-4245-A1D8-7B641F64BC9F}" destId="{A20C77E0-E979-4587-955F-AAF24C18D026}" srcOrd="0" destOrd="0" presId="urn:microsoft.com/office/officeart/2005/8/layout/vList3#5"/>
    <dgm:cxn modelId="{DEB07EBD-E40A-4744-A3B7-A4C869FA18ED}" type="presParOf" srcId="{BA31CA71-6DE4-4388-92C5-B1ACB4663E1B}" destId="{621FE088-3199-47A2-B01F-479094DFD9F5}" srcOrd="0" destOrd="0" presId="urn:microsoft.com/office/officeart/2005/8/layout/vList3#5"/>
    <dgm:cxn modelId="{FAB533EE-9ED2-4539-B005-3C14F78060A1}" type="presParOf" srcId="{621FE088-3199-47A2-B01F-479094DFD9F5}" destId="{BB78A268-B6C1-41F9-82F3-15C6CB8B7569}" srcOrd="0" destOrd="0" presId="urn:microsoft.com/office/officeart/2005/8/layout/vList3#5"/>
    <dgm:cxn modelId="{BFD8EF6F-3EB8-482C-8C89-792B9A0A70B3}" type="presParOf" srcId="{621FE088-3199-47A2-B01F-479094DFD9F5}" destId="{D987E68B-4602-459C-BFC9-1DE85B407AD1}" srcOrd="1" destOrd="0" presId="urn:microsoft.com/office/officeart/2005/8/layout/vList3#5"/>
    <dgm:cxn modelId="{A4701CAC-8BA4-46CA-A1DA-E1F15ABCC486}" type="presParOf" srcId="{BA31CA71-6DE4-4388-92C5-B1ACB4663E1B}" destId="{AEE0D9B9-D0F6-43B7-ADD3-E5EDE8124C3D}" srcOrd="1" destOrd="0" presId="urn:microsoft.com/office/officeart/2005/8/layout/vList3#5"/>
    <dgm:cxn modelId="{1CA55092-1658-4CF9-80EB-ADC722134897}" type="presParOf" srcId="{BA31CA71-6DE4-4388-92C5-B1ACB4663E1B}" destId="{72D619C0-A3A6-458B-A206-DAB5EBA33E70}" srcOrd="2" destOrd="0" presId="urn:microsoft.com/office/officeart/2005/8/layout/vList3#5"/>
    <dgm:cxn modelId="{2F9E77EF-5C2A-4D20-B9BE-7E87DB905C46}" type="presParOf" srcId="{72D619C0-A3A6-458B-A206-DAB5EBA33E70}" destId="{199236B1-2E42-4370-9595-B753F21DD2DB}" srcOrd="0" destOrd="0" presId="urn:microsoft.com/office/officeart/2005/8/layout/vList3#5"/>
    <dgm:cxn modelId="{A52C85C9-EA94-48A7-A74E-3F39F7DF95D8}" type="presParOf" srcId="{72D619C0-A3A6-458B-A206-DAB5EBA33E70}" destId="{8DA98488-95CF-4445-9975-6CA931909CE0}" srcOrd="1" destOrd="0" presId="urn:microsoft.com/office/officeart/2005/8/layout/vList3#5"/>
    <dgm:cxn modelId="{08F3DB38-D431-489F-B4FD-62391BC32546}" type="presParOf" srcId="{BA31CA71-6DE4-4388-92C5-B1ACB4663E1B}" destId="{C8B13C93-4459-4E42-AC4A-F27688B78994}" srcOrd="3" destOrd="0" presId="urn:microsoft.com/office/officeart/2005/8/layout/vList3#5"/>
    <dgm:cxn modelId="{EABB946A-7CE8-4661-83CA-DE790D37EF53}" type="presParOf" srcId="{BA31CA71-6DE4-4388-92C5-B1ACB4663E1B}" destId="{08FCE702-F53B-433D-BDB6-6D160ECAABD5}" srcOrd="4" destOrd="0" presId="urn:microsoft.com/office/officeart/2005/8/layout/vList3#5"/>
    <dgm:cxn modelId="{DBDD1479-A7BA-4C4B-B8FF-327E2D3458AC}" type="presParOf" srcId="{08FCE702-F53B-433D-BDB6-6D160ECAABD5}" destId="{C8D25078-397E-422E-AE6F-3DA83147ECC9}" srcOrd="0" destOrd="0" presId="urn:microsoft.com/office/officeart/2005/8/layout/vList3#5"/>
    <dgm:cxn modelId="{BBF63C28-1BDE-46C7-9C96-6F5D18228071}" type="presParOf" srcId="{08FCE702-F53B-433D-BDB6-6D160ECAABD5}" destId="{048DA414-30AA-4B62-A738-E427F9BB9E93}" srcOrd="1" destOrd="0" presId="urn:microsoft.com/office/officeart/2005/8/layout/vList3#5"/>
    <dgm:cxn modelId="{03A12EEB-9808-4F3F-8F61-DC89D969FEBD}" type="presParOf" srcId="{BA31CA71-6DE4-4388-92C5-B1ACB4663E1B}" destId="{0FB6A2DF-93A7-4A7C-83C7-549357BFC8AA}" srcOrd="5" destOrd="0" presId="urn:microsoft.com/office/officeart/2005/8/layout/vList3#5"/>
    <dgm:cxn modelId="{C69C97DF-32B3-4775-BE6C-5DB0E813B928}" type="presParOf" srcId="{BA31CA71-6DE4-4388-92C5-B1ACB4663E1B}" destId="{D0C13069-E778-41E6-98F6-157F0C9A2E81}" srcOrd="6" destOrd="0" presId="urn:microsoft.com/office/officeart/2005/8/layout/vList3#5"/>
    <dgm:cxn modelId="{54CBCED3-6015-48F5-A9CA-415A65F1F222}" type="presParOf" srcId="{D0C13069-E778-41E6-98F6-157F0C9A2E81}" destId="{24FD68D9-4D21-43FE-B6C8-EA9F1D953ABA}" srcOrd="0" destOrd="0" presId="urn:microsoft.com/office/officeart/2005/8/layout/vList3#5"/>
    <dgm:cxn modelId="{7C1C3FEC-5A3A-4098-AD02-12E4E722966B}" type="presParOf" srcId="{D0C13069-E778-41E6-98F6-157F0C9A2E81}" destId="{A20C77E0-E979-4587-955F-AAF24C18D026}" srcOrd="1" destOrd="0" presId="urn:microsoft.com/office/officeart/2005/8/layout/vList3#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D60260E-683B-41C1-A28E-C935BEAD832B}" type="doc">
      <dgm:prSet loTypeId="urn:microsoft.com/office/officeart/2005/8/layout/vList3#6" loCatId="list" qsTypeId="urn:microsoft.com/office/officeart/2005/8/quickstyle/simple1" qsCatId="simple" csTypeId="urn:microsoft.com/office/officeart/2005/8/colors/accent1_2" csCatId="accent1" phldr="1"/>
      <dgm:spPr/>
      <dgm:t>
        <a:bodyPr/>
        <a:lstStyle/>
        <a:p>
          <a:endParaRPr lang="es-EC"/>
        </a:p>
      </dgm:t>
    </dgm:pt>
    <dgm:pt modelId="{947D47F0-99CC-440C-8E13-5A2569A2BCBC}">
      <dgm:prSet>
        <dgm:style>
          <a:lnRef idx="1">
            <a:schemeClr val="accent1"/>
          </a:lnRef>
          <a:fillRef idx="2">
            <a:schemeClr val="accent1"/>
          </a:fillRef>
          <a:effectRef idx="1">
            <a:schemeClr val="accent1"/>
          </a:effectRef>
          <a:fontRef idx="minor">
            <a:schemeClr val="dk1"/>
          </a:fontRef>
        </dgm:style>
      </dgm:prSet>
      <dgm:spPr>
        <a:gradFill flip="none" rotWithShape="0">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pPr algn="just" rtl="0"/>
          <a:r>
            <a:rPr lang="es-EC" dirty="0" smtClean="0"/>
            <a:t>Mantener un control de calidad, para que el éxito del negocio se fundamente primordialmente en la calidad del producto y a precios razonables. </a:t>
          </a:r>
          <a:endParaRPr lang="es-ES_tradnl" dirty="0"/>
        </a:p>
      </dgm:t>
    </dgm:pt>
    <dgm:pt modelId="{D858535F-B48F-4A83-9EEA-088E845262C4}" type="parTrans" cxnId="{64B47C7A-7F90-4605-ADB8-2E7B933272E9}">
      <dgm:prSet/>
      <dgm:spPr/>
      <dgm:t>
        <a:bodyPr/>
        <a:lstStyle/>
        <a:p>
          <a:endParaRPr lang="es-EC"/>
        </a:p>
      </dgm:t>
    </dgm:pt>
    <dgm:pt modelId="{7EDCF1D0-714D-4944-9832-A195380295C1}" type="sibTrans" cxnId="{64B47C7A-7F90-4605-ADB8-2E7B933272E9}">
      <dgm:prSet/>
      <dgm:spPr/>
      <dgm:t>
        <a:bodyPr/>
        <a:lstStyle/>
        <a:p>
          <a:endParaRPr lang="es-EC"/>
        </a:p>
      </dgm:t>
    </dgm:pt>
    <dgm:pt modelId="{E697B659-2511-4AA8-9CEB-4BECFF387639}">
      <dgm:prSet>
        <dgm:style>
          <a:lnRef idx="1">
            <a:schemeClr val="accent4"/>
          </a:lnRef>
          <a:fillRef idx="2">
            <a:schemeClr val="accent4"/>
          </a:fillRef>
          <a:effectRef idx="1">
            <a:schemeClr val="accent4"/>
          </a:effectRef>
          <a:fontRef idx="minor">
            <a:schemeClr val="dk1"/>
          </a:fontRef>
        </dgm:style>
      </dgm:prSet>
      <dgm:spPr>
        <a:solidFill>
          <a:srgbClr val="92D050"/>
        </a:solidFill>
      </dgm:spPr>
      <dgm:t>
        <a:bodyPr/>
        <a:lstStyle/>
        <a:p>
          <a:pPr algn="just" rtl="0"/>
          <a:r>
            <a:rPr lang="es-EC" dirty="0" smtClean="0"/>
            <a:t>Establecer políticas de innovación para </a:t>
          </a:r>
          <a:r>
            <a:rPr lang="es-EC" smtClean="0"/>
            <a:t>el negocio, </a:t>
          </a:r>
          <a:r>
            <a:rPr lang="es-EC" dirty="0" smtClean="0"/>
            <a:t>con la finalidad de mejorar y así permitan que la empresa pueda mantenerse en la vanguardia del mercado.</a:t>
          </a:r>
          <a:endParaRPr lang="es-ES_tradnl" dirty="0"/>
        </a:p>
      </dgm:t>
    </dgm:pt>
    <dgm:pt modelId="{F6A5CD11-CEFA-4CED-8E84-187337732689}" type="parTrans" cxnId="{58D81E20-9DDF-4F92-AA82-FFCBC0CC5CDB}">
      <dgm:prSet/>
      <dgm:spPr/>
      <dgm:t>
        <a:bodyPr/>
        <a:lstStyle/>
        <a:p>
          <a:endParaRPr lang="es-EC"/>
        </a:p>
      </dgm:t>
    </dgm:pt>
    <dgm:pt modelId="{37B8E502-D162-4B02-90E1-D4073CD6174B}" type="sibTrans" cxnId="{58D81E20-9DDF-4F92-AA82-FFCBC0CC5CDB}">
      <dgm:prSet/>
      <dgm:spPr/>
      <dgm:t>
        <a:bodyPr/>
        <a:lstStyle/>
        <a:p>
          <a:endParaRPr lang="es-EC"/>
        </a:p>
      </dgm:t>
    </dgm:pt>
    <dgm:pt modelId="{B11B2729-F041-4477-9AEC-14C889934AB4}">
      <dgm:prSet>
        <dgm:style>
          <a:lnRef idx="1">
            <a:schemeClr val="accent3"/>
          </a:lnRef>
          <a:fillRef idx="2">
            <a:schemeClr val="accent3"/>
          </a:fillRef>
          <a:effectRef idx="1">
            <a:schemeClr val="accent3"/>
          </a:effectRef>
          <a:fontRef idx="minor">
            <a:schemeClr val="dk1"/>
          </a:fontRef>
        </dgm:style>
      </dgm:prSet>
      <dgm:spPr>
        <a:gradFill rotWithShape="0">
          <a:gsLst>
            <a:gs pos="0">
              <a:schemeClr val="accent6">
                <a:lumMod val="90000"/>
              </a:schemeClr>
            </a:gs>
            <a:gs pos="50000">
              <a:schemeClr val="accent3">
                <a:lumMod val="105000"/>
                <a:satMod val="103000"/>
                <a:tint val="73000"/>
              </a:schemeClr>
            </a:gs>
            <a:gs pos="100000">
              <a:schemeClr val="accent3">
                <a:lumMod val="105000"/>
                <a:satMod val="109000"/>
                <a:tint val="81000"/>
              </a:schemeClr>
            </a:gs>
          </a:gsLst>
        </a:gradFill>
      </dgm:spPr>
      <dgm:t>
        <a:bodyPr/>
        <a:lstStyle/>
        <a:p>
          <a:pPr rtl="0"/>
          <a:r>
            <a:rPr lang="es-EC" dirty="0" smtClean="0"/>
            <a:t>Implementar el proyecto ya que financieramente es viable y rentable y aportaría con el desarrollo económico y social del cantón Joya de los Sachas y el país.</a:t>
          </a:r>
          <a:r>
            <a:rPr lang="es-ES_tradnl" dirty="0" smtClean="0"/>
            <a:t>.  </a:t>
          </a:r>
          <a:endParaRPr lang="es-EC" dirty="0"/>
        </a:p>
      </dgm:t>
    </dgm:pt>
    <dgm:pt modelId="{6A8D4381-3F36-4822-B475-8051818137EC}" type="parTrans" cxnId="{1E1B18E3-EED6-4C59-BEF3-63B5AB9D529C}">
      <dgm:prSet/>
      <dgm:spPr/>
      <dgm:t>
        <a:bodyPr/>
        <a:lstStyle/>
        <a:p>
          <a:endParaRPr lang="es-EC"/>
        </a:p>
      </dgm:t>
    </dgm:pt>
    <dgm:pt modelId="{9D509D52-BF56-4EB0-B975-68AC241F4293}" type="sibTrans" cxnId="{1E1B18E3-EED6-4C59-BEF3-63B5AB9D529C}">
      <dgm:prSet/>
      <dgm:spPr/>
      <dgm:t>
        <a:bodyPr/>
        <a:lstStyle/>
        <a:p>
          <a:endParaRPr lang="es-EC"/>
        </a:p>
      </dgm:t>
    </dgm:pt>
    <dgm:pt modelId="{8A8E2945-5565-4049-864A-D1A4E7809322}">
      <dgm:prSet>
        <dgm:style>
          <a:lnRef idx="1">
            <a:schemeClr val="accent2"/>
          </a:lnRef>
          <a:fillRef idx="2">
            <a:schemeClr val="accent2"/>
          </a:fillRef>
          <a:effectRef idx="1">
            <a:schemeClr val="accent2"/>
          </a:effectRef>
          <a:fontRef idx="minor">
            <a:schemeClr val="dk1"/>
          </a:fontRef>
        </dgm:style>
      </dgm:prSet>
      <dgm:spPr>
        <a:gradFill rotWithShape="0">
          <a:gsLst>
            <a:gs pos="0">
              <a:schemeClr val="accent6">
                <a:lumMod val="90000"/>
              </a:schemeClr>
            </a:gs>
            <a:gs pos="50000">
              <a:schemeClr val="accent2">
                <a:lumMod val="105000"/>
                <a:satMod val="103000"/>
                <a:tint val="73000"/>
              </a:schemeClr>
            </a:gs>
            <a:gs pos="100000">
              <a:schemeClr val="accent2">
                <a:lumMod val="105000"/>
                <a:satMod val="109000"/>
                <a:tint val="81000"/>
              </a:schemeClr>
            </a:gs>
          </a:gsLst>
          <a:lin ang="5400000" scaled="0"/>
        </a:gradFill>
      </dgm:spPr>
      <dgm:t>
        <a:bodyPr/>
        <a:lstStyle/>
        <a:p>
          <a:pPr algn="just" rtl="0"/>
          <a:r>
            <a:rPr lang="es-EC" dirty="0" smtClean="0"/>
            <a:t>El análisis financiero ha dado buenos resultados ya que se ha obtenido los índices favorables por lo tanto es viable la implementación de la empresa.</a:t>
          </a:r>
          <a:endParaRPr lang="es-ES_tradnl" dirty="0"/>
        </a:p>
      </dgm:t>
    </dgm:pt>
    <dgm:pt modelId="{7455678C-0C2A-4589-9EEB-60C06126F528}" type="sibTrans" cxnId="{481AD7C4-52B2-463B-9025-6BC783EDD2C8}">
      <dgm:prSet/>
      <dgm:spPr/>
      <dgm:t>
        <a:bodyPr/>
        <a:lstStyle/>
        <a:p>
          <a:endParaRPr lang="es-EC"/>
        </a:p>
      </dgm:t>
    </dgm:pt>
    <dgm:pt modelId="{4EB5AAAE-DF4B-45EE-A407-07E1213FAC5D}" type="parTrans" cxnId="{481AD7C4-52B2-463B-9025-6BC783EDD2C8}">
      <dgm:prSet/>
      <dgm:spPr/>
      <dgm:t>
        <a:bodyPr/>
        <a:lstStyle/>
        <a:p>
          <a:endParaRPr lang="es-EC"/>
        </a:p>
      </dgm:t>
    </dgm:pt>
    <dgm:pt modelId="{6CA1BE66-3B39-40ED-AF9B-141CA913AA5D}" type="pres">
      <dgm:prSet presAssocID="{BD60260E-683B-41C1-A28E-C935BEAD832B}" presName="linearFlow" presStyleCnt="0">
        <dgm:presLayoutVars>
          <dgm:dir/>
          <dgm:resizeHandles val="exact"/>
        </dgm:presLayoutVars>
      </dgm:prSet>
      <dgm:spPr/>
      <dgm:t>
        <a:bodyPr/>
        <a:lstStyle/>
        <a:p>
          <a:endParaRPr lang="es-EC"/>
        </a:p>
      </dgm:t>
    </dgm:pt>
    <dgm:pt modelId="{FFFDD5CD-C59F-433F-B689-91D0DB53520A}" type="pres">
      <dgm:prSet presAssocID="{8A8E2945-5565-4049-864A-D1A4E7809322}" presName="composite" presStyleCnt="0"/>
      <dgm:spPr/>
    </dgm:pt>
    <dgm:pt modelId="{B2C2C976-C71B-4F9A-B52E-C81D9D5DE727}" type="pres">
      <dgm:prSet presAssocID="{8A8E2945-5565-4049-864A-D1A4E7809322}" presName="imgShp" presStyleLbl="fgImgPlace1" presStyleIdx="0" presStyleCnt="4" custLinFactNeighborX="-3657" custLinFactNeighborY="-117"/>
      <dgm:spPr>
        <a:blipFill rotWithShape="0">
          <a:blip xmlns:r="http://schemas.openxmlformats.org/officeDocument/2006/relationships" r:embed="rId1"/>
          <a:stretch>
            <a:fillRect/>
          </a:stretch>
        </a:blipFill>
      </dgm:spPr>
      <dgm:t>
        <a:bodyPr/>
        <a:lstStyle/>
        <a:p>
          <a:endParaRPr lang="es-EC"/>
        </a:p>
      </dgm:t>
    </dgm:pt>
    <dgm:pt modelId="{77B9C18F-3D53-44BD-BC26-D78ABD030AF3}" type="pres">
      <dgm:prSet presAssocID="{8A8E2945-5565-4049-864A-D1A4E7809322}" presName="txShp" presStyleLbl="node1" presStyleIdx="0" presStyleCnt="4" custScaleX="111276">
        <dgm:presLayoutVars>
          <dgm:bulletEnabled val="1"/>
        </dgm:presLayoutVars>
      </dgm:prSet>
      <dgm:spPr/>
      <dgm:t>
        <a:bodyPr/>
        <a:lstStyle/>
        <a:p>
          <a:endParaRPr lang="es-EC"/>
        </a:p>
      </dgm:t>
    </dgm:pt>
    <dgm:pt modelId="{3B958C01-29B5-4F36-8D22-DB9570A1E1A9}" type="pres">
      <dgm:prSet presAssocID="{7455678C-0C2A-4589-9EEB-60C06126F528}" presName="spacing" presStyleCnt="0"/>
      <dgm:spPr/>
    </dgm:pt>
    <dgm:pt modelId="{345E50D8-0E33-4094-8396-8FC23B7F1EE8}" type="pres">
      <dgm:prSet presAssocID="{947D47F0-99CC-440C-8E13-5A2569A2BCBC}" presName="composite" presStyleCnt="0"/>
      <dgm:spPr/>
    </dgm:pt>
    <dgm:pt modelId="{3962206A-F137-4565-9405-97887CAFAE64}" type="pres">
      <dgm:prSet presAssocID="{947D47F0-99CC-440C-8E13-5A2569A2BCBC}" presName="imgShp" presStyleLbl="fgImgPlace1" presStyleIdx="1" presStyleCnt="4"/>
      <dgm:spPr>
        <a:blipFill rotWithShape="0">
          <a:blip xmlns:r="http://schemas.openxmlformats.org/officeDocument/2006/relationships" r:embed="rId2"/>
          <a:stretch>
            <a:fillRect/>
          </a:stretch>
        </a:blipFill>
      </dgm:spPr>
    </dgm:pt>
    <dgm:pt modelId="{927AA035-988C-4031-B779-39C209AB732B}" type="pres">
      <dgm:prSet presAssocID="{947D47F0-99CC-440C-8E13-5A2569A2BCBC}" presName="txShp" presStyleLbl="node1" presStyleIdx="1" presStyleCnt="4" custScaleX="110079">
        <dgm:presLayoutVars>
          <dgm:bulletEnabled val="1"/>
        </dgm:presLayoutVars>
      </dgm:prSet>
      <dgm:spPr/>
      <dgm:t>
        <a:bodyPr/>
        <a:lstStyle/>
        <a:p>
          <a:endParaRPr lang="es-EC"/>
        </a:p>
      </dgm:t>
    </dgm:pt>
    <dgm:pt modelId="{01C17C11-09B2-4680-8A0E-D627B267B078}" type="pres">
      <dgm:prSet presAssocID="{7EDCF1D0-714D-4944-9832-A195380295C1}" presName="spacing" presStyleCnt="0"/>
      <dgm:spPr/>
    </dgm:pt>
    <dgm:pt modelId="{2F0C3467-A11E-4CC4-BDC8-0BFFB0F24818}" type="pres">
      <dgm:prSet presAssocID="{E697B659-2511-4AA8-9CEB-4BECFF387639}" presName="composite" presStyleCnt="0"/>
      <dgm:spPr/>
    </dgm:pt>
    <dgm:pt modelId="{97CA725C-549D-44BD-85E5-14F9750C944B}" type="pres">
      <dgm:prSet presAssocID="{E697B659-2511-4AA8-9CEB-4BECFF387639}" presName="imgShp" presStyleLbl="fgImgPlace1" presStyleIdx="2" presStyleCnt="4" custLinFactNeighborX="4787" custLinFactNeighborY="-851"/>
      <dgm:spPr>
        <a:blipFill rotWithShape="0">
          <a:blip xmlns:r="http://schemas.openxmlformats.org/officeDocument/2006/relationships" r:embed="rId3"/>
          <a:stretch>
            <a:fillRect/>
          </a:stretch>
        </a:blipFill>
      </dgm:spPr>
    </dgm:pt>
    <dgm:pt modelId="{5A896321-FF95-421D-91D7-C042042D3E1D}" type="pres">
      <dgm:prSet presAssocID="{E697B659-2511-4AA8-9CEB-4BECFF387639}" presName="txShp" presStyleLbl="node1" presStyleIdx="2" presStyleCnt="4" custScaleX="107858">
        <dgm:presLayoutVars>
          <dgm:bulletEnabled val="1"/>
        </dgm:presLayoutVars>
      </dgm:prSet>
      <dgm:spPr/>
      <dgm:t>
        <a:bodyPr/>
        <a:lstStyle/>
        <a:p>
          <a:endParaRPr lang="es-EC"/>
        </a:p>
      </dgm:t>
    </dgm:pt>
    <dgm:pt modelId="{D40005D4-0E2F-4752-A40D-DEFAD172FB75}" type="pres">
      <dgm:prSet presAssocID="{37B8E502-D162-4B02-90E1-D4073CD6174B}" presName="spacing" presStyleCnt="0"/>
      <dgm:spPr/>
    </dgm:pt>
    <dgm:pt modelId="{7C8FE4E3-01DA-4DE3-A28F-13B09E3AB01D}" type="pres">
      <dgm:prSet presAssocID="{B11B2729-F041-4477-9AEC-14C889934AB4}" presName="composite" presStyleCnt="0"/>
      <dgm:spPr/>
    </dgm:pt>
    <dgm:pt modelId="{509F3339-1CC9-4748-8CF5-E2A48D7971F4}" type="pres">
      <dgm:prSet presAssocID="{B11B2729-F041-4477-9AEC-14C889934AB4}" presName="imgShp" presStyleLbl="fgImgPlace1" presStyleIdx="3" presStyleCnt="4"/>
      <dgm:spPr>
        <a:blipFill rotWithShape="0">
          <a:blip xmlns:r="http://schemas.openxmlformats.org/officeDocument/2006/relationships" r:embed="rId4"/>
          <a:stretch>
            <a:fillRect/>
          </a:stretch>
        </a:blipFill>
      </dgm:spPr>
    </dgm:pt>
    <dgm:pt modelId="{D35E75C8-1259-4F8E-B17E-06D9D5E8E87D}" type="pres">
      <dgm:prSet presAssocID="{B11B2729-F041-4477-9AEC-14C889934AB4}" presName="txShp" presStyleLbl="node1" presStyleIdx="3" presStyleCnt="4" custScaleX="107858">
        <dgm:presLayoutVars>
          <dgm:bulletEnabled val="1"/>
        </dgm:presLayoutVars>
      </dgm:prSet>
      <dgm:spPr/>
      <dgm:t>
        <a:bodyPr/>
        <a:lstStyle/>
        <a:p>
          <a:endParaRPr lang="es-EC"/>
        </a:p>
      </dgm:t>
    </dgm:pt>
  </dgm:ptLst>
  <dgm:cxnLst>
    <dgm:cxn modelId="{8C752322-96AA-4B5A-88CA-9A6DC39797CA}" type="presOf" srcId="{E697B659-2511-4AA8-9CEB-4BECFF387639}" destId="{5A896321-FF95-421D-91D7-C042042D3E1D}" srcOrd="0" destOrd="0" presId="urn:microsoft.com/office/officeart/2005/8/layout/vList3#6"/>
    <dgm:cxn modelId="{0DA0A388-2F68-46EF-A55A-43A816DF9046}" type="presOf" srcId="{BD60260E-683B-41C1-A28E-C935BEAD832B}" destId="{6CA1BE66-3B39-40ED-AF9B-141CA913AA5D}" srcOrd="0" destOrd="0" presId="urn:microsoft.com/office/officeart/2005/8/layout/vList3#6"/>
    <dgm:cxn modelId="{58D81E20-9DDF-4F92-AA82-FFCBC0CC5CDB}" srcId="{BD60260E-683B-41C1-A28E-C935BEAD832B}" destId="{E697B659-2511-4AA8-9CEB-4BECFF387639}" srcOrd="2" destOrd="0" parTransId="{F6A5CD11-CEFA-4CED-8E84-187337732689}" sibTransId="{37B8E502-D162-4B02-90E1-D4073CD6174B}"/>
    <dgm:cxn modelId="{1E1B18E3-EED6-4C59-BEF3-63B5AB9D529C}" srcId="{BD60260E-683B-41C1-A28E-C935BEAD832B}" destId="{B11B2729-F041-4477-9AEC-14C889934AB4}" srcOrd="3" destOrd="0" parTransId="{6A8D4381-3F36-4822-B475-8051818137EC}" sibTransId="{9D509D52-BF56-4EB0-B975-68AC241F4293}"/>
    <dgm:cxn modelId="{64B47C7A-7F90-4605-ADB8-2E7B933272E9}" srcId="{BD60260E-683B-41C1-A28E-C935BEAD832B}" destId="{947D47F0-99CC-440C-8E13-5A2569A2BCBC}" srcOrd="1" destOrd="0" parTransId="{D858535F-B48F-4A83-9EEA-088E845262C4}" sibTransId="{7EDCF1D0-714D-4944-9832-A195380295C1}"/>
    <dgm:cxn modelId="{963A1EB2-905E-46EC-8045-0710D97C17AC}" type="presOf" srcId="{B11B2729-F041-4477-9AEC-14C889934AB4}" destId="{D35E75C8-1259-4F8E-B17E-06D9D5E8E87D}" srcOrd="0" destOrd="0" presId="urn:microsoft.com/office/officeart/2005/8/layout/vList3#6"/>
    <dgm:cxn modelId="{04B9807A-F4B7-4BDA-A56D-26A91545D23C}" type="presOf" srcId="{947D47F0-99CC-440C-8E13-5A2569A2BCBC}" destId="{927AA035-988C-4031-B779-39C209AB732B}" srcOrd="0" destOrd="0" presId="urn:microsoft.com/office/officeart/2005/8/layout/vList3#6"/>
    <dgm:cxn modelId="{9B044382-CC88-4C48-B405-F38E7D3053CC}" type="presOf" srcId="{8A8E2945-5565-4049-864A-D1A4E7809322}" destId="{77B9C18F-3D53-44BD-BC26-D78ABD030AF3}" srcOrd="0" destOrd="0" presId="urn:microsoft.com/office/officeart/2005/8/layout/vList3#6"/>
    <dgm:cxn modelId="{481AD7C4-52B2-463B-9025-6BC783EDD2C8}" srcId="{BD60260E-683B-41C1-A28E-C935BEAD832B}" destId="{8A8E2945-5565-4049-864A-D1A4E7809322}" srcOrd="0" destOrd="0" parTransId="{4EB5AAAE-DF4B-45EE-A407-07E1213FAC5D}" sibTransId="{7455678C-0C2A-4589-9EEB-60C06126F528}"/>
    <dgm:cxn modelId="{6477A95B-9C57-4FE3-A8CF-EBF50CC06F6A}" type="presParOf" srcId="{6CA1BE66-3B39-40ED-AF9B-141CA913AA5D}" destId="{FFFDD5CD-C59F-433F-B689-91D0DB53520A}" srcOrd="0" destOrd="0" presId="urn:microsoft.com/office/officeart/2005/8/layout/vList3#6"/>
    <dgm:cxn modelId="{0A47678C-62EE-43B4-BA80-A680549FB0EA}" type="presParOf" srcId="{FFFDD5CD-C59F-433F-B689-91D0DB53520A}" destId="{B2C2C976-C71B-4F9A-B52E-C81D9D5DE727}" srcOrd="0" destOrd="0" presId="urn:microsoft.com/office/officeart/2005/8/layout/vList3#6"/>
    <dgm:cxn modelId="{12DAA519-4CB5-4780-B003-EDE74EC6629D}" type="presParOf" srcId="{FFFDD5CD-C59F-433F-B689-91D0DB53520A}" destId="{77B9C18F-3D53-44BD-BC26-D78ABD030AF3}" srcOrd="1" destOrd="0" presId="urn:microsoft.com/office/officeart/2005/8/layout/vList3#6"/>
    <dgm:cxn modelId="{8FB8B15D-F7D8-45FE-8F8C-715CDF335B74}" type="presParOf" srcId="{6CA1BE66-3B39-40ED-AF9B-141CA913AA5D}" destId="{3B958C01-29B5-4F36-8D22-DB9570A1E1A9}" srcOrd="1" destOrd="0" presId="urn:microsoft.com/office/officeart/2005/8/layout/vList3#6"/>
    <dgm:cxn modelId="{8DC95E78-6A45-4F86-B229-CEDFD621B89E}" type="presParOf" srcId="{6CA1BE66-3B39-40ED-AF9B-141CA913AA5D}" destId="{345E50D8-0E33-4094-8396-8FC23B7F1EE8}" srcOrd="2" destOrd="0" presId="urn:microsoft.com/office/officeart/2005/8/layout/vList3#6"/>
    <dgm:cxn modelId="{5E711E1A-E6F3-42B4-A30C-B49F5FEF339A}" type="presParOf" srcId="{345E50D8-0E33-4094-8396-8FC23B7F1EE8}" destId="{3962206A-F137-4565-9405-97887CAFAE64}" srcOrd="0" destOrd="0" presId="urn:microsoft.com/office/officeart/2005/8/layout/vList3#6"/>
    <dgm:cxn modelId="{7E62DBFA-0097-4765-A6C1-789FACFF4EDF}" type="presParOf" srcId="{345E50D8-0E33-4094-8396-8FC23B7F1EE8}" destId="{927AA035-988C-4031-B779-39C209AB732B}" srcOrd="1" destOrd="0" presId="urn:microsoft.com/office/officeart/2005/8/layout/vList3#6"/>
    <dgm:cxn modelId="{6AE02405-C7FD-4BB9-BB99-531E94F79FAA}" type="presParOf" srcId="{6CA1BE66-3B39-40ED-AF9B-141CA913AA5D}" destId="{01C17C11-09B2-4680-8A0E-D627B267B078}" srcOrd="3" destOrd="0" presId="urn:microsoft.com/office/officeart/2005/8/layout/vList3#6"/>
    <dgm:cxn modelId="{9300795B-6BEB-4D03-AFFA-203EFC26C68C}" type="presParOf" srcId="{6CA1BE66-3B39-40ED-AF9B-141CA913AA5D}" destId="{2F0C3467-A11E-4CC4-BDC8-0BFFB0F24818}" srcOrd="4" destOrd="0" presId="urn:microsoft.com/office/officeart/2005/8/layout/vList3#6"/>
    <dgm:cxn modelId="{F1B88159-74CE-48D5-A786-F50F0ED93A23}" type="presParOf" srcId="{2F0C3467-A11E-4CC4-BDC8-0BFFB0F24818}" destId="{97CA725C-549D-44BD-85E5-14F9750C944B}" srcOrd="0" destOrd="0" presId="urn:microsoft.com/office/officeart/2005/8/layout/vList3#6"/>
    <dgm:cxn modelId="{9CC7DF04-EC9F-4994-81B6-38EFCC721019}" type="presParOf" srcId="{2F0C3467-A11E-4CC4-BDC8-0BFFB0F24818}" destId="{5A896321-FF95-421D-91D7-C042042D3E1D}" srcOrd="1" destOrd="0" presId="urn:microsoft.com/office/officeart/2005/8/layout/vList3#6"/>
    <dgm:cxn modelId="{8316CE12-46EA-4EF9-A29F-77832585D8BA}" type="presParOf" srcId="{6CA1BE66-3B39-40ED-AF9B-141CA913AA5D}" destId="{D40005D4-0E2F-4752-A40D-DEFAD172FB75}" srcOrd="5" destOrd="0" presId="urn:microsoft.com/office/officeart/2005/8/layout/vList3#6"/>
    <dgm:cxn modelId="{C0912CE7-1589-47AA-B814-752BB3BE6DA3}" type="presParOf" srcId="{6CA1BE66-3B39-40ED-AF9B-141CA913AA5D}" destId="{7C8FE4E3-01DA-4DE3-A28F-13B09E3AB01D}" srcOrd="6" destOrd="0" presId="urn:microsoft.com/office/officeart/2005/8/layout/vList3#6"/>
    <dgm:cxn modelId="{AC5DFA75-721A-4C00-9349-656C1AFE0556}" type="presParOf" srcId="{7C8FE4E3-01DA-4DE3-A28F-13B09E3AB01D}" destId="{509F3339-1CC9-4748-8CF5-E2A48D7971F4}" srcOrd="0" destOrd="0" presId="urn:microsoft.com/office/officeart/2005/8/layout/vList3#6"/>
    <dgm:cxn modelId="{A01328EC-3B5D-4903-9418-13F94917A3C0}" type="presParOf" srcId="{7C8FE4E3-01DA-4DE3-A28F-13B09E3AB01D}" destId="{D35E75C8-1259-4F8E-B17E-06D9D5E8E87D}" srcOrd="1" destOrd="0" presId="urn:microsoft.com/office/officeart/2005/8/layout/vList3#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DB661B-2696-43A4-AB27-DC462CB0D45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C"/>
        </a:p>
      </dgm:t>
    </dgm:pt>
    <dgm:pt modelId="{844CE940-0EFB-45CF-AACC-CABC54A33A0A}">
      <dgm:prSet phldrT="[Texto]" custT="1"/>
      <dgm:spPr/>
      <dgm:t>
        <a:bodyPr/>
        <a:lstStyle/>
        <a:p>
          <a:r>
            <a:rPr lang="es-EC" sz="4000" dirty="0" smtClean="0">
              <a:solidFill>
                <a:srgbClr val="C10FC5"/>
              </a:solidFill>
            </a:rPr>
            <a:t>Objetivo General </a:t>
          </a:r>
          <a:endParaRPr lang="es-EC" sz="4000" dirty="0">
            <a:solidFill>
              <a:srgbClr val="C10FC5"/>
            </a:solidFill>
          </a:endParaRPr>
        </a:p>
      </dgm:t>
    </dgm:pt>
    <dgm:pt modelId="{1F8FC125-90C2-4691-883F-4C64CB362B6C}" type="parTrans" cxnId="{0299CC33-6A5C-464F-A0B7-9C4846455D80}">
      <dgm:prSet/>
      <dgm:spPr/>
      <dgm:t>
        <a:bodyPr/>
        <a:lstStyle/>
        <a:p>
          <a:endParaRPr lang="es-EC"/>
        </a:p>
      </dgm:t>
    </dgm:pt>
    <dgm:pt modelId="{89D85BC3-ED98-4E15-85A8-DC2614D1D487}" type="sibTrans" cxnId="{0299CC33-6A5C-464F-A0B7-9C4846455D80}">
      <dgm:prSet/>
      <dgm:spPr/>
      <dgm:t>
        <a:bodyPr/>
        <a:lstStyle/>
        <a:p>
          <a:endParaRPr lang="es-EC"/>
        </a:p>
      </dgm:t>
    </dgm:pt>
    <dgm:pt modelId="{B6F3F574-6DBF-46A9-9061-75929BAEAED9}">
      <dgm:prSet phldrT="[Texto]"/>
      <dgm:spPr/>
      <dgm:t>
        <a:bodyPr/>
        <a:lstStyle/>
        <a:p>
          <a:pPr algn="just"/>
          <a:endParaRPr lang="es-EC" sz="1700" dirty="0"/>
        </a:p>
      </dgm:t>
    </dgm:pt>
    <dgm:pt modelId="{23BB523E-ECF6-4317-B011-D8036589DA19}" type="parTrans" cxnId="{D7AED919-A3A8-4E97-BE3D-76F87FF43D0F}">
      <dgm:prSet/>
      <dgm:spPr/>
      <dgm:t>
        <a:bodyPr/>
        <a:lstStyle/>
        <a:p>
          <a:endParaRPr lang="es-EC"/>
        </a:p>
      </dgm:t>
    </dgm:pt>
    <dgm:pt modelId="{2E5D16A6-2D39-44CA-9FDD-772CAA5DA91A}" type="sibTrans" cxnId="{D7AED919-A3A8-4E97-BE3D-76F87FF43D0F}">
      <dgm:prSet/>
      <dgm:spPr/>
      <dgm:t>
        <a:bodyPr/>
        <a:lstStyle/>
        <a:p>
          <a:endParaRPr lang="es-EC"/>
        </a:p>
      </dgm:t>
    </dgm:pt>
    <dgm:pt modelId="{4BE3F190-8321-4D5A-A751-62A5DE02ECC6}">
      <dgm:prSet custT="1"/>
      <dgm:spPr/>
      <dgm:t>
        <a:bodyPr/>
        <a:lstStyle/>
        <a:p>
          <a:pPr algn="just"/>
          <a:r>
            <a:rPr lang="es-ES_tradnl" sz="1800" dirty="0" smtClean="0"/>
            <a:t>“</a:t>
          </a:r>
          <a:r>
            <a:rPr lang="es-ES_tradnl" sz="1800" b="1" dirty="0" smtClean="0"/>
            <a:t>Determinar  la viabilidad de mercado, técnica, ambiental, organizacional y financiera  para la creación  de una  empresa productora  y comercializadora de  tilapia roja en la comunidad  de Las palmeras, Parroquia Joya de los Sachas, Cantón Joya de los Sachas, provincia de  Orellana”</a:t>
          </a:r>
          <a:endParaRPr lang="es-EC" sz="1800" b="1" dirty="0"/>
        </a:p>
      </dgm:t>
    </dgm:pt>
    <dgm:pt modelId="{93AB7CC0-8CEF-4551-A1F2-EE31A2D5B2A4}" type="parTrans" cxnId="{E1FF8889-CCDB-488C-8BB0-DCDA037B5E8B}">
      <dgm:prSet/>
      <dgm:spPr/>
      <dgm:t>
        <a:bodyPr/>
        <a:lstStyle/>
        <a:p>
          <a:endParaRPr lang="es-EC"/>
        </a:p>
      </dgm:t>
    </dgm:pt>
    <dgm:pt modelId="{A3435EDF-4E34-44E5-AC6B-D65ABC3AEB7A}" type="sibTrans" cxnId="{E1FF8889-CCDB-488C-8BB0-DCDA037B5E8B}">
      <dgm:prSet/>
      <dgm:spPr/>
      <dgm:t>
        <a:bodyPr/>
        <a:lstStyle/>
        <a:p>
          <a:endParaRPr lang="es-EC"/>
        </a:p>
      </dgm:t>
    </dgm:pt>
    <dgm:pt modelId="{79F21216-7476-46AE-AF4D-DB0BBED7007D}" type="pres">
      <dgm:prSet presAssocID="{E9DB661B-2696-43A4-AB27-DC462CB0D453}" presName="Name0" presStyleCnt="0">
        <dgm:presLayoutVars>
          <dgm:dir/>
          <dgm:animLvl val="lvl"/>
          <dgm:resizeHandles/>
        </dgm:presLayoutVars>
      </dgm:prSet>
      <dgm:spPr/>
      <dgm:t>
        <a:bodyPr/>
        <a:lstStyle/>
        <a:p>
          <a:endParaRPr lang="es-EC"/>
        </a:p>
      </dgm:t>
    </dgm:pt>
    <dgm:pt modelId="{28E758DE-F8EE-4A6C-A146-D481C87267B7}" type="pres">
      <dgm:prSet presAssocID="{844CE940-0EFB-45CF-AACC-CABC54A33A0A}" presName="linNode" presStyleCnt="0"/>
      <dgm:spPr/>
    </dgm:pt>
    <dgm:pt modelId="{1CF5504C-F3BB-4823-9F2A-1295787F23CA}" type="pres">
      <dgm:prSet presAssocID="{844CE940-0EFB-45CF-AACC-CABC54A33A0A}" presName="parentShp" presStyleLbl="node1" presStyleIdx="0" presStyleCnt="1" custScaleX="81451">
        <dgm:presLayoutVars>
          <dgm:bulletEnabled val="1"/>
        </dgm:presLayoutVars>
      </dgm:prSet>
      <dgm:spPr/>
      <dgm:t>
        <a:bodyPr/>
        <a:lstStyle/>
        <a:p>
          <a:endParaRPr lang="es-EC"/>
        </a:p>
      </dgm:t>
    </dgm:pt>
    <dgm:pt modelId="{E1E95C17-C610-4617-86C0-223FFD641F6C}" type="pres">
      <dgm:prSet presAssocID="{844CE940-0EFB-45CF-AACC-CABC54A33A0A}" presName="childShp" presStyleLbl="bgAccFollowNode1" presStyleIdx="0" presStyleCnt="1" custScaleX="112366">
        <dgm:presLayoutVars>
          <dgm:bulletEnabled val="1"/>
        </dgm:presLayoutVars>
      </dgm:prSet>
      <dgm:spPr/>
      <dgm:t>
        <a:bodyPr/>
        <a:lstStyle/>
        <a:p>
          <a:endParaRPr lang="es-EC"/>
        </a:p>
      </dgm:t>
    </dgm:pt>
  </dgm:ptLst>
  <dgm:cxnLst>
    <dgm:cxn modelId="{D7AED919-A3A8-4E97-BE3D-76F87FF43D0F}" srcId="{844CE940-0EFB-45CF-AACC-CABC54A33A0A}" destId="{B6F3F574-6DBF-46A9-9061-75929BAEAED9}" srcOrd="0" destOrd="0" parTransId="{23BB523E-ECF6-4317-B011-D8036589DA19}" sibTransId="{2E5D16A6-2D39-44CA-9FDD-772CAA5DA91A}"/>
    <dgm:cxn modelId="{1E07B786-B831-46CD-9E13-F6DE3124C8CB}" type="presOf" srcId="{844CE940-0EFB-45CF-AACC-CABC54A33A0A}" destId="{1CF5504C-F3BB-4823-9F2A-1295787F23CA}" srcOrd="0" destOrd="0" presId="urn:microsoft.com/office/officeart/2005/8/layout/vList6"/>
    <dgm:cxn modelId="{A49C5D6A-A45A-4C01-8159-30CC8F235101}" type="presOf" srcId="{E9DB661B-2696-43A4-AB27-DC462CB0D453}" destId="{79F21216-7476-46AE-AF4D-DB0BBED7007D}" srcOrd="0" destOrd="0" presId="urn:microsoft.com/office/officeart/2005/8/layout/vList6"/>
    <dgm:cxn modelId="{E1FF8889-CCDB-488C-8BB0-DCDA037B5E8B}" srcId="{844CE940-0EFB-45CF-AACC-CABC54A33A0A}" destId="{4BE3F190-8321-4D5A-A751-62A5DE02ECC6}" srcOrd="1" destOrd="0" parTransId="{93AB7CC0-8CEF-4551-A1F2-EE31A2D5B2A4}" sibTransId="{A3435EDF-4E34-44E5-AC6B-D65ABC3AEB7A}"/>
    <dgm:cxn modelId="{575400E9-01B2-4E94-B72F-739A6D757ABC}" type="presOf" srcId="{4BE3F190-8321-4D5A-A751-62A5DE02ECC6}" destId="{E1E95C17-C610-4617-86C0-223FFD641F6C}" srcOrd="0" destOrd="1" presId="urn:microsoft.com/office/officeart/2005/8/layout/vList6"/>
    <dgm:cxn modelId="{0299CC33-6A5C-464F-A0B7-9C4846455D80}" srcId="{E9DB661B-2696-43A4-AB27-DC462CB0D453}" destId="{844CE940-0EFB-45CF-AACC-CABC54A33A0A}" srcOrd="0" destOrd="0" parTransId="{1F8FC125-90C2-4691-883F-4C64CB362B6C}" sibTransId="{89D85BC3-ED98-4E15-85A8-DC2614D1D487}"/>
    <dgm:cxn modelId="{D7B8AB22-297A-4C7D-8DD2-1C6878A85EF7}" type="presOf" srcId="{B6F3F574-6DBF-46A9-9061-75929BAEAED9}" destId="{E1E95C17-C610-4617-86C0-223FFD641F6C}" srcOrd="0" destOrd="0" presId="urn:microsoft.com/office/officeart/2005/8/layout/vList6"/>
    <dgm:cxn modelId="{0CC1DBF3-2910-4220-8D21-F6D681BA6960}" type="presParOf" srcId="{79F21216-7476-46AE-AF4D-DB0BBED7007D}" destId="{28E758DE-F8EE-4A6C-A146-D481C87267B7}" srcOrd="0" destOrd="0" presId="urn:microsoft.com/office/officeart/2005/8/layout/vList6"/>
    <dgm:cxn modelId="{30E28D5B-92D1-48A7-908B-A020C6CA358E}" type="presParOf" srcId="{28E758DE-F8EE-4A6C-A146-D481C87267B7}" destId="{1CF5504C-F3BB-4823-9F2A-1295787F23CA}" srcOrd="0" destOrd="0" presId="urn:microsoft.com/office/officeart/2005/8/layout/vList6"/>
    <dgm:cxn modelId="{FAA17FAA-82B3-4F27-94C6-72E50A01B6BF}" type="presParOf" srcId="{28E758DE-F8EE-4A6C-A146-D481C87267B7}" destId="{E1E95C17-C610-4617-86C0-223FFD641F6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DB661B-2696-43A4-AB27-DC462CB0D45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C"/>
        </a:p>
      </dgm:t>
    </dgm:pt>
    <dgm:pt modelId="{844CE940-0EFB-45CF-AACC-CABC54A33A0A}">
      <dgm:prSet phldrT="[Texto]" custT="1"/>
      <dgm:spPr/>
      <dgm:t>
        <a:bodyPr/>
        <a:lstStyle/>
        <a:p>
          <a:pPr algn="just"/>
          <a:r>
            <a:rPr lang="es-EC" sz="4000" dirty="0" smtClean="0">
              <a:solidFill>
                <a:srgbClr val="C10FC5"/>
              </a:solidFill>
            </a:rPr>
            <a:t>Objetivo General </a:t>
          </a:r>
          <a:endParaRPr lang="es-EC" sz="4000" dirty="0">
            <a:solidFill>
              <a:srgbClr val="C10FC5"/>
            </a:solidFill>
          </a:endParaRPr>
        </a:p>
      </dgm:t>
    </dgm:pt>
    <dgm:pt modelId="{1F8FC125-90C2-4691-883F-4C64CB362B6C}" type="parTrans" cxnId="{0299CC33-6A5C-464F-A0B7-9C4846455D80}">
      <dgm:prSet/>
      <dgm:spPr/>
      <dgm:t>
        <a:bodyPr/>
        <a:lstStyle/>
        <a:p>
          <a:pPr algn="just"/>
          <a:endParaRPr lang="es-EC"/>
        </a:p>
      </dgm:t>
    </dgm:pt>
    <dgm:pt modelId="{89D85BC3-ED98-4E15-85A8-DC2614D1D487}" type="sibTrans" cxnId="{0299CC33-6A5C-464F-A0B7-9C4846455D80}">
      <dgm:prSet/>
      <dgm:spPr/>
      <dgm:t>
        <a:bodyPr/>
        <a:lstStyle/>
        <a:p>
          <a:pPr algn="just"/>
          <a:endParaRPr lang="es-EC"/>
        </a:p>
      </dgm:t>
    </dgm:pt>
    <dgm:pt modelId="{B6F3F574-6DBF-46A9-9061-75929BAEAED9}">
      <dgm:prSet phldrT="[Texto]"/>
      <dgm:spPr/>
      <dgm:t>
        <a:bodyPr/>
        <a:lstStyle/>
        <a:p>
          <a:pPr algn="just"/>
          <a:r>
            <a:rPr lang="es-ES_tradnl" dirty="0" smtClean="0"/>
            <a:t>“</a:t>
          </a:r>
          <a:r>
            <a:rPr lang="es-ES_tradnl" b="1" dirty="0" smtClean="0"/>
            <a:t>Diseñar y formular un estudio técnico que permita establecer la factibilidad económica y productiva para la creación de la  empresa productora  y comercializadora de  tilapia roja.”</a:t>
          </a:r>
          <a:endParaRPr lang="es-EC" dirty="0"/>
        </a:p>
      </dgm:t>
    </dgm:pt>
    <dgm:pt modelId="{23BB523E-ECF6-4317-B011-D8036589DA19}" type="parTrans" cxnId="{D7AED919-A3A8-4E97-BE3D-76F87FF43D0F}">
      <dgm:prSet/>
      <dgm:spPr/>
      <dgm:t>
        <a:bodyPr/>
        <a:lstStyle/>
        <a:p>
          <a:pPr algn="just"/>
          <a:endParaRPr lang="es-EC"/>
        </a:p>
      </dgm:t>
    </dgm:pt>
    <dgm:pt modelId="{2E5D16A6-2D39-44CA-9FDD-772CAA5DA91A}" type="sibTrans" cxnId="{D7AED919-A3A8-4E97-BE3D-76F87FF43D0F}">
      <dgm:prSet/>
      <dgm:spPr/>
      <dgm:t>
        <a:bodyPr/>
        <a:lstStyle/>
        <a:p>
          <a:pPr algn="just"/>
          <a:endParaRPr lang="es-EC"/>
        </a:p>
      </dgm:t>
    </dgm:pt>
    <dgm:pt modelId="{F6538950-5913-4CBD-9986-5D2F8B01D6B4}">
      <dgm:prSet phldrT="[Texto]"/>
      <dgm:spPr/>
      <dgm:t>
        <a:bodyPr/>
        <a:lstStyle/>
        <a:p>
          <a:pPr algn="just"/>
          <a:endParaRPr lang="es-EC" dirty="0"/>
        </a:p>
      </dgm:t>
    </dgm:pt>
    <dgm:pt modelId="{B4FDEFCF-D19E-415C-A186-14FCDB57D9AA}" type="parTrans" cxnId="{C073328D-8675-4D3A-9F7C-D9D2525C7273}">
      <dgm:prSet/>
      <dgm:spPr/>
    </dgm:pt>
    <dgm:pt modelId="{7304F655-B7A0-455B-9D13-19E555237731}" type="sibTrans" cxnId="{C073328D-8675-4D3A-9F7C-D9D2525C7273}">
      <dgm:prSet/>
      <dgm:spPr/>
    </dgm:pt>
    <dgm:pt modelId="{79F21216-7476-46AE-AF4D-DB0BBED7007D}" type="pres">
      <dgm:prSet presAssocID="{E9DB661B-2696-43A4-AB27-DC462CB0D453}" presName="Name0" presStyleCnt="0">
        <dgm:presLayoutVars>
          <dgm:dir/>
          <dgm:animLvl val="lvl"/>
          <dgm:resizeHandles/>
        </dgm:presLayoutVars>
      </dgm:prSet>
      <dgm:spPr/>
      <dgm:t>
        <a:bodyPr/>
        <a:lstStyle/>
        <a:p>
          <a:endParaRPr lang="es-EC"/>
        </a:p>
      </dgm:t>
    </dgm:pt>
    <dgm:pt modelId="{28E758DE-F8EE-4A6C-A146-D481C87267B7}" type="pres">
      <dgm:prSet presAssocID="{844CE940-0EFB-45CF-AACC-CABC54A33A0A}" presName="linNode" presStyleCnt="0"/>
      <dgm:spPr/>
    </dgm:pt>
    <dgm:pt modelId="{1CF5504C-F3BB-4823-9F2A-1295787F23CA}" type="pres">
      <dgm:prSet presAssocID="{844CE940-0EFB-45CF-AACC-CABC54A33A0A}" presName="parentShp" presStyleLbl="node1" presStyleIdx="0" presStyleCnt="1">
        <dgm:presLayoutVars>
          <dgm:bulletEnabled val="1"/>
        </dgm:presLayoutVars>
      </dgm:prSet>
      <dgm:spPr/>
      <dgm:t>
        <a:bodyPr/>
        <a:lstStyle/>
        <a:p>
          <a:endParaRPr lang="es-EC"/>
        </a:p>
      </dgm:t>
    </dgm:pt>
    <dgm:pt modelId="{E1E95C17-C610-4617-86C0-223FFD641F6C}" type="pres">
      <dgm:prSet presAssocID="{844CE940-0EFB-45CF-AACC-CABC54A33A0A}" presName="childShp" presStyleLbl="bgAccFollowNode1" presStyleIdx="0" presStyleCnt="1">
        <dgm:presLayoutVars>
          <dgm:bulletEnabled val="1"/>
        </dgm:presLayoutVars>
      </dgm:prSet>
      <dgm:spPr/>
      <dgm:t>
        <a:bodyPr/>
        <a:lstStyle/>
        <a:p>
          <a:endParaRPr lang="es-EC"/>
        </a:p>
      </dgm:t>
    </dgm:pt>
  </dgm:ptLst>
  <dgm:cxnLst>
    <dgm:cxn modelId="{D7AED919-A3A8-4E97-BE3D-76F87FF43D0F}" srcId="{844CE940-0EFB-45CF-AACC-CABC54A33A0A}" destId="{B6F3F574-6DBF-46A9-9061-75929BAEAED9}" srcOrd="0" destOrd="0" parTransId="{23BB523E-ECF6-4317-B011-D8036589DA19}" sibTransId="{2E5D16A6-2D39-44CA-9FDD-772CAA5DA91A}"/>
    <dgm:cxn modelId="{2DCA7A55-6906-499B-9FC1-D0871F9FECF0}" type="presOf" srcId="{F6538950-5913-4CBD-9986-5D2F8B01D6B4}" destId="{E1E95C17-C610-4617-86C0-223FFD641F6C}" srcOrd="0" destOrd="1" presId="urn:microsoft.com/office/officeart/2005/8/layout/vList6"/>
    <dgm:cxn modelId="{C073328D-8675-4D3A-9F7C-D9D2525C7273}" srcId="{844CE940-0EFB-45CF-AACC-CABC54A33A0A}" destId="{F6538950-5913-4CBD-9986-5D2F8B01D6B4}" srcOrd="1" destOrd="0" parTransId="{B4FDEFCF-D19E-415C-A186-14FCDB57D9AA}" sibTransId="{7304F655-B7A0-455B-9D13-19E555237731}"/>
    <dgm:cxn modelId="{1FDFD01D-29C2-4049-A18F-EFEE9EAC3CF1}" type="presOf" srcId="{844CE940-0EFB-45CF-AACC-CABC54A33A0A}" destId="{1CF5504C-F3BB-4823-9F2A-1295787F23CA}" srcOrd="0" destOrd="0" presId="urn:microsoft.com/office/officeart/2005/8/layout/vList6"/>
    <dgm:cxn modelId="{BC3EC390-D5DD-42C3-9D3A-8C9837C21520}" type="presOf" srcId="{B6F3F574-6DBF-46A9-9061-75929BAEAED9}" destId="{E1E95C17-C610-4617-86C0-223FFD641F6C}" srcOrd="0" destOrd="0" presId="urn:microsoft.com/office/officeart/2005/8/layout/vList6"/>
    <dgm:cxn modelId="{E94C59B5-460F-4CD6-B069-C64B1FD8B786}" type="presOf" srcId="{E9DB661B-2696-43A4-AB27-DC462CB0D453}" destId="{79F21216-7476-46AE-AF4D-DB0BBED7007D}" srcOrd="0" destOrd="0" presId="urn:microsoft.com/office/officeart/2005/8/layout/vList6"/>
    <dgm:cxn modelId="{0299CC33-6A5C-464F-A0B7-9C4846455D80}" srcId="{E9DB661B-2696-43A4-AB27-DC462CB0D453}" destId="{844CE940-0EFB-45CF-AACC-CABC54A33A0A}" srcOrd="0" destOrd="0" parTransId="{1F8FC125-90C2-4691-883F-4C64CB362B6C}" sibTransId="{89D85BC3-ED98-4E15-85A8-DC2614D1D487}"/>
    <dgm:cxn modelId="{68B90B79-B4A5-402E-97FF-D37C3EF3C581}" type="presParOf" srcId="{79F21216-7476-46AE-AF4D-DB0BBED7007D}" destId="{28E758DE-F8EE-4A6C-A146-D481C87267B7}" srcOrd="0" destOrd="0" presId="urn:microsoft.com/office/officeart/2005/8/layout/vList6"/>
    <dgm:cxn modelId="{9C3FD67A-25B3-42FE-BAE7-45DEFE29FD17}" type="presParOf" srcId="{28E758DE-F8EE-4A6C-A146-D481C87267B7}" destId="{1CF5504C-F3BB-4823-9F2A-1295787F23CA}" srcOrd="0" destOrd="0" presId="urn:microsoft.com/office/officeart/2005/8/layout/vList6"/>
    <dgm:cxn modelId="{ACB38A98-FFDA-428C-B661-A1F389871FAE}" type="presParOf" srcId="{28E758DE-F8EE-4A6C-A146-D481C87267B7}" destId="{E1E95C17-C610-4617-86C0-223FFD641F6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99CDE9-0515-40FF-8198-F63C3D5AB84B}" type="doc">
      <dgm:prSet loTypeId="urn:microsoft.com/office/officeart/2005/8/layout/hierarchy3" loCatId="list" qsTypeId="urn:microsoft.com/office/officeart/2005/8/quickstyle/3d3" qsCatId="3D" csTypeId="urn:microsoft.com/office/officeart/2005/8/colors/colorful4" csCatId="colorful" phldr="1"/>
      <dgm:spPr/>
      <dgm:t>
        <a:bodyPr/>
        <a:lstStyle/>
        <a:p>
          <a:endParaRPr lang="es-EC"/>
        </a:p>
      </dgm:t>
    </dgm:pt>
    <dgm:pt modelId="{35480A56-3244-45A5-AE75-5750710ED2F5}">
      <dgm:prSet phldrT="[Texto]"/>
      <dgm:spPr>
        <a:solidFill>
          <a:srgbClr val="FFC000"/>
        </a:solidFill>
      </dgm:spPr>
      <dgm:t>
        <a:bodyPr/>
        <a:lstStyle/>
        <a:p>
          <a:r>
            <a:rPr lang="es-EC" b="1" dirty="0" smtClean="0">
              <a:solidFill>
                <a:srgbClr val="993366"/>
              </a:solidFill>
              <a:effectLst>
                <a:outerShdw blurRad="38100" dist="38100" dir="2700000" algn="tl">
                  <a:srgbClr val="000000">
                    <a:alpha val="43137"/>
                  </a:srgbClr>
                </a:outerShdw>
              </a:effectLst>
              <a:hlinkClick xmlns:r="http://schemas.openxmlformats.org/officeDocument/2006/relationships" r:id="" action="ppaction://noaction"/>
            </a:rPr>
            <a:t>PROYECTO</a:t>
          </a:r>
          <a:endParaRPr lang="es-EC" b="1" dirty="0">
            <a:solidFill>
              <a:srgbClr val="993366"/>
            </a:solidFill>
            <a:effectLst>
              <a:outerShdw blurRad="38100" dist="38100" dir="2700000" algn="tl">
                <a:srgbClr val="000000">
                  <a:alpha val="43137"/>
                </a:srgbClr>
              </a:outerShdw>
            </a:effectLst>
          </a:endParaRPr>
        </a:p>
      </dgm:t>
    </dgm:pt>
    <dgm:pt modelId="{92FBD51D-5AE3-4173-B9DC-395C44294CAB}" type="parTrans" cxnId="{098FF48B-9258-487E-9B96-717D0E2C9050}">
      <dgm:prSet/>
      <dgm:spPr/>
      <dgm:t>
        <a:bodyPr/>
        <a:lstStyle/>
        <a:p>
          <a:endParaRPr lang="es-EC"/>
        </a:p>
      </dgm:t>
    </dgm:pt>
    <dgm:pt modelId="{1DEAD295-E695-4CDD-93C3-AAB8E971A19E}" type="sibTrans" cxnId="{098FF48B-9258-487E-9B96-717D0E2C9050}">
      <dgm:prSet/>
      <dgm:spPr/>
      <dgm:t>
        <a:bodyPr/>
        <a:lstStyle/>
        <a:p>
          <a:endParaRPr lang="es-EC"/>
        </a:p>
      </dgm:t>
    </dgm:pt>
    <dgm:pt modelId="{B9ACE51D-5AFC-4720-9FAD-7D42F69289EB}">
      <dgm:prSet phldrT="[Texto]" custT="1"/>
      <dgm:spPr/>
      <dgm:t>
        <a:bodyPr/>
        <a:lstStyle/>
        <a:p>
          <a:pPr algn="just"/>
          <a:r>
            <a:rPr lang="es-EC" sz="1800" b="1" dirty="0" smtClean="0">
              <a:solidFill>
                <a:srgbClr val="002060"/>
              </a:solidFill>
            </a:rPr>
            <a:t>Mercado  (Pocos oferentes en Joya de los Sachas.</a:t>
          </a:r>
          <a:endParaRPr lang="es-EC" sz="1800" b="1" dirty="0">
            <a:solidFill>
              <a:srgbClr val="002060"/>
            </a:solidFill>
          </a:endParaRPr>
        </a:p>
      </dgm:t>
    </dgm:pt>
    <dgm:pt modelId="{9D92414E-6EAA-43A5-BBF7-E185BAC780E3}" type="parTrans" cxnId="{621ABFD7-64B5-4819-A107-BB9B992A625F}">
      <dgm:prSet/>
      <dgm:spPr/>
      <dgm:t>
        <a:bodyPr/>
        <a:lstStyle/>
        <a:p>
          <a:endParaRPr lang="es-EC"/>
        </a:p>
      </dgm:t>
    </dgm:pt>
    <dgm:pt modelId="{D488E7BC-6099-4EAB-8973-CEF9F80070F1}" type="sibTrans" cxnId="{621ABFD7-64B5-4819-A107-BB9B992A625F}">
      <dgm:prSet/>
      <dgm:spPr/>
      <dgm:t>
        <a:bodyPr/>
        <a:lstStyle/>
        <a:p>
          <a:endParaRPr lang="es-EC"/>
        </a:p>
      </dgm:t>
    </dgm:pt>
    <dgm:pt modelId="{9FB79F88-6AA2-47E5-8D9B-6D1289BC9EA2}">
      <dgm:prSet phldrT="[Texto]" custT="1"/>
      <dgm:spPr/>
      <dgm:t>
        <a:bodyPr/>
        <a:lstStyle/>
        <a:p>
          <a:pPr algn="l"/>
          <a:r>
            <a:rPr lang="es-EC" sz="1800" b="1" dirty="0" smtClean="0">
              <a:solidFill>
                <a:srgbClr val="002060"/>
              </a:solidFill>
            </a:rPr>
            <a:t>Disponibilidad de Recursos Financieros ( Aporte del GAPO, Bancos Internacional).</a:t>
          </a:r>
          <a:endParaRPr lang="es-EC" sz="1800" b="1" dirty="0">
            <a:solidFill>
              <a:srgbClr val="002060"/>
            </a:solidFill>
          </a:endParaRPr>
        </a:p>
      </dgm:t>
    </dgm:pt>
    <dgm:pt modelId="{D3A0AE76-D9D7-426D-B7D2-61EA8BF65E7B}" type="parTrans" cxnId="{6E8225C9-4DFA-4995-9D68-690DCC2C6D63}">
      <dgm:prSet/>
      <dgm:spPr/>
      <dgm:t>
        <a:bodyPr/>
        <a:lstStyle/>
        <a:p>
          <a:endParaRPr lang="es-EC"/>
        </a:p>
      </dgm:t>
    </dgm:pt>
    <dgm:pt modelId="{8AC3CD0B-FF70-412C-A948-EDBAFF072C12}" type="sibTrans" cxnId="{6E8225C9-4DFA-4995-9D68-690DCC2C6D63}">
      <dgm:prSet/>
      <dgm:spPr/>
      <dgm:t>
        <a:bodyPr/>
        <a:lstStyle/>
        <a:p>
          <a:endParaRPr lang="es-EC"/>
        </a:p>
      </dgm:t>
    </dgm:pt>
    <dgm:pt modelId="{777633E5-9459-4890-B806-FA4B6EF88D56}">
      <dgm:prSet custT="1"/>
      <dgm:spPr/>
      <dgm:t>
        <a:bodyPr/>
        <a:lstStyle/>
        <a:p>
          <a:pPr algn="just"/>
          <a:r>
            <a:rPr lang="es-EC" sz="1800" b="1" dirty="0" smtClean="0">
              <a:solidFill>
                <a:srgbClr val="002060"/>
              </a:solidFill>
            </a:rPr>
            <a:t>Disponibilidad de Mano de Obra.(No se requiere de mano directa especializada, pueden intervenir padres, madres de familia y sus hijos) </a:t>
          </a:r>
          <a:endParaRPr lang="es-EC" sz="1800" b="1" dirty="0">
            <a:solidFill>
              <a:srgbClr val="002060"/>
            </a:solidFill>
          </a:endParaRPr>
        </a:p>
      </dgm:t>
    </dgm:pt>
    <dgm:pt modelId="{7D769890-43AB-4428-AB50-C6D059833DAA}" type="parTrans" cxnId="{154D2EE6-9B2F-4CDC-8C51-34F07CC67249}">
      <dgm:prSet/>
      <dgm:spPr/>
      <dgm:t>
        <a:bodyPr/>
        <a:lstStyle/>
        <a:p>
          <a:endParaRPr lang="es-EC"/>
        </a:p>
      </dgm:t>
    </dgm:pt>
    <dgm:pt modelId="{BC4A286C-CDD2-47BC-A84A-78C85C81E58D}" type="sibTrans" cxnId="{154D2EE6-9B2F-4CDC-8C51-34F07CC67249}">
      <dgm:prSet/>
      <dgm:spPr/>
      <dgm:t>
        <a:bodyPr/>
        <a:lstStyle/>
        <a:p>
          <a:endParaRPr lang="es-EC"/>
        </a:p>
      </dgm:t>
    </dgm:pt>
    <dgm:pt modelId="{63229B54-EA58-43A6-A014-F6DB52DB5CF7}">
      <dgm:prSet custT="1"/>
      <dgm:spPr/>
      <dgm:t>
        <a:bodyPr/>
        <a:lstStyle/>
        <a:p>
          <a:pPr algn="just"/>
          <a:r>
            <a:rPr lang="es-EC" sz="2000" b="1" dirty="0" smtClean="0">
              <a:solidFill>
                <a:srgbClr val="002060"/>
              </a:solidFill>
            </a:rPr>
            <a:t>Disponibilidad de Material y Servicios (Proveedores Potenciales) . </a:t>
          </a:r>
          <a:endParaRPr lang="es-EC" sz="2000" b="1" dirty="0">
            <a:solidFill>
              <a:srgbClr val="002060"/>
            </a:solidFill>
          </a:endParaRPr>
        </a:p>
      </dgm:t>
    </dgm:pt>
    <dgm:pt modelId="{0FB1A78A-1A04-4AEF-9EF4-3E91B55CFE86}" type="parTrans" cxnId="{69A9BB4B-83BF-4909-A48F-C9EEA462AEF1}">
      <dgm:prSet/>
      <dgm:spPr>
        <a:ln cmpd="sng">
          <a:solidFill>
            <a:srgbClr val="FF0000"/>
          </a:solidFill>
        </a:ln>
      </dgm:spPr>
      <dgm:t>
        <a:bodyPr/>
        <a:lstStyle/>
        <a:p>
          <a:endParaRPr lang="es-EC"/>
        </a:p>
      </dgm:t>
    </dgm:pt>
    <dgm:pt modelId="{D7891C0A-C637-48D2-81DD-EC8F1878737F}" type="sibTrans" cxnId="{69A9BB4B-83BF-4909-A48F-C9EEA462AEF1}">
      <dgm:prSet/>
      <dgm:spPr/>
      <dgm:t>
        <a:bodyPr/>
        <a:lstStyle/>
        <a:p>
          <a:endParaRPr lang="es-EC"/>
        </a:p>
      </dgm:t>
    </dgm:pt>
    <dgm:pt modelId="{F59E8D97-0577-41CA-ADE2-07CF0EF714F9}" type="pres">
      <dgm:prSet presAssocID="{7299CDE9-0515-40FF-8198-F63C3D5AB84B}" presName="diagram" presStyleCnt="0">
        <dgm:presLayoutVars>
          <dgm:chPref val="1"/>
          <dgm:dir/>
          <dgm:animOne val="branch"/>
          <dgm:animLvl val="lvl"/>
          <dgm:resizeHandles/>
        </dgm:presLayoutVars>
      </dgm:prSet>
      <dgm:spPr/>
      <dgm:t>
        <a:bodyPr/>
        <a:lstStyle/>
        <a:p>
          <a:endParaRPr lang="es-EC"/>
        </a:p>
      </dgm:t>
    </dgm:pt>
    <dgm:pt modelId="{08799161-1373-47AB-B574-1470EE2BE64A}" type="pres">
      <dgm:prSet presAssocID="{35480A56-3244-45A5-AE75-5750710ED2F5}" presName="root" presStyleCnt="0"/>
      <dgm:spPr/>
    </dgm:pt>
    <dgm:pt modelId="{786AEB18-84DF-4E4C-96D8-72A96D91F22E}" type="pres">
      <dgm:prSet presAssocID="{35480A56-3244-45A5-AE75-5750710ED2F5}" presName="rootComposite" presStyleCnt="0"/>
      <dgm:spPr/>
    </dgm:pt>
    <dgm:pt modelId="{1393891A-6152-4E94-B692-C5557B773E58}" type="pres">
      <dgm:prSet presAssocID="{35480A56-3244-45A5-AE75-5750710ED2F5}" presName="rootText" presStyleLbl="node1" presStyleIdx="0" presStyleCnt="1"/>
      <dgm:spPr/>
      <dgm:t>
        <a:bodyPr/>
        <a:lstStyle/>
        <a:p>
          <a:endParaRPr lang="es-EC"/>
        </a:p>
      </dgm:t>
    </dgm:pt>
    <dgm:pt modelId="{B72006AA-6A31-4A2B-B9D2-DFFE3E4BF2DA}" type="pres">
      <dgm:prSet presAssocID="{35480A56-3244-45A5-AE75-5750710ED2F5}" presName="rootConnector" presStyleLbl="node1" presStyleIdx="0" presStyleCnt="1"/>
      <dgm:spPr/>
      <dgm:t>
        <a:bodyPr/>
        <a:lstStyle/>
        <a:p>
          <a:endParaRPr lang="es-EC"/>
        </a:p>
      </dgm:t>
    </dgm:pt>
    <dgm:pt modelId="{40CA3657-403C-4209-8375-19C71388E3D0}" type="pres">
      <dgm:prSet presAssocID="{35480A56-3244-45A5-AE75-5750710ED2F5}" presName="childShape" presStyleCnt="0"/>
      <dgm:spPr/>
    </dgm:pt>
    <dgm:pt modelId="{1729CE9A-C104-4AAD-9158-57181D374B4A}" type="pres">
      <dgm:prSet presAssocID="{9D92414E-6EAA-43A5-BBF7-E185BAC780E3}" presName="Name13" presStyleLbl="parChTrans1D2" presStyleIdx="0" presStyleCnt="4"/>
      <dgm:spPr/>
      <dgm:t>
        <a:bodyPr/>
        <a:lstStyle/>
        <a:p>
          <a:endParaRPr lang="es-EC"/>
        </a:p>
      </dgm:t>
    </dgm:pt>
    <dgm:pt modelId="{522BD54C-284D-40F7-94A4-3BA6D2720AEB}" type="pres">
      <dgm:prSet presAssocID="{B9ACE51D-5AFC-4720-9FAD-7D42F69289EB}" presName="childText" presStyleLbl="bgAcc1" presStyleIdx="0" presStyleCnt="4" custScaleX="386244">
        <dgm:presLayoutVars>
          <dgm:bulletEnabled val="1"/>
        </dgm:presLayoutVars>
      </dgm:prSet>
      <dgm:spPr/>
      <dgm:t>
        <a:bodyPr/>
        <a:lstStyle/>
        <a:p>
          <a:endParaRPr lang="es-EC"/>
        </a:p>
      </dgm:t>
    </dgm:pt>
    <dgm:pt modelId="{74347B16-FFDC-4DC2-AC3F-51D9CA30FA90}" type="pres">
      <dgm:prSet presAssocID="{D3A0AE76-D9D7-426D-B7D2-61EA8BF65E7B}" presName="Name13" presStyleLbl="parChTrans1D2" presStyleIdx="1" presStyleCnt="4"/>
      <dgm:spPr/>
      <dgm:t>
        <a:bodyPr/>
        <a:lstStyle/>
        <a:p>
          <a:endParaRPr lang="es-EC"/>
        </a:p>
      </dgm:t>
    </dgm:pt>
    <dgm:pt modelId="{5F018202-4C61-4581-90DC-85D06EF8DB2C}" type="pres">
      <dgm:prSet presAssocID="{9FB79F88-6AA2-47E5-8D9B-6D1289BC9EA2}" presName="childText" presStyleLbl="bgAcc1" presStyleIdx="1" presStyleCnt="4" custScaleX="500250">
        <dgm:presLayoutVars>
          <dgm:bulletEnabled val="1"/>
        </dgm:presLayoutVars>
      </dgm:prSet>
      <dgm:spPr/>
      <dgm:t>
        <a:bodyPr/>
        <a:lstStyle/>
        <a:p>
          <a:endParaRPr lang="es-EC"/>
        </a:p>
      </dgm:t>
    </dgm:pt>
    <dgm:pt modelId="{1D186A79-6DD1-4230-A321-C1DF45FA4A6C}" type="pres">
      <dgm:prSet presAssocID="{7D769890-43AB-4428-AB50-C6D059833DAA}" presName="Name13" presStyleLbl="parChTrans1D2" presStyleIdx="2" presStyleCnt="4"/>
      <dgm:spPr/>
      <dgm:t>
        <a:bodyPr/>
        <a:lstStyle/>
        <a:p>
          <a:endParaRPr lang="es-EC"/>
        </a:p>
      </dgm:t>
    </dgm:pt>
    <dgm:pt modelId="{8BD61823-130A-4C0C-8796-5F289063EB62}" type="pres">
      <dgm:prSet presAssocID="{777633E5-9459-4890-B806-FA4B6EF88D56}" presName="childText" presStyleLbl="bgAcc1" presStyleIdx="2" presStyleCnt="4" custScaleX="605739" custScaleY="161097">
        <dgm:presLayoutVars>
          <dgm:bulletEnabled val="1"/>
        </dgm:presLayoutVars>
      </dgm:prSet>
      <dgm:spPr/>
      <dgm:t>
        <a:bodyPr/>
        <a:lstStyle/>
        <a:p>
          <a:endParaRPr lang="es-EC"/>
        </a:p>
      </dgm:t>
    </dgm:pt>
    <dgm:pt modelId="{9115CD81-20BD-4FEB-BFB5-5957B37F5C1F}" type="pres">
      <dgm:prSet presAssocID="{0FB1A78A-1A04-4AEF-9EF4-3E91B55CFE86}" presName="Name13" presStyleLbl="parChTrans1D2" presStyleIdx="3" presStyleCnt="4"/>
      <dgm:spPr/>
      <dgm:t>
        <a:bodyPr/>
        <a:lstStyle/>
        <a:p>
          <a:endParaRPr lang="es-EC"/>
        </a:p>
      </dgm:t>
    </dgm:pt>
    <dgm:pt modelId="{1FB111CA-039F-457C-BB50-73736D2E30FC}" type="pres">
      <dgm:prSet presAssocID="{63229B54-EA58-43A6-A014-F6DB52DB5CF7}" presName="childText" presStyleLbl="bgAcc1" presStyleIdx="3" presStyleCnt="4" custScaleX="661499" custLinFactNeighborX="-4498" custLinFactNeighborY="18452">
        <dgm:presLayoutVars>
          <dgm:bulletEnabled val="1"/>
        </dgm:presLayoutVars>
      </dgm:prSet>
      <dgm:spPr/>
      <dgm:t>
        <a:bodyPr/>
        <a:lstStyle/>
        <a:p>
          <a:endParaRPr lang="es-EC"/>
        </a:p>
      </dgm:t>
    </dgm:pt>
  </dgm:ptLst>
  <dgm:cxnLst>
    <dgm:cxn modelId="{6E8225C9-4DFA-4995-9D68-690DCC2C6D63}" srcId="{35480A56-3244-45A5-AE75-5750710ED2F5}" destId="{9FB79F88-6AA2-47E5-8D9B-6D1289BC9EA2}" srcOrd="1" destOrd="0" parTransId="{D3A0AE76-D9D7-426D-B7D2-61EA8BF65E7B}" sibTransId="{8AC3CD0B-FF70-412C-A948-EDBAFF072C12}"/>
    <dgm:cxn modelId="{04AC1746-68B6-4D8F-8CD4-5EFAF0AF7956}" type="presOf" srcId="{7D769890-43AB-4428-AB50-C6D059833DAA}" destId="{1D186A79-6DD1-4230-A321-C1DF45FA4A6C}" srcOrd="0" destOrd="0" presId="urn:microsoft.com/office/officeart/2005/8/layout/hierarchy3"/>
    <dgm:cxn modelId="{39062DFD-5319-482D-9199-AA7DB46CDE22}" type="presOf" srcId="{0FB1A78A-1A04-4AEF-9EF4-3E91B55CFE86}" destId="{9115CD81-20BD-4FEB-BFB5-5957B37F5C1F}" srcOrd="0" destOrd="0" presId="urn:microsoft.com/office/officeart/2005/8/layout/hierarchy3"/>
    <dgm:cxn modelId="{6E221FC0-13FA-429E-80E6-584B39685FDE}" type="presOf" srcId="{D3A0AE76-D9D7-426D-B7D2-61EA8BF65E7B}" destId="{74347B16-FFDC-4DC2-AC3F-51D9CA30FA90}" srcOrd="0" destOrd="0" presId="urn:microsoft.com/office/officeart/2005/8/layout/hierarchy3"/>
    <dgm:cxn modelId="{154D2EE6-9B2F-4CDC-8C51-34F07CC67249}" srcId="{35480A56-3244-45A5-AE75-5750710ED2F5}" destId="{777633E5-9459-4890-B806-FA4B6EF88D56}" srcOrd="2" destOrd="0" parTransId="{7D769890-43AB-4428-AB50-C6D059833DAA}" sibTransId="{BC4A286C-CDD2-47BC-A84A-78C85C81E58D}"/>
    <dgm:cxn modelId="{B624A20C-CFF5-4387-BABB-B75D5160AF8D}" type="presOf" srcId="{B9ACE51D-5AFC-4720-9FAD-7D42F69289EB}" destId="{522BD54C-284D-40F7-94A4-3BA6D2720AEB}" srcOrd="0" destOrd="0" presId="urn:microsoft.com/office/officeart/2005/8/layout/hierarchy3"/>
    <dgm:cxn modelId="{92A3761A-987B-4248-835C-614B5898FD3C}" type="presOf" srcId="{35480A56-3244-45A5-AE75-5750710ED2F5}" destId="{1393891A-6152-4E94-B692-C5557B773E58}" srcOrd="0" destOrd="0" presId="urn:microsoft.com/office/officeart/2005/8/layout/hierarchy3"/>
    <dgm:cxn modelId="{621ABFD7-64B5-4819-A107-BB9B992A625F}" srcId="{35480A56-3244-45A5-AE75-5750710ED2F5}" destId="{B9ACE51D-5AFC-4720-9FAD-7D42F69289EB}" srcOrd="0" destOrd="0" parTransId="{9D92414E-6EAA-43A5-BBF7-E185BAC780E3}" sibTransId="{D488E7BC-6099-4EAB-8973-CEF9F80070F1}"/>
    <dgm:cxn modelId="{CD2B83C1-E3C1-4E8B-8BE7-8AC4443A2D31}" type="presOf" srcId="{777633E5-9459-4890-B806-FA4B6EF88D56}" destId="{8BD61823-130A-4C0C-8796-5F289063EB62}" srcOrd="0" destOrd="0" presId="urn:microsoft.com/office/officeart/2005/8/layout/hierarchy3"/>
    <dgm:cxn modelId="{8998117F-3F37-42D6-84BD-BA3CAB4074F0}" type="presOf" srcId="{63229B54-EA58-43A6-A014-F6DB52DB5CF7}" destId="{1FB111CA-039F-457C-BB50-73736D2E30FC}" srcOrd="0" destOrd="0" presId="urn:microsoft.com/office/officeart/2005/8/layout/hierarchy3"/>
    <dgm:cxn modelId="{EE9AC7F2-0FF6-4885-A908-75EB0AE6BE8F}" type="presOf" srcId="{35480A56-3244-45A5-AE75-5750710ED2F5}" destId="{B72006AA-6A31-4A2B-B9D2-DFFE3E4BF2DA}" srcOrd="1" destOrd="0" presId="urn:microsoft.com/office/officeart/2005/8/layout/hierarchy3"/>
    <dgm:cxn modelId="{F3924BBC-8888-4BDB-AC05-0FC50376B116}" type="presOf" srcId="{9D92414E-6EAA-43A5-BBF7-E185BAC780E3}" destId="{1729CE9A-C104-4AAD-9158-57181D374B4A}" srcOrd="0" destOrd="0" presId="urn:microsoft.com/office/officeart/2005/8/layout/hierarchy3"/>
    <dgm:cxn modelId="{69A9BB4B-83BF-4909-A48F-C9EEA462AEF1}" srcId="{35480A56-3244-45A5-AE75-5750710ED2F5}" destId="{63229B54-EA58-43A6-A014-F6DB52DB5CF7}" srcOrd="3" destOrd="0" parTransId="{0FB1A78A-1A04-4AEF-9EF4-3E91B55CFE86}" sibTransId="{D7891C0A-C637-48D2-81DD-EC8F1878737F}"/>
    <dgm:cxn modelId="{2E427794-AB80-4BC9-B8D1-29604D11A3B9}" type="presOf" srcId="{9FB79F88-6AA2-47E5-8D9B-6D1289BC9EA2}" destId="{5F018202-4C61-4581-90DC-85D06EF8DB2C}" srcOrd="0" destOrd="0" presId="urn:microsoft.com/office/officeart/2005/8/layout/hierarchy3"/>
    <dgm:cxn modelId="{098FF48B-9258-487E-9B96-717D0E2C9050}" srcId="{7299CDE9-0515-40FF-8198-F63C3D5AB84B}" destId="{35480A56-3244-45A5-AE75-5750710ED2F5}" srcOrd="0" destOrd="0" parTransId="{92FBD51D-5AE3-4173-B9DC-395C44294CAB}" sibTransId="{1DEAD295-E695-4CDD-93C3-AAB8E971A19E}"/>
    <dgm:cxn modelId="{F42D55FE-28CD-4608-A306-D50528DB2C6D}" type="presOf" srcId="{7299CDE9-0515-40FF-8198-F63C3D5AB84B}" destId="{F59E8D97-0577-41CA-ADE2-07CF0EF714F9}" srcOrd="0" destOrd="0" presId="urn:microsoft.com/office/officeart/2005/8/layout/hierarchy3"/>
    <dgm:cxn modelId="{778EAE00-E537-42F9-91D1-8BA82C424A05}" type="presParOf" srcId="{F59E8D97-0577-41CA-ADE2-07CF0EF714F9}" destId="{08799161-1373-47AB-B574-1470EE2BE64A}" srcOrd="0" destOrd="0" presId="urn:microsoft.com/office/officeart/2005/8/layout/hierarchy3"/>
    <dgm:cxn modelId="{CFC1C9F3-4519-4A61-898C-62F62C96D9EF}" type="presParOf" srcId="{08799161-1373-47AB-B574-1470EE2BE64A}" destId="{786AEB18-84DF-4E4C-96D8-72A96D91F22E}" srcOrd="0" destOrd="0" presId="urn:microsoft.com/office/officeart/2005/8/layout/hierarchy3"/>
    <dgm:cxn modelId="{11A627E4-BF4B-46DD-8F0B-BEEE8804B688}" type="presParOf" srcId="{786AEB18-84DF-4E4C-96D8-72A96D91F22E}" destId="{1393891A-6152-4E94-B692-C5557B773E58}" srcOrd="0" destOrd="0" presId="urn:microsoft.com/office/officeart/2005/8/layout/hierarchy3"/>
    <dgm:cxn modelId="{F0C4CF25-1505-43D2-BF4A-142815D6B9AF}" type="presParOf" srcId="{786AEB18-84DF-4E4C-96D8-72A96D91F22E}" destId="{B72006AA-6A31-4A2B-B9D2-DFFE3E4BF2DA}" srcOrd="1" destOrd="0" presId="urn:microsoft.com/office/officeart/2005/8/layout/hierarchy3"/>
    <dgm:cxn modelId="{C73D2DEA-72C5-485B-A7CD-66EDF1FE579A}" type="presParOf" srcId="{08799161-1373-47AB-B574-1470EE2BE64A}" destId="{40CA3657-403C-4209-8375-19C71388E3D0}" srcOrd="1" destOrd="0" presId="urn:microsoft.com/office/officeart/2005/8/layout/hierarchy3"/>
    <dgm:cxn modelId="{4B22F4C1-30F4-43D2-92A9-D7C418358EC7}" type="presParOf" srcId="{40CA3657-403C-4209-8375-19C71388E3D0}" destId="{1729CE9A-C104-4AAD-9158-57181D374B4A}" srcOrd="0" destOrd="0" presId="urn:microsoft.com/office/officeart/2005/8/layout/hierarchy3"/>
    <dgm:cxn modelId="{104C249E-A075-48B7-8F3F-97F096BD3E15}" type="presParOf" srcId="{40CA3657-403C-4209-8375-19C71388E3D0}" destId="{522BD54C-284D-40F7-94A4-3BA6D2720AEB}" srcOrd="1" destOrd="0" presId="urn:microsoft.com/office/officeart/2005/8/layout/hierarchy3"/>
    <dgm:cxn modelId="{0227FE42-648C-48B0-A415-2100A1FEE58D}" type="presParOf" srcId="{40CA3657-403C-4209-8375-19C71388E3D0}" destId="{74347B16-FFDC-4DC2-AC3F-51D9CA30FA90}" srcOrd="2" destOrd="0" presId="urn:microsoft.com/office/officeart/2005/8/layout/hierarchy3"/>
    <dgm:cxn modelId="{3CAE119F-E8A9-4BCB-A978-3B69E4AD88B9}" type="presParOf" srcId="{40CA3657-403C-4209-8375-19C71388E3D0}" destId="{5F018202-4C61-4581-90DC-85D06EF8DB2C}" srcOrd="3" destOrd="0" presId="urn:microsoft.com/office/officeart/2005/8/layout/hierarchy3"/>
    <dgm:cxn modelId="{F2E02C39-61C7-4A8A-A803-B80541C6B150}" type="presParOf" srcId="{40CA3657-403C-4209-8375-19C71388E3D0}" destId="{1D186A79-6DD1-4230-A321-C1DF45FA4A6C}" srcOrd="4" destOrd="0" presId="urn:microsoft.com/office/officeart/2005/8/layout/hierarchy3"/>
    <dgm:cxn modelId="{20A6F5EA-6EE1-4DFC-84C3-D6C2B3611C65}" type="presParOf" srcId="{40CA3657-403C-4209-8375-19C71388E3D0}" destId="{8BD61823-130A-4C0C-8796-5F289063EB62}" srcOrd="5" destOrd="0" presId="urn:microsoft.com/office/officeart/2005/8/layout/hierarchy3"/>
    <dgm:cxn modelId="{8A9AE715-9A0A-4B12-9016-C42B9CE2514E}" type="presParOf" srcId="{40CA3657-403C-4209-8375-19C71388E3D0}" destId="{9115CD81-20BD-4FEB-BFB5-5957B37F5C1F}" srcOrd="6" destOrd="0" presId="urn:microsoft.com/office/officeart/2005/8/layout/hierarchy3"/>
    <dgm:cxn modelId="{01D068EE-464D-42E0-B52D-5732E8FC5E9C}" type="presParOf" srcId="{40CA3657-403C-4209-8375-19C71388E3D0}" destId="{1FB111CA-039F-457C-BB50-73736D2E30FC}"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9994BB-7B13-41CF-B9CE-683ED14D742F}" type="doc">
      <dgm:prSet loTypeId="urn:microsoft.com/office/officeart/2005/8/layout/target2" loCatId="relationship" qsTypeId="urn:microsoft.com/office/officeart/2005/8/quickstyle/3d3" qsCatId="3D" csTypeId="urn:microsoft.com/office/officeart/2005/8/colors/colorful4" csCatId="colorful" phldr="1"/>
      <dgm:spPr/>
      <dgm:t>
        <a:bodyPr/>
        <a:lstStyle/>
        <a:p>
          <a:endParaRPr lang="es-EC"/>
        </a:p>
      </dgm:t>
    </dgm:pt>
    <dgm:pt modelId="{019427E0-5BBF-456F-BD20-C6F16DBBFC42}">
      <dgm:prSet phldrT="[Texto]"/>
      <dgm:spPr>
        <a:solidFill>
          <a:srgbClr val="FFFF00"/>
        </a:solidFill>
      </dgm:spPr>
      <dgm:t>
        <a:bodyPr/>
        <a:lstStyle/>
        <a:p>
          <a:r>
            <a:rPr lang="es-EC" b="1" dirty="0" smtClean="0">
              <a:solidFill>
                <a:srgbClr val="002060"/>
              </a:solidFill>
              <a:effectLst>
                <a:outerShdw blurRad="38100" dist="38100" dir="2700000" algn="tl">
                  <a:srgbClr val="000000">
                    <a:alpha val="43137"/>
                  </a:srgbClr>
                </a:outerShdw>
              </a:effectLst>
            </a:rPr>
            <a:t>PROVINCIA : Orellana</a:t>
          </a:r>
          <a:endParaRPr lang="es-EC" b="1" dirty="0">
            <a:solidFill>
              <a:srgbClr val="002060"/>
            </a:solidFill>
            <a:effectLst>
              <a:outerShdw blurRad="38100" dist="38100" dir="2700000" algn="tl">
                <a:srgbClr val="000000">
                  <a:alpha val="43137"/>
                </a:srgbClr>
              </a:outerShdw>
            </a:effectLst>
          </a:endParaRPr>
        </a:p>
      </dgm:t>
    </dgm:pt>
    <dgm:pt modelId="{3BDE3E08-B8CC-4D6A-9D1B-FE2163457DE3}" type="parTrans" cxnId="{FBD7AA27-EF9F-4E22-BF30-1EB081B6748C}">
      <dgm:prSet/>
      <dgm:spPr/>
      <dgm:t>
        <a:bodyPr/>
        <a:lstStyle/>
        <a:p>
          <a:endParaRPr lang="es-EC"/>
        </a:p>
      </dgm:t>
    </dgm:pt>
    <dgm:pt modelId="{850226D8-DC64-4F52-8E92-AA9FAAB4DE92}" type="sibTrans" cxnId="{FBD7AA27-EF9F-4E22-BF30-1EB081B6748C}">
      <dgm:prSet/>
      <dgm:spPr/>
      <dgm:t>
        <a:bodyPr/>
        <a:lstStyle/>
        <a:p>
          <a:endParaRPr lang="es-EC"/>
        </a:p>
      </dgm:t>
    </dgm:pt>
    <dgm:pt modelId="{CA056000-DBBC-4211-95F5-617920E1508C}">
      <dgm:prSet phldrT="[Texto]"/>
      <dgm:spPr>
        <a:solidFill>
          <a:schemeClr val="accent5">
            <a:lumMod val="90000"/>
          </a:schemeClr>
        </a:solidFill>
      </dgm:spPr>
      <dgm:t>
        <a:bodyPr/>
        <a:lstStyle/>
        <a:p>
          <a:r>
            <a:rPr lang="es-EC" b="1" dirty="0" smtClean="0">
              <a:solidFill>
                <a:srgbClr val="002060"/>
              </a:solidFill>
              <a:effectLst>
                <a:outerShdw blurRad="38100" dist="38100" dir="2700000" algn="tl">
                  <a:srgbClr val="000000">
                    <a:alpha val="43137"/>
                  </a:srgbClr>
                </a:outerShdw>
              </a:effectLst>
            </a:rPr>
            <a:t>CANTÓN: Joya de los Sachas</a:t>
          </a:r>
          <a:endParaRPr lang="es-EC" b="1" dirty="0">
            <a:solidFill>
              <a:srgbClr val="002060"/>
            </a:solidFill>
            <a:effectLst>
              <a:outerShdw blurRad="38100" dist="38100" dir="2700000" algn="tl">
                <a:srgbClr val="000000">
                  <a:alpha val="43137"/>
                </a:srgbClr>
              </a:outerShdw>
            </a:effectLst>
          </a:endParaRPr>
        </a:p>
      </dgm:t>
    </dgm:pt>
    <dgm:pt modelId="{4CF7188E-591C-4219-8737-CF71CB5191E0}" type="parTrans" cxnId="{BF584F3D-279D-4B5A-A80C-9BC7EE7D0771}">
      <dgm:prSet/>
      <dgm:spPr/>
      <dgm:t>
        <a:bodyPr/>
        <a:lstStyle/>
        <a:p>
          <a:endParaRPr lang="es-EC"/>
        </a:p>
      </dgm:t>
    </dgm:pt>
    <dgm:pt modelId="{D6BB93AB-8609-43D3-A3D0-8E08E862B4DA}" type="sibTrans" cxnId="{BF584F3D-279D-4B5A-A80C-9BC7EE7D0771}">
      <dgm:prSet/>
      <dgm:spPr/>
      <dgm:t>
        <a:bodyPr/>
        <a:lstStyle/>
        <a:p>
          <a:endParaRPr lang="es-EC"/>
        </a:p>
      </dgm:t>
    </dgm:pt>
    <dgm:pt modelId="{556A26D8-95C9-4B5B-BC24-EDFDA502BB47}">
      <dgm:prSet phldrT="[Texto]"/>
      <dgm:spPr>
        <a:solidFill>
          <a:srgbClr val="92D050"/>
        </a:solidFill>
      </dgm:spPr>
      <dgm:t>
        <a:bodyPr/>
        <a:lstStyle/>
        <a:p>
          <a:r>
            <a:rPr lang="es-EC" b="1" dirty="0" smtClean="0">
              <a:solidFill>
                <a:srgbClr val="002060"/>
              </a:solidFill>
              <a:effectLst>
                <a:outerShdw blurRad="38100" dist="38100" dir="2700000" algn="tl">
                  <a:srgbClr val="000000">
                    <a:alpha val="43137"/>
                  </a:srgbClr>
                </a:outerShdw>
              </a:effectLst>
            </a:rPr>
            <a:t>ZONA: Comunidad las Palmeras.</a:t>
          </a:r>
          <a:endParaRPr lang="es-EC" b="1" dirty="0">
            <a:solidFill>
              <a:srgbClr val="002060"/>
            </a:solidFill>
            <a:effectLst>
              <a:outerShdw blurRad="38100" dist="38100" dir="2700000" algn="tl">
                <a:srgbClr val="000000">
                  <a:alpha val="43137"/>
                </a:srgbClr>
              </a:outerShdw>
            </a:effectLst>
          </a:endParaRPr>
        </a:p>
      </dgm:t>
    </dgm:pt>
    <dgm:pt modelId="{89F7FBB9-9B23-463A-817C-DD0183A3F88E}" type="parTrans" cxnId="{9DE21DFB-211D-4639-B0E7-E74BB968E503}">
      <dgm:prSet/>
      <dgm:spPr/>
      <dgm:t>
        <a:bodyPr/>
        <a:lstStyle/>
        <a:p>
          <a:endParaRPr lang="es-EC"/>
        </a:p>
      </dgm:t>
    </dgm:pt>
    <dgm:pt modelId="{8BDD734C-13A0-4B01-88DF-A6B437911BA3}" type="sibTrans" cxnId="{9DE21DFB-211D-4639-B0E7-E74BB968E503}">
      <dgm:prSet/>
      <dgm:spPr/>
      <dgm:t>
        <a:bodyPr/>
        <a:lstStyle/>
        <a:p>
          <a:endParaRPr lang="es-EC"/>
        </a:p>
      </dgm:t>
    </dgm:pt>
    <dgm:pt modelId="{12D2899F-30C9-447F-8A25-A9F5F4F0C62C}" type="pres">
      <dgm:prSet presAssocID="{659994BB-7B13-41CF-B9CE-683ED14D742F}" presName="Name0" presStyleCnt="0">
        <dgm:presLayoutVars>
          <dgm:chMax val="3"/>
          <dgm:chPref val="1"/>
          <dgm:dir/>
          <dgm:animLvl val="lvl"/>
          <dgm:resizeHandles/>
        </dgm:presLayoutVars>
      </dgm:prSet>
      <dgm:spPr/>
      <dgm:t>
        <a:bodyPr/>
        <a:lstStyle/>
        <a:p>
          <a:endParaRPr lang="es-EC"/>
        </a:p>
      </dgm:t>
    </dgm:pt>
    <dgm:pt modelId="{6FA8E2C8-8A26-4483-94FE-517DC6321461}" type="pres">
      <dgm:prSet presAssocID="{659994BB-7B13-41CF-B9CE-683ED14D742F}" presName="outerBox" presStyleCnt="0"/>
      <dgm:spPr/>
    </dgm:pt>
    <dgm:pt modelId="{93597C40-A8A7-400A-9288-9B2D18A105B4}" type="pres">
      <dgm:prSet presAssocID="{659994BB-7B13-41CF-B9CE-683ED14D742F}" presName="outerBoxParent" presStyleLbl="node1" presStyleIdx="0" presStyleCnt="3" custLinFactY="-46741" custLinFactNeighborX="27857" custLinFactNeighborY="-100000"/>
      <dgm:spPr/>
      <dgm:t>
        <a:bodyPr/>
        <a:lstStyle/>
        <a:p>
          <a:endParaRPr lang="es-EC"/>
        </a:p>
      </dgm:t>
    </dgm:pt>
    <dgm:pt modelId="{93674149-9068-4076-88ED-B03F8465F469}" type="pres">
      <dgm:prSet presAssocID="{659994BB-7B13-41CF-B9CE-683ED14D742F}" presName="outerBoxChildren" presStyleCnt="0"/>
      <dgm:spPr/>
    </dgm:pt>
    <dgm:pt modelId="{8C3AEB17-4743-4154-88B6-8C7AA088EFF1}" type="pres">
      <dgm:prSet presAssocID="{659994BB-7B13-41CF-B9CE-683ED14D742F}" presName="middleBox" presStyleCnt="0"/>
      <dgm:spPr/>
    </dgm:pt>
    <dgm:pt modelId="{9777FF96-8501-4CEC-B979-90473F2A1972}" type="pres">
      <dgm:prSet presAssocID="{659994BB-7B13-41CF-B9CE-683ED14D742F}" presName="middleBoxParent" presStyleLbl="node1" presStyleIdx="1" presStyleCnt="3"/>
      <dgm:spPr/>
      <dgm:t>
        <a:bodyPr/>
        <a:lstStyle/>
        <a:p>
          <a:endParaRPr lang="es-EC"/>
        </a:p>
      </dgm:t>
    </dgm:pt>
    <dgm:pt modelId="{BD4A97E0-B6A0-4C86-836B-7BAB2C452D20}" type="pres">
      <dgm:prSet presAssocID="{659994BB-7B13-41CF-B9CE-683ED14D742F}" presName="middleBoxChildren" presStyleCnt="0"/>
      <dgm:spPr/>
    </dgm:pt>
    <dgm:pt modelId="{351BE733-FBC0-496A-B174-8FFABEEFF83A}" type="pres">
      <dgm:prSet presAssocID="{659994BB-7B13-41CF-B9CE-683ED14D742F}" presName="centerBox" presStyleCnt="0"/>
      <dgm:spPr/>
    </dgm:pt>
    <dgm:pt modelId="{33C5B1E6-A5DB-4998-878A-30618A12A521}" type="pres">
      <dgm:prSet presAssocID="{659994BB-7B13-41CF-B9CE-683ED14D742F}" presName="centerBoxParent" presStyleLbl="node1" presStyleIdx="2" presStyleCnt="3"/>
      <dgm:spPr/>
      <dgm:t>
        <a:bodyPr/>
        <a:lstStyle/>
        <a:p>
          <a:endParaRPr lang="es-EC"/>
        </a:p>
      </dgm:t>
    </dgm:pt>
  </dgm:ptLst>
  <dgm:cxnLst>
    <dgm:cxn modelId="{A2DE55F8-EEDD-4E50-9652-B56DE8C17846}" type="presOf" srcId="{019427E0-5BBF-456F-BD20-C6F16DBBFC42}" destId="{93597C40-A8A7-400A-9288-9B2D18A105B4}" srcOrd="0" destOrd="0" presId="urn:microsoft.com/office/officeart/2005/8/layout/target2"/>
    <dgm:cxn modelId="{BF584F3D-279D-4B5A-A80C-9BC7EE7D0771}" srcId="{659994BB-7B13-41CF-B9CE-683ED14D742F}" destId="{CA056000-DBBC-4211-95F5-617920E1508C}" srcOrd="1" destOrd="0" parTransId="{4CF7188E-591C-4219-8737-CF71CB5191E0}" sibTransId="{D6BB93AB-8609-43D3-A3D0-8E08E862B4DA}"/>
    <dgm:cxn modelId="{AAA6BE2D-D961-4147-B7AF-464579275349}" type="presOf" srcId="{CA056000-DBBC-4211-95F5-617920E1508C}" destId="{9777FF96-8501-4CEC-B979-90473F2A1972}" srcOrd="0" destOrd="0" presId="urn:microsoft.com/office/officeart/2005/8/layout/target2"/>
    <dgm:cxn modelId="{FBD7AA27-EF9F-4E22-BF30-1EB081B6748C}" srcId="{659994BB-7B13-41CF-B9CE-683ED14D742F}" destId="{019427E0-5BBF-456F-BD20-C6F16DBBFC42}" srcOrd="0" destOrd="0" parTransId="{3BDE3E08-B8CC-4D6A-9D1B-FE2163457DE3}" sibTransId="{850226D8-DC64-4F52-8E92-AA9FAAB4DE92}"/>
    <dgm:cxn modelId="{307A718A-2D3C-43AB-97EA-4ADFED72EA8C}" type="presOf" srcId="{659994BB-7B13-41CF-B9CE-683ED14D742F}" destId="{12D2899F-30C9-447F-8A25-A9F5F4F0C62C}" srcOrd="0" destOrd="0" presId="urn:microsoft.com/office/officeart/2005/8/layout/target2"/>
    <dgm:cxn modelId="{5C26FB30-DBF4-47C4-BD0C-79B5B198D424}" type="presOf" srcId="{556A26D8-95C9-4B5B-BC24-EDFDA502BB47}" destId="{33C5B1E6-A5DB-4998-878A-30618A12A521}" srcOrd="0" destOrd="0" presId="urn:microsoft.com/office/officeart/2005/8/layout/target2"/>
    <dgm:cxn modelId="{9DE21DFB-211D-4639-B0E7-E74BB968E503}" srcId="{659994BB-7B13-41CF-B9CE-683ED14D742F}" destId="{556A26D8-95C9-4B5B-BC24-EDFDA502BB47}" srcOrd="2" destOrd="0" parTransId="{89F7FBB9-9B23-463A-817C-DD0183A3F88E}" sibTransId="{8BDD734C-13A0-4B01-88DF-A6B437911BA3}"/>
    <dgm:cxn modelId="{EBD5FFA4-40E3-46E9-B3F5-92711FE4B2C5}" type="presParOf" srcId="{12D2899F-30C9-447F-8A25-A9F5F4F0C62C}" destId="{6FA8E2C8-8A26-4483-94FE-517DC6321461}" srcOrd="0" destOrd="0" presId="urn:microsoft.com/office/officeart/2005/8/layout/target2"/>
    <dgm:cxn modelId="{DB39E1A4-0072-4628-8DF7-448516E4C3E0}" type="presParOf" srcId="{6FA8E2C8-8A26-4483-94FE-517DC6321461}" destId="{93597C40-A8A7-400A-9288-9B2D18A105B4}" srcOrd="0" destOrd="0" presId="urn:microsoft.com/office/officeart/2005/8/layout/target2"/>
    <dgm:cxn modelId="{5112ACB8-E3A2-452E-9469-4097A13A3837}" type="presParOf" srcId="{6FA8E2C8-8A26-4483-94FE-517DC6321461}" destId="{93674149-9068-4076-88ED-B03F8465F469}" srcOrd="1" destOrd="0" presId="urn:microsoft.com/office/officeart/2005/8/layout/target2"/>
    <dgm:cxn modelId="{FCD7DA03-7C6E-4A77-88F9-3A6326CDDB4E}" type="presParOf" srcId="{12D2899F-30C9-447F-8A25-A9F5F4F0C62C}" destId="{8C3AEB17-4743-4154-88B6-8C7AA088EFF1}" srcOrd="1" destOrd="0" presId="urn:microsoft.com/office/officeart/2005/8/layout/target2"/>
    <dgm:cxn modelId="{75AB9544-7AA4-44A1-8E7C-535826EFE162}" type="presParOf" srcId="{8C3AEB17-4743-4154-88B6-8C7AA088EFF1}" destId="{9777FF96-8501-4CEC-B979-90473F2A1972}" srcOrd="0" destOrd="0" presId="urn:microsoft.com/office/officeart/2005/8/layout/target2"/>
    <dgm:cxn modelId="{622C764F-937D-4A66-9AEB-3B01BCDA4821}" type="presParOf" srcId="{8C3AEB17-4743-4154-88B6-8C7AA088EFF1}" destId="{BD4A97E0-B6A0-4C86-836B-7BAB2C452D20}" srcOrd="1" destOrd="0" presId="urn:microsoft.com/office/officeart/2005/8/layout/target2"/>
    <dgm:cxn modelId="{AE8595A6-6463-4DC3-BD08-3B4277C00B24}" type="presParOf" srcId="{12D2899F-30C9-447F-8A25-A9F5F4F0C62C}" destId="{351BE733-FBC0-496A-B174-8FFABEEFF83A}" srcOrd="2" destOrd="0" presId="urn:microsoft.com/office/officeart/2005/8/layout/target2"/>
    <dgm:cxn modelId="{8F8D6484-6889-46B8-9E48-D668B5AA400F}" type="presParOf" srcId="{351BE733-FBC0-496A-B174-8FFABEEFF83A}" destId="{33C5B1E6-A5DB-4998-878A-30618A12A521}" srcOrd="0" destOrd="0" presId="urn:microsoft.com/office/officeart/2005/8/layout/targe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99CDE9-0515-40FF-8198-F63C3D5AB84B}" type="doc">
      <dgm:prSet loTypeId="urn:microsoft.com/office/officeart/2005/8/layout/hierarchy3" loCatId="list" qsTypeId="urn:microsoft.com/office/officeart/2005/8/quickstyle/3d3" qsCatId="3D" csTypeId="urn:microsoft.com/office/officeart/2005/8/colors/colorful4" csCatId="colorful" phldr="1"/>
      <dgm:spPr/>
      <dgm:t>
        <a:bodyPr/>
        <a:lstStyle/>
        <a:p>
          <a:endParaRPr lang="es-EC"/>
        </a:p>
      </dgm:t>
    </dgm:pt>
    <dgm:pt modelId="{35480A56-3244-45A5-AE75-5750710ED2F5}">
      <dgm:prSet phldrT="[Texto]">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EC" b="1" dirty="0" smtClean="0">
              <a:solidFill>
                <a:srgbClr val="993366"/>
              </a:solidFill>
              <a:effectLst>
                <a:outerShdw blurRad="38100" dist="38100" dir="2700000" algn="tl">
                  <a:srgbClr val="000000">
                    <a:alpha val="43137"/>
                  </a:srgbClr>
                </a:outerShdw>
              </a:effectLst>
              <a:hlinkClick xmlns:r="http://schemas.openxmlformats.org/officeDocument/2006/relationships" r:id="" action="ppaction://noaction"/>
            </a:rPr>
            <a:t>PROYECTO</a:t>
          </a:r>
          <a:endParaRPr lang="es-EC" b="1" dirty="0">
            <a:solidFill>
              <a:srgbClr val="993366"/>
            </a:solidFill>
            <a:effectLst>
              <a:outerShdw blurRad="38100" dist="38100" dir="2700000" algn="tl">
                <a:srgbClr val="000000">
                  <a:alpha val="43137"/>
                </a:srgbClr>
              </a:outerShdw>
            </a:effectLst>
          </a:endParaRPr>
        </a:p>
      </dgm:t>
    </dgm:pt>
    <dgm:pt modelId="{92FBD51D-5AE3-4173-B9DC-395C44294CAB}" type="parTrans" cxnId="{098FF48B-9258-487E-9B96-717D0E2C9050}">
      <dgm:prSet/>
      <dgm:spPr/>
      <dgm:t>
        <a:bodyPr/>
        <a:lstStyle/>
        <a:p>
          <a:endParaRPr lang="es-EC"/>
        </a:p>
      </dgm:t>
    </dgm:pt>
    <dgm:pt modelId="{1DEAD295-E695-4CDD-93C3-AAB8E971A19E}" type="sibTrans" cxnId="{098FF48B-9258-487E-9B96-717D0E2C9050}">
      <dgm:prSet/>
      <dgm:spPr/>
      <dgm:t>
        <a:bodyPr/>
        <a:lstStyle/>
        <a:p>
          <a:endParaRPr lang="es-EC"/>
        </a:p>
      </dgm:t>
    </dgm:pt>
    <dgm:pt modelId="{B9ACE51D-5AFC-4720-9FAD-7D42F69289EB}">
      <dgm:prSet phldrT="[Texto]" custT="1"/>
      <dgm:spPr/>
      <dgm:t>
        <a:bodyPr/>
        <a:lstStyle/>
        <a:p>
          <a:pPr algn="just"/>
          <a:r>
            <a:rPr lang="es-EC" sz="2000" b="1" dirty="0" smtClean="0">
              <a:solidFill>
                <a:srgbClr val="990099"/>
              </a:solidFill>
            </a:rPr>
            <a:t>Nombre o Razón Social:</a:t>
          </a:r>
        </a:p>
        <a:p>
          <a:pPr algn="ctr"/>
          <a:r>
            <a:rPr lang="es-EC" sz="2000" b="1" dirty="0" smtClean="0">
              <a:solidFill>
                <a:srgbClr val="990099"/>
              </a:solidFill>
            </a:rPr>
            <a:t>“Empresa Productora y Comercializadora Las Tilapias de las Palmeras” </a:t>
          </a:r>
          <a:endParaRPr lang="es-EC" sz="2000" b="1" dirty="0">
            <a:solidFill>
              <a:srgbClr val="990099"/>
            </a:solidFill>
          </a:endParaRPr>
        </a:p>
      </dgm:t>
    </dgm:pt>
    <dgm:pt modelId="{9D92414E-6EAA-43A5-BBF7-E185BAC780E3}" type="parTrans" cxnId="{621ABFD7-64B5-4819-A107-BB9B992A625F}">
      <dgm:prSet/>
      <dgm:spPr>
        <a:ln>
          <a:solidFill>
            <a:srgbClr val="C00000"/>
          </a:solidFill>
        </a:ln>
      </dgm:spPr>
      <dgm:t>
        <a:bodyPr/>
        <a:lstStyle/>
        <a:p>
          <a:endParaRPr lang="es-EC"/>
        </a:p>
      </dgm:t>
    </dgm:pt>
    <dgm:pt modelId="{D488E7BC-6099-4EAB-8973-CEF9F80070F1}" type="sibTrans" cxnId="{621ABFD7-64B5-4819-A107-BB9B992A625F}">
      <dgm:prSet/>
      <dgm:spPr/>
      <dgm:t>
        <a:bodyPr/>
        <a:lstStyle/>
        <a:p>
          <a:endParaRPr lang="es-EC"/>
        </a:p>
      </dgm:t>
    </dgm:pt>
    <dgm:pt modelId="{9FB79F88-6AA2-47E5-8D9B-6D1289BC9EA2}">
      <dgm:prSet phldrT="[Texto]" custT="1"/>
      <dgm:spPr/>
      <dgm:t>
        <a:bodyPr/>
        <a:lstStyle/>
        <a:p>
          <a:pPr algn="l"/>
          <a:r>
            <a:rPr lang="es-EC" sz="2000" b="1" dirty="0" smtClean="0">
              <a:solidFill>
                <a:srgbClr val="990099"/>
              </a:solidFill>
            </a:rPr>
            <a:t>Logotipo: </a:t>
          </a:r>
        </a:p>
        <a:p>
          <a:pPr algn="l"/>
          <a:endParaRPr lang="es-EC" sz="2000" b="1" dirty="0">
            <a:solidFill>
              <a:srgbClr val="002060"/>
            </a:solidFill>
          </a:endParaRPr>
        </a:p>
      </dgm:t>
    </dgm:pt>
    <dgm:pt modelId="{D3A0AE76-D9D7-426D-B7D2-61EA8BF65E7B}" type="parTrans" cxnId="{6E8225C9-4DFA-4995-9D68-690DCC2C6D63}">
      <dgm:prSet/>
      <dgm:spPr>
        <a:ln>
          <a:solidFill>
            <a:srgbClr val="FF0000"/>
          </a:solidFill>
        </a:ln>
      </dgm:spPr>
      <dgm:t>
        <a:bodyPr/>
        <a:lstStyle/>
        <a:p>
          <a:endParaRPr lang="es-EC"/>
        </a:p>
      </dgm:t>
    </dgm:pt>
    <dgm:pt modelId="{8AC3CD0B-FF70-412C-A948-EDBAFF072C12}" type="sibTrans" cxnId="{6E8225C9-4DFA-4995-9D68-690DCC2C6D63}">
      <dgm:prSet/>
      <dgm:spPr/>
      <dgm:t>
        <a:bodyPr/>
        <a:lstStyle/>
        <a:p>
          <a:endParaRPr lang="es-EC"/>
        </a:p>
      </dgm:t>
    </dgm:pt>
    <dgm:pt modelId="{63229B54-EA58-43A6-A014-F6DB52DB5CF7}">
      <dgm:prSet custT="1"/>
      <dgm:spPr/>
      <dgm:t>
        <a:bodyPr/>
        <a:lstStyle/>
        <a:p>
          <a:pPr algn="l"/>
          <a:r>
            <a:rPr lang="es-EC" sz="2000" b="1" dirty="0" smtClean="0">
              <a:solidFill>
                <a:srgbClr val="990099"/>
              </a:solidFill>
              <a:effectLst>
                <a:outerShdw blurRad="38100" dist="38100" dir="2700000" algn="tl">
                  <a:srgbClr val="000000">
                    <a:alpha val="43137"/>
                  </a:srgbClr>
                </a:outerShdw>
              </a:effectLst>
            </a:rPr>
            <a:t>Titularidad de Propiedad de la Empresa. Cía. Ltda.</a:t>
          </a:r>
          <a:endParaRPr lang="es-EC" sz="2000" b="1" dirty="0">
            <a:solidFill>
              <a:srgbClr val="002060"/>
            </a:solidFill>
          </a:endParaRPr>
        </a:p>
      </dgm:t>
    </dgm:pt>
    <dgm:pt modelId="{0FB1A78A-1A04-4AEF-9EF4-3E91B55CFE86}" type="parTrans" cxnId="{69A9BB4B-83BF-4909-A48F-C9EEA462AEF1}">
      <dgm:prSet/>
      <dgm:spPr>
        <a:solidFill>
          <a:schemeClr val="accent1"/>
        </a:solidFill>
        <a:ln>
          <a:solidFill>
            <a:srgbClr val="FF0000"/>
          </a:solidFill>
        </a:ln>
      </dgm:spPr>
      <dgm:t>
        <a:bodyPr/>
        <a:lstStyle/>
        <a:p>
          <a:endParaRPr lang="es-EC"/>
        </a:p>
      </dgm:t>
    </dgm:pt>
    <dgm:pt modelId="{D7891C0A-C637-48D2-81DD-EC8F1878737F}" type="sibTrans" cxnId="{69A9BB4B-83BF-4909-A48F-C9EEA462AEF1}">
      <dgm:prSet/>
      <dgm:spPr/>
      <dgm:t>
        <a:bodyPr/>
        <a:lstStyle/>
        <a:p>
          <a:endParaRPr lang="es-EC"/>
        </a:p>
      </dgm:t>
    </dgm:pt>
    <dgm:pt modelId="{F59E8D97-0577-41CA-ADE2-07CF0EF714F9}" type="pres">
      <dgm:prSet presAssocID="{7299CDE9-0515-40FF-8198-F63C3D5AB84B}" presName="diagram" presStyleCnt="0">
        <dgm:presLayoutVars>
          <dgm:chPref val="1"/>
          <dgm:dir/>
          <dgm:animOne val="branch"/>
          <dgm:animLvl val="lvl"/>
          <dgm:resizeHandles/>
        </dgm:presLayoutVars>
      </dgm:prSet>
      <dgm:spPr/>
      <dgm:t>
        <a:bodyPr/>
        <a:lstStyle/>
        <a:p>
          <a:endParaRPr lang="es-EC"/>
        </a:p>
      </dgm:t>
    </dgm:pt>
    <dgm:pt modelId="{08799161-1373-47AB-B574-1470EE2BE64A}" type="pres">
      <dgm:prSet presAssocID="{35480A56-3244-45A5-AE75-5750710ED2F5}" presName="root" presStyleCnt="0"/>
      <dgm:spPr/>
    </dgm:pt>
    <dgm:pt modelId="{786AEB18-84DF-4E4C-96D8-72A96D91F22E}" type="pres">
      <dgm:prSet presAssocID="{35480A56-3244-45A5-AE75-5750710ED2F5}" presName="rootComposite" presStyleCnt="0"/>
      <dgm:spPr/>
    </dgm:pt>
    <dgm:pt modelId="{1393891A-6152-4E94-B692-C5557B773E58}" type="pres">
      <dgm:prSet presAssocID="{35480A56-3244-45A5-AE75-5750710ED2F5}" presName="rootText" presStyleLbl="node1" presStyleIdx="0" presStyleCnt="1" custLinFactY="-10370" custLinFactNeighborX="-44138" custLinFactNeighborY="-100000"/>
      <dgm:spPr/>
      <dgm:t>
        <a:bodyPr/>
        <a:lstStyle/>
        <a:p>
          <a:endParaRPr lang="es-EC"/>
        </a:p>
      </dgm:t>
    </dgm:pt>
    <dgm:pt modelId="{B72006AA-6A31-4A2B-B9D2-DFFE3E4BF2DA}" type="pres">
      <dgm:prSet presAssocID="{35480A56-3244-45A5-AE75-5750710ED2F5}" presName="rootConnector" presStyleLbl="node1" presStyleIdx="0" presStyleCnt="1"/>
      <dgm:spPr/>
      <dgm:t>
        <a:bodyPr/>
        <a:lstStyle/>
        <a:p>
          <a:endParaRPr lang="es-EC"/>
        </a:p>
      </dgm:t>
    </dgm:pt>
    <dgm:pt modelId="{40CA3657-403C-4209-8375-19C71388E3D0}" type="pres">
      <dgm:prSet presAssocID="{35480A56-3244-45A5-AE75-5750710ED2F5}" presName="childShape" presStyleCnt="0"/>
      <dgm:spPr/>
    </dgm:pt>
    <dgm:pt modelId="{1729CE9A-C104-4AAD-9158-57181D374B4A}" type="pres">
      <dgm:prSet presAssocID="{9D92414E-6EAA-43A5-BBF7-E185BAC780E3}" presName="Name13" presStyleLbl="parChTrans1D2" presStyleIdx="0" presStyleCnt="3"/>
      <dgm:spPr/>
      <dgm:t>
        <a:bodyPr/>
        <a:lstStyle/>
        <a:p>
          <a:endParaRPr lang="es-EC"/>
        </a:p>
      </dgm:t>
    </dgm:pt>
    <dgm:pt modelId="{522BD54C-284D-40F7-94A4-3BA6D2720AEB}" type="pres">
      <dgm:prSet presAssocID="{B9ACE51D-5AFC-4720-9FAD-7D42F69289EB}" presName="childText" presStyleLbl="bgAcc1" presStyleIdx="0" presStyleCnt="3" custScaleX="472629" custScaleY="179521">
        <dgm:presLayoutVars>
          <dgm:bulletEnabled val="1"/>
        </dgm:presLayoutVars>
      </dgm:prSet>
      <dgm:spPr/>
      <dgm:t>
        <a:bodyPr/>
        <a:lstStyle/>
        <a:p>
          <a:endParaRPr lang="es-EC"/>
        </a:p>
      </dgm:t>
    </dgm:pt>
    <dgm:pt modelId="{74347B16-FFDC-4DC2-AC3F-51D9CA30FA90}" type="pres">
      <dgm:prSet presAssocID="{D3A0AE76-D9D7-426D-B7D2-61EA8BF65E7B}" presName="Name13" presStyleLbl="parChTrans1D2" presStyleIdx="1" presStyleCnt="3"/>
      <dgm:spPr/>
      <dgm:t>
        <a:bodyPr/>
        <a:lstStyle/>
        <a:p>
          <a:endParaRPr lang="es-EC"/>
        </a:p>
      </dgm:t>
    </dgm:pt>
    <dgm:pt modelId="{5F018202-4C61-4581-90DC-85D06EF8DB2C}" type="pres">
      <dgm:prSet presAssocID="{9FB79F88-6AA2-47E5-8D9B-6D1289BC9EA2}" presName="childText" presStyleLbl="bgAcc1" presStyleIdx="1" presStyleCnt="3" custScaleX="500250">
        <dgm:presLayoutVars>
          <dgm:bulletEnabled val="1"/>
        </dgm:presLayoutVars>
      </dgm:prSet>
      <dgm:spPr/>
      <dgm:t>
        <a:bodyPr/>
        <a:lstStyle/>
        <a:p>
          <a:endParaRPr lang="es-EC"/>
        </a:p>
      </dgm:t>
    </dgm:pt>
    <dgm:pt modelId="{9115CD81-20BD-4FEB-BFB5-5957B37F5C1F}" type="pres">
      <dgm:prSet presAssocID="{0FB1A78A-1A04-4AEF-9EF4-3E91B55CFE86}" presName="Name13" presStyleLbl="parChTrans1D2" presStyleIdx="2" presStyleCnt="3"/>
      <dgm:spPr/>
      <dgm:t>
        <a:bodyPr/>
        <a:lstStyle/>
        <a:p>
          <a:endParaRPr lang="es-EC"/>
        </a:p>
      </dgm:t>
    </dgm:pt>
    <dgm:pt modelId="{1FB111CA-039F-457C-BB50-73736D2E30FC}" type="pres">
      <dgm:prSet presAssocID="{63229B54-EA58-43A6-A014-F6DB52DB5CF7}" presName="childText" presStyleLbl="bgAcc1" presStyleIdx="2" presStyleCnt="3" custScaleX="661499" custLinFactNeighborX="-982" custLinFactNeighborY="-7598">
        <dgm:presLayoutVars>
          <dgm:bulletEnabled val="1"/>
        </dgm:presLayoutVars>
      </dgm:prSet>
      <dgm:spPr/>
      <dgm:t>
        <a:bodyPr/>
        <a:lstStyle/>
        <a:p>
          <a:endParaRPr lang="es-EC"/>
        </a:p>
      </dgm:t>
    </dgm:pt>
  </dgm:ptLst>
  <dgm:cxnLst>
    <dgm:cxn modelId="{CAB48BC0-01D0-459B-8159-696906957E00}" type="presOf" srcId="{35480A56-3244-45A5-AE75-5750710ED2F5}" destId="{B72006AA-6A31-4A2B-B9D2-DFFE3E4BF2DA}" srcOrd="1" destOrd="0" presId="urn:microsoft.com/office/officeart/2005/8/layout/hierarchy3"/>
    <dgm:cxn modelId="{B90FCFD1-90D5-42BF-900A-CFBA76566725}" type="presOf" srcId="{0FB1A78A-1A04-4AEF-9EF4-3E91B55CFE86}" destId="{9115CD81-20BD-4FEB-BFB5-5957B37F5C1F}" srcOrd="0" destOrd="0" presId="urn:microsoft.com/office/officeart/2005/8/layout/hierarchy3"/>
    <dgm:cxn modelId="{69A9BB4B-83BF-4909-A48F-C9EEA462AEF1}" srcId="{35480A56-3244-45A5-AE75-5750710ED2F5}" destId="{63229B54-EA58-43A6-A014-F6DB52DB5CF7}" srcOrd="2" destOrd="0" parTransId="{0FB1A78A-1A04-4AEF-9EF4-3E91B55CFE86}" sibTransId="{D7891C0A-C637-48D2-81DD-EC8F1878737F}"/>
    <dgm:cxn modelId="{7712E087-4D3A-469E-8921-4D08CDB89F9F}" type="presOf" srcId="{D3A0AE76-D9D7-426D-B7D2-61EA8BF65E7B}" destId="{74347B16-FFDC-4DC2-AC3F-51D9CA30FA90}" srcOrd="0" destOrd="0" presId="urn:microsoft.com/office/officeart/2005/8/layout/hierarchy3"/>
    <dgm:cxn modelId="{47B9AE3B-6537-468F-9511-2886E17E7FA1}" type="presOf" srcId="{35480A56-3244-45A5-AE75-5750710ED2F5}" destId="{1393891A-6152-4E94-B692-C5557B773E58}" srcOrd="0" destOrd="0" presId="urn:microsoft.com/office/officeart/2005/8/layout/hierarchy3"/>
    <dgm:cxn modelId="{621ABFD7-64B5-4819-A107-BB9B992A625F}" srcId="{35480A56-3244-45A5-AE75-5750710ED2F5}" destId="{B9ACE51D-5AFC-4720-9FAD-7D42F69289EB}" srcOrd="0" destOrd="0" parTransId="{9D92414E-6EAA-43A5-BBF7-E185BAC780E3}" sibTransId="{D488E7BC-6099-4EAB-8973-CEF9F80070F1}"/>
    <dgm:cxn modelId="{01D4F662-5C9D-40F4-8476-E2AA2F26C749}" type="presOf" srcId="{63229B54-EA58-43A6-A014-F6DB52DB5CF7}" destId="{1FB111CA-039F-457C-BB50-73736D2E30FC}" srcOrd="0" destOrd="0" presId="urn:microsoft.com/office/officeart/2005/8/layout/hierarchy3"/>
    <dgm:cxn modelId="{ED00108E-AF21-439A-B359-6AA61E0E38BD}" type="presOf" srcId="{7299CDE9-0515-40FF-8198-F63C3D5AB84B}" destId="{F59E8D97-0577-41CA-ADE2-07CF0EF714F9}" srcOrd="0" destOrd="0" presId="urn:microsoft.com/office/officeart/2005/8/layout/hierarchy3"/>
    <dgm:cxn modelId="{098FF48B-9258-487E-9B96-717D0E2C9050}" srcId="{7299CDE9-0515-40FF-8198-F63C3D5AB84B}" destId="{35480A56-3244-45A5-AE75-5750710ED2F5}" srcOrd="0" destOrd="0" parTransId="{92FBD51D-5AE3-4173-B9DC-395C44294CAB}" sibTransId="{1DEAD295-E695-4CDD-93C3-AAB8E971A19E}"/>
    <dgm:cxn modelId="{6E8225C9-4DFA-4995-9D68-690DCC2C6D63}" srcId="{35480A56-3244-45A5-AE75-5750710ED2F5}" destId="{9FB79F88-6AA2-47E5-8D9B-6D1289BC9EA2}" srcOrd="1" destOrd="0" parTransId="{D3A0AE76-D9D7-426D-B7D2-61EA8BF65E7B}" sibTransId="{8AC3CD0B-FF70-412C-A948-EDBAFF072C12}"/>
    <dgm:cxn modelId="{6D6E8F9B-49B6-427A-8ABE-E9D4E6B2B6E3}" type="presOf" srcId="{9FB79F88-6AA2-47E5-8D9B-6D1289BC9EA2}" destId="{5F018202-4C61-4581-90DC-85D06EF8DB2C}" srcOrd="0" destOrd="0" presId="urn:microsoft.com/office/officeart/2005/8/layout/hierarchy3"/>
    <dgm:cxn modelId="{137A766F-112F-47EC-AF15-B3CFFC7561D1}" type="presOf" srcId="{9D92414E-6EAA-43A5-BBF7-E185BAC780E3}" destId="{1729CE9A-C104-4AAD-9158-57181D374B4A}" srcOrd="0" destOrd="0" presId="urn:microsoft.com/office/officeart/2005/8/layout/hierarchy3"/>
    <dgm:cxn modelId="{81BD0544-0771-496D-AF68-30F50C6CE06F}" type="presOf" srcId="{B9ACE51D-5AFC-4720-9FAD-7D42F69289EB}" destId="{522BD54C-284D-40F7-94A4-3BA6D2720AEB}" srcOrd="0" destOrd="0" presId="urn:microsoft.com/office/officeart/2005/8/layout/hierarchy3"/>
    <dgm:cxn modelId="{DCE4A654-CB57-4398-B48C-F195CE6C0C6B}" type="presParOf" srcId="{F59E8D97-0577-41CA-ADE2-07CF0EF714F9}" destId="{08799161-1373-47AB-B574-1470EE2BE64A}" srcOrd="0" destOrd="0" presId="urn:microsoft.com/office/officeart/2005/8/layout/hierarchy3"/>
    <dgm:cxn modelId="{26FD0D1D-C50D-48DD-AB32-E4288EB3707C}" type="presParOf" srcId="{08799161-1373-47AB-B574-1470EE2BE64A}" destId="{786AEB18-84DF-4E4C-96D8-72A96D91F22E}" srcOrd="0" destOrd="0" presId="urn:microsoft.com/office/officeart/2005/8/layout/hierarchy3"/>
    <dgm:cxn modelId="{F4A0401A-5574-4004-B20B-1299F93AA3B9}" type="presParOf" srcId="{786AEB18-84DF-4E4C-96D8-72A96D91F22E}" destId="{1393891A-6152-4E94-B692-C5557B773E58}" srcOrd="0" destOrd="0" presId="urn:microsoft.com/office/officeart/2005/8/layout/hierarchy3"/>
    <dgm:cxn modelId="{6079273D-AB49-46BF-AA9A-95EEF4D09D40}" type="presParOf" srcId="{786AEB18-84DF-4E4C-96D8-72A96D91F22E}" destId="{B72006AA-6A31-4A2B-B9D2-DFFE3E4BF2DA}" srcOrd="1" destOrd="0" presId="urn:microsoft.com/office/officeart/2005/8/layout/hierarchy3"/>
    <dgm:cxn modelId="{44D06CB2-4AE3-4A59-B3E7-E9117E46FD2E}" type="presParOf" srcId="{08799161-1373-47AB-B574-1470EE2BE64A}" destId="{40CA3657-403C-4209-8375-19C71388E3D0}" srcOrd="1" destOrd="0" presId="urn:microsoft.com/office/officeart/2005/8/layout/hierarchy3"/>
    <dgm:cxn modelId="{50C4E156-11BF-4805-B0A8-971A76DD1348}" type="presParOf" srcId="{40CA3657-403C-4209-8375-19C71388E3D0}" destId="{1729CE9A-C104-4AAD-9158-57181D374B4A}" srcOrd="0" destOrd="0" presId="urn:microsoft.com/office/officeart/2005/8/layout/hierarchy3"/>
    <dgm:cxn modelId="{C0010F64-6A7B-4A36-8A8F-8EB5AB2AF914}" type="presParOf" srcId="{40CA3657-403C-4209-8375-19C71388E3D0}" destId="{522BD54C-284D-40F7-94A4-3BA6D2720AEB}" srcOrd="1" destOrd="0" presId="urn:microsoft.com/office/officeart/2005/8/layout/hierarchy3"/>
    <dgm:cxn modelId="{E9EFA082-AF40-4F13-8DFA-C9DC787FDDBE}" type="presParOf" srcId="{40CA3657-403C-4209-8375-19C71388E3D0}" destId="{74347B16-FFDC-4DC2-AC3F-51D9CA30FA90}" srcOrd="2" destOrd="0" presId="urn:microsoft.com/office/officeart/2005/8/layout/hierarchy3"/>
    <dgm:cxn modelId="{A8BDC423-B51A-4781-8AF1-DC3013727C56}" type="presParOf" srcId="{40CA3657-403C-4209-8375-19C71388E3D0}" destId="{5F018202-4C61-4581-90DC-85D06EF8DB2C}" srcOrd="3" destOrd="0" presId="urn:microsoft.com/office/officeart/2005/8/layout/hierarchy3"/>
    <dgm:cxn modelId="{0C78F5C7-0859-4530-925F-6577AE35B89D}" type="presParOf" srcId="{40CA3657-403C-4209-8375-19C71388E3D0}" destId="{9115CD81-20BD-4FEB-BFB5-5957B37F5C1F}" srcOrd="4" destOrd="0" presId="urn:microsoft.com/office/officeart/2005/8/layout/hierarchy3"/>
    <dgm:cxn modelId="{E136D6B2-FCF8-4845-A193-4C3940B04D6E}" type="presParOf" srcId="{40CA3657-403C-4209-8375-19C71388E3D0}" destId="{1FB111CA-039F-457C-BB50-73736D2E30FC}"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D3A1017-0D49-456E-94FD-5EA6839C3E62}" type="doc">
      <dgm:prSet loTypeId="urn:microsoft.com/office/officeart/2005/8/layout/process2" loCatId="process" qsTypeId="urn:microsoft.com/office/officeart/2005/8/quickstyle/3d7" qsCatId="3D" csTypeId="urn:microsoft.com/office/officeart/2005/8/colors/accent3_4" csCatId="accent3" phldr="1"/>
      <dgm:spPr/>
      <dgm:t>
        <a:bodyPr/>
        <a:lstStyle/>
        <a:p>
          <a:endParaRPr lang="es-EC"/>
        </a:p>
      </dgm:t>
    </dgm:pt>
    <dgm:pt modelId="{50400A5B-EEF2-467B-8780-4EC83F9890F6}">
      <dgm:prSet phldrT="[Texto]" custT="1"/>
      <dgm:spPr>
        <a:solidFill>
          <a:srgbClr val="00B050"/>
        </a:solidFill>
      </dgm:spPr>
      <dgm:t>
        <a:bodyPr/>
        <a:lstStyle/>
        <a:p>
          <a:r>
            <a:rPr lang="es-ES" sz="4400" b="1" dirty="0" smtClean="0">
              <a:effectLst>
                <a:outerShdw blurRad="38100" dist="38100" dir="2700000" algn="tl">
                  <a:srgbClr val="000000">
                    <a:alpha val="43137"/>
                  </a:srgbClr>
                </a:outerShdw>
              </a:effectLst>
            </a:rPr>
            <a:t>MISIÓN</a:t>
          </a:r>
          <a:endParaRPr lang="es-EC" sz="4400" b="1" dirty="0">
            <a:effectLst>
              <a:outerShdw blurRad="38100" dist="38100" dir="2700000" algn="tl">
                <a:srgbClr val="000000">
                  <a:alpha val="43137"/>
                </a:srgbClr>
              </a:outerShdw>
            </a:effectLst>
          </a:endParaRPr>
        </a:p>
      </dgm:t>
    </dgm:pt>
    <dgm:pt modelId="{DBF6A9F6-8234-422E-83DE-5B314D5E8C90}" type="parTrans" cxnId="{DF5E3A82-45C7-4F4C-9BEC-49C7A33FEEB8}">
      <dgm:prSet/>
      <dgm:spPr/>
      <dgm:t>
        <a:bodyPr/>
        <a:lstStyle/>
        <a:p>
          <a:endParaRPr lang="es-EC"/>
        </a:p>
      </dgm:t>
    </dgm:pt>
    <dgm:pt modelId="{E71D60DE-46A7-432B-9A38-C3C0F4E783F0}" type="sibTrans" cxnId="{DF5E3A82-45C7-4F4C-9BEC-49C7A33FEEB8}">
      <dgm:prSet/>
      <dgm:spPr/>
      <dgm:t>
        <a:bodyPr/>
        <a:lstStyle/>
        <a:p>
          <a:endParaRPr lang="es-EC"/>
        </a:p>
      </dgm:t>
    </dgm:pt>
    <dgm:pt modelId="{FFBED8B3-B2C8-48CE-861A-1D2C5F5CBDEE}">
      <dgm:prSet phldrT="[Texto]" custT="1"/>
      <dgm:spPr>
        <a:solidFill>
          <a:srgbClr val="FFC000"/>
        </a:solidFill>
      </dgm:spPr>
      <dgm:t>
        <a:bodyPr/>
        <a:lstStyle/>
        <a:p>
          <a:pPr algn="just"/>
          <a:r>
            <a:rPr lang="es-ES" sz="1800" b="1" dirty="0" smtClean="0"/>
            <a:t>“LAS TILAPIAS DE LAS PALMERAS</a:t>
          </a:r>
          <a:r>
            <a:rPr lang="es-EC" sz="1800" b="1" dirty="0" smtClean="0"/>
            <a:t>” tiene la misión de </a:t>
          </a:r>
          <a:r>
            <a:rPr lang="es-ES" sz="1800" dirty="0" smtClean="0"/>
            <a:t>ofrecer un producto de calidad a los mejores precios competitivos, contando con un personal capacitado que se desempeñen bajo los principios y valores que constituyan la filosofía de la empresa contribuyendo al desarrollo social y </a:t>
          </a:r>
          <a:r>
            <a:rPr lang="es-ES" sz="1800" dirty="0" err="1" smtClean="0"/>
            <a:t>economico</a:t>
          </a:r>
          <a:r>
            <a:rPr lang="es-ES" sz="1800" dirty="0" smtClean="0"/>
            <a:t> del cantón Joya de los Sachas y de la provincia.</a:t>
          </a:r>
          <a:endParaRPr lang="es-EC" sz="1800" b="1" dirty="0"/>
        </a:p>
      </dgm:t>
    </dgm:pt>
    <dgm:pt modelId="{F51933F8-74C1-4AA0-820C-ED66245F5C6B}" type="parTrans" cxnId="{2EBCDA89-61ED-4F37-9731-B64512351D0C}">
      <dgm:prSet/>
      <dgm:spPr/>
      <dgm:t>
        <a:bodyPr/>
        <a:lstStyle/>
        <a:p>
          <a:endParaRPr lang="es-EC"/>
        </a:p>
      </dgm:t>
    </dgm:pt>
    <dgm:pt modelId="{85454D78-C46A-47C8-833E-FD5912662E9E}" type="sibTrans" cxnId="{2EBCDA89-61ED-4F37-9731-B64512351D0C}">
      <dgm:prSet/>
      <dgm:spPr/>
      <dgm:t>
        <a:bodyPr/>
        <a:lstStyle/>
        <a:p>
          <a:endParaRPr lang="es-EC"/>
        </a:p>
      </dgm:t>
    </dgm:pt>
    <dgm:pt modelId="{33F57033-68CE-4C09-BA61-82635C3825A5}" type="pres">
      <dgm:prSet presAssocID="{6D3A1017-0D49-456E-94FD-5EA6839C3E62}" presName="linearFlow" presStyleCnt="0">
        <dgm:presLayoutVars>
          <dgm:resizeHandles val="exact"/>
        </dgm:presLayoutVars>
      </dgm:prSet>
      <dgm:spPr/>
      <dgm:t>
        <a:bodyPr/>
        <a:lstStyle/>
        <a:p>
          <a:endParaRPr lang="es-EC"/>
        </a:p>
      </dgm:t>
    </dgm:pt>
    <dgm:pt modelId="{C815AD8B-626B-4E0D-A4A3-28CEB530C1D0}" type="pres">
      <dgm:prSet presAssocID="{50400A5B-EEF2-467B-8780-4EC83F9890F6}" presName="node" presStyleLbl="node1" presStyleIdx="0" presStyleCnt="2" custScaleY="60545" custLinFactNeighborX="1223" custLinFactNeighborY="-54092">
        <dgm:presLayoutVars>
          <dgm:bulletEnabled val="1"/>
        </dgm:presLayoutVars>
      </dgm:prSet>
      <dgm:spPr/>
      <dgm:t>
        <a:bodyPr/>
        <a:lstStyle/>
        <a:p>
          <a:endParaRPr lang="es-EC"/>
        </a:p>
      </dgm:t>
    </dgm:pt>
    <dgm:pt modelId="{A7769CC3-0E23-47F9-8808-1B7401673499}" type="pres">
      <dgm:prSet presAssocID="{E71D60DE-46A7-432B-9A38-C3C0F4E783F0}" presName="sibTrans" presStyleLbl="sibTrans2D1" presStyleIdx="0" presStyleCnt="1"/>
      <dgm:spPr/>
      <dgm:t>
        <a:bodyPr/>
        <a:lstStyle/>
        <a:p>
          <a:endParaRPr lang="es-EC"/>
        </a:p>
      </dgm:t>
    </dgm:pt>
    <dgm:pt modelId="{401A944C-ACB5-4443-B1AD-70798369C973}" type="pres">
      <dgm:prSet presAssocID="{E71D60DE-46A7-432B-9A38-C3C0F4E783F0}" presName="connectorText" presStyleLbl="sibTrans2D1" presStyleIdx="0" presStyleCnt="1"/>
      <dgm:spPr/>
      <dgm:t>
        <a:bodyPr/>
        <a:lstStyle/>
        <a:p>
          <a:endParaRPr lang="es-EC"/>
        </a:p>
      </dgm:t>
    </dgm:pt>
    <dgm:pt modelId="{7BE9A373-EC91-4735-AD42-150DFACFF24F}" type="pres">
      <dgm:prSet presAssocID="{FFBED8B3-B2C8-48CE-861A-1D2C5F5CBDEE}" presName="node" presStyleLbl="node1" presStyleIdx="1" presStyleCnt="2" custLinFactNeighborX="-449" custLinFactNeighborY="-32138">
        <dgm:presLayoutVars>
          <dgm:bulletEnabled val="1"/>
        </dgm:presLayoutVars>
      </dgm:prSet>
      <dgm:spPr/>
      <dgm:t>
        <a:bodyPr/>
        <a:lstStyle/>
        <a:p>
          <a:endParaRPr lang="es-EC"/>
        </a:p>
      </dgm:t>
    </dgm:pt>
  </dgm:ptLst>
  <dgm:cxnLst>
    <dgm:cxn modelId="{74069CAE-3CC1-4A5D-812D-8B0D3DDB24B0}" type="presOf" srcId="{50400A5B-EEF2-467B-8780-4EC83F9890F6}" destId="{C815AD8B-626B-4E0D-A4A3-28CEB530C1D0}" srcOrd="0" destOrd="0" presId="urn:microsoft.com/office/officeart/2005/8/layout/process2"/>
    <dgm:cxn modelId="{9C7DC29D-0DA2-4678-A9B1-31D2B05363C8}" type="presOf" srcId="{6D3A1017-0D49-456E-94FD-5EA6839C3E62}" destId="{33F57033-68CE-4C09-BA61-82635C3825A5}" srcOrd="0" destOrd="0" presId="urn:microsoft.com/office/officeart/2005/8/layout/process2"/>
    <dgm:cxn modelId="{DF5E3A82-45C7-4F4C-9BEC-49C7A33FEEB8}" srcId="{6D3A1017-0D49-456E-94FD-5EA6839C3E62}" destId="{50400A5B-EEF2-467B-8780-4EC83F9890F6}" srcOrd="0" destOrd="0" parTransId="{DBF6A9F6-8234-422E-83DE-5B314D5E8C90}" sibTransId="{E71D60DE-46A7-432B-9A38-C3C0F4E783F0}"/>
    <dgm:cxn modelId="{559DB809-713C-4474-9833-00E5BECA598D}" type="presOf" srcId="{E71D60DE-46A7-432B-9A38-C3C0F4E783F0}" destId="{A7769CC3-0E23-47F9-8808-1B7401673499}" srcOrd="0" destOrd="0" presId="urn:microsoft.com/office/officeart/2005/8/layout/process2"/>
    <dgm:cxn modelId="{977ACA04-CADB-4FEB-8583-5E060BC18E49}" type="presOf" srcId="{E71D60DE-46A7-432B-9A38-C3C0F4E783F0}" destId="{401A944C-ACB5-4443-B1AD-70798369C973}" srcOrd="1" destOrd="0" presId="urn:microsoft.com/office/officeart/2005/8/layout/process2"/>
    <dgm:cxn modelId="{F46F08CE-3CAA-420B-A82A-6B9EB61DF73B}" type="presOf" srcId="{FFBED8B3-B2C8-48CE-861A-1D2C5F5CBDEE}" destId="{7BE9A373-EC91-4735-AD42-150DFACFF24F}" srcOrd="0" destOrd="0" presId="urn:microsoft.com/office/officeart/2005/8/layout/process2"/>
    <dgm:cxn modelId="{2EBCDA89-61ED-4F37-9731-B64512351D0C}" srcId="{6D3A1017-0D49-456E-94FD-5EA6839C3E62}" destId="{FFBED8B3-B2C8-48CE-861A-1D2C5F5CBDEE}" srcOrd="1" destOrd="0" parTransId="{F51933F8-74C1-4AA0-820C-ED66245F5C6B}" sibTransId="{85454D78-C46A-47C8-833E-FD5912662E9E}"/>
    <dgm:cxn modelId="{ABB70BB1-EC5C-4EC4-A040-93D263897C2F}" type="presParOf" srcId="{33F57033-68CE-4C09-BA61-82635C3825A5}" destId="{C815AD8B-626B-4E0D-A4A3-28CEB530C1D0}" srcOrd="0" destOrd="0" presId="urn:microsoft.com/office/officeart/2005/8/layout/process2"/>
    <dgm:cxn modelId="{D6FC83E8-7965-4A5D-9B83-49AB0772BFC0}" type="presParOf" srcId="{33F57033-68CE-4C09-BA61-82635C3825A5}" destId="{A7769CC3-0E23-47F9-8808-1B7401673499}" srcOrd="1" destOrd="0" presId="urn:microsoft.com/office/officeart/2005/8/layout/process2"/>
    <dgm:cxn modelId="{F2E289CC-13D6-400D-9EB7-B9598E956383}" type="presParOf" srcId="{A7769CC3-0E23-47F9-8808-1B7401673499}" destId="{401A944C-ACB5-4443-B1AD-70798369C973}" srcOrd="0" destOrd="0" presId="urn:microsoft.com/office/officeart/2005/8/layout/process2"/>
    <dgm:cxn modelId="{8272953C-57A8-473C-8F66-E749C24944A6}" type="presParOf" srcId="{33F57033-68CE-4C09-BA61-82635C3825A5}" destId="{7BE9A373-EC91-4735-AD42-150DFACFF24F}"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D3A1017-0D49-456E-94FD-5EA6839C3E62}" type="doc">
      <dgm:prSet loTypeId="urn:microsoft.com/office/officeart/2005/8/layout/process2" loCatId="process" qsTypeId="urn:microsoft.com/office/officeart/2005/8/quickstyle/3d8" qsCatId="3D" csTypeId="urn:microsoft.com/office/officeart/2005/8/colors/colorful3" csCatId="colorful" phldr="1"/>
      <dgm:spPr/>
      <dgm:t>
        <a:bodyPr/>
        <a:lstStyle/>
        <a:p>
          <a:endParaRPr lang="es-EC"/>
        </a:p>
      </dgm:t>
    </dgm:pt>
    <dgm:pt modelId="{50400A5B-EEF2-467B-8780-4EC83F9890F6}">
      <dgm:prSet phldrT="[Texto]" custT="1"/>
      <dgm:spPr>
        <a:solidFill>
          <a:schemeClr val="accent2">
            <a:lumMod val="90000"/>
          </a:schemeClr>
        </a:solidFill>
      </dgm:spPr>
      <dgm:t>
        <a:bodyPr/>
        <a:lstStyle/>
        <a:p>
          <a:r>
            <a:rPr lang="es-ES" sz="4400" b="1" dirty="0" smtClean="0">
              <a:effectLst>
                <a:outerShdw blurRad="38100" dist="38100" dir="2700000" algn="tl">
                  <a:srgbClr val="000000">
                    <a:alpha val="43137"/>
                  </a:srgbClr>
                </a:outerShdw>
              </a:effectLst>
            </a:rPr>
            <a:t>VISIÓN</a:t>
          </a:r>
          <a:endParaRPr lang="es-EC" sz="4400" b="1" dirty="0">
            <a:effectLst>
              <a:outerShdw blurRad="38100" dist="38100" dir="2700000" algn="tl">
                <a:srgbClr val="000000">
                  <a:alpha val="43137"/>
                </a:srgbClr>
              </a:outerShdw>
            </a:effectLst>
          </a:endParaRPr>
        </a:p>
      </dgm:t>
    </dgm:pt>
    <dgm:pt modelId="{DBF6A9F6-8234-422E-83DE-5B314D5E8C90}" type="parTrans" cxnId="{DF5E3A82-45C7-4F4C-9BEC-49C7A33FEEB8}">
      <dgm:prSet/>
      <dgm:spPr/>
      <dgm:t>
        <a:bodyPr/>
        <a:lstStyle/>
        <a:p>
          <a:endParaRPr lang="es-EC"/>
        </a:p>
      </dgm:t>
    </dgm:pt>
    <dgm:pt modelId="{E71D60DE-46A7-432B-9A38-C3C0F4E783F0}" type="sibTrans" cxnId="{DF5E3A82-45C7-4F4C-9BEC-49C7A33FEEB8}">
      <dgm:prSet/>
      <dgm:spPr/>
      <dgm:t>
        <a:bodyPr/>
        <a:lstStyle/>
        <a:p>
          <a:endParaRPr lang="es-EC"/>
        </a:p>
      </dgm:t>
    </dgm:pt>
    <dgm:pt modelId="{FFBED8B3-B2C8-48CE-861A-1D2C5F5CBDEE}">
      <dgm:prSet phldrT="[Texto]" custT="1"/>
      <dgm:spPr>
        <a:solidFill>
          <a:srgbClr val="00B0F0"/>
        </a:solidFill>
      </dgm:spPr>
      <dgm:t>
        <a:bodyPr/>
        <a:lstStyle/>
        <a:p>
          <a:pPr algn="just"/>
          <a:r>
            <a:rPr lang="es-EC" sz="1800" b="1" dirty="0" smtClean="0">
              <a:solidFill>
                <a:schemeClr val="tx1"/>
              </a:solidFill>
            </a:rPr>
            <a:t>“LAS TILAPIAS DE LAS PALMERAS ” </a:t>
          </a:r>
          <a:r>
            <a:rPr lang="es-ES" sz="1800" dirty="0" smtClean="0">
              <a:solidFill>
                <a:schemeClr val="tx1"/>
              </a:solidFill>
            </a:rPr>
            <a:t>para el año 2024 desea ser una empresa líder productora y comercializadora de Tilapia Roja con los mejores procesos de calidad y eficiencia, siendo los mejores comercializadores a nivel nacional y local a mediano plazo satisfaciendo las necesidades de los clientes”</a:t>
          </a:r>
          <a:endParaRPr lang="es-EC" sz="1800" b="1" dirty="0">
            <a:solidFill>
              <a:schemeClr val="tx1"/>
            </a:solidFill>
          </a:endParaRPr>
        </a:p>
      </dgm:t>
    </dgm:pt>
    <dgm:pt modelId="{F51933F8-74C1-4AA0-820C-ED66245F5C6B}" type="parTrans" cxnId="{2EBCDA89-61ED-4F37-9731-B64512351D0C}">
      <dgm:prSet/>
      <dgm:spPr/>
      <dgm:t>
        <a:bodyPr/>
        <a:lstStyle/>
        <a:p>
          <a:endParaRPr lang="es-EC"/>
        </a:p>
      </dgm:t>
    </dgm:pt>
    <dgm:pt modelId="{85454D78-C46A-47C8-833E-FD5912662E9E}" type="sibTrans" cxnId="{2EBCDA89-61ED-4F37-9731-B64512351D0C}">
      <dgm:prSet/>
      <dgm:spPr/>
      <dgm:t>
        <a:bodyPr/>
        <a:lstStyle/>
        <a:p>
          <a:endParaRPr lang="es-EC"/>
        </a:p>
      </dgm:t>
    </dgm:pt>
    <dgm:pt modelId="{33F57033-68CE-4C09-BA61-82635C3825A5}" type="pres">
      <dgm:prSet presAssocID="{6D3A1017-0D49-456E-94FD-5EA6839C3E62}" presName="linearFlow" presStyleCnt="0">
        <dgm:presLayoutVars>
          <dgm:resizeHandles val="exact"/>
        </dgm:presLayoutVars>
      </dgm:prSet>
      <dgm:spPr/>
      <dgm:t>
        <a:bodyPr/>
        <a:lstStyle/>
        <a:p>
          <a:endParaRPr lang="es-EC"/>
        </a:p>
      </dgm:t>
    </dgm:pt>
    <dgm:pt modelId="{C815AD8B-626B-4E0D-A4A3-28CEB530C1D0}" type="pres">
      <dgm:prSet presAssocID="{50400A5B-EEF2-467B-8780-4EC83F9890F6}" presName="node" presStyleLbl="node1" presStyleIdx="0" presStyleCnt="2" custScaleY="60597" custLinFactNeighborX="1042" custLinFactNeighborY="-7875">
        <dgm:presLayoutVars>
          <dgm:bulletEnabled val="1"/>
        </dgm:presLayoutVars>
      </dgm:prSet>
      <dgm:spPr/>
      <dgm:t>
        <a:bodyPr/>
        <a:lstStyle/>
        <a:p>
          <a:endParaRPr lang="es-EC"/>
        </a:p>
      </dgm:t>
    </dgm:pt>
    <dgm:pt modelId="{A7769CC3-0E23-47F9-8808-1B7401673499}" type="pres">
      <dgm:prSet presAssocID="{E71D60DE-46A7-432B-9A38-C3C0F4E783F0}" presName="sibTrans" presStyleLbl="sibTrans2D1" presStyleIdx="0" presStyleCnt="1"/>
      <dgm:spPr/>
      <dgm:t>
        <a:bodyPr/>
        <a:lstStyle/>
        <a:p>
          <a:endParaRPr lang="es-EC"/>
        </a:p>
      </dgm:t>
    </dgm:pt>
    <dgm:pt modelId="{401A944C-ACB5-4443-B1AD-70798369C973}" type="pres">
      <dgm:prSet presAssocID="{E71D60DE-46A7-432B-9A38-C3C0F4E783F0}" presName="connectorText" presStyleLbl="sibTrans2D1" presStyleIdx="0" presStyleCnt="1"/>
      <dgm:spPr/>
      <dgm:t>
        <a:bodyPr/>
        <a:lstStyle/>
        <a:p>
          <a:endParaRPr lang="es-EC"/>
        </a:p>
      </dgm:t>
    </dgm:pt>
    <dgm:pt modelId="{7BE9A373-EC91-4735-AD42-150DFACFF24F}" type="pres">
      <dgm:prSet presAssocID="{FFBED8B3-B2C8-48CE-861A-1D2C5F5CBDEE}" presName="node" presStyleLbl="node1" presStyleIdx="1" presStyleCnt="2" custLinFactNeighborY="-30522">
        <dgm:presLayoutVars>
          <dgm:bulletEnabled val="1"/>
        </dgm:presLayoutVars>
      </dgm:prSet>
      <dgm:spPr/>
      <dgm:t>
        <a:bodyPr/>
        <a:lstStyle/>
        <a:p>
          <a:endParaRPr lang="es-EC"/>
        </a:p>
      </dgm:t>
    </dgm:pt>
  </dgm:ptLst>
  <dgm:cxnLst>
    <dgm:cxn modelId="{011D3135-441D-41A7-BE42-AAEED2A154CA}" type="presOf" srcId="{6D3A1017-0D49-456E-94FD-5EA6839C3E62}" destId="{33F57033-68CE-4C09-BA61-82635C3825A5}" srcOrd="0" destOrd="0" presId="urn:microsoft.com/office/officeart/2005/8/layout/process2"/>
    <dgm:cxn modelId="{DF5E3A82-45C7-4F4C-9BEC-49C7A33FEEB8}" srcId="{6D3A1017-0D49-456E-94FD-5EA6839C3E62}" destId="{50400A5B-EEF2-467B-8780-4EC83F9890F6}" srcOrd="0" destOrd="0" parTransId="{DBF6A9F6-8234-422E-83DE-5B314D5E8C90}" sibTransId="{E71D60DE-46A7-432B-9A38-C3C0F4E783F0}"/>
    <dgm:cxn modelId="{2281E2FD-F419-4358-86B2-BD167E88364B}" type="presOf" srcId="{50400A5B-EEF2-467B-8780-4EC83F9890F6}" destId="{C815AD8B-626B-4E0D-A4A3-28CEB530C1D0}" srcOrd="0" destOrd="0" presId="urn:microsoft.com/office/officeart/2005/8/layout/process2"/>
    <dgm:cxn modelId="{B312B2D7-B446-4DBD-970E-0A16EAC0837D}" type="presOf" srcId="{E71D60DE-46A7-432B-9A38-C3C0F4E783F0}" destId="{401A944C-ACB5-4443-B1AD-70798369C973}" srcOrd="1" destOrd="0" presId="urn:microsoft.com/office/officeart/2005/8/layout/process2"/>
    <dgm:cxn modelId="{CCD83021-F867-4C95-A1E5-90B6D65A456D}" type="presOf" srcId="{FFBED8B3-B2C8-48CE-861A-1D2C5F5CBDEE}" destId="{7BE9A373-EC91-4735-AD42-150DFACFF24F}" srcOrd="0" destOrd="0" presId="urn:microsoft.com/office/officeart/2005/8/layout/process2"/>
    <dgm:cxn modelId="{2EBCDA89-61ED-4F37-9731-B64512351D0C}" srcId="{6D3A1017-0D49-456E-94FD-5EA6839C3E62}" destId="{FFBED8B3-B2C8-48CE-861A-1D2C5F5CBDEE}" srcOrd="1" destOrd="0" parTransId="{F51933F8-74C1-4AA0-820C-ED66245F5C6B}" sibTransId="{85454D78-C46A-47C8-833E-FD5912662E9E}"/>
    <dgm:cxn modelId="{7E429A15-08A9-4434-B7A0-5841EC7562C3}" type="presOf" srcId="{E71D60DE-46A7-432B-9A38-C3C0F4E783F0}" destId="{A7769CC3-0E23-47F9-8808-1B7401673499}" srcOrd="0" destOrd="0" presId="urn:microsoft.com/office/officeart/2005/8/layout/process2"/>
    <dgm:cxn modelId="{2B391902-8E94-4970-B770-5CCDF679DD2C}" type="presParOf" srcId="{33F57033-68CE-4C09-BA61-82635C3825A5}" destId="{C815AD8B-626B-4E0D-A4A3-28CEB530C1D0}" srcOrd="0" destOrd="0" presId="urn:microsoft.com/office/officeart/2005/8/layout/process2"/>
    <dgm:cxn modelId="{C132C31D-C6A0-46C5-B46D-D0F026635202}" type="presParOf" srcId="{33F57033-68CE-4C09-BA61-82635C3825A5}" destId="{A7769CC3-0E23-47F9-8808-1B7401673499}" srcOrd="1" destOrd="0" presId="urn:microsoft.com/office/officeart/2005/8/layout/process2"/>
    <dgm:cxn modelId="{5D40C03E-EC31-4731-8105-E7FCA2F059FF}" type="presParOf" srcId="{A7769CC3-0E23-47F9-8808-1B7401673499}" destId="{401A944C-ACB5-4443-B1AD-70798369C973}" srcOrd="0" destOrd="0" presId="urn:microsoft.com/office/officeart/2005/8/layout/process2"/>
    <dgm:cxn modelId="{9FBF0A31-1377-4136-AA7A-14EB7159CF9D}" type="presParOf" srcId="{33F57033-68CE-4C09-BA61-82635C3825A5}" destId="{7BE9A373-EC91-4735-AD42-150DFACFF24F}" srcOrd="2"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B2FDB23-E997-44A1-B4EB-569EE33BECD1}" type="doc">
      <dgm:prSet loTypeId="urn:microsoft.com/office/officeart/2005/8/layout/vList3#4" loCatId="list" qsTypeId="urn:microsoft.com/office/officeart/2005/8/quickstyle/simple1" qsCatId="simple" csTypeId="urn:microsoft.com/office/officeart/2005/8/colors/accent1_2" csCatId="accent1" phldr="1"/>
      <dgm:spPr/>
      <dgm:t>
        <a:bodyPr/>
        <a:lstStyle/>
        <a:p>
          <a:endParaRPr lang="es-EC"/>
        </a:p>
      </dgm:t>
    </dgm:pt>
    <dgm:pt modelId="{7376A88E-9396-48A8-8666-4C370D874D43}">
      <dgm:prSet custT="1">
        <dgm:style>
          <a:lnRef idx="1">
            <a:schemeClr val="accent4"/>
          </a:lnRef>
          <a:fillRef idx="2">
            <a:schemeClr val="accent4"/>
          </a:fillRef>
          <a:effectRef idx="1">
            <a:schemeClr val="accent4"/>
          </a:effectRef>
          <a:fontRef idx="minor">
            <a:schemeClr val="dk1"/>
          </a:fontRef>
        </dgm:style>
      </dgm:prSet>
      <dgm:spPr>
        <a:solidFill>
          <a:srgbClr val="FFC000"/>
        </a:solidFill>
      </dgm:spPr>
      <dgm:t>
        <a:bodyPr/>
        <a:lstStyle/>
        <a:p>
          <a:pPr rtl="0">
            <a:lnSpc>
              <a:spcPct val="100000"/>
            </a:lnSpc>
            <a:spcAft>
              <a:spcPts val="0"/>
            </a:spcAft>
          </a:pPr>
          <a:r>
            <a:rPr lang="es-EC" sz="2800" b="1" dirty="0" smtClean="0"/>
            <a:t>Presupuestos</a:t>
          </a:r>
        </a:p>
        <a:p>
          <a:pPr rtl="0">
            <a:lnSpc>
              <a:spcPct val="100000"/>
            </a:lnSpc>
            <a:spcAft>
              <a:spcPts val="0"/>
            </a:spcAft>
          </a:pPr>
          <a:r>
            <a:rPr lang="es-EC" sz="1200" dirty="0" smtClean="0"/>
            <a:t>Control financiero de la</a:t>
          </a:r>
          <a:r>
            <a:rPr lang="es-EC" sz="2800" dirty="0" smtClean="0"/>
            <a:t> </a:t>
          </a:r>
          <a:r>
            <a:rPr lang="es-EC" sz="1200" dirty="0" smtClean="0"/>
            <a:t>organización; se estiman los ingresos y egresos que</a:t>
          </a:r>
        </a:p>
        <a:p>
          <a:pPr rtl="0">
            <a:lnSpc>
              <a:spcPct val="100000"/>
            </a:lnSpc>
            <a:spcAft>
              <a:spcPts val="0"/>
            </a:spcAft>
          </a:pPr>
          <a:r>
            <a:rPr lang="es-EC" sz="1200" dirty="0" smtClean="0"/>
            <a:t> va a tener la empresa en un periodo determinado</a:t>
          </a:r>
        </a:p>
        <a:p>
          <a:pPr rtl="0">
            <a:lnSpc>
              <a:spcPct val="100000"/>
            </a:lnSpc>
            <a:spcAft>
              <a:spcPts val="0"/>
            </a:spcAft>
          </a:pPr>
          <a:endParaRPr lang="es-EC" sz="1200" dirty="0"/>
        </a:p>
      </dgm:t>
    </dgm:pt>
    <dgm:pt modelId="{7A8CBBF0-9005-46E5-9945-847CC60245A5}" type="parTrans" cxnId="{46E15BAB-5196-4003-864D-73F1AAFB3635}">
      <dgm:prSet/>
      <dgm:spPr/>
      <dgm:t>
        <a:bodyPr/>
        <a:lstStyle/>
        <a:p>
          <a:endParaRPr lang="es-EC"/>
        </a:p>
      </dgm:t>
    </dgm:pt>
    <dgm:pt modelId="{EB30914E-5CA9-4729-8748-CE88DD642FB4}" type="sibTrans" cxnId="{46E15BAB-5196-4003-864D-73F1AAFB3635}">
      <dgm:prSet/>
      <dgm:spPr/>
      <dgm:t>
        <a:bodyPr/>
        <a:lstStyle/>
        <a:p>
          <a:endParaRPr lang="es-EC"/>
        </a:p>
      </dgm:t>
    </dgm:pt>
    <dgm:pt modelId="{F8AA453E-E8FD-474C-AC1C-4BECA446D634}">
      <dgm:prSet custT="1">
        <dgm:style>
          <a:lnRef idx="1">
            <a:schemeClr val="accent3"/>
          </a:lnRef>
          <a:fillRef idx="2">
            <a:schemeClr val="accent3"/>
          </a:fillRef>
          <a:effectRef idx="1">
            <a:schemeClr val="accent3"/>
          </a:effectRef>
          <a:fontRef idx="minor">
            <a:schemeClr val="dk1"/>
          </a:fontRef>
        </dgm:style>
      </dgm:prSet>
      <dgm:spPr>
        <a:solidFill>
          <a:schemeClr val="accent2"/>
        </a:solidFill>
      </dgm:spPr>
      <dgm:t>
        <a:bodyPr/>
        <a:lstStyle/>
        <a:p>
          <a:pPr rtl="0"/>
          <a:r>
            <a:rPr lang="es-EC" sz="2800" b="1" dirty="0" smtClean="0"/>
            <a:t>Estados Financieros Pro Forma</a:t>
          </a:r>
        </a:p>
        <a:p>
          <a:pPr rtl="0"/>
          <a:r>
            <a:rPr lang="es-EC" sz="1400" dirty="0" smtClean="0"/>
            <a:t>Estados financieros esperados en el futuro, basados en las condiciones que se espera encontrar y las acciones que se planea emprender</a:t>
          </a:r>
          <a:endParaRPr lang="es-EC" sz="1400" b="1" dirty="0" smtClean="0"/>
        </a:p>
        <a:p>
          <a:pPr rtl="0"/>
          <a:endParaRPr lang="es-EC" sz="1400" dirty="0"/>
        </a:p>
      </dgm:t>
    </dgm:pt>
    <dgm:pt modelId="{0CDA1CC5-5935-473D-BB1B-36B64529FD6F}" type="parTrans" cxnId="{D774C452-97A5-4BE2-A603-CD25E2811154}">
      <dgm:prSet/>
      <dgm:spPr/>
      <dgm:t>
        <a:bodyPr/>
        <a:lstStyle/>
        <a:p>
          <a:endParaRPr lang="es-EC"/>
        </a:p>
      </dgm:t>
    </dgm:pt>
    <dgm:pt modelId="{1451D213-350B-4AEE-9D56-2B10C385755B}" type="sibTrans" cxnId="{D774C452-97A5-4BE2-A603-CD25E2811154}">
      <dgm:prSet/>
      <dgm:spPr/>
      <dgm:t>
        <a:bodyPr/>
        <a:lstStyle/>
        <a:p>
          <a:endParaRPr lang="es-EC"/>
        </a:p>
      </dgm:t>
    </dgm:pt>
    <dgm:pt modelId="{869263D4-3A6D-41E7-B09D-F4A8D71C546C}">
      <dgm:prSet custT="1">
        <dgm:style>
          <a:lnRef idx="1">
            <a:schemeClr val="accent2"/>
          </a:lnRef>
          <a:fillRef idx="2">
            <a:schemeClr val="accent2"/>
          </a:fillRef>
          <a:effectRef idx="1">
            <a:schemeClr val="accent2"/>
          </a:effectRef>
          <a:fontRef idx="minor">
            <a:schemeClr val="dk1"/>
          </a:fontRef>
        </dgm:style>
      </dgm:prSet>
      <dgm:spPr>
        <a:solidFill>
          <a:srgbClr val="00B0F0"/>
        </a:solidFill>
      </dgm:spPr>
      <dgm:t>
        <a:bodyPr/>
        <a:lstStyle/>
        <a:p>
          <a:pPr rtl="0"/>
          <a:r>
            <a:rPr lang="es-EC" sz="2800" b="1" dirty="0" smtClean="0"/>
            <a:t>Evaluación Financiera</a:t>
          </a:r>
        </a:p>
        <a:p>
          <a:pPr rtl="0"/>
          <a:r>
            <a:rPr lang="es-EC" sz="1400" dirty="0" smtClean="0">
              <a:latin typeface="Arial" pitchFamily="34" charset="0"/>
              <a:cs typeface="Arial" pitchFamily="34" charset="0"/>
            </a:rPr>
            <a:t>Permite determinar la factibilidad  de un proyecto  y si es conveniente para el inversionista, una vez determinado la inversión inicial neta y los flujos de fondos</a:t>
          </a:r>
          <a:r>
            <a:rPr lang="es-EC" sz="1200" dirty="0" smtClean="0">
              <a:latin typeface="Arial" pitchFamily="34" charset="0"/>
              <a:cs typeface="Arial" pitchFamily="34" charset="0"/>
            </a:rPr>
            <a:t>.</a:t>
          </a:r>
          <a:endParaRPr lang="es-EC" sz="1200" b="1" dirty="0">
            <a:latin typeface="Arial" pitchFamily="34" charset="0"/>
            <a:cs typeface="Arial" pitchFamily="34" charset="0"/>
          </a:endParaRPr>
        </a:p>
      </dgm:t>
    </dgm:pt>
    <dgm:pt modelId="{56386398-F259-4EAC-B1CF-3868C758ADAB}" type="parTrans" cxnId="{B432950E-C6D6-46C7-8144-90C5DEF570FC}">
      <dgm:prSet/>
      <dgm:spPr/>
      <dgm:t>
        <a:bodyPr/>
        <a:lstStyle/>
        <a:p>
          <a:endParaRPr lang="es-EC"/>
        </a:p>
      </dgm:t>
    </dgm:pt>
    <dgm:pt modelId="{C6ED9CA8-EB31-4586-A850-DEA787124D46}" type="sibTrans" cxnId="{B432950E-C6D6-46C7-8144-90C5DEF570FC}">
      <dgm:prSet/>
      <dgm:spPr/>
      <dgm:t>
        <a:bodyPr/>
        <a:lstStyle/>
        <a:p>
          <a:endParaRPr lang="es-EC"/>
        </a:p>
      </dgm:t>
    </dgm:pt>
    <dgm:pt modelId="{C955FC62-17E1-4D1F-9286-CD78714EFC1E}" type="pres">
      <dgm:prSet presAssocID="{BB2FDB23-E997-44A1-B4EB-569EE33BECD1}" presName="linearFlow" presStyleCnt="0">
        <dgm:presLayoutVars>
          <dgm:dir/>
          <dgm:resizeHandles val="exact"/>
        </dgm:presLayoutVars>
      </dgm:prSet>
      <dgm:spPr/>
      <dgm:t>
        <a:bodyPr/>
        <a:lstStyle/>
        <a:p>
          <a:endParaRPr lang="es-ES_tradnl"/>
        </a:p>
      </dgm:t>
    </dgm:pt>
    <dgm:pt modelId="{0BDF0D40-8815-43AF-B261-6EAD489F4114}" type="pres">
      <dgm:prSet presAssocID="{7376A88E-9396-48A8-8666-4C370D874D43}" presName="composite" presStyleCnt="0"/>
      <dgm:spPr/>
    </dgm:pt>
    <dgm:pt modelId="{88314756-9B06-489A-8951-3F6C1D214BD6}" type="pres">
      <dgm:prSet presAssocID="{7376A88E-9396-48A8-8666-4C370D874D43}" presName="imgShp" presStyleLbl="fgImgPlace1" presStyleIdx="0" presStyleCnt="3" custLinFactNeighborX="-77558" custLinFactNeighborY="2228"/>
      <dgm:spPr>
        <a:blipFill rotWithShape="0">
          <a:blip xmlns:r="http://schemas.openxmlformats.org/officeDocument/2006/relationships" r:embed="rId1"/>
          <a:stretch>
            <a:fillRect/>
          </a:stretch>
        </a:blipFill>
        <a:ln>
          <a:solidFill>
            <a:schemeClr val="accent6">
              <a:lumMod val="75000"/>
            </a:schemeClr>
          </a:solidFill>
        </a:ln>
      </dgm:spPr>
    </dgm:pt>
    <dgm:pt modelId="{071555B8-EAD9-4576-9CE0-BFB089C846CD}" type="pres">
      <dgm:prSet presAssocID="{7376A88E-9396-48A8-8666-4C370D874D43}" presName="txShp" presStyleLbl="node1" presStyleIdx="0" presStyleCnt="3" custScaleX="144110" custScaleY="152201">
        <dgm:presLayoutVars>
          <dgm:bulletEnabled val="1"/>
        </dgm:presLayoutVars>
      </dgm:prSet>
      <dgm:spPr/>
      <dgm:t>
        <a:bodyPr/>
        <a:lstStyle/>
        <a:p>
          <a:endParaRPr lang="es-EC"/>
        </a:p>
      </dgm:t>
    </dgm:pt>
    <dgm:pt modelId="{79CD5107-376D-4D6F-B9B8-DB73C17EE593}" type="pres">
      <dgm:prSet presAssocID="{EB30914E-5CA9-4729-8748-CE88DD642FB4}" presName="spacing" presStyleCnt="0"/>
      <dgm:spPr/>
    </dgm:pt>
    <dgm:pt modelId="{CE490699-E9AA-46DE-A0C5-DAE5CB937923}" type="pres">
      <dgm:prSet presAssocID="{F8AA453E-E8FD-474C-AC1C-4BECA446D634}" presName="composite" presStyleCnt="0"/>
      <dgm:spPr/>
    </dgm:pt>
    <dgm:pt modelId="{EF583B61-F2DE-4E58-8BF8-18D7C49198D1}" type="pres">
      <dgm:prSet presAssocID="{F8AA453E-E8FD-474C-AC1C-4BECA446D634}" presName="imgShp" presStyleLbl="fgImgPlace1" presStyleIdx="1" presStyleCnt="3" custLinFactNeighborX="-87310" custLinFactNeighborY="-7742"/>
      <dgm:spPr>
        <a:blipFill rotWithShape="0">
          <a:blip xmlns:r="http://schemas.openxmlformats.org/officeDocument/2006/relationships" r:embed="rId2"/>
          <a:stretch>
            <a:fillRect/>
          </a:stretch>
        </a:blipFill>
        <a:ln>
          <a:solidFill>
            <a:schemeClr val="accent6">
              <a:lumMod val="75000"/>
            </a:schemeClr>
          </a:solidFill>
        </a:ln>
      </dgm:spPr>
    </dgm:pt>
    <dgm:pt modelId="{9A8CE080-C5C5-481D-A752-9B5D7A16C8B5}" type="pres">
      <dgm:prSet presAssocID="{F8AA453E-E8FD-474C-AC1C-4BECA446D634}" presName="txShp" presStyleLbl="node1" presStyleIdx="1" presStyleCnt="3" custScaleX="144110" custScaleY="157828">
        <dgm:presLayoutVars>
          <dgm:bulletEnabled val="1"/>
        </dgm:presLayoutVars>
      </dgm:prSet>
      <dgm:spPr/>
      <dgm:t>
        <a:bodyPr/>
        <a:lstStyle/>
        <a:p>
          <a:endParaRPr lang="es-EC"/>
        </a:p>
      </dgm:t>
    </dgm:pt>
    <dgm:pt modelId="{206780BD-1B55-45B1-85C1-AE25F71F379E}" type="pres">
      <dgm:prSet presAssocID="{1451D213-350B-4AEE-9D56-2B10C385755B}" presName="spacing" presStyleCnt="0"/>
      <dgm:spPr/>
    </dgm:pt>
    <dgm:pt modelId="{B675E80F-70CF-46E5-BCAC-7C70444692F5}" type="pres">
      <dgm:prSet presAssocID="{869263D4-3A6D-41E7-B09D-F4A8D71C546C}" presName="composite" presStyleCnt="0"/>
      <dgm:spPr/>
    </dgm:pt>
    <dgm:pt modelId="{38761CCC-6E04-4041-841E-E91A0F1F0A72}" type="pres">
      <dgm:prSet presAssocID="{869263D4-3A6D-41E7-B09D-F4A8D71C546C}" presName="imgShp" presStyleLbl="fgImgPlace1" presStyleIdx="2" presStyleCnt="3" custLinFactNeighborX="-77558" custLinFactNeighborY="1021"/>
      <dgm:spPr>
        <a:blipFill rotWithShape="0">
          <a:blip xmlns:r="http://schemas.openxmlformats.org/officeDocument/2006/relationships" r:embed="rId3"/>
          <a:stretch>
            <a:fillRect/>
          </a:stretch>
        </a:blipFill>
        <a:ln>
          <a:solidFill>
            <a:schemeClr val="accent6">
              <a:lumMod val="75000"/>
            </a:schemeClr>
          </a:solidFill>
        </a:ln>
      </dgm:spPr>
    </dgm:pt>
    <dgm:pt modelId="{5C111DD9-0D55-4EFE-889E-1B4252754026}" type="pres">
      <dgm:prSet presAssocID="{869263D4-3A6D-41E7-B09D-F4A8D71C546C}" presName="txShp" presStyleLbl="node1" presStyleIdx="2" presStyleCnt="3" custScaleX="144110" custScaleY="155031">
        <dgm:presLayoutVars>
          <dgm:bulletEnabled val="1"/>
        </dgm:presLayoutVars>
      </dgm:prSet>
      <dgm:spPr/>
      <dgm:t>
        <a:bodyPr/>
        <a:lstStyle/>
        <a:p>
          <a:endParaRPr lang="es-EC"/>
        </a:p>
      </dgm:t>
    </dgm:pt>
  </dgm:ptLst>
  <dgm:cxnLst>
    <dgm:cxn modelId="{B432950E-C6D6-46C7-8144-90C5DEF570FC}" srcId="{BB2FDB23-E997-44A1-B4EB-569EE33BECD1}" destId="{869263D4-3A6D-41E7-B09D-F4A8D71C546C}" srcOrd="2" destOrd="0" parTransId="{56386398-F259-4EAC-B1CF-3868C758ADAB}" sibTransId="{C6ED9CA8-EB31-4586-A850-DEA787124D46}"/>
    <dgm:cxn modelId="{D774C452-97A5-4BE2-A603-CD25E2811154}" srcId="{BB2FDB23-E997-44A1-B4EB-569EE33BECD1}" destId="{F8AA453E-E8FD-474C-AC1C-4BECA446D634}" srcOrd="1" destOrd="0" parTransId="{0CDA1CC5-5935-473D-BB1B-36B64529FD6F}" sibTransId="{1451D213-350B-4AEE-9D56-2B10C385755B}"/>
    <dgm:cxn modelId="{ED2797D4-8C7E-45DD-BFC7-D71E8661943B}" type="presOf" srcId="{F8AA453E-E8FD-474C-AC1C-4BECA446D634}" destId="{9A8CE080-C5C5-481D-A752-9B5D7A16C8B5}" srcOrd="0" destOrd="0" presId="urn:microsoft.com/office/officeart/2005/8/layout/vList3#4"/>
    <dgm:cxn modelId="{D9145BEE-F2AF-4208-B067-2D44DE55EAC9}" type="presOf" srcId="{869263D4-3A6D-41E7-B09D-F4A8D71C546C}" destId="{5C111DD9-0D55-4EFE-889E-1B4252754026}" srcOrd="0" destOrd="0" presId="urn:microsoft.com/office/officeart/2005/8/layout/vList3#4"/>
    <dgm:cxn modelId="{46E15BAB-5196-4003-864D-73F1AAFB3635}" srcId="{BB2FDB23-E997-44A1-B4EB-569EE33BECD1}" destId="{7376A88E-9396-48A8-8666-4C370D874D43}" srcOrd="0" destOrd="0" parTransId="{7A8CBBF0-9005-46E5-9945-847CC60245A5}" sibTransId="{EB30914E-5CA9-4729-8748-CE88DD642FB4}"/>
    <dgm:cxn modelId="{3073919E-521F-470C-97C8-59DB66007F83}" type="presOf" srcId="{7376A88E-9396-48A8-8666-4C370D874D43}" destId="{071555B8-EAD9-4576-9CE0-BFB089C846CD}" srcOrd="0" destOrd="0" presId="urn:microsoft.com/office/officeart/2005/8/layout/vList3#4"/>
    <dgm:cxn modelId="{FD24C562-EF36-43B3-8205-4D42358278A4}" type="presOf" srcId="{BB2FDB23-E997-44A1-B4EB-569EE33BECD1}" destId="{C955FC62-17E1-4D1F-9286-CD78714EFC1E}" srcOrd="0" destOrd="0" presId="urn:microsoft.com/office/officeart/2005/8/layout/vList3#4"/>
    <dgm:cxn modelId="{45EFAAD4-5910-4447-8DF4-0E0C24363F9C}" type="presParOf" srcId="{C955FC62-17E1-4D1F-9286-CD78714EFC1E}" destId="{0BDF0D40-8815-43AF-B261-6EAD489F4114}" srcOrd="0" destOrd="0" presId="urn:microsoft.com/office/officeart/2005/8/layout/vList3#4"/>
    <dgm:cxn modelId="{D53674C6-307A-4FEF-9C06-0C6CD15B85ED}" type="presParOf" srcId="{0BDF0D40-8815-43AF-B261-6EAD489F4114}" destId="{88314756-9B06-489A-8951-3F6C1D214BD6}" srcOrd="0" destOrd="0" presId="urn:microsoft.com/office/officeart/2005/8/layout/vList3#4"/>
    <dgm:cxn modelId="{8A22CF7C-D212-4442-AAB7-FDC853563C74}" type="presParOf" srcId="{0BDF0D40-8815-43AF-B261-6EAD489F4114}" destId="{071555B8-EAD9-4576-9CE0-BFB089C846CD}" srcOrd="1" destOrd="0" presId="urn:microsoft.com/office/officeart/2005/8/layout/vList3#4"/>
    <dgm:cxn modelId="{D53CE07C-458B-46FD-9127-AEB61F624E51}" type="presParOf" srcId="{C955FC62-17E1-4D1F-9286-CD78714EFC1E}" destId="{79CD5107-376D-4D6F-B9B8-DB73C17EE593}" srcOrd="1" destOrd="0" presId="urn:microsoft.com/office/officeart/2005/8/layout/vList3#4"/>
    <dgm:cxn modelId="{C1012A1B-585A-4DDF-A6BE-F7AEA6F21A8D}" type="presParOf" srcId="{C955FC62-17E1-4D1F-9286-CD78714EFC1E}" destId="{CE490699-E9AA-46DE-A0C5-DAE5CB937923}" srcOrd="2" destOrd="0" presId="urn:microsoft.com/office/officeart/2005/8/layout/vList3#4"/>
    <dgm:cxn modelId="{18812BDD-EFDE-4DDD-B835-8EB1FF2AE7B6}" type="presParOf" srcId="{CE490699-E9AA-46DE-A0C5-DAE5CB937923}" destId="{EF583B61-F2DE-4E58-8BF8-18D7C49198D1}" srcOrd="0" destOrd="0" presId="urn:microsoft.com/office/officeart/2005/8/layout/vList3#4"/>
    <dgm:cxn modelId="{288F964A-413A-44AD-8AB0-B861EAE418ED}" type="presParOf" srcId="{CE490699-E9AA-46DE-A0C5-DAE5CB937923}" destId="{9A8CE080-C5C5-481D-A752-9B5D7A16C8B5}" srcOrd="1" destOrd="0" presId="urn:microsoft.com/office/officeart/2005/8/layout/vList3#4"/>
    <dgm:cxn modelId="{01542960-37EF-415C-8700-9735430F42EA}" type="presParOf" srcId="{C955FC62-17E1-4D1F-9286-CD78714EFC1E}" destId="{206780BD-1B55-45B1-85C1-AE25F71F379E}" srcOrd="3" destOrd="0" presId="urn:microsoft.com/office/officeart/2005/8/layout/vList3#4"/>
    <dgm:cxn modelId="{A8926C14-980B-4CED-98C5-3D6C6BE354C8}" type="presParOf" srcId="{C955FC62-17E1-4D1F-9286-CD78714EFC1E}" destId="{B675E80F-70CF-46E5-BCAC-7C70444692F5}" srcOrd="4" destOrd="0" presId="urn:microsoft.com/office/officeart/2005/8/layout/vList3#4"/>
    <dgm:cxn modelId="{B59EED82-193A-41BF-9322-CD187356FA04}" type="presParOf" srcId="{B675E80F-70CF-46E5-BCAC-7C70444692F5}" destId="{38761CCC-6E04-4041-841E-E91A0F1F0A72}" srcOrd="0" destOrd="0" presId="urn:microsoft.com/office/officeart/2005/8/layout/vList3#4"/>
    <dgm:cxn modelId="{9D12FC8C-E7DE-4B03-8F42-D791CA32A974}" type="presParOf" srcId="{B675E80F-70CF-46E5-BCAC-7C70444692F5}" destId="{5C111DD9-0D55-4EFE-889E-1B4252754026}" srcOrd="1" destOrd="0" presId="urn:microsoft.com/office/officeart/2005/8/layout/vList3#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1DD91-CE87-48E9-9629-D02BAFE81E16}">
      <dsp:nvSpPr>
        <dsp:cNvPr id="0" name=""/>
        <dsp:cNvSpPr/>
      </dsp:nvSpPr>
      <dsp:spPr>
        <a:xfrm>
          <a:off x="0" y="0"/>
          <a:ext cx="3960439" cy="3960439"/>
        </a:xfrm>
        <a:prstGeom prst="pie">
          <a:avLst>
            <a:gd name="adj1" fmla="val 5400000"/>
            <a:gd name="adj2" fmla="val 16200000"/>
          </a:avLst>
        </a:prstGeom>
        <a:gradFill rotWithShape="0">
          <a:gsLst>
            <a:gs pos="0">
              <a:srgbClr val="92D050"/>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63D411D-C139-496A-BF41-72C9E109A14E}">
      <dsp:nvSpPr>
        <dsp:cNvPr id="0" name=""/>
        <dsp:cNvSpPr/>
      </dsp:nvSpPr>
      <dsp:spPr>
        <a:xfrm>
          <a:off x="1980219" y="0"/>
          <a:ext cx="5592208" cy="3960439"/>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EC" sz="1400" b="1" kern="1200" dirty="0" smtClean="0"/>
            <a:t>POLITICAS Y LINEAMIENTOS ESTRATEGICOS.</a:t>
          </a:r>
        </a:p>
      </dsp:txBody>
      <dsp:txXfrm>
        <a:off x="1980219" y="0"/>
        <a:ext cx="5592208" cy="841593"/>
      </dsp:txXfrm>
    </dsp:sp>
    <dsp:sp modelId="{BA1F5198-08CA-476B-9523-5880FC60683B}">
      <dsp:nvSpPr>
        <dsp:cNvPr id="0" name=""/>
        <dsp:cNvSpPr/>
      </dsp:nvSpPr>
      <dsp:spPr>
        <a:xfrm>
          <a:off x="519807" y="841593"/>
          <a:ext cx="2920824" cy="2920824"/>
        </a:xfrm>
        <a:prstGeom prst="pie">
          <a:avLst>
            <a:gd name="adj1" fmla="val 54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9F45C9C-2EBD-4D9C-A0FD-190D5C40FD6D}">
      <dsp:nvSpPr>
        <dsp:cNvPr id="0" name=""/>
        <dsp:cNvSpPr/>
      </dsp:nvSpPr>
      <dsp:spPr>
        <a:xfrm>
          <a:off x="1980219" y="648074"/>
          <a:ext cx="5592208" cy="3111116"/>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449263" lvl="0" indent="-449263" algn="just" defTabSz="711200">
            <a:lnSpc>
              <a:spcPct val="90000"/>
            </a:lnSpc>
            <a:spcBef>
              <a:spcPct val="0"/>
            </a:spcBef>
            <a:spcAft>
              <a:spcPct val="35000"/>
            </a:spcAft>
          </a:pPr>
          <a:r>
            <a:rPr lang="es-EC" sz="1600" kern="1200" dirty="0" smtClean="0"/>
            <a:t>8,2. ¨Consolidar el papel del Estado como dinamizador de la producción  y regulador del mercado.¨</a:t>
          </a:r>
        </a:p>
      </dsp:txBody>
      <dsp:txXfrm>
        <a:off x="1980219" y="648074"/>
        <a:ext cx="5592208" cy="896423"/>
      </dsp:txXfrm>
    </dsp:sp>
    <dsp:sp modelId="{3382563C-24EB-41B5-B5DC-59C028D9815E}">
      <dsp:nvSpPr>
        <dsp:cNvPr id="0" name=""/>
        <dsp:cNvSpPr/>
      </dsp:nvSpPr>
      <dsp:spPr>
        <a:xfrm>
          <a:off x="1039615" y="1683186"/>
          <a:ext cx="1881208" cy="1881208"/>
        </a:xfrm>
        <a:prstGeom prst="pie">
          <a:avLst>
            <a:gd name="adj1" fmla="val 54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4B5F561-8EEE-49FD-8E58-ACB4171B8597}">
      <dsp:nvSpPr>
        <dsp:cNvPr id="0" name=""/>
        <dsp:cNvSpPr/>
      </dsp:nvSpPr>
      <dsp:spPr>
        <a:xfrm>
          <a:off x="1980219" y="2376271"/>
          <a:ext cx="5592208" cy="1154366"/>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endParaRPr lang="es-EC" sz="1400" kern="1200" dirty="0"/>
        </a:p>
      </dsp:txBody>
      <dsp:txXfrm>
        <a:off x="1980219" y="2376271"/>
        <a:ext cx="5592208" cy="516427"/>
      </dsp:txXfrm>
    </dsp:sp>
    <dsp:sp modelId="{47B580E6-4826-44FE-8BAE-F359E513AC45}">
      <dsp:nvSpPr>
        <dsp:cNvPr id="0" name=""/>
        <dsp:cNvSpPr/>
      </dsp:nvSpPr>
      <dsp:spPr>
        <a:xfrm>
          <a:off x="1559423" y="2524780"/>
          <a:ext cx="841593" cy="841593"/>
        </a:xfrm>
        <a:prstGeom prst="pie">
          <a:avLst>
            <a:gd name="adj1" fmla="val 54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52FA432-D312-4D7E-BCD7-31A13191786C}">
      <dsp:nvSpPr>
        <dsp:cNvPr id="0" name=""/>
        <dsp:cNvSpPr/>
      </dsp:nvSpPr>
      <dsp:spPr>
        <a:xfrm>
          <a:off x="1980219" y="2304257"/>
          <a:ext cx="5592208" cy="841593"/>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266700" lvl="0" indent="-266700" algn="just" defTabSz="711200">
            <a:lnSpc>
              <a:spcPct val="90000"/>
            </a:lnSpc>
            <a:spcBef>
              <a:spcPct val="0"/>
            </a:spcBef>
            <a:spcAft>
              <a:spcPct val="35000"/>
            </a:spcAft>
          </a:pPr>
          <a:r>
            <a:rPr lang="es-EC" sz="1600" kern="1200" dirty="0" smtClean="0"/>
            <a:t>d. Promover la </a:t>
          </a:r>
          <a:r>
            <a:rPr lang="es-EC" sz="1600" kern="1200" dirty="0"/>
            <a:t>canalización del ahorro hacia la inversión productiva con </a:t>
          </a:r>
          <a:r>
            <a:rPr lang="es-EC" sz="1600" kern="1200" dirty="0" smtClean="0"/>
            <a:t>    enfoque territorial e incentivar la colocación de crédito para la producción nacional de bienes y servicios.</a:t>
          </a:r>
          <a:endParaRPr lang="es-EC" sz="1600" kern="1200" dirty="0"/>
        </a:p>
      </dsp:txBody>
      <dsp:txXfrm>
        <a:off x="1980219" y="2304257"/>
        <a:ext cx="5592208" cy="84159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95C17-C610-4617-86C0-223FFD641F6C}">
      <dsp:nvSpPr>
        <dsp:cNvPr id="0" name=""/>
        <dsp:cNvSpPr/>
      </dsp:nvSpPr>
      <dsp:spPr>
        <a:xfrm>
          <a:off x="2748439" y="1371"/>
          <a:ext cx="5687428" cy="280556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just" defTabSz="755650">
            <a:lnSpc>
              <a:spcPct val="90000"/>
            </a:lnSpc>
            <a:spcBef>
              <a:spcPct val="0"/>
            </a:spcBef>
            <a:spcAft>
              <a:spcPct val="15000"/>
            </a:spcAft>
            <a:buChar char="••"/>
          </a:pPr>
          <a:endParaRPr lang="es-EC" sz="1700" kern="1200" dirty="0"/>
        </a:p>
        <a:p>
          <a:pPr marL="171450" lvl="1" indent="-171450" algn="just" defTabSz="800100">
            <a:lnSpc>
              <a:spcPct val="90000"/>
            </a:lnSpc>
            <a:spcBef>
              <a:spcPct val="0"/>
            </a:spcBef>
            <a:spcAft>
              <a:spcPct val="15000"/>
            </a:spcAft>
            <a:buChar char="••"/>
          </a:pPr>
          <a:r>
            <a:rPr lang="es-ES_tradnl" sz="1800" kern="1200" dirty="0" smtClean="0"/>
            <a:t>“</a:t>
          </a:r>
          <a:r>
            <a:rPr lang="es-ES_tradnl" sz="1800" b="1" kern="1200" dirty="0" smtClean="0"/>
            <a:t>Determinar  la viabilidad de mercado, técnica, ambiental, organizacional y financiera  para la creación  de una  empresa productora  y comercializadora de  tilapia roja en la comunidad  de Las palmeras, Parroquia Joya de los Sachas, Cantón Joya de los Sachas, provincia de  Orellana”</a:t>
          </a:r>
          <a:endParaRPr lang="es-EC" sz="1800" b="1" kern="1200" dirty="0"/>
        </a:p>
      </dsp:txBody>
      <dsp:txXfrm>
        <a:off x="2748439" y="352067"/>
        <a:ext cx="4635340" cy="2104176"/>
      </dsp:txXfrm>
    </dsp:sp>
    <dsp:sp modelId="{1CF5504C-F3BB-4823-9F2A-1295787F23CA}">
      <dsp:nvSpPr>
        <dsp:cNvPr id="0" name=""/>
        <dsp:cNvSpPr/>
      </dsp:nvSpPr>
      <dsp:spPr>
        <a:xfrm>
          <a:off x="0" y="1371"/>
          <a:ext cx="2748439" cy="28055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s-EC" sz="4000" kern="1200" dirty="0" smtClean="0">
              <a:solidFill>
                <a:srgbClr val="C10FC5"/>
              </a:solidFill>
            </a:rPr>
            <a:t>Objetivo General </a:t>
          </a:r>
          <a:endParaRPr lang="es-EC" sz="4000" kern="1200" dirty="0">
            <a:solidFill>
              <a:srgbClr val="C10FC5"/>
            </a:solidFill>
          </a:endParaRPr>
        </a:p>
      </dsp:txBody>
      <dsp:txXfrm>
        <a:off x="134168" y="135539"/>
        <a:ext cx="2480103" cy="25372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95C17-C610-4617-86C0-223FFD641F6C}">
      <dsp:nvSpPr>
        <dsp:cNvPr id="0" name=""/>
        <dsp:cNvSpPr/>
      </dsp:nvSpPr>
      <dsp:spPr>
        <a:xfrm>
          <a:off x="3234701" y="0"/>
          <a:ext cx="4852052" cy="224631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just" defTabSz="755650">
            <a:lnSpc>
              <a:spcPct val="90000"/>
            </a:lnSpc>
            <a:spcBef>
              <a:spcPct val="0"/>
            </a:spcBef>
            <a:spcAft>
              <a:spcPct val="15000"/>
            </a:spcAft>
            <a:buChar char="••"/>
          </a:pPr>
          <a:r>
            <a:rPr lang="es-ES_tradnl" sz="1700" kern="1200" dirty="0" smtClean="0"/>
            <a:t>“</a:t>
          </a:r>
          <a:r>
            <a:rPr lang="es-ES_tradnl" sz="1700" b="1" kern="1200" dirty="0" smtClean="0"/>
            <a:t>Diseñar y formular un estudio técnico que permita establecer la factibilidad económica y productiva para la creación de la  empresa productora  y comercializadora de  tilapia roja.”</a:t>
          </a:r>
          <a:endParaRPr lang="es-EC" sz="1700" kern="1200" dirty="0"/>
        </a:p>
        <a:p>
          <a:pPr marL="171450" lvl="1" indent="-171450" algn="just" defTabSz="755650">
            <a:lnSpc>
              <a:spcPct val="90000"/>
            </a:lnSpc>
            <a:spcBef>
              <a:spcPct val="0"/>
            </a:spcBef>
            <a:spcAft>
              <a:spcPct val="15000"/>
            </a:spcAft>
            <a:buChar char="••"/>
          </a:pPr>
          <a:endParaRPr lang="es-EC" sz="1700" kern="1200" dirty="0"/>
        </a:p>
      </dsp:txBody>
      <dsp:txXfrm>
        <a:off x="3234701" y="280790"/>
        <a:ext cx="4009683" cy="1684737"/>
      </dsp:txXfrm>
    </dsp:sp>
    <dsp:sp modelId="{1CF5504C-F3BB-4823-9F2A-1295787F23CA}">
      <dsp:nvSpPr>
        <dsp:cNvPr id="0" name=""/>
        <dsp:cNvSpPr/>
      </dsp:nvSpPr>
      <dsp:spPr>
        <a:xfrm>
          <a:off x="0" y="0"/>
          <a:ext cx="3234701" cy="22463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just" defTabSz="1778000">
            <a:lnSpc>
              <a:spcPct val="90000"/>
            </a:lnSpc>
            <a:spcBef>
              <a:spcPct val="0"/>
            </a:spcBef>
            <a:spcAft>
              <a:spcPct val="35000"/>
            </a:spcAft>
          </a:pPr>
          <a:r>
            <a:rPr lang="es-EC" sz="4000" kern="1200" dirty="0" smtClean="0">
              <a:solidFill>
                <a:srgbClr val="C10FC5"/>
              </a:solidFill>
            </a:rPr>
            <a:t>Objetivo General </a:t>
          </a:r>
          <a:endParaRPr lang="es-EC" sz="4000" kern="1200" dirty="0">
            <a:solidFill>
              <a:srgbClr val="C10FC5"/>
            </a:solidFill>
          </a:endParaRPr>
        </a:p>
      </dsp:txBody>
      <dsp:txXfrm>
        <a:off x="109656" y="109656"/>
        <a:ext cx="3015389" cy="20270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3#5">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F34A01A4-632E-43D2-A0FF-178D2B20A485}" type="datetimeFigureOut">
              <a:rPr lang="es-EC" smtClean="0"/>
              <a:t>28/01/2016</a:t>
            </a:fld>
            <a:endParaRPr lang="es-EC"/>
          </a:p>
        </p:txBody>
      </p:sp>
      <p:sp>
        <p:nvSpPr>
          <p:cNvPr id="4" name="3 Marcador de imagen de diapositiva"/>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E6C29D86-07A9-490B-BDF4-4347376ACA85}" type="slidenum">
              <a:rPr lang="es-EC" smtClean="0"/>
              <a:t>‹Nº›</a:t>
            </a:fld>
            <a:endParaRPr lang="es-EC"/>
          </a:p>
        </p:txBody>
      </p:sp>
    </p:spTree>
    <p:extLst>
      <p:ext uri="{BB962C8B-B14F-4D97-AF65-F5344CB8AC3E}">
        <p14:creationId xmlns:p14="http://schemas.microsoft.com/office/powerpoint/2010/main" val="219167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9144000" cy="5327650"/>
        </p:xfrm>
        <a:graphic>
          <a:graphicData uri="http://schemas.openxmlformats.org/presentationml/2006/ole">
            <mc:AlternateContent xmlns:mc="http://schemas.openxmlformats.org/markup-compatibility/2006">
              <mc:Choice xmlns:v="urn:schemas-microsoft-com:vml" Requires="v">
                <p:oleObj spid="_x0000_s1732" name="CorelDRAW" r:id="rId3" imgW="9151920" imgH="5621400" progId="">
                  <p:embed/>
                </p:oleObj>
              </mc:Choice>
              <mc:Fallback>
                <p:oleObj name="CorelDRAW" r:id="rId3" imgW="9151920" imgH="5621400" progId="">
                  <p:embed/>
                  <p:pic>
                    <p:nvPicPr>
                      <p:cNvPr id="0" name="Object 1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32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4"/>
          <p:cNvSpPr>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C" sz="1400"/>
          </a:p>
        </p:txBody>
      </p:sp>
      <p:sp>
        <p:nvSpPr>
          <p:cNvPr id="4" name="Rectangle 25"/>
          <p:cNvSpPr>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es-EC" sz="1400"/>
          </a:p>
        </p:txBody>
      </p:sp>
      <p:sp>
        <p:nvSpPr>
          <p:cNvPr id="5" name="Rectangle 26"/>
          <p:cNvSpPr>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C" sz="1400"/>
          </a:p>
        </p:txBody>
      </p:sp>
      <p:sp>
        <p:nvSpPr>
          <p:cNvPr id="6" name="Rectangle 27"/>
          <p:cNvSpPr>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es-EC" sz="1400"/>
          </a:p>
        </p:txBody>
      </p:sp>
      <p:sp>
        <p:nvSpPr>
          <p:cNvPr id="7" name="Oval 50"/>
          <p:cNvSpPr>
            <a:spLocks noChangeArrowheads="1"/>
          </p:cNvSpPr>
          <p:nvPr/>
        </p:nvSpPr>
        <p:spPr bwMode="auto">
          <a:xfrm>
            <a:off x="217488" y="260350"/>
            <a:ext cx="792162"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s-EC"/>
          </a:p>
        </p:txBody>
      </p:sp>
      <p:pic>
        <p:nvPicPr>
          <p:cNvPr id="8" name="Imagen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3525" y="247650"/>
            <a:ext cx="294322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513" y="5461000"/>
            <a:ext cx="91440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7202155"/>
      </p:ext>
    </p:extLst>
  </p:cSld>
  <p:clrMapOvr>
    <a:masterClrMapping/>
  </p:clrMapOvr>
  <p:transition spd="slow" advTm="4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284393790"/>
      </p:ext>
    </p:extLst>
  </p:cSld>
  <p:clrMapOvr>
    <a:masterClrMapping/>
  </p:clrMapOvr>
  <p:transition spd="slow" advTm="4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755238697"/>
      </p:ext>
    </p:extLst>
  </p:cSld>
  <p:clrMapOvr>
    <a:masterClrMapping/>
  </p:clrMapOvr>
  <p:transition spd="slow" advTm="4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331721003"/>
      </p:ext>
    </p:extLst>
  </p:cSld>
  <p:clrMapOvr>
    <a:masterClrMapping/>
  </p:clrMapOvr>
  <p:transition spd="slow" advTm="4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85587054"/>
      </p:ext>
    </p:extLst>
  </p:cSld>
  <p:clrMapOvr>
    <a:masterClrMapping/>
  </p:clrMapOvr>
  <p:transition spd="slow" advTm="4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600200"/>
            <a:ext cx="8229600" cy="4525963"/>
          </a:xfrm>
          <a:prstGeom prst="rect">
            <a:avLst/>
          </a:prstGeom>
        </p:spPr>
        <p:txBody>
          <a:bodyPr/>
          <a:lstStyle/>
          <a:p>
            <a:pPr lvl="0"/>
            <a:r>
              <a:rPr lang="es-ES" noProof="0" smtClean="0"/>
              <a:t>Haga clic en el icono para agregar una tabla</a:t>
            </a:r>
            <a:endParaRPr lang="es-ES" noProof="0"/>
          </a:p>
        </p:txBody>
      </p:sp>
    </p:spTree>
    <p:extLst>
      <p:ext uri="{BB962C8B-B14F-4D97-AF65-F5344CB8AC3E}">
        <p14:creationId xmlns:p14="http://schemas.microsoft.com/office/powerpoint/2010/main" val="3534937799"/>
      </p:ext>
    </p:extLst>
  </p:cSld>
  <p:clrMapOvr>
    <a:masterClrMapping/>
  </p:clrMapOvr>
  <p:transition spd="slow" advTm="4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30491100-EC97-43C8-B6CC-AA6779EC2930}" type="datetimeFigureOut">
              <a:rPr lang="es-EC" smtClean="0"/>
              <a:pPr/>
              <a:t>28/01/2016</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BCDBA7F2-F712-46A9-A306-792C43963BED}" type="slidenum">
              <a:rPr lang="es-EC" smtClean="0"/>
              <a:pPr/>
              <a:t>‹Nº›</a:t>
            </a:fld>
            <a:endParaRPr lang="es-EC"/>
          </a:p>
        </p:txBody>
      </p:sp>
    </p:spTree>
  </p:cSld>
  <p:clrMapOvr>
    <a:masterClrMapping/>
  </p:clrMapOvr>
  <p:transition spd="slow" advTm="4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719261420"/>
      </p:ext>
    </p:extLst>
  </p:cSld>
  <p:clrMapOvr>
    <a:masterClrMapping/>
  </p:clrMapOvr>
  <p:transition spd="slow" advTm="4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Tree>
    <p:extLst>
      <p:ext uri="{BB962C8B-B14F-4D97-AF65-F5344CB8AC3E}">
        <p14:creationId xmlns:p14="http://schemas.microsoft.com/office/powerpoint/2010/main" val="1681929014"/>
      </p:ext>
    </p:extLst>
  </p:cSld>
  <p:clrMapOvr>
    <a:masterClrMapping/>
  </p:clrMapOvr>
  <p:transition spd="slow" advTm="4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045337316"/>
      </p:ext>
    </p:extLst>
  </p:cSld>
  <p:clrMapOvr>
    <a:masterClrMapping/>
  </p:clrMapOvr>
  <p:transition spd="slow" advTm="4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643912433"/>
      </p:ext>
    </p:extLst>
  </p:cSld>
  <p:clrMapOvr>
    <a:masterClrMapping/>
  </p:clrMapOvr>
  <p:transition spd="slow" advTm="4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1196995367"/>
      </p:ext>
    </p:extLst>
  </p:cSld>
  <p:clrMapOvr>
    <a:masterClrMapping/>
  </p:clrMapOvr>
  <p:transition spd="slow" advTm="4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703660"/>
      </p:ext>
    </p:extLst>
  </p:cSld>
  <p:clrMapOvr>
    <a:masterClrMapping/>
  </p:clrMapOvr>
  <p:transition spd="slow" advTm="4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Tree>
    <p:extLst>
      <p:ext uri="{BB962C8B-B14F-4D97-AF65-F5344CB8AC3E}">
        <p14:creationId xmlns:p14="http://schemas.microsoft.com/office/powerpoint/2010/main" val="100436029"/>
      </p:ext>
    </p:extLst>
  </p:cSld>
  <p:clrMapOvr>
    <a:masterClrMapping/>
  </p:clrMapOvr>
  <p:transition spd="slow" advTm="4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Tree>
    <p:extLst>
      <p:ext uri="{BB962C8B-B14F-4D97-AF65-F5344CB8AC3E}">
        <p14:creationId xmlns:p14="http://schemas.microsoft.com/office/powerpoint/2010/main" val="2735110226"/>
      </p:ext>
    </p:extLst>
  </p:cSld>
  <p:clrMapOvr>
    <a:masterClrMapping/>
  </p:clrMapOvr>
  <p:transition spd="slow" advTm="4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s-EC"/>
          </a:p>
        </p:txBody>
      </p:sp>
      <p:sp>
        <p:nvSpPr>
          <p:cNvPr id="1027"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s-EC"/>
          </a:p>
        </p:txBody>
      </p:sp>
      <p:sp>
        <p:nvSpPr>
          <p:cNvPr id="1028"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1029"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pic>
        <p:nvPicPr>
          <p:cNvPr id="1030" name="Imagen 6"/>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911975" y="6021388"/>
            <a:ext cx="19621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spd="slow" advTm="4000">
    <p:fade/>
  </p:transition>
  <p:txStyles>
    <p:titleStyle>
      <a:lvl1pPr algn="r" rtl="0" eaLnBrk="1" fontAlgn="base" hangingPunct="1">
        <a:spcBef>
          <a:spcPct val="0"/>
        </a:spcBef>
        <a:spcAft>
          <a:spcPct val="0"/>
        </a:spcAft>
        <a:defRPr sz="3200" b="1" i="1" kern="1200">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9pPr>
    </p:titleStyle>
    <p:bodyStyle>
      <a:lvl1pPr marL="342900" indent="-342900" algn="l" rtl="0" eaLnBrk="1" fontAlgn="base" hangingPunct="1">
        <a:spcBef>
          <a:spcPct val="20000"/>
        </a:spcBef>
        <a:spcAft>
          <a:spcPct val="0"/>
        </a:spcAft>
        <a:buChar char="•"/>
        <a:defRPr sz="24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4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1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12.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41.jpeg"/><Relationship Id="rId5" Type="http://schemas.openxmlformats.org/officeDocument/2006/relationships/diagramQuickStyle" Target="../diagrams/quickStyle4.xml"/><Relationship Id="rId10" Type="http://schemas.openxmlformats.org/officeDocument/2006/relationships/image" Target="../media/image40.png"/><Relationship Id="rId4" Type="http://schemas.openxmlformats.org/officeDocument/2006/relationships/diagramLayout" Target="../diagrams/layout4.xml"/><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2.png"/><Relationship Id="rId7" Type="http://schemas.openxmlformats.org/officeDocument/2006/relationships/diagramColors" Target="../diagrams/colors5.xml"/><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 Target="slide12.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49.png"/><Relationship Id="rId4" Type="http://schemas.openxmlformats.org/officeDocument/2006/relationships/diagramLayout" Target="../diagrams/layout6.xml"/><Relationship Id="rId9" Type="http://schemas.openxmlformats.org/officeDocument/2006/relationships/image" Target="../media/image48.jpeg"/></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50.wmf"/><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 Target="slide12.xml"/><Relationship Id="rId1" Type="http://schemas.openxmlformats.org/officeDocument/2006/relationships/slideLayout" Target="../slideLayouts/slideLayout2.xml"/><Relationship Id="rId5" Type="http://schemas.openxmlformats.org/officeDocument/2006/relationships/image" Target="../media/image56.wmf"/><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slide" Target="slide12.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slide" Target="slide12.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slide" Target="slide12.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 Target="slide12.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63.pn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 Target="slide12.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p:nvPr>
        </p:nvSpPr>
        <p:spPr>
          <a:xfrm>
            <a:off x="755576" y="1484784"/>
            <a:ext cx="7772400" cy="4680520"/>
          </a:xfrm>
          <a:blipFill>
            <a:blip r:embed="rId2"/>
            <a:tile tx="0" ty="0" sx="100000" sy="100000" flip="none" algn="tl"/>
          </a:blipFill>
          <a:effectLst>
            <a:outerShdw blurRad="50800" dist="50800" dir="5400000" algn="ctr" rotWithShape="0">
              <a:srgbClr val="002060"/>
            </a:outerShdw>
          </a:effectLst>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EC" sz="1600" dirty="0" smtClean="0">
                <a:ln>
                  <a:prstDash val="solid"/>
                </a:ln>
                <a:solidFill>
                  <a:schemeClr val="tx1"/>
                </a:solidFill>
                <a:effectLst>
                  <a:outerShdw blurRad="88000" dist="50800" dir="5040000" algn="tl">
                    <a:schemeClr val="accent4">
                      <a:tint val="80000"/>
                      <a:satMod val="250000"/>
                      <a:alpha val="45000"/>
                    </a:schemeClr>
                  </a:outerShdw>
                </a:effectLst>
              </a:rPr>
              <a:t>DEPARTAMENTO DE CIENCIAS ADMINISTRATIVAS, ECONÓMICAS Y DE COMERCIO</a:t>
            </a:r>
            <a:br>
              <a:rPr lang="es-EC" sz="1600" dirty="0" smtClean="0">
                <a:ln>
                  <a:prstDash val="solid"/>
                </a:ln>
                <a:solidFill>
                  <a:schemeClr val="tx1"/>
                </a:solidFill>
                <a:effectLst>
                  <a:outerShdw blurRad="88000" dist="50800" dir="5040000" algn="tl">
                    <a:schemeClr val="accent4">
                      <a:tint val="80000"/>
                      <a:satMod val="250000"/>
                      <a:alpha val="45000"/>
                    </a:schemeClr>
                  </a:outerShdw>
                </a:effectLst>
              </a:rPr>
            </a:br>
            <a:r>
              <a:rPr lang="es-EC" sz="1600" dirty="0" smtClean="0">
                <a:ln>
                  <a:prstDash val="solid"/>
                </a:ln>
                <a:solidFill>
                  <a:schemeClr val="tx1"/>
                </a:solidFill>
                <a:effectLst>
                  <a:outerShdw blurRad="88000" dist="50800" dir="5040000" algn="tl">
                    <a:schemeClr val="accent4">
                      <a:tint val="80000"/>
                      <a:satMod val="250000"/>
                      <a:alpha val="45000"/>
                    </a:schemeClr>
                  </a:outerShdw>
                </a:effectLst>
              </a:rPr>
              <a:t> </a:t>
            </a:r>
            <a:br>
              <a:rPr lang="es-EC" sz="1600" dirty="0" smtClean="0">
                <a:ln>
                  <a:prstDash val="solid"/>
                </a:ln>
                <a:solidFill>
                  <a:schemeClr val="tx1"/>
                </a:solidFill>
                <a:effectLst>
                  <a:outerShdw blurRad="88000" dist="50800" dir="5040000" algn="tl">
                    <a:schemeClr val="accent4">
                      <a:tint val="80000"/>
                      <a:satMod val="250000"/>
                      <a:alpha val="45000"/>
                    </a:schemeClr>
                  </a:outerShdw>
                </a:effectLst>
              </a:rPr>
            </a:br>
            <a:r>
              <a:rPr lang="es-EC" sz="1600" dirty="0" smtClean="0">
                <a:ln>
                  <a:prstDash val="solid"/>
                </a:ln>
                <a:solidFill>
                  <a:schemeClr val="tx1"/>
                </a:solidFill>
                <a:effectLst>
                  <a:outerShdw blurRad="88000" dist="50800" dir="5040000" algn="tl">
                    <a:schemeClr val="accent4">
                      <a:tint val="80000"/>
                      <a:satMod val="250000"/>
                      <a:alpha val="45000"/>
                    </a:schemeClr>
                  </a:outerShdw>
                </a:effectLst>
              </a:rPr>
              <a:t>CARRERA DE INGENIERÍA COMERCIAL</a:t>
            </a:r>
            <a:br>
              <a:rPr lang="es-EC" sz="1600" dirty="0" smtClean="0">
                <a:ln>
                  <a:prstDash val="solid"/>
                </a:ln>
                <a:solidFill>
                  <a:schemeClr val="tx1"/>
                </a:solidFill>
                <a:effectLst>
                  <a:outerShdw blurRad="88000" dist="50800" dir="5040000" algn="tl">
                    <a:schemeClr val="accent4">
                      <a:tint val="80000"/>
                      <a:satMod val="250000"/>
                      <a:alpha val="45000"/>
                    </a:schemeClr>
                  </a:outerShdw>
                </a:effectLst>
              </a:rPr>
            </a:br>
            <a:r>
              <a:rPr lang="es-EC" sz="1600" dirty="0" smtClean="0">
                <a:ln>
                  <a:prstDash val="solid"/>
                </a:ln>
                <a:solidFill>
                  <a:schemeClr val="tx1"/>
                </a:solidFill>
                <a:effectLst>
                  <a:outerShdw blurRad="88000" dist="50800" dir="5040000" algn="tl">
                    <a:schemeClr val="accent4">
                      <a:tint val="80000"/>
                      <a:satMod val="250000"/>
                      <a:alpha val="45000"/>
                    </a:schemeClr>
                  </a:outerShdw>
                </a:effectLst>
              </a:rPr>
              <a:t> </a:t>
            </a:r>
            <a:br>
              <a:rPr lang="es-EC" sz="1600" dirty="0" smtClean="0">
                <a:ln>
                  <a:prstDash val="solid"/>
                </a:ln>
                <a:solidFill>
                  <a:schemeClr val="tx1"/>
                </a:solidFill>
                <a:effectLst>
                  <a:outerShdw blurRad="88000" dist="50800" dir="5040000" algn="tl">
                    <a:schemeClr val="accent4">
                      <a:tint val="80000"/>
                      <a:satMod val="250000"/>
                      <a:alpha val="45000"/>
                    </a:schemeClr>
                  </a:outerShdw>
                </a:effectLst>
              </a:rPr>
            </a:br>
            <a:r>
              <a:rPr lang="es-EC" sz="1600" dirty="0" smtClean="0">
                <a:ln>
                  <a:prstDash val="solid"/>
                </a:ln>
                <a:solidFill>
                  <a:schemeClr val="tx1"/>
                </a:solidFill>
                <a:effectLst>
                  <a:outerShdw blurRad="88000" dist="50800" dir="5040000" algn="tl">
                    <a:schemeClr val="accent4">
                      <a:tint val="80000"/>
                      <a:satMod val="250000"/>
                      <a:alpha val="45000"/>
                    </a:schemeClr>
                  </a:outerShdw>
                </a:effectLst>
              </a:rPr>
              <a:t>TESIS PREVIA A LA OBTENCIÓN DEL TÍTULO DE INGENIERA COMERCIAL</a:t>
            </a:r>
            <a:br>
              <a:rPr lang="es-EC" sz="1600" dirty="0" smtClean="0">
                <a:ln>
                  <a:prstDash val="solid"/>
                </a:ln>
                <a:solidFill>
                  <a:schemeClr val="tx1"/>
                </a:solidFill>
                <a:effectLst>
                  <a:outerShdw blurRad="88000" dist="50800" dir="5040000" algn="tl">
                    <a:schemeClr val="accent4">
                      <a:tint val="80000"/>
                      <a:satMod val="250000"/>
                      <a:alpha val="45000"/>
                    </a:schemeClr>
                  </a:outerShdw>
                </a:effectLst>
              </a:rPr>
            </a:br>
            <a:r>
              <a:rPr lang="es-EC" sz="1600" dirty="0" smtClean="0">
                <a:ln>
                  <a:prstDash val="solid"/>
                </a:ln>
                <a:solidFill>
                  <a:schemeClr val="tx1"/>
                </a:solidFill>
                <a:effectLst>
                  <a:outerShdw blurRad="88000" dist="50800" dir="5040000" algn="tl">
                    <a:schemeClr val="accent4">
                      <a:tint val="80000"/>
                      <a:satMod val="250000"/>
                      <a:alpha val="45000"/>
                    </a:schemeClr>
                  </a:outerShdw>
                </a:effectLst>
              </a:rPr>
              <a:t> </a:t>
            </a:r>
            <a:br>
              <a:rPr lang="es-EC" sz="1600" dirty="0" smtClean="0">
                <a:ln>
                  <a:prstDash val="solid"/>
                </a:ln>
                <a:solidFill>
                  <a:schemeClr val="tx1"/>
                </a:solidFill>
                <a:effectLst>
                  <a:outerShdw blurRad="88000" dist="50800" dir="5040000" algn="tl">
                    <a:schemeClr val="accent4">
                      <a:tint val="80000"/>
                      <a:satMod val="250000"/>
                      <a:alpha val="45000"/>
                    </a:schemeClr>
                  </a:outerShdw>
                </a:effectLst>
              </a:rPr>
            </a:br>
            <a:r>
              <a:rPr lang="es-EC" sz="1600" dirty="0" smtClean="0">
                <a:ln>
                  <a:prstDash val="solid"/>
                </a:ln>
                <a:solidFill>
                  <a:schemeClr val="tx1"/>
                </a:solidFill>
                <a:effectLst>
                  <a:outerShdw blurRad="88000" dist="50800" dir="5040000" algn="tl">
                    <a:schemeClr val="accent4">
                      <a:tint val="80000"/>
                      <a:satMod val="250000"/>
                      <a:alpha val="45000"/>
                    </a:schemeClr>
                  </a:outerShdw>
                </a:effectLst>
              </a:rPr>
              <a:t>TEMA: ESTUDIO PARA LA CREACION DE UNA EMPRESA PRODUCTORA Y COMERCIALIZADORA DE TILAPIA ROJA  COMO FACTOR PARA MEJORAR EL NIVEL DE VIDA DE LOS HABITANTES DEL CANTON JOYA DE LOS SACHAS EN LA PROVINCIA DE FRANCISCO DE ORELLANA.</a:t>
            </a:r>
            <a:br>
              <a:rPr lang="es-EC" sz="1600" dirty="0" smtClean="0">
                <a:ln>
                  <a:prstDash val="solid"/>
                </a:ln>
                <a:solidFill>
                  <a:schemeClr val="tx1"/>
                </a:solidFill>
                <a:effectLst>
                  <a:outerShdw blurRad="88000" dist="50800" dir="5040000" algn="tl">
                    <a:schemeClr val="accent4">
                      <a:tint val="80000"/>
                      <a:satMod val="250000"/>
                      <a:alpha val="45000"/>
                    </a:schemeClr>
                  </a:outerShdw>
                </a:effectLst>
              </a:rPr>
            </a:br>
            <a:r>
              <a:rPr lang="es-EC" sz="1600" dirty="0" smtClean="0">
                <a:ln>
                  <a:prstDash val="solid"/>
                </a:ln>
                <a:solidFill>
                  <a:schemeClr val="tx1"/>
                </a:solidFill>
                <a:effectLst>
                  <a:outerShdw blurRad="88000" dist="50800" dir="5040000" algn="tl">
                    <a:schemeClr val="accent4">
                      <a:tint val="80000"/>
                      <a:satMod val="250000"/>
                      <a:alpha val="45000"/>
                    </a:schemeClr>
                  </a:outerShdw>
                </a:effectLst>
              </a:rPr>
              <a:t/>
            </a:r>
            <a:br>
              <a:rPr lang="es-EC" sz="1600" dirty="0" smtClean="0">
                <a:ln>
                  <a:prstDash val="solid"/>
                </a:ln>
                <a:solidFill>
                  <a:schemeClr val="tx1"/>
                </a:solidFill>
                <a:effectLst>
                  <a:outerShdw blurRad="88000" dist="50800" dir="5040000" algn="tl">
                    <a:schemeClr val="accent4">
                      <a:tint val="80000"/>
                      <a:satMod val="250000"/>
                      <a:alpha val="45000"/>
                    </a:schemeClr>
                  </a:outerShdw>
                </a:effectLst>
              </a:rPr>
            </a:br>
            <a:r>
              <a:rPr lang="es-EC" sz="1600" dirty="0" smtClean="0">
                <a:ln>
                  <a:prstDash val="solid"/>
                </a:ln>
                <a:solidFill>
                  <a:schemeClr val="tx1"/>
                </a:solidFill>
                <a:effectLst>
                  <a:outerShdw blurRad="88000" dist="50800" dir="5040000" algn="tl">
                    <a:schemeClr val="accent4">
                      <a:tint val="80000"/>
                      <a:satMod val="250000"/>
                      <a:alpha val="45000"/>
                    </a:schemeClr>
                  </a:outerShdw>
                </a:effectLst>
              </a:rPr>
              <a:t>QUEZADA CARPIO JENNY ELIZABETH</a:t>
            </a:r>
            <a:br>
              <a:rPr lang="es-EC" sz="1600" dirty="0" smtClean="0">
                <a:ln>
                  <a:prstDash val="solid"/>
                </a:ln>
                <a:solidFill>
                  <a:schemeClr val="tx1"/>
                </a:solidFill>
                <a:effectLst>
                  <a:outerShdw blurRad="88000" dist="50800" dir="5040000" algn="tl">
                    <a:schemeClr val="accent4">
                      <a:tint val="80000"/>
                      <a:satMod val="250000"/>
                      <a:alpha val="45000"/>
                    </a:schemeClr>
                  </a:outerShdw>
                </a:effectLst>
              </a:rPr>
            </a:br>
            <a:r>
              <a:rPr lang="es-EC" sz="1600" dirty="0" smtClean="0">
                <a:ln>
                  <a:prstDash val="solid"/>
                </a:ln>
                <a:solidFill>
                  <a:schemeClr val="tx1"/>
                </a:solidFill>
                <a:effectLst>
                  <a:outerShdw blurRad="88000" dist="50800" dir="5040000" algn="tl">
                    <a:schemeClr val="accent4">
                      <a:tint val="80000"/>
                      <a:satMod val="250000"/>
                      <a:alpha val="45000"/>
                    </a:schemeClr>
                  </a:outerShdw>
                </a:effectLst>
              </a:rPr>
              <a:t/>
            </a:r>
            <a:br>
              <a:rPr lang="es-EC" sz="1600" dirty="0" smtClean="0">
                <a:ln>
                  <a:prstDash val="solid"/>
                </a:ln>
                <a:solidFill>
                  <a:schemeClr val="tx1"/>
                </a:solidFill>
                <a:effectLst>
                  <a:outerShdw blurRad="88000" dist="50800" dir="5040000" algn="tl">
                    <a:schemeClr val="accent4">
                      <a:tint val="80000"/>
                      <a:satMod val="250000"/>
                      <a:alpha val="45000"/>
                    </a:schemeClr>
                  </a:outerShdw>
                </a:effectLst>
              </a:rPr>
            </a:br>
            <a:r>
              <a:rPr lang="es-EC" sz="1600" dirty="0" smtClean="0">
                <a:effectLst/>
              </a:rPr>
              <a:t> </a:t>
            </a:r>
            <a:r>
              <a:rPr lang="es-EC" sz="1600" dirty="0" smtClean="0">
                <a:solidFill>
                  <a:schemeClr val="tx1"/>
                </a:solidFill>
                <a:effectLst/>
              </a:rPr>
              <a:t>ING</a:t>
            </a:r>
            <a:r>
              <a:rPr lang="es-EC" sz="1600" dirty="0">
                <a:solidFill>
                  <a:schemeClr val="tx1"/>
                </a:solidFill>
                <a:effectLst/>
              </a:rPr>
              <a:t>. RODRIGO SALTOS	</a:t>
            </a:r>
            <a:r>
              <a:rPr lang="es-EC" sz="1600" dirty="0" smtClean="0">
                <a:solidFill>
                  <a:schemeClr val="tx1"/>
                </a:solidFill>
                <a:effectLst/>
              </a:rPr>
              <a:t>            </a:t>
            </a:r>
            <a:r>
              <a:rPr lang="es-EC" sz="1600" dirty="0">
                <a:solidFill>
                  <a:schemeClr val="tx1"/>
                </a:solidFill>
                <a:effectLst/>
              </a:rPr>
              <a:t>ING. EDGAR MACHADO</a:t>
            </a:r>
            <a:br>
              <a:rPr lang="es-EC" sz="1600" dirty="0">
                <a:solidFill>
                  <a:schemeClr val="tx1"/>
                </a:solidFill>
                <a:effectLst/>
              </a:rPr>
            </a:br>
            <a:r>
              <a:rPr lang="es-EC" sz="1600" dirty="0">
                <a:solidFill>
                  <a:schemeClr val="tx1"/>
                </a:solidFill>
                <a:effectLst/>
              </a:rPr>
              <a:t>DIRECTOR	</a:t>
            </a:r>
            <a:r>
              <a:rPr lang="es-EC" sz="1600" dirty="0" smtClean="0">
                <a:solidFill>
                  <a:schemeClr val="tx1"/>
                </a:solidFill>
                <a:effectLst/>
              </a:rPr>
              <a:t>                              </a:t>
            </a:r>
            <a:r>
              <a:rPr lang="es-EC" sz="1600" dirty="0">
                <a:solidFill>
                  <a:schemeClr val="tx1"/>
                </a:solidFill>
                <a:effectLst/>
              </a:rPr>
              <a:t>CODIRECTOR</a:t>
            </a:r>
            <a:br>
              <a:rPr lang="es-EC" sz="1600" dirty="0">
                <a:solidFill>
                  <a:schemeClr val="tx1"/>
                </a:solidFill>
                <a:effectLst/>
              </a:rPr>
            </a:br>
            <a:r>
              <a:rPr lang="es-EC" sz="1600" dirty="0" smtClean="0">
                <a:ln>
                  <a:prstDash val="solid"/>
                </a:ln>
                <a:solidFill>
                  <a:schemeClr val="tx1"/>
                </a:solidFill>
                <a:effectLst>
                  <a:outerShdw blurRad="88000" dist="50800" dir="5040000" algn="tl">
                    <a:schemeClr val="accent4">
                      <a:tint val="80000"/>
                      <a:satMod val="250000"/>
                      <a:alpha val="45000"/>
                    </a:schemeClr>
                  </a:outerShdw>
                </a:effectLst>
              </a:rPr>
              <a:t> </a:t>
            </a:r>
            <a:br>
              <a:rPr lang="es-EC" sz="1600" dirty="0" smtClean="0">
                <a:ln>
                  <a:prstDash val="solid"/>
                </a:ln>
                <a:solidFill>
                  <a:schemeClr val="tx1"/>
                </a:solidFill>
                <a:effectLst>
                  <a:outerShdw blurRad="88000" dist="50800" dir="5040000" algn="tl">
                    <a:schemeClr val="accent4">
                      <a:tint val="80000"/>
                      <a:satMod val="250000"/>
                      <a:alpha val="45000"/>
                    </a:schemeClr>
                  </a:outerShdw>
                </a:effectLst>
              </a:rPr>
            </a:br>
            <a:r>
              <a:rPr lang="es-EC" sz="1600" dirty="0" smtClean="0">
                <a:ln>
                  <a:prstDash val="solid"/>
                </a:ln>
                <a:solidFill>
                  <a:schemeClr val="tx1"/>
                </a:solidFill>
                <a:effectLst>
                  <a:outerShdw blurRad="88000" dist="50800" dir="5040000" algn="tl">
                    <a:schemeClr val="accent4">
                      <a:tint val="80000"/>
                      <a:satMod val="250000"/>
                      <a:alpha val="45000"/>
                    </a:schemeClr>
                  </a:outerShdw>
                </a:effectLst>
              </a:rPr>
              <a:t>SANGOLQUÍ</a:t>
            </a:r>
            <a:r>
              <a:rPr lang="es-EC" sz="1600" smtClean="0">
                <a:ln>
                  <a:prstDash val="solid"/>
                </a:ln>
                <a:solidFill>
                  <a:schemeClr val="tx1"/>
                </a:solidFill>
                <a:effectLst>
                  <a:outerShdw blurRad="88000" dist="50800" dir="5040000" algn="tl">
                    <a:schemeClr val="accent4">
                      <a:tint val="80000"/>
                      <a:satMod val="250000"/>
                      <a:alpha val="45000"/>
                    </a:schemeClr>
                  </a:outerShdw>
                </a:effectLst>
              </a:rPr>
              <a:t>, DICIEMBRE DEL 2015</a:t>
            </a:r>
            <a:br>
              <a:rPr lang="es-EC" sz="1600" smtClean="0">
                <a:ln>
                  <a:prstDash val="solid"/>
                </a:ln>
                <a:solidFill>
                  <a:schemeClr val="tx1"/>
                </a:solidFill>
                <a:effectLst>
                  <a:outerShdw blurRad="88000" dist="50800" dir="5040000" algn="tl">
                    <a:schemeClr val="accent4">
                      <a:tint val="80000"/>
                      <a:satMod val="250000"/>
                      <a:alpha val="45000"/>
                    </a:schemeClr>
                  </a:outerShdw>
                </a:effectLst>
              </a:rPr>
            </a:br>
            <a:r>
              <a:rPr lang="es-EC" dirty="0" smtClean="0">
                <a:ln>
                  <a:prstDash val="solid"/>
                </a:ln>
                <a:solidFill>
                  <a:schemeClr val="tx1"/>
                </a:solidFill>
                <a:effectLst>
                  <a:outerShdw blurRad="88000" dist="50800" dir="5040000" algn="tl">
                    <a:schemeClr val="accent4">
                      <a:tint val="80000"/>
                      <a:satMod val="250000"/>
                      <a:alpha val="45000"/>
                    </a:schemeClr>
                  </a:outerShdw>
                </a:effectLst>
              </a:rPr>
              <a:t/>
            </a:r>
            <a:br>
              <a:rPr lang="es-EC" dirty="0" smtClean="0">
                <a:ln>
                  <a:prstDash val="solid"/>
                </a:ln>
                <a:solidFill>
                  <a:schemeClr val="tx1"/>
                </a:solidFill>
                <a:effectLst>
                  <a:outerShdw blurRad="88000" dist="50800" dir="5040000" algn="tl">
                    <a:schemeClr val="accent4">
                      <a:tint val="80000"/>
                      <a:satMod val="250000"/>
                      <a:alpha val="45000"/>
                    </a:schemeClr>
                  </a:outerShdw>
                </a:effectLst>
              </a:rPr>
            </a:br>
            <a:endParaRPr lang="es-EC" dirty="0">
              <a:ln>
                <a:prstDash val="solid"/>
              </a:ln>
              <a:solidFill>
                <a:schemeClr val="tx1"/>
              </a:solidFill>
              <a:effectLst>
                <a:outerShdw blurRad="88000" dist="50800" dir="5040000" algn="tl">
                  <a:schemeClr val="accent4">
                    <a:tint val="80000"/>
                    <a:satMod val="250000"/>
                    <a:alpha val="45000"/>
                  </a:schemeClr>
                </a:outerShdw>
              </a:effectLst>
            </a:endParaRPr>
          </a:p>
        </p:txBody>
      </p:sp>
      <p:pic>
        <p:nvPicPr>
          <p:cNvPr id="8" name="7 Imagen" descr="http://ciencia.espe.edu.ec/wp-content/themes/grandcollege/images/default-logo.png"/>
          <p:cNvPicPr/>
          <p:nvPr/>
        </p:nvPicPr>
        <p:blipFill>
          <a:blip r:embed="rId3">
            <a:extLst>
              <a:ext uri="{28A0092B-C50C-407E-A947-70E740481C1C}">
                <a14:useLocalDpi xmlns:a14="http://schemas.microsoft.com/office/drawing/2010/main" val="0"/>
              </a:ext>
            </a:extLst>
          </a:blip>
          <a:srcRect/>
          <a:stretch>
            <a:fillRect/>
          </a:stretch>
        </p:blipFill>
        <p:spPr bwMode="auto">
          <a:xfrm>
            <a:off x="2457422" y="260648"/>
            <a:ext cx="4143375" cy="1066800"/>
          </a:xfrm>
          <a:prstGeom prst="rect">
            <a:avLst/>
          </a:prstGeom>
          <a:noFill/>
          <a:ln>
            <a:noFill/>
          </a:ln>
        </p:spPr>
      </p:pic>
    </p:spTree>
  </p:cSld>
  <p:clrMapOvr>
    <a:masterClrMapping/>
  </p:clrMapOvr>
  <p:transition spd="slow" advTm="18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Rectángulo">
            <a:hlinkClick r:id="rId2" action="ppaction://hlinksldjump"/>
          </p:cNvPr>
          <p:cNvSpPr/>
          <p:nvPr/>
        </p:nvSpPr>
        <p:spPr>
          <a:xfrm>
            <a:off x="323528" y="260648"/>
            <a:ext cx="8433674" cy="653423"/>
          </a:xfrm>
          <a:prstGeom prst="rect">
            <a:avLst/>
          </a:prstGeom>
          <a:noFill/>
          <a:ln>
            <a:noFill/>
          </a:ln>
          <a:effectLst>
            <a:outerShdw blurRad="190500" dist="228600" dir="2700000" algn="ctr">
              <a:srgbClr val="000000">
                <a:alpha val="30000"/>
              </a:srgbClr>
            </a:outerShdw>
          </a:effectLst>
        </p:spPr>
        <p:txBody>
          <a:bodyPr wrap="square" lIns="98462" tIns="49232" rIns="98462" bIns="4923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C" sz="3600" b="1" dirty="0" smtClean="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rPr>
              <a:t>DEMANDA HISTORICA y PROYECTADA</a:t>
            </a:r>
            <a:endParaRPr lang="es-EC" sz="3600" b="1" dirty="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endParaRPr>
          </a:p>
        </p:txBody>
      </p:sp>
      <p:pic>
        <p:nvPicPr>
          <p:cNvPr id="17" name="Picture 2" descr="http://thumbs.dreamstime.com/z/creciente-demanda-29221120.jpg"/>
          <p:cNvPicPr>
            <a:picLocks noChangeAspect="1" noChangeArrowheads="1"/>
          </p:cNvPicPr>
          <p:nvPr/>
        </p:nvPicPr>
        <p:blipFill rotWithShape="1">
          <a:blip r:embed="rId3" cstate="print"/>
          <a:srcRect r="1762" b="13599"/>
          <a:stretch/>
        </p:blipFill>
        <p:spPr bwMode="auto">
          <a:xfrm>
            <a:off x="340078" y="3711572"/>
            <a:ext cx="1584176" cy="1872208"/>
          </a:xfrm>
          <a:prstGeom prst="rect">
            <a:avLst/>
          </a:prstGeom>
          <a:noFill/>
        </p:spPr>
      </p:pic>
      <p:pic>
        <p:nvPicPr>
          <p:cNvPr id="7" name="Imagen 6"/>
          <p:cNvPicPr/>
          <p:nvPr/>
        </p:nvPicPr>
        <p:blipFill rotWithShape="1">
          <a:blip r:embed="rId4"/>
          <a:srcRect l="30691" t="47817" r="35795" b="33546"/>
          <a:stretch/>
        </p:blipFill>
        <p:spPr bwMode="auto">
          <a:xfrm>
            <a:off x="1403648" y="1329588"/>
            <a:ext cx="3960440" cy="18833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5" name="Imagen 4"/>
          <p:cNvPicPr/>
          <p:nvPr/>
        </p:nvPicPr>
        <p:blipFill rotWithShape="1">
          <a:blip r:embed="rId5"/>
          <a:srcRect l="32632" t="26338" r="35795" b="51316"/>
          <a:stretch/>
        </p:blipFill>
        <p:spPr bwMode="auto">
          <a:xfrm>
            <a:off x="4399738" y="3562096"/>
            <a:ext cx="4357464" cy="2171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8" name="Imagen 7"/>
          <p:cNvPicPr/>
          <p:nvPr/>
        </p:nvPicPr>
        <p:blipFill rotWithShape="1">
          <a:blip r:embed="rId5"/>
          <a:srcRect l="32632" t="48769" r="35795" b="49205"/>
          <a:stretch/>
        </p:blipFill>
        <p:spPr bwMode="auto">
          <a:xfrm>
            <a:off x="1403649" y="3302864"/>
            <a:ext cx="3960440" cy="198144"/>
          </a:xfrm>
          <a:prstGeom prst="rect">
            <a:avLst/>
          </a:prstGeom>
          <a:ln w="38100"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247612031"/>
      </p:ext>
    </p:extLst>
  </p:cSld>
  <p:clrMapOvr>
    <a:masterClrMapping/>
  </p:clrMapOvr>
  <p:transition spd="slow" advTm="4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Rectángulo">
            <a:hlinkClick r:id="rId2" action="ppaction://hlinksldjump"/>
          </p:cNvPr>
          <p:cNvSpPr/>
          <p:nvPr/>
        </p:nvSpPr>
        <p:spPr>
          <a:xfrm>
            <a:off x="323528" y="260648"/>
            <a:ext cx="8433674" cy="653423"/>
          </a:xfrm>
          <a:prstGeom prst="rect">
            <a:avLst/>
          </a:prstGeom>
          <a:noFill/>
          <a:ln>
            <a:noFill/>
          </a:ln>
          <a:effectLst>
            <a:outerShdw blurRad="190500" dist="228600" dir="2700000" algn="ctr">
              <a:srgbClr val="000000">
                <a:alpha val="30000"/>
              </a:srgbClr>
            </a:outerShdw>
          </a:effectLst>
        </p:spPr>
        <p:txBody>
          <a:bodyPr wrap="square" lIns="98462" tIns="49232" rIns="98462" bIns="4923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C" sz="3600" b="1" dirty="0" smtClean="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rPr>
              <a:t>Oferta  HISTORICA</a:t>
            </a:r>
            <a:endParaRPr lang="es-EC" sz="3600" b="1" dirty="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endParaRPr>
          </a:p>
        </p:txBody>
      </p:sp>
      <p:pic>
        <p:nvPicPr>
          <p:cNvPr id="14" name="Picture 4" descr="http://www.cuevasgranada.com/Imagenes/oferta.gif"/>
          <p:cNvPicPr>
            <a:picLocks noChangeAspect="1" noChangeArrowheads="1"/>
          </p:cNvPicPr>
          <p:nvPr/>
        </p:nvPicPr>
        <p:blipFill>
          <a:blip r:embed="rId3"/>
          <a:srcRect/>
          <a:stretch>
            <a:fillRect/>
          </a:stretch>
        </p:blipFill>
        <p:spPr bwMode="auto">
          <a:xfrm>
            <a:off x="5724128" y="2360452"/>
            <a:ext cx="2928926" cy="14644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n 4"/>
          <p:cNvPicPr/>
          <p:nvPr/>
        </p:nvPicPr>
        <p:blipFill rotWithShape="1">
          <a:blip r:embed="rId4"/>
          <a:srcRect l="33866" t="26870" r="52645" b="43240"/>
          <a:stretch/>
        </p:blipFill>
        <p:spPr bwMode="auto">
          <a:xfrm>
            <a:off x="215516" y="1124744"/>
            <a:ext cx="3024336" cy="3237556"/>
          </a:xfrm>
          <a:prstGeom prst="rect">
            <a:avLst/>
          </a:prstGeom>
          <a:ln>
            <a:noFill/>
          </a:ln>
          <a:extLst>
            <a:ext uri="{53640926-AAD7-44D8-BBD7-CCE9431645EC}">
              <a14:shadowObscured xmlns:a14="http://schemas.microsoft.com/office/drawing/2010/main"/>
            </a:ext>
          </a:extLst>
        </p:spPr>
      </p:pic>
      <p:pic>
        <p:nvPicPr>
          <p:cNvPr id="7" name="Imagen 6"/>
          <p:cNvPicPr/>
          <p:nvPr/>
        </p:nvPicPr>
        <p:blipFill rotWithShape="1">
          <a:blip r:embed="rId5"/>
          <a:srcRect l="37253" t="21596" r="50047" b="68645"/>
          <a:stretch/>
        </p:blipFill>
        <p:spPr bwMode="auto">
          <a:xfrm>
            <a:off x="351402" y="4362300"/>
            <a:ext cx="2988332" cy="1082924"/>
          </a:xfrm>
          <a:prstGeom prst="rect">
            <a:avLst/>
          </a:prstGeom>
          <a:ln>
            <a:noFill/>
          </a:ln>
          <a:extLst>
            <a:ext uri="{53640926-AAD7-44D8-BBD7-CCE9431645EC}">
              <a14:shadowObscured xmlns:a14="http://schemas.microsoft.com/office/drawing/2010/main"/>
            </a:ext>
          </a:extLst>
        </p:spPr>
      </p:pic>
      <p:pic>
        <p:nvPicPr>
          <p:cNvPr id="8" name="Imagen 7"/>
          <p:cNvPicPr/>
          <p:nvPr/>
        </p:nvPicPr>
        <p:blipFill rotWithShape="1">
          <a:blip r:embed="rId6"/>
          <a:srcRect l="32632" t="48769" r="35795" b="49205"/>
          <a:stretch/>
        </p:blipFill>
        <p:spPr bwMode="auto">
          <a:xfrm>
            <a:off x="4290906" y="4678477"/>
            <a:ext cx="4331622" cy="576064"/>
          </a:xfrm>
          <a:prstGeom prst="rect">
            <a:avLst/>
          </a:prstGeom>
          <a:ln w="38100"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19737941"/>
      </p:ext>
    </p:extLst>
  </p:cSld>
  <p:clrMapOvr>
    <a:masterClrMapping/>
  </p:clrMapOvr>
  <p:transition spd="slow" advTm="4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Rectángulo">
            <a:hlinkClick r:id="rId2" action="ppaction://hlinksldjump"/>
          </p:cNvPr>
          <p:cNvSpPr/>
          <p:nvPr/>
        </p:nvSpPr>
        <p:spPr>
          <a:xfrm>
            <a:off x="323528" y="260648"/>
            <a:ext cx="8433674" cy="653423"/>
          </a:xfrm>
          <a:prstGeom prst="rect">
            <a:avLst/>
          </a:prstGeom>
          <a:noFill/>
          <a:ln>
            <a:noFill/>
          </a:ln>
          <a:effectLst>
            <a:outerShdw blurRad="190500" dist="228600" dir="2700000" algn="ctr">
              <a:srgbClr val="000000">
                <a:alpha val="30000"/>
              </a:srgbClr>
            </a:outerShdw>
          </a:effectLst>
        </p:spPr>
        <p:txBody>
          <a:bodyPr wrap="square" lIns="98462" tIns="49232" rIns="98462" bIns="4923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C" sz="3600" b="1" dirty="0" smtClean="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rPr>
              <a:t>OFERTA PROYECTADA</a:t>
            </a:r>
            <a:endParaRPr lang="es-EC" sz="3600" b="1" dirty="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endParaRPr>
          </a:p>
        </p:txBody>
      </p:sp>
      <p:pic>
        <p:nvPicPr>
          <p:cNvPr id="8" name="Imagen 7"/>
          <p:cNvPicPr/>
          <p:nvPr/>
        </p:nvPicPr>
        <p:blipFill rotWithShape="1">
          <a:blip r:embed="rId3"/>
          <a:srcRect l="33866" t="39820" r="50435" b="50215"/>
          <a:stretch/>
        </p:blipFill>
        <p:spPr bwMode="auto">
          <a:xfrm>
            <a:off x="3164002" y="1196752"/>
            <a:ext cx="2752725" cy="752475"/>
          </a:xfrm>
          <a:prstGeom prst="rect">
            <a:avLst/>
          </a:prstGeom>
          <a:ln>
            <a:noFill/>
          </a:ln>
          <a:extLst>
            <a:ext uri="{53640926-AAD7-44D8-BBD7-CCE9431645EC}">
              <a14:shadowObscured xmlns:a14="http://schemas.microsoft.com/office/drawing/2010/main"/>
            </a:ext>
          </a:extLst>
        </p:spPr>
      </p:pic>
      <p:pic>
        <p:nvPicPr>
          <p:cNvPr id="9" name="Imagen 8"/>
          <p:cNvPicPr/>
          <p:nvPr/>
        </p:nvPicPr>
        <p:blipFill rotWithShape="1">
          <a:blip r:embed="rId4"/>
          <a:srcRect l="33690" t="61429" r="50435" b="26835"/>
          <a:stretch/>
        </p:blipFill>
        <p:spPr bwMode="auto">
          <a:xfrm>
            <a:off x="3164002" y="2231908"/>
            <a:ext cx="2752725" cy="2853276"/>
          </a:xfrm>
          <a:prstGeom prst="rect">
            <a:avLst/>
          </a:prstGeom>
          <a:ln>
            <a:noFill/>
          </a:ln>
          <a:extLst>
            <a:ext uri="{53640926-AAD7-44D8-BBD7-CCE9431645EC}">
              <a14:shadowObscured xmlns:a14="http://schemas.microsoft.com/office/drawing/2010/main"/>
            </a:ext>
          </a:extLst>
        </p:spPr>
      </p:pic>
      <p:pic>
        <p:nvPicPr>
          <p:cNvPr id="10" name="Picture 7" descr="E:\Mis documentos\Mis imágenes\Galería multimedia de Microsoft\j0432566.png"/>
          <p:cNvPicPr>
            <a:picLocks noChangeAspect="1" noChangeArrowheads="1"/>
          </p:cNvPicPr>
          <p:nvPr/>
        </p:nvPicPr>
        <p:blipFill>
          <a:blip r:embed="rId5"/>
          <a:srcRect/>
          <a:stretch>
            <a:fillRect/>
          </a:stretch>
        </p:blipFill>
        <p:spPr bwMode="auto">
          <a:xfrm rot="7222724">
            <a:off x="350723" y="2957395"/>
            <a:ext cx="1900238" cy="1901825"/>
          </a:xfrm>
          <a:prstGeom prst="rect">
            <a:avLst/>
          </a:prstGeom>
          <a:ln>
            <a:noFill/>
          </a:ln>
          <a:effectLst>
            <a:outerShdw blurRad="292100" dist="139700" dir="2700000" algn="tl" rotWithShape="0">
              <a:srgbClr val="333333">
                <a:alpha val="65000"/>
              </a:srgbClr>
            </a:outerShdw>
          </a:effectLst>
        </p:spPr>
      </p:pic>
      <p:grpSp>
        <p:nvGrpSpPr>
          <p:cNvPr id="11" name="7 Grupo"/>
          <p:cNvGrpSpPr/>
          <p:nvPr/>
        </p:nvGrpSpPr>
        <p:grpSpPr>
          <a:xfrm>
            <a:off x="611560" y="1322956"/>
            <a:ext cx="1643074" cy="500066"/>
            <a:chOff x="0" y="0"/>
            <a:chExt cx="3114696" cy="2071702"/>
          </a:xfrm>
          <a:solidFill>
            <a:srgbClr val="FFC000"/>
          </a:solidFill>
          <a:scene3d>
            <a:camera prst="orthographicFront">
              <a:rot lat="0" lon="0" rev="0"/>
            </a:camera>
            <a:lightRig rig="contrasting" dir="t">
              <a:rot lat="0" lon="0" rev="1200000"/>
            </a:lightRig>
          </a:scene3d>
        </p:grpSpPr>
        <p:sp>
          <p:nvSpPr>
            <p:cNvPr id="12" name="8 Rectángulo redondeado"/>
            <p:cNvSpPr/>
            <p:nvPr/>
          </p:nvSpPr>
          <p:spPr>
            <a:xfrm>
              <a:off x="0" y="0"/>
              <a:ext cx="3114696" cy="2071702"/>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6" name="9 Rectángulo"/>
            <p:cNvSpPr/>
            <p:nvPr/>
          </p:nvSpPr>
          <p:spPr>
            <a:xfrm>
              <a:off x="101132" y="101132"/>
              <a:ext cx="2912432" cy="1869438"/>
            </a:xfrm>
            <a:prstGeom prst="rect">
              <a:avLst/>
            </a:prstGeom>
            <a:grpFill/>
            <a:sp3d/>
          </p:spPr>
          <p:style>
            <a:lnRef idx="0">
              <a:scrgbClr r="0" g="0" b="0"/>
            </a:lnRef>
            <a:fillRef idx="0">
              <a:scrgbClr r="0" g="0" b="0"/>
            </a:fillRef>
            <a:effectRef idx="0">
              <a:scrgbClr r="0" g="0" b="0"/>
            </a:effectRef>
            <a:fontRef idx="minor">
              <a:schemeClr val="lt1"/>
            </a:fontRef>
          </p:style>
          <p:txBody>
            <a:bodyPr lIns="167640" tIns="83820" rIns="167640" bIns="83820" spcCol="1270" anchor="ctr"/>
            <a:lstStyle/>
            <a:p>
              <a:pPr algn="ctr" defTabSz="1955800">
                <a:lnSpc>
                  <a:spcPct val="90000"/>
                </a:lnSpc>
                <a:spcAft>
                  <a:spcPct val="35000"/>
                </a:spcAft>
                <a:defRPr/>
              </a:pPr>
              <a:r>
                <a:rPr lang="es-EC" sz="2800" b="1" dirty="0">
                  <a:solidFill>
                    <a:srgbClr val="002060"/>
                  </a:solidFill>
                  <a:effectLst>
                    <a:outerShdw blurRad="38100" dist="38100" dir="2700000" algn="tl">
                      <a:srgbClr val="000000">
                        <a:alpha val="43137"/>
                      </a:srgbClr>
                    </a:outerShdw>
                  </a:effectLst>
                </a:rPr>
                <a:t>Datos</a:t>
              </a:r>
            </a:p>
          </p:txBody>
        </p:sp>
      </p:grpSp>
    </p:spTree>
    <p:extLst>
      <p:ext uri="{BB962C8B-B14F-4D97-AF65-F5344CB8AC3E}">
        <p14:creationId xmlns:p14="http://schemas.microsoft.com/office/powerpoint/2010/main" val="1284952026"/>
      </p:ext>
    </p:extLst>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Rectángulo">
            <a:hlinkClick r:id="rId2" action="ppaction://hlinksldjump"/>
          </p:cNvPr>
          <p:cNvSpPr/>
          <p:nvPr/>
        </p:nvSpPr>
        <p:spPr>
          <a:xfrm>
            <a:off x="323528" y="260648"/>
            <a:ext cx="8433674" cy="653423"/>
          </a:xfrm>
          <a:prstGeom prst="rect">
            <a:avLst/>
          </a:prstGeom>
          <a:noFill/>
          <a:ln>
            <a:noFill/>
          </a:ln>
          <a:effectLst>
            <a:outerShdw blurRad="190500" dist="228600" dir="2700000" algn="ctr">
              <a:srgbClr val="000000">
                <a:alpha val="30000"/>
              </a:srgbClr>
            </a:outerShdw>
          </a:effectLst>
        </p:spPr>
        <p:txBody>
          <a:bodyPr wrap="square" lIns="98462" tIns="49232" rIns="98462" bIns="4923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C" sz="3600" b="1" dirty="0" smtClean="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rPr>
              <a:t>DEMANDA INSATISFECHA</a:t>
            </a:r>
            <a:endParaRPr lang="es-EC" sz="3600" b="1" dirty="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endParaRPr>
          </a:p>
        </p:txBody>
      </p:sp>
      <p:pic>
        <p:nvPicPr>
          <p:cNvPr id="7" name="Imagen 6"/>
          <p:cNvPicPr/>
          <p:nvPr/>
        </p:nvPicPr>
        <p:blipFill rotWithShape="1">
          <a:blip r:embed="rId3"/>
          <a:srcRect l="33690" t="34098" r="32972" b="41994"/>
          <a:stretch/>
        </p:blipFill>
        <p:spPr bwMode="auto">
          <a:xfrm>
            <a:off x="683568" y="1354704"/>
            <a:ext cx="5857478" cy="4148591"/>
          </a:xfrm>
          <a:prstGeom prst="rect">
            <a:avLst/>
          </a:prstGeom>
          <a:ln>
            <a:noFill/>
          </a:ln>
          <a:extLst>
            <a:ext uri="{53640926-AAD7-44D8-BBD7-CCE9431645EC}">
              <a14:shadowObscured xmlns:a14="http://schemas.microsoft.com/office/drawing/2010/main"/>
            </a:ext>
          </a:extLst>
        </p:spPr>
      </p:pic>
      <p:sp>
        <p:nvSpPr>
          <p:cNvPr id="8" name="3 Rectángulo">
            <a:hlinkClick r:id="rId4" action="ppaction://hlinksldjump"/>
          </p:cNvPr>
          <p:cNvSpPr/>
          <p:nvPr/>
        </p:nvSpPr>
        <p:spPr>
          <a:xfrm>
            <a:off x="6734549" y="3212976"/>
            <a:ext cx="2016224" cy="1330532"/>
          </a:xfrm>
          <a:prstGeom prst="rect">
            <a:avLst/>
          </a:prstGeom>
          <a:solidFill>
            <a:schemeClr val="bg1"/>
          </a:solidFill>
          <a:ln>
            <a:noFill/>
          </a:ln>
          <a:effectLst>
            <a:outerShdw blurRad="190500" dist="228600" dir="2700000" algn="ctr">
              <a:srgbClr val="000000">
                <a:alpha val="30000"/>
              </a:srgbClr>
            </a:outerShdw>
          </a:effectLst>
        </p:spPr>
        <p:txBody>
          <a:bodyPr wrap="square" lIns="98462" tIns="49232" rIns="98462" bIns="4923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C" sz="2000" b="1" dirty="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rPr>
              <a:t>Demanda </a:t>
            </a:r>
          </a:p>
          <a:p>
            <a:pPr algn="ctr" fontAlgn="auto">
              <a:spcBef>
                <a:spcPts val="0"/>
              </a:spcBef>
              <a:spcAft>
                <a:spcPts val="0"/>
              </a:spcAft>
              <a:defRPr/>
            </a:pPr>
            <a:r>
              <a:rPr lang="es-EC" sz="2000" b="1" dirty="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rPr>
              <a:t>insatisfecha  </a:t>
            </a:r>
          </a:p>
          <a:p>
            <a:pPr algn="ctr" fontAlgn="auto">
              <a:spcBef>
                <a:spcPts val="0"/>
              </a:spcBef>
              <a:spcAft>
                <a:spcPts val="0"/>
              </a:spcAft>
              <a:defRPr/>
            </a:pPr>
            <a:r>
              <a:rPr lang="es-EC" sz="2000" b="1" dirty="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rPr>
              <a:t>captada por el proyecto</a:t>
            </a:r>
          </a:p>
        </p:txBody>
      </p:sp>
    </p:spTree>
    <p:extLst>
      <p:ext uri="{BB962C8B-B14F-4D97-AF65-F5344CB8AC3E}">
        <p14:creationId xmlns:p14="http://schemas.microsoft.com/office/powerpoint/2010/main" val="97769095"/>
      </p:ext>
    </p:extLst>
  </p:cSld>
  <p:clrMapOvr>
    <a:masterClrMapping/>
  </p:clrMapOvr>
  <p:transition spd="slow" advTm="4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Rectángulo">
            <a:hlinkClick r:id="rId2" action="ppaction://hlinksldjump"/>
          </p:cNvPr>
          <p:cNvSpPr/>
          <p:nvPr/>
        </p:nvSpPr>
        <p:spPr>
          <a:xfrm>
            <a:off x="323528" y="260648"/>
            <a:ext cx="8433674" cy="1145866"/>
          </a:xfrm>
          <a:prstGeom prst="rect">
            <a:avLst/>
          </a:prstGeom>
          <a:noFill/>
          <a:ln>
            <a:noFill/>
          </a:ln>
          <a:effectLst>
            <a:outerShdw blurRad="190500" dist="228600" dir="2700000" algn="ctr">
              <a:srgbClr val="000000">
                <a:alpha val="30000"/>
              </a:srgbClr>
            </a:outerShdw>
          </a:effectLst>
        </p:spPr>
        <p:txBody>
          <a:bodyPr wrap="square" lIns="98462" tIns="49232" rIns="98462" bIns="4923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C" sz="3600" b="1" dirty="0" smtClean="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rPr>
              <a:t>COMERCIALIZACION</a:t>
            </a:r>
          </a:p>
          <a:p>
            <a:pPr algn="ctr" fontAlgn="auto">
              <a:spcBef>
                <a:spcPts val="0"/>
              </a:spcBef>
              <a:spcAft>
                <a:spcPts val="0"/>
              </a:spcAft>
              <a:defRPr/>
            </a:pPr>
            <a:r>
              <a:rPr lang="es-EC" sz="3200" b="1" dirty="0" smtClean="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rPr>
              <a:t>ESTRATEGIA DE PRODUCTO</a:t>
            </a:r>
            <a:endParaRPr lang="es-EC" sz="3200" b="1" dirty="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endParaRPr>
          </a:p>
        </p:txBody>
      </p:sp>
      <p:sp>
        <p:nvSpPr>
          <p:cNvPr id="9" name="Rectángulo 8"/>
          <p:cNvSpPr/>
          <p:nvPr/>
        </p:nvSpPr>
        <p:spPr>
          <a:xfrm>
            <a:off x="2165654" y="1700808"/>
            <a:ext cx="6624736" cy="2585323"/>
          </a:xfrm>
          <a:prstGeom prst="rect">
            <a:avLst/>
          </a:prstGeom>
        </p:spPr>
        <p:txBody>
          <a:bodyPr wrap="square">
            <a:spAutoFit/>
          </a:bodyPr>
          <a:lstStyle/>
          <a:p>
            <a:pPr algn="just"/>
            <a:r>
              <a:rPr lang="es-ES" dirty="0" smtClean="0"/>
              <a:t>Se </a:t>
            </a:r>
            <a:r>
              <a:rPr lang="es-ES" dirty="0"/>
              <a:t>introducirá mediante la elaboración de un producto de alta </a:t>
            </a:r>
            <a:r>
              <a:rPr lang="es-ES" dirty="0" smtClean="0"/>
              <a:t>calidad en </a:t>
            </a:r>
            <a:r>
              <a:rPr lang="es-ES" dirty="0"/>
              <a:t>empaques plásticos con </a:t>
            </a:r>
            <a:r>
              <a:rPr lang="es-ES" dirty="0" smtClean="0"/>
              <a:t>etiquetas.</a:t>
            </a:r>
            <a:endParaRPr lang="es-EC" dirty="0"/>
          </a:p>
          <a:p>
            <a:pPr algn="just"/>
            <a:endParaRPr lang="es-ES" dirty="0" smtClean="0"/>
          </a:p>
          <a:p>
            <a:pPr algn="just"/>
            <a:r>
              <a:rPr lang="es-ES" dirty="0" smtClean="0"/>
              <a:t>• </a:t>
            </a:r>
            <a:r>
              <a:rPr lang="es-ES" dirty="0"/>
              <a:t>Utilizar agua de calidad en los </a:t>
            </a:r>
            <a:r>
              <a:rPr lang="es-ES" dirty="0" smtClean="0"/>
              <a:t>estanques</a:t>
            </a:r>
            <a:r>
              <a:rPr lang="es-ES" dirty="0"/>
              <a:t>.</a:t>
            </a:r>
            <a:endParaRPr lang="es-EC" dirty="0"/>
          </a:p>
          <a:p>
            <a:pPr algn="just"/>
            <a:r>
              <a:rPr lang="es-ES" dirty="0"/>
              <a:t>• Semilla de calidad. </a:t>
            </a:r>
            <a:endParaRPr lang="es-EC" dirty="0"/>
          </a:p>
          <a:p>
            <a:pPr algn="just"/>
            <a:r>
              <a:rPr lang="es-ES" dirty="0"/>
              <a:t>• Alimento balanceados de calidad. </a:t>
            </a:r>
            <a:endParaRPr lang="es-EC" dirty="0"/>
          </a:p>
          <a:p>
            <a:pPr algn="just"/>
            <a:r>
              <a:rPr lang="es-ES" dirty="0"/>
              <a:t>• Manejo zootécnico adecuado. </a:t>
            </a:r>
            <a:endParaRPr lang="es-EC" dirty="0"/>
          </a:p>
          <a:p>
            <a:pPr algn="just"/>
            <a:r>
              <a:rPr lang="es-ES" dirty="0"/>
              <a:t>• Cosecha sin estrés de los </a:t>
            </a:r>
            <a:r>
              <a:rPr lang="es-ES" dirty="0" smtClean="0"/>
              <a:t>peces.</a:t>
            </a:r>
            <a:endParaRPr lang="es-ES_tradnl" dirty="0">
              <a:solidFill>
                <a:srgbClr val="000000"/>
              </a:solidFill>
              <a:latin typeface="Arial" panose="020B0604020202020204" pitchFamily="34" charset="0"/>
              <a:ea typeface="Calibri" panose="020F0502020204030204" pitchFamily="34" charset="0"/>
              <a:cs typeface="Calibri" panose="020F0502020204030204" pitchFamily="34" charset="0"/>
            </a:endParaRPr>
          </a:p>
          <a:p>
            <a:pPr marL="285750" lvl="0" indent="-285750" algn="just">
              <a:spcAft>
                <a:spcPts val="0"/>
              </a:spcAft>
              <a:buFont typeface="Wingdings" panose="05000000000000000000" pitchFamily="2" charset="2"/>
              <a:buChar char="ü"/>
            </a:pPr>
            <a:endParaRPr lang="es-ES_tradnl" dirty="0" smtClean="0">
              <a:solidFill>
                <a:srgbClr val="000000"/>
              </a:solidFill>
              <a:latin typeface="Arial" panose="020B0604020202020204" pitchFamily="34" charset="0"/>
              <a:ea typeface="Calibri" panose="020F0502020204030204" pitchFamily="34" charset="0"/>
              <a:cs typeface="Calibri" panose="020F0502020204030204" pitchFamily="34" charset="0"/>
            </a:endParaRPr>
          </a:p>
        </p:txBody>
      </p:sp>
      <p:pic>
        <p:nvPicPr>
          <p:cNvPr id="13" name="Imagen 12"/>
          <p:cNvPicPr/>
          <p:nvPr/>
        </p:nvPicPr>
        <p:blipFill rotWithShape="1">
          <a:blip r:embed="rId3">
            <a:extLst>
              <a:ext uri="{28A0092B-C50C-407E-A947-70E740481C1C}">
                <a14:useLocalDpi xmlns:a14="http://schemas.microsoft.com/office/drawing/2010/main" val="0"/>
              </a:ext>
            </a:extLst>
          </a:blip>
          <a:srcRect l="45320" t="57834" r="24434" b="25906"/>
          <a:stretch/>
        </p:blipFill>
        <p:spPr bwMode="auto">
          <a:xfrm>
            <a:off x="1768057" y="4286131"/>
            <a:ext cx="5544616" cy="18850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14" name="Imagen 13" descr="http://videoexpress.org/sanmarino/wp-content/uploads/2014/11/Alevinos1.jpg?144400321423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37856" y="2275936"/>
            <a:ext cx="1187624" cy="1140773"/>
          </a:xfrm>
          <a:prstGeom prst="rect">
            <a:avLst/>
          </a:prstGeom>
          <a:noFill/>
          <a:ln>
            <a:noFill/>
          </a:ln>
        </p:spPr>
      </p:pic>
      <p:pic>
        <p:nvPicPr>
          <p:cNvPr id="17" name="Imagen 16" descr="http://image.slidesharecdn.com/cursodetilapia-130401204549-phpapp01/95/curso-de-tilapia-41-638.jpg?cb=1364849566"/>
          <p:cNvPicPr/>
          <p:nvPr/>
        </p:nvPicPr>
        <p:blipFill rotWithShape="1">
          <a:blip r:embed="rId5" cstate="print">
            <a:extLst>
              <a:ext uri="{28A0092B-C50C-407E-A947-70E740481C1C}">
                <a14:useLocalDpi xmlns:a14="http://schemas.microsoft.com/office/drawing/2010/main" val="0"/>
              </a:ext>
            </a:extLst>
          </a:blip>
          <a:srcRect l="14470" t="21853" r="15854" b="6815"/>
          <a:stretch/>
        </p:blipFill>
        <p:spPr bwMode="auto">
          <a:xfrm>
            <a:off x="137059" y="1218448"/>
            <a:ext cx="1809824" cy="1418465"/>
          </a:xfrm>
          <a:prstGeom prst="rect">
            <a:avLst/>
          </a:prstGeom>
          <a:noFill/>
          <a:ln>
            <a:noFill/>
          </a:ln>
          <a:extLst>
            <a:ext uri="{53640926-AAD7-44D8-BBD7-CCE9431645EC}">
              <a14:shadowObscured xmlns:a14="http://schemas.microsoft.com/office/drawing/2010/main"/>
            </a:ext>
          </a:extLst>
        </p:spPr>
      </p:pic>
      <p:pic>
        <p:nvPicPr>
          <p:cNvPr id="18" name="Imagen 17" descr="http://pisciculturaglobal.com/wp-content/uploads/2012/09/alimento-manual.png"/>
          <p:cNvPicPr/>
          <p:nvPr/>
        </p:nvPicPr>
        <p:blipFill rotWithShape="1">
          <a:blip r:embed="rId6">
            <a:extLst>
              <a:ext uri="{28A0092B-C50C-407E-A947-70E740481C1C}">
                <a14:useLocalDpi xmlns:a14="http://schemas.microsoft.com/office/drawing/2010/main" val="0"/>
              </a:ext>
            </a:extLst>
          </a:blip>
          <a:srcRect l="69311"/>
          <a:stretch/>
        </p:blipFill>
        <p:spPr bwMode="auto">
          <a:xfrm>
            <a:off x="7812635" y="4525854"/>
            <a:ext cx="1212845" cy="127316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0352631"/>
      </p:ext>
    </p:extLst>
  </p:cSld>
  <p:clrMapOvr>
    <a:masterClrMapping/>
  </p:clrMapOvr>
  <p:transition spd="slow" advTm="4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2165654" y="1700808"/>
            <a:ext cx="6624736" cy="2862322"/>
          </a:xfrm>
          <a:prstGeom prst="rect">
            <a:avLst/>
          </a:prstGeom>
        </p:spPr>
        <p:txBody>
          <a:bodyPr wrap="square">
            <a:spAutoFit/>
          </a:bodyPr>
          <a:lstStyle/>
          <a:p>
            <a:pPr marL="285750" indent="-285750" algn="just">
              <a:buFont typeface="Wingdings" panose="05000000000000000000" pitchFamily="2" charset="2"/>
              <a:buChar char="ü"/>
            </a:pPr>
            <a:r>
              <a:rPr lang="es-EC" dirty="0"/>
              <a:t>Semilla de calidad para obtener pescado a buen </a:t>
            </a:r>
            <a:r>
              <a:rPr lang="es-EC" dirty="0" smtClean="0"/>
              <a:t>precio.</a:t>
            </a:r>
          </a:p>
          <a:p>
            <a:pPr algn="just"/>
            <a:endParaRPr lang="es-EC" dirty="0" smtClean="0"/>
          </a:p>
          <a:p>
            <a:pPr marL="285750" indent="-285750" algn="just">
              <a:buFont typeface="Wingdings" panose="05000000000000000000" pitchFamily="2" charset="2"/>
              <a:buChar char="ü"/>
            </a:pPr>
            <a:r>
              <a:rPr lang="es-ES" dirty="0" smtClean="0"/>
              <a:t>El </a:t>
            </a:r>
            <a:r>
              <a:rPr lang="es-ES" dirty="0"/>
              <a:t>precio </a:t>
            </a:r>
            <a:r>
              <a:rPr lang="es-ES" dirty="0" smtClean="0"/>
              <a:t>se </a:t>
            </a:r>
            <a:r>
              <a:rPr lang="es-ES" dirty="0"/>
              <a:t>determinará en base a costos de producción y margen de utilidad, </a:t>
            </a:r>
            <a:r>
              <a:rPr lang="es-ES" dirty="0" smtClean="0"/>
              <a:t>ofertando </a:t>
            </a:r>
            <a:r>
              <a:rPr lang="es-ES" dirty="0"/>
              <a:t>al precio del mercado similar  al de la </a:t>
            </a:r>
            <a:r>
              <a:rPr lang="es-ES" dirty="0" smtClean="0"/>
              <a:t>competencia.</a:t>
            </a:r>
          </a:p>
          <a:p>
            <a:pPr algn="just"/>
            <a:endParaRPr lang="es-ES" dirty="0" smtClean="0"/>
          </a:p>
          <a:p>
            <a:pPr marL="285750" indent="-285750" algn="just">
              <a:buFont typeface="Wingdings" panose="05000000000000000000" pitchFamily="2" charset="2"/>
              <a:buChar char="ü"/>
            </a:pPr>
            <a:r>
              <a:rPr lang="es-ES" dirty="0" smtClean="0"/>
              <a:t>Se </a:t>
            </a:r>
            <a:r>
              <a:rPr lang="es-ES" dirty="0"/>
              <a:t>entregará directamente a las </a:t>
            </a:r>
            <a:r>
              <a:rPr lang="es-ES" dirty="0" smtClean="0"/>
              <a:t>tiendas, mercados municipales </a:t>
            </a:r>
            <a:r>
              <a:rPr lang="es-ES" dirty="0"/>
              <a:t>y comisariatos para evitar los intermediarios.</a:t>
            </a:r>
            <a:endParaRPr lang="es-EC" dirty="0"/>
          </a:p>
          <a:p>
            <a:pPr algn="just"/>
            <a:endParaRPr lang="es-ES" dirty="0" smtClean="0"/>
          </a:p>
          <a:p>
            <a:pPr lvl="0" algn="just">
              <a:spcAft>
                <a:spcPts val="0"/>
              </a:spcAft>
            </a:pPr>
            <a:endParaRPr lang="es-ES_tradnl" dirty="0" smtClean="0">
              <a:solidFill>
                <a:srgbClr val="000000"/>
              </a:solidFill>
              <a:latin typeface="Arial" panose="020B0604020202020204" pitchFamily="34" charset="0"/>
              <a:ea typeface="Calibri" panose="020F0502020204030204" pitchFamily="34" charset="0"/>
              <a:cs typeface="Calibri" panose="020F0502020204030204" pitchFamily="34" charset="0"/>
            </a:endParaRPr>
          </a:p>
        </p:txBody>
      </p:sp>
      <p:pic>
        <p:nvPicPr>
          <p:cNvPr id="8" name="Imagen 7" descr="http://2.bp.blogspot.com/_ogDW4-otYgw/TQfN_zCZX0I/AAAAAAAADPM/86evR8U1_lA/s1600/03%2B-%2BIm%25C3%25A1n%2Bdinero.jpg"/>
          <p:cNvPicPr/>
          <p:nvPr/>
        </p:nvPicPr>
        <p:blipFill>
          <a:blip r:embed="rId2">
            <a:extLst>
              <a:ext uri="{28A0092B-C50C-407E-A947-70E740481C1C}">
                <a14:useLocalDpi xmlns:a14="http://schemas.microsoft.com/office/drawing/2010/main" val="0"/>
              </a:ext>
            </a:extLst>
          </a:blip>
          <a:srcRect/>
          <a:stretch>
            <a:fillRect/>
          </a:stretch>
        </p:blipFill>
        <p:spPr bwMode="auto">
          <a:xfrm>
            <a:off x="305203" y="1412776"/>
            <a:ext cx="1860451" cy="3366889"/>
          </a:xfrm>
          <a:prstGeom prst="rect">
            <a:avLst/>
          </a:prstGeom>
          <a:noFill/>
          <a:ln>
            <a:noFill/>
          </a:ln>
        </p:spPr>
      </p:pic>
      <p:sp>
        <p:nvSpPr>
          <p:cNvPr id="10" name="1 Rectángulo">
            <a:hlinkClick r:id="rId3" action="ppaction://hlinksldjump"/>
          </p:cNvPr>
          <p:cNvSpPr/>
          <p:nvPr/>
        </p:nvSpPr>
        <p:spPr>
          <a:xfrm>
            <a:off x="323528" y="260648"/>
            <a:ext cx="8433674" cy="591868"/>
          </a:xfrm>
          <a:prstGeom prst="rect">
            <a:avLst/>
          </a:prstGeom>
          <a:noFill/>
          <a:ln>
            <a:noFill/>
          </a:ln>
          <a:effectLst>
            <a:outerShdw blurRad="190500" dist="228600" dir="2700000" algn="ctr">
              <a:srgbClr val="000000">
                <a:alpha val="30000"/>
              </a:srgbClr>
            </a:outerShdw>
          </a:effectLst>
        </p:spPr>
        <p:txBody>
          <a:bodyPr wrap="square" lIns="98462" tIns="49232" rIns="98462" bIns="4923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C" sz="3200" b="1" dirty="0" smtClean="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rPr>
              <a:t>ESTRATEGIA </a:t>
            </a:r>
            <a:r>
              <a:rPr lang="es-EC" sz="3200" b="1" smtClean="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rPr>
              <a:t>DE Precio</a:t>
            </a:r>
            <a:endParaRPr lang="es-EC" sz="3200" b="1" dirty="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endParaRPr>
          </a:p>
        </p:txBody>
      </p:sp>
    </p:spTree>
    <p:extLst>
      <p:ext uri="{BB962C8B-B14F-4D97-AF65-F5344CB8AC3E}">
        <p14:creationId xmlns:p14="http://schemas.microsoft.com/office/powerpoint/2010/main" val="3462307888"/>
      </p:ext>
    </p:extLst>
  </p:cSld>
  <p:clrMapOvr>
    <a:masterClrMapping/>
  </p:clrMapOvr>
  <p:transition spd="slow" advTm="400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2519264" y="1052736"/>
            <a:ext cx="6624736" cy="5632311"/>
          </a:xfrm>
          <a:prstGeom prst="rect">
            <a:avLst/>
          </a:prstGeom>
        </p:spPr>
        <p:txBody>
          <a:bodyPr wrap="square">
            <a:spAutoFit/>
          </a:bodyPr>
          <a:lstStyle/>
          <a:p>
            <a:pPr algn="just"/>
            <a:r>
              <a:rPr lang="es-ES" dirty="0" smtClean="0"/>
              <a:t>Con </a:t>
            </a:r>
            <a:r>
              <a:rPr lang="es-ES" dirty="0"/>
              <a:t>el fin de informar a los consumidores de la existencia del nuevo producto y de esa manera </a:t>
            </a:r>
            <a:r>
              <a:rPr lang="es-ES" dirty="0" smtClean="0"/>
              <a:t>ganar la preferencia del cliente.</a:t>
            </a:r>
          </a:p>
          <a:p>
            <a:pPr algn="just"/>
            <a:r>
              <a:rPr lang="es-ES" dirty="0" smtClean="0"/>
              <a:t>Se promocionara a  través </a:t>
            </a:r>
            <a:r>
              <a:rPr lang="es-EC" dirty="0" smtClean="0"/>
              <a:t>de:</a:t>
            </a:r>
          </a:p>
          <a:p>
            <a:pPr algn="just"/>
            <a:endParaRPr lang="es-EC" dirty="0" smtClean="0"/>
          </a:p>
          <a:p>
            <a:pPr marL="285750" indent="-285750" algn="just">
              <a:buFont typeface="Wingdings" panose="05000000000000000000" pitchFamily="2" charset="2"/>
              <a:buChar char="ü"/>
            </a:pPr>
            <a:r>
              <a:rPr lang="es-EC" dirty="0" smtClean="0"/>
              <a:t>Publicidad. Vallas publicitarias.</a:t>
            </a:r>
          </a:p>
          <a:p>
            <a:pPr marL="285750" indent="-285750" algn="just">
              <a:buFont typeface="Wingdings" panose="05000000000000000000" pitchFamily="2" charset="2"/>
              <a:buChar char="ü"/>
            </a:pPr>
            <a:r>
              <a:rPr lang="es-EC" dirty="0" smtClean="0"/>
              <a:t>Periódicos. Anuncios.</a:t>
            </a:r>
          </a:p>
          <a:p>
            <a:pPr marL="285750" indent="-285750" algn="just">
              <a:buFont typeface="Wingdings" panose="05000000000000000000" pitchFamily="2" charset="2"/>
              <a:buChar char="ü"/>
            </a:pPr>
            <a:r>
              <a:rPr lang="es-EC" dirty="0" smtClean="0"/>
              <a:t>Promoción. Diseño de escaparates.</a:t>
            </a:r>
          </a:p>
          <a:p>
            <a:pPr marL="285750" indent="-285750" algn="just">
              <a:buFont typeface="Wingdings" panose="05000000000000000000" pitchFamily="2" charset="2"/>
              <a:buChar char="ü"/>
            </a:pPr>
            <a:r>
              <a:rPr lang="es-EC" dirty="0" smtClean="0"/>
              <a:t>Volantes.</a:t>
            </a:r>
          </a:p>
          <a:p>
            <a:pPr marL="285750" indent="-285750" algn="just">
              <a:buFont typeface="Wingdings" panose="05000000000000000000" pitchFamily="2" charset="2"/>
              <a:buChar char="ü"/>
            </a:pPr>
            <a:r>
              <a:rPr lang="es-EC" dirty="0" smtClean="0"/>
              <a:t>Radio. Cuñas radiales.</a:t>
            </a:r>
          </a:p>
          <a:p>
            <a:pPr marL="285750" indent="-285750" algn="just">
              <a:buFont typeface="Wingdings" panose="05000000000000000000" pitchFamily="2" charset="2"/>
              <a:buChar char="ü"/>
            </a:pPr>
            <a:r>
              <a:rPr lang="es-EC" dirty="0" smtClean="0"/>
              <a:t>Redes sociales.</a:t>
            </a:r>
          </a:p>
          <a:p>
            <a:pPr marL="285750" indent="-285750" algn="just">
              <a:buFont typeface="Wingdings" panose="05000000000000000000" pitchFamily="2" charset="2"/>
              <a:buChar char="ü"/>
            </a:pPr>
            <a:r>
              <a:rPr lang="es-EC" dirty="0" smtClean="0"/>
              <a:t>Promoción de ventas. Descuentos por volumen  de compra.</a:t>
            </a:r>
          </a:p>
          <a:p>
            <a:pPr lvl="1" algn="just"/>
            <a:endParaRPr lang="es-EC" dirty="0" smtClean="0"/>
          </a:p>
          <a:p>
            <a:pPr marL="285750" indent="-285750" algn="just">
              <a:buFont typeface="Wingdings" panose="05000000000000000000" pitchFamily="2" charset="2"/>
              <a:buChar char="ü"/>
            </a:pPr>
            <a:endParaRPr lang="es-EC" dirty="0" smtClean="0"/>
          </a:p>
          <a:p>
            <a:pPr algn="just"/>
            <a:endParaRPr lang="es-EC" dirty="0" smtClean="0"/>
          </a:p>
          <a:p>
            <a:pPr algn="just"/>
            <a:endParaRPr lang="es-EC" dirty="0" smtClean="0"/>
          </a:p>
          <a:p>
            <a:pPr algn="just"/>
            <a:endParaRPr lang="es-EC" dirty="0" smtClean="0"/>
          </a:p>
          <a:p>
            <a:pPr algn="just"/>
            <a:endParaRPr lang="es-EC" dirty="0" smtClean="0"/>
          </a:p>
          <a:p>
            <a:pPr algn="just"/>
            <a:endParaRPr lang="es-ES" dirty="0" smtClean="0"/>
          </a:p>
          <a:p>
            <a:pPr lvl="0" algn="just">
              <a:spcAft>
                <a:spcPts val="0"/>
              </a:spcAft>
            </a:pPr>
            <a:endParaRPr lang="es-ES_tradnl" dirty="0" smtClean="0">
              <a:solidFill>
                <a:srgbClr val="000000"/>
              </a:solidFill>
              <a:latin typeface="Arial" panose="020B0604020202020204" pitchFamily="34" charset="0"/>
              <a:ea typeface="Calibri" panose="020F0502020204030204" pitchFamily="34" charset="0"/>
              <a:cs typeface="Calibri" panose="020F0502020204030204" pitchFamily="34" charset="0"/>
            </a:endParaRPr>
          </a:p>
        </p:txBody>
      </p:sp>
      <p:sp>
        <p:nvSpPr>
          <p:cNvPr id="10" name="1 Rectángulo">
            <a:hlinkClick r:id="rId2" action="ppaction://hlinksldjump"/>
          </p:cNvPr>
          <p:cNvSpPr/>
          <p:nvPr/>
        </p:nvSpPr>
        <p:spPr>
          <a:xfrm>
            <a:off x="386798" y="260648"/>
            <a:ext cx="8433674" cy="591868"/>
          </a:xfrm>
          <a:prstGeom prst="rect">
            <a:avLst/>
          </a:prstGeom>
          <a:noFill/>
          <a:ln>
            <a:noFill/>
          </a:ln>
          <a:effectLst>
            <a:outerShdw blurRad="190500" dist="228600" dir="2700000" algn="ctr">
              <a:srgbClr val="000000">
                <a:alpha val="30000"/>
              </a:srgbClr>
            </a:outerShdw>
          </a:effectLst>
        </p:spPr>
        <p:txBody>
          <a:bodyPr wrap="square" lIns="98462" tIns="49232" rIns="98462" bIns="4923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C" sz="3200" b="1" dirty="0" smtClean="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rPr>
              <a:t>ESTRATEGIA DE promoción</a:t>
            </a:r>
            <a:endParaRPr lang="es-EC" sz="3200" b="1" dirty="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endParaRPr>
          </a:p>
        </p:txBody>
      </p:sp>
      <p:sp>
        <p:nvSpPr>
          <p:cNvPr id="4" name="AutoShape 1"/>
          <p:cNvSpPr>
            <a:spLocks noChangeArrowheads="1"/>
          </p:cNvSpPr>
          <p:nvPr/>
        </p:nvSpPr>
        <p:spPr bwMode="auto">
          <a:xfrm>
            <a:off x="4507781" y="4437112"/>
            <a:ext cx="4392295" cy="1652270"/>
          </a:xfrm>
          <a:prstGeom prst="flowChartPunchedTape">
            <a:avLst/>
          </a:prstGeom>
          <a:solidFill>
            <a:schemeClr val="accent5">
              <a:lumMod val="40000"/>
              <a:lumOff val="60000"/>
            </a:schemeClr>
          </a:solidFill>
          <a:ln w="38100">
            <a:solidFill>
              <a:schemeClr val="accent5">
                <a:lumMod val="20000"/>
                <a:lumOff val="80000"/>
              </a:schemeClr>
            </a:solidFill>
            <a:miter lim="800000"/>
            <a:headEnd/>
            <a:tailEnd/>
          </a:ln>
          <a:effectLst>
            <a:outerShdw dist="107763" dir="13500000" algn="ctr" rotWithShape="0">
              <a:srgbClr val="4E6128">
                <a:alpha val="50000"/>
              </a:srgbClr>
            </a:outerShdw>
          </a:effectLst>
        </p:spPr>
        <p:txBody>
          <a:bodyPr vert="horz" wrap="square" lIns="91440" tIns="45720" rIns="91440" bIns="45720" numCol="1" anchor="t" anchorCtr="0" compatLnSpc="1">
            <a:prstTxWarp prst="textNoShape">
              <a:avLst/>
            </a:prstTxWarp>
            <a:noAutofit/>
          </a:bodyPr>
          <a:lstStyle/>
          <a:p>
            <a:pPr algn="ctr">
              <a:spcAft>
                <a:spcPts val="0"/>
              </a:spcAft>
            </a:pPr>
            <a:r>
              <a:rPr lang="es-EC"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Ven y visítanos en la nueva empresa productora y comercializadora “Las Tilapias de las Palmeras”  con la mejor tilapia del cantón” a tan solo $5.50 el kilo, mejor calidad y precio para ti.</a:t>
            </a:r>
            <a:endParaRPr lang="es-EC" sz="1200" dirty="0">
              <a:effectLst/>
              <a:latin typeface="Times New Roman" panose="02020603050405020304" pitchFamily="18" charset="0"/>
              <a:ea typeface="Times New Roman" panose="02020603050405020304" pitchFamily="18" charset="0"/>
            </a:endParaRPr>
          </a:p>
        </p:txBody>
      </p:sp>
      <p:pic>
        <p:nvPicPr>
          <p:cNvPr id="5" name="Imagen 4"/>
          <p:cNvPicPr/>
          <p:nvPr/>
        </p:nvPicPr>
        <p:blipFill rotWithShape="1">
          <a:blip r:embed="rId3"/>
          <a:srcRect l="47801" t="24770" r="27152" b="14715"/>
          <a:stretch/>
        </p:blipFill>
        <p:spPr bwMode="auto">
          <a:xfrm>
            <a:off x="215008" y="1032660"/>
            <a:ext cx="2304256" cy="43924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27407587"/>
      </p:ext>
    </p:extLst>
  </p:cSld>
  <p:clrMapOvr>
    <a:masterClrMapping/>
  </p:clrMapOvr>
  <p:transition spd="slow" advTm="400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Rectángulo">
            <a:hlinkClick r:id="rId2" action="ppaction://hlinksldjump"/>
          </p:cNvPr>
          <p:cNvSpPr/>
          <p:nvPr/>
        </p:nvSpPr>
        <p:spPr>
          <a:xfrm>
            <a:off x="323528" y="260648"/>
            <a:ext cx="8433674" cy="591868"/>
          </a:xfrm>
          <a:prstGeom prst="rect">
            <a:avLst/>
          </a:prstGeom>
          <a:noFill/>
          <a:ln>
            <a:noFill/>
          </a:ln>
          <a:effectLst>
            <a:outerShdw blurRad="190500" dist="228600" dir="2700000" algn="ctr">
              <a:srgbClr val="000000">
                <a:alpha val="30000"/>
              </a:srgbClr>
            </a:outerShdw>
          </a:effectLst>
        </p:spPr>
        <p:txBody>
          <a:bodyPr wrap="square" lIns="98462" tIns="49232" rIns="98462" bIns="4923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C" sz="3200" b="1" dirty="0" smtClean="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rPr>
              <a:t>ESTRATEGIA DE </a:t>
            </a:r>
            <a:r>
              <a:rPr lang="es-EC" sz="3200" b="1" dirty="0" smtClean="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rPr>
              <a:t>plaza</a:t>
            </a:r>
            <a:endParaRPr lang="es-EC" sz="3200" b="1" dirty="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endParaRPr>
          </a:p>
        </p:txBody>
      </p:sp>
      <p:sp>
        <p:nvSpPr>
          <p:cNvPr id="2" name="Rectángulo 1"/>
          <p:cNvSpPr/>
          <p:nvPr/>
        </p:nvSpPr>
        <p:spPr>
          <a:xfrm>
            <a:off x="1691680" y="1646221"/>
            <a:ext cx="5984260" cy="1754326"/>
          </a:xfrm>
          <a:prstGeom prst="rect">
            <a:avLst/>
          </a:prstGeom>
        </p:spPr>
        <p:txBody>
          <a:bodyPr wrap="square">
            <a:spAutoFit/>
          </a:bodyPr>
          <a:lstStyle/>
          <a:p>
            <a:pPr algn="just">
              <a:spcAft>
                <a:spcPts val="0"/>
              </a:spcAft>
            </a:pPr>
            <a:r>
              <a:rPr lang="es-ES" dirty="0"/>
              <a:t>El pescado previamente empacado en un empaque muy atractivo, se colocará en los frigoríficos de tiendas y comisariatos, para que tanto clientes minoristas y mayoristas tengan acceso al producto.</a:t>
            </a:r>
          </a:p>
          <a:p>
            <a:pPr marL="285750" indent="-285750" algn="just">
              <a:spcAft>
                <a:spcPts val="0"/>
              </a:spcAft>
              <a:buFont typeface="Wingdings" panose="05000000000000000000" pitchFamily="2" charset="2"/>
              <a:buChar char="ü"/>
            </a:pPr>
            <a:endParaRPr lang="es-ES" dirty="0"/>
          </a:p>
          <a:p>
            <a:pPr marL="285750" indent="-285750" algn="just">
              <a:spcAft>
                <a:spcPts val="0"/>
              </a:spcAft>
              <a:buFont typeface="Wingdings" panose="05000000000000000000" pitchFamily="2" charset="2"/>
              <a:buChar char="ü"/>
            </a:pPr>
            <a:endParaRPr lang="es-EC" dirty="0"/>
          </a:p>
        </p:txBody>
      </p:sp>
      <p:pic>
        <p:nvPicPr>
          <p:cNvPr id="7" name="Imagen 6" descr="http://2.bp.blogspot.com/-vT44zzXCJf0/VdumyPp-0ZI/AAAAAAAAA-E/c6phkXsXvns/s1600/El%2BMarketing%2BMix%2BPlaza.jpg"/>
          <p:cNvPicPr/>
          <p:nvPr/>
        </p:nvPicPr>
        <p:blipFill>
          <a:blip r:embed="rId3">
            <a:extLst>
              <a:ext uri="{28A0092B-C50C-407E-A947-70E740481C1C}">
                <a14:useLocalDpi xmlns:a14="http://schemas.microsoft.com/office/drawing/2010/main" val="0"/>
              </a:ext>
            </a:extLst>
          </a:blip>
          <a:srcRect/>
          <a:stretch>
            <a:fillRect/>
          </a:stretch>
        </p:blipFill>
        <p:spPr bwMode="auto">
          <a:xfrm>
            <a:off x="1691680" y="3717032"/>
            <a:ext cx="6336704" cy="1780540"/>
          </a:xfrm>
          <a:prstGeom prst="rect">
            <a:avLst/>
          </a:prstGeom>
          <a:noFill/>
          <a:ln>
            <a:noFill/>
          </a:ln>
        </p:spPr>
      </p:pic>
    </p:spTree>
    <p:extLst>
      <p:ext uri="{BB962C8B-B14F-4D97-AF65-F5344CB8AC3E}">
        <p14:creationId xmlns:p14="http://schemas.microsoft.com/office/powerpoint/2010/main" val="2580201839"/>
      </p:ext>
    </p:extLst>
  </p:cSld>
  <p:clrMapOvr>
    <a:masterClrMapping/>
  </p:clrMapOvr>
  <p:transition spd="slow" advTm="400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Rectángulo">
            <a:hlinkClick r:id="rId2" action="ppaction://hlinksldjump"/>
          </p:cNvPr>
          <p:cNvSpPr/>
          <p:nvPr/>
        </p:nvSpPr>
        <p:spPr>
          <a:xfrm>
            <a:off x="323528" y="260648"/>
            <a:ext cx="8433674" cy="1084311"/>
          </a:xfrm>
          <a:prstGeom prst="rect">
            <a:avLst/>
          </a:prstGeom>
          <a:noFill/>
          <a:ln>
            <a:noFill/>
          </a:ln>
          <a:effectLst>
            <a:outerShdw blurRad="190500" dist="228600" dir="2700000" algn="ctr">
              <a:srgbClr val="000000">
                <a:alpha val="30000"/>
              </a:srgbClr>
            </a:outerShdw>
          </a:effectLst>
        </p:spPr>
        <p:txBody>
          <a:bodyPr wrap="square" lIns="98462" tIns="49232" rIns="98462" bIns="4923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C" sz="3200" b="1" dirty="0" smtClean="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rPr>
              <a:t>Capitulo iii</a:t>
            </a:r>
          </a:p>
          <a:p>
            <a:pPr algn="ctr" fontAlgn="auto">
              <a:spcBef>
                <a:spcPts val="0"/>
              </a:spcBef>
              <a:spcAft>
                <a:spcPts val="0"/>
              </a:spcAft>
              <a:defRPr/>
            </a:pPr>
            <a:r>
              <a:rPr lang="es-EC" sz="3200" b="1" dirty="0" smtClean="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rPr>
              <a:t>Estudio técnico</a:t>
            </a:r>
            <a:endParaRPr lang="es-EC" sz="3200" b="1" dirty="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endParaRPr>
          </a:p>
        </p:txBody>
      </p:sp>
      <p:sp>
        <p:nvSpPr>
          <p:cNvPr id="2" name="Rectángulo 1"/>
          <p:cNvSpPr/>
          <p:nvPr/>
        </p:nvSpPr>
        <p:spPr>
          <a:xfrm>
            <a:off x="1475656" y="1628800"/>
            <a:ext cx="7065522" cy="2862322"/>
          </a:xfrm>
          <a:prstGeom prst="rect">
            <a:avLst/>
          </a:prstGeom>
        </p:spPr>
        <p:txBody>
          <a:bodyPr wrap="square">
            <a:spAutoFit/>
          </a:bodyPr>
          <a:lstStyle/>
          <a:p>
            <a:pPr algn="just"/>
            <a:r>
              <a:rPr lang="es-ES" dirty="0" smtClean="0"/>
              <a:t>Este </a:t>
            </a:r>
            <a:r>
              <a:rPr lang="es-ES" dirty="0"/>
              <a:t>proyecto cuenta con una capacidad instalada real de producción, la cual corresponde a:</a:t>
            </a:r>
            <a:endParaRPr lang="es-EC" dirty="0"/>
          </a:p>
          <a:p>
            <a:pPr algn="just"/>
            <a:r>
              <a:rPr lang="es-EC" dirty="0"/>
              <a:t> </a:t>
            </a:r>
          </a:p>
          <a:p>
            <a:pPr marL="285750" lvl="0" indent="-285750" algn="just">
              <a:buFont typeface="Wingdings" panose="05000000000000000000" pitchFamily="2" charset="2"/>
              <a:buChar char="ü"/>
            </a:pPr>
            <a:r>
              <a:rPr lang="es-ES" dirty="0"/>
              <a:t> </a:t>
            </a:r>
            <a:r>
              <a:rPr lang="es-ES" dirty="0" smtClean="0"/>
              <a:t>5600 </a:t>
            </a:r>
            <a:r>
              <a:rPr lang="es-ES" dirty="0"/>
              <a:t>m</a:t>
            </a:r>
            <a:r>
              <a:rPr lang="es-ES" baseline="30000" dirty="0"/>
              <a:t>2</a:t>
            </a:r>
            <a:r>
              <a:rPr lang="es-ES" dirty="0"/>
              <a:t> de espejo de agua (28 estanques de 10x20</a:t>
            </a:r>
            <a:r>
              <a:rPr lang="es-ES" dirty="0" smtClean="0"/>
              <a:t>).</a:t>
            </a:r>
          </a:p>
          <a:p>
            <a:pPr marL="285750" lvl="0" indent="-285750" algn="just">
              <a:buFont typeface="Wingdings" panose="05000000000000000000" pitchFamily="2" charset="2"/>
              <a:buChar char="ü"/>
            </a:pPr>
            <a:r>
              <a:rPr lang="es-ES" dirty="0" smtClean="0"/>
              <a:t>28.000 alevines por </a:t>
            </a:r>
            <a:r>
              <a:rPr lang="es-ES" dirty="0"/>
              <a:t>siembra</a:t>
            </a:r>
            <a:r>
              <a:rPr lang="es-ES" dirty="0" smtClean="0"/>
              <a:t>.</a:t>
            </a:r>
          </a:p>
          <a:p>
            <a:pPr marL="285750" lvl="0" indent="-285750" algn="just">
              <a:buFont typeface="Wingdings" panose="05000000000000000000" pitchFamily="2" charset="2"/>
              <a:buChar char="ü"/>
            </a:pPr>
            <a:r>
              <a:rPr lang="es-ES" dirty="0" smtClean="0"/>
              <a:t>25.200 </a:t>
            </a:r>
            <a:r>
              <a:rPr lang="es-ES" dirty="0"/>
              <a:t>peces cosechados con un peso promedio de </a:t>
            </a:r>
            <a:r>
              <a:rPr lang="es-ES" dirty="0" smtClean="0"/>
              <a:t>400  </a:t>
            </a:r>
            <a:r>
              <a:rPr lang="es-ES" dirty="0"/>
              <a:t>gramos </a:t>
            </a:r>
            <a:r>
              <a:rPr lang="es-ES" dirty="0" smtClean="0"/>
              <a:t>c/u.</a:t>
            </a:r>
          </a:p>
          <a:p>
            <a:pPr algn="just">
              <a:spcAft>
                <a:spcPts val="0"/>
              </a:spcAft>
            </a:pPr>
            <a:endParaRPr lang="es-ES" dirty="0"/>
          </a:p>
          <a:p>
            <a:pPr algn="just">
              <a:spcAft>
                <a:spcPts val="0"/>
              </a:spcAft>
            </a:pPr>
            <a:endParaRPr lang="es-ES" dirty="0"/>
          </a:p>
          <a:p>
            <a:pPr algn="just">
              <a:spcAft>
                <a:spcPts val="0"/>
              </a:spcAft>
            </a:pPr>
            <a:endParaRPr lang="es-EC" dirty="0"/>
          </a:p>
        </p:txBody>
      </p:sp>
      <p:pic>
        <p:nvPicPr>
          <p:cNvPr id="6" name="Imagen 5"/>
          <p:cNvPicPr/>
          <p:nvPr/>
        </p:nvPicPr>
        <p:blipFill rotWithShape="1">
          <a:blip r:embed="rId3"/>
          <a:srcRect l="19226" t="28533" r="19921" b="34156"/>
          <a:stretch/>
        </p:blipFill>
        <p:spPr bwMode="auto">
          <a:xfrm>
            <a:off x="323528" y="4221088"/>
            <a:ext cx="3286125" cy="18192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5476944"/>
      </p:ext>
    </p:extLst>
  </p:cSld>
  <p:clrMapOvr>
    <a:masterClrMapping/>
  </p:clrMapOvr>
  <p:transition spd="slow" advTm="400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Rectángulo">
            <a:hlinkClick r:id="rId2" action="ppaction://hlinksldjump"/>
          </p:cNvPr>
          <p:cNvSpPr/>
          <p:nvPr/>
        </p:nvSpPr>
        <p:spPr>
          <a:xfrm>
            <a:off x="323528" y="260648"/>
            <a:ext cx="8433674" cy="591868"/>
          </a:xfrm>
          <a:prstGeom prst="rect">
            <a:avLst/>
          </a:prstGeom>
          <a:noFill/>
          <a:ln>
            <a:noFill/>
          </a:ln>
          <a:effectLst>
            <a:outerShdw blurRad="190500" dist="228600" dir="2700000" algn="ctr">
              <a:srgbClr val="000000">
                <a:alpha val="30000"/>
              </a:srgbClr>
            </a:outerShdw>
          </a:effectLst>
        </p:spPr>
        <p:txBody>
          <a:bodyPr wrap="square" lIns="98462" tIns="49232" rIns="98462" bIns="4923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C" sz="3200" b="1" dirty="0" smtClean="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rPr>
              <a:t>FACTORES DETERMINANTES DEL TAMAÑO</a:t>
            </a:r>
            <a:endParaRPr lang="es-EC" sz="3200" b="1" dirty="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endParaRPr>
          </a:p>
        </p:txBody>
      </p:sp>
      <p:graphicFrame>
        <p:nvGraphicFramePr>
          <p:cNvPr id="9" name="4 Diagrama"/>
          <p:cNvGraphicFramePr/>
          <p:nvPr>
            <p:extLst>
              <p:ext uri="{D42A27DB-BD31-4B8C-83A1-F6EECF244321}">
                <p14:modId xmlns:p14="http://schemas.microsoft.com/office/powerpoint/2010/main" val="4170089632"/>
              </p:ext>
            </p:extLst>
          </p:nvPr>
        </p:nvGraphicFramePr>
        <p:xfrm>
          <a:off x="1142976" y="1857364"/>
          <a:ext cx="716757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8" descr="E:\Mis documentos\Mis imágenes\Galería multimedia de Microsoft\j0433920.png"/>
          <p:cNvPicPr>
            <a:picLocks noChangeAspect="1" noChangeArrowheads="1"/>
          </p:cNvPicPr>
          <p:nvPr/>
        </p:nvPicPr>
        <p:blipFill>
          <a:blip r:embed="rId8"/>
          <a:srcRect/>
          <a:stretch>
            <a:fillRect/>
          </a:stretch>
        </p:blipFill>
        <p:spPr bwMode="auto">
          <a:xfrm>
            <a:off x="6633529" y="3197987"/>
            <a:ext cx="1000125" cy="1000125"/>
          </a:xfrm>
          <a:prstGeom prst="rect">
            <a:avLst/>
          </a:prstGeom>
          <a:ln>
            <a:noFill/>
          </a:ln>
          <a:effectLst>
            <a:outerShdw blurRad="292100" dist="139700" dir="2700000" algn="tl" rotWithShape="0">
              <a:srgbClr val="333333">
                <a:alpha val="65000"/>
              </a:srgbClr>
            </a:outerShdw>
          </a:effectLst>
        </p:spPr>
      </p:pic>
      <p:sp>
        <p:nvSpPr>
          <p:cNvPr id="12" name="8 Rectángulo redondeado"/>
          <p:cNvSpPr/>
          <p:nvPr/>
        </p:nvSpPr>
        <p:spPr>
          <a:xfrm>
            <a:off x="5517224" y="2580491"/>
            <a:ext cx="1143008" cy="612773"/>
          </a:xfrm>
          <a:prstGeom prst="roundRect">
            <a:avLst>
              <a:gd name="adj" fmla="val 10000"/>
            </a:avLst>
          </a:prstGeom>
          <a:blipFill rotWithShape="0">
            <a:blip r:embed="rId9" cstate="print"/>
            <a:stretch>
              <a:fillRect/>
            </a:stretch>
          </a:blipFill>
          <a:ln cmpd="dbl"/>
          <a:effectLst>
            <a:outerShdw blurRad="50800" dist="25000" dir="5400000" rotWithShape="0">
              <a:srgbClr val="993366">
                <a:alpha val="37647"/>
              </a:srgbClr>
            </a:outerShdw>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sp>
      <p:pic>
        <p:nvPicPr>
          <p:cNvPr id="13" name="Picture 2" descr="C:\Documents and Settings\Administrador\Mis documentos\Mis imágenes\Galería multimedia de Microsoft\j0433954.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57139" y="5085184"/>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descr="https://encrypted-tbn1.gstatic.com/images?q=tbn:ANd9GcQS8U8Ab3W36sadOgqJ5PfJkefkcdjedtEgOCutpunO2D-FjEib"/>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77468" y="4183249"/>
            <a:ext cx="676892" cy="736101"/>
          </a:xfrm>
          <a:prstGeom prst="rect">
            <a:avLst/>
          </a:prstGeom>
          <a:noFill/>
          <a:ln>
            <a:noFill/>
          </a:ln>
        </p:spPr>
      </p:pic>
    </p:spTree>
    <p:extLst>
      <p:ext uri="{BB962C8B-B14F-4D97-AF65-F5344CB8AC3E}">
        <p14:creationId xmlns:p14="http://schemas.microsoft.com/office/powerpoint/2010/main" val="1820199893"/>
      </p:ext>
    </p:extLst>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p:cNvSpPr>
          <p:nvPr/>
        </p:nvSpPr>
        <p:spPr>
          <a:xfrm>
            <a:off x="628650" y="365125"/>
            <a:ext cx="7886700" cy="615603"/>
          </a:xfrm>
          <a:prstGeom prst="rect">
            <a:avLst/>
          </a:prstGeom>
        </p:spPr>
        <p:txBody>
          <a:bodyPr/>
          <a:lstStyle>
            <a:lvl1pPr algn="r" rtl="0" eaLnBrk="1" fontAlgn="base" hangingPunct="1">
              <a:spcBef>
                <a:spcPct val="0"/>
              </a:spcBef>
              <a:spcAft>
                <a:spcPct val="0"/>
              </a:spcAft>
              <a:defRPr sz="3200" b="1" i="1" kern="1200">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anose="020B0604020202020204" pitchFamily="34" charset="0"/>
              </a:defRPr>
            </a:lvl9pPr>
          </a:lstStyle>
          <a:p>
            <a:endParaRPr lang="es-EC" dirty="0"/>
          </a:p>
        </p:txBody>
      </p:sp>
      <p:sp>
        <p:nvSpPr>
          <p:cNvPr id="7" name="3 Rectángulo"/>
          <p:cNvSpPr/>
          <p:nvPr/>
        </p:nvSpPr>
        <p:spPr>
          <a:xfrm>
            <a:off x="1691680" y="260648"/>
            <a:ext cx="5472608" cy="1207421"/>
          </a:xfrm>
          <a:prstGeom prst="rect">
            <a:avLst/>
          </a:prstGeom>
          <a:noFill/>
          <a:ln>
            <a:noFill/>
          </a:ln>
          <a:effectLst>
            <a:outerShdw blurRad="190500" dist="228600" dir="2700000" algn="ctr">
              <a:srgbClr val="000000">
                <a:alpha val="30000"/>
              </a:srgbClr>
            </a:outerShdw>
          </a:effectLst>
        </p:spPr>
        <p:txBody>
          <a:bodyPr wrap="square" lIns="98462" tIns="49232" rIns="98462" bIns="4923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C" sz="4000" b="1" spc="50" dirty="0" smtClean="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rPr>
              <a:t>Capitulo i</a:t>
            </a:r>
          </a:p>
          <a:p>
            <a:pPr algn="ctr" fontAlgn="auto">
              <a:spcBef>
                <a:spcPts val="0"/>
              </a:spcBef>
              <a:spcAft>
                <a:spcPts val="0"/>
              </a:spcAft>
              <a:defRPr/>
            </a:pPr>
            <a:r>
              <a:rPr lang="es-EC" sz="3200" b="1" spc="50" dirty="0" smtClean="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rPr>
              <a:t>INTRODUCCIÓN</a:t>
            </a:r>
            <a:endParaRPr lang="es-EC" sz="3200" b="1" spc="50" dirty="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endParaRPr>
          </a:p>
        </p:txBody>
      </p:sp>
      <p:pic>
        <p:nvPicPr>
          <p:cNvPr id="8" name="Imagen 7" descr="http://previews.123rf.com/images/yayayoy/yayayoy1308/yayayoy130800006/21701967-Dibujos-animados-d-lar-mostrando-el-pulgar-hacia-arriba-Foto-de-archiv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950" y="1633788"/>
            <a:ext cx="742950" cy="1561465"/>
          </a:xfrm>
          <a:prstGeom prst="rect">
            <a:avLst/>
          </a:prstGeom>
          <a:noFill/>
          <a:ln>
            <a:noFill/>
          </a:ln>
        </p:spPr>
      </p:pic>
      <p:sp>
        <p:nvSpPr>
          <p:cNvPr id="15" name="Marcador de contenido 3"/>
          <p:cNvSpPr txBox="1">
            <a:spLocks/>
          </p:cNvSpPr>
          <p:nvPr/>
        </p:nvSpPr>
        <p:spPr>
          <a:xfrm>
            <a:off x="1331640" y="1449436"/>
            <a:ext cx="7310636" cy="2483620"/>
          </a:xfrm>
          <a:prstGeom prst="rect">
            <a:avLst/>
          </a:prstGeom>
        </p:spPr>
        <p:txBody>
          <a:bodyPr/>
          <a:lstStyle>
            <a:lvl1pPr marL="0" indent="0" algn="ctr" rtl="0" eaLnBrk="1" fontAlgn="base" hangingPunct="1">
              <a:spcBef>
                <a:spcPct val="20000"/>
              </a:spcBef>
              <a:spcAft>
                <a:spcPct val="0"/>
              </a:spcAft>
              <a:buNone/>
              <a:defRPr sz="24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None/>
              <a:defRPr sz="24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None/>
              <a:defRPr sz="24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None/>
              <a:defRPr sz="24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354013" indent="-354013" algn="just">
              <a:buFont typeface="Wingdings" panose="05000000000000000000" pitchFamily="2" charset="2"/>
              <a:buChar char="ü"/>
            </a:pPr>
            <a:r>
              <a:rPr lang="es-ES_tradnl" dirty="0" smtClean="0">
                <a:solidFill>
                  <a:schemeClr val="tx1"/>
                </a:solidFill>
              </a:rPr>
              <a:t>Pretende contribuir a la  economía  de los pobladores.</a:t>
            </a:r>
          </a:p>
          <a:p>
            <a:pPr algn="just">
              <a:buFont typeface="Wingdings" panose="05000000000000000000" pitchFamily="2" charset="2"/>
              <a:buChar char="ü"/>
            </a:pPr>
            <a:endParaRPr lang="es-ES_tradnl" dirty="0" smtClean="0">
              <a:solidFill>
                <a:schemeClr val="tx1"/>
              </a:solidFill>
            </a:endParaRPr>
          </a:p>
          <a:p>
            <a:pPr marL="354013" indent="-354013" algn="just">
              <a:buFont typeface="Wingdings" panose="05000000000000000000" pitchFamily="2" charset="2"/>
              <a:buChar char="ü"/>
            </a:pPr>
            <a:r>
              <a:rPr lang="es-EC" dirty="0" smtClean="0">
                <a:solidFill>
                  <a:schemeClr val="tx1"/>
                </a:solidFill>
              </a:rPr>
              <a:t>Los recursos económicos que generan sus fincas  son bajos, dependen.</a:t>
            </a:r>
            <a:endParaRPr lang="es-EC" dirty="0">
              <a:solidFill>
                <a:schemeClr val="tx1"/>
              </a:solidFill>
            </a:endParaRPr>
          </a:p>
        </p:txBody>
      </p:sp>
      <p:pic>
        <p:nvPicPr>
          <p:cNvPr id="16" name="Imagen 15" descr="https://encrypted-tbn0.gstatic.com/images?q=tbn:ANd9GcQXhFKYB9tGoVa3oLSzspMWSgTNeJjhzlDIsWtdzf5hokqWd8cMvQ"/>
          <p:cNvPicPr/>
          <p:nvPr/>
        </p:nvPicPr>
        <p:blipFill>
          <a:blip r:embed="rId3">
            <a:extLst>
              <a:ext uri="{28A0092B-C50C-407E-A947-70E740481C1C}">
                <a14:useLocalDpi xmlns:a14="http://schemas.microsoft.com/office/drawing/2010/main" val="0"/>
              </a:ext>
            </a:extLst>
          </a:blip>
          <a:srcRect/>
          <a:stretch>
            <a:fillRect/>
          </a:stretch>
        </p:blipFill>
        <p:spPr bwMode="auto">
          <a:xfrm>
            <a:off x="899593" y="4293096"/>
            <a:ext cx="1872208" cy="1304925"/>
          </a:xfrm>
          <a:prstGeom prst="rect">
            <a:avLst/>
          </a:prstGeom>
          <a:noFill/>
          <a:ln>
            <a:noFill/>
          </a:ln>
        </p:spPr>
      </p:pic>
      <p:pic>
        <p:nvPicPr>
          <p:cNvPr id="17" name="Imagen 16" descr="http://previews.123rf.com/images/lossik/lossik1202/lossik120200006/12166409-Los-granos-de-cacao-con-hojas-verdes--Foto-de-archi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6625" y="4020956"/>
            <a:ext cx="2190750" cy="1581150"/>
          </a:xfrm>
          <a:prstGeom prst="rect">
            <a:avLst/>
          </a:prstGeom>
          <a:noFill/>
          <a:ln>
            <a:noFill/>
          </a:ln>
        </p:spPr>
      </p:pic>
      <p:pic>
        <p:nvPicPr>
          <p:cNvPr id="18" name="Imagen 17" descr="http://reservaeleden.org/plantasloc/imgmanual/04b_biodiversidad/Pag31i.jpg"/>
          <p:cNvPicPr/>
          <p:nvPr/>
        </p:nvPicPr>
        <p:blipFill>
          <a:blip r:embed="rId5">
            <a:extLst>
              <a:ext uri="{28A0092B-C50C-407E-A947-70E740481C1C}">
                <a14:useLocalDpi xmlns:a14="http://schemas.microsoft.com/office/drawing/2010/main" val="0"/>
              </a:ext>
            </a:extLst>
          </a:blip>
          <a:srcRect/>
          <a:stretch>
            <a:fillRect/>
          </a:stretch>
        </p:blipFill>
        <p:spPr bwMode="auto">
          <a:xfrm>
            <a:off x="7453915" y="3127500"/>
            <a:ext cx="1457325" cy="1905000"/>
          </a:xfrm>
          <a:prstGeom prst="rect">
            <a:avLst/>
          </a:prstGeom>
          <a:noFill/>
          <a:ln>
            <a:noFill/>
          </a:ln>
        </p:spPr>
      </p:pic>
      <p:pic>
        <p:nvPicPr>
          <p:cNvPr id="19" name="Imagen 18" descr="http://www.ars.usda.gov/is/pr/2005/050711.cassava2.jpg"/>
          <p:cNvPicPr/>
          <p:nvPr/>
        </p:nvPicPr>
        <p:blipFill>
          <a:blip r:embed="rId6">
            <a:extLst>
              <a:ext uri="{28A0092B-C50C-407E-A947-70E740481C1C}">
                <a14:useLocalDpi xmlns:a14="http://schemas.microsoft.com/office/drawing/2010/main" val="0"/>
              </a:ext>
            </a:extLst>
          </a:blip>
          <a:srcRect/>
          <a:stretch>
            <a:fillRect/>
          </a:stretch>
        </p:blipFill>
        <p:spPr bwMode="auto">
          <a:xfrm>
            <a:off x="6015640" y="4080000"/>
            <a:ext cx="1438275" cy="1704975"/>
          </a:xfrm>
          <a:prstGeom prst="rect">
            <a:avLst/>
          </a:prstGeom>
          <a:noFill/>
          <a:ln>
            <a:noFill/>
          </a:ln>
        </p:spPr>
      </p:pic>
    </p:spTree>
    <p:extLst>
      <p:ext uri="{BB962C8B-B14F-4D97-AF65-F5344CB8AC3E}">
        <p14:creationId xmlns:p14="http://schemas.microsoft.com/office/powerpoint/2010/main" val="2282449106"/>
      </p:ext>
    </p:extLst>
  </p:cSld>
  <p:clrMapOvr>
    <a:masterClrMapping/>
  </p:clrMapOvr>
  <p:transition spd="slow" advTm="400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Rectángulo">
            <a:hlinkClick r:id="rId2" action="ppaction://hlinksldjump"/>
          </p:cNvPr>
          <p:cNvSpPr/>
          <p:nvPr/>
        </p:nvSpPr>
        <p:spPr>
          <a:xfrm>
            <a:off x="323528" y="260648"/>
            <a:ext cx="8433674" cy="1576753"/>
          </a:xfrm>
          <a:prstGeom prst="rect">
            <a:avLst/>
          </a:prstGeom>
          <a:noFill/>
          <a:ln>
            <a:noFill/>
          </a:ln>
          <a:effectLst>
            <a:outerShdw blurRad="190500" dist="228600" dir="2700000" algn="ctr">
              <a:srgbClr val="000000">
                <a:alpha val="30000"/>
              </a:srgbClr>
            </a:outerShdw>
          </a:effectLst>
        </p:spPr>
        <p:txBody>
          <a:bodyPr wrap="square" lIns="98462" tIns="49232" rIns="98462" bIns="4923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es-EC" sz="3200" b="1" dirty="0" smtClean="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endParaRPr>
          </a:p>
          <a:p>
            <a:pPr algn="ctr" fontAlgn="auto">
              <a:spcBef>
                <a:spcPts val="0"/>
              </a:spcBef>
              <a:spcAft>
                <a:spcPts val="0"/>
              </a:spcAft>
              <a:defRPr/>
            </a:pPr>
            <a:r>
              <a:rPr lang="es-EC" sz="3200" b="1" dirty="0" smtClean="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rPr>
              <a:t>Localización</a:t>
            </a:r>
            <a:r>
              <a:rPr lang="es-EC" sz="3200" b="1" dirty="0" smtClean="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rPr>
              <a:t> DEL PROYECTO</a:t>
            </a:r>
          </a:p>
          <a:p>
            <a:pPr algn="ctr" fontAlgn="auto">
              <a:spcBef>
                <a:spcPts val="0"/>
              </a:spcBef>
              <a:spcAft>
                <a:spcPts val="0"/>
              </a:spcAft>
              <a:defRPr/>
            </a:pPr>
            <a:r>
              <a:rPr lang="es-EC" sz="3200" b="1" dirty="0" smtClean="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rPr>
              <a:t>MACROLIZACION</a:t>
            </a:r>
            <a:endParaRPr lang="es-EC" sz="3200" b="1" dirty="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endParaRPr>
          </a:p>
        </p:txBody>
      </p:sp>
      <p:pic>
        <p:nvPicPr>
          <p:cNvPr id="5" name="Imagen 4"/>
          <p:cNvPicPr/>
          <p:nvPr/>
        </p:nvPicPr>
        <p:blipFill rotWithShape="1">
          <a:blip r:embed="rId3"/>
          <a:srcRect l="21272" t="15203" r="19662" b="10135"/>
          <a:stretch/>
        </p:blipFill>
        <p:spPr bwMode="auto">
          <a:xfrm>
            <a:off x="356579" y="1988840"/>
            <a:ext cx="4575461" cy="3528391"/>
          </a:xfrm>
          <a:prstGeom prst="rect">
            <a:avLst/>
          </a:prstGeom>
          <a:ln>
            <a:solidFill>
              <a:schemeClr val="tx1"/>
            </a:solidFill>
          </a:ln>
          <a:extLst>
            <a:ext uri="{53640926-AAD7-44D8-BBD7-CCE9431645EC}">
              <a14:shadowObscured xmlns:a14="http://schemas.microsoft.com/office/drawing/2010/main"/>
            </a:ext>
          </a:extLst>
        </p:spPr>
      </p:pic>
      <p:grpSp>
        <p:nvGrpSpPr>
          <p:cNvPr id="7" name="Diagram group"/>
          <p:cNvGrpSpPr/>
          <p:nvPr/>
        </p:nvGrpSpPr>
        <p:grpSpPr>
          <a:xfrm>
            <a:off x="3131841" y="3071810"/>
            <a:ext cx="2654606" cy="1055351"/>
            <a:chOff x="10787" y="1321224"/>
            <a:chExt cx="3550325" cy="1967826"/>
          </a:xfrm>
          <a:solidFill>
            <a:srgbClr val="7030A0"/>
          </a:solidFill>
          <a:scene3d>
            <a:camera prst="perspectiveRelaxedModerately" zoom="92000"/>
            <a:lightRig rig="balanced" dir="t">
              <a:rot lat="0" lon="0" rev="12700000"/>
            </a:lightRig>
          </a:scene3d>
        </p:grpSpPr>
        <p:sp>
          <p:nvSpPr>
            <p:cNvPr id="8" name=" 3"/>
            <p:cNvSpPr/>
            <p:nvPr/>
          </p:nvSpPr>
          <p:spPr>
            <a:xfrm rot="10294121">
              <a:off x="10787" y="1321224"/>
              <a:ext cx="3550325" cy="1967826"/>
            </a:xfrm>
            <a:prstGeom prst="swooshArrow">
              <a:avLst>
                <a:gd name="adj1" fmla="val 25000"/>
                <a:gd name="adj2" fmla="val 25000"/>
              </a:avLst>
            </a:prstGeom>
            <a:grpFill/>
            <a:sp3d z="-152400" prstMaterial="plastic">
              <a:bevelT w="25400" h="25400"/>
              <a:bevelB w="25400" h="25400"/>
            </a:sp3d>
          </p:spPr>
          <p:style>
            <a:lnRef idx="0">
              <a:schemeClr val="dk1">
                <a:hueOff val="0"/>
                <a:satOff val="0"/>
                <a:lumOff val="0"/>
                <a:alphaOff val="0"/>
              </a:schemeClr>
            </a:lnRef>
            <a:fillRef idx="1">
              <a:schemeClr val="accent6">
                <a:tint val="55000"/>
                <a:hueOff val="0"/>
                <a:satOff val="0"/>
                <a:lumOff val="0"/>
                <a:alphaOff val="0"/>
              </a:schemeClr>
            </a:fillRef>
            <a:effectRef idx="0">
              <a:schemeClr val="accent6">
                <a:tint val="55000"/>
                <a:hueOff val="0"/>
                <a:satOff val="0"/>
                <a:lumOff val="0"/>
                <a:alphaOff val="0"/>
              </a:schemeClr>
            </a:effectRef>
            <a:fontRef idx="minor">
              <a:schemeClr val="dk1">
                <a:hueOff val="0"/>
                <a:satOff val="0"/>
                <a:lumOff val="0"/>
                <a:alphaOff val="0"/>
              </a:schemeClr>
            </a:fontRef>
          </p:style>
        </p:sp>
      </p:grpSp>
      <p:graphicFrame>
        <p:nvGraphicFramePr>
          <p:cNvPr id="9" name="3 Diagrama"/>
          <p:cNvGraphicFramePr/>
          <p:nvPr>
            <p:extLst>
              <p:ext uri="{D42A27DB-BD31-4B8C-83A1-F6EECF244321}">
                <p14:modId xmlns:p14="http://schemas.microsoft.com/office/powerpoint/2010/main" val="3701986425"/>
              </p:ext>
            </p:extLst>
          </p:nvPr>
        </p:nvGraphicFramePr>
        <p:xfrm>
          <a:off x="5143504" y="2143116"/>
          <a:ext cx="3333752" cy="1460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2" descr="E:\Mis documentos\Mis imágenes\Galería multimedia de Microsoft\j0422961.jpg"/>
          <p:cNvPicPr>
            <a:picLocks noChangeAspect="1" noChangeArrowheads="1"/>
          </p:cNvPicPr>
          <p:nvPr/>
        </p:nvPicPr>
        <p:blipFill>
          <a:blip r:embed="rId9"/>
          <a:srcRect/>
          <a:stretch>
            <a:fillRect/>
          </a:stretch>
        </p:blipFill>
        <p:spPr bwMode="auto">
          <a:xfrm rot="18808278">
            <a:off x="5899945" y="4361656"/>
            <a:ext cx="1630362" cy="13938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98002284"/>
      </p:ext>
    </p:extLst>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Rectángulo">
            <a:hlinkClick r:id="rId2" action="ppaction://hlinksldjump"/>
          </p:cNvPr>
          <p:cNvSpPr/>
          <p:nvPr/>
        </p:nvSpPr>
        <p:spPr>
          <a:xfrm>
            <a:off x="323525" y="87631"/>
            <a:ext cx="8433674" cy="591868"/>
          </a:xfrm>
          <a:prstGeom prst="rect">
            <a:avLst/>
          </a:prstGeom>
          <a:noFill/>
          <a:ln>
            <a:noFill/>
          </a:ln>
          <a:effectLst>
            <a:outerShdw blurRad="190500" dist="228600" dir="2700000" algn="ctr">
              <a:srgbClr val="000000">
                <a:alpha val="30000"/>
              </a:srgbClr>
            </a:outerShdw>
          </a:effectLst>
        </p:spPr>
        <p:txBody>
          <a:bodyPr wrap="square" lIns="98462" tIns="49232" rIns="98462" bIns="4923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C" sz="3200" b="1" dirty="0" smtClean="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rPr>
              <a:t>INGENIERIA DEL PROYECTO</a:t>
            </a:r>
            <a:endParaRPr lang="es-EC" sz="3200" b="1" dirty="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endParaRPr>
          </a:p>
        </p:txBody>
      </p:sp>
      <p:pic>
        <p:nvPicPr>
          <p:cNvPr id="8" name="Imagen 7"/>
          <p:cNvPicPr/>
          <p:nvPr/>
        </p:nvPicPr>
        <p:blipFill rotWithShape="1">
          <a:blip r:embed="rId3"/>
          <a:srcRect l="55615" t="23481" r="33325" b="15970"/>
          <a:stretch/>
        </p:blipFill>
        <p:spPr bwMode="auto">
          <a:xfrm>
            <a:off x="2956187" y="1844824"/>
            <a:ext cx="3168351" cy="4176464"/>
          </a:xfrm>
          <a:prstGeom prst="rect">
            <a:avLst/>
          </a:prstGeom>
          <a:ln>
            <a:noFill/>
          </a:ln>
          <a:extLst>
            <a:ext uri="{53640926-AAD7-44D8-BBD7-CCE9431645EC}">
              <a14:shadowObscured xmlns:a14="http://schemas.microsoft.com/office/drawing/2010/main"/>
            </a:ext>
          </a:extLst>
        </p:spPr>
      </p:pic>
      <p:grpSp>
        <p:nvGrpSpPr>
          <p:cNvPr id="9" name="Grupo 8"/>
          <p:cNvGrpSpPr/>
          <p:nvPr/>
        </p:nvGrpSpPr>
        <p:grpSpPr>
          <a:xfrm>
            <a:off x="2365927" y="1058520"/>
            <a:ext cx="4348873" cy="584198"/>
            <a:chOff x="166687" y="730248"/>
            <a:chExt cx="3000376" cy="584198"/>
          </a:xfrm>
          <a:scene3d>
            <a:camera prst="orthographicFront">
              <a:rot lat="0" lon="0" rev="0"/>
            </a:camera>
            <a:lightRig rig="contrasting" dir="t">
              <a:rot lat="0" lon="0" rev="1200000"/>
            </a:lightRig>
          </a:scene3d>
        </p:grpSpPr>
        <p:sp>
          <p:nvSpPr>
            <p:cNvPr id="10" name="Rectángulo redondeado 9"/>
            <p:cNvSpPr/>
            <p:nvPr/>
          </p:nvSpPr>
          <p:spPr>
            <a:xfrm>
              <a:off x="166687" y="730248"/>
              <a:ext cx="3000376" cy="584198"/>
            </a:xfrm>
            <a:prstGeom prst="roundRect">
              <a:avLst>
                <a:gd name="adj" fmla="val 10500"/>
              </a:avLst>
            </a:prstGeom>
            <a:solidFill>
              <a:srgbClr val="92D050"/>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4">
                <a:hueOff val="12769860"/>
                <a:satOff val="100000"/>
                <a:lumOff val="89608"/>
                <a:alphaOff val="0"/>
              </a:schemeClr>
            </a:effectRef>
            <a:fontRef idx="minor">
              <a:schemeClr val="lt1"/>
            </a:fontRef>
          </p:style>
        </p:sp>
        <p:sp>
          <p:nvSpPr>
            <p:cNvPr id="11" name="Rectángulo 10"/>
            <p:cNvSpPr/>
            <p:nvPr/>
          </p:nvSpPr>
          <p:spPr>
            <a:xfrm>
              <a:off x="184653" y="748214"/>
              <a:ext cx="2964444" cy="54826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99568" numCol="1" spcCol="1270" anchor="t" anchorCtr="0">
              <a:noAutofit/>
            </a:bodyPr>
            <a:lstStyle/>
            <a:p>
              <a:pPr lvl="0" algn="ctr" defTabSz="622300">
                <a:lnSpc>
                  <a:spcPct val="90000"/>
                </a:lnSpc>
                <a:spcBef>
                  <a:spcPct val="0"/>
                </a:spcBef>
                <a:spcAft>
                  <a:spcPct val="35000"/>
                </a:spcAft>
              </a:pPr>
              <a:r>
                <a:rPr lang="es-EC" sz="1400" b="1" kern="1200" dirty="0" smtClean="0">
                  <a:solidFill>
                    <a:srgbClr val="002060"/>
                  </a:solidFill>
                  <a:effectLst>
                    <a:outerShdw blurRad="38100" dist="38100" dir="2700000" algn="tl">
                      <a:srgbClr val="000000">
                        <a:alpha val="43137"/>
                      </a:srgbClr>
                    </a:outerShdw>
                  </a:effectLst>
                </a:rPr>
                <a:t>FLUJOGRAMA DEL PRODUCTO A COMERCIALIZAR.</a:t>
              </a:r>
              <a:endParaRPr lang="es-EC" sz="1400" b="1" kern="1200" dirty="0">
                <a:solidFill>
                  <a:srgbClr val="002060"/>
                </a:solidFill>
                <a:effectLst>
                  <a:outerShdw blurRad="38100" dist="38100" dir="2700000" algn="tl">
                    <a:srgbClr val="000000">
                      <a:alpha val="43137"/>
                    </a:srgbClr>
                  </a:outerShdw>
                </a:effectLst>
              </a:endParaRPr>
            </a:p>
          </p:txBody>
        </p:sp>
      </p:grpSp>
    </p:spTree>
  </p:cSld>
  <p:clrMapOvr>
    <a:masterClrMapping/>
  </p:clrMapOvr>
  <p:transition spd="slow" advTm="400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Rectángulo">
            <a:hlinkClick r:id="rId2" action="ppaction://hlinksldjump"/>
          </p:cNvPr>
          <p:cNvSpPr/>
          <p:nvPr/>
        </p:nvSpPr>
        <p:spPr>
          <a:xfrm>
            <a:off x="323528" y="260648"/>
            <a:ext cx="8433674" cy="591868"/>
          </a:xfrm>
          <a:prstGeom prst="rect">
            <a:avLst/>
          </a:prstGeom>
          <a:noFill/>
          <a:ln>
            <a:noFill/>
          </a:ln>
          <a:effectLst>
            <a:outerShdw blurRad="190500" dist="228600" dir="2700000" algn="ctr">
              <a:srgbClr val="000000">
                <a:alpha val="30000"/>
              </a:srgbClr>
            </a:outerShdw>
          </a:effectLst>
        </p:spPr>
        <p:txBody>
          <a:bodyPr wrap="square" lIns="98462" tIns="49232" rIns="98462" bIns="4923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C" sz="3200" b="1" dirty="0" smtClean="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rPr>
              <a:t>ESTIMACIÓN DE LA INVERSIÓN</a:t>
            </a:r>
            <a:endParaRPr lang="es-EC" sz="3200" b="1" dirty="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endParaRPr>
          </a:p>
        </p:txBody>
      </p:sp>
      <p:pic>
        <p:nvPicPr>
          <p:cNvPr id="3" name="Imagen 2"/>
          <p:cNvPicPr/>
          <p:nvPr/>
        </p:nvPicPr>
        <p:blipFill rotWithShape="1">
          <a:blip r:embed="rId3"/>
          <a:srcRect l="33690" t="24770" r="40204" b="6972"/>
          <a:stretch/>
        </p:blipFill>
        <p:spPr bwMode="auto">
          <a:xfrm>
            <a:off x="2339752" y="980728"/>
            <a:ext cx="4145657" cy="4752528"/>
          </a:xfrm>
          <a:prstGeom prst="rect">
            <a:avLst/>
          </a:prstGeom>
          <a:ln>
            <a:noFill/>
          </a:ln>
          <a:extLst>
            <a:ext uri="{53640926-AAD7-44D8-BBD7-CCE9431645EC}">
              <a14:shadowObscured xmlns:a14="http://schemas.microsoft.com/office/drawing/2010/main"/>
            </a:ext>
          </a:extLst>
        </p:spPr>
      </p:pic>
      <p:pic>
        <p:nvPicPr>
          <p:cNvPr id="4" name="5 Imagen" descr="inversi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8466" y="4489227"/>
            <a:ext cx="1246187"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descr="soc_inversion.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4328" y="1196752"/>
            <a:ext cx="1071562"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094300"/>
      </p:ext>
    </p:extLst>
  </p:cSld>
  <p:clrMapOvr>
    <a:masterClrMapping/>
  </p:clrMapOvr>
  <p:transition spd="slow" advTm="400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Rectángulo">
            <a:hlinkClick r:id="rId2" action="ppaction://hlinksldjump"/>
          </p:cNvPr>
          <p:cNvSpPr/>
          <p:nvPr/>
        </p:nvSpPr>
        <p:spPr>
          <a:xfrm>
            <a:off x="323528" y="332656"/>
            <a:ext cx="8433674" cy="1084311"/>
          </a:xfrm>
          <a:prstGeom prst="rect">
            <a:avLst/>
          </a:prstGeom>
          <a:noFill/>
          <a:ln>
            <a:noFill/>
          </a:ln>
          <a:effectLst>
            <a:outerShdw blurRad="190500" dist="228600" dir="2700000" algn="ctr">
              <a:srgbClr val="000000">
                <a:alpha val="30000"/>
              </a:srgbClr>
            </a:outerShdw>
          </a:effectLst>
        </p:spPr>
        <p:txBody>
          <a:bodyPr wrap="square" lIns="98462" tIns="49232" rIns="98462" bIns="4923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C" sz="3200" b="1" dirty="0" smtClean="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rPr>
              <a:t>Capitulo iV</a:t>
            </a:r>
          </a:p>
          <a:p>
            <a:pPr algn="ctr" fontAlgn="auto">
              <a:spcBef>
                <a:spcPts val="0"/>
              </a:spcBef>
              <a:spcAft>
                <a:spcPts val="0"/>
              </a:spcAft>
              <a:defRPr/>
            </a:pPr>
            <a:r>
              <a:rPr lang="es-EC" sz="3200" b="1" dirty="0" smtClean="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rPr>
              <a:t>Estudio ORGANIZACIONAL</a:t>
            </a:r>
            <a:endParaRPr lang="es-EC" sz="3200" b="1" dirty="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endParaRPr>
          </a:p>
        </p:txBody>
      </p:sp>
      <p:graphicFrame>
        <p:nvGraphicFramePr>
          <p:cNvPr id="4" name="4 Diagrama"/>
          <p:cNvGraphicFramePr/>
          <p:nvPr>
            <p:extLst>
              <p:ext uri="{D42A27DB-BD31-4B8C-83A1-F6EECF244321}">
                <p14:modId xmlns:p14="http://schemas.microsoft.com/office/powerpoint/2010/main" val="2397144833"/>
              </p:ext>
            </p:extLst>
          </p:nvPr>
        </p:nvGraphicFramePr>
        <p:xfrm>
          <a:off x="357158" y="1443210"/>
          <a:ext cx="7167570" cy="4049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2 Rectángulo">
            <a:hlinkClick r:id="rId8" action="ppaction://hlinksldjump"/>
          </p:cNvPr>
          <p:cNvSpPr/>
          <p:nvPr/>
        </p:nvSpPr>
        <p:spPr>
          <a:xfrm>
            <a:off x="2555776" y="1268760"/>
            <a:ext cx="3683775" cy="653423"/>
          </a:xfrm>
          <a:prstGeom prst="rect">
            <a:avLst/>
          </a:prstGeom>
          <a:noFill/>
          <a:ln>
            <a:noFill/>
          </a:ln>
          <a:effectLst>
            <a:outerShdw blurRad="190500" dist="228600" dir="2700000" algn="ctr">
              <a:srgbClr val="000000">
                <a:alpha val="30000"/>
              </a:srgbClr>
            </a:outerShdw>
          </a:effectLst>
        </p:spPr>
        <p:txBody>
          <a:bodyPr wrap="none" lIns="98462" tIns="49232" rIns="98462" bIns="4923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C" sz="36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rPr>
              <a:t>1. Base  legal</a:t>
            </a:r>
          </a:p>
        </p:txBody>
      </p:sp>
      <p:pic>
        <p:nvPicPr>
          <p:cNvPr id="7" name="15 Imagen" descr="empresa-redes-sociales-web-201.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00392" y="4653136"/>
            <a:ext cx="928687"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p:nvPr/>
        </p:nvPicPr>
        <p:blipFill rotWithShape="1">
          <a:blip r:embed="rId10"/>
          <a:srcRect l="36689" t="41388" r="34031" b="39172"/>
          <a:stretch/>
        </p:blipFill>
        <p:spPr bwMode="auto">
          <a:xfrm>
            <a:off x="3563888" y="3861048"/>
            <a:ext cx="2238375" cy="5732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166855400"/>
      </p:ext>
    </p:extLst>
  </p:cSld>
  <p:clrMapOvr>
    <a:masterClrMapping/>
  </p:clrMapOvr>
  <p:transition spd="slow" advTm="400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Rectángulo">
            <a:hlinkClick r:id="rId2" action="ppaction://hlinksldjump"/>
          </p:cNvPr>
          <p:cNvSpPr/>
          <p:nvPr/>
        </p:nvSpPr>
        <p:spPr>
          <a:xfrm>
            <a:off x="323528" y="260648"/>
            <a:ext cx="8433674" cy="591868"/>
          </a:xfrm>
          <a:prstGeom prst="rect">
            <a:avLst/>
          </a:prstGeom>
          <a:noFill/>
          <a:ln>
            <a:noFill/>
          </a:ln>
          <a:effectLst>
            <a:outerShdw blurRad="190500" dist="228600" dir="2700000" algn="ctr">
              <a:srgbClr val="000000">
                <a:alpha val="30000"/>
              </a:srgbClr>
            </a:outerShdw>
          </a:effectLst>
        </p:spPr>
        <p:txBody>
          <a:bodyPr wrap="square" lIns="98462" tIns="49232" rIns="98462" bIns="4923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C" sz="3200" b="1" dirty="0" smtClean="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rPr>
              <a:t>Filosofía empresarial</a:t>
            </a:r>
            <a:endParaRPr lang="es-EC" sz="3200" b="1" dirty="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endParaRPr>
          </a:p>
        </p:txBody>
      </p:sp>
      <p:graphicFrame>
        <p:nvGraphicFramePr>
          <p:cNvPr id="3" name="4 Marcador de contenido"/>
          <p:cNvGraphicFramePr>
            <a:graphicFrameLocks noGrp="1"/>
          </p:cNvGraphicFramePr>
          <p:nvPr>
            <p:ph idx="1"/>
            <p:extLst>
              <p:ext uri="{D42A27DB-BD31-4B8C-83A1-F6EECF244321}">
                <p14:modId xmlns:p14="http://schemas.microsoft.com/office/powerpoint/2010/main" val="3065878748"/>
              </p:ext>
            </p:extLst>
          </p:nvPr>
        </p:nvGraphicFramePr>
        <p:xfrm>
          <a:off x="214282" y="908720"/>
          <a:ext cx="4257676" cy="5509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5 Diagrama"/>
          <p:cNvGraphicFramePr/>
          <p:nvPr>
            <p:extLst>
              <p:ext uri="{D42A27DB-BD31-4B8C-83A1-F6EECF244321}">
                <p14:modId xmlns:p14="http://schemas.microsoft.com/office/powerpoint/2010/main" val="3884304578"/>
              </p:ext>
            </p:extLst>
          </p:nvPr>
        </p:nvGraphicFramePr>
        <p:xfrm>
          <a:off x="5143472" y="908720"/>
          <a:ext cx="4000528" cy="54079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Picture 9" descr="C:\Documents and Settings\Administrador\Mis documentos\Mis imágenes\Galería multimedia de Microsoft\j0412568.wmf"/>
          <p:cNvPicPr>
            <a:picLocks noChangeAspect="1" noChangeArrowheads="1"/>
          </p:cNvPicPr>
          <p:nvPr/>
        </p:nvPicPr>
        <p:blipFill>
          <a:blip r:embed="rId13"/>
          <a:srcRect/>
          <a:stretch>
            <a:fillRect/>
          </a:stretch>
        </p:blipFill>
        <p:spPr bwMode="auto">
          <a:xfrm>
            <a:off x="4137158" y="2061313"/>
            <a:ext cx="1357313" cy="15557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98454859"/>
      </p:ext>
    </p:extLst>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Rectángulo">
            <a:hlinkClick r:id="rId2" action="ppaction://hlinksldjump"/>
          </p:cNvPr>
          <p:cNvSpPr/>
          <p:nvPr/>
        </p:nvSpPr>
        <p:spPr>
          <a:xfrm>
            <a:off x="323527" y="156053"/>
            <a:ext cx="8433674" cy="961200"/>
          </a:xfrm>
          <a:prstGeom prst="rect">
            <a:avLst/>
          </a:prstGeom>
          <a:noFill/>
          <a:ln>
            <a:noFill/>
          </a:ln>
          <a:effectLst>
            <a:outerShdw blurRad="190500" dist="228600" dir="2700000" algn="ctr">
              <a:srgbClr val="000000">
                <a:alpha val="30000"/>
              </a:srgbClr>
            </a:outerShdw>
          </a:effectLst>
        </p:spPr>
        <p:txBody>
          <a:bodyPr wrap="square" lIns="98462" tIns="49232" rIns="98462" bIns="4923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C" sz="3200" b="1" dirty="0" smtClean="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rPr>
              <a:t>CAPITULO V</a:t>
            </a:r>
          </a:p>
          <a:p>
            <a:pPr algn="ctr" fontAlgn="auto">
              <a:spcBef>
                <a:spcPts val="0"/>
              </a:spcBef>
              <a:spcAft>
                <a:spcPts val="0"/>
              </a:spcAft>
              <a:defRPr/>
            </a:pPr>
            <a:r>
              <a:rPr lang="es-EC" sz="2400" b="1" dirty="0" smtClean="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rPr>
              <a:t>ANALISIS FINANCIERO</a:t>
            </a:r>
            <a:endParaRPr lang="es-EC" sz="2400" b="1" dirty="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endParaRPr>
          </a:p>
        </p:txBody>
      </p:sp>
      <p:graphicFrame>
        <p:nvGraphicFramePr>
          <p:cNvPr id="7" name="7 Diagrama"/>
          <p:cNvGraphicFramePr/>
          <p:nvPr>
            <p:extLst>
              <p:ext uri="{D42A27DB-BD31-4B8C-83A1-F6EECF244321}">
                <p14:modId xmlns:p14="http://schemas.microsoft.com/office/powerpoint/2010/main" val="348301381"/>
              </p:ext>
            </p:extLst>
          </p:nvPr>
        </p:nvGraphicFramePr>
        <p:xfrm>
          <a:off x="971600" y="1268760"/>
          <a:ext cx="6858048"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5850542"/>
      </p:ext>
    </p:extLst>
  </p:cSld>
  <p:clrMapOvr>
    <a:masterClrMapping/>
  </p:clrMapOvr>
  <p:transition spd="slow" advTm="400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Rectángulo">
            <a:hlinkClick r:id="rId2" action="ppaction://hlinksldjump"/>
          </p:cNvPr>
          <p:cNvSpPr/>
          <p:nvPr/>
        </p:nvSpPr>
        <p:spPr>
          <a:xfrm>
            <a:off x="323527" y="156053"/>
            <a:ext cx="8433674" cy="591868"/>
          </a:xfrm>
          <a:prstGeom prst="rect">
            <a:avLst/>
          </a:prstGeom>
          <a:noFill/>
          <a:ln>
            <a:noFill/>
          </a:ln>
          <a:effectLst>
            <a:outerShdw blurRad="190500" dist="228600" dir="2700000" algn="ctr">
              <a:srgbClr val="000000">
                <a:alpha val="30000"/>
              </a:srgbClr>
            </a:outerShdw>
          </a:effectLst>
        </p:spPr>
        <p:txBody>
          <a:bodyPr wrap="square" lIns="98462" tIns="49232" rIns="98462" bIns="4923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C" sz="3200" b="1" dirty="0" smtClean="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rPr>
              <a:t>PRESUPUESTO DE INGRESOS</a:t>
            </a:r>
            <a:endParaRPr lang="es-EC" sz="3200" b="1" dirty="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endParaRPr>
          </a:p>
        </p:txBody>
      </p:sp>
      <p:pic>
        <p:nvPicPr>
          <p:cNvPr id="4" name="Imagen 3"/>
          <p:cNvPicPr/>
          <p:nvPr/>
        </p:nvPicPr>
        <p:blipFill rotWithShape="1">
          <a:blip r:embed="rId3"/>
          <a:srcRect l="33161" t="25710" r="30680" b="48579"/>
          <a:stretch/>
        </p:blipFill>
        <p:spPr bwMode="auto">
          <a:xfrm>
            <a:off x="1403648" y="1310011"/>
            <a:ext cx="6552727" cy="29689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5" name="Picture 4" descr="E:\Mis documentos\Mis imágenes\Galería multimedia de Microsoft\j0432574.png"/>
          <p:cNvPicPr>
            <a:picLocks noChangeAspect="1" noChangeArrowheads="1"/>
          </p:cNvPicPr>
          <p:nvPr/>
        </p:nvPicPr>
        <p:blipFill>
          <a:blip r:embed="rId4"/>
          <a:srcRect/>
          <a:stretch>
            <a:fillRect/>
          </a:stretch>
        </p:blipFill>
        <p:spPr bwMode="auto">
          <a:xfrm rot="2707688">
            <a:off x="7997398" y="823396"/>
            <a:ext cx="922338" cy="922337"/>
          </a:xfrm>
          <a:prstGeom prst="rect">
            <a:avLst/>
          </a:prstGeom>
          <a:ln>
            <a:noFill/>
          </a:ln>
          <a:effectLst>
            <a:outerShdw blurRad="292100" dist="139700" dir="2700000" algn="tl" rotWithShape="0">
              <a:srgbClr val="333333">
                <a:alpha val="65000"/>
              </a:srgbClr>
            </a:outerShdw>
          </a:effectLst>
        </p:spPr>
      </p:pic>
      <p:pic>
        <p:nvPicPr>
          <p:cNvPr id="7" name="Picture 20" descr="E:\Mis documentos\Mis imágenes\Galería multimedia de Microsoft\j0424784.wmf"/>
          <p:cNvPicPr>
            <a:picLocks noChangeAspect="1" noChangeArrowheads="1"/>
          </p:cNvPicPr>
          <p:nvPr/>
        </p:nvPicPr>
        <p:blipFill>
          <a:blip r:embed="rId5"/>
          <a:srcRect/>
          <a:stretch>
            <a:fillRect/>
          </a:stretch>
        </p:blipFill>
        <p:spPr bwMode="auto">
          <a:xfrm rot="245726">
            <a:off x="172798" y="4695075"/>
            <a:ext cx="1214438" cy="1117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47957268"/>
      </p:ext>
    </p:extLst>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 presetClass="entr" presetSubtype="16"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Rectángulo">
            <a:hlinkClick r:id="rId2" action="ppaction://hlinksldjump"/>
          </p:cNvPr>
          <p:cNvSpPr/>
          <p:nvPr/>
        </p:nvSpPr>
        <p:spPr>
          <a:xfrm>
            <a:off x="386798" y="156053"/>
            <a:ext cx="8433674" cy="591868"/>
          </a:xfrm>
          <a:prstGeom prst="rect">
            <a:avLst/>
          </a:prstGeom>
          <a:noFill/>
          <a:ln>
            <a:noFill/>
          </a:ln>
          <a:effectLst>
            <a:outerShdw blurRad="190500" dist="228600" dir="2700000" algn="ctr">
              <a:srgbClr val="000000">
                <a:alpha val="30000"/>
              </a:srgbClr>
            </a:outerShdw>
          </a:effectLst>
        </p:spPr>
        <p:txBody>
          <a:bodyPr wrap="square" lIns="98462" tIns="49232" rIns="98462" bIns="4923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C" sz="3200" b="1" dirty="0" smtClean="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rPr>
              <a:t>ESTRUCTURA DE FINANCIAMIENTO</a:t>
            </a:r>
            <a:endParaRPr lang="es-EC" sz="3200" b="1" dirty="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endParaRPr>
          </a:p>
        </p:txBody>
      </p:sp>
      <p:pic>
        <p:nvPicPr>
          <p:cNvPr id="7" name="Picture 20" descr="E:\Mis documentos\Mis imágenes\Galería multimedia de Microsoft\j0424784.wmf"/>
          <p:cNvPicPr>
            <a:picLocks noChangeAspect="1" noChangeArrowheads="1"/>
          </p:cNvPicPr>
          <p:nvPr/>
        </p:nvPicPr>
        <p:blipFill>
          <a:blip r:embed="rId3"/>
          <a:srcRect/>
          <a:stretch>
            <a:fillRect/>
          </a:stretch>
        </p:blipFill>
        <p:spPr bwMode="auto">
          <a:xfrm rot="245726">
            <a:off x="6554573" y="4767083"/>
            <a:ext cx="1214438" cy="1117600"/>
          </a:xfrm>
          <a:prstGeom prst="rect">
            <a:avLst/>
          </a:prstGeom>
          <a:ln>
            <a:noFill/>
          </a:ln>
          <a:effectLst>
            <a:outerShdw blurRad="292100" dist="139700" dir="2700000" algn="tl" rotWithShape="0">
              <a:srgbClr val="333333">
                <a:alpha val="65000"/>
              </a:srgbClr>
            </a:outerShdw>
          </a:effectLst>
        </p:spPr>
      </p:pic>
      <p:pic>
        <p:nvPicPr>
          <p:cNvPr id="8" name="Imagen 7"/>
          <p:cNvPicPr/>
          <p:nvPr/>
        </p:nvPicPr>
        <p:blipFill rotWithShape="1">
          <a:blip r:embed="rId4" cstate="email">
            <a:extLst>
              <a:ext uri="{28A0092B-C50C-407E-A947-70E740481C1C}">
                <a14:useLocalDpi xmlns:a14="http://schemas.microsoft.com/office/drawing/2010/main"/>
              </a:ext>
            </a:extLst>
          </a:blip>
          <a:srcRect/>
          <a:stretch/>
        </p:blipFill>
        <p:spPr bwMode="auto">
          <a:xfrm>
            <a:off x="251520" y="769173"/>
            <a:ext cx="4924617" cy="5328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0" name="Imagen 9"/>
          <p:cNvPicPr/>
          <p:nvPr/>
        </p:nvPicPr>
        <p:blipFill rotWithShape="1">
          <a:blip r:embed="rId5">
            <a:duotone>
              <a:prstClr val="black"/>
              <a:schemeClr val="accent6">
                <a:tint val="45000"/>
                <a:satMod val="400000"/>
              </a:schemeClr>
            </a:duotone>
          </a:blip>
          <a:srcRect l="33514" t="33236" r="33678" b="52341"/>
          <a:stretch/>
        </p:blipFill>
        <p:spPr bwMode="auto">
          <a:xfrm>
            <a:off x="5364088" y="1152356"/>
            <a:ext cx="3511674" cy="31683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18610900"/>
      </p:ext>
    </p:extLst>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Rectángulo">
            <a:hlinkClick r:id="rId2" action="ppaction://hlinksldjump"/>
          </p:cNvPr>
          <p:cNvSpPr/>
          <p:nvPr/>
        </p:nvSpPr>
        <p:spPr>
          <a:xfrm>
            <a:off x="323527" y="156053"/>
            <a:ext cx="8433674" cy="591868"/>
          </a:xfrm>
          <a:prstGeom prst="rect">
            <a:avLst/>
          </a:prstGeom>
          <a:noFill/>
          <a:ln>
            <a:noFill/>
          </a:ln>
          <a:effectLst>
            <a:outerShdw blurRad="190500" dist="228600" dir="2700000" algn="ctr">
              <a:srgbClr val="000000">
                <a:alpha val="30000"/>
              </a:srgbClr>
            </a:outerShdw>
          </a:effectLst>
        </p:spPr>
        <p:txBody>
          <a:bodyPr wrap="square" lIns="98462" tIns="49232" rIns="98462" bIns="4923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C" sz="3200" b="1" dirty="0" smtClean="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rPr>
              <a:t>ESTADO DE PERDIDAS Y GANANCIAS</a:t>
            </a:r>
            <a:endParaRPr lang="es-EC" sz="3200" b="1" dirty="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endParaRPr>
          </a:p>
        </p:txBody>
      </p:sp>
      <p:pic>
        <p:nvPicPr>
          <p:cNvPr id="7" name="Picture 20" descr="E:\Mis documentos\Mis imágenes\Galería multimedia de Microsoft\j0424784.wmf"/>
          <p:cNvPicPr>
            <a:picLocks noChangeAspect="1" noChangeArrowheads="1"/>
          </p:cNvPicPr>
          <p:nvPr/>
        </p:nvPicPr>
        <p:blipFill>
          <a:blip r:embed="rId3"/>
          <a:srcRect/>
          <a:stretch>
            <a:fillRect/>
          </a:stretch>
        </p:blipFill>
        <p:spPr bwMode="auto">
          <a:xfrm rot="245726">
            <a:off x="172798" y="4695075"/>
            <a:ext cx="1214438" cy="1117600"/>
          </a:xfrm>
          <a:prstGeom prst="rect">
            <a:avLst/>
          </a:prstGeom>
          <a:ln>
            <a:noFill/>
          </a:ln>
          <a:effectLst>
            <a:outerShdw blurRad="292100" dist="139700" dir="2700000" algn="tl" rotWithShape="0">
              <a:srgbClr val="333333">
                <a:alpha val="65000"/>
              </a:srgbClr>
            </a:outerShdw>
          </a:effectLst>
        </p:spPr>
      </p:pic>
      <p:pic>
        <p:nvPicPr>
          <p:cNvPr id="9" name="Imagen 8"/>
          <p:cNvPicPr/>
          <p:nvPr/>
        </p:nvPicPr>
        <p:blipFill rotWithShape="1">
          <a:blip r:embed="rId4"/>
          <a:srcRect l="34236" t="27905" r="31538" b="45102"/>
          <a:stretch/>
        </p:blipFill>
        <p:spPr bwMode="auto">
          <a:xfrm>
            <a:off x="1425594" y="1124744"/>
            <a:ext cx="6890822" cy="4536504"/>
          </a:xfrm>
          <a:prstGeom prst="rect">
            <a:avLst/>
          </a:prstGeom>
          <a:ln w="38100" cap="sq" cmpd="sng" algn="ctr">
            <a:solidFill>
              <a:srgbClr val="000000"/>
            </a:solidFill>
            <a:prstDash val="solid"/>
            <a:miter lim="800000"/>
            <a:headEnd type="none" w="med" len="med"/>
            <a:tailEnd type="none" w="med" len="med"/>
          </a:ln>
          <a:effectLst>
            <a:glow rad="127000">
              <a:srgbClr val="FFC000"/>
            </a:glow>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1" name="Picture 5" descr="E:\Mis documentos\Mis imágenes\Galería multimedia de Microsoft\j0432573.png"/>
          <p:cNvPicPr>
            <a:picLocks noChangeAspect="1" noChangeArrowheads="1"/>
          </p:cNvPicPr>
          <p:nvPr/>
        </p:nvPicPr>
        <p:blipFill>
          <a:blip r:embed="rId5"/>
          <a:srcRect/>
          <a:stretch>
            <a:fillRect/>
          </a:stretch>
        </p:blipFill>
        <p:spPr bwMode="auto">
          <a:xfrm>
            <a:off x="7452320" y="210344"/>
            <a:ext cx="1828800" cy="1828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3979803"/>
      </p:ext>
    </p:extLst>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32"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out)">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Rectángulo">
            <a:hlinkClick r:id="rId2" action="ppaction://hlinksldjump"/>
          </p:cNvPr>
          <p:cNvSpPr/>
          <p:nvPr/>
        </p:nvSpPr>
        <p:spPr>
          <a:xfrm>
            <a:off x="323527" y="156053"/>
            <a:ext cx="8433674" cy="591868"/>
          </a:xfrm>
          <a:prstGeom prst="rect">
            <a:avLst/>
          </a:prstGeom>
          <a:noFill/>
          <a:ln>
            <a:noFill/>
          </a:ln>
          <a:effectLst>
            <a:outerShdw blurRad="190500" dist="228600" dir="2700000" algn="ctr">
              <a:srgbClr val="000000">
                <a:alpha val="30000"/>
              </a:srgbClr>
            </a:outerShdw>
          </a:effectLst>
        </p:spPr>
        <p:txBody>
          <a:bodyPr wrap="square" lIns="98462" tIns="49232" rIns="98462" bIns="4923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C" sz="3200" b="1" dirty="0" smtClean="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rPr>
              <a:t>FLUJO NETO DE FONDOS</a:t>
            </a:r>
            <a:endParaRPr lang="es-EC" sz="3200" b="1" dirty="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endParaRPr>
          </a:p>
        </p:txBody>
      </p:sp>
      <p:pic>
        <p:nvPicPr>
          <p:cNvPr id="7" name="Picture 20" descr="E:\Mis documentos\Mis imágenes\Galería multimedia de Microsoft\j0424784.wmf"/>
          <p:cNvPicPr>
            <a:picLocks noChangeAspect="1" noChangeArrowheads="1"/>
          </p:cNvPicPr>
          <p:nvPr/>
        </p:nvPicPr>
        <p:blipFill>
          <a:blip r:embed="rId3"/>
          <a:srcRect/>
          <a:stretch>
            <a:fillRect/>
          </a:stretch>
        </p:blipFill>
        <p:spPr bwMode="auto">
          <a:xfrm rot="245726">
            <a:off x="7850718" y="1958771"/>
            <a:ext cx="1214438" cy="1117600"/>
          </a:xfrm>
          <a:prstGeom prst="rect">
            <a:avLst/>
          </a:prstGeom>
          <a:ln>
            <a:noFill/>
          </a:ln>
          <a:effectLst>
            <a:outerShdw blurRad="292100" dist="139700" dir="2700000" algn="tl" rotWithShape="0">
              <a:srgbClr val="333333">
                <a:alpha val="65000"/>
              </a:srgbClr>
            </a:outerShdw>
          </a:effectLst>
        </p:spPr>
      </p:pic>
      <p:pic>
        <p:nvPicPr>
          <p:cNvPr id="8" name="Imagen 7"/>
          <p:cNvPicPr/>
          <p:nvPr/>
        </p:nvPicPr>
        <p:blipFill rotWithShape="1">
          <a:blip r:embed="rId4"/>
          <a:srcRect l="34385" t="40130" r="31401" b="20045"/>
          <a:stretch/>
        </p:blipFill>
        <p:spPr bwMode="auto">
          <a:xfrm>
            <a:off x="395536" y="836712"/>
            <a:ext cx="7416824" cy="5040560"/>
          </a:xfrm>
          <a:prstGeom prst="rect">
            <a:avLst/>
          </a:prstGeom>
          <a:ln w="38100"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630577046"/>
      </p:ext>
    </p:extLst>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88132" y="365125"/>
            <a:ext cx="7886700" cy="1263675"/>
          </a:xfrm>
        </p:spPr>
        <p:txBody>
          <a:bodyPr/>
          <a:lstStyle/>
          <a:p>
            <a:pPr algn="ctr" fontAlgn="auto">
              <a:spcBef>
                <a:spcPts val="0"/>
              </a:spcBef>
              <a:spcAft>
                <a:spcPts val="0"/>
              </a:spcAft>
              <a:defRPr/>
            </a:pPr>
            <a:r>
              <a:rPr lang="es-EC" dirty="0" smtClean="0"/>
              <a:t> </a:t>
            </a:r>
            <a:r>
              <a:rPr lang="es-EC" i="0" spc="50" dirty="0" smtClean="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rPr>
              <a:t>OBJETIVO 8</a:t>
            </a:r>
            <a:r>
              <a:rPr lang="es-EC" i="0" spc="50" dirty="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rPr>
              <a:t/>
            </a:r>
            <a:br>
              <a:rPr lang="es-EC" i="0" spc="50" dirty="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rPr>
            </a:br>
            <a:r>
              <a:rPr lang="es-EC" sz="2400" i="0" dirty="0" smtClean="0">
                <a:solidFill>
                  <a:srgbClr val="7030A0"/>
                </a:solidFill>
                <a:latin typeface="Algerian" panose="04020705040A02060702" pitchFamily="82" charset="0"/>
              </a:rPr>
              <a:t>Consolidar el sistema económico social y solidario, de forma sostenible</a:t>
            </a:r>
            <a:r>
              <a:rPr lang="es-EC" sz="2400" dirty="0" smtClean="0">
                <a:solidFill>
                  <a:srgbClr val="7030A0"/>
                </a:solidFill>
                <a:latin typeface="Algerian" panose="04020705040A02060702" pitchFamily="82" charset="0"/>
              </a:rPr>
              <a:t/>
            </a:r>
            <a:br>
              <a:rPr lang="es-EC" sz="2400" dirty="0" smtClean="0">
                <a:solidFill>
                  <a:srgbClr val="7030A0"/>
                </a:solidFill>
                <a:latin typeface="Algerian" panose="04020705040A02060702" pitchFamily="82" charset="0"/>
              </a:rPr>
            </a:br>
            <a:endParaRPr lang="es-EC" sz="2400" dirty="0">
              <a:solidFill>
                <a:srgbClr val="7030A0"/>
              </a:solidFill>
              <a:latin typeface="Algerian" panose="04020705040A02060702" pitchFamily="82" charset="0"/>
            </a:endParaRPr>
          </a:p>
        </p:txBody>
      </p:sp>
      <p:graphicFrame>
        <p:nvGraphicFramePr>
          <p:cNvPr id="6" name="5 Diagrama"/>
          <p:cNvGraphicFramePr/>
          <p:nvPr>
            <p:extLst>
              <p:ext uri="{D42A27DB-BD31-4B8C-83A1-F6EECF244321}">
                <p14:modId xmlns:p14="http://schemas.microsoft.com/office/powerpoint/2010/main" val="1042826525"/>
              </p:ext>
            </p:extLst>
          </p:nvPr>
        </p:nvGraphicFramePr>
        <p:xfrm>
          <a:off x="1001896" y="1844824"/>
          <a:ext cx="7572428"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descr="http://ecuadoruniversitario.com/wp-content/uploads/2014/05/Plan-Nacional-Buen-Vivir.jpg"/>
          <p:cNvPicPr/>
          <p:nvPr/>
        </p:nvPicPr>
        <p:blipFill rotWithShape="1">
          <a:blip r:embed="rId7">
            <a:extLst>
              <a:ext uri="{28A0092B-C50C-407E-A947-70E740481C1C}">
                <a14:useLocalDpi xmlns:a14="http://schemas.microsoft.com/office/drawing/2010/main" val="0"/>
              </a:ext>
            </a:extLst>
          </a:blip>
          <a:srcRect t="9043"/>
          <a:stretch/>
        </p:blipFill>
        <p:spPr bwMode="auto">
          <a:xfrm>
            <a:off x="0" y="1844824"/>
            <a:ext cx="2987824" cy="3960440"/>
          </a:xfrm>
          <a:prstGeom prst="rect">
            <a:avLst/>
          </a:prstGeom>
          <a:noFill/>
          <a:ln>
            <a:noFill/>
          </a:ln>
        </p:spPr>
      </p:pic>
    </p:spTree>
  </p:cSld>
  <p:clrMapOvr>
    <a:masterClrMapping/>
  </p:clrMapOvr>
  <p:transition spd="slow" advTm="400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Rectángulo">
            <a:hlinkClick r:id="rId2" action="ppaction://hlinksldjump"/>
          </p:cNvPr>
          <p:cNvSpPr/>
          <p:nvPr/>
        </p:nvSpPr>
        <p:spPr>
          <a:xfrm>
            <a:off x="323527" y="156053"/>
            <a:ext cx="8433674" cy="591868"/>
          </a:xfrm>
          <a:prstGeom prst="rect">
            <a:avLst/>
          </a:prstGeom>
          <a:noFill/>
          <a:ln>
            <a:noFill/>
          </a:ln>
          <a:effectLst>
            <a:outerShdw blurRad="190500" dist="228600" dir="2700000" algn="ctr">
              <a:srgbClr val="000000">
                <a:alpha val="30000"/>
              </a:srgbClr>
            </a:outerShdw>
          </a:effectLst>
        </p:spPr>
        <p:txBody>
          <a:bodyPr wrap="square" lIns="98462" tIns="49232" rIns="98462" bIns="4923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C" sz="3200" b="1" dirty="0" smtClean="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rPr>
              <a:t>EVALUACION DEL PROYECTO</a:t>
            </a:r>
            <a:endParaRPr lang="es-EC" sz="3200" b="1" dirty="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endParaRPr>
          </a:p>
        </p:txBody>
      </p:sp>
      <p:pic>
        <p:nvPicPr>
          <p:cNvPr id="5" name="Imagen 4"/>
          <p:cNvPicPr/>
          <p:nvPr/>
        </p:nvPicPr>
        <p:blipFill rotWithShape="1">
          <a:blip r:embed="rId3"/>
          <a:srcRect l="34305" t="35923" r="31385" b="52285"/>
          <a:stretch/>
        </p:blipFill>
        <p:spPr bwMode="auto">
          <a:xfrm>
            <a:off x="395536" y="836712"/>
            <a:ext cx="5760640" cy="1728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7" name="Imagen 6"/>
          <p:cNvPicPr/>
          <p:nvPr/>
        </p:nvPicPr>
        <p:blipFill rotWithShape="1">
          <a:blip r:embed="rId4"/>
          <a:srcRect l="41099" t="21321" r="38543" b="57358"/>
          <a:stretch/>
        </p:blipFill>
        <p:spPr bwMode="auto">
          <a:xfrm>
            <a:off x="1176090" y="2679761"/>
            <a:ext cx="4187998" cy="13427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8" name="Imagen 7"/>
          <p:cNvPicPr/>
          <p:nvPr/>
        </p:nvPicPr>
        <p:blipFill rotWithShape="1">
          <a:blip r:embed="rId4"/>
          <a:srcRect l="34043" t="53303" r="31561" b="32226"/>
          <a:stretch/>
        </p:blipFill>
        <p:spPr bwMode="auto">
          <a:xfrm>
            <a:off x="395537" y="4221088"/>
            <a:ext cx="5256584" cy="18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10" name="8 CuadroTexto"/>
          <p:cNvSpPr txBox="1"/>
          <p:nvPr/>
        </p:nvSpPr>
        <p:spPr>
          <a:xfrm>
            <a:off x="6876256" y="925435"/>
            <a:ext cx="1428750" cy="1754326"/>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s-ES_tradnl" sz="1200" b="1" dirty="0"/>
              <a:t>Análisis:</a:t>
            </a:r>
          </a:p>
          <a:p>
            <a:pPr algn="ctr">
              <a:defRPr/>
            </a:pPr>
            <a:endParaRPr lang="es-ES_tradnl" sz="1200" b="1" dirty="0"/>
          </a:p>
          <a:p>
            <a:pPr algn="ctr">
              <a:defRPr/>
            </a:pPr>
            <a:r>
              <a:rPr lang="es-ES_tradnl" sz="1200" b="1" dirty="0"/>
              <a:t>TIR         &gt;  TMAR</a:t>
            </a:r>
          </a:p>
          <a:p>
            <a:pPr algn="ctr">
              <a:defRPr/>
            </a:pPr>
            <a:r>
              <a:rPr lang="es-ES_tradnl" sz="1200" b="1" dirty="0" smtClean="0"/>
              <a:t>69,74%  </a:t>
            </a:r>
            <a:r>
              <a:rPr lang="es-ES_tradnl" sz="1200" b="1" dirty="0"/>
              <a:t>&gt;   </a:t>
            </a:r>
            <a:r>
              <a:rPr lang="es-ES_tradnl" sz="1200" b="1" dirty="0" smtClean="0"/>
              <a:t>14,22%</a:t>
            </a:r>
            <a:endParaRPr lang="es-ES_tradnl" sz="1200" b="1" dirty="0"/>
          </a:p>
          <a:p>
            <a:pPr algn="ctr">
              <a:defRPr/>
            </a:pPr>
            <a:r>
              <a:rPr lang="es-ES_tradnl" sz="1200" b="1" dirty="0"/>
              <a:t>Viable el proyecto     </a:t>
            </a:r>
          </a:p>
          <a:p>
            <a:pPr algn="ctr">
              <a:defRPr/>
            </a:pPr>
            <a:endParaRPr lang="es-ES_tradnl" sz="1200" b="1" dirty="0"/>
          </a:p>
        </p:txBody>
      </p:sp>
      <p:sp>
        <p:nvSpPr>
          <p:cNvPr id="12" name="9 CuadroTexto"/>
          <p:cNvSpPr txBox="1"/>
          <p:nvPr/>
        </p:nvSpPr>
        <p:spPr>
          <a:xfrm>
            <a:off x="6876256" y="3140968"/>
            <a:ext cx="1428750" cy="1200329"/>
          </a:xfrm>
          <a:prstGeom prst="rect">
            <a:avLst/>
          </a:prstGeom>
          <a:solidFill>
            <a:schemeClr val="accent1">
              <a:lumMod val="9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es-ES_tradnl" sz="1200" b="1" dirty="0"/>
              <a:t>Análisis:</a:t>
            </a:r>
          </a:p>
          <a:p>
            <a:pPr algn="ctr">
              <a:defRPr/>
            </a:pPr>
            <a:endParaRPr lang="es-ES_tradnl" sz="1200" b="1" dirty="0"/>
          </a:p>
          <a:p>
            <a:pPr algn="ctr">
              <a:defRPr/>
            </a:pPr>
            <a:r>
              <a:rPr lang="es-ES_tradnl" sz="1200" b="1" dirty="0"/>
              <a:t>VAN         &gt;      0</a:t>
            </a:r>
          </a:p>
          <a:p>
            <a:pPr algn="ctr">
              <a:defRPr/>
            </a:pPr>
            <a:r>
              <a:rPr lang="es-ES_tradnl" sz="1200" b="1" dirty="0" smtClean="0"/>
              <a:t>192,381,06  </a:t>
            </a:r>
            <a:r>
              <a:rPr lang="es-ES_tradnl" sz="1200" b="1" dirty="0"/>
              <a:t>&gt;    0</a:t>
            </a:r>
          </a:p>
          <a:p>
            <a:pPr algn="ctr">
              <a:defRPr/>
            </a:pPr>
            <a:r>
              <a:rPr lang="es-ES_tradnl" sz="1200" b="1" dirty="0"/>
              <a:t>Viable el proyecto</a:t>
            </a:r>
          </a:p>
        </p:txBody>
      </p:sp>
      <p:pic>
        <p:nvPicPr>
          <p:cNvPr id="14" name="Picture 4" descr="E:\Mis documentos\Mis imágenes\Galería multimedia de Microsoft\j0432574.png"/>
          <p:cNvPicPr>
            <a:picLocks noChangeAspect="1" noChangeArrowheads="1"/>
          </p:cNvPicPr>
          <p:nvPr/>
        </p:nvPicPr>
        <p:blipFill>
          <a:blip r:embed="rId5"/>
          <a:srcRect/>
          <a:stretch>
            <a:fillRect/>
          </a:stretch>
        </p:blipFill>
        <p:spPr bwMode="auto">
          <a:xfrm rot="2027227">
            <a:off x="-83070" y="2629396"/>
            <a:ext cx="1163637" cy="11636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43785587"/>
      </p:ext>
    </p:extLst>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Rectángulo">
            <a:hlinkClick r:id="rId2" action="ppaction://hlinksldjump"/>
          </p:cNvPr>
          <p:cNvSpPr/>
          <p:nvPr/>
        </p:nvSpPr>
        <p:spPr>
          <a:xfrm>
            <a:off x="714447" y="52206"/>
            <a:ext cx="8433674" cy="1084311"/>
          </a:xfrm>
          <a:prstGeom prst="rect">
            <a:avLst/>
          </a:prstGeom>
          <a:noFill/>
          <a:ln>
            <a:noFill/>
          </a:ln>
          <a:effectLst>
            <a:outerShdw blurRad="190500" dist="228600" dir="2700000" algn="ctr">
              <a:srgbClr val="000000">
                <a:alpha val="30000"/>
              </a:srgbClr>
            </a:outerShdw>
          </a:effectLst>
        </p:spPr>
        <p:txBody>
          <a:bodyPr wrap="square" lIns="98462" tIns="49232" rIns="98462" bIns="4923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C" sz="3200" b="1" dirty="0" smtClean="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rPr>
              <a:t>PERIODO DE RECUPERACION DE LA INVERSION</a:t>
            </a:r>
            <a:endParaRPr lang="es-EC" sz="3200" b="1" dirty="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endParaRPr>
          </a:p>
        </p:txBody>
      </p:sp>
      <p:sp>
        <p:nvSpPr>
          <p:cNvPr id="13" name="11 CuadroTexto"/>
          <p:cNvSpPr txBox="1"/>
          <p:nvPr/>
        </p:nvSpPr>
        <p:spPr>
          <a:xfrm>
            <a:off x="7308304" y="2636912"/>
            <a:ext cx="1728192" cy="646331"/>
          </a:xfrm>
          <a:prstGeom prst="rect">
            <a:avLst/>
          </a:prstGeom>
          <a:solidFill>
            <a:srgbClr val="FFC000"/>
          </a:solidFill>
        </p:spPr>
        <p:style>
          <a:lnRef idx="1">
            <a:schemeClr val="accent4"/>
          </a:lnRef>
          <a:fillRef idx="3">
            <a:schemeClr val="accent4"/>
          </a:fillRef>
          <a:effectRef idx="2">
            <a:schemeClr val="accent4"/>
          </a:effectRef>
          <a:fontRef idx="minor">
            <a:schemeClr val="lt1"/>
          </a:fontRef>
        </p:style>
        <p:txBody>
          <a:bodyPr wrap="square">
            <a:spAutoFit/>
          </a:bodyPr>
          <a:lstStyle/>
          <a:p>
            <a:pPr algn="ctr">
              <a:defRPr/>
            </a:pPr>
            <a:r>
              <a:rPr lang="es-ES_tradnl" sz="1200" b="1" dirty="0"/>
              <a:t>Análisis:</a:t>
            </a:r>
          </a:p>
          <a:p>
            <a:pPr algn="ctr">
              <a:defRPr/>
            </a:pPr>
            <a:r>
              <a:rPr lang="es-ES_tradnl" sz="1200" b="1" dirty="0"/>
              <a:t>RECUPERACION</a:t>
            </a:r>
          </a:p>
          <a:p>
            <a:pPr algn="ctr">
              <a:defRPr/>
            </a:pPr>
            <a:r>
              <a:rPr lang="es-ES_tradnl" sz="1200" b="1" dirty="0"/>
              <a:t>3</a:t>
            </a:r>
            <a:r>
              <a:rPr lang="es-ES_tradnl" sz="1200" b="1" dirty="0" smtClean="0"/>
              <a:t> AÑOS, </a:t>
            </a:r>
            <a:r>
              <a:rPr lang="es-ES_tradnl" sz="1200" b="1" dirty="0"/>
              <a:t>2</a:t>
            </a:r>
            <a:r>
              <a:rPr lang="es-ES_tradnl" sz="1200" b="1" dirty="0" smtClean="0"/>
              <a:t> </a:t>
            </a:r>
            <a:r>
              <a:rPr lang="es-ES_tradnl" sz="1200" b="1" dirty="0"/>
              <a:t>M. </a:t>
            </a:r>
            <a:r>
              <a:rPr lang="es-ES_tradnl" sz="1200" b="1" dirty="0" smtClean="0"/>
              <a:t>12 </a:t>
            </a:r>
            <a:r>
              <a:rPr lang="es-ES_tradnl" sz="1200" b="1" dirty="0"/>
              <a:t>D.</a:t>
            </a:r>
          </a:p>
        </p:txBody>
      </p:sp>
      <p:pic>
        <p:nvPicPr>
          <p:cNvPr id="14" name="Picture 4" descr="E:\Mis documentos\Mis imágenes\Galería multimedia de Microsoft\j0432574.png"/>
          <p:cNvPicPr>
            <a:picLocks noChangeAspect="1" noChangeArrowheads="1"/>
          </p:cNvPicPr>
          <p:nvPr/>
        </p:nvPicPr>
        <p:blipFill>
          <a:blip r:embed="rId3"/>
          <a:srcRect/>
          <a:stretch>
            <a:fillRect/>
          </a:stretch>
        </p:blipFill>
        <p:spPr bwMode="auto">
          <a:xfrm rot="2027227">
            <a:off x="7893635" y="701962"/>
            <a:ext cx="1163637" cy="1163638"/>
          </a:xfrm>
          <a:prstGeom prst="rect">
            <a:avLst/>
          </a:prstGeom>
          <a:ln>
            <a:noFill/>
          </a:ln>
          <a:effectLst>
            <a:outerShdw blurRad="292100" dist="139700" dir="2700000" algn="tl" rotWithShape="0">
              <a:srgbClr val="333333">
                <a:alpha val="65000"/>
              </a:srgbClr>
            </a:outerShdw>
          </a:effectLst>
        </p:spPr>
      </p:pic>
      <p:pic>
        <p:nvPicPr>
          <p:cNvPr id="11" name="Imagen 10"/>
          <p:cNvPicPr/>
          <p:nvPr/>
        </p:nvPicPr>
        <p:blipFill rotWithShape="1">
          <a:blip r:embed="rId4"/>
          <a:srcRect l="33867" t="61455" r="31033" b="12678"/>
          <a:stretch/>
        </p:blipFill>
        <p:spPr bwMode="auto">
          <a:xfrm>
            <a:off x="251520" y="1136516"/>
            <a:ext cx="7056784" cy="48127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50388912"/>
      </p:ext>
    </p:extLst>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Rectángulo">
            <a:hlinkClick r:id="rId2" action="ppaction://hlinksldjump"/>
          </p:cNvPr>
          <p:cNvSpPr/>
          <p:nvPr/>
        </p:nvSpPr>
        <p:spPr>
          <a:xfrm>
            <a:off x="714447" y="52206"/>
            <a:ext cx="8433674" cy="591868"/>
          </a:xfrm>
          <a:prstGeom prst="rect">
            <a:avLst/>
          </a:prstGeom>
          <a:noFill/>
          <a:ln>
            <a:noFill/>
          </a:ln>
          <a:effectLst>
            <a:outerShdw blurRad="190500" dist="228600" dir="2700000" algn="ctr">
              <a:srgbClr val="000000">
                <a:alpha val="30000"/>
              </a:srgbClr>
            </a:outerShdw>
          </a:effectLst>
        </p:spPr>
        <p:txBody>
          <a:bodyPr wrap="square" lIns="98462" tIns="49232" rIns="98462" bIns="4923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C" sz="3200" b="1" dirty="0" smtClean="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rPr>
              <a:t>PUNTO DE EQUILIBRIO EN UNIDADES</a:t>
            </a:r>
            <a:endParaRPr lang="es-EC" sz="3200" b="1" dirty="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endParaRPr>
          </a:p>
        </p:txBody>
      </p:sp>
      <p:pic>
        <p:nvPicPr>
          <p:cNvPr id="7" name="Imagen 6"/>
          <p:cNvPicPr/>
          <p:nvPr/>
        </p:nvPicPr>
        <p:blipFill rotWithShape="1">
          <a:blip r:embed="rId3"/>
          <a:srcRect l="38100" t="23516" r="34913" b="22868"/>
          <a:stretch/>
        </p:blipFill>
        <p:spPr bwMode="auto">
          <a:xfrm>
            <a:off x="611560" y="644074"/>
            <a:ext cx="6912767" cy="5377214"/>
          </a:xfrm>
          <a:prstGeom prst="rect">
            <a:avLst/>
          </a:prstGeom>
          <a:ln>
            <a:noFill/>
          </a:ln>
          <a:extLst>
            <a:ext uri="{53640926-AAD7-44D8-BBD7-CCE9431645EC}">
              <a14:shadowObscured xmlns:a14="http://schemas.microsoft.com/office/drawing/2010/main"/>
            </a:ext>
          </a:extLst>
        </p:spPr>
      </p:pic>
      <p:sp>
        <p:nvSpPr>
          <p:cNvPr id="8" name="11 CuadroTexto"/>
          <p:cNvSpPr txBox="1"/>
          <p:nvPr/>
        </p:nvSpPr>
        <p:spPr>
          <a:xfrm>
            <a:off x="7631832" y="2589547"/>
            <a:ext cx="1512168" cy="8302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s-ES_tradnl" sz="1200" b="1" dirty="0"/>
              <a:t>Análisis:</a:t>
            </a:r>
          </a:p>
          <a:p>
            <a:pPr algn="ctr">
              <a:defRPr/>
            </a:pPr>
            <a:r>
              <a:rPr lang="es-ES_tradnl" sz="1200" b="1" dirty="0"/>
              <a:t>Es una técnica donde el PE es:  ingresos = gastos</a:t>
            </a:r>
          </a:p>
        </p:txBody>
      </p:sp>
    </p:spTree>
    <p:extLst>
      <p:ext uri="{BB962C8B-B14F-4D97-AF65-F5344CB8AC3E}">
        <p14:creationId xmlns:p14="http://schemas.microsoft.com/office/powerpoint/2010/main" val="768559030"/>
      </p:ext>
    </p:extLst>
  </p:cSld>
  <p:clrMapOvr>
    <a:masterClrMapping/>
  </p:clrMapOvr>
  <p:transition spd="slow" advTm="400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5 Diagrama"/>
          <p:cNvGraphicFramePr/>
          <p:nvPr>
            <p:extLst>
              <p:ext uri="{D42A27DB-BD31-4B8C-83A1-F6EECF244321}">
                <p14:modId xmlns:p14="http://schemas.microsoft.com/office/powerpoint/2010/main" val="3497614303"/>
              </p:ext>
            </p:extLst>
          </p:nvPr>
        </p:nvGraphicFramePr>
        <p:xfrm>
          <a:off x="1208909" y="332656"/>
          <a:ext cx="7097442" cy="5913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3 Rectángulo"/>
          <p:cNvSpPr/>
          <p:nvPr/>
        </p:nvSpPr>
        <p:spPr>
          <a:xfrm rot="16200000">
            <a:off x="-1190844" y="2890520"/>
            <a:ext cx="4114215" cy="653423"/>
          </a:xfrm>
          <a:prstGeom prst="rect">
            <a:avLst/>
          </a:prstGeom>
          <a:noFill/>
          <a:ln>
            <a:noFill/>
          </a:ln>
          <a:effectLst>
            <a:outerShdw blurRad="190500" dist="228600" dir="2700000" algn="ctr">
              <a:srgbClr val="000000">
                <a:alpha val="30000"/>
              </a:srgbClr>
            </a:outerShdw>
          </a:effectLst>
        </p:spPr>
        <p:txBody>
          <a:bodyPr lIns="98462" tIns="49232" rIns="98462" bIns="4923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C" sz="3600" b="1" spc="50" dirty="0">
                <a:ln w="11430"/>
                <a:solidFill>
                  <a:srgbClr val="993366"/>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rPr>
              <a:t>Conclusiones </a:t>
            </a:r>
          </a:p>
        </p:txBody>
      </p:sp>
    </p:spTree>
    <p:extLst>
      <p:ext uri="{BB962C8B-B14F-4D97-AF65-F5344CB8AC3E}">
        <p14:creationId xmlns:p14="http://schemas.microsoft.com/office/powerpoint/2010/main" val="2955889120"/>
      </p:ext>
    </p:extLst>
  </p:cSld>
  <p:clrMapOvr>
    <a:masterClrMapping/>
  </p:clrMapOvr>
  <p:transition spd="slow" advTm="4000">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6 Diagrama"/>
          <p:cNvGraphicFramePr/>
          <p:nvPr>
            <p:extLst>
              <p:ext uri="{D42A27DB-BD31-4B8C-83A1-F6EECF244321}">
                <p14:modId xmlns:p14="http://schemas.microsoft.com/office/powerpoint/2010/main" val="2468510479"/>
              </p:ext>
            </p:extLst>
          </p:nvPr>
        </p:nvGraphicFramePr>
        <p:xfrm>
          <a:off x="1222278" y="260648"/>
          <a:ext cx="7029424" cy="5593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3 Rectángulo"/>
          <p:cNvSpPr/>
          <p:nvPr/>
        </p:nvSpPr>
        <p:spPr>
          <a:xfrm rot="16200000">
            <a:off x="-1739180" y="3093829"/>
            <a:ext cx="5269492" cy="653423"/>
          </a:xfrm>
          <a:prstGeom prst="rect">
            <a:avLst/>
          </a:prstGeom>
          <a:noFill/>
          <a:ln>
            <a:noFill/>
          </a:ln>
          <a:effectLst>
            <a:outerShdw blurRad="190500" dist="228600" dir="2700000" algn="ctr">
              <a:srgbClr val="000000">
                <a:alpha val="30000"/>
              </a:srgbClr>
            </a:outerShdw>
          </a:effectLst>
        </p:spPr>
        <p:txBody>
          <a:bodyPr lIns="98462" tIns="49232" rIns="98462" bIns="4923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C" sz="3600" b="1" spc="50" dirty="0">
                <a:ln w="11430"/>
                <a:solidFill>
                  <a:srgbClr val="993366"/>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rPr>
              <a:t>recomendaciones</a:t>
            </a:r>
          </a:p>
        </p:txBody>
      </p:sp>
    </p:spTree>
    <p:extLst>
      <p:ext uri="{BB962C8B-B14F-4D97-AF65-F5344CB8AC3E}">
        <p14:creationId xmlns:p14="http://schemas.microsoft.com/office/powerpoint/2010/main" val="1855136141"/>
      </p:ext>
    </p:extLst>
  </p:cSld>
  <p:clrMapOvr>
    <a:masterClrMapping/>
  </p:clrMapOvr>
  <p:transition spd="slow" advTm="4000">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83568" y="4630870"/>
            <a:ext cx="7886700" cy="917451"/>
          </a:xfrm>
          <a:effectLst>
            <a:glow rad="228600">
              <a:schemeClr val="accent1">
                <a:satMod val="175000"/>
                <a:alpha val="40000"/>
              </a:schemeClr>
            </a:glow>
          </a:effectLst>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C" spc="50" dirty="0" smtClean="0">
                <a:ln w="11430">
                  <a:solidFill>
                    <a:srgbClr val="00B050"/>
                  </a:solidFill>
                </a:ln>
                <a:solidFill>
                  <a:schemeClr val="accent2">
                    <a:lumMod val="50000"/>
                  </a:schemeClr>
                </a:solidFill>
                <a:effectLst>
                  <a:glow rad="228600">
                    <a:schemeClr val="accent1">
                      <a:satMod val="175000"/>
                      <a:alpha val="40000"/>
                    </a:schemeClr>
                  </a:glow>
                  <a:outerShdw blurRad="76200" dist="50800" dir="5400000" algn="tl" rotWithShape="0">
                    <a:srgbClr val="000000">
                      <a:alpha val="65000"/>
                    </a:srgbClr>
                  </a:outerShdw>
                </a:effectLst>
              </a:rPr>
              <a:t>Gracias!!!</a:t>
            </a:r>
            <a:endParaRPr lang="es-EC" spc="50" dirty="0">
              <a:ln w="11430">
                <a:solidFill>
                  <a:srgbClr val="00B050"/>
                </a:solidFill>
              </a:ln>
              <a:solidFill>
                <a:schemeClr val="accent2">
                  <a:lumMod val="50000"/>
                </a:schemeClr>
              </a:solidFill>
              <a:effectLst>
                <a:glow rad="228600">
                  <a:schemeClr val="accent1">
                    <a:satMod val="175000"/>
                    <a:alpha val="40000"/>
                  </a:schemeClr>
                </a:glow>
                <a:outerShdw blurRad="76200" dist="50800" dir="5400000" algn="tl" rotWithShape="0">
                  <a:srgbClr val="000000">
                    <a:alpha val="65000"/>
                  </a:srgbClr>
                </a:outerShdw>
              </a:effectLst>
            </a:endParaRPr>
          </a:p>
        </p:txBody>
      </p:sp>
      <p:pic>
        <p:nvPicPr>
          <p:cNvPr id="3" name="4 Imagen" descr="copas.jpg"/>
          <p:cNvPicPr>
            <a:picLocks noChangeAspect="1"/>
          </p:cNvPicPr>
          <p:nvPr/>
        </p:nvPicPr>
        <p:blipFill>
          <a:blip r:embed="rId2" cstate="print"/>
          <a:stretch>
            <a:fillRect/>
          </a:stretch>
        </p:blipFill>
        <p:spPr>
          <a:xfrm>
            <a:off x="1785918" y="785794"/>
            <a:ext cx="5364039" cy="3857652"/>
          </a:xfrm>
          <a:prstGeom prst="ellipse">
            <a:avLst/>
          </a:prstGeom>
          <a:ln>
            <a:noFill/>
          </a:ln>
          <a:effectLst>
            <a:softEdge rad="112500"/>
          </a:effectLst>
        </p:spPr>
      </p:pic>
    </p:spTree>
  </p:cSld>
  <p:clrMapOvr>
    <a:masterClrMapping/>
  </p:clrMapOvr>
  <p:transition spd="slow" advTm="4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1079611" y="188640"/>
            <a:ext cx="6984775" cy="591868"/>
          </a:xfrm>
          <a:prstGeom prst="rect">
            <a:avLst/>
          </a:prstGeom>
          <a:noFill/>
          <a:ln>
            <a:noFill/>
          </a:ln>
          <a:effectLst>
            <a:outerShdw blurRad="190500" dist="228600" dir="2700000" algn="ctr">
              <a:srgbClr val="000000">
                <a:alpha val="30000"/>
              </a:srgbClr>
            </a:outerShdw>
          </a:effectLst>
        </p:spPr>
        <p:txBody>
          <a:bodyPr wrap="square" lIns="98462" tIns="49232" rIns="98462" bIns="4923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C" sz="3200" b="1" spc="50" dirty="0" smtClean="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rPr>
              <a:t>OBJETIVOS</a:t>
            </a:r>
            <a:endParaRPr lang="es-EC" sz="3200" b="1" spc="50" dirty="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endParaRPr>
          </a:p>
        </p:txBody>
      </p:sp>
      <p:graphicFrame>
        <p:nvGraphicFramePr>
          <p:cNvPr id="7" name="8 Marcador de contenido"/>
          <p:cNvGraphicFramePr>
            <a:graphicFrameLocks noGrp="1"/>
          </p:cNvGraphicFramePr>
          <p:nvPr>
            <p:ph idx="1"/>
            <p:extLst>
              <p:ext uri="{D42A27DB-BD31-4B8C-83A1-F6EECF244321}">
                <p14:modId xmlns:p14="http://schemas.microsoft.com/office/powerpoint/2010/main" val="806999716"/>
              </p:ext>
            </p:extLst>
          </p:nvPr>
        </p:nvGraphicFramePr>
        <p:xfrm>
          <a:off x="528620" y="980728"/>
          <a:ext cx="8435868" cy="2808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http://urbaniker.net/wp-content/uploads/2013/10/estudio-de-viabilidad1.jpg"/>
          <p:cNvPicPr>
            <a:picLocks noChangeAspect="1" noChangeArrowheads="1"/>
          </p:cNvPicPr>
          <p:nvPr/>
        </p:nvPicPr>
        <p:blipFill rotWithShape="1">
          <a:blip r:embed="rId7">
            <a:extLst>
              <a:ext uri="{28A0092B-C50C-407E-A947-70E740481C1C}">
                <a14:useLocalDpi xmlns:a14="http://schemas.microsoft.com/office/drawing/2010/main" val="0"/>
              </a:ext>
            </a:extLst>
          </a:blip>
          <a:srcRect t="5082" r="14395" b="6006"/>
          <a:stretch/>
        </p:blipFill>
        <p:spPr bwMode="auto">
          <a:xfrm>
            <a:off x="899592" y="3789039"/>
            <a:ext cx="6851691" cy="2174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87390"/>
      </p:ext>
    </p:extLst>
  </p:cSld>
  <p:clrMapOvr>
    <a:masterClrMapping/>
  </p:clrMapOvr>
  <p:transition spd="slow" advTm="4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Rectángulo"/>
          <p:cNvSpPr/>
          <p:nvPr/>
        </p:nvSpPr>
        <p:spPr>
          <a:xfrm>
            <a:off x="1079611" y="188640"/>
            <a:ext cx="6984775" cy="591868"/>
          </a:xfrm>
          <a:prstGeom prst="rect">
            <a:avLst/>
          </a:prstGeom>
          <a:noFill/>
          <a:ln>
            <a:noFill/>
          </a:ln>
          <a:effectLst>
            <a:outerShdw blurRad="190500" dist="228600" dir="2700000" algn="ctr">
              <a:srgbClr val="000000">
                <a:alpha val="30000"/>
              </a:srgbClr>
            </a:outerShdw>
          </a:effectLst>
        </p:spPr>
        <p:txBody>
          <a:bodyPr wrap="square" lIns="98462" tIns="49232" rIns="98462" bIns="4923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C" sz="3200" b="1" spc="50" dirty="0" smtClean="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rPr>
              <a:t>OBJETIVOS específicos</a:t>
            </a:r>
            <a:endParaRPr lang="es-EC" sz="3200" b="1" spc="50" dirty="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endParaRPr>
          </a:p>
        </p:txBody>
      </p:sp>
      <p:sp>
        <p:nvSpPr>
          <p:cNvPr id="11" name="Marcador de contenido 3"/>
          <p:cNvSpPr txBox="1">
            <a:spLocks/>
          </p:cNvSpPr>
          <p:nvPr/>
        </p:nvSpPr>
        <p:spPr>
          <a:xfrm>
            <a:off x="1079611" y="1052736"/>
            <a:ext cx="7310636" cy="2915668"/>
          </a:xfrm>
          <a:prstGeom prst="rect">
            <a:avLst/>
          </a:prstGeom>
        </p:spPr>
        <p:txBody>
          <a:bodyPr/>
          <a:lstStyle>
            <a:lvl1pPr marL="0" indent="0" algn="ctr" rtl="0" eaLnBrk="1" fontAlgn="base" hangingPunct="1">
              <a:spcBef>
                <a:spcPct val="20000"/>
              </a:spcBef>
              <a:spcAft>
                <a:spcPct val="0"/>
              </a:spcAft>
              <a:buNone/>
              <a:defRPr sz="24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None/>
              <a:defRPr sz="24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None/>
              <a:defRPr sz="24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None/>
              <a:defRPr sz="24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354013" indent="-354013" algn="just">
              <a:buFont typeface="Wingdings" panose="05000000000000000000" pitchFamily="2" charset="2"/>
              <a:buChar char="ü"/>
            </a:pPr>
            <a:endParaRPr lang="es-EC" dirty="0">
              <a:solidFill>
                <a:schemeClr val="tx1"/>
              </a:solidFill>
            </a:endParaRPr>
          </a:p>
        </p:txBody>
      </p:sp>
      <p:sp>
        <p:nvSpPr>
          <p:cNvPr id="4" name="Rectángulo 3"/>
          <p:cNvSpPr/>
          <p:nvPr/>
        </p:nvSpPr>
        <p:spPr>
          <a:xfrm>
            <a:off x="1763688" y="1052736"/>
            <a:ext cx="6840758" cy="4339650"/>
          </a:xfrm>
          <a:prstGeom prst="rect">
            <a:avLst/>
          </a:prstGeom>
        </p:spPr>
        <p:txBody>
          <a:bodyPr wrap="square">
            <a:spAutoFit/>
          </a:bodyPr>
          <a:lstStyle/>
          <a:p>
            <a:pPr marL="342900" lvl="0" indent="-342900" algn="just">
              <a:spcAft>
                <a:spcPts val="0"/>
              </a:spcAft>
              <a:buFont typeface="Wingdings" panose="05000000000000000000" pitchFamily="2" charset="2"/>
              <a:buChar char="ü"/>
            </a:pPr>
            <a:r>
              <a:rPr lang="es-ES_tradnl" dirty="0">
                <a:solidFill>
                  <a:srgbClr val="000000"/>
                </a:solidFill>
                <a:latin typeface="Arial" panose="020B0604020202020204" pitchFamily="34" charset="0"/>
                <a:ea typeface="Calibri" panose="020F0502020204030204" pitchFamily="34" charset="0"/>
                <a:cs typeface="Calibri" panose="020F0502020204030204" pitchFamily="34" charset="0"/>
              </a:rPr>
              <a:t>Realizar un estudio  de  mercado, que incluya  el análisis de la oferta  y la demanda, para determinar los requerimientos de  calidad, </a:t>
            </a:r>
            <a:r>
              <a:rPr lang="es-ES_tradnl" dirty="0" smtClean="0">
                <a:solidFill>
                  <a:srgbClr val="000000"/>
                </a:solidFill>
                <a:latin typeface="Arial" panose="020B0604020202020204" pitchFamily="34" charset="0"/>
                <a:ea typeface="Calibri" panose="020F0502020204030204" pitchFamily="34" charset="0"/>
                <a:cs typeface="Calibri" panose="020F0502020204030204" pitchFamily="34" charset="0"/>
              </a:rPr>
              <a:t>competitividad y acceso </a:t>
            </a:r>
            <a:r>
              <a:rPr lang="es-ES_tradnl" dirty="0">
                <a:solidFill>
                  <a:srgbClr val="000000"/>
                </a:solidFill>
                <a:latin typeface="Arial" panose="020B0604020202020204" pitchFamily="34" charset="0"/>
                <a:ea typeface="Calibri" panose="020F0502020204030204" pitchFamily="34" charset="0"/>
                <a:cs typeface="Calibri" panose="020F0502020204030204" pitchFamily="34" charset="0"/>
              </a:rPr>
              <a:t>al mercado en la provincia  de Orellana</a:t>
            </a:r>
            <a:r>
              <a:rPr lang="es-ES_tradnl" dirty="0" smtClean="0">
                <a:solidFill>
                  <a:srgbClr val="000000"/>
                </a:solidFill>
                <a:latin typeface="Arial" panose="020B0604020202020204" pitchFamily="34" charset="0"/>
                <a:ea typeface="Calibri" panose="020F0502020204030204" pitchFamily="34" charset="0"/>
                <a:cs typeface="Calibri" panose="020F0502020204030204" pitchFamily="34" charset="0"/>
              </a:rPr>
              <a:t>.</a:t>
            </a:r>
          </a:p>
          <a:p>
            <a:pPr lvl="0" algn="just">
              <a:spcAft>
                <a:spcPts val="0"/>
              </a:spcAft>
            </a:pPr>
            <a:endParaRPr lang="es-ES_tradnl" dirty="0" smtClean="0">
              <a:solidFill>
                <a:srgbClr val="000000"/>
              </a:solidFill>
              <a:latin typeface="Arial" panose="020B0604020202020204" pitchFamily="34" charset="0"/>
              <a:ea typeface="Calibri" panose="020F0502020204030204" pitchFamily="34" charset="0"/>
              <a:cs typeface="Calibri" panose="020F0502020204030204" pitchFamily="34" charset="0"/>
            </a:endParaRPr>
          </a:p>
          <a:p>
            <a:pPr marL="342900" lvl="0" indent="-342900" algn="just">
              <a:spcAft>
                <a:spcPts val="0"/>
              </a:spcAft>
              <a:buFont typeface="Wingdings" panose="05000000000000000000" pitchFamily="2" charset="2"/>
              <a:buChar char="ü"/>
            </a:pPr>
            <a:r>
              <a:rPr lang="es-ES_tradnl" dirty="0"/>
              <a:t>Establecer un estudio técnico de manera que se pueda determinar la localización y la capacidad más idónea  para la creación  de </a:t>
            </a:r>
            <a:r>
              <a:rPr lang="es-ES_tradnl" dirty="0" smtClean="0"/>
              <a:t>la  empresa.</a:t>
            </a:r>
          </a:p>
          <a:p>
            <a:pPr marL="342900" lvl="0" indent="-342900" algn="just">
              <a:spcAft>
                <a:spcPts val="0"/>
              </a:spcAft>
              <a:buFont typeface="Wingdings" panose="05000000000000000000" pitchFamily="2" charset="2"/>
              <a:buChar char="ü"/>
            </a:pPr>
            <a:endParaRPr lang="es-ES_tradnl" dirty="0" smtClean="0"/>
          </a:p>
          <a:p>
            <a:pPr marL="342900" lvl="0" indent="-342900" algn="just">
              <a:spcAft>
                <a:spcPts val="0"/>
              </a:spcAft>
              <a:buFont typeface="Wingdings" panose="05000000000000000000" pitchFamily="2" charset="2"/>
              <a:buChar char="ü"/>
            </a:pPr>
            <a:r>
              <a:rPr lang="es-ES_tradnl" dirty="0"/>
              <a:t>Plantear la organización del proyecto, con la finalidad de  determinar la  estructura  orgánica y funcional del nuevo </a:t>
            </a:r>
            <a:r>
              <a:rPr lang="es-ES_tradnl" dirty="0" smtClean="0"/>
              <a:t>emprendimiento.</a:t>
            </a:r>
          </a:p>
          <a:p>
            <a:pPr marL="285750" lvl="0" indent="-285750" algn="just">
              <a:spcAft>
                <a:spcPts val="0"/>
              </a:spcAft>
              <a:buFont typeface="Wingdings" panose="05000000000000000000" pitchFamily="2" charset="2"/>
              <a:buChar char="ü"/>
            </a:pPr>
            <a:endParaRPr lang="es-ES_tradnl" dirty="0" smtClean="0"/>
          </a:p>
          <a:p>
            <a:pPr marL="342900" lvl="0" indent="-342900" algn="just">
              <a:spcAft>
                <a:spcPts val="0"/>
              </a:spcAft>
              <a:buFont typeface="Wingdings" panose="05000000000000000000" pitchFamily="2" charset="2"/>
              <a:buChar char="ü"/>
            </a:pPr>
            <a:r>
              <a:rPr lang="es-ES_tradnl" dirty="0"/>
              <a:t>Determinar la factibilidad financiera del </a:t>
            </a:r>
            <a:r>
              <a:rPr lang="es-ES_tradnl" dirty="0" smtClean="0"/>
              <a:t>proyecto.</a:t>
            </a:r>
            <a:endParaRPr lang="es-ES_tradnl" dirty="0" smtClean="0">
              <a:solidFill>
                <a:srgbClr val="000000"/>
              </a:solidFill>
              <a:latin typeface="Arial" panose="020B060402020202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endParaRPr lang="es-EC" sz="16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2052" name="Picture 4" descr="https://lh3.googleusercontent.com/-fQGG9SU0mrE/UMzYVNAqvGI/AAAAAAAAVZs/kSFZz1KMZvY/s800/mercado-objetivo.gif"/>
          <p:cNvPicPr>
            <a:picLocks noChangeAspect="1" noChangeArrowheads="1"/>
          </p:cNvPicPr>
          <p:nvPr/>
        </p:nvPicPr>
        <p:blipFill rotWithShape="1">
          <a:blip r:embed="rId2">
            <a:extLst>
              <a:ext uri="{28A0092B-C50C-407E-A947-70E740481C1C}">
                <a14:useLocalDpi xmlns:a14="http://schemas.microsoft.com/office/drawing/2010/main" val="0"/>
              </a:ext>
            </a:extLst>
          </a:blip>
          <a:srcRect l="13242" r="9373"/>
          <a:stretch/>
        </p:blipFill>
        <p:spPr bwMode="auto">
          <a:xfrm>
            <a:off x="197514" y="2097945"/>
            <a:ext cx="144016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181089"/>
      </p:ext>
    </p:extLst>
  </p:cSld>
  <p:clrMapOvr>
    <a:masterClrMapping/>
  </p:clrMapOvr>
  <p:transition spd="slow" advTm="4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957743" y="1622799"/>
            <a:ext cx="6840758" cy="3416320"/>
          </a:xfrm>
          <a:prstGeom prst="rect">
            <a:avLst/>
          </a:prstGeom>
        </p:spPr>
        <p:txBody>
          <a:bodyPr wrap="square">
            <a:spAutoFit/>
          </a:bodyPr>
          <a:lstStyle/>
          <a:p>
            <a:pPr lvl="0" algn="just">
              <a:lnSpc>
                <a:spcPct val="150000"/>
              </a:lnSpc>
              <a:spcAft>
                <a:spcPts val="0"/>
              </a:spcAft>
            </a:pPr>
            <a:endParaRPr lang="es-EC" sz="1600" dirty="0" smtClean="0"/>
          </a:p>
          <a:p>
            <a:pPr marL="342900" lvl="0" indent="-342900" algn="just">
              <a:lnSpc>
                <a:spcPct val="150000"/>
              </a:lnSpc>
              <a:spcAft>
                <a:spcPts val="0"/>
              </a:spcAft>
              <a:buFont typeface="Symbol" panose="05050102010706020507" pitchFamily="18" charset="2"/>
              <a:buChar char=""/>
            </a:pPr>
            <a:r>
              <a:rPr lang="es-EC" sz="1600" dirty="0" smtClean="0"/>
              <a:t>Facilitará conocer </a:t>
            </a:r>
            <a:r>
              <a:rPr lang="es-EC" sz="1600" dirty="0"/>
              <a:t>la opinión de la gente en cuanto a la introducción de nuestro </a:t>
            </a:r>
            <a:r>
              <a:rPr lang="es-EC" sz="1600" dirty="0" smtClean="0"/>
              <a:t>producto.</a:t>
            </a:r>
          </a:p>
          <a:p>
            <a:pPr lvl="0" algn="just">
              <a:lnSpc>
                <a:spcPct val="150000"/>
              </a:lnSpc>
              <a:spcAft>
                <a:spcPts val="0"/>
              </a:spcAft>
            </a:pPr>
            <a:endParaRPr lang="es-EC" sz="1600" dirty="0" smtClean="0"/>
          </a:p>
          <a:p>
            <a:pPr marL="342900" lvl="0" indent="-342900" algn="just">
              <a:lnSpc>
                <a:spcPct val="150000"/>
              </a:lnSpc>
              <a:spcAft>
                <a:spcPts val="0"/>
              </a:spcAft>
              <a:buFont typeface="Symbol" panose="05050102010706020507" pitchFamily="18" charset="2"/>
              <a:buChar char=""/>
            </a:pPr>
            <a:r>
              <a:rPr lang="es-EC" sz="1600" dirty="0"/>
              <a:t>P</a:t>
            </a:r>
            <a:r>
              <a:rPr lang="es-EC" sz="1600" dirty="0" smtClean="0"/>
              <a:t>ermitirá </a:t>
            </a:r>
            <a:r>
              <a:rPr lang="es-EC" sz="1600" dirty="0"/>
              <a:t>determinar el crecimiento del sector al cual va dirigido la empresa, mediante el análisis de la competencia </a:t>
            </a:r>
            <a:r>
              <a:rPr lang="es-EC" sz="1600" dirty="0" smtClean="0"/>
              <a:t>actual </a:t>
            </a:r>
            <a:r>
              <a:rPr lang="es-EC" sz="1600" dirty="0"/>
              <a:t>y proyectada</a:t>
            </a:r>
            <a:r>
              <a:rPr lang="es-EC" sz="1600" dirty="0" smtClean="0"/>
              <a:t>, y así determinar la </a:t>
            </a:r>
            <a:r>
              <a:rPr lang="es-EC" sz="1600" dirty="0"/>
              <a:t>existencia de una necesidad insatisfecha en el mercado y la posibilidad de brindar un mejor </a:t>
            </a:r>
            <a:r>
              <a:rPr lang="es-EC" sz="1600" dirty="0" smtClean="0"/>
              <a:t>producto </a:t>
            </a:r>
            <a:r>
              <a:rPr lang="es-EC" sz="1600" dirty="0"/>
              <a:t>que el que actualmente está siendo </a:t>
            </a:r>
            <a:r>
              <a:rPr lang="es-EC" sz="1600" dirty="0" smtClean="0"/>
              <a:t>ofertado. </a:t>
            </a:r>
            <a:endParaRPr lang="es-EC" sz="16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 name="3 Rectángulo"/>
          <p:cNvSpPr/>
          <p:nvPr/>
        </p:nvSpPr>
        <p:spPr>
          <a:xfrm>
            <a:off x="685391" y="10447"/>
            <a:ext cx="7704856" cy="1207421"/>
          </a:xfrm>
          <a:prstGeom prst="rect">
            <a:avLst/>
          </a:prstGeom>
          <a:noFill/>
          <a:ln>
            <a:noFill/>
          </a:ln>
          <a:effectLst>
            <a:outerShdw blurRad="190500" dist="228600" dir="2700000" algn="ctr">
              <a:srgbClr val="000000">
                <a:alpha val="30000"/>
              </a:srgbClr>
            </a:outerShdw>
          </a:effectLst>
        </p:spPr>
        <p:txBody>
          <a:bodyPr wrap="square" lIns="98462" tIns="49232" rIns="98462" bIns="4923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C" sz="4000" b="1" spc="50" dirty="0" smtClean="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rPr>
              <a:t>Capitulo </a:t>
            </a:r>
            <a:r>
              <a:rPr lang="es-EC" sz="4000" b="1" spc="50" dirty="0" err="1" smtClean="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rPr>
              <a:t>iI</a:t>
            </a:r>
            <a:endParaRPr lang="es-EC" sz="4000" b="1" spc="50" dirty="0" smtClean="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endParaRPr>
          </a:p>
          <a:p>
            <a:pPr algn="ctr" fontAlgn="auto">
              <a:spcBef>
                <a:spcPts val="0"/>
              </a:spcBef>
              <a:spcAft>
                <a:spcPts val="0"/>
              </a:spcAft>
              <a:defRPr/>
            </a:pPr>
            <a:r>
              <a:rPr lang="es-EC" sz="3200" b="1" spc="50" dirty="0" smtClean="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rPr>
              <a:t>INVESTIGACION DE MERCADO</a:t>
            </a:r>
            <a:endParaRPr lang="es-EC" sz="3200" b="1" spc="50" dirty="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endParaRPr>
          </a:p>
        </p:txBody>
      </p:sp>
      <p:pic>
        <p:nvPicPr>
          <p:cNvPr id="6" name="Picture 3" descr="E:\Mis documentos\Mis imágenes\Galería multimedia de Microsoft\j0431643.png"/>
          <p:cNvPicPr>
            <a:picLocks noChangeAspect="1" noChangeArrowheads="1"/>
          </p:cNvPicPr>
          <p:nvPr/>
        </p:nvPicPr>
        <p:blipFill>
          <a:blip r:embed="rId2"/>
          <a:srcRect/>
          <a:stretch>
            <a:fillRect/>
          </a:stretch>
        </p:blipFill>
        <p:spPr bwMode="auto">
          <a:xfrm>
            <a:off x="28930" y="2366553"/>
            <a:ext cx="1928813" cy="19288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67996284"/>
      </p:ext>
    </p:extLst>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Rectángulo"/>
          <p:cNvSpPr/>
          <p:nvPr/>
        </p:nvSpPr>
        <p:spPr>
          <a:xfrm>
            <a:off x="685391" y="10447"/>
            <a:ext cx="7704856" cy="591868"/>
          </a:xfrm>
          <a:prstGeom prst="rect">
            <a:avLst/>
          </a:prstGeom>
          <a:noFill/>
          <a:ln>
            <a:noFill/>
          </a:ln>
          <a:effectLst>
            <a:outerShdw blurRad="190500" dist="228600" dir="2700000" algn="ctr">
              <a:srgbClr val="000000">
                <a:alpha val="30000"/>
              </a:srgbClr>
            </a:outerShdw>
          </a:effectLst>
        </p:spPr>
        <p:txBody>
          <a:bodyPr wrap="square" lIns="98462" tIns="49232" rIns="98462" bIns="4923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C" sz="3200" b="1" spc="50" dirty="0" smtClean="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rPr>
              <a:t>OBJETIVOS</a:t>
            </a:r>
            <a:endParaRPr lang="es-EC" sz="3200" b="1" spc="50" dirty="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endParaRPr>
          </a:p>
        </p:txBody>
      </p:sp>
      <p:pic>
        <p:nvPicPr>
          <p:cNvPr id="5" name="Picture 21" descr="C:\Documents and Settings\Administrador\Mis documentos\Mis imágenes\Galería multimedia de Microsoft\j043266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4037506"/>
            <a:ext cx="1500188"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8 Marcador de contenido"/>
          <p:cNvGraphicFramePr>
            <a:graphicFrameLocks noGrp="1"/>
          </p:cNvGraphicFramePr>
          <p:nvPr>
            <p:ph idx="1"/>
            <p:extLst>
              <p:ext uri="{D42A27DB-BD31-4B8C-83A1-F6EECF244321}">
                <p14:modId xmlns:p14="http://schemas.microsoft.com/office/powerpoint/2010/main" val="2170107130"/>
              </p:ext>
            </p:extLst>
          </p:nvPr>
        </p:nvGraphicFramePr>
        <p:xfrm>
          <a:off x="659841" y="1700808"/>
          <a:ext cx="8086754" cy="2246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3559305"/>
      </p:ext>
    </p:extLst>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Rectángulo"/>
          <p:cNvSpPr/>
          <p:nvPr/>
        </p:nvSpPr>
        <p:spPr>
          <a:xfrm>
            <a:off x="685391" y="10447"/>
            <a:ext cx="7704856" cy="591868"/>
          </a:xfrm>
          <a:prstGeom prst="rect">
            <a:avLst/>
          </a:prstGeom>
          <a:noFill/>
          <a:ln>
            <a:noFill/>
          </a:ln>
          <a:effectLst>
            <a:outerShdw blurRad="190500" dist="228600" dir="2700000" algn="ctr">
              <a:srgbClr val="000000">
                <a:alpha val="30000"/>
              </a:srgbClr>
            </a:outerShdw>
          </a:effectLst>
        </p:spPr>
        <p:txBody>
          <a:bodyPr wrap="square" lIns="98462" tIns="49232" rIns="98462" bIns="4923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C" sz="3200" b="1" spc="50" dirty="0" smtClean="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rPr>
              <a:t>OBJETIVOS ESPECIFICOS</a:t>
            </a:r>
            <a:endParaRPr lang="es-EC" sz="3200" b="1" spc="50" dirty="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endParaRPr>
          </a:p>
        </p:txBody>
      </p:sp>
      <p:pic>
        <p:nvPicPr>
          <p:cNvPr id="5" name="Picture 21" descr="C:\Documents and Settings\Administrador\Mis documentos\Mis imágenes\Galería multimedia de Microsoft\j043266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4402544"/>
            <a:ext cx="1500188"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p:nvSpPr>
        <p:spPr>
          <a:xfrm>
            <a:off x="1325651" y="1196752"/>
            <a:ext cx="6840758" cy="2862322"/>
          </a:xfrm>
          <a:prstGeom prst="rect">
            <a:avLst/>
          </a:prstGeom>
        </p:spPr>
        <p:txBody>
          <a:bodyPr wrap="square">
            <a:spAutoFit/>
          </a:bodyPr>
          <a:lstStyle/>
          <a:p>
            <a:pPr marL="342900" lvl="0" indent="-342900" algn="just">
              <a:spcAft>
                <a:spcPts val="0"/>
              </a:spcAft>
              <a:buFont typeface="Wingdings" panose="05000000000000000000" pitchFamily="2" charset="2"/>
              <a:buChar char="ü"/>
            </a:pPr>
            <a:r>
              <a:rPr lang="es-ES_tradnl" dirty="0" smtClean="0">
                <a:solidFill>
                  <a:srgbClr val="000000"/>
                </a:solidFill>
                <a:latin typeface="Arial" panose="020B0604020202020204" pitchFamily="34" charset="0"/>
                <a:ea typeface="Calibri" panose="020F0502020204030204" pitchFamily="34" charset="0"/>
                <a:cs typeface="Calibri" panose="020F0502020204030204" pitchFamily="34" charset="0"/>
              </a:rPr>
              <a:t>Analizar la </a:t>
            </a:r>
            <a:r>
              <a:rPr lang="es-ES_tradnl" dirty="0">
                <a:solidFill>
                  <a:srgbClr val="000000"/>
                </a:solidFill>
                <a:latin typeface="Arial" panose="020B0604020202020204" pitchFamily="34" charset="0"/>
                <a:ea typeface="Calibri" panose="020F0502020204030204" pitchFamily="34" charset="0"/>
                <a:cs typeface="Calibri" panose="020F0502020204030204" pitchFamily="34" charset="0"/>
              </a:rPr>
              <a:t>oferta  y la demanda, para determinar los requerimientos de  calidad, competitividad, </a:t>
            </a:r>
            <a:r>
              <a:rPr lang="es-ES_tradnl" dirty="0" smtClean="0">
                <a:solidFill>
                  <a:srgbClr val="000000"/>
                </a:solidFill>
                <a:latin typeface="Arial" panose="020B0604020202020204" pitchFamily="34" charset="0"/>
                <a:ea typeface="Calibri" panose="020F0502020204030204" pitchFamily="34" charset="0"/>
                <a:cs typeface="Calibri" panose="020F0502020204030204" pitchFamily="34" charset="0"/>
              </a:rPr>
              <a:t>y </a:t>
            </a:r>
            <a:r>
              <a:rPr lang="es-ES_tradnl" dirty="0">
                <a:solidFill>
                  <a:srgbClr val="000000"/>
                </a:solidFill>
                <a:latin typeface="Arial" panose="020B0604020202020204" pitchFamily="34" charset="0"/>
                <a:ea typeface="Calibri" panose="020F0502020204030204" pitchFamily="34" charset="0"/>
                <a:cs typeface="Calibri" panose="020F0502020204030204" pitchFamily="34" charset="0"/>
              </a:rPr>
              <a:t>acceso al mercado en la provincia  de Orellana</a:t>
            </a:r>
            <a:r>
              <a:rPr lang="es-ES_tradnl" dirty="0" smtClean="0">
                <a:solidFill>
                  <a:srgbClr val="000000"/>
                </a:solidFill>
                <a:latin typeface="Arial" panose="020B0604020202020204" pitchFamily="34" charset="0"/>
                <a:ea typeface="Calibri" panose="020F0502020204030204" pitchFamily="34" charset="0"/>
                <a:cs typeface="Calibri" panose="020F0502020204030204" pitchFamily="34" charset="0"/>
              </a:rPr>
              <a:t>.</a:t>
            </a:r>
          </a:p>
          <a:p>
            <a:pPr marL="285750" lvl="0" indent="-285750" algn="just">
              <a:spcAft>
                <a:spcPts val="0"/>
              </a:spcAft>
              <a:buFont typeface="Wingdings" panose="05000000000000000000" pitchFamily="2" charset="2"/>
              <a:buChar char="ü"/>
            </a:pPr>
            <a:endParaRPr lang="es-ES_tradnl" dirty="0" smtClean="0">
              <a:solidFill>
                <a:srgbClr val="000000"/>
              </a:solidFill>
              <a:latin typeface="Arial" panose="020B0604020202020204" pitchFamily="34" charset="0"/>
              <a:ea typeface="Calibri" panose="020F0502020204030204" pitchFamily="34" charset="0"/>
              <a:cs typeface="Calibri" panose="020F0502020204030204" pitchFamily="34" charset="0"/>
            </a:endParaRPr>
          </a:p>
          <a:p>
            <a:pPr marL="342900" lvl="0" indent="-342900" algn="just">
              <a:spcAft>
                <a:spcPts val="0"/>
              </a:spcAft>
              <a:buFont typeface="Wingdings" panose="05000000000000000000" pitchFamily="2" charset="2"/>
              <a:buChar char="ü"/>
            </a:pPr>
            <a:r>
              <a:rPr lang="es-ES_tradnl" dirty="0" smtClean="0"/>
              <a:t>Identificar los gustos y preferencias del consumidor.</a:t>
            </a:r>
          </a:p>
          <a:p>
            <a:pPr lvl="0" algn="just">
              <a:spcAft>
                <a:spcPts val="0"/>
              </a:spcAft>
            </a:pPr>
            <a:endParaRPr lang="es-ES_tradnl" dirty="0" smtClean="0"/>
          </a:p>
          <a:p>
            <a:pPr marL="342900" lvl="0" indent="-342900" algn="just">
              <a:spcAft>
                <a:spcPts val="0"/>
              </a:spcAft>
              <a:buFont typeface="Wingdings" panose="05000000000000000000" pitchFamily="2" charset="2"/>
              <a:buChar char="ü"/>
            </a:pPr>
            <a:r>
              <a:rPr lang="es-ES_tradnl" dirty="0" smtClean="0"/>
              <a:t>Establecer estrategias </a:t>
            </a:r>
            <a:r>
              <a:rPr lang="es-ES_tradnl" dirty="0"/>
              <a:t>de precios </a:t>
            </a:r>
            <a:r>
              <a:rPr lang="es-ES_tradnl" dirty="0" smtClean="0"/>
              <a:t>y </a:t>
            </a:r>
            <a:r>
              <a:rPr lang="es-ES_tradnl" dirty="0"/>
              <a:t>de promoción </a:t>
            </a:r>
            <a:r>
              <a:rPr lang="es-ES_tradnl" dirty="0" smtClean="0"/>
              <a:t>para la </a:t>
            </a:r>
            <a:r>
              <a:rPr lang="es-ES_tradnl" dirty="0"/>
              <a:t>tilapia roja en el mercado local</a:t>
            </a:r>
            <a:r>
              <a:rPr lang="es-ES_tradnl" dirty="0" smtClean="0"/>
              <a:t>.</a:t>
            </a:r>
          </a:p>
          <a:p>
            <a:pPr lvl="0" algn="just">
              <a:spcAft>
                <a:spcPts val="0"/>
              </a:spcAft>
            </a:pPr>
            <a:endParaRPr lang="es-ES_tradnl" dirty="0" smtClean="0"/>
          </a:p>
          <a:p>
            <a:pPr marL="342900" lvl="0" indent="-342900" algn="just">
              <a:spcAft>
                <a:spcPts val="0"/>
              </a:spcAft>
              <a:buFont typeface="Wingdings" panose="05000000000000000000" pitchFamily="2" charset="2"/>
              <a:buChar char="ü"/>
            </a:pPr>
            <a:r>
              <a:rPr lang="es-ES_tradnl" dirty="0" smtClean="0"/>
              <a:t>Investigar </a:t>
            </a:r>
            <a:r>
              <a:rPr lang="es-ES_tradnl" dirty="0"/>
              <a:t>con qué </a:t>
            </a:r>
            <a:r>
              <a:rPr lang="es-ES_tradnl" dirty="0" smtClean="0"/>
              <a:t>frecuencia consumen el producto.</a:t>
            </a:r>
            <a:endParaRPr lang="es-EC" sz="16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434846395"/>
      </p:ext>
    </p:extLst>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Rectángulo">
            <a:hlinkClick r:id="rId2" action="ppaction://hlinksldjump"/>
          </p:cNvPr>
          <p:cNvSpPr/>
          <p:nvPr/>
        </p:nvSpPr>
        <p:spPr>
          <a:xfrm>
            <a:off x="323528" y="260648"/>
            <a:ext cx="8433674" cy="653423"/>
          </a:xfrm>
          <a:prstGeom prst="rect">
            <a:avLst/>
          </a:prstGeom>
          <a:noFill/>
          <a:ln>
            <a:noFill/>
          </a:ln>
          <a:effectLst>
            <a:outerShdw blurRad="190500" dist="228600" dir="2700000" algn="ctr">
              <a:srgbClr val="000000">
                <a:alpha val="30000"/>
              </a:srgbClr>
            </a:outerShdw>
          </a:effectLst>
        </p:spPr>
        <p:txBody>
          <a:bodyPr wrap="square" lIns="98462" tIns="49232" rIns="98462" bIns="4923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C" sz="3600" b="1" dirty="0" smtClean="0">
                <a:ln w="11430"/>
                <a:solidFill>
                  <a:srgbClr val="C10FC5"/>
                </a:solidFill>
                <a:effectLst>
                  <a:glow rad="228600">
                    <a:schemeClr val="accent3">
                      <a:satMod val="175000"/>
                      <a:alpha val="40000"/>
                    </a:schemeClr>
                  </a:glow>
                  <a:outerShdw blurRad="76200" dist="50800" dir="5400000" algn="tl" rotWithShape="0">
                    <a:srgbClr val="000000">
                      <a:alpha val="65000"/>
                    </a:srgbClr>
                  </a:outerShdw>
                </a:effectLst>
                <a:latin typeface="Algerian" pitchFamily="82" charset="0"/>
                <a:cs typeface="+mn-cs"/>
              </a:rPr>
              <a:t>Análisis de la encuesta</a:t>
            </a:r>
          </a:p>
        </p:txBody>
      </p:sp>
      <p:pic>
        <p:nvPicPr>
          <p:cNvPr id="12" name="Imagen 11"/>
          <p:cNvPicPr/>
          <p:nvPr/>
        </p:nvPicPr>
        <p:blipFill rotWithShape="1">
          <a:blip r:embed="rId3"/>
          <a:srcRect l="40569" t="23829" r="31561" b="52348"/>
          <a:stretch/>
        </p:blipFill>
        <p:spPr bwMode="auto">
          <a:xfrm>
            <a:off x="782338" y="1052737"/>
            <a:ext cx="3771900" cy="24461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3" name="Imagen 12"/>
          <p:cNvPicPr/>
          <p:nvPr/>
        </p:nvPicPr>
        <p:blipFill rotWithShape="1">
          <a:blip r:embed="rId4"/>
          <a:srcRect l="40587" t="34177" r="31737" b="42621"/>
          <a:stretch/>
        </p:blipFill>
        <p:spPr bwMode="auto">
          <a:xfrm>
            <a:off x="768465" y="3645024"/>
            <a:ext cx="3771900" cy="2448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4" name="Imagen 13"/>
          <p:cNvPicPr/>
          <p:nvPr/>
        </p:nvPicPr>
        <p:blipFill rotWithShape="1">
          <a:blip r:embed="rId5"/>
          <a:srcRect l="41275" t="31981" r="33678" b="38859"/>
          <a:stretch/>
        </p:blipFill>
        <p:spPr bwMode="auto">
          <a:xfrm>
            <a:off x="4958250" y="1959441"/>
            <a:ext cx="3771900" cy="23858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15" name="8 Flecha curvada hacia la derecha"/>
          <p:cNvSpPr/>
          <p:nvPr/>
        </p:nvSpPr>
        <p:spPr>
          <a:xfrm>
            <a:off x="451336" y="2648292"/>
            <a:ext cx="265669" cy="100811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chemeClr val="tx1"/>
              </a:solidFill>
            </a:endParaRPr>
          </a:p>
        </p:txBody>
      </p:sp>
      <p:sp>
        <p:nvSpPr>
          <p:cNvPr id="16" name="9 Flecha curvada hacia arriba"/>
          <p:cNvSpPr/>
          <p:nvPr/>
        </p:nvSpPr>
        <p:spPr>
          <a:xfrm rot="20641353">
            <a:off x="4634606" y="4681705"/>
            <a:ext cx="1857388" cy="57150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chemeClr val="tx1"/>
              </a:solidFill>
            </a:endParaRPr>
          </a:p>
        </p:txBody>
      </p:sp>
    </p:spTree>
    <p:extLst>
      <p:ext uri="{BB962C8B-B14F-4D97-AF65-F5344CB8AC3E}">
        <p14:creationId xmlns:p14="http://schemas.microsoft.com/office/powerpoint/2010/main" val="2835995556"/>
      </p:ext>
    </p:extLst>
  </p:cSld>
  <p:clrMapOvr>
    <a:masterClrMapping/>
  </p:clrMapOvr>
  <p:transition spd="slow" advTm="4000">
    <p:fade/>
  </p:transition>
  <p:timing>
    <p:tnLst>
      <p:par>
        <p:cTn id="1" dur="indefinite" restart="never" nodeType="tmRoot"/>
      </p:par>
    </p:tnLst>
  </p:timing>
</p:sld>
</file>

<file path=ppt/theme/theme1.xml><?xml version="1.0" encoding="utf-8"?>
<a:theme xmlns:a="http://schemas.openxmlformats.org/drawingml/2006/main" name="Tema1">
  <a:themeElements>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Tema1</Template>
  <TotalTime>5287</TotalTime>
  <Words>1266</Words>
  <Application>Microsoft Office PowerPoint</Application>
  <PresentationFormat>Presentación en pantalla (4:3)</PresentationFormat>
  <Paragraphs>160</Paragraphs>
  <Slides>35</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35</vt:i4>
      </vt:variant>
    </vt:vector>
  </HeadingPairs>
  <TitlesOfParts>
    <vt:vector size="37" baseType="lpstr">
      <vt:lpstr>Tema1</vt:lpstr>
      <vt:lpstr>CorelDRAW</vt:lpstr>
      <vt:lpstr>DEPARTAMENTO DE CIENCIAS ADMINISTRATIVAS, ECONÓMICAS Y DE COMERCIO   CARRERA DE INGENIERÍA COMERCIAL   TESIS PREVIA A LA OBTENCIÓN DEL TÍTULO DE INGENIERA COMERCIAL   TEMA: ESTUDIO PARA LA CREACION DE UNA EMPRESA PRODUCTORA Y COMERCIALIZADORA DE TILAPIA ROJA  COMO FACTOR PARA MEJORAR EL NIVEL DE VIDA DE LOS HABITANTES DEL CANTON JOYA DE LOS SACHAS EN LA PROVINCIA DE FRANCISCO DE ORELLANA.  QUEZADA CARPIO JENNY ELIZABETH   ING. RODRIGO SALTOS             ING. EDGAR MACHADO DIRECTOR                               CODIRECTOR   SANGOLQUÍ, DICIEMBRE DEL 2015  </vt:lpstr>
      <vt:lpstr>Presentación de PowerPoint</vt:lpstr>
      <vt:lpstr> OBJETIVO 8 Consolidar el sistema económico social y solidario, de forma sostenible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ADMINISTRATIVAS, ECONÓMICAS Y DE COMERCIO   CARRERA DE INGENIERÍA EN MERCADOTECNIA   TESIS PREVIA A LA OBTENCIÓN DEL TÍTULO DE INGENIERÍA EN MERCADOTECNIA   TEMA: PROPUESTA ESTRATÉGICA DE MARKETING BASADA EN LA GESTIÓN DE RELACIÓN CON LOS CLIENTES A TRAVÉS DEL CRM, PARA PYMES ENFOCADA AL SERVICIO AUTOMOTRIZ EN EL DISTRITO METROPOLITANO DE QUITO.   AUTOR: LLUMIQUINGA OÑA MIGUEL ANGEL   DIRECTOR: ING. MARCELO TERÁN TERÁN COODIRECTOR: ING. VÍCTOR HUGO PACHACAMA   SANGOLQUÍ, AGOSTO DEL 2015</dc:title>
  <dc:creator>Usuario</dc:creator>
  <cp:lastModifiedBy>gis</cp:lastModifiedBy>
  <cp:revision>567</cp:revision>
  <dcterms:created xsi:type="dcterms:W3CDTF">2015-08-05T13:55:37Z</dcterms:created>
  <dcterms:modified xsi:type="dcterms:W3CDTF">2016-01-28T18:37:58Z</dcterms:modified>
</cp:coreProperties>
</file>