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7" r:id="rId2"/>
    <p:sldId id="258" r:id="rId3"/>
    <p:sldId id="259" r:id="rId4"/>
    <p:sldId id="267" r:id="rId5"/>
    <p:sldId id="268" r:id="rId6"/>
    <p:sldId id="260" r:id="rId7"/>
    <p:sldId id="261" r:id="rId8"/>
    <p:sldId id="288" r:id="rId9"/>
    <p:sldId id="289" r:id="rId10"/>
    <p:sldId id="290" r:id="rId11"/>
    <p:sldId id="262" r:id="rId12"/>
    <p:sldId id="263" r:id="rId13"/>
    <p:sldId id="264" r:id="rId14"/>
    <p:sldId id="265" r:id="rId15"/>
    <p:sldId id="266" r:id="rId16"/>
    <p:sldId id="269" r:id="rId17"/>
    <p:sldId id="270" r:id="rId18"/>
    <p:sldId id="271" r:id="rId19"/>
    <p:sldId id="272" r:id="rId20"/>
    <p:sldId id="273" r:id="rId21"/>
    <p:sldId id="274" r:id="rId22"/>
    <p:sldId id="277" r:id="rId23"/>
    <p:sldId id="278" r:id="rId24"/>
    <p:sldId id="281" r:id="rId25"/>
    <p:sldId id="282" r:id="rId26"/>
    <p:sldId id="283" r:id="rId27"/>
    <p:sldId id="284" r:id="rId28"/>
    <p:sldId id="287" r:id="rId29"/>
    <p:sldId id="285" r:id="rId30"/>
    <p:sldId id="286" r:id="rId31"/>
    <p:sldId id="295" r:id="rId32"/>
    <p:sldId id="296" r:id="rId33"/>
    <p:sldId id="298" r:id="rId34"/>
    <p:sldId id="297" r:id="rId35"/>
    <p:sldId id="299" r:id="rId36"/>
    <p:sldId id="300" r:id="rId37"/>
    <p:sldId id="291" r:id="rId38"/>
    <p:sldId id="292" r:id="rId39"/>
    <p:sldId id="293" r:id="rId40"/>
    <p:sldId id="294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4E29C8-495E-41C2-806F-4AB0F1C7424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74E3E2E4-0150-4D1F-9853-1C398B4EDA4A}">
      <dgm:prSet phldrT="[Texto]"/>
      <dgm:spPr/>
      <dgm:t>
        <a:bodyPr/>
        <a:lstStyle/>
        <a:p>
          <a:r>
            <a:rPr lang="es-ES_tradnl" dirty="0" smtClean="0"/>
            <a:t>Servicio de correo utilizando Zimbra.</a:t>
          </a:r>
          <a:endParaRPr lang="es-EC" dirty="0"/>
        </a:p>
      </dgm:t>
    </dgm:pt>
    <dgm:pt modelId="{EF2CC515-19F1-4860-80CA-E6C0C73980B5}" type="parTrans" cxnId="{88D12A01-6092-4C63-8048-0003206A6C21}">
      <dgm:prSet/>
      <dgm:spPr/>
      <dgm:t>
        <a:bodyPr/>
        <a:lstStyle/>
        <a:p>
          <a:endParaRPr lang="es-EC"/>
        </a:p>
      </dgm:t>
    </dgm:pt>
    <dgm:pt modelId="{75247CA3-7848-4BA2-B1B8-F3F75A7447DF}" type="sibTrans" cxnId="{88D12A01-6092-4C63-8048-0003206A6C21}">
      <dgm:prSet/>
      <dgm:spPr/>
      <dgm:t>
        <a:bodyPr/>
        <a:lstStyle/>
        <a:p>
          <a:endParaRPr lang="es-EC"/>
        </a:p>
      </dgm:t>
    </dgm:pt>
    <dgm:pt modelId="{183C6863-1D38-4513-A7DA-8B183D0A60D7}">
      <dgm:prSet phldrT="[Texto]"/>
      <dgm:spPr/>
      <dgm:t>
        <a:bodyPr/>
        <a:lstStyle/>
        <a:p>
          <a:r>
            <a:rPr lang="es-EC" dirty="0" smtClean="0"/>
            <a:t>Firewall utilizando </a:t>
          </a:r>
          <a:r>
            <a:rPr lang="es-EC" dirty="0" err="1" smtClean="0"/>
            <a:t>IpTables</a:t>
          </a:r>
          <a:endParaRPr lang="es-EC" dirty="0"/>
        </a:p>
      </dgm:t>
    </dgm:pt>
    <dgm:pt modelId="{67A507F1-8F23-4DD0-AB7D-49C414E31843}" type="parTrans" cxnId="{7155F024-8C57-4EDC-B206-5049490E9F4C}">
      <dgm:prSet/>
      <dgm:spPr/>
      <dgm:t>
        <a:bodyPr/>
        <a:lstStyle/>
        <a:p>
          <a:endParaRPr lang="es-EC"/>
        </a:p>
      </dgm:t>
    </dgm:pt>
    <dgm:pt modelId="{A91022F1-9DFF-4281-A897-3A25546E42A2}" type="sibTrans" cxnId="{7155F024-8C57-4EDC-B206-5049490E9F4C}">
      <dgm:prSet/>
      <dgm:spPr/>
      <dgm:t>
        <a:bodyPr/>
        <a:lstStyle/>
        <a:p>
          <a:endParaRPr lang="es-EC"/>
        </a:p>
      </dgm:t>
    </dgm:pt>
    <dgm:pt modelId="{5B9F3D31-6E8E-4255-89ED-3EB01DB5E5A1}">
      <dgm:prSet phldrT="[Texto]"/>
      <dgm:spPr/>
      <dgm:t>
        <a:bodyPr/>
        <a:lstStyle/>
        <a:p>
          <a:r>
            <a:rPr lang="es-EC" dirty="0" smtClean="0"/>
            <a:t>Escaneo de vulnerabilidades utilizando Nessus</a:t>
          </a:r>
          <a:endParaRPr lang="es-EC" dirty="0"/>
        </a:p>
      </dgm:t>
    </dgm:pt>
    <dgm:pt modelId="{4F63035D-94AC-4135-8EF6-6C7811104912}" type="parTrans" cxnId="{5044FCCB-433C-4E3B-8EAE-9D03EE3EBD93}">
      <dgm:prSet/>
      <dgm:spPr/>
      <dgm:t>
        <a:bodyPr/>
        <a:lstStyle/>
        <a:p>
          <a:endParaRPr lang="es-EC"/>
        </a:p>
      </dgm:t>
    </dgm:pt>
    <dgm:pt modelId="{CF056FDE-CEF6-422E-B6D2-51C5DD0483B7}" type="sibTrans" cxnId="{5044FCCB-433C-4E3B-8EAE-9D03EE3EBD93}">
      <dgm:prSet/>
      <dgm:spPr/>
      <dgm:t>
        <a:bodyPr/>
        <a:lstStyle/>
        <a:p>
          <a:endParaRPr lang="es-EC"/>
        </a:p>
      </dgm:t>
    </dgm:pt>
    <dgm:pt modelId="{4D57005D-C37C-4335-945E-C0D244A3B617}">
      <dgm:prSet/>
      <dgm:spPr/>
      <dgm:t>
        <a:bodyPr/>
        <a:lstStyle/>
        <a:p>
          <a:r>
            <a:rPr lang="es-EC" dirty="0" smtClean="0"/>
            <a:t>Proxy utilizando Squid</a:t>
          </a:r>
          <a:endParaRPr lang="es-EC" dirty="0"/>
        </a:p>
      </dgm:t>
    </dgm:pt>
    <dgm:pt modelId="{6848AF76-1A58-47AB-B25E-A329F24FFEA7}" type="parTrans" cxnId="{4D673085-9B00-4BA5-B6F1-1F7D0503D990}">
      <dgm:prSet/>
      <dgm:spPr/>
      <dgm:t>
        <a:bodyPr/>
        <a:lstStyle/>
        <a:p>
          <a:endParaRPr lang="es-EC"/>
        </a:p>
      </dgm:t>
    </dgm:pt>
    <dgm:pt modelId="{D63C7434-7E37-4014-A2CC-B2FB0CEABD02}" type="sibTrans" cxnId="{4D673085-9B00-4BA5-B6F1-1F7D0503D990}">
      <dgm:prSet/>
      <dgm:spPr/>
      <dgm:t>
        <a:bodyPr/>
        <a:lstStyle/>
        <a:p>
          <a:endParaRPr lang="es-EC"/>
        </a:p>
      </dgm:t>
    </dgm:pt>
    <dgm:pt modelId="{14BC9E9C-E532-472F-8B83-FBAFC0A18877}">
      <dgm:prSet/>
      <dgm:spPr/>
      <dgm:t>
        <a:bodyPr/>
        <a:lstStyle/>
        <a:p>
          <a:r>
            <a:rPr lang="es-EC" dirty="0" smtClean="0"/>
            <a:t>Detección de intrusos utilizando Snort</a:t>
          </a:r>
          <a:endParaRPr lang="es-EC" dirty="0"/>
        </a:p>
      </dgm:t>
    </dgm:pt>
    <dgm:pt modelId="{7C402F8B-78B9-4D3D-B4E0-4D7691444ABC}" type="parTrans" cxnId="{CC58D277-488F-435F-9846-45A6F5CF9697}">
      <dgm:prSet/>
      <dgm:spPr/>
      <dgm:t>
        <a:bodyPr/>
        <a:lstStyle/>
        <a:p>
          <a:endParaRPr lang="es-EC"/>
        </a:p>
      </dgm:t>
    </dgm:pt>
    <dgm:pt modelId="{5D01B6AE-C0DA-4FF7-9DD0-6EEA67988050}" type="sibTrans" cxnId="{CC58D277-488F-435F-9846-45A6F5CF9697}">
      <dgm:prSet/>
      <dgm:spPr/>
      <dgm:t>
        <a:bodyPr/>
        <a:lstStyle/>
        <a:p>
          <a:endParaRPr lang="es-EC"/>
        </a:p>
      </dgm:t>
    </dgm:pt>
    <dgm:pt modelId="{0921B075-F523-4945-9528-2C5E55062BEA}" type="pres">
      <dgm:prSet presAssocID="{B84E29C8-495E-41C2-806F-4AB0F1C7424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7582039-22F7-4B28-8909-0AE52558057F}" type="pres">
      <dgm:prSet presAssocID="{74E3E2E4-0150-4D1F-9853-1C398B4EDA4A}" presName="parentLin" presStyleCnt="0"/>
      <dgm:spPr/>
    </dgm:pt>
    <dgm:pt modelId="{A5A9BA46-7757-42F4-A918-FAC6E5CB476F}" type="pres">
      <dgm:prSet presAssocID="{74E3E2E4-0150-4D1F-9853-1C398B4EDA4A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FF37C198-0D93-4C9E-8916-9D6731388DDD}" type="pres">
      <dgm:prSet presAssocID="{74E3E2E4-0150-4D1F-9853-1C398B4EDA4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8C49B8E-F127-4281-A40D-F0829ACA6FCC}" type="pres">
      <dgm:prSet presAssocID="{74E3E2E4-0150-4D1F-9853-1C398B4EDA4A}" presName="negativeSpace" presStyleCnt="0"/>
      <dgm:spPr/>
    </dgm:pt>
    <dgm:pt modelId="{988AB424-A319-4752-A318-D0FFAFFFC671}" type="pres">
      <dgm:prSet presAssocID="{74E3E2E4-0150-4D1F-9853-1C398B4EDA4A}" presName="childText" presStyleLbl="conFgAcc1" presStyleIdx="0" presStyleCnt="5">
        <dgm:presLayoutVars>
          <dgm:bulletEnabled val="1"/>
        </dgm:presLayoutVars>
      </dgm:prSet>
      <dgm:spPr/>
    </dgm:pt>
    <dgm:pt modelId="{25464DD4-EF59-4144-8960-A2878C062035}" type="pres">
      <dgm:prSet presAssocID="{75247CA3-7848-4BA2-B1B8-F3F75A7447DF}" presName="spaceBetweenRectangles" presStyleCnt="0"/>
      <dgm:spPr/>
    </dgm:pt>
    <dgm:pt modelId="{A4818F22-5129-4864-870D-BF7E946E104F}" type="pres">
      <dgm:prSet presAssocID="{183C6863-1D38-4513-A7DA-8B183D0A60D7}" presName="parentLin" presStyleCnt="0"/>
      <dgm:spPr/>
    </dgm:pt>
    <dgm:pt modelId="{69ED0EA7-5907-44C4-B995-9BA5D78F41F0}" type="pres">
      <dgm:prSet presAssocID="{183C6863-1D38-4513-A7DA-8B183D0A60D7}" presName="parentLeftMargin" presStyleLbl="node1" presStyleIdx="0" presStyleCnt="5"/>
      <dgm:spPr/>
      <dgm:t>
        <a:bodyPr/>
        <a:lstStyle/>
        <a:p>
          <a:endParaRPr lang="es-EC"/>
        </a:p>
      </dgm:t>
    </dgm:pt>
    <dgm:pt modelId="{3DF7ADF7-1CB8-4C1A-BA69-02504516CD45}" type="pres">
      <dgm:prSet presAssocID="{183C6863-1D38-4513-A7DA-8B183D0A60D7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CDDEBA-23D8-449D-9847-E89CE8C7D612}" type="pres">
      <dgm:prSet presAssocID="{183C6863-1D38-4513-A7DA-8B183D0A60D7}" presName="negativeSpace" presStyleCnt="0"/>
      <dgm:spPr/>
    </dgm:pt>
    <dgm:pt modelId="{7A6B327D-30BC-4D8D-8229-28F4D5F3EA54}" type="pres">
      <dgm:prSet presAssocID="{183C6863-1D38-4513-A7DA-8B183D0A60D7}" presName="childText" presStyleLbl="conFgAcc1" presStyleIdx="1" presStyleCnt="5">
        <dgm:presLayoutVars>
          <dgm:bulletEnabled val="1"/>
        </dgm:presLayoutVars>
      </dgm:prSet>
      <dgm:spPr/>
    </dgm:pt>
    <dgm:pt modelId="{96CC4C31-783A-4F57-A375-0A443BC8AFC3}" type="pres">
      <dgm:prSet presAssocID="{A91022F1-9DFF-4281-A897-3A25546E42A2}" presName="spaceBetweenRectangles" presStyleCnt="0"/>
      <dgm:spPr/>
    </dgm:pt>
    <dgm:pt modelId="{D6E088FB-7238-4654-BED3-B3AA53A18088}" type="pres">
      <dgm:prSet presAssocID="{4D57005D-C37C-4335-945E-C0D244A3B617}" presName="parentLin" presStyleCnt="0"/>
      <dgm:spPr/>
    </dgm:pt>
    <dgm:pt modelId="{CE4ADB0D-0208-4577-8802-08DF1C7F78D5}" type="pres">
      <dgm:prSet presAssocID="{4D57005D-C37C-4335-945E-C0D244A3B617}" presName="parentLeftMargin" presStyleLbl="node1" presStyleIdx="1" presStyleCnt="5"/>
      <dgm:spPr/>
      <dgm:t>
        <a:bodyPr/>
        <a:lstStyle/>
        <a:p>
          <a:endParaRPr lang="es-EC"/>
        </a:p>
      </dgm:t>
    </dgm:pt>
    <dgm:pt modelId="{2AFBE3FE-62A5-4FB2-BB3A-EC9706052DDA}" type="pres">
      <dgm:prSet presAssocID="{4D57005D-C37C-4335-945E-C0D244A3B617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732BA90-A012-41B1-925F-7FEADD2CB6B0}" type="pres">
      <dgm:prSet presAssocID="{4D57005D-C37C-4335-945E-C0D244A3B617}" presName="negativeSpace" presStyleCnt="0"/>
      <dgm:spPr/>
    </dgm:pt>
    <dgm:pt modelId="{1914D31D-C6EA-4521-871D-5691E56E0551}" type="pres">
      <dgm:prSet presAssocID="{4D57005D-C37C-4335-945E-C0D244A3B617}" presName="childText" presStyleLbl="conFgAcc1" presStyleIdx="2" presStyleCnt="5">
        <dgm:presLayoutVars>
          <dgm:bulletEnabled val="1"/>
        </dgm:presLayoutVars>
      </dgm:prSet>
      <dgm:spPr/>
    </dgm:pt>
    <dgm:pt modelId="{0326C2A0-8CA8-452B-8231-70E85FA3F3DE}" type="pres">
      <dgm:prSet presAssocID="{D63C7434-7E37-4014-A2CC-B2FB0CEABD02}" presName="spaceBetweenRectangles" presStyleCnt="0"/>
      <dgm:spPr/>
    </dgm:pt>
    <dgm:pt modelId="{AE1395E4-3B0A-4FA5-A76E-8800D9137A7F}" type="pres">
      <dgm:prSet presAssocID="{14BC9E9C-E532-472F-8B83-FBAFC0A18877}" presName="parentLin" presStyleCnt="0"/>
      <dgm:spPr/>
    </dgm:pt>
    <dgm:pt modelId="{2BCCB06E-39D2-4FBE-B4EE-4F11BA445A98}" type="pres">
      <dgm:prSet presAssocID="{14BC9E9C-E532-472F-8B83-FBAFC0A18877}" presName="parentLeftMargin" presStyleLbl="node1" presStyleIdx="2" presStyleCnt="5"/>
      <dgm:spPr/>
      <dgm:t>
        <a:bodyPr/>
        <a:lstStyle/>
        <a:p>
          <a:endParaRPr lang="es-EC"/>
        </a:p>
      </dgm:t>
    </dgm:pt>
    <dgm:pt modelId="{6553DB65-6A27-4F84-9226-7DAE703C3B87}" type="pres">
      <dgm:prSet presAssocID="{14BC9E9C-E532-472F-8B83-FBAFC0A1887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511AE22-9BA4-4992-A31C-B33B3266406A}" type="pres">
      <dgm:prSet presAssocID="{14BC9E9C-E532-472F-8B83-FBAFC0A18877}" presName="negativeSpace" presStyleCnt="0"/>
      <dgm:spPr/>
    </dgm:pt>
    <dgm:pt modelId="{E8D6F25B-AD24-4287-AC83-A908267A58C7}" type="pres">
      <dgm:prSet presAssocID="{14BC9E9C-E532-472F-8B83-FBAFC0A18877}" presName="childText" presStyleLbl="conFgAcc1" presStyleIdx="3" presStyleCnt="5">
        <dgm:presLayoutVars>
          <dgm:bulletEnabled val="1"/>
        </dgm:presLayoutVars>
      </dgm:prSet>
      <dgm:spPr/>
    </dgm:pt>
    <dgm:pt modelId="{A681E849-9F36-4EDA-804F-2210E4B43089}" type="pres">
      <dgm:prSet presAssocID="{5D01B6AE-C0DA-4FF7-9DD0-6EEA67988050}" presName="spaceBetweenRectangles" presStyleCnt="0"/>
      <dgm:spPr/>
    </dgm:pt>
    <dgm:pt modelId="{0F22167C-2B89-410B-921A-E48F23B9B3D9}" type="pres">
      <dgm:prSet presAssocID="{5B9F3D31-6E8E-4255-89ED-3EB01DB5E5A1}" presName="parentLin" presStyleCnt="0"/>
      <dgm:spPr/>
    </dgm:pt>
    <dgm:pt modelId="{082E7A3C-D547-4911-A90B-9543120FDC6C}" type="pres">
      <dgm:prSet presAssocID="{5B9F3D31-6E8E-4255-89ED-3EB01DB5E5A1}" presName="parentLeftMargin" presStyleLbl="node1" presStyleIdx="3" presStyleCnt="5"/>
      <dgm:spPr/>
      <dgm:t>
        <a:bodyPr/>
        <a:lstStyle/>
        <a:p>
          <a:endParaRPr lang="es-EC"/>
        </a:p>
      </dgm:t>
    </dgm:pt>
    <dgm:pt modelId="{56EB250E-9342-45F9-9CB7-08A1674F3122}" type="pres">
      <dgm:prSet presAssocID="{5B9F3D31-6E8E-4255-89ED-3EB01DB5E5A1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5540FD-DEDE-402B-8B72-7E1345BC5631}" type="pres">
      <dgm:prSet presAssocID="{5B9F3D31-6E8E-4255-89ED-3EB01DB5E5A1}" presName="negativeSpace" presStyleCnt="0"/>
      <dgm:spPr/>
    </dgm:pt>
    <dgm:pt modelId="{815EE42C-5C8A-42D1-A0D9-FE8A4A5E1902}" type="pres">
      <dgm:prSet presAssocID="{5B9F3D31-6E8E-4255-89ED-3EB01DB5E5A1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3C85325-0BA2-4BCE-AC7E-729DAEDC1642}" type="presOf" srcId="{B84E29C8-495E-41C2-806F-4AB0F1C74246}" destId="{0921B075-F523-4945-9528-2C5E55062BEA}" srcOrd="0" destOrd="0" presId="urn:microsoft.com/office/officeart/2005/8/layout/list1"/>
    <dgm:cxn modelId="{D1C1D24D-4D01-4DB1-A9F8-48B01931925B}" type="presOf" srcId="{4D57005D-C37C-4335-945E-C0D244A3B617}" destId="{CE4ADB0D-0208-4577-8802-08DF1C7F78D5}" srcOrd="0" destOrd="0" presId="urn:microsoft.com/office/officeart/2005/8/layout/list1"/>
    <dgm:cxn modelId="{4D673085-9B00-4BA5-B6F1-1F7D0503D990}" srcId="{B84E29C8-495E-41C2-806F-4AB0F1C74246}" destId="{4D57005D-C37C-4335-945E-C0D244A3B617}" srcOrd="2" destOrd="0" parTransId="{6848AF76-1A58-47AB-B25E-A329F24FFEA7}" sibTransId="{D63C7434-7E37-4014-A2CC-B2FB0CEABD02}"/>
    <dgm:cxn modelId="{CC58D277-488F-435F-9846-45A6F5CF9697}" srcId="{B84E29C8-495E-41C2-806F-4AB0F1C74246}" destId="{14BC9E9C-E532-472F-8B83-FBAFC0A18877}" srcOrd="3" destOrd="0" parTransId="{7C402F8B-78B9-4D3D-B4E0-4D7691444ABC}" sibTransId="{5D01B6AE-C0DA-4FF7-9DD0-6EEA67988050}"/>
    <dgm:cxn modelId="{4C406A62-FFB5-4DD5-8924-6467985E35BF}" type="presOf" srcId="{183C6863-1D38-4513-A7DA-8B183D0A60D7}" destId="{69ED0EA7-5907-44C4-B995-9BA5D78F41F0}" srcOrd="0" destOrd="0" presId="urn:microsoft.com/office/officeart/2005/8/layout/list1"/>
    <dgm:cxn modelId="{88D12A01-6092-4C63-8048-0003206A6C21}" srcId="{B84E29C8-495E-41C2-806F-4AB0F1C74246}" destId="{74E3E2E4-0150-4D1F-9853-1C398B4EDA4A}" srcOrd="0" destOrd="0" parTransId="{EF2CC515-19F1-4860-80CA-E6C0C73980B5}" sibTransId="{75247CA3-7848-4BA2-B1B8-F3F75A7447DF}"/>
    <dgm:cxn modelId="{115879B6-A5D7-408B-B074-0FE72B712676}" type="presOf" srcId="{74E3E2E4-0150-4D1F-9853-1C398B4EDA4A}" destId="{FF37C198-0D93-4C9E-8916-9D6731388DDD}" srcOrd="1" destOrd="0" presId="urn:microsoft.com/office/officeart/2005/8/layout/list1"/>
    <dgm:cxn modelId="{DD05CCE4-722D-437C-BED3-8F63E43F4DB2}" type="presOf" srcId="{5B9F3D31-6E8E-4255-89ED-3EB01DB5E5A1}" destId="{082E7A3C-D547-4911-A90B-9543120FDC6C}" srcOrd="0" destOrd="0" presId="urn:microsoft.com/office/officeart/2005/8/layout/list1"/>
    <dgm:cxn modelId="{02AC9639-677B-4C2A-A203-9BECFF46BBB2}" type="presOf" srcId="{5B9F3D31-6E8E-4255-89ED-3EB01DB5E5A1}" destId="{56EB250E-9342-45F9-9CB7-08A1674F3122}" srcOrd="1" destOrd="0" presId="urn:microsoft.com/office/officeart/2005/8/layout/list1"/>
    <dgm:cxn modelId="{5044FCCB-433C-4E3B-8EAE-9D03EE3EBD93}" srcId="{B84E29C8-495E-41C2-806F-4AB0F1C74246}" destId="{5B9F3D31-6E8E-4255-89ED-3EB01DB5E5A1}" srcOrd="4" destOrd="0" parTransId="{4F63035D-94AC-4135-8EF6-6C7811104912}" sibTransId="{CF056FDE-CEF6-422E-B6D2-51C5DD0483B7}"/>
    <dgm:cxn modelId="{B6025CE7-E082-43E5-B1F5-E3FCD4FF8E52}" type="presOf" srcId="{4D57005D-C37C-4335-945E-C0D244A3B617}" destId="{2AFBE3FE-62A5-4FB2-BB3A-EC9706052DDA}" srcOrd="1" destOrd="0" presId="urn:microsoft.com/office/officeart/2005/8/layout/list1"/>
    <dgm:cxn modelId="{7155F024-8C57-4EDC-B206-5049490E9F4C}" srcId="{B84E29C8-495E-41C2-806F-4AB0F1C74246}" destId="{183C6863-1D38-4513-A7DA-8B183D0A60D7}" srcOrd="1" destOrd="0" parTransId="{67A507F1-8F23-4DD0-AB7D-49C414E31843}" sibTransId="{A91022F1-9DFF-4281-A897-3A25546E42A2}"/>
    <dgm:cxn modelId="{0C1389A3-30ED-4D9F-897E-C841E9A6EFDA}" type="presOf" srcId="{74E3E2E4-0150-4D1F-9853-1C398B4EDA4A}" destId="{A5A9BA46-7757-42F4-A918-FAC6E5CB476F}" srcOrd="0" destOrd="0" presId="urn:microsoft.com/office/officeart/2005/8/layout/list1"/>
    <dgm:cxn modelId="{C72C1CB7-F791-437B-887A-063F18F379C2}" type="presOf" srcId="{14BC9E9C-E532-472F-8B83-FBAFC0A18877}" destId="{2BCCB06E-39D2-4FBE-B4EE-4F11BA445A98}" srcOrd="0" destOrd="0" presId="urn:microsoft.com/office/officeart/2005/8/layout/list1"/>
    <dgm:cxn modelId="{432255EB-D865-4F8B-BC42-6EB1030854EE}" type="presOf" srcId="{183C6863-1D38-4513-A7DA-8B183D0A60D7}" destId="{3DF7ADF7-1CB8-4C1A-BA69-02504516CD45}" srcOrd="1" destOrd="0" presId="urn:microsoft.com/office/officeart/2005/8/layout/list1"/>
    <dgm:cxn modelId="{EB348513-7C5D-4387-A293-9E82A4DC1C8F}" type="presOf" srcId="{14BC9E9C-E532-472F-8B83-FBAFC0A18877}" destId="{6553DB65-6A27-4F84-9226-7DAE703C3B87}" srcOrd="1" destOrd="0" presId="urn:microsoft.com/office/officeart/2005/8/layout/list1"/>
    <dgm:cxn modelId="{EE38F113-522E-4111-98BA-0CD3F40F6443}" type="presParOf" srcId="{0921B075-F523-4945-9528-2C5E55062BEA}" destId="{87582039-22F7-4B28-8909-0AE52558057F}" srcOrd="0" destOrd="0" presId="urn:microsoft.com/office/officeart/2005/8/layout/list1"/>
    <dgm:cxn modelId="{5F4A5F87-6799-4266-AFCF-43CCDE8BFC46}" type="presParOf" srcId="{87582039-22F7-4B28-8909-0AE52558057F}" destId="{A5A9BA46-7757-42F4-A918-FAC6E5CB476F}" srcOrd="0" destOrd="0" presId="urn:microsoft.com/office/officeart/2005/8/layout/list1"/>
    <dgm:cxn modelId="{4A3D010B-90AB-4AC9-BC6A-8601D054E12A}" type="presParOf" srcId="{87582039-22F7-4B28-8909-0AE52558057F}" destId="{FF37C198-0D93-4C9E-8916-9D6731388DDD}" srcOrd="1" destOrd="0" presId="urn:microsoft.com/office/officeart/2005/8/layout/list1"/>
    <dgm:cxn modelId="{AEDA9DC6-CC19-4EAA-95A6-79F1C3789024}" type="presParOf" srcId="{0921B075-F523-4945-9528-2C5E55062BEA}" destId="{08C49B8E-F127-4281-A40D-F0829ACA6FCC}" srcOrd="1" destOrd="0" presId="urn:microsoft.com/office/officeart/2005/8/layout/list1"/>
    <dgm:cxn modelId="{1FDAB64F-2BE9-4B3E-AB6D-37DC7D856ED8}" type="presParOf" srcId="{0921B075-F523-4945-9528-2C5E55062BEA}" destId="{988AB424-A319-4752-A318-D0FFAFFFC671}" srcOrd="2" destOrd="0" presId="urn:microsoft.com/office/officeart/2005/8/layout/list1"/>
    <dgm:cxn modelId="{7A0EC6A1-1064-47EE-BE10-8DE128128563}" type="presParOf" srcId="{0921B075-F523-4945-9528-2C5E55062BEA}" destId="{25464DD4-EF59-4144-8960-A2878C062035}" srcOrd="3" destOrd="0" presId="urn:microsoft.com/office/officeart/2005/8/layout/list1"/>
    <dgm:cxn modelId="{18A1031C-E4EC-4148-94F3-B2EB8D743162}" type="presParOf" srcId="{0921B075-F523-4945-9528-2C5E55062BEA}" destId="{A4818F22-5129-4864-870D-BF7E946E104F}" srcOrd="4" destOrd="0" presId="urn:microsoft.com/office/officeart/2005/8/layout/list1"/>
    <dgm:cxn modelId="{FB86B87A-F903-4B77-BA90-A3F44A6CAB4B}" type="presParOf" srcId="{A4818F22-5129-4864-870D-BF7E946E104F}" destId="{69ED0EA7-5907-44C4-B995-9BA5D78F41F0}" srcOrd="0" destOrd="0" presId="urn:microsoft.com/office/officeart/2005/8/layout/list1"/>
    <dgm:cxn modelId="{C7B7613B-BE59-41E3-BAF3-3F7BF8D00054}" type="presParOf" srcId="{A4818F22-5129-4864-870D-BF7E946E104F}" destId="{3DF7ADF7-1CB8-4C1A-BA69-02504516CD45}" srcOrd="1" destOrd="0" presId="urn:microsoft.com/office/officeart/2005/8/layout/list1"/>
    <dgm:cxn modelId="{6BFF37F9-9B24-4AB6-8D37-9C30F3A1AC3A}" type="presParOf" srcId="{0921B075-F523-4945-9528-2C5E55062BEA}" destId="{E1CDDEBA-23D8-449D-9847-E89CE8C7D612}" srcOrd="5" destOrd="0" presId="urn:microsoft.com/office/officeart/2005/8/layout/list1"/>
    <dgm:cxn modelId="{678E85F4-6358-46DC-B1D5-EF2B2B96AB7C}" type="presParOf" srcId="{0921B075-F523-4945-9528-2C5E55062BEA}" destId="{7A6B327D-30BC-4D8D-8229-28F4D5F3EA54}" srcOrd="6" destOrd="0" presId="urn:microsoft.com/office/officeart/2005/8/layout/list1"/>
    <dgm:cxn modelId="{38A9CE0F-8328-46C7-8251-DD39966E0ADD}" type="presParOf" srcId="{0921B075-F523-4945-9528-2C5E55062BEA}" destId="{96CC4C31-783A-4F57-A375-0A443BC8AFC3}" srcOrd="7" destOrd="0" presId="urn:microsoft.com/office/officeart/2005/8/layout/list1"/>
    <dgm:cxn modelId="{E5747EFA-7396-4665-968A-A521C1E0F76A}" type="presParOf" srcId="{0921B075-F523-4945-9528-2C5E55062BEA}" destId="{D6E088FB-7238-4654-BED3-B3AA53A18088}" srcOrd="8" destOrd="0" presId="urn:microsoft.com/office/officeart/2005/8/layout/list1"/>
    <dgm:cxn modelId="{CD8F63B5-0A1F-44B3-999F-8821F4897DD1}" type="presParOf" srcId="{D6E088FB-7238-4654-BED3-B3AA53A18088}" destId="{CE4ADB0D-0208-4577-8802-08DF1C7F78D5}" srcOrd="0" destOrd="0" presId="urn:microsoft.com/office/officeart/2005/8/layout/list1"/>
    <dgm:cxn modelId="{0F431F18-3777-401F-8AB1-768345C8CA2D}" type="presParOf" srcId="{D6E088FB-7238-4654-BED3-B3AA53A18088}" destId="{2AFBE3FE-62A5-4FB2-BB3A-EC9706052DDA}" srcOrd="1" destOrd="0" presId="urn:microsoft.com/office/officeart/2005/8/layout/list1"/>
    <dgm:cxn modelId="{9CC89085-3B8C-4F99-9310-1138373DDD46}" type="presParOf" srcId="{0921B075-F523-4945-9528-2C5E55062BEA}" destId="{F732BA90-A012-41B1-925F-7FEADD2CB6B0}" srcOrd="9" destOrd="0" presId="urn:microsoft.com/office/officeart/2005/8/layout/list1"/>
    <dgm:cxn modelId="{4F6794E7-7A7C-4BCE-8B62-7FDF082605C7}" type="presParOf" srcId="{0921B075-F523-4945-9528-2C5E55062BEA}" destId="{1914D31D-C6EA-4521-871D-5691E56E0551}" srcOrd="10" destOrd="0" presId="urn:microsoft.com/office/officeart/2005/8/layout/list1"/>
    <dgm:cxn modelId="{E11894C9-476A-48F7-B2D5-9838A000E0B9}" type="presParOf" srcId="{0921B075-F523-4945-9528-2C5E55062BEA}" destId="{0326C2A0-8CA8-452B-8231-70E85FA3F3DE}" srcOrd="11" destOrd="0" presId="urn:microsoft.com/office/officeart/2005/8/layout/list1"/>
    <dgm:cxn modelId="{3139962B-6388-44B9-8D61-BE5938E219FD}" type="presParOf" srcId="{0921B075-F523-4945-9528-2C5E55062BEA}" destId="{AE1395E4-3B0A-4FA5-A76E-8800D9137A7F}" srcOrd="12" destOrd="0" presId="urn:microsoft.com/office/officeart/2005/8/layout/list1"/>
    <dgm:cxn modelId="{B714F168-2F58-4100-85C7-1395701755B0}" type="presParOf" srcId="{AE1395E4-3B0A-4FA5-A76E-8800D9137A7F}" destId="{2BCCB06E-39D2-4FBE-B4EE-4F11BA445A98}" srcOrd="0" destOrd="0" presId="urn:microsoft.com/office/officeart/2005/8/layout/list1"/>
    <dgm:cxn modelId="{B5A37FBD-120F-4F61-AF0B-B33723C58658}" type="presParOf" srcId="{AE1395E4-3B0A-4FA5-A76E-8800D9137A7F}" destId="{6553DB65-6A27-4F84-9226-7DAE703C3B87}" srcOrd="1" destOrd="0" presId="urn:microsoft.com/office/officeart/2005/8/layout/list1"/>
    <dgm:cxn modelId="{79F4506F-F0C2-4636-AC61-56060C1CEA23}" type="presParOf" srcId="{0921B075-F523-4945-9528-2C5E55062BEA}" destId="{C511AE22-9BA4-4992-A31C-B33B3266406A}" srcOrd="13" destOrd="0" presId="urn:microsoft.com/office/officeart/2005/8/layout/list1"/>
    <dgm:cxn modelId="{28E06A42-CDC9-45BA-A7DE-A39C2C9F2160}" type="presParOf" srcId="{0921B075-F523-4945-9528-2C5E55062BEA}" destId="{E8D6F25B-AD24-4287-AC83-A908267A58C7}" srcOrd="14" destOrd="0" presId="urn:microsoft.com/office/officeart/2005/8/layout/list1"/>
    <dgm:cxn modelId="{0D9B50B7-ED55-446B-9CAF-398AC7336F3A}" type="presParOf" srcId="{0921B075-F523-4945-9528-2C5E55062BEA}" destId="{A681E849-9F36-4EDA-804F-2210E4B43089}" srcOrd="15" destOrd="0" presId="urn:microsoft.com/office/officeart/2005/8/layout/list1"/>
    <dgm:cxn modelId="{0073B47F-5543-47CC-B033-535D5F521456}" type="presParOf" srcId="{0921B075-F523-4945-9528-2C5E55062BEA}" destId="{0F22167C-2B89-410B-921A-E48F23B9B3D9}" srcOrd="16" destOrd="0" presId="urn:microsoft.com/office/officeart/2005/8/layout/list1"/>
    <dgm:cxn modelId="{F4659AE2-13D5-49BE-9289-180AF924FDAE}" type="presParOf" srcId="{0F22167C-2B89-410B-921A-E48F23B9B3D9}" destId="{082E7A3C-D547-4911-A90B-9543120FDC6C}" srcOrd="0" destOrd="0" presId="urn:microsoft.com/office/officeart/2005/8/layout/list1"/>
    <dgm:cxn modelId="{9ABC465A-9F8F-445E-BA28-43CF7647F5E3}" type="presParOf" srcId="{0F22167C-2B89-410B-921A-E48F23B9B3D9}" destId="{56EB250E-9342-45F9-9CB7-08A1674F3122}" srcOrd="1" destOrd="0" presId="urn:microsoft.com/office/officeart/2005/8/layout/list1"/>
    <dgm:cxn modelId="{CACF993C-4685-48AD-9421-2B09F7347193}" type="presParOf" srcId="{0921B075-F523-4945-9528-2C5E55062BEA}" destId="{755540FD-DEDE-402B-8B72-7E1345BC5631}" srcOrd="17" destOrd="0" presId="urn:microsoft.com/office/officeart/2005/8/layout/list1"/>
    <dgm:cxn modelId="{2E882D89-A9DC-421B-8B0C-2D9A7E2D0F3F}" type="presParOf" srcId="{0921B075-F523-4945-9528-2C5E55062BEA}" destId="{815EE42C-5C8A-42D1-A0D9-FE8A4A5E1902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1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173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8065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864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80204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487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8767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35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421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5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841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013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046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43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0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553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27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64134" y="2942307"/>
            <a:ext cx="8792000" cy="3097884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“ANÁLISIS </a:t>
            </a:r>
            <a:r>
              <a:rPr lang="es-EC" b="1" dirty="0"/>
              <a:t>E IMPLEMENTACIÓN DE UN SERVIDOR DE </a:t>
            </a:r>
            <a:r>
              <a:rPr lang="es-EC" b="1" dirty="0" smtClean="0"/>
              <a:t>SERVICIOS </a:t>
            </a:r>
            <a:r>
              <a:rPr lang="es-EC" b="1" dirty="0"/>
              <a:t>DE RED PARA LA EMPRESA </a:t>
            </a:r>
            <a:r>
              <a:rPr lang="es-EC" b="1" dirty="0" smtClean="0"/>
              <a:t>CEMYLUB </a:t>
            </a:r>
            <a:r>
              <a:rPr lang="es-EC" b="1" dirty="0"/>
              <a:t>UTILIZANDO </a:t>
            </a:r>
            <a:r>
              <a:rPr lang="es-EC" b="1" dirty="0" smtClean="0"/>
              <a:t>PLATAFORMAS </a:t>
            </a:r>
            <a:r>
              <a:rPr lang="es-EC" b="1" dirty="0"/>
              <a:t>Y HERRAMIENTAS DE SOFTWARE </a:t>
            </a:r>
            <a:r>
              <a:rPr lang="es-EC" b="1" dirty="0" smtClean="0"/>
              <a:t>LIBRE”</a:t>
            </a:r>
            <a:br>
              <a:rPr lang="es-EC" b="1" dirty="0" smtClean="0"/>
            </a:br>
            <a:r>
              <a:rPr lang="es-EC" b="1" dirty="0"/>
              <a:t/>
            </a:r>
            <a:br>
              <a:rPr lang="es-EC" b="1" dirty="0"/>
            </a:br>
            <a:r>
              <a:rPr lang="es-EC" b="1" dirty="0" smtClean="0"/>
              <a:t>EDISON R. VILLACÍS M.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Subtítulo 2"/>
          <p:cNvSpPr txBox="1">
            <a:spLocks/>
          </p:cNvSpPr>
          <p:nvPr/>
        </p:nvSpPr>
        <p:spPr>
          <a:xfrm>
            <a:off x="2402436" y="1499874"/>
            <a:ext cx="8915399" cy="1287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s-EC" sz="2400" b="1" dirty="0" smtClean="0"/>
          </a:p>
          <a:p>
            <a:pPr marL="0" indent="0" algn="ctr">
              <a:buNone/>
            </a:pPr>
            <a:r>
              <a:rPr lang="es-EC" sz="2400" b="1" dirty="0" smtClean="0"/>
              <a:t>	</a:t>
            </a:r>
            <a:r>
              <a:rPr lang="es-EC" sz="4400" b="1" dirty="0" smtClean="0">
                <a:solidFill>
                  <a:srgbClr val="C00000"/>
                </a:solidFill>
              </a:rPr>
              <a:t>TESIS  DE GRADO</a:t>
            </a:r>
          </a:p>
          <a:p>
            <a:pPr algn="ctr"/>
            <a:endParaRPr lang="es-EC" sz="2400" b="1" dirty="0" smtClean="0"/>
          </a:p>
          <a:p>
            <a:endParaRPr lang="es-EC" dirty="0"/>
          </a:p>
        </p:txBody>
      </p:sp>
      <p:pic>
        <p:nvPicPr>
          <p:cNvPr id="4" name="Imagen 3" descr="h:\Mis documentos\Downloads\LOGO OFICIAL UFA-ESP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" t="29524" r="4762" b="30952"/>
          <a:stretch>
            <a:fillRect/>
          </a:stretch>
        </p:blipFill>
        <p:spPr bwMode="auto">
          <a:xfrm>
            <a:off x="3486071" y="172472"/>
            <a:ext cx="6748127" cy="160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9769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14612" y="379411"/>
            <a:ext cx="8911687" cy="63802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DISEÑO DE VIRTUALIZACIÓN</a:t>
            </a:r>
            <a:endParaRPr lang="es-EC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352" y="1055282"/>
            <a:ext cx="8139448" cy="557733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5564" y="3674104"/>
            <a:ext cx="5274637" cy="675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7905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ZIMBRA COLLABORATION SUITE (ZCS)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70271" y="1905000"/>
            <a:ext cx="7044185" cy="815662"/>
          </a:xfrm>
        </p:spPr>
        <p:txBody>
          <a:bodyPr/>
          <a:lstStyle/>
          <a:p>
            <a:r>
              <a:rPr lang="es-EC" dirty="0" smtClean="0"/>
              <a:t>Es un completo suite de mensajería y colaboración.</a:t>
            </a:r>
          </a:p>
          <a:p>
            <a:r>
              <a:rPr lang="es-EC" dirty="0" smtClean="0"/>
              <a:t>Es de código libre (Versión </a:t>
            </a:r>
            <a:r>
              <a:rPr lang="es-EC" dirty="0" err="1" smtClean="0"/>
              <a:t>Opes</a:t>
            </a:r>
            <a:r>
              <a:rPr lang="es-EC" dirty="0" smtClean="0"/>
              <a:t> </a:t>
            </a:r>
            <a:r>
              <a:rPr lang="es-EC" dirty="0" err="1" smtClean="0"/>
              <a:t>Source</a:t>
            </a:r>
            <a:r>
              <a:rPr lang="es-EC" dirty="0" smtClean="0"/>
              <a:t> </a:t>
            </a:r>
            <a:r>
              <a:rPr lang="es-EC" dirty="0" err="1" smtClean="0"/>
              <a:t>Edition</a:t>
            </a:r>
            <a:r>
              <a:rPr lang="es-EC" dirty="0" smtClean="0"/>
              <a:t>, gratuita)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6662" y="2871183"/>
            <a:ext cx="2647950" cy="704850"/>
          </a:xfrm>
          <a:prstGeom prst="rect">
            <a:avLst/>
          </a:prstGeom>
        </p:spPr>
      </p:pic>
      <p:sp>
        <p:nvSpPr>
          <p:cNvPr id="5" name="Marcador de contenido 2"/>
          <p:cNvSpPr txBox="1">
            <a:spLocks/>
          </p:cNvSpPr>
          <p:nvPr/>
        </p:nvSpPr>
        <p:spPr>
          <a:xfrm>
            <a:off x="2370271" y="3794541"/>
            <a:ext cx="5923723" cy="2525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C" b="1" dirty="0" smtClean="0"/>
              <a:t>Qué ofrece?</a:t>
            </a:r>
          </a:p>
          <a:p>
            <a:pPr algn="just"/>
            <a:r>
              <a:rPr lang="es-EC" dirty="0" smtClean="0"/>
              <a:t>Un servicio de correo electrónico fiable y de alto rendimiento, con herramientas complementarias como libreta de direcciones, agenda, mensajería interna, tareas y la capacidad de escribir y compartir documentos.</a:t>
            </a:r>
            <a:endParaRPr lang="es-EC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8599" y="4542216"/>
            <a:ext cx="2201931" cy="177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89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05121" y="465517"/>
            <a:ext cx="5266902" cy="3043707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Cómo funciona?</a:t>
            </a:r>
          </a:p>
          <a:p>
            <a:r>
              <a:rPr lang="es-EC" dirty="0" smtClean="0"/>
              <a:t>Con cualquier sistema operativo (Windows, Mac, Linux, etc…)</a:t>
            </a:r>
          </a:p>
          <a:p>
            <a:r>
              <a:rPr lang="es-EC" dirty="0" smtClean="0"/>
              <a:t>Vía </a:t>
            </a:r>
            <a:r>
              <a:rPr lang="es-EC" dirty="0" err="1" smtClean="0"/>
              <a:t>webmail</a:t>
            </a:r>
            <a:r>
              <a:rPr lang="es-EC" dirty="0" smtClean="0"/>
              <a:t>, pudiendo consultarse, siempre desde cualquier ubicación, con una simple conexión a internet.</a:t>
            </a:r>
          </a:p>
          <a:p>
            <a:r>
              <a:rPr lang="es-EC" dirty="0" smtClean="0"/>
              <a:t>Como un cliente de correo tradicional (Outlook, </a:t>
            </a:r>
            <a:r>
              <a:rPr lang="es-EC" dirty="0" err="1" smtClean="0"/>
              <a:t>Thunderbird</a:t>
            </a:r>
            <a:r>
              <a:rPr lang="es-EC" dirty="0" smtClean="0"/>
              <a:t>, etc..), a través de los protocolos POP/IMAP.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4214" y="651723"/>
            <a:ext cx="2520101" cy="262598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611" y="4007945"/>
            <a:ext cx="3248025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0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60423" y="588135"/>
            <a:ext cx="8915400" cy="28634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 smtClean="0"/>
              <a:t>Ventajas:</a:t>
            </a:r>
          </a:p>
          <a:p>
            <a:r>
              <a:rPr lang="es-EC" dirty="0"/>
              <a:t>Flexibilidad – </a:t>
            </a:r>
            <a:r>
              <a:rPr lang="es-EC" dirty="0" smtClean="0"/>
              <a:t>Se puede personalizar según las necesidades del negocio.</a:t>
            </a:r>
            <a:endParaRPr lang="es-EC" dirty="0"/>
          </a:p>
          <a:p>
            <a:r>
              <a:rPr lang="es-EC" dirty="0"/>
              <a:t>Libertad – </a:t>
            </a:r>
            <a:r>
              <a:rPr lang="es-EC" dirty="0" smtClean="0"/>
              <a:t>Utiliza </a:t>
            </a:r>
            <a:r>
              <a:rPr lang="es-EC" dirty="0"/>
              <a:t>el cliente web de Zimbra junto con otros programas tradicionales, como plataforma </a:t>
            </a:r>
            <a:r>
              <a:rPr lang="es-EC" dirty="0" smtClean="0"/>
              <a:t>mixta.</a:t>
            </a:r>
            <a:endParaRPr lang="es-EC" dirty="0"/>
          </a:p>
          <a:p>
            <a:r>
              <a:rPr lang="es-EC" dirty="0"/>
              <a:t>Durabilidad – un servidor de correo electrónico y calendario extraordinariamente fiable y </a:t>
            </a:r>
            <a:r>
              <a:rPr lang="es-EC" dirty="0" smtClean="0"/>
              <a:t>ampliable.</a:t>
            </a:r>
            <a:endParaRPr lang="es-EC" dirty="0"/>
          </a:p>
          <a:p>
            <a:r>
              <a:rPr lang="es-EC" dirty="0"/>
              <a:t>Bajo mantenimiento - gestión completamente </a:t>
            </a:r>
            <a:r>
              <a:rPr lang="es-EC" dirty="0" smtClean="0"/>
              <a:t>sencilla.</a:t>
            </a:r>
            <a:endParaRPr lang="es-EC" dirty="0"/>
          </a:p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endParaRPr lang="es-EC" b="1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2460423" y="4101921"/>
            <a:ext cx="6039633" cy="1835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C" b="1" dirty="0" smtClean="0"/>
              <a:t>Características:</a:t>
            </a:r>
          </a:p>
          <a:p>
            <a:r>
              <a:rPr lang="es-EC" dirty="0" smtClean="0"/>
              <a:t>Cliente web basado en Ajax.</a:t>
            </a:r>
          </a:p>
          <a:p>
            <a:r>
              <a:rPr lang="es-EC" dirty="0" smtClean="0"/>
              <a:t>Compatibilidad con aplicaciones de escritorio.</a:t>
            </a:r>
          </a:p>
          <a:p>
            <a:r>
              <a:rPr lang="es-EC" dirty="0" smtClean="0"/>
              <a:t>Zimbra para móviles.</a:t>
            </a:r>
          </a:p>
          <a:p>
            <a:pPr marL="0" indent="0">
              <a:buFont typeface="Wingdings 3" charset="2"/>
              <a:buNone/>
            </a:pPr>
            <a:endParaRPr lang="es-EC" b="1" dirty="0" smtClean="0"/>
          </a:p>
          <a:p>
            <a:pPr marL="0" indent="0">
              <a:buFont typeface="Wingdings 3" charset="2"/>
              <a:buNone/>
            </a:pP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27621916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831" y="261289"/>
            <a:ext cx="6743779" cy="4323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2473302" y="4758743"/>
            <a:ext cx="7958585" cy="1835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s-EC" b="1" dirty="0" smtClean="0"/>
              <a:t>Soporte: </a:t>
            </a:r>
          </a:p>
          <a:p>
            <a:pPr marL="0" indent="0">
              <a:buFont typeface="Wingdings 3" charset="2"/>
              <a:buNone/>
            </a:pPr>
            <a:r>
              <a:rPr lang="es-EC" dirty="0" smtClean="0"/>
              <a:t>Zimbra permite implementar </a:t>
            </a:r>
            <a:r>
              <a:rPr lang="es-EC" dirty="0"/>
              <a:t>un sistema robusto y moderno de mensajería y colaboración a un fracción del costo de otros fabricantes. </a:t>
            </a:r>
            <a:endParaRPr lang="es-EC" b="1" dirty="0" smtClean="0"/>
          </a:p>
          <a:p>
            <a:pPr marL="0" indent="0">
              <a:buFont typeface="Wingdings 3" charset="2"/>
              <a:buNone/>
            </a:pP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2440116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3150" y="486212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EC" sz="4000" b="1" dirty="0"/>
              <a:t>Z</a:t>
            </a:r>
            <a:r>
              <a:rPr lang="es-EC" sz="4000" b="1" dirty="0" smtClean="0"/>
              <a:t>ENTYAL</a:t>
            </a:r>
            <a:endParaRPr lang="es-EC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383150" y="4662152"/>
            <a:ext cx="8915400" cy="1480890"/>
          </a:xfrm>
        </p:spPr>
        <p:txBody>
          <a:bodyPr>
            <a:normAutofit/>
          </a:bodyPr>
          <a:lstStyle/>
          <a:p>
            <a:r>
              <a:rPr lang="es-EC" sz="2400" dirty="0" smtClean="0"/>
              <a:t>Servidor unificado para Pymes para administrar servicios de red.</a:t>
            </a:r>
            <a:endParaRPr lang="es-EC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243" y="1532586"/>
            <a:ext cx="3992450" cy="252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9146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78776" y="598352"/>
            <a:ext cx="3473024" cy="509231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Servicios disponibles:</a:t>
            </a:r>
            <a:endParaRPr lang="es-EC" sz="2400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776" y="1410303"/>
            <a:ext cx="79152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82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547867"/>
          </a:xfrm>
        </p:spPr>
        <p:txBody>
          <a:bodyPr>
            <a:normAutofit/>
          </a:bodyPr>
          <a:lstStyle/>
          <a:p>
            <a:r>
              <a:rPr lang="es-EC" sz="2800" b="1" dirty="0" smtClean="0"/>
              <a:t>MODOS DE FUNCIONAMIENTO:</a:t>
            </a:r>
            <a:endParaRPr lang="es-EC" sz="28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4843" y="1358856"/>
            <a:ext cx="7524013" cy="476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93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6127" y="1136225"/>
            <a:ext cx="7782126" cy="513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661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1150" y="1105168"/>
            <a:ext cx="7693920" cy="4988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695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7820" y="469433"/>
            <a:ext cx="8911687" cy="1280890"/>
          </a:xfrm>
        </p:spPr>
        <p:txBody>
          <a:bodyPr/>
          <a:lstStyle/>
          <a:p>
            <a:r>
              <a:rPr lang="es-EC" b="1" dirty="0" smtClean="0"/>
              <a:t>INTRODUCCIÓN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99060" y="3734873"/>
            <a:ext cx="8915400" cy="2756078"/>
          </a:xfrm>
        </p:spPr>
        <p:txBody>
          <a:bodyPr>
            <a:normAutofit fontScale="92500"/>
          </a:bodyPr>
          <a:lstStyle/>
          <a:p>
            <a:pPr algn="just"/>
            <a:r>
              <a:rPr lang="es-EC" sz="2800" dirty="0"/>
              <a:t>Gracias a la innovación de la </a:t>
            </a:r>
            <a:r>
              <a:rPr lang="es-EC" sz="2800" dirty="0" smtClean="0"/>
              <a:t>tecnología, </a:t>
            </a:r>
            <a:r>
              <a:rPr lang="es-EC" sz="2800" dirty="0"/>
              <a:t>se </a:t>
            </a:r>
            <a:r>
              <a:rPr lang="es-EC" sz="2800" dirty="0" smtClean="0"/>
              <a:t>puede establecer </a:t>
            </a:r>
            <a:r>
              <a:rPr lang="es-EC" sz="2800" dirty="0"/>
              <a:t>una administración de </a:t>
            </a:r>
            <a:r>
              <a:rPr lang="es-EC" sz="2800" dirty="0" smtClean="0"/>
              <a:t>redes, pero </a:t>
            </a:r>
            <a:r>
              <a:rPr lang="es-EC" sz="2800" dirty="0"/>
              <a:t>se debe tener en cuenta todos los aspectos que involucran a la seguridad en </a:t>
            </a:r>
            <a:r>
              <a:rPr lang="es-EC" sz="2800" dirty="0" smtClean="0"/>
              <a:t>autenticación</a:t>
            </a:r>
            <a:r>
              <a:rPr lang="es-EC" sz="2800" dirty="0"/>
              <a:t>, </a:t>
            </a:r>
            <a:r>
              <a:rPr lang="es-EC" sz="2800" dirty="0" smtClean="0"/>
              <a:t>confiabilidad</a:t>
            </a:r>
            <a:r>
              <a:rPr lang="es-EC" sz="2800" dirty="0"/>
              <a:t> </a:t>
            </a:r>
            <a:r>
              <a:rPr lang="es-EC" sz="2800" dirty="0" smtClean="0"/>
              <a:t>y autorización; </a:t>
            </a:r>
            <a:r>
              <a:rPr lang="es-EC" sz="2800" dirty="0"/>
              <a:t>así también como en la seguridad de sus equipos, servicios y datos.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655" y="1160172"/>
            <a:ext cx="3719827" cy="252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46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6048799" cy="496352"/>
          </a:xfrm>
        </p:spPr>
        <p:txBody>
          <a:bodyPr>
            <a:normAutofit/>
          </a:bodyPr>
          <a:lstStyle/>
          <a:p>
            <a:r>
              <a:rPr lang="es-EC" sz="2400" b="1" dirty="0" smtClean="0"/>
              <a:t>CARACTERÍSTICAS DEL ZENTYAL:</a:t>
            </a:r>
            <a:endParaRPr lang="es-EC" sz="24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4271" y="1645677"/>
            <a:ext cx="5134258" cy="422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22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4245757" cy="547867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DESPLIEGUE RÁPIDO:</a:t>
            </a:r>
            <a:endParaRPr lang="es-EC" sz="32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599" y="1960472"/>
            <a:ext cx="6658377" cy="274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81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40935" y="624110"/>
            <a:ext cx="7563677" cy="908476"/>
          </a:xfrm>
        </p:spPr>
        <p:txBody>
          <a:bodyPr>
            <a:normAutofit fontScale="90000"/>
          </a:bodyPr>
          <a:lstStyle/>
          <a:p>
            <a:r>
              <a:rPr lang="es-EC" b="1" dirty="0" err="1" smtClean="0"/>
              <a:t>Loguin</a:t>
            </a:r>
            <a:r>
              <a:rPr lang="es-EC" b="1" dirty="0" smtClean="0"/>
              <a:t> en el panel de administrador</a:t>
            </a:r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00" y="624109"/>
            <a:ext cx="954063" cy="537744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022" y="1348186"/>
            <a:ext cx="7260991" cy="4653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879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146997" y="624110"/>
            <a:ext cx="7357615" cy="638020"/>
          </a:xfrm>
        </p:spPr>
        <p:txBody>
          <a:bodyPr>
            <a:normAutofit fontScale="90000"/>
          </a:bodyPr>
          <a:lstStyle/>
          <a:p>
            <a:r>
              <a:rPr lang="es-EC" b="1" dirty="0" smtClean="0"/>
              <a:t>Selección de módulos a incluir</a:t>
            </a:r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600" y="624109"/>
            <a:ext cx="954063" cy="5377445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3768724" y="1266824"/>
            <a:ext cx="7319985" cy="5121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170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650331" cy="547867"/>
          </a:xfrm>
        </p:spPr>
        <p:txBody>
          <a:bodyPr>
            <a:noAutofit/>
          </a:bodyPr>
          <a:lstStyle/>
          <a:p>
            <a:r>
              <a:rPr lang="es-EC" sz="3200" b="1" dirty="0" smtClean="0"/>
              <a:t>INTERFAZ DE ADMINISTRACIÓN UNIFICADA:</a:t>
            </a:r>
            <a:endParaRPr lang="es-EC" sz="32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4804" y="1764338"/>
            <a:ext cx="6922400" cy="367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1325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2152" y="624110"/>
            <a:ext cx="6842460" cy="625141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Panel de administración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132" y="1249251"/>
            <a:ext cx="863287" cy="509806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01896" y="1497839"/>
            <a:ext cx="6570904" cy="452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507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51257" y="611231"/>
            <a:ext cx="8911687" cy="702414"/>
          </a:xfrm>
        </p:spPr>
        <p:txBody>
          <a:bodyPr/>
          <a:lstStyle/>
          <a:p>
            <a:pPr algn="ctr"/>
            <a:r>
              <a:rPr lang="es-EC" b="1" dirty="0" smtClean="0"/>
              <a:t>ADMINISTRACIÓN SIMPLE</a:t>
            </a:r>
            <a:endParaRPr lang="es-EC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225" y="1734221"/>
            <a:ext cx="6372225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874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27301" y="624109"/>
            <a:ext cx="7177311" cy="779687"/>
          </a:xfrm>
        </p:spPr>
        <p:txBody>
          <a:bodyPr/>
          <a:lstStyle/>
          <a:p>
            <a:r>
              <a:rPr lang="es-EC" b="1" dirty="0" smtClean="0"/>
              <a:t>Squid en Zentyal</a:t>
            </a:r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314" y="624110"/>
            <a:ext cx="1005761" cy="5519113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4327300" y="1403796"/>
            <a:ext cx="7006107" cy="463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304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97757" y="624110"/>
            <a:ext cx="6069727" cy="1280890"/>
          </a:xfrm>
        </p:spPr>
        <p:txBody>
          <a:bodyPr/>
          <a:lstStyle/>
          <a:p>
            <a:r>
              <a:rPr lang="es-EC" b="1" dirty="0" smtClean="0"/>
              <a:t>DNS  en Zentyal</a:t>
            </a:r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451" y="2399762"/>
            <a:ext cx="7512161" cy="208208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314" y="624110"/>
            <a:ext cx="1005761" cy="551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910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56090" y="624110"/>
            <a:ext cx="7048522" cy="947113"/>
          </a:xfrm>
        </p:spPr>
        <p:txBody>
          <a:bodyPr/>
          <a:lstStyle/>
          <a:p>
            <a:r>
              <a:rPr lang="es-EC" b="1" dirty="0" smtClean="0"/>
              <a:t>Firewall con Zentyal</a:t>
            </a:r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040" y="624110"/>
            <a:ext cx="1005761" cy="5519113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/>
          <a:stretch>
            <a:fillRect/>
          </a:stretch>
        </p:blipFill>
        <p:spPr>
          <a:xfrm>
            <a:off x="4456090" y="1368500"/>
            <a:ext cx="6516710" cy="451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84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72620" y="1136954"/>
            <a:ext cx="8911687" cy="1280890"/>
          </a:xfrm>
        </p:spPr>
        <p:txBody>
          <a:bodyPr/>
          <a:lstStyle/>
          <a:p>
            <a:r>
              <a:rPr lang="es-EC" b="1" dirty="0" smtClean="0"/>
              <a:t>OBJETIVO GENERAL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68907" y="3544019"/>
            <a:ext cx="8915400" cy="3217391"/>
          </a:xfrm>
        </p:spPr>
        <p:txBody>
          <a:bodyPr/>
          <a:lstStyle/>
          <a:p>
            <a:pPr algn="just"/>
            <a:r>
              <a:rPr lang="es-EC" sz="2800" dirty="0" smtClean="0"/>
              <a:t>Implementar: </a:t>
            </a:r>
            <a:r>
              <a:rPr lang="es-EC" sz="2800" dirty="0"/>
              <a:t>servicio de </a:t>
            </a:r>
            <a:r>
              <a:rPr lang="es-EC" sz="2800" dirty="0" smtClean="0"/>
              <a:t>correo electrónico, </a:t>
            </a:r>
            <a:r>
              <a:rPr lang="es-EC" sz="2800" dirty="0"/>
              <a:t>firewall, proxy, detección de intrusos y escaneo de </a:t>
            </a:r>
            <a:r>
              <a:rPr lang="es-EC" sz="2800" dirty="0" smtClean="0"/>
              <a:t>vulnerabilidades, </a:t>
            </a:r>
            <a:r>
              <a:rPr lang="es-EC" sz="2800" dirty="0"/>
              <a:t>utilizando herramientas de software libre para mantener la confidencialidad, integridad y disponibilidad de la información.</a:t>
            </a:r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675" y="628114"/>
            <a:ext cx="4054632" cy="254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595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0" y="585473"/>
            <a:ext cx="4198513" cy="895597"/>
          </a:xfrm>
        </p:spPr>
        <p:txBody>
          <a:bodyPr/>
          <a:lstStyle/>
          <a:p>
            <a:r>
              <a:rPr lang="es-EC" b="1" dirty="0" smtClean="0"/>
              <a:t>Soporte oficial</a:t>
            </a:r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055" y="1932637"/>
            <a:ext cx="6986012" cy="352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450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2414"/>
          </a:xfrm>
        </p:spPr>
        <p:txBody>
          <a:bodyPr/>
          <a:lstStyle/>
          <a:p>
            <a:pPr algn="ctr"/>
            <a:r>
              <a:rPr lang="es-EC" b="1" dirty="0" smtClean="0"/>
              <a:t>NESSUS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92925" y="2524259"/>
            <a:ext cx="5495007" cy="2266681"/>
          </a:xfrm>
        </p:spPr>
        <p:txBody>
          <a:bodyPr>
            <a:normAutofit/>
          </a:bodyPr>
          <a:lstStyle/>
          <a:p>
            <a:r>
              <a:rPr lang="es-EC" sz="2000" dirty="0" smtClean="0"/>
              <a:t>Programa de escaneo de vulnerabilidades.</a:t>
            </a:r>
          </a:p>
          <a:p>
            <a:r>
              <a:rPr lang="es-EC" sz="2000" dirty="0" smtClean="0"/>
              <a:t>Se compone de una estructura cliente - servidor.</a:t>
            </a:r>
          </a:p>
          <a:p>
            <a:r>
              <a:rPr lang="es-EC" sz="2000" dirty="0" smtClean="0"/>
              <a:t>Escanea los puertos con NMAP.</a:t>
            </a:r>
          </a:p>
        </p:txBody>
      </p:sp>
      <p:pic>
        <p:nvPicPr>
          <p:cNvPr id="4" name="Picture 5" descr="mini_tn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8558" y="2434107"/>
            <a:ext cx="2297113" cy="222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6807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1787" y="523741"/>
            <a:ext cx="8915400" cy="42156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b="1" dirty="0" smtClean="0"/>
              <a:t>Para que sirve?</a:t>
            </a:r>
          </a:p>
          <a:p>
            <a:pPr marL="0" indent="0">
              <a:buNone/>
            </a:pPr>
            <a:endParaRPr lang="es-EC" b="1" dirty="0" smtClean="0"/>
          </a:p>
          <a:p>
            <a:r>
              <a:rPr lang="es-EC" dirty="0" smtClean="0"/>
              <a:t>Detectar vulnerabilidades de la red en un sistema remoto en cualquier S.O.</a:t>
            </a:r>
          </a:p>
          <a:p>
            <a:r>
              <a:rPr lang="es-EC" dirty="0" smtClean="0"/>
              <a:t>Auditoría de seguridad.</a:t>
            </a:r>
          </a:p>
          <a:p>
            <a:pPr marL="0" indent="0">
              <a:buNone/>
            </a:pPr>
            <a:endParaRPr lang="es-EC" b="1" dirty="0" smtClean="0"/>
          </a:p>
          <a:p>
            <a:pPr marL="0" indent="0">
              <a:buNone/>
            </a:pPr>
            <a:r>
              <a:rPr lang="es-EC" b="1" dirty="0" smtClean="0"/>
              <a:t>Como funciona?</a:t>
            </a:r>
          </a:p>
          <a:p>
            <a:pPr marL="0" indent="0">
              <a:buNone/>
            </a:pPr>
            <a:endParaRPr lang="es-EC" b="1" dirty="0"/>
          </a:p>
          <a:p>
            <a:r>
              <a:rPr lang="es-EC" dirty="0" smtClean="0"/>
              <a:t>Analiza puertos abiertos y ejecuta </a:t>
            </a:r>
            <a:r>
              <a:rPr lang="es-EC" dirty="0" err="1" smtClean="0"/>
              <a:t>exploits</a:t>
            </a:r>
            <a:r>
              <a:rPr lang="es-EC" dirty="0" smtClean="0"/>
              <a:t> para descubrir vulnerabilidades.</a:t>
            </a:r>
          </a:p>
          <a:p>
            <a:r>
              <a:rPr lang="es-EC" dirty="0" smtClean="0"/>
              <a:t>Funciona a base de </a:t>
            </a:r>
            <a:r>
              <a:rPr lang="es-EC" dirty="0" err="1" smtClean="0"/>
              <a:t>plugins</a:t>
            </a:r>
            <a:r>
              <a:rPr lang="es-EC" dirty="0" smtClean="0"/>
              <a:t>.</a:t>
            </a:r>
          </a:p>
          <a:p>
            <a:endParaRPr lang="es-EC" dirty="0" smtClean="0"/>
          </a:p>
          <a:p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2686" y="4488555"/>
            <a:ext cx="2315850" cy="183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894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18324"/>
          </a:xfrm>
        </p:spPr>
        <p:txBody>
          <a:bodyPr>
            <a:normAutofit/>
          </a:bodyPr>
          <a:lstStyle/>
          <a:p>
            <a:r>
              <a:rPr lang="es-EC" sz="3200" b="1" dirty="0" smtClean="0"/>
              <a:t>Diagrama de la funcionalidad de Nessus</a:t>
            </a:r>
            <a:endParaRPr lang="es-EC" sz="3200" b="1" dirty="0"/>
          </a:p>
        </p:txBody>
      </p:sp>
      <p:pic>
        <p:nvPicPr>
          <p:cNvPr id="2050" name="Picture 2" descr="https://mechasoft.files.wordpress.com/2008/11/nessus_client_server.png?w=497&amp;h=30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052" y="2119111"/>
            <a:ext cx="6824584" cy="42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0694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293"/>
          </a:xfrm>
        </p:spPr>
        <p:txBody>
          <a:bodyPr/>
          <a:lstStyle/>
          <a:p>
            <a:pPr algn="ctr"/>
            <a:r>
              <a:rPr lang="es-EC" b="1" dirty="0" smtClean="0"/>
              <a:t>SNORT CON EASYIDS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808152" y="1918415"/>
            <a:ext cx="3592647" cy="4224808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Que son los IDS?</a:t>
            </a:r>
          </a:p>
          <a:p>
            <a:r>
              <a:rPr lang="es-EC" dirty="0" smtClean="0"/>
              <a:t>Detectores de intrusismo</a:t>
            </a:r>
          </a:p>
          <a:p>
            <a:endParaRPr lang="es-EC" dirty="0" smtClean="0"/>
          </a:p>
          <a:p>
            <a:pPr marL="0" indent="0">
              <a:buNone/>
            </a:pPr>
            <a:endParaRPr lang="es-EC" dirty="0"/>
          </a:p>
          <a:p>
            <a:pPr marL="0" indent="0">
              <a:buNone/>
            </a:pPr>
            <a:r>
              <a:rPr lang="es-EC" b="1" dirty="0" smtClean="0"/>
              <a:t>Que hace un IDS?</a:t>
            </a:r>
          </a:p>
          <a:p>
            <a:r>
              <a:rPr lang="es-EC" dirty="0" smtClean="0"/>
              <a:t>Monitora y analiza</a:t>
            </a:r>
          </a:p>
          <a:p>
            <a:r>
              <a:rPr lang="es-EC" dirty="0" smtClean="0"/>
              <a:t>Compara el tráfico</a:t>
            </a:r>
          </a:p>
          <a:p>
            <a:r>
              <a:rPr lang="es-EC" dirty="0" smtClean="0"/>
              <a:t>Identifica problemas</a:t>
            </a:r>
          </a:p>
          <a:p>
            <a:endParaRPr lang="es-EC" dirty="0" smtClean="0"/>
          </a:p>
          <a:p>
            <a:endParaRPr lang="es-EC" b="1" dirty="0" smtClean="0"/>
          </a:p>
          <a:p>
            <a:pPr marL="0" indent="0">
              <a:buNone/>
            </a:pPr>
            <a:endParaRPr lang="es-EC" b="1" dirty="0"/>
          </a:p>
        </p:txBody>
      </p:sp>
      <p:pic>
        <p:nvPicPr>
          <p:cNvPr id="4098" name="Picture 2" descr="http://previews.123rf.com/images/peterjunaidy/peterjunaidy1205/peterjunaidy120500006/13644065-3d-Man-Vector-holding-STOP-sign-with-halt-hand-gesture--Stock-V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255" y="1918415"/>
            <a:ext cx="3305175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7425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2017690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es-EC" b="1" dirty="0" smtClean="0"/>
              <a:t>SNORT</a:t>
            </a:r>
          </a:p>
          <a:p>
            <a:r>
              <a:rPr lang="es-EC" dirty="0" smtClean="0"/>
              <a:t>Es un NIDS liviano, libre y configurable</a:t>
            </a:r>
          </a:p>
          <a:p>
            <a:r>
              <a:rPr lang="es-ES" dirty="0"/>
              <a:t>A</a:t>
            </a:r>
            <a:r>
              <a:rPr lang="es-ES" dirty="0" smtClean="0"/>
              <a:t>ctuar </a:t>
            </a:r>
            <a:r>
              <a:rPr lang="es-ES" dirty="0"/>
              <a:t>como un </a:t>
            </a:r>
            <a:r>
              <a:rPr lang="es-ES" dirty="0" err="1" smtClean="0"/>
              <a:t>sniffer</a:t>
            </a:r>
            <a:r>
              <a:rPr lang="es-ES" dirty="0" smtClean="0"/>
              <a:t> </a:t>
            </a:r>
            <a:r>
              <a:rPr lang="es-ES" dirty="0"/>
              <a:t>o </a:t>
            </a:r>
            <a:r>
              <a:rPr lang="es-ES" dirty="0" smtClean="0"/>
              <a:t>bitácora </a:t>
            </a:r>
            <a:r>
              <a:rPr lang="es-ES" dirty="0"/>
              <a:t>de </a:t>
            </a:r>
            <a:r>
              <a:rPr lang="es-ES" dirty="0" smtClean="0"/>
              <a:t>paquetes</a:t>
            </a:r>
          </a:p>
          <a:p>
            <a:r>
              <a:rPr lang="es-ES" dirty="0"/>
              <a:t>No bloquea </a:t>
            </a:r>
            <a:r>
              <a:rPr lang="es-ES" dirty="0" smtClean="0"/>
              <a:t>intrusos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b="1" dirty="0" smtClean="0"/>
              <a:t>DISEÑO DE SNORT</a:t>
            </a:r>
          </a:p>
          <a:p>
            <a:r>
              <a:rPr lang="es-ES" dirty="0"/>
              <a:t>Utiliza </a:t>
            </a:r>
            <a:r>
              <a:rPr lang="es-ES" dirty="0" err="1"/>
              <a:t>libpcap</a:t>
            </a:r>
            <a:r>
              <a:rPr lang="es-ES" dirty="0"/>
              <a:t> o </a:t>
            </a:r>
            <a:r>
              <a:rPr lang="es-ES" dirty="0" err="1" smtClean="0"/>
              <a:t>WinPcap</a:t>
            </a:r>
            <a:endParaRPr lang="es-ES" dirty="0" smtClean="0"/>
          </a:p>
          <a:p>
            <a:r>
              <a:rPr lang="es-ES" dirty="0" smtClean="0"/>
              <a:t>Sistema basado en </a:t>
            </a:r>
            <a:r>
              <a:rPr lang="es-ES" dirty="0" err="1" smtClean="0"/>
              <a:t>plugins</a:t>
            </a:r>
            <a:endParaRPr lang="es-ES" dirty="0" smtClean="0"/>
          </a:p>
          <a:p>
            <a:r>
              <a:rPr lang="es-ES" dirty="0" smtClean="0"/>
              <a:t>Detección basado en reglas.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512136"/>
            <a:ext cx="40671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9081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92566"/>
          </a:xfrm>
        </p:spPr>
        <p:txBody>
          <a:bodyPr/>
          <a:lstStyle/>
          <a:p>
            <a:r>
              <a:rPr lang="es-EC" b="1" dirty="0" smtClean="0"/>
              <a:t>Arquitectura de SNORT</a:t>
            </a:r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5177" y="1854558"/>
            <a:ext cx="6104586" cy="476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0710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6656"/>
          </a:xfrm>
        </p:spPr>
        <p:txBody>
          <a:bodyPr/>
          <a:lstStyle/>
          <a:p>
            <a:r>
              <a:rPr lang="es-EC" b="1" dirty="0" smtClean="0"/>
              <a:t>CONCLUSIONES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99060" y="1618444"/>
            <a:ext cx="8915400" cy="4189927"/>
          </a:xfrm>
        </p:spPr>
        <p:txBody>
          <a:bodyPr>
            <a:normAutofit fontScale="92500"/>
          </a:bodyPr>
          <a:lstStyle/>
          <a:p>
            <a:pPr lvl="0" algn="just"/>
            <a:r>
              <a:rPr lang="es-ES_tradnl" sz="2400" dirty="0"/>
              <a:t>Se ha implementado los servicios de red utilizando herramientas de software libre para mantener la confidencialidad, integridad y disponibilidad de la </a:t>
            </a:r>
            <a:r>
              <a:rPr lang="es-ES_tradnl" sz="2400" dirty="0" smtClean="0"/>
              <a:t>información.</a:t>
            </a:r>
          </a:p>
          <a:p>
            <a:pPr lvl="0" algn="just"/>
            <a:r>
              <a:rPr lang="es-ES_tradnl" sz="2400" dirty="0" smtClean="0"/>
              <a:t>Se </a:t>
            </a:r>
            <a:r>
              <a:rPr lang="es-ES_tradnl" sz="2400" dirty="0"/>
              <a:t>ha instalado un servicio de correo electrónico totalmente funcional y de alto rendimiento que ofrece las herramientas necesarias para aprovechar los recursos en la red.</a:t>
            </a:r>
            <a:endParaRPr lang="es-EC" sz="2400" dirty="0"/>
          </a:p>
          <a:p>
            <a:pPr lvl="0" algn="just"/>
            <a:r>
              <a:rPr lang="es-ES_tradnl" sz="2400" dirty="0"/>
              <a:t>Al haber definido políticas de red a través de un servidor firewall, se ha brindado seguridad y el control de la comunicación a la red local, impidiendo ataques malintencionados internos o externos.</a:t>
            </a:r>
            <a:endParaRPr lang="es-EC" sz="24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9519713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875763"/>
            <a:ext cx="8915400" cy="5035459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s-ES_tradnl" sz="2200" dirty="0"/>
              <a:t>Como resultado del trabajo se ha logrado configurar un servidor proxy con autenticación de usuarios controlando el acceso a los recursos usando diferentes criterios de acceso, analizando el tráfico generador mediante la herramienta de Squid, identificando las vulnerabilidades a equipos de nuestra red, permitiendo que el sistema brinde seguridad y </a:t>
            </a:r>
            <a:r>
              <a:rPr lang="es-ES_tradnl" sz="2200" dirty="0" smtClean="0"/>
              <a:t>eficiencia.</a:t>
            </a:r>
            <a:endParaRPr lang="es-EC" sz="2200" dirty="0"/>
          </a:p>
          <a:p>
            <a:pPr lvl="0" algn="just"/>
            <a:r>
              <a:rPr lang="es-ES_tradnl" sz="2200" dirty="0"/>
              <a:t>Después de la instalación de un servidor Nessus se ha podido escanear e identificar vulnerabilidades a las estaciones y protocolos dentro de la red perimetral, disminuyendo los riesgos que afectan a las redes de datos</a:t>
            </a:r>
            <a:r>
              <a:rPr lang="es-ES_tradnl" sz="2200" dirty="0" smtClean="0"/>
              <a:t>.</a:t>
            </a:r>
            <a:endParaRPr lang="es-EC" sz="2200" dirty="0"/>
          </a:p>
          <a:p>
            <a:pPr lvl="0" algn="just"/>
            <a:r>
              <a:rPr lang="es-ES_tradnl" sz="2200" dirty="0"/>
              <a:t>Mediante la creación e interpretación de reglas en el IDS Snort, se analizan los sistemas de información que circulan por la red de datos, protegiendo en tiempo real ante posibles instrucciones.</a:t>
            </a:r>
            <a:endParaRPr lang="es-EC" sz="22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21587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 smtClean="0"/>
              <a:t>RECOMENDACIONES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519707"/>
            <a:ext cx="8915400" cy="5151550"/>
          </a:xfrm>
        </p:spPr>
        <p:txBody>
          <a:bodyPr>
            <a:normAutofit/>
          </a:bodyPr>
          <a:lstStyle/>
          <a:p>
            <a:pPr lvl="0"/>
            <a:r>
              <a:rPr lang="es-ES_tradnl" sz="2000" dirty="0"/>
              <a:t>Las medidas de seguridad tanto como las intrusiones y ataques a la información van creciendo paralelamente al avance tecnológico de las comunicaciones, por lo cual se recomienda un constante monitoreo y actualización de los sistemas actualmente implementados</a:t>
            </a:r>
            <a:r>
              <a:rPr lang="es-ES_tradnl" sz="2000" dirty="0" smtClean="0"/>
              <a:t>.</a:t>
            </a:r>
          </a:p>
          <a:p>
            <a:pPr marL="0" lvl="0" indent="0">
              <a:buNone/>
            </a:pPr>
            <a:endParaRPr lang="es-EC" sz="2000" dirty="0"/>
          </a:p>
          <a:p>
            <a:pPr lvl="0"/>
            <a:r>
              <a:rPr lang="es-ES_tradnl" sz="2000" dirty="0"/>
              <a:t>Cada vez existe más personal dentro de la empresa, por lo que a un futuro se recomienda un rediseño de la red, para aumentar el número de equipos que cubran una mayor afluencia tanto de usuarios como de información</a:t>
            </a:r>
            <a:r>
              <a:rPr lang="es-ES_tradnl" sz="2000" dirty="0" smtClean="0"/>
              <a:t>.</a:t>
            </a:r>
            <a:endParaRPr lang="es-EC" sz="2000" dirty="0"/>
          </a:p>
          <a:p>
            <a:pPr marL="0" indent="0">
              <a:buNone/>
            </a:pP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92312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495322"/>
            <a:ext cx="8911687" cy="689535"/>
          </a:xfrm>
        </p:spPr>
        <p:txBody>
          <a:bodyPr/>
          <a:lstStyle/>
          <a:p>
            <a:r>
              <a:rPr lang="es-EC" b="1" dirty="0" smtClean="0"/>
              <a:t>OBJETIVOS ESPECIFICOS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1787" y="1519707"/>
            <a:ext cx="8915400" cy="4211391"/>
          </a:xfrm>
        </p:spPr>
        <p:txBody>
          <a:bodyPr/>
          <a:lstStyle/>
          <a:p>
            <a:pPr lvl="0" algn="just"/>
            <a:r>
              <a:rPr lang="es-ES_tradnl" sz="2000" dirty="0"/>
              <a:t>Implementar una aplicación de servicio de correo electrónico de código abierto totalmente funcional y de alto rendimiento, que ofrezca las herramientas necesarias para compartir recursos en la red.</a:t>
            </a:r>
            <a:endParaRPr lang="es-EC" sz="2000" dirty="0"/>
          </a:p>
          <a:p>
            <a:pPr lvl="0" algn="just"/>
            <a:r>
              <a:rPr lang="es-ES_tradnl" sz="2000" dirty="0"/>
              <a:t>Definir políticas de red mediante un servidor de firewall, el cual brinde seguridad a la red local, controlando las comunicaciones e impidiendo ataques de usuarios malintencionados ya sean internos o externos. </a:t>
            </a:r>
            <a:endParaRPr lang="es-EC" sz="2000" dirty="0"/>
          </a:p>
          <a:p>
            <a:pPr lvl="0" algn="just"/>
            <a:r>
              <a:rPr lang="es-ES_tradnl" sz="2000" dirty="0"/>
              <a:t>Configurar un servidor proxy con autenticación de usuarios controlando el acceso a los recursos usando diferentes criterios de acceso analizando el tráfico generador mediante la herramienta de Squid.</a:t>
            </a:r>
            <a:endParaRPr lang="es-EC" sz="20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1904374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iesvirgendelasnieves.com/portalweb/wp-content/uploads/2014/10/Muchas-Gracia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8270" y="1418225"/>
            <a:ext cx="5895033" cy="3866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001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589212" y="1232079"/>
            <a:ext cx="8915400" cy="3777622"/>
          </a:xfrm>
        </p:spPr>
        <p:txBody>
          <a:bodyPr>
            <a:normAutofit/>
          </a:bodyPr>
          <a:lstStyle/>
          <a:p>
            <a:pPr lvl="0"/>
            <a:r>
              <a:rPr lang="es-ES_tradnl" sz="2400" dirty="0"/>
              <a:t>Escanear e identificar vulnerabilidades a equipos o protocolos en nuestra red perimetral, reduciendo los riesgos de las redes de datos mediante un servidor Nessus</a:t>
            </a:r>
            <a:r>
              <a:rPr lang="es-ES_tradnl" sz="2400" dirty="0" smtClean="0"/>
              <a:t>.</a:t>
            </a:r>
          </a:p>
          <a:p>
            <a:pPr marL="0" lvl="0" indent="0">
              <a:buNone/>
            </a:pPr>
            <a:endParaRPr lang="es-EC" sz="2400" dirty="0"/>
          </a:p>
          <a:p>
            <a:pPr lvl="0"/>
            <a:r>
              <a:rPr lang="es-ES_tradnl" sz="2400" dirty="0"/>
              <a:t>Crear e interpretar  reglas  que nos ayuden a analizar nuestros sistemas de información que circulan por la red de datos, protegiendo en tiempo real ante posibles intrusiones configuradas en el IDS Snort. </a:t>
            </a:r>
            <a:endParaRPr lang="es-EC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87878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456685"/>
            <a:ext cx="8911687" cy="1280890"/>
          </a:xfrm>
        </p:spPr>
        <p:txBody>
          <a:bodyPr/>
          <a:lstStyle/>
          <a:p>
            <a:r>
              <a:rPr lang="es-EC" b="1" dirty="0" smtClean="0"/>
              <a:t>ALCANCE</a:t>
            </a:r>
            <a:endParaRPr lang="es-EC" b="1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0675549"/>
              </p:ext>
            </p:extLst>
          </p:nvPr>
        </p:nvGraphicFramePr>
        <p:xfrm>
          <a:off x="2589213" y="1455313"/>
          <a:ext cx="8915400" cy="4713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07418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592925" y="370823"/>
            <a:ext cx="8911687" cy="650899"/>
          </a:xfrm>
        </p:spPr>
        <p:txBody>
          <a:bodyPr>
            <a:normAutofit/>
          </a:bodyPr>
          <a:lstStyle/>
          <a:p>
            <a:pPr algn="ctr"/>
            <a:r>
              <a:rPr lang="es-EC" b="1" dirty="0" smtClean="0"/>
              <a:t>METODOLOGÍA </a:t>
            </a:r>
            <a:endParaRPr lang="es-EC" b="1" dirty="0"/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2592925" y="1249250"/>
            <a:ext cx="8405633" cy="9401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C" b="1" dirty="0" smtClean="0"/>
              <a:t>Diseño de red TOP – DOWN:</a:t>
            </a:r>
          </a:p>
          <a:p>
            <a:pPr marL="0" indent="0">
              <a:buNone/>
            </a:pPr>
            <a:r>
              <a:rPr lang="es-EC" dirty="0" smtClean="0"/>
              <a:t>Descomponer un problema </a:t>
            </a:r>
            <a:r>
              <a:rPr lang="es-EC" dirty="0"/>
              <a:t>en una serie de niveles o procedimientos de optimización integrados entre sí.</a:t>
            </a:r>
          </a:p>
        </p:txBody>
      </p:sp>
      <p:pic>
        <p:nvPicPr>
          <p:cNvPr id="2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603" y="2189407"/>
            <a:ext cx="5383369" cy="445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20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1268" y="353653"/>
            <a:ext cx="8911687" cy="560747"/>
          </a:xfrm>
        </p:spPr>
        <p:txBody>
          <a:bodyPr>
            <a:normAutofit fontScale="90000"/>
          </a:bodyPr>
          <a:lstStyle/>
          <a:p>
            <a:pPr algn="ctr"/>
            <a:r>
              <a:rPr lang="es-EC" b="1" dirty="0" smtClean="0"/>
              <a:t>DIAGRAMA LÓGICO</a:t>
            </a:r>
            <a:endParaRPr lang="es-EC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0350" y="1107583"/>
            <a:ext cx="8910030" cy="555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906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76656"/>
          </a:xfrm>
        </p:spPr>
        <p:txBody>
          <a:bodyPr/>
          <a:lstStyle/>
          <a:p>
            <a:r>
              <a:rPr lang="es-EC" b="1" dirty="0" smtClean="0"/>
              <a:t>VMWARE ESX</a:t>
            </a:r>
            <a:endParaRPr lang="es-EC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625479" y="1835136"/>
            <a:ext cx="8915400" cy="777025"/>
          </a:xfrm>
        </p:spPr>
        <p:txBody>
          <a:bodyPr/>
          <a:lstStyle/>
          <a:p>
            <a:pPr marL="0" indent="0">
              <a:buNone/>
            </a:pPr>
            <a:r>
              <a:rPr lang="es-EC" dirty="0" smtClean="0"/>
              <a:t>Plataforma de virtualización que permite ejecutar varios sistemas operativos, sobre la misma máquina física.</a:t>
            </a:r>
            <a:endParaRPr lang="es-EC" dirty="0"/>
          </a:p>
        </p:txBody>
      </p:sp>
      <p:pic>
        <p:nvPicPr>
          <p:cNvPr id="1026" name="Picture 2" descr="https://encrypted-tbn3.gstatic.com/images?q=tbn:ANd9GcQ8OTCjYWTZ1XGQzA-tQOUjIUddAMbO01ZHbGzWn4ZbFk5FDWUY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172" y="3146531"/>
            <a:ext cx="30194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0248" y="3936436"/>
            <a:ext cx="3445086" cy="109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75707"/>
      </p:ext>
    </p:extLst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1010</TotalTime>
  <Words>1032</Words>
  <Application>Microsoft Office PowerPoint</Application>
  <PresentationFormat>Panorámica</PresentationFormat>
  <Paragraphs>107</Paragraphs>
  <Slides>40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40</vt:i4>
      </vt:variant>
    </vt:vector>
  </HeadingPairs>
  <TitlesOfParts>
    <vt:vector size="44" baseType="lpstr">
      <vt:lpstr>Arial</vt:lpstr>
      <vt:lpstr>Century Gothic</vt:lpstr>
      <vt:lpstr>Wingdings 3</vt:lpstr>
      <vt:lpstr>Espiral</vt:lpstr>
      <vt:lpstr>“ANÁLISIS E IMPLEMENTACIÓN DE UN SERVIDOR DE SERVICIOS DE RED PARA LA EMPRESA CEMYLUB UTILIZANDO PLATAFORMAS Y HERRAMIENTAS DE SOFTWARE LIBRE”  EDISON R. VILLACÍS M. </vt:lpstr>
      <vt:lpstr>INTRODUCCIÓN</vt:lpstr>
      <vt:lpstr>OBJETIVO GENERAL</vt:lpstr>
      <vt:lpstr>OBJETIVOS ESPECIFICOS</vt:lpstr>
      <vt:lpstr>Presentación de PowerPoint</vt:lpstr>
      <vt:lpstr>ALCANCE</vt:lpstr>
      <vt:lpstr>METODOLOGÍA </vt:lpstr>
      <vt:lpstr>DIAGRAMA LÓGICO</vt:lpstr>
      <vt:lpstr>VMWARE ESX</vt:lpstr>
      <vt:lpstr>DISEÑO DE VIRTUALIZACIÓN</vt:lpstr>
      <vt:lpstr>ZIMBRA COLLABORATION SUITE (ZCS)</vt:lpstr>
      <vt:lpstr>Presentación de PowerPoint</vt:lpstr>
      <vt:lpstr>Presentación de PowerPoint</vt:lpstr>
      <vt:lpstr>Presentación de PowerPoint</vt:lpstr>
      <vt:lpstr>ZENTYAL</vt:lpstr>
      <vt:lpstr>Servicios disponibles:</vt:lpstr>
      <vt:lpstr>MODOS DE FUNCIONAMIENTO:</vt:lpstr>
      <vt:lpstr>Presentación de PowerPoint</vt:lpstr>
      <vt:lpstr>Presentación de PowerPoint</vt:lpstr>
      <vt:lpstr>CARACTERÍSTICAS DEL ZENTYAL:</vt:lpstr>
      <vt:lpstr>DESPLIEGUE RÁPIDO:</vt:lpstr>
      <vt:lpstr>Loguin en el panel de administrador</vt:lpstr>
      <vt:lpstr>Selección de módulos a incluir</vt:lpstr>
      <vt:lpstr>INTERFAZ DE ADMINISTRACIÓN UNIFICADA:</vt:lpstr>
      <vt:lpstr>Panel de administración</vt:lpstr>
      <vt:lpstr>ADMINISTRACIÓN SIMPLE</vt:lpstr>
      <vt:lpstr>Squid en Zentyal</vt:lpstr>
      <vt:lpstr>DNS  en Zentyal</vt:lpstr>
      <vt:lpstr>Firewall con Zentyal</vt:lpstr>
      <vt:lpstr>Soporte oficial</vt:lpstr>
      <vt:lpstr>NESSUS</vt:lpstr>
      <vt:lpstr>Presentación de PowerPoint</vt:lpstr>
      <vt:lpstr>Diagrama de la funcionalidad de Nessus</vt:lpstr>
      <vt:lpstr>SNORT CON EASYIDS</vt:lpstr>
      <vt:lpstr>Presentación de PowerPoint</vt:lpstr>
      <vt:lpstr>Arquitectura de SNORT</vt:lpstr>
      <vt:lpstr>CONCLUSIONES</vt:lpstr>
      <vt:lpstr>Presentación de PowerPoint</vt:lpstr>
      <vt:lpstr>RECOMENDACIONES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Tricky Villacis</dc:creator>
  <cp:lastModifiedBy>Tricky Villacis</cp:lastModifiedBy>
  <cp:revision>57</cp:revision>
  <dcterms:created xsi:type="dcterms:W3CDTF">2016-01-09T10:24:19Z</dcterms:created>
  <dcterms:modified xsi:type="dcterms:W3CDTF">2016-01-18T18:21:30Z</dcterms:modified>
</cp:coreProperties>
</file>