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57" r:id="rId3"/>
    <p:sldId id="258" r:id="rId4"/>
    <p:sldId id="259"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E02BD1C9-6E0C-4089-B9D8-1A242AB254DF}" type="datetimeFigureOut">
              <a:rPr lang="es-EC" smtClean="0"/>
              <a:t>28/03/2016</a:t>
            </a:fld>
            <a:endParaRPr lang="es-EC"/>
          </a:p>
        </p:txBody>
      </p:sp>
      <p:sp>
        <p:nvSpPr>
          <p:cNvPr id="8" name="Slide Number Placeholder 7"/>
          <p:cNvSpPr>
            <a:spLocks noGrp="1"/>
          </p:cNvSpPr>
          <p:nvPr>
            <p:ph type="sldNum" sz="quarter" idx="11"/>
          </p:nvPr>
        </p:nvSpPr>
        <p:spPr/>
        <p:txBody>
          <a:bodyPr/>
          <a:lstStyle/>
          <a:p>
            <a:fld id="{249318C1-C260-4B03-96FB-3B460AF9028E}" type="slidenum">
              <a:rPr lang="es-EC" smtClean="0"/>
              <a:t>‹Nº›</a:t>
            </a:fld>
            <a:endParaRPr lang="es-EC"/>
          </a:p>
        </p:txBody>
      </p:sp>
      <p:sp>
        <p:nvSpPr>
          <p:cNvPr id="9" name="Footer Placeholder 8"/>
          <p:cNvSpPr>
            <a:spLocks noGrp="1"/>
          </p:cNvSpPr>
          <p:nvPr>
            <p:ph type="ftr" sz="quarter" idx="12"/>
          </p:nvPr>
        </p:nvSpPr>
        <p:spPr/>
        <p:txBody>
          <a:bodyPr/>
          <a:lstStyle/>
          <a:p>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02BD1C9-6E0C-4089-B9D8-1A242AB254DF}" type="datetimeFigureOut">
              <a:rPr lang="es-EC" smtClean="0"/>
              <a:t>28/03/2016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49318C1-C260-4B03-96FB-3B460AF9028E}"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02BD1C9-6E0C-4089-B9D8-1A242AB254DF}" type="datetimeFigureOut">
              <a:rPr lang="es-EC" smtClean="0"/>
              <a:t>28/03/2016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49318C1-C260-4B03-96FB-3B460AF9028E}"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E02BD1C9-6E0C-4089-B9D8-1A242AB254DF}" type="datetimeFigureOut">
              <a:rPr lang="es-EC" smtClean="0"/>
              <a:t>28/03/2016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49318C1-C260-4B03-96FB-3B460AF9028E}"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02BD1C9-6E0C-4089-B9D8-1A242AB254DF}" type="datetimeFigureOut">
              <a:rPr lang="es-EC" smtClean="0"/>
              <a:t>28/03/2016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49318C1-C260-4B03-96FB-3B460AF9028E}" type="slidenum">
              <a:rPr lang="es-EC" smtClean="0"/>
              <a:t>‹Nº›</a:t>
            </a:fld>
            <a:endParaRPr lang="es-EC"/>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E02BD1C9-6E0C-4089-B9D8-1A242AB254DF}" type="datetimeFigureOut">
              <a:rPr lang="es-EC" smtClean="0"/>
              <a:t>28/03/2016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49318C1-C260-4B03-96FB-3B460AF9028E}" type="slidenum">
              <a:rPr lang="es-EC" smtClean="0"/>
              <a:t>‹Nº›</a:t>
            </a:fld>
            <a:endParaRPr lang="es-EC"/>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E02BD1C9-6E0C-4089-B9D8-1A242AB254DF}" type="datetimeFigureOut">
              <a:rPr lang="es-EC" smtClean="0"/>
              <a:t>28/03/2016</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249318C1-C260-4B03-96FB-3B460AF9028E}" type="slidenum">
              <a:rPr lang="es-EC" smtClean="0"/>
              <a:t>‹Nº›</a:t>
            </a:fld>
            <a:endParaRPr lang="es-EC"/>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02BD1C9-6E0C-4089-B9D8-1A242AB254DF}" type="datetimeFigureOut">
              <a:rPr lang="es-EC" smtClean="0"/>
              <a:t>28/03/2016</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249318C1-C260-4B03-96FB-3B460AF9028E}"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2BD1C9-6E0C-4089-B9D8-1A242AB254DF}" type="datetimeFigureOut">
              <a:rPr lang="es-EC" smtClean="0"/>
              <a:t>28/03/2016</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249318C1-C260-4B03-96FB-3B460AF9028E}"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02BD1C9-6E0C-4089-B9D8-1A242AB254DF}" type="datetimeFigureOut">
              <a:rPr lang="es-EC" smtClean="0"/>
              <a:t>28/03/2016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49318C1-C260-4B03-96FB-3B460AF9028E}"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02BD1C9-6E0C-4089-B9D8-1A242AB254DF}" type="datetimeFigureOut">
              <a:rPr lang="es-EC" smtClean="0"/>
              <a:t>28/03/2016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49318C1-C260-4B03-96FB-3B460AF9028E}"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02BD1C9-6E0C-4089-B9D8-1A242AB254DF}" type="datetimeFigureOut">
              <a:rPr lang="es-EC" smtClean="0"/>
              <a:t>28/03/2016</a:t>
            </a:fld>
            <a:endParaRPr lang="es-EC"/>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s-EC"/>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49318C1-C260-4B03-96FB-3B460AF9028E}" type="slidenum">
              <a:rPr lang="es-EC" smtClean="0"/>
              <a:t>‹Nº›</a:t>
            </a:fld>
            <a:endParaRPr lang="es-EC"/>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85933" y="1484784"/>
            <a:ext cx="8772133" cy="684076"/>
          </a:xfrm>
        </p:spPr>
        <p:txBody>
          <a:bodyPr>
            <a:normAutofit fontScale="90000"/>
          </a:bodyPr>
          <a:lstStyle/>
          <a:p>
            <a:r>
              <a:rPr lang="es-EC" sz="2700" b="1" dirty="0">
                <a:solidFill>
                  <a:schemeClr val="tx2"/>
                </a:solidFill>
              </a:rPr>
              <a:t>DEPARTAMENTO DE ELÉCTRICA Y ELECTRÓNICA</a:t>
            </a:r>
            <a:r>
              <a:rPr lang="es-EC" sz="2000" dirty="0"/>
              <a:t/>
            </a:r>
            <a:br>
              <a:rPr lang="es-EC" sz="2000" dirty="0"/>
            </a:br>
            <a:endParaRPr lang="es-EC" sz="2000" dirty="0"/>
          </a:p>
        </p:txBody>
      </p:sp>
      <p:sp>
        <p:nvSpPr>
          <p:cNvPr id="3" name="2 Subtítulo"/>
          <p:cNvSpPr>
            <a:spLocks noGrp="1"/>
          </p:cNvSpPr>
          <p:nvPr>
            <p:ph type="subTitle" idx="1"/>
          </p:nvPr>
        </p:nvSpPr>
        <p:spPr>
          <a:xfrm>
            <a:off x="676609" y="5445224"/>
            <a:ext cx="7535987" cy="1008112"/>
          </a:xfrm>
        </p:spPr>
        <p:txBody>
          <a:bodyPr>
            <a:normAutofit fontScale="25000" lnSpcReduction="20000"/>
          </a:bodyPr>
          <a:lstStyle/>
          <a:p>
            <a:pPr algn="l"/>
            <a:r>
              <a:rPr lang="es-EC" sz="7200" b="1" dirty="0">
                <a:solidFill>
                  <a:schemeClr val="tx2"/>
                </a:solidFill>
              </a:rPr>
              <a:t>AUTOR: LEONARDO DANIEL ERAZO VALLEJO</a:t>
            </a:r>
            <a:endParaRPr lang="es-EC" sz="7200" dirty="0">
              <a:solidFill>
                <a:schemeClr val="tx2"/>
              </a:solidFill>
            </a:endParaRPr>
          </a:p>
          <a:p>
            <a:pPr algn="l"/>
            <a:r>
              <a:rPr lang="es-EC" sz="7200" b="1" dirty="0" smtClean="0">
                <a:solidFill>
                  <a:schemeClr val="tx2"/>
                </a:solidFill>
              </a:rPr>
              <a:t>DIRECTOR</a:t>
            </a:r>
            <a:r>
              <a:rPr lang="es-EC" sz="7200" b="1" dirty="0">
                <a:solidFill>
                  <a:schemeClr val="tx2"/>
                </a:solidFill>
              </a:rPr>
              <a:t>: MGS. ING. DARWIN LEONIDAS AGUILAR SALAZAR</a:t>
            </a:r>
            <a:endParaRPr lang="es-EC" sz="7200" dirty="0">
              <a:solidFill>
                <a:schemeClr val="tx2"/>
              </a:solidFill>
            </a:endParaRPr>
          </a:p>
          <a:p>
            <a:pPr algn="l"/>
            <a:r>
              <a:rPr lang="es-EC" sz="7200" b="1" dirty="0" smtClean="0">
                <a:solidFill>
                  <a:schemeClr val="tx2"/>
                </a:solidFill>
              </a:rPr>
              <a:t>SALGOLQUÍ</a:t>
            </a:r>
            <a:r>
              <a:rPr lang="es-EC" sz="7200" dirty="0" smtClean="0">
                <a:solidFill>
                  <a:schemeClr val="tx2"/>
                </a:solidFill>
              </a:rPr>
              <a:t> - </a:t>
            </a:r>
            <a:r>
              <a:rPr lang="es-EC" sz="7200" b="1" dirty="0" smtClean="0">
                <a:solidFill>
                  <a:schemeClr val="tx2"/>
                </a:solidFill>
              </a:rPr>
              <a:t>2016</a:t>
            </a:r>
            <a:endParaRPr lang="es-EC" sz="7200" dirty="0">
              <a:solidFill>
                <a:schemeClr val="tx2"/>
              </a:solidFill>
            </a:endParaRPr>
          </a:p>
          <a:p>
            <a:r>
              <a:rPr lang="es-EC" b="1" dirty="0"/>
              <a:t/>
            </a:r>
            <a:br>
              <a:rPr lang="es-EC" b="1" dirty="0"/>
            </a:br>
            <a:endParaRPr lang="es-EC" dirty="0"/>
          </a:p>
        </p:txBody>
      </p:sp>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2591780" y="332237"/>
            <a:ext cx="3816424" cy="875425"/>
          </a:xfrm>
          <a:prstGeom prst="rect">
            <a:avLst/>
          </a:prstGeom>
        </p:spPr>
      </p:pic>
      <p:sp>
        <p:nvSpPr>
          <p:cNvPr id="6" name="1 Título"/>
          <p:cNvSpPr txBox="1">
            <a:spLocks/>
          </p:cNvSpPr>
          <p:nvPr/>
        </p:nvSpPr>
        <p:spPr>
          <a:xfrm>
            <a:off x="1619672" y="1988840"/>
            <a:ext cx="5904656" cy="792088"/>
          </a:xfrm>
          <a:prstGeom prst="rect">
            <a:avLst/>
          </a:prstGeom>
        </p:spPr>
        <p:txBody>
          <a:bodyPr vert="horz" anchor="b">
            <a:noAutofit/>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pPr algn="ctr"/>
            <a:r>
              <a:rPr lang="es-EC" sz="2000" dirty="0"/>
              <a:t>CARRERA DE INGENIERÍA EN ELECTRÓNICA, </a:t>
            </a:r>
            <a:endParaRPr lang="es-EC" sz="2000" dirty="0" smtClean="0"/>
          </a:p>
          <a:p>
            <a:pPr algn="ctr"/>
            <a:r>
              <a:rPr lang="es-EC" sz="2000" dirty="0" smtClean="0"/>
              <a:t>REDES Y COMUNICACIÓN DE DATOS</a:t>
            </a:r>
          </a:p>
        </p:txBody>
      </p:sp>
      <p:sp>
        <p:nvSpPr>
          <p:cNvPr id="7" name="1 Título"/>
          <p:cNvSpPr txBox="1">
            <a:spLocks/>
          </p:cNvSpPr>
          <p:nvPr/>
        </p:nvSpPr>
        <p:spPr>
          <a:xfrm>
            <a:off x="683568" y="3026029"/>
            <a:ext cx="7529028" cy="792088"/>
          </a:xfrm>
          <a:prstGeom prst="rect">
            <a:avLst/>
          </a:prstGeom>
        </p:spPr>
        <p:txBody>
          <a:bodyPr vert="horz" anchor="b">
            <a:noAutofit/>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pPr algn="just"/>
            <a:r>
              <a:rPr lang="es-EC" sz="1800" dirty="0" smtClean="0"/>
              <a:t>EXPOSICIÓN DEL TRABAJO </a:t>
            </a:r>
            <a:r>
              <a:rPr lang="es-EC" sz="1800" dirty="0"/>
              <a:t>DE </a:t>
            </a:r>
            <a:r>
              <a:rPr lang="es-EC" sz="1800" dirty="0" smtClean="0"/>
              <a:t>TITULACIÓN, PREVIO A LA OBTENCIÓN DEL TÍTULO DE INGENIERO EN ELECTRÓNICA, REDES Y COMUNICACIÓN DE DATOS</a:t>
            </a:r>
            <a:endParaRPr lang="es-EC" sz="1800" dirty="0"/>
          </a:p>
        </p:txBody>
      </p:sp>
      <p:sp>
        <p:nvSpPr>
          <p:cNvPr id="8" name="1 Título"/>
          <p:cNvSpPr txBox="1">
            <a:spLocks/>
          </p:cNvSpPr>
          <p:nvPr/>
        </p:nvSpPr>
        <p:spPr>
          <a:xfrm>
            <a:off x="683568" y="3933056"/>
            <a:ext cx="7632848" cy="1368152"/>
          </a:xfrm>
          <a:prstGeom prst="rect">
            <a:avLst/>
          </a:prstGeom>
        </p:spPr>
        <p:txBody>
          <a:bodyPr vert="horz" anchor="b">
            <a:noAutofit/>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pPr algn="just"/>
            <a:r>
              <a:rPr lang="es-EC" sz="1800" dirty="0"/>
              <a:t>TEMA: DISEÑO E IMPLEMENTACIÓN DE UN PROTOTIPO ELECTRÓNICO PARA MEDIR EL NIVEL DE SERVICIO OFERTADO/ENTREGADO POR LOS ISP EN LAS REDES DE ÚLTIMA MILLA HACIA LOS USUARIOS RESIDENCIALES</a:t>
            </a:r>
          </a:p>
        </p:txBody>
      </p:sp>
    </p:spTree>
    <p:extLst>
      <p:ext uri="{BB962C8B-B14F-4D97-AF65-F5344CB8AC3E}">
        <p14:creationId xmlns:p14="http://schemas.microsoft.com/office/powerpoint/2010/main" val="1994132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99592" y="548681"/>
            <a:ext cx="7772400" cy="648072"/>
          </a:xfrm>
        </p:spPr>
        <p:txBody>
          <a:bodyPr/>
          <a:lstStyle/>
          <a:p>
            <a:pPr lvl="2" algn="l" rtl="0">
              <a:spcBef>
                <a:spcPct val="0"/>
              </a:spcBef>
            </a:pPr>
            <a:r>
              <a:rPr lang="es-ES" sz="1600" b="1" dirty="0"/>
              <a:t>Servidor de base de datos</a:t>
            </a:r>
            <a:r>
              <a:rPr lang="es-EC" sz="1600" b="1" dirty="0"/>
              <a:t/>
            </a:r>
            <a:br>
              <a:rPr lang="es-EC" sz="1600" b="1" dirty="0"/>
            </a:br>
            <a:r>
              <a:rPr lang="es-EC" sz="1600" b="1" dirty="0"/>
              <a:t/>
            </a:r>
            <a:br>
              <a:rPr lang="es-EC" sz="1600" b="1" dirty="0"/>
            </a:br>
            <a:endParaRPr lang="es-EC" dirty="0"/>
          </a:p>
        </p:txBody>
      </p:sp>
      <p:sp>
        <p:nvSpPr>
          <p:cNvPr id="3" name="2 Subtítulo"/>
          <p:cNvSpPr>
            <a:spLocks noGrp="1"/>
          </p:cNvSpPr>
          <p:nvPr>
            <p:ph type="subTitle" idx="1"/>
          </p:nvPr>
        </p:nvSpPr>
        <p:spPr>
          <a:xfrm>
            <a:off x="827584" y="1268760"/>
            <a:ext cx="7344816" cy="2448272"/>
          </a:xfrm>
        </p:spPr>
        <p:txBody>
          <a:bodyPr>
            <a:normAutofit fontScale="62500" lnSpcReduction="20000"/>
          </a:bodyPr>
          <a:lstStyle/>
          <a:p>
            <a:pPr algn="just"/>
            <a:r>
              <a:rPr lang="es-EC" dirty="0"/>
              <a:t>Una Base De Datos es un extenso banco de información que almacena cualquier tipo de datos,  sobre cualquier tema y categorización que intentan clasificarse y ordenarse mediante algún vínculo o subjetiva relación. Esta información es almacenada sistemáticamente para ser llamados y usados posteriormente. En el mundo moderno las bases de datos están desarrolladas en un mundo digital, donde diferentes </a:t>
            </a:r>
            <a:r>
              <a:rPr lang="es-EC" dirty="0" err="1"/>
              <a:t>softwares</a:t>
            </a:r>
            <a:r>
              <a:rPr lang="es-EC" dirty="0"/>
              <a:t> se encargan de administrar y gestionar esta información.</a:t>
            </a:r>
          </a:p>
          <a:p>
            <a:pPr algn="just"/>
            <a:r>
              <a:rPr lang="es-EC" dirty="0"/>
              <a:t>Sistema de Administración de Base de Datos o en Inglés Data Base </a:t>
            </a:r>
            <a:r>
              <a:rPr lang="es-EC" dirty="0" err="1"/>
              <a:t>Mnagement</a:t>
            </a:r>
            <a:r>
              <a:rPr lang="es-EC" dirty="0"/>
              <a:t> </a:t>
            </a:r>
            <a:r>
              <a:rPr lang="es-EC" dirty="0" err="1"/>
              <a:t>System</a:t>
            </a:r>
            <a:r>
              <a:rPr lang="es-EC" dirty="0"/>
              <a:t> (DBMS) es el nombre que se le otorga a los programas con las capacidades antes mencionadas, a continuación se esquemática el funcionamiento de una base de datos:</a:t>
            </a:r>
          </a:p>
          <a:p>
            <a:pPr algn="just"/>
            <a:endParaRPr lang="es-EC"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Objeto"/>
          <p:cNvGraphicFramePr>
            <a:graphicFrameLocks noChangeAspect="1"/>
          </p:cNvGraphicFramePr>
          <p:nvPr>
            <p:extLst>
              <p:ext uri="{D42A27DB-BD31-4B8C-83A1-F6EECF244321}">
                <p14:modId xmlns:p14="http://schemas.microsoft.com/office/powerpoint/2010/main" val="556345745"/>
              </p:ext>
            </p:extLst>
          </p:nvPr>
        </p:nvGraphicFramePr>
        <p:xfrm>
          <a:off x="3724275" y="3717032"/>
          <a:ext cx="1695450" cy="2419350"/>
        </p:xfrm>
        <a:graphic>
          <a:graphicData uri="http://schemas.openxmlformats.org/presentationml/2006/ole">
            <mc:AlternateContent xmlns:mc="http://schemas.openxmlformats.org/markup-compatibility/2006">
              <mc:Choice xmlns:v="urn:schemas-microsoft-com:vml" Requires="v">
                <p:oleObj spid="_x0000_s38923" name="Visio" r:id="rId3" imgW="2213245" imgH="3653281" progId="Visio.Drawing.11">
                  <p:embed/>
                </p:oleObj>
              </mc:Choice>
              <mc:Fallback>
                <p:oleObj name="Visio" r:id="rId3" imgW="2213245" imgH="3653281"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4275" y="3717032"/>
                        <a:ext cx="1695450" cy="2419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39054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332656"/>
            <a:ext cx="7772400" cy="727721"/>
          </a:xfrm>
        </p:spPr>
        <p:txBody>
          <a:bodyPr/>
          <a:lstStyle/>
          <a:p>
            <a:pPr lvl="1"/>
            <a:r>
              <a:rPr lang="es-ES" b="1" dirty="0" smtClean="0"/>
              <a:t>Servidor </a:t>
            </a:r>
            <a:r>
              <a:rPr lang="es-ES" b="1" dirty="0"/>
              <a:t>web</a:t>
            </a:r>
            <a:endParaRPr lang="es-EC" sz="2000" b="1" dirty="0"/>
          </a:p>
        </p:txBody>
      </p:sp>
      <p:sp>
        <p:nvSpPr>
          <p:cNvPr id="3" name="2 Subtítulo"/>
          <p:cNvSpPr>
            <a:spLocks noGrp="1"/>
          </p:cNvSpPr>
          <p:nvPr>
            <p:ph type="subTitle" idx="1"/>
          </p:nvPr>
        </p:nvSpPr>
        <p:spPr>
          <a:xfrm>
            <a:off x="827584" y="1268760"/>
            <a:ext cx="7056784" cy="2592288"/>
          </a:xfrm>
        </p:spPr>
        <p:txBody>
          <a:bodyPr>
            <a:normAutofit fontScale="62500" lnSpcReduction="20000"/>
          </a:bodyPr>
          <a:lstStyle/>
          <a:p>
            <a:pPr algn="just"/>
            <a:r>
              <a:rPr lang="es-EC" dirty="0"/>
              <a:t>Un servidor WEB, no es más que un software que ocupa la posición de servidor en el modelo de comunicaciones cliente/servidor. Realiza conexiones con el cliente ofreciendo una respuesta en el lenguaje de aplicación del cliente. Los datos recibidos por el cliente son interpretados y ejecutados por un navegador web o browser. Usualmente como protocolo en la transmisión de estos datos se usa el protocolo HTTP, que es un protocolo de la capa de aplicación del modelo OSI.</a:t>
            </a:r>
          </a:p>
          <a:p>
            <a:pPr algn="just"/>
            <a:r>
              <a:rPr lang="es-EC" dirty="0"/>
              <a:t>El trabajo de un servidor web es alojar páginas web o aplicaciones las cuales son accedidas por diferentes clientes mediante el uso de un navegador web, el navegador web sirve de intérprete del protocolo HTTP que envía esta información y despliega el contenido requerido en la pantalla del navegador web del cliente.</a:t>
            </a:r>
          </a:p>
          <a:p>
            <a:pPr algn="just"/>
            <a:endParaRPr lang="es-EC"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3510750527"/>
              </p:ext>
            </p:extLst>
          </p:nvPr>
        </p:nvGraphicFramePr>
        <p:xfrm>
          <a:off x="2555776" y="4005064"/>
          <a:ext cx="4409431" cy="1944216"/>
        </p:xfrm>
        <a:graphic>
          <a:graphicData uri="http://schemas.openxmlformats.org/presentationml/2006/ole">
            <mc:AlternateContent xmlns:mc="http://schemas.openxmlformats.org/markup-compatibility/2006">
              <mc:Choice xmlns:v="urn:schemas-microsoft-com:vml" Requires="v">
                <p:oleObj spid="_x0000_s37898" name="Visio" r:id="rId3" imgW="4186031" imgH="1853094" progId="Visio.Drawing.11">
                  <p:embed/>
                </p:oleObj>
              </mc:Choice>
              <mc:Fallback>
                <p:oleObj name="Visio" r:id="rId3" imgW="4186031" imgH="1853094"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4005064"/>
                        <a:ext cx="4409431" cy="1944216"/>
                      </a:xfrm>
                      <a:prstGeom prst="rect">
                        <a:avLst/>
                      </a:prstGeom>
                      <a:noFill/>
                    </p:spPr>
                  </p:pic>
                </p:oleObj>
              </mc:Fallback>
            </mc:AlternateContent>
          </a:graphicData>
        </a:graphic>
      </p:graphicFrame>
    </p:spTree>
    <p:extLst>
      <p:ext uri="{BB962C8B-B14F-4D97-AF65-F5344CB8AC3E}">
        <p14:creationId xmlns:p14="http://schemas.microsoft.com/office/powerpoint/2010/main" val="3939054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4"/>
            <a:ext cx="7772400" cy="943745"/>
          </a:xfrm>
        </p:spPr>
        <p:txBody>
          <a:bodyPr/>
          <a:lstStyle/>
          <a:p>
            <a:pPr lvl="1"/>
            <a:r>
              <a:rPr lang="es-ES" b="1" dirty="0"/>
              <a:t>Planteamiento del escenario y consideración de dispositivos</a:t>
            </a:r>
            <a:endParaRPr lang="es-EC" sz="2000" b="1" dirty="0"/>
          </a:p>
        </p:txBody>
      </p:sp>
      <p:sp>
        <p:nvSpPr>
          <p:cNvPr id="3" name="2 Subtítulo"/>
          <p:cNvSpPr>
            <a:spLocks noGrp="1"/>
          </p:cNvSpPr>
          <p:nvPr>
            <p:ph type="subTitle" idx="1"/>
          </p:nvPr>
        </p:nvSpPr>
        <p:spPr>
          <a:xfrm>
            <a:off x="827584" y="1844824"/>
            <a:ext cx="7488832" cy="3384376"/>
          </a:xfrm>
        </p:spPr>
        <p:txBody>
          <a:bodyPr>
            <a:normAutofit fontScale="70000" lnSpcReduction="20000"/>
          </a:bodyPr>
          <a:lstStyle/>
          <a:p>
            <a:pPr algn="just"/>
            <a:r>
              <a:rPr lang="es-EC" dirty="0"/>
              <a:t>El escenario más convencional de una red  LAN, posee al menos  un </a:t>
            </a:r>
            <a:r>
              <a:rPr lang="es-EC" dirty="0" err="1"/>
              <a:t>router</a:t>
            </a:r>
            <a:r>
              <a:rPr lang="es-EC" dirty="0"/>
              <a:t> que actúa de default </a:t>
            </a:r>
            <a:r>
              <a:rPr lang="es-EC" dirty="0" err="1"/>
              <a:t>gateway</a:t>
            </a:r>
            <a:r>
              <a:rPr lang="es-EC" dirty="0"/>
              <a:t> y como tal permite la conexión hacia Internet, conectado al </a:t>
            </a:r>
            <a:r>
              <a:rPr lang="es-EC" dirty="0" err="1"/>
              <a:t>router</a:t>
            </a:r>
            <a:r>
              <a:rPr lang="es-EC" dirty="0"/>
              <a:t> comúnmente se encuentra toda la red de área local (LAN). La meta es desarrollar una aplicación que permita monitorear ciertos parámetros de la red LAN y del canal de comunicación del ISP, teniendo en cuenta que la mayoría de datos requeridos se encuentran disponibles en el </a:t>
            </a:r>
            <a:r>
              <a:rPr lang="es-EC" dirty="0" err="1"/>
              <a:t>router</a:t>
            </a:r>
            <a:r>
              <a:rPr lang="es-EC" dirty="0"/>
              <a:t> del default </a:t>
            </a:r>
            <a:r>
              <a:rPr lang="es-EC" dirty="0" err="1"/>
              <a:t>gateway</a:t>
            </a:r>
            <a:r>
              <a:rPr lang="es-EC" dirty="0"/>
              <a:t>, existen protocolos que permiten recabar dicha información y otros que ayudarían a determinar ciertas variables importantes hacia el ISP. El pedido de datos será entonces desde otro dispositivo que sea capaz de </a:t>
            </a:r>
            <a:r>
              <a:rPr lang="es-EC" dirty="0" err="1"/>
              <a:t>accesar</a:t>
            </a:r>
            <a:r>
              <a:rPr lang="es-EC" dirty="0"/>
              <a:t> a la red LAN y soporte protocolos de red, la información obtenida tendrá que ser almacenada de forma segura e indefinida, para finalmente ser reflejada hacia el usuario de manera gráfica y fácil de interpretar.</a:t>
            </a:r>
          </a:p>
          <a:p>
            <a:pPr algn="just"/>
            <a:endParaRPr lang="es-EC" dirty="0"/>
          </a:p>
        </p:txBody>
      </p:sp>
    </p:spTree>
    <p:extLst>
      <p:ext uri="{BB962C8B-B14F-4D97-AF65-F5344CB8AC3E}">
        <p14:creationId xmlns:p14="http://schemas.microsoft.com/office/powerpoint/2010/main" val="3939054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76672"/>
            <a:ext cx="7772400" cy="655713"/>
          </a:xfrm>
        </p:spPr>
        <p:txBody>
          <a:bodyPr/>
          <a:lstStyle/>
          <a:p>
            <a:pPr lvl="1"/>
            <a:r>
              <a:rPr lang="es-ES" b="1" dirty="0"/>
              <a:t>Descripción del escenario</a:t>
            </a:r>
            <a:endParaRPr lang="es-EC" sz="2000" b="1" dirty="0"/>
          </a:p>
        </p:txBody>
      </p:sp>
      <p:sp>
        <p:nvSpPr>
          <p:cNvPr id="3" name="2 Subtítulo"/>
          <p:cNvSpPr>
            <a:spLocks noGrp="1"/>
          </p:cNvSpPr>
          <p:nvPr>
            <p:ph type="subTitle" idx="1"/>
          </p:nvPr>
        </p:nvSpPr>
        <p:spPr>
          <a:xfrm>
            <a:off x="827584" y="1268760"/>
            <a:ext cx="7632848" cy="5184576"/>
          </a:xfrm>
        </p:spPr>
        <p:txBody>
          <a:bodyPr>
            <a:normAutofit fontScale="55000" lnSpcReduction="20000"/>
          </a:bodyPr>
          <a:lstStyle/>
          <a:p>
            <a:pPr algn="just"/>
            <a:r>
              <a:rPr lang="es-EC" dirty="0"/>
              <a:t>Los dispositivos seleccionados cumplirán funciones específicas y coordinadas entre ellos de manera que viabilicen el cumplimiento de los objetivos es esta tesis, teniendo como objetivo la medición de los niveles de servicio ofertados/entregados por los ISP hacia usuarios residenciales</a:t>
            </a:r>
            <a:r>
              <a:rPr lang="es-EC" dirty="0" smtClean="0"/>
              <a:t>.</a:t>
            </a:r>
          </a:p>
          <a:p>
            <a:pPr algn="just"/>
            <a:endParaRPr lang="es-EC" dirty="0"/>
          </a:p>
          <a:p>
            <a:pPr algn="just"/>
            <a:r>
              <a:rPr lang="es-EC" dirty="0"/>
              <a:t>En esencia es necesario trabajar sobre la red de área local (LAN) de un usuario residencial, como se </a:t>
            </a:r>
            <a:r>
              <a:rPr lang="es-EC" dirty="0" smtClean="0"/>
              <a:t>explica, </a:t>
            </a:r>
            <a:r>
              <a:rPr lang="es-EC" dirty="0"/>
              <a:t>toda red LAN posee un default </a:t>
            </a:r>
            <a:r>
              <a:rPr lang="es-EC" dirty="0" err="1"/>
              <a:t>gateway</a:t>
            </a:r>
            <a:r>
              <a:rPr lang="es-EC" dirty="0"/>
              <a:t> que permite la conexión hacia la red externa de Internet, éste dispositivo contiene información de; el flujo de datos, direcciones IP públicas y privadas, servidores DNS, servidores DHCP, manejo de puertos, administración remota, información de usuario, etc</a:t>
            </a:r>
            <a:r>
              <a:rPr lang="es-EC" dirty="0" smtClean="0"/>
              <a:t>.</a:t>
            </a:r>
          </a:p>
          <a:p>
            <a:pPr algn="just"/>
            <a:endParaRPr lang="es-EC" dirty="0"/>
          </a:p>
          <a:p>
            <a:pPr algn="just"/>
            <a:r>
              <a:rPr lang="es-EC" dirty="0"/>
              <a:t>Introduciendo la tarjeta electrónica </a:t>
            </a:r>
            <a:r>
              <a:rPr lang="es-EC" dirty="0" err="1"/>
              <a:t>Raspberry</a:t>
            </a:r>
            <a:r>
              <a:rPr lang="es-EC" dirty="0"/>
              <a:t> PI 2 B, como un dispositivo más de la red de </a:t>
            </a:r>
            <a:r>
              <a:rPr lang="es-EC" dirty="0" err="1"/>
              <a:t>area</a:t>
            </a:r>
            <a:r>
              <a:rPr lang="es-EC" dirty="0"/>
              <a:t> local (LAN) y programando sobre estas peticiones SNMP hacia el default </a:t>
            </a:r>
            <a:r>
              <a:rPr lang="es-EC" dirty="0" err="1"/>
              <a:t>gatweay</a:t>
            </a:r>
            <a:r>
              <a:rPr lang="es-EC" dirty="0"/>
              <a:t> se puede tener acceso a la información detallada que guarda dicho </a:t>
            </a:r>
            <a:r>
              <a:rPr lang="es-EC" dirty="0" err="1"/>
              <a:t>gatweay</a:t>
            </a:r>
            <a:r>
              <a:rPr lang="es-EC" dirty="0"/>
              <a:t>. El </a:t>
            </a:r>
            <a:r>
              <a:rPr lang="es-EC" dirty="0" err="1"/>
              <a:t>Raspberry</a:t>
            </a:r>
            <a:r>
              <a:rPr lang="es-EC" dirty="0"/>
              <a:t> PI, generará entonces un archivo “.log” con toda la información que se desea obtener. </a:t>
            </a:r>
          </a:p>
          <a:p>
            <a:pPr algn="just"/>
            <a:r>
              <a:rPr lang="es-EC" dirty="0"/>
              <a:t>Específicamente se apuntará hacia los Objetos “</a:t>
            </a:r>
            <a:r>
              <a:rPr lang="es-EC" dirty="0" err="1"/>
              <a:t>ifInOctets</a:t>
            </a:r>
            <a:r>
              <a:rPr lang="es-EC" dirty="0"/>
              <a:t>” e “</a:t>
            </a:r>
            <a:r>
              <a:rPr lang="es-EC" dirty="0" err="1"/>
              <a:t>ifOutOctets</a:t>
            </a:r>
            <a:r>
              <a:rPr lang="es-EC" dirty="0"/>
              <a:t>” usando el protocolo SNMP </a:t>
            </a:r>
            <a:r>
              <a:rPr lang="es-EC" dirty="0" smtClean="0"/>
              <a:t>que </a:t>
            </a:r>
            <a:r>
              <a:rPr lang="es-EC" dirty="0"/>
              <a:t>revelan el conteo de bytes que atraviesan una interfaz de red, de esta manera obtendremos un valor detallado del tráfico desde y hacia la red de Internet. Además, a través del uso de mensajes ICMP de la utilidad “ping” hacia el siguiente salto o hop que son dispositivos que forman la infraestructura del ISP se puede obtener los parámetros de </a:t>
            </a:r>
            <a:r>
              <a:rPr lang="es-EC" dirty="0" err="1"/>
              <a:t>delay</a:t>
            </a:r>
            <a:r>
              <a:rPr lang="es-EC" dirty="0"/>
              <a:t> y </a:t>
            </a:r>
            <a:r>
              <a:rPr lang="es-EC" dirty="0" err="1" smtClean="0"/>
              <a:t>jitter</a:t>
            </a:r>
            <a:r>
              <a:rPr lang="es-EC" dirty="0" smtClean="0"/>
              <a:t>.</a:t>
            </a:r>
          </a:p>
          <a:p>
            <a:pPr algn="just"/>
            <a:endParaRPr lang="es-EC" dirty="0"/>
          </a:p>
          <a:p>
            <a:pPr algn="just"/>
            <a:r>
              <a:rPr lang="es-EC" dirty="0"/>
              <a:t>En la actualidad existen diversos scripts libres para implementación y desarrollo de empresas especialistas como “</a:t>
            </a:r>
            <a:r>
              <a:rPr lang="es-EC" dirty="0" err="1"/>
              <a:t>Ookla</a:t>
            </a:r>
            <a:r>
              <a:rPr lang="es-EC" dirty="0"/>
              <a:t>” en medir la capacidad de subida (</a:t>
            </a:r>
            <a:r>
              <a:rPr lang="es-EC" dirty="0" err="1"/>
              <a:t>Upload</a:t>
            </a:r>
            <a:r>
              <a:rPr lang="es-EC" dirty="0"/>
              <a:t>) y bajada (</a:t>
            </a:r>
            <a:r>
              <a:rPr lang="es-EC" dirty="0" err="1"/>
              <a:t>Download</a:t>
            </a:r>
            <a:r>
              <a:rPr lang="es-EC" dirty="0"/>
              <a:t>) de cualquier dispositivo que ejecute dichos scripts, estas utilidades son compatibles con el S.O </a:t>
            </a:r>
            <a:r>
              <a:rPr lang="es-EC" dirty="0" err="1"/>
              <a:t>Raspbian</a:t>
            </a:r>
            <a:r>
              <a:rPr lang="es-EC" dirty="0"/>
              <a:t> de </a:t>
            </a:r>
            <a:r>
              <a:rPr lang="es-EC" dirty="0" err="1"/>
              <a:t>Raspberry</a:t>
            </a:r>
            <a:r>
              <a:rPr lang="es-EC" dirty="0"/>
              <a:t> Pi y resultan convenientes en este proyecto ya que adicionalmente obtendremos lecturas de la velocidad en la conexión de internet.</a:t>
            </a:r>
          </a:p>
          <a:p>
            <a:pPr algn="just"/>
            <a:r>
              <a:rPr lang="es-EC" dirty="0"/>
              <a:t>Todos los parámetros descritos los párrafos anteriores, serán almacenados temporalmente en la memoria del </a:t>
            </a:r>
            <a:r>
              <a:rPr lang="es-EC" dirty="0" err="1"/>
              <a:t>Raspberry</a:t>
            </a:r>
            <a:r>
              <a:rPr lang="es-EC" dirty="0"/>
              <a:t> Pi en un archivo de texto plano con la extensión “.log” que finalmente serán enviados a una hora específica hacia una base de datos</a:t>
            </a:r>
            <a:r>
              <a:rPr lang="es-EC" dirty="0" smtClean="0"/>
              <a:t>.</a:t>
            </a:r>
            <a:endParaRPr lang="es-EC" dirty="0"/>
          </a:p>
        </p:txBody>
      </p:sp>
    </p:spTree>
    <p:extLst>
      <p:ext uri="{BB962C8B-B14F-4D97-AF65-F5344CB8AC3E}">
        <p14:creationId xmlns:p14="http://schemas.microsoft.com/office/powerpoint/2010/main" val="3939054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5"/>
            <a:ext cx="7772400" cy="504056"/>
          </a:xfrm>
        </p:spPr>
        <p:txBody>
          <a:bodyPr/>
          <a:lstStyle/>
          <a:p>
            <a:pPr lvl="2" algn="l" rtl="0">
              <a:spcBef>
                <a:spcPct val="0"/>
              </a:spcBef>
            </a:pPr>
            <a:r>
              <a:rPr lang="es-ES" sz="1600" b="1" dirty="0" smtClean="0"/>
              <a:t>Descripción del escenario</a:t>
            </a:r>
            <a:endParaRPr lang="es-EC" dirty="0"/>
          </a:p>
        </p:txBody>
      </p:sp>
      <p:sp>
        <p:nvSpPr>
          <p:cNvPr id="3" name="2 Subtítulo"/>
          <p:cNvSpPr>
            <a:spLocks noGrp="1"/>
          </p:cNvSpPr>
          <p:nvPr>
            <p:ph type="subTitle" idx="1"/>
          </p:nvPr>
        </p:nvSpPr>
        <p:spPr>
          <a:xfrm>
            <a:off x="827584" y="908720"/>
            <a:ext cx="7632848" cy="5544616"/>
          </a:xfrm>
        </p:spPr>
        <p:txBody>
          <a:bodyPr>
            <a:normAutofit fontScale="55000" lnSpcReduction="20000"/>
          </a:bodyPr>
          <a:lstStyle/>
          <a:p>
            <a:pPr algn="just"/>
            <a:endParaRPr lang="es-EC" dirty="0"/>
          </a:p>
          <a:p>
            <a:pPr algn="just"/>
            <a:r>
              <a:rPr lang="es-EC" dirty="0"/>
              <a:t>El Servidor de la base de datos seleccionado para este proyecto es de libre distribución, y open </a:t>
            </a:r>
            <a:r>
              <a:rPr lang="es-EC" dirty="0" err="1"/>
              <a:t>source</a:t>
            </a:r>
            <a:r>
              <a:rPr lang="es-EC" dirty="0"/>
              <a:t> “MYSQL” y estará ejecutándose sobre el ordenador, la base de datos receptará la información proveniente del </a:t>
            </a:r>
            <a:r>
              <a:rPr lang="es-EC" dirty="0" err="1"/>
              <a:t>Raspberry</a:t>
            </a:r>
            <a:r>
              <a:rPr lang="es-EC" dirty="0"/>
              <a:t> Pi para almacenarla indefinidamente.</a:t>
            </a:r>
          </a:p>
          <a:p>
            <a:pPr algn="just"/>
            <a:r>
              <a:rPr lang="es-EC" dirty="0"/>
              <a:t>Tanto la tarjeta electrónica </a:t>
            </a:r>
            <a:r>
              <a:rPr lang="es-EC" dirty="0" err="1"/>
              <a:t>Raspberry</a:t>
            </a:r>
            <a:r>
              <a:rPr lang="es-EC" dirty="0"/>
              <a:t> Pi como MYSQL, ejecutaran cíclicamente y automáticamente scripts específicos, que permitan ordenar toda la información que se desea recolectar, para consultas posteriores</a:t>
            </a:r>
            <a:r>
              <a:rPr lang="es-EC" dirty="0" smtClean="0"/>
              <a:t>.</a:t>
            </a:r>
          </a:p>
          <a:p>
            <a:pPr algn="just"/>
            <a:endParaRPr lang="es-EC" dirty="0"/>
          </a:p>
          <a:p>
            <a:pPr algn="just"/>
            <a:r>
              <a:rPr lang="es-EC" dirty="0"/>
              <a:t>Finalmente para presentar la información recolectada hacia el usuario en la forma de un reporte de datos, se ha tomado como opción la visualización de dichos reportes a través de un navegador web o browser, la página web al desplegarse como primer parámetro solicitara las credenciales del cliente, luego desplegará un menú interactivo en donde se pueda seleccionar entre reportes; diarios, semanales y mensuales sobre él; tráfico, </a:t>
            </a:r>
            <a:r>
              <a:rPr lang="es-EC" dirty="0" err="1"/>
              <a:t>delay</a:t>
            </a:r>
            <a:r>
              <a:rPr lang="es-EC" dirty="0"/>
              <a:t>, </a:t>
            </a:r>
            <a:r>
              <a:rPr lang="es-EC" dirty="0" err="1"/>
              <a:t>jitter</a:t>
            </a:r>
            <a:r>
              <a:rPr lang="es-EC" dirty="0"/>
              <a:t> y velocidad de carga y descarga de internet, la plataforma web según la selección del usuario realizara consultas o </a:t>
            </a:r>
            <a:r>
              <a:rPr lang="es-EC" dirty="0" err="1"/>
              <a:t>querys</a:t>
            </a:r>
            <a:r>
              <a:rPr lang="es-EC" dirty="0"/>
              <a:t> hacia la bases de datos MYSQ para entregar dichos resultados en pantalla</a:t>
            </a:r>
            <a:r>
              <a:rPr lang="es-EC" dirty="0" smtClean="0"/>
              <a:t>.</a:t>
            </a:r>
          </a:p>
          <a:p>
            <a:pPr algn="just"/>
            <a:endParaRPr lang="es-EC" dirty="0"/>
          </a:p>
          <a:p>
            <a:pPr algn="just"/>
            <a:r>
              <a:rPr lang="es-EC" dirty="0"/>
              <a:t>El servidor web seleccionado para este proyecto es “Apache” de igual manera open </a:t>
            </a:r>
            <a:r>
              <a:rPr lang="es-EC" dirty="0" err="1"/>
              <a:t>source</a:t>
            </a:r>
            <a:r>
              <a:rPr lang="es-EC" dirty="0"/>
              <a:t> y estará ejecutándose en el ordenador, así como lo hace el servidor de base de datos, hay q tomar en cuenta que tanto el servidor Web como el Servidor de Base de Datos, pueden estar afuera de la red de área local LAN, instalados sobre cualquier servidor en la nube de internet, esto es factible porque cada elemento se comunica con el otro a través del protocolo de red IP. </a:t>
            </a:r>
            <a:endParaRPr lang="es-EC" dirty="0" smtClean="0"/>
          </a:p>
          <a:p>
            <a:pPr algn="just"/>
            <a:endParaRPr lang="es-EC" dirty="0"/>
          </a:p>
          <a:p>
            <a:pPr algn="just"/>
            <a:r>
              <a:rPr lang="es-EC" dirty="0"/>
              <a:t>Para efectos del desarrollo de esta tesis, todos los elementos están en la misma red de área local (LAN), sin embargo, pueden ser trasladados hacia cualquier sitio en la nube de internet. </a:t>
            </a:r>
          </a:p>
          <a:p>
            <a:pPr algn="just"/>
            <a:r>
              <a:rPr lang="es-EC" dirty="0"/>
              <a:t>Así mismo el servidor web puede ser accedido desde cualquier parte del mundo, lo que viabiliza el alcance del proyecto, ya que un usuario o cliente puede ver la información que necesite desde cualquier lugar en el planeta.</a:t>
            </a:r>
          </a:p>
          <a:p>
            <a:pPr algn="just"/>
            <a:endParaRPr lang="es-EC" dirty="0"/>
          </a:p>
          <a:p>
            <a:pPr algn="just"/>
            <a:endParaRPr lang="es-EC" dirty="0"/>
          </a:p>
        </p:txBody>
      </p:sp>
    </p:spTree>
    <p:extLst>
      <p:ext uri="{BB962C8B-B14F-4D97-AF65-F5344CB8AC3E}">
        <p14:creationId xmlns:p14="http://schemas.microsoft.com/office/powerpoint/2010/main" val="3939054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4"/>
            <a:ext cx="7772400" cy="943745"/>
          </a:xfrm>
        </p:spPr>
        <p:txBody>
          <a:bodyPr/>
          <a:lstStyle/>
          <a:p>
            <a:pPr lvl="2"/>
            <a:r>
              <a:rPr lang="es-ES" sz="1600" b="1" dirty="0"/>
              <a:t>Diagrama de flujo de scripts en </a:t>
            </a:r>
            <a:r>
              <a:rPr lang="es-ES" sz="1600" b="1" dirty="0" err="1" smtClean="0"/>
              <a:t>Raspberry</a:t>
            </a:r>
            <a:r>
              <a:rPr lang="es-ES" sz="1600" b="1" dirty="0" smtClean="0"/>
              <a:t> Pi:</a:t>
            </a:r>
            <a:endParaRPr lang="es-EC" sz="1600" b="1"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2899717192"/>
              </p:ext>
            </p:extLst>
          </p:nvPr>
        </p:nvGraphicFramePr>
        <p:xfrm>
          <a:off x="1691679" y="1700808"/>
          <a:ext cx="5853193" cy="4032448"/>
        </p:xfrm>
        <a:graphic>
          <a:graphicData uri="http://schemas.openxmlformats.org/presentationml/2006/ole">
            <mc:AlternateContent xmlns:mc="http://schemas.openxmlformats.org/markup-compatibility/2006">
              <mc:Choice xmlns:v="urn:schemas-microsoft-com:vml" Requires="v">
                <p:oleObj spid="_x0000_s33799" name="Visio" r:id="rId3" imgW="9225947" imgH="6360445" progId="Visio.Drawing.11">
                  <p:embed/>
                </p:oleObj>
              </mc:Choice>
              <mc:Fallback>
                <p:oleObj name="Visio" r:id="rId3" imgW="9225947" imgH="6360445"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79" y="1700808"/>
                        <a:ext cx="5853193" cy="4032448"/>
                      </a:xfrm>
                      <a:prstGeom prst="rect">
                        <a:avLst/>
                      </a:prstGeom>
                      <a:noFill/>
                    </p:spPr>
                  </p:pic>
                </p:oleObj>
              </mc:Fallback>
            </mc:AlternateContent>
          </a:graphicData>
        </a:graphic>
      </p:graphicFrame>
    </p:spTree>
    <p:extLst>
      <p:ext uri="{BB962C8B-B14F-4D97-AF65-F5344CB8AC3E}">
        <p14:creationId xmlns:p14="http://schemas.microsoft.com/office/powerpoint/2010/main" val="3939054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332656"/>
            <a:ext cx="7772400" cy="511697"/>
          </a:xfrm>
        </p:spPr>
        <p:txBody>
          <a:bodyPr/>
          <a:lstStyle/>
          <a:p>
            <a:pPr lvl="2"/>
            <a:r>
              <a:rPr lang="es-EC" sz="1600" b="1" dirty="0"/>
              <a:t>Diagrama de flujo de scripts en </a:t>
            </a:r>
            <a:r>
              <a:rPr lang="es-EC" sz="1600" b="1" dirty="0" smtClean="0"/>
              <a:t>MYSQL:</a:t>
            </a:r>
            <a:endParaRPr lang="es-EC" sz="1600" b="1"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141667122"/>
              </p:ext>
            </p:extLst>
          </p:nvPr>
        </p:nvGraphicFramePr>
        <p:xfrm>
          <a:off x="2195736" y="1340768"/>
          <a:ext cx="5153025" cy="4857750"/>
        </p:xfrm>
        <a:graphic>
          <a:graphicData uri="http://schemas.openxmlformats.org/presentationml/2006/ole">
            <mc:AlternateContent xmlns:mc="http://schemas.openxmlformats.org/markup-compatibility/2006">
              <mc:Choice xmlns:v="urn:schemas-microsoft-com:vml" Requires="v">
                <p:oleObj spid="_x0000_s32774" name="Visio" r:id="rId3" imgW="6533134" imgH="6173111" progId="Visio.Drawing.11">
                  <p:embed/>
                </p:oleObj>
              </mc:Choice>
              <mc:Fallback>
                <p:oleObj name="Visio" r:id="rId3" imgW="6533134" imgH="6173111"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340768"/>
                        <a:ext cx="5153025" cy="485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39054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04664"/>
            <a:ext cx="7772400" cy="943745"/>
          </a:xfrm>
        </p:spPr>
        <p:txBody>
          <a:bodyPr/>
          <a:lstStyle/>
          <a:p>
            <a:pPr lvl="2" algn="l" rtl="0">
              <a:spcBef>
                <a:spcPct val="0"/>
              </a:spcBef>
            </a:pPr>
            <a:r>
              <a:rPr lang="es-EC" sz="1600" b="1" dirty="0"/>
              <a:t/>
            </a:r>
            <a:br>
              <a:rPr lang="es-EC" sz="1600" b="1" dirty="0"/>
            </a:br>
            <a:endParaRPr lang="es-EC"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4059331863"/>
              </p:ext>
            </p:extLst>
          </p:nvPr>
        </p:nvGraphicFramePr>
        <p:xfrm>
          <a:off x="2024062" y="548680"/>
          <a:ext cx="5095875" cy="5400675"/>
        </p:xfrm>
        <a:graphic>
          <a:graphicData uri="http://schemas.openxmlformats.org/presentationml/2006/ole">
            <mc:AlternateContent xmlns:mc="http://schemas.openxmlformats.org/markup-compatibility/2006">
              <mc:Choice xmlns:v="urn:schemas-microsoft-com:vml" Requires="v">
                <p:oleObj spid="_x0000_s30726" name="Visio" r:id="rId3" imgW="8873220" imgH="9413124" progId="Visio.Drawing.11">
                  <p:embed/>
                </p:oleObj>
              </mc:Choice>
              <mc:Fallback>
                <p:oleObj name="Visio" r:id="rId3" imgW="8873220" imgH="9413124"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4062" y="548680"/>
                        <a:ext cx="5095875" cy="540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39054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76672"/>
            <a:ext cx="7772400" cy="439689"/>
          </a:xfrm>
        </p:spPr>
        <p:txBody>
          <a:bodyPr/>
          <a:lstStyle/>
          <a:p>
            <a:pPr lvl="2" algn="l" rtl="0">
              <a:spcBef>
                <a:spcPct val="0"/>
              </a:spcBef>
            </a:pPr>
            <a:r>
              <a:rPr lang="es-EC" sz="1600" b="1" dirty="0" smtClean="0"/>
              <a:t>RESULTADOS:</a:t>
            </a:r>
            <a:endParaRPr lang="es-EC"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196752"/>
            <a:ext cx="7560840" cy="4392488"/>
          </a:xfrm>
          <a:prstGeom prst="rect">
            <a:avLst/>
          </a:prstGeom>
          <a:noFill/>
          <a:ln>
            <a:solidFill>
              <a:schemeClr val="tx1"/>
            </a:solidFill>
          </a:ln>
        </p:spPr>
      </p:pic>
    </p:spTree>
    <p:extLst>
      <p:ext uri="{BB962C8B-B14F-4D97-AF65-F5344CB8AC3E}">
        <p14:creationId xmlns:p14="http://schemas.microsoft.com/office/powerpoint/2010/main" val="3939054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4"/>
            <a:ext cx="7772400" cy="943745"/>
          </a:xfrm>
        </p:spPr>
        <p:txBody>
          <a:bodyPr/>
          <a:lstStyle/>
          <a:p>
            <a:pPr lvl="2" algn="l" rtl="0">
              <a:spcBef>
                <a:spcPct val="0"/>
              </a:spcBef>
            </a:pPr>
            <a:r>
              <a:rPr lang="es-EC" sz="1600" b="1" dirty="0"/>
              <a:t/>
            </a:r>
            <a:br>
              <a:rPr lang="es-EC" sz="1600" b="1" dirty="0"/>
            </a:br>
            <a:endParaRPr lang="es-EC"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128" y="836712"/>
            <a:ext cx="7848872" cy="4824536"/>
          </a:xfrm>
          <a:prstGeom prst="rect">
            <a:avLst/>
          </a:prstGeom>
          <a:noFill/>
          <a:ln>
            <a:solidFill>
              <a:schemeClr val="tx1"/>
            </a:solidFill>
          </a:ln>
        </p:spPr>
      </p:pic>
    </p:spTree>
    <p:extLst>
      <p:ext uri="{BB962C8B-B14F-4D97-AF65-F5344CB8AC3E}">
        <p14:creationId xmlns:p14="http://schemas.microsoft.com/office/powerpoint/2010/main" val="3939054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260648"/>
            <a:ext cx="4102224" cy="720080"/>
          </a:xfrm>
        </p:spPr>
        <p:txBody>
          <a:bodyPr/>
          <a:lstStyle/>
          <a:p>
            <a:r>
              <a:rPr lang="es-EC" sz="3200" dirty="0" smtClean="0"/>
              <a:t>Antecedentes:</a:t>
            </a:r>
            <a:endParaRPr lang="es-EC" sz="3200" dirty="0"/>
          </a:p>
        </p:txBody>
      </p:sp>
      <p:sp>
        <p:nvSpPr>
          <p:cNvPr id="3" name="2 Subtítulo"/>
          <p:cNvSpPr>
            <a:spLocks noGrp="1"/>
          </p:cNvSpPr>
          <p:nvPr>
            <p:ph type="subTitle" idx="1"/>
          </p:nvPr>
        </p:nvSpPr>
        <p:spPr>
          <a:xfrm>
            <a:off x="1043608" y="1124744"/>
            <a:ext cx="7344816" cy="5184576"/>
          </a:xfrm>
        </p:spPr>
        <p:txBody>
          <a:bodyPr>
            <a:normAutofit fontScale="55000" lnSpcReduction="20000"/>
          </a:bodyPr>
          <a:lstStyle/>
          <a:p>
            <a:pPr algn="just"/>
            <a:r>
              <a:rPr lang="es-EC" sz="2900" dirty="0"/>
              <a:t>El crecimiento y el acceso a la red de internet mundialmente crece a pasos agigantados, en la última década la población mundial ha sido testigo innegable del gran desarrollo tecnológico en el área de las telecomunicaciones y las redes de datos. En la actualidad el servicio de Internet se considera un servicio básico puesto  que gracias a este, cualquier usuario desde cualquier lugar del mundo tiene acceso a grandes cantidades de información sobre cualquier índole, además permite la cercanía entre personas separadas geográficamente a grandes distancias, y el acceso a múltiples recursos de vanguardia como lo es el servicio de; almacenamiento de datos, e-mail, chat, voz sobre sobre el protocolo de Internet (</a:t>
            </a:r>
            <a:r>
              <a:rPr lang="es-EC" sz="2900" dirty="0" err="1"/>
              <a:t>VoIP</a:t>
            </a:r>
            <a:r>
              <a:rPr lang="es-EC" sz="2900" dirty="0"/>
              <a:t>), </a:t>
            </a:r>
            <a:r>
              <a:rPr lang="es-EC" sz="2900" dirty="0" err="1"/>
              <a:t>streaming</a:t>
            </a:r>
            <a:r>
              <a:rPr lang="es-EC" sz="2900" dirty="0"/>
              <a:t>, video chat, </a:t>
            </a:r>
            <a:r>
              <a:rPr lang="es-EC" sz="2900" dirty="0" err="1"/>
              <a:t>gamming</a:t>
            </a:r>
            <a:r>
              <a:rPr lang="es-EC" sz="2900" dirty="0"/>
              <a:t>, radios online, etc. Por lo tanto es de suma importancia para el usuario percibir y utilizar dichos recursos de una manera fluida y adecuada en donde no perciba una mala o una pobre experiencia con cualquier recurso de Internet. Responsabilidad que cae directamente sobre la red de acceso o de última milla hacia usuarios finales, este proyecto propone el estudio mediante un prototipo electrónico de los parámetros y efectos existentes en la red de última milla, para presentarlos de manera gráfica e intuitiva al usuario, así bajo los resultados obtenidos  que serán altamente fiables hacer uso de su derecho de exigir y demandar estándares y parámetros de calidad en su conexión a Internet hacia el  proveedor de servicios de internet en el caso de que no lo tuviere. </a:t>
            </a:r>
          </a:p>
          <a:p>
            <a:endParaRPr lang="es-EC" dirty="0"/>
          </a:p>
        </p:txBody>
      </p:sp>
    </p:spTree>
    <p:extLst>
      <p:ext uri="{BB962C8B-B14F-4D97-AF65-F5344CB8AC3E}">
        <p14:creationId xmlns:p14="http://schemas.microsoft.com/office/powerpoint/2010/main" val="589981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4"/>
            <a:ext cx="7772400" cy="943745"/>
          </a:xfrm>
        </p:spPr>
        <p:txBody>
          <a:bodyPr/>
          <a:lstStyle/>
          <a:p>
            <a:pPr lvl="2" algn="l" rtl="0">
              <a:spcBef>
                <a:spcPct val="0"/>
              </a:spcBef>
            </a:pPr>
            <a:r>
              <a:rPr lang="es-EC" sz="1600" b="1" dirty="0"/>
              <a:t/>
            </a:r>
            <a:br>
              <a:rPr lang="es-EC" sz="1600" b="1" dirty="0"/>
            </a:br>
            <a:endParaRPr lang="es-EC"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692696"/>
            <a:ext cx="7753819" cy="4968552"/>
          </a:xfrm>
          <a:prstGeom prst="rect">
            <a:avLst/>
          </a:prstGeom>
          <a:noFill/>
          <a:ln>
            <a:solidFill>
              <a:schemeClr val="tx1"/>
            </a:solidFill>
          </a:ln>
        </p:spPr>
      </p:pic>
    </p:spTree>
    <p:extLst>
      <p:ext uri="{BB962C8B-B14F-4D97-AF65-F5344CB8AC3E}">
        <p14:creationId xmlns:p14="http://schemas.microsoft.com/office/powerpoint/2010/main" val="3939054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4"/>
            <a:ext cx="7772400" cy="943745"/>
          </a:xfrm>
        </p:spPr>
        <p:txBody>
          <a:bodyPr/>
          <a:lstStyle/>
          <a:p>
            <a:pPr lvl="2" algn="l" rtl="0">
              <a:spcBef>
                <a:spcPct val="0"/>
              </a:spcBef>
            </a:pPr>
            <a:r>
              <a:rPr lang="es-EC" sz="1600" b="1" dirty="0"/>
              <a:t/>
            </a:r>
            <a:br>
              <a:rPr lang="es-EC" sz="1600" b="1" dirty="0"/>
            </a:br>
            <a:endParaRPr lang="es-EC"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771097"/>
            <a:ext cx="7734080" cy="4608512"/>
          </a:xfrm>
          <a:prstGeom prst="rect">
            <a:avLst/>
          </a:prstGeom>
          <a:noFill/>
          <a:ln>
            <a:solidFill>
              <a:schemeClr val="tx1"/>
            </a:solidFill>
          </a:ln>
        </p:spPr>
      </p:pic>
    </p:spTree>
    <p:extLst>
      <p:ext uri="{BB962C8B-B14F-4D97-AF65-F5344CB8AC3E}">
        <p14:creationId xmlns:p14="http://schemas.microsoft.com/office/powerpoint/2010/main" val="3939054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836712"/>
            <a:ext cx="7920880" cy="4464496"/>
          </a:xfrm>
          <a:prstGeom prst="rect">
            <a:avLst/>
          </a:prstGeom>
          <a:noFill/>
          <a:ln>
            <a:solidFill>
              <a:schemeClr val="tx1"/>
            </a:solidFill>
          </a:ln>
        </p:spPr>
      </p:pic>
    </p:spTree>
    <p:extLst>
      <p:ext uri="{BB962C8B-B14F-4D97-AF65-F5344CB8AC3E}">
        <p14:creationId xmlns:p14="http://schemas.microsoft.com/office/powerpoint/2010/main" val="3939054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4"/>
            <a:ext cx="7772400" cy="943745"/>
          </a:xfrm>
        </p:spPr>
        <p:txBody>
          <a:bodyPr/>
          <a:lstStyle/>
          <a:p>
            <a:pPr lvl="2" algn="l" rtl="0">
              <a:spcBef>
                <a:spcPct val="0"/>
              </a:spcBef>
            </a:pPr>
            <a:r>
              <a:rPr lang="es-EC" sz="1600" b="1" dirty="0"/>
              <a:t/>
            </a:r>
            <a:br>
              <a:rPr lang="es-EC" sz="1600" b="1" dirty="0"/>
            </a:br>
            <a:endParaRPr lang="es-EC"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836712"/>
            <a:ext cx="7488832" cy="4608512"/>
          </a:xfrm>
          <a:prstGeom prst="rect">
            <a:avLst/>
          </a:prstGeom>
          <a:noFill/>
          <a:ln>
            <a:solidFill>
              <a:schemeClr val="tx1"/>
            </a:solidFill>
          </a:ln>
        </p:spPr>
      </p:pic>
    </p:spTree>
    <p:extLst>
      <p:ext uri="{BB962C8B-B14F-4D97-AF65-F5344CB8AC3E}">
        <p14:creationId xmlns:p14="http://schemas.microsoft.com/office/powerpoint/2010/main" val="3939054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4"/>
            <a:ext cx="7772400" cy="943745"/>
          </a:xfrm>
        </p:spPr>
        <p:txBody>
          <a:bodyPr/>
          <a:lstStyle/>
          <a:p>
            <a:pPr lvl="2" algn="l" rtl="0">
              <a:spcBef>
                <a:spcPct val="0"/>
              </a:spcBef>
            </a:pPr>
            <a:r>
              <a:rPr lang="es-EC" sz="1600" b="1" dirty="0"/>
              <a:t/>
            </a:r>
            <a:br>
              <a:rPr lang="es-EC" sz="1600" b="1" dirty="0"/>
            </a:br>
            <a:endParaRPr lang="es-EC"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980728"/>
            <a:ext cx="7632848" cy="4536504"/>
          </a:xfrm>
          <a:prstGeom prst="rect">
            <a:avLst/>
          </a:prstGeom>
          <a:noFill/>
          <a:ln>
            <a:solidFill>
              <a:schemeClr val="tx1"/>
            </a:solidFill>
          </a:ln>
        </p:spPr>
      </p:pic>
    </p:spTree>
    <p:extLst>
      <p:ext uri="{BB962C8B-B14F-4D97-AF65-F5344CB8AC3E}">
        <p14:creationId xmlns:p14="http://schemas.microsoft.com/office/powerpoint/2010/main" val="3939054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4"/>
            <a:ext cx="7772400" cy="943745"/>
          </a:xfrm>
        </p:spPr>
        <p:txBody>
          <a:bodyPr/>
          <a:lstStyle/>
          <a:p>
            <a:pPr lvl="2" algn="l" rtl="0">
              <a:spcBef>
                <a:spcPct val="0"/>
              </a:spcBef>
            </a:pPr>
            <a:r>
              <a:rPr lang="es-EC" sz="1600" b="1" dirty="0"/>
              <a:t/>
            </a:r>
            <a:br>
              <a:rPr lang="es-EC" sz="1600" b="1" dirty="0"/>
            </a:br>
            <a:endParaRPr lang="es-EC"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050745"/>
            <a:ext cx="7992888" cy="4248472"/>
          </a:xfrm>
          <a:prstGeom prst="rect">
            <a:avLst/>
          </a:prstGeom>
          <a:noFill/>
          <a:ln>
            <a:solidFill>
              <a:schemeClr val="tx1"/>
            </a:solidFill>
          </a:ln>
        </p:spPr>
      </p:pic>
    </p:spTree>
    <p:extLst>
      <p:ext uri="{BB962C8B-B14F-4D97-AF65-F5344CB8AC3E}">
        <p14:creationId xmlns:p14="http://schemas.microsoft.com/office/powerpoint/2010/main" val="3939054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21804" y="404664"/>
            <a:ext cx="7772400" cy="583705"/>
          </a:xfrm>
        </p:spPr>
        <p:txBody>
          <a:bodyPr/>
          <a:lstStyle/>
          <a:p>
            <a:pPr lvl="2"/>
            <a:r>
              <a:rPr lang="es-ES" sz="1600" b="1" dirty="0"/>
              <a:t>Paquetes </a:t>
            </a:r>
            <a:r>
              <a:rPr lang="es-ES" sz="1600" b="1" dirty="0" smtClean="0"/>
              <a:t>: ICMP - SNMP</a:t>
            </a:r>
            <a:endParaRPr lang="es-EC" sz="1600" b="1" dirty="0"/>
          </a:p>
        </p:txBody>
      </p:sp>
      <p:sp>
        <p:nvSpPr>
          <p:cNvPr id="3" name="2 Subtítulo"/>
          <p:cNvSpPr>
            <a:spLocks noGrp="1"/>
          </p:cNvSpPr>
          <p:nvPr>
            <p:ph type="subTitle" idx="1"/>
          </p:nvPr>
        </p:nvSpPr>
        <p:spPr>
          <a:xfrm>
            <a:off x="827584" y="1196752"/>
            <a:ext cx="7128792" cy="1296144"/>
          </a:xfrm>
        </p:spPr>
        <p:txBody>
          <a:bodyPr>
            <a:normAutofit fontScale="92500"/>
          </a:bodyPr>
          <a:lstStyle/>
          <a:p>
            <a:pPr algn="just"/>
            <a:r>
              <a:rPr lang="es-EC" dirty="0"/>
              <a:t>Se observa el flujo de paquetes ICMP hacia el </a:t>
            </a:r>
            <a:r>
              <a:rPr lang="es-EC" dirty="0" err="1"/>
              <a:t>next</a:t>
            </a:r>
            <a:r>
              <a:rPr lang="es-EC" dirty="0"/>
              <a:t> hop en la infraestructura del ISP, efectivamente existen paquetes ICMP </a:t>
            </a:r>
            <a:r>
              <a:rPr lang="es-EC" dirty="0" err="1"/>
              <a:t>Request</a:t>
            </a:r>
            <a:r>
              <a:rPr lang="es-EC" dirty="0"/>
              <a:t> e ICMP </a:t>
            </a:r>
            <a:r>
              <a:rPr lang="es-EC" dirty="0" err="1"/>
              <a:t>Reply</a:t>
            </a:r>
            <a:r>
              <a:rPr lang="es-EC" dirty="0"/>
              <a:t>.</a:t>
            </a: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6642" y="2492896"/>
            <a:ext cx="5249545" cy="766445"/>
          </a:xfrm>
          <a:prstGeom prst="rect">
            <a:avLst/>
          </a:prstGeom>
          <a:noFill/>
          <a:ln>
            <a:noFill/>
          </a:ln>
        </p:spPr>
      </p:pic>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1936642" y="5157192"/>
            <a:ext cx="5210175" cy="1139825"/>
          </a:xfrm>
          <a:prstGeom prst="rect">
            <a:avLst/>
          </a:prstGeom>
          <a:noFill/>
          <a:ln>
            <a:solidFill>
              <a:schemeClr val="tx1"/>
            </a:solidFill>
          </a:ln>
        </p:spPr>
      </p:pic>
      <p:sp>
        <p:nvSpPr>
          <p:cNvPr id="7" name="2 Subtítulo"/>
          <p:cNvSpPr txBox="1">
            <a:spLocks/>
          </p:cNvSpPr>
          <p:nvPr/>
        </p:nvSpPr>
        <p:spPr>
          <a:xfrm>
            <a:off x="1043608" y="3726324"/>
            <a:ext cx="7128792" cy="1296144"/>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just"/>
            <a:r>
              <a:rPr lang="es-EC" dirty="0"/>
              <a:t>Se observa el flujo de paquetes SNMP hacia el default </a:t>
            </a:r>
            <a:r>
              <a:rPr lang="es-EC" dirty="0" err="1"/>
              <a:t>gateway</a:t>
            </a:r>
            <a:r>
              <a:rPr lang="es-EC" dirty="0"/>
              <a:t> en la infraestructura de la red LAN, efectivamente existen paquetes SNMP </a:t>
            </a:r>
            <a:r>
              <a:rPr lang="es-EC" dirty="0" err="1"/>
              <a:t>Request</a:t>
            </a:r>
            <a:r>
              <a:rPr lang="es-EC" dirty="0"/>
              <a:t> Y SNMP Response.</a:t>
            </a:r>
            <a:endParaRPr lang="es-EC" dirty="0"/>
          </a:p>
        </p:txBody>
      </p:sp>
    </p:spTree>
    <p:extLst>
      <p:ext uri="{BB962C8B-B14F-4D97-AF65-F5344CB8AC3E}">
        <p14:creationId xmlns:p14="http://schemas.microsoft.com/office/powerpoint/2010/main" val="3939054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4"/>
            <a:ext cx="7772400" cy="943745"/>
          </a:xfrm>
        </p:spPr>
        <p:txBody>
          <a:bodyPr/>
          <a:lstStyle/>
          <a:p>
            <a:pPr lvl="2" algn="l" rtl="0">
              <a:spcBef>
                <a:spcPct val="0"/>
              </a:spcBef>
            </a:pPr>
            <a:r>
              <a:rPr lang="es-EC" sz="1600" b="1" dirty="0"/>
              <a:t/>
            </a:r>
            <a:br>
              <a:rPr lang="es-EC" sz="1600" b="1" dirty="0"/>
            </a:br>
            <a:r>
              <a:rPr lang="es-EC" sz="1600" b="1" dirty="0" smtClean="0"/>
              <a:t>Contraste con Herramientas Propietarias</a:t>
            </a: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84784"/>
            <a:ext cx="7704856" cy="3888432"/>
          </a:xfrm>
          <a:prstGeom prst="rect">
            <a:avLst/>
          </a:prstGeom>
          <a:noFill/>
          <a:ln>
            <a:solidFill>
              <a:schemeClr val="tx1"/>
            </a:solidFill>
          </a:ln>
        </p:spPr>
      </p:pic>
    </p:spTree>
    <p:extLst>
      <p:ext uri="{BB962C8B-B14F-4D97-AF65-F5344CB8AC3E}">
        <p14:creationId xmlns:p14="http://schemas.microsoft.com/office/powerpoint/2010/main" val="3939054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124744"/>
            <a:ext cx="7992888" cy="3456384"/>
          </a:xfrm>
          <a:prstGeom prst="rect">
            <a:avLst/>
          </a:prstGeom>
          <a:noFill/>
          <a:ln>
            <a:solidFill>
              <a:schemeClr val="tx1"/>
            </a:solidFill>
          </a:ln>
        </p:spPr>
      </p:pic>
    </p:spTree>
    <p:extLst>
      <p:ext uri="{BB962C8B-B14F-4D97-AF65-F5344CB8AC3E}">
        <p14:creationId xmlns:p14="http://schemas.microsoft.com/office/powerpoint/2010/main" val="3939054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548680"/>
            <a:ext cx="7772400" cy="583705"/>
          </a:xfrm>
        </p:spPr>
        <p:txBody>
          <a:bodyPr/>
          <a:lstStyle/>
          <a:p>
            <a:pPr lvl="2" algn="l" rtl="0">
              <a:spcBef>
                <a:spcPct val="0"/>
              </a:spcBef>
            </a:pPr>
            <a:r>
              <a:rPr lang="es-EC" sz="1600" b="1" dirty="0"/>
              <a:t/>
            </a:r>
            <a:br>
              <a:rPr lang="es-EC" sz="1600" b="1" dirty="0"/>
            </a:br>
            <a:r>
              <a:rPr lang="es-EC" sz="1600" b="1" dirty="0" smtClean="0"/>
              <a:t>Conclusiones:</a:t>
            </a:r>
            <a:endParaRPr lang="es-EC" dirty="0"/>
          </a:p>
        </p:txBody>
      </p:sp>
      <p:sp>
        <p:nvSpPr>
          <p:cNvPr id="3" name="2 Subtítulo"/>
          <p:cNvSpPr>
            <a:spLocks noGrp="1"/>
          </p:cNvSpPr>
          <p:nvPr>
            <p:ph type="subTitle" idx="1"/>
          </p:nvPr>
        </p:nvSpPr>
        <p:spPr>
          <a:xfrm>
            <a:off x="827584" y="1268760"/>
            <a:ext cx="7632848" cy="5184576"/>
          </a:xfrm>
        </p:spPr>
        <p:txBody>
          <a:bodyPr>
            <a:normAutofit fontScale="47500" lnSpcReduction="20000"/>
          </a:bodyPr>
          <a:lstStyle/>
          <a:p>
            <a:pPr lvl="0" algn="just"/>
            <a:r>
              <a:rPr lang="es-EC" dirty="0"/>
              <a:t>Se concluye que los parámetros programados y obtenidos en la tarjeta </a:t>
            </a:r>
            <a:r>
              <a:rPr lang="es-EC" dirty="0" err="1"/>
              <a:t>Raspberry</a:t>
            </a:r>
            <a:r>
              <a:rPr lang="es-EC" dirty="0"/>
              <a:t> Pi, como el tráfico, ping, </a:t>
            </a:r>
            <a:r>
              <a:rPr lang="es-EC" dirty="0" err="1"/>
              <a:t>delay</a:t>
            </a:r>
            <a:r>
              <a:rPr lang="es-EC" dirty="0"/>
              <a:t>, </a:t>
            </a:r>
            <a:r>
              <a:rPr lang="es-EC" dirty="0" err="1"/>
              <a:t>jitter</a:t>
            </a:r>
            <a:r>
              <a:rPr lang="es-EC" dirty="0"/>
              <a:t> y velocidad de carga y descarga de internet son esenciales y fundamentales para determinar los niveles de servicio ofertados/entregados por un ISP.</a:t>
            </a:r>
          </a:p>
          <a:p>
            <a:pPr lvl="0" algn="just"/>
            <a:r>
              <a:rPr lang="es-EC" dirty="0"/>
              <a:t>El protocolo SNMP es clave y de mucha importancia en las redes de datos, gracias a este se puede conocer información detallada de cualquier dispositivo de red remotamente y en cualquier momento</a:t>
            </a:r>
            <a:r>
              <a:rPr lang="es-EC" dirty="0" smtClean="0"/>
              <a:t>.</a:t>
            </a:r>
          </a:p>
          <a:p>
            <a:pPr lvl="0" algn="just"/>
            <a:endParaRPr lang="es-EC" dirty="0"/>
          </a:p>
          <a:p>
            <a:pPr lvl="0" algn="just"/>
            <a:r>
              <a:rPr lang="es-EC" dirty="0"/>
              <a:t>El amplio soporte de protocolos de red en la tarjeta electrónica </a:t>
            </a:r>
            <a:r>
              <a:rPr lang="es-EC" dirty="0" err="1"/>
              <a:t>Raspberry</a:t>
            </a:r>
            <a:r>
              <a:rPr lang="es-EC" dirty="0"/>
              <a:t> Pi y la versatilidad en cuanto a lenguajes de programación han sido altamente útiles y eficientes ya que se obtuvieron efectivamente datos que reflejen los valores de los objetos MIB “</a:t>
            </a:r>
            <a:r>
              <a:rPr lang="es-EC" dirty="0" err="1"/>
              <a:t>ifInOctets</a:t>
            </a:r>
            <a:r>
              <a:rPr lang="es-EC" dirty="0"/>
              <a:t>” y “</a:t>
            </a:r>
            <a:r>
              <a:rPr lang="es-EC" dirty="0" err="1"/>
              <a:t>ifOutOctest</a:t>
            </a:r>
            <a:r>
              <a:rPr lang="es-EC" dirty="0"/>
              <a:t>” a través del uso del protocolo SNMP para determinar el tráfico en entrada y salida hacia la red de Internet</a:t>
            </a:r>
            <a:r>
              <a:rPr lang="es-EC" dirty="0" smtClean="0"/>
              <a:t>.</a:t>
            </a:r>
          </a:p>
          <a:p>
            <a:pPr lvl="0" algn="just"/>
            <a:endParaRPr lang="es-EC" dirty="0"/>
          </a:p>
          <a:p>
            <a:pPr lvl="0" algn="just"/>
            <a:r>
              <a:rPr lang="es-EC" dirty="0"/>
              <a:t>Los mensajes ICMP son altamente útiles en una red de datos, no solo pueden determinar la existencia o no de un dispositivo de red, además se observa que los valores RTT ofrecen una visión y un entendimiento básico sobre el </a:t>
            </a:r>
            <a:r>
              <a:rPr lang="es-EC" dirty="0" err="1"/>
              <a:t>delay</a:t>
            </a:r>
            <a:r>
              <a:rPr lang="es-EC" dirty="0"/>
              <a:t> o retardo en una red de datos</a:t>
            </a:r>
            <a:r>
              <a:rPr lang="es-EC" dirty="0" smtClean="0"/>
              <a:t>.</a:t>
            </a:r>
          </a:p>
          <a:p>
            <a:pPr lvl="0" algn="just"/>
            <a:endParaRPr lang="es-EC" dirty="0"/>
          </a:p>
          <a:p>
            <a:pPr lvl="0" algn="just"/>
            <a:r>
              <a:rPr lang="es-EC" dirty="0"/>
              <a:t>Basándose en los datos RTT de los mensajes ICMP se puede calcular el </a:t>
            </a:r>
            <a:r>
              <a:rPr lang="es-EC" dirty="0" err="1"/>
              <a:t>jitter</a:t>
            </a:r>
            <a:r>
              <a:rPr lang="es-EC" dirty="0"/>
              <a:t> de un flujo de datos, analizando la varianza en tiempo de cada paquete ICMP</a:t>
            </a:r>
            <a:r>
              <a:rPr lang="es-EC" dirty="0" smtClean="0"/>
              <a:t>.</a:t>
            </a:r>
          </a:p>
          <a:p>
            <a:pPr lvl="0" algn="just"/>
            <a:endParaRPr lang="es-EC" dirty="0"/>
          </a:p>
          <a:p>
            <a:pPr lvl="0" algn="just"/>
            <a:r>
              <a:rPr lang="es-EC" dirty="0"/>
              <a:t>Por defecto en la mayoría de dispositivos de red, el protocolo SNMP esta desactivado, se pudo comprobar que la activación y configuración del mismo son bastante sencillas</a:t>
            </a:r>
            <a:r>
              <a:rPr lang="es-EC" dirty="0" smtClean="0"/>
              <a:t>.</a:t>
            </a:r>
          </a:p>
          <a:p>
            <a:pPr lvl="0" algn="just"/>
            <a:endParaRPr lang="es-EC" dirty="0"/>
          </a:p>
          <a:p>
            <a:pPr lvl="0" algn="just"/>
            <a:r>
              <a:rPr lang="es-EC" dirty="0"/>
              <a:t>La configuración de utilidades SNMP en la tarjeta </a:t>
            </a:r>
            <a:r>
              <a:rPr lang="es-EC" dirty="0" err="1"/>
              <a:t>Raspberry</a:t>
            </a:r>
            <a:r>
              <a:rPr lang="es-EC" dirty="0"/>
              <a:t> PI, es engorrosa, poco simple y no intuitiva, esto obliga a requerir de un alto grado de conocimientos de redes de datos y del sistema por consola de Linux.</a:t>
            </a:r>
          </a:p>
          <a:p>
            <a:pPr lvl="0" algn="just"/>
            <a:r>
              <a:rPr lang="es-EC" dirty="0"/>
              <a:t>Las tarjetas </a:t>
            </a:r>
            <a:r>
              <a:rPr lang="es-EC" dirty="0" err="1"/>
              <a:t>Raspberry</a:t>
            </a:r>
            <a:r>
              <a:rPr lang="es-EC" dirty="0"/>
              <a:t> Pi son de gran utilidad en el mundo </a:t>
            </a:r>
            <a:r>
              <a:rPr lang="es-EC" dirty="0" err="1"/>
              <a:t>electrónio</a:t>
            </a:r>
            <a:r>
              <a:rPr lang="es-EC" dirty="0"/>
              <a:t> e </a:t>
            </a:r>
            <a:r>
              <a:rPr lang="es-EC" dirty="0" err="1"/>
              <a:t>informatio</a:t>
            </a:r>
            <a:r>
              <a:rPr lang="es-EC" dirty="0"/>
              <a:t> gracias a su </a:t>
            </a:r>
            <a:r>
              <a:rPr lang="es-EC" dirty="0" err="1"/>
              <a:t>varieda</a:t>
            </a:r>
            <a:r>
              <a:rPr lang="es-EC" dirty="0"/>
              <a:t> de recursos, y sus costos módicos</a:t>
            </a:r>
            <a:r>
              <a:rPr lang="es-EC" dirty="0" smtClean="0"/>
              <a:t>.</a:t>
            </a:r>
          </a:p>
          <a:p>
            <a:pPr lvl="0" algn="just"/>
            <a:endParaRPr lang="es-EC" dirty="0"/>
          </a:p>
          <a:p>
            <a:pPr lvl="0" algn="just"/>
            <a:r>
              <a:rPr lang="es-EC" dirty="0" err="1"/>
              <a:t>Raspberry</a:t>
            </a:r>
            <a:r>
              <a:rPr lang="es-EC" dirty="0"/>
              <a:t> Pi está en constante actualización de sus repositorios digitales, en cuanto a paquetería y utilidades de vanguardia en el mundo informático, lo que lo lleva a ser altamente compatible con dispositivos actuales.</a:t>
            </a:r>
          </a:p>
          <a:p>
            <a:pPr lvl="0" algn="just"/>
            <a:r>
              <a:rPr lang="es-EC" dirty="0"/>
              <a:t>Las bases de datos se comunican interior o exteriormente con el mundo bajo protocolos de comunicación ampliamente conocidos y difundidos tal como es: TCP/IP</a:t>
            </a:r>
            <a:r>
              <a:rPr lang="es-EC" dirty="0" smtClean="0"/>
              <a:t>.</a:t>
            </a:r>
            <a:endParaRPr lang="es-EC" dirty="0"/>
          </a:p>
        </p:txBody>
      </p:sp>
    </p:spTree>
    <p:extLst>
      <p:ext uri="{BB962C8B-B14F-4D97-AF65-F5344CB8AC3E}">
        <p14:creationId xmlns:p14="http://schemas.microsoft.com/office/powerpoint/2010/main" val="3939054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476672"/>
            <a:ext cx="8208912" cy="648072"/>
          </a:xfrm>
        </p:spPr>
        <p:txBody>
          <a:bodyPr/>
          <a:lstStyle/>
          <a:p>
            <a:pPr lvl="1" algn="ctr" rtl="0">
              <a:spcBef>
                <a:spcPct val="0"/>
              </a:spcBef>
            </a:pPr>
            <a:r>
              <a:rPr lang="es-ES" sz="1600" b="1" dirty="0"/>
              <a:t>Parámetros e identificación de protocolos sobre el </a:t>
            </a:r>
            <a:r>
              <a:rPr lang="es-ES" sz="1600" b="1" dirty="0" smtClean="0"/>
              <a:t>canal </a:t>
            </a:r>
            <a:r>
              <a:rPr lang="es-ES" sz="1600" b="1" dirty="0"/>
              <a:t>de última milla del </a:t>
            </a:r>
            <a:r>
              <a:rPr lang="es-ES" sz="1600" b="1" dirty="0" smtClean="0"/>
              <a:t>ISP</a:t>
            </a:r>
            <a:r>
              <a:rPr lang="es-EC" sz="2000" b="1" dirty="0"/>
              <a:t/>
            </a:r>
            <a:br>
              <a:rPr lang="es-EC" sz="2000" b="1" dirty="0"/>
            </a:br>
            <a:endParaRPr lang="es-EC" dirty="0"/>
          </a:p>
        </p:txBody>
      </p:sp>
      <p:sp>
        <p:nvSpPr>
          <p:cNvPr id="3" name="2 Subtítulo"/>
          <p:cNvSpPr>
            <a:spLocks noGrp="1"/>
          </p:cNvSpPr>
          <p:nvPr>
            <p:ph type="subTitle" idx="1"/>
          </p:nvPr>
        </p:nvSpPr>
        <p:spPr>
          <a:xfrm>
            <a:off x="899592" y="1268760"/>
            <a:ext cx="7704856" cy="4903440"/>
          </a:xfrm>
        </p:spPr>
        <p:txBody>
          <a:bodyPr>
            <a:normAutofit fontScale="77500" lnSpcReduction="20000"/>
          </a:bodyPr>
          <a:lstStyle/>
          <a:p>
            <a:pPr algn="just"/>
            <a:r>
              <a:rPr lang="es-EC" dirty="0"/>
              <a:t>Orientando esta sección a las diferentes tecnologías y protocolos en las redes de acceso o redes de última milla, se tiene como antecedente las redes formadas por un simple par de cobre en la Red Conmutada de Telefonía Pública  o en Inglés </a:t>
            </a:r>
            <a:r>
              <a:rPr lang="es-EC" dirty="0" err="1"/>
              <a:t>Public</a:t>
            </a:r>
            <a:r>
              <a:rPr lang="es-EC" dirty="0"/>
              <a:t> </a:t>
            </a:r>
            <a:r>
              <a:rPr lang="es-EC" dirty="0" err="1"/>
              <a:t>Switch</a:t>
            </a:r>
            <a:r>
              <a:rPr lang="es-EC" dirty="0"/>
              <a:t> </a:t>
            </a:r>
            <a:r>
              <a:rPr lang="es-EC" dirty="0" err="1"/>
              <a:t>Telefonic</a:t>
            </a:r>
            <a:r>
              <a:rPr lang="es-EC" dirty="0"/>
              <a:t> Network (PSTN), que permite a los usuarios el efectuar llamadas telefónicas y sobre este comienzo se desarrollaron diferentes tecnologías y protocolos que dan paso al término banda ancha que  no es más que el transporte de datos a alta velocidad por lo que existen además de tecnologías de acceso un conjunto de protocolos que permiten dicho flujo de información.</a:t>
            </a:r>
          </a:p>
          <a:p>
            <a:pPr algn="just"/>
            <a:r>
              <a:rPr lang="es-EC" dirty="0"/>
              <a:t>Los servicios y tecnologías dependen mucho del ISP y de lo que el cliente esté dispuesto a cubrir económicamente en un plan mensual por el servicio de banda ancha y de acceso a la red Internet. Hay que tomar en cuenta también que para el usuario es indiferente todo aspecto técnico, lo que el cliente requiere y por lo que paga es por cierto confort y cierta calidad en su conexión de datos. Dentro de las tecnologías altamente usadas se distinguen los siguientes.</a:t>
            </a:r>
          </a:p>
          <a:p>
            <a:endParaRPr lang="es-EC" dirty="0"/>
          </a:p>
        </p:txBody>
      </p:sp>
    </p:spTree>
    <p:extLst>
      <p:ext uri="{BB962C8B-B14F-4D97-AF65-F5344CB8AC3E}">
        <p14:creationId xmlns:p14="http://schemas.microsoft.com/office/powerpoint/2010/main" val="5899811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4"/>
            <a:ext cx="7772400" cy="943745"/>
          </a:xfrm>
        </p:spPr>
        <p:txBody>
          <a:bodyPr/>
          <a:lstStyle/>
          <a:p>
            <a:pPr lvl="2" algn="l" rtl="0">
              <a:spcBef>
                <a:spcPct val="0"/>
              </a:spcBef>
            </a:pPr>
            <a:r>
              <a:rPr lang="es-EC" sz="1600" b="1" dirty="0"/>
              <a:t/>
            </a:r>
            <a:br>
              <a:rPr lang="es-EC" sz="1600" b="1" dirty="0"/>
            </a:br>
            <a:endParaRPr lang="es-EC" dirty="0"/>
          </a:p>
        </p:txBody>
      </p:sp>
      <p:sp>
        <p:nvSpPr>
          <p:cNvPr id="3" name="2 Subtítulo"/>
          <p:cNvSpPr>
            <a:spLocks noGrp="1"/>
          </p:cNvSpPr>
          <p:nvPr>
            <p:ph type="subTitle" idx="1"/>
          </p:nvPr>
        </p:nvSpPr>
        <p:spPr>
          <a:xfrm>
            <a:off x="827584" y="692696"/>
            <a:ext cx="7848872" cy="5760640"/>
          </a:xfrm>
        </p:spPr>
        <p:txBody>
          <a:bodyPr>
            <a:normAutofit fontScale="55000" lnSpcReduction="20000"/>
          </a:bodyPr>
          <a:lstStyle/>
          <a:p>
            <a:pPr lvl="0" algn="just"/>
            <a:endParaRPr lang="es-EC" dirty="0"/>
          </a:p>
          <a:p>
            <a:pPr lvl="0" algn="just"/>
            <a:r>
              <a:rPr lang="es-EC" dirty="0"/>
              <a:t>MYSQL cumple con todos los requisitos de este proyecto, ofreciendo alta compatibilidad con el mundo de la red de datos, así como ofrece gran flexibilidad con el manejo de información.</a:t>
            </a:r>
          </a:p>
          <a:p>
            <a:pPr lvl="0" algn="just"/>
            <a:r>
              <a:rPr lang="es-EC" dirty="0"/>
              <a:t>Apache es un motor web que ejecuta sin ningún inconveniente archivos con extensión PHP y HTML, funciona sin ningún problema y la instalación es rápida y simple</a:t>
            </a:r>
            <a:r>
              <a:rPr lang="es-EC" dirty="0" smtClean="0"/>
              <a:t>.</a:t>
            </a:r>
          </a:p>
          <a:p>
            <a:pPr lvl="0" algn="just"/>
            <a:endParaRPr lang="es-EC" dirty="0"/>
          </a:p>
          <a:p>
            <a:pPr lvl="0" algn="just"/>
            <a:r>
              <a:rPr lang="es-EC" dirty="0"/>
              <a:t>Los resultados web de este proyecto, </a:t>
            </a:r>
            <a:r>
              <a:rPr lang="es-EC" dirty="0" err="1"/>
              <a:t>estan</a:t>
            </a:r>
            <a:r>
              <a:rPr lang="es-EC" dirty="0"/>
              <a:t> enfocados a desplegar información valiosa  y de fácil comprensión sobre el canal de última milla del ISP.</a:t>
            </a:r>
          </a:p>
          <a:p>
            <a:pPr lvl="0" algn="just"/>
            <a:r>
              <a:rPr lang="es-EC" dirty="0"/>
              <a:t>Actualmente gracias a </a:t>
            </a:r>
            <a:r>
              <a:rPr lang="es-EC" dirty="0" err="1"/>
              <a:t>Intenet</a:t>
            </a:r>
            <a:r>
              <a:rPr lang="es-EC" dirty="0"/>
              <a:t>, el protocolo HTML y </a:t>
            </a:r>
            <a:r>
              <a:rPr lang="es-EC" dirty="0" err="1"/>
              <a:t>multiples</a:t>
            </a:r>
            <a:r>
              <a:rPr lang="es-EC" dirty="0"/>
              <a:t> navegadores web, el acceso a recursos informáticos es descentralizado,  no existe una dependencia entre programas anfitriones y los dispositivos de clientes o usuarios</a:t>
            </a:r>
            <a:r>
              <a:rPr lang="es-EC" dirty="0" smtClean="0"/>
              <a:t>.</a:t>
            </a:r>
          </a:p>
          <a:p>
            <a:pPr lvl="0" algn="just"/>
            <a:endParaRPr lang="es-EC" dirty="0"/>
          </a:p>
          <a:p>
            <a:pPr lvl="0" algn="just"/>
            <a:r>
              <a:rPr lang="es-EC" dirty="0"/>
              <a:t>Todos los sistemas expuestos en este proyecto conviven adecuadamente gracias al transporte de información usando la familia de protocolos TCP/IP</a:t>
            </a:r>
            <a:r>
              <a:rPr lang="es-EC" dirty="0" smtClean="0"/>
              <a:t>.</a:t>
            </a:r>
          </a:p>
          <a:p>
            <a:pPr lvl="0" algn="just"/>
            <a:endParaRPr lang="es-EC" dirty="0"/>
          </a:p>
          <a:p>
            <a:pPr lvl="0" algn="just"/>
            <a:r>
              <a:rPr lang="es-EC" dirty="0"/>
              <a:t>Gracias a los resultados obtenidos se concluye que el prototipo está destinado a usuarios finales y comunes sin altos conocimientos en redes o comunicaciones, puesto que los valores y los menús del sitio web poseen una explicación sencilla e intuitiva sobre la función que hacen y los valores que se despliegan</a:t>
            </a:r>
            <a:r>
              <a:rPr lang="es-EC" dirty="0" smtClean="0"/>
              <a:t>.</a:t>
            </a:r>
          </a:p>
          <a:p>
            <a:pPr lvl="0" algn="just"/>
            <a:endParaRPr lang="es-EC" dirty="0"/>
          </a:p>
          <a:p>
            <a:pPr lvl="0" algn="just"/>
            <a:r>
              <a:rPr lang="es-EC" dirty="0"/>
              <a:t>La simplicidad de los reportes y las gráficas que son desplegadas confirman el hecho de que este proyecto está pensado para usuarios residenciales más no comerciales o empresariales</a:t>
            </a:r>
            <a:r>
              <a:rPr lang="es-EC" dirty="0" smtClean="0"/>
              <a:t>.</a:t>
            </a:r>
          </a:p>
          <a:p>
            <a:pPr lvl="0" algn="just"/>
            <a:endParaRPr lang="es-EC" dirty="0"/>
          </a:p>
          <a:p>
            <a:pPr lvl="0" algn="just"/>
            <a:r>
              <a:rPr lang="es-EC" dirty="0" err="1"/>
              <a:t>Raspbery</a:t>
            </a:r>
            <a:r>
              <a:rPr lang="es-EC" dirty="0"/>
              <a:t> Pi  ahorra recursos energético ya que consume tan solo 2.5 </a:t>
            </a:r>
            <a:r>
              <a:rPr lang="es-EC" dirty="0" err="1"/>
              <a:t>Watios</a:t>
            </a:r>
            <a:r>
              <a:rPr lang="es-EC" dirty="0"/>
              <a:t> por hora o 0.0025 KW/h, frente a una PC o un servidor que consume 400 </a:t>
            </a:r>
            <a:r>
              <a:rPr lang="es-EC" dirty="0" err="1"/>
              <a:t>Watios</a:t>
            </a:r>
            <a:r>
              <a:rPr lang="es-EC" dirty="0"/>
              <a:t> por hora  o 0.4 KW/h como mínimo, sin  mencionar el hecho de que una tarjeta electrónica </a:t>
            </a:r>
            <a:r>
              <a:rPr lang="es-EC" dirty="0" err="1"/>
              <a:t>Raspberry</a:t>
            </a:r>
            <a:r>
              <a:rPr lang="es-EC" dirty="0"/>
              <a:t> Pi, puede funcionar con puerto POE utilizando los mismos recursos de la red de </a:t>
            </a:r>
            <a:r>
              <a:rPr lang="es-EC" dirty="0" err="1"/>
              <a:t>area</a:t>
            </a:r>
            <a:r>
              <a:rPr lang="es-EC" dirty="0"/>
              <a:t> local con un puerto POE para su alimentación eléctrica.</a:t>
            </a:r>
          </a:p>
          <a:p>
            <a:pPr algn="just"/>
            <a:endParaRPr lang="es-EC" dirty="0"/>
          </a:p>
          <a:p>
            <a:pPr algn="just"/>
            <a:endParaRPr lang="es-EC" dirty="0"/>
          </a:p>
        </p:txBody>
      </p:sp>
    </p:spTree>
    <p:extLst>
      <p:ext uri="{BB962C8B-B14F-4D97-AF65-F5344CB8AC3E}">
        <p14:creationId xmlns:p14="http://schemas.microsoft.com/office/powerpoint/2010/main" val="3939054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404664"/>
            <a:ext cx="7772400" cy="511697"/>
          </a:xfrm>
        </p:spPr>
        <p:txBody>
          <a:bodyPr/>
          <a:lstStyle/>
          <a:p>
            <a:pPr lvl="2" algn="l" rtl="0">
              <a:spcBef>
                <a:spcPct val="0"/>
              </a:spcBef>
            </a:pPr>
            <a:r>
              <a:rPr lang="es-EC" sz="1600" b="1" dirty="0"/>
              <a:t/>
            </a:r>
            <a:br>
              <a:rPr lang="es-EC" sz="1600" b="1" dirty="0"/>
            </a:br>
            <a:r>
              <a:rPr lang="es-EC" sz="1600" b="1" dirty="0" smtClean="0"/>
              <a:t>Recomendaciones:</a:t>
            </a:r>
            <a:endParaRPr lang="es-EC" dirty="0"/>
          </a:p>
        </p:txBody>
      </p:sp>
      <p:sp>
        <p:nvSpPr>
          <p:cNvPr id="3" name="2 Subtítulo"/>
          <p:cNvSpPr>
            <a:spLocks noGrp="1"/>
          </p:cNvSpPr>
          <p:nvPr>
            <p:ph type="subTitle" idx="1"/>
          </p:nvPr>
        </p:nvSpPr>
        <p:spPr>
          <a:xfrm>
            <a:off x="827584" y="1268760"/>
            <a:ext cx="7632848" cy="5184576"/>
          </a:xfrm>
        </p:spPr>
        <p:txBody>
          <a:bodyPr>
            <a:normAutofit fontScale="55000" lnSpcReduction="20000"/>
          </a:bodyPr>
          <a:lstStyle/>
          <a:p>
            <a:pPr lvl="0" algn="l"/>
            <a:r>
              <a:rPr lang="es-EC" dirty="0"/>
              <a:t>Se recomienda estudiar una noción básica sobre los conceptos que abrazan un canal de comunicaciones tales como; ancho de banda, velocidad de canal, retardos, ruido y las tecnologías del mismo</a:t>
            </a:r>
            <a:r>
              <a:rPr lang="es-EC" dirty="0" smtClean="0"/>
              <a:t>.</a:t>
            </a:r>
          </a:p>
          <a:p>
            <a:pPr lvl="0" algn="l"/>
            <a:endParaRPr lang="es-EC" dirty="0"/>
          </a:p>
          <a:p>
            <a:pPr lvl="0" algn="l"/>
            <a:r>
              <a:rPr lang="es-EC" dirty="0"/>
              <a:t>Para el entendimiento de este proyecto se recomienda lecturas anticipadas sobre el protocolo TCP, IP, ICMP, SNMP. Y conocimientos básicos sobre arquitecturas de redes LAN Y WAN</a:t>
            </a:r>
            <a:r>
              <a:rPr lang="es-EC" dirty="0" smtClean="0"/>
              <a:t>.</a:t>
            </a:r>
          </a:p>
          <a:p>
            <a:pPr lvl="0" algn="l"/>
            <a:endParaRPr lang="es-EC" dirty="0"/>
          </a:p>
          <a:p>
            <a:pPr lvl="0" algn="l"/>
            <a:r>
              <a:rPr lang="es-EC" dirty="0"/>
              <a:t>Es necesaria la experiencia en programación y ejecución de sentencias a través de consola en sistemas operativos Linux o cualquiera de sus distribuciones.</a:t>
            </a:r>
          </a:p>
          <a:p>
            <a:pPr lvl="0" algn="l"/>
            <a:r>
              <a:rPr lang="es-EC" dirty="0"/>
              <a:t>Igualmente es necesaria la experiencia y entendimiento en lenguaje SQL, y configuración de modelos cliente/servidor, así como conocimiento de puertos de comunicación y su configuración</a:t>
            </a:r>
            <a:r>
              <a:rPr lang="es-EC" dirty="0" smtClean="0"/>
              <a:t>.</a:t>
            </a:r>
          </a:p>
          <a:p>
            <a:pPr lvl="0" algn="l"/>
            <a:endParaRPr lang="es-EC" dirty="0"/>
          </a:p>
          <a:p>
            <a:pPr lvl="0" algn="l"/>
            <a:r>
              <a:rPr lang="es-EC" dirty="0"/>
              <a:t>Al desarrollar un prototipo destinado a usuarios finales, se debe considerar que los mismos no poseen un alto conocimiento sobre el tema tratado, razón por la cual se debe presentar resultados o interfaces de aplicación que le sean familiares y fáciles de comprender, sin importar lo complejo que sea el desarrollo de dicho sistema</a:t>
            </a:r>
            <a:r>
              <a:rPr lang="es-EC" dirty="0" smtClean="0"/>
              <a:t>.</a:t>
            </a:r>
          </a:p>
          <a:p>
            <a:pPr lvl="0" algn="l"/>
            <a:endParaRPr lang="es-EC" dirty="0"/>
          </a:p>
          <a:p>
            <a:pPr lvl="0" algn="l"/>
            <a:r>
              <a:rPr lang="es-EC" dirty="0"/>
              <a:t>Al desarrollar aplicaciones modernas se recomienda el uso de motores web ya todo recurso informático actual esta disponible mundialmente a través de Internet</a:t>
            </a:r>
            <a:r>
              <a:rPr lang="es-EC" dirty="0" smtClean="0"/>
              <a:t>.</a:t>
            </a:r>
          </a:p>
          <a:p>
            <a:pPr lvl="0" algn="l"/>
            <a:endParaRPr lang="es-EC" dirty="0"/>
          </a:p>
          <a:p>
            <a:pPr lvl="0" algn="l"/>
            <a:r>
              <a:rPr lang="es-EC" dirty="0"/>
              <a:t>Se recomienda las mejoras en gestores propietarios ya que aproximadamente el 50% de los gestores de red son altamente problemáticos y conflictivos tanto en su instalación como en su configuración incluso para profesionales en el tema.</a:t>
            </a:r>
          </a:p>
          <a:p>
            <a:pPr algn="just"/>
            <a:endParaRPr lang="es-EC" dirty="0"/>
          </a:p>
        </p:txBody>
      </p:sp>
    </p:spTree>
    <p:extLst>
      <p:ext uri="{BB962C8B-B14F-4D97-AF65-F5344CB8AC3E}">
        <p14:creationId xmlns:p14="http://schemas.microsoft.com/office/powerpoint/2010/main" val="3939054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4"/>
            <a:ext cx="7772400" cy="943745"/>
          </a:xfrm>
        </p:spPr>
        <p:txBody>
          <a:bodyPr/>
          <a:lstStyle/>
          <a:p>
            <a:pPr lvl="2" algn="l" rtl="0">
              <a:spcBef>
                <a:spcPct val="0"/>
              </a:spcBef>
            </a:pPr>
            <a:r>
              <a:rPr lang="es-EC" sz="1600" b="1" dirty="0"/>
              <a:t/>
            </a:r>
            <a:br>
              <a:rPr lang="es-EC" sz="1600" b="1" dirty="0"/>
            </a:br>
            <a:endParaRPr lang="es-EC" dirty="0"/>
          </a:p>
        </p:txBody>
      </p:sp>
      <p:sp>
        <p:nvSpPr>
          <p:cNvPr id="3" name="2 Subtítulo"/>
          <p:cNvSpPr>
            <a:spLocks noGrp="1"/>
          </p:cNvSpPr>
          <p:nvPr>
            <p:ph type="subTitle" idx="1"/>
          </p:nvPr>
        </p:nvSpPr>
        <p:spPr>
          <a:xfrm>
            <a:off x="827584" y="1268760"/>
            <a:ext cx="7632848" cy="5184576"/>
          </a:xfrm>
        </p:spPr>
        <p:txBody>
          <a:bodyPr>
            <a:normAutofit/>
          </a:bodyPr>
          <a:lstStyle/>
          <a:p>
            <a:pPr algn="just"/>
            <a:endParaRPr lang="es-EC" dirty="0"/>
          </a:p>
        </p:txBody>
      </p:sp>
    </p:spTree>
    <p:extLst>
      <p:ext uri="{BB962C8B-B14F-4D97-AF65-F5344CB8AC3E}">
        <p14:creationId xmlns:p14="http://schemas.microsoft.com/office/powerpoint/2010/main" val="3939054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4"/>
            <a:ext cx="7772400" cy="943745"/>
          </a:xfrm>
        </p:spPr>
        <p:txBody>
          <a:bodyPr/>
          <a:lstStyle/>
          <a:p>
            <a:pPr lvl="2" algn="l" rtl="0">
              <a:spcBef>
                <a:spcPct val="0"/>
              </a:spcBef>
            </a:pPr>
            <a:r>
              <a:rPr lang="es-EC" sz="1600" b="1" dirty="0"/>
              <a:t/>
            </a:r>
            <a:br>
              <a:rPr lang="es-EC" sz="1600" b="1" dirty="0"/>
            </a:br>
            <a:endParaRPr lang="es-EC" dirty="0"/>
          </a:p>
        </p:txBody>
      </p:sp>
      <p:sp>
        <p:nvSpPr>
          <p:cNvPr id="3" name="2 Subtítulo"/>
          <p:cNvSpPr>
            <a:spLocks noGrp="1"/>
          </p:cNvSpPr>
          <p:nvPr>
            <p:ph type="subTitle" idx="1"/>
          </p:nvPr>
        </p:nvSpPr>
        <p:spPr>
          <a:xfrm>
            <a:off x="827584" y="1268760"/>
            <a:ext cx="7632848" cy="5184576"/>
          </a:xfrm>
        </p:spPr>
        <p:txBody>
          <a:bodyPr>
            <a:normAutofit/>
          </a:bodyPr>
          <a:lstStyle/>
          <a:p>
            <a:pPr algn="just"/>
            <a:endParaRPr lang="es-EC" dirty="0"/>
          </a:p>
        </p:txBody>
      </p:sp>
    </p:spTree>
    <p:extLst>
      <p:ext uri="{BB962C8B-B14F-4D97-AF65-F5344CB8AC3E}">
        <p14:creationId xmlns:p14="http://schemas.microsoft.com/office/powerpoint/2010/main" val="3939054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4"/>
            <a:ext cx="7772400" cy="943745"/>
          </a:xfrm>
        </p:spPr>
        <p:txBody>
          <a:bodyPr/>
          <a:lstStyle/>
          <a:p>
            <a:pPr lvl="2" algn="l" rtl="0">
              <a:spcBef>
                <a:spcPct val="0"/>
              </a:spcBef>
            </a:pPr>
            <a:r>
              <a:rPr lang="es-EC" sz="1600" b="1" dirty="0"/>
              <a:t/>
            </a:r>
            <a:br>
              <a:rPr lang="es-EC" sz="1600" b="1" dirty="0"/>
            </a:br>
            <a:endParaRPr lang="es-EC" dirty="0"/>
          </a:p>
        </p:txBody>
      </p:sp>
      <p:sp>
        <p:nvSpPr>
          <p:cNvPr id="3" name="2 Subtítulo"/>
          <p:cNvSpPr>
            <a:spLocks noGrp="1"/>
          </p:cNvSpPr>
          <p:nvPr>
            <p:ph type="subTitle" idx="1"/>
          </p:nvPr>
        </p:nvSpPr>
        <p:spPr>
          <a:xfrm>
            <a:off x="827584" y="1268760"/>
            <a:ext cx="7632848" cy="5184576"/>
          </a:xfrm>
        </p:spPr>
        <p:txBody>
          <a:bodyPr>
            <a:normAutofit/>
          </a:bodyPr>
          <a:lstStyle/>
          <a:p>
            <a:pPr algn="just"/>
            <a:endParaRPr lang="es-EC" dirty="0"/>
          </a:p>
        </p:txBody>
      </p:sp>
    </p:spTree>
    <p:extLst>
      <p:ext uri="{BB962C8B-B14F-4D97-AF65-F5344CB8AC3E}">
        <p14:creationId xmlns:p14="http://schemas.microsoft.com/office/powerpoint/2010/main" val="3939054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4"/>
            <a:ext cx="7772400" cy="943745"/>
          </a:xfrm>
        </p:spPr>
        <p:txBody>
          <a:bodyPr/>
          <a:lstStyle/>
          <a:p>
            <a:pPr lvl="2" algn="l" rtl="0">
              <a:spcBef>
                <a:spcPct val="0"/>
              </a:spcBef>
            </a:pPr>
            <a:r>
              <a:rPr lang="es-EC" sz="1600" b="1" dirty="0"/>
              <a:t/>
            </a:r>
            <a:br>
              <a:rPr lang="es-EC" sz="1600" b="1" dirty="0"/>
            </a:br>
            <a:endParaRPr lang="es-EC" dirty="0"/>
          </a:p>
        </p:txBody>
      </p:sp>
      <p:sp>
        <p:nvSpPr>
          <p:cNvPr id="3" name="2 Subtítulo"/>
          <p:cNvSpPr>
            <a:spLocks noGrp="1"/>
          </p:cNvSpPr>
          <p:nvPr>
            <p:ph type="subTitle" idx="1"/>
          </p:nvPr>
        </p:nvSpPr>
        <p:spPr>
          <a:xfrm>
            <a:off x="827584" y="1268760"/>
            <a:ext cx="7632848" cy="5184576"/>
          </a:xfrm>
        </p:spPr>
        <p:txBody>
          <a:bodyPr>
            <a:normAutofit/>
          </a:bodyPr>
          <a:lstStyle/>
          <a:p>
            <a:pPr algn="just"/>
            <a:endParaRPr lang="es-EC" dirty="0"/>
          </a:p>
        </p:txBody>
      </p:sp>
    </p:spTree>
    <p:extLst>
      <p:ext uri="{BB962C8B-B14F-4D97-AF65-F5344CB8AC3E}">
        <p14:creationId xmlns:p14="http://schemas.microsoft.com/office/powerpoint/2010/main" val="3939054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4"/>
            <a:ext cx="7772400" cy="943745"/>
          </a:xfrm>
        </p:spPr>
        <p:txBody>
          <a:bodyPr/>
          <a:lstStyle/>
          <a:p>
            <a:pPr lvl="2" algn="l" rtl="0">
              <a:spcBef>
                <a:spcPct val="0"/>
              </a:spcBef>
            </a:pPr>
            <a:r>
              <a:rPr lang="es-EC" sz="1600" b="1" dirty="0"/>
              <a:t/>
            </a:r>
            <a:br>
              <a:rPr lang="es-EC" sz="1600" b="1" dirty="0"/>
            </a:br>
            <a:endParaRPr lang="es-EC" dirty="0"/>
          </a:p>
        </p:txBody>
      </p:sp>
      <p:sp>
        <p:nvSpPr>
          <p:cNvPr id="3" name="2 Subtítulo"/>
          <p:cNvSpPr>
            <a:spLocks noGrp="1"/>
          </p:cNvSpPr>
          <p:nvPr>
            <p:ph type="subTitle" idx="1"/>
          </p:nvPr>
        </p:nvSpPr>
        <p:spPr>
          <a:xfrm>
            <a:off x="827584" y="1268760"/>
            <a:ext cx="7632848" cy="5184576"/>
          </a:xfrm>
        </p:spPr>
        <p:txBody>
          <a:bodyPr>
            <a:normAutofit/>
          </a:bodyPr>
          <a:lstStyle/>
          <a:p>
            <a:pPr algn="just"/>
            <a:endParaRPr lang="es-EC" dirty="0"/>
          </a:p>
        </p:txBody>
      </p:sp>
    </p:spTree>
    <p:extLst>
      <p:ext uri="{BB962C8B-B14F-4D97-AF65-F5344CB8AC3E}">
        <p14:creationId xmlns:p14="http://schemas.microsoft.com/office/powerpoint/2010/main" val="3939054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4"/>
            <a:ext cx="7772400" cy="943745"/>
          </a:xfrm>
        </p:spPr>
        <p:txBody>
          <a:bodyPr/>
          <a:lstStyle/>
          <a:p>
            <a:pPr lvl="2" algn="l" rtl="0">
              <a:spcBef>
                <a:spcPct val="0"/>
              </a:spcBef>
            </a:pPr>
            <a:r>
              <a:rPr lang="es-EC" sz="1600" b="1" dirty="0"/>
              <a:t/>
            </a:r>
            <a:br>
              <a:rPr lang="es-EC" sz="1600" b="1" dirty="0"/>
            </a:br>
            <a:endParaRPr lang="es-EC" dirty="0"/>
          </a:p>
        </p:txBody>
      </p:sp>
      <p:sp>
        <p:nvSpPr>
          <p:cNvPr id="3" name="2 Subtítulo"/>
          <p:cNvSpPr>
            <a:spLocks noGrp="1"/>
          </p:cNvSpPr>
          <p:nvPr>
            <p:ph type="subTitle" idx="1"/>
          </p:nvPr>
        </p:nvSpPr>
        <p:spPr>
          <a:xfrm>
            <a:off x="827584" y="1268760"/>
            <a:ext cx="7632848" cy="5184576"/>
          </a:xfrm>
        </p:spPr>
        <p:txBody>
          <a:bodyPr>
            <a:normAutofit/>
          </a:bodyPr>
          <a:lstStyle/>
          <a:p>
            <a:pPr algn="just"/>
            <a:endParaRPr lang="es-EC" dirty="0"/>
          </a:p>
        </p:txBody>
      </p:sp>
    </p:spTree>
    <p:extLst>
      <p:ext uri="{BB962C8B-B14F-4D97-AF65-F5344CB8AC3E}">
        <p14:creationId xmlns:p14="http://schemas.microsoft.com/office/powerpoint/2010/main" val="3939054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4"/>
            <a:ext cx="7772400" cy="943745"/>
          </a:xfrm>
        </p:spPr>
        <p:txBody>
          <a:bodyPr/>
          <a:lstStyle/>
          <a:p>
            <a:pPr lvl="2" algn="l" rtl="0">
              <a:spcBef>
                <a:spcPct val="0"/>
              </a:spcBef>
            </a:pPr>
            <a:r>
              <a:rPr lang="es-EC" sz="1600" b="1" dirty="0"/>
              <a:t/>
            </a:r>
            <a:br>
              <a:rPr lang="es-EC" sz="1600" b="1" dirty="0"/>
            </a:br>
            <a:endParaRPr lang="es-EC" dirty="0"/>
          </a:p>
        </p:txBody>
      </p:sp>
      <p:sp>
        <p:nvSpPr>
          <p:cNvPr id="3" name="2 Subtítulo"/>
          <p:cNvSpPr>
            <a:spLocks noGrp="1"/>
          </p:cNvSpPr>
          <p:nvPr>
            <p:ph type="subTitle" idx="1"/>
          </p:nvPr>
        </p:nvSpPr>
        <p:spPr>
          <a:xfrm>
            <a:off x="827584" y="1268760"/>
            <a:ext cx="7632848" cy="5184576"/>
          </a:xfrm>
        </p:spPr>
        <p:txBody>
          <a:bodyPr>
            <a:normAutofit/>
          </a:bodyPr>
          <a:lstStyle/>
          <a:p>
            <a:pPr algn="just"/>
            <a:endParaRPr lang="es-EC" dirty="0"/>
          </a:p>
        </p:txBody>
      </p:sp>
    </p:spTree>
    <p:extLst>
      <p:ext uri="{BB962C8B-B14F-4D97-AF65-F5344CB8AC3E}">
        <p14:creationId xmlns:p14="http://schemas.microsoft.com/office/powerpoint/2010/main" val="3939054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4"/>
            <a:ext cx="7772400" cy="943745"/>
          </a:xfrm>
        </p:spPr>
        <p:txBody>
          <a:bodyPr/>
          <a:lstStyle/>
          <a:p>
            <a:pPr lvl="2" algn="l" rtl="0">
              <a:spcBef>
                <a:spcPct val="0"/>
              </a:spcBef>
            </a:pPr>
            <a:r>
              <a:rPr lang="es-EC" sz="1600" b="1" dirty="0"/>
              <a:t/>
            </a:r>
            <a:br>
              <a:rPr lang="es-EC" sz="1600" b="1" dirty="0"/>
            </a:br>
            <a:endParaRPr lang="es-EC" dirty="0"/>
          </a:p>
        </p:txBody>
      </p:sp>
      <p:sp>
        <p:nvSpPr>
          <p:cNvPr id="3" name="2 Subtítulo"/>
          <p:cNvSpPr>
            <a:spLocks noGrp="1"/>
          </p:cNvSpPr>
          <p:nvPr>
            <p:ph type="subTitle" idx="1"/>
          </p:nvPr>
        </p:nvSpPr>
        <p:spPr>
          <a:xfrm>
            <a:off x="827584" y="1268760"/>
            <a:ext cx="7632848" cy="5184576"/>
          </a:xfrm>
        </p:spPr>
        <p:txBody>
          <a:bodyPr>
            <a:normAutofit/>
          </a:bodyPr>
          <a:lstStyle/>
          <a:p>
            <a:pPr algn="just"/>
            <a:endParaRPr lang="es-EC" dirty="0"/>
          </a:p>
        </p:txBody>
      </p:sp>
    </p:spTree>
    <p:extLst>
      <p:ext uri="{BB962C8B-B14F-4D97-AF65-F5344CB8AC3E}">
        <p14:creationId xmlns:p14="http://schemas.microsoft.com/office/powerpoint/2010/main" val="3939054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4"/>
            <a:ext cx="7772400" cy="943745"/>
          </a:xfrm>
        </p:spPr>
        <p:txBody>
          <a:bodyPr/>
          <a:lstStyle/>
          <a:p>
            <a:pPr lvl="2" algn="l" rtl="0">
              <a:spcBef>
                <a:spcPct val="0"/>
              </a:spcBef>
            </a:pPr>
            <a:r>
              <a:rPr lang="es-ES" b="1" dirty="0"/>
              <a:t>Protocolos en la línea de abonado digital asimétrica- </a:t>
            </a:r>
            <a:r>
              <a:rPr lang="es-ES" b="1" dirty="0" err="1"/>
              <a:t>asymetric</a:t>
            </a:r>
            <a:r>
              <a:rPr lang="es-ES" b="1" dirty="0"/>
              <a:t> digital </a:t>
            </a:r>
            <a:r>
              <a:rPr lang="es-ES" b="1" dirty="0" err="1"/>
              <a:t>subscriber</a:t>
            </a:r>
            <a:r>
              <a:rPr lang="es-ES" b="1" dirty="0"/>
              <a:t> line (ADSL)</a:t>
            </a:r>
            <a:r>
              <a:rPr lang="es-EC" sz="1600" b="1" dirty="0"/>
              <a:t/>
            </a:r>
            <a:br>
              <a:rPr lang="es-EC" sz="1600" b="1" dirty="0"/>
            </a:br>
            <a:endParaRPr lang="es-EC" dirty="0"/>
          </a:p>
        </p:txBody>
      </p:sp>
      <p:sp>
        <p:nvSpPr>
          <p:cNvPr id="3" name="2 Subtítulo"/>
          <p:cNvSpPr>
            <a:spLocks noGrp="1"/>
          </p:cNvSpPr>
          <p:nvPr>
            <p:ph type="subTitle" idx="1"/>
          </p:nvPr>
        </p:nvSpPr>
        <p:spPr>
          <a:xfrm>
            <a:off x="827584" y="1268760"/>
            <a:ext cx="7704856" cy="2520280"/>
          </a:xfrm>
        </p:spPr>
        <p:txBody>
          <a:bodyPr>
            <a:normAutofit fontScale="77500" lnSpcReduction="20000"/>
          </a:bodyPr>
          <a:lstStyle/>
          <a:p>
            <a:pPr algn="just"/>
            <a:r>
              <a:rPr lang="es-EC" dirty="0" smtClean="0"/>
              <a:t>ADSL un </a:t>
            </a:r>
            <a:r>
              <a:rPr lang="es-EC" dirty="0"/>
              <a:t>tipo de tecnología DSL en donde se transporta información sobre el par telefónico convencional a una distancia máxima de 5,5 Km. Es la tecnología más usada en las redes de acceso que otorgan servicio de banda ancha. El nombre “asimétrico” se debe a que el canal de carga y descarga de datos poseen un bit </a:t>
            </a:r>
            <a:r>
              <a:rPr lang="es-EC" dirty="0" err="1"/>
              <a:t>rate</a:t>
            </a:r>
            <a:r>
              <a:rPr lang="es-EC" dirty="0"/>
              <a:t> distinto entre ellos, siendo así que ADLS posee una capacidad mayor para la descarga de datos que para la carga o subida de datos, debido a que en su mayoría los usuarios descargan mucha más información de la que suben a Internet</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509591581"/>
              </p:ext>
            </p:extLst>
          </p:nvPr>
        </p:nvGraphicFramePr>
        <p:xfrm>
          <a:off x="3491880" y="4077072"/>
          <a:ext cx="2520280" cy="1728190"/>
        </p:xfrm>
        <a:graphic>
          <a:graphicData uri="http://schemas.openxmlformats.org/drawingml/2006/table">
            <a:tbl>
              <a:tblPr firstRow="1" firstCol="1" bandRow="1">
                <a:tableStyleId>{5C22544A-7EE6-4342-B048-85BDC9FD1C3A}</a:tableStyleId>
              </a:tblPr>
              <a:tblGrid>
                <a:gridCol w="2520280"/>
              </a:tblGrid>
              <a:tr h="463282">
                <a:tc>
                  <a:txBody>
                    <a:bodyPr/>
                    <a:lstStyle/>
                    <a:p>
                      <a:pPr indent="-226695" algn="ctr">
                        <a:lnSpc>
                          <a:spcPct val="115000"/>
                        </a:lnSpc>
                        <a:spcAft>
                          <a:spcPts val="0"/>
                        </a:spcAft>
                      </a:pPr>
                      <a:r>
                        <a:rPr lang="es-EC" sz="1000">
                          <a:effectLst/>
                        </a:rPr>
                        <a:t>Protocolos Soportados  por xDSL</a:t>
                      </a:r>
                      <a:endParaRPr lang="es-EC" sz="1100">
                        <a:solidFill>
                          <a:srgbClr val="000000"/>
                        </a:solidFill>
                        <a:effectLst/>
                        <a:latin typeface="Calibri"/>
                        <a:ea typeface="Calibri"/>
                        <a:cs typeface="Times New Roman"/>
                      </a:endParaRPr>
                    </a:p>
                  </a:txBody>
                  <a:tcPr marL="68580" marR="68580" marT="0" marB="0"/>
                </a:tc>
              </a:tr>
              <a:tr h="316227">
                <a:tc>
                  <a:txBody>
                    <a:bodyPr/>
                    <a:lstStyle/>
                    <a:p>
                      <a:pPr indent="-226695" algn="ctr">
                        <a:lnSpc>
                          <a:spcPct val="115000"/>
                        </a:lnSpc>
                        <a:spcAft>
                          <a:spcPts val="0"/>
                        </a:spcAft>
                      </a:pPr>
                      <a:r>
                        <a:rPr lang="es-EC" sz="1000">
                          <a:effectLst/>
                        </a:rPr>
                        <a:t>IP</a:t>
                      </a:r>
                      <a:endParaRPr lang="es-EC" sz="1100">
                        <a:solidFill>
                          <a:srgbClr val="000000"/>
                        </a:solidFill>
                        <a:effectLst/>
                        <a:latin typeface="Calibri"/>
                        <a:ea typeface="Calibri"/>
                        <a:cs typeface="Times New Roman"/>
                      </a:endParaRPr>
                    </a:p>
                  </a:txBody>
                  <a:tcPr marL="68580" marR="68580" marT="0" marB="0"/>
                </a:tc>
              </a:tr>
              <a:tr h="316227">
                <a:tc>
                  <a:txBody>
                    <a:bodyPr/>
                    <a:lstStyle/>
                    <a:p>
                      <a:pPr indent="-226695" algn="ctr">
                        <a:lnSpc>
                          <a:spcPct val="115000"/>
                        </a:lnSpc>
                        <a:spcAft>
                          <a:spcPts val="0"/>
                        </a:spcAft>
                      </a:pPr>
                      <a:r>
                        <a:rPr lang="es-EC" sz="1000">
                          <a:effectLst/>
                        </a:rPr>
                        <a:t>Frame Relay</a:t>
                      </a:r>
                      <a:endParaRPr lang="es-EC" sz="1100">
                        <a:solidFill>
                          <a:srgbClr val="000000"/>
                        </a:solidFill>
                        <a:effectLst/>
                        <a:latin typeface="Calibri"/>
                        <a:ea typeface="Calibri"/>
                        <a:cs typeface="Times New Roman"/>
                      </a:endParaRPr>
                    </a:p>
                  </a:txBody>
                  <a:tcPr marL="68580" marR="68580" marT="0" marB="0"/>
                </a:tc>
              </a:tr>
              <a:tr h="316227">
                <a:tc>
                  <a:txBody>
                    <a:bodyPr/>
                    <a:lstStyle/>
                    <a:p>
                      <a:pPr indent="-226695" algn="ctr">
                        <a:lnSpc>
                          <a:spcPct val="115000"/>
                        </a:lnSpc>
                        <a:spcAft>
                          <a:spcPts val="0"/>
                        </a:spcAft>
                      </a:pPr>
                      <a:r>
                        <a:rPr lang="es-EC" sz="1000">
                          <a:effectLst/>
                        </a:rPr>
                        <a:t>ATM</a:t>
                      </a:r>
                      <a:endParaRPr lang="es-EC" sz="1100">
                        <a:solidFill>
                          <a:srgbClr val="000000"/>
                        </a:solidFill>
                        <a:effectLst/>
                        <a:latin typeface="Calibri"/>
                        <a:ea typeface="Calibri"/>
                        <a:cs typeface="Times New Roman"/>
                      </a:endParaRPr>
                    </a:p>
                  </a:txBody>
                  <a:tcPr marL="68580" marR="68580" marT="0" marB="0"/>
                </a:tc>
              </a:tr>
              <a:tr h="316227">
                <a:tc>
                  <a:txBody>
                    <a:bodyPr/>
                    <a:lstStyle/>
                    <a:p>
                      <a:pPr indent="-226695" algn="ctr">
                        <a:lnSpc>
                          <a:spcPct val="115000"/>
                        </a:lnSpc>
                        <a:spcAft>
                          <a:spcPts val="0"/>
                        </a:spcAft>
                      </a:pPr>
                      <a:r>
                        <a:rPr lang="es-EC" sz="1000" dirty="0">
                          <a:effectLst/>
                        </a:rPr>
                        <a:t>TDM</a:t>
                      </a:r>
                      <a:endParaRPr lang="es-EC" sz="11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589981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4"/>
            <a:ext cx="7772400" cy="943745"/>
          </a:xfrm>
        </p:spPr>
        <p:txBody>
          <a:bodyPr/>
          <a:lstStyle/>
          <a:p>
            <a:pPr lvl="2" algn="l" rtl="0">
              <a:spcBef>
                <a:spcPct val="0"/>
              </a:spcBef>
            </a:pPr>
            <a:r>
              <a:rPr lang="es-EC" sz="1600" b="1" dirty="0"/>
              <a:t/>
            </a:r>
            <a:br>
              <a:rPr lang="es-EC" sz="1600" b="1" dirty="0"/>
            </a:br>
            <a:endParaRPr lang="es-EC" dirty="0"/>
          </a:p>
        </p:txBody>
      </p:sp>
      <p:sp>
        <p:nvSpPr>
          <p:cNvPr id="3" name="2 Subtítulo"/>
          <p:cNvSpPr>
            <a:spLocks noGrp="1"/>
          </p:cNvSpPr>
          <p:nvPr>
            <p:ph type="subTitle" idx="1"/>
          </p:nvPr>
        </p:nvSpPr>
        <p:spPr>
          <a:xfrm>
            <a:off x="827584" y="1268760"/>
            <a:ext cx="7632848" cy="5184576"/>
          </a:xfrm>
        </p:spPr>
        <p:txBody>
          <a:bodyPr>
            <a:normAutofit/>
          </a:bodyPr>
          <a:lstStyle/>
          <a:p>
            <a:pPr algn="just"/>
            <a:endParaRPr lang="es-EC" dirty="0"/>
          </a:p>
        </p:txBody>
      </p:sp>
    </p:spTree>
    <p:extLst>
      <p:ext uri="{BB962C8B-B14F-4D97-AF65-F5344CB8AC3E}">
        <p14:creationId xmlns:p14="http://schemas.microsoft.com/office/powerpoint/2010/main" val="3939054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4"/>
            <a:ext cx="7772400" cy="943745"/>
          </a:xfrm>
        </p:spPr>
        <p:txBody>
          <a:bodyPr/>
          <a:lstStyle/>
          <a:p>
            <a:pPr lvl="2" algn="l" rtl="0">
              <a:spcBef>
                <a:spcPct val="0"/>
              </a:spcBef>
            </a:pPr>
            <a:r>
              <a:rPr lang="es-EC" sz="1600" b="1" dirty="0"/>
              <a:t/>
            </a:r>
            <a:br>
              <a:rPr lang="es-EC" sz="1600" b="1" dirty="0"/>
            </a:br>
            <a:endParaRPr lang="es-EC" dirty="0"/>
          </a:p>
        </p:txBody>
      </p:sp>
      <p:sp>
        <p:nvSpPr>
          <p:cNvPr id="3" name="2 Subtítulo"/>
          <p:cNvSpPr>
            <a:spLocks noGrp="1"/>
          </p:cNvSpPr>
          <p:nvPr>
            <p:ph type="subTitle" idx="1"/>
          </p:nvPr>
        </p:nvSpPr>
        <p:spPr>
          <a:xfrm>
            <a:off x="827584" y="1268760"/>
            <a:ext cx="7632848" cy="5184576"/>
          </a:xfrm>
        </p:spPr>
        <p:txBody>
          <a:bodyPr>
            <a:normAutofit/>
          </a:bodyPr>
          <a:lstStyle/>
          <a:p>
            <a:pPr algn="just"/>
            <a:endParaRPr lang="es-EC" dirty="0"/>
          </a:p>
        </p:txBody>
      </p:sp>
    </p:spTree>
    <p:extLst>
      <p:ext uri="{BB962C8B-B14F-4D97-AF65-F5344CB8AC3E}">
        <p14:creationId xmlns:p14="http://schemas.microsoft.com/office/powerpoint/2010/main" val="3939054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4"/>
            <a:ext cx="7772400" cy="943745"/>
          </a:xfrm>
        </p:spPr>
        <p:txBody>
          <a:bodyPr/>
          <a:lstStyle/>
          <a:p>
            <a:pPr lvl="2" algn="l" rtl="0">
              <a:spcBef>
                <a:spcPct val="0"/>
              </a:spcBef>
            </a:pPr>
            <a:r>
              <a:rPr lang="es-EC" sz="1600" b="1" dirty="0"/>
              <a:t/>
            </a:r>
            <a:br>
              <a:rPr lang="es-EC" sz="1600" b="1" dirty="0"/>
            </a:br>
            <a:endParaRPr lang="es-EC" dirty="0"/>
          </a:p>
        </p:txBody>
      </p:sp>
      <p:sp>
        <p:nvSpPr>
          <p:cNvPr id="3" name="2 Subtítulo"/>
          <p:cNvSpPr>
            <a:spLocks noGrp="1"/>
          </p:cNvSpPr>
          <p:nvPr>
            <p:ph type="subTitle" idx="1"/>
          </p:nvPr>
        </p:nvSpPr>
        <p:spPr>
          <a:xfrm>
            <a:off x="827584" y="1268760"/>
            <a:ext cx="7632848" cy="5184576"/>
          </a:xfrm>
        </p:spPr>
        <p:txBody>
          <a:bodyPr>
            <a:normAutofit/>
          </a:bodyPr>
          <a:lstStyle/>
          <a:p>
            <a:pPr algn="just"/>
            <a:endParaRPr lang="es-EC" dirty="0"/>
          </a:p>
        </p:txBody>
      </p:sp>
    </p:spTree>
    <p:extLst>
      <p:ext uri="{BB962C8B-B14F-4D97-AF65-F5344CB8AC3E}">
        <p14:creationId xmlns:p14="http://schemas.microsoft.com/office/powerpoint/2010/main" val="39390549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4"/>
            <a:ext cx="7772400" cy="943745"/>
          </a:xfrm>
        </p:spPr>
        <p:txBody>
          <a:bodyPr/>
          <a:lstStyle/>
          <a:p>
            <a:pPr lvl="2" algn="l" rtl="0">
              <a:spcBef>
                <a:spcPct val="0"/>
              </a:spcBef>
            </a:pPr>
            <a:r>
              <a:rPr lang="es-EC" sz="1600" b="1" dirty="0"/>
              <a:t/>
            </a:r>
            <a:br>
              <a:rPr lang="es-EC" sz="1600" b="1" dirty="0"/>
            </a:br>
            <a:endParaRPr lang="es-EC" dirty="0"/>
          </a:p>
        </p:txBody>
      </p:sp>
      <p:sp>
        <p:nvSpPr>
          <p:cNvPr id="3" name="2 Subtítulo"/>
          <p:cNvSpPr>
            <a:spLocks noGrp="1"/>
          </p:cNvSpPr>
          <p:nvPr>
            <p:ph type="subTitle" idx="1"/>
          </p:nvPr>
        </p:nvSpPr>
        <p:spPr>
          <a:xfrm>
            <a:off x="827584" y="1268760"/>
            <a:ext cx="7632848" cy="5184576"/>
          </a:xfrm>
        </p:spPr>
        <p:txBody>
          <a:bodyPr>
            <a:normAutofit/>
          </a:bodyPr>
          <a:lstStyle/>
          <a:p>
            <a:pPr algn="just"/>
            <a:endParaRPr lang="es-EC" dirty="0"/>
          </a:p>
        </p:txBody>
      </p:sp>
    </p:spTree>
    <p:extLst>
      <p:ext uri="{BB962C8B-B14F-4D97-AF65-F5344CB8AC3E}">
        <p14:creationId xmlns:p14="http://schemas.microsoft.com/office/powerpoint/2010/main" val="3939054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4"/>
            <a:ext cx="7772400" cy="943745"/>
          </a:xfrm>
        </p:spPr>
        <p:txBody>
          <a:bodyPr/>
          <a:lstStyle/>
          <a:p>
            <a:pPr lvl="2" algn="l" rtl="0">
              <a:spcBef>
                <a:spcPct val="0"/>
              </a:spcBef>
            </a:pPr>
            <a:r>
              <a:rPr lang="es-EC" sz="1600" b="1" dirty="0"/>
              <a:t/>
            </a:r>
            <a:br>
              <a:rPr lang="es-EC" sz="1600" b="1" dirty="0"/>
            </a:br>
            <a:endParaRPr lang="es-EC" dirty="0"/>
          </a:p>
        </p:txBody>
      </p:sp>
      <p:sp>
        <p:nvSpPr>
          <p:cNvPr id="3" name="2 Subtítulo"/>
          <p:cNvSpPr>
            <a:spLocks noGrp="1"/>
          </p:cNvSpPr>
          <p:nvPr>
            <p:ph type="subTitle" idx="1"/>
          </p:nvPr>
        </p:nvSpPr>
        <p:spPr>
          <a:xfrm>
            <a:off x="827584" y="1268760"/>
            <a:ext cx="7632848" cy="5184576"/>
          </a:xfrm>
        </p:spPr>
        <p:txBody>
          <a:bodyPr>
            <a:normAutofit/>
          </a:bodyPr>
          <a:lstStyle/>
          <a:p>
            <a:pPr algn="just"/>
            <a:endParaRPr lang="es-EC" dirty="0"/>
          </a:p>
        </p:txBody>
      </p:sp>
    </p:spTree>
    <p:extLst>
      <p:ext uri="{BB962C8B-B14F-4D97-AF65-F5344CB8AC3E}">
        <p14:creationId xmlns:p14="http://schemas.microsoft.com/office/powerpoint/2010/main" val="3939054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4"/>
            <a:ext cx="7772400" cy="943745"/>
          </a:xfrm>
        </p:spPr>
        <p:txBody>
          <a:bodyPr/>
          <a:lstStyle/>
          <a:p>
            <a:pPr lvl="2" algn="l" rtl="0">
              <a:spcBef>
                <a:spcPct val="0"/>
              </a:spcBef>
            </a:pPr>
            <a:r>
              <a:rPr lang="es-ES" b="1" dirty="0"/>
              <a:t>Protocolos en las redes de fibra hasta el hogar – </a:t>
            </a:r>
            <a:r>
              <a:rPr lang="es-ES" b="1" dirty="0" err="1"/>
              <a:t>fiber</a:t>
            </a:r>
            <a:r>
              <a:rPr lang="es-ES" b="1" dirty="0"/>
              <a:t> </a:t>
            </a:r>
            <a:r>
              <a:rPr lang="es-ES" b="1" dirty="0" err="1"/>
              <a:t>to</a:t>
            </a:r>
            <a:r>
              <a:rPr lang="es-ES" b="1" dirty="0"/>
              <a:t> </a:t>
            </a:r>
            <a:r>
              <a:rPr lang="es-ES" b="1" dirty="0" err="1"/>
              <a:t>the</a:t>
            </a:r>
            <a:r>
              <a:rPr lang="es-ES" b="1" dirty="0"/>
              <a:t> home (FTTH)</a:t>
            </a:r>
            <a:r>
              <a:rPr lang="es-EC" b="1" dirty="0"/>
              <a:t/>
            </a:r>
            <a:br>
              <a:rPr lang="es-EC" b="1" dirty="0"/>
            </a:br>
            <a:r>
              <a:rPr lang="es-EC" sz="1600" b="1" dirty="0"/>
              <a:t/>
            </a:r>
            <a:br>
              <a:rPr lang="es-EC" sz="1600" b="1" dirty="0"/>
            </a:br>
            <a:endParaRPr lang="es-EC" dirty="0"/>
          </a:p>
        </p:txBody>
      </p:sp>
      <p:sp>
        <p:nvSpPr>
          <p:cNvPr id="3" name="2 Subtítulo"/>
          <p:cNvSpPr>
            <a:spLocks noGrp="1"/>
          </p:cNvSpPr>
          <p:nvPr>
            <p:ph type="subTitle" idx="1"/>
          </p:nvPr>
        </p:nvSpPr>
        <p:spPr>
          <a:xfrm>
            <a:off x="827584" y="1268760"/>
            <a:ext cx="7704856" cy="2520280"/>
          </a:xfrm>
        </p:spPr>
        <p:txBody>
          <a:bodyPr>
            <a:normAutofit fontScale="70000" lnSpcReduction="20000"/>
          </a:bodyPr>
          <a:lstStyle/>
          <a:p>
            <a:pPr algn="just"/>
            <a:r>
              <a:rPr lang="es-EC" dirty="0" smtClean="0"/>
              <a:t>FTTH es un </a:t>
            </a:r>
            <a:r>
              <a:rPr lang="es-EC" dirty="0"/>
              <a:t>tipo de tecnología de la familia </a:t>
            </a:r>
            <a:r>
              <a:rPr lang="es-EC" dirty="0" err="1"/>
              <a:t>FTTx</a:t>
            </a:r>
            <a:r>
              <a:rPr lang="es-EC" dirty="0"/>
              <a:t> en donde se transporta información sobre cables de fibra óptica desde el hogar el cliente hasta el ISP. En mercados que tienen un avance tecnológico significativo como Japón o Corea, esta tecnología predomina.</a:t>
            </a:r>
          </a:p>
          <a:p>
            <a:pPr algn="just"/>
            <a:r>
              <a:rPr lang="es-EC" dirty="0"/>
              <a:t>Cuando se habla de un canal de fibra óptica ya no se tiene “ancho de banda” si no un “gran ancho de banda” y distancias largas hacia un cliente, dos características que no se podían solventar con tecnología DSL.</a:t>
            </a:r>
          </a:p>
          <a:p>
            <a:pPr algn="just"/>
            <a:r>
              <a:rPr lang="es-EC" dirty="0"/>
              <a:t>Las redes PON también descritas en el capítulo 2, son parte esencial del funcionamiento de una red FTTH las más importantes son EPON Y GPON que poseen las siguientes características:</a:t>
            </a:r>
          </a:p>
        </p:txBody>
      </p:sp>
      <p:graphicFrame>
        <p:nvGraphicFramePr>
          <p:cNvPr id="5" name="4 Tabla"/>
          <p:cNvGraphicFramePr>
            <a:graphicFrameLocks noGrp="1"/>
          </p:cNvGraphicFramePr>
          <p:nvPr>
            <p:extLst>
              <p:ext uri="{D42A27DB-BD31-4B8C-83A1-F6EECF244321}">
                <p14:modId xmlns:p14="http://schemas.microsoft.com/office/powerpoint/2010/main" val="3791861790"/>
              </p:ext>
            </p:extLst>
          </p:nvPr>
        </p:nvGraphicFramePr>
        <p:xfrm>
          <a:off x="3203848" y="4581128"/>
          <a:ext cx="3811270" cy="1045337"/>
        </p:xfrm>
        <a:graphic>
          <a:graphicData uri="http://schemas.openxmlformats.org/drawingml/2006/table">
            <a:tbl>
              <a:tblPr firstRow="1" firstCol="1" bandRow="1">
                <a:tableStyleId>{5C22544A-7EE6-4342-B048-85BDC9FD1C3A}</a:tableStyleId>
              </a:tblPr>
              <a:tblGrid>
                <a:gridCol w="835660"/>
                <a:gridCol w="1054735"/>
                <a:gridCol w="1920875"/>
              </a:tblGrid>
              <a:tr h="234950">
                <a:tc>
                  <a:txBody>
                    <a:bodyPr/>
                    <a:lstStyle/>
                    <a:p>
                      <a:pPr indent="-226695" algn="ctr">
                        <a:lnSpc>
                          <a:spcPct val="115000"/>
                        </a:lnSpc>
                        <a:spcAft>
                          <a:spcPts val="0"/>
                        </a:spcAft>
                      </a:pPr>
                      <a:r>
                        <a:rPr lang="es-EC" sz="1000">
                          <a:effectLst/>
                        </a:rPr>
                        <a:t>Tecnología</a:t>
                      </a:r>
                      <a:endParaRPr lang="es-EC" sz="1100">
                        <a:solidFill>
                          <a:srgbClr val="000000"/>
                        </a:solidFill>
                        <a:effectLst/>
                        <a:latin typeface="Calibri"/>
                        <a:ea typeface="Calibri"/>
                        <a:cs typeface="Times New Roman"/>
                      </a:endParaRPr>
                    </a:p>
                  </a:txBody>
                  <a:tcPr marL="68580" marR="68580" marT="0" marB="0"/>
                </a:tc>
                <a:tc>
                  <a:txBody>
                    <a:bodyPr/>
                    <a:lstStyle/>
                    <a:p>
                      <a:pPr indent="-226695" algn="ctr">
                        <a:lnSpc>
                          <a:spcPct val="115000"/>
                        </a:lnSpc>
                        <a:spcAft>
                          <a:spcPts val="0"/>
                        </a:spcAft>
                      </a:pPr>
                      <a:r>
                        <a:rPr lang="es-EC" sz="1000">
                          <a:effectLst/>
                        </a:rPr>
                        <a:t>EPON</a:t>
                      </a:r>
                      <a:endParaRPr lang="es-EC" sz="1100">
                        <a:solidFill>
                          <a:srgbClr val="000000"/>
                        </a:solidFill>
                        <a:effectLst/>
                        <a:latin typeface="Calibri"/>
                        <a:ea typeface="Calibri"/>
                        <a:cs typeface="Times New Roman"/>
                      </a:endParaRPr>
                    </a:p>
                  </a:txBody>
                  <a:tcPr marL="68580" marR="68580" marT="0" marB="0"/>
                </a:tc>
                <a:tc>
                  <a:txBody>
                    <a:bodyPr/>
                    <a:lstStyle/>
                    <a:p>
                      <a:pPr indent="-226695" algn="ctr">
                        <a:lnSpc>
                          <a:spcPct val="115000"/>
                        </a:lnSpc>
                        <a:spcAft>
                          <a:spcPts val="0"/>
                        </a:spcAft>
                      </a:pPr>
                      <a:r>
                        <a:rPr lang="es-EC" sz="1000">
                          <a:effectLst/>
                        </a:rPr>
                        <a:t>GPON</a:t>
                      </a:r>
                      <a:endParaRPr lang="es-EC" sz="1100">
                        <a:solidFill>
                          <a:srgbClr val="000000"/>
                        </a:solidFill>
                        <a:effectLst/>
                        <a:latin typeface="Calibri"/>
                        <a:ea typeface="Calibri"/>
                        <a:cs typeface="Times New Roman"/>
                      </a:endParaRPr>
                    </a:p>
                  </a:txBody>
                  <a:tcPr marL="68580" marR="68580" marT="0" marB="0"/>
                </a:tc>
              </a:tr>
              <a:tr h="234950">
                <a:tc>
                  <a:txBody>
                    <a:bodyPr/>
                    <a:lstStyle/>
                    <a:p>
                      <a:pPr indent="-226695" algn="ctr">
                        <a:lnSpc>
                          <a:spcPct val="115000"/>
                        </a:lnSpc>
                        <a:spcAft>
                          <a:spcPts val="0"/>
                        </a:spcAft>
                      </a:pPr>
                      <a:r>
                        <a:rPr lang="es-EC" sz="1000">
                          <a:effectLst/>
                        </a:rPr>
                        <a:t>Estándar</a:t>
                      </a:r>
                      <a:endParaRPr lang="es-EC" sz="1100">
                        <a:solidFill>
                          <a:srgbClr val="000000"/>
                        </a:solidFill>
                        <a:effectLst/>
                        <a:latin typeface="Calibri"/>
                        <a:ea typeface="Calibri"/>
                        <a:cs typeface="Times New Roman"/>
                      </a:endParaRPr>
                    </a:p>
                  </a:txBody>
                  <a:tcPr marL="68580" marR="68580" marT="0" marB="0"/>
                </a:tc>
                <a:tc>
                  <a:txBody>
                    <a:bodyPr/>
                    <a:lstStyle/>
                    <a:p>
                      <a:pPr indent="-226695" algn="ctr">
                        <a:lnSpc>
                          <a:spcPct val="115000"/>
                        </a:lnSpc>
                        <a:spcAft>
                          <a:spcPts val="0"/>
                        </a:spcAft>
                      </a:pPr>
                      <a:r>
                        <a:rPr lang="es-EC" sz="1000">
                          <a:effectLst/>
                        </a:rPr>
                        <a:t>IEEE802.3 ah</a:t>
                      </a:r>
                      <a:endParaRPr lang="es-EC" sz="1100">
                        <a:solidFill>
                          <a:srgbClr val="000000"/>
                        </a:solidFill>
                        <a:effectLst/>
                        <a:latin typeface="Calibri"/>
                        <a:ea typeface="Calibri"/>
                        <a:cs typeface="Times New Roman"/>
                      </a:endParaRPr>
                    </a:p>
                  </a:txBody>
                  <a:tcPr marL="68580" marR="68580" marT="0" marB="0"/>
                </a:tc>
                <a:tc>
                  <a:txBody>
                    <a:bodyPr/>
                    <a:lstStyle/>
                    <a:p>
                      <a:pPr indent="-226695" algn="ctr">
                        <a:lnSpc>
                          <a:spcPct val="115000"/>
                        </a:lnSpc>
                        <a:spcAft>
                          <a:spcPts val="0"/>
                        </a:spcAft>
                      </a:pPr>
                      <a:r>
                        <a:rPr lang="es-EC" sz="1000">
                          <a:effectLst/>
                        </a:rPr>
                        <a:t>ITU-T G.984</a:t>
                      </a:r>
                      <a:endParaRPr lang="es-EC" sz="1100">
                        <a:solidFill>
                          <a:srgbClr val="000000"/>
                        </a:solidFill>
                        <a:effectLst/>
                        <a:latin typeface="Calibri"/>
                        <a:ea typeface="Calibri"/>
                        <a:cs typeface="Times New Roman"/>
                      </a:endParaRPr>
                    </a:p>
                  </a:txBody>
                  <a:tcPr marL="68580" marR="68580" marT="0" marB="0"/>
                </a:tc>
              </a:tr>
              <a:tr h="234950">
                <a:tc>
                  <a:txBody>
                    <a:bodyPr/>
                    <a:lstStyle/>
                    <a:p>
                      <a:pPr indent="-226695" algn="ctr">
                        <a:lnSpc>
                          <a:spcPct val="115000"/>
                        </a:lnSpc>
                        <a:spcAft>
                          <a:spcPts val="0"/>
                        </a:spcAft>
                      </a:pPr>
                      <a:r>
                        <a:rPr lang="es-EC" sz="1000">
                          <a:effectLst/>
                        </a:rPr>
                        <a:t>Ancho de Banda</a:t>
                      </a:r>
                      <a:endParaRPr lang="es-EC" sz="1100">
                        <a:solidFill>
                          <a:srgbClr val="000000"/>
                        </a:solidFill>
                        <a:effectLst/>
                        <a:latin typeface="Calibri"/>
                        <a:ea typeface="Calibri"/>
                        <a:cs typeface="Times New Roman"/>
                      </a:endParaRPr>
                    </a:p>
                  </a:txBody>
                  <a:tcPr marL="68580" marR="68580" marT="0" marB="0"/>
                </a:tc>
                <a:tc>
                  <a:txBody>
                    <a:bodyPr/>
                    <a:lstStyle/>
                    <a:p>
                      <a:pPr indent="-226695" algn="ctr">
                        <a:lnSpc>
                          <a:spcPct val="115000"/>
                        </a:lnSpc>
                        <a:spcAft>
                          <a:spcPts val="0"/>
                        </a:spcAft>
                      </a:pPr>
                      <a:r>
                        <a:rPr lang="es-EC" sz="1000">
                          <a:effectLst/>
                        </a:rPr>
                        <a:t>Hasta 1,25 Gbps</a:t>
                      </a:r>
                      <a:endParaRPr lang="es-EC" sz="1100">
                        <a:solidFill>
                          <a:srgbClr val="000000"/>
                        </a:solidFill>
                        <a:effectLst/>
                        <a:latin typeface="Calibri"/>
                        <a:ea typeface="Calibri"/>
                        <a:cs typeface="Times New Roman"/>
                      </a:endParaRPr>
                    </a:p>
                  </a:txBody>
                  <a:tcPr marL="68580" marR="68580" marT="0" marB="0"/>
                </a:tc>
                <a:tc>
                  <a:txBody>
                    <a:bodyPr/>
                    <a:lstStyle/>
                    <a:p>
                      <a:pPr indent="-226695" algn="ctr">
                        <a:lnSpc>
                          <a:spcPct val="115000"/>
                        </a:lnSpc>
                        <a:spcAft>
                          <a:spcPts val="0"/>
                        </a:spcAft>
                      </a:pPr>
                      <a:r>
                        <a:rPr lang="es-EC" sz="1000">
                          <a:effectLst/>
                        </a:rPr>
                        <a:t>2,5 a 1,25 Gbps</a:t>
                      </a:r>
                      <a:endParaRPr lang="es-EC" sz="1100">
                        <a:solidFill>
                          <a:srgbClr val="000000"/>
                        </a:solidFill>
                        <a:effectLst/>
                        <a:latin typeface="Calibri"/>
                        <a:ea typeface="Calibri"/>
                        <a:cs typeface="Times New Roman"/>
                      </a:endParaRPr>
                    </a:p>
                  </a:txBody>
                  <a:tcPr marL="68580" marR="68580" marT="0" marB="0"/>
                </a:tc>
              </a:tr>
              <a:tr h="234950">
                <a:tc>
                  <a:txBody>
                    <a:bodyPr/>
                    <a:lstStyle/>
                    <a:p>
                      <a:pPr indent="-226695" algn="ctr">
                        <a:lnSpc>
                          <a:spcPct val="115000"/>
                        </a:lnSpc>
                        <a:spcAft>
                          <a:spcPts val="0"/>
                        </a:spcAft>
                      </a:pPr>
                      <a:r>
                        <a:rPr lang="es-EC" sz="1000">
                          <a:effectLst/>
                        </a:rPr>
                        <a:t>Protocolos</a:t>
                      </a:r>
                      <a:endParaRPr lang="es-EC" sz="1100">
                        <a:solidFill>
                          <a:srgbClr val="000000"/>
                        </a:solidFill>
                        <a:effectLst/>
                        <a:latin typeface="Calibri"/>
                        <a:ea typeface="Calibri"/>
                        <a:cs typeface="Times New Roman"/>
                      </a:endParaRPr>
                    </a:p>
                  </a:txBody>
                  <a:tcPr marL="68580" marR="68580" marT="0" marB="0"/>
                </a:tc>
                <a:tc>
                  <a:txBody>
                    <a:bodyPr/>
                    <a:lstStyle/>
                    <a:p>
                      <a:pPr indent="-226695" algn="ctr">
                        <a:lnSpc>
                          <a:spcPct val="115000"/>
                        </a:lnSpc>
                        <a:spcAft>
                          <a:spcPts val="0"/>
                        </a:spcAft>
                      </a:pPr>
                      <a:r>
                        <a:rPr lang="es-EC" sz="1000">
                          <a:effectLst/>
                        </a:rPr>
                        <a:t>Ethernet</a:t>
                      </a:r>
                      <a:endParaRPr lang="es-EC" sz="1100">
                        <a:solidFill>
                          <a:srgbClr val="000000"/>
                        </a:solidFill>
                        <a:effectLst/>
                        <a:latin typeface="Calibri"/>
                        <a:ea typeface="Calibri"/>
                        <a:cs typeface="Times New Roman"/>
                      </a:endParaRPr>
                    </a:p>
                  </a:txBody>
                  <a:tcPr marL="68580" marR="68580" marT="0" marB="0"/>
                </a:tc>
                <a:tc>
                  <a:txBody>
                    <a:bodyPr/>
                    <a:lstStyle/>
                    <a:p>
                      <a:pPr indent="-226695" algn="ctr">
                        <a:lnSpc>
                          <a:spcPct val="115000"/>
                        </a:lnSpc>
                        <a:spcAft>
                          <a:spcPts val="0"/>
                        </a:spcAft>
                      </a:pPr>
                      <a:r>
                        <a:rPr lang="es-EC" sz="1000" dirty="0">
                          <a:effectLst/>
                        </a:rPr>
                        <a:t>ATM, Ethernet, TDM</a:t>
                      </a:r>
                      <a:endParaRPr lang="es-EC" sz="11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404743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4"/>
            <a:ext cx="7772400" cy="943745"/>
          </a:xfrm>
        </p:spPr>
        <p:txBody>
          <a:bodyPr/>
          <a:lstStyle/>
          <a:p>
            <a:pPr lvl="2" algn="l" rtl="0">
              <a:spcBef>
                <a:spcPct val="0"/>
              </a:spcBef>
            </a:pPr>
            <a:r>
              <a:rPr lang="es-ES" sz="1600" b="1" dirty="0"/>
              <a:t>Parámetros de medición sobre el canal de última milla del ISP</a:t>
            </a:r>
            <a:r>
              <a:rPr lang="es-EC" sz="1600" b="1" dirty="0"/>
              <a:t/>
            </a:r>
            <a:br>
              <a:rPr lang="es-EC" sz="1600" b="1" dirty="0"/>
            </a:br>
            <a:r>
              <a:rPr lang="es-EC" sz="1600" b="1" dirty="0"/>
              <a:t/>
            </a:r>
            <a:br>
              <a:rPr lang="es-EC" sz="1600" b="1" dirty="0"/>
            </a:br>
            <a:endParaRPr lang="es-EC" dirty="0"/>
          </a:p>
        </p:txBody>
      </p:sp>
      <p:sp>
        <p:nvSpPr>
          <p:cNvPr id="3" name="2 Subtítulo"/>
          <p:cNvSpPr>
            <a:spLocks noGrp="1"/>
          </p:cNvSpPr>
          <p:nvPr>
            <p:ph type="subTitle" idx="1"/>
          </p:nvPr>
        </p:nvSpPr>
        <p:spPr>
          <a:xfrm>
            <a:off x="827584" y="1268760"/>
            <a:ext cx="7632848" cy="5184576"/>
          </a:xfrm>
        </p:spPr>
        <p:txBody>
          <a:bodyPr>
            <a:normAutofit fontScale="70000" lnSpcReduction="20000"/>
          </a:bodyPr>
          <a:lstStyle/>
          <a:p>
            <a:pPr algn="just"/>
            <a:r>
              <a:rPr lang="es-EC" dirty="0"/>
              <a:t>Por lo expuesto </a:t>
            </a:r>
            <a:r>
              <a:rPr lang="es-EC" dirty="0" smtClean="0"/>
              <a:t>y </a:t>
            </a:r>
            <a:r>
              <a:rPr lang="es-EC" dirty="0"/>
              <a:t>tomando en cuenta los parámetros </a:t>
            </a:r>
            <a:r>
              <a:rPr lang="es-EC" dirty="0" smtClean="0"/>
              <a:t>descritos, se </a:t>
            </a:r>
            <a:r>
              <a:rPr lang="es-EC" dirty="0"/>
              <a:t>puede decir que para tener una correcta apreciación y la debida información sobre el canal de comunicaciones al ISP se deben estudiar los parámetros de</a:t>
            </a:r>
            <a:r>
              <a:rPr lang="es-EC" dirty="0" smtClean="0"/>
              <a:t>:</a:t>
            </a:r>
          </a:p>
          <a:p>
            <a:pPr algn="just"/>
            <a:endParaRPr lang="es-EC" dirty="0"/>
          </a:p>
          <a:p>
            <a:pPr lvl="0" algn="just"/>
            <a:r>
              <a:rPr lang="es-EC" dirty="0" smtClean="0"/>
              <a:t>-Ancho </a:t>
            </a:r>
            <a:r>
              <a:rPr lang="es-EC" dirty="0"/>
              <a:t>de Banda.</a:t>
            </a:r>
          </a:p>
          <a:p>
            <a:pPr lvl="0" algn="just"/>
            <a:r>
              <a:rPr lang="es-EC" dirty="0" smtClean="0"/>
              <a:t>-Capacidad </a:t>
            </a:r>
            <a:r>
              <a:rPr lang="es-EC" dirty="0"/>
              <a:t>de Canal</a:t>
            </a:r>
            <a:r>
              <a:rPr lang="es-EC" dirty="0" smtClean="0"/>
              <a:t>.</a:t>
            </a:r>
            <a:endParaRPr lang="es-EC" dirty="0"/>
          </a:p>
          <a:p>
            <a:pPr lvl="0" algn="just"/>
            <a:r>
              <a:rPr lang="es-EC" dirty="0" smtClean="0"/>
              <a:t>-Velocidad </a:t>
            </a:r>
            <a:r>
              <a:rPr lang="es-EC" dirty="0"/>
              <a:t>de Canal.</a:t>
            </a:r>
          </a:p>
          <a:p>
            <a:pPr lvl="0" algn="just"/>
            <a:r>
              <a:rPr lang="es-EC" dirty="0" smtClean="0"/>
              <a:t>-Trafico </a:t>
            </a:r>
            <a:r>
              <a:rPr lang="es-EC" dirty="0"/>
              <a:t>de Descarga.</a:t>
            </a:r>
          </a:p>
          <a:p>
            <a:pPr lvl="0" algn="just"/>
            <a:r>
              <a:rPr lang="es-EC" dirty="0" smtClean="0"/>
              <a:t>-Trafico </a:t>
            </a:r>
            <a:r>
              <a:rPr lang="es-EC" dirty="0"/>
              <a:t>de Subida.</a:t>
            </a:r>
          </a:p>
          <a:p>
            <a:pPr lvl="0" algn="just"/>
            <a:r>
              <a:rPr lang="es-EC" dirty="0" smtClean="0"/>
              <a:t>-</a:t>
            </a:r>
            <a:r>
              <a:rPr lang="es-EC" dirty="0" err="1" smtClean="0"/>
              <a:t>Delay</a:t>
            </a:r>
            <a:r>
              <a:rPr lang="es-EC" dirty="0"/>
              <a:t>.</a:t>
            </a:r>
          </a:p>
          <a:p>
            <a:pPr lvl="0" algn="just"/>
            <a:r>
              <a:rPr lang="es-EC" dirty="0" smtClean="0"/>
              <a:t>-</a:t>
            </a:r>
            <a:r>
              <a:rPr lang="es-EC" dirty="0" err="1" smtClean="0"/>
              <a:t>Jitter</a:t>
            </a:r>
            <a:r>
              <a:rPr lang="es-EC" dirty="0"/>
              <a:t>.</a:t>
            </a:r>
          </a:p>
          <a:p>
            <a:pPr lvl="0" algn="just"/>
            <a:r>
              <a:rPr lang="es-EC" dirty="0" smtClean="0"/>
              <a:t>-Protocolos </a:t>
            </a:r>
            <a:r>
              <a:rPr lang="es-EC" dirty="0"/>
              <a:t>de Comunicación</a:t>
            </a:r>
            <a:r>
              <a:rPr lang="es-EC" dirty="0" smtClean="0"/>
              <a:t>.</a:t>
            </a:r>
          </a:p>
          <a:p>
            <a:pPr lvl="0" algn="just"/>
            <a:endParaRPr lang="es-EC" dirty="0"/>
          </a:p>
          <a:p>
            <a:pPr algn="just"/>
            <a:r>
              <a:rPr lang="es-EC" dirty="0"/>
              <a:t>Reuniendo todas estas especificaciones se puede evaluar con éxito la calidad de conexión en las redes de última milla o redes de acceso hacia el ISP, tomando en cuenta siempre que la información valiosa para un usuario es transparente a la tecnología usada, y comúnmente su incertidumbre o inquietud estarán asociados al tráfico consumido, la velocidad de carga y descarga hacia Internet y los parámetros de </a:t>
            </a:r>
            <a:r>
              <a:rPr lang="es-EC" dirty="0" err="1"/>
              <a:t>delay</a:t>
            </a:r>
            <a:r>
              <a:rPr lang="es-EC" dirty="0"/>
              <a:t> y </a:t>
            </a:r>
            <a:r>
              <a:rPr lang="es-EC" dirty="0" err="1"/>
              <a:t>jitter</a:t>
            </a:r>
            <a:r>
              <a:rPr lang="es-EC" dirty="0"/>
              <a:t> hacia el ISP.</a:t>
            </a:r>
          </a:p>
          <a:p>
            <a:pPr algn="just"/>
            <a:endParaRPr lang="es-EC" dirty="0"/>
          </a:p>
        </p:txBody>
      </p:sp>
    </p:spTree>
    <p:extLst>
      <p:ext uri="{BB962C8B-B14F-4D97-AF65-F5344CB8AC3E}">
        <p14:creationId xmlns:p14="http://schemas.microsoft.com/office/powerpoint/2010/main" val="2280099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4"/>
            <a:ext cx="7772400" cy="943745"/>
          </a:xfrm>
        </p:spPr>
        <p:txBody>
          <a:bodyPr/>
          <a:lstStyle/>
          <a:p>
            <a:pPr lvl="2" algn="l" rtl="0">
              <a:spcBef>
                <a:spcPct val="0"/>
              </a:spcBef>
            </a:pPr>
            <a:r>
              <a:rPr lang="es-ES" sz="1600" b="1" dirty="0"/>
              <a:t>Dispositivos de acceso a la red de última milla del ISP</a:t>
            </a:r>
            <a:r>
              <a:rPr lang="es-EC" sz="1600" b="1" dirty="0"/>
              <a:t/>
            </a:r>
            <a:br>
              <a:rPr lang="es-EC" sz="1600" b="1" dirty="0"/>
            </a:br>
            <a:r>
              <a:rPr lang="es-EC" sz="1600" b="1" dirty="0"/>
              <a:t/>
            </a:r>
            <a:br>
              <a:rPr lang="es-EC" sz="1600" b="1" dirty="0"/>
            </a:br>
            <a:endParaRPr lang="es-EC" dirty="0"/>
          </a:p>
        </p:txBody>
      </p:sp>
      <p:sp>
        <p:nvSpPr>
          <p:cNvPr id="3" name="2 Subtítulo"/>
          <p:cNvSpPr>
            <a:spLocks noGrp="1"/>
          </p:cNvSpPr>
          <p:nvPr>
            <p:ph type="subTitle" idx="1"/>
          </p:nvPr>
        </p:nvSpPr>
        <p:spPr>
          <a:xfrm>
            <a:off x="827584" y="1268760"/>
            <a:ext cx="7560840" cy="2664296"/>
          </a:xfrm>
        </p:spPr>
        <p:txBody>
          <a:bodyPr>
            <a:normAutofit fontScale="70000" lnSpcReduction="20000"/>
          </a:bodyPr>
          <a:lstStyle/>
          <a:p>
            <a:pPr algn="just"/>
            <a:r>
              <a:rPr lang="es-EC" dirty="0"/>
              <a:t>Actualmente sea tecnología DSL ó FTTH, en el hogar de los usuarios se instala por parte del ISP un modem + </a:t>
            </a:r>
            <a:r>
              <a:rPr lang="es-EC" dirty="0" err="1"/>
              <a:t>router</a:t>
            </a:r>
            <a:r>
              <a:rPr lang="es-EC" dirty="0"/>
              <a:t> (DSL) o una ONT + </a:t>
            </a:r>
            <a:r>
              <a:rPr lang="es-EC" dirty="0" err="1"/>
              <a:t>router</a:t>
            </a:r>
            <a:r>
              <a:rPr lang="es-EC" dirty="0"/>
              <a:t> (FTTH). Con el fin de brindar servicio de red de área local (LAN) +</a:t>
            </a:r>
            <a:r>
              <a:rPr lang="es-EC" dirty="0" err="1"/>
              <a:t>Wifi</a:t>
            </a:r>
            <a:r>
              <a:rPr lang="es-EC" dirty="0"/>
              <a:t> (opcional) y así habilitar al cliente el acceso a Internet por parte de cualquier dispositivo que funcione con tecnología IEEE 802.x que es la tecnología de acceso a redes más usada en el mundo. (Ordinas, </a:t>
            </a:r>
            <a:r>
              <a:rPr lang="es-EC" dirty="0" err="1"/>
              <a:t>Griera</a:t>
            </a:r>
            <a:r>
              <a:rPr lang="es-EC" dirty="0"/>
              <a:t>, Escalé, Olivé, &amp; </a:t>
            </a:r>
            <a:r>
              <a:rPr lang="es-EC" dirty="0" err="1"/>
              <a:t>Tornil</a:t>
            </a:r>
            <a:r>
              <a:rPr lang="es-EC" dirty="0" smtClean="0"/>
              <a:t>).</a:t>
            </a:r>
          </a:p>
          <a:p>
            <a:pPr algn="just"/>
            <a:endParaRPr lang="es-EC" dirty="0"/>
          </a:p>
          <a:p>
            <a:pPr algn="just"/>
            <a:r>
              <a:rPr lang="es-EC" dirty="0"/>
              <a:t>Todo hogar con acceso a internet, tendrá esquemáticamente la siguiente topología de red:</a:t>
            </a:r>
          </a:p>
          <a:p>
            <a:pPr algn="just"/>
            <a:endParaRPr lang="es-EC"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2678060359"/>
              </p:ext>
            </p:extLst>
          </p:nvPr>
        </p:nvGraphicFramePr>
        <p:xfrm>
          <a:off x="2735796" y="3861048"/>
          <a:ext cx="3672408" cy="2470529"/>
        </p:xfrm>
        <a:graphic>
          <a:graphicData uri="http://schemas.openxmlformats.org/presentationml/2006/ole">
            <mc:AlternateContent xmlns:mc="http://schemas.openxmlformats.org/markup-compatibility/2006">
              <mc:Choice xmlns:v="urn:schemas-microsoft-com:vml" Requires="v">
                <p:oleObj spid="_x0000_s41997" name="Visio" r:id="rId3" imgW="7785894" imgH="5280441" progId="Visio.Drawing.11">
                  <p:embed/>
                </p:oleObj>
              </mc:Choice>
              <mc:Fallback>
                <p:oleObj name="Visio" r:id="rId3" imgW="7785894" imgH="5280441"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5796" y="3861048"/>
                        <a:ext cx="3672408" cy="2470529"/>
                      </a:xfrm>
                      <a:prstGeom prst="rect">
                        <a:avLst/>
                      </a:prstGeom>
                      <a:noFill/>
                    </p:spPr>
                  </p:pic>
                </p:oleObj>
              </mc:Fallback>
            </mc:AlternateContent>
          </a:graphicData>
        </a:graphic>
      </p:graphicFrame>
    </p:spTree>
    <p:extLst>
      <p:ext uri="{BB962C8B-B14F-4D97-AF65-F5344CB8AC3E}">
        <p14:creationId xmlns:p14="http://schemas.microsoft.com/office/powerpoint/2010/main" val="2767622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4"/>
            <a:ext cx="7772400" cy="943745"/>
          </a:xfrm>
        </p:spPr>
        <p:txBody>
          <a:bodyPr/>
          <a:lstStyle/>
          <a:p>
            <a:pPr lvl="2" algn="l" rtl="0">
              <a:spcBef>
                <a:spcPct val="0"/>
              </a:spcBef>
            </a:pPr>
            <a:r>
              <a:rPr lang="es-EC" sz="1600" b="1" dirty="0"/>
              <a:t/>
            </a:r>
            <a:br>
              <a:rPr lang="es-EC" sz="1600" b="1" dirty="0"/>
            </a:br>
            <a:endParaRPr lang="es-EC" dirty="0"/>
          </a:p>
        </p:txBody>
      </p:sp>
      <p:sp>
        <p:nvSpPr>
          <p:cNvPr id="3" name="2 Subtítulo"/>
          <p:cNvSpPr>
            <a:spLocks noGrp="1"/>
          </p:cNvSpPr>
          <p:nvPr>
            <p:ph type="subTitle" idx="1"/>
          </p:nvPr>
        </p:nvSpPr>
        <p:spPr>
          <a:xfrm>
            <a:off x="827584" y="332656"/>
            <a:ext cx="7488832" cy="3816424"/>
          </a:xfrm>
        </p:spPr>
        <p:txBody>
          <a:bodyPr>
            <a:normAutofit fontScale="70000" lnSpcReduction="20000"/>
          </a:bodyPr>
          <a:lstStyle/>
          <a:p>
            <a:pPr algn="just"/>
            <a:r>
              <a:rPr lang="es-EC" dirty="0"/>
              <a:t>Es común en estos días que los técnicos de los ISP instalen un solo dispositivo embebido para redes DSL y FTTH, este aspecto es generalizado, pero no para todo ISP y dependerá de la infraestructura que el ISP disponga.</a:t>
            </a:r>
          </a:p>
          <a:p>
            <a:pPr algn="just"/>
            <a:r>
              <a:rPr lang="es-EC" dirty="0"/>
              <a:t>Comúnmente y coloquialmente se le llama default </a:t>
            </a:r>
            <a:r>
              <a:rPr lang="es-EC" dirty="0" err="1"/>
              <a:t>gateway</a:t>
            </a:r>
            <a:r>
              <a:rPr lang="es-EC" dirty="0"/>
              <a:t> o </a:t>
            </a:r>
            <a:r>
              <a:rPr lang="es-EC" dirty="0" err="1"/>
              <a:t>router</a:t>
            </a:r>
            <a:r>
              <a:rPr lang="es-EC" dirty="0"/>
              <a:t> o modem al dispositivo que embebe  tanto al modem al </a:t>
            </a:r>
            <a:r>
              <a:rPr lang="es-EC" dirty="0" err="1"/>
              <a:t>router</a:t>
            </a:r>
            <a:r>
              <a:rPr lang="es-EC" dirty="0"/>
              <a:t> al </a:t>
            </a:r>
            <a:r>
              <a:rPr lang="es-EC" dirty="0" err="1"/>
              <a:t>switch</a:t>
            </a:r>
            <a:r>
              <a:rPr lang="es-EC" dirty="0"/>
              <a:t> y al </a:t>
            </a:r>
            <a:r>
              <a:rPr lang="es-EC" dirty="0" err="1"/>
              <a:t>acces</a:t>
            </a:r>
            <a:r>
              <a:rPr lang="es-EC" dirty="0"/>
              <a:t> </a:t>
            </a:r>
            <a:r>
              <a:rPr lang="es-EC" dirty="0" err="1"/>
              <a:t>point</a:t>
            </a:r>
            <a:r>
              <a:rPr lang="es-EC" dirty="0"/>
              <a:t>, y es accedido y configurado por el personal técnico del ISP mediante un browser,  en este se programa una dirección IP pública, un pool de direcciones IP privadas, servidores DHCP, un nombre y una clave para desplegar una red </a:t>
            </a:r>
            <a:r>
              <a:rPr lang="es-EC" dirty="0" err="1"/>
              <a:t>wifi</a:t>
            </a:r>
            <a:r>
              <a:rPr lang="es-EC" dirty="0"/>
              <a:t>,  se conectan los dispositivos de red del usuario, se comprueba que exista conexión a internet y con eso concluye la instalación del servicio.</a:t>
            </a:r>
          </a:p>
          <a:p>
            <a:pPr algn="just"/>
            <a:r>
              <a:rPr lang="es-EC" dirty="0"/>
              <a:t>Básicamente este único dispositivo posee toda la información que se ha tratado en los capítulos </a:t>
            </a:r>
            <a:r>
              <a:rPr lang="es-EC" dirty="0" smtClean="0"/>
              <a:t>y que </a:t>
            </a:r>
            <a:r>
              <a:rPr lang="es-EC" dirty="0"/>
              <a:t>determinan todas las características de conexión de un cliente específico. </a:t>
            </a:r>
          </a:p>
          <a:p>
            <a:pPr algn="just"/>
            <a:endParaRPr lang="es-EC"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287708165"/>
              </p:ext>
            </p:extLst>
          </p:nvPr>
        </p:nvGraphicFramePr>
        <p:xfrm>
          <a:off x="3131840" y="4077072"/>
          <a:ext cx="2880320" cy="2527178"/>
        </p:xfrm>
        <a:graphic>
          <a:graphicData uri="http://schemas.openxmlformats.org/presentationml/2006/ole">
            <mc:AlternateContent xmlns:mc="http://schemas.openxmlformats.org/markup-compatibility/2006">
              <mc:Choice xmlns:v="urn:schemas-microsoft-com:vml" Requires="v">
                <p:oleObj spid="_x0000_s40972" name="Visio" r:id="rId3" imgW="5208318" imgH="4553240" progId="Visio.Drawing.11">
                  <p:embed/>
                </p:oleObj>
              </mc:Choice>
              <mc:Fallback>
                <p:oleObj name="Visio" r:id="rId3" imgW="5208318" imgH="455324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4077072"/>
                        <a:ext cx="2880320" cy="2527178"/>
                      </a:xfrm>
                      <a:prstGeom prst="rect">
                        <a:avLst/>
                      </a:prstGeom>
                      <a:noFill/>
                    </p:spPr>
                  </p:pic>
                </p:oleObj>
              </mc:Fallback>
            </mc:AlternateContent>
          </a:graphicData>
        </a:graphic>
      </p:graphicFrame>
    </p:spTree>
    <p:extLst>
      <p:ext uri="{BB962C8B-B14F-4D97-AF65-F5344CB8AC3E}">
        <p14:creationId xmlns:p14="http://schemas.microsoft.com/office/powerpoint/2010/main" val="3939054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404664"/>
            <a:ext cx="7772400" cy="943745"/>
          </a:xfrm>
        </p:spPr>
        <p:txBody>
          <a:bodyPr/>
          <a:lstStyle/>
          <a:p>
            <a:pPr lvl="2" algn="l" rtl="0">
              <a:spcBef>
                <a:spcPct val="0"/>
              </a:spcBef>
            </a:pPr>
            <a:r>
              <a:rPr lang="es-EC" sz="1600" b="1" dirty="0"/>
              <a:t/>
            </a:r>
            <a:br>
              <a:rPr lang="es-EC" sz="1600" b="1" dirty="0"/>
            </a:br>
            <a:r>
              <a:rPr lang="es-ES" b="1" dirty="0"/>
              <a:t>Tarjeta electrónica </a:t>
            </a:r>
            <a:r>
              <a:rPr lang="es-ES" b="1" dirty="0" err="1"/>
              <a:t>Raspberry</a:t>
            </a:r>
            <a:r>
              <a:rPr lang="es-ES" b="1" dirty="0"/>
              <a:t> PI</a:t>
            </a:r>
            <a:r>
              <a:rPr lang="es-EC" b="1" dirty="0"/>
              <a:t/>
            </a:r>
            <a:br>
              <a:rPr lang="es-EC" b="1" dirty="0"/>
            </a:br>
            <a:endParaRPr lang="es-EC" dirty="0"/>
          </a:p>
        </p:txBody>
      </p:sp>
      <p:sp>
        <p:nvSpPr>
          <p:cNvPr id="3" name="2 Subtítulo"/>
          <p:cNvSpPr>
            <a:spLocks noGrp="1"/>
          </p:cNvSpPr>
          <p:nvPr>
            <p:ph type="subTitle" idx="1"/>
          </p:nvPr>
        </p:nvSpPr>
        <p:spPr>
          <a:xfrm>
            <a:off x="827584" y="1268760"/>
            <a:ext cx="7416824" cy="2952328"/>
          </a:xfrm>
        </p:spPr>
        <p:txBody>
          <a:bodyPr>
            <a:normAutofit fontScale="70000" lnSpcReduction="20000"/>
          </a:bodyPr>
          <a:lstStyle/>
          <a:p>
            <a:pPr algn="just"/>
            <a:r>
              <a:rPr lang="es-EC" dirty="0"/>
              <a:t>Un </a:t>
            </a:r>
            <a:r>
              <a:rPr lang="es-EC" dirty="0" err="1"/>
              <a:t>raspberry</a:t>
            </a:r>
            <a:r>
              <a:rPr lang="es-EC" dirty="0"/>
              <a:t> PI, es un ordenador de placa reducida o placa única (SBC), de costo económico desarrollado por la “Fundación </a:t>
            </a:r>
            <a:r>
              <a:rPr lang="es-EC" dirty="0" err="1"/>
              <a:t>Raspberry</a:t>
            </a:r>
            <a:r>
              <a:rPr lang="es-EC" dirty="0"/>
              <a:t> Pi” en Reino Unido, con la meta de fomentar la educación en ciencias computacionales en las escuelas. Es un hardware de licencia libre, aunque es un producto de propiedad registrada. </a:t>
            </a:r>
            <a:endParaRPr lang="es-EC" dirty="0" smtClean="0"/>
          </a:p>
          <a:p>
            <a:pPr algn="just"/>
            <a:endParaRPr lang="es-EC" dirty="0"/>
          </a:p>
          <a:p>
            <a:pPr algn="just"/>
            <a:r>
              <a:rPr lang="es-EC" dirty="0"/>
              <a:t>El software de </a:t>
            </a:r>
            <a:r>
              <a:rPr lang="es-EC" dirty="0" err="1"/>
              <a:t>Raspberry</a:t>
            </a:r>
            <a:r>
              <a:rPr lang="es-EC" dirty="0"/>
              <a:t> PI es open </a:t>
            </a:r>
            <a:r>
              <a:rPr lang="es-EC" dirty="0" err="1"/>
              <a:t>source</a:t>
            </a:r>
            <a:r>
              <a:rPr lang="es-EC" dirty="0"/>
              <a:t> y posee un sistema operativo propio que es una distribución adaptaba de </a:t>
            </a:r>
            <a:r>
              <a:rPr lang="es-EC" dirty="0" err="1"/>
              <a:t>Debian</a:t>
            </a:r>
            <a:r>
              <a:rPr lang="es-EC" dirty="0"/>
              <a:t>, el S.O. se llama </a:t>
            </a:r>
            <a:r>
              <a:rPr lang="es-EC" dirty="0" err="1"/>
              <a:t>Raspbian</a:t>
            </a:r>
            <a:r>
              <a:rPr lang="es-EC" dirty="0"/>
              <a:t> cabe recalcar que una tarjeta </a:t>
            </a:r>
            <a:r>
              <a:rPr lang="es-EC" dirty="0" err="1"/>
              <a:t>Raspberry</a:t>
            </a:r>
            <a:r>
              <a:rPr lang="es-EC" dirty="0"/>
              <a:t> Pi, acepta muchos sistemas operativos entre los cuales esta; </a:t>
            </a:r>
            <a:r>
              <a:rPr lang="es-EC" dirty="0" err="1"/>
              <a:t>Ubunto</a:t>
            </a:r>
            <a:r>
              <a:rPr lang="es-EC" dirty="0"/>
              <a:t> Mate, </a:t>
            </a:r>
            <a:r>
              <a:rPr lang="es-EC" dirty="0" err="1"/>
              <a:t>Snappy</a:t>
            </a:r>
            <a:r>
              <a:rPr lang="es-EC" dirty="0"/>
              <a:t> </a:t>
            </a:r>
            <a:r>
              <a:rPr lang="es-EC" dirty="0" err="1"/>
              <a:t>Ubunto</a:t>
            </a:r>
            <a:r>
              <a:rPr lang="es-EC" dirty="0"/>
              <a:t> </a:t>
            </a:r>
            <a:r>
              <a:rPr lang="es-EC" dirty="0" err="1"/>
              <a:t>Core</a:t>
            </a:r>
            <a:r>
              <a:rPr lang="es-EC" dirty="0"/>
              <a:t>, Windows 10 IOT </a:t>
            </a:r>
            <a:r>
              <a:rPr lang="es-EC" dirty="0" err="1"/>
              <a:t>Core</a:t>
            </a:r>
            <a:r>
              <a:rPr lang="es-EC" dirty="0"/>
              <a:t>, OSMC, OPENELEC, PINET, RISC OS.</a:t>
            </a:r>
          </a:p>
          <a:p>
            <a:pPr algn="just"/>
            <a:endParaRPr lang="es-EC" dirty="0"/>
          </a:p>
          <a:p>
            <a:pPr algn="just"/>
            <a:endParaRPr lang="es-EC" dirty="0"/>
          </a:p>
        </p:txBody>
      </p:sp>
      <p:pic>
        <p:nvPicPr>
          <p:cNvPr id="4" name="3 Imagen"/>
          <p:cNvPicPr/>
          <p:nvPr/>
        </p:nvPicPr>
        <p:blipFill rotWithShape="1">
          <a:blip r:embed="rId2">
            <a:extLst>
              <a:ext uri="{28A0092B-C50C-407E-A947-70E740481C1C}">
                <a14:useLocalDpi xmlns:a14="http://schemas.microsoft.com/office/drawing/2010/main" val="0"/>
              </a:ext>
            </a:extLst>
          </a:blip>
          <a:srcRect r="367"/>
          <a:stretch/>
        </p:blipFill>
        <p:spPr bwMode="auto">
          <a:xfrm>
            <a:off x="3275856" y="4423999"/>
            <a:ext cx="2952328" cy="1885319"/>
          </a:xfrm>
          <a:prstGeom prst="rect">
            <a:avLst/>
          </a:prstGeom>
          <a:ln w="9525" cap="flat" cmpd="sng" algn="ctr">
            <a:solidFill>
              <a:sysClr val="windowText" lastClr="000000"/>
            </a:solidFill>
            <a:prstDash val="solid"/>
            <a:round/>
            <a:headEnd type="none" w="med" len="med"/>
            <a:tailEnd type="none" w="med" len="med"/>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9390549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51</TotalTime>
  <Words>3618</Words>
  <Application>Microsoft Office PowerPoint</Application>
  <PresentationFormat>Presentación en pantalla (4:3)</PresentationFormat>
  <Paragraphs>163</Paragraphs>
  <Slides>44</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44</vt:i4>
      </vt:variant>
    </vt:vector>
  </HeadingPairs>
  <TitlesOfParts>
    <vt:vector size="46" baseType="lpstr">
      <vt:lpstr>Ejecutivo</vt:lpstr>
      <vt:lpstr>Dibujo de Microsoft Visio</vt:lpstr>
      <vt:lpstr>DEPARTAMENTO DE ELÉCTRICA Y ELECTRÓNICA </vt:lpstr>
      <vt:lpstr>Antecedentes:</vt:lpstr>
      <vt:lpstr>Parámetros e identificación de protocolos sobre el canal de última milla del ISP </vt:lpstr>
      <vt:lpstr>Protocolos en la línea de abonado digital asimétrica- asymetric digital subscriber line (ADSL) </vt:lpstr>
      <vt:lpstr>Protocolos en las redes de fibra hasta el hogar – fiber to the home (FTTH)  </vt:lpstr>
      <vt:lpstr>Parámetros de medición sobre el canal de última milla del ISP  </vt:lpstr>
      <vt:lpstr>Dispositivos de acceso a la red de última milla del ISP  </vt:lpstr>
      <vt:lpstr> </vt:lpstr>
      <vt:lpstr> Tarjeta electrónica Raspberry PI </vt:lpstr>
      <vt:lpstr>Servidor de base de datos  </vt:lpstr>
      <vt:lpstr>Servidor web</vt:lpstr>
      <vt:lpstr>Planteamiento del escenario y consideración de dispositivos</vt:lpstr>
      <vt:lpstr>Descripción del escenario</vt:lpstr>
      <vt:lpstr>Descripción del escenario</vt:lpstr>
      <vt:lpstr>Diagrama de flujo de scripts en Raspberry Pi:</vt:lpstr>
      <vt:lpstr>Diagrama de flujo de scripts en MYSQL:</vt:lpstr>
      <vt:lpstr> </vt:lpstr>
      <vt:lpstr>RESULTADOS:</vt:lpstr>
      <vt:lpstr> </vt:lpstr>
      <vt:lpstr> </vt:lpstr>
      <vt:lpstr> </vt:lpstr>
      <vt:lpstr>Presentación de PowerPoint</vt:lpstr>
      <vt:lpstr> </vt:lpstr>
      <vt:lpstr> </vt:lpstr>
      <vt:lpstr> </vt:lpstr>
      <vt:lpstr>Paquetes : ICMP - SNMP</vt:lpstr>
      <vt:lpstr> Contraste con Herramientas Propietarias</vt:lpstr>
      <vt:lpstr>Presentación de PowerPoint</vt:lpstr>
      <vt:lpstr> Conclusiones:</vt:lpstr>
      <vt:lpstr> </vt:lpstr>
      <vt:lpstr> Recomendaciones:</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ELÉCTRICA Y ELECTRÓNICA</dc:title>
  <dc:creator>Leo</dc:creator>
  <cp:lastModifiedBy>Leo</cp:lastModifiedBy>
  <cp:revision>16</cp:revision>
  <dcterms:created xsi:type="dcterms:W3CDTF">2016-03-28T05:49:54Z</dcterms:created>
  <dcterms:modified xsi:type="dcterms:W3CDTF">2016-03-28T06:41:39Z</dcterms:modified>
</cp:coreProperties>
</file>