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6" r:id="rId2"/>
    <p:sldId id="275" r:id="rId3"/>
    <p:sldId id="298" r:id="rId4"/>
    <p:sldId id="257" r:id="rId5"/>
    <p:sldId id="299" r:id="rId6"/>
    <p:sldId id="259" r:id="rId7"/>
    <p:sldId id="260" r:id="rId8"/>
    <p:sldId id="300" r:id="rId9"/>
    <p:sldId id="258" r:id="rId10"/>
    <p:sldId id="301" r:id="rId11"/>
    <p:sldId id="261" r:id="rId12"/>
    <p:sldId id="302" r:id="rId13"/>
    <p:sldId id="281" r:id="rId14"/>
    <p:sldId id="303" r:id="rId15"/>
    <p:sldId id="263" r:id="rId16"/>
    <p:sldId id="307" r:id="rId17"/>
    <p:sldId id="308" r:id="rId18"/>
    <p:sldId id="309" r:id="rId19"/>
    <p:sldId id="310" r:id="rId20"/>
    <p:sldId id="284" r:id="rId21"/>
    <p:sldId id="285" r:id="rId22"/>
    <p:sldId id="286" r:id="rId23"/>
    <p:sldId id="287" r:id="rId24"/>
    <p:sldId id="288" r:id="rId25"/>
    <p:sldId id="289" r:id="rId26"/>
    <p:sldId id="290" r:id="rId27"/>
    <p:sldId id="291" r:id="rId28"/>
    <p:sldId id="272" r:id="rId29"/>
    <p:sldId id="276" r:id="rId30"/>
    <p:sldId id="277" r:id="rId31"/>
    <p:sldId id="278" r:id="rId32"/>
    <p:sldId id="279" r:id="rId33"/>
    <p:sldId id="273" r:id="rId34"/>
    <p:sldId id="304" r:id="rId35"/>
    <p:sldId id="292" r:id="rId36"/>
    <p:sldId id="293" r:id="rId37"/>
    <p:sldId id="294" r:id="rId38"/>
    <p:sldId id="305" r:id="rId39"/>
    <p:sldId id="295" r:id="rId40"/>
    <p:sldId id="296" r:id="rId41"/>
    <p:sldId id="297" r:id="rId42"/>
    <p:sldId id="306" r:id="rId43"/>
  </p:sldIdLst>
  <p:sldSz cx="9144000" cy="6858000" type="screen4x3"/>
  <p:notesSz cx="6858000" cy="9945688"/>
  <p:defaultTextStyle>
    <a:defPPr>
      <a:defRPr lang="es-E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8" autoAdjust="0"/>
  </p:normalViewPr>
  <p:slideViewPr>
    <p:cSldViewPr snapToGrid="0" snapToObjects="1">
      <p:cViewPr>
        <p:scale>
          <a:sx n="60" d="100"/>
          <a:sy n="60" d="100"/>
        </p:scale>
        <p:origin x="34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487BA4E1-8FC8-401F-8930-685075108AF2}" type="datetimeFigureOut">
              <a:rPr lang="es-ES" smtClean="0"/>
              <a:pPr/>
              <a:t>23/02/2016</a:t>
            </a:fld>
            <a:endParaRPr lang="es-ES" dirty="0"/>
          </a:p>
        </p:txBody>
      </p:sp>
      <p:sp>
        <p:nvSpPr>
          <p:cNvPr id="4" name="3 Marcador de pie de página"/>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s-ES" dirty="0"/>
          </a:p>
        </p:txBody>
      </p:sp>
      <p:sp>
        <p:nvSpPr>
          <p:cNvPr id="5" name="4 Marcador de número de diapositiva"/>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FB6C0F44-F69D-43D5-B045-B61DB1E873A0}" type="slidenum">
              <a:rPr lang="es-ES" smtClean="0"/>
              <a:pPr/>
              <a:t>‹Nº›</a:t>
            </a:fld>
            <a:endParaRPr lang="es-ES" dirty="0"/>
          </a:p>
        </p:txBody>
      </p:sp>
    </p:spTree>
    <p:extLst>
      <p:ext uri="{BB962C8B-B14F-4D97-AF65-F5344CB8AC3E}">
        <p14:creationId xmlns:p14="http://schemas.microsoft.com/office/powerpoint/2010/main" xmlns="" val="1059973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s-EC" dirty="0"/>
          </a:p>
        </p:txBody>
      </p:sp>
      <p:sp>
        <p:nvSpPr>
          <p:cNvPr id="3" name="2 Marcador de fecha"/>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3AED143F-373F-41E3-AE20-7C45D7FECCA5}" type="datetimeFigureOut">
              <a:rPr lang="es-EC" smtClean="0"/>
              <a:pPr/>
              <a:t>23/02/2016</a:t>
            </a:fld>
            <a:endParaRPr lang="es-EC" dirty="0"/>
          </a:p>
        </p:txBody>
      </p:sp>
      <p:sp>
        <p:nvSpPr>
          <p:cNvPr id="4" name="3 Marcador de imagen de diapositiva"/>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s-EC" dirty="0"/>
          </a:p>
        </p:txBody>
      </p:sp>
      <p:sp>
        <p:nvSpPr>
          <p:cNvPr id="5" name="4 Marcador de notas"/>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s-EC" dirty="0"/>
          </a:p>
        </p:txBody>
      </p:sp>
      <p:sp>
        <p:nvSpPr>
          <p:cNvPr id="7" name="6 Marcador de número de diapositiva"/>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0EFEDC41-3A6D-4BDC-8433-501BB6B9B992}" type="slidenum">
              <a:rPr lang="es-EC" smtClean="0"/>
              <a:pPr/>
              <a:t>‹Nº›</a:t>
            </a:fld>
            <a:endParaRPr lang="es-EC" dirty="0"/>
          </a:p>
        </p:txBody>
      </p:sp>
    </p:spTree>
    <p:extLst>
      <p:ext uri="{BB962C8B-B14F-4D97-AF65-F5344CB8AC3E}">
        <p14:creationId xmlns:p14="http://schemas.microsoft.com/office/powerpoint/2010/main" xmlns="" val="724250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Los sistemas producidos por el BCE soportan servicios que requieren altos estándares de calidad</a:t>
            </a:r>
          </a:p>
          <a:p>
            <a:r>
              <a:rPr lang="es-EC" dirty="0" smtClean="0"/>
              <a:t>Fase de pruebas y QA demasiado cortas o inexistentes</a:t>
            </a:r>
          </a:p>
          <a:p>
            <a:r>
              <a:rPr lang="es-EC" dirty="0" smtClean="0"/>
              <a:t>Pruebas de Caja Negra que reproducen lo que el usuario ya verifica</a:t>
            </a:r>
          </a:p>
          <a:p>
            <a:r>
              <a:rPr lang="es-EC" dirty="0" smtClean="0"/>
              <a:t>Control de código inexistente o difícil de ejecutar</a:t>
            </a:r>
          </a:p>
          <a:p>
            <a:r>
              <a:rPr lang="es-EC" dirty="0" smtClean="0"/>
              <a:t>Automatización de tareas repetitivas e incorporación de tareas de control</a:t>
            </a:r>
          </a:p>
          <a:p>
            <a:endParaRPr lang="es-EC" dirty="0"/>
          </a:p>
        </p:txBody>
      </p:sp>
      <p:sp>
        <p:nvSpPr>
          <p:cNvPr id="4" name="3 Marcador de número de diapositiva"/>
          <p:cNvSpPr>
            <a:spLocks noGrp="1"/>
          </p:cNvSpPr>
          <p:nvPr>
            <p:ph type="sldNum" sz="quarter" idx="10"/>
          </p:nvPr>
        </p:nvSpPr>
        <p:spPr/>
        <p:txBody>
          <a:bodyPr/>
          <a:lstStyle/>
          <a:p>
            <a:fld id="{0EFEDC41-3A6D-4BDC-8433-501BB6B9B992}" type="slidenum">
              <a:rPr lang="es-EC" smtClean="0"/>
              <a:pPr/>
              <a:t>11</a:t>
            </a:fld>
            <a:endParaRPr lang="es-EC"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Los sistemas producidos por el BCE soportan servicios que requieren altos estándares de calidad</a:t>
            </a:r>
          </a:p>
          <a:p>
            <a:r>
              <a:rPr lang="es-EC" dirty="0" smtClean="0"/>
              <a:t>Fase de pruebas y QA demasiado cortas o inexistentes</a:t>
            </a:r>
          </a:p>
          <a:p>
            <a:r>
              <a:rPr lang="es-EC" dirty="0" smtClean="0"/>
              <a:t>Pruebas de Caja Negra que reproducen lo que el usuario ya verifica</a:t>
            </a:r>
          </a:p>
          <a:p>
            <a:r>
              <a:rPr lang="es-EC" dirty="0" smtClean="0"/>
              <a:t>Control de código inexistente o difícil de ejecutar</a:t>
            </a:r>
          </a:p>
          <a:p>
            <a:r>
              <a:rPr lang="es-EC" dirty="0" smtClean="0"/>
              <a:t>Automatización de tareas repetitivas e incorporación de tareas de control</a:t>
            </a:r>
          </a:p>
          <a:p>
            <a:endParaRPr lang="es-EC" dirty="0"/>
          </a:p>
        </p:txBody>
      </p:sp>
      <p:sp>
        <p:nvSpPr>
          <p:cNvPr id="4" name="3 Marcador de número de diapositiva"/>
          <p:cNvSpPr>
            <a:spLocks noGrp="1"/>
          </p:cNvSpPr>
          <p:nvPr>
            <p:ph type="sldNum" sz="quarter" idx="10"/>
          </p:nvPr>
        </p:nvSpPr>
        <p:spPr/>
        <p:txBody>
          <a:bodyPr/>
          <a:lstStyle/>
          <a:p>
            <a:fld id="{0EFEDC41-3A6D-4BDC-8433-501BB6B9B992}" type="slidenum">
              <a:rPr lang="es-EC" smtClean="0"/>
              <a:pPr/>
              <a:t>13</a:t>
            </a:fld>
            <a:endParaRPr lang="es-EC"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0EFEDC41-3A6D-4BDC-8433-501BB6B9B992}" type="slidenum">
              <a:rPr lang="es-EC" smtClean="0"/>
              <a:pPr/>
              <a:t>27</a:t>
            </a:fld>
            <a:endParaRPr lang="es-EC"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590800" y="2130425"/>
            <a:ext cx="6096000" cy="1470025"/>
          </a:xfrm>
        </p:spPr>
        <p:txBody>
          <a:bodyPr/>
          <a:lstStyle>
            <a:lvl1pPr algn="ctr" defTabSz="457200" rtl="0" fontAlgn="base">
              <a:spcBef>
                <a:spcPct val="0"/>
              </a:spcBef>
              <a:spcAft>
                <a:spcPct val="0"/>
              </a:spcAft>
              <a:defRPr lang="es-ES" sz="3600" b="1" kern="1200" cap="all" dirty="0">
                <a:solidFill>
                  <a:schemeClr val="tx1"/>
                </a:solidFill>
                <a:latin typeface="Helvetica Neue Light"/>
                <a:ea typeface="+mn-ea"/>
                <a:cs typeface="+mj-cs"/>
              </a:defRPr>
            </a:lvl1pPr>
          </a:lstStyle>
          <a:p>
            <a:r>
              <a:rPr lang="es-ES" smtClean="0"/>
              <a:t>Haga clic para modificar el estilo de título del patrón</a:t>
            </a:r>
            <a:endParaRPr lang="es-ES" dirty="0"/>
          </a:p>
        </p:txBody>
      </p:sp>
      <p:sp>
        <p:nvSpPr>
          <p:cNvPr id="3" name="Subtítulo 2"/>
          <p:cNvSpPr>
            <a:spLocks noGrp="1"/>
          </p:cNvSpPr>
          <p:nvPr>
            <p:ph type="subTitle" idx="1"/>
          </p:nvPr>
        </p:nvSpPr>
        <p:spPr>
          <a:xfrm>
            <a:off x="2590800" y="3886200"/>
            <a:ext cx="6096000" cy="1752600"/>
          </a:xfrm>
        </p:spPr>
        <p:txBody>
          <a:bodyPr/>
          <a:lstStyle>
            <a:lvl1pPr marL="0" indent="0" algn="ctr">
              <a:buNone/>
              <a:defRPr baseline="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
        <p:nvSpPr>
          <p:cNvPr id="4" name="Marcador de fecha 3"/>
          <p:cNvSpPr>
            <a:spLocks noGrp="1"/>
          </p:cNvSpPr>
          <p:nvPr>
            <p:ph type="dt" sz="half" idx="10"/>
          </p:nvPr>
        </p:nvSpPr>
        <p:spPr/>
        <p:txBody>
          <a:bodyPr/>
          <a:lstStyle>
            <a:lvl1pPr>
              <a:defRPr/>
            </a:lvl1pPr>
          </a:lstStyle>
          <a:p>
            <a:pPr>
              <a:defRPr/>
            </a:pPr>
            <a:fld id="{986E23D5-3712-472E-8890-46D0145B9D6A}" type="datetimeFigureOut">
              <a:rPr lang="es-ES"/>
              <a:pPr>
                <a:defRPr/>
              </a:pPr>
              <a:t>23/02/2016</a:t>
            </a:fld>
            <a:endParaRPr lang="es-ES" dirty="0"/>
          </a:p>
        </p:txBody>
      </p:sp>
      <p:sp>
        <p:nvSpPr>
          <p:cNvPr id="5" name="Marcador de pie de página 4"/>
          <p:cNvSpPr>
            <a:spLocks noGrp="1"/>
          </p:cNvSpPr>
          <p:nvPr>
            <p:ph type="ftr" sz="quarter" idx="11"/>
          </p:nvPr>
        </p:nvSpPr>
        <p:spPr/>
        <p:txBody>
          <a:bodyPr/>
          <a:lstStyle>
            <a:lvl1pPr>
              <a:defRPr/>
            </a:lvl1pPr>
          </a:lstStyle>
          <a:p>
            <a:pPr>
              <a:defRPr/>
            </a:pPr>
            <a:endParaRPr lang="es-ES" dirty="0"/>
          </a:p>
        </p:txBody>
      </p:sp>
      <p:sp>
        <p:nvSpPr>
          <p:cNvPr id="6" name="Marcador de número de diapositiva 5"/>
          <p:cNvSpPr>
            <a:spLocks noGrp="1"/>
          </p:cNvSpPr>
          <p:nvPr>
            <p:ph type="sldNum" sz="quarter" idx="12"/>
          </p:nvPr>
        </p:nvSpPr>
        <p:spPr/>
        <p:txBody>
          <a:bodyPr/>
          <a:lstStyle>
            <a:lvl1pPr>
              <a:defRPr/>
            </a:lvl1pPr>
          </a:lstStyle>
          <a:p>
            <a:pPr>
              <a:defRPr/>
            </a:pPr>
            <a:fld id="{343269FB-C826-4821-AE13-57F36A5A0985}" type="slidenum">
              <a:rPr lang="es-ES"/>
              <a:pPr>
                <a:defRPr/>
              </a:pPr>
              <a:t>‹Nº›</a:t>
            </a:fld>
            <a:endParaRPr lang="es-ES" dirty="0"/>
          </a:p>
        </p:txBody>
      </p:sp>
      <p:pic>
        <p:nvPicPr>
          <p:cNvPr id="7" name="6 Imagen" descr="logazo.jpg"/>
          <p:cNvPicPr>
            <a:picLocks noChangeAspect="1"/>
          </p:cNvPicPr>
          <p:nvPr userDrawn="1"/>
        </p:nvPicPr>
        <p:blipFill>
          <a:blip r:embed="rId2"/>
          <a:stretch>
            <a:fillRect/>
          </a:stretch>
        </p:blipFill>
        <p:spPr>
          <a:xfrm>
            <a:off x="0" y="1466426"/>
            <a:ext cx="2600095" cy="481753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2590799" y="3907971"/>
            <a:ext cx="6096001" cy="1362075"/>
          </a:xfrm>
        </p:spPr>
        <p:txBody>
          <a:bodyPr anchor="t"/>
          <a:lstStyle>
            <a:lvl1pPr algn="l">
              <a:defRPr sz="3600" b="1" cap="all"/>
            </a:lvl1pPr>
          </a:lstStyle>
          <a:p>
            <a:r>
              <a:rPr lang="es-ES" smtClean="0"/>
              <a:t>Haga clic para modificar el estilo de título del patrón</a:t>
            </a:r>
            <a:endParaRPr lang="es-ES" dirty="0"/>
          </a:p>
        </p:txBody>
      </p:sp>
      <p:sp>
        <p:nvSpPr>
          <p:cNvPr id="3" name="Marcador de texto 2"/>
          <p:cNvSpPr>
            <a:spLocks noGrp="1"/>
          </p:cNvSpPr>
          <p:nvPr>
            <p:ph type="body" idx="1"/>
          </p:nvPr>
        </p:nvSpPr>
        <p:spPr>
          <a:xfrm>
            <a:off x="2590799" y="2407784"/>
            <a:ext cx="60960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985B7D54-B8D8-450A-8AD5-FE59C61A555C}" type="datetimeFigureOut">
              <a:rPr lang="es-ES"/>
              <a:pPr>
                <a:defRPr/>
              </a:pPr>
              <a:t>23/02/2016</a:t>
            </a:fld>
            <a:endParaRPr lang="es-ES" dirty="0"/>
          </a:p>
        </p:txBody>
      </p:sp>
      <p:sp>
        <p:nvSpPr>
          <p:cNvPr id="5" name="Marcador de pie de página 4"/>
          <p:cNvSpPr>
            <a:spLocks noGrp="1"/>
          </p:cNvSpPr>
          <p:nvPr>
            <p:ph type="ftr" sz="quarter" idx="11"/>
          </p:nvPr>
        </p:nvSpPr>
        <p:spPr/>
        <p:txBody>
          <a:bodyPr/>
          <a:lstStyle>
            <a:lvl1pPr>
              <a:defRPr/>
            </a:lvl1pPr>
          </a:lstStyle>
          <a:p>
            <a:pPr>
              <a:defRPr/>
            </a:pPr>
            <a:endParaRPr lang="es-ES" dirty="0"/>
          </a:p>
        </p:txBody>
      </p:sp>
      <p:sp>
        <p:nvSpPr>
          <p:cNvPr id="6" name="Marcador de número de diapositiva 5"/>
          <p:cNvSpPr>
            <a:spLocks noGrp="1"/>
          </p:cNvSpPr>
          <p:nvPr>
            <p:ph type="sldNum" sz="quarter" idx="12"/>
          </p:nvPr>
        </p:nvSpPr>
        <p:spPr/>
        <p:txBody>
          <a:bodyPr/>
          <a:lstStyle>
            <a:lvl1pPr>
              <a:defRPr/>
            </a:lvl1pPr>
          </a:lstStyle>
          <a:p>
            <a:pPr>
              <a:defRPr/>
            </a:pPr>
            <a:fld id="{DB0FB056-C7C9-4F36-917C-201BA84D72C3}" type="slidenum">
              <a:rPr lang="es-ES"/>
              <a:pPr>
                <a:defRPr/>
              </a:pPr>
              <a:t>‹Nº›</a:t>
            </a:fld>
            <a:endParaRPr lang="es-ES" dirty="0"/>
          </a:p>
        </p:txBody>
      </p:sp>
      <p:pic>
        <p:nvPicPr>
          <p:cNvPr id="7" name="6 Imagen" descr="logazo.jpg"/>
          <p:cNvPicPr>
            <a:picLocks noChangeAspect="1"/>
          </p:cNvPicPr>
          <p:nvPr userDrawn="1"/>
        </p:nvPicPr>
        <p:blipFill>
          <a:blip r:embed="rId2"/>
          <a:stretch>
            <a:fillRect/>
          </a:stretch>
        </p:blipFill>
        <p:spPr>
          <a:xfrm>
            <a:off x="0" y="1466426"/>
            <a:ext cx="2600095" cy="48175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dirty="0"/>
          </a:p>
        </p:txBody>
      </p:sp>
      <p:sp>
        <p:nvSpPr>
          <p:cNvPr id="3" name="Marcador de contenido 2"/>
          <p:cNvSpPr>
            <a:spLocks noGrp="1"/>
          </p:cNvSpPr>
          <p:nvPr>
            <p:ph idx="1"/>
          </p:nvPr>
        </p:nvSpPr>
        <p:spPr/>
        <p:txBody>
          <a:bodyPr>
            <a:normAutofit/>
          </a:bodyPr>
          <a:lstStyle>
            <a:lvl1pPr marL="0" algn="l" defTabSz="457200" rtl="0" eaLnBrk="1" latinLnBrk="0" hangingPunct="1">
              <a:spcBef>
                <a:spcPct val="20000"/>
              </a:spcBef>
              <a:buFont typeface="Arial"/>
              <a:defRPr lang="es-ES" sz="2400" kern="1200" dirty="0" smtClean="0">
                <a:solidFill>
                  <a:schemeClr val="tx1">
                    <a:lumMod val="65000"/>
                    <a:lumOff val="35000"/>
                  </a:schemeClr>
                </a:solidFill>
                <a:latin typeface="Helvetica Neue"/>
                <a:ea typeface="+mn-ea"/>
                <a:cs typeface="+mn-cs"/>
              </a:defRPr>
            </a:lvl1pPr>
            <a:lvl2pPr marL="0" algn="l" defTabSz="457200" rtl="0" eaLnBrk="1" latinLnBrk="0" hangingPunct="1">
              <a:defRPr lang="es-ES" sz="2000" kern="1200" dirty="0" smtClean="0">
                <a:solidFill>
                  <a:schemeClr val="tx1"/>
                </a:solidFill>
                <a:latin typeface="Helvetica Neue"/>
                <a:ea typeface="+mn-ea"/>
                <a:cs typeface="+mn-cs"/>
              </a:defRPr>
            </a:lvl2pPr>
            <a:lvl3pPr marL="0" algn="l" defTabSz="457200" rtl="0" eaLnBrk="1" latinLnBrk="0" hangingPunct="1">
              <a:spcBef>
                <a:spcPct val="20000"/>
              </a:spcBef>
              <a:buFont typeface="Arial"/>
              <a:defRPr lang="es-ES" sz="1800" kern="1200" dirty="0" smtClean="0">
                <a:solidFill>
                  <a:schemeClr val="tx1"/>
                </a:solidFill>
                <a:latin typeface="Helvetica Neue"/>
                <a:ea typeface="+mn-ea"/>
                <a:cs typeface="+mn-cs"/>
              </a:defRPr>
            </a:lvl3pPr>
            <a:lvl4pPr marL="0" algn="l" defTabSz="457200" rtl="0" eaLnBrk="1" latinLnBrk="0" hangingPunct="1">
              <a:spcBef>
                <a:spcPct val="20000"/>
              </a:spcBef>
              <a:buFont typeface="Arial"/>
              <a:defRPr lang="es-ES" sz="1400" kern="1200" dirty="0" smtClean="0">
                <a:solidFill>
                  <a:schemeClr val="tx1"/>
                </a:solidFill>
                <a:latin typeface="Helvetica Neue"/>
                <a:ea typeface="+mn-ea"/>
                <a:cs typeface="+mn-cs"/>
              </a:defRPr>
            </a:lvl4pPr>
            <a:lvl5pPr marL="0" algn="l" defTabSz="457200" rtl="0" eaLnBrk="1" latinLnBrk="0" hangingPunct="1">
              <a:spcBef>
                <a:spcPct val="20000"/>
              </a:spcBef>
              <a:buFont typeface="Arial"/>
              <a:defRPr lang="es-ES" sz="2000" kern="1200" dirty="0">
                <a:solidFill>
                  <a:schemeClr val="tx1"/>
                </a:solidFill>
                <a:latin typeface="+mn-lt"/>
                <a:ea typeface="+mn-ea"/>
                <a:cs typeface="+mn-cs"/>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Marcador de fecha 3"/>
          <p:cNvSpPr>
            <a:spLocks noGrp="1"/>
          </p:cNvSpPr>
          <p:nvPr>
            <p:ph type="dt" sz="half" idx="10"/>
          </p:nvPr>
        </p:nvSpPr>
        <p:spPr/>
        <p:txBody>
          <a:bodyPr/>
          <a:lstStyle>
            <a:lvl1pPr>
              <a:defRPr/>
            </a:lvl1pPr>
          </a:lstStyle>
          <a:p>
            <a:pPr>
              <a:defRPr/>
            </a:pPr>
            <a:fld id="{C51157C4-3770-4A95-869B-292646BFFD19}" type="datetimeFigureOut">
              <a:rPr lang="es-ES"/>
              <a:pPr>
                <a:defRPr/>
              </a:pPr>
              <a:t>23/02/2016</a:t>
            </a:fld>
            <a:endParaRPr lang="es-ES" dirty="0"/>
          </a:p>
        </p:txBody>
      </p:sp>
      <p:sp>
        <p:nvSpPr>
          <p:cNvPr id="5" name="Marcador de pie de página 4"/>
          <p:cNvSpPr>
            <a:spLocks noGrp="1"/>
          </p:cNvSpPr>
          <p:nvPr>
            <p:ph type="ftr" sz="quarter" idx="11"/>
          </p:nvPr>
        </p:nvSpPr>
        <p:spPr/>
        <p:txBody>
          <a:bodyPr/>
          <a:lstStyle>
            <a:lvl1pPr>
              <a:defRPr/>
            </a:lvl1pPr>
          </a:lstStyle>
          <a:p>
            <a:pPr>
              <a:defRPr/>
            </a:pPr>
            <a:endParaRPr lang="es-ES" dirty="0"/>
          </a:p>
        </p:txBody>
      </p:sp>
      <p:sp>
        <p:nvSpPr>
          <p:cNvPr id="6" name="Marcador de número de diapositiva 5"/>
          <p:cNvSpPr>
            <a:spLocks noGrp="1"/>
          </p:cNvSpPr>
          <p:nvPr>
            <p:ph type="sldNum" sz="quarter" idx="12"/>
          </p:nvPr>
        </p:nvSpPr>
        <p:spPr/>
        <p:txBody>
          <a:bodyPr/>
          <a:lstStyle>
            <a:lvl1pPr>
              <a:defRPr/>
            </a:lvl1pPr>
          </a:lstStyle>
          <a:p>
            <a:pPr>
              <a:defRPr/>
            </a:pPr>
            <a:fld id="{D004A0E4-F907-45A9-8A8A-4778D1DEB905}" type="slidenum">
              <a:rPr lang="es-ES"/>
              <a:pPr>
                <a:defRPr/>
              </a:pPr>
              <a:t>‹Nº›</a:t>
            </a:fld>
            <a:endParaRPr lang="es-ES" dirty="0"/>
          </a:p>
        </p:txBody>
      </p:sp>
      <p:pic>
        <p:nvPicPr>
          <p:cNvPr id="7" name="6 Imagen" descr="logazo.jpg"/>
          <p:cNvPicPr>
            <a:picLocks noChangeAspect="1"/>
          </p:cNvPicPr>
          <p:nvPr userDrawn="1"/>
        </p:nvPicPr>
        <p:blipFill>
          <a:blip r:embed="rId2"/>
          <a:stretch>
            <a:fillRect/>
          </a:stretch>
        </p:blipFill>
        <p:spPr>
          <a:xfrm>
            <a:off x="0" y="1466426"/>
            <a:ext cx="2600095" cy="481753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5" name="Marcador de fecha 3"/>
          <p:cNvSpPr>
            <a:spLocks noGrp="1"/>
          </p:cNvSpPr>
          <p:nvPr>
            <p:ph type="dt" sz="half" idx="10"/>
          </p:nvPr>
        </p:nvSpPr>
        <p:spPr/>
        <p:txBody>
          <a:bodyPr/>
          <a:lstStyle>
            <a:lvl1pPr>
              <a:defRPr/>
            </a:lvl1pPr>
          </a:lstStyle>
          <a:p>
            <a:pPr>
              <a:defRPr/>
            </a:pPr>
            <a:fld id="{3A824A81-197C-4D46-9115-0062F29C9388}" type="datetimeFigureOut">
              <a:rPr lang="es-ES"/>
              <a:pPr>
                <a:defRPr/>
              </a:pPr>
              <a:t>23/02/2016</a:t>
            </a:fld>
            <a:endParaRPr lang="es-ES" dirty="0"/>
          </a:p>
        </p:txBody>
      </p:sp>
      <p:sp>
        <p:nvSpPr>
          <p:cNvPr id="6" name="Marcador de pie de página 4"/>
          <p:cNvSpPr>
            <a:spLocks noGrp="1"/>
          </p:cNvSpPr>
          <p:nvPr>
            <p:ph type="ftr" sz="quarter" idx="11"/>
          </p:nvPr>
        </p:nvSpPr>
        <p:spPr/>
        <p:txBody>
          <a:bodyPr/>
          <a:lstStyle>
            <a:lvl1pPr>
              <a:defRPr/>
            </a:lvl1pPr>
          </a:lstStyle>
          <a:p>
            <a:pPr>
              <a:defRPr/>
            </a:pPr>
            <a:endParaRPr lang="es-ES" dirty="0"/>
          </a:p>
        </p:txBody>
      </p:sp>
      <p:sp>
        <p:nvSpPr>
          <p:cNvPr id="7" name="Marcador de número de diapositiva 5"/>
          <p:cNvSpPr>
            <a:spLocks noGrp="1"/>
          </p:cNvSpPr>
          <p:nvPr>
            <p:ph type="sldNum" sz="quarter" idx="12"/>
          </p:nvPr>
        </p:nvSpPr>
        <p:spPr/>
        <p:txBody>
          <a:bodyPr/>
          <a:lstStyle>
            <a:lvl1pPr>
              <a:defRPr/>
            </a:lvl1pPr>
          </a:lstStyle>
          <a:p>
            <a:pPr>
              <a:defRPr/>
            </a:pPr>
            <a:fld id="{E755ACCD-0C00-45C7-BB3D-8CB67BE6790C}" type="slidenum">
              <a:rPr lang="es-ES"/>
              <a:pPr>
                <a:defRPr/>
              </a:pPr>
              <a:t>‹Nº›</a:t>
            </a:fld>
            <a:endParaRPr lang="es-ES" dirty="0"/>
          </a:p>
        </p:txBody>
      </p:sp>
      <p:sp>
        <p:nvSpPr>
          <p:cNvPr id="8" name="Título 1"/>
          <p:cNvSpPr>
            <a:spLocks noGrp="1"/>
          </p:cNvSpPr>
          <p:nvPr>
            <p:ph type="title"/>
          </p:nvPr>
        </p:nvSpPr>
        <p:spPr>
          <a:xfrm>
            <a:off x="2600094" y="1284743"/>
            <a:ext cx="6260877" cy="762000"/>
          </a:xfrm>
        </p:spPr>
        <p:txBody>
          <a:bodyPr/>
          <a:lstStyle/>
          <a:p>
            <a:r>
              <a:rPr lang="es-ES" smtClean="0"/>
              <a:t>Haga clic para modificar el estilo de título del patrón</a:t>
            </a:r>
            <a:endParaRPr lang="es-ES" dirty="0"/>
          </a:p>
        </p:txBody>
      </p:sp>
      <p:sp>
        <p:nvSpPr>
          <p:cNvPr id="9" name="Marcador de contenido 2"/>
          <p:cNvSpPr>
            <a:spLocks noGrp="1"/>
          </p:cNvSpPr>
          <p:nvPr>
            <p:ph idx="13"/>
          </p:nvPr>
        </p:nvSpPr>
        <p:spPr>
          <a:xfrm>
            <a:off x="2600094" y="2046743"/>
            <a:ext cx="6260877" cy="4133850"/>
          </a:xfrm>
        </p:spPr>
        <p:txBody>
          <a:bodyPr>
            <a:normAutofit/>
          </a:bodyPr>
          <a:lstStyle>
            <a:lvl1pPr marL="0" algn="l" defTabSz="457200" rtl="0" eaLnBrk="1" latinLnBrk="0" hangingPunct="1">
              <a:spcBef>
                <a:spcPct val="20000"/>
              </a:spcBef>
              <a:buFont typeface="Arial"/>
              <a:defRPr lang="es-ES" sz="2400" kern="1200" dirty="0" smtClean="0">
                <a:solidFill>
                  <a:schemeClr val="tx1">
                    <a:lumMod val="65000"/>
                    <a:lumOff val="35000"/>
                  </a:schemeClr>
                </a:solidFill>
                <a:latin typeface="Helvetica Neue"/>
                <a:ea typeface="+mn-ea"/>
                <a:cs typeface="+mn-cs"/>
              </a:defRPr>
            </a:lvl1pPr>
            <a:lvl2pPr marL="0" algn="l" defTabSz="457200" rtl="0" eaLnBrk="1" latinLnBrk="0" hangingPunct="1">
              <a:defRPr lang="es-ES" sz="2000" kern="1200" dirty="0" smtClean="0">
                <a:solidFill>
                  <a:schemeClr val="tx1"/>
                </a:solidFill>
                <a:latin typeface="Helvetica Neue"/>
                <a:ea typeface="+mn-ea"/>
                <a:cs typeface="+mn-cs"/>
              </a:defRPr>
            </a:lvl2pPr>
            <a:lvl3pPr marL="0" algn="l" defTabSz="457200" rtl="0" eaLnBrk="1" latinLnBrk="0" hangingPunct="1">
              <a:spcBef>
                <a:spcPct val="20000"/>
              </a:spcBef>
              <a:buFont typeface="Arial"/>
              <a:defRPr lang="es-ES" sz="1800" kern="1200" dirty="0" smtClean="0">
                <a:solidFill>
                  <a:schemeClr val="tx1"/>
                </a:solidFill>
                <a:latin typeface="Helvetica Neue"/>
                <a:ea typeface="+mn-ea"/>
                <a:cs typeface="+mn-cs"/>
              </a:defRPr>
            </a:lvl3pPr>
            <a:lvl4pPr marL="0" algn="l" defTabSz="457200" rtl="0" eaLnBrk="1" latinLnBrk="0" hangingPunct="1">
              <a:spcBef>
                <a:spcPct val="20000"/>
              </a:spcBef>
              <a:buFont typeface="Arial"/>
              <a:defRPr lang="es-ES" sz="1400" kern="1200" dirty="0" smtClean="0">
                <a:solidFill>
                  <a:schemeClr val="tx1"/>
                </a:solidFill>
                <a:latin typeface="Helvetica Neue"/>
                <a:ea typeface="+mn-ea"/>
                <a:cs typeface="+mn-cs"/>
              </a:defRPr>
            </a:lvl4pPr>
            <a:lvl5pPr marL="0" algn="l" defTabSz="457200" rtl="0" eaLnBrk="1" latinLnBrk="0" hangingPunct="1">
              <a:spcBef>
                <a:spcPct val="20000"/>
              </a:spcBef>
              <a:buFont typeface="Arial"/>
              <a:defRPr lang="es-ES" sz="2000" kern="1200" dirty="0">
                <a:solidFill>
                  <a:schemeClr val="tx1"/>
                </a:solidFill>
                <a:latin typeface="+mn-lt"/>
                <a:ea typeface="+mn-ea"/>
                <a:cs typeface="+mn-cs"/>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11" name="10 Marcador de posición de imagen"/>
          <p:cNvSpPr>
            <a:spLocks noGrp="1"/>
          </p:cNvSpPr>
          <p:nvPr>
            <p:ph type="pic" sz="quarter" idx="14"/>
          </p:nvPr>
        </p:nvSpPr>
        <p:spPr>
          <a:xfrm>
            <a:off x="1" y="1284743"/>
            <a:ext cx="2590800" cy="4895850"/>
          </a:xfrm>
        </p:spPr>
        <p:txBody>
          <a:bodyPr/>
          <a:lstStyle/>
          <a:p>
            <a:r>
              <a:rPr lang="es-ES" dirty="0" smtClean="0"/>
              <a:t>Haga clic en el icono para agregar una imagen</a:t>
            </a:r>
            <a:endParaRPr lang="es-EC"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48308E0C-4309-444A-B7DF-64D9F6C2DF06}" type="datetimeFigureOut">
              <a:rPr lang="es-ES"/>
              <a:pPr>
                <a:defRPr/>
              </a:pPr>
              <a:t>23/02/2016</a:t>
            </a:fld>
            <a:endParaRPr lang="es-ES" dirty="0"/>
          </a:p>
        </p:txBody>
      </p:sp>
      <p:sp>
        <p:nvSpPr>
          <p:cNvPr id="3" name="Marcador de pie de página 4"/>
          <p:cNvSpPr>
            <a:spLocks noGrp="1"/>
          </p:cNvSpPr>
          <p:nvPr>
            <p:ph type="ftr" sz="quarter" idx="11"/>
          </p:nvPr>
        </p:nvSpPr>
        <p:spPr/>
        <p:txBody>
          <a:bodyPr/>
          <a:lstStyle>
            <a:lvl1pPr>
              <a:defRPr/>
            </a:lvl1pPr>
          </a:lstStyle>
          <a:p>
            <a:pPr>
              <a:defRPr/>
            </a:pPr>
            <a:endParaRPr lang="es-ES" dirty="0"/>
          </a:p>
        </p:txBody>
      </p:sp>
      <p:sp>
        <p:nvSpPr>
          <p:cNvPr id="4" name="Marcador de número de diapositiva 5"/>
          <p:cNvSpPr>
            <a:spLocks noGrp="1"/>
          </p:cNvSpPr>
          <p:nvPr>
            <p:ph type="sldNum" sz="quarter" idx="12"/>
          </p:nvPr>
        </p:nvSpPr>
        <p:spPr/>
        <p:txBody>
          <a:bodyPr/>
          <a:lstStyle>
            <a:lvl1pPr>
              <a:defRPr/>
            </a:lvl1pPr>
          </a:lstStyle>
          <a:p>
            <a:pPr>
              <a:defRPr/>
            </a:pPr>
            <a:fld id="{7C68417E-CC05-4954-AFC2-46F19EED7A27}" type="slidenum">
              <a:rPr lang="es-ES"/>
              <a:pPr>
                <a:defRPr/>
              </a:pPr>
              <a:t>‹Nº›</a:t>
            </a:fld>
            <a:endParaRPr lang="es-ES" dirty="0"/>
          </a:p>
        </p:txBody>
      </p:sp>
      <p:sp>
        <p:nvSpPr>
          <p:cNvPr id="6" name="Marcador de contenido 2"/>
          <p:cNvSpPr>
            <a:spLocks noGrp="1"/>
          </p:cNvSpPr>
          <p:nvPr>
            <p:ph idx="13"/>
          </p:nvPr>
        </p:nvSpPr>
        <p:spPr>
          <a:xfrm>
            <a:off x="283030" y="1360714"/>
            <a:ext cx="8577942" cy="4819879"/>
          </a:xfrm>
        </p:spPr>
        <p:txBody>
          <a:bodyPr>
            <a:normAutofit/>
          </a:bodyPr>
          <a:lstStyle>
            <a:lvl1pPr marL="342900" indent="-342900" algn="l" defTabSz="457200" rtl="0" eaLnBrk="1" latinLnBrk="0" hangingPunct="1">
              <a:spcBef>
                <a:spcPct val="20000"/>
              </a:spcBef>
              <a:buFont typeface="Arial"/>
              <a:defRPr lang="es-ES" sz="2400" kern="1200" baseline="0" dirty="0" smtClean="0">
                <a:solidFill>
                  <a:schemeClr val="tx2">
                    <a:lumMod val="75000"/>
                  </a:schemeClr>
                </a:solidFill>
                <a:latin typeface="Helvetica Neue"/>
                <a:ea typeface="+mn-ea"/>
                <a:cs typeface="+mn-cs"/>
              </a:defRPr>
            </a:lvl1pPr>
            <a:lvl2pPr marL="0" algn="l" defTabSz="457200" rtl="0" eaLnBrk="1" latinLnBrk="0" hangingPunct="1">
              <a:defRPr lang="es-ES" sz="2000" kern="1200" baseline="0" dirty="0" smtClean="0">
                <a:solidFill>
                  <a:schemeClr val="tx2">
                    <a:lumMod val="75000"/>
                  </a:schemeClr>
                </a:solidFill>
                <a:latin typeface="Helvetica Neue"/>
                <a:ea typeface="+mn-ea"/>
                <a:cs typeface="+mn-cs"/>
              </a:defRPr>
            </a:lvl2pPr>
            <a:lvl3pPr marL="0" algn="l" defTabSz="457200" rtl="0" eaLnBrk="1" latinLnBrk="0" hangingPunct="1">
              <a:spcBef>
                <a:spcPct val="20000"/>
              </a:spcBef>
              <a:buFont typeface="Arial"/>
              <a:defRPr lang="es-ES" sz="1800" kern="1200" baseline="0" dirty="0" smtClean="0">
                <a:solidFill>
                  <a:schemeClr val="tx2">
                    <a:lumMod val="75000"/>
                  </a:schemeClr>
                </a:solidFill>
                <a:latin typeface="Helvetica Neue"/>
                <a:ea typeface="+mn-ea"/>
                <a:cs typeface="+mn-cs"/>
              </a:defRPr>
            </a:lvl3pPr>
            <a:lvl4pPr marL="0" algn="l" defTabSz="457200" rtl="0" eaLnBrk="1" latinLnBrk="0" hangingPunct="1">
              <a:spcBef>
                <a:spcPct val="20000"/>
              </a:spcBef>
              <a:buFont typeface="Arial"/>
              <a:defRPr lang="es-ES" sz="1400" kern="1200" baseline="0" dirty="0" smtClean="0">
                <a:solidFill>
                  <a:schemeClr val="tx2">
                    <a:lumMod val="75000"/>
                  </a:schemeClr>
                </a:solidFill>
                <a:latin typeface="Helvetica Neue"/>
                <a:ea typeface="+mn-ea"/>
                <a:cs typeface="+mn-cs"/>
              </a:defRPr>
            </a:lvl4pPr>
            <a:lvl5pPr marL="0" algn="l" defTabSz="457200" rtl="0" eaLnBrk="1" latinLnBrk="0" hangingPunct="1">
              <a:spcBef>
                <a:spcPct val="20000"/>
              </a:spcBef>
              <a:buFont typeface="Arial"/>
              <a:defRPr lang="es-ES" sz="2000" kern="1200" baseline="0" dirty="0">
                <a:solidFill>
                  <a:schemeClr val="tx2">
                    <a:lumMod val="75000"/>
                  </a:schemeClr>
                </a:solidFill>
                <a:latin typeface="+mn-lt"/>
                <a:ea typeface="+mn-ea"/>
                <a:cs typeface="+mn-cs"/>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600094" y="5268687"/>
            <a:ext cx="6086705" cy="566738"/>
          </a:xfrm>
        </p:spPr>
        <p:txBody>
          <a:bodyPr anchor="b"/>
          <a:lstStyle>
            <a:lvl1pPr algn="l">
              <a:defRPr sz="2000" b="1"/>
            </a:lvl1pPr>
          </a:lstStyle>
          <a:p>
            <a:r>
              <a:rPr lang="es-ES" smtClean="0"/>
              <a:t>Haga clic para modificar el estilo de título del patrón</a:t>
            </a:r>
            <a:endParaRPr lang="es-ES" dirty="0"/>
          </a:p>
        </p:txBody>
      </p:sp>
      <p:sp>
        <p:nvSpPr>
          <p:cNvPr id="3" name="Marcador de posición de imagen 2"/>
          <p:cNvSpPr>
            <a:spLocks noGrp="1"/>
          </p:cNvSpPr>
          <p:nvPr>
            <p:ph type="pic" idx="1"/>
          </p:nvPr>
        </p:nvSpPr>
        <p:spPr>
          <a:xfrm>
            <a:off x="2600094" y="1394035"/>
            <a:ext cx="6086705" cy="383110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s-ES" noProof="0" dirty="0"/>
          </a:p>
        </p:txBody>
      </p:sp>
      <p:sp>
        <p:nvSpPr>
          <p:cNvPr id="4" name="Marcador de texto 3"/>
          <p:cNvSpPr>
            <a:spLocks noGrp="1"/>
          </p:cNvSpPr>
          <p:nvPr>
            <p:ph type="body" sz="half" idx="2"/>
          </p:nvPr>
        </p:nvSpPr>
        <p:spPr>
          <a:xfrm>
            <a:off x="2600094" y="5846311"/>
            <a:ext cx="60867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F4CD7A3B-1E97-4399-AFBC-DE9EFCAE4985}" type="datetimeFigureOut">
              <a:rPr lang="es-ES"/>
              <a:pPr>
                <a:defRPr/>
              </a:pPr>
              <a:t>23/02/2016</a:t>
            </a:fld>
            <a:endParaRPr lang="es-ES" dirty="0"/>
          </a:p>
        </p:txBody>
      </p:sp>
      <p:sp>
        <p:nvSpPr>
          <p:cNvPr id="6" name="Marcador de pie de página 4"/>
          <p:cNvSpPr>
            <a:spLocks noGrp="1"/>
          </p:cNvSpPr>
          <p:nvPr>
            <p:ph type="ftr" sz="quarter" idx="11"/>
          </p:nvPr>
        </p:nvSpPr>
        <p:spPr/>
        <p:txBody>
          <a:bodyPr/>
          <a:lstStyle>
            <a:lvl1pPr>
              <a:defRPr/>
            </a:lvl1pPr>
          </a:lstStyle>
          <a:p>
            <a:pPr>
              <a:defRPr/>
            </a:pPr>
            <a:endParaRPr lang="es-ES" dirty="0"/>
          </a:p>
        </p:txBody>
      </p:sp>
      <p:sp>
        <p:nvSpPr>
          <p:cNvPr id="7" name="Marcador de número de diapositiva 5"/>
          <p:cNvSpPr>
            <a:spLocks noGrp="1"/>
          </p:cNvSpPr>
          <p:nvPr>
            <p:ph type="sldNum" sz="quarter" idx="12"/>
          </p:nvPr>
        </p:nvSpPr>
        <p:spPr/>
        <p:txBody>
          <a:bodyPr/>
          <a:lstStyle>
            <a:lvl1pPr>
              <a:defRPr/>
            </a:lvl1pPr>
          </a:lstStyle>
          <a:p>
            <a:pPr>
              <a:defRPr/>
            </a:pPr>
            <a:fld id="{41A2A19D-AA23-4DD6-8E1B-06982EAAF213}" type="slidenum">
              <a:rPr lang="es-ES"/>
              <a:pPr>
                <a:defRPr/>
              </a:pPr>
              <a:t>‹Nº›</a:t>
            </a:fld>
            <a:endParaRPr lang="es-ES" dirty="0"/>
          </a:p>
        </p:txBody>
      </p:sp>
      <p:pic>
        <p:nvPicPr>
          <p:cNvPr id="8" name="7 Imagen" descr="logazo.jpg"/>
          <p:cNvPicPr>
            <a:picLocks noChangeAspect="1"/>
          </p:cNvPicPr>
          <p:nvPr userDrawn="1"/>
        </p:nvPicPr>
        <p:blipFill>
          <a:blip r:embed="rId2"/>
          <a:stretch>
            <a:fillRect/>
          </a:stretch>
        </p:blipFill>
        <p:spPr>
          <a:xfrm>
            <a:off x="0" y="1466426"/>
            <a:ext cx="2600095" cy="481753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C0125DD8-8FF5-418E-9D40-68A223F5990C}" type="datetimeFigureOut">
              <a:rPr lang="es-ES"/>
              <a:pPr>
                <a:defRPr/>
              </a:pPr>
              <a:t>23/02/2016</a:t>
            </a:fld>
            <a:endParaRPr lang="es-ES" dirty="0"/>
          </a:p>
        </p:txBody>
      </p:sp>
      <p:sp>
        <p:nvSpPr>
          <p:cNvPr id="5" name="Marcador de pie de página 4"/>
          <p:cNvSpPr>
            <a:spLocks noGrp="1"/>
          </p:cNvSpPr>
          <p:nvPr>
            <p:ph type="ftr" sz="quarter" idx="11"/>
          </p:nvPr>
        </p:nvSpPr>
        <p:spPr/>
        <p:txBody>
          <a:bodyPr/>
          <a:lstStyle>
            <a:lvl1pPr>
              <a:defRPr/>
            </a:lvl1pPr>
          </a:lstStyle>
          <a:p>
            <a:pPr>
              <a:defRPr/>
            </a:pPr>
            <a:endParaRPr lang="es-ES" dirty="0"/>
          </a:p>
        </p:txBody>
      </p:sp>
      <p:sp>
        <p:nvSpPr>
          <p:cNvPr id="6" name="Marcador de número de diapositiva 5"/>
          <p:cNvSpPr>
            <a:spLocks noGrp="1"/>
          </p:cNvSpPr>
          <p:nvPr>
            <p:ph type="sldNum" sz="quarter" idx="12"/>
          </p:nvPr>
        </p:nvSpPr>
        <p:spPr/>
        <p:txBody>
          <a:bodyPr/>
          <a:lstStyle>
            <a:lvl1pPr>
              <a:defRPr/>
            </a:lvl1pPr>
          </a:lstStyle>
          <a:p>
            <a:pPr>
              <a:defRPr/>
            </a:pPr>
            <a:fld id="{1442AF04-4696-4A8C-A1E1-A7B02AF8AAAC}" type="slidenum">
              <a:rPr lang="es-ES"/>
              <a:pPr>
                <a:defRPr/>
              </a:pPr>
              <a:t>‹Nº›</a:t>
            </a:fld>
            <a:endParaRPr lang="es-ES" dirty="0"/>
          </a:p>
        </p:txBody>
      </p:sp>
      <p:pic>
        <p:nvPicPr>
          <p:cNvPr id="7" name="6 Imagen" descr="logazo.jpg"/>
          <p:cNvPicPr>
            <a:picLocks noChangeAspect="1"/>
          </p:cNvPicPr>
          <p:nvPr userDrawn="1"/>
        </p:nvPicPr>
        <p:blipFill>
          <a:blip r:embed="rId2"/>
          <a:stretch>
            <a:fillRect/>
          </a:stretch>
        </p:blipFill>
        <p:spPr>
          <a:xfrm>
            <a:off x="0" y="1466426"/>
            <a:ext cx="2600095" cy="481753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2600094" y="1284743"/>
            <a:ext cx="6260877"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 para editar título</a:t>
            </a:r>
            <a:endParaRPr lang="es-ES" smtClean="0"/>
          </a:p>
        </p:txBody>
      </p:sp>
      <p:sp>
        <p:nvSpPr>
          <p:cNvPr id="1027" name="Marcador de texto 2"/>
          <p:cNvSpPr>
            <a:spLocks noGrp="1"/>
          </p:cNvSpPr>
          <p:nvPr>
            <p:ph type="body" idx="1"/>
          </p:nvPr>
        </p:nvSpPr>
        <p:spPr bwMode="auto">
          <a:xfrm>
            <a:off x="2600094" y="2046743"/>
            <a:ext cx="6260877" cy="4133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smtClean="0"/>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6B479F6-E233-47AB-9422-5A451D72491F}" type="datetimeFigureOut">
              <a:rPr lang="es-ES"/>
              <a:pPr>
                <a:defRPr/>
              </a:pPr>
              <a:t>23/02/2016</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59D7885-6E4B-4BCA-80D2-A4715BABB526}" type="slidenum">
              <a:rPr lang="es-ES"/>
              <a:pPr>
                <a:defRPr/>
              </a:pPr>
              <a:t>‹Nº›</a:t>
            </a:fld>
            <a:endParaRPr lang="es-ES" dirty="0"/>
          </a:p>
        </p:txBody>
      </p:sp>
      <p:pic>
        <p:nvPicPr>
          <p:cNvPr id="2" name="Picture 2"/>
          <p:cNvPicPr>
            <a:picLocks noChangeAspect="1" noChangeArrowheads="1"/>
          </p:cNvPicPr>
          <p:nvPr userDrawn="1"/>
        </p:nvPicPr>
        <p:blipFill>
          <a:blip r:embed="rId9"/>
          <a:srcRect/>
          <a:stretch>
            <a:fillRect/>
          </a:stretch>
        </p:blipFill>
        <p:spPr bwMode="auto">
          <a:xfrm>
            <a:off x="0" y="0"/>
            <a:ext cx="9144000" cy="1276350"/>
          </a:xfrm>
          <a:prstGeom prst="rect">
            <a:avLst/>
          </a:prstGeom>
          <a:noFill/>
          <a:ln w="9525">
            <a:noFill/>
            <a:miter lim="800000"/>
            <a:headEnd/>
            <a:tailEnd/>
          </a:ln>
        </p:spPr>
      </p:pic>
      <p:pic>
        <p:nvPicPr>
          <p:cNvPr id="8" name="7 Imagen" descr="logazo.jpg"/>
          <p:cNvPicPr>
            <a:picLocks noChangeAspect="1"/>
          </p:cNvPicPr>
          <p:nvPr userDrawn="1"/>
        </p:nvPicPr>
        <p:blipFill>
          <a:blip r:embed="rId10"/>
          <a:stretch>
            <a:fillRect/>
          </a:stretch>
        </p:blipFill>
        <p:spPr>
          <a:xfrm>
            <a:off x="0" y="1466426"/>
            <a:ext cx="2600095" cy="481753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5" r:id="rId5"/>
    <p:sldLayoutId id="2147483657" r:id="rId6"/>
    <p:sldLayoutId id="2147483658" r:id="rId7"/>
  </p:sldLayoutIdLst>
  <p:txStyles>
    <p:titleStyle>
      <a:lvl1pPr algn="ctr" defTabSz="457200" rtl="0" eaLnBrk="1" fontAlgn="base" hangingPunct="1">
        <a:spcBef>
          <a:spcPct val="0"/>
        </a:spcBef>
        <a:spcAft>
          <a:spcPct val="0"/>
        </a:spcAft>
        <a:defRPr lang="es-ES" sz="4000" kern="1200" dirty="0">
          <a:solidFill>
            <a:schemeClr val="tx1"/>
          </a:solidFill>
          <a:latin typeface="Helvetica Neue Light"/>
          <a:ea typeface="+mn-ea"/>
          <a:cs typeface="+mj-cs"/>
        </a:defRPr>
      </a:lvl1pPr>
      <a:lvl2pPr algn="ctr" defTabSz="457200" rtl="0" eaLnBrk="1" fontAlgn="base" hangingPunct="1">
        <a:spcBef>
          <a:spcPct val="0"/>
        </a:spcBef>
        <a:spcAft>
          <a:spcPct val="0"/>
        </a:spcAft>
        <a:defRPr sz="4000">
          <a:solidFill>
            <a:schemeClr val="tx1"/>
          </a:solidFill>
          <a:latin typeface="Helvetica Neue Light"/>
        </a:defRPr>
      </a:lvl2pPr>
      <a:lvl3pPr algn="ctr" defTabSz="457200" rtl="0" eaLnBrk="1" fontAlgn="base" hangingPunct="1">
        <a:spcBef>
          <a:spcPct val="0"/>
        </a:spcBef>
        <a:spcAft>
          <a:spcPct val="0"/>
        </a:spcAft>
        <a:defRPr sz="4000">
          <a:solidFill>
            <a:schemeClr val="tx1"/>
          </a:solidFill>
          <a:latin typeface="Helvetica Neue Light"/>
        </a:defRPr>
      </a:lvl3pPr>
      <a:lvl4pPr algn="ctr" defTabSz="457200" rtl="0" eaLnBrk="1" fontAlgn="base" hangingPunct="1">
        <a:spcBef>
          <a:spcPct val="0"/>
        </a:spcBef>
        <a:spcAft>
          <a:spcPct val="0"/>
        </a:spcAft>
        <a:defRPr sz="4000">
          <a:solidFill>
            <a:schemeClr val="tx1"/>
          </a:solidFill>
          <a:latin typeface="Helvetica Neue Light"/>
        </a:defRPr>
      </a:lvl4pPr>
      <a:lvl5pPr algn="ctr" defTabSz="457200" rtl="0" eaLnBrk="1" fontAlgn="base" hangingPunct="1">
        <a:spcBef>
          <a:spcPct val="0"/>
        </a:spcBef>
        <a:spcAft>
          <a:spcPct val="0"/>
        </a:spcAft>
        <a:defRPr sz="4000">
          <a:solidFill>
            <a:schemeClr val="tx1"/>
          </a:solidFill>
          <a:latin typeface="Helvetica Neue Light"/>
        </a:defRPr>
      </a:lvl5pPr>
      <a:lvl6pPr marL="457200" algn="ctr" defTabSz="457200" rtl="0" eaLnBrk="1" fontAlgn="base" hangingPunct="1">
        <a:spcBef>
          <a:spcPct val="0"/>
        </a:spcBef>
        <a:spcAft>
          <a:spcPct val="0"/>
        </a:spcAft>
        <a:defRPr sz="4000">
          <a:solidFill>
            <a:schemeClr val="tx1"/>
          </a:solidFill>
          <a:latin typeface="Helvetica Neue Light"/>
        </a:defRPr>
      </a:lvl6pPr>
      <a:lvl7pPr marL="914400" algn="ctr" defTabSz="457200" rtl="0" eaLnBrk="1" fontAlgn="base" hangingPunct="1">
        <a:spcBef>
          <a:spcPct val="0"/>
        </a:spcBef>
        <a:spcAft>
          <a:spcPct val="0"/>
        </a:spcAft>
        <a:defRPr sz="4000">
          <a:solidFill>
            <a:schemeClr val="tx1"/>
          </a:solidFill>
          <a:latin typeface="Helvetica Neue Light"/>
        </a:defRPr>
      </a:lvl7pPr>
      <a:lvl8pPr marL="1371600" algn="ctr" defTabSz="457200" rtl="0" eaLnBrk="1" fontAlgn="base" hangingPunct="1">
        <a:spcBef>
          <a:spcPct val="0"/>
        </a:spcBef>
        <a:spcAft>
          <a:spcPct val="0"/>
        </a:spcAft>
        <a:defRPr sz="4000">
          <a:solidFill>
            <a:schemeClr val="tx1"/>
          </a:solidFill>
          <a:latin typeface="Helvetica Neue Light"/>
        </a:defRPr>
      </a:lvl8pPr>
      <a:lvl9pPr marL="1828800" algn="ctr" defTabSz="457200" rtl="0" eaLnBrk="1" fontAlgn="base" hangingPunct="1">
        <a:spcBef>
          <a:spcPct val="0"/>
        </a:spcBef>
        <a:spcAft>
          <a:spcPct val="0"/>
        </a:spcAft>
        <a:defRPr sz="4000">
          <a:solidFill>
            <a:schemeClr val="tx1"/>
          </a:solidFill>
          <a:latin typeface="Helvetica Neue Light"/>
        </a:defRPr>
      </a:lvl9pPr>
    </p:titleStyle>
    <p:bodyStyle>
      <a:lvl1pPr marL="342900" indent="-342900" algn="l" defTabSz="457200" rtl="0" eaLnBrk="1" fontAlgn="base" hangingPunct="1">
        <a:spcBef>
          <a:spcPct val="20000"/>
        </a:spcBef>
        <a:spcAft>
          <a:spcPct val="0"/>
        </a:spcAft>
        <a:buFont typeface="Arial" pitchFamily="34" charset="0"/>
        <a:buChar char="•"/>
        <a:defRPr lang="es-ES_tradnl" sz="2400" kern="1200" dirty="0">
          <a:solidFill>
            <a:schemeClr val="tx1">
              <a:lumMod val="75000"/>
              <a:lumOff val="25000"/>
            </a:schemeClr>
          </a:solidFill>
          <a:latin typeface="Helvetica Neue"/>
          <a:ea typeface="+mn-ea"/>
          <a:cs typeface="+mn-cs"/>
        </a:defRPr>
      </a:lvl1pPr>
      <a:lvl2pPr marL="742950" indent="-285750" algn="l" defTabSz="457200" rtl="0" eaLnBrk="1" fontAlgn="base" hangingPunct="1">
        <a:spcBef>
          <a:spcPct val="20000"/>
        </a:spcBef>
        <a:spcAft>
          <a:spcPct val="0"/>
        </a:spcAft>
        <a:buFont typeface="Arial" pitchFamily="34" charset="0"/>
        <a:buChar char="–"/>
        <a:defRPr sz="2000" kern="1200">
          <a:solidFill>
            <a:schemeClr val="tx1"/>
          </a:solidFill>
          <a:latin typeface="Helvetica Neue"/>
          <a:ea typeface="+mn-ea"/>
          <a:cs typeface="+mn-cs"/>
        </a:defRPr>
      </a:lvl2pPr>
      <a:lvl3pPr marL="1143000" indent="-228600" algn="l" defTabSz="457200" rtl="0" eaLnBrk="1" fontAlgn="base" hangingPunct="1">
        <a:spcBef>
          <a:spcPct val="20000"/>
        </a:spcBef>
        <a:spcAft>
          <a:spcPct val="0"/>
        </a:spcAft>
        <a:buFont typeface="Arial" pitchFamily="34" charset="0"/>
        <a:buChar char="•"/>
        <a:defRPr kern="1200">
          <a:solidFill>
            <a:schemeClr val="tx1"/>
          </a:solidFill>
          <a:latin typeface="Helvetica Neue"/>
          <a:ea typeface="+mn-ea"/>
          <a:cs typeface="+mn-cs"/>
        </a:defRPr>
      </a:lvl3pPr>
      <a:lvl4pPr marL="1600200" indent="-228600" algn="l" defTabSz="457200" rtl="0" eaLnBrk="1" fontAlgn="base" hangingPunct="1">
        <a:spcBef>
          <a:spcPct val="20000"/>
        </a:spcBef>
        <a:spcAft>
          <a:spcPct val="0"/>
        </a:spcAft>
        <a:buFont typeface="Arial" pitchFamily="34" charset="0"/>
        <a:buChar char="–"/>
        <a:defRPr sz="1400" kern="1200">
          <a:solidFill>
            <a:schemeClr val="tx1"/>
          </a:solidFill>
          <a:latin typeface="Helvetica Neue"/>
          <a:ea typeface="+mn-ea"/>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http://blog.juliopari.com/wp-content/uploads/2012/12/integracion-continua-sw-es.pn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33650" y="1657351"/>
            <a:ext cx="6381750" cy="1943100"/>
          </a:xfrm>
        </p:spPr>
        <p:txBody>
          <a:bodyPr/>
          <a:lstStyle/>
          <a:p>
            <a:r>
              <a:rPr lang="es-EC" sz="3200" dirty="0" smtClean="0"/>
              <a:t>Análisis </a:t>
            </a:r>
            <a:r>
              <a:rPr lang="es-EC" sz="3200" dirty="0" smtClean="0"/>
              <a:t>DE HERRAMIENTAS DE DESARROLLO Y SU ADAPTACIÓN AL MODELO DE INTEGRACIÓN CONTINUA</a:t>
            </a:r>
            <a:endParaRPr lang="es-ES" sz="3200" dirty="0"/>
          </a:p>
        </p:txBody>
      </p:sp>
      <p:sp>
        <p:nvSpPr>
          <p:cNvPr id="3" name="2 Subtítulo"/>
          <p:cNvSpPr>
            <a:spLocks noGrp="1"/>
          </p:cNvSpPr>
          <p:nvPr>
            <p:ph type="subTitle" idx="1"/>
          </p:nvPr>
        </p:nvSpPr>
        <p:spPr>
          <a:xfrm>
            <a:off x="2533650" y="3886200"/>
            <a:ext cx="6381750" cy="1752600"/>
          </a:xfrm>
        </p:spPr>
        <p:txBody>
          <a:bodyPr/>
          <a:lstStyle/>
          <a:p>
            <a:endParaRPr lang="es-EC" sz="2000" b="1" dirty="0" smtClean="0"/>
          </a:p>
          <a:p>
            <a:endParaRPr lang="es-EC" sz="2000" b="1" dirty="0" smtClean="0"/>
          </a:p>
          <a:p>
            <a:r>
              <a:rPr lang="es-EC" sz="2000" b="1" dirty="0" smtClean="0"/>
              <a:t>Autor: Diego Patricio Vásconez Chávez</a:t>
            </a:r>
          </a:p>
          <a:p>
            <a:endParaRPr lang="es-EC" sz="2000" b="1" dirty="0" smtClean="0"/>
          </a:p>
          <a:p>
            <a:r>
              <a:rPr lang="es-EC" sz="2000" b="1" dirty="0" smtClean="0"/>
              <a:t>DIRECTOR: ING. MARIO RON</a:t>
            </a:r>
          </a:p>
          <a:p>
            <a:endParaRPr lang="es-E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r>
              <a:rPr lang="es-EC" sz="2400" b="1" dirty="0" smtClean="0">
                <a:solidFill>
                  <a:schemeClr val="tx2">
                    <a:lumMod val="75000"/>
                  </a:schemeClr>
                </a:solidFill>
                <a:latin typeface="Helvetica Neue"/>
                <a:cs typeface="+mn-cs"/>
              </a:rPr>
              <a:t>AGENDA</a:t>
            </a: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r>
              <a:rPr lang="es-EC" dirty="0"/>
              <a:t>Introducción</a:t>
            </a:r>
          </a:p>
          <a:p>
            <a:r>
              <a:rPr lang="es-EC" dirty="0"/>
              <a:t>Objetivos</a:t>
            </a:r>
          </a:p>
          <a:p>
            <a:r>
              <a:rPr lang="es-EC" dirty="0"/>
              <a:t>Alcance</a:t>
            </a:r>
          </a:p>
          <a:p>
            <a:r>
              <a:rPr lang="es-EC" sz="2800" b="1" dirty="0" smtClean="0">
                <a:solidFill>
                  <a:srgbClr val="C00000"/>
                </a:solidFill>
              </a:rPr>
              <a:t>Justificación e Importancia</a:t>
            </a:r>
          </a:p>
          <a:p>
            <a:r>
              <a:rPr lang="es-EC" dirty="0" smtClean="0"/>
              <a:t>Herramientas</a:t>
            </a:r>
          </a:p>
          <a:p>
            <a:r>
              <a:rPr lang="es-EC" dirty="0" smtClean="0"/>
              <a:t>Metodología</a:t>
            </a:r>
          </a:p>
          <a:p>
            <a:r>
              <a:rPr lang="es-EC" dirty="0" smtClean="0"/>
              <a:t>Conclusiones</a:t>
            </a:r>
          </a:p>
          <a:p>
            <a:r>
              <a:rPr lang="es-EC" dirty="0" smtClean="0"/>
              <a:t>Recomendaciones</a:t>
            </a:r>
            <a:endParaRPr lang="es-EC" dirty="0"/>
          </a:p>
        </p:txBody>
      </p:sp>
    </p:spTree>
    <p:extLst>
      <p:ext uri="{BB962C8B-B14F-4D97-AF65-F5344CB8AC3E}">
        <p14:creationId xmlns:p14="http://schemas.microsoft.com/office/powerpoint/2010/main" xmlns="" val="3066629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800350" y="1066800"/>
            <a:ext cx="6060622" cy="5562600"/>
          </a:xfrm>
        </p:spPr>
        <p:txBody>
          <a:bodyPr/>
          <a:lstStyle/>
          <a:p>
            <a:pPr algn="ctr">
              <a:buNone/>
            </a:pPr>
            <a:endParaRPr lang="es-EC" b="1" dirty="0" smtClean="0"/>
          </a:p>
          <a:p>
            <a:pPr algn="ctr">
              <a:buNone/>
            </a:pPr>
            <a:r>
              <a:rPr lang="es-EC" b="1" dirty="0" smtClean="0"/>
              <a:t>JUSTIFICACIÓN </a:t>
            </a:r>
            <a:r>
              <a:rPr lang="es-EC" b="1" dirty="0" smtClean="0"/>
              <a:t>E IMPORTANCIA</a:t>
            </a:r>
          </a:p>
          <a:p>
            <a:endParaRPr lang="es-EC" dirty="0" smtClean="0"/>
          </a:p>
          <a:p>
            <a:r>
              <a:rPr lang="es-EC" dirty="0" smtClean="0"/>
              <a:t>Los sistemas que produce el BCE soportan servicios que requieren altos estándares de calidad</a:t>
            </a:r>
          </a:p>
          <a:p>
            <a:r>
              <a:rPr lang="es-EC" dirty="0" smtClean="0"/>
              <a:t>Mecanismos y procedimientos actuales son insuficientes</a:t>
            </a:r>
          </a:p>
          <a:p>
            <a:r>
              <a:rPr lang="es-EC" dirty="0" smtClean="0"/>
              <a:t>El costo de corregir un error en producción es mayor que cuando se lo hace en etapas tempranas del desarrollo</a:t>
            </a:r>
          </a:p>
          <a:p>
            <a:r>
              <a:rPr lang="es-EC" dirty="0" smtClean="0"/>
              <a:t>Automatización de tareas repetitivas e incorporación pruebas automatizadas</a:t>
            </a:r>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r>
              <a:rPr lang="es-EC" sz="2400" b="1" dirty="0" smtClean="0">
                <a:solidFill>
                  <a:schemeClr val="tx2">
                    <a:lumMod val="75000"/>
                  </a:schemeClr>
                </a:solidFill>
                <a:latin typeface="Helvetica Neue"/>
                <a:cs typeface="+mn-cs"/>
              </a:rPr>
              <a:t>AGENDA</a:t>
            </a: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r>
              <a:rPr lang="es-EC" dirty="0"/>
              <a:t>Introducción</a:t>
            </a:r>
          </a:p>
          <a:p>
            <a:r>
              <a:rPr lang="es-EC" dirty="0"/>
              <a:t>Objetivos</a:t>
            </a:r>
          </a:p>
          <a:p>
            <a:r>
              <a:rPr lang="es-EC" dirty="0"/>
              <a:t>Alcance</a:t>
            </a:r>
          </a:p>
          <a:p>
            <a:r>
              <a:rPr lang="es-EC" dirty="0" smtClean="0"/>
              <a:t>Justificación e Importancia</a:t>
            </a:r>
          </a:p>
          <a:p>
            <a:r>
              <a:rPr lang="es-EC" sz="2800" b="1" dirty="0" smtClean="0">
                <a:solidFill>
                  <a:srgbClr val="C00000"/>
                </a:solidFill>
              </a:rPr>
              <a:t>Herramientas</a:t>
            </a:r>
          </a:p>
          <a:p>
            <a:r>
              <a:rPr lang="es-EC" dirty="0" smtClean="0"/>
              <a:t>Metodología</a:t>
            </a:r>
          </a:p>
          <a:p>
            <a:r>
              <a:rPr lang="es-EC" dirty="0" smtClean="0"/>
              <a:t>Conclusiones</a:t>
            </a:r>
          </a:p>
          <a:p>
            <a:r>
              <a:rPr lang="es-EC" dirty="0" smtClean="0"/>
              <a:t>Recomendaciones</a:t>
            </a:r>
            <a:endParaRPr lang="es-EC" dirty="0"/>
          </a:p>
        </p:txBody>
      </p:sp>
    </p:spTree>
    <p:extLst>
      <p:ext uri="{BB962C8B-B14F-4D97-AF65-F5344CB8AC3E}">
        <p14:creationId xmlns:p14="http://schemas.microsoft.com/office/powerpoint/2010/main" xmlns="" val="3066629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3 Marcador de contenido" descr="Herramientas.jpg"/>
          <p:cNvPicPr>
            <a:picLocks noChangeAspect="1"/>
          </p:cNvPicPr>
          <p:nvPr/>
        </p:nvPicPr>
        <p:blipFill>
          <a:blip r:embed="rId3"/>
          <a:stretch>
            <a:fillRect/>
          </a:stretch>
        </p:blipFill>
        <p:spPr>
          <a:xfrm>
            <a:off x="2590800" y="2189252"/>
            <a:ext cx="6251304" cy="4343281"/>
          </a:xfrm>
          <a:prstGeom prst="rect">
            <a:avLst/>
          </a:prstGeom>
        </p:spPr>
      </p:pic>
      <p:sp>
        <p:nvSpPr>
          <p:cNvPr id="2" name="1 Marcador de contenido"/>
          <p:cNvSpPr>
            <a:spLocks noGrp="1"/>
          </p:cNvSpPr>
          <p:nvPr>
            <p:ph idx="13"/>
          </p:nvPr>
        </p:nvSpPr>
        <p:spPr>
          <a:xfrm>
            <a:off x="2590800" y="1066800"/>
            <a:ext cx="6270172" cy="5465733"/>
          </a:xfrm>
        </p:spPr>
        <p:txBody>
          <a:bodyPr/>
          <a:lstStyle/>
          <a:p>
            <a:pPr algn="ctr">
              <a:buNone/>
            </a:pPr>
            <a:endParaRPr lang="es-EC" b="1" dirty="0" smtClean="0"/>
          </a:p>
          <a:p>
            <a:pPr algn="ctr">
              <a:buNone/>
            </a:pPr>
            <a:r>
              <a:rPr lang="es-EC" b="1" dirty="0" smtClean="0"/>
              <a:t>HERRAMIENTAS</a:t>
            </a:r>
          </a:p>
          <a:p>
            <a:endParaRPr lang="es-EC" dirty="0" smtClean="0"/>
          </a:p>
          <a:p>
            <a:r>
              <a:rPr lang="es-EC" dirty="0" smtClean="0"/>
              <a:t>Servidor de Control de Versiones</a:t>
            </a:r>
          </a:p>
          <a:p>
            <a:r>
              <a:rPr lang="es-EC" dirty="0" smtClean="0"/>
              <a:t>Gestor de Repositorios</a:t>
            </a:r>
            <a:endParaRPr lang="es-ES" dirty="0" smtClean="0"/>
          </a:p>
          <a:p>
            <a:r>
              <a:rPr lang="es-ES" dirty="0" smtClean="0"/>
              <a:t>Gestor de Calidad de Código</a:t>
            </a:r>
          </a:p>
          <a:p>
            <a:r>
              <a:rPr lang="es-ES" dirty="0" smtClean="0"/>
              <a:t>Motor </a:t>
            </a:r>
            <a:r>
              <a:rPr lang="es-EC" dirty="0" smtClean="0"/>
              <a:t>de Integración Continua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r>
              <a:rPr lang="es-EC" sz="2400" b="1" dirty="0" smtClean="0">
                <a:solidFill>
                  <a:schemeClr val="tx2">
                    <a:lumMod val="75000"/>
                  </a:schemeClr>
                </a:solidFill>
                <a:latin typeface="Helvetica Neue"/>
                <a:cs typeface="+mn-cs"/>
              </a:rPr>
              <a:t>AGENDA</a:t>
            </a: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r>
              <a:rPr lang="es-EC" dirty="0"/>
              <a:t>Introducción</a:t>
            </a:r>
          </a:p>
          <a:p>
            <a:r>
              <a:rPr lang="es-EC" dirty="0"/>
              <a:t>Objetivos</a:t>
            </a:r>
          </a:p>
          <a:p>
            <a:r>
              <a:rPr lang="es-EC" dirty="0"/>
              <a:t>Alcance</a:t>
            </a:r>
          </a:p>
          <a:p>
            <a:r>
              <a:rPr lang="es-EC" dirty="0" smtClean="0"/>
              <a:t>Justificación e Importancia</a:t>
            </a:r>
          </a:p>
          <a:p>
            <a:r>
              <a:rPr lang="es-EC" dirty="0"/>
              <a:t>Herramientas</a:t>
            </a:r>
          </a:p>
          <a:p>
            <a:r>
              <a:rPr lang="es-EC" sz="2800" b="1" dirty="0" smtClean="0">
                <a:solidFill>
                  <a:srgbClr val="C00000"/>
                </a:solidFill>
              </a:rPr>
              <a:t>Metodología</a:t>
            </a:r>
          </a:p>
          <a:p>
            <a:r>
              <a:rPr lang="es-EC" dirty="0" smtClean="0"/>
              <a:t>Conclusiones</a:t>
            </a:r>
          </a:p>
          <a:p>
            <a:r>
              <a:rPr lang="es-EC" dirty="0" smtClean="0"/>
              <a:t>Recomendaciones</a:t>
            </a:r>
            <a:endParaRPr lang="es-EC" dirty="0"/>
          </a:p>
        </p:txBody>
      </p:sp>
    </p:spTree>
    <p:extLst>
      <p:ext uri="{BB962C8B-B14F-4D97-AF65-F5344CB8AC3E}">
        <p14:creationId xmlns:p14="http://schemas.microsoft.com/office/powerpoint/2010/main" xmlns="" val="42104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33650" y="1085850"/>
            <a:ext cx="6327322" cy="5094743"/>
          </a:xfrm>
        </p:spPr>
        <p:txBody>
          <a:bodyPr/>
          <a:lstStyle/>
          <a:p>
            <a:pPr algn="ctr">
              <a:buNone/>
            </a:pPr>
            <a:endParaRPr lang="es-EC" b="1" dirty="0" smtClean="0"/>
          </a:p>
          <a:p>
            <a:pPr algn="ctr">
              <a:buNone/>
            </a:pPr>
            <a:r>
              <a:rPr lang="es-EC" b="1" dirty="0" smtClean="0"/>
              <a:t>METODOLOGÍA</a:t>
            </a:r>
          </a:p>
          <a:p>
            <a:endParaRPr lang="es-EC" dirty="0" smtClean="0"/>
          </a:p>
          <a:p>
            <a:r>
              <a:rPr lang="es-EC" dirty="0" smtClean="0"/>
              <a:t>Marco Teórico</a:t>
            </a:r>
          </a:p>
          <a:p>
            <a:r>
              <a:rPr lang="es-EC" dirty="0" smtClean="0"/>
              <a:t>Análisis </a:t>
            </a:r>
            <a:r>
              <a:rPr lang="es-EC" dirty="0"/>
              <a:t>de la Situación </a:t>
            </a:r>
            <a:r>
              <a:rPr lang="es-EC" dirty="0" smtClean="0"/>
              <a:t>Actual</a:t>
            </a:r>
            <a:endParaRPr lang="es-EC" dirty="0"/>
          </a:p>
          <a:p>
            <a:r>
              <a:rPr lang="es-EC" dirty="0"/>
              <a:t>Análisis de las Herramientas</a:t>
            </a:r>
          </a:p>
          <a:p>
            <a:r>
              <a:rPr lang="es-EC" dirty="0"/>
              <a:t>Estudio de la Arquitectura</a:t>
            </a:r>
          </a:p>
          <a:p>
            <a:r>
              <a:rPr lang="es-EC" dirty="0"/>
              <a:t>Selección de la Herramienta</a:t>
            </a:r>
          </a:p>
          <a:p>
            <a:r>
              <a:rPr lang="es-EC" dirty="0"/>
              <a:t>Resultados</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066800"/>
            <a:ext cx="6289222" cy="5113793"/>
          </a:xfrm>
        </p:spPr>
        <p:txBody>
          <a:bodyPr>
            <a:normAutofit/>
          </a:bodyPr>
          <a:lstStyle/>
          <a:p>
            <a:pPr algn="ctr">
              <a:buNone/>
            </a:pPr>
            <a:endParaRPr lang="es-EC" b="1" dirty="0" smtClean="0"/>
          </a:p>
          <a:p>
            <a:pPr algn="ctr">
              <a:buNone/>
            </a:pPr>
            <a:r>
              <a:rPr lang="es-EC" b="1" dirty="0" smtClean="0"/>
              <a:t>MARCO TEÓRICO</a:t>
            </a:r>
          </a:p>
          <a:p>
            <a:pPr algn="ctr">
              <a:buNone/>
            </a:pPr>
            <a:r>
              <a:rPr lang="es-EC" b="1" dirty="0" smtClean="0"/>
              <a:t>Desarrollo Ágil de Software</a:t>
            </a:r>
          </a:p>
          <a:p>
            <a:endParaRPr lang="es-EC" dirty="0" smtClean="0"/>
          </a:p>
          <a:p>
            <a:r>
              <a:rPr lang="es-EC" dirty="0" smtClean="0"/>
              <a:t>Basado en los procedimientos iterativos propone un desarrollo incremental</a:t>
            </a:r>
          </a:p>
          <a:p>
            <a:r>
              <a:rPr lang="es-EC" dirty="0" smtClean="0"/>
              <a:t>Los requisitos y la solución evolucionan mediante la colaboración de los diferentes equipos involucrados en el proceso de desarrollo</a:t>
            </a:r>
          </a:p>
          <a:p>
            <a:r>
              <a:rPr lang="es-EC" b="1" dirty="0" smtClean="0"/>
              <a:t>Una de sus más importantes prácticas es la Integración Continua</a:t>
            </a:r>
            <a:endParaRPr lang="es-EC" b="1" dirty="0"/>
          </a:p>
          <a:p>
            <a:endParaRPr lang="es-ES" dirty="0"/>
          </a:p>
        </p:txBody>
      </p:sp>
    </p:spTree>
    <p:extLst>
      <p:ext uri="{BB962C8B-B14F-4D97-AF65-F5344CB8AC3E}">
        <p14:creationId xmlns:p14="http://schemas.microsoft.com/office/powerpoint/2010/main" xmlns="" val="2787259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066800"/>
            <a:ext cx="6289222" cy="5486400"/>
          </a:xfrm>
        </p:spPr>
        <p:txBody>
          <a:bodyPr>
            <a:normAutofit fontScale="92500"/>
          </a:bodyPr>
          <a:lstStyle/>
          <a:p>
            <a:endParaRPr lang="es-EC" dirty="0" smtClean="0"/>
          </a:p>
          <a:p>
            <a:pPr algn="ctr">
              <a:buNone/>
            </a:pPr>
            <a:r>
              <a:rPr lang="es-EC" b="1" dirty="0" smtClean="0"/>
              <a:t>MARCO TEÓRICO</a:t>
            </a:r>
          </a:p>
          <a:p>
            <a:pPr algn="ctr">
              <a:buNone/>
            </a:pPr>
            <a:r>
              <a:rPr lang="es-EC" b="1" dirty="0"/>
              <a:t>Integración Continua</a:t>
            </a:r>
          </a:p>
          <a:p>
            <a:pPr>
              <a:buNone/>
            </a:pPr>
            <a:endParaRPr lang="es-EC" dirty="0" smtClean="0"/>
          </a:p>
          <a:p>
            <a:pPr indent="15875">
              <a:buNone/>
            </a:pPr>
            <a:r>
              <a:rPr lang="es-EC" dirty="0" smtClean="0"/>
              <a:t>Práctica </a:t>
            </a:r>
            <a:r>
              <a:rPr lang="es-EC" dirty="0"/>
              <a:t>de desarrollo de software en la que los diferentes miembros de un equipo de desarrollo de software integran frecuentemente su trabajo para obtener un sistema completo o parcialmente completo. Cada integración es verificada con una construcción automática del software acompañada generalmente, de pruebas para detectar errores tan rápido como sea posible. Además, se generan informes para mostrar el resultado de cada </a:t>
            </a:r>
            <a:r>
              <a:rPr lang="es-EC" dirty="0" smtClean="0"/>
              <a:t>integración.</a:t>
            </a:r>
            <a:endParaRPr lang="es-EC" dirty="0"/>
          </a:p>
        </p:txBody>
      </p:sp>
    </p:spTree>
    <p:extLst>
      <p:ext uri="{BB962C8B-B14F-4D97-AF65-F5344CB8AC3E}">
        <p14:creationId xmlns:p14="http://schemas.microsoft.com/office/powerpoint/2010/main" xmlns="" val="2750706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90800" y="1047750"/>
            <a:ext cx="6270172" cy="5581650"/>
          </a:xfrm>
        </p:spPr>
        <p:txBody>
          <a:bodyPr>
            <a:normAutofit lnSpcReduction="10000"/>
          </a:bodyPr>
          <a:lstStyle/>
          <a:p>
            <a:pPr algn="ctr">
              <a:buNone/>
            </a:pPr>
            <a:endParaRPr lang="es-EC" b="1" dirty="0" smtClean="0"/>
          </a:p>
          <a:p>
            <a:pPr algn="ctr">
              <a:buNone/>
            </a:pPr>
            <a:r>
              <a:rPr lang="es-EC" b="1" dirty="0" smtClean="0"/>
              <a:t>MARCO TEÓRICO</a:t>
            </a:r>
          </a:p>
          <a:p>
            <a:pPr algn="ctr">
              <a:buNone/>
            </a:pPr>
            <a:r>
              <a:rPr lang="es-EC" b="1" dirty="0" smtClean="0"/>
              <a:t>Patrones Recomendados</a:t>
            </a:r>
          </a:p>
          <a:p>
            <a:endParaRPr lang="es-EC" sz="2000" dirty="0" smtClean="0"/>
          </a:p>
          <a:p>
            <a:r>
              <a:rPr lang="es-EC" sz="2000" dirty="0" smtClean="0"/>
              <a:t>Guardar todas las fuentes en un repositorio de Código</a:t>
            </a:r>
          </a:p>
          <a:p>
            <a:r>
              <a:rPr lang="es-EC" sz="2000" dirty="0" smtClean="0"/>
              <a:t>Automatizar la construcción</a:t>
            </a:r>
          </a:p>
          <a:p>
            <a:r>
              <a:rPr lang="es-EC" sz="2000" dirty="0" smtClean="0"/>
              <a:t>Utilizar pruebas automatizadas</a:t>
            </a:r>
          </a:p>
          <a:p>
            <a:r>
              <a:rPr lang="es-EC" sz="2000" dirty="0" smtClean="0"/>
              <a:t>Automatizar el repositorio todos los días</a:t>
            </a:r>
          </a:p>
          <a:p>
            <a:r>
              <a:rPr lang="es-EC" sz="2000" dirty="0" smtClean="0"/>
              <a:t>Construir siempre el software</a:t>
            </a:r>
          </a:p>
          <a:p>
            <a:r>
              <a:rPr lang="es-EC" sz="2000" dirty="0" smtClean="0"/>
              <a:t>Lograr construcciones rápidas</a:t>
            </a:r>
          </a:p>
          <a:p>
            <a:r>
              <a:rPr lang="es-EC" sz="2000" dirty="0" smtClean="0"/>
              <a:t>Probar en un clon del equipo de producción</a:t>
            </a:r>
          </a:p>
          <a:p>
            <a:r>
              <a:rPr lang="es-EC" sz="2000" dirty="0" smtClean="0"/>
              <a:t>Obtener la última versión ha de ser fácil</a:t>
            </a:r>
          </a:p>
          <a:p>
            <a:r>
              <a:rPr lang="es-EC" sz="2000" dirty="0" smtClean="0"/>
              <a:t>Saber el estado de la última versión del software</a:t>
            </a:r>
          </a:p>
          <a:p>
            <a:r>
              <a:rPr lang="es-EC" sz="2000" dirty="0" smtClean="0"/>
              <a:t>Automatizar el despliegue</a:t>
            </a:r>
            <a:endParaRPr lang="es-EC" dirty="0" smtClean="0"/>
          </a:p>
        </p:txBody>
      </p:sp>
    </p:spTree>
    <p:extLst>
      <p:ext uri="{BB962C8B-B14F-4D97-AF65-F5344CB8AC3E}">
        <p14:creationId xmlns:p14="http://schemas.microsoft.com/office/powerpoint/2010/main" xmlns="" val="3484597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90800" y="1047750"/>
            <a:ext cx="6270172" cy="5543550"/>
          </a:xfrm>
        </p:spPr>
        <p:txBody>
          <a:bodyPr>
            <a:normAutofit fontScale="92500"/>
          </a:bodyPr>
          <a:lstStyle/>
          <a:p>
            <a:pPr algn="ctr">
              <a:buNone/>
            </a:pPr>
            <a:endParaRPr lang="es-EC" b="1" dirty="0" smtClean="0"/>
          </a:p>
          <a:p>
            <a:pPr algn="ctr">
              <a:buNone/>
            </a:pPr>
            <a:r>
              <a:rPr lang="es-EC" b="1" dirty="0" smtClean="0"/>
              <a:t>MARCO TEÓRICO</a:t>
            </a:r>
          </a:p>
          <a:p>
            <a:pPr algn="ctr">
              <a:buNone/>
            </a:pPr>
            <a:r>
              <a:rPr lang="es-EC" b="1" dirty="0" smtClean="0"/>
              <a:t>Ventajas de la Integración Continua</a:t>
            </a:r>
          </a:p>
          <a:p>
            <a:pPr algn="ctr">
              <a:buNone/>
            </a:pPr>
            <a:endParaRPr lang="es-EC" b="1" dirty="0" smtClean="0"/>
          </a:p>
          <a:p>
            <a:r>
              <a:rPr lang="es-EC" dirty="0" smtClean="0"/>
              <a:t>Reducción del riesgo</a:t>
            </a:r>
          </a:p>
          <a:p>
            <a:r>
              <a:rPr lang="es-EC" dirty="0" smtClean="0"/>
              <a:t>Eliminación de defectos</a:t>
            </a:r>
          </a:p>
          <a:p>
            <a:r>
              <a:rPr lang="es-EC" dirty="0" smtClean="0"/>
              <a:t>Mejores relaciones con los clientes</a:t>
            </a:r>
          </a:p>
          <a:p>
            <a:r>
              <a:rPr lang="es-EC" dirty="0" smtClean="0"/>
              <a:t>Aumento de la moral del equipo de desarrollo</a:t>
            </a:r>
          </a:p>
          <a:p>
            <a:r>
              <a:rPr lang="es-EC" dirty="0" smtClean="0"/>
              <a:t>Estimaciones más acertadas</a:t>
            </a:r>
          </a:p>
          <a:p>
            <a:r>
              <a:rPr lang="es-EC" dirty="0" smtClean="0"/>
              <a:t>Disponibilidad de la última versión del código</a:t>
            </a:r>
          </a:p>
          <a:p>
            <a:r>
              <a:rPr lang="es-EC" dirty="0" smtClean="0"/>
              <a:t>Mejora de las capacidades colaborativas del equipo</a:t>
            </a:r>
          </a:p>
          <a:p>
            <a:r>
              <a:rPr lang="es-EC" dirty="0" smtClean="0"/>
              <a:t>Reducción de costos</a:t>
            </a:r>
          </a:p>
          <a:p>
            <a:endParaRPr lang="es-ES" dirty="0"/>
          </a:p>
        </p:txBody>
      </p:sp>
    </p:spTree>
    <p:extLst>
      <p:ext uri="{BB962C8B-B14F-4D97-AF65-F5344CB8AC3E}">
        <p14:creationId xmlns:p14="http://schemas.microsoft.com/office/powerpoint/2010/main" xmlns="" val="679390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r>
              <a:rPr lang="es-EC" sz="2400" b="1" dirty="0" smtClean="0">
                <a:solidFill>
                  <a:schemeClr val="tx2">
                    <a:lumMod val="75000"/>
                  </a:schemeClr>
                </a:solidFill>
                <a:latin typeface="Helvetica Neue"/>
                <a:cs typeface="+mn-cs"/>
              </a:rPr>
              <a:t>AGENDA</a:t>
            </a: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r>
              <a:rPr lang="es-EC" dirty="0" smtClean="0"/>
              <a:t>Introducción</a:t>
            </a:r>
          </a:p>
          <a:p>
            <a:r>
              <a:rPr lang="es-EC" dirty="0" smtClean="0"/>
              <a:t>Objetivos</a:t>
            </a:r>
          </a:p>
          <a:p>
            <a:r>
              <a:rPr lang="es-EC" dirty="0" smtClean="0"/>
              <a:t>Alcance</a:t>
            </a:r>
          </a:p>
          <a:p>
            <a:r>
              <a:rPr lang="es-EC" dirty="0" smtClean="0"/>
              <a:t>Justificación e Importancia</a:t>
            </a:r>
          </a:p>
          <a:p>
            <a:r>
              <a:rPr lang="es-EC" dirty="0" smtClean="0"/>
              <a:t>Herramientas</a:t>
            </a:r>
          </a:p>
          <a:p>
            <a:r>
              <a:rPr lang="es-EC" dirty="0" smtClean="0"/>
              <a:t>Metodología</a:t>
            </a:r>
          </a:p>
          <a:p>
            <a:r>
              <a:rPr lang="es-EC" dirty="0" smtClean="0"/>
              <a:t>Conclusiones</a:t>
            </a:r>
          </a:p>
          <a:p>
            <a:r>
              <a:rPr lang="es-EC" dirty="0" smtClean="0"/>
              <a:t>Recomendaciones</a:t>
            </a:r>
            <a:endParaRPr lang="es-EC"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066800"/>
            <a:ext cx="6289222" cy="5113793"/>
          </a:xfrm>
        </p:spPr>
        <p:txBody>
          <a:bodyPr/>
          <a:lstStyle/>
          <a:p>
            <a:pPr algn="ctr">
              <a:buNone/>
            </a:pPr>
            <a:endParaRPr lang="es-EC" b="1" dirty="0" smtClean="0"/>
          </a:p>
          <a:p>
            <a:pPr algn="ctr">
              <a:buNone/>
            </a:pPr>
            <a:r>
              <a:rPr lang="es-EC" b="1" dirty="0" smtClean="0"/>
              <a:t>ANÁLISIS DE LA SITUACIÓN ACTAL</a:t>
            </a:r>
          </a:p>
          <a:p>
            <a:endParaRPr lang="es-EC" dirty="0" smtClean="0"/>
          </a:p>
          <a:p>
            <a:r>
              <a:rPr lang="es-EC" dirty="0" smtClean="0"/>
              <a:t>Evolución de las tecnologías utilizadas en el Banco Central del Ecuador</a:t>
            </a:r>
          </a:p>
          <a:p>
            <a:r>
              <a:rPr lang="es-EC" dirty="0" smtClean="0"/>
              <a:t>Servicios dirigidos al país</a:t>
            </a:r>
          </a:p>
          <a:p>
            <a:r>
              <a:rPr lang="es-EC" dirty="0" smtClean="0"/>
              <a:t>Nuevas características para las aplicaciones</a:t>
            </a:r>
          </a:p>
          <a:p>
            <a:r>
              <a:rPr lang="es-EC" dirty="0" smtClean="0"/>
              <a:t>Cambios en los paradigmas de construcción de software</a:t>
            </a:r>
          </a:p>
          <a:p>
            <a:r>
              <a:rPr lang="es-EC" dirty="0" smtClean="0"/>
              <a:t>Pruebas limitadas o nulas</a:t>
            </a:r>
          </a:p>
          <a:p>
            <a:endParaRPr lang="es-EC" dirty="0"/>
          </a:p>
          <a:p>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066800"/>
            <a:ext cx="6289222" cy="5113793"/>
          </a:xfrm>
        </p:spPr>
        <p:txBody>
          <a:bodyPr/>
          <a:lstStyle/>
          <a:p>
            <a:pPr algn="ctr">
              <a:buNone/>
            </a:pPr>
            <a:endParaRPr lang="es-EC" b="1" dirty="0" smtClean="0"/>
          </a:p>
          <a:p>
            <a:pPr algn="ctr">
              <a:buNone/>
            </a:pPr>
            <a:r>
              <a:rPr lang="es-EC" b="1" dirty="0" smtClean="0"/>
              <a:t>ANÁLISIS DE LAS HERRAMIENTAS</a:t>
            </a:r>
          </a:p>
          <a:p>
            <a:endParaRPr lang="es-EC" dirty="0" smtClean="0"/>
          </a:p>
          <a:p>
            <a:pPr algn="ctr">
              <a:buNone/>
            </a:pPr>
            <a:r>
              <a:rPr lang="es-EC" b="1" dirty="0"/>
              <a:t>Servidor de Control de Versiones</a:t>
            </a:r>
          </a:p>
          <a:p>
            <a:pPr>
              <a:buNone/>
            </a:pPr>
            <a:endParaRPr lang="es-EC" dirty="0"/>
          </a:p>
          <a:p>
            <a:r>
              <a:rPr lang="es-ES" dirty="0" smtClean="0"/>
              <a:t>Sistema que registra los cambios en el código que son realizados por los integrantes de un equipo de desarrollo</a:t>
            </a:r>
          </a:p>
          <a:p>
            <a:r>
              <a:rPr lang="es-ES" dirty="0" smtClean="0"/>
              <a:t>Lleva un historial que permite regresar a cualquier punto del desarrollo</a:t>
            </a:r>
          </a:p>
          <a:p>
            <a:r>
              <a:rPr lang="es-ES" dirty="0" smtClean="0"/>
              <a:t>Permite resolver conflictos cuando se cambian las misma líneas código</a:t>
            </a:r>
          </a:p>
          <a:p>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066800"/>
            <a:ext cx="6289222" cy="5543550"/>
          </a:xfrm>
        </p:spPr>
        <p:txBody>
          <a:bodyPr/>
          <a:lstStyle/>
          <a:p>
            <a:pPr algn="ctr">
              <a:buNone/>
            </a:pPr>
            <a:endParaRPr lang="es-EC" b="1" dirty="0" smtClean="0"/>
          </a:p>
          <a:p>
            <a:pPr algn="ctr">
              <a:buNone/>
            </a:pPr>
            <a:r>
              <a:rPr lang="es-EC" b="1" dirty="0" smtClean="0"/>
              <a:t>ANÁLISIS DE LAS HERRAMIENTAS</a:t>
            </a:r>
          </a:p>
          <a:p>
            <a:endParaRPr lang="es-EC" dirty="0" smtClean="0"/>
          </a:p>
          <a:p>
            <a:pPr algn="ctr">
              <a:buNone/>
            </a:pPr>
            <a:r>
              <a:rPr lang="es-EC" b="1" dirty="0" smtClean="0"/>
              <a:t>Gestor de repositorios</a:t>
            </a:r>
            <a:endParaRPr lang="es-EC" b="1" dirty="0"/>
          </a:p>
          <a:p>
            <a:pPr>
              <a:buNone/>
            </a:pPr>
            <a:endParaRPr lang="es-EC" dirty="0"/>
          </a:p>
          <a:p>
            <a:r>
              <a:rPr lang="es-ES" dirty="0" smtClean="0"/>
              <a:t>Servidor diseñado para manejar repositorios de componentes binarios (librerías)</a:t>
            </a:r>
          </a:p>
          <a:p>
            <a:r>
              <a:rPr lang="es-ES" dirty="0" smtClean="0"/>
              <a:t>Actúa como servidor proxy dedicado para acceder a repositorios públicos</a:t>
            </a:r>
          </a:p>
          <a:p>
            <a:r>
              <a:rPr lang="es-ES" dirty="0" smtClean="0"/>
              <a:t>Provee de repositorios para desplegar productos desarrollados internamente</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066800"/>
            <a:ext cx="6289222" cy="5543550"/>
          </a:xfrm>
        </p:spPr>
        <p:txBody>
          <a:bodyPr/>
          <a:lstStyle/>
          <a:p>
            <a:pPr algn="ctr">
              <a:buNone/>
            </a:pPr>
            <a:endParaRPr lang="es-EC" b="1" dirty="0" smtClean="0"/>
          </a:p>
          <a:p>
            <a:pPr algn="ctr">
              <a:buNone/>
            </a:pPr>
            <a:r>
              <a:rPr lang="es-EC" b="1" dirty="0" smtClean="0"/>
              <a:t>ANÁLISIS DE LAS HERRAMIENTAS</a:t>
            </a:r>
          </a:p>
          <a:p>
            <a:endParaRPr lang="es-EC" dirty="0" smtClean="0"/>
          </a:p>
          <a:p>
            <a:pPr algn="ctr">
              <a:buNone/>
            </a:pPr>
            <a:r>
              <a:rPr lang="es-EC" b="1" dirty="0" smtClean="0"/>
              <a:t>Gestor de calidad de código</a:t>
            </a:r>
            <a:endParaRPr lang="es-EC" b="1" dirty="0"/>
          </a:p>
          <a:p>
            <a:pPr>
              <a:buNone/>
            </a:pPr>
            <a:endParaRPr lang="es-EC" dirty="0"/>
          </a:p>
          <a:p>
            <a:r>
              <a:rPr lang="es-ES" dirty="0" smtClean="0"/>
              <a:t>Evaluar la calidad del código en base a múltiples métricas</a:t>
            </a:r>
          </a:p>
          <a:p>
            <a:r>
              <a:rPr lang="es-ES" dirty="0" smtClean="0"/>
              <a:t>Permite reducir los defectos de programación</a:t>
            </a:r>
          </a:p>
          <a:p>
            <a:r>
              <a:rPr lang="es-ES" dirty="0" smtClean="0"/>
              <a:t>Emite informes de verificación y errores encontrados</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066800"/>
            <a:ext cx="6289222" cy="5543550"/>
          </a:xfrm>
        </p:spPr>
        <p:txBody>
          <a:bodyPr/>
          <a:lstStyle/>
          <a:p>
            <a:pPr algn="ctr">
              <a:buNone/>
            </a:pPr>
            <a:endParaRPr lang="es-EC" b="1" dirty="0" smtClean="0"/>
          </a:p>
          <a:p>
            <a:pPr algn="ctr">
              <a:buNone/>
            </a:pPr>
            <a:r>
              <a:rPr lang="es-EC" b="1" dirty="0" smtClean="0"/>
              <a:t>ANÁLISIS DE LAS HERRAMIENTAS</a:t>
            </a:r>
          </a:p>
          <a:p>
            <a:endParaRPr lang="es-EC" dirty="0" smtClean="0"/>
          </a:p>
          <a:p>
            <a:pPr algn="ctr">
              <a:buNone/>
            </a:pPr>
            <a:r>
              <a:rPr lang="es-EC" b="1" dirty="0" smtClean="0"/>
              <a:t>Motor de Integración Continua</a:t>
            </a:r>
            <a:endParaRPr lang="es-EC" b="1" dirty="0"/>
          </a:p>
          <a:p>
            <a:pPr>
              <a:buNone/>
            </a:pPr>
            <a:endParaRPr lang="es-EC" dirty="0"/>
          </a:p>
          <a:p>
            <a:r>
              <a:rPr lang="es-ES" dirty="0" smtClean="0"/>
              <a:t>Es el mecanismo automático de construcción de aplicaciones, ejecución de pruebas y otras tareas</a:t>
            </a:r>
          </a:p>
          <a:p>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066800"/>
            <a:ext cx="6289222" cy="5486400"/>
          </a:xfrm>
        </p:spPr>
        <p:txBody>
          <a:bodyPr>
            <a:normAutofit/>
          </a:bodyPr>
          <a:lstStyle/>
          <a:p>
            <a:endParaRPr lang="es-EC" dirty="0" smtClean="0"/>
          </a:p>
          <a:p>
            <a:pPr algn="ctr">
              <a:buNone/>
            </a:pPr>
            <a:r>
              <a:rPr lang="es-EC" b="1" dirty="0" smtClean="0"/>
              <a:t>ESTUDIO DE LA ARQUITECTURA</a:t>
            </a:r>
          </a:p>
          <a:p>
            <a:pPr algn="ctr">
              <a:buNone/>
            </a:pPr>
            <a:r>
              <a:rPr lang="es-EC" b="1" dirty="0" smtClean="0"/>
              <a:t>Ciclo de Vida Integración Continua</a:t>
            </a:r>
          </a:p>
          <a:p>
            <a:pPr>
              <a:buNone/>
            </a:pPr>
            <a:endParaRPr lang="es-EC" dirty="0" smtClean="0"/>
          </a:p>
        </p:txBody>
      </p:sp>
      <p:pic>
        <p:nvPicPr>
          <p:cNvPr id="3" name="2 Imagen"/>
          <p:cNvPicPr/>
          <p:nvPr/>
        </p:nvPicPr>
        <p:blipFill>
          <a:blip r:embed="rId2" cstate="print"/>
          <a:srcRect/>
          <a:stretch>
            <a:fillRect/>
          </a:stretch>
        </p:blipFill>
        <p:spPr bwMode="auto">
          <a:xfrm>
            <a:off x="3611665" y="2419350"/>
            <a:ext cx="4751285" cy="4133851"/>
          </a:xfrm>
          <a:prstGeom prst="rect">
            <a:avLst/>
          </a:prstGeom>
          <a:noFill/>
          <a:ln w="3175" cap="sq">
            <a:solidFill>
              <a:schemeClr val="tx1"/>
            </a:solid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219200"/>
            <a:ext cx="6289222" cy="5486400"/>
          </a:xfrm>
        </p:spPr>
        <p:txBody>
          <a:bodyPr>
            <a:normAutofit/>
          </a:bodyPr>
          <a:lstStyle/>
          <a:p>
            <a:pPr algn="ctr">
              <a:buNone/>
            </a:pPr>
            <a:r>
              <a:rPr lang="es-EC" b="1" dirty="0" smtClean="0"/>
              <a:t>ESTUDIO DE LA ARQUITECTURA</a:t>
            </a:r>
          </a:p>
          <a:p>
            <a:pPr algn="ctr">
              <a:buNone/>
            </a:pPr>
            <a:r>
              <a:rPr lang="es-EC" sz="2000" b="1" dirty="0" smtClean="0"/>
              <a:t>Ciclo de Vida Integración Continua en detalle</a:t>
            </a:r>
          </a:p>
          <a:p>
            <a:pPr>
              <a:buNone/>
            </a:pPr>
            <a:endParaRPr lang="es-EC" dirty="0" smtClean="0"/>
          </a:p>
        </p:txBody>
      </p:sp>
      <p:pic>
        <p:nvPicPr>
          <p:cNvPr id="4" name="3 Imagen"/>
          <p:cNvPicPr/>
          <p:nvPr/>
        </p:nvPicPr>
        <p:blipFill>
          <a:blip r:embed="rId2" cstate="print"/>
          <a:srcRect/>
          <a:stretch>
            <a:fillRect/>
          </a:stretch>
        </p:blipFill>
        <p:spPr bwMode="auto">
          <a:xfrm>
            <a:off x="3162300" y="2057400"/>
            <a:ext cx="5267515" cy="4724400"/>
          </a:xfrm>
          <a:prstGeom prst="rect">
            <a:avLst/>
          </a:prstGeom>
          <a:noFill/>
          <a:ln w="3175">
            <a:solidFill>
              <a:schemeClr val="tx1"/>
            </a:solid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71750" y="1219200"/>
            <a:ext cx="6289222" cy="5486400"/>
          </a:xfrm>
        </p:spPr>
        <p:txBody>
          <a:bodyPr>
            <a:normAutofit/>
          </a:bodyPr>
          <a:lstStyle/>
          <a:p>
            <a:pPr algn="ctr">
              <a:buNone/>
            </a:pPr>
            <a:r>
              <a:rPr lang="es-EC" b="1" dirty="0" smtClean="0"/>
              <a:t>ESTUDIO DE LA ARQUITECTURA</a:t>
            </a:r>
          </a:p>
          <a:p>
            <a:pPr algn="ctr">
              <a:buNone/>
            </a:pPr>
            <a:r>
              <a:rPr lang="es-EC" sz="2000" b="1" dirty="0" smtClean="0"/>
              <a:t>Ciclo de Vida Integración Continua en detalle</a:t>
            </a:r>
          </a:p>
          <a:p>
            <a:pPr>
              <a:buNone/>
            </a:pPr>
            <a:endParaRPr lang="es-EC" dirty="0" smtClean="0"/>
          </a:p>
        </p:txBody>
      </p:sp>
      <p:pic>
        <p:nvPicPr>
          <p:cNvPr id="5" name="Picture 2" descr="http://blog.juliopari.com/wp-content/uploads/2012/12/integracion-continua-sw-es.png"/>
          <p:cNvPicPr>
            <a:picLocks noChangeAspect="1" noChangeArrowheads="1"/>
          </p:cNvPicPr>
          <p:nvPr/>
        </p:nvPicPr>
        <p:blipFill>
          <a:blip r:embed="rId3" r:link="rId4"/>
          <a:srcRect/>
          <a:stretch>
            <a:fillRect/>
          </a:stretch>
        </p:blipFill>
        <p:spPr bwMode="auto">
          <a:xfrm>
            <a:off x="3352800" y="2092420"/>
            <a:ext cx="4957812" cy="470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609850" y="1390650"/>
            <a:ext cx="6251122" cy="5238750"/>
          </a:xfrm>
        </p:spPr>
        <p:txBody>
          <a:bodyPr/>
          <a:lstStyle/>
          <a:p>
            <a:pPr algn="ctr">
              <a:buNone/>
            </a:pPr>
            <a:r>
              <a:rPr lang="es-EC" b="1" dirty="0" smtClean="0"/>
              <a:t>SELECCIÓN DE LAS HERRAMIENTAS</a:t>
            </a:r>
          </a:p>
          <a:p>
            <a:pPr marL="1436688" indent="-358775"/>
            <a:r>
              <a:rPr lang="es-EC" dirty="0" smtClean="0"/>
              <a:t>Comerciales</a:t>
            </a:r>
          </a:p>
          <a:p>
            <a:pPr marL="1450975" lvl="1" indent="-373063"/>
            <a:r>
              <a:rPr lang="es-EC" dirty="0" smtClean="0"/>
              <a:t>Urban</a:t>
            </a:r>
            <a:r>
              <a:rPr lang="es-EC" dirty="0" smtClean="0"/>
              <a:t> </a:t>
            </a:r>
            <a:r>
              <a:rPr lang="es-EC" dirty="0" smtClean="0"/>
              <a:t>Code</a:t>
            </a:r>
            <a:endParaRPr lang="es-EC" dirty="0" smtClean="0"/>
          </a:p>
          <a:p>
            <a:pPr marL="1450975" lvl="1" indent="-373063"/>
            <a:r>
              <a:rPr lang="es-EC" dirty="0" smtClean="0"/>
              <a:t>Bamboo</a:t>
            </a:r>
            <a:endParaRPr lang="es-EC" dirty="0" smtClean="0"/>
          </a:p>
          <a:p>
            <a:pPr marL="1450975" lvl="1" indent="-373063"/>
            <a:r>
              <a:rPr lang="es-EC" dirty="0" smtClean="0"/>
              <a:t>ElectricFlow</a:t>
            </a:r>
            <a:endParaRPr lang="es-EC" dirty="0" smtClean="0"/>
          </a:p>
          <a:p>
            <a:pPr marL="1450975" lvl="1" indent="-373063"/>
            <a:r>
              <a:rPr lang="es-EC" dirty="0" smtClean="0"/>
              <a:t>TeamCity</a:t>
            </a:r>
            <a:endParaRPr lang="es-EC" dirty="0" smtClean="0"/>
          </a:p>
          <a:p>
            <a:endParaRPr lang="es-EC" dirty="0"/>
          </a:p>
          <a:p>
            <a:pPr marL="1436688" indent="-358775"/>
            <a:r>
              <a:rPr lang="es-EC" dirty="0" smtClean="0"/>
              <a:t>Uso Gratuito </a:t>
            </a:r>
          </a:p>
          <a:p>
            <a:pPr marL="1450975" lvl="1" indent="-373063"/>
            <a:r>
              <a:rPr lang="es-EC" dirty="0" smtClean="0"/>
              <a:t>Apache Continuum</a:t>
            </a:r>
          </a:p>
          <a:p>
            <a:pPr marL="1450975" lvl="1" indent="-373063"/>
            <a:r>
              <a:rPr lang="es-EC" dirty="0" smtClean="0"/>
              <a:t>Apache </a:t>
            </a:r>
            <a:r>
              <a:rPr lang="es-EC" dirty="0" smtClean="0"/>
              <a:t>Gump</a:t>
            </a:r>
            <a:endParaRPr lang="es-EC" dirty="0" smtClean="0"/>
          </a:p>
          <a:p>
            <a:pPr marL="1450975" lvl="1" indent="-373063"/>
            <a:r>
              <a:rPr lang="es-EC" dirty="0" smtClean="0"/>
              <a:t>Cruise</a:t>
            </a:r>
            <a:r>
              <a:rPr lang="es-EC" dirty="0" smtClean="0"/>
              <a:t> Control</a:t>
            </a:r>
          </a:p>
          <a:p>
            <a:pPr marL="1450975" lvl="1" indent="-373063"/>
            <a:r>
              <a:rPr lang="es-EC" dirty="0" smtClean="0"/>
              <a:t>Jenkins / Hudson</a:t>
            </a: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p:txBody>
          <a:bodyPr>
            <a:normAutofit/>
          </a:bodyPr>
          <a:lstStyle/>
          <a:p>
            <a:pPr algn="ctr">
              <a:buNone/>
            </a:pPr>
            <a:r>
              <a:rPr lang="es-EC" b="1" dirty="0" smtClean="0"/>
              <a:t>PARÁMETROS SELECCIONADOS PARA EVALUAR LAS HERRAMIENTAS DE INTEGRACIÓN CONTINUA</a:t>
            </a:r>
          </a:p>
          <a:p>
            <a:pPr algn="ctr">
              <a:buNone/>
            </a:pPr>
            <a:endParaRPr lang="es-EC" b="1" dirty="0" smtClean="0"/>
          </a:p>
        </p:txBody>
      </p:sp>
      <p:pic>
        <p:nvPicPr>
          <p:cNvPr id="3" name="2 Marcador de contenido"/>
          <p:cNvPicPr>
            <a:picLocks/>
          </p:cNvPicPr>
          <p:nvPr/>
        </p:nvPicPr>
        <p:blipFill>
          <a:blip r:embed="rId2" cstate="print"/>
          <a:srcRect/>
          <a:stretch>
            <a:fillRect/>
          </a:stretch>
        </p:blipFill>
        <p:spPr bwMode="auto">
          <a:xfrm>
            <a:off x="1900237" y="2430144"/>
            <a:ext cx="5737860" cy="3680460"/>
          </a:xfrm>
          <a:prstGeom prst="rect">
            <a:avLst/>
          </a:prstGeom>
          <a:noFill/>
          <a:ln w="3175">
            <a:solidFill>
              <a:schemeClr val="tx1"/>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r>
              <a:rPr lang="es-EC" sz="2400" b="1" dirty="0" smtClean="0">
                <a:solidFill>
                  <a:schemeClr val="tx2">
                    <a:lumMod val="75000"/>
                  </a:schemeClr>
                </a:solidFill>
                <a:latin typeface="Helvetica Neue"/>
                <a:cs typeface="+mn-cs"/>
              </a:rPr>
              <a:t>AGENDA</a:t>
            </a: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r>
              <a:rPr lang="es-EC" sz="2800" b="1" dirty="0" smtClean="0">
                <a:solidFill>
                  <a:srgbClr val="C00000"/>
                </a:solidFill>
              </a:rPr>
              <a:t>Introducción</a:t>
            </a:r>
          </a:p>
          <a:p>
            <a:r>
              <a:rPr lang="es-EC" dirty="0" smtClean="0"/>
              <a:t>Objetivos</a:t>
            </a:r>
          </a:p>
          <a:p>
            <a:r>
              <a:rPr lang="es-EC" dirty="0" smtClean="0"/>
              <a:t>Alcance</a:t>
            </a:r>
          </a:p>
          <a:p>
            <a:r>
              <a:rPr lang="es-EC" dirty="0" smtClean="0"/>
              <a:t>Justificación e Importancia</a:t>
            </a:r>
          </a:p>
          <a:p>
            <a:r>
              <a:rPr lang="es-EC" dirty="0" smtClean="0"/>
              <a:t>Herramientas</a:t>
            </a:r>
          </a:p>
          <a:p>
            <a:r>
              <a:rPr lang="es-EC" dirty="0" smtClean="0"/>
              <a:t>Metodología</a:t>
            </a:r>
          </a:p>
          <a:p>
            <a:r>
              <a:rPr lang="es-EC" dirty="0" smtClean="0"/>
              <a:t>Conclusiones</a:t>
            </a:r>
          </a:p>
          <a:p>
            <a:r>
              <a:rPr lang="es-EC" dirty="0" smtClean="0"/>
              <a:t>Recomendaciones</a:t>
            </a:r>
            <a:endParaRPr lang="es-EC" dirty="0"/>
          </a:p>
        </p:txBody>
      </p:sp>
    </p:spTree>
    <p:extLst>
      <p:ext uri="{BB962C8B-B14F-4D97-AF65-F5344CB8AC3E}">
        <p14:creationId xmlns:p14="http://schemas.microsoft.com/office/powerpoint/2010/main" xmlns="" val="32885060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p:txBody>
          <a:bodyPr>
            <a:normAutofit/>
          </a:bodyPr>
          <a:lstStyle/>
          <a:p>
            <a:pPr algn="ctr">
              <a:buNone/>
            </a:pPr>
            <a:r>
              <a:rPr lang="es-EC" b="1" dirty="0" smtClean="0"/>
              <a:t>ATRIBUTOS QUE </a:t>
            </a:r>
            <a:r>
              <a:rPr lang="es-EC" b="1" dirty="0" smtClean="0"/>
              <a:t>SUSTENTAN </a:t>
            </a:r>
            <a:r>
              <a:rPr lang="es-EC" b="1" dirty="0" smtClean="0"/>
              <a:t>LOS PARÁMETROS DE EVALUACIÓN</a:t>
            </a:r>
          </a:p>
          <a:p>
            <a:pPr algn="ctr">
              <a:buNone/>
            </a:pPr>
            <a:endParaRPr lang="es-EC" b="1" dirty="0" smtClean="0"/>
          </a:p>
          <a:p>
            <a:pPr algn="ctr">
              <a:buNone/>
            </a:pPr>
            <a:endParaRPr lang="es-EC" b="1" dirty="0" smtClean="0"/>
          </a:p>
          <a:p>
            <a:pPr algn="ctr">
              <a:buNone/>
            </a:pPr>
            <a:endParaRPr lang="es-EC" b="1" dirty="0" smtClean="0"/>
          </a:p>
        </p:txBody>
      </p:sp>
      <p:pic>
        <p:nvPicPr>
          <p:cNvPr id="4" name="3 Imagen"/>
          <p:cNvPicPr/>
          <p:nvPr/>
        </p:nvPicPr>
        <p:blipFill>
          <a:blip r:embed="rId2" cstate="print"/>
          <a:srcRect/>
          <a:stretch>
            <a:fillRect/>
          </a:stretch>
        </p:blipFill>
        <p:spPr bwMode="auto">
          <a:xfrm>
            <a:off x="1959651" y="2226048"/>
            <a:ext cx="5224697" cy="4280424"/>
          </a:xfrm>
          <a:prstGeom prst="rect">
            <a:avLst/>
          </a:prstGeom>
          <a:noFill/>
          <a:ln w="3175">
            <a:solidFill>
              <a:schemeClr val="tx1"/>
            </a:solid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p:txBody>
          <a:bodyPr>
            <a:normAutofit/>
          </a:bodyPr>
          <a:lstStyle/>
          <a:p>
            <a:pPr algn="ctr">
              <a:buNone/>
            </a:pPr>
            <a:endParaRPr lang="es-EC" b="1" dirty="0" smtClean="0"/>
          </a:p>
          <a:p>
            <a:pPr algn="ctr">
              <a:buNone/>
            </a:pPr>
            <a:r>
              <a:rPr lang="es-EC" b="1" dirty="0" smtClean="0"/>
              <a:t>EVALUACIÓN </a:t>
            </a:r>
            <a:r>
              <a:rPr lang="es-EC" b="1" dirty="0" smtClean="0"/>
              <a:t>PRODUCTOS COMERCIALES</a:t>
            </a:r>
          </a:p>
          <a:p>
            <a:pPr algn="ctr">
              <a:buNone/>
            </a:pPr>
            <a:endParaRPr lang="es-EC" b="1" dirty="0" smtClean="0"/>
          </a:p>
          <a:p>
            <a:pPr algn="ctr">
              <a:buNone/>
            </a:pPr>
            <a:endParaRPr lang="es-EC" b="1" dirty="0" smtClean="0"/>
          </a:p>
          <a:p>
            <a:pPr algn="ctr">
              <a:buNone/>
            </a:pPr>
            <a:endParaRPr lang="es-EC" b="1" dirty="0" smtClean="0"/>
          </a:p>
          <a:p>
            <a:pPr algn="ctr">
              <a:buNone/>
            </a:pPr>
            <a:endParaRPr lang="es-EC" b="1" dirty="0" smtClean="0"/>
          </a:p>
          <a:p>
            <a:pPr algn="ctr">
              <a:buNone/>
            </a:pPr>
            <a:endParaRPr lang="es-EC" b="1" dirty="0" smtClean="0"/>
          </a:p>
        </p:txBody>
      </p:sp>
      <p:pic>
        <p:nvPicPr>
          <p:cNvPr id="5" name="4 Imagen"/>
          <p:cNvPicPr/>
          <p:nvPr/>
        </p:nvPicPr>
        <p:blipFill>
          <a:blip r:embed="rId2" cstate="print"/>
          <a:srcRect/>
          <a:stretch>
            <a:fillRect/>
          </a:stretch>
        </p:blipFill>
        <p:spPr bwMode="auto">
          <a:xfrm>
            <a:off x="126862" y="2421527"/>
            <a:ext cx="8890276" cy="3440761"/>
          </a:xfrm>
          <a:prstGeom prst="rect">
            <a:avLst/>
          </a:prstGeom>
          <a:noFill/>
          <a:ln w="3175">
            <a:solidFill>
              <a:schemeClr val="tx1"/>
            </a:solid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p:txBody>
          <a:bodyPr>
            <a:normAutofit/>
          </a:bodyPr>
          <a:lstStyle/>
          <a:p>
            <a:pPr algn="ctr">
              <a:buNone/>
            </a:pPr>
            <a:endParaRPr lang="es-EC" b="1" dirty="0" smtClean="0"/>
          </a:p>
          <a:p>
            <a:pPr algn="ctr">
              <a:buNone/>
            </a:pPr>
            <a:r>
              <a:rPr lang="es-EC" b="1" dirty="0" smtClean="0"/>
              <a:t>EVALUACIÓN </a:t>
            </a:r>
            <a:r>
              <a:rPr lang="es-EC" b="1" dirty="0" smtClean="0"/>
              <a:t>PRODUCTOS GRATUITOS</a:t>
            </a:r>
          </a:p>
          <a:p>
            <a:pPr algn="ctr">
              <a:buNone/>
            </a:pPr>
            <a:endParaRPr lang="es-EC" b="1" dirty="0" smtClean="0"/>
          </a:p>
          <a:p>
            <a:pPr algn="ctr">
              <a:buNone/>
            </a:pPr>
            <a:endParaRPr lang="es-EC" b="1" dirty="0" smtClean="0"/>
          </a:p>
          <a:p>
            <a:pPr algn="ctr">
              <a:buNone/>
            </a:pPr>
            <a:endParaRPr lang="es-EC" b="1" dirty="0" smtClean="0"/>
          </a:p>
          <a:p>
            <a:pPr algn="ctr">
              <a:buNone/>
            </a:pPr>
            <a:endParaRPr lang="es-EC" b="1" dirty="0" smtClean="0"/>
          </a:p>
          <a:p>
            <a:pPr algn="ctr">
              <a:buNone/>
            </a:pPr>
            <a:endParaRPr lang="es-EC" b="1" dirty="0" smtClean="0"/>
          </a:p>
          <a:p>
            <a:pPr algn="ctr">
              <a:buNone/>
            </a:pPr>
            <a:endParaRPr lang="es-EC" b="1" dirty="0" smtClean="0"/>
          </a:p>
        </p:txBody>
      </p:sp>
      <p:pic>
        <p:nvPicPr>
          <p:cNvPr id="4" name="3 Imagen"/>
          <p:cNvPicPr/>
          <p:nvPr/>
        </p:nvPicPr>
        <p:blipFill>
          <a:blip r:embed="rId2" cstate="print"/>
          <a:srcRect/>
          <a:stretch>
            <a:fillRect/>
          </a:stretch>
        </p:blipFill>
        <p:spPr bwMode="auto">
          <a:xfrm>
            <a:off x="133073" y="2544272"/>
            <a:ext cx="8877853" cy="3319255"/>
          </a:xfrm>
          <a:prstGeom prst="rect">
            <a:avLst/>
          </a:prstGeom>
          <a:noFill/>
          <a:ln w="3175">
            <a:solidFill>
              <a:schemeClr val="tx1"/>
            </a:solid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3"/>
          </p:nvPr>
        </p:nvSpPr>
        <p:spPr>
          <a:xfrm>
            <a:off x="2571750" y="1104900"/>
            <a:ext cx="6289222" cy="5524500"/>
          </a:xfrm>
        </p:spPr>
        <p:txBody>
          <a:bodyPr/>
          <a:lstStyle/>
          <a:p>
            <a:pPr algn="ctr">
              <a:buNone/>
            </a:pPr>
            <a:endParaRPr lang="es-EC" b="1" dirty="0" smtClean="0"/>
          </a:p>
          <a:p>
            <a:pPr algn="ctr">
              <a:buNone/>
            </a:pPr>
            <a:r>
              <a:rPr lang="es-EC" b="1" dirty="0" smtClean="0"/>
              <a:t>RESULTADOS</a:t>
            </a:r>
          </a:p>
          <a:p>
            <a:pPr algn="ctr">
              <a:buNone/>
            </a:pPr>
            <a:endParaRPr lang="es-EC" b="1" dirty="0"/>
          </a:p>
          <a:p>
            <a:r>
              <a:rPr lang="es-EC" dirty="0" smtClean="0"/>
              <a:t>Uso Gratuito</a:t>
            </a:r>
          </a:p>
          <a:p>
            <a:pPr>
              <a:buNone/>
            </a:pPr>
            <a:r>
              <a:rPr lang="es-EC" dirty="0" smtClean="0"/>
              <a:t>			Jenkins</a:t>
            </a:r>
          </a:p>
          <a:p>
            <a:pPr>
              <a:buNone/>
            </a:pPr>
            <a:endParaRPr lang="es-EC" dirty="0"/>
          </a:p>
          <a:p>
            <a:r>
              <a:rPr lang="es-EC" dirty="0" smtClean="0"/>
              <a:t>Comercial</a:t>
            </a:r>
          </a:p>
          <a:p>
            <a:pPr>
              <a:buNone/>
            </a:pPr>
            <a:r>
              <a:rPr lang="es-EC" dirty="0" smtClean="0"/>
              <a:t>			</a:t>
            </a:r>
            <a:r>
              <a:rPr lang="es-EC" dirty="0" smtClean="0"/>
              <a:t>UrbanCode</a:t>
            </a:r>
            <a:r>
              <a:rPr lang="es-EC" dirty="0" smtClean="0"/>
              <a:t> (IBM)</a:t>
            </a:r>
          </a:p>
          <a:p>
            <a:endParaRPr lang="es-EC"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r>
              <a:rPr lang="es-EC" sz="2400" b="1" dirty="0" smtClean="0">
                <a:solidFill>
                  <a:schemeClr val="tx2">
                    <a:lumMod val="75000"/>
                  </a:schemeClr>
                </a:solidFill>
                <a:latin typeface="Helvetica Neue"/>
                <a:cs typeface="+mn-cs"/>
              </a:rPr>
              <a:t>AGENDA</a:t>
            </a: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r>
              <a:rPr lang="es-EC" dirty="0"/>
              <a:t>Introducción</a:t>
            </a:r>
          </a:p>
          <a:p>
            <a:r>
              <a:rPr lang="es-EC" dirty="0"/>
              <a:t>Objetivos</a:t>
            </a:r>
          </a:p>
          <a:p>
            <a:r>
              <a:rPr lang="es-EC" dirty="0"/>
              <a:t>Alcance</a:t>
            </a:r>
          </a:p>
          <a:p>
            <a:r>
              <a:rPr lang="es-EC" dirty="0" smtClean="0"/>
              <a:t>Justificación e Importancia</a:t>
            </a:r>
          </a:p>
          <a:p>
            <a:r>
              <a:rPr lang="es-EC" dirty="0"/>
              <a:t>Herramientas</a:t>
            </a:r>
          </a:p>
          <a:p>
            <a:r>
              <a:rPr lang="es-EC" dirty="0"/>
              <a:t>Metodología</a:t>
            </a:r>
          </a:p>
          <a:p>
            <a:r>
              <a:rPr lang="es-EC" sz="2800" b="1" dirty="0" smtClean="0">
                <a:solidFill>
                  <a:srgbClr val="C00000"/>
                </a:solidFill>
              </a:rPr>
              <a:t>Conclusiones</a:t>
            </a:r>
          </a:p>
          <a:p>
            <a:r>
              <a:rPr lang="es-EC" dirty="0" smtClean="0"/>
              <a:t>Recomendaciones</a:t>
            </a:r>
            <a:endParaRPr lang="es-EC" dirty="0"/>
          </a:p>
        </p:txBody>
      </p:sp>
    </p:spTree>
    <p:extLst>
      <p:ext uri="{BB962C8B-B14F-4D97-AF65-F5344CB8AC3E}">
        <p14:creationId xmlns:p14="http://schemas.microsoft.com/office/powerpoint/2010/main" xmlns="" val="905524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3"/>
          </p:nvPr>
        </p:nvSpPr>
        <p:spPr>
          <a:xfrm>
            <a:off x="2571750" y="1104900"/>
            <a:ext cx="6289222" cy="5524500"/>
          </a:xfrm>
        </p:spPr>
        <p:txBody>
          <a:bodyPr/>
          <a:lstStyle/>
          <a:p>
            <a:pPr algn="ctr">
              <a:buNone/>
            </a:pPr>
            <a:endParaRPr lang="es-EC" b="1" dirty="0" smtClean="0"/>
          </a:p>
          <a:p>
            <a:pPr algn="ctr">
              <a:buNone/>
            </a:pPr>
            <a:r>
              <a:rPr lang="es-EC" b="1" dirty="0" smtClean="0"/>
              <a:t>CONCLUSIONES</a:t>
            </a:r>
          </a:p>
          <a:p>
            <a:pPr algn="ctr">
              <a:buNone/>
            </a:pPr>
            <a:endParaRPr lang="es-EC" b="1" dirty="0"/>
          </a:p>
          <a:p>
            <a:endParaRPr lang="es-EC" dirty="0" smtClean="0"/>
          </a:p>
          <a:p>
            <a:r>
              <a:rPr lang="es-EC" dirty="0" smtClean="0"/>
              <a:t>Existen metodologías como el Desarrollo Dirigido por Pruebas y prácticas recomendadas por las Métodos Iterativos como las </a:t>
            </a:r>
            <a:r>
              <a:rPr lang="es-EC" dirty="0"/>
              <a:t>M</a:t>
            </a:r>
            <a:r>
              <a:rPr lang="es-EC" dirty="0" smtClean="0"/>
              <a:t>etodologías </a:t>
            </a:r>
            <a:r>
              <a:rPr lang="es-EC" dirty="0" smtClean="0"/>
              <a:t>Ágiles y el Proceso Unificado dentro de los cuales destacan las prácticas de la Integración Continua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3"/>
          </p:nvPr>
        </p:nvSpPr>
        <p:spPr>
          <a:xfrm>
            <a:off x="2571750" y="1104900"/>
            <a:ext cx="6289222" cy="5524500"/>
          </a:xfrm>
        </p:spPr>
        <p:txBody>
          <a:bodyPr/>
          <a:lstStyle/>
          <a:p>
            <a:pPr algn="ctr">
              <a:buNone/>
            </a:pPr>
            <a:endParaRPr lang="es-EC" b="1" dirty="0" smtClean="0"/>
          </a:p>
          <a:p>
            <a:pPr algn="ctr">
              <a:buNone/>
            </a:pPr>
            <a:r>
              <a:rPr lang="es-EC" b="1" dirty="0" smtClean="0"/>
              <a:t>CONCLUSIONES</a:t>
            </a:r>
          </a:p>
          <a:p>
            <a:pPr algn="ctr">
              <a:buNone/>
            </a:pPr>
            <a:endParaRPr lang="es-EC" b="1" dirty="0"/>
          </a:p>
          <a:p>
            <a:endParaRPr lang="es-EC" dirty="0" smtClean="0"/>
          </a:p>
          <a:p>
            <a:r>
              <a:rPr lang="es-EC" dirty="0" smtClean="0"/>
              <a:t>Existen herramientas de uso gratuito que permiten implementar la Integración Continua pero, las que </a:t>
            </a:r>
            <a:r>
              <a:rPr lang="es-EC" dirty="0" smtClean="0"/>
              <a:t>sobresalen son </a:t>
            </a:r>
            <a:r>
              <a:rPr lang="es-EC" dirty="0" smtClean="0"/>
              <a:t>las de tipo comercial puesto que contemplan prácticas que van mas allá de la Integración Continua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3"/>
          </p:nvPr>
        </p:nvSpPr>
        <p:spPr>
          <a:xfrm>
            <a:off x="2571750" y="1104900"/>
            <a:ext cx="6289222" cy="5524500"/>
          </a:xfrm>
        </p:spPr>
        <p:txBody>
          <a:bodyPr/>
          <a:lstStyle/>
          <a:p>
            <a:pPr algn="ctr">
              <a:buNone/>
            </a:pPr>
            <a:endParaRPr lang="es-EC" b="1" dirty="0" smtClean="0"/>
          </a:p>
          <a:p>
            <a:pPr algn="ctr">
              <a:buNone/>
            </a:pPr>
            <a:r>
              <a:rPr lang="es-EC" b="1" dirty="0" smtClean="0"/>
              <a:t>CONCLUSIONES</a:t>
            </a:r>
          </a:p>
          <a:p>
            <a:pPr algn="ctr">
              <a:buNone/>
            </a:pPr>
            <a:endParaRPr lang="es-EC" b="1" dirty="0"/>
          </a:p>
          <a:p>
            <a:endParaRPr lang="es-EC" dirty="0" smtClean="0"/>
          </a:p>
          <a:p>
            <a:r>
              <a:rPr lang="es-EC" dirty="0" smtClean="0"/>
              <a:t>Las herramientas que destacan son, dentro del grupo de las herramientas de uso gratuito, Jenkins y dentro del grupo de  las herramientas comerciales </a:t>
            </a:r>
            <a:r>
              <a:rPr lang="es-EC" dirty="0" smtClean="0"/>
              <a:t>UrbanCode</a:t>
            </a:r>
            <a:r>
              <a:rPr lang="es-EC" dirty="0" smtClean="0"/>
              <a:t>  (IBM) aunque en este mismo grupo se han identificado otras que también cubren las expectativas establecidas.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r>
              <a:rPr lang="es-EC" sz="2400" b="1" dirty="0" smtClean="0">
                <a:solidFill>
                  <a:schemeClr val="tx2">
                    <a:lumMod val="75000"/>
                  </a:schemeClr>
                </a:solidFill>
                <a:latin typeface="Helvetica Neue"/>
                <a:cs typeface="+mn-cs"/>
              </a:rPr>
              <a:t>AGENDA</a:t>
            </a: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r>
              <a:rPr lang="es-EC" dirty="0"/>
              <a:t>Introducción</a:t>
            </a:r>
          </a:p>
          <a:p>
            <a:r>
              <a:rPr lang="es-EC" dirty="0"/>
              <a:t>Objetivos</a:t>
            </a:r>
          </a:p>
          <a:p>
            <a:r>
              <a:rPr lang="es-EC" dirty="0"/>
              <a:t>Alcance</a:t>
            </a:r>
          </a:p>
          <a:p>
            <a:r>
              <a:rPr lang="es-EC" dirty="0" smtClean="0"/>
              <a:t>Justificación e Importancia</a:t>
            </a:r>
          </a:p>
          <a:p>
            <a:r>
              <a:rPr lang="es-EC" dirty="0"/>
              <a:t>Herramientas</a:t>
            </a:r>
          </a:p>
          <a:p>
            <a:r>
              <a:rPr lang="es-EC" dirty="0"/>
              <a:t>Metodología</a:t>
            </a:r>
          </a:p>
          <a:p>
            <a:r>
              <a:rPr lang="es-EC" dirty="0"/>
              <a:t>Conclusiones</a:t>
            </a:r>
          </a:p>
          <a:p>
            <a:r>
              <a:rPr lang="es-EC" sz="2800" b="1" dirty="0" smtClean="0">
                <a:solidFill>
                  <a:srgbClr val="C00000"/>
                </a:solidFill>
              </a:rPr>
              <a:t>Recomendaciones</a:t>
            </a:r>
            <a:endParaRPr lang="es-EC" sz="2800" b="1" dirty="0">
              <a:solidFill>
                <a:srgbClr val="C00000"/>
              </a:solidFill>
            </a:endParaRPr>
          </a:p>
        </p:txBody>
      </p:sp>
    </p:spTree>
    <p:extLst>
      <p:ext uri="{BB962C8B-B14F-4D97-AF65-F5344CB8AC3E}">
        <p14:creationId xmlns:p14="http://schemas.microsoft.com/office/powerpoint/2010/main" xmlns="" val="11335644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3"/>
          </p:nvPr>
        </p:nvSpPr>
        <p:spPr>
          <a:xfrm>
            <a:off x="2571750" y="1104900"/>
            <a:ext cx="6289222" cy="5524500"/>
          </a:xfrm>
        </p:spPr>
        <p:txBody>
          <a:bodyPr/>
          <a:lstStyle/>
          <a:p>
            <a:pPr algn="ctr">
              <a:buNone/>
            </a:pPr>
            <a:endParaRPr lang="es-EC" b="1" dirty="0" smtClean="0"/>
          </a:p>
          <a:p>
            <a:pPr algn="ctr">
              <a:buNone/>
            </a:pPr>
            <a:r>
              <a:rPr lang="es-EC" b="1" dirty="0" smtClean="0"/>
              <a:t>RECOMENDACIONES</a:t>
            </a:r>
          </a:p>
          <a:p>
            <a:pPr algn="ctr">
              <a:buNone/>
            </a:pPr>
            <a:endParaRPr lang="es-EC" b="1" dirty="0"/>
          </a:p>
          <a:p>
            <a:endParaRPr lang="es-EC" dirty="0" smtClean="0"/>
          </a:p>
          <a:p>
            <a:r>
              <a:rPr lang="es-EC" dirty="0" smtClean="0"/>
              <a:t>Adoptar las prácticas de la Integración Continua a fin de mejorar el proceso de prueba de un producto de software nuevo o en mantenimiento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609850" y="1047750"/>
            <a:ext cx="6251122" cy="5581650"/>
          </a:xfrm>
        </p:spPr>
        <p:txBody>
          <a:bodyPr/>
          <a:lstStyle/>
          <a:p>
            <a:pPr algn="ctr">
              <a:buNone/>
            </a:pPr>
            <a:endParaRPr lang="es-EC" b="1" dirty="0" smtClean="0"/>
          </a:p>
          <a:p>
            <a:pPr algn="ctr">
              <a:buNone/>
            </a:pPr>
            <a:r>
              <a:rPr lang="es-EC" b="1" dirty="0" smtClean="0"/>
              <a:t>INTRODUCCIÓN</a:t>
            </a:r>
          </a:p>
          <a:p>
            <a:endParaRPr lang="es-EC" dirty="0" smtClean="0"/>
          </a:p>
          <a:p>
            <a:r>
              <a:rPr lang="es-EC" dirty="0" smtClean="0"/>
              <a:t>El BCE ofrece servicios que deben tener altos niveles de calidad</a:t>
            </a:r>
          </a:p>
          <a:p>
            <a:r>
              <a:rPr lang="es-EC" dirty="0" smtClean="0"/>
              <a:t>Desarrollar software es una actividad compleja</a:t>
            </a:r>
          </a:p>
          <a:p>
            <a:r>
              <a:rPr lang="es-EC" dirty="0" smtClean="0"/>
              <a:t>Los mecanismos y procedimientos de prueba </a:t>
            </a:r>
            <a:r>
              <a:rPr lang="es-EC" dirty="0" smtClean="0"/>
              <a:t>existentes </a:t>
            </a:r>
            <a:r>
              <a:rPr lang="es-EC" dirty="0" smtClean="0"/>
              <a:t>no contribuyen a elevar la calidad de los productos de software</a:t>
            </a:r>
          </a:p>
          <a:p>
            <a:r>
              <a:rPr lang="es-EC" dirty="0"/>
              <a:t>Evolución de metodologías de desarrollo (Análisis, Diseño, Codificación, Pruebas, Documentación)</a:t>
            </a:r>
          </a:p>
          <a:p>
            <a:endParaRPr lang="es-EC" dirty="0" smtClean="0"/>
          </a:p>
          <a:p>
            <a:endParaRPr lang="es-EC" dirty="0" smtClean="0"/>
          </a:p>
          <a:p>
            <a:endParaRPr lang="es-EC" dirty="0" smtClean="0"/>
          </a:p>
          <a:p>
            <a:endParaRPr lang="es-EC" dirty="0" smtClean="0"/>
          </a:p>
          <a:p>
            <a:endParaRPr lang="es-EC" dirty="0" smtClean="0"/>
          </a:p>
          <a:p>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3"/>
          </p:nvPr>
        </p:nvSpPr>
        <p:spPr>
          <a:xfrm>
            <a:off x="2571750" y="1104900"/>
            <a:ext cx="6289222" cy="5524500"/>
          </a:xfrm>
        </p:spPr>
        <p:txBody>
          <a:bodyPr>
            <a:normAutofit lnSpcReduction="10000"/>
          </a:bodyPr>
          <a:lstStyle/>
          <a:p>
            <a:pPr algn="ctr">
              <a:buNone/>
            </a:pPr>
            <a:endParaRPr lang="es-EC" b="1" dirty="0" smtClean="0"/>
          </a:p>
          <a:p>
            <a:pPr algn="ctr">
              <a:buNone/>
            </a:pPr>
            <a:r>
              <a:rPr lang="es-EC" b="1" dirty="0" smtClean="0"/>
              <a:t>RECOMENDACIONES</a:t>
            </a:r>
          </a:p>
          <a:p>
            <a:pPr algn="ctr">
              <a:buNone/>
            </a:pPr>
            <a:endParaRPr lang="es-EC" b="1" dirty="0"/>
          </a:p>
          <a:p>
            <a:endParaRPr lang="es-EC" dirty="0" smtClean="0"/>
          </a:p>
          <a:p>
            <a:r>
              <a:rPr lang="es-EC" dirty="0" smtClean="0"/>
              <a:t>Incorporar herramientas de Integración Continua en el proceso de desarrollo de software del BCE. Dependerá del nivel de madurez que se determine dentro de la organización para establecer si conviene adquirir un producto de tipo comercial o iniciar con software gratuito a fin de profundizar en las metodologías y prácticas antes de realizar una inversión que en muchos casos puede resultar bastante alta.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3"/>
          </p:nvPr>
        </p:nvSpPr>
        <p:spPr>
          <a:xfrm>
            <a:off x="2571750" y="1104900"/>
            <a:ext cx="6289222" cy="5524500"/>
          </a:xfrm>
        </p:spPr>
        <p:txBody>
          <a:bodyPr>
            <a:normAutofit/>
          </a:bodyPr>
          <a:lstStyle/>
          <a:p>
            <a:pPr algn="ctr">
              <a:buNone/>
            </a:pPr>
            <a:endParaRPr lang="es-EC" b="1" dirty="0" smtClean="0"/>
          </a:p>
          <a:p>
            <a:pPr algn="ctr">
              <a:buNone/>
            </a:pPr>
            <a:r>
              <a:rPr lang="es-EC" b="1" dirty="0" smtClean="0"/>
              <a:t>RECOMENDACIONES</a:t>
            </a:r>
          </a:p>
          <a:p>
            <a:pPr algn="ctr">
              <a:buNone/>
            </a:pPr>
            <a:endParaRPr lang="es-EC" b="1" dirty="0"/>
          </a:p>
          <a:p>
            <a:endParaRPr lang="es-EC" dirty="0" smtClean="0"/>
          </a:p>
          <a:p>
            <a:r>
              <a:rPr lang="es-EC" dirty="0" smtClean="0"/>
              <a:t>Añadir Jenkin</a:t>
            </a:r>
            <a:r>
              <a:rPr lang="es-EC" dirty="0"/>
              <a:t>s</a:t>
            </a:r>
            <a:r>
              <a:rPr lang="es-EC" dirty="0" smtClean="0"/>
              <a:t> como motor de Integración Continua para permitir aprovechar las herramientas que ya se está utilizando dentro de la infraestructura de desarrollo de software del BCE (</a:t>
            </a:r>
            <a:r>
              <a:rPr lang="es-EC" dirty="0" smtClean="0"/>
              <a:t>Subversion</a:t>
            </a:r>
            <a:r>
              <a:rPr lang="es-EC" dirty="0" smtClean="0"/>
              <a:t>, </a:t>
            </a:r>
            <a:r>
              <a:rPr lang="es-EC" dirty="0" smtClean="0"/>
              <a:t>Nexus</a:t>
            </a:r>
            <a:r>
              <a:rPr lang="es-EC" dirty="0" smtClean="0"/>
              <a:t>, </a:t>
            </a:r>
            <a:r>
              <a:rPr lang="es-EC" dirty="0" smtClean="0"/>
              <a:t>Maven</a:t>
            </a:r>
            <a:r>
              <a:rPr lang="es-EC" dirty="0" smtClean="0"/>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pPr indent="0">
              <a:buNone/>
            </a:pPr>
            <a:endParaRPr lang="es-EC" sz="3200" b="1" dirty="0" smtClean="0">
              <a:solidFill>
                <a:schemeClr val="accent5">
                  <a:lumMod val="50000"/>
                </a:schemeClr>
              </a:solidFill>
            </a:endParaRPr>
          </a:p>
          <a:p>
            <a:pPr indent="0">
              <a:buNone/>
            </a:pPr>
            <a:endParaRPr lang="es-EC" sz="3200" b="1" dirty="0">
              <a:solidFill>
                <a:schemeClr val="accent5">
                  <a:lumMod val="50000"/>
                </a:schemeClr>
              </a:solidFill>
            </a:endParaRPr>
          </a:p>
          <a:p>
            <a:pPr indent="0">
              <a:buNone/>
            </a:pPr>
            <a:endParaRPr lang="es-EC" sz="3200" b="1" dirty="0" smtClean="0">
              <a:solidFill>
                <a:schemeClr val="accent5">
                  <a:lumMod val="50000"/>
                </a:schemeClr>
              </a:solidFill>
            </a:endParaRPr>
          </a:p>
          <a:p>
            <a:pPr indent="0" algn="ctr">
              <a:buNone/>
            </a:pPr>
            <a:r>
              <a:rPr lang="es-EC" sz="3600" b="1" dirty="0" smtClean="0">
                <a:solidFill>
                  <a:schemeClr val="accent5">
                    <a:lumMod val="50000"/>
                  </a:schemeClr>
                </a:solidFill>
              </a:rPr>
              <a:t>Muchas Gracias !!</a:t>
            </a:r>
            <a:endParaRPr lang="es-EC" sz="3600" b="1" dirty="0">
              <a:solidFill>
                <a:schemeClr val="accent5">
                  <a:lumMod val="50000"/>
                </a:schemeClr>
              </a:solidFill>
            </a:endParaRPr>
          </a:p>
        </p:txBody>
      </p:sp>
    </p:spTree>
    <p:extLst>
      <p:ext uri="{BB962C8B-B14F-4D97-AF65-F5344CB8AC3E}">
        <p14:creationId xmlns:p14="http://schemas.microsoft.com/office/powerpoint/2010/main" xmlns="" val="3265707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r>
              <a:rPr lang="es-EC" sz="2400" b="1" dirty="0" smtClean="0">
                <a:solidFill>
                  <a:schemeClr val="tx2">
                    <a:lumMod val="75000"/>
                  </a:schemeClr>
                </a:solidFill>
                <a:latin typeface="Helvetica Neue"/>
                <a:cs typeface="+mn-cs"/>
              </a:rPr>
              <a:t>AGENDA</a:t>
            </a: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r>
              <a:rPr lang="es-EC" dirty="0"/>
              <a:t>Introducción</a:t>
            </a:r>
          </a:p>
          <a:p>
            <a:r>
              <a:rPr lang="es-EC" sz="2800" b="1" dirty="0" smtClean="0">
                <a:solidFill>
                  <a:srgbClr val="C00000"/>
                </a:solidFill>
              </a:rPr>
              <a:t>Objetivos</a:t>
            </a:r>
          </a:p>
          <a:p>
            <a:r>
              <a:rPr lang="es-EC" dirty="0" smtClean="0"/>
              <a:t>Alcance</a:t>
            </a:r>
          </a:p>
          <a:p>
            <a:r>
              <a:rPr lang="es-EC" dirty="0" smtClean="0"/>
              <a:t>Justificación e Importancia</a:t>
            </a:r>
          </a:p>
          <a:p>
            <a:r>
              <a:rPr lang="es-EC" dirty="0" smtClean="0"/>
              <a:t>Herramientas</a:t>
            </a:r>
          </a:p>
          <a:p>
            <a:r>
              <a:rPr lang="es-EC" dirty="0" smtClean="0"/>
              <a:t>Metodología</a:t>
            </a:r>
          </a:p>
          <a:p>
            <a:r>
              <a:rPr lang="es-EC" dirty="0" smtClean="0"/>
              <a:t>Conclusiones</a:t>
            </a:r>
          </a:p>
          <a:p>
            <a:r>
              <a:rPr lang="es-EC" dirty="0" smtClean="0"/>
              <a:t>Recomendaciones</a:t>
            </a:r>
            <a:endParaRPr lang="es-EC" dirty="0"/>
          </a:p>
        </p:txBody>
      </p:sp>
    </p:spTree>
    <p:extLst>
      <p:ext uri="{BB962C8B-B14F-4D97-AF65-F5344CB8AC3E}">
        <p14:creationId xmlns:p14="http://schemas.microsoft.com/office/powerpoint/2010/main" xmlns="" val="3981862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52700" y="1360714"/>
            <a:ext cx="6308272" cy="4819879"/>
          </a:xfrm>
        </p:spPr>
        <p:txBody>
          <a:bodyPr/>
          <a:lstStyle/>
          <a:p>
            <a:pPr algn="ctr">
              <a:buNone/>
            </a:pPr>
            <a:endParaRPr lang="es-EC" b="1" dirty="0" smtClean="0"/>
          </a:p>
          <a:p>
            <a:pPr algn="ctr">
              <a:buNone/>
            </a:pPr>
            <a:r>
              <a:rPr lang="es-EC" b="1" dirty="0" smtClean="0"/>
              <a:t>OBJETIVO GENERAL</a:t>
            </a:r>
          </a:p>
          <a:p>
            <a:endParaRPr lang="es-EC" dirty="0" smtClean="0"/>
          </a:p>
          <a:p>
            <a:pPr algn="just"/>
            <a:endParaRPr lang="es-EC" dirty="0" smtClean="0"/>
          </a:p>
          <a:p>
            <a:pPr algn="just"/>
            <a:r>
              <a:rPr lang="es-EC" dirty="0" smtClean="0"/>
              <a:t>Analizar herramientas de desarrollo de software y su adecuación al modelo informático de Integración Continua</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590800" y="1066800"/>
            <a:ext cx="6270172" cy="5543550"/>
          </a:xfrm>
        </p:spPr>
        <p:txBody>
          <a:bodyPr>
            <a:normAutofit/>
          </a:bodyPr>
          <a:lstStyle/>
          <a:p>
            <a:pPr algn="ctr">
              <a:buNone/>
            </a:pPr>
            <a:endParaRPr lang="es-EC" b="1" dirty="0" smtClean="0"/>
          </a:p>
          <a:p>
            <a:pPr algn="ctr">
              <a:buNone/>
            </a:pPr>
            <a:r>
              <a:rPr lang="es-EC" b="1" dirty="0" smtClean="0"/>
              <a:t>OBJETIVOS </a:t>
            </a:r>
            <a:r>
              <a:rPr lang="es-EC" b="1" dirty="0" smtClean="0"/>
              <a:t>ESPECÍFICOS</a:t>
            </a:r>
            <a:endParaRPr lang="es-EC" b="1" dirty="0" smtClean="0"/>
          </a:p>
          <a:p>
            <a:endParaRPr lang="es-EC" dirty="0" smtClean="0"/>
          </a:p>
          <a:p>
            <a:r>
              <a:rPr lang="es-EC" dirty="0" smtClean="0"/>
              <a:t>Identificar metodologías, mecanismos y prácticas que permitan mejorar la calidad del software en el BCE.</a:t>
            </a:r>
          </a:p>
          <a:p>
            <a:r>
              <a:rPr lang="es-EC" dirty="0" smtClean="0"/>
              <a:t>Identificar herramientas que permitan implementar el modelo de Integración Continua</a:t>
            </a:r>
          </a:p>
          <a:p>
            <a:r>
              <a:rPr lang="es-EC" dirty="0" smtClean="0"/>
              <a:t>Determinar las mejores herramientas para una eventual incorporación a la infraestructura del desarrollo del BCE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00094" y="903743"/>
            <a:ext cx="6260877" cy="762000"/>
          </a:xfrm>
        </p:spPr>
        <p:txBody>
          <a:bodyPr/>
          <a:lstStyle/>
          <a:p>
            <a:r>
              <a:rPr lang="es-EC" sz="2400" b="1" dirty="0" smtClean="0">
                <a:solidFill>
                  <a:schemeClr val="tx2">
                    <a:lumMod val="75000"/>
                  </a:schemeClr>
                </a:solidFill>
                <a:latin typeface="Helvetica Neue"/>
                <a:cs typeface="+mn-cs"/>
              </a:rPr>
              <a:t/>
            </a:r>
            <a:br>
              <a:rPr lang="es-EC" sz="2400" b="1" dirty="0" smtClean="0">
                <a:solidFill>
                  <a:schemeClr val="tx2">
                    <a:lumMod val="75000"/>
                  </a:schemeClr>
                </a:solidFill>
                <a:latin typeface="Helvetica Neue"/>
                <a:cs typeface="+mn-cs"/>
              </a:rPr>
            </a:br>
            <a:r>
              <a:rPr lang="es-EC" sz="2400" b="1" dirty="0" smtClean="0">
                <a:solidFill>
                  <a:schemeClr val="tx2">
                    <a:lumMod val="75000"/>
                  </a:schemeClr>
                </a:solidFill>
                <a:latin typeface="Helvetica Neue"/>
                <a:cs typeface="+mn-cs"/>
              </a:rPr>
              <a:t>AGENDA</a:t>
            </a:r>
            <a:endParaRPr lang="es-EC" sz="2400" b="1" dirty="0">
              <a:solidFill>
                <a:schemeClr val="tx2">
                  <a:lumMod val="75000"/>
                </a:schemeClr>
              </a:solidFill>
              <a:latin typeface="Helvetica Neue"/>
              <a:cs typeface="+mn-cs"/>
            </a:endParaRPr>
          </a:p>
        </p:txBody>
      </p:sp>
      <p:sp>
        <p:nvSpPr>
          <p:cNvPr id="3" name="2 Marcador de contenido"/>
          <p:cNvSpPr>
            <a:spLocks noGrp="1"/>
          </p:cNvSpPr>
          <p:nvPr>
            <p:ph idx="1"/>
          </p:nvPr>
        </p:nvSpPr>
        <p:spPr>
          <a:xfrm>
            <a:off x="2876550" y="2046742"/>
            <a:ext cx="5984421" cy="4525507"/>
          </a:xfrm>
        </p:spPr>
        <p:txBody>
          <a:bodyPr>
            <a:normAutofit/>
          </a:bodyPr>
          <a:lstStyle/>
          <a:p>
            <a:r>
              <a:rPr lang="es-EC" dirty="0"/>
              <a:t>Introducción</a:t>
            </a:r>
          </a:p>
          <a:p>
            <a:r>
              <a:rPr lang="es-EC" dirty="0"/>
              <a:t>Objetivos</a:t>
            </a:r>
          </a:p>
          <a:p>
            <a:r>
              <a:rPr lang="es-EC" sz="2800" b="1" dirty="0" smtClean="0">
                <a:solidFill>
                  <a:srgbClr val="C00000"/>
                </a:solidFill>
              </a:rPr>
              <a:t>Alcance</a:t>
            </a:r>
          </a:p>
          <a:p>
            <a:r>
              <a:rPr lang="es-EC" dirty="0" smtClean="0"/>
              <a:t>Justificación e Importancia</a:t>
            </a:r>
          </a:p>
          <a:p>
            <a:r>
              <a:rPr lang="es-EC" dirty="0" smtClean="0"/>
              <a:t>Herramientas</a:t>
            </a:r>
          </a:p>
          <a:p>
            <a:r>
              <a:rPr lang="es-EC" dirty="0" smtClean="0"/>
              <a:t>Metodología</a:t>
            </a:r>
          </a:p>
          <a:p>
            <a:r>
              <a:rPr lang="es-EC" dirty="0" smtClean="0"/>
              <a:t>Conclusiones</a:t>
            </a:r>
          </a:p>
          <a:p>
            <a:r>
              <a:rPr lang="es-EC" dirty="0" smtClean="0"/>
              <a:t>Recomendaciones</a:t>
            </a:r>
            <a:endParaRPr lang="es-EC" dirty="0"/>
          </a:p>
        </p:txBody>
      </p:sp>
    </p:spTree>
    <p:extLst>
      <p:ext uri="{BB962C8B-B14F-4D97-AF65-F5344CB8AC3E}">
        <p14:creationId xmlns:p14="http://schemas.microsoft.com/office/powerpoint/2010/main" xmlns="" val="2686779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3"/>
          </p:nvPr>
        </p:nvSpPr>
        <p:spPr>
          <a:xfrm>
            <a:off x="2781300" y="1047750"/>
            <a:ext cx="6079672" cy="5581650"/>
          </a:xfrm>
        </p:spPr>
        <p:txBody>
          <a:bodyPr/>
          <a:lstStyle/>
          <a:p>
            <a:pPr algn="ctr">
              <a:buNone/>
            </a:pPr>
            <a:endParaRPr lang="es-EC" b="1" dirty="0" smtClean="0"/>
          </a:p>
          <a:p>
            <a:pPr algn="ctr">
              <a:buNone/>
            </a:pPr>
            <a:r>
              <a:rPr lang="es-EC" b="1" dirty="0" smtClean="0"/>
              <a:t>ALCANCE</a:t>
            </a:r>
          </a:p>
          <a:p>
            <a:endParaRPr lang="es-EC" dirty="0" smtClean="0"/>
          </a:p>
          <a:p>
            <a:r>
              <a:rPr lang="es-EC" dirty="0" smtClean="0"/>
              <a:t>Identificar </a:t>
            </a:r>
            <a:r>
              <a:rPr lang="es-EC" dirty="0"/>
              <a:t>buenas prácticas derivadas </a:t>
            </a:r>
            <a:r>
              <a:rPr lang="es-EC" dirty="0" smtClean="0"/>
              <a:t>del </a:t>
            </a:r>
            <a:r>
              <a:rPr lang="es-EC" dirty="0"/>
              <a:t>modelo informático de Integración </a:t>
            </a:r>
            <a:r>
              <a:rPr lang="es-EC" dirty="0" smtClean="0"/>
              <a:t>Continua</a:t>
            </a:r>
          </a:p>
          <a:p>
            <a:r>
              <a:rPr lang="es-EC" dirty="0"/>
              <a:t>Identificar una herramienta de Integración Continua que se adapte al entorno operativo del proceso de desarrollo que se lleva a cabo en el BCE</a:t>
            </a:r>
          </a:p>
          <a:p>
            <a:endParaRPr lang="es-EC" dirty="0"/>
          </a:p>
          <a:p>
            <a:endParaRPr lang="es-EC" dirty="0" smtClean="0"/>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CEformato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BCEformatoPPT</Template>
  <TotalTime>9015</TotalTime>
  <Words>1182</Words>
  <Application>Microsoft Office PowerPoint</Application>
  <PresentationFormat>Presentación en pantalla (4:3)</PresentationFormat>
  <Paragraphs>303</Paragraphs>
  <Slides>42</Slides>
  <Notes>3</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BCEformatoPPT</vt:lpstr>
      <vt:lpstr>Análisis DE HERRAMIENTAS DE DESARROLLO Y SU ADAPTACIÓN AL MODELO DE INTEGRACIÓN CONTINUA</vt:lpstr>
      <vt:lpstr> AGENDA</vt:lpstr>
      <vt:lpstr> AGENDA</vt:lpstr>
      <vt:lpstr>Diapositiva 4</vt:lpstr>
      <vt:lpstr> AGENDA</vt:lpstr>
      <vt:lpstr>Diapositiva 6</vt:lpstr>
      <vt:lpstr>Diapositiva 7</vt:lpstr>
      <vt:lpstr> AGENDA</vt:lpstr>
      <vt:lpstr>Diapositiva 9</vt:lpstr>
      <vt:lpstr> AGENDA</vt:lpstr>
      <vt:lpstr>Diapositiva 11</vt:lpstr>
      <vt:lpstr> AGENDA</vt:lpstr>
      <vt:lpstr>Diapositiva 13</vt:lpstr>
      <vt:lpstr> AGENDA</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 AGENDA</vt:lpstr>
      <vt:lpstr>Diapositiva 35</vt:lpstr>
      <vt:lpstr>Diapositiva 36</vt:lpstr>
      <vt:lpstr>Diapositiva 37</vt:lpstr>
      <vt:lpstr> AGENDA</vt:lpstr>
      <vt:lpstr>Diapositiva 39</vt:lpstr>
      <vt:lpstr>Diapositiva 40</vt:lpstr>
      <vt:lpstr>Diapositiva 41</vt:lpstr>
      <vt:lpstr> </vt:lpstr>
    </vt:vector>
  </TitlesOfParts>
  <Company>Banco Central del Ecuador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dvasconez</dc:creator>
  <cp:lastModifiedBy>Diego Vasconez</cp:lastModifiedBy>
  <cp:revision>213</cp:revision>
  <cp:lastPrinted>2016-02-22T17:22:40Z</cp:lastPrinted>
  <dcterms:created xsi:type="dcterms:W3CDTF">2015-04-28T02:27:24Z</dcterms:created>
  <dcterms:modified xsi:type="dcterms:W3CDTF">2016-02-24T02:27:22Z</dcterms:modified>
</cp:coreProperties>
</file>