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301" r:id="rId3"/>
    <p:sldId id="291" r:id="rId4"/>
    <p:sldId id="309" r:id="rId5"/>
    <p:sldId id="310" r:id="rId6"/>
    <p:sldId id="257" r:id="rId7"/>
    <p:sldId id="311" r:id="rId8"/>
    <p:sldId id="313" r:id="rId9"/>
    <p:sldId id="314" r:id="rId10"/>
    <p:sldId id="315" r:id="rId11"/>
    <p:sldId id="316" r:id="rId12"/>
    <p:sldId id="263"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3" r:id="rId28"/>
    <p:sldId id="332" r:id="rId29"/>
    <p:sldId id="334" r:id="rId30"/>
    <p:sldId id="335" r:id="rId31"/>
    <p:sldId id="336" r:id="rId32"/>
    <p:sldId id="337" r:id="rId33"/>
    <p:sldId id="338" r:id="rId34"/>
    <p:sldId id="340" r:id="rId35"/>
    <p:sldId id="339" r:id="rId36"/>
    <p:sldId id="341" r:id="rId37"/>
    <p:sldId id="342" r:id="rId38"/>
    <p:sldId id="265" r:id="rId39"/>
    <p:sldId id="343" r:id="rId40"/>
    <p:sldId id="344" r:id="rId41"/>
    <p:sldId id="345" r:id="rId42"/>
    <p:sldId id="346" r:id="rId43"/>
    <p:sldId id="347" r:id="rId44"/>
    <p:sldId id="348" r:id="rId45"/>
    <p:sldId id="349" r:id="rId46"/>
    <p:sldId id="350" r:id="rId47"/>
    <p:sldId id="351" r:id="rId48"/>
    <p:sldId id="269" r:id="rId49"/>
    <p:sldId id="352" r:id="rId50"/>
    <p:sldId id="271" r:id="rId51"/>
    <p:sldId id="272" r:id="rId52"/>
    <p:sldId id="281"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13" autoAdjust="0"/>
  </p:normalViewPr>
  <p:slideViewPr>
    <p:cSldViewPr>
      <p:cViewPr>
        <p:scale>
          <a:sx n="70" d="100"/>
          <a:sy n="70" d="100"/>
        </p:scale>
        <p:origin x="-1074" y="-96"/>
      </p:cViewPr>
      <p:guideLst>
        <p:guide orient="horz" pos="2160"/>
        <p:guide pos="2880"/>
      </p:guideLst>
    </p:cSldViewPr>
  </p:slideViewPr>
  <p:outlineViewPr>
    <p:cViewPr>
      <p:scale>
        <a:sx n="33" d="100"/>
        <a:sy n="33" d="100"/>
      </p:scale>
      <p:origin x="54" y="11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AD346-44EF-48BA-912F-FBC67ED4BEFC}" type="doc">
      <dgm:prSet loTypeId="urn:microsoft.com/office/officeart/2005/8/layout/hList6" loCatId="list" qsTypeId="urn:microsoft.com/office/officeart/2005/8/quickstyle/3d3" qsCatId="3D" csTypeId="urn:microsoft.com/office/officeart/2005/8/colors/colorful1" csCatId="colorful" phldr="1"/>
      <dgm:spPr/>
      <dgm:t>
        <a:bodyPr/>
        <a:lstStyle/>
        <a:p>
          <a:endParaRPr lang="es-ES"/>
        </a:p>
      </dgm:t>
    </dgm:pt>
    <dgm:pt modelId="{61E2DA90-2393-489C-9E4A-1AE643B8DE5D}">
      <dgm:prSet phldrT="[Texto]" custT="1"/>
      <dgm:spPr/>
      <dgm:t>
        <a:bodyPr/>
        <a:lstStyle/>
        <a:p>
          <a:r>
            <a:rPr lang="en-US" sz="1200" b="1" dirty="0" smtClean="0"/>
            <a:t>Seguridad  de la Información</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5CC7ACA-F36F-4610-A14E-77CD3CD49A47}" type="parTrans" cxnId="{D32DB499-4DAA-462D-8534-9C29AB7FB896}">
      <dgm:prSet/>
      <dgm:spPr/>
      <dgm:t>
        <a:bodyPr/>
        <a:lstStyle/>
        <a:p>
          <a:endParaRPr lang="es-ES" sz="1200" b="1"/>
        </a:p>
      </dgm:t>
    </dgm:pt>
    <dgm:pt modelId="{FBAD2DB9-3AD4-41D0-BB6A-63F5981D6941}" type="sibTrans" cxnId="{D32DB499-4DAA-462D-8534-9C29AB7FB896}">
      <dgm:prSet/>
      <dgm:spPr/>
      <dgm:t>
        <a:bodyPr/>
        <a:lstStyle/>
        <a:p>
          <a:endParaRPr lang="es-ES" sz="1200" b="1"/>
        </a:p>
      </dgm:t>
    </dgm:pt>
    <dgm:pt modelId="{DBE03989-CF1D-43B3-BE50-6560406B302F}">
      <dgm:prSet phldrT="[Texto]" custT="1"/>
      <dgm:spPr/>
      <dgm:t>
        <a:bodyPr/>
        <a:lstStyle/>
        <a:p>
          <a:r>
            <a:rPr lang="es-ES" sz="1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Modelo PDCA</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8991F29-7908-4B82-BBA6-4F11D1C8172A}" type="parTrans" cxnId="{B65D553F-BCE3-4521-84C3-A69BC87C270B}">
      <dgm:prSet/>
      <dgm:spPr/>
      <dgm:t>
        <a:bodyPr/>
        <a:lstStyle/>
        <a:p>
          <a:endParaRPr lang="es-ES" sz="1200" b="1"/>
        </a:p>
      </dgm:t>
    </dgm:pt>
    <dgm:pt modelId="{DA60CE75-C314-4A65-B6AE-2FADA05AD06E}" type="sibTrans" cxnId="{B65D553F-BCE3-4521-84C3-A69BC87C270B}">
      <dgm:prSet/>
      <dgm:spPr/>
      <dgm:t>
        <a:bodyPr/>
        <a:lstStyle/>
        <a:p>
          <a:endParaRPr lang="es-ES" sz="1200" b="1"/>
        </a:p>
      </dgm:t>
    </dgm:pt>
    <dgm:pt modelId="{DE548ABE-5C92-4E72-B1C0-A67DC1D6F890}">
      <dgm:prSet phldrT="[Texto]" custT="1"/>
      <dgm:spPr/>
      <dgm:t>
        <a:bodyPr/>
        <a:lstStyle/>
        <a:p>
          <a:r>
            <a:rPr lang="es-ES" sz="1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Bases de la seguridad Informática</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6268664-6FDE-4DE4-BBE9-D2FF4B47E060}" type="parTrans" cxnId="{5DFC1282-48D4-4187-8EB0-0A0CFD81CFD1}">
      <dgm:prSet/>
      <dgm:spPr/>
      <dgm:t>
        <a:bodyPr/>
        <a:lstStyle/>
        <a:p>
          <a:endParaRPr lang="es-ES" sz="1200" b="1"/>
        </a:p>
      </dgm:t>
    </dgm:pt>
    <dgm:pt modelId="{8BE67569-A029-404E-9B24-5655FF947AD8}" type="sibTrans" cxnId="{5DFC1282-48D4-4187-8EB0-0A0CFD81CFD1}">
      <dgm:prSet/>
      <dgm:spPr/>
      <dgm:t>
        <a:bodyPr/>
        <a:lstStyle/>
        <a:p>
          <a:endParaRPr lang="es-ES" sz="1200" b="1"/>
        </a:p>
      </dgm:t>
    </dgm:pt>
    <dgm:pt modelId="{2574AE44-9BF9-47EB-BC81-CB6436799A7F}">
      <dgm:prSet phldrT="[Texto]" custT="1"/>
      <dgm:spPr/>
      <dgm:t>
        <a:bodyPr/>
        <a:lstStyle/>
        <a:p>
          <a:r>
            <a:rPr lang="es-ES" sz="1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Vulnerabilidades de un sistema informático</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EE8C3EE-673D-42E5-B4D0-70AEF108CC17}" type="parTrans" cxnId="{51F62FD8-E918-4DC7-8F59-7A306DE435BD}">
      <dgm:prSet/>
      <dgm:spPr/>
      <dgm:t>
        <a:bodyPr/>
        <a:lstStyle/>
        <a:p>
          <a:endParaRPr lang="es-ES" sz="1200" b="1"/>
        </a:p>
      </dgm:t>
    </dgm:pt>
    <dgm:pt modelId="{76DEFDB8-BBF7-46B7-9286-7860A624E20D}" type="sibTrans" cxnId="{51F62FD8-E918-4DC7-8F59-7A306DE435BD}">
      <dgm:prSet/>
      <dgm:spPr/>
      <dgm:t>
        <a:bodyPr/>
        <a:lstStyle/>
        <a:p>
          <a:endParaRPr lang="es-ES" sz="1200" b="1"/>
        </a:p>
      </dgm:t>
    </dgm:pt>
    <dgm:pt modelId="{F1680BCD-8E65-484D-909C-651A48291687}">
      <dgm:prSet phldrT="[Texto]" custT="1"/>
      <dgm:spPr/>
      <dgm:t>
        <a:bodyPr/>
        <a:lstStyle/>
        <a:p>
          <a:r>
            <a:rPr lang="en-US" sz="1200" b="1" dirty="0" smtClean="0"/>
            <a:t>Ethical Hacking</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00D738E-1ACE-4BAD-9763-7378497B3278}" type="parTrans" cxnId="{C71FD227-A482-4438-9B7A-3D6007C40C39}">
      <dgm:prSet/>
      <dgm:spPr/>
      <dgm:t>
        <a:bodyPr/>
        <a:lstStyle/>
        <a:p>
          <a:endParaRPr lang="es-ES" sz="1200" b="1"/>
        </a:p>
      </dgm:t>
    </dgm:pt>
    <dgm:pt modelId="{2BEB2DD0-B17B-4DF7-8804-4C65BD09B3C1}" type="sibTrans" cxnId="{C71FD227-A482-4438-9B7A-3D6007C40C39}">
      <dgm:prSet/>
      <dgm:spPr/>
      <dgm:t>
        <a:bodyPr/>
        <a:lstStyle/>
        <a:p>
          <a:endParaRPr lang="es-ES" sz="1200" b="1"/>
        </a:p>
      </dgm:t>
    </dgm:pt>
    <dgm:pt modelId="{BC8129DE-F806-48CF-87BF-2F973147EEDD}">
      <dgm:prSet phldrT="[Texto]" custT="1"/>
      <dgm:spPr/>
      <dgm:t>
        <a:bodyPr/>
        <a:lstStyle/>
        <a:p>
          <a:r>
            <a:rPr lang="es-ES" sz="1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Pruebas de </a:t>
          </a:r>
          <a:r>
            <a:rPr lang="es-ES" sz="1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penetración</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A91D083-519B-4D04-A987-59E544148B97}" type="parTrans" cxnId="{E18FFBD4-2968-480E-9657-98957E1FDD1D}">
      <dgm:prSet/>
      <dgm:spPr/>
      <dgm:t>
        <a:bodyPr/>
        <a:lstStyle/>
        <a:p>
          <a:endParaRPr lang="es-EC" sz="1200" b="1"/>
        </a:p>
      </dgm:t>
    </dgm:pt>
    <dgm:pt modelId="{27A68C18-BF99-49C6-A643-C1B35445E2C7}" type="sibTrans" cxnId="{E18FFBD4-2968-480E-9657-98957E1FDD1D}">
      <dgm:prSet/>
      <dgm:spPr/>
      <dgm:t>
        <a:bodyPr/>
        <a:lstStyle/>
        <a:p>
          <a:endParaRPr lang="es-EC" sz="1200" b="1"/>
        </a:p>
      </dgm:t>
    </dgm:pt>
    <dgm:pt modelId="{EE810218-962D-47B5-9E9A-26F48424DA11}" type="pres">
      <dgm:prSet presAssocID="{A1EAD346-44EF-48BA-912F-FBC67ED4BEFC}" presName="Name0" presStyleCnt="0">
        <dgm:presLayoutVars>
          <dgm:dir/>
          <dgm:resizeHandles val="exact"/>
        </dgm:presLayoutVars>
      </dgm:prSet>
      <dgm:spPr/>
      <dgm:t>
        <a:bodyPr/>
        <a:lstStyle/>
        <a:p>
          <a:endParaRPr lang="es-EC"/>
        </a:p>
      </dgm:t>
    </dgm:pt>
    <dgm:pt modelId="{35BF3DD8-40F5-4FF0-92B6-9D4855FA4C8D}" type="pres">
      <dgm:prSet presAssocID="{61E2DA90-2393-489C-9E4A-1AE643B8DE5D}" presName="node" presStyleLbl="node1" presStyleIdx="0" presStyleCnt="6">
        <dgm:presLayoutVars>
          <dgm:bulletEnabled val="1"/>
        </dgm:presLayoutVars>
      </dgm:prSet>
      <dgm:spPr/>
      <dgm:t>
        <a:bodyPr/>
        <a:lstStyle/>
        <a:p>
          <a:endParaRPr lang="es-EC"/>
        </a:p>
      </dgm:t>
    </dgm:pt>
    <dgm:pt modelId="{A2853673-08ED-4DE4-A43D-81D1C1045505}" type="pres">
      <dgm:prSet presAssocID="{FBAD2DB9-3AD4-41D0-BB6A-63F5981D6941}" presName="sibTrans" presStyleCnt="0"/>
      <dgm:spPr/>
    </dgm:pt>
    <dgm:pt modelId="{6607080D-518F-449D-A2CA-13E899B05087}" type="pres">
      <dgm:prSet presAssocID="{DBE03989-CF1D-43B3-BE50-6560406B302F}" presName="node" presStyleLbl="node1" presStyleIdx="1" presStyleCnt="6">
        <dgm:presLayoutVars>
          <dgm:bulletEnabled val="1"/>
        </dgm:presLayoutVars>
      </dgm:prSet>
      <dgm:spPr/>
      <dgm:t>
        <a:bodyPr/>
        <a:lstStyle/>
        <a:p>
          <a:endParaRPr lang="es-EC"/>
        </a:p>
      </dgm:t>
    </dgm:pt>
    <dgm:pt modelId="{35F8397B-8574-4613-9E72-409CA9F63D88}" type="pres">
      <dgm:prSet presAssocID="{DA60CE75-C314-4A65-B6AE-2FADA05AD06E}" presName="sibTrans" presStyleCnt="0"/>
      <dgm:spPr/>
    </dgm:pt>
    <dgm:pt modelId="{D9B1DB97-B5E6-4C13-8C6F-B2C22DAAD9B1}" type="pres">
      <dgm:prSet presAssocID="{DE548ABE-5C92-4E72-B1C0-A67DC1D6F890}" presName="node" presStyleLbl="node1" presStyleIdx="2" presStyleCnt="6">
        <dgm:presLayoutVars>
          <dgm:bulletEnabled val="1"/>
        </dgm:presLayoutVars>
      </dgm:prSet>
      <dgm:spPr/>
      <dgm:t>
        <a:bodyPr/>
        <a:lstStyle/>
        <a:p>
          <a:endParaRPr lang="es-EC"/>
        </a:p>
      </dgm:t>
    </dgm:pt>
    <dgm:pt modelId="{AD9B07EB-2BAE-4E33-AC25-178EADC93115}" type="pres">
      <dgm:prSet presAssocID="{8BE67569-A029-404E-9B24-5655FF947AD8}" presName="sibTrans" presStyleCnt="0"/>
      <dgm:spPr/>
    </dgm:pt>
    <dgm:pt modelId="{8ADF9DF0-634F-4FB2-B4B5-C1BEC6FFFA33}" type="pres">
      <dgm:prSet presAssocID="{2574AE44-9BF9-47EB-BC81-CB6436799A7F}" presName="node" presStyleLbl="node1" presStyleIdx="3" presStyleCnt="6">
        <dgm:presLayoutVars>
          <dgm:bulletEnabled val="1"/>
        </dgm:presLayoutVars>
      </dgm:prSet>
      <dgm:spPr/>
      <dgm:t>
        <a:bodyPr/>
        <a:lstStyle/>
        <a:p>
          <a:endParaRPr lang="es-EC"/>
        </a:p>
      </dgm:t>
    </dgm:pt>
    <dgm:pt modelId="{35F551CC-957C-4671-BF4E-837C8E51B1EF}" type="pres">
      <dgm:prSet presAssocID="{76DEFDB8-BBF7-46B7-9286-7860A624E20D}" presName="sibTrans" presStyleCnt="0"/>
      <dgm:spPr/>
    </dgm:pt>
    <dgm:pt modelId="{C2CF2B4E-4209-4675-9DF1-07CB0DEE64E6}" type="pres">
      <dgm:prSet presAssocID="{F1680BCD-8E65-484D-909C-651A48291687}" presName="node" presStyleLbl="node1" presStyleIdx="4" presStyleCnt="6" custLinFactNeighborX="30864" custLinFactNeighborY="76">
        <dgm:presLayoutVars>
          <dgm:bulletEnabled val="1"/>
        </dgm:presLayoutVars>
      </dgm:prSet>
      <dgm:spPr/>
      <dgm:t>
        <a:bodyPr/>
        <a:lstStyle/>
        <a:p>
          <a:endParaRPr lang="es-EC"/>
        </a:p>
      </dgm:t>
    </dgm:pt>
    <dgm:pt modelId="{D08CBFA4-0041-4EDC-A0A3-AA9AB648C6AE}" type="pres">
      <dgm:prSet presAssocID="{2BEB2DD0-B17B-4DF7-8804-4C65BD09B3C1}" presName="sibTrans" presStyleCnt="0"/>
      <dgm:spPr/>
    </dgm:pt>
    <dgm:pt modelId="{F10E3A22-9C14-4FA5-9CD9-961E29573D1B}" type="pres">
      <dgm:prSet presAssocID="{BC8129DE-F806-48CF-87BF-2F973147EEDD}" presName="node" presStyleLbl="node1" presStyleIdx="5" presStyleCnt="6">
        <dgm:presLayoutVars>
          <dgm:bulletEnabled val="1"/>
        </dgm:presLayoutVars>
      </dgm:prSet>
      <dgm:spPr/>
      <dgm:t>
        <a:bodyPr/>
        <a:lstStyle/>
        <a:p>
          <a:endParaRPr lang="es-EC"/>
        </a:p>
      </dgm:t>
    </dgm:pt>
  </dgm:ptLst>
  <dgm:cxnLst>
    <dgm:cxn modelId="{C71FD227-A482-4438-9B7A-3D6007C40C39}" srcId="{A1EAD346-44EF-48BA-912F-FBC67ED4BEFC}" destId="{F1680BCD-8E65-484D-909C-651A48291687}" srcOrd="4" destOrd="0" parTransId="{C00D738E-1ACE-4BAD-9763-7378497B3278}" sibTransId="{2BEB2DD0-B17B-4DF7-8804-4C65BD09B3C1}"/>
    <dgm:cxn modelId="{0335C5A3-4D5D-4C70-90FE-7F164272C8D5}" type="presOf" srcId="{BC8129DE-F806-48CF-87BF-2F973147EEDD}" destId="{F10E3A22-9C14-4FA5-9CD9-961E29573D1B}" srcOrd="0" destOrd="0" presId="urn:microsoft.com/office/officeart/2005/8/layout/hList6"/>
    <dgm:cxn modelId="{D32DB499-4DAA-462D-8534-9C29AB7FB896}" srcId="{A1EAD346-44EF-48BA-912F-FBC67ED4BEFC}" destId="{61E2DA90-2393-489C-9E4A-1AE643B8DE5D}" srcOrd="0" destOrd="0" parTransId="{15CC7ACA-F36F-4610-A14E-77CD3CD49A47}" sibTransId="{FBAD2DB9-3AD4-41D0-BB6A-63F5981D6941}"/>
    <dgm:cxn modelId="{1B30FE17-4CAC-453B-A013-A1FA068CC42A}" type="presOf" srcId="{DE548ABE-5C92-4E72-B1C0-A67DC1D6F890}" destId="{D9B1DB97-B5E6-4C13-8C6F-B2C22DAAD9B1}" srcOrd="0" destOrd="0" presId="urn:microsoft.com/office/officeart/2005/8/layout/hList6"/>
    <dgm:cxn modelId="{59132F87-2AB2-4CE0-B31C-458EF7B1E4AF}" type="presOf" srcId="{F1680BCD-8E65-484D-909C-651A48291687}" destId="{C2CF2B4E-4209-4675-9DF1-07CB0DEE64E6}" srcOrd="0" destOrd="0" presId="urn:microsoft.com/office/officeart/2005/8/layout/hList6"/>
    <dgm:cxn modelId="{B65D553F-BCE3-4521-84C3-A69BC87C270B}" srcId="{A1EAD346-44EF-48BA-912F-FBC67ED4BEFC}" destId="{DBE03989-CF1D-43B3-BE50-6560406B302F}" srcOrd="1" destOrd="0" parTransId="{38991F29-7908-4B82-BBA6-4F11D1C8172A}" sibTransId="{DA60CE75-C314-4A65-B6AE-2FADA05AD06E}"/>
    <dgm:cxn modelId="{0A230154-95E9-496F-9C1D-F03805CB4EA2}" type="presOf" srcId="{DBE03989-CF1D-43B3-BE50-6560406B302F}" destId="{6607080D-518F-449D-A2CA-13E899B05087}" srcOrd="0" destOrd="0" presId="urn:microsoft.com/office/officeart/2005/8/layout/hList6"/>
    <dgm:cxn modelId="{5DFC1282-48D4-4187-8EB0-0A0CFD81CFD1}" srcId="{A1EAD346-44EF-48BA-912F-FBC67ED4BEFC}" destId="{DE548ABE-5C92-4E72-B1C0-A67DC1D6F890}" srcOrd="2" destOrd="0" parTransId="{06268664-6FDE-4DE4-BBE9-D2FF4B47E060}" sibTransId="{8BE67569-A029-404E-9B24-5655FF947AD8}"/>
    <dgm:cxn modelId="{B6AFD886-E879-4157-B024-4CBE9564B6CB}" type="presOf" srcId="{2574AE44-9BF9-47EB-BC81-CB6436799A7F}" destId="{8ADF9DF0-634F-4FB2-B4B5-C1BEC6FFFA33}" srcOrd="0" destOrd="0" presId="urn:microsoft.com/office/officeart/2005/8/layout/hList6"/>
    <dgm:cxn modelId="{51F62FD8-E918-4DC7-8F59-7A306DE435BD}" srcId="{A1EAD346-44EF-48BA-912F-FBC67ED4BEFC}" destId="{2574AE44-9BF9-47EB-BC81-CB6436799A7F}" srcOrd="3" destOrd="0" parTransId="{9EE8C3EE-673D-42E5-B4D0-70AEF108CC17}" sibTransId="{76DEFDB8-BBF7-46B7-9286-7860A624E20D}"/>
    <dgm:cxn modelId="{E18FFBD4-2968-480E-9657-98957E1FDD1D}" srcId="{A1EAD346-44EF-48BA-912F-FBC67ED4BEFC}" destId="{BC8129DE-F806-48CF-87BF-2F973147EEDD}" srcOrd="5" destOrd="0" parTransId="{3A91D083-519B-4D04-A987-59E544148B97}" sibTransId="{27A68C18-BF99-49C6-A643-C1B35445E2C7}"/>
    <dgm:cxn modelId="{3A418E5D-F467-4769-92C0-5EBA334D4992}" type="presOf" srcId="{61E2DA90-2393-489C-9E4A-1AE643B8DE5D}" destId="{35BF3DD8-40F5-4FF0-92B6-9D4855FA4C8D}" srcOrd="0" destOrd="0" presId="urn:microsoft.com/office/officeart/2005/8/layout/hList6"/>
    <dgm:cxn modelId="{828D55A9-E6FF-4EEA-A287-8F56B8DEE943}" type="presOf" srcId="{A1EAD346-44EF-48BA-912F-FBC67ED4BEFC}" destId="{EE810218-962D-47B5-9E9A-26F48424DA11}" srcOrd="0" destOrd="0" presId="urn:microsoft.com/office/officeart/2005/8/layout/hList6"/>
    <dgm:cxn modelId="{57B66A8D-0A95-4B1C-B0B3-D168BD2225DB}" type="presParOf" srcId="{EE810218-962D-47B5-9E9A-26F48424DA11}" destId="{35BF3DD8-40F5-4FF0-92B6-9D4855FA4C8D}" srcOrd="0" destOrd="0" presId="urn:microsoft.com/office/officeart/2005/8/layout/hList6"/>
    <dgm:cxn modelId="{6D9A1055-B11E-493F-BF72-273AB872E101}" type="presParOf" srcId="{EE810218-962D-47B5-9E9A-26F48424DA11}" destId="{A2853673-08ED-4DE4-A43D-81D1C1045505}" srcOrd="1" destOrd="0" presId="urn:microsoft.com/office/officeart/2005/8/layout/hList6"/>
    <dgm:cxn modelId="{F95B6BBC-CA39-4F6D-B797-F21D2D8A97C8}" type="presParOf" srcId="{EE810218-962D-47B5-9E9A-26F48424DA11}" destId="{6607080D-518F-449D-A2CA-13E899B05087}" srcOrd="2" destOrd="0" presId="urn:microsoft.com/office/officeart/2005/8/layout/hList6"/>
    <dgm:cxn modelId="{8DEE28D2-16D8-4662-B4D7-DCBDE36B92D3}" type="presParOf" srcId="{EE810218-962D-47B5-9E9A-26F48424DA11}" destId="{35F8397B-8574-4613-9E72-409CA9F63D88}" srcOrd="3" destOrd="0" presId="urn:microsoft.com/office/officeart/2005/8/layout/hList6"/>
    <dgm:cxn modelId="{F6608F4A-09A3-4040-BDA2-BF8DCB877A5E}" type="presParOf" srcId="{EE810218-962D-47B5-9E9A-26F48424DA11}" destId="{D9B1DB97-B5E6-4C13-8C6F-B2C22DAAD9B1}" srcOrd="4" destOrd="0" presId="urn:microsoft.com/office/officeart/2005/8/layout/hList6"/>
    <dgm:cxn modelId="{76A40E9B-7E55-4158-A41E-751C680B572B}" type="presParOf" srcId="{EE810218-962D-47B5-9E9A-26F48424DA11}" destId="{AD9B07EB-2BAE-4E33-AC25-178EADC93115}" srcOrd="5" destOrd="0" presId="urn:microsoft.com/office/officeart/2005/8/layout/hList6"/>
    <dgm:cxn modelId="{38228BEF-721B-4684-A26A-EB325B08F495}" type="presParOf" srcId="{EE810218-962D-47B5-9E9A-26F48424DA11}" destId="{8ADF9DF0-634F-4FB2-B4B5-C1BEC6FFFA33}" srcOrd="6" destOrd="0" presId="urn:microsoft.com/office/officeart/2005/8/layout/hList6"/>
    <dgm:cxn modelId="{37AD5FD4-8B20-4231-B0B8-98C7385A3648}" type="presParOf" srcId="{EE810218-962D-47B5-9E9A-26F48424DA11}" destId="{35F551CC-957C-4671-BF4E-837C8E51B1EF}" srcOrd="7" destOrd="0" presId="urn:microsoft.com/office/officeart/2005/8/layout/hList6"/>
    <dgm:cxn modelId="{DCC6D7D2-5BB2-404D-BD7C-07375DAC6C54}" type="presParOf" srcId="{EE810218-962D-47B5-9E9A-26F48424DA11}" destId="{C2CF2B4E-4209-4675-9DF1-07CB0DEE64E6}" srcOrd="8" destOrd="0" presId="urn:microsoft.com/office/officeart/2005/8/layout/hList6"/>
    <dgm:cxn modelId="{663F7668-501F-419E-8621-4A118CA9F9E1}" type="presParOf" srcId="{EE810218-962D-47B5-9E9A-26F48424DA11}" destId="{D08CBFA4-0041-4EDC-A0A3-AA9AB648C6AE}" srcOrd="9" destOrd="0" presId="urn:microsoft.com/office/officeart/2005/8/layout/hList6"/>
    <dgm:cxn modelId="{EA08E8C8-5787-4F13-BF51-D1CC27230820}" type="presParOf" srcId="{EE810218-962D-47B5-9E9A-26F48424DA11}" destId="{F10E3A22-9C14-4FA5-9CD9-961E29573D1B}" srcOrd="10"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AD346-44EF-48BA-912F-FBC67ED4BEFC}" type="doc">
      <dgm:prSet loTypeId="urn:microsoft.com/office/officeart/2005/8/layout/hList6" loCatId="list" qsTypeId="urn:microsoft.com/office/officeart/2005/8/quickstyle/3d3" qsCatId="3D" csTypeId="urn:microsoft.com/office/officeart/2005/8/colors/colorful1" csCatId="colorful" phldr="1"/>
      <dgm:spPr/>
      <dgm:t>
        <a:bodyPr/>
        <a:lstStyle/>
        <a:p>
          <a:endParaRPr lang="es-ES"/>
        </a:p>
      </dgm:t>
    </dgm:pt>
    <dgm:pt modelId="{61E2DA90-2393-489C-9E4A-1AE643B8DE5D}">
      <dgm:prSet phldrT="[Texto]" custT="1"/>
      <dgm:spPr/>
      <dgm:t>
        <a:bodyPr/>
        <a:lstStyle/>
        <a:p>
          <a:r>
            <a:rPr lang="es-ES" sz="1200" dirty="0" smtClean="0"/>
            <a:t>Planificación y preparación de la prueba de penetración</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5CC7ACA-F36F-4610-A14E-77CD3CD49A47}" type="parTrans" cxnId="{D32DB499-4DAA-462D-8534-9C29AB7FB896}">
      <dgm:prSet/>
      <dgm:spPr/>
      <dgm:t>
        <a:bodyPr/>
        <a:lstStyle/>
        <a:p>
          <a:endParaRPr lang="es-ES" sz="1200" b="1"/>
        </a:p>
      </dgm:t>
    </dgm:pt>
    <dgm:pt modelId="{FBAD2DB9-3AD4-41D0-BB6A-63F5981D6941}" type="sibTrans" cxnId="{D32DB499-4DAA-462D-8534-9C29AB7FB896}">
      <dgm:prSet/>
      <dgm:spPr/>
      <dgm:t>
        <a:bodyPr/>
        <a:lstStyle/>
        <a:p>
          <a:endParaRPr lang="es-ES" sz="1200" b="1"/>
        </a:p>
      </dgm:t>
    </dgm:pt>
    <dgm:pt modelId="{21094151-DBB6-4F1A-B7C5-FBFB99815DBC}">
      <dgm:prSet phldrT="[Texto]" custT="1"/>
      <dgm:spPr/>
      <dgm:t>
        <a:bodyPr/>
        <a:lstStyle/>
        <a:p>
          <a:r>
            <a:rPr lang="es-ES" sz="1200" dirty="0" err="1" smtClean="0"/>
            <a:t>EJecución</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75AABF4-E758-48FB-A772-AF05224EBA6E}" type="parTrans" cxnId="{B4EE25E3-4AB0-4606-9FC1-B43D02BCD1AF}">
      <dgm:prSet/>
      <dgm:spPr/>
      <dgm:t>
        <a:bodyPr/>
        <a:lstStyle/>
        <a:p>
          <a:endParaRPr lang="es-EC"/>
        </a:p>
      </dgm:t>
    </dgm:pt>
    <dgm:pt modelId="{7E91A8F5-58F9-458B-AB71-95D3C1D92DF1}" type="sibTrans" cxnId="{B4EE25E3-4AB0-4606-9FC1-B43D02BCD1AF}">
      <dgm:prSet/>
      <dgm:spPr/>
      <dgm:t>
        <a:bodyPr/>
        <a:lstStyle/>
        <a:p>
          <a:endParaRPr lang="es-EC"/>
        </a:p>
      </dgm:t>
    </dgm:pt>
    <dgm:pt modelId="{2D5FD885-614C-4EA7-9801-962B01619FF1}">
      <dgm:prSet phldrT="[Texto]" custT="1"/>
      <dgm:spPr/>
      <dgm:t>
        <a:bodyPr/>
        <a:lstStyle/>
        <a:p>
          <a:r>
            <a:rPr lang="es-ES" sz="1200" smtClean="0"/>
            <a:t>Informe, limpieza y destrucción de objetos</a:t>
          </a:r>
          <a:endParaRPr lang="es-ES" sz="1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2EFA313-B264-4B62-843E-D5347D0C597C}" type="parTrans" cxnId="{1EAB15B1-B02E-4303-8887-A3E1592B42FB}">
      <dgm:prSet/>
      <dgm:spPr/>
      <dgm:t>
        <a:bodyPr/>
        <a:lstStyle/>
        <a:p>
          <a:endParaRPr lang="es-EC"/>
        </a:p>
      </dgm:t>
    </dgm:pt>
    <dgm:pt modelId="{ABE35951-30F0-4E7A-ACE8-15214785CD0C}" type="sibTrans" cxnId="{1EAB15B1-B02E-4303-8887-A3E1592B42FB}">
      <dgm:prSet/>
      <dgm:spPr/>
      <dgm:t>
        <a:bodyPr/>
        <a:lstStyle/>
        <a:p>
          <a:endParaRPr lang="es-EC"/>
        </a:p>
      </dgm:t>
    </dgm:pt>
    <dgm:pt modelId="{EE810218-962D-47B5-9E9A-26F48424DA11}" type="pres">
      <dgm:prSet presAssocID="{A1EAD346-44EF-48BA-912F-FBC67ED4BEFC}" presName="Name0" presStyleCnt="0">
        <dgm:presLayoutVars>
          <dgm:dir/>
          <dgm:resizeHandles val="exact"/>
        </dgm:presLayoutVars>
      </dgm:prSet>
      <dgm:spPr/>
      <dgm:t>
        <a:bodyPr/>
        <a:lstStyle/>
        <a:p>
          <a:endParaRPr lang="es-EC"/>
        </a:p>
      </dgm:t>
    </dgm:pt>
    <dgm:pt modelId="{35BF3DD8-40F5-4FF0-92B6-9D4855FA4C8D}" type="pres">
      <dgm:prSet presAssocID="{61E2DA90-2393-489C-9E4A-1AE643B8DE5D}" presName="node" presStyleLbl="node1" presStyleIdx="0" presStyleCnt="3">
        <dgm:presLayoutVars>
          <dgm:bulletEnabled val="1"/>
        </dgm:presLayoutVars>
      </dgm:prSet>
      <dgm:spPr/>
      <dgm:t>
        <a:bodyPr/>
        <a:lstStyle/>
        <a:p>
          <a:endParaRPr lang="es-EC"/>
        </a:p>
      </dgm:t>
    </dgm:pt>
    <dgm:pt modelId="{A2853673-08ED-4DE4-A43D-81D1C1045505}" type="pres">
      <dgm:prSet presAssocID="{FBAD2DB9-3AD4-41D0-BB6A-63F5981D6941}" presName="sibTrans" presStyleCnt="0"/>
      <dgm:spPr/>
    </dgm:pt>
    <dgm:pt modelId="{3B363F17-8F5D-4E76-9E77-B68052AD5C13}" type="pres">
      <dgm:prSet presAssocID="{21094151-DBB6-4F1A-B7C5-FBFB99815DBC}" presName="node" presStyleLbl="node1" presStyleIdx="1" presStyleCnt="3">
        <dgm:presLayoutVars>
          <dgm:bulletEnabled val="1"/>
        </dgm:presLayoutVars>
      </dgm:prSet>
      <dgm:spPr/>
      <dgm:t>
        <a:bodyPr/>
        <a:lstStyle/>
        <a:p>
          <a:endParaRPr lang="es-EC"/>
        </a:p>
      </dgm:t>
    </dgm:pt>
    <dgm:pt modelId="{901AFA3E-1090-4092-AFB1-30E2FBA209D5}" type="pres">
      <dgm:prSet presAssocID="{7E91A8F5-58F9-458B-AB71-95D3C1D92DF1}" presName="sibTrans" presStyleCnt="0"/>
      <dgm:spPr/>
    </dgm:pt>
    <dgm:pt modelId="{BFF3C025-7713-457C-B439-1F96814C577B}" type="pres">
      <dgm:prSet presAssocID="{2D5FD885-614C-4EA7-9801-962B01619FF1}" presName="node" presStyleLbl="node1" presStyleIdx="2" presStyleCnt="3">
        <dgm:presLayoutVars>
          <dgm:bulletEnabled val="1"/>
        </dgm:presLayoutVars>
      </dgm:prSet>
      <dgm:spPr/>
      <dgm:t>
        <a:bodyPr/>
        <a:lstStyle/>
        <a:p>
          <a:endParaRPr lang="es-EC"/>
        </a:p>
      </dgm:t>
    </dgm:pt>
  </dgm:ptLst>
  <dgm:cxnLst>
    <dgm:cxn modelId="{B4EE25E3-4AB0-4606-9FC1-B43D02BCD1AF}" srcId="{A1EAD346-44EF-48BA-912F-FBC67ED4BEFC}" destId="{21094151-DBB6-4F1A-B7C5-FBFB99815DBC}" srcOrd="1" destOrd="0" parTransId="{E75AABF4-E758-48FB-A772-AF05224EBA6E}" sibTransId="{7E91A8F5-58F9-458B-AB71-95D3C1D92DF1}"/>
    <dgm:cxn modelId="{EAD48313-93D0-4C48-B28F-D90F36B0F31F}" type="presOf" srcId="{2D5FD885-614C-4EA7-9801-962B01619FF1}" destId="{BFF3C025-7713-457C-B439-1F96814C577B}" srcOrd="0" destOrd="0" presId="urn:microsoft.com/office/officeart/2005/8/layout/hList6"/>
    <dgm:cxn modelId="{324366D1-0E3B-4805-A40E-C02E942E94C8}" type="presOf" srcId="{61E2DA90-2393-489C-9E4A-1AE643B8DE5D}" destId="{35BF3DD8-40F5-4FF0-92B6-9D4855FA4C8D}" srcOrd="0" destOrd="0" presId="urn:microsoft.com/office/officeart/2005/8/layout/hList6"/>
    <dgm:cxn modelId="{1EAB15B1-B02E-4303-8887-A3E1592B42FB}" srcId="{A1EAD346-44EF-48BA-912F-FBC67ED4BEFC}" destId="{2D5FD885-614C-4EA7-9801-962B01619FF1}" srcOrd="2" destOrd="0" parTransId="{F2EFA313-B264-4B62-843E-D5347D0C597C}" sibTransId="{ABE35951-30F0-4E7A-ACE8-15214785CD0C}"/>
    <dgm:cxn modelId="{443E3530-E6CB-4FB1-A849-46D8E54AEAB6}" type="presOf" srcId="{21094151-DBB6-4F1A-B7C5-FBFB99815DBC}" destId="{3B363F17-8F5D-4E76-9E77-B68052AD5C13}" srcOrd="0" destOrd="0" presId="urn:microsoft.com/office/officeart/2005/8/layout/hList6"/>
    <dgm:cxn modelId="{D32DB499-4DAA-462D-8534-9C29AB7FB896}" srcId="{A1EAD346-44EF-48BA-912F-FBC67ED4BEFC}" destId="{61E2DA90-2393-489C-9E4A-1AE643B8DE5D}" srcOrd="0" destOrd="0" parTransId="{15CC7ACA-F36F-4610-A14E-77CD3CD49A47}" sibTransId="{FBAD2DB9-3AD4-41D0-BB6A-63F5981D6941}"/>
    <dgm:cxn modelId="{5CC368F3-6F49-4C0F-A367-C09A983C802E}" type="presOf" srcId="{A1EAD346-44EF-48BA-912F-FBC67ED4BEFC}" destId="{EE810218-962D-47B5-9E9A-26F48424DA11}" srcOrd="0" destOrd="0" presId="urn:microsoft.com/office/officeart/2005/8/layout/hList6"/>
    <dgm:cxn modelId="{F87C992B-956D-4C64-81F2-6F4456918F21}" type="presParOf" srcId="{EE810218-962D-47B5-9E9A-26F48424DA11}" destId="{35BF3DD8-40F5-4FF0-92B6-9D4855FA4C8D}" srcOrd="0" destOrd="0" presId="urn:microsoft.com/office/officeart/2005/8/layout/hList6"/>
    <dgm:cxn modelId="{D55F915F-9C28-4A04-BAA6-EAB5E3CF5D2D}" type="presParOf" srcId="{EE810218-962D-47B5-9E9A-26F48424DA11}" destId="{A2853673-08ED-4DE4-A43D-81D1C1045505}" srcOrd="1" destOrd="0" presId="urn:microsoft.com/office/officeart/2005/8/layout/hList6"/>
    <dgm:cxn modelId="{1B9431BB-58F4-4258-B0FF-77A7FB3258AF}" type="presParOf" srcId="{EE810218-962D-47B5-9E9A-26F48424DA11}" destId="{3B363F17-8F5D-4E76-9E77-B68052AD5C13}" srcOrd="2" destOrd="0" presId="urn:microsoft.com/office/officeart/2005/8/layout/hList6"/>
    <dgm:cxn modelId="{D9E20B4E-EECF-47F2-8F23-42C7D0090E62}" type="presParOf" srcId="{EE810218-962D-47B5-9E9A-26F48424DA11}" destId="{901AFA3E-1090-4092-AFB1-30E2FBA209D5}" srcOrd="3" destOrd="0" presId="urn:microsoft.com/office/officeart/2005/8/layout/hList6"/>
    <dgm:cxn modelId="{5D35270C-3C95-4DC3-9466-B77D77D92B15}" type="presParOf" srcId="{EE810218-962D-47B5-9E9A-26F48424DA11}" destId="{BFF3C025-7713-457C-B439-1F96814C577B}" srcOrd="4"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F3DD8-40F5-4FF0-92B6-9D4855FA4C8D}">
      <dsp:nvSpPr>
        <dsp:cNvPr id="0" name=""/>
        <dsp:cNvSpPr/>
      </dsp:nvSpPr>
      <dsp:spPr>
        <a:xfrm rot="16200000">
          <a:off x="-1587225" y="1590629"/>
          <a:ext cx="4525963" cy="1344704"/>
        </a:xfrm>
        <a:prstGeom prst="flowChartManualOperation">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n-US" sz="1200" b="1" kern="1200" dirty="0" smtClean="0"/>
            <a:t>Seguridad  de la Información</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3404" y="905193"/>
        <a:ext cx="1344704" cy="2715577"/>
      </dsp:txXfrm>
    </dsp:sp>
    <dsp:sp modelId="{6607080D-518F-449D-A2CA-13E899B05087}">
      <dsp:nvSpPr>
        <dsp:cNvPr id="0" name=""/>
        <dsp:cNvSpPr/>
      </dsp:nvSpPr>
      <dsp:spPr>
        <a:xfrm rot="16200000">
          <a:off x="-141668" y="1590629"/>
          <a:ext cx="4525963" cy="1344704"/>
        </a:xfrm>
        <a:prstGeom prst="flowChartManualOperation">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ES" sz="12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Modelo PDCA</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448961" y="905193"/>
        <a:ext cx="1344704" cy="2715577"/>
      </dsp:txXfrm>
    </dsp:sp>
    <dsp:sp modelId="{D9B1DB97-B5E6-4C13-8C6F-B2C22DAAD9B1}">
      <dsp:nvSpPr>
        <dsp:cNvPr id="0" name=""/>
        <dsp:cNvSpPr/>
      </dsp:nvSpPr>
      <dsp:spPr>
        <a:xfrm rot="16200000">
          <a:off x="1303888" y="1590629"/>
          <a:ext cx="4525963" cy="1344704"/>
        </a:xfrm>
        <a:prstGeom prst="flowChartManualOperation">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ES" sz="12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Bases de la seguridad Informática</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2894517" y="905193"/>
        <a:ext cx="1344704" cy="2715577"/>
      </dsp:txXfrm>
    </dsp:sp>
    <dsp:sp modelId="{8ADF9DF0-634F-4FB2-B4B5-C1BEC6FFFA33}">
      <dsp:nvSpPr>
        <dsp:cNvPr id="0" name=""/>
        <dsp:cNvSpPr/>
      </dsp:nvSpPr>
      <dsp:spPr>
        <a:xfrm rot="16200000">
          <a:off x="2749444" y="1590629"/>
          <a:ext cx="4525963" cy="1344704"/>
        </a:xfrm>
        <a:prstGeom prst="flowChartManualOperation">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ES" sz="12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Vulnerabilidades de un sistema informático</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4340073" y="905193"/>
        <a:ext cx="1344704" cy="2715577"/>
      </dsp:txXfrm>
    </dsp:sp>
    <dsp:sp modelId="{C2CF2B4E-4209-4675-9DF1-07CB0DEE64E6}">
      <dsp:nvSpPr>
        <dsp:cNvPr id="0" name=""/>
        <dsp:cNvSpPr/>
      </dsp:nvSpPr>
      <dsp:spPr>
        <a:xfrm rot="16200000">
          <a:off x="4226129" y="1590629"/>
          <a:ext cx="4525963" cy="1344704"/>
        </a:xfrm>
        <a:prstGeom prst="flowChartManualOperation">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n-US" sz="1200" b="1" kern="1200" dirty="0" smtClean="0"/>
            <a:t>Ethical Hacking</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5816758" y="905193"/>
        <a:ext cx="1344704" cy="2715577"/>
      </dsp:txXfrm>
    </dsp:sp>
    <dsp:sp modelId="{F10E3A22-9C14-4FA5-9CD9-961E29573D1B}">
      <dsp:nvSpPr>
        <dsp:cNvPr id="0" name=""/>
        <dsp:cNvSpPr/>
      </dsp:nvSpPr>
      <dsp:spPr>
        <a:xfrm rot="16200000">
          <a:off x="5640558" y="1590629"/>
          <a:ext cx="4525963" cy="1344704"/>
        </a:xfrm>
        <a:prstGeom prst="flowChartManualOperation">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ES" sz="12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Pruebas de </a:t>
          </a:r>
          <a:r>
            <a:rPr lang="es-ES" sz="12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penetración</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7231187" y="905193"/>
        <a:ext cx="1344704" cy="2715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F3DD8-40F5-4FF0-92B6-9D4855FA4C8D}">
      <dsp:nvSpPr>
        <dsp:cNvPr id="0" name=""/>
        <dsp:cNvSpPr/>
      </dsp:nvSpPr>
      <dsp:spPr>
        <a:xfrm rot="16200000">
          <a:off x="-574247" y="575047"/>
          <a:ext cx="3229819" cy="2079723"/>
        </a:xfrm>
        <a:prstGeom prst="flowChartManualOperation">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ES" sz="1200" kern="1200" dirty="0" smtClean="0"/>
            <a:t>Planificación y preparación de la prueba de penetración</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801" y="645963"/>
        <a:ext cx="2079723" cy="1937891"/>
      </dsp:txXfrm>
    </dsp:sp>
    <dsp:sp modelId="{3B363F17-8F5D-4E76-9E77-B68052AD5C13}">
      <dsp:nvSpPr>
        <dsp:cNvPr id="0" name=""/>
        <dsp:cNvSpPr/>
      </dsp:nvSpPr>
      <dsp:spPr>
        <a:xfrm rot="16200000">
          <a:off x="1661454" y="575047"/>
          <a:ext cx="3229819" cy="2079723"/>
        </a:xfrm>
        <a:prstGeom prst="flowChartManualOperation">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ES" sz="1200" kern="1200" dirty="0" err="1" smtClean="0"/>
            <a:t>EJecución</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2236502" y="645963"/>
        <a:ext cx="2079723" cy="1937891"/>
      </dsp:txXfrm>
    </dsp:sp>
    <dsp:sp modelId="{BFF3C025-7713-457C-B439-1F96814C577B}">
      <dsp:nvSpPr>
        <dsp:cNvPr id="0" name=""/>
        <dsp:cNvSpPr/>
      </dsp:nvSpPr>
      <dsp:spPr>
        <a:xfrm rot="16200000">
          <a:off x="3897156" y="575047"/>
          <a:ext cx="3229819" cy="2079723"/>
        </a:xfrm>
        <a:prstGeom prst="flowChartManualOperation">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ES" sz="1200" kern="1200" smtClean="0"/>
            <a:t>Informe, limpieza y destrucción de objetos</a:t>
          </a:r>
          <a:endParaRPr lang="es-ES" sz="12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4472204" y="645963"/>
        <a:ext cx="2079723" cy="193789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C39950E-F210-43C0-8313-3EA394D2CD54}" type="datetimeFigureOut">
              <a:rPr lang="es-ES" smtClean="0"/>
              <a:t>01/03/2016</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424EA3F-CCC9-480D-8268-474646F0D30F}"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C39950E-F210-43C0-8313-3EA394D2CD54}" type="datetimeFigureOut">
              <a:rPr lang="es-ES" smtClean="0"/>
              <a:t>01/03/2016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C39950E-F210-43C0-8313-3EA394D2CD54}" type="datetimeFigureOut">
              <a:rPr lang="es-ES" smtClean="0"/>
              <a:t>01/03/2016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C39950E-F210-43C0-8313-3EA394D2CD54}" type="datetimeFigureOut">
              <a:rPr lang="es-ES" smtClean="0"/>
              <a:t>01/03/2016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C39950E-F210-43C0-8313-3EA394D2CD54}" type="datetimeFigureOut">
              <a:rPr lang="es-ES" smtClean="0"/>
              <a:t>01/03/2016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C39950E-F210-43C0-8313-3EA394D2CD54}" type="datetimeFigureOut">
              <a:rPr lang="es-ES" smtClean="0"/>
              <a:t>01/03/2016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C39950E-F210-43C0-8313-3EA394D2CD54}" type="datetimeFigureOut">
              <a:rPr lang="es-ES" smtClean="0"/>
              <a:t>01/03/2016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C39950E-F210-43C0-8313-3EA394D2CD54}" type="datetimeFigureOut">
              <a:rPr lang="es-ES" smtClean="0"/>
              <a:t>01/03/2016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C39950E-F210-43C0-8313-3EA394D2CD54}" type="datetimeFigureOut">
              <a:rPr lang="es-ES" smtClean="0"/>
              <a:t>01/03/2016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C39950E-F210-43C0-8313-3EA394D2CD54}" type="datetimeFigureOut">
              <a:rPr lang="es-ES" smtClean="0"/>
              <a:t>01/03/2016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424EA3F-CCC9-480D-8268-474646F0D30F}"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C39950E-F210-43C0-8313-3EA394D2CD54}" type="datetimeFigureOut">
              <a:rPr lang="es-ES" smtClean="0"/>
              <a:t>01/03/2016</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424EA3F-CCC9-480D-8268-474646F0D30F}" type="slidenum">
              <a:rPr lang="es-ES" smtClean="0"/>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C39950E-F210-43C0-8313-3EA394D2CD54}" type="datetimeFigureOut">
              <a:rPr lang="es-ES" smtClean="0"/>
              <a:t>01/03/2016</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424EA3F-CCC9-480D-8268-474646F0D30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Fer Mera\Desktop\TESIS ESPE\espe sello.jpg"/>
          <p:cNvPicPr/>
          <p:nvPr/>
        </p:nvPicPr>
        <p:blipFill>
          <a:blip r:embed="rId2">
            <a:extLst>
              <a:ext uri="{28A0092B-C50C-407E-A947-70E740481C1C}">
                <a14:useLocalDpi xmlns:a14="http://schemas.microsoft.com/office/drawing/2010/main" val="0"/>
              </a:ext>
            </a:extLst>
          </a:blip>
          <a:srcRect/>
          <a:stretch>
            <a:fillRect/>
          </a:stretch>
        </p:blipFill>
        <p:spPr bwMode="auto">
          <a:xfrm>
            <a:off x="4095750" y="0"/>
            <a:ext cx="5048250" cy="923925"/>
          </a:xfrm>
          <a:prstGeom prst="rect">
            <a:avLst/>
          </a:prstGeom>
          <a:ln>
            <a:noFill/>
          </a:ln>
          <a:effectLst>
            <a:softEdge rad="112500"/>
          </a:effectLst>
        </p:spPr>
      </p:pic>
      <p:sp>
        <p:nvSpPr>
          <p:cNvPr id="7" name="6 Título"/>
          <p:cNvSpPr>
            <a:spLocks noGrp="1"/>
          </p:cNvSpPr>
          <p:nvPr>
            <p:ph type="ctrTitle"/>
          </p:nvPr>
        </p:nvSpPr>
        <p:spPr>
          <a:xfrm>
            <a:off x="107504" y="1133876"/>
            <a:ext cx="8856984" cy="4167332"/>
          </a:xfrm>
        </p:spPr>
        <p:txBody>
          <a:bodyPr>
            <a:normAutofit fontScale="90000"/>
          </a:bodyPr>
          <a:lstStyle/>
          <a:p>
            <a:pPr algn="ctr"/>
            <a:r>
              <a:rPr lang="es-ES_tradnl" sz="2800" dirty="0" smtClean="0">
                <a:effectLst/>
              </a:rPr>
              <a:t/>
            </a:r>
            <a:br>
              <a:rPr lang="es-ES_tradnl" sz="2800" dirty="0" smtClean="0">
                <a:effectLst/>
              </a:rPr>
            </a:br>
            <a:r>
              <a:rPr lang="es-ES" sz="2800" dirty="0">
                <a:effectLst/>
              </a:rPr>
              <a:t/>
            </a:r>
            <a:br>
              <a:rPr lang="es-ES" sz="2800" dirty="0">
                <a:effectLst/>
              </a:rPr>
            </a:br>
            <a:r>
              <a:rPr lang="es-ES" sz="2900" dirty="0" smtClean="0">
                <a:effectLst/>
              </a:rPr>
              <a:t>TESIS </a:t>
            </a:r>
            <a:r>
              <a:rPr lang="es-ES" sz="2900" dirty="0">
                <a:effectLst/>
              </a:rPr>
              <a:t>PREVIO A LA OBTENCIÓN DEL TÍTULO DE INGENIERO EN </a:t>
            </a:r>
            <a:r>
              <a:rPr lang="es-ES" sz="2900" dirty="0" smtClean="0">
                <a:effectLst/>
              </a:rPr>
              <a:t>SISTEMAS</a:t>
            </a:r>
            <a:r>
              <a:rPr lang="es-ES" sz="2800" dirty="0" smtClean="0">
                <a:effectLst/>
              </a:rPr>
              <a:t/>
            </a:r>
            <a:br>
              <a:rPr lang="es-ES" sz="2800" dirty="0" smtClean="0">
                <a:effectLst/>
              </a:rPr>
            </a:br>
            <a:r>
              <a:rPr lang="es-ES" sz="2800" dirty="0" smtClean="0">
                <a:effectLst/>
              </a:rPr>
              <a:t/>
            </a:r>
            <a:br>
              <a:rPr lang="es-ES" sz="2800" dirty="0" smtClean="0">
                <a:effectLst/>
              </a:rPr>
            </a:br>
            <a:r>
              <a:rPr lang="es-ES" sz="2800" dirty="0" smtClean="0">
                <a:effectLst/>
              </a:rPr>
              <a:t/>
            </a:r>
            <a:br>
              <a:rPr lang="es-ES" sz="2800" dirty="0" smtClean="0">
                <a:effectLst/>
              </a:rPr>
            </a:br>
            <a:r>
              <a:rPr lang="es-ES_tradnl" sz="2200" b="0" dirty="0" smtClean="0"/>
              <a:t>TEMA</a:t>
            </a:r>
            <a:r>
              <a:rPr lang="es-ES_tradnl" sz="2200" b="0" dirty="0"/>
              <a:t>: </a:t>
            </a:r>
            <a:r>
              <a:rPr lang="es-EC" sz="2200" b="0" dirty="0"/>
              <a:t>PROPUESTA METODOLÓGICA PARA REALIZAR PRUEBAS DE PENETRACION EN AMBIENTES VIRTUALES</a:t>
            </a:r>
            <a:r>
              <a:rPr lang="es-ES" sz="2800" dirty="0"/>
              <a:t/>
            </a:r>
            <a:br>
              <a:rPr lang="es-ES" sz="2800" dirty="0"/>
            </a:br>
            <a:r>
              <a:rPr lang="es-ES" sz="2800" dirty="0">
                <a:effectLst/>
              </a:rPr>
              <a:t/>
            </a:r>
            <a:br>
              <a:rPr lang="es-ES" sz="2800" dirty="0">
                <a:effectLst/>
              </a:rPr>
            </a:br>
            <a:r>
              <a:rPr lang="es-ES" sz="2800" dirty="0" smtClean="0">
                <a:effectLst/>
              </a:rPr>
              <a:t/>
            </a:r>
            <a:br>
              <a:rPr lang="es-ES" sz="2800" dirty="0" smtClean="0">
                <a:effectLst/>
              </a:rPr>
            </a:br>
            <a:endParaRPr lang="es-ES" sz="2800" dirty="0"/>
          </a:p>
        </p:txBody>
      </p:sp>
      <p:sp>
        <p:nvSpPr>
          <p:cNvPr id="2" name="1 CuadroTexto"/>
          <p:cNvSpPr txBox="1"/>
          <p:nvPr/>
        </p:nvSpPr>
        <p:spPr>
          <a:xfrm>
            <a:off x="251520" y="5373216"/>
            <a:ext cx="5328592" cy="1200329"/>
          </a:xfrm>
          <a:prstGeom prst="rect">
            <a:avLst/>
          </a:prstGeom>
          <a:noFill/>
        </p:spPr>
        <p:txBody>
          <a:bodyPr wrap="square" rtlCol="0">
            <a:spAutoFit/>
          </a:bodyPr>
          <a:lstStyle/>
          <a:p>
            <a:r>
              <a:rPr lang="es-ES" dirty="0" smtClean="0"/>
              <a:t>AUTOR: </a:t>
            </a:r>
            <a:r>
              <a:rPr lang="es-ES" dirty="0"/>
              <a:t/>
            </a:r>
            <a:br>
              <a:rPr lang="es-ES" dirty="0"/>
            </a:br>
            <a:endParaRPr lang="es-ES" dirty="0" smtClean="0"/>
          </a:p>
          <a:p>
            <a:r>
              <a:rPr lang="es-ES" dirty="0" smtClean="0"/>
              <a:t>JOSÉ A. QUISPE PALACIOS</a:t>
            </a:r>
            <a:r>
              <a:rPr lang="es-ES" dirty="0"/>
              <a:t/>
            </a:r>
            <a:br>
              <a:rPr lang="es-ES" dirty="0"/>
            </a:br>
            <a:endParaRPr lang="es-EC" dirty="0"/>
          </a:p>
        </p:txBody>
      </p:sp>
      <p:sp>
        <p:nvSpPr>
          <p:cNvPr id="3" name="2 CuadroTexto"/>
          <p:cNvSpPr txBox="1"/>
          <p:nvPr/>
        </p:nvSpPr>
        <p:spPr>
          <a:xfrm>
            <a:off x="5940152" y="5949280"/>
            <a:ext cx="2952328" cy="369332"/>
          </a:xfrm>
          <a:prstGeom prst="rect">
            <a:avLst/>
          </a:prstGeom>
          <a:noFill/>
        </p:spPr>
        <p:txBody>
          <a:bodyPr wrap="square" rtlCol="0">
            <a:spAutoFit/>
          </a:bodyPr>
          <a:lstStyle/>
          <a:p>
            <a:pPr algn="r"/>
            <a:r>
              <a:rPr lang="es-EC" dirty="0" smtClean="0"/>
              <a:t>Sangolquí febrero, 2016</a:t>
            </a:r>
            <a:endParaRPr lang="es-EC" dirty="0"/>
          </a:p>
        </p:txBody>
      </p:sp>
    </p:spTree>
    <p:extLst>
      <p:ext uri="{BB962C8B-B14F-4D97-AF65-F5344CB8AC3E}">
        <p14:creationId xmlns:p14="http://schemas.microsoft.com/office/powerpoint/2010/main" val="1070309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7210" y="1844824"/>
            <a:ext cx="8201254" cy="1008112"/>
          </a:xfrm>
        </p:spPr>
        <p:txBody>
          <a:bodyPr>
            <a:noAutofit/>
          </a:bodyPr>
          <a:lstStyle/>
          <a:p>
            <a:pPr lvl="0"/>
            <a:r>
              <a:rPr lang="es-EC" sz="2800" dirty="0"/>
              <a:t>Evaluar las diferentes Herramientas que para Realizar Pruebas de Penetración (</a:t>
            </a:r>
            <a:r>
              <a:rPr lang="es-EC" sz="2800" dirty="0" err="1"/>
              <a:t>Penetration</a:t>
            </a:r>
            <a:r>
              <a:rPr lang="es-EC" sz="2800" dirty="0"/>
              <a:t> Test) en Ambientes Virtuales</a:t>
            </a:r>
            <a:r>
              <a:rPr lang="es-EC" sz="2800" dirty="0" smtClean="0"/>
              <a:t>.</a:t>
            </a:r>
          </a:p>
          <a:p>
            <a:pPr lvl="0"/>
            <a:endParaRPr lang="es-EC" sz="2800" dirty="0"/>
          </a:p>
          <a:p>
            <a:pPr lvl="0"/>
            <a:r>
              <a:rPr lang="es-EC" sz="2800" dirty="0"/>
              <a:t>Identificar las Principales Vulnerabilidades en Ambientes Virtuales</a:t>
            </a:r>
            <a:r>
              <a:rPr lang="es-EC" sz="2800" dirty="0" smtClean="0"/>
              <a:t>.</a:t>
            </a:r>
            <a:endParaRPr lang="es-EC"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3 Título"/>
          <p:cNvSpPr txBox="1">
            <a:spLocks/>
          </p:cNvSpPr>
          <p:nvPr/>
        </p:nvSpPr>
        <p:spPr>
          <a:xfrm>
            <a:off x="1403648" y="917848"/>
            <a:ext cx="6372708" cy="71095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C" sz="3600" dirty="0" smtClean="0"/>
              <a:t>OBJETIVOS ESPECÍFICOS</a:t>
            </a:r>
            <a:endParaRPr lang="es-EC" sz="3600" dirty="0"/>
          </a:p>
        </p:txBody>
      </p:sp>
    </p:spTree>
    <p:extLst>
      <p:ext uri="{BB962C8B-B14F-4D97-AF65-F5344CB8AC3E}">
        <p14:creationId xmlns:p14="http://schemas.microsoft.com/office/powerpoint/2010/main" val="247787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7210" y="1844824"/>
            <a:ext cx="8201254" cy="1008112"/>
          </a:xfrm>
        </p:spPr>
        <p:txBody>
          <a:bodyPr>
            <a:noAutofit/>
          </a:bodyPr>
          <a:lstStyle/>
          <a:p>
            <a:pPr lvl="0"/>
            <a:r>
              <a:rPr lang="es-EC" sz="2800" dirty="0"/>
              <a:t>Determinar los Niveles de Seguridad en Ambientes Virtuales que Prevengan Accesos no Autorizados sin sacrificar su rendimiento</a:t>
            </a:r>
            <a:r>
              <a:rPr lang="es-EC" sz="2800" dirty="0" smtClean="0"/>
              <a:t>.</a:t>
            </a:r>
          </a:p>
          <a:p>
            <a:pPr lvl="0"/>
            <a:endParaRPr lang="es-EC" sz="2800" dirty="0"/>
          </a:p>
          <a:p>
            <a:pPr lvl="0"/>
            <a:r>
              <a:rPr lang="es-EC" sz="2800" dirty="0"/>
              <a:t>Identificar Características y Métricas que permitan Evaluar los Niveles de Seguridad de Ambientes Virtuales.</a:t>
            </a:r>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3 Título"/>
          <p:cNvSpPr txBox="1">
            <a:spLocks/>
          </p:cNvSpPr>
          <p:nvPr/>
        </p:nvSpPr>
        <p:spPr>
          <a:xfrm>
            <a:off x="1403648" y="701824"/>
            <a:ext cx="6372708" cy="71095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C" sz="3600" dirty="0" smtClean="0"/>
              <a:t>OBJETIVOS ESPECÍFICOS</a:t>
            </a:r>
            <a:endParaRPr lang="es-EC" sz="3600" dirty="0"/>
          </a:p>
        </p:txBody>
      </p:sp>
    </p:spTree>
    <p:extLst>
      <p:ext uri="{BB962C8B-B14F-4D97-AF65-F5344CB8AC3E}">
        <p14:creationId xmlns:p14="http://schemas.microsoft.com/office/powerpoint/2010/main" val="17177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27384"/>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graphicFrame>
        <p:nvGraphicFramePr>
          <p:cNvPr id="11" name="17 Marcador de contenido"/>
          <p:cNvGraphicFramePr>
            <a:graphicFrameLocks noGrp="1"/>
          </p:cNvGraphicFramePr>
          <p:nvPr>
            <p:ph sz="half" idx="1"/>
            <p:extLst>
              <p:ext uri="{D42A27DB-BD31-4B8C-83A1-F6EECF244321}">
                <p14:modId xmlns:p14="http://schemas.microsoft.com/office/powerpoint/2010/main" val="1780785091"/>
              </p:ext>
            </p:extLst>
          </p:nvPr>
        </p:nvGraphicFramePr>
        <p:xfrm>
          <a:off x="467544" y="1844824"/>
          <a:ext cx="857929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676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lstStyle/>
          <a:p>
            <a:r>
              <a:rPr lang="es-EC" dirty="0" smtClean="0"/>
              <a:t>Seguridad de la información</a:t>
            </a:r>
            <a:endParaRPr lang="es-EC"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547197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702" y="1988840"/>
            <a:ext cx="2718790" cy="189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702" y="3717032"/>
            <a:ext cx="271879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5301208"/>
            <a:ext cx="2722894" cy="108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416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lstStyle/>
          <a:p>
            <a:r>
              <a:rPr lang="es-EC" dirty="0" smtClean="0"/>
              <a:t>Modelo PDCA</a:t>
            </a:r>
            <a:endParaRPr lang="es-EC"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12227"/>
            <a:ext cx="6264696" cy="445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351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lstStyle/>
          <a:p>
            <a:r>
              <a:rPr lang="es-EC" dirty="0" smtClean="0"/>
              <a:t>Bases de la seguridad informática</a:t>
            </a:r>
            <a:endParaRPr lang="es-EC"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93826"/>
            <a:ext cx="6379756" cy="402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370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lstStyle/>
          <a:p>
            <a:r>
              <a:rPr lang="es-EC" dirty="0" smtClean="0"/>
              <a:t>Vulnerabilidades de un sistema informático</a:t>
            </a:r>
            <a:endParaRPr lang="es-EC"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88840"/>
            <a:ext cx="3964479" cy="336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427984" y="1916832"/>
            <a:ext cx="4464496" cy="4154984"/>
          </a:xfrm>
          <a:prstGeom prst="rect">
            <a:avLst/>
          </a:prstGeom>
        </p:spPr>
        <p:txBody>
          <a:bodyPr wrap="square">
            <a:spAutoFit/>
          </a:bodyPr>
          <a:lstStyle/>
          <a:p>
            <a:pPr marL="177800" indent="-177800">
              <a:buFont typeface="Arial" panose="020B0604020202020204" pitchFamily="34" charset="0"/>
              <a:buChar char="•"/>
            </a:pPr>
            <a:r>
              <a:rPr lang="en-US" sz="2400" dirty="0" smtClean="0"/>
              <a:t>Vulnerabilidad: </a:t>
            </a:r>
            <a:r>
              <a:rPr lang="es-EC" sz="2400" dirty="0" smtClean="0"/>
              <a:t>definición</a:t>
            </a:r>
            <a:r>
              <a:rPr lang="en-US" sz="2400" dirty="0" smtClean="0"/>
              <a:t> y clasificación</a:t>
            </a:r>
          </a:p>
          <a:p>
            <a:endParaRPr lang="en-US" sz="2400" dirty="0" smtClean="0"/>
          </a:p>
          <a:p>
            <a:pPr marL="177800" indent="-177800">
              <a:buFont typeface="Arial" panose="020B0604020202020204" pitchFamily="34" charset="0"/>
              <a:buChar char="•"/>
            </a:pPr>
            <a:r>
              <a:rPr lang="en-US" sz="2400" dirty="0" smtClean="0"/>
              <a:t>Herramientas</a:t>
            </a:r>
          </a:p>
          <a:p>
            <a:pPr marL="177800" indent="-177800">
              <a:buFont typeface="Arial" panose="020B0604020202020204" pitchFamily="34" charset="0"/>
              <a:buChar char="•"/>
            </a:pPr>
            <a:endParaRPr lang="en-US" sz="2400" dirty="0" smtClean="0"/>
          </a:p>
          <a:p>
            <a:pPr marL="177800" indent="-177800">
              <a:buFont typeface="Arial" panose="020B0604020202020204" pitchFamily="34" charset="0"/>
              <a:buChar char="•"/>
            </a:pPr>
            <a:r>
              <a:rPr lang="es-EC" sz="2400" dirty="0" smtClean="0"/>
              <a:t>Políticas de seguridad</a:t>
            </a:r>
          </a:p>
          <a:p>
            <a:pPr marL="177800" indent="-177800">
              <a:buFont typeface="Arial" panose="020B0604020202020204" pitchFamily="34" charset="0"/>
              <a:buChar char="•"/>
            </a:pPr>
            <a:endParaRPr lang="es-EC" sz="2400" dirty="0" smtClean="0"/>
          </a:p>
          <a:p>
            <a:pPr marL="177800" indent="-177800">
              <a:buFont typeface="Arial" panose="020B0604020202020204" pitchFamily="34" charset="0"/>
              <a:buChar char="•"/>
            </a:pPr>
            <a:r>
              <a:rPr lang="es-EC" sz="2400" dirty="0" smtClean="0"/>
              <a:t>Amenazas</a:t>
            </a:r>
          </a:p>
          <a:p>
            <a:pPr marL="177800" indent="-177800">
              <a:buFont typeface="Arial" panose="020B0604020202020204" pitchFamily="34" charset="0"/>
              <a:buChar char="•"/>
            </a:pPr>
            <a:endParaRPr lang="es-EC" sz="2400" dirty="0"/>
          </a:p>
          <a:p>
            <a:pPr marL="177800" indent="-177800">
              <a:buFont typeface="Arial" panose="020B0604020202020204" pitchFamily="34" charset="0"/>
              <a:buChar char="•"/>
            </a:pPr>
            <a:r>
              <a:rPr lang="es-EC" sz="2400" dirty="0" smtClean="0"/>
              <a:t>Normas relacionadas</a:t>
            </a:r>
            <a:endParaRPr lang="en-US" sz="2400" dirty="0" smtClean="0"/>
          </a:p>
          <a:p>
            <a:endParaRPr lang="es-EC" sz="2400" dirty="0"/>
          </a:p>
        </p:txBody>
      </p:sp>
    </p:spTree>
    <p:extLst>
      <p:ext uri="{BB962C8B-B14F-4D97-AF65-F5344CB8AC3E}">
        <p14:creationId xmlns:p14="http://schemas.microsoft.com/office/powerpoint/2010/main" val="837756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normAutofit/>
          </a:bodyPr>
          <a:lstStyle/>
          <a:p>
            <a:r>
              <a:rPr lang="en-US" sz="2800" dirty="0" smtClean="0"/>
              <a:t>Vulnerabilidad</a:t>
            </a:r>
            <a:r>
              <a:rPr lang="en-US" sz="2800" dirty="0"/>
              <a:t>: </a:t>
            </a:r>
            <a:r>
              <a:rPr lang="es-EC" sz="2800" dirty="0"/>
              <a:t>definición</a:t>
            </a:r>
            <a:r>
              <a:rPr lang="en-US" sz="2800" dirty="0"/>
              <a:t> y clasificación</a:t>
            </a:r>
          </a:p>
          <a:p>
            <a:endParaRPr lang="es-EC" dirty="0"/>
          </a:p>
        </p:txBody>
      </p:sp>
      <p:sp>
        <p:nvSpPr>
          <p:cNvPr id="4" name="3 Rectángulo"/>
          <p:cNvSpPr/>
          <p:nvPr/>
        </p:nvSpPr>
        <p:spPr>
          <a:xfrm>
            <a:off x="899592" y="1772816"/>
            <a:ext cx="7992888" cy="4493538"/>
          </a:xfrm>
          <a:prstGeom prst="rect">
            <a:avLst/>
          </a:prstGeom>
        </p:spPr>
        <p:txBody>
          <a:bodyPr wrap="square">
            <a:spAutoFit/>
          </a:bodyPr>
          <a:lstStyle/>
          <a:p>
            <a:r>
              <a:rPr lang="es-EC" sz="2800" dirty="0"/>
              <a:t>Se define Vulnerabilidad como debilidad de cualquier tipo que compromete la seguridad del sistema </a:t>
            </a:r>
            <a:r>
              <a:rPr lang="es-EC" sz="2800" dirty="0" smtClean="0"/>
              <a:t>informático, se clasifica en función de:</a:t>
            </a:r>
          </a:p>
          <a:p>
            <a:endParaRPr lang="es-EC" sz="2800" dirty="0"/>
          </a:p>
          <a:p>
            <a:pPr marL="742950" lvl="1" indent="-285750">
              <a:buFont typeface="Arial" panose="020B0604020202020204" pitchFamily="34" charset="0"/>
              <a:buChar char="•"/>
            </a:pPr>
            <a:r>
              <a:rPr lang="es-EC" sz="2800" dirty="0" smtClean="0"/>
              <a:t>Diseño</a:t>
            </a:r>
          </a:p>
          <a:p>
            <a:pPr lvl="0"/>
            <a:r>
              <a:rPr lang="es-EC" dirty="0" smtClean="0"/>
              <a:t>	Debilidad </a:t>
            </a:r>
            <a:r>
              <a:rPr lang="es-EC" dirty="0"/>
              <a:t>en el diseño de protocolos utilizados en las redes.</a:t>
            </a:r>
            <a:endParaRPr lang="es-EC" sz="1600" dirty="0"/>
          </a:p>
          <a:p>
            <a:r>
              <a:rPr lang="es-EC" dirty="0" smtClean="0"/>
              <a:t>	Políticas </a:t>
            </a:r>
            <a:r>
              <a:rPr lang="es-EC" dirty="0"/>
              <a:t>de seguridad deficiente e inexistente</a:t>
            </a:r>
            <a:endParaRPr lang="es-EC" sz="4000" dirty="0" smtClean="0"/>
          </a:p>
          <a:p>
            <a:pPr marL="742950" lvl="1" indent="-285750">
              <a:buFont typeface="Arial" panose="020B0604020202020204" pitchFamily="34" charset="0"/>
              <a:buChar char="•"/>
            </a:pPr>
            <a:r>
              <a:rPr lang="es-EC" sz="2800" dirty="0" smtClean="0"/>
              <a:t>Implementación</a:t>
            </a:r>
          </a:p>
          <a:p>
            <a:pPr lvl="0"/>
            <a:r>
              <a:rPr lang="es-EC" dirty="0" smtClean="0"/>
              <a:t>	Errores </a:t>
            </a:r>
            <a:r>
              <a:rPr lang="es-EC" dirty="0"/>
              <a:t>de programación.</a:t>
            </a:r>
            <a:endParaRPr lang="es-EC" sz="1600" dirty="0"/>
          </a:p>
          <a:p>
            <a:pPr lvl="0"/>
            <a:r>
              <a:rPr lang="es-EC" dirty="0" smtClean="0"/>
              <a:t>	Existencia </a:t>
            </a:r>
            <a:r>
              <a:rPr lang="es-EC" dirty="0"/>
              <a:t>de puertas traseras en los sistemas informáticos.</a:t>
            </a:r>
            <a:endParaRPr lang="es-EC" sz="1600" dirty="0"/>
          </a:p>
          <a:p>
            <a:pPr lvl="0"/>
            <a:r>
              <a:rPr lang="es-EC" dirty="0" smtClean="0"/>
              <a:t>	Descuido </a:t>
            </a:r>
            <a:r>
              <a:rPr lang="es-EC" dirty="0"/>
              <a:t>de los fabricantes</a:t>
            </a:r>
            <a:r>
              <a:rPr lang="es-EC" dirty="0" smtClean="0"/>
              <a:t>.</a:t>
            </a:r>
            <a:endParaRPr lang="es-EC" sz="1600" dirty="0"/>
          </a:p>
        </p:txBody>
      </p:sp>
    </p:spTree>
    <p:extLst>
      <p:ext uri="{BB962C8B-B14F-4D97-AF65-F5344CB8AC3E}">
        <p14:creationId xmlns:p14="http://schemas.microsoft.com/office/powerpoint/2010/main" val="3440526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normAutofit/>
          </a:bodyPr>
          <a:lstStyle/>
          <a:p>
            <a:r>
              <a:rPr lang="en-US" sz="2800" dirty="0" smtClean="0"/>
              <a:t>Vulnerabilidad</a:t>
            </a:r>
            <a:r>
              <a:rPr lang="en-US" sz="2800" dirty="0"/>
              <a:t>: </a:t>
            </a:r>
            <a:r>
              <a:rPr lang="es-EC" sz="2800" dirty="0"/>
              <a:t>definición</a:t>
            </a:r>
            <a:r>
              <a:rPr lang="en-US" sz="2800" dirty="0"/>
              <a:t> y clasificación</a:t>
            </a:r>
          </a:p>
          <a:p>
            <a:endParaRPr lang="es-EC" dirty="0"/>
          </a:p>
        </p:txBody>
      </p:sp>
      <p:sp>
        <p:nvSpPr>
          <p:cNvPr id="4" name="3 Rectángulo"/>
          <p:cNvSpPr/>
          <p:nvPr/>
        </p:nvSpPr>
        <p:spPr>
          <a:xfrm>
            <a:off x="899592" y="1772816"/>
            <a:ext cx="7992888" cy="1908215"/>
          </a:xfrm>
          <a:prstGeom prst="rect">
            <a:avLst/>
          </a:prstGeom>
        </p:spPr>
        <p:txBody>
          <a:bodyPr wrap="square">
            <a:spAutoFit/>
          </a:bodyPr>
          <a:lstStyle/>
          <a:p>
            <a:pPr marL="723900" lvl="1" indent="-266700">
              <a:buFont typeface="Arial" panose="020B0604020202020204" pitchFamily="34" charset="0"/>
              <a:buChar char="•"/>
            </a:pPr>
            <a:r>
              <a:rPr lang="es-EC" sz="2800" dirty="0" smtClean="0"/>
              <a:t>Uso</a:t>
            </a:r>
          </a:p>
          <a:p>
            <a:pPr lvl="0"/>
            <a:r>
              <a:rPr lang="es-EC" dirty="0" smtClean="0"/>
              <a:t>	Mala </a:t>
            </a:r>
            <a:r>
              <a:rPr lang="es-EC" dirty="0"/>
              <a:t>configuración de los sistemas informáticos.</a:t>
            </a:r>
            <a:endParaRPr lang="es-EC" sz="1600" dirty="0"/>
          </a:p>
          <a:p>
            <a:pPr lvl="0"/>
            <a:r>
              <a:rPr lang="es-EC" dirty="0" smtClean="0"/>
              <a:t>	Desconocimiento </a:t>
            </a:r>
            <a:r>
              <a:rPr lang="es-EC" dirty="0"/>
              <a:t>y falta de sensibilización de los usuarios y </a:t>
            </a:r>
            <a:r>
              <a:rPr lang="es-EC" dirty="0" smtClean="0"/>
              <a:t>	de </a:t>
            </a:r>
            <a:r>
              <a:rPr lang="es-EC" dirty="0"/>
              <a:t>los responsables de informática.</a:t>
            </a:r>
            <a:endParaRPr lang="es-EC" sz="1600" dirty="0"/>
          </a:p>
          <a:p>
            <a:pPr lvl="0"/>
            <a:r>
              <a:rPr lang="es-EC" dirty="0" smtClean="0"/>
              <a:t>	Disponibilidad </a:t>
            </a:r>
            <a:r>
              <a:rPr lang="es-EC" dirty="0"/>
              <a:t>de herramientas que facilitan los ataques.</a:t>
            </a:r>
            <a:endParaRPr lang="es-EC" sz="1600" dirty="0"/>
          </a:p>
          <a:p>
            <a:pPr lvl="0"/>
            <a:r>
              <a:rPr lang="es-EC" dirty="0" smtClean="0"/>
              <a:t>	Limitación </a:t>
            </a:r>
            <a:r>
              <a:rPr lang="es-EC" dirty="0"/>
              <a:t>gubernamental de tecnologías de seguridad</a:t>
            </a:r>
            <a:r>
              <a:rPr lang="es-EC" dirty="0" smtClean="0"/>
              <a:t>.</a:t>
            </a:r>
            <a:endParaRPr lang="es-EC" sz="1600" dirty="0"/>
          </a:p>
        </p:txBody>
      </p:sp>
    </p:spTree>
    <p:extLst>
      <p:ext uri="{BB962C8B-B14F-4D97-AF65-F5344CB8AC3E}">
        <p14:creationId xmlns:p14="http://schemas.microsoft.com/office/powerpoint/2010/main" val="505176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normAutofit/>
          </a:bodyPr>
          <a:lstStyle/>
          <a:p>
            <a:r>
              <a:rPr lang="en-US" sz="2800" dirty="0" smtClean="0"/>
              <a:t>Vulnerabilidad</a:t>
            </a:r>
            <a:r>
              <a:rPr lang="en-US" sz="2800" dirty="0"/>
              <a:t>: </a:t>
            </a:r>
            <a:r>
              <a:rPr lang="es-EC" sz="2800" dirty="0"/>
              <a:t>definición</a:t>
            </a:r>
            <a:r>
              <a:rPr lang="en-US" sz="2800" dirty="0"/>
              <a:t> y clasificación</a:t>
            </a:r>
          </a:p>
          <a:p>
            <a:endParaRPr lang="es-EC" dirty="0"/>
          </a:p>
        </p:txBody>
      </p:sp>
      <p:sp>
        <p:nvSpPr>
          <p:cNvPr id="4" name="3 Rectángulo"/>
          <p:cNvSpPr/>
          <p:nvPr/>
        </p:nvSpPr>
        <p:spPr>
          <a:xfrm>
            <a:off x="899592" y="1772816"/>
            <a:ext cx="7992888" cy="1354217"/>
          </a:xfrm>
          <a:prstGeom prst="rect">
            <a:avLst/>
          </a:prstGeom>
        </p:spPr>
        <p:txBody>
          <a:bodyPr wrap="square">
            <a:spAutoFit/>
          </a:bodyPr>
          <a:lstStyle/>
          <a:p>
            <a:pPr marL="914400" lvl="1" indent="-457200">
              <a:buFont typeface="Arial" panose="020B0604020202020204" pitchFamily="34" charset="0"/>
              <a:buChar char="•"/>
            </a:pPr>
            <a:r>
              <a:rPr lang="es-EC" sz="2800" dirty="0" smtClean="0"/>
              <a:t>Vulnerabilidad del día cero</a:t>
            </a:r>
          </a:p>
          <a:p>
            <a:pPr lvl="1"/>
            <a:r>
              <a:rPr lang="es-EC" dirty="0" smtClean="0"/>
              <a:t>	Se </a:t>
            </a:r>
            <a:r>
              <a:rPr lang="es-EC" dirty="0"/>
              <a:t>incluyen en este grupo aquellas vulnerabilidades para las </a:t>
            </a:r>
            <a:r>
              <a:rPr lang="es-EC" dirty="0" smtClean="0"/>
              <a:t>	cuales </a:t>
            </a:r>
            <a:r>
              <a:rPr lang="es-EC" dirty="0"/>
              <a:t>no existe una solución conocida, pero se sabe cómo </a:t>
            </a:r>
            <a:r>
              <a:rPr lang="es-EC" dirty="0" smtClean="0"/>
              <a:t>	explotarla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080140"/>
            <a:ext cx="4747205" cy="322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770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51720" y="332656"/>
            <a:ext cx="5266928" cy="850106"/>
          </a:xfrm>
        </p:spPr>
        <p:txBody>
          <a:bodyPr/>
          <a:lstStyle/>
          <a:p>
            <a:pPr algn="ctr"/>
            <a:r>
              <a:rPr lang="es-EC" dirty="0" smtClean="0"/>
              <a:t>AGENDA </a:t>
            </a:r>
            <a:endParaRPr lang="es-EC" dirty="0"/>
          </a:p>
        </p:txBody>
      </p:sp>
      <p:sp>
        <p:nvSpPr>
          <p:cNvPr id="4" name="3 Título"/>
          <p:cNvSpPr>
            <a:spLocks noGrp="1"/>
          </p:cNvSpPr>
          <p:nvPr>
            <p:ph idx="1"/>
          </p:nvPr>
        </p:nvSpPr>
        <p:spPr/>
        <p:txBody>
          <a:bodyPr>
            <a:normAutofit/>
          </a:bodyPr>
          <a:lstStyle/>
          <a:p>
            <a:r>
              <a:rPr lang="es-EC" sz="2900" b="1" dirty="0" smtClean="0">
                <a:latin typeface="+mj-lt"/>
                <a:cs typeface="Arial" panose="020B0604020202020204" pitchFamily="34" charset="0"/>
              </a:rPr>
              <a:t>ANTECEDENTES</a:t>
            </a:r>
          </a:p>
          <a:p>
            <a:r>
              <a:rPr lang="es-EC" sz="2900" b="1" dirty="0" smtClean="0">
                <a:latin typeface="+mj-lt"/>
                <a:cs typeface="Arial" panose="020B0604020202020204" pitchFamily="34" charset="0"/>
              </a:rPr>
              <a:t>DESARROLLO</a:t>
            </a:r>
          </a:p>
          <a:p>
            <a:pPr lvl="1"/>
            <a:r>
              <a:rPr lang="es-EC" sz="1900" dirty="0" smtClean="0">
                <a:latin typeface="+mj-lt"/>
                <a:cs typeface="Arial" panose="020B0604020202020204" pitchFamily="34" charset="0"/>
              </a:rPr>
              <a:t>DESCRIPCIÓN DEL PROBLEMA.</a:t>
            </a:r>
          </a:p>
          <a:p>
            <a:pPr lvl="1"/>
            <a:r>
              <a:rPr lang="es-EC" sz="1900" dirty="0" smtClean="0">
                <a:latin typeface="+mj-lt"/>
                <a:cs typeface="Arial" panose="020B0604020202020204" pitchFamily="34" charset="0"/>
              </a:rPr>
              <a:t>OBJETIVOS.</a:t>
            </a:r>
          </a:p>
          <a:p>
            <a:pPr lvl="1"/>
            <a:r>
              <a:rPr lang="es-ES_tradnl" sz="1900" dirty="0" smtClean="0">
                <a:latin typeface="+mj-lt"/>
                <a:cs typeface="Arial" panose="020B0604020202020204" pitchFamily="34" charset="0"/>
              </a:rPr>
              <a:t>MARCO </a:t>
            </a:r>
            <a:r>
              <a:rPr lang="es-ES_tradnl" sz="1900" dirty="0" smtClean="0">
                <a:latin typeface="+mj-lt"/>
                <a:cs typeface="Arial" panose="020B0604020202020204" pitchFamily="34" charset="0"/>
              </a:rPr>
              <a:t>TEÓRICO.</a:t>
            </a:r>
          </a:p>
          <a:p>
            <a:pPr lvl="1"/>
            <a:r>
              <a:rPr lang="en-US" sz="1800" dirty="0"/>
              <a:t>ANÁLISIS Y EVALUACIÓN DE HERRAMIENTAS DE PRUEBAS DE PENETRACIÓN EN AMBIENTES </a:t>
            </a:r>
            <a:r>
              <a:rPr lang="en-US" sz="1800" dirty="0" smtClean="0"/>
              <a:t>VIRTUALES</a:t>
            </a:r>
            <a:r>
              <a:rPr lang="es-ES" sz="1900" dirty="0" smtClean="0">
                <a:latin typeface="+mj-lt"/>
                <a:cs typeface="Arial" panose="020B0604020202020204" pitchFamily="34" charset="0"/>
              </a:rPr>
              <a:t>.</a:t>
            </a:r>
            <a:endParaRPr lang="es-ES" sz="1900" dirty="0" smtClean="0">
              <a:latin typeface="+mj-lt"/>
              <a:cs typeface="Arial" panose="020B0604020202020204" pitchFamily="34" charset="0"/>
            </a:endParaRPr>
          </a:p>
          <a:p>
            <a:pPr lvl="1"/>
            <a:r>
              <a:rPr lang="es-EC" sz="1900" dirty="0" smtClean="0">
                <a:latin typeface="+mj-lt"/>
                <a:cs typeface="Arial" panose="020B0604020202020204" pitchFamily="34" charset="0"/>
              </a:rPr>
              <a:t>METODOLOGÍA PROPUESTA.</a:t>
            </a:r>
          </a:p>
          <a:p>
            <a:r>
              <a:rPr lang="es-ES" sz="2900" b="1" dirty="0" smtClean="0">
                <a:latin typeface="+mj-lt"/>
                <a:cs typeface="Arial" panose="020B0604020202020204" pitchFamily="34" charset="0"/>
              </a:rPr>
              <a:t>CONCLUSIONES </a:t>
            </a:r>
            <a:r>
              <a:rPr lang="es-ES" sz="2900" b="1" dirty="0" smtClean="0">
                <a:latin typeface="+mj-lt"/>
                <a:cs typeface="Arial" panose="020B0604020202020204" pitchFamily="34" charset="0"/>
              </a:rPr>
              <a:t>Y RECOMENDACIONES.</a:t>
            </a:r>
            <a:endParaRPr lang="es-EC" sz="2900" b="1" dirty="0" smtClean="0">
              <a:latin typeface="+mj-lt"/>
              <a:cs typeface="Arial" panose="020B0604020202020204" pitchFamily="34" charset="0"/>
            </a:endParaRPr>
          </a:p>
          <a:p>
            <a:endParaRPr lang="es-EC" sz="1400" dirty="0" smtClean="0"/>
          </a:p>
          <a:p>
            <a:endParaRPr lang="es-EC" sz="2800" dirty="0" smtClean="0"/>
          </a:p>
          <a:p>
            <a:endParaRPr lang="es-EC" sz="2800" dirty="0"/>
          </a:p>
        </p:txBody>
      </p:sp>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Tree>
    <p:extLst>
      <p:ext uri="{BB962C8B-B14F-4D97-AF65-F5344CB8AC3E}">
        <p14:creationId xmlns:p14="http://schemas.microsoft.com/office/powerpoint/2010/main" val="2001139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normAutofit/>
          </a:bodyPr>
          <a:lstStyle/>
          <a:p>
            <a:r>
              <a:rPr lang="en-US" sz="2800" dirty="0" smtClean="0"/>
              <a:t>Vulnerabilidad</a:t>
            </a:r>
            <a:r>
              <a:rPr lang="en-US" sz="2800" dirty="0"/>
              <a:t>: </a:t>
            </a:r>
            <a:r>
              <a:rPr lang="es-EC" sz="2800" dirty="0"/>
              <a:t>definición</a:t>
            </a:r>
            <a:r>
              <a:rPr lang="en-US" sz="2800" dirty="0"/>
              <a:t> y clasificación</a:t>
            </a:r>
          </a:p>
          <a:p>
            <a:endParaRPr lang="es-EC" dirty="0"/>
          </a:p>
        </p:txBody>
      </p:sp>
      <p:sp>
        <p:nvSpPr>
          <p:cNvPr id="4" name="3 Rectángulo"/>
          <p:cNvSpPr/>
          <p:nvPr/>
        </p:nvSpPr>
        <p:spPr>
          <a:xfrm>
            <a:off x="-468560" y="2007999"/>
            <a:ext cx="6657632" cy="3293209"/>
          </a:xfrm>
          <a:prstGeom prst="rect">
            <a:avLst/>
          </a:prstGeom>
        </p:spPr>
        <p:txBody>
          <a:bodyPr wrap="square">
            <a:spAutoFit/>
          </a:bodyPr>
          <a:lstStyle/>
          <a:p>
            <a:pPr lvl="1"/>
            <a:r>
              <a:rPr lang="es-EC" sz="2800" dirty="0" smtClean="0"/>
              <a:t>    Vulnerabilidades conocidas</a:t>
            </a:r>
          </a:p>
          <a:p>
            <a:pPr lvl="1"/>
            <a:r>
              <a:rPr lang="es-EC" dirty="0" smtClean="0"/>
              <a:t>	</a:t>
            </a:r>
          </a:p>
          <a:p>
            <a:pPr lvl="1"/>
            <a:r>
              <a:rPr lang="es-EC" dirty="0"/>
              <a:t>	</a:t>
            </a:r>
            <a:r>
              <a:rPr lang="es-EC" dirty="0" smtClean="0"/>
              <a:t>Desbordamiento </a:t>
            </a:r>
            <a:r>
              <a:rPr lang="es-EC" dirty="0"/>
              <a:t>de buffer</a:t>
            </a:r>
          </a:p>
          <a:p>
            <a:pPr lvl="1"/>
            <a:r>
              <a:rPr lang="es-EC" dirty="0" smtClean="0"/>
              <a:t>	</a:t>
            </a:r>
          </a:p>
          <a:p>
            <a:pPr lvl="1"/>
            <a:r>
              <a:rPr lang="es-EC" dirty="0"/>
              <a:t>	</a:t>
            </a:r>
            <a:r>
              <a:rPr lang="es-EC" dirty="0" smtClean="0"/>
              <a:t>Condición </a:t>
            </a:r>
            <a:r>
              <a:rPr lang="es-EC" dirty="0"/>
              <a:t>de carrera (</a:t>
            </a:r>
            <a:r>
              <a:rPr lang="es-EC" dirty="0" err="1"/>
              <a:t>race</a:t>
            </a:r>
            <a:r>
              <a:rPr lang="es-EC" dirty="0"/>
              <a:t> </a:t>
            </a:r>
            <a:r>
              <a:rPr lang="es-EC" dirty="0" err="1"/>
              <a:t>condition</a:t>
            </a:r>
            <a:r>
              <a:rPr lang="es-EC" dirty="0"/>
              <a:t>)</a:t>
            </a:r>
          </a:p>
          <a:p>
            <a:pPr lvl="1"/>
            <a:r>
              <a:rPr lang="es-EC" dirty="0" smtClean="0"/>
              <a:t>	</a:t>
            </a:r>
          </a:p>
          <a:p>
            <a:pPr lvl="1"/>
            <a:r>
              <a:rPr lang="es-EC" dirty="0"/>
              <a:t>	</a:t>
            </a:r>
            <a:r>
              <a:rPr lang="es-EC" dirty="0" smtClean="0"/>
              <a:t>Cross </a:t>
            </a:r>
            <a:r>
              <a:rPr lang="es-EC" dirty="0" err="1"/>
              <a:t>Site</a:t>
            </a:r>
            <a:r>
              <a:rPr lang="es-EC" dirty="0"/>
              <a:t> Scripting (XSS). </a:t>
            </a:r>
          </a:p>
          <a:p>
            <a:pPr lvl="1"/>
            <a:r>
              <a:rPr lang="es-EC" dirty="0" smtClean="0"/>
              <a:t>	</a:t>
            </a:r>
          </a:p>
          <a:p>
            <a:pPr lvl="1"/>
            <a:r>
              <a:rPr lang="es-EC" dirty="0"/>
              <a:t>	</a:t>
            </a:r>
            <a:r>
              <a:rPr lang="es-EC" dirty="0" smtClean="0"/>
              <a:t>Denegación </a:t>
            </a:r>
            <a:r>
              <a:rPr lang="es-EC" dirty="0"/>
              <a:t>del servicio. </a:t>
            </a:r>
          </a:p>
          <a:p>
            <a:pPr lvl="1"/>
            <a:r>
              <a:rPr lang="es-EC" dirty="0" smtClean="0"/>
              <a:t>	</a:t>
            </a:r>
          </a:p>
          <a:p>
            <a:pPr lvl="1"/>
            <a:r>
              <a:rPr lang="es-EC" dirty="0"/>
              <a:t>	</a:t>
            </a:r>
            <a:r>
              <a:rPr lang="es-EC" dirty="0" smtClean="0"/>
              <a:t>Ventanas </a:t>
            </a:r>
            <a:r>
              <a:rPr lang="es-EC" dirty="0"/>
              <a:t>engañosas (</a:t>
            </a:r>
            <a:r>
              <a:rPr lang="es-EC" dirty="0" err="1"/>
              <a:t>Window</a:t>
            </a:r>
            <a:r>
              <a:rPr lang="es-EC" dirty="0"/>
              <a:t> </a:t>
            </a:r>
            <a:r>
              <a:rPr lang="es-EC" dirty="0" err="1"/>
              <a:t>Spoofing</a:t>
            </a:r>
            <a:r>
              <a:rPr lang="es-EC" dirty="0"/>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059" y="1776659"/>
            <a:ext cx="3680445" cy="258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293096"/>
            <a:ext cx="3960440" cy="233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615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229600" cy="637531"/>
          </a:xfrm>
        </p:spPr>
        <p:txBody>
          <a:bodyPr>
            <a:normAutofit/>
          </a:bodyPr>
          <a:lstStyle/>
          <a:p>
            <a:r>
              <a:rPr lang="en-US" sz="2800" dirty="0" smtClean="0"/>
              <a:t>Herramientas</a:t>
            </a:r>
            <a:endParaRPr lang="en-US" sz="2800" dirty="0"/>
          </a:p>
          <a:p>
            <a:endParaRPr lang="es-EC" dirty="0"/>
          </a:p>
        </p:txBody>
      </p:sp>
      <p:sp>
        <p:nvSpPr>
          <p:cNvPr id="4" name="3 Rectángulo"/>
          <p:cNvSpPr/>
          <p:nvPr/>
        </p:nvSpPr>
        <p:spPr>
          <a:xfrm>
            <a:off x="3347864" y="1772816"/>
            <a:ext cx="5544616" cy="2677656"/>
          </a:xfrm>
          <a:prstGeom prst="rect">
            <a:avLst/>
          </a:prstGeom>
        </p:spPr>
        <p:txBody>
          <a:bodyPr wrap="square">
            <a:spAutoFit/>
          </a:bodyPr>
          <a:lstStyle/>
          <a:p>
            <a:r>
              <a:rPr lang="es-EC" sz="2800" dirty="0" err="1" smtClean="0"/>
              <a:t>Nessus</a:t>
            </a:r>
            <a:r>
              <a:rPr lang="es-EC" sz="2800" dirty="0" smtClean="0"/>
              <a:t>, </a:t>
            </a:r>
            <a:r>
              <a:rPr lang="es-EC" sz="2800" dirty="0"/>
              <a:t>es de arquitectura cliente-servidor </a:t>
            </a:r>
            <a:r>
              <a:rPr lang="es-EC" sz="2800" dirty="0" err="1"/>
              <a:t>OpenSource</a:t>
            </a:r>
            <a:r>
              <a:rPr lang="es-EC" sz="2800" dirty="0"/>
              <a:t>, con una base de datos de patrones de ataques que ayuda a localizar sus </a:t>
            </a:r>
            <a:r>
              <a:rPr lang="es-EC" sz="2800" dirty="0" smtClean="0"/>
              <a:t>vulnerabilidades.</a:t>
            </a:r>
            <a:endParaRPr lang="es-EC"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2592288" cy="250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064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1196752"/>
            <a:ext cx="8686800" cy="637531"/>
          </a:xfrm>
        </p:spPr>
        <p:txBody>
          <a:bodyPr>
            <a:normAutofit fontScale="92500"/>
          </a:bodyPr>
          <a:lstStyle/>
          <a:p>
            <a:r>
              <a:rPr lang="es-EC" sz="2800" dirty="0" smtClean="0"/>
              <a:t>¿De qué se quiere proteger el sistema informático?</a:t>
            </a:r>
          </a:p>
          <a:p>
            <a:endParaRPr lang="es-EC"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720" y="1988840"/>
            <a:ext cx="4252768" cy="334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12" y="2117804"/>
            <a:ext cx="3944664" cy="384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280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836712"/>
            <a:ext cx="8686800" cy="637531"/>
          </a:xfrm>
        </p:spPr>
        <p:txBody>
          <a:bodyPr>
            <a:normAutofit fontScale="92500"/>
          </a:bodyPr>
          <a:lstStyle/>
          <a:p>
            <a:r>
              <a:rPr lang="es-EC" sz="2800" dirty="0" smtClean="0"/>
              <a:t>¿De qué se quiere proteger el sistema informático?</a:t>
            </a:r>
          </a:p>
          <a:p>
            <a:endParaRPr lang="es-EC"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5" y="1340536"/>
            <a:ext cx="5904656" cy="489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219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r>
              <a:rPr lang="es-EC" sz="2800" dirty="0" smtClean="0"/>
              <a:t>Políticas de seguridad</a:t>
            </a:r>
          </a:p>
          <a:p>
            <a:endParaRPr lang="es-EC"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147" y="3093208"/>
            <a:ext cx="29337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827584" y="1556792"/>
            <a:ext cx="7668344" cy="1569660"/>
          </a:xfrm>
          <a:prstGeom prst="rect">
            <a:avLst/>
          </a:prstGeom>
        </p:spPr>
        <p:txBody>
          <a:bodyPr wrap="square">
            <a:spAutoFit/>
          </a:bodyPr>
          <a:lstStyle/>
          <a:p>
            <a:r>
              <a:rPr lang="es-EC" sz="2400" dirty="0"/>
              <a:t>La política de seguridad es elaborada e implementada en base a normativas que cubren áreas más específicas y una serie de mecanismos de seguridad para la protección del sistema.</a:t>
            </a:r>
          </a:p>
        </p:txBody>
      </p:sp>
      <p:sp>
        <p:nvSpPr>
          <p:cNvPr id="4" name="3 Rectángulo"/>
          <p:cNvSpPr/>
          <p:nvPr/>
        </p:nvSpPr>
        <p:spPr>
          <a:xfrm>
            <a:off x="1475656" y="4114388"/>
            <a:ext cx="2825180" cy="830997"/>
          </a:xfrm>
          <a:prstGeom prst="rect">
            <a:avLst/>
          </a:prstGeom>
        </p:spPr>
        <p:txBody>
          <a:bodyPr wrap="square">
            <a:spAutoFit/>
          </a:bodyPr>
          <a:lstStyle/>
          <a:p>
            <a:r>
              <a:rPr lang="es-EC" sz="1600" dirty="0"/>
              <a:t>Esquemáticamente la política de seguridad se compone de:</a:t>
            </a:r>
          </a:p>
        </p:txBody>
      </p:sp>
    </p:spTree>
    <p:extLst>
      <p:ext uri="{BB962C8B-B14F-4D97-AF65-F5344CB8AC3E}">
        <p14:creationId xmlns:p14="http://schemas.microsoft.com/office/powerpoint/2010/main" val="2768713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r>
              <a:rPr lang="es-EC" sz="2800" dirty="0" smtClean="0"/>
              <a:t>Amenazas</a:t>
            </a:r>
          </a:p>
          <a:p>
            <a:endParaRPr lang="es-EC" dirty="0"/>
          </a:p>
        </p:txBody>
      </p:sp>
      <p:sp>
        <p:nvSpPr>
          <p:cNvPr id="3" name="2 Rectángulo"/>
          <p:cNvSpPr/>
          <p:nvPr/>
        </p:nvSpPr>
        <p:spPr>
          <a:xfrm>
            <a:off x="827584" y="1556792"/>
            <a:ext cx="5400600" cy="4893647"/>
          </a:xfrm>
          <a:prstGeom prst="rect">
            <a:avLst/>
          </a:prstGeom>
        </p:spPr>
        <p:txBody>
          <a:bodyPr wrap="square">
            <a:spAutoFit/>
          </a:bodyPr>
          <a:lstStyle/>
          <a:p>
            <a:r>
              <a:rPr lang="es-EC" sz="2400" dirty="0"/>
              <a:t>De forma general se puede agrupar las amenazas en:</a:t>
            </a:r>
          </a:p>
          <a:p>
            <a:pPr marL="342900" lvl="0" indent="-342900">
              <a:buFont typeface="Arial" panose="020B0604020202020204" pitchFamily="34" charset="0"/>
              <a:buChar char="•"/>
            </a:pPr>
            <a:r>
              <a:rPr lang="es-EC" sz="2400" dirty="0"/>
              <a:t>Amenazas físicas</a:t>
            </a:r>
          </a:p>
          <a:p>
            <a:pPr marL="342900" lvl="0" indent="-342900">
              <a:buFont typeface="Arial" panose="020B0604020202020204" pitchFamily="34" charset="0"/>
              <a:buChar char="•"/>
            </a:pPr>
            <a:r>
              <a:rPr lang="es-EC" sz="2400" dirty="0"/>
              <a:t>Amenazas </a:t>
            </a:r>
            <a:r>
              <a:rPr lang="es-EC" sz="2400" dirty="0" smtClean="0"/>
              <a:t>lógicas</a:t>
            </a:r>
          </a:p>
          <a:p>
            <a:pPr marL="342900" lvl="0" indent="-342900">
              <a:buFont typeface="Arial" panose="020B0604020202020204" pitchFamily="34" charset="0"/>
              <a:buChar char="•"/>
            </a:pPr>
            <a:endParaRPr lang="es-EC" sz="2400" dirty="0"/>
          </a:p>
          <a:p>
            <a:r>
              <a:rPr lang="es-EC" sz="2400" dirty="0"/>
              <a:t>Estas amenazas, tanto físicas como lógicas, son materializadas básicamente por:</a:t>
            </a:r>
          </a:p>
          <a:p>
            <a:pPr marL="342900" lvl="0" indent="-342900">
              <a:buFont typeface="Arial" panose="020B0604020202020204" pitchFamily="34" charset="0"/>
              <a:buChar char="•"/>
            </a:pPr>
            <a:r>
              <a:rPr lang="es-EC" sz="2400" dirty="0"/>
              <a:t>Las personas</a:t>
            </a:r>
          </a:p>
          <a:p>
            <a:pPr marL="342900" lvl="0" indent="-342900">
              <a:buFont typeface="Arial" panose="020B0604020202020204" pitchFamily="34" charset="0"/>
              <a:buChar char="•"/>
            </a:pPr>
            <a:r>
              <a:rPr lang="es-EC" sz="2400" dirty="0"/>
              <a:t>Programas específicos</a:t>
            </a:r>
          </a:p>
          <a:p>
            <a:pPr marL="342900" lvl="0" indent="-342900">
              <a:buFont typeface="Arial" panose="020B0604020202020204" pitchFamily="34" charset="0"/>
              <a:buChar char="•"/>
            </a:pPr>
            <a:r>
              <a:rPr lang="es-EC" sz="2400" dirty="0"/>
              <a:t>Catástrofes naturales</a:t>
            </a:r>
          </a:p>
          <a:p>
            <a:pPr marL="342900" lvl="0" indent="-342900">
              <a:buFont typeface="Arial" panose="020B0604020202020204" pitchFamily="34" charset="0"/>
              <a:buChar char="•"/>
            </a:pPr>
            <a:endParaRPr lang="es-EC" sz="2400" dirty="0" smtClean="0"/>
          </a:p>
          <a:p>
            <a:pPr lvl="0"/>
            <a:endParaRPr lang="es-EC" sz="24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592" y="3887914"/>
            <a:ext cx="2690043" cy="191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052736"/>
            <a:ext cx="2817291" cy="251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887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r>
              <a:rPr lang="es-EC" sz="2800" dirty="0" smtClean="0"/>
              <a:t>Normas relacionadas</a:t>
            </a:r>
          </a:p>
          <a:p>
            <a:endParaRPr lang="es-EC" dirty="0"/>
          </a:p>
        </p:txBody>
      </p:sp>
      <p:sp>
        <p:nvSpPr>
          <p:cNvPr id="3" name="2 Rectángulo"/>
          <p:cNvSpPr/>
          <p:nvPr/>
        </p:nvSpPr>
        <p:spPr>
          <a:xfrm>
            <a:off x="827584" y="1556792"/>
            <a:ext cx="7848872" cy="1323439"/>
          </a:xfrm>
          <a:prstGeom prst="rect">
            <a:avLst/>
          </a:prstGeom>
        </p:spPr>
        <p:txBody>
          <a:bodyPr wrap="square">
            <a:spAutoFit/>
          </a:bodyPr>
          <a:lstStyle/>
          <a:p>
            <a:r>
              <a:rPr lang="es-EC" sz="2000" dirty="0"/>
              <a:t>ISO/IEC </a:t>
            </a:r>
            <a:r>
              <a:rPr lang="es-EC" sz="2000" dirty="0" smtClean="0"/>
              <a:t>27001: </a:t>
            </a:r>
            <a:r>
              <a:rPr lang="es-EC" sz="2000" dirty="0"/>
              <a:t>provee los requisitos necesarios para implementar la gestión de la seguridad de la información en una organización ya sea con o sin fines de lucro, privada o pública, pequeña o grande.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846842"/>
            <a:ext cx="4528253" cy="3606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997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r>
              <a:rPr lang="es-EC" sz="2800" dirty="0" smtClean="0"/>
              <a:t>Normas relacionadas</a:t>
            </a:r>
          </a:p>
          <a:p>
            <a:endParaRPr lang="es-EC" dirty="0"/>
          </a:p>
        </p:txBody>
      </p:sp>
      <p:sp>
        <p:nvSpPr>
          <p:cNvPr id="3" name="2 Rectángulo"/>
          <p:cNvSpPr/>
          <p:nvPr/>
        </p:nvSpPr>
        <p:spPr>
          <a:xfrm>
            <a:off x="683568" y="1556792"/>
            <a:ext cx="7992888" cy="1631216"/>
          </a:xfrm>
          <a:prstGeom prst="rect">
            <a:avLst/>
          </a:prstGeom>
        </p:spPr>
        <p:txBody>
          <a:bodyPr wrap="square">
            <a:spAutoFit/>
          </a:bodyPr>
          <a:lstStyle/>
          <a:p>
            <a:r>
              <a:rPr lang="es-EC" sz="2000" dirty="0"/>
              <a:t>ISO 27002 es una guía de buenas prácticas para en distintos ámbitos conocer qué se puede hacer para mejorar la seguridad de la información. Se enfoca en la Seguridad de la Información, Protección de Datos Personales y Responsabilidad Social. </a:t>
            </a:r>
            <a:endParaRPr lang="es-EC" sz="2000" dirty="0" smtClean="0"/>
          </a:p>
          <a:p>
            <a:endParaRPr lang="es-EC" sz="2000" dirty="0"/>
          </a:p>
        </p:txBody>
      </p:sp>
    </p:spTree>
    <p:extLst>
      <p:ext uri="{BB962C8B-B14F-4D97-AF65-F5344CB8AC3E}">
        <p14:creationId xmlns:p14="http://schemas.microsoft.com/office/powerpoint/2010/main" val="413024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r>
              <a:rPr lang="es-EC" sz="2800" dirty="0" smtClean="0"/>
              <a:t>Normas relacionadas</a:t>
            </a:r>
          </a:p>
          <a:p>
            <a:endParaRPr lang="es-EC" dirty="0"/>
          </a:p>
        </p:txBody>
      </p:sp>
      <p:sp>
        <p:nvSpPr>
          <p:cNvPr id="3" name="2 Rectángulo"/>
          <p:cNvSpPr/>
          <p:nvPr/>
        </p:nvSpPr>
        <p:spPr>
          <a:xfrm>
            <a:off x="683568" y="1556792"/>
            <a:ext cx="7992888" cy="1938992"/>
          </a:xfrm>
          <a:prstGeom prst="rect">
            <a:avLst/>
          </a:prstGeom>
        </p:spPr>
        <p:txBody>
          <a:bodyPr wrap="square">
            <a:spAutoFit/>
          </a:bodyPr>
          <a:lstStyle/>
          <a:p>
            <a:r>
              <a:rPr lang="es-EC" sz="2000" dirty="0" smtClean="0"/>
              <a:t>La </a:t>
            </a:r>
            <a:r>
              <a:rPr lang="es-EC" sz="2000" dirty="0"/>
              <a:t>norma ISO 31000 para la gestión de riesgos  se estructura en tres elementos claves:</a:t>
            </a:r>
          </a:p>
          <a:p>
            <a:r>
              <a:rPr lang="es-EC" sz="2000" dirty="0"/>
              <a:t> </a:t>
            </a:r>
          </a:p>
          <a:p>
            <a:pPr marL="342900" lvl="0" indent="-342900">
              <a:buFont typeface="Arial" panose="020B0604020202020204" pitchFamily="34" charset="0"/>
              <a:buChar char="•"/>
            </a:pPr>
            <a:r>
              <a:rPr lang="es-EC" sz="2000" dirty="0"/>
              <a:t>Principios de la gestión de riesgos</a:t>
            </a:r>
          </a:p>
          <a:p>
            <a:pPr marL="342900" lvl="0" indent="-342900">
              <a:buFont typeface="Arial" panose="020B0604020202020204" pitchFamily="34" charset="0"/>
              <a:buChar char="•"/>
            </a:pPr>
            <a:r>
              <a:rPr lang="es-EC" sz="2000" dirty="0"/>
              <a:t>Marco de trabajo para la gestión de riesgos</a:t>
            </a:r>
          </a:p>
          <a:p>
            <a:pPr marL="342900" indent="-342900">
              <a:buFont typeface="Arial" panose="020B0604020202020204" pitchFamily="34" charset="0"/>
              <a:buChar char="•"/>
            </a:pPr>
            <a:r>
              <a:rPr lang="es-EC" sz="2000" dirty="0"/>
              <a:t>Proceso de gestión de riesgos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495784"/>
            <a:ext cx="679132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611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r>
              <a:rPr lang="es-EC" sz="2800" dirty="0" smtClean="0"/>
              <a:t>Normas relacionadas</a:t>
            </a:r>
          </a:p>
          <a:p>
            <a:endParaRPr lang="es-EC" dirty="0"/>
          </a:p>
        </p:txBody>
      </p:sp>
      <p:sp>
        <p:nvSpPr>
          <p:cNvPr id="3" name="2 Rectángulo"/>
          <p:cNvSpPr/>
          <p:nvPr/>
        </p:nvSpPr>
        <p:spPr>
          <a:xfrm>
            <a:off x="683568" y="1556792"/>
            <a:ext cx="7992888" cy="400110"/>
          </a:xfrm>
          <a:prstGeom prst="rect">
            <a:avLst/>
          </a:prstGeom>
        </p:spPr>
        <p:txBody>
          <a:bodyPr wrap="square">
            <a:spAutoFit/>
          </a:bodyPr>
          <a:lstStyle/>
          <a:p>
            <a:r>
              <a:rPr lang="es-EC" sz="2000" dirty="0" smtClean="0"/>
              <a:t>La </a:t>
            </a:r>
            <a:r>
              <a:rPr lang="es-EC" sz="2000" dirty="0"/>
              <a:t>norma ISO </a:t>
            </a:r>
            <a:r>
              <a:rPr lang="es-EC" sz="2000" dirty="0" smtClean="0"/>
              <a:t>31000</a:t>
            </a:r>
            <a:endParaRPr lang="es-EC" sz="20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429" y="1756847"/>
            <a:ext cx="4176464" cy="471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561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Título"/>
          <p:cNvSpPr>
            <a:spLocks noGrp="1"/>
          </p:cNvSpPr>
          <p:nvPr>
            <p:ph type="title"/>
          </p:nvPr>
        </p:nvSpPr>
        <p:spPr>
          <a:xfrm>
            <a:off x="2915816" y="119402"/>
            <a:ext cx="3394720" cy="710952"/>
          </a:xfrm>
        </p:spPr>
        <p:txBody>
          <a:bodyPr>
            <a:normAutofit/>
          </a:bodyPr>
          <a:lstStyle/>
          <a:p>
            <a:r>
              <a:rPr lang="es-EC" sz="2800" dirty="0" smtClean="0"/>
              <a:t>ANTECEDENTES</a:t>
            </a:r>
            <a:endParaRPr lang="es-EC" sz="2800" dirty="0"/>
          </a:p>
        </p:txBody>
      </p:sp>
      <p:pic>
        <p:nvPicPr>
          <p:cNvPr id="5" name="4 Imagen" descr="C:\Users\Fer Mera\Desktop\TESIS ESPE\espe sell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3 Título"/>
          <p:cNvSpPr txBox="1">
            <a:spLocks/>
          </p:cNvSpPr>
          <p:nvPr/>
        </p:nvSpPr>
        <p:spPr>
          <a:xfrm>
            <a:off x="395536" y="557808"/>
            <a:ext cx="8229600" cy="85496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s-EC" sz="2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3" y="240988"/>
            <a:ext cx="1843083" cy="148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41" y="1624629"/>
            <a:ext cx="2059780" cy="169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851" y="3278019"/>
            <a:ext cx="1858160" cy="118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010" y="4465177"/>
            <a:ext cx="1858160" cy="102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010" y="5488988"/>
            <a:ext cx="1864001" cy="123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267744" y="1055633"/>
            <a:ext cx="6552728" cy="5293757"/>
          </a:xfrm>
          <a:prstGeom prst="rect">
            <a:avLst/>
          </a:prstGeom>
        </p:spPr>
        <p:txBody>
          <a:bodyPr wrap="square">
            <a:spAutoFit/>
          </a:bodyPr>
          <a:lstStyle/>
          <a:p>
            <a:r>
              <a:rPr lang="es-EC" sz="2600" dirty="0"/>
              <a:t>Los sistemas informáticos desde sus inicios han enfrentado el reto de proteger la información con la cual trabajan, y con el desarrollo tecnológico las técnicas de Seguridad Informática se han vuelto más complejos para enfrentar los ataques.  Y puesto que los intrusores también han desarrollado técnicas cada vez más sofisticadas para romper dichas seguridades, se hace necesario anticiparse a dichos eventos, simulando Pruebas de Penetración.</a:t>
            </a:r>
          </a:p>
        </p:txBody>
      </p:sp>
    </p:spTree>
    <p:extLst>
      <p:ext uri="{BB962C8B-B14F-4D97-AF65-F5344CB8AC3E}">
        <p14:creationId xmlns:p14="http://schemas.microsoft.com/office/powerpoint/2010/main" val="333068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pPr marL="365760" lvl="1" indent="-256032">
              <a:spcBef>
                <a:spcPts val="400"/>
              </a:spcBef>
              <a:buSzPct val="68000"/>
              <a:buFont typeface="Wingdings 3"/>
              <a:buChar char=""/>
            </a:pPr>
            <a:r>
              <a:rPr lang="es-ES" sz="2400" dirty="0" err="1" smtClean="0"/>
              <a:t>Ethical</a:t>
            </a:r>
            <a:r>
              <a:rPr lang="es-ES" sz="2400" dirty="0" smtClean="0"/>
              <a:t> </a:t>
            </a:r>
            <a:r>
              <a:rPr lang="es-ES" sz="2400" dirty="0"/>
              <a:t>Hacking</a:t>
            </a:r>
            <a:endParaRPr lang="es-EC" sz="3600" b="1" dirty="0"/>
          </a:p>
          <a:p>
            <a:endParaRPr lang="es-EC" sz="2800" dirty="0" smtClean="0"/>
          </a:p>
          <a:p>
            <a:endParaRPr lang="es-EC"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539" y="2895939"/>
            <a:ext cx="5278773" cy="319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827584" y="1418611"/>
            <a:ext cx="7920880" cy="1477328"/>
          </a:xfrm>
          <a:prstGeom prst="rect">
            <a:avLst/>
          </a:prstGeom>
        </p:spPr>
        <p:txBody>
          <a:bodyPr wrap="square">
            <a:spAutoFit/>
          </a:bodyPr>
          <a:lstStyle/>
          <a:p>
            <a:r>
              <a:rPr lang="es-ES" dirty="0" smtClean="0"/>
              <a:t>Es </a:t>
            </a:r>
            <a:r>
              <a:rPr lang="es-ES" dirty="0"/>
              <a:t>importante verificar y evaluar las seguridades físicas y lógicas de redes, aplicaciones web, bases de datos, servidores, etc., y esto se logra con el </a:t>
            </a:r>
            <a:r>
              <a:rPr lang="es-ES" dirty="0" err="1"/>
              <a:t>Ethical</a:t>
            </a:r>
            <a:r>
              <a:rPr lang="es-ES" dirty="0"/>
              <a:t> Hacking (</a:t>
            </a:r>
            <a:r>
              <a:rPr lang="es-ES" dirty="0" err="1"/>
              <a:t>hackeo</a:t>
            </a:r>
            <a:r>
              <a:rPr lang="es-ES" dirty="0"/>
              <a:t> ético), que consiste en verificar las vulnerabilidades existentes en el sistema de interés valiéndose de test de intrusión. </a:t>
            </a:r>
            <a:endParaRPr lang="es-EC" dirty="0"/>
          </a:p>
        </p:txBody>
      </p:sp>
    </p:spTree>
    <p:extLst>
      <p:ext uri="{BB962C8B-B14F-4D97-AF65-F5344CB8AC3E}">
        <p14:creationId xmlns:p14="http://schemas.microsoft.com/office/powerpoint/2010/main" val="3948717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pPr marL="365760" lvl="1" indent="-256032">
              <a:spcBef>
                <a:spcPts val="400"/>
              </a:spcBef>
              <a:buSzPct val="68000"/>
              <a:buFont typeface="Wingdings 3"/>
              <a:buChar char=""/>
            </a:pPr>
            <a:r>
              <a:rPr lang="es-ES" sz="2400" dirty="0" err="1" smtClean="0"/>
              <a:t>Ethical</a:t>
            </a:r>
            <a:r>
              <a:rPr lang="es-ES" sz="2400" dirty="0" smtClean="0"/>
              <a:t> Hacking: Pruebas de penetración</a:t>
            </a:r>
            <a:endParaRPr lang="es-EC" sz="3600" b="1" dirty="0"/>
          </a:p>
          <a:p>
            <a:endParaRPr lang="es-EC" sz="2800" dirty="0" smtClean="0"/>
          </a:p>
          <a:p>
            <a:endParaRPr lang="es-EC" dirty="0"/>
          </a:p>
        </p:txBody>
      </p:sp>
      <p:sp>
        <p:nvSpPr>
          <p:cNvPr id="3" name="2 Rectángulo"/>
          <p:cNvSpPr/>
          <p:nvPr/>
        </p:nvSpPr>
        <p:spPr>
          <a:xfrm>
            <a:off x="899592" y="1430774"/>
            <a:ext cx="7704856" cy="2862322"/>
          </a:xfrm>
          <a:prstGeom prst="rect">
            <a:avLst/>
          </a:prstGeom>
        </p:spPr>
        <p:txBody>
          <a:bodyPr wrap="square">
            <a:spAutoFit/>
          </a:bodyPr>
          <a:lstStyle/>
          <a:p>
            <a:r>
              <a:rPr lang="es-ES" dirty="0"/>
              <a:t>Estas pruebas </a:t>
            </a:r>
            <a:r>
              <a:rPr lang="es-ES" dirty="0" smtClean="0"/>
              <a:t>permiten</a:t>
            </a:r>
            <a:r>
              <a:rPr lang="es-ES" dirty="0"/>
              <a:t>:</a:t>
            </a:r>
            <a:endParaRPr lang="es-EC" dirty="0"/>
          </a:p>
          <a:p>
            <a:pPr marL="285750" lvl="0" indent="-285750">
              <a:buFont typeface="Arial" panose="020B0604020202020204" pitchFamily="34" charset="0"/>
              <a:buChar char="•"/>
            </a:pPr>
            <a:r>
              <a:rPr lang="es-ES" dirty="0"/>
              <a:t>Evaluar vulnerabilidades a través de la identificación de debilidades provocadas por una mala configuración de las aplicaciones.</a:t>
            </a:r>
            <a:endParaRPr lang="es-EC" dirty="0"/>
          </a:p>
          <a:p>
            <a:pPr marL="285750" lvl="0" indent="-285750">
              <a:buFont typeface="Arial" panose="020B0604020202020204" pitchFamily="34" charset="0"/>
              <a:buChar char="•"/>
            </a:pPr>
            <a:r>
              <a:rPr lang="es-ES" dirty="0"/>
              <a:t>Analizar y categorizar las debilidades explotables, con base al impacto potencial y la posibilidad de que la amenaza se convierta en realidad.</a:t>
            </a:r>
            <a:endParaRPr lang="es-EC" dirty="0"/>
          </a:p>
          <a:p>
            <a:pPr marL="285750" lvl="0" indent="-285750">
              <a:buFont typeface="Arial" panose="020B0604020202020204" pitchFamily="34" charset="0"/>
              <a:buChar char="•"/>
            </a:pPr>
            <a:r>
              <a:rPr lang="es-ES" dirty="0"/>
              <a:t>Proveer recomendaciones en base a las prioridades de la organización para mitigar y eliminar las vulnerabilidades y así reducir el riesgo de ocurrencia de un evento desfavorable.</a:t>
            </a:r>
            <a:endParaRPr lang="es-EC" dirty="0"/>
          </a:p>
        </p:txBody>
      </p:sp>
    </p:spTree>
    <p:extLst>
      <p:ext uri="{BB962C8B-B14F-4D97-AF65-F5344CB8AC3E}">
        <p14:creationId xmlns:p14="http://schemas.microsoft.com/office/powerpoint/2010/main" val="129324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Marcador de contenido"/>
          <p:cNvSpPr>
            <a:spLocks noGrp="1"/>
          </p:cNvSpPr>
          <p:nvPr>
            <p:ph idx="1"/>
          </p:nvPr>
        </p:nvSpPr>
        <p:spPr>
          <a:xfrm>
            <a:off x="457200" y="908720"/>
            <a:ext cx="8686800" cy="637531"/>
          </a:xfrm>
        </p:spPr>
        <p:txBody>
          <a:bodyPr>
            <a:normAutofit/>
          </a:bodyPr>
          <a:lstStyle/>
          <a:p>
            <a:pPr marL="365760" lvl="1" indent="-256032">
              <a:spcBef>
                <a:spcPts val="400"/>
              </a:spcBef>
              <a:buSzPct val="68000"/>
              <a:buFont typeface="Wingdings 3"/>
              <a:buChar char=""/>
            </a:pPr>
            <a:r>
              <a:rPr lang="es-ES" sz="2400" dirty="0" err="1" smtClean="0"/>
              <a:t>Ethical</a:t>
            </a:r>
            <a:r>
              <a:rPr lang="es-ES" sz="2400" dirty="0" smtClean="0"/>
              <a:t> Hacking: Pruebas de penetración</a:t>
            </a:r>
            <a:endParaRPr lang="es-EC" sz="3600" b="1" dirty="0"/>
          </a:p>
          <a:p>
            <a:endParaRPr lang="es-EC" sz="2800" dirty="0" smtClean="0"/>
          </a:p>
          <a:p>
            <a:endParaRPr lang="es-EC" dirty="0"/>
          </a:p>
        </p:txBody>
      </p:sp>
      <p:sp>
        <p:nvSpPr>
          <p:cNvPr id="3" name="2 Rectángulo"/>
          <p:cNvSpPr/>
          <p:nvPr/>
        </p:nvSpPr>
        <p:spPr>
          <a:xfrm>
            <a:off x="899592" y="1430774"/>
            <a:ext cx="7704856" cy="2585323"/>
          </a:xfrm>
          <a:prstGeom prst="rect">
            <a:avLst/>
          </a:prstGeom>
        </p:spPr>
        <p:txBody>
          <a:bodyPr wrap="square">
            <a:spAutoFit/>
          </a:bodyPr>
          <a:lstStyle/>
          <a:p>
            <a:r>
              <a:rPr lang="es-ES" dirty="0"/>
              <a:t>Fases de pruebas de penetración:</a:t>
            </a:r>
            <a:endParaRPr lang="es-EC" dirty="0"/>
          </a:p>
          <a:p>
            <a:pPr marL="285750" lvl="0" indent="-285750">
              <a:buFont typeface="Arial" panose="020B0604020202020204" pitchFamily="34" charset="0"/>
              <a:buChar char="•"/>
            </a:pPr>
            <a:r>
              <a:rPr lang="es-ES" dirty="0"/>
              <a:t>Recopilación de información</a:t>
            </a:r>
            <a:endParaRPr lang="es-EC" dirty="0"/>
          </a:p>
          <a:p>
            <a:pPr marL="285750" lvl="0" indent="-285750">
              <a:buFont typeface="Arial" panose="020B0604020202020204" pitchFamily="34" charset="0"/>
              <a:buChar char="•"/>
            </a:pPr>
            <a:r>
              <a:rPr lang="es-ES" dirty="0"/>
              <a:t>Descripción de la red</a:t>
            </a:r>
            <a:endParaRPr lang="es-EC" dirty="0"/>
          </a:p>
          <a:p>
            <a:pPr marL="285750" lvl="0" indent="-285750">
              <a:buFont typeface="Arial" panose="020B0604020202020204" pitchFamily="34" charset="0"/>
              <a:buChar char="•"/>
            </a:pPr>
            <a:r>
              <a:rPr lang="es-ES" dirty="0"/>
              <a:t>Exploración de los sistemas</a:t>
            </a:r>
            <a:endParaRPr lang="es-EC" dirty="0"/>
          </a:p>
          <a:p>
            <a:pPr marL="285750" lvl="0" indent="-285750">
              <a:buFont typeface="Arial" panose="020B0604020202020204" pitchFamily="34" charset="0"/>
              <a:buChar char="•"/>
            </a:pPr>
            <a:r>
              <a:rPr lang="es-ES" dirty="0"/>
              <a:t>Extracción de información</a:t>
            </a:r>
            <a:endParaRPr lang="es-EC" dirty="0"/>
          </a:p>
          <a:p>
            <a:pPr marL="285750" lvl="0" indent="-285750">
              <a:buFont typeface="Arial" panose="020B0604020202020204" pitchFamily="34" charset="0"/>
              <a:buChar char="•"/>
            </a:pPr>
            <a:r>
              <a:rPr lang="es-ES" dirty="0"/>
              <a:t>Acceso no autorizado a información sensible o crítica</a:t>
            </a:r>
            <a:endParaRPr lang="es-EC" dirty="0"/>
          </a:p>
          <a:p>
            <a:pPr marL="285750" lvl="0" indent="-285750">
              <a:buFont typeface="Arial" panose="020B0604020202020204" pitchFamily="34" charset="0"/>
              <a:buChar char="•"/>
            </a:pPr>
            <a:r>
              <a:rPr lang="es-ES" dirty="0"/>
              <a:t>Auditoría de las aplicaciones web</a:t>
            </a:r>
            <a:endParaRPr lang="es-EC" dirty="0"/>
          </a:p>
          <a:p>
            <a:pPr marL="285750" lvl="0" indent="-285750">
              <a:buFont typeface="Arial" panose="020B0604020202020204" pitchFamily="34" charset="0"/>
              <a:buChar char="•"/>
            </a:pPr>
            <a:r>
              <a:rPr lang="es-ES" dirty="0"/>
              <a:t>Elaboración de informes</a:t>
            </a:r>
            <a:endParaRPr lang="es-EC" dirty="0"/>
          </a:p>
          <a:p>
            <a:pPr marL="285750" lvl="0" indent="-285750">
              <a:buFont typeface="Arial" panose="020B0604020202020204" pitchFamily="34" charset="0"/>
              <a:buChar char="•"/>
            </a:pPr>
            <a:r>
              <a:rPr lang="es-ES" dirty="0"/>
              <a:t>Informe final</a:t>
            </a:r>
            <a:endParaRPr lang="es-EC"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573016"/>
            <a:ext cx="46672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84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4" name="3 Rectángulo"/>
          <p:cNvSpPr/>
          <p:nvPr/>
        </p:nvSpPr>
        <p:spPr>
          <a:xfrm>
            <a:off x="827584" y="1386056"/>
            <a:ext cx="8280920" cy="5355312"/>
          </a:xfrm>
          <a:prstGeom prst="rect">
            <a:avLst/>
          </a:prstGeom>
        </p:spPr>
        <p:txBody>
          <a:bodyPr wrap="square">
            <a:spAutoFit/>
          </a:bodyPr>
          <a:lstStyle/>
          <a:p>
            <a:pPr marL="285750" indent="-285750">
              <a:buFont typeface="Arial" panose="020B0604020202020204" pitchFamily="34" charset="0"/>
              <a:buChar char="•"/>
            </a:pPr>
            <a:r>
              <a:rPr lang="es-ES" dirty="0"/>
              <a:t>Pruebas de penetración con </a:t>
            </a:r>
            <a:r>
              <a:rPr lang="es-ES" dirty="0" smtClean="0"/>
              <a:t>objetivo</a:t>
            </a:r>
          </a:p>
          <a:p>
            <a:pPr marL="285750" indent="-285750">
              <a:buFont typeface="Arial" panose="020B0604020202020204" pitchFamily="34" charset="0"/>
              <a:buChar char="•"/>
            </a:pPr>
            <a:r>
              <a:rPr lang="es-ES" dirty="0"/>
              <a:t>Pruebas de penetración sin </a:t>
            </a:r>
            <a:r>
              <a:rPr lang="es-ES" dirty="0" smtClean="0"/>
              <a:t>objetivo</a:t>
            </a:r>
          </a:p>
          <a:p>
            <a:pPr marL="285750" indent="-285750">
              <a:buFont typeface="Arial" panose="020B0604020202020204" pitchFamily="34" charset="0"/>
              <a:buChar char="•"/>
            </a:pPr>
            <a:r>
              <a:rPr lang="es-ES" dirty="0"/>
              <a:t>Pruebas de penetración a </a:t>
            </a:r>
            <a:r>
              <a:rPr lang="es-ES" dirty="0" smtClean="0"/>
              <a:t>ciegas</a:t>
            </a:r>
          </a:p>
          <a:p>
            <a:pPr marL="285750" indent="-285750">
              <a:buFont typeface="Arial" panose="020B0604020202020204" pitchFamily="34" charset="0"/>
              <a:buChar char="•"/>
            </a:pPr>
            <a:r>
              <a:rPr lang="es-ES" dirty="0"/>
              <a:t>Pruebas de penetración </a:t>
            </a:r>
            <a:r>
              <a:rPr lang="es-ES" dirty="0" smtClean="0"/>
              <a:t>informadas</a:t>
            </a:r>
          </a:p>
          <a:p>
            <a:pPr marL="285750" indent="-285750">
              <a:buFont typeface="Arial" panose="020B0604020202020204" pitchFamily="34" charset="0"/>
              <a:buChar char="•"/>
            </a:pPr>
            <a:r>
              <a:rPr lang="es-ES" dirty="0"/>
              <a:t>Pruebas de penetración </a:t>
            </a:r>
            <a:r>
              <a:rPr lang="es-ES" dirty="0" smtClean="0"/>
              <a:t>externas</a:t>
            </a:r>
          </a:p>
          <a:p>
            <a:pPr marL="285750" indent="-285750">
              <a:buFont typeface="Arial" panose="020B0604020202020204" pitchFamily="34" charset="0"/>
              <a:buChar char="•"/>
            </a:pPr>
            <a:r>
              <a:rPr lang="es-ES" dirty="0"/>
              <a:t>Pruebas de penetración </a:t>
            </a:r>
            <a:r>
              <a:rPr lang="es-ES" dirty="0" smtClean="0"/>
              <a:t>internas</a:t>
            </a:r>
          </a:p>
          <a:p>
            <a:endParaRPr lang="es-ES" dirty="0" smtClean="0"/>
          </a:p>
          <a:p>
            <a:r>
              <a:rPr lang="es-ES" dirty="0" smtClean="0"/>
              <a:t>Si </a:t>
            </a:r>
            <a:r>
              <a:rPr lang="es-ES" dirty="0"/>
              <a:t>el personal informático conoce o no el desarrollo de las pruebas se puede clasificar en dos modalidades</a:t>
            </a:r>
            <a:r>
              <a:rPr lang="es-ES" dirty="0" smtClean="0"/>
              <a:t>:</a:t>
            </a:r>
          </a:p>
          <a:p>
            <a:endParaRPr lang="es-ES" dirty="0"/>
          </a:p>
          <a:p>
            <a:r>
              <a:rPr lang="es-ES" b="1" dirty="0"/>
              <a:t>Red </a:t>
            </a:r>
            <a:r>
              <a:rPr lang="es-ES" b="1" dirty="0" err="1"/>
              <a:t>Teaming</a:t>
            </a:r>
            <a:r>
              <a:rPr lang="es-ES" b="1" dirty="0"/>
              <a:t>:</a:t>
            </a:r>
            <a:r>
              <a:rPr lang="es-ES" dirty="0"/>
              <a:t> Es una prueba encubierta, sólo un grupo selecto de ejecutivos sabe de ella. Es más real y no permite hacer cambios en los niveles de seguridad de la organización.</a:t>
            </a:r>
            <a:endParaRPr lang="es-EC" dirty="0"/>
          </a:p>
          <a:p>
            <a:r>
              <a:rPr lang="es-ES" dirty="0"/>
              <a:t> </a:t>
            </a:r>
            <a:endParaRPr lang="es-EC" dirty="0"/>
          </a:p>
          <a:p>
            <a:r>
              <a:rPr lang="es-ES" b="1" dirty="0"/>
              <a:t>Blue </a:t>
            </a:r>
            <a:r>
              <a:rPr lang="es-ES" b="1" dirty="0" err="1"/>
              <a:t>Teaming</a:t>
            </a:r>
            <a:r>
              <a:rPr lang="es-ES" b="1" dirty="0"/>
              <a:t>:</a:t>
            </a:r>
            <a:r>
              <a:rPr lang="es-ES" dirty="0"/>
              <a:t> El personal de informática conoce sobre las pruebas. Los usuarios deben estar alertados de manera que se eviten situaciones de pánico y fallas en la continuidad del negocio</a:t>
            </a:r>
            <a:r>
              <a:rPr lang="es-ES" b="1" dirty="0"/>
              <a:t>.</a:t>
            </a:r>
            <a:endParaRPr lang="es-EC" dirty="0"/>
          </a:p>
          <a:p>
            <a:endParaRPr lang="es-EC" dirty="0"/>
          </a:p>
          <a:p>
            <a:endParaRPr lang="es-EC" dirty="0"/>
          </a:p>
        </p:txBody>
      </p:sp>
      <p:sp>
        <p:nvSpPr>
          <p:cNvPr id="8" name="1 Marcador de contenido"/>
          <p:cNvSpPr txBox="1">
            <a:spLocks/>
          </p:cNvSpPr>
          <p:nvPr/>
        </p:nvSpPr>
        <p:spPr>
          <a:xfrm>
            <a:off x="457200" y="908720"/>
            <a:ext cx="8686800" cy="63753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lvl="1" indent="-256032">
              <a:spcBef>
                <a:spcPts val="400"/>
              </a:spcBef>
              <a:buSzPct val="68000"/>
              <a:buFont typeface="Wingdings 3"/>
              <a:buChar char=""/>
            </a:pPr>
            <a:r>
              <a:rPr lang="es-ES" sz="2400" dirty="0" err="1" smtClean="0"/>
              <a:t>Ethical</a:t>
            </a:r>
            <a:r>
              <a:rPr lang="es-ES" sz="2400" dirty="0" smtClean="0"/>
              <a:t> Hacking: Tipos Pruebas de penetración</a:t>
            </a:r>
            <a:endParaRPr lang="es-EC" sz="3600" b="1" dirty="0" smtClean="0"/>
          </a:p>
          <a:p>
            <a:endParaRPr lang="es-EC" sz="2800" dirty="0" smtClean="0"/>
          </a:p>
          <a:p>
            <a:endParaRPr lang="es-EC" dirty="0"/>
          </a:p>
        </p:txBody>
      </p:sp>
    </p:spTree>
    <p:extLst>
      <p:ext uri="{BB962C8B-B14F-4D97-AF65-F5344CB8AC3E}">
        <p14:creationId xmlns:p14="http://schemas.microsoft.com/office/powerpoint/2010/main" val="3295495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1 Marcador de contenido"/>
          <p:cNvSpPr txBox="1">
            <a:spLocks/>
          </p:cNvSpPr>
          <p:nvPr/>
        </p:nvSpPr>
        <p:spPr>
          <a:xfrm>
            <a:off x="457200" y="908720"/>
            <a:ext cx="8686800" cy="63753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lvl="1" indent="-256032">
              <a:spcBef>
                <a:spcPts val="400"/>
              </a:spcBef>
              <a:buSzPct val="68000"/>
              <a:buFont typeface="Wingdings 3"/>
              <a:buChar char=""/>
            </a:pPr>
            <a:r>
              <a:rPr lang="es-ES" sz="2400" dirty="0" err="1" smtClean="0"/>
              <a:t>Ethical</a:t>
            </a:r>
            <a:r>
              <a:rPr lang="es-ES" sz="2400" dirty="0" smtClean="0"/>
              <a:t> Hacking: Tipos Pruebas de penetración</a:t>
            </a:r>
            <a:endParaRPr lang="es-EC" sz="3600" b="1" dirty="0" smtClean="0"/>
          </a:p>
          <a:p>
            <a:endParaRPr lang="es-EC" sz="2800" dirty="0" smtClean="0"/>
          </a:p>
          <a:p>
            <a:endParaRPr lang="es-EC" dirty="0"/>
          </a:p>
        </p:txBody>
      </p:sp>
      <p:sp>
        <p:nvSpPr>
          <p:cNvPr id="2" name="1 Rectángulo"/>
          <p:cNvSpPr/>
          <p:nvPr/>
        </p:nvSpPr>
        <p:spPr>
          <a:xfrm>
            <a:off x="899592" y="1546251"/>
            <a:ext cx="7632848" cy="646331"/>
          </a:xfrm>
          <a:prstGeom prst="rect">
            <a:avLst/>
          </a:prstGeom>
        </p:spPr>
        <p:txBody>
          <a:bodyPr wrap="square">
            <a:spAutoFit/>
          </a:bodyPr>
          <a:lstStyle/>
          <a:p>
            <a:r>
              <a:rPr lang="es-ES" dirty="0"/>
              <a:t>A su vez, cada tipo de pruebas descritas anteriormente se puede ubicar en tres modalidades:</a:t>
            </a:r>
            <a:endParaRPr lang="es-EC"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276872"/>
            <a:ext cx="4191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145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3" name="2 Rectángulo"/>
          <p:cNvSpPr/>
          <p:nvPr/>
        </p:nvSpPr>
        <p:spPr>
          <a:xfrm>
            <a:off x="1115616" y="1772816"/>
            <a:ext cx="6480720" cy="3046988"/>
          </a:xfrm>
          <a:prstGeom prst="rect">
            <a:avLst/>
          </a:prstGeom>
        </p:spPr>
        <p:txBody>
          <a:bodyPr wrap="square">
            <a:spAutoFit/>
          </a:bodyPr>
          <a:lstStyle/>
          <a:p>
            <a:pPr lvl="0"/>
            <a:r>
              <a:rPr lang="es-ES" sz="2000" b="1" dirty="0" smtClean="0"/>
              <a:t>Etapa de descubrimiento</a:t>
            </a:r>
          </a:p>
          <a:p>
            <a:pPr marL="285750" lvl="0" indent="-285750">
              <a:buFont typeface="Arial" panose="020B0604020202020204" pitchFamily="34" charset="0"/>
              <a:buChar char="•"/>
            </a:pPr>
            <a:r>
              <a:rPr lang="es-ES" dirty="0" smtClean="0"/>
              <a:t>Rangos </a:t>
            </a:r>
            <a:r>
              <a:rPr lang="es-ES" dirty="0"/>
              <a:t>de direcciones IP asignados </a:t>
            </a:r>
            <a:endParaRPr lang="es-EC" sz="1600" dirty="0"/>
          </a:p>
          <a:p>
            <a:pPr marL="285750" lvl="0" indent="-285750">
              <a:buFont typeface="Arial" panose="020B0604020202020204" pitchFamily="34" charset="0"/>
              <a:buChar char="•"/>
            </a:pPr>
            <a:r>
              <a:rPr lang="es-ES" dirty="0"/>
              <a:t>Direcciones IP de servicios </a:t>
            </a:r>
            <a:r>
              <a:rPr lang="es-ES" dirty="0" err="1"/>
              <a:t>tercerizados</a:t>
            </a:r>
            <a:r>
              <a:rPr lang="es-ES" dirty="0"/>
              <a:t> </a:t>
            </a:r>
            <a:endParaRPr lang="es-EC" sz="1600" dirty="0"/>
          </a:p>
          <a:p>
            <a:pPr marL="285750" lvl="0" indent="-285750">
              <a:buFont typeface="Arial" panose="020B0604020202020204" pitchFamily="34" charset="0"/>
              <a:buChar char="•"/>
            </a:pPr>
            <a:r>
              <a:rPr lang="es-ES" dirty="0"/>
              <a:t>Dirección física de la empresa </a:t>
            </a:r>
            <a:endParaRPr lang="es-EC" sz="1600" dirty="0"/>
          </a:p>
          <a:p>
            <a:pPr marL="285750" lvl="0" indent="-285750">
              <a:buFont typeface="Arial" panose="020B0604020202020204" pitchFamily="34" charset="0"/>
              <a:buChar char="•"/>
            </a:pPr>
            <a:r>
              <a:rPr lang="es-ES" dirty="0"/>
              <a:t>Números telefónicos </a:t>
            </a:r>
            <a:endParaRPr lang="es-EC" sz="1600" dirty="0"/>
          </a:p>
          <a:p>
            <a:pPr marL="285750" lvl="0" indent="-285750">
              <a:buFont typeface="Arial" panose="020B0604020202020204" pitchFamily="34" charset="0"/>
              <a:buChar char="•"/>
            </a:pPr>
            <a:r>
              <a:rPr lang="es-ES" dirty="0"/>
              <a:t>Nombres de personas y cuentas de correo electrónico </a:t>
            </a:r>
            <a:endParaRPr lang="es-EC" sz="1600" dirty="0"/>
          </a:p>
          <a:p>
            <a:pPr marL="285750" lvl="0" indent="-285750">
              <a:buFont typeface="Arial" panose="020B0604020202020204" pitchFamily="34" charset="0"/>
              <a:buChar char="•"/>
            </a:pPr>
            <a:r>
              <a:rPr lang="es-ES" dirty="0"/>
              <a:t>Fuentes de información </a:t>
            </a:r>
            <a:endParaRPr lang="es-EC" sz="1600" dirty="0"/>
          </a:p>
          <a:p>
            <a:pPr marL="285750" lvl="0" indent="-285750">
              <a:buFont typeface="Arial" panose="020B0604020202020204" pitchFamily="34" charset="0"/>
              <a:buChar char="•"/>
            </a:pPr>
            <a:r>
              <a:rPr lang="es-ES" dirty="0"/>
              <a:t>Análisis de la página WEB </a:t>
            </a:r>
            <a:endParaRPr lang="es-EC" sz="1600" dirty="0"/>
          </a:p>
          <a:p>
            <a:pPr marL="285750" lvl="0" indent="-285750">
              <a:buFont typeface="Arial" panose="020B0604020202020204" pitchFamily="34" charset="0"/>
              <a:buChar char="•"/>
            </a:pPr>
            <a:r>
              <a:rPr lang="es-ES" dirty="0"/>
              <a:t>Existencia de redes inalámbricas (</a:t>
            </a:r>
            <a:r>
              <a:rPr lang="es-ES" dirty="0" err="1"/>
              <a:t>WiFi</a:t>
            </a:r>
            <a:r>
              <a:rPr lang="es-ES" dirty="0"/>
              <a:t>)</a:t>
            </a:r>
            <a:endParaRPr lang="es-EC" sz="1600" dirty="0"/>
          </a:p>
          <a:p>
            <a:pPr marL="177800" lvl="2"/>
            <a:endParaRPr lang="es-EC" sz="1400" b="1" i="1" dirty="0"/>
          </a:p>
          <a:p>
            <a:pPr marL="177800" lvl="2"/>
            <a:endParaRPr lang="es-EC" sz="1400" b="1" dirty="0"/>
          </a:p>
        </p:txBody>
      </p:sp>
      <p:sp>
        <p:nvSpPr>
          <p:cNvPr id="8" name="1 Marcador de contenido"/>
          <p:cNvSpPr txBox="1">
            <a:spLocks/>
          </p:cNvSpPr>
          <p:nvPr/>
        </p:nvSpPr>
        <p:spPr>
          <a:xfrm>
            <a:off x="609600" y="1061120"/>
            <a:ext cx="8686800" cy="63753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lvl="1" indent="-256032">
              <a:spcBef>
                <a:spcPts val="400"/>
              </a:spcBef>
              <a:buSzPct val="68000"/>
              <a:buFont typeface="Wingdings 3"/>
              <a:buChar char=""/>
            </a:pPr>
            <a:r>
              <a:rPr lang="es-ES" sz="2400" dirty="0" err="1" smtClean="0"/>
              <a:t>Ethical</a:t>
            </a:r>
            <a:r>
              <a:rPr lang="es-ES" sz="2400" dirty="0" smtClean="0"/>
              <a:t> Hacking: </a:t>
            </a:r>
            <a:r>
              <a:rPr lang="en-US" sz="2400" dirty="0" err="1" smtClean="0"/>
              <a:t>Metodolog</a:t>
            </a:r>
            <a:r>
              <a:rPr lang="es-EC" sz="2400" dirty="0" err="1" smtClean="0"/>
              <a:t>ía</a:t>
            </a:r>
            <a:r>
              <a:rPr lang="es-EC" sz="2400" dirty="0" smtClean="0"/>
              <a:t> de evaluación</a:t>
            </a:r>
            <a:endParaRPr lang="es-EC" sz="3600" b="1" dirty="0" smtClean="0"/>
          </a:p>
          <a:p>
            <a:endParaRPr lang="es-EC" dirty="0"/>
          </a:p>
        </p:txBody>
      </p:sp>
    </p:spTree>
    <p:extLst>
      <p:ext uri="{BB962C8B-B14F-4D97-AF65-F5344CB8AC3E}">
        <p14:creationId xmlns:p14="http://schemas.microsoft.com/office/powerpoint/2010/main" val="3711944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1 Marcador de contenido"/>
          <p:cNvSpPr txBox="1">
            <a:spLocks/>
          </p:cNvSpPr>
          <p:nvPr/>
        </p:nvSpPr>
        <p:spPr>
          <a:xfrm>
            <a:off x="609600" y="1061120"/>
            <a:ext cx="8686800" cy="63753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lvl="1" indent="-256032">
              <a:spcBef>
                <a:spcPts val="400"/>
              </a:spcBef>
              <a:buSzPct val="68000"/>
              <a:buFont typeface="Wingdings 3"/>
              <a:buChar char=""/>
            </a:pPr>
            <a:r>
              <a:rPr lang="es-ES" sz="2400" dirty="0" err="1" smtClean="0"/>
              <a:t>Ethical</a:t>
            </a:r>
            <a:r>
              <a:rPr lang="es-ES" sz="2400" dirty="0" smtClean="0"/>
              <a:t> Hacking: </a:t>
            </a:r>
            <a:r>
              <a:rPr lang="en-US" sz="2400" dirty="0" err="1" smtClean="0"/>
              <a:t>Metodolog</a:t>
            </a:r>
            <a:r>
              <a:rPr lang="es-EC" sz="2400" dirty="0" err="1" smtClean="0"/>
              <a:t>ía</a:t>
            </a:r>
            <a:r>
              <a:rPr lang="es-EC" sz="2400" dirty="0" smtClean="0"/>
              <a:t> de evaluación</a:t>
            </a:r>
            <a:endParaRPr lang="es-EC" sz="3600" b="1" dirty="0" smtClean="0"/>
          </a:p>
          <a:p>
            <a:endParaRPr lang="es-EC"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386" y="1679448"/>
            <a:ext cx="5975970" cy="448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558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6632"/>
            <a:ext cx="8229600" cy="1143000"/>
          </a:xfrm>
        </p:spPr>
        <p:txBody>
          <a:bodyPr>
            <a:normAutofit/>
          </a:bodyPr>
          <a:lstStyle/>
          <a:p>
            <a:pPr lvl="0" algn="ctr"/>
            <a:r>
              <a:rPr lang="es-ES_tradnl" sz="2800" dirty="0" smtClean="0">
                <a:effectLst/>
              </a:rPr>
              <a:t>MARCO TEÓRICO</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1 Marcador de contenido"/>
          <p:cNvSpPr txBox="1">
            <a:spLocks/>
          </p:cNvSpPr>
          <p:nvPr/>
        </p:nvSpPr>
        <p:spPr>
          <a:xfrm>
            <a:off x="609600" y="1061120"/>
            <a:ext cx="8686800" cy="637531"/>
          </a:xfrm>
          <a:prstGeom prst="rect">
            <a:avLst/>
          </a:prstGeom>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lvl="1" indent="-256032">
              <a:spcBef>
                <a:spcPts val="400"/>
              </a:spcBef>
              <a:buSzPct val="68000"/>
              <a:buFont typeface="Wingdings 3"/>
              <a:buChar char=""/>
            </a:pPr>
            <a:r>
              <a:rPr lang="es-EC" sz="3600" dirty="0" smtClean="0"/>
              <a:t>Metodologías </a:t>
            </a:r>
            <a:r>
              <a:rPr lang="es-EC" sz="3600" dirty="0"/>
              <a:t>de pruebas de penetración</a:t>
            </a:r>
            <a:endParaRPr lang="es-EC" sz="3600" b="1" dirty="0"/>
          </a:p>
          <a:p>
            <a:pPr marL="365760" lvl="1" indent="-256032">
              <a:spcBef>
                <a:spcPts val="400"/>
              </a:spcBef>
              <a:buSzPct val="68000"/>
              <a:buFont typeface="Wingdings 3"/>
              <a:buChar char=""/>
            </a:pPr>
            <a:endParaRPr lang="es-EC" sz="3600" b="1" dirty="0" smtClean="0"/>
          </a:p>
          <a:p>
            <a:endParaRPr lang="es-EC" dirty="0"/>
          </a:p>
        </p:txBody>
      </p:sp>
      <p:sp>
        <p:nvSpPr>
          <p:cNvPr id="4" name="3 Rectángulo"/>
          <p:cNvSpPr/>
          <p:nvPr/>
        </p:nvSpPr>
        <p:spPr>
          <a:xfrm>
            <a:off x="899592" y="2132856"/>
            <a:ext cx="7848872" cy="923330"/>
          </a:xfrm>
          <a:prstGeom prst="rect">
            <a:avLst/>
          </a:prstGeom>
        </p:spPr>
        <p:txBody>
          <a:bodyPr wrap="square">
            <a:spAutoFit/>
          </a:bodyPr>
          <a:lstStyle/>
          <a:p>
            <a:r>
              <a:rPr lang="en-US" dirty="0" smtClean="0"/>
              <a:t>OWASP </a:t>
            </a:r>
            <a:r>
              <a:rPr lang="en-US" dirty="0"/>
              <a:t>(Open Web Application Security Project</a:t>
            </a:r>
            <a:r>
              <a:rPr lang="en-US" dirty="0" smtClean="0"/>
              <a:t>)</a:t>
            </a:r>
          </a:p>
          <a:p>
            <a:r>
              <a:rPr lang="en-US" dirty="0"/>
              <a:t>OSSTMM (Open Source Security Testing Methodology Manual)</a:t>
            </a:r>
            <a:endParaRPr lang="es-EC" dirty="0"/>
          </a:p>
          <a:p>
            <a:r>
              <a:rPr lang="en-US" dirty="0" smtClean="0"/>
              <a:t>ISSAF </a:t>
            </a:r>
            <a:r>
              <a:rPr lang="en-US" dirty="0"/>
              <a:t>(Information Systems Security Assessment Framework)</a:t>
            </a:r>
            <a:endParaRPr lang="es-EC" dirty="0"/>
          </a:p>
        </p:txBody>
      </p:sp>
    </p:spTree>
    <p:extLst>
      <p:ext uri="{BB962C8B-B14F-4D97-AF65-F5344CB8AC3E}">
        <p14:creationId xmlns:p14="http://schemas.microsoft.com/office/powerpoint/2010/main" val="2247647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76672"/>
            <a:ext cx="8229600" cy="1143000"/>
          </a:xfrm>
        </p:spPr>
        <p:txBody>
          <a:bodyPr>
            <a:normAutofit/>
          </a:bodyPr>
          <a:lstStyle/>
          <a:p>
            <a:pPr algn="ctr"/>
            <a:r>
              <a:rPr lang="en-US" sz="2000" dirty="0">
                <a:effectLst/>
              </a:rPr>
              <a:t>ANÁLISIS Y EVALUACIÓN DE HERRAMIENTAS DE PRUEBAS DE PENETRACIÓN EN AMBIENTES VIRTUALES</a:t>
            </a:r>
            <a:endParaRPr lang="es-ES" sz="2000" dirty="0"/>
          </a:p>
        </p:txBody>
      </p:sp>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Rectángulo"/>
          <p:cNvSpPr/>
          <p:nvPr/>
        </p:nvSpPr>
        <p:spPr>
          <a:xfrm>
            <a:off x="683568" y="1486525"/>
            <a:ext cx="8064896" cy="646331"/>
          </a:xfrm>
          <a:prstGeom prst="rect">
            <a:avLst/>
          </a:prstGeom>
        </p:spPr>
        <p:txBody>
          <a:bodyPr wrap="square">
            <a:spAutoFit/>
          </a:bodyPr>
          <a:lstStyle/>
          <a:p>
            <a:r>
              <a:rPr lang="es-EC" dirty="0" smtClean="0"/>
              <a:t>Metodología </a:t>
            </a:r>
            <a:r>
              <a:rPr lang="en-US" dirty="0"/>
              <a:t>NIST SP 800-115 (Technical Guide to Information Security Testing and Assessment)</a:t>
            </a:r>
            <a:endParaRPr lang="es-EC"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098" y="2060847"/>
            <a:ext cx="7355366" cy="452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204183"/>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485800"/>
            <a:ext cx="8229600" cy="1143000"/>
          </a:xfrm>
        </p:spPr>
        <p:txBody>
          <a:bodyPr>
            <a:normAutofit/>
          </a:bodyPr>
          <a:lstStyle/>
          <a:p>
            <a:pPr algn="ctr"/>
            <a:r>
              <a:rPr lang="en-US" sz="2000" dirty="0">
                <a:effectLst/>
              </a:rPr>
              <a:t>ANÁLISIS Y EVALUACIÓN DE HERRAMIENTAS DE PRUEBAS DE PENETRACIÓN EN AMBIENTES VIRTUALES</a:t>
            </a:r>
            <a:endParaRPr lang="es-ES" sz="2000" dirty="0"/>
          </a:p>
        </p:txBody>
      </p:sp>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Rectángulo"/>
          <p:cNvSpPr/>
          <p:nvPr/>
        </p:nvSpPr>
        <p:spPr>
          <a:xfrm>
            <a:off x="6444208" y="1484784"/>
            <a:ext cx="2340371" cy="1200329"/>
          </a:xfrm>
          <a:prstGeom prst="rect">
            <a:avLst/>
          </a:prstGeom>
        </p:spPr>
        <p:txBody>
          <a:bodyPr wrap="square">
            <a:spAutoFit/>
          </a:bodyPr>
          <a:lstStyle/>
          <a:p>
            <a:r>
              <a:rPr lang="es-EC" dirty="0" smtClean="0"/>
              <a:t>ISSAF </a:t>
            </a:r>
            <a:r>
              <a:rPr lang="es-EC" dirty="0"/>
              <a:t>(</a:t>
            </a:r>
            <a:r>
              <a:rPr lang="es-EC" dirty="0" err="1"/>
              <a:t>Information</a:t>
            </a:r>
            <a:r>
              <a:rPr lang="es-EC" dirty="0"/>
              <a:t> </a:t>
            </a:r>
            <a:r>
              <a:rPr lang="es-EC" dirty="0" err="1"/>
              <a:t>Systems</a:t>
            </a:r>
            <a:r>
              <a:rPr lang="es-EC" dirty="0"/>
              <a:t> Security </a:t>
            </a:r>
            <a:r>
              <a:rPr lang="es-EC" dirty="0" err="1"/>
              <a:t>Assessment</a:t>
            </a:r>
            <a:r>
              <a:rPr lang="es-EC" dirty="0"/>
              <a:t> Framework):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37" y="1340769"/>
            <a:ext cx="5931764"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21512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Título"/>
          <p:cNvSpPr>
            <a:spLocks noGrp="1"/>
          </p:cNvSpPr>
          <p:nvPr>
            <p:ph type="title"/>
          </p:nvPr>
        </p:nvSpPr>
        <p:spPr>
          <a:xfrm>
            <a:off x="2915816" y="119402"/>
            <a:ext cx="3394720" cy="710952"/>
          </a:xfrm>
        </p:spPr>
        <p:txBody>
          <a:bodyPr>
            <a:normAutofit/>
          </a:bodyPr>
          <a:lstStyle/>
          <a:p>
            <a:r>
              <a:rPr lang="es-EC" sz="2800" dirty="0" smtClean="0"/>
              <a:t>ANTECEDENTES</a:t>
            </a:r>
            <a:endParaRPr lang="es-EC" sz="2800" dirty="0"/>
          </a:p>
        </p:txBody>
      </p:sp>
      <p:pic>
        <p:nvPicPr>
          <p:cNvPr id="5" name="4 Imagen" descr="C:\Users\Fer Mera\Desktop\TESIS ESPE\espe sell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3 Título"/>
          <p:cNvSpPr txBox="1">
            <a:spLocks/>
          </p:cNvSpPr>
          <p:nvPr/>
        </p:nvSpPr>
        <p:spPr>
          <a:xfrm>
            <a:off x="395536" y="557808"/>
            <a:ext cx="8229600" cy="85496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s-EC" sz="2000" dirty="0"/>
          </a:p>
        </p:txBody>
      </p:sp>
      <p:sp>
        <p:nvSpPr>
          <p:cNvPr id="2" name="1 Rectángulo"/>
          <p:cNvSpPr/>
          <p:nvPr/>
        </p:nvSpPr>
        <p:spPr>
          <a:xfrm>
            <a:off x="2483768" y="871547"/>
            <a:ext cx="6480720" cy="5293757"/>
          </a:xfrm>
          <a:prstGeom prst="rect">
            <a:avLst/>
          </a:prstGeom>
        </p:spPr>
        <p:txBody>
          <a:bodyPr wrap="square">
            <a:spAutoFit/>
          </a:bodyPr>
          <a:lstStyle/>
          <a:p>
            <a:r>
              <a:rPr lang="es-EC" sz="2600" dirty="0"/>
              <a:t>Las Pruebas de Penetración utilizan una variedad de herramientas especializadas para hacer pruebas mucho más rápidas y eficaces para el descubrimiento de vulnerabilidades</a:t>
            </a:r>
            <a:r>
              <a:rPr lang="es-EC" sz="2600" dirty="0" smtClean="0"/>
              <a:t>.</a:t>
            </a:r>
          </a:p>
          <a:p>
            <a:r>
              <a:rPr lang="es-EC" sz="2600" dirty="0"/>
              <a:t>Un Pen Test, no es tarea fácil y requiere de un conocimiento sólido y profundo de las tecnologías involucradas en los sistemas, aplicaciones y servicios, además de una óptica y experiencia amplia en el comportamiento de varios sistemas operativos.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46" y="4149080"/>
            <a:ext cx="2073454" cy="78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158" y="5369355"/>
            <a:ext cx="2073454" cy="86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372" y="2708920"/>
            <a:ext cx="2160240" cy="99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7" y="979866"/>
            <a:ext cx="2197683" cy="122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457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485800"/>
            <a:ext cx="8229600" cy="1143000"/>
          </a:xfrm>
        </p:spPr>
        <p:txBody>
          <a:bodyPr>
            <a:normAutofit/>
          </a:bodyPr>
          <a:lstStyle/>
          <a:p>
            <a:pPr algn="ctr"/>
            <a:r>
              <a:rPr lang="en-US" sz="2000" dirty="0">
                <a:effectLst/>
              </a:rPr>
              <a:t>ANÁLISIS Y EVALUACIÓN DE HERRAMIENTAS DE PRUEBAS DE PENETRACIÓN EN AMBIENTES VIRTUALES</a:t>
            </a:r>
            <a:endParaRPr lang="es-ES" sz="2000" dirty="0"/>
          </a:p>
        </p:txBody>
      </p:sp>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2" name="1 Rectángulo"/>
          <p:cNvSpPr/>
          <p:nvPr/>
        </p:nvSpPr>
        <p:spPr>
          <a:xfrm>
            <a:off x="755576" y="1484784"/>
            <a:ext cx="8029003" cy="369332"/>
          </a:xfrm>
          <a:prstGeom prst="rect">
            <a:avLst/>
          </a:prstGeom>
        </p:spPr>
        <p:txBody>
          <a:bodyPr wrap="square">
            <a:spAutoFit/>
          </a:bodyPr>
          <a:lstStyle/>
          <a:p>
            <a:r>
              <a:rPr lang="es-EC" dirty="0" smtClean="0"/>
              <a:t>OSSTMM: Manual </a:t>
            </a:r>
            <a:r>
              <a:rPr lang="es-EC" dirty="0"/>
              <a:t>de metodología abierta para pruebas de seguridad</a:t>
            </a:r>
          </a:p>
        </p:txBody>
      </p:sp>
    </p:spTree>
    <p:extLst>
      <p:ext uri="{BB962C8B-B14F-4D97-AF65-F5344CB8AC3E}">
        <p14:creationId xmlns:p14="http://schemas.microsoft.com/office/powerpoint/2010/main" val="951972620"/>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2 Título"/>
          <p:cNvSpPr>
            <a:spLocks noGrp="1"/>
          </p:cNvSpPr>
          <p:nvPr>
            <p:ph type="title"/>
          </p:nvPr>
        </p:nvSpPr>
        <p:spPr>
          <a:xfrm>
            <a:off x="395536" y="485800"/>
            <a:ext cx="8229600" cy="1143000"/>
          </a:xfrm>
        </p:spPr>
        <p:txBody>
          <a:bodyPr>
            <a:normAutofit/>
          </a:bodyPr>
          <a:lstStyle/>
          <a:p>
            <a:pPr algn="ctr"/>
            <a:r>
              <a:rPr lang="en-US" sz="2000" dirty="0">
                <a:effectLst/>
              </a:rPr>
              <a:t>ANÁLISIS Y EVALUACIÓN DE HERRAMIENTAS DE PRUEBAS DE PENETRACIÓN EN AMBIENTES VIRTUALES</a:t>
            </a:r>
            <a:endParaRPr lang="es-ES" sz="2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9" y="1700808"/>
            <a:ext cx="4504005" cy="344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353" y="2089863"/>
            <a:ext cx="4325119" cy="313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001" y="1756199"/>
            <a:ext cx="4325119" cy="36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965992"/>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2 Título"/>
          <p:cNvSpPr>
            <a:spLocks noGrp="1"/>
          </p:cNvSpPr>
          <p:nvPr>
            <p:ph type="title"/>
          </p:nvPr>
        </p:nvSpPr>
        <p:spPr>
          <a:xfrm>
            <a:off x="395536" y="485800"/>
            <a:ext cx="8229600" cy="1143000"/>
          </a:xfrm>
        </p:spPr>
        <p:txBody>
          <a:bodyPr>
            <a:normAutofit/>
          </a:bodyPr>
          <a:lstStyle/>
          <a:p>
            <a:pPr algn="ctr"/>
            <a:r>
              <a:rPr lang="en-US" sz="2000" dirty="0">
                <a:effectLst/>
              </a:rPr>
              <a:t>ANÁLISIS Y EVALUACIÓN DE HERRAMIENTAS DE PRUEBAS DE PENETRACIÓN EN AMBIENTES VIRTUALES</a:t>
            </a:r>
            <a:endParaRPr lang="es-ES" sz="2000" dirty="0"/>
          </a:p>
        </p:txBody>
      </p:sp>
      <p:sp>
        <p:nvSpPr>
          <p:cNvPr id="2" name="1 Rectángulo"/>
          <p:cNvSpPr/>
          <p:nvPr/>
        </p:nvSpPr>
        <p:spPr>
          <a:xfrm>
            <a:off x="683568" y="2438886"/>
            <a:ext cx="7848872" cy="2862322"/>
          </a:xfrm>
          <a:prstGeom prst="rect">
            <a:avLst/>
          </a:prstGeom>
        </p:spPr>
        <p:txBody>
          <a:bodyPr wrap="square">
            <a:spAutoFit/>
          </a:bodyPr>
          <a:lstStyle/>
          <a:p>
            <a:pPr lvl="0"/>
            <a:r>
              <a:rPr lang="es-EC" b="1" dirty="0" err="1"/>
              <a:t>Nessus</a:t>
            </a:r>
            <a:r>
              <a:rPr lang="es-EC" b="1" dirty="0"/>
              <a:t>:</a:t>
            </a:r>
            <a:r>
              <a:rPr lang="es-EC" dirty="0"/>
              <a:t> Herramienta de seguridad "Open </a:t>
            </a:r>
            <a:r>
              <a:rPr lang="es-EC" dirty="0" err="1"/>
              <a:t>Source</a:t>
            </a:r>
            <a:r>
              <a:rPr lang="es-EC" dirty="0"/>
              <a:t>”, es un escáner de seguridad remoto para Linux, BSD, Solaris y Otros Unix. Está basado en </a:t>
            </a:r>
            <a:r>
              <a:rPr lang="es-EC" dirty="0" err="1"/>
              <a:t>plug</a:t>
            </a:r>
            <a:r>
              <a:rPr lang="es-EC" dirty="0"/>
              <a:t>-in(s), tiene una interfaz basada en GTK, y realiza más de 1200 pruebas de seguridad remotas. </a:t>
            </a:r>
          </a:p>
          <a:p>
            <a:pPr lvl="0"/>
            <a:r>
              <a:rPr lang="es-EC" b="1" dirty="0" err="1"/>
              <a:t>Ethereal</a:t>
            </a:r>
            <a:r>
              <a:rPr lang="es-EC" dirty="0"/>
              <a:t>: herramienta de libre uso, analizador de protocolos de red para Unix y Windows en una red viva o de un archivo de captura en algún disco. </a:t>
            </a:r>
          </a:p>
          <a:p>
            <a:r>
              <a:rPr lang="es-EC" b="1" dirty="0" err="1"/>
              <a:t>Snort</a:t>
            </a:r>
            <a:r>
              <a:rPr lang="es-EC" b="1" dirty="0"/>
              <a:t>:</a:t>
            </a:r>
            <a:r>
              <a:rPr lang="es-EC" dirty="0"/>
              <a:t> es una herramienta  que permite detectar intrusiones en una red de poco peso para el sistema, realiza análisis de tráfico en tiempo real y registro de paquetes en redes con IP. </a:t>
            </a:r>
          </a:p>
        </p:txBody>
      </p:sp>
      <p:sp>
        <p:nvSpPr>
          <p:cNvPr id="3" name="2 Rectángulo"/>
          <p:cNvSpPr/>
          <p:nvPr/>
        </p:nvSpPr>
        <p:spPr>
          <a:xfrm>
            <a:off x="718920" y="1588379"/>
            <a:ext cx="8245568" cy="646331"/>
          </a:xfrm>
          <a:prstGeom prst="rect">
            <a:avLst/>
          </a:prstGeom>
        </p:spPr>
        <p:txBody>
          <a:bodyPr wrap="square">
            <a:spAutoFit/>
          </a:bodyPr>
          <a:lstStyle/>
          <a:p>
            <a:r>
              <a:rPr lang="es-EC" dirty="0"/>
              <a:t>H</a:t>
            </a:r>
            <a:r>
              <a:rPr lang="es-EC" dirty="0" smtClean="0"/>
              <a:t>erramientas </a:t>
            </a:r>
            <a:r>
              <a:rPr lang="es-EC" dirty="0"/>
              <a:t>para pruebas de </a:t>
            </a:r>
            <a:r>
              <a:rPr lang="es-EC" dirty="0" smtClean="0"/>
              <a:t>penetración según </a:t>
            </a:r>
            <a:r>
              <a:rPr lang="es-EC" dirty="0" smtClean="0"/>
              <a:t>Publicación </a:t>
            </a:r>
            <a:r>
              <a:rPr lang="es-EC" dirty="0"/>
              <a:t>especial 800-115 de NIST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445224"/>
            <a:ext cx="16287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5318984"/>
            <a:ext cx="954403" cy="116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189" y="5417050"/>
            <a:ext cx="1088515" cy="10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278959"/>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2 Título"/>
          <p:cNvSpPr>
            <a:spLocks noGrp="1"/>
          </p:cNvSpPr>
          <p:nvPr>
            <p:ph type="title"/>
          </p:nvPr>
        </p:nvSpPr>
        <p:spPr>
          <a:xfrm>
            <a:off x="395536" y="485800"/>
            <a:ext cx="8229600" cy="1143000"/>
          </a:xfrm>
        </p:spPr>
        <p:txBody>
          <a:bodyPr>
            <a:normAutofit/>
          </a:bodyPr>
          <a:lstStyle/>
          <a:p>
            <a:pPr algn="ctr"/>
            <a:r>
              <a:rPr lang="en-US" sz="2000" dirty="0">
                <a:effectLst/>
              </a:rPr>
              <a:t>ANÁLISIS Y EVALUACIÓN DE HERRAMIENTAS DE PRUEBAS DE PENETRACIÓN EN AMBIENTES VIRTUALES</a:t>
            </a:r>
            <a:endParaRPr lang="es-ES" sz="2000" dirty="0"/>
          </a:p>
        </p:txBody>
      </p:sp>
      <p:sp>
        <p:nvSpPr>
          <p:cNvPr id="4" name="3 Rectángulo"/>
          <p:cNvSpPr/>
          <p:nvPr/>
        </p:nvSpPr>
        <p:spPr>
          <a:xfrm>
            <a:off x="672260" y="1484784"/>
            <a:ext cx="8280920" cy="1200329"/>
          </a:xfrm>
          <a:prstGeom prst="rect">
            <a:avLst/>
          </a:prstGeom>
        </p:spPr>
        <p:txBody>
          <a:bodyPr wrap="square">
            <a:spAutoFit/>
          </a:bodyPr>
          <a:lstStyle/>
          <a:p>
            <a:r>
              <a:rPr lang="es-EC" dirty="0"/>
              <a:t> </a:t>
            </a:r>
            <a:r>
              <a:rPr lang="es-EC" b="1" dirty="0" smtClean="0"/>
              <a:t>SNORT</a:t>
            </a:r>
            <a:r>
              <a:rPr lang="es-EC" dirty="0"/>
              <a:t>, es un sistema conocido que verifica que paquetes de una red resultan sospechosos, para ello emplea una base de datos de reglas que verifican el contenido y los formatos de cabecera de los paquetes de datos. </a:t>
            </a:r>
            <a:endParaRPr lang="es-EC"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420888"/>
            <a:ext cx="52006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026761"/>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2 Título"/>
          <p:cNvSpPr>
            <a:spLocks noGrp="1"/>
          </p:cNvSpPr>
          <p:nvPr>
            <p:ph type="title"/>
          </p:nvPr>
        </p:nvSpPr>
        <p:spPr>
          <a:xfrm>
            <a:off x="395536" y="485800"/>
            <a:ext cx="8229600" cy="1143000"/>
          </a:xfrm>
        </p:spPr>
        <p:txBody>
          <a:bodyPr>
            <a:normAutofit/>
          </a:bodyPr>
          <a:lstStyle/>
          <a:p>
            <a:pPr algn="ctr"/>
            <a:r>
              <a:rPr lang="es-EC" sz="2000" dirty="0">
                <a:effectLst/>
              </a:rPr>
              <a:t>PROPUESTA METODOLÓGICA PARA REALIZAR PRUEBAS DE PENETRACIÓN EN AMBIENTES VIRTUALES</a:t>
            </a:r>
            <a:endParaRPr lang="es-ES" sz="2000" dirty="0"/>
          </a:p>
        </p:txBody>
      </p:sp>
      <p:sp>
        <p:nvSpPr>
          <p:cNvPr id="2" name="1 Rectángulo"/>
          <p:cNvSpPr/>
          <p:nvPr/>
        </p:nvSpPr>
        <p:spPr>
          <a:xfrm>
            <a:off x="251520" y="1484784"/>
            <a:ext cx="8568952" cy="1200329"/>
          </a:xfrm>
          <a:prstGeom prst="rect">
            <a:avLst/>
          </a:prstGeom>
        </p:spPr>
        <p:txBody>
          <a:bodyPr wrap="square">
            <a:spAutoFit/>
          </a:bodyPr>
          <a:lstStyle/>
          <a:p>
            <a:r>
              <a:rPr lang="es-ES" dirty="0"/>
              <a:t>No existe ninguna metodología que se ajuste a algún trabajo específico, sin embargo como resultado de este trabajo investigativo se proporciona una metodología detallada para realizar pruebas de penetración en ambientes virtuales.</a:t>
            </a:r>
            <a:endParaRPr lang="es-EC" dirty="0"/>
          </a:p>
        </p:txBody>
      </p:sp>
      <p:graphicFrame>
        <p:nvGraphicFramePr>
          <p:cNvPr id="8" name="17 Marcador de contenido"/>
          <p:cNvGraphicFramePr>
            <a:graphicFrameLocks noGrp="1"/>
          </p:cNvGraphicFramePr>
          <p:nvPr>
            <p:ph sz="half" idx="1"/>
            <p:extLst>
              <p:ext uri="{D42A27DB-BD31-4B8C-83A1-F6EECF244321}">
                <p14:modId xmlns:p14="http://schemas.microsoft.com/office/powerpoint/2010/main" val="3691626842"/>
              </p:ext>
            </p:extLst>
          </p:nvPr>
        </p:nvGraphicFramePr>
        <p:xfrm>
          <a:off x="1475656" y="2924944"/>
          <a:ext cx="6552728" cy="3229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325963"/>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2 Título"/>
          <p:cNvSpPr>
            <a:spLocks noGrp="1"/>
          </p:cNvSpPr>
          <p:nvPr>
            <p:ph type="title"/>
          </p:nvPr>
        </p:nvSpPr>
        <p:spPr>
          <a:xfrm>
            <a:off x="395536" y="485800"/>
            <a:ext cx="8229600" cy="1143000"/>
          </a:xfrm>
        </p:spPr>
        <p:txBody>
          <a:bodyPr>
            <a:normAutofit/>
          </a:bodyPr>
          <a:lstStyle/>
          <a:p>
            <a:pPr algn="ctr"/>
            <a:r>
              <a:rPr lang="es-EC" sz="2000" dirty="0">
                <a:effectLst/>
              </a:rPr>
              <a:t>PROPUESTA METODOLÓGICA PARA REALIZAR PRUEBAS DE PENETRACIÓN EN AMBIENTES VIRTUALES</a:t>
            </a:r>
            <a:endParaRPr lang="es-ES" sz="2000" dirty="0"/>
          </a:p>
        </p:txBody>
      </p:sp>
      <p:sp>
        <p:nvSpPr>
          <p:cNvPr id="4" name="3 Rectángulo"/>
          <p:cNvSpPr/>
          <p:nvPr/>
        </p:nvSpPr>
        <p:spPr>
          <a:xfrm>
            <a:off x="539552" y="1916832"/>
            <a:ext cx="8208912" cy="4247317"/>
          </a:xfrm>
          <a:prstGeom prst="rect">
            <a:avLst/>
          </a:prstGeom>
        </p:spPr>
        <p:txBody>
          <a:bodyPr wrap="square">
            <a:spAutoFit/>
          </a:bodyPr>
          <a:lstStyle/>
          <a:p>
            <a:pPr marL="285750" lvl="0" indent="-285750">
              <a:buFont typeface="Arial" panose="020B0604020202020204" pitchFamily="34" charset="0"/>
              <a:buChar char="•"/>
            </a:pPr>
            <a:r>
              <a:rPr lang="es-ES" dirty="0"/>
              <a:t>Antecedentes de la organización</a:t>
            </a:r>
            <a:endParaRPr lang="es-EC" sz="1600" dirty="0"/>
          </a:p>
          <a:p>
            <a:pPr marL="285750" lvl="0" indent="-285750">
              <a:buFont typeface="Arial" panose="020B0604020202020204" pitchFamily="34" charset="0"/>
              <a:buChar char="•"/>
            </a:pPr>
            <a:r>
              <a:rPr lang="es-ES" dirty="0"/>
              <a:t>Obtener los permisos necesarios para la participación del equipo en las pruebas de penetración.</a:t>
            </a:r>
            <a:endParaRPr lang="es-EC" dirty="0"/>
          </a:p>
          <a:p>
            <a:pPr marL="285750" lvl="0" indent="-285750">
              <a:buFont typeface="Arial" panose="020B0604020202020204" pitchFamily="34" charset="0"/>
              <a:buChar char="•"/>
            </a:pPr>
            <a:r>
              <a:rPr lang="es-ES" dirty="0"/>
              <a:t>Recepción de informes de pruebas de penetración realizados anteriormente.</a:t>
            </a:r>
            <a:endParaRPr lang="es-EC" dirty="0"/>
          </a:p>
          <a:p>
            <a:pPr marL="285750" lvl="0" indent="-285750">
              <a:buFont typeface="Arial" panose="020B0604020202020204" pitchFamily="34" charset="0"/>
              <a:buChar char="•"/>
            </a:pPr>
            <a:r>
              <a:rPr lang="es-ES" dirty="0"/>
              <a:t>Acordar la no divulgación de la información.</a:t>
            </a:r>
            <a:endParaRPr lang="es-EC" dirty="0"/>
          </a:p>
          <a:p>
            <a:pPr marL="285750" lvl="0" indent="-285750">
              <a:buFont typeface="Arial" panose="020B0604020202020204" pitchFamily="34" charset="0"/>
              <a:buChar char="•"/>
            </a:pPr>
            <a:r>
              <a:rPr lang="es-ES" dirty="0"/>
              <a:t>Es recomendable contar con un asesor jurídico que entienda el manejo de documentos legales en términos de tecnología de la información.</a:t>
            </a:r>
            <a:endParaRPr lang="es-EC" dirty="0"/>
          </a:p>
          <a:p>
            <a:pPr marL="285750" lvl="0" indent="-285750">
              <a:buFont typeface="Arial" panose="020B0604020202020204" pitchFamily="34" charset="0"/>
              <a:buChar char="•"/>
            </a:pPr>
            <a:r>
              <a:rPr lang="es-ES" dirty="0"/>
              <a:t>Descripción detallada de:</a:t>
            </a:r>
            <a:endParaRPr lang="es-EC" sz="1600" dirty="0"/>
          </a:p>
          <a:p>
            <a:pPr lvl="1"/>
            <a:r>
              <a:rPr lang="es-ES" dirty="0"/>
              <a:t>Herramientas que se utilizarán en las pruebas de penetración.</a:t>
            </a:r>
            <a:endParaRPr lang="es-EC" sz="1600" dirty="0"/>
          </a:p>
          <a:p>
            <a:pPr lvl="1"/>
            <a:r>
              <a:rPr lang="es-ES" dirty="0"/>
              <a:t>Requisitos de hardware y software para la ejecución de pruebas de penetración. </a:t>
            </a:r>
            <a:endParaRPr lang="es-EC" sz="1600" dirty="0"/>
          </a:p>
          <a:p>
            <a:pPr lvl="1"/>
            <a:r>
              <a:rPr lang="es-ES" dirty="0"/>
              <a:t>Fechas exactas del desarrollo de ejecución y entrega de informes finales.</a:t>
            </a:r>
            <a:endParaRPr lang="es-EC" sz="1600" dirty="0"/>
          </a:p>
        </p:txBody>
      </p:sp>
      <p:sp>
        <p:nvSpPr>
          <p:cNvPr id="6" name="5 Rectángulo"/>
          <p:cNvSpPr/>
          <p:nvPr/>
        </p:nvSpPr>
        <p:spPr>
          <a:xfrm>
            <a:off x="107504" y="1475492"/>
            <a:ext cx="8424936" cy="400110"/>
          </a:xfrm>
          <a:prstGeom prst="rect">
            <a:avLst/>
          </a:prstGeom>
        </p:spPr>
        <p:txBody>
          <a:bodyPr wrap="square">
            <a:spAutoFit/>
          </a:bodyPr>
          <a:lstStyle/>
          <a:p>
            <a:pPr lvl="1"/>
            <a:r>
              <a:rPr lang="es-EC" sz="2000" b="1" dirty="0"/>
              <a:t>Planificación y preparación de la prueba de penetración</a:t>
            </a:r>
          </a:p>
        </p:txBody>
      </p:sp>
    </p:spTree>
    <p:extLst>
      <p:ext uri="{BB962C8B-B14F-4D97-AF65-F5344CB8AC3E}">
        <p14:creationId xmlns:p14="http://schemas.microsoft.com/office/powerpoint/2010/main" val="96238133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2 Título"/>
          <p:cNvSpPr>
            <a:spLocks noGrp="1"/>
          </p:cNvSpPr>
          <p:nvPr>
            <p:ph type="title"/>
          </p:nvPr>
        </p:nvSpPr>
        <p:spPr>
          <a:xfrm>
            <a:off x="395536" y="485800"/>
            <a:ext cx="8229600" cy="1143000"/>
          </a:xfrm>
        </p:spPr>
        <p:txBody>
          <a:bodyPr>
            <a:normAutofit/>
          </a:bodyPr>
          <a:lstStyle/>
          <a:p>
            <a:pPr algn="ctr"/>
            <a:r>
              <a:rPr lang="es-EC" sz="2000" dirty="0">
                <a:effectLst/>
              </a:rPr>
              <a:t>PROPUESTA METODOLÓGICA PARA REALIZAR PRUEBAS DE PENETRACIÓN EN AMBIENTES VIRTUALES</a:t>
            </a:r>
            <a:endParaRPr lang="es-ES" sz="2000" dirty="0"/>
          </a:p>
        </p:txBody>
      </p:sp>
      <p:sp>
        <p:nvSpPr>
          <p:cNvPr id="6" name="5 Rectángulo"/>
          <p:cNvSpPr/>
          <p:nvPr/>
        </p:nvSpPr>
        <p:spPr>
          <a:xfrm>
            <a:off x="107504" y="1475492"/>
            <a:ext cx="8424936" cy="400110"/>
          </a:xfrm>
          <a:prstGeom prst="rect">
            <a:avLst/>
          </a:prstGeom>
        </p:spPr>
        <p:txBody>
          <a:bodyPr wrap="square">
            <a:spAutoFit/>
          </a:bodyPr>
          <a:lstStyle/>
          <a:p>
            <a:pPr lvl="1"/>
            <a:r>
              <a:rPr lang="es-EC" sz="2000" b="1" dirty="0" smtClean="0"/>
              <a:t>Ejecución</a:t>
            </a:r>
            <a:endParaRPr lang="es-EC" sz="2000" b="1" dirty="0"/>
          </a:p>
        </p:txBody>
      </p:sp>
      <p:sp>
        <p:nvSpPr>
          <p:cNvPr id="3" name="2 Rectángulo"/>
          <p:cNvSpPr/>
          <p:nvPr/>
        </p:nvSpPr>
        <p:spPr>
          <a:xfrm>
            <a:off x="683568" y="2204864"/>
            <a:ext cx="6768752" cy="2585323"/>
          </a:xfrm>
          <a:prstGeom prst="rect">
            <a:avLst/>
          </a:prstGeom>
        </p:spPr>
        <p:txBody>
          <a:bodyPr wrap="square">
            <a:spAutoFit/>
          </a:bodyPr>
          <a:lstStyle/>
          <a:p>
            <a:pPr marL="285750" indent="-285750">
              <a:buFont typeface="Arial" panose="020B0604020202020204" pitchFamily="34" charset="0"/>
              <a:buChar char="•"/>
            </a:pPr>
            <a:r>
              <a:rPr lang="es-EC" dirty="0" smtClean="0"/>
              <a:t>Recolección </a:t>
            </a:r>
            <a:r>
              <a:rPr lang="es-EC" dirty="0"/>
              <a:t>de </a:t>
            </a:r>
            <a:r>
              <a:rPr lang="es-EC" dirty="0" smtClean="0"/>
              <a:t>Información</a:t>
            </a:r>
            <a:endParaRPr lang="es-EC" dirty="0"/>
          </a:p>
          <a:p>
            <a:pPr marL="285750" indent="-285750">
              <a:buFont typeface="Arial" panose="020B0604020202020204" pitchFamily="34" charset="0"/>
              <a:buChar char="•"/>
            </a:pPr>
            <a:r>
              <a:rPr lang="es-EC" dirty="0" smtClean="0"/>
              <a:t>Mapeo </a:t>
            </a:r>
            <a:r>
              <a:rPr lang="es-EC" dirty="0"/>
              <a:t>de la red de </a:t>
            </a:r>
            <a:r>
              <a:rPr lang="es-EC" dirty="0" smtClean="0"/>
              <a:t>trabajo</a:t>
            </a:r>
            <a:endParaRPr lang="es-EC" dirty="0"/>
          </a:p>
          <a:p>
            <a:pPr marL="285750" indent="-285750">
              <a:buFont typeface="Arial" panose="020B0604020202020204" pitchFamily="34" charset="0"/>
              <a:buChar char="•"/>
            </a:pPr>
            <a:r>
              <a:rPr lang="es-EC" dirty="0" smtClean="0"/>
              <a:t>Identificación </a:t>
            </a:r>
            <a:r>
              <a:rPr lang="es-EC" dirty="0"/>
              <a:t>de </a:t>
            </a:r>
            <a:r>
              <a:rPr lang="es-EC" dirty="0" smtClean="0"/>
              <a:t>vulnerabilidades</a:t>
            </a:r>
            <a:endParaRPr lang="es-EC" dirty="0"/>
          </a:p>
          <a:p>
            <a:pPr marL="285750" indent="-285750">
              <a:buFont typeface="Arial" panose="020B0604020202020204" pitchFamily="34" charset="0"/>
              <a:buChar char="•"/>
            </a:pPr>
            <a:r>
              <a:rPr lang="es-EC" dirty="0" smtClean="0"/>
              <a:t>Penetración</a:t>
            </a:r>
            <a:endParaRPr lang="es-EC" dirty="0"/>
          </a:p>
          <a:p>
            <a:pPr marL="285750" indent="-285750">
              <a:buFont typeface="Arial" panose="020B0604020202020204" pitchFamily="34" charset="0"/>
              <a:buChar char="•"/>
            </a:pPr>
            <a:r>
              <a:rPr lang="es-EC" dirty="0" smtClean="0"/>
              <a:t>Obtener </a:t>
            </a:r>
            <a:r>
              <a:rPr lang="es-EC" dirty="0"/>
              <a:t>Acceso y escalada de privilegios	</a:t>
            </a:r>
          </a:p>
          <a:p>
            <a:pPr marL="285750" indent="-285750">
              <a:buFont typeface="Arial" panose="020B0604020202020204" pitchFamily="34" charset="0"/>
              <a:buChar char="•"/>
            </a:pPr>
            <a:r>
              <a:rPr lang="es-EC" dirty="0" smtClean="0"/>
              <a:t>Enumeración </a:t>
            </a:r>
            <a:r>
              <a:rPr lang="es-EC" dirty="0"/>
              <a:t>de </a:t>
            </a:r>
            <a:r>
              <a:rPr lang="es-EC" dirty="0" smtClean="0"/>
              <a:t>objetivos</a:t>
            </a:r>
            <a:endParaRPr lang="es-EC" dirty="0"/>
          </a:p>
          <a:p>
            <a:pPr marL="285750" indent="-285750">
              <a:buFont typeface="Arial" panose="020B0604020202020204" pitchFamily="34" charset="0"/>
              <a:buChar char="•"/>
            </a:pPr>
            <a:r>
              <a:rPr lang="es-EC" dirty="0" smtClean="0"/>
              <a:t>Comprometer </a:t>
            </a:r>
            <a:r>
              <a:rPr lang="es-EC" dirty="0"/>
              <a:t>usuarios remotos y </a:t>
            </a:r>
            <a:r>
              <a:rPr lang="es-EC" dirty="0" smtClean="0"/>
              <a:t>sitios</a:t>
            </a:r>
            <a:endParaRPr lang="es-EC" dirty="0"/>
          </a:p>
          <a:p>
            <a:pPr marL="285750" indent="-285750">
              <a:buFont typeface="Arial" panose="020B0604020202020204" pitchFamily="34" charset="0"/>
              <a:buChar char="•"/>
            </a:pPr>
            <a:r>
              <a:rPr lang="es-EC" dirty="0" smtClean="0"/>
              <a:t>Mantener Acceso</a:t>
            </a:r>
            <a:endParaRPr lang="es-EC" dirty="0"/>
          </a:p>
          <a:p>
            <a:pPr marL="285750" indent="-285750">
              <a:buFont typeface="Arial" panose="020B0604020202020204" pitchFamily="34" charset="0"/>
              <a:buChar char="•"/>
            </a:pPr>
            <a:r>
              <a:rPr lang="es-EC" dirty="0" smtClean="0"/>
              <a:t>Cubrir pistas</a:t>
            </a:r>
            <a:endParaRPr lang="es-EC" dirty="0"/>
          </a:p>
        </p:txBody>
      </p:sp>
    </p:spTree>
    <p:extLst>
      <p:ext uri="{BB962C8B-B14F-4D97-AF65-F5344CB8AC3E}">
        <p14:creationId xmlns:p14="http://schemas.microsoft.com/office/powerpoint/2010/main" val="4059173967"/>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2 Título"/>
          <p:cNvSpPr>
            <a:spLocks noGrp="1"/>
          </p:cNvSpPr>
          <p:nvPr>
            <p:ph type="title"/>
          </p:nvPr>
        </p:nvSpPr>
        <p:spPr>
          <a:xfrm>
            <a:off x="395536" y="485800"/>
            <a:ext cx="8229600" cy="1143000"/>
          </a:xfrm>
        </p:spPr>
        <p:txBody>
          <a:bodyPr>
            <a:normAutofit/>
          </a:bodyPr>
          <a:lstStyle/>
          <a:p>
            <a:pPr algn="ctr"/>
            <a:r>
              <a:rPr lang="es-EC" sz="2000" dirty="0">
                <a:effectLst/>
              </a:rPr>
              <a:t>PROPUESTA METODOLÓGICA PARA REALIZAR PRUEBAS DE PENETRACIÓN EN AMBIENTES VIRTUALES</a:t>
            </a:r>
            <a:endParaRPr lang="es-ES" sz="2000" dirty="0"/>
          </a:p>
        </p:txBody>
      </p:sp>
      <p:sp>
        <p:nvSpPr>
          <p:cNvPr id="6" name="5 Rectángulo"/>
          <p:cNvSpPr/>
          <p:nvPr/>
        </p:nvSpPr>
        <p:spPr>
          <a:xfrm>
            <a:off x="107504" y="1475492"/>
            <a:ext cx="8424936" cy="400110"/>
          </a:xfrm>
          <a:prstGeom prst="rect">
            <a:avLst/>
          </a:prstGeom>
        </p:spPr>
        <p:txBody>
          <a:bodyPr wrap="square">
            <a:spAutoFit/>
          </a:bodyPr>
          <a:lstStyle/>
          <a:p>
            <a:pPr lvl="1"/>
            <a:endParaRPr lang="es-EC" sz="2000" b="1" dirty="0"/>
          </a:p>
        </p:txBody>
      </p:sp>
      <p:sp>
        <p:nvSpPr>
          <p:cNvPr id="2" name="1 Rectángulo"/>
          <p:cNvSpPr/>
          <p:nvPr/>
        </p:nvSpPr>
        <p:spPr>
          <a:xfrm>
            <a:off x="557808" y="2060848"/>
            <a:ext cx="7686600" cy="769441"/>
          </a:xfrm>
          <a:prstGeom prst="rect">
            <a:avLst/>
          </a:prstGeom>
        </p:spPr>
        <p:txBody>
          <a:bodyPr wrap="square">
            <a:spAutoFit/>
          </a:bodyPr>
          <a:lstStyle/>
          <a:p>
            <a:pPr marL="285750" indent="-285750">
              <a:buFont typeface="Arial" panose="020B0604020202020204" pitchFamily="34" charset="0"/>
              <a:buChar char="•"/>
            </a:pPr>
            <a:r>
              <a:rPr lang="es-EC" sz="2200" dirty="0" smtClean="0"/>
              <a:t>Informes</a:t>
            </a:r>
            <a:endParaRPr lang="es-EC" sz="2200" dirty="0"/>
          </a:p>
          <a:p>
            <a:pPr marL="285750" indent="-285750">
              <a:buFont typeface="Arial" panose="020B0604020202020204" pitchFamily="34" charset="0"/>
              <a:buChar char="•"/>
            </a:pPr>
            <a:r>
              <a:rPr lang="es-EC" sz="2200" dirty="0" smtClean="0"/>
              <a:t>Limpieza </a:t>
            </a:r>
            <a:r>
              <a:rPr lang="es-EC" sz="2200" dirty="0"/>
              <a:t>y destrucción de la información	</a:t>
            </a:r>
          </a:p>
        </p:txBody>
      </p:sp>
      <p:sp>
        <p:nvSpPr>
          <p:cNvPr id="4" name="3 Rectángulo"/>
          <p:cNvSpPr/>
          <p:nvPr/>
        </p:nvSpPr>
        <p:spPr>
          <a:xfrm>
            <a:off x="557808" y="1496933"/>
            <a:ext cx="7686600" cy="430887"/>
          </a:xfrm>
          <a:prstGeom prst="rect">
            <a:avLst/>
          </a:prstGeom>
        </p:spPr>
        <p:txBody>
          <a:bodyPr wrap="square">
            <a:spAutoFit/>
          </a:bodyPr>
          <a:lstStyle/>
          <a:p>
            <a:r>
              <a:rPr lang="en-US" sz="2200" b="1" dirty="0" err="1"/>
              <a:t>Informe</a:t>
            </a:r>
            <a:r>
              <a:rPr lang="en-US" sz="2200" b="1" dirty="0"/>
              <a:t>, </a:t>
            </a:r>
            <a:r>
              <a:rPr lang="en-US" sz="2200" b="1" dirty="0" err="1"/>
              <a:t>limpieza</a:t>
            </a:r>
            <a:r>
              <a:rPr lang="en-US" sz="2200" b="1" dirty="0"/>
              <a:t> y </a:t>
            </a:r>
            <a:r>
              <a:rPr lang="en-US" sz="2200" b="1" dirty="0" err="1"/>
              <a:t>destrucción</a:t>
            </a:r>
            <a:r>
              <a:rPr lang="en-US" sz="2200" b="1" dirty="0"/>
              <a:t> de </a:t>
            </a:r>
            <a:r>
              <a:rPr lang="en-US" sz="2200" b="1" dirty="0" err="1"/>
              <a:t>información</a:t>
            </a:r>
            <a:endParaRPr lang="es-EC" sz="2200" b="1" dirty="0"/>
          </a:p>
        </p:txBody>
      </p:sp>
    </p:spTree>
    <p:extLst>
      <p:ext uri="{BB962C8B-B14F-4D97-AF65-F5344CB8AC3E}">
        <p14:creationId xmlns:p14="http://schemas.microsoft.com/office/powerpoint/2010/main" val="4282624817"/>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340768"/>
            <a:ext cx="8229600" cy="4824536"/>
          </a:xfrm>
        </p:spPr>
        <p:txBody>
          <a:bodyPr>
            <a:normAutofit fontScale="92500" lnSpcReduction="20000"/>
          </a:bodyPr>
          <a:lstStyle/>
          <a:p>
            <a:pPr marL="109728" indent="0" algn="just">
              <a:buNone/>
            </a:pPr>
            <a:endParaRPr lang="es-EC" b="1" dirty="0" smtClean="0"/>
          </a:p>
          <a:p>
            <a:pPr lvl="0" algn="just"/>
            <a:r>
              <a:rPr lang="es-EC" sz="2400" dirty="0"/>
              <a:t>Una prueba </a:t>
            </a:r>
            <a:r>
              <a:rPr lang="es-EC" sz="2400" dirty="0" smtClean="0"/>
              <a:t>de penetración permite </a:t>
            </a:r>
            <a:r>
              <a:rPr lang="es-EC" sz="2400" dirty="0"/>
              <a:t>evaluar de manera planificada y en tiempos establecidos la protección de los sistemas de información de una organización. </a:t>
            </a:r>
            <a:endParaRPr lang="es-EC" sz="2400" dirty="0" smtClean="0"/>
          </a:p>
          <a:p>
            <a:pPr lvl="0" algn="just"/>
            <a:endParaRPr lang="es-EC" sz="2400" dirty="0" smtClean="0"/>
          </a:p>
          <a:p>
            <a:pPr lvl="0" algn="just"/>
            <a:r>
              <a:rPr lang="es-EC" sz="2400" dirty="0" smtClean="0"/>
              <a:t>Con el análisis del marco teórico se evidenció la realidad del Ecuador y el mundo en la cantidad de vulnerabilidades de los sistemas de información, así como los robos y fraudes en las redes sociales.</a:t>
            </a:r>
          </a:p>
          <a:p>
            <a:pPr lvl="0" algn="just"/>
            <a:endParaRPr lang="es-EC" sz="2400" dirty="0" smtClean="0"/>
          </a:p>
          <a:p>
            <a:pPr algn="just"/>
            <a:r>
              <a:rPr lang="es-EC" sz="2400" dirty="0" smtClean="0"/>
              <a:t>Según </a:t>
            </a:r>
            <a:r>
              <a:rPr lang="es-EC" sz="2400" dirty="0"/>
              <a:t>Publicación especial 800-115 de </a:t>
            </a:r>
            <a:r>
              <a:rPr lang="es-EC" sz="2400" dirty="0" smtClean="0"/>
              <a:t>NIST la herramienta evaluada muestra como esta alcanza eficaz y eficientemente los objetivos relacionados con la detección de vulnerabilidades en sistemas de información.</a:t>
            </a:r>
          </a:p>
          <a:p>
            <a:pPr algn="just"/>
            <a:endParaRPr lang="es-EC" sz="2400" dirty="0"/>
          </a:p>
        </p:txBody>
      </p:sp>
      <p:sp>
        <p:nvSpPr>
          <p:cNvPr id="5" name="2 Título"/>
          <p:cNvSpPr>
            <a:spLocks noGrp="1"/>
          </p:cNvSpPr>
          <p:nvPr>
            <p:ph type="title"/>
          </p:nvPr>
        </p:nvSpPr>
        <p:spPr>
          <a:xfrm>
            <a:off x="683568" y="548680"/>
            <a:ext cx="4536504" cy="936104"/>
          </a:xfrm>
        </p:spPr>
        <p:txBody>
          <a:bodyPr>
            <a:normAutofit/>
          </a:bodyPr>
          <a:lstStyle/>
          <a:p>
            <a:r>
              <a:rPr lang="es-EC" sz="2800" dirty="0" smtClean="0"/>
              <a:t>CONCLUSIONES</a:t>
            </a:r>
            <a:endParaRPr lang="es-EC"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0624" y="269032"/>
            <a:ext cx="2376264" cy="576064"/>
          </a:xfrm>
          <a:prstGeom prst="rect">
            <a:avLst/>
          </a:prstGeom>
          <a:ln>
            <a:noFill/>
          </a:ln>
          <a:effectLst>
            <a:softEdge rad="112500"/>
          </a:effectLst>
        </p:spPr>
      </p:pic>
    </p:spTree>
    <p:extLst>
      <p:ext uri="{BB962C8B-B14F-4D97-AF65-F5344CB8AC3E}">
        <p14:creationId xmlns:p14="http://schemas.microsoft.com/office/powerpoint/2010/main" val="13672409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340768"/>
            <a:ext cx="8229600" cy="4824536"/>
          </a:xfrm>
        </p:spPr>
        <p:txBody>
          <a:bodyPr>
            <a:normAutofit fontScale="85000" lnSpcReduction="10000"/>
          </a:bodyPr>
          <a:lstStyle/>
          <a:p>
            <a:pPr marL="109728" indent="0" algn="just">
              <a:buNone/>
            </a:pPr>
            <a:endParaRPr lang="es-EC" b="1" dirty="0" smtClean="0"/>
          </a:p>
          <a:p>
            <a:pPr algn="just"/>
            <a:r>
              <a:rPr lang="es-EC" sz="2400" dirty="0"/>
              <a:t>Con el análisis de las diferentes metodologías y herramientas se identificaron las principales vulnerabilidades que se pueden presentar en ambientes virtuales en base los niveles de seguridad que previenen accesos no autorizados sin sacrificar el rendimientos de los sistemas de información.</a:t>
            </a:r>
          </a:p>
          <a:p>
            <a:pPr marL="109728" lvl="0" indent="0" algn="just">
              <a:buNone/>
            </a:pPr>
            <a:endParaRPr lang="es-EC" sz="2400" dirty="0"/>
          </a:p>
          <a:p>
            <a:pPr lvl="0" algn="just"/>
            <a:r>
              <a:rPr lang="es-EC" sz="2400" dirty="0"/>
              <a:t>La metodología OSSTMM se enfoca en base a las políticas de seguridad, cuyas características no cubren otras metodologías como la existencia de los controles de seguridad y la indemnización de los activos de información.</a:t>
            </a:r>
          </a:p>
          <a:p>
            <a:pPr lvl="0" algn="just"/>
            <a:endParaRPr lang="es-EC" sz="2200" dirty="0"/>
          </a:p>
          <a:p>
            <a:pPr lvl="0"/>
            <a:r>
              <a:rPr lang="es-EC" sz="2400" dirty="0"/>
              <a:t>La metodología ISSAF, está orientada principalmente a cubrir los procesos de seguridad y la evaluación de los mismos para así obtener un panorama completo de las vulnerabilidades existentes</a:t>
            </a:r>
            <a:r>
              <a:rPr lang="es-EC" sz="2400" dirty="0" smtClean="0"/>
              <a:t>.</a:t>
            </a:r>
          </a:p>
          <a:p>
            <a:pPr algn="just"/>
            <a:endParaRPr lang="es-EC" sz="2400" dirty="0"/>
          </a:p>
        </p:txBody>
      </p:sp>
      <p:sp>
        <p:nvSpPr>
          <p:cNvPr id="5" name="2 Título"/>
          <p:cNvSpPr>
            <a:spLocks noGrp="1"/>
          </p:cNvSpPr>
          <p:nvPr>
            <p:ph type="title"/>
          </p:nvPr>
        </p:nvSpPr>
        <p:spPr>
          <a:xfrm>
            <a:off x="683568" y="548680"/>
            <a:ext cx="4536504" cy="936104"/>
          </a:xfrm>
        </p:spPr>
        <p:txBody>
          <a:bodyPr>
            <a:normAutofit/>
          </a:bodyPr>
          <a:lstStyle/>
          <a:p>
            <a:r>
              <a:rPr lang="es-EC" sz="2800" dirty="0" smtClean="0"/>
              <a:t>CONCLUSIONES</a:t>
            </a:r>
            <a:endParaRPr lang="es-EC"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0624" y="269032"/>
            <a:ext cx="2376264" cy="576064"/>
          </a:xfrm>
          <a:prstGeom prst="rect">
            <a:avLst/>
          </a:prstGeom>
          <a:ln>
            <a:noFill/>
          </a:ln>
          <a:effectLst>
            <a:softEdge rad="112500"/>
          </a:effectLst>
        </p:spPr>
      </p:pic>
    </p:spTree>
    <p:extLst>
      <p:ext uri="{BB962C8B-B14F-4D97-AF65-F5344CB8AC3E}">
        <p14:creationId xmlns:p14="http://schemas.microsoft.com/office/powerpoint/2010/main" val="37181873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Título"/>
          <p:cNvSpPr>
            <a:spLocks noGrp="1"/>
          </p:cNvSpPr>
          <p:nvPr>
            <p:ph type="title"/>
          </p:nvPr>
        </p:nvSpPr>
        <p:spPr>
          <a:xfrm>
            <a:off x="2915816" y="119402"/>
            <a:ext cx="3394720" cy="710952"/>
          </a:xfrm>
        </p:spPr>
        <p:txBody>
          <a:bodyPr>
            <a:normAutofit/>
          </a:bodyPr>
          <a:lstStyle/>
          <a:p>
            <a:r>
              <a:rPr lang="es-EC" sz="2800" dirty="0" smtClean="0"/>
              <a:t>ANTECEDENTES</a:t>
            </a:r>
            <a:endParaRPr lang="es-EC" sz="2800" dirty="0"/>
          </a:p>
        </p:txBody>
      </p:sp>
      <p:pic>
        <p:nvPicPr>
          <p:cNvPr id="5" name="4 Imagen" descr="C:\Users\Fer Mera\Desktop\TESIS ESPE\espe sell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3 Título"/>
          <p:cNvSpPr txBox="1">
            <a:spLocks/>
          </p:cNvSpPr>
          <p:nvPr/>
        </p:nvSpPr>
        <p:spPr>
          <a:xfrm>
            <a:off x="395536" y="557808"/>
            <a:ext cx="8229600" cy="85496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s-EC" sz="2000" dirty="0"/>
          </a:p>
        </p:txBody>
      </p:sp>
      <p:sp>
        <p:nvSpPr>
          <p:cNvPr id="2" name="1 Rectángulo"/>
          <p:cNvSpPr/>
          <p:nvPr/>
        </p:nvSpPr>
        <p:spPr>
          <a:xfrm>
            <a:off x="2483768" y="871547"/>
            <a:ext cx="6480720" cy="5262979"/>
          </a:xfrm>
          <a:prstGeom prst="rect">
            <a:avLst/>
          </a:prstGeom>
        </p:spPr>
        <p:txBody>
          <a:bodyPr wrap="square">
            <a:spAutoFit/>
          </a:bodyPr>
          <a:lstStyle/>
          <a:p>
            <a:r>
              <a:rPr lang="es-EC" sz="2400" dirty="0"/>
              <a:t>Las herramientas disponibles para efectuar estas pruebas de penetración pasan por varios grados de complejidad, y el manejo de algunas de ellas puede ser todo un reto a la inteligencia y sagacidad del atacante o </a:t>
            </a:r>
            <a:r>
              <a:rPr lang="es-EC" sz="2400" dirty="0" smtClean="0"/>
              <a:t>pen-</a:t>
            </a:r>
            <a:r>
              <a:rPr lang="es-EC" sz="2400" dirty="0" err="1" smtClean="0"/>
              <a:t>tester</a:t>
            </a:r>
            <a:r>
              <a:rPr lang="es-EC" sz="2400" dirty="0" smtClean="0"/>
              <a:t>.</a:t>
            </a:r>
          </a:p>
          <a:p>
            <a:r>
              <a:rPr lang="es-EC" sz="2400" dirty="0"/>
              <a:t>Entre ellas se incluyen desde </a:t>
            </a:r>
            <a:r>
              <a:rPr lang="es-EC" sz="2400" dirty="0" err="1"/>
              <a:t>scanners</a:t>
            </a:r>
            <a:r>
              <a:rPr lang="es-EC" sz="2400" dirty="0"/>
              <a:t> de puertos, complejos algoritmos para descifrar claves, sistemas de intrusión por fuerza bruta, herramientas de </a:t>
            </a:r>
            <a:r>
              <a:rPr lang="es-EC" sz="2400" dirty="0" err="1"/>
              <a:t>sniffing</a:t>
            </a:r>
            <a:r>
              <a:rPr lang="es-EC" sz="2400" dirty="0"/>
              <a:t> de redes y penetración de firewalls, así como también herramientas de escaneo de vulnerabilidades de aplicaciones web y mucho más. </a:t>
            </a: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17" y="979866"/>
            <a:ext cx="2197683" cy="122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492896"/>
            <a:ext cx="2034480" cy="84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59" y="3717032"/>
            <a:ext cx="2034480" cy="1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659" y="5229200"/>
            <a:ext cx="2030536" cy="112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955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4179919"/>
          </a:xfrm>
        </p:spPr>
        <p:txBody>
          <a:bodyPr>
            <a:noAutofit/>
          </a:bodyPr>
          <a:lstStyle/>
          <a:p>
            <a:pPr marL="109728" indent="0" algn="just">
              <a:buNone/>
            </a:pPr>
            <a:endParaRPr lang="es-EC" sz="1800" dirty="0"/>
          </a:p>
          <a:p>
            <a:r>
              <a:rPr lang="es-EC" sz="1800" dirty="0"/>
              <a:t>La metodología del NIST, indica el proceso general de cómo llevar a cabo una prueba de intrusión y trata de cubrir todos los aspectos informáticos y humanos que tienen contacto con la información de las organizaciones, pero se puede complementar en forma práctica.</a:t>
            </a:r>
          </a:p>
          <a:p>
            <a:pPr lvl="0"/>
            <a:endParaRPr lang="es-EC" sz="1800" dirty="0" smtClean="0"/>
          </a:p>
          <a:p>
            <a:pPr lvl="0"/>
            <a:r>
              <a:rPr lang="es-EC" sz="1800" dirty="0" smtClean="0"/>
              <a:t>Al </a:t>
            </a:r>
            <a:r>
              <a:rPr lang="es-EC" sz="1800" dirty="0"/>
              <a:t>analizar  el costo/beneficio de una herramienta, se puede  determinar que una </a:t>
            </a:r>
            <a:r>
              <a:rPr lang="es-EC" sz="1800" dirty="0" smtClean="0"/>
              <a:t>herramienta gratuita </a:t>
            </a:r>
            <a:r>
              <a:rPr lang="es-EC" sz="1800" dirty="0"/>
              <a:t>proporciona la misma funcionalidad que una  privada. </a:t>
            </a:r>
          </a:p>
          <a:p>
            <a:pPr lvl="0"/>
            <a:endParaRPr lang="es-EC" sz="1800" dirty="0"/>
          </a:p>
          <a:p>
            <a:pPr lvl="0"/>
            <a:r>
              <a:rPr lang="es-ES" sz="1800" dirty="0"/>
              <a:t>La Metodología propuesta contribuyo </a:t>
            </a:r>
            <a:r>
              <a:rPr lang="es-EC" sz="1800" dirty="0" smtClean="0"/>
              <a:t>para que todas personas que realizan trabajos relacionados con las evaluaciones de seguridad, realicen pruebas de penetración de manera planificada y obtengan resultados confiables que beneficien a la organización.</a:t>
            </a:r>
            <a:endParaRPr lang="es-EC" sz="1800" dirty="0"/>
          </a:p>
          <a:p>
            <a:pPr algn="just"/>
            <a:endParaRPr lang="es-EC" sz="1800" dirty="0"/>
          </a:p>
        </p:txBody>
      </p:sp>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7" name="2 Título"/>
          <p:cNvSpPr txBox="1">
            <a:spLocks/>
          </p:cNvSpPr>
          <p:nvPr/>
        </p:nvSpPr>
        <p:spPr>
          <a:xfrm>
            <a:off x="683568" y="548680"/>
            <a:ext cx="4536504" cy="93610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s-EC" sz="2800" smtClean="0"/>
              <a:t>CONCLUSIONES</a:t>
            </a:r>
            <a:endParaRPr lang="es-EC" sz="2800" dirty="0"/>
          </a:p>
        </p:txBody>
      </p:sp>
    </p:spTree>
    <p:extLst>
      <p:ext uri="{BB962C8B-B14F-4D97-AF65-F5344CB8AC3E}">
        <p14:creationId xmlns:p14="http://schemas.microsoft.com/office/powerpoint/2010/main" val="20988244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525963"/>
          </a:xfrm>
        </p:spPr>
        <p:txBody>
          <a:bodyPr>
            <a:noAutofit/>
          </a:bodyPr>
          <a:lstStyle/>
          <a:p>
            <a:pPr marL="109728" indent="0" algn="just">
              <a:buNone/>
            </a:pPr>
            <a:r>
              <a:rPr lang="es-ES" sz="1800" dirty="0"/>
              <a:t> </a:t>
            </a:r>
            <a:endParaRPr lang="es-EC" sz="1800" dirty="0"/>
          </a:p>
          <a:p>
            <a:pPr lvl="0"/>
            <a:r>
              <a:rPr lang="es-EC" sz="1800" dirty="0"/>
              <a:t> </a:t>
            </a:r>
            <a:r>
              <a:rPr lang="es-EC" sz="1800" dirty="0"/>
              <a:t>Definir una herramienta de pruebas de penetración en base a la metodología propuesta, que permita identificar de manera oportuna los posibles puntos vulnerables que pueden poner en riesgo la información de la organización. Esto evitará sacrificar el desempeño o disponibilidad de los sistemas de información que sean parte de la prueba de penetración.</a:t>
            </a:r>
          </a:p>
          <a:p>
            <a:pPr marL="109728" indent="0">
              <a:buNone/>
            </a:pPr>
            <a:endParaRPr lang="es-EC" sz="1800" dirty="0"/>
          </a:p>
          <a:p>
            <a:pPr lvl="0"/>
            <a:r>
              <a:rPr lang="es-EC" sz="1800" dirty="0"/>
              <a:t>Las personas encargadas de realizar pruebas de penetración deben contar con suficientes conocimientos legales, que permitirán alcanzar los objetivos trazados en base al cumplimiento de la ley. </a:t>
            </a:r>
          </a:p>
          <a:p>
            <a:pPr marL="109728" indent="0">
              <a:buNone/>
            </a:pPr>
            <a:endParaRPr lang="es-EC" sz="1800" dirty="0"/>
          </a:p>
          <a:p>
            <a:pPr lvl="0"/>
            <a:r>
              <a:rPr lang="es-EC" sz="1800" dirty="0"/>
              <a:t>Una vez concluida las pruebas de penetración, es importante desarrollar una matriz en la que  se describa todos los puntos críticos encontrados, de manera que ayuden eficiente y oportunamente al establecimiento de acciones que permitan precautelar la información de la organización.</a:t>
            </a:r>
          </a:p>
          <a:p>
            <a:pPr lvl="0" algn="just"/>
            <a:endParaRPr lang="es-EC" sz="1800" dirty="0"/>
          </a:p>
        </p:txBody>
      </p:sp>
      <p:sp>
        <p:nvSpPr>
          <p:cNvPr id="3" name="2 Título"/>
          <p:cNvSpPr>
            <a:spLocks noGrp="1"/>
          </p:cNvSpPr>
          <p:nvPr>
            <p:ph type="title"/>
          </p:nvPr>
        </p:nvSpPr>
        <p:spPr>
          <a:xfrm>
            <a:off x="755576" y="548680"/>
            <a:ext cx="8229600" cy="1143000"/>
          </a:xfrm>
        </p:spPr>
        <p:txBody>
          <a:bodyPr>
            <a:normAutofit/>
          </a:bodyPr>
          <a:lstStyle/>
          <a:p>
            <a:r>
              <a:rPr lang="es-ES" sz="2800" dirty="0" smtClean="0"/>
              <a:t>RECOMENDACIONES</a:t>
            </a:r>
            <a:endParaRPr lang="es-EC" sz="2800" dirty="0"/>
          </a:p>
        </p:txBody>
      </p:sp>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Tree>
    <p:extLst>
      <p:ext uri="{BB962C8B-B14F-4D97-AF65-F5344CB8AC3E}">
        <p14:creationId xmlns:p14="http://schemas.microsoft.com/office/powerpoint/2010/main" val="626048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2348880"/>
            <a:ext cx="8229600" cy="1143000"/>
          </a:xfrm>
        </p:spPr>
        <p:txBody>
          <a:bodyPr/>
          <a:lstStyle/>
          <a:p>
            <a:pPr algn="ctr"/>
            <a:r>
              <a:rPr lang="es-EC" dirty="0" smtClean="0"/>
              <a:t>GRACIAS POR </a:t>
            </a:r>
            <a:r>
              <a:rPr lang="es-EC" dirty="0" smtClean="0"/>
              <a:t>SU </a:t>
            </a:r>
            <a:r>
              <a:rPr lang="es-EC" dirty="0" smtClean="0"/>
              <a:t>ATENCIÓN!!</a:t>
            </a:r>
            <a:endParaRPr lang="es-EC" dirty="0"/>
          </a:p>
        </p:txBody>
      </p:sp>
      <p:pic>
        <p:nvPicPr>
          <p:cNvPr id="5" name="4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Tree>
    <p:extLst>
      <p:ext uri="{BB962C8B-B14F-4D97-AF65-F5344CB8AC3E}">
        <p14:creationId xmlns:p14="http://schemas.microsoft.com/office/powerpoint/2010/main" val="426107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068960"/>
            <a:ext cx="8229600" cy="3312368"/>
          </a:xfrm>
        </p:spPr>
        <p:txBody>
          <a:bodyPr>
            <a:noAutofit/>
          </a:bodyPr>
          <a:lstStyle/>
          <a:p>
            <a:pPr algn="just"/>
            <a:r>
              <a:rPr lang="es-EC" sz="2400" dirty="0"/>
              <a:t>Las organizaciones frente al escalamiento de aplicaciones y servicios requeridos, se han orientado a la Virtualización </a:t>
            </a:r>
            <a:r>
              <a:rPr lang="es-EC" sz="2400" dirty="0" smtClean="0"/>
              <a:t>para </a:t>
            </a:r>
            <a:r>
              <a:rPr lang="es-EC" sz="2400" dirty="0"/>
              <a:t>optimizar recursos informáticos, y en función de precautelar la seguridad, se hace necesario se investigue respecto a pruebas de penetración orientados para ambientes virtuales, y esta inquietud busca cumplir el presente trabajo de investigación.</a:t>
            </a:r>
            <a:endParaRPr lang="es-ES_tradnl" sz="2400" dirty="0" smtClean="0"/>
          </a:p>
          <a:p>
            <a:pPr algn="just"/>
            <a:endParaRPr lang="es-ES" sz="2400" dirty="0"/>
          </a:p>
        </p:txBody>
      </p:sp>
      <p:sp>
        <p:nvSpPr>
          <p:cNvPr id="2" name="1 Título"/>
          <p:cNvSpPr>
            <a:spLocks noGrp="1"/>
          </p:cNvSpPr>
          <p:nvPr>
            <p:ph type="title"/>
          </p:nvPr>
        </p:nvSpPr>
        <p:spPr>
          <a:xfrm>
            <a:off x="446856" y="1988840"/>
            <a:ext cx="8229600" cy="864096"/>
          </a:xfrm>
        </p:spPr>
        <p:txBody>
          <a:bodyPr>
            <a:normAutofit/>
          </a:bodyPr>
          <a:lstStyle/>
          <a:p>
            <a:pPr algn="ctr"/>
            <a:r>
              <a:rPr lang="es-EC" sz="2800" dirty="0" smtClean="0">
                <a:effectLst/>
              </a:rPr>
              <a:t>DESCRIPCIÓN</a:t>
            </a:r>
            <a:r>
              <a:rPr lang="es-EC" dirty="0" smtClean="0">
                <a:effectLst/>
              </a:rPr>
              <a:t> </a:t>
            </a:r>
            <a:r>
              <a:rPr lang="es-EC" sz="2800" dirty="0" smtClean="0">
                <a:effectLst/>
              </a:rPr>
              <a:t>DEL PROBLEMA </a:t>
            </a:r>
            <a:endParaRPr lang="es-ES"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3 Título"/>
          <p:cNvSpPr txBox="1">
            <a:spLocks/>
          </p:cNvSpPr>
          <p:nvPr/>
        </p:nvSpPr>
        <p:spPr>
          <a:xfrm>
            <a:off x="2905472" y="917848"/>
            <a:ext cx="3394720" cy="71095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s-EC" sz="3600" dirty="0" smtClean="0"/>
              <a:t>DESARROLLO</a:t>
            </a:r>
            <a:endParaRPr lang="es-EC" sz="3600" dirty="0"/>
          </a:p>
        </p:txBody>
      </p:sp>
    </p:spTree>
    <p:extLst>
      <p:ext uri="{BB962C8B-B14F-4D97-AF65-F5344CB8AC3E}">
        <p14:creationId xmlns:p14="http://schemas.microsoft.com/office/powerpoint/2010/main" val="8899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7210" y="1700808"/>
            <a:ext cx="8201254" cy="4824536"/>
          </a:xfrm>
        </p:spPr>
        <p:txBody>
          <a:bodyPr>
            <a:noAutofit/>
          </a:bodyPr>
          <a:lstStyle/>
          <a:p>
            <a:pPr algn="just"/>
            <a:r>
              <a:rPr lang="es-EC" sz="2000" dirty="0"/>
              <a:t>En el Ecuador con la masificación del uso de las computadoras y el acceso al servicio del internet, ha hecho que los usuarios cometan delitos informáticos de manera voluntaria o involuntaria, pero las autoridades se han involucrado en el tema sin dar solución por falta de infraestructura, equipamiento y de personal altamente capacitado</a:t>
            </a:r>
            <a:r>
              <a:rPr lang="es-EC" sz="2000" dirty="0" smtClean="0"/>
              <a:t>.</a:t>
            </a:r>
          </a:p>
          <a:p>
            <a:r>
              <a:rPr lang="es-EC" sz="2000" dirty="0"/>
              <a:t>Desde hace varios años se ha comprobado que gracias a este tipo de pruebas, se puede descubrir falencias en la seguridad que comprometen activos críticos de las organizaciones</a:t>
            </a:r>
            <a:r>
              <a:rPr lang="es-EC" sz="2000" dirty="0" smtClean="0"/>
              <a:t>.</a:t>
            </a:r>
            <a:endParaRPr lang="es-EC" sz="2000" dirty="0"/>
          </a:p>
          <a:p>
            <a:r>
              <a:rPr lang="es-EC" sz="2000" dirty="0"/>
              <a:t>A pesar de que es necesario tener experiencia y gran conocimiento para realizar pruebas de penetración, este tipo de pruebas es aplicable tanto a grandes como pequeñas organizaciones, con distinta infraestructura tecnológica.</a:t>
            </a:r>
          </a:p>
          <a:p>
            <a:pPr algn="just"/>
            <a:endParaRPr lang="es-ES" sz="185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3 Título"/>
          <p:cNvSpPr txBox="1">
            <a:spLocks/>
          </p:cNvSpPr>
          <p:nvPr/>
        </p:nvSpPr>
        <p:spPr>
          <a:xfrm>
            <a:off x="1403648" y="917848"/>
            <a:ext cx="6372708" cy="710952"/>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s-EC" sz="3600" dirty="0" smtClean="0"/>
              <a:t>JUSTIFICACIÓN E IMPORTANCIA</a:t>
            </a:r>
            <a:endParaRPr lang="es-EC" sz="3600" dirty="0"/>
          </a:p>
        </p:txBody>
      </p:sp>
    </p:spTree>
    <p:extLst>
      <p:ext uri="{BB962C8B-B14F-4D97-AF65-F5344CB8AC3E}">
        <p14:creationId xmlns:p14="http://schemas.microsoft.com/office/powerpoint/2010/main" val="258072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7210" y="1844824"/>
            <a:ext cx="8201254" cy="1008112"/>
          </a:xfrm>
        </p:spPr>
        <p:txBody>
          <a:bodyPr>
            <a:noAutofit/>
          </a:bodyPr>
          <a:lstStyle/>
          <a:p>
            <a:pPr algn="just"/>
            <a:r>
              <a:rPr lang="es-ES" sz="2800" dirty="0"/>
              <a:t>Desarrollar una Propuesta Metodológica para realizar Pruebas de Penetración en Ambientes Virtuales</a:t>
            </a:r>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3 Título"/>
          <p:cNvSpPr txBox="1">
            <a:spLocks/>
          </p:cNvSpPr>
          <p:nvPr/>
        </p:nvSpPr>
        <p:spPr>
          <a:xfrm>
            <a:off x="1403648" y="917848"/>
            <a:ext cx="6372708" cy="71095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C" sz="3600" dirty="0" smtClean="0"/>
              <a:t>OBJETIVO GENERAL</a:t>
            </a:r>
            <a:endParaRPr lang="es-EC" sz="3600" dirty="0"/>
          </a:p>
        </p:txBody>
      </p:sp>
    </p:spTree>
    <p:extLst>
      <p:ext uri="{BB962C8B-B14F-4D97-AF65-F5344CB8AC3E}">
        <p14:creationId xmlns:p14="http://schemas.microsoft.com/office/powerpoint/2010/main" val="127462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7210" y="1844824"/>
            <a:ext cx="8201254" cy="1008112"/>
          </a:xfrm>
        </p:spPr>
        <p:txBody>
          <a:bodyPr>
            <a:noAutofit/>
          </a:bodyPr>
          <a:lstStyle/>
          <a:p>
            <a:pPr lvl="0"/>
            <a:r>
              <a:rPr lang="es-EC" sz="2800" dirty="0"/>
              <a:t>Analizar las Mejores Prácticas de Seguridad Informática para el Desarrollo de la Propuesta Metodológica para Pruebas de Penetración en Ambientes </a:t>
            </a:r>
            <a:r>
              <a:rPr lang="es-EC" sz="2800" dirty="0" smtClean="0"/>
              <a:t>Virtuales</a:t>
            </a:r>
          </a:p>
          <a:p>
            <a:pPr lvl="0"/>
            <a:endParaRPr lang="es-EC" sz="2800" dirty="0"/>
          </a:p>
          <a:p>
            <a:pPr lvl="0"/>
            <a:r>
              <a:rPr lang="es-EC" sz="2800" dirty="0"/>
              <a:t>Investigar el Estado del Arte de las Pruebas de Penetración en Ecuador</a:t>
            </a:r>
            <a:r>
              <a:rPr lang="es-EC" sz="2800" dirty="0" smtClean="0"/>
              <a:t>.</a:t>
            </a:r>
            <a:endParaRPr lang="es-EC" sz="2800" dirty="0"/>
          </a:p>
        </p:txBody>
      </p:sp>
      <p:pic>
        <p:nvPicPr>
          <p:cNvPr id="7" name="6 Imagen" descr="C:\Users\Fer Mera\Desktop\TESIS ESPE\espe sel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76264" cy="576064"/>
          </a:xfrm>
          <a:prstGeom prst="rect">
            <a:avLst/>
          </a:prstGeom>
          <a:ln>
            <a:noFill/>
          </a:ln>
          <a:effectLst>
            <a:softEdge rad="112500"/>
          </a:effectLst>
        </p:spPr>
      </p:pic>
      <p:sp>
        <p:nvSpPr>
          <p:cNvPr id="8" name="3 Título"/>
          <p:cNvSpPr txBox="1">
            <a:spLocks/>
          </p:cNvSpPr>
          <p:nvPr/>
        </p:nvSpPr>
        <p:spPr>
          <a:xfrm>
            <a:off x="1403648" y="917848"/>
            <a:ext cx="6372708" cy="71095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C" sz="3600" dirty="0" smtClean="0"/>
              <a:t>OBJETIVOS ESPECÍFICOS</a:t>
            </a:r>
            <a:endParaRPr lang="es-EC" sz="3600" dirty="0"/>
          </a:p>
        </p:txBody>
      </p:sp>
    </p:spTree>
    <p:extLst>
      <p:ext uri="{BB962C8B-B14F-4D97-AF65-F5344CB8AC3E}">
        <p14:creationId xmlns:p14="http://schemas.microsoft.com/office/powerpoint/2010/main" val="370937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2232</TotalTime>
  <Words>2088</Words>
  <Application>Microsoft Office PowerPoint</Application>
  <PresentationFormat>Presentación en pantalla (4:3)</PresentationFormat>
  <Paragraphs>268</Paragraphs>
  <Slides>52</Slides>
  <Notes>0</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Concurrencia</vt:lpstr>
      <vt:lpstr>  TESIS PREVIO A LA OBTENCIÓN DEL TÍTULO DE INGENIERO EN SISTEMAS   TEMA: PROPUESTA METODOLÓGICA PARA REALIZAR PRUEBAS DE PENETRACION EN AMBIENTES VIRTUALES   </vt:lpstr>
      <vt:lpstr>AGENDA </vt:lpstr>
      <vt:lpstr>ANTECEDENTES</vt:lpstr>
      <vt:lpstr>ANTECEDENTES</vt:lpstr>
      <vt:lpstr>ANTECEDENTES</vt:lpstr>
      <vt:lpstr>DESCRIPCIÓN DEL PROBLEMA </vt:lpstr>
      <vt:lpstr>Presentación de PowerPoint</vt:lpstr>
      <vt:lpstr>Presentación de PowerPoint</vt:lpstr>
      <vt:lpstr>Presentación de PowerPoint</vt:lpstr>
      <vt:lpstr>Presentación de PowerPoint</vt:lpstr>
      <vt:lpstr>Presentación de PowerPoint</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ANÁLISIS Y EVALUACIÓN DE HERRAMIENTAS DE PRUEBAS DE PENETRACIÓN EN AMBIENTES VIRTUALES</vt:lpstr>
      <vt:lpstr>ANÁLISIS Y EVALUACIÓN DE HERRAMIENTAS DE PRUEBAS DE PENETRACIÓN EN AMBIENTES VIRTUALES</vt:lpstr>
      <vt:lpstr>ANÁLISIS Y EVALUACIÓN DE HERRAMIENTAS DE PRUEBAS DE PENETRACIÓN EN AMBIENTES VIRTUALES</vt:lpstr>
      <vt:lpstr>ANÁLISIS Y EVALUACIÓN DE HERRAMIENTAS DE PRUEBAS DE PENETRACIÓN EN AMBIENTES VIRTUALES</vt:lpstr>
      <vt:lpstr>ANÁLISIS Y EVALUACIÓN DE HERRAMIENTAS DE PRUEBAS DE PENETRACIÓN EN AMBIENTES VIRTUALES</vt:lpstr>
      <vt:lpstr>ANÁLISIS Y EVALUACIÓN DE HERRAMIENTAS DE PRUEBAS DE PENETRACIÓN EN AMBIENTES VIRTUALES</vt:lpstr>
      <vt:lpstr>PROPUESTA METODOLÓGICA PARA REALIZAR PRUEBAS DE PENETRACIÓN EN AMBIENTES VIRTUALES</vt:lpstr>
      <vt:lpstr>PROPUESTA METODOLÓGICA PARA REALIZAR PRUEBAS DE PENETRACIÓN EN AMBIENTES VIRTUALES</vt:lpstr>
      <vt:lpstr>PROPUESTA METODOLÓGICA PARA REALIZAR PRUEBAS DE PENETRACIÓN EN AMBIENTES VIRTUALES</vt:lpstr>
      <vt:lpstr>PROPUESTA METODOLÓGICA PARA REALIZAR PRUEBAS DE PENETRACIÓN EN AMBIENTES VIRTUALES</vt:lpstr>
      <vt:lpstr>CONCLUSIONES</vt:lpstr>
      <vt:lpstr>CONCLUSIONES</vt:lpstr>
      <vt:lpstr>Presentación de PowerPoint</vt:lpstr>
      <vt:lpstr>RECOMENDACIONES</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Lucia</dc:creator>
  <cp:lastModifiedBy>JQP</cp:lastModifiedBy>
  <cp:revision>245</cp:revision>
  <dcterms:created xsi:type="dcterms:W3CDTF">2015-06-12T10:05:00Z</dcterms:created>
  <dcterms:modified xsi:type="dcterms:W3CDTF">2016-03-02T04:05:25Z</dcterms:modified>
</cp:coreProperties>
</file>