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354" r:id="rId2"/>
    <p:sldId id="41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269" r:id="rId63"/>
    <p:sldId id="275" r:id="rId64"/>
    <p:sldId id="271" r:id="rId65"/>
    <p:sldId id="274" r:id="rId66"/>
    <p:sldId id="273" r:id="rId67"/>
    <p:sldId id="276" r:id="rId68"/>
    <p:sldId id="277" r:id="rId69"/>
    <p:sldId id="278" r:id="rId70"/>
    <p:sldId id="280" r:id="rId71"/>
    <p:sldId id="281" r:id="rId72"/>
    <p:sldId id="282" r:id="rId73"/>
    <p:sldId id="298" r:id="rId74"/>
    <p:sldId id="300" r:id="rId75"/>
    <p:sldId id="304" r:id="rId76"/>
    <p:sldId id="306" r:id="rId77"/>
    <p:sldId id="307" r:id="rId78"/>
    <p:sldId id="308" r:id="rId79"/>
    <p:sldId id="310" r:id="rId80"/>
    <p:sldId id="311" r:id="rId81"/>
    <p:sldId id="314" r:id="rId82"/>
    <p:sldId id="341" r:id="rId83"/>
    <p:sldId id="342" r:id="rId84"/>
    <p:sldId id="343" r:id="rId85"/>
    <p:sldId id="344" r:id="rId86"/>
    <p:sldId id="345" r:id="rId87"/>
    <p:sldId id="346" r:id="rId88"/>
    <p:sldId id="347" r:id="rId89"/>
    <p:sldId id="348" r:id="rId90"/>
    <p:sldId id="349" r:id="rId91"/>
    <p:sldId id="351" r:id="rId92"/>
    <p:sldId id="352" r:id="rId93"/>
    <p:sldId id="315" r:id="rId94"/>
    <p:sldId id="317" r:id="rId95"/>
    <p:sldId id="318" r:id="rId96"/>
    <p:sldId id="319" r:id="rId97"/>
    <p:sldId id="320" r:id="rId98"/>
    <p:sldId id="321" r:id="rId99"/>
    <p:sldId id="322" r:id="rId100"/>
    <p:sldId id="325" r:id="rId101"/>
    <p:sldId id="326" r:id="rId102"/>
    <p:sldId id="327" r:id="rId103"/>
    <p:sldId id="328" r:id="rId104"/>
    <p:sldId id="329" r:id="rId105"/>
    <p:sldId id="330" r:id="rId106"/>
    <p:sldId id="331" r:id="rId107"/>
    <p:sldId id="332" r:id="rId108"/>
    <p:sldId id="333" r:id="rId109"/>
    <p:sldId id="334" r:id="rId110"/>
    <p:sldId id="335" r:id="rId111"/>
    <p:sldId id="337" r:id="rId112"/>
    <p:sldId id="338" r:id="rId113"/>
    <p:sldId id="339" r:id="rId114"/>
    <p:sldId id="340" r:id="rId11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261CC-7EE1-46AB-8B58-D9DF21133AD8}" type="datetimeFigureOut">
              <a:rPr lang="es-EC" smtClean="0"/>
              <a:t>22/02/2016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B4D46-A91E-4216-85BD-BAE140D866E1}" type="slidenum">
              <a:rPr lang="es-EC" smtClean="0"/>
              <a:t>‹#›</a:t>
            </a:fld>
            <a:endParaRPr lang="es-EC"/>
          </a:p>
        </p:txBody>
      </p:sp>
    </p:spTree>
    <p:extLst>
      <p:ext uri="{BB962C8B-B14F-4D97-AF65-F5344CB8AC3E}">
        <p14:creationId xmlns:p14="http://schemas.microsoft.com/office/powerpoint/2010/main" val="6113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 smtClean="0"/>
              <a:t>A continuación la exposición del proyecto de grado previo a la obtención de nuestro título</a:t>
            </a:r>
          </a:p>
        </p:txBody>
      </p:sp>
      <p:sp>
        <p:nvSpPr>
          <p:cNvPr id="4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A2785C-80E2-4293-B8D5-7C8B514D605B}" type="slidenum">
              <a:rPr lang="es-EC" altLang="es-ES" smtClean="0"/>
              <a:pPr>
                <a:spcBef>
                  <a:spcPct val="0"/>
                </a:spcBef>
              </a:pPr>
              <a:t>1</a:t>
            </a:fld>
            <a:endParaRPr lang="es-EC" altLang="es-ES" smtClean="0"/>
          </a:p>
        </p:txBody>
      </p:sp>
    </p:spTree>
    <p:extLst>
      <p:ext uri="{BB962C8B-B14F-4D97-AF65-F5344CB8AC3E}">
        <p14:creationId xmlns:p14="http://schemas.microsoft.com/office/powerpoint/2010/main" val="1945574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2253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46E8011-5067-4713-9936-84762D1B1AF0}" type="slidenum">
              <a:rPr lang="es-EC" altLang="es-ES"/>
              <a:pPr algn="r" eaLnBrk="1" hangingPunct="1">
                <a:spcBef>
                  <a:spcPct val="0"/>
                </a:spcBef>
              </a:pPr>
              <a:t>11</a:t>
            </a:fld>
            <a:endParaRPr lang="es-EC" altLang="es-ES"/>
          </a:p>
        </p:txBody>
      </p:sp>
    </p:spTree>
    <p:extLst>
      <p:ext uri="{BB962C8B-B14F-4D97-AF65-F5344CB8AC3E}">
        <p14:creationId xmlns:p14="http://schemas.microsoft.com/office/powerpoint/2010/main" val="8152605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101</a:t>
            </a:fld>
            <a:endParaRPr lang="es-EC" altLang="es-EC" sz="1200">
              <a:latin typeface="Calibri" panose="020F0502020204030204" pitchFamily="34" charset="0"/>
            </a:endParaRPr>
          </a:p>
        </p:txBody>
      </p:sp>
    </p:spTree>
    <p:extLst>
      <p:ext uri="{BB962C8B-B14F-4D97-AF65-F5344CB8AC3E}">
        <p14:creationId xmlns:p14="http://schemas.microsoft.com/office/powerpoint/2010/main" val="2219257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102</a:t>
            </a:fld>
            <a:endParaRPr lang="es-EC" altLang="es-EC" sz="1200">
              <a:latin typeface="Calibri" panose="020F0502020204030204" pitchFamily="34" charset="0"/>
            </a:endParaRPr>
          </a:p>
        </p:txBody>
      </p:sp>
    </p:spTree>
    <p:extLst>
      <p:ext uri="{BB962C8B-B14F-4D97-AF65-F5344CB8AC3E}">
        <p14:creationId xmlns:p14="http://schemas.microsoft.com/office/powerpoint/2010/main" val="24978882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103</a:t>
            </a:fld>
            <a:endParaRPr lang="es-EC" altLang="es-EC" sz="1200">
              <a:latin typeface="Calibri" panose="020F0502020204030204" pitchFamily="34" charset="0"/>
            </a:endParaRPr>
          </a:p>
        </p:txBody>
      </p:sp>
    </p:spTree>
    <p:extLst>
      <p:ext uri="{BB962C8B-B14F-4D97-AF65-F5344CB8AC3E}">
        <p14:creationId xmlns:p14="http://schemas.microsoft.com/office/powerpoint/2010/main" val="7760218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105</a:t>
            </a:fld>
            <a:endParaRPr lang="es-EC" altLang="es-EC" sz="1200">
              <a:latin typeface="Calibri" panose="020F0502020204030204" pitchFamily="34" charset="0"/>
            </a:endParaRPr>
          </a:p>
        </p:txBody>
      </p:sp>
    </p:spTree>
    <p:extLst>
      <p:ext uri="{BB962C8B-B14F-4D97-AF65-F5344CB8AC3E}">
        <p14:creationId xmlns:p14="http://schemas.microsoft.com/office/powerpoint/2010/main" val="3310274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106</a:t>
            </a:fld>
            <a:endParaRPr lang="es-EC" altLang="es-EC" sz="1200">
              <a:latin typeface="Calibri" panose="020F0502020204030204" pitchFamily="34" charset="0"/>
            </a:endParaRPr>
          </a:p>
        </p:txBody>
      </p:sp>
    </p:spTree>
    <p:extLst>
      <p:ext uri="{BB962C8B-B14F-4D97-AF65-F5344CB8AC3E}">
        <p14:creationId xmlns:p14="http://schemas.microsoft.com/office/powerpoint/2010/main" val="30371102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107</a:t>
            </a:fld>
            <a:endParaRPr lang="es-EC" altLang="es-EC" sz="1200">
              <a:latin typeface="Calibri" panose="020F0502020204030204" pitchFamily="34" charset="0"/>
            </a:endParaRPr>
          </a:p>
        </p:txBody>
      </p:sp>
    </p:spTree>
    <p:extLst>
      <p:ext uri="{BB962C8B-B14F-4D97-AF65-F5344CB8AC3E}">
        <p14:creationId xmlns:p14="http://schemas.microsoft.com/office/powerpoint/2010/main" val="14986685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108</a:t>
            </a:fld>
            <a:endParaRPr lang="es-EC" altLang="es-EC" sz="1200">
              <a:latin typeface="Calibri" panose="020F0502020204030204" pitchFamily="34" charset="0"/>
            </a:endParaRPr>
          </a:p>
        </p:txBody>
      </p:sp>
    </p:spTree>
    <p:extLst>
      <p:ext uri="{BB962C8B-B14F-4D97-AF65-F5344CB8AC3E}">
        <p14:creationId xmlns:p14="http://schemas.microsoft.com/office/powerpoint/2010/main" val="30564733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109</a:t>
            </a:fld>
            <a:endParaRPr lang="es-EC" altLang="es-EC" sz="1200">
              <a:latin typeface="Calibri" panose="020F0502020204030204" pitchFamily="34" charset="0"/>
            </a:endParaRPr>
          </a:p>
        </p:txBody>
      </p:sp>
    </p:spTree>
    <p:extLst>
      <p:ext uri="{BB962C8B-B14F-4D97-AF65-F5344CB8AC3E}">
        <p14:creationId xmlns:p14="http://schemas.microsoft.com/office/powerpoint/2010/main" val="34029487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110</a:t>
            </a:fld>
            <a:endParaRPr lang="es-EC" altLang="es-EC" sz="1200">
              <a:latin typeface="Calibri" panose="020F0502020204030204" pitchFamily="34" charset="0"/>
            </a:endParaRPr>
          </a:p>
        </p:txBody>
      </p:sp>
    </p:spTree>
    <p:extLst>
      <p:ext uri="{BB962C8B-B14F-4D97-AF65-F5344CB8AC3E}">
        <p14:creationId xmlns:p14="http://schemas.microsoft.com/office/powerpoint/2010/main" val="27816745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111</a:t>
            </a:fld>
            <a:endParaRPr lang="es-EC" altLang="es-EC" sz="1200">
              <a:latin typeface="Calibri" panose="020F0502020204030204" pitchFamily="34" charset="0"/>
            </a:endParaRPr>
          </a:p>
        </p:txBody>
      </p:sp>
    </p:spTree>
    <p:extLst>
      <p:ext uri="{BB962C8B-B14F-4D97-AF65-F5344CB8AC3E}">
        <p14:creationId xmlns:p14="http://schemas.microsoft.com/office/powerpoint/2010/main" val="143367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2458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C0E06E0-27A0-4D28-AB37-C03CAF8AEFD1}" type="slidenum">
              <a:rPr lang="es-EC" altLang="es-ES"/>
              <a:pPr algn="r" eaLnBrk="1" hangingPunct="1">
                <a:spcBef>
                  <a:spcPct val="0"/>
                </a:spcBef>
              </a:pPr>
              <a:t>12</a:t>
            </a:fld>
            <a:endParaRPr lang="es-EC" altLang="es-ES"/>
          </a:p>
        </p:txBody>
      </p:sp>
    </p:spTree>
    <p:extLst>
      <p:ext uri="{BB962C8B-B14F-4D97-AF65-F5344CB8AC3E}">
        <p14:creationId xmlns:p14="http://schemas.microsoft.com/office/powerpoint/2010/main" val="14182398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112</a:t>
            </a:fld>
            <a:endParaRPr lang="es-EC" altLang="es-EC" sz="1200">
              <a:latin typeface="Calibri" panose="020F0502020204030204" pitchFamily="34" charset="0"/>
            </a:endParaRPr>
          </a:p>
        </p:txBody>
      </p:sp>
    </p:spTree>
    <p:extLst>
      <p:ext uri="{BB962C8B-B14F-4D97-AF65-F5344CB8AC3E}">
        <p14:creationId xmlns:p14="http://schemas.microsoft.com/office/powerpoint/2010/main" val="31045149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113</a:t>
            </a:fld>
            <a:endParaRPr lang="es-EC" altLang="es-EC" sz="1200">
              <a:latin typeface="Calibri" panose="020F0502020204030204" pitchFamily="34" charset="0"/>
            </a:endParaRPr>
          </a:p>
        </p:txBody>
      </p:sp>
    </p:spTree>
    <p:extLst>
      <p:ext uri="{BB962C8B-B14F-4D97-AF65-F5344CB8AC3E}">
        <p14:creationId xmlns:p14="http://schemas.microsoft.com/office/powerpoint/2010/main" val="5111490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114</a:t>
            </a:fld>
            <a:endParaRPr lang="es-EC" altLang="es-EC" sz="1200">
              <a:latin typeface="Calibri" panose="020F0502020204030204" pitchFamily="34" charset="0"/>
            </a:endParaRPr>
          </a:p>
        </p:txBody>
      </p:sp>
    </p:spTree>
    <p:extLst>
      <p:ext uri="{BB962C8B-B14F-4D97-AF65-F5344CB8AC3E}">
        <p14:creationId xmlns:p14="http://schemas.microsoft.com/office/powerpoint/2010/main" val="164036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2662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AB4DFFF-1CDF-44F4-90D0-101A7F18C9DC}" type="slidenum">
              <a:rPr lang="es-EC" altLang="es-ES"/>
              <a:pPr algn="r" eaLnBrk="1" hangingPunct="1">
                <a:spcBef>
                  <a:spcPct val="0"/>
                </a:spcBef>
              </a:pPr>
              <a:t>13</a:t>
            </a:fld>
            <a:endParaRPr lang="es-EC" altLang="es-ES"/>
          </a:p>
        </p:txBody>
      </p:sp>
    </p:spTree>
    <p:extLst>
      <p:ext uri="{BB962C8B-B14F-4D97-AF65-F5344CB8AC3E}">
        <p14:creationId xmlns:p14="http://schemas.microsoft.com/office/powerpoint/2010/main" val="299734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286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6CA8C0-19A1-410B-90DC-E050EE801C9A}" type="slidenum">
              <a:rPr lang="es-EC" altLang="es-ES"/>
              <a:pPr algn="r" eaLnBrk="1" hangingPunct="1">
                <a:spcBef>
                  <a:spcPct val="0"/>
                </a:spcBef>
              </a:pPr>
              <a:t>14</a:t>
            </a:fld>
            <a:endParaRPr lang="es-EC" altLang="es-ES"/>
          </a:p>
        </p:txBody>
      </p:sp>
    </p:spTree>
    <p:extLst>
      <p:ext uri="{BB962C8B-B14F-4D97-AF65-F5344CB8AC3E}">
        <p14:creationId xmlns:p14="http://schemas.microsoft.com/office/powerpoint/2010/main" val="3506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3072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454054F-6CF7-431A-99CB-877CE9B88A71}" type="slidenum">
              <a:rPr lang="es-EC" altLang="es-ES"/>
              <a:pPr algn="r" eaLnBrk="1" hangingPunct="1">
                <a:spcBef>
                  <a:spcPct val="0"/>
                </a:spcBef>
              </a:pPr>
              <a:t>15</a:t>
            </a:fld>
            <a:endParaRPr lang="es-EC" altLang="es-ES"/>
          </a:p>
        </p:txBody>
      </p:sp>
    </p:spTree>
    <p:extLst>
      <p:ext uri="{BB962C8B-B14F-4D97-AF65-F5344CB8AC3E}">
        <p14:creationId xmlns:p14="http://schemas.microsoft.com/office/powerpoint/2010/main" val="432802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327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4066452-14F4-432B-9571-F69CF537DD3F}" type="slidenum">
              <a:rPr lang="es-EC" altLang="es-ES"/>
              <a:pPr algn="r" eaLnBrk="1" hangingPunct="1">
                <a:spcBef>
                  <a:spcPct val="0"/>
                </a:spcBef>
              </a:pPr>
              <a:t>16</a:t>
            </a:fld>
            <a:endParaRPr lang="es-EC" altLang="es-ES"/>
          </a:p>
        </p:txBody>
      </p:sp>
    </p:spTree>
    <p:extLst>
      <p:ext uri="{BB962C8B-B14F-4D97-AF65-F5344CB8AC3E}">
        <p14:creationId xmlns:p14="http://schemas.microsoft.com/office/powerpoint/2010/main" val="213942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348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EF6201E-59B1-47D9-AE85-E8B5FDFCB8E0}" type="slidenum">
              <a:rPr lang="es-EC" altLang="es-ES"/>
              <a:pPr algn="r" eaLnBrk="1" hangingPunct="1">
                <a:spcBef>
                  <a:spcPct val="0"/>
                </a:spcBef>
              </a:pPr>
              <a:t>17</a:t>
            </a:fld>
            <a:endParaRPr lang="es-EC" altLang="es-ES"/>
          </a:p>
        </p:txBody>
      </p:sp>
    </p:spTree>
    <p:extLst>
      <p:ext uri="{BB962C8B-B14F-4D97-AF65-F5344CB8AC3E}">
        <p14:creationId xmlns:p14="http://schemas.microsoft.com/office/powerpoint/2010/main" val="65238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368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1C012EA-4AF4-45FA-8CC6-581FFD00277A}" type="slidenum">
              <a:rPr lang="es-EC" altLang="es-ES"/>
              <a:pPr algn="r" eaLnBrk="1" hangingPunct="1">
                <a:spcBef>
                  <a:spcPct val="0"/>
                </a:spcBef>
              </a:pPr>
              <a:t>18</a:t>
            </a:fld>
            <a:endParaRPr lang="es-EC" altLang="es-ES"/>
          </a:p>
        </p:txBody>
      </p:sp>
    </p:spTree>
    <p:extLst>
      <p:ext uri="{BB962C8B-B14F-4D97-AF65-F5344CB8AC3E}">
        <p14:creationId xmlns:p14="http://schemas.microsoft.com/office/powerpoint/2010/main" val="2145116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389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4B2FEB2-4673-44FC-AF0F-F1084B1268E2}" type="slidenum">
              <a:rPr lang="es-EC" altLang="es-ES"/>
              <a:pPr algn="r" eaLnBrk="1" hangingPunct="1">
                <a:spcBef>
                  <a:spcPct val="0"/>
                </a:spcBef>
              </a:pPr>
              <a:t>19</a:t>
            </a:fld>
            <a:endParaRPr lang="es-EC" altLang="es-ES"/>
          </a:p>
        </p:txBody>
      </p:sp>
    </p:spTree>
    <p:extLst>
      <p:ext uri="{BB962C8B-B14F-4D97-AF65-F5344CB8AC3E}">
        <p14:creationId xmlns:p14="http://schemas.microsoft.com/office/powerpoint/2010/main" val="221280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409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810449-5873-4BF2-9FB3-BC1F05200D73}" type="slidenum">
              <a:rPr lang="es-EC" altLang="es-ES"/>
              <a:pPr algn="r" eaLnBrk="1" hangingPunct="1">
                <a:spcBef>
                  <a:spcPct val="0"/>
                </a:spcBef>
              </a:pPr>
              <a:t>20</a:t>
            </a:fld>
            <a:endParaRPr lang="es-EC" altLang="es-ES"/>
          </a:p>
        </p:txBody>
      </p:sp>
    </p:spTree>
    <p:extLst>
      <p:ext uri="{BB962C8B-B14F-4D97-AF65-F5344CB8AC3E}">
        <p14:creationId xmlns:p14="http://schemas.microsoft.com/office/powerpoint/2010/main" val="54077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61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2C933C-217C-4C89-8891-5BC7D65C4AE6}" type="slidenum">
              <a:rPr lang="es-EC" altLang="es-ES" smtClean="0"/>
              <a:pPr>
                <a:spcBef>
                  <a:spcPct val="0"/>
                </a:spcBef>
              </a:pPr>
              <a:t>3</a:t>
            </a:fld>
            <a:endParaRPr lang="es-EC" altLang="es-ES" smtClean="0"/>
          </a:p>
        </p:txBody>
      </p:sp>
    </p:spTree>
    <p:extLst>
      <p:ext uri="{BB962C8B-B14F-4D97-AF65-F5344CB8AC3E}">
        <p14:creationId xmlns:p14="http://schemas.microsoft.com/office/powerpoint/2010/main" val="56913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430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602D945-46BB-4519-8A3A-D0D1356B273F}" type="slidenum">
              <a:rPr lang="es-EC" altLang="es-ES"/>
              <a:pPr algn="r" eaLnBrk="1" hangingPunct="1">
                <a:spcBef>
                  <a:spcPct val="0"/>
                </a:spcBef>
              </a:pPr>
              <a:t>21</a:t>
            </a:fld>
            <a:endParaRPr lang="es-EC" altLang="es-ES"/>
          </a:p>
        </p:txBody>
      </p:sp>
    </p:spTree>
    <p:extLst>
      <p:ext uri="{BB962C8B-B14F-4D97-AF65-F5344CB8AC3E}">
        <p14:creationId xmlns:p14="http://schemas.microsoft.com/office/powerpoint/2010/main" val="2979014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450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AEF886-8DB1-48CD-9C04-E7CF014C0CFA}" type="slidenum">
              <a:rPr lang="es-EC" altLang="es-ES"/>
              <a:pPr algn="r" eaLnBrk="1" hangingPunct="1">
                <a:spcBef>
                  <a:spcPct val="0"/>
                </a:spcBef>
              </a:pPr>
              <a:t>22</a:t>
            </a:fld>
            <a:endParaRPr lang="es-EC" altLang="es-ES"/>
          </a:p>
        </p:txBody>
      </p:sp>
    </p:spTree>
    <p:extLst>
      <p:ext uri="{BB962C8B-B14F-4D97-AF65-F5344CB8AC3E}">
        <p14:creationId xmlns:p14="http://schemas.microsoft.com/office/powerpoint/2010/main" val="298255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471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44291FC-1DA8-451F-8692-759CCB729B60}" type="slidenum">
              <a:rPr lang="es-EC" altLang="es-ES"/>
              <a:pPr algn="r" eaLnBrk="1" hangingPunct="1">
                <a:spcBef>
                  <a:spcPct val="0"/>
                </a:spcBef>
              </a:pPr>
              <a:t>23</a:t>
            </a:fld>
            <a:endParaRPr lang="es-EC" altLang="es-ES"/>
          </a:p>
        </p:txBody>
      </p:sp>
    </p:spTree>
    <p:extLst>
      <p:ext uri="{BB962C8B-B14F-4D97-AF65-F5344CB8AC3E}">
        <p14:creationId xmlns:p14="http://schemas.microsoft.com/office/powerpoint/2010/main" val="294216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4915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37CAE76-0C14-4535-A972-A15397390FC8}" type="slidenum">
              <a:rPr lang="es-EC" altLang="es-ES"/>
              <a:pPr algn="r" eaLnBrk="1" hangingPunct="1">
                <a:spcBef>
                  <a:spcPct val="0"/>
                </a:spcBef>
              </a:pPr>
              <a:t>24</a:t>
            </a:fld>
            <a:endParaRPr lang="es-EC" altLang="es-ES"/>
          </a:p>
        </p:txBody>
      </p:sp>
    </p:spTree>
    <p:extLst>
      <p:ext uri="{BB962C8B-B14F-4D97-AF65-F5344CB8AC3E}">
        <p14:creationId xmlns:p14="http://schemas.microsoft.com/office/powerpoint/2010/main" val="1211203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CDFE751-EA12-4EAE-AE46-EA4F8021E6B7}" type="slidenum">
              <a:rPr lang="es-EC" altLang="es-ES"/>
              <a:pPr algn="r" eaLnBrk="1" hangingPunct="1">
                <a:spcBef>
                  <a:spcPct val="0"/>
                </a:spcBef>
              </a:pPr>
              <a:t>25</a:t>
            </a:fld>
            <a:endParaRPr lang="es-EC" altLang="es-ES"/>
          </a:p>
        </p:txBody>
      </p:sp>
    </p:spTree>
    <p:extLst>
      <p:ext uri="{BB962C8B-B14F-4D97-AF65-F5344CB8AC3E}">
        <p14:creationId xmlns:p14="http://schemas.microsoft.com/office/powerpoint/2010/main" val="1140486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5325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503757D-5BC6-43C4-8F74-FE56B197ED9B}" type="slidenum">
              <a:rPr lang="es-EC" altLang="es-ES"/>
              <a:pPr algn="r" eaLnBrk="1" hangingPunct="1">
                <a:spcBef>
                  <a:spcPct val="0"/>
                </a:spcBef>
              </a:pPr>
              <a:t>26</a:t>
            </a:fld>
            <a:endParaRPr lang="es-EC" altLang="es-ES"/>
          </a:p>
        </p:txBody>
      </p:sp>
    </p:spTree>
    <p:extLst>
      <p:ext uri="{BB962C8B-B14F-4D97-AF65-F5344CB8AC3E}">
        <p14:creationId xmlns:p14="http://schemas.microsoft.com/office/powerpoint/2010/main" val="1980027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5530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A25203B-D67D-47A9-BB6B-9099A41734B9}" type="slidenum">
              <a:rPr lang="es-EC" altLang="es-ES"/>
              <a:pPr algn="r" eaLnBrk="1" hangingPunct="1">
                <a:spcBef>
                  <a:spcPct val="0"/>
                </a:spcBef>
              </a:pPr>
              <a:t>27</a:t>
            </a:fld>
            <a:endParaRPr lang="es-EC" altLang="es-ES"/>
          </a:p>
        </p:txBody>
      </p:sp>
    </p:spTree>
    <p:extLst>
      <p:ext uri="{BB962C8B-B14F-4D97-AF65-F5344CB8AC3E}">
        <p14:creationId xmlns:p14="http://schemas.microsoft.com/office/powerpoint/2010/main" val="566565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smtClean="0"/>
          </a:p>
        </p:txBody>
      </p:sp>
      <p:sp>
        <p:nvSpPr>
          <p:cNvPr id="5734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79AEBB5-8EC4-43CB-BA70-A52BB59119A9}" type="slidenum">
              <a:rPr lang="es-EC" altLang="es-ES"/>
              <a:pPr algn="r" eaLnBrk="1" hangingPunct="1">
                <a:spcBef>
                  <a:spcPct val="0"/>
                </a:spcBef>
              </a:pPr>
              <a:t>28</a:t>
            </a:fld>
            <a:endParaRPr lang="es-EC" altLang="es-ES"/>
          </a:p>
        </p:txBody>
      </p:sp>
    </p:spTree>
    <p:extLst>
      <p:ext uri="{BB962C8B-B14F-4D97-AF65-F5344CB8AC3E}">
        <p14:creationId xmlns:p14="http://schemas.microsoft.com/office/powerpoint/2010/main" val="1997115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593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4C14EA9-B053-4477-A7AF-AA7B3C0369B7}" type="slidenum">
              <a:rPr lang="es-EC" altLang="es-ES"/>
              <a:pPr algn="r" eaLnBrk="1" hangingPunct="1">
                <a:spcBef>
                  <a:spcPct val="0"/>
                </a:spcBef>
              </a:pPr>
              <a:t>29</a:t>
            </a:fld>
            <a:endParaRPr lang="es-EC" altLang="es-ES"/>
          </a:p>
        </p:txBody>
      </p:sp>
    </p:spTree>
    <p:extLst>
      <p:ext uri="{BB962C8B-B14F-4D97-AF65-F5344CB8AC3E}">
        <p14:creationId xmlns:p14="http://schemas.microsoft.com/office/powerpoint/2010/main" val="3071225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614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FFE7CD8-BF7B-40A7-A8D4-48A8CC2AFEB2}" type="slidenum">
              <a:rPr lang="es-EC" altLang="es-ES"/>
              <a:pPr algn="r" eaLnBrk="1" hangingPunct="1">
                <a:spcBef>
                  <a:spcPct val="0"/>
                </a:spcBef>
              </a:pPr>
              <a:t>30</a:t>
            </a:fld>
            <a:endParaRPr lang="es-EC" altLang="es-ES"/>
          </a:p>
        </p:txBody>
      </p:sp>
    </p:spTree>
    <p:extLst>
      <p:ext uri="{BB962C8B-B14F-4D97-AF65-F5344CB8AC3E}">
        <p14:creationId xmlns:p14="http://schemas.microsoft.com/office/powerpoint/2010/main" val="297500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81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BB6E091-C9E3-450F-90EA-75873DE2C681}" type="slidenum">
              <a:rPr lang="es-EC" altLang="es-ES"/>
              <a:pPr algn="r" eaLnBrk="1" hangingPunct="1">
                <a:spcBef>
                  <a:spcPct val="0"/>
                </a:spcBef>
              </a:pPr>
              <a:t>4</a:t>
            </a:fld>
            <a:endParaRPr lang="es-EC" altLang="es-ES"/>
          </a:p>
        </p:txBody>
      </p:sp>
    </p:spTree>
    <p:extLst>
      <p:ext uri="{BB962C8B-B14F-4D97-AF65-F5344CB8AC3E}">
        <p14:creationId xmlns:p14="http://schemas.microsoft.com/office/powerpoint/2010/main" val="3056107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634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7722C72-8AED-42B1-B4E0-0887F1DA1959}" type="slidenum">
              <a:rPr lang="es-EC" altLang="es-ES"/>
              <a:pPr algn="r" eaLnBrk="1" hangingPunct="1">
                <a:spcBef>
                  <a:spcPct val="0"/>
                </a:spcBef>
              </a:pPr>
              <a:t>31</a:t>
            </a:fld>
            <a:endParaRPr lang="es-EC" altLang="es-ES"/>
          </a:p>
        </p:txBody>
      </p:sp>
    </p:spTree>
    <p:extLst>
      <p:ext uri="{BB962C8B-B14F-4D97-AF65-F5344CB8AC3E}">
        <p14:creationId xmlns:p14="http://schemas.microsoft.com/office/powerpoint/2010/main" val="392076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42F396D-C334-481C-BBC2-E4A49BFED1A2}" type="slidenum">
              <a:rPr lang="es-EC" altLang="es-ES"/>
              <a:pPr algn="r" eaLnBrk="1" hangingPunct="1">
                <a:spcBef>
                  <a:spcPct val="0"/>
                </a:spcBef>
              </a:pPr>
              <a:t>32</a:t>
            </a:fld>
            <a:endParaRPr lang="es-EC" altLang="es-ES"/>
          </a:p>
        </p:txBody>
      </p:sp>
    </p:spTree>
    <p:extLst>
      <p:ext uri="{BB962C8B-B14F-4D97-AF65-F5344CB8AC3E}">
        <p14:creationId xmlns:p14="http://schemas.microsoft.com/office/powerpoint/2010/main" val="285034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6758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454E573-8759-4B43-94FE-B378EDD6E5F5}" type="slidenum">
              <a:rPr lang="es-EC" altLang="es-ES"/>
              <a:pPr algn="r" eaLnBrk="1" hangingPunct="1">
                <a:spcBef>
                  <a:spcPct val="0"/>
                </a:spcBef>
              </a:pPr>
              <a:t>33</a:t>
            </a:fld>
            <a:endParaRPr lang="es-EC" altLang="es-ES"/>
          </a:p>
        </p:txBody>
      </p:sp>
    </p:spTree>
    <p:extLst>
      <p:ext uri="{BB962C8B-B14F-4D97-AF65-F5344CB8AC3E}">
        <p14:creationId xmlns:p14="http://schemas.microsoft.com/office/powerpoint/2010/main" val="124097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6963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C2329DF-1272-473B-A55E-C5C6A4C9EF04}" type="slidenum">
              <a:rPr lang="es-EC" altLang="es-ES"/>
              <a:pPr algn="r" eaLnBrk="1" hangingPunct="1">
                <a:spcBef>
                  <a:spcPct val="0"/>
                </a:spcBef>
              </a:pPr>
              <a:t>34</a:t>
            </a:fld>
            <a:endParaRPr lang="es-EC" altLang="es-ES"/>
          </a:p>
        </p:txBody>
      </p:sp>
    </p:spTree>
    <p:extLst>
      <p:ext uri="{BB962C8B-B14F-4D97-AF65-F5344CB8AC3E}">
        <p14:creationId xmlns:p14="http://schemas.microsoft.com/office/powerpoint/2010/main" val="2539121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716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792E594-8505-4764-BA47-5C72FE4DED60}" type="slidenum">
              <a:rPr lang="es-EC" altLang="es-ES"/>
              <a:pPr algn="r" eaLnBrk="1" hangingPunct="1">
                <a:spcBef>
                  <a:spcPct val="0"/>
                </a:spcBef>
              </a:pPr>
              <a:t>35</a:t>
            </a:fld>
            <a:endParaRPr lang="es-EC" altLang="es-ES"/>
          </a:p>
        </p:txBody>
      </p:sp>
    </p:spTree>
    <p:extLst>
      <p:ext uri="{BB962C8B-B14F-4D97-AF65-F5344CB8AC3E}">
        <p14:creationId xmlns:p14="http://schemas.microsoft.com/office/powerpoint/2010/main" val="4078629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7373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2383EFF-32F9-4AC7-9FD4-18DABB074620}" type="slidenum">
              <a:rPr lang="es-EC" altLang="es-ES"/>
              <a:pPr algn="r" eaLnBrk="1" hangingPunct="1">
                <a:spcBef>
                  <a:spcPct val="0"/>
                </a:spcBef>
              </a:pPr>
              <a:t>36</a:t>
            </a:fld>
            <a:endParaRPr lang="es-EC" altLang="es-ES"/>
          </a:p>
        </p:txBody>
      </p:sp>
    </p:spTree>
    <p:extLst>
      <p:ext uri="{BB962C8B-B14F-4D97-AF65-F5344CB8AC3E}">
        <p14:creationId xmlns:p14="http://schemas.microsoft.com/office/powerpoint/2010/main" val="998834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7578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4139A33-6038-4B73-99A9-F25164D54397}" type="slidenum">
              <a:rPr lang="es-EC" altLang="es-ES"/>
              <a:pPr algn="r" eaLnBrk="1" hangingPunct="1">
                <a:spcBef>
                  <a:spcPct val="0"/>
                </a:spcBef>
              </a:pPr>
              <a:t>37</a:t>
            </a:fld>
            <a:endParaRPr lang="es-EC" altLang="es-ES"/>
          </a:p>
        </p:txBody>
      </p:sp>
    </p:spTree>
    <p:extLst>
      <p:ext uri="{BB962C8B-B14F-4D97-AF65-F5344CB8AC3E}">
        <p14:creationId xmlns:p14="http://schemas.microsoft.com/office/powerpoint/2010/main" val="3258008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7782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9526DA-0F49-4AC5-9C94-AE14933BABBD}" type="slidenum">
              <a:rPr lang="es-EC" altLang="es-ES"/>
              <a:pPr algn="r" eaLnBrk="1" hangingPunct="1">
                <a:spcBef>
                  <a:spcPct val="0"/>
                </a:spcBef>
              </a:pPr>
              <a:t>38</a:t>
            </a:fld>
            <a:endParaRPr lang="es-EC" altLang="es-ES"/>
          </a:p>
        </p:txBody>
      </p:sp>
    </p:spTree>
    <p:extLst>
      <p:ext uri="{BB962C8B-B14F-4D97-AF65-F5344CB8AC3E}">
        <p14:creationId xmlns:p14="http://schemas.microsoft.com/office/powerpoint/2010/main" val="3138932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798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4A86E95-668D-454B-90ED-BF74BE5D7376}" type="slidenum">
              <a:rPr lang="es-EC" altLang="es-ES"/>
              <a:pPr algn="r" eaLnBrk="1" hangingPunct="1">
                <a:spcBef>
                  <a:spcPct val="0"/>
                </a:spcBef>
              </a:pPr>
              <a:t>39</a:t>
            </a:fld>
            <a:endParaRPr lang="es-EC" altLang="es-ES"/>
          </a:p>
        </p:txBody>
      </p:sp>
    </p:spTree>
    <p:extLst>
      <p:ext uri="{BB962C8B-B14F-4D97-AF65-F5344CB8AC3E}">
        <p14:creationId xmlns:p14="http://schemas.microsoft.com/office/powerpoint/2010/main" val="3802066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8192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1CDD7D7-8B02-4064-995B-AD31166B42B4}" type="slidenum">
              <a:rPr lang="es-EC" altLang="es-ES"/>
              <a:pPr algn="r" eaLnBrk="1" hangingPunct="1">
                <a:spcBef>
                  <a:spcPct val="0"/>
                </a:spcBef>
              </a:pPr>
              <a:t>40</a:t>
            </a:fld>
            <a:endParaRPr lang="es-EC" altLang="es-ES"/>
          </a:p>
        </p:txBody>
      </p:sp>
    </p:spTree>
    <p:extLst>
      <p:ext uri="{BB962C8B-B14F-4D97-AF65-F5344CB8AC3E}">
        <p14:creationId xmlns:p14="http://schemas.microsoft.com/office/powerpoint/2010/main" val="287482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35B93F-5887-4945-8187-A50CC5A5FA86}" type="slidenum">
              <a:rPr lang="es-EC" altLang="es-ES"/>
              <a:pPr algn="r" eaLnBrk="1" hangingPunct="1">
                <a:spcBef>
                  <a:spcPct val="0"/>
                </a:spcBef>
              </a:pPr>
              <a:t>5</a:t>
            </a:fld>
            <a:endParaRPr lang="es-EC" altLang="es-ES"/>
          </a:p>
        </p:txBody>
      </p:sp>
    </p:spTree>
    <p:extLst>
      <p:ext uri="{BB962C8B-B14F-4D97-AF65-F5344CB8AC3E}">
        <p14:creationId xmlns:p14="http://schemas.microsoft.com/office/powerpoint/2010/main" val="3092284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839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BEE6750-FF30-4F92-8363-CCF53F491E53}" type="slidenum">
              <a:rPr lang="es-EC" altLang="es-ES"/>
              <a:pPr algn="r" eaLnBrk="1" hangingPunct="1">
                <a:spcBef>
                  <a:spcPct val="0"/>
                </a:spcBef>
              </a:pPr>
              <a:t>41</a:t>
            </a:fld>
            <a:endParaRPr lang="es-EC" altLang="es-ES"/>
          </a:p>
        </p:txBody>
      </p:sp>
    </p:spTree>
    <p:extLst>
      <p:ext uri="{BB962C8B-B14F-4D97-AF65-F5344CB8AC3E}">
        <p14:creationId xmlns:p14="http://schemas.microsoft.com/office/powerpoint/2010/main" val="2485875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860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30521DA-659B-4042-B7AB-77F3C0FC3D73}" type="slidenum">
              <a:rPr lang="es-EC" altLang="es-ES"/>
              <a:pPr algn="r" eaLnBrk="1" hangingPunct="1">
                <a:spcBef>
                  <a:spcPct val="0"/>
                </a:spcBef>
              </a:pPr>
              <a:t>42</a:t>
            </a:fld>
            <a:endParaRPr lang="es-EC" altLang="es-ES"/>
          </a:p>
        </p:txBody>
      </p:sp>
    </p:spTree>
    <p:extLst>
      <p:ext uri="{BB962C8B-B14F-4D97-AF65-F5344CB8AC3E}">
        <p14:creationId xmlns:p14="http://schemas.microsoft.com/office/powerpoint/2010/main" val="2735069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9CB5160-B738-4B87-B388-8BC8E2FB846F}" type="slidenum">
              <a:rPr lang="es-EC" altLang="es-ES"/>
              <a:pPr algn="r" eaLnBrk="1" hangingPunct="1">
                <a:spcBef>
                  <a:spcPct val="0"/>
                </a:spcBef>
              </a:pPr>
              <a:t>43</a:t>
            </a:fld>
            <a:endParaRPr lang="es-EC" altLang="es-ES"/>
          </a:p>
        </p:txBody>
      </p:sp>
    </p:spTree>
    <p:extLst>
      <p:ext uri="{BB962C8B-B14F-4D97-AF65-F5344CB8AC3E}">
        <p14:creationId xmlns:p14="http://schemas.microsoft.com/office/powerpoint/2010/main" val="3856980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901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FC915C-36BE-4E08-B876-B9F8220E3B34}" type="slidenum">
              <a:rPr lang="es-EC" altLang="es-ES"/>
              <a:pPr algn="r" eaLnBrk="1" hangingPunct="1">
                <a:spcBef>
                  <a:spcPct val="0"/>
                </a:spcBef>
              </a:pPr>
              <a:t>44</a:t>
            </a:fld>
            <a:endParaRPr lang="es-EC" altLang="es-ES"/>
          </a:p>
        </p:txBody>
      </p:sp>
    </p:spTree>
    <p:extLst>
      <p:ext uri="{BB962C8B-B14F-4D97-AF65-F5344CB8AC3E}">
        <p14:creationId xmlns:p14="http://schemas.microsoft.com/office/powerpoint/2010/main" val="1936219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921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64979AC-8177-460C-BE8B-2A52B19AC65E}" type="slidenum">
              <a:rPr lang="es-EC" altLang="es-ES"/>
              <a:pPr algn="r" eaLnBrk="1" hangingPunct="1">
                <a:spcBef>
                  <a:spcPct val="0"/>
                </a:spcBef>
              </a:pPr>
              <a:t>45</a:t>
            </a:fld>
            <a:endParaRPr lang="es-EC" altLang="es-ES"/>
          </a:p>
        </p:txBody>
      </p:sp>
    </p:spTree>
    <p:extLst>
      <p:ext uri="{BB962C8B-B14F-4D97-AF65-F5344CB8AC3E}">
        <p14:creationId xmlns:p14="http://schemas.microsoft.com/office/powerpoint/2010/main" val="3765983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3D387E8-4367-49AE-A8C7-1BA062CEEF37}" type="slidenum">
              <a:rPr lang="es-EC" altLang="es-ES"/>
              <a:pPr algn="r" eaLnBrk="1" hangingPunct="1">
                <a:spcBef>
                  <a:spcPct val="0"/>
                </a:spcBef>
              </a:pPr>
              <a:t>46</a:t>
            </a:fld>
            <a:endParaRPr lang="es-EC" altLang="es-ES"/>
          </a:p>
        </p:txBody>
      </p:sp>
    </p:spTree>
    <p:extLst>
      <p:ext uri="{BB962C8B-B14F-4D97-AF65-F5344CB8AC3E}">
        <p14:creationId xmlns:p14="http://schemas.microsoft.com/office/powerpoint/2010/main" val="23130662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962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BEB0C6B-EDEC-4835-B4F6-9C9A3C6EE9FB}" type="slidenum">
              <a:rPr lang="es-EC" altLang="es-ES"/>
              <a:pPr algn="r" eaLnBrk="1" hangingPunct="1">
                <a:spcBef>
                  <a:spcPct val="0"/>
                </a:spcBef>
              </a:pPr>
              <a:t>47</a:t>
            </a:fld>
            <a:endParaRPr lang="es-EC" altLang="es-ES"/>
          </a:p>
        </p:txBody>
      </p:sp>
    </p:spTree>
    <p:extLst>
      <p:ext uri="{BB962C8B-B14F-4D97-AF65-F5344CB8AC3E}">
        <p14:creationId xmlns:p14="http://schemas.microsoft.com/office/powerpoint/2010/main" val="750285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983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D6535B1-A457-45B2-B10C-87A84AF5120B}" type="slidenum">
              <a:rPr lang="es-EC" altLang="es-ES"/>
              <a:pPr algn="r" eaLnBrk="1" hangingPunct="1">
                <a:spcBef>
                  <a:spcPct val="0"/>
                </a:spcBef>
              </a:pPr>
              <a:t>48</a:t>
            </a:fld>
            <a:endParaRPr lang="es-EC" altLang="es-ES"/>
          </a:p>
        </p:txBody>
      </p:sp>
    </p:spTree>
    <p:extLst>
      <p:ext uri="{BB962C8B-B14F-4D97-AF65-F5344CB8AC3E}">
        <p14:creationId xmlns:p14="http://schemas.microsoft.com/office/powerpoint/2010/main" val="3420323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0035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98F063F-CBC3-46A2-9CBB-77218CE2DF6D}" type="slidenum">
              <a:rPr lang="es-EC" altLang="es-ES"/>
              <a:pPr algn="r" eaLnBrk="1" hangingPunct="1">
                <a:spcBef>
                  <a:spcPct val="0"/>
                </a:spcBef>
              </a:pPr>
              <a:t>49</a:t>
            </a:fld>
            <a:endParaRPr lang="es-EC" altLang="es-ES"/>
          </a:p>
        </p:txBody>
      </p:sp>
    </p:spTree>
    <p:extLst>
      <p:ext uri="{BB962C8B-B14F-4D97-AF65-F5344CB8AC3E}">
        <p14:creationId xmlns:p14="http://schemas.microsoft.com/office/powerpoint/2010/main" val="1962738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024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B30AFF9-1CF3-4FFD-9F28-4BE1A970919E}" type="slidenum">
              <a:rPr lang="es-EC" altLang="es-ES"/>
              <a:pPr algn="r" eaLnBrk="1" hangingPunct="1">
                <a:spcBef>
                  <a:spcPct val="0"/>
                </a:spcBef>
              </a:pPr>
              <a:t>50</a:t>
            </a:fld>
            <a:endParaRPr lang="es-EC" altLang="es-ES"/>
          </a:p>
        </p:txBody>
      </p:sp>
    </p:spTree>
    <p:extLst>
      <p:ext uri="{BB962C8B-B14F-4D97-AF65-F5344CB8AC3E}">
        <p14:creationId xmlns:p14="http://schemas.microsoft.com/office/powerpoint/2010/main" val="376891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2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5F4DB5C-0292-41EA-973E-AA555E0B44BE}" type="slidenum">
              <a:rPr lang="es-EC" altLang="es-ES"/>
              <a:pPr algn="r" eaLnBrk="1" hangingPunct="1">
                <a:spcBef>
                  <a:spcPct val="0"/>
                </a:spcBef>
              </a:pPr>
              <a:t>6</a:t>
            </a:fld>
            <a:endParaRPr lang="es-EC" altLang="es-ES"/>
          </a:p>
        </p:txBody>
      </p:sp>
    </p:spTree>
    <p:extLst>
      <p:ext uri="{BB962C8B-B14F-4D97-AF65-F5344CB8AC3E}">
        <p14:creationId xmlns:p14="http://schemas.microsoft.com/office/powerpoint/2010/main" val="12108856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0445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91A2998-06BA-4F85-BF2C-5F2200041401}" type="slidenum">
              <a:rPr lang="es-EC" altLang="es-ES"/>
              <a:pPr algn="r" eaLnBrk="1" hangingPunct="1">
                <a:spcBef>
                  <a:spcPct val="0"/>
                </a:spcBef>
              </a:pPr>
              <a:t>51</a:t>
            </a:fld>
            <a:endParaRPr lang="es-EC" altLang="es-ES"/>
          </a:p>
        </p:txBody>
      </p:sp>
    </p:spTree>
    <p:extLst>
      <p:ext uri="{BB962C8B-B14F-4D97-AF65-F5344CB8AC3E}">
        <p14:creationId xmlns:p14="http://schemas.microsoft.com/office/powerpoint/2010/main" val="294233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0650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18E4173-85D6-47F2-8EC6-9A836C63ACD4}" type="slidenum">
              <a:rPr lang="es-EC" altLang="es-ES"/>
              <a:pPr algn="r" eaLnBrk="1" hangingPunct="1">
                <a:spcBef>
                  <a:spcPct val="0"/>
                </a:spcBef>
              </a:pPr>
              <a:t>52</a:t>
            </a:fld>
            <a:endParaRPr lang="es-EC" altLang="es-ES"/>
          </a:p>
        </p:txBody>
      </p:sp>
    </p:spTree>
    <p:extLst>
      <p:ext uri="{BB962C8B-B14F-4D97-AF65-F5344CB8AC3E}">
        <p14:creationId xmlns:p14="http://schemas.microsoft.com/office/powerpoint/2010/main" val="4290134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0854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F11796E-2966-4DA5-95F7-70A30D320380}" type="slidenum">
              <a:rPr lang="es-EC" altLang="es-ES"/>
              <a:pPr algn="r" eaLnBrk="1" hangingPunct="1">
                <a:spcBef>
                  <a:spcPct val="0"/>
                </a:spcBef>
              </a:pPr>
              <a:t>53</a:t>
            </a:fld>
            <a:endParaRPr lang="es-EC" altLang="es-ES"/>
          </a:p>
        </p:txBody>
      </p:sp>
    </p:spTree>
    <p:extLst>
      <p:ext uri="{BB962C8B-B14F-4D97-AF65-F5344CB8AC3E}">
        <p14:creationId xmlns:p14="http://schemas.microsoft.com/office/powerpoint/2010/main" val="3957064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105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A92E5DE-D760-4A4B-B1E8-9586F6A7307E}" type="slidenum">
              <a:rPr lang="es-EC" altLang="es-ES"/>
              <a:pPr algn="r" eaLnBrk="1" hangingPunct="1">
                <a:spcBef>
                  <a:spcPct val="0"/>
                </a:spcBef>
              </a:pPr>
              <a:t>54</a:t>
            </a:fld>
            <a:endParaRPr lang="es-EC" altLang="es-ES"/>
          </a:p>
        </p:txBody>
      </p:sp>
    </p:spTree>
    <p:extLst>
      <p:ext uri="{BB962C8B-B14F-4D97-AF65-F5344CB8AC3E}">
        <p14:creationId xmlns:p14="http://schemas.microsoft.com/office/powerpoint/2010/main" val="26846178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1126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B72A5BF-CC76-4856-A923-FB3E33F05E7B}" type="slidenum">
              <a:rPr lang="es-EC" altLang="es-EC"/>
              <a:pPr algn="r" eaLnBrk="1" hangingPunct="1">
                <a:spcBef>
                  <a:spcPct val="0"/>
                </a:spcBef>
              </a:pPr>
              <a:t>55</a:t>
            </a:fld>
            <a:endParaRPr lang="es-EC" altLang="es-EC"/>
          </a:p>
        </p:txBody>
      </p:sp>
    </p:spTree>
    <p:extLst>
      <p:ext uri="{BB962C8B-B14F-4D97-AF65-F5344CB8AC3E}">
        <p14:creationId xmlns:p14="http://schemas.microsoft.com/office/powerpoint/2010/main" val="2171273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105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A92E5DE-D760-4A4B-B1E8-9586F6A7307E}" type="slidenum">
              <a:rPr lang="es-EC" altLang="es-ES"/>
              <a:pPr algn="r" eaLnBrk="1" hangingPunct="1">
                <a:spcBef>
                  <a:spcPct val="0"/>
                </a:spcBef>
              </a:pPr>
              <a:t>56</a:t>
            </a:fld>
            <a:endParaRPr lang="es-EC" altLang="es-ES"/>
          </a:p>
        </p:txBody>
      </p:sp>
    </p:spTree>
    <p:extLst>
      <p:ext uri="{BB962C8B-B14F-4D97-AF65-F5344CB8AC3E}">
        <p14:creationId xmlns:p14="http://schemas.microsoft.com/office/powerpoint/2010/main" val="1637306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1126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B72A5BF-CC76-4856-A923-FB3E33F05E7B}" type="slidenum">
              <a:rPr lang="es-EC" altLang="es-EC"/>
              <a:pPr algn="r" eaLnBrk="1" hangingPunct="1">
                <a:spcBef>
                  <a:spcPct val="0"/>
                </a:spcBef>
              </a:pPr>
              <a:t>57</a:t>
            </a:fld>
            <a:endParaRPr lang="es-EC" altLang="es-EC"/>
          </a:p>
        </p:txBody>
      </p:sp>
    </p:spTree>
    <p:extLst>
      <p:ext uri="{BB962C8B-B14F-4D97-AF65-F5344CB8AC3E}">
        <p14:creationId xmlns:p14="http://schemas.microsoft.com/office/powerpoint/2010/main" val="4156239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105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A92E5DE-D760-4A4B-B1E8-9586F6A7307E}" type="slidenum">
              <a:rPr lang="es-EC" altLang="es-ES"/>
              <a:pPr algn="r" eaLnBrk="1" hangingPunct="1">
                <a:spcBef>
                  <a:spcPct val="0"/>
                </a:spcBef>
              </a:pPr>
              <a:t>58</a:t>
            </a:fld>
            <a:endParaRPr lang="es-EC" altLang="es-ES"/>
          </a:p>
        </p:txBody>
      </p:sp>
    </p:spTree>
    <p:extLst>
      <p:ext uri="{BB962C8B-B14F-4D97-AF65-F5344CB8AC3E}">
        <p14:creationId xmlns:p14="http://schemas.microsoft.com/office/powerpoint/2010/main" val="1604559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1126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B72A5BF-CC76-4856-A923-FB3E33F05E7B}" type="slidenum">
              <a:rPr lang="es-EC" altLang="es-EC"/>
              <a:pPr algn="r" eaLnBrk="1" hangingPunct="1">
                <a:spcBef>
                  <a:spcPct val="0"/>
                </a:spcBef>
              </a:pPr>
              <a:t>59</a:t>
            </a:fld>
            <a:endParaRPr lang="es-EC" altLang="es-EC"/>
          </a:p>
        </p:txBody>
      </p:sp>
    </p:spTree>
    <p:extLst>
      <p:ext uri="{BB962C8B-B14F-4D97-AF65-F5344CB8AC3E}">
        <p14:creationId xmlns:p14="http://schemas.microsoft.com/office/powerpoint/2010/main" val="571505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105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A92E5DE-D760-4A4B-B1E8-9586F6A7307E}" type="slidenum">
              <a:rPr lang="es-EC" altLang="es-ES"/>
              <a:pPr algn="r" eaLnBrk="1" hangingPunct="1">
                <a:spcBef>
                  <a:spcPct val="0"/>
                </a:spcBef>
              </a:pPr>
              <a:t>60</a:t>
            </a:fld>
            <a:endParaRPr lang="es-EC" altLang="es-ES"/>
          </a:p>
        </p:txBody>
      </p:sp>
    </p:spTree>
    <p:extLst>
      <p:ext uri="{BB962C8B-B14F-4D97-AF65-F5344CB8AC3E}">
        <p14:creationId xmlns:p14="http://schemas.microsoft.com/office/powerpoint/2010/main" val="318166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43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F015A22-C457-4E73-B571-D3AED33E364F}" type="slidenum">
              <a:rPr lang="es-EC" altLang="es-ES"/>
              <a:pPr algn="r" eaLnBrk="1" hangingPunct="1">
                <a:spcBef>
                  <a:spcPct val="0"/>
                </a:spcBef>
              </a:pPr>
              <a:t>7</a:t>
            </a:fld>
            <a:endParaRPr lang="es-EC" altLang="es-ES"/>
          </a:p>
        </p:txBody>
      </p:sp>
    </p:spTree>
    <p:extLst>
      <p:ext uri="{BB962C8B-B14F-4D97-AF65-F5344CB8AC3E}">
        <p14:creationId xmlns:p14="http://schemas.microsoft.com/office/powerpoint/2010/main" val="293259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1126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B72A5BF-CC76-4856-A923-FB3E33F05E7B}" type="slidenum">
              <a:rPr lang="es-EC" altLang="es-EC"/>
              <a:pPr algn="r" eaLnBrk="1" hangingPunct="1">
                <a:spcBef>
                  <a:spcPct val="0"/>
                </a:spcBef>
              </a:pPr>
              <a:t>61</a:t>
            </a:fld>
            <a:endParaRPr lang="es-EC" altLang="es-EC"/>
          </a:p>
        </p:txBody>
      </p:sp>
    </p:spTree>
    <p:extLst>
      <p:ext uri="{BB962C8B-B14F-4D97-AF65-F5344CB8AC3E}">
        <p14:creationId xmlns:p14="http://schemas.microsoft.com/office/powerpoint/2010/main" val="7107613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62</a:t>
            </a:fld>
            <a:endParaRPr lang="es-EC" altLang="es-EC" sz="1200">
              <a:latin typeface="Calibri" panose="020F0502020204030204" pitchFamily="34" charset="0"/>
            </a:endParaRPr>
          </a:p>
        </p:txBody>
      </p:sp>
    </p:spTree>
    <p:extLst>
      <p:ext uri="{BB962C8B-B14F-4D97-AF65-F5344CB8AC3E}">
        <p14:creationId xmlns:p14="http://schemas.microsoft.com/office/powerpoint/2010/main" val="1577227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63</a:t>
            </a:fld>
            <a:endParaRPr lang="es-EC" altLang="es-EC" sz="1200">
              <a:latin typeface="Calibri" panose="020F0502020204030204" pitchFamily="34" charset="0"/>
            </a:endParaRPr>
          </a:p>
        </p:txBody>
      </p:sp>
    </p:spTree>
    <p:extLst>
      <p:ext uri="{BB962C8B-B14F-4D97-AF65-F5344CB8AC3E}">
        <p14:creationId xmlns:p14="http://schemas.microsoft.com/office/powerpoint/2010/main" val="41347896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64</a:t>
            </a:fld>
            <a:endParaRPr lang="es-EC" altLang="es-EC" sz="1200">
              <a:latin typeface="Calibri" panose="020F0502020204030204" pitchFamily="34" charset="0"/>
            </a:endParaRPr>
          </a:p>
        </p:txBody>
      </p:sp>
    </p:spTree>
    <p:extLst>
      <p:ext uri="{BB962C8B-B14F-4D97-AF65-F5344CB8AC3E}">
        <p14:creationId xmlns:p14="http://schemas.microsoft.com/office/powerpoint/2010/main" val="291209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65</a:t>
            </a:fld>
            <a:endParaRPr lang="es-EC" altLang="es-EC" sz="1200">
              <a:latin typeface="Calibri" panose="020F0502020204030204" pitchFamily="34" charset="0"/>
            </a:endParaRPr>
          </a:p>
        </p:txBody>
      </p:sp>
    </p:spTree>
    <p:extLst>
      <p:ext uri="{BB962C8B-B14F-4D97-AF65-F5344CB8AC3E}">
        <p14:creationId xmlns:p14="http://schemas.microsoft.com/office/powerpoint/2010/main" val="7949515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66</a:t>
            </a:fld>
            <a:endParaRPr lang="es-EC" altLang="es-EC" sz="1200">
              <a:latin typeface="Calibri" panose="020F0502020204030204" pitchFamily="34" charset="0"/>
            </a:endParaRPr>
          </a:p>
        </p:txBody>
      </p:sp>
    </p:spTree>
    <p:extLst>
      <p:ext uri="{BB962C8B-B14F-4D97-AF65-F5344CB8AC3E}">
        <p14:creationId xmlns:p14="http://schemas.microsoft.com/office/powerpoint/2010/main" val="37942474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67</a:t>
            </a:fld>
            <a:endParaRPr lang="es-EC" altLang="es-EC" sz="1200">
              <a:latin typeface="Calibri" panose="020F0502020204030204" pitchFamily="34" charset="0"/>
            </a:endParaRPr>
          </a:p>
        </p:txBody>
      </p:sp>
    </p:spTree>
    <p:extLst>
      <p:ext uri="{BB962C8B-B14F-4D97-AF65-F5344CB8AC3E}">
        <p14:creationId xmlns:p14="http://schemas.microsoft.com/office/powerpoint/2010/main" val="24923158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68</a:t>
            </a:fld>
            <a:endParaRPr lang="es-EC" altLang="es-EC" sz="1200">
              <a:latin typeface="Calibri" panose="020F0502020204030204" pitchFamily="34" charset="0"/>
            </a:endParaRPr>
          </a:p>
        </p:txBody>
      </p:sp>
    </p:spTree>
    <p:extLst>
      <p:ext uri="{BB962C8B-B14F-4D97-AF65-F5344CB8AC3E}">
        <p14:creationId xmlns:p14="http://schemas.microsoft.com/office/powerpoint/2010/main" val="6279458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69</a:t>
            </a:fld>
            <a:endParaRPr lang="es-EC" altLang="es-EC" sz="1200">
              <a:latin typeface="Calibri" panose="020F0502020204030204" pitchFamily="34" charset="0"/>
            </a:endParaRPr>
          </a:p>
        </p:txBody>
      </p:sp>
    </p:spTree>
    <p:extLst>
      <p:ext uri="{BB962C8B-B14F-4D97-AF65-F5344CB8AC3E}">
        <p14:creationId xmlns:p14="http://schemas.microsoft.com/office/powerpoint/2010/main" val="12029932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70</a:t>
            </a:fld>
            <a:endParaRPr lang="es-EC" altLang="es-EC" sz="1200">
              <a:latin typeface="Calibri" panose="020F0502020204030204" pitchFamily="34" charset="0"/>
            </a:endParaRPr>
          </a:p>
        </p:txBody>
      </p:sp>
    </p:spTree>
    <p:extLst>
      <p:ext uri="{BB962C8B-B14F-4D97-AF65-F5344CB8AC3E}">
        <p14:creationId xmlns:p14="http://schemas.microsoft.com/office/powerpoint/2010/main" val="6257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638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B5FF7CA-938E-4FC8-A723-1EAC56F32C4E}" type="slidenum">
              <a:rPr lang="es-EC" altLang="es-ES"/>
              <a:pPr algn="r" eaLnBrk="1" hangingPunct="1">
                <a:spcBef>
                  <a:spcPct val="0"/>
                </a:spcBef>
              </a:pPr>
              <a:t>8</a:t>
            </a:fld>
            <a:endParaRPr lang="es-EC" altLang="es-ES"/>
          </a:p>
        </p:txBody>
      </p:sp>
    </p:spTree>
    <p:extLst>
      <p:ext uri="{BB962C8B-B14F-4D97-AF65-F5344CB8AC3E}">
        <p14:creationId xmlns:p14="http://schemas.microsoft.com/office/powerpoint/2010/main" val="40893268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71</a:t>
            </a:fld>
            <a:endParaRPr lang="es-EC" altLang="es-EC" sz="1200">
              <a:latin typeface="Calibri" panose="020F0502020204030204" pitchFamily="34" charset="0"/>
            </a:endParaRPr>
          </a:p>
        </p:txBody>
      </p:sp>
    </p:spTree>
    <p:extLst>
      <p:ext uri="{BB962C8B-B14F-4D97-AF65-F5344CB8AC3E}">
        <p14:creationId xmlns:p14="http://schemas.microsoft.com/office/powerpoint/2010/main" val="514063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72</a:t>
            </a:fld>
            <a:endParaRPr lang="es-EC" altLang="es-EC" sz="1200">
              <a:latin typeface="Calibri" panose="020F0502020204030204" pitchFamily="34" charset="0"/>
            </a:endParaRPr>
          </a:p>
        </p:txBody>
      </p:sp>
    </p:spTree>
    <p:extLst>
      <p:ext uri="{BB962C8B-B14F-4D97-AF65-F5344CB8AC3E}">
        <p14:creationId xmlns:p14="http://schemas.microsoft.com/office/powerpoint/2010/main" val="6648221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73</a:t>
            </a:fld>
            <a:endParaRPr lang="es-EC" altLang="es-EC" sz="1200">
              <a:latin typeface="Calibri" panose="020F0502020204030204" pitchFamily="34" charset="0"/>
            </a:endParaRPr>
          </a:p>
        </p:txBody>
      </p:sp>
    </p:spTree>
    <p:extLst>
      <p:ext uri="{BB962C8B-B14F-4D97-AF65-F5344CB8AC3E}">
        <p14:creationId xmlns:p14="http://schemas.microsoft.com/office/powerpoint/2010/main" val="4092869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74</a:t>
            </a:fld>
            <a:endParaRPr lang="es-EC" altLang="es-EC" sz="1200">
              <a:latin typeface="Calibri" panose="020F0502020204030204" pitchFamily="34" charset="0"/>
            </a:endParaRPr>
          </a:p>
        </p:txBody>
      </p:sp>
    </p:spTree>
    <p:extLst>
      <p:ext uri="{BB962C8B-B14F-4D97-AF65-F5344CB8AC3E}">
        <p14:creationId xmlns:p14="http://schemas.microsoft.com/office/powerpoint/2010/main" val="9698295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75</a:t>
            </a:fld>
            <a:endParaRPr lang="es-EC" altLang="es-EC" sz="1200">
              <a:latin typeface="Calibri" panose="020F0502020204030204" pitchFamily="34" charset="0"/>
            </a:endParaRPr>
          </a:p>
        </p:txBody>
      </p:sp>
    </p:spTree>
    <p:extLst>
      <p:ext uri="{BB962C8B-B14F-4D97-AF65-F5344CB8AC3E}">
        <p14:creationId xmlns:p14="http://schemas.microsoft.com/office/powerpoint/2010/main" val="543395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76</a:t>
            </a:fld>
            <a:endParaRPr lang="es-EC" altLang="es-EC" sz="1200">
              <a:latin typeface="Calibri" panose="020F0502020204030204" pitchFamily="34" charset="0"/>
            </a:endParaRPr>
          </a:p>
        </p:txBody>
      </p:sp>
    </p:spTree>
    <p:extLst>
      <p:ext uri="{BB962C8B-B14F-4D97-AF65-F5344CB8AC3E}">
        <p14:creationId xmlns:p14="http://schemas.microsoft.com/office/powerpoint/2010/main" val="4159577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77</a:t>
            </a:fld>
            <a:endParaRPr lang="es-EC" altLang="es-EC" sz="1200">
              <a:latin typeface="Calibri" panose="020F0502020204030204" pitchFamily="34" charset="0"/>
            </a:endParaRPr>
          </a:p>
        </p:txBody>
      </p:sp>
    </p:spTree>
    <p:extLst>
      <p:ext uri="{BB962C8B-B14F-4D97-AF65-F5344CB8AC3E}">
        <p14:creationId xmlns:p14="http://schemas.microsoft.com/office/powerpoint/2010/main" val="38058705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78</a:t>
            </a:fld>
            <a:endParaRPr lang="es-EC" altLang="es-EC" sz="1200">
              <a:latin typeface="Calibri" panose="020F0502020204030204" pitchFamily="34" charset="0"/>
            </a:endParaRPr>
          </a:p>
        </p:txBody>
      </p:sp>
    </p:spTree>
    <p:extLst>
      <p:ext uri="{BB962C8B-B14F-4D97-AF65-F5344CB8AC3E}">
        <p14:creationId xmlns:p14="http://schemas.microsoft.com/office/powerpoint/2010/main" val="19877013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79</a:t>
            </a:fld>
            <a:endParaRPr lang="es-EC" altLang="es-EC" sz="1200">
              <a:latin typeface="Calibri" panose="020F0502020204030204" pitchFamily="34" charset="0"/>
            </a:endParaRPr>
          </a:p>
        </p:txBody>
      </p:sp>
    </p:spTree>
    <p:extLst>
      <p:ext uri="{BB962C8B-B14F-4D97-AF65-F5344CB8AC3E}">
        <p14:creationId xmlns:p14="http://schemas.microsoft.com/office/powerpoint/2010/main" val="23535467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80</a:t>
            </a:fld>
            <a:endParaRPr lang="es-EC" altLang="es-EC" sz="1200">
              <a:latin typeface="Calibri" panose="020F0502020204030204" pitchFamily="34" charset="0"/>
            </a:endParaRPr>
          </a:p>
        </p:txBody>
      </p:sp>
    </p:spTree>
    <p:extLst>
      <p:ext uri="{BB962C8B-B14F-4D97-AF65-F5344CB8AC3E}">
        <p14:creationId xmlns:p14="http://schemas.microsoft.com/office/powerpoint/2010/main" val="23364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843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ED1E19-B0DC-457E-A527-032ACBE3351A}" type="slidenum">
              <a:rPr lang="es-EC" altLang="es-ES"/>
              <a:pPr algn="r" eaLnBrk="1" hangingPunct="1">
                <a:spcBef>
                  <a:spcPct val="0"/>
                </a:spcBef>
              </a:pPr>
              <a:t>9</a:t>
            </a:fld>
            <a:endParaRPr lang="es-EC" altLang="es-ES"/>
          </a:p>
        </p:txBody>
      </p:sp>
    </p:spTree>
    <p:extLst>
      <p:ext uri="{BB962C8B-B14F-4D97-AF65-F5344CB8AC3E}">
        <p14:creationId xmlns:p14="http://schemas.microsoft.com/office/powerpoint/2010/main" val="752699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81</a:t>
            </a:fld>
            <a:endParaRPr lang="es-EC" altLang="es-EC" sz="1200">
              <a:latin typeface="Calibri" panose="020F0502020204030204" pitchFamily="34" charset="0"/>
            </a:endParaRPr>
          </a:p>
        </p:txBody>
      </p:sp>
    </p:spTree>
    <p:extLst>
      <p:ext uri="{BB962C8B-B14F-4D97-AF65-F5344CB8AC3E}">
        <p14:creationId xmlns:p14="http://schemas.microsoft.com/office/powerpoint/2010/main" val="37367251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82</a:t>
            </a:fld>
            <a:endParaRPr lang="es-EC" altLang="es-EC" sz="1200">
              <a:latin typeface="Calibri" panose="020F0502020204030204" pitchFamily="34" charset="0"/>
            </a:endParaRPr>
          </a:p>
        </p:txBody>
      </p:sp>
    </p:spTree>
    <p:extLst>
      <p:ext uri="{BB962C8B-B14F-4D97-AF65-F5344CB8AC3E}">
        <p14:creationId xmlns:p14="http://schemas.microsoft.com/office/powerpoint/2010/main" val="38142041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83</a:t>
            </a:fld>
            <a:endParaRPr lang="es-EC" altLang="es-EC" sz="1200">
              <a:latin typeface="Calibri" panose="020F0502020204030204" pitchFamily="34" charset="0"/>
            </a:endParaRPr>
          </a:p>
        </p:txBody>
      </p:sp>
    </p:spTree>
    <p:extLst>
      <p:ext uri="{BB962C8B-B14F-4D97-AF65-F5344CB8AC3E}">
        <p14:creationId xmlns:p14="http://schemas.microsoft.com/office/powerpoint/2010/main" val="15620825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84</a:t>
            </a:fld>
            <a:endParaRPr lang="es-EC" altLang="es-EC" sz="1200">
              <a:latin typeface="Calibri" panose="020F0502020204030204" pitchFamily="34" charset="0"/>
            </a:endParaRPr>
          </a:p>
        </p:txBody>
      </p:sp>
    </p:spTree>
    <p:extLst>
      <p:ext uri="{BB962C8B-B14F-4D97-AF65-F5344CB8AC3E}">
        <p14:creationId xmlns:p14="http://schemas.microsoft.com/office/powerpoint/2010/main" val="15722359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85</a:t>
            </a:fld>
            <a:endParaRPr lang="es-EC" altLang="es-EC" sz="1200">
              <a:latin typeface="Calibri" panose="020F0502020204030204" pitchFamily="34" charset="0"/>
            </a:endParaRPr>
          </a:p>
        </p:txBody>
      </p:sp>
    </p:spTree>
    <p:extLst>
      <p:ext uri="{BB962C8B-B14F-4D97-AF65-F5344CB8AC3E}">
        <p14:creationId xmlns:p14="http://schemas.microsoft.com/office/powerpoint/2010/main" val="10003221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86</a:t>
            </a:fld>
            <a:endParaRPr lang="es-EC" altLang="es-EC" sz="1200">
              <a:latin typeface="Calibri" panose="020F0502020204030204" pitchFamily="34" charset="0"/>
            </a:endParaRPr>
          </a:p>
        </p:txBody>
      </p:sp>
    </p:spTree>
    <p:extLst>
      <p:ext uri="{BB962C8B-B14F-4D97-AF65-F5344CB8AC3E}">
        <p14:creationId xmlns:p14="http://schemas.microsoft.com/office/powerpoint/2010/main" val="31282895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87</a:t>
            </a:fld>
            <a:endParaRPr lang="es-EC" altLang="es-EC" sz="1200">
              <a:latin typeface="Calibri" panose="020F0502020204030204" pitchFamily="34" charset="0"/>
            </a:endParaRPr>
          </a:p>
        </p:txBody>
      </p:sp>
    </p:spTree>
    <p:extLst>
      <p:ext uri="{BB962C8B-B14F-4D97-AF65-F5344CB8AC3E}">
        <p14:creationId xmlns:p14="http://schemas.microsoft.com/office/powerpoint/2010/main" val="40630788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88</a:t>
            </a:fld>
            <a:endParaRPr lang="es-EC" altLang="es-EC" sz="1200">
              <a:latin typeface="Calibri" panose="020F0502020204030204" pitchFamily="34" charset="0"/>
            </a:endParaRPr>
          </a:p>
        </p:txBody>
      </p:sp>
    </p:spTree>
    <p:extLst>
      <p:ext uri="{BB962C8B-B14F-4D97-AF65-F5344CB8AC3E}">
        <p14:creationId xmlns:p14="http://schemas.microsoft.com/office/powerpoint/2010/main" val="33963689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89</a:t>
            </a:fld>
            <a:endParaRPr lang="es-EC" altLang="es-EC" sz="1200">
              <a:latin typeface="Calibri" panose="020F0502020204030204" pitchFamily="34" charset="0"/>
            </a:endParaRPr>
          </a:p>
        </p:txBody>
      </p:sp>
    </p:spTree>
    <p:extLst>
      <p:ext uri="{BB962C8B-B14F-4D97-AF65-F5344CB8AC3E}">
        <p14:creationId xmlns:p14="http://schemas.microsoft.com/office/powerpoint/2010/main" val="1025310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90</a:t>
            </a:fld>
            <a:endParaRPr lang="es-EC" altLang="es-EC" sz="1200">
              <a:latin typeface="Calibri" panose="020F0502020204030204" pitchFamily="34" charset="0"/>
            </a:endParaRPr>
          </a:p>
        </p:txBody>
      </p:sp>
    </p:spTree>
    <p:extLst>
      <p:ext uri="{BB962C8B-B14F-4D97-AF65-F5344CB8AC3E}">
        <p14:creationId xmlns:p14="http://schemas.microsoft.com/office/powerpoint/2010/main" val="382443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204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5EB73F5-70DC-4FD8-8099-814FFDB63282}" type="slidenum">
              <a:rPr lang="es-EC" altLang="es-ES"/>
              <a:pPr algn="r" eaLnBrk="1" hangingPunct="1">
                <a:spcBef>
                  <a:spcPct val="0"/>
                </a:spcBef>
              </a:pPr>
              <a:t>10</a:t>
            </a:fld>
            <a:endParaRPr lang="es-EC" altLang="es-ES"/>
          </a:p>
        </p:txBody>
      </p:sp>
    </p:spTree>
    <p:extLst>
      <p:ext uri="{BB962C8B-B14F-4D97-AF65-F5344CB8AC3E}">
        <p14:creationId xmlns:p14="http://schemas.microsoft.com/office/powerpoint/2010/main" val="1841674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91</a:t>
            </a:fld>
            <a:endParaRPr lang="es-EC" altLang="es-EC" sz="1200">
              <a:latin typeface="Calibri" panose="020F0502020204030204" pitchFamily="34" charset="0"/>
            </a:endParaRPr>
          </a:p>
        </p:txBody>
      </p:sp>
    </p:spTree>
    <p:extLst>
      <p:ext uri="{BB962C8B-B14F-4D97-AF65-F5344CB8AC3E}">
        <p14:creationId xmlns:p14="http://schemas.microsoft.com/office/powerpoint/2010/main" val="26652242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92</a:t>
            </a:fld>
            <a:endParaRPr lang="es-EC" altLang="es-EC" sz="1200">
              <a:latin typeface="Calibri" panose="020F0502020204030204" pitchFamily="34" charset="0"/>
            </a:endParaRPr>
          </a:p>
        </p:txBody>
      </p:sp>
    </p:spTree>
    <p:extLst>
      <p:ext uri="{BB962C8B-B14F-4D97-AF65-F5344CB8AC3E}">
        <p14:creationId xmlns:p14="http://schemas.microsoft.com/office/powerpoint/2010/main" val="37582457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93</a:t>
            </a:fld>
            <a:endParaRPr lang="es-EC" altLang="es-EC" sz="1200">
              <a:latin typeface="Calibri" panose="020F0502020204030204" pitchFamily="34" charset="0"/>
            </a:endParaRPr>
          </a:p>
        </p:txBody>
      </p:sp>
    </p:spTree>
    <p:extLst>
      <p:ext uri="{BB962C8B-B14F-4D97-AF65-F5344CB8AC3E}">
        <p14:creationId xmlns:p14="http://schemas.microsoft.com/office/powerpoint/2010/main" val="27829319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94</a:t>
            </a:fld>
            <a:endParaRPr lang="es-EC" altLang="es-EC" sz="1200">
              <a:latin typeface="Calibri" panose="020F0502020204030204" pitchFamily="34" charset="0"/>
            </a:endParaRPr>
          </a:p>
        </p:txBody>
      </p:sp>
    </p:spTree>
    <p:extLst>
      <p:ext uri="{BB962C8B-B14F-4D97-AF65-F5344CB8AC3E}">
        <p14:creationId xmlns:p14="http://schemas.microsoft.com/office/powerpoint/2010/main" val="13276626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95</a:t>
            </a:fld>
            <a:endParaRPr lang="es-EC" altLang="es-EC" sz="1200">
              <a:latin typeface="Calibri" panose="020F0502020204030204" pitchFamily="34" charset="0"/>
            </a:endParaRPr>
          </a:p>
        </p:txBody>
      </p:sp>
    </p:spTree>
    <p:extLst>
      <p:ext uri="{BB962C8B-B14F-4D97-AF65-F5344CB8AC3E}">
        <p14:creationId xmlns:p14="http://schemas.microsoft.com/office/powerpoint/2010/main" val="15906505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96</a:t>
            </a:fld>
            <a:endParaRPr lang="es-EC" altLang="es-EC" sz="1200">
              <a:latin typeface="Calibri" panose="020F0502020204030204" pitchFamily="34" charset="0"/>
            </a:endParaRPr>
          </a:p>
        </p:txBody>
      </p:sp>
    </p:spTree>
    <p:extLst>
      <p:ext uri="{BB962C8B-B14F-4D97-AF65-F5344CB8AC3E}">
        <p14:creationId xmlns:p14="http://schemas.microsoft.com/office/powerpoint/2010/main" val="6513274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97</a:t>
            </a:fld>
            <a:endParaRPr lang="es-EC" altLang="es-EC" sz="1200">
              <a:latin typeface="Calibri" panose="020F0502020204030204" pitchFamily="34" charset="0"/>
            </a:endParaRPr>
          </a:p>
        </p:txBody>
      </p:sp>
    </p:spTree>
    <p:extLst>
      <p:ext uri="{BB962C8B-B14F-4D97-AF65-F5344CB8AC3E}">
        <p14:creationId xmlns:p14="http://schemas.microsoft.com/office/powerpoint/2010/main" val="155318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98</a:t>
            </a:fld>
            <a:endParaRPr lang="es-EC" altLang="es-EC" sz="1200">
              <a:latin typeface="Calibri" panose="020F0502020204030204" pitchFamily="34" charset="0"/>
            </a:endParaRPr>
          </a:p>
        </p:txBody>
      </p:sp>
    </p:spTree>
    <p:extLst>
      <p:ext uri="{BB962C8B-B14F-4D97-AF65-F5344CB8AC3E}">
        <p14:creationId xmlns:p14="http://schemas.microsoft.com/office/powerpoint/2010/main" val="17059998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99</a:t>
            </a:fld>
            <a:endParaRPr lang="es-EC" altLang="es-EC" sz="1200">
              <a:latin typeface="Calibri" panose="020F0502020204030204" pitchFamily="34" charset="0"/>
            </a:endParaRPr>
          </a:p>
        </p:txBody>
      </p:sp>
    </p:spTree>
    <p:extLst>
      <p:ext uri="{BB962C8B-B14F-4D97-AF65-F5344CB8AC3E}">
        <p14:creationId xmlns:p14="http://schemas.microsoft.com/office/powerpoint/2010/main" val="26478737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F2D98E-885A-4D47-8210-80FC57C506E3}" type="slidenum">
              <a:rPr lang="es-EC" altLang="es-EC" sz="1200">
                <a:latin typeface="Calibri" panose="020F0502020204030204" pitchFamily="34" charset="0"/>
              </a:rPr>
              <a:pPr algn="r" eaLnBrk="1" hangingPunct="1"/>
              <a:t>100</a:t>
            </a:fld>
            <a:endParaRPr lang="es-EC" altLang="es-EC" sz="1200">
              <a:latin typeface="Calibri" panose="020F0502020204030204" pitchFamily="34" charset="0"/>
            </a:endParaRPr>
          </a:p>
        </p:txBody>
      </p:sp>
    </p:spTree>
    <p:extLst>
      <p:ext uri="{BB962C8B-B14F-4D97-AF65-F5344CB8AC3E}">
        <p14:creationId xmlns:p14="http://schemas.microsoft.com/office/powerpoint/2010/main" val="22619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420E2FC-1717-41C9-92AC-140DC09070AB}" type="datetimeFigureOut">
              <a:rPr lang="es-EC" smtClean="0"/>
              <a:t>22/02/2016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301433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420E2FC-1717-41C9-92AC-140DC09070AB}" type="datetimeFigureOut">
              <a:rPr lang="es-EC" smtClean="0"/>
              <a:t>22/02/2016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284277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420E2FC-1717-41C9-92AC-140DC09070AB}" type="datetimeFigureOut">
              <a:rPr lang="es-EC" smtClean="0"/>
              <a:t>22/02/2016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215247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420E2FC-1717-41C9-92AC-140DC09070AB}" type="datetimeFigureOut">
              <a:rPr lang="es-EC" smtClean="0"/>
              <a:t>22/02/2016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28307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420E2FC-1717-41C9-92AC-140DC09070AB}" type="datetimeFigureOut">
              <a:rPr lang="es-EC" smtClean="0"/>
              <a:t>22/02/2016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157293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420E2FC-1717-41C9-92AC-140DC09070AB}" type="datetimeFigureOut">
              <a:rPr lang="es-EC" smtClean="0"/>
              <a:t>22/02/2016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58159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420E2FC-1717-41C9-92AC-140DC09070AB}" type="datetimeFigureOut">
              <a:rPr lang="es-EC" smtClean="0"/>
              <a:t>22/02/2016</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147940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F420E2FC-1717-41C9-92AC-140DC09070AB}" type="datetimeFigureOut">
              <a:rPr lang="es-EC" smtClean="0"/>
              <a:t>22/02/2016</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28506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420E2FC-1717-41C9-92AC-140DC09070AB}" type="datetimeFigureOut">
              <a:rPr lang="es-EC" smtClean="0"/>
              <a:t>22/02/2016</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154834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420E2FC-1717-41C9-92AC-140DC09070AB}" type="datetimeFigureOut">
              <a:rPr lang="es-EC" smtClean="0"/>
              <a:t>22/02/2016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89846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420E2FC-1717-41C9-92AC-140DC09070AB}" type="datetimeFigureOut">
              <a:rPr lang="es-EC" smtClean="0"/>
              <a:t>22/02/2016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21AB56-F236-4D5C-A2B8-5E64DC16F464}" type="slidenum">
              <a:rPr lang="es-EC" smtClean="0"/>
              <a:t>‹#›</a:t>
            </a:fld>
            <a:endParaRPr lang="es-EC"/>
          </a:p>
        </p:txBody>
      </p:sp>
    </p:spTree>
    <p:extLst>
      <p:ext uri="{BB962C8B-B14F-4D97-AF65-F5344CB8AC3E}">
        <p14:creationId xmlns:p14="http://schemas.microsoft.com/office/powerpoint/2010/main" val="125188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0E2FC-1717-41C9-92AC-140DC09070AB}" type="datetimeFigureOut">
              <a:rPr lang="es-EC" smtClean="0"/>
              <a:t>22/02/2016</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1AB56-F236-4D5C-A2B8-5E64DC16F464}" type="slidenum">
              <a:rPr lang="es-EC" smtClean="0"/>
              <a:t>‹#›</a:t>
            </a:fld>
            <a:endParaRPr lang="es-EC"/>
          </a:p>
        </p:txBody>
      </p:sp>
    </p:spTree>
    <p:extLst>
      <p:ext uri="{BB962C8B-B14F-4D97-AF65-F5344CB8AC3E}">
        <p14:creationId xmlns:p14="http://schemas.microsoft.com/office/powerpoint/2010/main" val="2575485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249.png"/><Relationship Id="rId5" Type="http://schemas.openxmlformats.org/officeDocument/2006/relationships/image" Target="../media/image248.png"/><Relationship Id="rId4" Type="http://schemas.openxmlformats.org/officeDocument/2006/relationships/image" Target="../media/image247.png"/></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251.png"/><Relationship Id="rId4" Type="http://schemas.openxmlformats.org/officeDocument/2006/relationships/image" Target="../media/image250.png"/></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253.png"/></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10.pn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0.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78.png"/><Relationship Id="rId4" Type="http://schemas.openxmlformats.org/officeDocument/2006/relationships/image" Target="../media/image1110.pn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2.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11.pn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24.png"/><Relationship Id="rId5" Type="http://schemas.openxmlformats.org/officeDocument/2006/relationships/image" Target="../media/image79.jpeg"/><Relationship Id="rId4" Type="http://schemas.openxmlformats.org/officeDocument/2006/relationships/image" Target="../media/image191.png"/></Relationships>
</file>

<file path=ppt/slides/_rels/slide72.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4.jpeg"/><Relationship Id="rId7" Type="http://schemas.openxmlformats.org/officeDocument/2006/relationships/image" Target="../media/image280.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320.png"/><Relationship Id="rId5" Type="http://schemas.openxmlformats.org/officeDocument/2006/relationships/image" Target="../media/image81.png"/><Relationship Id="rId10" Type="http://schemas.openxmlformats.org/officeDocument/2006/relationships/image" Target="../media/image310.png"/><Relationship Id="rId4" Type="http://schemas.openxmlformats.org/officeDocument/2006/relationships/image" Target="../media/image80.png"/><Relationship Id="rId9" Type="http://schemas.openxmlformats.org/officeDocument/2006/relationships/image" Target="../media/image300.pn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74.xml.rels><?xml version="1.0" encoding="UTF-8" standalone="yes"?>
<Relationships xmlns="http://schemas.openxmlformats.org/package/2006/relationships"><Relationship Id="rId8" Type="http://schemas.openxmlformats.org/officeDocument/2006/relationships/image" Target="../media/image860.png"/><Relationship Id="rId3" Type="http://schemas.openxmlformats.org/officeDocument/2006/relationships/image" Target="../media/image4.jpeg"/><Relationship Id="rId7" Type="http://schemas.openxmlformats.org/officeDocument/2006/relationships/image" Target="../media/image850.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87.pn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7.emf"/></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75.png"/><Relationship Id="rId4" Type="http://schemas.openxmlformats.org/officeDocument/2006/relationships/image" Target="../media/image89.png"/></Relationships>
</file>

<file path=ppt/slides/_rels/slide78.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4.jpeg"/><Relationship Id="rId7" Type="http://schemas.openxmlformats.org/officeDocument/2006/relationships/image" Target="../media/image410.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90.png"/><Relationship Id="rId9" Type="http://schemas.openxmlformats.org/officeDocument/2006/relationships/image" Target="../media/image181.png"/></Relationships>
</file>

<file path=ppt/slides/_rels/slide79.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4.jpeg"/><Relationship Id="rId7" Type="http://schemas.openxmlformats.org/officeDocument/2006/relationships/image" Target="../media/image187.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86.png"/><Relationship Id="rId5" Type="http://schemas.openxmlformats.org/officeDocument/2006/relationships/image" Target="../media/image185.png"/><Relationship Id="rId10" Type="http://schemas.openxmlformats.org/officeDocument/2006/relationships/image" Target="../media/image190.png"/><Relationship Id="rId4" Type="http://schemas.openxmlformats.org/officeDocument/2006/relationships/image" Target="../media/image91.png"/><Relationship Id="rId9" Type="http://schemas.openxmlformats.org/officeDocument/2006/relationships/image" Target="../media/image18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440.png"/><Relationship Id="rId4" Type="http://schemas.openxmlformats.org/officeDocument/2006/relationships/image" Target="../media/image430.pn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92.emf"/></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94.png"/><Relationship Id="rId4" Type="http://schemas.openxmlformats.org/officeDocument/2006/relationships/image" Target="../media/image93.png"/></Relationships>
</file>

<file path=ppt/slides/_rels/slide8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4.jpeg"/><Relationship Id="rId7" Type="http://schemas.openxmlformats.org/officeDocument/2006/relationships/image" Target="../media/image97.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201.png"/><Relationship Id="rId4" Type="http://schemas.openxmlformats.org/officeDocument/2006/relationships/image" Target="../media/image95.png"/></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5.png"/></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209.png"/><Relationship Id="rId4" Type="http://schemas.openxmlformats.org/officeDocument/2006/relationships/image" Target="../media/image208.png"/></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99.png"/></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16.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214.png"/><Relationship Id="rId4" Type="http://schemas.openxmlformats.org/officeDocument/2006/relationships/image" Target="../media/image102.png"/></Relationships>
</file>

<file path=ppt/slides/_rels/slide89.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4.jpeg"/><Relationship Id="rId7" Type="http://schemas.openxmlformats.org/officeDocument/2006/relationships/image" Target="../media/image220.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219.png"/><Relationship Id="rId5" Type="http://schemas.openxmlformats.org/officeDocument/2006/relationships/image" Target="../media/image218.png"/><Relationship Id="rId10" Type="http://schemas.openxmlformats.org/officeDocument/2006/relationships/image" Target="../media/image223.png"/><Relationship Id="rId4" Type="http://schemas.openxmlformats.org/officeDocument/2006/relationships/image" Target="../media/image104.png"/><Relationship Id="rId9" Type="http://schemas.openxmlformats.org/officeDocument/2006/relationships/image" Target="../media/image22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07.emf"/><Relationship Id="rId5" Type="http://schemas.openxmlformats.org/officeDocument/2006/relationships/image" Target="../media/image106.png"/><Relationship Id="rId4" Type="http://schemas.openxmlformats.org/officeDocument/2006/relationships/image" Target="../media/image105.png"/></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11.emf"/></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90152" y="-72148"/>
            <a:ext cx="12282152"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5" name="1 Título"/>
          <p:cNvSpPr>
            <a:spLocks noGrp="1"/>
          </p:cNvSpPr>
          <p:nvPr>
            <p:ph type="title"/>
          </p:nvPr>
        </p:nvSpPr>
        <p:spPr>
          <a:xfrm>
            <a:off x="2373313" y="1989138"/>
            <a:ext cx="7981950" cy="1973262"/>
          </a:xfrm>
        </p:spPr>
        <p:txBody>
          <a:bodyPr/>
          <a:lstStyle/>
          <a:p>
            <a:r>
              <a:rPr lang="es-EC" altLang="es-ES" sz="1400" b="1">
                <a:latin typeface="Arial" panose="020B0604020202020204" pitchFamily="34" charset="0"/>
                <a:cs typeface="Arial" panose="020B0604020202020204" pitchFamily="34" charset="0"/>
              </a:rPr>
              <a:t>TEMA: SIMULACIÓN DEL PROCESO DE ROLADO PARA EL DISEÑO DE UNA MÁQUINA BAROLADORA PARA PLANCHAS DE ACERO DE HASTA 3000mm DE ANCHO Y 12mm DE ESPESOR PARA EL DEPARTAMENTO DE PRODUCCIÓN DE LA EMPRESA PMEC SA.</a:t>
            </a:r>
            <a:endParaRPr lang="es-ES" altLang="es-ES" sz="1400">
              <a:latin typeface="Arial" panose="020B0604020202020204" pitchFamily="34" charset="0"/>
              <a:cs typeface="Arial" panose="020B0604020202020204" pitchFamily="34" charset="0"/>
            </a:endParaRPr>
          </a:p>
        </p:txBody>
      </p:sp>
      <p:sp>
        <p:nvSpPr>
          <p:cNvPr id="3076" name="Rectangle 1"/>
          <p:cNvSpPr>
            <a:spLocks noChangeArrowheads="1"/>
          </p:cNvSpPr>
          <p:nvPr/>
        </p:nvSpPr>
        <p:spPr bwMode="auto">
          <a:xfrm>
            <a:off x="2820988" y="914400"/>
            <a:ext cx="708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1600" b="1">
                <a:latin typeface="Arial" panose="020B0604020202020204" pitchFamily="34" charset="0"/>
              </a:rPr>
              <a:t>DEPARTAMENTO DE CIENCIAS DE LA ENERGÍA Y MECÁNICA</a:t>
            </a:r>
            <a:endParaRPr lang="es-ES" altLang="es-ES" sz="1600">
              <a:latin typeface="Arial" panose="020B0604020202020204" pitchFamily="34" charset="0"/>
            </a:endParaRPr>
          </a:p>
        </p:txBody>
      </p:sp>
      <p:pic>
        <p:nvPicPr>
          <p:cNvPr id="3077" name="Imagen 2" descr="http://blogs.espe.edu.ec/wp-content/uploads/2013/07/Comunicado-2-1.jpg"/>
          <p:cNvPicPr>
            <a:picLocks noChangeAspect="1" noChangeArrowheads="1"/>
          </p:cNvPicPr>
          <p:nvPr/>
        </p:nvPicPr>
        <p:blipFill>
          <a:blip r:embed="rId4">
            <a:extLst>
              <a:ext uri="{28A0092B-C50C-407E-A947-70E740481C1C}">
                <a14:useLocalDpi xmlns:a14="http://schemas.microsoft.com/office/drawing/2010/main" val="0"/>
              </a:ext>
            </a:extLst>
          </a:blip>
          <a:srcRect l="10594" t="38914" r="10754" b="29167"/>
          <a:stretch>
            <a:fillRect/>
          </a:stretch>
        </p:blipFill>
        <p:spPr bwMode="auto">
          <a:xfrm>
            <a:off x="126999" y="55563"/>
            <a:ext cx="482957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p:cNvSpPr>
            <a:spLocks noChangeArrowheads="1"/>
          </p:cNvSpPr>
          <p:nvPr/>
        </p:nvSpPr>
        <p:spPr bwMode="auto">
          <a:xfrm>
            <a:off x="2478088" y="1423989"/>
            <a:ext cx="7772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ES" sz="1600" b="1">
                <a:latin typeface="Arial" panose="020B0604020202020204" pitchFamily="34" charset="0"/>
              </a:rPr>
              <a:t>CARRERA DE INGENIERÍA MECÁNICA</a:t>
            </a:r>
          </a:p>
          <a:p>
            <a:pPr algn="ctr" eaLnBrk="1" hangingPunct="1">
              <a:spcBef>
                <a:spcPct val="0"/>
              </a:spcBef>
              <a:buFontTx/>
              <a:buNone/>
            </a:pPr>
            <a:endParaRPr lang="es-ES" altLang="es-ES" sz="1600">
              <a:latin typeface="Arial" panose="020B0604020202020204" pitchFamily="34" charset="0"/>
            </a:endParaRPr>
          </a:p>
          <a:p>
            <a:pPr algn="ctr" eaLnBrk="1" hangingPunct="1">
              <a:spcBef>
                <a:spcPct val="0"/>
              </a:spcBef>
              <a:buFontTx/>
              <a:buNone/>
            </a:pPr>
            <a:r>
              <a:rPr lang="es-EC" altLang="es-ES" sz="1600" b="1">
                <a:latin typeface="Arial" panose="020B0604020202020204" pitchFamily="34" charset="0"/>
              </a:rPr>
              <a:t>PROYECTO DE INVESTIGACIÓN PREVIO A LA OBTENCIÓN DEL TÍTULO DE INGENIERO MECÁNICO</a:t>
            </a:r>
            <a:endParaRPr lang="es-ES" altLang="es-ES" sz="1600">
              <a:latin typeface="Arial" panose="020B0604020202020204" pitchFamily="34" charset="0"/>
            </a:endParaRPr>
          </a:p>
        </p:txBody>
      </p:sp>
      <p:sp>
        <p:nvSpPr>
          <p:cNvPr id="6" name="Rectangle 5"/>
          <p:cNvSpPr/>
          <p:nvPr/>
        </p:nvSpPr>
        <p:spPr>
          <a:xfrm>
            <a:off x="3140075" y="3505200"/>
            <a:ext cx="6446838" cy="2978150"/>
          </a:xfrm>
          <a:prstGeom prst="rect">
            <a:avLst/>
          </a:prstGeom>
        </p:spPr>
        <p:txBody>
          <a:bodyPr>
            <a:spAutoFit/>
          </a:bodyPr>
          <a:lstStyle/>
          <a:p>
            <a:pPr algn="ctr">
              <a:lnSpc>
                <a:spcPct val="107000"/>
              </a:lnSpc>
              <a:spcAft>
                <a:spcPts val="800"/>
              </a:spcAft>
              <a:defRPr/>
            </a:pPr>
            <a:r>
              <a:rPr lang="es-EC" sz="1400" b="1" dirty="0">
                <a:ea typeface="Arial" panose="020B0604020202020204" pitchFamily="34" charset="0"/>
                <a:cs typeface="Arial" panose="020B0604020202020204" pitchFamily="34" charset="0"/>
              </a:rPr>
              <a:t>AUTORES: QUITO CARRIÓN, MARCO VINICIO</a:t>
            </a:r>
            <a:endParaRPr lang="es-ES" sz="1400" dirty="0">
              <a:ea typeface="Arial" panose="020B0604020202020204" pitchFamily="34" charset="0"/>
              <a:cs typeface="Times New Roman" panose="02020603050405020304" pitchFamily="18" charset="0"/>
            </a:endParaRPr>
          </a:p>
          <a:p>
            <a:pPr marL="899160" indent="449580" algn="ctr">
              <a:lnSpc>
                <a:spcPct val="107000"/>
              </a:lnSpc>
              <a:spcAft>
                <a:spcPts val="800"/>
              </a:spcAft>
              <a:defRPr/>
            </a:pPr>
            <a:r>
              <a:rPr lang="es-EC" sz="1400" b="1" dirty="0">
                <a:ea typeface="Arial" panose="020B0604020202020204" pitchFamily="34" charset="0"/>
                <a:cs typeface="Arial" panose="020B0604020202020204" pitchFamily="34" charset="0"/>
              </a:rPr>
              <a:t>ABEDRABBO HAZBUN, ANIBAL FARUK</a:t>
            </a:r>
          </a:p>
          <a:p>
            <a:pPr marL="899160" indent="449580" algn="ctr">
              <a:lnSpc>
                <a:spcPct val="107000"/>
              </a:lnSpc>
              <a:spcAft>
                <a:spcPts val="800"/>
              </a:spcAft>
              <a:defRPr/>
            </a:pPr>
            <a:endParaRPr lang="es-ES" sz="1400" dirty="0">
              <a:ea typeface="Arial" panose="020B0604020202020204" pitchFamily="34" charset="0"/>
              <a:cs typeface="Times New Roman" panose="02020603050405020304" pitchFamily="18" charset="0"/>
            </a:endParaRPr>
          </a:p>
          <a:p>
            <a:pPr algn="ctr">
              <a:lnSpc>
                <a:spcPct val="107000"/>
              </a:lnSpc>
              <a:spcAft>
                <a:spcPts val="800"/>
              </a:spcAft>
              <a:defRPr/>
            </a:pPr>
            <a:r>
              <a:rPr lang="es-EC" sz="1400" dirty="0">
                <a:ea typeface="Arial" panose="020B0604020202020204" pitchFamily="34" charset="0"/>
                <a:cs typeface="Arial" panose="020B0604020202020204" pitchFamily="34" charset="0"/>
              </a:rPr>
              <a:t> </a:t>
            </a:r>
            <a:r>
              <a:rPr lang="es-EC" sz="1400" b="1" dirty="0">
                <a:ea typeface="Arial" panose="020B0604020202020204" pitchFamily="34" charset="0"/>
                <a:cs typeface="Arial" panose="020B0604020202020204" pitchFamily="34" charset="0"/>
              </a:rPr>
              <a:t>DIRECTOR: ING. CARLOS NARANJO MSC.</a:t>
            </a:r>
            <a:endParaRPr lang="es-ES" sz="1400" dirty="0">
              <a:ea typeface="Arial" panose="020B0604020202020204" pitchFamily="34" charset="0"/>
              <a:cs typeface="Times New Roman" panose="02020603050405020304" pitchFamily="18" charset="0"/>
            </a:endParaRPr>
          </a:p>
          <a:p>
            <a:pPr algn="ctr">
              <a:lnSpc>
                <a:spcPct val="107000"/>
              </a:lnSpc>
              <a:spcAft>
                <a:spcPts val="800"/>
              </a:spcAft>
              <a:defRPr/>
            </a:pPr>
            <a:r>
              <a:rPr lang="es-EC" sz="1400" dirty="0">
                <a:ea typeface="Arial" panose="020B0604020202020204" pitchFamily="34" charset="0"/>
                <a:cs typeface="Arial" panose="020B0604020202020204" pitchFamily="34" charset="0"/>
              </a:rPr>
              <a:t> </a:t>
            </a:r>
          </a:p>
          <a:p>
            <a:pPr algn="ctr">
              <a:lnSpc>
                <a:spcPct val="107000"/>
              </a:lnSpc>
              <a:spcAft>
                <a:spcPts val="800"/>
              </a:spcAft>
              <a:defRPr/>
            </a:pPr>
            <a:r>
              <a:rPr lang="es-EC" sz="1400" b="1" dirty="0">
                <a:ea typeface="Arial" panose="020B0604020202020204" pitchFamily="34" charset="0"/>
                <a:cs typeface="Arial" panose="020B0604020202020204" pitchFamily="34" charset="0"/>
              </a:rPr>
              <a:t>SANGOLQUÍ </a:t>
            </a:r>
            <a:endParaRPr lang="es-ES" sz="1400" dirty="0">
              <a:ea typeface="Arial" panose="020B0604020202020204" pitchFamily="34" charset="0"/>
              <a:cs typeface="Times New Roman" panose="02020603050405020304" pitchFamily="18" charset="0"/>
            </a:endParaRPr>
          </a:p>
          <a:p>
            <a:pPr algn="ctr">
              <a:lnSpc>
                <a:spcPct val="107000"/>
              </a:lnSpc>
              <a:spcAft>
                <a:spcPts val="800"/>
              </a:spcAft>
              <a:defRPr/>
            </a:pPr>
            <a:r>
              <a:rPr lang="es-EC" sz="1400" b="1" dirty="0">
                <a:ea typeface="Arial" panose="020B0604020202020204" pitchFamily="34" charset="0"/>
                <a:cs typeface="Arial" panose="020B0604020202020204" pitchFamily="34" charset="0"/>
              </a:rPr>
              <a:t>2016</a:t>
            </a:r>
            <a:endParaRPr lang="es-ES" sz="1400" dirty="0">
              <a:ea typeface="Arial" panose="020B0604020202020204" pitchFamily="34" charset="0"/>
              <a:cs typeface="Times New Roman" panose="02020603050405020304" pitchFamily="18" charset="0"/>
            </a:endParaRPr>
          </a:p>
          <a:p>
            <a:pPr eaLnBrk="1" hangingPunct="1">
              <a:defRPr/>
            </a:pPr>
            <a:r>
              <a:rPr lang="es-EC" b="1" dirty="0">
                <a:ea typeface="Arial" panose="020B0604020202020204" pitchFamily="34" charset="0"/>
              </a:rPr>
              <a:t/>
            </a:r>
            <a:br>
              <a:rPr lang="es-EC" b="1" dirty="0">
                <a:ea typeface="Arial" panose="020B0604020202020204" pitchFamily="34" charset="0"/>
              </a:rPr>
            </a:br>
            <a:endParaRPr lang="es-ES" dirty="0"/>
          </a:p>
        </p:txBody>
      </p:sp>
    </p:spTree>
    <p:extLst>
      <p:ext uri="{BB962C8B-B14F-4D97-AF65-F5344CB8AC3E}">
        <p14:creationId xmlns:p14="http://schemas.microsoft.com/office/powerpoint/2010/main" val="6627990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
          <p:cNvSpPr>
            <a:spLocks noChangeArrowheads="1"/>
          </p:cNvSpPr>
          <p:nvPr/>
        </p:nvSpPr>
        <p:spPr bwMode="auto">
          <a:xfrm>
            <a:off x="3756025" y="665163"/>
            <a:ext cx="4536050"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cs typeface="Times New Roman" panose="02020603050405020304" pitchFamily="18" charset="0"/>
              </a:rPr>
              <a:t>Tipos de Máquinas Roladoras</a:t>
            </a:r>
            <a:endParaRPr lang="es-ES" altLang="es-ES" sz="2400" b="1">
              <a:latin typeface="Arial" panose="020B0604020202020204" pitchFamily="34" charset="0"/>
              <a:cs typeface="Times New Roman" panose="02020603050405020304" pitchFamily="18" charset="0"/>
            </a:endParaRPr>
          </a:p>
        </p:txBody>
      </p:sp>
      <p:pic>
        <p:nvPicPr>
          <p:cNvPr id="1946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123950"/>
            <a:ext cx="8153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8706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5" name="Marcador de contenido 2"/>
          <p:cNvSpPr txBox="1">
            <a:spLocks/>
          </p:cNvSpPr>
          <p:nvPr/>
        </p:nvSpPr>
        <p:spPr>
          <a:xfrm>
            <a:off x="596900" y="1659363"/>
            <a:ext cx="11112500" cy="472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Selección de la bomba hidráulica</a:t>
            </a:r>
          </a:p>
        </p:txBody>
      </p:sp>
      <p:sp>
        <p:nvSpPr>
          <p:cNvPr id="8" name="Título 1"/>
          <p:cNvSpPr>
            <a:spLocks noGrp="1"/>
          </p:cNvSpPr>
          <p:nvPr>
            <p:ph type="title"/>
          </p:nvPr>
        </p:nvSpPr>
        <p:spPr>
          <a:xfrm>
            <a:off x="596900" y="694565"/>
            <a:ext cx="11112500" cy="881823"/>
          </a:xfrm>
        </p:spPr>
        <p:txBody>
          <a:bodyPr>
            <a:noAutofit/>
          </a:bodyPr>
          <a:lstStyle/>
          <a:p>
            <a:pPr algn="ctr"/>
            <a:r>
              <a:rPr lang="es-EC" sz="3600" b="1" dirty="0" smtClean="0">
                <a:latin typeface="Arial" panose="020B0604020202020204" pitchFamily="34" charset="0"/>
                <a:cs typeface="Arial" panose="020B0604020202020204" pitchFamily="34" charset="0"/>
              </a:rPr>
              <a:t>SISTEMAS COMPLEMENTARIOS DE LA MÁQUINA</a:t>
            </a:r>
            <a:endParaRPr lang="es-EC" sz="3600" b="1" dirty="0">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596900" y="2293178"/>
            <a:ext cx="5359400" cy="10977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a:latin typeface="Arial" panose="020B0604020202020204" pitchFamily="34" charset="0"/>
                <a:cs typeface="Arial" panose="020B0604020202020204" pitchFamily="34" charset="0"/>
              </a:rPr>
              <a:t>Hallamos el caudal necesario para los cilindros hidráulicos de los rodillos inferiores.</a:t>
            </a:r>
          </a:p>
        </p:txBody>
      </p:sp>
      <p:sp>
        <p:nvSpPr>
          <p:cNvPr id="11" name="Marcador de contenido 2"/>
          <p:cNvSpPr txBox="1">
            <a:spLocks/>
          </p:cNvSpPr>
          <p:nvPr/>
        </p:nvSpPr>
        <p:spPr>
          <a:xfrm>
            <a:off x="6350000" y="2293178"/>
            <a:ext cx="5359400" cy="915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dirty="0">
                <a:latin typeface="Arial" panose="020B0604020202020204" pitchFamily="34" charset="0"/>
                <a:cs typeface="Arial" panose="020B0604020202020204" pitchFamily="34" charset="0"/>
              </a:rPr>
              <a:t>Hallamos el caudal necesario para el cilindro del rodillo </a:t>
            </a:r>
            <a:r>
              <a:rPr lang="es-EC" sz="2400" dirty="0" smtClean="0">
                <a:latin typeface="Arial" panose="020B0604020202020204" pitchFamily="34" charset="0"/>
                <a:cs typeface="Arial" panose="020B0604020202020204" pitchFamily="34" charset="0"/>
              </a:rPr>
              <a:t>superior.</a:t>
            </a:r>
            <a:endParaRPr lang="es-EC"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ángulo 2"/>
              <p:cNvSpPr/>
              <p:nvPr/>
            </p:nvSpPr>
            <p:spPr>
              <a:xfrm>
                <a:off x="889000" y="3272425"/>
                <a:ext cx="4775200" cy="2166940"/>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𝐶𝑎𝑟𝑟𝑒𝑟𝑎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𝑖𝑛𝑓</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=200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𝑐𝑖𝑛𝑓</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=125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𝑐𝑖𝑛𝑓</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𝜋</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𝑐𝑖𝑛𝑓</m:t>
                                  </m:r>
                                </m:sub>
                              </m:sSub>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𝐶𝑎𝑟𝑟𝑒𝑟𝑎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𝑖𝑛𝑓</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=2.454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𝐿</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889000" y="3272425"/>
                <a:ext cx="4775200" cy="2166940"/>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657952" y="5443191"/>
                <a:ext cx="3237296" cy="618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𝑐𝑖𝑛𝑓</m:t>
                          </m:r>
                        </m:sub>
                      </m:sSub>
                      <m:r>
                        <a:rPr lang="es-EC" i="0">
                          <a:latin typeface="Cambria Math" panose="02040503050406030204" pitchFamily="18" charset="0"/>
                        </a:rPr>
                        <m:t>=4∗</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𝑐𝑖𝑛𝑓</m:t>
                              </m:r>
                            </m:sub>
                          </m:sSub>
                        </m:num>
                        <m:den>
                          <m:r>
                            <a:rPr lang="es-EC" i="0">
                              <a:latin typeface="Cambria Math" panose="02040503050406030204" pitchFamily="18" charset="0"/>
                            </a:rPr>
                            <m:t>35</m:t>
                          </m:r>
                          <m:r>
                            <a:rPr lang="es-EC" i="1">
                              <a:latin typeface="Cambria Math" panose="02040503050406030204" pitchFamily="18" charset="0"/>
                            </a:rPr>
                            <m:t>𝑠</m:t>
                          </m:r>
                        </m:den>
                      </m:f>
                      <m:r>
                        <a:rPr lang="es-EC" i="0">
                          <a:latin typeface="Cambria Math" panose="02040503050406030204" pitchFamily="18" charset="0"/>
                        </a:rPr>
                        <m:t>=16.83 </m:t>
                      </m:r>
                      <m:f>
                        <m:fPr>
                          <m:ctrlPr>
                            <a:rPr lang="es-EC" i="1">
                              <a:latin typeface="Cambria Math" panose="02040503050406030204" pitchFamily="18" charset="0"/>
                            </a:rPr>
                          </m:ctrlPr>
                        </m:fPr>
                        <m:num>
                          <m:r>
                            <a:rPr lang="es-EC" i="1">
                              <a:latin typeface="Cambria Math" panose="02040503050406030204" pitchFamily="18" charset="0"/>
                            </a:rPr>
                            <m:t>𝐿</m:t>
                          </m:r>
                        </m:num>
                        <m:den>
                          <m:r>
                            <a:rPr lang="es-EC" i="1">
                              <a:latin typeface="Cambria Math" panose="02040503050406030204" pitchFamily="18" charset="0"/>
                            </a:rPr>
                            <m:t>𝑚𝑖𝑛</m:t>
                          </m:r>
                        </m:den>
                      </m:f>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1657952" y="5443191"/>
                <a:ext cx="3237296" cy="618824"/>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725252" y="3003530"/>
                <a:ext cx="4617052" cy="3054169"/>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𝐶𝑎𝑟𝑟𝑒𝑟𝑎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𝑠𝑢𝑝</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=400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𝑐𝑠𝑢𝑝</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=50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𝑐𝑠𝑢𝑝</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𝜋</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𝑐𝑠𝑢𝑝</m:t>
                                  </m:r>
                                </m:sub>
                              </m:sSub>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𝐶𝑎𝑟𝑟𝑒𝑟𝑎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𝑠𝑢𝑝</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=0.785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𝐿</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𝑐𝑠𝑢𝑝</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𝑐𝑠𝑢𝑝</m:t>
                              </m:r>
                            </m:sub>
                          </m:sSub>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35</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=1.346 </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𝐿</m:t>
                          </m:r>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𝑚𝑖𝑛</m:t>
                          </m:r>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6725252" y="3003530"/>
                <a:ext cx="4617052" cy="3054169"/>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959963976"/>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596900" y="794578"/>
            <a:ext cx="4652676" cy="4056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a:latin typeface="Arial" panose="020B0604020202020204" pitchFamily="34" charset="0"/>
                <a:cs typeface="Arial" panose="020B0604020202020204" pitchFamily="34" charset="0"/>
              </a:rPr>
              <a:t>Hallamos el caudal necesario para los </a:t>
            </a:r>
            <a:r>
              <a:rPr lang="es-EC" sz="2600" dirty="0" smtClean="0">
                <a:latin typeface="Arial" panose="020B0604020202020204" pitchFamily="34" charset="0"/>
                <a:cs typeface="Arial" panose="020B0604020202020204" pitchFamily="34" charset="0"/>
              </a:rPr>
              <a:t>motores.</a:t>
            </a:r>
          </a:p>
          <a:p>
            <a:pPr marL="0" indent="0" algn="just">
              <a:buNone/>
            </a:pPr>
            <a:endParaRPr lang="es-EC" sz="2600" dirty="0">
              <a:latin typeface="Arial" panose="020B0604020202020204" pitchFamily="34" charset="0"/>
              <a:cs typeface="Arial" panose="020B0604020202020204" pitchFamily="34" charset="0"/>
            </a:endParaRPr>
          </a:p>
          <a:p>
            <a:pPr marL="0" indent="0" algn="just">
              <a:buNone/>
            </a:pPr>
            <a:endParaRPr lang="es-EC" sz="2600" dirty="0" smtClean="0">
              <a:latin typeface="Arial" panose="020B0604020202020204" pitchFamily="34" charset="0"/>
              <a:cs typeface="Arial" panose="020B0604020202020204" pitchFamily="34" charset="0"/>
            </a:endParaRPr>
          </a:p>
          <a:p>
            <a:pPr marL="0" indent="0" algn="just">
              <a:buNone/>
            </a:pPr>
            <a:endParaRPr lang="es-EC" sz="2600" dirty="0">
              <a:latin typeface="Arial" panose="020B0604020202020204" pitchFamily="34" charset="0"/>
              <a:cs typeface="Arial" panose="020B0604020202020204" pitchFamily="34" charset="0"/>
            </a:endParaRPr>
          </a:p>
          <a:p>
            <a:pPr marL="0" indent="0" algn="just">
              <a:buNone/>
            </a:pPr>
            <a:endParaRPr lang="es-EC" sz="2600" dirty="0" smtClean="0">
              <a:latin typeface="Arial" panose="020B0604020202020204" pitchFamily="34" charset="0"/>
              <a:cs typeface="Arial" panose="020B0604020202020204" pitchFamily="34" charset="0"/>
            </a:endParaRPr>
          </a:p>
          <a:p>
            <a:pPr marL="0" indent="0" algn="just">
              <a:buNone/>
            </a:pPr>
            <a:r>
              <a:rPr lang="es-EC" sz="2600" dirty="0">
                <a:latin typeface="Arial" panose="020B0604020202020204" pitchFamily="34" charset="0"/>
                <a:cs typeface="Arial" panose="020B0604020202020204" pitchFamily="34" charset="0"/>
              </a:rPr>
              <a:t>Por lo tanto el caudal requerido por el sistema </a:t>
            </a:r>
            <a:r>
              <a:rPr lang="es-EC" sz="2600" dirty="0" smtClean="0">
                <a:latin typeface="Arial" panose="020B0604020202020204" pitchFamily="34" charset="0"/>
                <a:cs typeface="Arial" panose="020B0604020202020204" pitchFamily="34" charset="0"/>
              </a:rPr>
              <a:t>es:</a:t>
            </a:r>
            <a:endParaRPr lang="es-EC" sz="2600" dirty="0">
              <a:latin typeface="Arial" panose="020B0604020202020204" pitchFamily="34" charset="0"/>
              <a:cs typeface="Arial" panose="020B0604020202020204" pitchFamily="34" charset="0"/>
            </a:endParaRPr>
          </a:p>
        </p:txBody>
      </p:sp>
      <p:sp>
        <p:nvSpPr>
          <p:cNvPr id="11" name="Marcador de contenido 2"/>
          <p:cNvSpPr txBox="1">
            <a:spLocks/>
          </p:cNvSpPr>
          <p:nvPr/>
        </p:nvSpPr>
        <p:spPr>
          <a:xfrm>
            <a:off x="5727700" y="1266132"/>
            <a:ext cx="6070600" cy="33075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dirty="0">
                <a:latin typeface="Arial" panose="020B0604020202020204" pitchFamily="34" charset="0"/>
                <a:cs typeface="Arial" panose="020B0604020202020204" pitchFamily="34" charset="0"/>
              </a:rPr>
              <a:t>Con el caudal </a:t>
            </a:r>
            <a:r>
              <a:rPr lang="es-EC" sz="2400" dirty="0" smtClean="0">
                <a:latin typeface="Arial" panose="020B0604020202020204" pitchFamily="34" charset="0"/>
                <a:cs typeface="Arial" panose="020B0604020202020204" pitchFamily="34" charset="0"/>
              </a:rPr>
              <a:t>y </a:t>
            </a:r>
            <a:r>
              <a:rPr lang="es-EC" sz="2400" dirty="0">
                <a:latin typeface="Arial" panose="020B0604020202020204" pitchFamily="34" charset="0"/>
                <a:cs typeface="Arial" panose="020B0604020202020204" pitchFamily="34" charset="0"/>
              </a:rPr>
              <a:t>la presión de trabajo </a:t>
            </a:r>
            <a:r>
              <a:rPr lang="es-EC" sz="2400" dirty="0" smtClean="0">
                <a:latin typeface="Arial" panose="020B0604020202020204" pitchFamily="34" charset="0"/>
                <a:cs typeface="Arial" panose="020B0604020202020204" pitchFamily="34" charset="0"/>
              </a:rPr>
              <a:t>del </a:t>
            </a:r>
            <a:r>
              <a:rPr lang="es-EC" sz="2400" dirty="0">
                <a:latin typeface="Arial" panose="020B0604020202020204" pitchFamily="34" charset="0"/>
                <a:cs typeface="Arial" panose="020B0604020202020204" pitchFamily="34" charset="0"/>
              </a:rPr>
              <a:t>sistema </a:t>
            </a:r>
            <a:r>
              <a:rPr lang="es-EC" sz="2400" dirty="0" smtClean="0">
                <a:latin typeface="Arial" panose="020B0604020202020204" pitchFamily="34" charset="0"/>
                <a:cs typeface="Arial" panose="020B0604020202020204" pitchFamily="34" charset="0"/>
              </a:rPr>
              <a:t>se </a:t>
            </a:r>
            <a:r>
              <a:rPr lang="es-EC" sz="2400" dirty="0">
                <a:latin typeface="Arial" panose="020B0604020202020204" pitchFamily="34" charset="0"/>
                <a:cs typeface="Arial" panose="020B0604020202020204" pitchFamily="34" charset="0"/>
              </a:rPr>
              <a:t>seleccionó una bomba. </a:t>
            </a:r>
            <a:r>
              <a:rPr lang="es-EC" sz="2400" dirty="0" smtClean="0">
                <a:latin typeface="Arial" panose="020B0604020202020204" pitchFamily="34" charset="0"/>
                <a:cs typeface="Arial" panose="020B0604020202020204" pitchFamily="34" charset="0"/>
              </a:rPr>
              <a:t>A </a:t>
            </a:r>
            <a:r>
              <a:rPr lang="es-EC" sz="2400" dirty="0">
                <a:latin typeface="Arial" panose="020B0604020202020204" pitchFamily="34" charset="0"/>
                <a:cs typeface="Arial" panose="020B0604020202020204" pitchFamily="34" charset="0"/>
              </a:rPr>
              <a:t>continuación se muestra la curva de caudales de la bomba:</a:t>
            </a:r>
          </a:p>
        </p:txBody>
      </p:sp>
      <mc:AlternateContent xmlns:mc="http://schemas.openxmlformats.org/markup-compatibility/2006" xmlns:a14="http://schemas.microsoft.com/office/drawing/2010/main">
        <mc:Choice Requires="a14">
          <p:sp>
            <p:nvSpPr>
              <p:cNvPr id="4" name="Rectángulo 3"/>
              <p:cNvSpPr/>
              <p:nvPr/>
            </p:nvSpPr>
            <p:spPr>
              <a:xfrm>
                <a:off x="580088" y="1493718"/>
                <a:ext cx="4686300" cy="1909241"/>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𝑉𝑡</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𝑚𝑜𝑡𝑜𝑟</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𝑚𝑜𝑡𝑜𝑟</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=3.538∗</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𝑐𝑚</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𝑟𝑒𝑣</m:t>
                          </m:r>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𝑚𝑜𝑡𝑜𝑟</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𝑉𝑡</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𝑚𝑜𝑡𝑜𝑟</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𝜔</m:t>
                      </m:r>
                      <m:r>
                        <a:rPr lang="es-EC" i="1">
                          <a:effectLst/>
                          <a:latin typeface="Cambria Math" panose="02040503050406030204" pitchFamily="18" charset="0"/>
                          <a:ea typeface="Times New Roman" panose="02020603050405020304" pitchFamily="18" charset="0"/>
                          <a:cs typeface="Times New Roman" panose="02020603050405020304" pitchFamily="18" charset="0"/>
                        </a:rPr>
                        <m:t>=35.38 </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𝐿</m:t>
                          </m:r>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𝑚𝑖𝑛</m:t>
                          </m:r>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80088" y="1493718"/>
                <a:ext cx="4686300" cy="190924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950262" y="4501704"/>
                <a:ext cx="3945952"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𝑡𝑜𝑡𝑎𝑙</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𝑐𝑖𝑛𝑓</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𝑚𝑜𝑡𝑜𝑟</m:t>
                          </m:r>
                        </m:sub>
                      </m:sSub>
                      <m:r>
                        <a:rPr lang="es-EC" i="0">
                          <a:latin typeface="Cambria Math" panose="02040503050406030204" pitchFamily="18" charset="0"/>
                        </a:rPr>
                        <m:t>=52.21 </m:t>
                      </m:r>
                      <m:f>
                        <m:fPr>
                          <m:ctrlPr>
                            <a:rPr lang="es-EC" i="1">
                              <a:latin typeface="Cambria Math" panose="02040503050406030204" pitchFamily="18" charset="0"/>
                            </a:rPr>
                          </m:ctrlPr>
                        </m:fPr>
                        <m:num>
                          <m:r>
                            <a:rPr lang="es-EC" i="1">
                              <a:latin typeface="Cambria Math" panose="02040503050406030204" pitchFamily="18" charset="0"/>
                            </a:rPr>
                            <m:t>𝐿</m:t>
                          </m:r>
                        </m:num>
                        <m:den>
                          <m:r>
                            <a:rPr lang="es-EC" i="1">
                              <a:latin typeface="Cambria Math" panose="02040503050406030204" pitchFamily="18" charset="0"/>
                            </a:rPr>
                            <m:t>𝑚𝑖𝑛</m:t>
                          </m:r>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950262" y="4501704"/>
                <a:ext cx="3945952" cy="610873"/>
              </a:xfrm>
              <a:prstGeom prst="rect">
                <a:avLst/>
              </a:prstGeom>
              <a:blipFill rotWithShape="0">
                <a:blip r:embed="rId5"/>
                <a:stretch>
                  <a:fillRect/>
                </a:stretch>
              </a:blipFill>
            </p:spPr>
            <p:txBody>
              <a:bodyPr/>
              <a:lstStyle/>
              <a:p>
                <a:r>
                  <a:rPr lang="es-EC">
                    <a:noFill/>
                  </a:rPr>
                  <a:t> </a:t>
                </a:r>
              </a:p>
            </p:txBody>
          </p:sp>
        </mc:Fallback>
      </mc:AlternateContent>
      <p:pic>
        <p:nvPicPr>
          <p:cNvPr id="14" name="Picture 17"/>
          <p:cNvPicPr/>
          <p:nvPr/>
        </p:nvPicPr>
        <p:blipFill>
          <a:blip r:embed="rId6"/>
          <a:stretch>
            <a:fillRect/>
          </a:stretch>
        </p:blipFill>
        <p:spPr>
          <a:xfrm>
            <a:off x="7212013" y="2782989"/>
            <a:ext cx="3392488" cy="2324066"/>
          </a:xfrm>
          <a:prstGeom prst="rect">
            <a:avLst/>
          </a:prstGeom>
        </p:spPr>
      </p:pic>
    </p:spTree>
    <p:extLst>
      <p:ext uri="{BB962C8B-B14F-4D97-AF65-F5344CB8AC3E}">
        <p14:creationId xmlns:p14="http://schemas.microsoft.com/office/powerpoint/2010/main" val="2731939674"/>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5" name="Marcador de contenido 2"/>
          <p:cNvSpPr txBox="1">
            <a:spLocks/>
          </p:cNvSpPr>
          <p:nvPr/>
        </p:nvSpPr>
        <p:spPr>
          <a:xfrm>
            <a:off x="596900" y="852318"/>
            <a:ext cx="11112500" cy="472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Dimensionamiento del tanque hidráulico</a:t>
            </a:r>
          </a:p>
        </p:txBody>
      </p:sp>
      <p:sp>
        <p:nvSpPr>
          <p:cNvPr id="9" name="Marcador de contenido 2"/>
          <p:cNvSpPr txBox="1">
            <a:spLocks/>
          </p:cNvSpPr>
          <p:nvPr/>
        </p:nvSpPr>
        <p:spPr>
          <a:xfrm>
            <a:off x="596900" y="1496538"/>
            <a:ext cx="10744200" cy="1246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a:latin typeface="Arial" panose="020B0604020202020204" pitchFamily="34" charset="0"/>
                <a:cs typeface="Arial" panose="020B0604020202020204" pitchFamily="34" charset="0"/>
              </a:rPr>
              <a:t>Por recomendación de la empresa </a:t>
            </a:r>
            <a:r>
              <a:rPr lang="es-EC" sz="2600" dirty="0" err="1">
                <a:latin typeface="Arial" panose="020B0604020202020204" pitchFamily="34" charset="0"/>
                <a:cs typeface="Arial" panose="020B0604020202020204" pitchFamily="34" charset="0"/>
              </a:rPr>
              <a:t>HIDROCONTROL</a:t>
            </a:r>
            <a:r>
              <a:rPr lang="es-EC" sz="2600" dirty="0">
                <a:latin typeface="Arial" panose="020B0604020202020204" pitchFamily="34" charset="0"/>
                <a:cs typeface="Arial" panose="020B0604020202020204" pitchFamily="34" charset="0"/>
              </a:rPr>
              <a:t> el tanque tiene que ser de por lo menos 3 veces el volumen que utilizara la máquina por minuto.</a:t>
            </a:r>
          </a:p>
        </p:txBody>
      </p:sp>
      <mc:AlternateContent xmlns:mc="http://schemas.openxmlformats.org/markup-compatibility/2006" xmlns:a14="http://schemas.microsoft.com/office/drawing/2010/main">
        <mc:Choice Requires="a14">
          <p:sp>
            <p:nvSpPr>
              <p:cNvPr id="4" name="Rectángulo 3"/>
              <p:cNvSpPr/>
              <p:nvPr/>
            </p:nvSpPr>
            <p:spPr>
              <a:xfrm>
                <a:off x="3631639" y="2839483"/>
                <a:ext cx="49287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𝑇𝑎𝑛𝑞𝑢𝑒</m:t>
                          </m:r>
                        </m:e>
                        <m:sub>
                          <m:r>
                            <a:rPr lang="es-EC" i="1">
                              <a:latin typeface="Cambria Math" panose="02040503050406030204" pitchFamily="18" charset="0"/>
                            </a:rPr>
                            <m:t>h𝑖𝑑𝑟𝑎𝑢𝑙𝑖𝑐𝑜</m:t>
                          </m:r>
                        </m:sub>
                      </m:sSub>
                      <m:r>
                        <a:rPr lang="es-EC" i="0">
                          <a:latin typeface="Cambria Math" panose="02040503050406030204" pitchFamily="18" charset="0"/>
                        </a:rPr>
                        <m:t>=3∗</m:t>
                      </m:r>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𝑏𝑜𝑚𝑏𝑎</m:t>
                          </m:r>
                        </m:sub>
                      </m:sSub>
                      <m:r>
                        <a:rPr lang="es-EC" i="0">
                          <a:latin typeface="Cambria Math" panose="02040503050406030204" pitchFamily="18" charset="0"/>
                        </a:rPr>
                        <m:t>∗1 </m:t>
                      </m:r>
                      <m:r>
                        <a:rPr lang="es-EC" i="1">
                          <a:latin typeface="Cambria Math" panose="02040503050406030204" pitchFamily="18" charset="0"/>
                        </a:rPr>
                        <m:t>𝑚𝑖𝑛</m:t>
                      </m:r>
                      <m:r>
                        <a:rPr lang="es-EC" i="0">
                          <a:latin typeface="Cambria Math" panose="02040503050406030204" pitchFamily="18" charset="0"/>
                        </a:rPr>
                        <m:t>=204 </m:t>
                      </m:r>
                      <m:r>
                        <a:rPr lang="es-EC" i="1">
                          <a:latin typeface="Cambria Math" panose="02040503050406030204" pitchFamily="18" charset="0"/>
                        </a:rPr>
                        <m:t>𝐿</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3631639" y="2839483"/>
                <a:ext cx="4928721" cy="369332"/>
              </a:xfrm>
              <a:prstGeom prst="rect">
                <a:avLst/>
              </a:prstGeom>
              <a:blipFill rotWithShape="0">
                <a:blip r:embed="rId4"/>
                <a:stretch>
                  <a:fillRect b="-13333"/>
                </a:stretch>
              </a:blipFill>
            </p:spPr>
            <p:txBody>
              <a:bodyPr/>
              <a:lstStyle/>
              <a:p>
                <a:r>
                  <a:rPr lang="es-EC">
                    <a:noFill/>
                  </a:rPr>
                  <a:t> </a:t>
                </a:r>
              </a:p>
            </p:txBody>
          </p:sp>
        </mc:Fallback>
      </mc:AlternateContent>
      <p:sp>
        <p:nvSpPr>
          <p:cNvPr id="13" name="Marcador de contenido 2"/>
          <p:cNvSpPr txBox="1">
            <a:spLocks/>
          </p:cNvSpPr>
          <p:nvPr/>
        </p:nvSpPr>
        <p:spPr>
          <a:xfrm>
            <a:off x="2362481" y="3780149"/>
            <a:ext cx="3034739" cy="21239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dirty="0">
                <a:latin typeface="Arial" panose="020B0604020202020204" pitchFamily="34" charset="0"/>
                <a:cs typeface="Arial" panose="020B0604020202020204" pitchFamily="34" charset="0"/>
              </a:rPr>
              <a:t>Con este volumen el tanque será de forma rectangular con las siguientes </a:t>
            </a:r>
            <a:r>
              <a:rPr lang="es-EC" sz="2400" dirty="0" smtClean="0">
                <a:latin typeface="Arial" panose="020B0604020202020204" pitchFamily="34" charset="0"/>
                <a:cs typeface="Arial" panose="020B0604020202020204" pitchFamily="34" charset="0"/>
              </a:rPr>
              <a:t>medidas:</a:t>
            </a:r>
            <a:endParaRPr lang="es-EC" sz="2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5"/>
          <a:stretch>
            <a:fillRect/>
          </a:stretch>
        </p:blipFill>
        <p:spPr>
          <a:xfrm>
            <a:off x="5778500" y="3386293"/>
            <a:ext cx="5181600" cy="2343150"/>
          </a:xfrm>
          <a:prstGeom prst="rect">
            <a:avLst/>
          </a:prstGeom>
        </p:spPr>
      </p:pic>
    </p:spTree>
    <p:extLst>
      <p:ext uri="{BB962C8B-B14F-4D97-AF65-F5344CB8AC3E}">
        <p14:creationId xmlns:p14="http://schemas.microsoft.com/office/powerpoint/2010/main" val="2851175325"/>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2"/>
          <p:cNvSpPr txBox="1">
            <a:spLocks/>
          </p:cNvSpPr>
          <p:nvPr/>
        </p:nvSpPr>
        <p:spPr>
          <a:xfrm>
            <a:off x="596900" y="852318"/>
            <a:ext cx="11112500" cy="472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Diseño del sistema hidráulico</a:t>
            </a:r>
          </a:p>
        </p:txBody>
      </p:sp>
      <p:sp>
        <p:nvSpPr>
          <p:cNvPr id="9" name="Marcador de contenido 2"/>
          <p:cNvSpPr txBox="1">
            <a:spLocks/>
          </p:cNvSpPr>
          <p:nvPr/>
        </p:nvSpPr>
        <p:spPr>
          <a:xfrm>
            <a:off x="4635500" y="2353750"/>
            <a:ext cx="7073900" cy="2842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a:latin typeface="Arial" panose="020B0604020202020204" pitchFamily="34" charset="0"/>
                <a:cs typeface="Arial" panose="020B0604020202020204" pitchFamily="34" charset="0"/>
              </a:rPr>
              <a:t>Para la selección de las mangueras hidráulicas utilizamos el nomograma de recomendación de la empresa PARKER, que se muestra en la Figura 5 63, donde seccionamos 4 diámetros de mangueras según el caudal y su aplicación las cuales se detallan a continuación:</a:t>
            </a:r>
          </a:p>
        </p:txBody>
      </p:sp>
      <p:pic>
        <p:nvPicPr>
          <p:cNvPr id="10" name="Picture 175"/>
          <p:cNvPicPr/>
          <p:nvPr/>
        </p:nvPicPr>
        <p:blipFill>
          <a:blip r:embed="rId4">
            <a:extLst>
              <a:ext uri="{28A0092B-C50C-407E-A947-70E740481C1C}">
                <a14:useLocalDpi xmlns:a14="http://schemas.microsoft.com/office/drawing/2010/main" val="0"/>
              </a:ext>
            </a:extLst>
          </a:blip>
          <a:srcRect/>
          <a:stretch>
            <a:fillRect/>
          </a:stretch>
        </p:blipFill>
        <p:spPr bwMode="auto">
          <a:xfrm>
            <a:off x="596900" y="1496538"/>
            <a:ext cx="3854450" cy="4557119"/>
          </a:xfrm>
          <a:prstGeom prst="rect">
            <a:avLst/>
          </a:prstGeom>
          <a:noFill/>
          <a:ln>
            <a:noFill/>
          </a:ln>
        </p:spPr>
      </p:pic>
    </p:spTree>
    <p:extLst>
      <p:ext uri="{BB962C8B-B14F-4D97-AF65-F5344CB8AC3E}">
        <p14:creationId xmlns:p14="http://schemas.microsoft.com/office/powerpoint/2010/main" val="778451517"/>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p:cNvSpPr>
            <a:spLocks noGrp="1"/>
          </p:cNvSpPr>
          <p:nvPr>
            <p:ph idx="1"/>
          </p:nvPr>
        </p:nvSpPr>
        <p:spPr>
          <a:xfrm>
            <a:off x="838200" y="774700"/>
            <a:ext cx="10515600" cy="4965700"/>
          </a:xfrm>
        </p:spPr>
        <p:txBody>
          <a:bodyPr>
            <a:normAutofit/>
          </a:bodyPr>
          <a:lstStyle/>
          <a:p>
            <a:pPr algn="just"/>
            <a:r>
              <a:rPr lang="es-EC" sz="2400" dirty="0" smtClean="0">
                <a:latin typeface="Arial" panose="020B0604020202020204" pitchFamily="34" charset="0"/>
                <a:cs typeface="Arial" panose="020B0604020202020204" pitchFamily="34" charset="0"/>
              </a:rPr>
              <a:t>Para </a:t>
            </a:r>
            <a:r>
              <a:rPr lang="es-EC" sz="2400" dirty="0">
                <a:latin typeface="Arial" panose="020B0604020202020204" pitchFamily="34" charset="0"/>
                <a:cs typeface="Arial" panose="020B0604020202020204" pitchFamily="34" charset="0"/>
              </a:rPr>
              <a:t>la línea de aspiración con el caudal de 80 L/min a la velocidad de 1.2 m/s se obtiene un diámetro de manguera de 38.1 </a:t>
            </a:r>
            <a:r>
              <a:rPr lang="es-EC" sz="2400" dirty="0" err="1">
                <a:latin typeface="Arial" panose="020B0604020202020204" pitchFamily="34" charset="0"/>
                <a:cs typeface="Arial" panose="020B0604020202020204" pitchFamily="34" charset="0"/>
              </a:rPr>
              <a:t>mm</a:t>
            </a:r>
            <a:r>
              <a:rPr lang="es-EC" sz="2400" dirty="0" err="1" smtClean="0">
                <a:latin typeface="Arial" panose="020B0604020202020204" pitchFamily="34" charset="0"/>
                <a:cs typeface="Arial" panose="020B0604020202020204" pitchFamily="34" charset="0"/>
              </a:rPr>
              <a:t>.</a:t>
            </a:r>
            <a:endParaRPr lang="es-EC" sz="2400" dirty="0" smtClean="0">
              <a:latin typeface="Arial" panose="020B0604020202020204" pitchFamily="34" charset="0"/>
              <a:cs typeface="Arial" panose="020B0604020202020204" pitchFamily="34" charset="0"/>
            </a:endParaRPr>
          </a:p>
          <a:p>
            <a:pPr algn="just"/>
            <a:endParaRPr lang="es-EC" sz="2400" dirty="0">
              <a:latin typeface="Arial" panose="020B0604020202020204" pitchFamily="34" charset="0"/>
              <a:cs typeface="Arial" panose="020B0604020202020204" pitchFamily="34" charset="0"/>
            </a:endParaRPr>
          </a:p>
          <a:p>
            <a:pPr algn="just"/>
            <a:r>
              <a:rPr lang="es-EC" sz="2400" dirty="0" smtClean="0">
                <a:latin typeface="Arial" panose="020B0604020202020204" pitchFamily="34" charset="0"/>
                <a:cs typeface="Arial" panose="020B0604020202020204" pitchFamily="34" charset="0"/>
              </a:rPr>
              <a:t>Para </a:t>
            </a:r>
            <a:r>
              <a:rPr lang="es-EC" sz="2400" dirty="0">
                <a:latin typeface="Arial" panose="020B0604020202020204" pitchFamily="34" charset="0"/>
                <a:cs typeface="Arial" panose="020B0604020202020204" pitchFamily="34" charset="0"/>
              </a:rPr>
              <a:t>la línea de presión a los cilindros hidráulicos con un caudal de 4. L/min por cada uno y una velocidad de 3.5 m/s se obtiene un diámetro de 4.8 </a:t>
            </a:r>
            <a:r>
              <a:rPr lang="es-EC" sz="2400" dirty="0" err="1">
                <a:latin typeface="Arial" panose="020B0604020202020204" pitchFamily="34" charset="0"/>
                <a:cs typeface="Arial" panose="020B0604020202020204" pitchFamily="34" charset="0"/>
              </a:rPr>
              <a:t>mm</a:t>
            </a:r>
            <a:r>
              <a:rPr lang="es-EC" sz="2400" dirty="0" err="1" smtClean="0">
                <a:latin typeface="Arial" panose="020B0604020202020204" pitchFamily="34" charset="0"/>
                <a:cs typeface="Arial" panose="020B0604020202020204" pitchFamily="34" charset="0"/>
              </a:rPr>
              <a:t>.</a:t>
            </a:r>
            <a:endParaRPr lang="es-EC" sz="2400" dirty="0" smtClean="0">
              <a:latin typeface="Arial" panose="020B0604020202020204" pitchFamily="34" charset="0"/>
              <a:cs typeface="Arial" panose="020B0604020202020204" pitchFamily="34" charset="0"/>
            </a:endParaRPr>
          </a:p>
          <a:p>
            <a:pPr algn="just"/>
            <a:endParaRPr lang="es-EC" sz="2400" dirty="0">
              <a:latin typeface="Arial" panose="020B0604020202020204" pitchFamily="34" charset="0"/>
              <a:cs typeface="Arial" panose="020B0604020202020204" pitchFamily="34" charset="0"/>
            </a:endParaRPr>
          </a:p>
          <a:p>
            <a:pPr algn="just"/>
            <a:r>
              <a:rPr lang="es-EC" sz="2400" dirty="0" smtClean="0">
                <a:latin typeface="Arial" panose="020B0604020202020204" pitchFamily="34" charset="0"/>
                <a:cs typeface="Arial" panose="020B0604020202020204" pitchFamily="34" charset="0"/>
              </a:rPr>
              <a:t>Para </a:t>
            </a:r>
            <a:r>
              <a:rPr lang="es-EC" sz="2400" dirty="0">
                <a:latin typeface="Arial" panose="020B0604020202020204" pitchFamily="34" charset="0"/>
                <a:cs typeface="Arial" panose="020B0604020202020204" pitchFamily="34" charset="0"/>
              </a:rPr>
              <a:t>la línea de presión a los motores con un caudal de 35.8 L/min en conjunto y una velocidad de 4.5 m/s  se obtiene un diámetro de 12.7 </a:t>
            </a:r>
            <a:r>
              <a:rPr lang="es-EC" sz="2400" dirty="0" err="1">
                <a:latin typeface="Arial" panose="020B0604020202020204" pitchFamily="34" charset="0"/>
                <a:cs typeface="Arial" panose="020B0604020202020204" pitchFamily="34" charset="0"/>
              </a:rPr>
              <a:t>mm</a:t>
            </a:r>
            <a:r>
              <a:rPr lang="es-EC" sz="2400" dirty="0" err="1" smtClean="0">
                <a:latin typeface="Arial" panose="020B0604020202020204" pitchFamily="34" charset="0"/>
                <a:cs typeface="Arial" panose="020B0604020202020204" pitchFamily="34" charset="0"/>
              </a:rPr>
              <a:t>.</a:t>
            </a:r>
            <a:endParaRPr lang="es-EC" sz="2400" dirty="0" smtClean="0">
              <a:latin typeface="Arial" panose="020B0604020202020204" pitchFamily="34" charset="0"/>
              <a:cs typeface="Arial" panose="020B0604020202020204" pitchFamily="34" charset="0"/>
            </a:endParaRPr>
          </a:p>
          <a:p>
            <a:pPr algn="just"/>
            <a:endParaRPr lang="es-EC" sz="2400" dirty="0" smtClean="0">
              <a:latin typeface="Arial" panose="020B0604020202020204" pitchFamily="34" charset="0"/>
              <a:cs typeface="Arial" panose="020B0604020202020204" pitchFamily="34" charset="0"/>
            </a:endParaRPr>
          </a:p>
          <a:p>
            <a:pPr algn="just"/>
            <a:r>
              <a:rPr lang="es-EC" sz="2400" dirty="0" smtClean="0">
                <a:latin typeface="Arial" panose="020B0604020202020204" pitchFamily="34" charset="0"/>
                <a:cs typeface="Arial" panose="020B0604020202020204" pitchFamily="34" charset="0"/>
              </a:rPr>
              <a:t>Para </a:t>
            </a:r>
            <a:r>
              <a:rPr lang="es-EC" sz="2400" dirty="0">
                <a:latin typeface="Arial" panose="020B0604020202020204" pitchFamily="34" charset="0"/>
                <a:cs typeface="Arial" panose="020B0604020202020204" pitchFamily="34" charset="0"/>
              </a:rPr>
              <a:t>la línea de retorno de todo el sistema con el caudal de 80 L/min a la velocidad de 2 m/s se obtiene un diámetro de manguera de 31.8 </a:t>
            </a:r>
            <a:r>
              <a:rPr lang="es-EC" sz="2400" dirty="0" err="1">
                <a:latin typeface="Arial" panose="020B0604020202020204" pitchFamily="34" charset="0"/>
                <a:cs typeface="Arial" panose="020B0604020202020204" pitchFamily="34" charset="0"/>
              </a:rPr>
              <a:t>mm.</a:t>
            </a:r>
            <a:endParaRPr lang="es-EC" sz="2400" dirty="0">
              <a:latin typeface="Arial" panose="020B0604020202020204" pitchFamily="34" charset="0"/>
              <a:cs typeface="Arial" panose="020B0604020202020204" pitchFamily="34" charset="0"/>
            </a:endParaRPr>
          </a:p>
          <a:p>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2743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2"/>
          <p:cNvSpPr txBox="1">
            <a:spLocks/>
          </p:cNvSpPr>
          <p:nvPr/>
        </p:nvSpPr>
        <p:spPr>
          <a:xfrm>
            <a:off x="596900" y="852318"/>
            <a:ext cx="11112500" cy="472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Diseño del sistema eléctrico</a:t>
            </a:r>
          </a:p>
        </p:txBody>
      </p:sp>
      <p:sp>
        <p:nvSpPr>
          <p:cNvPr id="9" name="Marcador de contenido 2"/>
          <p:cNvSpPr txBox="1">
            <a:spLocks/>
          </p:cNvSpPr>
          <p:nvPr/>
        </p:nvSpPr>
        <p:spPr>
          <a:xfrm>
            <a:off x="596900" y="1477450"/>
            <a:ext cx="5029200" cy="3894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a:latin typeface="Arial" panose="020B0604020202020204" pitchFamily="34" charset="0"/>
                <a:cs typeface="Arial" panose="020B0604020202020204" pitchFamily="34" charset="0"/>
              </a:rPr>
              <a:t>La máquina baroladora de planchas de acero es automática, el funcionamiento de la máquina se lo realiza únicamente desde el sistema de control de este modo el operador no está en contacto con la máquina mientras que está este en operación. </a:t>
            </a:r>
          </a:p>
        </p:txBody>
      </p:sp>
      <p:pic>
        <p:nvPicPr>
          <p:cNvPr id="4" name="Imagen 3"/>
          <p:cNvPicPr>
            <a:picLocks noChangeAspect="1"/>
          </p:cNvPicPr>
          <p:nvPr/>
        </p:nvPicPr>
        <p:blipFill>
          <a:blip r:embed="rId4"/>
          <a:stretch>
            <a:fillRect/>
          </a:stretch>
        </p:blipFill>
        <p:spPr>
          <a:xfrm>
            <a:off x="6000750" y="1477450"/>
            <a:ext cx="5708650" cy="4096675"/>
          </a:xfrm>
          <a:prstGeom prst="rect">
            <a:avLst/>
          </a:prstGeom>
        </p:spPr>
      </p:pic>
    </p:spTree>
    <p:extLst>
      <p:ext uri="{BB962C8B-B14F-4D97-AF65-F5344CB8AC3E}">
        <p14:creationId xmlns:p14="http://schemas.microsoft.com/office/powerpoint/2010/main" val="320833676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584200" y="1130300"/>
            <a:ext cx="5029200" cy="523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a:latin typeface="Arial" panose="020B0604020202020204" pitchFamily="34" charset="0"/>
                <a:cs typeface="Arial" panose="020B0604020202020204" pitchFamily="34" charset="0"/>
              </a:rPr>
              <a:t>Para el diseño del sistema eléctrico de control se lo realizara mediante la ayuda de un controlador lógico programable, ya que este nos permitirá cumplir con todas las consideraciones antes mencionadas. A continuación se visualizara un esquema del tablero de control de la máquina y se explicarán las funciones de cada componente.</a:t>
            </a:r>
          </a:p>
        </p:txBody>
      </p:sp>
      <p:pic>
        <p:nvPicPr>
          <p:cNvPr id="2" name="Imagen 1"/>
          <p:cNvPicPr>
            <a:picLocks noChangeAspect="1"/>
          </p:cNvPicPr>
          <p:nvPr/>
        </p:nvPicPr>
        <p:blipFill>
          <a:blip r:embed="rId4"/>
          <a:stretch>
            <a:fillRect/>
          </a:stretch>
        </p:blipFill>
        <p:spPr>
          <a:xfrm>
            <a:off x="6438900" y="989012"/>
            <a:ext cx="5080000" cy="4595678"/>
          </a:xfrm>
          <a:prstGeom prst="rect">
            <a:avLst/>
          </a:prstGeom>
        </p:spPr>
      </p:pic>
    </p:spTree>
    <p:extLst>
      <p:ext uri="{BB962C8B-B14F-4D97-AF65-F5344CB8AC3E}">
        <p14:creationId xmlns:p14="http://schemas.microsoft.com/office/powerpoint/2010/main" val="443135963"/>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4" name="Título 1"/>
          <p:cNvSpPr>
            <a:spLocks noGrp="1"/>
          </p:cNvSpPr>
          <p:nvPr>
            <p:ph type="title"/>
          </p:nvPr>
        </p:nvSpPr>
        <p:spPr>
          <a:xfrm>
            <a:off x="838200" y="909672"/>
            <a:ext cx="10515600" cy="868327"/>
          </a:xfrm>
        </p:spPr>
        <p:txBody>
          <a:bodyPr>
            <a:normAutofit/>
          </a:bodyPr>
          <a:lstStyle/>
          <a:p>
            <a:pPr algn="ctr"/>
            <a:r>
              <a:rPr lang="es-EC" sz="4000" b="1" dirty="0" smtClean="0">
                <a:latin typeface="Arial" panose="020B0604020202020204" pitchFamily="34" charset="0"/>
                <a:cs typeface="Arial" panose="020B0604020202020204" pitchFamily="34" charset="0"/>
              </a:rPr>
              <a:t>EVALUACIÓN ECONÓMICA</a:t>
            </a:r>
            <a:endParaRPr lang="es-EC" sz="4000" b="1" dirty="0">
              <a:latin typeface="Arial" panose="020B0604020202020204" pitchFamily="34" charset="0"/>
              <a:cs typeface="Arial" panose="020B0604020202020204" pitchFamily="34" charset="0"/>
            </a:endParaRPr>
          </a:p>
        </p:txBody>
      </p:sp>
      <p:sp>
        <p:nvSpPr>
          <p:cNvPr id="6" name="Título 1"/>
          <p:cNvSpPr txBox="1">
            <a:spLocks/>
          </p:cNvSpPr>
          <p:nvPr/>
        </p:nvSpPr>
        <p:spPr>
          <a:xfrm>
            <a:off x="838200" y="2006599"/>
            <a:ext cx="10515600" cy="696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3400" b="1" dirty="0" smtClean="0">
                <a:latin typeface="Arial" panose="020B0604020202020204" pitchFamily="34" charset="0"/>
                <a:cs typeface="Arial" panose="020B0604020202020204" pitchFamily="34" charset="0"/>
              </a:rPr>
              <a:t>Costos materia prima</a:t>
            </a:r>
            <a:endParaRPr lang="es-EC" sz="3400" b="1"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838200" y="2970087"/>
            <a:ext cx="10515600" cy="3367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smtClean="0">
                <a:latin typeface="Arial" panose="020B0604020202020204" pitchFamily="34" charset="0"/>
                <a:cs typeface="Arial" panose="020B0604020202020204" pitchFamily="34" charset="0"/>
              </a:rPr>
              <a:t>Los costos obtenidos de la materia prima fueron proporcionadas por proveedores locales como </a:t>
            </a:r>
            <a:r>
              <a:rPr lang="es-EC" sz="2600" dirty="0" err="1" smtClean="0">
                <a:latin typeface="Arial" panose="020B0604020202020204" pitchFamily="34" charset="0"/>
                <a:cs typeface="Arial" panose="020B0604020202020204" pitchFamily="34" charset="0"/>
              </a:rPr>
              <a:t>Bohler</a:t>
            </a:r>
            <a:r>
              <a:rPr lang="es-EC" sz="2600" dirty="0">
                <a:latin typeface="Arial" panose="020B0604020202020204" pitchFamily="34" charset="0"/>
                <a:cs typeface="Arial" panose="020B0604020202020204" pitchFamily="34" charset="0"/>
              </a:rPr>
              <a:t> </a:t>
            </a:r>
            <a:r>
              <a:rPr lang="es-EC" sz="2600" dirty="0" smtClean="0">
                <a:latin typeface="Arial" panose="020B0604020202020204" pitchFamily="34" charset="0"/>
                <a:cs typeface="Arial" panose="020B0604020202020204" pitchFamily="34" charset="0"/>
              </a:rPr>
              <a:t>y Comercial Cano Lastra.  </a:t>
            </a:r>
            <a:endParaRPr lang="es-EC"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57300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dirty="0"/>
          </a:p>
          <a:p>
            <a:pPr eaLnBrk="1" hangingPunct="1">
              <a:lnSpc>
                <a:spcPct val="90000"/>
              </a:lnSpc>
              <a:buFont typeface="Arial" panose="020B0604020202020204" pitchFamily="34" charset="0"/>
              <a:buNone/>
            </a:pPr>
            <a:endParaRPr lang="es-ES" altLang="es-EC" sz="2400" dirty="0"/>
          </a:p>
        </p:txBody>
      </p:sp>
      <p:pic>
        <p:nvPicPr>
          <p:cNvPr id="3" name="Imagen 2"/>
          <p:cNvPicPr>
            <a:picLocks noChangeAspect="1"/>
          </p:cNvPicPr>
          <p:nvPr/>
        </p:nvPicPr>
        <p:blipFill>
          <a:blip r:embed="rId4"/>
          <a:stretch>
            <a:fillRect/>
          </a:stretch>
        </p:blipFill>
        <p:spPr>
          <a:xfrm>
            <a:off x="3116012" y="798512"/>
            <a:ext cx="5959975" cy="5106988"/>
          </a:xfrm>
          <a:prstGeom prst="rect">
            <a:avLst/>
          </a:prstGeom>
        </p:spPr>
      </p:pic>
    </p:spTree>
    <p:extLst>
      <p:ext uri="{BB962C8B-B14F-4D97-AF65-F5344CB8AC3E}">
        <p14:creationId xmlns:p14="http://schemas.microsoft.com/office/powerpoint/2010/main" val="641259606"/>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dirty="0"/>
          </a:p>
          <a:p>
            <a:pPr eaLnBrk="1" hangingPunct="1">
              <a:lnSpc>
                <a:spcPct val="90000"/>
              </a:lnSpc>
              <a:buFont typeface="Arial" panose="020B0604020202020204" pitchFamily="34" charset="0"/>
              <a:buNone/>
            </a:pPr>
            <a:endParaRPr lang="es-ES" altLang="es-EC" sz="2400" dirty="0"/>
          </a:p>
        </p:txBody>
      </p:sp>
      <p:sp>
        <p:nvSpPr>
          <p:cNvPr id="6" name="Título 1"/>
          <p:cNvSpPr txBox="1">
            <a:spLocks/>
          </p:cNvSpPr>
          <p:nvPr/>
        </p:nvSpPr>
        <p:spPr>
          <a:xfrm>
            <a:off x="838200" y="698499"/>
            <a:ext cx="10515600" cy="696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3400" b="1" dirty="0" smtClean="0">
                <a:latin typeface="Arial" panose="020B0604020202020204" pitchFamily="34" charset="0"/>
                <a:cs typeface="Arial" panose="020B0604020202020204" pitchFamily="34" charset="0"/>
              </a:rPr>
              <a:t>Costos fabricación y ensamble</a:t>
            </a:r>
            <a:endParaRPr lang="es-EC" sz="3400" b="1"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838200" y="1496887"/>
            <a:ext cx="10515600" cy="3367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smtClean="0">
                <a:latin typeface="Arial" panose="020B0604020202020204" pitchFamily="34" charset="0"/>
                <a:cs typeface="Arial" panose="020B0604020202020204" pitchFamily="34" charset="0"/>
              </a:rPr>
              <a:t>Los costos obtenidos de la fabricación y ensamble fueron proporcionados por la empresa Grupo </a:t>
            </a:r>
            <a:r>
              <a:rPr lang="es-EC" sz="2600" dirty="0" err="1" smtClean="0">
                <a:latin typeface="Arial" panose="020B0604020202020204" pitchFamily="34" charset="0"/>
                <a:cs typeface="Arial" panose="020B0604020202020204" pitchFamily="34" charset="0"/>
              </a:rPr>
              <a:t>Simym</a:t>
            </a:r>
            <a:r>
              <a:rPr lang="es-EC" sz="2600" dirty="0" smtClean="0">
                <a:latin typeface="Arial" panose="020B0604020202020204" pitchFamily="34" charset="0"/>
                <a:cs typeface="Arial" panose="020B0604020202020204" pitchFamily="34" charset="0"/>
              </a:rPr>
              <a:t>, los costos correspondientes al templado de los rodillos fue proporcionado por la empresa </a:t>
            </a:r>
            <a:r>
              <a:rPr lang="es-EC" sz="2600" dirty="0" err="1" smtClean="0">
                <a:latin typeface="Arial" panose="020B0604020202020204" pitchFamily="34" charset="0"/>
                <a:cs typeface="Arial" panose="020B0604020202020204" pitchFamily="34" charset="0"/>
              </a:rPr>
              <a:t>Bohler</a:t>
            </a:r>
            <a:r>
              <a:rPr lang="es-EC" sz="2600" dirty="0" smtClean="0">
                <a:latin typeface="Arial" panose="020B0604020202020204" pitchFamily="34" charset="0"/>
                <a:cs typeface="Arial" panose="020B0604020202020204" pitchFamily="34" charset="0"/>
              </a:rPr>
              <a:t>.</a:t>
            </a:r>
            <a:endParaRPr lang="es-EC" sz="26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2124896" y="3218594"/>
            <a:ext cx="7942208" cy="1582738"/>
          </a:xfrm>
          <a:prstGeom prst="rect">
            <a:avLst/>
          </a:prstGeom>
        </p:spPr>
      </p:pic>
    </p:spTree>
    <p:extLst>
      <p:ext uri="{BB962C8B-B14F-4D97-AF65-F5344CB8AC3E}">
        <p14:creationId xmlns:p14="http://schemas.microsoft.com/office/powerpoint/2010/main" val="2269583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
          <p:cNvSpPr>
            <a:spLocks noChangeArrowheads="1"/>
          </p:cNvSpPr>
          <p:nvPr/>
        </p:nvSpPr>
        <p:spPr bwMode="auto">
          <a:xfrm>
            <a:off x="3756025" y="588963"/>
            <a:ext cx="4536050"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cs typeface="Times New Roman" panose="02020603050405020304" pitchFamily="18" charset="0"/>
              </a:rPr>
              <a:t>Tipos de Máquinas Roladoras</a:t>
            </a:r>
            <a:endParaRPr lang="es-ES" altLang="es-ES" sz="2400" b="1">
              <a:latin typeface="Arial" panose="020B0604020202020204" pitchFamily="34" charset="0"/>
              <a:cs typeface="Times New Roman" panose="02020603050405020304" pitchFamily="18" charset="0"/>
            </a:endParaRPr>
          </a:p>
        </p:txBody>
      </p:sp>
      <p:pic>
        <p:nvPicPr>
          <p:cNvPr id="2150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1047750"/>
            <a:ext cx="83248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5488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dirty="0"/>
          </a:p>
          <a:p>
            <a:pPr eaLnBrk="1" hangingPunct="1">
              <a:lnSpc>
                <a:spcPct val="90000"/>
              </a:lnSpc>
              <a:buFont typeface="Arial" panose="020B0604020202020204" pitchFamily="34" charset="0"/>
              <a:buNone/>
            </a:pPr>
            <a:endParaRPr lang="es-ES" altLang="es-EC" sz="2400" dirty="0"/>
          </a:p>
        </p:txBody>
      </p:sp>
      <p:sp>
        <p:nvSpPr>
          <p:cNvPr id="6" name="Título 1"/>
          <p:cNvSpPr txBox="1">
            <a:spLocks/>
          </p:cNvSpPr>
          <p:nvPr/>
        </p:nvSpPr>
        <p:spPr>
          <a:xfrm>
            <a:off x="838200" y="698499"/>
            <a:ext cx="10515600" cy="696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3400" b="1" dirty="0" smtClean="0">
                <a:latin typeface="Arial" panose="020B0604020202020204" pitchFamily="34" charset="0"/>
                <a:cs typeface="Arial" panose="020B0604020202020204" pitchFamily="34" charset="0"/>
              </a:rPr>
              <a:t>Costos tornillería</a:t>
            </a:r>
            <a:endParaRPr lang="es-EC" sz="3400" b="1"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838200" y="1496886"/>
            <a:ext cx="4597400" cy="39514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smtClean="0">
                <a:latin typeface="Arial" panose="020B0604020202020204" pitchFamily="34" charset="0"/>
                <a:cs typeface="Arial" panose="020B0604020202020204" pitchFamily="34" charset="0"/>
              </a:rPr>
              <a:t>Los costos obtenidos de lo correspondiente a la tornillería que se empleara para la sujeción de los diferentes componentes de la maquina fueron obtenidos de la empresa la Casa del perno.</a:t>
            </a:r>
            <a:endParaRPr lang="es-EC" sz="26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stretch>
            <a:fillRect/>
          </a:stretch>
        </p:blipFill>
        <p:spPr>
          <a:xfrm>
            <a:off x="6054725" y="1496886"/>
            <a:ext cx="5286375" cy="4210050"/>
          </a:xfrm>
          <a:prstGeom prst="rect">
            <a:avLst/>
          </a:prstGeom>
        </p:spPr>
      </p:pic>
    </p:spTree>
    <p:extLst>
      <p:ext uri="{BB962C8B-B14F-4D97-AF65-F5344CB8AC3E}">
        <p14:creationId xmlns:p14="http://schemas.microsoft.com/office/powerpoint/2010/main" val="1200249459"/>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838200" y="698499"/>
            <a:ext cx="10515600" cy="696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3400" b="1" dirty="0" smtClean="0">
                <a:latin typeface="Arial" panose="020B0604020202020204" pitchFamily="34" charset="0"/>
                <a:cs typeface="Arial" panose="020B0604020202020204" pitchFamily="34" charset="0"/>
              </a:rPr>
              <a:t>Costos rodamientos</a:t>
            </a:r>
            <a:endParaRPr lang="es-EC" sz="3400" b="1"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838200" y="1496887"/>
            <a:ext cx="10515600" cy="3367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smtClean="0">
                <a:latin typeface="Arial" panose="020B0604020202020204" pitchFamily="34" charset="0"/>
                <a:cs typeface="Arial" panose="020B0604020202020204" pitchFamily="34" charset="0"/>
              </a:rPr>
              <a:t>Los costos obtenidos de </a:t>
            </a:r>
            <a:r>
              <a:rPr lang="es-EC" sz="2600" dirty="0">
                <a:latin typeface="Arial" panose="020B0604020202020204" pitchFamily="34" charset="0"/>
                <a:cs typeface="Arial" panose="020B0604020202020204" pitchFamily="34" charset="0"/>
              </a:rPr>
              <a:t>los rodamientos fueron obtenidos de la empresa la Casa del </a:t>
            </a:r>
            <a:r>
              <a:rPr lang="es-EC" sz="2600" dirty="0" err="1" smtClean="0">
                <a:latin typeface="Arial" panose="020B0604020202020204" pitchFamily="34" charset="0"/>
                <a:cs typeface="Arial" panose="020B0604020202020204" pitchFamily="34" charset="0"/>
              </a:rPr>
              <a:t>Rulimán</a:t>
            </a:r>
            <a:r>
              <a:rPr lang="es-EC" sz="2600" dirty="0" smtClean="0">
                <a:latin typeface="Arial" panose="020B0604020202020204" pitchFamily="34" charset="0"/>
                <a:cs typeface="Arial" panose="020B0604020202020204" pitchFamily="34" charset="0"/>
              </a:rPr>
              <a:t>.</a:t>
            </a:r>
            <a:endParaRPr lang="es-EC" sz="2600" dirty="0">
              <a:latin typeface="Arial" panose="020B0604020202020204" pitchFamily="34" charset="0"/>
              <a:cs typeface="Arial" panose="020B0604020202020204" pitchFamily="34" charset="0"/>
            </a:endParaRPr>
          </a:p>
          <a:p>
            <a:pPr marL="0" indent="0" algn="just">
              <a:buNone/>
            </a:pPr>
            <a:r>
              <a:rPr lang="es-EC" sz="2600" dirty="0" smtClean="0">
                <a:latin typeface="Arial" panose="020B0604020202020204" pitchFamily="34" charset="0"/>
                <a:cs typeface="Arial" panose="020B0604020202020204" pitchFamily="34" charset="0"/>
              </a:rPr>
              <a:t>     </a:t>
            </a:r>
            <a:endParaRPr lang="es-EC" sz="26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2154403" y="2633662"/>
            <a:ext cx="7883194" cy="2159001"/>
          </a:xfrm>
          <a:prstGeom prst="rect">
            <a:avLst/>
          </a:prstGeom>
        </p:spPr>
      </p:pic>
    </p:spTree>
    <p:extLst>
      <p:ext uri="{BB962C8B-B14F-4D97-AF65-F5344CB8AC3E}">
        <p14:creationId xmlns:p14="http://schemas.microsoft.com/office/powerpoint/2010/main" val="2816457360"/>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5698422" y="2011351"/>
            <a:ext cx="5683250" cy="696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3400" b="1" dirty="0" smtClean="0">
                <a:latin typeface="Arial" panose="020B0604020202020204" pitchFamily="34" charset="0"/>
                <a:cs typeface="Arial" panose="020B0604020202020204" pitchFamily="34" charset="0"/>
              </a:rPr>
              <a:t>Costos sistema hidráulico</a:t>
            </a:r>
            <a:endParaRPr lang="es-EC" sz="3400" b="1"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5698422" y="2809739"/>
            <a:ext cx="5448300" cy="3367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smtClean="0">
                <a:latin typeface="Arial" panose="020B0604020202020204" pitchFamily="34" charset="0"/>
                <a:cs typeface="Arial" panose="020B0604020202020204" pitchFamily="34" charset="0"/>
              </a:rPr>
              <a:t>Los costos obtenidos de los elementos que conforman el sistema hidráulico de la maquina fueron proporcionados por la empresa </a:t>
            </a:r>
            <a:r>
              <a:rPr lang="es-EC" sz="2600" dirty="0" err="1" smtClean="0">
                <a:latin typeface="Arial" panose="020B0604020202020204" pitchFamily="34" charset="0"/>
                <a:cs typeface="Arial" panose="020B0604020202020204" pitchFamily="34" charset="0"/>
              </a:rPr>
              <a:t>Hydrocontrol</a:t>
            </a:r>
            <a:r>
              <a:rPr lang="es-EC" sz="2600" dirty="0" smtClean="0">
                <a:latin typeface="Arial" panose="020B0604020202020204" pitchFamily="34" charset="0"/>
                <a:cs typeface="Arial" panose="020B0604020202020204" pitchFamily="34" charset="0"/>
              </a:rPr>
              <a:t>.</a:t>
            </a:r>
            <a:endParaRPr lang="es-EC" sz="2600" dirty="0">
              <a:latin typeface="Arial" panose="020B0604020202020204" pitchFamily="34" charset="0"/>
              <a:cs typeface="Arial" panose="020B0604020202020204" pitchFamily="34" charset="0"/>
            </a:endParaRPr>
          </a:p>
          <a:p>
            <a:pPr marL="0" indent="0" algn="just">
              <a:buNone/>
            </a:pPr>
            <a:r>
              <a:rPr lang="es-EC" sz="2600" dirty="0" smtClean="0">
                <a:latin typeface="Arial" panose="020B0604020202020204" pitchFamily="34" charset="0"/>
                <a:cs typeface="Arial" panose="020B0604020202020204" pitchFamily="34" charset="0"/>
              </a:rPr>
              <a:t>     </a:t>
            </a:r>
            <a:endParaRPr lang="es-EC" sz="26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078192" y="665046"/>
            <a:ext cx="3574952" cy="5453851"/>
          </a:xfrm>
          <a:prstGeom prst="rect">
            <a:avLst/>
          </a:prstGeom>
        </p:spPr>
      </p:pic>
    </p:spTree>
    <p:extLst>
      <p:ext uri="{BB962C8B-B14F-4D97-AF65-F5344CB8AC3E}">
        <p14:creationId xmlns:p14="http://schemas.microsoft.com/office/powerpoint/2010/main" val="4046668165"/>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838200" y="698499"/>
            <a:ext cx="10515600" cy="696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3400" b="1" dirty="0" smtClean="0">
                <a:latin typeface="Arial" panose="020B0604020202020204" pitchFamily="34" charset="0"/>
                <a:cs typeface="Arial" panose="020B0604020202020204" pitchFamily="34" charset="0"/>
              </a:rPr>
              <a:t>Costos sistema eléctrico</a:t>
            </a:r>
            <a:endParaRPr lang="es-EC" sz="3400" b="1"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838200" y="1496887"/>
            <a:ext cx="5257800" cy="23131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smtClean="0">
                <a:latin typeface="Arial" panose="020B0604020202020204" pitchFamily="34" charset="0"/>
                <a:cs typeface="Arial" panose="020B0604020202020204" pitchFamily="34" charset="0"/>
              </a:rPr>
              <a:t>Los costos obtenidos de </a:t>
            </a:r>
            <a:r>
              <a:rPr lang="es-EC" sz="2600" dirty="0">
                <a:latin typeface="Arial" panose="020B0604020202020204" pitchFamily="34" charset="0"/>
                <a:cs typeface="Arial" panose="020B0604020202020204" pitchFamily="34" charset="0"/>
              </a:rPr>
              <a:t>los </a:t>
            </a:r>
            <a:r>
              <a:rPr lang="es-EC" sz="2600" dirty="0" smtClean="0">
                <a:latin typeface="Arial" panose="020B0604020202020204" pitchFamily="34" charset="0"/>
                <a:cs typeface="Arial" panose="020B0604020202020204" pitchFamily="34" charset="0"/>
              </a:rPr>
              <a:t>componentes del sistema eléctrico fueron proporcionados por la empresa Siemens y Grupo </a:t>
            </a:r>
            <a:r>
              <a:rPr lang="es-EC" sz="2600" dirty="0" err="1" smtClean="0">
                <a:latin typeface="Arial" panose="020B0604020202020204" pitchFamily="34" charset="0"/>
                <a:cs typeface="Arial" panose="020B0604020202020204" pitchFamily="34" charset="0"/>
              </a:rPr>
              <a:t>Simym</a:t>
            </a:r>
            <a:r>
              <a:rPr lang="es-EC" sz="2600" dirty="0" smtClean="0">
                <a:latin typeface="Arial" panose="020B0604020202020204" pitchFamily="34" charset="0"/>
                <a:cs typeface="Arial" panose="020B0604020202020204" pitchFamily="34" charset="0"/>
              </a:rPr>
              <a:t>.</a:t>
            </a:r>
            <a:endParaRPr lang="es-EC" sz="2600" dirty="0">
              <a:latin typeface="Arial" panose="020B0604020202020204" pitchFamily="34" charset="0"/>
              <a:cs typeface="Arial" panose="020B0604020202020204" pitchFamily="34" charset="0"/>
            </a:endParaRPr>
          </a:p>
          <a:p>
            <a:pPr marL="0" indent="0" algn="just">
              <a:buNone/>
            </a:pPr>
            <a:r>
              <a:rPr lang="es-EC" sz="2600" dirty="0" smtClean="0">
                <a:latin typeface="Arial" panose="020B0604020202020204" pitchFamily="34" charset="0"/>
                <a:cs typeface="Arial" panose="020B0604020202020204" pitchFamily="34" charset="0"/>
              </a:rPr>
              <a:t>     </a:t>
            </a:r>
            <a:endParaRPr lang="es-EC" sz="26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stretch>
            <a:fillRect/>
          </a:stretch>
        </p:blipFill>
        <p:spPr>
          <a:xfrm>
            <a:off x="6623050" y="1306387"/>
            <a:ext cx="5295900" cy="4648200"/>
          </a:xfrm>
          <a:prstGeom prst="rect">
            <a:avLst/>
          </a:prstGeom>
        </p:spPr>
      </p:pic>
    </p:spTree>
    <p:extLst>
      <p:ext uri="{BB962C8B-B14F-4D97-AF65-F5344CB8AC3E}">
        <p14:creationId xmlns:p14="http://schemas.microsoft.com/office/powerpoint/2010/main" val="2940686641"/>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838200" y="609599"/>
            <a:ext cx="10515600" cy="696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3400" b="1" dirty="0" smtClean="0">
                <a:latin typeface="Arial" panose="020B0604020202020204" pitchFamily="34" charset="0"/>
                <a:cs typeface="Arial" panose="020B0604020202020204" pitchFamily="34" charset="0"/>
              </a:rPr>
              <a:t>Costos servicios profesionales</a:t>
            </a:r>
            <a:endParaRPr lang="es-EC" sz="3400" b="1"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838200" y="1306387"/>
            <a:ext cx="10515600" cy="1703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smtClean="0">
                <a:latin typeface="Arial" panose="020B0604020202020204" pitchFamily="34" charset="0"/>
                <a:cs typeface="Arial" panose="020B0604020202020204" pitchFamily="34" charset="0"/>
              </a:rPr>
              <a:t>Los costos correspondientes a los servicios profesionales fue tomando en consideración un sueldo referencial por servicios profesionales de 2 ingenieros de diseño.</a:t>
            </a:r>
            <a:endParaRPr lang="es-EC" sz="2600" dirty="0">
              <a:latin typeface="Arial" panose="020B0604020202020204" pitchFamily="34" charset="0"/>
              <a:cs typeface="Arial" panose="020B0604020202020204" pitchFamily="34" charset="0"/>
            </a:endParaRPr>
          </a:p>
          <a:p>
            <a:pPr marL="0" indent="0" algn="just">
              <a:buNone/>
            </a:pPr>
            <a:r>
              <a:rPr lang="es-EC" sz="2600" dirty="0" smtClean="0">
                <a:latin typeface="Arial" panose="020B0604020202020204" pitchFamily="34" charset="0"/>
                <a:cs typeface="Arial" panose="020B0604020202020204" pitchFamily="34" charset="0"/>
              </a:rPr>
              <a:t>     </a:t>
            </a:r>
            <a:endParaRPr lang="es-EC" sz="26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stretch>
            <a:fillRect/>
          </a:stretch>
        </p:blipFill>
        <p:spPr>
          <a:xfrm>
            <a:off x="2206624" y="2529681"/>
            <a:ext cx="7548231" cy="960438"/>
          </a:xfrm>
          <a:prstGeom prst="rect">
            <a:avLst/>
          </a:prstGeom>
        </p:spPr>
      </p:pic>
      <p:sp>
        <p:nvSpPr>
          <p:cNvPr id="8" name="Título 1"/>
          <p:cNvSpPr txBox="1">
            <a:spLocks/>
          </p:cNvSpPr>
          <p:nvPr/>
        </p:nvSpPr>
        <p:spPr>
          <a:xfrm>
            <a:off x="838200" y="3536406"/>
            <a:ext cx="10515600" cy="696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3400" b="1" dirty="0" smtClean="0">
                <a:latin typeface="Arial" panose="020B0604020202020204" pitchFamily="34" charset="0"/>
                <a:cs typeface="Arial" panose="020B0604020202020204" pitchFamily="34" charset="0"/>
              </a:rPr>
              <a:t>Costo total Máquina Baroladora</a:t>
            </a:r>
            <a:endParaRPr lang="es-EC" sz="3400" b="1"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5"/>
          <a:stretch>
            <a:fillRect/>
          </a:stretch>
        </p:blipFill>
        <p:spPr>
          <a:xfrm>
            <a:off x="2850973" y="4279481"/>
            <a:ext cx="6574200" cy="1625724"/>
          </a:xfrm>
          <a:prstGeom prst="rect">
            <a:avLst/>
          </a:prstGeom>
        </p:spPr>
      </p:pic>
    </p:spTree>
    <p:extLst>
      <p:ext uri="{BB962C8B-B14F-4D97-AF65-F5344CB8AC3E}">
        <p14:creationId xmlns:p14="http://schemas.microsoft.com/office/powerpoint/2010/main" val="15597912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
          <p:cNvSpPr>
            <a:spLocks noChangeArrowheads="1"/>
          </p:cNvSpPr>
          <p:nvPr/>
        </p:nvSpPr>
        <p:spPr bwMode="auto">
          <a:xfrm>
            <a:off x="3827463" y="546100"/>
            <a:ext cx="4536050"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cs typeface="Times New Roman" panose="02020603050405020304" pitchFamily="18" charset="0"/>
              </a:rPr>
              <a:t>Tipos de Máquinas Roladoras</a:t>
            </a:r>
            <a:endParaRPr lang="es-ES" altLang="es-ES" sz="2400" b="1">
              <a:latin typeface="Arial" panose="020B0604020202020204" pitchFamily="34" charset="0"/>
              <a:cs typeface="Times New Roman" panose="02020603050405020304" pitchFamily="18" charset="0"/>
            </a:endParaRPr>
          </a:p>
        </p:txBody>
      </p:sp>
      <p:pic>
        <p:nvPicPr>
          <p:cNvPr id="2355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2138" y="1022351"/>
            <a:ext cx="832485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876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
          <p:cNvSpPr>
            <a:spLocks noChangeArrowheads="1"/>
          </p:cNvSpPr>
          <p:nvPr/>
        </p:nvSpPr>
        <p:spPr bwMode="auto">
          <a:xfrm>
            <a:off x="4298950" y="685800"/>
            <a:ext cx="4536050"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cs typeface="Times New Roman" panose="02020603050405020304" pitchFamily="18" charset="0"/>
              </a:rPr>
              <a:t>Tipos de Máquinas Roladoras</a:t>
            </a:r>
            <a:endParaRPr lang="es-ES" altLang="es-ES" sz="2400" b="1">
              <a:latin typeface="Arial" panose="020B0604020202020204" pitchFamily="34" charset="0"/>
              <a:cs typeface="Times New Roman" panose="02020603050405020304" pitchFamily="18" charset="0"/>
            </a:endParaRPr>
          </a:p>
        </p:txBody>
      </p:sp>
      <p:pic>
        <p:nvPicPr>
          <p:cNvPr id="2560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8814" y="1314450"/>
            <a:ext cx="83343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255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p:cNvSpPr>
            <a:spLocks noChangeArrowheads="1"/>
          </p:cNvSpPr>
          <p:nvPr/>
        </p:nvSpPr>
        <p:spPr bwMode="auto">
          <a:xfrm>
            <a:off x="4702175" y="685800"/>
            <a:ext cx="3297698"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rPr>
              <a:t>Deformación plástica</a:t>
            </a:r>
            <a:endParaRPr lang="es-ES" altLang="es-ES" sz="2400" b="1">
              <a:latin typeface="Arial" panose="020B0604020202020204" pitchFamily="34" charset="0"/>
              <a:cs typeface="Times New Roman" panose="02020603050405020304" pitchFamily="18" charset="0"/>
            </a:endParaRPr>
          </a:p>
        </p:txBody>
      </p:sp>
      <p:sp>
        <p:nvSpPr>
          <p:cNvPr id="27652" name="Rectangle 4"/>
          <p:cNvSpPr>
            <a:spLocks noChangeArrowheads="1"/>
          </p:cNvSpPr>
          <p:nvPr/>
        </p:nvSpPr>
        <p:spPr bwMode="auto">
          <a:xfrm>
            <a:off x="412124" y="1219200"/>
            <a:ext cx="113591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Para la mayoría de los materiales metálicos, la deformación elástica únicamente persiste hasta deformaciones de alrededor de 0,002. A medida que el material se deforma más allá de este punto, la tensión deja de ser proporcional a la deformación (La ley de Hooke deja de ser válida), y ocurre una deformación plástica, la cual es permanente, es decir, no recuperable.</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27653" name="Imagen 48"/>
          <p:cNvPicPr>
            <a:picLocks noChangeAspect="1" noChangeArrowheads="1"/>
          </p:cNvPicPr>
          <p:nvPr/>
        </p:nvPicPr>
        <p:blipFill>
          <a:blip r:embed="rId4">
            <a:extLst>
              <a:ext uri="{28A0092B-C50C-407E-A947-70E740481C1C}">
                <a14:useLocalDpi xmlns:a14="http://schemas.microsoft.com/office/drawing/2010/main" val="0"/>
              </a:ext>
            </a:extLst>
          </a:blip>
          <a:srcRect t="3114" r="56850" b="8510"/>
          <a:stretch>
            <a:fillRect/>
          </a:stretch>
        </p:blipFill>
        <p:spPr bwMode="auto">
          <a:xfrm>
            <a:off x="4699000" y="2832101"/>
            <a:ext cx="21590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350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
          <p:cNvSpPr>
            <a:spLocks noChangeArrowheads="1"/>
          </p:cNvSpPr>
          <p:nvPr/>
        </p:nvSpPr>
        <p:spPr bwMode="auto">
          <a:xfrm>
            <a:off x="1873250" y="704850"/>
            <a:ext cx="830387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rPr>
              <a:t>Endurecimiento por deformación plástica en los aceros</a:t>
            </a:r>
            <a:endParaRPr lang="es-ES" altLang="es-ES" sz="2400" b="1">
              <a:latin typeface="Arial" panose="020B0604020202020204" pitchFamily="34" charset="0"/>
            </a:endParaRPr>
          </a:p>
        </p:txBody>
      </p:sp>
      <p:pic>
        <p:nvPicPr>
          <p:cNvPr id="29700" name="Imagen 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254" y="1670780"/>
            <a:ext cx="4436973" cy="360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2"/>
          <p:cNvSpPr>
            <a:spLocks noChangeArrowheads="1"/>
          </p:cNvSpPr>
          <p:nvPr/>
        </p:nvSpPr>
        <p:spPr bwMode="auto">
          <a:xfrm>
            <a:off x="2982914" y="2430463"/>
            <a:ext cx="275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a:latin typeface="Arial" panose="020B0604020202020204" pitchFamily="34" charset="0"/>
                <a:ea typeface="Arial" panose="020B0604020202020204" pitchFamily="34" charset="0"/>
                <a:cs typeface="Times New Roman" panose="02020603050405020304" pitchFamily="18" charset="0"/>
              </a:rPr>
              <a:t>Ecuación de Hollomon</a:t>
            </a:r>
            <a:endParaRPr lang="es-ES" altLang="es-ES" sz="2000">
              <a:latin typeface="Arial" panose="020B0604020202020204" pitchFamily="34" charset="0"/>
              <a:ea typeface="Arial" panose="020B0604020202020204" pitchFamily="34" charset="0"/>
              <a:cs typeface="Times New Roman" panose="02020603050405020304" pitchFamily="18" charset="0"/>
            </a:endParaRPr>
          </a:p>
        </p:txBody>
      </p:sp>
      <p:pic>
        <p:nvPicPr>
          <p:cNvPr id="2970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6589" y="1568450"/>
            <a:ext cx="18811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agen 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6" y="3008839"/>
            <a:ext cx="6196749" cy="296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71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
          <p:cNvSpPr>
            <a:spLocks noChangeArrowheads="1"/>
          </p:cNvSpPr>
          <p:nvPr/>
        </p:nvSpPr>
        <p:spPr bwMode="auto">
          <a:xfrm>
            <a:off x="4835526" y="685800"/>
            <a:ext cx="2816797"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rPr>
              <a:t>Momento Plástico</a:t>
            </a:r>
            <a:endParaRPr lang="es-ES" altLang="es-ES" sz="2400" b="1">
              <a:latin typeface="Arial" panose="020B0604020202020204" pitchFamily="34" charset="0"/>
            </a:endParaRPr>
          </a:p>
        </p:txBody>
      </p:sp>
      <p:sp>
        <p:nvSpPr>
          <p:cNvPr id="31748" name="Rectangle 4"/>
          <p:cNvSpPr>
            <a:spLocks noChangeArrowheads="1"/>
          </p:cNvSpPr>
          <p:nvPr/>
        </p:nvSpPr>
        <p:spPr bwMode="auto">
          <a:xfrm>
            <a:off x="746975" y="1295401"/>
            <a:ext cx="1085689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Momento Plástico se define como el momento que se debe aplicar a un material para que este entre a una deformación plástica</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sp>
        <p:nvSpPr>
          <p:cNvPr id="31749" name="Rectangle 6"/>
          <p:cNvSpPr>
            <a:spLocks noChangeArrowheads="1"/>
          </p:cNvSpPr>
          <p:nvPr/>
        </p:nvSpPr>
        <p:spPr bwMode="auto">
          <a:xfrm>
            <a:off x="746975" y="4200526"/>
            <a:ext cx="10766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Momento plástico para un sección rectangular en el punto de la plancha la cual se ha plastificado totalmente se obtiene una tensión constante </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3175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9356" y="2511426"/>
            <a:ext cx="21732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883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ChangeArrowheads="1"/>
          </p:cNvSpPr>
          <p:nvPr/>
        </p:nvSpPr>
        <p:spPr bwMode="auto">
          <a:xfrm>
            <a:off x="3028951" y="685800"/>
            <a:ext cx="5991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ANÁLISIS DEL BAROLADO</a:t>
            </a:r>
          </a:p>
          <a:p>
            <a:pPr algn="ctr">
              <a:lnSpc>
                <a:spcPct val="107000"/>
              </a:lnSpc>
              <a:spcBef>
                <a:spcPts val="1200"/>
              </a:spcBef>
              <a:buNone/>
            </a:pPr>
            <a:r>
              <a:rPr lang="es-EC" altLang="es-ES" b="1">
                <a:latin typeface="Arial" panose="020B0604020202020204" pitchFamily="34" charset="0"/>
              </a:rPr>
              <a:t>Análisis del material a barolar</a:t>
            </a:r>
            <a:endParaRPr lang="es-ES" altLang="es-ES" b="1">
              <a:latin typeface="Arial" panose="020B0604020202020204" pitchFamily="34" charset="0"/>
            </a:endParaRPr>
          </a:p>
          <a:p>
            <a:pPr algn="ctr">
              <a:lnSpc>
                <a:spcPct val="107000"/>
              </a:lnSpc>
              <a:spcBef>
                <a:spcPts val="1200"/>
              </a:spcBef>
              <a:buNone/>
            </a:pPr>
            <a:endParaRPr lang="es-ES" altLang="es-ES" b="1">
              <a:latin typeface="Arial" panose="020B0604020202020204" pitchFamily="34" charset="0"/>
            </a:endParaRPr>
          </a:p>
        </p:txBody>
      </p:sp>
      <p:sp>
        <p:nvSpPr>
          <p:cNvPr id="7" name="Rectangle 6"/>
          <p:cNvSpPr/>
          <p:nvPr/>
        </p:nvSpPr>
        <p:spPr>
          <a:xfrm>
            <a:off x="1577092" y="2667000"/>
            <a:ext cx="8894942" cy="1909241"/>
          </a:xfrm>
          <a:prstGeom prst="rect">
            <a:avLst/>
          </a:prstGeom>
        </p:spPr>
        <p:txBody>
          <a:bodyPr wrap="square">
            <a:spAutoFit/>
          </a:bodyPr>
          <a:lstStyle/>
          <a:p>
            <a:pPr marL="228600" indent="41910" algn="just">
              <a:lnSpc>
                <a:spcPct val="107000"/>
              </a:lnSpc>
              <a:spcAft>
                <a:spcPts val="800"/>
              </a:spcAft>
              <a:defRPr/>
            </a:pPr>
            <a:r>
              <a:rPr lang="es-EC" sz="2000" dirty="0">
                <a:ea typeface="Arial" panose="020B0604020202020204" pitchFamily="34" charset="0"/>
                <a:cs typeface="Times New Roman" panose="02020603050405020304" pitchFamily="18" charset="0"/>
              </a:rPr>
              <a:t>El análisis del material lo centraremos en 3 aspectos importantes que son:</a:t>
            </a: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Tipo de material</a:t>
            </a: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Diámetro de barolado</a:t>
            </a:r>
            <a:endParaRPr lang="es-ES" sz="2000" dirty="0">
              <a:ea typeface="Arial" panose="020B060402020202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Espesor de la plancha</a:t>
            </a:r>
            <a:endParaRPr lang="es-ES" sz="20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77858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463639" y="1535114"/>
            <a:ext cx="112947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Debido a que el proceso de barolado es un proceso que deforma plásticamente al acero se requieren los valores del coeficiente de endurecimiento K y el índice de endurecimiento n exponente de </a:t>
            </a:r>
            <a:r>
              <a:rPr lang="es-EC" altLang="es-ES" sz="2000" dirty="0" smtClean="0">
                <a:latin typeface="Arial" panose="020B0604020202020204" pitchFamily="34" charset="0"/>
                <a:ea typeface="Arial" panose="020B0604020202020204" pitchFamily="34" charset="0"/>
                <a:cs typeface="Times New Roman" panose="02020603050405020304" pitchFamily="18" charset="0"/>
              </a:rPr>
              <a:t>endurecimiento.</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35844" name="Imagen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33739"/>
            <a:ext cx="38862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8"/>
          <p:cNvSpPr>
            <a:spLocks noChangeArrowheads="1"/>
          </p:cNvSpPr>
          <p:nvPr/>
        </p:nvSpPr>
        <p:spPr bwMode="auto">
          <a:xfrm>
            <a:off x="2994258" y="614363"/>
            <a:ext cx="5992346"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Análisis del material a barolar</a:t>
            </a:r>
            <a:endParaRPr lang="es-ES" altLang="es-ES" b="1">
              <a:latin typeface="Arial" panose="020B0604020202020204" pitchFamily="34" charset="0"/>
            </a:endParaRPr>
          </a:p>
        </p:txBody>
      </p:sp>
    </p:spTree>
    <p:extLst>
      <p:ext uri="{BB962C8B-B14F-4D97-AF65-F5344CB8AC3E}">
        <p14:creationId xmlns:p14="http://schemas.microsoft.com/office/powerpoint/2010/main" val="3582294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1"/>
          <p:cNvSpPr>
            <a:spLocks noChangeArrowheads="1"/>
          </p:cNvSpPr>
          <p:nvPr/>
        </p:nvSpPr>
        <p:spPr bwMode="auto">
          <a:xfrm>
            <a:off x="412124" y="1350964"/>
            <a:ext cx="1138492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Se desarrolló la gráfica esfuerzo-deformación real ya que es la requerida posteriormente para ser ingresada en el programa MEF</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378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724" y="2369713"/>
            <a:ext cx="5269394" cy="339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Imagen 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121" y="2369713"/>
            <a:ext cx="5276045" cy="307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8"/>
          <p:cNvSpPr>
            <a:spLocks noChangeArrowheads="1"/>
          </p:cNvSpPr>
          <p:nvPr/>
        </p:nvSpPr>
        <p:spPr bwMode="auto">
          <a:xfrm>
            <a:off x="2994258" y="614363"/>
            <a:ext cx="5992346"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Análisis del material a barolar</a:t>
            </a:r>
            <a:endParaRPr lang="es-ES" altLang="es-ES" b="1">
              <a:latin typeface="Arial" panose="020B0604020202020204" pitchFamily="34" charset="0"/>
            </a:endParaRPr>
          </a:p>
        </p:txBody>
      </p:sp>
    </p:spTree>
    <p:extLst>
      <p:ext uri="{BB962C8B-B14F-4D97-AF65-F5344CB8AC3E}">
        <p14:creationId xmlns:p14="http://schemas.microsoft.com/office/powerpoint/2010/main" val="589733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34" y="-206062"/>
            <a:ext cx="12253887" cy="6858000"/>
          </a:xfrm>
        </p:spPr>
      </p:pic>
    </p:spTree>
    <p:extLst>
      <p:ext uri="{BB962C8B-B14F-4D97-AF65-F5344CB8AC3E}">
        <p14:creationId xmlns:p14="http://schemas.microsoft.com/office/powerpoint/2010/main" val="3487760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97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24248" y="1670051"/>
            <a:ext cx="10625070" cy="3734356"/>
          </a:xfrm>
          <a:prstGeom prst="rect">
            <a:avLst/>
          </a:prstGeom>
        </p:spPr>
        <p:txBody>
          <a:bodyPr wrap="square">
            <a:spAutoFit/>
          </a:bodyPr>
          <a:lstStyle/>
          <a:p>
            <a:pPr algn="just">
              <a:lnSpc>
                <a:spcPct val="150000"/>
              </a:lnSpc>
              <a:spcAft>
                <a:spcPts val="800"/>
              </a:spcAft>
              <a:defRPr/>
            </a:pPr>
            <a:r>
              <a:rPr lang="es-EC" sz="2000" dirty="0">
                <a:ea typeface="Arial" panose="020B0604020202020204" pitchFamily="34" charset="0"/>
                <a:cs typeface="Times New Roman" panose="02020603050405020304" pitchFamily="18" charset="0"/>
              </a:rPr>
              <a:t>En lo que respecta al diámetro de barolado y espesor del material se nos proporcionó 2 alternativas para determinar por nuestra parte cual es el más crítico y son:</a:t>
            </a:r>
          </a:p>
          <a:p>
            <a:pPr indent="270510" algn="just">
              <a:lnSpc>
                <a:spcPct val="150000"/>
              </a:lnSpc>
              <a:spcAft>
                <a:spcPts val="800"/>
              </a:spcAft>
              <a:defRPr/>
            </a:pPr>
            <a:endParaRPr lang="es-ES" sz="2000" dirty="0">
              <a:ea typeface="Arial" panose="020B060402020202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defRPr/>
            </a:pPr>
            <a:r>
              <a:rPr lang="es-EC" sz="2000" dirty="0">
                <a:ea typeface="Arial" panose="020B0604020202020204" pitchFamily="34" charset="0"/>
                <a:cs typeface="Times New Roman" panose="02020603050405020304" pitchFamily="18" charset="0"/>
              </a:rPr>
              <a:t>Diámetro Interno Barolado de 12 pulgadas y espesor de 10 milímetros</a:t>
            </a:r>
            <a:endParaRPr lang="es-ES" sz="2000" dirty="0">
              <a:ea typeface="Arial" panose="020B0604020202020204" pitchFamily="34" charset="0"/>
              <a:cs typeface="Times New Roman" panose="02020603050405020304" pitchFamily="18" charset="0"/>
            </a:endParaRPr>
          </a:p>
          <a:p>
            <a:pPr indent="270510" algn="just">
              <a:lnSpc>
                <a:spcPct val="150000"/>
              </a:lnSpc>
              <a:spcAft>
                <a:spcPts val="800"/>
              </a:spcAft>
              <a:defRPr/>
            </a:pP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defRPr/>
            </a:pPr>
            <a:r>
              <a:rPr lang="es-EC" sz="2000" dirty="0">
                <a:ea typeface="Arial" panose="020B0604020202020204" pitchFamily="34" charset="0"/>
                <a:cs typeface="Times New Roman" panose="02020603050405020304" pitchFamily="18" charset="0"/>
              </a:rPr>
              <a:t>Diámetro Interno Barolado de 24 pulgadas y espesor de 13 milímetros</a:t>
            </a:r>
          </a:p>
          <a:p>
            <a:pPr algn="just">
              <a:lnSpc>
                <a:spcPct val="150000"/>
              </a:lnSpc>
              <a:defRPr/>
            </a:pPr>
            <a:endParaRPr lang="es-ES" sz="2000" dirty="0">
              <a:ea typeface="Arial" panose="020B0604020202020204" pitchFamily="34" charset="0"/>
              <a:cs typeface="Times New Roman" panose="02020603050405020304" pitchFamily="18" charset="0"/>
            </a:endParaRPr>
          </a:p>
        </p:txBody>
      </p:sp>
      <p:sp>
        <p:nvSpPr>
          <p:cNvPr id="39940" name="Rectangle 8"/>
          <p:cNvSpPr>
            <a:spLocks noChangeArrowheads="1"/>
          </p:cNvSpPr>
          <p:nvPr/>
        </p:nvSpPr>
        <p:spPr bwMode="auto">
          <a:xfrm>
            <a:off x="2994258" y="614363"/>
            <a:ext cx="5992346"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Análisis del material a barolar</a:t>
            </a:r>
            <a:endParaRPr lang="es-ES" altLang="es-ES" b="1">
              <a:latin typeface="Arial" panose="020B0604020202020204" pitchFamily="34" charset="0"/>
            </a:endParaRPr>
          </a:p>
        </p:txBody>
      </p:sp>
    </p:spTree>
    <p:extLst>
      <p:ext uri="{BB962C8B-B14F-4D97-AF65-F5344CB8AC3E}">
        <p14:creationId xmlns:p14="http://schemas.microsoft.com/office/powerpoint/2010/main" val="3229213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nvSpPr>
        <p:spPr bwMode="auto">
          <a:xfrm>
            <a:off x="2238376" y="533401"/>
            <a:ext cx="75041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Análisis de las fuerzas en el proceso de  rolado</a:t>
            </a:r>
            <a:endParaRPr lang="es-ES" altLang="es-ES" b="1">
              <a:latin typeface="Arial" panose="020B0604020202020204" pitchFamily="34" charset="0"/>
            </a:endParaRPr>
          </a:p>
        </p:txBody>
      </p:sp>
      <p:pic>
        <p:nvPicPr>
          <p:cNvPr id="41988" name="Imagen 18"/>
          <p:cNvPicPr>
            <a:picLocks noChangeAspect="1" noChangeArrowheads="1"/>
          </p:cNvPicPr>
          <p:nvPr/>
        </p:nvPicPr>
        <p:blipFill>
          <a:blip r:embed="rId4">
            <a:extLst>
              <a:ext uri="{28A0092B-C50C-407E-A947-70E740481C1C}">
                <a14:useLocalDpi xmlns:a14="http://schemas.microsoft.com/office/drawing/2010/main" val="0"/>
              </a:ext>
            </a:extLst>
          </a:blip>
          <a:srcRect l="2856" r="7143"/>
          <a:stretch>
            <a:fillRect/>
          </a:stretch>
        </p:blipFill>
        <p:spPr bwMode="auto">
          <a:xfrm>
            <a:off x="2209800" y="1524000"/>
            <a:ext cx="4800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1"/>
          <p:cNvSpPr>
            <a:spLocks noChangeArrowheads="1"/>
          </p:cNvSpPr>
          <p:nvPr/>
        </p:nvSpPr>
        <p:spPr bwMode="auto">
          <a:xfrm>
            <a:off x="8185866" y="3090371"/>
            <a:ext cx="2522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Relaciones geométricas en el Barolado </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41767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12192000"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4"/>
          <p:cNvSpPr>
            <a:spLocks noChangeArrowheads="1"/>
          </p:cNvSpPr>
          <p:nvPr/>
        </p:nvSpPr>
        <p:spPr bwMode="auto">
          <a:xfrm>
            <a:off x="2238376" y="533401"/>
            <a:ext cx="75041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Análisis de las fuerzas en el proceso de  rolado</a:t>
            </a:r>
            <a:endParaRPr lang="es-ES" altLang="es-ES" b="1">
              <a:latin typeface="Arial" panose="020B0604020202020204" pitchFamily="34" charset="0"/>
            </a:endParaRPr>
          </a:p>
        </p:txBody>
      </p:sp>
      <p:sp>
        <p:nvSpPr>
          <p:cNvPr id="44036" name="Rectangle 1"/>
          <p:cNvSpPr>
            <a:spLocks noChangeArrowheads="1"/>
          </p:cNvSpPr>
          <p:nvPr/>
        </p:nvSpPr>
        <p:spPr bwMode="auto">
          <a:xfrm>
            <a:off x="7445375" y="1903414"/>
            <a:ext cx="2522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a:latin typeface="Arial" panose="020B0604020202020204" pitchFamily="34" charset="0"/>
              </a:rPr>
              <a:t>Parámetros del Barolado</a:t>
            </a:r>
            <a:endParaRPr lang="es-ES" altLang="es-ES" sz="2000">
              <a:latin typeface="Arial" panose="020B0604020202020204" pitchFamily="34" charset="0"/>
            </a:endParaRPr>
          </a:p>
        </p:txBody>
      </p:sp>
      <p:pic>
        <p:nvPicPr>
          <p:cNvPr id="4403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3" y="1679576"/>
            <a:ext cx="43084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72150" y="3276601"/>
            <a:ext cx="47196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601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4"/>
          <p:cNvSpPr>
            <a:spLocks noChangeArrowheads="1"/>
          </p:cNvSpPr>
          <p:nvPr/>
        </p:nvSpPr>
        <p:spPr bwMode="auto">
          <a:xfrm>
            <a:off x="2338388" y="673100"/>
            <a:ext cx="7504112"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Deducción de la fuerza de doblado</a:t>
            </a:r>
            <a:endParaRPr lang="es-ES" altLang="es-ES" b="1">
              <a:latin typeface="Arial" panose="020B0604020202020204" pitchFamily="34" charset="0"/>
            </a:endParaRPr>
          </a:p>
        </p:txBody>
      </p:sp>
      <p:sp>
        <p:nvSpPr>
          <p:cNvPr id="46084" name="Rectangle 10"/>
          <p:cNvSpPr>
            <a:spLocks noChangeArrowheads="1"/>
          </p:cNvSpPr>
          <p:nvPr/>
        </p:nvSpPr>
        <p:spPr bwMode="auto">
          <a:xfrm>
            <a:off x="502276" y="1465263"/>
            <a:ext cx="110371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Tomaremos como primera aproximación al modelo matemático que determinara la fuerza de doblado, el de una viga simplemente apoyada en 2 puntos y con una carga puntual en el centro </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46085" name="Image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57464"/>
            <a:ext cx="403860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22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4"/>
          <p:cNvSpPr>
            <a:spLocks noChangeArrowheads="1"/>
          </p:cNvSpPr>
          <p:nvPr/>
        </p:nvSpPr>
        <p:spPr bwMode="auto">
          <a:xfrm>
            <a:off x="2338388" y="673100"/>
            <a:ext cx="7504112"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Deducción de la fuerza de doblado</a:t>
            </a:r>
            <a:endParaRPr lang="es-ES" altLang="es-ES" b="1">
              <a:latin typeface="Arial" panose="020B0604020202020204" pitchFamily="34" charset="0"/>
            </a:endParaRPr>
          </a:p>
        </p:txBody>
      </p:sp>
      <p:sp>
        <p:nvSpPr>
          <p:cNvPr id="48132" name="Rectangle 1"/>
          <p:cNvSpPr>
            <a:spLocks noChangeArrowheads="1"/>
          </p:cNvSpPr>
          <p:nvPr/>
        </p:nvSpPr>
        <p:spPr bwMode="auto">
          <a:xfrm>
            <a:off x="412123" y="1327151"/>
            <a:ext cx="112561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El esquema anterior es una idealización de cómo actúan las fuerzas en el proceso de barolado, esto se debe al aplicar la fuerza el rodillo superior sobre la placa no se genera una carga puntual, lo que se genera es una carga distribuida de forma elipsoidal</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sp>
        <p:nvSpPr>
          <p:cNvPr id="48133" name="Rectangle 2"/>
          <p:cNvSpPr>
            <a:spLocks noChangeArrowheads="1"/>
          </p:cNvSpPr>
          <p:nvPr/>
        </p:nvSpPr>
        <p:spPr bwMode="auto">
          <a:xfrm>
            <a:off x="6757429" y="2946445"/>
            <a:ext cx="43956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1800" dirty="0">
                <a:latin typeface="Arial" panose="020B0604020202020204" pitchFamily="34" charset="0"/>
                <a:ea typeface="Arial" panose="020B0604020202020204" pitchFamily="34" charset="0"/>
                <a:cs typeface="Times New Roman" panose="02020603050405020304" pitchFamily="18" charset="0"/>
              </a:rPr>
              <a:t>para nuestro caso la carga distribuida es un cuarto de elipse debido a que la plancha a barolar no se mantiene estática respecto al eje horizontal, ya que la misma se desplazara en el eje horizontal con ayuda de los rodillos inferiores para conseguir que se barole completamente consiguiendo así una virola</a:t>
            </a:r>
            <a:endParaRPr lang="es-ES" altLang="es-ES" sz="1800" dirty="0">
              <a:latin typeface="Arial" panose="020B0604020202020204" pitchFamily="34" charset="0"/>
              <a:ea typeface="Arial" panose="020B0604020202020204" pitchFamily="34" charset="0"/>
              <a:cs typeface="Times New Roman" panose="02020603050405020304" pitchFamily="18" charset="0"/>
            </a:endParaRPr>
          </a:p>
        </p:txBody>
      </p:sp>
      <p:pic>
        <p:nvPicPr>
          <p:cNvPr id="48134" name="Imagen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388" y="2755901"/>
            <a:ext cx="367506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404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
          <p:cNvSpPr>
            <a:spLocks noChangeArrowheads="1"/>
          </p:cNvSpPr>
          <p:nvPr/>
        </p:nvSpPr>
        <p:spPr bwMode="auto">
          <a:xfrm>
            <a:off x="2338388" y="673100"/>
            <a:ext cx="7504112"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Deducción de la fuerza de doblado</a:t>
            </a:r>
            <a:endParaRPr lang="es-ES" altLang="es-ES" b="1">
              <a:latin typeface="Arial" panose="020B0604020202020204" pitchFamily="34" charset="0"/>
            </a:endParaRPr>
          </a:p>
        </p:txBody>
      </p:sp>
      <p:sp>
        <p:nvSpPr>
          <p:cNvPr id="50180" name="Rectangle 9"/>
          <p:cNvSpPr>
            <a:spLocks noChangeArrowheads="1"/>
          </p:cNvSpPr>
          <p:nvPr/>
        </p:nvSpPr>
        <p:spPr bwMode="auto">
          <a:xfrm>
            <a:off x="2209800" y="1371600"/>
            <a:ext cx="763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a:latin typeface="Arial" panose="020B0604020202020204" pitchFamily="34" charset="0"/>
              </a:rPr>
              <a:t>Despejando la fuerza P y reemplazando los valores de z, y</a:t>
            </a:r>
            <a:endParaRPr lang="es-ES" altLang="es-ES" sz="2000">
              <a:latin typeface="Arial" panose="020B0604020202020204" pitchFamily="34" charset="0"/>
            </a:endParaRPr>
          </a:p>
        </p:txBody>
      </p:sp>
      <p:pic>
        <p:nvPicPr>
          <p:cNvPr id="5018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1864" y="1725613"/>
            <a:ext cx="51069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2"/>
          <p:cNvSpPr>
            <a:spLocks noChangeArrowheads="1"/>
          </p:cNvSpPr>
          <p:nvPr/>
        </p:nvSpPr>
        <p:spPr bwMode="auto">
          <a:xfrm>
            <a:off x="425003" y="3532188"/>
            <a:ext cx="115394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dirty="0">
                <a:latin typeface="Arial" panose="020B0604020202020204" pitchFamily="34" charset="0"/>
                <a:cs typeface="Times New Roman" panose="02020603050405020304" pitchFamily="18" charset="0"/>
              </a:rPr>
              <a:t>Como se explicó antes el momento máximo será reemplazado por el momento plástico ya que lo que se requiere es deformar la plancha plásticamente obteniendo:</a:t>
            </a:r>
            <a:endParaRPr lang="es-ES" altLang="es-ES" sz="2000" dirty="0">
              <a:latin typeface="Arial" panose="020B0604020202020204" pitchFamily="34" charset="0"/>
            </a:endParaRPr>
          </a:p>
        </p:txBody>
      </p:sp>
      <p:pic>
        <p:nvPicPr>
          <p:cNvPr id="5018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0725" y="4637089"/>
            <a:ext cx="58864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10"/>
          <p:cNvSpPr>
            <a:spLocks noChangeArrowheads="1"/>
          </p:cNvSpPr>
          <p:nvPr/>
        </p:nvSpPr>
        <p:spPr bwMode="auto">
          <a:xfrm>
            <a:off x="7988300" y="4491039"/>
            <a:ext cx="23749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a:latin typeface="Arial" panose="020B0604020202020204" pitchFamily="34" charset="0"/>
              </a:rPr>
              <a:t>Modelo matemático hallado para la fuerza de barolado</a:t>
            </a:r>
            <a:endParaRPr lang="es-ES" altLang="es-ES" sz="2000">
              <a:latin typeface="Arial" panose="020B0604020202020204" pitchFamily="34" charset="0"/>
            </a:endParaRPr>
          </a:p>
        </p:txBody>
      </p:sp>
    </p:spTree>
    <p:extLst>
      <p:ext uri="{BB962C8B-B14F-4D97-AF65-F5344CB8AC3E}">
        <p14:creationId xmlns:p14="http://schemas.microsoft.com/office/powerpoint/2010/main" val="2882538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p:cNvSpPr>
            <a:spLocks noChangeArrowheads="1"/>
          </p:cNvSpPr>
          <p:nvPr/>
        </p:nvSpPr>
        <p:spPr bwMode="auto">
          <a:xfrm>
            <a:off x="2338388" y="673100"/>
            <a:ext cx="7504112"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Deducción de la fuerza de doblado</a:t>
            </a:r>
            <a:endParaRPr lang="es-ES" altLang="es-ES" b="1">
              <a:latin typeface="Arial" panose="020B0604020202020204" pitchFamily="34" charset="0"/>
            </a:endParaRPr>
          </a:p>
        </p:txBody>
      </p:sp>
      <p:sp>
        <p:nvSpPr>
          <p:cNvPr id="52228" name="Rectangle 3"/>
          <p:cNvSpPr>
            <a:spLocks noChangeArrowheads="1"/>
          </p:cNvSpPr>
          <p:nvPr/>
        </p:nvSpPr>
        <p:spPr bwMode="auto">
          <a:xfrm>
            <a:off x="1822450" y="129063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1800">
                <a:latin typeface="Arial" panose="020B0604020202020204" pitchFamily="34" charset="0"/>
                <a:ea typeface="Arial" panose="020B0604020202020204" pitchFamily="34" charset="0"/>
                <a:cs typeface="Times New Roman" panose="02020603050405020304" pitchFamily="18" charset="0"/>
              </a:rPr>
              <a:t>El esfuerzo al que será sometida la plancha en el proceso de barolado viene dado por la ecuación del esfuerzo de flexión</a:t>
            </a:r>
            <a:endParaRPr lang="es-ES" altLang="es-ES" sz="1800">
              <a:latin typeface="Arial" panose="020B0604020202020204" pitchFamily="34" charset="0"/>
              <a:ea typeface="Arial" panose="020B0604020202020204" pitchFamily="34" charset="0"/>
              <a:cs typeface="Times New Roman" panose="02020603050405020304" pitchFamily="18" charset="0"/>
            </a:endParaRPr>
          </a:p>
        </p:txBody>
      </p:sp>
      <p:pic>
        <p:nvPicPr>
          <p:cNvPr id="5222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09863"/>
            <a:ext cx="3702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7"/>
          <p:cNvSpPr>
            <a:spLocks noChangeArrowheads="1"/>
          </p:cNvSpPr>
          <p:nvPr/>
        </p:nvSpPr>
        <p:spPr bwMode="auto">
          <a:xfrm>
            <a:off x="347730" y="5181601"/>
            <a:ext cx="11423560" cy="68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spcAft>
                <a:spcPts val="800"/>
              </a:spcAft>
              <a:buNone/>
            </a:pPr>
            <a:r>
              <a:rPr lang="es-EC" altLang="es-ES" sz="1800" dirty="0">
                <a:latin typeface="Arial" panose="020B0604020202020204" pitchFamily="34" charset="0"/>
                <a:ea typeface="Arial" panose="020B0604020202020204" pitchFamily="34" charset="0"/>
                <a:cs typeface="Times New Roman" panose="02020603050405020304" pitchFamily="18" charset="0"/>
              </a:rPr>
              <a:t>Fuente: (Enrique Vidal “Estudio de la recuperación elástica en el doblado de chapa asistido por pulsos de alta densidad de corriente”, 2013).</a:t>
            </a:r>
            <a:endParaRPr lang="es-ES" altLang="es-ES" sz="2800" dirty="0">
              <a:latin typeface="Arial" panose="020B0604020202020204" pitchFamily="34" charset="0"/>
              <a:ea typeface="Arial" panose="020B0604020202020204" pitchFamily="34" charset="0"/>
              <a:cs typeface="Times New Roman" panose="02020603050405020304" pitchFamily="18" charset="0"/>
            </a:endParaRPr>
          </a:p>
        </p:txBody>
      </p:sp>
      <p:pic>
        <p:nvPicPr>
          <p:cNvPr id="5223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1" y="2505075"/>
            <a:ext cx="349567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100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4"/>
          <p:cNvSpPr>
            <a:spLocks noChangeArrowheads="1"/>
          </p:cNvSpPr>
          <p:nvPr/>
        </p:nvSpPr>
        <p:spPr bwMode="auto">
          <a:xfrm>
            <a:off x="2338388" y="673101"/>
            <a:ext cx="7504112"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Solución analítica de las fuerzas que se aplicaran en la plancha </a:t>
            </a:r>
            <a:endParaRPr lang="es-ES" altLang="es-ES" b="1">
              <a:latin typeface="Arial" panose="020B0604020202020204" pitchFamily="34" charset="0"/>
            </a:endParaRPr>
          </a:p>
        </p:txBody>
      </p:sp>
      <p:sp>
        <p:nvSpPr>
          <p:cNvPr id="2" name="Rectangle 1"/>
          <p:cNvSpPr/>
          <p:nvPr/>
        </p:nvSpPr>
        <p:spPr>
          <a:xfrm>
            <a:off x="1974850" y="1781175"/>
            <a:ext cx="8229600" cy="5068888"/>
          </a:xfrm>
          <a:prstGeom prst="rect">
            <a:avLst/>
          </a:prstGeom>
        </p:spPr>
        <p:txBody>
          <a:bodyPr>
            <a:spAutoFit/>
          </a:bodyPr>
          <a:lstStyle/>
          <a:p>
            <a:pPr algn="just">
              <a:spcAft>
                <a:spcPts val="800"/>
              </a:spcAft>
              <a:defRPr/>
            </a:pPr>
            <a:r>
              <a:rPr lang="es-EC" sz="2000" dirty="0">
                <a:ea typeface="Arial" panose="020B0604020202020204" pitchFamily="34" charset="0"/>
                <a:cs typeface="Times New Roman" panose="02020603050405020304" pitchFamily="18" charset="0"/>
              </a:rPr>
              <a:t>Para determinar la fuerza requerida para el proceso de barolado debemos conocer los siguientes parámetros:</a:t>
            </a: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Resistencia a la fluencia del material a barolar.</a:t>
            </a: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Resistencia a la tracción del material a barolar.</a:t>
            </a: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Ancho de la plancha a barolar.</a:t>
            </a: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Espesor de la plancha a barolar.</a:t>
            </a: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Diámetro del rodillo superior de la baroladora.</a:t>
            </a: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Diámetro de los rodillos inferiores de la baroladora.</a:t>
            </a:r>
            <a:endParaRPr lang="es-ES" sz="2000"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Distancia entre centros de los rodillos inferiores.</a:t>
            </a:r>
            <a:endParaRPr lang="es-ES" sz="2000" dirty="0">
              <a:ea typeface="Arial" panose="020B060402020202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defRPr/>
            </a:pPr>
            <a:r>
              <a:rPr lang="es-EC" sz="2000" dirty="0">
                <a:ea typeface="Arial" panose="020B0604020202020204" pitchFamily="34" charset="0"/>
                <a:cs typeface="Times New Roman" panose="02020603050405020304" pitchFamily="18" charset="0"/>
              </a:rPr>
              <a:t>Radio de barolado.</a:t>
            </a:r>
            <a:endParaRPr lang="es-ES" sz="2000" dirty="0">
              <a:ea typeface="Arial" panose="020B0604020202020204" pitchFamily="34" charset="0"/>
              <a:cs typeface="Times New Roman" panose="02020603050405020304" pitchFamily="18" charset="0"/>
            </a:endParaRPr>
          </a:p>
          <a:p>
            <a:pPr algn="just">
              <a:lnSpc>
                <a:spcPct val="150000"/>
              </a:lnSpc>
              <a:spcAft>
                <a:spcPts val="800"/>
              </a:spcAft>
              <a:defRPr/>
            </a:pPr>
            <a:endParaRPr lang="es-ES" sz="20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04161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4"/>
          <p:cNvSpPr>
            <a:spLocks noChangeArrowheads="1"/>
          </p:cNvSpPr>
          <p:nvPr/>
        </p:nvSpPr>
        <p:spPr bwMode="auto">
          <a:xfrm>
            <a:off x="2338388" y="673101"/>
            <a:ext cx="7504112"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Solución analítica de las fuerzas que se aplicaran en la plancha </a:t>
            </a:r>
            <a:endParaRPr lang="es-ES" altLang="es-ES" b="1">
              <a:latin typeface="Arial" panose="020B0604020202020204" pitchFamily="34" charset="0"/>
            </a:endParaRPr>
          </a:p>
        </p:txBody>
      </p:sp>
      <p:sp>
        <p:nvSpPr>
          <p:cNvPr id="56324" name="Rectangle 2"/>
          <p:cNvSpPr>
            <a:spLocks noChangeArrowheads="1"/>
          </p:cNvSpPr>
          <p:nvPr/>
        </p:nvSpPr>
        <p:spPr bwMode="auto">
          <a:xfrm>
            <a:off x="373487" y="1992313"/>
            <a:ext cx="11513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Los diámetros de los rodillos de la baroladora no se conocen por lo tanto se tomara como dato las dimensiones de estos rodillos de una máquina de capacidades similares a las que tendrá nuestra baroladora</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563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08313"/>
            <a:ext cx="86741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6"/>
          <p:cNvSpPr>
            <a:spLocks noChangeArrowheads="1"/>
          </p:cNvSpPr>
          <p:nvPr/>
        </p:nvSpPr>
        <p:spPr bwMode="auto">
          <a:xfrm>
            <a:off x="1524000" y="5834064"/>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1800">
                <a:latin typeface="Arial" panose="020B0604020202020204" pitchFamily="34" charset="0"/>
                <a:ea typeface="Arial" panose="020B0604020202020204" pitchFamily="34" charset="0"/>
                <a:cs typeface="Times New Roman" panose="02020603050405020304" pitchFamily="18" charset="0"/>
              </a:rPr>
              <a:t>Catalogo baroladoras del tipo piramidal ATLASMACHINESINDIA</a:t>
            </a:r>
            <a:endParaRPr lang="es-ES" altLang="es-ES" sz="180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6067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4"/>
          <p:cNvSpPr>
            <a:spLocks noChangeArrowheads="1"/>
          </p:cNvSpPr>
          <p:nvPr/>
        </p:nvSpPr>
        <p:spPr bwMode="auto">
          <a:xfrm>
            <a:off x="2338388" y="673101"/>
            <a:ext cx="7504112"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Solución analítica de las fuerzas que se aplicaran en la plancha </a:t>
            </a:r>
            <a:endParaRPr lang="es-ES" altLang="es-ES" b="1">
              <a:latin typeface="Arial" panose="020B0604020202020204" pitchFamily="34" charset="0"/>
            </a:endParaRPr>
          </a:p>
        </p:txBody>
      </p:sp>
      <p:sp>
        <p:nvSpPr>
          <p:cNvPr id="58372" name="Rectangle 5"/>
          <p:cNvSpPr>
            <a:spLocks noChangeArrowheads="1"/>
          </p:cNvSpPr>
          <p:nvPr/>
        </p:nvSpPr>
        <p:spPr bwMode="auto">
          <a:xfrm>
            <a:off x="425003" y="1812926"/>
            <a:ext cx="1125613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Para determinar la fuerza de doblado crítica para el barolado partiremos de 2 especificaciones proporcionadas por la empresa PMEC S.A</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5837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543176"/>
            <a:ext cx="39624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055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39572" y="685800"/>
            <a:ext cx="2895344" cy="619272"/>
          </a:xfrm>
          <a:prstGeom prst="rect">
            <a:avLst/>
          </a:prstGeom>
        </p:spPr>
        <p:txBody>
          <a:bodyPr wrap="none">
            <a:spAutoFit/>
          </a:bodyPr>
          <a:lstStyle/>
          <a:p>
            <a:pPr algn="ctr">
              <a:lnSpc>
                <a:spcPct val="107000"/>
              </a:lnSpc>
              <a:spcBef>
                <a:spcPts val="1200"/>
              </a:spcBef>
              <a:defRPr/>
            </a:pPr>
            <a:r>
              <a:rPr lang="es-EC" sz="3200" b="1" kern="0" dirty="0">
                <a:solidFill>
                  <a:srgbClr val="000000"/>
                </a:solidFill>
                <a:ea typeface="Times New Roman" panose="02020603050405020304" pitchFamily="18" charset="0"/>
                <a:cs typeface="Times New Roman" panose="02020603050405020304" pitchFamily="18" charset="0"/>
              </a:rPr>
              <a:t>INTRODUCCIÓN</a:t>
            </a:r>
            <a:endParaRPr lang="es-ES" sz="3200" b="1" kern="0" dirty="0">
              <a:solidFill>
                <a:srgbClr val="000000"/>
              </a:solidFill>
              <a:ea typeface="Times New Roman" panose="02020603050405020304" pitchFamily="18" charset="0"/>
              <a:cs typeface="Times New Roman" panose="02020603050405020304" pitchFamily="18" charset="0"/>
            </a:endParaRPr>
          </a:p>
        </p:txBody>
      </p:sp>
      <p:sp>
        <p:nvSpPr>
          <p:cNvPr id="5124" name="Rectangle 11"/>
          <p:cNvSpPr>
            <a:spLocks noChangeArrowheads="1"/>
          </p:cNvSpPr>
          <p:nvPr/>
        </p:nvSpPr>
        <p:spPr bwMode="auto">
          <a:xfrm>
            <a:off x="1981201" y="2253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pic>
        <p:nvPicPr>
          <p:cNvPr id="5125" name="Imagen 1"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312" y="3071249"/>
            <a:ext cx="4826335" cy="219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12"/>
          <p:cNvSpPr>
            <a:spLocks noChangeArrowheads="1"/>
          </p:cNvSpPr>
          <p:nvPr/>
        </p:nvSpPr>
        <p:spPr bwMode="auto">
          <a:xfrm>
            <a:off x="7804911" y="5399464"/>
            <a:ext cx="173831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C" altLang="es-ES" sz="1100" b="1" dirty="0">
                <a:latin typeface="Arial" panose="020B0604020202020204" pitchFamily="34" charset="0"/>
                <a:ea typeface="Arial" panose="020B0604020202020204" pitchFamily="34" charset="0"/>
                <a:cs typeface="Times New Roman" panose="02020603050405020304" pitchFamily="18" charset="0"/>
              </a:rPr>
              <a:t>Equipo de Paquetizado</a:t>
            </a:r>
            <a:endParaRPr lang="es-EC" altLang="es-ES" sz="1800" dirty="0">
              <a:latin typeface="Arial" panose="020B0604020202020204" pitchFamily="34" charset="0"/>
              <a:ea typeface="Arial" panose="020B0604020202020204" pitchFamily="34" charset="0"/>
              <a:cs typeface="Times New Roman" panose="02020603050405020304" pitchFamily="18" charset="0"/>
            </a:endParaRPr>
          </a:p>
        </p:txBody>
      </p:sp>
      <p:sp>
        <p:nvSpPr>
          <p:cNvPr id="5127" name="Rectangle 8"/>
          <p:cNvSpPr>
            <a:spLocks noChangeArrowheads="1"/>
          </p:cNvSpPr>
          <p:nvPr/>
        </p:nvSpPr>
        <p:spPr bwMode="auto">
          <a:xfrm>
            <a:off x="1927225" y="1659878"/>
            <a:ext cx="8337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1800" dirty="0">
                <a:latin typeface="Arial" panose="020B0604020202020204" pitchFamily="34" charset="0"/>
                <a:ea typeface="Arial" panose="020B0604020202020204" pitchFamily="34" charset="0"/>
                <a:cs typeface="Times New Roman" panose="02020603050405020304" pitchFamily="18" charset="0"/>
              </a:rPr>
              <a:t>A lo largo de la historia el emplear láminas de acero con diversas curvas ha sido de vital importancia para la fabricación de barcos, puentes, trenes, tubería, etc.</a:t>
            </a:r>
            <a:endParaRPr lang="es-ES" altLang="es-ES" sz="1800" dirty="0">
              <a:latin typeface="Arial" panose="020B0604020202020204" pitchFamily="34" charset="0"/>
              <a:ea typeface="Arial" panose="020B0604020202020204" pitchFamily="34" charset="0"/>
              <a:cs typeface="Times New Roman" panose="02020603050405020304" pitchFamily="18" charset="0"/>
            </a:endParaRPr>
          </a:p>
        </p:txBody>
      </p:sp>
      <p:sp>
        <p:nvSpPr>
          <p:cNvPr id="5128" name="Rectangle 10"/>
          <p:cNvSpPr>
            <a:spLocks noChangeArrowheads="1"/>
          </p:cNvSpPr>
          <p:nvPr/>
        </p:nvSpPr>
        <p:spPr bwMode="auto">
          <a:xfrm>
            <a:off x="1255265" y="3275270"/>
            <a:ext cx="4089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1800" dirty="0">
                <a:latin typeface="Arial" panose="020B0604020202020204" pitchFamily="34" charset="0"/>
                <a:ea typeface="Arial" panose="020B0604020202020204" pitchFamily="34" charset="0"/>
                <a:cs typeface="Times New Roman" panose="02020603050405020304" pitchFamily="18" charset="0"/>
              </a:rPr>
              <a:t>El diseño de la máquina baroladora involucra áreas de conocimiento como Mecánica de Materiales,  Dibujo Mecánico, Sistemas CAD, Sistemas CAE, elementos finitos.</a:t>
            </a:r>
            <a:endParaRPr lang="es-ES" altLang="es-ES" sz="18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57562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4"/>
          <p:cNvSpPr>
            <a:spLocks noChangeArrowheads="1"/>
          </p:cNvSpPr>
          <p:nvPr/>
        </p:nvSpPr>
        <p:spPr bwMode="auto">
          <a:xfrm>
            <a:off x="2338388" y="673101"/>
            <a:ext cx="7504112"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Solución analítica de las fuerzas que se aplicaran en la plancha </a:t>
            </a:r>
            <a:endParaRPr lang="es-ES" altLang="es-ES" b="1">
              <a:latin typeface="Arial" panose="020B0604020202020204" pitchFamily="34" charset="0"/>
            </a:endParaRPr>
          </a:p>
        </p:txBody>
      </p:sp>
      <p:pic>
        <p:nvPicPr>
          <p:cNvPr id="6042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1781176"/>
            <a:ext cx="54197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080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4"/>
          <p:cNvSpPr>
            <a:spLocks noChangeArrowheads="1"/>
          </p:cNvSpPr>
          <p:nvPr/>
        </p:nvSpPr>
        <p:spPr bwMode="auto">
          <a:xfrm>
            <a:off x="2344739" y="568326"/>
            <a:ext cx="7502525"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Solución analítica de las fuerzas que se aplicaran en la plancha </a:t>
            </a:r>
            <a:endParaRPr lang="es-ES" altLang="es-ES" b="1">
              <a:latin typeface="Arial" panose="020B0604020202020204" pitchFamily="34" charset="0"/>
            </a:endParaRPr>
          </a:p>
        </p:txBody>
      </p:sp>
      <p:pic>
        <p:nvPicPr>
          <p:cNvPr id="624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4525" y="1676401"/>
            <a:ext cx="3048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7488" y="1639889"/>
            <a:ext cx="48768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653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4"/>
          <p:cNvSpPr>
            <a:spLocks noChangeArrowheads="1"/>
          </p:cNvSpPr>
          <p:nvPr/>
        </p:nvSpPr>
        <p:spPr bwMode="auto">
          <a:xfrm>
            <a:off x="2344739" y="568326"/>
            <a:ext cx="7502525"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Solución analítica de las fuerzas que se aplicaran en la plancha </a:t>
            </a:r>
            <a:endParaRPr lang="es-ES" altLang="es-ES" b="1">
              <a:latin typeface="Arial" panose="020B0604020202020204" pitchFamily="34" charset="0"/>
            </a:endParaRPr>
          </a:p>
        </p:txBody>
      </p:sp>
      <p:pic>
        <p:nvPicPr>
          <p:cNvPr id="645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981201"/>
            <a:ext cx="46482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408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66564" name="Rectangle 5"/>
          <p:cNvSpPr>
            <a:spLocks noChangeArrowheads="1"/>
          </p:cNvSpPr>
          <p:nvPr/>
        </p:nvSpPr>
        <p:spPr bwMode="auto">
          <a:xfrm>
            <a:off x="2057400" y="2054225"/>
            <a:ext cx="4336444"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cs typeface="Times New Roman" panose="02020603050405020304" pitchFamily="18" charset="0"/>
              </a:rPr>
              <a:t>Método de elementos finitos</a:t>
            </a:r>
            <a:endParaRPr lang="es-ES" altLang="es-ES" sz="2400" b="1">
              <a:latin typeface="Arial" panose="020B0604020202020204" pitchFamily="34" charset="0"/>
              <a:cs typeface="Times New Roman" panose="02020603050405020304" pitchFamily="18" charset="0"/>
            </a:endParaRPr>
          </a:p>
        </p:txBody>
      </p:sp>
      <p:sp>
        <p:nvSpPr>
          <p:cNvPr id="66565" name="Rectangle 6"/>
          <p:cNvSpPr>
            <a:spLocks noChangeArrowheads="1"/>
          </p:cNvSpPr>
          <p:nvPr/>
        </p:nvSpPr>
        <p:spPr bwMode="auto">
          <a:xfrm>
            <a:off x="386365" y="2619375"/>
            <a:ext cx="113334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El método de elementos finitos (MEF en español o FEM en inglés) es un método numérico utilizado para aproximar las soluciones de ecuaciones diferenciales parciales</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sp>
        <p:nvSpPr>
          <p:cNvPr id="66566" name="Rectangle 7"/>
          <p:cNvSpPr>
            <a:spLocks noChangeArrowheads="1"/>
          </p:cNvSpPr>
          <p:nvPr/>
        </p:nvSpPr>
        <p:spPr bwMode="auto">
          <a:xfrm>
            <a:off x="386365" y="3975101"/>
            <a:ext cx="1133340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El MEF permite realizar un modelo matemático de cálculo del sistema real, pero se trata tan solo de un modelo aproximado al real, por lo tanto siguen siendo necesario validar que el modelo matemático generado por MEF arroje resultados correctos.</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34383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68612" name="Rectangle 2"/>
          <p:cNvSpPr>
            <a:spLocks noChangeArrowheads="1"/>
          </p:cNvSpPr>
          <p:nvPr/>
        </p:nvSpPr>
        <p:spPr bwMode="auto">
          <a:xfrm>
            <a:off x="3962400" y="1824038"/>
            <a:ext cx="3722494"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cs typeface="Times New Roman" panose="02020603050405020304" pitchFamily="18" charset="0"/>
              </a:rPr>
              <a:t>Condiciones de frontera</a:t>
            </a:r>
            <a:endParaRPr lang="es-ES" altLang="es-ES" sz="2400" b="1">
              <a:latin typeface="Arial" panose="020B0604020202020204" pitchFamily="34" charset="0"/>
              <a:cs typeface="Times New Roman" panose="02020603050405020304" pitchFamily="18" charset="0"/>
            </a:endParaRPr>
          </a:p>
        </p:txBody>
      </p:sp>
      <p:sp>
        <p:nvSpPr>
          <p:cNvPr id="68613" name="Rectangle 3"/>
          <p:cNvSpPr>
            <a:spLocks noChangeArrowheads="1"/>
          </p:cNvSpPr>
          <p:nvPr/>
        </p:nvSpPr>
        <p:spPr bwMode="auto">
          <a:xfrm>
            <a:off x="987426" y="2482128"/>
            <a:ext cx="33480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dirty="0">
                <a:solidFill>
                  <a:srgbClr val="000000"/>
                </a:solidFill>
                <a:latin typeface="Arial" panose="020B0604020202020204" pitchFamily="34" charset="0"/>
                <a:cs typeface="Times New Roman" panose="02020603050405020304" pitchFamily="18" charset="0"/>
              </a:rPr>
              <a:t>Condiciones Geométricas</a:t>
            </a:r>
            <a:endParaRPr lang="es-ES" altLang="es-ES" sz="2000" b="1" dirty="0">
              <a:solidFill>
                <a:srgbClr val="000000"/>
              </a:solidFill>
              <a:latin typeface="Arial" panose="020B0604020202020204" pitchFamily="34" charset="0"/>
              <a:cs typeface="Times New Roman" panose="02020603050405020304" pitchFamily="18" charset="0"/>
            </a:endParaRPr>
          </a:p>
        </p:txBody>
      </p:sp>
      <p:pic>
        <p:nvPicPr>
          <p:cNvPr id="6861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23" y="3451225"/>
            <a:ext cx="2393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3431" y="2690588"/>
            <a:ext cx="48006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490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70660" name="Rectangle 3"/>
          <p:cNvSpPr>
            <a:spLocks noChangeArrowheads="1"/>
          </p:cNvSpPr>
          <p:nvPr/>
        </p:nvSpPr>
        <p:spPr bwMode="auto">
          <a:xfrm>
            <a:off x="4460081" y="1801020"/>
            <a:ext cx="33480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dirty="0">
                <a:solidFill>
                  <a:srgbClr val="000000"/>
                </a:solidFill>
                <a:latin typeface="Arial" panose="020B0604020202020204" pitchFamily="34" charset="0"/>
                <a:cs typeface="Times New Roman" panose="02020603050405020304" pitchFamily="18" charset="0"/>
              </a:rPr>
              <a:t>Condiciones Geométricas</a:t>
            </a:r>
            <a:endParaRPr lang="es-ES" altLang="es-ES" sz="2000" b="1" dirty="0">
              <a:solidFill>
                <a:srgbClr val="000000"/>
              </a:solidFill>
              <a:latin typeface="Arial" panose="020B0604020202020204" pitchFamily="34" charset="0"/>
              <a:cs typeface="Times New Roman" panose="02020603050405020304" pitchFamily="18" charset="0"/>
            </a:endParaRPr>
          </a:p>
        </p:txBody>
      </p:sp>
      <p:sp>
        <p:nvSpPr>
          <p:cNvPr id="70661" name="Rectangle 1"/>
          <p:cNvSpPr>
            <a:spLocks noChangeArrowheads="1"/>
          </p:cNvSpPr>
          <p:nvPr/>
        </p:nvSpPr>
        <p:spPr bwMode="auto">
          <a:xfrm>
            <a:off x="592428" y="2309814"/>
            <a:ext cx="1086976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Para la simulación debemos conocer el tamaño de la plancha con el que se va a conseguir las 12 pulgadas de diámetro interior. Por lo que de la longitud de arco de la fibra externa restamos el porcentaje de elongación para hallar la longitud inicial de la plancha de acero.</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7066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1476" y="4551363"/>
            <a:ext cx="46577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99201" y="4551363"/>
            <a:ext cx="42068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937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72708" name="Rectangle 3"/>
          <p:cNvSpPr>
            <a:spLocks noChangeArrowheads="1"/>
          </p:cNvSpPr>
          <p:nvPr/>
        </p:nvSpPr>
        <p:spPr bwMode="auto">
          <a:xfrm>
            <a:off x="910107" y="2237511"/>
            <a:ext cx="3744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b="1" dirty="0">
                <a:latin typeface="Arial" panose="020B0604020202020204" pitchFamily="34" charset="0"/>
              </a:rPr>
              <a:t>Restricciones de movimiento</a:t>
            </a:r>
            <a:endParaRPr lang="es-ES" altLang="es-ES" sz="2000" b="1" dirty="0">
              <a:latin typeface="Arial" panose="020B0604020202020204" pitchFamily="34" charset="0"/>
            </a:endParaRPr>
          </a:p>
        </p:txBody>
      </p:sp>
      <p:sp>
        <p:nvSpPr>
          <p:cNvPr id="72709" name="Rectangle 9"/>
          <p:cNvSpPr>
            <a:spLocks noChangeArrowheads="1"/>
          </p:cNvSpPr>
          <p:nvPr/>
        </p:nvSpPr>
        <p:spPr bwMode="auto">
          <a:xfrm>
            <a:off x="3962400" y="1714500"/>
            <a:ext cx="3722494"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cs typeface="Times New Roman" panose="02020603050405020304" pitchFamily="18" charset="0"/>
              </a:rPr>
              <a:t>Condiciones de frontera</a:t>
            </a:r>
            <a:endParaRPr lang="es-ES" altLang="es-ES" sz="2400" b="1">
              <a:latin typeface="Arial" panose="020B0604020202020204" pitchFamily="34" charset="0"/>
              <a:cs typeface="Times New Roman" panose="02020603050405020304" pitchFamily="18" charset="0"/>
            </a:endParaRPr>
          </a:p>
        </p:txBody>
      </p:sp>
      <p:sp>
        <p:nvSpPr>
          <p:cNvPr id="72710" name="Rectangle 2"/>
          <p:cNvSpPr>
            <a:spLocks noChangeArrowheads="1"/>
          </p:cNvSpPr>
          <p:nvPr/>
        </p:nvSpPr>
        <p:spPr bwMode="auto">
          <a:xfrm>
            <a:off x="910107" y="2770330"/>
            <a:ext cx="1128189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000">
                <a:latin typeface="Arial" panose="020B0604020202020204" pitchFamily="34" charset="0"/>
                <a:ea typeface="Arial" panose="020B0604020202020204" pitchFamily="34" charset="0"/>
                <a:cs typeface="Times New Roman" panose="02020603050405020304" pitchFamily="18" charset="0"/>
              </a:rPr>
              <a:t>Son todas las condiciones que van a evitar el desplazamiento de la plancha en los ejes no deseados para la simulación</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72711"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5" y="3468688"/>
            <a:ext cx="455295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Rectangle 5"/>
          <p:cNvSpPr>
            <a:spLocks noChangeArrowheads="1"/>
          </p:cNvSpPr>
          <p:nvPr/>
        </p:nvSpPr>
        <p:spPr bwMode="auto">
          <a:xfrm>
            <a:off x="6570663" y="3476625"/>
            <a:ext cx="3873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2000">
                <a:latin typeface="Arial" panose="020B0604020202020204" pitchFamily="34" charset="0"/>
                <a:ea typeface="Arial" panose="020B0604020202020204" pitchFamily="34" charset="0"/>
                <a:cs typeface="Times New Roman" panose="02020603050405020304" pitchFamily="18" charset="0"/>
              </a:rPr>
              <a:t>En los contactos con los rodillos inferiores está restringido el movimiento en el eje z, de esta forma nos aseguramos que la deformación de la plancha solo se de en el mismo eje que es aplicada la fuerza de barolado</a:t>
            </a:r>
            <a:endParaRPr lang="es-ES" altLang="es-ES" sz="200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63849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pic>
        <p:nvPicPr>
          <p:cNvPr id="74756" name="Imagen 71"/>
          <p:cNvPicPr>
            <a:picLocks noChangeAspect="1" noChangeArrowheads="1"/>
          </p:cNvPicPr>
          <p:nvPr/>
        </p:nvPicPr>
        <p:blipFill>
          <a:blip r:embed="rId4">
            <a:extLst>
              <a:ext uri="{28A0092B-C50C-407E-A947-70E740481C1C}">
                <a14:useLocalDpi xmlns:a14="http://schemas.microsoft.com/office/drawing/2010/main" val="0"/>
              </a:ext>
            </a:extLst>
          </a:blip>
          <a:srcRect l="20274" t="24258" r="22723" b="6200"/>
          <a:stretch>
            <a:fillRect/>
          </a:stretch>
        </p:blipFill>
        <p:spPr bwMode="auto">
          <a:xfrm>
            <a:off x="2286000" y="1600200"/>
            <a:ext cx="73914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588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76804" name="Rectangle 1"/>
          <p:cNvSpPr>
            <a:spLocks noChangeArrowheads="1"/>
          </p:cNvSpPr>
          <p:nvPr/>
        </p:nvSpPr>
        <p:spPr bwMode="auto">
          <a:xfrm>
            <a:off x="3984000" y="1645134"/>
            <a:ext cx="4015843"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dirty="0">
                <a:latin typeface="Arial" panose="020B0604020202020204" pitchFamily="34" charset="0"/>
              </a:rPr>
              <a:t>Creación del área de la plancha</a:t>
            </a:r>
            <a:endParaRPr lang="es-ES" altLang="es-ES" sz="2000" b="1" dirty="0">
              <a:latin typeface="Arial" panose="020B0604020202020204" pitchFamily="34" charset="0"/>
            </a:endParaRPr>
          </a:p>
        </p:txBody>
      </p:sp>
      <p:pic>
        <p:nvPicPr>
          <p:cNvPr id="76805" name="Imagen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50" y="2066788"/>
            <a:ext cx="4957292" cy="37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Imagen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921" y="2060595"/>
            <a:ext cx="4723302" cy="35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443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78852" name="Rectangle 1"/>
          <p:cNvSpPr>
            <a:spLocks noChangeArrowheads="1"/>
          </p:cNvSpPr>
          <p:nvPr/>
        </p:nvSpPr>
        <p:spPr bwMode="auto">
          <a:xfrm>
            <a:off x="1743075" y="1779588"/>
            <a:ext cx="5849678"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a:latin typeface="Arial" panose="020B0604020202020204" pitchFamily="34" charset="0"/>
              </a:rPr>
              <a:t>Análisis del tamaño de la malla computacional</a:t>
            </a:r>
            <a:endParaRPr lang="es-ES" altLang="es-ES" sz="2000" b="1">
              <a:latin typeface="Arial" panose="020B0604020202020204" pitchFamily="34" charset="0"/>
            </a:endParaRPr>
          </a:p>
        </p:txBody>
      </p:sp>
      <p:sp>
        <p:nvSpPr>
          <p:cNvPr id="78853" name="Rectangle 3"/>
          <p:cNvSpPr>
            <a:spLocks noChangeArrowheads="1"/>
          </p:cNvSpPr>
          <p:nvPr/>
        </p:nvSpPr>
        <p:spPr bwMode="auto">
          <a:xfrm>
            <a:off x="8381999" y="3108326"/>
            <a:ext cx="28097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Iteraciones de número de nodos para la deformación</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7885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266329"/>
            <a:ext cx="612457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78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31220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068315" y="560388"/>
            <a:ext cx="2055371" cy="619272"/>
          </a:xfrm>
          <a:prstGeom prst="rect">
            <a:avLst/>
          </a:prstGeom>
        </p:spPr>
        <p:txBody>
          <a:bodyPr wrap="none">
            <a:spAutoFit/>
          </a:bodyPr>
          <a:lstStyle/>
          <a:p>
            <a:pPr algn="ctr">
              <a:lnSpc>
                <a:spcPct val="107000"/>
              </a:lnSpc>
              <a:spcBef>
                <a:spcPts val="1200"/>
              </a:spcBef>
              <a:defRPr/>
            </a:pPr>
            <a:r>
              <a:rPr lang="es-EC" sz="3200" b="1" kern="0" dirty="0">
                <a:solidFill>
                  <a:srgbClr val="000000"/>
                </a:solidFill>
                <a:ea typeface="Times New Roman" panose="02020603050405020304" pitchFamily="18" charset="0"/>
                <a:cs typeface="Times New Roman" panose="02020603050405020304" pitchFamily="18" charset="0"/>
              </a:rPr>
              <a:t>OBJETIVOS</a:t>
            </a:r>
            <a:endParaRPr lang="es-ES" sz="3200" b="1" kern="0" dirty="0">
              <a:solidFill>
                <a:srgbClr val="000000"/>
              </a:solidFill>
              <a:ea typeface="Times New Roman" panose="02020603050405020304" pitchFamily="18" charset="0"/>
              <a:cs typeface="Times New Roman" panose="02020603050405020304" pitchFamily="18" charset="0"/>
            </a:endParaRPr>
          </a:p>
        </p:txBody>
      </p:sp>
      <p:sp>
        <p:nvSpPr>
          <p:cNvPr id="4" name="Rectangle 3"/>
          <p:cNvSpPr/>
          <p:nvPr/>
        </p:nvSpPr>
        <p:spPr>
          <a:xfrm>
            <a:off x="2003200" y="2316051"/>
            <a:ext cx="8305800" cy="1822037"/>
          </a:xfrm>
          <a:prstGeom prst="rect">
            <a:avLst/>
          </a:prstGeom>
        </p:spPr>
        <p:txBody>
          <a:bodyPr>
            <a:spAutoFit/>
          </a:bodyPr>
          <a:lstStyle/>
          <a:p>
            <a:pPr>
              <a:lnSpc>
                <a:spcPct val="107000"/>
              </a:lnSpc>
              <a:spcBef>
                <a:spcPts val="200"/>
              </a:spcBef>
              <a:spcAft>
                <a:spcPts val="1200"/>
              </a:spcAft>
              <a:defRPr/>
            </a:pPr>
            <a:r>
              <a:rPr lang="es-EC" sz="2000" b="1" dirty="0">
                <a:solidFill>
                  <a:srgbClr val="000000"/>
                </a:solidFill>
                <a:ea typeface="Times New Roman" panose="02020603050405020304" pitchFamily="18" charset="0"/>
                <a:cs typeface="Times New Roman" panose="02020603050405020304" pitchFamily="18" charset="0"/>
              </a:rPr>
              <a:t>Objetivo General</a:t>
            </a:r>
            <a:endParaRPr lang="es-ES" sz="2000" b="1" dirty="0">
              <a:solidFill>
                <a:srgbClr val="000000"/>
              </a:solidFill>
              <a:ea typeface="Times New Roman" panose="02020603050405020304" pitchFamily="18" charset="0"/>
              <a:cs typeface="Times New Roman" panose="02020603050405020304" pitchFamily="18" charset="0"/>
            </a:endParaRPr>
          </a:p>
          <a:p>
            <a:pPr indent="270510" algn="just">
              <a:lnSpc>
                <a:spcPct val="150000"/>
              </a:lnSpc>
              <a:spcAft>
                <a:spcPts val="800"/>
              </a:spcAft>
              <a:defRPr/>
            </a:pPr>
            <a:r>
              <a:rPr lang="es-EC" dirty="0">
                <a:ea typeface="Arial" panose="020B0604020202020204" pitchFamily="34" charset="0"/>
                <a:cs typeface="Times New Roman" panose="02020603050405020304" pitchFamily="18" charset="0"/>
              </a:rPr>
              <a:t>Simular el proceso de barolado con el fin de optimizar la solución analítica para diseñar una baroladora de planchas de acero de hasta 3000mm de ancho y 12mm de espesor para el departamento de producción de la empresa    PMEC S.A.</a:t>
            </a:r>
            <a:endParaRPr lang="es-ES"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9225603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80900" name="Rectangle 2"/>
          <p:cNvSpPr>
            <a:spLocks noChangeArrowheads="1"/>
          </p:cNvSpPr>
          <p:nvPr/>
        </p:nvSpPr>
        <p:spPr bwMode="auto">
          <a:xfrm>
            <a:off x="8806466" y="2353439"/>
            <a:ext cx="269383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Deformación Simulación vs # Nodos para determinar que los resultados están convergiendo.</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80901" name="Imagen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265" y="1816100"/>
            <a:ext cx="6400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511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82948" name="Rectangle 1"/>
          <p:cNvSpPr>
            <a:spLocks noChangeArrowheads="1"/>
          </p:cNvSpPr>
          <p:nvPr/>
        </p:nvSpPr>
        <p:spPr bwMode="auto">
          <a:xfrm>
            <a:off x="1743075" y="1779588"/>
            <a:ext cx="5849678"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a:latin typeface="Arial" panose="020B0604020202020204" pitchFamily="34" charset="0"/>
              </a:rPr>
              <a:t>Análisis del tamaño de la malla computacional</a:t>
            </a:r>
            <a:endParaRPr lang="es-ES" altLang="es-ES" sz="2000" b="1">
              <a:latin typeface="Arial" panose="020B0604020202020204" pitchFamily="34" charset="0"/>
            </a:endParaRPr>
          </a:p>
        </p:txBody>
      </p:sp>
      <p:sp>
        <p:nvSpPr>
          <p:cNvPr id="82949" name="Rectangle 3"/>
          <p:cNvSpPr>
            <a:spLocks noChangeArrowheads="1"/>
          </p:cNvSpPr>
          <p:nvPr/>
        </p:nvSpPr>
        <p:spPr bwMode="auto">
          <a:xfrm>
            <a:off x="8382000" y="3108326"/>
            <a:ext cx="1752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C" altLang="es-ES" sz="2000">
                <a:latin typeface="Arial" panose="020B0604020202020204" pitchFamily="34" charset="0"/>
                <a:ea typeface="Arial" panose="020B0604020202020204" pitchFamily="34" charset="0"/>
                <a:cs typeface="Times New Roman" panose="02020603050405020304" pitchFamily="18" charset="0"/>
              </a:rPr>
              <a:t>Iteraciones de número de nodos para el esfuerzo</a:t>
            </a:r>
            <a:endParaRPr lang="es-ES" altLang="es-ES" sz="2000">
              <a:latin typeface="Arial" panose="020B0604020202020204" pitchFamily="34" charset="0"/>
              <a:ea typeface="Arial" panose="020B0604020202020204" pitchFamily="34" charset="0"/>
              <a:cs typeface="Times New Roman" panose="02020603050405020304" pitchFamily="18" charset="0"/>
            </a:endParaRPr>
          </a:p>
        </p:txBody>
      </p:sp>
      <p:pic>
        <p:nvPicPr>
          <p:cNvPr id="8295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3076" y="2312988"/>
            <a:ext cx="6518275"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873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84996" name="Rectangle 2"/>
          <p:cNvSpPr>
            <a:spLocks noChangeArrowheads="1"/>
          </p:cNvSpPr>
          <p:nvPr/>
        </p:nvSpPr>
        <p:spPr bwMode="auto">
          <a:xfrm>
            <a:off x="8382000" y="2057401"/>
            <a:ext cx="1905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2000">
                <a:latin typeface="Arial" panose="020B0604020202020204" pitchFamily="34" charset="0"/>
                <a:ea typeface="Arial" panose="020B0604020202020204" pitchFamily="34" charset="0"/>
                <a:cs typeface="Times New Roman" panose="02020603050405020304" pitchFamily="18" charset="0"/>
              </a:rPr>
              <a:t>Esfuerzo Simulación vs # Nodos para determinar que los resultados están convergiendo.</a:t>
            </a:r>
            <a:endParaRPr lang="es-ES" altLang="es-ES" sz="2000">
              <a:latin typeface="Arial" panose="020B0604020202020204" pitchFamily="34" charset="0"/>
              <a:ea typeface="Arial" panose="020B0604020202020204" pitchFamily="34" charset="0"/>
              <a:cs typeface="Times New Roman" panose="02020603050405020304" pitchFamily="18" charset="0"/>
            </a:endParaRPr>
          </a:p>
        </p:txBody>
      </p:sp>
      <p:pic>
        <p:nvPicPr>
          <p:cNvPr id="84997" name="Imagen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1751014"/>
            <a:ext cx="643255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451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pic>
        <p:nvPicPr>
          <p:cNvPr id="87044" name="Imagen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1714501"/>
            <a:ext cx="59436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7"/>
          <p:cNvSpPr>
            <a:spLocks noChangeArrowheads="1"/>
          </p:cNvSpPr>
          <p:nvPr/>
        </p:nvSpPr>
        <p:spPr bwMode="auto">
          <a:xfrm>
            <a:off x="8763000" y="2855119"/>
            <a:ext cx="27120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Mallado final de la chapa de acero 299 Nodos</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6511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89092" name="Rectangle 5"/>
          <p:cNvSpPr>
            <a:spLocks noChangeArrowheads="1"/>
          </p:cNvSpPr>
          <p:nvPr/>
        </p:nvSpPr>
        <p:spPr bwMode="auto">
          <a:xfrm>
            <a:off x="1743075" y="1779589"/>
            <a:ext cx="36020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a:latin typeface="Arial" panose="020B0604020202020204" pitchFamily="34" charset="0"/>
              </a:rPr>
              <a:t>Restricción de movimientos</a:t>
            </a:r>
            <a:endParaRPr lang="es-ES" altLang="es-ES" sz="2000" b="1">
              <a:latin typeface="Arial" panose="020B0604020202020204" pitchFamily="34" charset="0"/>
            </a:endParaRPr>
          </a:p>
        </p:txBody>
      </p:sp>
      <p:pic>
        <p:nvPicPr>
          <p:cNvPr id="89093" name="Imagen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648" y="2265364"/>
            <a:ext cx="6029325"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Rectangle 9"/>
          <p:cNvSpPr>
            <a:spLocks noChangeArrowheads="1"/>
          </p:cNvSpPr>
          <p:nvPr/>
        </p:nvSpPr>
        <p:spPr bwMode="auto">
          <a:xfrm>
            <a:off x="8005762" y="2646363"/>
            <a:ext cx="328900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La restricción de movimiento es en la línea de apoyo de los 2 rodillos inferiores.</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32529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91140" name="Rectangle 5"/>
          <p:cNvSpPr>
            <a:spLocks noChangeArrowheads="1"/>
          </p:cNvSpPr>
          <p:nvPr/>
        </p:nvSpPr>
        <p:spPr bwMode="auto">
          <a:xfrm>
            <a:off x="1743076" y="1779588"/>
            <a:ext cx="3175869"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a:latin typeface="Arial" panose="020B0604020202020204" pitchFamily="34" charset="0"/>
              </a:rPr>
              <a:t>Aplicación de las cargas</a:t>
            </a:r>
            <a:endParaRPr lang="es-ES" altLang="es-ES" sz="2000" b="1">
              <a:latin typeface="Arial" panose="020B0604020202020204" pitchFamily="34" charset="0"/>
            </a:endParaRPr>
          </a:p>
        </p:txBody>
      </p:sp>
      <p:sp>
        <p:nvSpPr>
          <p:cNvPr id="91141" name="Rectangle 1"/>
          <p:cNvSpPr>
            <a:spLocks noChangeArrowheads="1"/>
          </p:cNvSpPr>
          <p:nvPr/>
        </p:nvSpPr>
        <p:spPr bwMode="auto">
          <a:xfrm>
            <a:off x="929481" y="2246714"/>
            <a:ext cx="398946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2000" dirty="0">
                <a:latin typeface="Arial" panose="020B0604020202020204" pitchFamily="34" charset="0"/>
                <a:ea typeface="Arial" panose="020B0604020202020204" pitchFamily="34" charset="0"/>
                <a:cs typeface="Times New Roman" panose="02020603050405020304" pitchFamily="18" charset="0"/>
              </a:rPr>
              <a:t>Como se generó 299 nodos la Fuerza requerida para el barolado que se determinó analíticamente debe ser dividida para el número de nodos por lo tanto la fuerza a aplicarse en cada nodo es de:</a:t>
            </a:r>
            <a:endParaRPr lang="es-ES" altLang="es-ES" sz="2000" dirty="0">
              <a:latin typeface="Arial" panose="020B0604020202020204" pitchFamily="34" charset="0"/>
              <a:ea typeface="Arial" panose="020B0604020202020204" pitchFamily="34" charset="0"/>
              <a:cs typeface="Times New Roman" panose="02020603050405020304" pitchFamily="18" charset="0"/>
            </a:endParaRPr>
          </a:p>
        </p:txBody>
      </p:sp>
      <p:pic>
        <p:nvPicPr>
          <p:cNvPr id="9114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3363" y="2354264"/>
            <a:ext cx="4876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3925889"/>
            <a:ext cx="523875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329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pic>
        <p:nvPicPr>
          <p:cNvPr id="93188" name="Imagen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24026"/>
            <a:ext cx="73914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845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95236" name="Rectangle 1"/>
          <p:cNvSpPr>
            <a:spLocks noChangeArrowheads="1"/>
          </p:cNvSpPr>
          <p:nvPr/>
        </p:nvSpPr>
        <p:spPr bwMode="auto">
          <a:xfrm>
            <a:off x="1752600" y="1914526"/>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400" b="1">
                <a:latin typeface="Arial" panose="020B0604020202020204" pitchFamily="34" charset="0"/>
                <a:ea typeface="Arial" panose="020B0604020202020204" pitchFamily="34" charset="0"/>
                <a:cs typeface="Times New Roman" panose="02020603050405020304" pitchFamily="18" charset="0"/>
              </a:rPr>
              <a:t>Validación del método</a:t>
            </a:r>
            <a:endParaRPr lang="es-ES" altLang="es-ES" sz="2400" b="1">
              <a:latin typeface="Arial" panose="020B0604020202020204" pitchFamily="34" charset="0"/>
              <a:ea typeface="Arial" panose="020B0604020202020204" pitchFamily="34" charset="0"/>
              <a:cs typeface="Times New Roman" panose="02020603050405020304" pitchFamily="18" charset="0"/>
            </a:endParaRPr>
          </a:p>
        </p:txBody>
      </p:sp>
      <p:pic>
        <p:nvPicPr>
          <p:cNvPr id="9523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566" y="2893219"/>
            <a:ext cx="4967287"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Imagen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9830" y="1914526"/>
            <a:ext cx="4895246" cy="367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8833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sp>
        <p:nvSpPr>
          <p:cNvPr id="97284" name="Rectangle 1"/>
          <p:cNvSpPr>
            <a:spLocks noChangeArrowheads="1"/>
          </p:cNvSpPr>
          <p:nvPr/>
        </p:nvSpPr>
        <p:spPr bwMode="auto">
          <a:xfrm>
            <a:off x="1028700" y="165735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2400" b="1" dirty="0">
                <a:latin typeface="Arial" panose="020B0604020202020204" pitchFamily="34" charset="0"/>
                <a:ea typeface="Arial" panose="020B0604020202020204" pitchFamily="34" charset="0"/>
                <a:cs typeface="Times New Roman" panose="02020603050405020304" pitchFamily="18" charset="0"/>
              </a:rPr>
              <a:t>Validación del método</a:t>
            </a:r>
            <a:endParaRPr lang="es-ES" altLang="es-ES" sz="2400" b="1" dirty="0">
              <a:latin typeface="Arial" panose="020B0604020202020204" pitchFamily="34" charset="0"/>
              <a:ea typeface="Arial" panose="020B0604020202020204" pitchFamily="34" charset="0"/>
              <a:cs typeface="Times New Roman" panose="02020603050405020304" pitchFamily="18" charset="0"/>
            </a:endParaRPr>
          </a:p>
        </p:txBody>
      </p:sp>
      <p:pic>
        <p:nvPicPr>
          <p:cNvPr id="97285" name="Imagen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46313"/>
            <a:ext cx="49530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Rectangle 3"/>
          <p:cNvSpPr>
            <a:spLocks noChangeArrowheads="1"/>
          </p:cNvSpPr>
          <p:nvPr/>
        </p:nvSpPr>
        <p:spPr bwMode="auto">
          <a:xfrm>
            <a:off x="7391400" y="3754439"/>
            <a:ext cx="269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ES" sz="1800" dirty="0">
                <a:latin typeface="Arial" panose="020B0604020202020204" pitchFamily="34" charset="0"/>
                <a:ea typeface="Arial" panose="020B0604020202020204" pitchFamily="34" charset="0"/>
                <a:cs typeface="Times New Roman" panose="02020603050405020304" pitchFamily="18" charset="0"/>
              </a:rPr>
              <a:t>Deformación en el eje Z </a:t>
            </a:r>
            <a:endParaRPr lang="es-ES" altLang="es-ES" sz="18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82284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4"/>
          <p:cNvSpPr>
            <a:spLocks noChangeArrowheads="1"/>
          </p:cNvSpPr>
          <p:nvPr/>
        </p:nvSpPr>
        <p:spPr bwMode="auto">
          <a:xfrm>
            <a:off x="1752600" y="568326"/>
            <a:ext cx="876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SIMULACIÓN DE ESFUERZOS GENERADOS EN LA PLANCHA</a:t>
            </a:r>
            <a:endParaRPr lang="es-ES" altLang="es-ES" b="1">
              <a:latin typeface="Arial" panose="020B0604020202020204" pitchFamily="34" charset="0"/>
            </a:endParaRPr>
          </a:p>
        </p:txBody>
      </p:sp>
      <p:pic>
        <p:nvPicPr>
          <p:cNvPr id="9933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257800"/>
            <a:ext cx="5183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Imagen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20" y="1640952"/>
            <a:ext cx="5430591" cy="361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Imagen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6811" y="1667159"/>
            <a:ext cx="4838162" cy="363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5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95450" y="1495426"/>
            <a:ext cx="8667750" cy="3484031"/>
          </a:xfrm>
          <a:prstGeom prst="rect">
            <a:avLst/>
          </a:prstGeom>
        </p:spPr>
        <p:txBody>
          <a:bodyPr>
            <a:spAutoFit/>
          </a:bodyPr>
          <a:lstStyle/>
          <a:p>
            <a:pPr>
              <a:lnSpc>
                <a:spcPct val="107000"/>
              </a:lnSpc>
              <a:spcBef>
                <a:spcPts val="200"/>
              </a:spcBef>
              <a:spcAft>
                <a:spcPts val="1200"/>
              </a:spcAft>
              <a:defRPr/>
            </a:pPr>
            <a:r>
              <a:rPr lang="es-EC" sz="2000" b="1" dirty="0">
                <a:solidFill>
                  <a:srgbClr val="000000"/>
                </a:solidFill>
                <a:ea typeface="Times New Roman" panose="02020603050405020304" pitchFamily="18" charset="0"/>
                <a:cs typeface="Times New Roman" panose="02020603050405020304" pitchFamily="18" charset="0"/>
              </a:rPr>
              <a:t>Objetivos Específicos</a:t>
            </a:r>
            <a:endParaRPr lang="es-ES" sz="2000" b="1" dirty="0">
              <a:solidFill>
                <a:srgbClr val="000000"/>
              </a:solidFill>
              <a:ea typeface="Times New Roman" panose="02020603050405020304" pitchFamily="18"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dirty="0">
                <a:ea typeface="Arial" panose="020B0604020202020204" pitchFamily="34" charset="0"/>
                <a:cs typeface="Times New Roman" panose="02020603050405020304" pitchFamily="18" charset="0"/>
              </a:rPr>
              <a:t>Investigar las variables que influyen en un proceso de rolado.</a:t>
            </a:r>
            <a:endParaRPr lang="es-ES"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dirty="0">
                <a:ea typeface="Arial" panose="020B0604020202020204" pitchFamily="34" charset="0"/>
                <a:cs typeface="Times New Roman" panose="02020603050405020304" pitchFamily="18" charset="0"/>
              </a:rPr>
              <a:t>Determinar analíticamente la fuerza requerida para el barolado de una plancha.</a:t>
            </a:r>
            <a:endParaRPr lang="es-ES"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dirty="0">
                <a:ea typeface="Arial" panose="020B0604020202020204" pitchFamily="34" charset="0"/>
                <a:cs typeface="Times New Roman" panose="02020603050405020304" pitchFamily="18" charset="0"/>
              </a:rPr>
              <a:t>Buscar la solución de la simulación mediante el método de elementos finitos.</a:t>
            </a:r>
            <a:endParaRPr lang="es-ES"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dirty="0">
                <a:ea typeface="Arial" panose="020B0604020202020204" pitchFamily="34" charset="0"/>
                <a:cs typeface="Times New Roman" panose="02020603050405020304" pitchFamily="18" charset="0"/>
              </a:rPr>
              <a:t>Diseñar la baroladora en base a los datos obtenidos en la solución analítica y la optimización de la simulación.</a:t>
            </a:r>
            <a:endParaRPr lang="es-ES" dirty="0">
              <a:ea typeface="Arial" panose="020B060402020202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defRPr/>
            </a:pPr>
            <a:r>
              <a:rPr lang="es-EC" dirty="0">
                <a:ea typeface="Arial" panose="020B0604020202020204" pitchFamily="34" charset="0"/>
                <a:cs typeface="Times New Roman" panose="02020603050405020304" pitchFamily="18" charset="0"/>
              </a:rPr>
              <a:t>Comprobar el diseño mediante el análisis y simulación de los componentes del equipo.</a:t>
            </a:r>
            <a:endParaRPr lang="es-ES" dirty="0">
              <a:ea typeface="Arial" panose="020B060402020202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defRPr/>
            </a:pPr>
            <a:r>
              <a:rPr lang="es-EC" dirty="0">
                <a:ea typeface="Arial" panose="020B0604020202020204" pitchFamily="34" charset="0"/>
                <a:cs typeface="Times New Roman" panose="02020603050405020304" pitchFamily="18" charset="0"/>
              </a:rPr>
              <a:t>Análisis de costos de fabricación de la baroladora</a:t>
            </a:r>
            <a:endParaRPr lang="es-ES" dirty="0">
              <a:ea typeface="Arial" panose="020B0604020202020204" pitchFamily="34" charset="0"/>
              <a:cs typeface="Times New Roman" panose="02020603050405020304" pitchFamily="18" charset="0"/>
            </a:endParaRPr>
          </a:p>
        </p:txBody>
      </p:sp>
      <p:sp>
        <p:nvSpPr>
          <p:cNvPr id="5" name="Rectangle 4"/>
          <p:cNvSpPr/>
          <p:nvPr/>
        </p:nvSpPr>
        <p:spPr>
          <a:xfrm>
            <a:off x="5068315" y="560388"/>
            <a:ext cx="2055371" cy="619272"/>
          </a:xfrm>
          <a:prstGeom prst="rect">
            <a:avLst/>
          </a:prstGeom>
        </p:spPr>
        <p:txBody>
          <a:bodyPr wrap="none">
            <a:spAutoFit/>
          </a:bodyPr>
          <a:lstStyle/>
          <a:p>
            <a:pPr algn="ctr">
              <a:lnSpc>
                <a:spcPct val="107000"/>
              </a:lnSpc>
              <a:spcBef>
                <a:spcPts val="1200"/>
              </a:spcBef>
              <a:defRPr/>
            </a:pPr>
            <a:r>
              <a:rPr lang="es-EC" sz="3200" b="1" kern="0" dirty="0">
                <a:solidFill>
                  <a:srgbClr val="000000"/>
                </a:solidFill>
                <a:ea typeface="Times New Roman" panose="02020603050405020304" pitchFamily="18" charset="0"/>
                <a:cs typeface="Times New Roman" panose="02020603050405020304" pitchFamily="18" charset="0"/>
              </a:rPr>
              <a:t>OBJETIVOS</a:t>
            </a:r>
            <a:endParaRPr lang="es-ES" sz="3200" b="1" kern="0"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030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4"/>
          <p:cNvSpPr>
            <a:spLocks noChangeArrowheads="1"/>
          </p:cNvSpPr>
          <p:nvPr/>
        </p:nvSpPr>
        <p:spPr bwMode="auto">
          <a:xfrm>
            <a:off x="1752600" y="638175"/>
            <a:ext cx="8763000"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DISEÑO DE LA MÁQUINA BAROLADORA</a:t>
            </a:r>
            <a:endParaRPr lang="es-ES" altLang="es-ES" b="1">
              <a:latin typeface="Arial" panose="020B0604020202020204" pitchFamily="34" charset="0"/>
            </a:endParaRPr>
          </a:p>
        </p:txBody>
      </p:sp>
      <p:sp>
        <p:nvSpPr>
          <p:cNvPr id="101380" name="Rectangle 1"/>
          <p:cNvSpPr>
            <a:spLocks noChangeArrowheads="1"/>
          </p:cNvSpPr>
          <p:nvPr/>
        </p:nvSpPr>
        <p:spPr bwMode="auto">
          <a:xfrm>
            <a:off x="3032125" y="1219200"/>
            <a:ext cx="3632726"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dirty="0">
                <a:latin typeface="Arial" panose="020B0604020202020204" pitchFamily="34" charset="0"/>
                <a:cs typeface="Times New Roman" panose="02020603050405020304" pitchFamily="18" charset="0"/>
              </a:rPr>
              <a:t>Especificaciones del Diseño</a:t>
            </a:r>
            <a:endParaRPr lang="es-ES" altLang="es-ES" sz="2000" b="1" dirty="0">
              <a:latin typeface="Arial" panose="020B0604020202020204" pitchFamily="34" charset="0"/>
              <a:cs typeface="Times New Roman" panose="02020603050405020304" pitchFamily="18" charset="0"/>
            </a:endParaRPr>
          </a:p>
        </p:txBody>
      </p:sp>
      <p:pic>
        <p:nvPicPr>
          <p:cNvPr id="10138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46239"/>
            <a:ext cx="52768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715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1"/>
          <p:cNvSpPr>
            <a:spLocks noChangeArrowheads="1"/>
          </p:cNvSpPr>
          <p:nvPr/>
        </p:nvSpPr>
        <p:spPr bwMode="auto">
          <a:xfrm>
            <a:off x="2057400" y="744538"/>
            <a:ext cx="3632726"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a:latin typeface="Arial" panose="020B0604020202020204" pitchFamily="34" charset="0"/>
                <a:cs typeface="Times New Roman" panose="02020603050405020304" pitchFamily="18" charset="0"/>
              </a:rPr>
              <a:t>Especificaciones del Diseño</a:t>
            </a:r>
            <a:endParaRPr lang="es-ES" altLang="es-ES" sz="2000" b="1">
              <a:latin typeface="Arial" panose="020B0604020202020204" pitchFamily="34" charset="0"/>
              <a:cs typeface="Times New Roman" panose="02020603050405020304" pitchFamily="18" charset="0"/>
            </a:endParaRPr>
          </a:p>
        </p:txBody>
      </p:sp>
      <p:pic>
        <p:nvPicPr>
          <p:cNvPr id="103428" name="Picture 2"/>
          <p:cNvPicPr>
            <a:picLocks noChangeAspect="1"/>
          </p:cNvPicPr>
          <p:nvPr/>
        </p:nvPicPr>
        <p:blipFill>
          <a:blip r:embed="rId4">
            <a:extLst>
              <a:ext uri="{28A0092B-C50C-407E-A947-70E740481C1C}">
                <a14:useLocalDpi xmlns:a14="http://schemas.microsoft.com/office/drawing/2010/main" val="0"/>
              </a:ext>
            </a:extLst>
          </a:blip>
          <a:srcRect t="2901"/>
          <a:stretch>
            <a:fillRect/>
          </a:stretch>
        </p:blipFill>
        <p:spPr bwMode="auto">
          <a:xfrm>
            <a:off x="2057400" y="2286000"/>
            <a:ext cx="788035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9532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1"/>
          <p:cNvSpPr>
            <a:spLocks noChangeArrowheads="1"/>
          </p:cNvSpPr>
          <p:nvPr/>
        </p:nvSpPr>
        <p:spPr bwMode="auto">
          <a:xfrm>
            <a:off x="4279900" y="760413"/>
            <a:ext cx="3632726"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a:latin typeface="Arial" panose="020B0604020202020204" pitchFamily="34" charset="0"/>
                <a:cs typeface="Times New Roman" panose="02020603050405020304" pitchFamily="18" charset="0"/>
              </a:rPr>
              <a:t>Especificaciones del Diseño</a:t>
            </a:r>
            <a:endParaRPr lang="es-ES" altLang="es-ES" sz="2000" b="1">
              <a:latin typeface="Arial" panose="020B0604020202020204" pitchFamily="34" charset="0"/>
              <a:cs typeface="Times New Roman" panose="02020603050405020304" pitchFamily="18" charset="0"/>
            </a:endParaRPr>
          </a:p>
        </p:txBody>
      </p:sp>
      <p:pic>
        <p:nvPicPr>
          <p:cNvPr id="10547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1211" y="1457325"/>
            <a:ext cx="60198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5"/>
          <p:cNvSpPr>
            <a:spLocks noChangeArrowheads="1"/>
          </p:cNvSpPr>
          <p:nvPr/>
        </p:nvSpPr>
        <p:spPr bwMode="auto">
          <a:xfrm>
            <a:off x="7696200" y="2438401"/>
            <a:ext cx="31242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spcAft>
                <a:spcPts val="800"/>
              </a:spcAft>
              <a:buNone/>
            </a:pPr>
            <a:r>
              <a:rPr lang="es-EC" altLang="es-ES" sz="1800" b="1" i="1">
                <a:latin typeface="Arial" panose="020B0604020202020204" pitchFamily="34" charset="0"/>
                <a:ea typeface="Arial" panose="020B0604020202020204" pitchFamily="34" charset="0"/>
                <a:cs typeface="Times New Roman" panose="02020603050405020304" pitchFamily="18" charset="0"/>
              </a:rPr>
              <a:t>Propone:</a:t>
            </a:r>
            <a:r>
              <a:rPr lang="es-EC" altLang="es-ES" sz="1800" i="1">
                <a:latin typeface="Arial" panose="020B0604020202020204" pitchFamily="34" charset="0"/>
                <a:ea typeface="Arial" panose="020B0604020202020204" pitchFamily="34" charset="0"/>
                <a:cs typeface="Times New Roman" panose="02020603050405020304" pitchFamily="18" charset="0"/>
              </a:rPr>
              <a:t> C=Cliente;</a:t>
            </a:r>
          </a:p>
          <a:p>
            <a:pPr algn="just">
              <a:lnSpc>
                <a:spcPct val="107000"/>
              </a:lnSpc>
              <a:spcBef>
                <a:spcPct val="0"/>
              </a:spcBef>
              <a:spcAft>
                <a:spcPts val="800"/>
              </a:spcAft>
              <a:buNone/>
            </a:pPr>
            <a:r>
              <a:rPr lang="es-EC" altLang="es-ES" sz="1800" i="1">
                <a:latin typeface="Arial" panose="020B0604020202020204" pitchFamily="34" charset="0"/>
                <a:ea typeface="Arial" panose="020B0604020202020204" pitchFamily="34" charset="0"/>
                <a:cs typeface="Times New Roman" panose="02020603050405020304" pitchFamily="18" charset="0"/>
              </a:rPr>
              <a:t>I = Ingeniería; </a:t>
            </a:r>
            <a:endParaRPr lang="es-ES" altLang="es-ES" sz="200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ct val="0"/>
              </a:spcBef>
              <a:spcAft>
                <a:spcPts val="800"/>
              </a:spcAft>
              <a:buNone/>
            </a:pPr>
            <a:r>
              <a:rPr lang="es-EC" altLang="es-ES" sz="1800" b="1" i="1">
                <a:latin typeface="Arial" panose="020B0604020202020204" pitchFamily="34" charset="0"/>
                <a:ea typeface="Arial" panose="020B0604020202020204" pitchFamily="34" charset="0"/>
                <a:cs typeface="Times New Roman" panose="02020603050405020304" pitchFamily="18" charset="0"/>
              </a:rPr>
              <a:t>R/D:</a:t>
            </a:r>
            <a:r>
              <a:rPr lang="es-EC" altLang="es-ES" sz="1800" i="1">
                <a:latin typeface="Arial" panose="020B0604020202020204" pitchFamily="34" charset="0"/>
                <a:ea typeface="Arial" panose="020B0604020202020204" pitchFamily="34" charset="0"/>
                <a:cs typeface="Times New Roman" panose="02020603050405020304" pitchFamily="18" charset="0"/>
              </a:rPr>
              <a:t> </a:t>
            </a:r>
          </a:p>
          <a:p>
            <a:pPr algn="just">
              <a:lnSpc>
                <a:spcPct val="107000"/>
              </a:lnSpc>
              <a:spcBef>
                <a:spcPct val="0"/>
              </a:spcBef>
              <a:spcAft>
                <a:spcPts val="800"/>
              </a:spcAft>
              <a:buNone/>
            </a:pPr>
            <a:r>
              <a:rPr lang="es-EC" altLang="es-ES" sz="1800" i="1">
                <a:latin typeface="Arial" panose="020B0604020202020204" pitchFamily="34" charset="0"/>
                <a:ea typeface="Arial" panose="020B0604020202020204" pitchFamily="34" charset="0"/>
                <a:cs typeface="Times New Roman" panose="02020603050405020304" pitchFamily="18" charset="0"/>
              </a:rPr>
              <a:t>R=Requerimiento; </a:t>
            </a:r>
          </a:p>
          <a:p>
            <a:pPr algn="just">
              <a:lnSpc>
                <a:spcPct val="107000"/>
              </a:lnSpc>
              <a:spcBef>
                <a:spcPct val="0"/>
              </a:spcBef>
              <a:spcAft>
                <a:spcPts val="800"/>
              </a:spcAft>
              <a:buNone/>
            </a:pPr>
            <a:r>
              <a:rPr lang="es-EC" altLang="es-ES" sz="1800" i="1">
                <a:latin typeface="Arial" panose="020B0604020202020204" pitchFamily="34" charset="0"/>
                <a:ea typeface="Arial" panose="020B0604020202020204" pitchFamily="34" charset="0"/>
                <a:cs typeface="Times New Roman" panose="02020603050405020304" pitchFamily="18" charset="0"/>
              </a:rPr>
              <a:t>NR = Nuevo requerimiento; </a:t>
            </a:r>
          </a:p>
          <a:p>
            <a:pPr algn="just">
              <a:lnSpc>
                <a:spcPct val="107000"/>
              </a:lnSpc>
              <a:spcBef>
                <a:spcPct val="0"/>
              </a:spcBef>
              <a:spcAft>
                <a:spcPts val="800"/>
              </a:spcAft>
              <a:buNone/>
            </a:pPr>
            <a:r>
              <a:rPr lang="es-EC" altLang="es-ES" sz="1800" i="1">
                <a:latin typeface="Arial" panose="020B0604020202020204" pitchFamily="34" charset="0"/>
                <a:ea typeface="Arial" panose="020B0604020202020204" pitchFamily="34" charset="0"/>
                <a:cs typeface="Times New Roman" panose="02020603050405020304" pitchFamily="18" charset="0"/>
              </a:rPr>
              <a:t>D = Deseo</a:t>
            </a:r>
            <a:endParaRPr lang="es-ES" altLang="es-ES" sz="200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179604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1"/>
          <p:cNvSpPr>
            <a:spLocks noChangeArrowheads="1"/>
          </p:cNvSpPr>
          <p:nvPr/>
        </p:nvSpPr>
        <p:spPr bwMode="auto">
          <a:xfrm>
            <a:off x="3993524" y="307492"/>
            <a:ext cx="4200189"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a:latin typeface="Arial" panose="020B0604020202020204" pitchFamily="34" charset="0"/>
              </a:rPr>
              <a:t>Análisis funcional y modularidad</a:t>
            </a:r>
            <a:endParaRPr lang="es-ES" altLang="es-ES" sz="2000" b="1" dirty="0">
              <a:latin typeface="Arial" panose="020B0604020202020204" pitchFamily="34" charset="0"/>
            </a:endParaRPr>
          </a:p>
        </p:txBody>
      </p:sp>
      <p:pic>
        <p:nvPicPr>
          <p:cNvPr id="1075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9146"/>
            <a:ext cx="12192000" cy="61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1893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1"/>
          <p:cNvSpPr>
            <a:spLocks noChangeArrowheads="1"/>
          </p:cNvSpPr>
          <p:nvPr/>
        </p:nvSpPr>
        <p:spPr bwMode="auto">
          <a:xfrm>
            <a:off x="2514601" y="685801"/>
            <a:ext cx="7556877"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800" b="1">
                <a:latin typeface="Arial" panose="020B0604020202020204" pitchFamily="34" charset="0"/>
              </a:rPr>
              <a:t>Estudio de las alternativas de cada módulo</a:t>
            </a:r>
            <a:endParaRPr lang="es-ES" altLang="es-ES" sz="2800" b="1">
              <a:latin typeface="Arial" panose="020B0604020202020204" pitchFamily="34" charset="0"/>
            </a:endParaRPr>
          </a:p>
        </p:txBody>
      </p:sp>
      <p:sp>
        <p:nvSpPr>
          <p:cNvPr id="109572" name="Rectangle 2"/>
          <p:cNvSpPr>
            <a:spLocks noChangeArrowheads="1"/>
          </p:cNvSpPr>
          <p:nvPr/>
        </p:nvSpPr>
        <p:spPr bwMode="auto">
          <a:xfrm>
            <a:off x="8400314" y="3164509"/>
            <a:ext cx="1920719"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dirty="0">
                <a:solidFill>
                  <a:srgbClr val="000000"/>
                </a:solidFill>
                <a:latin typeface="Arial" panose="020B0604020202020204" pitchFamily="34" charset="0"/>
                <a:cs typeface="Times New Roman" panose="02020603050405020304" pitchFamily="18" charset="0"/>
              </a:rPr>
              <a:t>Módulo Motriz</a:t>
            </a:r>
            <a:endParaRPr lang="es-ES" altLang="es-ES" sz="2000" b="1" dirty="0">
              <a:solidFill>
                <a:srgbClr val="000000"/>
              </a:solidFill>
              <a:latin typeface="Arial" panose="020B0604020202020204" pitchFamily="34" charset="0"/>
              <a:cs typeface="Times New Roman" panose="02020603050405020304" pitchFamily="18" charset="0"/>
            </a:endParaRPr>
          </a:p>
        </p:txBody>
      </p:sp>
      <p:pic>
        <p:nvPicPr>
          <p:cNvPr id="10957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7226" y="1204913"/>
            <a:ext cx="52292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892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Grp="1"/>
          </p:cNvSpPr>
          <p:nvPr>
            <p:ph type="body" idx="1"/>
          </p:nvPr>
        </p:nvSpPr>
        <p:spPr>
          <a:xfrm>
            <a:off x="3009900" y="1257301"/>
            <a:ext cx="6172200" cy="4194175"/>
          </a:xfrm>
        </p:spPr>
        <p:txBody>
          <a:bodyPr/>
          <a:lstStyle/>
          <a:p>
            <a:pPr eaLnBrk="1" hangingPunct="1">
              <a:lnSpc>
                <a:spcPct val="90000"/>
              </a:lnSpc>
              <a:buFont typeface="Arial" panose="020B0604020202020204" pitchFamily="34" charset="0"/>
              <a:buNone/>
            </a:pPr>
            <a:endParaRPr lang="es-ES" altLang="es-EC" sz="1800"/>
          </a:p>
          <a:p>
            <a:pPr eaLnBrk="1" hangingPunct="1">
              <a:lnSpc>
                <a:spcPct val="90000"/>
              </a:lnSpc>
              <a:buFont typeface="Arial" panose="020B0604020202020204" pitchFamily="34" charset="0"/>
              <a:buNone/>
            </a:pPr>
            <a:endParaRPr lang="es-ES" altLang="es-EC" sz="1800"/>
          </a:p>
        </p:txBody>
      </p:sp>
      <p:sp>
        <p:nvSpPr>
          <p:cNvPr id="4" name="Marcador de contenido 2"/>
          <p:cNvSpPr txBox="1">
            <a:spLocks/>
          </p:cNvSpPr>
          <p:nvPr/>
        </p:nvSpPr>
        <p:spPr>
          <a:xfrm>
            <a:off x="998159" y="1821324"/>
            <a:ext cx="4267200" cy="860425"/>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C" sz="1950" dirty="0">
                <a:latin typeface="Arial" panose="020B0604020202020204" pitchFamily="34" charset="0"/>
                <a:cs typeface="Arial" panose="020B0604020202020204" pitchFamily="34" charset="0"/>
              </a:rPr>
              <a:t>Matriz de priorización módulo motriz.</a:t>
            </a:r>
          </a:p>
        </p:txBody>
      </p:sp>
      <p:sp>
        <p:nvSpPr>
          <p:cNvPr id="7" name="Marcador de contenido 2"/>
          <p:cNvSpPr txBox="1">
            <a:spLocks/>
          </p:cNvSpPr>
          <p:nvPr/>
        </p:nvSpPr>
        <p:spPr>
          <a:xfrm>
            <a:off x="6659896" y="2036424"/>
            <a:ext cx="4267200" cy="860425"/>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C" sz="1950" dirty="0">
                <a:latin typeface="Arial" panose="020B0604020202020204" pitchFamily="34" charset="0"/>
                <a:cs typeface="Arial" panose="020B0604020202020204" pitchFamily="34" charset="0"/>
              </a:rPr>
              <a:t>Matriz de decisión módulo motriz.</a:t>
            </a:r>
          </a:p>
        </p:txBody>
      </p:sp>
      <p:pic>
        <p:nvPicPr>
          <p:cNvPr id="1116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6897" y="2503948"/>
            <a:ext cx="4149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0347" y="2711111"/>
            <a:ext cx="4640263"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Rectangle 9"/>
          <p:cNvSpPr>
            <a:spLocks noChangeArrowheads="1"/>
          </p:cNvSpPr>
          <p:nvPr/>
        </p:nvSpPr>
        <p:spPr bwMode="auto">
          <a:xfrm>
            <a:off x="2514601" y="836614"/>
            <a:ext cx="7556877"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800" b="1">
                <a:latin typeface="Arial" panose="020B0604020202020204" pitchFamily="34" charset="0"/>
              </a:rPr>
              <a:t>Estudio de las alternativas de cada módulo</a:t>
            </a:r>
            <a:endParaRPr lang="es-ES" altLang="es-ES" sz="2800" b="1">
              <a:latin typeface="Arial" panose="020B0604020202020204" pitchFamily="34" charset="0"/>
            </a:endParaRPr>
          </a:p>
        </p:txBody>
      </p:sp>
    </p:spTree>
    <p:extLst>
      <p:ext uri="{BB962C8B-B14F-4D97-AF65-F5344CB8AC3E}">
        <p14:creationId xmlns:p14="http://schemas.microsoft.com/office/powerpoint/2010/main" val="326264117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1"/>
          <p:cNvSpPr>
            <a:spLocks noChangeArrowheads="1"/>
          </p:cNvSpPr>
          <p:nvPr/>
        </p:nvSpPr>
        <p:spPr bwMode="auto">
          <a:xfrm>
            <a:off x="2514601" y="685801"/>
            <a:ext cx="7556877"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800" b="1">
                <a:latin typeface="Arial" panose="020B0604020202020204" pitchFamily="34" charset="0"/>
              </a:rPr>
              <a:t>Estudio de las alternativas de cada módulo</a:t>
            </a:r>
            <a:endParaRPr lang="es-ES" altLang="es-ES" sz="2800" b="1">
              <a:latin typeface="Arial" panose="020B0604020202020204" pitchFamily="34" charset="0"/>
            </a:endParaRPr>
          </a:p>
        </p:txBody>
      </p:sp>
      <p:sp>
        <p:nvSpPr>
          <p:cNvPr id="109572" name="Rectangle 2"/>
          <p:cNvSpPr>
            <a:spLocks noChangeArrowheads="1"/>
          </p:cNvSpPr>
          <p:nvPr/>
        </p:nvSpPr>
        <p:spPr bwMode="auto">
          <a:xfrm>
            <a:off x="8400314" y="3164509"/>
            <a:ext cx="3070264"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dirty="0">
                <a:solidFill>
                  <a:srgbClr val="000000"/>
                </a:solidFill>
                <a:latin typeface="Arial" panose="020B0604020202020204" pitchFamily="34" charset="0"/>
                <a:cs typeface="Times New Roman" panose="02020603050405020304" pitchFamily="18" charset="0"/>
              </a:rPr>
              <a:t>Módulo </a:t>
            </a:r>
            <a:r>
              <a:rPr lang="es-EC" altLang="es-ES" sz="2000" b="1" dirty="0" smtClean="0">
                <a:solidFill>
                  <a:srgbClr val="000000"/>
                </a:solidFill>
                <a:latin typeface="Arial" panose="020B0604020202020204" pitchFamily="34" charset="0"/>
                <a:cs typeface="Times New Roman" panose="02020603050405020304" pitchFamily="18" charset="0"/>
              </a:rPr>
              <a:t>Tipo de rodillos</a:t>
            </a:r>
            <a:endParaRPr lang="es-ES" altLang="es-ES" sz="2000" b="1" dirty="0">
              <a:solidFill>
                <a:srgbClr val="000000"/>
              </a:solidFill>
              <a:latin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910165" y="2112962"/>
            <a:ext cx="5229225" cy="2676525"/>
          </a:xfrm>
          <a:prstGeom prst="rect">
            <a:avLst/>
          </a:prstGeom>
        </p:spPr>
      </p:pic>
    </p:spTree>
    <p:extLst>
      <p:ext uri="{BB962C8B-B14F-4D97-AF65-F5344CB8AC3E}">
        <p14:creationId xmlns:p14="http://schemas.microsoft.com/office/powerpoint/2010/main" val="25893647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Grp="1"/>
          </p:cNvSpPr>
          <p:nvPr>
            <p:ph type="body" idx="1"/>
          </p:nvPr>
        </p:nvSpPr>
        <p:spPr>
          <a:xfrm>
            <a:off x="3009900" y="1257301"/>
            <a:ext cx="6172200" cy="4194175"/>
          </a:xfrm>
        </p:spPr>
        <p:txBody>
          <a:bodyPr/>
          <a:lstStyle/>
          <a:p>
            <a:pPr eaLnBrk="1" hangingPunct="1">
              <a:lnSpc>
                <a:spcPct val="90000"/>
              </a:lnSpc>
              <a:buFont typeface="Arial" panose="020B0604020202020204" pitchFamily="34" charset="0"/>
              <a:buNone/>
            </a:pPr>
            <a:endParaRPr lang="es-ES" altLang="es-EC" sz="1800" dirty="0"/>
          </a:p>
          <a:p>
            <a:pPr eaLnBrk="1" hangingPunct="1">
              <a:lnSpc>
                <a:spcPct val="90000"/>
              </a:lnSpc>
              <a:buFont typeface="Arial" panose="020B0604020202020204" pitchFamily="34" charset="0"/>
              <a:buNone/>
            </a:pPr>
            <a:endParaRPr lang="es-ES" altLang="es-EC" sz="1800" dirty="0"/>
          </a:p>
        </p:txBody>
      </p:sp>
      <p:sp>
        <p:nvSpPr>
          <p:cNvPr id="4" name="Marcador de contenido 2"/>
          <p:cNvSpPr txBox="1">
            <a:spLocks/>
          </p:cNvSpPr>
          <p:nvPr/>
        </p:nvSpPr>
        <p:spPr>
          <a:xfrm>
            <a:off x="998159" y="1821324"/>
            <a:ext cx="4267200" cy="860425"/>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C" sz="1950" dirty="0">
                <a:latin typeface="Arial" panose="020B0604020202020204" pitchFamily="34" charset="0"/>
                <a:cs typeface="Arial" panose="020B0604020202020204" pitchFamily="34" charset="0"/>
              </a:rPr>
              <a:t>Matriz de priorización módulo </a:t>
            </a:r>
            <a:r>
              <a:rPr lang="es-EC" sz="1950" dirty="0" smtClean="0">
                <a:latin typeface="Arial" panose="020B0604020202020204" pitchFamily="34" charset="0"/>
                <a:cs typeface="Arial" panose="020B0604020202020204" pitchFamily="34" charset="0"/>
              </a:rPr>
              <a:t>Tipo de rodillos.</a:t>
            </a:r>
            <a:endParaRPr lang="es-EC" sz="1950"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6659896" y="2036424"/>
            <a:ext cx="4267200" cy="860425"/>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C" sz="1950" dirty="0">
                <a:latin typeface="Arial" panose="020B0604020202020204" pitchFamily="34" charset="0"/>
                <a:cs typeface="Arial" panose="020B0604020202020204" pitchFamily="34" charset="0"/>
              </a:rPr>
              <a:t>Matriz de decisión módulo Tipo de rodillos</a:t>
            </a:r>
            <a:r>
              <a:rPr lang="es-EC" sz="1950" dirty="0" smtClean="0">
                <a:latin typeface="Arial" panose="020B0604020202020204" pitchFamily="34" charset="0"/>
                <a:cs typeface="Arial" panose="020B0604020202020204" pitchFamily="34" charset="0"/>
              </a:rPr>
              <a:t>.</a:t>
            </a:r>
            <a:endParaRPr lang="es-EC" sz="1950" dirty="0">
              <a:latin typeface="Arial" panose="020B0604020202020204" pitchFamily="34" charset="0"/>
              <a:cs typeface="Arial" panose="020B0604020202020204" pitchFamily="34" charset="0"/>
            </a:endParaRPr>
          </a:p>
        </p:txBody>
      </p:sp>
      <p:sp>
        <p:nvSpPr>
          <p:cNvPr id="111624" name="Rectangle 9"/>
          <p:cNvSpPr>
            <a:spLocks noChangeArrowheads="1"/>
          </p:cNvSpPr>
          <p:nvPr/>
        </p:nvSpPr>
        <p:spPr bwMode="auto">
          <a:xfrm>
            <a:off x="2514601" y="836614"/>
            <a:ext cx="7556877"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800" b="1">
                <a:latin typeface="Arial" panose="020B0604020202020204" pitchFamily="34" charset="0"/>
              </a:rPr>
              <a:t>Estudio de las alternativas de cada módulo</a:t>
            </a:r>
            <a:endParaRPr lang="es-ES" altLang="es-ES" sz="2800" b="1">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811033" y="2937900"/>
            <a:ext cx="5057775" cy="2257425"/>
          </a:xfrm>
          <a:prstGeom prst="rect">
            <a:avLst/>
          </a:prstGeom>
        </p:spPr>
      </p:pic>
      <p:pic>
        <p:nvPicPr>
          <p:cNvPr id="3" name="Picture 2"/>
          <p:cNvPicPr>
            <a:picLocks noChangeAspect="1"/>
          </p:cNvPicPr>
          <p:nvPr/>
        </p:nvPicPr>
        <p:blipFill>
          <a:blip r:embed="rId5"/>
          <a:stretch>
            <a:fillRect/>
          </a:stretch>
        </p:blipFill>
        <p:spPr>
          <a:xfrm>
            <a:off x="6592216" y="2728349"/>
            <a:ext cx="5153025" cy="2676525"/>
          </a:xfrm>
          <a:prstGeom prst="rect">
            <a:avLst/>
          </a:prstGeom>
        </p:spPr>
      </p:pic>
    </p:spTree>
    <p:extLst>
      <p:ext uri="{BB962C8B-B14F-4D97-AF65-F5344CB8AC3E}">
        <p14:creationId xmlns:p14="http://schemas.microsoft.com/office/powerpoint/2010/main" val="5590532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1"/>
          <p:cNvSpPr>
            <a:spLocks noChangeArrowheads="1"/>
          </p:cNvSpPr>
          <p:nvPr/>
        </p:nvSpPr>
        <p:spPr bwMode="auto">
          <a:xfrm>
            <a:off x="2514601" y="685801"/>
            <a:ext cx="7556877"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800" b="1">
                <a:latin typeface="Arial" panose="020B0604020202020204" pitchFamily="34" charset="0"/>
              </a:rPr>
              <a:t>Estudio de las alternativas de cada módulo</a:t>
            </a:r>
            <a:endParaRPr lang="es-ES" altLang="es-ES" sz="2800" b="1">
              <a:latin typeface="Arial" panose="020B0604020202020204" pitchFamily="34" charset="0"/>
            </a:endParaRPr>
          </a:p>
        </p:txBody>
      </p:sp>
      <p:sp>
        <p:nvSpPr>
          <p:cNvPr id="109572" name="Rectangle 2"/>
          <p:cNvSpPr>
            <a:spLocks noChangeArrowheads="1"/>
          </p:cNvSpPr>
          <p:nvPr/>
        </p:nvSpPr>
        <p:spPr bwMode="auto">
          <a:xfrm>
            <a:off x="8400314" y="3164509"/>
            <a:ext cx="2874505"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dirty="0">
                <a:solidFill>
                  <a:srgbClr val="000000"/>
                </a:solidFill>
                <a:latin typeface="Arial" panose="020B0604020202020204" pitchFamily="34" charset="0"/>
                <a:cs typeface="Times New Roman" panose="02020603050405020304" pitchFamily="18" charset="0"/>
              </a:rPr>
              <a:t>Módulo </a:t>
            </a:r>
            <a:r>
              <a:rPr lang="es-EC" altLang="es-ES" sz="2000" b="1" dirty="0" smtClean="0">
                <a:solidFill>
                  <a:srgbClr val="000000"/>
                </a:solidFill>
                <a:latin typeface="Arial" panose="020B0604020202020204" pitchFamily="34" charset="0"/>
                <a:cs typeface="Times New Roman" panose="02020603050405020304" pitchFamily="18" charset="0"/>
              </a:rPr>
              <a:t>Guías rodillos</a:t>
            </a:r>
            <a:endParaRPr lang="es-ES" altLang="es-ES" sz="2000" b="1" dirty="0">
              <a:solidFill>
                <a:srgbClr val="000000"/>
              </a:solidFill>
              <a:latin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393065" y="1239158"/>
            <a:ext cx="5181600" cy="4800600"/>
          </a:xfrm>
          <a:prstGeom prst="rect">
            <a:avLst/>
          </a:prstGeom>
        </p:spPr>
      </p:pic>
    </p:spTree>
    <p:extLst>
      <p:ext uri="{BB962C8B-B14F-4D97-AF65-F5344CB8AC3E}">
        <p14:creationId xmlns:p14="http://schemas.microsoft.com/office/powerpoint/2010/main" val="17537742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Grp="1"/>
          </p:cNvSpPr>
          <p:nvPr>
            <p:ph type="body" idx="1"/>
          </p:nvPr>
        </p:nvSpPr>
        <p:spPr>
          <a:xfrm>
            <a:off x="3009900" y="1257301"/>
            <a:ext cx="6172200" cy="4194175"/>
          </a:xfrm>
        </p:spPr>
        <p:txBody>
          <a:bodyPr/>
          <a:lstStyle/>
          <a:p>
            <a:pPr eaLnBrk="1" hangingPunct="1">
              <a:lnSpc>
                <a:spcPct val="90000"/>
              </a:lnSpc>
              <a:buFont typeface="Arial" panose="020B0604020202020204" pitchFamily="34" charset="0"/>
              <a:buNone/>
            </a:pPr>
            <a:endParaRPr lang="es-ES" altLang="es-EC" sz="1800" dirty="0"/>
          </a:p>
          <a:p>
            <a:pPr eaLnBrk="1" hangingPunct="1">
              <a:lnSpc>
                <a:spcPct val="90000"/>
              </a:lnSpc>
              <a:buFont typeface="Arial" panose="020B0604020202020204" pitchFamily="34" charset="0"/>
              <a:buNone/>
            </a:pPr>
            <a:endParaRPr lang="es-ES" altLang="es-EC" sz="1800" dirty="0"/>
          </a:p>
        </p:txBody>
      </p:sp>
      <p:sp>
        <p:nvSpPr>
          <p:cNvPr id="4" name="Marcador de contenido 2"/>
          <p:cNvSpPr txBox="1">
            <a:spLocks/>
          </p:cNvSpPr>
          <p:nvPr/>
        </p:nvSpPr>
        <p:spPr>
          <a:xfrm>
            <a:off x="998159" y="1821324"/>
            <a:ext cx="4267200" cy="860425"/>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C" sz="1950" dirty="0">
                <a:latin typeface="Arial" panose="020B0604020202020204" pitchFamily="34" charset="0"/>
                <a:cs typeface="Arial" panose="020B0604020202020204" pitchFamily="34" charset="0"/>
              </a:rPr>
              <a:t>Matriz de priorización módulo </a:t>
            </a:r>
            <a:r>
              <a:rPr lang="es-EC" sz="1950" dirty="0" smtClean="0">
                <a:latin typeface="Arial" panose="020B0604020202020204" pitchFamily="34" charset="0"/>
                <a:cs typeface="Arial" panose="020B0604020202020204" pitchFamily="34" charset="0"/>
              </a:rPr>
              <a:t>Guías rodillos.</a:t>
            </a:r>
            <a:endParaRPr lang="es-EC" sz="1950"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6659896" y="2036424"/>
            <a:ext cx="4267200" cy="860425"/>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C" sz="1950" dirty="0">
                <a:latin typeface="Arial" panose="020B0604020202020204" pitchFamily="34" charset="0"/>
                <a:cs typeface="Arial" panose="020B0604020202020204" pitchFamily="34" charset="0"/>
              </a:rPr>
              <a:t>Matriz de decisión módulo Guías rodillos.</a:t>
            </a:r>
          </a:p>
        </p:txBody>
      </p:sp>
      <p:sp>
        <p:nvSpPr>
          <p:cNvPr id="111624" name="Rectangle 9"/>
          <p:cNvSpPr>
            <a:spLocks noChangeArrowheads="1"/>
          </p:cNvSpPr>
          <p:nvPr/>
        </p:nvSpPr>
        <p:spPr bwMode="auto">
          <a:xfrm>
            <a:off x="2514601" y="836614"/>
            <a:ext cx="7556877"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800" b="1">
                <a:latin typeface="Arial" panose="020B0604020202020204" pitchFamily="34" charset="0"/>
              </a:rPr>
              <a:t>Estudio de las alternativas de cada módulo</a:t>
            </a:r>
            <a:endParaRPr lang="es-ES" altLang="es-ES" sz="2800" b="1">
              <a:latin typeface="Arial" panose="020B0604020202020204" pitchFamily="34" charset="0"/>
            </a:endParaRPr>
          </a:p>
        </p:txBody>
      </p:sp>
      <p:pic>
        <p:nvPicPr>
          <p:cNvPr id="5" name="Picture 4"/>
          <p:cNvPicPr>
            <a:picLocks noChangeAspect="1"/>
          </p:cNvPicPr>
          <p:nvPr/>
        </p:nvPicPr>
        <p:blipFill>
          <a:blip r:embed="rId4"/>
          <a:stretch>
            <a:fillRect/>
          </a:stretch>
        </p:blipFill>
        <p:spPr>
          <a:xfrm>
            <a:off x="904852" y="2896849"/>
            <a:ext cx="5057775" cy="2105025"/>
          </a:xfrm>
          <a:prstGeom prst="rect">
            <a:avLst/>
          </a:prstGeom>
        </p:spPr>
      </p:pic>
      <p:pic>
        <p:nvPicPr>
          <p:cNvPr id="6" name="Picture 5"/>
          <p:cNvPicPr>
            <a:picLocks noChangeAspect="1"/>
          </p:cNvPicPr>
          <p:nvPr/>
        </p:nvPicPr>
        <p:blipFill>
          <a:blip r:embed="rId5"/>
          <a:stretch>
            <a:fillRect/>
          </a:stretch>
        </p:blipFill>
        <p:spPr>
          <a:xfrm>
            <a:off x="6571376" y="2750295"/>
            <a:ext cx="5114925" cy="2667000"/>
          </a:xfrm>
          <a:prstGeom prst="rect">
            <a:avLst/>
          </a:prstGeom>
        </p:spPr>
      </p:pic>
    </p:spTree>
    <p:extLst>
      <p:ext uri="{BB962C8B-B14F-4D97-AF65-F5344CB8AC3E}">
        <p14:creationId xmlns:p14="http://schemas.microsoft.com/office/powerpoint/2010/main" val="29847517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5135" y="560388"/>
            <a:ext cx="3741730" cy="619272"/>
          </a:xfrm>
          <a:prstGeom prst="rect">
            <a:avLst/>
          </a:prstGeom>
        </p:spPr>
        <p:txBody>
          <a:bodyPr wrap="none">
            <a:spAutoFit/>
          </a:bodyPr>
          <a:lstStyle/>
          <a:p>
            <a:pPr algn="ctr">
              <a:lnSpc>
                <a:spcPct val="107000"/>
              </a:lnSpc>
              <a:spcBef>
                <a:spcPts val="1200"/>
              </a:spcBef>
              <a:defRPr/>
            </a:pPr>
            <a:r>
              <a:rPr lang="es-EC" sz="3200" b="1" kern="0" dirty="0">
                <a:solidFill>
                  <a:srgbClr val="000000"/>
                </a:solidFill>
                <a:ea typeface="Times New Roman" panose="02020603050405020304" pitchFamily="18" charset="0"/>
                <a:cs typeface="Times New Roman" panose="02020603050405020304" pitchFamily="18" charset="0"/>
              </a:rPr>
              <a:t>Alcance del proyecto</a:t>
            </a:r>
            <a:endParaRPr lang="es-ES" sz="3200" b="1" kern="0" dirty="0">
              <a:solidFill>
                <a:srgbClr val="000000"/>
              </a:solidFill>
              <a:ea typeface="Times New Roman" panose="02020603050405020304" pitchFamily="18" charset="0"/>
              <a:cs typeface="Times New Roman" panose="02020603050405020304" pitchFamily="18" charset="0"/>
            </a:endParaRPr>
          </a:p>
        </p:txBody>
      </p:sp>
      <p:sp>
        <p:nvSpPr>
          <p:cNvPr id="11268" name="Rectangle 1"/>
          <p:cNvSpPr>
            <a:spLocks noChangeArrowheads="1"/>
          </p:cNvSpPr>
          <p:nvPr/>
        </p:nvSpPr>
        <p:spPr bwMode="auto">
          <a:xfrm>
            <a:off x="1676400" y="1304926"/>
            <a:ext cx="8534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1800">
                <a:latin typeface="Arial" panose="020B0604020202020204" pitchFamily="34" charset="0"/>
                <a:ea typeface="Arial" panose="020B0604020202020204" pitchFamily="34" charset="0"/>
                <a:cs typeface="Times New Roman" panose="02020603050405020304" pitchFamily="18" charset="0"/>
              </a:rPr>
              <a:t>El alcance de este proyecto contempla la correcta simulación del proceso de rolado donde hallaremos los esfuerzos y las deformaciones reales que existen en este proceso de conformado para planchas de acero logrando así los datos optimizados para el diseño de la baroladora, reduciendo esfuerzos innecesarios obtenidos mediante métodos tradicionales de diseño. </a:t>
            </a:r>
            <a:endParaRPr lang="es-ES" altLang="es-ES" sz="1800">
              <a:latin typeface="Arial" panose="020B0604020202020204" pitchFamily="34" charset="0"/>
              <a:ea typeface="Arial" panose="020B0604020202020204" pitchFamily="34" charset="0"/>
              <a:cs typeface="Times New Roman" panose="02020603050405020304" pitchFamily="18" charset="0"/>
            </a:endParaRPr>
          </a:p>
        </p:txBody>
      </p:sp>
      <p:sp>
        <p:nvSpPr>
          <p:cNvPr id="11269" name="Rectangle 2"/>
          <p:cNvSpPr>
            <a:spLocks noChangeArrowheads="1"/>
          </p:cNvSpPr>
          <p:nvPr/>
        </p:nvSpPr>
        <p:spPr bwMode="auto">
          <a:xfrm>
            <a:off x="1828800" y="3590925"/>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1800">
                <a:latin typeface="Arial" panose="020B0604020202020204" pitchFamily="34" charset="0"/>
                <a:ea typeface="Arial" panose="020B0604020202020204" pitchFamily="34" charset="0"/>
                <a:cs typeface="Times New Roman" panose="02020603050405020304" pitchFamily="18" charset="0"/>
              </a:rPr>
              <a:t>La simulación se realizara en base al material y diámetro de barolado más exigente que requiera rolar el departamento de producción de PMEC S.A., con esto se asegurara que la baroladora puede ser utilizada para todos los materiales con los que trabaja la empresa.</a:t>
            </a:r>
            <a:endParaRPr lang="es-ES" altLang="es-ES" sz="180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149910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1"/>
          <p:cNvSpPr>
            <a:spLocks noChangeArrowheads="1"/>
          </p:cNvSpPr>
          <p:nvPr/>
        </p:nvSpPr>
        <p:spPr bwMode="auto">
          <a:xfrm>
            <a:off x="2514601" y="685801"/>
            <a:ext cx="7556877"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800" b="1">
                <a:latin typeface="Arial" panose="020B0604020202020204" pitchFamily="34" charset="0"/>
              </a:rPr>
              <a:t>Estudio de las alternativas de cada módulo</a:t>
            </a:r>
            <a:endParaRPr lang="es-ES" altLang="es-ES" sz="2800" b="1">
              <a:latin typeface="Arial" panose="020B0604020202020204" pitchFamily="34" charset="0"/>
            </a:endParaRPr>
          </a:p>
        </p:txBody>
      </p:sp>
      <p:sp>
        <p:nvSpPr>
          <p:cNvPr id="109572" name="Rectangle 2"/>
          <p:cNvSpPr>
            <a:spLocks noChangeArrowheads="1"/>
          </p:cNvSpPr>
          <p:nvPr/>
        </p:nvSpPr>
        <p:spPr bwMode="auto">
          <a:xfrm>
            <a:off x="8400314" y="3164509"/>
            <a:ext cx="2929200"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000" b="1" dirty="0">
                <a:solidFill>
                  <a:srgbClr val="000000"/>
                </a:solidFill>
                <a:latin typeface="Arial" panose="020B0604020202020204" pitchFamily="34" charset="0"/>
                <a:cs typeface="Times New Roman" panose="02020603050405020304" pitchFamily="18" charset="0"/>
              </a:rPr>
              <a:t>Módulo </a:t>
            </a:r>
            <a:r>
              <a:rPr lang="es-EC" altLang="es-ES" sz="2000" b="1" dirty="0" smtClean="0">
                <a:solidFill>
                  <a:srgbClr val="000000"/>
                </a:solidFill>
                <a:latin typeface="Arial" panose="020B0604020202020204" pitchFamily="34" charset="0"/>
                <a:cs typeface="Times New Roman" panose="02020603050405020304" pitchFamily="18" charset="0"/>
              </a:rPr>
              <a:t>Tipo de Pistón</a:t>
            </a:r>
            <a:endParaRPr lang="es-ES" altLang="es-ES" sz="2000" b="1" dirty="0">
              <a:solidFill>
                <a:srgbClr val="000000"/>
              </a:solidFill>
              <a:latin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580782" y="1494419"/>
            <a:ext cx="5238750" cy="4410075"/>
          </a:xfrm>
          <a:prstGeom prst="rect">
            <a:avLst/>
          </a:prstGeom>
        </p:spPr>
      </p:pic>
    </p:spTree>
    <p:extLst>
      <p:ext uri="{BB962C8B-B14F-4D97-AF65-F5344CB8AC3E}">
        <p14:creationId xmlns:p14="http://schemas.microsoft.com/office/powerpoint/2010/main" val="21549105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Grp="1"/>
          </p:cNvSpPr>
          <p:nvPr>
            <p:ph type="body" idx="1"/>
          </p:nvPr>
        </p:nvSpPr>
        <p:spPr>
          <a:xfrm>
            <a:off x="3009900" y="1257301"/>
            <a:ext cx="6172200" cy="4194175"/>
          </a:xfrm>
        </p:spPr>
        <p:txBody>
          <a:bodyPr/>
          <a:lstStyle/>
          <a:p>
            <a:pPr eaLnBrk="1" hangingPunct="1">
              <a:lnSpc>
                <a:spcPct val="90000"/>
              </a:lnSpc>
              <a:buFont typeface="Arial" panose="020B0604020202020204" pitchFamily="34" charset="0"/>
              <a:buNone/>
            </a:pPr>
            <a:endParaRPr lang="es-ES" altLang="es-EC" sz="1800" dirty="0"/>
          </a:p>
          <a:p>
            <a:pPr eaLnBrk="1" hangingPunct="1">
              <a:lnSpc>
                <a:spcPct val="90000"/>
              </a:lnSpc>
              <a:buFont typeface="Arial" panose="020B0604020202020204" pitchFamily="34" charset="0"/>
              <a:buNone/>
            </a:pPr>
            <a:endParaRPr lang="es-ES" altLang="es-EC" sz="1800" dirty="0"/>
          </a:p>
        </p:txBody>
      </p:sp>
      <p:sp>
        <p:nvSpPr>
          <p:cNvPr id="4" name="Marcador de contenido 2"/>
          <p:cNvSpPr txBox="1">
            <a:spLocks/>
          </p:cNvSpPr>
          <p:nvPr/>
        </p:nvSpPr>
        <p:spPr>
          <a:xfrm>
            <a:off x="998159" y="1821324"/>
            <a:ext cx="4267200" cy="860425"/>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C" sz="1950" dirty="0">
                <a:latin typeface="Arial" panose="020B0604020202020204" pitchFamily="34" charset="0"/>
                <a:cs typeface="Arial" panose="020B0604020202020204" pitchFamily="34" charset="0"/>
              </a:rPr>
              <a:t>Matriz de priorización módulo </a:t>
            </a:r>
            <a:r>
              <a:rPr lang="es-EC" sz="1950" dirty="0" smtClean="0">
                <a:latin typeface="Arial" panose="020B0604020202020204" pitchFamily="34" charset="0"/>
                <a:cs typeface="Arial" panose="020B0604020202020204" pitchFamily="34" charset="0"/>
              </a:rPr>
              <a:t>Guías rodillos.</a:t>
            </a:r>
            <a:endParaRPr lang="es-EC" sz="1950"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6659896" y="2036424"/>
            <a:ext cx="4267200" cy="860425"/>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C" sz="1950" dirty="0">
                <a:latin typeface="Arial" panose="020B0604020202020204" pitchFamily="34" charset="0"/>
                <a:cs typeface="Arial" panose="020B0604020202020204" pitchFamily="34" charset="0"/>
              </a:rPr>
              <a:t>Matriz de decisión módulo Guías rodillos.</a:t>
            </a:r>
          </a:p>
        </p:txBody>
      </p:sp>
      <p:sp>
        <p:nvSpPr>
          <p:cNvPr id="111624" name="Rectangle 9"/>
          <p:cNvSpPr>
            <a:spLocks noChangeArrowheads="1"/>
          </p:cNvSpPr>
          <p:nvPr/>
        </p:nvSpPr>
        <p:spPr bwMode="auto">
          <a:xfrm>
            <a:off x="2514601" y="836614"/>
            <a:ext cx="7556877"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800" b="1">
                <a:latin typeface="Arial" panose="020B0604020202020204" pitchFamily="34" charset="0"/>
              </a:rPr>
              <a:t>Estudio de las alternativas de cada módulo</a:t>
            </a:r>
            <a:endParaRPr lang="es-ES" altLang="es-ES" sz="2800" b="1">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579393" y="2896849"/>
            <a:ext cx="5191125" cy="2171700"/>
          </a:xfrm>
          <a:prstGeom prst="rect">
            <a:avLst/>
          </a:prstGeom>
        </p:spPr>
      </p:pic>
      <p:pic>
        <p:nvPicPr>
          <p:cNvPr id="3" name="Picture 2"/>
          <p:cNvPicPr>
            <a:picLocks noChangeAspect="1"/>
          </p:cNvPicPr>
          <p:nvPr/>
        </p:nvPicPr>
        <p:blipFill>
          <a:blip r:embed="rId5"/>
          <a:stretch>
            <a:fillRect/>
          </a:stretch>
        </p:blipFill>
        <p:spPr>
          <a:xfrm>
            <a:off x="6431108" y="2717801"/>
            <a:ext cx="4924425" cy="2733675"/>
          </a:xfrm>
          <a:prstGeom prst="rect">
            <a:avLst/>
          </a:prstGeom>
        </p:spPr>
      </p:pic>
    </p:spTree>
    <p:extLst>
      <p:ext uri="{BB962C8B-B14F-4D97-AF65-F5344CB8AC3E}">
        <p14:creationId xmlns:p14="http://schemas.microsoft.com/office/powerpoint/2010/main" val="50826623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67"/>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pic>
        <p:nvPicPr>
          <p:cNvPr id="5" name="Imagen 4"/>
          <p:cNvPicPr>
            <a:picLocks noChangeAspect="1"/>
          </p:cNvPicPr>
          <p:nvPr/>
        </p:nvPicPr>
        <p:blipFill>
          <a:blip r:embed="rId4"/>
          <a:stretch>
            <a:fillRect/>
          </a:stretch>
        </p:blipFill>
        <p:spPr>
          <a:xfrm>
            <a:off x="3455534" y="1500133"/>
            <a:ext cx="5280929" cy="4618037"/>
          </a:xfrm>
          <a:prstGeom prst="rect">
            <a:avLst/>
          </a:prstGeom>
        </p:spPr>
      </p:pic>
      <p:sp>
        <p:nvSpPr>
          <p:cNvPr id="6" name="Rectangle 1"/>
          <p:cNvSpPr>
            <a:spLocks noChangeArrowheads="1"/>
          </p:cNvSpPr>
          <p:nvPr/>
        </p:nvSpPr>
        <p:spPr bwMode="auto">
          <a:xfrm>
            <a:off x="990600" y="685800"/>
            <a:ext cx="755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ts val="200"/>
              </a:spcBef>
              <a:spcAft>
                <a:spcPts val="1200"/>
              </a:spcAft>
              <a:buFontTx/>
              <a:buNone/>
            </a:pPr>
            <a:r>
              <a:rPr lang="es-EC" altLang="es-ES" sz="2800" b="1" dirty="0">
                <a:latin typeface="Arial" panose="020B0604020202020204" pitchFamily="34" charset="0"/>
              </a:rPr>
              <a:t>Estudio de las alternativas de cada módulo</a:t>
            </a:r>
            <a:endParaRPr lang="es-ES" altLang="es-ES" sz="2800" b="1" dirty="0">
              <a:latin typeface="Arial" panose="020B0604020202020204" pitchFamily="34" charset="0"/>
            </a:endParaRPr>
          </a:p>
        </p:txBody>
      </p:sp>
      <p:sp>
        <p:nvSpPr>
          <p:cNvPr id="2" name="Rectángulo 1"/>
          <p:cNvSpPr/>
          <p:nvPr/>
        </p:nvSpPr>
        <p:spPr>
          <a:xfrm>
            <a:off x="9132005" y="2965880"/>
            <a:ext cx="2524498" cy="981423"/>
          </a:xfrm>
          <a:prstGeom prst="rect">
            <a:avLst/>
          </a:prstGeom>
        </p:spPr>
        <p:txBody>
          <a:bodyPr wrap="square">
            <a:spAutoFit/>
          </a:bodyPr>
          <a:lstStyle/>
          <a:p>
            <a:pPr>
              <a:lnSpc>
                <a:spcPct val="107000"/>
              </a:lnSpc>
              <a:spcBef>
                <a:spcPts val="200"/>
              </a:spcBef>
              <a:spcAft>
                <a:spcPts val="1200"/>
              </a:spcAft>
            </a:pPr>
            <a:r>
              <a:rPr lang="es-EC" altLang="es-ES" b="1" dirty="0">
                <a:solidFill>
                  <a:srgbClr val="000000"/>
                </a:solidFill>
                <a:latin typeface="Arial" panose="020B0604020202020204" pitchFamily="34" charset="0"/>
                <a:cs typeface="Times New Roman" panose="02020603050405020304" pitchFamily="18" charset="0"/>
              </a:rPr>
              <a:t>Módulo ingreso del material y salida de la virola</a:t>
            </a:r>
            <a:endParaRPr lang="es-ES" altLang="es-ES" b="1" dirty="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8690891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4" name="Marcador de contenido 2"/>
          <p:cNvSpPr txBox="1">
            <a:spLocks/>
          </p:cNvSpPr>
          <p:nvPr/>
        </p:nvSpPr>
        <p:spPr>
          <a:xfrm>
            <a:off x="403627" y="1519634"/>
            <a:ext cx="5689600" cy="114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600" dirty="0" smtClean="0">
                <a:latin typeface="Arial" panose="020B0604020202020204" pitchFamily="34" charset="0"/>
                <a:cs typeface="Arial" panose="020B0604020202020204" pitchFamily="34" charset="0"/>
              </a:rPr>
              <a:t>Matriz de priorización módulo ingreso material salida virola.</a:t>
            </a:r>
            <a:endParaRPr lang="es-EC" sz="26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stretch>
            <a:fillRect/>
          </a:stretch>
        </p:blipFill>
        <p:spPr>
          <a:xfrm>
            <a:off x="781452" y="2853134"/>
            <a:ext cx="4933950" cy="2809875"/>
          </a:xfrm>
          <a:prstGeom prst="rect">
            <a:avLst/>
          </a:prstGeom>
        </p:spPr>
      </p:pic>
      <p:pic>
        <p:nvPicPr>
          <p:cNvPr id="6" name="Imagen 5"/>
          <p:cNvPicPr>
            <a:picLocks noChangeAspect="1"/>
          </p:cNvPicPr>
          <p:nvPr/>
        </p:nvPicPr>
        <p:blipFill>
          <a:blip r:embed="rId5"/>
          <a:stretch>
            <a:fillRect/>
          </a:stretch>
        </p:blipFill>
        <p:spPr>
          <a:xfrm>
            <a:off x="6530974" y="2667396"/>
            <a:ext cx="5114925" cy="3181350"/>
          </a:xfrm>
          <a:prstGeom prst="rect">
            <a:avLst/>
          </a:prstGeom>
        </p:spPr>
      </p:pic>
      <p:sp>
        <p:nvSpPr>
          <p:cNvPr id="7" name="Marcador de contenido 2"/>
          <p:cNvSpPr txBox="1">
            <a:spLocks/>
          </p:cNvSpPr>
          <p:nvPr/>
        </p:nvSpPr>
        <p:spPr>
          <a:xfrm>
            <a:off x="6243637" y="1519633"/>
            <a:ext cx="5689600" cy="114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600" dirty="0" smtClean="0">
                <a:latin typeface="Arial" panose="020B0604020202020204" pitchFamily="34" charset="0"/>
                <a:cs typeface="Arial" panose="020B0604020202020204" pitchFamily="34" charset="0"/>
              </a:rPr>
              <a:t>Matriz de decisión módulo ingreso material salida virola. </a:t>
            </a:r>
            <a:endParaRPr lang="es-EC" sz="2600" dirty="0">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990600" y="685800"/>
            <a:ext cx="755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ts val="200"/>
              </a:spcBef>
              <a:spcAft>
                <a:spcPts val="1200"/>
              </a:spcAft>
              <a:buFontTx/>
              <a:buNone/>
            </a:pPr>
            <a:r>
              <a:rPr lang="es-EC" altLang="es-ES" sz="2800" b="1" dirty="0">
                <a:latin typeface="Arial" panose="020B0604020202020204" pitchFamily="34" charset="0"/>
              </a:rPr>
              <a:t>Estudio de las alternativas de cada módulo</a:t>
            </a:r>
            <a:endParaRPr lang="es-ES" altLang="es-ES" sz="2800" b="1" dirty="0">
              <a:latin typeface="Arial" panose="020B0604020202020204" pitchFamily="34" charset="0"/>
            </a:endParaRPr>
          </a:p>
        </p:txBody>
      </p:sp>
    </p:spTree>
    <p:extLst>
      <p:ext uri="{BB962C8B-B14F-4D97-AF65-F5344CB8AC3E}">
        <p14:creationId xmlns:p14="http://schemas.microsoft.com/office/powerpoint/2010/main" val="7634943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pic>
        <p:nvPicPr>
          <p:cNvPr id="5" name="Imagen 4"/>
          <p:cNvPicPr>
            <a:picLocks noChangeAspect="1"/>
          </p:cNvPicPr>
          <p:nvPr/>
        </p:nvPicPr>
        <p:blipFill>
          <a:blip r:embed="rId4"/>
          <a:stretch>
            <a:fillRect/>
          </a:stretch>
        </p:blipFill>
        <p:spPr>
          <a:xfrm>
            <a:off x="3621013" y="1663700"/>
            <a:ext cx="4949974" cy="4137656"/>
          </a:xfrm>
          <a:prstGeom prst="rect">
            <a:avLst/>
          </a:prstGeom>
        </p:spPr>
      </p:pic>
      <p:sp>
        <p:nvSpPr>
          <p:cNvPr id="6" name="Rectangle 1"/>
          <p:cNvSpPr>
            <a:spLocks noChangeArrowheads="1"/>
          </p:cNvSpPr>
          <p:nvPr/>
        </p:nvSpPr>
        <p:spPr bwMode="auto">
          <a:xfrm>
            <a:off x="990600" y="685800"/>
            <a:ext cx="755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ts val="200"/>
              </a:spcBef>
              <a:spcAft>
                <a:spcPts val="1200"/>
              </a:spcAft>
              <a:buFontTx/>
              <a:buNone/>
            </a:pPr>
            <a:r>
              <a:rPr lang="es-EC" altLang="es-ES" sz="2800" b="1" dirty="0">
                <a:latin typeface="Arial" panose="020B0604020202020204" pitchFamily="34" charset="0"/>
              </a:rPr>
              <a:t>Estudio de las alternativas de cada módulo</a:t>
            </a:r>
            <a:endParaRPr lang="es-ES" altLang="es-ES" sz="2800" b="1" dirty="0">
              <a:latin typeface="Arial" panose="020B0604020202020204" pitchFamily="34" charset="0"/>
            </a:endParaRPr>
          </a:p>
        </p:txBody>
      </p:sp>
      <p:sp>
        <p:nvSpPr>
          <p:cNvPr id="7" name="Rectángulo 6"/>
          <p:cNvSpPr/>
          <p:nvPr/>
        </p:nvSpPr>
        <p:spPr>
          <a:xfrm>
            <a:off x="9132005" y="2965880"/>
            <a:ext cx="2524498" cy="663580"/>
          </a:xfrm>
          <a:prstGeom prst="rect">
            <a:avLst/>
          </a:prstGeom>
        </p:spPr>
        <p:txBody>
          <a:bodyPr wrap="square">
            <a:spAutoFit/>
          </a:bodyPr>
          <a:lstStyle/>
          <a:p>
            <a:pPr>
              <a:lnSpc>
                <a:spcPct val="107000"/>
              </a:lnSpc>
              <a:spcBef>
                <a:spcPts val="200"/>
              </a:spcBef>
              <a:spcAft>
                <a:spcPts val="1200"/>
              </a:spcAft>
            </a:pPr>
            <a:r>
              <a:rPr lang="es-EC" altLang="es-ES" b="1" dirty="0">
                <a:solidFill>
                  <a:srgbClr val="000000"/>
                </a:solidFill>
                <a:latin typeface="Arial" panose="020B0604020202020204" pitchFamily="34" charset="0"/>
                <a:cs typeface="Times New Roman" panose="02020603050405020304" pitchFamily="18" charset="0"/>
              </a:rPr>
              <a:t>Módulo de operación de la máquina </a:t>
            </a:r>
            <a:endParaRPr lang="es-ES" altLang="es-ES" b="1" dirty="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5567963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4" name="Marcador de contenido 2"/>
          <p:cNvSpPr txBox="1">
            <a:spLocks/>
          </p:cNvSpPr>
          <p:nvPr/>
        </p:nvSpPr>
        <p:spPr>
          <a:xfrm>
            <a:off x="403627" y="1519634"/>
            <a:ext cx="5689600" cy="114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600" dirty="0">
                <a:latin typeface="Arial" panose="020B0604020202020204" pitchFamily="34" charset="0"/>
                <a:cs typeface="Arial" panose="020B0604020202020204" pitchFamily="34" charset="0"/>
              </a:rPr>
              <a:t>Matriz de priorización módulo operación de la máquina.</a:t>
            </a:r>
          </a:p>
        </p:txBody>
      </p:sp>
      <p:sp>
        <p:nvSpPr>
          <p:cNvPr id="7" name="Marcador de contenido 2"/>
          <p:cNvSpPr txBox="1">
            <a:spLocks/>
          </p:cNvSpPr>
          <p:nvPr/>
        </p:nvSpPr>
        <p:spPr>
          <a:xfrm>
            <a:off x="6243637" y="1519633"/>
            <a:ext cx="5689600" cy="114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600" dirty="0">
                <a:latin typeface="Arial" panose="020B0604020202020204" pitchFamily="34" charset="0"/>
                <a:cs typeface="Arial" panose="020B0604020202020204" pitchFamily="34" charset="0"/>
              </a:rPr>
              <a:t>Matriz decisión módulo operación de la máquina.</a:t>
            </a:r>
          </a:p>
        </p:txBody>
      </p:sp>
      <p:pic>
        <p:nvPicPr>
          <p:cNvPr id="9" name="Imagen 8"/>
          <p:cNvPicPr>
            <a:picLocks noChangeAspect="1"/>
          </p:cNvPicPr>
          <p:nvPr/>
        </p:nvPicPr>
        <p:blipFill>
          <a:blip r:embed="rId4"/>
          <a:stretch>
            <a:fillRect/>
          </a:stretch>
        </p:blipFill>
        <p:spPr>
          <a:xfrm>
            <a:off x="6578599" y="2729307"/>
            <a:ext cx="5019675" cy="3057525"/>
          </a:xfrm>
          <a:prstGeom prst="rect">
            <a:avLst/>
          </a:prstGeom>
        </p:spPr>
      </p:pic>
      <p:sp>
        <p:nvSpPr>
          <p:cNvPr id="10" name="Rectangle 1"/>
          <p:cNvSpPr>
            <a:spLocks noChangeArrowheads="1"/>
          </p:cNvSpPr>
          <p:nvPr/>
        </p:nvSpPr>
        <p:spPr bwMode="auto">
          <a:xfrm>
            <a:off x="990600" y="685800"/>
            <a:ext cx="755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ts val="200"/>
              </a:spcBef>
              <a:spcAft>
                <a:spcPts val="1200"/>
              </a:spcAft>
              <a:buFontTx/>
              <a:buNone/>
            </a:pPr>
            <a:r>
              <a:rPr lang="es-EC" altLang="es-ES" sz="2800" b="1" dirty="0">
                <a:latin typeface="Arial" panose="020B0604020202020204" pitchFamily="34" charset="0"/>
              </a:rPr>
              <a:t>Estudio de las alternativas de cada módulo</a:t>
            </a:r>
            <a:endParaRPr lang="es-ES" altLang="es-ES" sz="2800" b="1" dirty="0">
              <a:latin typeface="Arial" panose="020B0604020202020204" pitchFamily="34" charset="0"/>
            </a:endParaRPr>
          </a:p>
        </p:txBody>
      </p:sp>
      <p:pic>
        <p:nvPicPr>
          <p:cNvPr id="3" name="Picture 2"/>
          <p:cNvPicPr>
            <a:picLocks noChangeAspect="1"/>
          </p:cNvPicPr>
          <p:nvPr/>
        </p:nvPicPr>
        <p:blipFill>
          <a:blip r:embed="rId5"/>
          <a:stretch>
            <a:fillRect/>
          </a:stretch>
        </p:blipFill>
        <p:spPr>
          <a:xfrm>
            <a:off x="1035049" y="2746772"/>
            <a:ext cx="4552950" cy="2657475"/>
          </a:xfrm>
          <a:prstGeom prst="rect">
            <a:avLst/>
          </a:prstGeom>
        </p:spPr>
      </p:pic>
    </p:spTree>
    <p:extLst>
      <p:ext uri="{BB962C8B-B14F-4D97-AF65-F5344CB8AC3E}">
        <p14:creationId xmlns:p14="http://schemas.microsoft.com/office/powerpoint/2010/main" val="404402142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5" name="Marcador de contenido 2"/>
          <p:cNvSpPr txBox="1">
            <a:spLocks/>
          </p:cNvSpPr>
          <p:nvPr/>
        </p:nvSpPr>
        <p:spPr>
          <a:xfrm>
            <a:off x="838200" y="1533525"/>
            <a:ext cx="10515600" cy="1583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dirty="0" smtClean="0">
                <a:latin typeface="Arial" panose="020B0604020202020204" pitchFamily="34" charset="0"/>
                <a:cs typeface="Arial" panose="020B0604020202020204" pitchFamily="34" charset="0"/>
              </a:rPr>
              <a:t>Los motores que se emplearan para la máquina baroladora debe proporcionar un torque que permita vencer la fuerza de rozamiento que se presenta entre los rodillos inferiores y la plancha de acero que se barolará.</a:t>
            </a:r>
            <a:endParaRPr lang="es-EC" sz="2600" dirty="0">
              <a:latin typeface="Arial" panose="020B0604020202020204" pitchFamily="34" charset="0"/>
              <a:cs typeface="Arial" panose="020B0604020202020204" pitchFamily="34" charset="0"/>
            </a:endParaRPr>
          </a:p>
        </p:txBody>
      </p:sp>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4361578" y="2860461"/>
            <a:ext cx="3339989" cy="3162671"/>
          </a:xfrm>
          <a:prstGeom prst="rect">
            <a:avLst/>
          </a:prstGeom>
          <a:noFill/>
          <a:ln>
            <a:noFill/>
          </a:ln>
        </p:spPr>
      </p:pic>
      <p:sp>
        <p:nvSpPr>
          <p:cNvPr id="10" name="Rectangle 1"/>
          <p:cNvSpPr>
            <a:spLocks noChangeArrowheads="1"/>
          </p:cNvSpPr>
          <p:nvPr/>
        </p:nvSpPr>
        <p:spPr bwMode="auto">
          <a:xfrm>
            <a:off x="4296469" y="779464"/>
            <a:ext cx="3599062"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ts val="200"/>
              </a:spcBef>
              <a:spcAft>
                <a:spcPts val="1200"/>
              </a:spcAft>
              <a:buFontTx/>
              <a:buNone/>
            </a:pPr>
            <a:r>
              <a:rPr lang="es-EC" altLang="es-ES" sz="2800" b="1" dirty="0" smtClean="0">
                <a:latin typeface="Arial" panose="020B0604020202020204" pitchFamily="34" charset="0"/>
              </a:rPr>
              <a:t>Selección del motor</a:t>
            </a:r>
            <a:endParaRPr lang="es-ES" altLang="es-ES" sz="2800" b="1" dirty="0">
              <a:latin typeface="Arial" panose="020B0604020202020204" pitchFamily="34" charset="0"/>
            </a:endParaRPr>
          </a:p>
        </p:txBody>
      </p:sp>
    </p:spTree>
    <p:extLst>
      <p:ext uri="{BB962C8B-B14F-4D97-AF65-F5344CB8AC3E}">
        <p14:creationId xmlns:p14="http://schemas.microsoft.com/office/powerpoint/2010/main" val="307321162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8" name="Marcador de contenido 2"/>
          <p:cNvSpPr txBox="1">
            <a:spLocks/>
          </p:cNvSpPr>
          <p:nvPr/>
        </p:nvSpPr>
        <p:spPr>
          <a:xfrm>
            <a:off x="692150" y="1651792"/>
            <a:ext cx="4711700" cy="5605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dirty="0" smtClean="0">
                <a:latin typeface="Arial" panose="020B0604020202020204" pitchFamily="34" charset="0"/>
                <a:cs typeface="Arial" panose="020B0604020202020204" pitchFamily="34" charset="0"/>
              </a:rPr>
              <a:t>El coeficiente de rozamiento por deslizamiento entre el acero y acero es de 0.18, considerando como fuerza normal Fa y </a:t>
            </a:r>
            <a:r>
              <a:rPr lang="es-EC" sz="2600" dirty="0" err="1" smtClean="0">
                <a:latin typeface="Arial" panose="020B0604020202020204" pitchFamily="34" charset="0"/>
                <a:cs typeface="Arial" panose="020B0604020202020204" pitchFamily="34" charset="0"/>
              </a:rPr>
              <a:t>Fb</a:t>
            </a:r>
            <a:r>
              <a:rPr lang="es-EC" sz="2600" dirty="0" smtClean="0">
                <a:latin typeface="Arial" panose="020B0604020202020204" pitchFamily="34" charset="0"/>
                <a:cs typeface="Arial" panose="020B0604020202020204" pitchFamily="34" charset="0"/>
              </a:rPr>
              <a:t>, la fuerza de rozamiento para cada rodillo motriz será de:</a:t>
            </a:r>
            <a:endParaRPr lang="es-EC" sz="2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ángulo 8"/>
              <p:cNvSpPr/>
              <p:nvPr/>
            </p:nvSpPr>
            <p:spPr>
              <a:xfrm>
                <a:off x="0" y="4454522"/>
                <a:ext cx="6096000" cy="1646605"/>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𝜇</m:t>
                          </m:r>
                        </m:e>
                        <m:sub>
                          <m:r>
                            <a:rPr lang="es-EC" i="1">
                              <a:effectLst/>
                              <a:latin typeface="Cambria Math" panose="02040503050406030204" pitchFamily="18" charset="0"/>
                              <a:ea typeface="Arial" panose="020B0604020202020204" pitchFamily="34" charset="0"/>
                              <a:cs typeface="Times New Roman" panose="02020603050405020304" pitchFamily="18" charset="0"/>
                            </a:rPr>
                            <m:t>𝑘</m:t>
                          </m:r>
                        </m:sub>
                      </m:sSub>
                      <m:r>
                        <a:rPr lang="en-US" i="1">
                          <a:effectLst/>
                          <a:latin typeface="Cambria Math" panose="02040503050406030204" pitchFamily="18" charset="0"/>
                          <a:ea typeface="Arial" panose="020B0604020202020204" pitchFamily="34" charset="0"/>
                          <a:cs typeface="Times New Roman" panose="02020603050405020304" pitchFamily="18" charset="0"/>
                        </a:rPr>
                        <m:t>=0.18</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𝑟𝑎</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𝐹𝑎</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𝜇</m:t>
                          </m:r>
                        </m:e>
                        <m:sub>
                          <m:r>
                            <a:rPr lang="es-EC" i="1">
                              <a:effectLst/>
                              <a:latin typeface="Cambria Math" panose="02040503050406030204" pitchFamily="18" charset="0"/>
                              <a:ea typeface="Arial" panose="020B0604020202020204" pitchFamily="34" charset="0"/>
                              <a:cs typeface="Times New Roman" panose="02020603050405020304" pitchFamily="18" charset="0"/>
                            </a:rPr>
                            <m:t>𝑘</m:t>
                          </m:r>
                        </m:sub>
                      </m:sSub>
                      <m:r>
                        <a:rPr lang="es-EC" i="1">
                          <a:effectLst/>
                          <a:latin typeface="Cambria Math" panose="02040503050406030204" pitchFamily="18" charset="0"/>
                          <a:ea typeface="Arial" panose="020B0604020202020204" pitchFamily="34" charset="0"/>
                          <a:cs typeface="Times New Roman" panose="02020603050405020304" pitchFamily="18" charset="0"/>
                        </a:rPr>
                        <m:t>=62.073</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s-EC" i="1">
                              <a:effectLst/>
                              <a:latin typeface="Cambria Math" panose="02040503050406030204" pitchFamily="18" charset="0"/>
                              <a:ea typeface="Arial" panose="020B0604020202020204" pitchFamily="34" charset="0"/>
                              <a:cs typeface="Times New Roman" panose="02020603050405020304" pitchFamily="18" charset="0"/>
                            </a:rPr>
                            <m:t>𝑘𝑁</m:t>
                          </m:r>
                        </m:e>
                      </m:d>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𝑟𝑏</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𝐹𝑏</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𝜇</m:t>
                          </m:r>
                        </m:e>
                        <m:sub>
                          <m:r>
                            <a:rPr lang="es-EC" i="1">
                              <a:effectLst/>
                              <a:latin typeface="Cambria Math" panose="02040503050406030204" pitchFamily="18" charset="0"/>
                              <a:ea typeface="Arial" panose="020B0604020202020204" pitchFamily="34" charset="0"/>
                              <a:cs typeface="Times New Roman" panose="02020603050405020304" pitchFamily="18" charset="0"/>
                            </a:rPr>
                            <m:t>𝑘</m:t>
                          </m:r>
                        </m:sub>
                      </m:sSub>
                      <m:r>
                        <a:rPr lang="es-EC" i="1">
                          <a:effectLst/>
                          <a:latin typeface="Cambria Math" panose="02040503050406030204" pitchFamily="18" charset="0"/>
                          <a:ea typeface="Arial" panose="020B0604020202020204" pitchFamily="34" charset="0"/>
                          <a:cs typeface="Times New Roman" panose="02020603050405020304" pitchFamily="18" charset="0"/>
                        </a:rPr>
                        <m:t>=42.166</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s-EC" i="1">
                              <a:effectLst/>
                              <a:latin typeface="Cambria Math" panose="02040503050406030204" pitchFamily="18" charset="0"/>
                              <a:ea typeface="Arial" panose="020B0604020202020204" pitchFamily="34" charset="0"/>
                              <a:cs typeface="Times New Roman" panose="02020603050405020304" pitchFamily="18" charset="0"/>
                            </a:rPr>
                            <m:t>𝑘𝑁</m:t>
                          </m:r>
                        </m:e>
                      </m:d>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0" y="4454522"/>
                <a:ext cx="6096000" cy="1646605"/>
              </a:xfrm>
              <a:prstGeom prst="rect">
                <a:avLst/>
              </a:prstGeom>
              <a:blipFill rotWithShape="0">
                <a:blip r:embed="rId4"/>
                <a:stretch>
                  <a:fillRect/>
                </a:stretch>
              </a:blipFill>
            </p:spPr>
            <p:txBody>
              <a:bodyPr/>
              <a:lstStyle/>
              <a:p>
                <a:r>
                  <a:rPr lang="es-EC">
                    <a:noFill/>
                  </a:rPr>
                  <a:t> </a:t>
                </a:r>
              </a:p>
            </p:txBody>
          </p:sp>
        </mc:Fallback>
      </mc:AlternateContent>
      <p:sp>
        <p:nvSpPr>
          <p:cNvPr id="10" name="Marcador de contenido 2"/>
          <p:cNvSpPr txBox="1">
            <a:spLocks/>
          </p:cNvSpPr>
          <p:nvPr/>
        </p:nvSpPr>
        <p:spPr>
          <a:xfrm>
            <a:off x="6235700" y="1076327"/>
            <a:ext cx="5264150" cy="5605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smtClean="0">
                <a:latin typeface="Arial" panose="020B0604020202020204" pitchFamily="34" charset="0"/>
                <a:cs typeface="Arial" panose="020B0604020202020204" pitchFamily="34" charset="0"/>
              </a:rPr>
              <a:t>Ya que los rodillos inferiores serán los motrices y poseen la misma geometría, se procederá a obtener el promedio de las fuerzas de rozamiento para de esta manera determinar el torque requerido para cada motor que se acoplara en los rodillos.</a:t>
            </a:r>
          </a:p>
          <a:p>
            <a:pPr marL="0" indent="0" algn="just">
              <a:buNone/>
            </a:pPr>
            <a:endParaRPr lang="es-EC" dirty="0"/>
          </a:p>
        </p:txBody>
      </p:sp>
      <mc:AlternateContent xmlns:mc="http://schemas.openxmlformats.org/markup-compatibility/2006" xmlns:a14="http://schemas.microsoft.com/office/drawing/2010/main">
        <mc:Choice Requires="a14">
          <p:sp>
            <p:nvSpPr>
              <p:cNvPr id="11" name="Rectángulo 10"/>
              <p:cNvSpPr/>
              <p:nvPr/>
            </p:nvSpPr>
            <p:spPr>
              <a:xfrm>
                <a:off x="5826125" y="3922364"/>
                <a:ext cx="6096000" cy="2038379"/>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𝑟𝑖𝑛𝑑𝑖𝑣𝑖𝑑𝑢𝑎𝑙</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𝑟𝑎</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𝑟𝑏</m:t>
                              </m:r>
                            </m:sub>
                          </m:sSub>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=52.12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𝑘𝑁</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US" i="1">
                          <a:effectLst/>
                          <a:latin typeface="Cambria Math" panose="02040503050406030204" pitchFamily="18" charset="0"/>
                          <a:ea typeface="Times New Roman" panose="02020603050405020304" pitchFamily="18" charset="0"/>
                          <a:cs typeface="Times New Roman" panose="02020603050405020304" pitchFamily="18" charset="0"/>
                        </a:rPr>
                        <m:t>=110[</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𝑚𝑚</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𝑟𝑒𝑞𝑢𝑒𝑟𝑖𝑑𝑜</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𝑟𝑖𝑛𝑑𝑖𝑣𝑖𝑑𝑢𝑎𝑙</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𝑟</m:t>
                      </m:r>
                      <m:r>
                        <a:rPr lang="es-EC" i="1">
                          <a:effectLst/>
                          <a:latin typeface="Cambria Math" panose="02040503050406030204" pitchFamily="18" charset="0"/>
                          <a:ea typeface="Times New Roman" panose="02020603050405020304" pitchFamily="18" charset="0"/>
                          <a:cs typeface="Times New Roman" panose="02020603050405020304" pitchFamily="18" charset="0"/>
                        </a:rPr>
                        <m:t>=5733</m:t>
                      </m:r>
                      <m:d>
                        <m:dPr>
                          <m:begChr m:val="["/>
                          <m:endChr m:val="]"/>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𝑁</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m:t>
                          </m:r>
                        </m:e>
                      </m:d>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5826125" y="3922364"/>
                <a:ext cx="6096000" cy="2038379"/>
              </a:xfrm>
              <a:prstGeom prst="rect">
                <a:avLst/>
              </a:prstGeom>
              <a:blipFill rotWithShape="0">
                <a:blip r:embed="rId5"/>
                <a:stretch>
                  <a:fillRect/>
                </a:stretch>
              </a:blipFill>
            </p:spPr>
            <p:txBody>
              <a:bodyPr/>
              <a:lstStyle/>
              <a:p>
                <a:r>
                  <a:rPr lang="es-EC">
                    <a:noFill/>
                  </a:rPr>
                  <a:t> </a:t>
                </a:r>
              </a:p>
            </p:txBody>
          </p:sp>
        </mc:Fallback>
      </mc:AlternateContent>
      <p:sp>
        <p:nvSpPr>
          <p:cNvPr id="12" name="Rectangle 1"/>
          <p:cNvSpPr>
            <a:spLocks noChangeArrowheads="1"/>
          </p:cNvSpPr>
          <p:nvPr/>
        </p:nvSpPr>
        <p:spPr bwMode="auto">
          <a:xfrm>
            <a:off x="1248469" y="596015"/>
            <a:ext cx="3599062"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ts val="200"/>
              </a:spcBef>
              <a:spcAft>
                <a:spcPts val="1200"/>
              </a:spcAft>
              <a:buFontTx/>
              <a:buNone/>
            </a:pPr>
            <a:r>
              <a:rPr lang="es-EC" altLang="es-ES" sz="2800" b="1" dirty="0" smtClean="0">
                <a:latin typeface="Arial" panose="020B0604020202020204" pitchFamily="34" charset="0"/>
              </a:rPr>
              <a:t>Selección del motor</a:t>
            </a:r>
            <a:endParaRPr lang="es-ES" altLang="es-ES" sz="2800" b="1" dirty="0">
              <a:latin typeface="Arial" panose="020B0604020202020204" pitchFamily="34" charset="0"/>
            </a:endParaRPr>
          </a:p>
        </p:txBody>
      </p:sp>
    </p:spTree>
    <p:extLst>
      <p:ext uri="{BB962C8B-B14F-4D97-AF65-F5344CB8AC3E}">
        <p14:creationId xmlns:p14="http://schemas.microsoft.com/office/powerpoint/2010/main" val="310124905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contenido 2"/>
          <p:cNvSpPr txBox="1">
            <a:spLocks/>
          </p:cNvSpPr>
          <p:nvPr/>
        </p:nvSpPr>
        <p:spPr>
          <a:xfrm>
            <a:off x="673100" y="1171086"/>
            <a:ext cx="5727700" cy="22864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dirty="0" smtClean="0">
                <a:latin typeface="Arial" panose="020B0604020202020204" pitchFamily="34" charset="0"/>
                <a:cs typeface="Arial" panose="020B0604020202020204" pitchFamily="34" charset="0"/>
              </a:rPr>
              <a:t>De acuerdo con la </a:t>
            </a:r>
            <a:r>
              <a:rPr lang="es-EC" sz="2600" dirty="0" err="1" smtClean="0">
                <a:latin typeface="Arial" panose="020B0604020202020204" pitchFamily="34" charset="0"/>
                <a:cs typeface="Arial" panose="020B0604020202020204" pitchFamily="34" charset="0"/>
              </a:rPr>
              <a:t>ASM</a:t>
            </a:r>
            <a:r>
              <a:rPr lang="es-EC" sz="2600" dirty="0" smtClean="0">
                <a:latin typeface="Arial" panose="020B0604020202020204" pitchFamily="34" charset="0"/>
                <a:cs typeface="Arial" panose="020B0604020202020204" pitchFamily="34" charset="0"/>
              </a:rPr>
              <a:t> </a:t>
            </a:r>
            <a:r>
              <a:rPr lang="es-EC" sz="2600" dirty="0" err="1" smtClean="0">
                <a:latin typeface="Arial" panose="020B0604020202020204" pitchFamily="34" charset="0"/>
                <a:cs typeface="Arial" panose="020B0604020202020204" pitchFamily="34" charset="0"/>
              </a:rPr>
              <a:t>Metals</a:t>
            </a:r>
            <a:r>
              <a:rPr lang="es-EC" sz="2600" dirty="0" smtClean="0">
                <a:latin typeface="Arial" panose="020B0604020202020204" pitchFamily="34" charset="0"/>
                <a:cs typeface="Arial" panose="020B0604020202020204" pitchFamily="34" charset="0"/>
              </a:rPr>
              <a:t> </a:t>
            </a:r>
            <a:r>
              <a:rPr lang="es-EC" sz="2600" dirty="0" err="1" smtClean="0">
                <a:latin typeface="Arial" panose="020B0604020202020204" pitchFamily="34" charset="0"/>
                <a:cs typeface="Arial" panose="020B0604020202020204" pitchFamily="34" charset="0"/>
              </a:rPr>
              <a:t>handbook</a:t>
            </a:r>
            <a:r>
              <a:rPr lang="es-EC" sz="2600" dirty="0" smtClean="0">
                <a:latin typeface="Arial" panose="020B0604020202020204" pitchFamily="34" charset="0"/>
                <a:cs typeface="Arial" panose="020B0604020202020204" pitchFamily="34" charset="0"/>
              </a:rPr>
              <a:t> volumen 14, se recomienda que la velocidad lineal mínima y máxima para el barolado sea de 3.7 [m/min] y 6.1 [m/min]. </a:t>
            </a:r>
            <a:endParaRPr lang="es-EC" sz="2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6146800" y="774701"/>
                <a:ext cx="6096000" cy="2519279"/>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3.7</m:t>
                          </m:r>
                          <m:d>
                            <m:dPr>
                              <m:begChr m:val="["/>
                              <m:endChr m:val="]"/>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𝑚𝑖𝑛</m:t>
                                  </m:r>
                                </m:den>
                              </m:f>
                            </m:e>
                          </m:d>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110</m:t>
                          </m:r>
                          <m:d>
                            <m:dPr>
                              <m:begChr m:val="["/>
                              <m:endChr m:val="]"/>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e>
                          </m:d>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=33.64</m:t>
                      </m:r>
                      <m:d>
                        <m:dPr>
                          <m:begChr m:val="["/>
                          <m:endChr m:val="]"/>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𝑚𝑖𝑛</m:t>
                              </m:r>
                            </m:den>
                          </m:f>
                        </m:e>
                      </m:d>
                      <m:r>
                        <a:rPr lang="es-EC" i="1">
                          <a:effectLst/>
                          <a:latin typeface="Cambria Math" panose="02040503050406030204" pitchFamily="18" charset="0"/>
                          <a:ea typeface="Times New Roman" panose="02020603050405020304" pitchFamily="18" charset="0"/>
                          <a:cs typeface="Times New Roman" panose="02020603050405020304" pitchFamily="18" charset="0"/>
                        </a:rPr>
                        <m:t>=5.353 </m:t>
                      </m:r>
                      <m:d>
                        <m:dPr>
                          <m:begChr m:val="["/>
                          <m:endChr m:val="]"/>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𝑟𝑝𝑚</m:t>
                          </m:r>
                        </m:e>
                      </m:d>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6.1</m:t>
                          </m:r>
                          <m:d>
                            <m:dPr>
                              <m:begChr m:val="["/>
                              <m:endChr m:val="]"/>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𝑚𝑖𝑛</m:t>
                                  </m:r>
                                </m:den>
                              </m:f>
                            </m:e>
                          </m:d>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110[</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=55.45</m:t>
                      </m:r>
                      <m:d>
                        <m:dPr>
                          <m:begChr m:val="["/>
                          <m:endChr m:val="]"/>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i="1">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𝑚𝑖𝑛</m:t>
                              </m:r>
                            </m:den>
                          </m:f>
                        </m:e>
                      </m:d>
                      <m:r>
                        <a:rPr lang="es-EC" i="1">
                          <a:effectLst/>
                          <a:latin typeface="Cambria Math" panose="02040503050406030204" pitchFamily="18" charset="0"/>
                          <a:ea typeface="Times New Roman" panose="02020603050405020304" pitchFamily="18" charset="0"/>
                          <a:cs typeface="Times New Roman" panose="02020603050405020304" pitchFamily="18" charset="0"/>
                        </a:rPr>
                        <m:t>=8.826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𝑟𝑝𝑚</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6146800" y="774701"/>
                <a:ext cx="6096000" cy="2519279"/>
              </a:xfrm>
              <a:prstGeom prst="rect">
                <a:avLst/>
              </a:prstGeom>
              <a:blipFill rotWithShape="0">
                <a:blip r:embed="rId4"/>
                <a:stretch>
                  <a:fillRect/>
                </a:stretch>
              </a:blipFill>
            </p:spPr>
            <p:txBody>
              <a:bodyPr/>
              <a:lstStyle/>
              <a:p>
                <a:r>
                  <a:rPr lang="es-EC">
                    <a:noFill/>
                  </a:rPr>
                  <a:t> </a:t>
                </a:r>
              </a:p>
            </p:txBody>
          </p:sp>
        </mc:Fallback>
      </mc:AlternateContent>
      <p:sp>
        <p:nvSpPr>
          <p:cNvPr id="7" name="Marcador de contenido 2"/>
          <p:cNvSpPr>
            <a:spLocks noGrp="1"/>
          </p:cNvSpPr>
          <p:nvPr>
            <p:ph idx="1"/>
          </p:nvPr>
        </p:nvSpPr>
        <p:spPr>
          <a:xfrm>
            <a:off x="673100" y="3242464"/>
            <a:ext cx="10896600" cy="1702201"/>
          </a:xfrm>
        </p:spPr>
        <p:txBody>
          <a:bodyPr>
            <a:normAutofit/>
          </a:bodyPr>
          <a:lstStyle/>
          <a:p>
            <a:pPr marL="0" indent="0" algn="just">
              <a:buNone/>
            </a:pPr>
            <a:r>
              <a:rPr lang="es-EC" sz="2600" dirty="0" smtClean="0">
                <a:latin typeface="Arial" panose="020B0604020202020204" pitchFamily="34" charset="0"/>
                <a:cs typeface="Arial" panose="020B0604020202020204" pitchFamily="34" charset="0"/>
              </a:rPr>
              <a:t>Tomando en consideración los parámetros de velocidad de giro del motor y el torque requerido buscamos dentro del catálogo de motores hidráulicos  de pistones axiales con una reducción simple planetaria del catálogo de </a:t>
            </a:r>
            <a:r>
              <a:rPr lang="es-EC" sz="2600" dirty="0" err="1" smtClean="0">
                <a:latin typeface="Arial" panose="020B0604020202020204" pitchFamily="34" charset="0"/>
                <a:cs typeface="Arial" panose="020B0604020202020204" pitchFamily="34" charset="0"/>
              </a:rPr>
              <a:t>Eaton</a:t>
            </a:r>
            <a:endParaRPr lang="es-EC" sz="2600" dirty="0">
              <a:latin typeface="Arial" panose="020B0604020202020204" pitchFamily="34" charset="0"/>
              <a:cs typeface="Arial" panose="020B0604020202020204" pitchFamily="34" charset="0"/>
            </a:endParaRPr>
          </a:p>
        </p:txBody>
      </p:sp>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673100" y="4940647"/>
            <a:ext cx="6685280" cy="920281"/>
          </a:xfrm>
          <a:prstGeom prst="rect">
            <a:avLst/>
          </a:prstGeom>
          <a:noFill/>
          <a:ln>
            <a:noFill/>
          </a:ln>
        </p:spPr>
      </p:pic>
      <mc:AlternateContent xmlns:mc="http://schemas.openxmlformats.org/markup-compatibility/2006" xmlns:a14="http://schemas.microsoft.com/office/drawing/2010/main">
        <mc:Choice Requires="a14">
          <p:sp>
            <p:nvSpPr>
              <p:cNvPr id="9" name="Rectángulo 8"/>
              <p:cNvSpPr/>
              <p:nvPr/>
            </p:nvSpPr>
            <p:spPr>
              <a:xfrm>
                <a:off x="7358380" y="4802861"/>
                <a:ext cx="2240280" cy="1160639"/>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𝑡𝑜𝑟𝑞𝑢𝑒</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=0.95</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𝑣𝑜𝑙𝑢𝑚𝑒𝑡𝑟𝑖𝑐𝑎</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=0.93</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7358380" y="4802861"/>
                <a:ext cx="2240280" cy="1160639"/>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9636760" y="4870219"/>
                <a:ext cx="2319020" cy="1025922"/>
              </a:xfrm>
              <a:prstGeom prst="rect">
                <a:avLst/>
              </a:prstGeom>
            </p:spPr>
            <p:txBody>
              <a:bodyPr wrap="square">
                <a:spAutoFit/>
              </a:bodyPr>
              <a:lstStyle/>
              <a:p>
                <a:pPr indent="27051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𝑟𝑒𝑑𝑢𝑐𝑐𝑖𝑜𝑛</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=0.98</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7051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𝑚𝑜𝑡𝑜𝑟</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=10[</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𝑟𝑝𝑚</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9636760" y="4870219"/>
                <a:ext cx="2319020" cy="1025922"/>
              </a:xfrm>
              <a:prstGeom prst="rect">
                <a:avLst/>
              </a:prstGeom>
              <a:blipFill rotWithShape="0">
                <a:blip r:embed="rId7"/>
                <a:stretch>
                  <a:fillRect/>
                </a:stretch>
              </a:blipFill>
            </p:spPr>
            <p:txBody>
              <a:bodyPr/>
              <a:lstStyle/>
              <a:p>
                <a:r>
                  <a:rPr lang="es-EC">
                    <a:noFill/>
                  </a:rPr>
                  <a:t> </a:t>
                </a:r>
              </a:p>
            </p:txBody>
          </p:sp>
        </mc:Fallback>
      </mc:AlternateContent>
      <p:sp>
        <p:nvSpPr>
          <p:cNvPr id="11" name="Rectangle 1"/>
          <p:cNvSpPr>
            <a:spLocks noChangeArrowheads="1"/>
          </p:cNvSpPr>
          <p:nvPr/>
        </p:nvSpPr>
        <p:spPr bwMode="auto">
          <a:xfrm>
            <a:off x="4296469" y="549432"/>
            <a:ext cx="3599062"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ts val="200"/>
              </a:spcBef>
              <a:spcAft>
                <a:spcPts val="1200"/>
              </a:spcAft>
              <a:buFontTx/>
              <a:buNone/>
            </a:pPr>
            <a:r>
              <a:rPr lang="es-EC" altLang="es-ES" sz="2800" b="1" dirty="0" smtClean="0">
                <a:latin typeface="Arial" panose="020B0604020202020204" pitchFamily="34" charset="0"/>
              </a:rPr>
              <a:t>Selección del motor</a:t>
            </a:r>
            <a:endParaRPr lang="es-ES" altLang="es-ES" sz="2800" b="1" dirty="0">
              <a:latin typeface="Arial" panose="020B0604020202020204" pitchFamily="34" charset="0"/>
            </a:endParaRPr>
          </a:p>
        </p:txBody>
      </p:sp>
    </p:spTree>
    <p:extLst>
      <p:ext uri="{BB962C8B-B14F-4D97-AF65-F5344CB8AC3E}">
        <p14:creationId xmlns:p14="http://schemas.microsoft.com/office/powerpoint/2010/main" val="250749813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4" name="Marcador de contenido 2"/>
          <p:cNvSpPr txBox="1">
            <a:spLocks/>
          </p:cNvSpPr>
          <p:nvPr/>
        </p:nvSpPr>
        <p:spPr>
          <a:xfrm>
            <a:off x="584199" y="1574979"/>
            <a:ext cx="4794623" cy="3670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dirty="0" smtClean="0">
                <a:latin typeface="Arial" panose="020B0604020202020204" pitchFamily="34" charset="0"/>
                <a:cs typeface="Arial" panose="020B0604020202020204" pitchFamily="34" charset="0"/>
              </a:rPr>
              <a:t>Para determinar el torque que proporcionaran los motores, debemos tomar en consideración factores como la presión de trabajo, cilindrada de los motores y la eficiencia del torque que poseen los motores seleccionados.</a:t>
            </a:r>
            <a:endParaRPr lang="es-EC" sz="2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6013362" y="1703769"/>
                <a:ext cx="4851008"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𝑇</m:t>
                      </m:r>
                      <m:r>
                        <a:rPr lang="es-EC" i="0">
                          <a:latin typeface="Cambria Math" panose="02040503050406030204" pitchFamily="18" charset="0"/>
                        </a:rPr>
                        <m:t>=1.6∗</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𝑚𝑜𝑡𝑜𝑟</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𝑚𝑜𝑡𝑜𝑟</m:t>
                          </m:r>
                        </m:sub>
                      </m:sSub>
                      <m:r>
                        <a:rPr lang="es-EC" i="0">
                          <a:latin typeface="Cambria Math" panose="02040503050406030204" pitchFamily="18" charset="0"/>
                        </a:rPr>
                        <m:t>∗</m:t>
                      </m:r>
                      <m:sSub>
                        <m:sSubPr>
                          <m:ctrlPr>
                            <a:rPr lang="es-EC"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𝑡𝑜𝑟𝑞𝑢𝑒</m:t>
                          </m:r>
                        </m:sub>
                      </m:s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𝑟𝑒𝑑𝑢𝑐𝑐𝑖𝑜𝑛</m:t>
                          </m:r>
                        </m:sub>
                      </m:sSub>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6013362" y="1703769"/>
                <a:ext cx="4851008" cy="390748"/>
              </a:xfrm>
              <a:prstGeom prst="rect">
                <a:avLst/>
              </a:prstGeom>
              <a:blipFill rotWithShape="0">
                <a:blip r:embed="rId4"/>
                <a:stretch>
                  <a:fillRect b="-46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390866" y="1961651"/>
                <a:ext cx="6096000" cy="1650516"/>
              </a:xfrm>
              <a:prstGeom prst="rect">
                <a:avLst/>
              </a:prstGeom>
            </p:spPr>
            <p:txBody>
              <a:bodyPr>
                <a:spAutoFit/>
              </a:bodyPr>
              <a:lstStyle/>
              <a:p>
                <a:pPr indent="27051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𝑉</m:t>
                          </m:r>
                        </m:e>
                        <m:sub>
                          <m:r>
                            <a:rPr lang="es-EC" i="1">
                              <a:effectLst/>
                              <a:latin typeface="Cambria Math" panose="02040503050406030204" pitchFamily="18" charset="0"/>
                              <a:ea typeface="Arial" panose="020B0604020202020204" pitchFamily="34" charset="0"/>
                              <a:cs typeface="Times New Roman" panose="02020603050405020304" pitchFamily="18" charset="0"/>
                            </a:rPr>
                            <m:t>𝑚𝑜𝑡𝑜𝑟</m:t>
                          </m:r>
                        </m:sub>
                      </m:sSub>
                      <m:r>
                        <a:rPr lang="es-EC" i="1">
                          <a:effectLst/>
                          <a:latin typeface="Cambria Math" panose="02040503050406030204" pitchFamily="18" charset="0"/>
                          <a:ea typeface="Arial" panose="020B0604020202020204" pitchFamily="34" charset="0"/>
                          <a:cs typeface="Times New Roman" panose="02020603050405020304" pitchFamily="18" charset="0"/>
                        </a:rPr>
                        <m:t>=1769</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pPr>
                                <m:e>
                                  <m:r>
                                    <a:rPr lang="es-EC" i="1">
                                      <a:effectLst/>
                                      <a:latin typeface="Cambria Math" panose="02040503050406030204" pitchFamily="18" charset="0"/>
                                      <a:ea typeface="Arial" panose="020B0604020202020204" pitchFamily="34" charset="0"/>
                                      <a:cs typeface="Times New Roman" panose="02020603050405020304" pitchFamily="18" charset="0"/>
                                    </a:rPr>
                                    <m:t>𝑐𝑚</m:t>
                                  </m:r>
                                </m:e>
                                <m:sup>
                                  <m:r>
                                    <a:rPr lang="es-EC"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es-EC" i="1">
                                  <a:effectLst/>
                                  <a:latin typeface="Cambria Math" panose="02040503050406030204" pitchFamily="18" charset="0"/>
                                  <a:ea typeface="Arial" panose="020B0604020202020204" pitchFamily="34" charset="0"/>
                                  <a:cs typeface="Times New Roman" panose="02020603050405020304" pitchFamily="18" charset="0"/>
                                </a:rPr>
                                <m:t>𝑟𝑒𝑣</m:t>
                              </m:r>
                            </m:den>
                          </m:f>
                        </m:e>
                      </m:d>
                      <m:r>
                        <a:rPr lang="es-EC" i="1">
                          <a:effectLst/>
                          <a:latin typeface="Cambria Math" panose="02040503050406030204" pitchFamily="18" charset="0"/>
                          <a:ea typeface="Arial" panose="020B0604020202020204" pitchFamily="34" charset="0"/>
                          <a:cs typeface="Times New Roman" panose="02020603050405020304" pitchFamily="18" charset="0"/>
                        </a:rPr>
                        <m:t>=1.769</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r>
                                <a:rPr lang="es-EC" i="1">
                                  <a:effectLst/>
                                  <a:latin typeface="Cambria Math" panose="02040503050406030204" pitchFamily="18" charset="0"/>
                                  <a:ea typeface="Arial" panose="020B0604020202020204" pitchFamily="34" charset="0"/>
                                  <a:cs typeface="Times New Roman" panose="02020603050405020304" pitchFamily="18" charset="0"/>
                                </a:rPr>
                                <m:t>𝐿</m:t>
                              </m:r>
                            </m:num>
                            <m:den>
                              <m:r>
                                <a:rPr lang="es-EC" i="1">
                                  <a:effectLst/>
                                  <a:latin typeface="Cambria Math" panose="02040503050406030204" pitchFamily="18" charset="0"/>
                                  <a:ea typeface="Arial" panose="020B0604020202020204" pitchFamily="34" charset="0"/>
                                  <a:cs typeface="Times New Roman" panose="02020603050405020304" pitchFamily="18" charset="0"/>
                                </a:rPr>
                                <m:t>𝑟𝑒𝑣</m:t>
                              </m:r>
                            </m:den>
                          </m:f>
                        </m:e>
                      </m:d>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7051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𝑃</m:t>
                          </m:r>
                        </m:e>
                        <m:sub>
                          <m:r>
                            <a:rPr lang="es-EC" i="1">
                              <a:effectLst/>
                              <a:latin typeface="Cambria Math" panose="02040503050406030204" pitchFamily="18" charset="0"/>
                              <a:ea typeface="Arial" panose="020B0604020202020204" pitchFamily="34" charset="0"/>
                              <a:cs typeface="Times New Roman" panose="02020603050405020304" pitchFamily="18" charset="0"/>
                            </a:rPr>
                            <m:t>𝑚𝑜𝑡𝑜𝑟</m:t>
                          </m:r>
                        </m:sub>
                      </m:sSub>
                      <m:r>
                        <a:rPr lang="es-EC" i="1">
                          <a:effectLst/>
                          <a:latin typeface="Cambria Math" panose="02040503050406030204" pitchFamily="18" charset="0"/>
                          <a:ea typeface="Arial" panose="020B0604020202020204" pitchFamily="34" charset="0"/>
                          <a:cs typeface="Times New Roman" panose="02020603050405020304" pitchFamily="18" charset="0"/>
                        </a:rPr>
                        <m:t>=25</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s-EC" i="1">
                              <a:effectLst/>
                              <a:latin typeface="Cambria Math" panose="02040503050406030204" pitchFamily="18" charset="0"/>
                              <a:ea typeface="Arial" panose="020B0604020202020204" pitchFamily="34" charset="0"/>
                              <a:cs typeface="Times New Roman" panose="02020603050405020304" pitchFamily="18" charset="0"/>
                            </a:rPr>
                            <m:t>𝑀𝑃𝑎</m:t>
                          </m:r>
                        </m:e>
                      </m:d>
                      <m:r>
                        <a:rPr lang="es-EC" i="1">
                          <a:effectLst/>
                          <a:latin typeface="Cambria Math" panose="02040503050406030204" pitchFamily="18" charset="0"/>
                          <a:ea typeface="Arial" panose="020B0604020202020204" pitchFamily="34" charset="0"/>
                          <a:cs typeface="Times New Roman" panose="02020603050405020304" pitchFamily="18" charset="0"/>
                        </a:rPr>
                        <m:t>=250[</m:t>
                      </m:r>
                      <m:r>
                        <a:rPr lang="es-EC" i="1">
                          <a:effectLst/>
                          <a:latin typeface="Cambria Math" panose="02040503050406030204" pitchFamily="18" charset="0"/>
                          <a:ea typeface="Arial" panose="020B0604020202020204" pitchFamily="34" charset="0"/>
                          <a:cs typeface="Times New Roman" panose="02020603050405020304" pitchFamily="18" charset="0"/>
                        </a:rPr>
                        <m:t>𝑏𝑎𝑟</m:t>
                      </m:r>
                      <m:r>
                        <a:rPr lang="es-EC" i="1">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5390866" y="1961651"/>
                <a:ext cx="6096000" cy="165051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613766" y="3713767"/>
                <a:ext cx="56502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𝑟𝑒𝑎𝑙</m:t>
                          </m:r>
                        </m:sub>
                      </m:sSub>
                      <m:r>
                        <a:rPr lang="es-EC" i="0">
                          <a:latin typeface="Cambria Math" panose="02040503050406030204" pitchFamily="18" charset="0"/>
                        </a:rPr>
                        <m:t>=1.6∗1.769∗250∗0.95∗0.98=659</m:t>
                      </m:r>
                      <m:d>
                        <m:dPr>
                          <m:begChr m:val="["/>
                          <m:endChr m:val="]"/>
                          <m:ctrlPr>
                            <a:rPr lang="es-EC" i="1">
                              <a:latin typeface="Cambria Math" panose="02040503050406030204" pitchFamily="18" charset="0"/>
                            </a:rPr>
                          </m:ctrlPr>
                        </m:dPr>
                        <m:e>
                          <m:r>
                            <a:rPr lang="es-EC" i="1">
                              <a:latin typeface="Cambria Math" panose="02040503050406030204" pitchFamily="18" charset="0"/>
                            </a:rPr>
                            <m:t>𝑘𝑔𝑓</m:t>
                          </m:r>
                          <m:r>
                            <a:rPr lang="es-EC" i="0">
                              <a:latin typeface="Cambria Math" panose="02040503050406030204" pitchFamily="18" charset="0"/>
                            </a:rPr>
                            <m:t>∗</m:t>
                          </m:r>
                          <m:r>
                            <a:rPr lang="es-EC" i="1">
                              <a:latin typeface="Cambria Math" panose="02040503050406030204" pitchFamily="18" charset="0"/>
                            </a:rPr>
                            <m:t>𝑚</m:t>
                          </m:r>
                        </m:e>
                      </m:d>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5613766" y="3713767"/>
                <a:ext cx="5650200" cy="369332"/>
              </a:xfrm>
              <a:prstGeom prst="rect">
                <a:avLst/>
              </a:prstGeom>
              <a:blipFill rotWithShape="0">
                <a:blip r:embed="rId6"/>
                <a:stretch>
                  <a:fillRect b="-131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301471" y="4246651"/>
                <a:ext cx="227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𝑟𝑒𝑎𝑙</m:t>
                          </m:r>
                        </m:sub>
                      </m:sSub>
                      <m:r>
                        <a:rPr lang="es-EC" i="0">
                          <a:latin typeface="Cambria Math" panose="02040503050406030204" pitchFamily="18" charset="0"/>
                        </a:rPr>
                        <m:t>=6460</m:t>
                      </m:r>
                      <m:d>
                        <m:dPr>
                          <m:begChr m:val="["/>
                          <m:endChr m:val="]"/>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𝑚</m:t>
                          </m:r>
                        </m:e>
                      </m:d>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7301471" y="4246651"/>
                <a:ext cx="2274790" cy="369332"/>
              </a:xfrm>
              <a:prstGeom prst="rect">
                <a:avLst/>
              </a:prstGeom>
              <a:blipFill rotWithShape="0">
                <a:blip r:embed="rId7"/>
                <a:stretch>
                  <a:fillRect/>
                </a:stretch>
              </a:blipFill>
            </p:spPr>
            <p:txBody>
              <a:bodyPr/>
              <a:lstStyle/>
              <a:p>
                <a:r>
                  <a:rPr lang="es-EC">
                    <a:noFill/>
                  </a:rPr>
                  <a:t> </a:t>
                </a:r>
              </a:p>
            </p:txBody>
          </p:sp>
        </mc:Fallback>
      </mc:AlternateContent>
      <p:sp>
        <p:nvSpPr>
          <p:cNvPr id="9" name="Marcador de contenido 2"/>
          <p:cNvSpPr txBox="1">
            <a:spLocks/>
          </p:cNvSpPr>
          <p:nvPr/>
        </p:nvSpPr>
        <p:spPr>
          <a:xfrm>
            <a:off x="584200" y="4729865"/>
            <a:ext cx="11161332" cy="1702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dirty="0" smtClean="0">
                <a:latin typeface="Arial" panose="020B0604020202020204" pitchFamily="34" charset="0"/>
                <a:cs typeface="Arial" panose="020B0604020202020204" pitchFamily="34" charset="0"/>
              </a:rPr>
              <a:t>Considerando que el torque requerido es de 5733[N*m] y que el torque que brindara el motor es de 6460[N*m], decidimos que la selección del motor y reducción son las adecuadas para la aplicación en los rodillos inferiores de la baroladora.</a:t>
            </a:r>
            <a:endParaRPr lang="es-EC" sz="2600" dirty="0">
              <a:latin typeface="Arial" panose="020B0604020202020204" pitchFamily="34" charset="0"/>
              <a:cs typeface="Arial" panose="020B0604020202020204" pitchFamily="34" charset="0"/>
            </a:endParaRPr>
          </a:p>
        </p:txBody>
      </p:sp>
      <p:sp>
        <p:nvSpPr>
          <p:cNvPr id="10" name="Rectangle 1"/>
          <p:cNvSpPr>
            <a:spLocks noChangeArrowheads="1"/>
          </p:cNvSpPr>
          <p:nvPr/>
        </p:nvSpPr>
        <p:spPr bwMode="auto">
          <a:xfrm>
            <a:off x="4296469" y="779464"/>
            <a:ext cx="3599062"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ts val="200"/>
              </a:spcBef>
              <a:spcAft>
                <a:spcPts val="1200"/>
              </a:spcAft>
              <a:buFontTx/>
              <a:buNone/>
            </a:pPr>
            <a:r>
              <a:rPr lang="es-EC" altLang="es-ES" sz="2800" b="1" dirty="0" smtClean="0">
                <a:latin typeface="Arial" panose="020B0604020202020204" pitchFamily="34" charset="0"/>
              </a:rPr>
              <a:t>Selección del motor</a:t>
            </a:r>
            <a:endParaRPr lang="es-ES" altLang="es-ES" sz="2800" b="1" dirty="0">
              <a:latin typeface="Arial" panose="020B0604020202020204" pitchFamily="34" charset="0"/>
            </a:endParaRPr>
          </a:p>
        </p:txBody>
      </p:sp>
    </p:spTree>
    <p:extLst>
      <p:ext uri="{BB962C8B-B14F-4D97-AF65-F5344CB8AC3E}">
        <p14:creationId xmlns:p14="http://schemas.microsoft.com/office/powerpoint/2010/main" val="16100388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5135" y="560388"/>
            <a:ext cx="3741730" cy="619272"/>
          </a:xfrm>
          <a:prstGeom prst="rect">
            <a:avLst/>
          </a:prstGeom>
        </p:spPr>
        <p:txBody>
          <a:bodyPr wrap="none">
            <a:spAutoFit/>
          </a:bodyPr>
          <a:lstStyle/>
          <a:p>
            <a:pPr algn="ctr">
              <a:lnSpc>
                <a:spcPct val="107000"/>
              </a:lnSpc>
              <a:spcBef>
                <a:spcPts val="1200"/>
              </a:spcBef>
              <a:defRPr/>
            </a:pPr>
            <a:r>
              <a:rPr lang="es-EC" sz="3200" b="1" kern="0" dirty="0">
                <a:solidFill>
                  <a:srgbClr val="000000"/>
                </a:solidFill>
                <a:ea typeface="Times New Roman" panose="02020603050405020304" pitchFamily="18" charset="0"/>
                <a:cs typeface="Times New Roman" panose="02020603050405020304" pitchFamily="18" charset="0"/>
              </a:rPr>
              <a:t>Alcance del proyecto</a:t>
            </a:r>
            <a:endParaRPr lang="es-ES" sz="3200" b="1" kern="0" dirty="0">
              <a:solidFill>
                <a:srgbClr val="000000"/>
              </a:solidFill>
              <a:ea typeface="Times New Roman" panose="02020603050405020304" pitchFamily="18" charset="0"/>
              <a:cs typeface="Times New Roman" panose="02020603050405020304" pitchFamily="18" charset="0"/>
            </a:endParaRPr>
          </a:p>
        </p:txBody>
      </p:sp>
      <p:sp>
        <p:nvSpPr>
          <p:cNvPr id="13316" name="Rectangle 5"/>
          <p:cNvSpPr>
            <a:spLocks noChangeArrowheads="1"/>
          </p:cNvSpPr>
          <p:nvPr/>
        </p:nvSpPr>
        <p:spPr bwMode="auto">
          <a:xfrm>
            <a:off x="1828800" y="1447801"/>
            <a:ext cx="8534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1800">
                <a:latin typeface="Arial" panose="020B0604020202020204" pitchFamily="34" charset="0"/>
                <a:ea typeface="Arial" panose="020B0604020202020204" pitchFamily="34" charset="0"/>
                <a:cs typeface="Times New Roman" panose="02020603050405020304" pitchFamily="18" charset="0"/>
              </a:rPr>
              <a:t>Como parte del proyecto se contempla toda la ingeniería conceptual e ingeniería de detalle, incluyendo toda la documentación que se desarrollara en cada uno de estas etapas de la ingeniera.</a:t>
            </a:r>
            <a:endParaRPr lang="es-ES" altLang="es-ES" sz="1800">
              <a:latin typeface="Arial" panose="020B0604020202020204" pitchFamily="34" charset="0"/>
              <a:ea typeface="Arial" panose="020B0604020202020204" pitchFamily="34" charset="0"/>
              <a:cs typeface="Times New Roman" panose="02020603050405020304" pitchFamily="18" charset="0"/>
            </a:endParaRPr>
          </a:p>
        </p:txBody>
      </p:sp>
      <p:sp>
        <p:nvSpPr>
          <p:cNvPr id="13317" name="Rectangle 6"/>
          <p:cNvSpPr>
            <a:spLocks noChangeArrowheads="1"/>
          </p:cNvSpPr>
          <p:nvPr/>
        </p:nvSpPr>
        <p:spPr bwMode="auto">
          <a:xfrm>
            <a:off x="1828800" y="3136900"/>
            <a:ext cx="8534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1800">
                <a:latin typeface="Arial" panose="020B0604020202020204" pitchFamily="34" charset="0"/>
                <a:ea typeface="Arial" panose="020B0604020202020204" pitchFamily="34" charset="0"/>
                <a:cs typeface="Times New Roman" panose="02020603050405020304" pitchFamily="18" charset="0"/>
              </a:rPr>
              <a:t>Mediante el diseño del equipo se obtendrá un costo aproximado de la fabricación incluyendo costos de los materiales y elementos que se requieran, costos de mano del personal calificado que se requiere para su construcción, entre otros costos directos e indirectos que implican la construcción del equipo, esto servirá para que la empresa realice un análisis exhaustivo de cual alternativa es la mejor tanto financiera como tecnológicamente para ellos. </a:t>
            </a:r>
            <a:endParaRPr lang="es-ES" altLang="es-ES" sz="180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09389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5" name="Marcador de contenido 2"/>
          <p:cNvSpPr txBox="1">
            <a:spLocks/>
          </p:cNvSpPr>
          <p:nvPr/>
        </p:nvSpPr>
        <p:spPr>
          <a:xfrm>
            <a:off x="838200" y="16605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Determinación de la vida útil de los rodillos</a:t>
            </a:r>
          </a:p>
          <a:p>
            <a:pPr marL="0" indent="0" algn="just">
              <a:buFont typeface="Arial" panose="020B0604020202020204" pitchFamily="34" charset="0"/>
              <a:buNone/>
            </a:pPr>
            <a:r>
              <a:rPr lang="es-EC" sz="2600" dirty="0" smtClean="0">
                <a:latin typeface="Arial" panose="020B0604020202020204" pitchFamily="34" charset="0"/>
                <a:cs typeface="Arial" panose="020B0604020202020204" pitchFamily="34" charset="0"/>
              </a:rPr>
              <a:t>PMEC S.A. pidió como requerimiento que la máquina tenga una vida útil de 10 años.</a:t>
            </a:r>
            <a:endParaRPr lang="es-EC" sz="2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ángulo 5"/>
              <p:cNvSpPr/>
              <p:nvPr/>
            </p:nvSpPr>
            <p:spPr>
              <a:xfrm>
                <a:off x="1765300" y="3076074"/>
                <a:ext cx="8661400" cy="1517916"/>
              </a:xfrm>
              <a:prstGeom prst="rect">
                <a:avLst/>
              </a:prstGeom>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ea typeface="Arial" panose="020B0604020202020204" pitchFamily="34" charset="0"/>
                              <a:cs typeface="Times New Roman" panose="02020603050405020304" pitchFamily="18" charset="0"/>
                            </a:rPr>
                          </m:ctrlPr>
                        </m:sSubPr>
                        <m:e>
                          <m:r>
                            <a:rPr lang="en-US" i="1">
                              <a:effectLst/>
                              <a:latin typeface="Cambria Math" panose="02040503050406030204" pitchFamily="18" charset="0"/>
                              <a:ea typeface="Arial" panose="020B0604020202020204" pitchFamily="34" charset="0"/>
                              <a:cs typeface="Times New Roman" panose="02020603050405020304" pitchFamily="18" charset="0"/>
                            </a:rPr>
                            <m:t>𝑡</m:t>
                          </m:r>
                        </m:e>
                        <m:sub>
                          <m:r>
                            <a:rPr lang="en-US" i="1">
                              <a:effectLst/>
                              <a:latin typeface="Cambria Math" panose="02040503050406030204" pitchFamily="18" charset="0"/>
                              <a:ea typeface="Arial" panose="020B0604020202020204" pitchFamily="34" charset="0"/>
                              <a:cs typeface="Times New Roman" panose="02020603050405020304" pitchFamily="18" charset="0"/>
                            </a:rPr>
                            <m:t>𝑢𝑡𝑖𝑙𝑟𝑜𝑑𝑖𝑙𝑙𝑜𝑠</m:t>
                          </m:r>
                        </m:sub>
                      </m:sSub>
                      <m:r>
                        <a:rPr lang="en-US" i="1">
                          <a:effectLst/>
                          <a:latin typeface="Cambria Math" panose="02040503050406030204" pitchFamily="18" charset="0"/>
                          <a:ea typeface="Arial" panose="020B0604020202020204" pitchFamily="34" charset="0"/>
                          <a:cs typeface="Times New Roman" panose="02020603050405020304" pitchFamily="18" charset="0"/>
                        </a:rPr>
                        <m:t>=10</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n-US" i="1">
                              <a:effectLst/>
                              <a:latin typeface="Cambria Math" panose="02040503050406030204" pitchFamily="18" charset="0"/>
                              <a:ea typeface="Arial" panose="020B0604020202020204" pitchFamily="34" charset="0"/>
                              <a:cs typeface="Times New Roman" panose="02020603050405020304" pitchFamily="18" charset="0"/>
                            </a:rPr>
                            <m:t>𝑎</m:t>
                          </m:r>
                          <m:r>
                            <a:rPr lang="es-EC" i="1">
                              <a:effectLst/>
                              <a:latin typeface="Cambria Math" panose="02040503050406030204" pitchFamily="18" charset="0"/>
                              <a:ea typeface="Arial" panose="020B0604020202020204" pitchFamily="34" charset="0"/>
                              <a:cs typeface="Times New Roman" panose="02020603050405020304" pitchFamily="18" charset="0"/>
                            </a:rPr>
                            <m:t>ñ</m:t>
                          </m:r>
                          <m:r>
                            <a:rPr lang="es-EC" i="1">
                              <a:effectLst/>
                              <a:latin typeface="Cambria Math" panose="02040503050406030204" pitchFamily="18" charset="0"/>
                              <a:ea typeface="Arial" panose="020B0604020202020204" pitchFamily="34" charset="0"/>
                              <a:cs typeface="Times New Roman" panose="02020603050405020304" pitchFamily="18" charset="0"/>
                            </a:rPr>
                            <m:t>𝑜𝑠</m:t>
                          </m:r>
                        </m:e>
                      </m:d>
                      <m:r>
                        <a:rPr lang="en-US" i="1">
                          <a:effectLst/>
                          <a:latin typeface="Cambria Math" panose="02040503050406030204" pitchFamily="18" charset="0"/>
                          <a:ea typeface="Arial" panose="020B0604020202020204" pitchFamily="34" charset="0"/>
                          <a:cs typeface="Times New Roman" panose="02020603050405020304" pitchFamily="18" charset="0"/>
                        </a:rPr>
                        <m:t>∗48</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r>
                                <a:rPr lang="en-US" i="1">
                                  <a:effectLst/>
                                  <a:latin typeface="Cambria Math" panose="02040503050406030204" pitchFamily="18" charset="0"/>
                                  <a:ea typeface="Arial" panose="020B0604020202020204" pitchFamily="34" charset="0"/>
                                  <a:cs typeface="Times New Roman" panose="02020603050405020304" pitchFamily="18" charset="0"/>
                                </a:rPr>
                                <m:t>𝑠𝑒𝑚𝑎𝑛𝑎𝑠</m:t>
                              </m:r>
                            </m:num>
                            <m:den>
                              <m:r>
                                <a:rPr lang="en-US" i="1">
                                  <a:effectLst/>
                                  <a:latin typeface="Cambria Math" panose="02040503050406030204" pitchFamily="18" charset="0"/>
                                  <a:ea typeface="Arial" panose="020B0604020202020204" pitchFamily="34" charset="0"/>
                                  <a:cs typeface="Times New Roman" panose="02020603050405020304" pitchFamily="18" charset="0"/>
                                </a:rPr>
                                <m:t>𝑎</m:t>
                              </m:r>
                              <m:r>
                                <a:rPr lang="es-EC" i="1">
                                  <a:effectLst/>
                                  <a:latin typeface="Cambria Math" panose="02040503050406030204" pitchFamily="18" charset="0"/>
                                  <a:ea typeface="Arial" panose="020B0604020202020204" pitchFamily="34" charset="0"/>
                                  <a:cs typeface="Times New Roman" panose="02020603050405020304" pitchFamily="18" charset="0"/>
                                </a:rPr>
                                <m:t>ñ</m:t>
                              </m:r>
                              <m:r>
                                <a:rPr lang="es-EC" i="1">
                                  <a:effectLst/>
                                  <a:latin typeface="Cambria Math" panose="02040503050406030204" pitchFamily="18" charset="0"/>
                                  <a:ea typeface="Arial" panose="020B0604020202020204" pitchFamily="34" charset="0"/>
                                  <a:cs typeface="Times New Roman" panose="02020603050405020304" pitchFamily="18" charset="0"/>
                                </a:rPr>
                                <m:t>𝑜</m:t>
                              </m:r>
                            </m:den>
                          </m:f>
                        </m:e>
                      </m:d>
                      <m:r>
                        <a:rPr lang="en-US" i="1">
                          <a:effectLst/>
                          <a:latin typeface="Cambria Math" panose="02040503050406030204" pitchFamily="18" charset="0"/>
                          <a:ea typeface="Arial" panose="020B0604020202020204" pitchFamily="34" charset="0"/>
                          <a:cs typeface="Times New Roman" panose="02020603050405020304" pitchFamily="18" charset="0"/>
                        </a:rPr>
                        <m:t>∗5</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r>
                                <a:rPr lang="en-US" i="1">
                                  <a:effectLst/>
                                  <a:latin typeface="Cambria Math" panose="02040503050406030204" pitchFamily="18" charset="0"/>
                                  <a:ea typeface="Arial" panose="020B0604020202020204" pitchFamily="34" charset="0"/>
                                  <a:cs typeface="Times New Roman" panose="02020603050405020304" pitchFamily="18" charset="0"/>
                                </a:rPr>
                                <m:t>𝑑𝑖𝑎𝑠</m:t>
                              </m:r>
                            </m:num>
                            <m:den>
                              <m:r>
                                <a:rPr lang="en-US" i="1">
                                  <a:effectLst/>
                                  <a:latin typeface="Cambria Math" panose="02040503050406030204" pitchFamily="18" charset="0"/>
                                  <a:ea typeface="Arial" panose="020B0604020202020204" pitchFamily="34" charset="0"/>
                                  <a:cs typeface="Times New Roman" panose="02020603050405020304" pitchFamily="18" charset="0"/>
                                </a:rPr>
                                <m:t>𝑠𝑒𝑚𝑎𝑛𝑎</m:t>
                              </m:r>
                            </m:den>
                          </m:f>
                        </m:e>
                      </m:d>
                      <m:r>
                        <a:rPr lang="en-US" i="1">
                          <a:effectLst/>
                          <a:latin typeface="Cambria Math" panose="02040503050406030204" pitchFamily="18" charset="0"/>
                          <a:ea typeface="Arial" panose="020B0604020202020204" pitchFamily="34" charset="0"/>
                          <a:cs typeface="Times New Roman" panose="02020603050405020304" pitchFamily="18" charset="0"/>
                        </a:rPr>
                        <m:t>∗2</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r>
                                <a:rPr lang="en-US" i="1">
                                  <a:effectLst/>
                                  <a:latin typeface="Cambria Math" panose="02040503050406030204" pitchFamily="18" charset="0"/>
                                  <a:ea typeface="Arial" panose="020B0604020202020204" pitchFamily="34" charset="0"/>
                                  <a:cs typeface="Times New Roman" panose="02020603050405020304" pitchFamily="18" charset="0"/>
                                </a:rPr>
                                <m:t>h𝑜𝑟𝑎𝑠</m:t>
                              </m:r>
                            </m:num>
                            <m:den>
                              <m:r>
                                <a:rPr lang="en-US" i="1">
                                  <a:effectLst/>
                                  <a:latin typeface="Cambria Math" panose="02040503050406030204" pitchFamily="18" charset="0"/>
                                  <a:ea typeface="Arial" panose="020B0604020202020204" pitchFamily="34" charset="0"/>
                                  <a:cs typeface="Times New Roman" panose="02020603050405020304" pitchFamily="18" charset="0"/>
                                </a:rPr>
                                <m:t>𝑑𝑖𝑎</m:t>
                              </m:r>
                            </m:den>
                          </m:f>
                        </m:e>
                      </m:d>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i="1">
                              <a:effectLst/>
                              <a:latin typeface="Cambria Math" panose="02040503050406030204" pitchFamily="18" charset="0"/>
                              <a:ea typeface="Arial" panose="020B0604020202020204" pitchFamily="34" charset="0"/>
                              <a:cs typeface="Times New Roman" panose="02020603050405020304" pitchFamily="18" charset="0"/>
                            </a:rPr>
                            <m:t>𝑡</m:t>
                          </m:r>
                        </m:e>
                        <m:sub>
                          <m:r>
                            <a:rPr lang="en-US" i="1">
                              <a:effectLst/>
                              <a:latin typeface="Cambria Math" panose="02040503050406030204" pitchFamily="18" charset="0"/>
                              <a:ea typeface="Arial" panose="020B0604020202020204" pitchFamily="34" charset="0"/>
                              <a:cs typeface="Times New Roman" panose="02020603050405020304" pitchFamily="18" charset="0"/>
                            </a:rPr>
                            <m:t>𝑢𝑡𝑖𝑙𝑟𝑜𝑑𝑖𝑙𝑙𝑜𝑠</m:t>
                          </m:r>
                        </m:sub>
                      </m:sSub>
                      <m:r>
                        <a:rPr lang="en-US" i="1">
                          <a:effectLst/>
                          <a:latin typeface="Cambria Math" panose="02040503050406030204" pitchFamily="18" charset="0"/>
                          <a:ea typeface="Arial" panose="020B0604020202020204" pitchFamily="34" charset="0"/>
                          <a:cs typeface="Times New Roman" panose="02020603050405020304" pitchFamily="18" charset="0"/>
                        </a:rPr>
                        <m:t>=4800</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n-US" i="1">
                              <a:effectLst/>
                              <a:latin typeface="Cambria Math" panose="02040503050406030204" pitchFamily="18" charset="0"/>
                              <a:ea typeface="Arial" panose="020B0604020202020204" pitchFamily="34" charset="0"/>
                              <a:cs typeface="Times New Roman" panose="02020603050405020304" pitchFamily="18" charset="0"/>
                            </a:rPr>
                            <m:t>h𝑜𝑟𝑎𝑠</m:t>
                          </m:r>
                        </m:e>
                      </m:d>
                      <m:r>
                        <a:rPr lang="en-US" i="1">
                          <a:effectLst/>
                          <a:latin typeface="Cambria Math" panose="02040503050406030204" pitchFamily="18" charset="0"/>
                          <a:ea typeface="Arial" panose="020B0604020202020204" pitchFamily="34"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60</m:t>
                      </m:r>
                      <m:d>
                        <m:dPr>
                          <m:begChr m:val="["/>
                          <m:endChr m:val="]"/>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r>
                                <a:rPr lang="en-US" i="1">
                                  <a:effectLst/>
                                  <a:latin typeface="Cambria Math" panose="02040503050406030204" pitchFamily="18" charset="0"/>
                                  <a:ea typeface="Arial" panose="020B0604020202020204" pitchFamily="34" charset="0"/>
                                  <a:cs typeface="Times New Roman" panose="02020603050405020304" pitchFamily="18" charset="0"/>
                                </a:rPr>
                                <m:t>𝑚𝑖𝑛𝑢𝑡𝑜𝑠</m:t>
                              </m:r>
                            </m:num>
                            <m:den>
                              <m:r>
                                <a:rPr lang="en-US" i="1">
                                  <a:effectLst/>
                                  <a:latin typeface="Cambria Math" panose="02040503050406030204" pitchFamily="18" charset="0"/>
                                  <a:ea typeface="Arial" panose="020B0604020202020204" pitchFamily="34" charset="0"/>
                                  <a:cs typeface="Times New Roman" panose="02020603050405020304" pitchFamily="18" charset="0"/>
                                </a:rPr>
                                <m:t>h𝑜𝑟𝑎</m:t>
                              </m:r>
                            </m:den>
                          </m:f>
                        </m:e>
                      </m:d>
                      <m:r>
                        <a:rPr lang="en-US" i="1">
                          <a:effectLst/>
                          <a:latin typeface="Cambria Math" panose="02040503050406030204" pitchFamily="18" charset="0"/>
                          <a:ea typeface="Arial" panose="020B0604020202020204" pitchFamily="34" charset="0"/>
                          <a:cs typeface="Times New Roman" panose="02020603050405020304" pitchFamily="18" charset="0"/>
                        </a:rPr>
                        <m:t>=288000[</m:t>
                      </m:r>
                      <m:r>
                        <a:rPr lang="en-US" i="1">
                          <a:effectLst/>
                          <a:latin typeface="Cambria Math" panose="02040503050406030204" pitchFamily="18" charset="0"/>
                          <a:ea typeface="Arial" panose="020B0604020202020204" pitchFamily="34" charset="0"/>
                          <a:cs typeface="Times New Roman" panose="02020603050405020304" pitchFamily="18" charset="0"/>
                        </a:rPr>
                        <m:t>𝑚𝑖𝑛𝑢𝑡𝑜𝑠</m:t>
                      </m:r>
                      <m:r>
                        <a:rPr lang="en-US" i="1">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1765300" y="3076074"/>
                <a:ext cx="8661400" cy="1517916"/>
              </a:xfrm>
              <a:prstGeom prst="rect">
                <a:avLst/>
              </a:prstGeom>
              <a:blipFill rotWithShape="0">
                <a:blip r:embed="rId4"/>
                <a:stretch>
                  <a:fillRect/>
                </a:stretch>
              </a:blipFill>
            </p:spPr>
            <p:txBody>
              <a:bodyPr/>
              <a:lstStyle/>
              <a:p>
                <a:r>
                  <a:rPr lang="es-EC">
                    <a:noFill/>
                  </a:rPr>
                  <a:t> </a:t>
                </a:r>
              </a:p>
            </p:txBody>
          </p:sp>
        </mc:Fallback>
      </mc:AlternateContent>
      <p:sp>
        <p:nvSpPr>
          <p:cNvPr id="8" name="Rectangle 1"/>
          <p:cNvSpPr>
            <a:spLocks noChangeArrowheads="1"/>
          </p:cNvSpPr>
          <p:nvPr/>
        </p:nvSpPr>
        <p:spPr bwMode="auto">
          <a:xfrm>
            <a:off x="4296469" y="779464"/>
            <a:ext cx="4400564"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ts val="200"/>
              </a:spcBef>
              <a:spcAft>
                <a:spcPts val="1200"/>
              </a:spcAft>
              <a:buFontTx/>
              <a:buNone/>
            </a:pPr>
            <a:r>
              <a:rPr lang="es-EC" altLang="es-ES" sz="2800" b="1" dirty="0" smtClean="0">
                <a:latin typeface="Arial" panose="020B0604020202020204" pitchFamily="34" charset="0"/>
              </a:rPr>
              <a:t>Diseño de los elementos</a:t>
            </a:r>
            <a:endParaRPr lang="es-ES" altLang="es-ES" sz="2800" b="1" dirty="0">
              <a:latin typeface="Arial" panose="020B0604020202020204" pitchFamily="34" charset="0"/>
            </a:endParaRPr>
          </a:p>
        </p:txBody>
      </p:sp>
    </p:spTree>
    <p:extLst>
      <p:ext uri="{BB962C8B-B14F-4D97-AF65-F5344CB8AC3E}">
        <p14:creationId xmlns:p14="http://schemas.microsoft.com/office/powerpoint/2010/main" val="394807945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4" name="Marcador de contenido 2"/>
          <p:cNvSpPr txBox="1">
            <a:spLocks/>
          </p:cNvSpPr>
          <p:nvPr/>
        </p:nvSpPr>
        <p:spPr>
          <a:xfrm>
            <a:off x="838200" y="1410595"/>
            <a:ext cx="10515600" cy="3219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dirty="0" smtClean="0">
                <a:latin typeface="Arial" panose="020B0604020202020204" pitchFamily="34" charset="0"/>
                <a:cs typeface="Arial" panose="020B0604020202020204" pitchFamily="34" charset="0"/>
              </a:rPr>
              <a:t>Para diseñar correctamente los rodillos es fundamental el saber si los elementos trabajaran dentro de un ciclo de vida finita o infinita para esto se requiere determinar el número de ciclos que trabajaran los elementos durante su vida útil.</a:t>
            </a:r>
            <a:endParaRPr lang="es-EC" sz="2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5686425" y="3291624"/>
                <a:ext cx="5667375" cy="1421864"/>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𝑐𝑖𝑐𝑙𝑜𝑠</m:t>
                          </m:r>
                        </m:e>
                        <m:sub>
                          <m:r>
                            <a:rPr lang="es-EC" i="1">
                              <a:effectLst/>
                              <a:latin typeface="Cambria Math" panose="02040503050406030204" pitchFamily="18" charset="0"/>
                              <a:ea typeface="Arial" panose="020B0604020202020204" pitchFamily="34" charset="0"/>
                              <a:cs typeface="Times New Roman" panose="02020603050405020304" pitchFamily="18" charset="0"/>
                            </a:rPr>
                            <m:t>𝑟𝑜𝑑𝑖𝑙𝑙𝑜𝑠</m:t>
                          </m:r>
                        </m:sub>
                      </m:sSub>
                      <m:r>
                        <a:rPr lang="en-US"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i="1">
                              <a:effectLst/>
                              <a:latin typeface="Cambria Math" panose="02040503050406030204" pitchFamily="18" charset="0"/>
                              <a:ea typeface="Arial" panose="020B0604020202020204" pitchFamily="34" charset="0"/>
                              <a:cs typeface="Times New Roman" panose="02020603050405020304" pitchFamily="18" charset="0"/>
                            </a:rPr>
                            <m:t>𝑡</m:t>
                          </m:r>
                        </m:e>
                        <m:sub>
                          <m:r>
                            <a:rPr lang="en-US" i="1">
                              <a:effectLst/>
                              <a:latin typeface="Cambria Math" panose="02040503050406030204" pitchFamily="18" charset="0"/>
                              <a:ea typeface="Arial" panose="020B0604020202020204" pitchFamily="34" charset="0"/>
                              <a:cs typeface="Times New Roman" panose="02020603050405020304" pitchFamily="18" charset="0"/>
                            </a:rPr>
                            <m:t>𝑢𝑡𝑖𝑙𝑟𝑜𝑑𝑖𝑙𝑙𝑜𝑠</m:t>
                          </m:r>
                        </m:sub>
                      </m:sSub>
                      <m:r>
                        <a:rPr lang="en-US"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𝑚𝑜𝑡𝑜𝑟</m:t>
                          </m:r>
                        </m:sub>
                      </m:sSub>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𝑐𝑖𝑐𝑙𝑜𝑠</m:t>
                          </m:r>
                        </m:e>
                        <m:sub>
                          <m:r>
                            <a:rPr lang="es-EC" i="1">
                              <a:effectLst/>
                              <a:latin typeface="Cambria Math" panose="02040503050406030204" pitchFamily="18" charset="0"/>
                              <a:ea typeface="Arial" panose="020B0604020202020204" pitchFamily="34" charset="0"/>
                              <a:cs typeface="Times New Roman" panose="02020603050405020304" pitchFamily="18" charset="0"/>
                            </a:rPr>
                            <m:t>𝑟𝑜𝑑𝑖𝑙𝑙𝑜𝑠</m:t>
                          </m:r>
                        </m:sub>
                      </m:sSub>
                      <m:r>
                        <a:rPr lang="en-US" i="1">
                          <a:effectLst/>
                          <a:latin typeface="Cambria Math" panose="02040503050406030204" pitchFamily="18" charset="0"/>
                          <a:ea typeface="Arial" panose="020B0604020202020204" pitchFamily="34" charset="0"/>
                          <a:cs typeface="Times New Roman" panose="02020603050405020304" pitchFamily="18" charset="0"/>
                        </a:rPr>
                        <m:t>=288000</m:t>
                      </m:r>
                      <m:d>
                        <m:dPr>
                          <m:begChr m:val="["/>
                          <m:endChr m:val="]"/>
                          <m:ctrlPr>
                            <a:rPr lang="en-US" i="1" smtClean="0">
                              <a:effectLst/>
                              <a:latin typeface="Cambria Math" panose="02040503050406030204" pitchFamily="18" charset="0"/>
                              <a:cs typeface="Times New Roman" panose="02020603050405020304" pitchFamily="18" charset="0"/>
                            </a:rPr>
                          </m:ctrlPr>
                        </m:dPr>
                        <m:e>
                          <m:r>
                            <a:rPr lang="es-EC" b="0" i="1" smtClean="0">
                              <a:effectLst/>
                              <a:latin typeface="Cambria Math" panose="02040503050406030204" pitchFamily="18" charset="0"/>
                              <a:cs typeface="Times New Roman" panose="02020603050405020304" pitchFamily="18" charset="0"/>
                            </a:rPr>
                            <m:t>𝑚𝑖𝑛𝑢𝑡𝑜𝑠</m:t>
                          </m:r>
                        </m:e>
                      </m:d>
                      <m:r>
                        <a:rPr lang="en-US" i="1">
                          <a:effectLst/>
                          <a:latin typeface="Cambria Math" panose="02040503050406030204" pitchFamily="18" charset="0"/>
                          <a:ea typeface="Arial" panose="020B0604020202020204" pitchFamily="34" charset="0"/>
                          <a:cs typeface="Times New Roman" panose="02020603050405020304" pitchFamily="18" charset="0"/>
                        </a:rPr>
                        <m:t>∗</m:t>
                      </m:r>
                      <m:r>
                        <a:rPr lang="es-EC" i="1">
                          <a:effectLst/>
                          <a:latin typeface="Cambria Math" panose="02040503050406030204" pitchFamily="18" charset="0"/>
                          <a:ea typeface="Times New Roman" panose="02020603050405020304" pitchFamily="18" charset="0"/>
                          <a:cs typeface="Times New Roman" panose="02020603050405020304" pitchFamily="18" charset="0"/>
                        </a:rPr>
                        <m:t>10</m:t>
                      </m:r>
                      <m:d>
                        <m:dPr>
                          <m:begChr m:val="["/>
                          <m:endChr m:val="]"/>
                          <m:ctrlPr>
                            <a:rPr lang="es-EC" i="1" smtClean="0">
                              <a:effectLst/>
                              <a:latin typeface="Cambria Math" panose="02040503050406030204" pitchFamily="18" charset="0"/>
                              <a:cs typeface="Times New Roman" panose="02020603050405020304" pitchFamily="18" charset="0"/>
                            </a:rPr>
                          </m:ctrlPr>
                        </m:dPr>
                        <m:e>
                          <m:f>
                            <m:fPr>
                              <m:ctrlPr>
                                <a:rPr lang="es-EC" i="1" smtClean="0">
                                  <a:effectLst/>
                                  <a:latin typeface="Cambria Math" panose="02040503050406030204" pitchFamily="18" charset="0"/>
                                  <a:cs typeface="Times New Roman" panose="02020603050405020304" pitchFamily="18" charset="0"/>
                                </a:rPr>
                              </m:ctrlPr>
                            </m:fPr>
                            <m:num>
                              <m:r>
                                <a:rPr lang="es-EC" b="0" i="1" smtClean="0">
                                  <a:effectLst/>
                                  <a:latin typeface="Cambria Math" panose="02040503050406030204" pitchFamily="18" charset="0"/>
                                  <a:cs typeface="Times New Roman" panose="02020603050405020304" pitchFamily="18" charset="0"/>
                                </a:rPr>
                                <m:t>𝑟𝑒𝑣</m:t>
                              </m:r>
                            </m:num>
                            <m:den>
                              <m:r>
                                <a:rPr lang="es-EC" b="0" i="1" smtClean="0">
                                  <a:effectLst/>
                                  <a:latin typeface="Cambria Math" panose="02040503050406030204" pitchFamily="18" charset="0"/>
                                  <a:cs typeface="Times New Roman" panose="02020603050405020304" pitchFamily="18" charset="0"/>
                                </a:rPr>
                                <m:t>𝑚𝑖𝑛𝑢𝑡𝑜</m:t>
                              </m:r>
                            </m:den>
                          </m:f>
                        </m:e>
                      </m:d>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686425" y="3291624"/>
                <a:ext cx="5667375" cy="1421864"/>
              </a:xfrm>
              <a:prstGeom prst="rect">
                <a:avLst/>
              </a:prstGeom>
              <a:blipFill rotWithShape="0">
                <a:blip r:embed="rId4"/>
                <a:stretch>
                  <a:fillRect/>
                </a:stretch>
              </a:blipFill>
            </p:spPr>
            <p:txBody>
              <a:bodyPr/>
              <a:lstStyle/>
              <a:p>
                <a:r>
                  <a:rPr lang="es-EC">
                    <a:noFill/>
                  </a:rPr>
                  <a:t> </a:t>
                </a:r>
              </a:p>
            </p:txBody>
          </p:sp>
        </mc:Fallback>
      </mc:AlternateContent>
      <p:pic>
        <p:nvPicPr>
          <p:cNvPr id="6" name="Imagen 5" descr="https://fbcdn-sphotos-d-a.akamaihd.net/hphotos-ak-xpf1/v/t34.0-12/12366693_1009199045792412_585844235_n.jpg?oh=10471837bbf474653b8fccf10c4a9219&amp;oe=566C57D6&amp;__gda__=1449932294_bf4e6b1e7da911d6dafae41b92d30c22"/>
          <p:cNvPicPr/>
          <p:nvPr/>
        </p:nvPicPr>
        <p:blipFill>
          <a:blip r:embed="rId5">
            <a:extLst>
              <a:ext uri="{28A0092B-C50C-407E-A947-70E740481C1C}">
                <a14:useLocalDpi xmlns:a14="http://schemas.microsoft.com/office/drawing/2010/main" val="0"/>
              </a:ext>
            </a:extLst>
          </a:blip>
          <a:srcRect/>
          <a:stretch>
            <a:fillRect/>
          </a:stretch>
        </p:blipFill>
        <p:spPr bwMode="auto">
          <a:xfrm>
            <a:off x="1092200" y="3139223"/>
            <a:ext cx="4107287" cy="2908481"/>
          </a:xfrm>
          <a:prstGeom prst="rect">
            <a:avLst/>
          </a:prstGeom>
          <a:noFill/>
          <a:ln>
            <a:noFill/>
          </a:ln>
        </p:spPr>
      </p:pic>
      <mc:AlternateContent xmlns:mc="http://schemas.openxmlformats.org/markup-compatibility/2006" xmlns:a14="http://schemas.microsoft.com/office/drawing/2010/main">
        <mc:Choice Requires="a14">
          <p:sp>
            <p:nvSpPr>
              <p:cNvPr id="7" name="Rectángulo 6"/>
              <p:cNvSpPr/>
              <p:nvPr/>
            </p:nvSpPr>
            <p:spPr>
              <a:xfrm>
                <a:off x="6793069" y="4713488"/>
                <a:ext cx="3454086" cy="395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𝑐𝑖𝑐𝑙𝑜𝑠</m:t>
                          </m:r>
                        </m:e>
                        <m:sub>
                          <m:r>
                            <a:rPr lang="es-EC" i="1">
                              <a:effectLst/>
                              <a:latin typeface="Cambria Math" panose="02040503050406030204" pitchFamily="18" charset="0"/>
                              <a:ea typeface="Arial" panose="020B0604020202020204" pitchFamily="34" charset="0"/>
                              <a:cs typeface="Times New Roman" panose="02020603050405020304" pitchFamily="18" charset="0"/>
                            </a:rPr>
                            <m:t>𝑟𝑜𝑑𝑖𝑙𝑙𝑜𝑠</m:t>
                          </m:r>
                        </m:sub>
                      </m:sSub>
                      <m:r>
                        <a:rPr lang="en-US" i="1">
                          <a:effectLst/>
                          <a:latin typeface="Cambria Math" panose="02040503050406030204" pitchFamily="18" charset="0"/>
                          <a:ea typeface="Arial" panose="020B0604020202020204" pitchFamily="34" charset="0"/>
                          <a:cs typeface="Times New Roman" panose="02020603050405020304" pitchFamily="18" charset="0"/>
                        </a:rPr>
                        <m:t>=</m:t>
                      </m:r>
                      <m:r>
                        <a:rPr lang="es-EC" i="1">
                          <a:latin typeface="Cambria Math" panose="02040503050406030204" pitchFamily="18" charset="0"/>
                        </a:rPr>
                        <m:t>2.88</m:t>
                      </m:r>
                      <m:r>
                        <a:rPr lang="es-EC" i="1">
                          <a:latin typeface="Cambria Math" panose="02040503050406030204" pitchFamily="18" charset="0"/>
                        </a:rPr>
                        <m:t>𝑥</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6</m:t>
                          </m:r>
                        </m:sup>
                      </m:sSup>
                      <m:r>
                        <a:rPr lang="en-US" b="0" i="1" smtClean="0">
                          <a:latin typeface="Cambria Math" panose="02040503050406030204" pitchFamily="18" charset="0"/>
                        </a:rPr>
                        <m:t>[</m:t>
                      </m:r>
                      <m:r>
                        <a:rPr lang="es-EC" i="1">
                          <a:latin typeface="Cambria Math" panose="02040503050406030204" pitchFamily="18" charset="0"/>
                        </a:rPr>
                        <m:t>𝑐𝑖𝑐𝑙𝑜𝑠</m:t>
                      </m:r>
                      <m:r>
                        <a:rPr lang="en-US" b="0" i="1" smtClean="0">
                          <a:latin typeface="Cambria Math" panose="02040503050406030204" pitchFamily="18" charset="0"/>
                        </a:rPr>
                        <m:t>]</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6793069" y="4713488"/>
                <a:ext cx="3454086" cy="395173"/>
              </a:xfrm>
              <a:prstGeom prst="rect">
                <a:avLst/>
              </a:prstGeom>
              <a:blipFill rotWithShape="0">
                <a:blip r:embed="rId6"/>
                <a:stretch>
                  <a:fillRect b="-7692"/>
                </a:stretch>
              </a:blipFill>
            </p:spPr>
            <p:txBody>
              <a:bodyPr/>
              <a:lstStyle/>
              <a:p>
                <a:r>
                  <a:rPr lang="es-EC">
                    <a:noFill/>
                  </a:rPr>
                  <a:t> </a:t>
                </a:r>
              </a:p>
            </p:txBody>
          </p:sp>
        </mc:Fallback>
      </mc:AlternateContent>
      <p:sp>
        <p:nvSpPr>
          <p:cNvPr id="2" name="Rectángulo 1"/>
          <p:cNvSpPr/>
          <p:nvPr/>
        </p:nvSpPr>
        <p:spPr>
          <a:xfrm>
            <a:off x="911019" y="620081"/>
            <a:ext cx="7067961" cy="492443"/>
          </a:xfrm>
          <a:prstGeom prst="rect">
            <a:avLst/>
          </a:prstGeom>
        </p:spPr>
        <p:txBody>
          <a:bodyPr wrap="none">
            <a:spAutoFit/>
          </a:bodyPr>
          <a:lstStyle/>
          <a:p>
            <a:pPr algn="just"/>
            <a:r>
              <a:rPr lang="es-EC" sz="2600" b="1" dirty="0">
                <a:latin typeface="Arial" panose="020B0604020202020204" pitchFamily="34" charset="0"/>
                <a:cs typeface="Arial" panose="020B0604020202020204" pitchFamily="34" charset="0"/>
              </a:rPr>
              <a:t>Determinación de la vida útil de los rodillos</a:t>
            </a:r>
          </a:p>
        </p:txBody>
      </p:sp>
    </p:spTree>
    <p:extLst>
      <p:ext uri="{BB962C8B-B14F-4D97-AF65-F5344CB8AC3E}">
        <p14:creationId xmlns:p14="http://schemas.microsoft.com/office/powerpoint/2010/main" val="351066188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5" name="Marcador de contenido 2"/>
          <p:cNvSpPr txBox="1">
            <a:spLocks/>
          </p:cNvSpPr>
          <p:nvPr/>
        </p:nvSpPr>
        <p:spPr>
          <a:xfrm>
            <a:off x="838200" y="643942"/>
            <a:ext cx="10515600" cy="2051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Diseño de los rodillos inferiores</a:t>
            </a:r>
          </a:p>
          <a:p>
            <a:pPr marL="0" indent="0" algn="just">
              <a:buNone/>
            </a:pPr>
            <a:r>
              <a:rPr lang="es-EC" sz="2600" dirty="0">
                <a:latin typeface="Arial" panose="020B0604020202020204" pitchFamily="34" charset="0"/>
                <a:cs typeface="Arial" panose="020B0604020202020204" pitchFamily="34" charset="0"/>
              </a:rPr>
              <a:t>Como ambos rodillos son geométricamente idénticos y las cargas a las cuales van a ser sometidos dependen del sentido de giro del motor, se diseñaran los rodillos tomando en consideración la mayor carga.</a:t>
            </a:r>
          </a:p>
        </p:txBody>
      </p:sp>
      <p:pic>
        <p:nvPicPr>
          <p:cNvPr id="9" name="Picture 105"/>
          <p:cNvPicPr/>
          <p:nvPr/>
        </p:nvPicPr>
        <p:blipFill>
          <a:blip r:embed="rId4">
            <a:extLst>
              <a:ext uri="{28A0092B-C50C-407E-A947-70E740481C1C}">
                <a14:useLocalDpi xmlns:a14="http://schemas.microsoft.com/office/drawing/2010/main" val="0"/>
              </a:ext>
            </a:extLst>
          </a:blip>
          <a:srcRect/>
          <a:stretch>
            <a:fillRect/>
          </a:stretch>
        </p:blipFill>
        <p:spPr bwMode="auto">
          <a:xfrm>
            <a:off x="6524625" y="3634431"/>
            <a:ext cx="4724400" cy="2014220"/>
          </a:xfrm>
          <a:prstGeom prst="rect">
            <a:avLst/>
          </a:prstGeom>
          <a:noFill/>
          <a:ln>
            <a:noFill/>
          </a:ln>
        </p:spPr>
      </p:pic>
      <p:pic>
        <p:nvPicPr>
          <p:cNvPr id="10" name="Picture 106"/>
          <p:cNvPicPr/>
          <p:nvPr/>
        </p:nvPicPr>
        <p:blipFill>
          <a:blip r:embed="rId5">
            <a:extLst>
              <a:ext uri="{28A0092B-C50C-407E-A947-70E740481C1C}">
                <a14:useLocalDpi xmlns:a14="http://schemas.microsoft.com/office/drawing/2010/main" val="0"/>
              </a:ext>
            </a:extLst>
          </a:blip>
          <a:srcRect/>
          <a:stretch>
            <a:fillRect/>
          </a:stretch>
        </p:blipFill>
        <p:spPr bwMode="auto">
          <a:xfrm>
            <a:off x="838200" y="2695425"/>
            <a:ext cx="5088028" cy="1978762"/>
          </a:xfrm>
          <a:prstGeom prst="rect">
            <a:avLst/>
          </a:prstGeom>
          <a:noFill/>
          <a:ln>
            <a:noFill/>
          </a:ln>
        </p:spPr>
      </p:pic>
      <p:pic>
        <p:nvPicPr>
          <p:cNvPr id="11" name="Picture 57"/>
          <p:cNvPicPr/>
          <p:nvPr/>
        </p:nvPicPr>
        <p:blipFill>
          <a:blip r:embed="rId6">
            <a:extLst>
              <a:ext uri="{28A0092B-C50C-407E-A947-70E740481C1C}">
                <a14:useLocalDpi xmlns:a14="http://schemas.microsoft.com/office/drawing/2010/main" val="0"/>
              </a:ext>
            </a:extLst>
          </a:blip>
          <a:srcRect/>
          <a:stretch>
            <a:fillRect/>
          </a:stretch>
        </p:blipFill>
        <p:spPr bwMode="auto">
          <a:xfrm>
            <a:off x="6419850" y="2510481"/>
            <a:ext cx="4933950" cy="1123950"/>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1031262" y="4802923"/>
                <a:ext cx="2178802" cy="372410"/>
              </a:xfrm>
              <a:prstGeom prst="rect">
                <a:avLst/>
              </a:prstGeom>
            </p:spPr>
            <p:txBody>
              <a:bodyPr wrap="none">
                <a:spAutoFit/>
              </a:bodyPr>
              <a:lstStyle/>
              <a:p>
                <a14:m>
                  <m:oMath xmlns:m="http://schemas.openxmlformats.org/officeDocument/2006/math">
                    <m:r>
                      <a:rPr lang="es-EC" i="1">
                        <a:latin typeface="Cambria Math" panose="02040503050406030204" pitchFamily="18" charset="0"/>
                        <a:ea typeface="Arial" panose="020B0604020202020204" pitchFamily="34" charset="0"/>
                        <a:cs typeface="Times New Roman" panose="02020603050405020304" pitchFamily="18" charset="0"/>
                      </a:rPr>
                      <m:t>𝐹𝑎</m:t>
                    </m:r>
                    <m:r>
                      <a:rPr lang="es-EC" i="1">
                        <a:latin typeface="Cambria Math" panose="02040503050406030204" pitchFamily="18" charset="0"/>
                        <a:ea typeface="Arial" panose="020B0604020202020204" pitchFamily="34" charset="0"/>
                        <a:cs typeface="Times New Roman" panose="02020603050405020304" pitchFamily="18" charset="0"/>
                      </a:rPr>
                      <m:t>=3.449×</m:t>
                    </m:r>
                    <m:sSup>
                      <m:sSupPr>
                        <m:ctrlPr>
                          <a:rPr lang="es-EC" i="1">
                            <a:effectLst/>
                            <a:latin typeface="Cambria Math" panose="02040503050406030204" pitchFamily="18" charset="0"/>
                          </a:rPr>
                        </m:ctrlPr>
                      </m:sSupPr>
                      <m:e>
                        <m:r>
                          <a:rPr lang="es-EC" i="1">
                            <a:effectLst/>
                            <a:latin typeface="Cambria Math" panose="02040503050406030204" pitchFamily="18" charset="0"/>
                            <a:ea typeface="Arial" panose="020B0604020202020204" pitchFamily="34" charset="0"/>
                            <a:cs typeface="Times New Roman" panose="02020603050405020304" pitchFamily="18" charset="0"/>
                          </a:rPr>
                          <m:t>10</m:t>
                        </m:r>
                      </m:e>
                      <m:sup>
                        <m:r>
                          <a:rPr lang="es-EC" i="1">
                            <a:effectLst/>
                            <a:latin typeface="Cambria Math" panose="02040503050406030204" pitchFamily="18" charset="0"/>
                            <a:ea typeface="Arial" panose="020B0604020202020204" pitchFamily="34" charset="0"/>
                            <a:cs typeface="Times New Roman" panose="02020603050405020304" pitchFamily="18" charset="0"/>
                          </a:rPr>
                          <m:t>5</m:t>
                        </m:r>
                      </m:sup>
                    </m:sSup>
                    <m:r>
                      <a:rPr lang="es-EC" i="1">
                        <a:effectLst/>
                        <a:latin typeface="Cambria Math" panose="02040503050406030204" pitchFamily="18" charset="0"/>
                        <a:ea typeface="Arial" panose="020B0604020202020204" pitchFamily="34" charset="0"/>
                        <a:cs typeface="Times New Roman" panose="02020603050405020304" pitchFamily="18" charset="0"/>
                      </a:rPr>
                      <m:t>𝑁</m:t>
                    </m:r>
                  </m:oMath>
                </a14:m>
                <a:r>
                  <a:rPr lang="es-EC" i="1" dirty="0">
                    <a:effectLst/>
                    <a:latin typeface="Cambria Math" panose="02040503050406030204" pitchFamily="18" charset="0"/>
                    <a:ea typeface="Arial" panose="020B0604020202020204" pitchFamily="34" charset="0"/>
                    <a:cs typeface="Times New Roman" panose="02020603050405020304" pitchFamily="18" charset="0"/>
                  </a:rPr>
                  <a:t> </a:t>
                </a:r>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1031262" y="4802923"/>
                <a:ext cx="2178802" cy="372410"/>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318898" y="4798629"/>
                <a:ext cx="22366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𝐹𝑟</m:t>
                          </m:r>
                        </m:e>
                        <m:sub>
                          <m:r>
                            <a:rPr lang="es-EC" i="1">
                              <a:latin typeface="Cambria Math" panose="02040503050406030204" pitchFamily="18" charset="0"/>
                            </a:rPr>
                            <m:t>𝑎</m:t>
                          </m:r>
                        </m:sub>
                      </m:sSub>
                      <m:r>
                        <a:rPr lang="es-EC" i="0">
                          <a:latin typeface="Cambria Math" panose="02040503050406030204" pitchFamily="18" charset="0"/>
                        </a:rPr>
                        <m:t>=6.207×</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4</m:t>
                          </m:r>
                        </m:sup>
                      </m:sSup>
                      <m:r>
                        <a:rPr lang="es-EC" i="1">
                          <a:latin typeface="Cambria Math" panose="02040503050406030204" pitchFamily="18" charset="0"/>
                        </a:rPr>
                        <m:t>𝑁</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3318898" y="4798629"/>
                <a:ext cx="2236638" cy="369332"/>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031262" y="5250633"/>
                <a:ext cx="20905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0">
                              <a:latin typeface="Cambria Math" panose="02040503050406030204" pitchFamily="18" charset="0"/>
                            </a:rPr>
                            <m:t>1</m:t>
                          </m:r>
                        </m:sub>
                      </m:sSub>
                      <m:r>
                        <a:rPr lang="es-EC" i="0">
                          <a:latin typeface="Cambria Math" panose="02040503050406030204" pitchFamily="18" charset="0"/>
                        </a:rPr>
                        <m:t>=5.733×</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3</m:t>
                          </m:r>
                        </m:sup>
                      </m:sSup>
                      <m:r>
                        <a:rPr lang="es-EC" i="0">
                          <a:latin typeface="Cambria Math" panose="02040503050406030204" pitchFamily="18" charset="0"/>
                        </a:rPr>
                        <m:t> </m:t>
                      </m:r>
                      <m:r>
                        <a:rPr lang="es-EC" i="1">
                          <a:latin typeface="Cambria Math" panose="02040503050406030204" pitchFamily="18" charset="0"/>
                        </a:rPr>
                        <m:t>𝐽</m:t>
                      </m:r>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1031262" y="5250633"/>
                <a:ext cx="2090508" cy="369332"/>
              </a:xfrm>
              <a:prstGeom prst="rect">
                <a:avLst/>
              </a:prstGeom>
              <a:blipFill rotWithShape="0">
                <a:blip r:embed="rId9"/>
                <a:stretch>
                  <a:fillRect b="-983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3293437" y="5236527"/>
                <a:ext cx="25809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𝑃𝑒𝑠𝑜</m:t>
                          </m:r>
                        </m:e>
                        <m:sub>
                          <m:r>
                            <a:rPr lang="es-EC" i="0">
                              <a:latin typeface="Cambria Math" panose="02040503050406030204" pitchFamily="18" charset="0"/>
                            </a:rPr>
                            <m:t>1</m:t>
                          </m:r>
                          <m:r>
                            <a:rPr lang="es-EC" i="1">
                              <a:latin typeface="Cambria Math" panose="02040503050406030204" pitchFamily="18" charset="0"/>
                            </a:rPr>
                            <m:t>𝑧</m:t>
                          </m:r>
                        </m:sub>
                      </m:sSub>
                      <m:r>
                        <a:rPr lang="es-EC" i="0">
                          <a:latin typeface="Cambria Math" panose="02040503050406030204" pitchFamily="18" charset="0"/>
                        </a:rPr>
                        <m:t>=5.457</m:t>
                      </m:r>
                      <m:r>
                        <a:rPr lang="es-EC">
                          <a:latin typeface="Cambria Math" panose="02040503050406030204" pitchFamily="18" charset="0"/>
                        </a:rPr>
                        <m:t>×</m:t>
                      </m:r>
                      <m:sSup>
                        <m:sSupPr>
                          <m:ctrlPr>
                            <a:rPr lang="es-EC" i="1" smtClean="0">
                              <a:latin typeface="Cambria Math" panose="02040503050406030204" pitchFamily="18" charset="0"/>
                            </a:rPr>
                          </m:ctrlPr>
                        </m:sSupPr>
                        <m:e>
                          <m:r>
                            <a:rPr lang="es-EC">
                              <a:latin typeface="Cambria Math" panose="02040503050406030204" pitchFamily="18" charset="0"/>
                            </a:rPr>
                            <m:t>10</m:t>
                          </m:r>
                        </m:e>
                        <m:sup>
                          <m:r>
                            <a:rPr lang="es-EC" b="0" i="0" smtClean="0">
                              <a:latin typeface="Cambria Math" panose="02040503050406030204" pitchFamily="18" charset="0"/>
                            </a:rPr>
                            <m:t>3</m:t>
                          </m:r>
                        </m:sup>
                      </m:sSup>
                      <m:r>
                        <a:rPr lang="es-EC" i="1">
                          <a:latin typeface="Cambria Math" panose="02040503050406030204" pitchFamily="18" charset="0"/>
                        </a:rPr>
                        <m:t>𝑁</m:t>
                      </m:r>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3293437" y="5236527"/>
                <a:ext cx="2580963" cy="369332"/>
              </a:xfrm>
              <a:prstGeom prst="rect">
                <a:avLst/>
              </a:prstGeom>
              <a:blipFill rotWithShape="0">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1569425" y="5693755"/>
                <a:ext cx="2598981" cy="396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𝑃𝑒𝑠𝑜</m:t>
                          </m:r>
                        </m:e>
                        <m:sub>
                          <m:r>
                            <a:rPr lang="es-EC" i="0">
                              <a:latin typeface="Cambria Math" panose="02040503050406030204" pitchFamily="18" charset="0"/>
                            </a:rPr>
                            <m:t>1</m:t>
                          </m:r>
                          <m:r>
                            <a:rPr lang="es-EC" i="1">
                              <a:latin typeface="Cambria Math" panose="02040503050406030204" pitchFamily="18" charset="0"/>
                            </a:rPr>
                            <m:t>𝑦</m:t>
                          </m:r>
                        </m:sub>
                      </m:sSub>
                      <m:r>
                        <a:rPr lang="es-EC" i="0">
                          <a:latin typeface="Cambria Math" panose="02040503050406030204" pitchFamily="18" charset="0"/>
                        </a:rPr>
                        <m:t>=8.824</m:t>
                      </m:r>
                      <m:r>
                        <a:rPr lang="es-EC">
                          <a:latin typeface="Cambria Math" panose="02040503050406030204" pitchFamily="18" charset="0"/>
                        </a:rPr>
                        <m:t>×</m:t>
                      </m:r>
                      <m:sSup>
                        <m:sSupPr>
                          <m:ctrlPr>
                            <a:rPr lang="es-EC" i="1">
                              <a:latin typeface="Cambria Math" panose="02040503050406030204" pitchFamily="18" charset="0"/>
                            </a:rPr>
                          </m:ctrlPr>
                        </m:sSupPr>
                        <m:e>
                          <m:r>
                            <a:rPr lang="es-EC">
                              <a:latin typeface="Cambria Math" panose="02040503050406030204" pitchFamily="18" charset="0"/>
                            </a:rPr>
                            <m:t>10</m:t>
                          </m:r>
                        </m:e>
                        <m:sup>
                          <m:r>
                            <a:rPr lang="es-EC">
                              <a:latin typeface="Cambria Math" panose="02040503050406030204" pitchFamily="18" charset="0"/>
                            </a:rPr>
                            <m:t>3</m:t>
                          </m:r>
                        </m:sup>
                      </m:sSup>
                      <m:r>
                        <a:rPr lang="es-EC" i="1">
                          <a:latin typeface="Cambria Math" panose="02040503050406030204" pitchFamily="18" charset="0"/>
                        </a:rPr>
                        <m:t>𝑁</m:t>
                      </m:r>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1569425" y="5693755"/>
                <a:ext cx="2598981" cy="396775"/>
              </a:xfrm>
              <a:prstGeom prst="rect">
                <a:avLst/>
              </a:prstGeom>
              <a:blipFill rotWithShape="0">
                <a:blip r:embed="rId11"/>
                <a:stretch>
                  <a:fillRect b="-4615"/>
                </a:stretch>
              </a:blipFill>
            </p:spPr>
            <p:txBody>
              <a:bodyPr/>
              <a:lstStyle/>
              <a:p>
                <a:r>
                  <a:rPr lang="es-EC">
                    <a:noFill/>
                  </a:rPr>
                  <a:t> </a:t>
                </a:r>
              </a:p>
            </p:txBody>
          </p:sp>
        </mc:Fallback>
      </mc:AlternateContent>
    </p:spTree>
    <p:extLst>
      <p:ext uri="{BB962C8B-B14F-4D97-AF65-F5344CB8AC3E}">
        <p14:creationId xmlns:p14="http://schemas.microsoft.com/office/powerpoint/2010/main" val="121562712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2"/>
          <p:cNvSpPr txBox="1">
            <a:spLocks/>
          </p:cNvSpPr>
          <p:nvPr/>
        </p:nvSpPr>
        <p:spPr>
          <a:xfrm>
            <a:off x="1242107" y="2068723"/>
            <a:ext cx="4430486" cy="3766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400" b="1" dirty="0" smtClean="0">
                <a:latin typeface="Arial" panose="020B0604020202020204" pitchFamily="34" charset="0"/>
                <a:cs typeface="Arial" panose="020B0604020202020204" pitchFamily="34" charset="0"/>
              </a:rPr>
              <a:t>Sección A4</a:t>
            </a:r>
          </a:p>
          <a:p>
            <a:pPr marL="0" indent="0" algn="just">
              <a:buNone/>
            </a:pPr>
            <a:r>
              <a:rPr lang="es-EC" sz="2400" dirty="0" smtClean="0">
                <a:latin typeface="Arial" panose="020B0604020202020204" pitchFamily="34" charset="0"/>
                <a:cs typeface="Arial" panose="020B0604020202020204" pitchFamily="34" charset="0"/>
              </a:rPr>
              <a:t>Ya que el método de diseño de la sección A4 es similar al desarrollado para la sección A2, se presentan los resultados obtenidos mediante cálculos.</a:t>
            </a:r>
          </a:p>
        </p:txBody>
      </p:sp>
      <p:pic>
        <p:nvPicPr>
          <p:cNvPr id="3" name="Imagen 2"/>
          <p:cNvPicPr>
            <a:picLocks noChangeAspect="1"/>
          </p:cNvPicPr>
          <p:nvPr/>
        </p:nvPicPr>
        <p:blipFill>
          <a:blip r:embed="rId4"/>
          <a:stretch>
            <a:fillRect/>
          </a:stretch>
        </p:blipFill>
        <p:spPr>
          <a:xfrm>
            <a:off x="6366896" y="1882140"/>
            <a:ext cx="4538207" cy="3952602"/>
          </a:xfrm>
          <a:prstGeom prst="rect">
            <a:avLst/>
          </a:prstGeom>
        </p:spPr>
      </p:pic>
      <p:sp>
        <p:nvSpPr>
          <p:cNvPr id="4" name="Rectángulo 3"/>
          <p:cNvSpPr/>
          <p:nvPr/>
        </p:nvSpPr>
        <p:spPr>
          <a:xfrm>
            <a:off x="1242107" y="1000025"/>
            <a:ext cx="5267789" cy="492443"/>
          </a:xfrm>
          <a:prstGeom prst="rect">
            <a:avLst/>
          </a:prstGeom>
        </p:spPr>
        <p:txBody>
          <a:bodyPr wrap="none">
            <a:spAutoFit/>
          </a:bodyPr>
          <a:lstStyle/>
          <a:p>
            <a:pPr algn="just"/>
            <a:r>
              <a:rPr lang="es-EC" sz="2600" b="1" dirty="0">
                <a:latin typeface="Arial" panose="020B0604020202020204" pitchFamily="34" charset="0"/>
                <a:cs typeface="Arial" panose="020B0604020202020204" pitchFamily="34" charset="0"/>
              </a:rPr>
              <a:t>Diseño de los rodillos inferiores</a:t>
            </a:r>
          </a:p>
        </p:txBody>
      </p:sp>
    </p:spTree>
    <p:extLst>
      <p:ext uri="{BB962C8B-B14F-4D97-AF65-F5344CB8AC3E}">
        <p14:creationId xmlns:p14="http://schemas.microsoft.com/office/powerpoint/2010/main" val="630324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5" name="Marcador de contenido 2"/>
          <p:cNvSpPr txBox="1">
            <a:spLocks/>
          </p:cNvSpPr>
          <p:nvPr/>
        </p:nvSpPr>
        <p:spPr>
          <a:xfrm>
            <a:off x="838200" y="643943"/>
            <a:ext cx="10515600" cy="583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Diseño del rodillo superior</a:t>
            </a:r>
          </a:p>
        </p:txBody>
      </p:sp>
      <p:pic>
        <p:nvPicPr>
          <p:cNvPr id="16" name="Picture 227"/>
          <p:cNvPicPr/>
          <p:nvPr/>
        </p:nvPicPr>
        <p:blipFill>
          <a:blip r:embed="rId4">
            <a:extLst>
              <a:ext uri="{28A0092B-C50C-407E-A947-70E740481C1C}">
                <a14:useLocalDpi xmlns:a14="http://schemas.microsoft.com/office/drawing/2010/main" val="0"/>
              </a:ext>
            </a:extLst>
          </a:blip>
          <a:srcRect/>
          <a:stretch>
            <a:fillRect/>
          </a:stretch>
        </p:blipFill>
        <p:spPr bwMode="auto">
          <a:xfrm>
            <a:off x="6653212" y="1536480"/>
            <a:ext cx="4991100" cy="883285"/>
          </a:xfrm>
          <a:prstGeom prst="rect">
            <a:avLst/>
          </a:prstGeom>
          <a:noFill/>
          <a:ln>
            <a:noFill/>
          </a:ln>
        </p:spPr>
      </p:pic>
      <p:pic>
        <p:nvPicPr>
          <p:cNvPr id="18" name="Picture 230"/>
          <p:cNvPicPr/>
          <p:nvPr/>
        </p:nvPicPr>
        <p:blipFill>
          <a:blip r:embed="rId5">
            <a:extLst>
              <a:ext uri="{28A0092B-C50C-407E-A947-70E740481C1C}">
                <a14:useLocalDpi xmlns:a14="http://schemas.microsoft.com/office/drawing/2010/main" val="0"/>
              </a:ext>
            </a:extLst>
          </a:blip>
          <a:srcRect/>
          <a:stretch>
            <a:fillRect/>
          </a:stretch>
        </p:blipFill>
        <p:spPr bwMode="auto">
          <a:xfrm>
            <a:off x="6543675" y="2729238"/>
            <a:ext cx="5210175" cy="2038350"/>
          </a:xfrm>
          <a:prstGeom prst="rect">
            <a:avLst/>
          </a:prstGeom>
          <a:noFill/>
          <a:ln>
            <a:noFill/>
          </a:ln>
        </p:spPr>
      </p:pic>
      <p:pic>
        <p:nvPicPr>
          <p:cNvPr id="19" name="Imagen 18"/>
          <p:cNvPicPr>
            <a:picLocks noChangeAspect="1"/>
          </p:cNvPicPr>
          <p:nvPr/>
        </p:nvPicPr>
        <p:blipFill>
          <a:blip r:embed="rId6"/>
          <a:stretch>
            <a:fillRect/>
          </a:stretch>
        </p:blipFill>
        <p:spPr>
          <a:xfrm>
            <a:off x="838200" y="1364691"/>
            <a:ext cx="5705475" cy="2162175"/>
          </a:xfrm>
          <a:prstGeom prst="rect">
            <a:avLst/>
          </a:prstGeom>
        </p:spPr>
      </p:pic>
      <mc:AlternateContent xmlns:mc="http://schemas.openxmlformats.org/markup-compatibility/2006" xmlns:a14="http://schemas.microsoft.com/office/drawing/2010/main">
        <mc:Choice Requires="a14">
          <p:sp>
            <p:nvSpPr>
              <p:cNvPr id="20" name="Rectángulo 19"/>
              <p:cNvSpPr/>
              <p:nvPr/>
            </p:nvSpPr>
            <p:spPr>
              <a:xfrm>
                <a:off x="1112136" y="3772670"/>
                <a:ext cx="2123723" cy="372410"/>
              </a:xfrm>
              <a:prstGeom prst="rect">
                <a:avLst/>
              </a:prstGeom>
            </p:spPr>
            <p:txBody>
              <a:bodyPr wrap="none">
                <a:spAutoFit/>
              </a:bodyPr>
              <a:lstStyle/>
              <a:p>
                <a14:m>
                  <m:oMath xmlns:m="http://schemas.openxmlformats.org/officeDocument/2006/math">
                    <m:sSub>
                      <m:sSubPr>
                        <m:ctrlPr>
                          <a:rPr lang="es-EC" b="0" i="1" smtClean="0">
                            <a:latin typeface="Cambria Math" panose="02040503050406030204" pitchFamily="18" charset="0"/>
                            <a:cs typeface="Times New Roman" panose="02020603050405020304" pitchFamily="18" charset="0"/>
                          </a:rPr>
                        </m:ctrlPr>
                      </m:sSubPr>
                      <m:e>
                        <m:r>
                          <a:rPr lang="es-EC" b="0" i="1" smtClean="0">
                            <a:latin typeface="Cambria Math" panose="02040503050406030204" pitchFamily="18" charset="0"/>
                            <a:cs typeface="Times New Roman" panose="02020603050405020304" pitchFamily="18" charset="0"/>
                          </a:rPr>
                          <m:t>𝑃</m:t>
                        </m:r>
                      </m:e>
                      <m:sub>
                        <m:r>
                          <a:rPr lang="es-EC" b="0" i="1" smtClean="0">
                            <a:latin typeface="Cambria Math" panose="02040503050406030204" pitchFamily="18" charset="0"/>
                            <a:cs typeface="Times New Roman" panose="02020603050405020304" pitchFamily="18" charset="0"/>
                          </a:rPr>
                          <m:t>1</m:t>
                        </m:r>
                      </m:sub>
                    </m:sSub>
                    <m:r>
                      <a:rPr lang="es-EC" i="1">
                        <a:latin typeface="Cambria Math" panose="02040503050406030204" pitchFamily="18" charset="0"/>
                        <a:ea typeface="Arial" panose="020B0604020202020204" pitchFamily="34" charset="0"/>
                        <a:cs typeface="Times New Roman" panose="02020603050405020304" pitchFamily="18" charset="0"/>
                      </a:rPr>
                      <m:t>=</m:t>
                    </m:r>
                    <m:r>
                      <a:rPr lang="es-EC" b="0" i="1" smtClean="0">
                        <a:latin typeface="Cambria Math" panose="02040503050406030204" pitchFamily="18" charset="0"/>
                        <a:ea typeface="Arial" panose="020B0604020202020204" pitchFamily="34" charset="0"/>
                        <a:cs typeface="Times New Roman" panose="02020603050405020304" pitchFamily="18" charset="0"/>
                      </a:rPr>
                      <m:t>4</m:t>
                    </m:r>
                    <m:r>
                      <a:rPr lang="es-EC" i="1">
                        <a:latin typeface="Cambria Math" panose="02040503050406030204" pitchFamily="18" charset="0"/>
                        <a:ea typeface="Arial" panose="020B0604020202020204" pitchFamily="34" charset="0"/>
                        <a:cs typeface="Times New Roman" panose="02020603050405020304" pitchFamily="18" charset="0"/>
                      </a:rPr>
                      <m:t>.</m:t>
                    </m:r>
                    <m:r>
                      <a:rPr lang="es-EC" b="0" i="1" smtClean="0">
                        <a:latin typeface="Cambria Math" panose="02040503050406030204" pitchFamily="18" charset="0"/>
                        <a:ea typeface="Arial" panose="020B0604020202020204" pitchFamily="34" charset="0"/>
                        <a:cs typeface="Times New Roman" panose="02020603050405020304" pitchFamily="18" charset="0"/>
                      </a:rPr>
                      <m:t>925</m:t>
                    </m:r>
                    <m:r>
                      <a:rPr lang="es-EC" i="1">
                        <a:latin typeface="Cambria Math" panose="02040503050406030204" pitchFamily="18" charset="0"/>
                        <a:ea typeface="Arial" panose="020B0604020202020204" pitchFamily="34" charset="0"/>
                        <a:cs typeface="Times New Roman" panose="02020603050405020304" pitchFamily="18" charset="0"/>
                      </a:rPr>
                      <m:t>×</m:t>
                    </m:r>
                    <m:sSup>
                      <m:sSupPr>
                        <m:ctrlPr>
                          <a:rPr lang="es-EC" i="1">
                            <a:effectLst/>
                            <a:latin typeface="Cambria Math" panose="02040503050406030204" pitchFamily="18" charset="0"/>
                          </a:rPr>
                        </m:ctrlPr>
                      </m:sSupPr>
                      <m:e>
                        <m:r>
                          <a:rPr lang="es-EC" i="1">
                            <a:effectLst/>
                            <a:latin typeface="Cambria Math" panose="02040503050406030204" pitchFamily="18" charset="0"/>
                            <a:ea typeface="Arial" panose="020B0604020202020204" pitchFamily="34" charset="0"/>
                            <a:cs typeface="Times New Roman" panose="02020603050405020304" pitchFamily="18" charset="0"/>
                          </a:rPr>
                          <m:t>10</m:t>
                        </m:r>
                      </m:e>
                      <m:sup>
                        <m:r>
                          <a:rPr lang="es-EC" i="1">
                            <a:effectLst/>
                            <a:latin typeface="Cambria Math" panose="02040503050406030204" pitchFamily="18" charset="0"/>
                            <a:ea typeface="Arial" panose="020B0604020202020204" pitchFamily="34" charset="0"/>
                            <a:cs typeface="Times New Roman" panose="02020603050405020304" pitchFamily="18" charset="0"/>
                          </a:rPr>
                          <m:t>5</m:t>
                        </m:r>
                      </m:sup>
                    </m:sSup>
                    <m:r>
                      <a:rPr lang="es-EC" i="1">
                        <a:effectLst/>
                        <a:latin typeface="Cambria Math" panose="02040503050406030204" pitchFamily="18" charset="0"/>
                        <a:ea typeface="Arial" panose="020B0604020202020204" pitchFamily="34" charset="0"/>
                        <a:cs typeface="Times New Roman" panose="02020603050405020304" pitchFamily="18" charset="0"/>
                      </a:rPr>
                      <m:t>𝑁</m:t>
                    </m:r>
                  </m:oMath>
                </a14:m>
                <a:r>
                  <a:rPr lang="es-EC" i="1" dirty="0">
                    <a:effectLst/>
                    <a:latin typeface="Cambria Math" panose="02040503050406030204" pitchFamily="18" charset="0"/>
                    <a:ea typeface="Arial" panose="020B0604020202020204" pitchFamily="34" charset="0"/>
                    <a:cs typeface="Times New Roman" panose="02020603050405020304" pitchFamily="18" charset="0"/>
                  </a:rPr>
                  <a:t> </a:t>
                </a:r>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1112136" y="3772670"/>
                <a:ext cx="2123723" cy="372410"/>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3399772" y="3768376"/>
                <a:ext cx="22321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𝐹𝑟</m:t>
                          </m:r>
                        </m:e>
                        <m:sub>
                          <m:r>
                            <a:rPr lang="es-EC" b="0" i="1" smtClean="0">
                              <a:latin typeface="Cambria Math" panose="02040503050406030204" pitchFamily="18" charset="0"/>
                            </a:rPr>
                            <m:t>1</m:t>
                          </m:r>
                        </m:sub>
                      </m:sSub>
                      <m:r>
                        <a:rPr lang="es-EC" i="0">
                          <a:latin typeface="Cambria Math" panose="02040503050406030204" pitchFamily="18" charset="0"/>
                        </a:rPr>
                        <m:t>=</m:t>
                      </m:r>
                      <m:r>
                        <a:rPr lang="es-EC" b="0" i="0" smtClean="0">
                          <a:latin typeface="Cambria Math" panose="02040503050406030204" pitchFamily="18" charset="0"/>
                        </a:rPr>
                        <m:t>8</m:t>
                      </m:r>
                      <m:r>
                        <a:rPr lang="es-EC" i="0">
                          <a:latin typeface="Cambria Math" panose="02040503050406030204" pitchFamily="18" charset="0"/>
                        </a:rPr>
                        <m:t>.</m:t>
                      </m:r>
                      <m:r>
                        <a:rPr lang="es-EC" b="0" i="0" smtClean="0">
                          <a:latin typeface="Cambria Math" panose="02040503050406030204" pitchFamily="18" charset="0"/>
                        </a:rPr>
                        <m:t>866</m:t>
                      </m:r>
                      <m:r>
                        <a:rPr lang="es-EC" i="0">
                          <a:latin typeface="Cambria Math" panose="02040503050406030204" pitchFamily="18" charset="0"/>
                        </a:rPr>
                        <m:t>×</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4</m:t>
                          </m:r>
                        </m:sup>
                      </m:sSup>
                      <m:r>
                        <a:rPr lang="es-EC" i="1">
                          <a:latin typeface="Cambria Math" panose="02040503050406030204" pitchFamily="18" charset="0"/>
                        </a:rPr>
                        <m:t>𝑁</m:t>
                      </m:r>
                    </m:oMath>
                  </m:oMathPara>
                </a14:m>
                <a:endParaRPr lang="es-EC" dirty="0"/>
              </a:p>
            </p:txBody>
          </p:sp>
        </mc:Choice>
        <mc:Fallback xmlns="">
          <p:sp>
            <p:nvSpPr>
              <p:cNvPr id="21" name="Rectángulo 20"/>
              <p:cNvSpPr>
                <a:spLocks noRot="1" noChangeAspect="1" noMove="1" noResize="1" noEditPoints="1" noAdjustHandles="1" noChangeArrowheads="1" noChangeShapeType="1" noTextEdit="1"/>
              </p:cNvSpPr>
              <p:nvPr/>
            </p:nvSpPr>
            <p:spPr>
              <a:xfrm>
                <a:off x="3399772" y="3768376"/>
                <a:ext cx="2232150" cy="369332"/>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1255502" y="4335123"/>
                <a:ext cx="4288539" cy="669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𝑇</m:t>
                          </m:r>
                        </m:e>
                        <m:sub>
                          <m:r>
                            <a:rPr lang="es-EC" b="0" i="0" smtClean="0">
                              <a:latin typeface="Cambria Math" panose="02040503050406030204" pitchFamily="18" charset="0"/>
                            </a:rPr>
                            <m:t>2</m:t>
                          </m:r>
                        </m:sub>
                      </m:sSub>
                      <m:r>
                        <a:rPr lang="es-EC" i="0">
                          <a:latin typeface="Cambria Math" panose="02040503050406030204" pitchFamily="18" charset="0"/>
                        </a:rPr>
                        <m:t>=</m:t>
                      </m:r>
                      <m:d>
                        <m:dPr>
                          <m:ctrlPr>
                            <a:rPr lang="es-EC" b="0" i="1" smtClean="0">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𝐹𝑟</m:t>
                              </m:r>
                            </m:e>
                            <m:sub>
                              <m:r>
                                <a:rPr lang="es-EC" i="1">
                                  <a:latin typeface="Cambria Math" panose="02040503050406030204" pitchFamily="18" charset="0"/>
                                </a:rPr>
                                <m:t>𝑎</m:t>
                              </m:r>
                            </m:sub>
                          </m:sSub>
                          <m:r>
                            <a:rPr lang="es-EC" b="0" i="1" smtClean="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𝐹𝑟</m:t>
                              </m:r>
                            </m:e>
                            <m:sub>
                              <m:r>
                                <a:rPr lang="es-EC" b="0" i="1" smtClean="0">
                                  <a:latin typeface="Cambria Math" panose="02040503050406030204" pitchFamily="18" charset="0"/>
                                </a:rPr>
                                <m:t>𝑏</m:t>
                              </m:r>
                            </m:sub>
                          </m:sSub>
                        </m:e>
                      </m:d>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=1.355</m:t>
                      </m:r>
                      <m:r>
                        <a:rPr lang="es-EC">
                          <a:latin typeface="Cambria Math" panose="02040503050406030204" pitchFamily="18" charset="0"/>
                        </a:rPr>
                        <m:t>×</m:t>
                      </m:r>
                      <m:sSup>
                        <m:sSupPr>
                          <m:ctrlPr>
                            <a:rPr lang="es-EC" i="1">
                              <a:latin typeface="Cambria Math" panose="02040503050406030204" pitchFamily="18" charset="0"/>
                            </a:rPr>
                          </m:ctrlPr>
                        </m:sSupPr>
                        <m:e>
                          <m:r>
                            <a:rPr lang="es-EC">
                              <a:latin typeface="Cambria Math" panose="02040503050406030204" pitchFamily="18" charset="0"/>
                            </a:rPr>
                            <m:t>10</m:t>
                          </m:r>
                        </m:e>
                        <m:sup>
                          <m:r>
                            <a:rPr lang="en-US" b="0" i="0" smtClean="0">
                              <a:latin typeface="Cambria Math" panose="02040503050406030204" pitchFamily="18" charset="0"/>
                            </a:rPr>
                            <m:t>4</m:t>
                          </m:r>
                        </m:sup>
                      </m:sSup>
                      <m:r>
                        <a:rPr lang="es-EC">
                          <a:latin typeface="Cambria Math" panose="02040503050406030204" pitchFamily="18" charset="0"/>
                        </a:rPr>
                        <m:t> </m:t>
                      </m:r>
                      <m:r>
                        <a:rPr lang="es-EC" i="1">
                          <a:latin typeface="Cambria Math" panose="02040503050406030204" pitchFamily="18" charset="0"/>
                        </a:rPr>
                        <m:t>𝐽</m:t>
                      </m:r>
                    </m:oMath>
                  </m:oMathPara>
                </a14:m>
                <a:endParaRPr lang="es-EC" dirty="0"/>
              </a:p>
              <a:p>
                <a:endParaRPr lang="es-EC" dirty="0"/>
              </a:p>
            </p:txBody>
          </p:sp>
        </mc:Choice>
        <mc:Fallback xmlns="">
          <p:sp>
            <p:nvSpPr>
              <p:cNvPr id="22" name="Rectángulo 21"/>
              <p:cNvSpPr>
                <a:spLocks noRot="1" noChangeAspect="1" noMove="1" noResize="1" noEditPoints="1" noAdjustHandles="1" noChangeArrowheads="1" noChangeShapeType="1" noTextEdit="1"/>
              </p:cNvSpPr>
              <p:nvPr/>
            </p:nvSpPr>
            <p:spPr>
              <a:xfrm>
                <a:off x="1255502" y="4335123"/>
                <a:ext cx="4288539" cy="669992"/>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2100280" y="4895855"/>
                <a:ext cx="26210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𝑃𝑒𝑠𝑜</m:t>
                          </m:r>
                        </m:e>
                        <m:sub>
                          <m:r>
                            <a:rPr lang="en-US" b="0" i="0" smtClean="0">
                              <a:latin typeface="Cambria Math" panose="02040503050406030204" pitchFamily="18" charset="0"/>
                            </a:rPr>
                            <m:t>2</m:t>
                          </m:r>
                        </m:sub>
                      </m:sSub>
                      <m:r>
                        <a:rPr lang="es-EC" i="0">
                          <a:latin typeface="Cambria Math" panose="02040503050406030204" pitchFamily="18" charset="0"/>
                        </a:rPr>
                        <m:t>=</m:t>
                      </m:r>
                      <m:r>
                        <a:rPr lang="en-US" b="0" i="0" smtClean="0">
                          <a:latin typeface="Cambria Math" panose="02040503050406030204" pitchFamily="18" charset="0"/>
                        </a:rPr>
                        <m:t>14</m:t>
                      </m:r>
                      <m:r>
                        <a:rPr lang="es-EC" i="0">
                          <a:latin typeface="Cambria Math" panose="02040503050406030204" pitchFamily="18" charset="0"/>
                        </a:rPr>
                        <m:t>.</m:t>
                      </m:r>
                      <m:r>
                        <a:rPr lang="en-US" b="0" i="0" smtClean="0">
                          <a:latin typeface="Cambria Math" panose="02040503050406030204" pitchFamily="18" charset="0"/>
                        </a:rPr>
                        <m:t>289</m:t>
                      </m:r>
                      <m:r>
                        <a:rPr lang="es-EC">
                          <a:latin typeface="Cambria Math" panose="02040503050406030204" pitchFamily="18" charset="0"/>
                        </a:rPr>
                        <m:t>×</m:t>
                      </m:r>
                      <m:sSup>
                        <m:sSupPr>
                          <m:ctrlPr>
                            <a:rPr lang="es-EC" i="1">
                              <a:latin typeface="Cambria Math" panose="02040503050406030204" pitchFamily="18" charset="0"/>
                            </a:rPr>
                          </m:ctrlPr>
                        </m:sSupPr>
                        <m:e>
                          <m:r>
                            <a:rPr lang="es-EC">
                              <a:latin typeface="Cambria Math" panose="02040503050406030204" pitchFamily="18" charset="0"/>
                            </a:rPr>
                            <m:t>10</m:t>
                          </m:r>
                        </m:e>
                        <m:sup>
                          <m:r>
                            <a:rPr lang="es-EC">
                              <a:latin typeface="Cambria Math" panose="02040503050406030204" pitchFamily="18" charset="0"/>
                            </a:rPr>
                            <m:t>3</m:t>
                          </m:r>
                        </m:sup>
                      </m:sSup>
                      <m:r>
                        <a:rPr lang="es-EC" i="1">
                          <a:latin typeface="Cambria Math" panose="02040503050406030204" pitchFamily="18" charset="0"/>
                        </a:rPr>
                        <m:t>𝑁</m:t>
                      </m:r>
                    </m:oMath>
                  </m:oMathPara>
                </a14:m>
                <a:endParaRPr lang="es-EC" dirty="0"/>
              </a:p>
            </p:txBody>
          </p:sp>
        </mc:Choice>
        <mc:Fallback xmlns="">
          <p:sp>
            <p:nvSpPr>
              <p:cNvPr id="23" name="Rectángulo 22"/>
              <p:cNvSpPr>
                <a:spLocks noRot="1" noChangeAspect="1" noMove="1" noResize="1" noEditPoints="1" noAdjustHandles="1" noChangeArrowheads="1" noChangeShapeType="1" noTextEdit="1"/>
              </p:cNvSpPr>
              <p:nvPr/>
            </p:nvSpPr>
            <p:spPr>
              <a:xfrm>
                <a:off x="2100280" y="4895855"/>
                <a:ext cx="2621039" cy="369332"/>
              </a:xfrm>
              <a:prstGeom prst="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45027610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2"/>
          <p:cNvSpPr txBox="1">
            <a:spLocks/>
          </p:cNvSpPr>
          <p:nvPr/>
        </p:nvSpPr>
        <p:spPr>
          <a:xfrm>
            <a:off x="7257143" y="1609691"/>
            <a:ext cx="4764314" cy="2868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400" b="1" dirty="0">
                <a:latin typeface="Arial" panose="020B0604020202020204" pitchFamily="34" charset="0"/>
                <a:cs typeface="Arial" panose="020B0604020202020204" pitchFamily="34" charset="0"/>
              </a:rPr>
              <a:t>Sección C4</a:t>
            </a:r>
          </a:p>
          <a:p>
            <a:pPr marL="0" indent="0" algn="just">
              <a:buNone/>
            </a:pPr>
            <a:r>
              <a:rPr lang="es-EC" sz="2400" dirty="0" smtClean="0">
                <a:latin typeface="Arial" panose="020B0604020202020204" pitchFamily="34" charset="0"/>
                <a:cs typeface="Arial" panose="020B0604020202020204" pitchFamily="34" charset="0"/>
              </a:rPr>
              <a:t>El </a:t>
            </a:r>
            <a:r>
              <a:rPr lang="es-EC" sz="2400" dirty="0">
                <a:latin typeface="Arial" panose="020B0604020202020204" pitchFamily="34" charset="0"/>
                <a:cs typeface="Arial" panose="020B0604020202020204" pitchFamily="34" charset="0"/>
              </a:rPr>
              <a:t>análisis de la zona critica del rodillo lo realizaremos en </a:t>
            </a:r>
            <a:r>
              <a:rPr lang="es-EC" sz="2400" dirty="0" smtClean="0">
                <a:latin typeface="Arial" panose="020B0604020202020204" pitchFamily="34" charset="0"/>
                <a:cs typeface="Arial" panose="020B0604020202020204" pitchFamily="34" charset="0"/>
              </a:rPr>
              <a:t>1 sección la C4, ya que el método de diseño es similar al que se desarrollo para el rodillo inferior, se presentan los resultados obtenidos mediante cálculos.</a:t>
            </a:r>
          </a:p>
        </p:txBody>
      </p:sp>
      <p:pic>
        <p:nvPicPr>
          <p:cNvPr id="7" name="Imagen 6"/>
          <p:cNvPicPr>
            <a:picLocks noChangeAspect="1"/>
          </p:cNvPicPr>
          <p:nvPr/>
        </p:nvPicPr>
        <p:blipFill>
          <a:blip r:embed="rId4"/>
          <a:stretch>
            <a:fillRect/>
          </a:stretch>
        </p:blipFill>
        <p:spPr>
          <a:xfrm>
            <a:off x="838200" y="1609691"/>
            <a:ext cx="6028815" cy="4092188"/>
          </a:xfrm>
          <a:prstGeom prst="rect">
            <a:avLst/>
          </a:prstGeom>
        </p:spPr>
      </p:pic>
      <p:sp>
        <p:nvSpPr>
          <p:cNvPr id="6" name="Marcador de contenido 2"/>
          <p:cNvSpPr txBox="1">
            <a:spLocks/>
          </p:cNvSpPr>
          <p:nvPr/>
        </p:nvSpPr>
        <p:spPr>
          <a:xfrm>
            <a:off x="838200" y="770943"/>
            <a:ext cx="10515600" cy="583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Diseño del rodillo superior</a:t>
            </a:r>
          </a:p>
        </p:txBody>
      </p:sp>
    </p:spTree>
    <p:extLst>
      <p:ext uri="{BB962C8B-B14F-4D97-AF65-F5344CB8AC3E}">
        <p14:creationId xmlns:p14="http://schemas.microsoft.com/office/powerpoint/2010/main" val="45905946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2"/>
          <p:cNvSpPr txBox="1">
            <a:spLocks/>
          </p:cNvSpPr>
          <p:nvPr/>
        </p:nvSpPr>
        <p:spPr>
          <a:xfrm>
            <a:off x="838200" y="643943"/>
            <a:ext cx="10515600" cy="638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400" b="1" dirty="0" smtClean="0">
                <a:latin typeface="Arial" panose="020B0604020202020204" pitchFamily="34" charset="0"/>
                <a:cs typeface="Arial" panose="020B0604020202020204" pitchFamily="34" charset="0"/>
              </a:rPr>
              <a:t>Análisis de los factores de seguridad obtenidos en los rodillos</a:t>
            </a:r>
            <a:endParaRPr lang="es-EC" sz="24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3549617" y="1168890"/>
            <a:ext cx="5829365" cy="4774219"/>
          </a:xfrm>
          <a:prstGeom prst="rect">
            <a:avLst/>
          </a:prstGeom>
        </p:spPr>
      </p:pic>
    </p:spTree>
    <p:extLst>
      <p:ext uri="{BB962C8B-B14F-4D97-AF65-F5344CB8AC3E}">
        <p14:creationId xmlns:p14="http://schemas.microsoft.com/office/powerpoint/2010/main" val="209100511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2"/>
          <p:cNvSpPr txBox="1">
            <a:spLocks/>
          </p:cNvSpPr>
          <p:nvPr/>
        </p:nvSpPr>
        <p:spPr>
          <a:xfrm>
            <a:off x="838200" y="643943"/>
            <a:ext cx="10515600" cy="583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Selección de los pistones hidráulicos</a:t>
            </a:r>
          </a:p>
        </p:txBody>
      </p:sp>
      <p:sp>
        <p:nvSpPr>
          <p:cNvPr id="12" name="Marcador de contenido 2"/>
          <p:cNvSpPr txBox="1">
            <a:spLocks/>
          </p:cNvSpPr>
          <p:nvPr/>
        </p:nvSpPr>
        <p:spPr>
          <a:xfrm>
            <a:off x="838200" y="1176354"/>
            <a:ext cx="10515600" cy="23034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400" b="1" dirty="0" smtClean="0">
                <a:latin typeface="Arial" panose="020B0604020202020204" pitchFamily="34" charset="0"/>
                <a:cs typeface="Arial" panose="020B0604020202020204" pitchFamily="34" charset="0"/>
              </a:rPr>
              <a:t>Pistones hidráulicos de los rodillos inferiores</a:t>
            </a:r>
          </a:p>
          <a:p>
            <a:pPr marL="0" indent="0" algn="just">
              <a:buNone/>
            </a:pPr>
            <a:r>
              <a:rPr lang="es-EC" sz="2400" dirty="0">
                <a:latin typeface="Arial" panose="020B0604020202020204" pitchFamily="34" charset="0"/>
                <a:cs typeface="Arial" panose="020B0604020202020204" pitchFamily="34" charset="0"/>
              </a:rPr>
              <a:t>Primero determinaremos la fuerza equivalente de la reacción crítica del rodillo inferior y a esta fuerza la pondremos en el plano ortogonal de la máquina ya que el empleado en los cálculos del rodillo inferior fue para facilitar los cálculos.</a:t>
            </a:r>
            <a:endParaRPr lang="es-EC" sz="2400" dirty="0" smtClean="0">
              <a:latin typeface="Arial" panose="020B0604020202020204" pitchFamily="34" charset="0"/>
              <a:cs typeface="Arial" panose="020B0604020202020204" pitchFamily="34" charset="0"/>
            </a:endParaRPr>
          </a:p>
        </p:txBody>
      </p:sp>
      <p:pic>
        <p:nvPicPr>
          <p:cNvPr id="14" name="Picture 238"/>
          <p:cNvPicPr/>
          <p:nvPr/>
        </p:nvPicPr>
        <p:blipFill>
          <a:blip r:embed="rId4">
            <a:extLst>
              <a:ext uri="{28A0092B-C50C-407E-A947-70E740481C1C}">
                <a14:useLocalDpi xmlns:a14="http://schemas.microsoft.com/office/drawing/2010/main" val="0"/>
              </a:ext>
            </a:extLst>
          </a:blip>
          <a:srcRect/>
          <a:stretch>
            <a:fillRect/>
          </a:stretch>
        </p:blipFill>
        <p:spPr bwMode="auto">
          <a:xfrm>
            <a:off x="2082800" y="3282315"/>
            <a:ext cx="2314575" cy="2630170"/>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4648200" y="3609469"/>
                <a:ext cx="6096000" cy="1975862"/>
              </a:xfrm>
              <a:prstGeom prst="rect">
                <a:avLst/>
              </a:prstGeom>
            </p:spPr>
            <p:txBody>
              <a:bodyPr>
                <a:spAutoFit/>
              </a:bodyPr>
              <a:lstStyle/>
              <a:p>
                <a:pPr indent="228600"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𝑅</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s-EC"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pPr>
                            <m:e>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𝑅</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e>
                                <m:sub>
                                  <m:r>
                                    <a:rPr lang="es-EC" i="1">
                                      <a:effectLst/>
                                      <a:latin typeface="Cambria Math" panose="02040503050406030204" pitchFamily="18" charset="0"/>
                                      <a:ea typeface="Arial" panose="020B0604020202020204" pitchFamily="34" charset="0"/>
                                      <a:cs typeface="Times New Roman" panose="02020603050405020304" pitchFamily="18" charset="0"/>
                                    </a:rPr>
                                    <m:t>𝑌</m:t>
                                  </m:r>
                                </m:sub>
                              </m:sSub>
                            </m:e>
                            <m:sup>
                              <m:r>
                                <a:rPr lang="es-EC" i="1">
                                  <a:effectLst/>
                                  <a:latin typeface="Cambria Math" panose="02040503050406030204" pitchFamily="18" charset="0"/>
                                  <a:ea typeface="Arial" panose="020B0604020202020204" pitchFamily="34" charset="0"/>
                                  <a:cs typeface="Times New Roman" panose="02020603050405020304" pitchFamily="18" charset="0"/>
                                </a:rPr>
                                <m:t>2</m:t>
                              </m:r>
                            </m:sup>
                          </m:sSup>
                          <m:r>
                            <a:rPr lang="es-EC"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pPr>
                            <m:e>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𝑅</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e>
                                <m:sub>
                                  <m:r>
                                    <a:rPr lang="es-EC" i="1">
                                      <a:effectLst/>
                                      <a:latin typeface="Cambria Math" panose="02040503050406030204" pitchFamily="18" charset="0"/>
                                      <a:ea typeface="Arial" panose="020B0604020202020204" pitchFamily="34" charset="0"/>
                                      <a:cs typeface="Times New Roman" panose="02020603050405020304" pitchFamily="18" charset="0"/>
                                    </a:rPr>
                                    <m:t>𝑍</m:t>
                                  </m:r>
                                </m:sub>
                              </m:sSub>
                            </m:e>
                            <m:sup>
                              <m:r>
                                <a:rPr lang="es-EC" i="1">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es-EC" i="1">
                          <a:effectLst/>
                          <a:latin typeface="Cambria Math" panose="02040503050406030204" pitchFamily="18" charset="0"/>
                          <a:ea typeface="Arial" panose="020B0604020202020204" pitchFamily="34" charset="0"/>
                          <a:cs typeface="Times New Roman" panose="02020603050405020304" pitchFamily="18" charset="0"/>
                        </a:rPr>
                        <m:t>=1.951∗</m:t>
                      </m:r>
                      <m:sSup>
                        <m:sSup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pPr>
                        <m:e>
                          <m:r>
                            <a:rPr lang="es-EC" i="1">
                              <a:effectLst/>
                              <a:latin typeface="Cambria Math" panose="02040503050406030204" pitchFamily="18" charset="0"/>
                              <a:ea typeface="Arial" panose="020B0604020202020204" pitchFamily="34" charset="0"/>
                              <a:cs typeface="Times New Roman" panose="02020603050405020304" pitchFamily="18" charset="0"/>
                            </a:rPr>
                            <m:t>10</m:t>
                          </m:r>
                        </m:e>
                        <m:sup>
                          <m:r>
                            <a:rPr lang="es-EC" i="1">
                              <a:effectLst/>
                              <a:latin typeface="Cambria Math" panose="02040503050406030204" pitchFamily="18" charset="0"/>
                              <a:ea typeface="Arial" panose="020B0604020202020204" pitchFamily="34" charset="0"/>
                              <a:cs typeface="Times New Roman" panose="02020603050405020304" pitchFamily="18" charset="0"/>
                            </a:rPr>
                            <m:t>5</m:t>
                          </m:r>
                        </m:sup>
                      </m:sSup>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28600"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𝜃</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r>
                        <a:rPr lang="es-EC" i="1">
                          <a:effectLst/>
                          <a:latin typeface="Cambria Math" panose="02040503050406030204" pitchFamily="18" charset="0"/>
                          <a:ea typeface="Arial" panose="020B0604020202020204" pitchFamily="34" charset="0"/>
                          <a:cs typeface="Times New Roman" panose="02020603050405020304" pitchFamily="18" charset="0"/>
                        </a:rPr>
                        <m:t>𝑎𝑡𝑎𝑛</m:t>
                      </m:r>
                      <m:d>
                        <m:dPr>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𝑅</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e>
                                <m:sub>
                                  <m:r>
                                    <a:rPr lang="es-EC" i="1">
                                      <a:effectLst/>
                                      <a:latin typeface="Cambria Math" panose="02040503050406030204" pitchFamily="18" charset="0"/>
                                      <a:ea typeface="Arial" panose="020B0604020202020204" pitchFamily="34" charset="0"/>
                                      <a:cs typeface="Times New Roman" panose="02020603050405020304" pitchFamily="18" charset="0"/>
                                    </a:rPr>
                                    <m:t>𝑌</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𝑅</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e>
                                <m:sub>
                                  <m:r>
                                    <a:rPr lang="es-EC" i="1">
                                      <a:effectLst/>
                                      <a:latin typeface="Cambria Math" panose="02040503050406030204" pitchFamily="18" charset="0"/>
                                      <a:ea typeface="Arial" panose="020B0604020202020204" pitchFamily="34" charset="0"/>
                                      <a:cs typeface="Times New Roman" panose="02020603050405020304" pitchFamily="18" charset="0"/>
                                    </a:rPr>
                                    <m:t>𝑍</m:t>
                                  </m:r>
                                </m:sub>
                              </m:sSub>
                            </m:den>
                          </m:f>
                        </m:e>
                      </m:d>
                      <m:r>
                        <a:rPr lang="es-EC" i="1">
                          <a:effectLst/>
                          <a:latin typeface="Cambria Math" panose="02040503050406030204" pitchFamily="18" charset="0"/>
                          <a:ea typeface="Arial" panose="020B0604020202020204" pitchFamily="34" charset="0"/>
                          <a:cs typeface="Times New Roman" panose="02020603050405020304" pitchFamily="18" charset="0"/>
                        </a:rPr>
                        <m:t>=79.21 </m:t>
                      </m:r>
                      <m:r>
                        <a:rPr lang="es-EC" i="1">
                          <a:effectLst/>
                          <a:latin typeface="Cambria Math" panose="02040503050406030204" pitchFamily="18" charset="0"/>
                          <a:ea typeface="Arial" panose="020B0604020202020204" pitchFamily="34" charset="0"/>
                          <a:cs typeface="Times New Roman" panose="02020603050405020304" pitchFamily="18" charset="0"/>
                        </a:rPr>
                        <m:t>𝑑𝑒𝑔</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28600"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𝛼</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d>
                        <m:dPr>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s-EC" i="1">
                              <a:effectLst/>
                              <a:latin typeface="Cambria Math" panose="02040503050406030204" pitchFamily="18" charset="0"/>
                              <a:ea typeface="Arial" panose="020B0604020202020204" pitchFamily="34" charset="0"/>
                              <a:cs typeface="Times New Roman" panose="02020603050405020304" pitchFamily="18" charset="0"/>
                            </a:rPr>
                            <m:t>90</m:t>
                          </m:r>
                          <m:func>
                            <m:funcPr>
                              <m:ctrlPr>
                                <a:rPr lang="es-EC" i="1">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s-EC">
                                  <a:effectLst/>
                                  <a:latin typeface="Cambria Math" panose="02040503050406030204" pitchFamily="18" charset="0"/>
                                  <a:ea typeface="Arial" panose="020B0604020202020204" pitchFamily="34" charset="0"/>
                                  <a:cs typeface="Times New Roman" panose="02020603050405020304" pitchFamily="18" charset="0"/>
                                </a:rPr>
                                <m:t>deg</m:t>
                              </m:r>
                            </m:fName>
                            <m:e>
                              <m:r>
                                <a:rPr lang="es-EC" i="1">
                                  <a:effectLst/>
                                  <a:latin typeface="Cambria Math" panose="02040503050406030204" pitchFamily="18" charset="0"/>
                                  <a:ea typeface="Arial" panose="020B0604020202020204" pitchFamily="34" charset="0"/>
                                  <a:cs typeface="Times New Roman" panose="02020603050405020304" pitchFamily="18" charset="0"/>
                                </a:rPr>
                                <m:t>− </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𝛼</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 </m:t>
                              </m:r>
                            </m:e>
                          </m:func>
                        </m:e>
                      </m:d>
                      <m:r>
                        <a:rPr lang="es-EC" i="1">
                          <a:effectLst/>
                          <a:latin typeface="Cambria Math" panose="02040503050406030204" pitchFamily="18" charset="0"/>
                          <a:ea typeface="Arial" panose="020B0604020202020204" pitchFamily="34" charset="0"/>
                          <a:cs typeface="Times New Roman" panose="02020603050405020304" pitchFamily="18" charset="0"/>
                        </a:rPr>
                        <m:t>+</m:t>
                      </m:r>
                      <m:d>
                        <m:dPr>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s-EC" i="1">
                              <a:effectLst/>
                              <a:latin typeface="Cambria Math" panose="02040503050406030204" pitchFamily="18" charset="0"/>
                              <a:ea typeface="Arial" panose="020B0604020202020204" pitchFamily="34" charset="0"/>
                              <a:cs typeface="Times New Roman" panose="02020603050405020304" pitchFamily="18" charset="0"/>
                            </a:rPr>
                            <m:t>90</m:t>
                          </m:r>
                          <m:func>
                            <m:funcPr>
                              <m:ctrlPr>
                                <a:rPr lang="es-EC" i="1">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s-EC">
                                  <a:effectLst/>
                                  <a:latin typeface="Cambria Math" panose="02040503050406030204" pitchFamily="18" charset="0"/>
                                  <a:ea typeface="Arial" panose="020B0604020202020204" pitchFamily="34" charset="0"/>
                                  <a:cs typeface="Times New Roman" panose="02020603050405020304" pitchFamily="18" charset="0"/>
                                </a:rPr>
                                <m:t>deg</m:t>
                              </m:r>
                            </m:fName>
                            <m:e>
                              <m:r>
                                <a:rPr lang="es-EC" i="1">
                                  <a:effectLst/>
                                  <a:latin typeface="Cambria Math" panose="02040503050406030204" pitchFamily="18" charset="0"/>
                                  <a:ea typeface="Arial" panose="020B0604020202020204" pitchFamily="34" charset="0"/>
                                  <a:cs typeface="Times New Roman" panose="02020603050405020304" pitchFamily="18" charset="0"/>
                                </a:rPr>
                                <m:t>− </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𝜃</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r>
                                <a:rPr lang="es-EC" i="1">
                                  <a:effectLst/>
                                  <a:latin typeface="Cambria Math" panose="02040503050406030204" pitchFamily="18" charset="0"/>
                                  <a:ea typeface="Arial" panose="020B0604020202020204" pitchFamily="34" charset="0"/>
                                  <a:cs typeface="Times New Roman" panose="02020603050405020304" pitchFamily="18" charset="0"/>
                                </a:rPr>
                                <m:t> </m:t>
                              </m:r>
                            </m:e>
                          </m:func>
                        </m:e>
                      </m:d>
                      <m:r>
                        <a:rPr lang="es-EC" i="1">
                          <a:effectLst/>
                          <a:latin typeface="Cambria Math" panose="02040503050406030204" pitchFamily="18" charset="0"/>
                          <a:ea typeface="Arial" panose="020B0604020202020204" pitchFamily="34" charset="0"/>
                          <a:cs typeface="Times New Roman" panose="02020603050405020304" pitchFamily="18" charset="0"/>
                        </a:rPr>
                        <m:t>=69.058 </m:t>
                      </m:r>
                      <m:r>
                        <a:rPr lang="es-EC" i="1">
                          <a:effectLst/>
                          <a:latin typeface="Cambria Math" panose="02040503050406030204" pitchFamily="18" charset="0"/>
                          <a:ea typeface="Arial" panose="020B0604020202020204" pitchFamily="34" charset="0"/>
                          <a:cs typeface="Times New Roman" panose="02020603050405020304" pitchFamily="18" charset="0"/>
                        </a:rPr>
                        <m:t>𝑑𝑒𝑔</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4648200" y="3609469"/>
                <a:ext cx="6096000" cy="1975862"/>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6773217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9"/>
          <p:cNvPicPr/>
          <p:nvPr/>
        </p:nvPicPr>
        <p:blipFill>
          <a:blip r:embed="rId4">
            <a:extLst>
              <a:ext uri="{28A0092B-C50C-407E-A947-70E740481C1C}">
                <a14:useLocalDpi xmlns:a14="http://schemas.microsoft.com/office/drawing/2010/main" val="0"/>
              </a:ext>
            </a:extLst>
          </a:blip>
          <a:srcRect/>
          <a:stretch>
            <a:fillRect/>
          </a:stretch>
        </p:blipFill>
        <p:spPr bwMode="auto">
          <a:xfrm>
            <a:off x="1773236" y="1192487"/>
            <a:ext cx="2219325" cy="2493645"/>
          </a:xfrm>
          <a:prstGeom prst="rect">
            <a:avLst/>
          </a:prstGeom>
          <a:noFill/>
          <a:ln>
            <a:noFill/>
          </a:ln>
        </p:spPr>
      </p:pic>
      <mc:AlternateContent xmlns:mc="http://schemas.openxmlformats.org/markup-compatibility/2006" xmlns:a14="http://schemas.microsoft.com/office/drawing/2010/main">
        <mc:Choice Requires="a14">
          <p:sp>
            <p:nvSpPr>
              <p:cNvPr id="2" name="Rectángulo 1"/>
              <p:cNvSpPr/>
              <p:nvPr/>
            </p:nvSpPr>
            <p:spPr>
              <a:xfrm>
                <a:off x="1965262" y="4313538"/>
                <a:ext cx="1936876"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𝑃𝑟</m:t>
                          </m:r>
                        </m:e>
                        <m:sub>
                          <m:r>
                            <a:rPr lang="es-EC" i="1">
                              <a:latin typeface="Cambria Math" panose="02040503050406030204" pitchFamily="18" charset="0"/>
                            </a:rPr>
                            <m:t>𝑐𝑖𝑛𝑓</m:t>
                          </m:r>
                        </m:sub>
                      </m:sSub>
                      <m:r>
                        <a:rPr lang="es-EC" i="0">
                          <a:latin typeface="Cambria Math" panose="02040503050406030204" pitchFamily="18" charset="0"/>
                        </a:rPr>
                        <m:t>=250 </m:t>
                      </m:r>
                      <m:r>
                        <a:rPr lang="es-EC" i="1">
                          <a:latin typeface="Cambria Math" panose="02040503050406030204" pitchFamily="18" charset="0"/>
                        </a:rPr>
                        <m:t>𝑏𝑎𝑟</m:t>
                      </m:r>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1965262" y="4313538"/>
                <a:ext cx="1936876" cy="391582"/>
              </a:xfrm>
              <a:prstGeom prst="rect">
                <a:avLst/>
              </a:prstGeom>
              <a:blipFill rotWithShape="0">
                <a:blip r:embed="rId5"/>
                <a:stretch>
                  <a:fillRect b="-1093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2090181" y="3738887"/>
                <a:ext cx="15854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𝛽</m:t>
                          </m:r>
                        </m:e>
                        <m:sub>
                          <m:r>
                            <a:rPr lang="es-EC" i="1">
                              <a:latin typeface="Cambria Math" panose="02040503050406030204" pitchFamily="18" charset="0"/>
                            </a:rPr>
                            <m:t>𝐶𝑎</m:t>
                          </m:r>
                        </m:sub>
                      </m:sSub>
                      <m:r>
                        <a:rPr lang="es-EC" i="0">
                          <a:latin typeface="Cambria Math" panose="02040503050406030204" pitchFamily="18" charset="0"/>
                        </a:rPr>
                        <m:t>=60 </m:t>
                      </m:r>
                      <m:r>
                        <a:rPr lang="es-EC" i="1">
                          <a:latin typeface="Cambria Math" panose="02040503050406030204" pitchFamily="18" charset="0"/>
                        </a:rPr>
                        <m:t>𝑑𝑒𝑔</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2090181" y="3738887"/>
                <a:ext cx="1585434" cy="369332"/>
              </a:xfrm>
              <a:prstGeom prst="rect">
                <a:avLst/>
              </a:prstGeom>
              <a:blipFill rotWithShape="0">
                <a:blip r:embed="rId6"/>
                <a:stretch>
                  <a:fillRect b="-131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14300" y="4884875"/>
                <a:ext cx="6096000" cy="1442383"/>
              </a:xfrm>
              <a:prstGeom prst="rect">
                <a:avLst/>
              </a:prstGeom>
            </p:spPr>
            <p:txBody>
              <a:bodyPr>
                <a:spAutoFit/>
              </a:bodyPr>
              <a:lstStyle/>
              <a:p>
                <a:pPr indent="228600"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m:t>
                          </m:r>
                        </m:e>
                        <m:sub>
                          <m:r>
                            <a:rPr lang="es-EC" i="1">
                              <a:effectLst/>
                              <a:latin typeface="Cambria Math" panose="02040503050406030204" pitchFamily="18" charset="0"/>
                              <a:ea typeface="Arial" panose="020B0604020202020204" pitchFamily="34" charset="0"/>
                              <a:cs typeface="Times New Roman" panose="02020603050405020304" pitchFamily="18" charset="0"/>
                            </a:rPr>
                            <m:t>𝑟𝑜𝑧𝑎𝑚𝑖𝑒𝑛𝑡𝑜</m:t>
                          </m:r>
                        </m:sub>
                      </m:sSub>
                      <m:r>
                        <a:rPr lang="es-EC" i="1">
                          <a:effectLst/>
                          <a:latin typeface="Cambria Math" panose="02040503050406030204" pitchFamily="18" charset="0"/>
                          <a:ea typeface="Arial" panose="020B0604020202020204" pitchFamily="34" charset="0"/>
                          <a:cs typeface="Times New Roman" panose="02020603050405020304" pitchFamily="18" charset="0"/>
                        </a:rPr>
                        <m:t>=90%</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7051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𝐹𝑐</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𝐴</m:t>
                          </m:r>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𝑅</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s-EC" i="1">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s-EC">
                                  <a:effectLst/>
                                  <a:latin typeface="Cambria Math" panose="02040503050406030204" pitchFamily="18" charset="0"/>
                                  <a:ea typeface="Arial" panose="020B0604020202020204" pitchFamily="34" charset="0"/>
                                  <a:cs typeface="Times New Roman" panose="02020603050405020304" pitchFamily="18" charset="0"/>
                                </a:rPr>
                                <m:t>sin</m:t>
                              </m:r>
                            </m:fName>
                            <m:e>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𝛼</m:t>
                                  </m:r>
                                </m:e>
                                <m:sub>
                                  <m:r>
                                    <a:rPr lang="es-EC" i="1">
                                      <a:effectLst/>
                                      <a:latin typeface="Cambria Math" panose="02040503050406030204" pitchFamily="18" charset="0"/>
                                      <a:ea typeface="Arial" panose="020B0604020202020204" pitchFamily="34" charset="0"/>
                                      <a:cs typeface="Times New Roman" panose="02020603050405020304" pitchFamily="18" charset="0"/>
                                    </a:rPr>
                                    <m:t>𝐴</m:t>
                                  </m:r>
                                  <m:r>
                                    <a:rPr lang="es-EC" i="1">
                                      <a:effectLst/>
                                      <a:latin typeface="Cambria Math" panose="02040503050406030204" pitchFamily="18" charset="0"/>
                                      <a:ea typeface="Arial" panose="020B0604020202020204" pitchFamily="34" charset="0"/>
                                      <a:cs typeface="Times New Roman" panose="02020603050405020304" pitchFamily="18" charset="0"/>
                                    </a:rPr>
                                    <m:t>7</m:t>
                                  </m:r>
                                </m:sub>
                              </m:sSub>
                            </m:e>
                          </m:func>
                        </m:num>
                        <m:den>
                          <m:func>
                            <m:func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EC">
                                  <a:effectLst/>
                                  <a:latin typeface="Cambria Math" panose="02040503050406030204" pitchFamily="18" charset="0"/>
                                  <a:ea typeface="Arial" panose="020B0604020202020204" pitchFamily="34" charset="0"/>
                                  <a:cs typeface="Times New Roman" panose="02020603050405020304" pitchFamily="18" charset="0"/>
                                </a:rPr>
                                <m:t>sin</m:t>
                              </m:r>
                            </m:fName>
                            <m:e>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𝛽</m:t>
                                  </m:r>
                                </m:e>
                                <m:sub>
                                  <m:r>
                                    <a:rPr lang="es-EC" i="1">
                                      <a:effectLst/>
                                      <a:latin typeface="Cambria Math" panose="02040503050406030204" pitchFamily="18" charset="0"/>
                                      <a:ea typeface="Arial" panose="020B0604020202020204" pitchFamily="34" charset="0"/>
                                      <a:cs typeface="Times New Roman" panose="02020603050405020304" pitchFamily="18" charset="0"/>
                                    </a:rPr>
                                    <m:t>𝐶𝑎</m:t>
                                  </m:r>
                                </m:sub>
                              </m:sSub>
                            </m:e>
                          </m:func>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=210.38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𝑘𝑁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114300" y="4884875"/>
                <a:ext cx="6096000" cy="1442383"/>
              </a:xfrm>
              <a:prstGeom prst="rect">
                <a:avLst/>
              </a:prstGeom>
              <a:blipFill rotWithShape="0">
                <a:blip r:embed="rId7"/>
                <a:stretch>
                  <a:fillRect/>
                </a:stretch>
              </a:blipFill>
            </p:spPr>
            <p:txBody>
              <a:bodyPr/>
              <a:lstStyle/>
              <a:p>
                <a:r>
                  <a:rPr lang="es-EC">
                    <a:noFill/>
                  </a:rPr>
                  <a:t> </a:t>
                </a:r>
              </a:p>
            </p:txBody>
          </p:sp>
        </mc:Fallback>
      </mc:AlternateContent>
      <p:sp>
        <p:nvSpPr>
          <p:cNvPr id="11" name="Marcador de contenido 2"/>
          <p:cNvSpPr txBox="1">
            <a:spLocks/>
          </p:cNvSpPr>
          <p:nvPr/>
        </p:nvSpPr>
        <p:spPr>
          <a:xfrm>
            <a:off x="5600700" y="1572442"/>
            <a:ext cx="5975258" cy="4104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dirty="0">
                <a:latin typeface="Arial" panose="020B0604020202020204" pitchFamily="34" charset="0"/>
                <a:cs typeface="Arial" panose="020B0604020202020204" pitchFamily="34" charset="0"/>
              </a:rPr>
              <a:t>Según el catálogo de BOSCH </a:t>
            </a:r>
            <a:r>
              <a:rPr lang="es-EC" sz="2400" dirty="0" smtClean="0">
                <a:latin typeface="Arial" panose="020B0604020202020204" pitchFamily="34" charset="0"/>
                <a:cs typeface="Arial" panose="020B0604020202020204" pitchFamily="34" charset="0"/>
              </a:rPr>
              <a:t>un </a:t>
            </a:r>
            <a:r>
              <a:rPr lang="es-EC" sz="2400" dirty="0">
                <a:latin typeface="Arial" panose="020B0604020202020204" pitchFamily="34" charset="0"/>
                <a:cs typeface="Arial" panose="020B0604020202020204" pitchFamily="34" charset="0"/>
              </a:rPr>
              <a:t>cilindro con diámetro de pistón 125 mm, con un vástago de 90mm y que trabaja a 250 bares proporciona la siguiente fuerza</a:t>
            </a:r>
            <a:r>
              <a:rPr lang="es-EC" sz="2400" dirty="0" smtClean="0">
                <a:latin typeface="Arial" panose="020B0604020202020204" pitchFamily="34" charset="0"/>
                <a:cs typeface="Arial" panose="020B0604020202020204" pitchFamily="34" charset="0"/>
              </a:rPr>
              <a:t>:</a:t>
            </a:r>
          </a:p>
          <a:p>
            <a:pPr marL="0" indent="0" algn="just">
              <a:buNone/>
            </a:pPr>
            <a:endParaRPr lang="es-EC" sz="2400" dirty="0">
              <a:latin typeface="Arial" panose="020B0604020202020204" pitchFamily="34" charset="0"/>
              <a:cs typeface="Arial" panose="020B0604020202020204" pitchFamily="34" charset="0"/>
            </a:endParaRPr>
          </a:p>
          <a:p>
            <a:pPr marL="0" indent="0" algn="just">
              <a:buNone/>
            </a:pPr>
            <a:endParaRPr lang="es-EC" sz="2400" dirty="0" smtClean="0">
              <a:latin typeface="Arial" panose="020B0604020202020204" pitchFamily="34" charset="0"/>
              <a:cs typeface="Arial" panose="020B0604020202020204" pitchFamily="34" charset="0"/>
            </a:endParaRPr>
          </a:p>
          <a:p>
            <a:pPr marL="0" indent="0" algn="ctr">
              <a:buNone/>
            </a:pPr>
            <a:r>
              <a:rPr lang="es-EC" sz="2400" dirty="0">
                <a:latin typeface="Arial" panose="020B0604020202020204" pitchFamily="34" charset="0"/>
                <a:cs typeface="Arial" panose="020B0604020202020204" pitchFamily="34" charset="0"/>
              </a:rPr>
              <a:t>El factor de seguridad del cilindro </a:t>
            </a:r>
            <a:r>
              <a:rPr lang="es-EC" sz="2400" dirty="0" smtClean="0">
                <a:latin typeface="Arial" panose="020B0604020202020204" pitchFamily="34" charset="0"/>
                <a:cs typeface="Arial" panose="020B0604020202020204" pitchFamily="34" charset="0"/>
              </a:rPr>
              <a:t>es:</a:t>
            </a:r>
            <a:endParaRPr lang="es-EC" sz="2400" dirty="0">
              <a:latin typeface="Arial" panose="020B0604020202020204" pitchFamily="34" charset="0"/>
              <a:cs typeface="Arial" panose="020B0604020202020204" pitchFamily="34" charset="0"/>
            </a:endParaRPr>
          </a:p>
          <a:p>
            <a:pPr marL="0" indent="0" algn="just">
              <a:buNone/>
            </a:pPr>
            <a:endParaRPr lang="es-EC" sz="2400" dirty="0" smtClean="0">
              <a:latin typeface="Arial" panose="020B0604020202020204" pitchFamily="34" charset="0"/>
              <a:cs typeface="Arial" panose="020B0604020202020204" pitchFamily="34" charset="0"/>
            </a:endParaRPr>
          </a:p>
          <a:p>
            <a:pPr marL="0" indent="0" algn="just">
              <a:buNone/>
            </a:pPr>
            <a:endParaRPr lang="es-EC"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ángulo 7"/>
              <p:cNvSpPr/>
              <p:nvPr/>
            </p:nvSpPr>
            <p:spPr>
              <a:xfrm>
                <a:off x="5543458" y="2985409"/>
                <a:ext cx="6096000" cy="890244"/>
              </a:xfrm>
              <a:prstGeom prst="rect">
                <a:avLst/>
              </a:prstGeom>
            </p:spPr>
            <p:txBody>
              <a:bodyPr>
                <a:spAutoFit/>
              </a:bodyPr>
              <a:lstStyle/>
              <a:p>
                <a:pPr indent="228600"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𝑐𝑎𝑡</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=306.75 </m:t>
                      </m:r>
                      <m:r>
                        <a:rPr lang="es-EC" i="1">
                          <a:effectLst/>
                          <a:latin typeface="Cambria Math" panose="02040503050406030204" pitchFamily="18" charset="0"/>
                          <a:ea typeface="Arial" panose="020B0604020202020204" pitchFamily="34" charset="0"/>
                          <a:cs typeface="Times New Roman" panose="02020603050405020304" pitchFamily="18" charset="0"/>
                        </a:rPr>
                        <m:t>𝑘𝑁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28600"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m:t>
                          </m:r>
                        </m:e>
                        <m:sub>
                          <m:r>
                            <a:rPr lang="es-EC" i="1">
                              <a:effectLst/>
                              <a:latin typeface="Cambria Math" panose="02040503050406030204" pitchFamily="18" charset="0"/>
                              <a:ea typeface="Arial" panose="020B0604020202020204" pitchFamily="34" charset="0"/>
                              <a:cs typeface="Times New Roman" panose="02020603050405020304" pitchFamily="18" charset="0"/>
                            </a:rPr>
                            <m:t>𝑟𝑒𝑎𝑙</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𝑐𝑎𝑡</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m:t>
                          </m:r>
                        </m:e>
                        <m:sub>
                          <m:r>
                            <a:rPr lang="es-EC" i="1">
                              <a:effectLst/>
                              <a:latin typeface="Cambria Math" panose="02040503050406030204" pitchFamily="18" charset="0"/>
                              <a:ea typeface="Arial" panose="020B0604020202020204" pitchFamily="34" charset="0"/>
                              <a:cs typeface="Times New Roman" panose="02020603050405020304" pitchFamily="18" charset="0"/>
                            </a:rPr>
                            <m:t>𝑟𝑜𝑧𝑎𝑚𝑖𝑒𝑛𝑡𝑜</m:t>
                          </m:r>
                        </m:sub>
                      </m:sSub>
                      <m:r>
                        <a:rPr lang="es-EC" i="1">
                          <a:effectLst/>
                          <a:latin typeface="Cambria Math" panose="02040503050406030204" pitchFamily="18" charset="0"/>
                          <a:ea typeface="Arial" panose="020B0604020202020204" pitchFamily="34" charset="0"/>
                          <a:cs typeface="Times New Roman" panose="02020603050405020304" pitchFamily="18" charset="0"/>
                        </a:rPr>
                        <m:t>=276.075 </m:t>
                      </m:r>
                      <m:r>
                        <a:rPr lang="es-EC" i="1">
                          <a:effectLst/>
                          <a:latin typeface="Cambria Math" panose="02040503050406030204" pitchFamily="18" charset="0"/>
                          <a:ea typeface="Arial" panose="020B0604020202020204" pitchFamily="34" charset="0"/>
                          <a:cs typeface="Times New Roman" panose="02020603050405020304" pitchFamily="18" charset="0"/>
                        </a:rPr>
                        <m:t>𝑘𝑁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5543458" y="2985409"/>
                <a:ext cx="6096000" cy="890244"/>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7371618" y="4453216"/>
                <a:ext cx="2433422"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𝐹𝑆</m:t>
                          </m:r>
                        </m:e>
                        <m:sub>
                          <m:r>
                            <a:rPr lang="es-EC" i="1">
                              <a:latin typeface="Cambria Math" panose="02040503050406030204" pitchFamily="18" charset="0"/>
                            </a:rPr>
                            <m:t>𝐶</m:t>
                          </m:r>
                          <m:r>
                            <a:rPr lang="es-EC" i="0">
                              <a:latin typeface="Cambria Math" panose="02040503050406030204" pitchFamily="18" charset="0"/>
                            </a:rPr>
                            <m:t>1</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𝑟𝑒𝑎𝑙</m:t>
                              </m:r>
                              <m:r>
                                <a:rPr lang="es-EC" i="0">
                                  <a:latin typeface="Cambria Math" panose="02040503050406030204" pitchFamily="18" charset="0"/>
                                </a:rPr>
                                <m:t>1</m:t>
                              </m:r>
                            </m:sub>
                          </m:sSub>
                        </m:num>
                        <m:den>
                          <m:sSub>
                            <m:sSubPr>
                              <m:ctrlPr>
                                <a:rPr lang="es-EC" i="1">
                                  <a:latin typeface="Cambria Math" panose="02040503050406030204" pitchFamily="18" charset="0"/>
                                </a:rPr>
                              </m:ctrlPr>
                            </m:sSubPr>
                            <m:e>
                              <m:r>
                                <a:rPr lang="es-EC" i="1">
                                  <a:latin typeface="Cambria Math" panose="02040503050406030204" pitchFamily="18" charset="0"/>
                                </a:rPr>
                                <m:t>𝐹𝑐</m:t>
                              </m:r>
                            </m:e>
                            <m:sub>
                              <m:r>
                                <a:rPr lang="es-EC" i="1">
                                  <a:latin typeface="Cambria Math" panose="02040503050406030204" pitchFamily="18" charset="0"/>
                                </a:rPr>
                                <m:t>𝐴</m:t>
                              </m:r>
                              <m:r>
                                <a:rPr lang="es-EC" i="0">
                                  <a:latin typeface="Cambria Math" panose="02040503050406030204" pitchFamily="18" charset="0"/>
                                </a:rPr>
                                <m:t>1</m:t>
                              </m:r>
                            </m:sub>
                          </m:sSub>
                        </m:den>
                      </m:f>
                      <m:r>
                        <a:rPr lang="es-EC" i="0">
                          <a:latin typeface="Cambria Math" panose="02040503050406030204" pitchFamily="18" charset="0"/>
                        </a:rPr>
                        <m:t>=1.312</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7371618" y="4453216"/>
                <a:ext cx="2433422" cy="656205"/>
              </a:xfrm>
              <a:prstGeom prst="rect">
                <a:avLst/>
              </a:prstGeom>
              <a:blipFill rotWithShape="0">
                <a:blip r:embed="rId9"/>
                <a:stretch>
                  <a:fillRect/>
                </a:stretch>
              </a:blipFill>
            </p:spPr>
            <p:txBody>
              <a:bodyPr/>
              <a:lstStyle/>
              <a:p>
                <a:r>
                  <a:rPr lang="es-EC">
                    <a:noFill/>
                  </a:rPr>
                  <a:t> </a:t>
                </a:r>
              </a:p>
            </p:txBody>
          </p:sp>
        </mc:Fallback>
      </mc:AlternateContent>
      <p:sp>
        <p:nvSpPr>
          <p:cNvPr id="10" name="Marcador de contenido 2"/>
          <p:cNvSpPr txBox="1">
            <a:spLocks/>
          </p:cNvSpPr>
          <p:nvPr/>
        </p:nvSpPr>
        <p:spPr>
          <a:xfrm>
            <a:off x="838200" y="643943"/>
            <a:ext cx="10515600" cy="583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600" b="1" dirty="0">
                <a:latin typeface="Arial" panose="020B0604020202020204" pitchFamily="34" charset="0"/>
                <a:cs typeface="Arial" panose="020B0604020202020204" pitchFamily="34" charset="0"/>
              </a:rPr>
              <a:t>Pistones hidráulicos de los rodillos inferiores</a:t>
            </a:r>
          </a:p>
        </p:txBody>
      </p:sp>
    </p:spTree>
    <p:extLst>
      <p:ext uri="{BB962C8B-B14F-4D97-AF65-F5344CB8AC3E}">
        <p14:creationId xmlns:p14="http://schemas.microsoft.com/office/powerpoint/2010/main" val="135382509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contenido 2"/>
          <p:cNvSpPr txBox="1">
            <a:spLocks/>
          </p:cNvSpPr>
          <p:nvPr/>
        </p:nvSpPr>
        <p:spPr>
          <a:xfrm>
            <a:off x="838200" y="749300"/>
            <a:ext cx="10515600" cy="168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400" b="1" smtClean="0">
                <a:latin typeface="Arial" panose="020B0604020202020204" pitchFamily="34" charset="0"/>
                <a:cs typeface="Arial" panose="020B0604020202020204" pitchFamily="34" charset="0"/>
              </a:rPr>
              <a:t>Pistón hidráulico del rodillo superior</a:t>
            </a:r>
          </a:p>
          <a:p>
            <a:pPr marL="0" indent="0" algn="just">
              <a:buNone/>
            </a:pPr>
            <a:r>
              <a:rPr lang="es-EC" sz="2400" smtClean="0">
                <a:latin typeface="Arial" panose="020B0604020202020204" pitchFamily="34" charset="0"/>
                <a:cs typeface="Arial" panose="020B0604020202020204" pitchFamily="34" charset="0"/>
              </a:rPr>
              <a:t>Para seleccionar el pistón hidráulico del brazo de desacople del rodillo superior, procedemos a realizar un DCL de las fuerzas que actuaran en el momento del barolado.</a:t>
            </a:r>
            <a:endParaRPr lang="es-EC" sz="2400" dirty="0" smtClean="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stretch>
            <a:fillRect/>
          </a:stretch>
        </p:blipFill>
        <p:spPr>
          <a:xfrm>
            <a:off x="838200" y="2451594"/>
            <a:ext cx="3600450" cy="2219325"/>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1697109" y="4920734"/>
                <a:ext cx="18826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𝛽</m:t>
                          </m:r>
                          <m:r>
                            <a:rPr lang="es-EC" i="1">
                              <a:latin typeface="Cambria Math" panose="02040503050406030204" pitchFamily="18" charset="0"/>
                            </a:rPr>
                            <m:t>𝑐</m:t>
                          </m:r>
                        </m:e>
                        <m:sub>
                          <m:r>
                            <a:rPr lang="es-EC" i="1">
                              <a:latin typeface="Cambria Math" panose="02040503050406030204" pitchFamily="18" charset="0"/>
                            </a:rPr>
                            <m:t>𝑐</m:t>
                          </m:r>
                        </m:sub>
                      </m:sSub>
                      <m:r>
                        <a:rPr lang="es-EC" i="0">
                          <a:latin typeface="Cambria Math" panose="02040503050406030204" pitchFamily="18" charset="0"/>
                        </a:rPr>
                        <m:t>=81.87 </m:t>
                      </m:r>
                      <m:r>
                        <a:rPr lang="es-EC" i="1">
                          <a:latin typeface="Cambria Math" panose="02040503050406030204" pitchFamily="18" charset="0"/>
                        </a:rPr>
                        <m:t>𝑑𝑒𝑔</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1697109" y="4920734"/>
                <a:ext cx="1882631" cy="369332"/>
              </a:xfrm>
              <a:prstGeom prst="rect">
                <a:avLst/>
              </a:prstGeom>
              <a:blipFill rotWithShape="0">
                <a:blip r:embed="rId5"/>
                <a:stretch>
                  <a:fillRect b="-131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997344" y="2197594"/>
                <a:ext cx="1246495"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C" i="1">
                              <a:latin typeface="Cambria Math" panose="02040503050406030204" pitchFamily="18" charset="0"/>
                            </a:rPr>
                          </m:ctrlPr>
                        </m:naryPr>
                        <m:sub/>
                        <m:sup/>
                        <m:e>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𝑌</m:t>
                              </m:r>
                            </m:sub>
                          </m:sSub>
                        </m:e>
                      </m:nary>
                      <m:r>
                        <a:rPr lang="es-EC" i="0">
                          <a:latin typeface="Cambria Math" panose="02040503050406030204" pitchFamily="18" charset="0"/>
                        </a:rPr>
                        <m:t>=0</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4997344" y="2197594"/>
                <a:ext cx="1246495" cy="763094"/>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654694" y="2364563"/>
                <a:ext cx="3360728" cy="4291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𝐹</m:t>
                      </m:r>
                      <m:r>
                        <a:rPr lang="es-EC" i="0">
                          <a:latin typeface="Cambria Math" panose="02040503050406030204" pitchFamily="18" charset="0"/>
                        </a:rPr>
                        <m:t>2+</m:t>
                      </m:r>
                      <m:sSub>
                        <m:sSubPr>
                          <m:ctrlPr>
                            <a:rPr lang="es-EC" i="1">
                              <a:latin typeface="Cambria Math" panose="02040503050406030204" pitchFamily="18" charset="0"/>
                            </a:rPr>
                          </m:ctrlPr>
                        </m:sSubPr>
                        <m:e>
                          <m:r>
                            <a:rPr lang="es-EC" i="1">
                              <a:latin typeface="Cambria Math" panose="02040503050406030204" pitchFamily="18" charset="0"/>
                            </a:rPr>
                            <m:t>𝐹𝑐</m:t>
                          </m:r>
                        </m:e>
                        <m:sub>
                          <m:r>
                            <a:rPr lang="es-EC" i="1">
                              <a:latin typeface="Cambria Math" panose="02040503050406030204" pitchFamily="18" charset="0"/>
                            </a:rPr>
                            <m:t>𝐶</m:t>
                          </m:r>
                        </m:sub>
                      </m:sSub>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𝛽</m:t>
                                  </m:r>
                                  <m:r>
                                    <a:rPr lang="es-EC" i="1">
                                      <a:latin typeface="Cambria Math" panose="02040503050406030204" pitchFamily="18" charset="0"/>
                                    </a:rPr>
                                    <m:t>𝑐</m:t>
                                  </m:r>
                                </m:e>
                                <m:sub>
                                  <m:r>
                                    <a:rPr lang="es-EC" i="1">
                                      <a:latin typeface="Cambria Math" panose="02040503050406030204" pitchFamily="18" charset="0"/>
                                    </a:rPr>
                                    <m:t>𝑐</m:t>
                                  </m:r>
                                </m:sub>
                              </m:sSub>
                            </m:e>
                          </m:d>
                          <m:r>
                            <a:rPr lang="es-EC" i="0">
                              <a:latin typeface="Cambria Math" panose="02040503050406030204" pitchFamily="18" charset="0"/>
                            </a:rPr>
                            <m:t>−</m:t>
                          </m:r>
                          <m:sSub>
                            <m:sSubPr>
                              <m:ctrlPr>
                                <a:rPr lang="es-EC" i="1">
                                  <a:latin typeface="Cambria Math" panose="02040503050406030204" pitchFamily="18" charset="0"/>
                                </a:rPr>
                              </m:ctrlPr>
                            </m:sSubPr>
                            <m:e>
                              <m:sSub>
                                <m:sSubPr>
                                  <m:ctrlPr>
                                    <a:rPr lang="es-EC" i="1">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𝐶</m:t>
                                  </m:r>
                                  <m:r>
                                    <a:rPr lang="es-EC" i="0">
                                      <a:latin typeface="Cambria Math" panose="02040503050406030204" pitchFamily="18" charset="0"/>
                                    </a:rPr>
                                    <m:t>6</m:t>
                                  </m:r>
                                </m:sub>
                              </m:sSub>
                            </m:e>
                            <m:sub>
                              <m:r>
                                <a:rPr lang="es-EC" i="1">
                                  <a:latin typeface="Cambria Math" panose="02040503050406030204" pitchFamily="18" charset="0"/>
                                </a:rPr>
                                <m:t>𝑦</m:t>
                              </m:r>
                            </m:sub>
                          </m:sSub>
                        </m:e>
                      </m:func>
                      <m:r>
                        <a:rPr lang="es-EC" i="0">
                          <a:latin typeface="Cambria Math" panose="02040503050406030204" pitchFamily="18" charset="0"/>
                        </a:rPr>
                        <m:t>=0</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6654694" y="2364563"/>
                <a:ext cx="3360728" cy="429156"/>
              </a:xfrm>
              <a:prstGeom prst="rect">
                <a:avLst/>
              </a:prstGeom>
              <a:blipFill rotWithShape="0">
                <a:blip r:embed="rId7"/>
                <a:stretch>
                  <a:fillRect b="-28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959032" y="2883854"/>
                <a:ext cx="1323118"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C" i="1">
                              <a:latin typeface="Cambria Math" panose="02040503050406030204" pitchFamily="18" charset="0"/>
                            </a:rPr>
                          </m:ctrlPr>
                        </m:naryPr>
                        <m:sub/>
                        <m:sup/>
                        <m:e>
                          <m:sSub>
                            <m:sSubPr>
                              <m:ctrlPr>
                                <a:rPr lang="es-EC" i="1">
                                  <a:latin typeface="Cambria Math" panose="02040503050406030204" pitchFamily="18" charset="0"/>
                                </a:rPr>
                              </m:ctrlPr>
                            </m:sSubPr>
                            <m:e>
                              <m:r>
                                <a:rPr lang="es-EC" i="1">
                                  <a:latin typeface="Cambria Math" panose="02040503050406030204" pitchFamily="18" charset="0"/>
                                </a:rPr>
                                <m:t>𝑀</m:t>
                              </m:r>
                            </m:e>
                            <m:sub>
                              <m:r>
                                <a:rPr lang="es-EC" i="1">
                                  <a:latin typeface="Cambria Math" panose="02040503050406030204" pitchFamily="18" charset="0"/>
                                </a:rPr>
                                <m:t>𝐵</m:t>
                              </m:r>
                            </m:sub>
                          </m:sSub>
                        </m:e>
                      </m:nary>
                      <m:r>
                        <a:rPr lang="es-EC" i="0">
                          <a:latin typeface="Cambria Math" panose="02040503050406030204" pitchFamily="18" charset="0"/>
                        </a:rPr>
                        <m:t>=0</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4959032" y="2883854"/>
                <a:ext cx="1323118" cy="763094"/>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495587" y="3092678"/>
                <a:ext cx="4718407" cy="4291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𝐹𝑐</m:t>
                          </m:r>
                        </m:e>
                        <m:sub>
                          <m:r>
                            <a:rPr lang="es-EC" i="1">
                              <a:latin typeface="Cambria Math" panose="02040503050406030204" pitchFamily="18" charset="0"/>
                            </a:rPr>
                            <m:t>𝐶</m:t>
                          </m:r>
                        </m:sub>
                      </m:sSub>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𝛽</m:t>
                                  </m:r>
                                  <m:r>
                                    <a:rPr lang="es-EC" i="1">
                                      <a:latin typeface="Cambria Math" panose="02040503050406030204" pitchFamily="18" charset="0"/>
                                    </a:rPr>
                                    <m:t>𝑐</m:t>
                                  </m:r>
                                </m:e>
                                <m:sub>
                                  <m:r>
                                    <a:rPr lang="es-EC" i="1">
                                      <a:latin typeface="Cambria Math" panose="02040503050406030204" pitchFamily="18" charset="0"/>
                                    </a:rPr>
                                    <m:t>𝑐</m:t>
                                  </m:r>
                                </m:sub>
                              </m:sSub>
                            </m:e>
                          </m:d>
                          <m:r>
                            <a:rPr lang="es-EC" i="0">
                              <a:latin typeface="Cambria Math" panose="02040503050406030204" pitchFamily="18" charset="0"/>
                            </a:rPr>
                            <m:t>∗97.5</m:t>
                          </m:r>
                          <m:r>
                            <a:rPr lang="es-EC" i="1">
                              <a:latin typeface="Cambria Math" panose="02040503050406030204" pitchFamily="18" charset="0"/>
                            </a:rPr>
                            <m:t>𝑚𝑚</m:t>
                          </m:r>
                          <m:r>
                            <a:rPr lang="es-EC" i="0">
                              <a:latin typeface="Cambria Math" panose="02040503050406030204" pitchFamily="18" charset="0"/>
                            </a:rPr>
                            <m:t>−</m:t>
                          </m:r>
                          <m:sSub>
                            <m:sSubPr>
                              <m:ctrlPr>
                                <a:rPr lang="es-EC" i="1">
                                  <a:latin typeface="Cambria Math" panose="02040503050406030204" pitchFamily="18" charset="0"/>
                                </a:rPr>
                              </m:ctrlPr>
                            </m:sSubPr>
                            <m:e>
                              <m:sSub>
                                <m:sSubPr>
                                  <m:ctrlPr>
                                    <a:rPr lang="es-EC" i="1">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𝐶</m:t>
                                  </m:r>
                                  <m:r>
                                    <a:rPr lang="es-EC" i="0">
                                      <a:latin typeface="Cambria Math" panose="02040503050406030204" pitchFamily="18" charset="0"/>
                                    </a:rPr>
                                    <m:t>6</m:t>
                                  </m:r>
                                </m:sub>
                              </m:sSub>
                            </m:e>
                            <m:sub>
                              <m:r>
                                <a:rPr lang="es-EC" i="1">
                                  <a:latin typeface="Cambria Math" panose="02040503050406030204" pitchFamily="18" charset="0"/>
                                </a:rPr>
                                <m:t>𝑦</m:t>
                              </m:r>
                            </m:sub>
                          </m:sSub>
                          <m:r>
                            <a:rPr lang="es-EC" i="0">
                              <a:latin typeface="Cambria Math" panose="02040503050406030204" pitchFamily="18" charset="0"/>
                            </a:rPr>
                            <m:t>∗10</m:t>
                          </m:r>
                          <m:r>
                            <a:rPr lang="es-EC" i="1">
                              <a:latin typeface="Cambria Math" panose="02040503050406030204" pitchFamily="18" charset="0"/>
                            </a:rPr>
                            <m:t>𝑚𝑚</m:t>
                          </m:r>
                        </m:e>
                      </m:func>
                      <m:r>
                        <a:rPr lang="es-EC" i="0">
                          <a:latin typeface="Cambria Math" panose="02040503050406030204" pitchFamily="18" charset="0"/>
                        </a:rPr>
                        <m:t>=0</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6495587" y="3092678"/>
                <a:ext cx="4718407" cy="429156"/>
              </a:xfrm>
              <a:prstGeom prst="rect">
                <a:avLst/>
              </a:prstGeom>
              <a:blipFill rotWithShape="0">
                <a:blip r:embed="rId9"/>
                <a:stretch>
                  <a:fillRect b="-281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4190170" y="3454603"/>
                <a:ext cx="6096000" cy="2844561"/>
              </a:xfrm>
              <a:prstGeom prst="rect">
                <a:avLst/>
              </a:prstGeom>
            </p:spPr>
            <p:txBody>
              <a:bodyPr>
                <a:spAutoFit/>
              </a:bodyPr>
              <a:lstStyle/>
              <a:p>
                <a:pPr indent="27051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𝐹𝑐</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i="1">
                                      <a:effectLst/>
                                      <a:latin typeface="Cambria Math" panose="02040503050406030204" pitchFamily="18" charset="0"/>
                                      <a:ea typeface="Times New Roman" panose="02020603050405020304" pitchFamily="18" charset="0"/>
                                      <a:cs typeface="Times New Roman" panose="02020603050405020304" pitchFamily="18" charset="0"/>
                                    </a:rPr>
                                    <m:t>6</m:t>
                                  </m:r>
                                </m:sub>
                              </m:sSub>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∗10</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num>
                        <m:den>
                          <m:r>
                            <a:rPr lang="es-EC" i="1">
                              <a:effectLst/>
                              <a:latin typeface="Cambria Math" panose="02040503050406030204" pitchFamily="18" charset="0"/>
                              <a:ea typeface="Times New Roman" panose="02020603050405020304" pitchFamily="18" charset="0"/>
                              <a:cs typeface="Times New Roman" panose="02020603050405020304" pitchFamily="18" charset="0"/>
                            </a:rPr>
                            <m:t>𝑠𝑖𝑛</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𝛽</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m:t>
                                  </m:r>
                                </m:sub>
                              </m:sSub>
                            </m:e>
                          </m:d>
                          <m:r>
                            <a:rPr lang="es-EC" i="1">
                              <a:effectLst/>
                              <a:latin typeface="Cambria Math" panose="02040503050406030204" pitchFamily="18" charset="0"/>
                              <a:ea typeface="Times New Roman" panose="02020603050405020304" pitchFamily="18" charset="0"/>
                              <a:cs typeface="Times New Roman" panose="02020603050405020304" pitchFamily="18" charset="0"/>
                            </a:rPr>
                            <m:t>∗97.5</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=21.638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𝑘𝑁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70510"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𝐹</m:t>
                      </m:r>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i="1">
                                  <a:effectLst/>
                                  <a:latin typeface="Cambria Math" panose="02040503050406030204" pitchFamily="18" charset="0"/>
                                  <a:ea typeface="Times New Roman" panose="02020603050405020304" pitchFamily="18" charset="0"/>
                                  <a:cs typeface="Times New Roman" panose="02020603050405020304" pitchFamily="18" charset="0"/>
                                </a:rPr>
                                <m:t>6</m:t>
                              </m:r>
                            </m:sub>
                          </m:sSub>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𝐹𝑐</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s-EC">
                              <a:effectLst/>
                              <a:latin typeface="Cambria Math" panose="02040503050406030204" pitchFamily="18" charset="0"/>
                              <a:ea typeface="Arial" panose="020B0604020202020204" pitchFamily="34" charset="0"/>
                              <a:cs typeface="Times New Roman" panose="02020603050405020304" pitchFamily="18" charset="0"/>
                            </a:rPr>
                            <m:t>sin</m:t>
                          </m:r>
                        </m:fName>
                        <m:e>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𝛽</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m:t>
                                  </m:r>
                                </m:sub>
                              </m:sSub>
                            </m:e>
                          </m:d>
                        </m:e>
                      </m:func>
                      <m:r>
                        <a:rPr lang="es-EC" i="1">
                          <a:effectLst/>
                          <a:latin typeface="Cambria Math" panose="02040503050406030204" pitchFamily="18" charset="0"/>
                          <a:ea typeface="Times New Roman" panose="02020603050405020304" pitchFamily="18" charset="0"/>
                          <a:cs typeface="Times New Roman" panose="02020603050405020304" pitchFamily="18" charset="0"/>
                        </a:rPr>
                        <m:t>=187.428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𝑘𝑁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7051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𝐹𝑐</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𝐶</m:t>
                              </m:r>
                            </m:sub>
                          </m:sSub>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𝐹𝑐</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cos</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𝛽</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𝑐</m:t>
                              </m:r>
                            </m:sub>
                          </m:sSub>
                        </m:e>
                      </m:d>
                      <m:r>
                        <a:rPr lang="es-EC" i="1">
                          <a:effectLst/>
                          <a:latin typeface="Cambria Math" panose="02040503050406030204" pitchFamily="18" charset="0"/>
                          <a:ea typeface="Times New Roman" panose="02020603050405020304" pitchFamily="18" charset="0"/>
                          <a:cs typeface="Times New Roman" panose="02020603050405020304" pitchFamily="18" charset="0"/>
                        </a:rPr>
                        <m:t>=3.06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𝑘𝑁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7051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𝐹𝑐</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𝐶</m:t>
                              </m:r>
                            </m:sub>
                          </m:sSub>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=3.06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𝑘𝑁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15" name="Rectángulo 14"/>
              <p:cNvSpPr>
                <a:spLocks noRot="1" noChangeAspect="1" noMove="1" noResize="1" noEditPoints="1" noAdjustHandles="1" noChangeArrowheads="1" noChangeShapeType="1" noTextEdit="1"/>
              </p:cNvSpPr>
              <p:nvPr/>
            </p:nvSpPr>
            <p:spPr>
              <a:xfrm>
                <a:off x="4190170" y="3454603"/>
                <a:ext cx="6096000" cy="2844561"/>
              </a:xfrm>
              <a:prstGeom prst="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1944618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ChangeArrowheads="1"/>
          </p:cNvSpPr>
          <p:nvPr/>
        </p:nvSpPr>
        <p:spPr bwMode="auto">
          <a:xfrm>
            <a:off x="3489249" y="560388"/>
            <a:ext cx="5235728"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Justificación del proyecto</a:t>
            </a:r>
            <a:endParaRPr lang="es-ES" altLang="es-ES" b="1">
              <a:latin typeface="Arial" panose="020B0604020202020204" pitchFamily="34" charset="0"/>
            </a:endParaRPr>
          </a:p>
        </p:txBody>
      </p:sp>
      <p:sp>
        <p:nvSpPr>
          <p:cNvPr id="15364" name="Rectangle 2"/>
          <p:cNvSpPr>
            <a:spLocks noChangeArrowheads="1"/>
          </p:cNvSpPr>
          <p:nvPr/>
        </p:nvSpPr>
        <p:spPr bwMode="auto">
          <a:xfrm>
            <a:off x="1752600" y="1295400"/>
            <a:ext cx="8686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1800">
                <a:latin typeface="Arial" panose="020B0604020202020204" pitchFamily="34" charset="0"/>
                <a:ea typeface="Arial" panose="020B0604020202020204" pitchFamily="34" charset="0"/>
                <a:cs typeface="Times New Roman" panose="02020603050405020304" pitchFamily="18" charset="0"/>
              </a:rPr>
              <a:t>La dificultad de rolar una plancha de acero de estas dimensiones es un problema frecuente en PMEC S.A. Lo que obliga a la empresa a utilizar servicios externos, aumentando costos de producción y tiempo en la fabricación de tuberías y tanques para derivados del petróleo, por lo que el diseño de la máquina será una gran ventaja para la empresa, ya que se tiene planeado a futuro la adquisición, o fabricación de una baroladora con las mismas especificaciones. </a:t>
            </a:r>
            <a:endParaRPr lang="es-ES" altLang="es-ES" sz="1800">
              <a:latin typeface="Arial" panose="020B0604020202020204" pitchFamily="34" charset="0"/>
              <a:ea typeface="Arial" panose="020B0604020202020204" pitchFamily="34" charset="0"/>
              <a:cs typeface="Times New Roman" panose="02020603050405020304" pitchFamily="18" charset="0"/>
            </a:endParaRPr>
          </a:p>
        </p:txBody>
      </p:sp>
      <p:sp>
        <p:nvSpPr>
          <p:cNvPr id="15365" name="Rectangle 3"/>
          <p:cNvSpPr>
            <a:spLocks noChangeArrowheads="1"/>
          </p:cNvSpPr>
          <p:nvPr/>
        </p:nvSpPr>
        <p:spPr bwMode="auto">
          <a:xfrm>
            <a:off x="1738313" y="431165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1800">
                <a:latin typeface="Arial" panose="020B0604020202020204" pitchFamily="34" charset="0"/>
                <a:ea typeface="Arial" panose="020B0604020202020204" pitchFamily="34" charset="0"/>
                <a:cs typeface="Times New Roman" panose="02020603050405020304" pitchFamily="18" charset="0"/>
              </a:rPr>
              <a:t>El proyecto tendrá una etapa de investigación donde buscaremos una forma de simular las deformaciones y esfuerzos de la forma más aproximada a la realidad, seleccionando las variables más influyentes en este proceso, con el fin de obtener datos reales que sirvan para el diseño de la baroladora. </a:t>
            </a:r>
            <a:endParaRPr lang="es-ES" altLang="es-ES" sz="180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24772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2"/>
          <p:cNvSpPr txBox="1">
            <a:spLocks/>
          </p:cNvSpPr>
          <p:nvPr/>
        </p:nvSpPr>
        <p:spPr>
          <a:xfrm>
            <a:off x="698180" y="1695180"/>
            <a:ext cx="10985820" cy="4104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dirty="0">
                <a:latin typeface="Arial" panose="020B0604020202020204" pitchFamily="34" charset="0"/>
                <a:cs typeface="Arial" panose="020B0604020202020204" pitchFamily="34" charset="0"/>
              </a:rPr>
              <a:t>Según el catálogo de BOSCH un cilindro con diámetro de pistón 50 mm con vástago de 32 mm y que trabaja a 250 bares proporciona la siguiente fuerza</a:t>
            </a:r>
            <a:r>
              <a:rPr lang="es-EC" sz="2400" dirty="0" smtClean="0">
                <a:latin typeface="Arial" panose="020B0604020202020204" pitchFamily="34" charset="0"/>
                <a:cs typeface="Arial" panose="020B0604020202020204" pitchFamily="34" charset="0"/>
              </a:rPr>
              <a:t>:</a:t>
            </a:r>
          </a:p>
          <a:p>
            <a:pPr marL="0" indent="0" algn="just">
              <a:buNone/>
            </a:pPr>
            <a:endParaRPr lang="es-EC" sz="2400" dirty="0">
              <a:latin typeface="Arial" panose="020B0604020202020204" pitchFamily="34" charset="0"/>
              <a:cs typeface="Arial" panose="020B0604020202020204" pitchFamily="34" charset="0"/>
            </a:endParaRPr>
          </a:p>
          <a:p>
            <a:pPr marL="0" indent="0" algn="just">
              <a:buNone/>
            </a:pPr>
            <a:endParaRPr lang="es-EC" sz="2400" dirty="0" smtClean="0">
              <a:latin typeface="Arial" panose="020B0604020202020204" pitchFamily="34" charset="0"/>
              <a:cs typeface="Arial" panose="020B0604020202020204" pitchFamily="34" charset="0"/>
            </a:endParaRPr>
          </a:p>
          <a:p>
            <a:pPr marL="0" indent="0" algn="ctr">
              <a:buNone/>
            </a:pPr>
            <a:endParaRPr lang="es-EC" sz="2400" dirty="0" smtClean="0">
              <a:latin typeface="Arial" panose="020B0604020202020204" pitchFamily="34" charset="0"/>
              <a:cs typeface="Arial" panose="020B0604020202020204" pitchFamily="34" charset="0"/>
            </a:endParaRPr>
          </a:p>
          <a:p>
            <a:pPr marL="0" indent="0" algn="ctr">
              <a:buNone/>
            </a:pPr>
            <a:r>
              <a:rPr lang="es-EC" sz="2400" dirty="0" smtClean="0">
                <a:latin typeface="Arial" panose="020B0604020202020204" pitchFamily="34" charset="0"/>
                <a:cs typeface="Arial" panose="020B0604020202020204" pitchFamily="34" charset="0"/>
              </a:rPr>
              <a:t>El </a:t>
            </a:r>
            <a:r>
              <a:rPr lang="es-EC" sz="2400" dirty="0">
                <a:latin typeface="Arial" panose="020B0604020202020204" pitchFamily="34" charset="0"/>
                <a:cs typeface="Arial" panose="020B0604020202020204" pitchFamily="34" charset="0"/>
              </a:rPr>
              <a:t>factor de seguridad del cilindro </a:t>
            </a:r>
            <a:r>
              <a:rPr lang="es-EC" sz="2400" dirty="0" smtClean="0">
                <a:latin typeface="Arial" panose="020B0604020202020204" pitchFamily="34" charset="0"/>
                <a:cs typeface="Arial" panose="020B0604020202020204" pitchFamily="34" charset="0"/>
              </a:rPr>
              <a:t>es:</a:t>
            </a:r>
            <a:endParaRPr lang="es-EC" sz="2400" dirty="0">
              <a:latin typeface="Arial" panose="020B0604020202020204" pitchFamily="34" charset="0"/>
              <a:cs typeface="Arial" panose="020B0604020202020204" pitchFamily="34" charset="0"/>
            </a:endParaRPr>
          </a:p>
          <a:p>
            <a:pPr marL="0" indent="0" algn="just">
              <a:buNone/>
            </a:pPr>
            <a:endParaRPr lang="es-EC" sz="2400" dirty="0" smtClean="0">
              <a:latin typeface="Arial" panose="020B0604020202020204" pitchFamily="34" charset="0"/>
              <a:cs typeface="Arial" panose="020B0604020202020204" pitchFamily="34" charset="0"/>
            </a:endParaRPr>
          </a:p>
          <a:p>
            <a:pPr marL="0" indent="0" algn="just">
              <a:buNone/>
            </a:pPr>
            <a:endParaRPr lang="es-EC"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ángulo 2"/>
              <p:cNvSpPr/>
              <p:nvPr/>
            </p:nvSpPr>
            <p:spPr>
              <a:xfrm>
                <a:off x="3143090" y="2743079"/>
                <a:ext cx="6096000" cy="890244"/>
              </a:xfrm>
              <a:prstGeom prst="rect">
                <a:avLst/>
              </a:prstGeom>
            </p:spPr>
            <p:txBody>
              <a:bodyPr>
                <a:spAutoFit/>
              </a:bodyPr>
              <a:lstStyle/>
              <a:p>
                <a:pPr indent="228600"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𝑐𝑎𝑡</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=49.06 </m:t>
                      </m:r>
                      <m:r>
                        <a:rPr lang="es-EC" i="1">
                          <a:effectLst/>
                          <a:latin typeface="Cambria Math" panose="02040503050406030204" pitchFamily="18" charset="0"/>
                          <a:ea typeface="Arial" panose="020B0604020202020204" pitchFamily="34" charset="0"/>
                          <a:cs typeface="Times New Roman" panose="02020603050405020304" pitchFamily="18" charset="0"/>
                        </a:rPr>
                        <m:t>𝑘𝑁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indent="228600"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m:t>
                          </m:r>
                        </m:e>
                        <m:sub>
                          <m:r>
                            <a:rPr lang="es-EC" i="1">
                              <a:effectLst/>
                              <a:latin typeface="Cambria Math" panose="02040503050406030204" pitchFamily="18" charset="0"/>
                              <a:ea typeface="Arial" panose="020B0604020202020204" pitchFamily="34" charset="0"/>
                              <a:cs typeface="Times New Roman" panose="02020603050405020304" pitchFamily="18" charset="0"/>
                            </a:rPr>
                            <m:t>𝑟𝑒𝑎𝑙</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𝑐𝑎𝑡</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m:t>
                          </m:r>
                        </m:e>
                        <m:sub>
                          <m:r>
                            <a:rPr lang="es-EC" i="1">
                              <a:effectLst/>
                              <a:latin typeface="Cambria Math" panose="02040503050406030204" pitchFamily="18" charset="0"/>
                              <a:ea typeface="Arial" panose="020B0604020202020204" pitchFamily="34" charset="0"/>
                              <a:cs typeface="Times New Roman" panose="02020603050405020304" pitchFamily="18" charset="0"/>
                            </a:rPr>
                            <m:t>𝑟𝑜𝑧𝑎𝑚𝑖𝑒𝑛𝑡𝑜</m:t>
                          </m:r>
                        </m:sub>
                      </m:sSub>
                      <m:r>
                        <a:rPr lang="es-EC" i="1">
                          <a:effectLst/>
                          <a:latin typeface="Cambria Math" panose="02040503050406030204" pitchFamily="18" charset="0"/>
                          <a:ea typeface="Arial" panose="020B0604020202020204" pitchFamily="34" charset="0"/>
                          <a:cs typeface="Times New Roman" panose="02020603050405020304" pitchFamily="18" charset="0"/>
                        </a:rPr>
                        <m:t>=44.154 </m:t>
                      </m:r>
                      <m:r>
                        <a:rPr lang="es-EC" i="1">
                          <a:effectLst/>
                          <a:latin typeface="Cambria Math" panose="02040503050406030204" pitchFamily="18" charset="0"/>
                          <a:ea typeface="Arial" panose="020B0604020202020204" pitchFamily="34" charset="0"/>
                          <a:cs typeface="Times New Roman" panose="02020603050405020304" pitchFamily="18" charset="0"/>
                        </a:rPr>
                        <m:t>𝑘𝑁</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3143090" y="2743079"/>
                <a:ext cx="6096000" cy="890244"/>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974379" y="4560435"/>
                <a:ext cx="2433422" cy="6580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𝐹𝑆</m:t>
                          </m:r>
                        </m:e>
                        <m:sub>
                          <m:r>
                            <a:rPr lang="es-EC" i="1">
                              <a:latin typeface="Cambria Math" panose="02040503050406030204" pitchFamily="18" charset="0"/>
                            </a:rPr>
                            <m:t>𝐶</m:t>
                          </m:r>
                          <m:r>
                            <a:rPr lang="es-EC" i="0">
                              <a:latin typeface="Cambria Math" panose="02040503050406030204" pitchFamily="18" charset="0"/>
                            </a:rPr>
                            <m:t>3</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𝑟𝑒𝑎𝑙</m:t>
                              </m:r>
                              <m:r>
                                <a:rPr lang="es-EC" i="0">
                                  <a:latin typeface="Cambria Math" panose="02040503050406030204" pitchFamily="18" charset="0"/>
                                </a:rPr>
                                <m:t>2</m:t>
                              </m:r>
                            </m:sub>
                          </m:sSub>
                        </m:num>
                        <m:den>
                          <m:sSub>
                            <m:sSubPr>
                              <m:ctrlPr>
                                <a:rPr lang="es-EC" i="1">
                                  <a:latin typeface="Cambria Math" panose="02040503050406030204" pitchFamily="18" charset="0"/>
                                </a:rPr>
                              </m:ctrlPr>
                            </m:sSubPr>
                            <m:e>
                              <m:r>
                                <a:rPr lang="es-EC" i="1">
                                  <a:latin typeface="Cambria Math" panose="02040503050406030204" pitchFamily="18" charset="0"/>
                                </a:rPr>
                                <m:t>𝐹𝑐</m:t>
                              </m:r>
                            </m:e>
                            <m:sub>
                              <m:r>
                                <a:rPr lang="es-EC" i="1">
                                  <a:latin typeface="Cambria Math" panose="02040503050406030204" pitchFamily="18" charset="0"/>
                                </a:rPr>
                                <m:t>𝐶</m:t>
                              </m:r>
                            </m:sub>
                          </m:sSub>
                        </m:den>
                      </m:f>
                      <m:r>
                        <a:rPr lang="es-EC" i="0">
                          <a:latin typeface="Cambria Math" panose="02040503050406030204" pitchFamily="18" charset="0"/>
                        </a:rPr>
                        <m:t>=2.041</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4974379" y="4560435"/>
                <a:ext cx="2433422" cy="658001"/>
              </a:xfrm>
              <a:prstGeom prst="rect">
                <a:avLst/>
              </a:prstGeom>
              <a:blipFill rotWithShape="0">
                <a:blip r:embed="rId5"/>
                <a:stretch>
                  <a:fillRect/>
                </a:stretch>
              </a:blipFill>
            </p:spPr>
            <p:txBody>
              <a:bodyPr/>
              <a:lstStyle/>
              <a:p>
                <a:r>
                  <a:rPr lang="es-EC">
                    <a:noFill/>
                  </a:rPr>
                  <a:t> </a:t>
                </a:r>
              </a:p>
            </p:txBody>
          </p:sp>
        </mc:Fallback>
      </mc:AlternateContent>
      <p:sp>
        <p:nvSpPr>
          <p:cNvPr id="6" name="Marcador de contenido 2"/>
          <p:cNvSpPr txBox="1">
            <a:spLocks/>
          </p:cNvSpPr>
          <p:nvPr/>
        </p:nvSpPr>
        <p:spPr>
          <a:xfrm>
            <a:off x="711200" y="876300"/>
            <a:ext cx="10515600" cy="731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400" b="1" dirty="0" smtClean="0">
                <a:latin typeface="Arial" panose="020B0604020202020204" pitchFamily="34" charset="0"/>
                <a:cs typeface="Arial" panose="020B0604020202020204" pitchFamily="34" charset="0"/>
              </a:rPr>
              <a:t>Pistón hidráulico del rodillo superior</a:t>
            </a:r>
          </a:p>
        </p:txBody>
      </p:sp>
    </p:spTree>
    <p:extLst>
      <p:ext uri="{BB962C8B-B14F-4D97-AF65-F5344CB8AC3E}">
        <p14:creationId xmlns:p14="http://schemas.microsoft.com/office/powerpoint/2010/main" val="335818529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contenido 2"/>
          <p:cNvSpPr txBox="1">
            <a:spLocks/>
          </p:cNvSpPr>
          <p:nvPr/>
        </p:nvSpPr>
        <p:spPr>
          <a:xfrm>
            <a:off x="838200" y="749300"/>
            <a:ext cx="10515600" cy="168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400" b="1" dirty="0" smtClean="0">
                <a:latin typeface="Arial" panose="020B0604020202020204" pitchFamily="34" charset="0"/>
                <a:cs typeface="Arial" panose="020B0604020202020204" pitchFamily="34" charset="0"/>
              </a:rPr>
              <a:t>Selección de los rodamientos</a:t>
            </a:r>
          </a:p>
          <a:p>
            <a:pPr marL="0" indent="0" algn="just">
              <a:buFont typeface="Arial" panose="020B0604020202020204" pitchFamily="34" charset="0"/>
              <a:buNone/>
            </a:pPr>
            <a:r>
              <a:rPr lang="es-EC" sz="2400" dirty="0" smtClean="0">
                <a:latin typeface="Arial" panose="020B0604020202020204" pitchFamily="34" charset="0"/>
                <a:cs typeface="Arial" panose="020B0604020202020204" pitchFamily="34" charset="0"/>
              </a:rPr>
              <a:t>Tomando una confiabilidad de los rodamientos del 99% se obtuvieron los siguientes resultados en cuanto a la vida útil de los rodamientos seleccionados.</a:t>
            </a:r>
          </a:p>
        </p:txBody>
      </p:sp>
      <p:pic>
        <p:nvPicPr>
          <p:cNvPr id="11" name="Imagen 10"/>
          <p:cNvPicPr>
            <a:picLocks noChangeAspect="1"/>
          </p:cNvPicPr>
          <p:nvPr/>
        </p:nvPicPr>
        <p:blipFill>
          <a:blip r:embed="rId4"/>
          <a:stretch>
            <a:fillRect/>
          </a:stretch>
        </p:blipFill>
        <p:spPr>
          <a:xfrm>
            <a:off x="2200269" y="2654300"/>
            <a:ext cx="7791461" cy="2387600"/>
          </a:xfrm>
          <a:prstGeom prst="rect">
            <a:avLst/>
          </a:prstGeom>
        </p:spPr>
      </p:pic>
    </p:spTree>
    <p:extLst>
      <p:ext uri="{BB962C8B-B14F-4D97-AF65-F5344CB8AC3E}">
        <p14:creationId xmlns:p14="http://schemas.microsoft.com/office/powerpoint/2010/main" val="68918489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contenido 2"/>
          <p:cNvSpPr txBox="1">
            <a:spLocks/>
          </p:cNvSpPr>
          <p:nvPr/>
        </p:nvSpPr>
        <p:spPr>
          <a:xfrm>
            <a:off x="2093912" y="742417"/>
            <a:ext cx="10515600" cy="57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400" b="1" dirty="0" smtClean="0">
                <a:latin typeface="Arial" panose="020B0604020202020204" pitchFamily="34" charset="0"/>
                <a:cs typeface="Arial" panose="020B0604020202020204" pitchFamily="34" charset="0"/>
              </a:rPr>
              <a:t>Diseño de la junta empernada del apoyo del rodillo superior</a:t>
            </a:r>
          </a:p>
        </p:txBody>
      </p:sp>
      <p:pic>
        <p:nvPicPr>
          <p:cNvPr id="5" name="Picture 110"/>
          <p:cNvPicPr/>
          <p:nvPr/>
        </p:nvPicPr>
        <p:blipFill rotWithShape="1">
          <a:blip r:embed="rId4">
            <a:extLst>
              <a:ext uri="{28A0092B-C50C-407E-A947-70E740481C1C}">
                <a14:useLocalDpi xmlns:a14="http://schemas.microsoft.com/office/drawing/2010/main" val="0"/>
              </a:ext>
            </a:extLst>
          </a:blip>
          <a:srcRect r="7654"/>
          <a:stretch/>
        </p:blipFill>
        <p:spPr bwMode="auto">
          <a:xfrm>
            <a:off x="973137" y="2278417"/>
            <a:ext cx="2752725" cy="2347595"/>
          </a:xfrm>
          <a:prstGeom prst="rect">
            <a:avLst/>
          </a:prstGeom>
          <a:noFill/>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5"/>
          <a:stretch>
            <a:fillRect/>
          </a:stretch>
        </p:blipFill>
        <p:spPr>
          <a:xfrm>
            <a:off x="4103687" y="1747239"/>
            <a:ext cx="3248025" cy="3409950"/>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7428078" y="3254083"/>
                <a:ext cx="4027321"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𝐴𝑙</m:t>
                          </m:r>
                        </m:e>
                        <m:sub>
                          <m:r>
                            <a:rPr lang="es-EC" i="1">
                              <a:latin typeface="Cambria Math" panose="02040503050406030204" pitchFamily="18" charset="0"/>
                            </a:rPr>
                            <m:t>𝑝𝑒𝑟𝑛𝑜</m:t>
                          </m:r>
                          <m:r>
                            <a:rPr lang="es-EC" i="0">
                              <a:latin typeface="Cambria Math" panose="02040503050406030204" pitchFamily="18" charset="0"/>
                            </a:rPr>
                            <m:t>1</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𝑝</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𝑃𝑙𝑎𝑐𝑎</m:t>
                          </m:r>
                        </m:e>
                        <m:sub>
                          <m:r>
                            <a:rPr lang="es-EC" i="1">
                              <a:latin typeface="Cambria Math" panose="02040503050406030204" pitchFamily="18" charset="0"/>
                            </a:rPr>
                            <m:t>𝑒</m:t>
                          </m:r>
                          <m:r>
                            <a:rPr lang="es-EC" i="0">
                              <a:latin typeface="Cambria Math" panose="02040503050406030204" pitchFamily="18" charset="0"/>
                            </a:rPr>
                            <m:t>2</m:t>
                          </m:r>
                        </m:sub>
                      </m:sSub>
                      <m:r>
                        <a:rPr lang="es-EC" i="0">
                          <a:latin typeface="Cambria Math" panose="02040503050406030204" pitchFamily="18" charset="0"/>
                        </a:rPr>
                        <m:t>=406.4 </m:t>
                      </m:r>
                      <m:sSup>
                        <m:sSupPr>
                          <m:ctrlPr>
                            <a:rPr lang="es-EC" i="1">
                              <a:latin typeface="Cambria Math" panose="02040503050406030204" pitchFamily="18" charset="0"/>
                            </a:rPr>
                          </m:ctrlPr>
                        </m:sSupPr>
                        <m:e>
                          <m:r>
                            <a:rPr lang="es-EC" i="1">
                              <a:latin typeface="Cambria Math" panose="02040503050406030204" pitchFamily="18" charset="0"/>
                            </a:rPr>
                            <m:t>𝑚𝑚</m:t>
                          </m:r>
                        </m:e>
                        <m:sup>
                          <m:r>
                            <a:rPr lang="es-EC" i="0">
                              <a:latin typeface="Cambria Math" panose="02040503050406030204" pitchFamily="18" charset="0"/>
                            </a:rPr>
                            <m:t>2</m:t>
                          </m:r>
                        </m:sup>
                      </m:sSup>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7428078" y="3254083"/>
                <a:ext cx="4027321" cy="396262"/>
              </a:xfrm>
              <a:prstGeom prst="rect">
                <a:avLst/>
              </a:prstGeom>
              <a:blipFill rotWithShape="0">
                <a:blip r:embed="rId6"/>
                <a:stretch>
                  <a:fillRect b="-3077"/>
                </a:stretch>
              </a:blipFill>
            </p:spPr>
            <p:txBody>
              <a:bodyPr/>
              <a:lstStyle/>
              <a:p>
                <a:r>
                  <a:rPr lang="es-EC">
                    <a:noFill/>
                  </a:rPr>
                  <a:t> </a:t>
                </a:r>
              </a:p>
            </p:txBody>
          </p:sp>
        </mc:Fallback>
      </mc:AlternateContent>
    </p:spTree>
    <p:extLst>
      <p:ext uri="{BB962C8B-B14F-4D97-AF65-F5344CB8AC3E}">
        <p14:creationId xmlns:p14="http://schemas.microsoft.com/office/powerpoint/2010/main" val="98249594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9"/>
          <p:cNvPicPr/>
          <p:nvPr/>
        </p:nvPicPr>
        <p:blipFill rotWithShape="1">
          <a:blip r:embed="rId4">
            <a:extLst>
              <a:ext uri="{28A0092B-C50C-407E-A947-70E740481C1C}">
                <a14:useLocalDpi xmlns:a14="http://schemas.microsoft.com/office/drawing/2010/main" val="0"/>
              </a:ext>
            </a:extLst>
          </a:blip>
          <a:srcRect t="37083"/>
          <a:stretch/>
        </p:blipFill>
        <p:spPr bwMode="auto">
          <a:xfrm>
            <a:off x="838200" y="762000"/>
            <a:ext cx="3810000" cy="15367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ángulo 1"/>
              <p:cNvSpPr/>
              <p:nvPr/>
            </p:nvSpPr>
            <p:spPr>
              <a:xfrm>
                <a:off x="5137617" y="1307584"/>
                <a:ext cx="58478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𝐴𝑡</m:t>
                          </m:r>
                        </m:e>
                        <m:sub>
                          <m:r>
                            <a:rPr lang="es-EC" i="1">
                              <a:latin typeface="Cambria Math" panose="02040503050406030204" pitchFamily="18" charset="0"/>
                            </a:rPr>
                            <m:t>𝑏𝑜𝑟𝑑𝑒</m:t>
                          </m:r>
                          <m:r>
                            <a:rPr lang="es-EC" i="0">
                              <a:latin typeface="Cambria Math" panose="02040503050406030204" pitchFamily="18" charset="0"/>
                            </a:rPr>
                            <m:t> </m:t>
                          </m:r>
                          <m:r>
                            <a:rPr lang="es-EC" i="1">
                              <a:latin typeface="Cambria Math" panose="02040503050406030204" pitchFamily="18" charset="0"/>
                            </a:rPr>
                            <m:t>𝑒𝑙𝑒𝑚𝑒𝑛𝑡𝑜</m:t>
                          </m:r>
                          <m:r>
                            <a:rPr lang="es-EC" i="0">
                              <a:latin typeface="Cambria Math" panose="02040503050406030204" pitchFamily="18" charset="0"/>
                            </a:rPr>
                            <m:t>2</m:t>
                          </m:r>
                        </m:sub>
                      </m:sSub>
                      <m:r>
                        <a:rPr lang="es-EC" i="0">
                          <a:latin typeface="Cambria Math" panose="02040503050406030204" pitchFamily="18" charset="0"/>
                        </a:rPr>
                        <m:t>=15.27 </m:t>
                      </m:r>
                      <m:r>
                        <a:rPr lang="es-EC" i="1">
                          <a:latin typeface="Cambria Math" panose="02040503050406030204" pitchFamily="18" charset="0"/>
                        </a:rPr>
                        <m:t>𝑚𝑚</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𝑃𝑙𝑎𝑐𝑎</m:t>
                          </m:r>
                        </m:e>
                        <m:sub>
                          <m:r>
                            <a:rPr lang="es-EC" i="1">
                              <a:latin typeface="Cambria Math" panose="02040503050406030204" pitchFamily="18" charset="0"/>
                            </a:rPr>
                            <m:t>𝑒</m:t>
                          </m:r>
                          <m:r>
                            <a:rPr lang="es-EC" i="0">
                              <a:latin typeface="Cambria Math" panose="02040503050406030204" pitchFamily="18" charset="0"/>
                            </a:rPr>
                            <m:t>2</m:t>
                          </m:r>
                        </m:sub>
                      </m:sSub>
                      <m:r>
                        <a:rPr lang="es-EC" i="0">
                          <a:latin typeface="Cambria Math" panose="02040503050406030204" pitchFamily="18" charset="0"/>
                        </a:rPr>
                        <m:t>=413.258 </m:t>
                      </m:r>
                      <m:sSup>
                        <m:sSupPr>
                          <m:ctrlPr>
                            <a:rPr lang="es-EC" i="1">
                              <a:latin typeface="Cambria Math" panose="02040503050406030204" pitchFamily="18" charset="0"/>
                            </a:rPr>
                          </m:ctrlPr>
                        </m:sSupPr>
                        <m:e>
                          <m:r>
                            <a:rPr lang="es-EC" i="1">
                              <a:latin typeface="Cambria Math" panose="02040503050406030204" pitchFamily="18" charset="0"/>
                            </a:rPr>
                            <m:t>𝑚𝑚</m:t>
                          </m:r>
                        </m:e>
                        <m:sup>
                          <m:r>
                            <a:rPr lang="es-EC" i="0">
                              <a:latin typeface="Cambria Math" panose="02040503050406030204" pitchFamily="18" charset="0"/>
                            </a:rPr>
                            <m:t>2</m:t>
                          </m:r>
                        </m:sup>
                      </m:sSup>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5137617" y="1307584"/>
                <a:ext cx="5847883" cy="369332"/>
              </a:xfrm>
              <a:prstGeom prst="rect">
                <a:avLst/>
              </a:prstGeom>
              <a:blipFill rotWithShape="0">
                <a:blip r:embed="rId5"/>
                <a:stretch>
                  <a:fillRect/>
                </a:stretch>
              </a:blipFill>
            </p:spPr>
            <p:txBody>
              <a:bodyPr/>
              <a:lstStyle/>
              <a:p>
                <a:r>
                  <a:rPr lang="es-EC">
                    <a:noFill/>
                  </a:rPr>
                  <a:t> </a:t>
                </a:r>
              </a:p>
            </p:txBody>
          </p:sp>
        </mc:Fallback>
      </mc:AlternateContent>
      <p:pic>
        <p:nvPicPr>
          <p:cNvPr id="11" name="Picture 251"/>
          <p:cNvPicPr/>
          <p:nvPr/>
        </p:nvPicPr>
        <p:blipFill rotWithShape="1">
          <a:blip r:embed="rId6"/>
          <a:srcRect b="26884"/>
          <a:stretch/>
        </p:blipFill>
        <p:spPr bwMode="auto">
          <a:xfrm>
            <a:off x="6712957" y="2619829"/>
            <a:ext cx="4025900" cy="1817688"/>
          </a:xfrm>
          <a:prstGeom prst="rect">
            <a:avLst/>
          </a:prstGeom>
          <a:ln>
            <a:noFill/>
          </a:ln>
          <a:extLst>
            <a:ext uri="{53640926-AAD7-44D8-BBD7-CCE9431645EC}">
              <a14:shadowObscured xmlns:a14="http://schemas.microsoft.com/office/drawing/2010/main"/>
            </a:ext>
          </a:extLst>
        </p:spPr>
      </p:pic>
      <p:sp>
        <p:nvSpPr>
          <p:cNvPr id="13" name="Rectángulo 12"/>
          <p:cNvSpPr/>
          <p:nvPr/>
        </p:nvSpPr>
        <p:spPr>
          <a:xfrm>
            <a:off x="6466314" y="2147727"/>
            <a:ext cx="4519186" cy="369332"/>
          </a:xfrm>
          <a:prstGeom prst="rect">
            <a:avLst/>
          </a:prstGeom>
        </p:spPr>
        <p:txBody>
          <a:bodyPr wrap="none">
            <a:spAutoFit/>
          </a:bodyPr>
          <a:lstStyle/>
          <a:p>
            <a:pPr algn="just"/>
            <a:r>
              <a:rPr lang="es-EC" i="1" u="sng" dirty="0">
                <a:latin typeface="Arial" panose="020B0604020202020204" pitchFamily="34" charset="0"/>
                <a:cs typeface="Arial" panose="020B0604020202020204" pitchFamily="34" charset="0"/>
              </a:rPr>
              <a:t>Distancia en la línea crítica del elemento 2</a:t>
            </a:r>
          </a:p>
        </p:txBody>
      </p:sp>
      <p:pic>
        <p:nvPicPr>
          <p:cNvPr id="14" name="Picture 252"/>
          <p:cNvPicPr/>
          <p:nvPr/>
        </p:nvPicPr>
        <p:blipFill rotWithShape="1">
          <a:blip r:embed="rId7"/>
          <a:srcRect t="8015" b="42607"/>
          <a:stretch/>
        </p:blipFill>
        <p:spPr bwMode="auto">
          <a:xfrm>
            <a:off x="838200" y="2843720"/>
            <a:ext cx="5270500" cy="1542997"/>
          </a:xfrm>
          <a:prstGeom prst="rect">
            <a:avLst/>
          </a:prstGeom>
          <a:ln>
            <a:noFill/>
          </a:ln>
          <a:extLst>
            <a:ext uri="{53640926-AAD7-44D8-BBD7-CCE9431645EC}">
              <a14:shadowObscured xmlns:a14="http://schemas.microsoft.com/office/drawing/2010/main"/>
            </a:ext>
          </a:extLst>
        </p:spPr>
      </p:pic>
      <p:sp>
        <p:nvSpPr>
          <p:cNvPr id="15" name="Rectángulo 14"/>
          <p:cNvSpPr/>
          <p:nvPr/>
        </p:nvSpPr>
        <p:spPr>
          <a:xfrm>
            <a:off x="1533666" y="2358338"/>
            <a:ext cx="4249881" cy="369332"/>
          </a:xfrm>
          <a:prstGeom prst="rect">
            <a:avLst/>
          </a:prstGeom>
        </p:spPr>
        <p:txBody>
          <a:bodyPr wrap="none">
            <a:spAutoFit/>
          </a:bodyPr>
          <a:lstStyle/>
          <a:p>
            <a:pPr algn="just"/>
            <a:r>
              <a:rPr lang="es-EC" i="1" u="sng" dirty="0">
                <a:latin typeface="Arial" panose="020B0604020202020204" pitchFamily="34" charset="0"/>
                <a:cs typeface="Arial" panose="020B0604020202020204" pitchFamily="34" charset="0"/>
              </a:rPr>
              <a:t>Dimensión del agujero en el elemento 2</a:t>
            </a:r>
          </a:p>
        </p:txBody>
      </p:sp>
      <p:sp>
        <p:nvSpPr>
          <p:cNvPr id="16" name="Rectángulo 15"/>
          <p:cNvSpPr/>
          <p:nvPr/>
        </p:nvSpPr>
        <p:spPr>
          <a:xfrm>
            <a:off x="861196" y="4518471"/>
            <a:ext cx="5224507" cy="369332"/>
          </a:xfrm>
          <a:prstGeom prst="rect">
            <a:avLst/>
          </a:prstGeom>
        </p:spPr>
        <p:txBody>
          <a:bodyPr wrap="none">
            <a:spAutoFit/>
          </a:bodyPr>
          <a:lstStyle/>
          <a:p>
            <a:pPr algn="just"/>
            <a:r>
              <a:rPr lang="es-EC" i="1" u="sng" dirty="0">
                <a:latin typeface="Arial" panose="020B0604020202020204" pitchFamily="34" charset="0"/>
                <a:cs typeface="Arial" panose="020B0604020202020204" pitchFamily="34" charset="0"/>
              </a:rPr>
              <a:t>Dimensión de agujero del perno en el elemento 2</a:t>
            </a:r>
          </a:p>
        </p:txBody>
      </p:sp>
      <p:pic>
        <p:nvPicPr>
          <p:cNvPr id="17" name="Picture 256"/>
          <p:cNvPicPr/>
          <p:nvPr/>
        </p:nvPicPr>
        <p:blipFill rotWithShape="1">
          <a:blip r:embed="rId8">
            <a:extLst>
              <a:ext uri="{28A0092B-C50C-407E-A947-70E740481C1C}">
                <a14:useLocalDpi xmlns:a14="http://schemas.microsoft.com/office/drawing/2010/main" val="0"/>
              </a:ext>
            </a:extLst>
          </a:blip>
          <a:srcRect t="16912" b="16176"/>
          <a:stretch/>
        </p:blipFill>
        <p:spPr bwMode="auto">
          <a:xfrm>
            <a:off x="994589" y="5006857"/>
            <a:ext cx="5027614" cy="11306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787661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ángulo 2"/>
              <p:cNvSpPr/>
              <p:nvPr/>
            </p:nvSpPr>
            <p:spPr>
              <a:xfrm>
                <a:off x="2355850" y="842859"/>
                <a:ext cx="7480300" cy="920317"/>
              </a:xfrm>
              <a:prstGeom prst="rect">
                <a:avLst/>
              </a:prstGeom>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𝐴𝑙</m:t>
                          </m:r>
                        </m:e>
                        <m:sub>
                          <m:r>
                            <a:rPr lang="es-EC" i="1">
                              <a:effectLst/>
                              <a:latin typeface="Cambria Math" panose="02040503050406030204" pitchFamily="18" charset="0"/>
                              <a:ea typeface="Arial" panose="020B0604020202020204" pitchFamily="34" charset="0"/>
                              <a:cs typeface="Times New Roman" panose="02020603050405020304" pitchFamily="18" charset="0"/>
                            </a:rPr>
                            <m:t>𝑎𝑔𝑢𝑗𝑒𝑟𝑜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=18∗</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𝑃𝑙𝑎𝑐𝑎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𝑒</m:t>
                          </m:r>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=406.4 </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d>
                        <m:dPr>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s-EC" i="1">
                              <a:effectLst/>
                              <a:latin typeface="Cambria Math" panose="02040503050406030204" pitchFamily="18" charset="0"/>
                              <a:ea typeface="Arial" panose="020B0604020202020204" pitchFamily="34" charset="0"/>
                              <a:cs typeface="Times New Roman" panose="02020603050405020304" pitchFamily="18" charset="0"/>
                            </a:rPr>
                            <m:t>1131−200−2∗18</m:t>
                          </m:r>
                        </m:e>
                      </m:d>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𝑚𝑚</m:t>
                      </m:r>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𝑃𝑙𝑎𝑐𝑎</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𝑒</m:t>
                          </m:r>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=2.283∗</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355850" y="842859"/>
                <a:ext cx="7480300" cy="920317"/>
              </a:xfrm>
              <a:prstGeom prst="rect">
                <a:avLst/>
              </a:prstGeom>
              <a:blipFill rotWithShape="0">
                <a:blip r:embed="rId4"/>
                <a:stretch>
                  <a:fillRect/>
                </a:stretch>
              </a:blipFill>
            </p:spPr>
            <p:txBody>
              <a:bodyPr/>
              <a:lstStyle/>
              <a:p>
                <a:r>
                  <a:rPr lang="es-EC">
                    <a:noFill/>
                  </a:rPr>
                  <a:t> </a:t>
                </a:r>
              </a:p>
            </p:txBody>
          </p:sp>
        </mc:Fallback>
      </mc:AlternateContent>
      <p:sp>
        <p:nvSpPr>
          <p:cNvPr id="4" name="Rectángulo 3"/>
          <p:cNvSpPr/>
          <p:nvPr/>
        </p:nvSpPr>
        <p:spPr>
          <a:xfrm>
            <a:off x="4713242" y="1763176"/>
            <a:ext cx="3095719" cy="369332"/>
          </a:xfrm>
          <a:prstGeom prst="rect">
            <a:avLst/>
          </a:prstGeom>
        </p:spPr>
        <p:txBody>
          <a:bodyPr wrap="none">
            <a:spAutoFit/>
          </a:bodyPr>
          <a:lstStyle/>
          <a:p>
            <a:pPr algn="just"/>
            <a:r>
              <a:rPr lang="es-EC" i="1" u="sng" dirty="0" smtClean="0">
                <a:latin typeface="Arial" panose="020B0604020202020204" pitchFamily="34" charset="0"/>
                <a:cs typeface="Arial" panose="020B0604020202020204" pitchFamily="34" charset="0"/>
              </a:rPr>
              <a:t>Aplastamiento de los pernos</a:t>
            </a:r>
            <a:endParaRPr lang="es-EC" i="1" u="sng"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3213101" y="2211238"/>
                <a:ext cx="6096000" cy="1557286"/>
              </a:xfrm>
              <a:prstGeom prst="rect">
                <a:avLst/>
              </a:prstGeom>
            </p:spPr>
            <p:txBody>
              <a:bodyPr>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𝜎</m:t>
                          </m:r>
                        </m:e>
                        <m:sub>
                          <m:r>
                            <a:rPr lang="es-EC" i="1">
                              <a:effectLst/>
                              <a:latin typeface="Cambria Math" panose="02040503050406030204" pitchFamily="18" charset="0"/>
                              <a:ea typeface="Arial" panose="020B0604020202020204" pitchFamily="34" charset="0"/>
                              <a:cs typeface="Times New Roman" panose="02020603050405020304" pitchFamily="18" charset="0"/>
                            </a:rPr>
                            <m:t>𝑎𝑝𝑙𝑎𝑠𝑡𝑎𝑚𝑖𝑒𝑛𝑡𝑜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𝐴𝑙</m:t>
                              </m:r>
                            </m:e>
                            <m:sub>
                              <m:r>
                                <a:rPr lang="es-EC" i="1">
                                  <a:effectLst/>
                                  <a:latin typeface="Cambria Math" panose="02040503050406030204" pitchFamily="18" charset="0"/>
                                  <a:ea typeface="Arial" panose="020B0604020202020204" pitchFamily="34" charset="0"/>
                                  <a:cs typeface="Times New Roman" panose="02020603050405020304" pitchFamily="18" charset="0"/>
                                </a:rPr>
                                <m:t>𝑝𝑒𝑟𝑛𝑜</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𝑀</m:t>
                              </m:r>
                              <m:r>
                                <a:rPr lang="es-EC" i="1">
                                  <a:effectLst/>
                                  <a:latin typeface="Cambria Math" panose="02040503050406030204" pitchFamily="18" charset="0"/>
                                  <a:ea typeface="Arial" panose="020B0604020202020204" pitchFamily="34" charset="0"/>
                                  <a:cs typeface="Times New Roman" panose="02020603050405020304" pitchFamily="18" charset="0"/>
                                </a:rPr>
                                <m:t>16</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𝑎𝑝𝑙𝑎𝑠𝑡𝑎𝑚𝑖𝑒𝑛𝑡𝑜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𝑎𝑝𝑙𝑎𝑠𝑡𝑎𝑚𝑖𝑒𝑛𝑡𝑜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𝑝𝑒𝑟𝑛𝑜𝑠</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𝐴𝑙</m:t>
                              </m:r>
                            </m:e>
                            <m:sub>
                              <m:r>
                                <a:rPr lang="es-EC" i="1">
                                  <a:effectLst/>
                                  <a:latin typeface="Cambria Math" panose="02040503050406030204" pitchFamily="18" charset="0"/>
                                  <a:ea typeface="Arial" panose="020B0604020202020204" pitchFamily="34" charset="0"/>
                                  <a:cs typeface="Times New Roman" panose="02020603050405020304" pitchFamily="18" charset="0"/>
                                </a:rPr>
                                <m:t>𝑝𝑒𝑟𝑛𝑜</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𝑀</m:t>
                              </m:r>
                              <m:r>
                                <a:rPr lang="es-EC" i="1">
                                  <a:effectLst/>
                                  <a:latin typeface="Cambria Math" panose="02040503050406030204" pitchFamily="18" charset="0"/>
                                  <a:ea typeface="Arial" panose="020B0604020202020204" pitchFamily="34" charset="0"/>
                                  <a:cs typeface="Times New Roman" panose="02020603050405020304" pitchFamily="18" charset="0"/>
                                </a:rPr>
                                <m:t>16</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=10.68</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3213101" y="2211238"/>
                <a:ext cx="6096000" cy="1557286"/>
              </a:xfrm>
              <a:prstGeom prst="rect">
                <a:avLst/>
              </a:prstGeom>
              <a:blipFill rotWithShape="0">
                <a:blip r:embed="rId5"/>
                <a:stretch>
                  <a:fillRect/>
                </a:stretch>
              </a:blipFill>
            </p:spPr>
            <p:txBody>
              <a:bodyPr/>
              <a:lstStyle/>
              <a:p>
                <a:r>
                  <a:rPr lang="es-EC">
                    <a:noFill/>
                  </a:rPr>
                  <a:t> </a:t>
                </a:r>
              </a:p>
            </p:txBody>
          </p:sp>
        </mc:Fallback>
      </mc:AlternateContent>
      <p:sp>
        <p:nvSpPr>
          <p:cNvPr id="18" name="Rectángulo 17"/>
          <p:cNvSpPr/>
          <p:nvPr/>
        </p:nvSpPr>
        <p:spPr>
          <a:xfrm>
            <a:off x="3930976" y="3805778"/>
            <a:ext cx="4660250" cy="369332"/>
          </a:xfrm>
          <a:prstGeom prst="rect">
            <a:avLst/>
          </a:prstGeom>
        </p:spPr>
        <p:txBody>
          <a:bodyPr wrap="none">
            <a:spAutoFit/>
          </a:bodyPr>
          <a:lstStyle/>
          <a:p>
            <a:pPr algn="just"/>
            <a:r>
              <a:rPr lang="es-EC" i="1" u="sng" dirty="0">
                <a:latin typeface="Arial" panose="020B0604020202020204" pitchFamily="34" charset="0"/>
                <a:cs typeface="Arial" panose="020B0604020202020204" pitchFamily="34" charset="0"/>
              </a:rPr>
              <a:t>Aplastamiento del elemento en los agujeros</a:t>
            </a:r>
          </a:p>
        </p:txBody>
      </p:sp>
      <mc:AlternateContent xmlns:mc="http://schemas.openxmlformats.org/markup-compatibility/2006" xmlns:a14="http://schemas.microsoft.com/office/drawing/2010/main">
        <mc:Choice Requires="a14">
          <p:sp>
            <p:nvSpPr>
              <p:cNvPr id="6" name="Rectángulo 5"/>
              <p:cNvSpPr/>
              <p:nvPr/>
            </p:nvSpPr>
            <p:spPr>
              <a:xfrm>
                <a:off x="2882900" y="4324206"/>
                <a:ext cx="7150099" cy="1559786"/>
              </a:xfrm>
              <a:prstGeom prst="rect">
                <a:avLst/>
              </a:prstGeom>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𝜎</m:t>
                          </m:r>
                        </m:e>
                        <m:sub>
                          <m:r>
                            <a:rPr lang="es-EC" i="1">
                              <a:effectLst/>
                              <a:latin typeface="Cambria Math" panose="02040503050406030204" pitchFamily="18" charset="0"/>
                              <a:ea typeface="Arial" panose="020B0604020202020204" pitchFamily="34" charset="0"/>
                              <a:cs typeface="Times New Roman" panose="02020603050405020304" pitchFamily="18" charset="0"/>
                            </a:rPr>
                            <m:t>𝑎𝑝𝑙𝑎𝑠𝑡𝑎𝑚𝑖𝑒𝑛𝑡𝑜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𝐴𝑙</m:t>
                              </m:r>
                            </m:e>
                            <m:sub>
                              <m:r>
                                <a:rPr lang="es-EC" i="1">
                                  <a:effectLst/>
                                  <a:latin typeface="Cambria Math" panose="02040503050406030204" pitchFamily="18" charset="0"/>
                                  <a:ea typeface="Arial" panose="020B0604020202020204" pitchFamily="34" charset="0"/>
                                  <a:cs typeface="Times New Roman" panose="02020603050405020304" pitchFamily="18" charset="0"/>
                                </a:rPr>
                                <m:t>𝑎𝑔𝑢𝑗𝑒𝑟𝑜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𝑎𝑝𝑙𝑎𝑠𝑡𝑎𝑚𝑖𝑒𝑛𝑡𝑜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𝑎𝑝𝑙𝑎𝑠𝑡𝑎𝑚𝑖𝑒𝑛𝑡𝑜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𝐴𝑙</m:t>
                              </m:r>
                            </m:e>
                            <m:sub>
                              <m:r>
                                <a:rPr lang="es-EC" i="1">
                                  <a:effectLst/>
                                  <a:latin typeface="Cambria Math" panose="02040503050406030204" pitchFamily="18" charset="0"/>
                                  <a:ea typeface="Arial" panose="020B0604020202020204" pitchFamily="34" charset="0"/>
                                  <a:cs typeface="Times New Roman" panose="02020603050405020304" pitchFamily="18" charset="0"/>
                                </a:rPr>
                                <m:t>𝑎𝑔𝑢𝑗𝑒𝑟𝑜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=4.966</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882900" y="4324206"/>
                <a:ext cx="7150099" cy="1559786"/>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26149578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963682" y="785276"/>
            <a:ext cx="2518638" cy="369332"/>
          </a:xfrm>
          <a:prstGeom prst="rect">
            <a:avLst/>
          </a:prstGeom>
        </p:spPr>
        <p:txBody>
          <a:bodyPr wrap="none">
            <a:spAutoFit/>
          </a:bodyPr>
          <a:lstStyle/>
          <a:p>
            <a:pPr algn="just"/>
            <a:r>
              <a:rPr lang="es-EC" i="1" u="sng" dirty="0">
                <a:latin typeface="Arial" panose="020B0604020202020204" pitchFamily="34" charset="0"/>
                <a:cs typeface="Arial" panose="020B0604020202020204" pitchFamily="34" charset="0"/>
              </a:rPr>
              <a:t>Cortante de los pernos</a:t>
            </a:r>
          </a:p>
        </p:txBody>
      </p:sp>
      <mc:AlternateContent xmlns:mc="http://schemas.openxmlformats.org/markup-compatibility/2006" xmlns:a14="http://schemas.microsoft.com/office/drawing/2010/main">
        <mc:Choice Requires="a14">
          <p:sp>
            <p:nvSpPr>
              <p:cNvPr id="2" name="Rectángulo 1"/>
              <p:cNvSpPr/>
              <p:nvPr/>
            </p:nvSpPr>
            <p:spPr>
              <a:xfrm>
                <a:off x="3175000" y="1192708"/>
                <a:ext cx="6096000" cy="1962332"/>
              </a:xfrm>
              <a:prstGeom prst="rect">
                <a:avLst/>
              </a:prstGeom>
            </p:spPr>
            <p:txBody>
              <a:bodyPr>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𝜎</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𝑐𝑜𝑟𝑡𝑎𝑛𝑡𝑒</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𝑝𝑒𝑟𝑛𝑜𝑠</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𝑝𝑒𝑟𝑛𝑜</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r>
                            <a:rPr lang="es-EC" i="1">
                              <a:effectLst/>
                              <a:latin typeface="Cambria Math" panose="02040503050406030204" pitchFamily="18" charset="0"/>
                              <a:ea typeface="Arial" panose="020B0604020202020204" pitchFamily="34" charset="0"/>
                              <a:cs typeface="Times New Roman" panose="02020603050405020304" pitchFamily="18" charset="0"/>
                            </a:rPr>
                            <m:t>0.577∗</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𝑀</m:t>
                              </m:r>
                              <m:r>
                                <a:rPr lang="es-EC" i="1">
                                  <a:effectLst/>
                                  <a:latin typeface="Cambria Math" panose="02040503050406030204" pitchFamily="18" charset="0"/>
                                  <a:ea typeface="Arial" panose="020B0604020202020204" pitchFamily="34" charset="0"/>
                                  <a:cs typeface="Times New Roman" panose="02020603050405020304" pitchFamily="18" charset="0"/>
                                </a:rPr>
                                <m:t>16</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𝑐𝑜𝑟𝑡𝑎𝑛𝑡𝑒</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𝑝𝑒𝑟𝑛𝑜𝑠</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s-EC" dirty="0">
                    <a:effectLst/>
                    <a:latin typeface="Arial" panose="020B0604020202020204" pitchFamily="34" charset="0"/>
                    <a:ea typeface="Times New Roman" panose="02020603050405020304" pitchFamily="18" charset="0"/>
                    <a:cs typeface="Times New Roman" panose="02020603050405020304" pitchFamily="18" charset="0"/>
                  </a:rPr>
                  <a:t> </a:t>
                </a:r>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𝑐𝑜𝑟𝑡𝑎𝑛𝑡𝑒</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𝑝𝑒𝑟𝑛𝑜𝑠</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𝑝𝑒𝑟𝑛𝑜</m:t>
                              </m:r>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∗0.577∗</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𝑀</m:t>
                              </m:r>
                              <m:r>
                                <a:rPr lang="es-EC" i="1">
                                  <a:effectLst/>
                                  <a:latin typeface="Cambria Math" panose="02040503050406030204" pitchFamily="18" charset="0"/>
                                  <a:ea typeface="Arial" panose="020B0604020202020204" pitchFamily="34" charset="0"/>
                                  <a:cs typeface="Times New Roman" panose="02020603050405020304" pitchFamily="18" charset="0"/>
                                </a:rPr>
                                <m:t>16</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=2.183</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3175000" y="1192708"/>
                <a:ext cx="6096000" cy="1962332"/>
              </a:xfrm>
              <a:prstGeom prst="rect">
                <a:avLst/>
              </a:prstGeom>
              <a:blipFill rotWithShape="0">
                <a:blip r:embed="rId4"/>
                <a:stretch>
                  <a:fillRect/>
                </a:stretch>
              </a:blipFill>
            </p:spPr>
            <p:txBody>
              <a:bodyPr/>
              <a:lstStyle/>
              <a:p>
                <a:r>
                  <a:rPr lang="es-EC">
                    <a:noFill/>
                  </a:rPr>
                  <a:t> </a:t>
                </a:r>
              </a:p>
            </p:txBody>
          </p:sp>
        </mc:Fallback>
      </mc:AlternateContent>
      <p:sp>
        <p:nvSpPr>
          <p:cNvPr id="9" name="Rectángulo 8"/>
          <p:cNvSpPr/>
          <p:nvPr/>
        </p:nvSpPr>
        <p:spPr>
          <a:xfrm>
            <a:off x="3546626" y="3211280"/>
            <a:ext cx="5352747" cy="369332"/>
          </a:xfrm>
          <a:prstGeom prst="rect">
            <a:avLst/>
          </a:prstGeom>
        </p:spPr>
        <p:txBody>
          <a:bodyPr wrap="none">
            <a:spAutoFit/>
          </a:bodyPr>
          <a:lstStyle/>
          <a:p>
            <a:pPr algn="just"/>
            <a:r>
              <a:rPr lang="es-EC" i="1" u="sng" dirty="0">
                <a:latin typeface="Arial" panose="020B0604020202020204" pitchFamily="34" charset="0"/>
                <a:cs typeface="Arial" panose="020B0604020202020204" pitchFamily="34" charset="0"/>
              </a:rPr>
              <a:t>Cortante del borde del elemento en la zona crítica </a:t>
            </a:r>
          </a:p>
        </p:txBody>
      </p:sp>
      <mc:AlternateContent xmlns:mc="http://schemas.openxmlformats.org/markup-compatibility/2006" xmlns:a14="http://schemas.microsoft.com/office/drawing/2010/main">
        <mc:Choice Requires="a14">
          <p:sp>
            <p:nvSpPr>
              <p:cNvPr id="7" name="Rectángulo 6"/>
              <p:cNvSpPr/>
              <p:nvPr/>
            </p:nvSpPr>
            <p:spPr>
              <a:xfrm>
                <a:off x="2438399" y="3674952"/>
                <a:ext cx="7569200" cy="1922129"/>
              </a:xfrm>
              <a:prstGeom prst="rect">
                <a:avLst/>
              </a:prstGeom>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𝜎</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𝑐𝑜𝑟𝑡𝑎𝑛𝑡𝑒</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𝑏𝑜𝑟𝑑𝑒</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𝑏𝑜𝑟𝑑𝑒</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r>
                            <a:rPr lang="es-EC" i="1">
                              <a:effectLst/>
                              <a:latin typeface="Cambria Math" panose="02040503050406030204" pitchFamily="18" charset="0"/>
                              <a:ea typeface="Arial" panose="020B0604020202020204" pitchFamily="34" charset="0"/>
                              <a:cs typeface="Times New Roman" panose="02020603050405020304" pitchFamily="18" charset="0"/>
                            </a:rPr>
                            <m:t>0.577∗</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𝑐𝑜𝑟𝑡𝑎𝑛𝑡𝑒</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𝑏𝑜𝑟𝑑𝑒</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s-EC" dirty="0">
                    <a:effectLst/>
                    <a:latin typeface="Arial" panose="020B0604020202020204" pitchFamily="34" charset="0"/>
                    <a:ea typeface="Times New Roman" panose="02020603050405020304" pitchFamily="18" charset="0"/>
                    <a:cs typeface="Times New Roman" panose="02020603050405020304" pitchFamily="18" charset="0"/>
                  </a:rPr>
                  <a:t> </a:t>
                </a:r>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𝑐𝑜𝑟𝑡𝑎𝑛𝑡𝑒</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𝑏𝑜𝑟𝑑𝑒</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𝑏𝑜𝑟𝑑𝑒</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∗0.577∗</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=2.431</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438399" y="3674952"/>
                <a:ext cx="7569200" cy="1922129"/>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005044860"/>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104473" y="785276"/>
            <a:ext cx="4237057" cy="369332"/>
          </a:xfrm>
          <a:prstGeom prst="rect">
            <a:avLst/>
          </a:prstGeom>
        </p:spPr>
        <p:txBody>
          <a:bodyPr wrap="none">
            <a:spAutoFit/>
          </a:bodyPr>
          <a:lstStyle/>
          <a:p>
            <a:pPr algn="just"/>
            <a:r>
              <a:rPr lang="es-EC" i="1" u="sng" dirty="0">
                <a:latin typeface="Arial" panose="020B0604020202020204" pitchFamily="34" charset="0"/>
                <a:cs typeface="Arial" panose="020B0604020202020204" pitchFamily="34" charset="0"/>
              </a:rPr>
              <a:t>Fluencia del elemento en la línea critica</a:t>
            </a:r>
          </a:p>
        </p:txBody>
      </p:sp>
      <mc:AlternateContent xmlns:mc="http://schemas.openxmlformats.org/markup-compatibility/2006" xmlns:a14="http://schemas.microsoft.com/office/drawing/2010/main">
        <mc:Choice Requires="a14">
          <p:sp>
            <p:nvSpPr>
              <p:cNvPr id="3" name="Rectángulo 2"/>
              <p:cNvSpPr/>
              <p:nvPr/>
            </p:nvSpPr>
            <p:spPr>
              <a:xfrm>
                <a:off x="2603501" y="1340170"/>
                <a:ext cx="7238999" cy="1943674"/>
              </a:xfrm>
              <a:prstGeom prst="rect">
                <a:avLst/>
              </a:prstGeom>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𝜎</m:t>
                          </m:r>
                        </m:e>
                        <m:sub>
                          <m:r>
                            <a:rPr lang="es-EC" i="1">
                              <a:effectLst/>
                              <a:latin typeface="Cambria Math" panose="02040503050406030204" pitchFamily="18" charset="0"/>
                              <a:ea typeface="Arial" panose="020B0604020202020204" pitchFamily="34" charset="0"/>
                              <a:cs typeface="Times New Roman" panose="02020603050405020304" pitchFamily="18" charset="0"/>
                            </a:rPr>
                            <m:t>𝑓𝑙𝑢𝑒𝑛𝑐𝑖𝑎</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𝑓𝑙𝑢𝑒𝑛𝑐𝑖𝑎</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s-EC" dirty="0">
                    <a:effectLst/>
                    <a:latin typeface="Arial" panose="020B0604020202020204" pitchFamily="34" charset="0"/>
                    <a:ea typeface="Times New Roman" panose="02020603050405020304" pitchFamily="18" charset="0"/>
                    <a:cs typeface="Times New Roman" panose="02020603050405020304" pitchFamily="18" charset="0"/>
                  </a:rPr>
                  <a:t> </a:t>
                </a:r>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𝑓𝑙𝑢𝑒𝑛𝑐𝑖𝑎</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𝑁𝑝</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2</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=248.028</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603501" y="1340170"/>
                <a:ext cx="7238999" cy="1943674"/>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9931926"/>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contenido 2"/>
          <p:cNvSpPr txBox="1">
            <a:spLocks/>
          </p:cNvSpPr>
          <p:nvPr/>
        </p:nvSpPr>
        <p:spPr>
          <a:xfrm>
            <a:off x="838200" y="749300"/>
            <a:ext cx="10515600" cy="57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del acople de la sección A6</a:t>
            </a:r>
            <a:endParaRPr lang="es-EC" sz="2400" b="1" dirty="0" smtClean="0">
              <a:latin typeface="Arial" panose="020B0604020202020204" pitchFamily="34" charset="0"/>
              <a:cs typeface="Arial" panose="020B0604020202020204" pitchFamily="34" charset="0"/>
            </a:endParaRPr>
          </a:p>
        </p:txBody>
      </p:sp>
      <p:pic>
        <p:nvPicPr>
          <p:cNvPr id="7" name="Picture 52"/>
          <p:cNvPicPr/>
          <p:nvPr/>
        </p:nvPicPr>
        <p:blipFill rotWithShape="1">
          <a:blip r:embed="rId4"/>
          <a:srcRect t="-319"/>
          <a:stretch/>
        </p:blipFill>
        <p:spPr bwMode="auto">
          <a:xfrm>
            <a:off x="2832100" y="1626235"/>
            <a:ext cx="2257425" cy="3224530"/>
          </a:xfrm>
          <a:prstGeom prst="rect">
            <a:avLst/>
          </a:prstGeom>
          <a:ln>
            <a:noFill/>
          </a:ln>
          <a:extLst>
            <a:ext uri="{53640926-AAD7-44D8-BBD7-CCE9431645EC}">
              <a14:shadowObscured xmlns:a14="http://schemas.microsoft.com/office/drawing/2010/main"/>
            </a:ext>
          </a:extLst>
        </p:spPr>
      </p:pic>
      <p:pic>
        <p:nvPicPr>
          <p:cNvPr id="2" name="Imagen 1"/>
          <p:cNvPicPr>
            <a:picLocks noChangeAspect="1"/>
          </p:cNvPicPr>
          <p:nvPr/>
        </p:nvPicPr>
        <p:blipFill>
          <a:blip r:embed="rId5"/>
          <a:stretch>
            <a:fillRect/>
          </a:stretch>
        </p:blipFill>
        <p:spPr>
          <a:xfrm>
            <a:off x="5932487" y="1640840"/>
            <a:ext cx="4086225" cy="3209925"/>
          </a:xfrm>
          <a:prstGeom prst="rect">
            <a:avLst/>
          </a:prstGeom>
        </p:spPr>
      </p:pic>
    </p:spTree>
    <p:extLst>
      <p:ext uri="{BB962C8B-B14F-4D97-AF65-F5344CB8AC3E}">
        <p14:creationId xmlns:p14="http://schemas.microsoft.com/office/powerpoint/2010/main" val="193024698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588445" y="874176"/>
            <a:ext cx="4993675" cy="369332"/>
          </a:xfrm>
          <a:prstGeom prst="rect">
            <a:avLst/>
          </a:prstGeom>
        </p:spPr>
        <p:txBody>
          <a:bodyPr wrap="none">
            <a:spAutoFit/>
          </a:bodyPr>
          <a:lstStyle/>
          <a:p>
            <a:pPr algn="just"/>
            <a:r>
              <a:rPr lang="es-EC" i="1" u="sng" dirty="0">
                <a:latin typeface="Arial" panose="020B0604020202020204" pitchFamily="34" charset="0"/>
                <a:cs typeface="Arial" panose="020B0604020202020204" pitchFamily="34" charset="0"/>
              </a:rPr>
              <a:t>Fluencia del elemento en la línea crítica acople</a:t>
            </a:r>
          </a:p>
        </p:txBody>
      </p:sp>
      <p:pic>
        <p:nvPicPr>
          <p:cNvPr id="8" name="Picture 113"/>
          <p:cNvPicPr/>
          <p:nvPr/>
        </p:nvPicPr>
        <p:blipFill rotWithShape="1">
          <a:blip r:embed="rId4"/>
          <a:srcRect t="4440" b="10094"/>
          <a:stretch/>
        </p:blipFill>
        <p:spPr bwMode="auto">
          <a:xfrm>
            <a:off x="7914332" y="874176"/>
            <a:ext cx="2791768" cy="236976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ángulo 2"/>
              <p:cNvSpPr/>
              <p:nvPr/>
            </p:nvSpPr>
            <p:spPr>
              <a:xfrm>
                <a:off x="256232" y="1243508"/>
                <a:ext cx="7658100" cy="2118722"/>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d>
                        <m:dPr>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s-EC" i="1">
                              <a:effectLst/>
                              <a:latin typeface="Cambria Math" panose="02040503050406030204" pitchFamily="18" charset="0"/>
                              <a:ea typeface="Arial" panose="020B0604020202020204" pitchFamily="34" charset="0"/>
                              <a:cs typeface="Times New Roman" panose="02020603050405020304" pitchFamily="18" charset="0"/>
                            </a:rPr>
                            <m:t>300−225</m:t>
                          </m:r>
                        </m:e>
                      </m:d>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𝑚𝑚</m:t>
                      </m:r>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𝑒𝑠𝑝𝑒𝑠𝑜𝑟</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𝑎𝑐𝑜𝑝𝑙𝑒</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=9.375∗</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𝜎</m:t>
                          </m:r>
                        </m:e>
                        <m:sub>
                          <m:r>
                            <a:rPr lang="es-EC" i="1">
                              <a:effectLst/>
                              <a:latin typeface="Cambria Math" panose="02040503050406030204" pitchFamily="18" charset="0"/>
                              <a:ea typeface="Arial" panose="020B0604020202020204" pitchFamily="34" charset="0"/>
                              <a:cs typeface="Times New Roman" panose="02020603050405020304" pitchFamily="18" charset="0"/>
                            </a:rPr>
                            <m:t>𝑓𝑙𝑢𝑒𝑛𝑐𝑖𝑎</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𝑎𝑐𝑜𝑝𝑙𝑒</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𝑜𝑟𝑒𝑗𝑎</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𝑓𝑙𝑢𝑒𝑛𝑐𝑖𝑎</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𝑓𝑙𝑢𝑒𝑛𝑐𝑖𝑎</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𝑎𝑐𝑜𝑝𝑙𝑒</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𝑜𝑟𝑒𝑗𝑎</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=12.11</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56232" y="1243508"/>
                <a:ext cx="7658100" cy="2118722"/>
              </a:xfrm>
              <a:prstGeom prst="rect">
                <a:avLst/>
              </a:prstGeom>
              <a:blipFill rotWithShape="0">
                <a:blip r:embed="rId5"/>
                <a:stretch>
                  <a:fillRect/>
                </a:stretch>
              </a:blipFill>
            </p:spPr>
            <p:txBody>
              <a:bodyPr/>
              <a:lstStyle/>
              <a:p>
                <a:r>
                  <a:rPr lang="es-EC">
                    <a:noFill/>
                  </a:rPr>
                  <a:t> </a:t>
                </a:r>
              </a:p>
            </p:txBody>
          </p:sp>
        </mc:Fallback>
      </mc:AlternateContent>
      <p:sp>
        <p:nvSpPr>
          <p:cNvPr id="10" name="Rectángulo 9"/>
          <p:cNvSpPr/>
          <p:nvPr/>
        </p:nvSpPr>
        <p:spPr>
          <a:xfrm>
            <a:off x="1389672" y="3405692"/>
            <a:ext cx="5391219" cy="369332"/>
          </a:xfrm>
          <a:prstGeom prst="rect">
            <a:avLst/>
          </a:prstGeom>
        </p:spPr>
        <p:txBody>
          <a:bodyPr wrap="none">
            <a:spAutoFit/>
          </a:bodyPr>
          <a:lstStyle/>
          <a:p>
            <a:pPr algn="just"/>
            <a:r>
              <a:rPr lang="es-EC" i="1" u="sng" dirty="0">
                <a:latin typeface="Arial" panose="020B0604020202020204" pitchFamily="34" charset="0"/>
                <a:cs typeface="Arial" panose="020B0604020202020204" pitchFamily="34" charset="0"/>
              </a:rPr>
              <a:t>Fluencia del elemento en la línea crítica de la oreja</a:t>
            </a:r>
          </a:p>
        </p:txBody>
      </p:sp>
      <p:pic>
        <p:nvPicPr>
          <p:cNvPr id="11" name="Picture 75"/>
          <p:cNvPicPr/>
          <p:nvPr/>
        </p:nvPicPr>
        <p:blipFill>
          <a:blip r:embed="rId6"/>
          <a:stretch>
            <a:fillRect/>
          </a:stretch>
        </p:blipFill>
        <p:spPr>
          <a:xfrm>
            <a:off x="7085012" y="4395402"/>
            <a:ext cx="4751388" cy="1370397"/>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0" y="3839784"/>
                <a:ext cx="7658100" cy="2488886"/>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d>
                        <m:dPr>
                          <m:ctrlPr>
                            <a:rPr lang="es-EC" i="1">
                              <a:effectLst/>
                              <a:latin typeface="Cambria Math" panose="02040503050406030204" pitchFamily="18" charset="0"/>
                              <a:ea typeface="Arial" panose="020B0604020202020204" pitchFamily="34" charset="0"/>
                              <a:cs typeface="Times New Roman" panose="02020603050405020304" pitchFamily="18" charset="0"/>
                            </a:rPr>
                          </m:ctrlPr>
                        </m:dPr>
                        <m:e>
                          <m:r>
                            <a:rPr lang="es-EC" i="1">
                              <a:effectLst/>
                              <a:latin typeface="Cambria Math" panose="02040503050406030204" pitchFamily="18" charset="0"/>
                              <a:ea typeface="Arial" panose="020B0604020202020204" pitchFamily="34" charset="0"/>
                              <a:cs typeface="Times New Roman" panose="02020603050405020304" pitchFamily="18" charset="0"/>
                            </a:rPr>
                            <m:t>125−60</m:t>
                          </m:r>
                        </m:e>
                      </m:d>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𝑚𝑚</m:t>
                      </m:r>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𝑒𝑠𝑝𝑒𝑠𝑜𝑟</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𝑜𝑟𝑒𝑗𝑎𝑠</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=1.495∗</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𝑚𝑚</m:t>
                          </m:r>
                        </m:e>
                        <m:sup>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𝜎</m:t>
                          </m:r>
                        </m:e>
                        <m:sub>
                          <m:r>
                            <a:rPr lang="es-EC" i="1">
                              <a:effectLst/>
                              <a:latin typeface="Cambria Math" panose="02040503050406030204" pitchFamily="18" charset="0"/>
                              <a:ea typeface="Arial" panose="020B0604020202020204" pitchFamily="34" charset="0"/>
                              <a:cs typeface="Times New Roman" panose="02020603050405020304" pitchFamily="18" charset="0"/>
                            </a:rPr>
                            <m:t>𝑓𝑙𝑢𝑒𝑛𝑐𝑖𝑎</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num>
                            <m:den>
                              <m:r>
                                <a:rPr lang="es-EC" i="1">
                                  <a:effectLst/>
                                  <a:latin typeface="Cambria Math" panose="02040503050406030204" pitchFamily="18" charset="0"/>
                                  <a:ea typeface="Arial" panose="020B0604020202020204" pitchFamily="34" charset="0"/>
                                  <a:cs typeface="Times New Roman" panose="02020603050405020304" pitchFamily="18" charset="0"/>
                                </a:rPr>
                                <m:t>2</m:t>
                              </m:r>
                            </m:den>
                          </m:f>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𝑜𝑟𝑒𝑗𝑎</m:t>
                              </m:r>
                            </m:sub>
                          </m:sSub>
                        </m:num>
                        <m:den>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𝑓𝑙𝑢𝑒𝑛𝑐𝑖𝑎</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den>
                      </m:f>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𝐹𝑆</m:t>
                          </m:r>
                        </m:e>
                        <m:sub>
                          <m:r>
                            <a:rPr lang="es-EC" i="1">
                              <a:effectLst/>
                              <a:latin typeface="Cambria Math" panose="02040503050406030204" pitchFamily="18" charset="0"/>
                              <a:ea typeface="Arial" panose="020B0604020202020204" pitchFamily="34" charset="0"/>
                              <a:cs typeface="Times New Roman" panose="02020603050405020304" pitchFamily="18" charset="0"/>
                            </a:rPr>
                            <m:t>𝑓𝑙𝑢𝑒𝑛𝑐𝑖𝑎</m:t>
                          </m:r>
                          <m:r>
                            <a:rPr lang="es-EC" i="1">
                              <a:effectLst/>
                              <a:latin typeface="Cambria Math" panose="02040503050406030204" pitchFamily="18" charset="0"/>
                              <a:ea typeface="Arial" panose="020B0604020202020204" pitchFamily="34" charset="0"/>
                              <a:cs typeface="Times New Roman" panose="02020603050405020304" pitchFamily="18" charset="0"/>
                            </a:rPr>
                            <m:t> </m:t>
                          </m:r>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𝐴𝑡</m:t>
                              </m:r>
                            </m:e>
                            <m:sub>
                              <m:r>
                                <a:rPr lang="es-EC" i="1">
                                  <a:effectLst/>
                                  <a:latin typeface="Cambria Math" panose="02040503050406030204" pitchFamily="18" charset="0"/>
                                  <a:ea typeface="Arial" panose="020B0604020202020204" pitchFamily="34" charset="0"/>
                                  <a:cs typeface="Times New Roman" panose="02020603050405020304" pitchFamily="18" charset="0"/>
                                </a:rPr>
                                <m:t>𝑒𝑙𝑒𝑚𝑒𝑛𝑡𝑜</m:t>
                              </m:r>
                              <m:r>
                                <a:rPr lang="es-EC" i="1">
                                  <a:effectLst/>
                                  <a:latin typeface="Cambria Math" panose="02040503050406030204" pitchFamily="18" charset="0"/>
                                  <a:ea typeface="Arial" panose="020B0604020202020204" pitchFamily="34" charset="0"/>
                                  <a:cs typeface="Times New Roman" panose="02020603050405020304" pitchFamily="18" charset="0"/>
                                </a:rPr>
                                <m:t>3</m:t>
                              </m:r>
                            </m:sub>
                          </m:sSub>
                          <m:r>
                            <a:rPr lang="es-EC"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𝑆𝑦</m:t>
                              </m:r>
                            </m:e>
                            <m:sub>
                              <m:r>
                                <a:rPr lang="es-EC" i="1">
                                  <a:effectLst/>
                                  <a:latin typeface="Cambria Math" panose="02040503050406030204" pitchFamily="18" charset="0"/>
                                  <a:ea typeface="Arial" panose="020B0604020202020204" pitchFamily="34" charset="0"/>
                                  <a:cs typeface="Times New Roman" panose="02020603050405020304" pitchFamily="18" charset="0"/>
                                </a:rPr>
                                <m:t>𝑜𝑟𝑒𝑗𝑎</m:t>
                              </m:r>
                            </m:sub>
                          </m:sSub>
                        </m:num>
                        <m:den>
                          <m:f>
                            <m:fPr>
                              <m:ctrlPr>
                                <a:rPr lang="es-EC"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s-EC" i="1">
                                      <a:effectLst/>
                                      <a:latin typeface="Cambria Math" panose="02040503050406030204" pitchFamily="18" charset="0"/>
                                      <a:ea typeface="Arial" panose="020B0604020202020204" pitchFamily="34" charset="0"/>
                                      <a:cs typeface="Times New Roman" panose="02020603050405020304" pitchFamily="18" charset="0"/>
                                    </a:rPr>
                                  </m:ctrlPr>
                                </m:sSubPr>
                                <m:e>
                                  <m:r>
                                    <a:rPr lang="es-EC" i="1">
                                      <a:effectLst/>
                                      <a:latin typeface="Cambria Math" panose="02040503050406030204" pitchFamily="18" charset="0"/>
                                      <a:ea typeface="Arial" panose="020B0604020202020204" pitchFamily="34" charset="0"/>
                                      <a:cs typeface="Times New Roman" panose="02020603050405020304" pitchFamily="18" charset="0"/>
                                    </a:rPr>
                                    <m:t>𝐹𝑟</m:t>
                                  </m:r>
                                </m:e>
                                <m:sub>
                                  <m:r>
                                    <a:rPr lang="es-EC" i="1">
                                      <a:effectLst/>
                                      <a:latin typeface="Cambria Math" panose="02040503050406030204" pitchFamily="18" charset="0"/>
                                      <a:ea typeface="Arial" panose="020B0604020202020204" pitchFamily="34" charset="0"/>
                                      <a:cs typeface="Times New Roman" panose="02020603050405020304" pitchFamily="18" charset="0"/>
                                    </a:rPr>
                                    <m:t>1</m:t>
                                  </m:r>
                                </m:sub>
                              </m:sSub>
                            </m:num>
                            <m:den>
                              <m:r>
                                <a:rPr lang="es-EC" i="1">
                                  <a:effectLst/>
                                  <a:latin typeface="Cambria Math" panose="02040503050406030204" pitchFamily="18" charset="0"/>
                                  <a:ea typeface="Arial" panose="020B0604020202020204" pitchFamily="34" charset="0"/>
                                  <a:cs typeface="Times New Roman" panose="02020603050405020304" pitchFamily="18" charset="0"/>
                                </a:rPr>
                                <m:t>2</m:t>
                              </m:r>
                            </m:den>
                          </m:f>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=5.389</m:t>
                      </m:r>
                    </m:oMath>
                  </m:oMathPara>
                </a14:m>
                <a:endParaRPr lang="es-EC"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0" y="3839784"/>
                <a:ext cx="7658100" cy="2488886"/>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9918896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926449" y="750865"/>
            <a:ext cx="2339102" cy="369332"/>
          </a:xfrm>
          <a:prstGeom prst="rect">
            <a:avLst/>
          </a:prstGeom>
        </p:spPr>
        <p:txBody>
          <a:bodyPr wrap="none">
            <a:spAutoFit/>
          </a:bodyPr>
          <a:lstStyle/>
          <a:p>
            <a:pPr algn="just"/>
            <a:r>
              <a:rPr lang="es-EC" i="1" u="sng" dirty="0" smtClean="0">
                <a:latin typeface="Arial" panose="020B0604020202020204" pitchFamily="34" charset="0"/>
                <a:cs typeface="Arial" panose="020B0604020202020204" pitchFamily="34" charset="0"/>
              </a:rPr>
              <a:t>Cortante del pasador</a:t>
            </a:r>
            <a:endParaRPr lang="es-EC" i="1" u="sng" dirty="0">
              <a:latin typeface="Arial" panose="020B0604020202020204" pitchFamily="34" charset="0"/>
              <a:cs typeface="Arial" panose="020B0604020202020204" pitchFamily="34" charset="0"/>
            </a:endParaRPr>
          </a:p>
        </p:txBody>
      </p:sp>
      <p:sp>
        <p:nvSpPr>
          <p:cNvPr id="10" name="Rectángulo 9"/>
          <p:cNvSpPr/>
          <p:nvPr/>
        </p:nvSpPr>
        <p:spPr>
          <a:xfrm>
            <a:off x="5285520" y="2819015"/>
            <a:ext cx="1620957" cy="369332"/>
          </a:xfrm>
          <a:prstGeom prst="rect">
            <a:avLst/>
          </a:prstGeom>
        </p:spPr>
        <p:txBody>
          <a:bodyPr wrap="none">
            <a:spAutoFit/>
          </a:bodyPr>
          <a:lstStyle/>
          <a:p>
            <a:pPr algn="just"/>
            <a:r>
              <a:rPr lang="es-EC" i="1" u="sng" dirty="0" smtClean="0">
                <a:latin typeface="Arial" panose="020B0604020202020204" pitchFamily="34" charset="0"/>
                <a:cs typeface="Arial" panose="020B0604020202020204" pitchFamily="34" charset="0"/>
              </a:rPr>
              <a:t>Junta soldada</a:t>
            </a:r>
            <a:endParaRPr lang="es-EC" i="1" u="sng" dirty="0">
              <a:latin typeface="Arial" panose="020B0604020202020204" pitchFamily="34" charset="0"/>
              <a:cs typeface="Arial" panose="020B0604020202020204" pitchFamily="34" charset="0"/>
            </a:endParaRPr>
          </a:p>
        </p:txBody>
      </p:sp>
      <p:sp>
        <p:nvSpPr>
          <p:cNvPr id="13" name="Marcador de contenido 2"/>
          <p:cNvSpPr txBox="1">
            <a:spLocks/>
          </p:cNvSpPr>
          <p:nvPr/>
        </p:nvSpPr>
        <p:spPr>
          <a:xfrm>
            <a:off x="1110179" y="5335075"/>
            <a:ext cx="4622800" cy="754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1800" dirty="0">
                <a:latin typeface="Arial" panose="020B0604020202020204" pitchFamily="34" charset="0"/>
                <a:cs typeface="Arial" panose="020B0604020202020204" pitchFamily="34" charset="0"/>
              </a:rPr>
              <a:t>Se soldara un filete en cada lado de la oreja con una garganta de 6mm cada uno.</a:t>
            </a:r>
            <a:endParaRPr lang="es-EC" sz="1800" dirty="0" smtClean="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4"/>
          <a:stretch>
            <a:fillRect/>
          </a:stretch>
        </p:blipFill>
        <p:spPr>
          <a:xfrm>
            <a:off x="450849" y="3357826"/>
            <a:ext cx="5941461" cy="1807770"/>
          </a:xfrm>
          <a:prstGeom prst="rect">
            <a:avLst/>
          </a:prstGeom>
        </p:spPr>
      </p:pic>
      <mc:AlternateContent xmlns:mc="http://schemas.openxmlformats.org/markup-compatibility/2006" xmlns:a14="http://schemas.microsoft.com/office/drawing/2010/main">
        <mc:Choice Requires="a14">
          <p:sp>
            <p:nvSpPr>
              <p:cNvPr id="14" name="Rectángulo 13"/>
              <p:cNvSpPr/>
              <p:nvPr/>
            </p:nvSpPr>
            <p:spPr>
              <a:xfrm>
                <a:off x="893884" y="1152997"/>
                <a:ext cx="468923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𝐴𝑡</m:t>
                          </m:r>
                        </m:e>
                        <m:sub>
                          <m:r>
                            <a:rPr lang="es-EC" i="1">
                              <a:latin typeface="Cambria Math" panose="02040503050406030204" pitchFamily="18" charset="0"/>
                            </a:rPr>
                            <m:t>𝑝𝑎𝑠𝑎𝑑𝑜𝑟</m:t>
                          </m:r>
                        </m:sub>
                      </m:sSub>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0">
                                  <a:latin typeface="Cambria Math" panose="02040503050406030204" pitchFamily="18" charset="0"/>
                                </a:rPr>
                                <m:t>60 </m:t>
                              </m:r>
                              <m:r>
                                <a:rPr lang="es-EC" i="1">
                                  <a:latin typeface="Cambria Math" panose="02040503050406030204" pitchFamily="18" charset="0"/>
                                </a:rPr>
                                <m:t>𝑚𝑚</m:t>
                              </m:r>
                            </m:e>
                            <m:sup>
                              <m:r>
                                <a:rPr lang="es-EC" i="0">
                                  <a:latin typeface="Cambria Math" panose="02040503050406030204" pitchFamily="18" charset="0"/>
                                </a:rPr>
                                <m:t>2</m:t>
                              </m:r>
                            </m:sup>
                          </m:sSup>
                        </m:num>
                        <m:den>
                          <m:r>
                            <a:rPr lang="es-EC" i="0">
                              <a:latin typeface="Cambria Math" panose="02040503050406030204" pitchFamily="18" charset="0"/>
                            </a:rPr>
                            <m:t>4</m:t>
                          </m:r>
                        </m:den>
                      </m:f>
                      <m:r>
                        <a:rPr lang="es-EC" i="0">
                          <a:latin typeface="Cambria Math" panose="02040503050406030204" pitchFamily="18" charset="0"/>
                        </a:rPr>
                        <m:t>∗</m:t>
                      </m:r>
                      <m:r>
                        <a:rPr lang="es-EC" i="1">
                          <a:latin typeface="Cambria Math" panose="02040503050406030204" pitchFamily="18" charset="0"/>
                        </a:rPr>
                        <m:t>𝜋</m:t>
                      </m:r>
                      <m:r>
                        <a:rPr lang="es-EC" i="0">
                          <a:latin typeface="Cambria Math" panose="02040503050406030204" pitchFamily="18" charset="0"/>
                        </a:rPr>
                        <m:t>=2.827∗</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3</m:t>
                          </m:r>
                        </m:sup>
                      </m:sSup>
                      <m:r>
                        <a:rPr lang="es-EC" i="0">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𝑚𝑚</m:t>
                          </m:r>
                        </m:e>
                        <m:sup>
                          <m:r>
                            <a:rPr lang="es-EC" i="0">
                              <a:latin typeface="Cambria Math" panose="02040503050406030204" pitchFamily="18" charset="0"/>
                            </a:rPr>
                            <m:t>2</m:t>
                          </m:r>
                        </m:sup>
                      </m:sSup>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893884" y="1152997"/>
                <a:ext cx="4689232" cy="646331"/>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6095999" y="1149167"/>
                <a:ext cx="5116914" cy="702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𝑐𝑜𝑟𝑡𝑎𝑛𝑡𝑒</m:t>
                          </m:r>
                          <m:r>
                            <a:rPr lang="es-EC" i="0">
                              <a:latin typeface="Cambria Math" panose="02040503050406030204" pitchFamily="18" charset="0"/>
                            </a:rPr>
                            <m:t> </m:t>
                          </m:r>
                          <m:r>
                            <a:rPr lang="es-EC" i="1">
                              <a:latin typeface="Cambria Math" panose="02040503050406030204" pitchFamily="18" charset="0"/>
                            </a:rPr>
                            <m:t>𝑝𝑎𝑠𝑎𝑑𝑜𝑟</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𝐹𝑟</m:t>
                              </m:r>
                            </m:e>
                            <m:sub>
                              <m:r>
                                <a:rPr lang="es-EC" i="0">
                                  <a:latin typeface="Cambria Math" panose="02040503050406030204" pitchFamily="18" charset="0"/>
                                </a:rPr>
                                <m:t>2</m:t>
                              </m:r>
                            </m:sub>
                          </m:sSub>
                        </m:num>
                        <m:den>
                          <m:sSub>
                            <m:sSubPr>
                              <m:ctrlPr>
                                <a:rPr lang="es-EC" i="1">
                                  <a:latin typeface="Cambria Math" panose="02040503050406030204" pitchFamily="18" charset="0"/>
                                </a:rPr>
                              </m:ctrlPr>
                            </m:sSubPr>
                            <m:e>
                              <m:r>
                                <a:rPr lang="es-EC" i="1">
                                  <a:latin typeface="Cambria Math" panose="02040503050406030204" pitchFamily="18" charset="0"/>
                                </a:rPr>
                                <m:t>𝐴𝑡</m:t>
                              </m:r>
                            </m:e>
                            <m:sub>
                              <m:r>
                                <a:rPr lang="es-EC" i="1">
                                  <a:latin typeface="Cambria Math" panose="02040503050406030204" pitchFamily="18" charset="0"/>
                                </a:rPr>
                                <m:t>𝑝𝑎𝑠𝑎𝑑𝑜𝑟</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0.577∗</m:t>
                          </m:r>
                          <m:sSub>
                            <m:sSubPr>
                              <m:ctrlPr>
                                <a:rPr lang="es-EC" i="1">
                                  <a:latin typeface="Cambria Math" panose="02040503050406030204" pitchFamily="18" charset="0"/>
                                </a:rPr>
                              </m:ctrlPr>
                            </m:sSubPr>
                            <m:e>
                              <m:r>
                                <a:rPr lang="es-EC" i="1">
                                  <a:latin typeface="Cambria Math" panose="02040503050406030204" pitchFamily="18" charset="0"/>
                                </a:rPr>
                                <m:t>𝑆𝑦</m:t>
                              </m:r>
                            </m:e>
                            <m:sub>
                              <m:r>
                                <a:rPr lang="es-EC" i="1">
                                  <a:latin typeface="Cambria Math" panose="02040503050406030204" pitchFamily="18" charset="0"/>
                                </a:rPr>
                                <m:t>𝑝𝑎𝑠𝑎𝑑𝑜𝑟</m:t>
                              </m:r>
                            </m:sub>
                          </m:sSub>
                        </m:num>
                        <m:den>
                          <m:sSub>
                            <m:sSubPr>
                              <m:ctrlPr>
                                <a:rPr lang="es-EC" i="1">
                                  <a:latin typeface="Cambria Math" panose="02040503050406030204" pitchFamily="18" charset="0"/>
                                </a:rPr>
                              </m:ctrlPr>
                            </m:sSubPr>
                            <m:e>
                              <m:r>
                                <a:rPr lang="es-EC" i="1">
                                  <a:latin typeface="Cambria Math" panose="02040503050406030204" pitchFamily="18" charset="0"/>
                                </a:rPr>
                                <m:t>𝐹𝑆</m:t>
                              </m:r>
                            </m:e>
                            <m:sub>
                              <m:r>
                                <a:rPr lang="es-EC" i="1">
                                  <a:latin typeface="Cambria Math" panose="02040503050406030204" pitchFamily="18" charset="0"/>
                                </a:rPr>
                                <m:t>𝑐𝑜𝑟𝑡𝑎𝑛𝑡𝑒</m:t>
                              </m:r>
                              <m:r>
                                <a:rPr lang="es-EC" i="0">
                                  <a:latin typeface="Cambria Math" panose="02040503050406030204" pitchFamily="18" charset="0"/>
                                </a:rPr>
                                <m:t> </m:t>
                              </m:r>
                              <m:r>
                                <a:rPr lang="es-EC" i="1">
                                  <a:latin typeface="Cambria Math" panose="02040503050406030204" pitchFamily="18" charset="0"/>
                                </a:rPr>
                                <m:t>𝑝𝑎𝑠𝑎𝑑𝑜𝑟</m:t>
                              </m:r>
                            </m:sub>
                          </m:sSub>
                        </m:den>
                      </m:f>
                    </m:oMath>
                  </m:oMathPara>
                </a14:m>
                <a:endParaRPr lang="es-EC" dirty="0"/>
              </a:p>
            </p:txBody>
          </p:sp>
        </mc:Choice>
        <mc:Fallback xmlns="">
          <p:sp>
            <p:nvSpPr>
              <p:cNvPr id="15" name="Rectángulo 14"/>
              <p:cNvSpPr>
                <a:spLocks noRot="1" noChangeAspect="1" noMove="1" noResize="1" noEditPoints="1" noAdjustHandles="1" noChangeArrowheads="1" noChangeShapeType="1" noTextEdit="1"/>
              </p:cNvSpPr>
              <p:nvPr/>
            </p:nvSpPr>
            <p:spPr>
              <a:xfrm>
                <a:off x="6095999" y="1149167"/>
                <a:ext cx="5116914" cy="702628"/>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3083636" y="1978840"/>
                <a:ext cx="6024726" cy="670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𝐹𝑆</m:t>
                          </m:r>
                        </m:e>
                        <m:sub>
                          <m:r>
                            <a:rPr lang="es-EC" i="1">
                              <a:latin typeface="Cambria Math" panose="02040503050406030204" pitchFamily="18" charset="0"/>
                            </a:rPr>
                            <m:t>𝑐𝑜𝑟𝑡𝑎𝑛𝑡𝑒</m:t>
                          </m:r>
                          <m:r>
                            <a:rPr lang="es-EC" i="0">
                              <a:latin typeface="Cambria Math" panose="02040503050406030204" pitchFamily="18" charset="0"/>
                            </a:rPr>
                            <m:t> </m:t>
                          </m:r>
                          <m:r>
                            <a:rPr lang="es-EC" i="1">
                              <a:latin typeface="Cambria Math" panose="02040503050406030204" pitchFamily="18" charset="0"/>
                            </a:rPr>
                            <m:t>𝑝𝑎𝑠𝑎𝑑𝑜𝑟</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𝐴𝑡</m:t>
                              </m:r>
                            </m:e>
                            <m:sub>
                              <m:r>
                                <a:rPr lang="es-EC" i="1">
                                  <a:latin typeface="Cambria Math" panose="02040503050406030204" pitchFamily="18" charset="0"/>
                                </a:rPr>
                                <m:t>𝑝𝑎𝑠𝑎𝑑𝑜𝑟</m:t>
                              </m:r>
                            </m:sub>
                          </m:sSub>
                          <m:r>
                            <a:rPr lang="es-EC" i="0">
                              <a:latin typeface="Cambria Math" panose="02040503050406030204" pitchFamily="18" charset="0"/>
                            </a:rPr>
                            <m:t>∗0.577∗</m:t>
                          </m:r>
                          <m:sSub>
                            <m:sSubPr>
                              <m:ctrlPr>
                                <a:rPr lang="es-EC" i="1">
                                  <a:latin typeface="Cambria Math" panose="02040503050406030204" pitchFamily="18" charset="0"/>
                                </a:rPr>
                              </m:ctrlPr>
                            </m:sSubPr>
                            <m:e>
                              <m:r>
                                <a:rPr lang="es-EC" i="1">
                                  <a:latin typeface="Cambria Math" panose="02040503050406030204" pitchFamily="18" charset="0"/>
                                </a:rPr>
                                <m:t>𝑆𝑦</m:t>
                              </m:r>
                            </m:e>
                            <m:sub>
                              <m:r>
                                <a:rPr lang="es-EC" i="1">
                                  <a:latin typeface="Cambria Math" panose="02040503050406030204" pitchFamily="18" charset="0"/>
                                </a:rPr>
                                <m:t>𝑝𝑎𝑠𝑎𝑑𝑜𝑟</m:t>
                              </m:r>
                            </m:sub>
                          </m:sSub>
                        </m:num>
                        <m:den>
                          <m:sSub>
                            <m:sSubPr>
                              <m:ctrlPr>
                                <a:rPr lang="es-EC" i="1">
                                  <a:latin typeface="Cambria Math" panose="02040503050406030204" pitchFamily="18" charset="0"/>
                                </a:rPr>
                              </m:ctrlPr>
                            </m:sSubPr>
                            <m:e>
                              <m:r>
                                <a:rPr lang="es-EC" i="1">
                                  <a:latin typeface="Cambria Math" panose="02040503050406030204" pitchFamily="18" charset="0"/>
                                </a:rPr>
                                <m:t>𝐹𝑟</m:t>
                              </m:r>
                            </m:e>
                            <m:sub>
                              <m:r>
                                <a:rPr lang="es-EC" i="0">
                                  <a:latin typeface="Cambria Math" panose="02040503050406030204" pitchFamily="18" charset="0"/>
                                </a:rPr>
                                <m:t>2</m:t>
                              </m:r>
                            </m:sub>
                          </m:sSub>
                        </m:den>
                      </m:f>
                      <m:r>
                        <a:rPr lang="es-EC" i="0">
                          <a:latin typeface="Cambria Math" panose="02040503050406030204" pitchFamily="18" charset="0"/>
                        </a:rPr>
                        <m:t>=2.324</m:t>
                      </m:r>
                    </m:oMath>
                  </m:oMathPara>
                </a14:m>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3083636" y="1978840"/>
                <a:ext cx="6024726" cy="670696"/>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6392310" y="3387296"/>
                <a:ext cx="57134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𝑠𝑢𝑒𝑙𝑑𝑎</m:t>
                          </m:r>
                        </m:sub>
                      </m:sSub>
                      <m:r>
                        <a:rPr lang="es-EC" i="0">
                          <a:latin typeface="Cambria Math" panose="02040503050406030204" pitchFamily="18" charset="0"/>
                        </a:rPr>
                        <m:t>=0.707∗</m:t>
                      </m:r>
                      <m:d>
                        <m:dPr>
                          <m:ctrlPr>
                            <a:rPr lang="es-EC" i="1">
                              <a:latin typeface="Cambria Math" panose="02040503050406030204" pitchFamily="18" charset="0"/>
                            </a:rPr>
                          </m:ctrlPr>
                        </m:dPr>
                        <m:e>
                          <m:r>
                            <a:rPr lang="es-EC" i="0">
                              <a:latin typeface="Cambria Math" panose="02040503050406030204" pitchFamily="18" charset="0"/>
                            </a:rPr>
                            <m:t>125+125+108+108</m:t>
                          </m:r>
                        </m:e>
                      </m:d>
                      <m:r>
                        <a:rPr lang="es-EC" i="1">
                          <a:latin typeface="Cambria Math" panose="02040503050406030204" pitchFamily="18" charset="0"/>
                        </a:rPr>
                        <m:t>𝑚𝑚</m:t>
                      </m:r>
                      <m:r>
                        <a:rPr lang="es-EC" i="0">
                          <a:latin typeface="Cambria Math" panose="02040503050406030204" pitchFamily="18" charset="0"/>
                        </a:rPr>
                        <m:t>∗6</m:t>
                      </m:r>
                      <m:r>
                        <a:rPr lang="es-EC" i="1">
                          <a:latin typeface="Cambria Math" panose="02040503050406030204" pitchFamily="18" charset="0"/>
                        </a:rPr>
                        <m:t>𝑚𝑚</m:t>
                      </m:r>
                    </m:oMath>
                  </m:oMathPara>
                </a14:m>
                <a:endParaRPr lang="es-EC" dirty="0"/>
              </a:p>
            </p:txBody>
          </p:sp>
        </mc:Choice>
        <mc:Fallback xmlns="">
          <p:sp>
            <p:nvSpPr>
              <p:cNvPr id="17" name="Rectángulo 16"/>
              <p:cNvSpPr>
                <a:spLocks noRot="1" noChangeAspect="1" noMove="1" noResize="1" noEditPoints="1" noAdjustHandles="1" noChangeArrowheads="1" noChangeShapeType="1" noTextEdit="1"/>
              </p:cNvSpPr>
              <p:nvPr/>
            </p:nvSpPr>
            <p:spPr>
              <a:xfrm>
                <a:off x="6392310" y="3387296"/>
                <a:ext cx="5713424" cy="369332"/>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7758517" y="3955577"/>
                <a:ext cx="2981009" cy="3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𝑠𝑢𝑒𝑙𝑑𝑎</m:t>
                          </m:r>
                        </m:sub>
                      </m:sSub>
                      <m:r>
                        <a:rPr lang="es-EC" i="0">
                          <a:latin typeface="Cambria Math" panose="02040503050406030204" pitchFamily="18" charset="0"/>
                        </a:rPr>
                        <m:t>=</m:t>
                      </m:r>
                      <m:r>
                        <a:rPr lang="es-EC" i="1">
                          <a:latin typeface="Cambria Math" panose="02040503050406030204" pitchFamily="18" charset="0"/>
                        </a:rPr>
                        <m:t>1.977∗</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3</m:t>
                          </m:r>
                        </m:sup>
                      </m:sSup>
                      <m:r>
                        <a:rPr lang="es-EC" i="1">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𝑚𝑚</m:t>
                          </m:r>
                        </m:e>
                        <m:sup>
                          <m:r>
                            <a:rPr lang="es-EC" i="1">
                              <a:latin typeface="Cambria Math" panose="02040503050406030204" pitchFamily="18" charset="0"/>
                            </a:rPr>
                            <m:t>2</m:t>
                          </m:r>
                        </m:sup>
                      </m:sSup>
                    </m:oMath>
                  </m:oMathPara>
                </a14:m>
                <a:endParaRPr lang="es-EC" dirty="0"/>
              </a:p>
            </p:txBody>
          </p:sp>
        </mc:Choice>
        <mc:Fallback xmlns="">
          <p:sp>
            <p:nvSpPr>
              <p:cNvPr id="18" name="Rectángulo 17"/>
              <p:cNvSpPr>
                <a:spLocks noRot="1" noChangeAspect="1" noMove="1" noResize="1" noEditPoints="1" noAdjustHandles="1" noChangeArrowheads="1" noChangeShapeType="1" noTextEdit="1"/>
              </p:cNvSpPr>
              <p:nvPr/>
            </p:nvSpPr>
            <p:spPr>
              <a:xfrm>
                <a:off x="7758517" y="3955577"/>
                <a:ext cx="2981009" cy="394852"/>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6740566" y="4552150"/>
                <a:ext cx="4735591" cy="832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𝐹𝑆</m:t>
                          </m:r>
                        </m:e>
                        <m:sub>
                          <m:r>
                            <a:rPr lang="es-EC" i="1">
                              <a:latin typeface="Cambria Math" panose="02040503050406030204" pitchFamily="18" charset="0"/>
                            </a:rPr>
                            <m:t>𝑠𝑢𝑒𝑙𝑑𝑎</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𝑠𝑢𝑒𝑙𝑑𝑎</m:t>
                              </m:r>
                            </m:sub>
                          </m:sSub>
                          <m:r>
                            <a:rPr lang="es-EC" i="0">
                              <a:latin typeface="Cambria Math" panose="02040503050406030204" pitchFamily="18" charset="0"/>
                            </a:rPr>
                            <m:t>∗0.3∗</m:t>
                          </m:r>
                          <m:sSub>
                            <m:sSubPr>
                              <m:ctrlPr>
                                <a:rPr lang="es-EC" i="1">
                                  <a:latin typeface="Cambria Math" panose="02040503050406030204" pitchFamily="18" charset="0"/>
                                </a:rPr>
                              </m:ctrlPr>
                            </m:sSubPr>
                            <m:e>
                              <m:r>
                                <a:rPr lang="es-EC" i="1">
                                  <a:latin typeface="Cambria Math" panose="02040503050406030204" pitchFamily="18" charset="0"/>
                                </a:rPr>
                                <m:t>𝑆𝑢</m:t>
                              </m:r>
                            </m:e>
                            <m:sub>
                              <m:r>
                                <a:rPr lang="es-EC" i="1">
                                  <a:latin typeface="Cambria Math" panose="02040503050406030204" pitchFamily="18" charset="0"/>
                                </a:rPr>
                                <m:t>𝑒𝑙𝑒𝑐𝑡𝑟𝑜𝑑𝑜</m:t>
                              </m:r>
                            </m:sub>
                          </m:sSub>
                        </m:num>
                        <m:den>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𝐹𝑟</m:t>
                                  </m:r>
                                </m:e>
                                <m:sub>
                                  <m:r>
                                    <a:rPr lang="es-EC" i="0">
                                      <a:latin typeface="Cambria Math" panose="02040503050406030204" pitchFamily="18" charset="0"/>
                                    </a:rPr>
                                    <m:t>2</m:t>
                                  </m:r>
                                </m:sub>
                              </m:sSub>
                            </m:num>
                            <m:den>
                              <m:r>
                                <a:rPr lang="es-EC" i="0">
                                  <a:latin typeface="Cambria Math" panose="02040503050406030204" pitchFamily="18" charset="0"/>
                                </a:rPr>
                                <m:t>2</m:t>
                              </m:r>
                            </m:den>
                          </m:f>
                        </m:den>
                      </m:f>
                      <m:r>
                        <a:rPr lang="es-EC" i="0">
                          <a:latin typeface="Cambria Math" panose="02040503050406030204" pitchFamily="18" charset="0"/>
                        </a:rPr>
                        <m:t>=1.735</m:t>
                      </m:r>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6740566" y="4552150"/>
                <a:ext cx="4735591" cy="832920"/>
              </a:xfrm>
              <a:prstGeom prst="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5771168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44450"/>
            <a:ext cx="12192001"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4165720" y="609600"/>
            <a:ext cx="3717684"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ts val="1200"/>
              </a:spcBef>
              <a:buNone/>
            </a:pPr>
            <a:r>
              <a:rPr lang="es-EC" altLang="es-ES" b="1">
                <a:latin typeface="Arial" panose="020B0604020202020204" pitchFamily="34" charset="0"/>
              </a:rPr>
              <a:t>MARCO TEÓRICO</a:t>
            </a:r>
            <a:endParaRPr lang="es-ES" altLang="es-ES" b="1">
              <a:latin typeface="Arial" panose="020B0604020202020204" pitchFamily="34" charset="0"/>
            </a:endParaRPr>
          </a:p>
        </p:txBody>
      </p:sp>
      <p:sp>
        <p:nvSpPr>
          <p:cNvPr id="17412" name="Rectangle 3"/>
          <p:cNvSpPr>
            <a:spLocks noChangeArrowheads="1"/>
          </p:cNvSpPr>
          <p:nvPr/>
        </p:nvSpPr>
        <p:spPr bwMode="auto">
          <a:xfrm>
            <a:off x="1676400" y="1660525"/>
            <a:ext cx="4730782"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ts val="200"/>
              </a:spcBef>
              <a:spcAft>
                <a:spcPts val="1200"/>
              </a:spcAft>
              <a:buNone/>
            </a:pPr>
            <a:r>
              <a:rPr lang="es-EC" altLang="es-ES" sz="2400" b="1">
                <a:latin typeface="Arial" panose="020B0604020202020204" pitchFamily="34" charset="0"/>
                <a:cs typeface="Times New Roman" panose="02020603050405020304" pitchFamily="18" charset="0"/>
              </a:rPr>
              <a:t>Proceso de rolado de planchas</a:t>
            </a:r>
            <a:endParaRPr lang="es-ES" altLang="es-ES" sz="2400" b="1">
              <a:latin typeface="Arial" panose="020B0604020202020204" pitchFamily="34" charset="0"/>
              <a:cs typeface="Times New Roman" panose="02020603050405020304" pitchFamily="18" charset="0"/>
            </a:endParaRPr>
          </a:p>
        </p:txBody>
      </p:sp>
      <p:sp>
        <p:nvSpPr>
          <p:cNvPr id="17413" name="Rectangle 5"/>
          <p:cNvSpPr>
            <a:spLocks noChangeArrowheads="1"/>
          </p:cNvSpPr>
          <p:nvPr/>
        </p:nvSpPr>
        <p:spPr bwMode="auto">
          <a:xfrm>
            <a:off x="2100263" y="2498725"/>
            <a:ext cx="7848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None/>
            </a:pPr>
            <a:r>
              <a:rPr lang="es-EC" altLang="es-ES" sz="2000">
                <a:latin typeface="Arial" panose="020B0604020202020204" pitchFamily="34" charset="0"/>
                <a:ea typeface="Arial" panose="020B0604020202020204" pitchFamily="34" charset="0"/>
                <a:cs typeface="Times New Roman" panose="02020603050405020304" pitchFamily="18" charset="0"/>
              </a:rPr>
              <a:t>Se define como proceso de rolado al pasar una plancha de acero por dos o más rodillos, generando presión entre los rodillos para generar la forma deseada de la plancha. Generalmente se utiliza este proceso para obtener formas tubulares de la plancha, a pesar que se puede obtener cualquier forma de revolución.</a:t>
            </a:r>
          </a:p>
          <a:p>
            <a:pPr algn="just">
              <a:lnSpc>
                <a:spcPct val="150000"/>
              </a:lnSpc>
              <a:spcBef>
                <a:spcPct val="0"/>
              </a:spcBef>
              <a:spcAft>
                <a:spcPts val="800"/>
              </a:spcAft>
              <a:buNone/>
            </a:pPr>
            <a:endParaRPr lang="es-EC" altLang="es-ES" sz="1800">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Bef>
                <a:spcPct val="0"/>
              </a:spcBef>
              <a:spcAft>
                <a:spcPts val="800"/>
              </a:spcAft>
              <a:buNone/>
            </a:pPr>
            <a:r>
              <a:rPr lang="es-EC" altLang="es-ES" sz="1800">
                <a:latin typeface="Arial" panose="020B0604020202020204" pitchFamily="34" charset="0"/>
                <a:ea typeface="Arial" panose="020B0604020202020204" pitchFamily="34" charset="0"/>
                <a:cs typeface="Times New Roman" panose="02020603050405020304" pitchFamily="18" charset="0"/>
              </a:rPr>
              <a:t>Enrollado=Curvado de laminas=barolado=rolado de chapas</a:t>
            </a:r>
            <a:endParaRPr lang="es-ES" altLang="es-ES" sz="180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575090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contenido 2"/>
          <p:cNvSpPr txBox="1">
            <a:spLocks/>
          </p:cNvSpPr>
          <p:nvPr/>
        </p:nvSpPr>
        <p:spPr>
          <a:xfrm>
            <a:off x="838200" y="749300"/>
            <a:ext cx="10515600" cy="57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soporte del acople lateral del rodillo superior</a:t>
            </a:r>
            <a:endParaRPr lang="es-EC" sz="2400" b="1" dirty="0" smtClean="0">
              <a:latin typeface="Arial" panose="020B0604020202020204" pitchFamily="34" charset="0"/>
              <a:cs typeface="Arial" panose="020B0604020202020204" pitchFamily="34" charset="0"/>
            </a:endParaRPr>
          </a:p>
        </p:txBody>
      </p:sp>
      <p:pic>
        <p:nvPicPr>
          <p:cNvPr id="6" name="Picture 83"/>
          <p:cNvPicPr/>
          <p:nvPr/>
        </p:nvPicPr>
        <p:blipFill>
          <a:blip r:embed="rId4">
            <a:extLst>
              <a:ext uri="{28A0092B-C50C-407E-A947-70E740481C1C}">
                <a14:useLocalDpi xmlns:a14="http://schemas.microsoft.com/office/drawing/2010/main" val="0"/>
              </a:ext>
            </a:extLst>
          </a:blip>
          <a:srcRect/>
          <a:stretch>
            <a:fillRect/>
          </a:stretch>
        </p:blipFill>
        <p:spPr bwMode="auto">
          <a:xfrm>
            <a:off x="2184400" y="1320800"/>
            <a:ext cx="3200400" cy="2603500"/>
          </a:xfrm>
          <a:prstGeom prst="rect">
            <a:avLst/>
          </a:prstGeom>
          <a:noFill/>
          <a:ln>
            <a:noFill/>
          </a:ln>
        </p:spPr>
      </p:pic>
      <p:pic>
        <p:nvPicPr>
          <p:cNvPr id="3" name="Imagen 2"/>
          <p:cNvPicPr>
            <a:picLocks noChangeAspect="1"/>
          </p:cNvPicPr>
          <p:nvPr/>
        </p:nvPicPr>
        <p:blipFill>
          <a:blip r:embed="rId5"/>
          <a:stretch>
            <a:fillRect/>
          </a:stretch>
        </p:blipFill>
        <p:spPr>
          <a:xfrm>
            <a:off x="5994400" y="1320800"/>
            <a:ext cx="4486275" cy="4524375"/>
          </a:xfrm>
          <a:prstGeom prst="rect">
            <a:avLst/>
          </a:prstGeom>
        </p:spPr>
      </p:pic>
      <p:pic>
        <p:nvPicPr>
          <p:cNvPr id="8" name="Picture 85"/>
          <p:cNvPicPr/>
          <p:nvPr/>
        </p:nvPicPr>
        <p:blipFill rotWithShape="1">
          <a:blip r:embed="rId6" cstate="print">
            <a:extLst>
              <a:ext uri="{28A0092B-C50C-407E-A947-70E740481C1C}">
                <a14:useLocalDpi xmlns:a14="http://schemas.microsoft.com/office/drawing/2010/main" val="0"/>
              </a:ext>
            </a:extLst>
          </a:blip>
          <a:srcRect t="4681" b="3754"/>
          <a:stretch/>
        </p:blipFill>
        <p:spPr bwMode="auto">
          <a:xfrm>
            <a:off x="2503487" y="4145915"/>
            <a:ext cx="2562225" cy="19697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872806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contenido 2"/>
          <p:cNvSpPr txBox="1">
            <a:spLocks/>
          </p:cNvSpPr>
          <p:nvPr/>
        </p:nvSpPr>
        <p:spPr>
          <a:xfrm>
            <a:off x="838200" y="749300"/>
            <a:ext cx="10515600" cy="57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desacople lateral del rodillo superior</a:t>
            </a:r>
            <a:endParaRPr lang="es-EC" sz="2400" b="1" dirty="0" smtClean="0">
              <a:latin typeface="Arial" panose="020B0604020202020204" pitchFamily="34" charset="0"/>
              <a:cs typeface="Arial" panose="020B0604020202020204" pitchFamily="34" charset="0"/>
            </a:endParaRPr>
          </a:p>
        </p:txBody>
      </p:sp>
      <p:pic>
        <p:nvPicPr>
          <p:cNvPr id="7" name="Picture 86"/>
          <p:cNvPicPr/>
          <p:nvPr/>
        </p:nvPicPr>
        <p:blipFill rotWithShape="1">
          <a:blip r:embed="rId4"/>
          <a:srcRect t="2373" b="1159"/>
          <a:stretch/>
        </p:blipFill>
        <p:spPr bwMode="auto">
          <a:xfrm>
            <a:off x="927099" y="1711183"/>
            <a:ext cx="2199481" cy="3445017"/>
          </a:xfrm>
          <a:prstGeom prst="rect">
            <a:avLst/>
          </a:prstGeom>
          <a:ln>
            <a:noFill/>
          </a:ln>
          <a:extLst>
            <a:ext uri="{53640926-AAD7-44D8-BBD7-CCE9431645EC}">
              <a14:shadowObscured xmlns:a14="http://schemas.microsoft.com/office/drawing/2010/main"/>
            </a:ext>
          </a:extLst>
        </p:spPr>
      </p:pic>
      <p:pic>
        <p:nvPicPr>
          <p:cNvPr id="9" name="Picture 115"/>
          <p:cNvPicPr/>
          <p:nvPr/>
        </p:nvPicPr>
        <p:blipFill>
          <a:blip r:embed="rId5"/>
          <a:stretch>
            <a:fillRect/>
          </a:stretch>
        </p:blipFill>
        <p:spPr>
          <a:xfrm>
            <a:off x="4311650" y="2566707"/>
            <a:ext cx="2828925" cy="2101215"/>
          </a:xfrm>
          <a:prstGeom prst="rect">
            <a:avLst/>
          </a:prstGeom>
        </p:spPr>
      </p:pic>
      <p:pic>
        <p:nvPicPr>
          <p:cNvPr id="10" name="Picture 116"/>
          <p:cNvPicPr/>
          <p:nvPr/>
        </p:nvPicPr>
        <p:blipFill>
          <a:blip r:embed="rId6"/>
          <a:stretch>
            <a:fillRect/>
          </a:stretch>
        </p:blipFill>
        <p:spPr>
          <a:xfrm>
            <a:off x="7965133" y="2367036"/>
            <a:ext cx="3375025" cy="2400300"/>
          </a:xfrm>
          <a:prstGeom prst="rect">
            <a:avLst/>
          </a:prstGeom>
        </p:spPr>
      </p:pic>
      <p:sp>
        <p:nvSpPr>
          <p:cNvPr id="11" name="Rectángulo 10"/>
          <p:cNvSpPr/>
          <p:nvPr/>
        </p:nvSpPr>
        <p:spPr>
          <a:xfrm>
            <a:off x="3821758" y="1695144"/>
            <a:ext cx="3808708" cy="646331"/>
          </a:xfrm>
          <a:prstGeom prst="rect">
            <a:avLst/>
          </a:prstGeom>
        </p:spPr>
        <p:txBody>
          <a:bodyPr wrap="square">
            <a:spAutoFit/>
          </a:bodyPr>
          <a:lstStyle/>
          <a:p>
            <a:pPr algn="ctr"/>
            <a:r>
              <a:rPr lang="es-EC" i="1" u="sng" dirty="0">
                <a:latin typeface="Arial" panose="020B0604020202020204" pitchFamily="34" charset="0"/>
                <a:cs typeface="Arial" panose="020B0604020202020204" pitchFamily="34" charset="0"/>
              </a:rPr>
              <a:t>Línea de fluencia del elemento en el pasador</a:t>
            </a:r>
          </a:p>
        </p:txBody>
      </p:sp>
      <p:sp>
        <p:nvSpPr>
          <p:cNvPr id="13" name="Rectángulo 12"/>
          <p:cNvSpPr/>
          <p:nvPr/>
        </p:nvSpPr>
        <p:spPr>
          <a:xfrm>
            <a:off x="7748292" y="1689479"/>
            <a:ext cx="3808708" cy="646331"/>
          </a:xfrm>
          <a:prstGeom prst="rect">
            <a:avLst/>
          </a:prstGeom>
        </p:spPr>
        <p:txBody>
          <a:bodyPr wrap="square">
            <a:spAutoFit/>
          </a:bodyPr>
          <a:lstStyle/>
          <a:p>
            <a:pPr algn="ctr"/>
            <a:r>
              <a:rPr lang="es-EC" i="1" u="sng" dirty="0">
                <a:latin typeface="Arial" panose="020B0604020202020204" pitchFamily="34" charset="0"/>
                <a:cs typeface="Arial" panose="020B0604020202020204" pitchFamily="34" charset="0"/>
              </a:rPr>
              <a:t>Línea de fluencia en la parte superior</a:t>
            </a:r>
          </a:p>
        </p:txBody>
      </p:sp>
    </p:spTree>
    <p:extLst>
      <p:ext uri="{BB962C8B-B14F-4D97-AF65-F5344CB8AC3E}">
        <p14:creationId xmlns:p14="http://schemas.microsoft.com/office/powerpoint/2010/main" val="361772839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a:stretch>
            <a:fillRect/>
          </a:stretch>
        </p:blipFill>
        <p:spPr>
          <a:xfrm>
            <a:off x="590979" y="948593"/>
            <a:ext cx="11010042" cy="4309207"/>
          </a:xfrm>
          <a:prstGeom prst="rect">
            <a:avLst/>
          </a:prstGeom>
        </p:spPr>
      </p:pic>
    </p:spTree>
    <p:extLst>
      <p:ext uri="{BB962C8B-B14F-4D97-AF65-F5344CB8AC3E}">
        <p14:creationId xmlns:p14="http://schemas.microsoft.com/office/powerpoint/2010/main" val="1450570869"/>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p:cNvSpPr>
            <a:spLocks noGrp="1"/>
          </p:cNvSpPr>
          <p:nvPr>
            <p:ph type="title"/>
          </p:nvPr>
        </p:nvSpPr>
        <p:spPr>
          <a:xfrm>
            <a:off x="838200" y="631065"/>
            <a:ext cx="10515600" cy="881823"/>
          </a:xfrm>
        </p:spPr>
        <p:txBody>
          <a:bodyPr>
            <a:normAutofit/>
          </a:bodyPr>
          <a:lstStyle/>
          <a:p>
            <a:pPr algn="ctr"/>
            <a:r>
              <a:rPr lang="es-EC" sz="4000" b="1" dirty="0" smtClean="0">
                <a:latin typeface="Arial" panose="020B0604020202020204" pitchFamily="34" charset="0"/>
                <a:cs typeface="Arial" panose="020B0604020202020204" pitchFamily="34" charset="0"/>
              </a:rPr>
              <a:t>DISEÑO DEL BASTIDOR</a:t>
            </a:r>
            <a:endParaRPr lang="es-EC" sz="4000" b="1" dirty="0">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5702300" y="1815719"/>
            <a:ext cx="5651500" cy="3980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dirty="0" smtClean="0">
                <a:latin typeface="Arial" panose="020B0604020202020204" pitchFamily="34" charset="0"/>
                <a:cs typeface="Arial" panose="020B0604020202020204" pitchFamily="34" charset="0"/>
              </a:rPr>
              <a:t>Se </a:t>
            </a:r>
            <a:r>
              <a:rPr lang="es-EC" sz="2400" dirty="0">
                <a:latin typeface="Arial" panose="020B0604020202020204" pitchFamily="34" charset="0"/>
                <a:cs typeface="Arial" panose="020B0604020202020204" pitchFamily="34" charset="0"/>
              </a:rPr>
              <a:t>puede apreciar los componentes por los cuales está conformado el bastidor de la máquina baroladora, además de los elementos del bastidor se colocaron elementos extras como son los acoples de los rodamientos y los pistones esto debido a que el diseño del bastidor fue realizado mediante software </a:t>
            </a:r>
            <a:r>
              <a:rPr lang="es-EC" sz="2400" dirty="0" err="1">
                <a:latin typeface="Arial" panose="020B0604020202020204" pitchFamily="34" charset="0"/>
                <a:cs typeface="Arial" panose="020B0604020202020204" pitchFamily="34" charset="0"/>
              </a:rPr>
              <a:t>FEM</a:t>
            </a:r>
            <a:r>
              <a:rPr lang="es-EC" sz="2400" dirty="0">
                <a:latin typeface="Arial" panose="020B0604020202020204" pitchFamily="34" charset="0"/>
                <a:cs typeface="Arial" panose="020B0604020202020204" pitchFamily="34" charset="0"/>
              </a:rPr>
              <a:t>, y se requiere el uso de estos elementos para colocar las cargas que actúan en el </a:t>
            </a:r>
            <a:r>
              <a:rPr lang="es-EC" sz="2400" dirty="0" smtClean="0">
                <a:latin typeface="Arial" panose="020B0604020202020204" pitchFamily="34" charset="0"/>
                <a:cs typeface="Arial" panose="020B0604020202020204" pitchFamily="34" charset="0"/>
              </a:rPr>
              <a:t>bastidor.</a:t>
            </a:r>
            <a:endParaRPr lang="es-EC" sz="2400" dirty="0">
              <a:latin typeface="Arial" panose="020B0604020202020204" pitchFamily="34" charset="0"/>
              <a:cs typeface="Arial" panose="020B0604020202020204" pitchFamily="34" charset="0"/>
            </a:endParaRPr>
          </a:p>
        </p:txBody>
      </p:sp>
      <p:pic>
        <p:nvPicPr>
          <p:cNvPr id="7" name="Imagen 6"/>
          <p:cNvPicPr/>
          <p:nvPr/>
        </p:nvPicPr>
        <p:blipFill>
          <a:blip r:embed="rId4"/>
          <a:stretch>
            <a:fillRect/>
          </a:stretch>
        </p:blipFill>
        <p:spPr>
          <a:xfrm>
            <a:off x="949325" y="1904620"/>
            <a:ext cx="4498975" cy="3507548"/>
          </a:xfrm>
          <a:prstGeom prst="rect">
            <a:avLst/>
          </a:prstGeom>
        </p:spPr>
      </p:pic>
    </p:spTree>
    <p:extLst>
      <p:ext uri="{BB962C8B-B14F-4D97-AF65-F5344CB8AC3E}">
        <p14:creationId xmlns:p14="http://schemas.microsoft.com/office/powerpoint/2010/main" val="3193906228"/>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2329260" y="2154781"/>
            <a:ext cx="2603499" cy="461665"/>
          </a:xfrm>
          <a:prstGeom prst="rect">
            <a:avLst/>
          </a:prstGeom>
        </p:spPr>
        <p:txBody>
          <a:bodyPr wrap="square">
            <a:spAutoFit/>
          </a:bodyPr>
          <a:lstStyle/>
          <a:p>
            <a:pPr algn="ctr"/>
            <a:r>
              <a:rPr lang="es-EC" sz="2400" i="1" u="sng" dirty="0" smtClean="0">
                <a:latin typeface="Arial" panose="020B0604020202020204" pitchFamily="34" charset="0"/>
                <a:cs typeface="Arial" panose="020B0604020202020204" pitchFamily="34" charset="0"/>
              </a:rPr>
              <a:t>Cargas aplicadas</a:t>
            </a:r>
            <a:endParaRPr lang="es-EC" sz="2400" i="1" u="sng" dirty="0">
              <a:latin typeface="Arial" panose="020B0604020202020204" pitchFamily="34" charset="0"/>
              <a:cs typeface="Arial" panose="020B0604020202020204" pitchFamily="34" charset="0"/>
            </a:endParaRPr>
          </a:p>
        </p:txBody>
      </p:sp>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1885552" y="2810250"/>
            <a:ext cx="3490913" cy="2534980"/>
          </a:xfrm>
          <a:prstGeom prst="rect">
            <a:avLst/>
          </a:prstGeom>
          <a:noFill/>
          <a:ln>
            <a:noFill/>
          </a:ln>
        </p:spPr>
      </p:pic>
      <p:sp>
        <p:nvSpPr>
          <p:cNvPr id="14" name="Marcador de contenido 2"/>
          <p:cNvSpPr txBox="1">
            <a:spLocks/>
          </p:cNvSpPr>
          <p:nvPr/>
        </p:nvSpPr>
        <p:spPr>
          <a:xfrm>
            <a:off x="736600" y="681613"/>
            <a:ext cx="11409759" cy="1424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dirty="0">
                <a:latin typeface="Arial" panose="020B0604020202020204" pitchFamily="34" charset="0"/>
                <a:cs typeface="Arial" panose="020B0604020202020204" pitchFamily="34" charset="0"/>
              </a:rPr>
              <a:t>Se emplearon contactos sin penetración para las juntas empernadas que se presentan en el bastidor de la máquina baroladora y contacto de unión rígida para la junta soldada que se presenta entre el piso del bastidor y la placa de refuerzo colocada</a:t>
            </a:r>
          </a:p>
        </p:txBody>
      </p:sp>
      <p:sp>
        <p:nvSpPr>
          <p:cNvPr id="17" name="Rectángulo 16"/>
          <p:cNvSpPr/>
          <p:nvPr/>
        </p:nvSpPr>
        <p:spPr>
          <a:xfrm>
            <a:off x="6700639" y="2154781"/>
            <a:ext cx="4205286" cy="461665"/>
          </a:xfrm>
          <a:prstGeom prst="rect">
            <a:avLst/>
          </a:prstGeom>
        </p:spPr>
        <p:txBody>
          <a:bodyPr wrap="square">
            <a:spAutoFit/>
          </a:bodyPr>
          <a:lstStyle/>
          <a:p>
            <a:pPr algn="ctr"/>
            <a:r>
              <a:rPr lang="es-EC" sz="2400" i="1" u="sng" dirty="0" smtClean="0">
                <a:latin typeface="Arial" panose="020B0604020202020204" pitchFamily="34" charset="0"/>
                <a:cs typeface="Arial" panose="020B0604020202020204" pitchFamily="34" charset="0"/>
              </a:rPr>
              <a:t>Discretización del bastidor</a:t>
            </a:r>
            <a:endParaRPr lang="es-EC" sz="2400" i="1" u="sng" dirty="0">
              <a:latin typeface="Arial" panose="020B0604020202020204" pitchFamily="34" charset="0"/>
              <a:cs typeface="Arial" panose="020B0604020202020204" pitchFamily="34" charset="0"/>
            </a:endParaRPr>
          </a:p>
        </p:txBody>
      </p:sp>
      <p:pic>
        <p:nvPicPr>
          <p:cNvPr id="19" name="Imagen 18"/>
          <p:cNvPicPr/>
          <p:nvPr/>
        </p:nvPicPr>
        <p:blipFill>
          <a:blip r:embed="rId5"/>
          <a:stretch>
            <a:fillRect/>
          </a:stretch>
        </p:blipFill>
        <p:spPr>
          <a:xfrm>
            <a:off x="6758582" y="2810250"/>
            <a:ext cx="4089400" cy="3049763"/>
          </a:xfrm>
          <a:prstGeom prst="rect">
            <a:avLst/>
          </a:prstGeom>
        </p:spPr>
      </p:pic>
    </p:spTree>
    <p:extLst>
      <p:ext uri="{BB962C8B-B14F-4D97-AF65-F5344CB8AC3E}">
        <p14:creationId xmlns:p14="http://schemas.microsoft.com/office/powerpoint/2010/main" val="183957392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sp>
        <p:nvSpPr>
          <p:cNvPr id="5" name="Marcador de contenido 2"/>
          <p:cNvSpPr txBox="1">
            <a:spLocks/>
          </p:cNvSpPr>
          <p:nvPr/>
        </p:nvSpPr>
        <p:spPr>
          <a:xfrm>
            <a:off x="838200" y="762000"/>
            <a:ext cx="10515600" cy="5249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Factores de seguridad de los elementos del bastidor</a:t>
            </a:r>
          </a:p>
        </p:txBody>
      </p:sp>
      <p:pic>
        <p:nvPicPr>
          <p:cNvPr id="7" name="Imagen 6"/>
          <p:cNvPicPr>
            <a:picLocks noChangeAspect="1"/>
          </p:cNvPicPr>
          <p:nvPr/>
        </p:nvPicPr>
        <p:blipFill>
          <a:blip r:embed="rId4"/>
          <a:stretch>
            <a:fillRect/>
          </a:stretch>
        </p:blipFill>
        <p:spPr>
          <a:xfrm>
            <a:off x="838200" y="1354137"/>
            <a:ext cx="5229225" cy="4429125"/>
          </a:xfrm>
          <a:prstGeom prst="rect">
            <a:avLst/>
          </a:prstGeom>
        </p:spPr>
      </p:pic>
      <p:pic>
        <p:nvPicPr>
          <p:cNvPr id="9" name="Imagen 8"/>
          <p:cNvPicPr>
            <a:picLocks noChangeAspect="1"/>
          </p:cNvPicPr>
          <p:nvPr/>
        </p:nvPicPr>
        <p:blipFill>
          <a:blip r:embed="rId5"/>
          <a:stretch>
            <a:fillRect/>
          </a:stretch>
        </p:blipFill>
        <p:spPr>
          <a:xfrm>
            <a:off x="6391275" y="1354137"/>
            <a:ext cx="5248275" cy="295275"/>
          </a:xfrm>
          <a:prstGeom prst="rect">
            <a:avLst/>
          </a:prstGeom>
        </p:spPr>
      </p:pic>
      <p:pic>
        <p:nvPicPr>
          <p:cNvPr id="10" name="Imagen 9"/>
          <p:cNvPicPr>
            <a:picLocks noChangeAspect="1"/>
          </p:cNvPicPr>
          <p:nvPr/>
        </p:nvPicPr>
        <p:blipFill>
          <a:blip r:embed="rId6"/>
          <a:stretch>
            <a:fillRect/>
          </a:stretch>
        </p:blipFill>
        <p:spPr>
          <a:xfrm>
            <a:off x="6398895" y="1573212"/>
            <a:ext cx="5200650" cy="4200525"/>
          </a:xfrm>
          <a:prstGeom prst="rect">
            <a:avLst/>
          </a:prstGeom>
        </p:spPr>
      </p:pic>
    </p:spTree>
    <p:extLst>
      <p:ext uri="{BB962C8B-B14F-4D97-AF65-F5344CB8AC3E}">
        <p14:creationId xmlns:p14="http://schemas.microsoft.com/office/powerpoint/2010/main" val="179314983"/>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pic>
        <p:nvPicPr>
          <p:cNvPr id="2" name="Imagen 1"/>
          <p:cNvPicPr>
            <a:picLocks noChangeAspect="1"/>
          </p:cNvPicPr>
          <p:nvPr/>
        </p:nvPicPr>
        <p:blipFill>
          <a:blip r:embed="rId4"/>
          <a:stretch>
            <a:fillRect/>
          </a:stretch>
        </p:blipFill>
        <p:spPr>
          <a:xfrm>
            <a:off x="971550" y="1162050"/>
            <a:ext cx="5124450" cy="4533900"/>
          </a:xfrm>
          <a:prstGeom prst="rect">
            <a:avLst/>
          </a:prstGeom>
        </p:spPr>
      </p:pic>
      <p:pic>
        <p:nvPicPr>
          <p:cNvPr id="3" name="Imagen 2"/>
          <p:cNvPicPr>
            <a:picLocks noChangeAspect="1"/>
          </p:cNvPicPr>
          <p:nvPr/>
        </p:nvPicPr>
        <p:blipFill>
          <a:blip r:embed="rId5"/>
          <a:stretch>
            <a:fillRect/>
          </a:stretch>
        </p:blipFill>
        <p:spPr>
          <a:xfrm>
            <a:off x="6605588" y="1536700"/>
            <a:ext cx="5095875" cy="4095750"/>
          </a:xfrm>
          <a:prstGeom prst="rect">
            <a:avLst/>
          </a:prstGeom>
        </p:spPr>
      </p:pic>
      <p:pic>
        <p:nvPicPr>
          <p:cNvPr id="4" name="Imagen 3"/>
          <p:cNvPicPr>
            <a:picLocks noChangeAspect="1"/>
          </p:cNvPicPr>
          <p:nvPr/>
        </p:nvPicPr>
        <p:blipFill>
          <a:blip r:embed="rId6"/>
          <a:stretch>
            <a:fillRect/>
          </a:stretch>
        </p:blipFill>
        <p:spPr>
          <a:xfrm>
            <a:off x="6605588" y="1308735"/>
            <a:ext cx="5095875" cy="238125"/>
          </a:xfrm>
          <a:prstGeom prst="rect">
            <a:avLst/>
          </a:prstGeom>
        </p:spPr>
      </p:pic>
    </p:spTree>
    <p:extLst>
      <p:ext uri="{BB962C8B-B14F-4D97-AF65-F5344CB8AC3E}">
        <p14:creationId xmlns:p14="http://schemas.microsoft.com/office/powerpoint/2010/main" val="3825215760"/>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pic>
        <p:nvPicPr>
          <p:cNvPr id="5" name="Imagen 4"/>
          <p:cNvPicPr>
            <a:picLocks noChangeAspect="1"/>
          </p:cNvPicPr>
          <p:nvPr/>
        </p:nvPicPr>
        <p:blipFill>
          <a:blip r:embed="rId4"/>
          <a:stretch>
            <a:fillRect/>
          </a:stretch>
        </p:blipFill>
        <p:spPr>
          <a:xfrm>
            <a:off x="885825" y="1200944"/>
            <a:ext cx="5210175" cy="4257675"/>
          </a:xfrm>
          <a:prstGeom prst="rect">
            <a:avLst/>
          </a:prstGeom>
        </p:spPr>
      </p:pic>
      <p:pic>
        <p:nvPicPr>
          <p:cNvPr id="6" name="Imagen 5"/>
          <p:cNvPicPr>
            <a:picLocks noChangeAspect="1"/>
          </p:cNvPicPr>
          <p:nvPr/>
        </p:nvPicPr>
        <p:blipFill>
          <a:blip r:embed="rId5"/>
          <a:stretch>
            <a:fillRect/>
          </a:stretch>
        </p:blipFill>
        <p:spPr>
          <a:xfrm>
            <a:off x="6491288" y="1494631"/>
            <a:ext cx="5172075" cy="3867150"/>
          </a:xfrm>
          <a:prstGeom prst="rect">
            <a:avLst/>
          </a:prstGeom>
        </p:spPr>
      </p:pic>
      <p:pic>
        <p:nvPicPr>
          <p:cNvPr id="7" name="Imagen 6"/>
          <p:cNvPicPr>
            <a:picLocks noChangeAspect="1"/>
          </p:cNvPicPr>
          <p:nvPr/>
        </p:nvPicPr>
        <p:blipFill>
          <a:blip r:embed="rId6"/>
          <a:stretch>
            <a:fillRect/>
          </a:stretch>
        </p:blipFill>
        <p:spPr>
          <a:xfrm>
            <a:off x="6486525" y="1273810"/>
            <a:ext cx="5200650" cy="257175"/>
          </a:xfrm>
          <a:prstGeom prst="rect">
            <a:avLst/>
          </a:prstGeom>
        </p:spPr>
      </p:pic>
    </p:spTree>
    <p:extLst>
      <p:ext uri="{BB962C8B-B14F-4D97-AF65-F5344CB8AC3E}">
        <p14:creationId xmlns:p14="http://schemas.microsoft.com/office/powerpoint/2010/main" val="4256229130"/>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1981200" y="533401"/>
            <a:ext cx="8229600" cy="5592763"/>
          </a:xfrm>
        </p:spPr>
        <p:txBody>
          <a:bodyPr/>
          <a:lstStyle/>
          <a:p>
            <a:pPr eaLnBrk="1" hangingPunct="1">
              <a:lnSpc>
                <a:spcPct val="90000"/>
              </a:lnSpc>
              <a:buFont typeface="Arial" panose="020B0604020202020204" pitchFamily="34" charset="0"/>
              <a:buNone/>
            </a:pPr>
            <a:endParaRPr lang="es-ES" altLang="es-EC" sz="2400"/>
          </a:p>
          <a:p>
            <a:pPr eaLnBrk="1" hangingPunct="1">
              <a:lnSpc>
                <a:spcPct val="90000"/>
              </a:lnSpc>
              <a:buFont typeface="Arial" panose="020B0604020202020204" pitchFamily="34" charset="0"/>
              <a:buNone/>
            </a:pPr>
            <a:endParaRPr lang="es-ES" altLang="es-EC" sz="2400"/>
          </a:p>
        </p:txBody>
      </p:sp>
      <p:pic>
        <p:nvPicPr>
          <p:cNvPr id="2" name="Imagen 1"/>
          <p:cNvPicPr>
            <a:picLocks noChangeAspect="1"/>
          </p:cNvPicPr>
          <p:nvPr/>
        </p:nvPicPr>
        <p:blipFill>
          <a:blip r:embed="rId4"/>
          <a:stretch>
            <a:fillRect/>
          </a:stretch>
        </p:blipFill>
        <p:spPr>
          <a:xfrm>
            <a:off x="942975" y="1262062"/>
            <a:ext cx="5153025" cy="4333875"/>
          </a:xfrm>
          <a:prstGeom prst="rect">
            <a:avLst/>
          </a:prstGeom>
        </p:spPr>
      </p:pic>
      <p:pic>
        <p:nvPicPr>
          <p:cNvPr id="3" name="Imagen 2"/>
          <p:cNvPicPr>
            <a:picLocks noChangeAspect="1"/>
          </p:cNvPicPr>
          <p:nvPr/>
        </p:nvPicPr>
        <p:blipFill>
          <a:blip r:embed="rId5"/>
          <a:stretch>
            <a:fillRect/>
          </a:stretch>
        </p:blipFill>
        <p:spPr>
          <a:xfrm>
            <a:off x="6605588" y="1414462"/>
            <a:ext cx="5095875" cy="4181475"/>
          </a:xfrm>
          <a:prstGeom prst="rect">
            <a:avLst/>
          </a:prstGeom>
        </p:spPr>
      </p:pic>
      <p:pic>
        <p:nvPicPr>
          <p:cNvPr id="4" name="Imagen 3"/>
          <p:cNvPicPr>
            <a:picLocks noChangeAspect="1"/>
          </p:cNvPicPr>
          <p:nvPr/>
        </p:nvPicPr>
        <p:blipFill>
          <a:blip r:embed="rId6"/>
          <a:stretch>
            <a:fillRect/>
          </a:stretch>
        </p:blipFill>
        <p:spPr>
          <a:xfrm>
            <a:off x="6618288" y="1204911"/>
            <a:ext cx="5086350" cy="247650"/>
          </a:xfrm>
          <a:prstGeom prst="rect">
            <a:avLst/>
          </a:prstGeom>
        </p:spPr>
      </p:pic>
    </p:spTree>
    <p:extLst>
      <p:ext uri="{BB962C8B-B14F-4D97-AF65-F5344CB8AC3E}">
        <p14:creationId xmlns:p14="http://schemas.microsoft.com/office/powerpoint/2010/main" val="2169825365"/>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2"/>
          <p:cNvSpPr txBox="1">
            <a:spLocks/>
          </p:cNvSpPr>
          <p:nvPr/>
        </p:nvSpPr>
        <p:spPr>
          <a:xfrm>
            <a:off x="711200" y="1752600"/>
            <a:ext cx="5016500" cy="335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sz="2600" b="1" dirty="0" smtClean="0">
                <a:latin typeface="Arial" panose="020B0604020202020204" pitchFamily="34" charset="0"/>
                <a:cs typeface="Arial" panose="020B0604020202020204" pitchFamily="34" charset="0"/>
              </a:rPr>
              <a:t>Validación de la simulación</a:t>
            </a:r>
          </a:p>
          <a:p>
            <a:pPr marL="0" indent="0" algn="just">
              <a:buNone/>
            </a:pPr>
            <a:r>
              <a:rPr lang="es-EC" sz="2400" dirty="0">
                <a:latin typeface="Arial" panose="020B0604020202020204" pitchFamily="34" charset="0"/>
                <a:cs typeface="Arial" panose="020B0604020202020204" pitchFamily="34" charset="0"/>
              </a:rPr>
              <a:t>La relación de los valores en la simulación y los cálculos realizados </a:t>
            </a:r>
            <a:r>
              <a:rPr lang="es-EC" sz="2400" dirty="0" smtClean="0">
                <a:latin typeface="Arial" panose="020B0604020202020204" pitchFamily="34" charset="0"/>
                <a:cs typeface="Arial" panose="020B0604020202020204" pitchFamily="34" charset="0"/>
              </a:rPr>
              <a:t>varían, </a:t>
            </a:r>
            <a:r>
              <a:rPr lang="es-EC" sz="2400" dirty="0">
                <a:latin typeface="Arial" panose="020B0604020202020204" pitchFamily="34" charset="0"/>
                <a:cs typeface="Arial" panose="020B0604020202020204" pitchFamily="34" charset="0"/>
              </a:rPr>
              <a:t>ya que una simulación </a:t>
            </a:r>
            <a:r>
              <a:rPr lang="es-EC" sz="2400" dirty="0" smtClean="0">
                <a:latin typeface="Arial" panose="020B0604020202020204" pitchFamily="34" charset="0"/>
                <a:cs typeface="Arial" panose="020B0604020202020204" pitchFamily="34" charset="0"/>
              </a:rPr>
              <a:t>se toman </a:t>
            </a:r>
            <a:r>
              <a:rPr lang="es-EC" sz="2400" dirty="0">
                <a:latin typeface="Arial" panose="020B0604020202020204" pitchFamily="34" charset="0"/>
                <a:cs typeface="Arial" panose="020B0604020202020204" pitchFamily="34" charset="0"/>
              </a:rPr>
              <a:t>en cuenta combinaciones de esfuerzos que no son posibles realizar con la mecánica clásica, esta variación no influye en el diseño de la </a:t>
            </a:r>
            <a:r>
              <a:rPr lang="es-EC" sz="2400" dirty="0" smtClean="0">
                <a:latin typeface="Arial" panose="020B0604020202020204" pitchFamily="34" charset="0"/>
                <a:cs typeface="Arial" panose="020B0604020202020204" pitchFamily="34" charset="0"/>
              </a:rPr>
              <a:t>máquina.</a:t>
            </a:r>
          </a:p>
        </p:txBody>
      </p:sp>
      <p:pic>
        <p:nvPicPr>
          <p:cNvPr id="7" name="Imagen 6"/>
          <p:cNvPicPr>
            <a:picLocks noChangeAspect="1"/>
          </p:cNvPicPr>
          <p:nvPr/>
        </p:nvPicPr>
        <p:blipFill>
          <a:blip r:embed="rId4"/>
          <a:stretch>
            <a:fillRect/>
          </a:stretch>
        </p:blipFill>
        <p:spPr>
          <a:xfrm>
            <a:off x="6267450" y="1533525"/>
            <a:ext cx="5200650" cy="3790950"/>
          </a:xfrm>
          <a:prstGeom prst="rect">
            <a:avLst/>
          </a:prstGeom>
        </p:spPr>
      </p:pic>
    </p:spTree>
    <p:extLst>
      <p:ext uri="{BB962C8B-B14F-4D97-AF65-F5344CB8AC3E}">
        <p14:creationId xmlns:p14="http://schemas.microsoft.com/office/powerpoint/2010/main" val="19043981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4438</Words>
  <Application>Microsoft Office PowerPoint</Application>
  <PresentationFormat>Widescreen</PresentationFormat>
  <Paragraphs>621</Paragraphs>
  <Slides>114</Slides>
  <Notes>112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114</vt:i4>
      </vt:variant>
    </vt:vector>
  </HeadingPairs>
  <TitlesOfParts>
    <vt:vector size="121" baseType="lpstr">
      <vt:lpstr>Arial</vt:lpstr>
      <vt:lpstr>Calibri</vt:lpstr>
      <vt:lpstr>Calibri Light</vt:lpstr>
      <vt:lpstr>Cambria Math</vt:lpstr>
      <vt:lpstr>Symbol</vt:lpstr>
      <vt:lpstr>Times New Roman</vt:lpstr>
      <vt:lpstr>Tema de Office</vt:lpstr>
      <vt:lpstr>TEMA: SIMULACIÓN DEL PROCESO DE ROLADO PARA EL DISEÑO DE UNA MÁQUINA BAROLADORA PARA PLANCHAS DE ACERO DE HASTA 3000mm DE ANCHO Y 12mm DE ESPESOR PARA EL DEPARTAMENTO DE PRODUCCIÓN DE LA EMPRESA PMEC 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DISEÑO DEL BASTIDOR</vt:lpstr>
      <vt:lpstr>PowerPoint Presentation</vt:lpstr>
      <vt:lpstr>PowerPoint Presentation</vt:lpstr>
      <vt:lpstr>PowerPoint Presentation</vt:lpstr>
      <vt:lpstr>PowerPoint Presentation</vt:lpstr>
      <vt:lpstr>PowerPoint Presentation</vt:lpstr>
      <vt:lpstr>PowerPoint Presentation</vt:lpstr>
      <vt:lpstr>SISTEMAS COMPLEMENTARIOS DE LA MÁQUINA</vt:lpstr>
      <vt:lpstr>PowerPoint Presentation</vt:lpstr>
      <vt:lpstr>PowerPoint Presentation</vt:lpstr>
      <vt:lpstr>PowerPoint Presentation</vt:lpstr>
      <vt:lpstr>PowerPoint Presentation</vt:lpstr>
      <vt:lpstr>PowerPoint Presentation</vt:lpstr>
      <vt:lpstr>PowerPoint Presentation</vt:lpstr>
      <vt:lpstr>EVALUACIÓN ECONÓMICA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Quito Carrión</dc:creator>
  <cp:lastModifiedBy>Anibal Faruk Abedrabbo</cp:lastModifiedBy>
  <cp:revision>64</cp:revision>
  <dcterms:created xsi:type="dcterms:W3CDTF">2016-01-26T02:47:37Z</dcterms:created>
  <dcterms:modified xsi:type="dcterms:W3CDTF">2016-02-22T16:35:25Z</dcterms:modified>
</cp:coreProperties>
</file>