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36"/>
  </p:notesMasterIdLst>
  <p:sldIdLst>
    <p:sldId id="345" r:id="rId2"/>
    <p:sldId id="349" r:id="rId3"/>
    <p:sldId id="346" r:id="rId4"/>
    <p:sldId id="347" r:id="rId5"/>
    <p:sldId id="351" r:id="rId6"/>
    <p:sldId id="350" r:id="rId7"/>
    <p:sldId id="352" r:id="rId8"/>
    <p:sldId id="354" r:id="rId9"/>
    <p:sldId id="348" r:id="rId10"/>
    <p:sldId id="359" r:id="rId11"/>
    <p:sldId id="362" r:id="rId12"/>
    <p:sldId id="360" r:id="rId13"/>
    <p:sldId id="355" r:id="rId14"/>
    <p:sldId id="373" r:id="rId15"/>
    <p:sldId id="374" r:id="rId16"/>
    <p:sldId id="375" r:id="rId17"/>
    <p:sldId id="363" r:id="rId18"/>
    <p:sldId id="376" r:id="rId19"/>
    <p:sldId id="366" r:id="rId20"/>
    <p:sldId id="367" r:id="rId21"/>
    <p:sldId id="368" r:id="rId22"/>
    <p:sldId id="378" r:id="rId23"/>
    <p:sldId id="379" r:id="rId24"/>
    <p:sldId id="377" r:id="rId25"/>
    <p:sldId id="324" r:id="rId26"/>
    <p:sldId id="371" r:id="rId27"/>
    <p:sldId id="372" r:id="rId28"/>
    <p:sldId id="369" r:id="rId29"/>
    <p:sldId id="381" r:id="rId30"/>
    <p:sldId id="370" r:id="rId31"/>
    <p:sldId id="380" r:id="rId32"/>
    <p:sldId id="291" r:id="rId33"/>
    <p:sldId id="292" r:id="rId34"/>
    <p:sldId id="294" r:id="rId3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EF45FD3-73E4-4B3B-ACA6-2426EE464043}">
          <p14:sldIdLst>
            <p14:sldId id="345"/>
            <p14:sldId id="349"/>
            <p14:sldId id="346"/>
            <p14:sldId id="347"/>
            <p14:sldId id="351"/>
            <p14:sldId id="350"/>
            <p14:sldId id="352"/>
            <p14:sldId id="354"/>
            <p14:sldId id="348"/>
            <p14:sldId id="359"/>
            <p14:sldId id="362"/>
            <p14:sldId id="360"/>
            <p14:sldId id="355"/>
            <p14:sldId id="373"/>
            <p14:sldId id="374"/>
            <p14:sldId id="375"/>
            <p14:sldId id="363"/>
            <p14:sldId id="376"/>
            <p14:sldId id="366"/>
            <p14:sldId id="367"/>
            <p14:sldId id="368"/>
            <p14:sldId id="378"/>
            <p14:sldId id="379"/>
            <p14:sldId id="377"/>
            <p14:sldId id="324"/>
            <p14:sldId id="371"/>
            <p14:sldId id="372"/>
            <p14:sldId id="369"/>
            <p14:sldId id="381"/>
            <p14:sldId id="370"/>
            <p14:sldId id="380"/>
            <p14:sldId id="291"/>
            <p14:sldId id="292"/>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02A"/>
    <a:srgbClr val="66FF33"/>
    <a:srgbClr val="37B44B"/>
    <a:srgbClr val="999999"/>
    <a:srgbClr val="EE384A"/>
    <a:srgbClr val="146E4A"/>
    <a:srgbClr val="138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707" autoAdjust="0"/>
  </p:normalViewPr>
  <p:slideViewPr>
    <p:cSldViewPr snapToGrid="0">
      <p:cViewPr varScale="1">
        <p:scale>
          <a:sx n="70" d="100"/>
          <a:sy n="70" d="100"/>
        </p:scale>
        <p:origin x="702" y="6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171A1-EC6B-44BE-865B-AD34958B04B5}" type="datetimeFigureOut">
              <a:rPr lang="es-EC" smtClean="0"/>
              <a:t>11/03/2016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DE8D0-78E4-49CC-80B4-3A2FABF951A6}" type="slidenum">
              <a:rPr lang="es-EC" smtClean="0"/>
              <a:t>‹Nº›</a:t>
            </a:fld>
            <a:endParaRPr lang="es-EC"/>
          </a:p>
        </p:txBody>
      </p:sp>
    </p:spTree>
    <p:extLst>
      <p:ext uri="{BB962C8B-B14F-4D97-AF65-F5344CB8AC3E}">
        <p14:creationId xmlns:p14="http://schemas.microsoft.com/office/powerpoint/2010/main" val="119958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21</a:t>
            </a:fld>
            <a:endParaRPr lang="es-EC"/>
          </a:p>
        </p:txBody>
      </p:sp>
    </p:spTree>
    <p:extLst>
      <p:ext uri="{BB962C8B-B14F-4D97-AF65-F5344CB8AC3E}">
        <p14:creationId xmlns:p14="http://schemas.microsoft.com/office/powerpoint/2010/main" val="262025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22</a:t>
            </a:fld>
            <a:endParaRPr lang="es-EC"/>
          </a:p>
        </p:txBody>
      </p:sp>
    </p:spTree>
    <p:extLst>
      <p:ext uri="{BB962C8B-B14F-4D97-AF65-F5344CB8AC3E}">
        <p14:creationId xmlns:p14="http://schemas.microsoft.com/office/powerpoint/2010/main" val="168183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23</a:t>
            </a:fld>
            <a:endParaRPr lang="es-EC"/>
          </a:p>
        </p:txBody>
      </p:sp>
    </p:spTree>
    <p:extLst>
      <p:ext uri="{BB962C8B-B14F-4D97-AF65-F5344CB8AC3E}">
        <p14:creationId xmlns:p14="http://schemas.microsoft.com/office/powerpoint/2010/main" val="124044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24</a:t>
            </a:fld>
            <a:endParaRPr lang="es-EC"/>
          </a:p>
        </p:txBody>
      </p:sp>
    </p:spTree>
    <p:extLst>
      <p:ext uri="{BB962C8B-B14F-4D97-AF65-F5344CB8AC3E}">
        <p14:creationId xmlns:p14="http://schemas.microsoft.com/office/powerpoint/2010/main" val="2368610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PE">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rot="16200000" flipV="1">
            <a:off x="-222526" y="834359"/>
            <a:ext cx="6250054" cy="5197159"/>
          </a:xfrm>
          <a:prstGeom prst="rect">
            <a:avLst/>
          </a:prstGeom>
        </p:spPr>
      </p:pic>
      <p:sp>
        <p:nvSpPr>
          <p:cNvPr id="4" name="Rectángulo 3"/>
          <p:cNvSpPr/>
          <p:nvPr/>
        </p:nvSpPr>
        <p:spPr>
          <a:xfrm rot="16200000" flipV="1">
            <a:off x="-2745031" y="3397237"/>
            <a:ext cx="6250052" cy="71403"/>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5" name="Rectángulo 4"/>
          <p:cNvSpPr/>
          <p:nvPr/>
        </p:nvSpPr>
        <p:spPr>
          <a:xfrm rot="16200000" flipV="1">
            <a:off x="-2847599" y="3387284"/>
            <a:ext cx="6250053" cy="91304"/>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6" name="Imagen 5"/>
          <p:cNvPicPr>
            <a:picLocks noChangeAspect="1"/>
          </p:cNvPicPr>
          <p:nvPr/>
        </p:nvPicPr>
        <p:blipFill>
          <a:blip r:embed="rId3"/>
          <a:stretch>
            <a:fillRect/>
          </a:stretch>
        </p:blipFill>
        <p:spPr>
          <a:xfrm>
            <a:off x="2902501" y="216131"/>
            <a:ext cx="7016331" cy="2186023"/>
          </a:xfrm>
          <a:prstGeom prst="rect">
            <a:avLst/>
          </a:prstGeom>
        </p:spPr>
      </p:pic>
    </p:spTree>
    <p:extLst>
      <p:ext uri="{BB962C8B-B14F-4D97-AF65-F5344CB8AC3E}">
        <p14:creationId xmlns:p14="http://schemas.microsoft.com/office/powerpoint/2010/main" val="31317212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701869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352169684"/>
      </p:ext>
    </p:extLst>
  </p:cSld>
  <p:clrMap bg1="lt1" tx1="dk1" bg2="lt2" tx2="dk2" accent1="accent1" accent2="accent2" accent3="accent3" accent4="accent4" accent5="accent5" accent6="accent6" hlink="hlink" folHlink="folHlink"/>
  <p:sldLayoutIdLst>
    <p:sldLayoutId id="2147483769" r:id="rId1"/>
    <p:sldLayoutId id="2147483768"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7.jpe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0.jpeg"/><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0.jpe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640.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0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90.png"/><Relationship Id="rId5" Type="http://schemas.openxmlformats.org/officeDocument/2006/relationships/image" Target="../media/image680.png"/><Relationship Id="rId4" Type="http://schemas.openxmlformats.org/officeDocument/2006/relationships/image" Target="../media/image6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710.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565439" y="2335937"/>
            <a:ext cx="9370756" cy="1569660"/>
          </a:xfrm>
          <a:prstGeom prst="rect">
            <a:avLst/>
          </a:prstGeom>
        </p:spPr>
        <p:txBody>
          <a:bodyPr wrap="square">
            <a:spAutoFit/>
          </a:bodyPr>
          <a:lstStyle/>
          <a:p>
            <a:pPr marL="228600" algn="ctr">
              <a:spcAft>
                <a:spcPts val="0"/>
              </a:spcAft>
            </a:pPr>
            <a:r>
              <a:rPr lang="es-MX" sz="2400" b="1" dirty="0">
                <a:latin typeface="Times New Roman" panose="02020603050405020304" pitchFamily="18" charset="0"/>
                <a:ea typeface="Calibri" panose="020F0502020204030204" pitchFamily="34" charset="0"/>
                <a:cs typeface="Times New Roman" panose="02020603050405020304" pitchFamily="18" charset="0"/>
              </a:rPr>
              <a:t>“REHABILITACIÓN Y MODERNIZACIÓN DEL RUGOSÍMETRO MARCA TAYLOR – HOBSON MODELO TALYSURF 5 DEL LABORATORIO DE METROLOGÍA DE LA UNIVERSIDAD DE LAS FUERZAS ARMADAS – ESPE”</a:t>
            </a:r>
            <a:endParaRPr lang="es-EC"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3202817" y="5995987"/>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a:t>
            </a:r>
            <a:r>
              <a:rPr lang="es-EC" b="1" dirty="0" smtClean="0">
                <a:latin typeface="Times New Roman" panose="02020603050405020304" pitchFamily="18" charset="0"/>
                <a:ea typeface="Calibri" panose="020F0502020204030204" pitchFamily="34" charset="0"/>
              </a:rPr>
              <a:t>2016</a:t>
            </a:r>
            <a:endParaRPr lang="es-EC" dirty="0">
              <a:latin typeface="Times New Roman" panose="02020603050405020304" pitchFamily="18" charset="0"/>
              <a:ea typeface="Calibri" panose="020F0502020204030204" pitchFamily="34" charset="0"/>
            </a:endParaRP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s-EC" dirty="0"/>
          </a:p>
        </p:txBody>
      </p:sp>
      <p:sp>
        <p:nvSpPr>
          <p:cNvPr id="5" name="Rectángulo 4"/>
          <p:cNvSpPr/>
          <p:nvPr/>
        </p:nvSpPr>
        <p:spPr>
          <a:xfrm>
            <a:off x="3098042" y="4111310"/>
            <a:ext cx="6096000" cy="1025922"/>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AUTORES:</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dirty="0" smtClean="0">
                <a:latin typeface="Times New Roman" panose="02020603050405020304" pitchFamily="18" charset="0"/>
                <a:ea typeface="Calibri" panose="020F0502020204030204" pitchFamily="34" charset="0"/>
              </a:rPr>
              <a:t>DIEGO ALEJANDRO MUÑOZ VALLEJO</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dirty="0" smtClean="0">
                <a:latin typeface="Times New Roman" panose="02020603050405020304" pitchFamily="18" charset="0"/>
                <a:ea typeface="Calibri" panose="020F0502020204030204" pitchFamily="34" charset="0"/>
              </a:rPr>
              <a:t>JUAN ANDRÉS ORDÓÑEZ SARMIENTO</a:t>
            </a:r>
            <a:endParaRPr lang="es-EC" dirty="0">
              <a:latin typeface="Times New Roman" panose="02020603050405020304" pitchFamily="18" charset="0"/>
              <a:ea typeface="Calibri" panose="020F0502020204030204" pitchFamily="34" charset="0"/>
            </a:endParaRPr>
          </a:p>
        </p:txBody>
      </p:sp>
      <p:sp>
        <p:nvSpPr>
          <p:cNvPr id="6" name="Rectángulo 5"/>
          <p:cNvSpPr/>
          <p:nvPr/>
        </p:nvSpPr>
        <p:spPr>
          <a:xfrm>
            <a:off x="3098042" y="5217116"/>
            <a:ext cx="6096000" cy="369332"/>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DIRECTOR: </a:t>
            </a:r>
            <a:r>
              <a:rPr lang="es-EC" dirty="0">
                <a:latin typeface="Times New Roman" panose="02020603050405020304" pitchFamily="18" charset="0"/>
                <a:ea typeface="Calibri" panose="020F0502020204030204" pitchFamily="34" charset="0"/>
              </a:rPr>
              <a:t>ING. </a:t>
            </a:r>
            <a:r>
              <a:rPr lang="es-EC" dirty="0" smtClean="0">
                <a:latin typeface="Times New Roman" panose="02020603050405020304" pitchFamily="18" charset="0"/>
                <a:ea typeface="Calibri" panose="020F0502020204030204" pitchFamily="34" charset="0"/>
              </a:rPr>
              <a:t>EMILIO TUMIPAMBA </a:t>
            </a:r>
            <a:r>
              <a:rPr lang="es-EC" dirty="0" err="1" smtClean="0">
                <a:latin typeface="Times New Roman" panose="02020603050405020304" pitchFamily="18" charset="0"/>
                <a:ea typeface="Calibri" panose="020F0502020204030204" pitchFamily="34" charset="0"/>
              </a:rPr>
              <a:t>MSc</a:t>
            </a:r>
            <a:endParaRPr lang="es-EC" dirty="0">
              <a:latin typeface="Times New Roman" panose="02020603050405020304" pitchFamily="18" charset="0"/>
              <a:ea typeface="Calibri" panose="020F0502020204030204" pitchFamily="34" charset="0"/>
            </a:endParaRPr>
          </a:p>
        </p:txBody>
      </p:sp>
      <p:pic>
        <p:nvPicPr>
          <p:cNvPr id="2" name="Imagen 1"/>
          <p:cNvPicPr>
            <a:picLocks noChangeAspect="1"/>
          </p:cNvPicPr>
          <p:nvPr/>
        </p:nvPicPr>
        <p:blipFill>
          <a:blip r:embed="rId2"/>
          <a:stretch>
            <a:fillRect/>
          </a:stretch>
        </p:blipFill>
        <p:spPr>
          <a:xfrm>
            <a:off x="8522918" y="3905598"/>
            <a:ext cx="3255101" cy="2634128"/>
          </a:xfrm>
          <a:prstGeom prst="rect">
            <a:avLst/>
          </a:prstGeom>
        </p:spPr>
      </p:pic>
    </p:spTree>
    <p:extLst>
      <p:ext uri="{BB962C8B-B14F-4D97-AF65-F5344CB8AC3E}">
        <p14:creationId xmlns:p14="http://schemas.microsoft.com/office/powerpoint/2010/main" val="2801021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723599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Cabina de ambiente controlado</a:t>
            </a:r>
            <a:endParaRPr lang="es-EC" sz="3600" b="1" dirty="0">
              <a:latin typeface="Times New Roman" panose="02020603050405020304" pitchFamily="18" charset="0"/>
              <a:cs typeface="Times New Roman" panose="02020603050405020304" pitchFamily="18" charset="0"/>
            </a:endParaRPr>
          </a:p>
        </p:txBody>
      </p:sp>
      <p:pic>
        <p:nvPicPr>
          <p:cNvPr id="9" name="Marcador de contenido 6"/>
          <p:cNvPicPr>
            <a:picLocks noChangeAspect="1"/>
          </p:cNvPicPr>
          <p:nvPr/>
        </p:nvPicPr>
        <p:blipFill>
          <a:blip r:embed="rId2"/>
          <a:stretch>
            <a:fillRect/>
          </a:stretch>
        </p:blipFill>
        <p:spPr>
          <a:xfrm>
            <a:off x="2919538" y="1866681"/>
            <a:ext cx="5544712" cy="4501648"/>
          </a:xfrm>
          <a:prstGeom prst="rect">
            <a:avLst/>
          </a:prstGeom>
        </p:spPr>
      </p:pic>
      <p:sp>
        <p:nvSpPr>
          <p:cNvPr id="10" name="Llamada con línea 1 (sin borde) 8"/>
          <p:cNvSpPr/>
          <p:nvPr/>
        </p:nvSpPr>
        <p:spPr>
          <a:xfrm>
            <a:off x="6856170" y="2769455"/>
            <a:ext cx="1734712" cy="471487"/>
          </a:xfrm>
          <a:prstGeom prst="callout1">
            <a:avLst>
              <a:gd name="adj1" fmla="val 111005"/>
              <a:gd name="adj2" fmla="val 49662"/>
              <a:gd name="adj3" fmla="val 215129"/>
              <a:gd name="adj4" fmla="val 43489"/>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600" dirty="0" smtClean="0"/>
              <a:t>Interfaz Hombre Máquina (HMI)</a:t>
            </a:r>
            <a:endParaRPr lang="es-EC" sz="1600" dirty="0"/>
          </a:p>
        </p:txBody>
      </p:sp>
      <p:sp>
        <p:nvSpPr>
          <p:cNvPr id="11" name="Llamada con línea 1 (sin borde) 9"/>
          <p:cNvSpPr/>
          <p:nvPr/>
        </p:nvSpPr>
        <p:spPr>
          <a:xfrm>
            <a:off x="5082154" y="1197271"/>
            <a:ext cx="2801894" cy="695325"/>
          </a:xfrm>
          <a:prstGeom prst="callout1">
            <a:avLst>
              <a:gd name="adj1" fmla="val 74104"/>
              <a:gd name="adj2" fmla="val 15497"/>
              <a:gd name="adj3" fmla="val 169923"/>
              <a:gd name="adj4" fmla="val 12384"/>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800" dirty="0" smtClean="0"/>
              <a:t>Sistema de refrigeración por efecto </a:t>
            </a:r>
            <a:r>
              <a:rPr lang="es-EC" sz="1800" dirty="0" err="1" smtClean="0"/>
              <a:t>Peltier</a:t>
            </a:r>
            <a:endParaRPr lang="es-EC" sz="1800" dirty="0"/>
          </a:p>
        </p:txBody>
      </p:sp>
      <p:sp>
        <p:nvSpPr>
          <p:cNvPr id="12" name="Llamada con línea 1 (sin borde) 10"/>
          <p:cNvSpPr/>
          <p:nvPr/>
        </p:nvSpPr>
        <p:spPr>
          <a:xfrm>
            <a:off x="3101005" y="1144598"/>
            <a:ext cx="2801894" cy="695325"/>
          </a:xfrm>
          <a:prstGeom prst="callout1">
            <a:avLst>
              <a:gd name="adj1" fmla="val 76159"/>
              <a:gd name="adj2" fmla="val 86376"/>
              <a:gd name="adj3" fmla="val 245950"/>
              <a:gd name="adj4" fmla="val 53688"/>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EC" sz="1600" dirty="0"/>
          </a:p>
        </p:txBody>
      </p:sp>
      <p:sp>
        <p:nvSpPr>
          <p:cNvPr id="13" name="Llamada con línea 1 (sin borde) 11"/>
          <p:cNvSpPr/>
          <p:nvPr/>
        </p:nvSpPr>
        <p:spPr>
          <a:xfrm>
            <a:off x="1019742" y="2553320"/>
            <a:ext cx="2485585" cy="432270"/>
          </a:xfrm>
          <a:prstGeom prst="callout1">
            <a:avLst>
              <a:gd name="adj1" fmla="val 121182"/>
              <a:gd name="adj2" fmla="val 64032"/>
              <a:gd name="adj3" fmla="val 268188"/>
              <a:gd name="adj4" fmla="val 87037"/>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800" dirty="0" smtClean="0"/>
              <a:t>Sistema de humidificación</a:t>
            </a:r>
            <a:endParaRPr lang="es-EC" sz="1800" dirty="0"/>
          </a:p>
        </p:txBody>
      </p:sp>
      <p:sp>
        <p:nvSpPr>
          <p:cNvPr id="14" name="Llamada con línea 1 (sin borde) 12"/>
          <p:cNvSpPr/>
          <p:nvPr/>
        </p:nvSpPr>
        <p:spPr>
          <a:xfrm>
            <a:off x="1858212" y="1603899"/>
            <a:ext cx="2485585" cy="432270"/>
          </a:xfrm>
          <a:prstGeom prst="callout1">
            <a:avLst>
              <a:gd name="adj1" fmla="val 130357"/>
              <a:gd name="adj2" fmla="val 74379"/>
              <a:gd name="adj3" fmla="val 208694"/>
              <a:gd name="adj4" fmla="val 93360"/>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800" dirty="0" smtClean="0"/>
              <a:t>Sensor de humedad y temperatura DHT22</a:t>
            </a:r>
            <a:endParaRPr lang="es-EC" sz="1800" dirty="0"/>
          </a:p>
        </p:txBody>
      </p:sp>
      <p:pic>
        <p:nvPicPr>
          <p:cNvPr id="15"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2405" y="1280891"/>
            <a:ext cx="2823203" cy="2117402"/>
          </a:xfrm>
          <a:prstGeom prst="rect">
            <a:avLst/>
          </a:prstGeom>
        </p:spPr>
      </p:pic>
      <p:graphicFrame>
        <p:nvGraphicFramePr>
          <p:cNvPr id="16" name="Tabla 13"/>
          <p:cNvGraphicFramePr>
            <a:graphicFrameLocks noGrp="1"/>
          </p:cNvGraphicFramePr>
          <p:nvPr>
            <p:extLst>
              <p:ext uri="{D42A27DB-BD31-4B8C-83A1-F6EECF244321}">
                <p14:modId xmlns:p14="http://schemas.microsoft.com/office/powerpoint/2010/main" val="371309399"/>
              </p:ext>
            </p:extLst>
          </p:nvPr>
        </p:nvGraphicFramePr>
        <p:xfrm>
          <a:off x="8645474" y="3535866"/>
          <a:ext cx="2794750" cy="2468880"/>
        </p:xfrm>
        <a:graphic>
          <a:graphicData uri="http://schemas.openxmlformats.org/drawingml/2006/table">
            <a:tbl>
              <a:tblPr firstRow="1" bandRow="1">
                <a:tableStyleId>{5C22544A-7EE6-4342-B048-85BDC9FD1C3A}</a:tableStyleId>
              </a:tblPr>
              <a:tblGrid>
                <a:gridCol w="1397375"/>
                <a:gridCol w="1397375"/>
              </a:tblGrid>
              <a:tr h="370840">
                <a:tc>
                  <a:txBody>
                    <a:bodyPr/>
                    <a:lstStyle/>
                    <a:p>
                      <a:pPr algn="ctr"/>
                      <a:r>
                        <a:rPr lang="es-EC" sz="1200" noProof="0" dirty="0" smtClean="0"/>
                        <a:t>Parámetro</a:t>
                      </a:r>
                      <a:endParaRPr lang="es-EC" sz="1200" noProof="0" dirty="0"/>
                    </a:p>
                  </a:txBody>
                  <a:tcPr anchor="ctr"/>
                </a:tc>
                <a:tc>
                  <a:txBody>
                    <a:bodyPr/>
                    <a:lstStyle/>
                    <a:p>
                      <a:pPr algn="ctr"/>
                      <a:r>
                        <a:rPr lang="es-EC" sz="1200" noProof="0" dirty="0" smtClean="0"/>
                        <a:t>Herramienta utilizada</a:t>
                      </a:r>
                      <a:endParaRPr lang="es-EC" sz="1200" noProof="0" dirty="0"/>
                    </a:p>
                  </a:txBody>
                  <a:tcPr anchor="ctr"/>
                </a:tc>
              </a:tr>
              <a:tr h="370840">
                <a:tc>
                  <a:txBody>
                    <a:bodyPr/>
                    <a:lstStyle/>
                    <a:p>
                      <a:pPr algn="ctr"/>
                      <a:r>
                        <a:rPr lang="es-EC" sz="1200" noProof="0" dirty="0" err="1" smtClean="0"/>
                        <a:t>Sensado</a:t>
                      </a:r>
                      <a:r>
                        <a:rPr lang="es-EC" sz="1200" noProof="0" dirty="0" smtClean="0"/>
                        <a:t> de humedad y temperatura</a:t>
                      </a:r>
                      <a:endParaRPr lang="es-EC" sz="1200" noProof="0" dirty="0"/>
                    </a:p>
                  </a:txBody>
                  <a:tcPr anchor="ctr"/>
                </a:tc>
                <a:tc>
                  <a:txBody>
                    <a:bodyPr/>
                    <a:lstStyle/>
                    <a:p>
                      <a:pPr algn="ctr"/>
                      <a:r>
                        <a:rPr lang="es-EC" sz="1200" noProof="0" dirty="0" smtClean="0"/>
                        <a:t>DHT22</a:t>
                      </a:r>
                      <a:endParaRPr lang="es-EC" sz="1200" noProof="0" dirty="0"/>
                    </a:p>
                  </a:txBody>
                  <a:tcPr anchor="ctr"/>
                </a:tc>
              </a:tr>
              <a:tr h="370840">
                <a:tc>
                  <a:txBody>
                    <a:bodyPr/>
                    <a:lstStyle/>
                    <a:p>
                      <a:pPr algn="ctr"/>
                      <a:r>
                        <a:rPr lang="es-EC" sz="1200" noProof="0" dirty="0" smtClean="0"/>
                        <a:t>Sistema de refrigeración</a:t>
                      </a:r>
                      <a:endParaRPr lang="es-EC" sz="1200" noProof="0" dirty="0"/>
                    </a:p>
                  </a:txBody>
                  <a:tcPr anchor="ctr"/>
                </a:tc>
                <a:tc>
                  <a:txBody>
                    <a:bodyPr/>
                    <a:lstStyle/>
                    <a:p>
                      <a:pPr algn="ctr"/>
                      <a:r>
                        <a:rPr lang="es-EC" sz="1200" noProof="0" dirty="0" smtClean="0"/>
                        <a:t>Células</a:t>
                      </a:r>
                      <a:r>
                        <a:rPr lang="es-EC" sz="1200" baseline="0" noProof="0" dirty="0" smtClean="0"/>
                        <a:t> </a:t>
                      </a:r>
                      <a:r>
                        <a:rPr lang="es-EC" sz="1200" baseline="0" noProof="0" dirty="0" err="1" smtClean="0"/>
                        <a:t>Peltier</a:t>
                      </a:r>
                      <a:endParaRPr lang="es-EC" sz="1200" noProof="0" dirty="0"/>
                    </a:p>
                  </a:txBody>
                  <a:tcPr anchor="ctr"/>
                </a:tc>
              </a:tr>
              <a:tr h="370840">
                <a:tc>
                  <a:txBody>
                    <a:bodyPr/>
                    <a:lstStyle/>
                    <a:p>
                      <a:pPr algn="ctr"/>
                      <a:r>
                        <a:rPr lang="es-EC" sz="1200" noProof="0" dirty="0" smtClean="0"/>
                        <a:t>Sistema</a:t>
                      </a:r>
                      <a:r>
                        <a:rPr lang="es-EC" sz="1200" baseline="0" noProof="0" dirty="0" smtClean="0"/>
                        <a:t> de humidificación</a:t>
                      </a:r>
                      <a:endParaRPr lang="es-EC" sz="1200" noProof="0" dirty="0"/>
                    </a:p>
                  </a:txBody>
                  <a:tcPr anchor="ctr"/>
                </a:tc>
                <a:tc>
                  <a:txBody>
                    <a:bodyPr/>
                    <a:lstStyle/>
                    <a:p>
                      <a:pPr algn="ctr"/>
                      <a:r>
                        <a:rPr lang="es-EC" sz="1200" noProof="0" dirty="0" smtClean="0"/>
                        <a:t>Humidificador de</a:t>
                      </a:r>
                      <a:r>
                        <a:rPr lang="es-EC" sz="1200" baseline="0" noProof="0" dirty="0" smtClean="0"/>
                        <a:t> evaporación</a:t>
                      </a:r>
                      <a:endParaRPr lang="es-EC" sz="1200" noProof="0" dirty="0"/>
                    </a:p>
                  </a:txBody>
                  <a:tcPr anchor="ctr"/>
                </a:tc>
              </a:tr>
              <a:tr h="370840">
                <a:tc>
                  <a:txBody>
                    <a:bodyPr/>
                    <a:lstStyle/>
                    <a:p>
                      <a:pPr algn="ctr"/>
                      <a:r>
                        <a:rPr lang="es-EC" sz="1200" noProof="0" dirty="0" smtClean="0"/>
                        <a:t>Interfaz Hombre Máquina (HMI)</a:t>
                      </a:r>
                      <a:endParaRPr lang="es-EC" sz="1200" noProof="0" dirty="0"/>
                    </a:p>
                  </a:txBody>
                  <a:tcPr anchor="ctr"/>
                </a:tc>
                <a:tc>
                  <a:txBody>
                    <a:bodyPr/>
                    <a:lstStyle/>
                    <a:p>
                      <a:pPr algn="ctr"/>
                      <a:r>
                        <a:rPr lang="es-EC" sz="1200" noProof="0" dirty="0" smtClean="0"/>
                        <a:t>Software libre “GAMBAS”</a:t>
                      </a:r>
                      <a:endParaRPr lang="es-EC" sz="1200" noProof="0" dirty="0"/>
                    </a:p>
                  </a:txBody>
                  <a:tcPr anchor="ctr"/>
                </a:tc>
              </a:tr>
            </a:tbl>
          </a:graphicData>
        </a:graphic>
      </p:graphicFrame>
    </p:spTree>
    <p:extLst>
      <p:ext uri="{BB962C8B-B14F-4D97-AF65-F5344CB8AC3E}">
        <p14:creationId xmlns:p14="http://schemas.microsoft.com/office/powerpoint/2010/main" val="27697166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723599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Actuadores</a:t>
            </a:r>
            <a:endParaRPr lang="es-EC" sz="3600" b="1" dirty="0">
              <a:latin typeface="Times New Roman" panose="02020603050405020304" pitchFamily="18" charset="0"/>
              <a:cs typeface="Times New Roman" panose="02020603050405020304" pitchFamily="18" charset="0"/>
            </a:endParaRPr>
          </a:p>
        </p:txBody>
      </p:sp>
      <p:pic>
        <p:nvPicPr>
          <p:cNvPr id="6" name="Imagen 5"/>
          <p:cNvPicPr/>
          <p:nvPr/>
        </p:nvPicPr>
        <p:blipFill>
          <a:blip r:embed="rId2"/>
          <a:stretch>
            <a:fillRect/>
          </a:stretch>
        </p:blipFill>
        <p:spPr>
          <a:xfrm>
            <a:off x="4771734" y="1625640"/>
            <a:ext cx="3164205" cy="1943735"/>
          </a:xfrm>
          <a:prstGeom prst="rect">
            <a:avLst/>
          </a:prstGeom>
        </p:spPr>
      </p:pic>
      <p:pic>
        <p:nvPicPr>
          <p:cNvPr id="7" name="Imagen 6"/>
          <p:cNvPicPr/>
          <p:nvPr/>
        </p:nvPicPr>
        <p:blipFill rotWithShape="1">
          <a:blip r:embed="rId3"/>
          <a:srcRect l="15512" t="23696" r="64963" b="52608"/>
          <a:stretch/>
        </p:blipFill>
        <p:spPr bwMode="auto">
          <a:xfrm>
            <a:off x="1821529" y="1497136"/>
            <a:ext cx="2506345" cy="1709420"/>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585512902"/>
              </p:ext>
            </p:extLst>
          </p:nvPr>
        </p:nvGraphicFramePr>
        <p:xfrm>
          <a:off x="8073174" y="1966571"/>
          <a:ext cx="3636605" cy="1051560"/>
        </p:xfrm>
        <a:graphic>
          <a:graphicData uri="http://schemas.openxmlformats.org/drawingml/2006/table">
            <a:tbl>
              <a:tblPr firstRow="1" firstCol="1" bandRow="1">
                <a:tableStyleId>{5C22544A-7EE6-4342-B048-85BDC9FD1C3A}</a:tableStyleId>
              </a:tblPr>
              <a:tblGrid>
                <a:gridCol w="1712794"/>
                <a:gridCol w="1923811"/>
              </a:tblGrid>
              <a:tr h="0">
                <a:tc>
                  <a:txBody>
                    <a:bodyPr/>
                    <a:lstStyle/>
                    <a:p>
                      <a:pPr indent="252095" algn="ctr">
                        <a:lnSpc>
                          <a:spcPct val="115000"/>
                        </a:lnSpc>
                        <a:spcAft>
                          <a:spcPts val="0"/>
                        </a:spcAft>
                      </a:pPr>
                      <a:r>
                        <a:rPr lang="es-EC" sz="1200" dirty="0">
                          <a:effectLst/>
                        </a:rPr>
                        <a:t>Ventajas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C" sz="1200" dirty="0">
                          <a:effectLst/>
                        </a:rPr>
                        <a:t>Desventajas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342900" lvl="0" indent="-342900" algn="l">
                        <a:lnSpc>
                          <a:spcPct val="115000"/>
                        </a:lnSpc>
                        <a:spcAft>
                          <a:spcPts val="0"/>
                        </a:spcAft>
                        <a:buFont typeface="Symbol" panose="05050102010706020507" pitchFamily="18" charset="2"/>
                        <a:buChar char=""/>
                      </a:pPr>
                      <a:r>
                        <a:rPr lang="es-EC" sz="1200" dirty="0">
                          <a:effectLst/>
                        </a:rPr>
                        <a:t>Sencillos y económicos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l">
                        <a:lnSpc>
                          <a:spcPct val="115000"/>
                        </a:lnSpc>
                        <a:spcAft>
                          <a:spcPts val="0"/>
                        </a:spcAft>
                        <a:buFont typeface="Symbol" panose="05050102010706020507" pitchFamily="18" charset="2"/>
                        <a:buChar char=""/>
                      </a:pPr>
                      <a:r>
                        <a:rPr lang="es-EC" sz="1200" dirty="0">
                          <a:effectLst/>
                        </a:rPr>
                        <a:t>No permiten un control preciso de la humedad</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342900" lvl="0" indent="-342900" algn="l">
                        <a:lnSpc>
                          <a:spcPct val="115000"/>
                        </a:lnSpc>
                        <a:spcAft>
                          <a:spcPts val="0"/>
                        </a:spcAft>
                        <a:buFont typeface="Symbol" panose="05050102010706020507" pitchFamily="18" charset="2"/>
                        <a:buChar char=""/>
                      </a:pPr>
                      <a:r>
                        <a:rPr lang="es-EC" sz="1200">
                          <a:effectLst/>
                        </a:rPr>
                        <a:t>Requieren muy poca energía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9" name="Picture 483" descr="http://i.ebayimg.com/images/g/i0wAAMXQTT9RwtKj/s-l300.jpg"/>
          <p:cNvPicPr/>
          <p:nvPr/>
        </p:nvPicPr>
        <p:blipFill rotWithShape="1">
          <a:blip r:embed="rId4">
            <a:extLst>
              <a:ext uri="{28A0092B-C50C-407E-A947-70E740481C1C}">
                <a14:useLocalDpi xmlns:a14="http://schemas.microsoft.com/office/drawing/2010/main" val="0"/>
              </a:ext>
            </a:extLst>
          </a:blip>
          <a:srcRect t="9066" b="12491"/>
          <a:stretch/>
        </p:blipFill>
        <p:spPr bwMode="auto">
          <a:xfrm rot="10800000">
            <a:off x="5355650" y="4432523"/>
            <a:ext cx="2484755" cy="1949450"/>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rotWithShape="1">
          <a:blip r:embed="rId5"/>
          <a:srcRect l="36679" t="38304" r="37773" b="38325"/>
          <a:stretch/>
        </p:blipFill>
        <p:spPr bwMode="auto">
          <a:xfrm>
            <a:off x="1966105" y="3953697"/>
            <a:ext cx="2029460" cy="1043940"/>
          </a:xfrm>
          <a:prstGeom prst="rect">
            <a:avLst/>
          </a:prstGeom>
          <a:ln>
            <a:noFill/>
          </a:ln>
          <a:extLst>
            <a:ext uri="{53640926-AAD7-44D8-BBD7-CCE9431645EC}">
              <a14:shadowObscured xmlns:a14="http://schemas.microsoft.com/office/drawing/2010/main"/>
            </a:ext>
          </a:extLst>
        </p:spPr>
      </p:pic>
      <p:graphicFrame>
        <p:nvGraphicFramePr>
          <p:cNvPr id="4" name="Tabla 3"/>
          <p:cNvGraphicFramePr>
            <a:graphicFrameLocks noGrp="1"/>
          </p:cNvGraphicFramePr>
          <p:nvPr>
            <p:extLst>
              <p:ext uri="{D42A27DB-BD31-4B8C-83A1-F6EECF244321}">
                <p14:modId xmlns:p14="http://schemas.microsoft.com/office/powerpoint/2010/main" val="3663665014"/>
              </p:ext>
            </p:extLst>
          </p:nvPr>
        </p:nvGraphicFramePr>
        <p:xfrm>
          <a:off x="8017826" y="4212519"/>
          <a:ext cx="3746544" cy="2103120"/>
        </p:xfrm>
        <a:graphic>
          <a:graphicData uri="http://schemas.openxmlformats.org/drawingml/2006/table">
            <a:tbl>
              <a:tblPr firstRow="1" firstCol="1" bandRow="1">
                <a:tableStyleId>{5C22544A-7EE6-4342-B048-85BDC9FD1C3A}</a:tableStyleId>
              </a:tblPr>
              <a:tblGrid>
                <a:gridCol w="1798956"/>
                <a:gridCol w="1947588"/>
              </a:tblGrid>
              <a:tr h="0">
                <a:tc>
                  <a:txBody>
                    <a:bodyPr/>
                    <a:lstStyle/>
                    <a:p>
                      <a:pPr indent="252095" algn="ctr">
                        <a:lnSpc>
                          <a:spcPct val="115000"/>
                        </a:lnSpc>
                        <a:spcAft>
                          <a:spcPts val="0"/>
                        </a:spcAft>
                      </a:pPr>
                      <a:r>
                        <a:rPr lang="es-EC" sz="1200" dirty="0">
                          <a:effectLst/>
                        </a:rPr>
                        <a:t>Ventajas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15000"/>
                        </a:lnSpc>
                        <a:spcAft>
                          <a:spcPts val="0"/>
                        </a:spcAft>
                      </a:pPr>
                      <a:r>
                        <a:rPr lang="es-EC" sz="1200" dirty="0">
                          <a:effectLst/>
                        </a:rPr>
                        <a:t>Desventajas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342900" lvl="0" indent="-342900" algn="l">
                        <a:lnSpc>
                          <a:spcPct val="115000"/>
                        </a:lnSpc>
                        <a:spcAft>
                          <a:spcPts val="0"/>
                        </a:spcAft>
                        <a:buFont typeface="Symbol" panose="05050102010706020507" pitchFamily="18" charset="2"/>
                        <a:buChar char=""/>
                      </a:pPr>
                      <a:r>
                        <a:rPr lang="es-EC" sz="1200" dirty="0">
                          <a:effectLst/>
                        </a:rPr>
                        <a:t>Baratas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l">
                        <a:lnSpc>
                          <a:spcPct val="115000"/>
                        </a:lnSpc>
                        <a:spcAft>
                          <a:spcPts val="0"/>
                        </a:spcAft>
                        <a:buFont typeface="Symbol" panose="05050102010706020507" pitchFamily="18" charset="2"/>
                        <a:buChar char=""/>
                      </a:pPr>
                      <a:r>
                        <a:rPr lang="es-EC" sz="1200">
                          <a:effectLst/>
                        </a:rPr>
                        <a:t>El espacio a enfriar está concentrado en una zona muy pequeña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342900" lvl="0" indent="-342900" algn="l">
                        <a:lnSpc>
                          <a:spcPct val="115000"/>
                        </a:lnSpc>
                        <a:spcAft>
                          <a:spcPts val="0"/>
                        </a:spcAft>
                        <a:buFont typeface="Symbol" panose="05050102010706020507" pitchFamily="18" charset="2"/>
                        <a:buChar char=""/>
                      </a:pPr>
                      <a:r>
                        <a:rPr lang="es-EC" sz="1200">
                          <a:effectLst/>
                        </a:rPr>
                        <a:t>No presentan vibraciones.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342900" lvl="0" indent="-342900" algn="l">
                        <a:lnSpc>
                          <a:spcPct val="115000"/>
                        </a:lnSpc>
                        <a:spcAft>
                          <a:spcPts val="0"/>
                        </a:spcAft>
                        <a:buFont typeface="Symbol" panose="05050102010706020507" pitchFamily="18" charset="2"/>
                        <a:buChar char=""/>
                      </a:pPr>
                      <a:r>
                        <a:rPr lang="es-EC" sz="1200">
                          <a:effectLst/>
                        </a:rPr>
                        <a:t>No presentan ruido.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342900" lvl="0" indent="-342900" algn="l">
                        <a:lnSpc>
                          <a:spcPct val="115000"/>
                        </a:lnSpc>
                        <a:spcAft>
                          <a:spcPts val="0"/>
                        </a:spcAft>
                        <a:buFont typeface="Symbol" panose="05050102010706020507" pitchFamily="18" charset="2"/>
                        <a:buChar char=""/>
                      </a:pPr>
                      <a:r>
                        <a:rPr lang="es-EC" sz="1200">
                          <a:effectLst/>
                        </a:rPr>
                        <a:t>Reduce la Humedad Relativa del entorno.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l">
                        <a:lnSpc>
                          <a:spcPct val="115000"/>
                        </a:lnSpc>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2" name="CuadroTexto 11"/>
          <p:cNvSpPr txBox="1"/>
          <p:nvPr/>
        </p:nvSpPr>
        <p:spPr>
          <a:xfrm>
            <a:off x="1026434" y="3040761"/>
            <a:ext cx="3908799"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Humidificador</a:t>
            </a:r>
            <a:r>
              <a:rPr lang="en-US" sz="2000" b="1" dirty="0" smtClean="0">
                <a:latin typeface="Times New Roman" panose="02020603050405020304" pitchFamily="18" charset="0"/>
                <a:cs typeface="Times New Roman" panose="02020603050405020304" pitchFamily="18" charset="0"/>
              </a:rPr>
              <a:t> de </a:t>
            </a:r>
            <a:r>
              <a:rPr lang="en-US" sz="2000" b="1" dirty="0" err="1" smtClean="0">
                <a:latin typeface="Times New Roman" panose="02020603050405020304" pitchFamily="18" charset="0"/>
                <a:cs typeface="Times New Roman" panose="02020603050405020304" pitchFamily="18" charset="0"/>
              </a:rPr>
              <a:t>evaporación</a:t>
            </a:r>
            <a:endParaRPr lang="es-EC" sz="2000" b="1"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1026434" y="4888453"/>
            <a:ext cx="3908799"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Celula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Peltier</a:t>
            </a:r>
            <a:endParaRPr lang="es-EC" sz="2000" b="1" dirty="0">
              <a:latin typeface="Times New Roman" panose="02020603050405020304" pitchFamily="18" charset="0"/>
              <a:cs typeface="Times New Roman" panose="02020603050405020304" pitchFamily="18" charset="0"/>
            </a:endParaRPr>
          </a:p>
        </p:txBody>
      </p:sp>
      <p:cxnSp>
        <p:nvCxnSpPr>
          <p:cNvPr id="8" name="Conector recto 7"/>
          <p:cNvCxnSpPr/>
          <p:nvPr/>
        </p:nvCxnSpPr>
        <p:spPr>
          <a:xfrm>
            <a:off x="1050878" y="3794083"/>
            <a:ext cx="10577015" cy="40944"/>
          </a:xfrm>
          <a:prstGeom prst="line">
            <a:avLst/>
          </a:prstGeom>
        </p:spPr>
        <p:style>
          <a:lnRef idx="1">
            <a:schemeClr val="dk1"/>
          </a:lnRef>
          <a:fillRef idx="0">
            <a:schemeClr val="dk1"/>
          </a:fillRef>
          <a:effectRef idx="0">
            <a:schemeClr val="dk1"/>
          </a:effectRef>
          <a:fontRef idx="minor">
            <a:schemeClr val="tx1"/>
          </a:fontRef>
        </p:style>
      </p:cxnSp>
      <p:sp>
        <p:nvSpPr>
          <p:cNvPr id="16" name="Rectángulo 15"/>
          <p:cNvSpPr/>
          <p:nvPr/>
        </p:nvSpPr>
        <p:spPr>
          <a:xfrm>
            <a:off x="1353709" y="850335"/>
            <a:ext cx="9960284" cy="523220"/>
          </a:xfrm>
          <a:prstGeom prst="rect">
            <a:avLst/>
          </a:prstGeom>
        </p:spPr>
        <p:txBody>
          <a:bodyPr wrap="square">
            <a:spAutoFit/>
          </a:bodyPr>
          <a:lstStyle/>
          <a:p>
            <a:pPr algn="ctr"/>
            <a:r>
              <a:rPr lang="es-EC" sz="2800" b="1" dirty="0" smtClean="0">
                <a:latin typeface="Times New Roman" panose="02020603050405020304" pitchFamily="18" charset="0"/>
                <a:ea typeface="Calibri" panose="020F0502020204030204" pitchFamily="34" charset="0"/>
              </a:rPr>
              <a:t>Humedad</a:t>
            </a:r>
          </a:p>
        </p:txBody>
      </p:sp>
      <p:sp>
        <p:nvSpPr>
          <p:cNvPr id="20" name="Rectángulo 19"/>
          <p:cNvSpPr/>
          <p:nvPr/>
        </p:nvSpPr>
        <p:spPr>
          <a:xfrm>
            <a:off x="1373694" y="3760809"/>
            <a:ext cx="9960284" cy="523220"/>
          </a:xfrm>
          <a:prstGeom prst="rect">
            <a:avLst/>
          </a:prstGeom>
        </p:spPr>
        <p:txBody>
          <a:bodyPr wrap="square">
            <a:spAutoFit/>
          </a:bodyPr>
          <a:lstStyle/>
          <a:p>
            <a:pPr algn="ctr"/>
            <a:r>
              <a:rPr lang="es-EC" sz="2800" b="1" dirty="0" smtClean="0">
                <a:latin typeface="Times New Roman" panose="02020603050405020304" pitchFamily="18" charset="0"/>
                <a:ea typeface="Calibri" panose="020F0502020204030204" pitchFamily="34" charset="0"/>
              </a:rPr>
              <a:t>Temperatura</a:t>
            </a:r>
          </a:p>
        </p:txBody>
      </p:sp>
      <p:pic>
        <p:nvPicPr>
          <p:cNvPr id="21" name="Imagen 20"/>
          <p:cNvPicPr>
            <a:picLocks noChangeAspect="1"/>
          </p:cNvPicPr>
          <p:nvPr/>
        </p:nvPicPr>
        <p:blipFill rotWithShape="1">
          <a:blip r:embed="rId6"/>
          <a:srcRect l="35219" t="33110" r="19525" b="25990"/>
          <a:stretch/>
        </p:blipFill>
        <p:spPr bwMode="auto">
          <a:xfrm>
            <a:off x="2110250" y="5337201"/>
            <a:ext cx="1850748" cy="940207"/>
          </a:xfrm>
          <a:prstGeom prst="rect">
            <a:avLst/>
          </a:prstGeom>
          <a:ln>
            <a:noFill/>
          </a:ln>
          <a:extLst>
            <a:ext uri="{53640926-AAD7-44D8-BBD7-CCE9431645EC}">
              <a14:shadowObscured xmlns:a14="http://schemas.microsoft.com/office/drawing/2010/main"/>
            </a:ext>
          </a:extLst>
        </p:spPr>
      </p:pic>
      <p:sp>
        <p:nvSpPr>
          <p:cNvPr id="22" name="CuadroTexto 21"/>
          <p:cNvSpPr txBox="1"/>
          <p:nvPr/>
        </p:nvSpPr>
        <p:spPr>
          <a:xfrm>
            <a:off x="1050878" y="6131945"/>
            <a:ext cx="3908799"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Recolector</a:t>
            </a:r>
            <a:r>
              <a:rPr lang="en-US" sz="2000" b="1" dirty="0" smtClean="0">
                <a:latin typeface="Times New Roman" panose="02020603050405020304" pitchFamily="18" charset="0"/>
                <a:cs typeface="Times New Roman" panose="02020603050405020304" pitchFamily="18" charset="0"/>
              </a:rPr>
              <a:t> de </a:t>
            </a:r>
            <a:r>
              <a:rPr lang="en-US" sz="2000" b="1" dirty="0" err="1" smtClean="0">
                <a:latin typeface="Times New Roman" panose="02020603050405020304" pitchFamily="18" charset="0"/>
                <a:cs typeface="Times New Roman" panose="02020603050405020304" pitchFamily="18" charset="0"/>
              </a:rPr>
              <a:t>condensado</a:t>
            </a:r>
            <a:endParaRPr lang="es-EC"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14638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723599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Control de temperatura y humedad</a:t>
            </a:r>
            <a:endParaRPr lang="es-EC" sz="3600" b="1" dirty="0">
              <a:latin typeface="Times New Roman" panose="02020603050405020304" pitchFamily="18" charset="0"/>
              <a:cs typeface="Times New Roman" panose="02020603050405020304" pitchFamily="18" charset="0"/>
            </a:endParaRPr>
          </a:p>
        </p:txBody>
      </p:sp>
      <p:pic>
        <p:nvPicPr>
          <p:cNvPr id="17" name="Marcador de contenido 3"/>
          <p:cNvPicPr>
            <a:picLocks noChangeAspect="1"/>
          </p:cNvPicPr>
          <p:nvPr/>
        </p:nvPicPr>
        <p:blipFill>
          <a:blip r:embed="rId2"/>
          <a:stretch>
            <a:fillRect/>
          </a:stretch>
        </p:blipFill>
        <p:spPr>
          <a:xfrm>
            <a:off x="2224585" y="1103401"/>
            <a:ext cx="3919967" cy="5612194"/>
          </a:xfrm>
          <a:prstGeom prst="rect">
            <a:avLst/>
          </a:prstGeom>
        </p:spPr>
      </p:pic>
      <p:graphicFrame>
        <p:nvGraphicFramePr>
          <p:cNvPr id="18" name="Tabla 5"/>
          <p:cNvGraphicFramePr>
            <a:graphicFrameLocks noGrp="1"/>
          </p:cNvGraphicFramePr>
          <p:nvPr>
            <p:extLst>
              <p:ext uri="{D42A27DB-BD31-4B8C-83A1-F6EECF244321}">
                <p14:modId xmlns:p14="http://schemas.microsoft.com/office/powerpoint/2010/main" val="128134860"/>
              </p:ext>
            </p:extLst>
          </p:nvPr>
        </p:nvGraphicFramePr>
        <p:xfrm>
          <a:off x="7076068" y="3090364"/>
          <a:ext cx="4111630" cy="3261360"/>
        </p:xfrm>
        <a:graphic>
          <a:graphicData uri="http://schemas.openxmlformats.org/drawingml/2006/table">
            <a:tbl>
              <a:tblPr firstRow="1" bandRow="1">
                <a:tableStyleId>{5C22544A-7EE6-4342-B048-85BDC9FD1C3A}</a:tableStyleId>
              </a:tblPr>
              <a:tblGrid>
                <a:gridCol w="1311280"/>
                <a:gridCol w="2800350"/>
              </a:tblGrid>
              <a:tr h="370840">
                <a:tc>
                  <a:txBody>
                    <a:bodyPr/>
                    <a:lstStyle/>
                    <a:p>
                      <a:pPr algn="ctr"/>
                      <a:r>
                        <a:rPr lang="es-EC" sz="1400" noProof="0" dirty="0" smtClean="0"/>
                        <a:t>Condiciones Ambientales</a:t>
                      </a:r>
                      <a:endParaRPr lang="es-EC" sz="1400" noProof="0" dirty="0"/>
                    </a:p>
                  </a:txBody>
                  <a:tcPr anchor="ctr"/>
                </a:tc>
                <a:tc>
                  <a:txBody>
                    <a:bodyPr/>
                    <a:lstStyle/>
                    <a:p>
                      <a:pPr algn="ctr"/>
                      <a:r>
                        <a:rPr lang="es-EC" sz="1400" noProof="0" dirty="0" smtClean="0"/>
                        <a:t>Valor</a:t>
                      </a:r>
                      <a:endParaRPr lang="es-EC" sz="1400" noProof="0" dirty="0"/>
                    </a:p>
                  </a:txBody>
                  <a:tcPr anchor="ctr"/>
                </a:tc>
              </a:tr>
              <a:tr h="370840">
                <a:tc>
                  <a:txBody>
                    <a:bodyPr/>
                    <a:lstStyle/>
                    <a:p>
                      <a:pPr algn="ctr"/>
                      <a:r>
                        <a:rPr lang="es-EC" sz="1400" b="1" noProof="0" dirty="0" smtClean="0"/>
                        <a:t>Humedad Relativa</a:t>
                      </a:r>
                      <a:endParaRPr lang="es-EC" sz="1400" b="1" noProof="0" dirty="0"/>
                    </a:p>
                  </a:txBody>
                  <a:tcPr anchor="ctr"/>
                </a:tc>
                <a:tc>
                  <a:txBody>
                    <a:bodyPr/>
                    <a:lstStyle/>
                    <a:p>
                      <a:pPr algn="l"/>
                      <a:r>
                        <a:rPr lang="es-EC" sz="1400" b="1" noProof="0" dirty="0" smtClean="0"/>
                        <a:t>Laboratorio aplicable:</a:t>
                      </a:r>
                      <a:endParaRPr lang="es-EC" sz="1400" noProof="0" dirty="0" smtClean="0"/>
                    </a:p>
                    <a:p>
                      <a:pPr algn="r"/>
                      <a:r>
                        <a:rPr lang="es-EC" sz="1400" noProof="0" dirty="0" smtClean="0"/>
                        <a:t>Medición de</a:t>
                      </a:r>
                      <a:r>
                        <a:rPr lang="es-EC" sz="1400" baseline="0" noProof="0" dirty="0" smtClean="0"/>
                        <a:t> l</a:t>
                      </a:r>
                      <a:r>
                        <a:rPr lang="es-EC" sz="1400" noProof="0" dirty="0" smtClean="0"/>
                        <a:t>ongitudes</a:t>
                      </a:r>
                    </a:p>
                    <a:p>
                      <a:pPr algn="l"/>
                      <a:r>
                        <a:rPr lang="es-EC" sz="1400" b="1" noProof="0" dirty="0" smtClean="0"/>
                        <a:t>Requerimientos:</a:t>
                      </a:r>
                      <a:endParaRPr lang="es-EC" sz="1400" noProof="0" dirty="0" smtClean="0"/>
                    </a:p>
                    <a:p>
                      <a:pPr algn="ctr"/>
                      <a:r>
                        <a:rPr lang="es-EC" sz="1400" noProof="0" dirty="0" smtClean="0"/>
                        <a:t>45%</a:t>
                      </a:r>
                      <a:r>
                        <a:rPr lang="es-EC" sz="1400" baseline="0" noProof="0" dirty="0" smtClean="0"/>
                        <a:t> HR máx. (a 20°C)</a:t>
                      </a:r>
                    </a:p>
                    <a:p>
                      <a:pPr algn="ctr"/>
                      <a:endParaRPr lang="es-EC" sz="1400" noProof="0" dirty="0"/>
                    </a:p>
                  </a:txBody>
                  <a:tcPr anchor="ctr"/>
                </a:tc>
              </a:tr>
              <a:tr h="370840">
                <a:tc>
                  <a:txBody>
                    <a:bodyPr/>
                    <a:lstStyle/>
                    <a:p>
                      <a:pPr algn="ctr"/>
                      <a:r>
                        <a:rPr lang="es-EC" sz="1400" b="1" noProof="0" dirty="0" smtClean="0"/>
                        <a:t>Temperatura</a:t>
                      </a:r>
                      <a:endParaRPr lang="es-EC" sz="1400" b="1" noProof="0" dirty="0"/>
                    </a:p>
                  </a:txBody>
                  <a:tcPr anchor="ctr"/>
                </a:tc>
                <a:tc>
                  <a:txBody>
                    <a:bodyPr/>
                    <a:lstStyle/>
                    <a:p>
                      <a:pPr algn="l"/>
                      <a:r>
                        <a:rPr lang="es-EC" sz="1400" b="1" noProof="0" dirty="0" smtClean="0"/>
                        <a:t>Laboratorio Aplicable:</a:t>
                      </a:r>
                      <a:endParaRPr lang="es-EC" sz="1400" noProof="0" dirty="0" smtClean="0"/>
                    </a:p>
                    <a:p>
                      <a:pPr algn="r"/>
                      <a:r>
                        <a:rPr lang="es-EC" sz="1400" noProof="0" dirty="0" smtClean="0"/>
                        <a:t>Medición</a:t>
                      </a:r>
                      <a:r>
                        <a:rPr lang="es-EC" sz="1400" baseline="0" noProof="0" dirty="0" smtClean="0"/>
                        <a:t> de longitudes y por medios ópticos</a:t>
                      </a:r>
                    </a:p>
                    <a:p>
                      <a:pPr algn="l"/>
                      <a:r>
                        <a:rPr lang="es-EC" sz="1400" b="1" baseline="0" noProof="0" dirty="0" smtClean="0"/>
                        <a:t>Requerimientos:</a:t>
                      </a:r>
                      <a:endParaRPr lang="es-EC" sz="1400" baseline="0" noProof="0" dirty="0" smtClean="0"/>
                    </a:p>
                    <a:p>
                      <a:pPr algn="ctr"/>
                      <a:r>
                        <a:rPr lang="es-EC" sz="1400" baseline="0" noProof="0" dirty="0" smtClean="0"/>
                        <a:t>20°C ± 1°C</a:t>
                      </a:r>
                    </a:p>
                    <a:p>
                      <a:pPr marL="0" marR="0" indent="0" algn="ctr" defTabSz="457200" rtl="0" eaLnBrk="1" fontAlgn="auto" latinLnBrk="0" hangingPunct="1">
                        <a:lnSpc>
                          <a:spcPct val="100000"/>
                        </a:lnSpc>
                        <a:spcBef>
                          <a:spcPts val="0"/>
                        </a:spcBef>
                        <a:spcAft>
                          <a:spcPts val="0"/>
                        </a:spcAft>
                        <a:buClrTx/>
                        <a:buSzTx/>
                        <a:buFontTx/>
                        <a:buNone/>
                        <a:tabLst/>
                        <a:defRPr/>
                      </a:pPr>
                      <a:r>
                        <a:rPr lang="es-EC" sz="1400" baseline="0" noProof="0" dirty="0" smtClean="0"/>
                        <a:t>20°C ± 0,3°C en punto de medición</a:t>
                      </a:r>
                    </a:p>
                    <a:p>
                      <a:pPr algn="ctr"/>
                      <a:endParaRPr lang="es-EC" sz="1400" baseline="0" noProof="0" dirty="0" smtClean="0"/>
                    </a:p>
                  </a:txBody>
                  <a:tcPr anchor="ctr"/>
                </a:tc>
              </a:tr>
            </a:tbl>
          </a:graphicData>
        </a:graphic>
      </p:graphicFrame>
      <p:pic>
        <p:nvPicPr>
          <p:cNvPr id="19" name="Picture 510" descr="I:\control humedad y temperatur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5696" y="1103401"/>
            <a:ext cx="4265069" cy="1850880"/>
          </a:xfrm>
          <a:prstGeom prst="rect">
            <a:avLst/>
          </a:prstGeom>
          <a:noFill/>
          <a:ln>
            <a:noFill/>
          </a:ln>
        </p:spPr>
      </p:pic>
    </p:spTree>
    <p:extLst>
      <p:ext uri="{BB962C8B-B14F-4D97-AF65-F5344CB8AC3E}">
        <p14:creationId xmlns:p14="http://schemas.microsoft.com/office/powerpoint/2010/main" val="25049350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8460" y="2023665"/>
            <a:ext cx="9370756" cy="923330"/>
          </a:xfrm>
          <a:prstGeom prst="rect">
            <a:avLst/>
          </a:prstGeom>
        </p:spPr>
        <p:txBody>
          <a:bodyPr wrap="square">
            <a:spAutoFit/>
          </a:bodyPr>
          <a:lstStyle/>
          <a:p>
            <a:pPr marL="228600" algn="ctr">
              <a:spcAft>
                <a:spcPts val="0"/>
              </a:spcAft>
            </a:pPr>
            <a:r>
              <a:rPr lang="es-MX" sz="5400" b="1" dirty="0" smtClean="0">
                <a:latin typeface="Times New Roman" panose="02020603050405020304" pitchFamily="18" charset="0"/>
                <a:ea typeface="Calibri" panose="020F0502020204030204" pitchFamily="34" charset="0"/>
                <a:cs typeface="Times New Roman" panose="02020603050405020304" pitchFamily="18" charset="0"/>
              </a:rPr>
              <a:t>Módulo Columna</a:t>
            </a:r>
            <a:endParaRPr lang="es-EC" sz="5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8346247" y="2023665"/>
            <a:ext cx="1962150" cy="4552950"/>
          </a:xfrm>
          <a:prstGeom prst="rect">
            <a:avLst/>
          </a:prstGeom>
        </p:spPr>
      </p:pic>
    </p:spTree>
    <p:extLst>
      <p:ext uri="{BB962C8B-B14F-4D97-AF65-F5344CB8AC3E}">
        <p14:creationId xmlns:p14="http://schemas.microsoft.com/office/powerpoint/2010/main" val="3488375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731986"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Columna</a:t>
            </a:r>
            <a:endParaRPr lang="es-EC" sz="3600" b="1" dirty="0">
              <a:latin typeface="Times New Roman" panose="02020603050405020304" pitchFamily="18" charset="0"/>
              <a:cs typeface="Times New Roman" panose="02020603050405020304" pitchFamily="18" charset="0"/>
            </a:endParaRPr>
          </a:p>
        </p:txBody>
      </p:sp>
      <p:pic>
        <p:nvPicPr>
          <p:cNvPr id="19"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329192" y="1218060"/>
            <a:ext cx="2759710" cy="5039995"/>
          </a:xfrm>
          <a:prstGeom prst="rect">
            <a:avLst/>
          </a:prstGeom>
          <a:noFill/>
          <a:ln>
            <a:noFill/>
          </a:ln>
        </p:spPr>
      </p:pic>
      <p:pic>
        <p:nvPicPr>
          <p:cNvPr id="20" name="Imagen 369"/>
          <p:cNvPicPr/>
          <p:nvPr/>
        </p:nvPicPr>
        <p:blipFill>
          <a:blip r:embed="rId3"/>
          <a:stretch>
            <a:fillRect/>
          </a:stretch>
        </p:blipFill>
        <p:spPr>
          <a:xfrm>
            <a:off x="1209274" y="2952880"/>
            <a:ext cx="4286250" cy="3305175"/>
          </a:xfrm>
          <a:prstGeom prst="rect">
            <a:avLst/>
          </a:prstGeom>
        </p:spPr>
      </p:pic>
      <p:sp>
        <p:nvSpPr>
          <p:cNvPr id="5" name="Proceso 20"/>
          <p:cNvSpPr/>
          <p:nvPr/>
        </p:nvSpPr>
        <p:spPr>
          <a:xfrm>
            <a:off x="1992708" y="1002259"/>
            <a:ext cx="2688473" cy="840481"/>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Rehabilitación del carro de desplazamiento vertical</a:t>
            </a:r>
            <a:endParaRPr lang="es-EC" dirty="0"/>
          </a:p>
        </p:txBody>
      </p:sp>
      <p:sp>
        <p:nvSpPr>
          <p:cNvPr id="6" name="Proceso 20"/>
          <p:cNvSpPr/>
          <p:nvPr/>
        </p:nvSpPr>
        <p:spPr>
          <a:xfrm>
            <a:off x="5495524" y="1218059"/>
            <a:ext cx="171719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Ubicación de fines de carrera </a:t>
            </a:r>
            <a:endParaRPr lang="es-EC" dirty="0"/>
          </a:p>
        </p:txBody>
      </p:sp>
      <p:sp>
        <p:nvSpPr>
          <p:cNvPr id="7" name="Down Arrow 12"/>
          <p:cNvSpPr/>
          <p:nvPr/>
        </p:nvSpPr>
        <p:spPr>
          <a:xfrm rot="10800000" flipV="1">
            <a:off x="3114754" y="2055132"/>
            <a:ext cx="475290" cy="6637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Bent Arrow 2"/>
          <p:cNvSpPr/>
          <p:nvPr/>
        </p:nvSpPr>
        <p:spPr>
          <a:xfrm flipV="1">
            <a:off x="6354120" y="2153937"/>
            <a:ext cx="633534" cy="112982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30252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731986" cy="1200329"/>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Control Difuso de Posicionamiento de palpador</a:t>
            </a:r>
            <a:endParaRPr lang="es-EC" sz="3600" b="1" dirty="0">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2"/>
          <a:stretch>
            <a:fillRect/>
          </a:stretch>
        </p:blipFill>
        <p:spPr>
          <a:xfrm>
            <a:off x="1002538" y="2419621"/>
            <a:ext cx="3343430" cy="2815075"/>
          </a:xfrm>
          <a:prstGeom prst="rect">
            <a:avLst/>
          </a:prstGeom>
        </p:spPr>
      </p:pic>
      <p:pic>
        <p:nvPicPr>
          <p:cNvPr id="6" name="Picture 3"/>
          <p:cNvPicPr>
            <a:picLocks noChangeAspect="1"/>
          </p:cNvPicPr>
          <p:nvPr/>
        </p:nvPicPr>
        <p:blipFill>
          <a:blip r:embed="rId3"/>
          <a:stretch>
            <a:fillRect/>
          </a:stretch>
        </p:blipFill>
        <p:spPr>
          <a:xfrm>
            <a:off x="4743970" y="2419620"/>
            <a:ext cx="3343240" cy="2815075"/>
          </a:xfrm>
          <a:prstGeom prst="rect">
            <a:avLst/>
          </a:prstGeom>
        </p:spPr>
      </p:pic>
      <p:pic>
        <p:nvPicPr>
          <p:cNvPr id="7" name="Picture 4"/>
          <p:cNvPicPr>
            <a:picLocks noChangeAspect="1"/>
          </p:cNvPicPr>
          <p:nvPr/>
        </p:nvPicPr>
        <p:blipFill>
          <a:blip r:embed="rId4"/>
          <a:stretch>
            <a:fillRect/>
          </a:stretch>
        </p:blipFill>
        <p:spPr>
          <a:xfrm>
            <a:off x="8342518" y="2419620"/>
            <a:ext cx="3734620" cy="3144054"/>
          </a:xfrm>
          <a:prstGeom prst="rect">
            <a:avLst/>
          </a:prstGeom>
        </p:spPr>
      </p:pic>
      <p:sp>
        <p:nvSpPr>
          <p:cNvPr id="8" name="Proceso 20"/>
          <p:cNvSpPr/>
          <p:nvPr/>
        </p:nvSpPr>
        <p:spPr>
          <a:xfrm>
            <a:off x="1353710" y="1467912"/>
            <a:ext cx="2688473" cy="840481"/>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Funciones de pertenencia de la entrada. (Sensor)</a:t>
            </a:r>
            <a:endParaRPr lang="es-EC" dirty="0"/>
          </a:p>
        </p:txBody>
      </p:sp>
      <p:sp>
        <p:nvSpPr>
          <p:cNvPr id="9" name="Proceso 20"/>
          <p:cNvSpPr/>
          <p:nvPr/>
        </p:nvSpPr>
        <p:spPr>
          <a:xfrm>
            <a:off x="5001361" y="1457974"/>
            <a:ext cx="2828458" cy="840481"/>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Funciones de pertenencia de la salida. (Motor columna)</a:t>
            </a:r>
            <a:endParaRPr lang="es-EC" dirty="0"/>
          </a:p>
        </p:txBody>
      </p:sp>
      <p:sp>
        <p:nvSpPr>
          <p:cNvPr id="10" name="Proceso 20"/>
          <p:cNvSpPr/>
          <p:nvPr/>
        </p:nvSpPr>
        <p:spPr>
          <a:xfrm>
            <a:off x="8788998" y="1457975"/>
            <a:ext cx="2828458" cy="840481"/>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Valores numéricos para la salida.</a:t>
            </a:r>
            <a:endParaRPr lang="es-EC" dirty="0"/>
          </a:p>
        </p:txBody>
      </p:sp>
      <p:graphicFrame>
        <p:nvGraphicFramePr>
          <p:cNvPr id="3" name="Table 2"/>
          <p:cNvGraphicFramePr>
            <a:graphicFrameLocks noGrp="1"/>
          </p:cNvGraphicFramePr>
          <p:nvPr>
            <p:extLst/>
          </p:nvPr>
        </p:nvGraphicFramePr>
        <p:xfrm>
          <a:off x="4940377" y="5342978"/>
          <a:ext cx="2889442" cy="1152000"/>
        </p:xfrm>
        <a:graphic>
          <a:graphicData uri="http://schemas.openxmlformats.org/drawingml/2006/table">
            <a:tbl>
              <a:tblPr firstRow="1" firstCol="1" bandRow="1">
                <a:tableStyleId>{9D7B26C5-4107-4FEC-AEDC-1716B250A1EF}</a:tableStyleId>
              </a:tblPr>
              <a:tblGrid>
                <a:gridCol w="705930"/>
                <a:gridCol w="901764"/>
                <a:gridCol w="1281748"/>
              </a:tblGrid>
              <a:tr h="288000">
                <a:tc>
                  <a:txBody>
                    <a:bodyPr/>
                    <a:lstStyle/>
                    <a:p>
                      <a:pPr indent="0" algn="ctr">
                        <a:lnSpc>
                          <a:spcPct val="100000"/>
                        </a:lnSpc>
                        <a:spcAft>
                          <a:spcPts val="0"/>
                        </a:spcAft>
                      </a:pPr>
                      <a:r>
                        <a:rPr lang="es-EC" sz="1200" dirty="0">
                          <a:effectLst/>
                        </a:rPr>
                        <a:t>Nombre</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Forma</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smtClean="0">
                          <a:effectLst/>
                        </a:rPr>
                        <a:t>           Rango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8000">
                <a:tc>
                  <a:txBody>
                    <a:bodyPr/>
                    <a:lstStyle/>
                    <a:p>
                      <a:pPr indent="0" algn="ctr">
                        <a:lnSpc>
                          <a:spcPct val="100000"/>
                        </a:lnSpc>
                        <a:spcAft>
                          <a:spcPts val="0"/>
                        </a:spcAft>
                      </a:pPr>
                      <a:r>
                        <a:rPr lang="es-EC" sz="1200" dirty="0">
                          <a:effectLst/>
                        </a:rPr>
                        <a:t>Paro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00000"/>
                        </a:lnSpc>
                        <a:spcAft>
                          <a:spcPts val="0"/>
                        </a:spcAft>
                      </a:pPr>
                      <a:r>
                        <a:rPr lang="es-EC" sz="1200" dirty="0">
                          <a:effectLst/>
                        </a:rPr>
                        <a:t>Trapezoidal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00000"/>
                        </a:lnSpc>
                        <a:spcAft>
                          <a:spcPts val="0"/>
                        </a:spcAft>
                      </a:pPr>
                      <a:r>
                        <a:rPr lang="es-EC" sz="1200" dirty="0">
                          <a:effectLst/>
                        </a:rPr>
                        <a:t>[0; 0; 20; 50]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r>
              <a:tr h="288000">
                <a:tc>
                  <a:txBody>
                    <a:bodyPr/>
                    <a:lstStyle/>
                    <a:p>
                      <a:pPr indent="0" algn="ctr">
                        <a:lnSpc>
                          <a:spcPct val="100000"/>
                        </a:lnSpc>
                        <a:spcAft>
                          <a:spcPts val="0"/>
                        </a:spcAft>
                      </a:pPr>
                      <a:r>
                        <a:rPr lang="es-EC" sz="1200">
                          <a:effectLst/>
                        </a:rPr>
                        <a:t>Lento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0"/>
                        </a:spcAft>
                      </a:pPr>
                      <a:r>
                        <a:rPr lang="es-EC" sz="1200" dirty="0">
                          <a:effectLst/>
                        </a:rPr>
                        <a:t>Trapezoidal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0"/>
                        </a:spcAft>
                      </a:pPr>
                      <a:r>
                        <a:rPr lang="es-EC" sz="1200" dirty="0">
                          <a:effectLst/>
                        </a:rPr>
                        <a:t>[50; 60; 80; 90]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8000">
                <a:tc>
                  <a:txBody>
                    <a:bodyPr/>
                    <a:lstStyle/>
                    <a:p>
                      <a:pPr indent="0" algn="ctr">
                        <a:lnSpc>
                          <a:spcPct val="100000"/>
                        </a:lnSpc>
                        <a:spcAft>
                          <a:spcPts val="0"/>
                        </a:spcAft>
                      </a:pPr>
                      <a:r>
                        <a:rPr lang="es-EC" sz="1200">
                          <a:effectLst/>
                        </a:rPr>
                        <a:t>Medio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00000"/>
                        </a:lnSpc>
                        <a:spcAft>
                          <a:spcPts val="0"/>
                        </a:spcAft>
                      </a:pPr>
                      <a:r>
                        <a:rPr lang="es-EC" sz="1200" dirty="0">
                          <a:effectLst/>
                        </a:rPr>
                        <a:t>Trapezoidal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00000"/>
                        </a:lnSpc>
                        <a:spcAft>
                          <a:spcPts val="0"/>
                        </a:spcAft>
                      </a:pPr>
                      <a:r>
                        <a:rPr lang="es-EC" sz="1200" dirty="0">
                          <a:effectLst/>
                        </a:rPr>
                        <a:t>[60; 90; 150; 150]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r>
            </a:tbl>
          </a:graphicData>
        </a:graphic>
      </p:graphicFrame>
      <p:graphicFrame>
        <p:nvGraphicFramePr>
          <p:cNvPr id="4" name="Table 3"/>
          <p:cNvGraphicFramePr>
            <a:graphicFrameLocks noGrp="1"/>
          </p:cNvGraphicFramePr>
          <p:nvPr>
            <p:extLst/>
          </p:nvPr>
        </p:nvGraphicFramePr>
        <p:xfrm>
          <a:off x="870179" y="5347116"/>
          <a:ext cx="3668904" cy="1152000"/>
        </p:xfrm>
        <a:graphic>
          <a:graphicData uri="http://schemas.openxmlformats.org/drawingml/2006/table">
            <a:tbl>
              <a:tblPr firstRow="1" firstCol="1" bandRow="1">
                <a:tableStyleId>{9D7B26C5-4107-4FEC-AEDC-1716B250A1EF}</a:tableStyleId>
              </a:tblPr>
              <a:tblGrid>
                <a:gridCol w="977392"/>
                <a:gridCol w="901764"/>
                <a:gridCol w="1789748"/>
              </a:tblGrid>
              <a:tr h="288000">
                <a:tc>
                  <a:txBody>
                    <a:bodyPr/>
                    <a:lstStyle/>
                    <a:p>
                      <a:pPr indent="0" algn="ctr">
                        <a:lnSpc>
                          <a:spcPct val="100000"/>
                        </a:lnSpc>
                        <a:spcAft>
                          <a:spcPts val="0"/>
                        </a:spcAft>
                      </a:pPr>
                      <a:r>
                        <a:rPr lang="es-EC" sz="1200" dirty="0">
                          <a:effectLst/>
                        </a:rPr>
                        <a:t>Nombre</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EC" sz="1200" dirty="0">
                          <a:effectLst/>
                        </a:rPr>
                        <a:t>Forma</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EC" sz="1200">
                          <a:effectLst/>
                        </a:rPr>
                        <a:t>Rango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8000">
                <a:tc>
                  <a:txBody>
                    <a:bodyPr/>
                    <a:lstStyle/>
                    <a:p>
                      <a:pPr indent="0" algn="ctr">
                        <a:lnSpc>
                          <a:spcPct val="100000"/>
                        </a:lnSpc>
                        <a:spcAft>
                          <a:spcPts val="0"/>
                        </a:spcAft>
                      </a:pPr>
                      <a:r>
                        <a:rPr lang="es-EC" sz="1200" dirty="0" err="1">
                          <a:effectLst/>
                        </a:rPr>
                        <a:t>LejosN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indent="0" algn="ctr">
                        <a:lnSpc>
                          <a:spcPct val="100000"/>
                        </a:lnSpc>
                        <a:spcAft>
                          <a:spcPts val="0"/>
                        </a:spcAft>
                      </a:pPr>
                      <a:r>
                        <a:rPr lang="es-EC" sz="1200" dirty="0">
                          <a:effectLst/>
                        </a:rPr>
                        <a:t>Trapezoidal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00000"/>
                        </a:lnSpc>
                        <a:spcAft>
                          <a:spcPts val="0"/>
                        </a:spcAft>
                      </a:pPr>
                      <a:r>
                        <a:rPr lang="es-EC" sz="1200" dirty="0">
                          <a:effectLst/>
                        </a:rPr>
                        <a:t>[-1023; -1023; -500; -300]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r>
              <a:tr h="288000">
                <a:tc>
                  <a:txBody>
                    <a:bodyPr/>
                    <a:lstStyle/>
                    <a:p>
                      <a:pPr indent="0" algn="ctr">
                        <a:lnSpc>
                          <a:spcPct val="100000"/>
                        </a:lnSpc>
                        <a:spcAft>
                          <a:spcPts val="0"/>
                        </a:spcAft>
                      </a:pPr>
                      <a:r>
                        <a:rPr lang="es-EC" sz="1200">
                          <a:effectLst/>
                        </a:rPr>
                        <a:t>MuyCercaN</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00000"/>
                        </a:lnSpc>
                        <a:spcAft>
                          <a:spcPts val="0"/>
                        </a:spcAft>
                      </a:pPr>
                      <a:r>
                        <a:rPr lang="es-EC" sz="1200" dirty="0">
                          <a:effectLst/>
                        </a:rPr>
                        <a:t>Trapezoidal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Aft>
                          <a:spcPts val="0"/>
                        </a:spcAft>
                      </a:pPr>
                      <a:r>
                        <a:rPr lang="es-EC" sz="1200" dirty="0">
                          <a:effectLst/>
                        </a:rPr>
                        <a:t>[-400 ;-300; -50; 30]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8000">
                <a:tc>
                  <a:txBody>
                    <a:bodyPr/>
                    <a:lstStyle/>
                    <a:p>
                      <a:pPr indent="0" algn="ctr">
                        <a:lnSpc>
                          <a:spcPct val="100000"/>
                        </a:lnSpc>
                        <a:spcAft>
                          <a:spcPts val="0"/>
                        </a:spcAft>
                      </a:pPr>
                      <a:r>
                        <a:rPr lang="es-EC" sz="1200" dirty="0">
                          <a:effectLst/>
                        </a:rPr>
                        <a:t>Posicionado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indent="0" algn="ctr">
                        <a:lnSpc>
                          <a:spcPct val="100000"/>
                        </a:lnSpc>
                        <a:spcAft>
                          <a:spcPts val="0"/>
                        </a:spcAft>
                      </a:pPr>
                      <a:r>
                        <a:rPr lang="es-EC" sz="1200" dirty="0">
                          <a:effectLst/>
                        </a:rPr>
                        <a:t>Triangular</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00000"/>
                        </a:lnSpc>
                        <a:spcAft>
                          <a:spcPts val="0"/>
                        </a:spcAft>
                      </a:pPr>
                      <a:r>
                        <a:rPr lang="es-EC" sz="1200" dirty="0">
                          <a:effectLst/>
                        </a:rPr>
                        <a:t>[15; 25; 45]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r>
            </a:tbl>
          </a:graphicData>
        </a:graphic>
      </p:graphicFrame>
    </p:spTree>
    <p:extLst>
      <p:ext uri="{BB962C8B-B14F-4D97-AF65-F5344CB8AC3E}">
        <p14:creationId xmlns:p14="http://schemas.microsoft.com/office/powerpoint/2010/main" val="1382610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7673472" y="1190536"/>
            <a:ext cx="4046323" cy="3458922"/>
          </a:xfrm>
          <a:prstGeom prst="rect">
            <a:avLst/>
          </a:prstGeom>
        </p:spPr>
      </p:pic>
      <p:pic>
        <p:nvPicPr>
          <p:cNvPr id="3" name="Imagen 280"/>
          <p:cNvPicPr/>
          <p:nvPr/>
        </p:nvPicPr>
        <p:blipFill>
          <a:blip r:embed="rId3"/>
          <a:stretch>
            <a:fillRect/>
          </a:stretch>
        </p:blipFill>
        <p:spPr>
          <a:xfrm>
            <a:off x="3541850" y="4495540"/>
            <a:ext cx="4033520" cy="1403985"/>
          </a:xfrm>
          <a:prstGeom prst="rect">
            <a:avLst/>
          </a:prstGeom>
        </p:spPr>
      </p:pic>
      <p:pic>
        <p:nvPicPr>
          <p:cNvPr id="4" name="Picture 3"/>
          <p:cNvPicPr>
            <a:picLocks noChangeAspect="1"/>
          </p:cNvPicPr>
          <p:nvPr/>
        </p:nvPicPr>
        <p:blipFill>
          <a:blip r:embed="rId4"/>
          <a:stretch>
            <a:fillRect/>
          </a:stretch>
        </p:blipFill>
        <p:spPr>
          <a:xfrm>
            <a:off x="1205379" y="921694"/>
            <a:ext cx="1901802" cy="2978016"/>
          </a:xfrm>
          <a:prstGeom prst="rect">
            <a:avLst/>
          </a:prstGeom>
        </p:spPr>
      </p:pic>
      <p:pic>
        <p:nvPicPr>
          <p:cNvPr id="1028" name="Picture 4" descr="http://www.robotshop.com/media/catalog/product/cache/1/image/800x800/9df78eab33525d08d6e5fb8d27136e95/a/r/arduino-mega-2560-microcontroller-rev3-2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6695" y="1223798"/>
            <a:ext cx="2803830" cy="2803830"/>
          </a:xfrm>
          <a:prstGeom prst="rect">
            <a:avLst/>
          </a:prstGeom>
          <a:noFill/>
          <a:extLst>
            <a:ext uri="{909E8E84-426E-40DD-AFC4-6F175D3DCCD1}">
              <a14:hiddenFill xmlns:a14="http://schemas.microsoft.com/office/drawing/2010/main">
                <a:solidFill>
                  <a:srgbClr val="FFFFFF"/>
                </a:solidFill>
              </a14:hiddenFill>
            </a:ext>
          </a:extLst>
        </p:spPr>
      </p:pic>
      <p:sp>
        <p:nvSpPr>
          <p:cNvPr id="11" name="Proceso 20"/>
          <p:cNvSpPr/>
          <p:nvPr/>
        </p:nvSpPr>
        <p:spPr>
          <a:xfrm>
            <a:off x="4425777" y="6020459"/>
            <a:ext cx="2265666" cy="494070"/>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Posición del Palpador</a:t>
            </a:r>
            <a:endParaRPr lang="es-EC" dirty="0"/>
          </a:p>
        </p:txBody>
      </p:sp>
      <p:sp>
        <p:nvSpPr>
          <p:cNvPr id="12" name="Proceso 20"/>
          <p:cNvSpPr/>
          <p:nvPr/>
        </p:nvSpPr>
        <p:spPr>
          <a:xfrm>
            <a:off x="1023447" y="4154120"/>
            <a:ext cx="2265666" cy="494070"/>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Control desde la HMI</a:t>
            </a:r>
            <a:endParaRPr lang="es-EC" dirty="0"/>
          </a:p>
        </p:txBody>
      </p:sp>
      <p:sp>
        <p:nvSpPr>
          <p:cNvPr id="13" name="Proceso 20"/>
          <p:cNvSpPr/>
          <p:nvPr/>
        </p:nvSpPr>
        <p:spPr>
          <a:xfrm>
            <a:off x="8335183" y="596238"/>
            <a:ext cx="2722899" cy="494070"/>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Puente H para el motor de la columna</a:t>
            </a:r>
            <a:endParaRPr lang="es-EC" dirty="0"/>
          </a:p>
        </p:txBody>
      </p:sp>
      <p:sp>
        <p:nvSpPr>
          <p:cNvPr id="14" name="Proceso 20"/>
          <p:cNvSpPr/>
          <p:nvPr/>
        </p:nvSpPr>
        <p:spPr>
          <a:xfrm>
            <a:off x="4425777" y="596238"/>
            <a:ext cx="2265666" cy="494070"/>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Control Difuso</a:t>
            </a:r>
            <a:endParaRPr lang="es-EC" dirty="0"/>
          </a:p>
        </p:txBody>
      </p:sp>
      <p:sp>
        <p:nvSpPr>
          <p:cNvPr id="15" name="Down Arrow 12"/>
          <p:cNvSpPr/>
          <p:nvPr/>
        </p:nvSpPr>
        <p:spPr>
          <a:xfrm rot="5400000" flipV="1">
            <a:off x="3414017" y="2061309"/>
            <a:ext cx="448979" cy="698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Down Arrow 12"/>
          <p:cNvSpPr/>
          <p:nvPr/>
        </p:nvSpPr>
        <p:spPr>
          <a:xfrm rot="5400000" flipV="1">
            <a:off x="7050539" y="2061310"/>
            <a:ext cx="448979" cy="698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Bent-Up Arrow 4"/>
          <p:cNvSpPr/>
          <p:nvPr/>
        </p:nvSpPr>
        <p:spPr>
          <a:xfrm rot="16200000" flipH="1">
            <a:off x="8583928" y="4218950"/>
            <a:ext cx="807052" cy="18685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168878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5129" y="2446745"/>
            <a:ext cx="9370756" cy="923330"/>
          </a:xfrm>
          <a:prstGeom prst="rect">
            <a:avLst/>
          </a:prstGeom>
        </p:spPr>
        <p:txBody>
          <a:bodyPr wrap="square">
            <a:spAutoFit/>
          </a:bodyPr>
          <a:lstStyle/>
          <a:p>
            <a:pPr marL="228600" algn="ctr">
              <a:spcAft>
                <a:spcPts val="0"/>
              </a:spcAft>
            </a:pPr>
            <a:r>
              <a:rPr lang="es-MX" sz="5400" b="1" dirty="0" smtClean="0">
                <a:latin typeface="Times New Roman" panose="02020603050405020304" pitchFamily="18" charset="0"/>
                <a:ea typeface="Calibri" panose="020F0502020204030204" pitchFamily="34" charset="0"/>
                <a:cs typeface="Times New Roman" panose="02020603050405020304" pitchFamily="18" charset="0"/>
              </a:rPr>
              <a:t>Módulo </a:t>
            </a:r>
            <a:r>
              <a:rPr lang="es-MX" sz="5400" b="1" dirty="0" err="1" smtClean="0">
                <a:latin typeface="Times New Roman" panose="02020603050405020304" pitchFamily="18" charset="0"/>
                <a:ea typeface="Calibri" panose="020F0502020204030204" pitchFamily="34" charset="0"/>
                <a:cs typeface="Times New Roman" panose="02020603050405020304" pitchFamily="18" charset="0"/>
              </a:rPr>
              <a:t>Traverse</a:t>
            </a:r>
            <a:r>
              <a:rPr lang="es-MX" sz="5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s-MX" sz="5400" b="1" dirty="0" err="1" smtClean="0">
                <a:latin typeface="Times New Roman" panose="02020603050405020304" pitchFamily="18" charset="0"/>
                <a:ea typeface="Calibri" panose="020F0502020204030204" pitchFamily="34" charset="0"/>
                <a:cs typeface="Times New Roman" panose="02020603050405020304" pitchFamily="18" charset="0"/>
              </a:rPr>
              <a:t>Unit</a:t>
            </a:r>
            <a:endParaRPr lang="es-EC" sz="5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8488908" y="1734035"/>
            <a:ext cx="3289110" cy="3773067"/>
          </a:xfrm>
          <a:prstGeom prst="rect">
            <a:avLst/>
          </a:prstGeom>
        </p:spPr>
      </p:pic>
    </p:spTree>
    <p:extLst>
      <p:ext uri="{BB962C8B-B14F-4D97-AF65-F5344CB8AC3E}">
        <p14:creationId xmlns:p14="http://schemas.microsoft.com/office/powerpoint/2010/main" val="40255854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3080545" cy="646331"/>
          </a:xfrm>
          <a:prstGeom prst="rect">
            <a:avLst/>
          </a:prstGeom>
          <a:noFill/>
        </p:spPr>
        <p:txBody>
          <a:bodyPr wrap="square" rtlCol="0">
            <a:spAutoFit/>
          </a:bodyPr>
          <a:lstStyle/>
          <a:p>
            <a:r>
              <a:rPr lang="es-EC" sz="3600" b="1" dirty="0" err="1" smtClean="0">
                <a:latin typeface="Times New Roman" panose="02020603050405020304" pitchFamily="18" charset="0"/>
                <a:cs typeface="Times New Roman" panose="02020603050405020304" pitchFamily="18" charset="0"/>
              </a:rPr>
              <a:t>Traverse</a:t>
            </a:r>
            <a:r>
              <a:rPr lang="es-EC" sz="3600" b="1" dirty="0" smtClean="0">
                <a:latin typeface="Times New Roman" panose="02020603050405020304" pitchFamily="18" charset="0"/>
                <a:cs typeface="Times New Roman" panose="02020603050405020304" pitchFamily="18" charset="0"/>
              </a:rPr>
              <a:t> </a:t>
            </a:r>
            <a:r>
              <a:rPr lang="es-EC" sz="3600" b="1" dirty="0" err="1" smtClean="0">
                <a:latin typeface="Times New Roman" panose="02020603050405020304" pitchFamily="18" charset="0"/>
                <a:cs typeface="Times New Roman" panose="02020603050405020304" pitchFamily="18" charset="0"/>
              </a:rPr>
              <a:t>Unit</a:t>
            </a:r>
            <a:endParaRPr lang="es-EC" sz="3600" b="1" dirty="0">
              <a:latin typeface="Times New Roman" panose="02020603050405020304" pitchFamily="18" charset="0"/>
              <a:cs typeface="Times New Roman" panose="02020603050405020304" pitchFamily="18" charset="0"/>
            </a:endParaRPr>
          </a:p>
        </p:txBody>
      </p:sp>
      <p:pic>
        <p:nvPicPr>
          <p:cNvPr id="8" name="Picture 2"/>
          <p:cNvPicPr/>
          <p:nvPr/>
        </p:nvPicPr>
        <p:blipFill rotWithShape="1">
          <a:blip r:embed="rId2" cstate="print">
            <a:extLst>
              <a:ext uri="{28A0092B-C50C-407E-A947-70E740481C1C}">
                <a14:useLocalDpi xmlns:a14="http://schemas.microsoft.com/office/drawing/2010/main" val="0"/>
              </a:ext>
            </a:extLst>
          </a:blip>
          <a:srcRect l="16562" r="19062"/>
          <a:stretch/>
        </p:blipFill>
        <p:spPr bwMode="auto">
          <a:xfrm>
            <a:off x="9991858" y="3398593"/>
            <a:ext cx="1413774" cy="2124533"/>
          </a:xfrm>
          <a:prstGeom prst="rect">
            <a:avLst/>
          </a:prstGeom>
          <a:ln>
            <a:noFill/>
          </a:ln>
          <a:extLst>
            <a:ext uri="{53640926-AAD7-44D8-BBD7-CCE9431645EC}">
              <a14:shadowObscured xmlns:a14="http://schemas.microsoft.com/office/drawing/2010/main"/>
            </a:ext>
          </a:extLst>
        </p:spPr>
      </p:pic>
      <p:pic>
        <p:nvPicPr>
          <p:cNvPr id="9" name="Picture 3"/>
          <p:cNvPicPr/>
          <p:nvPr/>
        </p:nvPicPr>
        <p:blipFill>
          <a:blip r:embed="rId3"/>
          <a:stretch>
            <a:fillRect/>
          </a:stretch>
        </p:blipFill>
        <p:spPr>
          <a:xfrm>
            <a:off x="8356449" y="3169363"/>
            <a:ext cx="1239020" cy="2906581"/>
          </a:xfrm>
          <a:prstGeom prst="rect">
            <a:avLst/>
          </a:prstGeom>
        </p:spPr>
      </p:pic>
      <p:pic>
        <p:nvPicPr>
          <p:cNvPr id="10" name="Imagen 378"/>
          <p:cNvPicPr/>
          <p:nvPr/>
        </p:nvPicPr>
        <p:blipFill>
          <a:blip r:embed="rId4"/>
          <a:stretch>
            <a:fillRect/>
          </a:stretch>
        </p:blipFill>
        <p:spPr>
          <a:xfrm>
            <a:off x="1139088" y="1798684"/>
            <a:ext cx="974805" cy="1002958"/>
          </a:xfrm>
          <a:prstGeom prst="rect">
            <a:avLst/>
          </a:prstGeom>
        </p:spPr>
      </p:pic>
      <p:pic>
        <p:nvPicPr>
          <p:cNvPr id="11" name="Picture 5" descr="http://www.goteckrc.com/BigFiles/Analog/STD%20servo/GS-3630BB/GS-3630BB.jpg"/>
          <p:cNvPicPr/>
          <p:nvPr/>
        </p:nvPicPr>
        <p:blipFill rotWithShape="1">
          <a:blip r:embed="rId5">
            <a:extLst>
              <a:ext uri="{28A0092B-C50C-407E-A947-70E740481C1C}">
                <a14:useLocalDpi xmlns:a14="http://schemas.microsoft.com/office/drawing/2010/main" val="0"/>
              </a:ext>
            </a:extLst>
          </a:blip>
          <a:srcRect l="20988" t="19675" r="19880" b="17062"/>
          <a:stretch/>
        </p:blipFill>
        <p:spPr bwMode="auto">
          <a:xfrm>
            <a:off x="1353710" y="3696635"/>
            <a:ext cx="2205125" cy="1852038"/>
          </a:xfrm>
          <a:prstGeom prst="rect">
            <a:avLst/>
          </a:prstGeom>
          <a:noFill/>
          <a:ln>
            <a:noFill/>
          </a:ln>
          <a:extLst>
            <a:ext uri="{53640926-AAD7-44D8-BBD7-CCE9431645EC}">
              <a14:shadowObscured xmlns:a14="http://schemas.microsoft.com/office/drawing/2010/main"/>
            </a:ext>
          </a:extLst>
        </p:spPr>
      </p:pic>
      <p:pic>
        <p:nvPicPr>
          <p:cNvPr id="12" name="Imagen 503"/>
          <p:cNvPicPr/>
          <p:nvPr/>
        </p:nvPicPr>
        <p:blipFill>
          <a:blip r:embed="rId6"/>
          <a:stretch>
            <a:fillRect/>
          </a:stretch>
        </p:blipFill>
        <p:spPr>
          <a:xfrm>
            <a:off x="4735541" y="3088269"/>
            <a:ext cx="2227580" cy="2987675"/>
          </a:xfrm>
          <a:prstGeom prst="rect">
            <a:avLst/>
          </a:prstGeom>
        </p:spPr>
      </p:pic>
      <p:sp>
        <p:nvSpPr>
          <p:cNvPr id="13" name="Down Arrow 10"/>
          <p:cNvSpPr/>
          <p:nvPr/>
        </p:nvSpPr>
        <p:spPr>
          <a:xfrm rot="1500358">
            <a:off x="2720627" y="2925828"/>
            <a:ext cx="309976" cy="588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Picture 13"/>
          <p:cNvPicPr>
            <a:picLocks noChangeAspect="1"/>
          </p:cNvPicPr>
          <p:nvPr/>
        </p:nvPicPr>
        <p:blipFill>
          <a:blip r:embed="rId7"/>
          <a:stretch>
            <a:fillRect/>
          </a:stretch>
        </p:blipFill>
        <p:spPr>
          <a:xfrm>
            <a:off x="2498781" y="1789447"/>
            <a:ext cx="1114466" cy="996464"/>
          </a:xfrm>
          <a:prstGeom prst="rect">
            <a:avLst/>
          </a:prstGeom>
        </p:spPr>
      </p:pic>
      <p:sp>
        <p:nvSpPr>
          <p:cNvPr id="16" name="Down Arrow 14"/>
          <p:cNvSpPr/>
          <p:nvPr/>
        </p:nvSpPr>
        <p:spPr>
          <a:xfrm rot="20099642" flipH="1">
            <a:off x="1732713" y="3020979"/>
            <a:ext cx="286251" cy="541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Proceso 20"/>
          <p:cNvSpPr/>
          <p:nvPr/>
        </p:nvSpPr>
        <p:spPr>
          <a:xfrm>
            <a:off x="1139088" y="1022098"/>
            <a:ext cx="2607590" cy="494070"/>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Acople Servomotor – Eje de cambio de velocidades</a:t>
            </a:r>
            <a:endParaRPr lang="es-EC" dirty="0"/>
          </a:p>
        </p:txBody>
      </p:sp>
      <p:sp>
        <p:nvSpPr>
          <p:cNvPr id="17" name="Proceso 20"/>
          <p:cNvSpPr/>
          <p:nvPr/>
        </p:nvSpPr>
        <p:spPr>
          <a:xfrm>
            <a:off x="8440104" y="1551649"/>
            <a:ext cx="2607590" cy="494070"/>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Soporte Servomotor – </a:t>
            </a:r>
            <a:r>
              <a:rPr lang="es-EC" dirty="0" err="1" smtClean="0"/>
              <a:t>Traverse</a:t>
            </a:r>
            <a:r>
              <a:rPr lang="es-EC" dirty="0" smtClean="0"/>
              <a:t> </a:t>
            </a:r>
            <a:r>
              <a:rPr lang="es-EC" dirty="0" err="1" smtClean="0"/>
              <a:t>Unit</a:t>
            </a:r>
            <a:endParaRPr lang="es-EC" dirty="0"/>
          </a:p>
        </p:txBody>
      </p:sp>
      <p:sp>
        <p:nvSpPr>
          <p:cNvPr id="21" name="Proceso 20"/>
          <p:cNvSpPr/>
          <p:nvPr/>
        </p:nvSpPr>
        <p:spPr>
          <a:xfrm>
            <a:off x="4545536" y="6083979"/>
            <a:ext cx="2607590" cy="494070"/>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Cambio de velocidad automático</a:t>
            </a:r>
            <a:endParaRPr lang="es-EC" dirty="0"/>
          </a:p>
        </p:txBody>
      </p:sp>
      <p:pic>
        <p:nvPicPr>
          <p:cNvPr id="22" name="Picture 4" descr="http://www.robotshop.com/media/catalog/product/cache/1/image/800x800/9df78eab33525d08d6e5fb8d27136e95/a/r/arduino-mega-2560-microcontroller-rev3-2_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910" b="7327"/>
          <a:stretch/>
        </p:blipFill>
        <p:spPr bwMode="auto">
          <a:xfrm>
            <a:off x="4549018" y="149813"/>
            <a:ext cx="2871659" cy="2434108"/>
          </a:xfrm>
          <a:prstGeom prst="rect">
            <a:avLst/>
          </a:prstGeom>
          <a:noFill/>
          <a:extLst>
            <a:ext uri="{909E8E84-426E-40DD-AFC4-6F175D3DCCD1}">
              <a14:hiddenFill xmlns:a14="http://schemas.microsoft.com/office/drawing/2010/main">
                <a:solidFill>
                  <a:srgbClr val="FFFFFF"/>
                </a:solidFill>
              </a14:hiddenFill>
            </a:ext>
          </a:extLst>
        </p:spPr>
      </p:pic>
      <p:sp>
        <p:nvSpPr>
          <p:cNvPr id="24" name="Down Arrow 12"/>
          <p:cNvSpPr/>
          <p:nvPr/>
        </p:nvSpPr>
        <p:spPr>
          <a:xfrm rot="5400000" flipV="1">
            <a:off x="3860372" y="4140144"/>
            <a:ext cx="448979" cy="698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TextBox 3"/>
          <p:cNvSpPr txBox="1"/>
          <p:nvPr/>
        </p:nvSpPr>
        <p:spPr>
          <a:xfrm>
            <a:off x="10218928" y="2220699"/>
            <a:ext cx="959634" cy="584775"/>
          </a:xfrm>
          <a:prstGeom prst="rect">
            <a:avLst/>
          </a:prstGeom>
          <a:noFill/>
        </p:spPr>
        <p:txBody>
          <a:bodyPr wrap="square" rtlCol="0">
            <a:spAutoFit/>
          </a:bodyPr>
          <a:lstStyle/>
          <a:p>
            <a:pPr algn="ctr"/>
            <a:r>
              <a:rPr lang="es-EC" sz="1600" dirty="0" smtClean="0"/>
              <a:t>Pieza Original</a:t>
            </a:r>
            <a:endParaRPr lang="es-EC" sz="1600" dirty="0"/>
          </a:p>
        </p:txBody>
      </p:sp>
      <p:sp>
        <p:nvSpPr>
          <p:cNvPr id="25" name="TextBox 24"/>
          <p:cNvSpPr txBox="1"/>
          <p:nvPr/>
        </p:nvSpPr>
        <p:spPr>
          <a:xfrm>
            <a:off x="8356449" y="2220700"/>
            <a:ext cx="959634" cy="584775"/>
          </a:xfrm>
          <a:prstGeom prst="rect">
            <a:avLst/>
          </a:prstGeom>
          <a:noFill/>
        </p:spPr>
        <p:txBody>
          <a:bodyPr wrap="square" rtlCol="0">
            <a:spAutoFit/>
          </a:bodyPr>
          <a:lstStyle/>
          <a:p>
            <a:pPr algn="ctr"/>
            <a:r>
              <a:rPr lang="es-EC" sz="1600" dirty="0" smtClean="0"/>
              <a:t>Pieza Diseñada</a:t>
            </a:r>
            <a:endParaRPr lang="es-EC" sz="1600" dirty="0"/>
          </a:p>
        </p:txBody>
      </p:sp>
      <p:sp>
        <p:nvSpPr>
          <p:cNvPr id="26" name="Down Arrow 12"/>
          <p:cNvSpPr/>
          <p:nvPr/>
        </p:nvSpPr>
        <p:spPr>
          <a:xfrm rot="16200000" flipH="1" flipV="1">
            <a:off x="7484413" y="4140145"/>
            <a:ext cx="448979" cy="698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Down Arrow 12"/>
          <p:cNvSpPr/>
          <p:nvPr/>
        </p:nvSpPr>
        <p:spPr>
          <a:xfrm rot="10800000" flipV="1">
            <a:off x="5668231" y="2651772"/>
            <a:ext cx="362199" cy="356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95614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5129" y="2446745"/>
            <a:ext cx="9370756" cy="923330"/>
          </a:xfrm>
          <a:prstGeom prst="rect">
            <a:avLst/>
          </a:prstGeom>
        </p:spPr>
        <p:txBody>
          <a:bodyPr wrap="square">
            <a:spAutoFit/>
          </a:bodyPr>
          <a:lstStyle/>
          <a:p>
            <a:pPr marL="228600" algn="ctr">
              <a:spcAft>
                <a:spcPts val="0"/>
              </a:spcAft>
            </a:pPr>
            <a:r>
              <a:rPr lang="es-MX" sz="5400" b="1" dirty="0" smtClean="0">
                <a:latin typeface="Times New Roman" panose="02020603050405020304" pitchFamily="18" charset="0"/>
                <a:ea typeface="Calibri" panose="020F0502020204030204" pitchFamily="34" charset="0"/>
                <a:cs typeface="Times New Roman" panose="02020603050405020304" pitchFamily="18" charset="0"/>
              </a:rPr>
              <a:t>Módulo Procesador</a:t>
            </a:r>
            <a:endParaRPr lang="es-EC" sz="5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7988037" y="1576404"/>
            <a:ext cx="3856229" cy="3587342"/>
          </a:xfrm>
          <a:prstGeom prst="rect">
            <a:avLst/>
          </a:prstGeom>
        </p:spPr>
      </p:pic>
    </p:spTree>
    <p:extLst>
      <p:ext uri="{BB962C8B-B14F-4D97-AF65-F5344CB8AC3E}">
        <p14:creationId xmlns:p14="http://schemas.microsoft.com/office/powerpoint/2010/main" val="35945364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Justificación e Importancia</a:t>
            </a:r>
            <a:endParaRPr lang="es-EC" sz="3600" b="1" dirty="0">
              <a:latin typeface="Times New Roman" panose="02020603050405020304" pitchFamily="18" charset="0"/>
              <a:cs typeface="Times New Roman" panose="02020603050405020304" pitchFamily="18" charset="0"/>
            </a:endParaRPr>
          </a:p>
        </p:txBody>
      </p:sp>
      <p:pic>
        <p:nvPicPr>
          <p:cNvPr id="2050" name="Picture 2" descr="http://www.milenio.com/cultura/conacyt-ciencia_Mexico-divulgacion_ciencia_Mexico_MILIMA20140409_0542_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526" y="3972726"/>
            <a:ext cx="2945336" cy="199642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7347759" y="2903155"/>
            <a:ext cx="2960280" cy="400110"/>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Ingeniería de producción</a:t>
            </a:r>
            <a:endParaRPr lang="es-EC" sz="2000" b="1" dirty="0">
              <a:latin typeface="Times New Roman" panose="02020603050405020304" pitchFamily="18" charset="0"/>
              <a:cs typeface="Times New Roman" panose="02020603050405020304" pitchFamily="18" charset="0"/>
            </a:endParaRPr>
          </a:p>
        </p:txBody>
      </p:sp>
      <p:pic>
        <p:nvPicPr>
          <p:cNvPr id="3" name="Picture 2" descr="http://www.dl.cl/wp-content/uploads/2015/06/shutterstock_1248206982-560x3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121" y="1261807"/>
            <a:ext cx="2418829" cy="1641348"/>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1998395" y="2903155"/>
            <a:ext cx="2960280" cy="400110"/>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Metrología</a:t>
            </a:r>
            <a:endParaRPr lang="es-EC" sz="2000" b="1" dirty="0">
              <a:latin typeface="Times New Roman" panose="02020603050405020304" pitchFamily="18" charset="0"/>
              <a:cs typeface="Times New Roman" panose="02020603050405020304" pitchFamily="18" charset="0"/>
            </a:endParaRPr>
          </a:p>
        </p:txBody>
      </p:sp>
      <p:pic>
        <p:nvPicPr>
          <p:cNvPr id="5" name="Picture 4" descr="http://www.datosgratis.net/wp-content/uploads/2011/05/estudiar-ing-industr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98" y="796772"/>
            <a:ext cx="2887403" cy="1985090"/>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izquierda y derecha 5"/>
          <p:cNvSpPr/>
          <p:nvPr/>
        </p:nvSpPr>
        <p:spPr>
          <a:xfrm>
            <a:off x="4958675" y="1821391"/>
            <a:ext cx="2352646" cy="535133"/>
          </a:xfrm>
          <a:prstGeom prst="leftRightArrow">
            <a:avLst/>
          </a:prstGeom>
          <a:solidFill>
            <a:srgbClr val="BC2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ttp://www.asturfluid.com/imagenes/calida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717" y="3731969"/>
            <a:ext cx="2775291" cy="2081468"/>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1262222" y="5842031"/>
            <a:ext cx="2960280" cy="707886"/>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Control de calidad a empresas</a:t>
            </a:r>
            <a:endParaRPr lang="es-EC" sz="2000" b="1" dirty="0">
              <a:latin typeface="Times New Roman" panose="02020603050405020304" pitchFamily="18" charset="0"/>
              <a:cs typeface="Times New Roman" panose="02020603050405020304" pitchFamily="18" charset="0"/>
            </a:endParaRPr>
          </a:p>
        </p:txBody>
      </p:sp>
      <p:pic>
        <p:nvPicPr>
          <p:cNvPr id="8" name="Picture 8" descr="http://repositorio.espe.edu.ec/retrieve/175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3133" y="4432774"/>
            <a:ext cx="1076325" cy="1076326"/>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p:cNvSpPr txBox="1"/>
          <p:nvPr/>
        </p:nvSpPr>
        <p:spPr>
          <a:xfrm>
            <a:off x="7565186" y="5969147"/>
            <a:ext cx="2960280" cy="400110"/>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Estudiantes</a:t>
            </a:r>
            <a:endParaRPr lang="es-EC" sz="2000" b="1" dirty="0">
              <a:latin typeface="Times New Roman" panose="02020603050405020304" pitchFamily="18" charset="0"/>
              <a:cs typeface="Times New Roman" panose="02020603050405020304" pitchFamily="18" charset="0"/>
            </a:endParaRPr>
          </a:p>
        </p:txBody>
      </p:sp>
      <p:sp>
        <p:nvSpPr>
          <p:cNvPr id="14" name="Flecha abajo 13"/>
          <p:cNvSpPr/>
          <p:nvPr/>
        </p:nvSpPr>
        <p:spPr>
          <a:xfrm rot="2350728">
            <a:off x="4811402" y="2513713"/>
            <a:ext cx="504900" cy="19824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echa abajo 21"/>
          <p:cNvSpPr/>
          <p:nvPr/>
        </p:nvSpPr>
        <p:spPr>
          <a:xfrm rot="19230093">
            <a:off x="7029877" y="2513712"/>
            <a:ext cx="504900" cy="19824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063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731986"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Acondicionamiento de señal</a:t>
            </a:r>
          </a:p>
        </p:txBody>
      </p:sp>
      <p:pic>
        <p:nvPicPr>
          <p:cNvPr id="7" name="Imagen 280"/>
          <p:cNvPicPr>
            <a:picLocks noChangeAspect="1"/>
          </p:cNvPicPr>
          <p:nvPr/>
        </p:nvPicPr>
        <p:blipFill>
          <a:blip r:embed="rId2"/>
          <a:stretch>
            <a:fillRect/>
          </a:stretch>
        </p:blipFill>
        <p:spPr>
          <a:xfrm>
            <a:off x="3272946" y="1455710"/>
            <a:ext cx="2319524" cy="807378"/>
          </a:xfrm>
          <a:prstGeom prst="rect">
            <a:avLst/>
          </a:prstGeom>
        </p:spPr>
      </p:pic>
      <p:sp>
        <p:nvSpPr>
          <p:cNvPr id="8" name="Proceso 7"/>
          <p:cNvSpPr/>
          <p:nvPr/>
        </p:nvSpPr>
        <p:spPr>
          <a:xfrm>
            <a:off x="3574113" y="2569791"/>
            <a:ext cx="1932362" cy="878319"/>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Señal</a:t>
            </a:r>
            <a:r>
              <a:rPr lang="en-US" sz="2800" dirty="0" smtClean="0"/>
              <a:t> sensor</a:t>
            </a:r>
            <a:endParaRPr lang="en-US" sz="2800" dirty="0"/>
          </a:p>
        </p:txBody>
      </p:sp>
      <p:sp>
        <p:nvSpPr>
          <p:cNvPr id="3" name="Flecha derecha 2"/>
          <p:cNvSpPr/>
          <p:nvPr/>
        </p:nvSpPr>
        <p:spPr>
          <a:xfrm>
            <a:off x="5693266" y="2942503"/>
            <a:ext cx="832514"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o 9"/>
          <p:cNvSpPr/>
          <p:nvPr/>
        </p:nvSpPr>
        <p:spPr>
          <a:xfrm>
            <a:off x="6705627" y="2790097"/>
            <a:ext cx="171719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Rectificador de precisión</a:t>
            </a:r>
            <a:endParaRPr lang="es-EC" dirty="0"/>
          </a:p>
        </p:txBody>
      </p:sp>
      <p:pic>
        <p:nvPicPr>
          <p:cNvPr id="11" name="Imagen 4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4007" y="987999"/>
            <a:ext cx="3264977" cy="1917677"/>
          </a:xfrm>
          <a:prstGeom prst="rect">
            <a:avLst/>
          </a:prstGeom>
          <a:noFill/>
          <a:ln>
            <a:noFill/>
          </a:ln>
        </p:spPr>
      </p:pic>
      <p:pic>
        <p:nvPicPr>
          <p:cNvPr id="12" name="Imagen 309"/>
          <p:cNvPicPr>
            <a:picLocks noChangeAspect="1"/>
          </p:cNvPicPr>
          <p:nvPr/>
        </p:nvPicPr>
        <p:blipFill rotWithShape="1">
          <a:blip r:embed="rId4"/>
          <a:srcRect l="50225" t="23383" r="9896" b="45918"/>
          <a:stretch/>
        </p:blipFill>
        <p:spPr bwMode="auto">
          <a:xfrm>
            <a:off x="6397193" y="3737981"/>
            <a:ext cx="2325499" cy="1006356"/>
          </a:xfrm>
          <a:prstGeom prst="rect">
            <a:avLst/>
          </a:prstGeom>
          <a:ln>
            <a:noFill/>
          </a:ln>
          <a:extLst>
            <a:ext uri="{53640926-AAD7-44D8-BBD7-CCE9431645EC}">
              <a14:shadowObscured xmlns:a14="http://schemas.microsoft.com/office/drawing/2010/main"/>
            </a:ext>
          </a:extLst>
        </p:spPr>
      </p:pic>
      <p:sp>
        <p:nvSpPr>
          <p:cNvPr id="13" name="Flecha derecha 12"/>
          <p:cNvSpPr/>
          <p:nvPr/>
        </p:nvSpPr>
        <p:spPr>
          <a:xfrm>
            <a:off x="8602666" y="2936507"/>
            <a:ext cx="832514"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roceso 13"/>
          <p:cNvSpPr/>
          <p:nvPr/>
        </p:nvSpPr>
        <p:spPr>
          <a:xfrm>
            <a:off x="9615027" y="2769625"/>
            <a:ext cx="171719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Divisor de voltaje</a:t>
            </a:r>
            <a:endParaRPr lang="es-EC" dirty="0"/>
          </a:p>
        </p:txBody>
      </p:sp>
      <p:pic>
        <p:nvPicPr>
          <p:cNvPr id="15" name="Imagen 47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8852" y="1293940"/>
            <a:ext cx="1673116" cy="1275851"/>
          </a:xfrm>
          <a:prstGeom prst="rect">
            <a:avLst/>
          </a:prstGeom>
          <a:noFill/>
          <a:ln>
            <a:noFill/>
          </a:ln>
        </p:spPr>
      </p:pic>
      <p:pic>
        <p:nvPicPr>
          <p:cNvPr id="16" name="Imagen 342"/>
          <p:cNvPicPr>
            <a:picLocks noChangeAspect="1"/>
          </p:cNvPicPr>
          <p:nvPr/>
        </p:nvPicPr>
        <p:blipFill>
          <a:blip r:embed="rId6"/>
          <a:stretch>
            <a:fillRect/>
          </a:stretch>
        </p:blipFill>
        <p:spPr>
          <a:xfrm>
            <a:off x="1015959" y="5065173"/>
            <a:ext cx="2429279" cy="1402616"/>
          </a:xfrm>
          <a:prstGeom prst="rect">
            <a:avLst/>
          </a:prstGeom>
        </p:spPr>
      </p:pic>
      <p:sp>
        <p:nvSpPr>
          <p:cNvPr id="17" name="Flecha derecha 16"/>
          <p:cNvSpPr/>
          <p:nvPr/>
        </p:nvSpPr>
        <p:spPr>
          <a:xfrm rot="5400000">
            <a:off x="3709618" y="4084130"/>
            <a:ext cx="1446180"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roceso 21"/>
          <p:cNvSpPr/>
          <p:nvPr/>
        </p:nvSpPr>
        <p:spPr>
          <a:xfrm>
            <a:off x="3574113" y="5347945"/>
            <a:ext cx="171719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Detección de cruce por cero</a:t>
            </a:r>
            <a:endParaRPr lang="es-EC" dirty="0"/>
          </a:p>
        </p:txBody>
      </p:sp>
      <p:pic>
        <p:nvPicPr>
          <p:cNvPr id="23" name="Picture 4" descr="http://www.robotshop.com/media/catalog/product/cache/1/image/800x800/9df78eab33525d08d6e5fb8d27136e95/a/r/arduino-mega-2560-microcontroller-rev3-2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35180" y="4657094"/>
            <a:ext cx="2218777" cy="2218777"/>
          </a:xfrm>
          <a:prstGeom prst="rect">
            <a:avLst/>
          </a:prstGeom>
          <a:noFill/>
          <a:extLst>
            <a:ext uri="{909E8E84-426E-40DD-AFC4-6F175D3DCCD1}">
              <a14:hiddenFill xmlns:a14="http://schemas.microsoft.com/office/drawing/2010/main">
                <a:solidFill>
                  <a:srgbClr val="FFFFFF"/>
                </a:solidFill>
              </a14:hiddenFill>
            </a:ext>
          </a:extLst>
        </p:spPr>
      </p:pic>
      <p:sp>
        <p:nvSpPr>
          <p:cNvPr id="24" name="Flecha derecha 23"/>
          <p:cNvSpPr/>
          <p:nvPr/>
        </p:nvSpPr>
        <p:spPr>
          <a:xfrm rot="5400000">
            <a:off x="9921662" y="3996798"/>
            <a:ext cx="1103921"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echa derecha 24"/>
          <p:cNvSpPr/>
          <p:nvPr/>
        </p:nvSpPr>
        <p:spPr>
          <a:xfrm>
            <a:off x="5693266" y="5500349"/>
            <a:ext cx="3741914"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echa derecha 25"/>
          <p:cNvSpPr/>
          <p:nvPr/>
        </p:nvSpPr>
        <p:spPr>
          <a:xfrm>
            <a:off x="2554808" y="2923442"/>
            <a:ext cx="832514"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o 26"/>
          <p:cNvSpPr/>
          <p:nvPr/>
        </p:nvSpPr>
        <p:spPr>
          <a:xfrm>
            <a:off x="1091212" y="2566038"/>
            <a:ext cx="115976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Regulador de voltaje (5V)</a:t>
            </a:r>
            <a:endParaRPr lang="es-EC" dirty="0"/>
          </a:p>
        </p:txBody>
      </p:sp>
      <p:pic>
        <p:nvPicPr>
          <p:cNvPr id="28" name="Imagen 37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36050" y="1065186"/>
            <a:ext cx="1797350" cy="1448259"/>
          </a:xfrm>
          <a:prstGeom prst="rect">
            <a:avLst/>
          </a:prstGeom>
          <a:noFill/>
          <a:ln>
            <a:noFill/>
          </a:ln>
        </p:spPr>
      </p:pic>
    </p:spTree>
    <p:extLst>
      <p:ext uri="{BB962C8B-B14F-4D97-AF65-F5344CB8AC3E}">
        <p14:creationId xmlns:p14="http://schemas.microsoft.com/office/powerpoint/2010/main" val="27724120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731986"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Adquisición de datos</a:t>
            </a:r>
          </a:p>
        </p:txBody>
      </p:sp>
      <p:pic>
        <p:nvPicPr>
          <p:cNvPr id="18" name="Picture 4" descr="http://www.robotshop.com/media/catalog/product/cache/1/image/800x800/9df78eab33525d08d6e5fb8d27136e95/a/r/arduino-mega-2560-microcontroller-rev3-2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419" y="3145722"/>
            <a:ext cx="2218777" cy="2218777"/>
          </a:xfrm>
          <a:prstGeom prst="rect">
            <a:avLst/>
          </a:prstGeom>
          <a:noFill/>
          <a:extLst>
            <a:ext uri="{909E8E84-426E-40DD-AFC4-6F175D3DCCD1}">
              <a14:hiddenFill xmlns:a14="http://schemas.microsoft.com/office/drawing/2010/main">
                <a:solidFill>
                  <a:srgbClr val="FFFFFF"/>
                </a:solidFill>
              </a14:hiddenFill>
            </a:ext>
          </a:extLst>
        </p:spPr>
      </p:pic>
      <p:sp>
        <p:nvSpPr>
          <p:cNvPr id="26" name="Flecha derecha 25"/>
          <p:cNvSpPr/>
          <p:nvPr/>
        </p:nvSpPr>
        <p:spPr>
          <a:xfrm>
            <a:off x="2965887" y="3630304"/>
            <a:ext cx="1017447" cy="495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o 26"/>
          <p:cNvSpPr/>
          <p:nvPr/>
        </p:nvSpPr>
        <p:spPr>
          <a:xfrm>
            <a:off x="6216495" y="5093241"/>
            <a:ext cx="209542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Acondicionamiento de señal</a:t>
            </a:r>
            <a:endParaRPr lang="es-EC" dirty="0"/>
          </a:p>
        </p:txBody>
      </p:sp>
      <p:sp>
        <p:nvSpPr>
          <p:cNvPr id="17" name="Flecha derecha 16"/>
          <p:cNvSpPr/>
          <p:nvPr/>
        </p:nvSpPr>
        <p:spPr>
          <a:xfrm rot="10800000">
            <a:off x="8433963" y="5260491"/>
            <a:ext cx="698105"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8491" y="1120801"/>
            <a:ext cx="4178734" cy="1860604"/>
          </a:xfrm>
          <a:prstGeom prst="rect">
            <a:avLst/>
          </a:prstGeom>
          <a:noFill/>
          <a:ln>
            <a:noFill/>
          </a:ln>
        </p:spPr>
      </p:pic>
      <p:pic>
        <p:nvPicPr>
          <p:cNvPr id="16" name="Picture 2"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3918" y="5827237"/>
            <a:ext cx="842258" cy="8422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2"/>
          <p:cNvPicPr>
            <a:picLocks noChangeAspect="1"/>
          </p:cNvPicPr>
          <p:nvPr/>
        </p:nvPicPr>
        <p:blipFill>
          <a:blip r:embed="rId6"/>
          <a:stretch>
            <a:fillRect/>
          </a:stretch>
        </p:blipFill>
        <p:spPr>
          <a:xfrm>
            <a:off x="957972" y="3173067"/>
            <a:ext cx="1885870" cy="1465620"/>
          </a:xfrm>
          <a:prstGeom prst="rect">
            <a:avLst/>
          </a:prstGeom>
        </p:spPr>
      </p:pic>
      <p:pic>
        <p:nvPicPr>
          <p:cNvPr id="25" name="Picture 271"/>
          <p:cNvPicPr/>
          <p:nvPr/>
        </p:nvPicPr>
        <p:blipFill>
          <a:blip r:embed="rId7"/>
          <a:stretch>
            <a:fillRect/>
          </a:stretch>
        </p:blipFill>
        <p:spPr>
          <a:xfrm>
            <a:off x="2884227" y="1276115"/>
            <a:ext cx="3590925" cy="1352550"/>
          </a:xfrm>
          <a:prstGeom prst="rect">
            <a:avLst/>
          </a:prstGeom>
        </p:spPr>
      </p:pic>
      <p:sp>
        <p:nvSpPr>
          <p:cNvPr id="29" name="Flecha derecha 28"/>
          <p:cNvSpPr/>
          <p:nvPr/>
        </p:nvSpPr>
        <p:spPr>
          <a:xfrm rot="16200000">
            <a:off x="4561350" y="2606054"/>
            <a:ext cx="601762"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echa derecha 29"/>
          <p:cNvSpPr/>
          <p:nvPr/>
        </p:nvSpPr>
        <p:spPr>
          <a:xfrm>
            <a:off x="6552346" y="1692444"/>
            <a:ext cx="736312"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82488" y="4185936"/>
            <a:ext cx="2578524" cy="1521006"/>
          </a:xfrm>
          <a:prstGeom prst="rect">
            <a:avLst/>
          </a:prstGeom>
          <a:noFill/>
          <a:ln>
            <a:noFill/>
          </a:ln>
        </p:spPr>
      </p:pic>
      <p:pic>
        <p:nvPicPr>
          <p:cNvPr id="32" name="Imagen 280"/>
          <p:cNvPicPr>
            <a:picLocks noChangeAspect="1"/>
          </p:cNvPicPr>
          <p:nvPr/>
        </p:nvPicPr>
        <p:blipFill>
          <a:blip r:embed="rId9"/>
          <a:stretch>
            <a:fillRect/>
          </a:stretch>
        </p:blipFill>
        <p:spPr>
          <a:xfrm>
            <a:off x="9282488" y="5792755"/>
            <a:ext cx="2714719" cy="944937"/>
          </a:xfrm>
          <a:prstGeom prst="rect">
            <a:avLst/>
          </a:prstGeom>
        </p:spPr>
      </p:pic>
      <p:sp>
        <p:nvSpPr>
          <p:cNvPr id="3" name="Flecha doblada hacia arriba 2"/>
          <p:cNvSpPr/>
          <p:nvPr/>
        </p:nvSpPr>
        <p:spPr>
          <a:xfrm rot="16200000">
            <a:off x="5945443" y="3562279"/>
            <a:ext cx="957459" cy="181086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echa derecha 32"/>
          <p:cNvSpPr/>
          <p:nvPr/>
        </p:nvSpPr>
        <p:spPr>
          <a:xfrm rot="5400000">
            <a:off x="4582329" y="5279048"/>
            <a:ext cx="596916" cy="495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447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echa derecha 28"/>
          <p:cNvSpPr/>
          <p:nvPr/>
        </p:nvSpPr>
        <p:spPr>
          <a:xfrm rot="10800000">
            <a:off x="8099921" y="3455902"/>
            <a:ext cx="1822002"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p:cNvSpPr txBox="1"/>
          <p:nvPr/>
        </p:nvSpPr>
        <p:spPr>
          <a:xfrm>
            <a:off x="1353710" y="257646"/>
            <a:ext cx="8731986"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Filtrado</a:t>
            </a:r>
          </a:p>
        </p:txBody>
      </p:sp>
      <p:pic>
        <p:nvPicPr>
          <p:cNvPr id="18" name="Picture 4" descr="http://www.robotshop.com/media/catalog/product/cache/1/image/800x800/9df78eab33525d08d6e5fb8d27136e95/a/r/arduino-mega-2560-microcontroller-rev3-2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934" y="938215"/>
            <a:ext cx="2218777" cy="221877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3"/>
          <p:cNvPicPr>
            <a:picLocks noChangeAspect="1"/>
          </p:cNvPicPr>
          <p:nvPr/>
        </p:nvPicPr>
        <p:blipFill rotWithShape="1">
          <a:blip r:embed="rId4"/>
          <a:srcRect t="79102" r="68218"/>
          <a:stretch/>
        </p:blipFill>
        <p:spPr>
          <a:xfrm>
            <a:off x="3435421" y="3063141"/>
            <a:ext cx="2623352" cy="1030828"/>
          </a:xfrm>
          <a:prstGeom prst="rect">
            <a:avLst/>
          </a:prstGeom>
        </p:spPr>
      </p:pic>
      <p:sp>
        <p:nvSpPr>
          <p:cNvPr id="21" name="Proceso 20"/>
          <p:cNvSpPr/>
          <p:nvPr/>
        </p:nvSpPr>
        <p:spPr>
          <a:xfrm>
            <a:off x="6674108" y="3276899"/>
            <a:ext cx="171719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Filtro Gaussiano</a:t>
            </a:r>
            <a:endParaRPr lang="es-EC" dirty="0"/>
          </a:p>
        </p:txBody>
      </p:sp>
      <p:sp>
        <p:nvSpPr>
          <p:cNvPr id="26" name="Flecha derecha 25"/>
          <p:cNvSpPr/>
          <p:nvPr/>
        </p:nvSpPr>
        <p:spPr>
          <a:xfrm>
            <a:off x="5578711" y="1208897"/>
            <a:ext cx="960124"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o 26"/>
          <p:cNvSpPr/>
          <p:nvPr/>
        </p:nvSpPr>
        <p:spPr>
          <a:xfrm>
            <a:off x="6669853" y="5622525"/>
            <a:ext cx="171719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Cálculo de parámetros</a:t>
            </a:r>
            <a:endParaRPr lang="es-EC" dirty="0"/>
          </a:p>
        </p:txBody>
      </p:sp>
      <p:sp>
        <p:nvSpPr>
          <p:cNvPr id="28" name="Flecha derecha 27"/>
          <p:cNvSpPr/>
          <p:nvPr/>
        </p:nvSpPr>
        <p:spPr>
          <a:xfrm rot="5400000">
            <a:off x="6900889" y="4601464"/>
            <a:ext cx="1263627"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ángulo 3"/>
              <p:cNvSpPr/>
              <p:nvPr/>
            </p:nvSpPr>
            <p:spPr>
              <a:xfrm>
                <a:off x="2533956" y="4327728"/>
                <a:ext cx="4004879" cy="6741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𝑛</m:t>
                          </m:r>
                        </m:sub>
                      </m:sSub>
                      <m:d>
                        <m:dPr>
                          <m:ctrlPr>
                            <a:rPr lang="en-US" sz="1600" i="1">
                              <a:latin typeface="Cambria Math" panose="02040503050406030204" pitchFamily="18" charset="0"/>
                            </a:rPr>
                          </m:ctrlPr>
                        </m:dPr>
                        <m:e>
                          <m:f>
                            <m:fPr>
                              <m:type m:val="lin"/>
                              <m:ctrlPr>
                                <a:rPr lang="en-US" sz="1600" i="1">
                                  <a:latin typeface="Cambria Math" panose="02040503050406030204" pitchFamily="18" charset="0"/>
                                </a:rPr>
                              </m:ctrlPr>
                            </m:fPr>
                            <m:num>
                              <m:r>
                                <a:rPr lang="en-US" sz="1600" i="1">
                                  <a:latin typeface="Cambria Math" panose="02040503050406030204" pitchFamily="18" charset="0"/>
                                </a:rPr>
                                <m:t>𝑁</m:t>
                              </m:r>
                            </m:num>
                            <m:den>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𝑐</m:t>
                                  </m:r>
                                </m:sub>
                              </m:sSub>
                            </m:den>
                          </m:f>
                        </m:e>
                      </m:d>
                      <m:r>
                        <a:rPr lang="en-US" sz="1600" i="0">
                          <a:latin typeface="Cambria Math" panose="02040503050406030204" pitchFamily="18" charset="0"/>
                        </a:rPr>
                        <m:t>=</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0">
                                      <a:latin typeface="Cambria Math" panose="02040503050406030204" pitchFamily="18" charset="0"/>
                                    </a:rPr>
                                    <m:t>1</m:t>
                                  </m:r>
                                </m:num>
                                <m:den>
                                  <m:r>
                                    <a:rPr lang="en-US" sz="1600" i="0">
                                      <a:latin typeface="Cambria Math" panose="02040503050406030204" pitchFamily="18" charset="0"/>
                                    </a:rPr>
                                    <m:t>2</m:t>
                                  </m:r>
                                  <m:r>
                                    <a:rPr lang="en-US" sz="1600" i="1">
                                      <a:latin typeface="Cambria Math" panose="02040503050406030204" pitchFamily="18" charset="0"/>
                                    </a:rPr>
                                    <m:t>𝑘</m:t>
                                  </m:r>
                                  <m:r>
                                    <a:rPr lang="en-US" sz="1600" i="0">
                                      <a:latin typeface="Cambria Math" panose="02040503050406030204" pitchFamily="18" charset="0"/>
                                    </a:rPr>
                                    <m:t>+1</m:t>
                                  </m:r>
                                </m:den>
                              </m:f>
                              <m:f>
                                <m:fPr>
                                  <m:ctrlPr>
                                    <a:rPr lang="en-US" sz="1600" i="1">
                                      <a:latin typeface="Cambria Math" panose="02040503050406030204" pitchFamily="18" charset="0"/>
                                    </a:rPr>
                                  </m:ctrlPr>
                                </m:fPr>
                                <m:num>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sin</m:t>
                                      </m:r>
                                    </m:fName>
                                    <m:e>
                                      <m:d>
                                        <m:dPr>
                                          <m:ctrlPr>
                                            <a:rPr lang="en-US" sz="1600" i="1">
                                              <a:latin typeface="Cambria Math" panose="02040503050406030204" pitchFamily="18" charset="0"/>
                                            </a:rPr>
                                          </m:ctrlPr>
                                        </m:dPr>
                                        <m:e>
                                          <m:r>
                                            <a:rPr lang="en-US" sz="1600" i="0">
                                              <a:latin typeface="Cambria Math" panose="02040503050406030204" pitchFamily="18" charset="0"/>
                                            </a:rPr>
                                            <m:t>(2</m:t>
                                          </m:r>
                                          <m:r>
                                            <a:rPr lang="en-US" sz="1600" i="1">
                                              <a:latin typeface="Cambria Math" panose="02040503050406030204" pitchFamily="18" charset="0"/>
                                            </a:rPr>
                                            <m:t>𝑘</m:t>
                                          </m:r>
                                          <m:r>
                                            <a:rPr lang="en-US" sz="1600" i="0">
                                              <a:latin typeface="Cambria Math" panose="02040503050406030204" pitchFamily="18" charset="0"/>
                                            </a:rPr>
                                            <m:t>+1)</m:t>
                                          </m:r>
                                          <m:f>
                                            <m:fPr>
                                              <m:type m:val="lin"/>
                                              <m:ctrlPr>
                                                <a:rPr lang="en-US" sz="1600" i="1">
                                                  <a:latin typeface="Cambria Math" panose="02040503050406030204" pitchFamily="18" charset="0"/>
                                                </a:rPr>
                                              </m:ctrlPr>
                                            </m:fPr>
                                            <m:num>
                                              <m:r>
                                                <a:rPr lang="en-US" sz="1600" i="1">
                                                  <a:latin typeface="Cambria Math" panose="02040503050406030204" pitchFamily="18" charset="0"/>
                                                </a:rPr>
                                                <m:t>𝜋</m:t>
                                              </m:r>
                                            </m:num>
                                            <m:den>
                                              <m:r>
                                                <a:rPr lang="en-US" sz="1600" i="1">
                                                  <a:latin typeface="Cambria Math" panose="02040503050406030204" pitchFamily="18" charset="0"/>
                                                </a:rPr>
                                                <m:t>𝑁</m:t>
                                              </m:r>
                                            </m:den>
                                          </m:f>
                                        </m:e>
                                      </m:d>
                                    </m:e>
                                  </m:func>
                                </m:num>
                                <m:den>
                                  <m:d>
                                    <m:dPr>
                                      <m:begChr m:val=""/>
                                      <m:ctrlPr>
                                        <a:rPr lang="en-US" sz="1600" i="1">
                                          <a:latin typeface="Cambria Math" panose="02040503050406030204" pitchFamily="18" charset="0"/>
                                        </a:rPr>
                                      </m:ctrlPr>
                                    </m:dPr>
                                    <m:e>
                                      <m:r>
                                        <m:rPr>
                                          <m:sty m:val="p"/>
                                        </m:rPr>
                                        <a:rPr lang="en-US" sz="1600" i="0">
                                          <a:latin typeface="Cambria Math" panose="02040503050406030204" pitchFamily="18" charset="0"/>
                                        </a:rPr>
                                        <m:t>si</m:t>
                                      </m:r>
                                      <m:func>
                                        <m:funcPr>
                                          <m:ctrlPr>
                                            <a:rPr lang="en-US" sz="1600" i="1">
                                              <a:latin typeface="Cambria Math" panose="02040503050406030204" pitchFamily="18" charset="0"/>
                                            </a:rPr>
                                          </m:ctrlPr>
                                        </m:funcPr>
                                        <m:fName>
                                          <m:r>
                                            <m:rPr>
                                              <m:sty m:val="p"/>
                                            </m:rPr>
                                            <a:rPr lang="en-US" sz="1600" i="0">
                                              <a:latin typeface="Cambria Math" panose="02040503050406030204" pitchFamily="18" charset="0"/>
                                            </a:rPr>
                                            <m:t>n</m:t>
                                          </m:r>
                                        </m:fName>
                                        <m:e>
                                          <m:r>
                                            <a:rPr lang="en-US" sz="1600" i="0">
                                              <a:latin typeface="Cambria Math" panose="02040503050406030204" pitchFamily="18" charset="0"/>
                                            </a:rPr>
                                            <m:t>(</m:t>
                                          </m:r>
                                        </m:e>
                                      </m:func>
                                      <m:f>
                                        <m:fPr>
                                          <m:type m:val="lin"/>
                                          <m:ctrlPr>
                                            <a:rPr lang="en-US" sz="1600" i="1">
                                              <a:latin typeface="Cambria Math" panose="02040503050406030204" pitchFamily="18" charset="0"/>
                                            </a:rPr>
                                          </m:ctrlPr>
                                        </m:fPr>
                                        <m:num>
                                          <m:r>
                                            <a:rPr lang="en-US" sz="1600" i="1">
                                              <a:latin typeface="Cambria Math" panose="02040503050406030204" pitchFamily="18" charset="0"/>
                                            </a:rPr>
                                            <m:t>𝜋</m:t>
                                          </m:r>
                                        </m:num>
                                        <m:den>
                                          <m:r>
                                            <a:rPr lang="en-US" sz="1600" i="1">
                                              <a:latin typeface="Cambria Math" panose="02040503050406030204" pitchFamily="18" charset="0"/>
                                            </a:rPr>
                                            <m:t>𝑁</m:t>
                                          </m:r>
                                        </m:den>
                                      </m:f>
                                    </m:e>
                                  </m:d>
                                </m:den>
                              </m:f>
                            </m:e>
                          </m:d>
                        </m:e>
                        <m:sup>
                          <m:r>
                            <a:rPr lang="en-US" sz="1600" i="1">
                              <a:latin typeface="Cambria Math" panose="02040503050406030204" pitchFamily="18" charset="0"/>
                            </a:rPr>
                            <m:t>𝑛</m:t>
                          </m:r>
                        </m:sup>
                      </m:sSup>
                    </m:oMath>
                  </m:oMathPara>
                </a14:m>
                <a:endParaRPr lang="en-US" sz="1600" dirty="0"/>
              </a:p>
            </p:txBody>
          </p:sp>
        </mc:Choice>
        <mc:Fallback xmlns="">
          <p:sp>
            <p:nvSpPr>
              <p:cNvPr id="4" name="Rectángulo 3"/>
              <p:cNvSpPr>
                <a:spLocks noRot="1" noChangeAspect="1" noMove="1" noResize="1" noEditPoints="1" noAdjustHandles="1" noChangeArrowheads="1" noChangeShapeType="1" noTextEdit="1"/>
              </p:cNvSpPr>
              <p:nvPr/>
            </p:nvSpPr>
            <p:spPr>
              <a:xfrm>
                <a:off x="2533956" y="4327728"/>
                <a:ext cx="4004879" cy="67415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3657240" y="5210318"/>
                <a:ext cx="162416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r>
                            <a:rPr lang="en-US" sz="1600">
                              <a:latin typeface="Cambria Math" panose="02040503050406030204" pitchFamily="18" charset="0"/>
                            </a:rPr>
                            <m:t>2</m:t>
                          </m:r>
                          <m:r>
                            <a:rPr lang="en-US" sz="1600" i="1">
                              <a:latin typeface="Cambria Math" panose="02040503050406030204" pitchFamily="18" charset="0"/>
                            </a:rPr>
                            <m:t>𝑘</m:t>
                          </m:r>
                          <m:r>
                            <a:rPr lang="en-US" sz="1600" i="0">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rPr>
                                <m:t>𝑐</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𝑐</m:t>
                              </m:r>
                            </m:sub>
                          </m:sSub>
                        </m:e>
                      </m:d>
                    </m:oMath>
                  </m:oMathPara>
                </a14:m>
                <a:endParaRPr lang="en-US" sz="1600" dirty="0"/>
              </a:p>
            </p:txBody>
          </p:sp>
        </mc:Choice>
        <mc:Fallback xmlns="">
          <p:sp>
            <p:nvSpPr>
              <p:cNvPr id="5" name="Rectángulo 4"/>
              <p:cNvSpPr>
                <a:spLocks noRot="1" noChangeAspect="1" noMove="1" noResize="1" noEditPoints="1" noAdjustHandles="1" noChangeArrowheads="1" noChangeShapeType="1" noTextEdit="1"/>
              </p:cNvSpPr>
              <p:nvPr/>
            </p:nvSpPr>
            <p:spPr>
              <a:xfrm>
                <a:off x="3657240" y="5210318"/>
                <a:ext cx="1624163" cy="338554"/>
              </a:xfrm>
              <a:prstGeom prst="rect">
                <a:avLst/>
              </a:prstGeom>
              <a:blipFill rotWithShape="0">
                <a:blip r:embed="rId6"/>
                <a:stretch>
                  <a:fillRect/>
                </a:stretch>
              </a:blipFill>
            </p:spPr>
            <p:txBody>
              <a:bodyPr/>
              <a:lstStyle/>
              <a:p>
                <a:r>
                  <a:rPr lang="en-US">
                    <a:noFill/>
                  </a:rPr>
                  <a:t> </a:t>
                </a:r>
              </a:p>
            </p:txBody>
          </p:sp>
        </mc:Fallback>
      </mc:AlternateContent>
      <p:sp>
        <p:nvSpPr>
          <p:cNvPr id="12" name="Proceso 11"/>
          <p:cNvSpPr/>
          <p:nvPr/>
        </p:nvSpPr>
        <p:spPr>
          <a:xfrm>
            <a:off x="6688128" y="1264059"/>
            <a:ext cx="1717192" cy="421938"/>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HMI</a:t>
            </a:r>
            <a:endParaRPr lang="es-EC" dirty="0"/>
          </a:p>
        </p:txBody>
      </p:sp>
      <p:sp>
        <p:nvSpPr>
          <p:cNvPr id="17" name="Flecha derecha 16"/>
          <p:cNvSpPr/>
          <p:nvPr/>
        </p:nvSpPr>
        <p:spPr>
          <a:xfrm rot="5400000">
            <a:off x="6853857" y="2216268"/>
            <a:ext cx="1349185"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3537" y="399760"/>
            <a:ext cx="842258" cy="84225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3"/>
          <p:cNvPicPr>
            <a:picLocks noChangeAspect="1"/>
          </p:cNvPicPr>
          <p:nvPr/>
        </p:nvPicPr>
        <p:blipFill rotWithShape="1">
          <a:blip r:embed="rId4"/>
          <a:srcRect l="35400" t="79102" r="32041"/>
          <a:stretch/>
        </p:blipFill>
        <p:spPr>
          <a:xfrm>
            <a:off x="8697663" y="1966552"/>
            <a:ext cx="2687430" cy="1030828"/>
          </a:xfrm>
          <a:prstGeom prst="rect">
            <a:avLst/>
          </a:prstGeom>
        </p:spPr>
      </p:pic>
      <p:pic>
        <p:nvPicPr>
          <p:cNvPr id="24" name="Imagen 3"/>
          <p:cNvPicPr>
            <a:picLocks noChangeAspect="1"/>
          </p:cNvPicPr>
          <p:nvPr/>
        </p:nvPicPr>
        <p:blipFill rotWithShape="1">
          <a:blip r:embed="rId4"/>
          <a:srcRect l="67592" t="79102"/>
          <a:stretch/>
        </p:blipFill>
        <p:spPr>
          <a:xfrm>
            <a:off x="8734542" y="4491181"/>
            <a:ext cx="2674988" cy="1030828"/>
          </a:xfrm>
          <a:prstGeom prst="rect">
            <a:avLst/>
          </a:prstGeom>
        </p:spPr>
      </p:pic>
      <p:sp>
        <p:nvSpPr>
          <p:cNvPr id="25" name="Flecha derecha 24"/>
          <p:cNvSpPr/>
          <p:nvPr/>
        </p:nvSpPr>
        <p:spPr>
          <a:xfrm>
            <a:off x="5923130" y="3429303"/>
            <a:ext cx="691192" cy="53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echa arriba y abajo 6"/>
          <p:cNvSpPr/>
          <p:nvPr/>
        </p:nvSpPr>
        <p:spPr>
          <a:xfrm>
            <a:off x="9594845" y="3063141"/>
            <a:ext cx="477191" cy="131779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207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731986"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Cálculo de parámetros</a:t>
            </a:r>
          </a:p>
        </p:txBody>
      </p:sp>
      <p:pic>
        <p:nvPicPr>
          <p:cNvPr id="16"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5662" y="1132834"/>
            <a:ext cx="842258" cy="8422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p:cNvPicPr>
            <a:picLocks noChangeAspect="1"/>
          </p:cNvPicPr>
          <p:nvPr/>
        </p:nvPicPr>
        <p:blipFill rotWithShape="1">
          <a:blip r:embed="rId4">
            <a:extLst>
              <a:ext uri="{28A0092B-C50C-407E-A947-70E740481C1C}">
                <a14:useLocalDpi xmlns:a14="http://schemas.microsoft.com/office/drawing/2010/main" val="0"/>
              </a:ext>
            </a:extLst>
          </a:blip>
          <a:srcRect b="62377"/>
          <a:stretch/>
        </p:blipFill>
        <p:spPr bwMode="auto">
          <a:xfrm>
            <a:off x="3175708" y="1790752"/>
            <a:ext cx="4385456" cy="1297109"/>
          </a:xfrm>
          <a:prstGeom prst="rect">
            <a:avLst/>
          </a:prstGeom>
          <a:noFill/>
          <a:ln>
            <a:noFill/>
          </a:ln>
        </p:spPr>
      </p:pic>
      <mc:AlternateContent xmlns:mc="http://schemas.openxmlformats.org/markup-compatibility/2006" xmlns:a14="http://schemas.microsoft.com/office/drawing/2010/main">
        <mc:Choice Requires="a14">
          <p:sp>
            <p:nvSpPr>
              <p:cNvPr id="6" name="Rectángulo 5"/>
              <p:cNvSpPr/>
              <p:nvPr/>
            </p:nvSpPr>
            <p:spPr>
              <a:xfrm>
                <a:off x="7533005" y="2002388"/>
                <a:ext cx="3439723" cy="728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𝑅𝑎</m:t>
                      </m:r>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0">
                              <a:latin typeface="Cambria Math" panose="02040503050406030204" pitchFamily="18" charset="0"/>
                            </a:rPr>
                            <m:t>1</m:t>
                          </m:r>
                        </m:num>
                        <m:den>
                          <m:r>
                            <a:rPr lang="en-US" sz="1400" i="1">
                              <a:latin typeface="Cambria Math" panose="02040503050406030204" pitchFamily="18" charset="0"/>
                            </a:rPr>
                            <m:t>𝐿</m:t>
                          </m:r>
                        </m:den>
                      </m:f>
                      <m:nary>
                        <m:naryPr>
                          <m:limLoc m:val="subSup"/>
                          <m:ctrlPr>
                            <a:rPr lang="en-US" sz="1400" i="1">
                              <a:latin typeface="Cambria Math" panose="02040503050406030204" pitchFamily="18" charset="0"/>
                            </a:rPr>
                          </m:ctrlPr>
                        </m:naryPr>
                        <m:sub>
                          <m:r>
                            <a:rPr lang="en-US" sz="1400" i="0">
                              <a:latin typeface="Cambria Math" panose="02040503050406030204" pitchFamily="18" charset="0"/>
                            </a:rPr>
                            <m:t>0</m:t>
                          </m:r>
                        </m:sub>
                        <m:sup>
                          <m:r>
                            <a:rPr lang="en-US" sz="1400" i="1">
                              <a:latin typeface="Cambria Math" panose="02040503050406030204" pitchFamily="18" charset="0"/>
                            </a:rPr>
                            <m:t>𝐿</m:t>
                          </m:r>
                        </m:sup>
                        <m:e>
                          <m:d>
                            <m:dPr>
                              <m:begChr m:val="|"/>
                              <m:endChr m:val="|"/>
                              <m:ctrlPr>
                                <a:rPr lang="en-US" sz="1400" i="1">
                                  <a:latin typeface="Cambria Math" panose="02040503050406030204" pitchFamily="18" charset="0"/>
                                </a:rPr>
                              </m:ctrlPr>
                            </m:dPr>
                            <m:e>
                              <m:d>
                                <m:dPr>
                                  <m:begChr m:val=""/>
                                  <m:ctrlPr>
                                    <a:rPr lang="en-US" sz="1400" i="1">
                                      <a:latin typeface="Cambria Math" panose="02040503050406030204" pitchFamily="18" charset="0"/>
                                    </a:rPr>
                                  </m:ctrlPr>
                                </m:dPr>
                                <m:e>
                                  <m:r>
                                    <a:rPr lang="en-US" sz="1400" i="1">
                                      <a:latin typeface="Cambria Math" panose="02040503050406030204" pitchFamily="18" charset="0"/>
                                    </a:rPr>
                                    <m:t>𝑦</m:t>
                                  </m:r>
                                  <m:r>
                                    <a:rPr lang="en-US" sz="1400" i="0">
                                      <a:latin typeface="Cambria Math" panose="02040503050406030204" pitchFamily="18" charset="0"/>
                                    </a:rPr>
                                    <m:t>(</m:t>
                                  </m:r>
                                  <m:r>
                                    <a:rPr lang="en-US" sz="1400" i="1">
                                      <a:latin typeface="Cambria Math" panose="02040503050406030204" pitchFamily="18" charset="0"/>
                                    </a:rPr>
                                    <m:t>𝑥</m:t>
                                  </m:r>
                                </m:e>
                              </m:d>
                            </m:e>
                          </m:d>
                          <m:r>
                            <a:rPr lang="en-US" sz="1400" i="1">
                              <a:latin typeface="Cambria Math" panose="02040503050406030204" pitchFamily="18" charset="0"/>
                            </a:rPr>
                            <m:t>𝑑𝑥</m:t>
                          </m:r>
                        </m:e>
                      </m:nary>
                      <m:r>
                        <a:rPr lang="en-US" sz="1400" i="0">
                          <a:latin typeface="Cambria Math" panose="02040503050406030204" pitchFamily="18" charset="0"/>
                        </a:rPr>
                        <m:t>; </m:t>
                      </m:r>
                      <m:r>
                        <a:rPr lang="en-US" sz="1400" i="1">
                          <a:latin typeface="Cambria Math" panose="02040503050406030204" pitchFamily="18" charset="0"/>
                        </a:rPr>
                        <m:t>𝑅𝑞</m:t>
                      </m:r>
                      <m:r>
                        <a:rPr lang="en-US" sz="1400" i="0">
                          <a:latin typeface="Cambria Math" panose="02040503050406030204" pitchFamily="18" charset="0"/>
                        </a:rPr>
                        <m:t>=</m:t>
                      </m:r>
                      <m:rad>
                        <m:radPr>
                          <m:degHide m:val="on"/>
                          <m:ctrlPr>
                            <a:rPr lang="en-US" sz="1400" i="1">
                              <a:latin typeface="Cambria Math" panose="02040503050406030204" pitchFamily="18" charset="0"/>
                            </a:rPr>
                          </m:ctrlPr>
                        </m:radPr>
                        <m:deg/>
                        <m:e>
                          <m:f>
                            <m:fPr>
                              <m:ctrlPr>
                                <a:rPr lang="en-US" sz="1400" i="1">
                                  <a:latin typeface="Cambria Math" panose="02040503050406030204" pitchFamily="18" charset="0"/>
                                </a:rPr>
                              </m:ctrlPr>
                            </m:fPr>
                            <m:num>
                              <m:r>
                                <a:rPr lang="en-US" sz="1400" i="0">
                                  <a:latin typeface="Cambria Math" panose="02040503050406030204" pitchFamily="18" charset="0"/>
                                </a:rPr>
                                <m:t>1</m:t>
                              </m:r>
                            </m:num>
                            <m:den>
                              <m:r>
                                <a:rPr lang="en-US" sz="1400" i="1">
                                  <a:latin typeface="Cambria Math" panose="02040503050406030204" pitchFamily="18" charset="0"/>
                                </a:rPr>
                                <m:t>𝐿</m:t>
                              </m:r>
                            </m:den>
                          </m:f>
                          <m:nary>
                            <m:naryPr>
                              <m:limLoc m:val="subSup"/>
                              <m:ctrlPr>
                                <a:rPr lang="en-US" sz="1400" i="1">
                                  <a:latin typeface="Cambria Math" panose="02040503050406030204" pitchFamily="18" charset="0"/>
                                </a:rPr>
                              </m:ctrlPr>
                            </m:naryPr>
                            <m:sub>
                              <m:r>
                                <a:rPr lang="en-US" sz="1400" i="0">
                                  <a:latin typeface="Cambria Math" panose="02040503050406030204" pitchFamily="18" charset="0"/>
                                </a:rPr>
                                <m:t>0</m:t>
                              </m:r>
                            </m:sub>
                            <m:sup>
                              <m:r>
                                <a:rPr lang="en-US" sz="1400" i="1">
                                  <a:latin typeface="Cambria Math" panose="02040503050406030204" pitchFamily="18" charset="0"/>
                                </a:rPr>
                                <m:t>𝐿</m:t>
                              </m:r>
                            </m:sup>
                            <m:e>
                              <m:sSup>
                                <m:sSupPr>
                                  <m:ctrlPr>
                                    <a:rPr lang="en-US" sz="1400" i="1">
                                      <a:latin typeface="Cambria Math" panose="02040503050406030204" pitchFamily="18" charset="0"/>
                                    </a:rPr>
                                  </m:ctrlPr>
                                </m:sSupPr>
                                <m:e>
                                  <m:r>
                                    <a:rPr lang="en-US" sz="1400" i="1">
                                      <a:latin typeface="Cambria Math" panose="02040503050406030204" pitchFamily="18" charset="0"/>
                                    </a:rPr>
                                    <m:t>𝑦</m:t>
                                  </m:r>
                                </m:e>
                                <m:sup>
                                  <m:r>
                                    <a:rPr lang="en-US" sz="1400" i="0">
                                      <a:latin typeface="Cambria Math" panose="02040503050406030204" pitchFamily="18" charset="0"/>
                                    </a:rPr>
                                    <m:t>2</m:t>
                                  </m:r>
                                </m:sup>
                              </m:sSup>
                              <m:d>
                                <m:dPr>
                                  <m:ctrlPr>
                                    <a:rPr lang="en-US" sz="1400" i="1">
                                      <a:latin typeface="Cambria Math" panose="02040503050406030204" pitchFamily="18" charset="0"/>
                                    </a:rPr>
                                  </m:ctrlPr>
                                </m:dPr>
                                <m:e>
                                  <m:r>
                                    <a:rPr lang="en-US" sz="1400" i="1">
                                      <a:latin typeface="Cambria Math" panose="02040503050406030204" pitchFamily="18" charset="0"/>
                                    </a:rPr>
                                    <m:t>𝑥</m:t>
                                  </m:r>
                                </m:e>
                              </m:d>
                              <m:r>
                                <a:rPr lang="en-US" sz="1400" i="1">
                                  <a:latin typeface="Cambria Math" panose="02040503050406030204" pitchFamily="18" charset="0"/>
                                </a:rPr>
                                <m:t>𝑑𝑥</m:t>
                              </m:r>
                            </m:e>
                          </m:nary>
                        </m:e>
                      </m:rad>
                    </m:oMath>
                  </m:oMathPara>
                </a14:m>
                <a:endParaRPr lang="en-US" sz="1400" dirty="0"/>
              </a:p>
            </p:txBody>
          </p:sp>
        </mc:Choice>
        <mc:Fallback xmlns="">
          <p:sp>
            <p:nvSpPr>
              <p:cNvPr id="6" name="Rectángulo 5"/>
              <p:cNvSpPr>
                <a:spLocks noRot="1" noChangeAspect="1" noMove="1" noResize="1" noEditPoints="1" noAdjustHandles="1" noChangeArrowheads="1" noChangeShapeType="1" noTextEdit="1"/>
              </p:cNvSpPr>
              <p:nvPr/>
            </p:nvSpPr>
            <p:spPr>
              <a:xfrm>
                <a:off x="7533005" y="2002388"/>
                <a:ext cx="3439723" cy="728854"/>
              </a:xfrm>
              <a:prstGeom prst="rect">
                <a:avLst/>
              </a:prstGeom>
              <a:blipFill rotWithShape="0">
                <a:blip r:embed="rId5"/>
                <a:stretch>
                  <a:fillRect/>
                </a:stretch>
              </a:blipFill>
            </p:spPr>
            <p:txBody>
              <a:bodyPr/>
              <a:lstStyle/>
              <a:p>
                <a:r>
                  <a:rPr lang="en-US">
                    <a:noFill/>
                  </a:rPr>
                  <a:t> </a:t>
                </a:r>
              </a:p>
            </p:txBody>
          </p:sp>
        </mc:Fallback>
      </mc:AlternateContent>
      <p:cxnSp>
        <p:nvCxnSpPr>
          <p:cNvPr id="10" name="Conector recto de flecha 9"/>
          <p:cNvCxnSpPr>
            <a:stCxn id="16" idx="3"/>
            <a:endCxn id="44" idx="1"/>
          </p:cNvCxnSpPr>
          <p:nvPr/>
        </p:nvCxnSpPr>
        <p:spPr>
          <a:xfrm flipV="1">
            <a:off x="2027920" y="1549275"/>
            <a:ext cx="1298411" cy="46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ector angular 35"/>
          <p:cNvCxnSpPr>
            <a:endCxn id="87" idx="1"/>
          </p:cNvCxnSpPr>
          <p:nvPr/>
        </p:nvCxnSpPr>
        <p:spPr>
          <a:xfrm rot="16200000" flipH="1">
            <a:off x="957746" y="2950565"/>
            <a:ext cx="3734530" cy="100084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2" name="Conector recto de flecha 41"/>
          <p:cNvCxnSpPr>
            <a:endCxn id="77" idx="1"/>
          </p:cNvCxnSpPr>
          <p:nvPr/>
        </p:nvCxnSpPr>
        <p:spPr>
          <a:xfrm flipV="1">
            <a:off x="2328863" y="3273111"/>
            <a:ext cx="997468" cy="4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Proceso 43"/>
          <p:cNvSpPr/>
          <p:nvPr/>
        </p:nvSpPr>
        <p:spPr>
          <a:xfrm>
            <a:off x="3326331" y="1338306"/>
            <a:ext cx="1717192" cy="421938"/>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t>Amplitud</a:t>
            </a:r>
            <a:endParaRPr lang="es-EC" sz="2000" dirty="0"/>
          </a:p>
        </p:txBody>
      </p:sp>
      <p:sp>
        <p:nvSpPr>
          <p:cNvPr id="48" name="CuadroTexto 47"/>
          <p:cNvSpPr txBox="1"/>
          <p:nvPr/>
        </p:nvSpPr>
        <p:spPr>
          <a:xfrm>
            <a:off x="4831889" y="958546"/>
            <a:ext cx="1175115" cy="338554"/>
          </a:xfrm>
          <a:prstGeom prst="rect">
            <a:avLst/>
          </a:prstGeom>
          <a:noFill/>
        </p:spPr>
        <p:txBody>
          <a:bodyPr wrap="square" rtlCol="0">
            <a:spAutoFit/>
          </a:bodyPr>
          <a:lstStyle/>
          <a:p>
            <a:pPr algn="ctr"/>
            <a:r>
              <a:rPr lang="en-US" sz="1600" b="1" dirty="0" err="1" smtClean="0">
                <a:latin typeface="Times New Roman" panose="02020603050405020304" pitchFamily="18" charset="0"/>
                <a:cs typeface="Times New Roman" panose="02020603050405020304" pitchFamily="18" charset="0"/>
              </a:rPr>
              <a:t>Rmax</a:t>
            </a:r>
            <a:endParaRPr lang="es-EC" sz="1600" b="1" dirty="0">
              <a:latin typeface="Times New Roman" panose="02020603050405020304" pitchFamily="18" charset="0"/>
              <a:cs typeface="Times New Roman" panose="02020603050405020304" pitchFamily="18" charset="0"/>
            </a:endParaRPr>
          </a:p>
        </p:txBody>
      </p:sp>
      <p:sp>
        <p:nvSpPr>
          <p:cNvPr id="49" name="CuadroTexto 48"/>
          <p:cNvSpPr txBox="1"/>
          <p:nvPr/>
        </p:nvSpPr>
        <p:spPr>
          <a:xfrm>
            <a:off x="5620613" y="958546"/>
            <a:ext cx="704775" cy="338554"/>
          </a:xfrm>
          <a:prstGeom prst="rect">
            <a:avLst/>
          </a:prstGeom>
          <a:noFill/>
        </p:spPr>
        <p:txBody>
          <a:bodyPr wrap="square" rtlCol="0">
            <a:spAutoFit/>
          </a:bodyPr>
          <a:lstStyle/>
          <a:p>
            <a:pPr algn="ctr"/>
            <a:r>
              <a:rPr lang="en-US" sz="1600" b="1" dirty="0" err="1" smtClean="0">
                <a:latin typeface="Times New Roman" panose="02020603050405020304" pitchFamily="18" charset="0"/>
                <a:cs typeface="Times New Roman" panose="02020603050405020304" pitchFamily="18" charset="0"/>
              </a:rPr>
              <a:t>Rt</a:t>
            </a:r>
            <a:endParaRPr lang="es-EC" sz="1600" b="1" dirty="0">
              <a:latin typeface="Times New Roman" panose="02020603050405020304" pitchFamily="18" charset="0"/>
              <a:cs typeface="Times New Roman" panose="02020603050405020304" pitchFamily="18" charset="0"/>
            </a:endParaRPr>
          </a:p>
        </p:txBody>
      </p:sp>
      <p:sp>
        <p:nvSpPr>
          <p:cNvPr id="50" name="CuadroTexto 49"/>
          <p:cNvSpPr txBox="1"/>
          <p:nvPr/>
        </p:nvSpPr>
        <p:spPr>
          <a:xfrm>
            <a:off x="6765546" y="958546"/>
            <a:ext cx="704775" cy="338554"/>
          </a:xfrm>
          <a:prstGeom prst="rect">
            <a:avLst/>
          </a:prstGeom>
          <a:noFill/>
        </p:spPr>
        <p:txBody>
          <a:bodyPr wrap="square" rtlCol="0">
            <a:spAutoFit/>
          </a:bodyPr>
          <a:lstStyle/>
          <a:p>
            <a:pPr algn="ctr"/>
            <a:r>
              <a:rPr lang="en-US" sz="1600" b="1" dirty="0" err="1" smtClean="0">
                <a:latin typeface="Times New Roman" panose="02020603050405020304" pitchFamily="18" charset="0"/>
                <a:cs typeface="Times New Roman" panose="02020603050405020304" pitchFamily="18" charset="0"/>
              </a:rPr>
              <a:t>Rtm</a:t>
            </a:r>
            <a:endParaRPr lang="es-EC" sz="1600" b="1" dirty="0">
              <a:latin typeface="Times New Roman" panose="02020603050405020304" pitchFamily="18" charset="0"/>
              <a:cs typeface="Times New Roman" panose="02020603050405020304" pitchFamily="18" charset="0"/>
            </a:endParaRPr>
          </a:p>
        </p:txBody>
      </p:sp>
      <p:sp>
        <p:nvSpPr>
          <p:cNvPr id="51" name="CuadroTexto 50"/>
          <p:cNvSpPr txBox="1"/>
          <p:nvPr/>
        </p:nvSpPr>
        <p:spPr>
          <a:xfrm>
            <a:off x="7470321" y="956148"/>
            <a:ext cx="704775" cy="338554"/>
          </a:xfrm>
          <a:prstGeom prst="rect">
            <a:avLst/>
          </a:prstGeom>
          <a:noFill/>
        </p:spPr>
        <p:txBody>
          <a:bodyPr wrap="square" rtlCol="0">
            <a:spAutoFit/>
          </a:bodyPr>
          <a:lstStyle/>
          <a:p>
            <a:pPr algn="ctr"/>
            <a:r>
              <a:rPr lang="en-US" sz="1600" b="1" dirty="0" err="1" smtClean="0">
                <a:latin typeface="Times New Roman" panose="02020603050405020304" pitchFamily="18" charset="0"/>
                <a:cs typeface="Times New Roman" panose="02020603050405020304" pitchFamily="18" charset="0"/>
              </a:rPr>
              <a:t>Rz</a:t>
            </a:r>
            <a:endParaRPr lang="es-EC" sz="1600" b="1" dirty="0">
              <a:latin typeface="Times New Roman" panose="02020603050405020304" pitchFamily="18" charset="0"/>
              <a:cs typeface="Times New Roman" panose="02020603050405020304" pitchFamily="18" charset="0"/>
            </a:endParaRPr>
          </a:p>
        </p:txBody>
      </p:sp>
      <p:sp>
        <p:nvSpPr>
          <p:cNvPr id="52" name="CuadroTexto 51"/>
          <p:cNvSpPr txBox="1"/>
          <p:nvPr/>
        </p:nvSpPr>
        <p:spPr>
          <a:xfrm>
            <a:off x="8151222" y="951284"/>
            <a:ext cx="704775" cy="338554"/>
          </a:xfrm>
          <a:prstGeom prst="rect">
            <a:avLst/>
          </a:prstGeom>
          <a:no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R3t</a:t>
            </a:r>
            <a:endParaRPr lang="es-EC" sz="1600" b="1" dirty="0">
              <a:latin typeface="Times New Roman" panose="02020603050405020304" pitchFamily="18" charset="0"/>
              <a:cs typeface="Times New Roman" panose="02020603050405020304" pitchFamily="18" charset="0"/>
            </a:endParaRPr>
          </a:p>
        </p:txBody>
      </p:sp>
      <p:sp>
        <p:nvSpPr>
          <p:cNvPr id="53" name="CuadroTexto 52"/>
          <p:cNvSpPr txBox="1"/>
          <p:nvPr/>
        </p:nvSpPr>
        <p:spPr>
          <a:xfrm>
            <a:off x="8832123" y="941123"/>
            <a:ext cx="704775" cy="338554"/>
          </a:xfrm>
          <a:prstGeom prst="rect">
            <a:avLst/>
          </a:prstGeom>
          <a:noFill/>
        </p:spPr>
        <p:txBody>
          <a:bodyPr wrap="square" rtlCol="0">
            <a:spAutoFit/>
          </a:bodyPr>
          <a:lstStyle/>
          <a:p>
            <a:pPr algn="ctr"/>
            <a:r>
              <a:rPr lang="en-US" sz="1600" b="1" dirty="0" err="1" smtClean="0">
                <a:latin typeface="Times New Roman" panose="02020603050405020304" pitchFamily="18" charset="0"/>
                <a:cs typeface="Times New Roman" panose="02020603050405020304" pitchFamily="18" charset="0"/>
              </a:rPr>
              <a:t>Rp</a:t>
            </a:r>
            <a:endParaRPr lang="es-EC" sz="1600" b="1" dirty="0">
              <a:latin typeface="Times New Roman" panose="02020603050405020304" pitchFamily="18" charset="0"/>
              <a:cs typeface="Times New Roman" panose="02020603050405020304" pitchFamily="18" charset="0"/>
            </a:endParaRPr>
          </a:p>
        </p:txBody>
      </p:sp>
      <p:sp>
        <p:nvSpPr>
          <p:cNvPr id="54" name="CuadroTexto 53"/>
          <p:cNvSpPr txBox="1"/>
          <p:nvPr/>
        </p:nvSpPr>
        <p:spPr>
          <a:xfrm>
            <a:off x="9314283" y="951284"/>
            <a:ext cx="974659" cy="338554"/>
          </a:xfrm>
          <a:prstGeom prst="rect">
            <a:avLst/>
          </a:prstGeom>
          <a:no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Rpm</a:t>
            </a:r>
            <a:endParaRPr lang="es-EC" sz="1600" b="1" dirty="0">
              <a:latin typeface="Times New Roman" panose="02020603050405020304" pitchFamily="18" charset="0"/>
              <a:cs typeface="Times New Roman" panose="02020603050405020304" pitchFamily="18" charset="0"/>
            </a:endParaRPr>
          </a:p>
        </p:txBody>
      </p:sp>
      <p:sp>
        <p:nvSpPr>
          <p:cNvPr id="55" name="CuadroTexto 54"/>
          <p:cNvSpPr txBox="1"/>
          <p:nvPr/>
        </p:nvSpPr>
        <p:spPr>
          <a:xfrm>
            <a:off x="10019058" y="941123"/>
            <a:ext cx="974659" cy="338554"/>
          </a:xfrm>
          <a:prstGeom prst="rect">
            <a:avLst/>
          </a:prstGeom>
          <a:noFill/>
        </p:spPr>
        <p:txBody>
          <a:bodyPr wrap="square" rtlCol="0">
            <a:spAutoFit/>
          </a:bodyPr>
          <a:lstStyle/>
          <a:p>
            <a:pPr algn="ctr"/>
            <a:r>
              <a:rPr lang="en-US" sz="1600" b="1" dirty="0" err="1" smtClean="0">
                <a:latin typeface="Times New Roman" panose="02020603050405020304" pitchFamily="18" charset="0"/>
                <a:cs typeface="Times New Roman" panose="02020603050405020304" pitchFamily="18" charset="0"/>
              </a:rPr>
              <a:t>Rsk</a:t>
            </a:r>
            <a:endParaRPr lang="es-EC" sz="1600" b="1" dirty="0">
              <a:latin typeface="Times New Roman" panose="02020603050405020304" pitchFamily="18" charset="0"/>
              <a:cs typeface="Times New Roman" panose="02020603050405020304" pitchFamily="18" charset="0"/>
            </a:endParaRPr>
          </a:p>
        </p:txBody>
      </p:sp>
      <p:cxnSp>
        <p:nvCxnSpPr>
          <p:cNvPr id="60" name="Conector angular 59"/>
          <p:cNvCxnSpPr>
            <a:stCxn id="44" idx="3"/>
            <a:endCxn id="55" idx="2"/>
          </p:cNvCxnSpPr>
          <p:nvPr/>
        </p:nvCxnSpPr>
        <p:spPr>
          <a:xfrm flipV="1">
            <a:off x="5043523" y="1279677"/>
            <a:ext cx="5462865" cy="26959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2" name="Conector recto de flecha 61"/>
          <p:cNvCxnSpPr>
            <a:endCxn id="48" idx="2"/>
          </p:cNvCxnSpPr>
          <p:nvPr/>
        </p:nvCxnSpPr>
        <p:spPr>
          <a:xfrm flipH="1" flipV="1">
            <a:off x="5419447" y="1297100"/>
            <a:ext cx="12357" cy="240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Conector recto de flecha 63"/>
          <p:cNvCxnSpPr>
            <a:endCxn id="49" idx="2"/>
          </p:cNvCxnSpPr>
          <p:nvPr/>
        </p:nvCxnSpPr>
        <p:spPr>
          <a:xfrm flipH="1" flipV="1">
            <a:off x="5973001" y="1297100"/>
            <a:ext cx="4710" cy="250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Conector recto de flecha 66"/>
          <p:cNvCxnSpPr>
            <a:endCxn id="50" idx="2"/>
          </p:cNvCxnSpPr>
          <p:nvPr/>
        </p:nvCxnSpPr>
        <p:spPr>
          <a:xfrm flipV="1">
            <a:off x="7110484" y="1297100"/>
            <a:ext cx="7450" cy="250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Conector recto de flecha 72"/>
          <p:cNvCxnSpPr/>
          <p:nvPr/>
        </p:nvCxnSpPr>
        <p:spPr>
          <a:xfrm flipV="1">
            <a:off x="7835865" y="1258997"/>
            <a:ext cx="5969" cy="288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Conector recto de flecha 73"/>
          <p:cNvCxnSpPr/>
          <p:nvPr/>
        </p:nvCxnSpPr>
        <p:spPr>
          <a:xfrm flipV="1">
            <a:off x="8502615" y="1258997"/>
            <a:ext cx="5969" cy="288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Conector recto de flecha 74"/>
          <p:cNvCxnSpPr/>
          <p:nvPr/>
        </p:nvCxnSpPr>
        <p:spPr>
          <a:xfrm flipV="1">
            <a:off x="9188415" y="1258997"/>
            <a:ext cx="5969" cy="288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Conector recto de flecha 75"/>
          <p:cNvCxnSpPr/>
          <p:nvPr/>
        </p:nvCxnSpPr>
        <p:spPr>
          <a:xfrm flipV="1">
            <a:off x="9864690" y="1249472"/>
            <a:ext cx="5969" cy="288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Proceso 76"/>
          <p:cNvSpPr/>
          <p:nvPr/>
        </p:nvSpPr>
        <p:spPr>
          <a:xfrm>
            <a:off x="3326331" y="3062142"/>
            <a:ext cx="1717192" cy="421938"/>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t>Espaciado</a:t>
            </a:r>
            <a:endParaRPr lang="es-EC" sz="2000" dirty="0"/>
          </a:p>
        </p:txBody>
      </p:sp>
      <p:pic>
        <p:nvPicPr>
          <p:cNvPr id="79" name="Picture 28"/>
          <p:cNvPicPr/>
          <p:nvPr/>
        </p:nvPicPr>
        <p:blipFill>
          <a:blip r:embed="rId6">
            <a:extLst>
              <a:ext uri="{28A0092B-C50C-407E-A947-70E740481C1C}">
                <a14:useLocalDpi xmlns:a14="http://schemas.microsoft.com/office/drawing/2010/main" val="0"/>
              </a:ext>
            </a:extLst>
          </a:blip>
          <a:srcRect/>
          <a:stretch>
            <a:fillRect/>
          </a:stretch>
        </p:blipFill>
        <p:spPr bwMode="auto">
          <a:xfrm>
            <a:off x="3283131" y="3524929"/>
            <a:ext cx="4309110" cy="1391285"/>
          </a:xfrm>
          <a:prstGeom prst="rect">
            <a:avLst/>
          </a:prstGeom>
          <a:noFill/>
          <a:ln>
            <a:noFill/>
          </a:ln>
        </p:spPr>
      </p:pic>
      <mc:AlternateContent xmlns:mc="http://schemas.openxmlformats.org/markup-compatibility/2006" xmlns:a14="http://schemas.microsoft.com/office/drawing/2010/main">
        <mc:Choice Requires="a14">
          <p:sp>
            <p:nvSpPr>
              <p:cNvPr id="80" name="Rectángulo 79"/>
              <p:cNvSpPr/>
              <p:nvPr/>
            </p:nvSpPr>
            <p:spPr>
              <a:xfrm>
                <a:off x="7774955" y="3836946"/>
                <a:ext cx="2804357" cy="7056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𝑆𝑚</m:t>
                      </m:r>
                      <m:r>
                        <a:rPr lang="en-US" sz="1400" i="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0">
                                  <a:latin typeface="Cambria Math" panose="02040503050406030204" pitchFamily="18" charset="0"/>
                                </a:rPr>
                                <m:t>1</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0">
                                  <a:latin typeface="Cambria Math" panose="02040503050406030204" pitchFamily="18" charset="0"/>
                                </a:rPr>
                                <m:t>2</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0">
                                  <a:latin typeface="Cambria Math" panose="02040503050406030204" pitchFamily="18" charset="0"/>
                                </a:rPr>
                                <m:t>3</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𝑛</m:t>
                              </m:r>
                            </m:sub>
                          </m:sSub>
                        </m:num>
                        <m:den>
                          <m:r>
                            <a:rPr lang="en-US" sz="1400" i="1">
                              <a:latin typeface="Cambria Math" panose="02040503050406030204" pitchFamily="18" charset="0"/>
                            </a:rPr>
                            <m:t>𝑛</m:t>
                          </m:r>
                        </m:den>
                      </m:f>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0">
                              <a:latin typeface="Cambria Math" panose="02040503050406030204" pitchFamily="18" charset="0"/>
                            </a:rPr>
                            <m:t>1</m:t>
                          </m:r>
                        </m:num>
                        <m:den>
                          <m:r>
                            <a:rPr lang="en-US" sz="1400" i="1">
                              <a:latin typeface="Cambria Math" panose="02040503050406030204" pitchFamily="18" charset="0"/>
                            </a:rPr>
                            <m:t>𝑛</m:t>
                          </m:r>
                        </m:den>
                      </m:f>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i="0">
                              <a:latin typeface="Cambria Math" panose="02040503050406030204" pitchFamily="18" charset="0"/>
                            </a:rPr>
                            <m:t>=1</m:t>
                          </m:r>
                        </m:sub>
                        <m:sup>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𝑛</m:t>
                          </m:r>
                        </m:sup>
                        <m:e>
                          <m:sSub>
                            <m:sSubPr>
                              <m:ctrlPr>
                                <a:rPr lang="en-US" sz="1400" i="1">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𝑖</m:t>
                              </m:r>
                            </m:sub>
                          </m:sSub>
                        </m:e>
                      </m:nary>
                    </m:oMath>
                  </m:oMathPara>
                </a14:m>
                <a:endParaRPr lang="en-US" sz="1400" dirty="0"/>
              </a:p>
            </p:txBody>
          </p:sp>
        </mc:Choice>
        <mc:Fallback xmlns="">
          <p:sp>
            <p:nvSpPr>
              <p:cNvPr id="80" name="Rectángulo 79"/>
              <p:cNvSpPr>
                <a:spLocks noRot="1" noChangeAspect="1" noMove="1" noResize="1" noEditPoints="1" noAdjustHandles="1" noChangeArrowheads="1" noChangeShapeType="1" noTextEdit="1"/>
              </p:cNvSpPr>
              <p:nvPr/>
            </p:nvSpPr>
            <p:spPr>
              <a:xfrm>
                <a:off x="7774955" y="3836946"/>
                <a:ext cx="2804357" cy="705642"/>
              </a:xfrm>
              <a:prstGeom prst="rect">
                <a:avLst/>
              </a:prstGeom>
              <a:blipFill rotWithShape="0">
                <a:blip r:embed="rId7"/>
                <a:stretch>
                  <a:fillRect/>
                </a:stretch>
              </a:blipFill>
            </p:spPr>
            <p:txBody>
              <a:bodyPr/>
              <a:lstStyle/>
              <a:p>
                <a:r>
                  <a:rPr lang="en-US">
                    <a:noFill/>
                  </a:rPr>
                  <a:t> </a:t>
                </a:r>
              </a:p>
            </p:txBody>
          </p:sp>
        </mc:Fallback>
      </mc:AlternateContent>
      <p:sp>
        <p:nvSpPr>
          <p:cNvPr id="81" name="CuadroTexto 80"/>
          <p:cNvSpPr txBox="1"/>
          <p:nvPr/>
        </p:nvSpPr>
        <p:spPr>
          <a:xfrm>
            <a:off x="5525085" y="3102669"/>
            <a:ext cx="782175" cy="338554"/>
          </a:xfrm>
          <a:prstGeom prst="rect">
            <a:avLst/>
          </a:prstGeom>
          <a:no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HSC</a:t>
            </a:r>
            <a:endParaRPr lang="es-EC" sz="1600" b="1" dirty="0">
              <a:latin typeface="Times New Roman" panose="02020603050405020304" pitchFamily="18" charset="0"/>
              <a:cs typeface="Times New Roman" panose="02020603050405020304" pitchFamily="18" charset="0"/>
            </a:endParaRPr>
          </a:p>
        </p:txBody>
      </p:sp>
      <p:cxnSp>
        <p:nvCxnSpPr>
          <p:cNvPr id="83" name="Conector angular 82"/>
          <p:cNvCxnSpPr>
            <a:stCxn id="77" idx="3"/>
            <a:endCxn id="81" idx="1"/>
          </p:cNvCxnSpPr>
          <p:nvPr/>
        </p:nvCxnSpPr>
        <p:spPr>
          <a:xfrm flipV="1">
            <a:off x="5043523" y="3271946"/>
            <a:ext cx="481562" cy="116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87" name="Proceso 86"/>
          <p:cNvSpPr/>
          <p:nvPr/>
        </p:nvSpPr>
        <p:spPr>
          <a:xfrm>
            <a:off x="3325436" y="5107286"/>
            <a:ext cx="1717192" cy="421938"/>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t>Híbridos</a:t>
            </a:r>
            <a:endParaRPr lang="es-EC" sz="2000" dirty="0"/>
          </a:p>
        </p:txBody>
      </p:sp>
      <p:pic>
        <p:nvPicPr>
          <p:cNvPr id="89"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11717" y="5595960"/>
            <a:ext cx="3912639" cy="1163738"/>
          </a:xfrm>
          <a:prstGeom prst="rect">
            <a:avLst/>
          </a:prstGeom>
          <a:noFill/>
          <a:ln>
            <a:noFill/>
          </a:ln>
        </p:spPr>
      </p:pic>
      <mc:AlternateContent xmlns:mc="http://schemas.openxmlformats.org/markup-compatibility/2006" xmlns:a14="http://schemas.microsoft.com/office/drawing/2010/main">
        <mc:Choice Requires="a14">
          <p:sp>
            <p:nvSpPr>
              <p:cNvPr id="90" name="Rectángulo 89"/>
              <p:cNvSpPr/>
              <p:nvPr/>
            </p:nvSpPr>
            <p:spPr>
              <a:xfrm>
                <a:off x="7397604" y="5825008"/>
                <a:ext cx="3833357" cy="7056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𝑡𝑝</m:t>
                      </m:r>
                      <m:r>
                        <a:rPr lang="en-US" sz="1400" i="0">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0">
                                  <a:latin typeface="Cambria Math" panose="02040503050406030204" pitchFamily="18" charset="0"/>
                                </a:rPr>
                                <m:t>1</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0">
                                  <a:latin typeface="Cambria Math" panose="02040503050406030204" pitchFamily="18" charset="0"/>
                                </a:rPr>
                                <m:t>2</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0">
                                  <a:latin typeface="Cambria Math" panose="02040503050406030204" pitchFamily="18" charset="0"/>
                                </a:rPr>
                                <m:t>3</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0">
                                  <a:latin typeface="Cambria Math" panose="02040503050406030204" pitchFamily="18" charset="0"/>
                                </a:rPr>
                                <m:t>4</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𝑛</m:t>
                              </m:r>
                            </m:sub>
                          </m:sSub>
                        </m:num>
                        <m:den>
                          <m:r>
                            <a:rPr lang="en-US" sz="1400" i="1">
                              <a:latin typeface="Cambria Math" panose="02040503050406030204" pitchFamily="18" charset="0"/>
                            </a:rPr>
                            <m:t>𝐿</m:t>
                          </m:r>
                        </m:den>
                      </m:f>
                      <m:r>
                        <a:rPr lang="en-US" sz="1400" i="0">
                          <a:latin typeface="Cambria Math" panose="02040503050406030204" pitchFamily="18" charset="0"/>
                        </a:rPr>
                        <m:t>×100=</m:t>
                      </m:r>
                      <m:f>
                        <m:fPr>
                          <m:ctrlPr>
                            <a:rPr lang="en-US" sz="1400" i="1">
                              <a:latin typeface="Cambria Math" panose="02040503050406030204" pitchFamily="18" charset="0"/>
                            </a:rPr>
                          </m:ctrlPr>
                        </m:fPr>
                        <m:num>
                          <m:r>
                            <a:rPr lang="en-US" sz="1400" i="0">
                              <a:latin typeface="Cambria Math" panose="02040503050406030204" pitchFamily="18" charset="0"/>
                            </a:rPr>
                            <m:t>100</m:t>
                          </m:r>
                        </m:num>
                        <m:den>
                          <m:r>
                            <a:rPr lang="en-US" sz="1400" i="1">
                              <a:latin typeface="Cambria Math" panose="02040503050406030204" pitchFamily="18" charset="0"/>
                            </a:rPr>
                            <m:t>𝐿</m:t>
                          </m:r>
                        </m:den>
                      </m:f>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i="0">
                              <a:latin typeface="Cambria Math" panose="02040503050406030204" pitchFamily="18" charset="0"/>
                            </a:rPr>
                            <m:t>=1</m:t>
                          </m:r>
                        </m:sub>
                        <m:sup>
                          <m:r>
                            <a:rPr lang="en-US" sz="1400" i="1">
                              <a:latin typeface="Cambria Math" panose="02040503050406030204" pitchFamily="18" charset="0"/>
                            </a:rPr>
                            <m:t>𝑖</m:t>
                          </m:r>
                          <m:r>
                            <a:rPr lang="en-US" sz="1400" i="0">
                              <a:latin typeface="Cambria Math" panose="02040503050406030204" pitchFamily="18" charset="0"/>
                            </a:rPr>
                            <m:t>=</m:t>
                          </m:r>
                          <m:r>
                            <a:rPr lang="en-US" sz="1400" i="1">
                              <a:latin typeface="Cambria Math" panose="02040503050406030204" pitchFamily="18" charset="0"/>
                            </a:rPr>
                            <m:t>𝑛</m:t>
                          </m:r>
                        </m:sup>
                        <m:e>
                          <m:sSub>
                            <m:sSubPr>
                              <m:ctrlPr>
                                <a:rPr lang="en-US" sz="1400" i="1">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𝑖</m:t>
                              </m:r>
                            </m:sub>
                          </m:sSub>
                        </m:e>
                      </m:nary>
                    </m:oMath>
                  </m:oMathPara>
                </a14:m>
                <a:endParaRPr lang="en-US" sz="1400" dirty="0"/>
              </a:p>
            </p:txBody>
          </p:sp>
        </mc:Choice>
        <mc:Fallback xmlns="">
          <p:sp>
            <p:nvSpPr>
              <p:cNvPr id="90" name="Rectángulo 89"/>
              <p:cNvSpPr>
                <a:spLocks noRot="1" noChangeAspect="1" noMove="1" noResize="1" noEditPoints="1" noAdjustHandles="1" noChangeArrowheads="1" noChangeShapeType="1" noTextEdit="1"/>
              </p:cNvSpPr>
              <p:nvPr/>
            </p:nvSpPr>
            <p:spPr>
              <a:xfrm>
                <a:off x="7397604" y="5825008"/>
                <a:ext cx="3833357" cy="705642"/>
              </a:xfrm>
              <a:prstGeom prst="rect">
                <a:avLst/>
              </a:prstGeom>
              <a:blipFill rotWithShape="0">
                <a:blip r:embed="rId9"/>
                <a:stretch>
                  <a:fillRect/>
                </a:stretch>
              </a:blipFill>
            </p:spPr>
            <p:txBody>
              <a:bodyPr/>
              <a:lstStyle/>
              <a:p>
                <a:r>
                  <a:rPr lang="en-US">
                    <a:noFill/>
                  </a:rPr>
                  <a:t> </a:t>
                </a:r>
              </a:p>
            </p:txBody>
          </p:sp>
        </mc:Fallback>
      </mc:AlternateContent>
      <p:sp>
        <p:nvSpPr>
          <p:cNvPr id="91" name="CuadroTexto 90"/>
          <p:cNvSpPr txBox="1"/>
          <p:nvPr/>
        </p:nvSpPr>
        <p:spPr>
          <a:xfrm>
            <a:off x="7138371" y="4738790"/>
            <a:ext cx="1175115" cy="338554"/>
          </a:xfrm>
          <a:prstGeom prst="rect">
            <a:avLst/>
          </a:prstGeom>
          <a:noFill/>
        </p:spPr>
        <p:txBody>
          <a:bodyPr wrap="square" rtlCol="0">
            <a:spAutoFit/>
          </a:bodyPr>
          <a:lstStyle/>
          <a:p>
            <a:pPr algn="ctr"/>
            <a:r>
              <a:rPr lang="es-EC" sz="1600" b="1" dirty="0" err="1"/>
              <a:t>Δa</a:t>
            </a:r>
            <a:endParaRPr lang="es-EC" sz="1600" b="1" dirty="0">
              <a:latin typeface="Times New Roman" panose="02020603050405020304" pitchFamily="18" charset="0"/>
              <a:cs typeface="Times New Roman" panose="02020603050405020304" pitchFamily="18" charset="0"/>
            </a:endParaRPr>
          </a:p>
        </p:txBody>
      </p:sp>
      <p:sp>
        <p:nvSpPr>
          <p:cNvPr id="92" name="CuadroTexto 91"/>
          <p:cNvSpPr txBox="1"/>
          <p:nvPr/>
        </p:nvSpPr>
        <p:spPr>
          <a:xfrm>
            <a:off x="8090871" y="4738790"/>
            <a:ext cx="704775" cy="338554"/>
          </a:xfrm>
          <a:prstGeom prst="rect">
            <a:avLst/>
          </a:prstGeom>
          <a:noFill/>
        </p:spPr>
        <p:txBody>
          <a:bodyPr wrap="square" rtlCol="0">
            <a:spAutoFit/>
          </a:bodyPr>
          <a:lstStyle/>
          <a:p>
            <a:pPr algn="ctr"/>
            <a:r>
              <a:rPr lang="es-EC" sz="1600" b="1" dirty="0" err="1" smtClean="0"/>
              <a:t>Δq</a:t>
            </a:r>
            <a:endParaRPr lang="es-EC" sz="1600" b="1" dirty="0">
              <a:latin typeface="Times New Roman" panose="02020603050405020304" pitchFamily="18" charset="0"/>
              <a:cs typeface="Times New Roman" panose="02020603050405020304" pitchFamily="18" charset="0"/>
            </a:endParaRPr>
          </a:p>
        </p:txBody>
      </p:sp>
      <p:sp>
        <p:nvSpPr>
          <p:cNvPr id="93" name="CuadroTexto 92"/>
          <p:cNvSpPr txBox="1"/>
          <p:nvPr/>
        </p:nvSpPr>
        <p:spPr>
          <a:xfrm>
            <a:off x="8771772" y="4738790"/>
            <a:ext cx="704775" cy="338554"/>
          </a:xfrm>
          <a:prstGeom prst="rect">
            <a:avLst/>
          </a:prstGeom>
          <a:noFill/>
        </p:spPr>
        <p:txBody>
          <a:bodyPr wrap="square" rtlCol="0">
            <a:spAutoFit/>
          </a:bodyPr>
          <a:lstStyle/>
          <a:p>
            <a:pPr algn="ctr"/>
            <a:r>
              <a:rPr lang="es-EC" sz="1600" b="1" dirty="0" err="1"/>
              <a:t>λa</a:t>
            </a:r>
            <a:endParaRPr lang="es-EC" sz="1600" b="1" dirty="0">
              <a:latin typeface="Times New Roman" panose="02020603050405020304" pitchFamily="18" charset="0"/>
              <a:cs typeface="Times New Roman" panose="02020603050405020304" pitchFamily="18" charset="0"/>
            </a:endParaRPr>
          </a:p>
        </p:txBody>
      </p:sp>
      <p:sp>
        <p:nvSpPr>
          <p:cNvPr id="94" name="CuadroTexto 93"/>
          <p:cNvSpPr txBox="1"/>
          <p:nvPr/>
        </p:nvSpPr>
        <p:spPr>
          <a:xfrm>
            <a:off x="9476547" y="4736392"/>
            <a:ext cx="704775" cy="338554"/>
          </a:xfrm>
          <a:prstGeom prst="rect">
            <a:avLst/>
          </a:prstGeom>
          <a:noFill/>
        </p:spPr>
        <p:txBody>
          <a:bodyPr wrap="square" rtlCol="0">
            <a:spAutoFit/>
          </a:bodyPr>
          <a:lstStyle/>
          <a:p>
            <a:pPr algn="ctr"/>
            <a:r>
              <a:rPr lang="es-EC" sz="1600" b="1" dirty="0" err="1" smtClean="0"/>
              <a:t>λq</a:t>
            </a:r>
            <a:endParaRPr lang="es-EC" sz="1600" b="1" dirty="0">
              <a:latin typeface="Times New Roman" panose="02020603050405020304" pitchFamily="18" charset="0"/>
              <a:cs typeface="Times New Roman" panose="02020603050405020304" pitchFamily="18" charset="0"/>
            </a:endParaRPr>
          </a:p>
        </p:txBody>
      </p:sp>
      <p:cxnSp>
        <p:nvCxnSpPr>
          <p:cNvPr id="100" name="Conector angular 99"/>
          <p:cNvCxnSpPr>
            <a:stCxn id="87" idx="3"/>
            <a:endCxn id="94" idx="2"/>
          </p:cNvCxnSpPr>
          <p:nvPr/>
        </p:nvCxnSpPr>
        <p:spPr>
          <a:xfrm flipV="1">
            <a:off x="5042628" y="5074946"/>
            <a:ext cx="4786307" cy="24330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01" name="CuadroTexto 100"/>
          <p:cNvSpPr txBox="1"/>
          <p:nvPr/>
        </p:nvSpPr>
        <p:spPr>
          <a:xfrm>
            <a:off x="6155157" y="960819"/>
            <a:ext cx="704775" cy="338554"/>
          </a:xfrm>
          <a:prstGeom prst="rect">
            <a:avLst/>
          </a:prstGeom>
          <a:no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Rt</a:t>
            </a:r>
            <a:r>
              <a:rPr lang="en-US" sz="1600" b="1" baseline="-25000" dirty="0" smtClean="0">
                <a:latin typeface="Times New Roman" panose="02020603050405020304" pitchFamily="18" charset="0"/>
                <a:cs typeface="Times New Roman" panose="02020603050405020304" pitchFamily="18" charset="0"/>
              </a:rPr>
              <a:t>1…n</a:t>
            </a:r>
            <a:endParaRPr lang="es-EC" sz="1600" b="1" dirty="0">
              <a:latin typeface="Times New Roman" panose="02020603050405020304" pitchFamily="18" charset="0"/>
              <a:cs typeface="Times New Roman" panose="02020603050405020304" pitchFamily="18" charset="0"/>
            </a:endParaRPr>
          </a:p>
        </p:txBody>
      </p:sp>
      <p:cxnSp>
        <p:nvCxnSpPr>
          <p:cNvPr id="102" name="Conector recto de flecha 101"/>
          <p:cNvCxnSpPr>
            <a:endCxn id="101" idx="2"/>
          </p:cNvCxnSpPr>
          <p:nvPr/>
        </p:nvCxnSpPr>
        <p:spPr>
          <a:xfrm flipH="1" flipV="1">
            <a:off x="6507545" y="1299373"/>
            <a:ext cx="4710" cy="250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0" name="Conector recto de flecha 109"/>
          <p:cNvCxnSpPr/>
          <p:nvPr/>
        </p:nvCxnSpPr>
        <p:spPr>
          <a:xfrm flipH="1" flipV="1">
            <a:off x="7739774" y="5077263"/>
            <a:ext cx="12357" cy="240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1" name="Conector recto de flecha 110"/>
          <p:cNvCxnSpPr/>
          <p:nvPr/>
        </p:nvCxnSpPr>
        <p:spPr>
          <a:xfrm flipH="1" flipV="1">
            <a:off x="8451735" y="5079536"/>
            <a:ext cx="12357" cy="240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2" name="Conector recto de flecha 111"/>
          <p:cNvCxnSpPr/>
          <p:nvPr/>
        </p:nvCxnSpPr>
        <p:spPr>
          <a:xfrm flipH="1" flipV="1">
            <a:off x="9136400" y="5081809"/>
            <a:ext cx="12357" cy="240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39841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30350"/>
            <a:ext cx="845903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Interfaz Hombre Máquina (HMI)</a:t>
            </a:r>
            <a:endParaRPr lang="es-EC" sz="3600" b="1" dirty="0">
              <a:latin typeface="Times New Roman" panose="02020603050405020304" pitchFamily="18" charset="0"/>
              <a:cs typeface="Times New Roman" panose="02020603050405020304" pitchFamily="18" charset="0"/>
            </a:endParaRPr>
          </a:p>
        </p:txBody>
      </p:sp>
      <p:pic>
        <p:nvPicPr>
          <p:cNvPr id="2050"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481" y="2312255"/>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Proceso 20"/>
          <p:cNvSpPr/>
          <p:nvPr/>
        </p:nvSpPr>
        <p:spPr>
          <a:xfrm>
            <a:off x="1062885" y="1158364"/>
            <a:ext cx="1717192" cy="83707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Gambas</a:t>
            </a:r>
            <a:br>
              <a:rPr lang="es-EC" dirty="0" smtClean="0"/>
            </a:br>
            <a:r>
              <a:rPr lang="es-EC" dirty="0" smtClean="0"/>
              <a:t>(Software Libre)</a:t>
            </a:r>
            <a:endParaRPr lang="es-EC"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630" t="3987"/>
          <a:stretch/>
        </p:blipFill>
        <p:spPr>
          <a:xfrm>
            <a:off x="3283798" y="1191653"/>
            <a:ext cx="3600000" cy="2037661"/>
          </a:xfrm>
          <a:prstGeom prst="rect">
            <a:avLst/>
          </a:prstGeom>
        </p:spPr>
      </p:pic>
      <p:sp>
        <p:nvSpPr>
          <p:cNvPr id="10" name="Flecha derecha 25"/>
          <p:cNvSpPr/>
          <p:nvPr/>
        </p:nvSpPr>
        <p:spPr>
          <a:xfrm rot="5400000">
            <a:off x="1681760" y="3789373"/>
            <a:ext cx="479442" cy="495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3426196" y="4194472"/>
            <a:ext cx="1800000" cy="1595349"/>
          </a:xfrm>
          <a:prstGeom prst="rect">
            <a:avLst/>
          </a:prstGeom>
        </p:spPr>
      </p:pic>
      <p:pic>
        <p:nvPicPr>
          <p:cNvPr id="14" name="Picture 13"/>
          <p:cNvPicPr>
            <a:picLocks noChangeAspect="1"/>
          </p:cNvPicPr>
          <p:nvPr/>
        </p:nvPicPr>
        <p:blipFill>
          <a:blip r:embed="rId6"/>
          <a:stretch>
            <a:fillRect/>
          </a:stretch>
        </p:blipFill>
        <p:spPr>
          <a:xfrm>
            <a:off x="7492619" y="1320708"/>
            <a:ext cx="3600000" cy="2054980"/>
          </a:xfrm>
          <a:prstGeom prst="rect">
            <a:avLst/>
          </a:prstGeom>
        </p:spPr>
      </p:pic>
      <p:pic>
        <p:nvPicPr>
          <p:cNvPr id="15" name="Picture 14"/>
          <p:cNvPicPr>
            <a:picLocks noChangeAspect="1"/>
          </p:cNvPicPr>
          <p:nvPr/>
        </p:nvPicPr>
        <p:blipFill>
          <a:blip r:embed="rId7"/>
          <a:stretch>
            <a:fillRect/>
          </a:stretch>
        </p:blipFill>
        <p:spPr>
          <a:xfrm>
            <a:off x="7304246" y="4230448"/>
            <a:ext cx="2160000" cy="1649750"/>
          </a:xfrm>
          <a:prstGeom prst="rect">
            <a:avLst/>
          </a:prstGeom>
        </p:spPr>
      </p:pic>
      <p:pic>
        <p:nvPicPr>
          <p:cNvPr id="16" name="Picture 15"/>
          <p:cNvPicPr>
            <a:picLocks noChangeAspect="1"/>
          </p:cNvPicPr>
          <p:nvPr/>
        </p:nvPicPr>
        <p:blipFill>
          <a:blip r:embed="rId8"/>
          <a:stretch>
            <a:fillRect/>
          </a:stretch>
        </p:blipFill>
        <p:spPr>
          <a:xfrm>
            <a:off x="9664600" y="4230448"/>
            <a:ext cx="2160000" cy="1560880"/>
          </a:xfrm>
          <a:prstGeom prst="rect">
            <a:avLst/>
          </a:prstGeom>
        </p:spPr>
      </p:pic>
      <p:cxnSp>
        <p:nvCxnSpPr>
          <p:cNvPr id="27" name="Straight Arrow Connector 26"/>
          <p:cNvCxnSpPr/>
          <p:nvPr/>
        </p:nvCxnSpPr>
        <p:spPr>
          <a:xfrm>
            <a:off x="2641481" y="5178223"/>
            <a:ext cx="7847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V="1">
            <a:off x="4345625" y="3229312"/>
            <a:ext cx="7740" cy="9438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V="1">
            <a:off x="9292619" y="3375688"/>
            <a:ext cx="0" cy="376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Proceso 20"/>
          <p:cNvSpPr/>
          <p:nvPr/>
        </p:nvSpPr>
        <p:spPr>
          <a:xfrm>
            <a:off x="4196235" y="817556"/>
            <a:ext cx="1775126" cy="294175"/>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Panel de Control</a:t>
            </a:r>
            <a:endParaRPr lang="es-EC" dirty="0"/>
          </a:p>
        </p:txBody>
      </p:sp>
      <p:sp>
        <p:nvSpPr>
          <p:cNvPr id="52" name="Proceso 20"/>
          <p:cNvSpPr/>
          <p:nvPr/>
        </p:nvSpPr>
        <p:spPr>
          <a:xfrm>
            <a:off x="8781562" y="837378"/>
            <a:ext cx="1022114" cy="294447"/>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Gráficas</a:t>
            </a:r>
            <a:endParaRPr lang="es-EC" dirty="0"/>
          </a:p>
        </p:txBody>
      </p:sp>
      <p:sp>
        <p:nvSpPr>
          <p:cNvPr id="53" name="Proceso 20"/>
          <p:cNvSpPr/>
          <p:nvPr/>
        </p:nvSpPr>
        <p:spPr>
          <a:xfrm>
            <a:off x="3496689" y="5983807"/>
            <a:ext cx="1659013" cy="248231"/>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Menú Principal</a:t>
            </a:r>
            <a:endParaRPr lang="es-EC" dirty="0"/>
          </a:p>
        </p:txBody>
      </p:sp>
      <p:sp>
        <p:nvSpPr>
          <p:cNvPr id="55" name="Proceso 20"/>
          <p:cNvSpPr/>
          <p:nvPr/>
        </p:nvSpPr>
        <p:spPr>
          <a:xfrm>
            <a:off x="7266982" y="6042081"/>
            <a:ext cx="2234528" cy="248231"/>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Creación de Reportes</a:t>
            </a:r>
            <a:endParaRPr lang="es-EC" dirty="0"/>
          </a:p>
        </p:txBody>
      </p:sp>
      <p:sp>
        <p:nvSpPr>
          <p:cNvPr id="56" name="Proceso 20"/>
          <p:cNvSpPr/>
          <p:nvPr/>
        </p:nvSpPr>
        <p:spPr>
          <a:xfrm>
            <a:off x="9849539" y="6042081"/>
            <a:ext cx="1790121" cy="248231"/>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Ayuda al Usuario</a:t>
            </a:r>
            <a:endParaRPr lang="es-EC" dirty="0"/>
          </a:p>
        </p:txBody>
      </p:sp>
      <p:cxnSp>
        <p:nvCxnSpPr>
          <p:cNvPr id="58" name="Elbow Connector 57"/>
          <p:cNvCxnSpPr>
            <a:stCxn id="3" idx="2"/>
          </p:cNvCxnSpPr>
          <p:nvPr/>
        </p:nvCxnSpPr>
        <p:spPr>
          <a:xfrm rot="16200000" flipH="1">
            <a:off x="7652730" y="660382"/>
            <a:ext cx="522941" cy="5660804"/>
          </a:xfrm>
          <a:prstGeom prst="bentConnector2">
            <a:avLst/>
          </a:prstGeom>
        </p:spPr>
        <p:style>
          <a:lnRef idx="1">
            <a:schemeClr val="dk1"/>
          </a:lnRef>
          <a:fillRef idx="0">
            <a:schemeClr val="dk1"/>
          </a:fillRef>
          <a:effectRef idx="0">
            <a:schemeClr val="dk1"/>
          </a:effectRef>
          <a:fontRef idx="minor">
            <a:schemeClr val="tx1"/>
          </a:fontRef>
        </p:style>
      </p:cxnSp>
      <p:pic>
        <p:nvPicPr>
          <p:cNvPr id="63" name="Picture 62"/>
          <p:cNvPicPr>
            <a:picLocks noChangeAspect="1"/>
          </p:cNvPicPr>
          <p:nvPr/>
        </p:nvPicPr>
        <p:blipFill>
          <a:blip r:embed="rId9"/>
          <a:stretch>
            <a:fillRect/>
          </a:stretch>
        </p:blipFill>
        <p:spPr>
          <a:xfrm>
            <a:off x="5293221" y="4622359"/>
            <a:ext cx="1944000" cy="1111727"/>
          </a:xfrm>
          <a:prstGeom prst="rect">
            <a:avLst/>
          </a:prstGeom>
        </p:spPr>
      </p:pic>
      <p:cxnSp>
        <p:nvCxnSpPr>
          <p:cNvPr id="2048" name="Straight Arrow Connector 2047"/>
          <p:cNvCxnSpPr>
            <a:endCxn id="16" idx="0"/>
          </p:cNvCxnSpPr>
          <p:nvPr/>
        </p:nvCxnSpPr>
        <p:spPr>
          <a:xfrm>
            <a:off x="10744600" y="3764746"/>
            <a:ext cx="0" cy="4657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51" name="Straight Arrow Connector 2050"/>
          <p:cNvCxnSpPr>
            <a:endCxn id="15" idx="0"/>
          </p:cNvCxnSpPr>
          <p:nvPr/>
        </p:nvCxnSpPr>
        <p:spPr>
          <a:xfrm>
            <a:off x="8384246" y="3752255"/>
            <a:ext cx="0" cy="478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54" name="Straight Arrow Connector 2053"/>
          <p:cNvCxnSpPr>
            <a:endCxn id="63" idx="0"/>
          </p:cNvCxnSpPr>
          <p:nvPr/>
        </p:nvCxnSpPr>
        <p:spPr>
          <a:xfrm>
            <a:off x="6265221" y="3752255"/>
            <a:ext cx="0" cy="8701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Proceso 20"/>
          <p:cNvSpPr/>
          <p:nvPr/>
        </p:nvSpPr>
        <p:spPr>
          <a:xfrm>
            <a:off x="5574938" y="5988845"/>
            <a:ext cx="1288520" cy="24319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Calibración</a:t>
            </a:r>
            <a:endParaRPr lang="es-EC" dirty="0"/>
          </a:p>
        </p:txBody>
      </p:sp>
      <p:pic>
        <p:nvPicPr>
          <p:cNvPr id="8" name="Imagen 7"/>
          <p:cNvPicPr>
            <a:picLocks noChangeAspect="1"/>
          </p:cNvPicPr>
          <p:nvPr/>
        </p:nvPicPr>
        <p:blipFill>
          <a:blip r:embed="rId10"/>
          <a:stretch>
            <a:fillRect/>
          </a:stretch>
        </p:blipFill>
        <p:spPr>
          <a:xfrm>
            <a:off x="1154353" y="4352344"/>
            <a:ext cx="1527854" cy="1527854"/>
          </a:xfrm>
          <a:prstGeom prst="rect">
            <a:avLst/>
          </a:prstGeom>
        </p:spPr>
      </p:pic>
    </p:spTree>
    <p:extLst>
      <p:ext uri="{BB962C8B-B14F-4D97-AF65-F5344CB8AC3E}">
        <p14:creationId xmlns:p14="http://schemas.microsoft.com/office/powerpoint/2010/main" val="388962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smtClean="0"/>
              <a:t>CAPÍTULO 4</a:t>
            </a:r>
            <a:br>
              <a:rPr lang="es-EC" sz="3200" b="1" dirty="0" smtClean="0"/>
            </a:br>
            <a:r>
              <a:rPr lang="es-EC" sz="3200" b="1" dirty="0" smtClean="0"/>
              <a:t>MONTAJE, PRUEBAS Y RESULTADOS</a:t>
            </a:r>
            <a:endParaRPr lang="es-ES_tradnl" sz="3200" b="1" dirty="0">
              <a:latin typeface="Times New Roman" panose="02020603050405020304" pitchFamily="18" charset="0"/>
              <a:cs typeface="Times New Roman" panose="02020603050405020304" pitchFamily="18" charset="0"/>
            </a:endParaRPr>
          </a:p>
        </p:txBody>
      </p:sp>
      <p:pic>
        <p:nvPicPr>
          <p:cNvPr id="14" name="Imagen 13"/>
          <p:cNvPicPr/>
          <p:nvPr/>
        </p:nvPicPr>
        <p:blipFill>
          <a:blip r:embed="rId2"/>
          <a:stretch>
            <a:fillRect/>
          </a:stretch>
        </p:blipFill>
        <p:spPr>
          <a:xfrm>
            <a:off x="2166613" y="1911674"/>
            <a:ext cx="3256280" cy="202819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082055305"/>
              </p:ext>
            </p:extLst>
          </p:nvPr>
        </p:nvGraphicFramePr>
        <p:xfrm>
          <a:off x="2166613" y="4155133"/>
          <a:ext cx="4357017" cy="640080"/>
        </p:xfrm>
        <a:graphic>
          <a:graphicData uri="http://schemas.openxmlformats.org/drawingml/2006/table">
            <a:tbl>
              <a:tblPr firstRow="1" firstCol="1" bandRow="1">
                <a:tableStyleId>{0E3FDE45-AF77-4B5C-9715-49D594BDF05E}</a:tableStyleId>
              </a:tblPr>
              <a:tblGrid>
                <a:gridCol w="3137052"/>
                <a:gridCol w="1219965"/>
              </a:tblGrid>
              <a:tr h="190500">
                <a:tc>
                  <a:txBody>
                    <a:bodyPr/>
                    <a:lstStyle/>
                    <a:p>
                      <a:pPr indent="252095" algn="ctr">
                        <a:lnSpc>
                          <a:spcPct val="150000"/>
                        </a:lnSpc>
                        <a:spcAft>
                          <a:spcPts val="0"/>
                        </a:spcAft>
                      </a:pPr>
                      <a:r>
                        <a:rPr lang="es-EC" sz="1400" dirty="0">
                          <a:effectLst/>
                        </a:rPr>
                        <a:t>Promedio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0,9326</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3365">
                <a:tc>
                  <a:txBody>
                    <a:bodyPr/>
                    <a:lstStyle/>
                    <a:p>
                      <a:pPr indent="252095" algn="ctr">
                        <a:lnSpc>
                          <a:spcPct val="150000"/>
                        </a:lnSpc>
                        <a:spcAft>
                          <a:spcPts val="0"/>
                        </a:spcAft>
                      </a:pPr>
                      <a:r>
                        <a:rPr lang="es-EC" sz="1400" dirty="0">
                          <a:effectLst/>
                        </a:rPr>
                        <a:t>Desviación Estándar</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0,0074</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876254778"/>
              </p:ext>
            </p:extLst>
          </p:nvPr>
        </p:nvGraphicFramePr>
        <p:xfrm>
          <a:off x="2166613" y="4913198"/>
          <a:ext cx="4370665" cy="1600200"/>
        </p:xfrm>
        <a:graphic>
          <a:graphicData uri="http://schemas.openxmlformats.org/drawingml/2006/table">
            <a:tbl>
              <a:tblPr firstRow="1" firstCol="1" bandRow="1">
                <a:tableStyleId>{9D7B26C5-4107-4FEC-AEDC-1716B250A1EF}</a:tableStyleId>
              </a:tblPr>
              <a:tblGrid>
                <a:gridCol w="1020117"/>
                <a:gridCol w="944028"/>
                <a:gridCol w="2406520"/>
              </a:tblGrid>
              <a:tr h="190500">
                <a:tc gridSpan="2">
                  <a:txBody>
                    <a:bodyPr/>
                    <a:lstStyle/>
                    <a:p>
                      <a:pPr indent="252095" algn="ctr">
                        <a:lnSpc>
                          <a:spcPct val="150000"/>
                        </a:lnSpc>
                        <a:spcAft>
                          <a:spcPts val="0"/>
                        </a:spcAft>
                      </a:pPr>
                      <a:r>
                        <a:rPr lang="es-EC" sz="1400" dirty="0">
                          <a:effectLst/>
                        </a:rPr>
                        <a:t>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indent="252095" algn="ctr">
                        <a:lnSpc>
                          <a:spcPct val="150000"/>
                        </a:lnSpc>
                        <a:spcAft>
                          <a:spcPts val="0"/>
                        </a:spcAft>
                      </a:pPr>
                      <a:r>
                        <a:rPr lang="es-EC" sz="1400" dirty="0">
                          <a:effectLst/>
                        </a:rPr>
                        <a:t>Probabilidad de ocurrencia</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400" dirty="0">
                          <a:effectLst/>
                        </a:rPr>
                        <a:t>Z </a:t>
                      </a:r>
                      <a:r>
                        <a:rPr lang="es-EC" sz="1400" baseline="-25000" dirty="0" err="1">
                          <a:effectLst/>
                        </a:rPr>
                        <a:t>Pmin</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-2,85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49,77%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400">
                          <a:effectLst/>
                        </a:rPr>
                        <a:t> Z </a:t>
                      </a:r>
                      <a:r>
                        <a:rPr lang="es-EC" sz="1400" baseline="-25000">
                          <a:effectLst/>
                        </a:rPr>
                        <a:t>Pmax</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2,16</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48,46%</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gridSpan="2">
                  <a:txBody>
                    <a:bodyPr/>
                    <a:lstStyle/>
                    <a:p>
                      <a:pPr indent="252095" algn="ctr">
                        <a:lnSpc>
                          <a:spcPct val="150000"/>
                        </a:lnSpc>
                        <a:spcAft>
                          <a:spcPts val="0"/>
                        </a:spcAft>
                      </a:pPr>
                      <a:r>
                        <a:rPr lang="es-EC" sz="1400">
                          <a:effectLst/>
                        </a:rPr>
                        <a:t>Confiabilidad</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indent="252095" algn="ctr">
                        <a:lnSpc>
                          <a:spcPct val="150000"/>
                        </a:lnSpc>
                        <a:spcAft>
                          <a:spcPts val="0"/>
                        </a:spcAft>
                      </a:pPr>
                      <a:r>
                        <a:rPr lang="es-EC" sz="1400" dirty="0">
                          <a:effectLst/>
                        </a:rPr>
                        <a:t>98,23%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9315782" y="1911674"/>
                <a:ext cx="2239844" cy="6477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𝑃𝑚𝑖𝑛</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0.9114−</m:t>
                          </m:r>
                          <m:acc>
                            <m:accPr>
                              <m:chr m:val="̅"/>
                              <m:ctrlPr>
                                <a:rPr lang="en-US" i="1">
                                  <a:latin typeface="Cambria Math" panose="02040503050406030204" pitchFamily="18" charset="0"/>
                                </a:rPr>
                              </m:ctrlPr>
                            </m:accPr>
                            <m:e>
                              <m:r>
                                <a:rPr lang="en-US" i="1">
                                  <a:latin typeface="Cambria Math" panose="02040503050406030204" pitchFamily="18" charset="0"/>
                                </a:rPr>
                                <m:t>𝑋</m:t>
                              </m:r>
                            </m:e>
                          </m:acc>
                        </m:num>
                        <m:den>
                          <m:r>
                            <a:rPr lang="en-US" i="1">
                              <a:latin typeface="Cambria Math" panose="02040503050406030204" pitchFamily="18" charset="0"/>
                            </a:rPr>
                            <m:t>𝜎</m:t>
                          </m:r>
                        </m:den>
                      </m:f>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9315782" y="1911674"/>
                <a:ext cx="2239844" cy="64774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9315782" y="2925769"/>
                <a:ext cx="2278316" cy="6477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𝑃𝑚𝑎𝑥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0.9486−</m:t>
                          </m:r>
                          <m:acc>
                            <m:accPr>
                              <m:chr m:val="̅"/>
                              <m:ctrlPr>
                                <a:rPr lang="en-US" i="1">
                                  <a:latin typeface="Cambria Math" panose="02040503050406030204" pitchFamily="18" charset="0"/>
                                </a:rPr>
                              </m:ctrlPr>
                            </m:accPr>
                            <m:e>
                              <m:r>
                                <a:rPr lang="en-US" i="1">
                                  <a:latin typeface="Cambria Math" panose="02040503050406030204" pitchFamily="18" charset="0"/>
                                </a:rPr>
                                <m:t>𝑋</m:t>
                              </m:r>
                            </m:e>
                          </m:acc>
                        </m:num>
                        <m:den>
                          <m:r>
                            <a:rPr lang="en-US" i="1">
                              <a:latin typeface="Cambria Math" panose="02040503050406030204" pitchFamily="18" charset="0"/>
                            </a:rPr>
                            <m:t>𝜎</m:t>
                          </m:r>
                        </m:den>
                      </m:f>
                    </m:oMath>
                  </m:oMathPara>
                </a14:m>
                <a:endParaRPr lang="en-US" dirty="0"/>
              </a:p>
            </p:txBody>
          </p:sp>
        </mc:Choice>
        <mc:Fallback xmlns="">
          <p:sp>
            <p:nvSpPr>
              <p:cNvPr id="15" name="Rectángulo 14"/>
              <p:cNvSpPr>
                <a:spLocks noRot="1" noChangeAspect="1" noMove="1" noResize="1" noEditPoints="1" noAdjustHandles="1" noChangeArrowheads="1" noChangeShapeType="1" noTextEdit="1"/>
              </p:cNvSpPr>
              <p:nvPr/>
            </p:nvSpPr>
            <p:spPr>
              <a:xfrm>
                <a:off x="9315782" y="2925769"/>
                <a:ext cx="2278316" cy="647741"/>
              </a:xfrm>
              <a:prstGeom prst="rect">
                <a:avLst/>
              </a:prstGeom>
              <a:blipFill rotWithShape="0">
                <a:blip r:embed="rId4"/>
                <a:stretch>
                  <a:fillRect/>
                </a:stretch>
              </a:blipFill>
            </p:spPr>
            <p:txBody>
              <a:bodyPr/>
              <a:lstStyle/>
              <a:p>
                <a:r>
                  <a:rPr lang="en-US">
                    <a:noFill/>
                  </a:rPr>
                  <a:t> </a:t>
                </a:r>
              </a:p>
            </p:txBody>
          </p:sp>
        </mc:Fallback>
      </mc:AlternateContent>
      <p:graphicFrame>
        <p:nvGraphicFramePr>
          <p:cNvPr id="16" name="Tabla 15"/>
          <p:cNvGraphicFramePr>
            <a:graphicFrameLocks noGrp="1"/>
          </p:cNvGraphicFramePr>
          <p:nvPr>
            <p:extLst>
              <p:ext uri="{D42A27DB-BD31-4B8C-83A1-F6EECF244321}">
                <p14:modId xmlns:p14="http://schemas.microsoft.com/office/powerpoint/2010/main" val="2662804616"/>
              </p:ext>
            </p:extLst>
          </p:nvPr>
        </p:nvGraphicFramePr>
        <p:xfrm>
          <a:off x="5422893" y="2126362"/>
          <a:ext cx="3754605" cy="1280160"/>
        </p:xfrm>
        <a:graphic>
          <a:graphicData uri="http://schemas.openxmlformats.org/drawingml/2006/table">
            <a:tbl>
              <a:tblPr firstRow="1" firstCol="1" bandRow="1">
                <a:tableStyleId>{68D230F3-CF80-4859-8CE7-A43EE81993B5}</a:tableStyleId>
              </a:tblPr>
              <a:tblGrid>
                <a:gridCol w="1784188"/>
                <a:gridCol w="1251785"/>
                <a:gridCol w="718632"/>
              </a:tblGrid>
              <a:tr h="190500">
                <a:tc gridSpan="3">
                  <a:txBody>
                    <a:bodyPr/>
                    <a:lstStyle/>
                    <a:p>
                      <a:pPr indent="252095" algn="ctr">
                        <a:lnSpc>
                          <a:spcPct val="150000"/>
                        </a:lnSpc>
                        <a:spcAft>
                          <a:spcPts val="0"/>
                        </a:spcAft>
                      </a:pPr>
                      <a:r>
                        <a:rPr lang="es-EC" sz="1400" dirty="0">
                          <a:effectLst/>
                        </a:rPr>
                        <a:t>Patrón de calibración</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190500">
                <a:tc>
                  <a:txBody>
                    <a:bodyPr/>
                    <a:lstStyle/>
                    <a:p>
                      <a:pPr indent="252095" algn="ctr">
                        <a:lnSpc>
                          <a:spcPct val="150000"/>
                        </a:lnSpc>
                        <a:spcAft>
                          <a:spcPts val="0"/>
                        </a:spcAft>
                      </a:pPr>
                      <a:r>
                        <a:rPr lang="es-EC" sz="1400" dirty="0">
                          <a:effectLst/>
                        </a:rPr>
                        <a:t>P</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0,93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um</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400">
                          <a:effectLst/>
                        </a:rPr>
                        <a:t>P</a:t>
                      </a:r>
                      <a:r>
                        <a:rPr lang="es-EC" sz="1400" baseline="-25000">
                          <a:effectLst/>
                        </a:rPr>
                        <a:t>max</a:t>
                      </a:r>
                      <a:r>
                        <a:rPr lang="es-EC" sz="1400">
                          <a:effectLst/>
                        </a:rPr>
                        <a:t> (+2%)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0,9486</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um</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400">
                          <a:effectLst/>
                        </a:rPr>
                        <a:t>P</a:t>
                      </a:r>
                      <a:r>
                        <a:rPr lang="es-EC" sz="1400" baseline="-25000">
                          <a:effectLst/>
                        </a:rPr>
                        <a:t>min</a:t>
                      </a:r>
                      <a:r>
                        <a:rPr lang="es-EC" sz="1400">
                          <a:effectLst/>
                        </a:rPr>
                        <a:t> (-2%)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0,9114</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err="1">
                          <a:effectLst/>
                        </a:rPr>
                        <a:t>um</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21" name="Imagen 20"/>
          <p:cNvPicPr>
            <a:picLocks noChangeAspect="1"/>
          </p:cNvPicPr>
          <p:nvPr/>
        </p:nvPicPr>
        <p:blipFill>
          <a:blip r:embed="rId5"/>
          <a:stretch>
            <a:fillRect/>
          </a:stretch>
        </p:blipFill>
        <p:spPr>
          <a:xfrm>
            <a:off x="6986249" y="3573510"/>
            <a:ext cx="4659066" cy="3034265"/>
          </a:xfrm>
          <a:prstGeom prst="rect">
            <a:avLst/>
          </a:prstGeom>
        </p:spPr>
      </p:pic>
      <p:sp>
        <p:nvSpPr>
          <p:cNvPr id="22" name="CuadroTexto 21"/>
          <p:cNvSpPr txBox="1"/>
          <p:nvPr/>
        </p:nvSpPr>
        <p:spPr>
          <a:xfrm>
            <a:off x="5199825" y="1334864"/>
            <a:ext cx="2399140"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Distribución normal z</a:t>
            </a:r>
            <a:endParaRPr lang="es-EC" b="1" dirty="0">
              <a:latin typeface="Times New Roman" panose="02020603050405020304" pitchFamily="18" charset="0"/>
              <a:cs typeface="Times New Roman" panose="02020603050405020304" pitchFamily="18" charset="0"/>
            </a:endParaRPr>
          </a:p>
        </p:txBody>
      </p:sp>
      <p:sp>
        <p:nvSpPr>
          <p:cNvPr id="11" name="Llamada con línea 1 (sin borde) 11"/>
          <p:cNvSpPr/>
          <p:nvPr/>
        </p:nvSpPr>
        <p:spPr>
          <a:xfrm>
            <a:off x="10068208" y="4821874"/>
            <a:ext cx="2485585" cy="432270"/>
          </a:xfrm>
          <a:prstGeom prst="callout1">
            <a:avLst>
              <a:gd name="adj1" fmla="val 67509"/>
              <a:gd name="adj2" fmla="val 53050"/>
              <a:gd name="adj3" fmla="val 277660"/>
              <a:gd name="adj4" fmla="val 52994"/>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800" dirty="0" smtClean="0"/>
              <a:t>0,9548</a:t>
            </a:r>
            <a:endParaRPr lang="es-EC" sz="1800" dirty="0"/>
          </a:p>
        </p:txBody>
      </p:sp>
      <p:sp>
        <p:nvSpPr>
          <p:cNvPr id="12" name="Llamada con línea 1 (sin borde) 11"/>
          <p:cNvSpPr/>
          <p:nvPr/>
        </p:nvSpPr>
        <p:spPr>
          <a:xfrm>
            <a:off x="5921553" y="4810504"/>
            <a:ext cx="2485585" cy="432270"/>
          </a:xfrm>
          <a:prstGeom prst="callout1">
            <a:avLst>
              <a:gd name="adj1" fmla="val 67509"/>
              <a:gd name="adj2" fmla="val 53050"/>
              <a:gd name="adj3" fmla="val 277660"/>
              <a:gd name="adj4" fmla="val 52994"/>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1800" dirty="0" smtClean="0"/>
              <a:t>0,9104</a:t>
            </a:r>
            <a:endParaRPr lang="es-EC" sz="1800" dirty="0"/>
          </a:p>
        </p:txBody>
      </p:sp>
    </p:spTree>
    <p:extLst>
      <p:ext uri="{BB962C8B-B14F-4D97-AF65-F5344CB8AC3E}">
        <p14:creationId xmlns:p14="http://schemas.microsoft.com/office/powerpoint/2010/main" val="1271513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1353" y="4482556"/>
            <a:ext cx="4496934" cy="1878378"/>
          </a:xfrm>
          <a:prstGeom prst="rect">
            <a:avLst/>
          </a:prstGeom>
          <a:noFill/>
          <a:ln>
            <a:noFill/>
          </a:ln>
        </p:spPr>
      </p:pic>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smtClean="0"/>
              <a:t>CAPÍTULO 4</a:t>
            </a:r>
            <a:br>
              <a:rPr lang="es-EC" sz="3200" b="1" dirty="0" smtClean="0"/>
            </a:br>
            <a:r>
              <a:rPr lang="es-EC" sz="3200" b="1" dirty="0" smtClean="0"/>
              <a:t>MONTAJE, PRUEBAS Y RESULTADOS</a:t>
            </a:r>
            <a:endParaRPr lang="es-ES_tradnl" sz="3200" b="1" dirty="0">
              <a:latin typeface="Times New Roman" panose="02020603050405020304" pitchFamily="18" charset="0"/>
              <a:cs typeface="Times New Roman" panose="02020603050405020304" pitchFamily="18" charset="0"/>
            </a:endParaRPr>
          </a:p>
        </p:txBody>
      </p:sp>
      <p:pic>
        <p:nvPicPr>
          <p:cNvPr id="14" name="Imagen 13"/>
          <p:cNvPicPr/>
          <p:nvPr/>
        </p:nvPicPr>
        <p:blipFill>
          <a:blip r:embed="rId3"/>
          <a:stretch>
            <a:fillRect/>
          </a:stretch>
        </p:blipFill>
        <p:spPr>
          <a:xfrm>
            <a:off x="1989186" y="1625070"/>
            <a:ext cx="3256280" cy="2028190"/>
          </a:xfrm>
          <a:prstGeom prst="rect">
            <a:avLst/>
          </a:prstGeom>
        </p:spPr>
      </p:pic>
      <p:sp>
        <p:nvSpPr>
          <p:cNvPr id="22" name="CuadroTexto 21"/>
          <p:cNvSpPr txBox="1"/>
          <p:nvPr/>
        </p:nvSpPr>
        <p:spPr>
          <a:xfrm>
            <a:off x="6701083" y="1334864"/>
            <a:ext cx="2399140"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Distribución t </a:t>
            </a:r>
            <a:r>
              <a:rPr lang="es-EC" b="1" dirty="0" err="1" smtClean="0">
                <a:latin typeface="Times New Roman" panose="02020603050405020304" pitchFamily="18" charset="0"/>
                <a:cs typeface="Times New Roman" panose="02020603050405020304" pitchFamily="18" charset="0"/>
              </a:rPr>
              <a:t>student</a:t>
            </a:r>
            <a:endParaRPr lang="es-EC"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6051353" y="1863389"/>
                <a:ext cx="21023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0">
                              <a:latin typeface="Cambria Math" panose="02040503050406030204" pitchFamily="18" charset="0"/>
                            </a:rPr>
                            <m:t>0</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𝑋𝑖</m:t>
                          </m:r>
                        </m:e>
                        <m:sub>
                          <m:r>
                            <a:rPr lang="en-US" i="1">
                              <a:latin typeface="Cambria Math" panose="02040503050406030204" pitchFamily="18" charset="0"/>
                            </a:rPr>
                            <m:t>𝑃𝑟𝑜𝑚𝑒𝑑𝑖𝑜</m:t>
                          </m:r>
                        </m:sub>
                      </m:sSub>
                      <m:r>
                        <a:rPr lang="en-US" i="0">
                          <a:latin typeface="Cambria Math" panose="02040503050406030204" pitchFamily="18" charset="0"/>
                        </a:rPr>
                        <m:t>=</m:t>
                      </m:r>
                      <m:r>
                        <a:rPr lang="en-US" i="1">
                          <a:latin typeface="Cambria Math" panose="02040503050406030204" pitchFamily="18" charset="0"/>
                        </a:rPr>
                        <m:t>𝑃</m:t>
                      </m:r>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6051353" y="1863389"/>
                <a:ext cx="2102370" cy="369332"/>
              </a:xfrm>
              <a:prstGeom prst="rect">
                <a:avLst/>
              </a:prstGeom>
              <a:blipFill rotWithShape="0">
                <a:blip r:embed="rId4"/>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6056675" y="2347431"/>
                <a:ext cx="20970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𝑋𝑖</m:t>
                          </m:r>
                        </m:e>
                        <m:sub>
                          <m:r>
                            <a:rPr lang="en-US" i="1">
                              <a:latin typeface="Cambria Math" panose="02040503050406030204" pitchFamily="18" charset="0"/>
                            </a:rPr>
                            <m:t>𝑃𝑟𝑜𝑚𝑒𝑑𝑖𝑜</m:t>
                          </m:r>
                        </m:sub>
                      </m:sSub>
                      <m:r>
                        <a:rPr lang="en-US" i="0">
                          <a:latin typeface="Cambria Math" panose="02040503050406030204" pitchFamily="18" charset="0"/>
                        </a:rPr>
                        <m:t>≠</m:t>
                      </m:r>
                      <m:r>
                        <a:rPr lang="en-US" i="1">
                          <a:latin typeface="Cambria Math" panose="02040503050406030204" pitchFamily="18" charset="0"/>
                        </a:rPr>
                        <m:t>𝑃</m:t>
                      </m:r>
                    </m:oMath>
                  </m:oMathPara>
                </a14:m>
                <a:endParaRPr lang="en-US" dirty="0"/>
              </a:p>
            </p:txBody>
          </p:sp>
        </mc:Choice>
        <mc:Fallback xmlns="">
          <p:sp>
            <p:nvSpPr>
              <p:cNvPr id="13" name="Rectángulo 12"/>
              <p:cNvSpPr>
                <a:spLocks noRot="1" noChangeAspect="1" noMove="1" noResize="1" noEditPoints="1" noAdjustHandles="1" noChangeArrowheads="1" noChangeShapeType="1" noTextEdit="1"/>
              </p:cNvSpPr>
              <p:nvPr/>
            </p:nvSpPr>
            <p:spPr>
              <a:xfrm>
                <a:off x="6056675" y="2347431"/>
                <a:ext cx="2097048" cy="369332"/>
              </a:xfrm>
              <a:prstGeom prst="rect">
                <a:avLst/>
              </a:prstGeom>
              <a:blipFill rotWithShape="0">
                <a:blip r:embed="rId5"/>
                <a:stretch>
                  <a:fillRect b="-1639"/>
                </a:stretch>
              </a:blipFill>
            </p:spPr>
            <p:txBody>
              <a:bodyPr/>
              <a:lstStyle/>
              <a:p>
                <a:r>
                  <a:rPr lang="en-US">
                    <a:noFill/>
                  </a:rPr>
                  <a:t> </a:t>
                </a:r>
              </a:p>
            </p:txBody>
          </p:sp>
        </mc:Fallback>
      </mc:AlternateContent>
      <p:graphicFrame>
        <p:nvGraphicFramePr>
          <p:cNvPr id="20" name="Tabla 19"/>
          <p:cNvGraphicFramePr>
            <a:graphicFrameLocks noGrp="1"/>
          </p:cNvGraphicFramePr>
          <p:nvPr>
            <p:extLst>
              <p:ext uri="{D42A27DB-BD31-4B8C-83A1-F6EECF244321}">
                <p14:modId xmlns:p14="http://schemas.microsoft.com/office/powerpoint/2010/main" val="3312847597"/>
              </p:ext>
            </p:extLst>
          </p:nvPr>
        </p:nvGraphicFramePr>
        <p:xfrm>
          <a:off x="1877037" y="3794697"/>
          <a:ext cx="3327472" cy="1280160"/>
        </p:xfrm>
        <a:graphic>
          <a:graphicData uri="http://schemas.openxmlformats.org/drawingml/2006/table">
            <a:tbl>
              <a:tblPr firstRow="1" firstCol="1" bandRow="1">
                <a:tableStyleId>{9D7B26C5-4107-4FEC-AEDC-1716B250A1EF}</a:tableStyleId>
              </a:tblPr>
              <a:tblGrid>
                <a:gridCol w="1581214"/>
                <a:gridCol w="1109379"/>
                <a:gridCol w="636879"/>
              </a:tblGrid>
              <a:tr h="190500">
                <a:tc gridSpan="3">
                  <a:txBody>
                    <a:bodyPr/>
                    <a:lstStyle/>
                    <a:p>
                      <a:pPr indent="252095" algn="ctr">
                        <a:lnSpc>
                          <a:spcPct val="150000"/>
                        </a:lnSpc>
                        <a:spcAft>
                          <a:spcPts val="0"/>
                        </a:spcAft>
                      </a:pPr>
                      <a:r>
                        <a:rPr lang="es-EC" sz="1400" dirty="0">
                          <a:effectLst/>
                        </a:rPr>
                        <a:t>Patrón de calibración</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190500">
                <a:tc>
                  <a:txBody>
                    <a:bodyPr/>
                    <a:lstStyle/>
                    <a:p>
                      <a:pPr indent="252095" algn="ctr">
                        <a:lnSpc>
                          <a:spcPct val="150000"/>
                        </a:lnSpc>
                        <a:spcAft>
                          <a:spcPts val="0"/>
                        </a:spcAft>
                      </a:pPr>
                      <a:r>
                        <a:rPr lang="es-EC" sz="1400" dirty="0">
                          <a:effectLst/>
                        </a:rPr>
                        <a:t>P</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indent="252095" algn="ctr">
                        <a:lnSpc>
                          <a:spcPct val="150000"/>
                        </a:lnSpc>
                        <a:spcAft>
                          <a:spcPts val="0"/>
                        </a:spcAft>
                      </a:pPr>
                      <a:r>
                        <a:rPr lang="es-EC" sz="1400" dirty="0">
                          <a:effectLst/>
                        </a:rPr>
                        <a:t>0,93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indent="252095" algn="ctr">
                        <a:lnSpc>
                          <a:spcPct val="150000"/>
                        </a:lnSpc>
                        <a:spcAft>
                          <a:spcPts val="0"/>
                        </a:spcAft>
                      </a:pPr>
                      <a:r>
                        <a:rPr lang="es-EC" sz="1400">
                          <a:effectLst/>
                        </a:rPr>
                        <a:t>um</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r>
              <a:tr h="190500">
                <a:tc>
                  <a:txBody>
                    <a:bodyPr/>
                    <a:lstStyle/>
                    <a:p>
                      <a:pPr indent="252095" algn="ctr">
                        <a:lnSpc>
                          <a:spcPct val="150000"/>
                        </a:lnSpc>
                        <a:spcAft>
                          <a:spcPts val="0"/>
                        </a:spcAft>
                      </a:pPr>
                      <a:r>
                        <a:rPr lang="es-EC" sz="1400">
                          <a:effectLst/>
                        </a:rPr>
                        <a:t>P</a:t>
                      </a:r>
                      <a:r>
                        <a:rPr lang="es-EC" sz="1400" baseline="-25000">
                          <a:effectLst/>
                        </a:rPr>
                        <a:t>max</a:t>
                      </a:r>
                      <a:r>
                        <a:rPr lang="es-EC" sz="1400">
                          <a:effectLst/>
                        </a:rPr>
                        <a:t> (+2%)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dirty="0">
                          <a:effectLst/>
                        </a:rPr>
                        <a:t>0,9486</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400">
                          <a:effectLst/>
                        </a:rPr>
                        <a:t>um</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252095" algn="ctr">
                        <a:lnSpc>
                          <a:spcPct val="150000"/>
                        </a:lnSpc>
                        <a:spcAft>
                          <a:spcPts val="0"/>
                        </a:spcAft>
                      </a:pPr>
                      <a:r>
                        <a:rPr lang="es-EC" sz="1400" dirty="0" err="1">
                          <a:effectLst/>
                        </a:rPr>
                        <a:t>P</a:t>
                      </a:r>
                      <a:r>
                        <a:rPr lang="es-EC" sz="1400" baseline="-25000" dirty="0" err="1">
                          <a:effectLst/>
                        </a:rPr>
                        <a:t>min</a:t>
                      </a:r>
                      <a:r>
                        <a:rPr lang="es-EC" sz="1400" dirty="0">
                          <a:effectLst/>
                        </a:rPr>
                        <a:t> (-2%)</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indent="252095" algn="ctr">
                        <a:lnSpc>
                          <a:spcPct val="150000"/>
                        </a:lnSpc>
                        <a:spcAft>
                          <a:spcPts val="0"/>
                        </a:spcAft>
                      </a:pPr>
                      <a:r>
                        <a:rPr lang="es-EC" sz="1400" dirty="0">
                          <a:effectLst/>
                        </a:rPr>
                        <a:t>0,9114</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indent="252095" algn="ctr">
                        <a:lnSpc>
                          <a:spcPct val="150000"/>
                        </a:lnSpc>
                        <a:spcAft>
                          <a:spcPts val="0"/>
                        </a:spcAft>
                      </a:pPr>
                      <a:r>
                        <a:rPr lang="es-EC" sz="1400" dirty="0" err="1">
                          <a:effectLst/>
                        </a:rPr>
                        <a:t>um</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r>
            </a:tbl>
          </a:graphicData>
        </a:graphic>
      </p:graphicFrame>
      <p:sp>
        <p:nvSpPr>
          <p:cNvPr id="23" name="CuadroTexto 22"/>
          <p:cNvSpPr txBox="1"/>
          <p:nvPr/>
        </p:nvSpPr>
        <p:spPr>
          <a:xfrm>
            <a:off x="9100223" y="1852504"/>
            <a:ext cx="2399140"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Hipótesis Nula</a:t>
            </a:r>
            <a:endParaRPr lang="es-EC" b="1" dirty="0">
              <a:latin typeface="Times New Roman" panose="02020603050405020304" pitchFamily="18" charset="0"/>
              <a:cs typeface="Times New Roman" panose="02020603050405020304" pitchFamily="18" charset="0"/>
            </a:endParaRPr>
          </a:p>
        </p:txBody>
      </p:sp>
      <p:sp>
        <p:nvSpPr>
          <p:cNvPr id="24" name="CuadroTexto 23"/>
          <p:cNvSpPr txBox="1"/>
          <p:nvPr/>
        </p:nvSpPr>
        <p:spPr>
          <a:xfrm>
            <a:off x="9121818" y="2319562"/>
            <a:ext cx="2399140"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Hipótesis Alternativa</a:t>
            </a:r>
            <a:endParaRPr lang="es-EC" b="1" dirty="0">
              <a:latin typeface="Times New Roman" panose="02020603050405020304" pitchFamily="18" charset="0"/>
              <a:cs typeface="Times New Roman" panose="02020603050405020304" pitchFamily="18" charset="0"/>
            </a:endParaRPr>
          </a:p>
        </p:txBody>
      </p:sp>
      <p:sp>
        <p:nvSpPr>
          <p:cNvPr id="26" name="CuadroTexto 25"/>
          <p:cNvSpPr txBox="1"/>
          <p:nvPr/>
        </p:nvSpPr>
        <p:spPr>
          <a:xfrm>
            <a:off x="7115715" y="3145510"/>
            <a:ext cx="2399140"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Valor Crítico de t:</a:t>
            </a:r>
            <a:endParaRPr lang="es-EC"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Rectángulo 26"/>
              <p:cNvSpPr/>
              <p:nvPr/>
            </p:nvSpPr>
            <p:spPr>
              <a:xfrm>
                <a:off x="6290304" y="3660370"/>
                <a:ext cx="41812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𝑛</m:t>
                      </m:r>
                      <m:r>
                        <a:rPr lang="es-EC" b="0" i="1" smtClean="0">
                          <a:latin typeface="Cambria Math" panose="02040503050406030204" pitchFamily="18" charset="0"/>
                        </a:rPr>
                        <m:t>−1=10−1=9 </m:t>
                      </m:r>
                      <m:r>
                        <a:rPr lang="es-EC" b="0" i="1" smtClean="0">
                          <a:latin typeface="Cambria Math" panose="02040503050406030204" pitchFamily="18" charset="0"/>
                        </a:rPr>
                        <m:t>𝑔𝑟𝑎𝑑𝑜𝑠</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𝑙𝑖𝑏𝑒𝑟𝑡𝑎𝑑</m:t>
                      </m:r>
                    </m:oMath>
                  </m:oMathPara>
                </a14:m>
                <a:endParaRPr lang="en-US" dirty="0"/>
              </a:p>
            </p:txBody>
          </p:sp>
        </mc:Choice>
        <mc:Fallback xmlns="">
          <p:sp>
            <p:nvSpPr>
              <p:cNvPr id="27" name="Rectángulo 26"/>
              <p:cNvSpPr>
                <a:spLocks noRot="1" noChangeAspect="1" noMove="1" noResize="1" noEditPoints="1" noAdjustHandles="1" noChangeArrowheads="1" noChangeShapeType="1" noTextEdit="1"/>
              </p:cNvSpPr>
              <p:nvPr/>
            </p:nvSpPr>
            <p:spPr>
              <a:xfrm>
                <a:off x="6290304" y="3660370"/>
                <a:ext cx="4181209" cy="369332"/>
              </a:xfrm>
              <a:prstGeom prst="rect">
                <a:avLst/>
              </a:prstGeom>
              <a:blipFill rotWithShape="0">
                <a:blip r:embed="rId6"/>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ángulo 27"/>
              <p:cNvSpPr/>
              <p:nvPr/>
            </p:nvSpPr>
            <p:spPr>
              <a:xfrm>
                <a:off x="7001335" y="4030410"/>
                <a:ext cx="2627899"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0" i="1" smtClean="0">
                              <a:latin typeface="Cambria Math" panose="02040503050406030204" pitchFamily="18" charset="0"/>
                            </a:rPr>
                          </m:ctrlPr>
                        </m:sSubPr>
                        <m:e>
                          <m:r>
                            <a:rPr lang="es-EC" b="0" i="1" smtClean="0">
                              <a:latin typeface="Cambria Math" panose="02040503050406030204" pitchFamily="18" charset="0"/>
                            </a:rPr>
                            <m:t>𝑉𝑎𝑙𝑜𝑟</m:t>
                          </m:r>
                          <m:r>
                            <a:rPr lang="es-EC" b="0" i="1" smtClean="0">
                              <a:latin typeface="Cambria Math" panose="02040503050406030204" pitchFamily="18" charset="0"/>
                            </a:rPr>
                            <m:t> </m:t>
                          </m:r>
                          <m:r>
                            <a:rPr lang="es-EC" b="0" i="1" smtClean="0">
                              <a:latin typeface="Cambria Math" panose="02040503050406030204" pitchFamily="18" charset="0"/>
                            </a:rPr>
                            <m:t>𝑐𝑟</m:t>
                          </m:r>
                          <m:r>
                            <a:rPr lang="es-EC" b="0" i="1" smtClean="0">
                              <a:latin typeface="Cambria Math" panose="02040503050406030204" pitchFamily="18" charset="0"/>
                            </a:rPr>
                            <m:t>í</m:t>
                          </m:r>
                          <m:r>
                            <a:rPr lang="es-EC" b="0" i="1" smtClean="0">
                              <a:latin typeface="Cambria Math" panose="02040503050406030204" pitchFamily="18" charset="0"/>
                            </a:rPr>
                            <m:t>𝑡𝑖𝑐𝑜</m:t>
                          </m:r>
                        </m:e>
                        <m:sub>
                          <m:r>
                            <a:rPr lang="es-EC" b="0" i="1" smtClean="0">
                              <a:latin typeface="Cambria Math" panose="02040503050406030204" pitchFamily="18" charset="0"/>
                            </a:rPr>
                            <m:t> 9 </m:t>
                          </m:r>
                          <m:r>
                            <a:rPr lang="es-EC" b="0" i="1" smtClean="0">
                              <a:latin typeface="Cambria Math" panose="02040503050406030204" pitchFamily="18" charset="0"/>
                            </a:rPr>
                            <m:t>𝑔𝑙</m:t>
                          </m:r>
                        </m:sub>
                      </m:sSub>
                      <m:r>
                        <a:rPr lang="es-EC" b="0" i="1" smtClean="0">
                          <a:latin typeface="Cambria Math" panose="02040503050406030204" pitchFamily="18" charset="0"/>
                        </a:rPr>
                        <m:t>=3,25</m:t>
                      </m:r>
                    </m:oMath>
                  </m:oMathPara>
                </a14:m>
                <a:endParaRPr lang="en-US" dirty="0"/>
              </a:p>
            </p:txBody>
          </p:sp>
        </mc:Choice>
        <mc:Fallback xmlns="">
          <p:sp>
            <p:nvSpPr>
              <p:cNvPr id="28" name="Rectángulo 27"/>
              <p:cNvSpPr>
                <a:spLocks noRot="1" noChangeAspect="1" noMove="1" noResize="1" noEditPoints="1" noAdjustHandles="1" noChangeArrowheads="1" noChangeShapeType="1" noTextEdit="1"/>
              </p:cNvSpPr>
              <p:nvPr/>
            </p:nvSpPr>
            <p:spPr>
              <a:xfrm>
                <a:off x="7001335" y="4030410"/>
                <a:ext cx="2627899" cy="391902"/>
              </a:xfrm>
              <a:prstGeom prst="rect">
                <a:avLst/>
              </a:prstGeom>
              <a:blipFill rotWithShape="0">
                <a:blip r:embed="rId7"/>
                <a:stretch>
                  <a:fillRect b="-10938"/>
                </a:stretch>
              </a:blipFill>
            </p:spPr>
            <p:txBody>
              <a:bodyPr/>
              <a:lstStyle/>
              <a:p>
                <a:r>
                  <a:rPr lang="en-US">
                    <a:noFill/>
                  </a:rPr>
                  <a:t> </a:t>
                </a:r>
              </a:p>
            </p:txBody>
          </p:sp>
        </mc:Fallback>
      </mc:AlternateContent>
      <p:sp>
        <p:nvSpPr>
          <p:cNvPr id="30" name="Flecha derecha 29"/>
          <p:cNvSpPr/>
          <p:nvPr/>
        </p:nvSpPr>
        <p:spPr>
          <a:xfrm>
            <a:off x="8258817" y="1926718"/>
            <a:ext cx="736312" cy="267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echa derecha 30"/>
          <p:cNvSpPr/>
          <p:nvPr/>
        </p:nvSpPr>
        <p:spPr>
          <a:xfrm>
            <a:off x="8274737" y="2379370"/>
            <a:ext cx="736312" cy="267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131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smtClean="0"/>
              <a:t>CAPÍTULO 4</a:t>
            </a:r>
            <a:br>
              <a:rPr lang="es-EC" sz="3200" b="1" dirty="0" smtClean="0"/>
            </a:br>
            <a:r>
              <a:rPr lang="es-EC" sz="3200" b="1" dirty="0" smtClean="0"/>
              <a:t>MONTAJE, PRUEBAS Y RESULTADOS</a:t>
            </a:r>
            <a:endParaRPr lang="es-ES_tradnl" sz="3200" b="1" dirty="0">
              <a:latin typeface="Times New Roman" panose="02020603050405020304" pitchFamily="18" charset="0"/>
              <a:cs typeface="Times New Roman" panose="02020603050405020304" pitchFamily="18" charset="0"/>
            </a:endParaRPr>
          </a:p>
        </p:txBody>
      </p:sp>
      <p:sp>
        <p:nvSpPr>
          <p:cNvPr id="22" name="CuadroTexto 21"/>
          <p:cNvSpPr txBox="1"/>
          <p:nvPr/>
        </p:nvSpPr>
        <p:spPr>
          <a:xfrm>
            <a:off x="7449710" y="1312580"/>
            <a:ext cx="2399140"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Distribución t </a:t>
            </a:r>
            <a:r>
              <a:rPr lang="es-EC" b="1" dirty="0" err="1" smtClean="0">
                <a:latin typeface="Times New Roman" panose="02020603050405020304" pitchFamily="18" charset="0"/>
                <a:cs typeface="Times New Roman" panose="02020603050405020304" pitchFamily="18" charset="0"/>
              </a:rPr>
              <a:t>student</a:t>
            </a:r>
            <a:endParaRPr lang="es-EC" b="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336578343"/>
              </p:ext>
            </p:extLst>
          </p:nvPr>
        </p:nvGraphicFramePr>
        <p:xfrm>
          <a:off x="4864973" y="1813378"/>
          <a:ext cx="6839072" cy="4586254"/>
        </p:xfrm>
        <a:graphic>
          <a:graphicData uri="http://schemas.openxmlformats.org/drawingml/2006/table">
            <a:tbl>
              <a:tblPr firstRow="1" firstCol="1" bandRow="1">
                <a:tableStyleId>{5940675A-B579-460E-94D1-54222C63F5DA}</a:tableStyleId>
              </a:tblPr>
              <a:tblGrid>
                <a:gridCol w="1497377"/>
                <a:gridCol w="533764"/>
                <a:gridCol w="584564"/>
                <a:gridCol w="682291"/>
                <a:gridCol w="513710"/>
                <a:gridCol w="564510"/>
                <a:gridCol w="662237"/>
                <a:gridCol w="533764"/>
                <a:gridCol w="584564"/>
                <a:gridCol w="682291"/>
              </a:tblGrid>
              <a:tr h="156564">
                <a:tc gridSpan="4">
                  <a:txBody>
                    <a:bodyPr/>
                    <a:lstStyle/>
                    <a:p>
                      <a:pPr indent="0" algn="ctr">
                        <a:lnSpc>
                          <a:spcPct val="100000"/>
                        </a:lnSpc>
                        <a:spcAft>
                          <a:spcPts val="0"/>
                        </a:spcAft>
                      </a:pPr>
                      <a:r>
                        <a:rPr lang="es-EC" sz="1200" b="1" dirty="0">
                          <a:effectLst/>
                        </a:rPr>
                        <a:t>Prueba 1</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indent="0" algn="ctr">
                        <a:lnSpc>
                          <a:spcPct val="100000"/>
                        </a:lnSpc>
                        <a:spcAft>
                          <a:spcPts val="0"/>
                        </a:spcAft>
                      </a:pPr>
                      <a:r>
                        <a:rPr lang="es-EC" sz="12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Prueba</a:t>
                      </a:r>
                      <a:r>
                        <a:rPr lang="es-EC" sz="12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gridSpan="3">
                  <a:txBody>
                    <a:bodyPr/>
                    <a:lstStyle/>
                    <a:p>
                      <a:pPr indent="0" algn="ctr">
                        <a:lnSpc>
                          <a:spcPct val="100000"/>
                        </a:lnSpc>
                        <a:spcAft>
                          <a:spcPts val="0"/>
                        </a:spcAft>
                      </a:pPr>
                      <a:r>
                        <a:rPr lang="es-EC" sz="12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Prueba 3</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N°</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b="1" dirty="0">
                          <a:effectLst/>
                        </a:rPr>
                        <a:t>Xi</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b="1" dirty="0">
                          <a:effectLst/>
                        </a:rPr>
                        <a:t>Xi-P</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b="1" dirty="0">
                          <a:effectLst/>
                        </a:rPr>
                        <a:t>Error %</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b="1" dirty="0">
                          <a:effectLst/>
                        </a:rPr>
                        <a:t>Xi</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b="1" dirty="0">
                          <a:effectLst/>
                        </a:rPr>
                        <a:t>Xi-P</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b="1" dirty="0">
                          <a:effectLst/>
                        </a:rPr>
                        <a:t>Error %</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b="1" dirty="0">
                          <a:effectLst/>
                        </a:rPr>
                        <a:t>Xi</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b="1" dirty="0">
                          <a:effectLst/>
                        </a:rPr>
                        <a:t>Xi-P</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b="1" dirty="0">
                          <a:effectLst/>
                        </a:rPr>
                        <a:t>Error %</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1</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0,9285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-0,0015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0,1613</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0,9340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0,004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0,4301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0,9292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-0,0008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0,0860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2</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0,9278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-0,0022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0,2366</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0,9340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0,004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0,4301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0,9477</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0,0177</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1,9032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3</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0,9392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0,0092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0,9892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0,9340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0,004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0,4301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0,9246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-0,0054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0,5806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4</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0,9220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-0,008</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0,8602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0,9304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0,0004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0,0430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0,9496</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0,0196</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2,1075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5</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0,9419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0,0119</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1,2796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0,9325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0,0025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0,2688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0,9325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0,0025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0,2688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6</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0,9423</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0,0123</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1,3226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0,9298</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-0,0002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0,0215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0,9305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0,0005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0,0538</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7</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0,9427</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0,0127</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1,3656</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0,9300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0,0000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0,9305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0,0005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0,0538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8</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0,9416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0,0116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1,2473</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0,9351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0,0051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0,5484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0,9304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0,0004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0,0430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9</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0,9198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-0,0102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1,0968</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0,9335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0,0035</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0,3763</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0,9292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-0,0008</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0,0860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10</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0,9200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-0,01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1,0753</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0,9279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-0,0021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dirty="0">
                          <a:effectLst/>
                        </a:rPr>
                        <a:t>0,2258</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a:txBody>
                    <a:bodyPr/>
                    <a:lstStyle/>
                    <a:p>
                      <a:pPr indent="0" algn="ctr">
                        <a:lnSpc>
                          <a:spcPct val="100000"/>
                        </a:lnSpc>
                        <a:spcAft>
                          <a:spcPts val="0"/>
                        </a:spcAft>
                      </a:pPr>
                      <a:r>
                        <a:rPr lang="es-EC" sz="1200">
                          <a:effectLst/>
                        </a:rPr>
                        <a:t>0,9256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-0,0044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0,4731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Promedio</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0,9326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rowSpan="2" gridSpan="2">
                  <a:txBody>
                    <a:bodyPr/>
                    <a:lstStyle/>
                    <a:p>
                      <a:pPr indent="0" algn="ctr">
                        <a:lnSpc>
                          <a:spcPct val="100000"/>
                        </a:lnSpc>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rowSpan="2" hMerge="1">
                  <a:txBody>
                    <a:bodyPr/>
                    <a:lstStyle/>
                    <a:p>
                      <a:endParaRPr lang="en-US"/>
                    </a:p>
                  </a:txBody>
                  <a:tcPr/>
                </a:tc>
                <a:tc>
                  <a:txBody>
                    <a:bodyPr/>
                    <a:lstStyle/>
                    <a:p>
                      <a:pPr indent="0" algn="ctr">
                        <a:lnSpc>
                          <a:spcPct val="100000"/>
                        </a:lnSpc>
                        <a:spcAft>
                          <a:spcPts val="0"/>
                        </a:spcAft>
                      </a:pPr>
                      <a:r>
                        <a:rPr lang="es-EC" sz="1200" dirty="0">
                          <a:effectLst/>
                        </a:rPr>
                        <a:t>0,9321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rowSpan="2" gridSpan="2">
                  <a:txBody>
                    <a:bodyPr/>
                    <a:lstStyle/>
                    <a:p>
                      <a:pPr indent="0" algn="ctr">
                        <a:lnSpc>
                          <a:spcPct val="100000"/>
                        </a:lnSpc>
                        <a:spcAft>
                          <a:spcPts val="0"/>
                        </a:spcAft>
                      </a:pP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rowSpan="2"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dirty="0">
                          <a:effectLst/>
                        </a:rPr>
                        <a:t>0,9330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rowSpan="2" gridSpan="2">
                  <a:txBody>
                    <a:bodyPr/>
                    <a:lstStyle/>
                    <a:p>
                      <a:pPr indent="0" algn="ctr">
                        <a:lnSpc>
                          <a:spcPct val="100000"/>
                        </a:lnSpc>
                        <a:spcAft>
                          <a:spcPts val="0"/>
                        </a:spcAft>
                      </a:pP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rowSpan="2"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288401">
                <a:tc>
                  <a:txBody>
                    <a:bodyPr/>
                    <a:lstStyle/>
                    <a:p>
                      <a:pPr indent="0" algn="ctr">
                        <a:lnSpc>
                          <a:spcPct val="100000"/>
                        </a:lnSpc>
                        <a:spcAft>
                          <a:spcPts val="0"/>
                        </a:spcAft>
                      </a:pPr>
                      <a:r>
                        <a:rPr lang="es-EC" sz="1200" b="1" dirty="0">
                          <a:effectLst/>
                        </a:rPr>
                        <a:t>Desviación Estándar</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a:txBody>
                    <a:bodyPr/>
                    <a:lstStyle/>
                    <a:p>
                      <a:pPr indent="0" algn="ctr">
                        <a:lnSpc>
                          <a:spcPct val="100000"/>
                        </a:lnSpc>
                        <a:spcAft>
                          <a:spcPts val="0"/>
                        </a:spcAft>
                      </a:pPr>
                      <a:r>
                        <a:rPr lang="es-EC" sz="1200">
                          <a:effectLst/>
                        </a:rPr>
                        <a:t>0,0099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gridSpan="2" vMerge="1">
                  <a:txBody>
                    <a:bodyPr/>
                    <a:lstStyle/>
                    <a:p>
                      <a:endParaRPr lang="en-US"/>
                    </a:p>
                  </a:txBody>
                  <a:tcPr/>
                </a:tc>
                <a:tc hMerge="1" vMerge="1">
                  <a:txBody>
                    <a:bodyPr/>
                    <a:lstStyle/>
                    <a:p>
                      <a:endParaRPr lang="en-US"/>
                    </a:p>
                  </a:txBody>
                  <a:tcPr/>
                </a:tc>
                <a:tc>
                  <a:txBody>
                    <a:bodyPr/>
                    <a:lstStyle/>
                    <a:p>
                      <a:pPr indent="0" algn="ctr">
                        <a:lnSpc>
                          <a:spcPct val="100000"/>
                        </a:lnSpc>
                        <a:spcAft>
                          <a:spcPts val="0"/>
                        </a:spcAft>
                      </a:pPr>
                      <a:r>
                        <a:rPr lang="es-EC" sz="1200" dirty="0">
                          <a:effectLst/>
                        </a:rPr>
                        <a:t>0,0024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255" marR="28255" marT="0" marB="0" anchor="ctr"/>
                </a:tc>
                <a:tc gridSpan="2" vMerge="1">
                  <a:txBody>
                    <a:bodyPr/>
                    <a:lstStyle/>
                    <a:p>
                      <a:endParaRPr lang="en-US"/>
                    </a:p>
                  </a:txBody>
                  <a:tcPr/>
                </a:tc>
                <a:tc hMerge="1" vMerge="1">
                  <a:txBody>
                    <a:bodyPr/>
                    <a:lstStyle/>
                    <a:p>
                      <a:endParaRPr lang="en-US"/>
                    </a:p>
                  </a:txBody>
                  <a:tcPr/>
                </a:tc>
                <a:tc>
                  <a:txBody>
                    <a:bodyPr/>
                    <a:lstStyle/>
                    <a:p>
                      <a:pPr indent="0" algn="ctr">
                        <a:lnSpc>
                          <a:spcPct val="100000"/>
                        </a:lnSpc>
                        <a:spcAft>
                          <a:spcPts val="0"/>
                        </a:spcAft>
                      </a:pPr>
                      <a:r>
                        <a:rPr lang="es-EC" sz="1200" dirty="0">
                          <a:effectLst/>
                        </a:rPr>
                        <a:t>0,0086</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gridSpan="2" vMerge="1">
                  <a:txBody>
                    <a:bodyPr/>
                    <a:lstStyle/>
                    <a:p>
                      <a:endParaRPr lang="en-US"/>
                    </a:p>
                  </a:txBody>
                  <a:tcPr/>
                </a:tc>
                <a:tc hMerge="1" vMerge="1">
                  <a:txBody>
                    <a:bodyPr/>
                    <a:lstStyle/>
                    <a:p>
                      <a:endParaRPr lang="en-US"/>
                    </a:p>
                  </a:txBody>
                  <a:tcPr/>
                </a:tc>
              </a:tr>
              <a:tr h="288401">
                <a:tc>
                  <a:txBody>
                    <a:bodyPr/>
                    <a:lstStyle/>
                    <a:p>
                      <a:pPr indent="0" algn="ctr">
                        <a:lnSpc>
                          <a:spcPct val="100000"/>
                        </a:lnSpc>
                        <a:spcAft>
                          <a:spcPts val="0"/>
                        </a:spcAft>
                      </a:pPr>
                      <a:r>
                        <a:rPr lang="es-EC" sz="1200" b="1" dirty="0">
                          <a:effectLst/>
                        </a:rPr>
                        <a:t>Nivel de significancia</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gridSpan="9">
                  <a:txBody>
                    <a:bodyPr/>
                    <a:lstStyle/>
                    <a:p>
                      <a:pPr indent="0" algn="ctr">
                        <a:lnSpc>
                          <a:spcPct val="100000"/>
                        </a:lnSpc>
                        <a:spcAft>
                          <a:spcPts val="0"/>
                        </a:spcAft>
                      </a:pPr>
                      <a:r>
                        <a:rPr lang="es-EC" sz="1200" dirty="0">
                          <a:effectLst/>
                        </a:rPr>
                        <a:t>0,01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endParaRPr lang="en-US"/>
                    </a:p>
                  </a:txBody>
                  <a:tcPr/>
                </a:tc>
                <a:tc hMerge="1">
                  <a:txBody>
                    <a:bodyPr/>
                    <a:lstStyle/>
                    <a:p>
                      <a:endParaRPr lang="en-US"/>
                    </a:p>
                  </a:txBody>
                  <a:tcPr/>
                </a:tc>
                <a:tc hMerge="1">
                  <a:txBody>
                    <a:bodyPr/>
                    <a:lstStyle/>
                    <a:p>
                      <a:pPr indent="0" algn="ctr">
                        <a:lnSpc>
                          <a:spcPct val="100000"/>
                        </a:lnSpc>
                        <a:spcAft>
                          <a:spcPts val="0"/>
                        </a:spcAft>
                      </a:pP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156564">
                <a:tc>
                  <a:txBody>
                    <a:bodyPr/>
                    <a:lstStyle/>
                    <a:p>
                      <a:pPr indent="0" algn="ctr">
                        <a:lnSpc>
                          <a:spcPct val="100000"/>
                        </a:lnSpc>
                        <a:spcAft>
                          <a:spcPts val="0"/>
                        </a:spcAft>
                      </a:pPr>
                      <a:r>
                        <a:rPr lang="es-EC" sz="1200" b="1" dirty="0">
                          <a:effectLst/>
                        </a:rPr>
                        <a:t>t calculada</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gridSpan="3">
                  <a:txBody>
                    <a:bodyPr/>
                    <a:lstStyle/>
                    <a:p>
                      <a:pPr indent="0" algn="ctr">
                        <a:lnSpc>
                          <a:spcPct val="100000"/>
                        </a:lnSpc>
                        <a:spcAft>
                          <a:spcPts val="0"/>
                        </a:spcAft>
                      </a:pPr>
                      <a:r>
                        <a:rPr lang="es-EC" sz="1200">
                          <a:effectLst/>
                        </a:rPr>
                        <a:t>0,82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endParaRPr lang="en-US"/>
                    </a:p>
                  </a:txBody>
                  <a:tcPr/>
                </a:tc>
                <a:tc hMerge="1">
                  <a:txBody>
                    <a:bodyPr/>
                    <a:lstStyle/>
                    <a:p>
                      <a:endParaRPr lang="en-US"/>
                    </a:p>
                  </a:txBody>
                  <a:tcPr/>
                </a:tc>
                <a:tc gridSpan="3">
                  <a:txBody>
                    <a:bodyPr/>
                    <a:lstStyle/>
                    <a:p>
                      <a:pPr indent="0" algn="ctr">
                        <a:lnSpc>
                          <a:spcPct val="100000"/>
                        </a:lnSpc>
                        <a:spcAft>
                          <a:spcPts val="0"/>
                        </a:spcAft>
                      </a:pPr>
                      <a:r>
                        <a:rPr lang="es-EC"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2,78</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gridSpan="3">
                  <a:txBody>
                    <a:bodyPr/>
                    <a:lstStyle/>
                    <a:p>
                      <a:pPr indent="0" algn="ctr">
                        <a:lnSpc>
                          <a:spcPct val="100000"/>
                        </a:lnSpc>
                        <a:spcAft>
                          <a:spcPts val="0"/>
                        </a:spcAft>
                      </a:pPr>
                      <a:r>
                        <a:rPr lang="es-EC"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r h="156564">
                <a:tc>
                  <a:txBody>
                    <a:bodyPr/>
                    <a:lstStyle/>
                    <a:p>
                      <a:pPr indent="0" algn="ctr">
                        <a:lnSpc>
                          <a:spcPct val="100000"/>
                        </a:lnSpc>
                        <a:spcAft>
                          <a:spcPts val="0"/>
                        </a:spcAft>
                      </a:pPr>
                      <a:r>
                        <a:rPr lang="es-EC" sz="1200" b="1" dirty="0">
                          <a:effectLst/>
                        </a:rPr>
                        <a:t>Valor crítico de t</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gridSpan="9">
                  <a:txBody>
                    <a:bodyPr/>
                    <a:lstStyle/>
                    <a:p>
                      <a:pPr indent="0" algn="ctr">
                        <a:lnSpc>
                          <a:spcPct val="100000"/>
                        </a:lnSpc>
                        <a:spcAft>
                          <a:spcPts val="0"/>
                        </a:spcAft>
                      </a:pPr>
                      <a:r>
                        <a:rPr lang="es-EC" sz="1200" dirty="0">
                          <a:effectLst/>
                        </a:rPr>
                        <a:t>3,25</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endParaRPr lang="en-US"/>
                    </a:p>
                  </a:txBody>
                  <a:tcPr/>
                </a:tc>
                <a:tc hMerge="1">
                  <a:txBody>
                    <a:bodyPr/>
                    <a:lstStyle/>
                    <a:p>
                      <a:endParaRPr lang="en-US"/>
                    </a:p>
                  </a:txBody>
                  <a:tcP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c hMerge="1">
                  <a:txBody>
                    <a:bodyPr/>
                    <a:lstStyle/>
                    <a:p>
                      <a:pPr indent="0" algn="ctr">
                        <a:lnSpc>
                          <a:spcPct val="100000"/>
                        </a:lnSpc>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282" marR="38282" marT="0" marB="0" anchor="ctr"/>
                </a:tc>
              </a:tr>
            </a:tbl>
          </a:graphicData>
        </a:graphic>
      </p:graphicFrame>
      <mc:AlternateContent xmlns:mc="http://schemas.openxmlformats.org/markup-compatibility/2006" xmlns:a14="http://schemas.microsoft.com/office/drawing/2010/main">
        <mc:Choice Requires="a14">
          <p:sp>
            <p:nvSpPr>
              <p:cNvPr id="16" name="Rectángulo 15"/>
              <p:cNvSpPr/>
              <p:nvPr/>
            </p:nvSpPr>
            <p:spPr>
              <a:xfrm>
                <a:off x="2300502" y="2360031"/>
                <a:ext cx="1204048" cy="9009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𝑡</m:t>
                      </m:r>
                      <m:r>
                        <a:rPr lang="en-US" i="0">
                          <a:latin typeface="Cambria Math" panose="02040503050406030204" pitchFamily="18" charset="0"/>
                        </a:rPr>
                        <m:t>=</m:t>
                      </m:r>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panose="02040503050406030204" pitchFamily="18" charset="0"/>
                                </a:rPr>
                                <m:t>𝑋</m:t>
                              </m:r>
                            </m:e>
                          </m:acc>
                          <m:r>
                            <a:rPr lang="en-US" i="0">
                              <a:latin typeface="Cambria Math" panose="02040503050406030204" pitchFamily="18" charset="0"/>
                            </a:rPr>
                            <m:t>−</m:t>
                          </m:r>
                          <m:r>
                            <a:rPr lang="en-US" i="1">
                              <a:latin typeface="Cambria Math" panose="02040503050406030204" pitchFamily="18" charset="0"/>
                            </a:rPr>
                            <m:t>𝜇</m:t>
                          </m:r>
                        </m:num>
                        <m:den>
                          <m:f>
                            <m:fPr>
                              <m:ctrlPr>
                                <a:rPr lang="en-US" i="1">
                                  <a:latin typeface="Cambria Math" panose="02040503050406030204" pitchFamily="18" charset="0"/>
                                </a:rPr>
                              </m:ctrlPr>
                            </m:fPr>
                            <m:num>
                              <m:r>
                                <a:rPr lang="en-US" i="1">
                                  <a:latin typeface="Cambria Math" panose="02040503050406030204" pitchFamily="18" charset="0"/>
                                </a:rPr>
                                <m:t>𝑠</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𝑛</m:t>
                                  </m:r>
                                </m:e>
                              </m:rad>
                            </m:den>
                          </m:f>
                        </m:den>
                      </m:f>
                    </m:oMath>
                  </m:oMathPara>
                </a14:m>
                <a:endParaRPr lang="en-US" dirty="0"/>
              </a:p>
            </p:txBody>
          </p:sp>
        </mc:Choice>
        <mc:Fallback xmlns="">
          <p:sp>
            <p:nvSpPr>
              <p:cNvPr id="16" name="Rectángulo 15"/>
              <p:cNvSpPr>
                <a:spLocks noRot="1" noChangeAspect="1" noMove="1" noResize="1" noEditPoints="1" noAdjustHandles="1" noChangeArrowheads="1" noChangeShapeType="1" noTextEdit="1"/>
              </p:cNvSpPr>
              <p:nvPr/>
            </p:nvSpPr>
            <p:spPr>
              <a:xfrm>
                <a:off x="2300502" y="2360031"/>
                <a:ext cx="1204048" cy="90095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1601542" y="3260983"/>
                <a:ext cx="6096000" cy="1569660"/>
              </a:xfrm>
              <a:prstGeom prst="rect">
                <a:avLst/>
              </a:prstGeom>
            </p:spPr>
            <p:txBody>
              <a:bodyPr>
                <a:spAutoFit/>
              </a:bodyPr>
              <a:lstStyle/>
              <a:p>
                <a:pPr indent="252095" algn="just">
                  <a:lnSpc>
                    <a:spcPct val="150000"/>
                  </a:lnSpc>
                  <a:spcAft>
                    <a:spcPts val="0"/>
                  </a:spcAft>
                </a:pPr>
                <a14:m>
                  <m:oMath xmlns:m="http://schemas.openxmlformats.org/officeDocument/2006/math">
                    <m:acc>
                      <m:accPr>
                        <m:chr m:val="̅"/>
                        <m:ctrlPr>
                          <a:rPr lang="es-EC" sz="1600" i="1" smtClean="0">
                            <a:latin typeface="Cambria Math" panose="02040503050406030204" pitchFamily="18" charset="0"/>
                            <a:ea typeface="SimSun" panose="02010600030101010101" pitchFamily="2" charset="-122"/>
                            <a:cs typeface="Times New Roman" panose="02020603050405020304" pitchFamily="18" charset="0"/>
                          </a:rPr>
                        </m:ctrlPr>
                      </m:acc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𝑋</m:t>
                        </m:r>
                      </m:e>
                    </m:acc>
                    <m:r>
                      <a:rPr lang="es-EC" sz="16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s-EC" sz="1600" dirty="0">
                    <a:effectLst/>
                    <a:latin typeface="Times New Roman" panose="02020603050405020304" pitchFamily="18" charset="0"/>
                    <a:ea typeface="SimSun" panose="02010600030101010101" pitchFamily="2" charset="-122"/>
                    <a:cs typeface="Times New Roman" panose="02020603050405020304" pitchFamily="18" charset="0"/>
                  </a:rPr>
                  <a:t> Valor promedio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 xmlns:m="http://schemas.openxmlformats.org/officeDocument/2006/math">
                    <m:r>
                      <a:rPr lang="es-EC" sz="1600" i="1">
                        <a:effectLst/>
                        <a:latin typeface="Cambria Math" panose="02040503050406030204" pitchFamily="18" charset="0"/>
                        <a:ea typeface="SimSun" panose="02010600030101010101" pitchFamily="2" charset="-122"/>
                        <a:cs typeface="Times New Roman" panose="02020603050405020304" pitchFamily="18" charset="0"/>
                      </a:rPr>
                      <m:t>𝜇</m:t>
                    </m:r>
                    <m:r>
                      <a:rPr lang="es-EC" sz="16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s-EC" sz="1600" dirty="0">
                    <a:effectLst/>
                    <a:latin typeface="Times New Roman" panose="02020603050405020304" pitchFamily="18" charset="0"/>
                    <a:ea typeface="SimSun" panose="02010600030101010101" pitchFamily="2" charset="-122"/>
                    <a:cs typeface="Times New Roman" panose="02020603050405020304" pitchFamily="18" charset="0"/>
                  </a:rPr>
                  <a:t> 0.93um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 xmlns:m="http://schemas.openxmlformats.org/officeDocument/2006/math">
                    <m:r>
                      <a:rPr lang="es-EC" sz="1600" i="1">
                        <a:effectLst/>
                        <a:latin typeface="Cambria Math" panose="02040503050406030204" pitchFamily="18" charset="0"/>
                        <a:ea typeface="SimSun" panose="02010600030101010101" pitchFamily="2" charset="-122"/>
                        <a:cs typeface="Times New Roman" panose="02020603050405020304" pitchFamily="18" charset="0"/>
                      </a:rPr>
                      <m:t>𝑠</m:t>
                    </m:r>
                    <m:r>
                      <a:rPr lang="es-EC" sz="16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s-EC" sz="1600" dirty="0">
                    <a:effectLst/>
                    <a:latin typeface="Times New Roman" panose="02020603050405020304" pitchFamily="18" charset="0"/>
                    <a:ea typeface="SimSun" panose="02010600030101010101" pitchFamily="2" charset="-122"/>
                    <a:cs typeface="Times New Roman" panose="02020603050405020304" pitchFamily="18" charset="0"/>
                  </a:rPr>
                  <a:t> Desviación estándar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 xmlns:m="http://schemas.openxmlformats.org/officeDocument/2006/math">
                    <m:r>
                      <a:rPr lang="es-EC" sz="1600" i="1">
                        <a:effectLst/>
                        <a:latin typeface="Cambria Math" panose="02040503050406030204" pitchFamily="18" charset="0"/>
                        <a:ea typeface="SimSun" panose="02010600030101010101" pitchFamily="2" charset="-122"/>
                        <a:cs typeface="Times New Roman" panose="02020603050405020304" pitchFamily="18" charset="0"/>
                      </a:rPr>
                      <m:t>𝑛</m:t>
                    </m:r>
                    <m:r>
                      <a:rPr lang="es-EC" sz="1600" i="1">
                        <a:effectLst/>
                        <a:latin typeface="Cambria Math" panose="02040503050406030204" pitchFamily="18" charset="0"/>
                        <a:ea typeface="SimSun" panose="02010600030101010101" pitchFamily="2" charset="-122"/>
                        <a:cs typeface="Times New Roman" panose="02020603050405020304" pitchFamily="18" charset="0"/>
                      </a:rPr>
                      <m:t>=</m:t>
                    </m:r>
                  </m:oMath>
                </a14:m>
                <a:r>
                  <a:rPr lang="es-EC" sz="1600" dirty="0">
                    <a:effectLst/>
                    <a:latin typeface="Times New Roman" panose="02020603050405020304" pitchFamily="18" charset="0"/>
                    <a:ea typeface="SimSun" panose="02010600030101010101" pitchFamily="2" charset="-122"/>
                    <a:cs typeface="Times New Roman" panose="02020603050405020304" pitchFamily="18" charset="0"/>
                  </a:rPr>
                  <a:t> </a:t>
                </a:r>
                <a:r>
                  <a:rPr lang="es-EC" sz="1600" dirty="0" smtClean="0">
                    <a:effectLst/>
                    <a:latin typeface="Times New Roman" panose="02020603050405020304" pitchFamily="18" charset="0"/>
                    <a:ea typeface="SimSun" panose="02010600030101010101" pitchFamily="2" charset="-122"/>
                    <a:cs typeface="Times New Roman" panose="02020603050405020304" pitchFamily="18" charset="0"/>
                  </a:rPr>
                  <a:t>Número </a:t>
                </a:r>
                <a:r>
                  <a:rPr lang="es-EC" sz="1600" dirty="0">
                    <a:effectLst/>
                    <a:latin typeface="Times New Roman" panose="02020603050405020304" pitchFamily="18" charset="0"/>
                    <a:ea typeface="SimSun" panose="02010600030101010101" pitchFamily="2" charset="-122"/>
                    <a:cs typeface="Times New Roman" panose="02020603050405020304" pitchFamily="18" charset="0"/>
                  </a:rPr>
                  <a:t>de muestras (10)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1601542" y="3260983"/>
                <a:ext cx="6096000" cy="1569660"/>
              </a:xfrm>
              <a:prstGeom prst="rect">
                <a:avLst/>
              </a:prstGeom>
              <a:blipFill rotWithShape="0">
                <a:blip r:embed="rId3"/>
                <a:stretch>
                  <a:fillRect b="-1556"/>
                </a:stretch>
              </a:blipFill>
            </p:spPr>
            <p:txBody>
              <a:bodyPr/>
              <a:lstStyle/>
              <a:p>
                <a:r>
                  <a:rPr lang="en-US">
                    <a:noFill/>
                  </a:rPr>
                  <a:t> </a:t>
                </a:r>
              </a:p>
            </p:txBody>
          </p:sp>
        </mc:Fallback>
      </mc:AlternateContent>
      <p:sp>
        <p:nvSpPr>
          <p:cNvPr id="19" name="CuadroTexto 18"/>
          <p:cNvSpPr txBox="1"/>
          <p:nvPr/>
        </p:nvSpPr>
        <p:spPr>
          <a:xfrm>
            <a:off x="1702956" y="1704196"/>
            <a:ext cx="2399140"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t calculada:</a:t>
            </a:r>
            <a:endParaRPr lang="es-EC" b="1" dirty="0">
              <a:latin typeface="Times New Roman" panose="02020603050405020304" pitchFamily="18" charset="0"/>
              <a:cs typeface="Times New Roman" panose="02020603050405020304" pitchFamily="18" charset="0"/>
            </a:endParaRPr>
          </a:p>
        </p:txBody>
      </p:sp>
      <p:pic>
        <p:nvPicPr>
          <p:cNvPr id="21" name="Imagen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079" y="4817770"/>
            <a:ext cx="3872294" cy="1617465"/>
          </a:xfrm>
          <a:prstGeom prst="rect">
            <a:avLst/>
          </a:prstGeom>
          <a:noFill/>
          <a:ln>
            <a:noFill/>
          </a:ln>
        </p:spPr>
      </p:pic>
    </p:spTree>
    <p:extLst>
      <p:ext uri="{BB962C8B-B14F-4D97-AF65-F5344CB8AC3E}">
        <p14:creationId xmlns:p14="http://schemas.microsoft.com/office/powerpoint/2010/main" val="33584821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smtClean="0"/>
              <a:t>CAPÍTULO 4</a:t>
            </a:r>
            <a:br>
              <a:rPr lang="es-EC" sz="3200" b="1" dirty="0" smtClean="0"/>
            </a:br>
            <a:r>
              <a:rPr lang="es-EC" sz="3200" b="1" dirty="0" smtClean="0"/>
              <a:t>MONTAJE, PRUEBAS Y RESULTADOS</a:t>
            </a:r>
            <a:endParaRPr lang="es-ES_tradnl" sz="32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2262705" y="4140321"/>
            <a:ext cx="2875390"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Regulador de Voltaje (5V)</a:t>
            </a:r>
            <a:endParaRPr lang="es-EC" b="1" dirty="0">
              <a:latin typeface="Times New Roman" panose="02020603050405020304" pitchFamily="18" charset="0"/>
              <a:cs typeface="Times New Roman" panose="02020603050405020304" pitchFamily="18" charset="0"/>
            </a:endParaRPr>
          </a:p>
        </p:txBody>
      </p:sp>
      <p:pic>
        <p:nvPicPr>
          <p:cNvPr id="12" name="Picture 3"/>
          <p:cNvPicPr>
            <a:picLocks noChangeAspect="1"/>
          </p:cNvPicPr>
          <p:nvPr/>
        </p:nvPicPr>
        <p:blipFill>
          <a:blip r:embed="rId2"/>
          <a:stretch>
            <a:fillRect/>
          </a:stretch>
        </p:blipFill>
        <p:spPr>
          <a:xfrm>
            <a:off x="2223337" y="1562648"/>
            <a:ext cx="1125148" cy="2487029"/>
          </a:xfrm>
          <a:prstGeom prst="rect">
            <a:avLst/>
          </a:prstGeom>
        </p:spPr>
      </p:pic>
      <p:pic>
        <p:nvPicPr>
          <p:cNvPr id="13" name="Imagen 376"/>
          <p:cNvPicPr>
            <a:picLocks noChangeAspect="1"/>
          </p:cNvPicPr>
          <p:nvPr/>
        </p:nvPicPr>
        <p:blipFill>
          <a:blip r:embed="rId3"/>
          <a:stretch>
            <a:fillRect/>
          </a:stretch>
        </p:blipFill>
        <p:spPr>
          <a:xfrm>
            <a:off x="3855418" y="1562647"/>
            <a:ext cx="1322173" cy="2487030"/>
          </a:xfrm>
          <a:prstGeom prst="rect">
            <a:avLst/>
          </a:prstGeom>
        </p:spPr>
      </p:pic>
      <p:pic>
        <p:nvPicPr>
          <p:cNvPr id="6" name="Pictur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2258" y="4600297"/>
            <a:ext cx="2221605" cy="1599732"/>
          </a:xfrm>
          <a:prstGeom prst="rect">
            <a:avLst/>
          </a:prstGeom>
          <a:noFill/>
          <a:ln>
            <a:noFill/>
          </a:ln>
        </p:spPr>
      </p:pic>
      <p:pic>
        <p:nvPicPr>
          <p:cNvPr id="7" name="Picture 468"/>
          <p:cNvPicPr>
            <a:picLocks noChangeAspect="1"/>
          </p:cNvPicPr>
          <p:nvPr/>
        </p:nvPicPr>
        <p:blipFill>
          <a:blip r:embed="rId5"/>
          <a:stretch>
            <a:fillRect/>
          </a:stretch>
        </p:blipFill>
        <p:spPr>
          <a:xfrm rot="16200000">
            <a:off x="5176550" y="2501678"/>
            <a:ext cx="4598873" cy="2407550"/>
          </a:xfrm>
          <a:prstGeom prst="rect">
            <a:avLst/>
          </a:prstGeom>
        </p:spPr>
      </p:pic>
      <p:pic>
        <p:nvPicPr>
          <p:cNvPr id="9" name="Imagen 8" descr="C:\Users\Usuario\Documents\TESIS2\FotosRugosimetro\Fotos\IMG_20150925_10453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5002" y="4600297"/>
            <a:ext cx="2132557" cy="1599732"/>
          </a:xfrm>
          <a:prstGeom prst="rect">
            <a:avLst/>
          </a:prstGeom>
          <a:noFill/>
          <a:ln>
            <a:noFill/>
          </a:ln>
        </p:spPr>
      </p:pic>
      <p:pic>
        <p:nvPicPr>
          <p:cNvPr id="10" name="Imagen 9"/>
          <p:cNvPicPr>
            <a:picLocks noChangeAspect="1"/>
          </p:cNvPicPr>
          <p:nvPr/>
        </p:nvPicPr>
        <p:blipFill>
          <a:blip r:embed="rId7"/>
          <a:stretch>
            <a:fillRect/>
          </a:stretch>
        </p:blipFill>
        <p:spPr>
          <a:xfrm>
            <a:off x="8872537" y="1406017"/>
            <a:ext cx="2893924" cy="4575453"/>
          </a:xfrm>
          <a:prstGeom prst="rect">
            <a:avLst/>
          </a:prstGeom>
        </p:spPr>
      </p:pic>
      <p:sp>
        <p:nvSpPr>
          <p:cNvPr id="11" name="CuadroTexto 10"/>
          <p:cNvSpPr txBox="1"/>
          <p:nvPr/>
        </p:nvSpPr>
        <p:spPr>
          <a:xfrm>
            <a:off x="2137307" y="6242206"/>
            <a:ext cx="2875390"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Placa para </a:t>
            </a:r>
            <a:r>
              <a:rPr lang="es-EC" b="1" dirty="0" err="1" smtClean="0">
                <a:latin typeface="Times New Roman" panose="02020603050405020304" pitchFamily="18" charset="0"/>
                <a:cs typeface="Times New Roman" panose="02020603050405020304" pitchFamily="18" charset="0"/>
              </a:rPr>
              <a:t>Arduino</a:t>
            </a:r>
            <a:endParaRPr lang="es-EC" b="1" dirty="0">
              <a:latin typeface="Times New Roman" panose="02020603050405020304" pitchFamily="18" charset="0"/>
              <a:cs typeface="Times New Roman" panose="02020603050405020304" pitchFamily="18" charset="0"/>
            </a:endParaRPr>
          </a:p>
        </p:txBody>
      </p:sp>
      <p:sp>
        <p:nvSpPr>
          <p:cNvPr id="14" name="CuadroTexto 13"/>
          <p:cNvSpPr txBox="1"/>
          <p:nvPr/>
        </p:nvSpPr>
        <p:spPr>
          <a:xfrm>
            <a:off x="7434842" y="6070752"/>
            <a:ext cx="2875390" cy="646331"/>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Placa electrónica de control del procesador</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694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smtClean="0"/>
              <a:t>CAPÍTULO 4</a:t>
            </a:r>
            <a:br>
              <a:rPr lang="es-EC" sz="3200" b="1" dirty="0" smtClean="0"/>
            </a:br>
            <a:r>
              <a:rPr lang="es-EC" sz="3200" b="1" dirty="0" smtClean="0"/>
              <a:t>MODERNIZACIÓN IMPLEMENTADA</a:t>
            </a:r>
            <a:endParaRPr lang="es-ES_tradnl" sz="3200" b="1" dirty="0">
              <a:latin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758065990"/>
              </p:ext>
            </p:extLst>
          </p:nvPr>
        </p:nvGraphicFramePr>
        <p:xfrm>
          <a:off x="3248166" y="1430400"/>
          <a:ext cx="7135635" cy="5039148"/>
        </p:xfrm>
        <a:graphic>
          <a:graphicData uri="http://schemas.openxmlformats.org/drawingml/2006/table">
            <a:tbl>
              <a:tblPr>
                <a:tableStyleId>{616DA210-FB5B-4158-B5E0-FEB733F419BA}</a:tableStyleId>
              </a:tblPr>
              <a:tblGrid>
                <a:gridCol w="2217004"/>
                <a:gridCol w="4918631"/>
              </a:tblGrid>
              <a:tr h="211207">
                <a:tc>
                  <a:txBody>
                    <a:bodyPr/>
                    <a:lstStyle/>
                    <a:p>
                      <a:pPr algn="ctr" fontAlgn="b"/>
                      <a:r>
                        <a:rPr lang="es-EC" sz="1600" b="1" u="none" strike="noStrike" dirty="0">
                          <a:effectLst/>
                        </a:rPr>
                        <a:t>Módulos</a:t>
                      </a:r>
                      <a:endParaRPr lang="es-EC" sz="1600" b="1" i="0" u="none" strike="noStrike" dirty="0">
                        <a:solidFill>
                          <a:srgbClr val="000000"/>
                        </a:solidFill>
                        <a:effectLst/>
                        <a:latin typeface="Calibri" panose="020F0502020204030204" pitchFamily="34" charset="0"/>
                      </a:endParaRPr>
                    </a:p>
                  </a:txBody>
                  <a:tcPr marL="5834" marR="5834" marT="5834" marB="0" anchor="ctr"/>
                </a:tc>
                <a:tc>
                  <a:txBody>
                    <a:bodyPr/>
                    <a:lstStyle/>
                    <a:p>
                      <a:pPr algn="ctr" fontAlgn="b"/>
                      <a:r>
                        <a:rPr lang="es-EC" sz="1600" b="1" u="none" strike="noStrike" dirty="0">
                          <a:effectLst/>
                        </a:rPr>
                        <a:t>Modernización Implementada</a:t>
                      </a:r>
                      <a:endParaRPr lang="es-EC" sz="1600" b="1" i="0" u="none" strike="noStrike" dirty="0">
                        <a:solidFill>
                          <a:srgbClr val="000000"/>
                        </a:solidFill>
                        <a:effectLst/>
                        <a:latin typeface="Calibri" panose="020F0502020204030204" pitchFamily="34" charset="0"/>
                      </a:endParaRPr>
                    </a:p>
                  </a:txBody>
                  <a:tcPr marL="5834" marR="5834" marT="5834" marB="0" anchor="ctr"/>
                </a:tc>
              </a:tr>
              <a:tr h="211207">
                <a:tc rowSpan="7">
                  <a:txBody>
                    <a:bodyPr/>
                    <a:lstStyle/>
                    <a:p>
                      <a:pPr algn="ctr" fontAlgn="ctr"/>
                      <a:r>
                        <a:rPr lang="es-EC" sz="1600" b="1" u="none" strike="noStrike" dirty="0">
                          <a:effectLst/>
                        </a:rPr>
                        <a:t>Bancada</a:t>
                      </a:r>
                      <a:endParaRPr lang="es-EC" sz="1600" b="1" i="0" u="none" strike="noStrike" dirty="0">
                        <a:solidFill>
                          <a:srgbClr val="000000"/>
                        </a:solidFill>
                        <a:effectLst/>
                        <a:latin typeface="Calibri" panose="020F0502020204030204" pitchFamily="34" charset="0"/>
                      </a:endParaRPr>
                    </a:p>
                  </a:txBody>
                  <a:tcPr marL="5834" marR="5834" marT="5834" marB="0" anchor="ctr"/>
                </a:tc>
                <a:tc>
                  <a:txBody>
                    <a:bodyPr/>
                    <a:lstStyle/>
                    <a:p>
                      <a:pPr algn="l" fontAlgn="b"/>
                      <a:r>
                        <a:rPr lang="es-EC" sz="1200" u="none" strike="noStrike">
                          <a:effectLst/>
                        </a:rPr>
                        <a:t>*Cabina de ambiente controlado</a:t>
                      </a:r>
                      <a:endParaRPr lang="es-EC" sz="1200" b="0" i="0" u="none" strike="noStrike">
                        <a:solidFill>
                          <a:srgbClr val="000000"/>
                        </a:solidFill>
                        <a:effectLst/>
                        <a:latin typeface="Calibri" panose="020F0502020204030204" pitchFamily="34" charset="0"/>
                      </a:endParaRPr>
                    </a:p>
                  </a:txBody>
                  <a:tcPr marL="5834" marR="5834" marT="5834" marB="0" anchor="ctr"/>
                </a:tc>
              </a:tr>
              <a:tr h="224122">
                <a:tc vMerge="1">
                  <a:txBody>
                    <a:bodyPr/>
                    <a:lstStyle/>
                    <a:p>
                      <a:endParaRPr lang="en-US"/>
                    </a:p>
                  </a:txBody>
                  <a:tcPr/>
                </a:tc>
                <a:tc>
                  <a:txBody>
                    <a:bodyPr/>
                    <a:lstStyle/>
                    <a:p>
                      <a:pPr algn="l" fontAlgn="b"/>
                      <a:r>
                        <a:rPr lang="es-EC" sz="1200" u="none" strike="noStrike" dirty="0">
                          <a:effectLst/>
                        </a:rPr>
                        <a:t>*Sensor de humedad y </a:t>
                      </a:r>
                      <a:r>
                        <a:rPr lang="es-EC" sz="1200" u="none" strike="noStrike" dirty="0" smtClean="0">
                          <a:effectLst/>
                        </a:rPr>
                        <a:t>temperatura:</a:t>
                      </a:r>
                      <a:r>
                        <a:rPr lang="es-EC" sz="1200" u="none" strike="noStrike" baseline="0" dirty="0" smtClean="0">
                          <a:effectLst/>
                        </a:rPr>
                        <a:t> </a:t>
                      </a:r>
                      <a:r>
                        <a:rPr lang="es-EC" sz="1200" u="none" strike="noStrike" dirty="0" smtClean="0">
                          <a:effectLst/>
                        </a:rPr>
                        <a:t>Modelo </a:t>
                      </a:r>
                      <a:r>
                        <a:rPr lang="es-EC" sz="1200" u="none" strike="noStrike" dirty="0">
                          <a:effectLst/>
                        </a:rPr>
                        <a:t>DHT22</a:t>
                      </a:r>
                      <a:endParaRPr lang="es-EC" sz="1200" b="0" i="0" u="none" strike="noStrike" dirty="0">
                        <a:solidFill>
                          <a:srgbClr val="000000"/>
                        </a:solidFill>
                        <a:effectLst/>
                        <a:latin typeface="Calibri" panose="020F0502020204030204" pitchFamily="34" charset="0"/>
                      </a:endParaRPr>
                    </a:p>
                  </a:txBody>
                  <a:tcPr marL="5834" marR="5834" marT="5834" marB="0" anchor="ctr"/>
                </a:tc>
              </a:tr>
              <a:tr h="211207">
                <a:tc vMerge="1">
                  <a:txBody>
                    <a:bodyPr/>
                    <a:lstStyle/>
                    <a:p>
                      <a:endParaRPr lang="en-US"/>
                    </a:p>
                  </a:txBody>
                  <a:tcPr/>
                </a:tc>
                <a:tc>
                  <a:txBody>
                    <a:bodyPr/>
                    <a:lstStyle/>
                    <a:p>
                      <a:pPr algn="l" fontAlgn="b"/>
                      <a:r>
                        <a:rPr lang="es-EC" sz="1200" u="none" strike="noStrike">
                          <a:effectLst/>
                        </a:rPr>
                        <a:t>*Control temperatura: Celulas de Peltier</a:t>
                      </a:r>
                      <a:endParaRPr lang="es-EC" sz="1200" b="0" i="0" u="none" strike="noStrike">
                        <a:solidFill>
                          <a:srgbClr val="000000"/>
                        </a:solidFill>
                        <a:effectLst/>
                        <a:latin typeface="Calibri" panose="020F0502020204030204" pitchFamily="34" charset="0"/>
                      </a:endParaRPr>
                    </a:p>
                  </a:txBody>
                  <a:tcPr marL="5834" marR="5834" marT="5834" marB="0" anchor="ctr"/>
                </a:tc>
              </a:tr>
              <a:tr h="211207">
                <a:tc vMerge="1">
                  <a:txBody>
                    <a:bodyPr/>
                    <a:lstStyle/>
                    <a:p>
                      <a:endParaRPr lang="en-US"/>
                    </a:p>
                  </a:txBody>
                  <a:tcPr/>
                </a:tc>
                <a:tc>
                  <a:txBody>
                    <a:bodyPr/>
                    <a:lstStyle/>
                    <a:p>
                      <a:pPr algn="l" fontAlgn="b"/>
                      <a:r>
                        <a:rPr lang="es-EC" sz="1200" u="none" strike="noStrike">
                          <a:effectLst/>
                        </a:rPr>
                        <a:t>*Contro humedad: Humidificador</a:t>
                      </a:r>
                      <a:endParaRPr lang="es-EC" sz="1200" b="0" i="0" u="none" strike="noStrike">
                        <a:solidFill>
                          <a:srgbClr val="000000"/>
                        </a:solidFill>
                        <a:effectLst/>
                        <a:latin typeface="Calibri" panose="020F0502020204030204" pitchFamily="34" charset="0"/>
                      </a:endParaRPr>
                    </a:p>
                  </a:txBody>
                  <a:tcPr marL="5834" marR="5834" marT="5834" marB="0" anchor="ctr"/>
                </a:tc>
              </a:tr>
              <a:tr h="211207">
                <a:tc vMerge="1">
                  <a:txBody>
                    <a:bodyPr/>
                    <a:lstStyle/>
                    <a:p>
                      <a:endParaRPr lang="en-US"/>
                    </a:p>
                  </a:txBody>
                  <a:tcPr/>
                </a:tc>
                <a:tc>
                  <a:txBody>
                    <a:bodyPr/>
                    <a:lstStyle/>
                    <a:p>
                      <a:pPr algn="l" fontAlgn="b"/>
                      <a:r>
                        <a:rPr lang="es-EC" sz="1200" u="none" strike="noStrike">
                          <a:effectLst/>
                        </a:rPr>
                        <a:t>*Conectores: 2 conectores DB25</a:t>
                      </a:r>
                      <a:endParaRPr lang="es-EC" sz="1200" b="0" i="0" u="none" strike="noStrike">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a:effectLst/>
                        </a:rPr>
                        <a:t>*Guías Laterales</a:t>
                      </a:r>
                      <a:endParaRPr lang="es-EC" sz="1200" b="0" i="0" u="none" strike="noStrike">
                        <a:solidFill>
                          <a:srgbClr val="000000"/>
                        </a:solidFill>
                        <a:effectLst/>
                        <a:latin typeface="Calibri" panose="020F0502020204030204" pitchFamily="34" charset="0"/>
                      </a:endParaRPr>
                    </a:p>
                  </a:txBody>
                  <a:tcPr marL="5834" marR="5834" marT="5834" marB="0" anchor="ctr"/>
                </a:tc>
              </a:tr>
              <a:tr h="211207">
                <a:tc vMerge="1">
                  <a:txBody>
                    <a:bodyPr/>
                    <a:lstStyle/>
                    <a:p>
                      <a:endParaRPr lang="en-US"/>
                    </a:p>
                  </a:txBody>
                  <a:tcPr/>
                </a:tc>
                <a:tc>
                  <a:txBody>
                    <a:bodyPr/>
                    <a:lstStyle/>
                    <a:p>
                      <a:pPr algn="l" fontAlgn="b"/>
                      <a:r>
                        <a:rPr lang="es-EC" sz="1200" u="none" strike="noStrike">
                          <a:effectLst/>
                        </a:rPr>
                        <a:t>*Estructura en acrilico para impurezas</a:t>
                      </a:r>
                      <a:endParaRPr lang="es-EC" sz="1200" b="0" i="0" u="none" strike="noStrike">
                        <a:solidFill>
                          <a:srgbClr val="000000"/>
                        </a:solidFill>
                        <a:effectLst/>
                        <a:latin typeface="Calibri" panose="020F0502020204030204" pitchFamily="34" charset="0"/>
                      </a:endParaRPr>
                    </a:p>
                  </a:txBody>
                  <a:tcPr marL="5834" marR="5834" marT="5834" marB="0" anchor="ctr"/>
                </a:tc>
              </a:tr>
              <a:tr h="211207">
                <a:tc rowSpan="2">
                  <a:txBody>
                    <a:bodyPr/>
                    <a:lstStyle/>
                    <a:p>
                      <a:pPr algn="ctr" fontAlgn="ctr"/>
                      <a:r>
                        <a:rPr lang="es-EC" sz="1600" b="1" u="none" strike="noStrike" dirty="0" err="1">
                          <a:effectLst/>
                        </a:rPr>
                        <a:t>Traverse</a:t>
                      </a:r>
                      <a:r>
                        <a:rPr lang="es-EC" sz="1600" b="1" u="none" strike="noStrike" dirty="0">
                          <a:effectLst/>
                        </a:rPr>
                        <a:t> </a:t>
                      </a:r>
                      <a:r>
                        <a:rPr lang="es-EC" sz="1600" b="1" u="none" strike="noStrike" dirty="0" err="1">
                          <a:effectLst/>
                        </a:rPr>
                        <a:t>Unit</a:t>
                      </a:r>
                      <a:endParaRPr lang="es-EC" sz="1600" b="1" i="0" u="none" strike="noStrike" dirty="0">
                        <a:solidFill>
                          <a:srgbClr val="000000"/>
                        </a:solidFill>
                        <a:effectLst/>
                        <a:latin typeface="Calibri" panose="020F0502020204030204" pitchFamily="34" charset="0"/>
                      </a:endParaRPr>
                    </a:p>
                  </a:txBody>
                  <a:tcPr marL="5834" marR="5834" marT="5834" marB="0" anchor="ctr"/>
                </a:tc>
                <a:tc>
                  <a:txBody>
                    <a:bodyPr/>
                    <a:lstStyle/>
                    <a:p>
                      <a:pPr algn="l" fontAlgn="b"/>
                      <a:r>
                        <a:rPr lang="es-EC" sz="1200" u="none" strike="noStrike">
                          <a:effectLst/>
                        </a:rPr>
                        <a:t>*Cambio automático de velocidades</a:t>
                      </a:r>
                      <a:endParaRPr lang="es-EC" sz="1200" b="0" i="0" u="none" strike="noStrike">
                        <a:solidFill>
                          <a:srgbClr val="000000"/>
                        </a:solidFill>
                        <a:effectLst/>
                        <a:latin typeface="Calibri" panose="020F0502020204030204" pitchFamily="34" charset="0"/>
                      </a:endParaRPr>
                    </a:p>
                  </a:txBody>
                  <a:tcPr marL="5834" marR="5834" marT="5834" marB="0" anchor="ctr"/>
                </a:tc>
              </a:tr>
              <a:tr h="180381">
                <a:tc vMerge="1">
                  <a:txBody>
                    <a:bodyPr/>
                    <a:lstStyle/>
                    <a:p>
                      <a:endParaRPr lang="en-US"/>
                    </a:p>
                  </a:txBody>
                  <a:tcPr/>
                </a:tc>
                <a:tc>
                  <a:txBody>
                    <a:bodyPr/>
                    <a:lstStyle/>
                    <a:p>
                      <a:pPr algn="l" fontAlgn="b"/>
                      <a:r>
                        <a:rPr lang="es-EC" sz="1200" u="none" strike="noStrike" dirty="0">
                          <a:effectLst/>
                        </a:rPr>
                        <a:t>*Funcionamiento óptimo de servomotor acoplado al eje selector de velocidades</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rowSpan="7">
                  <a:txBody>
                    <a:bodyPr/>
                    <a:lstStyle/>
                    <a:p>
                      <a:pPr algn="ctr" fontAlgn="ctr"/>
                      <a:r>
                        <a:rPr lang="es-EC" sz="1600" b="1" u="none" strike="noStrike" dirty="0">
                          <a:effectLst/>
                        </a:rPr>
                        <a:t>Columna</a:t>
                      </a:r>
                      <a:endParaRPr lang="es-EC" sz="1600" b="1" i="0" u="none" strike="noStrike" dirty="0">
                        <a:solidFill>
                          <a:srgbClr val="000000"/>
                        </a:solidFill>
                        <a:effectLst/>
                        <a:latin typeface="Calibri" panose="020F0502020204030204" pitchFamily="34" charset="0"/>
                      </a:endParaRPr>
                    </a:p>
                  </a:txBody>
                  <a:tcPr marL="5834" marR="5834" marT="5834" marB="0" anchor="ctr"/>
                </a:tc>
                <a:tc>
                  <a:txBody>
                    <a:bodyPr/>
                    <a:lstStyle/>
                    <a:p>
                      <a:pPr algn="l" fontAlgn="b"/>
                      <a:r>
                        <a:rPr lang="es-EC" sz="1200" u="none" strike="noStrike" dirty="0">
                          <a:effectLst/>
                        </a:rPr>
                        <a:t>*Ajuste grueso subida</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dirty="0">
                          <a:effectLst/>
                        </a:rPr>
                        <a:t>*Ajuste grueso bajada</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a:effectLst/>
                        </a:rPr>
                        <a:t>*Ajuste fino subida</a:t>
                      </a:r>
                      <a:endParaRPr lang="es-EC" sz="1200" b="0" i="0" u="none" strike="noStrike">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a:effectLst/>
                        </a:rPr>
                        <a:t>*Ajuste fino bajada</a:t>
                      </a:r>
                      <a:endParaRPr lang="es-EC" sz="1200" b="0" i="0" u="none" strike="noStrike">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dirty="0">
                          <a:effectLst/>
                        </a:rPr>
                        <a:t>*Fin de carrera superior</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a:effectLst/>
                        </a:rPr>
                        <a:t>*Fin de carrera inferior</a:t>
                      </a:r>
                      <a:endParaRPr lang="es-EC" sz="1200" b="0" i="0" u="none" strike="noStrike">
                        <a:solidFill>
                          <a:srgbClr val="000000"/>
                        </a:solidFill>
                        <a:effectLst/>
                        <a:latin typeface="Calibri" panose="020F0502020204030204" pitchFamily="34" charset="0"/>
                      </a:endParaRPr>
                    </a:p>
                  </a:txBody>
                  <a:tcPr marL="5834" marR="5834" marT="5834" marB="0" anchor="ctr"/>
                </a:tc>
              </a:tr>
              <a:tr h="211207">
                <a:tc vMerge="1">
                  <a:txBody>
                    <a:bodyPr/>
                    <a:lstStyle/>
                    <a:p>
                      <a:endParaRPr lang="en-US"/>
                    </a:p>
                  </a:txBody>
                  <a:tcPr/>
                </a:tc>
                <a:tc>
                  <a:txBody>
                    <a:bodyPr/>
                    <a:lstStyle/>
                    <a:p>
                      <a:pPr algn="l" fontAlgn="b"/>
                      <a:r>
                        <a:rPr lang="es-EC" sz="1200" u="none" strike="noStrike" dirty="0">
                          <a:effectLst/>
                        </a:rPr>
                        <a:t>*Posicionamiento automático</a:t>
                      </a:r>
                      <a:endParaRPr lang="es-EC" sz="1200" b="0" i="0" u="none" strike="noStrike" dirty="0">
                        <a:solidFill>
                          <a:srgbClr val="000000"/>
                        </a:solidFill>
                        <a:effectLst/>
                        <a:latin typeface="Calibri" panose="020F0502020204030204" pitchFamily="34" charset="0"/>
                      </a:endParaRPr>
                    </a:p>
                  </a:txBody>
                  <a:tcPr marL="5834" marR="5834" marT="5834" marB="0" anchor="ctr"/>
                </a:tc>
              </a:tr>
              <a:tr h="211207">
                <a:tc rowSpan="8">
                  <a:txBody>
                    <a:bodyPr/>
                    <a:lstStyle/>
                    <a:p>
                      <a:pPr algn="ctr" fontAlgn="ctr"/>
                      <a:r>
                        <a:rPr lang="es-EC" sz="1600" b="1" u="none" strike="noStrike" dirty="0">
                          <a:effectLst/>
                        </a:rPr>
                        <a:t>Procesador</a:t>
                      </a:r>
                      <a:endParaRPr lang="es-EC" sz="1600" b="1" i="0" u="none" strike="noStrike" dirty="0">
                        <a:solidFill>
                          <a:srgbClr val="000000"/>
                        </a:solidFill>
                        <a:effectLst/>
                        <a:latin typeface="Calibri" panose="020F0502020204030204" pitchFamily="34" charset="0"/>
                      </a:endParaRPr>
                    </a:p>
                  </a:txBody>
                  <a:tcPr marL="5834" marR="5834" marT="5834" marB="0" anchor="ctr"/>
                </a:tc>
                <a:tc>
                  <a:txBody>
                    <a:bodyPr/>
                    <a:lstStyle/>
                    <a:p>
                      <a:pPr algn="l" fontAlgn="b"/>
                      <a:r>
                        <a:rPr lang="es-EC" sz="1200" u="none" strike="noStrike" dirty="0">
                          <a:effectLst/>
                        </a:rPr>
                        <a:t>*Tarjeta de control y adquisición de datos</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ctr"/>
                      <a:r>
                        <a:rPr lang="es-EC" sz="1200" u="none" strike="noStrike" dirty="0">
                          <a:effectLst/>
                        </a:rPr>
                        <a:t>*Numero de </a:t>
                      </a:r>
                      <a:r>
                        <a:rPr lang="es-EC" sz="1200" u="none" strike="noStrike" dirty="0" err="1">
                          <a:effectLst/>
                        </a:rPr>
                        <a:t>parametros</a:t>
                      </a:r>
                      <a:r>
                        <a:rPr lang="es-EC" sz="1200" u="none" strike="noStrike" dirty="0">
                          <a:effectLst/>
                        </a:rPr>
                        <a:t>: 18</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dirty="0">
                          <a:effectLst/>
                        </a:rPr>
                        <a:t>*Interfaz Hombre Máquina</a:t>
                      </a:r>
                      <a:endParaRPr lang="es-EC" sz="1200" b="0" i="0" u="none" strike="noStrike" dirty="0">
                        <a:solidFill>
                          <a:srgbClr val="000000"/>
                        </a:solidFill>
                        <a:effectLst/>
                        <a:latin typeface="Calibri" panose="020F0502020204030204" pitchFamily="34" charset="0"/>
                      </a:endParaRPr>
                    </a:p>
                  </a:txBody>
                  <a:tcPr marL="5834" marR="5834" marT="5834" marB="0" anchor="ctr"/>
                </a:tc>
              </a:tr>
              <a:tr h="211207">
                <a:tc vMerge="1">
                  <a:txBody>
                    <a:bodyPr/>
                    <a:lstStyle/>
                    <a:p>
                      <a:endParaRPr lang="en-US"/>
                    </a:p>
                  </a:txBody>
                  <a:tcPr/>
                </a:tc>
                <a:tc>
                  <a:txBody>
                    <a:bodyPr/>
                    <a:lstStyle/>
                    <a:p>
                      <a:pPr algn="l" fontAlgn="b"/>
                      <a:r>
                        <a:rPr lang="es-EC" sz="1200" u="none" strike="noStrike" dirty="0">
                          <a:effectLst/>
                        </a:rPr>
                        <a:t>*Selección de magnificaciones</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dirty="0">
                          <a:effectLst/>
                        </a:rPr>
                        <a:t>*Temperatura °C</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dirty="0">
                          <a:effectLst/>
                        </a:rPr>
                        <a:t>*Humedad Relativa %</a:t>
                      </a:r>
                      <a:endParaRPr lang="es-EC" sz="1200" b="0" i="0" u="none" strike="noStrike" dirty="0">
                        <a:solidFill>
                          <a:srgbClr val="000000"/>
                        </a:solidFill>
                        <a:effectLst/>
                        <a:latin typeface="Calibri" panose="020F0502020204030204" pitchFamily="34" charset="0"/>
                      </a:endParaRPr>
                    </a:p>
                  </a:txBody>
                  <a:tcPr marL="5834" marR="5834" marT="5834" marB="0" anchor="ctr"/>
                </a:tc>
              </a:tr>
              <a:tr h="116689">
                <a:tc vMerge="1">
                  <a:txBody>
                    <a:bodyPr/>
                    <a:lstStyle/>
                    <a:p>
                      <a:endParaRPr lang="en-US"/>
                    </a:p>
                  </a:txBody>
                  <a:tcPr/>
                </a:tc>
                <a:tc>
                  <a:txBody>
                    <a:bodyPr/>
                    <a:lstStyle/>
                    <a:p>
                      <a:pPr algn="l" fontAlgn="b"/>
                      <a:r>
                        <a:rPr lang="es-EC" sz="1200" u="none" strike="noStrike" dirty="0">
                          <a:effectLst/>
                        </a:rPr>
                        <a:t>*Sistema Operativo: Ubuntu</a:t>
                      </a:r>
                      <a:endParaRPr lang="es-EC" sz="1200" b="0" i="0" u="none" strike="noStrike" dirty="0">
                        <a:solidFill>
                          <a:srgbClr val="000000"/>
                        </a:solidFill>
                        <a:effectLst/>
                        <a:latin typeface="Calibri" panose="020F0502020204030204" pitchFamily="34" charset="0"/>
                      </a:endParaRPr>
                    </a:p>
                  </a:txBody>
                  <a:tcPr marL="5834" marR="5834" marT="5834" marB="0" anchor="ctr"/>
                </a:tc>
              </a:tr>
              <a:tr h="211207">
                <a:tc vMerge="1">
                  <a:txBody>
                    <a:bodyPr/>
                    <a:lstStyle/>
                    <a:p>
                      <a:endParaRPr lang="en-US"/>
                    </a:p>
                  </a:txBody>
                  <a:tcPr/>
                </a:tc>
                <a:tc>
                  <a:txBody>
                    <a:bodyPr/>
                    <a:lstStyle/>
                    <a:p>
                      <a:pPr algn="l" fontAlgn="b"/>
                      <a:r>
                        <a:rPr lang="es-EC" sz="1200" u="none" strike="noStrike" dirty="0">
                          <a:effectLst/>
                        </a:rPr>
                        <a:t>*Software del HMI: Gambas 3</a:t>
                      </a:r>
                      <a:endParaRPr lang="es-EC" sz="1200" b="0" i="0" u="none" strike="noStrike" dirty="0">
                        <a:solidFill>
                          <a:srgbClr val="000000"/>
                        </a:solidFill>
                        <a:effectLst/>
                        <a:latin typeface="Calibri" panose="020F0502020204030204" pitchFamily="34" charset="0"/>
                      </a:endParaRPr>
                    </a:p>
                  </a:txBody>
                  <a:tcPr marL="5834" marR="5834" marT="5834" marB="0" anchor="ctr"/>
                </a:tc>
              </a:tr>
            </a:tbl>
          </a:graphicData>
        </a:graphic>
      </p:graphicFrame>
    </p:spTree>
    <p:extLst>
      <p:ext uri="{BB962C8B-B14F-4D97-AF65-F5344CB8AC3E}">
        <p14:creationId xmlns:p14="http://schemas.microsoft.com/office/powerpoint/2010/main" val="40936052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1076512"/>
            <a:ext cx="4904220" cy="646331"/>
          </a:xfrm>
          <a:prstGeom prst="rect">
            <a:avLst/>
          </a:prstGeom>
          <a:noFill/>
        </p:spPr>
        <p:txBody>
          <a:bodyPr wrap="square" rtlCol="0">
            <a:spAutoFit/>
          </a:bodyPr>
          <a:lstStyle/>
          <a:p>
            <a:r>
              <a:rPr lang="es-ES_tradnl" sz="3600" b="1" dirty="0" smtClean="0">
                <a:latin typeface="Times New Roman" panose="02020603050405020304" pitchFamily="18" charset="0"/>
                <a:cs typeface="Times New Roman" panose="02020603050405020304" pitchFamily="18" charset="0"/>
              </a:rPr>
              <a:t>Antecedentes</a:t>
            </a:r>
            <a:endParaRPr lang="es-ES_tradnl" sz="3600" b="1" dirty="0">
              <a:latin typeface="Times New Roman" panose="02020603050405020304" pitchFamily="18" charset="0"/>
              <a:cs typeface="Times New Roman" panose="02020603050405020304" pitchFamily="18" charset="0"/>
            </a:endParaRPr>
          </a:p>
        </p:txBody>
      </p:sp>
      <p:pic>
        <p:nvPicPr>
          <p:cNvPr id="1026" name="Picture 2" descr="http://decc.espe.edu.ec/deccweb/sites/default/files/styles/blog_image/public/field/image/espe.jpg?itok=ByM3Rwh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9868" y="1775707"/>
            <a:ext cx="3043451" cy="164161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2356821" y="6127520"/>
            <a:ext cx="3908799"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Mitutoyo</a:t>
            </a:r>
            <a:r>
              <a:rPr lang="en-US" sz="2000" b="1" dirty="0" smtClean="0">
                <a:latin typeface="Times New Roman" panose="02020603050405020304" pitchFamily="18" charset="0"/>
                <a:cs typeface="Times New Roman" panose="02020603050405020304" pitchFamily="18" charset="0"/>
              </a:rPr>
              <a:t> – </a:t>
            </a:r>
            <a:r>
              <a:rPr lang="en-US" sz="2000" b="1" dirty="0" err="1" smtClean="0">
                <a:latin typeface="Times New Roman" panose="02020603050405020304" pitchFamily="18" charset="0"/>
                <a:cs typeface="Times New Roman" panose="02020603050405020304" pitchFamily="18" charset="0"/>
              </a:rPr>
              <a:t>Surftest</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III</a:t>
            </a:r>
            <a:endParaRPr lang="es-EC" sz="20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6645697" y="6255742"/>
            <a:ext cx="3908799" cy="400110"/>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Taylor Hobson – Talysurf 5</a:t>
            </a:r>
            <a:endParaRPr lang="es-EC" sz="2000" b="1" dirty="0">
              <a:latin typeface="Times New Roman" panose="02020603050405020304" pitchFamily="18" charset="0"/>
              <a:cs typeface="Times New Roman" panose="02020603050405020304" pitchFamily="18" charset="0"/>
            </a:endParaRPr>
          </a:p>
        </p:txBody>
      </p:sp>
      <p:grpSp>
        <p:nvGrpSpPr>
          <p:cNvPr id="11" name="Grupo 10"/>
          <p:cNvGrpSpPr>
            <a:grpSpLocks noChangeAspect="1"/>
          </p:cNvGrpSpPr>
          <p:nvPr/>
        </p:nvGrpSpPr>
        <p:grpSpPr>
          <a:xfrm>
            <a:off x="3135843" y="5086077"/>
            <a:ext cx="2350757" cy="1014581"/>
            <a:chOff x="0" y="3959"/>
            <a:chExt cx="4484260" cy="1935396"/>
          </a:xfrm>
        </p:grpSpPr>
        <p:sp>
          <p:nvSpPr>
            <p:cNvPr id="12" name="Rectángulo redondeado 11"/>
            <p:cNvSpPr/>
            <p:nvPr/>
          </p:nvSpPr>
          <p:spPr>
            <a:xfrm>
              <a:off x="0" y="3959"/>
              <a:ext cx="4484260" cy="1935396"/>
            </a:xfrm>
            <a:prstGeom prst="round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ángulo 12"/>
            <p:cNvSpPr/>
            <p:nvPr/>
          </p:nvSpPr>
          <p:spPr>
            <a:xfrm>
              <a:off x="94478" y="98437"/>
              <a:ext cx="4295304" cy="1746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p:txBody>
        </p:sp>
      </p:grpSp>
      <p:grpSp>
        <p:nvGrpSpPr>
          <p:cNvPr id="14" name="Grupo 13"/>
          <p:cNvGrpSpPr>
            <a:grpSpLocks noChangeAspect="1"/>
          </p:cNvGrpSpPr>
          <p:nvPr/>
        </p:nvGrpSpPr>
        <p:grpSpPr>
          <a:xfrm>
            <a:off x="7497053" y="4393223"/>
            <a:ext cx="2206088" cy="1795063"/>
            <a:chOff x="0" y="2082303"/>
            <a:chExt cx="3513582" cy="2858953"/>
          </a:xfrm>
        </p:grpSpPr>
        <p:sp>
          <p:nvSpPr>
            <p:cNvPr id="15" name="Rectángulo redondeado 14"/>
            <p:cNvSpPr/>
            <p:nvPr/>
          </p:nvSpPr>
          <p:spPr>
            <a:xfrm>
              <a:off x="0" y="2082303"/>
              <a:ext cx="3513582" cy="2858953"/>
            </a:xfrm>
            <a:prstGeom prst="round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ángulo 15"/>
            <p:cNvSpPr/>
            <p:nvPr/>
          </p:nvSpPr>
          <p:spPr>
            <a:xfrm>
              <a:off x="139563" y="2221866"/>
              <a:ext cx="3234456" cy="2579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p:txBody>
        </p:sp>
      </p:grpSp>
      <p:pic>
        <p:nvPicPr>
          <p:cNvPr id="17" name="Imagen 16"/>
          <p:cNvPicPr>
            <a:picLocks noChangeAspect="1"/>
          </p:cNvPicPr>
          <p:nvPr/>
        </p:nvPicPr>
        <p:blipFill rotWithShape="1">
          <a:blip r:embed="rId5">
            <a:extLst>
              <a:ext uri="{28A0092B-C50C-407E-A947-70E740481C1C}">
                <a14:useLocalDpi xmlns:a14="http://schemas.microsoft.com/office/drawing/2010/main" val="0"/>
              </a:ext>
            </a:extLst>
          </a:blip>
          <a:srcRect l="2305" t="15131" r="60920" b="2547"/>
          <a:stretch/>
        </p:blipFill>
        <p:spPr bwMode="auto">
          <a:xfrm>
            <a:off x="1167063" y="2137273"/>
            <a:ext cx="2415654" cy="2661313"/>
          </a:xfrm>
          <a:prstGeom prst="rect">
            <a:avLst/>
          </a:prstGeom>
          <a:noFill/>
          <a:ln>
            <a:noFill/>
          </a:ln>
        </p:spPr>
      </p:pic>
      <p:pic>
        <p:nvPicPr>
          <p:cNvPr id="20" name="Imagen 19"/>
          <p:cNvPicPr>
            <a:picLocks noChangeAspect="1"/>
          </p:cNvPicPr>
          <p:nvPr/>
        </p:nvPicPr>
        <p:blipFill rotWithShape="1">
          <a:blip r:embed="rId5">
            <a:extLst>
              <a:ext uri="{28A0092B-C50C-407E-A947-70E740481C1C}">
                <a14:useLocalDpi xmlns:a14="http://schemas.microsoft.com/office/drawing/2010/main" val="0"/>
              </a:ext>
            </a:extLst>
          </a:blip>
          <a:srcRect l="72072" t="15668" r="2442" b="2088"/>
          <a:stretch/>
        </p:blipFill>
        <p:spPr bwMode="auto">
          <a:xfrm>
            <a:off x="10033772" y="2733472"/>
            <a:ext cx="1674055" cy="2658794"/>
          </a:xfrm>
          <a:prstGeom prst="rect">
            <a:avLst/>
          </a:prstGeom>
          <a:noFill/>
          <a:ln>
            <a:noFill/>
          </a:ln>
        </p:spPr>
      </p:pic>
      <p:sp>
        <p:nvSpPr>
          <p:cNvPr id="21" name="CuadroTexto 20"/>
          <p:cNvSpPr txBox="1"/>
          <p:nvPr/>
        </p:nvSpPr>
        <p:spPr>
          <a:xfrm>
            <a:off x="5295401" y="3576270"/>
            <a:ext cx="2412384" cy="646331"/>
          </a:xfrm>
          <a:prstGeom prst="rect">
            <a:avLst/>
          </a:prstGeom>
          <a:noFill/>
        </p:spPr>
        <p:txBody>
          <a:bodyPr wrap="square" rtlCol="0">
            <a:spAutoFit/>
          </a:bodyPr>
          <a:lstStyle/>
          <a:p>
            <a:r>
              <a:rPr lang="es-ES_tradnl" sz="3600" b="1" dirty="0" smtClean="0">
                <a:latin typeface="Times New Roman" panose="02020603050405020304" pitchFamily="18" charset="0"/>
                <a:cs typeface="Times New Roman" panose="02020603050405020304" pitchFamily="18" charset="0"/>
              </a:rPr>
              <a:t>Metrología</a:t>
            </a:r>
            <a:endParaRPr lang="es-ES_tradnl" sz="3600" b="1" dirty="0">
              <a:latin typeface="Times New Roman" panose="02020603050405020304" pitchFamily="18" charset="0"/>
              <a:cs typeface="Times New Roman" panose="02020603050405020304" pitchFamily="18" charset="0"/>
            </a:endParaRPr>
          </a:p>
        </p:txBody>
      </p:sp>
      <p:sp>
        <p:nvSpPr>
          <p:cNvPr id="7" name="Flecha derecha 6"/>
          <p:cNvSpPr/>
          <p:nvPr/>
        </p:nvSpPr>
        <p:spPr>
          <a:xfrm rot="3261125">
            <a:off x="6429244" y="4454523"/>
            <a:ext cx="1244966" cy="510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echa derecha 22"/>
          <p:cNvSpPr/>
          <p:nvPr/>
        </p:nvSpPr>
        <p:spPr>
          <a:xfrm rot="7314830">
            <a:off x="5266909" y="4493951"/>
            <a:ext cx="1244966" cy="510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echa derecha 23"/>
          <p:cNvSpPr/>
          <p:nvPr/>
        </p:nvSpPr>
        <p:spPr>
          <a:xfrm>
            <a:off x="7781993" y="3644165"/>
            <a:ext cx="2166437" cy="510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echa derecha 24"/>
          <p:cNvSpPr/>
          <p:nvPr/>
        </p:nvSpPr>
        <p:spPr>
          <a:xfrm rot="10800000">
            <a:off x="3582716" y="3644165"/>
            <a:ext cx="1675579" cy="510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n 25" descr="LOGO PRINCIPAL"/>
          <p:cNvPicPr/>
          <p:nvPr/>
        </p:nvPicPr>
        <p:blipFill>
          <a:blip r:embed="rId6">
            <a:extLst>
              <a:ext uri="{28A0092B-C50C-407E-A947-70E740481C1C}">
                <a14:useLocalDpi xmlns:a14="http://schemas.microsoft.com/office/drawing/2010/main" val="0"/>
              </a:ext>
            </a:extLst>
          </a:blip>
          <a:srcRect/>
          <a:stretch>
            <a:fillRect/>
          </a:stretch>
        </p:blipFill>
        <p:spPr bwMode="auto">
          <a:xfrm>
            <a:off x="4548840" y="662082"/>
            <a:ext cx="3543300" cy="914400"/>
          </a:xfrm>
          <a:prstGeom prst="rect">
            <a:avLst/>
          </a:prstGeom>
          <a:noFill/>
        </p:spPr>
      </p:pic>
    </p:spTree>
    <p:extLst>
      <p:ext uri="{BB962C8B-B14F-4D97-AF65-F5344CB8AC3E}">
        <p14:creationId xmlns:p14="http://schemas.microsoft.com/office/powerpoint/2010/main" val="3310136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495140" cy="1077218"/>
          </a:xfrm>
          <a:prstGeom prst="rect">
            <a:avLst/>
          </a:prstGeom>
          <a:noFill/>
        </p:spPr>
        <p:txBody>
          <a:bodyPr wrap="square" rtlCol="0">
            <a:spAutoFit/>
          </a:bodyPr>
          <a:lstStyle/>
          <a:p>
            <a:r>
              <a:rPr lang="es-EC" sz="3200" b="1" dirty="0" smtClean="0"/>
              <a:t>CAPÍTULO 4</a:t>
            </a:r>
            <a:br>
              <a:rPr lang="es-EC" sz="3200" b="1" dirty="0" smtClean="0"/>
            </a:br>
            <a:r>
              <a:rPr lang="es-EC" sz="3200" b="1" dirty="0" smtClean="0"/>
              <a:t>MONTAJE, PRUEBAS Y RESULTADOS</a:t>
            </a:r>
            <a:endParaRPr lang="es-ES_tradnl" sz="3200" b="1" dirty="0">
              <a:latin typeface="Times New Roman" panose="02020603050405020304" pitchFamily="18" charset="0"/>
              <a:cs typeface="Times New Roman" panose="02020603050405020304" pitchFamily="18" charset="0"/>
            </a:endParaRPr>
          </a:p>
        </p:txBody>
      </p:sp>
      <p:pic>
        <p:nvPicPr>
          <p:cNvPr id="15" name="Imagen 14" descr="C:\Users\Usuario\Documents\TESIS2\FotosRugosimetro\12773237_1151714451505991_850556558_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8007" y="2356849"/>
            <a:ext cx="3827110" cy="2870333"/>
          </a:xfrm>
          <a:prstGeom prst="rect">
            <a:avLst/>
          </a:prstGeom>
          <a:ln>
            <a:noFill/>
          </a:ln>
          <a:effectLst>
            <a:outerShdw blurRad="292100" dist="139700" dir="2700000" algn="tl" rotWithShape="0">
              <a:srgbClr val="333333">
                <a:alpha val="65000"/>
              </a:srgbClr>
            </a:outerShdw>
          </a:effectLst>
        </p:spPr>
      </p:pic>
      <p:pic>
        <p:nvPicPr>
          <p:cNvPr id="19" name="Picture 7" descr="TTTTTTTTTTTTTTTTTTTTTTTTT"/>
          <p:cNvPicPr>
            <a:picLocks noChangeAspect="1" noChangeArrowheads="1"/>
          </p:cNvPicPr>
          <p:nvPr/>
        </p:nvPicPr>
        <p:blipFill>
          <a:blip r:embed="rId3" cstate="print"/>
          <a:srcRect l="7686" t="3300" r="13054" b="4608"/>
          <a:stretch>
            <a:fillRect/>
          </a:stretch>
        </p:blipFill>
        <p:spPr bwMode="auto">
          <a:xfrm>
            <a:off x="1427267" y="2356849"/>
            <a:ext cx="4123745" cy="2751253"/>
          </a:xfrm>
          <a:prstGeom prst="rect">
            <a:avLst/>
          </a:prstGeom>
          <a:ln>
            <a:noFill/>
          </a:ln>
          <a:effectLst>
            <a:outerShdw blurRad="292100" dist="139700" dir="2700000" algn="tl" rotWithShape="0">
              <a:srgbClr val="333333">
                <a:alpha val="65000"/>
              </a:srgbClr>
            </a:outerShdw>
          </a:effectLst>
        </p:spPr>
      </p:pic>
      <p:sp>
        <p:nvSpPr>
          <p:cNvPr id="20" name="CuadroTexto 19"/>
          <p:cNvSpPr txBox="1"/>
          <p:nvPr/>
        </p:nvSpPr>
        <p:spPr>
          <a:xfrm>
            <a:off x="2051445" y="5324867"/>
            <a:ext cx="2875390"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Talysurf 5 Antes</a:t>
            </a:r>
            <a:endParaRPr lang="es-EC" b="1" dirty="0">
              <a:latin typeface="Times New Roman" panose="02020603050405020304" pitchFamily="18" charset="0"/>
              <a:cs typeface="Times New Roman" panose="02020603050405020304" pitchFamily="18" charset="0"/>
            </a:endParaRPr>
          </a:p>
        </p:txBody>
      </p:sp>
      <p:sp>
        <p:nvSpPr>
          <p:cNvPr id="21" name="CuadroTexto 20"/>
          <p:cNvSpPr txBox="1"/>
          <p:nvPr/>
        </p:nvSpPr>
        <p:spPr>
          <a:xfrm>
            <a:off x="8373867" y="5324867"/>
            <a:ext cx="2875390"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Talysurf 5 Ahora</a:t>
            </a:r>
            <a:endParaRPr lang="es-EC" b="1" dirty="0">
              <a:latin typeface="Times New Roman" panose="02020603050405020304" pitchFamily="18" charset="0"/>
              <a:cs typeface="Times New Roman" panose="02020603050405020304" pitchFamily="18" charset="0"/>
            </a:endParaRPr>
          </a:p>
        </p:txBody>
      </p:sp>
      <p:pic>
        <p:nvPicPr>
          <p:cNvPr id="2050" name="Picture 2" descr="http://mecatronica.espe.edu.ec/wp-content/uploads/2012/07/EscudoMecatrnic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077" y="3227444"/>
            <a:ext cx="900865" cy="1010061"/>
          </a:xfrm>
          <a:prstGeom prst="rect">
            <a:avLst/>
          </a:prstGeom>
          <a:noFill/>
          <a:extLst>
            <a:ext uri="{909E8E84-426E-40DD-AFC4-6F175D3DCCD1}">
              <a14:hiddenFill xmlns:a14="http://schemas.microsoft.com/office/drawing/2010/main">
                <a:solidFill>
                  <a:srgbClr val="FFFFFF"/>
                </a:solidFill>
              </a14:hiddenFill>
            </a:ext>
          </a:extLst>
        </p:spPr>
      </p:pic>
      <p:sp>
        <p:nvSpPr>
          <p:cNvPr id="22" name="Flecha derecha 21"/>
          <p:cNvSpPr/>
          <p:nvPr/>
        </p:nvSpPr>
        <p:spPr>
          <a:xfrm>
            <a:off x="5616881" y="3594122"/>
            <a:ext cx="623900" cy="39578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echa derecha 23"/>
          <p:cNvSpPr/>
          <p:nvPr/>
        </p:nvSpPr>
        <p:spPr>
          <a:xfrm>
            <a:off x="7221886" y="3594121"/>
            <a:ext cx="623900" cy="39578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3121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9242" y="818861"/>
            <a:ext cx="9789994" cy="5506871"/>
          </a:xfrm>
          <a:prstGeom prst="rect">
            <a:avLst/>
          </a:prstGeom>
        </p:spPr>
      </p:pic>
    </p:spTree>
    <p:extLst>
      <p:ext uri="{BB962C8B-B14F-4D97-AF65-F5344CB8AC3E}">
        <p14:creationId xmlns:p14="http://schemas.microsoft.com/office/powerpoint/2010/main" val="2095972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30350"/>
            <a:ext cx="845903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Conclusiones</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669576" y="1059682"/>
            <a:ext cx="9112156" cy="5016758"/>
          </a:xfrm>
          <a:prstGeom prst="rect">
            <a:avLst/>
          </a:prstGeom>
        </p:spPr>
        <p:txBody>
          <a:bodyPr wrap="square">
            <a:spAutoFit/>
          </a:bodyPr>
          <a:lstStyle/>
          <a:p>
            <a:pPr marL="285750" lvl="0" indent="-285750" algn="just">
              <a:buFont typeface="Arial" panose="020B0604020202020204" pitchFamily="34" charset="0"/>
              <a:buChar char="•"/>
            </a:pPr>
            <a:r>
              <a:rPr lang="es-EC" sz="2000" dirty="0" smtClean="0"/>
              <a:t>Se </a:t>
            </a:r>
            <a:r>
              <a:rPr lang="es-EC" sz="2000" dirty="0"/>
              <a:t>entregó el rugosímetro TALYSURF 5 totalmente operativo, funcional y modernizado  con las siguientes características: capacidad para medir variables relacionadas con la rugosidad, observar el perfil real, de rugosidad y de ondulación, alta confiabilidad en medidas dentro de un rango de 0,0125 µm hasta las 50 µm realizadas con tres diferentes tipos de sensores, control de módulos desde una HMI,  control de condiciones ambientales dentro de la zona de medición, </a:t>
            </a:r>
            <a:r>
              <a:rPr lang="es-EC" sz="2000" dirty="0" smtClean="0"/>
              <a:t>cálculo </a:t>
            </a:r>
            <a:r>
              <a:rPr lang="es-EC" sz="2000" dirty="0"/>
              <a:t>y presentación de 18 parámetros de rugosidad </a:t>
            </a:r>
            <a:r>
              <a:rPr lang="es-EC" sz="2000" dirty="0" smtClean="0"/>
              <a:t>.</a:t>
            </a:r>
          </a:p>
          <a:p>
            <a:pPr marL="285750" indent="-285750" algn="just">
              <a:buFont typeface="Arial" panose="020B0604020202020204" pitchFamily="34" charset="0"/>
              <a:buChar char="•"/>
            </a:pPr>
            <a:r>
              <a:rPr lang="es-EC" sz="2000" dirty="0"/>
              <a:t>Se diseñó un </a:t>
            </a:r>
            <a:r>
              <a:rPr lang="es-EC" sz="2000" dirty="0" smtClean="0"/>
              <a:t>controlador </a:t>
            </a:r>
            <a:r>
              <a:rPr lang="es-EC" sz="2000" dirty="0"/>
              <a:t>capaz de cumplir con los requerimientos de accionamiento de partes mecánicas móviles, procesamiento y muestreo de datos más eficiente y preciso</a:t>
            </a:r>
            <a:r>
              <a:rPr lang="es-EC" sz="2000" dirty="0" smtClean="0"/>
              <a:t>.</a:t>
            </a:r>
          </a:p>
          <a:p>
            <a:pPr marL="285750" indent="-285750" algn="just">
              <a:buFont typeface="Arial" panose="020B0604020202020204" pitchFamily="34" charset="0"/>
              <a:buChar char="•"/>
            </a:pPr>
            <a:r>
              <a:rPr lang="es-ES" sz="2000" dirty="0"/>
              <a:t>S</a:t>
            </a:r>
            <a:r>
              <a:rPr lang="es-ES" sz="2000" dirty="0" smtClean="0"/>
              <a:t>e </a:t>
            </a:r>
            <a:r>
              <a:rPr lang="es-ES" sz="2000" dirty="0"/>
              <a:t>efectuó varias series de mediciones de rugosidad al patrón de calibración original del equipo, para calibrarlo y determinar la confiabilidad y linealidad</a:t>
            </a:r>
            <a:r>
              <a:rPr lang="es-ES" sz="2000" dirty="0" smtClean="0"/>
              <a:t>.</a:t>
            </a:r>
          </a:p>
          <a:p>
            <a:pPr marL="285750" indent="-285750" algn="just">
              <a:buFont typeface="Arial" panose="020B0604020202020204" pitchFamily="34" charset="0"/>
              <a:buChar char="•"/>
            </a:pPr>
            <a:r>
              <a:rPr lang="es-EC" sz="2000" dirty="0"/>
              <a:t>Como punto adicional, se construyó una cabina de acrílico cuya función es conservar las condiciones ambientales al interior de la misma y evitar la excesiva presencia de partículas en la zona de medición, buscando garantizar una medida más exacta y evitar en lo posible el efecto de factores externos en la misma</a:t>
            </a:r>
            <a:r>
              <a:rPr lang="es-EC" sz="2000" dirty="0" smtClean="0"/>
              <a:t>.</a:t>
            </a:r>
            <a:endParaRPr lang="es-EC" sz="2000" dirty="0"/>
          </a:p>
        </p:txBody>
      </p:sp>
    </p:spTree>
    <p:extLst>
      <p:ext uri="{BB962C8B-B14F-4D97-AF65-F5344CB8AC3E}">
        <p14:creationId xmlns:p14="http://schemas.microsoft.com/office/powerpoint/2010/main" val="23139673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30350"/>
            <a:ext cx="845903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Recomendaciones</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232847" y="1730950"/>
            <a:ext cx="10163034" cy="707886"/>
          </a:xfrm>
          <a:prstGeom prst="rect">
            <a:avLst/>
          </a:prstGeom>
        </p:spPr>
        <p:txBody>
          <a:bodyPr wrap="square">
            <a:spAutoFit/>
          </a:bodyPr>
          <a:lstStyle/>
          <a:p>
            <a:pPr marL="342900" lvl="0" indent="-342900" algn="just">
              <a:buFont typeface="Arial" panose="020B0604020202020204" pitchFamily="34" charset="0"/>
              <a:buChar char="•"/>
            </a:pPr>
            <a:r>
              <a:rPr lang="es-EC" sz="2000" dirty="0" smtClean="0"/>
              <a:t>Mantener </a:t>
            </a:r>
            <a:r>
              <a:rPr lang="es-EC" sz="2000" dirty="0"/>
              <a:t>los módulos del equipo en buen estado, seguir el plan de mantenimiento entregado junto con el </a:t>
            </a:r>
            <a:r>
              <a:rPr lang="es-EC" sz="2000" dirty="0" smtClean="0"/>
              <a:t>mismo.</a:t>
            </a:r>
            <a:endParaRPr lang="es-EC" sz="2000" dirty="0"/>
          </a:p>
        </p:txBody>
      </p:sp>
      <p:sp>
        <p:nvSpPr>
          <p:cNvPr id="4" name="Rectángulo 3"/>
          <p:cNvSpPr/>
          <p:nvPr/>
        </p:nvSpPr>
        <p:spPr>
          <a:xfrm>
            <a:off x="1232847" y="2632990"/>
            <a:ext cx="10272215" cy="707886"/>
          </a:xfrm>
          <a:prstGeom prst="rect">
            <a:avLst/>
          </a:prstGeom>
        </p:spPr>
        <p:txBody>
          <a:bodyPr wrap="square">
            <a:spAutoFit/>
          </a:bodyPr>
          <a:lstStyle/>
          <a:p>
            <a:pPr marL="342900" lvl="0" indent="-342900" algn="just">
              <a:buFont typeface="Arial" panose="020B0604020202020204" pitchFamily="34" charset="0"/>
              <a:buChar char="•"/>
            </a:pPr>
            <a:r>
              <a:rPr lang="es-EC" sz="2000" dirty="0" smtClean="0"/>
              <a:t>Es </a:t>
            </a:r>
            <a:r>
              <a:rPr lang="es-EC" sz="2000" dirty="0"/>
              <a:t>importante que el uso del equipo sea supervisado por una persona calificada para solventar cualquier inquietud del usuario</a:t>
            </a:r>
            <a:r>
              <a:rPr lang="es-EC" sz="2000" dirty="0" smtClean="0"/>
              <a:t>.</a:t>
            </a:r>
            <a:endParaRPr lang="es-EC" sz="2000" dirty="0"/>
          </a:p>
        </p:txBody>
      </p:sp>
      <p:sp>
        <p:nvSpPr>
          <p:cNvPr id="5" name="Rectángulo 4"/>
          <p:cNvSpPr/>
          <p:nvPr/>
        </p:nvSpPr>
        <p:spPr>
          <a:xfrm>
            <a:off x="1232846" y="3535030"/>
            <a:ext cx="10272215" cy="1015663"/>
          </a:xfrm>
          <a:prstGeom prst="rect">
            <a:avLst/>
          </a:prstGeom>
        </p:spPr>
        <p:txBody>
          <a:bodyPr wrap="square">
            <a:spAutoFit/>
          </a:bodyPr>
          <a:lstStyle/>
          <a:p>
            <a:pPr marL="342900" indent="-342900" algn="just">
              <a:buFont typeface="Arial" panose="020B0604020202020204" pitchFamily="34" charset="0"/>
              <a:buChar char="•"/>
            </a:pPr>
            <a:r>
              <a:rPr lang="es-EC" sz="2000" dirty="0" smtClean="0"/>
              <a:t>Como </a:t>
            </a:r>
            <a:r>
              <a:rPr lang="es-EC" sz="2000" dirty="0"/>
              <a:t>proyecto a futuro, implementar aditamentos automáticos para la medición de piezas cilíndricas, esféricas y de piezas con formas especiales y así extender el campo de medida del equipo</a:t>
            </a:r>
            <a:r>
              <a:rPr lang="es-EC" sz="2000" dirty="0" smtClean="0"/>
              <a:t>.</a:t>
            </a:r>
            <a:endParaRPr lang="es-EC" sz="2000" dirty="0"/>
          </a:p>
        </p:txBody>
      </p:sp>
    </p:spTree>
    <p:extLst>
      <p:ext uri="{BB962C8B-B14F-4D97-AF65-F5344CB8AC3E}">
        <p14:creationId xmlns:p14="http://schemas.microsoft.com/office/powerpoint/2010/main" val="12734601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18819" y="3028140"/>
            <a:ext cx="7362661" cy="830997"/>
          </a:xfrm>
          <a:prstGeom prst="rect">
            <a:avLst/>
          </a:prstGeom>
          <a:noFill/>
        </p:spPr>
        <p:txBody>
          <a:bodyPr wrap="square" rtlCol="0">
            <a:spAutoFit/>
          </a:bodyPr>
          <a:lstStyle/>
          <a:p>
            <a:r>
              <a:rPr lang="es-EC" sz="4800" b="1" dirty="0" smtClean="0">
                <a:latin typeface="Times New Roman" panose="02020603050405020304" pitchFamily="18" charset="0"/>
                <a:cs typeface="Times New Roman" panose="02020603050405020304" pitchFamily="18" charset="0"/>
              </a:rPr>
              <a:t>…gracias por su atención</a:t>
            </a:r>
            <a:endParaRPr lang="es-EC"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6542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Objetivo General</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903977"/>
            <a:ext cx="9537204" cy="1200329"/>
          </a:xfrm>
          <a:prstGeom prst="rect">
            <a:avLst/>
          </a:prstGeom>
        </p:spPr>
        <p:txBody>
          <a:bodyPr wrap="square">
            <a:spAutoFit/>
          </a:bodyPr>
          <a:lstStyle/>
          <a:p>
            <a:pPr marL="342900" lvl="0" indent="-342900" algn="just">
              <a:buFont typeface="Arial" panose="020B0604020202020204" pitchFamily="34" charset="0"/>
              <a:buChar char="•"/>
            </a:pPr>
            <a:r>
              <a:rPr lang="es-EC" sz="2400" dirty="0"/>
              <a:t>Rehabilitar y modernizar el rugosímetro marca </a:t>
            </a:r>
            <a:r>
              <a:rPr lang="es-EC" sz="2400" dirty="0" smtClean="0"/>
              <a:t>Taylor </a:t>
            </a:r>
            <a:r>
              <a:rPr lang="es-EC" sz="2400" dirty="0" err="1" smtClean="0"/>
              <a:t>Hobson</a:t>
            </a:r>
            <a:r>
              <a:rPr lang="es-EC" sz="2400" dirty="0" smtClean="0"/>
              <a:t> </a:t>
            </a:r>
            <a:r>
              <a:rPr lang="es-EC" sz="2400" dirty="0"/>
              <a:t>modelo TALYSURF </a:t>
            </a:r>
            <a:r>
              <a:rPr lang="es-EC" sz="2400" dirty="0" smtClean="0"/>
              <a:t>5 del laboratorio de Metrología de la Universidad de las Fuerzas Armadas – ESPE</a:t>
            </a:r>
            <a:endParaRPr lang="en-US" sz="2400" dirty="0"/>
          </a:p>
        </p:txBody>
      </p:sp>
      <p:sp>
        <p:nvSpPr>
          <p:cNvPr id="4" name="CuadroTexto 3"/>
          <p:cNvSpPr txBox="1"/>
          <p:nvPr/>
        </p:nvSpPr>
        <p:spPr>
          <a:xfrm>
            <a:off x="1353709" y="2223582"/>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9" name="Rectángulo 8"/>
          <p:cNvSpPr/>
          <p:nvPr/>
        </p:nvSpPr>
        <p:spPr>
          <a:xfrm>
            <a:off x="1353709" y="3086511"/>
            <a:ext cx="9411648" cy="400110"/>
          </a:xfrm>
          <a:prstGeom prst="rect">
            <a:avLst/>
          </a:prstGeom>
        </p:spPr>
        <p:txBody>
          <a:bodyPr wrap="square">
            <a:spAutoFit/>
          </a:bodyPr>
          <a:lstStyle/>
          <a:p>
            <a:pPr marL="342900" lvl="0" indent="-342900" algn="just">
              <a:buFont typeface="Arial" panose="020B0604020202020204" pitchFamily="34" charset="0"/>
              <a:buChar char="•"/>
            </a:pPr>
            <a:r>
              <a:rPr lang="es-ES_tradnl" sz="2000" dirty="0" smtClean="0"/>
              <a:t>Conocer </a:t>
            </a:r>
            <a:r>
              <a:rPr lang="es-ES_tradnl" sz="2000" dirty="0"/>
              <a:t>las partes y determinar el estado de operación de ellas</a:t>
            </a:r>
            <a:r>
              <a:rPr lang="es-ES_tradnl" sz="2000" dirty="0" smtClean="0"/>
              <a:t>.</a:t>
            </a:r>
            <a:endParaRPr lang="en-US" sz="2000" dirty="0"/>
          </a:p>
        </p:txBody>
      </p:sp>
      <p:sp>
        <p:nvSpPr>
          <p:cNvPr id="10" name="Rectángulo 9"/>
          <p:cNvSpPr/>
          <p:nvPr/>
        </p:nvSpPr>
        <p:spPr>
          <a:xfrm>
            <a:off x="1353709" y="3667452"/>
            <a:ext cx="9411648" cy="707886"/>
          </a:xfrm>
          <a:prstGeom prst="rect">
            <a:avLst/>
          </a:prstGeom>
        </p:spPr>
        <p:txBody>
          <a:bodyPr wrap="square">
            <a:spAutoFit/>
          </a:bodyPr>
          <a:lstStyle/>
          <a:p>
            <a:pPr marL="342900" lvl="0" indent="-342900" algn="just">
              <a:buFont typeface="Arial" panose="020B0604020202020204" pitchFamily="34" charset="0"/>
              <a:buChar char="•"/>
            </a:pPr>
            <a:r>
              <a:rPr lang="es-ES_tradnl" sz="2000" dirty="0" smtClean="0"/>
              <a:t>Diseñar </a:t>
            </a:r>
            <a:r>
              <a:rPr lang="es-ES_tradnl" sz="2000" dirty="0"/>
              <a:t>y fabricar el controlador requerido por el equipo para su adecuado funcionamiento</a:t>
            </a:r>
            <a:r>
              <a:rPr lang="es-ES_tradnl" sz="2000" dirty="0" smtClean="0"/>
              <a:t>.</a:t>
            </a:r>
            <a:endParaRPr lang="en-US" sz="2000" dirty="0"/>
          </a:p>
        </p:txBody>
      </p:sp>
      <p:sp>
        <p:nvSpPr>
          <p:cNvPr id="11" name="Rectángulo 10"/>
          <p:cNvSpPr/>
          <p:nvPr/>
        </p:nvSpPr>
        <p:spPr>
          <a:xfrm>
            <a:off x="1353709" y="4486453"/>
            <a:ext cx="9411648" cy="1015663"/>
          </a:xfrm>
          <a:prstGeom prst="rect">
            <a:avLst/>
          </a:prstGeom>
        </p:spPr>
        <p:txBody>
          <a:bodyPr wrap="square">
            <a:spAutoFit/>
          </a:bodyPr>
          <a:lstStyle/>
          <a:p>
            <a:pPr marL="342900" lvl="0" indent="-342900" algn="just">
              <a:buFont typeface="Arial" panose="020B0604020202020204" pitchFamily="34" charset="0"/>
              <a:buChar char="•"/>
            </a:pPr>
            <a:r>
              <a:rPr lang="es-ES_tradnl" sz="2000" dirty="0" smtClean="0"/>
              <a:t>Realizar </a:t>
            </a:r>
            <a:r>
              <a:rPr lang="es-ES_tradnl" sz="2000" dirty="0"/>
              <a:t>una interfaz hombre máquina en la cual se visualice los parámetros de interés como: desplazamiento longitudinal, perfil primario, perfil de rugosidad y de ondulación, parámetros de rugosidad, entre otros</a:t>
            </a:r>
            <a:r>
              <a:rPr lang="es-ES_tradnl" sz="2000" dirty="0" smtClean="0"/>
              <a:t>.</a:t>
            </a:r>
            <a:endParaRPr lang="en-US" sz="2000" dirty="0"/>
          </a:p>
        </p:txBody>
      </p:sp>
      <p:sp>
        <p:nvSpPr>
          <p:cNvPr id="12" name="Rectángulo 11"/>
          <p:cNvSpPr/>
          <p:nvPr/>
        </p:nvSpPr>
        <p:spPr>
          <a:xfrm>
            <a:off x="1353710" y="5535830"/>
            <a:ext cx="9411648" cy="400110"/>
          </a:xfrm>
          <a:prstGeom prst="rect">
            <a:avLst/>
          </a:prstGeom>
        </p:spPr>
        <p:txBody>
          <a:bodyPr wrap="square">
            <a:spAutoFit/>
          </a:bodyPr>
          <a:lstStyle/>
          <a:p>
            <a:pPr marL="342900" lvl="0" indent="-342900" algn="just">
              <a:buFont typeface="Arial" panose="020B0604020202020204" pitchFamily="34" charset="0"/>
              <a:buChar char="•"/>
            </a:pPr>
            <a:r>
              <a:rPr lang="es-ES_tradnl" sz="2000" dirty="0" smtClean="0"/>
              <a:t>Realizar </a:t>
            </a:r>
            <a:r>
              <a:rPr lang="es-ES_tradnl" sz="2000" dirty="0"/>
              <a:t>pruebas de funcionamiento, puesta a punto y calibración del equipo</a:t>
            </a:r>
            <a:r>
              <a:rPr lang="es-ES_tradnl" sz="2000" dirty="0" smtClean="0"/>
              <a:t>.</a:t>
            </a:r>
            <a:endParaRPr lang="en-US" sz="2000" dirty="0"/>
          </a:p>
        </p:txBody>
      </p:sp>
    </p:spTree>
    <p:extLst>
      <p:ext uri="{BB962C8B-B14F-4D97-AF65-F5344CB8AC3E}">
        <p14:creationId xmlns:p14="http://schemas.microsoft.com/office/powerpoint/2010/main" val="2205093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Marco Teórico</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10" y="1330569"/>
            <a:ext cx="9960284" cy="1631216"/>
          </a:xfrm>
          <a:prstGeom prst="rect">
            <a:avLst/>
          </a:prstGeom>
        </p:spPr>
        <p:txBody>
          <a:bodyPr wrap="square">
            <a:spAutoFit/>
          </a:bodyPr>
          <a:lstStyle/>
          <a:p>
            <a:pPr algn="ctr"/>
            <a:r>
              <a:rPr lang="es-EC" sz="2800" b="1" dirty="0" smtClean="0">
                <a:latin typeface="Times New Roman" panose="02020603050405020304" pitchFamily="18" charset="0"/>
                <a:ea typeface="Calibri" panose="020F0502020204030204" pitchFamily="34" charset="0"/>
              </a:rPr>
              <a:t>Rugosidad superficial</a:t>
            </a:r>
          </a:p>
          <a:p>
            <a:pPr algn="ctr"/>
            <a:endParaRPr lang="es-EC" sz="2400" dirty="0" smtClean="0">
              <a:latin typeface="Times New Roman" panose="02020603050405020304" pitchFamily="18" charset="0"/>
              <a:ea typeface="Calibri" panose="020F0502020204030204" pitchFamily="34" charset="0"/>
            </a:endParaRPr>
          </a:p>
          <a:p>
            <a:pPr algn="just"/>
            <a:r>
              <a:rPr lang="es-ES_tradnl" sz="2400" dirty="0"/>
              <a:t>Son todas las irregularidades en la textura superficial que resultan de la acción inherente del proceso de fabricación.</a:t>
            </a:r>
            <a:endParaRPr lang="en-US" sz="2400" dirty="0"/>
          </a:p>
        </p:txBody>
      </p:sp>
      <p:pic>
        <p:nvPicPr>
          <p:cNvPr id="9" name="Picture 10"/>
          <p:cNvPicPr>
            <a:picLocks noChangeAspect="1"/>
          </p:cNvPicPr>
          <p:nvPr/>
        </p:nvPicPr>
        <p:blipFill rotWithShape="1">
          <a:blip r:embed="rId2"/>
          <a:srcRect r="49712"/>
          <a:stretch/>
        </p:blipFill>
        <p:spPr>
          <a:xfrm>
            <a:off x="1391817" y="3542563"/>
            <a:ext cx="2332367" cy="2182542"/>
          </a:xfrm>
          <a:prstGeom prst="rect">
            <a:avLst/>
          </a:prstGeom>
        </p:spPr>
      </p:pic>
      <p:sp>
        <p:nvSpPr>
          <p:cNvPr id="10" name="Proceso 9"/>
          <p:cNvSpPr/>
          <p:nvPr/>
        </p:nvSpPr>
        <p:spPr>
          <a:xfrm>
            <a:off x="9269999" y="5285723"/>
            <a:ext cx="2447176" cy="60333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ADHERENCIA DE RECUBRIMIENTOS</a:t>
            </a:r>
            <a:endParaRPr lang="en-US" dirty="0"/>
          </a:p>
        </p:txBody>
      </p:sp>
      <p:sp>
        <p:nvSpPr>
          <p:cNvPr id="11" name="Proceso 10"/>
          <p:cNvSpPr/>
          <p:nvPr/>
        </p:nvSpPr>
        <p:spPr>
          <a:xfrm>
            <a:off x="9277619" y="6140006"/>
            <a:ext cx="2447176" cy="491319"/>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CORROSIÓN</a:t>
            </a:r>
            <a:endParaRPr lang="en-US" dirty="0"/>
          </a:p>
        </p:txBody>
      </p:sp>
      <p:sp>
        <p:nvSpPr>
          <p:cNvPr id="12" name="Proceso 11"/>
          <p:cNvSpPr/>
          <p:nvPr/>
        </p:nvSpPr>
        <p:spPr>
          <a:xfrm>
            <a:off x="9277619" y="4561823"/>
            <a:ext cx="2447176" cy="491319"/>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ASPECTO ESTÉTICO</a:t>
            </a:r>
            <a:endParaRPr lang="en-US" dirty="0"/>
          </a:p>
        </p:txBody>
      </p:sp>
      <p:sp>
        <p:nvSpPr>
          <p:cNvPr id="13" name="Proceso 12"/>
          <p:cNvSpPr/>
          <p:nvPr/>
        </p:nvSpPr>
        <p:spPr>
          <a:xfrm>
            <a:off x="9269999" y="3032067"/>
            <a:ext cx="2447176" cy="491319"/>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LUBRICACIÓN</a:t>
            </a:r>
            <a:endParaRPr lang="en-US" dirty="0"/>
          </a:p>
        </p:txBody>
      </p:sp>
      <p:sp>
        <p:nvSpPr>
          <p:cNvPr id="14" name="Proceso 13"/>
          <p:cNvSpPr/>
          <p:nvPr/>
        </p:nvSpPr>
        <p:spPr>
          <a:xfrm>
            <a:off x="9269999" y="3728677"/>
            <a:ext cx="2447176" cy="49131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DESGASTE</a:t>
            </a:r>
            <a:endParaRPr lang="en-US" dirty="0"/>
          </a:p>
        </p:txBody>
      </p:sp>
      <p:pic>
        <p:nvPicPr>
          <p:cNvPr id="15" name="Imagen 3"/>
          <p:cNvPicPr>
            <a:picLocks noChangeAspect="1"/>
          </p:cNvPicPr>
          <p:nvPr/>
        </p:nvPicPr>
        <p:blipFill>
          <a:blip r:embed="rId3"/>
          <a:stretch>
            <a:fillRect/>
          </a:stretch>
        </p:blipFill>
        <p:spPr>
          <a:xfrm>
            <a:off x="4080663" y="3408102"/>
            <a:ext cx="4483999" cy="2679632"/>
          </a:xfrm>
          <a:prstGeom prst="rect">
            <a:avLst/>
          </a:prstGeom>
        </p:spPr>
      </p:pic>
      <p:sp>
        <p:nvSpPr>
          <p:cNvPr id="16" name="Flecha derecha 15"/>
          <p:cNvSpPr/>
          <p:nvPr/>
        </p:nvSpPr>
        <p:spPr>
          <a:xfrm>
            <a:off x="8570795" y="4686445"/>
            <a:ext cx="535428" cy="301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echa derecha 16"/>
          <p:cNvSpPr/>
          <p:nvPr/>
        </p:nvSpPr>
        <p:spPr>
          <a:xfrm>
            <a:off x="8586716" y="5466648"/>
            <a:ext cx="535428" cy="301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echa derecha 17"/>
          <p:cNvSpPr/>
          <p:nvPr/>
        </p:nvSpPr>
        <p:spPr>
          <a:xfrm>
            <a:off x="8586715" y="3856205"/>
            <a:ext cx="535428" cy="301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echa derecha 18"/>
          <p:cNvSpPr/>
          <p:nvPr/>
        </p:nvSpPr>
        <p:spPr>
          <a:xfrm>
            <a:off x="8588987" y="3135144"/>
            <a:ext cx="535428" cy="301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echa derecha 19"/>
          <p:cNvSpPr/>
          <p:nvPr/>
        </p:nvSpPr>
        <p:spPr>
          <a:xfrm>
            <a:off x="8602636" y="6219552"/>
            <a:ext cx="535428" cy="301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81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Marco Teórico</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10" y="1330569"/>
            <a:ext cx="3372082" cy="2369880"/>
          </a:xfrm>
          <a:prstGeom prst="rect">
            <a:avLst/>
          </a:prstGeom>
        </p:spPr>
        <p:txBody>
          <a:bodyPr wrap="square">
            <a:spAutoFit/>
          </a:bodyPr>
          <a:lstStyle/>
          <a:p>
            <a:pPr algn="ctr"/>
            <a:r>
              <a:rPr lang="es-EC" sz="2800" b="1" dirty="0" smtClean="0">
                <a:latin typeface="Times New Roman" panose="02020603050405020304" pitchFamily="18" charset="0"/>
                <a:ea typeface="Calibri" panose="020F0502020204030204" pitchFamily="34" charset="0"/>
              </a:rPr>
              <a:t>Rugosímetro</a:t>
            </a:r>
          </a:p>
          <a:p>
            <a:pPr algn="just"/>
            <a:endParaRPr lang="es-EC" sz="2400" dirty="0" smtClean="0">
              <a:latin typeface="Times New Roman" panose="02020603050405020304" pitchFamily="18" charset="0"/>
              <a:ea typeface="Calibri" panose="020F0502020204030204" pitchFamily="34" charset="0"/>
            </a:endParaRPr>
          </a:p>
          <a:p>
            <a:pPr algn="just"/>
            <a:r>
              <a:rPr lang="es-MX" sz="2400" dirty="0" smtClean="0"/>
              <a:t>Instrumento </a:t>
            </a:r>
            <a:r>
              <a:rPr lang="es-MX" sz="2400" dirty="0"/>
              <a:t>utilizado para determinar el grado de aspereza en la superficie de un material</a:t>
            </a:r>
            <a:endParaRPr lang="en-US" sz="2400" dirty="0"/>
          </a:p>
        </p:txBody>
      </p:sp>
      <p:pic>
        <p:nvPicPr>
          <p:cNvPr id="5"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80777" y="2338325"/>
            <a:ext cx="3076251" cy="2287674"/>
          </a:xfrm>
          <a:prstGeom prst="rect">
            <a:avLst/>
          </a:prstGeom>
          <a:noFill/>
          <a:ln>
            <a:noFill/>
          </a:ln>
        </p:spPr>
      </p:pic>
      <p:pic>
        <p:nvPicPr>
          <p:cNvPr id="6"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5467" y="3482162"/>
            <a:ext cx="3824242" cy="2069043"/>
          </a:xfrm>
          <a:prstGeom prst="rect">
            <a:avLst/>
          </a:prstGeom>
          <a:noFill/>
          <a:ln>
            <a:noFill/>
          </a:ln>
        </p:spPr>
      </p:pic>
      <p:pic>
        <p:nvPicPr>
          <p:cNvPr id="7"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8" y="1894882"/>
            <a:ext cx="3512881" cy="1563918"/>
          </a:xfrm>
          <a:prstGeom prst="rect">
            <a:avLst/>
          </a:prstGeom>
          <a:noFill/>
          <a:ln>
            <a:noFill/>
          </a:ln>
        </p:spPr>
      </p:pic>
      <p:pic>
        <p:nvPicPr>
          <p:cNvPr id="8"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8245" y="4127041"/>
            <a:ext cx="2923011" cy="1724210"/>
          </a:xfrm>
          <a:prstGeom prst="rect">
            <a:avLst/>
          </a:prstGeom>
          <a:noFill/>
          <a:ln>
            <a:noFill/>
          </a:ln>
        </p:spPr>
      </p:pic>
    </p:spTree>
    <p:extLst>
      <p:ext uri="{BB962C8B-B14F-4D97-AF65-F5344CB8AC3E}">
        <p14:creationId xmlns:p14="http://schemas.microsoft.com/office/powerpoint/2010/main" val="29180004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8731986"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Rugosímetro Taylor </a:t>
            </a:r>
            <a:r>
              <a:rPr lang="es-EC" sz="3600" b="1" dirty="0" err="1" smtClean="0">
                <a:latin typeface="Times New Roman" panose="02020603050405020304" pitchFamily="18" charset="0"/>
                <a:cs typeface="Times New Roman" panose="02020603050405020304" pitchFamily="18" charset="0"/>
              </a:rPr>
              <a:t>Hobson</a:t>
            </a:r>
            <a:r>
              <a:rPr lang="es-EC" sz="3600" b="1" dirty="0" smtClean="0">
                <a:latin typeface="Times New Roman" panose="02020603050405020304" pitchFamily="18" charset="0"/>
                <a:cs typeface="Times New Roman" panose="02020603050405020304" pitchFamily="18" charset="0"/>
              </a:rPr>
              <a:t> – Talysurf 5</a:t>
            </a:r>
            <a:endParaRPr lang="es-EC" sz="3600" b="1" dirty="0">
              <a:latin typeface="Times New Roman" panose="02020603050405020304" pitchFamily="18" charset="0"/>
              <a:cs typeface="Times New Roman" panose="02020603050405020304" pitchFamily="18" charset="0"/>
            </a:endParaRPr>
          </a:p>
        </p:txBody>
      </p:sp>
      <p:grpSp>
        <p:nvGrpSpPr>
          <p:cNvPr id="9" name="Grupo 4"/>
          <p:cNvGrpSpPr/>
          <p:nvPr/>
        </p:nvGrpSpPr>
        <p:grpSpPr>
          <a:xfrm>
            <a:off x="2709085" y="1851628"/>
            <a:ext cx="5002212" cy="3767436"/>
            <a:chOff x="0" y="2082303"/>
            <a:chExt cx="3513582" cy="2858953"/>
          </a:xfrm>
        </p:grpSpPr>
        <p:sp>
          <p:nvSpPr>
            <p:cNvPr id="10" name="Rectángulo redondeado 5"/>
            <p:cNvSpPr/>
            <p:nvPr/>
          </p:nvSpPr>
          <p:spPr>
            <a:xfrm>
              <a:off x="0" y="2082303"/>
              <a:ext cx="3513582" cy="2858953"/>
            </a:xfrm>
            <a:prstGeom prst="round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ángulo 6"/>
            <p:cNvSpPr/>
            <p:nvPr/>
          </p:nvSpPr>
          <p:spPr>
            <a:xfrm>
              <a:off x="139563" y="2221866"/>
              <a:ext cx="3234456" cy="2579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p:txBody>
        </p:sp>
      </p:grpSp>
      <p:sp>
        <p:nvSpPr>
          <p:cNvPr id="12" name="Llamada con línea 1 (sin borde) 10"/>
          <p:cNvSpPr/>
          <p:nvPr/>
        </p:nvSpPr>
        <p:spPr>
          <a:xfrm>
            <a:off x="1227210" y="2711837"/>
            <a:ext cx="1734712" cy="471487"/>
          </a:xfrm>
          <a:prstGeom prst="callout1">
            <a:avLst>
              <a:gd name="adj1" fmla="val 50941"/>
              <a:gd name="adj2" fmla="val 85901"/>
              <a:gd name="adj3" fmla="val 54522"/>
              <a:gd name="adj4" fmla="val 202448"/>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2000" dirty="0" smtClean="0"/>
              <a:t>Columna</a:t>
            </a:r>
            <a:endParaRPr lang="es-EC" sz="2000" dirty="0"/>
          </a:p>
        </p:txBody>
      </p:sp>
      <p:sp>
        <p:nvSpPr>
          <p:cNvPr id="13" name="Llamada con línea 1 (sin borde) 11"/>
          <p:cNvSpPr/>
          <p:nvPr/>
        </p:nvSpPr>
        <p:spPr>
          <a:xfrm>
            <a:off x="974373" y="4857406"/>
            <a:ext cx="1734712" cy="471487"/>
          </a:xfrm>
          <a:prstGeom prst="callout1">
            <a:avLst>
              <a:gd name="adj1" fmla="val 50941"/>
              <a:gd name="adj2" fmla="val 85901"/>
              <a:gd name="adj3" fmla="val 54522"/>
              <a:gd name="adj4" fmla="val 179386"/>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2000" dirty="0" smtClean="0"/>
              <a:t>Bancada</a:t>
            </a:r>
            <a:endParaRPr lang="es-EC" sz="2000" dirty="0"/>
          </a:p>
        </p:txBody>
      </p:sp>
      <p:sp>
        <p:nvSpPr>
          <p:cNvPr id="14" name="Llamada con línea 1 (sin borde) 12"/>
          <p:cNvSpPr/>
          <p:nvPr/>
        </p:nvSpPr>
        <p:spPr>
          <a:xfrm>
            <a:off x="5539597" y="5758681"/>
            <a:ext cx="1734712" cy="471487"/>
          </a:xfrm>
          <a:prstGeom prst="callout1">
            <a:avLst>
              <a:gd name="adj1" fmla="val 14577"/>
              <a:gd name="adj2" fmla="val 48838"/>
              <a:gd name="adj3" fmla="val -324266"/>
              <a:gd name="adj4" fmla="val 48430"/>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2000" dirty="0" smtClean="0"/>
              <a:t>Procesador</a:t>
            </a:r>
            <a:endParaRPr lang="es-EC" sz="2000" dirty="0"/>
          </a:p>
        </p:txBody>
      </p:sp>
      <p:pic>
        <p:nvPicPr>
          <p:cNvPr id="15" name="Picture 499"/>
          <p:cNvPicPr>
            <a:picLocks noChangeAspect="1"/>
          </p:cNvPicPr>
          <p:nvPr/>
        </p:nvPicPr>
        <p:blipFill>
          <a:blip r:embed="rId3"/>
          <a:stretch>
            <a:fillRect/>
          </a:stretch>
        </p:blipFill>
        <p:spPr>
          <a:xfrm>
            <a:off x="9044347" y="1851628"/>
            <a:ext cx="2396447" cy="1909784"/>
          </a:xfrm>
          <a:prstGeom prst="rect">
            <a:avLst/>
          </a:prstGeom>
        </p:spPr>
      </p:pic>
      <p:pic>
        <p:nvPicPr>
          <p:cNvPr id="16" name="Imagen 15"/>
          <p:cNvPicPr>
            <a:picLocks noChangeAspect="1"/>
          </p:cNvPicPr>
          <p:nvPr/>
        </p:nvPicPr>
        <p:blipFill>
          <a:blip r:embed="rId4"/>
          <a:stretch>
            <a:fillRect/>
          </a:stretch>
        </p:blipFill>
        <p:spPr>
          <a:xfrm>
            <a:off x="8553921" y="4045283"/>
            <a:ext cx="2925510" cy="1770309"/>
          </a:xfrm>
          <a:prstGeom prst="rect">
            <a:avLst/>
          </a:prstGeom>
        </p:spPr>
      </p:pic>
      <p:sp>
        <p:nvSpPr>
          <p:cNvPr id="17" name="Llamada con línea 1 (sin borde) 13"/>
          <p:cNvSpPr/>
          <p:nvPr/>
        </p:nvSpPr>
        <p:spPr>
          <a:xfrm>
            <a:off x="7655281" y="2735633"/>
            <a:ext cx="1367808" cy="707231"/>
          </a:xfrm>
          <a:prstGeom prst="callout1">
            <a:avLst>
              <a:gd name="adj1" fmla="val 52762"/>
              <a:gd name="adj2" fmla="val 76522"/>
              <a:gd name="adj3" fmla="val 50880"/>
              <a:gd name="adj4" fmla="val 170435"/>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C" sz="2000" dirty="0" err="1" smtClean="0"/>
              <a:t>Traverse</a:t>
            </a:r>
            <a:r>
              <a:rPr lang="es-EC" sz="2000" dirty="0" smtClean="0"/>
              <a:t> </a:t>
            </a:r>
            <a:r>
              <a:rPr lang="es-EC" sz="2000" dirty="0" err="1" smtClean="0"/>
              <a:t>Unit</a:t>
            </a:r>
            <a:endParaRPr lang="es-EC" sz="2000" dirty="0"/>
          </a:p>
        </p:txBody>
      </p:sp>
      <p:sp>
        <p:nvSpPr>
          <p:cNvPr id="18" name="CuadroTexto 17"/>
          <p:cNvSpPr txBox="1"/>
          <p:nvPr/>
        </p:nvSpPr>
        <p:spPr>
          <a:xfrm>
            <a:off x="8062276" y="5830058"/>
            <a:ext cx="3908799" cy="400110"/>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Sensor</a:t>
            </a:r>
            <a:endParaRPr lang="es-EC"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253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1077218"/>
          </a:xfrm>
          <a:prstGeom prst="rect">
            <a:avLst/>
          </a:prstGeom>
          <a:noFill/>
        </p:spPr>
        <p:txBody>
          <a:bodyPr wrap="square" rtlCol="0">
            <a:spAutoFit/>
          </a:bodyPr>
          <a:lstStyle/>
          <a:p>
            <a:r>
              <a:rPr lang="es-EC" sz="3200" b="1" dirty="0"/>
              <a:t>CAPÍTULO 3</a:t>
            </a:r>
            <a:br>
              <a:rPr lang="es-EC" sz="3200" b="1" dirty="0"/>
            </a:br>
            <a:r>
              <a:rPr lang="es-EC" sz="3200" b="1" dirty="0"/>
              <a:t>DISEÑO</a:t>
            </a:r>
            <a:endParaRPr lang="es-ES_tradnl" sz="3200" b="1" dirty="0">
              <a:latin typeface="Times New Roman" panose="02020603050405020304" pitchFamily="18" charset="0"/>
              <a:cs typeface="Times New Roman" panose="02020603050405020304" pitchFamily="18" charset="0"/>
            </a:endParaRPr>
          </a:p>
        </p:txBody>
      </p:sp>
      <p:sp>
        <p:nvSpPr>
          <p:cNvPr id="4" name="Inhaltsplatzhalter 2"/>
          <p:cNvSpPr txBox="1">
            <a:spLocks/>
          </p:cNvSpPr>
          <p:nvPr/>
        </p:nvSpPr>
        <p:spPr>
          <a:xfrm>
            <a:off x="1353710" y="1334864"/>
            <a:ext cx="10141184" cy="4873752"/>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C" dirty="0" smtClean="0"/>
              <a:t>Especificaciones del proyecto</a:t>
            </a:r>
            <a:r>
              <a:rPr lang="es-EC" sz="1800" dirty="0" smtClean="0"/>
              <a:t>:</a:t>
            </a:r>
          </a:p>
          <a:p>
            <a:pPr lvl="2"/>
            <a:r>
              <a:rPr lang="es-EC" b="1" dirty="0" smtClean="0"/>
              <a:t>Funcionamiento:</a:t>
            </a:r>
          </a:p>
          <a:p>
            <a:pPr lvl="3"/>
            <a:r>
              <a:rPr lang="es-EC" sz="2000" dirty="0" smtClean="0"/>
              <a:t>Medición de 18 parámetros de rugosidad.</a:t>
            </a:r>
          </a:p>
          <a:p>
            <a:pPr lvl="3"/>
            <a:r>
              <a:rPr lang="es-EC" sz="2000" dirty="0" smtClean="0"/>
              <a:t>Precisión a nivel micras.</a:t>
            </a:r>
          </a:p>
          <a:p>
            <a:pPr lvl="3"/>
            <a:r>
              <a:rPr lang="es-EC" sz="2000" dirty="0" smtClean="0"/>
              <a:t>Medición de rugosidad con 3 diferentes sensores existentes en el rugosímetro.</a:t>
            </a:r>
          </a:p>
          <a:p>
            <a:pPr lvl="2"/>
            <a:r>
              <a:rPr lang="es-EC" b="1" dirty="0" smtClean="0"/>
              <a:t>Rehabilitación:</a:t>
            </a:r>
          </a:p>
          <a:p>
            <a:pPr lvl="3"/>
            <a:r>
              <a:rPr lang="es-EC" sz="2000" dirty="0" smtClean="0"/>
              <a:t>Gráfica de perfiles real, de rugosidad y ondulación.</a:t>
            </a:r>
          </a:p>
          <a:p>
            <a:pPr lvl="3"/>
            <a:r>
              <a:rPr lang="es-EC" sz="2000" dirty="0" smtClean="0"/>
              <a:t>Inspección minuciosa de las partes componentes, reutilización y cambio.</a:t>
            </a:r>
          </a:p>
          <a:p>
            <a:pPr lvl="2"/>
            <a:r>
              <a:rPr lang="es-EC" b="1" dirty="0" smtClean="0"/>
              <a:t>Modernización:</a:t>
            </a:r>
          </a:p>
          <a:p>
            <a:pPr lvl="3"/>
            <a:r>
              <a:rPr lang="es-EC" sz="2000" dirty="0" smtClean="0"/>
              <a:t>Control de condiciones ambientales de temperatura y humedad.</a:t>
            </a:r>
          </a:p>
          <a:p>
            <a:pPr lvl="3"/>
            <a:r>
              <a:rPr lang="es-EC" sz="2000" dirty="0" smtClean="0"/>
              <a:t>Interfaz hombre máquina (HMI).</a:t>
            </a:r>
          </a:p>
          <a:p>
            <a:pPr lvl="3"/>
            <a:r>
              <a:rPr lang="es-EC" sz="2000" dirty="0" smtClean="0"/>
              <a:t>Selección</a:t>
            </a:r>
            <a:r>
              <a:rPr lang="es-EC" sz="2000" dirty="0"/>
              <a:t> automático</a:t>
            </a:r>
            <a:r>
              <a:rPr lang="es-EC" sz="2000" dirty="0" smtClean="0"/>
              <a:t> de velocidad de recorrido.</a:t>
            </a:r>
          </a:p>
          <a:p>
            <a:pPr lvl="2"/>
            <a:r>
              <a:rPr lang="es-EC" b="1" dirty="0" smtClean="0"/>
              <a:t>Vida Útil:</a:t>
            </a:r>
          </a:p>
          <a:p>
            <a:pPr lvl="3"/>
            <a:r>
              <a:rPr lang="es-EC" sz="2000" dirty="0" smtClean="0"/>
              <a:t>Cálculo de parámetros mediante componentes modernos.</a:t>
            </a:r>
          </a:p>
          <a:p>
            <a:pPr lvl="3"/>
            <a:r>
              <a:rPr lang="es-EC" sz="2000" dirty="0" smtClean="0"/>
              <a:t>Bajo costo.</a:t>
            </a:r>
            <a:endParaRPr lang="es-EC" dirty="0" smtClean="0"/>
          </a:p>
          <a:p>
            <a:pPr lvl="1"/>
            <a:endParaRPr lang="es-EC" sz="1400" dirty="0"/>
          </a:p>
        </p:txBody>
      </p:sp>
    </p:spTree>
    <p:extLst>
      <p:ext uri="{BB962C8B-B14F-4D97-AF65-F5344CB8AC3E}">
        <p14:creationId xmlns:p14="http://schemas.microsoft.com/office/powerpoint/2010/main" val="3580315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447082" y="3562066"/>
            <a:ext cx="4232411" cy="2892953"/>
          </a:xfrm>
          <a:prstGeom prst="rect">
            <a:avLst/>
          </a:prstGeom>
        </p:spPr>
      </p:pic>
      <p:sp>
        <p:nvSpPr>
          <p:cNvPr id="2" name="Rectángulo 1"/>
          <p:cNvSpPr/>
          <p:nvPr/>
        </p:nvSpPr>
        <p:spPr>
          <a:xfrm>
            <a:off x="1565439" y="2023665"/>
            <a:ext cx="9370756" cy="923330"/>
          </a:xfrm>
          <a:prstGeom prst="rect">
            <a:avLst/>
          </a:prstGeom>
        </p:spPr>
        <p:txBody>
          <a:bodyPr wrap="square">
            <a:spAutoFit/>
          </a:bodyPr>
          <a:lstStyle/>
          <a:p>
            <a:pPr marL="228600" algn="ctr">
              <a:spcAft>
                <a:spcPts val="0"/>
              </a:spcAft>
            </a:pPr>
            <a:r>
              <a:rPr lang="es-MX" sz="5400" b="1" dirty="0" smtClean="0">
                <a:latin typeface="Times New Roman" panose="02020603050405020304" pitchFamily="18" charset="0"/>
                <a:ea typeface="Calibri" panose="020F0502020204030204" pitchFamily="34" charset="0"/>
                <a:cs typeface="Times New Roman" panose="02020603050405020304" pitchFamily="18" charset="0"/>
              </a:rPr>
              <a:t>Módulo Bancada</a:t>
            </a:r>
            <a:endParaRPr lang="es-EC" sz="5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60168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 PERSONALIZ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Espe" id="{38EBE01F-D7E9-49D5-9962-907432CB5738}" vid="{47B729A8-9B1C-476D-B33A-EC93818AF0E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3747</TotalTime>
  <Words>1436</Words>
  <Application>Microsoft Office PowerPoint</Application>
  <PresentationFormat>Panorámica</PresentationFormat>
  <Paragraphs>439</Paragraphs>
  <Slides>34</Slides>
  <Notes>4</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SimSun</vt:lpstr>
      <vt:lpstr>Arial</vt:lpstr>
      <vt:lpstr>Calibri</vt:lpstr>
      <vt:lpstr>Cambria Math</vt:lpstr>
      <vt:lpstr>Symbol</vt:lpstr>
      <vt:lpstr>Times New Roman</vt:lpstr>
      <vt:lpstr>TemaEspe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dc:creator>
  <cp:lastModifiedBy>Usuario</cp:lastModifiedBy>
  <cp:revision>333</cp:revision>
  <dcterms:created xsi:type="dcterms:W3CDTF">2014-08-19T19:39:53Z</dcterms:created>
  <dcterms:modified xsi:type="dcterms:W3CDTF">2016-03-11T16:02:37Z</dcterms:modified>
</cp:coreProperties>
</file>