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2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0"/>
  </p:notesMasterIdLst>
  <p:sldIdLst>
    <p:sldId id="339" r:id="rId2"/>
    <p:sldId id="256" r:id="rId3"/>
    <p:sldId id="293" r:id="rId4"/>
    <p:sldId id="294" r:id="rId5"/>
    <p:sldId id="296" r:id="rId6"/>
    <p:sldId id="297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4" r:id="rId21"/>
    <p:sldId id="313" r:id="rId22"/>
    <p:sldId id="315" r:id="rId23"/>
    <p:sldId id="316" r:id="rId24"/>
    <p:sldId id="317" r:id="rId25"/>
    <p:sldId id="318" r:id="rId26"/>
    <p:sldId id="319" r:id="rId27"/>
    <p:sldId id="321" r:id="rId28"/>
    <p:sldId id="322" r:id="rId29"/>
    <p:sldId id="323" r:id="rId30"/>
    <p:sldId id="337" r:id="rId31"/>
    <p:sldId id="325" r:id="rId32"/>
    <p:sldId id="326" r:id="rId33"/>
    <p:sldId id="327" r:id="rId34"/>
    <p:sldId id="338" r:id="rId35"/>
    <p:sldId id="330" r:id="rId36"/>
    <p:sldId id="332" r:id="rId37"/>
    <p:sldId id="334" r:id="rId38"/>
    <p:sldId id="292" r:id="rId3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B41"/>
    <a:srgbClr val="008080"/>
    <a:srgbClr val="CC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5537" autoAdjust="0"/>
  </p:normalViewPr>
  <p:slideViewPr>
    <p:cSldViewPr>
      <p:cViewPr>
        <p:scale>
          <a:sx n="80" d="100"/>
          <a:sy n="80" d="100"/>
        </p:scale>
        <p:origin x="-1493" y="-17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arivas1\Desktop\Respaldo%20ARM\Proyectos\zhao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id\Desktop\Tesis%20david%2025EneroARM\Gr&#225;ficas%20riesgo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id\Desktop\Tesis%20david%2025EneroARM\Gr&#225;ficas%20riesgo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id\Desktop\TESIS\Tesis%20david%2025EneroARM\Gr&#225;ficas%20Exposici&#243;n%20Vul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id\Desktop\TESIS\Tesis%20david%2025EneroARM\Gr&#225;ficas%20Exposici&#243;n%20Vu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arivas1\Desktop\Tesis%20david%2025EneroARM\Gr&#225;ficas%20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correcciones\Gr&#225;ficas%20Exposici&#243;n%20Vu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G:\correcciones\Gr&#225;ficas%20Exposici&#243;n%20Vul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correcciones\Gr&#225;ficas%20Exposici&#243;n%20Vul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correcciones\Gr&#225;ficas%20Exposici&#243;n%20Vul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G:\correcciones\Gr&#225;ficas%20Exposici&#243;n%20Vul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G:\correcciones\Gr&#225;ficas%20Exposici&#243;n%20Vul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id\Desktop\Tesis%20david%2025EneroARM\Gr&#225;ficas%20Exposici&#243;n%20Vu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838663351130921"/>
          <c:y val="0.1077117611682524"/>
          <c:w val="0.74722684069586143"/>
          <c:h val="0.45936791623617945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solidFill>
                <a:schemeClr val="accent5"/>
              </a:solidFill>
            </a:ln>
          </c:spPr>
          <c:marker>
            <c:symbol val="none"/>
          </c:marker>
          <c:xVal>
            <c:numRef>
              <c:f>[zhao.xlsx]Hoja3!$C$3:$C$298</c:f>
              <c:numCache>
                <c:formatCode>General</c:formatCode>
                <c:ptCount val="296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8</c:v>
                </c:pt>
                <c:pt idx="4">
                  <c:v>9</c:v>
                </c:pt>
                <c:pt idx="5">
                  <c:v>10</c:v>
                </c:pt>
                <c:pt idx="6">
                  <c:v>11</c:v>
                </c:pt>
                <c:pt idx="7">
                  <c:v>12</c:v>
                </c:pt>
                <c:pt idx="8">
                  <c:v>13</c:v>
                </c:pt>
                <c:pt idx="9">
                  <c:v>14</c:v>
                </c:pt>
                <c:pt idx="10">
                  <c:v>15</c:v>
                </c:pt>
                <c:pt idx="11">
                  <c:v>16</c:v>
                </c:pt>
                <c:pt idx="12">
                  <c:v>17</c:v>
                </c:pt>
                <c:pt idx="13">
                  <c:v>18</c:v>
                </c:pt>
                <c:pt idx="14">
                  <c:v>19</c:v>
                </c:pt>
                <c:pt idx="15">
                  <c:v>20</c:v>
                </c:pt>
                <c:pt idx="16">
                  <c:v>21</c:v>
                </c:pt>
                <c:pt idx="17">
                  <c:v>22</c:v>
                </c:pt>
                <c:pt idx="18">
                  <c:v>23</c:v>
                </c:pt>
                <c:pt idx="19">
                  <c:v>24</c:v>
                </c:pt>
                <c:pt idx="20">
                  <c:v>25</c:v>
                </c:pt>
                <c:pt idx="21">
                  <c:v>26</c:v>
                </c:pt>
                <c:pt idx="22">
                  <c:v>27</c:v>
                </c:pt>
                <c:pt idx="23">
                  <c:v>28</c:v>
                </c:pt>
                <c:pt idx="24">
                  <c:v>29</c:v>
                </c:pt>
                <c:pt idx="25">
                  <c:v>30</c:v>
                </c:pt>
                <c:pt idx="26">
                  <c:v>31</c:v>
                </c:pt>
                <c:pt idx="27">
                  <c:v>32</c:v>
                </c:pt>
                <c:pt idx="28">
                  <c:v>33</c:v>
                </c:pt>
                <c:pt idx="29">
                  <c:v>34</c:v>
                </c:pt>
                <c:pt idx="30">
                  <c:v>35</c:v>
                </c:pt>
                <c:pt idx="31">
                  <c:v>36</c:v>
                </c:pt>
                <c:pt idx="32">
                  <c:v>37</c:v>
                </c:pt>
                <c:pt idx="33">
                  <c:v>38</c:v>
                </c:pt>
                <c:pt idx="34">
                  <c:v>39</c:v>
                </c:pt>
                <c:pt idx="35">
                  <c:v>40</c:v>
                </c:pt>
                <c:pt idx="36">
                  <c:v>41</c:v>
                </c:pt>
                <c:pt idx="37">
                  <c:v>42</c:v>
                </c:pt>
                <c:pt idx="38">
                  <c:v>43</c:v>
                </c:pt>
                <c:pt idx="39">
                  <c:v>44</c:v>
                </c:pt>
                <c:pt idx="40">
                  <c:v>45</c:v>
                </c:pt>
                <c:pt idx="41">
                  <c:v>46</c:v>
                </c:pt>
                <c:pt idx="42">
                  <c:v>47</c:v>
                </c:pt>
                <c:pt idx="43">
                  <c:v>48</c:v>
                </c:pt>
                <c:pt idx="44">
                  <c:v>49</c:v>
                </c:pt>
                <c:pt idx="45">
                  <c:v>50</c:v>
                </c:pt>
                <c:pt idx="46">
                  <c:v>51</c:v>
                </c:pt>
                <c:pt idx="47">
                  <c:v>52</c:v>
                </c:pt>
                <c:pt idx="48">
                  <c:v>53</c:v>
                </c:pt>
                <c:pt idx="49">
                  <c:v>54</c:v>
                </c:pt>
                <c:pt idx="50">
                  <c:v>55</c:v>
                </c:pt>
                <c:pt idx="51">
                  <c:v>56</c:v>
                </c:pt>
                <c:pt idx="52">
                  <c:v>57</c:v>
                </c:pt>
                <c:pt idx="53">
                  <c:v>58</c:v>
                </c:pt>
                <c:pt idx="54">
                  <c:v>59</c:v>
                </c:pt>
                <c:pt idx="55">
                  <c:v>60</c:v>
                </c:pt>
                <c:pt idx="56">
                  <c:v>61</c:v>
                </c:pt>
                <c:pt idx="57">
                  <c:v>62</c:v>
                </c:pt>
                <c:pt idx="58">
                  <c:v>63</c:v>
                </c:pt>
                <c:pt idx="59">
                  <c:v>64</c:v>
                </c:pt>
                <c:pt idx="60">
                  <c:v>65</c:v>
                </c:pt>
                <c:pt idx="61">
                  <c:v>66</c:v>
                </c:pt>
                <c:pt idx="62">
                  <c:v>67</c:v>
                </c:pt>
                <c:pt idx="63">
                  <c:v>68</c:v>
                </c:pt>
                <c:pt idx="64">
                  <c:v>69</c:v>
                </c:pt>
                <c:pt idx="65">
                  <c:v>70</c:v>
                </c:pt>
                <c:pt idx="66">
                  <c:v>71</c:v>
                </c:pt>
                <c:pt idx="67">
                  <c:v>72</c:v>
                </c:pt>
                <c:pt idx="68">
                  <c:v>73</c:v>
                </c:pt>
                <c:pt idx="69">
                  <c:v>74</c:v>
                </c:pt>
                <c:pt idx="70">
                  <c:v>75</c:v>
                </c:pt>
                <c:pt idx="71">
                  <c:v>76</c:v>
                </c:pt>
                <c:pt idx="72">
                  <c:v>77</c:v>
                </c:pt>
                <c:pt idx="73">
                  <c:v>78</c:v>
                </c:pt>
                <c:pt idx="74">
                  <c:v>79</c:v>
                </c:pt>
                <c:pt idx="75">
                  <c:v>80</c:v>
                </c:pt>
                <c:pt idx="76">
                  <c:v>81</c:v>
                </c:pt>
                <c:pt idx="77">
                  <c:v>82</c:v>
                </c:pt>
                <c:pt idx="78">
                  <c:v>83</c:v>
                </c:pt>
                <c:pt idx="79">
                  <c:v>84</c:v>
                </c:pt>
                <c:pt idx="80">
                  <c:v>85</c:v>
                </c:pt>
                <c:pt idx="81">
                  <c:v>86</c:v>
                </c:pt>
                <c:pt idx="82">
                  <c:v>87</c:v>
                </c:pt>
                <c:pt idx="83">
                  <c:v>88</c:v>
                </c:pt>
                <c:pt idx="84">
                  <c:v>89</c:v>
                </c:pt>
                <c:pt idx="85">
                  <c:v>90</c:v>
                </c:pt>
                <c:pt idx="86">
                  <c:v>91</c:v>
                </c:pt>
                <c:pt idx="87">
                  <c:v>92</c:v>
                </c:pt>
                <c:pt idx="88">
                  <c:v>93</c:v>
                </c:pt>
                <c:pt idx="89">
                  <c:v>94</c:v>
                </c:pt>
                <c:pt idx="90">
                  <c:v>95</c:v>
                </c:pt>
                <c:pt idx="91">
                  <c:v>96</c:v>
                </c:pt>
                <c:pt idx="92">
                  <c:v>97</c:v>
                </c:pt>
                <c:pt idx="93">
                  <c:v>98</c:v>
                </c:pt>
                <c:pt idx="94">
                  <c:v>99</c:v>
                </c:pt>
                <c:pt idx="95">
                  <c:v>100</c:v>
                </c:pt>
                <c:pt idx="96">
                  <c:v>101</c:v>
                </c:pt>
                <c:pt idx="97">
                  <c:v>102</c:v>
                </c:pt>
                <c:pt idx="98">
                  <c:v>103</c:v>
                </c:pt>
                <c:pt idx="99">
                  <c:v>104</c:v>
                </c:pt>
                <c:pt idx="100">
                  <c:v>105</c:v>
                </c:pt>
                <c:pt idx="101">
                  <c:v>106</c:v>
                </c:pt>
                <c:pt idx="102">
                  <c:v>107</c:v>
                </c:pt>
                <c:pt idx="103">
                  <c:v>108</c:v>
                </c:pt>
                <c:pt idx="104">
                  <c:v>109</c:v>
                </c:pt>
                <c:pt idx="105">
                  <c:v>110</c:v>
                </c:pt>
                <c:pt idx="106">
                  <c:v>111</c:v>
                </c:pt>
                <c:pt idx="107">
                  <c:v>112</c:v>
                </c:pt>
                <c:pt idx="108">
                  <c:v>113</c:v>
                </c:pt>
                <c:pt idx="109">
                  <c:v>114</c:v>
                </c:pt>
                <c:pt idx="110">
                  <c:v>115</c:v>
                </c:pt>
                <c:pt idx="111">
                  <c:v>116</c:v>
                </c:pt>
                <c:pt idx="112">
                  <c:v>117</c:v>
                </c:pt>
                <c:pt idx="113">
                  <c:v>118</c:v>
                </c:pt>
                <c:pt idx="114">
                  <c:v>119</c:v>
                </c:pt>
                <c:pt idx="115">
                  <c:v>120</c:v>
                </c:pt>
                <c:pt idx="116">
                  <c:v>121</c:v>
                </c:pt>
                <c:pt idx="117">
                  <c:v>122</c:v>
                </c:pt>
                <c:pt idx="118">
                  <c:v>123</c:v>
                </c:pt>
                <c:pt idx="119">
                  <c:v>124</c:v>
                </c:pt>
                <c:pt idx="120">
                  <c:v>125</c:v>
                </c:pt>
                <c:pt idx="121">
                  <c:v>126</c:v>
                </c:pt>
                <c:pt idx="122">
                  <c:v>127</c:v>
                </c:pt>
                <c:pt idx="123">
                  <c:v>128</c:v>
                </c:pt>
                <c:pt idx="124">
                  <c:v>129</c:v>
                </c:pt>
                <c:pt idx="125">
                  <c:v>130</c:v>
                </c:pt>
                <c:pt idx="126">
                  <c:v>131</c:v>
                </c:pt>
                <c:pt idx="127">
                  <c:v>132</c:v>
                </c:pt>
                <c:pt idx="128">
                  <c:v>133</c:v>
                </c:pt>
                <c:pt idx="129">
                  <c:v>134</c:v>
                </c:pt>
                <c:pt idx="130">
                  <c:v>135</c:v>
                </c:pt>
                <c:pt idx="131">
                  <c:v>136</c:v>
                </c:pt>
                <c:pt idx="132">
                  <c:v>137</c:v>
                </c:pt>
                <c:pt idx="133">
                  <c:v>138</c:v>
                </c:pt>
                <c:pt idx="134">
                  <c:v>139</c:v>
                </c:pt>
                <c:pt idx="135">
                  <c:v>140</c:v>
                </c:pt>
                <c:pt idx="136">
                  <c:v>141</c:v>
                </c:pt>
                <c:pt idx="137">
                  <c:v>142</c:v>
                </c:pt>
                <c:pt idx="138">
                  <c:v>143</c:v>
                </c:pt>
                <c:pt idx="139">
                  <c:v>144</c:v>
                </c:pt>
                <c:pt idx="140">
                  <c:v>145</c:v>
                </c:pt>
                <c:pt idx="141">
                  <c:v>146</c:v>
                </c:pt>
                <c:pt idx="142">
                  <c:v>147</c:v>
                </c:pt>
                <c:pt idx="143">
                  <c:v>148</c:v>
                </c:pt>
                <c:pt idx="144">
                  <c:v>149</c:v>
                </c:pt>
                <c:pt idx="145">
                  <c:v>150</c:v>
                </c:pt>
                <c:pt idx="146">
                  <c:v>151</c:v>
                </c:pt>
                <c:pt idx="147">
                  <c:v>152</c:v>
                </c:pt>
                <c:pt idx="148">
                  <c:v>153</c:v>
                </c:pt>
                <c:pt idx="149">
                  <c:v>154</c:v>
                </c:pt>
                <c:pt idx="150">
                  <c:v>155</c:v>
                </c:pt>
                <c:pt idx="151">
                  <c:v>156</c:v>
                </c:pt>
                <c:pt idx="152">
                  <c:v>157</c:v>
                </c:pt>
                <c:pt idx="153">
                  <c:v>158</c:v>
                </c:pt>
                <c:pt idx="154">
                  <c:v>159</c:v>
                </c:pt>
                <c:pt idx="155">
                  <c:v>160</c:v>
                </c:pt>
                <c:pt idx="156">
                  <c:v>161</c:v>
                </c:pt>
                <c:pt idx="157">
                  <c:v>162</c:v>
                </c:pt>
                <c:pt idx="158">
                  <c:v>163</c:v>
                </c:pt>
                <c:pt idx="159">
                  <c:v>164</c:v>
                </c:pt>
                <c:pt idx="160">
                  <c:v>165</c:v>
                </c:pt>
                <c:pt idx="161">
                  <c:v>166</c:v>
                </c:pt>
                <c:pt idx="162">
                  <c:v>167</c:v>
                </c:pt>
                <c:pt idx="163">
                  <c:v>168</c:v>
                </c:pt>
                <c:pt idx="164">
                  <c:v>169</c:v>
                </c:pt>
                <c:pt idx="165">
                  <c:v>170</c:v>
                </c:pt>
                <c:pt idx="166">
                  <c:v>171</c:v>
                </c:pt>
                <c:pt idx="167">
                  <c:v>172</c:v>
                </c:pt>
                <c:pt idx="168">
                  <c:v>173</c:v>
                </c:pt>
                <c:pt idx="169">
                  <c:v>174</c:v>
                </c:pt>
                <c:pt idx="170">
                  <c:v>175</c:v>
                </c:pt>
                <c:pt idx="171">
                  <c:v>176</c:v>
                </c:pt>
                <c:pt idx="172">
                  <c:v>177</c:v>
                </c:pt>
                <c:pt idx="173">
                  <c:v>178</c:v>
                </c:pt>
                <c:pt idx="174">
                  <c:v>179</c:v>
                </c:pt>
                <c:pt idx="175">
                  <c:v>180</c:v>
                </c:pt>
                <c:pt idx="176">
                  <c:v>181</c:v>
                </c:pt>
                <c:pt idx="177">
                  <c:v>182</c:v>
                </c:pt>
                <c:pt idx="178">
                  <c:v>183</c:v>
                </c:pt>
                <c:pt idx="179">
                  <c:v>184</c:v>
                </c:pt>
                <c:pt idx="180">
                  <c:v>185</c:v>
                </c:pt>
                <c:pt idx="181">
                  <c:v>186</c:v>
                </c:pt>
                <c:pt idx="182">
                  <c:v>187</c:v>
                </c:pt>
                <c:pt idx="183">
                  <c:v>188</c:v>
                </c:pt>
                <c:pt idx="184">
                  <c:v>189</c:v>
                </c:pt>
                <c:pt idx="185">
                  <c:v>190</c:v>
                </c:pt>
                <c:pt idx="186">
                  <c:v>191</c:v>
                </c:pt>
                <c:pt idx="187">
                  <c:v>192</c:v>
                </c:pt>
                <c:pt idx="188">
                  <c:v>193</c:v>
                </c:pt>
                <c:pt idx="189">
                  <c:v>194</c:v>
                </c:pt>
                <c:pt idx="190">
                  <c:v>195</c:v>
                </c:pt>
                <c:pt idx="191">
                  <c:v>196</c:v>
                </c:pt>
                <c:pt idx="192">
                  <c:v>197</c:v>
                </c:pt>
                <c:pt idx="193">
                  <c:v>198</c:v>
                </c:pt>
                <c:pt idx="194">
                  <c:v>199</c:v>
                </c:pt>
                <c:pt idx="195">
                  <c:v>200</c:v>
                </c:pt>
                <c:pt idx="196">
                  <c:v>201</c:v>
                </c:pt>
                <c:pt idx="197">
                  <c:v>202</c:v>
                </c:pt>
                <c:pt idx="198">
                  <c:v>203</c:v>
                </c:pt>
                <c:pt idx="199">
                  <c:v>204</c:v>
                </c:pt>
                <c:pt idx="200">
                  <c:v>205</c:v>
                </c:pt>
                <c:pt idx="201">
                  <c:v>206</c:v>
                </c:pt>
                <c:pt idx="202">
                  <c:v>207</c:v>
                </c:pt>
                <c:pt idx="203">
                  <c:v>208</c:v>
                </c:pt>
                <c:pt idx="204">
                  <c:v>209</c:v>
                </c:pt>
                <c:pt idx="205">
                  <c:v>210</c:v>
                </c:pt>
                <c:pt idx="206">
                  <c:v>211</c:v>
                </c:pt>
                <c:pt idx="207">
                  <c:v>212</c:v>
                </c:pt>
                <c:pt idx="208">
                  <c:v>213</c:v>
                </c:pt>
                <c:pt idx="209">
                  <c:v>214</c:v>
                </c:pt>
                <c:pt idx="210">
                  <c:v>215</c:v>
                </c:pt>
                <c:pt idx="211">
                  <c:v>216</c:v>
                </c:pt>
                <c:pt idx="212">
                  <c:v>217</c:v>
                </c:pt>
                <c:pt idx="213">
                  <c:v>218</c:v>
                </c:pt>
                <c:pt idx="214">
                  <c:v>219</c:v>
                </c:pt>
                <c:pt idx="215">
                  <c:v>220</c:v>
                </c:pt>
                <c:pt idx="216">
                  <c:v>221</c:v>
                </c:pt>
                <c:pt idx="217">
                  <c:v>222</c:v>
                </c:pt>
                <c:pt idx="218">
                  <c:v>223</c:v>
                </c:pt>
                <c:pt idx="219">
                  <c:v>224</c:v>
                </c:pt>
                <c:pt idx="220">
                  <c:v>225</c:v>
                </c:pt>
                <c:pt idx="221">
                  <c:v>226</c:v>
                </c:pt>
                <c:pt idx="222">
                  <c:v>227</c:v>
                </c:pt>
                <c:pt idx="223">
                  <c:v>228</c:v>
                </c:pt>
                <c:pt idx="224">
                  <c:v>229</c:v>
                </c:pt>
                <c:pt idx="225">
                  <c:v>230</c:v>
                </c:pt>
                <c:pt idx="226">
                  <c:v>231</c:v>
                </c:pt>
                <c:pt idx="227">
                  <c:v>232</c:v>
                </c:pt>
                <c:pt idx="228">
                  <c:v>233</c:v>
                </c:pt>
                <c:pt idx="229">
                  <c:v>234</c:v>
                </c:pt>
                <c:pt idx="230">
                  <c:v>235</c:v>
                </c:pt>
                <c:pt idx="231">
                  <c:v>236</c:v>
                </c:pt>
                <c:pt idx="232">
                  <c:v>237</c:v>
                </c:pt>
                <c:pt idx="233">
                  <c:v>238</c:v>
                </c:pt>
                <c:pt idx="234">
                  <c:v>239</c:v>
                </c:pt>
                <c:pt idx="235">
                  <c:v>240</c:v>
                </c:pt>
                <c:pt idx="236">
                  <c:v>241</c:v>
                </c:pt>
                <c:pt idx="237">
                  <c:v>242</c:v>
                </c:pt>
                <c:pt idx="238">
                  <c:v>243</c:v>
                </c:pt>
                <c:pt idx="239">
                  <c:v>244</c:v>
                </c:pt>
                <c:pt idx="240">
                  <c:v>245</c:v>
                </c:pt>
                <c:pt idx="241">
                  <c:v>246</c:v>
                </c:pt>
                <c:pt idx="242">
                  <c:v>247</c:v>
                </c:pt>
                <c:pt idx="243">
                  <c:v>248</c:v>
                </c:pt>
                <c:pt idx="244">
                  <c:v>249</c:v>
                </c:pt>
                <c:pt idx="245">
                  <c:v>250</c:v>
                </c:pt>
                <c:pt idx="246">
                  <c:v>251</c:v>
                </c:pt>
                <c:pt idx="247">
                  <c:v>252</c:v>
                </c:pt>
                <c:pt idx="248">
                  <c:v>253</c:v>
                </c:pt>
                <c:pt idx="249">
                  <c:v>254</c:v>
                </c:pt>
                <c:pt idx="250">
                  <c:v>255</c:v>
                </c:pt>
                <c:pt idx="251">
                  <c:v>256</c:v>
                </c:pt>
                <c:pt idx="252">
                  <c:v>257</c:v>
                </c:pt>
                <c:pt idx="253">
                  <c:v>258</c:v>
                </c:pt>
                <c:pt idx="254">
                  <c:v>259</c:v>
                </c:pt>
                <c:pt idx="255">
                  <c:v>260</c:v>
                </c:pt>
                <c:pt idx="256">
                  <c:v>261</c:v>
                </c:pt>
                <c:pt idx="257">
                  <c:v>262</c:v>
                </c:pt>
                <c:pt idx="258">
                  <c:v>263</c:v>
                </c:pt>
                <c:pt idx="259">
                  <c:v>264</c:v>
                </c:pt>
                <c:pt idx="260">
                  <c:v>265</c:v>
                </c:pt>
                <c:pt idx="261">
                  <c:v>266</c:v>
                </c:pt>
                <c:pt idx="262">
                  <c:v>267</c:v>
                </c:pt>
                <c:pt idx="263">
                  <c:v>268</c:v>
                </c:pt>
                <c:pt idx="264">
                  <c:v>269</c:v>
                </c:pt>
                <c:pt idx="265">
                  <c:v>270</c:v>
                </c:pt>
                <c:pt idx="266">
                  <c:v>271</c:v>
                </c:pt>
                <c:pt idx="267">
                  <c:v>272</c:v>
                </c:pt>
                <c:pt idx="268">
                  <c:v>273</c:v>
                </c:pt>
                <c:pt idx="269">
                  <c:v>274</c:v>
                </c:pt>
                <c:pt idx="270">
                  <c:v>275</c:v>
                </c:pt>
                <c:pt idx="271">
                  <c:v>276</c:v>
                </c:pt>
                <c:pt idx="272">
                  <c:v>277</c:v>
                </c:pt>
                <c:pt idx="273">
                  <c:v>278</c:v>
                </c:pt>
                <c:pt idx="274">
                  <c:v>279</c:v>
                </c:pt>
                <c:pt idx="275">
                  <c:v>280</c:v>
                </c:pt>
                <c:pt idx="276">
                  <c:v>281</c:v>
                </c:pt>
                <c:pt idx="277">
                  <c:v>282</c:v>
                </c:pt>
                <c:pt idx="278">
                  <c:v>283</c:v>
                </c:pt>
                <c:pt idx="279">
                  <c:v>284</c:v>
                </c:pt>
                <c:pt idx="280">
                  <c:v>285</c:v>
                </c:pt>
                <c:pt idx="281">
                  <c:v>286</c:v>
                </c:pt>
                <c:pt idx="282">
                  <c:v>287</c:v>
                </c:pt>
                <c:pt idx="283">
                  <c:v>288</c:v>
                </c:pt>
                <c:pt idx="284">
                  <c:v>289</c:v>
                </c:pt>
                <c:pt idx="285">
                  <c:v>290</c:v>
                </c:pt>
                <c:pt idx="286">
                  <c:v>291</c:v>
                </c:pt>
                <c:pt idx="287">
                  <c:v>292</c:v>
                </c:pt>
                <c:pt idx="288">
                  <c:v>293</c:v>
                </c:pt>
                <c:pt idx="289">
                  <c:v>294</c:v>
                </c:pt>
                <c:pt idx="290">
                  <c:v>295</c:v>
                </c:pt>
                <c:pt idx="291">
                  <c:v>296</c:v>
                </c:pt>
                <c:pt idx="292">
                  <c:v>297</c:v>
                </c:pt>
                <c:pt idx="293">
                  <c:v>298</c:v>
                </c:pt>
                <c:pt idx="294">
                  <c:v>299</c:v>
                </c:pt>
                <c:pt idx="295">
                  <c:v>300</c:v>
                </c:pt>
              </c:numCache>
            </c:numRef>
          </c:xVal>
          <c:yVal>
            <c:numRef>
              <c:f>[zhao.xlsx]Hoja3!$D$3:$D$298</c:f>
              <c:numCache>
                <c:formatCode>General</c:formatCode>
                <c:ptCount val="296"/>
                <c:pt idx="0">
                  <c:v>467.28693026080509</c:v>
                </c:pt>
                <c:pt idx="1">
                  <c:v>420.19556824676505</c:v>
                </c:pt>
                <c:pt idx="2">
                  <c:v>381.34168700051879</c:v>
                </c:pt>
                <c:pt idx="3">
                  <c:v>348.74035124265885</c:v>
                </c:pt>
                <c:pt idx="4">
                  <c:v>320.99692401950745</c:v>
                </c:pt>
                <c:pt idx="5">
                  <c:v>297.10281680596626</c:v>
                </c:pt>
                <c:pt idx="6">
                  <c:v>276.31055792987786</c:v>
                </c:pt>
                <c:pt idx="7">
                  <c:v>258.0544276507315</c:v>
                </c:pt>
                <c:pt idx="8">
                  <c:v>241.89838141912816</c:v>
                </c:pt>
                <c:pt idx="9">
                  <c:v>227.50090829923678</c:v>
                </c:pt>
                <c:pt idx="10">
                  <c:v>214.59072976069004</c:v>
                </c:pt>
                <c:pt idx="11">
                  <c:v>202.94962827164156</c:v>
                </c:pt>
                <c:pt idx="12">
                  <c:v>192.40007899418168</c:v>
                </c:pt>
                <c:pt idx="13">
                  <c:v>182.79618698187059</c:v>
                </c:pt>
                <c:pt idx="14">
                  <c:v>174.01694317895345</c:v>
                </c:pt>
                <c:pt idx="15">
                  <c:v>165.96113536237854</c:v>
                </c:pt>
                <c:pt idx="16">
                  <c:v>158.543458843118</c:v>
                </c:pt>
                <c:pt idx="17">
                  <c:v>151.69150941489707</c:v>
                </c:pt>
                <c:pt idx="18">
                  <c:v>145.34343357244023</c:v>
                </c:pt>
                <c:pt idx="19">
                  <c:v>139.44607428314421</c:v>
                </c:pt>
                <c:pt idx="20">
                  <c:v>133.95349452516763</c:v>
                </c:pt>
                <c:pt idx="21">
                  <c:v>128.82579175020675</c:v>
                </c:pt>
                <c:pt idx="22">
                  <c:v>124.02813851906068</c:v>
                </c:pt>
                <c:pt idx="23">
                  <c:v>119.53000052137739</c:v>
                </c:pt>
                <c:pt idx="24">
                  <c:v>115.30449485926434</c:v>
                </c:pt>
                <c:pt idx="25">
                  <c:v>111.32786009445145</c:v>
                </c:pt>
                <c:pt idx="26">
                  <c:v>107.57901599028233</c:v>
                </c:pt>
                <c:pt idx="27">
                  <c:v>104.0391957233802</c:v>
                </c:pt>
                <c:pt idx="28">
                  <c:v>100.69163701939453</c:v>
                </c:pt>
                <c:pt idx="29">
                  <c:v>97.521321485538408</c:v>
                </c:pt>
                <c:pt idx="30">
                  <c:v>94.514753587974866</c:v>
                </c:pt>
                <c:pt idx="31">
                  <c:v>91.65977241345044</c:v>
                </c:pt>
                <c:pt idx="32">
                  <c:v>88.9453906786879</c:v>
                </c:pt>
                <c:pt idx="33">
                  <c:v>86.36165649442566</c:v>
                </c:pt>
                <c:pt idx="34">
                  <c:v>83.899534218256463</c:v>
                </c:pt>
                <c:pt idx="35">
                  <c:v>81.550801390183523</c:v>
                </c:pt>
                <c:pt idx="36">
                  <c:v>79.30795927392704</c:v>
                </c:pt>
                <c:pt idx="37">
                  <c:v>77.164154953617938</c:v>
                </c:pt>
                <c:pt idx="38">
                  <c:v>75.113113281199588</c:v>
                </c:pt>
                <c:pt idx="39">
                  <c:v>73.149077251328336</c:v>
                </c:pt>
                <c:pt idx="40">
                  <c:v>71.26675561081241</c:v>
                </c:pt>
                <c:pt idx="41">
                  <c:v>69.461276698793341</c:v>
                </c:pt>
                <c:pt idx="42">
                  <c:v>67.728147669958446</c:v>
                </c:pt>
                <c:pt idx="43">
                  <c:v>66.063218382366884</c:v>
                </c:pt>
                <c:pt idx="44">
                  <c:v>64.46264933899937</c:v>
                </c:pt>
                <c:pt idx="45">
                  <c:v>62.92288316189687</c:v>
                </c:pt>
                <c:pt idx="46">
                  <c:v>61.440619152936122</c:v>
                </c:pt>
                <c:pt idx="47">
                  <c:v>60.012790558492142</c:v>
                </c:pt>
                <c:pt idx="48">
                  <c:v>58.636544208534012</c:v>
                </c:pt>
                <c:pt idx="49">
                  <c:v>57.309222245792455</c:v>
                </c:pt>
                <c:pt idx="50">
                  <c:v>56.02834569890377</c:v>
                </c:pt>
                <c:pt idx="51">
                  <c:v>54.791599686001845</c:v>
                </c:pt>
                <c:pt idx="52">
                  <c:v>53.596820063029384</c:v>
                </c:pt>
                <c:pt idx="53">
                  <c:v>52.441981354831057</c:v>
                </c:pt>
                <c:pt idx="54">
                  <c:v>51.325185827508783</c:v>
                </c:pt>
                <c:pt idx="55">
                  <c:v>50.244653578086755</c:v>
                </c:pt>
                <c:pt idx="56">
                  <c:v>49.198713532682106</c:v>
                </c:pt>
                <c:pt idx="57">
                  <c:v>48.185795257479391</c:v>
                </c:pt>
                <c:pt idx="58">
                  <c:v>47.204421498155227</c:v>
                </c:pt>
                <c:pt idx="59">
                  <c:v>46.253201373258499</c:v>
                </c:pt>
                <c:pt idx="60">
                  <c:v>45.33082415563436</c:v>
                </c:pt>
                <c:pt idx="61">
                  <c:v>44.436053583462147</c:v>
                </c:pt>
                <c:pt idx="62">
                  <c:v>43.567722649022265</c:v>
                </c:pt>
                <c:pt idx="63">
                  <c:v>42.7247288190337</c:v>
                </c:pt>
                <c:pt idx="64">
                  <c:v>41.906029645433016</c:v>
                </c:pt>
                <c:pt idx="65">
                  <c:v>41.110638729884904</c:v>
                </c:pt>
                <c:pt idx="66">
                  <c:v>40.337622009205546</c:v>
                </c:pt>
                <c:pt idx="67">
                  <c:v>39.586094332315952</c:v>
                </c:pt>
                <c:pt idx="68">
                  <c:v>38.85521630237637</c:v>
                </c:pt>
                <c:pt idx="69">
                  <c:v>38.144191360439926</c:v>
                </c:pt>
                <c:pt idx="70">
                  <c:v>37.45226308934668</c:v>
                </c:pt>
                <c:pt idx="71">
                  <c:v>36.778712718694734</c:v>
                </c:pt>
                <c:pt idx="72">
                  <c:v>36.12285681360737</c:v>
                </c:pt>
                <c:pt idx="73">
                  <c:v>35.48404513169239</c:v>
                </c:pt>
                <c:pt idx="74">
                  <c:v>34.861658634084876</c:v>
                </c:pt>
                <c:pt idx="75">
                  <c:v>34.255107637801899</c:v>
                </c:pt>
                <c:pt idx="76">
                  <c:v>33.663830097832744</c:v>
                </c:pt>
                <c:pt idx="77">
                  <c:v>33.087290008460158</c:v>
                </c:pt>
                <c:pt idx="78">
                  <c:v>32.524975914268445</c:v>
                </c:pt>
                <c:pt idx="79">
                  <c:v>31.976399522157745</c:v>
                </c:pt>
                <c:pt idx="80">
                  <c:v>31.441094406460454</c:v>
                </c:pt>
                <c:pt idx="81">
                  <c:v>30.918614799954149</c:v>
                </c:pt>
                <c:pt idx="82">
                  <c:v>30.408534464196588</c:v>
                </c:pt>
                <c:pt idx="83">
                  <c:v>29.910445633176359</c:v>
                </c:pt>
                <c:pt idx="84">
                  <c:v>29.423958024787702</c:v>
                </c:pt>
                <c:pt idx="85">
                  <c:v>28.948697915102819</c:v>
                </c:pt>
                <c:pt idx="86">
                  <c:v>28.484307270836091</c:v>
                </c:pt>
                <c:pt idx="87">
                  <c:v>28.03044293577701</c:v>
                </c:pt>
                <c:pt idx="88">
                  <c:v>27.586775867315424</c:v>
                </c:pt>
                <c:pt idx="89">
                  <c:v>27.152990419496721</c:v>
                </c:pt>
                <c:pt idx="90">
                  <c:v>26.728783669332877</c:v>
                </c:pt>
                <c:pt idx="91">
                  <c:v>26.313864783353875</c:v>
                </c:pt>
                <c:pt idx="92">
                  <c:v>25.90795442162387</c:v>
                </c:pt>
                <c:pt idx="93">
                  <c:v>25.510784176662071</c:v>
                </c:pt>
                <c:pt idx="94">
                  <c:v>25.122096044905874</c:v>
                </c:pt>
                <c:pt idx="95">
                  <c:v>24.741641928536268</c:v>
                </c:pt>
                <c:pt idx="96">
                  <c:v>24.369183165649453</c:v>
                </c:pt>
                <c:pt idx="97">
                  <c:v>24.004490086910629</c:v>
                </c:pt>
                <c:pt idx="98">
                  <c:v>23.64734159696518</c:v>
                </c:pt>
                <c:pt idx="99">
                  <c:v>23.297524779008633</c:v>
                </c:pt>
                <c:pt idx="100">
                  <c:v>22.954834521034936</c:v>
                </c:pt>
                <c:pt idx="101">
                  <c:v>22.619073162388467</c:v>
                </c:pt>
                <c:pt idx="102">
                  <c:v>22.290050159345146</c:v>
                </c:pt>
                <c:pt idx="103">
                  <c:v>21.967581768537666</c:v>
                </c:pt>
                <c:pt idx="104">
                  <c:v>21.651490747123898</c:v>
                </c:pt>
                <c:pt idx="105">
                  <c:v>21.3416060686748</c:v>
                </c:pt>
                <c:pt idx="106">
                  <c:v>21.037762653828043</c:v>
                </c:pt>
                <c:pt idx="107">
                  <c:v>20.739801114820416</c:v>
                </c:pt>
                <c:pt idx="108">
                  <c:v>20.447567513071498</c:v>
                </c:pt>
                <c:pt idx="109">
                  <c:v>20.160913129047291</c:v>
                </c:pt>
                <c:pt idx="110">
                  <c:v>19.879694243684444</c:v>
                </c:pt>
                <c:pt idx="111">
                  <c:v>19.603771930702791</c:v>
                </c:pt>
                <c:pt idx="112">
                  <c:v>19.333011859179042</c:v>
                </c:pt>
                <c:pt idx="113">
                  <c:v>19.067284105795018</c:v>
                </c:pt>
                <c:pt idx="114">
                  <c:v>18.806462976211307</c:v>
                </c:pt>
                <c:pt idx="115">
                  <c:v>18.550426835053859</c:v>
                </c:pt>
                <c:pt idx="116">
                  <c:v>18.299057944032331</c:v>
                </c:pt>
                <c:pt idx="117">
                  <c:v>18.052242307740144</c:v>
                </c:pt>
                <c:pt idx="118">
                  <c:v>17.809869526714703</c:v>
                </c:pt>
                <c:pt idx="119">
                  <c:v>17.571832657361476</c:v>
                </c:pt>
                <c:pt idx="120">
                  <c:v>17.338028078371458</c:v>
                </c:pt>
                <c:pt idx="121">
                  <c:v>17.108355363283003</c:v>
                </c:pt>
                <c:pt idx="122">
                  <c:v>16.882717158861226</c:v>
                </c:pt>
                <c:pt idx="123">
                  <c:v>16.661019068987336</c:v>
                </c:pt>
                <c:pt idx="124">
                  <c:v>16.443169543768846</c:v>
                </c:pt>
                <c:pt idx="125">
                  <c:v>16.229079773598993</c:v>
                </c:pt>
                <c:pt idx="126">
                  <c:v>16.018663587909337</c:v>
                </c:pt>
                <c:pt idx="127">
                  <c:v>15.811837358375092</c:v>
                </c:pt>
                <c:pt idx="128">
                  <c:v>15.608519906346267</c:v>
                </c:pt>
                <c:pt idx="129">
                  <c:v>15.408632414290722</c:v>
                </c:pt>
                <c:pt idx="130">
                  <c:v>15.212098341048293</c:v>
                </c:pt>
                <c:pt idx="131">
                  <c:v>15.018843340705484</c:v>
                </c:pt>
                <c:pt idx="132">
                  <c:v>14.828795184911888</c:v>
                </c:pt>
                <c:pt idx="133">
                  <c:v>14.641883688469173</c:v>
                </c:pt>
                <c:pt idx="134">
                  <c:v>14.45804063803271</c:v>
                </c:pt>
                <c:pt idx="135">
                  <c:v>14.277199723775407</c:v>
                </c:pt>
                <c:pt idx="136">
                  <c:v>14.099296473870682</c:v>
                </c:pt>
                <c:pt idx="137">
                  <c:v>13.924268191660328</c:v>
                </c:pt>
                <c:pt idx="138">
                  <c:v>13.752053895379445</c:v>
                </c:pt>
                <c:pt idx="139">
                  <c:v>13.582594260317991</c:v>
                </c:pt>
                <c:pt idx="140">
                  <c:v>13.41583156330489</c:v>
                </c:pt>
                <c:pt idx="141">
                  <c:v>13.251709629406481</c:v>
                </c:pt>
                <c:pt idx="142">
                  <c:v>13.090173780737048</c:v>
                </c:pt>
                <c:pt idx="143">
                  <c:v>12.931170787284577</c:v>
                </c:pt>
                <c:pt idx="144">
                  <c:v>12.774648819659379</c:v>
                </c:pt>
                <c:pt idx="145">
                  <c:v>12.620557403679106</c:v>
                </c:pt>
                <c:pt idx="146">
                  <c:v>12.468847376706718</c:v>
                </c:pt>
                <c:pt idx="147">
                  <c:v>12.319470845663538</c:v>
                </c:pt>
                <c:pt idx="148">
                  <c:v>12.17238114664273</c:v>
                </c:pt>
                <c:pt idx="149">
                  <c:v>12.027532806052285</c:v>
                </c:pt>
                <c:pt idx="150">
                  <c:v>11.884881503220788</c:v>
                </c:pt>
                <c:pt idx="151">
                  <c:v>11.744384034401756</c:v>
                </c:pt>
                <c:pt idx="152">
                  <c:v>11.605998278116102</c:v>
                </c:pt>
                <c:pt idx="153">
                  <c:v>11.469683161775125</c:v>
                </c:pt>
                <c:pt idx="154">
                  <c:v>11.335398629528889</c:v>
                </c:pt>
                <c:pt idx="155">
                  <c:v>11.203105611288276</c:v>
                </c:pt>
                <c:pt idx="156">
                  <c:v>11.072765992870577</c:v>
                </c:pt>
                <c:pt idx="157">
                  <c:v>10.944342587221712</c:v>
                </c:pt>
                <c:pt idx="158">
                  <c:v>10.817799106669998</c:v>
                </c:pt>
                <c:pt idx="159">
                  <c:v>10.693100136168409</c:v>
                </c:pt>
                <c:pt idx="160">
                  <c:v>10.570211107484797</c:v>
                </c:pt>
                <c:pt idx="161">
                  <c:v>10.449098274300844</c:v>
                </c:pt>
                <c:pt idx="162">
                  <c:v>10.329728688182865</c:v>
                </c:pt>
                <c:pt idx="163">
                  <c:v>10.212070175388966</c:v>
                </c:pt>
                <c:pt idx="164">
                  <c:v>10.096091314478805</c:v>
                </c:pt>
                <c:pt idx="165">
                  <c:v>9.9817614146937839</c:v>
                </c:pt>
                <c:pt idx="166">
                  <c:v>9.8690504950768503</c:v>
                </c:pt>
                <c:pt idx="167">
                  <c:v>9.7579292643027209</c:v>
                </c:pt>
                <c:pt idx="168">
                  <c:v>9.6483691011903794</c:v>
                </c:pt>
                <c:pt idx="169">
                  <c:v>9.5403420358709976</c:v>
                </c:pt>
                <c:pt idx="170">
                  <c:v>9.433820731586037</c:v>
                </c:pt>
                <c:pt idx="171">
                  <c:v>9.3287784670906664</c:v>
                </c:pt>
                <c:pt idx="172">
                  <c:v>9.2251891196394578</c:v>
                </c:pt>
                <c:pt idx="173">
                  <c:v>9.1230271485318841</c:v>
                </c:pt>
                <c:pt idx="174">
                  <c:v>9.0222675791962796</c:v>
                </c:pt>
                <c:pt idx="175">
                  <c:v>8.9228859877918349</c:v>
                </c:pt>
                <c:pt idx="176">
                  <c:v>8.8248584863090045</c:v>
                </c:pt>
                <c:pt idx="177">
                  <c:v>8.7281617081497505</c:v>
                </c:pt>
                <c:pt idx="178">
                  <c:v>8.6327727941696146</c:v>
                </c:pt>
                <c:pt idx="179">
                  <c:v>8.5386693791643964</c:v>
                </c:pt>
                <c:pt idx="180">
                  <c:v>8.4458295787851831</c:v>
                </c:pt>
                <c:pt idx="181">
                  <c:v>8.3542319768657762</c:v>
                </c:pt>
                <c:pt idx="182">
                  <c:v>8.2638556131476424</c:v>
                </c:pt>
                <c:pt idx="183">
                  <c:v>8.1746799713877998</c:v>
                </c:pt>
                <c:pt idx="184">
                  <c:v>8.0866849678357653</c:v>
                </c:pt>
                <c:pt idx="185">
                  <c:v>7.9998509400663904</c:v>
                </c:pt>
                <c:pt idx="186">
                  <c:v>7.9141586361556975</c:v>
                </c:pt>
                <c:pt idx="187">
                  <c:v>7.8295892041876272</c:v>
                </c:pt>
                <c:pt idx="188">
                  <c:v>7.7461241820799085</c:v>
                </c:pt>
                <c:pt idx="189">
                  <c:v>7.6637454877176738</c:v>
                </c:pt>
                <c:pt idx="190">
                  <c:v>7.5824354093843054</c:v>
                </c:pt>
                <c:pt idx="191">
                  <c:v>7.5021765964787903</c:v>
                </c:pt>
                <c:pt idx="192">
                  <c:v>7.4229520505098954</c:v>
                </c:pt>
                <c:pt idx="193">
                  <c:v>7.3447451163574717</c:v>
                </c:pt>
                <c:pt idx="194">
                  <c:v>7.2675394737916736</c:v>
                </c:pt>
                <c:pt idx="195">
                  <c:v>7.1913191292413305</c:v>
                </c:pt>
                <c:pt idx="196">
                  <c:v>7.1160684078029437</c:v>
                </c:pt>
                <c:pt idx="197">
                  <c:v>7.0417719454821421</c:v>
                </c:pt>
                <c:pt idx="198">
                  <c:v>6.9684146816597936</c:v>
                </c:pt>
                <c:pt idx="199">
                  <c:v>6.8959818517751392</c:v>
                </c:pt>
                <c:pt idx="200">
                  <c:v>6.8244589802188376</c:v>
                </c:pt>
                <c:pt idx="201">
                  <c:v>6.7538318734287426</c:v>
                </c:pt>
                <c:pt idx="202">
                  <c:v>6.6840866131819112</c:v>
                </c:pt>
                <c:pt idx="203">
                  <c:v>6.6152095500762478</c:v>
                </c:pt>
                <c:pt idx="204">
                  <c:v>6.5471872971955047</c:v>
                </c:pt>
                <c:pt idx="205">
                  <c:v>6.480006723951905</c:v>
                </c:pt>
                <c:pt idx="206">
                  <c:v>6.4136549501002795</c:v>
                </c:pt>
                <c:pt idx="207">
                  <c:v>6.3481193399184326</c:v>
                </c:pt>
                <c:pt idx="208">
                  <c:v>6.283387496548313</c:v>
                </c:pt>
                <c:pt idx="209">
                  <c:v>6.2194472564927281</c:v>
                </c:pt>
                <c:pt idx="210">
                  <c:v>6.1562866842628026</c:v>
                </c:pt>
                <c:pt idx="211">
                  <c:v>6.09389406717127</c:v>
                </c:pt>
                <c:pt idx="212">
                  <c:v>6.0322579102670506</c:v>
                </c:pt>
                <c:pt idx="213">
                  <c:v>5.9713669314066813</c:v>
                </c:pt>
                <c:pt idx="214">
                  <c:v>5.9112100564582057</c:v>
                </c:pt>
                <c:pt idx="215">
                  <c:v>5.8517764146335294</c:v>
                </c:pt>
                <c:pt idx="216">
                  <c:v>5.7930553339451656</c:v>
                </c:pt>
                <c:pt idx="217">
                  <c:v>5.7350363367835433</c:v>
                </c:pt>
                <c:pt idx="218">
                  <c:v>5.6777091356111686</c:v>
                </c:pt>
                <c:pt idx="219">
                  <c:v>5.6210636287700542</c:v>
                </c:pt>
                <c:pt idx="220">
                  <c:v>5.5650898963990025</c:v>
                </c:pt>
                <c:pt idx="221">
                  <c:v>5.5097781964572912</c:v>
                </c:pt>
                <c:pt idx="222">
                  <c:v>5.4551189608516868</c:v>
                </c:pt>
                <c:pt idx="223">
                  <c:v>5.401102791663587</c:v>
                </c:pt>
                <c:pt idx="224">
                  <c:v>5.3477204574732689</c:v>
                </c:pt>
                <c:pt idx="225">
                  <c:v>5.2949628897784429</c:v>
                </c:pt>
                <c:pt idx="226">
                  <c:v>5.2428211795041824</c:v>
                </c:pt>
                <c:pt idx="227">
                  <c:v>5.1912865736016158</c:v>
                </c:pt>
                <c:pt idx="228">
                  <c:v>5.1403504717327566</c:v>
                </c:pt>
                <c:pt idx="229">
                  <c:v>5.0900044230388453</c:v>
                </c:pt>
                <c:pt idx="230">
                  <c:v>5.0402401229899345</c:v>
                </c:pt>
                <c:pt idx="231">
                  <c:v>4.9910494103131384</c:v>
                </c:pt>
                <c:pt idx="232">
                  <c:v>4.9424242639974647</c:v>
                </c:pt>
                <c:pt idx="233">
                  <c:v>4.8943568003728979</c:v>
                </c:pt>
                <c:pt idx="234">
                  <c:v>4.8468392702616061</c:v>
                </c:pt>
                <c:pt idx="235">
                  <c:v>4.7998640561992838</c:v>
                </c:pt>
                <c:pt idx="236">
                  <c:v>4.7534236697245058</c:v>
                </c:pt>
                <c:pt idx="237">
                  <c:v>4.7075107487342835</c:v>
                </c:pt>
                <c:pt idx="238">
                  <c:v>4.6621180549038712</c:v>
                </c:pt>
                <c:pt idx="239">
                  <c:v>4.6172384711690313</c:v>
                </c:pt>
                <c:pt idx="240">
                  <c:v>4.5728649992690196</c:v>
                </c:pt>
                <c:pt idx="241">
                  <c:v>4.5289907573485664</c:v>
                </c:pt>
                <c:pt idx="242">
                  <c:v>4.4856089776172441</c:v>
                </c:pt>
                <c:pt idx="243">
                  <c:v>4.4427130040645926</c:v>
                </c:pt>
                <c:pt idx="244">
                  <c:v>4.4002962902294822</c:v>
                </c:pt>
                <c:pt idx="245">
                  <c:v>4.3583523970222418</c:v>
                </c:pt>
                <c:pt idx="246">
                  <c:v>4.3168749905980377</c:v>
                </c:pt>
                <c:pt idx="247">
                  <c:v>4.2758578402801772</c:v>
                </c:pt>
                <c:pt idx="248">
                  <c:v>4.2352948165319679</c:v>
                </c:pt>
                <c:pt idx="249">
                  <c:v>4.1951798889757352</c:v>
                </c:pt>
                <c:pt idx="250">
                  <c:v>4.1555071244578743</c:v>
                </c:pt>
                <c:pt idx="251">
                  <c:v>4.1162706851585114</c:v>
                </c:pt>
                <c:pt idx="252">
                  <c:v>4.0774648267447802</c:v>
                </c:pt>
                <c:pt idx="253">
                  <c:v>4.03908389656638</c:v>
                </c:pt>
                <c:pt idx="254">
                  <c:v>4.0011223318923772</c:v>
                </c:pt>
                <c:pt idx="255">
                  <c:v>3.9635746581881652</c:v>
                </c:pt>
                <c:pt idx="256">
                  <c:v>3.9264354874314726</c:v>
                </c:pt>
                <c:pt idx="257">
                  <c:v>3.8896995164664139</c:v>
                </c:pt>
                <c:pt idx="258">
                  <c:v>3.8533615253946278</c:v>
                </c:pt>
                <c:pt idx="259">
                  <c:v>3.8174163760024578</c:v>
                </c:pt>
                <c:pt idx="260">
                  <c:v>3.7818590102233069</c:v>
                </c:pt>
                <c:pt idx="261">
                  <c:v>3.746684448634221</c:v>
                </c:pt>
                <c:pt idx="262">
                  <c:v>3.7118877889858073</c:v>
                </c:pt>
                <c:pt idx="263">
                  <c:v>3.6774642047646884</c:v>
                </c:pt>
                <c:pt idx="264">
                  <c:v>3.6434089437875685</c:v>
                </c:pt>
                <c:pt idx="265">
                  <c:v>3.6097173268261997</c:v>
                </c:pt>
                <c:pt idx="266">
                  <c:v>3.5763847462623706</c:v>
                </c:pt>
                <c:pt idx="267">
                  <c:v>3.5434066647722471</c:v>
                </c:pt>
                <c:pt idx="268">
                  <c:v>3.5107786140392641</c:v>
                </c:pt>
                <c:pt idx="269">
                  <c:v>3.4784961934948315</c:v>
                </c:pt>
                <c:pt idx="270">
                  <c:v>3.4465550690862679</c:v>
                </c:pt>
                <c:pt idx="271">
                  <c:v>3.4149509720711184</c:v>
                </c:pt>
                <c:pt idx="272">
                  <c:v>3.3836796978373367</c:v>
                </c:pt>
                <c:pt idx="273">
                  <c:v>3.3527371047486461</c:v>
                </c:pt>
                <c:pt idx="274">
                  <c:v>3.3221191130144088</c:v>
                </c:pt>
                <c:pt idx="275">
                  <c:v>3.2918217035834862</c:v>
                </c:pt>
                <c:pt idx="276">
                  <c:v>3.2618409170614266</c:v>
                </c:pt>
                <c:pt idx="277">
                  <c:v>3.2321728526504327</c:v>
                </c:pt>
                <c:pt idx="278">
                  <c:v>3.2028136671116156</c:v>
                </c:pt>
                <c:pt idx="279">
                  <c:v>3.1737595737488542</c:v>
                </c:pt>
                <c:pt idx="280">
                  <c:v>3.1450068414139003</c:v>
                </c:pt>
                <c:pt idx="281">
                  <c:v>3.1165517935320826</c:v>
                </c:pt>
                <c:pt idx="282">
                  <c:v>3.0883908071481954</c:v>
                </c:pt>
                <c:pt idx="283">
                  <c:v>3.0605203119920694</c:v>
                </c:pt>
                <c:pt idx="284">
                  <c:v>3.0329367895633155</c:v>
                </c:pt>
                <c:pt idx="285">
                  <c:v>3.0056367722348485</c:v>
                </c:pt>
                <c:pt idx="286">
                  <c:v>2.9786168423747008</c:v>
                </c:pt>
                <c:pt idx="287">
                  <c:v>2.9518736314857019</c:v>
                </c:pt>
                <c:pt idx="288">
                  <c:v>2.9254038193626286</c:v>
                </c:pt>
                <c:pt idx="289">
                  <c:v>2.8992041332663607</c:v>
                </c:pt>
                <c:pt idx="290">
                  <c:v>2.8732713471147151</c:v>
                </c:pt>
                <c:pt idx="291">
                  <c:v>2.8476022806894945</c:v>
                </c:pt>
                <c:pt idx="292">
                  <c:v>2.8221937988594501</c:v>
                </c:pt>
                <c:pt idx="293">
                  <c:v>2.7970428108187235</c:v>
                </c:pt>
                <c:pt idx="294">
                  <c:v>2.7721462693404413</c:v>
                </c:pt>
                <c:pt idx="295">
                  <c:v>2.747501170045124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436160"/>
        <c:axId val="52896512"/>
      </c:scatterChart>
      <c:valAx>
        <c:axId val="514361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s-ES" sz="700" b="0" dirty="0"/>
                  <a:t>Distancia a la </a:t>
                </a:r>
                <a:r>
                  <a:rPr lang="es-ES" sz="700" b="0" dirty="0" smtClean="0"/>
                  <a:t>fuente (km)</a:t>
                </a:r>
                <a:endParaRPr lang="es-ES" sz="700" b="0" dirty="0"/>
              </a:p>
            </c:rich>
          </c:tx>
          <c:layout>
            <c:manualLayout>
              <c:xMode val="edge"/>
              <c:yMode val="edge"/>
              <c:x val="0.30145179947326112"/>
              <c:y val="0.7013446622153001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52896512"/>
        <c:crosses val="autoZero"/>
        <c:crossBetween val="midCat"/>
      </c:valAx>
      <c:valAx>
        <c:axId val="52896512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700" b="0"/>
                </a:pPr>
                <a:r>
                  <a:rPr lang="es-ES" sz="700" b="0" dirty="0" smtClean="0"/>
                  <a:t>Aceleración (cm/s)</a:t>
                </a:r>
                <a:endParaRPr lang="es-ES" sz="700" b="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700"/>
            </a:pPr>
            <a:endParaRPr lang="en-US"/>
          </a:p>
        </c:txPr>
        <c:crossAx val="51436160"/>
        <c:crosses val="autoZero"/>
        <c:crossBetween val="midCat"/>
      </c:valAx>
      <c:spPr>
        <a:ln>
          <a:solidFill>
            <a:schemeClr val="bg1">
              <a:lumMod val="85000"/>
            </a:schemeClr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Tipo de daño</a:t>
            </a:r>
          </a:p>
        </c:rich>
      </c:tx>
      <c:layout>
        <c:manualLayout>
          <c:xMode val="edge"/>
          <c:yMode val="edge"/>
          <c:x val="0.76599995793635767"/>
          <c:y val="3.7088646887528047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5905796150481191"/>
          <c:y val="0.12648127846253676"/>
          <c:w val="0.60233180227471561"/>
          <c:h val="0.7019593848324795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'GRAFICAS riesgo'!$C$31</c:f>
              <c:strCache>
                <c:ptCount val="1"/>
                <c:pt idx="0">
                  <c:v>D0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'GRAFICAS riesgo'!$B$77:$B$78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'GRAFICAS riesgo'!$C$77:$C$78</c:f>
              <c:numCache>
                <c:formatCode>0%</c:formatCode>
                <c:ptCount val="2"/>
                <c:pt idx="0">
                  <c:v>0.50054538843776508</c:v>
                </c:pt>
                <c:pt idx="1">
                  <c:v>0.38565022421524664</c:v>
                </c:pt>
              </c:numCache>
            </c:numRef>
          </c:val>
        </c:ser>
        <c:ser>
          <c:idx val="1"/>
          <c:order val="1"/>
          <c:tx>
            <c:strRef>
              <c:f>'GRAFICAS riesgo'!$D$31</c:f>
              <c:strCache>
                <c:ptCount val="1"/>
                <c:pt idx="0">
                  <c:v>D1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Lbls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'GRAFICAS riesgo'!$B$77:$B$78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'GRAFICAS riesgo'!$D$77:$D$78</c:f>
              <c:numCache>
                <c:formatCode>0%</c:formatCode>
                <c:ptCount val="2"/>
                <c:pt idx="0">
                  <c:v>0.2660283601987638</c:v>
                </c:pt>
                <c:pt idx="1">
                  <c:v>0.29838807417282753</c:v>
                </c:pt>
              </c:numCache>
            </c:numRef>
          </c:val>
        </c:ser>
        <c:ser>
          <c:idx val="2"/>
          <c:order val="2"/>
          <c:tx>
            <c:strRef>
              <c:f>'GRAFICAS riesgo'!$E$31</c:f>
              <c:strCache>
                <c:ptCount val="1"/>
                <c:pt idx="0">
                  <c:v>D2</c:v>
                </c:pt>
              </c:strCache>
            </c:strRef>
          </c:tx>
          <c:spPr>
            <a:solidFill>
              <a:srgbClr val="F8D608"/>
            </a:solidFill>
            <a:ln>
              <a:solidFill>
                <a:schemeClr val="tx1"/>
              </a:solidFill>
            </a:ln>
          </c:spPr>
          <c:invertIfNegative val="0"/>
          <c:dLbls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'GRAFICAS riesgo'!$B$77:$B$78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'GRAFICAS riesgo'!$E$77:$E$78</c:f>
              <c:numCache>
                <c:formatCode>0%</c:formatCode>
                <c:ptCount val="2"/>
                <c:pt idx="0">
                  <c:v>0.13355956853714701</c:v>
                </c:pt>
                <c:pt idx="1">
                  <c:v>0.17028239001333173</c:v>
                </c:pt>
              </c:numCache>
            </c:numRef>
          </c:val>
        </c:ser>
        <c:ser>
          <c:idx val="3"/>
          <c:order val="3"/>
          <c:tx>
            <c:strRef>
              <c:f>'GRAFICAS riesgo'!$F$31</c:f>
              <c:strCache>
                <c:ptCount val="1"/>
                <c:pt idx="0">
                  <c:v>D3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</c:spPr>
          <c:invertIfNegative val="0"/>
          <c:dLbls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'GRAFICAS riesgo'!$B$77:$B$78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'GRAFICAS riesgo'!$F$77:$F$78</c:f>
              <c:numCache>
                <c:formatCode>0%</c:formatCode>
                <c:ptCount val="2"/>
                <c:pt idx="0">
                  <c:v>6.5689007393043272E-2</c:v>
                </c:pt>
                <c:pt idx="1">
                  <c:v>8.9686098654708515E-2</c:v>
                </c:pt>
              </c:numCache>
            </c:numRef>
          </c:val>
        </c:ser>
        <c:ser>
          <c:idx val="4"/>
          <c:order val="4"/>
          <c:tx>
            <c:strRef>
              <c:f>'GRAFICAS riesgo'!$G$31</c:f>
              <c:strCache>
                <c:ptCount val="1"/>
                <c:pt idx="0">
                  <c:v>D4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invertIfNegative val="0"/>
          <c:dLbls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'GRAFICAS riesgo'!$B$77:$B$78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'GRAFICAS riesgo'!$G$77:$G$78</c:f>
              <c:numCache>
                <c:formatCode>0%</c:formatCode>
                <c:ptCount val="2"/>
                <c:pt idx="0">
                  <c:v>2.8844988486244092E-2</c:v>
                </c:pt>
                <c:pt idx="1">
                  <c:v>4.4115864743667431E-2</c:v>
                </c:pt>
              </c:numCache>
            </c:numRef>
          </c:val>
        </c:ser>
        <c:ser>
          <c:idx val="5"/>
          <c:order val="5"/>
          <c:tx>
            <c:strRef>
              <c:f>'GRAFICAS riesgo'!$H$31</c:f>
              <c:strCache>
                <c:ptCount val="1"/>
                <c:pt idx="0">
                  <c:v>D5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2.8624059491163391E-3"/>
                  <c:y val="-2.1525905325339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1.7220724260271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'GRAFICAS riesgo'!$B$77:$B$78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'GRAFICAS riesgo'!$H$77:$H$78</c:f>
              <c:numCache>
                <c:formatCode>0%</c:formatCode>
                <c:ptCount val="2"/>
                <c:pt idx="0">
                  <c:v>5.2114895164222519E-3</c:v>
                </c:pt>
                <c:pt idx="1">
                  <c:v>1.1877348200218156E-2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4704384"/>
        <c:axId val="54718848"/>
      </c:barChart>
      <c:catAx>
        <c:axId val="547043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i="0"/>
                </a:pPr>
                <a:r>
                  <a:rPr lang="es-ES" b="0" i="0"/>
                  <a:t>Escenarios</a:t>
                </a:r>
                <a:r>
                  <a:rPr lang="es-ES" b="0" i="0" baseline="0"/>
                  <a:t> de Riesgo</a:t>
                </a:r>
                <a:endParaRPr lang="es-ES" b="0" i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54718848"/>
        <c:crosses val="autoZero"/>
        <c:auto val="1"/>
        <c:lblAlgn val="ctr"/>
        <c:lblOffset val="100"/>
        <c:noMultiLvlLbl val="0"/>
      </c:catAx>
      <c:valAx>
        <c:axId val="5471884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s-ES" b="0" dirty="0" smtClean="0"/>
                  <a:t>% de </a:t>
                </a:r>
                <a:r>
                  <a:rPr lang="es-ES" b="0" dirty="0"/>
                  <a:t>edificios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54704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954457854227114"/>
          <c:y val="0.12056937518197917"/>
          <c:w val="6.8020907734288497E-2"/>
          <c:h val="0.40470396964813449"/>
        </c:manualLayout>
      </c:layout>
      <c:overlay val="0"/>
      <c:spPr>
        <a:solidFill>
          <a:schemeClr val="lt1"/>
        </a:solidFill>
        <a:ln w="3175" cap="flat" cmpd="sng" algn="ctr">
          <a:solidFill>
            <a:schemeClr val="dk1"/>
          </a:solidFill>
          <a:prstDash val="solid"/>
        </a:ln>
        <a:effectLst/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Tipo de daño</a:t>
            </a:r>
          </a:p>
        </c:rich>
      </c:tx>
      <c:layout>
        <c:manualLayout>
          <c:xMode val="edge"/>
          <c:yMode val="edge"/>
          <c:x val="0.8163186996974322"/>
          <c:y val="3.2756385131090013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5905796150481191"/>
          <c:y val="0.12648127846253676"/>
          <c:w val="0.60233180227471561"/>
          <c:h val="0.7019593848324795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'GRAFICAS riesgo'!$C$31</c:f>
              <c:strCache>
                <c:ptCount val="1"/>
                <c:pt idx="0">
                  <c:v>D0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riesgo'!$B$51:$B$66</c:f>
              <c:strCache>
                <c:ptCount val="16"/>
                <c:pt idx="0">
                  <c:v>1-E</c:v>
                </c:pt>
                <c:pt idx="1">
                  <c:v>1-P</c:v>
                </c:pt>
                <c:pt idx="2">
                  <c:v>3-E</c:v>
                </c:pt>
                <c:pt idx="3">
                  <c:v>3-P</c:v>
                </c:pt>
                <c:pt idx="4">
                  <c:v>4-E</c:v>
                </c:pt>
                <c:pt idx="5">
                  <c:v>4-P</c:v>
                </c:pt>
                <c:pt idx="6">
                  <c:v>5-E</c:v>
                </c:pt>
                <c:pt idx="7">
                  <c:v>5-P</c:v>
                </c:pt>
                <c:pt idx="8">
                  <c:v>6-E</c:v>
                </c:pt>
                <c:pt idx="9">
                  <c:v>6-P</c:v>
                </c:pt>
                <c:pt idx="10">
                  <c:v>7-E</c:v>
                </c:pt>
                <c:pt idx="11">
                  <c:v>7-P</c:v>
                </c:pt>
                <c:pt idx="12">
                  <c:v>11-E</c:v>
                </c:pt>
                <c:pt idx="13">
                  <c:v>11-P</c:v>
                </c:pt>
                <c:pt idx="14">
                  <c:v>12-E</c:v>
                </c:pt>
                <c:pt idx="15">
                  <c:v>12-P</c:v>
                </c:pt>
              </c:strCache>
            </c:strRef>
          </c:cat>
          <c:val>
            <c:numRef>
              <c:f>'GRAFICAS riesgo'!$C$51:$C$66</c:f>
              <c:numCache>
                <c:formatCode>General</c:formatCode>
                <c:ptCount val="16"/>
                <c:pt idx="0">
                  <c:v>1143</c:v>
                </c:pt>
                <c:pt idx="1">
                  <c:v>1111</c:v>
                </c:pt>
                <c:pt idx="2">
                  <c:v>305</c:v>
                </c:pt>
                <c:pt idx="3">
                  <c:v>209</c:v>
                </c:pt>
                <c:pt idx="4">
                  <c:v>56</c:v>
                </c:pt>
                <c:pt idx="5">
                  <c:v>43</c:v>
                </c:pt>
                <c:pt idx="6">
                  <c:v>126</c:v>
                </c:pt>
                <c:pt idx="7">
                  <c:v>126</c:v>
                </c:pt>
                <c:pt idx="8">
                  <c:v>558</c:v>
                </c:pt>
                <c:pt idx="9">
                  <c:v>328</c:v>
                </c:pt>
                <c:pt idx="10">
                  <c:v>254</c:v>
                </c:pt>
                <c:pt idx="11">
                  <c:v>154</c:v>
                </c:pt>
                <c:pt idx="12">
                  <c:v>1102</c:v>
                </c:pt>
                <c:pt idx="13">
                  <c:v>807</c:v>
                </c:pt>
                <c:pt idx="14">
                  <c:v>586</c:v>
                </c:pt>
                <c:pt idx="15">
                  <c:v>404</c:v>
                </c:pt>
              </c:numCache>
            </c:numRef>
          </c:val>
        </c:ser>
        <c:ser>
          <c:idx val="1"/>
          <c:order val="1"/>
          <c:tx>
            <c:strRef>
              <c:f>'GRAFICAS riesgo'!$D$31</c:f>
              <c:strCache>
                <c:ptCount val="1"/>
                <c:pt idx="0">
                  <c:v>D1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riesgo'!$B$51:$B$66</c:f>
              <c:strCache>
                <c:ptCount val="16"/>
                <c:pt idx="0">
                  <c:v>1-E</c:v>
                </c:pt>
                <c:pt idx="1">
                  <c:v>1-P</c:v>
                </c:pt>
                <c:pt idx="2">
                  <c:v>3-E</c:v>
                </c:pt>
                <c:pt idx="3">
                  <c:v>3-P</c:v>
                </c:pt>
                <c:pt idx="4">
                  <c:v>4-E</c:v>
                </c:pt>
                <c:pt idx="5">
                  <c:v>4-P</c:v>
                </c:pt>
                <c:pt idx="6">
                  <c:v>5-E</c:v>
                </c:pt>
                <c:pt idx="7">
                  <c:v>5-P</c:v>
                </c:pt>
                <c:pt idx="8">
                  <c:v>6-E</c:v>
                </c:pt>
                <c:pt idx="9">
                  <c:v>6-P</c:v>
                </c:pt>
                <c:pt idx="10">
                  <c:v>7-E</c:v>
                </c:pt>
                <c:pt idx="11">
                  <c:v>7-P</c:v>
                </c:pt>
                <c:pt idx="12">
                  <c:v>11-E</c:v>
                </c:pt>
                <c:pt idx="13">
                  <c:v>11-P</c:v>
                </c:pt>
                <c:pt idx="14">
                  <c:v>12-E</c:v>
                </c:pt>
                <c:pt idx="15">
                  <c:v>12-P</c:v>
                </c:pt>
              </c:strCache>
            </c:strRef>
          </c:cat>
          <c:val>
            <c:numRef>
              <c:f>'GRAFICAS riesgo'!$D$51:$D$66</c:f>
              <c:numCache>
                <c:formatCode>General</c:formatCode>
                <c:ptCount val="16"/>
                <c:pt idx="0">
                  <c:v>680</c:v>
                </c:pt>
                <c:pt idx="1">
                  <c:v>738</c:v>
                </c:pt>
                <c:pt idx="2">
                  <c:v>180</c:v>
                </c:pt>
                <c:pt idx="3">
                  <c:v>180</c:v>
                </c:pt>
                <c:pt idx="4">
                  <c:v>36</c:v>
                </c:pt>
                <c:pt idx="5">
                  <c:v>34</c:v>
                </c:pt>
                <c:pt idx="6">
                  <c:v>116</c:v>
                </c:pt>
                <c:pt idx="7">
                  <c:v>100</c:v>
                </c:pt>
                <c:pt idx="8">
                  <c:v>255</c:v>
                </c:pt>
                <c:pt idx="9">
                  <c:v>294</c:v>
                </c:pt>
                <c:pt idx="10">
                  <c:v>122</c:v>
                </c:pt>
                <c:pt idx="11">
                  <c:v>147</c:v>
                </c:pt>
                <c:pt idx="12">
                  <c:v>525</c:v>
                </c:pt>
                <c:pt idx="13">
                  <c:v>636</c:v>
                </c:pt>
                <c:pt idx="14">
                  <c:v>281</c:v>
                </c:pt>
                <c:pt idx="15">
                  <c:v>333</c:v>
                </c:pt>
              </c:numCache>
            </c:numRef>
          </c:val>
        </c:ser>
        <c:ser>
          <c:idx val="2"/>
          <c:order val="2"/>
          <c:tx>
            <c:strRef>
              <c:f>'GRAFICAS riesgo'!$E$31</c:f>
              <c:strCache>
                <c:ptCount val="1"/>
                <c:pt idx="0">
                  <c:v>D2</c:v>
                </c:pt>
              </c:strCache>
            </c:strRef>
          </c:tx>
          <c:spPr>
            <a:solidFill>
              <a:srgbClr val="F8D608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riesgo'!$B$51:$B$66</c:f>
              <c:strCache>
                <c:ptCount val="16"/>
                <c:pt idx="0">
                  <c:v>1-E</c:v>
                </c:pt>
                <c:pt idx="1">
                  <c:v>1-P</c:v>
                </c:pt>
                <c:pt idx="2">
                  <c:v>3-E</c:v>
                </c:pt>
                <c:pt idx="3">
                  <c:v>3-P</c:v>
                </c:pt>
                <c:pt idx="4">
                  <c:v>4-E</c:v>
                </c:pt>
                <c:pt idx="5">
                  <c:v>4-P</c:v>
                </c:pt>
                <c:pt idx="6">
                  <c:v>5-E</c:v>
                </c:pt>
                <c:pt idx="7">
                  <c:v>5-P</c:v>
                </c:pt>
                <c:pt idx="8">
                  <c:v>6-E</c:v>
                </c:pt>
                <c:pt idx="9">
                  <c:v>6-P</c:v>
                </c:pt>
                <c:pt idx="10">
                  <c:v>7-E</c:v>
                </c:pt>
                <c:pt idx="11">
                  <c:v>7-P</c:v>
                </c:pt>
                <c:pt idx="12">
                  <c:v>11-E</c:v>
                </c:pt>
                <c:pt idx="13">
                  <c:v>11-P</c:v>
                </c:pt>
                <c:pt idx="14">
                  <c:v>12-E</c:v>
                </c:pt>
                <c:pt idx="15">
                  <c:v>12-P</c:v>
                </c:pt>
              </c:strCache>
            </c:strRef>
          </c:cat>
          <c:val>
            <c:numRef>
              <c:f>'GRAFICAS riesgo'!$E$51:$E$66</c:f>
              <c:numCache>
                <c:formatCode>General</c:formatCode>
                <c:ptCount val="16"/>
                <c:pt idx="0">
                  <c:v>396</c:v>
                </c:pt>
                <c:pt idx="1">
                  <c:v>401</c:v>
                </c:pt>
                <c:pt idx="2">
                  <c:v>98</c:v>
                </c:pt>
                <c:pt idx="3">
                  <c:v>121</c:v>
                </c:pt>
                <c:pt idx="4">
                  <c:v>19</c:v>
                </c:pt>
                <c:pt idx="5">
                  <c:v>21</c:v>
                </c:pt>
                <c:pt idx="6">
                  <c:v>70</c:v>
                </c:pt>
                <c:pt idx="7">
                  <c:v>60</c:v>
                </c:pt>
                <c:pt idx="8">
                  <c:v>108</c:v>
                </c:pt>
                <c:pt idx="9">
                  <c:v>191</c:v>
                </c:pt>
                <c:pt idx="10">
                  <c:v>54</c:v>
                </c:pt>
                <c:pt idx="11">
                  <c:v>96</c:v>
                </c:pt>
                <c:pt idx="12">
                  <c:v>236</c:v>
                </c:pt>
                <c:pt idx="13">
                  <c:v>336</c:v>
                </c:pt>
                <c:pt idx="14">
                  <c:v>121</c:v>
                </c:pt>
                <c:pt idx="15">
                  <c:v>179</c:v>
                </c:pt>
              </c:numCache>
            </c:numRef>
          </c:val>
        </c:ser>
        <c:ser>
          <c:idx val="3"/>
          <c:order val="3"/>
          <c:tx>
            <c:strRef>
              <c:f>'GRAFICAS riesgo'!$F$31</c:f>
              <c:strCache>
                <c:ptCount val="1"/>
                <c:pt idx="0">
                  <c:v>D3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riesgo'!$B$51:$B$66</c:f>
              <c:strCache>
                <c:ptCount val="16"/>
                <c:pt idx="0">
                  <c:v>1-E</c:v>
                </c:pt>
                <c:pt idx="1">
                  <c:v>1-P</c:v>
                </c:pt>
                <c:pt idx="2">
                  <c:v>3-E</c:v>
                </c:pt>
                <c:pt idx="3">
                  <c:v>3-P</c:v>
                </c:pt>
                <c:pt idx="4">
                  <c:v>4-E</c:v>
                </c:pt>
                <c:pt idx="5">
                  <c:v>4-P</c:v>
                </c:pt>
                <c:pt idx="6">
                  <c:v>5-E</c:v>
                </c:pt>
                <c:pt idx="7">
                  <c:v>5-P</c:v>
                </c:pt>
                <c:pt idx="8">
                  <c:v>6-E</c:v>
                </c:pt>
                <c:pt idx="9">
                  <c:v>6-P</c:v>
                </c:pt>
                <c:pt idx="10">
                  <c:v>7-E</c:v>
                </c:pt>
                <c:pt idx="11">
                  <c:v>7-P</c:v>
                </c:pt>
                <c:pt idx="12">
                  <c:v>11-E</c:v>
                </c:pt>
                <c:pt idx="13">
                  <c:v>11-P</c:v>
                </c:pt>
                <c:pt idx="14">
                  <c:v>12-E</c:v>
                </c:pt>
                <c:pt idx="15">
                  <c:v>12-P</c:v>
                </c:pt>
              </c:strCache>
            </c:strRef>
          </c:cat>
          <c:val>
            <c:numRef>
              <c:f>'GRAFICAS riesgo'!$F$51:$F$66</c:f>
              <c:numCache>
                <c:formatCode>General</c:formatCode>
                <c:ptCount val="16"/>
                <c:pt idx="0">
                  <c:v>236</c:v>
                </c:pt>
                <c:pt idx="1">
                  <c:v>217</c:v>
                </c:pt>
                <c:pt idx="2">
                  <c:v>50</c:v>
                </c:pt>
                <c:pt idx="3">
                  <c:v>80</c:v>
                </c:pt>
                <c:pt idx="4">
                  <c:v>7</c:v>
                </c:pt>
                <c:pt idx="5">
                  <c:v>12</c:v>
                </c:pt>
                <c:pt idx="6">
                  <c:v>28</c:v>
                </c:pt>
                <c:pt idx="7">
                  <c:v>36</c:v>
                </c:pt>
                <c:pt idx="8">
                  <c:v>39</c:v>
                </c:pt>
                <c:pt idx="9">
                  <c:v>102</c:v>
                </c:pt>
                <c:pt idx="10">
                  <c:v>23</c:v>
                </c:pt>
                <c:pt idx="11">
                  <c:v>48</c:v>
                </c:pt>
                <c:pt idx="12">
                  <c:v>109</c:v>
                </c:pt>
                <c:pt idx="13">
                  <c:v>158</c:v>
                </c:pt>
                <c:pt idx="14">
                  <c:v>50</c:v>
                </c:pt>
                <c:pt idx="15">
                  <c:v>87</c:v>
                </c:pt>
              </c:numCache>
            </c:numRef>
          </c:val>
        </c:ser>
        <c:ser>
          <c:idx val="4"/>
          <c:order val="4"/>
          <c:tx>
            <c:strRef>
              <c:f>'GRAFICAS riesgo'!$G$31</c:f>
              <c:strCache>
                <c:ptCount val="1"/>
                <c:pt idx="0">
                  <c:v>D4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riesgo'!$B$51:$B$66</c:f>
              <c:strCache>
                <c:ptCount val="16"/>
                <c:pt idx="0">
                  <c:v>1-E</c:v>
                </c:pt>
                <c:pt idx="1">
                  <c:v>1-P</c:v>
                </c:pt>
                <c:pt idx="2">
                  <c:v>3-E</c:v>
                </c:pt>
                <c:pt idx="3">
                  <c:v>3-P</c:v>
                </c:pt>
                <c:pt idx="4">
                  <c:v>4-E</c:v>
                </c:pt>
                <c:pt idx="5">
                  <c:v>4-P</c:v>
                </c:pt>
                <c:pt idx="6">
                  <c:v>5-E</c:v>
                </c:pt>
                <c:pt idx="7">
                  <c:v>5-P</c:v>
                </c:pt>
                <c:pt idx="8">
                  <c:v>6-E</c:v>
                </c:pt>
                <c:pt idx="9">
                  <c:v>6-P</c:v>
                </c:pt>
                <c:pt idx="10">
                  <c:v>7-E</c:v>
                </c:pt>
                <c:pt idx="11">
                  <c:v>7-P</c:v>
                </c:pt>
                <c:pt idx="12">
                  <c:v>11-E</c:v>
                </c:pt>
                <c:pt idx="13">
                  <c:v>11-P</c:v>
                </c:pt>
                <c:pt idx="14">
                  <c:v>12-E</c:v>
                </c:pt>
                <c:pt idx="15">
                  <c:v>12-P</c:v>
                </c:pt>
              </c:strCache>
            </c:strRef>
          </c:cat>
          <c:val>
            <c:numRef>
              <c:f>'GRAFICAS riesgo'!$G$51:$G$66</c:f>
              <c:numCache>
                <c:formatCode>General</c:formatCode>
                <c:ptCount val="16"/>
                <c:pt idx="0">
                  <c:v>124</c:v>
                </c:pt>
                <c:pt idx="1">
                  <c:v>108</c:v>
                </c:pt>
                <c:pt idx="2">
                  <c:v>21</c:v>
                </c:pt>
                <c:pt idx="3">
                  <c:v>52</c:v>
                </c:pt>
                <c:pt idx="4">
                  <c:v>2</c:v>
                </c:pt>
                <c:pt idx="5">
                  <c:v>8</c:v>
                </c:pt>
                <c:pt idx="6">
                  <c:v>6</c:v>
                </c:pt>
                <c:pt idx="7">
                  <c:v>20</c:v>
                </c:pt>
                <c:pt idx="8">
                  <c:v>10</c:v>
                </c:pt>
                <c:pt idx="9">
                  <c:v>46</c:v>
                </c:pt>
                <c:pt idx="10">
                  <c:v>9</c:v>
                </c:pt>
                <c:pt idx="11">
                  <c:v>17</c:v>
                </c:pt>
                <c:pt idx="12">
                  <c:v>48</c:v>
                </c:pt>
                <c:pt idx="13">
                  <c:v>72</c:v>
                </c:pt>
                <c:pt idx="14">
                  <c:v>18</c:v>
                </c:pt>
                <c:pt idx="15">
                  <c:v>41</c:v>
                </c:pt>
              </c:numCache>
            </c:numRef>
          </c:val>
        </c:ser>
        <c:ser>
          <c:idx val="5"/>
          <c:order val="5"/>
          <c:tx>
            <c:strRef>
              <c:f>'GRAFICAS riesgo'!$H$31</c:f>
              <c:strCache>
                <c:ptCount val="1"/>
                <c:pt idx="0">
                  <c:v>D5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riesgo'!$B$51:$B$66</c:f>
              <c:strCache>
                <c:ptCount val="16"/>
                <c:pt idx="0">
                  <c:v>1-E</c:v>
                </c:pt>
                <c:pt idx="1">
                  <c:v>1-P</c:v>
                </c:pt>
                <c:pt idx="2">
                  <c:v>3-E</c:v>
                </c:pt>
                <c:pt idx="3">
                  <c:v>3-P</c:v>
                </c:pt>
                <c:pt idx="4">
                  <c:v>4-E</c:v>
                </c:pt>
                <c:pt idx="5">
                  <c:v>4-P</c:v>
                </c:pt>
                <c:pt idx="6">
                  <c:v>5-E</c:v>
                </c:pt>
                <c:pt idx="7">
                  <c:v>5-P</c:v>
                </c:pt>
                <c:pt idx="8">
                  <c:v>6-E</c:v>
                </c:pt>
                <c:pt idx="9">
                  <c:v>6-P</c:v>
                </c:pt>
                <c:pt idx="10">
                  <c:v>7-E</c:v>
                </c:pt>
                <c:pt idx="11">
                  <c:v>7-P</c:v>
                </c:pt>
                <c:pt idx="12">
                  <c:v>11-E</c:v>
                </c:pt>
                <c:pt idx="13">
                  <c:v>11-P</c:v>
                </c:pt>
                <c:pt idx="14">
                  <c:v>12-E</c:v>
                </c:pt>
                <c:pt idx="15">
                  <c:v>12-P</c:v>
                </c:pt>
              </c:strCache>
            </c:strRef>
          </c:cat>
          <c:val>
            <c:numRef>
              <c:f>'GRAFICAS riesgo'!$H$51:$H$66</c:f>
              <c:numCache>
                <c:formatCode>General</c:formatCode>
                <c:ptCount val="16"/>
                <c:pt idx="0">
                  <c:v>25</c:v>
                </c:pt>
                <c:pt idx="1">
                  <c:v>27</c:v>
                </c:pt>
                <c:pt idx="2">
                  <c:v>4</c:v>
                </c:pt>
                <c:pt idx="3">
                  <c:v>17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6</c:v>
                </c:pt>
                <c:pt idx="8">
                  <c:v>0</c:v>
                </c:pt>
                <c:pt idx="9">
                  <c:v>11</c:v>
                </c:pt>
                <c:pt idx="10">
                  <c:v>2</c:v>
                </c:pt>
                <c:pt idx="11">
                  <c:v>3</c:v>
                </c:pt>
                <c:pt idx="12">
                  <c:v>9</c:v>
                </c:pt>
                <c:pt idx="13">
                  <c:v>20</c:v>
                </c:pt>
                <c:pt idx="14">
                  <c:v>3</c:v>
                </c:pt>
                <c:pt idx="15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4642176"/>
        <c:axId val="54644096"/>
      </c:barChart>
      <c:catAx>
        <c:axId val="546421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i="0"/>
                </a:pPr>
                <a:r>
                  <a:rPr lang="es-ES" b="0" i="0"/>
                  <a:t>Zonas urbanas 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54644096"/>
        <c:crosses val="autoZero"/>
        <c:auto val="1"/>
        <c:lblAlgn val="ctr"/>
        <c:lblOffset val="100"/>
        <c:noMultiLvlLbl val="0"/>
      </c:catAx>
      <c:valAx>
        <c:axId val="5464409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s-ES" b="0"/>
                  <a:t>Número de edificios</a:t>
                </a:r>
              </a:p>
            </c:rich>
          </c:tx>
          <c:layout>
            <c:manualLayout>
              <c:xMode val="edge"/>
              <c:yMode val="edge"/>
              <c:x val="3.3585220590679185E-2"/>
              <c:y val="0.3227537967563065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54642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978258503983649"/>
          <c:y val="0.16423380111128302"/>
          <c:w val="9.2842977754456421E-2"/>
          <c:h val="0.43179554326105962"/>
        </c:manualLayout>
      </c:layout>
      <c:overlay val="0"/>
      <c:spPr>
        <a:solidFill>
          <a:schemeClr val="lt1"/>
        </a:solidFill>
        <a:ln w="3175" cap="flat" cmpd="sng" algn="ctr">
          <a:solidFill>
            <a:schemeClr val="dk1"/>
          </a:solidFill>
          <a:prstDash val="solid"/>
        </a:ln>
        <a:effectLst/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/>
              <a:t>Escenario</a:t>
            </a:r>
            <a:r>
              <a:rPr lang="en-US" sz="1200" baseline="0"/>
              <a:t> Esmeraldas</a:t>
            </a:r>
            <a:endParaRPr lang="en-US" sz="1200"/>
          </a:p>
        </c:rich>
      </c:tx>
      <c:overlay val="0"/>
    </c:title>
    <c:autoTitleDeleted val="0"/>
    <c:plotArea>
      <c:layout/>
      <c:ofPieChart>
        <c:ofPieType val="bar"/>
        <c:varyColors val="1"/>
        <c:ser>
          <c:idx val="1"/>
          <c:order val="1"/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50000"/>
                </a:schemeClr>
              </a:solidFill>
            </c:spPr>
          </c:dPt>
          <c:dPt>
            <c:idx val="4"/>
            <c:bubble3D val="0"/>
            <c:spPr>
              <a:solidFill>
                <a:srgbClr val="FF0000"/>
              </a:solidFill>
            </c:spPr>
          </c:dPt>
          <c:dPt>
            <c:idx val="5"/>
            <c:bubble3D val="0"/>
            <c:spPr>
              <a:solidFill>
                <a:srgbClr val="990000"/>
              </a:solidFill>
            </c:spPr>
          </c:dPt>
          <c:dPt>
            <c:idx val="6"/>
            <c:bubble3D val="0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Hoja6!$A$1:$A$6</c:f>
              <c:strCache>
                <c:ptCount val="6"/>
                <c:pt idx="0">
                  <c:v>D0</c:v>
                </c:pt>
                <c:pt idx="1">
                  <c:v>D1</c:v>
                </c:pt>
                <c:pt idx="2">
                  <c:v>D2</c:v>
                </c:pt>
                <c:pt idx="3">
                  <c:v>D3</c:v>
                </c:pt>
                <c:pt idx="4">
                  <c:v>D4</c:v>
                </c:pt>
                <c:pt idx="5">
                  <c:v>D5</c:v>
                </c:pt>
              </c:strCache>
            </c:strRef>
          </c:cat>
          <c:val>
            <c:numRef>
              <c:f>Hoja6!$B$1:$B$6</c:f>
              <c:numCache>
                <c:formatCode>General</c:formatCode>
                <c:ptCount val="6"/>
                <c:pt idx="0">
                  <c:v>50</c:v>
                </c:pt>
                <c:pt idx="1">
                  <c:v>26</c:v>
                </c:pt>
                <c:pt idx="2">
                  <c:v>13</c:v>
                </c:pt>
                <c:pt idx="3">
                  <c:v>7</c:v>
                </c:pt>
                <c:pt idx="4">
                  <c:v>3</c:v>
                </c:pt>
                <c:pt idx="5">
                  <c:v>1</c:v>
                </c:pt>
              </c:numCache>
            </c:numRef>
          </c:val>
        </c:ser>
        <c:ser>
          <c:idx val="0"/>
          <c:order val="0"/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50000"/>
                </a:schemeClr>
              </a:solidFill>
            </c:spPr>
          </c:dPt>
          <c:dPt>
            <c:idx val="4"/>
            <c:bubble3D val="0"/>
            <c:spPr>
              <a:solidFill>
                <a:srgbClr val="FF0000"/>
              </a:solidFill>
            </c:spPr>
          </c:dPt>
          <c:dPt>
            <c:idx val="5"/>
            <c:bubble3D val="0"/>
            <c:spPr>
              <a:solidFill>
                <a:srgbClr val="990000"/>
              </a:solidFill>
            </c:spPr>
          </c:dPt>
          <c:dPt>
            <c:idx val="6"/>
            <c:bubble3D val="0"/>
            <c:spPr>
              <a:solidFill>
                <a:srgbClr val="FF0000"/>
              </a:solidFill>
            </c:spPr>
          </c:dPt>
          <c:dLbls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Hoja6!$A$1:$A$6</c:f>
              <c:strCache>
                <c:ptCount val="6"/>
                <c:pt idx="0">
                  <c:v>D0</c:v>
                </c:pt>
                <c:pt idx="1">
                  <c:v>D1</c:v>
                </c:pt>
                <c:pt idx="2">
                  <c:v>D2</c:v>
                </c:pt>
                <c:pt idx="3">
                  <c:v>D3</c:v>
                </c:pt>
                <c:pt idx="4">
                  <c:v>D4</c:v>
                </c:pt>
                <c:pt idx="5">
                  <c:v>D5</c:v>
                </c:pt>
              </c:strCache>
            </c:strRef>
          </c:cat>
          <c:val>
            <c:numRef>
              <c:f>Hoja6!$B$1:$B$6</c:f>
              <c:numCache>
                <c:formatCode>General</c:formatCode>
                <c:ptCount val="6"/>
                <c:pt idx="0">
                  <c:v>50</c:v>
                </c:pt>
                <c:pt idx="1">
                  <c:v>26</c:v>
                </c:pt>
                <c:pt idx="2">
                  <c:v>13</c:v>
                </c:pt>
                <c:pt idx="3">
                  <c:v>7</c:v>
                </c:pt>
                <c:pt idx="4">
                  <c:v>3</c:v>
                </c:pt>
                <c:pt idx="5">
                  <c:v>1</c:v>
                </c:pt>
              </c:numCache>
            </c:numRef>
          </c:val>
        </c:ser>
        <c:dLbls>
          <c:dLblPos val="bestFit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gapWidth val="100"/>
        <c:secondPieSize val="75"/>
        <c:serLines/>
      </c:ofPieChart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/>
              <a:t>Escenario Puengasí</a:t>
            </a:r>
          </a:p>
        </c:rich>
      </c:tx>
      <c:overlay val="0"/>
    </c:title>
    <c:autoTitleDeleted val="0"/>
    <c:plotArea>
      <c:layout/>
      <c:ofPieChart>
        <c:ofPieType val="bar"/>
        <c:varyColors val="1"/>
        <c:ser>
          <c:idx val="0"/>
          <c:order val="0"/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50000"/>
                </a:schemeClr>
              </a:solidFill>
            </c:spPr>
          </c:dPt>
          <c:dPt>
            <c:idx val="4"/>
            <c:bubble3D val="0"/>
            <c:spPr>
              <a:solidFill>
                <a:srgbClr val="FF0000"/>
              </a:solidFill>
            </c:spPr>
          </c:dPt>
          <c:dPt>
            <c:idx val="5"/>
            <c:bubble3D val="0"/>
            <c:spPr>
              <a:solidFill>
                <a:srgbClr val="990000"/>
              </a:solidFill>
            </c:spPr>
          </c:dPt>
          <c:dPt>
            <c:idx val="6"/>
            <c:bubble3D val="0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Hoja6!$A$12:$A$17</c:f>
              <c:strCache>
                <c:ptCount val="6"/>
                <c:pt idx="0">
                  <c:v>D0</c:v>
                </c:pt>
                <c:pt idx="1">
                  <c:v>D1</c:v>
                </c:pt>
                <c:pt idx="2">
                  <c:v>D2</c:v>
                </c:pt>
                <c:pt idx="3">
                  <c:v>D3</c:v>
                </c:pt>
                <c:pt idx="4">
                  <c:v>D4</c:v>
                </c:pt>
                <c:pt idx="5">
                  <c:v>D5</c:v>
                </c:pt>
              </c:strCache>
            </c:strRef>
          </c:cat>
          <c:val>
            <c:numRef>
              <c:f>Hoja6!$B$12:$B$17</c:f>
              <c:numCache>
                <c:formatCode>General</c:formatCode>
                <c:ptCount val="6"/>
                <c:pt idx="0">
                  <c:v>39</c:v>
                </c:pt>
                <c:pt idx="1">
                  <c:v>30</c:v>
                </c:pt>
                <c:pt idx="2">
                  <c:v>17</c:v>
                </c:pt>
                <c:pt idx="3">
                  <c:v>9</c:v>
                </c:pt>
                <c:pt idx="4">
                  <c:v>4</c:v>
                </c:pt>
                <c:pt idx="5">
                  <c:v>1</c:v>
                </c:pt>
              </c:numCache>
            </c:numRef>
          </c:val>
        </c:ser>
        <c:dLbls>
          <c:dLblPos val="bestFit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gapWidth val="100"/>
        <c:secondPieSize val="75"/>
        <c:serLines/>
      </c:of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013340354572583"/>
          <c:y val="3.5033027533109641E-2"/>
          <c:w val="0.8232753718285214"/>
          <c:h val="0.76780475357247013"/>
        </c:manualLayout>
      </c:layout>
      <c:scatterChart>
        <c:scatterStyle val="lineMarker"/>
        <c:varyColors val="0"/>
        <c:ser>
          <c:idx val="0"/>
          <c:order val="0"/>
          <c:spPr>
            <a:ln w="38100">
              <a:solidFill>
                <a:srgbClr val="62983E"/>
              </a:solidFill>
            </a:ln>
          </c:spPr>
          <c:marker>
            <c:symbol val="none"/>
          </c:marker>
          <c:xVal>
            <c:numRef>
              <c:f>Hoja4!$E$4:$E$30</c:f>
              <c:numCache>
                <c:formatCode>General</c:formatCode>
                <c:ptCount val="27"/>
                <c:pt idx="0">
                  <c:v>10</c:v>
                </c:pt>
                <c:pt idx="1">
                  <c:v>40</c:v>
                </c:pt>
                <c:pt idx="2">
                  <c:v>70</c:v>
                </c:pt>
                <c:pt idx="3">
                  <c:v>100</c:v>
                </c:pt>
                <c:pt idx="4">
                  <c:v>130</c:v>
                </c:pt>
                <c:pt idx="5">
                  <c:v>160</c:v>
                </c:pt>
                <c:pt idx="6">
                  <c:v>190</c:v>
                </c:pt>
                <c:pt idx="7">
                  <c:v>220</c:v>
                </c:pt>
                <c:pt idx="8">
                  <c:v>250</c:v>
                </c:pt>
                <c:pt idx="9">
                  <c:v>280</c:v>
                </c:pt>
                <c:pt idx="10">
                  <c:v>310</c:v>
                </c:pt>
                <c:pt idx="11">
                  <c:v>340</c:v>
                </c:pt>
                <c:pt idx="12">
                  <c:v>370</c:v>
                </c:pt>
                <c:pt idx="13">
                  <c:v>400</c:v>
                </c:pt>
                <c:pt idx="14">
                  <c:v>430</c:v>
                </c:pt>
                <c:pt idx="15">
                  <c:v>460</c:v>
                </c:pt>
                <c:pt idx="16">
                  <c:v>490</c:v>
                </c:pt>
                <c:pt idx="17">
                  <c:v>520</c:v>
                </c:pt>
                <c:pt idx="18">
                  <c:v>550</c:v>
                </c:pt>
                <c:pt idx="19">
                  <c:v>580</c:v>
                </c:pt>
                <c:pt idx="20">
                  <c:v>610</c:v>
                </c:pt>
                <c:pt idx="21">
                  <c:v>640</c:v>
                </c:pt>
                <c:pt idx="22">
                  <c:v>670</c:v>
                </c:pt>
                <c:pt idx="23">
                  <c:v>700</c:v>
                </c:pt>
                <c:pt idx="24">
                  <c:v>730</c:v>
                </c:pt>
                <c:pt idx="25">
                  <c:v>760</c:v>
                </c:pt>
                <c:pt idx="26">
                  <c:v>790</c:v>
                </c:pt>
              </c:numCache>
            </c:numRef>
          </c:xVal>
          <c:yVal>
            <c:numRef>
              <c:f>Hoja4!$F$4:$F$30</c:f>
              <c:numCache>
                <c:formatCode>0.0</c:formatCode>
                <c:ptCount val="27"/>
                <c:pt idx="0">
                  <c:v>3.5420289855072467</c:v>
                </c:pt>
                <c:pt idx="1">
                  <c:v>5.2871304096462675</c:v>
                </c:pt>
                <c:pt idx="2">
                  <c:v>5.9915885217804554</c:v>
                </c:pt>
                <c:pt idx="3">
                  <c:v>6.4405797101449282</c:v>
                </c:pt>
                <c:pt idx="4">
                  <c:v>6.7708502965415569</c:v>
                </c:pt>
                <c:pt idx="5">
                  <c:v>7.0322318337852892</c:v>
                </c:pt>
                <c:pt idx="6">
                  <c:v>7.2485611621821135</c:v>
                </c:pt>
                <c:pt idx="7">
                  <c:v>7.4331092197745114</c:v>
                </c:pt>
                <c:pt idx="8">
                  <c:v>7.5940290106435873</c:v>
                </c:pt>
                <c:pt idx="9">
                  <c:v>7.7366899459194771</c:v>
                </c:pt>
                <c:pt idx="10">
                  <c:v>7.8648165038674573</c:v>
                </c:pt>
                <c:pt idx="11">
                  <c:v>7.9810983102674058</c:v>
                </c:pt>
                <c:pt idx="12">
                  <c:v>8.0875412291796955</c:v>
                </c:pt>
                <c:pt idx="13">
                  <c:v>8.1856811342839499</c:v>
                </c:pt>
                <c:pt idx="14">
                  <c:v>8.2767201611002523</c:v>
                </c:pt>
                <c:pt idx="15">
                  <c:v>8.3616169034248529</c:v>
                </c:pt>
                <c:pt idx="16">
                  <c:v>8.4411480580536633</c:v>
                </c:pt>
                <c:pt idx="17">
                  <c:v>8.5159517206805777</c:v>
                </c:pt>
                <c:pt idx="18">
                  <c:v>8.5865585202731705</c:v>
                </c:pt>
                <c:pt idx="19">
                  <c:v>8.6534144740954719</c:v>
                </c:pt>
                <c:pt idx="20">
                  <c:v>8.7168980724949776</c:v>
                </c:pt>
                <c:pt idx="21">
                  <c:v>8.7773332579243117</c:v>
                </c:pt>
                <c:pt idx="22">
                  <c:v>8.8349994281183388</c:v>
                </c:pt>
                <c:pt idx="23">
                  <c:v>8.890139246418137</c:v>
                </c:pt>
                <c:pt idx="24">
                  <c:v>8.9429648119433516</c:v>
                </c:pt>
                <c:pt idx="25">
                  <c:v>8.9936625863211344</c:v>
                </c:pt>
                <c:pt idx="26">
                  <c:v>9.0423973660592516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400128"/>
        <c:axId val="54402048"/>
      </c:scatterChart>
      <c:valAx>
        <c:axId val="544001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Aceleración (cm/s2)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800" baseline="0"/>
            </a:pPr>
            <a:endParaRPr lang="en-US"/>
          </a:p>
        </c:txPr>
        <c:crossAx val="54402048"/>
        <c:crosses val="autoZero"/>
        <c:crossBetween val="midCat"/>
      </c:valAx>
      <c:valAx>
        <c:axId val="5440204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ES"/>
                  <a:t>Intensidad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800"/>
            </a:pPr>
            <a:endParaRPr lang="en-US"/>
          </a:p>
        </c:txPr>
        <c:crossAx val="54400128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Estado de conservación</a:t>
            </a:r>
          </a:p>
        </c:rich>
      </c:tx>
      <c:layout>
        <c:manualLayout>
          <c:xMode val="edge"/>
          <c:yMode val="edge"/>
          <c:x val="0.52594444444444444"/>
          <c:y val="3.7088543494932305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5905796150481191"/>
          <c:y val="0.12648127846253676"/>
          <c:w val="0.60233180227471561"/>
          <c:h val="0.7019593848324795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'GRAFICAS Exposición'!$C$4</c:f>
              <c:strCache>
                <c:ptCount val="1"/>
                <c:pt idx="0">
                  <c:v>No tiene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cat>
            <c:strRef>
              <c:f>'GRAFICAS Exposición'!$B$5:$B$12</c:f>
              <c:strCache>
                <c:ptCount val="8"/>
                <c:pt idx="0">
                  <c:v>01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11</c:v>
                </c:pt>
                <c:pt idx="7">
                  <c:v>12</c:v>
                </c:pt>
              </c:strCache>
            </c:strRef>
          </c:cat>
          <c:val>
            <c:numRef>
              <c:f>'GRAFICAS Exposición'!$C$5:$C$12</c:f>
              <c:numCache>
                <c:formatCode>General</c:formatCode>
                <c:ptCount val="8"/>
                <c:pt idx="0">
                  <c:v>1</c:v>
                </c:pt>
                <c:pt idx="3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</c:ser>
        <c:ser>
          <c:idx val="1"/>
          <c:order val="1"/>
          <c:tx>
            <c:strRef>
              <c:f>'GRAFICAS Exposición'!$D$4</c:f>
              <c:strCache>
                <c:ptCount val="1"/>
                <c:pt idx="0">
                  <c:v>Muy bueno</c:v>
                </c:pt>
              </c:strCache>
            </c:strRef>
          </c:tx>
          <c:spPr>
            <a:solidFill>
              <a:srgbClr val="FFC8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Exposición'!$B$5:$B$12</c:f>
              <c:strCache>
                <c:ptCount val="8"/>
                <c:pt idx="0">
                  <c:v>01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11</c:v>
                </c:pt>
                <c:pt idx="7">
                  <c:v>12</c:v>
                </c:pt>
              </c:strCache>
            </c:strRef>
          </c:cat>
          <c:val>
            <c:numRef>
              <c:f>'GRAFICAS Exposición'!$D$5:$D$12</c:f>
              <c:numCache>
                <c:formatCode>General</c:formatCode>
                <c:ptCount val="8"/>
                <c:pt idx="0">
                  <c:v>793</c:v>
                </c:pt>
                <c:pt idx="1">
                  <c:v>232</c:v>
                </c:pt>
                <c:pt idx="2">
                  <c:v>60</c:v>
                </c:pt>
                <c:pt idx="3">
                  <c:v>143</c:v>
                </c:pt>
                <c:pt idx="4">
                  <c:v>565</c:v>
                </c:pt>
                <c:pt idx="5">
                  <c:v>225</c:v>
                </c:pt>
                <c:pt idx="6">
                  <c:v>546</c:v>
                </c:pt>
                <c:pt idx="7">
                  <c:v>598</c:v>
                </c:pt>
              </c:numCache>
            </c:numRef>
          </c:val>
        </c:ser>
        <c:ser>
          <c:idx val="2"/>
          <c:order val="2"/>
          <c:tx>
            <c:strRef>
              <c:f>'GRAFICAS Exposición'!$E$4</c:f>
              <c:strCache>
                <c:ptCount val="1"/>
                <c:pt idx="0">
                  <c:v>Bueno</c:v>
                </c:pt>
              </c:strCache>
            </c:strRef>
          </c:tx>
          <c:spPr>
            <a:solidFill>
              <a:srgbClr val="FF6A14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Exposición'!$B$5:$B$12</c:f>
              <c:strCache>
                <c:ptCount val="8"/>
                <c:pt idx="0">
                  <c:v>01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11</c:v>
                </c:pt>
                <c:pt idx="7">
                  <c:v>12</c:v>
                </c:pt>
              </c:strCache>
            </c:strRef>
          </c:cat>
          <c:val>
            <c:numRef>
              <c:f>'GRAFICAS Exposición'!$E$5:$E$12</c:f>
              <c:numCache>
                <c:formatCode>General</c:formatCode>
                <c:ptCount val="8"/>
                <c:pt idx="0">
                  <c:v>1222</c:v>
                </c:pt>
                <c:pt idx="1">
                  <c:v>311</c:v>
                </c:pt>
                <c:pt idx="2">
                  <c:v>48</c:v>
                </c:pt>
                <c:pt idx="3">
                  <c:v>160</c:v>
                </c:pt>
                <c:pt idx="4">
                  <c:v>313</c:v>
                </c:pt>
                <c:pt idx="5">
                  <c:v>191</c:v>
                </c:pt>
                <c:pt idx="6">
                  <c:v>1145</c:v>
                </c:pt>
                <c:pt idx="7">
                  <c:v>355</c:v>
                </c:pt>
              </c:numCache>
            </c:numRef>
          </c:val>
        </c:ser>
        <c:ser>
          <c:idx val="3"/>
          <c:order val="3"/>
          <c:tx>
            <c:strRef>
              <c:f>'GRAFICAS Exposición'!$F$4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rgbClr val="FF005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Exposición'!$B$5:$B$12</c:f>
              <c:strCache>
                <c:ptCount val="8"/>
                <c:pt idx="0">
                  <c:v>01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11</c:v>
                </c:pt>
                <c:pt idx="7">
                  <c:v>12</c:v>
                </c:pt>
              </c:strCache>
            </c:strRef>
          </c:cat>
          <c:val>
            <c:numRef>
              <c:f>'GRAFICAS Exposición'!$F$5:$F$12</c:f>
              <c:numCache>
                <c:formatCode>General</c:formatCode>
                <c:ptCount val="8"/>
                <c:pt idx="0">
                  <c:v>498</c:v>
                </c:pt>
                <c:pt idx="1">
                  <c:v>100</c:v>
                </c:pt>
                <c:pt idx="2">
                  <c:v>10</c:v>
                </c:pt>
                <c:pt idx="3">
                  <c:v>36</c:v>
                </c:pt>
                <c:pt idx="4">
                  <c:v>69</c:v>
                </c:pt>
                <c:pt idx="5">
                  <c:v>39</c:v>
                </c:pt>
                <c:pt idx="6">
                  <c:v>271</c:v>
                </c:pt>
                <c:pt idx="7">
                  <c:v>76</c:v>
                </c:pt>
              </c:numCache>
            </c:numRef>
          </c:val>
        </c:ser>
        <c:ser>
          <c:idx val="4"/>
          <c:order val="4"/>
          <c:tx>
            <c:strRef>
              <c:f>'GRAFICAS Exposición'!$G$4</c:f>
              <c:strCache>
                <c:ptCount val="1"/>
                <c:pt idx="0">
                  <c:v>Malo</c:v>
                </c:pt>
              </c:strCache>
            </c:strRef>
          </c:tx>
          <c:spPr>
            <a:solidFill>
              <a:srgbClr val="E600A4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Exposición'!$B$5:$B$12</c:f>
              <c:strCache>
                <c:ptCount val="8"/>
                <c:pt idx="0">
                  <c:v>01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11</c:v>
                </c:pt>
                <c:pt idx="7">
                  <c:v>12</c:v>
                </c:pt>
              </c:strCache>
            </c:strRef>
          </c:cat>
          <c:val>
            <c:numRef>
              <c:f>'GRAFICAS Exposición'!$G$5:$G$12</c:f>
              <c:numCache>
                <c:formatCode>General</c:formatCode>
                <c:ptCount val="8"/>
                <c:pt idx="0">
                  <c:v>77</c:v>
                </c:pt>
                <c:pt idx="1">
                  <c:v>14</c:v>
                </c:pt>
                <c:pt idx="2">
                  <c:v>2</c:v>
                </c:pt>
                <c:pt idx="3">
                  <c:v>7</c:v>
                </c:pt>
                <c:pt idx="4">
                  <c:v>19</c:v>
                </c:pt>
                <c:pt idx="5">
                  <c:v>9</c:v>
                </c:pt>
                <c:pt idx="6">
                  <c:v>57</c:v>
                </c:pt>
                <c:pt idx="7">
                  <c:v>17</c:v>
                </c:pt>
              </c:numCache>
            </c:numRef>
          </c:val>
        </c:ser>
        <c:ser>
          <c:idx val="5"/>
          <c:order val="5"/>
          <c:tx>
            <c:strRef>
              <c:f>'GRAFICAS Exposición'!$H$4</c:f>
              <c:strCache>
                <c:ptCount val="1"/>
                <c:pt idx="0">
                  <c:v>Obsoleto</c:v>
                </c:pt>
              </c:strCache>
            </c:strRef>
          </c:tx>
          <c:spPr>
            <a:solidFill>
              <a:srgbClr val="0000FF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Exposición'!$B$5:$B$12</c:f>
              <c:strCache>
                <c:ptCount val="8"/>
                <c:pt idx="0">
                  <c:v>01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11</c:v>
                </c:pt>
                <c:pt idx="7">
                  <c:v>12</c:v>
                </c:pt>
              </c:strCache>
            </c:strRef>
          </c:cat>
          <c:val>
            <c:numRef>
              <c:f>'GRAFICAS Exposición'!$H$5:$H$13</c:f>
              <c:numCache>
                <c:formatCode>General</c:formatCode>
                <c:ptCount val="9"/>
                <c:pt idx="0">
                  <c:v>13</c:v>
                </c:pt>
                <c:pt idx="1">
                  <c:v>1</c:v>
                </c:pt>
                <c:pt idx="3">
                  <c:v>1</c:v>
                </c:pt>
                <c:pt idx="4">
                  <c:v>5</c:v>
                </c:pt>
                <c:pt idx="6">
                  <c:v>11</c:v>
                </c:pt>
                <c:pt idx="7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4483968"/>
        <c:axId val="54490240"/>
      </c:barChart>
      <c:catAx>
        <c:axId val="544839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i="0"/>
                </a:pPr>
                <a:r>
                  <a:rPr lang="es-ES" b="0" i="0"/>
                  <a:t>Zonas urbanas de estudio</a:t>
                </a:r>
              </a:p>
            </c:rich>
          </c:tx>
          <c:overlay val="0"/>
        </c:title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54490240"/>
        <c:crosses val="autoZero"/>
        <c:auto val="1"/>
        <c:lblAlgn val="ctr"/>
        <c:lblOffset val="100"/>
        <c:noMultiLvlLbl val="0"/>
      </c:catAx>
      <c:valAx>
        <c:axId val="5449024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s-ES" b="0"/>
                  <a:t>Número de edificios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54483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839895833333336"/>
          <c:y val="0.15225198412698412"/>
          <c:w val="0.22144956942156507"/>
          <c:h val="0.47930576242878764"/>
        </c:manualLayout>
      </c:layout>
      <c:overlay val="0"/>
      <c:spPr>
        <a:solidFill>
          <a:schemeClr val="lt1"/>
        </a:solidFill>
        <a:ln w="3175" cap="flat" cmpd="sng" algn="ctr">
          <a:solidFill>
            <a:schemeClr val="dk1"/>
          </a:solidFill>
          <a:prstDash val="solid"/>
        </a:ln>
        <a:effectLst/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Condición física</a:t>
            </a:r>
          </a:p>
        </c:rich>
      </c:tx>
      <c:layout>
        <c:manualLayout>
          <c:xMode val="edge"/>
          <c:yMode val="edge"/>
          <c:x val="0.66749958286638023"/>
          <c:y val="3.708846690193373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5905796150481191"/>
          <c:y val="0.12648127846253676"/>
          <c:w val="0.60233180227471561"/>
          <c:h val="0.7019593848324795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'GRAFICAS Exposición'!$C$34</c:f>
              <c:strCache>
                <c:ptCount val="1"/>
                <c:pt idx="0">
                  <c:v>No tiene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Ref>
              <c:f>'GRAFICAS Exposición'!$B$35:$B$42</c:f>
              <c:strCache>
                <c:ptCount val="8"/>
                <c:pt idx="0">
                  <c:v>01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11</c:v>
                </c:pt>
                <c:pt idx="7">
                  <c:v>12</c:v>
                </c:pt>
              </c:strCache>
            </c:strRef>
          </c:cat>
          <c:val>
            <c:numRef>
              <c:f>'GRAFICAS Exposición'!$C$35:$C$42</c:f>
              <c:numCache>
                <c:formatCode>General</c:formatCode>
                <c:ptCount val="8"/>
                <c:pt idx="0">
                  <c:v>3</c:v>
                </c:pt>
                <c:pt idx="1">
                  <c:v>4</c:v>
                </c:pt>
                <c:pt idx="3">
                  <c:v>6</c:v>
                </c:pt>
                <c:pt idx="4">
                  <c:v>3</c:v>
                </c:pt>
                <c:pt idx="5">
                  <c:v>3</c:v>
                </c:pt>
                <c:pt idx="6">
                  <c:v>8</c:v>
                </c:pt>
                <c:pt idx="7">
                  <c:v>7</c:v>
                </c:pt>
              </c:numCache>
            </c:numRef>
          </c:val>
        </c:ser>
        <c:ser>
          <c:idx val="1"/>
          <c:order val="1"/>
          <c:tx>
            <c:strRef>
              <c:f>'GRAFICAS Exposición'!$D$34</c:f>
              <c:strCache>
                <c:ptCount val="1"/>
                <c:pt idx="0">
                  <c:v>Sin modificación</c:v>
                </c:pt>
              </c:strCache>
            </c:strRef>
          </c:tx>
          <c:spPr>
            <a:solidFill>
              <a:srgbClr val="0070FF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Exposición'!$B$35:$B$42</c:f>
              <c:strCache>
                <c:ptCount val="8"/>
                <c:pt idx="0">
                  <c:v>01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11</c:v>
                </c:pt>
                <c:pt idx="7">
                  <c:v>12</c:v>
                </c:pt>
              </c:strCache>
            </c:strRef>
          </c:cat>
          <c:val>
            <c:numRef>
              <c:f>'GRAFICAS Exposición'!$D$35:$D$42</c:f>
              <c:numCache>
                <c:formatCode>General</c:formatCode>
                <c:ptCount val="8"/>
                <c:pt idx="0">
                  <c:v>1029</c:v>
                </c:pt>
                <c:pt idx="1">
                  <c:v>417</c:v>
                </c:pt>
                <c:pt idx="2">
                  <c:v>56</c:v>
                </c:pt>
                <c:pt idx="3">
                  <c:v>210</c:v>
                </c:pt>
                <c:pt idx="4">
                  <c:v>627</c:v>
                </c:pt>
                <c:pt idx="5">
                  <c:v>304</c:v>
                </c:pt>
                <c:pt idx="6">
                  <c:v>1128</c:v>
                </c:pt>
                <c:pt idx="7">
                  <c:v>481</c:v>
                </c:pt>
              </c:numCache>
            </c:numRef>
          </c:val>
        </c:ser>
        <c:ser>
          <c:idx val="2"/>
          <c:order val="2"/>
          <c:tx>
            <c:strRef>
              <c:f>'GRAFICAS Exposición'!$E$34</c:f>
              <c:strCache>
                <c:ptCount val="1"/>
                <c:pt idx="0">
                  <c:v>En construcción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Exposición'!$B$35:$B$42</c:f>
              <c:strCache>
                <c:ptCount val="8"/>
                <c:pt idx="0">
                  <c:v>01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11</c:v>
                </c:pt>
                <c:pt idx="7">
                  <c:v>12</c:v>
                </c:pt>
              </c:strCache>
            </c:strRef>
          </c:cat>
          <c:val>
            <c:numRef>
              <c:f>'GRAFICAS Exposición'!$E$35:$E$42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4">
                  <c:v>12</c:v>
                </c:pt>
                <c:pt idx="6">
                  <c:v>57</c:v>
                </c:pt>
                <c:pt idx="7">
                  <c:v>6</c:v>
                </c:pt>
              </c:numCache>
            </c:numRef>
          </c:val>
        </c:ser>
        <c:ser>
          <c:idx val="3"/>
          <c:order val="3"/>
          <c:tx>
            <c:strRef>
              <c:f>'GRAFICAS Exposición'!$F$34</c:f>
              <c:strCache>
                <c:ptCount val="1"/>
                <c:pt idx="0">
                  <c:v>Reconstruida</c:v>
                </c:pt>
              </c:strCache>
            </c:strRef>
          </c:tx>
          <c:spPr>
            <a:solidFill>
              <a:srgbClr val="AAFF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Exposición'!$B$35:$B$42</c:f>
              <c:strCache>
                <c:ptCount val="8"/>
                <c:pt idx="0">
                  <c:v>01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11</c:v>
                </c:pt>
                <c:pt idx="7">
                  <c:v>12</c:v>
                </c:pt>
              </c:strCache>
            </c:strRef>
          </c:cat>
          <c:val>
            <c:numRef>
              <c:f>'GRAFICAS Exposición'!$F$35:$F$42</c:f>
              <c:numCache>
                <c:formatCode>General</c:formatCode>
                <c:ptCount val="8"/>
                <c:pt idx="0">
                  <c:v>1085</c:v>
                </c:pt>
                <c:pt idx="1">
                  <c:v>99</c:v>
                </c:pt>
                <c:pt idx="2">
                  <c:v>45</c:v>
                </c:pt>
                <c:pt idx="3">
                  <c:v>101</c:v>
                </c:pt>
                <c:pt idx="4">
                  <c:v>209</c:v>
                </c:pt>
                <c:pt idx="5">
                  <c:v>73</c:v>
                </c:pt>
                <c:pt idx="6">
                  <c:v>360</c:v>
                </c:pt>
                <c:pt idx="7">
                  <c:v>501</c:v>
                </c:pt>
              </c:numCache>
            </c:numRef>
          </c:val>
        </c:ser>
        <c:ser>
          <c:idx val="4"/>
          <c:order val="4"/>
          <c:tx>
            <c:strRef>
              <c:f>'GRAFICAS Exposición'!$G$34</c:f>
              <c:strCache>
                <c:ptCount val="1"/>
                <c:pt idx="0">
                  <c:v>Ampliada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Exposición'!$B$35:$B$42</c:f>
              <c:strCache>
                <c:ptCount val="8"/>
                <c:pt idx="0">
                  <c:v>01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11</c:v>
                </c:pt>
                <c:pt idx="7">
                  <c:v>12</c:v>
                </c:pt>
              </c:strCache>
            </c:strRef>
          </c:cat>
          <c:val>
            <c:numRef>
              <c:f>'GRAFICAS Exposición'!$G$35:$G$42</c:f>
              <c:numCache>
                <c:formatCode>General</c:formatCode>
                <c:ptCount val="8"/>
                <c:pt idx="0">
                  <c:v>486</c:v>
                </c:pt>
                <c:pt idx="1">
                  <c:v>137</c:v>
                </c:pt>
                <c:pt idx="2">
                  <c:v>19</c:v>
                </c:pt>
                <c:pt idx="3">
                  <c:v>31</c:v>
                </c:pt>
                <c:pt idx="4">
                  <c:v>120</c:v>
                </c:pt>
                <c:pt idx="5">
                  <c:v>84</c:v>
                </c:pt>
                <c:pt idx="6">
                  <c:v>478</c:v>
                </c:pt>
                <c:pt idx="7">
                  <c:v>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4211328"/>
        <c:axId val="54213248"/>
      </c:barChart>
      <c:catAx>
        <c:axId val="542113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i="0"/>
                </a:pPr>
                <a:r>
                  <a:rPr lang="es-ES" b="0" i="0"/>
                  <a:t>Zonas urbanas de estudio</a:t>
                </a:r>
              </a:p>
            </c:rich>
          </c:tx>
          <c:overlay val="0"/>
        </c:title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54213248"/>
        <c:crosses val="autoZero"/>
        <c:auto val="1"/>
        <c:lblAlgn val="ctr"/>
        <c:lblOffset val="100"/>
        <c:noMultiLvlLbl val="0"/>
      </c:catAx>
      <c:valAx>
        <c:axId val="5421324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s-ES" b="0"/>
                  <a:t>Número de edificios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54211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020451388888889"/>
          <c:y val="0.15225198412698412"/>
          <c:w val="0.33215659722222224"/>
          <c:h val="0.3947916666666666"/>
        </c:manualLayout>
      </c:layout>
      <c:overlay val="0"/>
      <c:spPr>
        <a:solidFill>
          <a:schemeClr val="lt1"/>
        </a:solidFill>
        <a:ln w="9525" cap="flat" cmpd="sng" algn="ctr">
          <a:solidFill>
            <a:schemeClr val="dk1"/>
          </a:solidFill>
          <a:prstDash val="solid"/>
        </a:ln>
        <a:effectLst/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Número de pisos</a:t>
            </a:r>
          </a:p>
        </c:rich>
      </c:tx>
      <c:layout>
        <c:manualLayout>
          <c:xMode val="edge"/>
          <c:yMode val="edge"/>
          <c:x val="0.52594444444444444"/>
          <c:y val="3.7088543494932305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5905796150481191"/>
          <c:y val="0.12648127846253676"/>
          <c:w val="0.60233180227471561"/>
          <c:h val="0.7019593848324795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'GRAFICAS Exposición'!$C$18</c:f>
              <c:strCache>
                <c:ptCount val="1"/>
                <c:pt idx="0">
                  <c:v>1 - 2 pisos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Exposición'!$B$19:$B$26</c:f>
              <c:strCache>
                <c:ptCount val="8"/>
                <c:pt idx="0">
                  <c:v>01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11</c:v>
                </c:pt>
                <c:pt idx="7">
                  <c:v>12</c:v>
                </c:pt>
              </c:strCache>
            </c:strRef>
          </c:cat>
          <c:val>
            <c:numRef>
              <c:f>'GRAFICAS Exposición'!$C$19:$C$26</c:f>
              <c:numCache>
                <c:formatCode>General</c:formatCode>
                <c:ptCount val="8"/>
                <c:pt idx="0">
                  <c:v>2014</c:v>
                </c:pt>
                <c:pt idx="1">
                  <c:v>592</c:v>
                </c:pt>
                <c:pt idx="2">
                  <c:v>106</c:v>
                </c:pt>
                <c:pt idx="3">
                  <c:v>301</c:v>
                </c:pt>
                <c:pt idx="4">
                  <c:v>833</c:v>
                </c:pt>
                <c:pt idx="5">
                  <c:v>411</c:v>
                </c:pt>
                <c:pt idx="6">
                  <c:v>1856</c:v>
                </c:pt>
                <c:pt idx="7">
                  <c:v>928</c:v>
                </c:pt>
              </c:numCache>
            </c:numRef>
          </c:val>
        </c:ser>
        <c:ser>
          <c:idx val="1"/>
          <c:order val="1"/>
          <c:tx>
            <c:strRef>
              <c:f>'GRAFICAS Exposición'!$D$18</c:f>
              <c:strCache>
                <c:ptCount val="1"/>
                <c:pt idx="0">
                  <c:v>3 - 5 pisos</c:v>
                </c:pt>
              </c:strCache>
            </c:strRef>
          </c:tx>
          <c:spPr>
            <a:solidFill>
              <a:srgbClr val="70D1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Exposición'!$B$19:$B$26</c:f>
              <c:strCache>
                <c:ptCount val="8"/>
                <c:pt idx="0">
                  <c:v>01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11</c:v>
                </c:pt>
                <c:pt idx="7">
                  <c:v>12</c:v>
                </c:pt>
              </c:strCache>
            </c:strRef>
          </c:cat>
          <c:val>
            <c:numRef>
              <c:f>'GRAFICAS Exposición'!$D$19:$D$26</c:f>
              <c:numCache>
                <c:formatCode>General</c:formatCode>
                <c:ptCount val="8"/>
                <c:pt idx="0">
                  <c:v>568</c:v>
                </c:pt>
                <c:pt idx="1">
                  <c:v>65</c:v>
                </c:pt>
                <c:pt idx="2">
                  <c:v>14</c:v>
                </c:pt>
                <c:pt idx="3">
                  <c:v>45</c:v>
                </c:pt>
                <c:pt idx="4">
                  <c:v>132</c:v>
                </c:pt>
                <c:pt idx="5">
                  <c:v>51</c:v>
                </c:pt>
                <c:pt idx="6">
                  <c:v>175</c:v>
                </c:pt>
                <c:pt idx="7">
                  <c:v>128</c:v>
                </c:pt>
              </c:numCache>
            </c:numRef>
          </c:val>
        </c:ser>
        <c:ser>
          <c:idx val="2"/>
          <c:order val="2"/>
          <c:tx>
            <c:strRef>
              <c:f>'GRAFICAS Exposición'!$E$18</c:f>
              <c:strCache>
                <c:ptCount val="1"/>
                <c:pt idx="0">
                  <c:v>≥ 6 pisos</c:v>
                </c:pt>
              </c:strCache>
            </c:strRef>
          </c:tx>
          <c:spPr>
            <a:solidFill>
              <a:srgbClr val="004C73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Exposición'!$B$19:$B$26</c:f>
              <c:strCache>
                <c:ptCount val="8"/>
                <c:pt idx="0">
                  <c:v>01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11</c:v>
                </c:pt>
                <c:pt idx="7">
                  <c:v>12</c:v>
                </c:pt>
              </c:strCache>
            </c:strRef>
          </c:cat>
          <c:val>
            <c:numRef>
              <c:f>'GRAFICAS Exposición'!$E$19:$E$26</c:f>
              <c:numCache>
                <c:formatCode>General</c:formatCode>
                <c:ptCount val="8"/>
                <c:pt idx="0">
                  <c:v>22</c:v>
                </c:pt>
                <c:pt idx="1">
                  <c:v>1</c:v>
                </c:pt>
                <c:pt idx="3">
                  <c:v>2</c:v>
                </c:pt>
                <c:pt idx="4">
                  <c:v>6</c:v>
                </c:pt>
                <c:pt idx="5">
                  <c:v>2</c:v>
                </c:pt>
                <c:pt idx="7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4262016"/>
        <c:axId val="54272384"/>
      </c:barChart>
      <c:catAx>
        <c:axId val="542620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i="0"/>
                </a:pPr>
                <a:r>
                  <a:rPr lang="es-ES" b="0" i="0"/>
                  <a:t>Zonas urbanas de estudio</a:t>
                </a:r>
              </a:p>
            </c:rich>
          </c:tx>
          <c:overlay val="0"/>
        </c:title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54272384"/>
        <c:crosses val="autoZero"/>
        <c:auto val="1"/>
        <c:lblAlgn val="ctr"/>
        <c:lblOffset val="100"/>
        <c:noMultiLvlLbl val="0"/>
      </c:catAx>
      <c:valAx>
        <c:axId val="5427238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s-ES" b="0"/>
                  <a:t>Número de edificios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54262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076006944444448"/>
          <c:y val="0.18752976190476189"/>
          <c:w val="0.24837187499999999"/>
          <c:h val="0.19152777777777777"/>
        </c:manualLayout>
      </c:layout>
      <c:overlay val="0"/>
      <c:spPr>
        <a:solidFill>
          <a:schemeClr val="lt1"/>
        </a:solidFill>
        <a:ln w="9525" cap="flat" cmpd="sng" algn="ctr">
          <a:solidFill>
            <a:schemeClr val="dk1"/>
          </a:solidFill>
          <a:prstDash val="solid"/>
        </a:ln>
        <a:effectLst/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Uso topográfico</a:t>
            </a:r>
          </a:p>
        </c:rich>
      </c:tx>
      <c:layout>
        <c:manualLayout>
          <c:xMode val="edge"/>
          <c:yMode val="edge"/>
          <c:x val="0.66749958286638023"/>
          <c:y val="3.708846690193373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5905796150481191"/>
          <c:y val="0.12648127846253676"/>
          <c:w val="0.60233180227471561"/>
          <c:h val="0.7019593848324795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'GRAFICAS Exposición'!$C$48</c:f>
              <c:strCache>
                <c:ptCount val="1"/>
                <c:pt idx="0">
                  <c:v>Ascendente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Exposición'!$B$49:$B$56</c:f>
              <c:strCache>
                <c:ptCount val="8"/>
                <c:pt idx="0">
                  <c:v>01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11</c:v>
                </c:pt>
                <c:pt idx="7">
                  <c:v>12</c:v>
                </c:pt>
              </c:strCache>
            </c:strRef>
          </c:cat>
          <c:val>
            <c:numRef>
              <c:f>'GRAFICAS Exposición'!$C$49:$C$56</c:f>
              <c:numCache>
                <c:formatCode>General</c:formatCode>
                <c:ptCount val="8"/>
                <c:pt idx="0">
                  <c:v>24</c:v>
                </c:pt>
                <c:pt idx="1">
                  <c:v>4</c:v>
                </c:pt>
                <c:pt idx="2">
                  <c:v>7</c:v>
                </c:pt>
                <c:pt idx="4">
                  <c:v>53</c:v>
                </c:pt>
                <c:pt idx="5">
                  <c:v>28</c:v>
                </c:pt>
                <c:pt idx="6">
                  <c:v>2</c:v>
                </c:pt>
                <c:pt idx="7">
                  <c:v>5</c:v>
                </c:pt>
              </c:numCache>
            </c:numRef>
          </c:val>
        </c:ser>
        <c:ser>
          <c:idx val="1"/>
          <c:order val="1"/>
          <c:tx>
            <c:strRef>
              <c:f>'GRAFICAS Exposición'!$D$48</c:f>
              <c:strCache>
                <c:ptCount val="1"/>
                <c:pt idx="0">
                  <c:v>Descendente</c:v>
                </c:pt>
              </c:strCache>
            </c:strRef>
          </c:tx>
          <c:spPr>
            <a:solidFill>
              <a:srgbClr val="7A8754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Exposición'!$B$49:$B$56</c:f>
              <c:strCache>
                <c:ptCount val="8"/>
                <c:pt idx="0">
                  <c:v>01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11</c:v>
                </c:pt>
                <c:pt idx="7">
                  <c:v>12</c:v>
                </c:pt>
              </c:strCache>
            </c:strRef>
          </c:cat>
          <c:val>
            <c:numRef>
              <c:f>'GRAFICAS Exposición'!$D$49:$D$56</c:f>
              <c:numCache>
                <c:formatCode>General</c:formatCode>
                <c:ptCount val="8"/>
                <c:pt idx="0">
                  <c:v>52</c:v>
                </c:pt>
                <c:pt idx="1">
                  <c:v>23</c:v>
                </c:pt>
                <c:pt idx="2">
                  <c:v>7</c:v>
                </c:pt>
                <c:pt idx="3">
                  <c:v>23</c:v>
                </c:pt>
                <c:pt idx="4">
                  <c:v>42</c:v>
                </c:pt>
                <c:pt idx="5">
                  <c:v>48</c:v>
                </c:pt>
                <c:pt idx="6">
                  <c:v>30</c:v>
                </c:pt>
                <c:pt idx="7">
                  <c:v>59</c:v>
                </c:pt>
              </c:numCache>
            </c:numRef>
          </c:val>
        </c:ser>
        <c:ser>
          <c:idx val="2"/>
          <c:order val="2"/>
          <c:tx>
            <c:strRef>
              <c:f>'GRAFICAS Exposición'!$E$48</c:f>
              <c:strCache>
                <c:ptCount val="1"/>
                <c:pt idx="0">
                  <c:v>Accidentado</c:v>
                </c:pt>
              </c:strCache>
            </c:strRef>
          </c:tx>
          <c:spPr>
            <a:solidFill>
              <a:srgbClr val="E15CF2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Exposición'!$B$49:$B$56</c:f>
              <c:strCache>
                <c:ptCount val="8"/>
                <c:pt idx="0">
                  <c:v>01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11</c:v>
                </c:pt>
                <c:pt idx="7">
                  <c:v>12</c:v>
                </c:pt>
              </c:strCache>
            </c:strRef>
          </c:cat>
          <c:val>
            <c:numRef>
              <c:f>'GRAFICAS Exposición'!$E$49:$E$56</c:f>
              <c:numCache>
                <c:formatCode>General</c:formatCode>
                <c:ptCount val="8"/>
                <c:pt idx="0">
                  <c:v>40</c:v>
                </c:pt>
                <c:pt idx="1">
                  <c:v>1</c:v>
                </c:pt>
                <c:pt idx="2">
                  <c:v>6</c:v>
                </c:pt>
                <c:pt idx="3">
                  <c:v>5</c:v>
                </c:pt>
                <c:pt idx="4">
                  <c:v>47</c:v>
                </c:pt>
                <c:pt idx="5">
                  <c:v>14</c:v>
                </c:pt>
                <c:pt idx="6">
                  <c:v>5</c:v>
                </c:pt>
                <c:pt idx="7">
                  <c:v>11</c:v>
                </c:pt>
              </c:numCache>
            </c:numRef>
          </c:val>
        </c:ser>
        <c:ser>
          <c:idx val="3"/>
          <c:order val="3"/>
          <c:tx>
            <c:strRef>
              <c:f>'GRAFICAS Exposición'!$F$48</c:f>
              <c:strCache>
                <c:ptCount val="1"/>
                <c:pt idx="0">
                  <c:v>Sobre nivel</c:v>
                </c:pt>
              </c:strCache>
            </c:strRef>
          </c:tx>
          <c:spPr>
            <a:solidFill>
              <a:srgbClr val="F2686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Exposición'!$B$49:$B$56</c:f>
              <c:strCache>
                <c:ptCount val="8"/>
                <c:pt idx="0">
                  <c:v>01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11</c:v>
                </c:pt>
                <c:pt idx="7">
                  <c:v>12</c:v>
                </c:pt>
              </c:strCache>
            </c:strRef>
          </c:cat>
          <c:val>
            <c:numRef>
              <c:f>'GRAFICAS Exposición'!$F$49:$F$56</c:f>
              <c:numCache>
                <c:formatCode>General</c:formatCode>
                <c:ptCount val="8"/>
                <c:pt idx="0">
                  <c:v>279</c:v>
                </c:pt>
                <c:pt idx="1">
                  <c:v>33</c:v>
                </c:pt>
                <c:pt idx="2">
                  <c:v>2</c:v>
                </c:pt>
                <c:pt idx="3">
                  <c:v>6</c:v>
                </c:pt>
                <c:pt idx="4">
                  <c:v>82</c:v>
                </c:pt>
                <c:pt idx="5">
                  <c:v>54</c:v>
                </c:pt>
                <c:pt idx="6">
                  <c:v>67</c:v>
                </c:pt>
                <c:pt idx="7">
                  <c:v>10</c:v>
                </c:pt>
              </c:numCache>
            </c:numRef>
          </c:val>
        </c:ser>
        <c:ser>
          <c:idx val="4"/>
          <c:order val="4"/>
          <c:tx>
            <c:strRef>
              <c:f>'GRAFICAS Exposición'!$G$48</c:f>
              <c:strCache>
                <c:ptCount val="1"/>
                <c:pt idx="0">
                  <c:v>A nivel</c:v>
                </c:pt>
              </c:strCache>
            </c:strRef>
          </c:tx>
          <c:spPr>
            <a:solidFill>
              <a:srgbClr val="C6F55F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Exposición'!$B$49:$B$56</c:f>
              <c:strCache>
                <c:ptCount val="8"/>
                <c:pt idx="0">
                  <c:v>01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11</c:v>
                </c:pt>
                <c:pt idx="7">
                  <c:v>12</c:v>
                </c:pt>
              </c:strCache>
            </c:strRef>
          </c:cat>
          <c:val>
            <c:numRef>
              <c:f>'GRAFICAS Exposición'!$G$49:$G$56</c:f>
              <c:numCache>
                <c:formatCode>General</c:formatCode>
                <c:ptCount val="8"/>
                <c:pt idx="0">
                  <c:v>1978</c:v>
                </c:pt>
                <c:pt idx="1">
                  <c:v>570</c:v>
                </c:pt>
                <c:pt idx="2">
                  <c:v>88</c:v>
                </c:pt>
                <c:pt idx="3">
                  <c:v>238</c:v>
                </c:pt>
                <c:pt idx="4">
                  <c:v>697</c:v>
                </c:pt>
                <c:pt idx="5">
                  <c:v>300</c:v>
                </c:pt>
                <c:pt idx="6">
                  <c:v>1863</c:v>
                </c:pt>
                <c:pt idx="7">
                  <c:v>946</c:v>
                </c:pt>
              </c:numCache>
            </c:numRef>
          </c:val>
        </c:ser>
        <c:ser>
          <c:idx val="5"/>
          <c:order val="5"/>
          <c:tx>
            <c:strRef>
              <c:f>'GRAFICAS Exposición'!$H$48</c:f>
              <c:strCache>
                <c:ptCount val="1"/>
                <c:pt idx="0">
                  <c:v>Bajo nivel</c:v>
                </c:pt>
              </c:strCache>
            </c:strRef>
          </c:tx>
          <c:spPr>
            <a:solidFill>
              <a:srgbClr val="3877A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Exposición'!$B$49:$B$56</c:f>
              <c:strCache>
                <c:ptCount val="8"/>
                <c:pt idx="0">
                  <c:v>01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11</c:v>
                </c:pt>
                <c:pt idx="7">
                  <c:v>12</c:v>
                </c:pt>
              </c:strCache>
            </c:strRef>
          </c:cat>
          <c:val>
            <c:numRef>
              <c:f>'GRAFICAS Exposición'!$H$49:$H$56</c:f>
              <c:numCache>
                <c:formatCode>General</c:formatCode>
                <c:ptCount val="8"/>
                <c:pt idx="0">
                  <c:v>228</c:v>
                </c:pt>
                <c:pt idx="1">
                  <c:v>27</c:v>
                </c:pt>
                <c:pt idx="2">
                  <c:v>10</c:v>
                </c:pt>
                <c:pt idx="3">
                  <c:v>18</c:v>
                </c:pt>
                <c:pt idx="4">
                  <c:v>35</c:v>
                </c:pt>
                <c:pt idx="5">
                  <c:v>20</c:v>
                </c:pt>
                <c:pt idx="6">
                  <c:v>63</c:v>
                </c:pt>
                <c:pt idx="7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4313728"/>
        <c:axId val="54315648"/>
      </c:barChart>
      <c:catAx>
        <c:axId val="543137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i="0"/>
                </a:pPr>
                <a:r>
                  <a:rPr lang="es-ES" b="0" i="0"/>
                  <a:t>Zonas urbanas de estudio</a:t>
                </a:r>
              </a:p>
            </c:rich>
          </c:tx>
          <c:overlay val="0"/>
        </c:title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54315648"/>
        <c:crosses val="autoZero"/>
        <c:auto val="1"/>
        <c:lblAlgn val="ctr"/>
        <c:lblOffset val="100"/>
        <c:noMultiLvlLbl val="0"/>
      </c:catAx>
      <c:valAx>
        <c:axId val="5431564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s-ES" b="0"/>
                  <a:t>Número de edificios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543137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028517753679723"/>
          <c:y val="0.18434517965752761"/>
          <c:w val="0.23780703229863931"/>
          <c:h val="0.49211922724919904"/>
        </c:manualLayout>
      </c:layout>
      <c:overlay val="0"/>
      <c:spPr>
        <a:solidFill>
          <a:schemeClr val="lt1"/>
        </a:solidFill>
        <a:ln w="9525" cap="flat" cmpd="sng" algn="ctr">
          <a:solidFill>
            <a:schemeClr val="dk1"/>
          </a:solidFill>
          <a:prstDash val="solid"/>
        </a:ln>
        <a:effectLst/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Mampostería</a:t>
            </a:r>
          </a:p>
        </c:rich>
      </c:tx>
      <c:layout>
        <c:manualLayout>
          <c:xMode val="edge"/>
          <c:yMode val="edge"/>
          <c:x val="0.66749958286638023"/>
          <c:y val="3.708846690193373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5905796150481191"/>
          <c:y val="0.12648127846253676"/>
          <c:w val="0.60233180227471561"/>
          <c:h val="0.7019593848324795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'GRAFICAS Exposición'!$C$62</c:f>
              <c:strCache>
                <c:ptCount val="1"/>
                <c:pt idx="0">
                  <c:v>lpt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'GRAFICAS Exposición'!$C$63:$C$70</c:f>
              <c:numCache>
                <c:formatCode>General</c:formatCode>
                <c:ptCount val="8"/>
                <c:pt idx="0">
                  <c:v>131</c:v>
                </c:pt>
                <c:pt idx="1">
                  <c:v>23</c:v>
                </c:pt>
                <c:pt idx="2">
                  <c:v>3</c:v>
                </c:pt>
                <c:pt idx="3">
                  <c:v>27</c:v>
                </c:pt>
                <c:pt idx="4">
                  <c:v>21</c:v>
                </c:pt>
                <c:pt idx="5">
                  <c:v>14</c:v>
                </c:pt>
                <c:pt idx="6">
                  <c:v>21</c:v>
                </c:pt>
                <c:pt idx="7">
                  <c:v>19</c:v>
                </c:pt>
              </c:numCache>
            </c:numRef>
          </c:val>
        </c:ser>
        <c:ser>
          <c:idx val="1"/>
          <c:order val="1"/>
          <c:tx>
            <c:strRef>
              <c:f>'GRAFICAS Exposición'!$D$62</c:f>
              <c:strCache>
                <c:ptCount val="1"/>
                <c:pt idx="0">
                  <c:v>Bloque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'GRAFICAS Exposición'!$D$63:$D$70</c:f>
              <c:numCache>
                <c:formatCode>General</c:formatCode>
                <c:ptCount val="8"/>
                <c:pt idx="0">
                  <c:v>76</c:v>
                </c:pt>
                <c:pt idx="1">
                  <c:v>25</c:v>
                </c:pt>
                <c:pt idx="2">
                  <c:v>2</c:v>
                </c:pt>
                <c:pt idx="3">
                  <c:v>5</c:v>
                </c:pt>
                <c:pt idx="4">
                  <c:v>35</c:v>
                </c:pt>
                <c:pt idx="5">
                  <c:v>10</c:v>
                </c:pt>
                <c:pt idx="6">
                  <c:v>53</c:v>
                </c:pt>
                <c:pt idx="7">
                  <c:v>20</c:v>
                </c:pt>
              </c:numCache>
            </c:numRef>
          </c:val>
        </c:ser>
        <c:ser>
          <c:idx val="2"/>
          <c:order val="2"/>
          <c:tx>
            <c:strRef>
              <c:f>'GRAFICAS Exposición'!$E$62</c:f>
              <c:strCache>
                <c:ptCount val="1"/>
                <c:pt idx="0">
                  <c:v>Adobe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'GRAFICAS Exposición'!$E$63:$E$70</c:f>
              <c:numCache>
                <c:formatCode>General</c:formatCode>
                <c:ptCount val="8"/>
                <c:pt idx="0">
                  <c:v>339</c:v>
                </c:pt>
                <c:pt idx="1">
                  <c:v>57</c:v>
                </c:pt>
                <c:pt idx="2">
                  <c:v>4</c:v>
                </c:pt>
                <c:pt idx="3">
                  <c:v>9</c:v>
                </c:pt>
                <c:pt idx="4">
                  <c:v>14</c:v>
                </c:pt>
                <c:pt idx="5">
                  <c:v>22</c:v>
                </c:pt>
                <c:pt idx="6">
                  <c:v>135</c:v>
                </c:pt>
                <c:pt idx="7">
                  <c:v>46</c:v>
                </c:pt>
              </c:numCache>
            </c:numRef>
          </c:val>
        </c:ser>
        <c:ser>
          <c:idx val="3"/>
          <c:order val="3"/>
          <c:tx>
            <c:strRef>
              <c:f>'GRAFICAS Exposición'!$F$62</c:f>
              <c:strCache>
                <c:ptCount val="1"/>
                <c:pt idx="0">
                  <c:v>No tiene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'GRAFICAS Exposición'!$F$63:$F$70</c:f>
              <c:numCache>
                <c:formatCode>General</c:formatCode>
                <c:ptCount val="8"/>
                <c:pt idx="0">
                  <c:v>2058</c:v>
                </c:pt>
                <c:pt idx="1">
                  <c:v>553</c:v>
                </c:pt>
                <c:pt idx="2">
                  <c:v>111</c:v>
                </c:pt>
                <c:pt idx="3">
                  <c:v>307</c:v>
                </c:pt>
                <c:pt idx="4">
                  <c:v>901</c:v>
                </c:pt>
                <c:pt idx="5">
                  <c:v>418</c:v>
                </c:pt>
                <c:pt idx="6">
                  <c:v>1822</c:v>
                </c:pt>
                <c:pt idx="7">
                  <c:v>972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4348416"/>
        <c:axId val="54366976"/>
      </c:barChart>
      <c:catAx>
        <c:axId val="543484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i="0"/>
                </a:pPr>
                <a:r>
                  <a:rPr lang="es-ES" b="0" i="0"/>
                  <a:t>Zonas urbanas de estudio</a:t>
                </a:r>
              </a:p>
            </c:rich>
          </c:tx>
          <c:overlay val="0"/>
        </c:title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54366976"/>
        <c:crosses val="autoZero"/>
        <c:auto val="1"/>
        <c:lblAlgn val="ctr"/>
        <c:lblOffset val="100"/>
        <c:noMultiLvlLbl val="0"/>
      </c:catAx>
      <c:valAx>
        <c:axId val="5436697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s-ES" b="0"/>
                  <a:t>Número de edificios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54348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4130555582635487"/>
          <c:y val="0.14402783493168056"/>
          <c:w val="0.44542914799892486"/>
          <c:h val="0.19321436238665174"/>
        </c:manualLayout>
      </c:layout>
      <c:overlay val="0"/>
      <c:spPr>
        <a:solidFill>
          <a:schemeClr val="lt1"/>
        </a:solidFill>
        <a:ln w="9525" cap="flat" cmpd="sng" algn="ctr">
          <a:solidFill>
            <a:schemeClr val="dk1"/>
          </a:solidFill>
          <a:prstDash val="solid"/>
        </a:ln>
        <a:effectLst/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Columna</a:t>
            </a:r>
          </a:p>
        </c:rich>
      </c:tx>
      <c:layout>
        <c:manualLayout>
          <c:xMode val="edge"/>
          <c:yMode val="edge"/>
          <c:x val="0.66749958286638023"/>
          <c:y val="3.708846690193373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5905796150481191"/>
          <c:y val="0.12648127846253676"/>
          <c:w val="0.60233180227471561"/>
          <c:h val="0.7019593848324795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'GRAFICAS Exposición'!$C$75</c:f>
              <c:strCache>
                <c:ptCount val="1"/>
                <c:pt idx="0">
                  <c:v>F. H. Armado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Exposición'!$B$76:$B$83</c:f>
              <c:strCache>
                <c:ptCount val="8"/>
                <c:pt idx="0">
                  <c:v>01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11</c:v>
                </c:pt>
                <c:pt idx="7">
                  <c:v>12</c:v>
                </c:pt>
              </c:strCache>
            </c:strRef>
          </c:cat>
          <c:val>
            <c:numRef>
              <c:f>'GRAFICAS Exposición'!$C$76:$C$83</c:f>
              <c:numCache>
                <c:formatCode>General</c:formatCode>
                <c:ptCount val="8"/>
                <c:pt idx="0">
                  <c:v>5</c:v>
                </c:pt>
                <c:pt idx="1">
                  <c:v>3</c:v>
                </c:pt>
                <c:pt idx="3">
                  <c:v>2</c:v>
                </c:pt>
                <c:pt idx="5">
                  <c:v>1</c:v>
                </c:pt>
                <c:pt idx="6">
                  <c:v>2</c:v>
                </c:pt>
                <c:pt idx="7">
                  <c:v>2</c:v>
                </c:pt>
              </c:numCache>
            </c:numRef>
          </c:val>
        </c:ser>
        <c:ser>
          <c:idx val="1"/>
          <c:order val="1"/>
          <c:tx>
            <c:strRef>
              <c:f>'GRAFICAS Exposición'!$D$75</c:f>
              <c:strCache>
                <c:ptCount val="1"/>
                <c:pt idx="0">
                  <c:v>F. Hierro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Exposición'!$B$76:$B$83</c:f>
              <c:strCache>
                <c:ptCount val="8"/>
                <c:pt idx="0">
                  <c:v>01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11</c:v>
                </c:pt>
                <c:pt idx="7">
                  <c:v>12</c:v>
                </c:pt>
              </c:strCache>
            </c:strRef>
          </c:cat>
          <c:val>
            <c:numRef>
              <c:f>'GRAFICAS Exposición'!$D$76:$D$83</c:f>
              <c:numCache>
                <c:formatCode>General</c:formatCode>
                <c:ptCount val="8"/>
                <c:pt idx="0">
                  <c:v>4</c:v>
                </c:pt>
                <c:pt idx="1">
                  <c:v>5</c:v>
                </c:pt>
                <c:pt idx="3">
                  <c:v>2</c:v>
                </c:pt>
                <c:pt idx="4">
                  <c:v>5</c:v>
                </c:pt>
                <c:pt idx="6">
                  <c:v>2</c:v>
                </c:pt>
                <c:pt idx="7">
                  <c:v>4</c:v>
                </c:pt>
              </c:numCache>
            </c:numRef>
          </c:val>
        </c:ser>
        <c:ser>
          <c:idx val="2"/>
          <c:order val="2"/>
          <c:tx>
            <c:strRef>
              <c:f>'GRAFICAS Exposición'!$E$75</c:f>
              <c:strCache>
                <c:ptCount val="1"/>
                <c:pt idx="0">
                  <c:v>H. Armado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Exposición'!$B$76:$B$83</c:f>
              <c:strCache>
                <c:ptCount val="8"/>
                <c:pt idx="0">
                  <c:v>01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11</c:v>
                </c:pt>
                <c:pt idx="7">
                  <c:v>12</c:v>
                </c:pt>
              </c:strCache>
            </c:strRef>
          </c:cat>
          <c:val>
            <c:numRef>
              <c:f>'GRAFICAS Exposición'!$E$76:$E$83</c:f>
              <c:numCache>
                <c:formatCode>General</c:formatCode>
                <c:ptCount val="8"/>
                <c:pt idx="0">
                  <c:v>1990</c:v>
                </c:pt>
                <c:pt idx="1">
                  <c:v>538</c:v>
                </c:pt>
                <c:pt idx="2">
                  <c:v>103</c:v>
                </c:pt>
                <c:pt idx="3">
                  <c:v>288</c:v>
                </c:pt>
                <c:pt idx="4">
                  <c:v>828</c:v>
                </c:pt>
                <c:pt idx="5">
                  <c:v>390</c:v>
                </c:pt>
                <c:pt idx="6">
                  <c:v>1774</c:v>
                </c:pt>
                <c:pt idx="7">
                  <c:v>899</c:v>
                </c:pt>
              </c:numCache>
            </c:numRef>
          </c:val>
        </c:ser>
        <c:ser>
          <c:idx val="3"/>
          <c:order val="3"/>
          <c:tx>
            <c:strRef>
              <c:f>'GRAFICAS Exposición'!$F$75</c:f>
              <c:strCache>
                <c:ptCount val="1"/>
                <c:pt idx="0">
                  <c:v>Hierro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Exposición'!$B$76:$B$83</c:f>
              <c:strCache>
                <c:ptCount val="8"/>
                <c:pt idx="0">
                  <c:v>01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11</c:v>
                </c:pt>
                <c:pt idx="7">
                  <c:v>12</c:v>
                </c:pt>
              </c:strCache>
            </c:strRef>
          </c:cat>
          <c:val>
            <c:numRef>
              <c:f>'GRAFICAS Exposición'!$F$76:$F$83</c:f>
              <c:numCache>
                <c:formatCode>General</c:formatCode>
                <c:ptCount val="8"/>
                <c:pt idx="0">
                  <c:v>50</c:v>
                </c:pt>
                <c:pt idx="1">
                  <c:v>8</c:v>
                </c:pt>
                <c:pt idx="2">
                  <c:v>4</c:v>
                </c:pt>
                <c:pt idx="3">
                  <c:v>14</c:v>
                </c:pt>
                <c:pt idx="4">
                  <c:v>30</c:v>
                </c:pt>
                <c:pt idx="5">
                  <c:v>11</c:v>
                </c:pt>
                <c:pt idx="6">
                  <c:v>27</c:v>
                </c:pt>
                <c:pt idx="7">
                  <c:v>34</c:v>
                </c:pt>
              </c:numCache>
            </c:numRef>
          </c:val>
        </c:ser>
        <c:ser>
          <c:idx val="4"/>
          <c:order val="4"/>
          <c:tx>
            <c:strRef>
              <c:f>'GRAFICAS Exposición'!$G$75</c:f>
              <c:strCache>
                <c:ptCount val="1"/>
                <c:pt idx="0">
                  <c:v>Madera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Exposición'!$B$76:$B$83</c:f>
              <c:strCache>
                <c:ptCount val="8"/>
                <c:pt idx="0">
                  <c:v>01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11</c:v>
                </c:pt>
                <c:pt idx="7">
                  <c:v>12</c:v>
                </c:pt>
              </c:strCache>
            </c:strRef>
          </c:cat>
          <c:val>
            <c:numRef>
              <c:f>'GRAFICAS Exposición'!$G$76:$G$83</c:f>
              <c:numCache>
                <c:formatCode>General</c:formatCode>
                <c:ptCount val="8"/>
                <c:pt idx="0">
                  <c:v>34</c:v>
                </c:pt>
                <c:pt idx="1">
                  <c:v>6</c:v>
                </c:pt>
                <c:pt idx="2">
                  <c:v>5</c:v>
                </c:pt>
                <c:pt idx="3">
                  <c:v>9</c:v>
                </c:pt>
                <c:pt idx="4">
                  <c:v>41</c:v>
                </c:pt>
                <c:pt idx="5">
                  <c:v>16</c:v>
                </c:pt>
                <c:pt idx="6">
                  <c:v>17</c:v>
                </c:pt>
                <c:pt idx="7">
                  <c:v>31</c:v>
                </c:pt>
              </c:numCache>
            </c:numRef>
          </c:val>
        </c:ser>
        <c:ser>
          <c:idx val="5"/>
          <c:order val="5"/>
          <c:tx>
            <c:strRef>
              <c:f>'GRAFICAS Exposición'!$H$75</c:f>
              <c:strCache>
                <c:ptCount val="1"/>
                <c:pt idx="0">
                  <c:v>No tiene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'GRAFICAS Exposición'!$B$76:$B$83</c:f>
              <c:strCache>
                <c:ptCount val="8"/>
                <c:pt idx="0">
                  <c:v>01</c:v>
                </c:pt>
                <c:pt idx="1">
                  <c:v>03</c:v>
                </c:pt>
                <c:pt idx="2">
                  <c:v>04</c:v>
                </c:pt>
                <c:pt idx="3">
                  <c:v>05</c:v>
                </c:pt>
                <c:pt idx="4">
                  <c:v>06</c:v>
                </c:pt>
                <c:pt idx="5">
                  <c:v>07</c:v>
                </c:pt>
                <c:pt idx="6">
                  <c:v>11</c:v>
                </c:pt>
                <c:pt idx="7">
                  <c:v>12</c:v>
                </c:pt>
              </c:strCache>
            </c:strRef>
          </c:cat>
          <c:val>
            <c:numRef>
              <c:f>'GRAFICAS Exposición'!$H$76:$H$83</c:f>
              <c:numCache>
                <c:formatCode>General</c:formatCode>
                <c:ptCount val="8"/>
                <c:pt idx="0">
                  <c:v>521</c:v>
                </c:pt>
                <c:pt idx="1">
                  <c:v>98</c:v>
                </c:pt>
                <c:pt idx="2">
                  <c:v>8</c:v>
                </c:pt>
                <c:pt idx="3">
                  <c:v>33</c:v>
                </c:pt>
                <c:pt idx="4">
                  <c:v>67</c:v>
                </c:pt>
                <c:pt idx="5">
                  <c:v>46</c:v>
                </c:pt>
                <c:pt idx="6">
                  <c:v>209</c:v>
                </c:pt>
                <c:pt idx="7">
                  <c:v>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4883456"/>
        <c:axId val="54885376"/>
      </c:barChart>
      <c:catAx>
        <c:axId val="548834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i="0"/>
                </a:pPr>
                <a:r>
                  <a:rPr lang="es-ES" b="0" i="0"/>
                  <a:t>Zonas urbanas de estudio</a:t>
                </a:r>
              </a:p>
            </c:rich>
          </c:tx>
          <c:overlay val="0"/>
        </c:title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54885376"/>
        <c:crosses val="autoZero"/>
        <c:auto val="1"/>
        <c:lblAlgn val="ctr"/>
        <c:lblOffset val="100"/>
        <c:noMultiLvlLbl val="0"/>
      </c:catAx>
      <c:valAx>
        <c:axId val="5488537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s-ES" b="0"/>
                  <a:t>Número de edificios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54883456"/>
        <c:crosses val="autoZero"/>
        <c:crossBetween val="between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67405989814187128"/>
          <c:y val="0.18434517965752761"/>
          <c:w val="0.32594003352941486"/>
          <c:h val="0.34796374981429201"/>
        </c:manualLayout>
      </c:layout>
      <c:overlay val="0"/>
      <c:spPr>
        <a:solidFill>
          <a:schemeClr val="lt1"/>
        </a:solidFill>
        <a:ln w="9525" cap="flat" cmpd="sng" algn="ctr">
          <a:solidFill>
            <a:schemeClr val="dk1"/>
          </a:solidFill>
          <a:prstDash val="solid"/>
        </a:ln>
        <a:effectLst/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5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555555555555555E-2"/>
          <c:y val="5.1400554097404488E-2"/>
          <c:w val="0.84687642169728783"/>
          <c:h val="0.7585454943132108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'GRAFICAS Exposición'!$B$91</c:f>
              <c:strCache>
                <c:ptCount val="1"/>
                <c:pt idx="0">
                  <c:v>01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numRef>
              <c:f>'GRAFICAS Exposición'!$C$90:$L$90</c:f>
              <c:numCache>
                <c:formatCode>General</c:formatCode>
                <c:ptCount val="10"/>
                <c:pt idx="0">
                  <c:v>1920</c:v>
                </c:pt>
                <c:pt idx="1">
                  <c:v>1930</c:v>
                </c:pt>
                <c:pt idx="2">
                  <c:v>1940</c:v>
                </c:pt>
                <c:pt idx="3">
                  <c:v>1950</c:v>
                </c:pt>
                <c:pt idx="4">
                  <c:v>1960</c:v>
                </c:pt>
                <c:pt idx="5">
                  <c:v>1970</c:v>
                </c:pt>
                <c:pt idx="6">
                  <c:v>1980</c:v>
                </c:pt>
                <c:pt idx="7">
                  <c:v>1990</c:v>
                </c:pt>
                <c:pt idx="8">
                  <c:v>2000</c:v>
                </c:pt>
                <c:pt idx="9">
                  <c:v>2010</c:v>
                </c:pt>
              </c:numCache>
            </c:numRef>
          </c:cat>
          <c:val>
            <c:numRef>
              <c:f>'GRAFICAS Exposición'!$C$91:$L$91</c:f>
              <c:numCache>
                <c:formatCode>General</c:formatCode>
                <c:ptCount val="10"/>
                <c:pt idx="0">
                  <c:v>19</c:v>
                </c:pt>
                <c:pt idx="2">
                  <c:v>52</c:v>
                </c:pt>
                <c:pt idx="3">
                  <c:v>5</c:v>
                </c:pt>
                <c:pt idx="4">
                  <c:v>109</c:v>
                </c:pt>
                <c:pt idx="5">
                  <c:v>76</c:v>
                </c:pt>
                <c:pt idx="6">
                  <c:v>116</c:v>
                </c:pt>
                <c:pt idx="7">
                  <c:v>237</c:v>
                </c:pt>
                <c:pt idx="8">
                  <c:v>1654</c:v>
                </c:pt>
                <c:pt idx="9">
                  <c:v>336</c:v>
                </c:pt>
              </c:numCache>
            </c:numRef>
          </c:val>
        </c:ser>
        <c:ser>
          <c:idx val="1"/>
          <c:order val="1"/>
          <c:tx>
            <c:strRef>
              <c:f>'GRAFICAS Exposición'!$B$92</c:f>
              <c:strCache>
                <c:ptCount val="1"/>
                <c:pt idx="0">
                  <c:v>03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cat>
            <c:numRef>
              <c:f>'GRAFICAS Exposición'!$C$90:$L$90</c:f>
              <c:numCache>
                <c:formatCode>General</c:formatCode>
                <c:ptCount val="10"/>
                <c:pt idx="0">
                  <c:v>1920</c:v>
                </c:pt>
                <c:pt idx="1">
                  <c:v>1930</c:v>
                </c:pt>
                <c:pt idx="2">
                  <c:v>1940</c:v>
                </c:pt>
                <c:pt idx="3">
                  <c:v>1950</c:v>
                </c:pt>
                <c:pt idx="4">
                  <c:v>1960</c:v>
                </c:pt>
                <c:pt idx="5">
                  <c:v>1970</c:v>
                </c:pt>
                <c:pt idx="6">
                  <c:v>1980</c:v>
                </c:pt>
                <c:pt idx="7">
                  <c:v>1990</c:v>
                </c:pt>
                <c:pt idx="8">
                  <c:v>2000</c:v>
                </c:pt>
                <c:pt idx="9">
                  <c:v>2010</c:v>
                </c:pt>
              </c:numCache>
            </c:numRef>
          </c:cat>
          <c:val>
            <c:numRef>
              <c:f>'GRAFICAS Exposición'!$C$92:$L$92</c:f>
              <c:numCache>
                <c:formatCode>General</c:formatCode>
                <c:ptCount val="10"/>
                <c:pt idx="2">
                  <c:v>2</c:v>
                </c:pt>
                <c:pt idx="4">
                  <c:v>9</c:v>
                </c:pt>
                <c:pt idx="5">
                  <c:v>8</c:v>
                </c:pt>
                <c:pt idx="6">
                  <c:v>25</c:v>
                </c:pt>
                <c:pt idx="7">
                  <c:v>44</c:v>
                </c:pt>
                <c:pt idx="8">
                  <c:v>368</c:v>
                </c:pt>
                <c:pt idx="9">
                  <c:v>201</c:v>
                </c:pt>
              </c:numCache>
            </c:numRef>
          </c:val>
        </c:ser>
        <c:ser>
          <c:idx val="2"/>
          <c:order val="2"/>
          <c:tx>
            <c:strRef>
              <c:f>'GRAFICAS Exposición'!$B$93</c:f>
              <c:strCache>
                <c:ptCount val="1"/>
                <c:pt idx="0">
                  <c:v>04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numRef>
              <c:f>'GRAFICAS Exposición'!$C$90:$L$90</c:f>
              <c:numCache>
                <c:formatCode>General</c:formatCode>
                <c:ptCount val="10"/>
                <c:pt idx="0">
                  <c:v>1920</c:v>
                </c:pt>
                <c:pt idx="1">
                  <c:v>1930</c:v>
                </c:pt>
                <c:pt idx="2">
                  <c:v>1940</c:v>
                </c:pt>
                <c:pt idx="3">
                  <c:v>1950</c:v>
                </c:pt>
                <c:pt idx="4">
                  <c:v>1960</c:v>
                </c:pt>
                <c:pt idx="5">
                  <c:v>1970</c:v>
                </c:pt>
                <c:pt idx="6">
                  <c:v>1980</c:v>
                </c:pt>
                <c:pt idx="7">
                  <c:v>1990</c:v>
                </c:pt>
                <c:pt idx="8">
                  <c:v>2000</c:v>
                </c:pt>
                <c:pt idx="9">
                  <c:v>2010</c:v>
                </c:pt>
              </c:numCache>
            </c:numRef>
          </c:cat>
          <c:val>
            <c:numRef>
              <c:f>'GRAFICAS Exposición'!$C$93:$L$93</c:f>
              <c:numCache>
                <c:formatCode>General</c:formatCode>
                <c:ptCount val="10"/>
                <c:pt idx="4">
                  <c:v>1</c:v>
                </c:pt>
                <c:pt idx="6">
                  <c:v>2</c:v>
                </c:pt>
                <c:pt idx="7">
                  <c:v>11</c:v>
                </c:pt>
                <c:pt idx="8">
                  <c:v>89</c:v>
                </c:pt>
                <c:pt idx="9">
                  <c:v>17</c:v>
                </c:pt>
              </c:numCache>
            </c:numRef>
          </c:val>
        </c:ser>
        <c:ser>
          <c:idx val="3"/>
          <c:order val="3"/>
          <c:tx>
            <c:strRef>
              <c:f>'GRAFICAS Exposición'!$B$94</c:f>
              <c:strCache>
                <c:ptCount val="1"/>
                <c:pt idx="0">
                  <c:v>05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numRef>
              <c:f>'GRAFICAS Exposición'!$C$90:$L$90</c:f>
              <c:numCache>
                <c:formatCode>General</c:formatCode>
                <c:ptCount val="10"/>
                <c:pt idx="0">
                  <c:v>1920</c:v>
                </c:pt>
                <c:pt idx="1">
                  <c:v>1930</c:v>
                </c:pt>
                <c:pt idx="2">
                  <c:v>1940</c:v>
                </c:pt>
                <c:pt idx="3">
                  <c:v>1950</c:v>
                </c:pt>
                <c:pt idx="4">
                  <c:v>1960</c:v>
                </c:pt>
                <c:pt idx="5">
                  <c:v>1970</c:v>
                </c:pt>
                <c:pt idx="6">
                  <c:v>1980</c:v>
                </c:pt>
                <c:pt idx="7">
                  <c:v>1990</c:v>
                </c:pt>
                <c:pt idx="8">
                  <c:v>2000</c:v>
                </c:pt>
                <c:pt idx="9">
                  <c:v>2010</c:v>
                </c:pt>
              </c:numCache>
            </c:numRef>
          </c:cat>
          <c:val>
            <c:numRef>
              <c:f>'GRAFICAS Exposición'!$C$94:$L$94</c:f>
              <c:numCache>
                <c:formatCode>General</c:formatCode>
                <c:ptCount val="10"/>
                <c:pt idx="0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3</c:v>
                </c:pt>
                <c:pt idx="6">
                  <c:v>15</c:v>
                </c:pt>
                <c:pt idx="7">
                  <c:v>46</c:v>
                </c:pt>
                <c:pt idx="8">
                  <c:v>239</c:v>
                </c:pt>
                <c:pt idx="9">
                  <c:v>39</c:v>
                </c:pt>
              </c:numCache>
            </c:numRef>
          </c:val>
        </c:ser>
        <c:ser>
          <c:idx val="4"/>
          <c:order val="4"/>
          <c:tx>
            <c:strRef>
              <c:f>'GRAFICAS Exposición'!$B$95</c:f>
              <c:strCache>
                <c:ptCount val="1"/>
                <c:pt idx="0">
                  <c:v>06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'GRAFICAS Exposición'!$C$90:$L$90</c:f>
              <c:numCache>
                <c:formatCode>General</c:formatCode>
                <c:ptCount val="10"/>
                <c:pt idx="0">
                  <c:v>1920</c:v>
                </c:pt>
                <c:pt idx="1">
                  <c:v>1930</c:v>
                </c:pt>
                <c:pt idx="2">
                  <c:v>1940</c:v>
                </c:pt>
                <c:pt idx="3">
                  <c:v>1950</c:v>
                </c:pt>
                <c:pt idx="4">
                  <c:v>1960</c:v>
                </c:pt>
                <c:pt idx="5">
                  <c:v>1970</c:v>
                </c:pt>
                <c:pt idx="6">
                  <c:v>1980</c:v>
                </c:pt>
                <c:pt idx="7">
                  <c:v>1990</c:v>
                </c:pt>
                <c:pt idx="8">
                  <c:v>2000</c:v>
                </c:pt>
                <c:pt idx="9">
                  <c:v>2010</c:v>
                </c:pt>
              </c:numCache>
            </c:numRef>
          </c:cat>
          <c:val>
            <c:numRef>
              <c:f>'GRAFICAS Exposición'!$C$95:$L$95</c:f>
              <c:numCache>
                <c:formatCode>General</c:formatCode>
                <c:ptCount val="10"/>
                <c:pt idx="5">
                  <c:v>1</c:v>
                </c:pt>
                <c:pt idx="6">
                  <c:v>2</c:v>
                </c:pt>
                <c:pt idx="7">
                  <c:v>15</c:v>
                </c:pt>
                <c:pt idx="8">
                  <c:v>563</c:v>
                </c:pt>
                <c:pt idx="9">
                  <c:v>390</c:v>
                </c:pt>
              </c:numCache>
            </c:numRef>
          </c:val>
        </c:ser>
        <c:ser>
          <c:idx val="5"/>
          <c:order val="5"/>
          <c:tx>
            <c:strRef>
              <c:f>'GRAFICAS Exposición'!$B$96</c:f>
              <c:strCache>
                <c:ptCount val="1"/>
                <c:pt idx="0">
                  <c:v>07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numRef>
              <c:f>'GRAFICAS Exposición'!$C$90:$L$90</c:f>
              <c:numCache>
                <c:formatCode>General</c:formatCode>
                <c:ptCount val="10"/>
                <c:pt idx="0">
                  <c:v>1920</c:v>
                </c:pt>
                <c:pt idx="1">
                  <c:v>1930</c:v>
                </c:pt>
                <c:pt idx="2">
                  <c:v>1940</c:v>
                </c:pt>
                <c:pt idx="3">
                  <c:v>1950</c:v>
                </c:pt>
                <c:pt idx="4">
                  <c:v>1960</c:v>
                </c:pt>
                <c:pt idx="5">
                  <c:v>1970</c:v>
                </c:pt>
                <c:pt idx="6">
                  <c:v>1980</c:v>
                </c:pt>
                <c:pt idx="7">
                  <c:v>1990</c:v>
                </c:pt>
                <c:pt idx="8">
                  <c:v>2000</c:v>
                </c:pt>
                <c:pt idx="9">
                  <c:v>2010</c:v>
                </c:pt>
              </c:numCache>
            </c:numRef>
          </c:cat>
          <c:val>
            <c:numRef>
              <c:f>'GRAFICAS Exposición'!$C$96:$L$96</c:f>
              <c:numCache>
                <c:formatCode>General</c:formatCode>
                <c:ptCount val="10"/>
                <c:pt idx="4">
                  <c:v>1</c:v>
                </c:pt>
                <c:pt idx="5">
                  <c:v>1</c:v>
                </c:pt>
                <c:pt idx="6">
                  <c:v>8</c:v>
                </c:pt>
                <c:pt idx="7">
                  <c:v>21</c:v>
                </c:pt>
                <c:pt idx="8">
                  <c:v>197</c:v>
                </c:pt>
                <c:pt idx="9">
                  <c:v>236</c:v>
                </c:pt>
              </c:numCache>
            </c:numRef>
          </c:val>
        </c:ser>
        <c:ser>
          <c:idx val="6"/>
          <c:order val="6"/>
          <c:tx>
            <c:strRef>
              <c:f>'GRAFICAS Exposición'!$B$97</c:f>
              <c:strCache>
                <c:ptCount val="1"/>
                <c:pt idx="0">
                  <c:v>11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numRef>
              <c:f>'GRAFICAS Exposición'!$C$90:$L$90</c:f>
              <c:numCache>
                <c:formatCode>General</c:formatCode>
                <c:ptCount val="10"/>
                <c:pt idx="0">
                  <c:v>1920</c:v>
                </c:pt>
                <c:pt idx="1">
                  <c:v>1930</c:v>
                </c:pt>
                <c:pt idx="2">
                  <c:v>1940</c:v>
                </c:pt>
                <c:pt idx="3">
                  <c:v>1950</c:v>
                </c:pt>
                <c:pt idx="4">
                  <c:v>1960</c:v>
                </c:pt>
                <c:pt idx="5">
                  <c:v>1970</c:v>
                </c:pt>
                <c:pt idx="6">
                  <c:v>1980</c:v>
                </c:pt>
                <c:pt idx="7">
                  <c:v>1990</c:v>
                </c:pt>
                <c:pt idx="8">
                  <c:v>2000</c:v>
                </c:pt>
                <c:pt idx="9">
                  <c:v>2010</c:v>
                </c:pt>
              </c:numCache>
            </c:numRef>
          </c:cat>
          <c:val>
            <c:numRef>
              <c:f>'GRAFICAS Exposición'!$C$97:$L$97</c:f>
              <c:numCache>
                <c:formatCode>General</c:formatCode>
                <c:ptCount val="10"/>
                <c:pt idx="0">
                  <c:v>1</c:v>
                </c:pt>
                <c:pt idx="2">
                  <c:v>5</c:v>
                </c:pt>
                <c:pt idx="3">
                  <c:v>4</c:v>
                </c:pt>
                <c:pt idx="4">
                  <c:v>15</c:v>
                </c:pt>
                <c:pt idx="5">
                  <c:v>10</c:v>
                </c:pt>
                <c:pt idx="6">
                  <c:v>65</c:v>
                </c:pt>
                <c:pt idx="7">
                  <c:v>75</c:v>
                </c:pt>
                <c:pt idx="8">
                  <c:v>882</c:v>
                </c:pt>
                <c:pt idx="9">
                  <c:v>973</c:v>
                </c:pt>
              </c:numCache>
            </c:numRef>
          </c:val>
        </c:ser>
        <c:ser>
          <c:idx val="7"/>
          <c:order val="7"/>
          <c:tx>
            <c:strRef>
              <c:f>'GRAFICAS Exposición'!$B$98</c:f>
              <c:strCache>
                <c:ptCount val="1"/>
                <c:pt idx="0">
                  <c:v>12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numRef>
              <c:f>'GRAFICAS Exposición'!$C$90:$L$90</c:f>
              <c:numCache>
                <c:formatCode>General</c:formatCode>
                <c:ptCount val="10"/>
                <c:pt idx="0">
                  <c:v>1920</c:v>
                </c:pt>
                <c:pt idx="1">
                  <c:v>1930</c:v>
                </c:pt>
                <c:pt idx="2">
                  <c:v>1940</c:v>
                </c:pt>
                <c:pt idx="3">
                  <c:v>1950</c:v>
                </c:pt>
                <c:pt idx="4">
                  <c:v>1960</c:v>
                </c:pt>
                <c:pt idx="5">
                  <c:v>1970</c:v>
                </c:pt>
                <c:pt idx="6">
                  <c:v>1980</c:v>
                </c:pt>
                <c:pt idx="7">
                  <c:v>1990</c:v>
                </c:pt>
                <c:pt idx="8">
                  <c:v>2000</c:v>
                </c:pt>
                <c:pt idx="9">
                  <c:v>2010</c:v>
                </c:pt>
              </c:numCache>
            </c:numRef>
          </c:cat>
          <c:val>
            <c:numRef>
              <c:f>'GRAFICAS Exposición'!$C$98:$L$98</c:f>
              <c:numCache>
                <c:formatCode>General</c:formatCode>
                <c:ptCount val="10"/>
                <c:pt idx="3">
                  <c:v>1</c:v>
                </c:pt>
                <c:pt idx="4">
                  <c:v>3</c:v>
                </c:pt>
                <c:pt idx="5">
                  <c:v>7</c:v>
                </c:pt>
                <c:pt idx="6">
                  <c:v>30</c:v>
                </c:pt>
                <c:pt idx="7">
                  <c:v>71</c:v>
                </c:pt>
                <c:pt idx="8">
                  <c:v>632</c:v>
                </c:pt>
                <c:pt idx="9">
                  <c:v>312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4537600"/>
        <c:axId val="54560256"/>
        <c:axId val="54547776"/>
      </c:bar3DChart>
      <c:catAx>
        <c:axId val="54537600"/>
        <c:scaling>
          <c:orientation val="maxMin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Años</a:t>
                </a:r>
              </a:p>
            </c:rich>
          </c:tx>
          <c:layout>
            <c:manualLayout>
              <c:xMode val="edge"/>
              <c:yMode val="edge"/>
              <c:x val="0.20364147542055464"/>
              <c:y val="0.7692377674561985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5400000" vert="horz"/>
          <a:lstStyle/>
          <a:p>
            <a:pPr>
              <a:defRPr sz="800"/>
            </a:pPr>
            <a:endParaRPr lang="en-US"/>
          </a:p>
        </c:txPr>
        <c:crossAx val="54560256"/>
        <c:crosses val="autoZero"/>
        <c:auto val="1"/>
        <c:lblAlgn val="ctr"/>
        <c:lblOffset val="100"/>
        <c:noMultiLvlLbl val="0"/>
      </c:catAx>
      <c:valAx>
        <c:axId val="54560256"/>
        <c:scaling>
          <c:orientation val="minMax"/>
        </c:scaling>
        <c:delete val="0"/>
        <c:axPos val="r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="0"/>
                  <a:t>Número de edificaciones</a:t>
                </a:r>
              </a:p>
            </c:rich>
          </c:tx>
          <c:layout>
            <c:manualLayout>
              <c:xMode val="edge"/>
              <c:yMode val="edge"/>
              <c:x val="0.84839870730207068"/>
              <c:y val="0.1780003825063598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4537600"/>
        <c:crosses val="autoZero"/>
        <c:crossBetween val="between"/>
        <c:majorUnit val="500"/>
        <c:minorUnit val="200"/>
      </c:valAx>
      <c:serAx>
        <c:axId val="54547776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b="0"/>
                </a:pPr>
                <a:r>
                  <a:rPr lang="en-US" b="0"/>
                  <a:t>Zonas</a:t>
                </a:r>
              </a:p>
            </c:rich>
          </c:tx>
          <c:layout>
            <c:manualLayout>
              <c:xMode val="edge"/>
              <c:yMode val="edge"/>
              <c:x val="0.62173438707517559"/>
              <c:y val="0.81861192512072301"/>
            </c:manualLayout>
          </c:layout>
          <c:overlay val="0"/>
        </c:title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900"/>
            </a:pPr>
            <a:endParaRPr lang="en-US"/>
          </a:p>
        </c:txPr>
        <c:crossAx val="54560256"/>
        <c:crosses val="autoZero"/>
      </c:ser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EEDC89-DDDB-4BEC-AC58-E25BF3AE5C3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FD292F7-BBEF-4CA0-8460-062607F7083E}">
      <dgm:prSet phldrT="[Texto]"/>
      <dgm:spPr/>
      <dgm:t>
        <a:bodyPr/>
        <a:lstStyle/>
        <a:p>
          <a:r>
            <a:rPr lang="es-ES" dirty="0" smtClean="0"/>
            <a:t>Identificación de dos escenarios sísmicos y caracterizar las fuentes sísmicas.</a:t>
          </a:r>
          <a:endParaRPr lang="en-US" dirty="0"/>
        </a:p>
      </dgm:t>
    </dgm:pt>
    <dgm:pt modelId="{EF750CED-664F-4E02-9EDE-66AF20832274}" type="parTrans" cxnId="{0D10DBC0-45E7-4657-9085-E5CC0BE26836}">
      <dgm:prSet/>
      <dgm:spPr/>
      <dgm:t>
        <a:bodyPr/>
        <a:lstStyle/>
        <a:p>
          <a:endParaRPr lang="en-US"/>
        </a:p>
      </dgm:t>
    </dgm:pt>
    <dgm:pt modelId="{51E38D94-4C3C-4DD2-B3B4-29069C18DFD4}" type="sibTrans" cxnId="{0D10DBC0-45E7-4657-9085-E5CC0BE26836}">
      <dgm:prSet/>
      <dgm:spPr/>
      <dgm:t>
        <a:bodyPr/>
        <a:lstStyle/>
        <a:p>
          <a:endParaRPr lang="en-US"/>
        </a:p>
      </dgm:t>
    </dgm:pt>
    <dgm:pt modelId="{8B8B518B-EC01-4929-91D3-517060904E1F}">
      <dgm:prSet/>
      <dgm:spPr/>
      <dgm:t>
        <a:bodyPr/>
        <a:lstStyle/>
        <a:p>
          <a:r>
            <a:rPr lang="es-ES" dirty="0" smtClean="0"/>
            <a:t>Caracterización de la acción sísmica mediante ecuaciones de predicción. Movimiento fuerte, aceleración e intensidad teórica esperada.</a:t>
          </a:r>
          <a:endParaRPr lang="en-US" dirty="0"/>
        </a:p>
      </dgm:t>
    </dgm:pt>
    <dgm:pt modelId="{3BA0B52B-3D6E-4C74-A5FB-65CBE7248F27}" type="parTrans" cxnId="{5C27E9CE-FDFD-4FB3-896A-AF7EBF230E1B}">
      <dgm:prSet/>
      <dgm:spPr/>
      <dgm:t>
        <a:bodyPr/>
        <a:lstStyle/>
        <a:p>
          <a:endParaRPr lang="en-US"/>
        </a:p>
      </dgm:t>
    </dgm:pt>
    <dgm:pt modelId="{D58CF6B4-EF90-4BED-B21D-E6DDC03E74F3}" type="sibTrans" cxnId="{5C27E9CE-FDFD-4FB3-896A-AF7EBF230E1B}">
      <dgm:prSet/>
      <dgm:spPr/>
      <dgm:t>
        <a:bodyPr/>
        <a:lstStyle/>
        <a:p>
          <a:endParaRPr lang="en-US"/>
        </a:p>
      </dgm:t>
    </dgm:pt>
    <dgm:pt modelId="{EAD80F88-7E13-4242-94D8-DF230AE3E7BF}">
      <dgm:prSet/>
      <dgm:spPr/>
      <dgm:t>
        <a:bodyPr/>
        <a:lstStyle/>
        <a:p>
          <a:r>
            <a:rPr lang="es-ES" smtClean="0"/>
            <a:t>Caracterizar la exposición del cantón Rumiñahui a partir de la base de datos catastral usando un SIG.</a:t>
          </a:r>
          <a:endParaRPr lang="en-US"/>
        </a:p>
      </dgm:t>
    </dgm:pt>
    <dgm:pt modelId="{B13D4ECD-7E14-43EE-9A02-1F48689F618F}" type="parTrans" cxnId="{7DA91A30-1E1F-4346-8FE9-D669D6A0E54F}">
      <dgm:prSet/>
      <dgm:spPr/>
      <dgm:t>
        <a:bodyPr/>
        <a:lstStyle/>
        <a:p>
          <a:endParaRPr lang="en-US"/>
        </a:p>
      </dgm:t>
    </dgm:pt>
    <dgm:pt modelId="{DCE7F481-D2D8-4E9F-80F3-ACF21A13DD99}" type="sibTrans" cxnId="{7DA91A30-1E1F-4346-8FE9-D669D6A0E54F}">
      <dgm:prSet/>
      <dgm:spPr/>
      <dgm:t>
        <a:bodyPr/>
        <a:lstStyle/>
        <a:p>
          <a:endParaRPr lang="en-US"/>
        </a:p>
      </dgm:t>
    </dgm:pt>
    <dgm:pt modelId="{F2A5AE3F-170A-4841-8DFA-30696CCCD96A}">
      <dgm:prSet/>
      <dgm:spPr/>
      <dgm:t>
        <a:bodyPr/>
        <a:lstStyle/>
        <a:p>
          <a:r>
            <a:rPr lang="es-ES" dirty="0" smtClean="0"/>
            <a:t>Caracterización de la vulnerabilidad sísmica del cantón Rumiñahui. Método de Índice de Vulnerabilidad </a:t>
          </a:r>
          <a:r>
            <a:rPr lang="es-ES" dirty="0" err="1" smtClean="0"/>
            <a:t>Miv</a:t>
          </a:r>
          <a:r>
            <a:rPr lang="es-ES" dirty="0" smtClean="0"/>
            <a:t> usando un SIG.</a:t>
          </a:r>
          <a:endParaRPr lang="en-US" dirty="0"/>
        </a:p>
      </dgm:t>
    </dgm:pt>
    <dgm:pt modelId="{6C9427F2-333B-448D-A8F4-662EEE8C1CDA}" type="parTrans" cxnId="{ED88DDD3-5353-4EAC-AD30-4669026F6761}">
      <dgm:prSet/>
      <dgm:spPr/>
      <dgm:t>
        <a:bodyPr/>
        <a:lstStyle/>
        <a:p>
          <a:endParaRPr lang="en-US"/>
        </a:p>
      </dgm:t>
    </dgm:pt>
    <dgm:pt modelId="{B63F5095-0197-4D06-AD0E-274B0E129574}" type="sibTrans" cxnId="{ED88DDD3-5353-4EAC-AD30-4669026F6761}">
      <dgm:prSet/>
      <dgm:spPr/>
      <dgm:t>
        <a:bodyPr/>
        <a:lstStyle/>
        <a:p>
          <a:endParaRPr lang="en-US"/>
        </a:p>
      </dgm:t>
    </dgm:pt>
    <dgm:pt modelId="{5A8B55CB-55EC-4EF2-B1B8-9EBEEF35105D}">
      <dgm:prSet/>
      <dgm:spPr/>
      <dgm:t>
        <a:bodyPr/>
        <a:lstStyle/>
        <a:p>
          <a:r>
            <a:rPr lang="es-ES" smtClean="0"/>
            <a:t>Estimación del riesgo sísmico asociado a los dos eventos en el cantón Rumiñahui en términos de daño esperado para los dos escenarios de amenaza</a:t>
          </a:r>
          <a:endParaRPr lang="en-US"/>
        </a:p>
      </dgm:t>
    </dgm:pt>
    <dgm:pt modelId="{E80F07CB-D29E-45E3-90A4-7C1B2F92445D}" type="parTrans" cxnId="{F05EB51B-2035-490F-A9ED-18289CA3B56E}">
      <dgm:prSet/>
      <dgm:spPr/>
      <dgm:t>
        <a:bodyPr/>
        <a:lstStyle/>
        <a:p>
          <a:endParaRPr lang="en-US"/>
        </a:p>
      </dgm:t>
    </dgm:pt>
    <dgm:pt modelId="{EB213983-892E-4FB9-A03F-9B80F5406FCF}" type="sibTrans" cxnId="{F05EB51B-2035-490F-A9ED-18289CA3B56E}">
      <dgm:prSet/>
      <dgm:spPr/>
      <dgm:t>
        <a:bodyPr/>
        <a:lstStyle/>
        <a:p>
          <a:endParaRPr lang="en-US"/>
        </a:p>
      </dgm:t>
    </dgm:pt>
    <dgm:pt modelId="{BB4F0B47-79D3-4ECB-A02A-BB177234D7EB}" type="pres">
      <dgm:prSet presAssocID="{23EEDC89-DDDB-4BEC-AC58-E25BF3AE5C3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CD871A7D-3160-48AD-B7EF-471857E07765}" type="pres">
      <dgm:prSet presAssocID="{23EEDC89-DDDB-4BEC-AC58-E25BF3AE5C32}" presName="Name1" presStyleCnt="0"/>
      <dgm:spPr/>
    </dgm:pt>
    <dgm:pt modelId="{EC195BF4-061E-443F-9FC2-5AE0F2BE13A3}" type="pres">
      <dgm:prSet presAssocID="{23EEDC89-DDDB-4BEC-AC58-E25BF3AE5C32}" presName="cycle" presStyleCnt="0"/>
      <dgm:spPr/>
    </dgm:pt>
    <dgm:pt modelId="{5EA34C36-4E2E-40EE-953A-5BC9B83195F9}" type="pres">
      <dgm:prSet presAssocID="{23EEDC89-DDDB-4BEC-AC58-E25BF3AE5C32}" presName="srcNode" presStyleLbl="node1" presStyleIdx="0" presStyleCnt="5"/>
      <dgm:spPr/>
    </dgm:pt>
    <dgm:pt modelId="{99F49313-3D4F-4EBC-9E37-FB3E057D0A3E}" type="pres">
      <dgm:prSet presAssocID="{23EEDC89-DDDB-4BEC-AC58-E25BF3AE5C32}" presName="conn" presStyleLbl="parChTrans1D2" presStyleIdx="0" presStyleCnt="1"/>
      <dgm:spPr/>
      <dgm:t>
        <a:bodyPr/>
        <a:lstStyle/>
        <a:p>
          <a:endParaRPr lang="en-US"/>
        </a:p>
      </dgm:t>
    </dgm:pt>
    <dgm:pt modelId="{2A05D8AA-0817-4BEE-9D00-6237C7764B93}" type="pres">
      <dgm:prSet presAssocID="{23EEDC89-DDDB-4BEC-AC58-E25BF3AE5C32}" presName="extraNode" presStyleLbl="node1" presStyleIdx="0" presStyleCnt="5"/>
      <dgm:spPr/>
    </dgm:pt>
    <dgm:pt modelId="{241408A3-BC38-43B0-AC00-FC408F1AAA1B}" type="pres">
      <dgm:prSet presAssocID="{23EEDC89-DDDB-4BEC-AC58-E25BF3AE5C32}" presName="dstNode" presStyleLbl="node1" presStyleIdx="0" presStyleCnt="5"/>
      <dgm:spPr/>
    </dgm:pt>
    <dgm:pt modelId="{5360CEB9-6ED9-4ABE-8DCD-5C87096CE265}" type="pres">
      <dgm:prSet presAssocID="{7FD292F7-BBEF-4CA0-8460-062607F7083E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FD8D56-23A1-4F98-95DA-BABD91C8FB45}" type="pres">
      <dgm:prSet presAssocID="{7FD292F7-BBEF-4CA0-8460-062607F7083E}" presName="accent_1" presStyleCnt="0"/>
      <dgm:spPr/>
    </dgm:pt>
    <dgm:pt modelId="{5FF1375A-DFA7-41C9-9E3E-B2AEB7E7A3FE}" type="pres">
      <dgm:prSet presAssocID="{7FD292F7-BBEF-4CA0-8460-062607F7083E}" presName="accentRepeatNode" presStyleLbl="solidFgAcc1" presStyleIdx="0" presStyleCnt="5"/>
      <dgm:spPr/>
    </dgm:pt>
    <dgm:pt modelId="{128E9DD8-6A71-4A37-8E8D-E6B4B01D5295}" type="pres">
      <dgm:prSet presAssocID="{8B8B518B-EC01-4929-91D3-517060904E1F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D04919-E0F5-4EBF-AE60-AAD36A0FEDAB}" type="pres">
      <dgm:prSet presAssocID="{8B8B518B-EC01-4929-91D3-517060904E1F}" presName="accent_2" presStyleCnt="0"/>
      <dgm:spPr/>
    </dgm:pt>
    <dgm:pt modelId="{F8F960AA-9740-4636-9A8B-57E53A07016C}" type="pres">
      <dgm:prSet presAssocID="{8B8B518B-EC01-4929-91D3-517060904E1F}" presName="accentRepeatNode" presStyleLbl="solidFgAcc1" presStyleIdx="1" presStyleCnt="5"/>
      <dgm:spPr/>
    </dgm:pt>
    <dgm:pt modelId="{C0F5BF1F-1974-42B8-B328-006E83A88DE5}" type="pres">
      <dgm:prSet presAssocID="{EAD80F88-7E13-4242-94D8-DF230AE3E7BF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D17EC1-18F6-4A16-A0F8-D4EE82430575}" type="pres">
      <dgm:prSet presAssocID="{EAD80F88-7E13-4242-94D8-DF230AE3E7BF}" presName="accent_3" presStyleCnt="0"/>
      <dgm:spPr/>
    </dgm:pt>
    <dgm:pt modelId="{542F0945-3045-4F57-BCC5-421BB0DE9B5A}" type="pres">
      <dgm:prSet presAssocID="{EAD80F88-7E13-4242-94D8-DF230AE3E7BF}" presName="accentRepeatNode" presStyleLbl="solidFgAcc1" presStyleIdx="2" presStyleCnt="5"/>
      <dgm:spPr/>
    </dgm:pt>
    <dgm:pt modelId="{E4AEC9F2-0849-4654-8A0A-679B5BDEFB99}" type="pres">
      <dgm:prSet presAssocID="{F2A5AE3F-170A-4841-8DFA-30696CCCD96A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20E79-467F-414A-A32C-87CE7E72CFFB}" type="pres">
      <dgm:prSet presAssocID="{F2A5AE3F-170A-4841-8DFA-30696CCCD96A}" presName="accent_4" presStyleCnt="0"/>
      <dgm:spPr/>
    </dgm:pt>
    <dgm:pt modelId="{472905DA-3F1F-4211-B214-98CA6DB4E100}" type="pres">
      <dgm:prSet presAssocID="{F2A5AE3F-170A-4841-8DFA-30696CCCD96A}" presName="accentRepeatNode" presStyleLbl="solidFgAcc1" presStyleIdx="3" presStyleCnt="5"/>
      <dgm:spPr/>
    </dgm:pt>
    <dgm:pt modelId="{68EF5386-EB67-4D11-A763-1DEA7EAFA9FC}" type="pres">
      <dgm:prSet presAssocID="{5A8B55CB-55EC-4EF2-B1B8-9EBEEF35105D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B48E2A-78BA-4F1F-8471-77A1EF8CD951}" type="pres">
      <dgm:prSet presAssocID="{5A8B55CB-55EC-4EF2-B1B8-9EBEEF35105D}" presName="accent_5" presStyleCnt="0"/>
      <dgm:spPr/>
    </dgm:pt>
    <dgm:pt modelId="{BE9AA31B-8FDA-4F4D-9262-22C365F5D8CA}" type="pres">
      <dgm:prSet presAssocID="{5A8B55CB-55EC-4EF2-B1B8-9EBEEF35105D}" presName="accentRepeatNode" presStyleLbl="solidFgAcc1" presStyleIdx="4" presStyleCnt="5"/>
      <dgm:spPr/>
    </dgm:pt>
  </dgm:ptLst>
  <dgm:cxnLst>
    <dgm:cxn modelId="{ED88DDD3-5353-4EAC-AD30-4669026F6761}" srcId="{23EEDC89-DDDB-4BEC-AC58-E25BF3AE5C32}" destId="{F2A5AE3F-170A-4841-8DFA-30696CCCD96A}" srcOrd="3" destOrd="0" parTransId="{6C9427F2-333B-448D-A8F4-662EEE8C1CDA}" sibTransId="{B63F5095-0197-4D06-AD0E-274B0E129574}"/>
    <dgm:cxn modelId="{899DEDDD-7C31-4812-9BFD-C2BB3697B104}" type="presOf" srcId="{51E38D94-4C3C-4DD2-B3B4-29069C18DFD4}" destId="{99F49313-3D4F-4EBC-9E37-FB3E057D0A3E}" srcOrd="0" destOrd="0" presId="urn:microsoft.com/office/officeart/2008/layout/VerticalCurvedList"/>
    <dgm:cxn modelId="{F05EB51B-2035-490F-A9ED-18289CA3B56E}" srcId="{23EEDC89-DDDB-4BEC-AC58-E25BF3AE5C32}" destId="{5A8B55CB-55EC-4EF2-B1B8-9EBEEF35105D}" srcOrd="4" destOrd="0" parTransId="{E80F07CB-D29E-45E3-90A4-7C1B2F92445D}" sibTransId="{EB213983-892E-4FB9-A03F-9B80F5406FCF}"/>
    <dgm:cxn modelId="{0D10DBC0-45E7-4657-9085-E5CC0BE26836}" srcId="{23EEDC89-DDDB-4BEC-AC58-E25BF3AE5C32}" destId="{7FD292F7-BBEF-4CA0-8460-062607F7083E}" srcOrd="0" destOrd="0" parTransId="{EF750CED-664F-4E02-9EDE-66AF20832274}" sibTransId="{51E38D94-4C3C-4DD2-B3B4-29069C18DFD4}"/>
    <dgm:cxn modelId="{7DA91A30-1E1F-4346-8FE9-D669D6A0E54F}" srcId="{23EEDC89-DDDB-4BEC-AC58-E25BF3AE5C32}" destId="{EAD80F88-7E13-4242-94D8-DF230AE3E7BF}" srcOrd="2" destOrd="0" parTransId="{B13D4ECD-7E14-43EE-9A02-1F48689F618F}" sibTransId="{DCE7F481-D2D8-4E9F-80F3-ACF21A13DD99}"/>
    <dgm:cxn modelId="{85743171-C572-4693-9518-A31452FD1257}" type="presOf" srcId="{7FD292F7-BBEF-4CA0-8460-062607F7083E}" destId="{5360CEB9-6ED9-4ABE-8DCD-5C87096CE265}" srcOrd="0" destOrd="0" presId="urn:microsoft.com/office/officeart/2008/layout/VerticalCurvedList"/>
    <dgm:cxn modelId="{F93F5B2F-772A-4E2A-BF7E-96961F7D349B}" type="presOf" srcId="{8B8B518B-EC01-4929-91D3-517060904E1F}" destId="{128E9DD8-6A71-4A37-8E8D-E6B4B01D5295}" srcOrd="0" destOrd="0" presId="urn:microsoft.com/office/officeart/2008/layout/VerticalCurvedList"/>
    <dgm:cxn modelId="{71BADD93-3903-4BE9-87ED-056813F9172C}" type="presOf" srcId="{EAD80F88-7E13-4242-94D8-DF230AE3E7BF}" destId="{C0F5BF1F-1974-42B8-B328-006E83A88DE5}" srcOrd="0" destOrd="0" presId="urn:microsoft.com/office/officeart/2008/layout/VerticalCurvedList"/>
    <dgm:cxn modelId="{5C27E9CE-FDFD-4FB3-896A-AF7EBF230E1B}" srcId="{23EEDC89-DDDB-4BEC-AC58-E25BF3AE5C32}" destId="{8B8B518B-EC01-4929-91D3-517060904E1F}" srcOrd="1" destOrd="0" parTransId="{3BA0B52B-3D6E-4C74-A5FB-65CBE7248F27}" sibTransId="{D58CF6B4-EF90-4BED-B21D-E6DDC03E74F3}"/>
    <dgm:cxn modelId="{041739CC-D67C-4976-A21A-9E4655D20938}" type="presOf" srcId="{5A8B55CB-55EC-4EF2-B1B8-9EBEEF35105D}" destId="{68EF5386-EB67-4D11-A763-1DEA7EAFA9FC}" srcOrd="0" destOrd="0" presId="urn:microsoft.com/office/officeart/2008/layout/VerticalCurvedList"/>
    <dgm:cxn modelId="{2035D542-4EB6-491A-810B-9F0BD2CA5A48}" type="presOf" srcId="{F2A5AE3F-170A-4841-8DFA-30696CCCD96A}" destId="{E4AEC9F2-0849-4654-8A0A-679B5BDEFB99}" srcOrd="0" destOrd="0" presId="urn:microsoft.com/office/officeart/2008/layout/VerticalCurvedList"/>
    <dgm:cxn modelId="{058F1C43-4C48-4FAE-BC21-2FD40EF0B920}" type="presOf" srcId="{23EEDC89-DDDB-4BEC-AC58-E25BF3AE5C32}" destId="{BB4F0B47-79D3-4ECB-A02A-BB177234D7EB}" srcOrd="0" destOrd="0" presId="urn:microsoft.com/office/officeart/2008/layout/VerticalCurvedList"/>
    <dgm:cxn modelId="{727809ED-28AC-47FB-8E58-F84883D38D6B}" type="presParOf" srcId="{BB4F0B47-79D3-4ECB-A02A-BB177234D7EB}" destId="{CD871A7D-3160-48AD-B7EF-471857E07765}" srcOrd="0" destOrd="0" presId="urn:microsoft.com/office/officeart/2008/layout/VerticalCurvedList"/>
    <dgm:cxn modelId="{73646847-5A3F-42C6-9F73-B216F915E538}" type="presParOf" srcId="{CD871A7D-3160-48AD-B7EF-471857E07765}" destId="{EC195BF4-061E-443F-9FC2-5AE0F2BE13A3}" srcOrd="0" destOrd="0" presId="urn:microsoft.com/office/officeart/2008/layout/VerticalCurvedList"/>
    <dgm:cxn modelId="{3F1F0255-3BF1-4443-8BA4-BC7E177FD8DA}" type="presParOf" srcId="{EC195BF4-061E-443F-9FC2-5AE0F2BE13A3}" destId="{5EA34C36-4E2E-40EE-953A-5BC9B83195F9}" srcOrd="0" destOrd="0" presId="urn:microsoft.com/office/officeart/2008/layout/VerticalCurvedList"/>
    <dgm:cxn modelId="{CB7E1B0A-121B-4EED-B302-33F3C9E66AF1}" type="presParOf" srcId="{EC195BF4-061E-443F-9FC2-5AE0F2BE13A3}" destId="{99F49313-3D4F-4EBC-9E37-FB3E057D0A3E}" srcOrd="1" destOrd="0" presId="urn:microsoft.com/office/officeart/2008/layout/VerticalCurvedList"/>
    <dgm:cxn modelId="{57EA6038-9C3C-4AB4-8570-EE7D38DBA12F}" type="presParOf" srcId="{EC195BF4-061E-443F-9FC2-5AE0F2BE13A3}" destId="{2A05D8AA-0817-4BEE-9D00-6237C7764B93}" srcOrd="2" destOrd="0" presId="urn:microsoft.com/office/officeart/2008/layout/VerticalCurvedList"/>
    <dgm:cxn modelId="{2A0D1E30-2D68-4868-BB19-A2238807ABDD}" type="presParOf" srcId="{EC195BF4-061E-443F-9FC2-5AE0F2BE13A3}" destId="{241408A3-BC38-43B0-AC00-FC408F1AAA1B}" srcOrd="3" destOrd="0" presId="urn:microsoft.com/office/officeart/2008/layout/VerticalCurvedList"/>
    <dgm:cxn modelId="{E62E2AFA-EB12-483B-9288-A6F4501A4E15}" type="presParOf" srcId="{CD871A7D-3160-48AD-B7EF-471857E07765}" destId="{5360CEB9-6ED9-4ABE-8DCD-5C87096CE265}" srcOrd="1" destOrd="0" presId="urn:microsoft.com/office/officeart/2008/layout/VerticalCurvedList"/>
    <dgm:cxn modelId="{462A98A8-F9F3-43DF-B0BD-F939760B2447}" type="presParOf" srcId="{CD871A7D-3160-48AD-B7EF-471857E07765}" destId="{C1FD8D56-23A1-4F98-95DA-BABD91C8FB45}" srcOrd="2" destOrd="0" presId="urn:microsoft.com/office/officeart/2008/layout/VerticalCurvedList"/>
    <dgm:cxn modelId="{7EA2B1E8-DE7B-4B6D-8C04-2A389C0B94D7}" type="presParOf" srcId="{C1FD8D56-23A1-4F98-95DA-BABD91C8FB45}" destId="{5FF1375A-DFA7-41C9-9E3E-B2AEB7E7A3FE}" srcOrd="0" destOrd="0" presId="urn:microsoft.com/office/officeart/2008/layout/VerticalCurvedList"/>
    <dgm:cxn modelId="{BCC34B25-048E-4C3A-844D-2EF6A6460ACC}" type="presParOf" srcId="{CD871A7D-3160-48AD-B7EF-471857E07765}" destId="{128E9DD8-6A71-4A37-8E8D-E6B4B01D5295}" srcOrd="3" destOrd="0" presId="urn:microsoft.com/office/officeart/2008/layout/VerticalCurvedList"/>
    <dgm:cxn modelId="{E259E423-60E9-44B7-AE74-5BCD1A9C6409}" type="presParOf" srcId="{CD871A7D-3160-48AD-B7EF-471857E07765}" destId="{ACD04919-E0F5-4EBF-AE60-AAD36A0FEDAB}" srcOrd="4" destOrd="0" presId="urn:microsoft.com/office/officeart/2008/layout/VerticalCurvedList"/>
    <dgm:cxn modelId="{0736331F-8834-41A2-8926-D473F4D2F6B6}" type="presParOf" srcId="{ACD04919-E0F5-4EBF-AE60-AAD36A0FEDAB}" destId="{F8F960AA-9740-4636-9A8B-57E53A07016C}" srcOrd="0" destOrd="0" presId="urn:microsoft.com/office/officeart/2008/layout/VerticalCurvedList"/>
    <dgm:cxn modelId="{DBDAA945-ABE2-488C-8DEE-52DB6568EFA2}" type="presParOf" srcId="{CD871A7D-3160-48AD-B7EF-471857E07765}" destId="{C0F5BF1F-1974-42B8-B328-006E83A88DE5}" srcOrd="5" destOrd="0" presId="urn:microsoft.com/office/officeart/2008/layout/VerticalCurvedList"/>
    <dgm:cxn modelId="{7083E06B-5FFC-47F8-8F5F-B0E2AC1BC7F7}" type="presParOf" srcId="{CD871A7D-3160-48AD-B7EF-471857E07765}" destId="{A0D17EC1-18F6-4A16-A0F8-D4EE82430575}" srcOrd="6" destOrd="0" presId="urn:microsoft.com/office/officeart/2008/layout/VerticalCurvedList"/>
    <dgm:cxn modelId="{67655A10-B0A0-43B6-BA79-29D7B9CFFD16}" type="presParOf" srcId="{A0D17EC1-18F6-4A16-A0F8-D4EE82430575}" destId="{542F0945-3045-4F57-BCC5-421BB0DE9B5A}" srcOrd="0" destOrd="0" presId="urn:microsoft.com/office/officeart/2008/layout/VerticalCurvedList"/>
    <dgm:cxn modelId="{06D5E386-8DCB-4C59-A4A8-4762F7F231BA}" type="presParOf" srcId="{CD871A7D-3160-48AD-B7EF-471857E07765}" destId="{E4AEC9F2-0849-4654-8A0A-679B5BDEFB99}" srcOrd="7" destOrd="0" presId="urn:microsoft.com/office/officeart/2008/layout/VerticalCurvedList"/>
    <dgm:cxn modelId="{ECD4CF4C-1E0B-4902-B28A-1C6222AD0538}" type="presParOf" srcId="{CD871A7D-3160-48AD-B7EF-471857E07765}" destId="{F1C20E79-467F-414A-A32C-87CE7E72CFFB}" srcOrd="8" destOrd="0" presId="urn:microsoft.com/office/officeart/2008/layout/VerticalCurvedList"/>
    <dgm:cxn modelId="{E6FA4FF3-8EC6-4879-85F7-157BD80E4211}" type="presParOf" srcId="{F1C20E79-467F-414A-A32C-87CE7E72CFFB}" destId="{472905DA-3F1F-4211-B214-98CA6DB4E100}" srcOrd="0" destOrd="0" presId="urn:microsoft.com/office/officeart/2008/layout/VerticalCurvedList"/>
    <dgm:cxn modelId="{417C9C79-C4D9-45B2-9888-E1CFF4D6EF24}" type="presParOf" srcId="{CD871A7D-3160-48AD-B7EF-471857E07765}" destId="{68EF5386-EB67-4D11-A763-1DEA7EAFA9FC}" srcOrd="9" destOrd="0" presId="urn:microsoft.com/office/officeart/2008/layout/VerticalCurvedList"/>
    <dgm:cxn modelId="{CE5C7790-57EF-4F15-97F3-44BADEE4FE68}" type="presParOf" srcId="{CD871A7D-3160-48AD-B7EF-471857E07765}" destId="{7EB48E2A-78BA-4F1F-8471-77A1EF8CD951}" srcOrd="10" destOrd="0" presId="urn:microsoft.com/office/officeart/2008/layout/VerticalCurvedList"/>
    <dgm:cxn modelId="{CFB78227-493D-402B-AFB2-8C6C7B7D6863}" type="presParOf" srcId="{7EB48E2A-78BA-4F1F-8471-77A1EF8CD951}" destId="{BE9AA31B-8FDA-4F4D-9262-22C365F5D8C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E30029-770A-428E-8632-3C30F14EA4FC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206294E-9567-4F36-AA3B-A40110D55665}">
      <dgm:prSet phldrT="[Texto]"/>
      <dgm:spPr/>
      <dgm:t>
        <a:bodyPr/>
        <a:lstStyle/>
        <a:p>
          <a:r>
            <a:rPr lang="es-ES" u="none" smtClean="0">
              <a:effectLst/>
              <a:latin typeface="+mn-lt"/>
              <a:ea typeface="+mn-ea"/>
              <a:cs typeface="+mn-cs"/>
            </a:rPr>
            <a:t>DETERMINISTAS</a:t>
          </a:r>
          <a:endParaRPr lang="en-US" dirty="0"/>
        </a:p>
      </dgm:t>
    </dgm:pt>
    <dgm:pt modelId="{62B6C986-0909-4D6F-93D3-BAF7DC4F3688}" type="parTrans" cxnId="{98CDFF45-2884-444F-9737-DD67949D0AB7}">
      <dgm:prSet/>
      <dgm:spPr/>
      <dgm:t>
        <a:bodyPr/>
        <a:lstStyle/>
        <a:p>
          <a:endParaRPr lang="en-US"/>
        </a:p>
      </dgm:t>
    </dgm:pt>
    <dgm:pt modelId="{7C6CD2C5-F1A9-420C-AA2B-CE0B8BD8699E}" type="sibTrans" cxnId="{98CDFF45-2884-444F-9737-DD67949D0AB7}">
      <dgm:prSet/>
      <dgm:spPr/>
      <dgm:t>
        <a:bodyPr/>
        <a:lstStyle/>
        <a:p>
          <a:endParaRPr lang="en-US"/>
        </a:p>
      </dgm:t>
    </dgm:pt>
    <dgm:pt modelId="{7B7E9F34-2B1A-4715-A128-443618BA4FD1}">
      <dgm:prSet phldrT="[Texto]"/>
      <dgm:spPr/>
      <dgm:t>
        <a:bodyPr/>
        <a:lstStyle/>
        <a:p>
          <a:pPr rtl="0"/>
          <a:r>
            <a:rPr lang="es-EC" b="0" dirty="0" smtClean="0"/>
            <a:t>Se reproducen un terremoto probable (sismo ocurrido en el pasado o sismo probable del futuro)</a:t>
          </a:r>
          <a:endParaRPr lang="en-US" b="0" dirty="0"/>
        </a:p>
      </dgm:t>
    </dgm:pt>
    <dgm:pt modelId="{3FE82BB3-C05F-40CE-A85D-3C5A5EF208C5}" type="parTrans" cxnId="{45AFF31B-4D9A-4092-9380-A17D4065CA9F}">
      <dgm:prSet/>
      <dgm:spPr/>
      <dgm:t>
        <a:bodyPr/>
        <a:lstStyle/>
        <a:p>
          <a:endParaRPr lang="en-US"/>
        </a:p>
      </dgm:t>
    </dgm:pt>
    <dgm:pt modelId="{863EFE92-5908-4ADC-8C90-A857DEBEF44E}" type="sibTrans" cxnId="{45AFF31B-4D9A-4092-9380-A17D4065CA9F}">
      <dgm:prSet/>
      <dgm:spPr/>
      <dgm:t>
        <a:bodyPr/>
        <a:lstStyle/>
        <a:p>
          <a:endParaRPr lang="en-US"/>
        </a:p>
      </dgm:t>
    </dgm:pt>
    <dgm:pt modelId="{285D2025-89C9-4608-AB07-25DDC1C8E677}">
      <dgm:prSet phldrT="[Texto]"/>
      <dgm:spPr/>
      <dgm:t>
        <a:bodyPr/>
        <a:lstStyle/>
        <a:p>
          <a:pPr rtl="0"/>
          <a:r>
            <a:rPr lang="es-ES" u="none" smtClean="0">
              <a:effectLst/>
              <a:latin typeface="+mn-lt"/>
              <a:ea typeface="+mn-ea"/>
              <a:cs typeface="+mn-cs"/>
            </a:rPr>
            <a:t>PROBABILISTAS</a:t>
          </a:r>
          <a:endParaRPr lang="en-US" dirty="0"/>
        </a:p>
      </dgm:t>
    </dgm:pt>
    <dgm:pt modelId="{8BACEAF0-6AA0-4D77-8292-B646CD1F7B30}" type="parTrans" cxnId="{F2B8C4D9-4C75-4E65-9367-94C393FF366F}">
      <dgm:prSet/>
      <dgm:spPr/>
      <dgm:t>
        <a:bodyPr/>
        <a:lstStyle/>
        <a:p>
          <a:endParaRPr lang="en-US"/>
        </a:p>
      </dgm:t>
    </dgm:pt>
    <dgm:pt modelId="{7DDEA8D7-4594-4C60-B5D5-61538FCE83C6}" type="sibTrans" cxnId="{F2B8C4D9-4C75-4E65-9367-94C393FF366F}">
      <dgm:prSet/>
      <dgm:spPr/>
      <dgm:t>
        <a:bodyPr/>
        <a:lstStyle/>
        <a:p>
          <a:endParaRPr lang="en-US"/>
        </a:p>
      </dgm:t>
    </dgm:pt>
    <dgm:pt modelId="{F5E4D579-B094-411E-84FF-7C5958EF5586}">
      <dgm:prSet phldrT="[Texto]"/>
      <dgm:spPr/>
      <dgm:t>
        <a:bodyPr/>
        <a:lstStyle/>
        <a:p>
          <a:pPr rtl="0"/>
          <a:r>
            <a:rPr lang="es-ES" b="0" i="0" u="none" dirty="0" smtClean="0"/>
            <a:t>Se consideran todas las </a:t>
          </a:r>
          <a:r>
            <a:rPr lang="es-ES" b="0" i="0" u="none" smtClean="0"/>
            <a:t>fuentes sísmicas </a:t>
          </a:r>
          <a:r>
            <a:rPr lang="es-ES" b="0" i="0" u="none" dirty="0" smtClean="0"/>
            <a:t>cercanas y se estudia la probabilidad de que se generen distintos niveles de movimiento en el suelo.</a:t>
          </a:r>
          <a:endParaRPr lang="en-US" b="0" dirty="0"/>
        </a:p>
      </dgm:t>
    </dgm:pt>
    <dgm:pt modelId="{0E0FF747-EB7E-43CD-BC97-E8C7130CBEB5}" type="parTrans" cxnId="{9824FD1C-5183-4A3D-882C-04F47B3B1774}">
      <dgm:prSet/>
      <dgm:spPr/>
      <dgm:t>
        <a:bodyPr/>
        <a:lstStyle/>
        <a:p>
          <a:endParaRPr lang="en-US"/>
        </a:p>
      </dgm:t>
    </dgm:pt>
    <dgm:pt modelId="{9BC7B330-1843-438E-884A-5497A597C359}" type="sibTrans" cxnId="{9824FD1C-5183-4A3D-882C-04F47B3B1774}">
      <dgm:prSet/>
      <dgm:spPr/>
      <dgm:t>
        <a:bodyPr/>
        <a:lstStyle/>
        <a:p>
          <a:endParaRPr lang="en-US"/>
        </a:p>
      </dgm:t>
    </dgm:pt>
    <dgm:pt modelId="{F9D27B53-4579-4F2C-B775-F512A56866FB}" type="pres">
      <dgm:prSet presAssocID="{55E30029-770A-428E-8632-3C30F14EA4F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5F03D7-54B1-41B1-BEFC-1C9DAA1BEB8E}" type="pres">
      <dgm:prSet presAssocID="{4206294E-9567-4F36-AA3B-A40110D55665}" presName="linNode" presStyleCnt="0"/>
      <dgm:spPr/>
    </dgm:pt>
    <dgm:pt modelId="{28A82899-8179-4D61-994E-CD145C75F09B}" type="pres">
      <dgm:prSet presAssocID="{4206294E-9567-4F36-AA3B-A40110D55665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F069D1-942E-4080-891C-BBB6ED46FE62}" type="pres">
      <dgm:prSet presAssocID="{4206294E-9567-4F36-AA3B-A40110D55665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C9DE5B-92F7-4AAB-962E-589D24867784}" type="pres">
      <dgm:prSet presAssocID="{7C6CD2C5-F1A9-420C-AA2B-CE0B8BD8699E}" presName="sp" presStyleCnt="0"/>
      <dgm:spPr/>
    </dgm:pt>
    <dgm:pt modelId="{4BD2409D-7B67-4953-BF79-EB477B62FD9A}" type="pres">
      <dgm:prSet presAssocID="{285D2025-89C9-4608-AB07-25DDC1C8E677}" presName="linNode" presStyleCnt="0"/>
      <dgm:spPr/>
    </dgm:pt>
    <dgm:pt modelId="{3746101F-1C68-47B2-9CCE-43F37166A7BA}" type="pres">
      <dgm:prSet presAssocID="{285D2025-89C9-4608-AB07-25DDC1C8E677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E99A5F-9DB2-4149-B691-E634F1D6CC63}" type="pres">
      <dgm:prSet presAssocID="{285D2025-89C9-4608-AB07-25DDC1C8E677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FD6858-3A38-45F0-9508-D16092FD82B2}" type="presOf" srcId="{285D2025-89C9-4608-AB07-25DDC1C8E677}" destId="{3746101F-1C68-47B2-9CCE-43F37166A7BA}" srcOrd="0" destOrd="0" presId="urn:microsoft.com/office/officeart/2005/8/layout/vList5"/>
    <dgm:cxn modelId="{F2B8C4D9-4C75-4E65-9367-94C393FF366F}" srcId="{55E30029-770A-428E-8632-3C30F14EA4FC}" destId="{285D2025-89C9-4608-AB07-25DDC1C8E677}" srcOrd="1" destOrd="0" parTransId="{8BACEAF0-6AA0-4D77-8292-B646CD1F7B30}" sibTransId="{7DDEA8D7-4594-4C60-B5D5-61538FCE83C6}"/>
    <dgm:cxn modelId="{9824FD1C-5183-4A3D-882C-04F47B3B1774}" srcId="{285D2025-89C9-4608-AB07-25DDC1C8E677}" destId="{F5E4D579-B094-411E-84FF-7C5958EF5586}" srcOrd="0" destOrd="0" parTransId="{0E0FF747-EB7E-43CD-BC97-E8C7130CBEB5}" sibTransId="{9BC7B330-1843-438E-884A-5497A597C359}"/>
    <dgm:cxn modelId="{CF12E78E-1A9E-4AEC-9083-80B9EF299B23}" type="presOf" srcId="{4206294E-9567-4F36-AA3B-A40110D55665}" destId="{28A82899-8179-4D61-994E-CD145C75F09B}" srcOrd="0" destOrd="0" presId="urn:microsoft.com/office/officeart/2005/8/layout/vList5"/>
    <dgm:cxn modelId="{FD2F24F8-D9B4-4250-9D9C-7C702E82BC6E}" type="presOf" srcId="{F5E4D579-B094-411E-84FF-7C5958EF5586}" destId="{58E99A5F-9DB2-4149-B691-E634F1D6CC63}" srcOrd="0" destOrd="0" presId="urn:microsoft.com/office/officeart/2005/8/layout/vList5"/>
    <dgm:cxn modelId="{45AFF31B-4D9A-4092-9380-A17D4065CA9F}" srcId="{4206294E-9567-4F36-AA3B-A40110D55665}" destId="{7B7E9F34-2B1A-4715-A128-443618BA4FD1}" srcOrd="0" destOrd="0" parTransId="{3FE82BB3-C05F-40CE-A85D-3C5A5EF208C5}" sibTransId="{863EFE92-5908-4ADC-8C90-A857DEBEF44E}"/>
    <dgm:cxn modelId="{CD37B16A-1365-4272-8C4D-D5467A55BB9E}" type="presOf" srcId="{7B7E9F34-2B1A-4715-A128-443618BA4FD1}" destId="{C4F069D1-942E-4080-891C-BBB6ED46FE62}" srcOrd="0" destOrd="0" presId="urn:microsoft.com/office/officeart/2005/8/layout/vList5"/>
    <dgm:cxn modelId="{89B4E4DC-9F7B-4372-B80D-667984D23120}" type="presOf" srcId="{55E30029-770A-428E-8632-3C30F14EA4FC}" destId="{F9D27B53-4579-4F2C-B775-F512A56866FB}" srcOrd="0" destOrd="0" presId="urn:microsoft.com/office/officeart/2005/8/layout/vList5"/>
    <dgm:cxn modelId="{98CDFF45-2884-444F-9737-DD67949D0AB7}" srcId="{55E30029-770A-428E-8632-3C30F14EA4FC}" destId="{4206294E-9567-4F36-AA3B-A40110D55665}" srcOrd="0" destOrd="0" parTransId="{62B6C986-0909-4D6F-93D3-BAF7DC4F3688}" sibTransId="{7C6CD2C5-F1A9-420C-AA2B-CE0B8BD8699E}"/>
    <dgm:cxn modelId="{BBFCF7AE-DE3B-41BE-A6F4-581BA782405E}" type="presParOf" srcId="{F9D27B53-4579-4F2C-B775-F512A56866FB}" destId="{0D5F03D7-54B1-41B1-BEFC-1C9DAA1BEB8E}" srcOrd="0" destOrd="0" presId="urn:microsoft.com/office/officeart/2005/8/layout/vList5"/>
    <dgm:cxn modelId="{39112320-6512-41B5-873B-656FA8ADDFC8}" type="presParOf" srcId="{0D5F03D7-54B1-41B1-BEFC-1C9DAA1BEB8E}" destId="{28A82899-8179-4D61-994E-CD145C75F09B}" srcOrd="0" destOrd="0" presId="urn:microsoft.com/office/officeart/2005/8/layout/vList5"/>
    <dgm:cxn modelId="{F46DEFBE-DCA2-4371-8829-2E54A8E628DE}" type="presParOf" srcId="{0D5F03D7-54B1-41B1-BEFC-1C9DAA1BEB8E}" destId="{C4F069D1-942E-4080-891C-BBB6ED46FE62}" srcOrd="1" destOrd="0" presId="urn:microsoft.com/office/officeart/2005/8/layout/vList5"/>
    <dgm:cxn modelId="{B363B43D-1A94-4409-AE68-38A40DF172D6}" type="presParOf" srcId="{F9D27B53-4579-4F2C-B775-F512A56866FB}" destId="{CBC9DE5B-92F7-4AAB-962E-589D24867784}" srcOrd="1" destOrd="0" presId="urn:microsoft.com/office/officeart/2005/8/layout/vList5"/>
    <dgm:cxn modelId="{DAE54C77-8C35-41E6-BFB8-5D9E699656FC}" type="presParOf" srcId="{F9D27B53-4579-4F2C-B775-F512A56866FB}" destId="{4BD2409D-7B67-4953-BF79-EB477B62FD9A}" srcOrd="2" destOrd="0" presId="urn:microsoft.com/office/officeart/2005/8/layout/vList5"/>
    <dgm:cxn modelId="{86DD6C80-EBB3-409B-942A-44EE78D13091}" type="presParOf" srcId="{4BD2409D-7B67-4953-BF79-EB477B62FD9A}" destId="{3746101F-1C68-47B2-9CCE-43F37166A7BA}" srcOrd="0" destOrd="0" presId="urn:microsoft.com/office/officeart/2005/8/layout/vList5"/>
    <dgm:cxn modelId="{BEFD848C-DBDA-4ECE-9267-C877E98CB2A2}" type="presParOf" srcId="{4BD2409D-7B67-4953-BF79-EB477B62FD9A}" destId="{58E99A5F-9DB2-4149-B691-E634F1D6CC6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FF9D56-9CFB-4F7A-9E06-5AB77987B08D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FB6227B7-6CBC-4B23-B7F4-768B9BE33985}">
      <dgm:prSet phldrT="[Texto]" custT="1"/>
      <dgm:spPr/>
      <dgm:t>
        <a:bodyPr/>
        <a:lstStyle/>
        <a:p>
          <a:r>
            <a:rPr lang="es-ES" sz="1400" dirty="0">
              <a:solidFill>
                <a:schemeClr val="tx1"/>
              </a:solidFill>
            </a:rPr>
            <a:t>Fase 1.</a:t>
          </a:r>
        </a:p>
        <a:p>
          <a:r>
            <a:rPr lang="es-ES" sz="1400" dirty="0">
              <a:solidFill>
                <a:schemeClr val="tx1"/>
              </a:solidFill>
            </a:rPr>
            <a:t>Identificación y caracterización de las fuentes sísmicas asociadas a los dos escenarios.</a:t>
          </a:r>
        </a:p>
      </dgm:t>
    </dgm:pt>
    <dgm:pt modelId="{E5F09C98-5644-465F-9FED-193F0AC3DE0D}" type="parTrans" cxnId="{1BAF35AA-52BB-4F16-8003-B5F15F1B6584}">
      <dgm:prSet/>
      <dgm:spPr/>
      <dgm:t>
        <a:bodyPr/>
        <a:lstStyle/>
        <a:p>
          <a:endParaRPr lang="es-ES" sz="4000"/>
        </a:p>
      </dgm:t>
    </dgm:pt>
    <dgm:pt modelId="{960C26C5-BB0E-40B1-90AD-875E21B01793}" type="sibTrans" cxnId="{1BAF35AA-52BB-4F16-8003-B5F15F1B6584}">
      <dgm:prSet/>
      <dgm:spPr/>
      <dgm:t>
        <a:bodyPr/>
        <a:lstStyle/>
        <a:p>
          <a:endParaRPr lang="es-ES" sz="4000"/>
        </a:p>
      </dgm:t>
    </dgm:pt>
    <dgm:pt modelId="{677C0C81-EE79-4346-8520-2C146A9E2398}">
      <dgm:prSet phldrT="[Texto]" custT="1"/>
      <dgm:spPr/>
      <dgm:t>
        <a:bodyPr/>
        <a:lstStyle/>
        <a:p>
          <a:r>
            <a:rPr lang="es-ES" sz="1400" dirty="0">
              <a:solidFill>
                <a:schemeClr val="tx1"/>
              </a:solidFill>
            </a:rPr>
            <a:t>Fase 2. </a:t>
          </a:r>
        </a:p>
        <a:p>
          <a:r>
            <a:rPr lang="es-ES" sz="1400" dirty="0">
              <a:solidFill>
                <a:schemeClr val="tx1"/>
              </a:solidFill>
            </a:rPr>
            <a:t>Estimación de las aceleraciones máximas esperadas</a:t>
          </a:r>
        </a:p>
      </dgm:t>
    </dgm:pt>
    <dgm:pt modelId="{A409018A-BBC3-47F3-8EAF-3A974AB35CC3}" type="parTrans" cxnId="{E54EDED2-1394-4234-A33F-C7E73712FB59}">
      <dgm:prSet/>
      <dgm:spPr/>
      <dgm:t>
        <a:bodyPr/>
        <a:lstStyle/>
        <a:p>
          <a:endParaRPr lang="es-ES" sz="4000"/>
        </a:p>
      </dgm:t>
    </dgm:pt>
    <dgm:pt modelId="{A727719C-C4EE-4C01-93DA-2781B60CF23E}" type="sibTrans" cxnId="{E54EDED2-1394-4234-A33F-C7E73712FB59}">
      <dgm:prSet/>
      <dgm:spPr/>
      <dgm:t>
        <a:bodyPr/>
        <a:lstStyle/>
        <a:p>
          <a:endParaRPr lang="es-ES" sz="4000"/>
        </a:p>
      </dgm:t>
    </dgm:pt>
    <dgm:pt modelId="{A738EE09-66A9-419E-9A81-A11393DA8180}">
      <dgm:prSet phldrT="[Texto]" custT="1"/>
      <dgm:spPr/>
      <dgm:t>
        <a:bodyPr/>
        <a:lstStyle/>
        <a:p>
          <a:r>
            <a:rPr lang="es-ES" sz="1400" dirty="0">
              <a:solidFill>
                <a:schemeClr val="tx1"/>
              </a:solidFill>
            </a:rPr>
            <a:t>Fase 3. </a:t>
          </a:r>
        </a:p>
        <a:p>
          <a:r>
            <a:rPr lang="es-ES" sz="1400" dirty="0">
              <a:solidFill>
                <a:schemeClr val="tx1"/>
              </a:solidFill>
            </a:rPr>
            <a:t>Estimación de las intensidades máximas esperadas</a:t>
          </a:r>
        </a:p>
      </dgm:t>
    </dgm:pt>
    <dgm:pt modelId="{15A126C9-9CBC-4F51-9C16-2F16F5AA30B0}" type="parTrans" cxnId="{8A8FD800-4E44-491E-8569-634E7D7DE1D0}">
      <dgm:prSet/>
      <dgm:spPr/>
      <dgm:t>
        <a:bodyPr/>
        <a:lstStyle/>
        <a:p>
          <a:endParaRPr lang="es-ES" sz="4000"/>
        </a:p>
      </dgm:t>
    </dgm:pt>
    <dgm:pt modelId="{C13E6257-0287-48B8-A386-6C05F0B3D5AE}" type="sibTrans" cxnId="{8A8FD800-4E44-491E-8569-634E7D7DE1D0}">
      <dgm:prSet/>
      <dgm:spPr/>
      <dgm:t>
        <a:bodyPr/>
        <a:lstStyle/>
        <a:p>
          <a:endParaRPr lang="es-ES" sz="4000"/>
        </a:p>
      </dgm:t>
    </dgm:pt>
    <dgm:pt modelId="{7A42158E-1FA3-4B82-9134-454DE40082F9}" type="pres">
      <dgm:prSet presAssocID="{2EFF9D56-9CFB-4F7A-9E06-5AB77987B08D}" presName="Name0" presStyleCnt="0">
        <dgm:presLayoutVars>
          <dgm:dir/>
          <dgm:animLvl val="lvl"/>
          <dgm:resizeHandles val="exact"/>
        </dgm:presLayoutVars>
      </dgm:prSet>
      <dgm:spPr/>
    </dgm:pt>
    <dgm:pt modelId="{AE269644-AEA5-493D-ADAB-8BA6D30E19AD}" type="pres">
      <dgm:prSet presAssocID="{FB6227B7-6CBC-4B23-B7F4-768B9BE3398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2072F8-0D41-490D-AF05-AFE0B40D0500}" type="pres">
      <dgm:prSet presAssocID="{960C26C5-BB0E-40B1-90AD-875E21B01793}" presName="parTxOnlySpace" presStyleCnt="0"/>
      <dgm:spPr/>
    </dgm:pt>
    <dgm:pt modelId="{3C0790D5-7FFC-49B6-B699-1AAE019C2922}" type="pres">
      <dgm:prSet presAssocID="{677C0C81-EE79-4346-8520-2C146A9E2398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1FC9F5-81C0-420A-AF8E-6538926D18F2}" type="pres">
      <dgm:prSet presAssocID="{A727719C-C4EE-4C01-93DA-2781B60CF23E}" presName="parTxOnlySpace" presStyleCnt="0"/>
      <dgm:spPr/>
    </dgm:pt>
    <dgm:pt modelId="{83284088-8F16-4013-AE52-46F20A13D11D}" type="pres">
      <dgm:prSet presAssocID="{A738EE09-66A9-419E-9A81-A11393DA818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54EDED2-1394-4234-A33F-C7E73712FB59}" srcId="{2EFF9D56-9CFB-4F7A-9E06-5AB77987B08D}" destId="{677C0C81-EE79-4346-8520-2C146A9E2398}" srcOrd="1" destOrd="0" parTransId="{A409018A-BBC3-47F3-8EAF-3A974AB35CC3}" sibTransId="{A727719C-C4EE-4C01-93DA-2781B60CF23E}"/>
    <dgm:cxn modelId="{8A8FD800-4E44-491E-8569-634E7D7DE1D0}" srcId="{2EFF9D56-9CFB-4F7A-9E06-5AB77987B08D}" destId="{A738EE09-66A9-419E-9A81-A11393DA8180}" srcOrd="2" destOrd="0" parTransId="{15A126C9-9CBC-4F51-9C16-2F16F5AA30B0}" sibTransId="{C13E6257-0287-48B8-A386-6C05F0B3D5AE}"/>
    <dgm:cxn modelId="{1BAF35AA-52BB-4F16-8003-B5F15F1B6584}" srcId="{2EFF9D56-9CFB-4F7A-9E06-5AB77987B08D}" destId="{FB6227B7-6CBC-4B23-B7F4-768B9BE33985}" srcOrd="0" destOrd="0" parTransId="{E5F09C98-5644-465F-9FED-193F0AC3DE0D}" sibTransId="{960C26C5-BB0E-40B1-90AD-875E21B01793}"/>
    <dgm:cxn modelId="{5B393D5A-176C-4A12-A8C8-5A9522FF1852}" type="presOf" srcId="{677C0C81-EE79-4346-8520-2C146A9E2398}" destId="{3C0790D5-7FFC-49B6-B699-1AAE019C2922}" srcOrd="0" destOrd="0" presId="urn:microsoft.com/office/officeart/2005/8/layout/chevron1"/>
    <dgm:cxn modelId="{5D1BFEE8-3BA6-4EC0-A23E-0F9439863EDB}" type="presOf" srcId="{A738EE09-66A9-419E-9A81-A11393DA8180}" destId="{83284088-8F16-4013-AE52-46F20A13D11D}" srcOrd="0" destOrd="0" presId="urn:microsoft.com/office/officeart/2005/8/layout/chevron1"/>
    <dgm:cxn modelId="{68B8F1E3-D669-4E51-A63F-292493BD34EE}" type="presOf" srcId="{2EFF9D56-9CFB-4F7A-9E06-5AB77987B08D}" destId="{7A42158E-1FA3-4B82-9134-454DE40082F9}" srcOrd="0" destOrd="0" presId="urn:microsoft.com/office/officeart/2005/8/layout/chevron1"/>
    <dgm:cxn modelId="{178EAC44-1C08-4EF9-924E-7E90C1A80277}" type="presOf" srcId="{FB6227B7-6CBC-4B23-B7F4-768B9BE33985}" destId="{AE269644-AEA5-493D-ADAB-8BA6D30E19AD}" srcOrd="0" destOrd="0" presId="urn:microsoft.com/office/officeart/2005/8/layout/chevron1"/>
    <dgm:cxn modelId="{DB580E3C-326D-4865-AB9F-2222BBCCE0C3}" type="presParOf" srcId="{7A42158E-1FA3-4B82-9134-454DE40082F9}" destId="{AE269644-AEA5-493D-ADAB-8BA6D30E19AD}" srcOrd="0" destOrd="0" presId="urn:microsoft.com/office/officeart/2005/8/layout/chevron1"/>
    <dgm:cxn modelId="{A8C99B9F-DA1A-4C3F-B788-3BF463524434}" type="presParOf" srcId="{7A42158E-1FA3-4B82-9134-454DE40082F9}" destId="{D12072F8-0D41-490D-AF05-AFE0B40D0500}" srcOrd="1" destOrd="0" presId="urn:microsoft.com/office/officeart/2005/8/layout/chevron1"/>
    <dgm:cxn modelId="{AAEAC2ED-CBED-408A-B959-84D8D039AFBC}" type="presParOf" srcId="{7A42158E-1FA3-4B82-9134-454DE40082F9}" destId="{3C0790D5-7FFC-49B6-B699-1AAE019C2922}" srcOrd="2" destOrd="0" presId="urn:microsoft.com/office/officeart/2005/8/layout/chevron1"/>
    <dgm:cxn modelId="{B536EA51-BC9B-48C6-A0A6-8DC5E4098D88}" type="presParOf" srcId="{7A42158E-1FA3-4B82-9134-454DE40082F9}" destId="{B11FC9F5-81C0-420A-AF8E-6538926D18F2}" srcOrd="3" destOrd="0" presId="urn:microsoft.com/office/officeart/2005/8/layout/chevron1"/>
    <dgm:cxn modelId="{99CBA368-A64C-48CA-A332-12B00DFEAA5F}" type="presParOf" srcId="{7A42158E-1FA3-4B82-9134-454DE40082F9}" destId="{83284088-8F16-4013-AE52-46F20A13D11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EDB240-6A2B-47A0-9D46-599CFA85D574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43A1078-E201-46DC-9FD5-2C308B85DDB4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Metodología Determinista</a:t>
          </a:r>
          <a:endParaRPr lang="en-US" dirty="0">
            <a:solidFill>
              <a:schemeClr val="tx1"/>
            </a:solidFill>
          </a:endParaRPr>
        </a:p>
      </dgm:t>
    </dgm:pt>
    <dgm:pt modelId="{E946E7D3-6297-4362-93E9-6DF6F40805A5}" type="parTrans" cxnId="{AC0DACB8-1AA0-40D9-8327-C45DC1C5CBF7}">
      <dgm:prSet/>
      <dgm:spPr/>
      <dgm:t>
        <a:bodyPr/>
        <a:lstStyle/>
        <a:p>
          <a:endParaRPr lang="en-US"/>
        </a:p>
      </dgm:t>
    </dgm:pt>
    <dgm:pt modelId="{1673AD95-0E70-4D78-9A3D-28D8B93EC52D}" type="sibTrans" cxnId="{AC0DACB8-1AA0-40D9-8327-C45DC1C5CBF7}">
      <dgm:prSet/>
      <dgm:spPr/>
      <dgm:t>
        <a:bodyPr/>
        <a:lstStyle/>
        <a:p>
          <a:endParaRPr lang="en-US"/>
        </a:p>
      </dgm:t>
    </dgm:pt>
    <dgm:pt modelId="{1B23EAF8-1351-45F1-A39F-937AAEC36CAA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sismo próximo de magnitud moderada, asociado al régimen de cortical, </a:t>
          </a:r>
          <a:endParaRPr lang="en-US" dirty="0">
            <a:solidFill>
              <a:schemeClr val="tx1"/>
            </a:solidFill>
          </a:endParaRPr>
        </a:p>
      </dgm:t>
    </dgm:pt>
    <dgm:pt modelId="{6F55969E-412E-4EA1-AE13-C43065F0C165}" type="sibTrans" cxnId="{8C483FC8-087C-4A6C-BF3B-6181F035099B}">
      <dgm:prSet/>
      <dgm:spPr/>
      <dgm:t>
        <a:bodyPr/>
        <a:lstStyle/>
        <a:p>
          <a:endParaRPr lang="en-US"/>
        </a:p>
      </dgm:t>
    </dgm:pt>
    <dgm:pt modelId="{CFD73F19-B54A-4E71-9197-DAF8435400B4}" type="parTrans" cxnId="{8C483FC8-087C-4A6C-BF3B-6181F035099B}">
      <dgm:prSet/>
      <dgm:spPr/>
      <dgm:t>
        <a:bodyPr/>
        <a:lstStyle/>
        <a:p>
          <a:endParaRPr lang="en-US"/>
        </a:p>
      </dgm:t>
    </dgm:pt>
    <dgm:pt modelId="{FD03DDC3-EE16-4A5D-9827-BC99E74F0132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sismo lejano de gran magnitud, asociado al régimen de subducción </a:t>
          </a:r>
          <a:r>
            <a:rPr lang="es-ES" dirty="0" err="1" smtClean="0">
              <a:solidFill>
                <a:schemeClr val="tx1"/>
              </a:solidFill>
            </a:rPr>
            <a:t>interfase</a:t>
          </a:r>
          <a:endParaRPr lang="en-US" dirty="0">
            <a:solidFill>
              <a:schemeClr val="tx1"/>
            </a:solidFill>
          </a:endParaRPr>
        </a:p>
      </dgm:t>
    </dgm:pt>
    <dgm:pt modelId="{7F222EAC-2374-419F-8B6D-49B36E02DAF4}" type="parTrans" cxnId="{B7D8F6E7-ACED-4827-B446-C012E6DEC121}">
      <dgm:prSet/>
      <dgm:spPr/>
    </dgm:pt>
    <dgm:pt modelId="{F908887A-58FA-4F00-B964-6637D3D3D6B8}" type="sibTrans" cxnId="{B7D8F6E7-ACED-4827-B446-C012E6DEC121}">
      <dgm:prSet/>
      <dgm:spPr/>
    </dgm:pt>
    <dgm:pt modelId="{FE07E826-C5A3-41C5-8CF8-68A5EE6141E6}" type="pres">
      <dgm:prSet presAssocID="{2DEDB240-6A2B-47A0-9D46-599CFA85D57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109B9BC-BEC6-4A51-9C40-9E8B91A869C7}" type="pres">
      <dgm:prSet presAssocID="{743A1078-E201-46DC-9FD5-2C308B85DDB4}" presName="hierRoot1" presStyleCnt="0">
        <dgm:presLayoutVars>
          <dgm:hierBranch val="init"/>
        </dgm:presLayoutVars>
      </dgm:prSet>
      <dgm:spPr/>
    </dgm:pt>
    <dgm:pt modelId="{91ABF5C3-67BF-455A-89D7-6736686D197F}" type="pres">
      <dgm:prSet presAssocID="{743A1078-E201-46DC-9FD5-2C308B85DDB4}" presName="rootComposite1" presStyleCnt="0"/>
      <dgm:spPr/>
    </dgm:pt>
    <dgm:pt modelId="{9B63FA69-B71C-47F7-8F49-719F19CB0ADD}" type="pres">
      <dgm:prSet presAssocID="{743A1078-E201-46DC-9FD5-2C308B85DDB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CC5DC9-5CD1-44B8-8D14-9970A2852F50}" type="pres">
      <dgm:prSet presAssocID="{743A1078-E201-46DC-9FD5-2C308B85DDB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CDB4107D-E046-4435-B689-488650132733}" type="pres">
      <dgm:prSet presAssocID="{743A1078-E201-46DC-9FD5-2C308B85DDB4}" presName="hierChild2" presStyleCnt="0"/>
      <dgm:spPr/>
    </dgm:pt>
    <dgm:pt modelId="{C047CD96-3832-4BC0-9CC9-6F7866CF8AEA}" type="pres">
      <dgm:prSet presAssocID="{7F222EAC-2374-419F-8B6D-49B36E02DAF4}" presName="Name37" presStyleLbl="parChTrans1D2" presStyleIdx="0" presStyleCnt="2"/>
      <dgm:spPr/>
    </dgm:pt>
    <dgm:pt modelId="{4105EC76-81A6-412D-BDE5-F87FDCF257BF}" type="pres">
      <dgm:prSet presAssocID="{FD03DDC3-EE16-4A5D-9827-BC99E74F0132}" presName="hierRoot2" presStyleCnt="0">
        <dgm:presLayoutVars>
          <dgm:hierBranch val="init"/>
        </dgm:presLayoutVars>
      </dgm:prSet>
      <dgm:spPr/>
    </dgm:pt>
    <dgm:pt modelId="{D1EDB93A-11EB-46EE-90E2-85E8EFFB1FF2}" type="pres">
      <dgm:prSet presAssocID="{FD03DDC3-EE16-4A5D-9827-BC99E74F0132}" presName="rootComposite" presStyleCnt="0"/>
      <dgm:spPr/>
    </dgm:pt>
    <dgm:pt modelId="{A2576D81-25A1-4CB6-9A28-486A8D3885AD}" type="pres">
      <dgm:prSet presAssocID="{FD03DDC3-EE16-4A5D-9827-BC99E74F0132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D61A8A9-1D41-4F04-B461-59B199002E75}" type="pres">
      <dgm:prSet presAssocID="{FD03DDC3-EE16-4A5D-9827-BC99E74F0132}" presName="rootConnector" presStyleLbl="node2" presStyleIdx="0" presStyleCnt="2"/>
      <dgm:spPr/>
      <dgm:t>
        <a:bodyPr/>
        <a:lstStyle/>
        <a:p>
          <a:endParaRPr lang="en-US"/>
        </a:p>
      </dgm:t>
    </dgm:pt>
    <dgm:pt modelId="{CB67C73D-8B84-414F-879C-C224F32E03C7}" type="pres">
      <dgm:prSet presAssocID="{FD03DDC3-EE16-4A5D-9827-BC99E74F0132}" presName="hierChild4" presStyleCnt="0"/>
      <dgm:spPr/>
    </dgm:pt>
    <dgm:pt modelId="{7F327557-57F9-43D4-946F-4B14A68B115E}" type="pres">
      <dgm:prSet presAssocID="{FD03DDC3-EE16-4A5D-9827-BC99E74F0132}" presName="hierChild5" presStyleCnt="0"/>
      <dgm:spPr/>
    </dgm:pt>
    <dgm:pt modelId="{33E7F1DC-D965-4D79-9CB4-11BF0360D971}" type="pres">
      <dgm:prSet presAssocID="{CFD73F19-B54A-4E71-9197-DAF8435400B4}" presName="Name37" presStyleLbl="parChTrans1D2" presStyleIdx="1" presStyleCnt="2"/>
      <dgm:spPr/>
      <dgm:t>
        <a:bodyPr/>
        <a:lstStyle/>
        <a:p>
          <a:endParaRPr lang="en-US"/>
        </a:p>
      </dgm:t>
    </dgm:pt>
    <dgm:pt modelId="{C96DD911-74A1-4F21-AB62-C6F5FAAB304C}" type="pres">
      <dgm:prSet presAssocID="{1B23EAF8-1351-45F1-A39F-937AAEC36CAA}" presName="hierRoot2" presStyleCnt="0">
        <dgm:presLayoutVars>
          <dgm:hierBranch val="init"/>
        </dgm:presLayoutVars>
      </dgm:prSet>
      <dgm:spPr/>
    </dgm:pt>
    <dgm:pt modelId="{AD453A75-9256-4C58-8D75-B579C1B8E1F2}" type="pres">
      <dgm:prSet presAssocID="{1B23EAF8-1351-45F1-A39F-937AAEC36CAA}" presName="rootComposite" presStyleCnt="0"/>
      <dgm:spPr/>
    </dgm:pt>
    <dgm:pt modelId="{9768416D-E94D-4518-BBB7-2BDFB2739F3D}" type="pres">
      <dgm:prSet presAssocID="{1B23EAF8-1351-45F1-A39F-937AAEC36CAA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A17B1F5-D218-476A-8D13-0120BEAEF8EA}" type="pres">
      <dgm:prSet presAssocID="{1B23EAF8-1351-45F1-A39F-937AAEC36CAA}" presName="rootConnector" presStyleLbl="node2" presStyleIdx="1" presStyleCnt="2"/>
      <dgm:spPr/>
      <dgm:t>
        <a:bodyPr/>
        <a:lstStyle/>
        <a:p>
          <a:endParaRPr lang="en-US"/>
        </a:p>
      </dgm:t>
    </dgm:pt>
    <dgm:pt modelId="{FA634257-2F39-4142-9274-4ED54C69AFD8}" type="pres">
      <dgm:prSet presAssocID="{1B23EAF8-1351-45F1-A39F-937AAEC36CAA}" presName="hierChild4" presStyleCnt="0"/>
      <dgm:spPr/>
    </dgm:pt>
    <dgm:pt modelId="{3069F423-4653-4A9A-88F9-5F5FDB071D7B}" type="pres">
      <dgm:prSet presAssocID="{1B23EAF8-1351-45F1-A39F-937AAEC36CAA}" presName="hierChild5" presStyleCnt="0"/>
      <dgm:spPr/>
    </dgm:pt>
    <dgm:pt modelId="{0D68F3A4-4757-4B24-9169-17E9F004459A}" type="pres">
      <dgm:prSet presAssocID="{743A1078-E201-46DC-9FD5-2C308B85DDB4}" presName="hierChild3" presStyleCnt="0"/>
      <dgm:spPr/>
    </dgm:pt>
  </dgm:ptLst>
  <dgm:cxnLst>
    <dgm:cxn modelId="{4A51E2F9-715D-4789-94EB-F178E85E1017}" type="presOf" srcId="{1B23EAF8-1351-45F1-A39F-937AAEC36CAA}" destId="{DA17B1F5-D218-476A-8D13-0120BEAEF8EA}" srcOrd="1" destOrd="0" presId="urn:microsoft.com/office/officeart/2005/8/layout/orgChart1"/>
    <dgm:cxn modelId="{71D52454-B1AE-4A1D-B38C-57B049B81BAC}" type="presOf" srcId="{743A1078-E201-46DC-9FD5-2C308B85DDB4}" destId="{9B63FA69-B71C-47F7-8F49-719F19CB0ADD}" srcOrd="0" destOrd="0" presId="urn:microsoft.com/office/officeart/2005/8/layout/orgChart1"/>
    <dgm:cxn modelId="{AEA9597D-FF6B-4200-8AEE-BB2B658226AF}" type="presOf" srcId="{CFD73F19-B54A-4E71-9197-DAF8435400B4}" destId="{33E7F1DC-D965-4D79-9CB4-11BF0360D971}" srcOrd="0" destOrd="0" presId="urn:microsoft.com/office/officeart/2005/8/layout/orgChart1"/>
    <dgm:cxn modelId="{8C483FC8-087C-4A6C-BF3B-6181F035099B}" srcId="{743A1078-E201-46DC-9FD5-2C308B85DDB4}" destId="{1B23EAF8-1351-45F1-A39F-937AAEC36CAA}" srcOrd="1" destOrd="0" parTransId="{CFD73F19-B54A-4E71-9197-DAF8435400B4}" sibTransId="{6F55969E-412E-4EA1-AE13-C43065F0C165}"/>
    <dgm:cxn modelId="{339AD515-DF7D-4B4A-910A-D6B18581FAC7}" type="presOf" srcId="{743A1078-E201-46DC-9FD5-2C308B85DDB4}" destId="{3ECC5DC9-5CD1-44B8-8D14-9970A2852F50}" srcOrd="1" destOrd="0" presId="urn:microsoft.com/office/officeart/2005/8/layout/orgChart1"/>
    <dgm:cxn modelId="{3EF3E480-DB76-43FB-BB82-8E1D8EE1DE53}" type="presOf" srcId="{2DEDB240-6A2B-47A0-9D46-599CFA85D574}" destId="{FE07E826-C5A3-41C5-8CF8-68A5EE6141E6}" srcOrd="0" destOrd="0" presId="urn:microsoft.com/office/officeart/2005/8/layout/orgChart1"/>
    <dgm:cxn modelId="{2B65C739-178E-4794-AFA3-ADA9183C4BCD}" type="presOf" srcId="{1B23EAF8-1351-45F1-A39F-937AAEC36CAA}" destId="{9768416D-E94D-4518-BBB7-2BDFB2739F3D}" srcOrd="0" destOrd="0" presId="urn:microsoft.com/office/officeart/2005/8/layout/orgChart1"/>
    <dgm:cxn modelId="{88B222CF-707B-4DD0-A6E8-AF2BA8DCBEF2}" type="presOf" srcId="{7F222EAC-2374-419F-8B6D-49B36E02DAF4}" destId="{C047CD96-3832-4BC0-9CC9-6F7866CF8AEA}" srcOrd="0" destOrd="0" presId="urn:microsoft.com/office/officeart/2005/8/layout/orgChart1"/>
    <dgm:cxn modelId="{E17185AD-7E90-45F6-9FD0-8ED5F343A4D1}" type="presOf" srcId="{FD03DDC3-EE16-4A5D-9827-BC99E74F0132}" destId="{ED61A8A9-1D41-4F04-B461-59B199002E75}" srcOrd="1" destOrd="0" presId="urn:microsoft.com/office/officeart/2005/8/layout/orgChart1"/>
    <dgm:cxn modelId="{AC0DACB8-1AA0-40D9-8327-C45DC1C5CBF7}" srcId="{2DEDB240-6A2B-47A0-9D46-599CFA85D574}" destId="{743A1078-E201-46DC-9FD5-2C308B85DDB4}" srcOrd="0" destOrd="0" parTransId="{E946E7D3-6297-4362-93E9-6DF6F40805A5}" sibTransId="{1673AD95-0E70-4D78-9A3D-28D8B93EC52D}"/>
    <dgm:cxn modelId="{2D718425-E726-45EF-BD77-7620231738D1}" type="presOf" srcId="{FD03DDC3-EE16-4A5D-9827-BC99E74F0132}" destId="{A2576D81-25A1-4CB6-9A28-486A8D3885AD}" srcOrd="0" destOrd="0" presId="urn:microsoft.com/office/officeart/2005/8/layout/orgChart1"/>
    <dgm:cxn modelId="{B7D8F6E7-ACED-4827-B446-C012E6DEC121}" srcId="{743A1078-E201-46DC-9FD5-2C308B85DDB4}" destId="{FD03DDC3-EE16-4A5D-9827-BC99E74F0132}" srcOrd="0" destOrd="0" parTransId="{7F222EAC-2374-419F-8B6D-49B36E02DAF4}" sibTransId="{F908887A-58FA-4F00-B964-6637D3D3D6B8}"/>
    <dgm:cxn modelId="{F89461BF-213C-4DFC-9DFA-193CCC196D6E}" type="presParOf" srcId="{FE07E826-C5A3-41C5-8CF8-68A5EE6141E6}" destId="{8109B9BC-BEC6-4A51-9C40-9E8B91A869C7}" srcOrd="0" destOrd="0" presId="urn:microsoft.com/office/officeart/2005/8/layout/orgChart1"/>
    <dgm:cxn modelId="{AAB66314-D156-4870-8ED5-746938AA0596}" type="presParOf" srcId="{8109B9BC-BEC6-4A51-9C40-9E8B91A869C7}" destId="{91ABF5C3-67BF-455A-89D7-6736686D197F}" srcOrd="0" destOrd="0" presId="urn:microsoft.com/office/officeart/2005/8/layout/orgChart1"/>
    <dgm:cxn modelId="{2F102D7E-AF5F-4C32-8D2E-2EF657F794D6}" type="presParOf" srcId="{91ABF5C3-67BF-455A-89D7-6736686D197F}" destId="{9B63FA69-B71C-47F7-8F49-719F19CB0ADD}" srcOrd="0" destOrd="0" presId="urn:microsoft.com/office/officeart/2005/8/layout/orgChart1"/>
    <dgm:cxn modelId="{D46838E0-0079-44E9-BC97-678C0E3532C9}" type="presParOf" srcId="{91ABF5C3-67BF-455A-89D7-6736686D197F}" destId="{3ECC5DC9-5CD1-44B8-8D14-9970A2852F50}" srcOrd="1" destOrd="0" presId="urn:microsoft.com/office/officeart/2005/8/layout/orgChart1"/>
    <dgm:cxn modelId="{AC6C2A24-B749-4F01-B478-B0BB9C876BAA}" type="presParOf" srcId="{8109B9BC-BEC6-4A51-9C40-9E8B91A869C7}" destId="{CDB4107D-E046-4435-B689-488650132733}" srcOrd="1" destOrd="0" presId="urn:microsoft.com/office/officeart/2005/8/layout/orgChart1"/>
    <dgm:cxn modelId="{69269091-2ADF-4023-91D7-5B839E92207A}" type="presParOf" srcId="{CDB4107D-E046-4435-B689-488650132733}" destId="{C047CD96-3832-4BC0-9CC9-6F7866CF8AEA}" srcOrd="0" destOrd="0" presId="urn:microsoft.com/office/officeart/2005/8/layout/orgChart1"/>
    <dgm:cxn modelId="{1386A903-32B9-47CF-8E04-1C2546031755}" type="presParOf" srcId="{CDB4107D-E046-4435-B689-488650132733}" destId="{4105EC76-81A6-412D-BDE5-F87FDCF257BF}" srcOrd="1" destOrd="0" presId="urn:microsoft.com/office/officeart/2005/8/layout/orgChart1"/>
    <dgm:cxn modelId="{2AB309A3-1C25-436F-9213-2A62A47CB08F}" type="presParOf" srcId="{4105EC76-81A6-412D-BDE5-F87FDCF257BF}" destId="{D1EDB93A-11EB-46EE-90E2-85E8EFFB1FF2}" srcOrd="0" destOrd="0" presId="urn:microsoft.com/office/officeart/2005/8/layout/orgChart1"/>
    <dgm:cxn modelId="{F6358351-7D8F-4FF7-955F-6D2E95E5F1A7}" type="presParOf" srcId="{D1EDB93A-11EB-46EE-90E2-85E8EFFB1FF2}" destId="{A2576D81-25A1-4CB6-9A28-486A8D3885AD}" srcOrd="0" destOrd="0" presId="urn:microsoft.com/office/officeart/2005/8/layout/orgChart1"/>
    <dgm:cxn modelId="{77E3BEBD-0E59-44A2-9A7E-24EAD6ADC3EB}" type="presParOf" srcId="{D1EDB93A-11EB-46EE-90E2-85E8EFFB1FF2}" destId="{ED61A8A9-1D41-4F04-B461-59B199002E75}" srcOrd="1" destOrd="0" presId="urn:microsoft.com/office/officeart/2005/8/layout/orgChart1"/>
    <dgm:cxn modelId="{9AEA3B2C-BA96-4B23-8D2C-50B74A0B481C}" type="presParOf" srcId="{4105EC76-81A6-412D-BDE5-F87FDCF257BF}" destId="{CB67C73D-8B84-414F-879C-C224F32E03C7}" srcOrd="1" destOrd="0" presId="urn:microsoft.com/office/officeart/2005/8/layout/orgChart1"/>
    <dgm:cxn modelId="{2B26F141-9770-4FF2-A8B7-521990D4FCDE}" type="presParOf" srcId="{4105EC76-81A6-412D-BDE5-F87FDCF257BF}" destId="{7F327557-57F9-43D4-946F-4B14A68B115E}" srcOrd="2" destOrd="0" presId="urn:microsoft.com/office/officeart/2005/8/layout/orgChart1"/>
    <dgm:cxn modelId="{9658EC86-0934-4406-BAB4-59183B19DD76}" type="presParOf" srcId="{CDB4107D-E046-4435-B689-488650132733}" destId="{33E7F1DC-D965-4D79-9CB4-11BF0360D971}" srcOrd="2" destOrd="0" presId="urn:microsoft.com/office/officeart/2005/8/layout/orgChart1"/>
    <dgm:cxn modelId="{2B3565D4-66E6-4CB3-A774-796D5A5B14D4}" type="presParOf" srcId="{CDB4107D-E046-4435-B689-488650132733}" destId="{C96DD911-74A1-4F21-AB62-C6F5FAAB304C}" srcOrd="3" destOrd="0" presId="urn:microsoft.com/office/officeart/2005/8/layout/orgChart1"/>
    <dgm:cxn modelId="{E0731A5B-4786-4C30-9CB6-E4CECAD777DE}" type="presParOf" srcId="{C96DD911-74A1-4F21-AB62-C6F5FAAB304C}" destId="{AD453A75-9256-4C58-8D75-B579C1B8E1F2}" srcOrd="0" destOrd="0" presId="urn:microsoft.com/office/officeart/2005/8/layout/orgChart1"/>
    <dgm:cxn modelId="{C18D9B4B-E65E-436A-A02E-8A3F95E11B12}" type="presParOf" srcId="{AD453A75-9256-4C58-8D75-B579C1B8E1F2}" destId="{9768416D-E94D-4518-BBB7-2BDFB2739F3D}" srcOrd="0" destOrd="0" presId="urn:microsoft.com/office/officeart/2005/8/layout/orgChart1"/>
    <dgm:cxn modelId="{AF1B23F2-0B72-4AB9-935A-01E7774FAD5C}" type="presParOf" srcId="{AD453A75-9256-4C58-8D75-B579C1B8E1F2}" destId="{DA17B1F5-D218-476A-8D13-0120BEAEF8EA}" srcOrd="1" destOrd="0" presId="urn:microsoft.com/office/officeart/2005/8/layout/orgChart1"/>
    <dgm:cxn modelId="{423EBA4A-EEBC-4F8C-B81F-511C5098ECA9}" type="presParOf" srcId="{C96DD911-74A1-4F21-AB62-C6F5FAAB304C}" destId="{FA634257-2F39-4142-9274-4ED54C69AFD8}" srcOrd="1" destOrd="0" presId="urn:microsoft.com/office/officeart/2005/8/layout/orgChart1"/>
    <dgm:cxn modelId="{22BCE590-A396-4B9C-BDC1-C907C77567A1}" type="presParOf" srcId="{C96DD911-74A1-4F21-AB62-C6F5FAAB304C}" destId="{3069F423-4653-4A9A-88F9-5F5FDB071D7B}" srcOrd="2" destOrd="0" presId="urn:microsoft.com/office/officeart/2005/8/layout/orgChart1"/>
    <dgm:cxn modelId="{FFA7016F-3108-42EC-B8DE-60954C8D99CA}" type="presParOf" srcId="{8109B9BC-BEC6-4A51-9C40-9E8B91A869C7}" destId="{0D68F3A4-4757-4B24-9169-17E9F004459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F49313-3D4F-4EBC-9E37-FB3E057D0A3E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85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60CEB9-6ED9-4ABE-8DCD-5C87096CE265}">
      <dsp:nvSpPr>
        <dsp:cNvPr id="0" name=""/>
        <dsp:cNvSpPr/>
      </dsp:nvSpPr>
      <dsp:spPr>
        <a:xfrm>
          <a:off x="384538" y="253918"/>
          <a:ext cx="8392454" cy="50816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Identificación de dos escenarios sísmicos y caracterizar las fuentes sísmicas.</a:t>
          </a:r>
          <a:endParaRPr lang="en-US" sz="1600" kern="1200" dirty="0"/>
        </a:p>
      </dsp:txBody>
      <dsp:txXfrm>
        <a:off x="384538" y="253918"/>
        <a:ext cx="8392454" cy="508162"/>
      </dsp:txXfrm>
    </dsp:sp>
    <dsp:sp modelId="{5FF1375A-DFA7-41C9-9E3E-B2AEB7E7A3FE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8E9DD8-6A71-4A37-8E8D-E6B4B01D5295}">
      <dsp:nvSpPr>
        <dsp:cNvPr id="0" name=""/>
        <dsp:cNvSpPr/>
      </dsp:nvSpPr>
      <dsp:spPr>
        <a:xfrm>
          <a:off x="748672" y="1015918"/>
          <a:ext cx="8028319" cy="508162"/>
        </a:xfrm>
        <a:prstGeom prst="rect">
          <a:avLst/>
        </a:prstGeom>
        <a:solidFill>
          <a:schemeClr val="accent4">
            <a:hueOff val="-3250790"/>
            <a:satOff val="15422"/>
            <a:lumOff val="-3333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Caracterización de la acción sísmica mediante ecuaciones de predicción. Movimiento fuerte, aceleración e intensidad teórica esperada.</a:t>
          </a:r>
          <a:endParaRPr lang="en-US" sz="1600" kern="1200" dirty="0"/>
        </a:p>
      </dsp:txBody>
      <dsp:txXfrm>
        <a:off x="748672" y="1015918"/>
        <a:ext cx="8028319" cy="508162"/>
      </dsp:txXfrm>
    </dsp:sp>
    <dsp:sp modelId="{F8F960AA-9740-4636-9A8B-57E53A07016C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4">
              <a:hueOff val="-3250790"/>
              <a:satOff val="15422"/>
              <a:lumOff val="-3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F5BF1F-1974-42B8-B328-006E83A88DE5}">
      <dsp:nvSpPr>
        <dsp:cNvPr id="0" name=""/>
        <dsp:cNvSpPr/>
      </dsp:nvSpPr>
      <dsp:spPr>
        <a:xfrm>
          <a:off x="860432" y="1777918"/>
          <a:ext cx="7916559" cy="508162"/>
        </a:xfrm>
        <a:prstGeom prst="rect">
          <a:avLst/>
        </a:prstGeom>
        <a:solidFill>
          <a:schemeClr val="accent4">
            <a:hueOff val="-6501581"/>
            <a:satOff val="30845"/>
            <a:lumOff val="-6667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/>
            <a:t>Caracterizar la exposición del cantón Rumiñahui a partir de la base de datos catastral usando un SIG.</a:t>
          </a:r>
          <a:endParaRPr lang="en-US" sz="1600" kern="1200"/>
        </a:p>
      </dsp:txBody>
      <dsp:txXfrm>
        <a:off x="860432" y="1777918"/>
        <a:ext cx="7916559" cy="508162"/>
      </dsp:txXfrm>
    </dsp:sp>
    <dsp:sp modelId="{542F0945-3045-4F57-BCC5-421BB0DE9B5A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4">
              <a:hueOff val="-6501581"/>
              <a:satOff val="30845"/>
              <a:lumOff val="-66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AEC9F2-0849-4654-8A0A-679B5BDEFB99}">
      <dsp:nvSpPr>
        <dsp:cNvPr id="0" name=""/>
        <dsp:cNvSpPr/>
      </dsp:nvSpPr>
      <dsp:spPr>
        <a:xfrm>
          <a:off x="748672" y="2539918"/>
          <a:ext cx="8028319" cy="508162"/>
        </a:xfrm>
        <a:prstGeom prst="rect">
          <a:avLst/>
        </a:prstGeom>
        <a:solidFill>
          <a:schemeClr val="accent4">
            <a:hueOff val="-9752371"/>
            <a:satOff val="46267"/>
            <a:lumOff val="-1000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Caracterización de la vulnerabilidad sísmica del cantón Rumiñahui. Método de Índice de Vulnerabilidad </a:t>
          </a:r>
          <a:r>
            <a:rPr lang="es-ES" sz="1600" kern="1200" dirty="0" err="1" smtClean="0"/>
            <a:t>Miv</a:t>
          </a:r>
          <a:r>
            <a:rPr lang="es-ES" sz="1600" kern="1200" dirty="0" smtClean="0"/>
            <a:t> usando un SIG.</a:t>
          </a:r>
          <a:endParaRPr lang="en-US" sz="1600" kern="1200" dirty="0"/>
        </a:p>
      </dsp:txBody>
      <dsp:txXfrm>
        <a:off x="748672" y="2539918"/>
        <a:ext cx="8028319" cy="508162"/>
      </dsp:txXfrm>
    </dsp:sp>
    <dsp:sp modelId="{472905DA-3F1F-4211-B214-98CA6DB4E100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4">
              <a:hueOff val="-9752371"/>
              <a:satOff val="46267"/>
              <a:lumOff val="-10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EF5386-EB67-4D11-A763-1DEA7EAFA9FC}">
      <dsp:nvSpPr>
        <dsp:cNvPr id="0" name=""/>
        <dsp:cNvSpPr/>
      </dsp:nvSpPr>
      <dsp:spPr>
        <a:xfrm>
          <a:off x="384538" y="3301918"/>
          <a:ext cx="8392454" cy="508162"/>
        </a:xfrm>
        <a:prstGeom prst="rect">
          <a:avLst/>
        </a:prstGeom>
        <a:solidFill>
          <a:schemeClr val="accent4">
            <a:hueOff val="-13003162"/>
            <a:satOff val="61689"/>
            <a:lumOff val="-13333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/>
            <a:t>Estimación del riesgo sísmico asociado a los dos eventos en el cantón Rumiñahui en términos de daño esperado para los dos escenarios de amenaza</a:t>
          </a:r>
          <a:endParaRPr lang="en-US" sz="1600" kern="1200"/>
        </a:p>
      </dsp:txBody>
      <dsp:txXfrm>
        <a:off x="384538" y="3301918"/>
        <a:ext cx="8392454" cy="508162"/>
      </dsp:txXfrm>
    </dsp:sp>
    <dsp:sp modelId="{BE9AA31B-8FDA-4F4D-9262-22C365F5D8CA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4">
              <a:hueOff val="-13003162"/>
              <a:satOff val="61689"/>
              <a:lumOff val="-13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365C1-CF21-498F-A693-F9E6C995BF56}" type="datetimeFigureOut">
              <a:rPr lang="en-US" smtClean="0"/>
              <a:t>2/17/2016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C11C4-5FC4-4630-B694-148C3361446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12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C11C4-5FC4-4630-B694-148C336144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29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C11C4-5FC4-4630-B694-148C3361446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66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740C-6EE1-44D9-9D31-C8E28002FE8B}" type="datetimeFigureOut">
              <a:rPr lang="es-ES" smtClean="0"/>
              <a:t>17/02/2016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DC2B99B-67C1-41A1-BF41-8FD29155312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740C-6EE1-44D9-9D31-C8E28002FE8B}" type="datetimeFigureOut">
              <a:rPr lang="es-ES" smtClean="0"/>
              <a:t>17/02/2016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2B99B-67C1-41A1-BF41-8FD29155312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740C-6EE1-44D9-9D31-C8E28002FE8B}" type="datetimeFigureOut">
              <a:rPr lang="es-ES" smtClean="0"/>
              <a:t>17/02/2016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2B99B-67C1-41A1-BF41-8FD29155312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740C-6EE1-44D9-9D31-C8E28002FE8B}" type="datetimeFigureOut">
              <a:rPr lang="es-ES" smtClean="0"/>
              <a:t>17/02/2016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2B99B-67C1-41A1-BF41-8FD29155312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740C-6EE1-44D9-9D31-C8E28002FE8B}" type="datetimeFigureOut">
              <a:rPr lang="es-ES" smtClean="0"/>
              <a:t>17/02/2016</a:t>
            </a:fld>
            <a:endParaRPr lang="es-E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C2B99B-67C1-41A1-BF41-8FD291553126}" type="slidenum">
              <a:rPr lang="es-ES" smtClean="0"/>
              <a:t>‹Nº›</a:t>
            </a:fld>
            <a:endParaRPr lang="es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740C-6EE1-44D9-9D31-C8E28002FE8B}" type="datetimeFigureOut">
              <a:rPr lang="es-ES" smtClean="0"/>
              <a:t>17/02/2016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2B99B-67C1-41A1-BF41-8FD29155312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740C-6EE1-44D9-9D31-C8E28002FE8B}" type="datetimeFigureOut">
              <a:rPr lang="es-ES" smtClean="0"/>
              <a:t>17/02/2016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2B99B-67C1-41A1-BF41-8FD29155312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740C-6EE1-44D9-9D31-C8E28002FE8B}" type="datetimeFigureOut">
              <a:rPr lang="es-ES" smtClean="0"/>
              <a:t>17/02/2016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2B99B-67C1-41A1-BF41-8FD29155312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740C-6EE1-44D9-9D31-C8E28002FE8B}" type="datetimeFigureOut">
              <a:rPr lang="es-ES" smtClean="0"/>
              <a:t>17/02/2016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2B99B-67C1-41A1-BF41-8FD29155312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740C-6EE1-44D9-9D31-C8E28002FE8B}" type="datetimeFigureOut">
              <a:rPr lang="es-ES" smtClean="0"/>
              <a:t>17/02/2016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2B99B-67C1-41A1-BF41-8FD291553126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740C-6EE1-44D9-9D31-C8E28002FE8B}" type="datetimeFigureOut">
              <a:rPr lang="es-ES" smtClean="0"/>
              <a:t>17/02/2016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DC2B99B-67C1-41A1-BF41-8FD291553126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111740C-6EE1-44D9-9D31-C8E28002FE8B}" type="datetimeFigureOut">
              <a:rPr lang="es-ES" smtClean="0"/>
              <a:t>17/02/2016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FDC2B99B-67C1-41A1-BF41-8FD291553126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7" Type="http://schemas.openxmlformats.org/officeDocument/2006/relationships/image" Target="../media/image8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7" Type="http://schemas.openxmlformats.org/officeDocument/2006/relationships/image" Target="../media/image71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50.png"/><Relationship Id="rId9" Type="http://schemas.openxmlformats.org/officeDocument/2006/relationships/image" Target="../media/image71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7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emf"/><Relationship Id="rId5" Type="http://schemas.openxmlformats.org/officeDocument/2006/relationships/image" Target="../media/image81.png"/><Relationship Id="rId4" Type="http://schemas.openxmlformats.org/officeDocument/2006/relationships/image" Target="../media/image8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chart" Target="../charts/chart13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gif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6408712"/>
          </a:xfrm>
        </p:spPr>
        <p:txBody>
          <a:bodyPr/>
          <a:lstStyle/>
          <a:p>
            <a:pPr algn="ctr"/>
            <a:r>
              <a:rPr lang="es-ES" sz="1600" dirty="0" smtClean="0">
                <a:latin typeface="+mn-lt"/>
              </a:rPr>
              <a:t/>
            </a:r>
            <a:br>
              <a:rPr lang="es-ES" sz="1600" dirty="0" smtClean="0">
                <a:latin typeface="+mn-lt"/>
              </a:rPr>
            </a:br>
            <a:r>
              <a:rPr lang="es-ES" sz="1600" dirty="0" smtClean="0">
                <a:latin typeface="+mn-lt"/>
              </a:rPr>
              <a:t/>
            </a:r>
            <a:br>
              <a:rPr lang="es-ES" sz="1600" dirty="0" smtClean="0">
                <a:latin typeface="+mn-lt"/>
              </a:rPr>
            </a:br>
            <a:r>
              <a:rPr lang="es-ES" sz="1600" dirty="0">
                <a:latin typeface="+mn-lt"/>
              </a:rPr>
              <a:t/>
            </a:r>
            <a:br>
              <a:rPr lang="es-ES" sz="1600" dirty="0">
                <a:latin typeface="+mn-lt"/>
              </a:rPr>
            </a:br>
            <a:r>
              <a:rPr lang="es-ES" sz="1600" dirty="0" smtClean="0">
                <a:latin typeface="+mn-lt"/>
              </a:rPr>
              <a:t/>
            </a:r>
            <a:br>
              <a:rPr lang="es-ES" sz="1600" dirty="0" smtClean="0">
                <a:latin typeface="+mn-lt"/>
              </a:rPr>
            </a:br>
            <a:r>
              <a:rPr lang="es-ES" sz="1600" dirty="0">
                <a:latin typeface="+mn-lt"/>
              </a:rPr>
              <a:t/>
            </a:r>
            <a:br>
              <a:rPr lang="es-ES" sz="1600" dirty="0">
                <a:latin typeface="+mn-lt"/>
              </a:rPr>
            </a:br>
            <a:r>
              <a:rPr lang="es-ES" sz="1600" dirty="0" smtClean="0">
                <a:latin typeface="+mn-lt"/>
              </a:rPr>
              <a:t/>
            </a:r>
            <a:br>
              <a:rPr lang="es-ES" sz="1600" dirty="0" smtClean="0">
                <a:latin typeface="+mn-lt"/>
              </a:rPr>
            </a:br>
            <a:r>
              <a:rPr lang="es-ES" sz="1600" dirty="0">
                <a:latin typeface="+mn-lt"/>
              </a:rPr>
              <a:t/>
            </a:r>
            <a:br>
              <a:rPr lang="es-ES" sz="1600" dirty="0">
                <a:latin typeface="+mn-lt"/>
              </a:rPr>
            </a:br>
            <a:r>
              <a:rPr lang="es-ES" sz="1600" dirty="0" smtClean="0">
                <a:latin typeface="+mn-lt"/>
              </a:rPr>
              <a:t>ingeniería geográfica y del medio </a:t>
            </a:r>
            <a:r>
              <a:rPr lang="es-ES" sz="1600" dirty="0" smtClean="0">
                <a:latin typeface="+mn-lt"/>
              </a:rPr>
              <a:t>ambiente</a:t>
            </a:r>
            <a:r>
              <a:rPr lang="es-ES" sz="1600" dirty="0" smtClean="0">
                <a:latin typeface="+mn-lt"/>
              </a:rPr>
              <a:t/>
            </a:r>
            <a:br>
              <a:rPr lang="es-ES" sz="1600" dirty="0" smtClean="0">
                <a:latin typeface="+mn-lt"/>
              </a:rPr>
            </a:br>
            <a:r>
              <a:rPr lang="es-ES" sz="1600" dirty="0" smtClean="0">
                <a:latin typeface="+mn-lt"/>
              </a:rPr>
              <a:t/>
            </a:r>
            <a:br>
              <a:rPr lang="es-ES" sz="1600" dirty="0" smtClean="0">
                <a:latin typeface="+mn-lt"/>
              </a:rPr>
            </a:br>
            <a:r>
              <a:rPr lang="es-ES" sz="1600" b="1" dirty="0" smtClean="0">
                <a:latin typeface="+mn-lt"/>
              </a:rPr>
              <a:t>escenarios de </a:t>
            </a:r>
            <a:r>
              <a:rPr lang="es-ES" sz="1600" b="1" dirty="0" smtClean="0">
                <a:latin typeface="+mn-lt"/>
              </a:rPr>
              <a:t>riesgo sísmico </a:t>
            </a:r>
            <a:r>
              <a:rPr lang="es-ES" sz="1600" b="1" dirty="0" smtClean="0">
                <a:latin typeface="+mn-lt"/>
              </a:rPr>
              <a:t>del cantón </a:t>
            </a:r>
            <a:r>
              <a:rPr lang="es-ES" sz="1600" b="1" dirty="0" err="1" smtClean="0">
                <a:latin typeface="+mn-lt"/>
              </a:rPr>
              <a:t>rumiñahui</a:t>
            </a:r>
            <a:r>
              <a:rPr lang="es-ES" sz="1600" b="1" dirty="0" smtClean="0">
                <a:latin typeface="+mn-lt"/>
              </a:rPr>
              <a:t> debido a dos sismos probables con la ayuda de un sistema de información geográfica</a:t>
            </a:r>
            <a:br>
              <a:rPr lang="es-ES" sz="1600" b="1" dirty="0" smtClean="0">
                <a:latin typeface="+mn-lt"/>
              </a:rPr>
            </a:br>
            <a:r>
              <a:rPr lang="es-ES" sz="1600" dirty="0" smtClean="0">
                <a:latin typeface="+mn-lt"/>
              </a:rPr>
              <a:t/>
            </a:r>
            <a:br>
              <a:rPr lang="es-ES" sz="1600" dirty="0" smtClean="0">
                <a:latin typeface="+mn-lt"/>
              </a:rPr>
            </a:br>
            <a:r>
              <a:rPr lang="es-ES" sz="1600" dirty="0" smtClean="0">
                <a:latin typeface="+mn-lt"/>
              </a:rPr>
              <a:t/>
            </a:r>
            <a:br>
              <a:rPr lang="es-ES" sz="1600" dirty="0" smtClean="0">
                <a:latin typeface="+mn-lt"/>
              </a:rPr>
            </a:br>
            <a:r>
              <a:rPr lang="es-ES" sz="1600" dirty="0">
                <a:latin typeface="+mn-lt"/>
              </a:rPr>
              <a:t>DRA. ALICIA RIVAS MEDINA</a:t>
            </a:r>
            <a:br>
              <a:rPr lang="es-ES" sz="1600" dirty="0">
                <a:latin typeface="+mn-lt"/>
              </a:rPr>
            </a:br>
            <a:r>
              <a:rPr lang="es-ES" sz="1600" dirty="0">
                <a:latin typeface="+mn-lt"/>
              </a:rPr>
              <a:t>TUTORA</a:t>
            </a:r>
            <a:br>
              <a:rPr lang="es-ES" sz="1600" dirty="0">
                <a:latin typeface="+mn-lt"/>
              </a:rPr>
            </a:br>
            <a:r>
              <a:rPr lang="es-ES" sz="1600" dirty="0">
                <a:latin typeface="+mn-lt"/>
              </a:rPr>
              <a:t/>
            </a:r>
            <a:br>
              <a:rPr lang="es-ES" sz="1600" dirty="0">
                <a:latin typeface="+mn-lt"/>
              </a:rPr>
            </a:br>
            <a:r>
              <a:rPr lang="es-ES" sz="1600" dirty="0" smtClean="0">
                <a:latin typeface="+mn-lt"/>
              </a:rPr>
              <a:t>ING. BLANCA  CHÁVEZ</a:t>
            </a:r>
            <a:br>
              <a:rPr lang="es-ES" sz="1600" dirty="0" smtClean="0">
                <a:latin typeface="+mn-lt"/>
              </a:rPr>
            </a:br>
            <a:r>
              <a:rPr lang="es-ES" sz="1600" dirty="0" smtClean="0">
                <a:latin typeface="+mn-lt"/>
              </a:rPr>
              <a:t>OPOSITORA</a:t>
            </a:r>
            <a:br>
              <a:rPr lang="es-ES" sz="1600" dirty="0" smtClean="0">
                <a:latin typeface="+mn-lt"/>
              </a:rPr>
            </a:br>
            <a:r>
              <a:rPr lang="es-ES" sz="1600" dirty="0">
                <a:latin typeface="+mn-lt"/>
              </a:rPr>
              <a:t/>
            </a:r>
            <a:br>
              <a:rPr lang="es-ES" sz="1600" dirty="0">
                <a:latin typeface="+mn-lt"/>
              </a:rPr>
            </a:br>
            <a:r>
              <a:rPr lang="es-ES" sz="1600" dirty="0" smtClean="0">
                <a:latin typeface="+mn-lt"/>
              </a:rPr>
              <a:t>DR. MARCELO MEJÍA</a:t>
            </a:r>
            <a:br>
              <a:rPr lang="es-ES" sz="1600" dirty="0" smtClean="0">
                <a:latin typeface="+mn-lt"/>
              </a:rPr>
            </a:br>
            <a:r>
              <a:rPr lang="es-ES" sz="1600" smtClean="0">
                <a:latin typeface="+mn-lt"/>
              </a:rPr>
              <a:t>SECRETARIO </a:t>
            </a:r>
            <a:r>
              <a:rPr lang="es-ES" sz="1600" smtClean="0">
                <a:latin typeface="+mn-lt"/>
              </a:rPr>
              <a:t>académico</a:t>
            </a:r>
            <a:r>
              <a:rPr lang="es-ES" sz="1600">
                <a:latin typeface="+mn-lt"/>
              </a:rPr>
              <a:t/>
            </a:r>
            <a:br>
              <a:rPr lang="es-ES" sz="1600">
                <a:latin typeface="+mn-lt"/>
              </a:rPr>
            </a:br>
            <a:r>
              <a:rPr lang="es-ES" sz="1600" smtClean="0">
                <a:latin typeface="+mn-lt"/>
              </a:rPr>
              <a:t/>
            </a:r>
            <a:br>
              <a:rPr lang="es-ES" sz="1600" smtClean="0">
                <a:latin typeface="+mn-lt"/>
              </a:rPr>
            </a:br>
            <a:r>
              <a:rPr lang="es-ES" sz="1600" smtClean="0">
                <a:latin typeface="+mn-lt"/>
              </a:rPr>
              <a:t>DAVID ROSERO</a:t>
            </a:r>
            <a:endParaRPr lang="es-ES" sz="1600" dirty="0">
              <a:latin typeface="+mn-lt"/>
            </a:endParaRPr>
          </a:p>
        </p:txBody>
      </p:sp>
      <p:pic>
        <p:nvPicPr>
          <p:cNvPr id="5" name="Picture 2" descr="http://ciencia.espe.edu.ec/wp-content/uploads/2014/01/espe-pequ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27124"/>
            <a:ext cx="5688632" cy="75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ipgh.gob.ec/portal/images/imagenes/noticias/EVENTO-CIGM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t="34335" r="38221" b="45284"/>
          <a:stretch/>
        </p:blipFill>
        <p:spPr bwMode="auto">
          <a:xfrm>
            <a:off x="4283968" y="1053037"/>
            <a:ext cx="1008112" cy="8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07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044641861"/>
              </p:ext>
            </p:extLst>
          </p:nvPr>
        </p:nvGraphicFramePr>
        <p:xfrm>
          <a:off x="179512" y="3286854"/>
          <a:ext cx="8856984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251520" y="620688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PELIGROSIDAD SÍSMICA. Metodología aplicada</a:t>
            </a:r>
            <a:endParaRPr lang="en-US" sz="2000" dirty="0"/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2543808380"/>
              </p:ext>
            </p:extLst>
          </p:nvPr>
        </p:nvGraphicFramePr>
        <p:xfrm>
          <a:off x="723014" y="1008480"/>
          <a:ext cx="7809426" cy="198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6017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620688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PELIGROSIDAD SÍSMICA. fase 1</a:t>
            </a:r>
            <a:endParaRPr lang="en-US" sz="2000" dirty="0"/>
          </a:p>
        </p:txBody>
      </p:sp>
      <p:grpSp>
        <p:nvGrpSpPr>
          <p:cNvPr id="5" name="4 Grupo"/>
          <p:cNvGrpSpPr/>
          <p:nvPr/>
        </p:nvGrpSpPr>
        <p:grpSpPr>
          <a:xfrm>
            <a:off x="4873276" y="352697"/>
            <a:ext cx="4091212" cy="935555"/>
            <a:chOff x="1919" y="1116398"/>
            <a:chExt cx="2338888" cy="935555"/>
          </a:xfrm>
        </p:grpSpPr>
        <p:sp>
          <p:nvSpPr>
            <p:cNvPr id="6" name="5 Cheurón"/>
            <p:cNvSpPr/>
            <p:nvPr/>
          </p:nvSpPr>
          <p:spPr>
            <a:xfrm>
              <a:off x="1919" y="1116398"/>
              <a:ext cx="2338888" cy="93555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Cheurón 4"/>
            <p:cNvSpPr/>
            <p:nvPr/>
          </p:nvSpPr>
          <p:spPr>
            <a:xfrm>
              <a:off x="469697" y="1116398"/>
              <a:ext cx="1403333" cy="935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004" tIns="10668" rIns="10668" bIns="10668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kern="1200" dirty="0">
                  <a:solidFill>
                    <a:schemeClr val="tx1"/>
                  </a:solidFill>
                </a:rPr>
                <a:t>Fase 1.</a:t>
              </a:r>
            </a:p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kern="1200" dirty="0">
                  <a:solidFill>
                    <a:schemeClr val="tx1"/>
                  </a:solidFill>
                </a:rPr>
                <a:t>Identificación y caracterización de las fuentes sísmicas asociadas a los dos escenarios.</a:t>
              </a: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2339752" y="1528973"/>
            <a:ext cx="6480720" cy="5140385"/>
            <a:chOff x="457156" y="898599"/>
            <a:chExt cx="2339340" cy="1662436"/>
          </a:xfrm>
        </p:grpSpPr>
        <p:pic>
          <p:nvPicPr>
            <p:cNvPr id="11" name="10 Imagen" descr="http://www.excelenciaradio.com/site/wp-content/uploads/2014/08/ECUADOR-COLOMBIA-TECTONICO.jpg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395"/>
            <a:stretch/>
          </p:blipFill>
          <p:spPr bwMode="auto">
            <a:xfrm>
              <a:off x="457156" y="898599"/>
              <a:ext cx="2339340" cy="166243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46 Elipse"/>
            <p:cNvSpPr/>
            <p:nvPr/>
          </p:nvSpPr>
          <p:spPr>
            <a:xfrm rot="1207236">
              <a:off x="1529671" y="1292973"/>
              <a:ext cx="194310" cy="87368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47 Elipse"/>
            <p:cNvSpPr/>
            <p:nvPr/>
          </p:nvSpPr>
          <p:spPr>
            <a:xfrm rot="1207236">
              <a:off x="2069051" y="1449094"/>
              <a:ext cx="165100" cy="15673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5" name="14 Rectángulo"/>
          <p:cNvSpPr/>
          <p:nvPr/>
        </p:nvSpPr>
        <p:spPr>
          <a:xfrm>
            <a:off x="251520" y="1513371"/>
            <a:ext cx="1872208" cy="13239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selección de estos dos escenarios viene dada por las características tectónicas de Ecuador</a:t>
            </a:r>
            <a:r>
              <a:rPr lang="es-ES" sz="1200" dirty="0" smtClean="0"/>
              <a:t>.</a:t>
            </a:r>
            <a:endParaRPr lang="es-ES" sz="1200" dirty="0"/>
          </a:p>
        </p:txBody>
      </p:sp>
      <p:sp>
        <p:nvSpPr>
          <p:cNvPr id="16" name="15 Rectángulo"/>
          <p:cNvSpPr/>
          <p:nvPr/>
        </p:nvSpPr>
        <p:spPr>
          <a:xfrm>
            <a:off x="251520" y="3437184"/>
            <a:ext cx="1872208" cy="13239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La amenaza sísmica está condicionada por una convergencia de placas que genera sismos de diferente naturaleza y magnitud en todo el país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251520" y="5345396"/>
            <a:ext cx="1872208" cy="13239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>
                <a:solidFill>
                  <a:schemeClr val="tx1"/>
                </a:solidFill>
              </a:rPr>
              <a:t>Para </a:t>
            </a:r>
            <a:r>
              <a:rPr lang="es-ES" sz="1200" dirty="0">
                <a:solidFill>
                  <a:schemeClr val="tx1"/>
                </a:solidFill>
              </a:rPr>
              <a:t>cubrir esa amenaza diversa, se ha considerado importante establecer dos supuestos</a:t>
            </a:r>
            <a:r>
              <a:rPr lang="es-ES" sz="1200" dirty="0" smtClean="0">
                <a:solidFill>
                  <a:schemeClr val="tx1"/>
                </a:solidFill>
              </a:rPr>
              <a:t>.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17 Flecha abajo"/>
          <p:cNvSpPr/>
          <p:nvPr/>
        </p:nvSpPr>
        <p:spPr>
          <a:xfrm>
            <a:off x="1136929" y="2924943"/>
            <a:ext cx="101389" cy="4320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18 Flecha abajo"/>
          <p:cNvSpPr/>
          <p:nvPr/>
        </p:nvSpPr>
        <p:spPr>
          <a:xfrm>
            <a:off x="1136929" y="4869159"/>
            <a:ext cx="101389" cy="4320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CuadroTexto"/>
          <p:cNvSpPr txBox="1"/>
          <p:nvPr/>
        </p:nvSpPr>
        <p:spPr>
          <a:xfrm>
            <a:off x="2339752" y="2996952"/>
            <a:ext cx="3264035" cy="338554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s-EC" sz="1600" dirty="0" smtClean="0"/>
              <a:t>Sismo de Esmeraldas 1906, M8.8</a:t>
            </a:r>
            <a:endParaRPr lang="en-US" sz="16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5973218" y="3861048"/>
            <a:ext cx="2847254" cy="323165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s-EC" sz="1500" dirty="0" smtClean="0"/>
              <a:t>Sismo de </a:t>
            </a:r>
            <a:r>
              <a:rPr lang="es-EC" sz="1500" dirty="0" err="1" smtClean="0"/>
              <a:t>Puengasí</a:t>
            </a:r>
            <a:r>
              <a:rPr lang="es-EC" sz="1500" dirty="0" smtClean="0"/>
              <a:t> FCQ, M6.0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6464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620688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PELIGROSIDAD SÍSMICA. fase 1</a:t>
            </a:r>
            <a:endParaRPr lang="en-US" sz="2000" dirty="0"/>
          </a:p>
        </p:txBody>
      </p:sp>
      <p:pic>
        <p:nvPicPr>
          <p:cNvPr id="8" name="0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1" t="3405" r="24998" b="6272"/>
          <a:stretch/>
        </p:blipFill>
        <p:spPr bwMode="auto">
          <a:xfrm>
            <a:off x="107504" y="1967056"/>
            <a:ext cx="4240530" cy="4846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16 Imagen" descr="G:\correcciones\plano de ruptur puengasi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88840"/>
            <a:ext cx="4242816" cy="484632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596 Grupo"/>
          <p:cNvGrpSpPr/>
          <p:nvPr/>
        </p:nvGrpSpPr>
        <p:grpSpPr>
          <a:xfrm>
            <a:off x="2424430" y="8532495"/>
            <a:ext cx="2749550" cy="1045845"/>
            <a:chOff x="0" y="0"/>
            <a:chExt cx="2502535" cy="911133"/>
          </a:xfrm>
        </p:grpSpPr>
        <p:sp>
          <p:nvSpPr>
            <p:cNvPr id="20" name="19 Rectángulo"/>
            <p:cNvSpPr/>
            <p:nvPr/>
          </p:nvSpPr>
          <p:spPr>
            <a:xfrm>
              <a:off x="0" y="0"/>
              <a:ext cx="2478958" cy="670161"/>
            </a:xfrm>
            <a:prstGeom prst="rect">
              <a:avLst/>
            </a:prstGeom>
            <a:pattFill prst="dkUpDiag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>
                  <a:solidFill>
                    <a:srgbClr val="000000"/>
                  </a:solidFill>
                  <a:effectLst/>
                  <a:latin typeface="Times New Roman"/>
                  <a:ea typeface="Times New Roman"/>
                </a:rPr>
                <a:t>A = L * W</a:t>
              </a:r>
              <a:endParaRPr lang="en-US" sz="900">
                <a:effectLst/>
                <a:latin typeface="Times New Roman"/>
                <a:ea typeface="Times New Roman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>
                  <a:solidFill>
                    <a:srgbClr val="000000"/>
                  </a:solidFill>
                  <a:effectLst/>
                  <a:latin typeface="Times New Roman"/>
                  <a:ea typeface="Times New Roman"/>
                </a:rPr>
                <a:t>A = 64.271 km</a:t>
              </a:r>
              <a:r>
                <a:rPr lang="en-US" sz="1100" baseline="30000">
                  <a:solidFill>
                    <a:srgbClr val="000000"/>
                  </a:solidFill>
                  <a:effectLst/>
                  <a:latin typeface="Times New Roman"/>
                  <a:ea typeface="Times New Roman"/>
                </a:rPr>
                <a:t>2</a:t>
              </a:r>
              <a:endParaRPr lang="en-US" sz="90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21" name="582 Conector recto de flecha"/>
            <p:cNvCxnSpPr/>
            <p:nvPr/>
          </p:nvCxnSpPr>
          <p:spPr>
            <a:xfrm>
              <a:off x="0" y="796636"/>
              <a:ext cx="2502535" cy="0"/>
            </a:xfrm>
            <a:prstGeom prst="straightConnector1">
              <a:avLst/>
            </a:prstGeom>
            <a:ln w="1270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583 Conector recto de flecha"/>
            <p:cNvCxnSpPr/>
            <p:nvPr/>
          </p:nvCxnSpPr>
          <p:spPr>
            <a:xfrm>
              <a:off x="394855" y="0"/>
              <a:ext cx="0" cy="670161"/>
            </a:xfrm>
            <a:prstGeom prst="straightConnector1">
              <a:avLst/>
            </a:prstGeom>
            <a:ln w="1270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584 Cuadro de texto"/>
            <p:cNvSpPr txBox="1"/>
            <p:nvPr/>
          </p:nvSpPr>
          <p:spPr>
            <a:xfrm rot="16200000">
              <a:off x="-135081" y="245917"/>
              <a:ext cx="559865" cy="18669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900">
                  <a:effectLst/>
                  <a:latin typeface="Times New Roman"/>
                  <a:ea typeface="Calibri"/>
                </a:rPr>
                <a:t>6.339 km</a:t>
              </a:r>
              <a:endParaRPr lang="en-US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4" name="585 Cuadro de texto"/>
            <p:cNvSpPr txBox="1"/>
            <p:nvPr/>
          </p:nvSpPr>
          <p:spPr>
            <a:xfrm>
              <a:off x="1046019" y="692727"/>
              <a:ext cx="609600" cy="218406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800">
                  <a:effectLst/>
                  <a:latin typeface="Times New Roman"/>
                  <a:ea typeface="Calibri"/>
                </a:rPr>
                <a:t>10.139 km</a:t>
              </a:r>
              <a:endParaRPr lang="en-US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5" name="586 Cuadro de texto"/>
            <p:cNvSpPr txBox="1"/>
            <p:nvPr/>
          </p:nvSpPr>
          <p:spPr>
            <a:xfrm>
              <a:off x="263237" y="235527"/>
              <a:ext cx="284018" cy="17970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800">
                  <a:effectLst/>
                  <a:latin typeface="Times New Roman"/>
                  <a:ea typeface="Calibri"/>
                </a:rPr>
                <a:t>W</a:t>
              </a:r>
              <a:endParaRPr lang="en-US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6" name="587 Cuadro de texto"/>
            <p:cNvSpPr txBox="1"/>
            <p:nvPr/>
          </p:nvSpPr>
          <p:spPr>
            <a:xfrm>
              <a:off x="768928" y="692727"/>
              <a:ext cx="201881" cy="180267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800">
                  <a:effectLst/>
                  <a:latin typeface="Times New Roman"/>
                  <a:ea typeface="Calibri"/>
                </a:rPr>
                <a:t>L</a:t>
              </a:r>
              <a:endParaRPr lang="en-US" sz="1200">
                <a:effectLst/>
                <a:latin typeface="Times New Roman"/>
                <a:ea typeface="Calibri"/>
              </a:endParaRPr>
            </a:p>
          </p:txBody>
        </p:sp>
      </p:grpSp>
      <p:sp>
        <p:nvSpPr>
          <p:cNvPr id="27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" name="596 Grupo"/>
          <p:cNvGrpSpPr/>
          <p:nvPr/>
        </p:nvGrpSpPr>
        <p:grpSpPr>
          <a:xfrm>
            <a:off x="2576830" y="8684895"/>
            <a:ext cx="2749550" cy="1045845"/>
            <a:chOff x="0" y="0"/>
            <a:chExt cx="2502535" cy="911133"/>
          </a:xfrm>
        </p:grpSpPr>
        <p:sp>
          <p:nvSpPr>
            <p:cNvPr id="30" name="29 Rectángulo"/>
            <p:cNvSpPr/>
            <p:nvPr/>
          </p:nvSpPr>
          <p:spPr>
            <a:xfrm>
              <a:off x="0" y="0"/>
              <a:ext cx="2478958" cy="670161"/>
            </a:xfrm>
            <a:prstGeom prst="rect">
              <a:avLst/>
            </a:prstGeom>
            <a:pattFill prst="dkUpDiag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>
                  <a:solidFill>
                    <a:srgbClr val="000000"/>
                  </a:solidFill>
                  <a:effectLst/>
                  <a:latin typeface="Times New Roman"/>
                  <a:ea typeface="Times New Roman"/>
                </a:rPr>
                <a:t>A = L * W</a:t>
              </a:r>
              <a:endParaRPr lang="en-US" sz="900">
                <a:effectLst/>
                <a:latin typeface="Times New Roman"/>
                <a:ea typeface="Times New Roman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>
                  <a:solidFill>
                    <a:srgbClr val="000000"/>
                  </a:solidFill>
                  <a:effectLst/>
                  <a:latin typeface="Times New Roman"/>
                  <a:ea typeface="Times New Roman"/>
                </a:rPr>
                <a:t>A = 64.271 km</a:t>
              </a:r>
              <a:r>
                <a:rPr lang="en-US" sz="1100" baseline="30000">
                  <a:solidFill>
                    <a:srgbClr val="000000"/>
                  </a:solidFill>
                  <a:effectLst/>
                  <a:latin typeface="Times New Roman"/>
                  <a:ea typeface="Times New Roman"/>
                </a:rPr>
                <a:t>2</a:t>
              </a:r>
              <a:endParaRPr lang="en-US" sz="90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31" name="582 Conector recto de flecha"/>
            <p:cNvCxnSpPr/>
            <p:nvPr/>
          </p:nvCxnSpPr>
          <p:spPr>
            <a:xfrm>
              <a:off x="0" y="796636"/>
              <a:ext cx="2502535" cy="0"/>
            </a:xfrm>
            <a:prstGeom prst="straightConnector1">
              <a:avLst/>
            </a:prstGeom>
            <a:ln w="1270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583 Conector recto de flecha"/>
            <p:cNvCxnSpPr/>
            <p:nvPr/>
          </p:nvCxnSpPr>
          <p:spPr>
            <a:xfrm>
              <a:off x="394855" y="0"/>
              <a:ext cx="0" cy="670161"/>
            </a:xfrm>
            <a:prstGeom prst="straightConnector1">
              <a:avLst/>
            </a:prstGeom>
            <a:ln w="12700"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584 Cuadro de texto"/>
            <p:cNvSpPr txBox="1"/>
            <p:nvPr/>
          </p:nvSpPr>
          <p:spPr>
            <a:xfrm rot="16200000">
              <a:off x="-135081" y="245917"/>
              <a:ext cx="559865" cy="18669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900">
                  <a:effectLst/>
                  <a:latin typeface="Times New Roman"/>
                  <a:ea typeface="Calibri"/>
                </a:rPr>
                <a:t>6.339 km</a:t>
              </a:r>
              <a:endParaRPr lang="en-US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34" name="585 Cuadro de texto"/>
            <p:cNvSpPr txBox="1"/>
            <p:nvPr/>
          </p:nvSpPr>
          <p:spPr>
            <a:xfrm>
              <a:off x="1046019" y="692727"/>
              <a:ext cx="609600" cy="218406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800">
                  <a:effectLst/>
                  <a:latin typeface="Times New Roman"/>
                  <a:ea typeface="Calibri"/>
                </a:rPr>
                <a:t>10.139 km</a:t>
              </a:r>
              <a:endParaRPr lang="en-US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35" name="586 Cuadro de texto"/>
            <p:cNvSpPr txBox="1"/>
            <p:nvPr/>
          </p:nvSpPr>
          <p:spPr>
            <a:xfrm>
              <a:off x="263237" y="235527"/>
              <a:ext cx="284018" cy="179705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800">
                  <a:effectLst/>
                  <a:latin typeface="Times New Roman"/>
                  <a:ea typeface="Calibri"/>
                </a:rPr>
                <a:t>W</a:t>
              </a:r>
              <a:endParaRPr lang="en-US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36" name="587 Cuadro de texto"/>
            <p:cNvSpPr txBox="1"/>
            <p:nvPr/>
          </p:nvSpPr>
          <p:spPr>
            <a:xfrm>
              <a:off x="768928" y="692727"/>
              <a:ext cx="201881" cy="180267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800">
                  <a:effectLst/>
                  <a:latin typeface="Times New Roman"/>
                  <a:ea typeface="Calibri"/>
                </a:rPr>
                <a:t>L</a:t>
              </a:r>
              <a:endParaRPr lang="en-US" sz="1200">
                <a:effectLst/>
                <a:latin typeface="Times New Roman"/>
                <a:ea typeface="Calibri"/>
              </a:endParaRPr>
            </a:p>
          </p:txBody>
        </p:sp>
      </p:grpSp>
      <p:sp>
        <p:nvSpPr>
          <p:cNvPr id="37" name="Rectangle 30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9" name="48 Grupo"/>
          <p:cNvGrpSpPr/>
          <p:nvPr/>
        </p:nvGrpSpPr>
        <p:grpSpPr>
          <a:xfrm>
            <a:off x="4873276" y="352697"/>
            <a:ext cx="4091212" cy="935555"/>
            <a:chOff x="1919" y="1116398"/>
            <a:chExt cx="2338888" cy="935555"/>
          </a:xfrm>
        </p:grpSpPr>
        <p:sp>
          <p:nvSpPr>
            <p:cNvPr id="50" name="49 Cheurón"/>
            <p:cNvSpPr/>
            <p:nvPr/>
          </p:nvSpPr>
          <p:spPr>
            <a:xfrm>
              <a:off x="1919" y="1116398"/>
              <a:ext cx="2338888" cy="93555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Cheurón 4"/>
            <p:cNvSpPr/>
            <p:nvPr/>
          </p:nvSpPr>
          <p:spPr>
            <a:xfrm>
              <a:off x="469697" y="1116398"/>
              <a:ext cx="1403333" cy="935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004" tIns="10668" rIns="10668" bIns="10668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kern="1200" dirty="0">
                  <a:solidFill>
                    <a:schemeClr val="tx1"/>
                  </a:solidFill>
                </a:rPr>
                <a:t>Fase 1.</a:t>
              </a:r>
            </a:p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kern="1200" dirty="0">
                  <a:solidFill>
                    <a:schemeClr val="tx1"/>
                  </a:solidFill>
                </a:rPr>
                <a:t>Identificación y caracterización de las fuentes sísmicas asociadas a los dos escenarios</a:t>
              </a:r>
              <a:r>
                <a:rPr lang="es-ES" sz="1200" kern="1200" dirty="0"/>
                <a:t>.</a:t>
              </a:r>
            </a:p>
          </p:txBody>
        </p:sp>
      </p:grpSp>
      <p:pic>
        <p:nvPicPr>
          <p:cNvPr id="8223" name="Picture 3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0" t="62222" r="48047" b="22778"/>
          <a:stretch/>
        </p:blipFill>
        <p:spPr bwMode="auto">
          <a:xfrm>
            <a:off x="323528" y="1020262"/>
            <a:ext cx="1609725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25" name="Picture 3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4" t="62916" r="41562" b="19722"/>
          <a:stretch/>
        </p:blipFill>
        <p:spPr bwMode="auto">
          <a:xfrm>
            <a:off x="2162907" y="1069591"/>
            <a:ext cx="1977045" cy="930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52 Rectángulo"/>
              <p:cNvSpPr/>
              <p:nvPr/>
            </p:nvSpPr>
            <p:spPr>
              <a:xfrm>
                <a:off x="5590452" y="1321733"/>
                <a:ext cx="195746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C" sz="1200" i="1" dirty="0" smtClean="0">
                    <a:solidFill>
                      <a:schemeClr val="tx1"/>
                    </a:solidFill>
                  </a:rPr>
                  <a:t>Leonard, 2010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sz="1200" i="1">
                          <a:solidFill>
                            <a:schemeClr val="tx1"/>
                          </a:solidFill>
                          <a:latin typeface="Cambria Math"/>
                        </a:rPr>
                        <m:t>𝑀𝑤</m:t>
                      </m:r>
                      <m:r>
                        <a:rPr lang="es-ES" sz="1200" i="1">
                          <a:solidFill>
                            <a:schemeClr val="tx1"/>
                          </a:solidFill>
                          <a:latin typeface="Cambria Math"/>
                        </a:rPr>
                        <m:t>=1.67∗</m:t>
                      </m:r>
                      <m:func>
                        <m:func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s-ES" sz="1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𝑙𝑜𝑔</m:t>
                          </m:r>
                        </m:fName>
                        <m:e>
                          <m:d>
                            <m:d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s-ES" sz="12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e>
                          </m:d>
                        </m:e>
                      </m:func>
                      <m:r>
                        <a:rPr lang="es-ES" sz="1200" i="1">
                          <a:solidFill>
                            <a:schemeClr val="tx1"/>
                          </a:solidFill>
                          <a:latin typeface="Cambria Math"/>
                        </a:rPr>
                        <m:t>+4.2</m:t>
                      </m:r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s-ES" sz="1200" i="1">
                        <a:solidFill>
                          <a:schemeClr val="tx1"/>
                        </a:solidFill>
                        <a:latin typeface="Cambria Math"/>
                      </a:rPr>
                      <m:t>𝑀𝑤</m:t>
                    </m:r>
                    <m:r>
                      <a:rPr lang="es-ES" sz="1200" i="1">
                        <a:solidFill>
                          <a:schemeClr val="tx1"/>
                        </a:solidFill>
                        <a:latin typeface="Cambria Math"/>
                      </a:rPr>
                      <m:t>=1∗</m:t>
                    </m:r>
                    <m:func>
                      <m:funcPr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s-ES" sz="12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𝑙𝑜𝑔</m:t>
                        </m:r>
                      </m:fName>
                      <m:e>
                        <m:d>
                          <m:dPr>
                            <m:ctrlP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s-ES" sz="12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𝐴</m:t>
                            </m:r>
                          </m:e>
                        </m:d>
                      </m:e>
                    </m:func>
                    <m:r>
                      <a:rPr lang="es-ES" sz="1200" i="1">
                        <a:solidFill>
                          <a:schemeClr val="tx1"/>
                        </a:solidFill>
                        <a:latin typeface="Cambria Math"/>
                      </a:rPr>
                      <m:t>+4</m:t>
                    </m:r>
                  </m:oMath>
                </a14:m>
                <a:r>
                  <a:rPr lang="es-ES" sz="1200" i="1" dirty="0" smtClean="0">
                    <a:solidFill>
                      <a:schemeClr val="tx1"/>
                    </a:solidFill>
                  </a:rPr>
                  <a:t>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5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0452" y="1321733"/>
                <a:ext cx="1957468" cy="646331"/>
              </a:xfrm>
              <a:prstGeom prst="rect">
                <a:avLst/>
              </a:prstGeom>
              <a:blipFill rotWithShape="1">
                <a:blip r:embed="rId6"/>
                <a:stretch>
                  <a:fillRect t="-943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53 CuadroTexto"/>
          <p:cNvSpPr txBox="1"/>
          <p:nvPr/>
        </p:nvSpPr>
        <p:spPr>
          <a:xfrm>
            <a:off x="127373" y="1069591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1</a:t>
            </a:r>
            <a:endParaRPr lang="en-US" dirty="0"/>
          </a:p>
        </p:txBody>
      </p:sp>
      <p:sp>
        <p:nvSpPr>
          <p:cNvPr id="58" name="57 CuadroTexto"/>
          <p:cNvSpPr txBox="1"/>
          <p:nvPr/>
        </p:nvSpPr>
        <p:spPr>
          <a:xfrm>
            <a:off x="1941697" y="1069591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2</a:t>
            </a:r>
            <a:endParaRPr lang="en-US" dirty="0"/>
          </a:p>
        </p:txBody>
      </p:sp>
      <p:sp>
        <p:nvSpPr>
          <p:cNvPr id="59" name="58 CuadroTexto"/>
          <p:cNvSpPr txBox="1"/>
          <p:nvPr/>
        </p:nvSpPr>
        <p:spPr>
          <a:xfrm rot="1793412">
            <a:off x="392610" y="4751740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00" dirty="0" smtClean="0"/>
              <a:t>107.2 km</a:t>
            </a:r>
            <a:endParaRPr lang="en-US" sz="1100" dirty="0"/>
          </a:p>
        </p:txBody>
      </p:sp>
      <p:sp>
        <p:nvSpPr>
          <p:cNvPr id="60" name="59 CuadroTexto"/>
          <p:cNvSpPr txBox="1"/>
          <p:nvPr/>
        </p:nvSpPr>
        <p:spPr>
          <a:xfrm rot="18134500">
            <a:off x="660337" y="3311867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00" dirty="0" smtClean="0"/>
              <a:t>592.1 km</a:t>
            </a:r>
            <a:endParaRPr lang="en-US" sz="1100" dirty="0"/>
          </a:p>
        </p:txBody>
      </p:sp>
      <p:sp>
        <p:nvSpPr>
          <p:cNvPr id="61" name="60 CuadroTexto"/>
          <p:cNvSpPr txBox="1"/>
          <p:nvPr/>
        </p:nvSpPr>
        <p:spPr>
          <a:xfrm rot="16521190">
            <a:off x="5296300" y="3324417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00" dirty="0" smtClean="0"/>
              <a:t>10.1 km</a:t>
            </a:r>
            <a:endParaRPr lang="en-US" sz="1100" dirty="0"/>
          </a:p>
        </p:txBody>
      </p:sp>
      <p:sp>
        <p:nvSpPr>
          <p:cNvPr id="62" name="61 CuadroTexto"/>
          <p:cNvSpPr txBox="1"/>
          <p:nvPr/>
        </p:nvSpPr>
        <p:spPr>
          <a:xfrm>
            <a:off x="4891603" y="2618557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00" dirty="0" smtClean="0"/>
              <a:t>6.3 km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0517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620688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PELIGROSIDAD SÍSMICA. fase 2</a:t>
            </a:r>
            <a:endParaRPr lang="en-US" sz="2000" dirty="0"/>
          </a:p>
        </p:txBody>
      </p:sp>
      <p:grpSp>
        <p:nvGrpSpPr>
          <p:cNvPr id="8" name="7 Grupo"/>
          <p:cNvGrpSpPr/>
          <p:nvPr/>
        </p:nvGrpSpPr>
        <p:grpSpPr>
          <a:xfrm>
            <a:off x="4873276" y="352697"/>
            <a:ext cx="4091212" cy="935555"/>
            <a:chOff x="2106919" y="1116398"/>
            <a:chExt cx="2338888" cy="935555"/>
          </a:xfrm>
        </p:grpSpPr>
        <p:sp>
          <p:nvSpPr>
            <p:cNvPr id="9" name="8 Cheurón"/>
            <p:cNvSpPr/>
            <p:nvPr/>
          </p:nvSpPr>
          <p:spPr>
            <a:xfrm>
              <a:off x="2106919" y="1116398"/>
              <a:ext cx="2338888" cy="93555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6501581"/>
                <a:satOff val="30845"/>
                <a:lumOff val="-6667"/>
                <a:alphaOff val="0"/>
              </a:schemeClr>
            </a:fillRef>
            <a:effectRef idx="0">
              <a:schemeClr val="accent4">
                <a:hueOff val="-6501581"/>
                <a:satOff val="30845"/>
                <a:lumOff val="-666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Cheurón 4"/>
            <p:cNvSpPr/>
            <p:nvPr/>
          </p:nvSpPr>
          <p:spPr>
            <a:xfrm>
              <a:off x="2574697" y="1116398"/>
              <a:ext cx="1403333" cy="935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004" tIns="10668" rIns="10668" bIns="10668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kern="1200" dirty="0">
                  <a:solidFill>
                    <a:schemeClr val="tx1"/>
                  </a:solidFill>
                </a:rPr>
                <a:t>Fase 2. </a:t>
              </a:r>
            </a:p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kern="1200" dirty="0">
                  <a:solidFill>
                    <a:schemeClr val="tx1"/>
                  </a:solidFill>
                </a:rPr>
                <a:t>Estimación de las aceleraciones máximas esperadas</a:t>
              </a:r>
            </a:p>
          </p:txBody>
        </p:sp>
      </p:grpSp>
      <p:sp>
        <p:nvSpPr>
          <p:cNvPr id="11" name="10 Rectángulo"/>
          <p:cNvSpPr/>
          <p:nvPr/>
        </p:nvSpPr>
        <p:spPr>
          <a:xfrm>
            <a:off x="301697" y="1020262"/>
            <a:ext cx="43423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/>
              <a:t>Modelo </a:t>
            </a:r>
            <a:r>
              <a:rPr lang="es-ES" sz="1400" dirty="0"/>
              <a:t>de predicción de movimiento fuerte </a:t>
            </a:r>
            <a:r>
              <a:rPr lang="es-ES" sz="1400" dirty="0" smtClean="0"/>
              <a:t>empírico </a:t>
            </a:r>
            <a:endParaRPr lang="en-US" sz="1400" dirty="0"/>
          </a:p>
        </p:txBody>
      </p:sp>
      <p:sp>
        <p:nvSpPr>
          <p:cNvPr id="12" name="11 Rectángulo"/>
          <p:cNvSpPr/>
          <p:nvPr/>
        </p:nvSpPr>
        <p:spPr>
          <a:xfrm>
            <a:off x="510977" y="1412776"/>
            <a:ext cx="40610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u="sng" dirty="0" smtClean="0"/>
              <a:t>Condiciones de contorno</a:t>
            </a:r>
          </a:p>
          <a:p>
            <a:pPr algn="ctr"/>
            <a:r>
              <a:rPr lang="es-ES" sz="1200" u="sng" dirty="0" smtClean="0"/>
              <a:t> </a:t>
            </a:r>
          </a:p>
          <a:p>
            <a:r>
              <a:rPr lang="es-ES" sz="1200" dirty="0" smtClean="0"/>
              <a:t>Modelo para un régimen tectónico de subducción </a:t>
            </a:r>
            <a:r>
              <a:rPr lang="es-ES" sz="1200" dirty="0" err="1" smtClean="0"/>
              <a:t>interfase</a:t>
            </a:r>
            <a:r>
              <a:rPr lang="es-ES" sz="1200" dirty="0" smtClean="0"/>
              <a:t> y cortical</a:t>
            </a:r>
          </a:p>
          <a:p>
            <a:r>
              <a:rPr lang="es-ES" sz="1200" dirty="0" smtClean="0"/>
              <a:t>Para terrenos volcánicos</a:t>
            </a:r>
          </a:p>
          <a:p>
            <a:r>
              <a:rPr lang="es-ES" sz="1200" dirty="0" smtClean="0"/>
              <a:t>Con  gran base de datos</a:t>
            </a:r>
            <a:endParaRPr lang="en-US" sz="1200" dirty="0"/>
          </a:p>
        </p:txBody>
      </p:sp>
      <p:cxnSp>
        <p:nvCxnSpPr>
          <p:cNvPr id="15" name="14 Conector recto"/>
          <p:cNvCxnSpPr/>
          <p:nvPr/>
        </p:nvCxnSpPr>
        <p:spPr>
          <a:xfrm flipV="1">
            <a:off x="107504" y="2613105"/>
            <a:ext cx="3960440" cy="79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Más"/>
          <p:cNvSpPr/>
          <p:nvPr/>
        </p:nvSpPr>
        <p:spPr>
          <a:xfrm>
            <a:off x="174896" y="1972970"/>
            <a:ext cx="360040" cy="468052"/>
          </a:xfrm>
          <a:prstGeom prst="mathPlus">
            <a:avLst/>
          </a:prstGeom>
          <a:solidFill>
            <a:srgbClr val="00B050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16 Rectángulo"/>
          <p:cNvSpPr/>
          <p:nvPr/>
        </p:nvSpPr>
        <p:spPr>
          <a:xfrm>
            <a:off x="327643" y="4392463"/>
            <a:ext cx="287431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Zhao</a:t>
            </a:r>
            <a:r>
              <a:rPr lang="es-E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s-E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et al, 2006</a:t>
            </a:r>
            <a:endParaRPr lang="es-E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1" name="20 Llamada de nube"/>
          <p:cNvSpPr/>
          <p:nvPr/>
        </p:nvSpPr>
        <p:spPr>
          <a:xfrm>
            <a:off x="15186" y="2708920"/>
            <a:ext cx="4268782" cy="1440160"/>
          </a:xfrm>
          <a:prstGeom prst="cloudCallout">
            <a:avLst>
              <a:gd name="adj1" fmla="val -140"/>
              <a:gd name="adj2" fmla="val 64484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dirty="0" smtClean="0">
              <a:solidFill>
                <a:schemeClr val="tx1"/>
              </a:solidFill>
            </a:endParaRPr>
          </a:p>
          <a:p>
            <a:pPr algn="ctr"/>
            <a:endParaRPr lang="es-ES" sz="1100" dirty="0">
              <a:solidFill>
                <a:schemeClr val="tx1"/>
              </a:solidFill>
            </a:endParaRPr>
          </a:p>
          <a:p>
            <a:pPr algn="ctr"/>
            <a:r>
              <a:rPr lang="es-ES" sz="1100" dirty="0" err="1" smtClean="0">
                <a:solidFill>
                  <a:schemeClr val="tx1"/>
                </a:solidFill>
              </a:rPr>
              <a:t>Kanno</a:t>
            </a:r>
            <a:r>
              <a:rPr lang="es-ES" sz="1100" dirty="0" smtClean="0">
                <a:solidFill>
                  <a:schemeClr val="tx1"/>
                </a:solidFill>
              </a:rPr>
              <a:t> </a:t>
            </a:r>
            <a:r>
              <a:rPr lang="es-ES" sz="1100" dirty="0">
                <a:solidFill>
                  <a:schemeClr val="tx1"/>
                </a:solidFill>
              </a:rPr>
              <a:t>et al. (2006) </a:t>
            </a:r>
            <a:r>
              <a:rPr lang="es-ES" sz="1100" dirty="0" err="1">
                <a:solidFill>
                  <a:schemeClr val="tx1"/>
                </a:solidFill>
              </a:rPr>
              <a:t>Lin</a:t>
            </a:r>
            <a:r>
              <a:rPr lang="es-ES" sz="1100" dirty="0">
                <a:solidFill>
                  <a:schemeClr val="tx1"/>
                </a:solidFill>
              </a:rPr>
              <a:t> and Lee (2008) </a:t>
            </a:r>
            <a:r>
              <a:rPr lang="es-ES" sz="1100" dirty="0" err="1">
                <a:solidFill>
                  <a:schemeClr val="tx1"/>
                </a:solidFill>
              </a:rPr>
              <a:t>McVerry</a:t>
            </a:r>
            <a:r>
              <a:rPr lang="es-ES" sz="1100" dirty="0">
                <a:solidFill>
                  <a:schemeClr val="tx1"/>
                </a:solidFill>
              </a:rPr>
              <a:t> et al. (2006) </a:t>
            </a:r>
            <a:r>
              <a:rPr lang="es-ES" sz="1100" dirty="0" err="1">
                <a:solidFill>
                  <a:schemeClr val="tx1"/>
                </a:solidFill>
              </a:rPr>
              <a:t>Youngs</a:t>
            </a:r>
            <a:r>
              <a:rPr lang="es-ES" sz="1100" dirty="0">
                <a:solidFill>
                  <a:schemeClr val="tx1"/>
                </a:solidFill>
              </a:rPr>
              <a:t> et al. (1997) </a:t>
            </a:r>
            <a:r>
              <a:rPr lang="es-ES" sz="1100" dirty="0" err="1">
                <a:solidFill>
                  <a:schemeClr val="tx1"/>
                </a:solidFill>
              </a:rPr>
              <a:t>Zhao</a:t>
            </a:r>
            <a:r>
              <a:rPr lang="es-ES" sz="1100" dirty="0">
                <a:solidFill>
                  <a:schemeClr val="tx1"/>
                </a:solidFill>
              </a:rPr>
              <a:t> et al. (2006) </a:t>
            </a:r>
            <a:r>
              <a:rPr lang="es-ES" sz="1100" dirty="0" err="1">
                <a:solidFill>
                  <a:schemeClr val="tx1"/>
                </a:solidFill>
              </a:rPr>
              <a:t>Atkinson</a:t>
            </a:r>
            <a:r>
              <a:rPr lang="es-ES" sz="1100" dirty="0">
                <a:solidFill>
                  <a:schemeClr val="tx1"/>
                </a:solidFill>
              </a:rPr>
              <a:t> and </a:t>
            </a:r>
            <a:r>
              <a:rPr lang="es-ES" sz="1100" dirty="0" err="1">
                <a:solidFill>
                  <a:schemeClr val="tx1"/>
                </a:solidFill>
              </a:rPr>
              <a:t>Macias</a:t>
            </a:r>
            <a:r>
              <a:rPr lang="es-ES" sz="1100" dirty="0">
                <a:solidFill>
                  <a:schemeClr val="tx1"/>
                </a:solidFill>
              </a:rPr>
              <a:t> (2009) </a:t>
            </a:r>
            <a:r>
              <a:rPr lang="es-ES" sz="1100" dirty="0" err="1">
                <a:solidFill>
                  <a:schemeClr val="tx1"/>
                </a:solidFill>
              </a:rPr>
              <a:t>Garcia</a:t>
            </a:r>
            <a:r>
              <a:rPr lang="es-ES" sz="1100" dirty="0">
                <a:solidFill>
                  <a:schemeClr val="tx1"/>
                </a:solidFill>
              </a:rPr>
              <a:t> et al. (2005)</a:t>
            </a:r>
            <a:endParaRPr lang="en-US" sz="1100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22" name="21 Rectángulo"/>
          <p:cNvSpPr/>
          <p:nvPr/>
        </p:nvSpPr>
        <p:spPr>
          <a:xfrm>
            <a:off x="301697" y="5229200"/>
            <a:ext cx="3766247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1400" dirty="0" smtClean="0"/>
              <a:t>A </a:t>
            </a:r>
            <a:r>
              <a:rPr lang="es-ES" sz="1400" dirty="0"/>
              <a:t>partir de 269 terremotos y 4518 registros </a:t>
            </a:r>
            <a:r>
              <a:rPr lang="es-ES" sz="1400" dirty="0" smtClean="0"/>
              <a:t>Características </a:t>
            </a:r>
            <a:r>
              <a:rPr lang="es-ES" sz="1400" dirty="0" err="1"/>
              <a:t>sismotectónicas</a:t>
            </a:r>
            <a:r>
              <a:rPr lang="es-ES" sz="1400" dirty="0"/>
              <a:t> son similares a las de </a:t>
            </a:r>
            <a:r>
              <a:rPr lang="es-ES" sz="1400" dirty="0" smtClean="0"/>
              <a:t>Ecuador</a:t>
            </a:r>
            <a:endParaRPr lang="en-US" sz="1400" dirty="0"/>
          </a:p>
        </p:txBody>
      </p:sp>
      <p:sp>
        <p:nvSpPr>
          <p:cNvPr id="23" name="22 Flecha abajo"/>
          <p:cNvSpPr/>
          <p:nvPr/>
        </p:nvSpPr>
        <p:spPr>
          <a:xfrm>
            <a:off x="3491880" y="4149080"/>
            <a:ext cx="432048" cy="93610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23 Rectángulo"/>
              <p:cNvSpPr/>
              <p:nvPr/>
            </p:nvSpPr>
            <p:spPr>
              <a:xfrm>
                <a:off x="4392488" y="1666077"/>
                <a:ext cx="4572000" cy="108074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/>
                        </a:rPr>
                        <m:t>𝐿𝑛</m:t>
                      </m:r>
                      <m:d>
                        <m:dPr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S" sz="1600" i="1"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s-ES" sz="1600" i="1">
                          <a:latin typeface="Cambria Math"/>
                        </a:rPr>
                        <m:t>=</m:t>
                      </m:r>
                      <m:r>
                        <a:rPr lang="es-ES" sz="1600" i="1">
                          <a:latin typeface="Cambria Math"/>
                        </a:rPr>
                        <m:t>𝑎</m:t>
                      </m:r>
                      <m:r>
                        <a:rPr lang="es-ES" sz="1600" i="1">
                          <a:latin typeface="Cambria Math"/>
                        </a:rPr>
                        <m:t>∗</m:t>
                      </m:r>
                      <m:r>
                        <a:rPr lang="es-ES" sz="1600" i="1">
                          <a:latin typeface="Cambria Math"/>
                        </a:rPr>
                        <m:t>𝑀𝑤</m:t>
                      </m:r>
                      <m:r>
                        <a:rPr lang="es-ES" sz="1600" i="1">
                          <a:latin typeface="Cambria Math"/>
                        </a:rPr>
                        <m:t>+</m:t>
                      </m:r>
                      <m:r>
                        <a:rPr lang="es-ES" sz="1600" i="1">
                          <a:latin typeface="Cambria Math"/>
                        </a:rPr>
                        <m:t>𝑏</m:t>
                      </m:r>
                      <m:r>
                        <a:rPr lang="es-ES" sz="1600" i="1">
                          <a:latin typeface="Cambria Math"/>
                        </a:rPr>
                        <m:t>∗</m:t>
                      </m:r>
                      <m:r>
                        <a:rPr lang="es-ES" sz="1600" i="1">
                          <a:latin typeface="Cambria Math"/>
                        </a:rPr>
                        <m:t>𝑥</m:t>
                      </m:r>
                      <m:r>
                        <a:rPr lang="es-ES" sz="1600" i="1">
                          <a:latin typeface="Cambria Math"/>
                        </a:rPr>
                        <m:t>−</m:t>
                      </m:r>
                      <m:r>
                        <a:rPr lang="es-ES" sz="1600" i="1">
                          <a:latin typeface="Cambria Math"/>
                        </a:rPr>
                        <m:t>𝐿𝑛</m:t>
                      </m:r>
                      <m:d>
                        <m:dPr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S" sz="1600" i="1"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s-ES" sz="1600" i="1">
                          <a:latin typeface="Cambria Math"/>
                        </a:rPr>
                        <m:t>+</m:t>
                      </m:r>
                      <m:r>
                        <a:rPr lang="es-ES" sz="1600" i="1">
                          <a:latin typeface="Cambria Math"/>
                        </a:rPr>
                        <m:t>𝑒</m:t>
                      </m:r>
                      <m:d>
                        <m:dPr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S" sz="1600" i="1">
                              <a:latin typeface="Cambria Math"/>
                            </a:rPr>
                            <m:t>h</m:t>
                          </m:r>
                          <m:r>
                            <a:rPr lang="es-ES" sz="1600" i="1">
                              <a:latin typeface="Cambria Math"/>
                            </a:rPr>
                            <m:t>−</m:t>
                          </m:r>
                          <m:r>
                            <a:rPr lang="es-ES" sz="1600" i="1">
                              <a:latin typeface="Cambria Math"/>
                            </a:rPr>
                            <m:t>h𝑐</m:t>
                          </m:r>
                        </m:e>
                      </m:d>
                      <m:r>
                        <a:rPr lang="es-ES" sz="1600" i="1">
                          <a:latin typeface="Cambria Math"/>
                        </a:rPr>
                        <m:t>𝛿</m:t>
                      </m:r>
                      <m:r>
                        <a:rPr lang="es-ES" sz="1600" i="1">
                          <a:latin typeface="Cambria Math"/>
                        </a:rPr>
                        <m:t>h</m:t>
                      </m:r>
                      <m:r>
                        <a:rPr lang="es-ES" sz="1600" i="1">
                          <a:latin typeface="Cambria Math"/>
                        </a:rPr>
                        <m:t>+</m:t>
                      </m:r>
                      <m:r>
                        <a:rPr lang="es-ES" sz="1600" i="1">
                          <a:latin typeface="Cambria Math"/>
                        </a:rPr>
                        <m:t>𝐹𝑟</m:t>
                      </m:r>
                      <m:r>
                        <a:rPr lang="es-ES" sz="1600" i="1">
                          <a:latin typeface="Cambria Math"/>
                        </a:rPr>
                        <m:t>+</m:t>
                      </m:r>
                      <m:r>
                        <a:rPr lang="es-ES" sz="1600" i="1">
                          <a:latin typeface="Cambria Math"/>
                        </a:rPr>
                        <m:t>𝑆𝑖</m:t>
                      </m:r>
                      <m:r>
                        <a:rPr lang="es-ES" sz="1600" i="1">
                          <a:latin typeface="Cambria Math"/>
                        </a:rPr>
                        <m:t>+</m:t>
                      </m:r>
                      <m:r>
                        <a:rPr lang="es-ES" sz="1600" i="1">
                          <a:latin typeface="Cambria Math"/>
                        </a:rPr>
                        <m:t>𝑆𝑠</m:t>
                      </m:r>
                      <m:r>
                        <a:rPr lang="es-ES" sz="1600" i="1">
                          <a:latin typeface="Cambria Math"/>
                        </a:rPr>
                        <m:t>+</m:t>
                      </m:r>
                      <m:r>
                        <a:rPr lang="es-ES" sz="1600" i="1">
                          <a:latin typeface="Cambria Math"/>
                        </a:rPr>
                        <m:t>𝑆𝑠𝑙</m:t>
                      </m:r>
                      <m:r>
                        <a:rPr lang="es-ES" sz="1600" i="1">
                          <a:latin typeface="Cambria Math"/>
                        </a:rPr>
                        <m:t>∗</m:t>
                      </m:r>
                      <m:r>
                        <a:rPr lang="es-ES" sz="1600" i="1">
                          <a:latin typeface="Cambria Math"/>
                        </a:rPr>
                        <m:t>𝐿𝑛</m:t>
                      </m:r>
                      <m:d>
                        <m:dPr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S" sz="16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s-ES" sz="1600" i="1">
                          <a:latin typeface="Cambria Math"/>
                        </a:rPr>
                        <m:t>+</m:t>
                      </m:r>
                      <m:r>
                        <a:rPr lang="es-ES" sz="1600" i="1">
                          <a:latin typeface="Cambria Math"/>
                        </a:rPr>
                        <m:t>𝐶𝑘</m:t>
                      </m:r>
                      <m:r>
                        <a:rPr lang="es-ES" sz="1600" i="1">
                          <a:latin typeface="Cambria Math"/>
                        </a:rPr>
                        <m:t>+</m:t>
                      </m:r>
                      <m:r>
                        <a:rPr lang="es-ES" sz="1600" i="1">
                          <a:latin typeface="Cambria Math"/>
                        </a:rPr>
                        <m:t>𝜎</m:t>
                      </m:r>
                    </m:oMath>
                  </m:oMathPara>
                </a14:m>
                <a:endParaRPr lang="en-US" sz="1600" i="1" dirty="0" smtClean="0"/>
              </a:p>
              <a:p>
                <a:endParaRPr lang="en-US" sz="1600" i="1" dirty="0"/>
              </a:p>
              <a:p>
                <a14:m>
                  <m:oMath xmlns:m="http://schemas.openxmlformats.org/officeDocument/2006/math">
                    <m:r>
                      <a:rPr lang="es-ES" sz="1600" i="1">
                        <a:latin typeface="Cambria Math"/>
                      </a:rPr>
                      <m:t>𝑟</m:t>
                    </m:r>
                    <m:r>
                      <a:rPr lang="es-ES" sz="1600" i="1">
                        <a:latin typeface="Cambria Math"/>
                      </a:rPr>
                      <m:t>=</m:t>
                    </m:r>
                    <m:r>
                      <a:rPr lang="es-ES" sz="1600" i="1">
                        <a:latin typeface="Cambria Math"/>
                      </a:rPr>
                      <m:t>𝑥</m:t>
                    </m:r>
                    <m:r>
                      <a:rPr lang="es-ES" sz="1600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s-ES" sz="1600" i="1"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es-EC" sz="1600" b="0" i="1" smtClean="0">
                            <a:latin typeface="Cambria Math"/>
                          </a:rPr>
                          <m:t> </m:t>
                        </m:r>
                        <m:r>
                          <a:rPr lang="es-ES" sz="1600" i="1">
                            <a:latin typeface="Cambria Math"/>
                          </a:rPr>
                          <m:t>𝑑</m:t>
                        </m:r>
                        <m:r>
                          <a:rPr lang="es-ES" sz="1600" i="1">
                            <a:latin typeface="Cambria Math"/>
                          </a:rPr>
                          <m:t>∗</m:t>
                        </m:r>
                        <m:r>
                          <a:rPr lang="es-ES" sz="1600" i="1">
                            <a:latin typeface="Cambria Math"/>
                          </a:rPr>
                          <m:t>𝑀𝑤</m:t>
                        </m:r>
                      </m:sup>
                    </m:sSup>
                  </m:oMath>
                </a14:m>
                <a:r>
                  <a:rPr lang="es-ES" sz="1600" i="1" dirty="0"/>
                  <a:t> </a:t>
                </a:r>
                <a:endParaRPr lang="en-US" sz="1600" dirty="0"/>
              </a:p>
            </p:txBody>
          </p:sp>
        </mc:Choice>
        <mc:Fallback xmlns="">
          <p:sp>
            <p:nvSpPr>
              <p:cNvPr id="24" name="2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2488" y="1666077"/>
                <a:ext cx="4572000" cy="108074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27 Conector recto"/>
          <p:cNvCxnSpPr/>
          <p:nvPr/>
        </p:nvCxnSpPr>
        <p:spPr>
          <a:xfrm>
            <a:off x="4355976" y="1423150"/>
            <a:ext cx="0" cy="5102194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Rectángulo"/>
          <p:cNvSpPr/>
          <p:nvPr/>
        </p:nvSpPr>
        <p:spPr>
          <a:xfrm>
            <a:off x="5565932" y="1328039"/>
            <a:ext cx="17505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Zhao</a:t>
            </a:r>
            <a:r>
              <a:rPr lang="es-ES" sz="1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s-E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et al, 2006</a:t>
            </a:r>
            <a:endParaRPr lang="es-ES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31" name="3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696746"/>
              </p:ext>
            </p:extLst>
          </p:nvPr>
        </p:nvGraphicFramePr>
        <p:xfrm>
          <a:off x="4570017" y="2852936"/>
          <a:ext cx="4250455" cy="1783080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722063"/>
                <a:gridCol w="3528392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A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 b="0" dirty="0">
                          <a:effectLst/>
                        </a:rPr>
                        <a:t>corresponde con la aceleración estimada, expresada en cm/s</a:t>
                      </a:r>
                      <a:r>
                        <a:rPr lang="es-EC" sz="900" b="0" baseline="30000" dirty="0">
                          <a:effectLst/>
                        </a:rPr>
                        <a:t>2</a:t>
                      </a:r>
                      <a:endParaRPr lang="en-US" sz="9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Mw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es la magnitud momento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x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es la distancia del emplazamiento al plano de ruptura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h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es la profundidad del plano de ruptura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hc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es una profundidad fija del modelo, estimada en 15 km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δh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toma el valor de 0 si h&lt;hc y 1 al contrario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Fr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es una constante que debe introducirse para sismos de cortical y mecanismo inverso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Si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para sismos de subducción interfase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Ss y Ssl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para sismos de subducción superficial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Ck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es un parámetro referente al tipo de suelo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a, b, c, </a:t>
                      </a:r>
                      <a:r>
                        <a:rPr lang="es-EC" sz="900" dirty="0" smtClean="0">
                          <a:effectLst/>
                        </a:rPr>
                        <a:t>d, </a:t>
                      </a:r>
                      <a:r>
                        <a:rPr lang="es-EC" sz="900" dirty="0">
                          <a:effectLst/>
                        </a:rPr>
                        <a:t>e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son coeficientes de ajuste del modelo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σ</a:t>
                      </a:r>
                      <a:endParaRPr lang="en-US" sz="9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es la desviación estándar</a:t>
                      </a:r>
                      <a:endParaRPr lang="en-US" sz="9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3" name="32 Rectángulo"/>
              <p:cNvSpPr/>
              <p:nvPr/>
            </p:nvSpPr>
            <p:spPr>
              <a:xfrm>
                <a:off x="4392488" y="4854128"/>
                <a:ext cx="4572000" cy="10995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20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</a:rPr>
                        <m:t>𝐿𝑛</m:t>
                      </m:r>
                      <m:d>
                        <m:dPr>
                          <m:ctrlPr>
                            <a:rPr lang="en-US" sz="12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S" sz="12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𝐴</m:t>
                          </m:r>
                        </m:e>
                      </m:d>
                      <m:r>
                        <a:rPr lang="es-ES" sz="120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</a:rPr>
                        <m:t>=1.101∗</m:t>
                      </m:r>
                      <m:r>
                        <a:rPr lang="es-ES" sz="120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</a:rPr>
                        <m:t>𝑀𝑤</m:t>
                      </m:r>
                      <m:r>
                        <a:rPr lang="es-ES" sz="120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</a:rPr>
                        <m:t>−0.00564∗</m:t>
                      </m:r>
                      <m:r>
                        <a:rPr lang="es-ES" sz="120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</a:rPr>
                        <m:t>𝑥</m:t>
                      </m:r>
                      <m:r>
                        <a:rPr lang="es-ES" sz="120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</a:rPr>
                        <m:t>−</m:t>
                      </m:r>
                      <m:r>
                        <a:rPr lang="es-ES" sz="120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</a:rPr>
                        <m:t>𝐿𝑛</m:t>
                      </m:r>
                      <m:d>
                        <m:dPr>
                          <m:ctrlPr>
                            <a:rPr lang="en-US" sz="12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S" sz="12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𝑟</m:t>
                          </m:r>
                        </m:e>
                      </m:d>
                      <m:r>
                        <a:rPr lang="es-ES" sz="120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</a:rPr>
                        <m:t>+0.01412 </m:t>
                      </m:r>
                      <m:d>
                        <m:dPr>
                          <m:ctrlPr>
                            <a:rPr lang="en-US" sz="12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S" sz="12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h</m:t>
                          </m:r>
                          <m:r>
                            <a:rPr lang="es-ES" sz="1200" i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−15</m:t>
                          </m:r>
                        </m:e>
                      </m:d>
                      <m:r>
                        <a:rPr lang="es-ES" sz="1200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</a:rPr>
                        <m:t>+0.000+1.355</m:t>
                      </m:r>
                    </m:oMath>
                  </m:oMathPara>
                </a14:m>
                <a:endParaRPr lang="en-US" sz="1200" i="1" dirty="0" smtClean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endParaRPr lang="en-US" sz="1200" i="1" dirty="0"/>
              </a:p>
              <a:p>
                <a14:m>
                  <m:oMath xmlns:m="http://schemas.openxmlformats.org/officeDocument/2006/math">
                    <m:r>
                      <a:rPr lang="es-EC" sz="1200" b="0" i="1" smtClean="0">
                        <a:latin typeface="Cambria Math"/>
                      </a:rPr>
                      <m:t>   </m:t>
                    </m:r>
                    <m:r>
                      <a:rPr lang="es-ES" sz="1200" i="1">
                        <a:latin typeface="Cambria Math"/>
                      </a:rPr>
                      <m:t>𝐿𝑛</m:t>
                    </m:r>
                    <m:d>
                      <m:dPr>
                        <m:ctrlPr>
                          <a:rPr lang="en-US" sz="1200" i="1">
                            <a:latin typeface="Cambria Math"/>
                          </a:rPr>
                        </m:ctrlPr>
                      </m:dPr>
                      <m:e>
                        <m:r>
                          <a:rPr lang="es-ES" sz="1200" i="1">
                            <a:latin typeface="Cambria Math"/>
                          </a:rPr>
                          <m:t>𝐴</m:t>
                        </m:r>
                      </m:e>
                    </m:d>
                    <m:r>
                      <a:rPr lang="es-ES" sz="1200" i="1">
                        <a:latin typeface="Cambria Math"/>
                      </a:rPr>
                      <m:t>=1.101∗</m:t>
                    </m:r>
                    <m:r>
                      <a:rPr lang="es-ES" sz="1200" i="1">
                        <a:latin typeface="Cambria Math"/>
                      </a:rPr>
                      <m:t>𝑀𝑤</m:t>
                    </m:r>
                    <m:r>
                      <a:rPr lang="es-ES" sz="1200" i="1">
                        <a:latin typeface="Cambria Math"/>
                      </a:rPr>
                      <m:t>−0.00564∗</m:t>
                    </m:r>
                    <m:r>
                      <a:rPr lang="es-ES" sz="1200" i="1">
                        <a:latin typeface="Cambria Math"/>
                      </a:rPr>
                      <m:t>𝑥</m:t>
                    </m:r>
                    <m:r>
                      <a:rPr lang="es-ES" sz="1200" i="1">
                        <a:latin typeface="Cambria Math"/>
                      </a:rPr>
                      <m:t>−</m:t>
                    </m:r>
                    <m:r>
                      <a:rPr lang="es-ES" sz="1200" i="1">
                        <a:latin typeface="Cambria Math"/>
                      </a:rPr>
                      <m:t>𝐿𝑛</m:t>
                    </m:r>
                    <m:d>
                      <m:dPr>
                        <m:ctrlPr>
                          <a:rPr lang="en-US" sz="1200" i="1">
                            <a:latin typeface="Cambria Math"/>
                          </a:rPr>
                        </m:ctrlPr>
                      </m:dPr>
                      <m:e>
                        <m:r>
                          <a:rPr lang="es-ES" sz="1200" i="1">
                            <a:latin typeface="Cambria Math"/>
                          </a:rPr>
                          <m:t>𝑟</m:t>
                        </m:r>
                      </m:e>
                    </m:d>
                    <m:r>
                      <a:rPr lang="es-ES" sz="1200" i="1">
                        <a:latin typeface="Cambria Math"/>
                      </a:rPr>
                      <m:t>+0.251+1.355</m:t>
                    </m:r>
                  </m:oMath>
                </a14:m>
                <a:r>
                  <a:rPr lang="es-ES" i="1" dirty="0"/>
                  <a:t>			</a:t>
                </a:r>
                <a:endParaRPr lang="en-US" i="1" dirty="0"/>
              </a:p>
            </p:txBody>
          </p:sp>
        </mc:Choice>
        <mc:Fallback xmlns="">
          <p:sp>
            <p:nvSpPr>
              <p:cNvPr id="33" name="3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2488" y="4854128"/>
                <a:ext cx="4572000" cy="10995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960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620688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PELIGROSIDAD SÍSMICA. Fase 3</a:t>
            </a:r>
            <a:endParaRPr lang="en-US" sz="2000" dirty="0"/>
          </a:p>
        </p:txBody>
      </p:sp>
      <p:grpSp>
        <p:nvGrpSpPr>
          <p:cNvPr id="5" name="4 Grupo"/>
          <p:cNvGrpSpPr/>
          <p:nvPr/>
        </p:nvGrpSpPr>
        <p:grpSpPr>
          <a:xfrm>
            <a:off x="4873276" y="352697"/>
            <a:ext cx="4087368" cy="935555"/>
            <a:chOff x="4211919" y="1116398"/>
            <a:chExt cx="2338888" cy="935555"/>
          </a:xfrm>
        </p:grpSpPr>
        <p:sp>
          <p:nvSpPr>
            <p:cNvPr id="6" name="5 Cheurón"/>
            <p:cNvSpPr/>
            <p:nvPr/>
          </p:nvSpPr>
          <p:spPr>
            <a:xfrm>
              <a:off x="4211919" y="1116398"/>
              <a:ext cx="2338888" cy="935555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13003162"/>
                <a:satOff val="61689"/>
                <a:lumOff val="-13333"/>
                <a:alphaOff val="0"/>
              </a:schemeClr>
            </a:fillRef>
            <a:effectRef idx="0">
              <a:schemeClr val="accent4">
                <a:hueOff val="-13003162"/>
                <a:satOff val="61689"/>
                <a:lumOff val="-1333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Cheurón 4"/>
            <p:cNvSpPr/>
            <p:nvPr/>
          </p:nvSpPr>
          <p:spPr>
            <a:xfrm>
              <a:off x="4679697" y="1116398"/>
              <a:ext cx="1403333" cy="935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004" tIns="10668" rIns="10668" bIns="10668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kern="1200" dirty="0">
                  <a:solidFill>
                    <a:schemeClr val="tx1"/>
                  </a:solidFill>
                </a:rPr>
                <a:t>Fase 3. </a:t>
              </a:r>
            </a:p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kern="1200" dirty="0">
                  <a:solidFill>
                    <a:schemeClr val="tx1"/>
                  </a:solidFill>
                </a:rPr>
                <a:t>Estimación de las intensidades máximas esperadas</a:t>
              </a:r>
            </a:p>
          </p:txBody>
        </p:sp>
      </p:grpSp>
      <p:pic>
        <p:nvPicPr>
          <p:cNvPr id="8" name="7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458012" cy="5112568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323528" y="1062053"/>
            <a:ext cx="4458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i="1" dirty="0"/>
              <a:t>Escala Macrosísmica Europea EMS98</a:t>
            </a:r>
            <a:endParaRPr lang="en-US" i="1" dirty="0"/>
          </a:p>
        </p:txBody>
      </p:sp>
      <p:graphicFrame>
        <p:nvGraphicFramePr>
          <p:cNvPr id="10" name="9 Gráfico"/>
          <p:cNvGraphicFramePr/>
          <p:nvPr>
            <p:extLst>
              <p:ext uri="{D42A27DB-BD31-4B8C-83A1-F6EECF244321}">
                <p14:modId xmlns:p14="http://schemas.microsoft.com/office/powerpoint/2010/main" val="4287560630"/>
              </p:ext>
            </p:extLst>
          </p:nvPr>
        </p:nvGraphicFramePr>
        <p:xfrm>
          <a:off x="5108162" y="4165977"/>
          <a:ext cx="3617595" cy="2344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11 Llamada de nube"/>
          <p:cNvSpPr/>
          <p:nvPr/>
        </p:nvSpPr>
        <p:spPr>
          <a:xfrm>
            <a:off x="5005506" y="1628800"/>
            <a:ext cx="3822908" cy="1008112"/>
          </a:xfrm>
          <a:prstGeom prst="cloudCallout">
            <a:avLst>
              <a:gd name="adj1" fmla="val -140"/>
              <a:gd name="adj2" fmla="val 64484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100" dirty="0" err="1" smtClean="0">
                <a:solidFill>
                  <a:schemeClr val="tx1"/>
                </a:solidFill>
              </a:rPr>
              <a:t>Trifunac</a:t>
            </a:r>
            <a:r>
              <a:rPr lang="es-ES" sz="1100" dirty="0" smtClean="0">
                <a:solidFill>
                  <a:schemeClr val="tx1"/>
                </a:solidFill>
              </a:rPr>
              <a:t> </a:t>
            </a:r>
            <a:r>
              <a:rPr lang="es-ES" sz="1100" dirty="0">
                <a:solidFill>
                  <a:schemeClr val="tx1"/>
                </a:solidFill>
              </a:rPr>
              <a:t>1975, Murphy 1977, </a:t>
            </a:r>
            <a:r>
              <a:rPr lang="es-ES" sz="1100" dirty="0" err="1">
                <a:solidFill>
                  <a:schemeClr val="tx1"/>
                </a:solidFill>
              </a:rPr>
              <a:t>Lomnitz</a:t>
            </a:r>
            <a:r>
              <a:rPr lang="es-ES" sz="1100" dirty="0">
                <a:solidFill>
                  <a:schemeClr val="tx1"/>
                </a:solidFill>
              </a:rPr>
              <a:t> 1974, </a:t>
            </a:r>
            <a:r>
              <a:rPr lang="es-ES" sz="1100" dirty="0" err="1">
                <a:solidFill>
                  <a:schemeClr val="tx1"/>
                </a:solidFill>
              </a:rPr>
              <a:t>Saragoni</a:t>
            </a:r>
            <a:r>
              <a:rPr lang="es-ES" sz="1100" dirty="0">
                <a:solidFill>
                  <a:schemeClr val="tx1"/>
                </a:solidFill>
              </a:rPr>
              <a:t> 1982 y Gómez </a:t>
            </a:r>
            <a:r>
              <a:rPr lang="es-ES" sz="1100" dirty="0" smtClean="0">
                <a:solidFill>
                  <a:schemeClr val="tx1"/>
                </a:solidFill>
              </a:rPr>
              <a:t>2002</a:t>
            </a:r>
            <a:endParaRPr lang="en-US" dirty="0"/>
          </a:p>
        </p:txBody>
      </p:sp>
      <p:sp>
        <p:nvSpPr>
          <p:cNvPr id="16" name="15 Rectángulo"/>
          <p:cNvSpPr/>
          <p:nvPr/>
        </p:nvSpPr>
        <p:spPr>
          <a:xfrm>
            <a:off x="5421410" y="2817062"/>
            <a:ext cx="220925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Saragoni</a:t>
            </a:r>
            <a:r>
              <a:rPr lang="es-E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s-E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1982</a:t>
            </a:r>
            <a:endParaRPr lang="es-E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062936" y="3429000"/>
            <a:ext cx="3766247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1400" dirty="0" smtClean="0"/>
              <a:t>Ajustada </a:t>
            </a:r>
            <a:r>
              <a:rPr lang="es-ES" sz="1400" dirty="0"/>
              <a:t>con datos Chilenos, se adapta a las características de nuestro emplazamiento. </a:t>
            </a:r>
            <a:endParaRPr lang="en-US" sz="1400" dirty="0"/>
          </a:p>
        </p:txBody>
      </p:sp>
      <p:sp>
        <p:nvSpPr>
          <p:cNvPr id="18" name="17 Flecha abajo"/>
          <p:cNvSpPr/>
          <p:nvPr/>
        </p:nvSpPr>
        <p:spPr>
          <a:xfrm>
            <a:off x="7821071" y="2636912"/>
            <a:ext cx="432048" cy="79208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18 Rectángulo"/>
          <p:cNvSpPr/>
          <p:nvPr/>
        </p:nvSpPr>
        <p:spPr>
          <a:xfrm>
            <a:off x="4873276" y="6510536"/>
            <a:ext cx="40873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900" dirty="0"/>
              <a:t>Relación entre la aceleración y la intensidad de </a:t>
            </a:r>
            <a:r>
              <a:rPr lang="es-ES" sz="900" dirty="0" err="1"/>
              <a:t>Saragoni</a:t>
            </a:r>
            <a:r>
              <a:rPr lang="es-ES" sz="900" dirty="0"/>
              <a:t>, </a:t>
            </a:r>
            <a:r>
              <a:rPr lang="es-ES" sz="900" dirty="0" smtClean="0"/>
              <a:t>1982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620688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PELIGROSIDAD SÍSMICA. Flujo de </a:t>
            </a:r>
            <a:r>
              <a:rPr lang="es-EC" sz="2000" dirty="0" err="1" smtClean="0"/>
              <a:t>sig</a:t>
            </a:r>
            <a:endParaRPr lang="en-US" sz="2000" dirty="0"/>
          </a:p>
        </p:txBody>
      </p:sp>
      <p:pic>
        <p:nvPicPr>
          <p:cNvPr id="5" name="4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6552728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661248"/>
            <a:ext cx="6408712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581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620688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PELIGROSIDAD SÍSMICA. Mapa e1-esmeraldas</a:t>
            </a:r>
            <a:endParaRPr lang="en-US" sz="2000" dirty="0"/>
          </a:p>
        </p:txBody>
      </p:sp>
      <p:pic>
        <p:nvPicPr>
          <p:cNvPr id="5" name="0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" t="5646" r="2714" b="4148"/>
          <a:stretch/>
        </p:blipFill>
        <p:spPr bwMode="auto">
          <a:xfrm>
            <a:off x="486227" y="1028064"/>
            <a:ext cx="8046213" cy="56412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87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620688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PELIGROSIDAD SÍSMICA. Mapa e2-puengasí</a:t>
            </a:r>
            <a:endParaRPr lang="en-US" sz="2000" dirty="0"/>
          </a:p>
        </p:txBody>
      </p:sp>
      <p:pic>
        <p:nvPicPr>
          <p:cNvPr id="3" name="0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t="6716" r="3147" b="3762"/>
          <a:stretch/>
        </p:blipFill>
        <p:spPr bwMode="auto">
          <a:xfrm>
            <a:off x="413712" y="1053146"/>
            <a:ext cx="8046720" cy="56418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745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/>
          <p:nvPr/>
        </p:nvSpPr>
        <p:spPr>
          <a:xfrm>
            <a:off x="3379630" y="2791966"/>
            <a:ext cx="2373391" cy="21717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17 Rectángulo"/>
          <p:cNvSpPr/>
          <p:nvPr/>
        </p:nvSpPr>
        <p:spPr>
          <a:xfrm>
            <a:off x="565904" y="2781300"/>
            <a:ext cx="2373391" cy="36000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18 Rectángulo"/>
          <p:cNvSpPr/>
          <p:nvPr/>
        </p:nvSpPr>
        <p:spPr>
          <a:xfrm>
            <a:off x="6156176" y="2781300"/>
            <a:ext cx="2373391" cy="21717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19 Rectángulo"/>
          <p:cNvSpPr/>
          <p:nvPr/>
        </p:nvSpPr>
        <p:spPr>
          <a:xfrm>
            <a:off x="3390821" y="1638300"/>
            <a:ext cx="2362200" cy="457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RIESGO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731176" y="302056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EXPOSICIÓN</a:t>
            </a:r>
            <a:endParaRPr lang="en-US" dirty="0"/>
          </a:p>
        </p:txBody>
      </p:sp>
      <p:sp>
        <p:nvSpPr>
          <p:cNvPr id="22" name="21 CuadroTexto"/>
          <p:cNvSpPr txBox="1"/>
          <p:nvPr/>
        </p:nvSpPr>
        <p:spPr>
          <a:xfrm>
            <a:off x="6319768" y="3009900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VULNERABILIDAD</a:t>
            </a:r>
            <a:endParaRPr lang="en-US" dirty="0"/>
          </a:p>
        </p:txBody>
      </p:sp>
      <p:sp>
        <p:nvSpPr>
          <p:cNvPr id="23" name="22 CuadroTexto"/>
          <p:cNvSpPr txBox="1"/>
          <p:nvPr/>
        </p:nvSpPr>
        <p:spPr>
          <a:xfrm>
            <a:off x="734630" y="3021568"/>
            <a:ext cx="2035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PELIGROSIDAD</a:t>
            </a:r>
            <a:endParaRPr lang="en-US" dirty="0"/>
          </a:p>
        </p:txBody>
      </p:sp>
      <p:pic>
        <p:nvPicPr>
          <p:cNvPr id="4098" name="Picture 2" descr="http://www.espe.edu.ec/portal/images/section/logorecortado184x1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95" y="3270766"/>
            <a:ext cx="17526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espe.edu.ec/portal/images/section/logorecortado184x1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405" y="3281432"/>
            <a:ext cx="17526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dma.fi.upm.es/icons/upm-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946" y="3467100"/>
            <a:ext cx="1095042" cy="125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 Título"/>
          <p:cNvSpPr txBox="1">
            <a:spLocks/>
          </p:cNvSpPr>
          <p:nvPr/>
        </p:nvSpPr>
        <p:spPr>
          <a:xfrm>
            <a:off x="251520" y="620688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ESQUEMA DE LA METODOLOGÍA</a:t>
            </a:r>
            <a:endParaRPr lang="en-US" sz="2000" dirty="0"/>
          </a:p>
        </p:txBody>
      </p:sp>
      <p:sp>
        <p:nvSpPr>
          <p:cNvPr id="28" name="27 Flecha abajo"/>
          <p:cNvSpPr/>
          <p:nvPr/>
        </p:nvSpPr>
        <p:spPr>
          <a:xfrm>
            <a:off x="7240455" y="4953000"/>
            <a:ext cx="216024" cy="526068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28 Rectángulo"/>
          <p:cNvSpPr/>
          <p:nvPr/>
        </p:nvSpPr>
        <p:spPr>
          <a:xfrm>
            <a:off x="6167367" y="5479068"/>
            <a:ext cx="2362200" cy="39820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Índice de Vulnerabilidad</a:t>
            </a:r>
            <a:endParaRPr lang="en-US" sz="1400" dirty="0"/>
          </a:p>
        </p:txBody>
      </p:sp>
      <p:sp>
        <p:nvSpPr>
          <p:cNvPr id="31" name="30 Flecha abajo"/>
          <p:cNvSpPr/>
          <p:nvPr/>
        </p:nvSpPr>
        <p:spPr>
          <a:xfrm>
            <a:off x="4452718" y="4963666"/>
            <a:ext cx="216024" cy="526068"/>
          </a:xfrm>
          <a:prstGeom prst="downArrow">
            <a:avLst/>
          </a:prstGeom>
          <a:solidFill>
            <a:srgbClr val="00B0F0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32 Rectángulo"/>
          <p:cNvSpPr/>
          <p:nvPr/>
        </p:nvSpPr>
        <p:spPr>
          <a:xfrm>
            <a:off x="3379630" y="5489734"/>
            <a:ext cx="2362200" cy="398204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Caracterización</a:t>
            </a:r>
            <a:endParaRPr lang="en-US" sz="1400" dirty="0"/>
          </a:p>
        </p:txBody>
      </p:sp>
      <p:cxnSp>
        <p:nvCxnSpPr>
          <p:cNvPr id="8" name="7 Conector angular"/>
          <p:cNvCxnSpPr>
            <a:stCxn id="20" idx="1"/>
            <a:endCxn id="18" idx="0"/>
          </p:cNvCxnSpPr>
          <p:nvPr/>
        </p:nvCxnSpPr>
        <p:spPr>
          <a:xfrm rot="10800000" flipV="1">
            <a:off x="1752601" y="1866900"/>
            <a:ext cx="1638221" cy="914400"/>
          </a:xfrm>
          <a:prstGeom prst="bentConnector2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angular"/>
          <p:cNvCxnSpPr>
            <a:stCxn id="20" idx="3"/>
          </p:cNvCxnSpPr>
          <p:nvPr/>
        </p:nvCxnSpPr>
        <p:spPr>
          <a:xfrm>
            <a:off x="5753021" y="1866900"/>
            <a:ext cx="1699299" cy="914400"/>
          </a:xfrm>
          <a:prstGeom prst="bentConnector2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 de flecha"/>
          <p:cNvCxnSpPr>
            <a:stCxn id="20" idx="2"/>
            <a:endCxn id="17" idx="0"/>
          </p:cNvCxnSpPr>
          <p:nvPr/>
        </p:nvCxnSpPr>
        <p:spPr>
          <a:xfrm flipH="1">
            <a:off x="4566326" y="2095500"/>
            <a:ext cx="5595" cy="6964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0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" t="5646" r="2714" b="4148"/>
          <a:stretch/>
        </p:blipFill>
        <p:spPr bwMode="auto">
          <a:xfrm>
            <a:off x="787715" y="4096129"/>
            <a:ext cx="1929770" cy="11902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0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t="6716" r="3147" b="3762"/>
          <a:stretch/>
        </p:blipFill>
        <p:spPr bwMode="auto">
          <a:xfrm>
            <a:off x="787715" y="5156596"/>
            <a:ext cx="1929770" cy="1205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918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620688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EXPOSICIÓN. BASE DE DATOS DE ENTRADA</a:t>
            </a:r>
            <a:endParaRPr lang="en-US" sz="2000" dirty="0"/>
          </a:p>
        </p:txBody>
      </p:sp>
      <p:pic>
        <p:nvPicPr>
          <p:cNvPr id="5" name="4 Imagen"/>
          <p:cNvPicPr/>
          <p:nvPr/>
        </p:nvPicPr>
        <p:blipFill rotWithShape="1">
          <a:blip r:embed="rId2"/>
          <a:srcRect b="4730"/>
          <a:stretch/>
        </p:blipFill>
        <p:spPr bwMode="auto">
          <a:xfrm>
            <a:off x="362411" y="1566714"/>
            <a:ext cx="3803015" cy="2038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/>
          <p:cNvPicPr/>
          <p:nvPr/>
        </p:nvPicPr>
        <p:blipFill rotWithShape="1">
          <a:blip r:embed="rId3"/>
          <a:srcRect b="5068"/>
          <a:stretch/>
        </p:blipFill>
        <p:spPr bwMode="auto">
          <a:xfrm>
            <a:off x="4165426" y="1556792"/>
            <a:ext cx="3790950" cy="2023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251520" y="1034073"/>
            <a:ext cx="8471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400" dirty="0"/>
              <a:t>Estudiar la exposición </a:t>
            </a:r>
            <a:r>
              <a:rPr lang="es-ES" sz="1400" dirty="0" smtClean="0"/>
              <a:t>supone </a:t>
            </a:r>
            <a:r>
              <a:rPr lang="es-ES" sz="1400" dirty="0"/>
              <a:t>cuantificar las estructuras que se verán afectadas </a:t>
            </a:r>
            <a:r>
              <a:rPr lang="es-ES" sz="1400" dirty="0" smtClean="0"/>
              <a:t>identificando </a:t>
            </a:r>
            <a:r>
              <a:rPr lang="es-ES" sz="1400" dirty="0"/>
              <a:t>las características </a:t>
            </a:r>
            <a:r>
              <a:rPr lang="es-ES" sz="1400" dirty="0" smtClean="0"/>
              <a:t>fundamentales.</a:t>
            </a:r>
            <a:endParaRPr lang="en-US" sz="1400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7" t="28520" r="18438" b="21944"/>
          <a:stretch/>
        </p:blipFill>
        <p:spPr bwMode="auto">
          <a:xfrm>
            <a:off x="4176464" y="4385506"/>
            <a:ext cx="3803014" cy="24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0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6174" r="24668"/>
          <a:stretch/>
        </p:blipFill>
        <p:spPr bwMode="auto">
          <a:xfrm>
            <a:off x="362411" y="3645024"/>
            <a:ext cx="3312368" cy="3168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0" t="44584" r="19452" b="49166"/>
          <a:stretch/>
        </p:blipFill>
        <p:spPr bwMode="auto">
          <a:xfrm>
            <a:off x="3769017" y="3638203"/>
            <a:ext cx="4547406" cy="38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0 Imagen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" t="6442" r="24857"/>
          <a:stretch/>
        </p:blipFill>
        <p:spPr bwMode="auto">
          <a:xfrm>
            <a:off x="373829" y="3647676"/>
            <a:ext cx="3310128" cy="31729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12 Imagen" descr="G:\correcciones\manzanas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07" y="3638203"/>
            <a:ext cx="3310128" cy="3172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11 Imagen" descr="G:\correcciones\predio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07" y="3638203"/>
            <a:ext cx="3310128" cy="31729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9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3056383"/>
          </a:xfrm>
        </p:spPr>
        <p:txBody>
          <a:bodyPr/>
          <a:lstStyle/>
          <a:p>
            <a:pPr algn="ctr"/>
            <a:r>
              <a:rPr lang="es-ES" sz="1600" dirty="0" smtClean="0">
                <a:solidFill>
                  <a:srgbClr val="015B41"/>
                </a:solidFill>
                <a:latin typeface="+mn-lt"/>
              </a:rPr>
              <a:t>UNIVERSIDAD DE LAS FUERZAS ARMADAS – ESPE</a:t>
            </a:r>
            <a:br>
              <a:rPr lang="es-ES" sz="1600" dirty="0" smtClean="0">
                <a:solidFill>
                  <a:srgbClr val="015B41"/>
                </a:solidFill>
                <a:latin typeface="+mn-lt"/>
              </a:rPr>
            </a:br>
            <a:r>
              <a:rPr lang="es-ES" sz="1600" dirty="0" smtClean="0">
                <a:solidFill>
                  <a:srgbClr val="015B41"/>
                </a:solidFill>
                <a:latin typeface="+mn-lt"/>
              </a:rPr>
              <a:t/>
            </a:r>
            <a:br>
              <a:rPr lang="es-ES" sz="1600" dirty="0" smtClean="0">
                <a:solidFill>
                  <a:srgbClr val="015B41"/>
                </a:solidFill>
                <a:latin typeface="+mn-lt"/>
              </a:rPr>
            </a:br>
            <a:r>
              <a:rPr lang="es-ES" sz="1600" dirty="0" smtClean="0">
                <a:solidFill>
                  <a:srgbClr val="015B41"/>
                </a:solidFill>
                <a:latin typeface="+mn-lt"/>
              </a:rPr>
              <a:t>ingeniería geográfica y del medio ambiente</a:t>
            </a:r>
            <a:br>
              <a:rPr lang="es-ES" sz="1600" dirty="0" smtClean="0">
                <a:solidFill>
                  <a:srgbClr val="015B41"/>
                </a:solidFill>
                <a:latin typeface="+mn-lt"/>
              </a:rPr>
            </a:br>
            <a:r>
              <a:rPr lang="es-ES" sz="2000" dirty="0" smtClean="0">
                <a:solidFill>
                  <a:srgbClr val="015B41"/>
                </a:solidFill>
              </a:rPr>
              <a:t/>
            </a:r>
            <a:br>
              <a:rPr lang="es-ES" sz="2000" dirty="0" smtClean="0">
                <a:solidFill>
                  <a:srgbClr val="015B41"/>
                </a:solidFill>
              </a:rPr>
            </a:br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</a:rPr>
              <a:t>escenarios de riesgo sísmico del cantón </a:t>
            </a:r>
            <a:r>
              <a:rPr lang="es-ES" sz="2000" dirty="0" err="1" smtClean="0">
                <a:solidFill>
                  <a:schemeClr val="tx2">
                    <a:lumMod val="75000"/>
                  </a:schemeClr>
                </a:solidFill>
              </a:rPr>
              <a:t>rumiñahui</a:t>
            </a:r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</a:rPr>
              <a:t> debido a dos sismos probables con la ayuda de un sistema de información geográfica</a:t>
            </a:r>
            <a:endParaRPr lang="es-E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860032" y="6165304"/>
            <a:ext cx="3751312" cy="356592"/>
          </a:xfrm>
        </p:spPr>
        <p:txBody>
          <a:bodyPr>
            <a:noAutofit/>
          </a:bodyPr>
          <a:lstStyle/>
          <a:p>
            <a:pPr algn="r"/>
            <a:r>
              <a:rPr lang="es-ES" sz="1800" dirty="0" smtClean="0"/>
              <a:t>POR: David rosero l.</a:t>
            </a:r>
            <a:endParaRPr lang="es-ES" sz="1800" dirty="0"/>
          </a:p>
        </p:txBody>
      </p:sp>
      <p:sp>
        <p:nvSpPr>
          <p:cNvPr id="6" name="AutoShape 5" descr="http://static.t13.cl/images/sizes/1200x675/1440419819-sismos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 descr="http://static.t13.cl/images/sizes/1200x675/1440419819-sism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423" y="3116965"/>
            <a:ext cx="5035229" cy="283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ciencia.espe.edu.ec/wp-content/uploads/2014/01/espe-peq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87" y="836712"/>
            <a:ext cx="2043449" cy="75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ipgh.gob.ec/portal/images/imagenes/noticias/EVENTO-CIGM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t="34335" r="38221" b="45284"/>
          <a:stretch/>
        </p:blipFill>
        <p:spPr bwMode="auto">
          <a:xfrm>
            <a:off x="6928817" y="576192"/>
            <a:ext cx="11715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75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620688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EXPOSICIÓN. Parámetros relevantes</a:t>
            </a:r>
            <a:endParaRPr lang="en-US" sz="2000" dirty="0"/>
          </a:p>
        </p:txBody>
      </p:sp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3165977702"/>
              </p:ext>
            </p:extLst>
          </p:nvPr>
        </p:nvGraphicFramePr>
        <p:xfrm>
          <a:off x="467544" y="1340768"/>
          <a:ext cx="2898775" cy="2503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1138847585"/>
              </p:ext>
            </p:extLst>
          </p:nvPr>
        </p:nvGraphicFramePr>
        <p:xfrm>
          <a:off x="467544" y="3905053"/>
          <a:ext cx="2898775" cy="2519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6 Imagen" descr="G:\correcciones\con-fis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68417"/>
            <a:ext cx="4176464" cy="57449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CuadroTexto"/>
          <p:cNvSpPr txBox="1"/>
          <p:nvPr/>
        </p:nvSpPr>
        <p:spPr>
          <a:xfrm>
            <a:off x="3275856" y="2273097"/>
            <a:ext cx="5040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 smtClean="0"/>
              <a:t>45%</a:t>
            </a:r>
          </a:p>
          <a:p>
            <a:endParaRPr lang="es-EC" sz="900" dirty="0" smtClean="0"/>
          </a:p>
          <a:p>
            <a:r>
              <a:rPr lang="es-EC" sz="900" dirty="0" smtClean="0"/>
              <a:t>38%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336640" y="4293096"/>
            <a:ext cx="5040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 smtClean="0"/>
              <a:t>17%</a:t>
            </a:r>
          </a:p>
          <a:p>
            <a:r>
              <a:rPr lang="es-EC" sz="900" dirty="0" smtClean="0"/>
              <a:t>30%</a:t>
            </a:r>
          </a:p>
          <a:p>
            <a:endParaRPr lang="es-EC" sz="900" dirty="0"/>
          </a:p>
          <a:p>
            <a:endParaRPr lang="es-EC" sz="900" dirty="0" smtClean="0"/>
          </a:p>
          <a:p>
            <a:r>
              <a:rPr lang="es-EC" sz="900" dirty="0" smtClean="0"/>
              <a:t>52%</a:t>
            </a:r>
          </a:p>
        </p:txBody>
      </p:sp>
    </p:spTree>
    <p:extLst>
      <p:ext uri="{BB962C8B-B14F-4D97-AF65-F5344CB8AC3E}">
        <p14:creationId xmlns:p14="http://schemas.microsoft.com/office/powerpoint/2010/main" val="254551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620688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EXPOSICIÓN. Parámetros relevantes</a:t>
            </a:r>
            <a:endParaRPr lang="en-US" sz="2000" dirty="0"/>
          </a:p>
        </p:txBody>
      </p:sp>
      <p:graphicFrame>
        <p:nvGraphicFramePr>
          <p:cNvPr id="5" name="4 Gráfico"/>
          <p:cNvGraphicFramePr/>
          <p:nvPr>
            <p:extLst>
              <p:ext uri="{D42A27DB-BD31-4B8C-83A1-F6EECF244321}">
                <p14:modId xmlns:p14="http://schemas.microsoft.com/office/powerpoint/2010/main" val="1472199265"/>
              </p:ext>
            </p:extLst>
          </p:nvPr>
        </p:nvGraphicFramePr>
        <p:xfrm>
          <a:off x="467544" y="1340768"/>
          <a:ext cx="2898775" cy="2519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9 Gráfico"/>
          <p:cNvGraphicFramePr/>
          <p:nvPr>
            <p:extLst>
              <p:ext uri="{D42A27DB-BD31-4B8C-83A1-F6EECF244321}">
                <p14:modId xmlns:p14="http://schemas.microsoft.com/office/powerpoint/2010/main" val="3097440481"/>
              </p:ext>
            </p:extLst>
          </p:nvPr>
        </p:nvGraphicFramePr>
        <p:xfrm>
          <a:off x="467544" y="3952082"/>
          <a:ext cx="2853055" cy="2526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10 Imagen" descr="G:\correcciones\piso-top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20262"/>
            <a:ext cx="4087368" cy="57424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3203848" y="1772816"/>
            <a:ext cx="5040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 smtClean="0"/>
              <a:t>14%</a:t>
            </a:r>
          </a:p>
          <a:p>
            <a:endParaRPr lang="es-EC" sz="900" dirty="0"/>
          </a:p>
          <a:p>
            <a:r>
              <a:rPr lang="es-EC" sz="900" dirty="0" smtClean="0"/>
              <a:t>85%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233961" y="4534172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 smtClean="0"/>
              <a:t>81%</a:t>
            </a:r>
          </a:p>
        </p:txBody>
      </p:sp>
    </p:spTree>
    <p:extLst>
      <p:ext uri="{BB962C8B-B14F-4D97-AF65-F5344CB8AC3E}">
        <p14:creationId xmlns:p14="http://schemas.microsoft.com/office/powerpoint/2010/main" val="257572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620688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EXPOSICIÓN. Parámetros relevantes</a:t>
            </a:r>
            <a:endParaRPr lang="en-US" sz="2000" dirty="0"/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3462327025"/>
              </p:ext>
            </p:extLst>
          </p:nvPr>
        </p:nvGraphicFramePr>
        <p:xfrm>
          <a:off x="755576" y="1268760"/>
          <a:ext cx="2872105" cy="2519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val="3146024001"/>
              </p:ext>
            </p:extLst>
          </p:nvPr>
        </p:nvGraphicFramePr>
        <p:xfrm>
          <a:off x="755576" y="3789040"/>
          <a:ext cx="2872105" cy="2519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580" y="980728"/>
            <a:ext cx="4087368" cy="5781648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3147120" y="2132856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 smtClean="0"/>
              <a:t>87%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399148" y="4653136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900" dirty="0" smtClean="0"/>
              <a:t>83%</a:t>
            </a:r>
          </a:p>
        </p:txBody>
      </p:sp>
    </p:spTree>
    <p:extLst>
      <p:ext uri="{BB962C8B-B14F-4D97-AF65-F5344CB8AC3E}">
        <p14:creationId xmlns:p14="http://schemas.microsoft.com/office/powerpoint/2010/main" val="34108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251520" y="620688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EXPOSICIÓN. Parámetros relevantes</a:t>
            </a:r>
            <a:endParaRPr lang="en-US" sz="2000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8595" r="29161" b="4029"/>
          <a:stretch/>
        </p:blipFill>
        <p:spPr>
          <a:xfrm>
            <a:off x="3522617" y="1412776"/>
            <a:ext cx="5032565" cy="5040560"/>
          </a:xfrm>
          <a:prstGeom prst="rect">
            <a:avLst/>
          </a:prstGeom>
        </p:spPr>
      </p:pic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2375243538"/>
              </p:ext>
            </p:extLst>
          </p:nvPr>
        </p:nvGraphicFramePr>
        <p:xfrm>
          <a:off x="-468560" y="1196752"/>
          <a:ext cx="4896544" cy="2660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3084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/>
          <p:nvPr/>
        </p:nvSpPr>
        <p:spPr>
          <a:xfrm>
            <a:off x="3379630" y="2791966"/>
            <a:ext cx="2373391" cy="356989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17 Rectángulo"/>
          <p:cNvSpPr/>
          <p:nvPr/>
        </p:nvSpPr>
        <p:spPr>
          <a:xfrm>
            <a:off x="565904" y="2781300"/>
            <a:ext cx="2373391" cy="36027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18 Rectángulo"/>
          <p:cNvSpPr/>
          <p:nvPr/>
        </p:nvSpPr>
        <p:spPr>
          <a:xfrm>
            <a:off x="6156176" y="2781300"/>
            <a:ext cx="2373391" cy="21717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19 Rectángulo"/>
          <p:cNvSpPr/>
          <p:nvPr/>
        </p:nvSpPr>
        <p:spPr>
          <a:xfrm>
            <a:off x="3390821" y="1638300"/>
            <a:ext cx="2362200" cy="457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RIESGO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731176" y="302056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EXPOSICIÓN</a:t>
            </a:r>
            <a:endParaRPr lang="en-US" dirty="0"/>
          </a:p>
        </p:txBody>
      </p:sp>
      <p:sp>
        <p:nvSpPr>
          <p:cNvPr id="22" name="21 CuadroTexto"/>
          <p:cNvSpPr txBox="1"/>
          <p:nvPr/>
        </p:nvSpPr>
        <p:spPr>
          <a:xfrm>
            <a:off x="6319768" y="3009900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VULNERABILIDAD</a:t>
            </a:r>
            <a:endParaRPr lang="en-US" dirty="0"/>
          </a:p>
        </p:txBody>
      </p:sp>
      <p:sp>
        <p:nvSpPr>
          <p:cNvPr id="23" name="22 CuadroTexto"/>
          <p:cNvSpPr txBox="1"/>
          <p:nvPr/>
        </p:nvSpPr>
        <p:spPr>
          <a:xfrm>
            <a:off x="734630" y="3021568"/>
            <a:ext cx="2035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PELIGROSIDAD</a:t>
            </a:r>
            <a:endParaRPr lang="en-US" dirty="0"/>
          </a:p>
        </p:txBody>
      </p:sp>
      <p:pic>
        <p:nvPicPr>
          <p:cNvPr id="4098" name="Picture 2" descr="http://www.espe.edu.ec/portal/images/section/logorecortado184x1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95" y="3270766"/>
            <a:ext cx="17526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espe.edu.ec/portal/images/section/logorecortado184x1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405" y="3281432"/>
            <a:ext cx="17526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dma.fi.upm.es/icons/upm-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946" y="3467100"/>
            <a:ext cx="1095042" cy="125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 Título"/>
          <p:cNvSpPr txBox="1">
            <a:spLocks/>
          </p:cNvSpPr>
          <p:nvPr/>
        </p:nvSpPr>
        <p:spPr>
          <a:xfrm>
            <a:off x="251520" y="620688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ESQUEMA DE LA METODOLOGÍA</a:t>
            </a:r>
            <a:endParaRPr lang="en-US" sz="2000" dirty="0"/>
          </a:p>
        </p:txBody>
      </p:sp>
      <p:sp>
        <p:nvSpPr>
          <p:cNvPr id="28" name="27 Flecha abajo"/>
          <p:cNvSpPr/>
          <p:nvPr/>
        </p:nvSpPr>
        <p:spPr>
          <a:xfrm>
            <a:off x="7240455" y="4953000"/>
            <a:ext cx="216024" cy="526068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28 Rectángulo"/>
          <p:cNvSpPr/>
          <p:nvPr/>
        </p:nvSpPr>
        <p:spPr>
          <a:xfrm>
            <a:off x="6167367" y="5479068"/>
            <a:ext cx="2362200" cy="39820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Índice de Vulnerabilidad</a:t>
            </a:r>
            <a:endParaRPr lang="en-US" sz="1400" dirty="0"/>
          </a:p>
        </p:txBody>
      </p:sp>
      <p:cxnSp>
        <p:nvCxnSpPr>
          <p:cNvPr id="8" name="7 Conector angular"/>
          <p:cNvCxnSpPr>
            <a:stCxn id="20" idx="1"/>
            <a:endCxn id="18" idx="0"/>
          </p:cNvCxnSpPr>
          <p:nvPr/>
        </p:nvCxnSpPr>
        <p:spPr>
          <a:xfrm rot="10800000" flipV="1">
            <a:off x="1752601" y="1866900"/>
            <a:ext cx="1638221" cy="914400"/>
          </a:xfrm>
          <a:prstGeom prst="bentConnector2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angular"/>
          <p:cNvCxnSpPr>
            <a:stCxn id="20" idx="3"/>
          </p:cNvCxnSpPr>
          <p:nvPr/>
        </p:nvCxnSpPr>
        <p:spPr>
          <a:xfrm>
            <a:off x="5753021" y="1866900"/>
            <a:ext cx="1699299" cy="914400"/>
          </a:xfrm>
          <a:prstGeom prst="bentConnector2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 de flecha"/>
          <p:cNvCxnSpPr>
            <a:stCxn id="20" idx="2"/>
            <a:endCxn id="17" idx="0"/>
          </p:cNvCxnSpPr>
          <p:nvPr/>
        </p:nvCxnSpPr>
        <p:spPr>
          <a:xfrm flipH="1">
            <a:off x="4566326" y="2095500"/>
            <a:ext cx="5595" cy="6964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35 Imagen" descr="G:\correcciones\piso-top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515" y="4183044"/>
            <a:ext cx="1145406" cy="2117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36 Imagen" descr="G:\correcciones\piso-top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05" y="4191403"/>
            <a:ext cx="1145406" cy="2117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0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" t="5646" r="2714" b="4148"/>
          <a:stretch/>
        </p:blipFill>
        <p:spPr bwMode="auto">
          <a:xfrm>
            <a:off x="787715" y="4096129"/>
            <a:ext cx="1929770" cy="11902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0 Image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t="6716" r="3147" b="3762"/>
          <a:stretch/>
        </p:blipFill>
        <p:spPr bwMode="auto">
          <a:xfrm>
            <a:off x="787715" y="5156596"/>
            <a:ext cx="1929770" cy="1205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8496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620688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VULNERABILIDAD. DEFINICIÓN</a:t>
            </a:r>
            <a:endParaRPr lang="en-US" sz="2000" dirty="0"/>
          </a:p>
        </p:txBody>
      </p:sp>
      <p:pic>
        <p:nvPicPr>
          <p:cNvPr id="19458" name="Picture 2" descr="http://fotos.lahora.com.ec/cache/1/19/19f/19f6/comerciantes-de-sangolqui-exigen-centro-comercial-20130619083542-19f6e39f94673b21b5b3d6df799c7f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3"/>
            <a:ext cx="2520280" cy="33950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http://www.tctelevision.com/elnoticiero/sites/default/files/styles/large/public/img-articulo/volcan_cotopaxi_1.jpg?itok=SM-S6f-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16832"/>
            <a:ext cx="1516707" cy="17180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http://www.andes.info.ec/sites/default/files/styles/large/public/INCENDIO22.jpg?itok=aAcDq8h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89039"/>
            <a:ext cx="3401608" cy="15228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07504" y="1052736"/>
            <a:ext cx="865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dirty="0"/>
              <a:t>La </a:t>
            </a:r>
            <a:r>
              <a:rPr lang="es-ES" b="1" dirty="0"/>
              <a:t>VULNERABILIDAD</a:t>
            </a:r>
            <a:r>
              <a:rPr lang="es-ES" dirty="0"/>
              <a:t> es la </a:t>
            </a:r>
            <a:r>
              <a:rPr lang="es-ES" b="1" dirty="0">
                <a:solidFill>
                  <a:schemeClr val="bg1">
                    <a:lumMod val="65000"/>
                  </a:schemeClr>
                </a:solidFill>
              </a:rPr>
              <a:t>susceptibilidad</a:t>
            </a:r>
            <a:r>
              <a:rPr lang="es-ES" dirty="0"/>
              <a:t> de los </a:t>
            </a:r>
            <a:r>
              <a:rPr lang="es-ES" b="1" dirty="0">
                <a:solidFill>
                  <a:schemeClr val="bg1">
                    <a:lumMod val="65000"/>
                  </a:schemeClr>
                </a:solidFill>
              </a:rPr>
              <a:t>sistemas económicos y sociales</a:t>
            </a:r>
            <a:r>
              <a:rPr lang="es-ES" dirty="0"/>
              <a:t> al </a:t>
            </a:r>
            <a:r>
              <a:rPr lang="es-ES" b="1" dirty="0">
                <a:solidFill>
                  <a:schemeClr val="bg1">
                    <a:lumMod val="65000"/>
                  </a:schemeClr>
                </a:solidFill>
              </a:rPr>
              <a:t>impacto de un peligro </a:t>
            </a:r>
            <a:r>
              <a:rPr lang="es-ES" dirty="0"/>
              <a:t>de origen natural o </a:t>
            </a:r>
            <a:r>
              <a:rPr lang="es-ES" dirty="0" smtClean="0"/>
              <a:t>antrópico.</a:t>
            </a:r>
            <a:endParaRPr lang="es-ES" dirty="0">
              <a:ea typeface="Arial" pitchFamily="2"/>
              <a:cs typeface="Arial" pitchFamily="2"/>
            </a:endParaRPr>
          </a:p>
          <a:p>
            <a:endParaRPr lang="en-US" dirty="0"/>
          </a:p>
        </p:txBody>
      </p:sp>
      <p:pic>
        <p:nvPicPr>
          <p:cNvPr id="19465" name="Picture 9" descr="https://5byatedigo.files.wordpress.com/2014/10/esquem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3" b="5330"/>
          <a:stretch/>
        </p:blipFill>
        <p:spPr bwMode="auto">
          <a:xfrm>
            <a:off x="7020272" y="1916832"/>
            <a:ext cx="1745424" cy="17180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16833"/>
            <a:ext cx="2232248" cy="33950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07504" y="5457998"/>
            <a:ext cx="865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La vulnerabilidad sísmica </a:t>
            </a:r>
            <a:r>
              <a:rPr lang="es-ES" dirty="0" smtClean="0"/>
              <a:t>corresponde con la capacidad del edificio a resistir o no un determinada aceleración del suelo.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93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620688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VULNERABILIDAD. METODOLOGÍAS</a:t>
            </a:r>
            <a:endParaRPr lang="en-US" sz="20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262845" cy="19858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 descr="http://www.pema.pa.gov/responseandrecovery/Disaster-Assistance/PublishingImages/hazuslogo.jp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513" y="1508870"/>
            <a:ext cx="2267712" cy="1984248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s://i.vimeocdn.com/video/426322174.jpg?mw=1920&amp;mh=1080&amp;q=70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547" y="3757758"/>
            <a:ext cx="2267712" cy="19842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/>
          <p:nvPr/>
        </p:nvGrpSpPr>
        <p:grpSpPr>
          <a:xfrm>
            <a:off x="3635896" y="4704927"/>
            <a:ext cx="2267712" cy="1984248"/>
            <a:chOff x="3384408" y="3717032"/>
            <a:chExt cx="2267712" cy="1984248"/>
          </a:xfrm>
        </p:grpSpPr>
        <p:pic>
          <p:nvPicPr>
            <p:cNvPr id="25610" name="Picture 10" descr="http://quhist.com/wp-content/uploads/2010/09/bandera-italia.jpeg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4408" y="3717032"/>
              <a:ext cx="2267712" cy="1984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4 CuadroTexto"/>
            <p:cNvSpPr txBox="1"/>
            <p:nvPr/>
          </p:nvSpPr>
          <p:spPr>
            <a:xfrm>
              <a:off x="3491880" y="4411349"/>
              <a:ext cx="208823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dirty="0" smtClean="0"/>
                <a:t>ÍNDICE DE VULNERABILIDAD ITALIANO</a:t>
              </a:r>
              <a:endParaRPr lang="en-US" sz="1400" dirty="0"/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395535" y="3284984"/>
            <a:ext cx="2262845" cy="3435500"/>
            <a:chOff x="395536" y="3259658"/>
            <a:chExt cx="2262845" cy="3435500"/>
          </a:xfrm>
        </p:grpSpPr>
        <p:pic>
          <p:nvPicPr>
            <p:cNvPr id="7" name="6 Imagen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92"/>
            <a:stretch/>
          </p:blipFill>
          <p:spPr bwMode="auto">
            <a:xfrm>
              <a:off x="395536" y="3259658"/>
              <a:ext cx="2262845" cy="3435500"/>
            </a:xfrm>
            <a:prstGeom prst="rect">
              <a:avLst/>
            </a:prstGeom>
            <a:noFill/>
          </p:spPr>
        </p:pic>
        <p:sp>
          <p:nvSpPr>
            <p:cNvPr id="8" name="7 CuadroTexto"/>
            <p:cNvSpPr txBox="1"/>
            <p:nvPr/>
          </p:nvSpPr>
          <p:spPr>
            <a:xfrm rot="16200000">
              <a:off x="-8964" y="4792742"/>
              <a:ext cx="1188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 smtClean="0"/>
                <a:t>EMS-98</a:t>
              </a:r>
              <a:endParaRPr lang="en-US" dirty="0"/>
            </a:p>
          </p:txBody>
        </p:sp>
      </p:grpSp>
      <p:sp>
        <p:nvSpPr>
          <p:cNvPr id="11" name="10 Rectángulo"/>
          <p:cNvSpPr/>
          <p:nvPr/>
        </p:nvSpPr>
        <p:spPr>
          <a:xfrm>
            <a:off x="-1620688" y="1171566"/>
            <a:ext cx="15121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/>
              <a:t>El informe </a:t>
            </a:r>
            <a:r>
              <a:rPr lang="es-ES" sz="1200" dirty="0" smtClean="0"/>
              <a:t>ATC-13, 78 </a:t>
            </a:r>
            <a:r>
              <a:rPr lang="es-ES" sz="1200" dirty="0"/>
              <a:t>matrices de probabilidad de </a:t>
            </a:r>
            <a:r>
              <a:rPr lang="es-ES" sz="1200" dirty="0" smtClean="0"/>
              <a:t>daño.</a:t>
            </a:r>
          </a:p>
          <a:p>
            <a:pPr algn="ctr"/>
            <a:r>
              <a:rPr lang="es-ES" sz="1200" dirty="0" smtClean="0"/>
              <a:t>El </a:t>
            </a:r>
            <a:r>
              <a:rPr lang="es-ES" sz="1200" dirty="0"/>
              <a:t>informe ATC-25 </a:t>
            </a:r>
            <a:r>
              <a:rPr lang="es-ES" sz="1200" dirty="0" smtClean="0"/>
              <a:t>daño e </a:t>
            </a:r>
            <a:r>
              <a:rPr lang="es-ES" sz="1200" dirty="0"/>
              <a:t>impacto de la interrupción de las líneas vitales por causa de los terremotos.</a:t>
            </a:r>
            <a:endParaRPr lang="en-US" sz="1200" dirty="0"/>
          </a:p>
        </p:txBody>
      </p:sp>
      <p:sp>
        <p:nvSpPr>
          <p:cNvPr id="12" name="11 Rectángulo"/>
          <p:cNvSpPr/>
          <p:nvPr/>
        </p:nvSpPr>
        <p:spPr>
          <a:xfrm>
            <a:off x="9287941" y="2424399"/>
            <a:ext cx="1349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 smtClean="0"/>
              <a:t>Datos </a:t>
            </a:r>
            <a:r>
              <a:rPr lang="es-ES" sz="1200" dirty="0"/>
              <a:t>obtenidos </a:t>
            </a:r>
            <a:r>
              <a:rPr lang="es-ES" sz="1200" dirty="0" smtClean="0"/>
              <a:t>para </a:t>
            </a:r>
            <a:r>
              <a:rPr lang="es-ES" sz="1200" dirty="0"/>
              <a:t>realizar una calificación de la calidad del diseño y construcción </a:t>
            </a:r>
            <a:r>
              <a:rPr lang="es-ES" sz="1200" dirty="0" err="1"/>
              <a:t>sismorresistente</a:t>
            </a:r>
            <a:r>
              <a:rPr lang="es-ES" sz="1200" dirty="0"/>
              <a:t> de los edificios mediante un </a:t>
            </a:r>
            <a:r>
              <a:rPr lang="es-ES" sz="1200" dirty="0" smtClean="0"/>
              <a:t>coeficiente</a:t>
            </a:r>
            <a:endParaRPr lang="en-US" sz="1200" dirty="0"/>
          </a:p>
        </p:txBody>
      </p:sp>
      <p:sp>
        <p:nvSpPr>
          <p:cNvPr id="13" name="12 Rectángulo"/>
          <p:cNvSpPr/>
          <p:nvPr/>
        </p:nvSpPr>
        <p:spPr>
          <a:xfrm>
            <a:off x="-1605390" y="3746917"/>
            <a:ext cx="1481571" cy="23083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1200" dirty="0" smtClean="0"/>
              <a:t>Aporta </a:t>
            </a:r>
            <a:r>
              <a:rPr lang="es-ES" sz="1200" dirty="0"/>
              <a:t>la inclusión de un mayor número de tipologías constructivas</a:t>
            </a:r>
            <a:r>
              <a:rPr lang="es-ES" sz="1200" dirty="0" smtClean="0"/>
              <a:t>..</a:t>
            </a:r>
          </a:p>
          <a:p>
            <a:pPr algn="ctr"/>
            <a:r>
              <a:rPr lang="es-ES" sz="1200" dirty="0" smtClean="0"/>
              <a:t>Expresa </a:t>
            </a:r>
            <a:r>
              <a:rPr lang="es-ES" sz="1200" dirty="0"/>
              <a:t>las diferencias en la forma en la que responden los edificios a las vibraciones </a:t>
            </a:r>
            <a:r>
              <a:rPr lang="es-ES" sz="1200" dirty="0" smtClean="0"/>
              <a:t>sísmicas</a:t>
            </a:r>
            <a:endParaRPr lang="en-US" sz="1200" dirty="0"/>
          </a:p>
        </p:txBody>
      </p:sp>
      <p:sp>
        <p:nvSpPr>
          <p:cNvPr id="14" name="13 Rectángulo"/>
          <p:cNvSpPr/>
          <p:nvPr/>
        </p:nvSpPr>
        <p:spPr>
          <a:xfrm>
            <a:off x="1403648" y="2741226"/>
            <a:ext cx="1228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 dirty="0" smtClean="0">
                <a:solidFill>
                  <a:schemeClr val="bg1"/>
                </a:solidFill>
              </a:rPr>
              <a:t>(1985 - 1991</a:t>
            </a:r>
            <a:r>
              <a:rPr lang="es-ES" dirty="0">
                <a:solidFill>
                  <a:schemeClr val="bg1"/>
                </a:solidFill>
              </a:rPr>
              <a:t>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8164414" y="3216119"/>
            <a:ext cx="6270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200" dirty="0" smtClean="0">
                <a:solidFill>
                  <a:schemeClr val="bg1"/>
                </a:solidFill>
              </a:rPr>
              <a:t>(2005)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8120163" y="5460715"/>
            <a:ext cx="6270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200" dirty="0" smtClean="0">
                <a:solidFill>
                  <a:schemeClr val="bg1"/>
                </a:solidFill>
              </a:rPr>
              <a:t>(2003)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5276513" y="6410994"/>
            <a:ext cx="6270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ES" sz="1200" dirty="0" smtClean="0">
                <a:solidFill>
                  <a:schemeClr val="bg1"/>
                </a:solidFill>
              </a:rPr>
              <a:t>(2006)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2004645" y="5908088"/>
            <a:ext cx="6270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/>
              <a:t>(1998)</a:t>
            </a:r>
            <a:endParaRPr lang="en-US" dirty="0"/>
          </a:p>
        </p:txBody>
      </p:sp>
      <p:sp>
        <p:nvSpPr>
          <p:cNvPr id="15" name="14 Rectángulo"/>
          <p:cNvSpPr/>
          <p:nvPr/>
        </p:nvSpPr>
        <p:spPr>
          <a:xfrm>
            <a:off x="9252520" y="265825"/>
            <a:ext cx="13450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/>
              <a:t>E</a:t>
            </a:r>
            <a:r>
              <a:rPr lang="es-ES" sz="1200" dirty="0" smtClean="0"/>
              <a:t>l </a:t>
            </a:r>
            <a:r>
              <a:rPr lang="es-ES" sz="1200" dirty="0"/>
              <a:t>método del espectro de </a:t>
            </a:r>
            <a:r>
              <a:rPr lang="es-ES" sz="1200" dirty="0" smtClean="0"/>
              <a:t>capacidad.</a:t>
            </a:r>
          </a:p>
          <a:p>
            <a:pPr algn="ctr"/>
            <a:r>
              <a:rPr lang="es-ES" sz="1200" dirty="0" smtClean="0"/>
              <a:t>36 </a:t>
            </a:r>
            <a:r>
              <a:rPr lang="es-ES" sz="1200" dirty="0"/>
              <a:t>tipologías de edificios según su estructura, y el daño </a:t>
            </a:r>
            <a:r>
              <a:rPr lang="es-ES" sz="1200" dirty="0" smtClean="0"/>
              <a:t>se </a:t>
            </a:r>
            <a:r>
              <a:rPr lang="es-ES" sz="1200" dirty="0"/>
              <a:t>estima a partir de la opinión de expertos. </a:t>
            </a:r>
            <a:endParaRPr lang="en-US" sz="1200" dirty="0"/>
          </a:p>
        </p:txBody>
      </p:sp>
      <p:sp>
        <p:nvSpPr>
          <p:cNvPr id="16" name="15 Rectángulo"/>
          <p:cNvSpPr/>
          <p:nvPr/>
        </p:nvSpPr>
        <p:spPr>
          <a:xfrm>
            <a:off x="9357084" y="4901079"/>
            <a:ext cx="13065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/>
              <a:t>Í</a:t>
            </a:r>
            <a:r>
              <a:rPr lang="es-ES" sz="1200" dirty="0" smtClean="0"/>
              <a:t>ndice </a:t>
            </a:r>
            <a:r>
              <a:rPr lang="es-ES" sz="1200" dirty="0"/>
              <a:t>de vulnerabilidad y </a:t>
            </a:r>
            <a:r>
              <a:rPr lang="es-ES" sz="1200" dirty="0" smtClean="0"/>
              <a:t>espectros </a:t>
            </a:r>
            <a:r>
              <a:rPr lang="es-ES" sz="1200" dirty="0"/>
              <a:t>de capacidad y curvas de fragilidad.  </a:t>
            </a:r>
            <a:endParaRPr lang="en-US" sz="1200" dirty="0"/>
          </a:p>
        </p:txBody>
      </p:sp>
      <p:graphicFrame>
        <p:nvGraphicFramePr>
          <p:cNvPr id="24" name="2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143719"/>
              </p:ext>
            </p:extLst>
          </p:nvPr>
        </p:nvGraphicFramePr>
        <p:xfrm>
          <a:off x="2994720" y="2365326"/>
          <a:ext cx="3048000" cy="21945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524000"/>
                <a:gridCol w="1524000"/>
              </a:tblGrid>
              <a:tr h="40844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Metodologías empíricas cualitativas ordenadas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Método analítico de capacidad-demanda </a:t>
                      </a:r>
                      <a:endParaRPr lang="en-US" sz="1200" dirty="0"/>
                    </a:p>
                  </a:txBody>
                  <a:tcPr/>
                </a:tc>
              </a:tr>
              <a:tr h="236641">
                <a:tc>
                  <a:txBody>
                    <a:bodyPr/>
                    <a:lstStyle/>
                    <a:p>
                      <a:r>
                        <a:rPr lang="es-ES" sz="1200" dirty="0" smtClean="0"/>
                        <a:t>MSK-76 (Medvedev 1977)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err="1" smtClean="0"/>
                        <a:t>Hazus</a:t>
                      </a:r>
                      <a:r>
                        <a:rPr lang="es-ES" sz="1200" dirty="0" smtClean="0"/>
                        <a:t> (Fema-440 2005)</a:t>
                      </a:r>
                      <a:endParaRPr lang="en-US" sz="1200" dirty="0"/>
                    </a:p>
                  </a:txBody>
                  <a:tcPr anchor="ctr"/>
                </a:tc>
              </a:tr>
              <a:tr h="2366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smtClean="0"/>
                        <a:t>ATC-13 (ATC 1985)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err="1" smtClean="0"/>
                        <a:t>Risk</a:t>
                      </a:r>
                      <a:r>
                        <a:rPr lang="es-ES" sz="1200" dirty="0" smtClean="0"/>
                        <a:t>-UE 2003,</a:t>
                      </a:r>
                      <a:endParaRPr lang="en-US" sz="1200" dirty="0"/>
                    </a:p>
                  </a:txBody>
                  <a:tcPr anchor="ctr"/>
                </a:tc>
              </a:tr>
              <a:tr h="5834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smtClean="0"/>
                        <a:t>EMS98</a:t>
                      </a:r>
                      <a:endParaRPr lang="en-US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err="1" smtClean="0"/>
                        <a:t>Lagomarsino</a:t>
                      </a:r>
                      <a:r>
                        <a:rPr lang="es-ES" sz="1200" dirty="0" smtClean="0"/>
                        <a:t> and</a:t>
                      </a:r>
                      <a:r>
                        <a:rPr lang="es-ES" sz="1200" baseline="0" dirty="0" smtClean="0"/>
                        <a:t> </a:t>
                      </a:r>
                      <a:r>
                        <a:rPr lang="es-ES" sz="1200" dirty="0" err="1" smtClean="0"/>
                        <a:t>Giovinazzi</a:t>
                      </a:r>
                      <a:r>
                        <a:rPr lang="es-ES" sz="1200" dirty="0" smtClean="0"/>
                        <a:t> 2006). 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73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76200" y="1219200"/>
            <a:ext cx="388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/>
              <a:t>Metodología Índice de Vulnerabilidad</a:t>
            </a:r>
            <a:endParaRPr lang="en-US" sz="1600" b="1" dirty="0"/>
          </a:p>
        </p:txBody>
      </p:sp>
      <p:pic>
        <p:nvPicPr>
          <p:cNvPr id="12" name="11 Imagen"/>
          <p:cNvPicPr/>
          <p:nvPr/>
        </p:nvPicPr>
        <p:blipFill rotWithShape="1">
          <a:blip r:embed="rId2"/>
          <a:srcRect l="11795" t="6838" r="53846" b="25014"/>
          <a:stretch/>
        </p:blipFill>
        <p:spPr bwMode="auto">
          <a:xfrm>
            <a:off x="3846738" y="953800"/>
            <a:ext cx="4842192" cy="5533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13 Rectángulo"/>
              <p:cNvSpPr/>
              <p:nvPr/>
            </p:nvSpPr>
            <p:spPr>
              <a:xfrm>
                <a:off x="157843" y="4541667"/>
                <a:ext cx="3679370" cy="792333"/>
              </a:xfrm>
              <a:prstGeom prst="rect">
                <a:avLst/>
              </a:prstGeom>
              <a:ln w="190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6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s-EC" sz="1600" i="1">
                              <a:latin typeface="Cambria Math"/>
                            </a:rPr>
                            <m:t>𝑣</m:t>
                          </m:r>
                          <m:r>
                            <a:rPr lang="es-EC" sz="1600" i="1">
                              <a:latin typeface="Cambria Math"/>
                            </a:rPr>
                            <m:t>−</m:t>
                          </m:r>
                          <m:r>
                            <a:rPr lang="es-EC" sz="1600" i="1">
                              <a:latin typeface="Cambria Math"/>
                            </a:rPr>
                            <m:t>𝑒𝑑𝑖𝑓𝑖𝑐𝑖𝑜</m:t>
                          </m:r>
                        </m:sub>
                      </m:sSub>
                      <m:r>
                        <a:rPr lang="es-EC" sz="1600" i="1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s-EC" sz="16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s-EC" sz="1600" i="1">
                              <a:latin typeface="Cambria Math"/>
                            </a:rPr>
                            <m:t>𝑣</m:t>
                          </m:r>
                          <m:r>
                            <a:rPr lang="es-EC" sz="1600" i="1">
                              <a:latin typeface="Cambria Math"/>
                            </a:rPr>
                            <m:t>−</m:t>
                          </m:r>
                          <m:r>
                            <a:rPr lang="es-EC" sz="1600" i="1">
                              <a:latin typeface="Cambria Math"/>
                            </a:rPr>
                            <m:t>𝑐𝑙𝑎𝑠𝑒</m:t>
                          </m:r>
                        </m:sub>
                        <m:sup>
                          <m:r>
                            <a:rPr lang="es-EC" sz="1600" i="1">
                              <a:latin typeface="Cambria Math"/>
                            </a:rPr>
                            <m:t>∗</m:t>
                          </m:r>
                        </m:sup>
                      </m:sSubSup>
                      <m:r>
                        <a:rPr lang="es-EC" sz="1600" i="1">
                          <a:latin typeface="Cambria Math"/>
                        </a:rPr>
                        <m:t>+∆</m:t>
                      </m:r>
                      <m:sSub>
                        <m:sSubPr>
                          <m:ctrlPr>
                            <a:rPr lang="en-U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600" i="1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s-EC" sz="1600" i="1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s-EC" sz="1600" i="1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16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s-EC" sz="1600" i="1">
                              <a:latin typeface="Cambria Math"/>
                            </a:rPr>
                            <m:t>𝑗</m:t>
                          </m:r>
                          <m:r>
                            <a:rPr lang="es-EC" sz="16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s-EC" sz="1600" i="1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sz="1600" i="1"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EC" sz="1600" i="1">
                                  <a:latin typeface="Cambria Math"/>
                                </a:rPr>
                                <m:t>𝑐𝑗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1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43" y="4541667"/>
                <a:ext cx="3679370" cy="79233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14 Flecha abajo"/>
          <p:cNvSpPr/>
          <p:nvPr/>
        </p:nvSpPr>
        <p:spPr>
          <a:xfrm rot="10800000">
            <a:off x="8305800" y="953800"/>
            <a:ext cx="546031" cy="5416230"/>
          </a:xfrm>
          <a:prstGeom prst="downArrow">
            <a:avLst/>
          </a:prstGeom>
          <a:gradFill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0000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16 Rectángulo"/>
          <p:cNvSpPr/>
          <p:nvPr/>
        </p:nvSpPr>
        <p:spPr>
          <a:xfrm>
            <a:off x="1403648" y="4541667"/>
            <a:ext cx="792088" cy="79233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12 Rectángulo"/>
              <p:cNvSpPr/>
              <p:nvPr/>
            </p:nvSpPr>
            <p:spPr>
              <a:xfrm>
                <a:off x="422050" y="3342217"/>
                <a:ext cx="2367186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s-EC" i="1">
                            <a:latin typeface="Cambria Math"/>
                          </a:rPr>
                          <m:t>𝑣</m:t>
                        </m:r>
                        <m:r>
                          <a:rPr lang="es-EC" i="1">
                            <a:latin typeface="Cambria Math"/>
                          </a:rPr>
                          <m:t>−</m:t>
                        </m:r>
                        <m:r>
                          <a:rPr lang="es-EC" i="1">
                            <a:latin typeface="Cambria Math"/>
                          </a:rPr>
                          <m:t>𝑒𝑑𝑖𝑓𝑖𝑐𝑖𝑜</m:t>
                        </m:r>
                      </m:sub>
                    </m:sSub>
                    <m:r>
                      <a:rPr lang="es-EC" i="1">
                        <a:latin typeface="Cambria Math"/>
                      </a:rPr>
                      <m:t>=</m:t>
                    </m:r>
                  </m:oMath>
                </a14:m>
                <a:r>
                  <a:rPr lang="en-US" dirty="0" smtClean="0"/>
                  <a:t> 0    -     1</a:t>
                </a:r>
                <a:endParaRPr lang="en-US" dirty="0"/>
              </a:p>
            </p:txBody>
          </p:sp>
        </mc:Choice>
        <mc:Fallback xmlns="">
          <p:sp>
            <p:nvSpPr>
              <p:cNvPr id="13" name="1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50" y="3342217"/>
                <a:ext cx="2367186" cy="391582"/>
              </a:xfrm>
              <a:prstGeom prst="rect">
                <a:avLst/>
              </a:prstGeom>
              <a:blipFill rotWithShape="1">
                <a:blip r:embed="rId4"/>
                <a:stretch>
                  <a:fillRect t="-7813" r="-1028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18 Flecha abajo"/>
          <p:cNvSpPr/>
          <p:nvPr/>
        </p:nvSpPr>
        <p:spPr>
          <a:xfrm rot="16200000">
            <a:off x="2167698" y="3302304"/>
            <a:ext cx="381000" cy="1243990"/>
          </a:xfrm>
          <a:prstGeom prst="downArrow">
            <a:avLst/>
          </a:prstGeom>
          <a:gradFill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0000"/>
              </a:gs>
            </a:gsLst>
            <a:lin ang="5400000" scaled="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Rectángulo"/>
          <p:cNvSpPr/>
          <p:nvPr/>
        </p:nvSpPr>
        <p:spPr>
          <a:xfrm>
            <a:off x="771410" y="2278613"/>
            <a:ext cx="2495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/>
              <a:t> B</a:t>
            </a:r>
            <a:r>
              <a:rPr lang="es-ES" sz="1200" dirty="0" smtClean="0"/>
              <a:t>asada </a:t>
            </a:r>
            <a:r>
              <a:rPr lang="es-ES" sz="1200" dirty="0"/>
              <a:t>en las propuestas de Benedetti and </a:t>
            </a:r>
            <a:r>
              <a:rPr lang="es-ES" sz="1200" dirty="0" err="1"/>
              <a:t>Petrini</a:t>
            </a:r>
            <a:r>
              <a:rPr lang="es-ES" sz="1200" dirty="0"/>
              <a:t> 1982 </a:t>
            </a:r>
            <a:r>
              <a:rPr lang="es-ES" sz="1200" dirty="0" smtClean="0"/>
              <a:t> </a:t>
            </a:r>
            <a:r>
              <a:rPr lang="es-ES" sz="1200" dirty="0" err="1"/>
              <a:t>Angeletti</a:t>
            </a:r>
            <a:r>
              <a:rPr lang="es-ES" sz="1200" dirty="0"/>
              <a:t> et al. 1988</a:t>
            </a:r>
            <a:endParaRPr lang="en-US" sz="1200" dirty="0"/>
          </a:p>
        </p:txBody>
      </p:sp>
      <p:cxnSp>
        <p:nvCxnSpPr>
          <p:cNvPr id="5" name="4 Conector recto de flecha"/>
          <p:cNvCxnSpPr>
            <a:stCxn id="9" idx="2"/>
            <a:endCxn id="3" idx="0"/>
          </p:cNvCxnSpPr>
          <p:nvPr/>
        </p:nvCxnSpPr>
        <p:spPr>
          <a:xfrm>
            <a:off x="2019300" y="1557754"/>
            <a:ext cx="0" cy="72085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 Título"/>
          <p:cNvSpPr txBox="1">
            <a:spLocks/>
          </p:cNvSpPr>
          <p:nvPr/>
        </p:nvSpPr>
        <p:spPr>
          <a:xfrm>
            <a:off x="251520" y="620688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VULNERABILIDAD.  MIV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8923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462643" y="1124634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Metodología Índice de Vulnerabilidad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1 CuadroTexto"/>
              <p:cNvSpPr txBox="1"/>
              <p:nvPr/>
            </p:nvSpPr>
            <p:spPr>
              <a:xfrm>
                <a:off x="3977231" y="2600627"/>
                <a:ext cx="4627805" cy="401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a:rPr lang="es-EC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𝑗</m:t>
                        </m:r>
                        <m:r>
                          <a:rPr lang="es-EC" i="1">
                            <a:solidFill>
                              <a:srgbClr val="0070C0"/>
                            </a:solidFill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s-EC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C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𝑀</m:t>
                            </m:r>
                          </m:e>
                          <m:sub>
                            <m:r>
                              <a:rPr lang="es-EC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𝑐𝑗</m:t>
                            </m:r>
                          </m:sub>
                        </m:sSub>
                      </m:e>
                    </m:nary>
                    <m:r>
                      <a:rPr lang="es-EC" b="0" i="0" smtClean="0">
                        <a:solidFill>
                          <a:srgbClr val="0070C0"/>
                        </a:solidFill>
                        <a:latin typeface="Cambria Math"/>
                      </a:rPr>
                      <m:t>: </m:t>
                    </m:r>
                  </m:oMath>
                </a14:m>
                <a:r>
                  <a:rPr lang="es-EC" dirty="0" smtClean="0">
                    <a:solidFill>
                      <a:srgbClr val="0070C0"/>
                    </a:solidFill>
                  </a:rPr>
                  <a:t>Modificador por comportamiento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7231" y="2600627"/>
                <a:ext cx="4627805" cy="401648"/>
              </a:xfrm>
              <a:prstGeom prst="rect">
                <a:avLst/>
              </a:prstGeom>
              <a:blipFill rotWithShape="1">
                <a:blip r:embed="rId2"/>
                <a:stretch>
                  <a:fillRect l="-7237" t="-110769" b="-16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21 CuadroTexto"/>
              <p:cNvSpPr txBox="1"/>
              <p:nvPr/>
            </p:nvSpPr>
            <p:spPr>
              <a:xfrm>
                <a:off x="4905366" y="251356"/>
                <a:ext cx="28210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C" i="1" smtClean="0">
                        <a:solidFill>
                          <a:srgbClr val="0070C0"/>
                        </a:solidFill>
                        <a:latin typeface="Cambria Math"/>
                      </a:rPr>
                      <m:t>∆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s-EC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s-EC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𝑅</m:t>
                        </m:r>
                      </m:sub>
                    </m:sSub>
                    <m:r>
                      <a:rPr lang="es-EC" b="0" i="0" smtClean="0">
                        <a:solidFill>
                          <a:srgbClr val="0070C0"/>
                        </a:solidFill>
                        <a:latin typeface="Cambria Math"/>
                      </a:rPr>
                      <m:t>: </m:t>
                    </m:r>
                  </m:oMath>
                </a14:m>
                <a:r>
                  <a:rPr lang="es-EC" dirty="0" smtClean="0">
                    <a:solidFill>
                      <a:srgbClr val="0070C0"/>
                    </a:solidFill>
                  </a:rPr>
                  <a:t>Modificador regional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2" name="2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66" y="251356"/>
                <a:ext cx="2821093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8197" r="-1299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1 Título"/>
          <p:cNvSpPr txBox="1">
            <a:spLocks/>
          </p:cNvSpPr>
          <p:nvPr/>
        </p:nvSpPr>
        <p:spPr>
          <a:xfrm>
            <a:off x="251520" y="620688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VULNERABILIDAD.  MIV</a:t>
            </a:r>
            <a:endParaRPr lang="en-US" sz="20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0" t="27917" r="25000" b="23352"/>
          <a:stretch/>
        </p:blipFill>
        <p:spPr bwMode="auto">
          <a:xfrm>
            <a:off x="3995936" y="3002275"/>
            <a:ext cx="4488897" cy="3741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953395" y="98903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sz="1200" dirty="0" smtClean="0"/>
              <a:t>Valora según </a:t>
            </a:r>
            <a:r>
              <a:rPr lang="es-ES" sz="1200" dirty="0"/>
              <a:t>la región donde se </a:t>
            </a:r>
            <a:r>
              <a:rPr lang="es-ES" sz="1200" dirty="0" smtClean="0"/>
              <a:t>encuentran. </a:t>
            </a:r>
            <a:r>
              <a:rPr lang="es-ES" sz="1200" dirty="0"/>
              <a:t>Para determinar el valor de este modificador en la zona donde se encuentra se tiene en cuenta las distintas normativas </a:t>
            </a:r>
            <a:r>
              <a:rPr lang="es-ES" sz="1200" dirty="0" err="1"/>
              <a:t>sismorresistentes</a:t>
            </a:r>
            <a:r>
              <a:rPr lang="es-ES" sz="1200" dirty="0"/>
              <a:t> y su fecha de </a:t>
            </a:r>
            <a:r>
              <a:rPr lang="es-ES" sz="1200" dirty="0" smtClean="0"/>
              <a:t>aplicación.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26 Rectángulo"/>
              <p:cNvSpPr/>
              <p:nvPr/>
            </p:nvSpPr>
            <p:spPr>
              <a:xfrm>
                <a:off x="157843" y="4541667"/>
                <a:ext cx="3679370" cy="792333"/>
              </a:xfrm>
              <a:prstGeom prst="rect">
                <a:avLst/>
              </a:prstGeom>
              <a:ln w="190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6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s-EC" sz="1600" i="1">
                              <a:latin typeface="Cambria Math"/>
                            </a:rPr>
                            <m:t>𝑣</m:t>
                          </m:r>
                          <m:r>
                            <a:rPr lang="es-EC" sz="1600" i="1">
                              <a:latin typeface="Cambria Math"/>
                            </a:rPr>
                            <m:t>−</m:t>
                          </m:r>
                          <m:r>
                            <a:rPr lang="es-EC" sz="1600" i="1">
                              <a:latin typeface="Cambria Math"/>
                            </a:rPr>
                            <m:t>𝑒𝑑𝑖𝑓𝑖𝑐𝑖𝑜</m:t>
                          </m:r>
                        </m:sub>
                      </m:sSub>
                      <m:r>
                        <a:rPr lang="es-EC" sz="1600" i="1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s-EC" sz="16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s-EC" sz="1600" i="1">
                              <a:latin typeface="Cambria Math"/>
                            </a:rPr>
                            <m:t>𝑣</m:t>
                          </m:r>
                          <m:r>
                            <a:rPr lang="es-EC" sz="1600" i="1">
                              <a:latin typeface="Cambria Math"/>
                            </a:rPr>
                            <m:t>−</m:t>
                          </m:r>
                          <m:r>
                            <a:rPr lang="es-EC" sz="1600" i="1">
                              <a:latin typeface="Cambria Math"/>
                            </a:rPr>
                            <m:t>𝑐𝑙𝑎𝑠𝑒</m:t>
                          </m:r>
                        </m:sub>
                        <m:sup>
                          <m:r>
                            <a:rPr lang="es-EC" sz="1600" i="1">
                              <a:latin typeface="Cambria Math"/>
                            </a:rPr>
                            <m:t>∗</m:t>
                          </m:r>
                        </m:sup>
                      </m:sSubSup>
                      <m:r>
                        <a:rPr lang="es-EC" sz="1600" i="1">
                          <a:latin typeface="Cambria Math"/>
                        </a:rPr>
                        <m:t>+∆</m:t>
                      </m:r>
                      <m:sSub>
                        <m:sSubPr>
                          <m:ctrlPr>
                            <a:rPr lang="en-U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C" sz="1600" i="1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es-EC" sz="1600" i="1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s-EC" sz="1600" i="1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16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s-EC" sz="1600" i="1">
                              <a:latin typeface="Cambria Math"/>
                            </a:rPr>
                            <m:t>𝑗</m:t>
                          </m:r>
                          <m:r>
                            <a:rPr lang="es-EC" sz="16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s-EC" sz="1600" i="1">
                              <a:latin typeface="Cambria Math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C" sz="1600" i="1"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s-EC" sz="1600" i="1">
                                  <a:latin typeface="Cambria Math"/>
                                </a:rPr>
                                <m:t>𝑐𝑗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2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43" y="4541667"/>
                <a:ext cx="3679370" cy="79233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27 Rectángulo"/>
          <p:cNvSpPr/>
          <p:nvPr/>
        </p:nvSpPr>
        <p:spPr>
          <a:xfrm>
            <a:off x="2285999" y="4541667"/>
            <a:ext cx="1551213" cy="79233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28 Rectángulo"/>
              <p:cNvSpPr/>
              <p:nvPr/>
            </p:nvSpPr>
            <p:spPr>
              <a:xfrm>
                <a:off x="422050" y="3342217"/>
                <a:ext cx="2367186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s-EC" i="1">
                            <a:latin typeface="Cambria Math"/>
                          </a:rPr>
                          <m:t>𝑣</m:t>
                        </m:r>
                        <m:r>
                          <a:rPr lang="es-EC" i="1">
                            <a:latin typeface="Cambria Math"/>
                          </a:rPr>
                          <m:t>−</m:t>
                        </m:r>
                        <m:r>
                          <a:rPr lang="es-EC" i="1">
                            <a:latin typeface="Cambria Math"/>
                          </a:rPr>
                          <m:t>𝑒𝑑𝑖𝑓𝑖𝑐𝑖𝑜</m:t>
                        </m:r>
                      </m:sub>
                    </m:sSub>
                    <m:r>
                      <a:rPr lang="es-EC" i="1">
                        <a:latin typeface="Cambria Math"/>
                      </a:rPr>
                      <m:t>=</m:t>
                    </m:r>
                  </m:oMath>
                </a14:m>
                <a:r>
                  <a:rPr lang="en-US" dirty="0" smtClean="0"/>
                  <a:t> 0    -     1</a:t>
                </a:r>
                <a:endParaRPr lang="en-US" dirty="0"/>
              </a:p>
            </p:txBody>
          </p:sp>
        </mc:Choice>
        <mc:Fallback xmlns="">
          <p:sp>
            <p:nvSpPr>
              <p:cNvPr id="29" name="28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050" y="3342217"/>
                <a:ext cx="2367186" cy="391582"/>
              </a:xfrm>
              <a:prstGeom prst="rect">
                <a:avLst/>
              </a:prstGeom>
              <a:blipFill rotWithShape="1">
                <a:blip r:embed="rId6"/>
                <a:stretch>
                  <a:fillRect t="-7813" r="-1028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29 Flecha abajo"/>
          <p:cNvSpPr/>
          <p:nvPr/>
        </p:nvSpPr>
        <p:spPr>
          <a:xfrm rot="16200000">
            <a:off x="2167698" y="3302304"/>
            <a:ext cx="381000" cy="1243990"/>
          </a:xfrm>
          <a:prstGeom prst="downArrow">
            <a:avLst/>
          </a:prstGeom>
          <a:gradFill>
            <a:gsLst>
              <a:gs pos="0">
                <a:srgbClr val="FFFF00"/>
              </a:gs>
              <a:gs pos="50000">
                <a:srgbClr val="FFC000"/>
              </a:gs>
              <a:gs pos="100000">
                <a:srgbClr val="FF0000"/>
              </a:gs>
            </a:gsLst>
            <a:lin ang="5400000" scaled="0"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6" descr="http://www.habitatyvivienda.gob.ec/wp-content/uploads/2015/01/NEC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65" b="39425"/>
          <a:stretch/>
        </p:blipFill>
        <p:spPr bwMode="auto">
          <a:xfrm>
            <a:off x="3995936" y="2004696"/>
            <a:ext cx="4488897" cy="50975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51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3" grpId="0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620688"/>
            <a:ext cx="7488832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VULNERABILIDAD.  APLICACIÓN METODOLÓGICA</a:t>
            </a:r>
            <a:endParaRPr lang="en-US" sz="20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5" y="1123629"/>
            <a:ext cx="1781942" cy="58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 descr="http://3.bp.blogspot.com/-Ao7Fm_BUiXw/UE5eHlOclTI/AAAAAAAAEeA/tBbcVSQo9OA/s1600/Historia-de-la-Bandera-de-Espa%25C3%25B1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23629"/>
            <a:ext cx="875664" cy="5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dma.fi.upm.es/icons/upm-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5" y="1772816"/>
            <a:ext cx="1095042" cy="125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650030" y="1940180"/>
            <a:ext cx="29219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/>
              <a:t>A cargo</a:t>
            </a:r>
          </a:p>
          <a:p>
            <a:r>
              <a:rPr lang="es-ES" sz="1200" dirty="0" smtClean="0"/>
              <a:t>Dr</a:t>
            </a:r>
            <a:r>
              <a:rPr lang="es-ES" sz="1200" dirty="0"/>
              <a:t>. Jorge </a:t>
            </a:r>
            <a:r>
              <a:rPr lang="es-ES" sz="1200" dirty="0" smtClean="0"/>
              <a:t>Gaspar</a:t>
            </a:r>
          </a:p>
          <a:p>
            <a:r>
              <a:rPr lang="es-ES" sz="1200" dirty="0" smtClean="0"/>
              <a:t>Dra</a:t>
            </a:r>
            <a:r>
              <a:rPr lang="es-ES" sz="1200" dirty="0"/>
              <a:t>. Sandra </a:t>
            </a:r>
            <a:r>
              <a:rPr lang="es-ES" sz="1200" dirty="0" smtClean="0"/>
              <a:t>Martínez</a:t>
            </a:r>
          </a:p>
          <a:p>
            <a:r>
              <a:rPr lang="es-ES" sz="1200" dirty="0" smtClean="0"/>
              <a:t>especialista </a:t>
            </a:r>
            <a:r>
              <a:rPr lang="es-ES" sz="1200" dirty="0"/>
              <a:t>en vulnerabilidad sísmica.</a:t>
            </a:r>
            <a:endParaRPr lang="en-US" sz="1200" dirty="0"/>
          </a:p>
        </p:txBody>
      </p:sp>
      <p:sp>
        <p:nvSpPr>
          <p:cNvPr id="7" name="6 Flecha abajo"/>
          <p:cNvSpPr/>
          <p:nvPr/>
        </p:nvSpPr>
        <p:spPr>
          <a:xfrm>
            <a:off x="2187328" y="2852936"/>
            <a:ext cx="256232" cy="432048"/>
          </a:xfrm>
          <a:prstGeom prst="down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7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9"/>
          <a:stretch/>
        </p:blipFill>
        <p:spPr bwMode="auto">
          <a:xfrm>
            <a:off x="323528" y="3573017"/>
            <a:ext cx="404432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3037378" y="4172887"/>
            <a:ext cx="1330478" cy="120032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s-ES" sz="1200" dirty="0" smtClean="0"/>
              <a:t>BD – Exposición</a:t>
            </a:r>
          </a:p>
          <a:p>
            <a:r>
              <a:rPr lang="es-ES" sz="1200" dirty="0"/>
              <a:t>Dra. Sandra Martínez</a:t>
            </a:r>
          </a:p>
          <a:p>
            <a:r>
              <a:rPr lang="es-ES" sz="1200" dirty="0"/>
              <a:t>especialista en vulnerabilidad sísmica</a:t>
            </a:r>
            <a:r>
              <a:rPr lang="es-ES" sz="1200" dirty="0" smtClean="0"/>
              <a:t>.</a:t>
            </a:r>
            <a:endParaRPr lang="en-US" sz="1200" dirty="0"/>
          </a:p>
        </p:txBody>
      </p:sp>
      <p:sp>
        <p:nvSpPr>
          <p:cNvPr id="12" name="11 Más"/>
          <p:cNvSpPr/>
          <p:nvPr/>
        </p:nvSpPr>
        <p:spPr>
          <a:xfrm>
            <a:off x="2745068" y="4433074"/>
            <a:ext cx="328240" cy="360040"/>
          </a:xfrm>
          <a:prstGeom prst="mathPlus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12 Flecha derecha"/>
          <p:cNvSpPr/>
          <p:nvPr/>
        </p:nvSpPr>
        <p:spPr>
          <a:xfrm>
            <a:off x="3491880" y="5373216"/>
            <a:ext cx="1440160" cy="288032"/>
          </a:xfrm>
          <a:prstGeom prst="rightArrow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13 Rectángulo"/>
          <p:cNvSpPr/>
          <p:nvPr/>
        </p:nvSpPr>
        <p:spPr>
          <a:xfrm>
            <a:off x="5004048" y="3429000"/>
            <a:ext cx="3096344" cy="324036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 smtClean="0"/>
          </a:p>
          <a:p>
            <a:pPr algn="ctr"/>
            <a:r>
              <a:rPr lang="es-EC" dirty="0" smtClean="0"/>
              <a:t>Primer paso</a:t>
            </a:r>
          </a:p>
          <a:p>
            <a:pPr algn="ctr"/>
            <a:r>
              <a:rPr lang="es-EC" sz="1200" dirty="0" smtClean="0"/>
              <a:t>Tipologías </a:t>
            </a:r>
          </a:p>
          <a:p>
            <a:pPr algn="ctr"/>
            <a:r>
              <a:rPr lang="es-ES" sz="1200" i="1" dirty="0"/>
              <a:t>Matriz de Tipologías (BTM) de RISK-UE </a:t>
            </a:r>
            <a:r>
              <a:rPr lang="es-ES" sz="1200" dirty="0"/>
              <a:t>(Milutinovic y </a:t>
            </a:r>
            <a:r>
              <a:rPr lang="es-ES" sz="1200" dirty="0" err="1"/>
              <a:t>Trendafiloski</a:t>
            </a:r>
            <a:r>
              <a:rPr lang="es-ES" sz="1200" dirty="0"/>
              <a:t>, 2003) </a:t>
            </a:r>
            <a:endParaRPr lang="es-EC" sz="1200" dirty="0" smtClean="0"/>
          </a:p>
          <a:p>
            <a:pPr algn="ctr"/>
            <a:endParaRPr lang="es-EC" sz="1200" dirty="0" smtClean="0"/>
          </a:p>
          <a:p>
            <a:pPr algn="ctr"/>
            <a:r>
              <a:rPr lang="es-EC" dirty="0" smtClean="0"/>
              <a:t>Segundo paso</a:t>
            </a:r>
          </a:p>
          <a:p>
            <a:pPr algn="ctr"/>
            <a:r>
              <a:rPr lang="es-EC" sz="1200" dirty="0"/>
              <a:t>Norma Ecuatoriana de construcción (NEC15</a:t>
            </a:r>
            <a:r>
              <a:rPr lang="es-EC" sz="1200" dirty="0" smtClean="0"/>
              <a:t>)</a:t>
            </a:r>
          </a:p>
          <a:p>
            <a:pPr algn="ctr"/>
            <a:endParaRPr lang="es-EC" sz="1200" dirty="0"/>
          </a:p>
          <a:p>
            <a:pPr algn="ctr"/>
            <a:r>
              <a:rPr lang="es-EC" dirty="0"/>
              <a:t>Tercer </a:t>
            </a:r>
            <a:r>
              <a:rPr lang="es-EC" dirty="0" smtClean="0"/>
              <a:t>paso</a:t>
            </a:r>
          </a:p>
          <a:p>
            <a:pPr algn="ctr"/>
            <a:r>
              <a:rPr lang="es-ES" sz="1200" dirty="0" smtClean="0"/>
              <a:t>Modificadores </a:t>
            </a:r>
            <a:r>
              <a:rPr lang="es-ES" sz="1200" dirty="0"/>
              <a:t>de </a:t>
            </a:r>
            <a:r>
              <a:rPr lang="es-ES" sz="1200" dirty="0" smtClean="0"/>
              <a:t>comportamiento, </a:t>
            </a:r>
            <a:r>
              <a:rPr lang="es-ES" sz="1200" dirty="0"/>
              <a:t>para edificios de mampostería no reforzada </a:t>
            </a:r>
            <a:r>
              <a:rPr lang="es-ES" sz="1200" dirty="0" smtClean="0"/>
              <a:t>y </a:t>
            </a:r>
            <a:r>
              <a:rPr lang="es-ES" sz="1200" i="1" dirty="0"/>
              <a:t>hormigón armado </a:t>
            </a:r>
            <a:r>
              <a:rPr lang="es-ES" sz="1200" dirty="0" smtClean="0"/>
              <a:t>(Milutinovic </a:t>
            </a:r>
            <a:r>
              <a:rPr lang="es-ES" sz="1200" dirty="0"/>
              <a:t>y </a:t>
            </a:r>
            <a:r>
              <a:rPr lang="es-ES" sz="1200" dirty="0" err="1"/>
              <a:t>Trendafiloski</a:t>
            </a:r>
            <a:r>
              <a:rPr lang="es-ES" sz="1200" dirty="0"/>
              <a:t>, 2003</a:t>
            </a:r>
            <a:r>
              <a:rPr lang="es-ES" sz="1200" dirty="0" smtClean="0"/>
              <a:t>).</a:t>
            </a:r>
          </a:p>
          <a:p>
            <a:pPr algn="ctr"/>
            <a:endParaRPr lang="es-ES" sz="1200" dirty="0" smtClean="0"/>
          </a:p>
          <a:p>
            <a:pPr algn="ctr"/>
            <a:endParaRPr lang="en-US" dirty="0"/>
          </a:p>
        </p:txBody>
      </p:sp>
      <p:pic>
        <p:nvPicPr>
          <p:cNvPr id="27658" name="Picture 10" descr="C:\Users\David\Desktop\MADRID\fotos\20150922_112249(0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505" y="1607474"/>
            <a:ext cx="1406887" cy="1245462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9" name="Picture 11" descr="C:\Users\David\Downloads\12118982_10207547620239421_2000204237138494523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52557"/>
            <a:ext cx="1421904" cy="1895872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60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04664"/>
            <a:ext cx="5791200" cy="399574"/>
          </a:xfrm>
        </p:spPr>
        <p:txBody>
          <a:bodyPr>
            <a:normAutofit/>
          </a:bodyPr>
          <a:lstStyle/>
          <a:p>
            <a:r>
              <a:rPr lang="es-EC" sz="2000" dirty="0" smtClean="0"/>
              <a:t>Definición del problema</a:t>
            </a:r>
            <a:endParaRPr lang="en-US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700808"/>
            <a:ext cx="8071627" cy="648071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 lnSpcReduction="10000"/>
          </a:bodyPr>
          <a:lstStyle/>
          <a:p>
            <a:pPr algn="just"/>
            <a:r>
              <a:rPr lang="es-ES" sz="1600" dirty="0"/>
              <a:t>El Ecuador posee una historia contundente de actividad sísmica </a:t>
            </a:r>
            <a:r>
              <a:rPr lang="es-ES" sz="1600" dirty="0" smtClean="0"/>
              <a:t>que en </a:t>
            </a:r>
            <a:r>
              <a:rPr lang="es-ES" sz="1600" dirty="0"/>
              <a:t>los últimos 460 años, ha provocado la destrucción de ciudades </a:t>
            </a:r>
            <a:r>
              <a:rPr lang="es-ES" sz="1600" dirty="0" smtClean="0"/>
              <a:t>enteras.</a:t>
            </a:r>
          </a:p>
          <a:p>
            <a:pPr algn="just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/>
          <a:stretch/>
        </p:blipFill>
        <p:spPr bwMode="auto">
          <a:xfrm>
            <a:off x="3177906" y="3140968"/>
            <a:ext cx="2621013" cy="2088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://www.radio-mundial.com/images/stories/reporta4/terremoto-riobamba/riobamba-antiguo-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01"/>
          <a:stretch/>
        </p:blipFill>
        <p:spPr bwMode="auto">
          <a:xfrm>
            <a:off x="467544" y="3140968"/>
            <a:ext cx="2621013" cy="2088231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762082" y="4935651"/>
            <a:ext cx="1008112" cy="24622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Ibarra 1868</a:t>
            </a:r>
            <a:endParaRPr lang="en-US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887089" y="4951038"/>
            <a:ext cx="1158185" cy="24622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Riobamba 1797</a:t>
            </a:r>
            <a:endParaRPr lang="en-US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411760" y="3251962"/>
            <a:ext cx="1296144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60.000 muertos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4" name="Picture 6" descr="http://www.habitatyvivienda.gob.ec/wp-content/uploads/2015/01/NE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65" b="39425"/>
          <a:stretch/>
        </p:blipFill>
        <p:spPr bwMode="auto">
          <a:xfrm>
            <a:off x="379586" y="5996017"/>
            <a:ext cx="5331375" cy="50975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6372200" y="5881560"/>
            <a:ext cx="25202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/>
              <a:t>E</a:t>
            </a:r>
            <a:r>
              <a:rPr lang="es-ES" sz="1400" dirty="0" smtClean="0"/>
              <a:t>dificaciones anteriores</a:t>
            </a:r>
          </a:p>
          <a:p>
            <a:r>
              <a:rPr lang="es-ES" sz="1400" dirty="0" smtClean="0"/>
              <a:t>Aumentos edificaciones </a:t>
            </a:r>
          </a:p>
          <a:p>
            <a:r>
              <a:rPr lang="es-ES" sz="1400" dirty="0"/>
              <a:t>M</a:t>
            </a:r>
            <a:r>
              <a:rPr lang="es-ES" sz="1400" dirty="0" smtClean="0"/>
              <a:t>alas </a:t>
            </a:r>
            <a:r>
              <a:rPr lang="es-ES" sz="1400" dirty="0"/>
              <a:t>prácticas constructivas </a:t>
            </a:r>
            <a:endParaRPr lang="en-US" sz="1400" dirty="0"/>
          </a:p>
        </p:txBody>
      </p:sp>
      <p:sp>
        <p:nvSpPr>
          <p:cNvPr id="9" name="8 Más"/>
          <p:cNvSpPr/>
          <p:nvPr/>
        </p:nvSpPr>
        <p:spPr>
          <a:xfrm>
            <a:off x="5820308" y="6016866"/>
            <a:ext cx="360040" cy="468052"/>
          </a:xfrm>
          <a:prstGeom prst="mathPlus">
            <a:avLst/>
          </a:prstGeom>
          <a:solidFill>
            <a:srgbClr val="FF0000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69" y="3140967"/>
            <a:ext cx="2635571" cy="20848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7285313" y="4957577"/>
            <a:ext cx="1158185" cy="24622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EC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Ambato 1949</a:t>
            </a:r>
            <a:endParaRPr lang="en-US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26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 Título"/>
          <p:cNvSpPr txBox="1">
            <a:spLocks/>
          </p:cNvSpPr>
          <p:nvPr/>
        </p:nvSpPr>
        <p:spPr>
          <a:xfrm>
            <a:off x="251520" y="620688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VULNERABILIDAD.  MIV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17 CuadroTexto"/>
              <p:cNvSpPr txBox="1"/>
              <p:nvPr/>
            </p:nvSpPr>
            <p:spPr>
              <a:xfrm>
                <a:off x="4384878" y="2374486"/>
                <a:ext cx="4507602" cy="401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a:rPr lang="es-EC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𝑗</m:t>
                        </m:r>
                        <m:r>
                          <a:rPr lang="es-EC" i="1">
                            <a:solidFill>
                              <a:srgbClr val="0070C0"/>
                            </a:solidFill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s-EC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s-EC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𝑀</m:t>
                            </m:r>
                          </m:e>
                          <m:sub>
                            <m:r>
                              <a:rPr lang="es-EC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𝑐𝑗</m:t>
                            </m:r>
                          </m:sub>
                        </m:sSub>
                      </m:e>
                    </m:nary>
                    <m:r>
                      <a:rPr lang="es-EC" b="0" i="0" smtClean="0">
                        <a:solidFill>
                          <a:srgbClr val="0070C0"/>
                        </a:solidFill>
                        <a:latin typeface="Cambria Math"/>
                      </a:rPr>
                      <m:t>: </m:t>
                    </m:r>
                  </m:oMath>
                </a14:m>
                <a:r>
                  <a:rPr lang="es-EC" dirty="0" smtClean="0">
                    <a:solidFill>
                      <a:srgbClr val="0070C0"/>
                    </a:solidFill>
                  </a:rPr>
                  <a:t>Modificador por comportamiento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1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878" y="2374486"/>
                <a:ext cx="4507602" cy="401648"/>
              </a:xfrm>
              <a:prstGeom prst="rect">
                <a:avLst/>
              </a:prstGeom>
              <a:blipFill rotWithShape="1">
                <a:blip r:embed="rId2"/>
                <a:stretch>
                  <a:fillRect l="-7432" t="-110769" r="-676" b="-16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19 CuadroTexto"/>
              <p:cNvSpPr txBox="1"/>
              <p:nvPr/>
            </p:nvSpPr>
            <p:spPr>
              <a:xfrm>
                <a:off x="5152836" y="183788"/>
                <a:ext cx="28210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C" i="1" smtClean="0">
                        <a:solidFill>
                          <a:srgbClr val="0070C0"/>
                        </a:solidFill>
                        <a:latin typeface="Cambria Math"/>
                      </a:rPr>
                      <m:t>∆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s-EC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s-EC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𝑅</m:t>
                        </m:r>
                      </m:sub>
                    </m:sSub>
                    <m:r>
                      <a:rPr lang="es-EC" b="0" i="0" smtClean="0">
                        <a:solidFill>
                          <a:srgbClr val="0070C0"/>
                        </a:solidFill>
                        <a:latin typeface="Cambria Math"/>
                      </a:rPr>
                      <m:t>: </m:t>
                    </m:r>
                  </m:oMath>
                </a14:m>
                <a:r>
                  <a:rPr lang="es-EC" dirty="0" smtClean="0">
                    <a:solidFill>
                      <a:srgbClr val="0070C0"/>
                    </a:solidFill>
                  </a:rPr>
                  <a:t>Modificador regional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0" name="19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2836" y="183788"/>
                <a:ext cx="2821093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8197" r="-129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3" t="32994" r="20619" b="47843"/>
          <a:stretch/>
        </p:blipFill>
        <p:spPr bwMode="auto">
          <a:xfrm>
            <a:off x="4427215" y="764704"/>
            <a:ext cx="4383213" cy="1314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6" t="65834" r="34062" b="17500"/>
          <a:stretch/>
        </p:blipFill>
        <p:spPr bwMode="auto">
          <a:xfrm>
            <a:off x="4839675" y="4734272"/>
            <a:ext cx="329438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9" t="23567" r="21735" b="52866"/>
          <a:stretch/>
        </p:blipFill>
        <p:spPr bwMode="auto">
          <a:xfrm>
            <a:off x="4427984" y="2812419"/>
            <a:ext cx="4382444" cy="14806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1" t="19861" r="21562" b="10694"/>
          <a:stretch/>
        </p:blipFill>
        <p:spPr bwMode="auto">
          <a:xfrm>
            <a:off x="107504" y="1756055"/>
            <a:ext cx="3960440" cy="420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12 CuadroTexto"/>
              <p:cNvSpPr txBox="1"/>
              <p:nvPr/>
            </p:nvSpPr>
            <p:spPr>
              <a:xfrm>
                <a:off x="971600" y="1279992"/>
                <a:ext cx="23762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s-EC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s-EC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s-EC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𝑣</m:t>
                        </m:r>
                      </m:sub>
                      <m:sup>
                        <m:r>
                          <a:rPr lang="es-EC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es-EC" b="0" i="1" smtClean="0">
                        <a:solidFill>
                          <a:srgbClr val="0070C0"/>
                        </a:solidFill>
                        <a:latin typeface="Cambria Math"/>
                      </a:rPr>
                      <m:t>−</m:t>
                    </m:r>
                    <m:r>
                      <a:rPr lang="es-EC" b="0" i="1" smtClean="0">
                        <a:solidFill>
                          <a:srgbClr val="0070C0"/>
                        </a:solidFill>
                        <a:latin typeface="Cambria Math"/>
                      </a:rPr>
                      <m:t>𝑐𝑙𝑎𝑠𝑒</m:t>
                    </m:r>
                    <m:r>
                      <a:rPr lang="es-EC" b="0" i="1" smtClean="0">
                        <a:solidFill>
                          <a:srgbClr val="0070C0"/>
                        </a:solidFill>
                        <a:latin typeface="Cambria Math"/>
                      </a:rPr>
                      <m:t>: </m:t>
                    </m:r>
                  </m:oMath>
                </a14:m>
                <a:r>
                  <a:rPr lang="es-EC" dirty="0" smtClean="0">
                    <a:solidFill>
                      <a:srgbClr val="0070C0"/>
                    </a:solidFill>
                  </a:rPr>
                  <a:t>Tipología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1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1279992"/>
                <a:ext cx="2376263" cy="369332"/>
              </a:xfrm>
              <a:prstGeom prst="rect">
                <a:avLst/>
              </a:prstGeom>
              <a:blipFill rotWithShape="1">
                <a:blip r:embed="rId9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4 Grupo"/>
          <p:cNvGrpSpPr/>
          <p:nvPr/>
        </p:nvGrpSpPr>
        <p:grpSpPr>
          <a:xfrm>
            <a:off x="611560" y="2605934"/>
            <a:ext cx="7742860" cy="2960847"/>
            <a:chOff x="611560" y="2605934"/>
            <a:chExt cx="7742860" cy="2960847"/>
          </a:xfrm>
        </p:grpSpPr>
        <p:grpSp>
          <p:nvGrpSpPr>
            <p:cNvPr id="2" name="1 Grupo"/>
            <p:cNvGrpSpPr/>
            <p:nvPr/>
          </p:nvGrpSpPr>
          <p:grpSpPr>
            <a:xfrm>
              <a:off x="611560" y="2605934"/>
              <a:ext cx="7742860" cy="2960847"/>
              <a:chOff x="1581668" y="1840026"/>
              <a:chExt cx="7742860" cy="2960847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187" t="27559" r="21563" b="70991"/>
              <a:stretch/>
            </p:blipFill>
            <p:spPr bwMode="auto">
              <a:xfrm>
                <a:off x="1614074" y="1840026"/>
                <a:ext cx="7710453" cy="201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230" t="29217" r="21562" b="57681"/>
              <a:stretch/>
            </p:blipFill>
            <p:spPr bwMode="auto">
              <a:xfrm>
                <a:off x="1625600" y="2017244"/>
                <a:ext cx="7698928" cy="18181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171" t="45955" r="21562" b="49989"/>
              <a:stretch/>
            </p:blipFill>
            <p:spPr bwMode="auto">
              <a:xfrm>
                <a:off x="1608088" y="3741243"/>
                <a:ext cx="7716235" cy="5629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093" t="68561" r="21562" b="29850"/>
              <a:stretch/>
            </p:blipFill>
            <p:spPr bwMode="auto">
              <a:xfrm>
                <a:off x="1581668" y="4293093"/>
                <a:ext cx="7738310" cy="2206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2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28" t="86789" r="21562" b="10694"/>
              <a:stretch/>
            </p:blipFill>
            <p:spPr bwMode="auto">
              <a:xfrm>
                <a:off x="1651936" y="4451648"/>
                <a:ext cx="7672591" cy="349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2 Rectángulo"/>
            <p:cNvSpPr/>
            <p:nvPr/>
          </p:nvSpPr>
          <p:spPr>
            <a:xfrm>
              <a:off x="6444209" y="2605934"/>
              <a:ext cx="648072" cy="291129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53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620688"/>
            <a:ext cx="7488832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VULNERABILIDAD. Flujo de </a:t>
            </a:r>
            <a:r>
              <a:rPr lang="es-EC" sz="2000" dirty="0" err="1" smtClean="0"/>
              <a:t>sig</a:t>
            </a:r>
            <a:endParaRPr lang="en-US" sz="2000" dirty="0"/>
          </a:p>
        </p:txBody>
      </p:sp>
      <p:pic>
        <p:nvPicPr>
          <p:cNvPr id="5" name="4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280920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054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t="7222" r="26887" b="1462"/>
          <a:stretch/>
        </p:blipFill>
        <p:spPr>
          <a:xfrm>
            <a:off x="1187624" y="910291"/>
            <a:ext cx="6073824" cy="5903085"/>
          </a:xfrm>
          <a:prstGeom prst="rect">
            <a:avLst/>
          </a:prstGeo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251520" y="620688"/>
            <a:ext cx="7488832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VULNERABILIDAD. Mapa tipologías</a:t>
            </a:r>
            <a:endParaRPr lang="en-US" sz="2000" dirty="0"/>
          </a:p>
        </p:txBody>
      </p:sp>
      <p:grpSp>
        <p:nvGrpSpPr>
          <p:cNvPr id="5" name="4 Grupo"/>
          <p:cNvGrpSpPr/>
          <p:nvPr/>
        </p:nvGrpSpPr>
        <p:grpSpPr>
          <a:xfrm>
            <a:off x="4499992" y="1101333"/>
            <a:ext cx="4427984" cy="1344237"/>
            <a:chOff x="611560" y="2605934"/>
            <a:chExt cx="7742860" cy="2960847"/>
          </a:xfrm>
        </p:grpSpPr>
        <p:grpSp>
          <p:nvGrpSpPr>
            <p:cNvPr id="6" name="5 Grupo"/>
            <p:cNvGrpSpPr/>
            <p:nvPr/>
          </p:nvGrpSpPr>
          <p:grpSpPr>
            <a:xfrm>
              <a:off x="611560" y="2605934"/>
              <a:ext cx="7742860" cy="2960847"/>
              <a:chOff x="1581668" y="1840026"/>
              <a:chExt cx="7742860" cy="2960847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187" t="27559" r="21563" b="70991"/>
              <a:stretch/>
            </p:blipFill>
            <p:spPr bwMode="auto">
              <a:xfrm>
                <a:off x="1614074" y="1840026"/>
                <a:ext cx="7710453" cy="201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230" t="29217" r="21562" b="57681"/>
              <a:stretch/>
            </p:blipFill>
            <p:spPr bwMode="auto">
              <a:xfrm>
                <a:off x="1625600" y="2017244"/>
                <a:ext cx="7698928" cy="18181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171" t="45955" r="21562" b="49989"/>
              <a:stretch/>
            </p:blipFill>
            <p:spPr bwMode="auto">
              <a:xfrm>
                <a:off x="1608088" y="3741243"/>
                <a:ext cx="7716235" cy="5629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093" t="68561" r="21562" b="29850"/>
              <a:stretch/>
            </p:blipFill>
            <p:spPr bwMode="auto">
              <a:xfrm>
                <a:off x="1581668" y="4293093"/>
                <a:ext cx="7738310" cy="2206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28" t="86789" r="21562" b="10694"/>
              <a:stretch/>
            </p:blipFill>
            <p:spPr bwMode="auto">
              <a:xfrm>
                <a:off x="1651936" y="4451648"/>
                <a:ext cx="7672591" cy="349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7 Rectángulo"/>
            <p:cNvSpPr/>
            <p:nvPr/>
          </p:nvSpPr>
          <p:spPr>
            <a:xfrm>
              <a:off x="6444209" y="2605934"/>
              <a:ext cx="648072" cy="291129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477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620688"/>
            <a:ext cx="7488832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VULNERABILIDAD. Mapa de vulnerabilidad</a:t>
            </a:r>
            <a:endParaRPr lang="en-US" sz="2000" dirty="0"/>
          </a:p>
        </p:txBody>
      </p:sp>
      <p:pic>
        <p:nvPicPr>
          <p:cNvPr id="5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20262"/>
            <a:ext cx="8496944" cy="57943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151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/>
          <p:nvPr/>
        </p:nvSpPr>
        <p:spPr>
          <a:xfrm>
            <a:off x="3379630" y="2791966"/>
            <a:ext cx="2373391" cy="356989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17 Rectángulo"/>
          <p:cNvSpPr/>
          <p:nvPr/>
        </p:nvSpPr>
        <p:spPr>
          <a:xfrm>
            <a:off x="565904" y="2781300"/>
            <a:ext cx="2373391" cy="36027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18 Rectángulo"/>
          <p:cNvSpPr/>
          <p:nvPr/>
        </p:nvSpPr>
        <p:spPr>
          <a:xfrm>
            <a:off x="6156176" y="2781300"/>
            <a:ext cx="2373391" cy="3580556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19 Rectángulo"/>
          <p:cNvSpPr/>
          <p:nvPr/>
        </p:nvSpPr>
        <p:spPr>
          <a:xfrm>
            <a:off x="3390821" y="1638300"/>
            <a:ext cx="2362200" cy="457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RIESGO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731176" y="302056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EXPOSICIÓN</a:t>
            </a:r>
            <a:endParaRPr lang="en-US" dirty="0"/>
          </a:p>
        </p:txBody>
      </p:sp>
      <p:sp>
        <p:nvSpPr>
          <p:cNvPr id="22" name="21 CuadroTexto"/>
          <p:cNvSpPr txBox="1"/>
          <p:nvPr/>
        </p:nvSpPr>
        <p:spPr>
          <a:xfrm>
            <a:off x="6319768" y="3009900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VULNERABILIDAD</a:t>
            </a:r>
            <a:endParaRPr lang="en-US" dirty="0"/>
          </a:p>
        </p:txBody>
      </p:sp>
      <p:sp>
        <p:nvSpPr>
          <p:cNvPr id="23" name="22 CuadroTexto"/>
          <p:cNvSpPr txBox="1"/>
          <p:nvPr/>
        </p:nvSpPr>
        <p:spPr>
          <a:xfrm>
            <a:off x="734630" y="3021568"/>
            <a:ext cx="2035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PELIGROSIDAD</a:t>
            </a:r>
            <a:endParaRPr lang="en-US" dirty="0"/>
          </a:p>
        </p:txBody>
      </p:sp>
      <p:pic>
        <p:nvPicPr>
          <p:cNvPr id="4098" name="Picture 2" descr="http://www.espe.edu.ec/portal/images/section/logorecortado184x1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95" y="3270766"/>
            <a:ext cx="17526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espe.edu.ec/portal/images/section/logorecortado184x1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405" y="3281432"/>
            <a:ext cx="17526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dma.fi.upm.es/icons/upm-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946" y="3467100"/>
            <a:ext cx="1095042" cy="125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 Título"/>
          <p:cNvSpPr txBox="1">
            <a:spLocks/>
          </p:cNvSpPr>
          <p:nvPr/>
        </p:nvSpPr>
        <p:spPr>
          <a:xfrm>
            <a:off x="251520" y="620688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ESQUEMA DE LA METODOLOGÍA</a:t>
            </a:r>
            <a:endParaRPr lang="en-US" sz="2000" dirty="0"/>
          </a:p>
        </p:txBody>
      </p:sp>
      <p:cxnSp>
        <p:nvCxnSpPr>
          <p:cNvPr id="8" name="7 Conector angular"/>
          <p:cNvCxnSpPr>
            <a:stCxn id="20" idx="1"/>
            <a:endCxn id="18" idx="0"/>
          </p:cNvCxnSpPr>
          <p:nvPr/>
        </p:nvCxnSpPr>
        <p:spPr>
          <a:xfrm rot="10800000" flipV="1">
            <a:off x="1752601" y="1866900"/>
            <a:ext cx="1638221" cy="914400"/>
          </a:xfrm>
          <a:prstGeom prst="bentConnector2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angular"/>
          <p:cNvCxnSpPr>
            <a:stCxn id="20" idx="3"/>
          </p:cNvCxnSpPr>
          <p:nvPr/>
        </p:nvCxnSpPr>
        <p:spPr>
          <a:xfrm>
            <a:off x="5753021" y="1866900"/>
            <a:ext cx="1699299" cy="914400"/>
          </a:xfrm>
          <a:prstGeom prst="bentConnector2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 de flecha"/>
          <p:cNvCxnSpPr>
            <a:stCxn id="20" idx="2"/>
            <a:endCxn id="17" idx="0"/>
          </p:cNvCxnSpPr>
          <p:nvPr/>
        </p:nvCxnSpPr>
        <p:spPr>
          <a:xfrm flipH="1">
            <a:off x="4566326" y="2095500"/>
            <a:ext cx="5595" cy="6964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35 Imagen" descr="G:\correcciones\piso-top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515" y="4183044"/>
            <a:ext cx="1145406" cy="2117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36 Imagen" descr="G:\correcciones\piso-top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05" y="4191403"/>
            <a:ext cx="1145406" cy="2117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0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" t="5646" r="2714" b="4148"/>
          <a:stretch/>
        </p:blipFill>
        <p:spPr bwMode="auto">
          <a:xfrm>
            <a:off x="787715" y="4096129"/>
            <a:ext cx="1929770" cy="11902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0 Imagen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t="6716" r="3147" b="3762"/>
          <a:stretch/>
        </p:blipFill>
        <p:spPr bwMode="auto">
          <a:xfrm>
            <a:off x="787715" y="5156596"/>
            <a:ext cx="1929770" cy="1205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0 Image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797153"/>
            <a:ext cx="2209798" cy="15410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239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620688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Riesgo. metodología</a:t>
            </a:r>
            <a:endParaRPr lang="en-US" sz="2000" dirty="0"/>
          </a:p>
        </p:txBody>
      </p:sp>
      <p:sp>
        <p:nvSpPr>
          <p:cNvPr id="5" name="4 Rectángulo"/>
          <p:cNvSpPr/>
          <p:nvPr/>
        </p:nvSpPr>
        <p:spPr>
          <a:xfrm>
            <a:off x="323528" y="1062708"/>
            <a:ext cx="82089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/>
              <a:t>El </a:t>
            </a:r>
            <a:r>
              <a:rPr lang="es-ES" sz="1100" dirty="0" err="1"/>
              <a:t>MIv</a:t>
            </a:r>
            <a:r>
              <a:rPr lang="es-ES" sz="1100" dirty="0"/>
              <a:t> también estima el daño esperado en las estructuras de acuerdo al </a:t>
            </a:r>
            <a:r>
              <a:rPr lang="es-ES" sz="1100" dirty="0" err="1"/>
              <a:t>Iv</a:t>
            </a:r>
            <a:r>
              <a:rPr lang="es-ES" sz="1100" dirty="0"/>
              <a:t> establecido y la Intensidad </a:t>
            </a:r>
            <a:r>
              <a:rPr lang="es-ES" sz="1100" dirty="0" err="1"/>
              <a:t>macrosísmica</a:t>
            </a:r>
            <a:r>
              <a:rPr lang="es-ES" sz="1100" dirty="0"/>
              <a:t> esperada.</a:t>
            </a:r>
            <a:endParaRPr lang="en-US" sz="1100" dirty="0"/>
          </a:p>
        </p:txBody>
      </p:sp>
      <p:sp>
        <p:nvSpPr>
          <p:cNvPr id="8" name="7 CuadroTexto"/>
          <p:cNvSpPr txBox="1"/>
          <p:nvPr/>
        </p:nvSpPr>
        <p:spPr>
          <a:xfrm>
            <a:off x="1088487" y="1556792"/>
            <a:ext cx="2035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PASO 1</a:t>
            </a:r>
            <a:endParaRPr lang="en-US" dirty="0"/>
          </a:p>
        </p:txBody>
      </p:sp>
      <p:sp>
        <p:nvSpPr>
          <p:cNvPr id="9" name="8 CuadroTexto"/>
          <p:cNvSpPr txBox="1"/>
          <p:nvPr/>
        </p:nvSpPr>
        <p:spPr>
          <a:xfrm>
            <a:off x="5085210" y="1533643"/>
            <a:ext cx="157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PASO 2</a:t>
            </a:r>
            <a:endParaRPr lang="en-US" dirty="0"/>
          </a:p>
        </p:txBody>
      </p:sp>
      <p:sp>
        <p:nvSpPr>
          <p:cNvPr id="10" name="9 Rectángulo"/>
          <p:cNvSpPr/>
          <p:nvPr/>
        </p:nvSpPr>
        <p:spPr>
          <a:xfrm>
            <a:off x="4590985" y="1902975"/>
            <a:ext cx="2430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Probabilidad de daño</a:t>
            </a:r>
            <a:endParaRPr lang="en-US" dirty="0"/>
          </a:p>
        </p:txBody>
      </p:sp>
      <p:sp>
        <p:nvSpPr>
          <p:cNvPr id="11" name="10 Rectángulo"/>
          <p:cNvSpPr/>
          <p:nvPr/>
        </p:nvSpPr>
        <p:spPr>
          <a:xfrm>
            <a:off x="971600" y="1926124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Daño </a:t>
            </a:r>
            <a:r>
              <a:rPr lang="es-ES" dirty="0"/>
              <a:t>probable (</a:t>
            </a:r>
            <a:r>
              <a:rPr lang="es-ES" dirty="0" err="1"/>
              <a:t>uD</a:t>
            </a:r>
            <a:r>
              <a:rPr lang="es-ES" dirty="0"/>
              <a:t>)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16 Rectángulo"/>
              <p:cNvSpPr/>
              <p:nvPr/>
            </p:nvSpPr>
            <p:spPr>
              <a:xfrm>
                <a:off x="829547" y="2636912"/>
                <a:ext cx="2592288" cy="64807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100" i="1">
                          <a:solidFill>
                            <a:schemeClr val="tx1"/>
                          </a:solidFill>
                          <a:latin typeface="Cambria Math"/>
                        </a:rPr>
                        <m:t>𝑢𝑑</m:t>
                      </m:r>
                      <m:r>
                        <a:rPr lang="es-EC" sz="11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1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C" sz="11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1+</m:t>
                          </m:r>
                          <m:r>
                            <a:rPr lang="es-EC" sz="11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𝑇𝑔h</m:t>
                          </m:r>
                          <m:d>
                            <m:dPr>
                              <m:ctrlPr>
                                <a:rPr lang="en-US" sz="11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1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s-EC" sz="11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𝐼</m:t>
                                  </m:r>
                                  <m:r>
                                    <a:rPr lang="es-EC" sz="11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+6.25∗</m:t>
                                  </m:r>
                                  <m:r>
                                    <a:rPr lang="es-EC" sz="11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𝐼𝑣</m:t>
                                  </m:r>
                                  <m:r>
                                    <a:rPr lang="es-EC" sz="11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−13.1</m:t>
                                  </m:r>
                                </m:num>
                                <m:den>
                                  <m:r>
                                    <a:rPr lang="es-EC" sz="11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2.3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s-EC" sz="11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1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547" y="2636912"/>
                <a:ext cx="2592288" cy="64807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17 Rectángulo"/>
          <p:cNvSpPr/>
          <p:nvPr/>
        </p:nvSpPr>
        <p:spPr>
          <a:xfrm>
            <a:off x="1331640" y="3396540"/>
            <a:ext cx="25202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/>
              <a:t>M</a:t>
            </a:r>
            <a:r>
              <a:rPr lang="es-ES" sz="1100" dirty="0" smtClean="0"/>
              <a:t>etodología </a:t>
            </a:r>
            <a:r>
              <a:rPr lang="es-ES" sz="1100" dirty="0"/>
              <a:t>propuesta por </a:t>
            </a:r>
            <a:endParaRPr lang="es-ES" sz="1100" dirty="0" smtClean="0"/>
          </a:p>
          <a:p>
            <a:r>
              <a:rPr lang="es-ES" sz="1100" dirty="0" err="1" smtClean="0"/>
              <a:t>Giovanazzi</a:t>
            </a:r>
            <a:r>
              <a:rPr lang="es-ES" sz="1100" dirty="0" smtClean="0"/>
              <a:t> </a:t>
            </a:r>
            <a:r>
              <a:rPr lang="es-ES" sz="1100" dirty="0"/>
              <a:t>and </a:t>
            </a:r>
            <a:r>
              <a:rPr lang="es-ES" sz="1100" dirty="0" err="1"/>
              <a:t>Lagomarsino</a:t>
            </a:r>
            <a:r>
              <a:rPr lang="es-ES" sz="1100" dirty="0"/>
              <a:t> 2002 </a:t>
            </a:r>
            <a:endParaRPr lang="en-US" sz="1100" dirty="0"/>
          </a:p>
        </p:txBody>
      </p:sp>
      <p:sp>
        <p:nvSpPr>
          <p:cNvPr id="19" name="18 Flecha abajo"/>
          <p:cNvSpPr/>
          <p:nvPr/>
        </p:nvSpPr>
        <p:spPr>
          <a:xfrm>
            <a:off x="1187624" y="3358152"/>
            <a:ext cx="198512" cy="718920"/>
          </a:xfrm>
          <a:prstGeom prst="down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43 Rectángulo"/>
          <p:cNvSpPr/>
          <p:nvPr/>
        </p:nvSpPr>
        <p:spPr>
          <a:xfrm>
            <a:off x="4427985" y="2637118"/>
            <a:ext cx="2160240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Daño</a:t>
            </a:r>
          </a:p>
          <a:p>
            <a:pPr algn="ctr"/>
            <a:r>
              <a:rPr lang="es-EC" dirty="0" err="1" smtClean="0">
                <a:solidFill>
                  <a:schemeClr val="tx1"/>
                </a:solidFill>
              </a:rPr>
              <a:t>Miv</a:t>
            </a:r>
            <a:r>
              <a:rPr lang="es-EC" dirty="0" smtClean="0">
                <a:solidFill>
                  <a:schemeClr val="tx1"/>
                </a:solidFill>
              </a:rPr>
              <a:t> = EMS-98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732" name="30731 Llamada de flecha hacia abajo"/>
          <p:cNvSpPr/>
          <p:nvPr/>
        </p:nvSpPr>
        <p:spPr>
          <a:xfrm>
            <a:off x="7020273" y="2302613"/>
            <a:ext cx="1512167" cy="2027729"/>
          </a:xfrm>
          <a:prstGeom prst="downArrowCallout">
            <a:avLst>
              <a:gd name="adj1" fmla="val 13662"/>
              <a:gd name="adj2" fmla="val 13662"/>
              <a:gd name="adj3" fmla="val 25000"/>
              <a:gd name="adj4" fmla="val 64977"/>
            </a:avLst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200" dirty="0">
                <a:solidFill>
                  <a:schemeClr val="tx1"/>
                </a:solidFill>
              </a:rPr>
              <a:t>0 </a:t>
            </a:r>
            <a:r>
              <a:rPr lang="es-ES" sz="1200" dirty="0" smtClean="0">
                <a:solidFill>
                  <a:schemeClr val="tx1"/>
                </a:solidFill>
              </a:rPr>
              <a:t> sin daño</a:t>
            </a:r>
            <a:endParaRPr lang="es-ES" sz="1200" dirty="0">
              <a:solidFill>
                <a:schemeClr val="tx1"/>
              </a:solidFill>
            </a:endParaRPr>
          </a:p>
          <a:p>
            <a:r>
              <a:rPr lang="es-ES" sz="1200" dirty="0">
                <a:solidFill>
                  <a:schemeClr val="tx1"/>
                </a:solidFill>
              </a:rPr>
              <a:t>1 </a:t>
            </a:r>
            <a:r>
              <a:rPr lang="es-ES" sz="1200" dirty="0" smtClean="0">
                <a:solidFill>
                  <a:schemeClr val="tx1"/>
                </a:solidFill>
              </a:rPr>
              <a:t> daño leve</a:t>
            </a:r>
            <a:endParaRPr lang="es-ES" sz="1200" dirty="0">
              <a:solidFill>
                <a:schemeClr val="tx1"/>
              </a:solidFill>
            </a:endParaRPr>
          </a:p>
          <a:p>
            <a:r>
              <a:rPr lang="es-ES" sz="1200" dirty="0" smtClean="0">
                <a:solidFill>
                  <a:schemeClr val="tx1"/>
                </a:solidFill>
              </a:rPr>
              <a:t>2  daño moderado</a:t>
            </a:r>
            <a:endParaRPr lang="es-ES" sz="1200" dirty="0">
              <a:solidFill>
                <a:schemeClr val="tx1"/>
              </a:solidFill>
            </a:endParaRPr>
          </a:p>
          <a:p>
            <a:r>
              <a:rPr lang="es-ES" sz="1200" dirty="0">
                <a:solidFill>
                  <a:schemeClr val="tx1"/>
                </a:solidFill>
              </a:rPr>
              <a:t>3 </a:t>
            </a:r>
            <a:r>
              <a:rPr lang="es-ES" sz="1200" dirty="0" smtClean="0">
                <a:solidFill>
                  <a:schemeClr val="tx1"/>
                </a:solidFill>
              </a:rPr>
              <a:t> daño severo </a:t>
            </a:r>
            <a:endParaRPr lang="es-ES" sz="1200" dirty="0">
              <a:solidFill>
                <a:schemeClr val="tx1"/>
              </a:solidFill>
            </a:endParaRPr>
          </a:p>
          <a:p>
            <a:r>
              <a:rPr lang="es-ES" sz="1200" dirty="0">
                <a:solidFill>
                  <a:schemeClr val="tx1"/>
                </a:solidFill>
              </a:rPr>
              <a:t>4 </a:t>
            </a:r>
            <a:r>
              <a:rPr lang="es-ES" sz="1200" dirty="0" smtClean="0">
                <a:solidFill>
                  <a:schemeClr val="tx1"/>
                </a:solidFill>
              </a:rPr>
              <a:t> daño extensivo </a:t>
            </a:r>
            <a:endParaRPr lang="es-ES" sz="1200" dirty="0">
              <a:solidFill>
                <a:schemeClr val="tx1"/>
              </a:solidFill>
            </a:endParaRPr>
          </a:p>
          <a:p>
            <a:r>
              <a:rPr lang="es-ES" sz="1200" dirty="0">
                <a:solidFill>
                  <a:schemeClr val="tx1"/>
                </a:solidFill>
              </a:rPr>
              <a:t>5 </a:t>
            </a:r>
            <a:r>
              <a:rPr lang="es-ES" sz="1200" dirty="0" smtClean="0">
                <a:solidFill>
                  <a:schemeClr val="tx1"/>
                </a:solidFill>
              </a:rPr>
              <a:t> colapso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30734" name="30733 Conector recto"/>
          <p:cNvCxnSpPr>
            <a:stCxn id="44" idx="3"/>
            <a:endCxn id="30732" idx="1"/>
          </p:cNvCxnSpPr>
          <p:nvPr/>
        </p:nvCxnSpPr>
        <p:spPr>
          <a:xfrm>
            <a:off x="6588225" y="2961154"/>
            <a:ext cx="432048" cy="2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8" name="30737 Rectángulo"/>
          <p:cNvSpPr/>
          <p:nvPr/>
        </p:nvSpPr>
        <p:spPr>
          <a:xfrm>
            <a:off x="4427984" y="5714672"/>
            <a:ext cx="41044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/>
              <a:t>Asignando una </a:t>
            </a:r>
            <a:r>
              <a:rPr lang="es-ES" sz="1400" dirty="0"/>
              <a:t>función de Distribución Beta </a:t>
            </a:r>
            <a:r>
              <a:rPr lang="es-ES" sz="1400" dirty="0" smtClean="0"/>
              <a:t>estimar las probabilidades de los diferentes tipos de daño</a:t>
            </a:r>
          </a:p>
        </p:txBody>
      </p:sp>
      <p:pic>
        <p:nvPicPr>
          <p:cNvPr id="21" name="2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544833"/>
            <a:ext cx="3888431" cy="212167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739" name="30738 Rectángulo"/>
              <p:cNvSpPr/>
              <p:nvPr/>
            </p:nvSpPr>
            <p:spPr>
              <a:xfrm>
                <a:off x="4086200" y="5008493"/>
                <a:ext cx="4572000" cy="62087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i="1">
                          <a:latin typeface="Cambria Math"/>
                        </a:rPr>
                        <m:t>𝑃</m:t>
                      </m:r>
                      <m:r>
                        <a:rPr lang="es-ES" sz="1400" i="1">
                          <a:latin typeface="Cambria Math"/>
                        </a:rPr>
                        <m:t>𝛽</m:t>
                      </m:r>
                      <m:d>
                        <m:dPr>
                          <m:ctrlPr>
                            <a:rPr lang="en-US" sz="1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S" sz="14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s-ES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sz="1400" i="1">
                              <a:latin typeface="Cambria Math"/>
                            </a:rPr>
                            <m:t>𝛤</m:t>
                          </m:r>
                          <m:r>
                            <a:rPr lang="es-ES" sz="1400" i="1">
                              <a:latin typeface="Cambria Math"/>
                            </a:rPr>
                            <m:t>(</m:t>
                          </m:r>
                          <m:r>
                            <a:rPr lang="es-ES" sz="1400" i="1">
                              <a:latin typeface="Cambria Math"/>
                            </a:rPr>
                            <m:t>𝑡</m:t>
                          </m:r>
                          <m:r>
                            <a:rPr lang="es-ES" sz="1400" i="1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s-ES" sz="1400" i="1">
                              <a:latin typeface="Cambria Math"/>
                            </a:rPr>
                            <m:t>𝛤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s-ES" sz="1400" i="1">
                                  <a:latin typeface="Cambria Math"/>
                                </a:rPr>
                                <m:t>𝑟</m:t>
                              </m:r>
                            </m:e>
                          </m:d>
                          <m:r>
                            <a:rPr lang="es-ES" sz="1400" i="1">
                              <a:latin typeface="Cambria Math"/>
                            </a:rPr>
                            <m:t>∗</m:t>
                          </m:r>
                          <m:r>
                            <a:rPr lang="es-ES" sz="1400" i="1">
                              <a:latin typeface="Cambria Math"/>
                            </a:rPr>
                            <m:t>𝛤</m:t>
                          </m:r>
                          <m:r>
                            <a:rPr lang="es-ES" sz="1400" i="1">
                              <a:latin typeface="Cambria Math"/>
                            </a:rPr>
                            <m:t>(</m:t>
                          </m:r>
                          <m:r>
                            <a:rPr lang="es-ES" sz="1400" i="1">
                              <a:latin typeface="Cambria Math"/>
                            </a:rPr>
                            <m:t>𝑡</m:t>
                          </m:r>
                          <m:r>
                            <a:rPr lang="es-ES" sz="1400" i="1">
                              <a:latin typeface="Cambria Math"/>
                            </a:rPr>
                            <m:t>−</m:t>
                          </m:r>
                          <m:r>
                            <a:rPr lang="es-ES" sz="1400" i="1">
                              <a:latin typeface="Cambria Math"/>
                            </a:rPr>
                            <m:t>𝑟</m:t>
                          </m:r>
                          <m:r>
                            <a:rPr lang="es-ES" sz="1400" i="1">
                              <a:latin typeface="Cambria Math"/>
                            </a:rPr>
                            <m:t>)</m:t>
                          </m:r>
                        </m:den>
                      </m:f>
                      <m:r>
                        <a:rPr lang="es-ES" sz="1400" i="1">
                          <a:latin typeface="Cambria Math"/>
                        </a:rPr>
                        <m:t>∗</m:t>
                      </m:r>
                      <m:f>
                        <m:fPr>
                          <m:ctrlPr>
                            <a:rPr lang="en-US" sz="14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S" sz="14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s-ES" sz="14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s-ES" sz="14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s-ES" sz="14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s-ES" sz="1400" i="1">
                                  <a:latin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s-ES" sz="1400" i="1">
                                  <a:latin typeface="Cambria Math"/>
                                </a:rPr>
                                <m:t>𝑟</m:t>
                              </m:r>
                              <m:r>
                                <a:rPr lang="es-ES" sz="1400" i="1"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  <m:r>
                            <a:rPr lang="es-ES" sz="1400" i="1">
                              <a:latin typeface="Cambria Math"/>
                            </a:rPr>
                            <m:t>∗(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S" sz="1400" i="1">
                                  <a:latin typeface="Cambria Math"/>
                                </a:rPr>
                                <m:t>𝑏</m:t>
                              </m:r>
                              <m:r>
                                <a:rPr lang="es-ES" sz="14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s-ES" sz="140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s-ES" sz="1400" i="1">
                                  <a:latin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s-ES" sz="14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s-ES" sz="14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s-ES" sz="1400" i="1">
                                  <a:latin typeface="Cambria Math"/>
                                </a:rPr>
                                <m:t>𝑟</m:t>
                              </m:r>
                              <m:r>
                                <a:rPr lang="es-ES" sz="1400" i="1"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S" sz="14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s-ES" sz="1400" i="1">
                                  <a:latin typeface="Cambria Math"/>
                                </a:rPr>
                                <m:t>𝑏</m:t>
                              </m:r>
                              <m:r>
                                <a:rPr lang="es-ES" sz="14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s-ES" sz="14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es-ES" sz="1400" i="1">
                                  <a:latin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s-ES" sz="1400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s-ES" sz="1400" i="1"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0739" name="30738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200" y="5008493"/>
                <a:ext cx="4572000" cy="62087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45" name="30744 Rectángulo"/>
              <p:cNvSpPr/>
              <p:nvPr/>
            </p:nvSpPr>
            <p:spPr>
              <a:xfrm>
                <a:off x="4716016" y="4504315"/>
                <a:ext cx="2915605" cy="2928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200" i="1">
                          <a:latin typeface="Cambria Math"/>
                        </a:rPr>
                        <m:t>𝑟</m:t>
                      </m:r>
                      <m:r>
                        <a:rPr lang="es-ES" sz="1200" i="1">
                          <a:latin typeface="Cambria Math"/>
                        </a:rPr>
                        <m:t>=</m:t>
                      </m:r>
                      <m:r>
                        <a:rPr lang="es-ES" sz="1200" i="1">
                          <a:latin typeface="Cambria Math"/>
                        </a:rPr>
                        <m:t>𝑡</m:t>
                      </m:r>
                      <m:r>
                        <a:rPr lang="es-ES" sz="1200" i="1">
                          <a:latin typeface="Cambria Math"/>
                        </a:rPr>
                        <m:t>(0.007</m:t>
                      </m:r>
                      <m:sSup>
                        <m:sSupPr>
                          <m:ctrlPr>
                            <a:rPr lang="en-US" sz="1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S" sz="1200" i="1">
                              <a:latin typeface="Cambria Math"/>
                            </a:rPr>
                            <m:t>𝑢𝐷</m:t>
                          </m:r>
                        </m:e>
                        <m:sup>
                          <m:r>
                            <a:rPr lang="es-ES" sz="1200" i="1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s-ES" sz="1200" i="1">
                          <a:latin typeface="Cambria Math"/>
                        </a:rPr>
                        <m:t>−0.052</m:t>
                      </m:r>
                      <m:sSup>
                        <m:sSupPr>
                          <m:ctrlPr>
                            <a:rPr lang="en-US" sz="12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S" sz="1200" i="1">
                              <a:latin typeface="Cambria Math"/>
                            </a:rPr>
                            <m:t>𝑢𝐷</m:t>
                          </m:r>
                        </m:e>
                        <m:sup>
                          <m:r>
                            <a:rPr lang="es-ES" sz="12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s-ES" sz="1200" i="1">
                          <a:latin typeface="Cambria Math"/>
                        </a:rPr>
                        <m:t>+0.2875</m:t>
                      </m:r>
                      <m:r>
                        <a:rPr lang="es-ES" sz="1200" i="1">
                          <a:latin typeface="Cambria Math"/>
                        </a:rPr>
                        <m:t>𝑢𝐷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0745" name="3074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4504315"/>
                <a:ext cx="2915605" cy="292837"/>
              </a:xfrm>
              <a:prstGeom prst="rect">
                <a:avLst/>
              </a:prstGeom>
              <a:blipFill rotWithShape="1">
                <a:blip r:embed="rId5"/>
                <a:stretch>
                  <a:fillRect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747" name="30746 Conector angular"/>
          <p:cNvCxnSpPr>
            <a:stCxn id="17" idx="3"/>
            <a:endCxn id="30745" idx="1"/>
          </p:cNvCxnSpPr>
          <p:nvPr/>
        </p:nvCxnSpPr>
        <p:spPr>
          <a:xfrm>
            <a:off x="3421835" y="2960948"/>
            <a:ext cx="1294181" cy="1689786"/>
          </a:xfrm>
          <a:prstGeom prst="bentConnector3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Rectángulo"/>
          <p:cNvSpPr/>
          <p:nvPr/>
        </p:nvSpPr>
        <p:spPr>
          <a:xfrm>
            <a:off x="884236" y="3960058"/>
            <a:ext cx="10038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- </a:t>
            </a:r>
            <a:r>
              <a:rPr lang="es-ES" sz="32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Iv</a:t>
            </a:r>
            <a:endParaRPr lang="es-E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21" y="1300656"/>
            <a:ext cx="4176463" cy="566675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5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222677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Riesgo.  Resultados e1 y E2</a:t>
            </a:r>
            <a:endParaRPr lang="en-US" sz="2000" dirty="0"/>
          </a:p>
        </p:txBody>
      </p:sp>
      <p:pic>
        <p:nvPicPr>
          <p:cNvPr id="5" name="4 Imagen" descr="G:\correcciones\danio_esm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0" t="7422" r="24751"/>
          <a:stretch/>
        </p:blipFill>
        <p:spPr bwMode="auto">
          <a:xfrm>
            <a:off x="430525" y="718263"/>
            <a:ext cx="3565411" cy="30790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3797300"/>
            <a:ext cx="3548063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683660938"/>
              </p:ext>
            </p:extLst>
          </p:nvPr>
        </p:nvGraphicFramePr>
        <p:xfrm>
          <a:off x="9540552" y="426739"/>
          <a:ext cx="4434840" cy="2953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7 Gráfico"/>
          <p:cNvGraphicFramePr/>
          <p:nvPr>
            <p:extLst>
              <p:ext uri="{D42A27DB-BD31-4B8C-83A1-F6EECF244321}">
                <p14:modId xmlns:p14="http://schemas.microsoft.com/office/powerpoint/2010/main" val="2281036234"/>
              </p:ext>
            </p:extLst>
          </p:nvPr>
        </p:nvGraphicFramePr>
        <p:xfrm>
          <a:off x="9756576" y="3640667"/>
          <a:ext cx="5056385" cy="3187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0569984"/>
              </p:ext>
            </p:extLst>
          </p:nvPr>
        </p:nvGraphicFramePr>
        <p:xfrm>
          <a:off x="4427984" y="836712"/>
          <a:ext cx="2807208" cy="2587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810347"/>
              </p:ext>
            </p:extLst>
          </p:nvPr>
        </p:nvGraphicFramePr>
        <p:xfrm>
          <a:off x="4788024" y="3933056"/>
          <a:ext cx="2804160" cy="2586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94329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620688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CONCLUSIONES</a:t>
            </a:r>
            <a:endParaRPr lang="en-US" sz="2000" dirty="0"/>
          </a:p>
        </p:txBody>
      </p:sp>
      <p:sp>
        <p:nvSpPr>
          <p:cNvPr id="6" name="5 Rectángulo"/>
          <p:cNvSpPr/>
          <p:nvPr/>
        </p:nvSpPr>
        <p:spPr>
          <a:xfrm>
            <a:off x="251520" y="1305342"/>
            <a:ext cx="85689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u="sng" dirty="0" smtClean="0"/>
              <a:t>Peligrosidad</a:t>
            </a:r>
          </a:p>
          <a:p>
            <a:pPr algn="just"/>
            <a:endParaRPr lang="es-ES" sz="1600" u="sng" dirty="0" smtClean="0"/>
          </a:p>
          <a:p>
            <a:pPr algn="just"/>
            <a:r>
              <a:rPr lang="es-ES" sz="1600" dirty="0" smtClean="0"/>
              <a:t>Dos magnitudes, </a:t>
            </a:r>
            <a:r>
              <a:rPr lang="es-ES" sz="1600" dirty="0"/>
              <a:t>las aceleraciones máximas esperadas (con el modelo de </a:t>
            </a:r>
            <a:r>
              <a:rPr lang="es-ES" sz="1600" dirty="0" err="1"/>
              <a:t>Zhao</a:t>
            </a:r>
            <a:r>
              <a:rPr lang="es-ES" sz="1600" dirty="0"/>
              <a:t> et al. 2006)  y las intensidades </a:t>
            </a:r>
            <a:r>
              <a:rPr lang="es-ES" sz="1600" dirty="0" err="1" smtClean="0"/>
              <a:t>macrosísmicas</a:t>
            </a:r>
            <a:r>
              <a:rPr lang="es-ES" sz="1600" dirty="0" smtClean="0"/>
              <a:t> </a:t>
            </a:r>
            <a:r>
              <a:rPr lang="es-ES" sz="1600" dirty="0"/>
              <a:t>(con la relación de </a:t>
            </a:r>
            <a:r>
              <a:rPr lang="es-ES" sz="1600" dirty="0" err="1"/>
              <a:t>Saragoni</a:t>
            </a:r>
            <a:r>
              <a:rPr lang="es-ES" sz="1600" dirty="0"/>
              <a:t> 1982) no difieren mucho en ambos casos, ya que las diferencias de magnitudes se compensan con las diferencias de distancias entre la fuente y el emplazamiento. Generando ambos casos intensidades de VII (Escenario </a:t>
            </a:r>
            <a:r>
              <a:rPr lang="es-ES" sz="1600" dirty="0" smtClean="0"/>
              <a:t>1 - Esmeraldas) </a:t>
            </a:r>
            <a:r>
              <a:rPr lang="es-ES" sz="1600" dirty="0"/>
              <a:t>y </a:t>
            </a:r>
            <a:r>
              <a:rPr lang="es-ES" sz="1600" dirty="0" smtClean="0"/>
              <a:t>VII-VIII </a:t>
            </a:r>
            <a:r>
              <a:rPr lang="es-ES" sz="1600" dirty="0"/>
              <a:t>(Escenario </a:t>
            </a:r>
            <a:r>
              <a:rPr lang="es-ES" sz="1600" dirty="0" smtClean="0"/>
              <a:t>2 – </a:t>
            </a:r>
            <a:r>
              <a:rPr lang="es-ES" sz="1600" dirty="0" err="1" smtClean="0"/>
              <a:t>Puengasí</a:t>
            </a:r>
            <a:r>
              <a:rPr lang="es-ES" sz="1600" dirty="0" smtClean="0"/>
              <a:t>). </a:t>
            </a:r>
          </a:p>
          <a:p>
            <a:pPr algn="just"/>
            <a:endParaRPr lang="es-ES" sz="1600" dirty="0" smtClean="0"/>
          </a:p>
          <a:p>
            <a:pPr algn="just"/>
            <a:r>
              <a:rPr lang="es-ES" sz="1600" u="sng" dirty="0" smtClean="0"/>
              <a:t>Vulnerabilidad</a:t>
            </a:r>
          </a:p>
          <a:p>
            <a:pPr algn="just"/>
            <a:endParaRPr lang="es-ES" sz="1600" u="sng" dirty="0" smtClean="0"/>
          </a:p>
          <a:p>
            <a:pPr algn="just"/>
            <a:r>
              <a:rPr lang="es-ES" sz="1600" dirty="0" smtClean="0"/>
              <a:t>El </a:t>
            </a:r>
            <a:r>
              <a:rPr lang="es-ES" sz="1600" dirty="0"/>
              <a:t>análisis de la vulnerabilidad refleja que la mayoría de las edificaciones (87 %) pertenecen a la tipología constructiva RC1 (Hormigón armado), con un índice de vulnerabilidad medio por tipología de 0.442 (siendo 0 poco vulnerable, 1 muy vulnerable</a:t>
            </a:r>
            <a:r>
              <a:rPr lang="es-ES" sz="1600" dirty="0" smtClean="0"/>
              <a:t>).</a:t>
            </a:r>
          </a:p>
          <a:p>
            <a:pPr algn="just"/>
            <a:endParaRPr lang="es-EC" sz="1600" u="sng" dirty="0" smtClean="0"/>
          </a:p>
          <a:p>
            <a:pPr algn="just"/>
            <a:r>
              <a:rPr lang="es-EC" sz="1600" u="sng" dirty="0" smtClean="0"/>
              <a:t>Riesgo</a:t>
            </a:r>
          </a:p>
          <a:p>
            <a:pPr algn="just"/>
            <a:endParaRPr lang="en-US" sz="1600" u="sng" dirty="0"/>
          </a:p>
          <a:p>
            <a:pPr algn="just"/>
            <a:r>
              <a:rPr lang="es-ES" sz="1600" dirty="0"/>
              <a:t>Los resultados de daño para los dos escenarios nos muestran dos supuestos muy similares, donde el Escenario </a:t>
            </a:r>
            <a:r>
              <a:rPr lang="es-ES" sz="1600" dirty="0" smtClean="0"/>
              <a:t>2-Esmeraldas </a:t>
            </a:r>
            <a:r>
              <a:rPr lang="es-ES" sz="1600" dirty="0"/>
              <a:t>alcanzaría un mayor porcentaje de edificios con un grado de daño mayor. En ambos casos, un 1% de las edificaciones podrían colapsar y el 10 % tendían daño severo y extensivo.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7375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843808" y="2780928"/>
            <a:ext cx="3394720" cy="1080121"/>
          </a:xfrm>
        </p:spPr>
        <p:txBody>
          <a:bodyPr>
            <a:normAutofit/>
          </a:bodyPr>
          <a:lstStyle/>
          <a:p>
            <a:r>
              <a:rPr lang="es-ES" sz="5000" dirty="0" smtClean="0"/>
              <a:t>GRACIAS</a:t>
            </a:r>
            <a:endParaRPr lang="es-ES" sz="5000" dirty="0"/>
          </a:p>
        </p:txBody>
      </p:sp>
    </p:spTree>
    <p:extLst>
      <p:ext uri="{BB962C8B-B14F-4D97-AF65-F5344CB8AC3E}">
        <p14:creationId xmlns:p14="http://schemas.microsoft.com/office/powerpoint/2010/main" val="123649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404664"/>
            <a:ext cx="5791200" cy="399574"/>
          </a:xfrm>
        </p:spPr>
        <p:txBody>
          <a:bodyPr>
            <a:normAutofit/>
          </a:bodyPr>
          <a:lstStyle/>
          <a:p>
            <a:r>
              <a:rPr lang="es-EC" sz="2000" dirty="0" smtClean="0"/>
              <a:t>JUSTIFICACIÓN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52736"/>
            <a:ext cx="3168352" cy="21122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577789" cy="21196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Flecha derecha"/>
          <p:cNvSpPr/>
          <p:nvPr/>
        </p:nvSpPr>
        <p:spPr>
          <a:xfrm>
            <a:off x="4283968" y="1975669"/>
            <a:ext cx="1008112" cy="661243"/>
          </a:xfrm>
          <a:prstGeom prst="rightArrow">
            <a:avLst/>
          </a:prstGeom>
          <a:solidFill>
            <a:srgbClr val="00B0F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232%</a:t>
            </a:r>
            <a:endParaRPr lang="en-US" sz="4400" dirty="0"/>
          </a:p>
        </p:txBody>
      </p:sp>
      <p:sp>
        <p:nvSpPr>
          <p:cNvPr id="9" name="8 Más"/>
          <p:cNvSpPr/>
          <p:nvPr/>
        </p:nvSpPr>
        <p:spPr>
          <a:xfrm>
            <a:off x="4451360" y="1404296"/>
            <a:ext cx="360040" cy="468052"/>
          </a:xfrm>
          <a:prstGeom prst="mathPlus">
            <a:avLst/>
          </a:prstGeom>
          <a:solidFill>
            <a:srgbClr val="FF0000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9 CuadroTexto"/>
          <p:cNvSpPr txBox="1"/>
          <p:nvPr/>
        </p:nvSpPr>
        <p:spPr>
          <a:xfrm>
            <a:off x="3464283" y="2895415"/>
            <a:ext cx="653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200" b="1" dirty="0" smtClean="0">
                <a:solidFill>
                  <a:schemeClr val="bg1">
                    <a:lumMod val="95000"/>
                  </a:schemeClr>
                </a:solidFill>
              </a:rPr>
              <a:t>1999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786759" y="2863378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2002…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2" name="11 Conector recto"/>
          <p:cNvCxnSpPr/>
          <p:nvPr/>
        </p:nvCxnSpPr>
        <p:spPr>
          <a:xfrm>
            <a:off x="957348" y="3429000"/>
            <a:ext cx="7575092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Flecha arriba"/>
          <p:cNvSpPr/>
          <p:nvPr/>
        </p:nvSpPr>
        <p:spPr>
          <a:xfrm>
            <a:off x="1115616" y="4169627"/>
            <a:ext cx="720080" cy="2211701"/>
          </a:xfrm>
          <a:prstGeom prst="upArrow">
            <a:avLst/>
          </a:prstGeom>
          <a:gradFill>
            <a:gsLst>
              <a:gs pos="0">
                <a:srgbClr val="FF0000"/>
              </a:gs>
              <a:gs pos="64000">
                <a:srgbClr val="FF6600"/>
              </a:gs>
              <a:gs pos="26000">
                <a:srgbClr val="FF0000"/>
              </a:gs>
              <a:gs pos="89999">
                <a:srgbClr val="FFFF00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14 CuadroTexto"/>
          <p:cNvSpPr txBox="1"/>
          <p:nvPr/>
        </p:nvSpPr>
        <p:spPr>
          <a:xfrm>
            <a:off x="93252" y="3286725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es-EC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onlleva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1979712" y="4169627"/>
            <a:ext cx="1728192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&gt; </a:t>
            </a:r>
            <a:r>
              <a:rPr lang="es-EC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Exposición &gt; RIESGO</a:t>
            </a:r>
            <a:endParaRPr lang="es-E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68" y="4945746"/>
            <a:ext cx="1719036" cy="14355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" t="4998" r="2561" b="3436"/>
          <a:stretch/>
        </p:blipFill>
        <p:spPr bwMode="auto">
          <a:xfrm>
            <a:off x="5089071" y="4005064"/>
            <a:ext cx="3659393" cy="2736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7107085" y="4667180"/>
            <a:ext cx="288031" cy="255709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16 Rectángulo"/>
          <p:cNvSpPr/>
          <p:nvPr/>
        </p:nvSpPr>
        <p:spPr>
          <a:xfrm>
            <a:off x="2512646" y="764703"/>
            <a:ext cx="48965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/>
              <a:t>El cantón Rumiñahui ha visto aumentada su número de edificaciones </a:t>
            </a:r>
            <a:endParaRPr lang="en-US" sz="1200" dirty="0"/>
          </a:p>
        </p:txBody>
      </p:sp>
      <p:sp>
        <p:nvSpPr>
          <p:cNvPr id="2" name="1 CuadroTexto"/>
          <p:cNvSpPr txBox="1"/>
          <p:nvPr/>
        </p:nvSpPr>
        <p:spPr>
          <a:xfrm>
            <a:off x="1979712" y="3563724"/>
            <a:ext cx="5414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Riesgo = Peligrosidad * </a:t>
            </a:r>
            <a:r>
              <a:rPr lang="es-EC" dirty="0"/>
              <a:t>E</a:t>
            </a:r>
            <a:r>
              <a:rPr lang="es-EC" dirty="0" smtClean="0"/>
              <a:t>xposición * Vulnerabilidad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02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404664"/>
            <a:ext cx="5791200" cy="399574"/>
          </a:xfrm>
        </p:spPr>
        <p:txBody>
          <a:bodyPr>
            <a:normAutofit/>
          </a:bodyPr>
          <a:lstStyle/>
          <a:p>
            <a:r>
              <a:rPr lang="es-EC" sz="2000" dirty="0" smtClean="0"/>
              <a:t>OBJETIVOS</a:t>
            </a:r>
            <a:endParaRPr lang="en-US" sz="2000" dirty="0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194742763"/>
              </p:ext>
            </p:extLst>
          </p:nvPr>
        </p:nvGraphicFramePr>
        <p:xfrm>
          <a:off x="132308" y="1832050"/>
          <a:ext cx="88321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Rectángulo"/>
          <p:cNvSpPr/>
          <p:nvPr/>
        </p:nvSpPr>
        <p:spPr>
          <a:xfrm>
            <a:off x="107504" y="908720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/>
              <a:t>Evaluar </a:t>
            </a:r>
            <a:r>
              <a:rPr lang="es-ES" dirty="0"/>
              <a:t>el riesgo sísmico del cantón Rumiñahui calculando escenarios de riesgo asociados a dos eventos probables, </a:t>
            </a:r>
            <a:r>
              <a:rPr lang="es-ES" dirty="0" smtClean="0"/>
              <a:t>empleando </a:t>
            </a:r>
            <a:r>
              <a:rPr lang="es-ES" dirty="0"/>
              <a:t>una metodología específica de este riesgo </a:t>
            </a:r>
            <a:r>
              <a:rPr lang="es-ES" dirty="0" smtClean="0"/>
              <a:t>con el uso de Sistema </a:t>
            </a:r>
            <a:r>
              <a:rPr lang="es-ES" dirty="0"/>
              <a:t>de Información Geográfica.</a:t>
            </a:r>
            <a:endParaRPr lang="en-US" dirty="0"/>
          </a:p>
        </p:txBody>
      </p:sp>
      <p:sp>
        <p:nvSpPr>
          <p:cNvPr id="7" name="6 CuadroTexto"/>
          <p:cNvSpPr txBox="1"/>
          <p:nvPr/>
        </p:nvSpPr>
        <p:spPr>
          <a:xfrm>
            <a:off x="323528" y="2146469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1</a:t>
            </a:r>
            <a:endParaRPr lang="en-US" dirty="0"/>
          </a:p>
        </p:txBody>
      </p:sp>
      <p:sp>
        <p:nvSpPr>
          <p:cNvPr id="9" name="8 CuadroTexto"/>
          <p:cNvSpPr txBox="1"/>
          <p:nvPr/>
        </p:nvSpPr>
        <p:spPr>
          <a:xfrm>
            <a:off x="763960" y="292494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2</a:t>
            </a:r>
            <a:endParaRPr lang="en-US" dirty="0"/>
          </a:p>
        </p:txBody>
      </p:sp>
      <p:sp>
        <p:nvSpPr>
          <p:cNvPr id="10" name="9 CuadroTexto"/>
          <p:cNvSpPr txBox="1"/>
          <p:nvPr/>
        </p:nvSpPr>
        <p:spPr>
          <a:xfrm>
            <a:off x="870695" y="364502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3</a:t>
            </a:r>
            <a:endParaRPr lang="en-U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26679" y="443711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4</a:t>
            </a:r>
            <a:endParaRPr lang="en-U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323528" y="515719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03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404664"/>
            <a:ext cx="5791200" cy="399574"/>
          </a:xfrm>
        </p:spPr>
        <p:txBody>
          <a:bodyPr>
            <a:normAutofit/>
          </a:bodyPr>
          <a:lstStyle/>
          <a:p>
            <a:r>
              <a:rPr lang="es-EC" sz="2000" dirty="0" smtClean="0"/>
              <a:t>El fenómeno natural</a:t>
            </a:r>
            <a:endParaRPr lang="en-US" sz="2000" dirty="0"/>
          </a:p>
        </p:txBody>
      </p:sp>
      <p:pic>
        <p:nvPicPr>
          <p:cNvPr id="6" name="5 Imagen" descr="http://portalweb.sgm.gob.mx/museo/templates/museo/css/imagenes/riesgos/tectonica7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" t="2431" r="1729" b="4514"/>
          <a:stretch/>
        </p:blipFill>
        <p:spPr bwMode="auto">
          <a:xfrm>
            <a:off x="2175179" y="1267965"/>
            <a:ext cx="5279633" cy="2305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6 Imagen" descr="https://upload.wikimedia.org/wikipedia/commons/3/33/North_Andes_Plate_map-fr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91990"/>
            <a:ext cx="4243070" cy="2501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7 Imagen" descr="http://e-ducativa.catedu.es/44700165/aula/archivos/repositorio/750/984/html/527944761_3732585b08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91990"/>
            <a:ext cx="4271521" cy="2501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9 Rectángulo"/>
          <p:cNvSpPr/>
          <p:nvPr/>
        </p:nvSpPr>
        <p:spPr>
          <a:xfrm>
            <a:off x="2175179" y="967905"/>
            <a:ext cx="52796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/>
              <a:t>A</a:t>
            </a:r>
            <a:r>
              <a:rPr lang="es-ES" sz="1200" dirty="0" smtClean="0"/>
              <a:t>cumulación </a:t>
            </a:r>
            <a:r>
              <a:rPr lang="es-ES" sz="1200" dirty="0"/>
              <a:t>de esfuerzos </a:t>
            </a:r>
            <a:r>
              <a:rPr lang="es-ES" sz="1200" dirty="0" smtClean="0"/>
              <a:t>entre </a:t>
            </a:r>
            <a:r>
              <a:rPr lang="es-ES" sz="1200" dirty="0"/>
              <a:t>la tectónica del </a:t>
            </a:r>
            <a:r>
              <a:rPr lang="es-ES" sz="1200" dirty="0" smtClean="0"/>
              <a:t>planeta… </a:t>
            </a:r>
            <a:r>
              <a:rPr lang="es-ES" sz="1200" dirty="0"/>
              <a:t>límites de </a:t>
            </a:r>
            <a:r>
              <a:rPr lang="es-ES" sz="1200" dirty="0" smtClean="0"/>
              <a:t>placas</a:t>
            </a:r>
            <a:endParaRPr lang="en-US" sz="1200" dirty="0"/>
          </a:p>
        </p:txBody>
      </p:sp>
      <p:sp>
        <p:nvSpPr>
          <p:cNvPr id="11" name="10 Rectángulo"/>
          <p:cNvSpPr/>
          <p:nvPr/>
        </p:nvSpPr>
        <p:spPr>
          <a:xfrm>
            <a:off x="2165654" y="3111349"/>
            <a:ext cx="1377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 smtClean="0"/>
              <a:t>90% Cinturón </a:t>
            </a:r>
            <a:r>
              <a:rPr lang="es-ES" sz="1200" b="1" dirty="0" err="1" smtClean="0"/>
              <a:t>circum</a:t>
            </a:r>
            <a:r>
              <a:rPr lang="es-ES" sz="1200" b="1" dirty="0" smtClean="0"/>
              <a:t>-pacífico</a:t>
            </a:r>
            <a:endParaRPr lang="en-US" sz="1200" b="1" dirty="0"/>
          </a:p>
        </p:txBody>
      </p:sp>
      <p:sp>
        <p:nvSpPr>
          <p:cNvPr id="12" name="11 Explosión 1"/>
          <p:cNvSpPr/>
          <p:nvPr/>
        </p:nvSpPr>
        <p:spPr>
          <a:xfrm>
            <a:off x="3687347" y="2780927"/>
            <a:ext cx="216024" cy="216024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12 Explosión 1"/>
          <p:cNvSpPr/>
          <p:nvPr/>
        </p:nvSpPr>
        <p:spPr>
          <a:xfrm>
            <a:off x="6855699" y="2060847"/>
            <a:ext cx="216024" cy="216024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16 Rectángulo"/>
          <p:cNvSpPr/>
          <p:nvPr/>
        </p:nvSpPr>
        <p:spPr>
          <a:xfrm>
            <a:off x="1403648" y="5757786"/>
            <a:ext cx="460454" cy="36004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17 Rectángulo"/>
          <p:cNvSpPr/>
          <p:nvPr/>
        </p:nvSpPr>
        <p:spPr>
          <a:xfrm>
            <a:off x="6371218" y="5901802"/>
            <a:ext cx="64905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18 Rectángulo"/>
          <p:cNvSpPr/>
          <p:nvPr/>
        </p:nvSpPr>
        <p:spPr>
          <a:xfrm>
            <a:off x="7097264" y="5973810"/>
            <a:ext cx="715096" cy="36004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19 Rectángulo"/>
          <p:cNvSpPr/>
          <p:nvPr/>
        </p:nvSpPr>
        <p:spPr>
          <a:xfrm>
            <a:off x="7454812" y="5236765"/>
            <a:ext cx="883245" cy="41234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20 Rectángulo"/>
          <p:cNvSpPr/>
          <p:nvPr/>
        </p:nvSpPr>
        <p:spPr>
          <a:xfrm>
            <a:off x="4572000" y="3902596"/>
            <a:ext cx="42715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 err="1" smtClean="0"/>
              <a:t>Interfase</a:t>
            </a:r>
            <a:r>
              <a:rPr lang="es-ES" sz="1200" dirty="0" smtClean="0"/>
              <a:t>, </a:t>
            </a:r>
            <a:r>
              <a:rPr lang="es-ES" sz="1200" dirty="0" err="1" smtClean="0"/>
              <a:t>Intraplaca</a:t>
            </a:r>
            <a:r>
              <a:rPr lang="es-ES" sz="1200" dirty="0" smtClean="0"/>
              <a:t>, Cortical</a:t>
            </a:r>
            <a:endParaRPr lang="en-US" sz="1200" dirty="0"/>
          </a:p>
        </p:txBody>
      </p:sp>
      <p:cxnSp>
        <p:nvCxnSpPr>
          <p:cNvPr id="23" name="22 Conector recto de flecha"/>
          <p:cNvCxnSpPr>
            <a:endCxn id="18" idx="0"/>
          </p:cNvCxnSpPr>
          <p:nvPr/>
        </p:nvCxnSpPr>
        <p:spPr>
          <a:xfrm>
            <a:off x="6012160" y="4179595"/>
            <a:ext cx="683585" cy="1722207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>
            <a:endCxn id="19" idx="0"/>
          </p:cNvCxnSpPr>
          <p:nvPr/>
        </p:nvCxnSpPr>
        <p:spPr>
          <a:xfrm>
            <a:off x="6660232" y="4179595"/>
            <a:ext cx="794580" cy="1794215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>
            <a:endCxn id="20" idx="0"/>
          </p:cNvCxnSpPr>
          <p:nvPr/>
        </p:nvCxnSpPr>
        <p:spPr>
          <a:xfrm>
            <a:off x="7379518" y="4185525"/>
            <a:ext cx="516917" cy="105124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Rectángulo"/>
          <p:cNvSpPr/>
          <p:nvPr/>
        </p:nvSpPr>
        <p:spPr>
          <a:xfrm>
            <a:off x="251518" y="3914991"/>
            <a:ext cx="42430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 smtClean="0"/>
              <a:t>Ubicación Ecuador. 3 placas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859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/>
          <p:nvPr/>
        </p:nvSpPr>
        <p:spPr>
          <a:xfrm>
            <a:off x="3379630" y="2791966"/>
            <a:ext cx="2373391" cy="2171700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17 Rectángulo"/>
          <p:cNvSpPr/>
          <p:nvPr/>
        </p:nvSpPr>
        <p:spPr>
          <a:xfrm>
            <a:off x="565904" y="2781300"/>
            <a:ext cx="2373391" cy="21717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18 Rectángulo"/>
          <p:cNvSpPr/>
          <p:nvPr/>
        </p:nvSpPr>
        <p:spPr>
          <a:xfrm>
            <a:off x="6156176" y="2781300"/>
            <a:ext cx="2373391" cy="21717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19 Rectángulo"/>
          <p:cNvSpPr/>
          <p:nvPr/>
        </p:nvSpPr>
        <p:spPr>
          <a:xfrm>
            <a:off x="3390821" y="1638300"/>
            <a:ext cx="2362200" cy="457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RIESGO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731176" y="302056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EXPOSICIÓN</a:t>
            </a:r>
            <a:endParaRPr lang="en-US" dirty="0"/>
          </a:p>
        </p:txBody>
      </p:sp>
      <p:sp>
        <p:nvSpPr>
          <p:cNvPr id="22" name="21 CuadroTexto"/>
          <p:cNvSpPr txBox="1"/>
          <p:nvPr/>
        </p:nvSpPr>
        <p:spPr>
          <a:xfrm>
            <a:off x="6319768" y="3009900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VULNERABILIDAD</a:t>
            </a:r>
            <a:endParaRPr lang="en-US" dirty="0"/>
          </a:p>
        </p:txBody>
      </p:sp>
      <p:sp>
        <p:nvSpPr>
          <p:cNvPr id="23" name="22 CuadroTexto"/>
          <p:cNvSpPr txBox="1"/>
          <p:nvPr/>
        </p:nvSpPr>
        <p:spPr>
          <a:xfrm>
            <a:off x="734630" y="3021568"/>
            <a:ext cx="2035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PELIGROSIDAD</a:t>
            </a:r>
            <a:endParaRPr lang="en-US" dirty="0"/>
          </a:p>
        </p:txBody>
      </p:sp>
      <p:pic>
        <p:nvPicPr>
          <p:cNvPr id="4098" name="Picture 2" descr="http://www.espe.edu.ec/portal/images/section/logorecortado184x1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95" y="3270766"/>
            <a:ext cx="17526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espe.edu.ec/portal/images/section/logorecortado184x1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405" y="3281432"/>
            <a:ext cx="17526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dma.fi.upm.es/icons/upm-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946" y="3467100"/>
            <a:ext cx="1095042" cy="125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 Título"/>
          <p:cNvSpPr txBox="1">
            <a:spLocks/>
          </p:cNvSpPr>
          <p:nvPr/>
        </p:nvSpPr>
        <p:spPr>
          <a:xfrm>
            <a:off x="251520" y="620688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ESQUEMA DE LA METODOLOGÍA</a:t>
            </a:r>
            <a:endParaRPr lang="en-US" sz="2000" dirty="0"/>
          </a:p>
        </p:txBody>
      </p:sp>
      <p:sp>
        <p:nvSpPr>
          <p:cNvPr id="25" name="24 Rectángulo"/>
          <p:cNvSpPr/>
          <p:nvPr/>
        </p:nvSpPr>
        <p:spPr>
          <a:xfrm>
            <a:off x="559173" y="5479068"/>
            <a:ext cx="1193425" cy="3982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Escenario 1</a:t>
            </a:r>
            <a:endParaRPr lang="en-US" sz="1400" dirty="0"/>
          </a:p>
        </p:txBody>
      </p:sp>
      <p:sp>
        <p:nvSpPr>
          <p:cNvPr id="26" name="25 Rectángulo"/>
          <p:cNvSpPr/>
          <p:nvPr/>
        </p:nvSpPr>
        <p:spPr>
          <a:xfrm>
            <a:off x="1752600" y="5479068"/>
            <a:ext cx="1186695" cy="3982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Escenario 2</a:t>
            </a:r>
            <a:endParaRPr lang="en-US" sz="1400" dirty="0"/>
          </a:p>
        </p:txBody>
      </p:sp>
      <p:sp>
        <p:nvSpPr>
          <p:cNvPr id="6" name="5 Flecha abajo"/>
          <p:cNvSpPr/>
          <p:nvPr/>
        </p:nvSpPr>
        <p:spPr>
          <a:xfrm>
            <a:off x="1047873" y="4953000"/>
            <a:ext cx="216024" cy="52606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26 Flecha abajo"/>
          <p:cNvSpPr/>
          <p:nvPr/>
        </p:nvSpPr>
        <p:spPr>
          <a:xfrm>
            <a:off x="2237935" y="4953000"/>
            <a:ext cx="216024" cy="52606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27 Flecha abajo"/>
          <p:cNvSpPr/>
          <p:nvPr/>
        </p:nvSpPr>
        <p:spPr>
          <a:xfrm>
            <a:off x="7240455" y="4953000"/>
            <a:ext cx="216024" cy="526068"/>
          </a:xfrm>
          <a:prstGeom prst="downArrow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28 Rectángulo"/>
          <p:cNvSpPr/>
          <p:nvPr/>
        </p:nvSpPr>
        <p:spPr>
          <a:xfrm>
            <a:off x="6167367" y="5479068"/>
            <a:ext cx="2362200" cy="39820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Índice de Vulnerabilidad</a:t>
            </a:r>
            <a:endParaRPr lang="en-US" sz="1400" dirty="0"/>
          </a:p>
        </p:txBody>
      </p:sp>
      <p:sp>
        <p:nvSpPr>
          <p:cNvPr id="31" name="30 Flecha abajo"/>
          <p:cNvSpPr/>
          <p:nvPr/>
        </p:nvSpPr>
        <p:spPr>
          <a:xfrm>
            <a:off x="4452718" y="4963666"/>
            <a:ext cx="216024" cy="526068"/>
          </a:xfrm>
          <a:prstGeom prst="downArrow">
            <a:avLst/>
          </a:prstGeom>
          <a:solidFill>
            <a:srgbClr val="00B0F0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32 Rectángulo"/>
          <p:cNvSpPr/>
          <p:nvPr/>
        </p:nvSpPr>
        <p:spPr>
          <a:xfrm>
            <a:off x="3379630" y="5489734"/>
            <a:ext cx="2362200" cy="398204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/>
              <a:t>Caracterización</a:t>
            </a:r>
            <a:endParaRPr lang="en-US" sz="1400" dirty="0"/>
          </a:p>
        </p:txBody>
      </p:sp>
      <p:cxnSp>
        <p:nvCxnSpPr>
          <p:cNvPr id="8" name="7 Conector angular"/>
          <p:cNvCxnSpPr>
            <a:stCxn id="20" idx="1"/>
            <a:endCxn id="18" idx="0"/>
          </p:cNvCxnSpPr>
          <p:nvPr/>
        </p:nvCxnSpPr>
        <p:spPr>
          <a:xfrm rot="10800000" flipV="1">
            <a:off x="1752601" y="1866900"/>
            <a:ext cx="1638221" cy="914400"/>
          </a:xfrm>
          <a:prstGeom prst="bentConnector2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angular"/>
          <p:cNvCxnSpPr>
            <a:stCxn id="20" idx="3"/>
          </p:cNvCxnSpPr>
          <p:nvPr/>
        </p:nvCxnSpPr>
        <p:spPr>
          <a:xfrm>
            <a:off x="5753021" y="1866900"/>
            <a:ext cx="1699299" cy="914400"/>
          </a:xfrm>
          <a:prstGeom prst="bentConnector2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 de flecha"/>
          <p:cNvCxnSpPr>
            <a:stCxn id="20" idx="2"/>
            <a:endCxn id="17" idx="0"/>
          </p:cNvCxnSpPr>
          <p:nvPr/>
        </p:nvCxnSpPr>
        <p:spPr>
          <a:xfrm flipH="1">
            <a:off x="4566326" y="2095500"/>
            <a:ext cx="5595" cy="6964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84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620688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PELIGROSIDAD SÍSMICA. variables</a:t>
            </a:r>
            <a:endParaRPr lang="en-US" sz="2000" dirty="0"/>
          </a:p>
        </p:txBody>
      </p:sp>
      <p:pic>
        <p:nvPicPr>
          <p:cNvPr id="5" name="4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310" y="2204864"/>
            <a:ext cx="4569460" cy="2934335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2286000" y="1927865"/>
            <a:ext cx="45497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/>
              <a:t>Movimiento del suelo: Fuente + Trayectoria + Efecto de sitio</a:t>
            </a:r>
            <a:endParaRPr lang="en-US" sz="1200" dirty="0"/>
          </a:p>
        </p:txBody>
      </p:sp>
      <p:sp>
        <p:nvSpPr>
          <p:cNvPr id="9" name="8 Rectángulo"/>
          <p:cNvSpPr/>
          <p:nvPr/>
        </p:nvSpPr>
        <p:spPr>
          <a:xfrm>
            <a:off x="251520" y="2204864"/>
            <a:ext cx="1875656" cy="4477416"/>
          </a:xfrm>
          <a:prstGeom prst="rect">
            <a:avLst/>
          </a:prstGeom>
          <a:noFill/>
          <a:ln w="9525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FUENTE</a:t>
            </a:r>
            <a:endParaRPr lang="es-ES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es-ES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estructura generadora de terremotos es una falla</a:t>
            </a:r>
            <a:endParaRPr lang="es-ES" sz="1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endParaRPr lang="es-EC" sz="1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2286000" y="5301207"/>
            <a:ext cx="4549770" cy="1381075"/>
          </a:xfrm>
          <a:prstGeom prst="rect">
            <a:avLst/>
          </a:prstGeom>
          <a:noFill/>
          <a:ln w="9525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TRAYECTORIA</a:t>
            </a:r>
          </a:p>
          <a:p>
            <a:pPr algn="ctr"/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92863" y="2204864"/>
            <a:ext cx="1875656" cy="4477417"/>
          </a:xfrm>
          <a:prstGeom prst="rect">
            <a:avLst/>
          </a:prstGeom>
          <a:noFill/>
          <a:ln w="9525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s-EC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EFECTO DE SITIO</a:t>
            </a:r>
          </a:p>
          <a:p>
            <a:pPr algn="ctr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s-EC" sz="1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8" t="30972" r="26093" b="29861"/>
          <a:stretch/>
        </p:blipFill>
        <p:spPr bwMode="auto">
          <a:xfrm>
            <a:off x="294928" y="3075799"/>
            <a:ext cx="1828800" cy="128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59 Rectángulo"/>
          <p:cNvSpPr/>
          <p:nvPr/>
        </p:nvSpPr>
        <p:spPr>
          <a:xfrm>
            <a:off x="225388" y="4797152"/>
            <a:ext cx="1804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00" dirty="0"/>
              <a:t>La magnitud </a:t>
            </a:r>
            <a:r>
              <a:rPr lang="es-ES" sz="1000" dirty="0" smtClean="0"/>
              <a:t>está </a:t>
            </a:r>
            <a:r>
              <a:rPr lang="es-ES" sz="1000" dirty="0"/>
              <a:t>relacionada con el tamaño del plano de </a:t>
            </a:r>
            <a:r>
              <a:rPr lang="es-ES" sz="1000" dirty="0" smtClean="0"/>
              <a:t>ruptura.</a:t>
            </a:r>
          </a:p>
          <a:p>
            <a:pPr algn="ctr"/>
            <a:r>
              <a:rPr lang="es-ES" sz="1000" dirty="0" smtClean="0"/>
              <a:t>Wells </a:t>
            </a:r>
            <a:r>
              <a:rPr lang="es-ES" sz="1000" dirty="0"/>
              <a:t>and </a:t>
            </a:r>
            <a:r>
              <a:rPr lang="es-ES" sz="1000" dirty="0" err="1" smtClean="0"/>
              <a:t>Coppersmith</a:t>
            </a:r>
            <a:r>
              <a:rPr lang="es-ES" sz="1000" dirty="0"/>
              <a:t>.</a:t>
            </a:r>
            <a:r>
              <a:rPr lang="es-ES" sz="1000" dirty="0" smtClean="0"/>
              <a:t> </a:t>
            </a:r>
            <a:r>
              <a:rPr lang="es-ES" sz="1000" dirty="0"/>
              <a:t>Stirling et </a:t>
            </a:r>
            <a:r>
              <a:rPr lang="es-ES" sz="1000" dirty="0" smtClean="0"/>
              <a:t>al</a:t>
            </a:r>
            <a:r>
              <a:rPr lang="es-ES" sz="1000" dirty="0"/>
              <a:t>.</a:t>
            </a:r>
            <a:r>
              <a:rPr lang="es-ES" sz="1000" dirty="0" smtClean="0"/>
              <a:t> </a:t>
            </a:r>
            <a:r>
              <a:rPr lang="es-ES" sz="1000" dirty="0"/>
              <a:t>Leonard </a:t>
            </a:r>
            <a:endParaRPr lang="es-ES" sz="1000" dirty="0" smtClean="0"/>
          </a:p>
          <a:p>
            <a:pPr algn="ctr"/>
            <a:r>
              <a:rPr lang="es-ES" sz="1000" dirty="0" smtClean="0"/>
              <a:t>El </a:t>
            </a:r>
            <a:r>
              <a:rPr lang="es-ES" sz="1000" dirty="0"/>
              <a:t>tamaño del plano de falla condicionará la magnitud máxima del sismo que pueda </a:t>
            </a:r>
            <a:r>
              <a:rPr lang="es-ES" sz="1000" dirty="0" smtClean="0"/>
              <a:t>generar</a:t>
            </a:r>
            <a:endParaRPr lang="en-US" sz="1000" dirty="0"/>
          </a:p>
        </p:txBody>
      </p:sp>
      <p:graphicFrame>
        <p:nvGraphicFramePr>
          <p:cNvPr id="61" name="60 Gráfico"/>
          <p:cNvGraphicFramePr/>
          <p:nvPr>
            <p:extLst>
              <p:ext uri="{D42A27DB-BD31-4B8C-83A1-F6EECF244321}">
                <p14:modId xmlns:p14="http://schemas.microsoft.com/office/powerpoint/2010/main" val="1393452514"/>
              </p:ext>
            </p:extLst>
          </p:nvPr>
        </p:nvGraphicFramePr>
        <p:xfrm>
          <a:off x="2400929" y="5589240"/>
          <a:ext cx="2448272" cy="1296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2" name="61 Rectángulo"/>
          <p:cNvSpPr/>
          <p:nvPr/>
        </p:nvSpPr>
        <p:spPr>
          <a:xfrm>
            <a:off x="4820022" y="5589240"/>
            <a:ext cx="19842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00" dirty="0"/>
              <a:t>L</a:t>
            </a:r>
            <a:r>
              <a:rPr lang="es-ES" sz="1000" dirty="0" smtClean="0"/>
              <a:t>a </a:t>
            </a:r>
            <a:r>
              <a:rPr lang="es-ES" sz="1000" dirty="0"/>
              <a:t>atenuación de la onda </a:t>
            </a:r>
            <a:r>
              <a:rPr lang="es-ES" sz="1000" dirty="0" smtClean="0"/>
              <a:t>desde </a:t>
            </a:r>
            <a:r>
              <a:rPr lang="es-ES" sz="1000" dirty="0"/>
              <a:t>la fuente hasta el </a:t>
            </a:r>
            <a:r>
              <a:rPr lang="es-ES" sz="1000" dirty="0" smtClean="0"/>
              <a:t>emplazamiento.</a:t>
            </a:r>
          </a:p>
          <a:p>
            <a:pPr algn="ctr"/>
            <a:r>
              <a:rPr lang="es-ES" sz="1000" dirty="0" smtClean="0"/>
              <a:t>Traducir </a:t>
            </a:r>
            <a:r>
              <a:rPr lang="es-ES" sz="1000" dirty="0"/>
              <a:t>la energía liberada </a:t>
            </a:r>
            <a:r>
              <a:rPr lang="es-ES" sz="1000" dirty="0" smtClean="0"/>
              <a:t>en </a:t>
            </a:r>
            <a:r>
              <a:rPr lang="es-ES" sz="1000" dirty="0"/>
              <a:t>aceleración </a:t>
            </a:r>
            <a:r>
              <a:rPr lang="es-ES" sz="1000" dirty="0" smtClean="0"/>
              <a:t>o intensidad en </a:t>
            </a:r>
            <a:r>
              <a:rPr lang="es-ES" sz="1000" dirty="0"/>
              <a:t>un emplazamiento a una </a:t>
            </a:r>
            <a:r>
              <a:rPr lang="es-ES" sz="1000" dirty="0" smtClean="0"/>
              <a:t>distancia</a:t>
            </a:r>
            <a:endParaRPr lang="en-US" sz="1000" dirty="0"/>
          </a:p>
        </p:txBody>
      </p:sp>
      <p:pic>
        <p:nvPicPr>
          <p:cNvPr id="5122" name="Picture 2" descr="http://www.payer.de/cifor/cif02071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1"/>
          <a:stretch/>
        </p:blipFill>
        <p:spPr bwMode="auto">
          <a:xfrm>
            <a:off x="7221761" y="3720451"/>
            <a:ext cx="501070" cy="288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" name="5119 Rectángulo"/>
          <p:cNvSpPr/>
          <p:nvPr/>
        </p:nvSpPr>
        <p:spPr>
          <a:xfrm>
            <a:off x="6992863" y="2524834"/>
            <a:ext cx="182760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 smtClean="0"/>
              <a:t>Estudiar las características geotécnicas del suelo y el efecto de amplificación que tendrá en la onda símica de llegada</a:t>
            </a:r>
            <a:endParaRPr lang="en-US" sz="1000" dirty="0"/>
          </a:p>
        </p:txBody>
      </p:sp>
      <p:sp>
        <p:nvSpPr>
          <p:cNvPr id="68" name="67 Rectángulo"/>
          <p:cNvSpPr/>
          <p:nvPr/>
        </p:nvSpPr>
        <p:spPr>
          <a:xfrm>
            <a:off x="7967526" y="3614827"/>
            <a:ext cx="7809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00" dirty="0" smtClean="0"/>
              <a:t>Modifican</a:t>
            </a:r>
            <a:endParaRPr lang="en-US" sz="1000" dirty="0"/>
          </a:p>
        </p:txBody>
      </p:sp>
      <p:sp>
        <p:nvSpPr>
          <p:cNvPr id="5123" name="5122 Multiplicar"/>
          <p:cNvSpPr/>
          <p:nvPr/>
        </p:nvSpPr>
        <p:spPr>
          <a:xfrm>
            <a:off x="8014679" y="3835717"/>
            <a:ext cx="589769" cy="673403"/>
          </a:xfrm>
          <a:prstGeom prst="mathMultipl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3</a:t>
            </a:r>
            <a:endParaRPr lang="en-US" dirty="0"/>
          </a:p>
        </p:txBody>
      </p:sp>
      <p:sp>
        <p:nvSpPr>
          <p:cNvPr id="74" name="73 Flecha arriba"/>
          <p:cNvSpPr/>
          <p:nvPr/>
        </p:nvSpPr>
        <p:spPr>
          <a:xfrm>
            <a:off x="7992380" y="4581128"/>
            <a:ext cx="720080" cy="1851660"/>
          </a:xfrm>
          <a:prstGeom prst="upArrow">
            <a:avLst/>
          </a:prstGeom>
          <a:gradFill>
            <a:gsLst>
              <a:gs pos="0">
                <a:srgbClr val="FF0000"/>
              </a:gs>
              <a:gs pos="64000">
                <a:srgbClr val="FF6600"/>
              </a:gs>
              <a:gs pos="26000">
                <a:srgbClr val="FF0000"/>
              </a:gs>
              <a:gs pos="89999">
                <a:srgbClr val="FFFF00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000" dirty="0" smtClean="0"/>
              <a:t>A</a:t>
            </a:r>
          </a:p>
          <a:p>
            <a:pPr algn="ctr"/>
            <a:r>
              <a:rPr lang="es-EC" sz="1000" dirty="0" smtClean="0"/>
              <a:t>CE</a:t>
            </a:r>
          </a:p>
          <a:p>
            <a:pPr algn="ctr"/>
            <a:r>
              <a:rPr lang="es-EC" sz="1000" dirty="0" smtClean="0"/>
              <a:t>L</a:t>
            </a:r>
          </a:p>
          <a:p>
            <a:pPr algn="ctr"/>
            <a:r>
              <a:rPr lang="es-EC" sz="1000" dirty="0" smtClean="0"/>
              <a:t>E</a:t>
            </a:r>
          </a:p>
          <a:p>
            <a:pPr algn="ctr"/>
            <a:r>
              <a:rPr lang="es-EC" sz="1000" dirty="0" smtClean="0"/>
              <a:t>R</a:t>
            </a:r>
          </a:p>
          <a:p>
            <a:pPr algn="ctr"/>
            <a:r>
              <a:rPr lang="es-EC" sz="1000" dirty="0" smtClean="0"/>
              <a:t>AC</a:t>
            </a:r>
          </a:p>
          <a:p>
            <a:pPr algn="ctr"/>
            <a:r>
              <a:rPr lang="es-EC" sz="1000" dirty="0" smtClean="0"/>
              <a:t>I</a:t>
            </a:r>
          </a:p>
          <a:p>
            <a:pPr algn="ctr"/>
            <a:r>
              <a:rPr lang="es-EC" sz="1000" dirty="0" err="1" smtClean="0"/>
              <a:t>Ó</a:t>
            </a:r>
            <a:endParaRPr lang="es-EC" sz="1000" dirty="0" smtClean="0"/>
          </a:p>
          <a:p>
            <a:pPr algn="ctr"/>
            <a:r>
              <a:rPr lang="es-EC" sz="1000" dirty="0"/>
              <a:t>N</a:t>
            </a:r>
            <a:endParaRPr lang="en-US" sz="1000" dirty="0"/>
          </a:p>
        </p:txBody>
      </p:sp>
      <p:sp>
        <p:nvSpPr>
          <p:cNvPr id="19" name="18 Rectángulo"/>
          <p:cNvSpPr/>
          <p:nvPr/>
        </p:nvSpPr>
        <p:spPr>
          <a:xfrm>
            <a:off x="225387" y="1126485"/>
            <a:ext cx="8643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ea typeface="Arial" pitchFamily="2"/>
                <a:cs typeface="Arial" pitchFamily="2"/>
              </a:rPr>
              <a:t>La PELIGROSIDAD SÍSMICA es </a:t>
            </a:r>
            <a:r>
              <a:rPr lang="es-ES" dirty="0">
                <a:ea typeface="Arial" pitchFamily="2"/>
                <a:cs typeface="Arial" pitchFamily="2"/>
              </a:rPr>
              <a:t>la probabilidad de que ocurra un </a:t>
            </a:r>
            <a:r>
              <a:rPr lang="es-ES" dirty="0" smtClean="0">
                <a:ea typeface="Arial" pitchFamily="2"/>
                <a:cs typeface="Arial" pitchFamily="2"/>
              </a:rPr>
              <a:t>evento potencialmente </a:t>
            </a:r>
            <a:r>
              <a:rPr lang="es-ES" dirty="0">
                <a:ea typeface="Arial" pitchFamily="2"/>
                <a:cs typeface="Arial" pitchFamily="2"/>
              </a:rPr>
              <a:t>perjudicial, en una región y en un </a:t>
            </a:r>
            <a:r>
              <a:rPr lang="es-ES" dirty="0" smtClean="0">
                <a:ea typeface="Arial" pitchFamily="2"/>
                <a:cs typeface="Arial" pitchFamily="2"/>
              </a:rPr>
              <a:t>tiempo </a:t>
            </a:r>
            <a:r>
              <a:rPr lang="es-ES" dirty="0">
                <a:ea typeface="Arial" pitchFamily="2"/>
                <a:cs typeface="Arial" pitchFamily="2"/>
              </a:rPr>
              <a:t>determinado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99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620688"/>
            <a:ext cx="5791200" cy="399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2000" dirty="0" smtClean="0"/>
              <a:t>PELIGROSIDAD SÍSMICA. metodologías</a:t>
            </a:r>
            <a:endParaRPr lang="en-US" sz="2000" dirty="0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031095669"/>
              </p:ext>
            </p:extLst>
          </p:nvPr>
        </p:nvGraphicFramePr>
        <p:xfrm>
          <a:off x="168771" y="105825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9 Imagen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88"/>
          <a:stretch/>
        </p:blipFill>
        <p:spPr bwMode="auto">
          <a:xfrm>
            <a:off x="7375880" y="1257727"/>
            <a:ext cx="1456571" cy="3803085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7608315" y="9807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 smtClean="0"/>
              <a:t>Intensidad</a:t>
            </a:r>
            <a:endParaRPr lang="en-US" sz="12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372200" y="980728"/>
            <a:ext cx="9794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Aceleración</a:t>
            </a:r>
            <a:endParaRPr lang="en-US" sz="1200" dirty="0"/>
          </a:p>
        </p:txBody>
      </p:sp>
      <p:sp>
        <p:nvSpPr>
          <p:cNvPr id="13" name="12 Flecha arriba"/>
          <p:cNvSpPr/>
          <p:nvPr/>
        </p:nvSpPr>
        <p:spPr>
          <a:xfrm rot="10800000">
            <a:off x="6501903" y="1257728"/>
            <a:ext cx="720080" cy="3803085"/>
          </a:xfrm>
          <a:prstGeom prst="upArrow">
            <a:avLst/>
          </a:prstGeom>
          <a:gradFill>
            <a:gsLst>
              <a:gs pos="0">
                <a:srgbClr val="FF0000"/>
              </a:gs>
              <a:gs pos="64000">
                <a:srgbClr val="FF6600"/>
              </a:gs>
              <a:gs pos="26000">
                <a:srgbClr val="FF0000"/>
              </a:gs>
              <a:gs pos="89999">
                <a:srgbClr val="FFFF00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9" name="18 Rectángulo"/>
          <p:cNvSpPr/>
          <p:nvPr/>
        </p:nvSpPr>
        <p:spPr>
          <a:xfrm>
            <a:off x="899592" y="5834879"/>
            <a:ext cx="389401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PELIGROSIDAD SÍSMICA</a:t>
            </a:r>
            <a:endParaRPr lang="es-E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6372200" y="5234715"/>
            <a:ext cx="23305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/>
              <a:t>Transformar </a:t>
            </a:r>
            <a:r>
              <a:rPr lang="es-ES" sz="1200" dirty="0"/>
              <a:t>un parámetro en otro por medio de ecuaciones </a:t>
            </a:r>
            <a:r>
              <a:rPr lang="es-ES" sz="1200" dirty="0" smtClean="0"/>
              <a:t>empíricas:</a:t>
            </a:r>
          </a:p>
          <a:p>
            <a:r>
              <a:rPr lang="es-ES" sz="1200" dirty="0" err="1" smtClean="0"/>
              <a:t>Trifunac</a:t>
            </a:r>
            <a:r>
              <a:rPr lang="es-ES" sz="1200" dirty="0" smtClean="0"/>
              <a:t> </a:t>
            </a:r>
            <a:r>
              <a:rPr lang="es-ES" sz="1200" dirty="0"/>
              <a:t>1975, Murphy 1977, </a:t>
            </a:r>
            <a:r>
              <a:rPr lang="es-ES" sz="1200" dirty="0" err="1"/>
              <a:t>Lomnitz</a:t>
            </a:r>
            <a:r>
              <a:rPr lang="es-ES" sz="1200" dirty="0"/>
              <a:t> 1974, </a:t>
            </a:r>
            <a:r>
              <a:rPr lang="es-ES" sz="1200" dirty="0" err="1"/>
              <a:t>Saragoni</a:t>
            </a:r>
            <a:r>
              <a:rPr lang="es-ES" sz="1200" dirty="0"/>
              <a:t> 1982 </a:t>
            </a:r>
            <a:r>
              <a:rPr lang="es-ES" sz="1200" dirty="0" smtClean="0"/>
              <a:t> </a:t>
            </a:r>
            <a:r>
              <a:rPr lang="es-ES" sz="1200" dirty="0"/>
              <a:t>Gómez </a:t>
            </a:r>
            <a:r>
              <a:rPr lang="es-ES" sz="1200" dirty="0" smtClean="0"/>
              <a:t>2002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4786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encial">
  <a:themeElements>
    <a:clrScheme name="Esenc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enc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enc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4187</TotalTime>
  <Words>2180</Words>
  <Application>Microsoft Office PowerPoint</Application>
  <PresentationFormat>Presentación en pantalla (4:3)</PresentationFormat>
  <Paragraphs>390</Paragraphs>
  <Slides>38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39" baseType="lpstr">
      <vt:lpstr>Esencial</vt:lpstr>
      <vt:lpstr>       ingeniería geográfica y del medio ambiente  escenarios de riesgo sísmico del cantón rumiñahui debido a dos sismos probables con la ayuda de un sistema de información geográfica   DRA. ALICIA RIVAS MEDINA TUTORA  ING. BLANCA  CHÁVEZ OPOSITORA  DR. MARCELO MEJÍA SECRETARIO académico  DAVID ROSERO</vt:lpstr>
      <vt:lpstr>UNIVERSIDAD DE LAS FUERZAS ARMADAS – ESPE  ingeniería geográfica y del medio ambiente  escenarios de riesgo sísmico del cantón rumiñahui debido a dos sismos probables con la ayuda de un sistema de información geográfica</vt:lpstr>
      <vt:lpstr>Definición del problema</vt:lpstr>
      <vt:lpstr>JUSTIFICACIÓN</vt:lpstr>
      <vt:lpstr>OBJETIVOS</vt:lpstr>
      <vt:lpstr>El fenómeno natural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Portada</dc:title>
  <dc:creator>Rivas Medina Alicia</dc:creator>
  <cp:lastModifiedBy>David</cp:lastModifiedBy>
  <cp:revision>152</cp:revision>
  <dcterms:created xsi:type="dcterms:W3CDTF">2016-02-05T20:37:47Z</dcterms:created>
  <dcterms:modified xsi:type="dcterms:W3CDTF">2016-02-17T17:40:49Z</dcterms:modified>
</cp:coreProperties>
</file>