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handoutMasterIdLst>
    <p:handoutMasterId r:id="rId30"/>
  </p:handoutMasterIdLst>
  <p:sldIdLst>
    <p:sldId id="256" r:id="rId2"/>
    <p:sldId id="257" r:id="rId3"/>
    <p:sldId id="259" r:id="rId4"/>
    <p:sldId id="258" r:id="rId5"/>
    <p:sldId id="260" r:id="rId6"/>
    <p:sldId id="261" r:id="rId7"/>
    <p:sldId id="292" r:id="rId8"/>
    <p:sldId id="287" r:id="rId9"/>
    <p:sldId id="288" r:id="rId10"/>
    <p:sldId id="293" r:id="rId11"/>
    <p:sldId id="262" r:id="rId12"/>
    <p:sldId id="264" r:id="rId13"/>
    <p:sldId id="265" r:id="rId14"/>
    <p:sldId id="294" r:id="rId15"/>
    <p:sldId id="295" r:id="rId16"/>
    <p:sldId id="296" r:id="rId17"/>
    <p:sldId id="297" r:id="rId18"/>
    <p:sldId id="298" r:id="rId19"/>
    <p:sldId id="276" r:id="rId20"/>
    <p:sldId id="277" r:id="rId21"/>
    <p:sldId id="279" r:id="rId22"/>
    <p:sldId id="278" r:id="rId23"/>
    <p:sldId id="282" r:id="rId24"/>
    <p:sldId id="280" r:id="rId25"/>
    <p:sldId id="284" r:id="rId26"/>
    <p:sldId id="283" r:id="rId27"/>
    <p:sldId id="286"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3428" autoAdjust="0"/>
  </p:normalViewPr>
  <p:slideViewPr>
    <p:cSldViewPr>
      <p:cViewPr>
        <p:scale>
          <a:sx n="69" d="100"/>
          <a:sy n="69" d="100"/>
        </p:scale>
        <p:origin x="-142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Grammar Levels in Pre-Test</a:t>
            </a:r>
          </a:p>
        </c:rich>
      </c:tx>
      <c:overlay val="0"/>
      <c:spPr>
        <a:noFill/>
        <a:ln>
          <a:noFill/>
        </a:ln>
        <a:effectLst/>
      </c:spPr>
    </c:title>
    <c:autoTitleDeleted val="0"/>
    <c:plotArea>
      <c:layout/>
      <c:barChart>
        <c:barDir val="col"/>
        <c:grouping val="clustered"/>
        <c:varyColors val="0"/>
        <c:ser>
          <c:idx val="0"/>
          <c:order val="0"/>
          <c:tx>
            <c:strRef>
              <c:f>'Pre-Test'!$A$3</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'Pre-Test'!$B$2:$C$2</c:f>
              <c:strCache>
                <c:ptCount val="2"/>
                <c:pt idx="0">
                  <c:v>Experimental Group</c:v>
                </c:pt>
                <c:pt idx="1">
                  <c:v>Control Group</c:v>
                </c:pt>
              </c:strCache>
            </c:strRef>
          </c:cat>
          <c:val>
            <c:numRef>
              <c:f>'Pre-Test'!$B$3:$C$3</c:f>
              <c:numCache>
                <c:formatCode>0%</c:formatCode>
                <c:ptCount val="2"/>
                <c:pt idx="0">
                  <c:v>0</c:v>
                </c:pt>
                <c:pt idx="1">
                  <c:v>0.1111111111111111</c:v>
                </c:pt>
              </c:numCache>
            </c:numRef>
          </c:val>
        </c:ser>
        <c:ser>
          <c:idx val="1"/>
          <c:order val="1"/>
          <c:tx>
            <c:strRef>
              <c:f>'Pre-Test'!$A$4</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'Pre-Test'!$B$2:$C$2</c:f>
              <c:strCache>
                <c:ptCount val="2"/>
                <c:pt idx="0">
                  <c:v>Experimental Group</c:v>
                </c:pt>
                <c:pt idx="1">
                  <c:v>Control Group</c:v>
                </c:pt>
              </c:strCache>
            </c:strRef>
          </c:cat>
          <c:val>
            <c:numRef>
              <c:f>'Pre-Test'!$B$4:$C$4</c:f>
              <c:numCache>
                <c:formatCode>0%</c:formatCode>
                <c:ptCount val="2"/>
                <c:pt idx="0">
                  <c:v>0.5</c:v>
                </c:pt>
                <c:pt idx="1">
                  <c:v>0.77777777777777779</c:v>
                </c:pt>
              </c:numCache>
            </c:numRef>
          </c:val>
        </c:ser>
        <c:ser>
          <c:idx val="2"/>
          <c:order val="2"/>
          <c:tx>
            <c:strRef>
              <c:f>'Pre-Test'!$A$5</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'Pre-Test'!$B$2:$C$2</c:f>
              <c:strCache>
                <c:ptCount val="2"/>
                <c:pt idx="0">
                  <c:v>Experimental Group</c:v>
                </c:pt>
                <c:pt idx="1">
                  <c:v>Control Group</c:v>
                </c:pt>
              </c:strCache>
            </c:strRef>
          </c:cat>
          <c:val>
            <c:numRef>
              <c:f>'Pre-Test'!$B$5:$C$5</c:f>
              <c:numCache>
                <c:formatCode>0%</c:formatCode>
                <c:ptCount val="2"/>
                <c:pt idx="0">
                  <c:v>0.3</c:v>
                </c:pt>
                <c:pt idx="1">
                  <c:v>0.1111111111111111</c:v>
                </c:pt>
              </c:numCache>
            </c:numRef>
          </c:val>
        </c:ser>
        <c:ser>
          <c:idx val="3"/>
          <c:order val="3"/>
          <c:tx>
            <c:strRef>
              <c:f>'Pre-Test'!$A$6</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'Pre-Test'!$B$2:$C$2</c:f>
              <c:strCache>
                <c:ptCount val="2"/>
                <c:pt idx="0">
                  <c:v>Experimental Group</c:v>
                </c:pt>
                <c:pt idx="1">
                  <c:v>Control Group</c:v>
                </c:pt>
              </c:strCache>
            </c:strRef>
          </c:cat>
          <c:val>
            <c:numRef>
              <c:f>'Pre-Test'!$B$6:$C$6</c:f>
              <c:numCache>
                <c:formatCode>0%</c:formatCode>
                <c:ptCount val="2"/>
                <c:pt idx="0">
                  <c:v>0.2</c:v>
                </c:pt>
                <c:pt idx="1">
                  <c:v>0</c:v>
                </c:pt>
              </c:numCache>
            </c:numRef>
          </c:val>
        </c:ser>
        <c:dLbls>
          <c:dLblPos val="outEnd"/>
          <c:showLegendKey val="0"/>
          <c:showVal val="1"/>
          <c:showCatName val="0"/>
          <c:showSerName val="0"/>
          <c:showPercent val="0"/>
          <c:showBubbleSize val="0"/>
        </c:dLbls>
        <c:gapWidth val="100"/>
        <c:overlap val="-24"/>
        <c:axId val="46143360"/>
        <c:axId val="46144896"/>
      </c:barChart>
      <c:catAx>
        <c:axId val="461433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46144896"/>
        <c:crosses val="autoZero"/>
        <c:auto val="1"/>
        <c:lblAlgn val="ctr"/>
        <c:lblOffset val="100"/>
        <c:noMultiLvlLbl val="0"/>
      </c:catAx>
      <c:valAx>
        <c:axId val="4614489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4614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Fluency</a:t>
            </a:r>
            <a:r>
              <a:rPr lang="es-ES" baseline="0"/>
              <a:t> levels in Post-Test</a:t>
            </a:r>
            <a:endParaRPr lang="es-ES"/>
          </a:p>
        </c:rich>
      </c:tx>
      <c:overlay val="0"/>
      <c:spPr>
        <a:noFill/>
        <a:ln>
          <a:noFill/>
        </a:ln>
        <a:effectLst/>
      </c:spPr>
    </c:title>
    <c:autoTitleDeleted val="0"/>
    <c:plotArea>
      <c:layout/>
      <c:barChart>
        <c:barDir val="col"/>
        <c:grouping val="clustered"/>
        <c:varyColors val="0"/>
        <c:ser>
          <c:idx val="0"/>
          <c:order val="0"/>
          <c:tx>
            <c:strRef>
              <c:f>'Post-Test'!$A$100</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'Post-Test'!$B$99:$C$99</c:f>
              <c:strCache>
                <c:ptCount val="2"/>
                <c:pt idx="0">
                  <c:v>Experimental Group</c:v>
                </c:pt>
                <c:pt idx="1">
                  <c:v>Control Group</c:v>
                </c:pt>
              </c:strCache>
            </c:strRef>
          </c:cat>
          <c:val>
            <c:numRef>
              <c:f>'Post-Test'!$B$100:$C$100</c:f>
              <c:numCache>
                <c:formatCode>0%</c:formatCode>
                <c:ptCount val="2"/>
                <c:pt idx="0">
                  <c:v>0</c:v>
                </c:pt>
                <c:pt idx="1">
                  <c:v>0</c:v>
                </c:pt>
              </c:numCache>
            </c:numRef>
          </c:val>
        </c:ser>
        <c:ser>
          <c:idx val="1"/>
          <c:order val="1"/>
          <c:tx>
            <c:strRef>
              <c:f>'Post-Test'!$A$101</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'Post-Test'!$B$99:$C$99</c:f>
              <c:strCache>
                <c:ptCount val="2"/>
                <c:pt idx="0">
                  <c:v>Experimental Group</c:v>
                </c:pt>
                <c:pt idx="1">
                  <c:v>Control Group</c:v>
                </c:pt>
              </c:strCache>
            </c:strRef>
          </c:cat>
          <c:val>
            <c:numRef>
              <c:f>'Post-Test'!$B$101:$C$101</c:f>
              <c:numCache>
                <c:formatCode>0%</c:formatCode>
                <c:ptCount val="2"/>
                <c:pt idx="0">
                  <c:v>0.1</c:v>
                </c:pt>
                <c:pt idx="1">
                  <c:v>0.55555555555555558</c:v>
                </c:pt>
              </c:numCache>
            </c:numRef>
          </c:val>
        </c:ser>
        <c:ser>
          <c:idx val="2"/>
          <c:order val="2"/>
          <c:tx>
            <c:strRef>
              <c:f>'Post-Test'!$A$102</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'Post-Test'!$B$99:$C$99</c:f>
              <c:strCache>
                <c:ptCount val="2"/>
                <c:pt idx="0">
                  <c:v>Experimental Group</c:v>
                </c:pt>
                <c:pt idx="1">
                  <c:v>Control Group</c:v>
                </c:pt>
              </c:strCache>
            </c:strRef>
          </c:cat>
          <c:val>
            <c:numRef>
              <c:f>'Post-Test'!$B$102:$C$102</c:f>
              <c:numCache>
                <c:formatCode>0%</c:formatCode>
                <c:ptCount val="2"/>
                <c:pt idx="0">
                  <c:v>0.5</c:v>
                </c:pt>
                <c:pt idx="1">
                  <c:v>0.33333333333333331</c:v>
                </c:pt>
              </c:numCache>
            </c:numRef>
          </c:val>
        </c:ser>
        <c:ser>
          <c:idx val="3"/>
          <c:order val="3"/>
          <c:tx>
            <c:strRef>
              <c:f>'Post-Test'!$A$103</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'Post-Test'!$B$99:$C$99</c:f>
              <c:strCache>
                <c:ptCount val="2"/>
                <c:pt idx="0">
                  <c:v>Experimental Group</c:v>
                </c:pt>
                <c:pt idx="1">
                  <c:v>Control Group</c:v>
                </c:pt>
              </c:strCache>
            </c:strRef>
          </c:cat>
          <c:val>
            <c:numRef>
              <c:f>'Post-Test'!$B$103:$C$103</c:f>
              <c:numCache>
                <c:formatCode>0%</c:formatCode>
                <c:ptCount val="2"/>
                <c:pt idx="0">
                  <c:v>0.4</c:v>
                </c:pt>
                <c:pt idx="1">
                  <c:v>0.1111111111111111</c:v>
                </c:pt>
              </c:numCache>
            </c:numRef>
          </c:val>
        </c:ser>
        <c:dLbls>
          <c:showLegendKey val="0"/>
          <c:showVal val="0"/>
          <c:showCatName val="0"/>
          <c:showSerName val="0"/>
          <c:showPercent val="0"/>
          <c:showBubbleSize val="0"/>
        </c:dLbls>
        <c:gapWidth val="100"/>
        <c:overlap val="-24"/>
        <c:axId val="114156288"/>
        <c:axId val="114157824"/>
      </c:barChart>
      <c:catAx>
        <c:axId val="1141562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4157824"/>
        <c:crosses val="autoZero"/>
        <c:auto val="1"/>
        <c:lblAlgn val="ctr"/>
        <c:lblOffset val="100"/>
        <c:noMultiLvlLbl val="0"/>
      </c:catAx>
      <c:valAx>
        <c:axId val="11415782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415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Grammar levels</a:t>
            </a:r>
            <a:r>
              <a:rPr lang="es-ES" baseline="0"/>
              <a:t> in Post-Test</a:t>
            </a:r>
            <a:endParaRPr lang="es-ES"/>
          </a:p>
        </c:rich>
      </c:tx>
      <c:overlay val="0"/>
      <c:spPr>
        <a:noFill/>
        <a:ln>
          <a:noFill/>
        </a:ln>
        <a:effectLst/>
      </c:spPr>
    </c:title>
    <c:autoTitleDeleted val="0"/>
    <c:plotArea>
      <c:layout/>
      <c:barChart>
        <c:barDir val="col"/>
        <c:grouping val="clustered"/>
        <c:varyColors val="0"/>
        <c:ser>
          <c:idx val="0"/>
          <c:order val="0"/>
          <c:tx>
            <c:strRef>
              <c:f>'Post-Test'!$A$3</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'Post-Test'!$B$2:$C$2</c:f>
              <c:strCache>
                <c:ptCount val="2"/>
                <c:pt idx="0">
                  <c:v>Experimental Group</c:v>
                </c:pt>
                <c:pt idx="1">
                  <c:v>Control Group</c:v>
                </c:pt>
              </c:strCache>
            </c:strRef>
          </c:cat>
          <c:val>
            <c:numRef>
              <c:f>'Post-Test'!$B$3:$C$3</c:f>
              <c:numCache>
                <c:formatCode>0%</c:formatCode>
                <c:ptCount val="2"/>
                <c:pt idx="0">
                  <c:v>0</c:v>
                </c:pt>
                <c:pt idx="1">
                  <c:v>0</c:v>
                </c:pt>
              </c:numCache>
            </c:numRef>
          </c:val>
        </c:ser>
        <c:ser>
          <c:idx val="1"/>
          <c:order val="1"/>
          <c:tx>
            <c:strRef>
              <c:f>'Post-Test'!$A$4</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'Post-Test'!$B$2:$C$2</c:f>
              <c:strCache>
                <c:ptCount val="2"/>
                <c:pt idx="0">
                  <c:v>Experimental Group</c:v>
                </c:pt>
                <c:pt idx="1">
                  <c:v>Control Group</c:v>
                </c:pt>
              </c:strCache>
            </c:strRef>
          </c:cat>
          <c:val>
            <c:numRef>
              <c:f>'Post-Test'!$B$4:$C$4</c:f>
              <c:numCache>
                <c:formatCode>0%</c:formatCode>
                <c:ptCount val="2"/>
                <c:pt idx="0">
                  <c:v>0</c:v>
                </c:pt>
                <c:pt idx="1">
                  <c:v>0.22222222222222221</c:v>
                </c:pt>
              </c:numCache>
            </c:numRef>
          </c:val>
        </c:ser>
        <c:ser>
          <c:idx val="2"/>
          <c:order val="2"/>
          <c:tx>
            <c:strRef>
              <c:f>'Post-Test'!$A$5</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'Post-Test'!$B$2:$C$2</c:f>
              <c:strCache>
                <c:ptCount val="2"/>
                <c:pt idx="0">
                  <c:v>Experimental Group</c:v>
                </c:pt>
                <c:pt idx="1">
                  <c:v>Control Group</c:v>
                </c:pt>
              </c:strCache>
            </c:strRef>
          </c:cat>
          <c:val>
            <c:numRef>
              <c:f>'Post-Test'!$B$5:$C$5</c:f>
              <c:numCache>
                <c:formatCode>0%</c:formatCode>
                <c:ptCount val="2"/>
                <c:pt idx="0">
                  <c:v>0.5</c:v>
                </c:pt>
                <c:pt idx="1">
                  <c:v>0.44444444444444442</c:v>
                </c:pt>
              </c:numCache>
            </c:numRef>
          </c:val>
        </c:ser>
        <c:ser>
          <c:idx val="3"/>
          <c:order val="3"/>
          <c:tx>
            <c:strRef>
              <c:f>'Post-Test'!$A$6</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'Post-Test'!$B$2:$C$2</c:f>
              <c:strCache>
                <c:ptCount val="2"/>
                <c:pt idx="0">
                  <c:v>Experimental Group</c:v>
                </c:pt>
                <c:pt idx="1">
                  <c:v>Control Group</c:v>
                </c:pt>
              </c:strCache>
            </c:strRef>
          </c:cat>
          <c:val>
            <c:numRef>
              <c:f>'Post-Test'!$B$6:$C$6</c:f>
              <c:numCache>
                <c:formatCode>0%</c:formatCode>
                <c:ptCount val="2"/>
                <c:pt idx="0">
                  <c:v>0.5</c:v>
                </c:pt>
                <c:pt idx="1">
                  <c:v>0.33333333333333331</c:v>
                </c:pt>
              </c:numCache>
            </c:numRef>
          </c:val>
        </c:ser>
        <c:dLbls>
          <c:showLegendKey val="0"/>
          <c:showVal val="0"/>
          <c:showCatName val="0"/>
          <c:showSerName val="0"/>
          <c:showPercent val="0"/>
          <c:showBubbleSize val="0"/>
        </c:dLbls>
        <c:gapWidth val="100"/>
        <c:overlap val="-24"/>
        <c:axId val="114379776"/>
        <c:axId val="114385664"/>
      </c:barChart>
      <c:catAx>
        <c:axId val="114379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4385664"/>
        <c:crosses val="autoZero"/>
        <c:auto val="1"/>
        <c:lblAlgn val="ctr"/>
        <c:lblOffset val="100"/>
        <c:noMultiLvlLbl val="0"/>
      </c:catAx>
      <c:valAx>
        <c:axId val="11438566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43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Pronunciation Levels in Pre-Test</a:t>
            </a:r>
          </a:p>
        </c:rich>
      </c:tx>
      <c:overlay val="0"/>
      <c:spPr>
        <a:noFill/>
        <a:ln>
          <a:noFill/>
        </a:ln>
        <a:effectLst/>
      </c:spPr>
    </c:title>
    <c:autoTitleDeleted val="0"/>
    <c:plotArea>
      <c:layout/>
      <c:barChart>
        <c:barDir val="col"/>
        <c:grouping val="clustered"/>
        <c:varyColors val="0"/>
        <c:ser>
          <c:idx val="0"/>
          <c:order val="0"/>
          <c:tx>
            <c:strRef>
              <c:f>'Pre-Test'!$A$27</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1"/>
              <c:layout>
                <c:manualLayout>
                  <c:x val="-2.7777777777777779E-3"/>
                  <c:y val="-9.3285214348206476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'Pre-Test'!$B$26:$C$26</c:f>
              <c:strCache>
                <c:ptCount val="2"/>
                <c:pt idx="0">
                  <c:v>Experimental Group</c:v>
                </c:pt>
                <c:pt idx="1">
                  <c:v>Control Group</c:v>
                </c:pt>
              </c:strCache>
            </c:strRef>
          </c:cat>
          <c:val>
            <c:numRef>
              <c:f>'Pre-Test'!$B$27:$C$27</c:f>
              <c:numCache>
                <c:formatCode>0%</c:formatCode>
                <c:ptCount val="2"/>
                <c:pt idx="0">
                  <c:v>0</c:v>
                </c:pt>
                <c:pt idx="1">
                  <c:v>0.33333333333333331</c:v>
                </c:pt>
              </c:numCache>
            </c:numRef>
          </c:val>
        </c:ser>
        <c:ser>
          <c:idx val="1"/>
          <c:order val="1"/>
          <c:tx>
            <c:strRef>
              <c:f>'Pre-Test'!$A$28</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8.3333333333333835E-3"/>
                  <c:y val="-9.328521434820732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5555555555555558E-3"/>
                  <c:y val="-6.9262175561409379E-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'Pre-Test'!$B$26:$C$26</c:f>
              <c:strCache>
                <c:ptCount val="2"/>
                <c:pt idx="0">
                  <c:v>Experimental Group</c:v>
                </c:pt>
                <c:pt idx="1">
                  <c:v>Control Group</c:v>
                </c:pt>
              </c:strCache>
            </c:strRef>
          </c:cat>
          <c:val>
            <c:numRef>
              <c:f>'Pre-Test'!$B$28:$C$28</c:f>
              <c:numCache>
                <c:formatCode>0%</c:formatCode>
                <c:ptCount val="2"/>
                <c:pt idx="0">
                  <c:v>0.2</c:v>
                </c:pt>
                <c:pt idx="1">
                  <c:v>0.44444444444444442</c:v>
                </c:pt>
              </c:numCache>
            </c:numRef>
          </c:val>
        </c:ser>
        <c:ser>
          <c:idx val="2"/>
          <c:order val="2"/>
          <c:tx>
            <c:strRef>
              <c:f>'Pre-Test'!$A$29</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
                  <c:y val="4.560367454068198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2476669582968798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'Pre-Test'!$B$26:$C$26</c:f>
              <c:strCache>
                <c:ptCount val="2"/>
                <c:pt idx="0">
                  <c:v>Experimental Group</c:v>
                </c:pt>
                <c:pt idx="1">
                  <c:v>Control Group</c:v>
                </c:pt>
              </c:strCache>
            </c:strRef>
          </c:cat>
          <c:val>
            <c:numRef>
              <c:f>'Pre-Test'!$B$29:$C$29</c:f>
              <c:numCache>
                <c:formatCode>0%</c:formatCode>
                <c:ptCount val="2"/>
                <c:pt idx="0">
                  <c:v>0.8</c:v>
                </c:pt>
                <c:pt idx="1">
                  <c:v>0.22222222222222221</c:v>
                </c:pt>
              </c:numCache>
            </c:numRef>
          </c:val>
        </c:ser>
        <c:ser>
          <c:idx val="3"/>
          <c:order val="3"/>
          <c:tx>
            <c:strRef>
              <c:f>'Pre-Test'!$A$30</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'Pre-Test'!$B$26:$C$26</c:f>
              <c:strCache>
                <c:ptCount val="2"/>
                <c:pt idx="0">
                  <c:v>Experimental Group</c:v>
                </c:pt>
                <c:pt idx="1">
                  <c:v>Control Group</c:v>
                </c:pt>
              </c:strCache>
            </c:strRef>
          </c:cat>
          <c:val>
            <c:numRef>
              <c:f>'Pre-Test'!$B$30:$C$30</c:f>
              <c:numCache>
                <c:formatCode>0%</c:formatCode>
                <c:ptCount val="2"/>
                <c:pt idx="0">
                  <c:v>0</c:v>
                </c:pt>
                <c:pt idx="1">
                  <c:v>0</c:v>
                </c:pt>
              </c:numCache>
            </c:numRef>
          </c:val>
        </c:ser>
        <c:dLbls>
          <c:dLblPos val="inEnd"/>
          <c:showLegendKey val="0"/>
          <c:showVal val="1"/>
          <c:showCatName val="0"/>
          <c:showSerName val="0"/>
          <c:showPercent val="0"/>
          <c:showBubbleSize val="0"/>
        </c:dLbls>
        <c:gapWidth val="100"/>
        <c:overlap val="-24"/>
        <c:axId val="144012800"/>
        <c:axId val="144014336"/>
      </c:barChart>
      <c:catAx>
        <c:axId val="1440128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44014336"/>
        <c:crosses val="autoZero"/>
        <c:auto val="1"/>
        <c:lblAlgn val="ctr"/>
        <c:lblOffset val="100"/>
        <c:noMultiLvlLbl val="0"/>
      </c:catAx>
      <c:valAx>
        <c:axId val="14401433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4401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Pronunciation levels in Post-Test</a:t>
            </a:r>
          </a:p>
        </c:rich>
      </c:tx>
      <c:overlay val="0"/>
      <c:spPr>
        <a:noFill/>
        <a:ln>
          <a:noFill/>
        </a:ln>
        <a:effectLst/>
      </c:spPr>
    </c:title>
    <c:autoTitleDeleted val="0"/>
    <c:plotArea>
      <c:layout/>
      <c:barChart>
        <c:barDir val="col"/>
        <c:grouping val="clustered"/>
        <c:varyColors val="0"/>
        <c:ser>
          <c:idx val="0"/>
          <c:order val="0"/>
          <c:tx>
            <c:strRef>
              <c:f>'Post-Test'!$A$27</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'Post-Test'!$B$26:$C$26</c:f>
              <c:strCache>
                <c:ptCount val="2"/>
                <c:pt idx="0">
                  <c:v>Experimental Group</c:v>
                </c:pt>
                <c:pt idx="1">
                  <c:v>Control Group</c:v>
                </c:pt>
              </c:strCache>
            </c:strRef>
          </c:cat>
          <c:val>
            <c:numRef>
              <c:f>'Post-Test'!$B$27:$C$27</c:f>
              <c:numCache>
                <c:formatCode>0%</c:formatCode>
                <c:ptCount val="2"/>
                <c:pt idx="0">
                  <c:v>0</c:v>
                </c:pt>
                <c:pt idx="1">
                  <c:v>0</c:v>
                </c:pt>
              </c:numCache>
            </c:numRef>
          </c:val>
        </c:ser>
        <c:ser>
          <c:idx val="1"/>
          <c:order val="1"/>
          <c:tx>
            <c:strRef>
              <c:f>'Post-Test'!$A$28</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'Post-Test'!$B$26:$C$26</c:f>
              <c:strCache>
                <c:ptCount val="2"/>
                <c:pt idx="0">
                  <c:v>Experimental Group</c:v>
                </c:pt>
                <c:pt idx="1">
                  <c:v>Control Group</c:v>
                </c:pt>
              </c:strCache>
            </c:strRef>
          </c:cat>
          <c:val>
            <c:numRef>
              <c:f>'Post-Test'!$B$28:$C$28</c:f>
              <c:numCache>
                <c:formatCode>0%</c:formatCode>
                <c:ptCount val="2"/>
                <c:pt idx="0">
                  <c:v>0</c:v>
                </c:pt>
                <c:pt idx="1">
                  <c:v>0.55555555555555558</c:v>
                </c:pt>
              </c:numCache>
            </c:numRef>
          </c:val>
        </c:ser>
        <c:ser>
          <c:idx val="2"/>
          <c:order val="2"/>
          <c:tx>
            <c:strRef>
              <c:f>'Post-Test'!$A$29</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'Post-Test'!$B$26:$C$26</c:f>
              <c:strCache>
                <c:ptCount val="2"/>
                <c:pt idx="0">
                  <c:v>Experimental Group</c:v>
                </c:pt>
                <c:pt idx="1">
                  <c:v>Control Group</c:v>
                </c:pt>
              </c:strCache>
            </c:strRef>
          </c:cat>
          <c:val>
            <c:numRef>
              <c:f>'Post-Test'!$B$29:$C$29</c:f>
              <c:numCache>
                <c:formatCode>0%</c:formatCode>
                <c:ptCount val="2"/>
                <c:pt idx="0">
                  <c:v>0.4</c:v>
                </c:pt>
                <c:pt idx="1">
                  <c:v>0.22222222222222221</c:v>
                </c:pt>
              </c:numCache>
            </c:numRef>
          </c:val>
        </c:ser>
        <c:ser>
          <c:idx val="3"/>
          <c:order val="3"/>
          <c:tx>
            <c:strRef>
              <c:f>'Post-Test'!$A$30</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'Post-Test'!$B$26:$C$26</c:f>
              <c:strCache>
                <c:ptCount val="2"/>
                <c:pt idx="0">
                  <c:v>Experimental Group</c:v>
                </c:pt>
                <c:pt idx="1">
                  <c:v>Control Group</c:v>
                </c:pt>
              </c:strCache>
            </c:strRef>
          </c:cat>
          <c:val>
            <c:numRef>
              <c:f>'Post-Test'!$B$30:$C$30</c:f>
              <c:numCache>
                <c:formatCode>0%</c:formatCode>
                <c:ptCount val="2"/>
                <c:pt idx="0">
                  <c:v>0.6</c:v>
                </c:pt>
                <c:pt idx="1">
                  <c:v>0.22222222222222221</c:v>
                </c:pt>
              </c:numCache>
            </c:numRef>
          </c:val>
        </c:ser>
        <c:ser>
          <c:idx val="4"/>
          <c:order val="4"/>
          <c:tx>
            <c:strRef>
              <c:f>'Post-Test'!$A$31</c:f>
              <c:strCache>
                <c:ptCount val="1"/>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'Post-Test'!$B$26:$C$26</c:f>
              <c:strCache>
                <c:ptCount val="2"/>
                <c:pt idx="0">
                  <c:v>Experimental Group</c:v>
                </c:pt>
                <c:pt idx="1">
                  <c:v>Control Group</c:v>
                </c:pt>
              </c:strCache>
            </c:strRef>
          </c:cat>
          <c:val>
            <c:numRef>
              <c:f>'Post-Test'!$B$31:$C$31</c:f>
              <c:numCache>
                <c:formatCode>General</c:formatCode>
                <c:ptCount val="2"/>
              </c:numCache>
            </c:numRef>
          </c:val>
        </c:ser>
        <c:dLbls>
          <c:showLegendKey val="0"/>
          <c:showVal val="0"/>
          <c:showCatName val="0"/>
          <c:showSerName val="0"/>
          <c:showPercent val="0"/>
          <c:showBubbleSize val="0"/>
        </c:dLbls>
        <c:gapWidth val="100"/>
        <c:overlap val="-24"/>
        <c:axId val="144543104"/>
        <c:axId val="144557184"/>
      </c:barChart>
      <c:catAx>
        <c:axId val="1445431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44557184"/>
        <c:crosses val="autoZero"/>
        <c:auto val="1"/>
        <c:lblAlgn val="ctr"/>
        <c:lblOffset val="100"/>
        <c:noMultiLvlLbl val="0"/>
      </c:catAx>
      <c:valAx>
        <c:axId val="14455718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4454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Vocabulary Levels in Pre-Test</a:t>
            </a:r>
          </a:p>
        </c:rich>
      </c:tx>
      <c:overlay val="0"/>
      <c:spPr>
        <a:noFill/>
        <a:ln>
          <a:noFill/>
        </a:ln>
        <a:effectLst/>
      </c:spPr>
    </c:title>
    <c:autoTitleDeleted val="0"/>
    <c:plotArea>
      <c:layout/>
      <c:barChart>
        <c:barDir val="col"/>
        <c:grouping val="clustered"/>
        <c:varyColors val="0"/>
        <c:ser>
          <c:idx val="0"/>
          <c:order val="0"/>
          <c:tx>
            <c:strRef>
              <c:f>'Pre-Test'!$A$49</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'Pre-Test'!$B$48:$C$48</c:f>
              <c:strCache>
                <c:ptCount val="2"/>
                <c:pt idx="0">
                  <c:v>Experimental Group</c:v>
                </c:pt>
                <c:pt idx="1">
                  <c:v>Control Group</c:v>
                </c:pt>
              </c:strCache>
            </c:strRef>
          </c:cat>
          <c:val>
            <c:numRef>
              <c:f>'Pre-Test'!$B$49:$C$49</c:f>
              <c:numCache>
                <c:formatCode>0%</c:formatCode>
                <c:ptCount val="2"/>
                <c:pt idx="0">
                  <c:v>0</c:v>
                </c:pt>
                <c:pt idx="1">
                  <c:v>0.22222222222222221</c:v>
                </c:pt>
              </c:numCache>
            </c:numRef>
          </c:val>
        </c:ser>
        <c:ser>
          <c:idx val="1"/>
          <c:order val="1"/>
          <c:tx>
            <c:strRef>
              <c:f>'Pre-Test'!$A$50</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'Pre-Test'!$B$48:$C$48</c:f>
              <c:strCache>
                <c:ptCount val="2"/>
                <c:pt idx="0">
                  <c:v>Experimental Group</c:v>
                </c:pt>
                <c:pt idx="1">
                  <c:v>Control Group</c:v>
                </c:pt>
              </c:strCache>
            </c:strRef>
          </c:cat>
          <c:val>
            <c:numRef>
              <c:f>'Pre-Test'!$B$50:$C$50</c:f>
              <c:numCache>
                <c:formatCode>0%</c:formatCode>
                <c:ptCount val="2"/>
                <c:pt idx="0">
                  <c:v>0.6</c:v>
                </c:pt>
                <c:pt idx="1">
                  <c:v>0.55555555555555558</c:v>
                </c:pt>
              </c:numCache>
            </c:numRef>
          </c:val>
        </c:ser>
        <c:ser>
          <c:idx val="2"/>
          <c:order val="2"/>
          <c:tx>
            <c:strRef>
              <c:f>'Pre-Test'!$A$51</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'Pre-Test'!$B$48:$C$48</c:f>
              <c:strCache>
                <c:ptCount val="2"/>
                <c:pt idx="0">
                  <c:v>Experimental Group</c:v>
                </c:pt>
                <c:pt idx="1">
                  <c:v>Control Group</c:v>
                </c:pt>
              </c:strCache>
            </c:strRef>
          </c:cat>
          <c:val>
            <c:numRef>
              <c:f>'Pre-Test'!$B$51:$C$51</c:f>
              <c:numCache>
                <c:formatCode>0%</c:formatCode>
                <c:ptCount val="2"/>
                <c:pt idx="0">
                  <c:v>0.3</c:v>
                </c:pt>
                <c:pt idx="1">
                  <c:v>0.22222222222222221</c:v>
                </c:pt>
              </c:numCache>
            </c:numRef>
          </c:val>
        </c:ser>
        <c:ser>
          <c:idx val="3"/>
          <c:order val="3"/>
          <c:tx>
            <c:strRef>
              <c:f>'Pre-Test'!$A$52</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'Pre-Test'!$B$48:$C$48</c:f>
              <c:strCache>
                <c:ptCount val="2"/>
                <c:pt idx="0">
                  <c:v>Experimental Group</c:v>
                </c:pt>
                <c:pt idx="1">
                  <c:v>Control Group</c:v>
                </c:pt>
              </c:strCache>
            </c:strRef>
          </c:cat>
          <c:val>
            <c:numRef>
              <c:f>'Pre-Test'!$B$52:$C$52</c:f>
              <c:numCache>
                <c:formatCode>0%</c:formatCode>
                <c:ptCount val="2"/>
                <c:pt idx="0">
                  <c:v>0.1</c:v>
                </c:pt>
                <c:pt idx="1">
                  <c:v>0</c:v>
                </c:pt>
              </c:numCache>
            </c:numRef>
          </c:val>
        </c:ser>
        <c:dLbls>
          <c:showLegendKey val="0"/>
          <c:showVal val="0"/>
          <c:showCatName val="0"/>
          <c:showSerName val="0"/>
          <c:showPercent val="0"/>
          <c:showBubbleSize val="0"/>
        </c:dLbls>
        <c:gapWidth val="100"/>
        <c:overlap val="-24"/>
        <c:axId val="133384064"/>
        <c:axId val="133385600"/>
      </c:barChart>
      <c:catAx>
        <c:axId val="1333840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33385600"/>
        <c:crosses val="autoZero"/>
        <c:auto val="1"/>
        <c:lblAlgn val="ctr"/>
        <c:lblOffset val="100"/>
        <c:noMultiLvlLbl val="0"/>
      </c:catAx>
      <c:valAx>
        <c:axId val="1333856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3338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Vocabulary levels in Post-Test</a:t>
            </a:r>
          </a:p>
        </c:rich>
      </c:tx>
      <c:overlay val="0"/>
      <c:spPr>
        <a:noFill/>
        <a:ln>
          <a:noFill/>
        </a:ln>
        <a:effectLst/>
      </c:spPr>
    </c:title>
    <c:autoTitleDeleted val="0"/>
    <c:plotArea>
      <c:layout/>
      <c:barChart>
        <c:barDir val="col"/>
        <c:grouping val="clustered"/>
        <c:varyColors val="0"/>
        <c:ser>
          <c:idx val="0"/>
          <c:order val="0"/>
          <c:tx>
            <c:strRef>
              <c:f>'Post-Test'!$A$52</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'Post-Test'!$B$51:$C$51</c:f>
              <c:strCache>
                <c:ptCount val="2"/>
                <c:pt idx="0">
                  <c:v>Experimental Group</c:v>
                </c:pt>
                <c:pt idx="1">
                  <c:v>Control Group</c:v>
                </c:pt>
              </c:strCache>
            </c:strRef>
          </c:cat>
          <c:val>
            <c:numRef>
              <c:f>'Post-Test'!$B$52:$C$52</c:f>
              <c:numCache>
                <c:formatCode>0%</c:formatCode>
                <c:ptCount val="2"/>
                <c:pt idx="0">
                  <c:v>0</c:v>
                </c:pt>
                <c:pt idx="1">
                  <c:v>0</c:v>
                </c:pt>
              </c:numCache>
            </c:numRef>
          </c:val>
        </c:ser>
        <c:ser>
          <c:idx val="1"/>
          <c:order val="1"/>
          <c:tx>
            <c:strRef>
              <c:f>'Post-Test'!$A$53</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'Post-Test'!$B$51:$C$51</c:f>
              <c:strCache>
                <c:ptCount val="2"/>
                <c:pt idx="0">
                  <c:v>Experimental Group</c:v>
                </c:pt>
                <c:pt idx="1">
                  <c:v>Control Group</c:v>
                </c:pt>
              </c:strCache>
            </c:strRef>
          </c:cat>
          <c:val>
            <c:numRef>
              <c:f>'Post-Test'!$B$53:$C$53</c:f>
              <c:numCache>
                <c:formatCode>0%</c:formatCode>
                <c:ptCount val="2"/>
                <c:pt idx="0">
                  <c:v>0</c:v>
                </c:pt>
                <c:pt idx="1">
                  <c:v>0.33333333333333331</c:v>
                </c:pt>
              </c:numCache>
            </c:numRef>
          </c:val>
        </c:ser>
        <c:ser>
          <c:idx val="2"/>
          <c:order val="2"/>
          <c:tx>
            <c:strRef>
              <c:f>'Post-Test'!$A$54</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'Post-Test'!$B$51:$C$51</c:f>
              <c:strCache>
                <c:ptCount val="2"/>
                <c:pt idx="0">
                  <c:v>Experimental Group</c:v>
                </c:pt>
                <c:pt idx="1">
                  <c:v>Control Group</c:v>
                </c:pt>
              </c:strCache>
            </c:strRef>
          </c:cat>
          <c:val>
            <c:numRef>
              <c:f>'Post-Test'!$B$54:$C$54</c:f>
              <c:numCache>
                <c:formatCode>0%</c:formatCode>
                <c:ptCount val="2"/>
                <c:pt idx="0">
                  <c:v>0.4</c:v>
                </c:pt>
                <c:pt idx="1">
                  <c:v>0.66666666666666663</c:v>
                </c:pt>
              </c:numCache>
            </c:numRef>
          </c:val>
        </c:ser>
        <c:ser>
          <c:idx val="3"/>
          <c:order val="3"/>
          <c:tx>
            <c:strRef>
              <c:f>'Post-Test'!$A$55</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'Post-Test'!$B$51:$C$51</c:f>
              <c:strCache>
                <c:ptCount val="2"/>
                <c:pt idx="0">
                  <c:v>Experimental Group</c:v>
                </c:pt>
                <c:pt idx="1">
                  <c:v>Control Group</c:v>
                </c:pt>
              </c:strCache>
            </c:strRef>
          </c:cat>
          <c:val>
            <c:numRef>
              <c:f>'Post-Test'!$B$55:$C$55</c:f>
              <c:numCache>
                <c:formatCode>0%</c:formatCode>
                <c:ptCount val="2"/>
                <c:pt idx="0">
                  <c:v>0.6</c:v>
                </c:pt>
                <c:pt idx="1">
                  <c:v>0</c:v>
                </c:pt>
              </c:numCache>
            </c:numRef>
          </c:val>
        </c:ser>
        <c:dLbls>
          <c:showLegendKey val="0"/>
          <c:showVal val="0"/>
          <c:showCatName val="0"/>
          <c:showSerName val="0"/>
          <c:showPercent val="0"/>
          <c:showBubbleSize val="0"/>
        </c:dLbls>
        <c:gapWidth val="100"/>
        <c:overlap val="-24"/>
        <c:axId val="133417984"/>
        <c:axId val="145064704"/>
      </c:barChart>
      <c:catAx>
        <c:axId val="133417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45064704"/>
        <c:crosses val="autoZero"/>
        <c:auto val="1"/>
        <c:lblAlgn val="ctr"/>
        <c:lblOffset val="100"/>
        <c:noMultiLvlLbl val="0"/>
      </c:catAx>
      <c:valAx>
        <c:axId val="14506470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3341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dirty="0" err="1"/>
              <a:t>Background</a:t>
            </a:r>
            <a:r>
              <a:rPr lang="es-ES" dirty="0"/>
              <a:t> </a:t>
            </a:r>
            <a:r>
              <a:rPr lang="es-ES" dirty="0" err="1"/>
              <a:t>Knowledge</a:t>
            </a:r>
            <a:r>
              <a:rPr lang="es-ES" dirty="0"/>
              <a:t> in </a:t>
            </a:r>
            <a:endParaRPr lang="es-ES" dirty="0" smtClean="0"/>
          </a:p>
          <a:p>
            <a:pPr>
              <a:defRPr sz="1600" b="1" i="0" u="none" strike="noStrike" kern="1200" baseline="0">
                <a:solidFill>
                  <a:schemeClr val="tx2"/>
                </a:solidFill>
                <a:latin typeface="+mn-lt"/>
                <a:ea typeface="+mn-ea"/>
                <a:cs typeface="+mn-cs"/>
              </a:defRPr>
            </a:pPr>
            <a:r>
              <a:rPr lang="es-ES" dirty="0" smtClean="0"/>
              <a:t>Pre-Test</a:t>
            </a:r>
            <a:endParaRPr lang="es-ES" dirty="0"/>
          </a:p>
        </c:rich>
      </c:tx>
      <c:overlay val="0"/>
      <c:spPr>
        <a:noFill/>
        <a:ln>
          <a:noFill/>
        </a:ln>
        <a:effectLst/>
      </c:spPr>
    </c:title>
    <c:autoTitleDeleted val="0"/>
    <c:plotArea>
      <c:layout/>
      <c:barChart>
        <c:barDir val="col"/>
        <c:grouping val="clustered"/>
        <c:varyColors val="0"/>
        <c:ser>
          <c:idx val="0"/>
          <c:order val="0"/>
          <c:tx>
            <c:strRef>
              <c:f>'Pre-Test'!$A$73</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'Pre-Test'!$B$72:$C$72</c:f>
              <c:strCache>
                <c:ptCount val="2"/>
                <c:pt idx="0">
                  <c:v>Experimental Group</c:v>
                </c:pt>
                <c:pt idx="1">
                  <c:v>Control Group</c:v>
                </c:pt>
              </c:strCache>
            </c:strRef>
          </c:cat>
          <c:val>
            <c:numRef>
              <c:f>'Pre-Test'!$B$73:$C$73</c:f>
              <c:numCache>
                <c:formatCode>0%</c:formatCode>
                <c:ptCount val="2"/>
                <c:pt idx="0">
                  <c:v>0.1</c:v>
                </c:pt>
                <c:pt idx="1">
                  <c:v>0</c:v>
                </c:pt>
              </c:numCache>
            </c:numRef>
          </c:val>
        </c:ser>
        <c:ser>
          <c:idx val="1"/>
          <c:order val="1"/>
          <c:tx>
            <c:strRef>
              <c:f>'Pre-Test'!$A$74</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'Pre-Test'!$B$72:$C$72</c:f>
              <c:strCache>
                <c:ptCount val="2"/>
                <c:pt idx="0">
                  <c:v>Experimental Group</c:v>
                </c:pt>
                <c:pt idx="1">
                  <c:v>Control Group</c:v>
                </c:pt>
              </c:strCache>
            </c:strRef>
          </c:cat>
          <c:val>
            <c:numRef>
              <c:f>'Pre-Test'!$B$74:$C$74</c:f>
              <c:numCache>
                <c:formatCode>0%</c:formatCode>
                <c:ptCount val="2"/>
                <c:pt idx="0">
                  <c:v>0.1</c:v>
                </c:pt>
                <c:pt idx="1">
                  <c:v>0.22222222222222221</c:v>
                </c:pt>
              </c:numCache>
            </c:numRef>
          </c:val>
        </c:ser>
        <c:ser>
          <c:idx val="2"/>
          <c:order val="2"/>
          <c:tx>
            <c:strRef>
              <c:f>'Pre-Test'!$A$75</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'Pre-Test'!$B$72:$C$72</c:f>
              <c:strCache>
                <c:ptCount val="2"/>
                <c:pt idx="0">
                  <c:v>Experimental Group</c:v>
                </c:pt>
                <c:pt idx="1">
                  <c:v>Control Group</c:v>
                </c:pt>
              </c:strCache>
            </c:strRef>
          </c:cat>
          <c:val>
            <c:numRef>
              <c:f>'Pre-Test'!$B$75:$C$75</c:f>
              <c:numCache>
                <c:formatCode>0%</c:formatCode>
                <c:ptCount val="2"/>
                <c:pt idx="0">
                  <c:v>0.4</c:v>
                </c:pt>
                <c:pt idx="1">
                  <c:v>0.55555555555555558</c:v>
                </c:pt>
              </c:numCache>
            </c:numRef>
          </c:val>
        </c:ser>
        <c:ser>
          <c:idx val="3"/>
          <c:order val="3"/>
          <c:tx>
            <c:strRef>
              <c:f>'Pre-Test'!$A$76</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'Pre-Test'!$B$72:$C$72</c:f>
              <c:strCache>
                <c:ptCount val="2"/>
                <c:pt idx="0">
                  <c:v>Experimental Group</c:v>
                </c:pt>
                <c:pt idx="1">
                  <c:v>Control Group</c:v>
                </c:pt>
              </c:strCache>
            </c:strRef>
          </c:cat>
          <c:val>
            <c:numRef>
              <c:f>'Pre-Test'!$B$76:$C$76</c:f>
              <c:numCache>
                <c:formatCode>0%</c:formatCode>
                <c:ptCount val="2"/>
                <c:pt idx="0">
                  <c:v>0.4</c:v>
                </c:pt>
                <c:pt idx="1">
                  <c:v>0.22222222222222221</c:v>
                </c:pt>
              </c:numCache>
            </c:numRef>
          </c:val>
        </c:ser>
        <c:dLbls>
          <c:showLegendKey val="0"/>
          <c:showVal val="0"/>
          <c:showCatName val="0"/>
          <c:showSerName val="0"/>
          <c:showPercent val="0"/>
          <c:showBubbleSize val="0"/>
        </c:dLbls>
        <c:gapWidth val="100"/>
        <c:overlap val="-24"/>
        <c:axId val="114204672"/>
        <c:axId val="114206208"/>
      </c:barChart>
      <c:catAx>
        <c:axId val="1142046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4206208"/>
        <c:crosses val="autoZero"/>
        <c:auto val="1"/>
        <c:lblAlgn val="ctr"/>
        <c:lblOffset val="100"/>
        <c:noMultiLvlLbl val="0"/>
      </c:catAx>
      <c:valAx>
        <c:axId val="1142062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420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baseline="0">
                <a:solidFill>
                  <a:schemeClr val="tx2"/>
                </a:solidFill>
                <a:latin typeface="+mn-lt"/>
                <a:ea typeface="+mn-ea"/>
                <a:cs typeface="+mn-cs"/>
              </a:defRPr>
            </a:pPr>
            <a:r>
              <a:rPr lang="es-ES"/>
              <a:t>Background</a:t>
            </a:r>
            <a:r>
              <a:rPr lang="es-ES" baseline="0"/>
              <a:t> Knowledge levels in Post-Test</a:t>
            </a:r>
            <a:endParaRPr lang="es-ES"/>
          </a:p>
        </c:rich>
      </c:tx>
      <c:overlay val="0"/>
      <c:spPr>
        <a:noFill/>
        <a:ln>
          <a:noFill/>
        </a:ln>
        <a:effectLst/>
      </c:spPr>
    </c:title>
    <c:autoTitleDeleted val="0"/>
    <c:plotArea>
      <c:layout/>
      <c:barChart>
        <c:barDir val="col"/>
        <c:grouping val="clustered"/>
        <c:varyColors val="0"/>
        <c:ser>
          <c:idx val="0"/>
          <c:order val="0"/>
          <c:tx>
            <c:strRef>
              <c:f>'Post-Test'!$A$76</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'Post-Test'!$B$75:$C$75</c:f>
              <c:strCache>
                <c:ptCount val="2"/>
                <c:pt idx="0">
                  <c:v>Experimental Group</c:v>
                </c:pt>
                <c:pt idx="1">
                  <c:v>Control Group</c:v>
                </c:pt>
              </c:strCache>
            </c:strRef>
          </c:cat>
          <c:val>
            <c:numRef>
              <c:f>'Post-Test'!$B$76:$C$76</c:f>
              <c:numCache>
                <c:formatCode>0%</c:formatCode>
                <c:ptCount val="2"/>
                <c:pt idx="0">
                  <c:v>0</c:v>
                </c:pt>
                <c:pt idx="1">
                  <c:v>0</c:v>
                </c:pt>
              </c:numCache>
            </c:numRef>
          </c:val>
        </c:ser>
        <c:ser>
          <c:idx val="1"/>
          <c:order val="1"/>
          <c:tx>
            <c:strRef>
              <c:f>'Post-Test'!$A$77</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'Post-Test'!$B$75:$C$75</c:f>
              <c:strCache>
                <c:ptCount val="2"/>
                <c:pt idx="0">
                  <c:v>Experimental Group</c:v>
                </c:pt>
                <c:pt idx="1">
                  <c:v>Control Group</c:v>
                </c:pt>
              </c:strCache>
            </c:strRef>
          </c:cat>
          <c:val>
            <c:numRef>
              <c:f>'Post-Test'!$B$77:$C$77</c:f>
              <c:numCache>
                <c:formatCode>0%</c:formatCode>
                <c:ptCount val="2"/>
                <c:pt idx="0">
                  <c:v>0.1</c:v>
                </c:pt>
                <c:pt idx="1">
                  <c:v>0.22222222222222221</c:v>
                </c:pt>
              </c:numCache>
            </c:numRef>
          </c:val>
        </c:ser>
        <c:ser>
          <c:idx val="2"/>
          <c:order val="2"/>
          <c:tx>
            <c:strRef>
              <c:f>'Post-Test'!$A$78</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'Post-Test'!$B$75:$C$75</c:f>
              <c:strCache>
                <c:ptCount val="2"/>
                <c:pt idx="0">
                  <c:v>Experimental Group</c:v>
                </c:pt>
                <c:pt idx="1">
                  <c:v>Control Group</c:v>
                </c:pt>
              </c:strCache>
            </c:strRef>
          </c:cat>
          <c:val>
            <c:numRef>
              <c:f>'Post-Test'!$B$78:$C$78</c:f>
              <c:numCache>
                <c:formatCode>0%</c:formatCode>
                <c:ptCount val="2"/>
                <c:pt idx="0">
                  <c:v>0</c:v>
                </c:pt>
                <c:pt idx="1">
                  <c:v>0.44444444444444442</c:v>
                </c:pt>
              </c:numCache>
            </c:numRef>
          </c:val>
        </c:ser>
        <c:ser>
          <c:idx val="3"/>
          <c:order val="3"/>
          <c:tx>
            <c:strRef>
              <c:f>'Post-Test'!$A$79</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'Post-Test'!$B$75:$C$75</c:f>
              <c:strCache>
                <c:ptCount val="2"/>
                <c:pt idx="0">
                  <c:v>Experimental Group</c:v>
                </c:pt>
                <c:pt idx="1">
                  <c:v>Control Group</c:v>
                </c:pt>
              </c:strCache>
            </c:strRef>
          </c:cat>
          <c:val>
            <c:numRef>
              <c:f>'Post-Test'!$B$79:$C$79</c:f>
              <c:numCache>
                <c:formatCode>0%</c:formatCode>
                <c:ptCount val="2"/>
                <c:pt idx="0">
                  <c:v>0.9</c:v>
                </c:pt>
                <c:pt idx="1">
                  <c:v>0.33333333333333331</c:v>
                </c:pt>
              </c:numCache>
            </c:numRef>
          </c:val>
        </c:ser>
        <c:dLbls>
          <c:showLegendKey val="0"/>
          <c:showVal val="0"/>
          <c:showCatName val="0"/>
          <c:showSerName val="0"/>
          <c:showPercent val="0"/>
          <c:showBubbleSize val="0"/>
        </c:dLbls>
        <c:gapWidth val="100"/>
        <c:overlap val="-24"/>
        <c:axId val="145110144"/>
        <c:axId val="145111680"/>
      </c:barChart>
      <c:catAx>
        <c:axId val="1451101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45111680"/>
        <c:crosses val="autoZero"/>
        <c:auto val="1"/>
        <c:lblAlgn val="ctr"/>
        <c:lblOffset val="100"/>
        <c:noMultiLvlLbl val="0"/>
      </c:catAx>
      <c:valAx>
        <c:axId val="14511168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4511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Fluency</a:t>
            </a:r>
            <a:r>
              <a:rPr lang="es-ES" baseline="0"/>
              <a:t> levels in Pre-Test</a:t>
            </a:r>
            <a:endParaRPr lang="es-ES"/>
          </a:p>
        </c:rich>
      </c:tx>
      <c:overlay val="0"/>
      <c:spPr>
        <a:noFill/>
        <a:ln>
          <a:noFill/>
        </a:ln>
        <a:effectLst/>
      </c:spPr>
    </c:title>
    <c:autoTitleDeleted val="0"/>
    <c:plotArea>
      <c:layout/>
      <c:barChart>
        <c:barDir val="col"/>
        <c:grouping val="clustered"/>
        <c:varyColors val="0"/>
        <c:ser>
          <c:idx val="0"/>
          <c:order val="0"/>
          <c:tx>
            <c:strRef>
              <c:f>'Pre-Test'!$A$100</c:f>
              <c:strCache>
                <c:ptCount val="1"/>
                <c:pt idx="0">
                  <c:v>Needs Improvement (0.5)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'Pre-Test'!$B$99:$C$99</c:f>
              <c:strCache>
                <c:ptCount val="2"/>
                <c:pt idx="0">
                  <c:v>Experimental Group</c:v>
                </c:pt>
                <c:pt idx="1">
                  <c:v>Control Group</c:v>
                </c:pt>
              </c:strCache>
            </c:strRef>
          </c:cat>
          <c:val>
            <c:numRef>
              <c:f>'Pre-Test'!$B$100:$C$100</c:f>
              <c:numCache>
                <c:formatCode>0%</c:formatCode>
                <c:ptCount val="2"/>
                <c:pt idx="0">
                  <c:v>0.1</c:v>
                </c:pt>
                <c:pt idx="1">
                  <c:v>0.55555555555555558</c:v>
                </c:pt>
              </c:numCache>
            </c:numRef>
          </c:val>
        </c:ser>
        <c:ser>
          <c:idx val="1"/>
          <c:order val="1"/>
          <c:tx>
            <c:strRef>
              <c:f>'Pre-Test'!$A$101</c:f>
              <c:strCache>
                <c:ptCount val="1"/>
                <c:pt idx="0">
                  <c:v>Satisfactory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'Pre-Test'!$B$99:$C$99</c:f>
              <c:strCache>
                <c:ptCount val="2"/>
                <c:pt idx="0">
                  <c:v>Experimental Group</c:v>
                </c:pt>
                <c:pt idx="1">
                  <c:v>Control Group</c:v>
                </c:pt>
              </c:strCache>
            </c:strRef>
          </c:cat>
          <c:val>
            <c:numRef>
              <c:f>'Pre-Test'!$B$101:$C$101</c:f>
              <c:numCache>
                <c:formatCode>0%</c:formatCode>
                <c:ptCount val="2"/>
                <c:pt idx="0">
                  <c:v>0.4</c:v>
                </c:pt>
                <c:pt idx="1">
                  <c:v>0.44444444444444442</c:v>
                </c:pt>
              </c:numCache>
            </c:numRef>
          </c:val>
        </c:ser>
        <c:ser>
          <c:idx val="2"/>
          <c:order val="2"/>
          <c:tx>
            <c:strRef>
              <c:f>'Pre-Test'!$A$102</c:f>
              <c:strCache>
                <c:ptCount val="1"/>
                <c:pt idx="0">
                  <c:v>Good (1.5)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'Pre-Test'!$B$99:$C$99</c:f>
              <c:strCache>
                <c:ptCount val="2"/>
                <c:pt idx="0">
                  <c:v>Experimental Group</c:v>
                </c:pt>
                <c:pt idx="1">
                  <c:v>Control Group</c:v>
                </c:pt>
              </c:strCache>
            </c:strRef>
          </c:cat>
          <c:val>
            <c:numRef>
              <c:f>'Pre-Test'!$B$102:$C$102</c:f>
              <c:numCache>
                <c:formatCode>0%</c:formatCode>
                <c:ptCount val="2"/>
                <c:pt idx="0">
                  <c:v>0.4</c:v>
                </c:pt>
                <c:pt idx="1">
                  <c:v>0</c:v>
                </c:pt>
              </c:numCache>
            </c:numRef>
          </c:val>
        </c:ser>
        <c:ser>
          <c:idx val="3"/>
          <c:order val="3"/>
          <c:tx>
            <c:strRef>
              <c:f>'Pre-Test'!$A$103</c:f>
              <c:strCache>
                <c:ptCount val="1"/>
                <c:pt idx="0">
                  <c:v>Excellent (2)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'Pre-Test'!$B$99:$C$99</c:f>
              <c:strCache>
                <c:ptCount val="2"/>
                <c:pt idx="0">
                  <c:v>Experimental Group</c:v>
                </c:pt>
                <c:pt idx="1">
                  <c:v>Control Group</c:v>
                </c:pt>
              </c:strCache>
            </c:strRef>
          </c:cat>
          <c:val>
            <c:numRef>
              <c:f>'Pre-Test'!$B$103:$C$103</c:f>
              <c:numCache>
                <c:formatCode>0%</c:formatCode>
                <c:ptCount val="2"/>
                <c:pt idx="0">
                  <c:v>0.1</c:v>
                </c:pt>
                <c:pt idx="1">
                  <c:v>0</c:v>
                </c:pt>
              </c:numCache>
            </c:numRef>
          </c:val>
        </c:ser>
        <c:dLbls>
          <c:showLegendKey val="0"/>
          <c:showVal val="0"/>
          <c:showCatName val="0"/>
          <c:showSerName val="0"/>
          <c:showPercent val="0"/>
          <c:showBubbleSize val="0"/>
        </c:dLbls>
        <c:gapWidth val="100"/>
        <c:overlap val="-24"/>
        <c:axId val="145218944"/>
        <c:axId val="114099328"/>
      </c:barChart>
      <c:catAx>
        <c:axId val="1452189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4099328"/>
        <c:crosses val="autoZero"/>
        <c:auto val="1"/>
        <c:lblAlgn val="ctr"/>
        <c:lblOffset val="100"/>
        <c:noMultiLvlLbl val="0"/>
      </c:catAx>
      <c:valAx>
        <c:axId val="11409932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4521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4237C-6A97-4347-B86F-472FBAD09D09}" type="doc">
      <dgm:prSet loTypeId="urn:microsoft.com/office/officeart/2005/8/layout/process4" loCatId="list" qsTypeId="urn:microsoft.com/office/officeart/2005/8/quickstyle/simple5" qsCatId="simple" csTypeId="urn:microsoft.com/office/officeart/2005/8/colors/colorful3" csCatId="colorful" phldr="1"/>
      <dgm:spPr/>
      <dgm:t>
        <a:bodyPr/>
        <a:lstStyle/>
        <a:p>
          <a:endParaRPr lang="en-US"/>
        </a:p>
      </dgm:t>
    </dgm:pt>
    <dgm:pt modelId="{FBBBB846-B2EF-42ED-8922-AE032FE9FECB}">
      <dgm:prSet phldrT="[Texto]" custT="1"/>
      <dgm:spPr/>
      <dgm:t>
        <a:bodyPr/>
        <a:lstStyle/>
        <a:p>
          <a:r>
            <a:rPr lang="en-US" sz="2000" b="1" dirty="0" smtClean="0"/>
            <a:t>Low development of the speaking skill</a:t>
          </a:r>
          <a:endParaRPr lang="en-US" sz="2000" b="1" dirty="0"/>
        </a:p>
      </dgm:t>
    </dgm:pt>
    <dgm:pt modelId="{4FAA57F5-AE2F-4439-8475-C25CA3FAF4E0}" type="parTrans" cxnId="{2D2FFBF6-0F3E-4C12-9AEA-DD2AE7123287}">
      <dgm:prSet/>
      <dgm:spPr/>
      <dgm:t>
        <a:bodyPr/>
        <a:lstStyle/>
        <a:p>
          <a:endParaRPr lang="en-US" sz="2000"/>
        </a:p>
      </dgm:t>
    </dgm:pt>
    <dgm:pt modelId="{8F171A8F-297A-489B-8ADF-CD45FC39DA67}" type="sibTrans" cxnId="{2D2FFBF6-0F3E-4C12-9AEA-DD2AE7123287}">
      <dgm:prSet/>
      <dgm:spPr/>
      <dgm:t>
        <a:bodyPr/>
        <a:lstStyle/>
        <a:p>
          <a:endParaRPr lang="en-US" sz="2000"/>
        </a:p>
      </dgm:t>
    </dgm:pt>
    <dgm:pt modelId="{7E8A5EB4-95F6-40D3-AA11-88CC63DB3383}">
      <dgm:prSet phldrT="[Texto]" custT="1"/>
      <dgm:spPr/>
      <dgm:t>
        <a:bodyPr/>
        <a:lstStyle/>
        <a:p>
          <a:r>
            <a:rPr lang="en-US" sz="2000" b="1" dirty="0" smtClean="0"/>
            <a:t>Lack of didactic material</a:t>
          </a:r>
          <a:endParaRPr lang="en-US" sz="2000" b="1" dirty="0"/>
        </a:p>
      </dgm:t>
    </dgm:pt>
    <dgm:pt modelId="{DF1DC276-CB3F-4885-A5EE-7D0B57BA6244}" type="parTrans" cxnId="{17B78DC2-0024-4DEE-997F-6F6272F35AB3}">
      <dgm:prSet/>
      <dgm:spPr/>
      <dgm:t>
        <a:bodyPr/>
        <a:lstStyle/>
        <a:p>
          <a:endParaRPr lang="en-US" sz="2000"/>
        </a:p>
      </dgm:t>
    </dgm:pt>
    <dgm:pt modelId="{3BEFAB16-D3B6-410E-ABFF-E25D487EC67F}" type="sibTrans" cxnId="{17B78DC2-0024-4DEE-997F-6F6272F35AB3}">
      <dgm:prSet/>
      <dgm:spPr/>
      <dgm:t>
        <a:bodyPr/>
        <a:lstStyle/>
        <a:p>
          <a:endParaRPr lang="en-US" sz="2000"/>
        </a:p>
      </dgm:t>
    </dgm:pt>
    <dgm:pt modelId="{EB0F531B-39E8-4A20-B19F-FA00E4E3FC1B}">
      <dgm:prSet phldrT="[Texto]" custT="1"/>
      <dgm:spPr/>
      <dgm:t>
        <a:bodyPr/>
        <a:lstStyle/>
        <a:p>
          <a:r>
            <a:rPr lang="en-US" sz="2000" b="1" dirty="0" smtClean="0"/>
            <a:t>Students cannot speak English well</a:t>
          </a:r>
          <a:endParaRPr lang="en-US" sz="2000" b="1" dirty="0"/>
        </a:p>
      </dgm:t>
    </dgm:pt>
    <dgm:pt modelId="{E74BB0C1-703D-4F81-BFEA-F84F78D99432}" type="parTrans" cxnId="{DBAC8B3F-805A-493A-819E-3502212B8764}">
      <dgm:prSet/>
      <dgm:spPr/>
      <dgm:t>
        <a:bodyPr/>
        <a:lstStyle/>
        <a:p>
          <a:endParaRPr lang="en-US" sz="2000"/>
        </a:p>
      </dgm:t>
    </dgm:pt>
    <dgm:pt modelId="{EA09BA30-CC01-4ED1-BB65-E1B1A42B14E1}" type="sibTrans" cxnId="{DBAC8B3F-805A-493A-819E-3502212B8764}">
      <dgm:prSet/>
      <dgm:spPr/>
      <dgm:t>
        <a:bodyPr/>
        <a:lstStyle/>
        <a:p>
          <a:endParaRPr lang="en-US" sz="2000"/>
        </a:p>
      </dgm:t>
    </dgm:pt>
    <dgm:pt modelId="{8931ED80-B1C0-4D40-8613-5E535729C8E7}" type="pres">
      <dgm:prSet presAssocID="{22B4237C-6A97-4347-B86F-472FBAD09D09}" presName="Name0" presStyleCnt="0">
        <dgm:presLayoutVars>
          <dgm:dir/>
          <dgm:animLvl val="lvl"/>
          <dgm:resizeHandles val="exact"/>
        </dgm:presLayoutVars>
      </dgm:prSet>
      <dgm:spPr/>
      <dgm:t>
        <a:bodyPr/>
        <a:lstStyle/>
        <a:p>
          <a:endParaRPr lang="en-US"/>
        </a:p>
      </dgm:t>
    </dgm:pt>
    <dgm:pt modelId="{AA31DD8E-2AAC-4752-AB66-7B6209B02C1B}" type="pres">
      <dgm:prSet presAssocID="{EB0F531B-39E8-4A20-B19F-FA00E4E3FC1B}" presName="boxAndChildren" presStyleCnt="0"/>
      <dgm:spPr/>
      <dgm:t>
        <a:bodyPr/>
        <a:lstStyle/>
        <a:p>
          <a:endParaRPr lang="es-EC"/>
        </a:p>
      </dgm:t>
    </dgm:pt>
    <dgm:pt modelId="{A727D35A-74FA-48B6-88BA-BC4A42E46972}" type="pres">
      <dgm:prSet presAssocID="{EB0F531B-39E8-4A20-B19F-FA00E4E3FC1B}" presName="parentTextBox" presStyleLbl="node1" presStyleIdx="0" presStyleCnt="3"/>
      <dgm:spPr/>
      <dgm:t>
        <a:bodyPr/>
        <a:lstStyle/>
        <a:p>
          <a:endParaRPr lang="en-US"/>
        </a:p>
      </dgm:t>
    </dgm:pt>
    <dgm:pt modelId="{6CFEA9EA-0DF6-4F8B-B595-5D82660CB39F}" type="pres">
      <dgm:prSet presAssocID="{3BEFAB16-D3B6-410E-ABFF-E25D487EC67F}" presName="sp" presStyleCnt="0"/>
      <dgm:spPr/>
      <dgm:t>
        <a:bodyPr/>
        <a:lstStyle/>
        <a:p>
          <a:endParaRPr lang="es-EC"/>
        </a:p>
      </dgm:t>
    </dgm:pt>
    <dgm:pt modelId="{DAB3964C-4F67-4D56-B498-D5D943A9BC3C}" type="pres">
      <dgm:prSet presAssocID="{7E8A5EB4-95F6-40D3-AA11-88CC63DB3383}" presName="arrowAndChildren" presStyleCnt="0"/>
      <dgm:spPr/>
      <dgm:t>
        <a:bodyPr/>
        <a:lstStyle/>
        <a:p>
          <a:endParaRPr lang="es-EC"/>
        </a:p>
      </dgm:t>
    </dgm:pt>
    <dgm:pt modelId="{D67900CB-24BE-4163-8A52-8859E62AF4AF}" type="pres">
      <dgm:prSet presAssocID="{7E8A5EB4-95F6-40D3-AA11-88CC63DB3383}" presName="parentTextArrow" presStyleLbl="node1" presStyleIdx="1" presStyleCnt="3"/>
      <dgm:spPr/>
      <dgm:t>
        <a:bodyPr/>
        <a:lstStyle/>
        <a:p>
          <a:endParaRPr lang="en-US"/>
        </a:p>
      </dgm:t>
    </dgm:pt>
    <dgm:pt modelId="{0CCDE738-F9C6-49FC-AFB5-B16ABF00CA72}" type="pres">
      <dgm:prSet presAssocID="{8F171A8F-297A-489B-8ADF-CD45FC39DA67}" presName="sp" presStyleCnt="0"/>
      <dgm:spPr/>
      <dgm:t>
        <a:bodyPr/>
        <a:lstStyle/>
        <a:p>
          <a:endParaRPr lang="es-EC"/>
        </a:p>
      </dgm:t>
    </dgm:pt>
    <dgm:pt modelId="{7A9BD8A5-1A28-414F-8C89-566443147AC6}" type="pres">
      <dgm:prSet presAssocID="{FBBBB846-B2EF-42ED-8922-AE032FE9FECB}" presName="arrowAndChildren" presStyleCnt="0"/>
      <dgm:spPr/>
      <dgm:t>
        <a:bodyPr/>
        <a:lstStyle/>
        <a:p>
          <a:endParaRPr lang="es-EC"/>
        </a:p>
      </dgm:t>
    </dgm:pt>
    <dgm:pt modelId="{BBBCC1BE-1FD7-46AA-A533-AC5619C68CE9}" type="pres">
      <dgm:prSet presAssocID="{FBBBB846-B2EF-42ED-8922-AE032FE9FECB}" presName="parentTextArrow" presStyleLbl="node1" presStyleIdx="2" presStyleCnt="3" custLinFactNeighborX="319" custLinFactNeighborY="-36614"/>
      <dgm:spPr/>
      <dgm:t>
        <a:bodyPr/>
        <a:lstStyle/>
        <a:p>
          <a:endParaRPr lang="en-US"/>
        </a:p>
      </dgm:t>
    </dgm:pt>
  </dgm:ptLst>
  <dgm:cxnLst>
    <dgm:cxn modelId="{AD455DD2-53D7-42C9-88B7-0857C6E17B37}" type="presOf" srcId="{22B4237C-6A97-4347-B86F-472FBAD09D09}" destId="{8931ED80-B1C0-4D40-8613-5E535729C8E7}" srcOrd="0" destOrd="0" presId="urn:microsoft.com/office/officeart/2005/8/layout/process4"/>
    <dgm:cxn modelId="{17B78DC2-0024-4DEE-997F-6F6272F35AB3}" srcId="{22B4237C-6A97-4347-B86F-472FBAD09D09}" destId="{7E8A5EB4-95F6-40D3-AA11-88CC63DB3383}" srcOrd="1" destOrd="0" parTransId="{DF1DC276-CB3F-4885-A5EE-7D0B57BA6244}" sibTransId="{3BEFAB16-D3B6-410E-ABFF-E25D487EC67F}"/>
    <dgm:cxn modelId="{C1341E69-E22F-4600-835E-A9C9DE92A334}" type="presOf" srcId="{7E8A5EB4-95F6-40D3-AA11-88CC63DB3383}" destId="{D67900CB-24BE-4163-8A52-8859E62AF4AF}" srcOrd="0" destOrd="0" presId="urn:microsoft.com/office/officeart/2005/8/layout/process4"/>
    <dgm:cxn modelId="{DBAC8B3F-805A-493A-819E-3502212B8764}" srcId="{22B4237C-6A97-4347-B86F-472FBAD09D09}" destId="{EB0F531B-39E8-4A20-B19F-FA00E4E3FC1B}" srcOrd="2" destOrd="0" parTransId="{E74BB0C1-703D-4F81-BFEA-F84F78D99432}" sibTransId="{EA09BA30-CC01-4ED1-BB65-E1B1A42B14E1}"/>
    <dgm:cxn modelId="{2D2FFBF6-0F3E-4C12-9AEA-DD2AE7123287}" srcId="{22B4237C-6A97-4347-B86F-472FBAD09D09}" destId="{FBBBB846-B2EF-42ED-8922-AE032FE9FECB}" srcOrd="0" destOrd="0" parTransId="{4FAA57F5-AE2F-4439-8475-C25CA3FAF4E0}" sibTransId="{8F171A8F-297A-489B-8ADF-CD45FC39DA67}"/>
    <dgm:cxn modelId="{FA1B9002-B458-457E-95F2-D2DE50054E45}" type="presOf" srcId="{FBBBB846-B2EF-42ED-8922-AE032FE9FECB}" destId="{BBBCC1BE-1FD7-46AA-A533-AC5619C68CE9}" srcOrd="0" destOrd="0" presId="urn:microsoft.com/office/officeart/2005/8/layout/process4"/>
    <dgm:cxn modelId="{A7C900BC-B47E-4A99-8E2F-D1DBF6C6A2E4}" type="presOf" srcId="{EB0F531B-39E8-4A20-B19F-FA00E4E3FC1B}" destId="{A727D35A-74FA-48B6-88BA-BC4A42E46972}" srcOrd="0" destOrd="0" presId="urn:microsoft.com/office/officeart/2005/8/layout/process4"/>
    <dgm:cxn modelId="{445EC8BF-A0B7-4531-80E3-4DCA1D7D9916}" type="presParOf" srcId="{8931ED80-B1C0-4D40-8613-5E535729C8E7}" destId="{AA31DD8E-2AAC-4752-AB66-7B6209B02C1B}" srcOrd="0" destOrd="0" presId="urn:microsoft.com/office/officeart/2005/8/layout/process4"/>
    <dgm:cxn modelId="{45A59C38-F54D-47D7-A806-F92717E9B96C}" type="presParOf" srcId="{AA31DD8E-2AAC-4752-AB66-7B6209B02C1B}" destId="{A727D35A-74FA-48B6-88BA-BC4A42E46972}" srcOrd="0" destOrd="0" presId="urn:microsoft.com/office/officeart/2005/8/layout/process4"/>
    <dgm:cxn modelId="{E869C4A5-085E-447E-858A-F49447B12497}" type="presParOf" srcId="{8931ED80-B1C0-4D40-8613-5E535729C8E7}" destId="{6CFEA9EA-0DF6-4F8B-B595-5D82660CB39F}" srcOrd="1" destOrd="0" presId="urn:microsoft.com/office/officeart/2005/8/layout/process4"/>
    <dgm:cxn modelId="{1BA0BF25-FD78-4B9B-802E-5DDD39CEC88A}" type="presParOf" srcId="{8931ED80-B1C0-4D40-8613-5E535729C8E7}" destId="{DAB3964C-4F67-4D56-B498-D5D943A9BC3C}" srcOrd="2" destOrd="0" presId="urn:microsoft.com/office/officeart/2005/8/layout/process4"/>
    <dgm:cxn modelId="{F7F2D1A9-61DB-430B-8A3E-DD1242CC5A7A}" type="presParOf" srcId="{DAB3964C-4F67-4D56-B498-D5D943A9BC3C}" destId="{D67900CB-24BE-4163-8A52-8859E62AF4AF}" srcOrd="0" destOrd="0" presId="urn:microsoft.com/office/officeart/2005/8/layout/process4"/>
    <dgm:cxn modelId="{B8304338-D5E6-4198-BD89-46DEC9CEC495}" type="presParOf" srcId="{8931ED80-B1C0-4D40-8613-5E535729C8E7}" destId="{0CCDE738-F9C6-49FC-AFB5-B16ABF00CA72}" srcOrd="3" destOrd="0" presId="urn:microsoft.com/office/officeart/2005/8/layout/process4"/>
    <dgm:cxn modelId="{E32EEA38-15CE-44C9-B496-A75DA004E6C1}" type="presParOf" srcId="{8931ED80-B1C0-4D40-8613-5E535729C8E7}" destId="{7A9BD8A5-1A28-414F-8C89-566443147AC6}" srcOrd="4" destOrd="0" presId="urn:microsoft.com/office/officeart/2005/8/layout/process4"/>
    <dgm:cxn modelId="{33A22CBB-928C-4BEC-A141-D4F08DD55049}" type="presParOf" srcId="{7A9BD8A5-1A28-414F-8C89-566443147AC6}" destId="{BBBCC1BE-1FD7-46AA-A533-AC5619C68CE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1E2D6-A717-48CF-B6A8-939CB3C5BE7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9E017751-02C1-4A29-8D2D-674252A7AF64}">
      <dgm:prSet phldrT="[Texto]" custT="1"/>
      <dgm:spPr/>
      <dgm:t>
        <a:bodyPr/>
        <a:lstStyle/>
        <a:p>
          <a:r>
            <a:rPr lang="es-EC" sz="3600" dirty="0" smtClean="0"/>
            <a:t>General Objective</a:t>
          </a:r>
          <a:endParaRPr lang="es-EC" sz="3600" dirty="0"/>
        </a:p>
      </dgm:t>
    </dgm:pt>
    <dgm:pt modelId="{751421AD-D22C-4BB0-941B-4A61598C5DC4}" type="parTrans" cxnId="{D7D88255-1E3F-4389-B9E0-7561582A0EEA}">
      <dgm:prSet/>
      <dgm:spPr/>
      <dgm:t>
        <a:bodyPr/>
        <a:lstStyle/>
        <a:p>
          <a:endParaRPr lang="es-EC"/>
        </a:p>
      </dgm:t>
    </dgm:pt>
    <dgm:pt modelId="{EBDE7B24-F053-46F6-83E1-2F8BCD319A59}" type="sibTrans" cxnId="{D7D88255-1E3F-4389-B9E0-7561582A0EEA}">
      <dgm:prSet/>
      <dgm:spPr/>
      <dgm:t>
        <a:bodyPr/>
        <a:lstStyle/>
        <a:p>
          <a:endParaRPr lang="es-EC"/>
        </a:p>
      </dgm:t>
    </dgm:pt>
    <dgm:pt modelId="{A2D73F07-E342-44BF-A2C4-D66097B1308C}">
      <dgm:prSet phldrT="[Texto]"/>
      <dgm:spPr/>
      <dgm:t>
        <a:bodyPr/>
        <a:lstStyle/>
        <a:p>
          <a:endParaRPr lang="es-EC" sz="1700" dirty="0"/>
        </a:p>
      </dgm:t>
    </dgm:pt>
    <dgm:pt modelId="{4F613BFB-0A50-4592-86E1-02E416089704}" type="parTrans" cxnId="{EEFEF2D5-C85C-4203-93CB-E250F9349D5D}">
      <dgm:prSet/>
      <dgm:spPr/>
      <dgm:t>
        <a:bodyPr/>
        <a:lstStyle/>
        <a:p>
          <a:endParaRPr lang="es-EC"/>
        </a:p>
      </dgm:t>
    </dgm:pt>
    <dgm:pt modelId="{714C7613-1741-4F92-BDC8-2E5CF786A57A}" type="sibTrans" cxnId="{EEFEF2D5-C85C-4203-93CB-E250F9349D5D}">
      <dgm:prSet/>
      <dgm:spPr/>
      <dgm:t>
        <a:bodyPr/>
        <a:lstStyle/>
        <a:p>
          <a:endParaRPr lang="es-EC"/>
        </a:p>
      </dgm:t>
    </dgm:pt>
    <dgm:pt modelId="{CF51D7F5-A3D6-41C3-B50A-0D77AC4082E1}">
      <dgm:prSet phldrT="[Texto]" custT="1"/>
      <dgm:spPr/>
      <dgm:t>
        <a:bodyPr/>
        <a:lstStyle/>
        <a:p>
          <a:r>
            <a:rPr lang="es-EC" sz="3600" dirty="0" err="1" smtClean="0"/>
            <a:t>Specific</a:t>
          </a:r>
          <a:r>
            <a:rPr lang="es-EC" sz="3600" dirty="0" smtClean="0"/>
            <a:t> </a:t>
          </a:r>
          <a:r>
            <a:rPr lang="es-EC" sz="3600" dirty="0" err="1" smtClean="0"/>
            <a:t>Objectives</a:t>
          </a:r>
          <a:endParaRPr lang="es-EC" sz="3600" dirty="0"/>
        </a:p>
      </dgm:t>
    </dgm:pt>
    <dgm:pt modelId="{C855CA1D-7877-40ED-9450-67D23A35D439}" type="parTrans" cxnId="{483C5A98-3F79-446C-BACD-09D27382E765}">
      <dgm:prSet/>
      <dgm:spPr/>
      <dgm:t>
        <a:bodyPr/>
        <a:lstStyle/>
        <a:p>
          <a:endParaRPr lang="es-EC"/>
        </a:p>
      </dgm:t>
    </dgm:pt>
    <dgm:pt modelId="{A0089E0A-68E6-4B5E-A7A1-18802773F1A0}" type="sibTrans" cxnId="{483C5A98-3F79-446C-BACD-09D27382E765}">
      <dgm:prSet/>
      <dgm:spPr/>
      <dgm:t>
        <a:bodyPr/>
        <a:lstStyle/>
        <a:p>
          <a:endParaRPr lang="es-EC"/>
        </a:p>
      </dgm:t>
    </dgm:pt>
    <dgm:pt modelId="{D7A9AE0D-559C-40DC-A142-FE6496580E2B}">
      <dgm:prSet phldrT="[Texto]" custT="1"/>
      <dgm:spPr/>
      <dgm:t>
        <a:bodyPr/>
        <a:lstStyle/>
        <a:p>
          <a:r>
            <a:rPr lang="en-GB" sz="1700" dirty="0" smtClean="0"/>
            <a:t>To establish an effective blended instruction model for the speaking skill development of students.</a:t>
          </a:r>
          <a:endParaRPr lang="es-EC" sz="1700" dirty="0"/>
        </a:p>
      </dgm:t>
    </dgm:pt>
    <dgm:pt modelId="{D9F7E243-0663-408E-97F2-E89671409C76}" type="parTrans" cxnId="{8CC65EA2-54BF-49AB-968B-25B22F4B0D41}">
      <dgm:prSet/>
      <dgm:spPr/>
      <dgm:t>
        <a:bodyPr/>
        <a:lstStyle/>
        <a:p>
          <a:endParaRPr lang="es-EC"/>
        </a:p>
      </dgm:t>
    </dgm:pt>
    <dgm:pt modelId="{49DCF768-D036-4849-966C-07CAA3E4D4CB}" type="sibTrans" cxnId="{8CC65EA2-54BF-49AB-968B-25B22F4B0D41}">
      <dgm:prSet/>
      <dgm:spPr/>
      <dgm:t>
        <a:bodyPr/>
        <a:lstStyle/>
        <a:p>
          <a:endParaRPr lang="es-EC"/>
        </a:p>
      </dgm:t>
    </dgm:pt>
    <dgm:pt modelId="{AB14412E-8637-4FA6-B2B2-BC2A1E659A00}">
      <dgm:prSet phldrT="[Texto]" custT="1"/>
      <dgm:spPr/>
      <dgm:t>
        <a:bodyPr/>
        <a:lstStyle/>
        <a:p>
          <a:r>
            <a:rPr lang="en-GB" sz="1700" dirty="0" smtClean="0"/>
            <a:t>To investigate the effects of the blended learning model in the speaking skill development of the English language. </a:t>
          </a:r>
          <a:endParaRPr lang="es-EC" sz="1700" dirty="0"/>
        </a:p>
      </dgm:t>
    </dgm:pt>
    <dgm:pt modelId="{B32A02FD-631A-497B-9B3B-234DD9CE477B}" type="parTrans" cxnId="{A1F6FFAE-5D90-4CA1-A689-03322FCF5FC1}">
      <dgm:prSet/>
      <dgm:spPr/>
      <dgm:t>
        <a:bodyPr/>
        <a:lstStyle/>
        <a:p>
          <a:endParaRPr lang="es-EC"/>
        </a:p>
      </dgm:t>
    </dgm:pt>
    <dgm:pt modelId="{4823A9F0-7E62-4F06-AC8B-B8B30F5B6971}" type="sibTrans" cxnId="{A1F6FFAE-5D90-4CA1-A689-03322FCF5FC1}">
      <dgm:prSet/>
      <dgm:spPr/>
      <dgm:t>
        <a:bodyPr/>
        <a:lstStyle/>
        <a:p>
          <a:endParaRPr lang="es-EC"/>
        </a:p>
      </dgm:t>
    </dgm:pt>
    <dgm:pt modelId="{21B12B4B-5968-425B-8A5E-6B1D955FB8D7}">
      <dgm:prSet custT="1"/>
      <dgm:spPr/>
      <dgm:t>
        <a:bodyPr/>
        <a:lstStyle/>
        <a:p>
          <a:r>
            <a:rPr lang="en-GB" sz="2000" dirty="0" smtClean="0"/>
            <a:t>To determine the effect of blended learning using video-based blogs and the speaking skill development in the English language. </a:t>
          </a:r>
          <a:endParaRPr lang="es-EC" sz="2000" dirty="0"/>
        </a:p>
      </dgm:t>
    </dgm:pt>
    <dgm:pt modelId="{74AF4DC3-63D9-411B-9FB9-0A4A4629C638}" type="parTrans" cxnId="{89D92EAE-C4CF-44E5-BF30-9E43D4FD5D9C}">
      <dgm:prSet/>
      <dgm:spPr/>
      <dgm:t>
        <a:bodyPr/>
        <a:lstStyle/>
        <a:p>
          <a:endParaRPr lang="es-EC"/>
        </a:p>
      </dgm:t>
    </dgm:pt>
    <dgm:pt modelId="{3526FC77-F4A4-4228-8EF3-7E65C22D4602}" type="sibTrans" cxnId="{89D92EAE-C4CF-44E5-BF30-9E43D4FD5D9C}">
      <dgm:prSet/>
      <dgm:spPr/>
      <dgm:t>
        <a:bodyPr/>
        <a:lstStyle/>
        <a:p>
          <a:endParaRPr lang="es-EC"/>
        </a:p>
      </dgm:t>
    </dgm:pt>
    <dgm:pt modelId="{3E298D8A-D10B-410B-B6FF-680B6F3395C4}">
      <dgm:prSet phldrT="[Texto]" custT="1"/>
      <dgm:spPr/>
      <dgm:t>
        <a:bodyPr/>
        <a:lstStyle/>
        <a:p>
          <a:r>
            <a:rPr lang="en-GB" sz="1700" dirty="0" smtClean="0"/>
            <a:t>To develop teacher training sessions to increase the variety of didactic material used in the classroom.</a:t>
          </a:r>
          <a:endParaRPr lang="es-EC" sz="1700" dirty="0"/>
        </a:p>
      </dgm:t>
    </dgm:pt>
    <dgm:pt modelId="{F64B87FD-0E78-4157-ADFC-BA848BBFAA8D}" type="parTrans" cxnId="{BDF3B736-AB18-49F4-9CDA-B91DA43AD6F1}">
      <dgm:prSet/>
      <dgm:spPr/>
      <dgm:t>
        <a:bodyPr/>
        <a:lstStyle/>
        <a:p>
          <a:endParaRPr lang="es-EC"/>
        </a:p>
      </dgm:t>
    </dgm:pt>
    <dgm:pt modelId="{CB0047D5-BEA6-4616-97F5-AD8CBC5B770B}" type="sibTrans" cxnId="{BDF3B736-AB18-49F4-9CDA-B91DA43AD6F1}">
      <dgm:prSet/>
      <dgm:spPr/>
      <dgm:t>
        <a:bodyPr/>
        <a:lstStyle/>
        <a:p>
          <a:endParaRPr lang="es-EC"/>
        </a:p>
      </dgm:t>
    </dgm:pt>
    <dgm:pt modelId="{9DF037F4-1BA3-48B2-80AA-96E6E406F6DE}" type="pres">
      <dgm:prSet presAssocID="{AAD1E2D6-A717-48CF-B6A8-939CB3C5BE7D}" presName="Name0" presStyleCnt="0">
        <dgm:presLayoutVars>
          <dgm:dir/>
          <dgm:animLvl val="lvl"/>
          <dgm:resizeHandles val="exact"/>
        </dgm:presLayoutVars>
      </dgm:prSet>
      <dgm:spPr/>
      <dgm:t>
        <a:bodyPr/>
        <a:lstStyle/>
        <a:p>
          <a:endParaRPr lang="es-EC"/>
        </a:p>
      </dgm:t>
    </dgm:pt>
    <dgm:pt modelId="{EB823C00-F631-44B6-B027-D72FD01A2AD9}" type="pres">
      <dgm:prSet presAssocID="{9E017751-02C1-4A29-8D2D-674252A7AF64}" presName="linNode" presStyleCnt="0"/>
      <dgm:spPr/>
    </dgm:pt>
    <dgm:pt modelId="{506EC509-F6E5-4746-ABAF-1AFE47E7AD69}" type="pres">
      <dgm:prSet presAssocID="{9E017751-02C1-4A29-8D2D-674252A7AF64}" presName="parentText" presStyleLbl="node1" presStyleIdx="0" presStyleCnt="2" custScaleY="78529">
        <dgm:presLayoutVars>
          <dgm:chMax val="1"/>
          <dgm:bulletEnabled val="1"/>
        </dgm:presLayoutVars>
      </dgm:prSet>
      <dgm:spPr/>
      <dgm:t>
        <a:bodyPr/>
        <a:lstStyle/>
        <a:p>
          <a:endParaRPr lang="es-EC"/>
        </a:p>
      </dgm:t>
    </dgm:pt>
    <dgm:pt modelId="{C5E79847-71A6-4F37-AE5E-F043D026CAC9}" type="pres">
      <dgm:prSet presAssocID="{9E017751-02C1-4A29-8D2D-674252A7AF64}" presName="descendantText" presStyleLbl="alignAccFollowNode1" presStyleIdx="0" presStyleCnt="2">
        <dgm:presLayoutVars>
          <dgm:bulletEnabled val="1"/>
        </dgm:presLayoutVars>
      </dgm:prSet>
      <dgm:spPr/>
      <dgm:t>
        <a:bodyPr/>
        <a:lstStyle/>
        <a:p>
          <a:endParaRPr lang="es-EC"/>
        </a:p>
      </dgm:t>
    </dgm:pt>
    <dgm:pt modelId="{87571D8B-4707-45DE-B14F-658B7A847055}" type="pres">
      <dgm:prSet presAssocID="{EBDE7B24-F053-46F6-83E1-2F8BCD319A59}" presName="sp" presStyleCnt="0"/>
      <dgm:spPr/>
    </dgm:pt>
    <dgm:pt modelId="{5F5F2542-6815-44C1-BD44-BE618C4185F5}" type="pres">
      <dgm:prSet presAssocID="{CF51D7F5-A3D6-41C3-B50A-0D77AC4082E1}" presName="linNode" presStyleCnt="0"/>
      <dgm:spPr/>
    </dgm:pt>
    <dgm:pt modelId="{BA660988-B72A-453A-91BA-4FED9F75D433}" type="pres">
      <dgm:prSet presAssocID="{CF51D7F5-A3D6-41C3-B50A-0D77AC4082E1}" presName="parentText" presStyleLbl="node1" presStyleIdx="1" presStyleCnt="2" custScaleY="73143">
        <dgm:presLayoutVars>
          <dgm:chMax val="1"/>
          <dgm:bulletEnabled val="1"/>
        </dgm:presLayoutVars>
      </dgm:prSet>
      <dgm:spPr/>
      <dgm:t>
        <a:bodyPr/>
        <a:lstStyle/>
        <a:p>
          <a:endParaRPr lang="es-EC"/>
        </a:p>
      </dgm:t>
    </dgm:pt>
    <dgm:pt modelId="{271AE68B-65D4-4EBE-8369-8515729D0992}" type="pres">
      <dgm:prSet presAssocID="{CF51D7F5-A3D6-41C3-B50A-0D77AC4082E1}" presName="descendantText" presStyleLbl="alignAccFollowNode1" presStyleIdx="1" presStyleCnt="2">
        <dgm:presLayoutVars>
          <dgm:bulletEnabled val="1"/>
        </dgm:presLayoutVars>
      </dgm:prSet>
      <dgm:spPr/>
      <dgm:t>
        <a:bodyPr/>
        <a:lstStyle/>
        <a:p>
          <a:endParaRPr lang="es-EC"/>
        </a:p>
      </dgm:t>
    </dgm:pt>
  </dgm:ptLst>
  <dgm:cxnLst>
    <dgm:cxn modelId="{D7D88255-1E3F-4389-B9E0-7561582A0EEA}" srcId="{AAD1E2D6-A717-48CF-B6A8-939CB3C5BE7D}" destId="{9E017751-02C1-4A29-8D2D-674252A7AF64}" srcOrd="0" destOrd="0" parTransId="{751421AD-D22C-4BB0-941B-4A61598C5DC4}" sibTransId="{EBDE7B24-F053-46F6-83E1-2F8BCD319A59}"/>
    <dgm:cxn modelId="{EEFEF2D5-C85C-4203-93CB-E250F9349D5D}" srcId="{9E017751-02C1-4A29-8D2D-674252A7AF64}" destId="{A2D73F07-E342-44BF-A2C4-D66097B1308C}" srcOrd="0" destOrd="0" parTransId="{4F613BFB-0A50-4592-86E1-02E416089704}" sibTransId="{714C7613-1741-4F92-BDC8-2E5CF786A57A}"/>
    <dgm:cxn modelId="{A1F6FFAE-5D90-4CA1-A689-03322FCF5FC1}" srcId="{CF51D7F5-A3D6-41C3-B50A-0D77AC4082E1}" destId="{AB14412E-8637-4FA6-B2B2-BC2A1E659A00}" srcOrd="1" destOrd="0" parTransId="{B32A02FD-631A-497B-9B3B-234DD9CE477B}" sibTransId="{4823A9F0-7E62-4F06-AC8B-B8B30F5B6971}"/>
    <dgm:cxn modelId="{A2AD677F-CBDD-4565-9251-BCCAE9EE3A5E}" type="presOf" srcId="{CF51D7F5-A3D6-41C3-B50A-0D77AC4082E1}" destId="{BA660988-B72A-453A-91BA-4FED9F75D433}" srcOrd="0" destOrd="0" presId="urn:microsoft.com/office/officeart/2005/8/layout/vList5"/>
    <dgm:cxn modelId="{BDF3B736-AB18-49F4-9CDA-B91DA43AD6F1}" srcId="{CF51D7F5-A3D6-41C3-B50A-0D77AC4082E1}" destId="{3E298D8A-D10B-410B-B6FF-680B6F3395C4}" srcOrd="2" destOrd="0" parTransId="{F64B87FD-0E78-4157-ADFC-BA848BBFAA8D}" sibTransId="{CB0047D5-BEA6-4616-97F5-AD8CBC5B770B}"/>
    <dgm:cxn modelId="{EA76340A-6AC1-4C8F-8A15-6226D4793063}" type="presOf" srcId="{AB14412E-8637-4FA6-B2B2-BC2A1E659A00}" destId="{271AE68B-65D4-4EBE-8369-8515729D0992}" srcOrd="0" destOrd="1" presId="urn:microsoft.com/office/officeart/2005/8/layout/vList5"/>
    <dgm:cxn modelId="{B51729F6-80A0-4948-8A0B-EAC76AE31E23}" type="presOf" srcId="{D7A9AE0D-559C-40DC-A142-FE6496580E2B}" destId="{271AE68B-65D4-4EBE-8369-8515729D0992}" srcOrd="0" destOrd="0" presId="urn:microsoft.com/office/officeart/2005/8/layout/vList5"/>
    <dgm:cxn modelId="{34401DBD-59AB-4E8E-96E6-5D8BD7180DB3}" type="presOf" srcId="{9E017751-02C1-4A29-8D2D-674252A7AF64}" destId="{506EC509-F6E5-4746-ABAF-1AFE47E7AD69}" srcOrd="0" destOrd="0" presId="urn:microsoft.com/office/officeart/2005/8/layout/vList5"/>
    <dgm:cxn modelId="{483C5A98-3F79-446C-BACD-09D27382E765}" srcId="{AAD1E2D6-A717-48CF-B6A8-939CB3C5BE7D}" destId="{CF51D7F5-A3D6-41C3-B50A-0D77AC4082E1}" srcOrd="1" destOrd="0" parTransId="{C855CA1D-7877-40ED-9450-67D23A35D439}" sibTransId="{A0089E0A-68E6-4B5E-A7A1-18802773F1A0}"/>
    <dgm:cxn modelId="{ECBA05BE-635F-4AF8-8710-48E139CCF5CD}" type="presOf" srcId="{3E298D8A-D10B-410B-B6FF-680B6F3395C4}" destId="{271AE68B-65D4-4EBE-8369-8515729D0992}" srcOrd="0" destOrd="2" presId="urn:microsoft.com/office/officeart/2005/8/layout/vList5"/>
    <dgm:cxn modelId="{89D92EAE-C4CF-44E5-BF30-9E43D4FD5D9C}" srcId="{A2D73F07-E342-44BF-A2C4-D66097B1308C}" destId="{21B12B4B-5968-425B-8A5E-6B1D955FB8D7}" srcOrd="0" destOrd="0" parTransId="{74AF4DC3-63D9-411B-9FB9-0A4A4629C638}" sibTransId="{3526FC77-F4A4-4228-8EF3-7E65C22D4602}"/>
    <dgm:cxn modelId="{7926C54F-6BE0-45AA-99AB-90E419964359}" type="presOf" srcId="{21B12B4B-5968-425B-8A5E-6B1D955FB8D7}" destId="{C5E79847-71A6-4F37-AE5E-F043D026CAC9}" srcOrd="0" destOrd="1" presId="urn:microsoft.com/office/officeart/2005/8/layout/vList5"/>
    <dgm:cxn modelId="{E50C0035-4463-4111-856D-97CF26F20998}" type="presOf" srcId="{A2D73F07-E342-44BF-A2C4-D66097B1308C}" destId="{C5E79847-71A6-4F37-AE5E-F043D026CAC9}" srcOrd="0" destOrd="0" presId="urn:microsoft.com/office/officeart/2005/8/layout/vList5"/>
    <dgm:cxn modelId="{8CC65EA2-54BF-49AB-968B-25B22F4B0D41}" srcId="{CF51D7F5-A3D6-41C3-B50A-0D77AC4082E1}" destId="{D7A9AE0D-559C-40DC-A142-FE6496580E2B}" srcOrd="0" destOrd="0" parTransId="{D9F7E243-0663-408E-97F2-E89671409C76}" sibTransId="{49DCF768-D036-4849-966C-07CAA3E4D4CB}"/>
    <dgm:cxn modelId="{5D6C18B8-3917-4524-86B2-DF548FEA5D81}" type="presOf" srcId="{AAD1E2D6-A717-48CF-B6A8-939CB3C5BE7D}" destId="{9DF037F4-1BA3-48B2-80AA-96E6E406F6DE}" srcOrd="0" destOrd="0" presId="urn:microsoft.com/office/officeart/2005/8/layout/vList5"/>
    <dgm:cxn modelId="{D25C0631-5415-4FDD-8F35-EFF7A42EA21D}" type="presParOf" srcId="{9DF037F4-1BA3-48B2-80AA-96E6E406F6DE}" destId="{EB823C00-F631-44B6-B027-D72FD01A2AD9}" srcOrd="0" destOrd="0" presId="urn:microsoft.com/office/officeart/2005/8/layout/vList5"/>
    <dgm:cxn modelId="{DD5724AC-513F-4E29-A02D-18569FD473C0}" type="presParOf" srcId="{EB823C00-F631-44B6-B027-D72FD01A2AD9}" destId="{506EC509-F6E5-4746-ABAF-1AFE47E7AD69}" srcOrd="0" destOrd="0" presId="urn:microsoft.com/office/officeart/2005/8/layout/vList5"/>
    <dgm:cxn modelId="{B261525A-0822-4F9B-A176-392F9910CEEC}" type="presParOf" srcId="{EB823C00-F631-44B6-B027-D72FD01A2AD9}" destId="{C5E79847-71A6-4F37-AE5E-F043D026CAC9}" srcOrd="1" destOrd="0" presId="urn:microsoft.com/office/officeart/2005/8/layout/vList5"/>
    <dgm:cxn modelId="{50AEEC6C-D6D0-48BA-9B70-9D48CE68923E}" type="presParOf" srcId="{9DF037F4-1BA3-48B2-80AA-96E6E406F6DE}" destId="{87571D8B-4707-45DE-B14F-658B7A847055}" srcOrd="1" destOrd="0" presId="urn:microsoft.com/office/officeart/2005/8/layout/vList5"/>
    <dgm:cxn modelId="{CCBC527A-C924-497F-BAE4-D481B73BB975}" type="presParOf" srcId="{9DF037F4-1BA3-48B2-80AA-96E6E406F6DE}" destId="{5F5F2542-6815-44C1-BD44-BE618C4185F5}" srcOrd="2" destOrd="0" presId="urn:microsoft.com/office/officeart/2005/8/layout/vList5"/>
    <dgm:cxn modelId="{27BDAC63-E616-443F-8933-6A3B5A3C2FED}" type="presParOf" srcId="{5F5F2542-6815-44C1-BD44-BE618C4185F5}" destId="{BA660988-B72A-453A-91BA-4FED9F75D433}" srcOrd="0" destOrd="0" presId="urn:microsoft.com/office/officeart/2005/8/layout/vList5"/>
    <dgm:cxn modelId="{7C6D6457-43C1-4E14-A96C-4F1B8690E91D}" type="presParOf" srcId="{5F5F2542-6815-44C1-BD44-BE618C4185F5}" destId="{271AE68B-65D4-4EBE-8369-8515729D09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7D35A-74FA-48B6-88BA-BC4A42E46972}">
      <dsp:nvSpPr>
        <dsp:cNvPr id="0" name=""/>
        <dsp:cNvSpPr/>
      </dsp:nvSpPr>
      <dsp:spPr>
        <a:xfrm>
          <a:off x="0" y="2389990"/>
          <a:ext cx="6096000" cy="78444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Students cannot speak English well</a:t>
          </a:r>
          <a:endParaRPr lang="en-US" sz="2000" b="1" kern="1200" dirty="0"/>
        </a:p>
      </dsp:txBody>
      <dsp:txXfrm>
        <a:off x="0" y="2389990"/>
        <a:ext cx="6096000" cy="784448"/>
      </dsp:txXfrm>
    </dsp:sp>
    <dsp:sp modelId="{D67900CB-24BE-4163-8A52-8859E62AF4AF}">
      <dsp:nvSpPr>
        <dsp:cNvPr id="0" name=""/>
        <dsp:cNvSpPr/>
      </dsp:nvSpPr>
      <dsp:spPr>
        <a:xfrm rot="10800000">
          <a:off x="0" y="1195275"/>
          <a:ext cx="6096000" cy="1206481"/>
        </a:xfrm>
        <a:prstGeom prst="upArrowCallout">
          <a:avLst/>
        </a:prstGeom>
        <a:gradFill rotWithShape="0">
          <a:gsLst>
            <a:gs pos="0">
              <a:schemeClr val="accent3">
                <a:hueOff val="1226198"/>
                <a:satOff val="-40562"/>
                <a:lumOff val="-588"/>
                <a:alphaOff val="0"/>
                <a:shade val="51000"/>
                <a:satMod val="130000"/>
              </a:schemeClr>
            </a:gs>
            <a:gs pos="80000">
              <a:schemeClr val="accent3">
                <a:hueOff val="1226198"/>
                <a:satOff val="-40562"/>
                <a:lumOff val="-588"/>
                <a:alphaOff val="0"/>
                <a:shade val="93000"/>
                <a:satMod val="130000"/>
              </a:schemeClr>
            </a:gs>
            <a:gs pos="100000">
              <a:schemeClr val="accent3">
                <a:hueOff val="1226198"/>
                <a:satOff val="-4056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Lack of didactic material</a:t>
          </a:r>
          <a:endParaRPr lang="en-US" sz="2000" b="1" kern="1200" dirty="0"/>
        </a:p>
      </dsp:txBody>
      <dsp:txXfrm rot="10800000">
        <a:off x="0" y="1195275"/>
        <a:ext cx="6096000" cy="783935"/>
      </dsp:txXfrm>
    </dsp:sp>
    <dsp:sp modelId="{BBBCC1BE-1FD7-46AA-A533-AC5619C68CE9}">
      <dsp:nvSpPr>
        <dsp:cNvPr id="0" name=""/>
        <dsp:cNvSpPr/>
      </dsp:nvSpPr>
      <dsp:spPr>
        <a:xfrm rot="10800000">
          <a:off x="0" y="0"/>
          <a:ext cx="6096000" cy="1206481"/>
        </a:xfrm>
        <a:prstGeom prst="upArrowCallout">
          <a:avLst/>
        </a:prstGeom>
        <a:gradFill rotWithShape="0">
          <a:gsLst>
            <a:gs pos="0">
              <a:schemeClr val="accent3">
                <a:hueOff val="2452395"/>
                <a:satOff val="-81125"/>
                <a:lumOff val="-1176"/>
                <a:alphaOff val="0"/>
                <a:shade val="51000"/>
                <a:satMod val="130000"/>
              </a:schemeClr>
            </a:gs>
            <a:gs pos="80000">
              <a:schemeClr val="accent3">
                <a:hueOff val="2452395"/>
                <a:satOff val="-81125"/>
                <a:lumOff val="-1176"/>
                <a:alphaOff val="0"/>
                <a:shade val="93000"/>
                <a:satMod val="130000"/>
              </a:schemeClr>
            </a:gs>
            <a:gs pos="100000">
              <a:schemeClr val="accent3">
                <a:hueOff val="2452395"/>
                <a:satOff val="-81125"/>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Low development of the speaking skill</a:t>
          </a:r>
          <a:endParaRPr lang="en-US" sz="2000" b="1" kern="1200" dirty="0"/>
        </a:p>
      </dsp:txBody>
      <dsp:txXfrm rot="10800000">
        <a:off x="0" y="0"/>
        <a:ext cx="6096000" cy="783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79847-71A6-4F37-AE5E-F043D026CAC9}">
      <dsp:nvSpPr>
        <dsp:cNvPr id="0" name=""/>
        <dsp:cNvSpPr/>
      </dsp:nvSpPr>
      <dsp:spPr>
        <a:xfrm rot="5400000">
          <a:off x="4018954" y="-1273410"/>
          <a:ext cx="2325290"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endParaRPr lang="es-EC" sz="1700" kern="1200" dirty="0"/>
        </a:p>
        <a:p>
          <a:pPr marL="457200" lvl="2" indent="-228600" algn="l" defTabSz="889000">
            <a:lnSpc>
              <a:spcPct val="90000"/>
            </a:lnSpc>
            <a:spcBef>
              <a:spcPct val="0"/>
            </a:spcBef>
            <a:spcAft>
              <a:spcPct val="15000"/>
            </a:spcAft>
            <a:buChar char="••"/>
          </a:pPr>
          <a:r>
            <a:rPr lang="en-GB" sz="2000" kern="1200" dirty="0" smtClean="0"/>
            <a:t>To determine the effect of blended learning using video-based blogs and the speaking skill development in the English language. </a:t>
          </a:r>
          <a:endParaRPr lang="es-EC" sz="2000" kern="1200" dirty="0"/>
        </a:p>
      </dsp:txBody>
      <dsp:txXfrm rot="-5400000">
        <a:off x="2743200" y="115855"/>
        <a:ext cx="4763289" cy="2098268"/>
      </dsp:txXfrm>
    </dsp:sp>
    <dsp:sp modelId="{506EC509-F6E5-4746-ABAF-1AFE47E7AD69}">
      <dsp:nvSpPr>
        <dsp:cNvPr id="0" name=""/>
        <dsp:cNvSpPr/>
      </dsp:nvSpPr>
      <dsp:spPr>
        <a:xfrm>
          <a:off x="0" y="23722"/>
          <a:ext cx="2743200" cy="22825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kern="1200" dirty="0" smtClean="0"/>
            <a:t>General Objective</a:t>
          </a:r>
          <a:endParaRPr lang="es-EC" sz="3600" kern="1200" dirty="0"/>
        </a:p>
      </dsp:txBody>
      <dsp:txXfrm>
        <a:off x="111424" y="135146"/>
        <a:ext cx="2520352" cy="2059686"/>
      </dsp:txXfrm>
    </dsp:sp>
    <dsp:sp modelId="{271AE68B-65D4-4EBE-8369-8515729D0992}">
      <dsp:nvSpPr>
        <dsp:cNvPr id="0" name=""/>
        <dsp:cNvSpPr/>
      </dsp:nvSpPr>
      <dsp:spPr>
        <a:xfrm rot="5400000">
          <a:off x="4018954" y="1197210"/>
          <a:ext cx="2325290" cy="48768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To establish an effective blended instruction model for the speaking skill development of students.</a:t>
          </a:r>
          <a:endParaRPr lang="es-EC" sz="1700" kern="1200" dirty="0"/>
        </a:p>
        <a:p>
          <a:pPr marL="171450" lvl="1" indent="-171450" algn="l" defTabSz="755650">
            <a:lnSpc>
              <a:spcPct val="90000"/>
            </a:lnSpc>
            <a:spcBef>
              <a:spcPct val="0"/>
            </a:spcBef>
            <a:spcAft>
              <a:spcPct val="15000"/>
            </a:spcAft>
            <a:buChar char="••"/>
          </a:pPr>
          <a:r>
            <a:rPr lang="en-GB" sz="1700" kern="1200" dirty="0" smtClean="0"/>
            <a:t>To investigate the effects of the blended learning model in the speaking skill development of the English language. </a:t>
          </a:r>
          <a:endParaRPr lang="es-EC" sz="1700" kern="1200" dirty="0"/>
        </a:p>
        <a:p>
          <a:pPr marL="171450" lvl="1" indent="-171450" algn="l" defTabSz="755650">
            <a:lnSpc>
              <a:spcPct val="90000"/>
            </a:lnSpc>
            <a:spcBef>
              <a:spcPct val="0"/>
            </a:spcBef>
            <a:spcAft>
              <a:spcPct val="15000"/>
            </a:spcAft>
            <a:buChar char="••"/>
          </a:pPr>
          <a:r>
            <a:rPr lang="en-GB" sz="1700" kern="1200" dirty="0" smtClean="0"/>
            <a:t>To develop teacher training sessions to increase the variety of didactic material used in the classroom.</a:t>
          </a:r>
          <a:endParaRPr lang="es-EC" sz="1700" kern="1200" dirty="0"/>
        </a:p>
      </dsp:txBody>
      <dsp:txXfrm rot="-5400000">
        <a:off x="2743200" y="2586476"/>
        <a:ext cx="4763289" cy="2098268"/>
      </dsp:txXfrm>
    </dsp:sp>
    <dsp:sp modelId="{BA660988-B72A-453A-91BA-4FED9F75D433}">
      <dsp:nvSpPr>
        <dsp:cNvPr id="0" name=""/>
        <dsp:cNvSpPr/>
      </dsp:nvSpPr>
      <dsp:spPr>
        <a:xfrm>
          <a:off x="0" y="2572618"/>
          <a:ext cx="2743200" cy="21259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kern="1200" dirty="0" err="1" smtClean="0"/>
            <a:t>Specific</a:t>
          </a:r>
          <a:r>
            <a:rPr lang="es-EC" sz="3600" kern="1200" dirty="0" smtClean="0"/>
            <a:t> </a:t>
          </a:r>
          <a:r>
            <a:rPr lang="es-EC" sz="3600" kern="1200" dirty="0" err="1" smtClean="0"/>
            <a:t>Objectives</a:t>
          </a:r>
          <a:endParaRPr lang="es-EC" sz="3600" kern="1200" dirty="0"/>
        </a:p>
      </dsp:txBody>
      <dsp:txXfrm>
        <a:off x="103782" y="2676400"/>
        <a:ext cx="2535636" cy="19184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0FF1B7-34CC-4B8C-AE8A-518FEB84652B}" type="datetimeFigureOut">
              <a:rPr lang="es-EC" smtClean="0"/>
              <a:t>23/02/2016</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257C84-7E5E-43E9-95A4-513E51D2319B}" type="slidenum">
              <a:rPr lang="es-EC" smtClean="0"/>
              <a:t>‹Nº›</a:t>
            </a:fld>
            <a:endParaRPr lang="es-EC"/>
          </a:p>
        </p:txBody>
      </p:sp>
    </p:spTree>
    <p:extLst>
      <p:ext uri="{BB962C8B-B14F-4D97-AF65-F5344CB8AC3E}">
        <p14:creationId xmlns:p14="http://schemas.microsoft.com/office/powerpoint/2010/main" val="1309253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2D58D-95E8-4EB5-B019-F557DC2C9435}" type="datetimeFigureOut">
              <a:rPr lang="es-ES" smtClean="0"/>
              <a:t>23/02/2016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9A4C1-753B-453E-B50F-C0E0FEF79EBE}" type="slidenum">
              <a:rPr lang="es-ES" smtClean="0"/>
              <a:t>‹Nº›</a:t>
            </a:fld>
            <a:endParaRPr lang="es-ES"/>
          </a:p>
        </p:txBody>
      </p:sp>
    </p:spTree>
    <p:extLst>
      <p:ext uri="{BB962C8B-B14F-4D97-AF65-F5344CB8AC3E}">
        <p14:creationId xmlns:p14="http://schemas.microsoft.com/office/powerpoint/2010/main" val="48487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1</a:t>
            </a:fld>
            <a:endParaRPr lang="es-ES"/>
          </a:p>
        </p:txBody>
      </p:sp>
    </p:spTree>
    <p:extLst>
      <p:ext uri="{BB962C8B-B14F-4D97-AF65-F5344CB8AC3E}">
        <p14:creationId xmlns:p14="http://schemas.microsoft.com/office/powerpoint/2010/main" val="424361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12</a:t>
            </a:fld>
            <a:endParaRPr lang="es-ES"/>
          </a:p>
        </p:txBody>
      </p:sp>
    </p:spTree>
    <p:extLst>
      <p:ext uri="{BB962C8B-B14F-4D97-AF65-F5344CB8AC3E}">
        <p14:creationId xmlns:p14="http://schemas.microsoft.com/office/powerpoint/2010/main" val="9219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PART III – METHODOLOGICAL</a:t>
            </a:r>
            <a:r>
              <a:rPr lang="es-EC" baseline="0" dirty="0" smtClean="0"/>
              <a:t> DESIGN </a:t>
            </a:r>
          </a:p>
          <a:p>
            <a:endParaRPr lang="es-EC" baseline="0" dirty="0" smtClean="0"/>
          </a:p>
          <a:p>
            <a:r>
              <a:rPr lang="es-EC" baseline="0" dirty="0" err="1" smtClean="0"/>
              <a:t>Treatment</a:t>
            </a:r>
            <a:r>
              <a:rPr lang="es-EC" baseline="0" dirty="0" smtClean="0"/>
              <a:t> </a:t>
            </a:r>
            <a:r>
              <a:rPr lang="es-EC" baseline="0" dirty="0" err="1" smtClean="0"/>
              <a:t>Group</a:t>
            </a:r>
            <a:r>
              <a:rPr lang="es-EC" baseline="0" dirty="0" smtClean="0"/>
              <a:t> 21 </a:t>
            </a:r>
            <a:r>
              <a:rPr lang="es-EC" baseline="0" dirty="0" err="1" smtClean="0"/>
              <a:t>students</a:t>
            </a:r>
            <a:r>
              <a:rPr lang="es-EC" baseline="0" dirty="0" smtClean="0"/>
              <a:t> </a:t>
            </a:r>
            <a:r>
              <a:rPr lang="es-EC" baseline="0" dirty="0" err="1" smtClean="0"/>
              <a:t>Group</a:t>
            </a:r>
            <a:r>
              <a:rPr lang="es-EC" baseline="0" dirty="0" smtClean="0"/>
              <a:t> A</a:t>
            </a:r>
          </a:p>
          <a:p>
            <a:endParaRPr lang="es-EC" baseline="0" dirty="0" smtClean="0"/>
          </a:p>
          <a:p>
            <a:r>
              <a:rPr lang="es-EC" baseline="0" dirty="0" smtClean="0"/>
              <a:t>Control </a:t>
            </a:r>
            <a:r>
              <a:rPr lang="es-EC" baseline="0" dirty="0" err="1" smtClean="0"/>
              <a:t>Group</a:t>
            </a:r>
            <a:r>
              <a:rPr lang="es-EC" baseline="0" dirty="0" smtClean="0"/>
              <a:t> 22 </a:t>
            </a:r>
            <a:r>
              <a:rPr lang="es-EC" baseline="0" dirty="0" err="1" smtClean="0"/>
              <a:t>students</a:t>
            </a:r>
            <a:r>
              <a:rPr lang="es-EC" baseline="0" dirty="0" smtClean="0"/>
              <a:t> </a:t>
            </a:r>
            <a:r>
              <a:rPr lang="es-EC" baseline="0" dirty="0" err="1" smtClean="0"/>
              <a:t>Group</a:t>
            </a:r>
            <a:r>
              <a:rPr lang="es-EC" baseline="0" dirty="0" smtClean="0"/>
              <a:t> B</a:t>
            </a:r>
          </a:p>
          <a:p>
            <a:endParaRPr lang="es-EC" baseline="0" dirty="0" smtClean="0"/>
          </a:p>
          <a:p>
            <a:r>
              <a:rPr lang="es-EC" baseline="0" dirty="0" smtClean="0"/>
              <a:t>Pre-test – </a:t>
            </a:r>
            <a:r>
              <a:rPr lang="es-EC" baseline="0" dirty="0" err="1" smtClean="0"/>
              <a:t>Students</a:t>
            </a:r>
            <a:r>
              <a:rPr lang="es-EC" baseline="0" dirty="0" smtClean="0"/>
              <a:t> </a:t>
            </a:r>
            <a:r>
              <a:rPr lang="es-EC" baseline="0" dirty="0" err="1" smtClean="0"/>
              <a:t>had</a:t>
            </a:r>
            <a:r>
              <a:rPr lang="es-EC" baseline="0" dirty="0" smtClean="0"/>
              <a:t> to record a regular video </a:t>
            </a:r>
            <a:r>
              <a:rPr lang="es-EC" baseline="0" dirty="0" err="1" smtClean="0"/>
              <a:t>about</a:t>
            </a:r>
            <a:r>
              <a:rPr lang="es-EC" baseline="0" dirty="0" smtClean="0"/>
              <a:t> a </a:t>
            </a:r>
            <a:r>
              <a:rPr lang="es-EC" baseline="0" dirty="0" err="1" smtClean="0"/>
              <a:t>specific</a:t>
            </a:r>
            <a:r>
              <a:rPr lang="es-EC" baseline="0" dirty="0" smtClean="0"/>
              <a:t> </a:t>
            </a:r>
            <a:r>
              <a:rPr lang="es-EC" baseline="0" dirty="0" err="1" smtClean="0"/>
              <a:t>topic</a:t>
            </a:r>
            <a:r>
              <a:rPr lang="es-EC" baseline="0" dirty="0" smtClean="0"/>
              <a:t> of </a:t>
            </a:r>
            <a:r>
              <a:rPr lang="es-EC" baseline="0" dirty="0" err="1" smtClean="0"/>
              <a:t>their</a:t>
            </a:r>
            <a:r>
              <a:rPr lang="es-EC" baseline="0" dirty="0" smtClean="0"/>
              <a:t> </a:t>
            </a:r>
            <a:r>
              <a:rPr lang="es-EC" baseline="0" dirty="0" err="1" smtClean="0"/>
              <a:t>interest</a:t>
            </a:r>
            <a:r>
              <a:rPr lang="es-EC" baseline="0" dirty="0" smtClean="0"/>
              <a:t>. </a:t>
            </a:r>
            <a:r>
              <a:rPr lang="es-EC" baseline="0" dirty="0" err="1" smtClean="0"/>
              <a:t>The</a:t>
            </a:r>
            <a:r>
              <a:rPr lang="es-EC" baseline="0" dirty="0" smtClean="0"/>
              <a:t> video </a:t>
            </a:r>
            <a:r>
              <a:rPr lang="es-EC" baseline="0" dirty="0" err="1" smtClean="0"/>
              <a:t>length</a:t>
            </a:r>
            <a:r>
              <a:rPr lang="es-EC" baseline="0" dirty="0" smtClean="0"/>
              <a:t> </a:t>
            </a:r>
            <a:r>
              <a:rPr lang="es-EC" baseline="0" dirty="0" err="1" smtClean="0"/>
              <a:t>was</a:t>
            </a:r>
            <a:r>
              <a:rPr lang="es-EC" baseline="0" dirty="0" smtClean="0"/>
              <a:t> 3-4 minutes. </a:t>
            </a:r>
          </a:p>
          <a:p>
            <a:r>
              <a:rPr lang="es-EC" baseline="0" dirty="0" smtClean="0"/>
              <a:t>Post-test – </a:t>
            </a:r>
            <a:r>
              <a:rPr lang="es-EC" baseline="0" dirty="0" err="1" smtClean="0"/>
              <a:t>The</a:t>
            </a:r>
            <a:r>
              <a:rPr lang="es-EC" baseline="0" dirty="0" smtClean="0"/>
              <a:t> experimental </a:t>
            </a:r>
            <a:r>
              <a:rPr lang="es-EC" baseline="0" dirty="0" err="1" smtClean="0"/>
              <a:t>group</a:t>
            </a:r>
            <a:r>
              <a:rPr lang="es-EC" baseline="0" dirty="0" smtClean="0"/>
              <a:t> </a:t>
            </a:r>
            <a:r>
              <a:rPr lang="es-EC" baseline="0" dirty="0" err="1" smtClean="0"/>
              <a:t>was</a:t>
            </a:r>
            <a:r>
              <a:rPr lang="es-EC" baseline="0" dirty="0" smtClean="0"/>
              <a:t> </a:t>
            </a:r>
            <a:r>
              <a:rPr lang="es-EC" baseline="0" dirty="0" err="1" smtClean="0"/>
              <a:t>assessed</a:t>
            </a:r>
            <a:r>
              <a:rPr lang="es-EC" baseline="0" dirty="0" smtClean="0"/>
              <a:t> </a:t>
            </a:r>
            <a:r>
              <a:rPr lang="es-EC" baseline="0" dirty="0" err="1" smtClean="0"/>
              <a:t>with</a:t>
            </a:r>
            <a:r>
              <a:rPr lang="es-EC" baseline="0" dirty="0" smtClean="0"/>
              <a:t> </a:t>
            </a:r>
            <a:r>
              <a:rPr lang="es-EC" baseline="0" dirty="0" err="1" smtClean="0"/>
              <a:t>the</a:t>
            </a:r>
            <a:r>
              <a:rPr lang="es-EC" baseline="0" dirty="0" smtClean="0"/>
              <a:t> a </a:t>
            </a:r>
            <a:r>
              <a:rPr lang="es-EC" baseline="0" dirty="0" err="1" smtClean="0"/>
              <a:t>second</a:t>
            </a:r>
            <a:r>
              <a:rPr lang="es-EC" baseline="0" dirty="0" smtClean="0"/>
              <a:t> </a:t>
            </a:r>
            <a:r>
              <a:rPr lang="es-EC" baseline="0" dirty="0" err="1" smtClean="0"/>
              <a:t>videoblog</a:t>
            </a:r>
            <a:r>
              <a:rPr lang="es-EC" baseline="0" dirty="0" smtClean="0"/>
              <a:t> </a:t>
            </a:r>
            <a:r>
              <a:rPr lang="es-EC" baseline="0" dirty="0" err="1" smtClean="0"/>
              <a:t>recorded</a:t>
            </a:r>
            <a:r>
              <a:rPr lang="es-EC" baseline="0" dirty="0" smtClean="0"/>
              <a:t> and </a:t>
            </a:r>
            <a:r>
              <a:rPr lang="es-EC" baseline="0" dirty="0" err="1" smtClean="0"/>
              <a:t>posted</a:t>
            </a:r>
            <a:r>
              <a:rPr lang="es-EC" baseline="0" dirty="0" smtClean="0"/>
              <a:t> </a:t>
            </a:r>
            <a:r>
              <a:rPr lang="es-EC" baseline="0" dirty="0" err="1" smtClean="0"/>
              <a:t>on</a:t>
            </a:r>
            <a:r>
              <a:rPr lang="es-EC" baseline="0" dirty="0" smtClean="0"/>
              <a:t> </a:t>
            </a:r>
            <a:r>
              <a:rPr lang="es-EC" baseline="0" dirty="0" err="1" smtClean="0"/>
              <a:t>the</a:t>
            </a:r>
            <a:r>
              <a:rPr lang="es-EC" baseline="0" dirty="0" smtClean="0"/>
              <a:t> Kidblog </a:t>
            </a:r>
            <a:r>
              <a:rPr lang="es-EC" baseline="0" dirty="0" err="1" smtClean="0"/>
              <a:t>Website</a:t>
            </a:r>
            <a:r>
              <a:rPr lang="es-EC" baseline="0" dirty="0" smtClean="0"/>
              <a:t> </a:t>
            </a:r>
            <a:r>
              <a:rPr lang="es-EC" baseline="0" dirty="0" err="1" smtClean="0"/>
              <a:t>where</a:t>
            </a:r>
            <a:r>
              <a:rPr lang="es-EC" baseline="0" dirty="0" smtClean="0"/>
              <a:t> </a:t>
            </a:r>
            <a:r>
              <a:rPr lang="es-EC" baseline="0" dirty="0" err="1" smtClean="0"/>
              <a:t>they</a:t>
            </a:r>
            <a:r>
              <a:rPr lang="es-EC" baseline="0" dirty="0" smtClean="0"/>
              <a:t> </a:t>
            </a:r>
            <a:r>
              <a:rPr lang="es-EC" baseline="0" dirty="0" err="1" smtClean="0"/>
              <a:t>had</a:t>
            </a:r>
            <a:r>
              <a:rPr lang="es-EC" baseline="0" dirty="0" smtClean="0"/>
              <a:t> </a:t>
            </a:r>
            <a:r>
              <a:rPr lang="es-EC" baseline="0" dirty="0" err="1" smtClean="0"/>
              <a:t>already</a:t>
            </a:r>
            <a:r>
              <a:rPr lang="es-EC" baseline="0" dirty="0" smtClean="0"/>
              <a:t> </a:t>
            </a:r>
            <a:r>
              <a:rPr lang="es-EC" baseline="0" dirty="0" err="1" smtClean="0"/>
              <a:t>made</a:t>
            </a:r>
            <a:r>
              <a:rPr lang="es-EC" baseline="0" dirty="0" smtClean="0"/>
              <a:t> </a:t>
            </a:r>
            <a:r>
              <a:rPr lang="es-EC" baseline="0" dirty="0" err="1" smtClean="0"/>
              <a:t>the</a:t>
            </a:r>
            <a:r>
              <a:rPr lang="es-EC" baseline="0" dirty="0" smtClean="0"/>
              <a:t> </a:t>
            </a:r>
            <a:r>
              <a:rPr lang="es-EC" baseline="0" dirty="0" err="1" smtClean="0"/>
              <a:t>improvements</a:t>
            </a:r>
            <a:r>
              <a:rPr lang="es-EC" baseline="0" dirty="0" smtClean="0"/>
              <a:t> </a:t>
            </a:r>
            <a:r>
              <a:rPr lang="es-EC" baseline="0" dirty="0" err="1" smtClean="0"/>
              <a:t>advised</a:t>
            </a:r>
            <a:r>
              <a:rPr lang="es-EC" baseline="0" dirty="0" smtClean="0"/>
              <a:t> </a:t>
            </a:r>
            <a:r>
              <a:rPr lang="es-EC" baseline="0" dirty="0" err="1" smtClean="0"/>
              <a:t>by</a:t>
            </a:r>
            <a:r>
              <a:rPr lang="es-EC" baseline="0" dirty="0" smtClean="0"/>
              <a:t> </a:t>
            </a:r>
            <a:r>
              <a:rPr lang="es-EC" baseline="0" dirty="0" err="1" smtClean="0"/>
              <a:t>teacher</a:t>
            </a:r>
            <a:r>
              <a:rPr lang="es-EC" baseline="0" dirty="0" smtClean="0"/>
              <a:t> and </a:t>
            </a:r>
            <a:r>
              <a:rPr lang="es-EC" baseline="0" dirty="0" err="1" smtClean="0"/>
              <a:t>classmates</a:t>
            </a:r>
            <a:r>
              <a:rPr lang="es-EC" baseline="0" dirty="0" smtClean="0"/>
              <a:t>. </a:t>
            </a:r>
          </a:p>
          <a:p>
            <a:r>
              <a:rPr lang="es-EC" baseline="0" dirty="0" smtClean="0"/>
              <a:t>- </a:t>
            </a:r>
            <a:r>
              <a:rPr lang="es-EC" baseline="0" dirty="0" err="1" smtClean="0"/>
              <a:t>The</a:t>
            </a:r>
            <a:r>
              <a:rPr lang="es-EC" baseline="0" dirty="0" smtClean="0"/>
              <a:t> control </a:t>
            </a:r>
            <a:r>
              <a:rPr lang="es-EC" baseline="0" dirty="0" err="1" smtClean="0"/>
              <a:t>group</a:t>
            </a:r>
            <a:r>
              <a:rPr lang="es-EC" baseline="0" dirty="0" smtClean="0"/>
              <a:t> </a:t>
            </a:r>
            <a:r>
              <a:rPr lang="es-EC" baseline="0" dirty="0" err="1" smtClean="0"/>
              <a:t>made</a:t>
            </a:r>
            <a:r>
              <a:rPr lang="es-EC" baseline="0" dirty="0" smtClean="0"/>
              <a:t> a regular video </a:t>
            </a:r>
            <a:r>
              <a:rPr lang="es-EC" baseline="0" dirty="0" err="1" smtClean="0"/>
              <a:t>that</a:t>
            </a:r>
            <a:r>
              <a:rPr lang="es-EC" baseline="0" dirty="0" smtClean="0"/>
              <a:t> </a:t>
            </a:r>
            <a:r>
              <a:rPr lang="es-EC" baseline="0" dirty="0" err="1" smtClean="0"/>
              <a:t>did</a:t>
            </a:r>
            <a:r>
              <a:rPr lang="es-EC" baseline="0" dirty="0" smtClean="0"/>
              <a:t> </a:t>
            </a:r>
            <a:r>
              <a:rPr lang="es-EC" baseline="0" dirty="0" err="1" smtClean="0"/>
              <a:t>not</a:t>
            </a:r>
            <a:r>
              <a:rPr lang="es-EC" baseline="0" dirty="0" smtClean="0"/>
              <a:t> </a:t>
            </a:r>
            <a:r>
              <a:rPr lang="es-EC" baseline="0" dirty="0" err="1" smtClean="0"/>
              <a:t>involve</a:t>
            </a:r>
            <a:r>
              <a:rPr lang="es-EC" baseline="0" dirty="0" smtClean="0"/>
              <a:t> </a:t>
            </a:r>
            <a:r>
              <a:rPr lang="es-EC" baseline="0" dirty="0" err="1" smtClean="0"/>
              <a:t>the</a:t>
            </a:r>
            <a:r>
              <a:rPr lang="es-EC" baseline="0" dirty="0" smtClean="0"/>
              <a:t> </a:t>
            </a:r>
            <a:r>
              <a:rPr lang="es-EC" baseline="0" dirty="0" err="1" smtClean="0"/>
              <a:t>collaborative</a:t>
            </a:r>
            <a:r>
              <a:rPr lang="es-EC" baseline="0" dirty="0" smtClean="0"/>
              <a:t> </a:t>
            </a:r>
            <a:r>
              <a:rPr lang="es-EC" baseline="0" dirty="0" err="1" smtClean="0"/>
              <a:t>work</a:t>
            </a:r>
            <a:r>
              <a:rPr lang="es-EC" baseline="0" dirty="0" smtClean="0"/>
              <a:t> </a:t>
            </a:r>
            <a:r>
              <a:rPr lang="es-EC" baseline="0" dirty="0" err="1" smtClean="0"/>
              <a:t>involved</a:t>
            </a:r>
            <a:r>
              <a:rPr lang="es-EC" baseline="0" dirty="0" smtClean="0"/>
              <a:t> in video-</a:t>
            </a:r>
            <a:r>
              <a:rPr lang="es-EC" baseline="0" dirty="0" err="1" smtClean="0"/>
              <a:t>based</a:t>
            </a:r>
            <a:r>
              <a:rPr lang="es-EC" baseline="0" dirty="0" smtClean="0"/>
              <a:t> blogs. </a:t>
            </a:r>
          </a:p>
          <a:p>
            <a:endParaRPr lang="es-EC" baseline="0" dirty="0" smtClean="0"/>
          </a:p>
          <a:p>
            <a:endParaRPr lang="es-EC" baseline="0" dirty="0" smtClean="0"/>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D899A4C1-753B-453E-B50F-C0E0FEF79EBE}" type="slidenum">
              <a:rPr lang="es-ES" smtClean="0"/>
              <a:t>13</a:t>
            </a:fld>
            <a:endParaRPr lang="es-ES"/>
          </a:p>
        </p:txBody>
      </p:sp>
    </p:spTree>
    <p:extLst>
      <p:ext uri="{BB962C8B-B14F-4D97-AF65-F5344CB8AC3E}">
        <p14:creationId xmlns:p14="http://schemas.microsoft.com/office/powerpoint/2010/main" val="74278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PART V</a:t>
            </a:r>
            <a:r>
              <a:rPr lang="es-EC" baseline="0" dirty="0" smtClean="0"/>
              <a:t> – CONCLUSIONS AND RECOMMENDATIONS</a:t>
            </a:r>
            <a:endParaRPr lang="es-EC" dirty="0"/>
          </a:p>
        </p:txBody>
      </p:sp>
      <p:sp>
        <p:nvSpPr>
          <p:cNvPr id="4" name="3 Marcador de número de diapositiva"/>
          <p:cNvSpPr>
            <a:spLocks noGrp="1"/>
          </p:cNvSpPr>
          <p:nvPr>
            <p:ph type="sldNum" sz="quarter" idx="10"/>
          </p:nvPr>
        </p:nvSpPr>
        <p:spPr/>
        <p:txBody>
          <a:bodyPr/>
          <a:lstStyle/>
          <a:p>
            <a:fld id="{D899A4C1-753B-453E-B50F-C0E0FEF79EBE}" type="slidenum">
              <a:rPr lang="es-ES" smtClean="0"/>
              <a:t>19</a:t>
            </a:fld>
            <a:endParaRPr lang="es-ES"/>
          </a:p>
        </p:txBody>
      </p:sp>
    </p:spTree>
    <p:extLst>
      <p:ext uri="{BB962C8B-B14F-4D97-AF65-F5344CB8AC3E}">
        <p14:creationId xmlns:p14="http://schemas.microsoft.com/office/powerpoint/2010/main" val="156194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20</a:t>
            </a:fld>
            <a:endParaRPr lang="es-ES"/>
          </a:p>
        </p:txBody>
      </p:sp>
    </p:spTree>
    <p:extLst>
      <p:ext uri="{BB962C8B-B14F-4D97-AF65-F5344CB8AC3E}">
        <p14:creationId xmlns:p14="http://schemas.microsoft.com/office/powerpoint/2010/main" val="397070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21</a:t>
            </a:fld>
            <a:endParaRPr lang="es-ES"/>
          </a:p>
        </p:txBody>
      </p:sp>
    </p:spTree>
    <p:extLst>
      <p:ext uri="{BB962C8B-B14F-4D97-AF65-F5344CB8AC3E}">
        <p14:creationId xmlns:p14="http://schemas.microsoft.com/office/powerpoint/2010/main" val="68513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STAKEHOLDER</a:t>
            </a:r>
            <a:r>
              <a:rPr lang="es-EC" baseline="0" dirty="0" smtClean="0"/>
              <a:t> ANALYSIS</a:t>
            </a:r>
            <a:endParaRPr lang="es-EC" dirty="0"/>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22</a:t>
            </a:fld>
            <a:endParaRPr lang="es-ES"/>
          </a:p>
        </p:txBody>
      </p:sp>
    </p:spTree>
    <p:extLst>
      <p:ext uri="{BB962C8B-B14F-4D97-AF65-F5344CB8AC3E}">
        <p14:creationId xmlns:p14="http://schemas.microsoft.com/office/powerpoint/2010/main" val="68765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23</a:t>
            </a:fld>
            <a:endParaRPr lang="es-ES"/>
          </a:p>
        </p:txBody>
      </p:sp>
    </p:spTree>
    <p:extLst>
      <p:ext uri="{BB962C8B-B14F-4D97-AF65-F5344CB8AC3E}">
        <p14:creationId xmlns:p14="http://schemas.microsoft.com/office/powerpoint/2010/main" val="120141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24</a:t>
            </a:fld>
            <a:endParaRPr lang="es-ES"/>
          </a:p>
        </p:txBody>
      </p:sp>
    </p:spTree>
    <p:extLst>
      <p:ext uri="{BB962C8B-B14F-4D97-AF65-F5344CB8AC3E}">
        <p14:creationId xmlns:p14="http://schemas.microsoft.com/office/powerpoint/2010/main" val="1422603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25</a:t>
            </a:fld>
            <a:endParaRPr lang="es-ES"/>
          </a:p>
        </p:txBody>
      </p:sp>
    </p:spTree>
    <p:extLst>
      <p:ext uri="{BB962C8B-B14F-4D97-AF65-F5344CB8AC3E}">
        <p14:creationId xmlns:p14="http://schemas.microsoft.com/office/powerpoint/2010/main" val="113797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26</a:t>
            </a:fld>
            <a:endParaRPr lang="es-ES"/>
          </a:p>
        </p:txBody>
      </p:sp>
    </p:spTree>
    <p:extLst>
      <p:ext uri="{BB962C8B-B14F-4D97-AF65-F5344CB8AC3E}">
        <p14:creationId xmlns:p14="http://schemas.microsoft.com/office/powerpoint/2010/main" val="322354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PART ONE –</a:t>
            </a:r>
            <a:r>
              <a:rPr lang="en-GB" sz="1200" kern="1200" baseline="0" dirty="0" smtClean="0">
                <a:solidFill>
                  <a:schemeClr val="tx1"/>
                </a:solidFill>
                <a:effectLst/>
                <a:latin typeface="+mn-lt"/>
                <a:ea typeface="+mn-ea"/>
                <a:cs typeface="+mn-cs"/>
              </a:rPr>
              <a:t> RESEARCH PROBLEM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Students at M.L.D.W</a:t>
            </a:r>
            <a:r>
              <a:rPr lang="en-GB" sz="1200" kern="1200" baseline="0" dirty="0" smtClean="0">
                <a:solidFill>
                  <a:schemeClr val="tx1"/>
                </a:solidFill>
                <a:effectLst/>
                <a:latin typeface="+mn-lt"/>
                <a:ea typeface="+mn-ea"/>
                <a:cs typeface="+mn-cs"/>
              </a:rPr>
              <a:t> High School have a problem in developing their Speaking Skill. (Low Development)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Lack of didactic material such as technological resources</a:t>
            </a:r>
          </a:p>
          <a:p>
            <a:r>
              <a:rPr lang="en-GB" sz="1200" kern="1200" baseline="0" dirty="0" smtClean="0">
                <a:solidFill>
                  <a:schemeClr val="tx1"/>
                </a:solidFill>
                <a:effectLst/>
                <a:latin typeface="+mn-lt"/>
                <a:ea typeface="+mn-ea"/>
                <a:cs typeface="+mn-cs"/>
              </a:rPr>
              <a:t>Inadequate teaching methods </a:t>
            </a:r>
          </a:p>
          <a:p>
            <a:r>
              <a:rPr lang="en-GB" sz="1200" kern="1200" baseline="0" dirty="0" smtClean="0">
                <a:solidFill>
                  <a:schemeClr val="tx1"/>
                </a:solidFill>
                <a:effectLst/>
                <a:latin typeface="+mn-lt"/>
                <a:ea typeface="+mn-ea"/>
                <a:cs typeface="+mn-cs"/>
              </a:rPr>
              <a:t>Traditional Methodologies</a:t>
            </a:r>
          </a:p>
          <a:p>
            <a:r>
              <a:rPr lang="en-GB" sz="1200" kern="1200" baseline="0" dirty="0" smtClean="0">
                <a:solidFill>
                  <a:schemeClr val="tx1"/>
                </a:solidFill>
                <a:effectLst/>
                <a:latin typeface="+mn-lt"/>
                <a:ea typeface="+mn-ea"/>
                <a:cs typeface="+mn-cs"/>
              </a:rPr>
              <a:t>Teacher-</a:t>
            </a:r>
            <a:r>
              <a:rPr lang="en-GB" sz="1200" kern="1200" baseline="0" dirty="0" err="1" smtClean="0">
                <a:solidFill>
                  <a:schemeClr val="tx1"/>
                </a:solidFill>
                <a:effectLst/>
                <a:latin typeface="+mn-lt"/>
                <a:ea typeface="+mn-ea"/>
                <a:cs typeface="+mn-cs"/>
              </a:rPr>
              <a:t>centered</a:t>
            </a:r>
            <a:r>
              <a:rPr lang="en-GB" sz="1200" kern="1200" baseline="0" dirty="0" smtClean="0">
                <a:solidFill>
                  <a:schemeClr val="tx1"/>
                </a:solidFill>
                <a:effectLst/>
                <a:latin typeface="+mn-lt"/>
                <a:ea typeface="+mn-ea"/>
                <a:cs typeface="+mn-cs"/>
              </a:rPr>
              <a:t> approach – limits student participation and construction of knowledge</a:t>
            </a:r>
          </a:p>
          <a:p>
            <a:r>
              <a:rPr lang="en-GB" sz="1200" kern="1200" baseline="0" dirty="0" smtClean="0">
                <a:solidFill>
                  <a:schemeClr val="tx1"/>
                </a:solidFill>
                <a:effectLst/>
                <a:latin typeface="+mn-lt"/>
                <a:ea typeface="+mn-ea"/>
                <a:cs typeface="+mn-cs"/>
              </a:rPr>
              <a:t>Learning is not meaningful and students do not feel confident to speak</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Students cannot speak English well</a:t>
            </a:r>
          </a:p>
          <a:p>
            <a:r>
              <a:rPr lang="en-GB" sz="1200" kern="1200" baseline="0" dirty="0" smtClean="0">
                <a:solidFill>
                  <a:schemeClr val="tx1"/>
                </a:solidFill>
                <a:effectLst/>
                <a:latin typeface="+mn-lt"/>
                <a:ea typeface="+mn-ea"/>
                <a:cs typeface="+mn-cs"/>
              </a:rPr>
              <a:t>Inadequate development of Ling. Skills</a:t>
            </a:r>
          </a:p>
          <a:p>
            <a:r>
              <a:rPr lang="en-GB" sz="1200" kern="1200" baseline="0" dirty="0" smtClean="0">
                <a:solidFill>
                  <a:schemeClr val="tx1"/>
                </a:solidFill>
                <a:effectLst/>
                <a:latin typeface="+mn-lt"/>
                <a:ea typeface="+mn-ea"/>
                <a:cs typeface="+mn-cs"/>
              </a:rPr>
              <a:t>Memory-focused learning </a:t>
            </a:r>
          </a:p>
          <a:p>
            <a:r>
              <a:rPr lang="en-GB" sz="1200" kern="1200" baseline="0" dirty="0" smtClean="0">
                <a:solidFill>
                  <a:schemeClr val="tx1"/>
                </a:solidFill>
                <a:effectLst/>
                <a:latin typeface="+mn-lt"/>
                <a:ea typeface="+mn-ea"/>
                <a:cs typeface="+mn-cs"/>
              </a:rPr>
              <a:t>Unmotivated Students</a:t>
            </a:r>
          </a:p>
          <a:p>
            <a:r>
              <a:rPr lang="en-GB" sz="1200" kern="1200" baseline="0" dirty="0" smtClean="0">
                <a:solidFill>
                  <a:schemeClr val="tx1"/>
                </a:solidFill>
                <a:effectLst/>
                <a:latin typeface="+mn-lt"/>
                <a:ea typeface="+mn-ea"/>
                <a:cs typeface="+mn-cs"/>
              </a:rPr>
              <a:t>Low performance</a:t>
            </a:r>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a:t>
            </a:fld>
            <a:endParaRPr lang="es-ES"/>
          </a:p>
        </p:txBody>
      </p:sp>
    </p:spTree>
    <p:extLst>
      <p:ext uri="{BB962C8B-B14F-4D97-AF65-F5344CB8AC3E}">
        <p14:creationId xmlns:p14="http://schemas.microsoft.com/office/powerpoint/2010/main" val="19788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27</a:t>
            </a:fld>
            <a:endParaRPr lang="es-ES"/>
          </a:p>
        </p:txBody>
      </p:sp>
    </p:spTree>
    <p:extLst>
      <p:ext uri="{BB962C8B-B14F-4D97-AF65-F5344CB8AC3E}">
        <p14:creationId xmlns:p14="http://schemas.microsoft.com/office/powerpoint/2010/main" val="373151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899A4C1-753B-453E-B50F-C0E0FEF79EBE}" type="slidenum">
              <a:rPr lang="es-ES" smtClean="0"/>
              <a:t>3</a:t>
            </a:fld>
            <a:endParaRPr lang="es-ES"/>
          </a:p>
        </p:txBody>
      </p:sp>
    </p:spTree>
    <p:extLst>
      <p:ext uri="{BB962C8B-B14F-4D97-AF65-F5344CB8AC3E}">
        <p14:creationId xmlns:p14="http://schemas.microsoft.com/office/powerpoint/2010/main" val="289614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noProof="0" dirty="0" smtClean="0"/>
              <a:t>ICT (Information and Communication Technology) </a:t>
            </a:r>
          </a:p>
          <a:p>
            <a:r>
              <a:rPr lang="en-US" baseline="0" noProof="0" dirty="0" smtClean="0"/>
              <a:t>Blended Learned Methodology that combines face-to-face and virtual teaching.</a:t>
            </a:r>
          </a:p>
          <a:p>
            <a:r>
              <a:rPr lang="en-US" baseline="0" noProof="0" dirty="0" smtClean="0"/>
              <a:t>Virtual teaching can include a wide variety of technological tools but for this study we are going to center in Video-Based Blogs</a:t>
            </a:r>
          </a:p>
          <a:p>
            <a:r>
              <a:rPr lang="en-US" baseline="0" noProof="0" dirty="0" smtClean="0"/>
              <a:t>Vlogs as they are also known offer the opportunity to deliver personal opinions, share ideas with others, and interact with others with the incorporation of text, images and videos. </a:t>
            </a:r>
          </a:p>
          <a:p>
            <a:endParaRPr lang="es-ES" baseline="0" dirty="0" smtClean="0"/>
          </a:p>
          <a:p>
            <a:r>
              <a:rPr lang="en-GB" sz="1200" kern="1200" dirty="0" smtClean="0">
                <a:solidFill>
                  <a:schemeClr val="tx1"/>
                </a:solidFill>
                <a:effectLst/>
                <a:latin typeface="+mn-lt"/>
                <a:ea typeface="+mn-ea"/>
                <a:cs typeface="+mn-cs"/>
              </a:rPr>
              <a:t>The development of this research is very significant in order to investigate the effect of the blended learning model using video-based blogs in the speaking skill development of students. Hence, this investigation will help teachers understand how to establish an effective blended instruction model for the speaking skill development of students.</a:t>
            </a:r>
            <a:endParaRPr lang="es-EC"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D899A4C1-753B-453E-B50F-C0E0FEF79EBE}" type="slidenum">
              <a:rPr lang="es-ES" smtClean="0"/>
              <a:t>4</a:t>
            </a:fld>
            <a:endParaRPr lang="es-ES"/>
          </a:p>
        </p:txBody>
      </p:sp>
    </p:spTree>
    <p:extLst>
      <p:ext uri="{BB962C8B-B14F-4D97-AF65-F5344CB8AC3E}">
        <p14:creationId xmlns:p14="http://schemas.microsoft.com/office/powerpoint/2010/main" val="2740143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PART II – THEORETICAL</a:t>
            </a:r>
            <a:r>
              <a:rPr lang="es-EC" baseline="0" dirty="0" smtClean="0"/>
              <a:t> FRAMEWORK</a:t>
            </a:r>
            <a:endParaRPr lang="es-EC" dirty="0"/>
          </a:p>
        </p:txBody>
      </p:sp>
      <p:sp>
        <p:nvSpPr>
          <p:cNvPr id="4" name="3 Marcador de número de diapositiva"/>
          <p:cNvSpPr>
            <a:spLocks noGrp="1"/>
          </p:cNvSpPr>
          <p:nvPr>
            <p:ph type="sldNum" sz="quarter" idx="10"/>
          </p:nvPr>
        </p:nvSpPr>
        <p:spPr/>
        <p:txBody>
          <a:bodyPr/>
          <a:lstStyle/>
          <a:p>
            <a:fld id="{D899A4C1-753B-453E-B50F-C0E0FEF79EBE}" type="slidenum">
              <a:rPr lang="es-ES" smtClean="0"/>
              <a:t>5</a:t>
            </a:fld>
            <a:endParaRPr lang="es-ES"/>
          </a:p>
        </p:txBody>
      </p:sp>
    </p:spTree>
    <p:extLst>
      <p:ext uri="{BB962C8B-B14F-4D97-AF65-F5344CB8AC3E}">
        <p14:creationId xmlns:p14="http://schemas.microsoft.com/office/powerpoint/2010/main" val="323229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smtClean="0"/>
          </a:p>
          <a:p>
            <a:r>
              <a:rPr lang="en-CA" sz="1200" kern="1200" dirty="0" smtClean="0">
                <a:solidFill>
                  <a:schemeClr val="tx1"/>
                </a:solidFill>
                <a:effectLst/>
                <a:latin typeface="+mn-lt"/>
                <a:ea typeface="+mn-ea"/>
                <a:cs typeface="+mn-cs"/>
              </a:rPr>
              <a:t>The term “blended learning” is generally applied to the practice of using both online and in-person learning experiences when teaching students.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“Internet Blogs”. </a:t>
            </a:r>
            <a:r>
              <a:rPr lang="en-CA" sz="1200" u="sng" kern="1200" dirty="0" smtClean="0">
                <a:solidFill>
                  <a:schemeClr val="tx1"/>
                </a:solidFill>
                <a:effectLst/>
                <a:latin typeface="+mn-lt"/>
                <a:ea typeface="+mn-ea"/>
                <a:cs typeface="+mn-cs"/>
              </a:rPr>
              <a:t>In recent years, blogs have emerged as a </a:t>
            </a:r>
            <a:r>
              <a:rPr lang="en-CA" sz="1200" b="0" u="sng" kern="1200" dirty="0" smtClean="0">
                <a:solidFill>
                  <a:schemeClr val="tx1"/>
                </a:solidFill>
                <a:effectLst/>
                <a:latin typeface="+mn-lt"/>
                <a:ea typeface="+mn-ea"/>
                <a:cs typeface="+mn-cs"/>
              </a:rPr>
              <a:t>“new communication and publication medium” and they are seen as a fresh way to share ideas, opinions and interact with others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Blogs itself include several tools that can be used to interact with others. One of these tools is videos. Videos can be very helpful in English classes because it allows students to practice speaking</a:t>
            </a:r>
            <a:r>
              <a:rPr lang="en-CA" sz="1200" kern="1200" baseline="0" dirty="0" smtClean="0">
                <a:solidFill>
                  <a:schemeClr val="tx1"/>
                </a:solidFill>
                <a:effectLst/>
                <a:latin typeface="+mn-lt"/>
                <a:ea typeface="+mn-ea"/>
                <a:cs typeface="+mn-cs"/>
              </a:rPr>
              <a:t> English in </a:t>
            </a:r>
            <a:r>
              <a:rPr lang="en-CA" sz="1200" kern="1200" dirty="0" smtClean="0">
                <a:solidFill>
                  <a:schemeClr val="tx1"/>
                </a:solidFill>
                <a:effectLst/>
                <a:latin typeface="+mn-lt"/>
                <a:ea typeface="+mn-ea"/>
                <a:cs typeface="+mn-cs"/>
              </a:rPr>
              <a:t>real-life situation</a:t>
            </a:r>
          </a:p>
          <a:p>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Record</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themselves and practice several times before publishing a video. These types of blogs allow students more time to organize their thoughts and prepare what they want to say in another language.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Reflect on and evaluate their work in the group, while providing suggestions for improvement.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Blogs create opportunities for cooperative learning which helps students improve their English skills.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addition, the blending learning approach creates a personal space for students so they can feel safe to express themselves and to interact with others. </a:t>
            </a:r>
            <a:endParaRPr lang="es-EC" sz="1200" kern="1200" dirty="0" smtClean="0">
              <a:solidFill>
                <a:schemeClr val="tx1"/>
              </a:solidFill>
              <a:effectLst/>
              <a:latin typeface="+mn-lt"/>
              <a:ea typeface="+mn-ea"/>
              <a:cs typeface="+mn-cs"/>
            </a:endParaRPr>
          </a:p>
          <a:p>
            <a:endParaRPr lang="es-EC" dirty="0" smtClean="0"/>
          </a:p>
          <a:p>
            <a:endParaRPr lang="es-EC" baseline="0" dirty="0" smtClean="0"/>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D899A4C1-753B-453E-B50F-C0E0FEF79EBE}" type="slidenum">
              <a:rPr lang="es-ES" smtClean="0"/>
              <a:t>6</a:t>
            </a:fld>
            <a:endParaRPr lang="es-ES"/>
          </a:p>
        </p:txBody>
      </p:sp>
    </p:spTree>
    <p:extLst>
      <p:ext uri="{BB962C8B-B14F-4D97-AF65-F5344CB8AC3E}">
        <p14:creationId xmlns:p14="http://schemas.microsoft.com/office/powerpoint/2010/main" val="328560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CA" sz="1200" kern="1200" dirty="0" smtClean="0">
                <a:solidFill>
                  <a:schemeClr val="tx1"/>
                </a:solidFill>
                <a:effectLst/>
                <a:latin typeface="+mn-lt"/>
                <a:ea typeface="+mn-ea"/>
                <a:cs typeface="+mn-cs"/>
              </a:rPr>
              <a:t>Many lectures include some sort of visual aid, such as a slideshow, a word document, an image, or a film.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this project, the lecture will be developed by the teacher using a PowerPoint presentation where the instructor will explain what the project is about, the objectives and how the task will be developed each week</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There are different types of assignments that help teachers assess students’ linguistic skills. There are essays, writing or research papers, oral presentations, projects, case studies, group assignments, etc.</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Identify Purpose</a:t>
            </a:r>
            <a:endParaRPr lang="es-EC"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Select Assignment Type</a:t>
            </a:r>
            <a:endParaRPr lang="es-EC"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Construct Assignment</a:t>
            </a:r>
            <a:endParaRPr lang="es-EC"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Develop Grading Criteria</a:t>
            </a:r>
            <a:endParaRPr lang="es-EC"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Determine the Type of Feedback</a:t>
            </a:r>
            <a:endParaRPr lang="es-EC"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Prepare Students</a:t>
            </a:r>
            <a:endParaRPr lang="es-EC"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Monitor Student Progress</a:t>
            </a:r>
            <a:endParaRPr lang="es-EC"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Grade and Evaluate Assignment</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D899A4C1-753B-453E-B50F-C0E0FEF79EBE}" type="slidenum">
              <a:rPr lang="es-ES" smtClean="0"/>
              <a:t>8</a:t>
            </a:fld>
            <a:endParaRPr lang="es-ES"/>
          </a:p>
        </p:txBody>
      </p:sp>
    </p:spTree>
    <p:extLst>
      <p:ext uri="{BB962C8B-B14F-4D97-AF65-F5344CB8AC3E}">
        <p14:creationId xmlns:p14="http://schemas.microsoft.com/office/powerpoint/2010/main" val="125672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Therefore, internet is crucial to be successful when posting a video in a blog. Also, speed can also determine the quality of the video you are watching, or audio you are listening to. This will affect how fast others can watch a video posted in a blog. If the internet speed fails it may cause problems to run the video effectively.</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There are different types of software that students can use when recording a video. Some examples of popular multimedia software used by students are: Adobe Premier Software, Windows Movie Maker, Flipagrams and iMovie. </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s-EC" dirty="0"/>
          </a:p>
        </p:txBody>
      </p:sp>
      <p:sp>
        <p:nvSpPr>
          <p:cNvPr id="4" name="3 Marcador de número de diapositiva"/>
          <p:cNvSpPr>
            <a:spLocks noGrp="1"/>
          </p:cNvSpPr>
          <p:nvPr>
            <p:ph type="sldNum" sz="quarter" idx="10"/>
          </p:nvPr>
        </p:nvSpPr>
        <p:spPr/>
        <p:txBody>
          <a:bodyPr/>
          <a:lstStyle/>
          <a:p>
            <a:fld id="{D899A4C1-753B-453E-B50F-C0E0FEF79EBE}" type="slidenum">
              <a:rPr lang="es-ES" smtClean="0"/>
              <a:t>9</a:t>
            </a:fld>
            <a:endParaRPr lang="es-ES"/>
          </a:p>
        </p:txBody>
      </p:sp>
    </p:spTree>
    <p:extLst>
      <p:ext uri="{BB962C8B-B14F-4D97-AF65-F5344CB8AC3E}">
        <p14:creationId xmlns:p14="http://schemas.microsoft.com/office/powerpoint/2010/main" val="382421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Speaking is defined as an </a:t>
            </a:r>
            <a:r>
              <a:rPr lang="en-CA" sz="1200" u="sng" kern="1200" dirty="0" smtClean="0">
                <a:solidFill>
                  <a:schemeClr val="tx1"/>
                </a:solidFill>
                <a:effectLst/>
                <a:latin typeface="+mn-lt"/>
                <a:ea typeface="+mn-ea"/>
                <a:cs typeface="+mn-cs"/>
              </a:rPr>
              <a:t>interactive process of constructing meaning that involves producing and receiving and processing information</a:t>
            </a:r>
            <a:r>
              <a:rPr lang="en-C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(Brown, 1994)</a:t>
            </a:r>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Speaking</a:t>
            </a:r>
            <a:r>
              <a:rPr lang="en-CA" sz="1200" kern="1200" baseline="0" dirty="0" smtClean="0">
                <a:solidFill>
                  <a:schemeClr val="tx1"/>
                </a:solidFill>
                <a:effectLst/>
                <a:latin typeface="+mn-lt"/>
                <a:ea typeface="+mn-ea"/>
                <a:cs typeface="+mn-cs"/>
              </a:rPr>
              <a:t> involves three areas of knowledge: mechanics, functions, social and cultural rules and norms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Grammar:</a:t>
            </a:r>
            <a:r>
              <a:rPr lang="en-GB" sz="1200" kern="1200" baseline="0" dirty="0" smtClean="0">
                <a:solidFill>
                  <a:schemeClr val="tx1"/>
                </a:solidFill>
                <a:effectLst/>
                <a:latin typeface="+mn-lt"/>
                <a:ea typeface="+mn-ea"/>
                <a:cs typeface="+mn-cs"/>
              </a:rPr>
              <a:t> </a:t>
            </a:r>
            <a:r>
              <a:rPr lang="en-US" sz="1200" noProof="0" dirty="0" smtClean="0"/>
              <a:t>System that puts words together into meaningful units</a:t>
            </a:r>
            <a:endParaRPr lang="en-US"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a:t>
            </a:r>
            <a:r>
              <a:rPr lang="en-GB" sz="1200" kern="1200" baseline="0" dirty="0" smtClean="0">
                <a:solidFill>
                  <a:schemeClr val="tx1"/>
                </a:solidFill>
                <a:effectLst/>
                <a:latin typeface="+mn-lt"/>
                <a:ea typeface="+mn-ea"/>
                <a:cs typeface="+mn-cs"/>
              </a:rPr>
              <a:t>e language in authentic ways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-Encourage collaboration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Pronunciation: </a:t>
            </a:r>
            <a:r>
              <a:rPr lang="en-US" sz="1200" dirty="0" smtClean="0"/>
              <a:t>How we produce the sounds that we use to make meaning when we speak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Vocabulary: Conceptual Knowledge that goes beyond a dictionary definition</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Background Knowledge: The knowledge students have, learned both formally in the classroom as well as informally through life experiences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Fluency: Correct the structures of language at normal speed, being able to speak naturally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D899A4C1-753B-453E-B50F-C0E0FEF79EBE}" type="slidenum">
              <a:rPr lang="es-ES" smtClean="0"/>
              <a:t>11</a:t>
            </a:fld>
            <a:endParaRPr lang="es-ES"/>
          </a:p>
        </p:txBody>
      </p:sp>
    </p:spTree>
    <p:extLst>
      <p:ext uri="{BB962C8B-B14F-4D97-AF65-F5344CB8AC3E}">
        <p14:creationId xmlns:p14="http://schemas.microsoft.com/office/powerpoint/2010/main" val="69739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2C025D2-5D9E-4952-A3FD-FB323EC06CD4}" type="datetimeFigureOut">
              <a:rPr lang="es-EC" smtClean="0"/>
              <a:t>23/02/2016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2C025D2-5D9E-4952-A3FD-FB323EC06CD4}" type="datetimeFigureOut">
              <a:rPr lang="es-EC" smtClean="0"/>
              <a:t>23/02/2016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2C025D2-5D9E-4952-A3FD-FB323EC06CD4}" type="datetimeFigureOut">
              <a:rPr lang="es-EC" smtClean="0"/>
              <a:t>23/02/2016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2C025D2-5D9E-4952-A3FD-FB323EC06CD4}" type="datetimeFigureOut">
              <a:rPr lang="es-EC" smtClean="0"/>
              <a:t>23/02/2016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2C025D2-5D9E-4952-A3FD-FB323EC06CD4}" type="datetimeFigureOut">
              <a:rPr lang="es-EC" smtClean="0"/>
              <a:t>23/02/2016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2C025D2-5D9E-4952-A3FD-FB323EC06CD4}" type="datetimeFigureOut">
              <a:rPr lang="es-EC" smtClean="0"/>
              <a:t>23/02/2016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2C025D2-5D9E-4952-A3FD-FB323EC06CD4}" type="datetimeFigureOut">
              <a:rPr lang="es-EC" smtClean="0"/>
              <a:t>23/02/2016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2C025D2-5D9E-4952-A3FD-FB323EC06CD4}" type="datetimeFigureOut">
              <a:rPr lang="es-EC" smtClean="0"/>
              <a:t>23/02/2016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025D2-5D9E-4952-A3FD-FB323EC06CD4}" type="datetimeFigureOut">
              <a:rPr lang="es-EC" smtClean="0"/>
              <a:t>23/02/2016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85FDA03-B75B-400D-80F9-FE31733B7AE0}"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C025D2-5D9E-4952-A3FD-FB323EC06CD4}" type="datetimeFigureOut">
              <a:rPr lang="es-EC" smtClean="0"/>
              <a:t>23/02/2016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5FDA03-B75B-400D-80F9-FE31733B7AE0}"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22C025D2-5D9E-4952-A3FD-FB323EC06CD4}" type="datetimeFigureOut">
              <a:rPr lang="es-EC" smtClean="0"/>
              <a:t>23/02/2016</a:t>
            </a:fld>
            <a:endParaRPr lang="es-EC"/>
          </a:p>
        </p:txBody>
      </p:sp>
      <p:sp>
        <p:nvSpPr>
          <p:cNvPr id="9" name="Slide Number Placeholder 8"/>
          <p:cNvSpPr>
            <a:spLocks noGrp="1"/>
          </p:cNvSpPr>
          <p:nvPr>
            <p:ph type="sldNum" sz="quarter" idx="11"/>
          </p:nvPr>
        </p:nvSpPr>
        <p:spPr/>
        <p:txBody>
          <a:bodyPr/>
          <a:lstStyle/>
          <a:p>
            <a:fld id="{385FDA03-B75B-400D-80F9-FE31733B7AE0}"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85FDA03-B75B-400D-80F9-FE31733B7AE0}"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2C025D2-5D9E-4952-A3FD-FB323EC06CD4}" type="datetimeFigureOut">
              <a:rPr lang="es-EC" smtClean="0"/>
              <a:t>23/02/2016</a:t>
            </a:fld>
            <a:endParaRPr lang="es-EC"/>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755953"/>
            <a:ext cx="7560839" cy="2205772"/>
          </a:xfrm>
        </p:spPr>
        <p:txBody>
          <a:bodyPr>
            <a:noAutofit/>
          </a:bodyPr>
          <a:lstStyle/>
          <a:p>
            <a:pPr algn="ctr"/>
            <a:r>
              <a:rPr lang="en-GB" sz="2000" b="1" dirty="0" smtClean="0"/>
              <a:t/>
            </a:r>
            <a:br>
              <a:rPr lang="en-GB" sz="2000" b="1" dirty="0" smtClean="0"/>
            </a:br>
            <a:r>
              <a:rPr lang="en-GB" sz="2000" b="1" dirty="0" smtClean="0"/>
              <a:t/>
            </a:r>
            <a:br>
              <a:rPr lang="en-GB" sz="2000" b="1" dirty="0" smtClean="0"/>
            </a:br>
            <a:r>
              <a:rPr lang="en-GB" sz="1800" b="1" dirty="0" smtClean="0"/>
              <a:t/>
            </a:r>
            <a:br>
              <a:rPr lang="en-GB" sz="1800" b="1" dirty="0" smtClean="0"/>
            </a:br>
            <a:r>
              <a:rPr lang="en-GB" sz="1800" b="1" dirty="0" smtClean="0">
                <a:latin typeface="Times New Roman" pitchFamily="18" charset="0"/>
                <a:cs typeface="Times New Roman" pitchFamily="18" charset="0"/>
              </a:rPr>
              <a:t>THE EFFECT OF BLENDING LEARNING USING VIDEO-BASED BLOGS AND THE SPEAKING SKILL DEVELOPMENT IN STUDENTS ATTENDING 1</a:t>
            </a:r>
            <a:r>
              <a:rPr lang="en-GB" sz="1800" b="1" baseline="30000" dirty="0" smtClean="0">
                <a:latin typeface="Times New Roman" pitchFamily="18" charset="0"/>
                <a:cs typeface="Times New Roman" pitchFamily="18" charset="0"/>
              </a:rPr>
              <a:t>st</a:t>
            </a:r>
            <a:r>
              <a:rPr lang="en-GB" sz="1800" b="1" dirty="0" smtClean="0">
                <a:latin typeface="Times New Roman" pitchFamily="18" charset="0"/>
                <a:cs typeface="Times New Roman" pitchFamily="18" charset="0"/>
              </a:rPr>
              <a:t> YEAR OF BACHELLOR AT “MARCEL LANIADO DE WIND” HIGH SCHOOL, IN MACHALA, IN THE FIRST TERM, 2015-2016 SCHOOL YEAR</a:t>
            </a:r>
            <a:r>
              <a:rPr lang="es-EC" sz="1800" b="1" dirty="0" smtClean="0"/>
              <a:t/>
            </a:r>
            <a:br>
              <a:rPr lang="es-EC" sz="1800" b="1" dirty="0" smtClean="0"/>
            </a:br>
            <a:endParaRPr lang="es-EC" sz="1800" b="1" dirty="0"/>
          </a:p>
        </p:txBody>
      </p:sp>
      <p:sp>
        <p:nvSpPr>
          <p:cNvPr id="3" name="2 Subtítulo"/>
          <p:cNvSpPr>
            <a:spLocks noGrp="1"/>
          </p:cNvSpPr>
          <p:nvPr>
            <p:ph type="subTitle" idx="1"/>
          </p:nvPr>
        </p:nvSpPr>
        <p:spPr>
          <a:xfrm>
            <a:off x="723464" y="5157192"/>
            <a:ext cx="6728855" cy="1282824"/>
          </a:xfrm>
        </p:spPr>
        <p:txBody>
          <a:bodyPr>
            <a:normAutofit fontScale="92500" lnSpcReduction="20000"/>
          </a:bodyPr>
          <a:lstStyle/>
          <a:p>
            <a:pPr algn="ctr"/>
            <a:r>
              <a:rPr lang="es-EC" sz="1700" b="1" dirty="0">
                <a:solidFill>
                  <a:schemeClr val="tx1"/>
                </a:solidFill>
                <a:latin typeface="Times New Roman" pitchFamily="18" charset="0"/>
                <a:cs typeface="Times New Roman" pitchFamily="18" charset="0"/>
              </a:rPr>
              <a:t>AUTHOR: PRISCILA </a:t>
            </a:r>
            <a:r>
              <a:rPr lang="es-EC" sz="1700" b="1" dirty="0" smtClean="0">
                <a:solidFill>
                  <a:schemeClr val="tx1"/>
                </a:solidFill>
                <a:latin typeface="Times New Roman" pitchFamily="18" charset="0"/>
                <a:cs typeface="Times New Roman" pitchFamily="18" charset="0"/>
              </a:rPr>
              <a:t>JARAMILLO CANTOS</a:t>
            </a:r>
          </a:p>
          <a:p>
            <a:pPr algn="ctr"/>
            <a:endParaRPr lang="es-EC" sz="1700" b="1" dirty="0">
              <a:solidFill>
                <a:schemeClr val="tx1"/>
              </a:solidFill>
              <a:latin typeface="Times New Roman" pitchFamily="18" charset="0"/>
              <a:cs typeface="Times New Roman" pitchFamily="18" charset="0"/>
            </a:endParaRPr>
          </a:p>
          <a:p>
            <a:pPr algn="ctr"/>
            <a:r>
              <a:rPr lang="es-EC" sz="1700" b="1" dirty="0">
                <a:solidFill>
                  <a:schemeClr val="tx1"/>
                </a:solidFill>
                <a:latin typeface="Times New Roman" pitchFamily="18" charset="0"/>
                <a:cs typeface="Times New Roman" pitchFamily="18" charset="0"/>
              </a:rPr>
              <a:t>DIRECTOR: MASTER CARLOS ESPIN</a:t>
            </a:r>
          </a:p>
          <a:p>
            <a:pPr algn="ctr"/>
            <a:r>
              <a:rPr lang="es-EC" sz="1700" b="1" dirty="0">
                <a:solidFill>
                  <a:schemeClr val="tx1"/>
                </a:solidFill>
                <a:latin typeface="Times New Roman" pitchFamily="18" charset="0"/>
                <a:cs typeface="Times New Roman" pitchFamily="18" charset="0"/>
              </a:rPr>
              <a:t> </a:t>
            </a:r>
          </a:p>
          <a:p>
            <a:pPr algn="ctr"/>
            <a:r>
              <a:rPr lang="es-EC" sz="1700" b="1" dirty="0">
                <a:solidFill>
                  <a:schemeClr val="tx1"/>
                </a:solidFill>
                <a:latin typeface="Times New Roman" pitchFamily="18" charset="0"/>
                <a:cs typeface="Times New Roman" pitchFamily="18" charset="0"/>
              </a:rPr>
              <a:t> </a:t>
            </a:r>
          </a:p>
          <a:p>
            <a:pPr algn="ctr"/>
            <a:endParaRPr lang="es-EC" sz="1700" b="1" dirty="0">
              <a:solidFill>
                <a:schemeClr val="tx1"/>
              </a:solidFill>
              <a:latin typeface="Times New Roman" pitchFamily="18" charset="0"/>
              <a:cs typeface="Times New Roman" pitchFamily="18" charset="0"/>
            </a:endParaRPr>
          </a:p>
          <a:p>
            <a:endParaRPr lang="es-EC" dirty="0"/>
          </a:p>
        </p:txBody>
      </p:sp>
      <p:pic>
        <p:nvPicPr>
          <p:cNvPr id="4" name="Image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699792" y="188640"/>
            <a:ext cx="3207142" cy="1100584"/>
          </a:xfrm>
          <a:prstGeom prst="rect">
            <a:avLst/>
          </a:prstGeom>
        </p:spPr>
      </p:pic>
      <p:sp>
        <p:nvSpPr>
          <p:cNvPr id="5" name="4 Rectángulo"/>
          <p:cNvSpPr/>
          <p:nvPr/>
        </p:nvSpPr>
        <p:spPr>
          <a:xfrm>
            <a:off x="755576" y="1394621"/>
            <a:ext cx="7056783" cy="1448282"/>
          </a:xfrm>
          <a:prstGeom prst="rect">
            <a:avLst/>
          </a:prstGeom>
        </p:spPr>
        <p:txBody>
          <a:bodyPr wrap="square">
            <a:spAutoFit/>
          </a:bodyPr>
          <a:lstStyle/>
          <a:p>
            <a:pPr algn="ctr">
              <a:lnSpc>
                <a:spcPct val="115000"/>
              </a:lnSpc>
              <a:spcAft>
                <a:spcPts val="1000"/>
              </a:spcAft>
            </a:pPr>
            <a:r>
              <a:rPr lang="es-EC" sz="1400" b="1" dirty="0" smtClean="0">
                <a:effectLst/>
                <a:latin typeface="Times New Roman" pitchFamily="18" charset="0"/>
                <a:ea typeface="Times New Roman"/>
                <a:cs typeface="Times New Roman" pitchFamily="18" charset="0"/>
              </a:rPr>
              <a:t>UNIVERSIDAD DE LAS FUERZAS ARMADAS ESPE</a:t>
            </a:r>
            <a:endParaRPr lang="es-EC" sz="1400" dirty="0" smtClean="0">
              <a:effectLst/>
              <a:latin typeface="Times New Roman" pitchFamily="18" charset="0"/>
              <a:ea typeface="Calibri"/>
              <a:cs typeface="Times New Roman" pitchFamily="18" charset="0"/>
            </a:endParaRPr>
          </a:p>
          <a:p>
            <a:pPr algn="ctr">
              <a:lnSpc>
                <a:spcPct val="115000"/>
              </a:lnSpc>
              <a:spcAft>
                <a:spcPts val="1000"/>
              </a:spcAft>
            </a:pPr>
            <a:r>
              <a:rPr lang="es-EC" sz="1400" b="1" dirty="0" smtClean="0">
                <a:effectLst/>
                <a:latin typeface="Times New Roman" pitchFamily="18" charset="0"/>
                <a:ea typeface="Times New Roman"/>
                <a:cs typeface="Times New Roman" pitchFamily="18" charset="0"/>
              </a:rPr>
              <a:t> </a:t>
            </a:r>
            <a:endParaRPr lang="es-EC" sz="1400" dirty="0" smtClean="0">
              <a:effectLst/>
              <a:latin typeface="Times New Roman" pitchFamily="18" charset="0"/>
              <a:ea typeface="Calibri"/>
              <a:cs typeface="Times New Roman" pitchFamily="18" charset="0"/>
            </a:endParaRPr>
          </a:p>
          <a:p>
            <a:pPr algn="ctr">
              <a:lnSpc>
                <a:spcPct val="115000"/>
              </a:lnSpc>
              <a:spcAft>
                <a:spcPts val="1000"/>
              </a:spcAft>
            </a:pPr>
            <a:r>
              <a:rPr lang="es-EC" sz="1400" b="1" dirty="0" smtClean="0">
                <a:effectLst/>
                <a:latin typeface="Times New Roman" pitchFamily="18" charset="0"/>
                <a:ea typeface="Times New Roman"/>
                <a:cs typeface="Times New Roman" pitchFamily="18" charset="0"/>
              </a:rPr>
              <a:t>DEPARTAMENTO DE CIENCIAS HUMANAS Y SOCIALES</a:t>
            </a:r>
            <a:endParaRPr lang="es-EC" sz="1400" dirty="0" smtClean="0">
              <a:effectLst/>
              <a:latin typeface="Times New Roman" pitchFamily="18" charset="0"/>
              <a:ea typeface="Calibri"/>
              <a:cs typeface="Times New Roman" pitchFamily="18" charset="0"/>
            </a:endParaRPr>
          </a:p>
          <a:p>
            <a:pPr algn="ctr">
              <a:lnSpc>
                <a:spcPct val="115000"/>
              </a:lnSpc>
              <a:spcAft>
                <a:spcPts val="1000"/>
              </a:spcAft>
            </a:pPr>
            <a:r>
              <a:rPr lang="es-EC" sz="1400" b="1" dirty="0" smtClean="0">
                <a:effectLst/>
                <a:latin typeface="Times New Roman" pitchFamily="18" charset="0"/>
                <a:ea typeface="Times New Roman"/>
                <a:cs typeface="Times New Roman" pitchFamily="18" charset="0"/>
              </a:rPr>
              <a:t>CARRERA DE LICENCIATURA EN LINGÜÍSTICA APLICADA</a:t>
            </a:r>
            <a:r>
              <a:rPr lang="es-EC" sz="1400" dirty="0">
                <a:latin typeface="Times New Roman" pitchFamily="18" charset="0"/>
                <a:ea typeface="Times New Roman"/>
                <a:cs typeface="Times New Roman" pitchFamily="18" charset="0"/>
              </a:rPr>
              <a:t> </a:t>
            </a:r>
            <a:r>
              <a:rPr lang="en-GB" sz="1400" b="1" dirty="0" smtClean="0">
                <a:effectLst/>
                <a:latin typeface="Times New Roman" pitchFamily="18" charset="0"/>
                <a:ea typeface="Times New Roman"/>
                <a:cs typeface="Times New Roman" pitchFamily="18" charset="0"/>
              </a:rPr>
              <a:t>AL IDIOMA INGLÉS</a:t>
            </a:r>
            <a:endParaRPr lang="es-EC" sz="14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832907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76872"/>
            <a:ext cx="7620000" cy="1143000"/>
          </a:xfrm>
        </p:spPr>
        <p:txBody>
          <a:bodyPr/>
          <a:lstStyle/>
          <a:p>
            <a:pPr algn="ctr"/>
            <a:r>
              <a:rPr lang="es-EC" dirty="0" smtClean="0"/>
              <a:t>THE SPEAKING SKILL IN THE ENGLISH LANGUAGE</a:t>
            </a:r>
            <a:endParaRPr lang="es-EC" dirty="0"/>
          </a:p>
        </p:txBody>
      </p:sp>
    </p:spTree>
    <p:extLst>
      <p:ext uri="{BB962C8B-B14F-4D97-AF65-F5344CB8AC3E}">
        <p14:creationId xmlns:p14="http://schemas.microsoft.com/office/powerpoint/2010/main" val="299339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400" dirty="0" smtClean="0"/>
              <a:t>SPEAKING SKILL</a:t>
            </a:r>
            <a:endParaRPr lang="es-EC" sz="4400" dirty="0"/>
          </a:p>
        </p:txBody>
      </p:sp>
      <p:sp>
        <p:nvSpPr>
          <p:cNvPr id="3" name="2 Marcador de contenido"/>
          <p:cNvSpPr>
            <a:spLocks noGrp="1"/>
          </p:cNvSpPr>
          <p:nvPr>
            <p:ph idx="1"/>
          </p:nvPr>
        </p:nvSpPr>
        <p:spPr>
          <a:xfrm>
            <a:off x="467544" y="1412776"/>
            <a:ext cx="7620000" cy="4800600"/>
          </a:xfrm>
        </p:spPr>
        <p:txBody>
          <a:bodyPr>
            <a:normAutofit fontScale="92500" lnSpcReduction="10000"/>
          </a:bodyPr>
          <a:lstStyle/>
          <a:p>
            <a:pPr marL="114300" indent="0">
              <a:buNone/>
            </a:pPr>
            <a:r>
              <a:rPr lang="en-US" sz="2000" b="1" dirty="0" smtClean="0"/>
              <a:t>Grammar</a:t>
            </a:r>
          </a:p>
          <a:p>
            <a:pPr marL="0" indent="0">
              <a:spcBef>
                <a:spcPts val="0"/>
              </a:spcBef>
              <a:buClrTx/>
              <a:buNone/>
              <a:defRPr/>
            </a:pPr>
            <a:r>
              <a:rPr lang="en-US" sz="2000" dirty="0" smtClean="0"/>
              <a:t>-Use language in authentic ways</a:t>
            </a:r>
          </a:p>
          <a:p>
            <a:pPr marL="0" indent="0">
              <a:spcBef>
                <a:spcPts val="0"/>
              </a:spcBef>
              <a:buClrTx/>
              <a:buNone/>
              <a:defRPr/>
            </a:pPr>
            <a:r>
              <a:rPr lang="en-US" sz="2000" dirty="0" smtClean="0"/>
              <a:t>-Encourage collaboration </a:t>
            </a:r>
          </a:p>
          <a:p>
            <a:pPr marL="114300" indent="0">
              <a:buNone/>
            </a:pPr>
            <a:r>
              <a:rPr lang="en-US" sz="2000" b="1" dirty="0" smtClean="0"/>
              <a:t>Pronunciation</a:t>
            </a:r>
          </a:p>
          <a:p>
            <a:pPr marL="114300" indent="0">
              <a:buNone/>
            </a:pPr>
            <a:r>
              <a:rPr lang="en-US" sz="2000" dirty="0" smtClean="0"/>
              <a:t>-  Sequential Development (Listening, Awareness, Control, Practice, Extension)</a:t>
            </a:r>
          </a:p>
          <a:p>
            <a:pPr marL="114300" indent="0">
              <a:buNone/>
            </a:pPr>
            <a:r>
              <a:rPr lang="en-US" sz="2000" b="1" dirty="0" smtClean="0"/>
              <a:t>Vocabulary</a:t>
            </a:r>
          </a:p>
          <a:p>
            <a:pPr marL="114300" indent="0">
              <a:buNone/>
            </a:pPr>
            <a:r>
              <a:rPr lang="en-US" sz="2000" dirty="0" smtClean="0"/>
              <a:t>- Definitions, Self-defining Context, Antonyms and Synonyms, Dramatization, Pictures and Drawings, Realia, Series, Scales and Systems</a:t>
            </a:r>
          </a:p>
          <a:p>
            <a:pPr marL="114300" indent="0">
              <a:buNone/>
            </a:pPr>
            <a:r>
              <a:rPr lang="en-US" sz="2000" b="1" dirty="0" smtClean="0"/>
              <a:t>Background Knowledge</a:t>
            </a:r>
          </a:p>
          <a:p>
            <a:pPr marL="114300" indent="0">
              <a:buNone/>
            </a:pPr>
            <a:r>
              <a:rPr lang="en-US" sz="2000" dirty="0" smtClean="0"/>
              <a:t>-Find relevant resources to teach content</a:t>
            </a:r>
          </a:p>
          <a:p>
            <a:pPr marL="114300" indent="0">
              <a:buNone/>
            </a:pPr>
            <a:r>
              <a:rPr lang="en-US" sz="2000" dirty="0" smtClean="0"/>
              <a:t>-Use resources that go beyond the textbook and connect to students</a:t>
            </a:r>
          </a:p>
          <a:p>
            <a:pPr marL="114300" indent="0">
              <a:buNone/>
            </a:pPr>
            <a:r>
              <a:rPr lang="en-US" sz="2000" b="1" dirty="0" smtClean="0"/>
              <a:t>Fluency</a:t>
            </a:r>
          </a:p>
          <a:p>
            <a:pPr marL="114300" indent="0">
              <a:buNone/>
            </a:pPr>
            <a:r>
              <a:rPr lang="en-US" sz="2000" dirty="0" smtClean="0"/>
              <a:t>-Read different type of text and discuss it with others</a:t>
            </a:r>
          </a:p>
          <a:p>
            <a:pPr marL="114300" indent="0">
              <a:buNone/>
            </a:pPr>
            <a:r>
              <a:rPr lang="en-US" sz="2000" dirty="0" smtClean="0"/>
              <a:t>-Record voice giving a speech and analyze strengths and weaknesses</a:t>
            </a:r>
            <a:endParaRPr lang="en-US" sz="2000" dirty="0"/>
          </a:p>
        </p:txBody>
      </p:sp>
    </p:spTree>
    <p:extLst>
      <p:ext uri="{BB962C8B-B14F-4D97-AF65-F5344CB8AC3E}">
        <p14:creationId xmlns:p14="http://schemas.microsoft.com/office/powerpoint/2010/main" val="1030623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332656"/>
            <a:ext cx="8460432" cy="6525344"/>
          </a:xfrm>
          <a:prstGeom prst="rect">
            <a:avLst/>
          </a:prstGeom>
        </p:spPr>
      </p:pic>
      <p:sp>
        <p:nvSpPr>
          <p:cNvPr id="6" name="5 Título"/>
          <p:cNvSpPr>
            <a:spLocks noGrp="1"/>
          </p:cNvSpPr>
          <p:nvPr>
            <p:ph type="ctrTitle"/>
          </p:nvPr>
        </p:nvSpPr>
        <p:spPr/>
        <p:txBody>
          <a:bodyPr/>
          <a:lstStyle/>
          <a:p>
            <a:pPr algn="ctr"/>
            <a:r>
              <a:rPr lang="es-EC" sz="6000" dirty="0" smtClean="0"/>
              <a:t>METHODOLOGICAL DESIGN</a:t>
            </a:r>
            <a:endParaRPr lang="es-EC" sz="6000" dirty="0"/>
          </a:p>
        </p:txBody>
      </p:sp>
    </p:spTree>
    <p:extLst>
      <p:ext uri="{BB962C8B-B14F-4D97-AF65-F5344CB8AC3E}">
        <p14:creationId xmlns:p14="http://schemas.microsoft.com/office/powerpoint/2010/main" val="1017217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n-US" sz="2400" dirty="0" smtClean="0"/>
              <a:t>Population Sample</a:t>
            </a:r>
          </a:p>
          <a:p>
            <a:pPr lvl="1"/>
            <a:r>
              <a:rPr lang="en-US" sz="2200" dirty="0" smtClean="0"/>
              <a:t>43 students</a:t>
            </a:r>
          </a:p>
          <a:p>
            <a:pPr lvl="1"/>
            <a:r>
              <a:rPr lang="en-US" sz="2200" dirty="0" smtClean="0"/>
              <a:t>Experimental Group and Control Group</a:t>
            </a:r>
          </a:p>
          <a:p>
            <a:r>
              <a:rPr lang="en-US" sz="2400" dirty="0" smtClean="0"/>
              <a:t>Setting</a:t>
            </a:r>
          </a:p>
          <a:p>
            <a:pPr lvl="1"/>
            <a:r>
              <a:rPr lang="en-US" sz="2400" dirty="0" smtClean="0"/>
              <a:t>“</a:t>
            </a:r>
            <a:r>
              <a:rPr lang="en-US" sz="2200" dirty="0" smtClean="0"/>
              <a:t>Marcel Laniado de Wind” High School</a:t>
            </a:r>
          </a:p>
          <a:p>
            <a:r>
              <a:rPr lang="en-US" sz="2400" dirty="0" smtClean="0"/>
              <a:t>Instruments for Data Collection </a:t>
            </a:r>
          </a:p>
          <a:p>
            <a:pPr lvl="1"/>
            <a:r>
              <a:rPr lang="en-US" sz="2200" dirty="0" smtClean="0"/>
              <a:t>Pre-Test</a:t>
            </a:r>
          </a:p>
          <a:p>
            <a:pPr lvl="1"/>
            <a:r>
              <a:rPr lang="en-US" sz="2200" dirty="0" smtClean="0"/>
              <a:t>Post-Test </a:t>
            </a:r>
          </a:p>
          <a:p>
            <a:pPr lvl="1"/>
            <a:r>
              <a:rPr lang="en-US" sz="2200" dirty="0" smtClean="0"/>
              <a:t>Rubric</a:t>
            </a:r>
          </a:p>
          <a:p>
            <a:pPr marL="411480" lvl="1" indent="0">
              <a:buNone/>
            </a:pPr>
            <a:endParaRPr lang="es-EC" dirty="0"/>
          </a:p>
          <a:p>
            <a:pPr marL="411480" lvl="1" indent="0">
              <a:buNone/>
            </a:pPr>
            <a:endParaRPr lang="es-EC" dirty="0" smtClean="0"/>
          </a:p>
          <a:p>
            <a:pPr lvl="1"/>
            <a:endParaRPr lang="es-EC" dirty="0"/>
          </a:p>
          <a:p>
            <a:pPr lvl="1"/>
            <a:endParaRPr lang="es-EC" dirty="0" smtClean="0"/>
          </a:p>
        </p:txBody>
      </p:sp>
    </p:spTree>
    <p:extLst>
      <p:ext uri="{BB962C8B-B14F-4D97-AF65-F5344CB8AC3E}">
        <p14:creationId xmlns:p14="http://schemas.microsoft.com/office/powerpoint/2010/main" val="3346677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620000" cy="1143000"/>
          </a:xfrm>
        </p:spPr>
        <p:txBody>
          <a:bodyPr/>
          <a:lstStyle/>
          <a:p>
            <a:pPr algn="ctr"/>
            <a:r>
              <a:rPr lang="es-EC" dirty="0" smtClean="0"/>
              <a:t>ANALYSIS OF RESULTS</a:t>
            </a:r>
            <a:endParaRPr lang="es-EC" dirty="0"/>
          </a:p>
        </p:txBody>
      </p:sp>
      <p:graphicFrame>
        <p:nvGraphicFramePr>
          <p:cNvPr id="8" name="7 Gráfico"/>
          <p:cNvGraphicFramePr/>
          <p:nvPr>
            <p:extLst>
              <p:ext uri="{D42A27DB-BD31-4B8C-83A1-F6EECF244321}">
                <p14:modId xmlns:p14="http://schemas.microsoft.com/office/powerpoint/2010/main" val="2150228445"/>
              </p:ext>
            </p:extLst>
          </p:nvPr>
        </p:nvGraphicFramePr>
        <p:xfrm>
          <a:off x="179512" y="1988840"/>
          <a:ext cx="3726160" cy="2595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3627311113"/>
              </p:ext>
            </p:extLst>
          </p:nvPr>
        </p:nvGraphicFramePr>
        <p:xfrm>
          <a:off x="4283968" y="1988840"/>
          <a:ext cx="3726000" cy="25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999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ANALYSIS OF RESULTS</a:t>
            </a:r>
            <a:endParaRPr lang="es-EC" dirty="0"/>
          </a:p>
        </p:txBody>
      </p:sp>
      <p:graphicFrame>
        <p:nvGraphicFramePr>
          <p:cNvPr id="6" name="5 Gráfico"/>
          <p:cNvGraphicFramePr/>
          <p:nvPr>
            <p:extLst>
              <p:ext uri="{D42A27DB-BD31-4B8C-83A1-F6EECF244321}">
                <p14:modId xmlns:p14="http://schemas.microsoft.com/office/powerpoint/2010/main" val="2617359729"/>
              </p:ext>
            </p:extLst>
          </p:nvPr>
        </p:nvGraphicFramePr>
        <p:xfrm>
          <a:off x="395536" y="2276872"/>
          <a:ext cx="3726000" cy="25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1793037191"/>
              </p:ext>
            </p:extLst>
          </p:nvPr>
        </p:nvGraphicFramePr>
        <p:xfrm>
          <a:off x="4355976" y="2276872"/>
          <a:ext cx="3726000" cy="25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84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t>ANALYSIS OF RESULTS</a:t>
            </a:r>
          </a:p>
        </p:txBody>
      </p:sp>
      <p:graphicFrame>
        <p:nvGraphicFramePr>
          <p:cNvPr id="4" name="3 Gráfico"/>
          <p:cNvGraphicFramePr/>
          <p:nvPr>
            <p:extLst>
              <p:ext uri="{D42A27DB-BD31-4B8C-83A1-F6EECF244321}">
                <p14:modId xmlns:p14="http://schemas.microsoft.com/office/powerpoint/2010/main" val="2823134078"/>
              </p:ext>
            </p:extLst>
          </p:nvPr>
        </p:nvGraphicFramePr>
        <p:xfrm>
          <a:off x="539551" y="2420888"/>
          <a:ext cx="3726000" cy="25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93815274"/>
              </p:ext>
            </p:extLst>
          </p:nvPr>
        </p:nvGraphicFramePr>
        <p:xfrm>
          <a:off x="4572000" y="2420888"/>
          <a:ext cx="3726000" cy="25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6751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t>ANALYSIS OF RESULTS</a:t>
            </a:r>
          </a:p>
        </p:txBody>
      </p:sp>
      <p:graphicFrame>
        <p:nvGraphicFramePr>
          <p:cNvPr id="5" name="4 Gráfico"/>
          <p:cNvGraphicFramePr/>
          <p:nvPr>
            <p:extLst>
              <p:ext uri="{D42A27DB-BD31-4B8C-83A1-F6EECF244321}">
                <p14:modId xmlns:p14="http://schemas.microsoft.com/office/powerpoint/2010/main" val="3659642539"/>
              </p:ext>
            </p:extLst>
          </p:nvPr>
        </p:nvGraphicFramePr>
        <p:xfrm>
          <a:off x="467544" y="2348880"/>
          <a:ext cx="3726000" cy="25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3439781898"/>
              </p:ext>
            </p:extLst>
          </p:nvPr>
        </p:nvGraphicFramePr>
        <p:xfrm>
          <a:off x="4499992" y="2348880"/>
          <a:ext cx="3726000" cy="25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194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t>ANALYSIS OF RESULTS</a:t>
            </a:r>
          </a:p>
        </p:txBody>
      </p:sp>
      <p:graphicFrame>
        <p:nvGraphicFramePr>
          <p:cNvPr id="4" name="3 Gráfico"/>
          <p:cNvGraphicFramePr/>
          <p:nvPr>
            <p:extLst>
              <p:ext uri="{D42A27DB-BD31-4B8C-83A1-F6EECF244321}">
                <p14:modId xmlns:p14="http://schemas.microsoft.com/office/powerpoint/2010/main" val="488135494"/>
              </p:ext>
            </p:extLst>
          </p:nvPr>
        </p:nvGraphicFramePr>
        <p:xfrm>
          <a:off x="395536" y="2204864"/>
          <a:ext cx="3726000" cy="25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248906202"/>
              </p:ext>
            </p:extLst>
          </p:nvPr>
        </p:nvGraphicFramePr>
        <p:xfrm>
          <a:off x="4427984" y="2204864"/>
          <a:ext cx="3726000" cy="25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9746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CONCLUSIONS</a:t>
            </a:r>
            <a:endParaRPr lang="es-EC" dirty="0"/>
          </a:p>
        </p:txBody>
      </p:sp>
      <p:sp>
        <p:nvSpPr>
          <p:cNvPr id="3" name="2 Marcador de contenido"/>
          <p:cNvSpPr>
            <a:spLocks noGrp="1"/>
          </p:cNvSpPr>
          <p:nvPr>
            <p:ph idx="1"/>
          </p:nvPr>
        </p:nvSpPr>
        <p:spPr>
          <a:xfrm>
            <a:off x="457200" y="1412776"/>
            <a:ext cx="7643192" cy="4988024"/>
          </a:xfrm>
        </p:spPr>
        <p:txBody>
          <a:bodyPr>
            <a:normAutofit fontScale="92500" lnSpcReduction="20000"/>
          </a:bodyPr>
          <a:lstStyle/>
          <a:p>
            <a:pPr algn="just"/>
            <a:r>
              <a:rPr lang="en-US" sz="1900" dirty="0" smtClean="0"/>
              <a:t>Blended </a:t>
            </a:r>
            <a:r>
              <a:rPr lang="en-US" sz="1900" dirty="0"/>
              <a:t>learning with the use of video-based blogs had a positive effect on the development of the speaking skill in the experimental group as shown in the results and percentages gathered in this investigation. Therefore, confirming the hypothesis that students can improve their oral skills with the use of video-based blogs. </a:t>
            </a:r>
            <a:endParaRPr lang="en-US" sz="1900" dirty="0" smtClean="0"/>
          </a:p>
          <a:p>
            <a:pPr algn="just"/>
            <a:endParaRPr lang="en-US" sz="1900" dirty="0"/>
          </a:p>
          <a:p>
            <a:pPr algn="just"/>
            <a:r>
              <a:rPr lang="en-US" sz="1900" dirty="0" smtClean="0"/>
              <a:t>The </a:t>
            </a:r>
            <a:r>
              <a:rPr lang="en-US" sz="1900" dirty="0"/>
              <a:t>independent variable which is blended learning using video-based blogs proved to be an effective technological tool to help students develop and improve their speaking skills in the English language. </a:t>
            </a:r>
            <a:endParaRPr lang="en-US" sz="1900" dirty="0" smtClean="0"/>
          </a:p>
          <a:p>
            <a:pPr algn="just"/>
            <a:endParaRPr lang="en-US" sz="1900" dirty="0"/>
          </a:p>
          <a:p>
            <a:pPr algn="just"/>
            <a:r>
              <a:rPr lang="en-US" sz="1900" dirty="0" smtClean="0"/>
              <a:t>The </a:t>
            </a:r>
            <a:r>
              <a:rPr lang="en-US" sz="1900" dirty="0"/>
              <a:t>dependent variable which is the speaking skill was developed effectively in the majority of students from the experimental group. Before the investigation, most students in this group had a satisfactory level but it was highly improved by achieving good and excellent communication skills. In the same way, a small percentage with a lower speaking skill also improved and reach a satisfactory or good level after using video-based blogs. </a:t>
            </a:r>
            <a:endParaRPr lang="en-US" sz="1900" dirty="0" smtClean="0"/>
          </a:p>
          <a:p>
            <a:pPr marL="114300" indent="0" algn="just">
              <a:buNone/>
            </a:pPr>
            <a:endParaRPr lang="en-US" sz="1900" dirty="0"/>
          </a:p>
          <a:p>
            <a:pPr algn="just"/>
            <a:r>
              <a:rPr lang="en-US" sz="1900" dirty="0" smtClean="0"/>
              <a:t>The </a:t>
            </a:r>
            <a:r>
              <a:rPr lang="en-US" sz="1900" dirty="0"/>
              <a:t>lack of speaking related activities and usage of interactive and </a:t>
            </a:r>
            <a:r>
              <a:rPr lang="en-US" sz="1900" dirty="0" smtClean="0"/>
              <a:t>technological </a:t>
            </a:r>
            <a:r>
              <a:rPr lang="en-US" sz="1900" dirty="0"/>
              <a:t>tools in the classroom limits students’ progress and improvement of their communicative skills. </a:t>
            </a:r>
          </a:p>
          <a:p>
            <a:endParaRPr lang="es-EC" dirty="0"/>
          </a:p>
        </p:txBody>
      </p:sp>
    </p:spTree>
    <p:extLst>
      <p:ext uri="{BB962C8B-B14F-4D97-AF65-F5344CB8AC3E}">
        <p14:creationId xmlns:p14="http://schemas.microsoft.com/office/powerpoint/2010/main" val="136337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PROBLEM IDENTIFICATION</a:t>
            </a:r>
            <a:endParaRPr lang="es-EC" dirty="0"/>
          </a:p>
        </p:txBody>
      </p:sp>
      <p:graphicFrame>
        <p:nvGraphicFramePr>
          <p:cNvPr id="10" name="9 Diagrama"/>
          <p:cNvGraphicFramePr/>
          <p:nvPr>
            <p:extLst>
              <p:ext uri="{D42A27DB-BD31-4B8C-83A1-F6EECF244321}">
                <p14:modId xmlns:p14="http://schemas.microsoft.com/office/powerpoint/2010/main" val="109945393"/>
              </p:ext>
            </p:extLst>
          </p:nvPr>
        </p:nvGraphicFramePr>
        <p:xfrm>
          <a:off x="1619672" y="1844824"/>
          <a:ext cx="6096000" cy="317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747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RECOMMENDATIONS</a:t>
            </a:r>
            <a:endParaRPr lang="es-EC" dirty="0"/>
          </a:p>
        </p:txBody>
      </p:sp>
      <p:sp>
        <p:nvSpPr>
          <p:cNvPr id="3" name="2 Marcador de contenido"/>
          <p:cNvSpPr>
            <a:spLocks noGrp="1"/>
          </p:cNvSpPr>
          <p:nvPr>
            <p:ph idx="1"/>
          </p:nvPr>
        </p:nvSpPr>
        <p:spPr>
          <a:xfrm>
            <a:off x="467544" y="1340768"/>
            <a:ext cx="7620000" cy="4800600"/>
          </a:xfrm>
        </p:spPr>
        <p:txBody>
          <a:bodyPr>
            <a:normAutofit fontScale="92500"/>
          </a:bodyPr>
          <a:lstStyle/>
          <a:p>
            <a:pPr algn="just"/>
            <a:r>
              <a:rPr lang="en-US" dirty="0" smtClean="0"/>
              <a:t>It </a:t>
            </a:r>
            <a:r>
              <a:rPr lang="en-US" dirty="0"/>
              <a:t>is recommended that teachers incorporate a blended learning approach with the use of interactive technological tools that give students the chance to practice and improve their communicative skills. </a:t>
            </a:r>
            <a:endParaRPr lang="en-US" dirty="0" smtClean="0"/>
          </a:p>
          <a:p>
            <a:pPr algn="just"/>
            <a:endParaRPr lang="en-US" dirty="0"/>
          </a:p>
          <a:p>
            <a:pPr algn="just"/>
            <a:r>
              <a:rPr lang="en-US" dirty="0" smtClean="0"/>
              <a:t>Collaborative </a:t>
            </a:r>
            <a:r>
              <a:rPr lang="en-US" dirty="0"/>
              <a:t>task should be given to students so they can improve their skills with the help of their instructor and classmates</a:t>
            </a:r>
            <a:r>
              <a:rPr lang="en-US" dirty="0" smtClean="0"/>
              <a:t>.</a:t>
            </a:r>
          </a:p>
          <a:p>
            <a:pPr algn="just"/>
            <a:endParaRPr lang="en-US" dirty="0"/>
          </a:p>
          <a:p>
            <a:pPr algn="just"/>
            <a:r>
              <a:rPr lang="en-US" dirty="0" smtClean="0"/>
              <a:t>Teachers </a:t>
            </a:r>
            <a:r>
              <a:rPr lang="en-US" dirty="0"/>
              <a:t>should use video-based blog activities to develop and improve students’ speaking skill. </a:t>
            </a:r>
            <a:endParaRPr lang="en-US" dirty="0" smtClean="0"/>
          </a:p>
          <a:p>
            <a:pPr marL="114300" indent="0" algn="just">
              <a:buNone/>
            </a:pPr>
            <a:endParaRPr lang="en-US" dirty="0"/>
          </a:p>
          <a:p>
            <a:pPr algn="just"/>
            <a:r>
              <a:rPr lang="en-US" dirty="0" smtClean="0"/>
              <a:t>The </a:t>
            </a:r>
            <a:r>
              <a:rPr lang="en-US" dirty="0"/>
              <a:t>English Department should organize workshops about blended learning and how to use different technological tools as video-based blogs to help students develop and improve their speaking skill. </a:t>
            </a:r>
            <a:endParaRPr lang="es-EC" dirty="0"/>
          </a:p>
        </p:txBody>
      </p:sp>
    </p:spTree>
    <p:extLst>
      <p:ext uri="{BB962C8B-B14F-4D97-AF65-F5344CB8AC3E}">
        <p14:creationId xmlns:p14="http://schemas.microsoft.com/office/powerpoint/2010/main" val="3528133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1560" y="14988"/>
            <a:ext cx="7620000" cy="1143000"/>
          </a:xfrm>
        </p:spPr>
        <p:txBody>
          <a:bodyPr/>
          <a:lstStyle/>
          <a:p>
            <a:pPr algn="ctr"/>
            <a:r>
              <a:rPr lang="es-EC" dirty="0" smtClean="0"/>
              <a:t>PROPOSAL</a:t>
            </a:r>
            <a:endParaRPr lang="es-EC"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0" t="10468" r="4049" b="5509"/>
          <a:stretch/>
        </p:blipFill>
        <p:spPr bwMode="auto">
          <a:xfrm>
            <a:off x="467544" y="1628800"/>
            <a:ext cx="3663027" cy="2191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872" y="1628800"/>
            <a:ext cx="3914026" cy="2203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4221088"/>
            <a:ext cx="4092615" cy="2299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938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PROPOSAL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39596074"/>
              </p:ext>
            </p:extLst>
          </p:nvPr>
        </p:nvGraphicFramePr>
        <p:xfrm>
          <a:off x="1475656" y="260648"/>
          <a:ext cx="5681668" cy="6533005"/>
        </p:xfrm>
        <a:graphic>
          <a:graphicData uri="http://schemas.openxmlformats.org/drawingml/2006/table">
            <a:tbl>
              <a:tblPr firstRow="1" firstCol="1" bandRow="1">
                <a:tableStyleId>{5C22544A-7EE6-4342-B048-85BDC9FD1C3A}</a:tableStyleId>
              </a:tblPr>
              <a:tblGrid>
                <a:gridCol w="1420417"/>
                <a:gridCol w="1420417"/>
                <a:gridCol w="1420417"/>
                <a:gridCol w="1420417"/>
              </a:tblGrid>
              <a:tr h="329595">
                <a:tc>
                  <a:txBody>
                    <a:bodyPr/>
                    <a:lstStyle/>
                    <a:p>
                      <a:pPr algn="ctr">
                        <a:lnSpc>
                          <a:spcPct val="115000"/>
                        </a:lnSpc>
                        <a:spcAft>
                          <a:spcPts val="0"/>
                        </a:spcAft>
                      </a:pPr>
                      <a:r>
                        <a:rPr lang="en-US" sz="1050" dirty="0">
                          <a:effectLst/>
                        </a:rPr>
                        <a:t>Groups</a:t>
                      </a:r>
                      <a:endParaRPr lang="es-EC" sz="1050" dirty="0">
                        <a:effectLst/>
                        <a:latin typeface="Calibri"/>
                        <a:ea typeface="Calibri"/>
                        <a:cs typeface="Times New Roman"/>
                      </a:endParaRPr>
                    </a:p>
                  </a:txBody>
                  <a:tcPr marL="45303" marR="45303" marT="0" marB="0"/>
                </a:tc>
                <a:tc>
                  <a:txBody>
                    <a:bodyPr/>
                    <a:lstStyle/>
                    <a:p>
                      <a:pPr algn="ctr">
                        <a:lnSpc>
                          <a:spcPct val="115000"/>
                        </a:lnSpc>
                        <a:spcAft>
                          <a:spcPts val="0"/>
                        </a:spcAft>
                      </a:pPr>
                      <a:r>
                        <a:rPr lang="en-US" sz="1050">
                          <a:effectLst/>
                        </a:rPr>
                        <a:t>Interest</a:t>
                      </a:r>
                      <a:endParaRPr lang="es-EC" sz="1050">
                        <a:effectLst/>
                        <a:latin typeface="Calibri"/>
                        <a:ea typeface="Calibri"/>
                        <a:cs typeface="Times New Roman"/>
                      </a:endParaRPr>
                    </a:p>
                  </a:txBody>
                  <a:tcPr marL="45303" marR="45303" marT="0" marB="0"/>
                </a:tc>
                <a:tc>
                  <a:txBody>
                    <a:bodyPr/>
                    <a:lstStyle/>
                    <a:p>
                      <a:pPr algn="ctr">
                        <a:lnSpc>
                          <a:spcPct val="115000"/>
                        </a:lnSpc>
                        <a:spcAft>
                          <a:spcPts val="0"/>
                        </a:spcAft>
                      </a:pPr>
                      <a:r>
                        <a:rPr lang="en-US" sz="1050">
                          <a:effectLst/>
                        </a:rPr>
                        <a:t>Perceived Problems</a:t>
                      </a:r>
                      <a:endParaRPr lang="es-EC" sz="1050">
                        <a:effectLst/>
                        <a:latin typeface="Calibri"/>
                        <a:ea typeface="Calibri"/>
                        <a:cs typeface="Times New Roman"/>
                      </a:endParaRPr>
                    </a:p>
                  </a:txBody>
                  <a:tcPr marL="45303" marR="45303" marT="0" marB="0"/>
                </a:tc>
                <a:tc>
                  <a:txBody>
                    <a:bodyPr/>
                    <a:lstStyle/>
                    <a:p>
                      <a:pPr algn="ctr">
                        <a:lnSpc>
                          <a:spcPct val="115000"/>
                        </a:lnSpc>
                        <a:spcAft>
                          <a:spcPts val="0"/>
                        </a:spcAft>
                      </a:pPr>
                      <a:r>
                        <a:rPr lang="en-US" sz="1050" dirty="0">
                          <a:effectLst/>
                        </a:rPr>
                        <a:t>Resources and Instructions</a:t>
                      </a:r>
                      <a:endParaRPr lang="es-EC" sz="1050" dirty="0">
                        <a:effectLst/>
                        <a:latin typeface="Calibri"/>
                        <a:ea typeface="Calibri"/>
                        <a:cs typeface="Times New Roman"/>
                      </a:endParaRPr>
                    </a:p>
                  </a:txBody>
                  <a:tcPr marL="45303" marR="45303" marT="0" marB="0"/>
                </a:tc>
              </a:tr>
              <a:tr h="1404364">
                <a:tc>
                  <a:txBody>
                    <a:bodyPr/>
                    <a:lstStyle/>
                    <a:p>
                      <a:pPr>
                        <a:lnSpc>
                          <a:spcPct val="115000"/>
                        </a:lnSpc>
                        <a:spcAft>
                          <a:spcPts val="0"/>
                        </a:spcAft>
                      </a:pPr>
                      <a:r>
                        <a:rPr lang="en-US" sz="1050" dirty="0">
                          <a:effectLst/>
                        </a:rPr>
                        <a:t>Students</a:t>
                      </a:r>
                      <a:endParaRPr lang="es-EC" sz="1050" dirty="0">
                        <a:effectLst/>
                        <a:latin typeface="Calibri"/>
                        <a:ea typeface="Calibri"/>
                        <a:cs typeface="Times New Roman"/>
                      </a:endParaRPr>
                    </a:p>
                  </a:txBody>
                  <a:tcPr marL="45303" marR="45303" marT="0" marB="0"/>
                </a:tc>
                <a:tc>
                  <a:txBody>
                    <a:bodyPr/>
                    <a:lstStyle/>
                    <a:p>
                      <a:pPr>
                        <a:lnSpc>
                          <a:spcPct val="150000"/>
                        </a:lnSpc>
                        <a:spcAft>
                          <a:spcPts val="0"/>
                        </a:spcAft>
                      </a:pPr>
                      <a:r>
                        <a:rPr lang="en-US" sz="1050" dirty="0">
                          <a:effectLst/>
                        </a:rPr>
                        <a:t>Develop an excellent English speaking level so they can communicate in an effective way. </a:t>
                      </a:r>
                      <a:endParaRPr lang="es-EC" sz="1050" dirty="0">
                        <a:effectLst/>
                      </a:endParaRPr>
                    </a:p>
                    <a:p>
                      <a:pPr>
                        <a:lnSpc>
                          <a:spcPct val="115000"/>
                        </a:lnSpc>
                        <a:spcAft>
                          <a:spcPts val="0"/>
                        </a:spcAft>
                      </a:pPr>
                      <a:r>
                        <a:rPr lang="en-US" sz="1050" dirty="0">
                          <a:effectLst/>
                        </a:rPr>
                        <a:t> </a:t>
                      </a:r>
                      <a:endParaRPr lang="es-EC" sz="1050" dirty="0">
                        <a:effectLst/>
                      </a:endParaRPr>
                    </a:p>
                    <a:p>
                      <a:pPr>
                        <a:lnSpc>
                          <a:spcPct val="115000"/>
                        </a:lnSpc>
                        <a:spcAft>
                          <a:spcPts val="0"/>
                        </a:spcAft>
                      </a:pPr>
                      <a:r>
                        <a:rPr lang="en-US" sz="1050" dirty="0">
                          <a:effectLst/>
                        </a:rPr>
                        <a:t> </a:t>
                      </a:r>
                      <a:endParaRPr lang="es-EC" sz="1050" dirty="0">
                        <a:effectLst/>
                        <a:latin typeface="Calibri"/>
                        <a:ea typeface="Calibri"/>
                        <a:cs typeface="Times New Roman"/>
                      </a:endParaRPr>
                    </a:p>
                  </a:txBody>
                  <a:tcPr marL="45303" marR="45303" marT="0" marB="0"/>
                </a:tc>
                <a:tc>
                  <a:txBody>
                    <a:bodyPr/>
                    <a:lstStyle/>
                    <a:p>
                      <a:pPr>
                        <a:lnSpc>
                          <a:spcPct val="150000"/>
                        </a:lnSpc>
                        <a:spcAft>
                          <a:spcPts val="0"/>
                        </a:spcAft>
                      </a:pPr>
                      <a:r>
                        <a:rPr lang="en-US" sz="1050">
                          <a:effectLst/>
                        </a:rPr>
                        <a:t>Lack of speaking practice in the class. </a:t>
                      </a:r>
                      <a:endParaRPr lang="es-EC" sz="1050">
                        <a:effectLst/>
                        <a:latin typeface="Calibri"/>
                        <a:ea typeface="Calibri"/>
                        <a:cs typeface="Times New Roman"/>
                      </a:endParaRPr>
                    </a:p>
                  </a:txBody>
                  <a:tcPr marL="45303" marR="45303" marT="0" marB="0"/>
                </a:tc>
                <a:tc>
                  <a:txBody>
                    <a:bodyPr/>
                    <a:lstStyle/>
                    <a:p>
                      <a:pPr>
                        <a:lnSpc>
                          <a:spcPct val="150000"/>
                        </a:lnSpc>
                        <a:spcAft>
                          <a:spcPts val="0"/>
                        </a:spcAft>
                      </a:pPr>
                      <a:r>
                        <a:rPr lang="en-US" sz="1050">
                          <a:effectLst/>
                        </a:rPr>
                        <a:t>Be motivated to practice and try new activities to improve their English speaking skill.  </a:t>
                      </a:r>
                      <a:endParaRPr lang="es-EC" sz="1050">
                        <a:effectLst/>
                        <a:latin typeface="Calibri"/>
                        <a:ea typeface="Calibri"/>
                        <a:cs typeface="Times New Roman"/>
                      </a:endParaRPr>
                    </a:p>
                  </a:txBody>
                  <a:tcPr marL="45303" marR="45303" marT="0" marB="0"/>
                </a:tc>
              </a:tr>
              <a:tr h="2113711">
                <a:tc>
                  <a:txBody>
                    <a:bodyPr/>
                    <a:lstStyle/>
                    <a:p>
                      <a:pPr>
                        <a:lnSpc>
                          <a:spcPct val="115000"/>
                        </a:lnSpc>
                        <a:spcAft>
                          <a:spcPts val="0"/>
                        </a:spcAft>
                      </a:pPr>
                      <a:r>
                        <a:rPr lang="en-US" sz="1050">
                          <a:effectLst/>
                        </a:rPr>
                        <a:t>Teachers</a:t>
                      </a:r>
                      <a:endParaRPr lang="es-EC" sz="1050">
                        <a:effectLst/>
                        <a:latin typeface="Calibri"/>
                        <a:ea typeface="Calibri"/>
                        <a:cs typeface="Times New Roman"/>
                      </a:endParaRPr>
                    </a:p>
                  </a:txBody>
                  <a:tcPr marL="45303" marR="45303" marT="0" marB="0"/>
                </a:tc>
                <a:tc>
                  <a:txBody>
                    <a:bodyPr/>
                    <a:lstStyle/>
                    <a:p>
                      <a:pPr>
                        <a:lnSpc>
                          <a:spcPct val="150000"/>
                        </a:lnSpc>
                        <a:spcAft>
                          <a:spcPts val="0"/>
                        </a:spcAft>
                      </a:pPr>
                      <a:r>
                        <a:rPr lang="en-US" sz="1050" dirty="0">
                          <a:effectLst/>
                        </a:rPr>
                        <a:t>Encourage students to develop and improve their English speaking skill with a new approach involving technology. </a:t>
                      </a:r>
                      <a:endParaRPr lang="es-EC" sz="1050" dirty="0">
                        <a:effectLst/>
                      </a:endParaRPr>
                    </a:p>
                    <a:p>
                      <a:pPr>
                        <a:lnSpc>
                          <a:spcPct val="115000"/>
                        </a:lnSpc>
                        <a:spcAft>
                          <a:spcPts val="0"/>
                        </a:spcAft>
                      </a:pPr>
                      <a:r>
                        <a:rPr lang="en-US" sz="1050" dirty="0">
                          <a:effectLst/>
                        </a:rPr>
                        <a:t> </a:t>
                      </a:r>
                      <a:endParaRPr lang="es-EC" sz="1050" dirty="0">
                        <a:effectLst/>
                      </a:endParaRPr>
                    </a:p>
                    <a:p>
                      <a:pPr>
                        <a:lnSpc>
                          <a:spcPct val="115000"/>
                        </a:lnSpc>
                        <a:spcAft>
                          <a:spcPts val="0"/>
                        </a:spcAft>
                      </a:pPr>
                      <a:r>
                        <a:rPr lang="en-US" sz="1050" dirty="0">
                          <a:effectLst/>
                        </a:rPr>
                        <a:t> </a:t>
                      </a:r>
                      <a:endParaRPr lang="es-EC" sz="1050" dirty="0">
                        <a:effectLst/>
                      </a:endParaRPr>
                    </a:p>
                    <a:p>
                      <a:pPr>
                        <a:lnSpc>
                          <a:spcPct val="115000"/>
                        </a:lnSpc>
                        <a:spcAft>
                          <a:spcPts val="0"/>
                        </a:spcAft>
                      </a:pPr>
                      <a:r>
                        <a:rPr lang="en-US" sz="1050" dirty="0">
                          <a:effectLst/>
                        </a:rPr>
                        <a:t> </a:t>
                      </a:r>
                      <a:endParaRPr lang="es-EC" sz="1050" dirty="0">
                        <a:effectLst/>
                      </a:endParaRPr>
                    </a:p>
                    <a:p>
                      <a:pPr>
                        <a:lnSpc>
                          <a:spcPct val="115000"/>
                        </a:lnSpc>
                        <a:spcAft>
                          <a:spcPts val="0"/>
                        </a:spcAft>
                      </a:pPr>
                      <a:r>
                        <a:rPr lang="en-US" sz="1050" dirty="0">
                          <a:effectLst/>
                        </a:rPr>
                        <a:t> </a:t>
                      </a:r>
                      <a:endParaRPr lang="es-EC" sz="1050" dirty="0">
                        <a:effectLst/>
                      </a:endParaRPr>
                    </a:p>
                    <a:p>
                      <a:pPr>
                        <a:lnSpc>
                          <a:spcPct val="115000"/>
                        </a:lnSpc>
                        <a:spcAft>
                          <a:spcPts val="0"/>
                        </a:spcAft>
                      </a:pPr>
                      <a:r>
                        <a:rPr lang="en-US" sz="1050" dirty="0">
                          <a:effectLst/>
                        </a:rPr>
                        <a:t> </a:t>
                      </a:r>
                      <a:endParaRPr lang="es-EC" sz="1050" dirty="0">
                        <a:effectLst/>
                        <a:latin typeface="Calibri"/>
                        <a:ea typeface="Calibri"/>
                        <a:cs typeface="Times New Roman"/>
                      </a:endParaRPr>
                    </a:p>
                  </a:txBody>
                  <a:tcPr marL="45303" marR="45303" marT="0" marB="0"/>
                </a:tc>
                <a:tc>
                  <a:txBody>
                    <a:bodyPr/>
                    <a:lstStyle/>
                    <a:p>
                      <a:pPr>
                        <a:lnSpc>
                          <a:spcPct val="150000"/>
                        </a:lnSpc>
                        <a:spcAft>
                          <a:spcPts val="0"/>
                        </a:spcAft>
                      </a:pPr>
                      <a:r>
                        <a:rPr lang="en-US" sz="1050" dirty="0">
                          <a:effectLst/>
                        </a:rPr>
                        <a:t>Traditional methodologies used in class</a:t>
                      </a:r>
                      <a:endParaRPr lang="es-EC" sz="1050" dirty="0">
                        <a:effectLst/>
                      </a:endParaRPr>
                    </a:p>
                    <a:p>
                      <a:pPr>
                        <a:lnSpc>
                          <a:spcPct val="150000"/>
                        </a:lnSpc>
                        <a:spcAft>
                          <a:spcPts val="0"/>
                        </a:spcAft>
                      </a:pPr>
                      <a:r>
                        <a:rPr lang="en-US" sz="1050" dirty="0">
                          <a:effectLst/>
                        </a:rPr>
                        <a:t> </a:t>
                      </a:r>
                      <a:endParaRPr lang="es-EC" sz="1050" dirty="0">
                        <a:effectLst/>
                      </a:endParaRPr>
                    </a:p>
                    <a:p>
                      <a:pPr>
                        <a:lnSpc>
                          <a:spcPct val="150000"/>
                        </a:lnSpc>
                        <a:spcAft>
                          <a:spcPts val="0"/>
                        </a:spcAft>
                      </a:pPr>
                      <a:r>
                        <a:rPr lang="en-US" sz="1050" dirty="0">
                          <a:effectLst/>
                        </a:rPr>
                        <a:t>Lack of teacher training development in the use of technological tools in the class</a:t>
                      </a:r>
                      <a:endParaRPr lang="es-EC" sz="1050" dirty="0">
                        <a:effectLst/>
                        <a:latin typeface="Calibri"/>
                        <a:ea typeface="Calibri"/>
                        <a:cs typeface="Times New Roman"/>
                      </a:endParaRPr>
                    </a:p>
                  </a:txBody>
                  <a:tcPr marL="45303" marR="45303" marT="0" marB="0"/>
                </a:tc>
                <a:tc>
                  <a:txBody>
                    <a:bodyPr/>
                    <a:lstStyle/>
                    <a:p>
                      <a:pPr>
                        <a:lnSpc>
                          <a:spcPct val="150000"/>
                        </a:lnSpc>
                        <a:spcAft>
                          <a:spcPts val="0"/>
                        </a:spcAft>
                      </a:pPr>
                      <a:r>
                        <a:rPr lang="en-US" sz="1050">
                          <a:effectLst/>
                        </a:rPr>
                        <a:t>Incorporate a Blended learning approach in language teaching.</a:t>
                      </a:r>
                      <a:endParaRPr lang="es-EC" sz="1050">
                        <a:effectLst/>
                      </a:endParaRPr>
                    </a:p>
                    <a:p>
                      <a:pPr>
                        <a:lnSpc>
                          <a:spcPct val="150000"/>
                        </a:lnSpc>
                        <a:spcAft>
                          <a:spcPts val="0"/>
                        </a:spcAft>
                      </a:pPr>
                      <a:r>
                        <a:rPr lang="en-US" sz="1050">
                          <a:effectLst/>
                        </a:rPr>
                        <a:t> </a:t>
                      </a:r>
                      <a:endParaRPr lang="es-EC" sz="1050">
                        <a:effectLst/>
                      </a:endParaRPr>
                    </a:p>
                    <a:p>
                      <a:pPr>
                        <a:lnSpc>
                          <a:spcPct val="150000"/>
                        </a:lnSpc>
                        <a:spcAft>
                          <a:spcPts val="0"/>
                        </a:spcAft>
                      </a:pPr>
                      <a:r>
                        <a:rPr lang="en-US" sz="1050">
                          <a:effectLst/>
                        </a:rPr>
                        <a:t>Use technological resources to help students improve their English speaking skill.</a:t>
                      </a:r>
                      <a:endParaRPr lang="es-EC" sz="1050">
                        <a:effectLst/>
                        <a:latin typeface="Calibri"/>
                        <a:ea typeface="Calibri"/>
                        <a:cs typeface="Times New Roman"/>
                      </a:endParaRPr>
                    </a:p>
                  </a:txBody>
                  <a:tcPr marL="45303" marR="45303" marT="0" marB="0"/>
                </a:tc>
              </a:tr>
              <a:tr h="2364490">
                <a:tc>
                  <a:txBody>
                    <a:bodyPr/>
                    <a:lstStyle/>
                    <a:p>
                      <a:pPr>
                        <a:lnSpc>
                          <a:spcPct val="115000"/>
                        </a:lnSpc>
                        <a:spcAft>
                          <a:spcPts val="0"/>
                        </a:spcAft>
                      </a:pPr>
                      <a:r>
                        <a:rPr lang="en-US" sz="1050">
                          <a:effectLst/>
                        </a:rPr>
                        <a:t>High School</a:t>
                      </a:r>
                      <a:endParaRPr lang="es-EC" sz="1050">
                        <a:effectLst/>
                        <a:latin typeface="Calibri"/>
                        <a:ea typeface="Calibri"/>
                        <a:cs typeface="Times New Roman"/>
                      </a:endParaRPr>
                    </a:p>
                  </a:txBody>
                  <a:tcPr marL="45303" marR="45303" marT="0" marB="0"/>
                </a:tc>
                <a:tc>
                  <a:txBody>
                    <a:bodyPr/>
                    <a:lstStyle/>
                    <a:p>
                      <a:pPr>
                        <a:lnSpc>
                          <a:spcPct val="150000"/>
                        </a:lnSpc>
                        <a:spcAft>
                          <a:spcPts val="0"/>
                        </a:spcAft>
                      </a:pPr>
                      <a:r>
                        <a:rPr lang="en-US" sz="1050">
                          <a:effectLst/>
                        </a:rPr>
                        <a:t>Achieve a proficiency English level in students.</a:t>
                      </a:r>
                      <a:endParaRPr lang="es-EC" sz="1050">
                        <a:effectLst/>
                      </a:endParaRPr>
                    </a:p>
                    <a:p>
                      <a:pPr>
                        <a:lnSpc>
                          <a:spcPct val="115000"/>
                        </a:lnSpc>
                        <a:spcAft>
                          <a:spcPts val="0"/>
                        </a:spcAft>
                      </a:pPr>
                      <a:r>
                        <a:rPr lang="en-US" sz="1050">
                          <a:effectLst/>
                        </a:rPr>
                        <a:t> </a:t>
                      </a:r>
                      <a:endParaRPr lang="es-EC" sz="1050">
                        <a:effectLst/>
                      </a:endParaRPr>
                    </a:p>
                    <a:p>
                      <a:pPr>
                        <a:lnSpc>
                          <a:spcPct val="115000"/>
                        </a:lnSpc>
                        <a:spcAft>
                          <a:spcPts val="0"/>
                        </a:spcAft>
                      </a:pPr>
                      <a:r>
                        <a:rPr lang="en-US" sz="1050">
                          <a:effectLst/>
                        </a:rPr>
                        <a:t> </a:t>
                      </a:r>
                      <a:endParaRPr lang="es-EC" sz="1050">
                        <a:effectLst/>
                      </a:endParaRPr>
                    </a:p>
                    <a:p>
                      <a:pPr>
                        <a:lnSpc>
                          <a:spcPct val="115000"/>
                        </a:lnSpc>
                        <a:spcAft>
                          <a:spcPts val="0"/>
                        </a:spcAft>
                      </a:pPr>
                      <a:r>
                        <a:rPr lang="en-US" sz="1050">
                          <a:effectLst/>
                        </a:rPr>
                        <a:t> </a:t>
                      </a:r>
                      <a:endParaRPr lang="es-EC" sz="1050">
                        <a:effectLst/>
                      </a:endParaRPr>
                    </a:p>
                    <a:p>
                      <a:pPr>
                        <a:lnSpc>
                          <a:spcPct val="115000"/>
                        </a:lnSpc>
                        <a:spcAft>
                          <a:spcPts val="0"/>
                        </a:spcAft>
                      </a:pPr>
                      <a:r>
                        <a:rPr lang="en-US" sz="1050">
                          <a:effectLst/>
                        </a:rPr>
                        <a:t> </a:t>
                      </a:r>
                      <a:endParaRPr lang="es-EC" sz="1050">
                        <a:effectLst/>
                      </a:endParaRPr>
                    </a:p>
                    <a:p>
                      <a:pPr>
                        <a:lnSpc>
                          <a:spcPct val="115000"/>
                        </a:lnSpc>
                        <a:spcAft>
                          <a:spcPts val="0"/>
                        </a:spcAft>
                      </a:pPr>
                      <a:r>
                        <a:rPr lang="en-US" sz="1050">
                          <a:effectLst/>
                        </a:rPr>
                        <a:t> </a:t>
                      </a:r>
                      <a:endParaRPr lang="es-EC" sz="1050">
                        <a:effectLst/>
                      </a:endParaRPr>
                    </a:p>
                    <a:p>
                      <a:pPr>
                        <a:lnSpc>
                          <a:spcPct val="115000"/>
                        </a:lnSpc>
                        <a:spcAft>
                          <a:spcPts val="0"/>
                        </a:spcAft>
                      </a:pPr>
                      <a:r>
                        <a:rPr lang="en-US" sz="1050">
                          <a:effectLst/>
                        </a:rPr>
                        <a:t> </a:t>
                      </a:r>
                      <a:endParaRPr lang="es-EC" sz="1050">
                        <a:effectLst/>
                      </a:endParaRPr>
                    </a:p>
                    <a:p>
                      <a:pPr>
                        <a:lnSpc>
                          <a:spcPct val="115000"/>
                        </a:lnSpc>
                        <a:spcAft>
                          <a:spcPts val="0"/>
                        </a:spcAft>
                      </a:pPr>
                      <a:r>
                        <a:rPr lang="en-US" sz="1050">
                          <a:effectLst/>
                        </a:rPr>
                        <a:t> </a:t>
                      </a:r>
                      <a:endParaRPr lang="es-EC" sz="1050">
                        <a:effectLst/>
                      </a:endParaRPr>
                    </a:p>
                    <a:p>
                      <a:pPr>
                        <a:lnSpc>
                          <a:spcPct val="115000"/>
                        </a:lnSpc>
                        <a:spcAft>
                          <a:spcPts val="0"/>
                        </a:spcAft>
                      </a:pPr>
                      <a:r>
                        <a:rPr lang="en-US" sz="1050">
                          <a:effectLst/>
                        </a:rPr>
                        <a:t> </a:t>
                      </a:r>
                      <a:endParaRPr lang="es-EC" sz="1050">
                        <a:effectLst/>
                      </a:endParaRPr>
                    </a:p>
                    <a:p>
                      <a:pPr>
                        <a:lnSpc>
                          <a:spcPct val="115000"/>
                        </a:lnSpc>
                        <a:spcAft>
                          <a:spcPts val="0"/>
                        </a:spcAft>
                      </a:pPr>
                      <a:r>
                        <a:rPr lang="en-US" sz="1050">
                          <a:effectLst/>
                        </a:rPr>
                        <a:t> </a:t>
                      </a:r>
                      <a:endParaRPr lang="es-EC" sz="1050">
                        <a:effectLst/>
                        <a:latin typeface="Calibri"/>
                        <a:ea typeface="Calibri"/>
                        <a:cs typeface="Times New Roman"/>
                      </a:endParaRPr>
                    </a:p>
                  </a:txBody>
                  <a:tcPr marL="45303" marR="45303" marT="0" marB="0"/>
                </a:tc>
                <a:tc>
                  <a:txBody>
                    <a:bodyPr/>
                    <a:lstStyle/>
                    <a:p>
                      <a:pPr>
                        <a:lnSpc>
                          <a:spcPct val="150000"/>
                        </a:lnSpc>
                        <a:spcAft>
                          <a:spcPts val="0"/>
                        </a:spcAft>
                      </a:pPr>
                      <a:r>
                        <a:rPr lang="en-US" sz="1050" dirty="0">
                          <a:effectLst/>
                        </a:rPr>
                        <a:t>A poor English speaking level in students.</a:t>
                      </a:r>
                      <a:endParaRPr lang="es-EC" sz="1050" dirty="0">
                        <a:effectLst/>
                      </a:endParaRPr>
                    </a:p>
                    <a:p>
                      <a:pPr>
                        <a:lnSpc>
                          <a:spcPct val="150000"/>
                        </a:lnSpc>
                        <a:spcAft>
                          <a:spcPts val="0"/>
                        </a:spcAft>
                      </a:pPr>
                      <a:r>
                        <a:rPr lang="en-US" sz="1050" dirty="0">
                          <a:effectLst/>
                        </a:rPr>
                        <a:t> </a:t>
                      </a:r>
                      <a:endParaRPr lang="es-EC" sz="1050" dirty="0">
                        <a:effectLst/>
                      </a:endParaRPr>
                    </a:p>
                    <a:p>
                      <a:pPr>
                        <a:lnSpc>
                          <a:spcPct val="150000"/>
                        </a:lnSpc>
                        <a:spcAft>
                          <a:spcPts val="0"/>
                        </a:spcAft>
                      </a:pPr>
                      <a:r>
                        <a:rPr lang="en-US" sz="1050" dirty="0">
                          <a:effectLst/>
                        </a:rPr>
                        <a:t> </a:t>
                      </a:r>
                      <a:endParaRPr lang="es-EC" sz="1050" dirty="0">
                        <a:effectLst/>
                      </a:endParaRPr>
                    </a:p>
                    <a:p>
                      <a:pPr>
                        <a:lnSpc>
                          <a:spcPct val="150000"/>
                        </a:lnSpc>
                        <a:spcAft>
                          <a:spcPts val="0"/>
                        </a:spcAft>
                      </a:pPr>
                      <a:r>
                        <a:rPr lang="en-US" sz="1050" dirty="0">
                          <a:effectLst/>
                        </a:rPr>
                        <a:t> </a:t>
                      </a:r>
                      <a:endParaRPr lang="es-EC" sz="1050" dirty="0">
                        <a:effectLst/>
                      </a:endParaRPr>
                    </a:p>
                    <a:p>
                      <a:pPr>
                        <a:lnSpc>
                          <a:spcPct val="150000"/>
                        </a:lnSpc>
                        <a:spcAft>
                          <a:spcPts val="0"/>
                        </a:spcAft>
                      </a:pPr>
                      <a:r>
                        <a:rPr lang="en-US" sz="1050" dirty="0">
                          <a:effectLst/>
                        </a:rPr>
                        <a:t> </a:t>
                      </a:r>
                      <a:endParaRPr lang="es-EC" sz="1050" dirty="0">
                        <a:effectLst/>
                      </a:endParaRPr>
                    </a:p>
                    <a:p>
                      <a:pPr>
                        <a:lnSpc>
                          <a:spcPct val="150000"/>
                        </a:lnSpc>
                        <a:spcAft>
                          <a:spcPts val="0"/>
                        </a:spcAft>
                      </a:pPr>
                      <a:r>
                        <a:rPr lang="en-US" sz="1050" dirty="0">
                          <a:effectLst/>
                        </a:rPr>
                        <a:t>Limited use of technological tools in English classes. </a:t>
                      </a:r>
                      <a:endParaRPr lang="es-EC" sz="1050" dirty="0">
                        <a:effectLst/>
                        <a:latin typeface="Calibri"/>
                        <a:ea typeface="Calibri"/>
                        <a:cs typeface="Times New Roman"/>
                      </a:endParaRPr>
                    </a:p>
                  </a:txBody>
                  <a:tcPr marL="45303" marR="45303" marT="0" marB="0"/>
                </a:tc>
                <a:tc>
                  <a:txBody>
                    <a:bodyPr/>
                    <a:lstStyle/>
                    <a:p>
                      <a:pPr>
                        <a:lnSpc>
                          <a:spcPct val="150000"/>
                        </a:lnSpc>
                        <a:spcAft>
                          <a:spcPts val="0"/>
                        </a:spcAft>
                      </a:pPr>
                      <a:r>
                        <a:rPr lang="en-US" sz="1050" dirty="0">
                          <a:effectLst/>
                        </a:rPr>
                        <a:t>Provide teacher training sessions in the use of new strategies and approaches with the use of technology. </a:t>
                      </a:r>
                      <a:endParaRPr lang="es-EC" sz="1050" dirty="0">
                        <a:effectLst/>
                      </a:endParaRPr>
                    </a:p>
                    <a:p>
                      <a:pPr>
                        <a:lnSpc>
                          <a:spcPct val="150000"/>
                        </a:lnSpc>
                        <a:spcAft>
                          <a:spcPts val="0"/>
                        </a:spcAft>
                      </a:pPr>
                      <a:r>
                        <a:rPr lang="en-US" sz="1050" dirty="0">
                          <a:effectLst/>
                        </a:rPr>
                        <a:t> </a:t>
                      </a:r>
                      <a:endParaRPr lang="es-EC" sz="1050" dirty="0">
                        <a:effectLst/>
                      </a:endParaRPr>
                    </a:p>
                    <a:p>
                      <a:pPr>
                        <a:lnSpc>
                          <a:spcPct val="150000"/>
                        </a:lnSpc>
                        <a:spcAft>
                          <a:spcPts val="0"/>
                        </a:spcAft>
                      </a:pPr>
                      <a:r>
                        <a:rPr lang="en-US" sz="1050" dirty="0">
                          <a:effectLst/>
                        </a:rPr>
                        <a:t>Give access to technological resources to both students and teachers.</a:t>
                      </a:r>
                      <a:endParaRPr lang="es-EC" sz="1050" dirty="0">
                        <a:effectLst/>
                        <a:latin typeface="Calibri"/>
                        <a:ea typeface="Calibri"/>
                        <a:cs typeface="Times New Roman"/>
                      </a:endParaRPr>
                    </a:p>
                  </a:txBody>
                  <a:tcPr marL="45303" marR="45303" marT="0" marB="0"/>
                </a:tc>
              </a:tr>
            </a:tbl>
          </a:graphicData>
        </a:graphic>
      </p:graphicFrame>
    </p:spTree>
    <p:extLst>
      <p:ext uri="{BB962C8B-B14F-4D97-AF65-F5344CB8AC3E}">
        <p14:creationId xmlns:p14="http://schemas.microsoft.com/office/powerpoint/2010/main" val="3727818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2924944"/>
            <a:ext cx="7620000" cy="1143000"/>
          </a:xfrm>
        </p:spPr>
        <p:txBody>
          <a:bodyPr/>
          <a:lstStyle/>
          <a:p>
            <a:pPr algn="ctr"/>
            <a:r>
              <a:rPr lang="es-EC" dirty="0" smtClean="0"/>
              <a:t>OBJECTIVE TREE</a:t>
            </a:r>
            <a:endParaRPr lang="es-EC" dirty="0"/>
          </a:p>
        </p:txBody>
      </p:sp>
    </p:spTree>
    <p:extLst>
      <p:ext uri="{BB962C8B-B14F-4D97-AF65-F5344CB8AC3E}">
        <p14:creationId xmlns:p14="http://schemas.microsoft.com/office/powerpoint/2010/main" val="2487545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3"/>
          <a:stretch>
            <a:fillRect/>
          </a:stretch>
        </p:blipFill>
        <p:spPr>
          <a:xfrm>
            <a:off x="1705569" y="273671"/>
            <a:ext cx="5732861" cy="6310658"/>
          </a:xfrm>
          <a:prstGeom prst="rect">
            <a:avLst/>
          </a:prstGeom>
        </p:spPr>
      </p:pic>
    </p:spTree>
    <p:extLst>
      <p:ext uri="{BB962C8B-B14F-4D97-AF65-F5344CB8AC3E}">
        <p14:creationId xmlns:p14="http://schemas.microsoft.com/office/powerpoint/2010/main" val="3761788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564904"/>
            <a:ext cx="7620000" cy="1143000"/>
          </a:xfrm>
        </p:spPr>
        <p:txBody>
          <a:bodyPr/>
          <a:lstStyle/>
          <a:p>
            <a:r>
              <a:rPr lang="es-ES" dirty="0" smtClean="0"/>
              <a:t>ANALYSIS OF THE OBJECTIVES</a:t>
            </a:r>
            <a:endParaRPr lang="es-ES" dirty="0"/>
          </a:p>
        </p:txBody>
      </p:sp>
    </p:spTree>
    <p:extLst>
      <p:ext uri="{BB962C8B-B14F-4D97-AF65-F5344CB8AC3E}">
        <p14:creationId xmlns:p14="http://schemas.microsoft.com/office/powerpoint/2010/main" val="1701806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963816239"/>
              </p:ext>
            </p:extLst>
          </p:nvPr>
        </p:nvGraphicFramePr>
        <p:xfrm>
          <a:off x="107504" y="-389043"/>
          <a:ext cx="8280920" cy="7057739"/>
        </p:xfrm>
        <a:graphic>
          <a:graphicData uri="http://schemas.openxmlformats.org/drawingml/2006/table">
            <a:tbl>
              <a:tblPr firstRow="1" firstCol="1" bandRow="1">
                <a:tableStyleId>{5C22544A-7EE6-4342-B048-85BDC9FD1C3A}</a:tableStyleId>
              </a:tblPr>
              <a:tblGrid>
                <a:gridCol w="2070230"/>
                <a:gridCol w="2070230"/>
                <a:gridCol w="2070230"/>
                <a:gridCol w="2070230"/>
              </a:tblGrid>
              <a:tr h="151863">
                <a:tc>
                  <a:txBody>
                    <a:bodyPr/>
                    <a:lstStyle/>
                    <a:p>
                      <a:pPr algn="ctr">
                        <a:lnSpc>
                          <a:spcPct val="115000"/>
                        </a:lnSpc>
                        <a:spcAft>
                          <a:spcPts val="0"/>
                        </a:spcAft>
                      </a:pPr>
                      <a:r>
                        <a:rPr lang="en-US" sz="1200" dirty="0">
                          <a:effectLst/>
                        </a:rPr>
                        <a:t>Narrative Summary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gn="ctr">
                        <a:lnSpc>
                          <a:spcPct val="115000"/>
                        </a:lnSpc>
                        <a:spcAft>
                          <a:spcPts val="0"/>
                        </a:spcAft>
                      </a:pPr>
                      <a:r>
                        <a:rPr lang="en-US" sz="1200" dirty="0">
                          <a:effectLst/>
                        </a:rPr>
                        <a:t>Indicators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gn="ctr">
                        <a:lnSpc>
                          <a:spcPct val="115000"/>
                        </a:lnSpc>
                        <a:spcAft>
                          <a:spcPts val="0"/>
                        </a:spcAft>
                      </a:pPr>
                      <a:r>
                        <a:rPr lang="en-US" sz="1200" dirty="0">
                          <a:effectLst/>
                        </a:rPr>
                        <a:t>Verifiers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gn="ctr">
                        <a:lnSpc>
                          <a:spcPct val="115000"/>
                        </a:lnSpc>
                        <a:spcAft>
                          <a:spcPts val="0"/>
                        </a:spcAft>
                      </a:pPr>
                      <a:r>
                        <a:rPr lang="en-US" sz="1200" dirty="0">
                          <a:effectLst/>
                        </a:rPr>
                        <a:t>Assumptions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r>
              <a:tr h="1168516">
                <a:tc>
                  <a:txBody>
                    <a:bodyPr/>
                    <a:lstStyle/>
                    <a:p>
                      <a:pPr>
                        <a:lnSpc>
                          <a:spcPct val="115000"/>
                        </a:lnSpc>
                        <a:spcAft>
                          <a:spcPts val="0"/>
                        </a:spcAft>
                      </a:pPr>
                      <a:r>
                        <a:rPr lang="en-US" sz="1000" dirty="0" smtClean="0">
                          <a:effectLst/>
                        </a:rPr>
                        <a:t>Objective</a:t>
                      </a:r>
                      <a:endParaRPr lang="es-ES" sz="1000" dirty="0">
                        <a:effectLst/>
                      </a:endParaRPr>
                    </a:p>
                    <a:p>
                      <a:pPr>
                        <a:lnSpc>
                          <a:spcPct val="115000"/>
                        </a:lnSpc>
                        <a:spcAft>
                          <a:spcPts val="0"/>
                        </a:spcAft>
                      </a:pPr>
                      <a:r>
                        <a:rPr lang="en-US" sz="1000" dirty="0">
                          <a:effectLst/>
                        </a:rPr>
                        <a:t>-To determine the effect of blended learning using video-based blogs and the speaking skill development in the English language.</a:t>
                      </a:r>
                      <a:endParaRPr lang="es-ES" sz="1000" dirty="0">
                        <a:effectLst/>
                      </a:endParaRPr>
                    </a:p>
                    <a:p>
                      <a:pPr>
                        <a:lnSpc>
                          <a:spcPct val="115000"/>
                        </a:lnSpc>
                        <a:spcAft>
                          <a:spcPts val="0"/>
                        </a:spcAft>
                      </a:pPr>
                      <a:r>
                        <a:rPr lang="en-U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-Students’ results on the Post-Test</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-Scores on the speaking post-test</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Students feel motivated to speak English</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r>
              <a:tr h="1096386">
                <a:tc>
                  <a:txBody>
                    <a:bodyPr/>
                    <a:lstStyle/>
                    <a:p>
                      <a:pPr>
                        <a:lnSpc>
                          <a:spcPct val="115000"/>
                        </a:lnSpc>
                        <a:spcAft>
                          <a:spcPts val="0"/>
                        </a:spcAft>
                      </a:pPr>
                      <a:r>
                        <a:rPr lang="en-US" sz="900" dirty="0">
                          <a:effectLst/>
                        </a:rPr>
                        <a:t> </a:t>
                      </a:r>
                      <a:r>
                        <a:rPr lang="en-US" sz="1000" dirty="0" smtClean="0">
                          <a:effectLst/>
                        </a:rPr>
                        <a:t>Purpose</a:t>
                      </a:r>
                      <a:endParaRPr lang="es-ES" sz="1000" dirty="0">
                        <a:effectLst/>
                      </a:endParaRPr>
                    </a:p>
                    <a:p>
                      <a:pPr>
                        <a:lnSpc>
                          <a:spcPct val="115000"/>
                        </a:lnSpc>
                        <a:spcAft>
                          <a:spcPts val="0"/>
                        </a:spcAft>
                      </a:pPr>
                      <a:r>
                        <a:rPr lang="en-US" sz="1000" dirty="0">
                          <a:effectLst/>
                        </a:rPr>
                        <a:t>-To improve students’ English speaking skill with the use of video-based blogs.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nSpc>
                          <a:spcPct val="115000"/>
                        </a:lnSpc>
                        <a:spcAft>
                          <a:spcPts val="0"/>
                        </a:spcAft>
                      </a:pPr>
                      <a:r>
                        <a:rPr lang="en-US" sz="900" dirty="0">
                          <a:effectLst/>
                        </a:rPr>
                        <a:t> </a:t>
                      </a:r>
                      <a:endParaRPr lang="es-ES" sz="900" dirty="0">
                        <a:effectLst/>
                      </a:endParaRPr>
                    </a:p>
                    <a:p>
                      <a:pPr>
                        <a:lnSpc>
                          <a:spcPct val="115000"/>
                        </a:lnSpc>
                        <a:spcAft>
                          <a:spcPts val="0"/>
                        </a:spcAft>
                      </a:pPr>
                      <a:r>
                        <a:rPr lang="en-US" sz="900" dirty="0">
                          <a:effectLst/>
                        </a:rPr>
                        <a:t>-80% of students from the experimental group achieve a good or excellent level on the speaking skill </a:t>
                      </a:r>
                      <a:r>
                        <a:rPr lang="en-US" sz="900" dirty="0" smtClean="0">
                          <a:effectLst/>
                        </a:rPr>
                        <a:t>post-test</a:t>
                      </a:r>
                    </a:p>
                    <a:p>
                      <a:pPr>
                        <a:lnSpc>
                          <a:spcPct val="115000"/>
                        </a:lnSpc>
                        <a:spcAft>
                          <a:spcPts val="0"/>
                        </a:spcAft>
                      </a:pPr>
                      <a:r>
                        <a:rPr lang="en-US" sz="900" dirty="0" smtClean="0">
                          <a:effectLst/>
                        </a:rPr>
                        <a:t> </a:t>
                      </a:r>
                    </a:p>
                    <a:p>
                      <a:pPr>
                        <a:lnSpc>
                          <a:spcPct val="115000"/>
                        </a:lnSpc>
                        <a:spcAft>
                          <a:spcPts val="0"/>
                        </a:spcAft>
                      </a:pPr>
                      <a:r>
                        <a:rPr lang="en-US" sz="900" dirty="0" smtClean="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nSpc>
                          <a:spcPct val="150000"/>
                        </a:lnSpc>
                        <a:spcAft>
                          <a:spcPts val="0"/>
                        </a:spcAft>
                      </a:pPr>
                      <a:endParaRPr lang="es-ES" sz="900" dirty="0">
                        <a:effectLst/>
                      </a:endParaRPr>
                    </a:p>
                    <a:p>
                      <a:pPr>
                        <a:lnSpc>
                          <a:spcPct val="115000"/>
                        </a:lnSpc>
                        <a:spcAft>
                          <a:spcPts val="0"/>
                        </a:spcAft>
                      </a:pPr>
                      <a:r>
                        <a:rPr lang="en-US" sz="900" dirty="0">
                          <a:effectLst/>
                        </a:rPr>
                        <a:t>-Scores on the speaking post-test</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nSpc>
                          <a:spcPct val="150000"/>
                        </a:lnSpc>
                        <a:spcAft>
                          <a:spcPts val="0"/>
                        </a:spcAft>
                      </a:pPr>
                      <a:endParaRPr lang="es-ES" sz="900" dirty="0">
                        <a:effectLst/>
                      </a:endParaRPr>
                    </a:p>
                    <a:p>
                      <a:pPr>
                        <a:lnSpc>
                          <a:spcPct val="150000"/>
                        </a:lnSpc>
                        <a:spcAft>
                          <a:spcPts val="0"/>
                        </a:spcAft>
                      </a:pPr>
                      <a:r>
                        <a:rPr lang="en-US" sz="900" dirty="0">
                          <a:effectLst/>
                        </a:rPr>
                        <a:t>Students have access to a blog account</a:t>
                      </a:r>
                      <a:endParaRPr lang="es-ES" sz="900" dirty="0">
                        <a:effectLst/>
                      </a:endParaRPr>
                    </a:p>
                    <a:p>
                      <a:pPr>
                        <a:lnSpc>
                          <a:spcPct val="150000"/>
                        </a:lnSpc>
                        <a:spcAft>
                          <a:spcPts val="0"/>
                        </a:spcAft>
                      </a:pPr>
                      <a:r>
                        <a:rPr lang="en-US" sz="900" dirty="0">
                          <a:effectLst/>
                        </a:rPr>
                        <a:t>Students have access to a computer and internet at home</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r>
              <a:tr h="2134917">
                <a:tc>
                  <a:txBody>
                    <a:bodyPr/>
                    <a:lstStyle/>
                    <a:p>
                      <a:pPr>
                        <a:lnSpc>
                          <a:spcPct val="115000"/>
                        </a:lnSpc>
                        <a:spcAft>
                          <a:spcPts val="0"/>
                        </a:spcAft>
                      </a:pPr>
                      <a:r>
                        <a:rPr lang="en-US" sz="1000" dirty="0">
                          <a:effectLst/>
                        </a:rPr>
                        <a:t>Components</a:t>
                      </a:r>
                      <a:endParaRPr lang="es-ES" sz="1000" dirty="0">
                        <a:effectLst/>
                      </a:endParaRPr>
                    </a:p>
                    <a:p>
                      <a:pPr>
                        <a:lnSpc>
                          <a:spcPct val="115000"/>
                        </a:lnSpc>
                        <a:spcAft>
                          <a:spcPts val="0"/>
                        </a:spcAft>
                      </a:pPr>
                      <a:r>
                        <a:rPr lang="en-US" sz="1000" dirty="0">
                          <a:effectLst/>
                        </a:rPr>
                        <a:t> </a:t>
                      </a:r>
                      <a:endParaRPr lang="es-ES" sz="1000" dirty="0">
                        <a:effectLst/>
                      </a:endParaRPr>
                    </a:p>
                    <a:p>
                      <a:pPr>
                        <a:lnSpc>
                          <a:spcPct val="115000"/>
                        </a:lnSpc>
                        <a:spcAft>
                          <a:spcPts val="0"/>
                        </a:spcAft>
                      </a:pPr>
                      <a:r>
                        <a:rPr lang="en-US" sz="1000" dirty="0">
                          <a:effectLst/>
                        </a:rPr>
                        <a:t>-Use of technological resources </a:t>
                      </a:r>
                      <a:endParaRPr lang="es-ES" sz="1000" dirty="0">
                        <a:effectLst/>
                      </a:endParaRPr>
                    </a:p>
                    <a:p>
                      <a:pPr>
                        <a:lnSpc>
                          <a:spcPct val="115000"/>
                        </a:lnSpc>
                        <a:spcAft>
                          <a:spcPts val="0"/>
                        </a:spcAft>
                      </a:pPr>
                      <a:r>
                        <a:rPr lang="en-US" sz="1000" dirty="0">
                          <a:effectLst/>
                        </a:rPr>
                        <a:t> </a:t>
                      </a:r>
                      <a:endParaRPr lang="es-ES" sz="1000" dirty="0">
                        <a:effectLst/>
                      </a:endParaRPr>
                    </a:p>
                    <a:p>
                      <a:pPr>
                        <a:lnSpc>
                          <a:spcPct val="115000"/>
                        </a:lnSpc>
                        <a:spcAft>
                          <a:spcPts val="0"/>
                        </a:spcAft>
                      </a:pPr>
                      <a:r>
                        <a:rPr lang="en-US" sz="1000" dirty="0">
                          <a:effectLst/>
                        </a:rPr>
                        <a:t> </a:t>
                      </a:r>
                      <a:endParaRPr lang="es-ES" sz="1000" dirty="0">
                        <a:effectLst/>
                      </a:endParaRPr>
                    </a:p>
                    <a:p>
                      <a:pPr>
                        <a:lnSpc>
                          <a:spcPct val="115000"/>
                        </a:lnSpc>
                        <a:spcAft>
                          <a:spcPts val="0"/>
                        </a:spcAft>
                      </a:pPr>
                      <a:r>
                        <a:rPr lang="en-US" sz="1000" dirty="0">
                          <a:effectLst/>
                        </a:rPr>
                        <a:t>-Blended learning</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-Teachers develop activities that include video-based blogs</a:t>
                      </a:r>
                      <a:endParaRPr lang="es-ES" sz="900" dirty="0">
                        <a:effectLst/>
                      </a:endParaRPr>
                    </a:p>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-Students participate in the development of a video-based blog</a:t>
                      </a:r>
                      <a:endParaRPr lang="es-ES" sz="900" dirty="0">
                        <a:effectLst/>
                      </a:endParaRPr>
                    </a:p>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-Students collaborate with teacher and other classmates to develop their video-based </a:t>
                      </a:r>
                      <a:r>
                        <a:rPr lang="en-US" sz="900" dirty="0" smtClean="0">
                          <a:effectLst/>
                        </a:rPr>
                        <a:t>blog</a:t>
                      </a:r>
                      <a:endParaRPr lang="es-ES" sz="900" dirty="0">
                        <a:effectLst/>
                      </a:endParaRPr>
                    </a:p>
                  </a:txBody>
                  <a:tcPr marL="30830" marR="30830" marT="0" marB="0"/>
                </a:tc>
                <a:tc>
                  <a:txBody>
                    <a:bodyPr/>
                    <a:lstStyle/>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-Teacher’ survey on use of technological resources</a:t>
                      </a:r>
                      <a:endParaRPr lang="es-ES" sz="900" dirty="0">
                        <a:effectLst/>
                      </a:endParaRPr>
                    </a:p>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-Student’s participation on activities</a:t>
                      </a:r>
                      <a:endParaRPr lang="es-ES" sz="900" dirty="0">
                        <a:effectLst/>
                      </a:endParaRPr>
                    </a:p>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-Students’ participation and video-based blog upload on the platform</a:t>
                      </a:r>
                      <a:endParaRPr lang="es-ES" sz="900" dirty="0">
                        <a:effectLst/>
                      </a:endParaRPr>
                    </a:p>
                    <a:p>
                      <a:pPr>
                        <a:lnSpc>
                          <a:spcPct val="150000"/>
                        </a:lnSpc>
                        <a:spcAft>
                          <a:spcPts val="0"/>
                        </a:spcAft>
                      </a:pPr>
                      <a:r>
                        <a:rPr lang="en-US" sz="900" dirty="0">
                          <a:effectLst/>
                        </a:rPr>
                        <a:t> </a:t>
                      </a:r>
                      <a:endParaRPr lang="es-ES" sz="900" dirty="0">
                        <a:effectLst/>
                      </a:endParaRPr>
                    </a:p>
                    <a:p>
                      <a:pPr>
                        <a:lnSpc>
                          <a:spcPct val="150000"/>
                        </a:lnSpc>
                        <a:spcAft>
                          <a:spcPts val="0"/>
                        </a:spcAft>
                      </a:pPr>
                      <a:r>
                        <a:rPr lang="en-US" sz="900" dirty="0">
                          <a:effectLst/>
                        </a:rPr>
                        <a:t>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c>
                  <a:txBody>
                    <a:bodyPr/>
                    <a:lstStyle/>
                    <a:p>
                      <a:pPr>
                        <a:lnSpc>
                          <a:spcPct val="150000"/>
                        </a:lnSpc>
                        <a:spcAft>
                          <a:spcPts val="0"/>
                        </a:spcAft>
                      </a:pPr>
                      <a:endParaRPr lang="es-ES" sz="900" dirty="0">
                        <a:effectLst/>
                      </a:endParaRPr>
                    </a:p>
                    <a:p>
                      <a:pPr>
                        <a:lnSpc>
                          <a:spcPct val="150000"/>
                        </a:lnSpc>
                        <a:spcAft>
                          <a:spcPts val="0"/>
                        </a:spcAft>
                      </a:pPr>
                      <a:r>
                        <a:rPr lang="en-US" sz="900" dirty="0">
                          <a:effectLst/>
                        </a:rPr>
                        <a:t>Teachers know how to use technology related activities in class</a:t>
                      </a:r>
                      <a:r>
                        <a:rPr lang="en-US" sz="900" dirty="0" smtClean="0">
                          <a:effectLst/>
                        </a:rPr>
                        <a:t>.</a:t>
                      </a:r>
                      <a:endParaRPr lang="es-ES" sz="900" dirty="0">
                        <a:effectLst/>
                      </a:endParaRPr>
                    </a:p>
                    <a:p>
                      <a:pPr>
                        <a:lnSpc>
                          <a:spcPct val="150000"/>
                        </a:lnSpc>
                        <a:spcAft>
                          <a:spcPts val="0"/>
                        </a:spcAft>
                      </a:pPr>
                      <a:r>
                        <a:rPr lang="en-US" sz="900" dirty="0">
                          <a:effectLst/>
                        </a:rPr>
                        <a:t>Students are willing to participate on online collaborative task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830" marR="30830" marT="0" marB="0"/>
                </a:tc>
              </a:tr>
              <a:tr h="1869925">
                <a:tc>
                  <a:txBody>
                    <a:bodyPr/>
                    <a:lstStyle/>
                    <a:p>
                      <a:pPr marL="0" algn="l" defTabSz="914400" rtl="0" eaLnBrk="1" latinLnBrk="0" hangingPunct="1">
                        <a:lnSpc>
                          <a:spcPct val="115000"/>
                        </a:lnSpc>
                        <a:spcAft>
                          <a:spcPts val="0"/>
                        </a:spcAft>
                      </a:pPr>
                      <a:r>
                        <a:rPr lang="en-US" sz="1000" b="1" kern="1200" dirty="0">
                          <a:solidFill>
                            <a:schemeClr val="lt1"/>
                          </a:solidFill>
                          <a:effectLst/>
                          <a:latin typeface="+mn-lt"/>
                          <a:ea typeface="+mn-ea"/>
                          <a:cs typeface="+mn-cs"/>
                        </a:rPr>
                        <a:t>Activities</a:t>
                      </a:r>
                      <a:endParaRPr lang="es-EC" sz="1000" b="1" kern="1200" dirty="0">
                        <a:solidFill>
                          <a:schemeClr val="lt1"/>
                        </a:solidFill>
                        <a:effectLst/>
                        <a:latin typeface="+mn-lt"/>
                        <a:ea typeface="+mn-ea"/>
                        <a:cs typeface="+mn-cs"/>
                      </a:endParaRPr>
                    </a:p>
                    <a:p>
                      <a:pPr marL="0" algn="l" defTabSz="914400" rtl="0" eaLnBrk="1" latinLnBrk="0" hangingPunct="1">
                        <a:lnSpc>
                          <a:spcPct val="115000"/>
                        </a:lnSpc>
                        <a:spcAft>
                          <a:spcPts val="0"/>
                        </a:spcAft>
                      </a:pPr>
                      <a:r>
                        <a:rPr lang="en-US" sz="1000" b="1" kern="1200" dirty="0">
                          <a:solidFill>
                            <a:schemeClr val="lt1"/>
                          </a:solidFill>
                          <a:effectLst/>
                          <a:latin typeface="+mn-lt"/>
                          <a:ea typeface="+mn-ea"/>
                          <a:cs typeface="+mn-cs"/>
                        </a:rPr>
                        <a:t> </a:t>
                      </a:r>
                      <a:endParaRPr lang="es-EC" sz="1000" b="1" kern="1200" dirty="0">
                        <a:solidFill>
                          <a:schemeClr val="lt1"/>
                        </a:solidFill>
                        <a:effectLst/>
                        <a:latin typeface="+mn-lt"/>
                        <a:ea typeface="+mn-ea"/>
                        <a:cs typeface="+mn-cs"/>
                      </a:endParaRPr>
                    </a:p>
                    <a:p>
                      <a:pPr marL="0" algn="l" defTabSz="914400" rtl="0" eaLnBrk="1" latinLnBrk="0" hangingPunct="1">
                        <a:lnSpc>
                          <a:spcPct val="115000"/>
                        </a:lnSpc>
                        <a:spcAft>
                          <a:spcPts val="0"/>
                        </a:spcAft>
                      </a:pPr>
                      <a:endParaRPr lang="es-EC" sz="1000" b="1" kern="1200" dirty="0">
                        <a:solidFill>
                          <a:schemeClr val="lt1"/>
                        </a:solidFill>
                        <a:effectLst/>
                        <a:latin typeface="+mn-lt"/>
                        <a:ea typeface="+mn-ea"/>
                        <a:cs typeface="+mn-cs"/>
                      </a:endParaRPr>
                    </a:p>
                    <a:p>
                      <a:pPr marL="0" algn="l" defTabSz="914400" rtl="0" eaLnBrk="1" latinLnBrk="0" hangingPunct="1">
                        <a:lnSpc>
                          <a:spcPct val="115000"/>
                        </a:lnSpc>
                        <a:spcAft>
                          <a:spcPts val="0"/>
                        </a:spcAft>
                      </a:pPr>
                      <a:r>
                        <a:rPr lang="en-US" sz="1000" b="1" kern="1200" dirty="0">
                          <a:solidFill>
                            <a:schemeClr val="lt1"/>
                          </a:solidFill>
                          <a:effectLst/>
                          <a:latin typeface="+mn-lt"/>
                          <a:ea typeface="+mn-ea"/>
                          <a:cs typeface="+mn-cs"/>
                        </a:rPr>
                        <a:t>-Video-based blogs</a:t>
                      </a:r>
                      <a:endParaRPr lang="es-EC" sz="1000" b="1" kern="1200" dirty="0">
                        <a:solidFill>
                          <a:schemeClr val="lt1"/>
                        </a:solidFill>
                        <a:effectLst/>
                        <a:latin typeface="+mn-lt"/>
                        <a:ea typeface="+mn-ea"/>
                        <a:cs typeface="+mn-cs"/>
                      </a:endParaRPr>
                    </a:p>
                    <a:p>
                      <a:pPr marL="0" algn="l" defTabSz="914400" rtl="0" eaLnBrk="1" latinLnBrk="0" hangingPunct="1">
                        <a:lnSpc>
                          <a:spcPct val="115000"/>
                        </a:lnSpc>
                        <a:spcAft>
                          <a:spcPts val="0"/>
                        </a:spcAft>
                      </a:pPr>
                      <a:r>
                        <a:rPr lang="en-US" sz="1000" b="1" kern="1200" dirty="0">
                          <a:solidFill>
                            <a:schemeClr val="lt1"/>
                          </a:solidFill>
                          <a:effectLst/>
                          <a:latin typeface="+mn-lt"/>
                          <a:ea typeface="+mn-ea"/>
                          <a:cs typeface="+mn-cs"/>
                        </a:rPr>
                        <a:t> </a:t>
                      </a:r>
                      <a:endParaRPr lang="es-EC" sz="1000" b="1" kern="1200" dirty="0">
                        <a:solidFill>
                          <a:schemeClr val="lt1"/>
                        </a:solidFill>
                        <a:effectLst/>
                        <a:latin typeface="+mn-lt"/>
                        <a:ea typeface="+mn-ea"/>
                        <a:cs typeface="+mn-cs"/>
                      </a:endParaRPr>
                    </a:p>
                    <a:p>
                      <a:pPr marL="0" algn="l" defTabSz="914400" rtl="0" eaLnBrk="1" latinLnBrk="0" hangingPunct="1">
                        <a:lnSpc>
                          <a:spcPct val="115000"/>
                        </a:lnSpc>
                        <a:spcAft>
                          <a:spcPts val="0"/>
                        </a:spcAft>
                      </a:pPr>
                      <a:r>
                        <a:rPr lang="en-US" sz="1000" b="1" kern="1200" dirty="0">
                          <a:solidFill>
                            <a:schemeClr val="lt1"/>
                          </a:solidFill>
                          <a:effectLst/>
                          <a:latin typeface="+mn-lt"/>
                          <a:ea typeface="+mn-ea"/>
                          <a:cs typeface="+mn-cs"/>
                        </a:rPr>
                        <a:t> </a:t>
                      </a:r>
                      <a:endParaRPr lang="es-EC" sz="1000" b="1" kern="1200" dirty="0">
                        <a:solidFill>
                          <a:schemeClr val="lt1"/>
                        </a:solidFill>
                        <a:effectLst/>
                        <a:latin typeface="+mn-lt"/>
                        <a:ea typeface="+mn-ea"/>
                        <a:cs typeface="+mn-cs"/>
                      </a:endParaRPr>
                    </a:p>
                    <a:p>
                      <a:pPr marL="0" algn="l" defTabSz="914400" rtl="0" eaLnBrk="1" latinLnBrk="0" hangingPunct="1">
                        <a:lnSpc>
                          <a:spcPct val="115000"/>
                        </a:lnSpc>
                        <a:spcAft>
                          <a:spcPts val="0"/>
                        </a:spcAft>
                      </a:pPr>
                      <a:r>
                        <a:rPr lang="en-US" sz="1000" b="1" kern="1200" dirty="0">
                          <a:solidFill>
                            <a:schemeClr val="lt1"/>
                          </a:solidFill>
                          <a:effectLst/>
                          <a:latin typeface="+mn-lt"/>
                          <a:ea typeface="+mn-ea"/>
                          <a:cs typeface="+mn-cs"/>
                        </a:rPr>
                        <a:t>-Teacher training sessions on how to use a variety of didactic material.</a:t>
                      </a:r>
                      <a:endParaRPr lang="es-EC" sz="1000" b="1" kern="1200" dirty="0">
                        <a:solidFill>
                          <a:schemeClr val="lt1"/>
                        </a:solidFill>
                        <a:effectLst/>
                        <a:latin typeface="+mn-lt"/>
                        <a:ea typeface="+mn-ea"/>
                        <a:cs typeface="+mn-cs"/>
                      </a:endParaRPr>
                    </a:p>
                    <a:p>
                      <a:pPr marL="0" algn="l" defTabSz="914400" rtl="0" eaLnBrk="1" latinLnBrk="0" hangingPunct="1">
                        <a:lnSpc>
                          <a:spcPct val="115000"/>
                        </a:lnSpc>
                        <a:spcAft>
                          <a:spcPts val="0"/>
                        </a:spcAft>
                      </a:pPr>
                      <a:r>
                        <a:rPr lang="en-US" sz="1000" b="1" kern="1200" dirty="0">
                          <a:solidFill>
                            <a:schemeClr val="lt1"/>
                          </a:solidFill>
                          <a:effectLst/>
                          <a:latin typeface="+mn-lt"/>
                          <a:ea typeface="+mn-ea"/>
                          <a:cs typeface="+mn-cs"/>
                        </a:rPr>
                        <a:t>(Duration: 2 hours session every week for 1 month )</a:t>
                      </a:r>
                      <a:endParaRPr lang="es-EC" sz="1000" b="1" kern="1200" dirty="0">
                        <a:solidFill>
                          <a:schemeClr val="lt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0"/>
                        </a:spcAft>
                      </a:pPr>
                      <a:r>
                        <a:rPr lang="en-US" sz="900" kern="1200" dirty="0" smtClean="0">
                          <a:solidFill>
                            <a:schemeClr val="dk1"/>
                          </a:solidFill>
                          <a:effectLst/>
                          <a:latin typeface="+mn-lt"/>
                          <a:ea typeface="+mn-ea"/>
                          <a:cs typeface="+mn-cs"/>
                        </a:rPr>
                        <a:t>Resources</a:t>
                      </a:r>
                    </a:p>
                    <a:p>
                      <a:pPr marL="0" algn="l" defTabSz="914400" rtl="0" eaLnBrk="1" latinLnBrk="0" hangingPunct="1">
                        <a:lnSpc>
                          <a:spcPct val="150000"/>
                        </a:lnSpc>
                        <a:spcAft>
                          <a:spcPts val="0"/>
                        </a:spcAft>
                      </a:pP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 </a:t>
                      </a:r>
                      <a:r>
                        <a:rPr lang="en-US" sz="900" kern="1200" dirty="0" smtClean="0">
                          <a:solidFill>
                            <a:schemeClr val="dk1"/>
                          </a:solidFill>
                          <a:effectLst/>
                          <a:latin typeface="+mn-lt"/>
                          <a:ea typeface="+mn-ea"/>
                          <a:cs typeface="+mn-cs"/>
                        </a:rPr>
                        <a:t>Free/Paid </a:t>
                      </a:r>
                      <a:r>
                        <a:rPr lang="en-US" sz="900" kern="1200" dirty="0">
                          <a:solidFill>
                            <a:schemeClr val="dk1"/>
                          </a:solidFill>
                          <a:effectLst/>
                          <a:latin typeface="+mn-lt"/>
                          <a:ea typeface="+mn-ea"/>
                          <a:cs typeface="+mn-cs"/>
                        </a:rPr>
                        <a:t>Blog Membership</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Video software</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Computer Lab</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Internet</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Projector</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Copies </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Markers</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 </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Cost USD$</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 </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$24,99</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 </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$5,00</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 </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$4,00</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Total = $33,99</a:t>
                      </a:r>
                      <a:endParaRPr lang="es-EC" sz="9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Budget</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 </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Area English Directors working along with computer teachers to train teachers on how to use a variety of didactic technological material. </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 </a:t>
                      </a:r>
                      <a:endParaRPr lang="es-EC" sz="900" kern="1200" dirty="0">
                        <a:solidFill>
                          <a:schemeClr val="dk1"/>
                        </a:solidFill>
                        <a:effectLst/>
                        <a:latin typeface="+mn-lt"/>
                        <a:ea typeface="+mn-ea"/>
                        <a:cs typeface="+mn-cs"/>
                      </a:endParaRPr>
                    </a:p>
                    <a:p>
                      <a:pPr marL="0" algn="l" defTabSz="914400" rtl="0" eaLnBrk="1" latinLnBrk="0" hangingPunct="1">
                        <a:lnSpc>
                          <a:spcPct val="150000"/>
                        </a:lnSpc>
                        <a:spcAft>
                          <a:spcPts val="0"/>
                        </a:spcAft>
                      </a:pPr>
                      <a:r>
                        <a:rPr lang="en-US" sz="900" kern="1200" dirty="0">
                          <a:solidFill>
                            <a:schemeClr val="dk1"/>
                          </a:solidFill>
                          <a:effectLst/>
                          <a:latin typeface="+mn-lt"/>
                          <a:ea typeface="+mn-ea"/>
                          <a:cs typeface="+mn-cs"/>
                        </a:rPr>
                        <a:t> </a:t>
                      </a:r>
                      <a:endParaRPr lang="es-EC" sz="9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919347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67544" y="908720"/>
            <a:ext cx="7715953" cy="3950568"/>
          </a:xfrm>
          <a:prstGeom prst="rect">
            <a:avLst/>
          </a:prstGeom>
        </p:spPr>
      </p:pic>
      <p:sp>
        <p:nvSpPr>
          <p:cNvPr id="4" name="Título 3"/>
          <p:cNvSpPr>
            <a:spLocks noGrp="1"/>
          </p:cNvSpPr>
          <p:nvPr>
            <p:ph type="title"/>
          </p:nvPr>
        </p:nvSpPr>
        <p:spPr>
          <a:xfrm>
            <a:off x="563497" y="5373216"/>
            <a:ext cx="7620000" cy="1143000"/>
          </a:xfrm>
        </p:spPr>
        <p:txBody>
          <a:bodyPr/>
          <a:lstStyle/>
          <a:p>
            <a:pPr algn="ctr"/>
            <a:r>
              <a:rPr lang="es-ES" dirty="0" smtClean="0"/>
              <a:t>THANK YOU</a:t>
            </a:r>
            <a:endParaRPr lang="es-ES" dirty="0"/>
          </a:p>
        </p:txBody>
      </p:sp>
    </p:spTree>
    <p:extLst>
      <p:ext uri="{BB962C8B-B14F-4D97-AF65-F5344CB8AC3E}">
        <p14:creationId xmlns:p14="http://schemas.microsoft.com/office/powerpoint/2010/main" val="3967594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OBJECTIVES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93703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515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JUSTIFICATION</a:t>
            </a:r>
            <a:endParaRPr lang="es-EC" dirty="0"/>
          </a:p>
        </p:txBody>
      </p:sp>
      <p:sp>
        <p:nvSpPr>
          <p:cNvPr id="3" name="2 Marcador de contenido"/>
          <p:cNvSpPr>
            <a:spLocks noGrp="1"/>
          </p:cNvSpPr>
          <p:nvPr>
            <p:ph idx="1"/>
          </p:nvPr>
        </p:nvSpPr>
        <p:spPr/>
        <p:txBody>
          <a:bodyPr/>
          <a:lstStyle/>
          <a:p>
            <a:pPr marL="114300" indent="0">
              <a:buNone/>
            </a:pPr>
            <a:endParaRPr lang="es-EC" dirty="0" smtClean="0"/>
          </a:p>
          <a:p>
            <a:r>
              <a:rPr lang="es-EC" dirty="0" err="1" smtClean="0"/>
              <a:t>Students</a:t>
            </a:r>
            <a:r>
              <a:rPr lang="es-EC" dirty="0" smtClean="0"/>
              <a:t> </a:t>
            </a:r>
            <a:r>
              <a:rPr lang="es-EC" dirty="0" err="1" smtClean="0"/>
              <a:t>have</a:t>
            </a:r>
            <a:r>
              <a:rPr lang="es-EC" dirty="0" smtClean="0"/>
              <a:t> </a:t>
            </a:r>
            <a:r>
              <a:rPr lang="es-EC" dirty="0" err="1" smtClean="0"/>
              <a:t>difficulty</a:t>
            </a:r>
            <a:r>
              <a:rPr lang="es-EC" dirty="0" smtClean="0"/>
              <a:t> </a:t>
            </a:r>
            <a:r>
              <a:rPr lang="es-EC" dirty="0" err="1" smtClean="0"/>
              <a:t>developing</a:t>
            </a:r>
            <a:r>
              <a:rPr lang="es-EC" dirty="0" smtClean="0"/>
              <a:t> </a:t>
            </a:r>
            <a:r>
              <a:rPr lang="es-EC" dirty="0" err="1" smtClean="0"/>
              <a:t>their</a:t>
            </a:r>
            <a:r>
              <a:rPr lang="es-EC" dirty="0" smtClean="0"/>
              <a:t> </a:t>
            </a:r>
            <a:r>
              <a:rPr lang="es-EC" dirty="0" err="1" smtClean="0"/>
              <a:t>communicative</a:t>
            </a:r>
            <a:r>
              <a:rPr lang="es-EC" dirty="0" smtClean="0"/>
              <a:t> </a:t>
            </a:r>
            <a:r>
              <a:rPr lang="es-EC" dirty="0" err="1" smtClean="0"/>
              <a:t>skills</a:t>
            </a:r>
            <a:endParaRPr lang="es-EC" dirty="0" smtClean="0"/>
          </a:p>
          <a:p>
            <a:pPr marL="114300" indent="0">
              <a:buNone/>
            </a:pPr>
            <a:endParaRPr lang="es-EC" dirty="0" smtClean="0"/>
          </a:p>
          <a:p>
            <a:r>
              <a:rPr lang="es-EC" dirty="0" smtClean="0"/>
              <a:t>ICT </a:t>
            </a:r>
            <a:r>
              <a:rPr lang="es-EC" dirty="0" err="1" smtClean="0"/>
              <a:t>tools</a:t>
            </a:r>
            <a:r>
              <a:rPr lang="es-EC" dirty="0" smtClean="0"/>
              <a:t> can </a:t>
            </a:r>
            <a:r>
              <a:rPr lang="es-EC" dirty="0" err="1" smtClean="0"/>
              <a:t>help</a:t>
            </a:r>
            <a:r>
              <a:rPr lang="es-EC" dirty="0" smtClean="0"/>
              <a:t> </a:t>
            </a:r>
            <a:r>
              <a:rPr lang="es-EC" dirty="0" err="1" smtClean="0"/>
              <a:t>students</a:t>
            </a:r>
            <a:r>
              <a:rPr lang="es-EC" dirty="0" smtClean="0"/>
              <a:t> in </a:t>
            </a:r>
            <a:r>
              <a:rPr lang="es-EC" dirty="0" err="1" smtClean="0"/>
              <a:t>the</a:t>
            </a:r>
            <a:r>
              <a:rPr lang="es-EC" dirty="0" smtClean="0"/>
              <a:t> </a:t>
            </a:r>
            <a:r>
              <a:rPr lang="es-EC" dirty="0" err="1" smtClean="0"/>
              <a:t>learning</a:t>
            </a:r>
            <a:r>
              <a:rPr lang="es-EC" dirty="0" smtClean="0"/>
              <a:t> </a:t>
            </a:r>
            <a:r>
              <a:rPr lang="es-EC" dirty="0" err="1" smtClean="0"/>
              <a:t>process</a:t>
            </a:r>
            <a:endParaRPr lang="es-EC" dirty="0" smtClean="0"/>
          </a:p>
          <a:p>
            <a:endParaRPr lang="es-EC" dirty="0"/>
          </a:p>
          <a:p>
            <a:r>
              <a:rPr lang="es-EC" dirty="0" err="1" smtClean="0"/>
              <a:t>Blendend</a:t>
            </a:r>
            <a:r>
              <a:rPr lang="es-EC" dirty="0" smtClean="0"/>
              <a:t> </a:t>
            </a:r>
            <a:r>
              <a:rPr lang="es-EC" dirty="0" err="1" smtClean="0"/>
              <a:t>Learning</a:t>
            </a:r>
            <a:r>
              <a:rPr lang="es-EC" dirty="0" smtClean="0"/>
              <a:t> </a:t>
            </a:r>
            <a:r>
              <a:rPr lang="es-EC" dirty="0" err="1" smtClean="0"/>
              <a:t>using</a:t>
            </a:r>
            <a:r>
              <a:rPr lang="es-EC" dirty="0" smtClean="0"/>
              <a:t> Video-</a:t>
            </a:r>
            <a:r>
              <a:rPr lang="es-EC" dirty="0" err="1" smtClean="0"/>
              <a:t>Based</a:t>
            </a:r>
            <a:r>
              <a:rPr lang="es-EC" dirty="0" smtClean="0"/>
              <a:t> Blogs</a:t>
            </a:r>
          </a:p>
          <a:p>
            <a:endParaRPr lang="es-EC" dirty="0"/>
          </a:p>
          <a:p>
            <a:r>
              <a:rPr lang="es-EC" dirty="0" err="1" smtClean="0"/>
              <a:t>Promote</a:t>
            </a:r>
            <a:r>
              <a:rPr lang="es-EC" dirty="0" smtClean="0"/>
              <a:t> </a:t>
            </a:r>
            <a:r>
              <a:rPr lang="es-EC" dirty="0" err="1" smtClean="0"/>
              <a:t>collaborative</a:t>
            </a:r>
            <a:r>
              <a:rPr lang="es-EC" dirty="0" smtClean="0"/>
              <a:t>  and </a:t>
            </a:r>
            <a:r>
              <a:rPr lang="es-EC" dirty="0" err="1" smtClean="0"/>
              <a:t>interactive</a:t>
            </a:r>
            <a:r>
              <a:rPr lang="es-EC" dirty="0" smtClean="0"/>
              <a:t> </a:t>
            </a:r>
            <a:r>
              <a:rPr lang="es-EC" dirty="0" err="1" smtClean="0"/>
              <a:t>learning</a:t>
            </a:r>
            <a:endParaRPr lang="es-EC" dirty="0"/>
          </a:p>
        </p:txBody>
      </p:sp>
    </p:spTree>
    <p:extLst>
      <p:ext uri="{BB962C8B-B14F-4D97-AF65-F5344CB8AC3E}">
        <p14:creationId xmlns:p14="http://schemas.microsoft.com/office/powerpoint/2010/main" val="1588061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8604448" cy="6858000"/>
          </a:xfrm>
          <a:prstGeom prst="rect">
            <a:avLst/>
          </a:prstGeom>
        </p:spPr>
      </p:pic>
      <p:sp>
        <p:nvSpPr>
          <p:cNvPr id="4" name="3 Título"/>
          <p:cNvSpPr>
            <a:spLocks noGrp="1"/>
          </p:cNvSpPr>
          <p:nvPr>
            <p:ph type="ctrTitle"/>
          </p:nvPr>
        </p:nvSpPr>
        <p:spPr/>
        <p:txBody>
          <a:bodyPr/>
          <a:lstStyle/>
          <a:p>
            <a:pPr algn="ctr"/>
            <a:r>
              <a:rPr lang="es-EC" sz="5400" dirty="0" smtClean="0"/>
              <a:t>BLENDED LEARNING USING VIDEO-BASED BLOGS</a:t>
            </a:r>
            <a:endParaRPr lang="es-EC" sz="5400" dirty="0"/>
          </a:p>
        </p:txBody>
      </p:sp>
    </p:spTree>
    <p:extLst>
      <p:ext uri="{BB962C8B-B14F-4D97-AF65-F5344CB8AC3E}">
        <p14:creationId xmlns:p14="http://schemas.microsoft.com/office/powerpoint/2010/main" val="1089042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800" dirty="0" smtClean="0"/>
              <a:t>BLENDED LEARNING USING VIDEO-BASED BLOGS</a:t>
            </a:r>
            <a:endParaRPr lang="es-EC" sz="2800" dirty="0"/>
          </a:p>
        </p:txBody>
      </p:sp>
      <p:sp>
        <p:nvSpPr>
          <p:cNvPr id="3" name="2 Marcador de contenido"/>
          <p:cNvSpPr>
            <a:spLocks noGrp="1"/>
          </p:cNvSpPr>
          <p:nvPr>
            <p:ph idx="1"/>
          </p:nvPr>
        </p:nvSpPr>
        <p:spPr/>
        <p:txBody>
          <a:bodyPr>
            <a:normAutofit/>
          </a:bodyPr>
          <a:lstStyle/>
          <a:p>
            <a:r>
              <a:rPr lang="es-EC" dirty="0" err="1" smtClean="0"/>
              <a:t>An</a:t>
            </a:r>
            <a:r>
              <a:rPr lang="es-EC" dirty="0" smtClean="0"/>
              <a:t> </a:t>
            </a:r>
            <a:r>
              <a:rPr lang="es-EC" dirty="0" err="1" smtClean="0"/>
              <a:t>overview</a:t>
            </a:r>
            <a:r>
              <a:rPr lang="es-EC" dirty="0" smtClean="0"/>
              <a:t> of </a:t>
            </a:r>
            <a:r>
              <a:rPr lang="es-EC" dirty="0" err="1" smtClean="0"/>
              <a:t>Blended</a:t>
            </a:r>
            <a:r>
              <a:rPr lang="es-EC" dirty="0" smtClean="0"/>
              <a:t> </a:t>
            </a:r>
            <a:r>
              <a:rPr lang="es-EC" dirty="0" err="1" smtClean="0"/>
              <a:t>Learning</a:t>
            </a:r>
            <a:r>
              <a:rPr lang="es-EC" dirty="0" smtClean="0"/>
              <a:t> </a:t>
            </a:r>
          </a:p>
          <a:p>
            <a:pPr lvl="1">
              <a:lnSpc>
                <a:spcPct val="150000"/>
              </a:lnSpc>
            </a:pPr>
            <a:r>
              <a:rPr lang="es-EC" dirty="0" smtClean="0"/>
              <a:t>Combines online and </a:t>
            </a:r>
            <a:r>
              <a:rPr lang="es-EC" dirty="0" err="1" smtClean="0"/>
              <a:t>traditional</a:t>
            </a:r>
            <a:r>
              <a:rPr lang="es-EC" dirty="0" smtClean="0"/>
              <a:t> </a:t>
            </a:r>
            <a:r>
              <a:rPr lang="es-EC" dirty="0" err="1" smtClean="0"/>
              <a:t>face</a:t>
            </a:r>
            <a:r>
              <a:rPr lang="es-EC" dirty="0" smtClean="0"/>
              <a:t>-to-</a:t>
            </a:r>
            <a:r>
              <a:rPr lang="es-EC" dirty="0" err="1" smtClean="0"/>
              <a:t>face</a:t>
            </a:r>
            <a:r>
              <a:rPr lang="es-EC" dirty="0" smtClean="0"/>
              <a:t> </a:t>
            </a:r>
            <a:r>
              <a:rPr lang="es-EC" dirty="0" err="1" smtClean="0"/>
              <a:t>instruction</a:t>
            </a:r>
            <a:endParaRPr lang="es-EC" dirty="0" smtClean="0"/>
          </a:p>
          <a:p>
            <a:pPr lvl="1">
              <a:lnSpc>
                <a:spcPct val="150000"/>
              </a:lnSpc>
            </a:pPr>
            <a:r>
              <a:rPr lang="es-EC" dirty="0" smtClean="0"/>
              <a:t>Wide </a:t>
            </a:r>
            <a:r>
              <a:rPr lang="es-EC" dirty="0" err="1" smtClean="0"/>
              <a:t>variety</a:t>
            </a:r>
            <a:r>
              <a:rPr lang="es-EC" dirty="0" smtClean="0"/>
              <a:t> of online and </a:t>
            </a:r>
            <a:r>
              <a:rPr lang="es-EC" dirty="0" err="1" smtClean="0"/>
              <a:t>technological</a:t>
            </a:r>
            <a:r>
              <a:rPr lang="es-EC" dirty="0" smtClean="0"/>
              <a:t> </a:t>
            </a:r>
            <a:r>
              <a:rPr lang="es-EC" dirty="0" err="1" smtClean="0"/>
              <a:t>resources</a:t>
            </a:r>
            <a:endParaRPr lang="es-EC" dirty="0" smtClean="0"/>
          </a:p>
          <a:p>
            <a:pPr lvl="1">
              <a:lnSpc>
                <a:spcPct val="150000"/>
              </a:lnSpc>
            </a:pPr>
            <a:r>
              <a:rPr lang="es-EC" dirty="0" smtClean="0"/>
              <a:t>Video-</a:t>
            </a:r>
            <a:r>
              <a:rPr lang="es-EC" dirty="0" err="1" smtClean="0"/>
              <a:t>Based</a:t>
            </a:r>
            <a:r>
              <a:rPr lang="es-EC" dirty="0" smtClean="0"/>
              <a:t> Blogs </a:t>
            </a:r>
            <a:endParaRPr lang="es-EC" dirty="0"/>
          </a:p>
          <a:p>
            <a:pPr marL="114300" indent="0">
              <a:buNone/>
            </a:pPr>
            <a:endParaRPr lang="es-EC" dirty="0" smtClean="0"/>
          </a:p>
          <a:p>
            <a:r>
              <a:rPr lang="es-EC" dirty="0" err="1" smtClean="0"/>
              <a:t>The</a:t>
            </a:r>
            <a:r>
              <a:rPr lang="es-EC" dirty="0" smtClean="0"/>
              <a:t> importante of </a:t>
            </a:r>
            <a:r>
              <a:rPr lang="es-EC" dirty="0" err="1" smtClean="0"/>
              <a:t>Blended</a:t>
            </a:r>
            <a:r>
              <a:rPr lang="es-EC" dirty="0" smtClean="0"/>
              <a:t> </a:t>
            </a:r>
            <a:r>
              <a:rPr lang="es-EC" dirty="0" err="1" smtClean="0"/>
              <a:t>Learning</a:t>
            </a:r>
            <a:endParaRPr lang="es-EC" dirty="0" smtClean="0"/>
          </a:p>
          <a:p>
            <a:pPr lvl="1"/>
            <a:r>
              <a:rPr lang="es-EC" dirty="0" err="1"/>
              <a:t>Enhances</a:t>
            </a:r>
            <a:r>
              <a:rPr lang="es-EC" dirty="0"/>
              <a:t> </a:t>
            </a:r>
            <a:r>
              <a:rPr lang="es-EC" dirty="0" err="1"/>
              <a:t>the</a:t>
            </a:r>
            <a:r>
              <a:rPr lang="es-EC" dirty="0"/>
              <a:t> </a:t>
            </a:r>
            <a:r>
              <a:rPr lang="es-EC" dirty="0" err="1"/>
              <a:t>teaching</a:t>
            </a:r>
            <a:r>
              <a:rPr lang="es-EC" dirty="0"/>
              <a:t> and </a:t>
            </a:r>
            <a:r>
              <a:rPr lang="es-EC" dirty="0" err="1"/>
              <a:t>learning</a:t>
            </a:r>
            <a:r>
              <a:rPr lang="es-EC" dirty="0"/>
              <a:t> </a:t>
            </a:r>
            <a:r>
              <a:rPr lang="es-EC" dirty="0" err="1" smtClean="0"/>
              <a:t>experience</a:t>
            </a:r>
            <a:r>
              <a:rPr lang="es-EC" dirty="0" smtClean="0"/>
              <a:t> </a:t>
            </a:r>
            <a:r>
              <a:rPr lang="es-EC" dirty="0"/>
              <a:t>of </a:t>
            </a:r>
            <a:r>
              <a:rPr lang="es-EC" dirty="0" err="1" smtClean="0"/>
              <a:t>students</a:t>
            </a:r>
            <a:endParaRPr lang="es-EC" dirty="0"/>
          </a:p>
          <a:p>
            <a:pPr lvl="1">
              <a:lnSpc>
                <a:spcPct val="150000"/>
              </a:lnSpc>
            </a:pPr>
            <a:r>
              <a:rPr lang="es-EC" dirty="0" err="1" smtClean="0"/>
              <a:t>Provides</a:t>
            </a:r>
            <a:r>
              <a:rPr lang="es-EC" dirty="0" smtClean="0"/>
              <a:t> </a:t>
            </a:r>
            <a:r>
              <a:rPr lang="es-EC" dirty="0" err="1"/>
              <a:t>e</a:t>
            </a:r>
            <a:r>
              <a:rPr lang="es-EC" dirty="0" err="1" smtClean="0"/>
              <a:t>fficient</a:t>
            </a:r>
            <a:r>
              <a:rPr lang="es-EC" dirty="0" smtClean="0"/>
              <a:t> </a:t>
            </a:r>
            <a:r>
              <a:rPr lang="es-EC" dirty="0" err="1"/>
              <a:t>teaching</a:t>
            </a:r>
            <a:r>
              <a:rPr lang="es-EC" dirty="0"/>
              <a:t> and </a:t>
            </a:r>
            <a:r>
              <a:rPr lang="es-EC" dirty="0" err="1"/>
              <a:t>course</a:t>
            </a:r>
            <a:r>
              <a:rPr lang="es-EC" dirty="0"/>
              <a:t> </a:t>
            </a:r>
            <a:r>
              <a:rPr lang="es-EC" dirty="0" err="1"/>
              <a:t>management</a:t>
            </a:r>
            <a:r>
              <a:rPr lang="es-EC" dirty="0"/>
              <a:t> </a:t>
            </a:r>
            <a:r>
              <a:rPr lang="es-EC" dirty="0" err="1" smtClean="0"/>
              <a:t>practice</a:t>
            </a:r>
            <a:endParaRPr lang="es-EC" dirty="0"/>
          </a:p>
          <a:p>
            <a:pPr lvl="1">
              <a:lnSpc>
                <a:spcPct val="150000"/>
              </a:lnSpc>
            </a:pPr>
            <a:r>
              <a:rPr lang="es-EC" dirty="0" err="1" smtClean="0"/>
              <a:t>Helps</a:t>
            </a:r>
            <a:r>
              <a:rPr lang="es-EC" dirty="0" smtClean="0"/>
              <a:t> </a:t>
            </a:r>
            <a:r>
              <a:rPr lang="es-EC" dirty="0" err="1" smtClean="0"/>
              <a:t>achieve</a:t>
            </a:r>
            <a:r>
              <a:rPr lang="es-EC" dirty="0" smtClean="0"/>
              <a:t> </a:t>
            </a:r>
            <a:r>
              <a:rPr lang="es-EC" dirty="0" err="1" smtClean="0"/>
              <a:t>learning</a:t>
            </a:r>
            <a:r>
              <a:rPr lang="es-EC" dirty="0" smtClean="0"/>
              <a:t> </a:t>
            </a:r>
            <a:r>
              <a:rPr lang="es-EC" dirty="0" err="1"/>
              <a:t>objectives</a:t>
            </a:r>
            <a:r>
              <a:rPr lang="es-EC" dirty="0"/>
              <a:t> in </a:t>
            </a:r>
            <a:r>
              <a:rPr lang="es-EC" dirty="0" err="1"/>
              <a:t>the</a:t>
            </a:r>
            <a:r>
              <a:rPr lang="es-EC" dirty="0"/>
              <a:t> </a:t>
            </a:r>
            <a:r>
              <a:rPr lang="es-EC" dirty="0" err="1"/>
              <a:t>class</a:t>
            </a:r>
            <a:endParaRPr lang="es-EC" dirty="0"/>
          </a:p>
          <a:p>
            <a:pPr lvl="1"/>
            <a:endParaRPr lang="es-EC" dirty="0" smtClean="0"/>
          </a:p>
          <a:p>
            <a:pPr marL="411480" lvl="1" indent="0">
              <a:buNone/>
            </a:pPr>
            <a:endParaRPr lang="es-EC" dirty="0" smtClean="0"/>
          </a:p>
          <a:p>
            <a:pPr lvl="1"/>
            <a:endParaRPr lang="es-EC" dirty="0" smtClean="0"/>
          </a:p>
          <a:p>
            <a:pPr lvl="1"/>
            <a:endParaRPr lang="es-EC" dirty="0" smtClean="0"/>
          </a:p>
          <a:p>
            <a:pPr lvl="2"/>
            <a:endParaRPr lang="es-EC" dirty="0" smtClean="0"/>
          </a:p>
        </p:txBody>
      </p:sp>
    </p:spTree>
    <p:extLst>
      <p:ext uri="{BB962C8B-B14F-4D97-AF65-F5344CB8AC3E}">
        <p14:creationId xmlns:p14="http://schemas.microsoft.com/office/powerpoint/2010/main" val="401501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n-US" dirty="0" smtClean="0"/>
              <a:t>Blended Learning Elements</a:t>
            </a:r>
            <a:endParaRPr lang="en-US" dirty="0"/>
          </a:p>
        </p:txBody>
      </p:sp>
      <p:grpSp>
        <p:nvGrpSpPr>
          <p:cNvPr id="8" name="7 Grupo"/>
          <p:cNvGrpSpPr/>
          <p:nvPr/>
        </p:nvGrpSpPr>
        <p:grpSpPr>
          <a:xfrm>
            <a:off x="971600" y="2060848"/>
            <a:ext cx="6480720" cy="3181373"/>
            <a:chOff x="971600" y="2060848"/>
            <a:chExt cx="6480720" cy="3181373"/>
          </a:xfrm>
        </p:grpSpPr>
        <p:pic>
          <p:nvPicPr>
            <p:cNvPr id="4" name="3 Imagen"/>
            <p:cNvPicPr/>
            <p:nvPr/>
          </p:nvPicPr>
          <p:blipFill rotWithShape="1">
            <a:blip r:embed="rId2"/>
            <a:srcRect l="8173" t="49230" r="30769" b="28554"/>
            <a:stretch/>
          </p:blipFill>
          <p:spPr bwMode="auto">
            <a:xfrm>
              <a:off x="971600" y="2420888"/>
              <a:ext cx="6480720" cy="2353281"/>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2915816" y="2060848"/>
              <a:ext cx="2088232"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6 Rectángulo"/>
            <p:cNvSpPr/>
            <p:nvPr/>
          </p:nvSpPr>
          <p:spPr>
            <a:xfrm>
              <a:off x="3833918" y="4306117"/>
              <a:ext cx="252028"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pSp>
      <p:sp>
        <p:nvSpPr>
          <p:cNvPr id="9" name="8 Rectángulo"/>
          <p:cNvSpPr/>
          <p:nvPr/>
        </p:nvSpPr>
        <p:spPr>
          <a:xfrm>
            <a:off x="3055151" y="4872889"/>
            <a:ext cx="1279517" cy="253916"/>
          </a:xfrm>
          <a:prstGeom prst="rect">
            <a:avLst/>
          </a:prstGeom>
        </p:spPr>
        <p:txBody>
          <a:bodyPr wrap="none">
            <a:spAutoFit/>
          </a:bodyPr>
          <a:lstStyle/>
          <a:p>
            <a:r>
              <a:rPr lang="en-CA" sz="1050" dirty="0"/>
              <a:t>Source: </a:t>
            </a:r>
            <a:r>
              <a:rPr lang="en-US" sz="1050" dirty="0"/>
              <a:t>(Shih, 2010)</a:t>
            </a:r>
            <a:endParaRPr lang="es-EC" sz="1050" dirty="0"/>
          </a:p>
        </p:txBody>
      </p:sp>
    </p:spTree>
    <p:extLst>
      <p:ext uri="{BB962C8B-B14F-4D97-AF65-F5344CB8AC3E}">
        <p14:creationId xmlns:p14="http://schemas.microsoft.com/office/powerpoint/2010/main" val="76702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err="1" smtClean="0"/>
              <a:t>Face</a:t>
            </a:r>
            <a:r>
              <a:rPr lang="es-EC" dirty="0" smtClean="0"/>
              <a:t>-to-</a:t>
            </a:r>
            <a:r>
              <a:rPr lang="es-EC" dirty="0" err="1" smtClean="0"/>
              <a:t>Face</a:t>
            </a:r>
            <a:r>
              <a:rPr lang="es-EC" dirty="0" smtClean="0"/>
              <a:t> </a:t>
            </a:r>
            <a:r>
              <a:rPr lang="es-EC" dirty="0" err="1" smtClean="0"/>
              <a:t>Instruction</a:t>
            </a:r>
            <a:r>
              <a:rPr lang="es-EC" dirty="0" smtClean="0"/>
              <a:t> </a:t>
            </a:r>
            <a:endParaRPr lang="es-EC" dirty="0"/>
          </a:p>
        </p:txBody>
      </p:sp>
      <p:sp>
        <p:nvSpPr>
          <p:cNvPr id="3" name="2 Marcador de contenido"/>
          <p:cNvSpPr>
            <a:spLocks noGrp="1"/>
          </p:cNvSpPr>
          <p:nvPr>
            <p:ph idx="1"/>
          </p:nvPr>
        </p:nvSpPr>
        <p:spPr>
          <a:xfrm>
            <a:off x="457200" y="1600200"/>
            <a:ext cx="5770984" cy="4800600"/>
          </a:xfrm>
        </p:spPr>
        <p:txBody>
          <a:bodyPr>
            <a:normAutofit/>
          </a:bodyPr>
          <a:lstStyle/>
          <a:p>
            <a:pPr marL="114300" indent="0">
              <a:buNone/>
            </a:pPr>
            <a:r>
              <a:rPr lang="en-US" sz="2000" b="1" dirty="0" smtClean="0"/>
              <a:t>Lecture</a:t>
            </a:r>
          </a:p>
          <a:p>
            <a:pPr marL="114300" indent="0">
              <a:buNone/>
            </a:pPr>
            <a:r>
              <a:rPr lang="en-US" sz="2000" dirty="0" smtClean="0"/>
              <a:t>-Oral Instruction given by a teacher</a:t>
            </a:r>
          </a:p>
          <a:p>
            <a:pPr marL="114300" indent="0">
              <a:buNone/>
            </a:pPr>
            <a:r>
              <a:rPr lang="en-US" sz="2000" b="1" dirty="0" smtClean="0"/>
              <a:t>Presentations</a:t>
            </a:r>
          </a:p>
          <a:p>
            <a:pPr marL="114300" indent="0">
              <a:buNone/>
            </a:pPr>
            <a:r>
              <a:rPr lang="en-US" sz="2000" dirty="0"/>
              <a:t>- </a:t>
            </a:r>
            <a:r>
              <a:rPr lang="en-US" sz="2000" dirty="0" smtClean="0"/>
              <a:t>Teacher </a:t>
            </a:r>
            <a:r>
              <a:rPr lang="en-US" sz="2000" dirty="0"/>
              <a:t>and students can </a:t>
            </a:r>
            <a:r>
              <a:rPr lang="en-US" sz="2000" dirty="0" smtClean="0"/>
              <a:t>exchange ideas and engage in live communication and discussion</a:t>
            </a:r>
          </a:p>
          <a:p>
            <a:pPr marL="114300" indent="0">
              <a:buNone/>
            </a:pPr>
            <a:r>
              <a:rPr lang="en-US" sz="2000" b="1" dirty="0" smtClean="0"/>
              <a:t>Assignments</a:t>
            </a:r>
          </a:p>
          <a:p>
            <a:pPr marL="114300" indent="0">
              <a:buNone/>
            </a:pPr>
            <a:r>
              <a:rPr lang="en-US" sz="2000" dirty="0" smtClean="0"/>
              <a:t>-Task or activities that are assessed by the instructor. </a:t>
            </a:r>
          </a:p>
          <a:p>
            <a:pPr marL="114300" indent="0">
              <a:buNone/>
            </a:pPr>
            <a:r>
              <a:rPr lang="en-US" sz="2000" b="1" dirty="0" smtClean="0"/>
              <a:t>Comments</a:t>
            </a:r>
          </a:p>
          <a:p>
            <a:pPr marL="114300" indent="0">
              <a:buNone/>
            </a:pPr>
            <a:r>
              <a:rPr lang="en-US" sz="2000" dirty="0" smtClean="0"/>
              <a:t>-Part of collaborative work  to express ideas and opinions</a:t>
            </a:r>
          </a:p>
          <a:p>
            <a:pPr marL="114300" indent="0">
              <a:buNone/>
            </a:pPr>
            <a:r>
              <a:rPr lang="en-US" sz="2000" b="1" dirty="0" smtClean="0"/>
              <a:t>Grades</a:t>
            </a:r>
          </a:p>
          <a:p>
            <a:pPr marL="114300" indent="0">
              <a:buNone/>
            </a:pPr>
            <a:r>
              <a:rPr lang="es-EC" sz="2000" dirty="0" smtClean="0"/>
              <a:t>-</a:t>
            </a:r>
            <a:r>
              <a:rPr lang="en-US" sz="2000" dirty="0"/>
              <a:t>A</a:t>
            </a:r>
            <a:r>
              <a:rPr lang="en-US" sz="2000" dirty="0" smtClean="0"/>
              <a:t> </a:t>
            </a:r>
            <a:r>
              <a:rPr lang="en-US" sz="2000" dirty="0"/>
              <a:t>standardized measurement of varying levels of achievement in a course. </a:t>
            </a:r>
            <a:endParaRPr lang="es-EC" sz="2000" dirty="0"/>
          </a:p>
        </p:txBody>
      </p:sp>
      <p:pic>
        <p:nvPicPr>
          <p:cNvPr id="4" name="Imagen 4"/>
          <p:cNvPicPr>
            <a:picLocks noChangeAspect="1"/>
          </p:cNvPicPr>
          <p:nvPr/>
        </p:nvPicPr>
        <p:blipFill>
          <a:blip r:embed="rId3"/>
          <a:stretch>
            <a:fillRect/>
          </a:stretch>
        </p:blipFill>
        <p:spPr>
          <a:xfrm>
            <a:off x="5652120" y="1196752"/>
            <a:ext cx="2626192" cy="2157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56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Online </a:t>
            </a:r>
            <a:r>
              <a:rPr lang="en-US" dirty="0" smtClean="0"/>
              <a:t>Instruction</a:t>
            </a:r>
            <a:r>
              <a:rPr lang="es-EC" dirty="0" smtClean="0"/>
              <a:t> </a:t>
            </a:r>
            <a:endParaRPr lang="es-EC" dirty="0"/>
          </a:p>
        </p:txBody>
      </p:sp>
      <p:sp>
        <p:nvSpPr>
          <p:cNvPr id="3" name="2 Marcador de contenido"/>
          <p:cNvSpPr>
            <a:spLocks noGrp="1"/>
          </p:cNvSpPr>
          <p:nvPr>
            <p:ph idx="1"/>
          </p:nvPr>
        </p:nvSpPr>
        <p:spPr>
          <a:xfrm>
            <a:off x="457200" y="1600200"/>
            <a:ext cx="4690864" cy="4800600"/>
          </a:xfrm>
        </p:spPr>
        <p:txBody>
          <a:bodyPr>
            <a:normAutofit fontScale="92500" lnSpcReduction="10000"/>
          </a:bodyPr>
          <a:lstStyle/>
          <a:p>
            <a:pPr marL="114300" indent="0" algn="ctr">
              <a:buNone/>
            </a:pPr>
            <a:r>
              <a:rPr lang="en-US" sz="2600" b="1" dirty="0" smtClean="0"/>
              <a:t>Technology</a:t>
            </a:r>
          </a:p>
          <a:p>
            <a:pPr marL="114300" indent="0">
              <a:buNone/>
            </a:pPr>
            <a:r>
              <a:rPr lang="en-US" b="1" dirty="0" smtClean="0"/>
              <a:t>Internet Speed</a:t>
            </a:r>
          </a:p>
          <a:p>
            <a:pPr marL="114300" indent="0">
              <a:buNone/>
            </a:pPr>
            <a:r>
              <a:rPr lang="en-US" dirty="0" smtClean="0"/>
              <a:t>-It determines how quickly you can access or post information such as vlogs. </a:t>
            </a:r>
          </a:p>
          <a:p>
            <a:pPr marL="114300" indent="0">
              <a:buNone/>
            </a:pPr>
            <a:r>
              <a:rPr lang="en-US" b="1" dirty="0" smtClean="0"/>
              <a:t>Capacity </a:t>
            </a:r>
            <a:r>
              <a:rPr lang="en-US" b="1" dirty="0"/>
              <a:t>of </a:t>
            </a:r>
            <a:r>
              <a:rPr lang="en-US" b="1" dirty="0" smtClean="0"/>
              <a:t>Videos</a:t>
            </a:r>
          </a:p>
          <a:p>
            <a:pPr marL="114300" indent="0">
              <a:buNone/>
            </a:pPr>
            <a:r>
              <a:rPr lang="en-US" dirty="0" smtClean="0"/>
              <a:t>-Blog websites may differ on the capacity of videos allowed </a:t>
            </a:r>
            <a:endParaRPr lang="en-US" dirty="0"/>
          </a:p>
          <a:p>
            <a:pPr marL="114300" indent="0">
              <a:buNone/>
            </a:pPr>
            <a:r>
              <a:rPr lang="en-US" b="1" dirty="0"/>
              <a:t>Size of </a:t>
            </a:r>
            <a:r>
              <a:rPr lang="en-US" b="1" dirty="0" smtClean="0"/>
              <a:t>Videos</a:t>
            </a:r>
          </a:p>
          <a:p>
            <a:pPr marL="114300" indent="0">
              <a:buNone/>
            </a:pPr>
            <a:r>
              <a:rPr lang="en-US" dirty="0" smtClean="0"/>
              <a:t>-Video sizes can vary. Kidblog allows 100 MB - 500 MB</a:t>
            </a:r>
            <a:endParaRPr lang="en-US" dirty="0"/>
          </a:p>
          <a:p>
            <a:pPr marL="114300" indent="0">
              <a:buNone/>
            </a:pPr>
            <a:r>
              <a:rPr lang="en-US" b="1" dirty="0"/>
              <a:t>Multimedia Software</a:t>
            </a:r>
          </a:p>
          <a:p>
            <a:pPr marL="114300" indent="0">
              <a:buNone/>
            </a:pPr>
            <a:r>
              <a:rPr lang="en-US" dirty="0" smtClean="0"/>
              <a:t>-It refers </a:t>
            </a:r>
            <a:r>
              <a:rPr lang="en-US" dirty="0"/>
              <a:t>to the integration of multiple forms of media, which includes text, graphics, audio, video, etc. </a:t>
            </a:r>
            <a:endParaRPr lang="es-EC" dirty="0"/>
          </a:p>
        </p:txBody>
      </p:sp>
      <p:pic>
        <p:nvPicPr>
          <p:cNvPr id="4" name="Imagen 5"/>
          <p:cNvPicPr>
            <a:picLocks noChangeAspect="1"/>
          </p:cNvPicPr>
          <p:nvPr/>
        </p:nvPicPr>
        <p:blipFill rotWithShape="1">
          <a:blip r:embed="rId3"/>
          <a:srcRect l="3627" t="11195" r="3627" b="6344"/>
          <a:stretch/>
        </p:blipFill>
        <p:spPr>
          <a:xfrm>
            <a:off x="5324012" y="1340768"/>
            <a:ext cx="2880320" cy="189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6624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827</TotalTime>
  <Words>1823</Words>
  <Application>Microsoft Office PowerPoint</Application>
  <PresentationFormat>Presentación en pantalla (4:3)</PresentationFormat>
  <Paragraphs>368</Paragraphs>
  <Slides>27</Slides>
  <Notes>20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Adyacencia</vt:lpstr>
      <vt:lpstr>   THE EFFECT OF BLENDING LEARNING USING VIDEO-BASED BLOGS AND THE SPEAKING SKILL DEVELOPMENT IN STUDENTS ATTENDING 1st YEAR OF BACHELLOR AT “MARCEL LANIADO DE WIND” HIGH SCHOOL, IN MACHALA, IN THE FIRST TERM, 2015-2016 SCHOOL YEAR </vt:lpstr>
      <vt:lpstr>PROBLEM IDENTIFICATION</vt:lpstr>
      <vt:lpstr>OBJECTIVES</vt:lpstr>
      <vt:lpstr>JUSTIFICATION</vt:lpstr>
      <vt:lpstr>BLENDED LEARNING USING VIDEO-BASED BLOGS</vt:lpstr>
      <vt:lpstr>BLENDED LEARNING USING VIDEO-BASED BLOGS</vt:lpstr>
      <vt:lpstr>Blended Learning Elements</vt:lpstr>
      <vt:lpstr>Face-to-Face Instruction </vt:lpstr>
      <vt:lpstr>Online Instruction </vt:lpstr>
      <vt:lpstr>THE SPEAKING SKILL IN THE ENGLISH LANGUAGE</vt:lpstr>
      <vt:lpstr>SPEAKING SKILL</vt:lpstr>
      <vt:lpstr>METHODOLOGICAL DESIGN</vt:lpstr>
      <vt:lpstr>Presentación de PowerPoint</vt:lpstr>
      <vt:lpstr>ANALYSIS OF RESULTS</vt:lpstr>
      <vt:lpstr>ANALYSIS OF RESULTS</vt:lpstr>
      <vt:lpstr>ANALYSIS OF RESULTS</vt:lpstr>
      <vt:lpstr>ANALYSIS OF RESULTS</vt:lpstr>
      <vt:lpstr>ANALYSIS OF RESULTS</vt:lpstr>
      <vt:lpstr>CONCLUSIONS</vt:lpstr>
      <vt:lpstr>RECOMMENDATIONS</vt:lpstr>
      <vt:lpstr>PROPOSAL</vt:lpstr>
      <vt:lpstr>PROPOSAL</vt:lpstr>
      <vt:lpstr>OBJECTIVE TREE</vt:lpstr>
      <vt:lpstr>Presentación de PowerPoint</vt:lpstr>
      <vt:lpstr>ANALYSIS OF THE OBJECTIVES</vt:lpstr>
      <vt:lpstr>Presentación de PowerPoint</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DEPARTAMENTO DE CIENCIAS HUMANAS Y SOCIALES CARRERA DE LICENCIATURA EN LINGÜÍSTICA APLICADA AL IDIOMA INGLÉS</dc:title>
  <dc:creator>Priscila</dc:creator>
  <cp:lastModifiedBy>Priscila</cp:lastModifiedBy>
  <cp:revision>73</cp:revision>
  <dcterms:created xsi:type="dcterms:W3CDTF">2016-01-12T23:53:15Z</dcterms:created>
  <dcterms:modified xsi:type="dcterms:W3CDTF">2016-02-23T15:02:44Z</dcterms:modified>
</cp:coreProperties>
</file>