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</p:sldMasterIdLst>
  <p:notesMasterIdLst>
    <p:notesMasterId r:id="rId49"/>
  </p:notesMasterIdLst>
  <p:sldIdLst>
    <p:sldId id="282" r:id="rId3"/>
    <p:sldId id="283" r:id="rId4"/>
    <p:sldId id="330" r:id="rId5"/>
    <p:sldId id="331" r:id="rId6"/>
    <p:sldId id="329" r:id="rId7"/>
    <p:sldId id="301" r:id="rId8"/>
    <p:sldId id="306" r:id="rId9"/>
    <p:sldId id="310" r:id="rId10"/>
    <p:sldId id="307" r:id="rId11"/>
    <p:sldId id="308" r:id="rId12"/>
    <p:sldId id="309" r:id="rId13"/>
    <p:sldId id="311" r:id="rId14"/>
    <p:sldId id="314" r:id="rId15"/>
    <p:sldId id="312" r:id="rId16"/>
    <p:sldId id="313" r:id="rId17"/>
    <p:sldId id="291" r:id="rId18"/>
    <p:sldId id="295" r:id="rId19"/>
    <p:sldId id="321" r:id="rId20"/>
    <p:sldId id="324" r:id="rId21"/>
    <p:sldId id="325" r:id="rId22"/>
    <p:sldId id="326" r:id="rId23"/>
    <p:sldId id="327" r:id="rId24"/>
    <p:sldId id="339" r:id="rId25"/>
    <p:sldId id="328" r:id="rId26"/>
    <p:sldId id="340" r:id="rId27"/>
    <p:sldId id="341" r:id="rId28"/>
    <p:sldId id="342" r:id="rId29"/>
    <p:sldId id="343" r:id="rId30"/>
    <p:sldId id="344" r:id="rId31"/>
    <p:sldId id="348" r:id="rId32"/>
    <p:sldId id="349" r:id="rId33"/>
    <p:sldId id="346" r:id="rId34"/>
    <p:sldId id="347" r:id="rId35"/>
    <p:sldId id="350" r:id="rId36"/>
    <p:sldId id="353" r:id="rId37"/>
    <p:sldId id="354" r:id="rId38"/>
    <p:sldId id="352" r:id="rId39"/>
    <p:sldId id="351" r:id="rId40"/>
    <p:sldId id="333" r:id="rId41"/>
    <p:sldId id="334" r:id="rId42"/>
    <p:sldId id="335" r:id="rId43"/>
    <p:sldId id="336" r:id="rId44"/>
    <p:sldId id="337" r:id="rId45"/>
    <p:sldId id="338" r:id="rId46"/>
    <p:sldId id="356" r:id="rId47"/>
    <p:sldId id="355" r:id="rId48"/>
  </p:sldIdLst>
  <p:sldSz cx="9144000" cy="6858000" type="screen4x3"/>
  <p:notesSz cx="69469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5FF00"/>
    <a:srgbClr val="FF00C5"/>
    <a:srgbClr val="996600"/>
    <a:srgbClr val="CC9900"/>
    <a:srgbClr val="FF73DF"/>
    <a:srgbClr val="A8A800"/>
    <a:srgbClr val="FF5500"/>
    <a:srgbClr val="70A800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8401" autoAdjust="0"/>
  </p:normalViewPr>
  <p:slideViewPr>
    <p:cSldViewPr>
      <p:cViewPr>
        <p:scale>
          <a:sx n="70" d="100"/>
          <a:sy n="70" d="100"/>
        </p:scale>
        <p:origin x="-142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4DCC6F53-5442-436D-ACFB-FFA36E8D376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69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1828800"/>
            <a:ext cx="5343525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6350" y="4184650"/>
            <a:ext cx="4946650" cy="1368425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  <p:sp>
        <p:nvSpPr>
          <p:cNvPr id="46249" name="Rectangle 169"/>
          <p:cNvSpPr>
            <a:spLocks noGrp="1" noChangeArrowheads="1"/>
          </p:cNvSpPr>
          <p:nvPr>
            <p:ph type="dt" sz="half" idx="2"/>
          </p:nvPr>
        </p:nvSpPr>
        <p:spPr>
          <a:xfrm>
            <a:off x="12255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250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3303588" y="6200775"/>
            <a:ext cx="3636962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251" name="Rectangle 1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2950" y="62007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93CD1BF-106B-4CE9-AC78-C16B37661E7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F5DFE-B557-4D90-A2FC-6A3409B9B3D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81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225425"/>
            <a:ext cx="1925638" cy="59753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2988" y="225425"/>
            <a:ext cx="5627687" cy="59753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2A9D1-2150-4618-B0F3-D44FA04BDE1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61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/>
          <a:p>
            <a:r>
              <a:rPr lang="es-ES" smtClean="0"/>
              <a:t>Haga clic en el icono para agregar una imagen en línea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4350" y="6308725"/>
            <a:ext cx="3636963" cy="349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8ED5E3DE-4875-4C34-88B5-3E3D62CF819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06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225425"/>
            <a:ext cx="7705725" cy="863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42988" y="1304925"/>
            <a:ext cx="7705725" cy="2371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2988" y="3829050"/>
            <a:ext cx="7705725" cy="2371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2988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54350" y="6308725"/>
            <a:ext cx="3636963" cy="349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0B08D76C-45F0-4579-B367-346AE8D857B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9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D1C0C-E23E-41A8-9F26-5E4782A9AC4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B7269-EAD2-45FD-A0A9-0ECA5615449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2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304925"/>
            <a:ext cx="3776662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0" y="1304925"/>
            <a:ext cx="377666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A362C-5573-4373-963A-9E8B23C397B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2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928D0-DDE5-49F9-A788-74F12ED129D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0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727D3-58CF-490B-A83C-EBBAC4AE34E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92F85-6705-4631-BE83-E9377ACE1E2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5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FDE75-8A8A-4ABA-B15E-D4BB8BF2261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5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35B4A-A13C-4AD1-848E-EB8C182DF4A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3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25425"/>
            <a:ext cx="77057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04925"/>
            <a:ext cx="77057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308725"/>
            <a:ext cx="18383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308725"/>
            <a:ext cx="363696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713" y="6308725"/>
            <a:ext cx="19050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A8C637A7-AFE8-4F68-A081-C9C65754F508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Video.mp4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7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66943" y="1880016"/>
            <a:ext cx="5890433" cy="2053040"/>
          </a:xfrm>
        </p:spPr>
        <p:txBody>
          <a:bodyPr/>
          <a:lstStyle/>
          <a:p>
            <a:pPr algn="ctr"/>
            <a:r>
              <a:rPr lang="es-EC" sz="2200" b="1" dirty="0" smtClean="0"/>
              <a:t>Estimación y modelación espacial de la Peligrosidad Sísmica asociada a grandes terremotos de subducción interfase mediante modelos de dependencia temporal en la costa oeste de Sudamérica</a:t>
            </a:r>
            <a:endParaRPr lang="es-EC" sz="2200" b="1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07011" y="5988991"/>
            <a:ext cx="6602834" cy="864096"/>
          </a:xfrm>
        </p:spPr>
        <p:txBody>
          <a:bodyPr/>
          <a:lstStyle/>
          <a:p>
            <a:pPr algn="ctr"/>
            <a:r>
              <a:rPr lang="es-EC" dirty="0">
                <a:latin typeface="+mj-lt"/>
                <a:cs typeface="Times New Roman" panose="02020603050405020304" pitchFamily="18" charset="0"/>
              </a:rPr>
              <a:t>Departamento de Ciencias de la Tierra y la Construcción </a:t>
            </a:r>
            <a:endParaRPr lang="es-EC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s-EC" dirty="0" smtClean="0">
                <a:latin typeface="+mj-lt"/>
                <a:cs typeface="Times New Roman" panose="02020603050405020304" pitchFamily="18" charset="0"/>
              </a:rPr>
              <a:t>Ingeniería </a:t>
            </a:r>
            <a:r>
              <a:rPr lang="es-EC" dirty="0">
                <a:latin typeface="+mj-lt"/>
                <a:cs typeface="Times New Roman" panose="02020603050405020304" pitchFamily="18" charset="0"/>
              </a:rPr>
              <a:t>Geográfica y del Medio </a:t>
            </a:r>
            <a:r>
              <a:rPr lang="es-EC" dirty="0" smtClean="0">
                <a:latin typeface="+mj-lt"/>
                <a:cs typeface="Times New Roman" panose="02020603050405020304" pitchFamily="18" charset="0"/>
              </a:rPr>
              <a:t>Ambiente</a:t>
            </a:r>
          </a:p>
        </p:txBody>
      </p:sp>
      <p:pic>
        <p:nvPicPr>
          <p:cNvPr id="1026" name="Picture 2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99"/>
          <a:stretch/>
        </p:blipFill>
        <p:spPr bwMode="auto">
          <a:xfrm>
            <a:off x="6012160" y="8720"/>
            <a:ext cx="312535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793285" y="4581128"/>
            <a:ext cx="45993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 smtClean="0">
                <a:latin typeface="+mj-lt"/>
              </a:rPr>
              <a:t>Autor: </a:t>
            </a:r>
            <a:r>
              <a:rPr lang="es-EC" sz="2000" dirty="0" smtClean="0">
                <a:latin typeface="+mj-lt"/>
              </a:rPr>
              <a:t>Gabriel Vinueza Bustamante</a:t>
            </a:r>
          </a:p>
          <a:p>
            <a:endParaRPr lang="es-EC" sz="2000" dirty="0">
              <a:latin typeface="+mj-lt"/>
            </a:endParaRPr>
          </a:p>
          <a:p>
            <a:r>
              <a:rPr lang="es-EC" sz="2000" b="1" dirty="0" smtClean="0">
                <a:latin typeface="+mj-lt"/>
              </a:rPr>
              <a:t>Directora: </a:t>
            </a:r>
            <a:r>
              <a:rPr lang="es-EC" sz="2000" dirty="0" smtClean="0">
                <a:latin typeface="+mj-lt"/>
              </a:rPr>
              <a:t>Dra. Alicia Rivas Medina</a:t>
            </a:r>
            <a:endParaRPr lang="es-EC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71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 bwMode="auto">
          <a:xfrm>
            <a:off x="179512" y="1340768"/>
            <a:ext cx="8712968" cy="5400000"/>
          </a:xfrm>
          <a:prstGeom prst="rect">
            <a:avLst/>
          </a:prstGeom>
          <a:noFill/>
          <a:ln w="28575">
            <a:solidFill>
              <a:srgbClr val="CC99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28 Rectángulo"/>
          <p:cNvSpPr/>
          <p:nvPr/>
        </p:nvSpPr>
        <p:spPr bwMode="auto">
          <a:xfrm>
            <a:off x="323528" y="4653136"/>
            <a:ext cx="4320000" cy="900000"/>
          </a:xfrm>
          <a:prstGeom prst="rect">
            <a:avLst/>
          </a:prstGeom>
          <a:noFill/>
          <a:ln w="28575">
            <a:solidFill>
              <a:srgbClr val="FFAA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Gabriel\Desktop\Validacion\ch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894545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 bwMode="auto">
          <a:xfrm>
            <a:off x="3508655" y="5445224"/>
            <a:ext cx="1207361" cy="455192"/>
          </a:xfrm>
          <a:prstGeom prst="rect">
            <a:avLst/>
          </a:prstGeom>
          <a:solidFill>
            <a:srgbClr val="FFAA00"/>
          </a:solidFill>
          <a:ln w="28575">
            <a:solidFill>
              <a:srgbClr val="FFAA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C" sz="1400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114 </a:t>
            </a:r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Registros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1570 – 2014</a:t>
            </a:r>
          </a:p>
        </p:txBody>
      </p:sp>
      <p:sp>
        <p:nvSpPr>
          <p:cNvPr id="14" name="13 Rectángulo"/>
          <p:cNvSpPr/>
          <p:nvPr/>
        </p:nvSpPr>
        <p:spPr bwMode="auto">
          <a:xfrm>
            <a:off x="467544" y="4725144"/>
            <a:ext cx="1855436" cy="792088"/>
          </a:xfrm>
          <a:prstGeom prst="rect">
            <a:avLst/>
          </a:prstGeom>
          <a:noFill/>
          <a:ln w="28575">
            <a:noFill/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Artículo:</a:t>
            </a:r>
            <a:r>
              <a:rPr kumimoji="0" lang="es-EC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CSN (2014)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Centro Sismológico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Nacional (CSN)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Universidad de Chile</a:t>
            </a:r>
          </a:p>
        </p:txBody>
      </p:sp>
      <p:sp>
        <p:nvSpPr>
          <p:cNvPr id="15" name="14 Rectángulo"/>
          <p:cNvSpPr/>
          <p:nvPr/>
        </p:nvSpPr>
        <p:spPr bwMode="auto">
          <a:xfrm>
            <a:off x="2555776" y="4725144"/>
            <a:ext cx="2022004" cy="648072"/>
          </a:xfrm>
          <a:prstGeom prst="rect">
            <a:avLst/>
          </a:prstGeom>
          <a:noFill/>
          <a:ln w="28575">
            <a:noFill/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Agencia</a:t>
            </a:r>
            <a:r>
              <a:rPr kumimoji="0" lang="es-EC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 Chile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NEIC – </a:t>
            </a:r>
            <a:r>
              <a:rPr lang="es-EC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National</a:t>
            </a:r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s-EC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Earthquake</a:t>
            </a:r>
            <a:endParaRPr lang="es-EC" sz="1400" dirty="0" smtClean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Information</a:t>
            </a:r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Center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043608" y="354556"/>
            <a:ext cx="5688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Catálogo Sísmico del Proyecto - Recopilación</a:t>
            </a:r>
            <a:endParaRPr lang="es-EC" dirty="0">
              <a:ln w="18415" cmpd="sng">
                <a:noFill/>
                <a:prstDash val="solid"/>
              </a:ln>
              <a:solidFill>
                <a:srgbClr val="CC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2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 bwMode="auto">
          <a:xfrm>
            <a:off x="179512" y="1340768"/>
            <a:ext cx="8712968" cy="5400000"/>
          </a:xfrm>
          <a:prstGeom prst="rect">
            <a:avLst/>
          </a:prstGeom>
          <a:noFill/>
          <a:ln w="28575">
            <a:solidFill>
              <a:srgbClr val="CC99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323767" y="5697352"/>
            <a:ext cx="2719289" cy="900000"/>
          </a:xfrm>
          <a:prstGeom prst="rect">
            <a:avLst/>
          </a:prstGeom>
          <a:noFill/>
          <a:ln w="28575">
            <a:solidFill>
              <a:srgbClr val="FF00C5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 descr="C:\Users\Gabriel\Desktop\Validacion\hasta_us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894545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Rectángulo"/>
          <p:cNvSpPr/>
          <p:nvPr/>
        </p:nvSpPr>
        <p:spPr bwMode="auto">
          <a:xfrm>
            <a:off x="2788575" y="6214168"/>
            <a:ext cx="1207361" cy="455192"/>
          </a:xfrm>
          <a:prstGeom prst="rect">
            <a:avLst/>
          </a:prstGeom>
          <a:solidFill>
            <a:srgbClr val="FF00C5"/>
          </a:solidFill>
          <a:ln w="28575">
            <a:solidFill>
              <a:srgbClr val="FF00C5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C" sz="1400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110 </a:t>
            </a:r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Registros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1900 - 2015</a:t>
            </a:r>
          </a:p>
        </p:txBody>
      </p:sp>
      <p:sp>
        <p:nvSpPr>
          <p:cNvPr id="21" name="20 Rectángulo"/>
          <p:cNvSpPr/>
          <p:nvPr/>
        </p:nvSpPr>
        <p:spPr bwMode="auto">
          <a:xfrm>
            <a:off x="467544" y="5793692"/>
            <a:ext cx="2022004" cy="648072"/>
          </a:xfrm>
          <a:prstGeom prst="rect">
            <a:avLst/>
          </a:prstGeom>
          <a:noFill/>
          <a:ln w="28575">
            <a:noFill/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Agencia Internacional</a:t>
            </a:r>
          </a:p>
          <a:p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U.S</a:t>
            </a:r>
            <a:r>
              <a:rPr lang="es-EC" sz="1400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. Geological </a:t>
            </a:r>
            <a:r>
              <a:rPr lang="es-EC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Survey</a:t>
            </a:r>
            <a:endParaRPr lang="es-EC" sz="1400" dirty="0" smtClean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(U.S.G.S)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043608" y="354556"/>
            <a:ext cx="5688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Catálogo Sísmico del Proyecto - Recopilación</a:t>
            </a:r>
            <a:endParaRPr lang="es-EC" dirty="0">
              <a:ln w="18415" cmpd="sng">
                <a:noFill/>
                <a:prstDash val="solid"/>
              </a:ln>
              <a:solidFill>
                <a:srgbClr val="CC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2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auto">
          <a:xfrm>
            <a:off x="179512" y="1340768"/>
            <a:ext cx="8712968" cy="5400000"/>
          </a:xfrm>
          <a:prstGeom prst="rect">
            <a:avLst/>
          </a:prstGeom>
          <a:noFill/>
          <a:ln w="28575">
            <a:solidFill>
              <a:srgbClr val="CC99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C:\Users\Gabriel\Desktop\Validacion\todos_5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894545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 bwMode="auto">
          <a:xfrm>
            <a:off x="323767" y="5697352"/>
            <a:ext cx="2719289" cy="900000"/>
          </a:xfrm>
          <a:prstGeom prst="rect">
            <a:avLst/>
          </a:prstGeom>
          <a:noFill/>
          <a:ln w="28575">
            <a:solidFill>
              <a:srgbClr val="70A8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2860583" y="6214168"/>
            <a:ext cx="1207361" cy="455192"/>
          </a:xfrm>
          <a:prstGeom prst="rect">
            <a:avLst/>
          </a:prstGeom>
          <a:solidFill>
            <a:srgbClr val="70A800"/>
          </a:solidFill>
          <a:ln w="28575">
            <a:solidFill>
              <a:srgbClr val="70A8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C" sz="1400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195 </a:t>
            </a:r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Registros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1900 - 2009</a:t>
            </a:r>
          </a:p>
        </p:txBody>
      </p:sp>
      <p:sp>
        <p:nvSpPr>
          <p:cNvPr id="20" name="19 Rectángulo"/>
          <p:cNvSpPr/>
          <p:nvPr/>
        </p:nvSpPr>
        <p:spPr bwMode="auto">
          <a:xfrm>
            <a:off x="522777" y="5793692"/>
            <a:ext cx="2321031" cy="648072"/>
          </a:xfrm>
          <a:prstGeom prst="rect">
            <a:avLst/>
          </a:prstGeom>
          <a:noFill/>
          <a:ln w="28575">
            <a:noFill/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Centro de Sismología Internacional</a:t>
            </a:r>
          </a:p>
          <a:p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Global </a:t>
            </a:r>
            <a:r>
              <a:rPr lang="es-EC" sz="1400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Instrumental </a:t>
            </a:r>
            <a:r>
              <a:rPr lang="es-EC" sz="1400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Earthquake</a:t>
            </a:r>
            <a:endParaRPr lang="es-EC" sz="1400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Catalogue (ISC – GEM)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043608" y="354556"/>
            <a:ext cx="5688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Catálogo Sísmico del Proyecto - Recopilación</a:t>
            </a:r>
            <a:endParaRPr lang="es-EC" dirty="0">
              <a:ln w="18415" cmpd="sng">
                <a:noFill/>
                <a:prstDash val="solid"/>
              </a:ln>
              <a:solidFill>
                <a:srgbClr val="CC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2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auto">
          <a:xfrm>
            <a:off x="179512" y="1340768"/>
            <a:ext cx="8712968" cy="5400000"/>
          </a:xfrm>
          <a:prstGeom prst="rect">
            <a:avLst/>
          </a:prstGeom>
          <a:noFill/>
          <a:ln w="28575">
            <a:solidFill>
              <a:srgbClr val="CC99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C:\Users\Gabriel\Desktop\Validacion\todos_5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894545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 bwMode="auto">
          <a:xfrm>
            <a:off x="6300192" y="6021288"/>
            <a:ext cx="2448000" cy="612000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1471 - 2015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568 Registros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115616" y="1916832"/>
            <a:ext cx="27363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latin typeface="Calibri" panose="020F0502020204030204" pitchFamily="34" charset="0"/>
              </a:rPr>
              <a:t>ID</a:t>
            </a:r>
          </a:p>
          <a:p>
            <a:r>
              <a:rPr lang="es-EC" sz="2000" dirty="0" smtClean="0">
                <a:latin typeface="Calibri" panose="020F0502020204030204" pitchFamily="34" charset="0"/>
              </a:rPr>
              <a:t>Día</a:t>
            </a:r>
          </a:p>
          <a:p>
            <a:r>
              <a:rPr lang="es-EC" sz="2000" dirty="0" smtClean="0">
                <a:latin typeface="Calibri" panose="020F0502020204030204" pitchFamily="34" charset="0"/>
              </a:rPr>
              <a:t>Mes</a:t>
            </a:r>
          </a:p>
          <a:p>
            <a:r>
              <a:rPr lang="es-EC" sz="2000" dirty="0" smtClean="0">
                <a:latin typeface="Calibri" panose="020F0502020204030204" pitchFamily="34" charset="0"/>
              </a:rPr>
              <a:t>Año</a:t>
            </a:r>
          </a:p>
          <a:p>
            <a:r>
              <a:rPr lang="es-EC" sz="2000" dirty="0" smtClean="0">
                <a:latin typeface="Calibri" panose="020F0502020204030204" pitchFamily="34" charset="0"/>
              </a:rPr>
              <a:t>Latitud</a:t>
            </a:r>
          </a:p>
          <a:p>
            <a:r>
              <a:rPr lang="es-EC" sz="2000" dirty="0" smtClean="0">
                <a:latin typeface="Calibri" panose="020F0502020204030204" pitchFamily="34" charset="0"/>
              </a:rPr>
              <a:t>Longitud</a:t>
            </a:r>
          </a:p>
          <a:p>
            <a:r>
              <a:rPr lang="es-EC" sz="2000" dirty="0" smtClean="0">
                <a:latin typeface="Calibri" panose="020F0502020204030204" pitchFamily="34" charset="0"/>
              </a:rPr>
              <a:t>Profundidad</a:t>
            </a:r>
          </a:p>
          <a:p>
            <a:r>
              <a:rPr lang="es-EC" sz="2000" dirty="0" smtClean="0">
                <a:latin typeface="Calibri" panose="020F0502020204030204" pitchFamily="34" charset="0"/>
              </a:rPr>
              <a:t>Magnitud</a:t>
            </a:r>
          </a:p>
          <a:p>
            <a:r>
              <a:rPr lang="es-EC" sz="2000" dirty="0" smtClean="0">
                <a:latin typeface="Calibri" panose="020F0502020204030204" pitchFamily="34" charset="0"/>
              </a:rPr>
              <a:t>Tipo de magnitud</a:t>
            </a:r>
          </a:p>
          <a:p>
            <a:r>
              <a:rPr lang="es-EC" sz="2000" dirty="0" smtClean="0">
                <a:latin typeface="Calibri" panose="020F0502020204030204" pitchFamily="34" charset="0"/>
              </a:rPr>
              <a:t>Acimut</a:t>
            </a:r>
          </a:p>
          <a:p>
            <a:r>
              <a:rPr lang="es-EC" sz="2000" dirty="0" smtClean="0">
                <a:latin typeface="Calibri" panose="020F0502020204030204" pitchFamily="34" charset="0"/>
              </a:rPr>
              <a:t>Buzamiento</a:t>
            </a:r>
          </a:p>
          <a:p>
            <a:r>
              <a:rPr lang="es-EC" sz="2000" dirty="0" smtClean="0">
                <a:latin typeface="Calibri" panose="020F0502020204030204" pitchFamily="34" charset="0"/>
              </a:rPr>
              <a:t>Vector deslizamiento</a:t>
            </a:r>
          </a:p>
          <a:p>
            <a:r>
              <a:rPr lang="es-EC" sz="2000" dirty="0" smtClean="0">
                <a:latin typeface="Calibri" panose="020F0502020204030204" pitchFamily="34" charset="0"/>
              </a:rPr>
              <a:t>Fuente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043608" y="354556"/>
            <a:ext cx="5688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Catálogo Sísmico del Proyecto - Recopilación</a:t>
            </a:r>
            <a:endParaRPr lang="es-EC" dirty="0">
              <a:ln w="18415" cmpd="sng">
                <a:noFill/>
                <a:prstDash val="solid"/>
              </a:ln>
              <a:solidFill>
                <a:srgbClr val="CC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7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auto">
          <a:xfrm>
            <a:off x="179512" y="1340768"/>
            <a:ext cx="8712968" cy="5400000"/>
          </a:xfrm>
          <a:prstGeom prst="rect">
            <a:avLst/>
          </a:prstGeom>
          <a:noFill/>
          <a:ln w="28575">
            <a:solidFill>
              <a:srgbClr val="CC99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C:\Users\Gabriel\Desktop\Validacion\depurad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5344"/>
            <a:ext cx="3894545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 bwMode="auto">
          <a:xfrm>
            <a:off x="6300192" y="6021288"/>
            <a:ext cx="2448000" cy="612000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1471 - 2015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347 Registros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7" name="16 Rectángulo"/>
          <p:cNvSpPr/>
          <p:nvPr/>
        </p:nvSpPr>
        <p:spPr bwMode="auto">
          <a:xfrm>
            <a:off x="539552" y="3610854"/>
            <a:ext cx="3888432" cy="6822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C" sz="18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Depuración de Registros</a:t>
            </a:r>
            <a:endParaRPr lang="es-EC" sz="1200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43608" y="354556"/>
            <a:ext cx="5688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Catálogo Sísmico del Proyecto - Depuración</a:t>
            </a:r>
            <a:endParaRPr lang="es-EC" dirty="0">
              <a:ln w="18415" cmpd="sng">
                <a:noFill/>
                <a:prstDash val="solid"/>
              </a:ln>
              <a:solidFill>
                <a:srgbClr val="CC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auto">
          <a:xfrm>
            <a:off x="179512" y="1340768"/>
            <a:ext cx="8712968" cy="5400000"/>
          </a:xfrm>
          <a:prstGeom prst="rect">
            <a:avLst/>
          </a:prstGeom>
          <a:noFill/>
          <a:ln w="28575">
            <a:solidFill>
              <a:srgbClr val="CC99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C:\Users\Gabriel\Desktop\Validacion\homogen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894545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 bwMode="auto">
          <a:xfrm>
            <a:off x="539552" y="2788008"/>
            <a:ext cx="3888432" cy="6822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Mw</a:t>
            </a:r>
            <a:r>
              <a:rPr lang="es-EC" sz="18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= 0,99 (±0,02) Ms + 0,08 </a:t>
            </a:r>
            <a:r>
              <a:rPr kumimoji="0" 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(</a:t>
            </a:r>
            <a:r>
              <a:rPr lang="es-EC" sz="18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±0,13)</a:t>
            </a:r>
          </a:p>
          <a:p>
            <a:r>
              <a:rPr lang="es-EC" sz="1200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Gor</a:t>
            </a:r>
            <a:r>
              <a:rPr lang="es-EC" sz="12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, (2006)</a:t>
            </a:r>
          </a:p>
        </p:txBody>
      </p:sp>
      <p:sp>
        <p:nvSpPr>
          <p:cNvPr id="10" name="9 Rectángulo"/>
          <p:cNvSpPr/>
          <p:nvPr/>
        </p:nvSpPr>
        <p:spPr bwMode="auto">
          <a:xfrm>
            <a:off x="539552" y="4478362"/>
            <a:ext cx="3888432" cy="6788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800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Mw</a:t>
            </a:r>
            <a:r>
              <a:rPr lang="es-EC" sz="18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= 2/3 log (Mo) -10,7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Hanks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 and </a:t>
            </a:r>
            <a:r>
              <a:rPr kumimoji="0" lang="es-EC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Kanamori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,</a:t>
            </a:r>
            <a:r>
              <a:rPr lang="es-EC" sz="12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(</a:t>
            </a:r>
            <a:r>
              <a:rPr kumimoji="0" lang="es-EC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1982)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539552" y="3610854"/>
            <a:ext cx="3888432" cy="6822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C" sz="1800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log (Mo) = 1,66 Mb +15,64</a:t>
            </a:r>
          </a:p>
          <a:p>
            <a:r>
              <a:rPr lang="es-EC" sz="1200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Tavera, (2001)</a:t>
            </a:r>
          </a:p>
        </p:txBody>
      </p:sp>
      <p:sp>
        <p:nvSpPr>
          <p:cNvPr id="12" name="11 Rectángulo"/>
          <p:cNvSpPr/>
          <p:nvPr/>
        </p:nvSpPr>
        <p:spPr bwMode="auto">
          <a:xfrm>
            <a:off x="954138" y="1656134"/>
            <a:ext cx="3024336" cy="40471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C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Ms	Mb	Mo</a:t>
            </a:r>
            <a:endParaRPr lang="es-EC" sz="2000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2142270" y="5897897"/>
            <a:ext cx="648072" cy="483431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C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Mw</a:t>
            </a:r>
            <a:endParaRPr lang="es-EC" sz="2000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5" name="14 Flecha derecha"/>
          <p:cNvSpPr/>
          <p:nvPr/>
        </p:nvSpPr>
        <p:spPr bwMode="auto">
          <a:xfrm rot="5400000">
            <a:off x="2267744" y="2286869"/>
            <a:ext cx="397125" cy="23311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Flecha derecha"/>
          <p:cNvSpPr/>
          <p:nvPr/>
        </p:nvSpPr>
        <p:spPr bwMode="auto">
          <a:xfrm rot="5400000">
            <a:off x="2240656" y="5527230"/>
            <a:ext cx="397125" cy="23311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99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43608" y="354556"/>
            <a:ext cx="633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Catálogo Sísmico del Proyecto - Homogeneización</a:t>
            </a:r>
            <a:endParaRPr lang="es-EC" dirty="0">
              <a:ln w="18415" cmpd="sng">
                <a:noFill/>
                <a:prstDash val="solid"/>
              </a:ln>
              <a:solidFill>
                <a:srgbClr val="CC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09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332655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Selección de Terremotos</a:t>
            </a:r>
            <a:endParaRPr lang="es-EC" dirty="0">
              <a:ln w="18415" cmpd="sng">
                <a:noFill/>
                <a:prstDash val="solid"/>
              </a:ln>
              <a:solidFill>
                <a:srgbClr val="CC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7"/>
          <a:stretch/>
        </p:blipFill>
        <p:spPr bwMode="auto">
          <a:xfrm>
            <a:off x="395536" y="1557272"/>
            <a:ext cx="7683748" cy="409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 bwMode="auto">
          <a:xfrm>
            <a:off x="5868144" y="5427256"/>
            <a:ext cx="3168080" cy="954072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Selección de Terremotos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A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sociados a Subducción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de Interfase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7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\Desktop\Exposicion Gabriel\Mapa de mecanismo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693" y="44624"/>
            <a:ext cx="9157386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 bwMode="auto">
          <a:xfrm>
            <a:off x="5933459" y="0"/>
            <a:ext cx="3210541" cy="648000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5" t="15299" r="32868" b="23134"/>
          <a:stretch/>
        </p:blipFill>
        <p:spPr bwMode="auto">
          <a:xfrm>
            <a:off x="6535374" y="1988840"/>
            <a:ext cx="1925058" cy="28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 bwMode="auto">
          <a:xfrm>
            <a:off x="0" y="0"/>
            <a:ext cx="5904656" cy="648000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Gabriel\Desktop\Mapa de mecanismos\Leyend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" t="1719" r="922" b="1707"/>
          <a:stretch/>
        </p:blipFill>
        <p:spPr bwMode="auto">
          <a:xfrm>
            <a:off x="220565" y="1989000"/>
            <a:ext cx="5503563" cy="28800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07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2"/>
          <a:stretch/>
        </p:blipFill>
        <p:spPr bwMode="auto">
          <a:xfrm>
            <a:off x="-6234" y="1521360"/>
            <a:ext cx="9156469" cy="489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43608" y="332655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Selección de </a:t>
            </a:r>
            <a:r>
              <a:rPr lang="es-EC" dirty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Terremotos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0" r="88737" b="44233"/>
          <a:stretch/>
        </p:blipFill>
        <p:spPr bwMode="auto">
          <a:xfrm>
            <a:off x="8100194" y="4869320"/>
            <a:ext cx="1008310" cy="14400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 bwMode="auto">
          <a:xfrm>
            <a:off x="1547664" y="2492896"/>
            <a:ext cx="2880000" cy="540000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7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Catálogo 3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7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197 Terremotos (1471 - 2015)</a:t>
            </a:r>
            <a:endParaRPr kumimoji="0" lang="es-EC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18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332655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Geometría de Fuentes Sísmicas</a:t>
            </a:r>
            <a:endParaRPr lang="es-EC" dirty="0">
              <a:ln w="18415" cmpd="sng">
                <a:noFill/>
                <a:prstDash val="solid"/>
              </a:ln>
              <a:solidFill>
                <a:srgbClr val="CC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29" name="Picture 5" descr="C:\Users\Gabriel\Desktop\Validacion\sism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15" y="1629360"/>
            <a:ext cx="3894545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Gabriel\Desktop\Validacion\m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9360"/>
            <a:ext cx="3894545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 bwMode="auto">
          <a:xfrm>
            <a:off x="5655312" y="1124744"/>
            <a:ext cx="2520000" cy="612000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Momento Sísmico</a:t>
            </a:r>
          </a:p>
        </p:txBody>
      </p:sp>
      <p:sp>
        <p:nvSpPr>
          <p:cNvPr id="6" name="5 Rectángulo"/>
          <p:cNvSpPr/>
          <p:nvPr/>
        </p:nvSpPr>
        <p:spPr bwMode="auto">
          <a:xfrm>
            <a:off x="1004687" y="1124744"/>
            <a:ext cx="2520000" cy="612000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Terremotos de interfase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0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37 CuadroTexto"/>
          <p:cNvSpPr txBox="1"/>
          <p:nvPr/>
        </p:nvSpPr>
        <p:spPr>
          <a:xfrm>
            <a:off x="1043608" y="33265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Generalidades - Introducción</a:t>
            </a:r>
            <a:endParaRPr lang="es-EC" dirty="0">
              <a:ln w="18415" cmpd="sng">
                <a:noFill/>
                <a:prstDash val="solid"/>
              </a:ln>
              <a:solidFill>
                <a:srgbClr val="CC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AutoShape 2" descr="https://bibliotecadeinvestigaciones.files.wordpress.com/2010/05/distribucic3b3n-de-los-volcanes-en-el-mundo.jpg?w=47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6" name="Picture 2" descr="http://www.construyendoseguro.com/uploads/pics/sism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5" y="2433171"/>
            <a:ext cx="3674922" cy="271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9513" y="1417508"/>
            <a:ext cx="3707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 smtClean="0">
                <a:latin typeface="Calibri" panose="020F0502020204030204" pitchFamily="34" charset="0"/>
              </a:rPr>
              <a:t>Fenómeno </a:t>
            </a:r>
            <a:r>
              <a:rPr lang="es-EC" sz="2000" b="1" dirty="0">
                <a:latin typeface="Calibri" panose="020F0502020204030204" pitchFamily="34" charset="0"/>
              </a:rPr>
              <a:t>natural que no se puede evitar, que por lo general no </a:t>
            </a:r>
            <a:r>
              <a:rPr lang="es-EC" sz="2000" b="1" dirty="0" smtClean="0">
                <a:latin typeface="Calibri" panose="020F0502020204030204" pitchFamily="34" charset="0"/>
              </a:rPr>
              <a:t>avisa</a:t>
            </a:r>
            <a:endParaRPr lang="es-EC" sz="2000" b="1" dirty="0"/>
          </a:p>
        </p:txBody>
      </p:sp>
      <p:pic>
        <p:nvPicPr>
          <p:cNvPr id="9" name="Imagen 81"/>
          <p:cNvPicPr>
            <a:picLocks noChangeAspect="1"/>
          </p:cNvPicPr>
          <p:nvPr/>
        </p:nvPicPr>
        <p:blipFill rotWithShape="1">
          <a:blip r:embed="rId3"/>
          <a:srcRect l="10766" t="57031" r="8788" b="20798"/>
          <a:stretch/>
        </p:blipFill>
        <p:spPr>
          <a:xfrm>
            <a:off x="4537714" y="3645024"/>
            <a:ext cx="1613296" cy="756000"/>
          </a:xfrm>
          <a:prstGeom prst="rect">
            <a:avLst/>
          </a:prstGeom>
        </p:spPr>
      </p:pic>
      <p:pic>
        <p:nvPicPr>
          <p:cNvPr id="11" name="Imagen 81"/>
          <p:cNvPicPr>
            <a:picLocks noChangeAspect="1"/>
          </p:cNvPicPr>
          <p:nvPr/>
        </p:nvPicPr>
        <p:blipFill rotWithShape="1">
          <a:blip r:embed="rId3"/>
          <a:srcRect l="10376" t="76724" r="9735" b="5633"/>
          <a:stretch/>
        </p:blipFill>
        <p:spPr>
          <a:xfrm>
            <a:off x="6698068" y="3645024"/>
            <a:ext cx="1613296" cy="612000"/>
          </a:xfrm>
          <a:prstGeom prst="rect">
            <a:avLst/>
          </a:prstGeom>
        </p:spPr>
      </p:pic>
      <p:pic>
        <p:nvPicPr>
          <p:cNvPr id="12" name="11 Imagen" descr="http://3.bp.blogspot.com/-eyiBYzld8BI/T3O8JZdQRFI/AAAAAAAAFI4/V5W6P57L6Do/s1600/wordl...2010.jpg"/>
          <p:cNvPicPr/>
          <p:nvPr/>
        </p:nvPicPr>
        <p:blipFill>
          <a:blip r:embed="rId4"/>
          <a:srcRect l="633" t="1340" r="555" b="1307"/>
          <a:stretch>
            <a:fillRect/>
          </a:stretch>
        </p:blipFill>
        <p:spPr bwMode="auto">
          <a:xfrm>
            <a:off x="4557864" y="1392227"/>
            <a:ext cx="3816708" cy="188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Flecha abajo"/>
          <p:cNvSpPr/>
          <p:nvPr/>
        </p:nvSpPr>
        <p:spPr bwMode="auto">
          <a:xfrm rot="16200000">
            <a:off x="3990320" y="1715643"/>
            <a:ext cx="360000" cy="540000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Flecha abajo"/>
          <p:cNvSpPr/>
          <p:nvPr/>
        </p:nvSpPr>
        <p:spPr bwMode="auto">
          <a:xfrm>
            <a:off x="6291249" y="3069040"/>
            <a:ext cx="360000" cy="540000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Flecha abajo"/>
          <p:cNvSpPr/>
          <p:nvPr/>
        </p:nvSpPr>
        <p:spPr bwMode="auto">
          <a:xfrm>
            <a:off x="6291249" y="4293096"/>
            <a:ext cx="360000" cy="540000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El terremoto desplazó más de tres metros hacia el oeste a la ciudad de Concepción (EFE)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044" y="5445224"/>
            <a:ext cx="192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823632" y="5075892"/>
            <a:ext cx="151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b="1" dirty="0" smtClean="0">
                <a:latin typeface="Calibri" panose="020F0502020204030204" pitchFamily="34" charset="0"/>
              </a:rPr>
              <a:t>Chile 2010</a:t>
            </a:r>
            <a:endParaRPr lang="es-EC" sz="1800" b="1" dirty="0">
              <a:latin typeface="Calibri" panose="020F0502020204030204" pitchFamily="34" charset="0"/>
            </a:endParaRPr>
          </a:p>
        </p:txBody>
      </p:sp>
      <p:pic>
        <p:nvPicPr>
          <p:cNvPr id="1030" name="Picture 6" descr="http://www.tctelevision.com/elnoticiero/sites/default/files/img-articulo/terremoto_en_hait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805" y="5445224"/>
            <a:ext cx="16335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5727143" y="5075892"/>
            <a:ext cx="151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b="1" dirty="0" smtClean="0">
                <a:latin typeface="Calibri" panose="020F0502020204030204" pitchFamily="34" charset="0"/>
              </a:rPr>
              <a:t>Haití 2010</a:t>
            </a:r>
            <a:endParaRPr lang="es-EC" sz="1800" b="1" dirty="0">
              <a:latin typeface="Calibri" panose="020F0502020204030204" pitchFamily="34" charset="0"/>
            </a:endParaRPr>
          </a:p>
        </p:txBody>
      </p:sp>
      <p:pic>
        <p:nvPicPr>
          <p:cNvPr id="1032" name="Picture 8" descr="http://www.earthspeaking.net/wp-content/uploads/2015/03/Tsunami-2011-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070" y="5445224"/>
            <a:ext cx="169043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7504875" y="5077091"/>
            <a:ext cx="151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b="1" dirty="0" smtClean="0">
                <a:latin typeface="Calibri" panose="020F0502020204030204" pitchFamily="34" charset="0"/>
              </a:rPr>
              <a:t>Japón 2011</a:t>
            </a:r>
            <a:endParaRPr lang="es-EC" sz="1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21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4" grpId="0"/>
      <p:bldP spid="21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332655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Geometría de Fuentes Sísmicas</a:t>
            </a:r>
            <a:endParaRPr lang="es-EC" dirty="0">
              <a:ln w="18415" cmpd="sng">
                <a:noFill/>
                <a:prstDash val="solid"/>
              </a:ln>
              <a:solidFill>
                <a:srgbClr val="CC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28" name="Picture 4" descr="C:\Users\Gabriel\Desktop\Validacion\Vem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9360"/>
            <a:ext cx="3894545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Gabriel\Desktop\Validacion\acim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15" y="1629360"/>
            <a:ext cx="3894545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 bwMode="auto">
          <a:xfrm>
            <a:off x="5655312" y="1124744"/>
            <a:ext cx="2520000" cy="612000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Modelo de Velocidad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SIRGAS - 2009</a:t>
            </a:r>
          </a:p>
        </p:txBody>
      </p:sp>
      <p:sp>
        <p:nvSpPr>
          <p:cNvPr id="6" name="5 Rectángulo"/>
          <p:cNvSpPr/>
          <p:nvPr/>
        </p:nvSpPr>
        <p:spPr bwMode="auto">
          <a:xfrm>
            <a:off x="1004687" y="1124744"/>
            <a:ext cx="2520000" cy="612000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Acimut y Buzamiento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93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1043608" y="332655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Geometría de Fuentes Sísmicas</a:t>
            </a:r>
            <a:endParaRPr lang="es-EC" dirty="0">
              <a:ln w="18415" cmpd="sng">
                <a:noFill/>
                <a:prstDash val="solid"/>
              </a:ln>
              <a:solidFill>
                <a:srgbClr val="CC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2"/>
          <a:srcRect b="7012"/>
          <a:stretch/>
        </p:blipFill>
        <p:spPr bwMode="auto">
          <a:xfrm>
            <a:off x="0" y="1412776"/>
            <a:ext cx="9187358" cy="4803216"/>
          </a:xfrm>
          <a:prstGeom prst="rect">
            <a:avLst/>
          </a:prstGeom>
          <a:ln w="127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t="34235" r="87919" b="49207"/>
          <a:stretch/>
        </p:blipFill>
        <p:spPr bwMode="auto">
          <a:xfrm>
            <a:off x="7596336" y="5229200"/>
            <a:ext cx="1440160" cy="1462528"/>
          </a:xfrm>
          <a:prstGeom prst="rect">
            <a:avLst/>
          </a:prstGeom>
          <a:ln w="28575"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8 Rectángulo"/>
          <p:cNvSpPr/>
          <p:nvPr/>
        </p:nvSpPr>
        <p:spPr bwMode="auto">
          <a:xfrm>
            <a:off x="1547664" y="2492896"/>
            <a:ext cx="2880000" cy="540000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7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Delimitación de fuentes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7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Sísmicas 3D</a:t>
            </a:r>
          </a:p>
        </p:txBody>
      </p:sp>
    </p:spTree>
    <p:extLst>
      <p:ext uri="{BB962C8B-B14F-4D97-AF65-F5344CB8AC3E}">
        <p14:creationId xmlns:p14="http://schemas.microsoft.com/office/powerpoint/2010/main" val="255226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332655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Distribución Temporal - Completitud</a:t>
            </a:r>
            <a:endParaRPr lang="es-EC" dirty="0">
              <a:ln w="18415" cmpd="sng">
                <a:noFill/>
                <a:prstDash val="solid"/>
              </a:ln>
              <a:solidFill>
                <a:srgbClr val="CC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817988" cy="370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461202"/>
              </p:ext>
            </p:extLst>
          </p:nvPr>
        </p:nvGraphicFramePr>
        <p:xfrm>
          <a:off x="2915816" y="5229200"/>
          <a:ext cx="4089400" cy="1423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3638"/>
                <a:gridCol w="926782"/>
                <a:gridCol w="72898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Intervalos de Magnitud (Mw)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Años de Referencia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043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µ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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7.0 – 7.5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1900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0000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7.6 – 8.0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1825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8.1 – 8.5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1600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7030A0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8.6 – 9.0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1600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</a:p>
                  </a:txBody>
                  <a:tcPr marL="44450" marR="44450" marT="0" marB="0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64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332655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Distribución Temporal - Completitud</a:t>
            </a:r>
            <a:endParaRPr lang="es-EC" dirty="0">
              <a:ln w="18415" cmpd="sng">
                <a:noFill/>
                <a:prstDash val="solid"/>
              </a:ln>
              <a:solidFill>
                <a:srgbClr val="CC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9" y="1196752"/>
            <a:ext cx="4637887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637887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9" y="4687219"/>
            <a:ext cx="4637887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66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43608" y="33265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Distribución Temporal – Recurrencia Temporal</a:t>
            </a:r>
            <a:endParaRPr lang="es-EC" dirty="0">
              <a:ln w="18415" cmpd="sng">
                <a:noFill/>
                <a:prstDash val="solid"/>
              </a:ln>
              <a:solidFill>
                <a:srgbClr val="CC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1331608" y="1826856"/>
            <a:ext cx="2520000" cy="612000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Proceso Estocástico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de Montecarlo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2" name="21 Imagen" descr="C:\Users\Gabriel\Desktop\Base de dato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895200" cy="504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46801"/>
              </p:ext>
            </p:extLst>
          </p:nvPr>
        </p:nvGraphicFramePr>
        <p:xfrm>
          <a:off x="0" y="3068960"/>
          <a:ext cx="4799762" cy="2006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9632"/>
                <a:gridCol w="354013"/>
                <a:gridCol w="354013"/>
                <a:gridCol w="354013"/>
                <a:gridCol w="354013"/>
                <a:gridCol w="354013"/>
                <a:gridCol w="354013"/>
                <a:gridCol w="354013"/>
                <a:gridCol w="354013"/>
                <a:gridCol w="354013"/>
                <a:gridCol w="354013"/>
              </a:tblGrid>
              <a:tr h="2508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Intervalos de Magnitud (Mw)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Zona 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Zona 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73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Zona 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Zona 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Zona 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08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µ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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µ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73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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73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µ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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µ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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µ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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7.0 – 7.5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73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73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7.6 – 8.0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73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73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8.1 – 8.5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415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146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73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73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208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8.6 – 9.0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415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109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73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FF73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274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415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138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9.1 – 9.5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&gt; 9.5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45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43608" y="33265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Distribución Temporal – Recurrencia Temporal</a:t>
            </a:r>
            <a:endParaRPr lang="es-EC" dirty="0">
              <a:ln w="18415" cmpd="sng">
                <a:noFill/>
                <a:prstDash val="solid"/>
              </a:ln>
              <a:solidFill>
                <a:srgbClr val="CC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94" y="1196952"/>
            <a:ext cx="2665842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332" y="3068960"/>
            <a:ext cx="2665844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645" y="3086144"/>
            <a:ext cx="2665843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332" y="4941368"/>
            <a:ext cx="2665844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54" y="4941368"/>
            <a:ext cx="2665842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15 Imagen" descr="C:\Users\Gabriel\Desktop\Base de datos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3116074" cy="40318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01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43608" y="33265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Distribución Temporal – Función de distribución temporal</a:t>
            </a:r>
            <a:endParaRPr lang="es-EC" dirty="0">
              <a:ln w="18415" cmpd="sng">
                <a:noFill/>
                <a:prstDash val="solid"/>
              </a:ln>
              <a:solidFill>
                <a:srgbClr val="CC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55576" y="5661248"/>
            <a:ext cx="763284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Calibri" panose="020F0502020204030204" pitchFamily="34" charset="0"/>
              </a:rPr>
              <a:t>Tiempo entre eventos negativos o excesivamente corto.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Calibri" panose="020F0502020204030204" pitchFamily="34" charset="0"/>
              </a:rPr>
              <a:t>Probabilidad </a:t>
            </a:r>
            <a:r>
              <a:rPr lang="es-EC" sz="2000" dirty="0">
                <a:latin typeface="Calibri" panose="020F0502020204030204" pitchFamily="34" charset="0"/>
              </a:rPr>
              <a:t>de que se produzca una duración mucho mayor o mucho menor que la media sea constante o creciente.</a:t>
            </a:r>
            <a:endParaRPr lang="es-EC" sz="2000" dirty="0" smtClean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Rectángulo"/>
              <p:cNvSpPr/>
              <p:nvPr/>
            </p:nvSpPr>
            <p:spPr>
              <a:xfrm>
                <a:off x="1871700" y="2130948"/>
                <a:ext cx="5400600" cy="656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sz="1600" i="1">
                          <a:latin typeface="Cambria Math"/>
                        </a:rPr>
                        <m:t>𝑔</m:t>
                      </m:r>
                      <m:r>
                        <a:rPr lang="es-ES_tradnl" sz="16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s-EC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_tradnl" sz="16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s-ES_tradnl" sz="16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s-EC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_tradnl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s-ES_tradnl" sz="1600" i="1">
                              <a:latin typeface="Cambria Math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_tradnl" sz="16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s-ES_tradnl" sz="1600" i="1"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es-EC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_tradnl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s-ES_tradnl" sz="1600" i="1">
                              <a:latin typeface="Cambria Math"/>
                            </a:rPr>
                            <m:t>𝑡</m:t>
                          </m:r>
                        </m:den>
                      </m:f>
                      <m:func>
                        <m:funcPr>
                          <m:ctrlPr>
                            <a:rPr lang="es-EC" sz="1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_tradnl" sz="160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_tradnl" sz="16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C" sz="1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EC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EC" sz="16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unc>
                                            <m:funcPr>
                                              <m:ctrlPr>
                                                <a:rPr lang="es-EC" sz="1600" i="1">
                                                  <a:latin typeface="Cambria Math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s-ES_tradnl" sz="1600">
                                                  <a:latin typeface="Cambria Math"/>
                                                </a:rPr>
                                                <m:t>ln</m:t>
                                              </m:r>
                                            </m:fName>
                                            <m:e>
                                              <m:r>
                                                <a:rPr lang="es-ES_tradnl" sz="1600" i="1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s-ES_tradnl" sz="1600" i="1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s-ES_tradnl" sz="1600" i="1"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ES_tradnl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ES_tradnl" sz="1600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s-EC" sz="16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_tradnl" sz="16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s-ES_tradnl" sz="1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s-ES_tradnl" sz="1600" i="1">
                              <a:latin typeface="Cambria Math"/>
                            </a:rPr>
                            <m:t>;          </m:t>
                          </m:r>
                        </m:e>
                      </m:func>
                      <m:r>
                        <a:rPr lang="es-ES_tradnl" sz="1600" i="1">
                          <a:latin typeface="Cambria Math"/>
                        </a:rPr>
                        <m:t>𝑡</m:t>
                      </m:r>
                      <m:r>
                        <a:rPr lang="es-ES_tradnl" sz="1600" i="1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700" y="2130948"/>
                <a:ext cx="5400600" cy="6568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10 Rectángulo"/>
          <p:cNvSpPr/>
          <p:nvPr/>
        </p:nvSpPr>
        <p:spPr bwMode="auto">
          <a:xfrm>
            <a:off x="575696" y="1491616"/>
            <a:ext cx="2520000" cy="612000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LOG - NORMAL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60" y="2925580"/>
            <a:ext cx="4045480" cy="273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80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43608" y="33265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Distribución Temporal – Probabilidad de ocurrencia</a:t>
            </a:r>
            <a:endParaRPr lang="es-EC" dirty="0">
              <a:ln w="18415" cmpd="sng">
                <a:noFill/>
                <a:prstDash val="solid"/>
              </a:ln>
              <a:solidFill>
                <a:srgbClr val="CC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2259740" y="1495610"/>
                <a:ext cx="4572000" cy="613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i="1">
                          <a:latin typeface="Cambria Math"/>
                        </a:rPr>
                        <m:t>𝑃</m:t>
                      </m:r>
                      <m:r>
                        <a:rPr lang="es-EC" sz="1600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s-EC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C" sz="1600" i="1">
                              <a:latin typeface="Cambria Math"/>
                            </a:rPr>
                            <m:t>𝑡</m:t>
                          </m:r>
                          <m:r>
                            <a:rPr lang="es-EC" sz="1600" i="1">
                              <a:latin typeface="Cambria Math"/>
                            </a:rPr>
                            <m:t> ≤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C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C" sz="16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EC" sz="16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EC" sz="1600" i="1">
                                  <a:latin typeface="Cambria Math"/>
                                </a:rPr>
                                <m:t>,∆</m:t>
                              </m:r>
                            </m:e>
                          </m:d>
                        </m:e>
                      </m:d>
                      <m:r>
                        <a:rPr lang="es-EC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sz="1600" i="1">
                              <a:latin typeface="Cambria Math"/>
                            </a:rPr>
                            <m:t>𝑃</m:t>
                          </m:r>
                          <m:r>
                            <a:rPr lang="es-EC" sz="1600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C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C" sz="16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EC" sz="16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EC" sz="1600" i="1">
                                  <a:latin typeface="Cambria Math"/>
                                </a:rPr>
                                <m:t>+∆</m:t>
                              </m:r>
                            </m:e>
                          </m:d>
                          <m:r>
                            <a:rPr lang="es-EC" sz="1600" i="1">
                              <a:latin typeface="Cambria Math"/>
                            </a:rPr>
                            <m:t>−</m:t>
                          </m:r>
                          <m:r>
                            <a:rPr lang="es-EC" sz="1600" i="1">
                              <a:latin typeface="Cambria Math"/>
                            </a:rPr>
                            <m:t>𝑃</m:t>
                          </m:r>
                          <m:r>
                            <a:rPr lang="es-EC" sz="1600" i="1">
                              <a:latin typeface="Cambria Math"/>
                            </a:rPr>
                            <m:t> (</m:t>
                          </m:r>
                          <m:sSub>
                            <m:sSub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sz="16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EC" sz="1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s-EC" sz="16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s-EC" sz="1600" i="1">
                              <a:latin typeface="Cambria Math"/>
                            </a:rPr>
                            <m:t>𝑃</m:t>
                          </m:r>
                          <m:r>
                            <a:rPr lang="es-EC" sz="1600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C" sz="16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s-EC" sz="1600" i="1">
                              <a:latin typeface="Cambria Math"/>
                            </a:rPr>
                            <m:t>− </m:t>
                          </m:r>
                          <m:r>
                            <a:rPr lang="es-EC" sz="1600" i="1">
                              <a:latin typeface="Cambria Math"/>
                            </a:rPr>
                            <m:t>𝑃</m:t>
                          </m:r>
                          <m:r>
                            <a:rPr lang="es-EC" sz="1600" i="1">
                              <a:latin typeface="Cambria Math"/>
                            </a:rPr>
                            <m:t> (</m:t>
                          </m:r>
                          <m:sSub>
                            <m:sSubPr>
                              <m:ctrlPr>
                                <a:rPr lang="es-EC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sz="16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EC" sz="1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s-EC" sz="16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s-EC" sz="1600" dirty="0"/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740" y="1495610"/>
                <a:ext cx="4572000" cy="613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11277 Conector recto"/>
          <p:cNvCxnSpPr>
            <a:cxnSpLocks/>
          </p:cNvCxnSpPr>
          <p:nvPr/>
        </p:nvCxnSpPr>
        <p:spPr bwMode="auto">
          <a:xfrm>
            <a:off x="1043608" y="4146644"/>
            <a:ext cx="7812000" cy="0"/>
          </a:xfrm>
          <a:prstGeom prst="line">
            <a:avLst/>
          </a:prstGeom>
          <a:noFill/>
          <a:ln w="28575">
            <a:solidFill>
              <a:schemeClr val="tx1">
                <a:lumMod val="100000"/>
                <a:lumOff val="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11278 Cuadro de texto"/>
          <p:cNvSpPr txBox="1">
            <a:spLocks/>
          </p:cNvSpPr>
          <p:nvPr/>
        </p:nvSpPr>
        <p:spPr bwMode="auto">
          <a:xfrm>
            <a:off x="107504" y="3755195"/>
            <a:ext cx="432048" cy="60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sz="3400" b="1" dirty="0">
                <a:effectLst/>
                <a:latin typeface="Arial"/>
                <a:ea typeface="Times New Roman"/>
                <a:cs typeface="Times New Roman"/>
              </a:rPr>
              <a:t>P</a:t>
            </a:r>
            <a:endParaRPr lang="es-EC" sz="34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2" name="11279 Igual que"/>
          <p:cNvSpPr>
            <a:spLocks/>
          </p:cNvSpPr>
          <p:nvPr/>
        </p:nvSpPr>
        <p:spPr bwMode="auto">
          <a:xfrm>
            <a:off x="539552" y="3957127"/>
            <a:ext cx="360000" cy="360000"/>
          </a:xfrm>
          <a:custGeom>
            <a:avLst/>
            <a:gdLst>
              <a:gd name="T0" fmla="*/ 23820 w 180000"/>
              <a:gd name="T1" fmla="*/ 37019 h 179705"/>
              <a:gd name="T2" fmla="*/ 155885 w 180000"/>
              <a:gd name="T3" fmla="*/ 37019 h 179705"/>
              <a:gd name="T4" fmla="*/ 155885 w 180000"/>
              <a:gd name="T5" fmla="*/ 79286 h 179705"/>
              <a:gd name="T6" fmla="*/ 23820 w 180000"/>
              <a:gd name="T7" fmla="*/ 79286 h 179705"/>
              <a:gd name="T8" fmla="*/ 23820 w 180000"/>
              <a:gd name="T9" fmla="*/ 37019 h 179705"/>
              <a:gd name="T10" fmla="*/ 23820 w 180000"/>
              <a:gd name="T11" fmla="*/ 100419 h 179705"/>
              <a:gd name="T12" fmla="*/ 155885 w 180000"/>
              <a:gd name="T13" fmla="*/ 100419 h 179705"/>
              <a:gd name="T14" fmla="*/ 155885 w 180000"/>
              <a:gd name="T15" fmla="*/ 142686 h 179705"/>
              <a:gd name="T16" fmla="*/ 23820 w 180000"/>
              <a:gd name="T17" fmla="*/ 142686 h 179705"/>
              <a:gd name="T18" fmla="*/ 23820 w 180000"/>
              <a:gd name="T19" fmla="*/ 100419 h 1797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0000" h="179705">
                <a:moveTo>
                  <a:pt x="23859" y="37019"/>
                </a:moveTo>
                <a:lnTo>
                  <a:pt x="156141" y="37019"/>
                </a:lnTo>
                <a:lnTo>
                  <a:pt x="156141" y="79286"/>
                </a:lnTo>
                <a:lnTo>
                  <a:pt x="23859" y="79286"/>
                </a:lnTo>
                <a:lnTo>
                  <a:pt x="23859" y="37019"/>
                </a:lnTo>
                <a:close/>
                <a:moveTo>
                  <a:pt x="23859" y="100419"/>
                </a:moveTo>
                <a:lnTo>
                  <a:pt x="156141" y="100419"/>
                </a:lnTo>
                <a:lnTo>
                  <a:pt x="156141" y="142686"/>
                </a:lnTo>
                <a:lnTo>
                  <a:pt x="23859" y="142686"/>
                </a:lnTo>
                <a:lnTo>
                  <a:pt x="23859" y="100419"/>
                </a:lnTo>
                <a:close/>
              </a:path>
            </a:pathLst>
          </a:custGeom>
          <a:solidFill>
            <a:schemeClr val="tx1">
              <a:lumMod val="100000"/>
              <a:lumOff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s-EC"/>
          </a:p>
        </p:txBody>
      </p:sp>
      <p:sp>
        <p:nvSpPr>
          <p:cNvPr id="13" name="4129 Igual que"/>
          <p:cNvSpPr>
            <a:spLocks/>
          </p:cNvSpPr>
          <p:nvPr/>
        </p:nvSpPr>
        <p:spPr bwMode="auto">
          <a:xfrm>
            <a:off x="6300192" y="3155167"/>
            <a:ext cx="360000" cy="360000"/>
          </a:xfrm>
          <a:custGeom>
            <a:avLst/>
            <a:gdLst>
              <a:gd name="T0" fmla="*/ 23820 w 179705"/>
              <a:gd name="T1" fmla="*/ 37019 h 179705"/>
              <a:gd name="T2" fmla="*/ 155885 w 179705"/>
              <a:gd name="T3" fmla="*/ 37019 h 179705"/>
              <a:gd name="T4" fmla="*/ 155885 w 179705"/>
              <a:gd name="T5" fmla="*/ 79286 h 179705"/>
              <a:gd name="T6" fmla="*/ 23820 w 179705"/>
              <a:gd name="T7" fmla="*/ 79286 h 179705"/>
              <a:gd name="T8" fmla="*/ 23820 w 179705"/>
              <a:gd name="T9" fmla="*/ 37019 h 179705"/>
              <a:gd name="T10" fmla="*/ 23820 w 179705"/>
              <a:gd name="T11" fmla="*/ 100419 h 179705"/>
              <a:gd name="T12" fmla="*/ 155885 w 179705"/>
              <a:gd name="T13" fmla="*/ 100419 h 179705"/>
              <a:gd name="T14" fmla="*/ 155885 w 179705"/>
              <a:gd name="T15" fmla="*/ 142686 h 179705"/>
              <a:gd name="T16" fmla="*/ 23820 w 179705"/>
              <a:gd name="T17" fmla="*/ 142686 h 179705"/>
              <a:gd name="T18" fmla="*/ 23820 w 179705"/>
              <a:gd name="T19" fmla="*/ 100419 h 1797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9705" h="179705">
                <a:moveTo>
                  <a:pt x="23820" y="37019"/>
                </a:moveTo>
                <a:lnTo>
                  <a:pt x="155885" y="37019"/>
                </a:lnTo>
                <a:lnTo>
                  <a:pt x="155885" y="79286"/>
                </a:lnTo>
                <a:lnTo>
                  <a:pt x="23820" y="79286"/>
                </a:lnTo>
                <a:lnTo>
                  <a:pt x="23820" y="37019"/>
                </a:lnTo>
                <a:close/>
                <a:moveTo>
                  <a:pt x="23820" y="100419"/>
                </a:moveTo>
                <a:lnTo>
                  <a:pt x="155885" y="100419"/>
                </a:lnTo>
                <a:lnTo>
                  <a:pt x="155885" y="142686"/>
                </a:lnTo>
                <a:lnTo>
                  <a:pt x="23820" y="142686"/>
                </a:lnTo>
                <a:lnTo>
                  <a:pt x="23820" y="100419"/>
                </a:lnTo>
                <a:close/>
              </a:path>
            </a:pathLst>
          </a:custGeom>
          <a:solidFill>
            <a:schemeClr val="tx1">
              <a:lumMod val="100000"/>
              <a:lumOff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s-EC"/>
          </a:p>
        </p:txBody>
      </p:sp>
      <p:sp>
        <p:nvSpPr>
          <p:cNvPr id="14" name="4145 Menos"/>
          <p:cNvSpPr>
            <a:spLocks/>
          </p:cNvSpPr>
          <p:nvPr/>
        </p:nvSpPr>
        <p:spPr bwMode="auto">
          <a:xfrm>
            <a:off x="3491880" y="3155167"/>
            <a:ext cx="360000" cy="360000"/>
          </a:xfrm>
          <a:custGeom>
            <a:avLst/>
            <a:gdLst>
              <a:gd name="T0" fmla="*/ 23820 w 179705"/>
              <a:gd name="T1" fmla="*/ 68719 h 179705"/>
              <a:gd name="T2" fmla="*/ 155885 w 179705"/>
              <a:gd name="T3" fmla="*/ 68719 h 179705"/>
              <a:gd name="T4" fmla="*/ 155885 w 179705"/>
              <a:gd name="T5" fmla="*/ 110986 h 179705"/>
              <a:gd name="T6" fmla="*/ 23820 w 179705"/>
              <a:gd name="T7" fmla="*/ 110986 h 179705"/>
              <a:gd name="T8" fmla="*/ 23820 w 179705"/>
              <a:gd name="T9" fmla="*/ 68719 h 1797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9705" h="179705">
                <a:moveTo>
                  <a:pt x="23820" y="68719"/>
                </a:moveTo>
                <a:lnTo>
                  <a:pt x="155885" y="68719"/>
                </a:lnTo>
                <a:lnTo>
                  <a:pt x="155885" y="110986"/>
                </a:lnTo>
                <a:lnTo>
                  <a:pt x="23820" y="110986"/>
                </a:lnTo>
                <a:lnTo>
                  <a:pt x="23820" y="68719"/>
                </a:lnTo>
                <a:close/>
              </a:path>
            </a:pathLst>
          </a:custGeom>
          <a:solidFill>
            <a:schemeClr val="tx1">
              <a:lumMod val="100000"/>
              <a:lumOff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s-EC"/>
          </a:p>
        </p:txBody>
      </p:sp>
      <p:sp>
        <p:nvSpPr>
          <p:cNvPr id="16" name="11276 Menos"/>
          <p:cNvSpPr>
            <a:spLocks/>
          </p:cNvSpPr>
          <p:nvPr/>
        </p:nvSpPr>
        <p:spPr bwMode="auto">
          <a:xfrm>
            <a:off x="3491880" y="4941208"/>
            <a:ext cx="360000" cy="360000"/>
          </a:xfrm>
          <a:custGeom>
            <a:avLst/>
            <a:gdLst>
              <a:gd name="T0" fmla="*/ 23820 w 179705"/>
              <a:gd name="T1" fmla="*/ 68719 h 179705"/>
              <a:gd name="T2" fmla="*/ 155885 w 179705"/>
              <a:gd name="T3" fmla="*/ 68719 h 179705"/>
              <a:gd name="T4" fmla="*/ 155885 w 179705"/>
              <a:gd name="T5" fmla="*/ 110986 h 179705"/>
              <a:gd name="T6" fmla="*/ 23820 w 179705"/>
              <a:gd name="T7" fmla="*/ 110986 h 179705"/>
              <a:gd name="T8" fmla="*/ 23820 w 179705"/>
              <a:gd name="T9" fmla="*/ 68719 h 1797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9705" h="179705">
                <a:moveTo>
                  <a:pt x="23820" y="68719"/>
                </a:moveTo>
                <a:lnTo>
                  <a:pt x="155885" y="68719"/>
                </a:lnTo>
                <a:lnTo>
                  <a:pt x="155885" y="110986"/>
                </a:lnTo>
                <a:lnTo>
                  <a:pt x="23820" y="110986"/>
                </a:lnTo>
                <a:lnTo>
                  <a:pt x="23820" y="68719"/>
                </a:lnTo>
                <a:close/>
              </a:path>
            </a:pathLst>
          </a:custGeom>
          <a:solidFill>
            <a:schemeClr val="tx1">
              <a:lumMod val="100000"/>
              <a:lumOff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s-EC"/>
          </a:p>
        </p:txBody>
      </p:sp>
      <p:pic>
        <p:nvPicPr>
          <p:cNvPr id="17" name="16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10185"/>
            <a:ext cx="2412018" cy="1449964"/>
          </a:xfrm>
          <a:prstGeom prst="rect">
            <a:avLst/>
          </a:prstGeom>
          <a:noFill/>
        </p:spPr>
      </p:pic>
      <p:pic>
        <p:nvPicPr>
          <p:cNvPr id="18" name="17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10185"/>
            <a:ext cx="2412018" cy="1449964"/>
          </a:xfrm>
          <a:prstGeom prst="rect">
            <a:avLst/>
          </a:prstGeom>
          <a:noFill/>
        </p:spPr>
      </p:pic>
      <p:pic>
        <p:nvPicPr>
          <p:cNvPr id="19" name="18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17127"/>
            <a:ext cx="2412018" cy="1449964"/>
          </a:xfrm>
          <a:prstGeom prst="rect">
            <a:avLst/>
          </a:prstGeom>
          <a:noFill/>
        </p:spPr>
      </p:pic>
      <p:pic>
        <p:nvPicPr>
          <p:cNvPr id="20" name="19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880" y="4317127"/>
            <a:ext cx="2412018" cy="1449964"/>
          </a:xfrm>
          <a:prstGeom prst="rect">
            <a:avLst/>
          </a:prstGeom>
          <a:noFill/>
        </p:spPr>
      </p:pic>
      <p:pic>
        <p:nvPicPr>
          <p:cNvPr id="21" name="20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86" y="2627108"/>
            <a:ext cx="2412018" cy="1449964"/>
          </a:xfrm>
          <a:prstGeom prst="rect">
            <a:avLst/>
          </a:prstGeom>
          <a:noFill/>
        </p:spPr>
      </p:pic>
      <p:pic>
        <p:nvPicPr>
          <p:cNvPr id="22" name="21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86" y="4279481"/>
            <a:ext cx="2412018" cy="1449964"/>
          </a:xfrm>
          <a:prstGeom prst="rect">
            <a:avLst/>
          </a:prstGeom>
          <a:noFill/>
        </p:spPr>
      </p:pic>
      <p:sp>
        <p:nvSpPr>
          <p:cNvPr id="23" name="4129 Igual que"/>
          <p:cNvSpPr>
            <a:spLocks/>
          </p:cNvSpPr>
          <p:nvPr/>
        </p:nvSpPr>
        <p:spPr bwMode="auto">
          <a:xfrm>
            <a:off x="6300192" y="4941168"/>
            <a:ext cx="360000" cy="360000"/>
          </a:xfrm>
          <a:custGeom>
            <a:avLst/>
            <a:gdLst>
              <a:gd name="T0" fmla="*/ 23820 w 179705"/>
              <a:gd name="T1" fmla="*/ 37019 h 179705"/>
              <a:gd name="T2" fmla="*/ 155885 w 179705"/>
              <a:gd name="T3" fmla="*/ 37019 h 179705"/>
              <a:gd name="T4" fmla="*/ 155885 w 179705"/>
              <a:gd name="T5" fmla="*/ 79286 h 179705"/>
              <a:gd name="T6" fmla="*/ 23820 w 179705"/>
              <a:gd name="T7" fmla="*/ 79286 h 179705"/>
              <a:gd name="T8" fmla="*/ 23820 w 179705"/>
              <a:gd name="T9" fmla="*/ 37019 h 179705"/>
              <a:gd name="T10" fmla="*/ 23820 w 179705"/>
              <a:gd name="T11" fmla="*/ 100419 h 179705"/>
              <a:gd name="T12" fmla="*/ 155885 w 179705"/>
              <a:gd name="T13" fmla="*/ 100419 h 179705"/>
              <a:gd name="T14" fmla="*/ 155885 w 179705"/>
              <a:gd name="T15" fmla="*/ 142686 h 179705"/>
              <a:gd name="T16" fmla="*/ 23820 w 179705"/>
              <a:gd name="T17" fmla="*/ 142686 h 179705"/>
              <a:gd name="T18" fmla="*/ 23820 w 179705"/>
              <a:gd name="T19" fmla="*/ 100419 h 1797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9705" h="179705">
                <a:moveTo>
                  <a:pt x="23820" y="37019"/>
                </a:moveTo>
                <a:lnTo>
                  <a:pt x="155885" y="37019"/>
                </a:lnTo>
                <a:lnTo>
                  <a:pt x="155885" y="79286"/>
                </a:lnTo>
                <a:lnTo>
                  <a:pt x="23820" y="79286"/>
                </a:lnTo>
                <a:lnTo>
                  <a:pt x="23820" y="37019"/>
                </a:lnTo>
                <a:close/>
                <a:moveTo>
                  <a:pt x="23820" y="100419"/>
                </a:moveTo>
                <a:lnTo>
                  <a:pt x="155885" y="100419"/>
                </a:lnTo>
                <a:lnTo>
                  <a:pt x="155885" y="142686"/>
                </a:lnTo>
                <a:lnTo>
                  <a:pt x="23820" y="142686"/>
                </a:lnTo>
                <a:lnTo>
                  <a:pt x="23820" y="100419"/>
                </a:lnTo>
                <a:close/>
              </a:path>
            </a:pathLst>
          </a:custGeom>
          <a:solidFill>
            <a:schemeClr val="tx1">
              <a:lumMod val="100000"/>
              <a:lumOff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589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43608" y="33265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Distribución Temporal – Probabilidad de ocurrencia</a:t>
            </a:r>
            <a:endParaRPr lang="es-EC" dirty="0">
              <a:ln w="18415" cmpd="sng">
                <a:noFill/>
                <a:prstDash val="solid"/>
              </a:ln>
              <a:solidFill>
                <a:srgbClr val="CC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3508" r="21750" b="51493"/>
          <a:stretch/>
        </p:blipFill>
        <p:spPr bwMode="auto">
          <a:xfrm>
            <a:off x="3141848" y="1503056"/>
            <a:ext cx="5911790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5" t="51352" r="21888" b="23741"/>
          <a:stretch/>
        </p:blipFill>
        <p:spPr bwMode="auto">
          <a:xfrm>
            <a:off x="3131840" y="5049360"/>
            <a:ext cx="5921798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5" t="26446" r="21888" b="48648"/>
          <a:stretch/>
        </p:blipFill>
        <p:spPr bwMode="auto">
          <a:xfrm>
            <a:off x="3131840" y="3249160"/>
            <a:ext cx="5921798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25 Imagen" descr="C:\Users\Gabriel\Desktop\Base de dato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7" y="2060848"/>
            <a:ext cx="2916220" cy="37732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94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43608" y="33265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Distribución Temporal – Probabilidad de ocurrencia</a:t>
            </a:r>
            <a:endParaRPr lang="es-EC" dirty="0">
              <a:ln w="18415" cmpd="sng">
                <a:noFill/>
                <a:prstDash val="solid"/>
              </a:ln>
              <a:solidFill>
                <a:srgbClr val="CC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6" name="25 Imagen" descr="C:\Users\Gabriel\Desktop\Base de dato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7" y="2060848"/>
            <a:ext cx="2916220" cy="37732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24441" r="21645" b="50745"/>
          <a:stretch/>
        </p:blipFill>
        <p:spPr bwMode="auto">
          <a:xfrm>
            <a:off x="3131840" y="1988840"/>
            <a:ext cx="5968423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49255" r="21645" b="25932"/>
          <a:stretch/>
        </p:blipFill>
        <p:spPr bwMode="auto">
          <a:xfrm>
            <a:off x="3131844" y="4329280"/>
            <a:ext cx="5968419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6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bibliotecadeinvestigaciones.files.wordpress.com/2010/05/distribucic3b3n-de-los-volcanes-en-el-mundo.jpg?w=47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5" name="24 Imagen"/>
          <p:cNvPicPr/>
          <p:nvPr/>
        </p:nvPicPr>
        <p:blipFill rotWithShape="1">
          <a:blip r:embed="rId2" cstate="print"/>
          <a:srcRect t="2208" b="2135"/>
          <a:stretch/>
        </p:blipFill>
        <p:spPr bwMode="auto">
          <a:xfrm>
            <a:off x="3047159" y="1599230"/>
            <a:ext cx="5879310" cy="3445444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 descr="http://www.scielo.org.ar/img/revistas/raga/v67n3/a11f7.gif"/>
          <p:cNvPicPr/>
          <p:nvPr/>
        </p:nvPicPr>
        <p:blipFill rotWithShape="1">
          <a:blip r:embed="rId3" cstate="print"/>
          <a:srcRect t="1579" b="2437"/>
          <a:stretch/>
        </p:blipFill>
        <p:spPr bwMode="auto">
          <a:xfrm>
            <a:off x="239167" y="3338000"/>
            <a:ext cx="3730842" cy="3259352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8 CuadroTexto"/>
          <p:cNvSpPr txBox="1"/>
          <p:nvPr/>
        </p:nvSpPr>
        <p:spPr>
          <a:xfrm>
            <a:off x="3962595" y="4484701"/>
            <a:ext cx="40324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latin typeface="Calibri" panose="020F0502020204030204" pitchFamily="34" charset="0"/>
              </a:rPr>
              <a:t>CINTURÓN DE FUEGO</a:t>
            </a:r>
            <a:endParaRPr lang="es-ES" sz="3000" b="1" dirty="0">
              <a:latin typeface="Calibri" panose="020F050202020403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38504" y="1127577"/>
            <a:ext cx="240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latin typeface="Calibri" panose="020F0502020204030204" pitchFamily="34" charset="0"/>
              </a:rPr>
              <a:t>Actividad Sísmica</a:t>
            </a:r>
            <a:endParaRPr lang="es-ES" b="1" dirty="0">
              <a:latin typeface="Calibri" panose="020F0502020204030204" pitchFamily="34" charset="0"/>
            </a:endParaRPr>
          </a:p>
        </p:txBody>
      </p:sp>
      <p:sp>
        <p:nvSpPr>
          <p:cNvPr id="2" name="1 Rectángulo"/>
          <p:cNvSpPr/>
          <p:nvPr/>
        </p:nvSpPr>
        <p:spPr bwMode="auto">
          <a:xfrm>
            <a:off x="7261642" y="3178509"/>
            <a:ext cx="1630838" cy="1906675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13 CuadroTexto"/>
          <p:cNvSpPr txBox="1"/>
          <p:nvPr/>
        </p:nvSpPr>
        <p:spPr>
          <a:xfrm>
            <a:off x="1289081" y="2975871"/>
            <a:ext cx="1758078" cy="461665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65 mm/año</a:t>
            </a:r>
            <a:endParaRPr lang="es-ES" sz="24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043608" y="33265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Generalidades - Introducción</a:t>
            </a:r>
            <a:endParaRPr lang="es-EC" dirty="0">
              <a:ln w="18415" cmpd="sng">
                <a:noFill/>
                <a:prstDash val="solid"/>
              </a:ln>
              <a:solidFill>
                <a:srgbClr val="CC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87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43608" y="33265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Distribución Temporal – </a:t>
            </a:r>
            <a:r>
              <a:rPr lang="es-EC" dirty="0" err="1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GMPEs</a:t>
            </a:r>
            <a:endParaRPr lang="es-EC" dirty="0">
              <a:ln w="18415" cmpd="sng">
                <a:noFill/>
                <a:prstDash val="solid"/>
              </a:ln>
              <a:solidFill>
                <a:srgbClr val="CC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6563767" cy="518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 bwMode="auto">
          <a:xfrm>
            <a:off x="35496" y="2708779"/>
            <a:ext cx="2554884" cy="2232249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500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Youngs</a:t>
            </a:r>
            <a:r>
              <a:rPr lang="es-EC" sz="15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et al. (1997)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Atkinson</a:t>
            </a:r>
            <a:r>
              <a:rPr kumimoji="0" lang="es-EC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 and </a:t>
            </a:r>
            <a:r>
              <a:rPr kumimoji="0" lang="es-EC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Boore</a:t>
            </a:r>
            <a:r>
              <a:rPr kumimoji="0" lang="es-EC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.</a:t>
            </a:r>
            <a:r>
              <a:rPr kumimoji="0" lang="es-EC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 (2003)</a:t>
            </a:r>
            <a:endParaRPr lang="es-EC" sz="1500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5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Kanno</a:t>
            </a:r>
            <a:r>
              <a:rPr kumimoji="0" lang="es-EC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 et al. (2006)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500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Zhao</a:t>
            </a:r>
            <a:r>
              <a:rPr lang="es-EC" sz="15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et al. (2006)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5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Lin</a:t>
            </a:r>
            <a:r>
              <a:rPr kumimoji="0" lang="es-EC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 and Lee. (2008)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5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Arroyo et al. (2010)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Contreras and </a:t>
            </a:r>
            <a:r>
              <a:rPr kumimoji="0" lang="es-EC" sz="15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Boroschek</a:t>
            </a:r>
            <a:r>
              <a:rPr kumimoji="0" lang="es-EC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. (2012)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500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Morikawa</a:t>
            </a:r>
            <a:r>
              <a:rPr lang="es-EC" sz="15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and </a:t>
            </a:r>
            <a:r>
              <a:rPr lang="es-EC" sz="1500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Fujiwara</a:t>
            </a:r>
            <a:r>
              <a:rPr lang="es-EC" sz="15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. (2013)</a:t>
            </a:r>
            <a:endParaRPr kumimoji="0" lang="es-EC" sz="15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5 Abrir llave"/>
          <p:cNvSpPr/>
          <p:nvPr/>
        </p:nvSpPr>
        <p:spPr bwMode="auto">
          <a:xfrm>
            <a:off x="2645086" y="1268760"/>
            <a:ext cx="198722" cy="5040000"/>
          </a:xfrm>
          <a:prstGeom prst="leftBrac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43608" y="33265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Distribución Temporal – </a:t>
            </a:r>
            <a:r>
              <a:rPr lang="es-EC" dirty="0" err="1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GMPEs</a:t>
            </a:r>
            <a:endParaRPr lang="es-EC" dirty="0">
              <a:ln w="18415" cmpd="sng">
                <a:noFill/>
                <a:prstDash val="solid"/>
              </a:ln>
              <a:solidFill>
                <a:srgbClr val="CC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575696" y="1491616"/>
            <a:ext cx="2520000" cy="612000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Curvas de Atenuación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17" y="2382590"/>
            <a:ext cx="8602563" cy="37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17" y="2382590"/>
            <a:ext cx="8602563" cy="37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17" y="2382590"/>
            <a:ext cx="8602563" cy="37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68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43608" y="33265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Distribución Temporal – </a:t>
            </a:r>
            <a:r>
              <a:rPr lang="es-EC" dirty="0" err="1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GMPEs</a:t>
            </a:r>
            <a:endParaRPr lang="es-EC" dirty="0">
              <a:ln w="18415" cmpd="sng">
                <a:noFill/>
                <a:prstDash val="solid"/>
              </a:ln>
              <a:solidFill>
                <a:srgbClr val="CC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3 Rectángulo"/>
          <p:cNvSpPr/>
          <p:nvPr/>
        </p:nvSpPr>
        <p:spPr bwMode="auto">
          <a:xfrm>
            <a:off x="575696" y="1491616"/>
            <a:ext cx="2520000" cy="612000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Curvas Espectrales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22" y="2412999"/>
            <a:ext cx="8602558" cy="37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22" y="2412999"/>
            <a:ext cx="8602558" cy="37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22" y="2412999"/>
            <a:ext cx="8602558" cy="37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97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43608" y="33265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Distribución Temporal – </a:t>
            </a:r>
            <a:r>
              <a:rPr lang="es-EC" dirty="0" err="1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GMPEs</a:t>
            </a:r>
            <a:endParaRPr lang="es-EC" dirty="0">
              <a:ln w="18415" cmpd="sng">
                <a:noFill/>
                <a:prstDash val="solid"/>
              </a:ln>
              <a:solidFill>
                <a:srgbClr val="CC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23728"/>
            <a:ext cx="8434528" cy="2842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97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43608" y="33265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Distribución Temporal – Esquema del Calculo de Peligrosidad</a:t>
            </a:r>
            <a:endParaRPr lang="es-EC" dirty="0">
              <a:ln w="18415" cmpd="sng">
                <a:noFill/>
                <a:prstDash val="solid"/>
              </a:ln>
              <a:solidFill>
                <a:srgbClr val="CC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37193" t="23220" r="21149" b="20634"/>
          <a:stretch/>
        </p:blipFill>
        <p:spPr bwMode="auto">
          <a:xfrm>
            <a:off x="1247144" y="1412776"/>
            <a:ext cx="6709232" cy="5084306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00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43608" y="332654"/>
            <a:ext cx="56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Estimación de Peligrosidad Sísmica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7" t="10859" r="19757" b="6250"/>
          <a:stretch/>
        </p:blipFill>
        <p:spPr bwMode="auto">
          <a:xfrm>
            <a:off x="323813" y="-9000"/>
            <a:ext cx="8496375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5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43608" y="332654"/>
            <a:ext cx="56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Estimación de Peligrosidad Sísmica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t="10859" r="19968" b="6250"/>
          <a:stretch/>
        </p:blipFill>
        <p:spPr bwMode="auto">
          <a:xfrm>
            <a:off x="339288" y="-9000"/>
            <a:ext cx="8465425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5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43608" y="332654"/>
            <a:ext cx="56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Estimación de Peligrosidad Sísmica</a:t>
            </a:r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3" y="2420886"/>
            <a:ext cx="7939514" cy="2160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5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43608" y="332654"/>
            <a:ext cx="56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Estimación de Peligrosidad Sísmica</a:t>
            </a:r>
          </a:p>
        </p:txBody>
      </p:sp>
      <p:pic>
        <p:nvPicPr>
          <p:cNvPr id="6" name="5 Imagen" descr="C:\Users\Gabriel\Desktop\Colombia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13" b="13214"/>
          <a:stretch/>
        </p:blipFill>
        <p:spPr bwMode="auto">
          <a:xfrm>
            <a:off x="442912" y="1196752"/>
            <a:ext cx="8258175" cy="411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93016"/>
            <a:ext cx="3758399" cy="16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033" y="5193376"/>
            <a:ext cx="3758399" cy="16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57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43608" y="332654"/>
            <a:ext cx="56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Estimación de Peligrosidad Sísmica</a:t>
            </a:r>
          </a:p>
        </p:txBody>
      </p:sp>
      <p:pic>
        <p:nvPicPr>
          <p:cNvPr id="4" name="3 Imagen" descr="C:\Users\Gabriel\Desktop\Ecuador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39" b="13050"/>
          <a:stretch/>
        </p:blipFill>
        <p:spPr bwMode="auto">
          <a:xfrm>
            <a:off x="442912" y="1196752"/>
            <a:ext cx="8258175" cy="4105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57192"/>
            <a:ext cx="3758401" cy="16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157192"/>
            <a:ext cx="3758401" cy="16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87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bibliotecadeinvestigaciones.files.wordpress.com/2010/05/distribucic3b3n-de-los-volcanes-en-el-mundo.jpg?w=47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1" name="10 CuadroTexto"/>
          <p:cNvSpPr txBox="1"/>
          <p:nvPr/>
        </p:nvSpPr>
        <p:spPr>
          <a:xfrm>
            <a:off x="1043608" y="33265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Generalidades - Objetivos</a:t>
            </a:r>
            <a:endParaRPr lang="es-EC" dirty="0">
              <a:ln w="18415" cmpd="sng">
                <a:noFill/>
                <a:prstDash val="solid"/>
              </a:ln>
              <a:solidFill>
                <a:srgbClr val="CC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55576" y="1430234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b="1" dirty="0">
                <a:latin typeface="Calibri" panose="020F0502020204030204" pitchFamily="34" charset="0"/>
              </a:rPr>
              <a:t>Estimar y modelar espacialmente la peligrosidad sísmica asociada a grandes terremotos de subducción interfase mediante modelos con dependencia temporal en la </a:t>
            </a:r>
            <a:r>
              <a:rPr lang="es-EC" sz="2000" b="1" dirty="0" smtClean="0">
                <a:latin typeface="Calibri" panose="020F0502020204030204" pitchFamily="34" charset="0"/>
              </a:rPr>
              <a:t>costa oeste de Sudamérica.</a:t>
            </a:r>
            <a:endParaRPr lang="es-EC" sz="2000" b="1" dirty="0">
              <a:latin typeface="Calibri" panose="020F050202020403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42195" y="2636912"/>
            <a:ext cx="1546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Específicos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155700" y="3212976"/>
            <a:ext cx="88089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800" dirty="0" smtClean="0">
                <a:latin typeface="Calibri" panose="020F0502020204030204" pitchFamily="34" charset="0"/>
              </a:rPr>
              <a:t>Generar </a:t>
            </a:r>
            <a:r>
              <a:rPr lang="es-EC" sz="1800" dirty="0">
                <a:latin typeface="Calibri" panose="020F0502020204030204" pitchFamily="34" charset="0"/>
              </a:rPr>
              <a:t>una Geodatabase con información histórica e </a:t>
            </a:r>
            <a:r>
              <a:rPr lang="es-EC" sz="1800" dirty="0" smtClean="0">
                <a:latin typeface="Calibri" panose="020F0502020204030204" pitchFamily="34" charset="0"/>
              </a:rPr>
              <a:t>instrumental.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800" dirty="0" smtClean="0">
                <a:latin typeface="Calibri" panose="020F0502020204030204" pitchFamily="34" charset="0"/>
              </a:rPr>
              <a:t>Analizar </a:t>
            </a:r>
            <a:r>
              <a:rPr lang="es-EC" sz="1800" dirty="0">
                <a:latin typeface="Calibri" panose="020F0502020204030204" pitchFamily="34" charset="0"/>
              </a:rPr>
              <a:t>la localización y recurrencia de grandes sismos ocurridos </a:t>
            </a:r>
            <a:r>
              <a:rPr lang="es-EC" sz="1800" dirty="0" smtClean="0">
                <a:latin typeface="Calibri" panose="020F0502020204030204" pitchFamily="34" charset="0"/>
              </a:rPr>
              <a:t>mediante </a:t>
            </a:r>
            <a:r>
              <a:rPr lang="es-EC" sz="1800" dirty="0">
                <a:latin typeface="Calibri" panose="020F0502020204030204" pitchFamily="34" charset="0"/>
              </a:rPr>
              <a:t>un SIG y generar modelo de ruptura </a:t>
            </a:r>
            <a:r>
              <a:rPr lang="es-EC" sz="1800" dirty="0" smtClean="0">
                <a:latin typeface="Calibri" panose="020F0502020204030204" pitchFamily="34" charset="0"/>
              </a:rPr>
              <a:t>espacio-temporal.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800" dirty="0" smtClean="0">
                <a:latin typeface="Calibri" panose="020F0502020204030204" pitchFamily="34" charset="0"/>
              </a:rPr>
              <a:t>Modelizar </a:t>
            </a:r>
            <a:r>
              <a:rPr lang="es-EC" sz="1800" dirty="0">
                <a:latin typeface="Calibri" panose="020F0502020204030204" pitchFamily="34" charset="0"/>
              </a:rPr>
              <a:t>geométricamente, mediante un SIG, los planos de ruptura de los sismos </a:t>
            </a:r>
            <a:r>
              <a:rPr lang="es-EC" sz="1800" dirty="0" smtClean="0">
                <a:latin typeface="Calibri" panose="020F0502020204030204" pitchFamily="34" charset="0"/>
              </a:rPr>
              <a:t>para </a:t>
            </a:r>
            <a:r>
              <a:rPr lang="es-EC" sz="1800" dirty="0">
                <a:latin typeface="Calibri" panose="020F0502020204030204" pitchFamily="34" charset="0"/>
              </a:rPr>
              <a:t>su representación </a:t>
            </a:r>
            <a:r>
              <a:rPr lang="es-EC" sz="1800" dirty="0" smtClean="0">
                <a:latin typeface="Calibri" panose="020F0502020204030204" pitchFamily="34" charset="0"/>
              </a:rPr>
              <a:t>espacial.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800" dirty="0" smtClean="0">
                <a:latin typeface="Calibri" panose="020F0502020204030204" pitchFamily="34" charset="0"/>
              </a:rPr>
              <a:t>Diseñar </a:t>
            </a:r>
            <a:r>
              <a:rPr lang="es-EC" sz="1800" dirty="0">
                <a:latin typeface="Calibri" panose="020F0502020204030204" pitchFamily="34" charset="0"/>
              </a:rPr>
              <a:t>y definir, mediante el uso de un SIG, las fuentes sísmicas </a:t>
            </a:r>
            <a:r>
              <a:rPr lang="es-EC" sz="1800" dirty="0" smtClean="0">
                <a:latin typeface="Calibri" panose="020F0502020204030204" pitchFamily="34" charset="0"/>
              </a:rPr>
              <a:t>con </a:t>
            </a:r>
            <a:r>
              <a:rPr lang="es-EC" sz="1800" dirty="0">
                <a:latin typeface="Calibri" panose="020F0502020204030204" pitchFamily="34" charset="0"/>
              </a:rPr>
              <a:t>dependencia </a:t>
            </a:r>
            <a:r>
              <a:rPr lang="es-EC" sz="1800" dirty="0" smtClean="0">
                <a:latin typeface="Calibri" panose="020F0502020204030204" pitchFamily="34" charset="0"/>
              </a:rPr>
              <a:t>temporal.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800" dirty="0" smtClean="0">
                <a:latin typeface="Calibri" panose="020F0502020204030204" pitchFamily="34" charset="0"/>
              </a:rPr>
              <a:t>Analizar </a:t>
            </a:r>
            <a:r>
              <a:rPr lang="es-EC" sz="1800" dirty="0">
                <a:latin typeface="Calibri" panose="020F0502020204030204" pitchFamily="34" charset="0"/>
              </a:rPr>
              <a:t>y diseñar las funciones de distribución temporal asociadas a la actividad </a:t>
            </a:r>
            <a:r>
              <a:rPr lang="es-EC" sz="1800" dirty="0" smtClean="0">
                <a:latin typeface="Calibri" panose="020F0502020204030204" pitchFamily="34" charset="0"/>
              </a:rPr>
              <a:t>sísmica.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800" dirty="0" smtClean="0">
                <a:latin typeface="Calibri" panose="020F0502020204030204" pitchFamily="34" charset="0"/>
              </a:rPr>
              <a:t>Analizar </a:t>
            </a:r>
            <a:r>
              <a:rPr lang="es-EC" sz="1800" dirty="0">
                <a:latin typeface="Calibri" panose="020F0502020204030204" pitchFamily="34" charset="0"/>
              </a:rPr>
              <a:t>las ecuaciones de predicción de movimiento fuerte (</a:t>
            </a:r>
            <a:r>
              <a:rPr lang="es-EC" sz="1800" dirty="0" err="1">
                <a:latin typeface="Calibri" panose="020F0502020204030204" pitchFamily="34" charset="0"/>
              </a:rPr>
              <a:t>GMPEs</a:t>
            </a:r>
            <a:r>
              <a:rPr lang="es-EC" sz="1800" dirty="0" smtClean="0">
                <a:latin typeface="Calibri" panose="020F0502020204030204" pitchFamily="34" charset="0"/>
              </a:rPr>
              <a:t>).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800" dirty="0" smtClean="0">
                <a:latin typeface="Calibri" panose="020F0502020204030204" pitchFamily="34" charset="0"/>
              </a:rPr>
              <a:t>Estimar </a:t>
            </a:r>
            <a:r>
              <a:rPr lang="es-EC" sz="1800" dirty="0">
                <a:latin typeface="Calibri" panose="020F0502020204030204" pitchFamily="34" charset="0"/>
              </a:rPr>
              <a:t>la peligrosidad asociada a dichas fuentes sísmicas mediante el software </a:t>
            </a:r>
            <a:r>
              <a:rPr lang="es-EC" sz="1800" dirty="0" smtClean="0">
                <a:latin typeface="Calibri" panose="020F0502020204030204" pitchFamily="34" charset="0"/>
              </a:rPr>
              <a:t>CRISIS.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800" dirty="0" smtClean="0">
                <a:latin typeface="Calibri" panose="020F0502020204030204" pitchFamily="34" charset="0"/>
              </a:rPr>
              <a:t>Obtener </a:t>
            </a:r>
            <a:r>
              <a:rPr lang="es-EC" sz="1800" dirty="0">
                <a:latin typeface="Calibri" panose="020F0502020204030204" pitchFamily="34" charset="0"/>
              </a:rPr>
              <a:t>mapas y espectros de peligrosidad uniforme UHS para periodos de retorno de 475 y </a:t>
            </a:r>
            <a:r>
              <a:rPr lang="es-EC" sz="1800" dirty="0" smtClean="0">
                <a:latin typeface="Calibri" panose="020F0502020204030204" pitchFamily="34" charset="0"/>
              </a:rPr>
              <a:t>975.</a:t>
            </a:r>
            <a:endParaRPr lang="es-EC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5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43608" y="332654"/>
            <a:ext cx="56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Estimación de Peligrosidad Sísmica</a:t>
            </a:r>
          </a:p>
        </p:txBody>
      </p:sp>
      <p:pic>
        <p:nvPicPr>
          <p:cNvPr id="4" name="3 Imagen" descr="C:\Users\Gabriel\Desktop\Peru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476" b="13051"/>
          <a:stretch/>
        </p:blipFill>
        <p:spPr bwMode="auto">
          <a:xfrm>
            <a:off x="443230" y="1196752"/>
            <a:ext cx="8257540" cy="4114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93376"/>
            <a:ext cx="3758401" cy="16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193376"/>
            <a:ext cx="3758401" cy="16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87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43608" y="332654"/>
            <a:ext cx="56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Estimación de Peligrosidad Sísmica</a:t>
            </a:r>
          </a:p>
        </p:txBody>
      </p:sp>
      <p:pic>
        <p:nvPicPr>
          <p:cNvPr id="4" name="3 Imagen" descr="C:\Users\Gabriel\Desktop\Chile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41" b="2937"/>
          <a:stretch/>
        </p:blipFill>
        <p:spPr bwMode="auto">
          <a:xfrm>
            <a:off x="826770" y="1196752"/>
            <a:ext cx="7490460" cy="4751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90" y="5301368"/>
            <a:ext cx="3349886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301208"/>
            <a:ext cx="3340801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87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0" t="11381" r="17764" b="6251"/>
          <a:stretch/>
        </p:blipFill>
        <p:spPr bwMode="auto">
          <a:xfrm>
            <a:off x="-20507" y="27000"/>
            <a:ext cx="9185015" cy="68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22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4" t="11381" r="17869" b="6251"/>
          <a:stretch/>
        </p:blipFill>
        <p:spPr bwMode="auto">
          <a:xfrm>
            <a:off x="-5097" y="27000"/>
            <a:ext cx="9154194" cy="68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22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43608" y="332654"/>
            <a:ext cx="56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Conclusiones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-28056" y="1958057"/>
            <a:ext cx="9144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dirty="0">
                <a:latin typeface="Calibri" panose="020F0502020204030204" pitchFamily="34" charset="0"/>
              </a:rPr>
              <a:t>Catálogo Sísmico de Proyecto una buena robustez, tanto en época histórica como instrumental de la zona de estudio.</a:t>
            </a:r>
          </a:p>
          <a:p>
            <a:pPr algn="just"/>
            <a:endParaRPr lang="es-EC" sz="2200" dirty="0"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dirty="0">
                <a:latin typeface="Calibri" panose="020F0502020204030204" pitchFamily="34" charset="0"/>
              </a:rPr>
              <a:t>La geometría de las fuentes sísmicas, modeladas a partir de zonas sismogenéticas, fue definida a partir de la geometría del modelo de subducción (acimut y buzamiento), el registro sísmico y la energía catalogada en el mismo y la capa de velocidades de la corteza de SIRGAS.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C" sz="2200" dirty="0"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dirty="0">
                <a:latin typeface="Calibri" panose="020F0502020204030204" pitchFamily="34" charset="0"/>
              </a:rPr>
              <a:t>Estos periodos muestran que de las 5 zonas sismotectónicas identificadas, la zona 5 (más al sur) es la que mayor potencial sísmico tiene, tanto por la recurrencia de sus terremotos como por la magnitud máxima </a:t>
            </a:r>
            <a:r>
              <a:rPr lang="es-EC" sz="2200" dirty="0" smtClean="0">
                <a:latin typeface="Calibri" panose="020F0502020204030204" pitchFamily="34" charset="0"/>
              </a:rPr>
              <a:t>registrada.</a:t>
            </a:r>
            <a:endParaRPr lang="es-EC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7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43608" y="332654"/>
            <a:ext cx="56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Conclusiones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0570" y="1693252"/>
            <a:ext cx="913343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dirty="0" smtClean="0">
                <a:latin typeface="Calibri" panose="020F0502020204030204" pitchFamily="34" charset="0"/>
              </a:rPr>
              <a:t>La </a:t>
            </a:r>
            <a:r>
              <a:rPr lang="es-EC" sz="2200" dirty="0">
                <a:latin typeface="Calibri" panose="020F0502020204030204" pitchFamily="34" charset="0"/>
              </a:rPr>
              <a:t>función log-normal, permitiendo estimar con ella la probabilidad de ocurrencia de eventos en los próximos 50 y 100 </a:t>
            </a:r>
            <a:r>
              <a:rPr lang="es-EC" sz="2200" dirty="0" smtClean="0">
                <a:latin typeface="Calibri" panose="020F0502020204030204" pitchFamily="34" charset="0"/>
              </a:rPr>
              <a:t>años.</a:t>
            </a:r>
          </a:p>
          <a:p>
            <a:pPr algn="just"/>
            <a:endParaRPr lang="es-EC" sz="2200" dirty="0" smtClean="0"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dirty="0" smtClean="0">
                <a:latin typeface="Calibri" panose="020F0502020204030204" pitchFamily="34" charset="0"/>
              </a:rPr>
              <a:t>La atenuación de la onda sísmica desde las fuentes sísmicas hasta los puntos de cálculo se emplearon diferentes modelos empíricos que ofrece la literatura y se implementaron a partir de un árbol lógico.</a:t>
            </a:r>
          </a:p>
          <a:p>
            <a:pPr algn="just"/>
            <a:endParaRPr lang="es-EC" sz="2200" dirty="0" smtClean="0"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dirty="0" smtClean="0">
                <a:latin typeface="Calibri" panose="020F0502020204030204" pitchFamily="34" charset="0"/>
              </a:rPr>
              <a:t>Los pesos asignados a cada modelo se estimaron a partir de criterios de robustez y similitud </a:t>
            </a:r>
            <a:r>
              <a:rPr lang="es-EC" sz="2200" dirty="0" err="1" smtClean="0">
                <a:latin typeface="Calibri" panose="020F0502020204030204" pitchFamily="34" charset="0"/>
              </a:rPr>
              <a:t>sismotectónica</a:t>
            </a:r>
            <a:r>
              <a:rPr lang="es-EC" sz="2200" dirty="0" smtClean="0">
                <a:latin typeface="Calibri" panose="020F0502020204030204" pitchFamily="34" charset="0"/>
              </a:rPr>
              <a:t> con la COS. </a:t>
            </a:r>
          </a:p>
          <a:p>
            <a:pPr algn="just"/>
            <a:endParaRPr lang="es-EC" sz="2200" dirty="0" smtClean="0"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200" dirty="0" smtClean="0">
                <a:latin typeface="Calibri" panose="020F0502020204030204" pitchFamily="34" charset="0"/>
              </a:rPr>
              <a:t>Los resultados obtenidos, puede observarse que el país con mayor aceleración máxima espera debido a los sismos de subducción interfase de magnitud mayor o igual a 7.0 en Chile, específicamente la zona centro – sur del país.</a:t>
            </a:r>
            <a:endParaRPr lang="es-EC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231740" y="2613392"/>
            <a:ext cx="4680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sz="10000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Gracias!</a:t>
            </a:r>
          </a:p>
        </p:txBody>
      </p:sp>
    </p:spTree>
    <p:extLst>
      <p:ext uri="{BB962C8B-B14F-4D97-AF65-F5344CB8AC3E}">
        <p14:creationId xmlns:p14="http://schemas.microsoft.com/office/powerpoint/2010/main" val="22773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www.elcorreo.com/noticias/201504/25/media/cortadas/terremoto-origen--644x362--575x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27" y="4653376"/>
            <a:ext cx="384520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37 CuadroTexto"/>
          <p:cNvSpPr txBox="1"/>
          <p:nvPr/>
        </p:nvSpPr>
        <p:spPr>
          <a:xfrm>
            <a:off x="1043608" y="33265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Peligrosidad Sísmica</a:t>
            </a:r>
            <a:endParaRPr lang="es-EC" dirty="0">
              <a:ln w="18415" cmpd="sng">
                <a:noFill/>
                <a:prstDash val="solid"/>
              </a:ln>
              <a:solidFill>
                <a:srgbClr val="CC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99592" y="119675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>
                <a:latin typeface="Calibri" panose="020F0502020204030204" pitchFamily="34" charset="0"/>
              </a:rPr>
              <a:t>Estudio de peligrosidad sísmica en la costa oeste de América del Sur</a:t>
            </a:r>
            <a:endParaRPr lang="es-EC" sz="28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CuadroTexto"/>
              <p:cNvSpPr txBox="1"/>
              <p:nvPr/>
            </p:nvSpPr>
            <p:spPr>
              <a:xfrm>
                <a:off x="1210009" y="3501008"/>
                <a:ext cx="639219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s-EC" sz="2000" dirty="0" smtClean="0">
                    <a:latin typeface="Calibri" panose="020F0502020204030204" pitchFamily="34" charset="0"/>
                  </a:rPr>
                  <a:t>Asociada a sismos de subducción de interfase </a:t>
                </a:r>
                <a:r>
                  <a:rPr lang="es-EC" sz="2000" dirty="0" err="1" smtClean="0">
                    <a:latin typeface="Calibri" panose="020F0502020204030204" pitchFamily="34" charset="0"/>
                  </a:rPr>
                  <a:t>Mw</a:t>
                </a:r>
                <a:r>
                  <a:rPr lang="es-EC" sz="2000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C" sz="2000" i="1"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s-EC" sz="2000" dirty="0" smtClean="0">
                    <a:latin typeface="Calibri" panose="020F0502020204030204" pitchFamily="34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14" name="1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009" y="3501008"/>
                <a:ext cx="6392194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763" t="-7576" b="-257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Flecha abajo"/>
          <p:cNvSpPr/>
          <p:nvPr/>
        </p:nvSpPr>
        <p:spPr bwMode="auto">
          <a:xfrm>
            <a:off x="4031940" y="2384633"/>
            <a:ext cx="720080" cy="1076965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99784" y="5173401"/>
            <a:ext cx="21240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Sismos Cortical</a:t>
            </a:r>
            <a:endParaRPr lang="es-EC" sz="2000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399783" y="5694867"/>
            <a:ext cx="2124000" cy="3996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Sismos Interfase</a:t>
            </a:r>
            <a:endParaRPr lang="es-EC" sz="2000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401673" y="6217505"/>
            <a:ext cx="2124000" cy="399600"/>
          </a:xfrm>
          <a:prstGeom prst="rect">
            <a:avLst/>
          </a:prstGeom>
          <a:solidFill>
            <a:srgbClr val="55FF00"/>
          </a:solidFill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Sismos </a:t>
            </a:r>
            <a:r>
              <a:rPr lang="es-EC" sz="2000" b="1" dirty="0" err="1" smtClean="0"/>
              <a:t>Interplaca</a:t>
            </a:r>
            <a:endParaRPr lang="es-EC" sz="2000" b="1" dirty="0"/>
          </a:p>
        </p:txBody>
      </p:sp>
      <p:sp>
        <p:nvSpPr>
          <p:cNvPr id="5" name="4 Rectángulo"/>
          <p:cNvSpPr/>
          <p:nvPr/>
        </p:nvSpPr>
        <p:spPr>
          <a:xfrm>
            <a:off x="1210009" y="3933056"/>
            <a:ext cx="7092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C" sz="2000" dirty="0">
                <a:latin typeface="Calibri" panose="020F0502020204030204" pitchFamily="34" charset="0"/>
              </a:rPr>
              <a:t>Usando un modelo de recurrencia con </a:t>
            </a:r>
            <a:r>
              <a:rPr lang="es-EC" sz="2000" dirty="0" smtClean="0">
                <a:latin typeface="Calibri" panose="020F0502020204030204" pitchFamily="34" charset="0"/>
              </a:rPr>
              <a:t>dependencia temporal</a:t>
            </a:r>
            <a:endParaRPr lang="es-EC" sz="2000" dirty="0">
              <a:latin typeface="Calibri" panose="020F050202020403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10009" y="4325034"/>
            <a:ext cx="1298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C" sz="2000" dirty="0">
                <a:latin typeface="Calibri" panose="020F0502020204030204" pitchFamily="34" charset="0"/>
              </a:rPr>
              <a:t>En roca</a:t>
            </a:r>
          </a:p>
        </p:txBody>
      </p:sp>
      <p:sp>
        <p:nvSpPr>
          <p:cNvPr id="36" name="15 Rectángulo"/>
          <p:cNvSpPr/>
          <p:nvPr/>
        </p:nvSpPr>
        <p:spPr>
          <a:xfrm>
            <a:off x="4211959" y="5548767"/>
            <a:ext cx="1600173" cy="514126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16 Rectángulo"/>
          <p:cNvSpPr/>
          <p:nvPr/>
        </p:nvSpPr>
        <p:spPr>
          <a:xfrm rot="2813205">
            <a:off x="5702640" y="6081654"/>
            <a:ext cx="933667" cy="571200"/>
          </a:xfrm>
          <a:prstGeom prst="rect">
            <a:avLst/>
          </a:prstGeom>
          <a:noFill/>
          <a:ln w="57150">
            <a:solidFill>
              <a:srgbClr val="55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17 Rectángulo"/>
          <p:cNvSpPr/>
          <p:nvPr/>
        </p:nvSpPr>
        <p:spPr>
          <a:xfrm rot="6076254">
            <a:off x="5923002" y="4749629"/>
            <a:ext cx="838571" cy="6529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280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5" grpId="0"/>
      <p:bldP spid="6" grpId="0"/>
      <p:bldP spid="36" grpId="0" animBg="1"/>
      <p:bldP spid="37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332656"/>
            <a:ext cx="5904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Esquema Metodológico</a:t>
            </a:r>
            <a:endParaRPr lang="es-EC" dirty="0">
              <a:ln w="18415" cmpd="sng">
                <a:noFill/>
                <a:prstDash val="solid"/>
              </a:ln>
              <a:solidFill>
                <a:srgbClr val="CC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" name="20 Rectángulo redondeado"/>
          <p:cNvSpPr/>
          <p:nvPr/>
        </p:nvSpPr>
        <p:spPr bwMode="auto">
          <a:xfrm>
            <a:off x="179512" y="2643603"/>
            <a:ext cx="1747841" cy="1008112"/>
          </a:xfrm>
          <a:prstGeom prst="roundRect">
            <a:avLst/>
          </a:prstGeom>
          <a:solidFill>
            <a:srgbClr val="CC99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C" sz="1800" dirty="0">
                <a:latin typeface="Calibri" panose="020F0502020204030204" pitchFamily="34" charset="0"/>
              </a:rPr>
              <a:t>Catálogo </a:t>
            </a:r>
          </a:p>
          <a:p>
            <a:r>
              <a:rPr lang="es-EC" sz="1800" dirty="0">
                <a:latin typeface="Calibri" panose="020F0502020204030204" pitchFamily="34" charset="0"/>
              </a:rPr>
              <a:t>Sísmico </a:t>
            </a:r>
          </a:p>
          <a:p>
            <a:r>
              <a:rPr lang="es-EC" sz="1800" dirty="0">
                <a:latin typeface="Calibri" panose="020F0502020204030204" pitchFamily="34" charset="0"/>
              </a:rPr>
              <a:t>del </a:t>
            </a:r>
            <a:r>
              <a:rPr lang="es-EC" sz="1800" dirty="0" smtClean="0">
                <a:latin typeface="Calibri" panose="020F0502020204030204" pitchFamily="34" charset="0"/>
              </a:rPr>
              <a:t>Proyecto</a:t>
            </a:r>
            <a:endParaRPr lang="es-EC" sz="1800" dirty="0">
              <a:latin typeface="Calibri" panose="020F0502020204030204" pitchFamily="34" charset="0"/>
            </a:endParaRPr>
          </a:p>
        </p:txBody>
      </p:sp>
      <p:sp>
        <p:nvSpPr>
          <p:cNvPr id="22" name="21 Rectángulo redondeado"/>
          <p:cNvSpPr/>
          <p:nvPr/>
        </p:nvSpPr>
        <p:spPr bwMode="auto">
          <a:xfrm>
            <a:off x="2525253" y="1844824"/>
            <a:ext cx="1747841" cy="1008112"/>
          </a:xfrm>
          <a:prstGeom prst="roundRect">
            <a:avLst/>
          </a:prstGeom>
          <a:solidFill>
            <a:srgbClr val="CC99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C" sz="1800" dirty="0" smtClean="0">
                <a:latin typeface="Calibri" panose="020F0502020204030204" pitchFamily="34" charset="0"/>
              </a:rPr>
              <a:t>Geometría de </a:t>
            </a:r>
          </a:p>
          <a:p>
            <a:r>
              <a:rPr lang="es-EC" sz="1800" dirty="0" smtClean="0">
                <a:latin typeface="Calibri" panose="020F0502020204030204" pitchFamily="34" charset="0"/>
              </a:rPr>
              <a:t>las Fuentes </a:t>
            </a:r>
          </a:p>
          <a:p>
            <a:r>
              <a:rPr lang="es-EC" sz="1800" dirty="0" smtClean="0">
                <a:latin typeface="Calibri" panose="020F0502020204030204" pitchFamily="34" charset="0"/>
              </a:rPr>
              <a:t>Sísmicas</a:t>
            </a:r>
            <a:endParaRPr lang="es-EC" sz="1800" dirty="0">
              <a:latin typeface="Calibri" panose="020F0502020204030204" pitchFamily="34" charset="0"/>
            </a:endParaRPr>
          </a:p>
        </p:txBody>
      </p:sp>
      <p:sp>
        <p:nvSpPr>
          <p:cNvPr id="23" name="22 Rectángulo redondeado"/>
          <p:cNvSpPr/>
          <p:nvPr/>
        </p:nvSpPr>
        <p:spPr bwMode="auto">
          <a:xfrm>
            <a:off x="2525253" y="3429000"/>
            <a:ext cx="1747841" cy="1008112"/>
          </a:xfrm>
          <a:prstGeom prst="roundRect">
            <a:avLst/>
          </a:prstGeom>
          <a:solidFill>
            <a:srgbClr val="CC99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C" sz="1800" dirty="0" smtClean="0">
                <a:latin typeface="Calibri" panose="020F0502020204030204" pitchFamily="34" charset="0"/>
              </a:rPr>
              <a:t>Modelo de </a:t>
            </a:r>
          </a:p>
          <a:p>
            <a:r>
              <a:rPr lang="es-EC" sz="1800" dirty="0" smtClean="0">
                <a:latin typeface="Calibri" panose="020F0502020204030204" pitchFamily="34" charset="0"/>
              </a:rPr>
              <a:t>Recurrencia</a:t>
            </a:r>
          </a:p>
          <a:p>
            <a:r>
              <a:rPr lang="es-EC" sz="1800" b="1" dirty="0" err="1" smtClean="0">
                <a:latin typeface="Calibri" panose="020F0502020204030204" pitchFamily="34" charset="0"/>
              </a:rPr>
              <a:t>Mw</a:t>
            </a:r>
            <a:r>
              <a:rPr lang="es-EC" sz="1800" b="1" dirty="0" smtClean="0">
                <a:latin typeface="Calibri" panose="020F0502020204030204" pitchFamily="34" charset="0"/>
              </a:rPr>
              <a:t> – Tasa (</a:t>
            </a:r>
            <a:r>
              <a:rPr lang="es-EC" sz="1800" b="1" dirty="0" smtClean="0">
                <a:latin typeface="Calibri" panose="020F0502020204030204" pitchFamily="34" charset="0"/>
                <a:sym typeface="Symbol"/>
              </a:rPr>
              <a:t></a:t>
            </a:r>
            <a:r>
              <a:rPr lang="es-EC" sz="1800" b="1" dirty="0" smtClean="0">
                <a:latin typeface="Calibri" panose="020F0502020204030204" pitchFamily="34" charset="0"/>
              </a:rPr>
              <a:t>)</a:t>
            </a:r>
            <a:endParaRPr lang="es-EC" sz="1800" b="1" dirty="0">
              <a:latin typeface="Calibri" panose="020F0502020204030204" pitchFamily="34" charset="0"/>
            </a:endParaRPr>
          </a:p>
        </p:txBody>
      </p:sp>
      <p:sp>
        <p:nvSpPr>
          <p:cNvPr id="24" name="23 Rectángulo redondeado"/>
          <p:cNvSpPr/>
          <p:nvPr/>
        </p:nvSpPr>
        <p:spPr bwMode="auto">
          <a:xfrm>
            <a:off x="4932040" y="2636912"/>
            <a:ext cx="1747841" cy="1008112"/>
          </a:xfrm>
          <a:prstGeom prst="roundRect">
            <a:avLst/>
          </a:prstGeom>
          <a:solidFill>
            <a:srgbClr val="CC99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C" sz="1800" dirty="0" smtClean="0">
                <a:latin typeface="Calibri" panose="020F0502020204030204" pitchFamily="34" charset="0"/>
              </a:rPr>
              <a:t>Fuentes </a:t>
            </a:r>
          </a:p>
          <a:p>
            <a:r>
              <a:rPr lang="es-EC" sz="1800" dirty="0" smtClean="0">
                <a:latin typeface="Calibri" panose="020F0502020204030204" pitchFamily="34" charset="0"/>
              </a:rPr>
              <a:t>Sísmicas</a:t>
            </a:r>
          </a:p>
          <a:p>
            <a:r>
              <a:rPr lang="es-EC" sz="1800" b="1" dirty="0" smtClean="0">
                <a:latin typeface="Calibri" panose="020F0502020204030204" pitchFamily="34" charset="0"/>
              </a:rPr>
              <a:t>Time </a:t>
            </a:r>
            <a:r>
              <a:rPr lang="es-EC" sz="1800" b="1" dirty="0" err="1" smtClean="0">
                <a:latin typeface="Calibri" panose="020F0502020204030204" pitchFamily="34" charset="0"/>
              </a:rPr>
              <a:t>dependent</a:t>
            </a:r>
            <a:endParaRPr lang="es-EC" sz="1800" b="1" dirty="0">
              <a:latin typeface="Calibri" panose="020F0502020204030204" pitchFamily="34" charset="0"/>
            </a:endParaRPr>
          </a:p>
        </p:txBody>
      </p:sp>
      <p:sp>
        <p:nvSpPr>
          <p:cNvPr id="25" name="24 Rectángulo redondeado"/>
          <p:cNvSpPr/>
          <p:nvPr/>
        </p:nvSpPr>
        <p:spPr bwMode="auto">
          <a:xfrm>
            <a:off x="4932040" y="5589240"/>
            <a:ext cx="1747841" cy="1008112"/>
          </a:xfrm>
          <a:prstGeom prst="roundRect">
            <a:avLst/>
          </a:prstGeom>
          <a:solidFill>
            <a:srgbClr val="CC99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C" sz="1800" dirty="0" smtClean="0">
                <a:latin typeface="Calibri" panose="020F0502020204030204" pitchFamily="34" charset="0"/>
              </a:rPr>
              <a:t>Modelos de</a:t>
            </a:r>
          </a:p>
          <a:p>
            <a:r>
              <a:rPr lang="es-EC" sz="1800" dirty="0" smtClean="0">
                <a:latin typeface="Calibri" panose="020F0502020204030204" pitchFamily="34" charset="0"/>
              </a:rPr>
              <a:t>Movimiento </a:t>
            </a:r>
          </a:p>
          <a:p>
            <a:r>
              <a:rPr lang="es-EC" sz="1800" dirty="0" smtClean="0">
                <a:latin typeface="Calibri" panose="020F0502020204030204" pitchFamily="34" charset="0"/>
              </a:rPr>
              <a:t>Fuerte</a:t>
            </a:r>
            <a:endParaRPr lang="es-EC" sz="1800" dirty="0">
              <a:latin typeface="Calibri" panose="020F0502020204030204" pitchFamily="34" charset="0"/>
            </a:endParaRPr>
          </a:p>
        </p:txBody>
      </p:sp>
      <p:sp>
        <p:nvSpPr>
          <p:cNvPr id="26" name="25 Rectángulo redondeado"/>
          <p:cNvSpPr/>
          <p:nvPr/>
        </p:nvSpPr>
        <p:spPr bwMode="auto">
          <a:xfrm>
            <a:off x="7252143" y="4077072"/>
            <a:ext cx="1747841" cy="1008112"/>
          </a:xfrm>
          <a:prstGeom prst="roundRect">
            <a:avLst/>
          </a:prstGeom>
          <a:solidFill>
            <a:srgbClr val="CC99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C" sz="1800" dirty="0" smtClean="0">
                <a:latin typeface="Calibri" panose="020F0502020204030204" pitchFamily="34" charset="0"/>
              </a:rPr>
              <a:t>Peligrosidad</a:t>
            </a:r>
          </a:p>
          <a:p>
            <a:r>
              <a:rPr lang="es-EC" sz="1800" dirty="0" smtClean="0">
                <a:latin typeface="Calibri" panose="020F0502020204030204" pitchFamily="34" charset="0"/>
              </a:rPr>
              <a:t>Sísmica</a:t>
            </a:r>
            <a:endParaRPr lang="es-EC" sz="1800" dirty="0">
              <a:latin typeface="Calibri" panose="020F0502020204030204" pitchFamily="34" charset="0"/>
            </a:endParaRPr>
          </a:p>
        </p:txBody>
      </p:sp>
      <p:cxnSp>
        <p:nvCxnSpPr>
          <p:cNvPr id="28" name="27 Conector angular"/>
          <p:cNvCxnSpPr>
            <a:stCxn id="21" idx="3"/>
            <a:endCxn id="22" idx="1"/>
          </p:cNvCxnSpPr>
          <p:nvPr/>
        </p:nvCxnSpPr>
        <p:spPr bwMode="auto">
          <a:xfrm flipV="1">
            <a:off x="1927353" y="2348880"/>
            <a:ext cx="597900" cy="798779"/>
          </a:xfrm>
          <a:prstGeom prst="bentConnector3">
            <a:avLst/>
          </a:prstGeom>
          <a:ln w="28575">
            <a:solidFill>
              <a:srgbClr val="CC9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31 Conector angular"/>
          <p:cNvCxnSpPr>
            <a:stCxn id="21" idx="3"/>
            <a:endCxn id="23" idx="1"/>
          </p:cNvCxnSpPr>
          <p:nvPr/>
        </p:nvCxnSpPr>
        <p:spPr bwMode="auto">
          <a:xfrm>
            <a:off x="1927353" y="3147659"/>
            <a:ext cx="597900" cy="785397"/>
          </a:xfrm>
          <a:prstGeom prst="bentConnector3">
            <a:avLst/>
          </a:prstGeom>
          <a:ln w="28575">
            <a:solidFill>
              <a:srgbClr val="CC9900"/>
            </a:solidFill>
            <a:headEnd type="none" w="med" len="med"/>
            <a:tailEnd type="arrow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33 Conector angular"/>
          <p:cNvCxnSpPr>
            <a:stCxn id="22" idx="3"/>
            <a:endCxn id="24" idx="1"/>
          </p:cNvCxnSpPr>
          <p:nvPr/>
        </p:nvCxnSpPr>
        <p:spPr bwMode="auto">
          <a:xfrm>
            <a:off x="4273094" y="2348880"/>
            <a:ext cx="658946" cy="792088"/>
          </a:xfrm>
          <a:prstGeom prst="bentConnector3">
            <a:avLst/>
          </a:prstGeom>
          <a:ln w="28575">
            <a:solidFill>
              <a:srgbClr val="CC9900"/>
            </a:solidFill>
            <a:headEnd type="none" w="med" len="med"/>
            <a:tailEnd type="arrow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35 Conector angular"/>
          <p:cNvCxnSpPr>
            <a:stCxn id="23" idx="3"/>
            <a:endCxn id="24" idx="1"/>
          </p:cNvCxnSpPr>
          <p:nvPr/>
        </p:nvCxnSpPr>
        <p:spPr bwMode="auto">
          <a:xfrm flipV="1">
            <a:off x="4273094" y="3140968"/>
            <a:ext cx="658946" cy="792088"/>
          </a:xfrm>
          <a:prstGeom prst="bentConnector3">
            <a:avLst/>
          </a:prstGeom>
          <a:ln w="28575">
            <a:solidFill>
              <a:srgbClr val="CC9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37 Conector angular"/>
          <p:cNvCxnSpPr>
            <a:stCxn id="24" idx="3"/>
            <a:endCxn id="26" idx="1"/>
          </p:cNvCxnSpPr>
          <p:nvPr/>
        </p:nvCxnSpPr>
        <p:spPr bwMode="auto">
          <a:xfrm>
            <a:off x="6679881" y="3140968"/>
            <a:ext cx="572262" cy="1440160"/>
          </a:xfrm>
          <a:prstGeom prst="bentConnector3">
            <a:avLst>
              <a:gd name="adj1" fmla="val 50000"/>
            </a:avLst>
          </a:prstGeom>
          <a:ln w="28575">
            <a:solidFill>
              <a:srgbClr val="CC9900"/>
            </a:solidFill>
            <a:headEnd type="none" w="med" len="med"/>
            <a:tailEnd type="arrow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9" name="78 Conector angular"/>
          <p:cNvCxnSpPr>
            <a:stCxn id="25" idx="3"/>
            <a:endCxn id="26" idx="1"/>
          </p:cNvCxnSpPr>
          <p:nvPr/>
        </p:nvCxnSpPr>
        <p:spPr bwMode="auto">
          <a:xfrm flipV="1">
            <a:off x="6679881" y="4581128"/>
            <a:ext cx="572262" cy="1512168"/>
          </a:xfrm>
          <a:prstGeom prst="bentConnector3">
            <a:avLst>
              <a:gd name="adj1" fmla="val 50000"/>
            </a:avLst>
          </a:prstGeom>
          <a:ln w="28575">
            <a:solidFill>
              <a:srgbClr val="CC99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4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37 CuadroTexto"/>
          <p:cNvSpPr txBox="1"/>
          <p:nvPr/>
        </p:nvSpPr>
        <p:spPr>
          <a:xfrm>
            <a:off x="1043608" y="354556"/>
            <a:ext cx="5688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Catálogo Sísmico del Proyecto - Recopilación</a:t>
            </a:r>
            <a:endParaRPr lang="es-EC" dirty="0">
              <a:ln w="18415" cmpd="sng">
                <a:noFill/>
                <a:prstDash val="solid"/>
              </a:ln>
              <a:solidFill>
                <a:srgbClr val="CC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179512" y="1340768"/>
            <a:ext cx="8712968" cy="5400000"/>
          </a:xfrm>
          <a:prstGeom prst="rect">
            <a:avLst/>
          </a:prstGeom>
          <a:noFill/>
          <a:ln w="28575">
            <a:solidFill>
              <a:srgbClr val="CC99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22 Rectángulo"/>
          <p:cNvSpPr/>
          <p:nvPr/>
        </p:nvSpPr>
        <p:spPr bwMode="auto">
          <a:xfrm>
            <a:off x="324008" y="1556792"/>
            <a:ext cx="4320000" cy="900000"/>
          </a:xfrm>
          <a:prstGeom prst="rect">
            <a:avLst/>
          </a:prstGeom>
          <a:noFill/>
          <a:ln w="28575">
            <a:solidFill>
              <a:srgbClr val="7030A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Gabriel\Desktop\Validacion\Colomb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894545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Rectángulo"/>
          <p:cNvSpPr/>
          <p:nvPr/>
        </p:nvSpPr>
        <p:spPr bwMode="auto">
          <a:xfrm>
            <a:off x="519046" y="1682756"/>
            <a:ext cx="2036730" cy="648072"/>
          </a:xfrm>
          <a:prstGeom prst="rect">
            <a:avLst/>
          </a:prstGeom>
          <a:noFill/>
          <a:ln w="28575">
            <a:noFill/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Artículo: Prieto et</a:t>
            </a:r>
            <a:r>
              <a:rPr kumimoji="0" lang="es-EC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 al. (2004)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Base de Datos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de Intensidades</a:t>
            </a:r>
          </a:p>
        </p:txBody>
      </p:sp>
      <p:sp>
        <p:nvSpPr>
          <p:cNvPr id="30" name="29 Rectángulo"/>
          <p:cNvSpPr/>
          <p:nvPr/>
        </p:nvSpPr>
        <p:spPr bwMode="auto">
          <a:xfrm>
            <a:off x="2735796" y="1682720"/>
            <a:ext cx="1908212" cy="648072"/>
          </a:xfrm>
          <a:prstGeom prst="rect">
            <a:avLst/>
          </a:prstGeom>
          <a:noFill/>
          <a:ln w="28575">
            <a:noFill/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Agencia Colombia</a:t>
            </a:r>
            <a:endParaRPr kumimoji="0" lang="es-EC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400" baseline="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Servicio Geológico (SGC)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Sismicidad Histórica</a:t>
            </a:r>
          </a:p>
        </p:txBody>
      </p:sp>
      <p:sp>
        <p:nvSpPr>
          <p:cNvPr id="31" name="30 Rectángulo"/>
          <p:cNvSpPr/>
          <p:nvPr/>
        </p:nvSpPr>
        <p:spPr bwMode="auto">
          <a:xfrm>
            <a:off x="3508655" y="2402396"/>
            <a:ext cx="1207361" cy="455192"/>
          </a:xfrm>
          <a:prstGeom prst="rect">
            <a:avLst/>
          </a:prstGeom>
          <a:solidFill>
            <a:srgbClr val="7030A0"/>
          </a:solidFill>
          <a:ln w="28575">
            <a:solidFill>
              <a:srgbClr val="7030A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C" sz="1400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1644 – </a:t>
            </a:r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2013</a:t>
            </a:r>
          </a:p>
          <a:p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35 Registros</a:t>
            </a:r>
          </a:p>
        </p:txBody>
      </p:sp>
    </p:spTree>
    <p:extLst>
      <p:ext uri="{BB962C8B-B14F-4D97-AF65-F5344CB8AC3E}">
        <p14:creationId xmlns:p14="http://schemas.microsoft.com/office/powerpoint/2010/main" val="17179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 bwMode="auto">
          <a:xfrm>
            <a:off x="179512" y="1340768"/>
            <a:ext cx="8712968" cy="5400000"/>
          </a:xfrm>
          <a:prstGeom prst="rect">
            <a:avLst/>
          </a:prstGeom>
          <a:noFill/>
          <a:ln w="28575">
            <a:solidFill>
              <a:srgbClr val="CC99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6 Rectángulo"/>
          <p:cNvSpPr/>
          <p:nvPr/>
        </p:nvSpPr>
        <p:spPr bwMode="auto">
          <a:xfrm>
            <a:off x="323528" y="2601008"/>
            <a:ext cx="4320000" cy="900000"/>
          </a:xfrm>
          <a:prstGeom prst="rect">
            <a:avLst/>
          </a:prstGeom>
          <a:noFill/>
          <a:ln w="28575"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Gabriel\Desktop\Validacion\ECUAD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894545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 bwMode="auto">
          <a:xfrm>
            <a:off x="3508655" y="3429000"/>
            <a:ext cx="1207361" cy="455192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C" sz="1400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31 </a:t>
            </a:r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Registros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1645 – 2012</a:t>
            </a:r>
          </a:p>
        </p:txBody>
      </p:sp>
      <p:sp>
        <p:nvSpPr>
          <p:cNvPr id="14" name="13 Rectángulo"/>
          <p:cNvSpPr/>
          <p:nvPr/>
        </p:nvSpPr>
        <p:spPr bwMode="auto">
          <a:xfrm>
            <a:off x="387148" y="2708920"/>
            <a:ext cx="2240636" cy="648072"/>
          </a:xfrm>
          <a:prstGeom prst="rect">
            <a:avLst/>
          </a:prstGeom>
          <a:noFill/>
          <a:ln w="28575">
            <a:noFill/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Artículo: Chunga et</a:t>
            </a:r>
            <a:r>
              <a:rPr kumimoji="0" lang="es-EC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 al. (2010)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Estimaciones de máximos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Niveles de sismicidad</a:t>
            </a:r>
          </a:p>
        </p:txBody>
      </p:sp>
      <p:sp>
        <p:nvSpPr>
          <p:cNvPr id="15" name="14 Rectángulo"/>
          <p:cNvSpPr/>
          <p:nvPr/>
        </p:nvSpPr>
        <p:spPr bwMode="auto">
          <a:xfrm>
            <a:off x="2788306" y="2708920"/>
            <a:ext cx="1711686" cy="648072"/>
          </a:xfrm>
          <a:prstGeom prst="rect">
            <a:avLst/>
          </a:prstGeom>
          <a:noFill/>
          <a:ln w="28575">
            <a:noFill/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Agencia Ecuador</a:t>
            </a:r>
            <a:endParaRPr kumimoji="0" lang="es-EC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IGPN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Sismicidad Histórica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043608" y="354556"/>
            <a:ext cx="5688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Catálogo Sísmico del Proyecto - Recopilación</a:t>
            </a:r>
            <a:endParaRPr lang="es-EC" dirty="0">
              <a:ln w="18415" cmpd="sng">
                <a:noFill/>
                <a:prstDash val="solid"/>
              </a:ln>
              <a:solidFill>
                <a:srgbClr val="CC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"/>
          <p:cNvSpPr/>
          <p:nvPr/>
        </p:nvSpPr>
        <p:spPr bwMode="auto">
          <a:xfrm>
            <a:off x="179512" y="1340768"/>
            <a:ext cx="8712968" cy="5400000"/>
          </a:xfrm>
          <a:prstGeom prst="rect">
            <a:avLst/>
          </a:prstGeom>
          <a:noFill/>
          <a:ln w="28575">
            <a:solidFill>
              <a:srgbClr val="CC99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24 Rectángulo"/>
          <p:cNvSpPr/>
          <p:nvPr/>
        </p:nvSpPr>
        <p:spPr bwMode="auto">
          <a:xfrm>
            <a:off x="323528" y="3609120"/>
            <a:ext cx="4320000" cy="900000"/>
          </a:xfrm>
          <a:prstGeom prst="rect">
            <a:avLst/>
          </a:prstGeom>
          <a:noFill/>
          <a:ln w="28575"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Gabriel\Desktop\Validacion\PE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894545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 bwMode="auto">
          <a:xfrm>
            <a:off x="3508655" y="4413968"/>
            <a:ext cx="1207361" cy="455192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s-EC" sz="1400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83 </a:t>
            </a:r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Registros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1471 – 1982</a:t>
            </a:r>
          </a:p>
        </p:txBody>
      </p:sp>
      <p:sp>
        <p:nvSpPr>
          <p:cNvPr id="14" name="13 Rectángulo"/>
          <p:cNvSpPr/>
          <p:nvPr/>
        </p:nvSpPr>
        <p:spPr bwMode="auto">
          <a:xfrm>
            <a:off x="2627784" y="3680748"/>
            <a:ext cx="1855436" cy="648072"/>
          </a:xfrm>
          <a:prstGeom prst="rect">
            <a:avLst/>
          </a:prstGeom>
          <a:noFill/>
          <a:ln w="28575">
            <a:noFill/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Agencia Perú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Centro Nacional de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Datos Geofísicos</a:t>
            </a:r>
          </a:p>
        </p:txBody>
      </p:sp>
      <p:sp>
        <p:nvSpPr>
          <p:cNvPr id="15" name="14 Rectángulo"/>
          <p:cNvSpPr/>
          <p:nvPr/>
        </p:nvSpPr>
        <p:spPr bwMode="auto">
          <a:xfrm>
            <a:off x="484316" y="3708225"/>
            <a:ext cx="1855436" cy="648072"/>
          </a:xfrm>
          <a:prstGeom prst="rect">
            <a:avLst/>
          </a:prstGeom>
          <a:noFill/>
          <a:ln w="28575">
            <a:noFill/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Artículo:</a:t>
            </a:r>
            <a:r>
              <a:rPr kumimoji="0" lang="es-EC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Tavera</a:t>
            </a:r>
            <a:r>
              <a:rPr kumimoji="0" lang="es-EC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itchFamily="18" charset="0"/>
              </a:rPr>
              <a:t> (2001)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Catálogo Sísmico de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Perú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043608" y="354556"/>
            <a:ext cx="5688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dirty="0" smtClean="0">
                <a:ln w="18415" cmpd="sng">
                  <a:noFill/>
                  <a:prstDash val="solid"/>
                </a:ln>
                <a:solidFill>
                  <a:srgbClr val="CC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</a:rPr>
              <a:t>Catálogo Sísmico del Proyecto - Recopilación</a:t>
            </a:r>
            <a:endParaRPr lang="es-EC" dirty="0">
              <a:ln w="18415" cmpd="sng">
                <a:noFill/>
                <a:prstDash val="solid"/>
              </a:ln>
              <a:solidFill>
                <a:srgbClr val="CC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2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edcntryrpt_tp01018371">
  <a:themeElements>
    <a:clrScheme name="ms_edcntryrpt_tp01018371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ms_edcntryrpt_tp01018371">
      <a:majorFont>
        <a:latin typeface="Century Schoolbook"/>
        <a:ea typeface=""/>
        <a:cs typeface="Times New Roman"/>
      </a:majorFont>
      <a:minorFont>
        <a:latin typeface="Century Schoolbook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ms_edcntryrpt_tp01018371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cntryrpt_tp01018371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cntryrpt_tp01018371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cntryrpt_tp01018371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cntryrpt_tp01018371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cntryrpt_tp01018371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cntryrpt_tp01018371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cntryrpt_tp01018371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2FD321-C2C4-49FF-8653-750B257B38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para trabajos sobre un país</Template>
  <TotalTime>9728</TotalTime>
  <Words>1250</Words>
  <Application>Microsoft Office PowerPoint</Application>
  <PresentationFormat>Presentación en pantalla (4:3)</PresentationFormat>
  <Paragraphs>292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7" baseType="lpstr">
      <vt:lpstr>ms_edcntryrpt_tp01018371</vt:lpstr>
      <vt:lpstr>Estimación y modelación espacial de la Peligrosidad Sísmica asociada a grandes terremotos de subducción interfase mediante modelos de dependencia temporal en la costa oeste de Sudamérica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LAS FUERZAS ARMADAS ESPE</dc:title>
  <dc:creator>david64</dc:creator>
  <cp:lastModifiedBy>Gabriel</cp:lastModifiedBy>
  <cp:revision>335</cp:revision>
  <dcterms:created xsi:type="dcterms:W3CDTF">2015-02-15T17:10:14Z</dcterms:created>
  <dcterms:modified xsi:type="dcterms:W3CDTF">2016-03-17T06:53:15Z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TC010183713082</vt:lpwstr>
  </property>
</Properties>
</file>