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3" r:id="rId8"/>
    <p:sldId id="264" r:id="rId9"/>
    <p:sldId id="266" r:id="rId10"/>
    <p:sldId id="262" r:id="rId11"/>
    <p:sldId id="265" r:id="rId12"/>
    <p:sldId id="270" r:id="rId13"/>
    <p:sldId id="267" r:id="rId14"/>
    <p:sldId id="268" r:id="rId15"/>
    <p:sldId id="271" r:id="rId16"/>
    <p:sldId id="269"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o\Desktop\TESIS%20xime\lienzos%20estrateg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200">
                <a:latin typeface="Times New Roman" panose="02020603050405020304" pitchFamily="18" charset="0"/>
                <a:cs typeface="Times New Roman" panose="02020603050405020304" pitchFamily="18" charset="0"/>
              </a:rPr>
              <a:t>Importancia de los factores de valor que influyen en la decisión para escoger un equipo de rastreo satelital como sistema de control de la fuerza de ventas</a:t>
            </a:r>
          </a:p>
        </c:rich>
      </c:tx>
      <c:layout>
        <c:manualLayout>
          <c:xMode val="edge"/>
          <c:yMode val="edge"/>
          <c:x val="0.11309376290788932"/>
          <c:y val="5.3990610328638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3.8575066592512371E-2"/>
          <c:y val="0.16633834407062753"/>
          <c:w val="0.93193355939996547"/>
          <c:h val="0.57429343840596681"/>
        </c:manualLayout>
      </c:layout>
      <c:lineChart>
        <c:grouping val="standard"/>
        <c:varyColors val="0"/>
        <c:ser>
          <c:idx val="0"/>
          <c:order val="0"/>
          <c:tx>
            <c:strRef>
              <c:f>Hoja1!$A$2:$B$2</c:f>
              <c:strCache>
                <c:ptCount val="2"/>
                <c:pt idx="0">
                  <c:v>CALIFICACION</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Hoja1!$C$1:$K$1</c:f>
              <c:strCache>
                <c:ptCount val="9"/>
                <c:pt idx="0">
                  <c:v>Hora de inicio del recorrido </c:v>
                </c:pt>
                <c:pt idx="1">
                  <c:v>Hora de finalización del recorrido</c:v>
                </c:pt>
                <c:pt idx="2">
                  <c:v>Vías que tomó </c:v>
                </c:pt>
                <c:pt idx="3">
                  <c:v>Tiempo que se detuvo en cada lugar visitado</c:v>
                </c:pt>
                <c:pt idx="4">
                  <c:v>Excesos de velocidad</c:v>
                </c:pt>
                <c:pt idx="5">
                  <c:v>Kilómetros recorridos</c:v>
                </c:pt>
                <c:pt idx="6">
                  <c:v>Registrar en el mapa la ubicación exacta de todos sus clientes.</c:v>
                </c:pt>
                <c:pt idx="7">
                  <c:v>Mantener una base de datos histórica de todos los recorridos por día.</c:v>
                </c:pt>
                <c:pt idx="8">
                  <c:v>Visualizar en mapas digitales las principales ciudades del mundo.</c:v>
                </c:pt>
              </c:strCache>
            </c:strRef>
          </c:cat>
          <c:val>
            <c:numRef>
              <c:f>Hoja1!$C$2:$K$2</c:f>
              <c:numCache>
                <c:formatCode>General</c:formatCode>
                <c:ptCount val="9"/>
              </c:numCache>
            </c:numRef>
          </c:val>
          <c:smooth val="0"/>
        </c:ser>
        <c:ser>
          <c:idx val="1"/>
          <c:order val="1"/>
          <c:tx>
            <c:strRef>
              <c:f>Hoja1!$A$3:$B$3</c:f>
              <c:strCache>
                <c:ptCount val="2"/>
                <c:pt idx="0">
                  <c:v>MUY IMPORTANTE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Hoja1!$C$1:$K$1</c:f>
              <c:strCache>
                <c:ptCount val="9"/>
                <c:pt idx="0">
                  <c:v>Hora de inicio del recorrido </c:v>
                </c:pt>
                <c:pt idx="1">
                  <c:v>Hora de finalización del recorrido</c:v>
                </c:pt>
                <c:pt idx="2">
                  <c:v>Vías que tomó </c:v>
                </c:pt>
                <c:pt idx="3">
                  <c:v>Tiempo que se detuvo en cada lugar visitado</c:v>
                </c:pt>
                <c:pt idx="4">
                  <c:v>Excesos de velocidad</c:v>
                </c:pt>
                <c:pt idx="5">
                  <c:v>Kilómetros recorridos</c:v>
                </c:pt>
                <c:pt idx="6">
                  <c:v>Registrar en el mapa la ubicación exacta de todos sus clientes.</c:v>
                </c:pt>
                <c:pt idx="7">
                  <c:v>Mantener una base de datos histórica de todos los recorridos por día.</c:v>
                </c:pt>
                <c:pt idx="8">
                  <c:v>Visualizar en mapas digitales las principales ciudades del mundo.</c:v>
                </c:pt>
              </c:strCache>
            </c:strRef>
          </c:cat>
          <c:val>
            <c:numRef>
              <c:f>Hoja1!$C$3:$K$3</c:f>
              <c:numCache>
                <c:formatCode>General</c:formatCode>
                <c:ptCount val="9"/>
                <c:pt idx="0">
                  <c:v>27</c:v>
                </c:pt>
                <c:pt idx="1">
                  <c:v>24</c:v>
                </c:pt>
                <c:pt idx="2">
                  <c:v>31</c:v>
                </c:pt>
                <c:pt idx="3">
                  <c:v>44</c:v>
                </c:pt>
                <c:pt idx="4">
                  <c:v>3</c:v>
                </c:pt>
                <c:pt idx="5">
                  <c:v>21</c:v>
                </c:pt>
                <c:pt idx="6">
                  <c:v>43</c:v>
                </c:pt>
                <c:pt idx="7">
                  <c:v>38</c:v>
                </c:pt>
                <c:pt idx="8">
                  <c:v>4</c:v>
                </c:pt>
              </c:numCache>
            </c:numRef>
          </c:val>
          <c:smooth val="0"/>
        </c:ser>
        <c:ser>
          <c:idx val="2"/>
          <c:order val="2"/>
          <c:tx>
            <c:strRef>
              <c:f>Hoja1!$A$4:$B$4</c:f>
              <c:strCache>
                <c:ptCount val="2"/>
                <c:pt idx="0">
                  <c:v>IMPORTANTE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Hoja1!$C$1:$K$1</c:f>
              <c:strCache>
                <c:ptCount val="9"/>
                <c:pt idx="0">
                  <c:v>Hora de inicio del recorrido </c:v>
                </c:pt>
                <c:pt idx="1">
                  <c:v>Hora de finalización del recorrido</c:v>
                </c:pt>
                <c:pt idx="2">
                  <c:v>Vías que tomó </c:v>
                </c:pt>
                <c:pt idx="3">
                  <c:v>Tiempo que se detuvo en cada lugar visitado</c:v>
                </c:pt>
                <c:pt idx="4">
                  <c:v>Excesos de velocidad</c:v>
                </c:pt>
                <c:pt idx="5">
                  <c:v>Kilómetros recorridos</c:v>
                </c:pt>
                <c:pt idx="6">
                  <c:v>Registrar en el mapa la ubicación exacta de todos sus clientes.</c:v>
                </c:pt>
                <c:pt idx="7">
                  <c:v>Mantener una base de datos histórica de todos los recorridos por día.</c:v>
                </c:pt>
                <c:pt idx="8">
                  <c:v>Visualizar en mapas digitales las principales ciudades del mundo.</c:v>
                </c:pt>
              </c:strCache>
            </c:strRef>
          </c:cat>
          <c:val>
            <c:numRef>
              <c:f>Hoja1!$C$4:$K$4</c:f>
              <c:numCache>
                <c:formatCode>General</c:formatCode>
                <c:ptCount val="9"/>
                <c:pt idx="0">
                  <c:v>26</c:v>
                </c:pt>
                <c:pt idx="1">
                  <c:v>29</c:v>
                </c:pt>
                <c:pt idx="2">
                  <c:v>15</c:v>
                </c:pt>
                <c:pt idx="3">
                  <c:v>10</c:v>
                </c:pt>
                <c:pt idx="4">
                  <c:v>30</c:v>
                </c:pt>
                <c:pt idx="5">
                  <c:v>30</c:v>
                </c:pt>
                <c:pt idx="6">
                  <c:v>10</c:v>
                </c:pt>
                <c:pt idx="7">
                  <c:v>9</c:v>
                </c:pt>
                <c:pt idx="8">
                  <c:v>27</c:v>
                </c:pt>
              </c:numCache>
            </c:numRef>
          </c:val>
          <c:smooth val="0"/>
        </c:ser>
        <c:ser>
          <c:idx val="3"/>
          <c:order val="3"/>
          <c:tx>
            <c:strRef>
              <c:f>Hoja1!$A$5:$B$5</c:f>
              <c:strCache>
                <c:ptCount val="2"/>
                <c:pt idx="0">
                  <c:v>POCO IMPORTANTE</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Hoja1!$C$1:$K$1</c:f>
              <c:strCache>
                <c:ptCount val="9"/>
                <c:pt idx="0">
                  <c:v>Hora de inicio del recorrido </c:v>
                </c:pt>
                <c:pt idx="1">
                  <c:v>Hora de finalización del recorrido</c:v>
                </c:pt>
                <c:pt idx="2">
                  <c:v>Vías que tomó </c:v>
                </c:pt>
                <c:pt idx="3">
                  <c:v>Tiempo que se detuvo en cada lugar visitado</c:v>
                </c:pt>
                <c:pt idx="4">
                  <c:v>Excesos de velocidad</c:v>
                </c:pt>
                <c:pt idx="5">
                  <c:v>Kilómetros recorridos</c:v>
                </c:pt>
                <c:pt idx="6">
                  <c:v>Registrar en el mapa la ubicación exacta de todos sus clientes.</c:v>
                </c:pt>
                <c:pt idx="7">
                  <c:v>Mantener una base de datos histórica de todos los recorridos por día.</c:v>
                </c:pt>
                <c:pt idx="8">
                  <c:v>Visualizar en mapas digitales las principales ciudades del mundo.</c:v>
                </c:pt>
              </c:strCache>
            </c:strRef>
          </c:cat>
          <c:val>
            <c:numRef>
              <c:f>Hoja1!$C$5:$K$5</c:f>
              <c:numCache>
                <c:formatCode>General</c:formatCode>
                <c:ptCount val="9"/>
                <c:pt idx="0">
                  <c:v>1</c:v>
                </c:pt>
                <c:pt idx="1">
                  <c:v>1</c:v>
                </c:pt>
                <c:pt idx="2">
                  <c:v>7</c:v>
                </c:pt>
                <c:pt idx="3">
                  <c:v>0</c:v>
                </c:pt>
                <c:pt idx="4">
                  <c:v>20</c:v>
                </c:pt>
                <c:pt idx="5">
                  <c:v>3</c:v>
                </c:pt>
                <c:pt idx="6">
                  <c:v>1</c:v>
                </c:pt>
                <c:pt idx="7">
                  <c:v>7</c:v>
                </c:pt>
                <c:pt idx="8">
                  <c:v>23</c:v>
                </c:pt>
              </c:numCache>
            </c:numRef>
          </c:val>
          <c:smooth val="0"/>
        </c:ser>
        <c:ser>
          <c:idx val="4"/>
          <c:order val="4"/>
          <c:tx>
            <c:strRef>
              <c:f>Hoja1!$A$6:$B$6</c:f>
              <c:strCache>
                <c:ptCount val="2"/>
                <c:pt idx="0">
                  <c:v>NADA IMPORTANTE</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f>Hoja1!$C$1:$K$1</c:f>
              <c:strCache>
                <c:ptCount val="9"/>
                <c:pt idx="0">
                  <c:v>Hora de inicio del recorrido </c:v>
                </c:pt>
                <c:pt idx="1">
                  <c:v>Hora de finalización del recorrido</c:v>
                </c:pt>
                <c:pt idx="2">
                  <c:v>Vías que tomó </c:v>
                </c:pt>
                <c:pt idx="3">
                  <c:v>Tiempo que se detuvo en cada lugar visitado</c:v>
                </c:pt>
                <c:pt idx="4">
                  <c:v>Excesos de velocidad</c:v>
                </c:pt>
                <c:pt idx="5">
                  <c:v>Kilómetros recorridos</c:v>
                </c:pt>
                <c:pt idx="6">
                  <c:v>Registrar en el mapa la ubicación exacta de todos sus clientes.</c:v>
                </c:pt>
                <c:pt idx="7">
                  <c:v>Mantener una base de datos histórica de todos los recorridos por día.</c:v>
                </c:pt>
                <c:pt idx="8">
                  <c:v>Visualizar en mapas digitales las principales ciudades del mundo.</c:v>
                </c:pt>
              </c:strCache>
            </c:strRef>
          </c:cat>
          <c:val>
            <c:numRef>
              <c:f>Hoja1!$C$6:$K$6</c:f>
              <c:numCache>
                <c:formatCode>General</c:formatCode>
                <c:ptCount val="9"/>
                <c:pt idx="0">
                  <c:v>0</c:v>
                </c:pt>
                <c:pt idx="1">
                  <c:v>0</c:v>
                </c:pt>
                <c:pt idx="2">
                  <c:v>1</c:v>
                </c:pt>
                <c:pt idx="3">
                  <c:v>0</c:v>
                </c:pt>
                <c:pt idx="4">
                  <c:v>1</c:v>
                </c:pt>
                <c:pt idx="5">
                  <c:v>0</c:v>
                </c:pt>
                <c:pt idx="6">
                  <c:v>0</c:v>
                </c:pt>
                <c:pt idx="7">
                  <c:v>0</c:v>
                </c:pt>
                <c:pt idx="8">
                  <c:v>0</c:v>
                </c:pt>
              </c:numCache>
            </c:numRef>
          </c:val>
          <c:smooth val="0"/>
        </c:ser>
        <c:dLbls>
          <c:showLegendKey val="0"/>
          <c:showVal val="0"/>
          <c:showCatName val="0"/>
          <c:showSerName val="0"/>
          <c:showPercent val="0"/>
          <c:showBubbleSize val="0"/>
        </c:dLbls>
        <c:smooth val="0"/>
        <c:axId val="-366635520"/>
        <c:axId val="-366634432"/>
      </c:lineChart>
      <c:catAx>
        <c:axId val="-366635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6634432"/>
        <c:crosses val="autoZero"/>
        <c:auto val="1"/>
        <c:lblAlgn val="ctr"/>
        <c:lblOffset val="100"/>
        <c:noMultiLvlLbl val="0"/>
      </c:catAx>
      <c:valAx>
        <c:axId val="-36663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6635520"/>
        <c:crosses val="autoZero"/>
        <c:crossBetween val="between"/>
      </c:val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200">
                <a:latin typeface="Times New Roman" panose="02020603050405020304" pitchFamily="18" charset="0"/>
                <a:cs typeface="Times New Roman" panose="02020603050405020304" pitchFamily="18" charset="0"/>
              </a:rPr>
              <a:t>Seleccione las características que considere más importantes para adquirir un servicio de rastreo satelital de control para su fuerza de ventas.</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3.6922888288598958E-2"/>
          <c:y val="0.20027779645559493"/>
          <c:w val="0.93193355939996547"/>
          <c:h val="0.57429343840596681"/>
        </c:manualLayout>
      </c:layout>
      <c:lineChart>
        <c:grouping val="standard"/>
        <c:varyColors val="0"/>
        <c:ser>
          <c:idx val="0"/>
          <c:order val="0"/>
          <c:tx>
            <c:strRef>
              <c:f>Hoja4!$A$3</c:f>
              <c:strCache>
                <c:ptCount val="1"/>
                <c:pt idx="0">
                  <c:v>MUY IMPORTANTE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Hoja4!$C$1:$F$1</c:f>
              <c:strCache>
                <c:ptCount val="4"/>
                <c:pt idx="0">
                  <c:v>PRECIO </c:v>
                </c:pt>
                <c:pt idx="1">
                  <c:v>CALIDAD</c:v>
                </c:pt>
                <c:pt idx="2">
                  <c:v>GARANTÍA</c:v>
                </c:pt>
                <c:pt idx="3">
                  <c:v>UTILIDAD</c:v>
                </c:pt>
              </c:strCache>
            </c:strRef>
          </c:cat>
          <c:val>
            <c:numRef>
              <c:f>Hoja4!$C$3:$F$3</c:f>
              <c:numCache>
                <c:formatCode>General</c:formatCode>
                <c:ptCount val="4"/>
                <c:pt idx="0">
                  <c:v>36</c:v>
                </c:pt>
                <c:pt idx="1">
                  <c:v>41</c:v>
                </c:pt>
                <c:pt idx="2">
                  <c:v>30</c:v>
                </c:pt>
                <c:pt idx="3">
                  <c:v>31</c:v>
                </c:pt>
              </c:numCache>
            </c:numRef>
          </c:val>
          <c:smooth val="0"/>
        </c:ser>
        <c:ser>
          <c:idx val="1"/>
          <c:order val="1"/>
          <c:tx>
            <c:strRef>
              <c:f>Hoja4!$A$4</c:f>
              <c:strCache>
                <c:ptCount val="1"/>
                <c:pt idx="0">
                  <c:v>IMPORTANTE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Hoja4!$C$1:$F$1</c:f>
              <c:strCache>
                <c:ptCount val="4"/>
                <c:pt idx="0">
                  <c:v>PRECIO </c:v>
                </c:pt>
                <c:pt idx="1">
                  <c:v>CALIDAD</c:v>
                </c:pt>
                <c:pt idx="2">
                  <c:v>GARANTÍA</c:v>
                </c:pt>
                <c:pt idx="3">
                  <c:v>UTILIDAD</c:v>
                </c:pt>
              </c:strCache>
            </c:strRef>
          </c:cat>
          <c:val>
            <c:numRef>
              <c:f>Hoja4!$C$4:$F$4</c:f>
              <c:numCache>
                <c:formatCode>General</c:formatCode>
                <c:ptCount val="4"/>
                <c:pt idx="0">
                  <c:v>18</c:v>
                </c:pt>
                <c:pt idx="1">
                  <c:v>10</c:v>
                </c:pt>
                <c:pt idx="2">
                  <c:v>19</c:v>
                </c:pt>
                <c:pt idx="3">
                  <c:v>13</c:v>
                </c:pt>
              </c:numCache>
            </c:numRef>
          </c:val>
          <c:smooth val="0"/>
        </c:ser>
        <c:ser>
          <c:idx val="2"/>
          <c:order val="2"/>
          <c:tx>
            <c:strRef>
              <c:f>Hoja4!$A$5</c:f>
              <c:strCache>
                <c:ptCount val="1"/>
                <c:pt idx="0">
                  <c:v>POCO IMPORTANTE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Hoja4!$C$1:$F$1</c:f>
              <c:strCache>
                <c:ptCount val="4"/>
                <c:pt idx="0">
                  <c:v>PRECIO </c:v>
                </c:pt>
                <c:pt idx="1">
                  <c:v>CALIDAD</c:v>
                </c:pt>
                <c:pt idx="2">
                  <c:v>GARANTÍA</c:v>
                </c:pt>
                <c:pt idx="3">
                  <c:v>UTILIDAD</c:v>
                </c:pt>
              </c:strCache>
            </c:strRef>
          </c:cat>
          <c:val>
            <c:numRef>
              <c:f>Hoja4!$C$5:$F$5</c:f>
              <c:numCache>
                <c:formatCode>General</c:formatCode>
                <c:ptCount val="4"/>
                <c:pt idx="0">
                  <c:v>0</c:v>
                </c:pt>
                <c:pt idx="1">
                  <c:v>3</c:v>
                </c:pt>
                <c:pt idx="2">
                  <c:v>5</c:v>
                </c:pt>
                <c:pt idx="3">
                  <c:v>10</c:v>
                </c:pt>
              </c:numCache>
            </c:numRef>
          </c:val>
          <c:smooth val="0"/>
        </c:ser>
        <c:ser>
          <c:idx val="3"/>
          <c:order val="3"/>
          <c:tx>
            <c:strRef>
              <c:f>Hoja4!$A$6</c:f>
              <c:strCache>
                <c:ptCount val="1"/>
                <c:pt idx="0">
                  <c:v>NADA IMPORTANTE</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Hoja4!$C$1:$F$1</c:f>
              <c:strCache>
                <c:ptCount val="4"/>
                <c:pt idx="0">
                  <c:v>PRECIO </c:v>
                </c:pt>
                <c:pt idx="1">
                  <c:v>CALIDAD</c:v>
                </c:pt>
                <c:pt idx="2">
                  <c:v>GARANTÍA</c:v>
                </c:pt>
                <c:pt idx="3">
                  <c:v>UTILIDAD</c:v>
                </c:pt>
              </c:strCache>
            </c:strRef>
          </c:cat>
          <c:val>
            <c:numRef>
              <c:f>Hoja4!$C$6:$F$6</c:f>
              <c:numCache>
                <c:formatCode>General</c:formatCode>
                <c:ptCount val="4"/>
                <c:pt idx="0">
                  <c:v>0</c:v>
                </c:pt>
                <c:pt idx="1">
                  <c:v>0</c:v>
                </c:pt>
                <c:pt idx="2">
                  <c:v>0</c:v>
                </c:pt>
                <c:pt idx="3">
                  <c:v>0</c:v>
                </c:pt>
              </c:numCache>
            </c:numRef>
          </c:val>
          <c:smooth val="0"/>
        </c:ser>
        <c:dLbls>
          <c:showLegendKey val="0"/>
          <c:showVal val="0"/>
          <c:showCatName val="0"/>
          <c:showSerName val="0"/>
          <c:showPercent val="0"/>
          <c:showBubbleSize val="0"/>
        </c:dLbls>
        <c:smooth val="0"/>
        <c:axId val="-361406960"/>
        <c:axId val="-361403696"/>
      </c:lineChart>
      <c:catAx>
        <c:axId val="-361406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1403696"/>
        <c:crosses val="autoZero"/>
        <c:auto val="1"/>
        <c:lblAlgn val="ctr"/>
        <c:lblOffset val="100"/>
        <c:noMultiLvlLbl val="0"/>
      </c:catAx>
      <c:valAx>
        <c:axId val="-361403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1406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none" spc="2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b="1">
                <a:solidFill>
                  <a:sysClr val="windowText" lastClr="000000"/>
                </a:solidFill>
              </a:rPr>
              <a:t>Lienzo estratégico final de la oferta actual y mercado de servicios de rastreo satelital</a:t>
            </a:r>
          </a:p>
        </c:rich>
      </c:tx>
      <c:layout/>
      <c:overlay val="0"/>
      <c:spPr>
        <a:noFill/>
        <a:ln>
          <a:noFill/>
        </a:ln>
        <a:effectLst/>
      </c:spPr>
      <c:txPr>
        <a:bodyPr rot="0" spcFirstLastPara="1" vertOverflow="ellipsis" vert="horz" wrap="square" anchor="ctr" anchorCtr="1"/>
        <a:lstStyle/>
        <a:p>
          <a:pPr>
            <a:defRPr sz="1200" b="1" i="0" u="none" strike="noStrike" kern="1200" cap="none" spc="2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10794402946101571"/>
          <c:y val="0.10916848587043253"/>
          <c:w val="0.77444263626225152"/>
          <c:h val="0.44581663429738588"/>
        </c:manualLayout>
      </c:layout>
      <c:lineChart>
        <c:grouping val="standard"/>
        <c:varyColors val="0"/>
        <c:ser>
          <c:idx val="1"/>
          <c:order val="0"/>
          <c:tx>
            <c:strRef>
              <c:f>Hoja9!$B$1</c:f>
              <c:strCache>
                <c:ptCount val="1"/>
                <c:pt idx="0">
                  <c:v>OFERTA DE VALOR EQUIPO GEORUTA</c:v>
                </c:pt>
              </c:strCache>
            </c:strRef>
          </c:tx>
          <c:spPr>
            <a:ln w="22225" cap="rnd" cmpd="sng" algn="ctr">
              <a:solidFill>
                <a:schemeClr val="accent1"/>
              </a:solidFill>
              <a:round/>
              <a:tailEnd type="triangle"/>
            </a:ln>
            <a:effectLst/>
          </c:spPr>
          <c:marker>
            <c:symbol val="diamond"/>
            <c:size val="5"/>
            <c:spPr>
              <a:solidFill>
                <a:schemeClr val="accent1"/>
              </a:solidFill>
              <a:ln w="9525" cap="flat" cmpd="sng" algn="ctr">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Hoja9!$A$2:$A$24</c:f>
              <c:strCache>
                <c:ptCount val="23"/>
                <c:pt idx="0">
                  <c:v>Cobertura Mundial</c:v>
                </c:pt>
                <c:pt idx="1">
                  <c:v>Disponibilidad 24 horas al día</c:v>
                </c:pt>
                <c:pt idx="2">
                  <c:v>Registrar en el mapa la ubicación exacta de todos sus clientes.</c:v>
                </c:pt>
                <c:pt idx="3">
                  <c:v>Visualizar en mapas digitales las principales ciudades del mundo.</c:v>
                </c:pt>
                <c:pt idx="4">
                  <c:v>Cobertura mas amplia de señal</c:v>
                </c:pt>
                <c:pt idx="5">
                  <c:v>Precision en cuanto a posicion y alcance</c:v>
                </c:pt>
                <c:pt idx="6">
                  <c:v>Ayuda a elevar el volumen de ventas</c:v>
                </c:pt>
                <c:pt idx="7">
                  <c:v>Kilómetros recorridos</c:v>
                </c:pt>
                <c:pt idx="8">
                  <c:v>Reduce tienpos muertos</c:v>
                </c:pt>
                <c:pt idx="9">
                  <c:v>Reduce gastos </c:v>
                </c:pt>
                <c:pt idx="10">
                  <c:v>Aumenta seguridad en el trabajo </c:v>
                </c:pt>
                <c:pt idx="11">
                  <c:v>Mejorar la productividad dentro del departamento de ventas</c:v>
                </c:pt>
                <c:pt idx="12">
                  <c:v>Hora de inicio del recorrido </c:v>
                </c:pt>
                <c:pt idx="13">
                  <c:v>Hora de finalización del recorrido</c:v>
                </c:pt>
                <c:pt idx="14">
                  <c:v>Vías que tomó </c:v>
                </c:pt>
                <c:pt idx="15">
                  <c:v>Tiempo que se detuvo en cada lugar visitado</c:v>
                </c:pt>
                <c:pt idx="16">
                  <c:v>Excesos de velocidad</c:v>
                </c:pt>
                <c:pt idx="17">
                  <c:v>Mantener una base de datos histórica de todos los recorridos por día.</c:v>
                </c:pt>
                <c:pt idx="18">
                  <c:v>Uso de un dispositivo pequeño de bolsillo</c:v>
                </c:pt>
                <c:pt idx="19">
                  <c:v>Unicamente el personal autorizado puede manipular el software</c:v>
                </c:pt>
                <c:pt idx="20">
                  <c:v>Confiabilidad de datos</c:v>
                </c:pt>
                <c:pt idx="21">
                  <c:v>Revisa indices de acciodentes</c:v>
                </c:pt>
                <c:pt idx="22">
                  <c:v>Proporciona un registro y mide la evaluacion del desepeño</c:v>
                </c:pt>
              </c:strCache>
            </c:strRef>
          </c:cat>
          <c:val>
            <c:numRef>
              <c:f>Hoja9!$B$2:$B$24</c:f>
              <c:numCache>
                <c:formatCode>0.00</c:formatCode>
                <c:ptCount val="23"/>
                <c:pt idx="0">
                  <c:v>3.0185185185185186</c:v>
                </c:pt>
                <c:pt idx="1">
                  <c:v>3.1296296296296298</c:v>
                </c:pt>
                <c:pt idx="2">
                  <c:v>3.7777777777777777</c:v>
                </c:pt>
                <c:pt idx="3">
                  <c:v>2.6481481481481484</c:v>
                </c:pt>
                <c:pt idx="4">
                  <c:v>3.3148148148148149</c:v>
                </c:pt>
                <c:pt idx="5">
                  <c:v>3.3703703703703702</c:v>
                </c:pt>
                <c:pt idx="6">
                  <c:v>3.9629629629629628</c:v>
                </c:pt>
                <c:pt idx="7">
                  <c:v>3.3333333333333335</c:v>
                </c:pt>
                <c:pt idx="8">
                  <c:v>3.6851851851851851</c:v>
                </c:pt>
                <c:pt idx="9">
                  <c:v>3.5370370370370372</c:v>
                </c:pt>
                <c:pt idx="10">
                  <c:v>3.6296296296296298</c:v>
                </c:pt>
                <c:pt idx="11">
                  <c:v>3.925925925925926</c:v>
                </c:pt>
                <c:pt idx="12">
                  <c:v>3.4814814814814814</c:v>
                </c:pt>
                <c:pt idx="13">
                  <c:v>3.425925925925926</c:v>
                </c:pt>
                <c:pt idx="14">
                  <c:v>3.4074074074074074</c:v>
                </c:pt>
                <c:pt idx="15">
                  <c:v>3.8148148148148149</c:v>
                </c:pt>
                <c:pt idx="16">
                  <c:v>2.6481481481481484</c:v>
                </c:pt>
                <c:pt idx="17">
                  <c:v>3.574074074074074</c:v>
                </c:pt>
                <c:pt idx="18">
                  <c:v>3.8888888888888888</c:v>
                </c:pt>
                <c:pt idx="19">
                  <c:v>3.8518518518518516</c:v>
                </c:pt>
                <c:pt idx="20">
                  <c:v>3.8518518518518516</c:v>
                </c:pt>
                <c:pt idx="21">
                  <c:v>3.5925925925925926</c:v>
                </c:pt>
                <c:pt idx="22">
                  <c:v>3.8333333333333335</c:v>
                </c:pt>
              </c:numCache>
            </c:numRef>
          </c:val>
          <c:smooth val="0"/>
        </c:ser>
        <c:ser>
          <c:idx val="0"/>
          <c:order val="1"/>
          <c:tx>
            <c:strRef>
              <c:f>Hoja9!$C$1</c:f>
              <c:strCache>
                <c:ptCount val="1"/>
                <c:pt idx="0">
                  <c:v>OFERTA ACTUAL</c:v>
                </c:pt>
              </c:strCache>
            </c:strRef>
          </c:tx>
          <c:spPr>
            <a:ln w="22225" cap="rnd" cmpd="sng" algn="ctr">
              <a:solidFill>
                <a:srgbClr val="FF0000"/>
              </a:solidFill>
              <a:prstDash val="dashDot"/>
              <a:round/>
              <a:tailEnd type="triangle"/>
            </a:ln>
            <a:effectLst/>
          </c:spPr>
          <c:marker>
            <c:symbol val="diamond"/>
            <c:size val="5"/>
            <c:spPr>
              <a:solidFill>
                <a:srgbClr val="FF0000"/>
              </a:solidFill>
              <a:ln w="9525" cap="flat" cmpd="sng" algn="ctr">
                <a:solidFill>
                  <a:srgbClr val="FF000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Hoja9!$A$2:$A$24</c:f>
              <c:strCache>
                <c:ptCount val="23"/>
                <c:pt idx="0">
                  <c:v>Cobertura Mundial</c:v>
                </c:pt>
                <c:pt idx="1">
                  <c:v>Disponibilidad 24 horas al día</c:v>
                </c:pt>
                <c:pt idx="2">
                  <c:v>Registrar en el mapa la ubicación exacta de todos sus clientes.</c:v>
                </c:pt>
                <c:pt idx="3">
                  <c:v>Visualizar en mapas digitales las principales ciudades del mundo.</c:v>
                </c:pt>
                <c:pt idx="4">
                  <c:v>Cobertura mas amplia de señal</c:v>
                </c:pt>
                <c:pt idx="5">
                  <c:v>Precision en cuanto a posicion y alcance</c:v>
                </c:pt>
                <c:pt idx="6">
                  <c:v>Ayuda a elevar el volumen de ventas</c:v>
                </c:pt>
                <c:pt idx="7">
                  <c:v>Kilómetros recorridos</c:v>
                </c:pt>
                <c:pt idx="8">
                  <c:v>Reduce tienpos muertos</c:v>
                </c:pt>
                <c:pt idx="9">
                  <c:v>Reduce gastos </c:v>
                </c:pt>
                <c:pt idx="10">
                  <c:v>Aumenta seguridad en el trabajo </c:v>
                </c:pt>
                <c:pt idx="11">
                  <c:v>Mejorar la productividad dentro del departamento de ventas</c:v>
                </c:pt>
                <c:pt idx="12">
                  <c:v>Hora de inicio del recorrido </c:v>
                </c:pt>
                <c:pt idx="13">
                  <c:v>Hora de finalización del recorrido</c:v>
                </c:pt>
                <c:pt idx="14">
                  <c:v>Vías que tomó </c:v>
                </c:pt>
                <c:pt idx="15">
                  <c:v>Tiempo que se detuvo en cada lugar visitado</c:v>
                </c:pt>
                <c:pt idx="16">
                  <c:v>Excesos de velocidad</c:v>
                </c:pt>
                <c:pt idx="17">
                  <c:v>Mantener una base de datos histórica de todos los recorridos por día.</c:v>
                </c:pt>
                <c:pt idx="18">
                  <c:v>Uso de un dispositivo pequeño de bolsillo</c:v>
                </c:pt>
                <c:pt idx="19">
                  <c:v>Unicamente el personal autorizado puede manipular el software</c:v>
                </c:pt>
                <c:pt idx="20">
                  <c:v>Confiabilidad de datos</c:v>
                </c:pt>
                <c:pt idx="21">
                  <c:v>Revisa indices de acciodentes</c:v>
                </c:pt>
                <c:pt idx="22">
                  <c:v>Proporciona un registro y mide la evaluacion del desepeño</c:v>
                </c:pt>
              </c:strCache>
            </c:strRef>
          </c:cat>
          <c:val>
            <c:numRef>
              <c:f>Hoja9!$C$2:$C$24</c:f>
              <c:numCache>
                <c:formatCode>General</c:formatCode>
                <c:ptCount val="23"/>
                <c:pt idx="0">
                  <c:v>4</c:v>
                </c:pt>
                <c:pt idx="1">
                  <c:v>4</c:v>
                </c:pt>
                <c:pt idx="2">
                  <c:v>3</c:v>
                </c:pt>
                <c:pt idx="3">
                  <c:v>3</c:v>
                </c:pt>
                <c:pt idx="4">
                  <c:v>3</c:v>
                </c:pt>
                <c:pt idx="5">
                  <c:v>3</c:v>
                </c:pt>
                <c:pt idx="6">
                  <c:v>3</c:v>
                </c:pt>
                <c:pt idx="7">
                  <c:v>2</c:v>
                </c:pt>
                <c:pt idx="8">
                  <c:v>2</c:v>
                </c:pt>
                <c:pt idx="9">
                  <c:v>1</c:v>
                </c:pt>
                <c:pt idx="10">
                  <c:v>1</c:v>
                </c:pt>
                <c:pt idx="11">
                  <c:v>1</c:v>
                </c:pt>
                <c:pt idx="12">
                  <c:v>0</c:v>
                </c:pt>
                <c:pt idx="13">
                  <c:v>0</c:v>
                </c:pt>
                <c:pt idx="14">
                  <c:v>0</c:v>
                </c:pt>
                <c:pt idx="15">
                  <c:v>0</c:v>
                </c:pt>
                <c:pt idx="16">
                  <c:v>0</c:v>
                </c:pt>
                <c:pt idx="17">
                  <c:v>0</c:v>
                </c:pt>
                <c:pt idx="18">
                  <c:v>0</c:v>
                </c:pt>
                <c:pt idx="19">
                  <c:v>0</c:v>
                </c:pt>
                <c:pt idx="20">
                  <c:v>0</c:v>
                </c:pt>
                <c:pt idx="21">
                  <c:v>0</c:v>
                </c:pt>
                <c:pt idx="22">
                  <c:v>0</c:v>
                </c:pt>
              </c:numCache>
            </c:numRef>
          </c:val>
          <c:smooth val="0"/>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310225472"/>
        <c:axId val="-310224928"/>
      </c:lineChart>
      <c:catAx>
        <c:axId val="-31022547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310224928"/>
        <c:crosses val="autoZero"/>
        <c:auto val="1"/>
        <c:lblAlgn val="ctr"/>
        <c:lblOffset val="100"/>
        <c:noMultiLvlLbl val="0"/>
      </c:catAx>
      <c:valAx>
        <c:axId val="-310224928"/>
        <c:scaling>
          <c:orientation val="minMax"/>
        </c:scaling>
        <c:delete val="0"/>
        <c:axPos val="l"/>
        <c:majorGridlines>
          <c:spPr>
            <a:ln>
              <a:solidFill>
                <a:schemeClr val="dk1">
                  <a:lumMod val="15000"/>
                  <a:lumOff val="85000"/>
                </a:schemeClr>
              </a:solidFill>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310225472"/>
        <c:crosses val="autoZero"/>
        <c:crossBetween val="between"/>
      </c:valAx>
      <c:spPr>
        <a:gradFill>
          <a:gsLst>
            <a:gs pos="100000">
              <a:schemeClr val="lt1">
                <a:lumMod val="95000"/>
              </a:schemeClr>
            </a:gs>
            <a:gs pos="0">
              <a:schemeClr val="lt1"/>
            </a:gs>
          </a:gsLst>
          <a:lin ang="5400000" scaled="0"/>
        </a:gradFill>
        <a:ln>
          <a:noFill/>
        </a:ln>
        <a:effectLst/>
      </c:spPr>
    </c:plotArea>
    <c:legend>
      <c:legendPos val="r"/>
      <c:layout>
        <c:manualLayout>
          <c:xMode val="edge"/>
          <c:yMode val="edge"/>
          <c:x val="0.86292527939784158"/>
          <c:y val="0.22945601468934035"/>
          <c:w val="0.13103642532488319"/>
          <c:h val="0.48697582102462927"/>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lt1"/>
    </a:solidFill>
    <a:ln w="9525" cap="flat" cmpd="sng" algn="ctr">
      <a:solidFill>
        <a:schemeClr val="tx1"/>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5960-CEB0-4397-930F-0CBE6DA8DE54}" type="doc">
      <dgm:prSet loTypeId="urn:microsoft.com/office/officeart/2008/layout/PictureAccentList" loCatId="list" qsTypeId="urn:microsoft.com/office/officeart/2005/8/quickstyle/simple2" qsCatId="simple" csTypeId="urn:microsoft.com/office/officeart/2005/8/colors/accent1_1" csCatId="accent1" phldr="1"/>
      <dgm:spPr/>
      <dgm:t>
        <a:bodyPr/>
        <a:lstStyle/>
        <a:p>
          <a:endParaRPr lang="es-EC"/>
        </a:p>
      </dgm:t>
    </dgm:pt>
    <dgm:pt modelId="{69504F1E-B5F4-4DCC-B2DE-ADCF77E896EC}">
      <dgm:prSet phldrT="[Texto]" custT="1"/>
      <dgm:spPr/>
      <dgm:t>
        <a:bodyPr/>
        <a:lstStyle/>
        <a:p>
          <a:pPr algn="just"/>
          <a:r>
            <a:rPr lang="es-EC" sz="1400" dirty="0" smtClean="0">
              <a:latin typeface="Times New Roman" panose="02020603050405020304" pitchFamily="18" charset="0"/>
              <a:cs typeface="Times New Roman" panose="02020603050405020304" pitchFamily="18" charset="0"/>
            </a:rPr>
            <a:t>Diseñar una propuesta estratégica de océanos azules mediante la innovación en valor del producto GPS GEORUTA para posicionarlo en el mercado de equipos de rastreo satelital dentro de empresas que se dediquen a actividades de venta externa de La Cámara de la Pequeña y Mediana Empresa del Distrito Metropolitano de Quito. (CAPEIPI)</a:t>
          </a:r>
          <a:endParaRPr lang="es-EC" sz="1400" dirty="0">
            <a:latin typeface="Times New Roman" panose="02020603050405020304" pitchFamily="18" charset="0"/>
            <a:cs typeface="Times New Roman" panose="02020603050405020304" pitchFamily="18" charset="0"/>
          </a:endParaRPr>
        </a:p>
      </dgm:t>
    </dgm:pt>
    <dgm:pt modelId="{BD6F8F53-EA40-462B-979A-628FA853675D}" type="parTrans" cxnId="{8D77A517-0B86-4D43-AA2F-8F6694B6DF16}">
      <dgm:prSet/>
      <dgm:spPr/>
      <dgm:t>
        <a:bodyPr/>
        <a:lstStyle/>
        <a:p>
          <a:endParaRPr lang="es-EC"/>
        </a:p>
      </dgm:t>
    </dgm:pt>
    <dgm:pt modelId="{B3205C87-7182-49F8-942E-63B6CADA6F4B}" type="sibTrans" cxnId="{8D77A517-0B86-4D43-AA2F-8F6694B6DF16}">
      <dgm:prSet/>
      <dgm:spPr/>
      <dgm:t>
        <a:bodyPr/>
        <a:lstStyle/>
        <a:p>
          <a:endParaRPr lang="es-EC"/>
        </a:p>
      </dgm:t>
    </dgm:pt>
    <dgm:pt modelId="{918C9195-C165-45AC-8DA0-161CA0D36922}">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Constituir un marco teórico recabando información pertinente de los temas estratégicos y de océanos azules para proporcionar herramientas que apoyen el desarrollo de la propuesta estratégica del producto GPS GEORUTA.</a:t>
          </a:r>
          <a:endParaRPr lang="es-EC" sz="1200" dirty="0">
            <a:latin typeface="Times New Roman" panose="02020603050405020304" pitchFamily="18" charset="0"/>
            <a:cs typeface="Times New Roman" panose="02020603050405020304" pitchFamily="18" charset="0"/>
          </a:endParaRPr>
        </a:p>
      </dgm:t>
    </dgm:pt>
    <dgm:pt modelId="{1347C55A-3148-436B-AA1B-1CD1E2AF7476}" type="parTrans" cxnId="{50B659DE-3BC8-4207-833B-AB4D2B668427}">
      <dgm:prSet/>
      <dgm:spPr/>
      <dgm:t>
        <a:bodyPr/>
        <a:lstStyle/>
        <a:p>
          <a:endParaRPr lang="es-EC"/>
        </a:p>
      </dgm:t>
    </dgm:pt>
    <dgm:pt modelId="{4A963ED3-F9CD-4EA0-BAAF-28B4FD9D09A7}" type="sibTrans" cxnId="{50B659DE-3BC8-4207-833B-AB4D2B668427}">
      <dgm:prSet/>
      <dgm:spPr/>
      <dgm:t>
        <a:bodyPr/>
        <a:lstStyle/>
        <a:p>
          <a:endParaRPr lang="es-EC"/>
        </a:p>
      </dgm:t>
    </dgm:pt>
    <dgm:pt modelId="{5436ACBA-8B00-413E-9376-23DAD8C4C2DA}">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Definir el esquema metodológico de océanos azules a través de los 6 principios de la estrategia aplicados al lanzamiento de un producto innovador en el mercado.</a:t>
          </a:r>
          <a:endParaRPr lang="es-EC" sz="1200" dirty="0">
            <a:latin typeface="Times New Roman" panose="02020603050405020304" pitchFamily="18" charset="0"/>
            <a:cs typeface="Times New Roman" panose="02020603050405020304" pitchFamily="18" charset="0"/>
          </a:endParaRPr>
        </a:p>
      </dgm:t>
    </dgm:pt>
    <dgm:pt modelId="{E146FACE-5E81-426E-8510-6883F5ED8BDF}" type="parTrans" cxnId="{A8E86E05-19F4-4169-B87F-B96E7097BBFB}">
      <dgm:prSet/>
      <dgm:spPr/>
      <dgm:t>
        <a:bodyPr/>
        <a:lstStyle/>
        <a:p>
          <a:endParaRPr lang="es-EC"/>
        </a:p>
      </dgm:t>
    </dgm:pt>
    <dgm:pt modelId="{ED6DB919-E1BD-4249-B0DF-82ADFC4FD79E}" type="sibTrans" cxnId="{A8E86E05-19F4-4169-B87F-B96E7097BBFB}">
      <dgm:prSet/>
      <dgm:spPr/>
      <dgm:t>
        <a:bodyPr/>
        <a:lstStyle/>
        <a:p>
          <a:endParaRPr lang="es-EC"/>
        </a:p>
      </dgm:t>
    </dgm:pt>
    <dgm:pt modelId="{387B2CB9-F7E9-4C58-9109-572E1D35C1B7}">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Determinar el presupuesto para la aplicación de la propuesta.</a:t>
          </a:r>
          <a:endParaRPr lang="es-EC" sz="1200" dirty="0">
            <a:latin typeface="Times New Roman" panose="02020603050405020304" pitchFamily="18" charset="0"/>
            <a:cs typeface="Times New Roman" panose="02020603050405020304" pitchFamily="18" charset="0"/>
          </a:endParaRPr>
        </a:p>
      </dgm:t>
    </dgm:pt>
    <dgm:pt modelId="{331D0334-8527-48FA-A03E-575DAB4C0E42}" type="parTrans" cxnId="{302AEE1C-A9BB-4B20-A3EC-27C9932F96CB}">
      <dgm:prSet/>
      <dgm:spPr/>
      <dgm:t>
        <a:bodyPr/>
        <a:lstStyle/>
        <a:p>
          <a:endParaRPr lang="es-EC"/>
        </a:p>
      </dgm:t>
    </dgm:pt>
    <dgm:pt modelId="{217F18E2-DDD0-4B47-805C-2BDAB93D49F0}" type="sibTrans" cxnId="{302AEE1C-A9BB-4B20-A3EC-27C9932F96CB}">
      <dgm:prSet/>
      <dgm:spPr/>
      <dgm:t>
        <a:bodyPr/>
        <a:lstStyle/>
        <a:p>
          <a:endParaRPr lang="es-EC"/>
        </a:p>
      </dgm:t>
    </dgm:pt>
    <dgm:pt modelId="{A1CA63DC-375E-48B6-B97D-C72CEC24E35D}">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Crear el marco empírico en función de los 6 principios de la estrategia de océanos azules obteniendo así un panorama completo de cómo influye la estrategia aplicada al desarrollo de la propuesta de innovación en valor del producto GPS GEORUTA.</a:t>
          </a:r>
          <a:r>
            <a:rPr lang="es-EC" sz="1200" dirty="0" smtClean="0">
              <a:latin typeface="Times New Roman" panose="02020603050405020304" pitchFamily="18" charset="0"/>
              <a:cs typeface="Times New Roman" panose="02020603050405020304" pitchFamily="18" charset="0"/>
            </a:rPr>
            <a:t>.  </a:t>
          </a:r>
          <a:endParaRPr lang="es-EC" sz="1200" dirty="0">
            <a:latin typeface="Times New Roman" panose="02020603050405020304" pitchFamily="18" charset="0"/>
            <a:cs typeface="Times New Roman" panose="02020603050405020304" pitchFamily="18" charset="0"/>
          </a:endParaRPr>
        </a:p>
      </dgm:t>
    </dgm:pt>
    <dgm:pt modelId="{FB2BFF58-C408-4C1E-AD42-015289E4C59D}" type="parTrans" cxnId="{7B55477B-AD3B-426A-86B2-B92AC807A81F}">
      <dgm:prSet/>
      <dgm:spPr/>
      <dgm:t>
        <a:bodyPr/>
        <a:lstStyle/>
        <a:p>
          <a:endParaRPr lang="es-EC"/>
        </a:p>
      </dgm:t>
    </dgm:pt>
    <dgm:pt modelId="{310D1524-704E-4A40-B6E0-44BC38C5FEA5}" type="sibTrans" cxnId="{7B55477B-AD3B-426A-86B2-B92AC807A81F}">
      <dgm:prSet/>
      <dgm:spPr/>
      <dgm:t>
        <a:bodyPr/>
        <a:lstStyle/>
        <a:p>
          <a:endParaRPr lang="es-EC"/>
        </a:p>
      </dgm:t>
    </dgm:pt>
    <dgm:pt modelId="{C840B6B9-1A3D-4154-8250-3B2180E9F7F3}">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Determinar conclusiones y recomendaciones pertinentes, analizando la aplicación de la estrategia de océanos azules.</a:t>
          </a:r>
        </a:p>
      </dgm:t>
    </dgm:pt>
    <dgm:pt modelId="{8062A367-E445-44B8-8F66-21C97ED09EB7}" type="parTrans" cxnId="{CCF2DDDF-1D21-4D7C-9E8C-9B78C020F6C8}">
      <dgm:prSet/>
      <dgm:spPr/>
      <dgm:t>
        <a:bodyPr/>
        <a:lstStyle/>
        <a:p>
          <a:endParaRPr lang="es-EC"/>
        </a:p>
      </dgm:t>
    </dgm:pt>
    <dgm:pt modelId="{F7A3DB0F-EA0E-406D-AFFB-BB54F7CE09C8}" type="sibTrans" cxnId="{CCF2DDDF-1D21-4D7C-9E8C-9B78C020F6C8}">
      <dgm:prSet/>
      <dgm:spPr/>
      <dgm:t>
        <a:bodyPr/>
        <a:lstStyle/>
        <a:p>
          <a:endParaRPr lang="es-EC"/>
        </a:p>
      </dgm:t>
    </dgm:pt>
    <dgm:pt modelId="{4AC1381F-CB1E-42A5-AE43-D199142FAB06}" type="pres">
      <dgm:prSet presAssocID="{C6DB5960-CEB0-4397-930F-0CBE6DA8DE54}" presName="layout" presStyleCnt="0">
        <dgm:presLayoutVars>
          <dgm:chMax/>
          <dgm:chPref/>
          <dgm:dir/>
          <dgm:animOne val="branch"/>
          <dgm:animLvl val="lvl"/>
          <dgm:resizeHandles/>
        </dgm:presLayoutVars>
      </dgm:prSet>
      <dgm:spPr/>
      <dgm:t>
        <a:bodyPr/>
        <a:lstStyle/>
        <a:p>
          <a:endParaRPr lang="es-EC"/>
        </a:p>
      </dgm:t>
    </dgm:pt>
    <dgm:pt modelId="{932A54E4-8F27-4FB5-B9C3-5A78E0334E90}" type="pres">
      <dgm:prSet presAssocID="{69504F1E-B5F4-4DCC-B2DE-ADCF77E896EC}" presName="root" presStyleCnt="0">
        <dgm:presLayoutVars>
          <dgm:chMax/>
          <dgm:chPref val="4"/>
        </dgm:presLayoutVars>
      </dgm:prSet>
      <dgm:spPr/>
      <dgm:t>
        <a:bodyPr/>
        <a:lstStyle/>
        <a:p>
          <a:endParaRPr lang="es-EC"/>
        </a:p>
      </dgm:t>
    </dgm:pt>
    <dgm:pt modelId="{6123F505-1233-45B0-81FF-C6386B6675F0}" type="pres">
      <dgm:prSet presAssocID="{69504F1E-B5F4-4DCC-B2DE-ADCF77E896EC}" presName="rootComposite" presStyleCnt="0">
        <dgm:presLayoutVars/>
      </dgm:prSet>
      <dgm:spPr/>
      <dgm:t>
        <a:bodyPr/>
        <a:lstStyle/>
        <a:p>
          <a:endParaRPr lang="es-EC"/>
        </a:p>
      </dgm:t>
    </dgm:pt>
    <dgm:pt modelId="{EEC8BDD7-FE91-4363-A9A9-37D31DD1185B}" type="pres">
      <dgm:prSet presAssocID="{69504F1E-B5F4-4DCC-B2DE-ADCF77E896EC}" presName="rootText" presStyleLbl="node0" presStyleIdx="0" presStyleCnt="1" custScaleX="144453">
        <dgm:presLayoutVars>
          <dgm:chMax/>
          <dgm:chPref val="4"/>
        </dgm:presLayoutVars>
      </dgm:prSet>
      <dgm:spPr/>
      <dgm:t>
        <a:bodyPr/>
        <a:lstStyle/>
        <a:p>
          <a:endParaRPr lang="es-EC"/>
        </a:p>
      </dgm:t>
    </dgm:pt>
    <dgm:pt modelId="{BEBC3A40-BBAE-45E9-960F-204CF4874396}" type="pres">
      <dgm:prSet presAssocID="{69504F1E-B5F4-4DCC-B2DE-ADCF77E896EC}" presName="childShape" presStyleCnt="0">
        <dgm:presLayoutVars>
          <dgm:chMax val="0"/>
          <dgm:chPref val="0"/>
        </dgm:presLayoutVars>
      </dgm:prSet>
      <dgm:spPr/>
      <dgm:t>
        <a:bodyPr/>
        <a:lstStyle/>
        <a:p>
          <a:endParaRPr lang="es-EC"/>
        </a:p>
      </dgm:t>
    </dgm:pt>
    <dgm:pt modelId="{73475524-4CA1-4B96-8E39-A16B0BAF0314}" type="pres">
      <dgm:prSet presAssocID="{918C9195-C165-45AC-8DA0-161CA0D36922}" presName="childComposite" presStyleCnt="0">
        <dgm:presLayoutVars>
          <dgm:chMax val="0"/>
          <dgm:chPref val="0"/>
        </dgm:presLayoutVars>
      </dgm:prSet>
      <dgm:spPr/>
      <dgm:t>
        <a:bodyPr/>
        <a:lstStyle/>
        <a:p>
          <a:endParaRPr lang="es-EC"/>
        </a:p>
      </dgm:t>
    </dgm:pt>
    <dgm:pt modelId="{257D474E-8AC6-4A6B-AC0E-58DE7D1094F6}" type="pres">
      <dgm:prSet presAssocID="{918C9195-C165-45AC-8DA0-161CA0D36922}" presName="Image" presStyleLbl="node1" presStyleIdx="0" presStyleCnt="5"/>
      <dgm:spPr>
        <a:blipFill>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s-EC"/>
        </a:p>
      </dgm:t>
    </dgm:pt>
    <dgm:pt modelId="{D98B185B-18C8-4EAF-ACD7-A5430BA8B1C2}" type="pres">
      <dgm:prSet presAssocID="{918C9195-C165-45AC-8DA0-161CA0D36922}" presName="childText" presStyleLbl="lnNode1" presStyleIdx="0" presStyleCnt="5">
        <dgm:presLayoutVars>
          <dgm:chMax val="0"/>
          <dgm:chPref val="0"/>
          <dgm:bulletEnabled val="1"/>
        </dgm:presLayoutVars>
      </dgm:prSet>
      <dgm:spPr/>
      <dgm:t>
        <a:bodyPr/>
        <a:lstStyle/>
        <a:p>
          <a:endParaRPr lang="es-EC"/>
        </a:p>
      </dgm:t>
    </dgm:pt>
    <dgm:pt modelId="{CE489F63-17E9-4E65-A822-AC13BBD60939}" type="pres">
      <dgm:prSet presAssocID="{5436ACBA-8B00-413E-9376-23DAD8C4C2DA}" presName="childComposite" presStyleCnt="0">
        <dgm:presLayoutVars>
          <dgm:chMax val="0"/>
          <dgm:chPref val="0"/>
        </dgm:presLayoutVars>
      </dgm:prSet>
      <dgm:spPr/>
      <dgm:t>
        <a:bodyPr/>
        <a:lstStyle/>
        <a:p>
          <a:endParaRPr lang="es-EC"/>
        </a:p>
      </dgm:t>
    </dgm:pt>
    <dgm:pt modelId="{009791F7-9BB0-49DC-A4DB-93591725CFA5}" type="pres">
      <dgm:prSet presAssocID="{5436ACBA-8B00-413E-9376-23DAD8C4C2DA}" presName="Image" presStyleLbl="node1" presStyleIdx="1" presStyleCnt="5"/>
      <dgm:spPr>
        <a:blipFill rotWithShape="1">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s-EC"/>
        </a:p>
      </dgm:t>
    </dgm:pt>
    <dgm:pt modelId="{245BD8CE-EDEA-4D6D-B04A-1A592D4881AB}" type="pres">
      <dgm:prSet presAssocID="{5436ACBA-8B00-413E-9376-23DAD8C4C2DA}" presName="childText" presStyleLbl="lnNode1" presStyleIdx="1" presStyleCnt="5">
        <dgm:presLayoutVars>
          <dgm:chMax val="0"/>
          <dgm:chPref val="0"/>
          <dgm:bulletEnabled val="1"/>
        </dgm:presLayoutVars>
      </dgm:prSet>
      <dgm:spPr/>
      <dgm:t>
        <a:bodyPr/>
        <a:lstStyle/>
        <a:p>
          <a:endParaRPr lang="es-EC"/>
        </a:p>
      </dgm:t>
    </dgm:pt>
    <dgm:pt modelId="{D2266485-4AE3-49D4-8129-490CAADA315A}" type="pres">
      <dgm:prSet presAssocID="{A1CA63DC-375E-48B6-B97D-C72CEC24E35D}" presName="childComposite" presStyleCnt="0">
        <dgm:presLayoutVars>
          <dgm:chMax val="0"/>
          <dgm:chPref val="0"/>
        </dgm:presLayoutVars>
      </dgm:prSet>
      <dgm:spPr/>
      <dgm:t>
        <a:bodyPr/>
        <a:lstStyle/>
        <a:p>
          <a:endParaRPr lang="es-EC"/>
        </a:p>
      </dgm:t>
    </dgm:pt>
    <dgm:pt modelId="{B4C4AED6-FB8B-4FE8-89E9-7184563EC50E}" type="pres">
      <dgm:prSet presAssocID="{A1CA63DC-375E-48B6-B97D-C72CEC24E35D}" presName="Image" presStyleLbl="node1" presStyleIdx="2" presStyleCnt="5"/>
      <dgm:spPr>
        <a:blipFill rotWithShape="1">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s-EC"/>
        </a:p>
      </dgm:t>
    </dgm:pt>
    <dgm:pt modelId="{AC101B33-07B7-4BE7-A5BC-42B41CA86976}" type="pres">
      <dgm:prSet presAssocID="{A1CA63DC-375E-48B6-B97D-C72CEC24E35D}" presName="childText" presStyleLbl="lnNode1" presStyleIdx="2" presStyleCnt="5">
        <dgm:presLayoutVars>
          <dgm:chMax val="0"/>
          <dgm:chPref val="0"/>
          <dgm:bulletEnabled val="1"/>
        </dgm:presLayoutVars>
      </dgm:prSet>
      <dgm:spPr/>
      <dgm:t>
        <a:bodyPr/>
        <a:lstStyle/>
        <a:p>
          <a:endParaRPr lang="es-EC"/>
        </a:p>
      </dgm:t>
    </dgm:pt>
    <dgm:pt modelId="{6CB65079-BEED-4F1D-94CB-4A794046444B}" type="pres">
      <dgm:prSet presAssocID="{387B2CB9-F7E9-4C58-9109-572E1D35C1B7}" presName="childComposite" presStyleCnt="0">
        <dgm:presLayoutVars>
          <dgm:chMax val="0"/>
          <dgm:chPref val="0"/>
        </dgm:presLayoutVars>
      </dgm:prSet>
      <dgm:spPr/>
      <dgm:t>
        <a:bodyPr/>
        <a:lstStyle/>
        <a:p>
          <a:endParaRPr lang="es-EC"/>
        </a:p>
      </dgm:t>
    </dgm:pt>
    <dgm:pt modelId="{91474FA5-0E53-4041-BC1D-F70C4A89FAFB}" type="pres">
      <dgm:prSet presAssocID="{387B2CB9-F7E9-4C58-9109-572E1D35C1B7}" presName="Image" presStyleLbl="node1" presStyleIdx="3" presStyleCnt="5"/>
      <dgm:spPr>
        <a:blipFill rotWithShape="1">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s-EC"/>
        </a:p>
      </dgm:t>
    </dgm:pt>
    <dgm:pt modelId="{E462A0E5-7042-4E1C-ABBB-D98420569BB1}" type="pres">
      <dgm:prSet presAssocID="{387B2CB9-F7E9-4C58-9109-572E1D35C1B7}" presName="childText" presStyleLbl="lnNode1" presStyleIdx="3" presStyleCnt="5">
        <dgm:presLayoutVars>
          <dgm:chMax val="0"/>
          <dgm:chPref val="0"/>
          <dgm:bulletEnabled val="1"/>
        </dgm:presLayoutVars>
      </dgm:prSet>
      <dgm:spPr/>
      <dgm:t>
        <a:bodyPr/>
        <a:lstStyle/>
        <a:p>
          <a:endParaRPr lang="es-EC"/>
        </a:p>
      </dgm:t>
    </dgm:pt>
    <dgm:pt modelId="{9EC366F9-0F8C-4221-90D6-A9B9B2F3F3E6}" type="pres">
      <dgm:prSet presAssocID="{C840B6B9-1A3D-4154-8250-3B2180E9F7F3}" presName="childComposite" presStyleCnt="0">
        <dgm:presLayoutVars>
          <dgm:chMax val="0"/>
          <dgm:chPref val="0"/>
        </dgm:presLayoutVars>
      </dgm:prSet>
      <dgm:spPr/>
    </dgm:pt>
    <dgm:pt modelId="{42FA98E9-A1BC-4719-9B6D-86663E092EB8}" type="pres">
      <dgm:prSet presAssocID="{C840B6B9-1A3D-4154-8250-3B2180E9F7F3}" presName="Image" presStyleLbl="node1" presStyleIdx="4" presStyleCnt="5"/>
      <dgm:spPr>
        <a:blipFill rotWithShape="1">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s-EC"/>
        </a:p>
      </dgm:t>
    </dgm:pt>
    <dgm:pt modelId="{FA46873E-FB60-4C5D-A5F8-BDD6D50D999D}" type="pres">
      <dgm:prSet presAssocID="{C840B6B9-1A3D-4154-8250-3B2180E9F7F3}" presName="childText" presStyleLbl="lnNode1" presStyleIdx="4" presStyleCnt="5">
        <dgm:presLayoutVars>
          <dgm:chMax val="0"/>
          <dgm:chPref val="0"/>
          <dgm:bulletEnabled val="1"/>
        </dgm:presLayoutVars>
      </dgm:prSet>
      <dgm:spPr/>
      <dgm:t>
        <a:bodyPr/>
        <a:lstStyle/>
        <a:p>
          <a:endParaRPr lang="es-EC"/>
        </a:p>
      </dgm:t>
    </dgm:pt>
  </dgm:ptLst>
  <dgm:cxnLst>
    <dgm:cxn modelId="{9E951643-7B98-449F-B3E5-904828474A07}" type="presOf" srcId="{5436ACBA-8B00-413E-9376-23DAD8C4C2DA}" destId="{245BD8CE-EDEA-4D6D-B04A-1A592D4881AB}" srcOrd="0" destOrd="0" presId="urn:microsoft.com/office/officeart/2008/layout/PictureAccentList"/>
    <dgm:cxn modelId="{554FDA1A-A00F-4735-ADE8-6CBB6D193FAC}" type="presOf" srcId="{C6DB5960-CEB0-4397-930F-0CBE6DA8DE54}" destId="{4AC1381F-CB1E-42A5-AE43-D199142FAB06}" srcOrd="0" destOrd="0" presId="urn:microsoft.com/office/officeart/2008/layout/PictureAccentList"/>
    <dgm:cxn modelId="{E4B64EDE-5A1D-46AA-A287-62E1956E961F}" type="presOf" srcId="{C840B6B9-1A3D-4154-8250-3B2180E9F7F3}" destId="{FA46873E-FB60-4C5D-A5F8-BDD6D50D999D}" srcOrd="0" destOrd="0" presId="urn:microsoft.com/office/officeart/2008/layout/PictureAccentList"/>
    <dgm:cxn modelId="{50B659DE-3BC8-4207-833B-AB4D2B668427}" srcId="{69504F1E-B5F4-4DCC-B2DE-ADCF77E896EC}" destId="{918C9195-C165-45AC-8DA0-161CA0D36922}" srcOrd="0" destOrd="0" parTransId="{1347C55A-3148-436B-AA1B-1CD1E2AF7476}" sibTransId="{4A963ED3-F9CD-4EA0-BAAF-28B4FD9D09A7}"/>
    <dgm:cxn modelId="{AC2A2F6F-2D5A-453B-8AF2-E1434D8728C3}" type="presOf" srcId="{A1CA63DC-375E-48B6-B97D-C72CEC24E35D}" destId="{AC101B33-07B7-4BE7-A5BC-42B41CA86976}" srcOrd="0" destOrd="0" presId="urn:microsoft.com/office/officeart/2008/layout/PictureAccentList"/>
    <dgm:cxn modelId="{A8E86E05-19F4-4169-B87F-B96E7097BBFB}" srcId="{69504F1E-B5F4-4DCC-B2DE-ADCF77E896EC}" destId="{5436ACBA-8B00-413E-9376-23DAD8C4C2DA}" srcOrd="1" destOrd="0" parTransId="{E146FACE-5E81-426E-8510-6883F5ED8BDF}" sibTransId="{ED6DB919-E1BD-4249-B0DF-82ADFC4FD79E}"/>
    <dgm:cxn modelId="{CCF2DDDF-1D21-4D7C-9E8C-9B78C020F6C8}" srcId="{69504F1E-B5F4-4DCC-B2DE-ADCF77E896EC}" destId="{C840B6B9-1A3D-4154-8250-3B2180E9F7F3}" srcOrd="4" destOrd="0" parTransId="{8062A367-E445-44B8-8F66-21C97ED09EB7}" sibTransId="{F7A3DB0F-EA0E-406D-AFFB-BB54F7CE09C8}"/>
    <dgm:cxn modelId="{53264343-3068-42CF-B1E8-7424168EDC1E}" type="presOf" srcId="{918C9195-C165-45AC-8DA0-161CA0D36922}" destId="{D98B185B-18C8-4EAF-ACD7-A5430BA8B1C2}" srcOrd="0" destOrd="0" presId="urn:microsoft.com/office/officeart/2008/layout/PictureAccentList"/>
    <dgm:cxn modelId="{302AEE1C-A9BB-4B20-A3EC-27C9932F96CB}" srcId="{69504F1E-B5F4-4DCC-B2DE-ADCF77E896EC}" destId="{387B2CB9-F7E9-4C58-9109-572E1D35C1B7}" srcOrd="3" destOrd="0" parTransId="{331D0334-8527-48FA-A03E-575DAB4C0E42}" sibTransId="{217F18E2-DDD0-4B47-805C-2BDAB93D49F0}"/>
    <dgm:cxn modelId="{5A90B0B0-C57E-4EC2-8A8C-D8C354711427}" type="presOf" srcId="{69504F1E-B5F4-4DCC-B2DE-ADCF77E896EC}" destId="{EEC8BDD7-FE91-4363-A9A9-37D31DD1185B}" srcOrd="0" destOrd="0" presId="urn:microsoft.com/office/officeart/2008/layout/PictureAccentList"/>
    <dgm:cxn modelId="{7B55477B-AD3B-426A-86B2-B92AC807A81F}" srcId="{69504F1E-B5F4-4DCC-B2DE-ADCF77E896EC}" destId="{A1CA63DC-375E-48B6-B97D-C72CEC24E35D}" srcOrd="2" destOrd="0" parTransId="{FB2BFF58-C408-4C1E-AD42-015289E4C59D}" sibTransId="{310D1524-704E-4A40-B6E0-44BC38C5FEA5}"/>
    <dgm:cxn modelId="{8D77A517-0B86-4D43-AA2F-8F6694B6DF16}" srcId="{C6DB5960-CEB0-4397-930F-0CBE6DA8DE54}" destId="{69504F1E-B5F4-4DCC-B2DE-ADCF77E896EC}" srcOrd="0" destOrd="0" parTransId="{BD6F8F53-EA40-462B-979A-628FA853675D}" sibTransId="{B3205C87-7182-49F8-942E-63B6CADA6F4B}"/>
    <dgm:cxn modelId="{6819E6F1-861D-4867-BC15-68BDDC71E31E}" type="presOf" srcId="{387B2CB9-F7E9-4C58-9109-572E1D35C1B7}" destId="{E462A0E5-7042-4E1C-ABBB-D98420569BB1}" srcOrd="0" destOrd="0" presId="urn:microsoft.com/office/officeart/2008/layout/PictureAccentList"/>
    <dgm:cxn modelId="{A887D7FF-BFD6-45F9-92F0-3E084124AE99}" type="presParOf" srcId="{4AC1381F-CB1E-42A5-AE43-D199142FAB06}" destId="{932A54E4-8F27-4FB5-B9C3-5A78E0334E90}" srcOrd="0" destOrd="0" presId="urn:microsoft.com/office/officeart/2008/layout/PictureAccentList"/>
    <dgm:cxn modelId="{6D473766-AED6-4A9E-BD26-270EF2D7472C}" type="presParOf" srcId="{932A54E4-8F27-4FB5-B9C3-5A78E0334E90}" destId="{6123F505-1233-45B0-81FF-C6386B6675F0}" srcOrd="0" destOrd="0" presId="urn:microsoft.com/office/officeart/2008/layout/PictureAccentList"/>
    <dgm:cxn modelId="{A7D04F94-CAC8-49E9-BAFC-6229C1565D02}" type="presParOf" srcId="{6123F505-1233-45B0-81FF-C6386B6675F0}" destId="{EEC8BDD7-FE91-4363-A9A9-37D31DD1185B}" srcOrd="0" destOrd="0" presId="urn:microsoft.com/office/officeart/2008/layout/PictureAccentList"/>
    <dgm:cxn modelId="{C37F4EC7-5628-46BC-9CFC-02F8A30DD560}" type="presParOf" srcId="{932A54E4-8F27-4FB5-B9C3-5A78E0334E90}" destId="{BEBC3A40-BBAE-45E9-960F-204CF4874396}" srcOrd="1" destOrd="0" presId="urn:microsoft.com/office/officeart/2008/layout/PictureAccentList"/>
    <dgm:cxn modelId="{45C05650-4B32-4F42-B8B4-5C80B7B1AD44}" type="presParOf" srcId="{BEBC3A40-BBAE-45E9-960F-204CF4874396}" destId="{73475524-4CA1-4B96-8E39-A16B0BAF0314}" srcOrd="0" destOrd="0" presId="urn:microsoft.com/office/officeart/2008/layout/PictureAccentList"/>
    <dgm:cxn modelId="{7B95851B-35B5-4779-91A1-F8DA1B6B3FB6}" type="presParOf" srcId="{73475524-4CA1-4B96-8E39-A16B0BAF0314}" destId="{257D474E-8AC6-4A6B-AC0E-58DE7D1094F6}" srcOrd="0" destOrd="0" presId="urn:microsoft.com/office/officeart/2008/layout/PictureAccentList"/>
    <dgm:cxn modelId="{495FDA92-085C-4CA8-8D39-45086477EC4B}" type="presParOf" srcId="{73475524-4CA1-4B96-8E39-A16B0BAF0314}" destId="{D98B185B-18C8-4EAF-ACD7-A5430BA8B1C2}" srcOrd="1" destOrd="0" presId="urn:microsoft.com/office/officeart/2008/layout/PictureAccentList"/>
    <dgm:cxn modelId="{0144FBFA-E888-48D3-9ED7-B442046677EF}" type="presParOf" srcId="{BEBC3A40-BBAE-45E9-960F-204CF4874396}" destId="{CE489F63-17E9-4E65-A822-AC13BBD60939}" srcOrd="1" destOrd="0" presId="urn:microsoft.com/office/officeart/2008/layout/PictureAccentList"/>
    <dgm:cxn modelId="{F2546B13-5EF0-44CD-B2F8-CCE7B250DE62}" type="presParOf" srcId="{CE489F63-17E9-4E65-A822-AC13BBD60939}" destId="{009791F7-9BB0-49DC-A4DB-93591725CFA5}" srcOrd="0" destOrd="0" presId="urn:microsoft.com/office/officeart/2008/layout/PictureAccentList"/>
    <dgm:cxn modelId="{7514A392-ABEF-47D3-9CDC-6EAB9B5FE6F6}" type="presParOf" srcId="{CE489F63-17E9-4E65-A822-AC13BBD60939}" destId="{245BD8CE-EDEA-4D6D-B04A-1A592D4881AB}" srcOrd="1" destOrd="0" presId="urn:microsoft.com/office/officeart/2008/layout/PictureAccentList"/>
    <dgm:cxn modelId="{699F9C5F-1E53-4014-B37E-4FCBDF344463}" type="presParOf" srcId="{BEBC3A40-BBAE-45E9-960F-204CF4874396}" destId="{D2266485-4AE3-49D4-8129-490CAADA315A}" srcOrd="2" destOrd="0" presId="urn:microsoft.com/office/officeart/2008/layout/PictureAccentList"/>
    <dgm:cxn modelId="{D3D696EE-475F-4856-8FB8-B2A786F16199}" type="presParOf" srcId="{D2266485-4AE3-49D4-8129-490CAADA315A}" destId="{B4C4AED6-FB8B-4FE8-89E9-7184563EC50E}" srcOrd="0" destOrd="0" presId="urn:microsoft.com/office/officeart/2008/layout/PictureAccentList"/>
    <dgm:cxn modelId="{E271D8E8-BDC3-4995-8A19-2DF521606E27}" type="presParOf" srcId="{D2266485-4AE3-49D4-8129-490CAADA315A}" destId="{AC101B33-07B7-4BE7-A5BC-42B41CA86976}" srcOrd="1" destOrd="0" presId="urn:microsoft.com/office/officeart/2008/layout/PictureAccentList"/>
    <dgm:cxn modelId="{A138375B-E917-432B-BF18-910D67A14970}" type="presParOf" srcId="{BEBC3A40-BBAE-45E9-960F-204CF4874396}" destId="{6CB65079-BEED-4F1D-94CB-4A794046444B}" srcOrd="3" destOrd="0" presId="urn:microsoft.com/office/officeart/2008/layout/PictureAccentList"/>
    <dgm:cxn modelId="{A91471AC-3471-426F-A1D8-A12608E948EA}" type="presParOf" srcId="{6CB65079-BEED-4F1D-94CB-4A794046444B}" destId="{91474FA5-0E53-4041-BC1D-F70C4A89FAFB}" srcOrd="0" destOrd="0" presId="urn:microsoft.com/office/officeart/2008/layout/PictureAccentList"/>
    <dgm:cxn modelId="{7F47739D-0EEC-4372-9AB1-80E0CC7F857B}" type="presParOf" srcId="{6CB65079-BEED-4F1D-94CB-4A794046444B}" destId="{E462A0E5-7042-4E1C-ABBB-D98420569BB1}" srcOrd="1" destOrd="0" presId="urn:microsoft.com/office/officeart/2008/layout/PictureAccentList"/>
    <dgm:cxn modelId="{4D1E1C79-8AD1-4DE7-A7D7-6F16185AEA0B}" type="presParOf" srcId="{BEBC3A40-BBAE-45E9-960F-204CF4874396}" destId="{9EC366F9-0F8C-4221-90D6-A9B9B2F3F3E6}" srcOrd="4" destOrd="0" presId="urn:microsoft.com/office/officeart/2008/layout/PictureAccentList"/>
    <dgm:cxn modelId="{AD60A085-8B84-4CB8-9FE2-153713687239}" type="presParOf" srcId="{9EC366F9-0F8C-4221-90D6-A9B9B2F3F3E6}" destId="{42FA98E9-A1BC-4719-9B6D-86663E092EB8}" srcOrd="0" destOrd="0" presId="urn:microsoft.com/office/officeart/2008/layout/PictureAccentList"/>
    <dgm:cxn modelId="{164F1E74-E0E1-4D5E-972C-92438E12A825}" type="presParOf" srcId="{9EC366F9-0F8C-4221-90D6-A9B9B2F3F3E6}" destId="{FA46873E-FB60-4C5D-A5F8-BDD6D50D999D}"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B008E51-45DD-4B7B-8EFB-2C732D0B1978}"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EC"/>
        </a:p>
      </dgm:t>
    </dgm:pt>
    <dgm:pt modelId="{E851D653-75C8-493C-92F8-601E812300AC}">
      <dgm:prSet phldrT="[Texto]"/>
      <dgm:spPr/>
      <dgm:t>
        <a:bodyPr/>
        <a:lstStyle/>
        <a:p>
          <a:r>
            <a:rPr lang="es-EC" dirty="0" smtClean="0"/>
            <a:t>Se tomará en cuenta a toda la población que vienen a ser 58 empresas que dentro de su servicio de venta lo realizan mediante venta externa</a:t>
          </a:r>
          <a:endParaRPr lang="es-EC" dirty="0"/>
        </a:p>
      </dgm:t>
    </dgm:pt>
    <dgm:pt modelId="{A96A7A9C-3624-423E-A04A-EE3AE94B7A7E}" type="parTrans" cxnId="{9FE90A73-2099-48D7-A2BC-04771C59F6B1}">
      <dgm:prSet/>
      <dgm:spPr/>
      <dgm:t>
        <a:bodyPr/>
        <a:lstStyle/>
        <a:p>
          <a:endParaRPr lang="es-EC"/>
        </a:p>
      </dgm:t>
    </dgm:pt>
    <dgm:pt modelId="{2D3EECAE-78B1-4935-AB19-730C1722BDD4}" type="sibTrans" cxnId="{9FE90A73-2099-48D7-A2BC-04771C59F6B1}">
      <dgm:prSet/>
      <dgm:spPr/>
      <dgm:t>
        <a:bodyPr/>
        <a:lstStyle/>
        <a:p>
          <a:endParaRPr lang="es-EC"/>
        </a:p>
      </dgm:t>
    </dgm:pt>
    <dgm:pt modelId="{FE0FEC2D-F6F2-48AA-B9D1-26330BEC98BF}">
      <dgm:prSet phldrT="[Texto]" phldr="1"/>
      <dgm:spPr/>
      <dgm:t>
        <a:bodyPr/>
        <a:lstStyle/>
        <a:p>
          <a:endParaRPr lang="es-EC"/>
        </a:p>
      </dgm:t>
    </dgm:pt>
    <dgm:pt modelId="{9EA9A18F-D005-480E-AD22-F7CB76320A37}" type="parTrans" cxnId="{E5BB77AD-190A-4AA5-B4B4-606E203BCDAA}">
      <dgm:prSet/>
      <dgm:spPr/>
      <dgm:t>
        <a:bodyPr/>
        <a:lstStyle/>
        <a:p>
          <a:endParaRPr lang="es-EC"/>
        </a:p>
      </dgm:t>
    </dgm:pt>
    <dgm:pt modelId="{8FF5C71D-A2C9-4FD3-99E5-3B78DE46DDD8}" type="sibTrans" cxnId="{E5BB77AD-190A-4AA5-B4B4-606E203BCDAA}">
      <dgm:prSet/>
      <dgm:spPr/>
      <dgm:t>
        <a:bodyPr/>
        <a:lstStyle/>
        <a:p>
          <a:endParaRPr lang="es-EC"/>
        </a:p>
      </dgm:t>
    </dgm:pt>
    <dgm:pt modelId="{C3E22824-ECEA-4DB5-8B92-74FEA30C4183}">
      <dgm:prSet phldrT="[Texto]" phldr="1"/>
      <dgm:spPr/>
      <dgm:t>
        <a:bodyPr/>
        <a:lstStyle/>
        <a:p>
          <a:endParaRPr lang="es-EC" dirty="0"/>
        </a:p>
      </dgm:t>
    </dgm:pt>
    <dgm:pt modelId="{7A6408E6-3F1F-4CA0-841C-D2A9908AF5EF}" type="sibTrans" cxnId="{9F684534-9AE9-46BA-82B7-B25B241AD2AB}">
      <dgm:prSet/>
      <dgm:spPr/>
      <dgm:t>
        <a:bodyPr/>
        <a:lstStyle/>
        <a:p>
          <a:endParaRPr lang="es-EC"/>
        </a:p>
      </dgm:t>
    </dgm:pt>
    <dgm:pt modelId="{E76354A5-0FF6-42A2-AD22-F993738F72ED}" type="parTrans" cxnId="{9F684534-9AE9-46BA-82B7-B25B241AD2AB}">
      <dgm:prSet/>
      <dgm:spPr/>
      <dgm:t>
        <a:bodyPr/>
        <a:lstStyle/>
        <a:p>
          <a:endParaRPr lang="es-EC"/>
        </a:p>
      </dgm:t>
    </dgm:pt>
    <dgm:pt modelId="{324A1901-8233-4EF4-9815-643B18A454CC}">
      <dgm:prSet phldrT="[Texto]"/>
      <dgm:spPr/>
      <dgm:t>
        <a:bodyPr/>
        <a:lstStyle/>
        <a:p>
          <a:r>
            <a:rPr lang="es-EC" dirty="0" smtClean="0"/>
            <a:t>762 empresas de las cuales a 388 empresas fueron encuestadas llenando el formulario completo; mientras que 374 empresas restantes no lograron contestar el formulario por motivos de direcciones, cierre de empresas, etc.</a:t>
          </a:r>
          <a:endParaRPr lang="es-EC" dirty="0"/>
        </a:p>
      </dgm:t>
    </dgm:pt>
    <dgm:pt modelId="{C03CEC56-4ED8-4394-BF23-9581F9D4C5CD}" type="sibTrans" cxnId="{FAB974F1-B863-43ED-8427-46BB1404AA9B}">
      <dgm:prSet/>
      <dgm:spPr/>
      <dgm:t>
        <a:bodyPr/>
        <a:lstStyle/>
        <a:p>
          <a:endParaRPr lang="es-EC"/>
        </a:p>
      </dgm:t>
    </dgm:pt>
    <dgm:pt modelId="{BB114FD9-ECA9-48D2-A8CF-9679E46724B3}" type="parTrans" cxnId="{FAB974F1-B863-43ED-8427-46BB1404AA9B}">
      <dgm:prSet/>
      <dgm:spPr/>
      <dgm:t>
        <a:bodyPr/>
        <a:lstStyle/>
        <a:p>
          <a:endParaRPr lang="es-EC"/>
        </a:p>
      </dgm:t>
    </dgm:pt>
    <dgm:pt modelId="{F90FCD94-CAA7-4196-9574-B1D9152CBE43}" type="pres">
      <dgm:prSet presAssocID="{FB008E51-45DD-4B7B-8EFB-2C732D0B1978}" presName="Name0" presStyleCnt="0">
        <dgm:presLayoutVars>
          <dgm:dir/>
          <dgm:animOne val="branch"/>
          <dgm:animLvl val="lvl"/>
        </dgm:presLayoutVars>
      </dgm:prSet>
      <dgm:spPr/>
    </dgm:pt>
    <dgm:pt modelId="{A034003F-3DEC-413E-9395-33155664FCFC}" type="pres">
      <dgm:prSet presAssocID="{324A1901-8233-4EF4-9815-643B18A454CC}" presName="chaos" presStyleCnt="0"/>
      <dgm:spPr/>
    </dgm:pt>
    <dgm:pt modelId="{9023202F-4D79-4751-88ED-4086E626B671}" type="pres">
      <dgm:prSet presAssocID="{324A1901-8233-4EF4-9815-643B18A454CC}" presName="parTx1" presStyleLbl="revTx" presStyleIdx="0" presStyleCnt="3"/>
      <dgm:spPr/>
      <dgm:t>
        <a:bodyPr/>
        <a:lstStyle/>
        <a:p>
          <a:endParaRPr lang="es-EC"/>
        </a:p>
      </dgm:t>
    </dgm:pt>
    <dgm:pt modelId="{C213A2C8-40C9-4942-8827-E01078E003EE}" type="pres">
      <dgm:prSet presAssocID="{324A1901-8233-4EF4-9815-643B18A454CC}" presName="desTx1" presStyleLbl="revTx" presStyleIdx="1" presStyleCnt="3">
        <dgm:presLayoutVars>
          <dgm:bulletEnabled val="1"/>
        </dgm:presLayoutVars>
      </dgm:prSet>
      <dgm:spPr/>
    </dgm:pt>
    <dgm:pt modelId="{D2C3B558-4704-43ED-9EC6-378A7AF8FFC7}" type="pres">
      <dgm:prSet presAssocID="{324A1901-8233-4EF4-9815-643B18A454CC}" presName="c1" presStyleLbl="node1" presStyleIdx="0" presStyleCnt="19"/>
      <dgm:spPr/>
    </dgm:pt>
    <dgm:pt modelId="{13781CAA-270D-44B2-80E2-CFD77F7777D0}" type="pres">
      <dgm:prSet presAssocID="{324A1901-8233-4EF4-9815-643B18A454CC}" presName="c2" presStyleLbl="node1" presStyleIdx="1" presStyleCnt="19"/>
      <dgm:spPr/>
    </dgm:pt>
    <dgm:pt modelId="{F80B3F0D-DF43-4EA3-96A1-F405BFA613B5}" type="pres">
      <dgm:prSet presAssocID="{324A1901-8233-4EF4-9815-643B18A454CC}" presName="c3" presStyleLbl="node1" presStyleIdx="2" presStyleCnt="19"/>
      <dgm:spPr/>
    </dgm:pt>
    <dgm:pt modelId="{312BAEA0-7A18-49BF-9972-BF74D33BE4A8}" type="pres">
      <dgm:prSet presAssocID="{324A1901-8233-4EF4-9815-643B18A454CC}" presName="c4" presStyleLbl="node1" presStyleIdx="3" presStyleCnt="19"/>
      <dgm:spPr/>
    </dgm:pt>
    <dgm:pt modelId="{18330D68-1179-4CBB-A310-9EEF1B14025C}" type="pres">
      <dgm:prSet presAssocID="{324A1901-8233-4EF4-9815-643B18A454CC}" presName="c5" presStyleLbl="node1" presStyleIdx="4" presStyleCnt="19"/>
      <dgm:spPr/>
    </dgm:pt>
    <dgm:pt modelId="{9F22AEFB-DF47-4D8F-9BD6-230F84FFD113}" type="pres">
      <dgm:prSet presAssocID="{324A1901-8233-4EF4-9815-643B18A454CC}" presName="c6" presStyleLbl="node1" presStyleIdx="5" presStyleCnt="19"/>
      <dgm:spPr/>
    </dgm:pt>
    <dgm:pt modelId="{D6FBCBB8-4707-44AD-B58B-D06CF25AEE98}" type="pres">
      <dgm:prSet presAssocID="{324A1901-8233-4EF4-9815-643B18A454CC}" presName="c7" presStyleLbl="node1" presStyleIdx="6" presStyleCnt="19"/>
      <dgm:spPr/>
    </dgm:pt>
    <dgm:pt modelId="{A81452B3-0CDC-459E-BCE1-24EF94889EAC}" type="pres">
      <dgm:prSet presAssocID="{324A1901-8233-4EF4-9815-643B18A454CC}" presName="c8" presStyleLbl="node1" presStyleIdx="7" presStyleCnt="19"/>
      <dgm:spPr/>
    </dgm:pt>
    <dgm:pt modelId="{70CD923C-8E4F-47F5-86C5-59F2B451FF73}" type="pres">
      <dgm:prSet presAssocID="{324A1901-8233-4EF4-9815-643B18A454CC}" presName="c9" presStyleLbl="node1" presStyleIdx="8" presStyleCnt="19"/>
      <dgm:spPr/>
    </dgm:pt>
    <dgm:pt modelId="{9B6A38CC-EBF0-4D4B-92A4-62BBDC5BD0AE}" type="pres">
      <dgm:prSet presAssocID="{324A1901-8233-4EF4-9815-643B18A454CC}" presName="c10" presStyleLbl="node1" presStyleIdx="9" presStyleCnt="19"/>
      <dgm:spPr/>
    </dgm:pt>
    <dgm:pt modelId="{FC59EE36-E3A9-4321-AE57-FF280FB6ECF0}" type="pres">
      <dgm:prSet presAssocID="{324A1901-8233-4EF4-9815-643B18A454CC}" presName="c11" presStyleLbl="node1" presStyleIdx="10" presStyleCnt="19"/>
      <dgm:spPr/>
    </dgm:pt>
    <dgm:pt modelId="{31CE831B-F978-4C10-AAD9-170B127A9A82}" type="pres">
      <dgm:prSet presAssocID="{324A1901-8233-4EF4-9815-643B18A454CC}" presName="c12" presStyleLbl="node1" presStyleIdx="11" presStyleCnt="19"/>
      <dgm:spPr/>
    </dgm:pt>
    <dgm:pt modelId="{BA0B6DD0-F217-43AC-A0BC-193BCC1112CE}" type="pres">
      <dgm:prSet presAssocID="{324A1901-8233-4EF4-9815-643B18A454CC}" presName="c13" presStyleLbl="node1" presStyleIdx="12" presStyleCnt="19"/>
      <dgm:spPr/>
    </dgm:pt>
    <dgm:pt modelId="{82A657B5-24BB-4C72-9EA1-20864E9C2888}" type="pres">
      <dgm:prSet presAssocID="{324A1901-8233-4EF4-9815-643B18A454CC}" presName="c14" presStyleLbl="node1" presStyleIdx="13" presStyleCnt="19"/>
      <dgm:spPr/>
    </dgm:pt>
    <dgm:pt modelId="{A091EAED-712F-40D8-879C-B5091828B609}" type="pres">
      <dgm:prSet presAssocID="{324A1901-8233-4EF4-9815-643B18A454CC}" presName="c15" presStyleLbl="node1" presStyleIdx="14" presStyleCnt="19"/>
      <dgm:spPr/>
    </dgm:pt>
    <dgm:pt modelId="{80F753E7-11DB-456A-B663-332D15E7693B}" type="pres">
      <dgm:prSet presAssocID="{324A1901-8233-4EF4-9815-643B18A454CC}" presName="c16" presStyleLbl="node1" presStyleIdx="15" presStyleCnt="19"/>
      <dgm:spPr/>
    </dgm:pt>
    <dgm:pt modelId="{06E36142-7258-4142-9BEF-4451F1562791}" type="pres">
      <dgm:prSet presAssocID="{324A1901-8233-4EF4-9815-643B18A454CC}" presName="c17" presStyleLbl="node1" presStyleIdx="16" presStyleCnt="19"/>
      <dgm:spPr/>
    </dgm:pt>
    <dgm:pt modelId="{7A8DE2A7-6565-4BA5-9183-85B8FE01438F}" type="pres">
      <dgm:prSet presAssocID="{324A1901-8233-4EF4-9815-643B18A454CC}" presName="c18" presStyleLbl="node1" presStyleIdx="17" presStyleCnt="19"/>
      <dgm:spPr/>
    </dgm:pt>
    <dgm:pt modelId="{E82FBA3B-4AD3-4488-A598-2E8D15D4B395}" type="pres">
      <dgm:prSet presAssocID="{C03CEC56-4ED8-4394-BF23-9581F9D4C5CD}" presName="chevronComposite1" presStyleCnt="0"/>
      <dgm:spPr/>
    </dgm:pt>
    <dgm:pt modelId="{6BFDA435-AB24-4439-ABD2-C1250F296DA4}" type="pres">
      <dgm:prSet presAssocID="{C03CEC56-4ED8-4394-BF23-9581F9D4C5CD}" presName="chevron1" presStyleLbl="sibTrans2D1" presStyleIdx="0" presStyleCnt="2"/>
      <dgm:spPr/>
    </dgm:pt>
    <dgm:pt modelId="{4E8B2648-4616-45BF-A1DF-83F85D45129F}" type="pres">
      <dgm:prSet presAssocID="{C03CEC56-4ED8-4394-BF23-9581F9D4C5CD}" presName="spChevron1" presStyleCnt="0"/>
      <dgm:spPr/>
    </dgm:pt>
    <dgm:pt modelId="{758A9D14-965F-4BAB-A2EB-4C30167DE02D}" type="pres">
      <dgm:prSet presAssocID="{C03CEC56-4ED8-4394-BF23-9581F9D4C5CD}" presName="overlap" presStyleCnt="0"/>
      <dgm:spPr/>
    </dgm:pt>
    <dgm:pt modelId="{9CD4CE52-0AD4-4D0C-97FA-0B468C947E79}" type="pres">
      <dgm:prSet presAssocID="{C03CEC56-4ED8-4394-BF23-9581F9D4C5CD}" presName="chevronComposite2" presStyleCnt="0"/>
      <dgm:spPr/>
    </dgm:pt>
    <dgm:pt modelId="{AE5376D6-0026-4A87-851D-9A04C8B7330B}" type="pres">
      <dgm:prSet presAssocID="{C03CEC56-4ED8-4394-BF23-9581F9D4C5CD}" presName="chevron2" presStyleLbl="sibTrans2D1" presStyleIdx="1" presStyleCnt="2"/>
      <dgm:spPr/>
    </dgm:pt>
    <dgm:pt modelId="{5FD2B6FA-5C0E-4794-B9CB-92450FE5EE9F}" type="pres">
      <dgm:prSet presAssocID="{C03CEC56-4ED8-4394-BF23-9581F9D4C5CD}" presName="spChevron2" presStyleCnt="0"/>
      <dgm:spPr/>
    </dgm:pt>
    <dgm:pt modelId="{5F504615-DE6E-4108-B20B-46868F18DAE8}" type="pres">
      <dgm:prSet presAssocID="{E851D653-75C8-493C-92F8-601E812300AC}" presName="last" presStyleCnt="0"/>
      <dgm:spPr/>
    </dgm:pt>
    <dgm:pt modelId="{D13A09C7-23FC-478E-9F6B-3F727189DF62}" type="pres">
      <dgm:prSet presAssocID="{E851D653-75C8-493C-92F8-601E812300AC}" presName="circleTx" presStyleLbl="node1" presStyleIdx="18" presStyleCnt="19"/>
      <dgm:spPr/>
      <dgm:t>
        <a:bodyPr/>
        <a:lstStyle/>
        <a:p>
          <a:endParaRPr lang="es-EC"/>
        </a:p>
      </dgm:t>
    </dgm:pt>
    <dgm:pt modelId="{65FC4F1F-E1EE-4C9A-982C-2AA8503DB627}" type="pres">
      <dgm:prSet presAssocID="{E851D653-75C8-493C-92F8-601E812300AC}" presName="desTxN" presStyleLbl="revTx" presStyleIdx="2" presStyleCnt="3">
        <dgm:presLayoutVars>
          <dgm:bulletEnabled val="1"/>
        </dgm:presLayoutVars>
      </dgm:prSet>
      <dgm:spPr/>
    </dgm:pt>
    <dgm:pt modelId="{03C9F63C-1EB0-462B-B72A-06D778C7A75E}" type="pres">
      <dgm:prSet presAssocID="{E851D653-75C8-493C-92F8-601E812300AC}" presName="spN" presStyleCnt="0"/>
      <dgm:spPr/>
    </dgm:pt>
  </dgm:ptLst>
  <dgm:cxnLst>
    <dgm:cxn modelId="{D1FCE198-1F97-45ED-AD27-605F2C681EEA}" type="presOf" srcId="{324A1901-8233-4EF4-9815-643B18A454CC}" destId="{9023202F-4D79-4751-88ED-4086E626B671}" srcOrd="0" destOrd="0" presId="urn:microsoft.com/office/officeart/2009/3/layout/RandomtoResultProcess"/>
    <dgm:cxn modelId="{E5BB77AD-190A-4AA5-B4B4-606E203BCDAA}" srcId="{E851D653-75C8-493C-92F8-601E812300AC}" destId="{FE0FEC2D-F6F2-48AA-B9D1-26330BEC98BF}" srcOrd="0" destOrd="0" parTransId="{9EA9A18F-D005-480E-AD22-F7CB76320A37}" sibTransId="{8FF5C71D-A2C9-4FD3-99E5-3B78DE46DDD8}"/>
    <dgm:cxn modelId="{7B9D73A5-DEC6-4B48-90B3-0CD6B615F5B6}" type="presOf" srcId="{FE0FEC2D-F6F2-48AA-B9D1-26330BEC98BF}" destId="{65FC4F1F-E1EE-4C9A-982C-2AA8503DB627}" srcOrd="0" destOrd="0" presId="urn:microsoft.com/office/officeart/2009/3/layout/RandomtoResultProcess"/>
    <dgm:cxn modelId="{FAB974F1-B863-43ED-8427-46BB1404AA9B}" srcId="{FB008E51-45DD-4B7B-8EFB-2C732D0B1978}" destId="{324A1901-8233-4EF4-9815-643B18A454CC}" srcOrd="0" destOrd="0" parTransId="{BB114FD9-ECA9-48D2-A8CF-9679E46724B3}" sibTransId="{C03CEC56-4ED8-4394-BF23-9581F9D4C5CD}"/>
    <dgm:cxn modelId="{9F684534-9AE9-46BA-82B7-B25B241AD2AB}" srcId="{324A1901-8233-4EF4-9815-643B18A454CC}" destId="{C3E22824-ECEA-4DB5-8B92-74FEA30C4183}" srcOrd="0" destOrd="0" parTransId="{E76354A5-0FF6-42A2-AD22-F993738F72ED}" sibTransId="{7A6408E6-3F1F-4CA0-841C-D2A9908AF5EF}"/>
    <dgm:cxn modelId="{FCC33FC6-2136-4558-BD14-15B7949CB3AE}" type="presOf" srcId="{C3E22824-ECEA-4DB5-8B92-74FEA30C4183}" destId="{C213A2C8-40C9-4942-8827-E01078E003EE}" srcOrd="0" destOrd="0" presId="urn:microsoft.com/office/officeart/2009/3/layout/RandomtoResultProcess"/>
    <dgm:cxn modelId="{69CB899E-1D9F-401D-9A51-2BFDA10F87D6}" type="presOf" srcId="{FB008E51-45DD-4B7B-8EFB-2C732D0B1978}" destId="{F90FCD94-CAA7-4196-9574-B1D9152CBE43}" srcOrd="0" destOrd="0" presId="urn:microsoft.com/office/officeart/2009/3/layout/RandomtoResultProcess"/>
    <dgm:cxn modelId="{B40373D8-82C7-465F-8AF2-CD06A5AAEB3B}" type="presOf" srcId="{E851D653-75C8-493C-92F8-601E812300AC}" destId="{D13A09C7-23FC-478E-9F6B-3F727189DF62}" srcOrd="0" destOrd="0" presId="urn:microsoft.com/office/officeart/2009/3/layout/RandomtoResultProcess"/>
    <dgm:cxn modelId="{9FE90A73-2099-48D7-A2BC-04771C59F6B1}" srcId="{FB008E51-45DD-4B7B-8EFB-2C732D0B1978}" destId="{E851D653-75C8-493C-92F8-601E812300AC}" srcOrd="1" destOrd="0" parTransId="{A96A7A9C-3624-423E-A04A-EE3AE94B7A7E}" sibTransId="{2D3EECAE-78B1-4935-AB19-730C1722BDD4}"/>
    <dgm:cxn modelId="{CAF34E73-8631-463B-981F-6E16807A7D3A}" type="presParOf" srcId="{F90FCD94-CAA7-4196-9574-B1D9152CBE43}" destId="{A034003F-3DEC-413E-9395-33155664FCFC}" srcOrd="0" destOrd="0" presId="urn:microsoft.com/office/officeart/2009/3/layout/RandomtoResultProcess"/>
    <dgm:cxn modelId="{1B9D2B4D-550D-4F69-815D-B987F861F9C8}" type="presParOf" srcId="{A034003F-3DEC-413E-9395-33155664FCFC}" destId="{9023202F-4D79-4751-88ED-4086E626B671}" srcOrd="0" destOrd="0" presId="urn:microsoft.com/office/officeart/2009/3/layout/RandomtoResultProcess"/>
    <dgm:cxn modelId="{5702BCFE-59A6-47E0-86D4-977BFFB6C497}" type="presParOf" srcId="{A034003F-3DEC-413E-9395-33155664FCFC}" destId="{C213A2C8-40C9-4942-8827-E01078E003EE}" srcOrd="1" destOrd="0" presId="urn:microsoft.com/office/officeart/2009/3/layout/RandomtoResultProcess"/>
    <dgm:cxn modelId="{F799C1B8-4C1A-40DB-AEF0-B22E092A3D7C}" type="presParOf" srcId="{A034003F-3DEC-413E-9395-33155664FCFC}" destId="{D2C3B558-4704-43ED-9EC6-378A7AF8FFC7}" srcOrd="2" destOrd="0" presId="urn:microsoft.com/office/officeart/2009/3/layout/RandomtoResultProcess"/>
    <dgm:cxn modelId="{18F659D4-4477-46CA-93D9-E0DB0CEE10C8}" type="presParOf" srcId="{A034003F-3DEC-413E-9395-33155664FCFC}" destId="{13781CAA-270D-44B2-80E2-CFD77F7777D0}" srcOrd="3" destOrd="0" presId="urn:microsoft.com/office/officeart/2009/3/layout/RandomtoResultProcess"/>
    <dgm:cxn modelId="{F5EF6AA6-D567-49D6-ACB1-72B549BBE44C}" type="presParOf" srcId="{A034003F-3DEC-413E-9395-33155664FCFC}" destId="{F80B3F0D-DF43-4EA3-96A1-F405BFA613B5}" srcOrd="4" destOrd="0" presId="urn:microsoft.com/office/officeart/2009/3/layout/RandomtoResultProcess"/>
    <dgm:cxn modelId="{74D6F697-D658-4113-A080-3CEAB3100B6C}" type="presParOf" srcId="{A034003F-3DEC-413E-9395-33155664FCFC}" destId="{312BAEA0-7A18-49BF-9972-BF74D33BE4A8}" srcOrd="5" destOrd="0" presId="urn:microsoft.com/office/officeart/2009/3/layout/RandomtoResultProcess"/>
    <dgm:cxn modelId="{517A54E8-A6D7-4812-B1AA-6292190732A1}" type="presParOf" srcId="{A034003F-3DEC-413E-9395-33155664FCFC}" destId="{18330D68-1179-4CBB-A310-9EEF1B14025C}" srcOrd="6" destOrd="0" presId="urn:microsoft.com/office/officeart/2009/3/layout/RandomtoResultProcess"/>
    <dgm:cxn modelId="{89EBFC50-4834-4499-9B08-B56161F9A36F}" type="presParOf" srcId="{A034003F-3DEC-413E-9395-33155664FCFC}" destId="{9F22AEFB-DF47-4D8F-9BD6-230F84FFD113}" srcOrd="7" destOrd="0" presId="urn:microsoft.com/office/officeart/2009/3/layout/RandomtoResultProcess"/>
    <dgm:cxn modelId="{E6B7E9F8-F44F-4A7E-B63D-B62E5DEF1B0B}" type="presParOf" srcId="{A034003F-3DEC-413E-9395-33155664FCFC}" destId="{D6FBCBB8-4707-44AD-B58B-D06CF25AEE98}" srcOrd="8" destOrd="0" presId="urn:microsoft.com/office/officeart/2009/3/layout/RandomtoResultProcess"/>
    <dgm:cxn modelId="{D6617A88-554D-404B-BFCF-F668B1CE913F}" type="presParOf" srcId="{A034003F-3DEC-413E-9395-33155664FCFC}" destId="{A81452B3-0CDC-459E-BCE1-24EF94889EAC}" srcOrd="9" destOrd="0" presId="urn:microsoft.com/office/officeart/2009/3/layout/RandomtoResultProcess"/>
    <dgm:cxn modelId="{6F6D930B-D4B6-49A6-947D-F0CFC71748F8}" type="presParOf" srcId="{A034003F-3DEC-413E-9395-33155664FCFC}" destId="{70CD923C-8E4F-47F5-86C5-59F2B451FF73}" srcOrd="10" destOrd="0" presId="urn:microsoft.com/office/officeart/2009/3/layout/RandomtoResultProcess"/>
    <dgm:cxn modelId="{F08E1516-C9D1-41E5-ADBD-0CB08030B9D5}" type="presParOf" srcId="{A034003F-3DEC-413E-9395-33155664FCFC}" destId="{9B6A38CC-EBF0-4D4B-92A4-62BBDC5BD0AE}" srcOrd="11" destOrd="0" presId="urn:microsoft.com/office/officeart/2009/3/layout/RandomtoResultProcess"/>
    <dgm:cxn modelId="{52CD1872-22B2-414F-886A-5069B5C15B33}" type="presParOf" srcId="{A034003F-3DEC-413E-9395-33155664FCFC}" destId="{FC59EE36-E3A9-4321-AE57-FF280FB6ECF0}" srcOrd="12" destOrd="0" presId="urn:microsoft.com/office/officeart/2009/3/layout/RandomtoResultProcess"/>
    <dgm:cxn modelId="{110AD4B8-B07F-4DCC-95FC-2535327C9938}" type="presParOf" srcId="{A034003F-3DEC-413E-9395-33155664FCFC}" destId="{31CE831B-F978-4C10-AAD9-170B127A9A82}" srcOrd="13" destOrd="0" presId="urn:microsoft.com/office/officeart/2009/3/layout/RandomtoResultProcess"/>
    <dgm:cxn modelId="{A7B428E4-7DF7-428C-B054-1AA49DC8FBD6}" type="presParOf" srcId="{A034003F-3DEC-413E-9395-33155664FCFC}" destId="{BA0B6DD0-F217-43AC-A0BC-193BCC1112CE}" srcOrd="14" destOrd="0" presId="urn:microsoft.com/office/officeart/2009/3/layout/RandomtoResultProcess"/>
    <dgm:cxn modelId="{739C41BB-31B9-42C3-AF4A-2C292D60C052}" type="presParOf" srcId="{A034003F-3DEC-413E-9395-33155664FCFC}" destId="{82A657B5-24BB-4C72-9EA1-20864E9C2888}" srcOrd="15" destOrd="0" presId="urn:microsoft.com/office/officeart/2009/3/layout/RandomtoResultProcess"/>
    <dgm:cxn modelId="{1F3DA456-B9D1-4E79-93A0-CDA693258BDB}" type="presParOf" srcId="{A034003F-3DEC-413E-9395-33155664FCFC}" destId="{A091EAED-712F-40D8-879C-B5091828B609}" srcOrd="16" destOrd="0" presId="urn:microsoft.com/office/officeart/2009/3/layout/RandomtoResultProcess"/>
    <dgm:cxn modelId="{C61117D3-9B1D-4CEE-9DC8-49FA3D1DD3A3}" type="presParOf" srcId="{A034003F-3DEC-413E-9395-33155664FCFC}" destId="{80F753E7-11DB-456A-B663-332D15E7693B}" srcOrd="17" destOrd="0" presId="urn:microsoft.com/office/officeart/2009/3/layout/RandomtoResultProcess"/>
    <dgm:cxn modelId="{8533CA15-0454-4446-9062-9A74DC39F131}" type="presParOf" srcId="{A034003F-3DEC-413E-9395-33155664FCFC}" destId="{06E36142-7258-4142-9BEF-4451F1562791}" srcOrd="18" destOrd="0" presId="urn:microsoft.com/office/officeart/2009/3/layout/RandomtoResultProcess"/>
    <dgm:cxn modelId="{A183A1FC-5AEA-4B05-AE5E-8AF32FB1C4F4}" type="presParOf" srcId="{A034003F-3DEC-413E-9395-33155664FCFC}" destId="{7A8DE2A7-6565-4BA5-9183-85B8FE01438F}" srcOrd="19" destOrd="0" presId="urn:microsoft.com/office/officeart/2009/3/layout/RandomtoResultProcess"/>
    <dgm:cxn modelId="{79C9E0C7-0988-4C21-8009-7915EE7680CD}" type="presParOf" srcId="{F90FCD94-CAA7-4196-9574-B1D9152CBE43}" destId="{E82FBA3B-4AD3-4488-A598-2E8D15D4B395}" srcOrd="1" destOrd="0" presId="urn:microsoft.com/office/officeart/2009/3/layout/RandomtoResultProcess"/>
    <dgm:cxn modelId="{64E4910C-FEAF-45A7-9366-F1611DB91A3A}" type="presParOf" srcId="{E82FBA3B-4AD3-4488-A598-2E8D15D4B395}" destId="{6BFDA435-AB24-4439-ABD2-C1250F296DA4}" srcOrd="0" destOrd="0" presId="urn:microsoft.com/office/officeart/2009/3/layout/RandomtoResultProcess"/>
    <dgm:cxn modelId="{2947C488-9564-49C6-BAB3-962D8AE59203}" type="presParOf" srcId="{E82FBA3B-4AD3-4488-A598-2E8D15D4B395}" destId="{4E8B2648-4616-45BF-A1DF-83F85D45129F}" srcOrd="1" destOrd="0" presId="urn:microsoft.com/office/officeart/2009/3/layout/RandomtoResultProcess"/>
    <dgm:cxn modelId="{C3FD9193-28F8-437A-A358-1EF27F013038}" type="presParOf" srcId="{F90FCD94-CAA7-4196-9574-B1D9152CBE43}" destId="{758A9D14-965F-4BAB-A2EB-4C30167DE02D}" srcOrd="2" destOrd="0" presId="urn:microsoft.com/office/officeart/2009/3/layout/RandomtoResultProcess"/>
    <dgm:cxn modelId="{19F67CC5-B985-4102-9D67-ACA7E3D24C64}" type="presParOf" srcId="{F90FCD94-CAA7-4196-9574-B1D9152CBE43}" destId="{9CD4CE52-0AD4-4D0C-97FA-0B468C947E79}" srcOrd="3" destOrd="0" presId="urn:microsoft.com/office/officeart/2009/3/layout/RandomtoResultProcess"/>
    <dgm:cxn modelId="{72A69B2F-BADD-4420-80C3-8720D23242C5}" type="presParOf" srcId="{9CD4CE52-0AD4-4D0C-97FA-0B468C947E79}" destId="{AE5376D6-0026-4A87-851D-9A04C8B7330B}" srcOrd="0" destOrd="0" presId="urn:microsoft.com/office/officeart/2009/3/layout/RandomtoResultProcess"/>
    <dgm:cxn modelId="{48D6089B-28D9-48D4-B5A6-905F27D8BF1B}" type="presParOf" srcId="{9CD4CE52-0AD4-4D0C-97FA-0B468C947E79}" destId="{5FD2B6FA-5C0E-4794-B9CB-92450FE5EE9F}" srcOrd="1" destOrd="0" presId="urn:microsoft.com/office/officeart/2009/3/layout/RandomtoResultProcess"/>
    <dgm:cxn modelId="{07AFCB48-72B3-40F5-8329-8B2A498584EA}" type="presParOf" srcId="{F90FCD94-CAA7-4196-9574-B1D9152CBE43}" destId="{5F504615-DE6E-4108-B20B-46868F18DAE8}" srcOrd="4" destOrd="0" presId="urn:microsoft.com/office/officeart/2009/3/layout/RandomtoResultProcess"/>
    <dgm:cxn modelId="{8F9B0DFB-A591-436B-BA5B-7C31EF30C730}" type="presParOf" srcId="{5F504615-DE6E-4108-B20B-46868F18DAE8}" destId="{D13A09C7-23FC-478E-9F6B-3F727189DF62}" srcOrd="0" destOrd="0" presId="urn:microsoft.com/office/officeart/2009/3/layout/RandomtoResultProcess"/>
    <dgm:cxn modelId="{1D7D4826-6FB6-4D70-9D0B-156CB4693FB9}" type="presParOf" srcId="{5F504615-DE6E-4108-B20B-46868F18DAE8}" destId="{65FC4F1F-E1EE-4C9A-982C-2AA8503DB627}" srcOrd="1" destOrd="0" presId="urn:microsoft.com/office/officeart/2009/3/layout/RandomtoResultProcess"/>
    <dgm:cxn modelId="{7D582349-A823-43A9-9A23-44483F1BA208}" type="presParOf" srcId="{5F504615-DE6E-4108-B20B-46868F18DAE8}" destId="{03C9F63C-1EB0-462B-B72A-06D778C7A75E}"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3FE65-66D1-4B62-A3E6-453DDE04C504}"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s-EC"/>
        </a:p>
      </dgm:t>
    </dgm:pt>
    <dgm:pt modelId="{19329AE8-7B6B-4D2D-9757-815B1F965AF7}">
      <dgm:prSet phldrT="[Texto]"/>
      <dgm:spPr/>
      <dgm:t>
        <a:bodyPr/>
        <a:lstStyle/>
        <a:p>
          <a:pPr algn="ctr"/>
          <a:r>
            <a:rPr lang="es-EC">
              <a:latin typeface="Times New Roman" panose="02020603050405020304" pitchFamily="18" charset="0"/>
              <a:cs typeface="Times New Roman" panose="02020603050405020304" pitchFamily="18" charset="0"/>
            </a:rPr>
            <a:t>1. Conectividad total: tecnologías LAN inalámbricas </a:t>
          </a:r>
        </a:p>
      </dgm:t>
    </dgm:pt>
    <dgm:pt modelId="{38FFD9FE-DA05-44B1-956B-64C5A2108162}" type="parTrans" cxnId="{C6CCF1A4-E82C-472C-8E1D-0EC3846478F6}">
      <dgm:prSet/>
      <dgm:spPr/>
      <dgm:t>
        <a:bodyPr/>
        <a:lstStyle/>
        <a:p>
          <a:pPr algn="ctr"/>
          <a:endParaRPr lang="es-EC">
            <a:latin typeface="Times New Roman" panose="02020603050405020304" pitchFamily="18" charset="0"/>
            <a:cs typeface="Times New Roman" panose="02020603050405020304" pitchFamily="18" charset="0"/>
          </a:endParaRPr>
        </a:p>
      </dgm:t>
    </dgm:pt>
    <dgm:pt modelId="{39D7CC0C-51A5-4EDC-AC7D-D36173586AD0}" type="sibTrans" cxnId="{C6CCF1A4-E82C-472C-8E1D-0EC3846478F6}">
      <dgm:prSet/>
      <dgm:spPr/>
      <dgm:t>
        <a:bodyPr/>
        <a:lstStyle/>
        <a:p>
          <a:pPr algn="ctr"/>
          <a:endParaRPr lang="es-EC">
            <a:latin typeface="Times New Roman" panose="02020603050405020304" pitchFamily="18" charset="0"/>
            <a:cs typeface="Times New Roman" panose="02020603050405020304" pitchFamily="18" charset="0"/>
          </a:endParaRPr>
        </a:p>
      </dgm:t>
    </dgm:pt>
    <dgm:pt modelId="{851A017D-0B19-468E-85E4-5C1674622BB1}">
      <dgm:prSet phldrT="[Texto]"/>
      <dgm:spPr/>
      <dgm:t>
        <a:bodyPr/>
        <a:lstStyle/>
        <a:p>
          <a:pPr algn="ctr"/>
          <a:r>
            <a:rPr lang="es-EC">
              <a:latin typeface="Times New Roman" panose="02020603050405020304" pitchFamily="18" charset="0"/>
              <a:cs typeface="Times New Roman" panose="02020603050405020304" pitchFamily="18" charset="0"/>
            </a:rPr>
            <a:t>2. Comunicación por voz y GPS integrados en terminales robustos</a:t>
          </a:r>
        </a:p>
      </dgm:t>
    </dgm:pt>
    <dgm:pt modelId="{28DB58B9-259E-4351-8D36-0C731ED77AFC}" type="parTrans" cxnId="{8ACA28D5-8BB0-4450-BD49-0EC8574FFE9B}">
      <dgm:prSet/>
      <dgm:spPr/>
      <dgm:t>
        <a:bodyPr/>
        <a:lstStyle/>
        <a:p>
          <a:pPr algn="ctr"/>
          <a:endParaRPr lang="es-EC">
            <a:latin typeface="Times New Roman" panose="02020603050405020304" pitchFamily="18" charset="0"/>
            <a:cs typeface="Times New Roman" panose="02020603050405020304" pitchFamily="18" charset="0"/>
          </a:endParaRPr>
        </a:p>
      </dgm:t>
    </dgm:pt>
    <dgm:pt modelId="{4E60E8E6-A9F4-4F8D-9E3B-ED7161CA3F16}" type="sibTrans" cxnId="{8ACA28D5-8BB0-4450-BD49-0EC8574FFE9B}">
      <dgm:prSet/>
      <dgm:spPr/>
      <dgm:t>
        <a:bodyPr/>
        <a:lstStyle/>
        <a:p>
          <a:pPr algn="ctr"/>
          <a:endParaRPr lang="es-EC">
            <a:latin typeface="Times New Roman" panose="02020603050405020304" pitchFamily="18" charset="0"/>
            <a:cs typeface="Times New Roman" panose="02020603050405020304" pitchFamily="18" charset="0"/>
          </a:endParaRPr>
        </a:p>
      </dgm:t>
    </dgm:pt>
    <dgm:pt modelId="{E80B1D6A-8B52-4E60-907B-F4EC34977934}">
      <dgm:prSet phldrT="[Texto]"/>
      <dgm:spPr/>
      <dgm:t>
        <a:bodyPr/>
        <a:lstStyle/>
        <a:p>
          <a:pPr algn="ctr"/>
          <a:r>
            <a:rPr lang="es-EC">
              <a:latin typeface="Times New Roman" panose="02020603050405020304" pitchFamily="18" charset="0"/>
              <a:cs typeface="Times New Roman" panose="02020603050405020304" pitchFamily="18" charset="0"/>
            </a:rPr>
            <a:t>3. Reconocimiento de voz</a:t>
          </a:r>
        </a:p>
      </dgm:t>
    </dgm:pt>
    <dgm:pt modelId="{AEE9810A-7B6B-48B1-9604-955065BBE0D8}" type="parTrans" cxnId="{F02A0319-D4E8-4038-A3C1-DD3262AF1C6A}">
      <dgm:prSet/>
      <dgm:spPr/>
      <dgm:t>
        <a:bodyPr/>
        <a:lstStyle/>
        <a:p>
          <a:pPr algn="ctr"/>
          <a:endParaRPr lang="es-EC">
            <a:latin typeface="Times New Roman" panose="02020603050405020304" pitchFamily="18" charset="0"/>
            <a:cs typeface="Times New Roman" panose="02020603050405020304" pitchFamily="18" charset="0"/>
          </a:endParaRPr>
        </a:p>
      </dgm:t>
    </dgm:pt>
    <dgm:pt modelId="{8EC8FD70-AC86-4280-9549-F211BF4B2F41}" type="sibTrans" cxnId="{F02A0319-D4E8-4038-A3C1-DD3262AF1C6A}">
      <dgm:prSet/>
      <dgm:spPr/>
      <dgm:t>
        <a:bodyPr/>
        <a:lstStyle/>
        <a:p>
          <a:pPr algn="ctr"/>
          <a:endParaRPr lang="es-EC">
            <a:latin typeface="Times New Roman" panose="02020603050405020304" pitchFamily="18" charset="0"/>
            <a:cs typeface="Times New Roman" panose="02020603050405020304" pitchFamily="18" charset="0"/>
          </a:endParaRPr>
        </a:p>
      </dgm:t>
    </dgm:pt>
    <dgm:pt modelId="{57394482-886C-4DD0-BAE4-4B2BC5766B8C}">
      <dgm:prSet/>
      <dgm:spPr/>
      <dgm:t>
        <a:bodyPr/>
        <a:lstStyle/>
        <a:p>
          <a:pPr algn="ctr"/>
          <a:r>
            <a:rPr lang="es-EC">
              <a:latin typeface="Times New Roman" panose="02020603050405020304" pitchFamily="18" charset="0"/>
              <a:cs typeface="Times New Roman" panose="02020603050405020304" pitchFamily="18" charset="0"/>
            </a:rPr>
            <a:t>4. Captura digital de imagen</a:t>
          </a:r>
        </a:p>
      </dgm:t>
    </dgm:pt>
    <dgm:pt modelId="{DC2C6A33-A028-46C0-87C3-D8596886511D}" type="parTrans" cxnId="{03D7C84E-55B8-41FF-98C6-80B569CF176A}">
      <dgm:prSet/>
      <dgm:spPr/>
      <dgm:t>
        <a:bodyPr/>
        <a:lstStyle/>
        <a:p>
          <a:pPr algn="ctr"/>
          <a:endParaRPr lang="es-EC">
            <a:latin typeface="Times New Roman" panose="02020603050405020304" pitchFamily="18" charset="0"/>
            <a:cs typeface="Times New Roman" panose="02020603050405020304" pitchFamily="18" charset="0"/>
          </a:endParaRPr>
        </a:p>
      </dgm:t>
    </dgm:pt>
    <dgm:pt modelId="{F35FCE1A-5D5D-4040-AF9B-478D3AE94BF1}" type="sibTrans" cxnId="{03D7C84E-55B8-41FF-98C6-80B569CF176A}">
      <dgm:prSet/>
      <dgm:spPr/>
      <dgm:t>
        <a:bodyPr/>
        <a:lstStyle/>
        <a:p>
          <a:pPr algn="ctr"/>
          <a:endParaRPr lang="es-EC">
            <a:latin typeface="Times New Roman" panose="02020603050405020304" pitchFamily="18" charset="0"/>
            <a:cs typeface="Times New Roman" panose="02020603050405020304" pitchFamily="18" charset="0"/>
          </a:endParaRPr>
        </a:p>
      </dgm:t>
    </dgm:pt>
    <dgm:pt modelId="{192B1212-1D1F-4717-B8C4-752A90BF2ED6}">
      <dgm:prSet/>
      <dgm:spPr/>
      <dgm:t>
        <a:bodyPr/>
        <a:lstStyle/>
        <a:p>
          <a:pPr algn="ctr"/>
          <a:r>
            <a:rPr lang="es-EC">
              <a:latin typeface="Times New Roman" panose="02020603050405020304" pitchFamily="18" charset="0"/>
              <a:cs typeface="Times New Roman" panose="02020603050405020304" pitchFamily="18" charset="0"/>
            </a:rPr>
            <a:t>5. Impresión portátil</a:t>
          </a:r>
        </a:p>
      </dgm:t>
    </dgm:pt>
    <dgm:pt modelId="{8FD3DFC3-1059-4BC4-9933-1B45C71D1062}" type="parTrans" cxnId="{4F8EBE3D-FC7D-4C01-AB86-B08F2D690ED7}">
      <dgm:prSet/>
      <dgm:spPr/>
      <dgm:t>
        <a:bodyPr/>
        <a:lstStyle/>
        <a:p>
          <a:pPr algn="ctr"/>
          <a:endParaRPr lang="es-EC">
            <a:latin typeface="Times New Roman" panose="02020603050405020304" pitchFamily="18" charset="0"/>
            <a:cs typeface="Times New Roman" panose="02020603050405020304" pitchFamily="18" charset="0"/>
          </a:endParaRPr>
        </a:p>
      </dgm:t>
    </dgm:pt>
    <dgm:pt modelId="{6CF5CF20-8B14-47FF-8379-F0D749605E62}" type="sibTrans" cxnId="{4F8EBE3D-FC7D-4C01-AB86-B08F2D690ED7}">
      <dgm:prSet/>
      <dgm:spPr/>
      <dgm:t>
        <a:bodyPr/>
        <a:lstStyle/>
        <a:p>
          <a:pPr algn="ctr"/>
          <a:endParaRPr lang="es-EC">
            <a:latin typeface="Times New Roman" panose="02020603050405020304" pitchFamily="18" charset="0"/>
            <a:cs typeface="Times New Roman" panose="02020603050405020304" pitchFamily="18" charset="0"/>
          </a:endParaRPr>
        </a:p>
      </dgm:t>
    </dgm:pt>
    <dgm:pt modelId="{4E9B92F4-D1FA-4C62-9818-B6382A791735}">
      <dgm:prSet/>
      <dgm:spPr/>
      <dgm:t>
        <a:bodyPr/>
        <a:lstStyle/>
        <a:p>
          <a:pPr algn="ctr"/>
          <a:r>
            <a:rPr lang="es-EC">
              <a:latin typeface="Times New Roman" panose="02020603050405020304" pitchFamily="18" charset="0"/>
              <a:cs typeface="Times New Roman" panose="02020603050405020304" pitchFamily="18" charset="0"/>
            </a:rPr>
            <a:t>6. 2D y otros avances en tecnología de códigos de barras</a:t>
          </a:r>
        </a:p>
      </dgm:t>
    </dgm:pt>
    <dgm:pt modelId="{9F927E74-C72D-4A54-9964-D7C051BEDEBB}" type="parTrans" cxnId="{123A4885-52B9-46B8-BE84-84884137478E}">
      <dgm:prSet/>
      <dgm:spPr/>
      <dgm:t>
        <a:bodyPr/>
        <a:lstStyle/>
        <a:p>
          <a:pPr algn="ctr"/>
          <a:endParaRPr lang="es-EC">
            <a:latin typeface="Times New Roman" panose="02020603050405020304" pitchFamily="18" charset="0"/>
            <a:cs typeface="Times New Roman" panose="02020603050405020304" pitchFamily="18" charset="0"/>
          </a:endParaRPr>
        </a:p>
      </dgm:t>
    </dgm:pt>
    <dgm:pt modelId="{AC67D6B1-7EC0-4FE6-971C-2356058DB7DB}" type="sibTrans" cxnId="{123A4885-52B9-46B8-BE84-84884137478E}">
      <dgm:prSet/>
      <dgm:spPr/>
      <dgm:t>
        <a:bodyPr/>
        <a:lstStyle/>
        <a:p>
          <a:pPr algn="ctr"/>
          <a:endParaRPr lang="es-EC">
            <a:latin typeface="Times New Roman" panose="02020603050405020304" pitchFamily="18" charset="0"/>
            <a:cs typeface="Times New Roman" panose="02020603050405020304" pitchFamily="18" charset="0"/>
          </a:endParaRPr>
        </a:p>
      </dgm:t>
    </dgm:pt>
    <dgm:pt modelId="{CA8E31DD-3B4D-493F-A0E8-7FEF43DA1916}">
      <dgm:prSet/>
      <dgm:spPr/>
      <dgm:t>
        <a:bodyPr/>
        <a:lstStyle/>
        <a:p>
          <a:pPr algn="ctr"/>
          <a:r>
            <a:rPr lang="es-EC">
              <a:latin typeface="Times New Roman" panose="02020603050405020304" pitchFamily="18" charset="0"/>
              <a:cs typeface="Times New Roman" panose="02020603050405020304" pitchFamily="18" charset="0"/>
            </a:rPr>
            <a:t>7. RFID</a:t>
          </a:r>
        </a:p>
      </dgm:t>
    </dgm:pt>
    <dgm:pt modelId="{F4A41996-D62F-4863-92DC-DBFFD935A5B0}" type="parTrans" cxnId="{B121942C-C611-407D-9AFC-A57A7B856A27}">
      <dgm:prSet/>
      <dgm:spPr/>
      <dgm:t>
        <a:bodyPr/>
        <a:lstStyle/>
        <a:p>
          <a:pPr algn="ctr"/>
          <a:endParaRPr lang="es-EC">
            <a:latin typeface="Times New Roman" panose="02020603050405020304" pitchFamily="18" charset="0"/>
            <a:cs typeface="Times New Roman" panose="02020603050405020304" pitchFamily="18" charset="0"/>
          </a:endParaRPr>
        </a:p>
      </dgm:t>
    </dgm:pt>
    <dgm:pt modelId="{387F63AA-DB8B-42F4-B2F1-9D1A89308B21}" type="sibTrans" cxnId="{B121942C-C611-407D-9AFC-A57A7B856A27}">
      <dgm:prSet/>
      <dgm:spPr/>
      <dgm:t>
        <a:bodyPr/>
        <a:lstStyle/>
        <a:p>
          <a:pPr algn="ctr"/>
          <a:endParaRPr lang="es-EC">
            <a:latin typeface="Times New Roman" panose="02020603050405020304" pitchFamily="18" charset="0"/>
            <a:cs typeface="Times New Roman" panose="02020603050405020304" pitchFamily="18" charset="0"/>
          </a:endParaRPr>
        </a:p>
      </dgm:t>
    </dgm:pt>
    <dgm:pt modelId="{17E2CA6D-DD50-473F-A96C-9E83AE1B9F90}">
      <dgm:prSet/>
      <dgm:spPr/>
      <dgm:t>
        <a:bodyPr/>
        <a:lstStyle/>
        <a:p>
          <a:pPr algn="ctr"/>
          <a:r>
            <a:rPr lang="es-EC" dirty="0">
              <a:latin typeface="Times New Roman" panose="02020603050405020304" pitchFamily="18" charset="0"/>
              <a:cs typeface="Times New Roman" panose="02020603050405020304" pitchFamily="18" charset="0"/>
            </a:rPr>
            <a:t>8. RTLS (sistemas de localización en tiempo real)</a:t>
          </a:r>
        </a:p>
      </dgm:t>
    </dgm:pt>
    <dgm:pt modelId="{2C0318AF-6B2A-41E6-AFF1-45C0C239C014}" type="parTrans" cxnId="{35FBED17-694F-4769-AEAF-6E94A3B1D342}">
      <dgm:prSet/>
      <dgm:spPr/>
      <dgm:t>
        <a:bodyPr/>
        <a:lstStyle/>
        <a:p>
          <a:pPr algn="ctr"/>
          <a:endParaRPr lang="es-EC">
            <a:latin typeface="Times New Roman" panose="02020603050405020304" pitchFamily="18" charset="0"/>
            <a:cs typeface="Times New Roman" panose="02020603050405020304" pitchFamily="18" charset="0"/>
          </a:endParaRPr>
        </a:p>
      </dgm:t>
    </dgm:pt>
    <dgm:pt modelId="{3F55EF3F-B86E-4EB0-9B75-FA3CEE74C151}" type="sibTrans" cxnId="{35FBED17-694F-4769-AEAF-6E94A3B1D342}">
      <dgm:prSet/>
      <dgm:spPr/>
      <dgm:t>
        <a:bodyPr/>
        <a:lstStyle/>
        <a:p>
          <a:pPr algn="ctr"/>
          <a:endParaRPr lang="es-EC">
            <a:latin typeface="Times New Roman" panose="02020603050405020304" pitchFamily="18" charset="0"/>
            <a:cs typeface="Times New Roman" panose="02020603050405020304" pitchFamily="18" charset="0"/>
          </a:endParaRPr>
        </a:p>
      </dgm:t>
    </dgm:pt>
    <dgm:pt modelId="{1590322C-F733-4724-808B-445446A1CA8F}">
      <dgm:prSet/>
      <dgm:spPr/>
      <dgm:t>
        <a:bodyPr/>
        <a:lstStyle/>
        <a:p>
          <a:pPr algn="ctr"/>
          <a:r>
            <a:rPr lang="es-EC">
              <a:latin typeface="Times New Roman" panose="02020603050405020304" pitchFamily="18" charset="0"/>
              <a:cs typeface="Times New Roman" panose="02020603050405020304" pitchFamily="18" charset="0"/>
            </a:rPr>
            <a:t>9. Gestión remota de dispositivos</a:t>
          </a:r>
        </a:p>
      </dgm:t>
    </dgm:pt>
    <dgm:pt modelId="{ACA6F763-9FD9-402B-A6F0-678A427D5C1F}" type="parTrans" cxnId="{19B9A7B6-1B96-455B-985F-7BDE75F144C6}">
      <dgm:prSet/>
      <dgm:spPr/>
      <dgm:t>
        <a:bodyPr/>
        <a:lstStyle/>
        <a:p>
          <a:pPr algn="ctr"/>
          <a:endParaRPr lang="es-EC">
            <a:latin typeface="Times New Roman" panose="02020603050405020304" pitchFamily="18" charset="0"/>
            <a:cs typeface="Times New Roman" panose="02020603050405020304" pitchFamily="18" charset="0"/>
          </a:endParaRPr>
        </a:p>
      </dgm:t>
    </dgm:pt>
    <dgm:pt modelId="{D84321A9-A4B1-43A0-855D-4D813D3A1886}" type="sibTrans" cxnId="{19B9A7B6-1B96-455B-985F-7BDE75F144C6}">
      <dgm:prSet/>
      <dgm:spPr/>
      <dgm:t>
        <a:bodyPr/>
        <a:lstStyle/>
        <a:p>
          <a:pPr algn="ctr"/>
          <a:endParaRPr lang="es-EC">
            <a:latin typeface="Times New Roman" panose="02020603050405020304" pitchFamily="18" charset="0"/>
            <a:cs typeface="Times New Roman" panose="02020603050405020304" pitchFamily="18" charset="0"/>
          </a:endParaRPr>
        </a:p>
      </dgm:t>
    </dgm:pt>
    <dgm:pt modelId="{ABA663C2-A568-4275-8F06-2529BC96A592}">
      <dgm:prSet/>
      <dgm:spPr/>
      <dgm:t>
        <a:bodyPr/>
        <a:lstStyle/>
        <a:p>
          <a:pPr algn="ctr"/>
          <a:r>
            <a:rPr lang="es-EC">
              <a:latin typeface="Times New Roman" panose="02020603050405020304" pitchFamily="18" charset="0"/>
              <a:cs typeface="Times New Roman" panose="02020603050405020304" pitchFamily="18" charset="0"/>
            </a:rPr>
            <a:t>10. Seguridad inalámbrica y de terminales</a:t>
          </a:r>
        </a:p>
      </dgm:t>
    </dgm:pt>
    <dgm:pt modelId="{359E5795-D58E-4122-B274-B5F5922E3681}" type="parTrans" cxnId="{152D5D8E-91FE-460B-B205-AC47901C32DE}">
      <dgm:prSet/>
      <dgm:spPr/>
      <dgm:t>
        <a:bodyPr/>
        <a:lstStyle/>
        <a:p>
          <a:pPr algn="ctr"/>
          <a:endParaRPr lang="es-EC">
            <a:latin typeface="Times New Roman" panose="02020603050405020304" pitchFamily="18" charset="0"/>
            <a:cs typeface="Times New Roman" panose="02020603050405020304" pitchFamily="18" charset="0"/>
          </a:endParaRPr>
        </a:p>
      </dgm:t>
    </dgm:pt>
    <dgm:pt modelId="{9646492A-92E7-47C0-B69B-FB2C729BCAA9}" type="sibTrans" cxnId="{152D5D8E-91FE-460B-B205-AC47901C32DE}">
      <dgm:prSet/>
      <dgm:spPr/>
      <dgm:t>
        <a:bodyPr/>
        <a:lstStyle/>
        <a:p>
          <a:pPr algn="ctr"/>
          <a:endParaRPr lang="es-EC">
            <a:latin typeface="Times New Roman" panose="02020603050405020304" pitchFamily="18" charset="0"/>
            <a:cs typeface="Times New Roman" panose="02020603050405020304" pitchFamily="18" charset="0"/>
          </a:endParaRPr>
        </a:p>
      </dgm:t>
    </dgm:pt>
    <dgm:pt modelId="{DE723DBC-B578-422D-A8EB-65D214A1AF8A}" type="pres">
      <dgm:prSet presAssocID="{44F3FE65-66D1-4B62-A3E6-453DDE04C504}" presName="Name0" presStyleCnt="0">
        <dgm:presLayoutVars>
          <dgm:dir/>
          <dgm:animLvl val="lvl"/>
          <dgm:resizeHandles val="exact"/>
        </dgm:presLayoutVars>
      </dgm:prSet>
      <dgm:spPr/>
      <dgm:t>
        <a:bodyPr/>
        <a:lstStyle/>
        <a:p>
          <a:endParaRPr lang="es-EC"/>
        </a:p>
      </dgm:t>
    </dgm:pt>
    <dgm:pt modelId="{1D615F5B-B8AA-4F90-B609-E3DD97DC1FAE}" type="pres">
      <dgm:prSet presAssocID="{ABA663C2-A568-4275-8F06-2529BC96A592}" presName="boxAndChildren" presStyleCnt="0"/>
      <dgm:spPr/>
      <dgm:t>
        <a:bodyPr/>
        <a:lstStyle/>
        <a:p>
          <a:endParaRPr lang="es-EC"/>
        </a:p>
      </dgm:t>
    </dgm:pt>
    <dgm:pt modelId="{795EBABA-9CB7-43BF-BBC0-01944E239F21}" type="pres">
      <dgm:prSet presAssocID="{ABA663C2-A568-4275-8F06-2529BC96A592}" presName="parentTextBox" presStyleLbl="node1" presStyleIdx="0" presStyleCnt="10"/>
      <dgm:spPr/>
      <dgm:t>
        <a:bodyPr/>
        <a:lstStyle/>
        <a:p>
          <a:endParaRPr lang="es-EC"/>
        </a:p>
      </dgm:t>
    </dgm:pt>
    <dgm:pt modelId="{13FE567C-96B7-4D6F-97BD-A0DC2544D430}" type="pres">
      <dgm:prSet presAssocID="{D84321A9-A4B1-43A0-855D-4D813D3A1886}" presName="sp" presStyleCnt="0"/>
      <dgm:spPr/>
      <dgm:t>
        <a:bodyPr/>
        <a:lstStyle/>
        <a:p>
          <a:endParaRPr lang="es-EC"/>
        </a:p>
      </dgm:t>
    </dgm:pt>
    <dgm:pt modelId="{BDB49A1F-8D9A-4CA7-8680-E4EF0C58E41D}" type="pres">
      <dgm:prSet presAssocID="{1590322C-F733-4724-808B-445446A1CA8F}" presName="arrowAndChildren" presStyleCnt="0"/>
      <dgm:spPr/>
      <dgm:t>
        <a:bodyPr/>
        <a:lstStyle/>
        <a:p>
          <a:endParaRPr lang="es-EC"/>
        </a:p>
      </dgm:t>
    </dgm:pt>
    <dgm:pt modelId="{D735E313-5C90-4C68-8107-A0DE30B12F08}" type="pres">
      <dgm:prSet presAssocID="{1590322C-F733-4724-808B-445446A1CA8F}" presName="parentTextArrow" presStyleLbl="node1" presStyleIdx="1" presStyleCnt="10"/>
      <dgm:spPr/>
      <dgm:t>
        <a:bodyPr/>
        <a:lstStyle/>
        <a:p>
          <a:endParaRPr lang="es-EC"/>
        </a:p>
      </dgm:t>
    </dgm:pt>
    <dgm:pt modelId="{B8C58395-88D6-4CA5-AAE8-45875281F306}" type="pres">
      <dgm:prSet presAssocID="{3F55EF3F-B86E-4EB0-9B75-FA3CEE74C151}" presName="sp" presStyleCnt="0"/>
      <dgm:spPr/>
      <dgm:t>
        <a:bodyPr/>
        <a:lstStyle/>
        <a:p>
          <a:endParaRPr lang="es-EC"/>
        </a:p>
      </dgm:t>
    </dgm:pt>
    <dgm:pt modelId="{413D8B56-6855-4A64-A191-94E594255C8A}" type="pres">
      <dgm:prSet presAssocID="{17E2CA6D-DD50-473F-A96C-9E83AE1B9F90}" presName="arrowAndChildren" presStyleCnt="0"/>
      <dgm:spPr/>
      <dgm:t>
        <a:bodyPr/>
        <a:lstStyle/>
        <a:p>
          <a:endParaRPr lang="es-EC"/>
        </a:p>
      </dgm:t>
    </dgm:pt>
    <dgm:pt modelId="{D72914B7-91C8-411F-ACF4-6121E22C60A5}" type="pres">
      <dgm:prSet presAssocID="{17E2CA6D-DD50-473F-A96C-9E83AE1B9F90}" presName="parentTextArrow" presStyleLbl="node1" presStyleIdx="2" presStyleCnt="10"/>
      <dgm:spPr/>
      <dgm:t>
        <a:bodyPr/>
        <a:lstStyle/>
        <a:p>
          <a:endParaRPr lang="es-EC"/>
        </a:p>
      </dgm:t>
    </dgm:pt>
    <dgm:pt modelId="{7F685331-6321-4941-937A-BECE93EB2933}" type="pres">
      <dgm:prSet presAssocID="{387F63AA-DB8B-42F4-B2F1-9D1A89308B21}" presName="sp" presStyleCnt="0"/>
      <dgm:spPr/>
      <dgm:t>
        <a:bodyPr/>
        <a:lstStyle/>
        <a:p>
          <a:endParaRPr lang="es-EC"/>
        </a:p>
      </dgm:t>
    </dgm:pt>
    <dgm:pt modelId="{EA4D5B10-AD9F-44C5-8BA1-E3DF881C8051}" type="pres">
      <dgm:prSet presAssocID="{CA8E31DD-3B4D-493F-A0E8-7FEF43DA1916}" presName="arrowAndChildren" presStyleCnt="0"/>
      <dgm:spPr/>
      <dgm:t>
        <a:bodyPr/>
        <a:lstStyle/>
        <a:p>
          <a:endParaRPr lang="es-EC"/>
        </a:p>
      </dgm:t>
    </dgm:pt>
    <dgm:pt modelId="{0B1CA197-C4A0-4432-AB14-F9DFB6FA95DA}" type="pres">
      <dgm:prSet presAssocID="{CA8E31DD-3B4D-493F-A0E8-7FEF43DA1916}" presName="parentTextArrow" presStyleLbl="node1" presStyleIdx="3" presStyleCnt="10"/>
      <dgm:spPr/>
      <dgm:t>
        <a:bodyPr/>
        <a:lstStyle/>
        <a:p>
          <a:endParaRPr lang="es-EC"/>
        </a:p>
      </dgm:t>
    </dgm:pt>
    <dgm:pt modelId="{CEA5EC77-3DAB-42D3-AB23-9002E0061501}" type="pres">
      <dgm:prSet presAssocID="{AC67D6B1-7EC0-4FE6-971C-2356058DB7DB}" presName="sp" presStyleCnt="0"/>
      <dgm:spPr/>
      <dgm:t>
        <a:bodyPr/>
        <a:lstStyle/>
        <a:p>
          <a:endParaRPr lang="es-EC"/>
        </a:p>
      </dgm:t>
    </dgm:pt>
    <dgm:pt modelId="{84BAF3B9-5F78-46B8-BEC4-F9D21C7EAA38}" type="pres">
      <dgm:prSet presAssocID="{4E9B92F4-D1FA-4C62-9818-B6382A791735}" presName="arrowAndChildren" presStyleCnt="0"/>
      <dgm:spPr/>
      <dgm:t>
        <a:bodyPr/>
        <a:lstStyle/>
        <a:p>
          <a:endParaRPr lang="es-EC"/>
        </a:p>
      </dgm:t>
    </dgm:pt>
    <dgm:pt modelId="{B8B4E838-2324-49A8-9CB6-625BECCC4DB1}" type="pres">
      <dgm:prSet presAssocID="{4E9B92F4-D1FA-4C62-9818-B6382A791735}" presName="parentTextArrow" presStyleLbl="node1" presStyleIdx="4" presStyleCnt="10"/>
      <dgm:spPr/>
      <dgm:t>
        <a:bodyPr/>
        <a:lstStyle/>
        <a:p>
          <a:endParaRPr lang="es-EC"/>
        </a:p>
      </dgm:t>
    </dgm:pt>
    <dgm:pt modelId="{688830F9-4B7E-45A9-8706-A23636D07C4D}" type="pres">
      <dgm:prSet presAssocID="{6CF5CF20-8B14-47FF-8379-F0D749605E62}" presName="sp" presStyleCnt="0"/>
      <dgm:spPr/>
      <dgm:t>
        <a:bodyPr/>
        <a:lstStyle/>
        <a:p>
          <a:endParaRPr lang="es-EC"/>
        </a:p>
      </dgm:t>
    </dgm:pt>
    <dgm:pt modelId="{7F3443DC-C454-4582-A44E-3759DC24E463}" type="pres">
      <dgm:prSet presAssocID="{192B1212-1D1F-4717-B8C4-752A90BF2ED6}" presName="arrowAndChildren" presStyleCnt="0"/>
      <dgm:spPr/>
      <dgm:t>
        <a:bodyPr/>
        <a:lstStyle/>
        <a:p>
          <a:endParaRPr lang="es-EC"/>
        </a:p>
      </dgm:t>
    </dgm:pt>
    <dgm:pt modelId="{50C6EC73-2779-4265-812F-A26E32268310}" type="pres">
      <dgm:prSet presAssocID="{192B1212-1D1F-4717-B8C4-752A90BF2ED6}" presName="parentTextArrow" presStyleLbl="node1" presStyleIdx="5" presStyleCnt="10"/>
      <dgm:spPr/>
      <dgm:t>
        <a:bodyPr/>
        <a:lstStyle/>
        <a:p>
          <a:endParaRPr lang="es-EC"/>
        </a:p>
      </dgm:t>
    </dgm:pt>
    <dgm:pt modelId="{C3EAF01E-73A7-479D-8B9F-FE0278440122}" type="pres">
      <dgm:prSet presAssocID="{F35FCE1A-5D5D-4040-AF9B-478D3AE94BF1}" presName="sp" presStyleCnt="0"/>
      <dgm:spPr/>
      <dgm:t>
        <a:bodyPr/>
        <a:lstStyle/>
        <a:p>
          <a:endParaRPr lang="es-EC"/>
        </a:p>
      </dgm:t>
    </dgm:pt>
    <dgm:pt modelId="{59DC83F1-0B6B-410D-8A08-A00CBAE75D59}" type="pres">
      <dgm:prSet presAssocID="{57394482-886C-4DD0-BAE4-4B2BC5766B8C}" presName="arrowAndChildren" presStyleCnt="0"/>
      <dgm:spPr/>
      <dgm:t>
        <a:bodyPr/>
        <a:lstStyle/>
        <a:p>
          <a:endParaRPr lang="es-EC"/>
        </a:p>
      </dgm:t>
    </dgm:pt>
    <dgm:pt modelId="{F8A3CF84-E563-4BEC-A3E6-1396BF64F1D2}" type="pres">
      <dgm:prSet presAssocID="{57394482-886C-4DD0-BAE4-4B2BC5766B8C}" presName="parentTextArrow" presStyleLbl="node1" presStyleIdx="6" presStyleCnt="10"/>
      <dgm:spPr/>
      <dgm:t>
        <a:bodyPr/>
        <a:lstStyle/>
        <a:p>
          <a:endParaRPr lang="es-EC"/>
        </a:p>
      </dgm:t>
    </dgm:pt>
    <dgm:pt modelId="{98973212-8F16-479A-AF33-998687B88C34}" type="pres">
      <dgm:prSet presAssocID="{8EC8FD70-AC86-4280-9549-F211BF4B2F41}" presName="sp" presStyleCnt="0"/>
      <dgm:spPr/>
      <dgm:t>
        <a:bodyPr/>
        <a:lstStyle/>
        <a:p>
          <a:endParaRPr lang="es-EC"/>
        </a:p>
      </dgm:t>
    </dgm:pt>
    <dgm:pt modelId="{3E4617B3-4112-42D9-9BD7-2450FFF0E5DE}" type="pres">
      <dgm:prSet presAssocID="{E80B1D6A-8B52-4E60-907B-F4EC34977934}" presName="arrowAndChildren" presStyleCnt="0"/>
      <dgm:spPr/>
      <dgm:t>
        <a:bodyPr/>
        <a:lstStyle/>
        <a:p>
          <a:endParaRPr lang="es-EC"/>
        </a:p>
      </dgm:t>
    </dgm:pt>
    <dgm:pt modelId="{E87431FB-D82C-4E6D-9904-A5C4FAC86707}" type="pres">
      <dgm:prSet presAssocID="{E80B1D6A-8B52-4E60-907B-F4EC34977934}" presName="parentTextArrow" presStyleLbl="node1" presStyleIdx="7" presStyleCnt="10"/>
      <dgm:spPr/>
      <dgm:t>
        <a:bodyPr/>
        <a:lstStyle/>
        <a:p>
          <a:endParaRPr lang="es-EC"/>
        </a:p>
      </dgm:t>
    </dgm:pt>
    <dgm:pt modelId="{F2202BB0-2495-4648-A9BB-2874931CE3CB}" type="pres">
      <dgm:prSet presAssocID="{4E60E8E6-A9F4-4F8D-9E3B-ED7161CA3F16}" presName="sp" presStyleCnt="0"/>
      <dgm:spPr/>
      <dgm:t>
        <a:bodyPr/>
        <a:lstStyle/>
        <a:p>
          <a:endParaRPr lang="es-EC"/>
        </a:p>
      </dgm:t>
    </dgm:pt>
    <dgm:pt modelId="{6ED5E833-0109-4FFB-BBE2-FF187B8452E0}" type="pres">
      <dgm:prSet presAssocID="{851A017D-0B19-468E-85E4-5C1674622BB1}" presName="arrowAndChildren" presStyleCnt="0"/>
      <dgm:spPr/>
      <dgm:t>
        <a:bodyPr/>
        <a:lstStyle/>
        <a:p>
          <a:endParaRPr lang="es-EC"/>
        </a:p>
      </dgm:t>
    </dgm:pt>
    <dgm:pt modelId="{D1B0D230-4C2A-4920-919B-6881E2C379D7}" type="pres">
      <dgm:prSet presAssocID="{851A017D-0B19-468E-85E4-5C1674622BB1}" presName="parentTextArrow" presStyleLbl="node1" presStyleIdx="8" presStyleCnt="10"/>
      <dgm:spPr/>
      <dgm:t>
        <a:bodyPr/>
        <a:lstStyle/>
        <a:p>
          <a:endParaRPr lang="es-EC"/>
        </a:p>
      </dgm:t>
    </dgm:pt>
    <dgm:pt modelId="{A981BB97-C8C6-41E9-8C90-367B7A717379}" type="pres">
      <dgm:prSet presAssocID="{39D7CC0C-51A5-4EDC-AC7D-D36173586AD0}" presName="sp" presStyleCnt="0"/>
      <dgm:spPr/>
      <dgm:t>
        <a:bodyPr/>
        <a:lstStyle/>
        <a:p>
          <a:endParaRPr lang="es-EC"/>
        </a:p>
      </dgm:t>
    </dgm:pt>
    <dgm:pt modelId="{06017194-D773-4878-B6BA-9AF5DD5CE1C7}" type="pres">
      <dgm:prSet presAssocID="{19329AE8-7B6B-4D2D-9757-815B1F965AF7}" presName="arrowAndChildren" presStyleCnt="0"/>
      <dgm:spPr/>
      <dgm:t>
        <a:bodyPr/>
        <a:lstStyle/>
        <a:p>
          <a:endParaRPr lang="es-EC"/>
        </a:p>
      </dgm:t>
    </dgm:pt>
    <dgm:pt modelId="{59A45DEC-68D2-4EDA-9D08-01FCF8BF46E2}" type="pres">
      <dgm:prSet presAssocID="{19329AE8-7B6B-4D2D-9757-815B1F965AF7}" presName="parentTextArrow" presStyleLbl="node1" presStyleIdx="9" presStyleCnt="10"/>
      <dgm:spPr/>
      <dgm:t>
        <a:bodyPr/>
        <a:lstStyle/>
        <a:p>
          <a:endParaRPr lang="es-EC"/>
        </a:p>
      </dgm:t>
    </dgm:pt>
  </dgm:ptLst>
  <dgm:cxnLst>
    <dgm:cxn modelId="{F02A0319-D4E8-4038-A3C1-DD3262AF1C6A}" srcId="{44F3FE65-66D1-4B62-A3E6-453DDE04C504}" destId="{E80B1D6A-8B52-4E60-907B-F4EC34977934}" srcOrd="2" destOrd="0" parTransId="{AEE9810A-7B6B-48B1-9604-955065BBE0D8}" sibTransId="{8EC8FD70-AC86-4280-9549-F211BF4B2F41}"/>
    <dgm:cxn modelId="{1CD08BA2-30BE-4F6B-8575-765D6507CBBD}" type="presOf" srcId="{192B1212-1D1F-4717-B8C4-752A90BF2ED6}" destId="{50C6EC73-2779-4265-812F-A26E32268310}" srcOrd="0" destOrd="0" presId="urn:microsoft.com/office/officeart/2005/8/layout/process4"/>
    <dgm:cxn modelId="{B121942C-C611-407D-9AFC-A57A7B856A27}" srcId="{44F3FE65-66D1-4B62-A3E6-453DDE04C504}" destId="{CA8E31DD-3B4D-493F-A0E8-7FEF43DA1916}" srcOrd="6" destOrd="0" parTransId="{F4A41996-D62F-4863-92DC-DBFFD935A5B0}" sibTransId="{387F63AA-DB8B-42F4-B2F1-9D1A89308B21}"/>
    <dgm:cxn modelId="{387E7F5E-96AE-48EC-9CC0-DAA9B387FBB8}" type="presOf" srcId="{ABA663C2-A568-4275-8F06-2529BC96A592}" destId="{795EBABA-9CB7-43BF-BBC0-01944E239F21}" srcOrd="0" destOrd="0" presId="urn:microsoft.com/office/officeart/2005/8/layout/process4"/>
    <dgm:cxn modelId="{152D5D8E-91FE-460B-B205-AC47901C32DE}" srcId="{44F3FE65-66D1-4B62-A3E6-453DDE04C504}" destId="{ABA663C2-A568-4275-8F06-2529BC96A592}" srcOrd="9" destOrd="0" parTransId="{359E5795-D58E-4122-B274-B5F5922E3681}" sibTransId="{9646492A-92E7-47C0-B69B-FB2C729BCAA9}"/>
    <dgm:cxn modelId="{4F8EBE3D-FC7D-4C01-AB86-B08F2D690ED7}" srcId="{44F3FE65-66D1-4B62-A3E6-453DDE04C504}" destId="{192B1212-1D1F-4717-B8C4-752A90BF2ED6}" srcOrd="4" destOrd="0" parTransId="{8FD3DFC3-1059-4BC4-9933-1B45C71D1062}" sibTransId="{6CF5CF20-8B14-47FF-8379-F0D749605E62}"/>
    <dgm:cxn modelId="{8ACA28D5-8BB0-4450-BD49-0EC8574FFE9B}" srcId="{44F3FE65-66D1-4B62-A3E6-453DDE04C504}" destId="{851A017D-0B19-468E-85E4-5C1674622BB1}" srcOrd="1" destOrd="0" parTransId="{28DB58B9-259E-4351-8D36-0C731ED77AFC}" sibTransId="{4E60E8E6-A9F4-4F8D-9E3B-ED7161CA3F16}"/>
    <dgm:cxn modelId="{E8016CFA-13DA-48E8-97F9-E486E5D56AF6}" type="presOf" srcId="{4E9B92F4-D1FA-4C62-9818-B6382A791735}" destId="{B8B4E838-2324-49A8-9CB6-625BECCC4DB1}" srcOrd="0" destOrd="0" presId="urn:microsoft.com/office/officeart/2005/8/layout/process4"/>
    <dgm:cxn modelId="{DA2BEAD3-4D09-4AF9-9ADB-F5CC3BDF30E2}" type="presOf" srcId="{CA8E31DD-3B4D-493F-A0E8-7FEF43DA1916}" destId="{0B1CA197-C4A0-4432-AB14-F9DFB6FA95DA}" srcOrd="0" destOrd="0" presId="urn:microsoft.com/office/officeart/2005/8/layout/process4"/>
    <dgm:cxn modelId="{1AD070C4-AB60-438D-98C2-07A6A4956B78}" type="presOf" srcId="{17E2CA6D-DD50-473F-A96C-9E83AE1B9F90}" destId="{D72914B7-91C8-411F-ACF4-6121E22C60A5}" srcOrd="0" destOrd="0" presId="urn:microsoft.com/office/officeart/2005/8/layout/process4"/>
    <dgm:cxn modelId="{3054E81A-B50D-404F-BC41-6A292A6CA0CB}" type="presOf" srcId="{57394482-886C-4DD0-BAE4-4B2BC5766B8C}" destId="{F8A3CF84-E563-4BEC-A3E6-1396BF64F1D2}" srcOrd="0" destOrd="0" presId="urn:microsoft.com/office/officeart/2005/8/layout/process4"/>
    <dgm:cxn modelId="{123A4885-52B9-46B8-BE84-84884137478E}" srcId="{44F3FE65-66D1-4B62-A3E6-453DDE04C504}" destId="{4E9B92F4-D1FA-4C62-9818-B6382A791735}" srcOrd="5" destOrd="0" parTransId="{9F927E74-C72D-4A54-9964-D7C051BEDEBB}" sibTransId="{AC67D6B1-7EC0-4FE6-971C-2356058DB7DB}"/>
    <dgm:cxn modelId="{C6CCF1A4-E82C-472C-8E1D-0EC3846478F6}" srcId="{44F3FE65-66D1-4B62-A3E6-453DDE04C504}" destId="{19329AE8-7B6B-4D2D-9757-815B1F965AF7}" srcOrd="0" destOrd="0" parTransId="{38FFD9FE-DA05-44B1-956B-64C5A2108162}" sibTransId="{39D7CC0C-51A5-4EDC-AC7D-D36173586AD0}"/>
    <dgm:cxn modelId="{0E778E10-4A73-47AA-916D-501CA6AABC14}" type="presOf" srcId="{44F3FE65-66D1-4B62-A3E6-453DDE04C504}" destId="{DE723DBC-B578-422D-A8EB-65D214A1AF8A}" srcOrd="0" destOrd="0" presId="urn:microsoft.com/office/officeart/2005/8/layout/process4"/>
    <dgm:cxn modelId="{35FBED17-694F-4769-AEAF-6E94A3B1D342}" srcId="{44F3FE65-66D1-4B62-A3E6-453DDE04C504}" destId="{17E2CA6D-DD50-473F-A96C-9E83AE1B9F90}" srcOrd="7" destOrd="0" parTransId="{2C0318AF-6B2A-41E6-AFF1-45C0C239C014}" sibTransId="{3F55EF3F-B86E-4EB0-9B75-FA3CEE74C151}"/>
    <dgm:cxn modelId="{03D7C84E-55B8-41FF-98C6-80B569CF176A}" srcId="{44F3FE65-66D1-4B62-A3E6-453DDE04C504}" destId="{57394482-886C-4DD0-BAE4-4B2BC5766B8C}" srcOrd="3" destOrd="0" parTransId="{DC2C6A33-A028-46C0-87C3-D8596886511D}" sibTransId="{F35FCE1A-5D5D-4040-AF9B-478D3AE94BF1}"/>
    <dgm:cxn modelId="{30C9342B-9758-45B6-B966-54CFEDEE99D5}" type="presOf" srcId="{19329AE8-7B6B-4D2D-9757-815B1F965AF7}" destId="{59A45DEC-68D2-4EDA-9D08-01FCF8BF46E2}" srcOrd="0" destOrd="0" presId="urn:microsoft.com/office/officeart/2005/8/layout/process4"/>
    <dgm:cxn modelId="{AC5A9ECD-3296-4F1D-9189-7F5EEF46290D}" type="presOf" srcId="{E80B1D6A-8B52-4E60-907B-F4EC34977934}" destId="{E87431FB-D82C-4E6D-9904-A5C4FAC86707}" srcOrd="0" destOrd="0" presId="urn:microsoft.com/office/officeart/2005/8/layout/process4"/>
    <dgm:cxn modelId="{640B02B3-AFA0-4A98-9349-6E822FCFA5A5}" type="presOf" srcId="{1590322C-F733-4724-808B-445446A1CA8F}" destId="{D735E313-5C90-4C68-8107-A0DE30B12F08}" srcOrd="0" destOrd="0" presId="urn:microsoft.com/office/officeart/2005/8/layout/process4"/>
    <dgm:cxn modelId="{B05009EB-3F69-4A45-809B-FDD2C8A73AD8}" type="presOf" srcId="{851A017D-0B19-468E-85E4-5C1674622BB1}" destId="{D1B0D230-4C2A-4920-919B-6881E2C379D7}" srcOrd="0" destOrd="0" presId="urn:microsoft.com/office/officeart/2005/8/layout/process4"/>
    <dgm:cxn modelId="{19B9A7B6-1B96-455B-985F-7BDE75F144C6}" srcId="{44F3FE65-66D1-4B62-A3E6-453DDE04C504}" destId="{1590322C-F733-4724-808B-445446A1CA8F}" srcOrd="8" destOrd="0" parTransId="{ACA6F763-9FD9-402B-A6F0-678A427D5C1F}" sibTransId="{D84321A9-A4B1-43A0-855D-4D813D3A1886}"/>
    <dgm:cxn modelId="{140AA60F-7BB0-4FFF-9A96-38F6A88B2CF2}" type="presParOf" srcId="{DE723DBC-B578-422D-A8EB-65D214A1AF8A}" destId="{1D615F5B-B8AA-4F90-B609-E3DD97DC1FAE}" srcOrd="0" destOrd="0" presId="urn:microsoft.com/office/officeart/2005/8/layout/process4"/>
    <dgm:cxn modelId="{217BF54E-BAA2-45B9-B3BE-075927BB908C}" type="presParOf" srcId="{1D615F5B-B8AA-4F90-B609-E3DD97DC1FAE}" destId="{795EBABA-9CB7-43BF-BBC0-01944E239F21}" srcOrd="0" destOrd="0" presId="urn:microsoft.com/office/officeart/2005/8/layout/process4"/>
    <dgm:cxn modelId="{85FE04E9-BB81-4B79-BD58-B4EBD7148F9D}" type="presParOf" srcId="{DE723DBC-B578-422D-A8EB-65D214A1AF8A}" destId="{13FE567C-96B7-4D6F-97BD-A0DC2544D430}" srcOrd="1" destOrd="0" presId="urn:microsoft.com/office/officeart/2005/8/layout/process4"/>
    <dgm:cxn modelId="{4F506BEA-1A75-4564-A454-90C3EFE065D1}" type="presParOf" srcId="{DE723DBC-B578-422D-A8EB-65D214A1AF8A}" destId="{BDB49A1F-8D9A-4CA7-8680-E4EF0C58E41D}" srcOrd="2" destOrd="0" presId="urn:microsoft.com/office/officeart/2005/8/layout/process4"/>
    <dgm:cxn modelId="{DC9AD22F-96AA-46E9-8D9F-0CE0E7B89535}" type="presParOf" srcId="{BDB49A1F-8D9A-4CA7-8680-E4EF0C58E41D}" destId="{D735E313-5C90-4C68-8107-A0DE30B12F08}" srcOrd="0" destOrd="0" presId="urn:microsoft.com/office/officeart/2005/8/layout/process4"/>
    <dgm:cxn modelId="{6D501F0E-A28E-4C5D-88A1-E94C3C5BE76A}" type="presParOf" srcId="{DE723DBC-B578-422D-A8EB-65D214A1AF8A}" destId="{B8C58395-88D6-4CA5-AAE8-45875281F306}" srcOrd="3" destOrd="0" presId="urn:microsoft.com/office/officeart/2005/8/layout/process4"/>
    <dgm:cxn modelId="{04D528A4-EE21-4CA0-99DC-48F7332204C0}" type="presParOf" srcId="{DE723DBC-B578-422D-A8EB-65D214A1AF8A}" destId="{413D8B56-6855-4A64-A191-94E594255C8A}" srcOrd="4" destOrd="0" presId="urn:microsoft.com/office/officeart/2005/8/layout/process4"/>
    <dgm:cxn modelId="{421C6D3E-5CEB-4C56-83D2-17B69342869B}" type="presParOf" srcId="{413D8B56-6855-4A64-A191-94E594255C8A}" destId="{D72914B7-91C8-411F-ACF4-6121E22C60A5}" srcOrd="0" destOrd="0" presId="urn:microsoft.com/office/officeart/2005/8/layout/process4"/>
    <dgm:cxn modelId="{2FC7B023-2668-4B30-B488-D16425970E09}" type="presParOf" srcId="{DE723DBC-B578-422D-A8EB-65D214A1AF8A}" destId="{7F685331-6321-4941-937A-BECE93EB2933}" srcOrd="5" destOrd="0" presId="urn:microsoft.com/office/officeart/2005/8/layout/process4"/>
    <dgm:cxn modelId="{DE3D7DD0-D7E9-466D-89C4-B820E6EA7FBE}" type="presParOf" srcId="{DE723DBC-B578-422D-A8EB-65D214A1AF8A}" destId="{EA4D5B10-AD9F-44C5-8BA1-E3DF881C8051}" srcOrd="6" destOrd="0" presId="urn:microsoft.com/office/officeart/2005/8/layout/process4"/>
    <dgm:cxn modelId="{235BE2F0-10FB-43BA-B106-FE6CCDC01A96}" type="presParOf" srcId="{EA4D5B10-AD9F-44C5-8BA1-E3DF881C8051}" destId="{0B1CA197-C4A0-4432-AB14-F9DFB6FA95DA}" srcOrd="0" destOrd="0" presId="urn:microsoft.com/office/officeart/2005/8/layout/process4"/>
    <dgm:cxn modelId="{F59F900B-A769-4D48-938D-E8EC4E5FCD2A}" type="presParOf" srcId="{DE723DBC-B578-422D-A8EB-65D214A1AF8A}" destId="{CEA5EC77-3DAB-42D3-AB23-9002E0061501}" srcOrd="7" destOrd="0" presId="urn:microsoft.com/office/officeart/2005/8/layout/process4"/>
    <dgm:cxn modelId="{ACB7C535-CB3D-45E8-9639-740D8D71A4E1}" type="presParOf" srcId="{DE723DBC-B578-422D-A8EB-65D214A1AF8A}" destId="{84BAF3B9-5F78-46B8-BEC4-F9D21C7EAA38}" srcOrd="8" destOrd="0" presId="urn:microsoft.com/office/officeart/2005/8/layout/process4"/>
    <dgm:cxn modelId="{FB11BB1E-0D58-44BD-9D9A-3DC7CFFBA6A1}" type="presParOf" srcId="{84BAF3B9-5F78-46B8-BEC4-F9D21C7EAA38}" destId="{B8B4E838-2324-49A8-9CB6-625BECCC4DB1}" srcOrd="0" destOrd="0" presId="urn:microsoft.com/office/officeart/2005/8/layout/process4"/>
    <dgm:cxn modelId="{168CA4CE-99BB-4DB6-B76F-468309743E0F}" type="presParOf" srcId="{DE723DBC-B578-422D-A8EB-65D214A1AF8A}" destId="{688830F9-4B7E-45A9-8706-A23636D07C4D}" srcOrd="9" destOrd="0" presId="urn:microsoft.com/office/officeart/2005/8/layout/process4"/>
    <dgm:cxn modelId="{97C13C69-B5D6-406F-9D05-C63CD9009C21}" type="presParOf" srcId="{DE723DBC-B578-422D-A8EB-65D214A1AF8A}" destId="{7F3443DC-C454-4582-A44E-3759DC24E463}" srcOrd="10" destOrd="0" presId="urn:microsoft.com/office/officeart/2005/8/layout/process4"/>
    <dgm:cxn modelId="{9BD9CB73-A7AE-4340-94E5-BB7B425BC773}" type="presParOf" srcId="{7F3443DC-C454-4582-A44E-3759DC24E463}" destId="{50C6EC73-2779-4265-812F-A26E32268310}" srcOrd="0" destOrd="0" presId="urn:microsoft.com/office/officeart/2005/8/layout/process4"/>
    <dgm:cxn modelId="{F27E08CD-DF0C-45B4-8D0C-EF2EF77C0E92}" type="presParOf" srcId="{DE723DBC-B578-422D-A8EB-65D214A1AF8A}" destId="{C3EAF01E-73A7-479D-8B9F-FE0278440122}" srcOrd="11" destOrd="0" presId="urn:microsoft.com/office/officeart/2005/8/layout/process4"/>
    <dgm:cxn modelId="{9A990B26-6F1C-437F-8F8D-9FD537EA55AC}" type="presParOf" srcId="{DE723DBC-B578-422D-A8EB-65D214A1AF8A}" destId="{59DC83F1-0B6B-410D-8A08-A00CBAE75D59}" srcOrd="12" destOrd="0" presId="urn:microsoft.com/office/officeart/2005/8/layout/process4"/>
    <dgm:cxn modelId="{D28319A8-026B-4EDE-98E6-58CBB99B70AF}" type="presParOf" srcId="{59DC83F1-0B6B-410D-8A08-A00CBAE75D59}" destId="{F8A3CF84-E563-4BEC-A3E6-1396BF64F1D2}" srcOrd="0" destOrd="0" presId="urn:microsoft.com/office/officeart/2005/8/layout/process4"/>
    <dgm:cxn modelId="{E283444D-0990-4FDF-88C2-FCC19DB02DAC}" type="presParOf" srcId="{DE723DBC-B578-422D-A8EB-65D214A1AF8A}" destId="{98973212-8F16-479A-AF33-998687B88C34}" srcOrd="13" destOrd="0" presId="urn:microsoft.com/office/officeart/2005/8/layout/process4"/>
    <dgm:cxn modelId="{AFCB811C-4B39-48FF-8AD7-49A433F25B66}" type="presParOf" srcId="{DE723DBC-B578-422D-A8EB-65D214A1AF8A}" destId="{3E4617B3-4112-42D9-9BD7-2450FFF0E5DE}" srcOrd="14" destOrd="0" presId="urn:microsoft.com/office/officeart/2005/8/layout/process4"/>
    <dgm:cxn modelId="{91D3389F-412B-4B22-99E5-820D982462CA}" type="presParOf" srcId="{3E4617B3-4112-42D9-9BD7-2450FFF0E5DE}" destId="{E87431FB-D82C-4E6D-9904-A5C4FAC86707}" srcOrd="0" destOrd="0" presId="urn:microsoft.com/office/officeart/2005/8/layout/process4"/>
    <dgm:cxn modelId="{EB6948B4-C15D-491C-9055-0E8122551F67}" type="presParOf" srcId="{DE723DBC-B578-422D-A8EB-65D214A1AF8A}" destId="{F2202BB0-2495-4648-A9BB-2874931CE3CB}" srcOrd="15" destOrd="0" presId="urn:microsoft.com/office/officeart/2005/8/layout/process4"/>
    <dgm:cxn modelId="{A064D6FD-9245-434C-8FB6-5D967A142082}" type="presParOf" srcId="{DE723DBC-B578-422D-A8EB-65D214A1AF8A}" destId="{6ED5E833-0109-4FFB-BBE2-FF187B8452E0}" srcOrd="16" destOrd="0" presId="urn:microsoft.com/office/officeart/2005/8/layout/process4"/>
    <dgm:cxn modelId="{1E8FC40C-EAC8-4421-8E5D-DF2242E52704}" type="presParOf" srcId="{6ED5E833-0109-4FFB-BBE2-FF187B8452E0}" destId="{D1B0D230-4C2A-4920-919B-6881E2C379D7}" srcOrd="0" destOrd="0" presId="urn:microsoft.com/office/officeart/2005/8/layout/process4"/>
    <dgm:cxn modelId="{C9BB80FE-AF1A-4F6F-B706-178526C96459}" type="presParOf" srcId="{DE723DBC-B578-422D-A8EB-65D214A1AF8A}" destId="{A981BB97-C8C6-41E9-8C90-367B7A717379}" srcOrd="17" destOrd="0" presId="urn:microsoft.com/office/officeart/2005/8/layout/process4"/>
    <dgm:cxn modelId="{C1C7B51A-2FE0-420D-A88B-8DC8CD89DF04}" type="presParOf" srcId="{DE723DBC-B578-422D-A8EB-65D214A1AF8A}" destId="{06017194-D773-4878-B6BA-9AF5DD5CE1C7}" srcOrd="18" destOrd="0" presId="urn:microsoft.com/office/officeart/2005/8/layout/process4"/>
    <dgm:cxn modelId="{1481A727-F468-4374-B9BD-172FDB779711}" type="presParOf" srcId="{06017194-D773-4878-B6BA-9AF5DD5CE1C7}" destId="{59A45DEC-68D2-4EDA-9D08-01FCF8BF46E2}" srcOrd="0" destOrd="0" presId="urn:microsoft.com/office/officeart/2005/8/layout/process4"/>
  </dgm:cxnLst>
  <dgm:bg/>
  <dgm:whole>
    <a:ln>
      <a:solidFill>
        <a:sysClr val="windowText" lastClr="00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00D390-971D-4592-A5E5-BE526A92704B}"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C"/>
        </a:p>
      </dgm:t>
    </dgm:pt>
    <dgm:pt modelId="{6FA853AD-C17E-48A8-BB96-F4C1CD707FF6}">
      <dgm:prSet phldrT="[Texto]" custT="1"/>
      <dgm:spPr/>
      <dgm:t>
        <a:bodyPr/>
        <a:lstStyle/>
        <a:p>
          <a:r>
            <a:rPr lang="es-EC" sz="1600" b="1">
              <a:latin typeface="Times New Roman" panose="02020603050405020304" pitchFamily="18" charset="0"/>
              <a:cs typeface="Times New Roman" panose="02020603050405020304" pitchFamily="18" charset="0"/>
            </a:rPr>
            <a:t>Participación</a:t>
          </a:r>
          <a:endParaRPr lang="es-EC" sz="1600" b="0">
            <a:latin typeface="Times New Roman" panose="02020603050405020304" pitchFamily="18" charset="0"/>
            <a:cs typeface="Times New Roman" panose="02020603050405020304" pitchFamily="18" charset="0"/>
          </a:endParaRPr>
        </a:p>
      </dgm:t>
    </dgm:pt>
    <dgm:pt modelId="{23599EFF-0CD4-4299-B425-3230755D0F12}" type="parTrans" cxnId="{03F1BD54-8DFB-448B-9133-82467E75FDAA}">
      <dgm:prSet/>
      <dgm:spPr/>
      <dgm:t>
        <a:bodyPr/>
        <a:lstStyle/>
        <a:p>
          <a:endParaRPr lang="es-EC" sz="2400" b="0">
            <a:latin typeface="Times New Roman" panose="02020603050405020304" pitchFamily="18" charset="0"/>
            <a:cs typeface="Times New Roman" panose="02020603050405020304" pitchFamily="18" charset="0"/>
          </a:endParaRPr>
        </a:p>
      </dgm:t>
    </dgm:pt>
    <dgm:pt modelId="{294EBD45-0A86-4A5F-A318-ADD34DD693B2}" type="sibTrans" cxnId="{03F1BD54-8DFB-448B-9133-82467E75FDAA}">
      <dgm:prSet/>
      <dgm:spPr/>
      <dgm:t>
        <a:bodyPr/>
        <a:lstStyle/>
        <a:p>
          <a:endParaRPr lang="es-EC" sz="2400" b="0">
            <a:latin typeface="Times New Roman" panose="02020603050405020304" pitchFamily="18" charset="0"/>
            <a:cs typeface="Times New Roman" panose="02020603050405020304" pitchFamily="18" charset="0"/>
          </a:endParaRPr>
        </a:p>
      </dgm:t>
    </dgm:pt>
    <dgm:pt modelId="{66AAAD49-F4DC-4255-86A4-B014CF9FF240}">
      <dgm:prSet phldrT="[Texto]" custT="1"/>
      <dgm:spPr/>
      <dgm:t>
        <a:bodyPr/>
        <a:lstStyle/>
        <a:p>
          <a:r>
            <a:rPr lang="es-EC" sz="1200" b="0">
              <a:latin typeface="Times New Roman" panose="02020603050405020304" pitchFamily="18" charset="0"/>
              <a:cs typeface="Times New Roman" panose="02020603050405020304" pitchFamily="18" charset="0"/>
            </a:rPr>
            <a:t>La estrategia para la introducción del equipo Georuta como herramienta de control personalizado de la fuerza de ventas de una organización se debe difundir a través de todos los participantes, vanguardia, alianzas, clientes externos e internos con todos los avances y puntos analizados.</a:t>
          </a:r>
        </a:p>
      </dgm:t>
    </dgm:pt>
    <dgm:pt modelId="{D5DB9A49-C66F-4609-AC4D-9835A30D9D1F}" type="parTrans" cxnId="{5183AC5A-79A3-4667-8611-C543F37BE68A}">
      <dgm:prSet/>
      <dgm:spPr/>
      <dgm:t>
        <a:bodyPr/>
        <a:lstStyle/>
        <a:p>
          <a:endParaRPr lang="es-EC" sz="2400" b="0">
            <a:latin typeface="Times New Roman" panose="02020603050405020304" pitchFamily="18" charset="0"/>
            <a:cs typeface="Times New Roman" panose="02020603050405020304" pitchFamily="18" charset="0"/>
          </a:endParaRPr>
        </a:p>
      </dgm:t>
    </dgm:pt>
    <dgm:pt modelId="{6F308A94-D02E-4E19-8453-1ECCF87211E2}" type="sibTrans" cxnId="{5183AC5A-79A3-4667-8611-C543F37BE68A}">
      <dgm:prSet/>
      <dgm:spPr/>
      <dgm:t>
        <a:bodyPr/>
        <a:lstStyle/>
        <a:p>
          <a:endParaRPr lang="es-EC" sz="2400" b="0">
            <a:latin typeface="Times New Roman" panose="02020603050405020304" pitchFamily="18" charset="0"/>
            <a:cs typeface="Times New Roman" panose="02020603050405020304" pitchFamily="18" charset="0"/>
          </a:endParaRPr>
        </a:p>
      </dgm:t>
    </dgm:pt>
    <dgm:pt modelId="{B832CCFB-63CF-4D40-A634-112600A00354}">
      <dgm:prSet phldrT="[Texto]" custT="1"/>
      <dgm:spPr/>
      <dgm:t>
        <a:bodyPr/>
        <a:lstStyle/>
        <a:p>
          <a:r>
            <a:rPr lang="es-EC" sz="1600" b="1" dirty="0">
              <a:latin typeface="Times New Roman" panose="02020603050405020304" pitchFamily="18" charset="0"/>
              <a:cs typeface="Times New Roman" panose="02020603050405020304" pitchFamily="18" charset="0"/>
            </a:rPr>
            <a:t>Explicación </a:t>
          </a:r>
          <a:endParaRPr lang="es-EC" sz="1600" b="0" dirty="0">
            <a:latin typeface="Times New Roman" panose="02020603050405020304" pitchFamily="18" charset="0"/>
            <a:cs typeface="Times New Roman" panose="02020603050405020304" pitchFamily="18" charset="0"/>
          </a:endParaRPr>
        </a:p>
      </dgm:t>
    </dgm:pt>
    <dgm:pt modelId="{C774E1A8-6D22-4711-808B-F671D6D195B1}" type="parTrans" cxnId="{2CD3ED07-98F1-47A7-8356-AF0E636AE1F9}">
      <dgm:prSet/>
      <dgm:spPr/>
      <dgm:t>
        <a:bodyPr/>
        <a:lstStyle/>
        <a:p>
          <a:endParaRPr lang="es-EC" sz="2400" b="0">
            <a:latin typeface="Times New Roman" panose="02020603050405020304" pitchFamily="18" charset="0"/>
            <a:cs typeface="Times New Roman" panose="02020603050405020304" pitchFamily="18" charset="0"/>
          </a:endParaRPr>
        </a:p>
      </dgm:t>
    </dgm:pt>
    <dgm:pt modelId="{F5B75871-7D60-46B6-9C86-A817A452431A}" type="sibTrans" cxnId="{2CD3ED07-98F1-47A7-8356-AF0E636AE1F9}">
      <dgm:prSet/>
      <dgm:spPr/>
      <dgm:t>
        <a:bodyPr/>
        <a:lstStyle/>
        <a:p>
          <a:endParaRPr lang="es-EC" sz="2400" b="0">
            <a:latin typeface="Times New Roman" panose="02020603050405020304" pitchFamily="18" charset="0"/>
            <a:cs typeface="Times New Roman" panose="02020603050405020304" pitchFamily="18" charset="0"/>
          </a:endParaRPr>
        </a:p>
      </dgm:t>
    </dgm:pt>
    <dgm:pt modelId="{4BC43A86-7130-42E6-A6CB-EB6DC0EE8438}">
      <dgm:prSet phldrT="[Texto]" custT="1"/>
      <dgm:spPr/>
      <dgm:t>
        <a:bodyPr/>
        <a:lstStyle/>
        <a:p>
          <a:r>
            <a:rPr lang="es-EC" sz="1400" b="0">
              <a:latin typeface="Times New Roman" panose="02020603050405020304" pitchFamily="18" charset="0"/>
              <a:cs typeface="Times New Roman" panose="02020603050405020304" pitchFamily="18" charset="0"/>
            </a:rPr>
            <a:t>Una vez consesuada la estrategia por todos los involucrados, se debe explicar paso a paso como se desarolla la estrategia, las implicaciones que tiene la misma, los cambios que se darán en el enfoque de usar un dispositivo de rastreo satelital para mantener un monitoreo persoalizado del personal de ventas de una organización y como se verán beneficiados al aplicar correctamente el nuevo enfoque estratégico</a:t>
          </a:r>
        </a:p>
      </dgm:t>
    </dgm:pt>
    <dgm:pt modelId="{2B125430-D01B-4139-88E6-BCFAB2F2093B}" type="parTrans" cxnId="{D6B5387F-8703-4951-9E65-37FA99741BBC}">
      <dgm:prSet/>
      <dgm:spPr/>
      <dgm:t>
        <a:bodyPr/>
        <a:lstStyle/>
        <a:p>
          <a:endParaRPr lang="es-EC" sz="2400" b="0">
            <a:latin typeface="Times New Roman" panose="02020603050405020304" pitchFamily="18" charset="0"/>
            <a:cs typeface="Times New Roman" panose="02020603050405020304" pitchFamily="18" charset="0"/>
          </a:endParaRPr>
        </a:p>
      </dgm:t>
    </dgm:pt>
    <dgm:pt modelId="{AB44B1AB-BBD9-482D-BA59-D4BB36154300}" type="sibTrans" cxnId="{D6B5387F-8703-4951-9E65-37FA99741BBC}">
      <dgm:prSet/>
      <dgm:spPr/>
      <dgm:t>
        <a:bodyPr/>
        <a:lstStyle/>
        <a:p>
          <a:endParaRPr lang="es-EC" sz="2400" b="0">
            <a:latin typeface="Times New Roman" panose="02020603050405020304" pitchFamily="18" charset="0"/>
            <a:cs typeface="Times New Roman" panose="02020603050405020304" pitchFamily="18" charset="0"/>
          </a:endParaRPr>
        </a:p>
      </dgm:t>
    </dgm:pt>
    <dgm:pt modelId="{73749538-D6D6-40F2-8625-20F53BDDE5FB}">
      <dgm:prSet phldrT="[Texto]" custT="1"/>
      <dgm:spPr/>
      <dgm:t>
        <a:bodyPr/>
        <a:lstStyle/>
        <a:p>
          <a:r>
            <a:rPr lang="es-EC" sz="1600" b="1" dirty="0">
              <a:latin typeface="Times New Roman" panose="02020603050405020304" pitchFamily="18" charset="0"/>
              <a:cs typeface="Times New Roman" panose="02020603050405020304" pitchFamily="18" charset="0"/>
            </a:rPr>
            <a:t>Claridad en las expectativas</a:t>
          </a:r>
          <a:endParaRPr lang="es-EC" sz="1600" b="0" dirty="0">
            <a:latin typeface="Times New Roman" panose="02020603050405020304" pitchFamily="18" charset="0"/>
            <a:cs typeface="Times New Roman" panose="02020603050405020304" pitchFamily="18" charset="0"/>
          </a:endParaRPr>
        </a:p>
      </dgm:t>
    </dgm:pt>
    <dgm:pt modelId="{17ABE8BC-FCAC-4629-8D2D-F1510A77D35A}" type="parTrans" cxnId="{32FCBA9D-0463-43B3-A89F-2BA457E15329}">
      <dgm:prSet/>
      <dgm:spPr/>
      <dgm:t>
        <a:bodyPr/>
        <a:lstStyle/>
        <a:p>
          <a:endParaRPr lang="es-EC" sz="2400" b="0">
            <a:latin typeface="Times New Roman" panose="02020603050405020304" pitchFamily="18" charset="0"/>
            <a:cs typeface="Times New Roman" panose="02020603050405020304" pitchFamily="18" charset="0"/>
          </a:endParaRPr>
        </a:p>
      </dgm:t>
    </dgm:pt>
    <dgm:pt modelId="{30381C54-9C04-4283-B193-BEFBB4326A40}" type="sibTrans" cxnId="{32FCBA9D-0463-43B3-A89F-2BA457E15329}">
      <dgm:prSet/>
      <dgm:spPr/>
      <dgm:t>
        <a:bodyPr/>
        <a:lstStyle/>
        <a:p>
          <a:endParaRPr lang="es-EC" sz="2400" b="0">
            <a:latin typeface="Times New Roman" panose="02020603050405020304" pitchFamily="18" charset="0"/>
            <a:cs typeface="Times New Roman" panose="02020603050405020304" pitchFamily="18" charset="0"/>
          </a:endParaRPr>
        </a:p>
      </dgm:t>
    </dgm:pt>
    <dgm:pt modelId="{34DD059A-2983-4907-B045-4935575EF013}">
      <dgm:prSet phldrT="[Texto]" custT="1"/>
      <dgm:spPr/>
      <dgm:t>
        <a:bodyPr/>
        <a:lstStyle/>
        <a:p>
          <a:r>
            <a:rPr lang="es-EC" sz="1400" b="0">
              <a:latin typeface="Times New Roman" panose="02020603050405020304" pitchFamily="18" charset="0"/>
              <a:cs typeface="Times New Roman" panose="02020603050405020304" pitchFamily="18" charset="0"/>
            </a:rPr>
            <a:t>Al trabajar en forma conjunta para ejecutar de forma correcta la estrategia y aportar al dispositivo Georuta, existen lineamientos y parámetros que todos deben cumplir, las reglas del juego se deben manifestar sin dejar de lado todos los beneficios o perjuicios que pueden tener al no ejecutar adecuadamente la estrategia tomando en cuenta que todos han acordado la propuesta.</a:t>
          </a:r>
        </a:p>
      </dgm:t>
    </dgm:pt>
    <dgm:pt modelId="{CD29FB68-BFDF-48E2-97BA-307756B77555}" type="parTrans" cxnId="{DDA6B9C7-1E17-4569-B688-ECD551ABE594}">
      <dgm:prSet/>
      <dgm:spPr/>
      <dgm:t>
        <a:bodyPr/>
        <a:lstStyle/>
        <a:p>
          <a:endParaRPr lang="es-EC" sz="2400" b="0">
            <a:latin typeface="Times New Roman" panose="02020603050405020304" pitchFamily="18" charset="0"/>
            <a:cs typeface="Times New Roman" panose="02020603050405020304" pitchFamily="18" charset="0"/>
          </a:endParaRPr>
        </a:p>
      </dgm:t>
    </dgm:pt>
    <dgm:pt modelId="{E7BB3436-30D4-4492-B9AF-8CBD2CAD1850}" type="sibTrans" cxnId="{DDA6B9C7-1E17-4569-B688-ECD551ABE594}">
      <dgm:prSet/>
      <dgm:spPr/>
      <dgm:t>
        <a:bodyPr/>
        <a:lstStyle/>
        <a:p>
          <a:endParaRPr lang="es-EC" sz="2400" b="0">
            <a:latin typeface="Times New Roman" panose="02020603050405020304" pitchFamily="18" charset="0"/>
            <a:cs typeface="Times New Roman" panose="02020603050405020304" pitchFamily="18" charset="0"/>
          </a:endParaRPr>
        </a:p>
      </dgm:t>
    </dgm:pt>
    <dgm:pt modelId="{C5DA1BC9-BF47-454E-9A40-B9EBB596A23C}">
      <dgm:prSet custT="1"/>
      <dgm:spPr/>
      <dgm:t>
        <a:bodyPr/>
        <a:lstStyle/>
        <a:p>
          <a:r>
            <a:rPr lang="es-EC" sz="1200" b="0" dirty="0">
              <a:latin typeface="Times New Roman" panose="02020603050405020304" pitchFamily="18" charset="0"/>
              <a:cs typeface="Times New Roman" panose="02020603050405020304" pitchFamily="18" charset="0"/>
            </a:rPr>
            <a:t>Se debe indagar las ideas y argumentos que puedan tener para poder desarrollar la estrategia, tomando en cuenta sus puntos de vista y dando paso a un acuerdo colectivo y sumarlos a la estrategia</a:t>
          </a:r>
        </a:p>
      </dgm:t>
    </dgm:pt>
    <dgm:pt modelId="{25133A0D-5A1F-432C-B261-03D9ACD8FE21}" type="parTrans" cxnId="{94F99F88-1F0B-4363-8FB7-0E87AB290240}">
      <dgm:prSet/>
      <dgm:spPr/>
      <dgm:t>
        <a:bodyPr/>
        <a:lstStyle/>
        <a:p>
          <a:endParaRPr lang="es-EC" sz="2400" b="0">
            <a:latin typeface="Times New Roman" panose="02020603050405020304" pitchFamily="18" charset="0"/>
            <a:cs typeface="Times New Roman" panose="02020603050405020304" pitchFamily="18" charset="0"/>
          </a:endParaRPr>
        </a:p>
      </dgm:t>
    </dgm:pt>
    <dgm:pt modelId="{3C5F4509-9E1D-4235-9968-F7CB2D187F0F}" type="sibTrans" cxnId="{94F99F88-1F0B-4363-8FB7-0E87AB290240}">
      <dgm:prSet/>
      <dgm:spPr/>
      <dgm:t>
        <a:bodyPr/>
        <a:lstStyle/>
        <a:p>
          <a:endParaRPr lang="es-EC" sz="2400" b="0">
            <a:latin typeface="Times New Roman" panose="02020603050405020304" pitchFamily="18" charset="0"/>
            <a:cs typeface="Times New Roman" panose="02020603050405020304" pitchFamily="18" charset="0"/>
          </a:endParaRPr>
        </a:p>
      </dgm:t>
    </dgm:pt>
    <dgm:pt modelId="{789264DB-4E27-4FB7-89BE-3808F433456C}" type="pres">
      <dgm:prSet presAssocID="{4B00D390-971D-4592-A5E5-BE526A92704B}" presName="linearFlow" presStyleCnt="0">
        <dgm:presLayoutVars>
          <dgm:dir/>
          <dgm:animLvl val="lvl"/>
          <dgm:resizeHandles val="exact"/>
        </dgm:presLayoutVars>
      </dgm:prSet>
      <dgm:spPr/>
      <dgm:t>
        <a:bodyPr/>
        <a:lstStyle/>
        <a:p>
          <a:endParaRPr lang="es-EC"/>
        </a:p>
      </dgm:t>
    </dgm:pt>
    <dgm:pt modelId="{97BB7EC5-40F4-4117-A41F-748F10CD1C55}" type="pres">
      <dgm:prSet presAssocID="{6FA853AD-C17E-48A8-BB96-F4C1CD707FF6}" presName="composite" presStyleCnt="0"/>
      <dgm:spPr/>
    </dgm:pt>
    <dgm:pt modelId="{E2247F41-2CC2-4FBF-9F52-8BF56D9F0839}" type="pres">
      <dgm:prSet presAssocID="{6FA853AD-C17E-48A8-BB96-F4C1CD707FF6}" presName="parentText" presStyleLbl="alignNode1" presStyleIdx="0" presStyleCnt="3">
        <dgm:presLayoutVars>
          <dgm:chMax val="1"/>
          <dgm:bulletEnabled val="1"/>
        </dgm:presLayoutVars>
      </dgm:prSet>
      <dgm:spPr/>
      <dgm:t>
        <a:bodyPr/>
        <a:lstStyle/>
        <a:p>
          <a:endParaRPr lang="es-EC"/>
        </a:p>
      </dgm:t>
    </dgm:pt>
    <dgm:pt modelId="{4AE06F20-CBF1-4BE0-87B1-EBA6C3D53A9C}" type="pres">
      <dgm:prSet presAssocID="{6FA853AD-C17E-48A8-BB96-F4C1CD707FF6}" presName="descendantText" presStyleLbl="alignAcc1" presStyleIdx="0" presStyleCnt="3">
        <dgm:presLayoutVars>
          <dgm:bulletEnabled val="1"/>
        </dgm:presLayoutVars>
      </dgm:prSet>
      <dgm:spPr/>
      <dgm:t>
        <a:bodyPr/>
        <a:lstStyle/>
        <a:p>
          <a:endParaRPr lang="es-EC"/>
        </a:p>
      </dgm:t>
    </dgm:pt>
    <dgm:pt modelId="{54A6BCAB-9304-4C20-BA6C-FA663136978C}" type="pres">
      <dgm:prSet presAssocID="{294EBD45-0A86-4A5F-A318-ADD34DD693B2}" presName="sp" presStyleCnt="0"/>
      <dgm:spPr/>
    </dgm:pt>
    <dgm:pt modelId="{CB5929B5-933E-413E-8744-2154EDDEC076}" type="pres">
      <dgm:prSet presAssocID="{B832CCFB-63CF-4D40-A634-112600A00354}" presName="composite" presStyleCnt="0"/>
      <dgm:spPr/>
    </dgm:pt>
    <dgm:pt modelId="{89B836FD-48CE-4CDF-93B6-0989C7AFB3FC}" type="pres">
      <dgm:prSet presAssocID="{B832CCFB-63CF-4D40-A634-112600A00354}" presName="parentText" presStyleLbl="alignNode1" presStyleIdx="1" presStyleCnt="3">
        <dgm:presLayoutVars>
          <dgm:chMax val="1"/>
          <dgm:bulletEnabled val="1"/>
        </dgm:presLayoutVars>
      </dgm:prSet>
      <dgm:spPr/>
      <dgm:t>
        <a:bodyPr/>
        <a:lstStyle/>
        <a:p>
          <a:endParaRPr lang="es-EC"/>
        </a:p>
      </dgm:t>
    </dgm:pt>
    <dgm:pt modelId="{C117DC69-5B7B-4CE6-AD91-4ED96E8530D8}" type="pres">
      <dgm:prSet presAssocID="{B832CCFB-63CF-4D40-A634-112600A00354}" presName="descendantText" presStyleLbl="alignAcc1" presStyleIdx="1" presStyleCnt="3">
        <dgm:presLayoutVars>
          <dgm:bulletEnabled val="1"/>
        </dgm:presLayoutVars>
      </dgm:prSet>
      <dgm:spPr/>
      <dgm:t>
        <a:bodyPr/>
        <a:lstStyle/>
        <a:p>
          <a:endParaRPr lang="es-EC"/>
        </a:p>
      </dgm:t>
    </dgm:pt>
    <dgm:pt modelId="{2A8CC7D1-A37E-4C0C-B514-C146ECD548AD}" type="pres">
      <dgm:prSet presAssocID="{F5B75871-7D60-46B6-9C86-A817A452431A}" presName="sp" presStyleCnt="0"/>
      <dgm:spPr/>
    </dgm:pt>
    <dgm:pt modelId="{43BC789D-E410-42BA-B032-C3A8C2E86A65}" type="pres">
      <dgm:prSet presAssocID="{73749538-D6D6-40F2-8625-20F53BDDE5FB}" presName="composite" presStyleCnt="0"/>
      <dgm:spPr/>
    </dgm:pt>
    <dgm:pt modelId="{7CE01BE3-C95E-4636-B311-540A23F19D55}" type="pres">
      <dgm:prSet presAssocID="{73749538-D6D6-40F2-8625-20F53BDDE5FB}" presName="parentText" presStyleLbl="alignNode1" presStyleIdx="2" presStyleCnt="3">
        <dgm:presLayoutVars>
          <dgm:chMax val="1"/>
          <dgm:bulletEnabled val="1"/>
        </dgm:presLayoutVars>
      </dgm:prSet>
      <dgm:spPr/>
      <dgm:t>
        <a:bodyPr/>
        <a:lstStyle/>
        <a:p>
          <a:endParaRPr lang="es-EC"/>
        </a:p>
      </dgm:t>
    </dgm:pt>
    <dgm:pt modelId="{4623E80D-BD7F-4D4E-A15F-ECC49BCC37B5}" type="pres">
      <dgm:prSet presAssocID="{73749538-D6D6-40F2-8625-20F53BDDE5FB}" presName="descendantText" presStyleLbl="alignAcc1" presStyleIdx="2" presStyleCnt="3">
        <dgm:presLayoutVars>
          <dgm:bulletEnabled val="1"/>
        </dgm:presLayoutVars>
      </dgm:prSet>
      <dgm:spPr/>
      <dgm:t>
        <a:bodyPr/>
        <a:lstStyle/>
        <a:p>
          <a:endParaRPr lang="es-EC"/>
        </a:p>
      </dgm:t>
    </dgm:pt>
  </dgm:ptLst>
  <dgm:cxnLst>
    <dgm:cxn modelId="{03F1BD54-8DFB-448B-9133-82467E75FDAA}" srcId="{4B00D390-971D-4592-A5E5-BE526A92704B}" destId="{6FA853AD-C17E-48A8-BB96-F4C1CD707FF6}" srcOrd="0" destOrd="0" parTransId="{23599EFF-0CD4-4299-B425-3230755D0F12}" sibTransId="{294EBD45-0A86-4A5F-A318-ADD34DD693B2}"/>
    <dgm:cxn modelId="{32FCBA9D-0463-43B3-A89F-2BA457E15329}" srcId="{4B00D390-971D-4592-A5E5-BE526A92704B}" destId="{73749538-D6D6-40F2-8625-20F53BDDE5FB}" srcOrd="2" destOrd="0" parTransId="{17ABE8BC-FCAC-4629-8D2D-F1510A77D35A}" sibTransId="{30381C54-9C04-4283-B193-BEFBB4326A40}"/>
    <dgm:cxn modelId="{03B1F6CA-3428-42C2-831E-9AE28BE2EAE8}" type="presOf" srcId="{4B00D390-971D-4592-A5E5-BE526A92704B}" destId="{789264DB-4E27-4FB7-89BE-3808F433456C}" srcOrd="0" destOrd="0" presId="urn:microsoft.com/office/officeart/2005/8/layout/chevron2"/>
    <dgm:cxn modelId="{5183AC5A-79A3-4667-8611-C543F37BE68A}" srcId="{6FA853AD-C17E-48A8-BB96-F4C1CD707FF6}" destId="{66AAAD49-F4DC-4255-86A4-B014CF9FF240}" srcOrd="0" destOrd="0" parTransId="{D5DB9A49-C66F-4609-AC4D-9835A30D9D1F}" sibTransId="{6F308A94-D02E-4E19-8453-1ECCF87211E2}"/>
    <dgm:cxn modelId="{AC9ED33C-0FDC-4335-AD61-233FAF69C0A1}" type="presOf" srcId="{C5DA1BC9-BF47-454E-9A40-B9EBB596A23C}" destId="{4AE06F20-CBF1-4BE0-87B1-EBA6C3D53A9C}" srcOrd="0" destOrd="1" presId="urn:microsoft.com/office/officeart/2005/8/layout/chevron2"/>
    <dgm:cxn modelId="{DDA6B9C7-1E17-4569-B688-ECD551ABE594}" srcId="{73749538-D6D6-40F2-8625-20F53BDDE5FB}" destId="{34DD059A-2983-4907-B045-4935575EF013}" srcOrd="0" destOrd="0" parTransId="{CD29FB68-BFDF-48E2-97BA-307756B77555}" sibTransId="{E7BB3436-30D4-4492-B9AF-8CBD2CAD1850}"/>
    <dgm:cxn modelId="{D6B5387F-8703-4951-9E65-37FA99741BBC}" srcId="{B832CCFB-63CF-4D40-A634-112600A00354}" destId="{4BC43A86-7130-42E6-A6CB-EB6DC0EE8438}" srcOrd="0" destOrd="0" parTransId="{2B125430-D01B-4139-88E6-BCFAB2F2093B}" sibTransId="{AB44B1AB-BBD9-482D-BA59-D4BB36154300}"/>
    <dgm:cxn modelId="{94F99F88-1F0B-4363-8FB7-0E87AB290240}" srcId="{6FA853AD-C17E-48A8-BB96-F4C1CD707FF6}" destId="{C5DA1BC9-BF47-454E-9A40-B9EBB596A23C}" srcOrd="1" destOrd="0" parTransId="{25133A0D-5A1F-432C-B261-03D9ACD8FE21}" sibTransId="{3C5F4509-9E1D-4235-9968-F7CB2D187F0F}"/>
    <dgm:cxn modelId="{A46566B9-D976-4F21-A6A6-6F3777CF9852}" type="presOf" srcId="{4BC43A86-7130-42E6-A6CB-EB6DC0EE8438}" destId="{C117DC69-5B7B-4CE6-AD91-4ED96E8530D8}" srcOrd="0" destOrd="0" presId="urn:microsoft.com/office/officeart/2005/8/layout/chevron2"/>
    <dgm:cxn modelId="{CF9A7F9E-6E44-4969-8710-EC3A918C121E}" type="presOf" srcId="{73749538-D6D6-40F2-8625-20F53BDDE5FB}" destId="{7CE01BE3-C95E-4636-B311-540A23F19D55}" srcOrd="0" destOrd="0" presId="urn:microsoft.com/office/officeart/2005/8/layout/chevron2"/>
    <dgm:cxn modelId="{AD92AC5E-48C9-44A9-A635-1B8A8865B5B8}" type="presOf" srcId="{6FA853AD-C17E-48A8-BB96-F4C1CD707FF6}" destId="{E2247F41-2CC2-4FBF-9F52-8BF56D9F0839}" srcOrd="0" destOrd="0" presId="urn:microsoft.com/office/officeart/2005/8/layout/chevron2"/>
    <dgm:cxn modelId="{2CD3ED07-98F1-47A7-8356-AF0E636AE1F9}" srcId="{4B00D390-971D-4592-A5E5-BE526A92704B}" destId="{B832CCFB-63CF-4D40-A634-112600A00354}" srcOrd="1" destOrd="0" parTransId="{C774E1A8-6D22-4711-808B-F671D6D195B1}" sibTransId="{F5B75871-7D60-46B6-9C86-A817A452431A}"/>
    <dgm:cxn modelId="{D1C74303-B605-4964-B1F6-8C6368E68063}" type="presOf" srcId="{34DD059A-2983-4907-B045-4935575EF013}" destId="{4623E80D-BD7F-4D4E-A15F-ECC49BCC37B5}" srcOrd="0" destOrd="0" presId="urn:microsoft.com/office/officeart/2005/8/layout/chevron2"/>
    <dgm:cxn modelId="{D7C39B28-D256-461F-9931-E1FE2EE9C713}" type="presOf" srcId="{66AAAD49-F4DC-4255-86A4-B014CF9FF240}" destId="{4AE06F20-CBF1-4BE0-87B1-EBA6C3D53A9C}" srcOrd="0" destOrd="0" presId="urn:microsoft.com/office/officeart/2005/8/layout/chevron2"/>
    <dgm:cxn modelId="{D0C53171-9662-43BF-B774-9E4A2F64E9CF}" type="presOf" srcId="{B832CCFB-63CF-4D40-A634-112600A00354}" destId="{89B836FD-48CE-4CDF-93B6-0989C7AFB3FC}" srcOrd="0" destOrd="0" presId="urn:microsoft.com/office/officeart/2005/8/layout/chevron2"/>
    <dgm:cxn modelId="{26733608-64D2-45CF-89C3-24F9758A9BB6}" type="presParOf" srcId="{789264DB-4E27-4FB7-89BE-3808F433456C}" destId="{97BB7EC5-40F4-4117-A41F-748F10CD1C55}" srcOrd="0" destOrd="0" presId="urn:microsoft.com/office/officeart/2005/8/layout/chevron2"/>
    <dgm:cxn modelId="{505273A4-84B7-41C1-9C90-9A38BA398C5E}" type="presParOf" srcId="{97BB7EC5-40F4-4117-A41F-748F10CD1C55}" destId="{E2247F41-2CC2-4FBF-9F52-8BF56D9F0839}" srcOrd="0" destOrd="0" presId="urn:microsoft.com/office/officeart/2005/8/layout/chevron2"/>
    <dgm:cxn modelId="{B4F0D2C8-1930-4ADF-8104-2EE127EB67BD}" type="presParOf" srcId="{97BB7EC5-40F4-4117-A41F-748F10CD1C55}" destId="{4AE06F20-CBF1-4BE0-87B1-EBA6C3D53A9C}" srcOrd="1" destOrd="0" presId="urn:microsoft.com/office/officeart/2005/8/layout/chevron2"/>
    <dgm:cxn modelId="{EF9D5604-6B0E-4378-8823-470B4CD45D93}" type="presParOf" srcId="{789264DB-4E27-4FB7-89BE-3808F433456C}" destId="{54A6BCAB-9304-4C20-BA6C-FA663136978C}" srcOrd="1" destOrd="0" presId="urn:microsoft.com/office/officeart/2005/8/layout/chevron2"/>
    <dgm:cxn modelId="{0E33960C-DEB2-4ACF-B502-3200C3F923C9}" type="presParOf" srcId="{789264DB-4E27-4FB7-89BE-3808F433456C}" destId="{CB5929B5-933E-413E-8744-2154EDDEC076}" srcOrd="2" destOrd="0" presId="urn:microsoft.com/office/officeart/2005/8/layout/chevron2"/>
    <dgm:cxn modelId="{3A9E123B-E773-4AED-8E78-C3187C18F8DC}" type="presParOf" srcId="{CB5929B5-933E-413E-8744-2154EDDEC076}" destId="{89B836FD-48CE-4CDF-93B6-0989C7AFB3FC}" srcOrd="0" destOrd="0" presId="urn:microsoft.com/office/officeart/2005/8/layout/chevron2"/>
    <dgm:cxn modelId="{1A4B963F-88F5-4001-AE8D-89637DD2A0E4}" type="presParOf" srcId="{CB5929B5-933E-413E-8744-2154EDDEC076}" destId="{C117DC69-5B7B-4CE6-AD91-4ED96E8530D8}" srcOrd="1" destOrd="0" presId="urn:microsoft.com/office/officeart/2005/8/layout/chevron2"/>
    <dgm:cxn modelId="{F618B728-01E5-4B62-9602-3183673062BF}" type="presParOf" srcId="{789264DB-4E27-4FB7-89BE-3808F433456C}" destId="{2A8CC7D1-A37E-4C0C-B514-C146ECD548AD}" srcOrd="3" destOrd="0" presId="urn:microsoft.com/office/officeart/2005/8/layout/chevron2"/>
    <dgm:cxn modelId="{A4387F3A-6ADF-4397-BE91-B271983A35CB}" type="presParOf" srcId="{789264DB-4E27-4FB7-89BE-3808F433456C}" destId="{43BC789D-E410-42BA-B032-C3A8C2E86A65}" srcOrd="4" destOrd="0" presId="urn:microsoft.com/office/officeart/2005/8/layout/chevron2"/>
    <dgm:cxn modelId="{2198795B-9F49-41EE-B9F0-C1D20DCDC852}" type="presParOf" srcId="{43BC789D-E410-42BA-B032-C3A8C2E86A65}" destId="{7CE01BE3-C95E-4636-B311-540A23F19D55}" srcOrd="0" destOrd="0" presId="urn:microsoft.com/office/officeart/2005/8/layout/chevron2"/>
    <dgm:cxn modelId="{876002E3-408B-4510-B828-0EA9F8B4227C}" type="presParOf" srcId="{43BC789D-E410-42BA-B032-C3A8C2E86A65}" destId="{4623E80D-BD7F-4D4E-A15F-ECC49BCC37B5}" srcOrd="1" destOrd="0" presId="urn:microsoft.com/office/officeart/2005/8/layout/chevron2"/>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8BDD7-FE91-4363-A9A9-37D31DD1185B}">
      <dsp:nvSpPr>
        <dsp:cNvPr id="0" name=""/>
        <dsp:cNvSpPr/>
      </dsp:nvSpPr>
      <dsp:spPr>
        <a:xfrm>
          <a:off x="631079" y="61"/>
          <a:ext cx="8268205" cy="759951"/>
        </a:xfrm>
        <a:prstGeom prst="roundRect">
          <a:avLst>
            <a:gd name="adj" fmla="val 10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Diseñar una propuesta estratégica de océanos azules mediante la innovación en valor del producto GPS GEORUTA para posicionarlo en el mercado de equipos de rastreo satelital dentro de empresas que se dediquen a actividades de venta externa de La Cámara de la Pequeña y Mediana Empresa del Distrito Metropolitano de Quito. (CAPEIPI)</a:t>
          </a:r>
          <a:endParaRPr lang="es-EC" sz="1400" kern="1200" dirty="0">
            <a:latin typeface="Times New Roman" panose="02020603050405020304" pitchFamily="18" charset="0"/>
            <a:cs typeface="Times New Roman" panose="02020603050405020304" pitchFamily="18" charset="0"/>
          </a:endParaRPr>
        </a:p>
      </dsp:txBody>
      <dsp:txXfrm>
        <a:off x="653337" y="22319"/>
        <a:ext cx="8223689" cy="715435"/>
      </dsp:txXfrm>
    </dsp:sp>
    <dsp:sp modelId="{257D474E-8AC6-4A6B-AC0E-58DE7D1094F6}">
      <dsp:nvSpPr>
        <dsp:cNvPr id="0" name=""/>
        <dsp:cNvSpPr/>
      </dsp:nvSpPr>
      <dsp:spPr>
        <a:xfrm>
          <a:off x="1903280" y="896804"/>
          <a:ext cx="759951" cy="759951"/>
        </a:xfrm>
        <a:prstGeom prst="roundRect">
          <a:avLst>
            <a:gd name="adj" fmla="val 16670"/>
          </a:avLst>
        </a:prstGeom>
        <a:blipFill>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98B185B-18C8-4EAF-ACD7-A5430BA8B1C2}">
      <dsp:nvSpPr>
        <dsp:cNvPr id="0" name=""/>
        <dsp:cNvSpPr/>
      </dsp:nvSpPr>
      <dsp:spPr>
        <a:xfrm>
          <a:off x="2708829" y="896804"/>
          <a:ext cx="4918255" cy="759951"/>
        </a:xfrm>
        <a:prstGeom prst="roundRect">
          <a:avLst>
            <a:gd name="adj" fmla="val 1667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Constituir un marco teórico recabando información pertinente de los temas estratégicos y de océanos azules para proporcionar herramientas que apoyen el desarrollo de la propuesta estratégica del producto GPS GEORUTA.</a:t>
          </a:r>
          <a:endParaRPr lang="es-EC" sz="1200" kern="1200" dirty="0">
            <a:latin typeface="Times New Roman" panose="02020603050405020304" pitchFamily="18" charset="0"/>
            <a:cs typeface="Times New Roman" panose="02020603050405020304" pitchFamily="18" charset="0"/>
          </a:endParaRPr>
        </a:p>
      </dsp:txBody>
      <dsp:txXfrm>
        <a:off x="2745933" y="933908"/>
        <a:ext cx="4844047" cy="685743"/>
      </dsp:txXfrm>
    </dsp:sp>
    <dsp:sp modelId="{009791F7-9BB0-49DC-A4DB-93591725CFA5}">
      <dsp:nvSpPr>
        <dsp:cNvPr id="0" name=""/>
        <dsp:cNvSpPr/>
      </dsp:nvSpPr>
      <dsp:spPr>
        <a:xfrm>
          <a:off x="1903280" y="1747949"/>
          <a:ext cx="759951" cy="759951"/>
        </a:xfrm>
        <a:prstGeom prst="roundRect">
          <a:avLst>
            <a:gd name="adj" fmla="val 16670"/>
          </a:avLst>
        </a:prstGeom>
        <a:blipFill rotWithShape="1">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45BD8CE-EDEA-4D6D-B04A-1A592D4881AB}">
      <dsp:nvSpPr>
        <dsp:cNvPr id="0" name=""/>
        <dsp:cNvSpPr/>
      </dsp:nvSpPr>
      <dsp:spPr>
        <a:xfrm>
          <a:off x="2708829" y="1747949"/>
          <a:ext cx="4918255" cy="759951"/>
        </a:xfrm>
        <a:prstGeom prst="roundRect">
          <a:avLst>
            <a:gd name="adj" fmla="val 1667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Definir el esquema metodológico de océanos azules a través de los 6 principios de la estrategia aplicados al lanzamiento de un producto innovador en el mercado.</a:t>
          </a:r>
          <a:endParaRPr lang="es-EC" sz="1200" kern="1200" dirty="0">
            <a:latin typeface="Times New Roman" panose="02020603050405020304" pitchFamily="18" charset="0"/>
            <a:cs typeface="Times New Roman" panose="02020603050405020304" pitchFamily="18" charset="0"/>
          </a:endParaRPr>
        </a:p>
      </dsp:txBody>
      <dsp:txXfrm>
        <a:off x="2745933" y="1785053"/>
        <a:ext cx="4844047" cy="685743"/>
      </dsp:txXfrm>
    </dsp:sp>
    <dsp:sp modelId="{B4C4AED6-FB8B-4FE8-89E9-7184563EC50E}">
      <dsp:nvSpPr>
        <dsp:cNvPr id="0" name=""/>
        <dsp:cNvSpPr/>
      </dsp:nvSpPr>
      <dsp:spPr>
        <a:xfrm>
          <a:off x="1903280" y="2599094"/>
          <a:ext cx="759951" cy="759951"/>
        </a:xfrm>
        <a:prstGeom prst="roundRect">
          <a:avLst>
            <a:gd name="adj" fmla="val 16670"/>
          </a:avLst>
        </a:prstGeom>
        <a:blipFill rotWithShape="1">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101B33-07B7-4BE7-A5BC-42B41CA86976}">
      <dsp:nvSpPr>
        <dsp:cNvPr id="0" name=""/>
        <dsp:cNvSpPr/>
      </dsp:nvSpPr>
      <dsp:spPr>
        <a:xfrm>
          <a:off x="2708829" y="2599094"/>
          <a:ext cx="4918255" cy="759951"/>
        </a:xfrm>
        <a:prstGeom prst="roundRect">
          <a:avLst>
            <a:gd name="adj" fmla="val 1667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Crear el marco empírico en función de los 6 principios de la estrategia de océanos azules obteniendo así un panorama completo de cómo influye la estrategia aplicada al desarrollo de la propuesta de innovación en valor del producto GPS GEORUTA.</a:t>
          </a:r>
          <a:r>
            <a:rPr lang="es-EC" sz="1200" kern="1200" dirty="0" smtClean="0">
              <a:latin typeface="Times New Roman" panose="02020603050405020304" pitchFamily="18" charset="0"/>
              <a:cs typeface="Times New Roman" panose="02020603050405020304" pitchFamily="18" charset="0"/>
            </a:rPr>
            <a:t>.  </a:t>
          </a:r>
          <a:endParaRPr lang="es-EC" sz="1200" kern="1200" dirty="0">
            <a:latin typeface="Times New Roman" panose="02020603050405020304" pitchFamily="18" charset="0"/>
            <a:cs typeface="Times New Roman" panose="02020603050405020304" pitchFamily="18" charset="0"/>
          </a:endParaRPr>
        </a:p>
      </dsp:txBody>
      <dsp:txXfrm>
        <a:off x="2745933" y="2636198"/>
        <a:ext cx="4844047" cy="685743"/>
      </dsp:txXfrm>
    </dsp:sp>
    <dsp:sp modelId="{91474FA5-0E53-4041-BC1D-F70C4A89FAFB}">
      <dsp:nvSpPr>
        <dsp:cNvPr id="0" name=""/>
        <dsp:cNvSpPr/>
      </dsp:nvSpPr>
      <dsp:spPr>
        <a:xfrm>
          <a:off x="1903280" y="3450239"/>
          <a:ext cx="759951" cy="759951"/>
        </a:xfrm>
        <a:prstGeom prst="roundRect">
          <a:avLst>
            <a:gd name="adj" fmla="val 16670"/>
          </a:avLst>
        </a:prstGeom>
        <a:blipFill rotWithShape="1">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462A0E5-7042-4E1C-ABBB-D98420569BB1}">
      <dsp:nvSpPr>
        <dsp:cNvPr id="0" name=""/>
        <dsp:cNvSpPr/>
      </dsp:nvSpPr>
      <dsp:spPr>
        <a:xfrm>
          <a:off x="2708829" y="3450239"/>
          <a:ext cx="4918255" cy="759951"/>
        </a:xfrm>
        <a:prstGeom prst="roundRect">
          <a:avLst>
            <a:gd name="adj" fmla="val 1667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Determinar el presupuesto para la aplicación de la propuesta.</a:t>
          </a:r>
          <a:endParaRPr lang="es-EC" sz="1200" kern="1200" dirty="0">
            <a:latin typeface="Times New Roman" panose="02020603050405020304" pitchFamily="18" charset="0"/>
            <a:cs typeface="Times New Roman" panose="02020603050405020304" pitchFamily="18" charset="0"/>
          </a:endParaRPr>
        </a:p>
      </dsp:txBody>
      <dsp:txXfrm>
        <a:off x="2745933" y="3487343"/>
        <a:ext cx="4844047" cy="685743"/>
      </dsp:txXfrm>
    </dsp:sp>
    <dsp:sp modelId="{42FA98E9-A1BC-4719-9B6D-86663E092EB8}">
      <dsp:nvSpPr>
        <dsp:cNvPr id="0" name=""/>
        <dsp:cNvSpPr/>
      </dsp:nvSpPr>
      <dsp:spPr>
        <a:xfrm>
          <a:off x="1903280" y="4301385"/>
          <a:ext cx="759951" cy="759951"/>
        </a:xfrm>
        <a:prstGeom prst="roundRect">
          <a:avLst>
            <a:gd name="adj" fmla="val 16670"/>
          </a:avLst>
        </a:prstGeom>
        <a:blipFill rotWithShape="1">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A46873E-FB60-4C5D-A5F8-BDD6D50D999D}">
      <dsp:nvSpPr>
        <dsp:cNvPr id="0" name=""/>
        <dsp:cNvSpPr/>
      </dsp:nvSpPr>
      <dsp:spPr>
        <a:xfrm>
          <a:off x="2708829" y="4301385"/>
          <a:ext cx="4918255" cy="759951"/>
        </a:xfrm>
        <a:prstGeom prst="roundRect">
          <a:avLst>
            <a:gd name="adj" fmla="val 1667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Determinar conclusiones y recomendaciones pertinentes, analizando la aplicación de la estrategia de océanos azules.</a:t>
          </a:r>
        </a:p>
      </dsp:txBody>
      <dsp:txXfrm>
        <a:off x="2745933" y="4338489"/>
        <a:ext cx="4844047" cy="685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3202F-4D79-4751-88ED-4086E626B671}">
      <dsp:nvSpPr>
        <dsp:cNvPr id="0" name=""/>
        <dsp:cNvSpPr/>
      </dsp:nvSpPr>
      <dsp:spPr>
        <a:xfrm>
          <a:off x="693612" y="1086420"/>
          <a:ext cx="3048629" cy="1004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762 empresas de las cuales a 388 empresas fueron encuestadas llenando el formulario completo; mientras que 374 empresas restantes no lograron contestar el formulario por motivos de direcciones, cierre de empresas, etc.</a:t>
          </a:r>
          <a:endParaRPr lang="es-EC" sz="1200" kern="1200" dirty="0"/>
        </a:p>
      </dsp:txBody>
      <dsp:txXfrm>
        <a:off x="693612" y="1086420"/>
        <a:ext cx="3048629" cy="1004662"/>
      </dsp:txXfrm>
    </dsp:sp>
    <dsp:sp modelId="{C213A2C8-40C9-4942-8827-E01078E003EE}">
      <dsp:nvSpPr>
        <dsp:cNvPr id="0" name=""/>
        <dsp:cNvSpPr/>
      </dsp:nvSpPr>
      <dsp:spPr>
        <a:xfrm>
          <a:off x="693612" y="3204907"/>
          <a:ext cx="3048629" cy="188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693612" y="3204907"/>
        <a:ext cx="3048629" cy="1882246"/>
      </dsp:txXfrm>
    </dsp:sp>
    <dsp:sp modelId="{D2C3B558-4704-43ED-9EC6-378A7AF8FFC7}">
      <dsp:nvSpPr>
        <dsp:cNvPr id="0" name=""/>
        <dsp:cNvSpPr/>
      </dsp:nvSpPr>
      <dsp:spPr>
        <a:xfrm>
          <a:off x="690148" y="780864"/>
          <a:ext cx="242504" cy="2425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81CAA-270D-44B2-80E2-CFD77F7777D0}">
      <dsp:nvSpPr>
        <dsp:cNvPr id="0" name=""/>
        <dsp:cNvSpPr/>
      </dsp:nvSpPr>
      <dsp:spPr>
        <a:xfrm>
          <a:off x="859901" y="441358"/>
          <a:ext cx="242504" cy="2425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B3F0D-DF43-4EA3-96A1-F405BFA613B5}">
      <dsp:nvSpPr>
        <dsp:cNvPr id="0" name=""/>
        <dsp:cNvSpPr/>
      </dsp:nvSpPr>
      <dsp:spPr>
        <a:xfrm>
          <a:off x="1267309" y="509259"/>
          <a:ext cx="381078" cy="38107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BAEA0-7A18-49BF-9972-BF74D33BE4A8}">
      <dsp:nvSpPr>
        <dsp:cNvPr id="0" name=""/>
        <dsp:cNvSpPr/>
      </dsp:nvSpPr>
      <dsp:spPr>
        <a:xfrm>
          <a:off x="1606815" y="135802"/>
          <a:ext cx="242504" cy="2425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30D68-1179-4CBB-A310-9EEF1B14025C}">
      <dsp:nvSpPr>
        <dsp:cNvPr id="0" name=""/>
        <dsp:cNvSpPr/>
      </dsp:nvSpPr>
      <dsp:spPr>
        <a:xfrm>
          <a:off x="2048174" y="0"/>
          <a:ext cx="242504" cy="2425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2AEFB-DF47-4D8F-9BD6-230F84FFD113}">
      <dsp:nvSpPr>
        <dsp:cNvPr id="0" name=""/>
        <dsp:cNvSpPr/>
      </dsp:nvSpPr>
      <dsp:spPr>
        <a:xfrm>
          <a:off x="2591384" y="237654"/>
          <a:ext cx="242504" cy="2425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BCBB8-4707-44AD-B58B-D06CF25AEE98}">
      <dsp:nvSpPr>
        <dsp:cNvPr id="0" name=""/>
        <dsp:cNvSpPr/>
      </dsp:nvSpPr>
      <dsp:spPr>
        <a:xfrm>
          <a:off x="2930890" y="407407"/>
          <a:ext cx="381078" cy="38107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452B3-0CDC-459E-BCE1-24EF94889EAC}">
      <dsp:nvSpPr>
        <dsp:cNvPr id="0" name=""/>
        <dsp:cNvSpPr/>
      </dsp:nvSpPr>
      <dsp:spPr>
        <a:xfrm>
          <a:off x="3406200" y="780864"/>
          <a:ext cx="242504" cy="2425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D923C-8E4F-47F5-86C5-59F2B451FF73}">
      <dsp:nvSpPr>
        <dsp:cNvPr id="0" name=""/>
        <dsp:cNvSpPr/>
      </dsp:nvSpPr>
      <dsp:spPr>
        <a:xfrm>
          <a:off x="3609903" y="1154322"/>
          <a:ext cx="242504" cy="2425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A38CC-EBF0-4D4B-92A4-62BBDC5BD0AE}">
      <dsp:nvSpPr>
        <dsp:cNvPr id="0" name=""/>
        <dsp:cNvSpPr/>
      </dsp:nvSpPr>
      <dsp:spPr>
        <a:xfrm>
          <a:off x="1844470" y="441358"/>
          <a:ext cx="623583" cy="62358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9EE36-E3A9-4321-AE57-FF280FB6ECF0}">
      <dsp:nvSpPr>
        <dsp:cNvPr id="0" name=""/>
        <dsp:cNvSpPr/>
      </dsp:nvSpPr>
      <dsp:spPr>
        <a:xfrm>
          <a:off x="520394" y="1731483"/>
          <a:ext cx="242504" cy="2425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E831B-F978-4C10-AAD9-170B127A9A82}">
      <dsp:nvSpPr>
        <dsp:cNvPr id="0" name=""/>
        <dsp:cNvSpPr/>
      </dsp:nvSpPr>
      <dsp:spPr>
        <a:xfrm>
          <a:off x="724098" y="2037038"/>
          <a:ext cx="381078" cy="38107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B6DD0-F217-43AC-A0BC-193BCC1112CE}">
      <dsp:nvSpPr>
        <dsp:cNvPr id="0" name=""/>
        <dsp:cNvSpPr/>
      </dsp:nvSpPr>
      <dsp:spPr>
        <a:xfrm>
          <a:off x="1233358" y="2308644"/>
          <a:ext cx="554296" cy="55429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657B5-24BB-4C72-9EA1-20864E9C2888}">
      <dsp:nvSpPr>
        <dsp:cNvPr id="0" name=""/>
        <dsp:cNvSpPr/>
      </dsp:nvSpPr>
      <dsp:spPr>
        <a:xfrm>
          <a:off x="1946322" y="2750002"/>
          <a:ext cx="242504" cy="2425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1EAED-712F-40D8-879C-B5091828B609}">
      <dsp:nvSpPr>
        <dsp:cNvPr id="0" name=""/>
        <dsp:cNvSpPr/>
      </dsp:nvSpPr>
      <dsp:spPr>
        <a:xfrm>
          <a:off x="2082124" y="2308644"/>
          <a:ext cx="381078" cy="38107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753E7-11DB-456A-B663-332D15E7693B}">
      <dsp:nvSpPr>
        <dsp:cNvPr id="0" name=""/>
        <dsp:cNvSpPr/>
      </dsp:nvSpPr>
      <dsp:spPr>
        <a:xfrm>
          <a:off x="2421631" y="2783953"/>
          <a:ext cx="242504" cy="2425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36142-7258-4142-9BEF-4451F1562791}">
      <dsp:nvSpPr>
        <dsp:cNvPr id="0" name=""/>
        <dsp:cNvSpPr/>
      </dsp:nvSpPr>
      <dsp:spPr>
        <a:xfrm>
          <a:off x="2727187" y="2240742"/>
          <a:ext cx="554296" cy="55429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8DE2A7-6565-4BA5-9183-85B8FE01438F}">
      <dsp:nvSpPr>
        <dsp:cNvPr id="0" name=""/>
        <dsp:cNvSpPr/>
      </dsp:nvSpPr>
      <dsp:spPr>
        <a:xfrm>
          <a:off x="3474101" y="2104940"/>
          <a:ext cx="381078" cy="38107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DA435-AB24-4439-ABD2-C1250F296DA4}">
      <dsp:nvSpPr>
        <dsp:cNvPr id="0" name=""/>
        <dsp:cNvSpPr/>
      </dsp:nvSpPr>
      <dsp:spPr>
        <a:xfrm>
          <a:off x="3855180" y="508695"/>
          <a:ext cx="1119173" cy="213662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5376D6-0026-4A87-851D-9A04C8B7330B}">
      <dsp:nvSpPr>
        <dsp:cNvPr id="0" name=""/>
        <dsp:cNvSpPr/>
      </dsp:nvSpPr>
      <dsp:spPr>
        <a:xfrm>
          <a:off x="4770867" y="508695"/>
          <a:ext cx="1119173" cy="213662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3A09C7-23FC-478E-9F6B-3F727189DF62}">
      <dsp:nvSpPr>
        <dsp:cNvPr id="0" name=""/>
        <dsp:cNvSpPr/>
      </dsp:nvSpPr>
      <dsp:spPr>
        <a:xfrm>
          <a:off x="6118963" y="357118"/>
          <a:ext cx="2594448" cy="259444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kern="1200" dirty="0" smtClean="0"/>
            <a:t>Se tomará en cuenta a toda la población que vienen a ser 58 empresas que dentro de su servicio de venta lo realizan mediante venta externa</a:t>
          </a:r>
          <a:endParaRPr lang="es-EC" sz="1200" kern="1200" dirty="0"/>
        </a:p>
      </dsp:txBody>
      <dsp:txXfrm>
        <a:off x="6498911" y="737066"/>
        <a:ext cx="1834552" cy="1834552"/>
      </dsp:txXfrm>
    </dsp:sp>
    <dsp:sp modelId="{65FC4F1F-E1EE-4C9A-982C-2AA8503DB627}">
      <dsp:nvSpPr>
        <dsp:cNvPr id="0" name=""/>
        <dsp:cNvSpPr/>
      </dsp:nvSpPr>
      <dsp:spPr>
        <a:xfrm>
          <a:off x="5890041" y="3204907"/>
          <a:ext cx="3052292" cy="188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C" sz="6500" kern="1200"/>
        </a:p>
      </dsp:txBody>
      <dsp:txXfrm>
        <a:off x="5890041" y="3204907"/>
        <a:ext cx="3052292" cy="1882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EBABA-9CB7-43BF-BBC0-01944E239F21}">
      <dsp:nvSpPr>
        <dsp:cNvPr id="0" name=""/>
        <dsp:cNvSpPr/>
      </dsp:nvSpPr>
      <dsp:spPr>
        <a:xfrm>
          <a:off x="0" y="4754231"/>
          <a:ext cx="5403951" cy="346842"/>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10. Seguridad inalámbrica y de terminales</a:t>
          </a:r>
        </a:p>
      </dsp:txBody>
      <dsp:txXfrm>
        <a:off x="0" y="4754231"/>
        <a:ext cx="5403951" cy="346842"/>
      </dsp:txXfrm>
    </dsp:sp>
    <dsp:sp modelId="{D735E313-5C90-4C68-8107-A0DE30B12F08}">
      <dsp:nvSpPr>
        <dsp:cNvPr id="0" name=""/>
        <dsp:cNvSpPr/>
      </dsp:nvSpPr>
      <dsp:spPr>
        <a:xfrm rot="10800000">
          <a:off x="0" y="4225990"/>
          <a:ext cx="5403951" cy="533443"/>
        </a:xfrm>
        <a:prstGeom prst="upArrowCallout">
          <a:avLst/>
        </a:prstGeom>
        <a:solidFill>
          <a:schemeClr val="accent5">
            <a:hueOff val="199880"/>
            <a:satOff val="2655"/>
            <a:lumOff val="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9. Gestión remota de dispositivos</a:t>
          </a:r>
        </a:p>
      </dsp:txBody>
      <dsp:txXfrm rot="10800000">
        <a:off x="0" y="4225990"/>
        <a:ext cx="5403951" cy="346615"/>
      </dsp:txXfrm>
    </dsp:sp>
    <dsp:sp modelId="{D72914B7-91C8-411F-ACF4-6121E22C60A5}">
      <dsp:nvSpPr>
        <dsp:cNvPr id="0" name=""/>
        <dsp:cNvSpPr/>
      </dsp:nvSpPr>
      <dsp:spPr>
        <a:xfrm rot="10800000">
          <a:off x="0" y="3697749"/>
          <a:ext cx="5403951" cy="533443"/>
        </a:xfrm>
        <a:prstGeom prst="upArrowCallout">
          <a:avLst/>
        </a:prstGeom>
        <a:solidFill>
          <a:schemeClr val="accent5">
            <a:hueOff val="399760"/>
            <a:satOff val="5311"/>
            <a:lumOff val="1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8. RTLS (sistemas de localización en tiempo real)</a:t>
          </a:r>
        </a:p>
      </dsp:txBody>
      <dsp:txXfrm rot="10800000">
        <a:off x="0" y="3697749"/>
        <a:ext cx="5403951" cy="346615"/>
      </dsp:txXfrm>
    </dsp:sp>
    <dsp:sp modelId="{0B1CA197-C4A0-4432-AB14-F9DFB6FA95DA}">
      <dsp:nvSpPr>
        <dsp:cNvPr id="0" name=""/>
        <dsp:cNvSpPr/>
      </dsp:nvSpPr>
      <dsp:spPr>
        <a:xfrm rot="10800000">
          <a:off x="0" y="3169508"/>
          <a:ext cx="5403951" cy="533443"/>
        </a:xfrm>
        <a:prstGeom prst="upArrowCallout">
          <a:avLst/>
        </a:prstGeom>
        <a:solidFill>
          <a:schemeClr val="accent5">
            <a:hueOff val="599641"/>
            <a:satOff val="7966"/>
            <a:lumOff val="1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7. RFID</a:t>
          </a:r>
        </a:p>
      </dsp:txBody>
      <dsp:txXfrm rot="10800000">
        <a:off x="0" y="3169508"/>
        <a:ext cx="5403951" cy="346615"/>
      </dsp:txXfrm>
    </dsp:sp>
    <dsp:sp modelId="{B8B4E838-2324-49A8-9CB6-625BECCC4DB1}">
      <dsp:nvSpPr>
        <dsp:cNvPr id="0" name=""/>
        <dsp:cNvSpPr/>
      </dsp:nvSpPr>
      <dsp:spPr>
        <a:xfrm rot="10800000">
          <a:off x="0" y="2641267"/>
          <a:ext cx="5403951" cy="533443"/>
        </a:xfrm>
        <a:prstGeom prst="upArrowCallout">
          <a:avLst/>
        </a:prstGeom>
        <a:solidFill>
          <a:schemeClr val="accent5">
            <a:hueOff val="799521"/>
            <a:satOff val="10621"/>
            <a:lumOff val="2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6. 2D y otros avances en tecnología de códigos de barras</a:t>
          </a:r>
        </a:p>
      </dsp:txBody>
      <dsp:txXfrm rot="10800000">
        <a:off x="0" y="2641267"/>
        <a:ext cx="5403951" cy="346615"/>
      </dsp:txXfrm>
    </dsp:sp>
    <dsp:sp modelId="{50C6EC73-2779-4265-812F-A26E32268310}">
      <dsp:nvSpPr>
        <dsp:cNvPr id="0" name=""/>
        <dsp:cNvSpPr/>
      </dsp:nvSpPr>
      <dsp:spPr>
        <a:xfrm rot="10800000">
          <a:off x="0" y="2113026"/>
          <a:ext cx="5403951" cy="533443"/>
        </a:xfrm>
        <a:prstGeom prst="upArrowCallout">
          <a:avLst/>
        </a:prstGeom>
        <a:solidFill>
          <a:schemeClr val="accent5">
            <a:hueOff val="999401"/>
            <a:satOff val="13277"/>
            <a:lumOff val="32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5. Impresión portátil</a:t>
          </a:r>
        </a:p>
      </dsp:txBody>
      <dsp:txXfrm rot="10800000">
        <a:off x="0" y="2113026"/>
        <a:ext cx="5403951" cy="346615"/>
      </dsp:txXfrm>
    </dsp:sp>
    <dsp:sp modelId="{F8A3CF84-E563-4BEC-A3E6-1396BF64F1D2}">
      <dsp:nvSpPr>
        <dsp:cNvPr id="0" name=""/>
        <dsp:cNvSpPr/>
      </dsp:nvSpPr>
      <dsp:spPr>
        <a:xfrm rot="10800000">
          <a:off x="0" y="1584785"/>
          <a:ext cx="5403951" cy="533443"/>
        </a:xfrm>
        <a:prstGeom prst="upArrowCallout">
          <a:avLst/>
        </a:prstGeom>
        <a:solidFill>
          <a:schemeClr val="accent5">
            <a:hueOff val="1199281"/>
            <a:satOff val="15932"/>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4. Captura digital de imagen</a:t>
          </a:r>
        </a:p>
      </dsp:txBody>
      <dsp:txXfrm rot="10800000">
        <a:off x="0" y="1584785"/>
        <a:ext cx="5403951" cy="346615"/>
      </dsp:txXfrm>
    </dsp:sp>
    <dsp:sp modelId="{E87431FB-D82C-4E6D-9904-A5C4FAC86707}">
      <dsp:nvSpPr>
        <dsp:cNvPr id="0" name=""/>
        <dsp:cNvSpPr/>
      </dsp:nvSpPr>
      <dsp:spPr>
        <a:xfrm rot="10800000">
          <a:off x="0" y="1056544"/>
          <a:ext cx="5403951" cy="533443"/>
        </a:xfrm>
        <a:prstGeom prst="upArrowCallout">
          <a:avLst/>
        </a:prstGeom>
        <a:solidFill>
          <a:schemeClr val="accent5">
            <a:hueOff val="1399161"/>
            <a:satOff val="18587"/>
            <a:lumOff val="4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3. Reconocimiento de voz</a:t>
          </a:r>
        </a:p>
      </dsp:txBody>
      <dsp:txXfrm rot="10800000">
        <a:off x="0" y="1056544"/>
        <a:ext cx="5403951" cy="346615"/>
      </dsp:txXfrm>
    </dsp:sp>
    <dsp:sp modelId="{D1B0D230-4C2A-4920-919B-6881E2C379D7}">
      <dsp:nvSpPr>
        <dsp:cNvPr id="0" name=""/>
        <dsp:cNvSpPr/>
      </dsp:nvSpPr>
      <dsp:spPr>
        <a:xfrm rot="10800000">
          <a:off x="0" y="528303"/>
          <a:ext cx="5403951" cy="533443"/>
        </a:xfrm>
        <a:prstGeom prst="upArrowCallout">
          <a:avLst/>
        </a:prstGeom>
        <a:solidFill>
          <a:schemeClr val="accent5">
            <a:hueOff val="1599041"/>
            <a:satOff val="21243"/>
            <a:lumOff val="5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2. Comunicación por voz y GPS integrados en terminales robustos</a:t>
          </a:r>
        </a:p>
      </dsp:txBody>
      <dsp:txXfrm rot="10800000">
        <a:off x="0" y="528303"/>
        <a:ext cx="5403951" cy="346615"/>
      </dsp:txXfrm>
    </dsp:sp>
    <dsp:sp modelId="{59A45DEC-68D2-4EDA-9D08-01FCF8BF46E2}">
      <dsp:nvSpPr>
        <dsp:cNvPr id="0" name=""/>
        <dsp:cNvSpPr/>
      </dsp:nvSpPr>
      <dsp:spPr>
        <a:xfrm rot="10800000">
          <a:off x="0" y="62"/>
          <a:ext cx="5403951" cy="533443"/>
        </a:xfrm>
        <a:prstGeom prst="upArrowCallout">
          <a:avLst/>
        </a:prstGeom>
        <a:solidFill>
          <a:schemeClr val="accent5">
            <a:hueOff val="1798922"/>
            <a:satOff val="23898"/>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1. Conectividad total: tecnologías LAN inalámbricas </a:t>
          </a:r>
        </a:p>
      </dsp:txBody>
      <dsp:txXfrm rot="10800000">
        <a:off x="0" y="62"/>
        <a:ext cx="5403951" cy="346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47F41-2CC2-4FBF-9F52-8BF56D9F0839}">
      <dsp:nvSpPr>
        <dsp:cNvPr id="0" name=""/>
        <dsp:cNvSpPr/>
      </dsp:nvSpPr>
      <dsp:spPr>
        <a:xfrm rot="5400000">
          <a:off x="-272925" y="276331"/>
          <a:ext cx="1819505" cy="1273653"/>
        </a:xfrm>
        <a:prstGeom prst="chevron">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a:latin typeface="Times New Roman" panose="02020603050405020304" pitchFamily="18" charset="0"/>
              <a:cs typeface="Times New Roman" panose="02020603050405020304" pitchFamily="18" charset="0"/>
            </a:rPr>
            <a:t>Participación</a:t>
          </a:r>
          <a:endParaRPr lang="es-EC" sz="1600" b="0" kern="1200">
            <a:latin typeface="Times New Roman" panose="02020603050405020304" pitchFamily="18" charset="0"/>
            <a:cs typeface="Times New Roman" panose="02020603050405020304" pitchFamily="18" charset="0"/>
          </a:endParaRPr>
        </a:p>
      </dsp:txBody>
      <dsp:txXfrm rot="-5400000">
        <a:off x="2" y="640232"/>
        <a:ext cx="1273653" cy="545852"/>
      </dsp:txXfrm>
    </dsp:sp>
    <dsp:sp modelId="{4AE06F20-CBF1-4BE0-87B1-EBA6C3D53A9C}">
      <dsp:nvSpPr>
        <dsp:cNvPr id="0" name=""/>
        <dsp:cNvSpPr/>
      </dsp:nvSpPr>
      <dsp:spPr>
        <a:xfrm rot="5400000">
          <a:off x="4358180" y="-3081120"/>
          <a:ext cx="1182678" cy="7351731"/>
        </a:xfrm>
        <a:prstGeom prst="round2Same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b="0" kern="1200">
              <a:latin typeface="Times New Roman" panose="02020603050405020304" pitchFamily="18" charset="0"/>
              <a:cs typeface="Times New Roman" panose="02020603050405020304" pitchFamily="18" charset="0"/>
            </a:rPr>
            <a:t>La estrategia para la introducción del equipo Georuta como herramienta de control personalizado de la fuerza de ventas de una organización se debe difundir a través de todos los participantes, vanguardia, alianzas, clientes externos e internos con todos los avances y puntos analizados.</a:t>
          </a:r>
        </a:p>
        <a:p>
          <a:pPr marL="114300" lvl="1" indent="-114300" algn="l" defTabSz="533400">
            <a:lnSpc>
              <a:spcPct val="90000"/>
            </a:lnSpc>
            <a:spcBef>
              <a:spcPct val="0"/>
            </a:spcBef>
            <a:spcAft>
              <a:spcPct val="15000"/>
            </a:spcAft>
            <a:buChar char="••"/>
          </a:pPr>
          <a:r>
            <a:rPr lang="es-EC" sz="1200" b="0" kern="1200" dirty="0">
              <a:latin typeface="Times New Roman" panose="02020603050405020304" pitchFamily="18" charset="0"/>
              <a:cs typeface="Times New Roman" panose="02020603050405020304" pitchFamily="18" charset="0"/>
            </a:rPr>
            <a:t>Se debe indagar las ideas y argumentos que puedan tener para poder desarrollar la estrategia, tomando en cuenta sus puntos de vista y dando paso a un acuerdo colectivo y sumarlos a la estrategia</a:t>
          </a:r>
        </a:p>
      </dsp:txBody>
      <dsp:txXfrm rot="-5400000">
        <a:off x="1273654" y="61140"/>
        <a:ext cx="7293997" cy="1067210"/>
      </dsp:txXfrm>
    </dsp:sp>
    <dsp:sp modelId="{89B836FD-48CE-4CDF-93B6-0989C7AFB3FC}">
      <dsp:nvSpPr>
        <dsp:cNvPr id="0" name=""/>
        <dsp:cNvSpPr/>
      </dsp:nvSpPr>
      <dsp:spPr>
        <a:xfrm rot="5400000">
          <a:off x="-272925" y="1904037"/>
          <a:ext cx="1819505" cy="1273653"/>
        </a:xfrm>
        <a:prstGeom prst="chevron">
          <a:avLst/>
        </a:prstGeom>
        <a:solidFill>
          <a:schemeClr val="accent3">
            <a:hueOff val="1123605"/>
            <a:satOff val="-25215"/>
            <a:lumOff val="-784"/>
            <a:alphaOff val="0"/>
          </a:schemeClr>
        </a:solidFill>
        <a:ln w="15875" cap="rnd" cmpd="sng" algn="ctr">
          <a:solidFill>
            <a:schemeClr val="accent3">
              <a:hueOff val="1123605"/>
              <a:satOff val="-252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latin typeface="Times New Roman" panose="02020603050405020304" pitchFamily="18" charset="0"/>
              <a:cs typeface="Times New Roman" panose="02020603050405020304" pitchFamily="18" charset="0"/>
            </a:rPr>
            <a:t>Explicación </a:t>
          </a:r>
          <a:endParaRPr lang="es-EC" sz="1600" b="0" kern="1200" dirty="0">
            <a:latin typeface="Times New Roman" panose="02020603050405020304" pitchFamily="18" charset="0"/>
            <a:cs typeface="Times New Roman" panose="02020603050405020304" pitchFamily="18" charset="0"/>
          </a:endParaRPr>
        </a:p>
      </dsp:txBody>
      <dsp:txXfrm rot="-5400000">
        <a:off x="2" y="2267938"/>
        <a:ext cx="1273653" cy="545852"/>
      </dsp:txXfrm>
    </dsp:sp>
    <dsp:sp modelId="{C117DC69-5B7B-4CE6-AD91-4ED96E8530D8}">
      <dsp:nvSpPr>
        <dsp:cNvPr id="0" name=""/>
        <dsp:cNvSpPr/>
      </dsp:nvSpPr>
      <dsp:spPr>
        <a:xfrm rot="5400000">
          <a:off x="4358180" y="-1453414"/>
          <a:ext cx="1182678" cy="7351731"/>
        </a:xfrm>
        <a:prstGeom prst="round2SameRect">
          <a:avLst/>
        </a:prstGeom>
        <a:solidFill>
          <a:schemeClr val="lt1">
            <a:alpha val="90000"/>
            <a:hueOff val="0"/>
            <a:satOff val="0"/>
            <a:lumOff val="0"/>
            <a:alphaOff val="0"/>
          </a:schemeClr>
        </a:solidFill>
        <a:ln w="15875" cap="rnd" cmpd="sng" algn="ctr">
          <a:solidFill>
            <a:schemeClr val="accent3">
              <a:hueOff val="1123605"/>
              <a:satOff val="-25215"/>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b="0" kern="1200">
              <a:latin typeface="Times New Roman" panose="02020603050405020304" pitchFamily="18" charset="0"/>
              <a:cs typeface="Times New Roman" panose="02020603050405020304" pitchFamily="18" charset="0"/>
            </a:rPr>
            <a:t>Una vez consesuada la estrategia por todos los involucrados, se debe explicar paso a paso como se desarolla la estrategia, las implicaciones que tiene la misma, los cambios que se darán en el enfoque de usar un dispositivo de rastreo satelital para mantener un monitoreo persoalizado del personal de ventas de una organización y como se verán beneficiados al aplicar correctamente el nuevo enfoque estratégico</a:t>
          </a:r>
        </a:p>
      </dsp:txBody>
      <dsp:txXfrm rot="-5400000">
        <a:off x="1273654" y="1688846"/>
        <a:ext cx="7293997" cy="1067210"/>
      </dsp:txXfrm>
    </dsp:sp>
    <dsp:sp modelId="{7CE01BE3-C95E-4636-B311-540A23F19D55}">
      <dsp:nvSpPr>
        <dsp:cNvPr id="0" name=""/>
        <dsp:cNvSpPr/>
      </dsp:nvSpPr>
      <dsp:spPr>
        <a:xfrm rot="5400000">
          <a:off x="-272925" y="3531743"/>
          <a:ext cx="1819505" cy="1273653"/>
        </a:xfrm>
        <a:prstGeom prst="chevron">
          <a:avLst/>
        </a:prstGeom>
        <a:solidFill>
          <a:schemeClr val="accent3">
            <a:hueOff val="2247211"/>
            <a:satOff val="-50430"/>
            <a:lumOff val="-1568"/>
            <a:alphaOff val="0"/>
          </a:schemeClr>
        </a:solidFill>
        <a:ln w="15875" cap="rnd" cmpd="sng" algn="ctr">
          <a:solidFill>
            <a:schemeClr val="accent3">
              <a:hueOff val="2247211"/>
              <a:satOff val="-50430"/>
              <a:lumOff val="-15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latin typeface="Times New Roman" panose="02020603050405020304" pitchFamily="18" charset="0"/>
              <a:cs typeface="Times New Roman" panose="02020603050405020304" pitchFamily="18" charset="0"/>
            </a:rPr>
            <a:t>Claridad en las expectativas</a:t>
          </a:r>
          <a:endParaRPr lang="es-EC" sz="1600" b="0" kern="1200" dirty="0">
            <a:latin typeface="Times New Roman" panose="02020603050405020304" pitchFamily="18" charset="0"/>
            <a:cs typeface="Times New Roman" panose="02020603050405020304" pitchFamily="18" charset="0"/>
          </a:endParaRPr>
        </a:p>
      </dsp:txBody>
      <dsp:txXfrm rot="-5400000">
        <a:off x="2" y="3895644"/>
        <a:ext cx="1273653" cy="545852"/>
      </dsp:txXfrm>
    </dsp:sp>
    <dsp:sp modelId="{4623E80D-BD7F-4D4E-A15F-ECC49BCC37B5}">
      <dsp:nvSpPr>
        <dsp:cNvPr id="0" name=""/>
        <dsp:cNvSpPr/>
      </dsp:nvSpPr>
      <dsp:spPr>
        <a:xfrm rot="5400000">
          <a:off x="4357869" y="174602"/>
          <a:ext cx="1183300" cy="7351731"/>
        </a:xfrm>
        <a:prstGeom prst="round2SameRect">
          <a:avLst/>
        </a:prstGeom>
        <a:solidFill>
          <a:schemeClr val="lt1">
            <a:alpha val="90000"/>
            <a:hueOff val="0"/>
            <a:satOff val="0"/>
            <a:lumOff val="0"/>
            <a:alphaOff val="0"/>
          </a:schemeClr>
        </a:solidFill>
        <a:ln w="15875" cap="rnd" cmpd="sng" algn="ctr">
          <a:solidFill>
            <a:schemeClr val="accent3">
              <a:hueOff val="2247211"/>
              <a:satOff val="-50430"/>
              <a:lumOff val="-15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b="0" kern="1200">
              <a:latin typeface="Times New Roman" panose="02020603050405020304" pitchFamily="18" charset="0"/>
              <a:cs typeface="Times New Roman" panose="02020603050405020304" pitchFamily="18" charset="0"/>
            </a:rPr>
            <a:t>Al trabajar en forma conjunta para ejecutar de forma correcta la estrategia y aportar al dispositivo Georuta, existen lineamientos y parámetros que todos deben cumplir, las reglas del juego se deben manifestar sin dejar de lado todos los beneficios o perjuicios que pueden tener al no ejecutar adecuadamente la estrategia tomando en cuenta que todos han acordado la propuesta.</a:t>
          </a:r>
        </a:p>
      </dsp:txBody>
      <dsp:txXfrm rot="-5400000">
        <a:off x="1273654" y="3316581"/>
        <a:ext cx="7293967" cy="106777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09400" y="702840"/>
            <a:ext cx="8574622" cy="2616199"/>
          </a:xfrm>
        </p:spPr>
        <p:txBody>
          <a:bodyPr>
            <a:noAutofit/>
          </a:bodyPr>
          <a:lstStyle/>
          <a:p>
            <a:pPr algn="ctr"/>
            <a:r>
              <a:rPr lang="es-EC" sz="1800" dirty="0">
                <a:latin typeface="Times New Roman" panose="02020603050405020304" pitchFamily="18" charset="0"/>
                <a:cs typeface="Times New Roman" panose="02020603050405020304" pitchFamily="18" charset="0"/>
              </a:rPr>
              <a:t>DEPARTAMENTO DE CIENCIAS ECONÓMICAS ADMINISTRATIVAS Y DE COMERCIO</a:t>
            </a:r>
            <a:br>
              <a:rPr lang="es-EC" sz="1800"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
            </a:r>
            <a:br>
              <a:rPr lang="es-EC" sz="1800"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CARRERA DE INGENIERÍA EN MERCADOTECNIA</a:t>
            </a:r>
            <a:br>
              <a:rPr lang="es-EC" sz="1800"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
            </a:r>
            <a:br>
              <a:rPr lang="es-EC" sz="1800"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PROYECTO DE TITULACIÓN, PREVIO A LA</a:t>
            </a:r>
            <a:br>
              <a:rPr lang="es-EC" sz="1800"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OBTENCIÓN DEL TÍTULO DE INGENIERA EN </a:t>
            </a:r>
            <a:r>
              <a:rPr lang="es-EC" sz="1800" dirty="0" smtClean="0">
                <a:latin typeface="Times New Roman" panose="02020603050405020304" pitchFamily="18" charset="0"/>
                <a:cs typeface="Times New Roman" panose="02020603050405020304" pitchFamily="18" charset="0"/>
              </a:rPr>
              <a:t>MERCADOTECNIA</a:t>
            </a:r>
            <a:endParaRPr lang="es-EC" sz="1800" dirty="0"/>
          </a:p>
        </p:txBody>
      </p:sp>
      <p:sp>
        <p:nvSpPr>
          <p:cNvPr id="3" name="Subtítulo 2"/>
          <p:cNvSpPr>
            <a:spLocks noGrp="1"/>
          </p:cNvSpPr>
          <p:nvPr>
            <p:ph type="subTitle" idx="1"/>
          </p:nvPr>
        </p:nvSpPr>
        <p:spPr>
          <a:xfrm>
            <a:off x="4303591" y="3549084"/>
            <a:ext cx="6987645" cy="1388534"/>
          </a:xfrm>
        </p:spPr>
        <p:txBody>
          <a:bodyPr>
            <a:noAutofit/>
          </a:bodyPr>
          <a:lstStyle/>
          <a:p>
            <a:pPr algn="ctr"/>
            <a:r>
              <a:rPr lang="es-EC" sz="1400" dirty="0">
                <a:latin typeface="Times New Roman" panose="02020603050405020304" pitchFamily="18" charset="0"/>
                <a:cs typeface="Times New Roman" panose="02020603050405020304" pitchFamily="18" charset="0"/>
              </a:rPr>
              <a:t>TEMA: “PROPUESTA ESTRATÉGICA DE OCÉANO AZUL APLICADA A EMPRESAS QUE REALICEN ACTIVIDAD DE VENTA EXTERNA DE LA CÁMARA DE LA PEQUEÑA Y MEDIANA EMPRESA DE PICHINCHA (CAPEIPI) MEDIANTE LA INNOVACIÓN EN VALOR DEL PRODUCTO GEORUTA GPS (EQUIPO DE RASTREO SATELITAL).”</a:t>
            </a:r>
          </a:p>
          <a:p>
            <a:pPr algn="ctr"/>
            <a:r>
              <a:rPr lang="es-EC" sz="1400" dirty="0">
                <a:latin typeface="Times New Roman" panose="02020603050405020304" pitchFamily="18" charset="0"/>
                <a:cs typeface="Times New Roman" panose="02020603050405020304" pitchFamily="18" charset="0"/>
              </a:rPr>
              <a:t> </a:t>
            </a:r>
          </a:p>
          <a:p>
            <a:r>
              <a:rPr lang="es-EC" sz="1400" dirty="0" smtClean="0">
                <a:latin typeface="Times New Roman" panose="02020603050405020304" pitchFamily="18" charset="0"/>
                <a:cs typeface="Times New Roman" panose="02020603050405020304" pitchFamily="18" charset="0"/>
              </a:rPr>
              <a:t>AUTORA</a:t>
            </a:r>
            <a:r>
              <a:rPr lang="es-EC" sz="1400" dirty="0">
                <a:latin typeface="Times New Roman" panose="02020603050405020304" pitchFamily="18" charset="0"/>
                <a:cs typeface="Times New Roman" panose="02020603050405020304" pitchFamily="18" charset="0"/>
              </a:rPr>
              <a:t>: CASTRO ANDRADE XIMENA CRISTINA</a:t>
            </a:r>
          </a:p>
          <a:p>
            <a:r>
              <a:rPr lang="es-EC" sz="1400" dirty="0">
                <a:latin typeface="Times New Roman" panose="02020603050405020304" pitchFamily="18" charset="0"/>
                <a:cs typeface="Times New Roman" panose="02020603050405020304" pitchFamily="18" charset="0"/>
              </a:rPr>
              <a:t> </a:t>
            </a:r>
            <a:r>
              <a:rPr lang="es-EC" sz="1400" dirty="0" smtClean="0">
                <a:latin typeface="Times New Roman" panose="02020603050405020304" pitchFamily="18" charset="0"/>
                <a:cs typeface="Times New Roman" panose="02020603050405020304" pitchFamily="18" charset="0"/>
              </a:rPr>
              <a:t>DIRECTOR</a:t>
            </a:r>
            <a:r>
              <a:rPr lang="es-EC" sz="1400" dirty="0">
                <a:latin typeface="Times New Roman" panose="02020603050405020304" pitchFamily="18" charset="0"/>
                <a:cs typeface="Times New Roman" panose="02020603050405020304" pitchFamily="18" charset="0"/>
              </a:rPr>
              <a:t>: INGENIERO PATRICIO DALGO</a:t>
            </a:r>
          </a:p>
          <a:p>
            <a:pPr algn="ctr"/>
            <a:endParaRPr lang="es-EC" sz="1400" dirty="0" smtClean="0">
              <a:latin typeface="Times New Roman" panose="02020603050405020304" pitchFamily="18" charset="0"/>
              <a:cs typeface="Times New Roman" panose="02020603050405020304" pitchFamily="18" charset="0"/>
            </a:endParaRPr>
          </a:p>
          <a:p>
            <a:pPr algn="ctr"/>
            <a:r>
              <a:rPr lang="es-EC" sz="1400" dirty="0" smtClean="0">
                <a:latin typeface="Times New Roman" panose="02020603050405020304" pitchFamily="18" charset="0"/>
                <a:cs typeface="Times New Roman" panose="02020603050405020304" pitchFamily="18" charset="0"/>
              </a:rPr>
              <a:t>SANGOLQUÍ</a:t>
            </a:r>
            <a:endParaRPr lang="es-EC" sz="1400" dirty="0">
              <a:latin typeface="Times New Roman" panose="02020603050405020304" pitchFamily="18" charset="0"/>
              <a:cs typeface="Times New Roman" panose="02020603050405020304" pitchFamily="18" charset="0"/>
            </a:endParaRPr>
          </a:p>
          <a:p>
            <a:pPr algn="ctr"/>
            <a:r>
              <a:rPr lang="es-EC" sz="1400" dirty="0" smtClean="0">
                <a:latin typeface="Times New Roman" panose="02020603050405020304" pitchFamily="18" charset="0"/>
                <a:cs typeface="Times New Roman" panose="02020603050405020304" pitchFamily="18" charset="0"/>
              </a:rPr>
              <a:t>2016</a:t>
            </a:r>
            <a:endParaRPr lang="es-EC" sz="1400" dirty="0">
              <a:latin typeface="Times New Roman" panose="02020603050405020304" pitchFamily="18" charset="0"/>
              <a:cs typeface="Times New Roman" panose="02020603050405020304" pitchFamily="18" charset="0"/>
            </a:endParaRPr>
          </a:p>
        </p:txBody>
      </p:sp>
      <p:pic>
        <p:nvPicPr>
          <p:cNvPr id="1026" name="Picture 2" descr="http://mercadotecnia.espe.edu.ec/wp-content/uploads/tmp/LOGO-PRINCIPAL-ESP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648" y="78189"/>
            <a:ext cx="3849755" cy="99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5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83218" y="1887760"/>
            <a:ext cx="3916748" cy="3843339"/>
          </a:xfrm>
          <a:prstGeom prst="rect">
            <a:avLst/>
          </a:prstGeom>
          <a:noFill/>
          <a:ln>
            <a:solidFill>
              <a:sysClr val="windowText" lastClr="000000"/>
            </a:solidFill>
          </a:ln>
        </p:spPr>
      </p:pic>
      <p:pic>
        <p:nvPicPr>
          <p:cNvPr id="5" name="Marcador de contenido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99967" y="1887759"/>
            <a:ext cx="3902138" cy="3843340"/>
          </a:xfrm>
          <a:prstGeom prst="rect">
            <a:avLst/>
          </a:prstGeom>
          <a:noFill/>
          <a:ln>
            <a:solidFill>
              <a:sysClr val="windowText" lastClr="000000"/>
            </a:solid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8302106" y="1887760"/>
            <a:ext cx="3597974" cy="3843339"/>
          </a:xfrm>
          <a:prstGeom prst="rect">
            <a:avLst/>
          </a:prstGeom>
          <a:noFill/>
          <a:ln>
            <a:solidFill>
              <a:sysClr val="windowText" lastClr="000000"/>
            </a:solidFill>
          </a:ln>
        </p:spPr>
      </p:pic>
      <p:sp>
        <p:nvSpPr>
          <p:cNvPr id="7" name="Título 1"/>
          <p:cNvSpPr txBox="1">
            <a:spLocks/>
          </p:cNvSpPr>
          <p:nvPr/>
        </p:nvSpPr>
        <p:spPr>
          <a:xfrm>
            <a:off x="891883" y="-143457"/>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smtClean="0">
                <a:latin typeface="Times New Roman" panose="02020603050405020304" pitchFamily="18" charset="0"/>
                <a:cs typeface="Times New Roman" panose="02020603050405020304" pitchFamily="18" charset="0"/>
              </a:rPr>
              <a:t>LOS 6 PRINCIPIOS DE LA ESTRATÉGIA</a:t>
            </a:r>
            <a:endParaRPr lang="es-EC" sz="3600" dirty="0">
              <a:latin typeface="Times New Roman" panose="02020603050405020304" pitchFamily="18" charset="0"/>
              <a:cs typeface="Times New Roman" panose="02020603050405020304" pitchFamily="18" charset="0"/>
            </a:endParaRPr>
          </a:p>
        </p:txBody>
      </p:sp>
      <p:sp>
        <p:nvSpPr>
          <p:cNvPr id="8" name="Marcador de contenido 2"/>
          <p:cNvSpPr txBox="1">
            <a:spLocks/>
          </p:cNvSpPr>
          <p:nvPr/>
        </p:nvSpPr>
        <p:spPr>
          <a:xfrm>
            <a:off x="3134997" y="970067"/>
            <a:ext cx="7775599" cy="63907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C" sz="1600" b="1" smtClean="0">
                <a:latin typeface="Times New Roman" panose="02020603050405020304" pitchFamily="18" charset="0"/>
                <a:cs typeface="Times New Roman" panose="02020603050405020304" pitchFamily="18" charset="0"/>
              </a:rPr>
              <a:t>Cuarta vía: explorar ofertas complementarias de productos o servicios</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869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1883" y="-143457"/>
            <a:ext cx="10018713" cy="1752599"/>
          </a:xfrm>
        </p:spPr>
        <p:txBody>
          <a:bodyPr>
            <a:normAutofit/>
          </a:bodyPr>
          <a:lstStyle/>
          <a:p>
            <a:r>
              <a:rPr lang="es-EC" sz="3600" dirty="0" smtClean="0">
                <a:latin typeface="Times New Roman" panose="02020603050405020304" pitchFamily="18" charset="0"/>
                <a:cs typeface="Times New Roman" panose="02020603050405020304" pitchFamily="18" charset="0"/>
              </a:rPr>
              <a:t>LOS 6 PRINCIPIOS DE LA ESTRATÉGIA</a:t>
            </a:r>
            <a:endParaRPr lang="es-EC" sz="36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3134997" y="970067"/>
            <a:ext cx="7775599" cy="639076"/>
          </a:xfrm>
        </p:spPr>
        <p:txBody>
          <a:bodyPr>
            <a:normAutofit/>
          </a:bodyPr>
          <a:lstStyle/>
          <a:p>
            <a:pPr marL="0" lvl="0" indent="0">
              <a:buNone/>
            </a:pPr>
            <a:r>
              <a:rPr lang="es-EC" sz="1600" b="1" dirty="0">
                <a:latin typeface="Times New Roman" panose="02020603050405020304" pitchFamily="18" charset="0"/>
                <a:cs typeface="Times New Roman" panose="02020603050405020304" pitchFamily="18" charset="0"/>
              </a:rPr>
              <a:t>Cuarta vía: explorar ofertas complementarias de productos o </a:t>
            </a:r>
            <a:r>
              <a:rPr lang="es-EC" sz="1600" b="1" dirty="0" smtClean="0">
                <a:latin typeface="Times New Roman" panose="02020603050405020304" pitchFamily="18" charset="0"/>
                <a:cs typeface="Times New Roman" panose="02020603050405020304" pitchFamily="18" charset="0"/>
              </a:rPr>
              <a:t>servicios</a:t>
            </a:r>
            <a:endParaRPr lang="es-EC" sz="1600" dirty="0">
              <a:latin typeface="Times New Roman" panose="02020603050405020304" pitchFamily="18" charset="0"/>
              <a:cs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1446113137"/>
              </p:ext>
            </p:extLst>
          </p:nvPr>
        </p:nvGraphicFramePr>
        <p:xfrm>
          <a:off x="1867437" y="1609142"/>
          <a:ext cx="9504608" cy="5023478"/>
        </p:xfrm>
        <a:graphic>
          <a:graphicData uri="http://schemas.openxmlformats.org/drawingml/2006/chart">
            <c:chart xmlns:c="http://schemas.openxmlformats.org/drawingml/2006/chart" xmlns:r="http://schemas.openxmlformats.org/officeDocument/2006/relationships" r:id="rId2"/>
          </a:graphicData>
        </a:graphic>
      </p:graphicFrame>
      <p:sp>
        <p:nvSpPr>
          <p:cNvPr id="6" name="AutoShape 2" descr="http://comoespiarcelulares.com/bl0g/wp-content/themes/press/functions/timthumb.php?src=http://comoespiarcelulares.com/bl0g/wp-content/uploads/2014/07/localizar-un-celular2.jpg&amp;w=630&amp;h=&amp;zc=1"/>
          <p:cNvSpPr>
            <a:spLocks noChangeAspect="1" noChangeArrowheads="1"/>
          </p:cNvSpPr>
          <p:nvPr/>
        </p:nvSpPr>
        <p:spPr bwMode="auto">
          <a:xfrm>
            <a:off x="155575" y="-1889125"/>
            <a:ext cx="503872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4" descr="http://lertec.net/images/gps%20celular.png"/>
          <p:cNvSpPr>
            <a:spLocks noChangeAspect="1" noChangeArrowheads="1"/>
          </p:cNvSpPr>
          <p:nvPr/>
        </p:nvSpPr>
        <p:spPr bwMode="auto">
          <a:xfrm>
            <a:off x="63500" y="-136525"/>
            <a:ext cx="2381250" cy="2105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6" descr="https://pixabay.com/static/uploads/photo/2014/04/02/10/49/wifi-304692_960_720.png"/>
          <p:cNvSpPr>
            <a:spLocks noChangeAspect="1" noChangeArrowheads="1"/>
          </p:cNvSpPr>
          <p:nvPr/>
        </p:nvSpPr>
        <p:spPr bwMode="auto">
          <a:xfrm>
            <a:off x="202545" y="1196074"/>
            <a:ext cx="427672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315544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1883" y="-143457"/>
            <a:ext cx="10018713" cy="1752599"/>
          </a:xfrm>
        </p:spPr>
        <p:txBody>
          <a:bodyPr>
            <a:normAutofit/>
          </a:bodyPr>
          <a:lstStyle/>
          <a:p>
            <a:r>
              <a:rPr lang="es-EC" sz="3600" dirty="0" smtClean="0">
                <a:latin typeface="Times New Roman" panose="02020603050405020304" pitchFamily="18" charset="0"/>
                <a:cs typeface="Times New Roman" panose="02020603050405020304" pitchFamily="18" charset="0"/>
              </a:rPr>
              <a:t>LOS 6 PRINCIPIOS DE LA ESTRATÉGIA</a:t>
            </a:r>
            <a:endParaRPr lang="es-EC" sz="36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2704915" y="1149745"/>
            <a:ext cx="8205681" cy="639076"/>
          </a:xfrm>
        </p:spPr>
        <p:txBody>
          <a:bodyPr>
            <a:noAutofit/>
          </a:bodyPr>
          <a:lstStyle/>
          <a:p>
            <a:pPr marL="0" lvl="0" indent="0" algn="ctr">
              <a:buNone/>
            </a:pPr>
            <a:r>
              <a:rPr lang="es-EC" sz="1800" b="1" dirty="0">
                <a:latin typeface="Times New Roman" panose="02020603050405020304" pitchFamily="18" charset="0"/>
                <a:cs typeface="Times New Roman" panose="02020603050405020304" pitchFamily="18" charset="0"/>
              </a:rPr>
              <a:t>Quinta vía: explorar el atractivo funcional o emocional de los compradores</a:t>
            </a:r>
            <a:endParaRPr lang="es-EC" sz="1800" b="1" dirty="0">
              <a:latin typeface="Times New Roman" panose="02020603050405020304" pitchFamily="18" charset="0"/>
              <a:cs typeface="Times New Roman" panose="02020603050405020304" pitchFamily="18" charset="0"/>
            </a:endParaRPr>
          </a:p>
        </p:txBody>
      </p:sp>
      <p:sp>
        <p:nvSpPr>
          <p:cNvPr id="6" name="AutoShape 2" descr="http://comoespiarcelulares.com/bl0g/wp-content/themes/press/functions/timthumb.php?src=http://comoespiarcelulares.com/bl0g/wp-content/uploads/2014/07/localizar-un-celular2.jpg&amp;w=630&amp;h=&amp;zc=1"/>
          <p:cNvSpPr>
            <a:spLocks noChangeAspect="1" noChangeArrowheads="1"/>
          </p:cNvSpPr>
          <p:nvPr/>
        </p:nvSpPr>
        <p:spPr bwMode="auto">
          <a:xfrm>
            <a:off x="155575" y="-1889125"/>
            <a:ext cx="503872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4" descr="http://lertec.net/images/gps%20celular.png"/>
          <p:cNvSpPr>
            <a:spLocks noChangeAspect="1" noChangeArrowheads="1"/>
          </p:cNvSpPr>
          <p:nvPr/>
        </p:nvSpPr>
        <p:spPr bwMode="auto">
          <a:xfrm>
            <a:off x="63500" y="-136525"/>
            <a:ext cx="2381250" cy="2105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6" descr="https://pixabay.com/static/uploads/photo/2014/04/02/10/49/wifi-304692_960_720.png"/>
          <p:cNvSpPr>
            <a:spLocks noChangeAspect="1" noChangeArrowheads="1"/>
          </p:cNvSpPr>
          <p:nvPr/>
        </p:nvSpPr>
        <p:spPr bwMode="auto">
          <a:xfrm>
            <a:off x="202545" y="1196074"/>
            <a:ext cx="427672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1" name="Gráfico 10"/>
          <p:cNvGraphicFramePr/>
          <p:nvPr>
            <p:extLst>
              <p:ext uri="{D42A27DB-BD31-4B8C-83A1-F6EECF244321}">
                <p14:modId xmlns:p14="http://schemas.microsoft.com/office/powerpoint/2010/main" val="251207703"/>
              </p:ext>
            </p:extLst>
          </p:nvPr>
        </p:nvGraphicFramePr>
        <p:xfrm>
          <a:off x="1505977" y="2063197"/>
          <a:ext cx="5358461" cy="3848206"/>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7006108" y="2063197"/>
            <a:ext cx="4468968" cy="3848206"/>
          </a:xfrm>
          <a:prstGeom prst="rect">
            <a:avLst/>
          </a:prstGeom>
          <a:noFill/>
          <a:ln>
            <a:solidFill>
              <a:sysClr val="windowText" lastClr="000000"/>
            </a:solidFill>
          </a:ln>
        </p:spPr>
      </p:pic>
    </p:spTree>
    <p:extLst>
      <p:ext uri="{BB962C8B-B14F-4D97-AF65-F5344CB8AC3E}">
        <p14:creationId xmlns:p14="http://schemas.microsoft.com/office/powerpoint/2010/main" val="2453933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15708" y="1101198"/>
            <a:ext cx="9691207" cy="369332"/>
          </a:xfrm>
          <a:prstGeom prst="rect">
            <a:avLst/>
          </a:prstGeom>
        </p:spPr>
        <p:txBody>
          <a:bodyPr wrap="square">
            <a:spAutoFit/>
          </a:bodyPr>
          <a:lstStyle/>
          <a:p>
            <a:pPr algn="ctr"/>
            <a:r>
              <a:rPr lang="es-EC" b="1" dirty="0">
                <a:latin typeface="Times New Roman" panose="02020603050405020304" pitchFamily="18" charset="0"/>
                <a:ea typeface="Calibri" panose="020F0502020204030204" pitchFamily="34" charset="0"/>
              </a:rPr>
              <a:t>Sexta vía: explorar la dimensión del tiempo</a:t>
            </a:r>
            <a:endParaRPr lang="es-EC" b="1" dirty="0"/>
          </a:p>
        </p:txBody>
      </p:sp>
      <p:graphicFrame>
        <p:nvGraphicFramePr>
          <p:cNvPr id="5" name="Diagrama 4"/>
          <p:cNvGraphicFramePr/>
          <p:nvPr>
            <p:extLst>
              <p:ext uri="{D42A27DB-BD31-4B8C-83A1-F6EECF244321}">
                <p14:modId xmlns:p14="http://schemas.microsoft.com/office/powerpoint/2010/main" val="4058558423"/>
              </p:ext>
            </p:extLst>
          </p:nvPr>
        </p:nvGraphicFramePr>
        <p:xfrm>
          <a:off x="4069724" y="1609142"/>
          <a:ext cx="5403952" cy="5101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891883" y="-143457"/>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smtClean="0">
                <a:latin typeface="Times New Roman" panose="02020603050405020304" pitchFamily="18" charset="0"/>
                <a:cs typeface="Times New Roman" panose="02020603050405020304" pitchFamily="18" charset="0"/>
              </a:rPr>
              <a:t>LOS 6 PRINCIPIOS DE LA ESTRATÉGIA</a:t>
            </a:r>
            <a:endParaRPr lang="es-EC"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384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9188" y="154547"/>
            <a:ext cx="10018713" cy="1752599"/>
          </a:xfrm>
        </p:spPr>
        <p:txBody>
          <a:bodyPr/>
          <a:lstStyle/>
          <a:p>
            <a:r>
              <a:rPr lang="es-EC" b="1" dirty="0">
                <a:latin typeface="Times New Roman" panose="02020603050405020304" pitchFamily="18" charset="0"/>
                <a:cs typeface="Times New Roman" panose="02020603050405020304" pitchFamily="18" charset="0"/>
              </a:rPr>
              <a:t>Matriz de las 4 acciones</a:t>
            </a:r>
            <a:br>
              <a:rPr lang="es-EC" b="1" dirty="0">
                <a:latin typeface="Times New Roman" panose="02020603050405020304" pitchFamily="18" charset="0"/>
                <a:cs typeface="Times New Roman" panose="02020603050405020304" pitchFamily="18" charset="0"/>
              </a:rPr>
            </a:br>
            <a:endParaRPr lang="es-EC"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505382440"/>
              </p:ext>
            </p:extLst>
          </p:nvPr>
        </p:nvGraphicFramePr>
        <p:xfrm>
          <a:off x="2511380" y="1300765"/>
          <a:ext cx="8281115" cy="5061399"/>
        </p:xfrm>
        <a:graphic>
          <a:graphicData uri="http://schemas.openxmlformats.org/drawingml/2006/table">
            <a:tbl>
              <a:tblPr firstRow="1" firstCol="1" bandRow="1"/>
              <a:tblGrid>
                <a:gridCol w="4258149"/>
                <a:gridCol w="4022966"/>
              </a:tblGrid>
              <a:tr h="296115">
                <a:tc>
                  <a:txBody>
                    <a:bodyPr/>
                    <a:lstStyle/>
                    <a:p>
                      <a:pPr indent="228600"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ELIMINAR</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indent="228600"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rPr>
                        <a:t>INCREMENTAR</a:t>
                      </a:r>
                      <a:endParaRPr lang="es-EC" sz="140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78984">
                <a:tc rowSpan="2">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Uso de un paquete de datos o internet móvil para el vendedor</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Cobertura </a:t>
                      </a:r>
                      <a:endParaRPr lang="es-EC" sz="140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15">
                <a:tc vMerge="1">
                  <a:txBody>
                    <a:bodyPr/>
                    <a:lstStyle/>
                    <a:p>
                      <a:endParaRPr lang="es-EC"/>
                    </a:p>
                  </a:txBody>
                  <a:tcPr/>
                </a:tc>
                <a:tc>
                  <a:txBody>
                    <a:bodyPr/>
                    <a:lstStyle/>
                    <a:p>
                      <a:pPr indent="228600"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Facilidad de uso</a:t>
                      </a:r>
                      <a:endParaRPr lang="es-EC" sz="140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115">
                <a:tc>
                  <a:txBody>
                    <a:bodyPr/>
                    <a:lstStyle/>
                    <a:p>
                      <a:pPr indent="228600"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rPr>
                        <a:t>REDUCIR </a:t>
                      </a:r>
                      <a:endParaRPr lang="es-EC" sz="140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indent="228600"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rPr>
                        <a:t>CREAR</a:t>
                      </a:r>
                      <a:endParaRPr lang="es-EC" sz="140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B2D8"/>
                    </a:solidFill>
                  </a:tcPr>
                </a:tc>
              </a:tr>
              <a:tr h="296115">
                <a:tc rowSpan="9">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endParaRPr>
                    </a:p>
                  </a:txBody>
                  <a:tcPr marL="28704" marR="287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Hora de inicio del recorrido </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115">
                <a:tc vMerge="1">
                  <a:txBody>
                    <a:bodyPr/>
                    <a:lstStyle/>
                    <a:p>
                      <a:endParaRPr lang="es-EC"/>
                    </a:p>
                  </a:txBody>
                  <a:tcPr/>
                </a:tc>
                <a:tc>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Hora de finalización del recorrido</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vMerge="1">
                  <a:txBody>
                    <a:bodyPr/>
                    <a:lstStyle/>
                    <a:p>
                      <a:endParaRPr lang="es-EC"/>
                    </a:p>
                  </a:txBody>
                  <a:tcPr/>
                </a:tc>
                <a:tc>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Vías que tomó </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81">
                <a:tc vMerge="1">
                  <a:txBody>
                    <a:bodyPr/>
                    <a:lstStyle/>
                    <a:p>
                      <a:endParaRPr lang="es-EC"/>
                    </a:p>
                  </a:txBody>
                  <a:tcPr/>
                </a:tc>
                <a:tc>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Tiempo que se detuvo en cada lugar visitado</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115">
                <a:tc vMerge="1">
                  <a:txBody>
                    <a:bodyPr/>
                    <a:lstStyle/>
                    <a:p>
                      <a:endParaRPr lang="es-EC"/>
                    </a:p>
                  </a:txBody>
                  <a:tcPr/>
                </a:tc>
                <a:tc>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Excesos de velocidad</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115">
                <a:tc vMerge="1">
                  <a:txBody>
                    <a:bodyPr/>
                    <a:lstStyle/>
                    <a:p>
                      <a:endParaRPr lang="es-EC"/>
                    </a:p>
                  </a:txBody>
                  <a:tcPr/>
                </a:tc>
                <a:tc>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Kilómetros recorridos</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473">
                <a:tc vMerge="1">
                  <a:txBody>
                    <a:bodyPr/>
                    <a:lstStyle/>
                    <a:p>
                      <a:endParaRPr lang="es-EC"/>
                    </a:p>
                  </a:txBody>
                  <a:tcPr/>
                </a:tc>
                <a:tc>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Registrar en el mapa la ubicación exacta de todos sus clientes</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473">
                <a:tc vMerge="1">
                  <a:txBody>
                    <a:bodyPr/>
                    <a:lstStyle/>
                    <a:p>
                      <a:endParaRPr lang="es-EC"/>
                    </a:p>
                  </a:txBody>
                  <a:tcPr/>
                </a:tc>
                <a:tc>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Mantener una base de datos histórica de todos los recorridos por día</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473">
                <a:tc vMerge="1">
                  <a:txBody>
                    <a:bodyPr/>
                    <a:lstStyle/>
                    <a:p>
                      <a:endParaRPr lang="es-EC"/>
                    </a:p>
                  </a:txBody>
                  <a:tcPr/>
                </a:tc>
                <a:tc>
                  <a:txBody>
                    <a:bodyPr/>
                    <a:lstStyle/>
                    <a:p>
                      <a:pPr indent="228600"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Visualizar en mapas digitales las principales ciudades del mundo.</a:t>
                      </a:r>
                      <a:endParaRPr lang="es-EC" sz="1400" dirty="0">
                        <a:effectLst/>
                        <a:latin typeface="Times New Roman" panose="02020603050405020304" pitchFamily="18" charset="0"/>
                        <a:ea typeface="Calibri" panose="020F0502020204030204" pitchFamily="34" charset="0"/>
                      </a:endParaRPr>
                    </a:p>
                  </a:txBody>
                  <a:tcPr marL="28704" marR="28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6024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p:cNvGraphicFramePr>
            <a:graphicFrameLocks noChangeAspect="1"/>
          </p:cNvGraphicFramePr>
          <p:nvPr>
            <p:extLst>
              <p:ext uri="{D42A27DB-BD31-4B8C-83A1-F6EECF244321}">
                <p14:modId xmlns:p14="http://schemas.microsoft.com/office/powerpoint/2010/main" val="2143889666"/>
              </p:ext>
            </p:extLst>
          </p:nvPr>
        </p:nvGraphicFramePr>
        <p:xfrm>
          <a:off x="1613100" y="1076497"/>
          <a:ext cx="10315977" cy="5903852"/>
        </p:xfrm>
        <a:graphic>
          <a:graphicData uri="http://schemas.openxmlformats.org/presentationml/2006/ole">
            <mc:AlternateContent xmlns:mc="http://schemas.openxmlformats.org/markup-compatibility/2006">
              <mc:Choice xmlns:v="urn:schemas-microsoft-com:vml" Requires="v">
                <p:oleObj spid="_x0000_s8195" name="Documento" r:id="rId3" imgW="7728745" imgH="4935834" progId="Word.Document.12">
                  <p:embed/>
                </p:oleObj>
              </mc:Choice>
              <mc:Fallback>
                <p:oleObj name="Documento" r:id="rId3" imgW="7728745" imgH="4935834" progId="Word.Document.12">
                  <p:embed/>
                  <p:pic>
                    <p:nvPicPr>
                      <p:cNvPr id="0" name=""/>
                      <p:cNvPicPr/>
                      <p:nvPr/>
                    </p:nvPicPr>
                    <p:blipFill>
                      <a:blip r:embed="rId4"/>
                      <a:stretch>
                        <a:fillRect/>
                      </a:stretch>
                    </p:blipFill>
                    <p:spPr>
                      <a:xfrm>
                        <a:off x="1613100" y="1076497"/>
                        <a:ext cx="10315977" cy="5903852"/>
                      </a:xfrm>
                      <a:prstGeom prst="rect">
                        <a:avLst/>
                      </a:prstGeom>
                    </p:spPr>
                  </p:pic>
                </p:oleObj>
              </mc:Fallback>
            </mc:AlternateContent>
          </a:graphicData>
        </a:graphic>
      </p:graphicFrame>
      <p:sp>
        <p:nvSpPr>
          <p:cNvPr id="8" name="Título 1"/>
          <p:cNvSpPr>
            <a:spLocks noGrp="1"/>
          </p:cNvSpPr>
          <p:nvPr>
            <p:ph type="title"/>
          </p:nvPr>
        </p:nvSpPr>
        <p:spPr>
          <a:xfrm>
            <a:off x="1613100" y="1"/>
            <a:ext cx="10018713" cy="1300766"/>
          </a:xfrm>
        </p:spPr>
        <p:txBody>
          <a:bodyPr>
            <a:normAutofit/>
          </a:bodyPr>
          <a:lstStyle/>
          <a:p>
            <a:r>
              <a:rPr lang="es-EC" sz="2400" b="1" dirty="0" smtClean="0">
                <a:latin typeface="Times New Roman" panose="02020603050405020304" pitchFamily="18" charset="0"/>
                <a:cs typeface="Times New Roman" panose="02020603050405020304" pitchFamily="18" charset="0"/>
              </a:rPr>
              <a:t>Frecuencias </a:t>
            </a:r>
            <a:r>
              <a:rPr lang="es-EC" sz="2400" b="1" dirty="0">
                <a:latin typeface="Times New Roman" panose="02020603050405020304" pitchFamily="18" charset="0"/>
                <a:cs typeface="Times New Roman" panose="02020603050405020304" pitchFamily="18" charset="0"/>
              </a:rPr>
              <a:t>mapa estratégico, oferta actual y mercado de servicios de rastreo </a:t>
            </a:r>
            <a:r>
              <a:rPr lang="es-EC" sz="2400" b="1" dirty="0" smtClean="0">
                <a:latin typeface="Times New Roman" panose="02020603050405020304" pitchFamily="18" charset="0"/>
                <a:cs typeface="Times New Roman" panose="02020603050405020304" pitchFamily="18" charset="0"/>
              </a:rPr>
              <a:t>satelital por sectores</a:t>
            </a:r>
            <a:r>
              <a:rPr lang="es-EC" sz="2400" b="1" dirty="0">
                <a:latin typeface="Times New Roman" panose="02020603050405020304" pitchFamily="18" charset="0"/>
                <a:cs typeface="Times New Roman" panose="02020603050405020304" pitchFamily="18" charset="0"/>
              </a:rPr>
              <a:t/>
            </a:r>
            <a:br>
              <a:rPr lang="es-EC" sz="2400" b="1" dirty="0">
                <a:latin typeface="Times New Roman" panose="02020603050405020304" pitchFamily="18" charset="0"/>
                <a:cs typeface="Times New Roman" panose="02020603050405020304" pitchFamily="18" charset="0"/>
              </a:rPr>
            </a:b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517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3100" y="-537694"/>
            <a:ext cx="10018713" cy="1752599"/>
          </a:xfrm>
        </p:spPr>
        <p:txBody>
          <a:bodyPr>
            <a:normAutofit/>
          </a:bodyPr>
          <a:lstStyle/>
          <a:p>
            <a:r>
              <a:rPr lang="es-EC" sz="3200" dirty="0">
                <a:latin typeface="Times New Roman" panose="02020603050405020304" pitchFamily="18" charset="0"/>
                <a:cs typeface="Times New Roman" panose="02020603050405020304" pitchFamily="18" charset="0"/>
              </a:rPr>
              <a:t>Matriz del cuadro estratégico </a:t>
            </a:r>
            <a:endParaRPr lang="es-EC" sz="3200" dirty="0">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477039199"/>
              </p:ext>
            </p:extLst>
          </p:nvPr>
        </p:nvGraphicFramePr>
        <p:xfrm>
          <a:off x="3284113" y="643954"/>
          <a:ext cx="6581103" cy="6214048"/>
        </p:xfrm>
        <a:graphic>
          <a:graphicData uri="http://schemas.openxmlformats.org/drawingml/2006/table">
            <a:tbl>
              <a:tblPr firstRow="1" firstCol="1" bandRow="1"/>
              <a:tblGrid>
                <a:gridCol w="3596347"/>
                <a:gridCol w="1750030"/>
                <a:gridCol w="1234726"/>
              </a:tblGrid>
              <a:tr h="434591">
                <a:tc>
                  <a:txBody>
                    <a:bodyPr/>
                    <a:lstStyle/>
                    <a:p>
                      <a:pPr indent="228600" algn="ctr">
                        <a:lnSpc>
                          <a:spcPct val="150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rPr>
                        <a:t>VARIABLES </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rPr>
                        <a:t>OFERTA DE VALOR EQUIPO GEORUTA</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rPr>
                        <a:t>OFERTA ACTUAL</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Hora de inicio del recorrido </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3,48</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Hora de finalización del recorrido</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3,43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Vías que tomó </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3,41</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69505">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Tiempo que se detuvo en cada lugar visitado</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3,81</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Excesos de velocidad</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2,65</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Kilómetros recorridos</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3,33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2</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69505">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Registrar en el mapa la ubicación exacta de todos sus clientes.</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3,78</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434591">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Mantener una base de datos histórica de todos los recorridos por día.</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3,57</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434591">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Visualizar en mapas digitales las principales ciudades del mundo.</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2,65</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Reduce gastos </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3,54</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1</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Cobertura más amplia de señal</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3,31</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60303">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Precisión en cuanto a posición y alcance</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3,37</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Cobertura Mundial</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3,02</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4</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Disponibilidad 24 horas al día</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3,13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4</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60303">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Uso de un dispositivo pequeño de bolsillo</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3,89</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69505">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Únicamente el personal autorizado puede manipular el software</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3,85</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Confiabilidad de datos</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3,85</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Revisa índices de accidentes</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3,59</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Aumenta seguridad en el trabajo </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3,63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1</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Ayuda a elevar el volumen de ventas</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3,96</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17296">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Reduce tiempos muertos</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3,69</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2</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69505">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Proporciona un registro y mide la evaluación del desempeño</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3,83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269505">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Mejorar la productividad dentro del departamento de ventas</a:t>
                      </a:r>
                      <a:endParaRPr lang="es-EC" sz="1000">
                        <a:effectLst/>
                        <a:latin typeface="Times New Roman" panose="02020603050405020304" pitchFamily="18" charset="0"/>
                        <a:ea typeface="Calibri" panose="020F0502020204030204" pitchFamily="34" charset="0"/>
                      </a:endParaRPr>
                    </a:p>
                  </a:txBody>
                  <a:tcPr marL="15340" marR="153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a:solidFill>
                            <a:srgbClr val="000000"/>
                          </a:solidFill>
                          <a:effectLst/>
                          <a:latin typeface="Calibri" panose="020F0502020204030204" pitchFamily="34" charset="0"/>
                          <a:ea typeface="Times New Roman" panose="02020603050405020304" pitchFamily="18" charset="0"/>
                        </a:rPr>
                        <a:t>3,93</a:t>
                      </a:r>
                      <a:endParaRPr lang="es-EC" sz="100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indent="228600" algn="ctr">
                        <a:lnSpc>
                          <a:spcPct val="150000"/>
                        </a:lnSpc>
                        <a:spcAft>
                          <a:spcPts val="0"/>
                        </a:spcAft>
                      </a:pPr>
                      <a:r>
                        <a:rPr lang="es-EC" sz="1000" dirty="0">
                          <a:solidFill>
                            <a:srgbClr val="000000"/>
                          </a:solidFill>
                          <a:effectLst/>
                          <a:latin typeface="Calibri" panose="020F0502020204030204" pitchFamily="34" charset="0"/>
                          <a:ea typeface="Times New Roman" panose="02020603050405020304" pitchFamily="18" charset="0"/>
                        </a:rPr>
                        <a:t>1</a:t>
                      </a:r>
                      <a:endParaRPr lang="es-EC" sz="1000" dirty="0">
                        <a:effectLst/>
                        <a:latin typeface="Times New Roman" panose="02020603050405020304" pitchFamily="18" charset="0"/>
                        <a:ea typeface="Calibri" panose="020F0502020204030204" pitchFamily="34" charset="0"/>
                      </a:endParaRPr>
                    </a:p>
                  </a:txBody>
                  <a:tcPr marL="15340" marR="1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bl>
          </a:graphicData>
        </a:graphic>
      </p:graphicFrame>
    </p:spTree>
    <p:extLst>
      <p:ext uri="{BB962C8B-B14F-4D97-AF65-F5344CB8AC3E}">
        <p14:creationId xmlns:p14="http://schemas.microsoft.com/office/powerpoint/2010/main" val="1268494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1326956929"/>
              </p:ext>
            </p:extLst>
          </p:nvPr>
        </p:nvGraphicFramePr>
        <p:xfrm>
          <a:off x="1313645" y="206062"/>
          <a:ext cx="10663707" cy="64265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3191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10" y="-151326"/>
            <a:ext cx="10018713" cy="1752599"/>
          </a:xfrm>
        </p:spPr>
        <p:txBody>
          <a:bodyPr/>
          <a:lstStyle/>
          <a:p>
            <a:r>
              <a:rPr lang="es-EC" b="1" dirty="0">
                <a:latin typeface="Times New Roman" panose="02020603050405020304" pitchFamily="18" charset="0"/>
                <a:cs typeface="Times New Roman" panose="02020603050405020304" pitchFamily="18" charset="0"/>
              </a:rPr>
              <a:t>Tres niveles de los no </a:t>
            </a:r>
            <a:r>
              <a:rPr lang="es-EC" b="1" dirty="0" smtClean="0">
                <a:latin typeface="Times New Roman" panose="02020603050405020304" pitchFamily="18" charset="0"/>
                <a:cs typeface="Times New Roman" panose="02020603050405020304" pitchFamily="18" charset="0"/>
              </a:rPr>
              <a:t>clientes</a:t>
            </a:r>
            <a:endParaRPr lang="es-EC" dirty="0">
              <a:latin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61002458"/>
              </p:ext>
            </p:extLst>
          </p:nvPr>
        </p:nvGraphicFramePr>
        <p:xfrm>
          <a:off x="3348507" y="1210615"/>
          <a:ext cx="6053069" cy="5254940"/>
        </p:xfrm>
        <a:graphic>
          <a:graphicData uri="http://schemas.openxmlformats.org/drawingml/2006/table">
            <a:tbl>
              <a:tblPr firstRow="1" firstCol="1" bandRow="1"/>
              <a:tblGrid>
                <a:gridCol w="1896084"/>
                <a:gridCol w="4156985"/>
              </a:tblGrid>
              <a:tr h="223933">
                <a:tc gridSpan="2">
                  <a:txBody>
                    <a:bodyPr/>
                    <a:lstStyle/>
                    <a:p>
                      <a:pPr indent="228600"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rPr>
                        <a:t>NO CLIENTES</a:t>
                      </a:r>
                      <a:endParaRPr lang="es-EC" sz="1400">
                        <a:effectLst/>
                        <a:latin typeface="Times New Roman" panose="02020603050405020304" pitchFamily="18" charset="0"/>
                        <a:ea typeface="Calibri" panose="020F0502020204030204" pitchFamily="34" charset="0"/>
                      </a:endParaRPr>
                    </a:p>
                  </a:txBody>
                  <a:tcPr marL="23011" marR="23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s-EC"/>
                    </a:p>
                  </a:txBody>
                  <a:tcPr/>
                </a:tc>
              </a:tr>
              <a:tr h="223933">
                <a:tc gridSpan="2">
                  <a:txBody>
                    <a:bodyPr/>
                    <a:lstStyle/>
                    <a:p>
                      <a:pPr indent="228600"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endParaRPr>
                    </a:p>
                  </a:txBody>
                  <a:tcPr marL="23011" marR="23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s-EC"/>
                    </a:p>
                  </a:txBody>
                  <a:tcPr/>
                </a:tc>
              </a:tr>
              <a:tr h="1103466">
                <a:tc>
                  <a:txBody>
                    <a:bodyPr/>
                    <a:lstStyle/>
                    <a:p>
                      <a:pPr indent="228600"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NIVEL 1 </a:t>
                      </a:r>
                      <a:endParaRPr lang="es-EC" sz="1400">
                        <a:effectLst/>
                        <a:latin typeface="Times New Roman" panose="02020603050405020304" pitchFamily="18" charset="0"/>
                        <a:ea typeface="Calibri" panose="020F0502020204030204" pitchFamily="34" charset="0"/>
                      </a:endParaRPr>
                    </a:p>
                  </a:txBody>
                  <a:tcPr marL="23011" marR="23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indent="228600" algn="l">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Empresas que manejen algún tipo de control logístico en su fuerza de ventas, es decir que utilicen alguna herramienta tecnológica para evaluar el trabajo de sus vendedores</a:t>
                      </a:r>
                      <a:endParaRPr lang="es-EC" sz="1400">
                        <a:effectLst/>
                        <a:latin typeface="Times New Roman" panose="02020603050405020304" pitchFamily="18" charset="0"/>
                        <a:ea typeface="Calibri" panose="020F0502020204030204" pitchFamily="34" charset="0"/>
                      </a:endParaRPr>
                    </a:p>
                  </a:txBody>
                  <a:tcPr marL="23011" marR="23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33">
                <a:tc gridSpan="2">
                  <a:txBody>
                    <a:bodyPr/>
                    <a:lstStyle/>
                    <a:p>
                      <a:pPr indent="228600"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endParaRPr>
                    </a:p>
                  </a:txBody>
                  <a:tcPr marL="23011" marR="23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s-EC"/>
                    </a:p>
                  </a:txBody>
                  <a:tcPr/>
                </a:tc>
              </a:tr>
              <a:tr h="1544854">
                <a:tc>
                  <a:txBody>
                    <a:bodyPr/>
                    <a:lstStyle/>
                    <a:p>
                      <a:pPr indent="228600"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NIVEL 2 </a:t>
                      </a:r>
                      <a:endParaRPr lang="es-EC" sz="1400">
                        <a:effectLst/>
                        <a:latin typeface="Times New Roman" panose="02020603050405020304" pitchFamily="18" charset="0"/>
                        <a:ea typeface="Calibri" panose="020F0502020204030204" pitchFamily="34" charset="0"/>
                      </a:endParaRPr>
                    </a:p>
                  </a:txBody>
                  <a:tcPr marL="23011" marR="23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228600" algn="l">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Empresas que dentro de su personal se manejen con rutas repetitivas o rutas muy cortas, es decir que no requieran de un control especifico ya que parciamente se sabe a dónde se va el vendedor y el tiempo que le puede tomar en ir y volver a la oficina.</a:t>
                      </a:r>
                      <a:endParaRPr lang="es-EC" sz="1400">
                        <a:effectLst/>
                        <a:latin typeface="Times New Roman" panose="02020603050405020304" pitchFamily="18" charset="0"/>
                        <a:ea typeface="Calibri" panose="020F0502020204030204" pitchFamily="34" charset="0"/>
                      </a:endParaRPr>
                    </a:p>
                  </a:txBody>
                  <a:tcPr marL="23011" marR="23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33">
                <a:tc gridSpan="2">
                  <a:txBody>
                    <a:bodyPr/>
                    <a:lstStyle/>
                    <a:p>
                      <a:pPr indent="228600"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endParaRPr>
                    </a:p>
                  </a:txBody>
                  <a:tcPr marL="23011" marR="23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s-EC"/>
                    </a:p>
                  </a:txBody>
                  <a:tcPr/>
                </a:tc>
              </a:tr>
              <a:tr h="1324160">
                <a:tc>
                  <a:txBody>
                    <a:bodyPr/>
                    <a:lstStyle/>
                    <a:p>
                      <a:pPr indent="228600"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NIVEL 3 </a:t>
                      </a:r>
                      <a:endParaRPr lang="es-EC" sz="1400">
                        <a:effectLst/>
                        <a:latin typeface="Times New Roman" panose="02020603050405020304" pitchFamily="18" charset="0"/>
                        <a:ea typeface="Calibri" panose="020F0502020204030204" pitchFamily="34" charset="0"/>
                      </a:endParaRPr>
                    </a:p>
                  </a:txBody>
                  <a:tcPr marL="23011" marR="23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indent="228600" algn="l">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Este nivel se basa básicamente en las empresas que no utilizan personal para realizar trabajo de campo, es decir que no necesiten controlar actividades de sus empleados ya que estos no salen de las oficinas</a:t>
                      </a:r>
                      <a:endParaRPr lang="es-EC" sz="1400" dirty="0">
                        <a:effectLst/>
                        <a:latin typeface="Times New Roman" panose="02020603050405020304" pitchFamily="18" charset="0"/>
                        <a:ea typeface="Calibri" panose="020F0502020204030204" pitchFamily="34" charset="0"/>
                      </a:endParaRPr>
                    </a:p>
                  </a:txBody>
                  <a:tcPr marL="23011" marR="23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3439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618935267"/>
              </p:ext>
            </p:extLst>
          </p:nvPr>
        </p:nvGraphicFramePr>
        <p:xfrm>
          <a:off x="1596980" y="811368"/>
          <a:ext cx="10380371" cy="6065263"/>
        </p:xfrm>
        <a:graphic>
          <a:graphicData uri="http://schemas.openxmlformats.org/drawingml/2006/table">
            <a:tbl>
              <a:tblPr firstRow="1" firstCol="1" bandRow="1"/>
              <a:tblGrid>
                <a:gridCol w="1631795"/>
                <a:gridCol w="1343219"/>
                <a:gridCol w="1027657"/>
                <a:gridCol w="1660858"/>
                <a:gridCol w="1650479"/>
                <a:gridCol w="1700305"/>
                <a:gridCol w="1366058"/>
              </a:tblGrid>
              <a:tr h="415300">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COMPRA</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ENTREGA</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USO</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COMPLEMENTOS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MANTENIMIENTO</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ELIMINACION</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1528092">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PRODUCTIVIDAD DEL CLIENTE</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8AD4"/>
                    </a:solidFill>
                  </a:tcPr>
                </a:tc>
                <a:tc rowSpan="3">
                  <a:txBody>
                    <a:bodyPr/>
                    <a:lstStyle/>
                    <a:p>
                      <a:pPr indent="228600" algn="ctr">
                        <a:lnSpc>
                          <a:spcPct val="15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rPr>
                        <a:t>Al tratarse de un servicio que es evaluado a través de un software, el cliente recibe una completa capacitación acerca del uso y manejo del dispositivo, también se le explica cómo medir los resultados y programar el software de acuerdo a sus necesidades.</a:t>
                      </a:r>
                      <a:endParaRPr lang="es-EC" sz="110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3">
                  <a:txBody>
                    <a:bodyPr/>
                    <a:lstStyle/>
                    <a:p>
                      <a:pPr indent="228600" algn="ctr">
                        <a:lnSpc>
                          <a:spcPct val="15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rPr>
                        <a:t>Los lineamientos que se den el servicio buscaran cumplir con todas las expectativas de la organización y de la manera más sencilla y útil para sacar el mayor rendimiento al producto. </a:t>
                      </a:r>
                      <a:endParaRPr lang="es-EC" sz="110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4">
                  <a:txBody>
                    <a:bodyPr/>
                    <a:lstStyle/>
                    <a:p>
                      <a:pPr indent="228600" algn="ctr">
                        <a:lnSpc>
                          <a:spcPct val="15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rPr>
                        <a:t>El uso del dispositivo tanto como del software es específico para la organización hablando así del departamento de ventas donde no se podrá filtrar información a ningún personal que no esté autorizado para la manipulación del software, los equipos </a:t>
                      </a:r>
                      <a:r>
                        <a:rPr lang="es-EC" sz="1000" dirty="0" err="1">
                          <a:solidFill>
                            <a:srgbClr val="000000"/>
                          </a:solidFill>
                          <a:effectLst/>
                          <a:latin typeface="Times New Roman" panose="02020603050405020304" pitchFamily="18" charset="0"/>
                          <a:ea typeface="Times New Roman" panose="02020603050405020304" pitchFamily="18" charset="0"/>
                        </a:rPr>
                        <a:t>Georuta</a:t>
                      </a:r>
                      <a:r>
                        <a:rPr lang="es-EC" sz="1000" dirty="0">
                          <a:solidFill>
                            <a:srgbClr val="000000"/>
                          </a:solidFill>
                          <a:effectLst/>
                          <a:latin typeface="Times New Roman" panose="02020603050405020304" pitchFamily="18" charset="0"/>
                          <a:ea typeface="Times New Roman" panose="02020603050405020304" pitchFamily="18" charset="0"/>
                        </a:rPr>
                        <a:t> se entregaran a cada empleado y se capacitara sobre su uso.</a:t>
                      </a:r>
                      <a:endParaRPr lang="es-EC" sz="110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3">
                  <a:txBody>
                    <a:bodyPr/>
                    <a:lstStyle/>
                    <a:p>
                      <a:pPr indent="228600" algn="ctr">
                        <a:lnSpc>
                          <a:spcPct val="15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rPr>
                        <a:t>En cuanto al dispositivo y al software se incluirán manuales de uso así como también su respectivo estuche con el cargador, los complementos y las herramientas del software se indicaran en su respectivo manual con la facilidad de una instrucción personalizada si así lo requiere la organización</a:t>
                      </a:r>
                      <a:endParaRPr lang="es-EC" sz="110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3">
                  <a:txBody>
                    <a:bodyPr/>
                    <a:lstStyle/>
                    <a:p>
                      <a:pPr indent="228600" algn="ctr">
                        <a:lnSpc>
                          <a:spcPct val="15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rPr>
                        <a:t>Hablamos de mantenimiento al referirnos a un seguimiento post venta del equipo y a brindar las actualizaciones correspondientes del software en caso de haberlas.</a:t>
                      </a:r>
                      <a:endParaRPr lang="es-EC" sz="110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El servicio no requiere eliminar algún aspecto, se brindara la respectiva evaluación de la experiencia de compra y el seguimiento a cada cliente.</a:t>
                      </a:r>
                      <a:endParaRPr lang="es-EC" sz="110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75568">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SIMPLICIDAD</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8AD4"/>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5925">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COMODIDAD</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8AD4"/>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28600" algn="ctr">
                        <a:lnSpc>
                          <a:spcPct val="15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rPr>
                        <a:t> </a:t>
                      </a:r>
                      <a:endParaRPr lang="es-EC" sz="110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299">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RIESGO</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8AD4"/>
                    </a:solidFill>
                  </a:tcPr>
                </a:tc>
                <a:tc>
                  <a:txBody>
                    <a:bodyPr/>
                    <a:lstStyle/>
                    <a:p>
                      <a:pPr indent="228600" algn="ctr">
                        <a:lnSpc>
                          <a:spcPct val="150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indent="228600" algn="ctr">
                        <a:lnSpc>
                          <a:spcPct val="150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389">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DIVERSION E IMAGEN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8AD4"/>
                    </a:solidFill>
                  </a:tcPr>
                </a:tc>
                <a:tc gridSpan="2">
                  <a:txBody>
                    <a:bodyPr/>
                    <a:lstStyle/>
                    <a:p>
                      <a:pPr indent="228600" algn="ctr">
                        <a:lnSpc>
                          <a:spcPct val="15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rPr>
                        <a:t>Al involucrarse en las actividades de rastreo satelital, todo el proceso dejará sorprendido al usuario por todas la información que puede obtener de un dispositivo al momento de monitorear como es el desempeño de su fuerza de ventas y más aún porque la información es 100% confiable y verídica.</a:t>
                      </a:r>
                      <a:endParaRPr lang="es-EC" sz="110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C"/>
                    </a:p>
                  </a:txBody>
                  <a:tcPr/>
                </a:tc>
                <a:tc rowSpan="2">
                  <a:txBody>
                    <a:bodyPr/>
                    <a:lstStyle/>
                    <a:p>
                      <a:pPr indent="228600" algn="ctr">
                        <a:lnSpc>
                          <a:spcPct val="15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rPr>
                        <a:t>Al seguir cada vez más tendencias amables con el medio ambiente se da esta propuesta de poder eliminar algunos recursos como hojas de papel, bitácoras, agendas, etc. Al proporcionar el uso específico del software donde al programarlo con las necesidades del departamento de ventas arroja la información solicitada.</a:t>
                      </a:r>
                      <a:endParaRPr lang="es-EC" sz="110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228600" algn="ctr">
                        <a:lnSpc>
                          <a:spcPct val="150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rPr>
                        <a:t> </a:t>
                      </a:r>
                      <a:endParaRPr lang="es-EC" sz="105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195">
                <a:tc>
                  <a:txBody>
                    <a:bodyPr/>
                    <a:lstStyle/>
                    <a:p>
                      <a:pPr indent="228600" algn="ctr">
                        <a:lnSpc>
                          <a:spcPct val="150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rPr>
                        <a:t>AMABILIDAD CON EL MEDIO AMBIENTE</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8AD4"/>
                    </a:solidFill>
                  </a:tcPr>
                </a:tc>
                <a:tc>
                  <a:txBody>
                    <a:bodyPr/>
                    <a:lstStyle/>
                    <a:p>
                      <a:pPr indent="228600" algn="ctr">
                        <a:lnSpc>
                          <a:spcPct val="15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rPr>
                        <a:t> </a:t>
                      </a:r>
                      <a:endParaRPr lang="es-EC" sz="110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indent="228600" algn="ctr">
                        <a:lnSpc>
                          <a:spcPct val="150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50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rPr>
                        <a:t> </a:t>
                      </a:r>
                      <a:endParaRPr lang="es-EC" sz="1050" dirty="0">
                        <a:effectLst/>
                        <a:latin typeface="Times New Roman" panose="02020603050405020304" pitchFamily="18" charset="0"/>
                        <a:ea typeface="Calibri" panose="020F0502020204030204" pitchFamily="34" charset="0"/>
                      </a:endParaRPr>
                    </a:p>
                  </a:txBody>
                  <a:tcPr marL="25961" marR="2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1484311" y="43049"/>
            <a:ext cx="4849404" cy="579967"/>
          </a:xfrm>
          <a:prstGeom prst="rect">
            <a:avLst/>
          </a:prstGeom>
        </p:spPr>
        <p:txBody>
          <a:bodyPr wrap="none">
            <a:spAutoFit/>
          </a:bodyPr>
          <a:lstStyle/>
          <a:p>
            <a:pPr indent="228600" algn="just">
              <a:lnSpc>
                <a:spcPct val="150000"/>
              </a:lnSpc>
              <a:spcAft>
                <a:spcPts val="0"/>
              </a:spcAft>
            </a:pPr>
            <a:r>
              <a:rPr lang="es-EC" sz="2400" b="1" dirty="0">
                <a:latin typeface="Times New Roman" panose="02020603050405020304" pitchFamily="18" charset="0"/>
              </a:rPr>
              <a:t>Prueba de la utilidad excepcional </a:t>
            </a:r>
            <a:endParaRPr lang="es-EC" sz="2400" b="1" dirty="0">
              <a:effectLst/>
              <a:latin typeface="Times New Roman" panose="02020603050405020304" pitchFamily="18" charset="0"/>
            </a:endParaRPr>
          </a:p>
        </p:txBody>
      </p:sp>
    </p:spTree>
    <p:extLst>
      <p:ext uri="{BB962C8B-B14F-4D97-AF65-F5344CB8AC3E}">
        <p14:creationId xmlns:p14="http://schemas.microsoft.com/office/powerpoint/2010/main" val="822655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1311" y="-330200"/>
            <a:ext cx="10018713" cy="1752599"/>
          </a:xfrm>
        </p:spPr>
        <p:txBody>
          <a:bodyPr>
            <a:normAutofit/>
          </a:bodyPr>
          <a:lstStyle/>
          <a:p>
            <a:pPr algn="l"/>
            <a:r>
              <a:rPr lang="es-EC" sz="3200" dirty="0" smtClean="0">
                <a:latin typeface="Times New Roman" panose="02020603050405020304" pitchFamily="18" charset="0"/>
                <a:cs typeface="Times New Roman" panose="02020603050405020304" pitchFamily="18" charset="0"/>
              </a:rPr>
              <a:t>INTRODUCCIÓN</a:t>
            </a:r>
            <a:endParaRPr lang="es-EC" sz="28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368400" y="709411"/>
            <a:ext cx="10018713" cy="3124201"/>
          </a:xfrm>
        </p:spPr>
        <p:txBody>
          <a:bodyPr>
            <a:normAutofit/>
          </a:bodyPr>
          <a:lstStyle/>
          <a:p>
            <a:pPr algn="just"/>
            <a:r>
              <a:rPr lang="es-EC" sz="1800" dirty="0">
                <a:latin typeface="Times New Roman" panose="02020603050405020304" pitchFamily="18" charset="0"/>
                <a:cs typeface="Times New Roman" panose="02020603050405020304" pitchFamily="18" charset="0"/>
              </a:rPr>
              <a:t>Al encontrarnos en una era de flujo de información constante donde cada día se presentan propuestas innovadoras en cuanto al uso de herramientas tecnológicas en una empresa, va creciendo cada vez más la oferta de equipos que ayuden a reducir esfuerzos y costos dentro de una organización donde se puede observar un océano rojo o dicho de otra manera un mercado lleno de las mismas ofertas para la misma demanda donde todos compiten contra todos con productos similares, es así que con el presente trabajo se pretende lanzar un océano azul en este mercado, donde exista un producto que no tenga competencia y sea de alto valor para su mercado meta.</a:t>
            </a:r>
          </a:p>
          <a:p>
            <a:pPr algn="just"/>
            <a:endParaRPr lang="es-EC" sz="1800" dirty="0">
              <a:latin typeface="Times New Roman" panose="02020603050405020304" pitchFamily="18" charset="0"/>
              <a:cs typeface="Times New Roman" panose="02020603050405020304" pitchFamily="18" charset="0"/>
            </a:endParaRPr>
          </a:p>
        </p:txBody>
      </p:sp>
      <p:pic>
        <p:nvPicPr>
          <p:cNvPr id="4" name="Imagen 3"/>
          <p:cNvPicPr/>
          <p:nvPr/>
        </p:nvPicPr>
        <p:blipFill rotWithShape="1">
          <a:blip r:embed="rId2"/>
          <a:srcRect l="24375" t="20587" r="25824" b="18278"/>
          <a:stretch/>
        </p:blipFill>
        <p:spPr bwMode="auto">
          <a:xfrm>
            <a:off x="4301544" y="3181082"/>
            <a:ext cx="5022760" cy="336138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3058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a:blip r:embed="rId2"/>
          <a:stretch>
            <a:fillRect/>
          </a:stretch>
        </p:blipFill>
        <p:spPr>
          <a:xfrm>
            <a:off x="2217533" y="0"/>
            <a:ext cx="9414314" cy="6478073"/>
          </a:xfrm>
          <a:prstGeom prst="rect">
            <a:avLst/>
          </a:prstGeom>
        </p:spPr>
      </p:pic>
    </p:spTree>
    <p:extLst>
      <p:ext uri="{BB962C8B-B14F-4D97-AF65-F5344CB8AC3E}">
        <p14:creationId xmlns:p14="http://schemas.microsoft.com/office/powerpoint/2010/main" val="3064015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859288812"/>
              </p:ext>
            </p:extLst>
          </p:nvPr>
        </p:nvGraphicFramePr>
        <p:xfrm>
          <a:off x="2442949" y="1446663"/>
          <a:ext cx="8625385" cy="5081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1610435" y="-6698"/>
            <a:ext cx="7519916" cy="1384995"/>
          </a:xfrm>
          <a:prstGeom prst="rect">
            <a:avLst/>
          </a:prstGeom>
        </p:spPr>
        <p:txBody>
          <a:bodyPr wrap="square">
            <a:spAutoFit/>
          </a:bodyPr>
          <a:lstStyle/>
          <a:p>
            <a:pPr marL="228600" algn="just">
              <a:lnSpc>
                <a:spcPct val="200000"/>
              </a:lnSpc>
              <a:spcAft>
                <a:spcPts val="0"/>
              </a:spcAft>
            </a:pPr>
            <a:r>
              <a:rPr lang="es-EC" sz="2400" b="1" dirty="0">
                <a:latin typeface="Times New Roman" panose="02020603050405020304" pitchFamily="18" charset="0"/>
                <a:ea typeface="Calibri" panose="020F0502020204030204" pitchFamily="34" charset="0"/>
              </a:rPr>
              <a:t>Incorporar la ejecución dentro de la estrategia</a:t>
            </a:r>
          </a:p>
          <a:p>
            <a:pPr indent="228600">
              <a:lnSpc>
                <a:spcPct val="150000"/>
              </a:lnSpc>
              <a:spcAft>
                <a:spcPts val="800"/>
              </a:spcAft>
            </a:pPr>
            <a:r>
              <a:rPr lang="es-EC" sz="2400" b="1" dirty="0">
                <a:latin typeface="Times New Roman" panose="02020603050405020304" pitchFamily="18" charset="0"/>
                <a:ea typeface="Calibri" panose="020F0502020204030204" pitchFamily="34" charset="0"/>
              </a:rPr>
              <a:t>El poder del proceso equitativo</a:t>
            </a:r>
            <a:endParaRPr lang="es-EC"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03917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4185" y="-515204"/>
            <a:ext cx="10018713" cy="1752599"/>
          </a:xfrm>
        </p:spPr>
        <p:txBody>
          <a:bodyPr>
            <a:normAutofit/>
          </a:bodyPr>
          <a:lstStyle/>
          <a:p>
            <a:r>
              <a:rPr lang="es-EC" sz="2800" dirty="0" smtClean="0">
                <a:latin typeface="Times New Roman" panose="02020603050405020304" pitchFamily="18" charset="0"/>
                <a:cs typeface="Times New Roman" panose="02020603050405020304" pitchFamily="18" charset="0"/>
              </a:rPr>
              <a:t>CONCLUSIONES</a:t>
            </a:r>
            <a:endParaRPr lang="es-EC" sz="28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620789" y="1023581"/>
            <a:ext cx="9897922" cy="6088419"/>
          </a:xfrm>
        </p:spPr>
        <p:txBody>
          <a:bodyPr>
            <a:normAutofit fontScale="62500" lnSpcReduction="20000"/>
          </a:bodyPr>
          <a:lstStyle/>
          <a:p>
            <a:pPr lvl="0">
              <a:lnSpc>
                <a:spcPct val="120000"/>
              </a:lnSpc>
            </a:pPr>
            <a:r>
              <a:rPr lang="es-EC" dirty="0">
                <a:latin typeface="Times New Roman" panose="02020603050405020304" pitchFamily="18" charset="0"/>
                <a:cs typeface="Times New Roman" panose="02020603050405020304" pitchFamily="18" charset="0"/>
              </a:rPr>
              <a:t>Los océanos azules son creados constantemente por modelos de negocios exitosos que saben aprovechar al máximo los recursos disponibles para ofertar a un determinado mercado con el menor costo y precio posible, la metodología es clara y fundamentada en una exhaustiva investigación de mercados aplicando el modelo, presenta una amplia viabilidad o aceptación del mercado para el dispositivo GEORUTA en las empresas de la Cámara de la Pequeña y Mediana Empresa de la provincia de Pichincha ubicadas en el Distrito Metropolitano de Quito.</a:t>
            </a:r>
          </a:p>
          <a:p>
            <a:pPr lvl="0">
              <a:lnSpc>
                <a:spcPct val="120000"/>
              </a:lnSpc>
            </a:pPr>
            <a:r>
              <a:rPr lang="es-EC" dirty="0">
                <a:latin typeface="Times New Roman" panose="02020603050405020304" pitchFamily="18" charset="0"/>
                <a:cs typeface="Times New Roman" panose="02020603050405020304" pitchFamily="18" charset="0"/>
              </a:rPr>
              <a:t>El 67.2% del mercado encuestado manifiesta que si manejan un sistema de control logístico por lo que al introducir las preguntas respectivas sobre el uso de un equipo de rastreo satelital sus respuestas fueron favorables en cuanto a la adopción de la nueva herramienta lo que nos da una buena perspectiva de posibles ventas y distribución del equipo. </a:t>
            </a:r>
          </a:p>
          <a:p>
            <a:pPr lvl="0">
              <a:lnSpc>
                <a:spcPct val="120000"/>
              </a:lnSpc>
            </a:pPr>
            <a:r>
              <a:rPr lang="es-EC" dirty="0">
                <a:latin typeface="Times New Roman" panose="02020603050405020304" pitchFamily="18" charset="0"/>
                <a:cs typeface="Times New Roman" panose="02020603050405020304" pitchFamily="18" charset="0"/>
              </a:rPr>
              <a:t>La aplicación de los 6 principios fundamentales de la estrategia, crean un precedente claro sobre las preferencias del mercado en cuanto localización, seguridad y monitoreo con el uso de un equipo de rastreo satelital donde estos aspectos se consideraron por los encuestados como muy importantes dentro del uso específico de control logístico de su personal.</a:t>
            </a:r>
          </a:p>
          <a:p>
            <a:pPr lvl="0">
              <a:lnSpc>
                <a:spcPct val="120000"/>
              </a:lnSpc>
            </a:pPr>
            <a:r>
              <a:rPr lang="es-EC" dirty="0">
                <a:latin typeface="Times New Roman" panose="02020603050405020304" pitchFamily="18" charset="0"/>
                <a:cs typeface="Times New Roman" panose="02020603050405020304" pitchFamily="18" charset="0"/>
              </a:rPr>
              <a:t>El lienzo estratégico final de la oferta de valor del equipo GEORUTA determino picos altos en cuanto a la implementación de las siguientes variables: hora de inicio del recorrido, hora de finalización del recorrido, vías que tomó, tiempo que se detuvo en cada lugar visitado, excesos de velocidad, kilómetros recorridos, mantener una base de datos histórica de todos los recorridos por día, uso de un dispositivo pequeño de bolsillo, únicamente el personal autorizado puede manipular el software, confiabilidad de datos, revisa índices de accidentes, proporciona un registro y mide la evaluación del desempeño, comparado con la oferta actual de una herramienta de control logístico para el equipo de ventas de una organización</a:t>
            </a:r>
            <a:r>
              <a:rPr lang="es-EC" dirty="0" smtClean="0">
                <a:latin typeface="Times New Roman" panose="02020603050405020304" pitchFamily="18" charset="0"/>
                <a:cs typeface="Times New Roman" panose="02020603050405020304" pitchFamily="18" charset="0"/>
              </a:rPr>
              <a:t>.</a:t>
            </a:r>
          </a:p>
          <a:p>
            <a:pPr>
              <a:lnSpc>
                <a:spcPct val="120000"/>
              </a:lnSpc>
            </a:pPr>
            <a:r>
              <a:rPr lang="es-EC" dirty="0">
                <a:latin typeface="Times New Roman" panose="02020603050405020304" pitchFamily="18" charset="0"/>
                <a:cs typeface="Times New Roman" panose="02020603050405020304" pitchFamily="18" charset="0"/>
              </a:rPr>
              <a:t>El uso del software para las empresas también representa una herramienta para la medición de indicadores de desempeño y evaluación del trabajo de su personal ya que la información es verídica y se encuentra al alcance del gerente de una manera fácil, rápida y eficiente.</a:t>
            </a:r>
          </a:p>
          <a:p>
            <a:pPr>
              <a:lnSpc>
                <a:spcPct val="120000"/>
              </a:lnSpc>
            </a:pPr>
            <a:r>
              <a:rPr lang="es-EC" dirty="0">
                <a:latin typeface="Times New Roman" panose="02020603050405020304" pitchFamily="18" charset="0"/>
                <a:cs typeface="Times New Roman" panose="02020603050405020304" pitchFamily="18" charset="0"/>
              </a:rPr>
              <a:t>El mercado participe de la oferta de valor del dispositivo GEORUTA tiene un perfil socioeconómico medio alto y la incidencia de la propuesta en este segmento puede desencadenar una rentabilidad muy alta y una expansión total a nivel de todo el Ecuador.</a:t>
            </a:r>
          </a:p>
          <a:p>
            <a:pPr lvl="0">
              <a:lnSpc>
                <a:spcPct val="120000"/>
              </a:lnSpc>
            </a:pPr>
            <a:endParaRPr lang="es-EC" dirty="0">
              <a:latin typeface="Times New Roman" panose="02020603050405020304" pitchFamily="18" charset="0"/>
              <a:cs typeface="Times New Roman" panose="02020603050405020304" pitchFamily="18" charset="0"/>
            </a:endParaRPr>
          </a:p>
          <a:p>
            <a:pPr>
              <a:lnSpc>
                <a:spcPct val="120000"/>
              </a:lnSpc>
            </a:pP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596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208128"/>
            <a:ext cx="10018713" cy="1074761"/>
          </a:xfrm>
        </p:spPr>
        <p:txBody>
          <a:bodyPr>
            <a:normAutofit/>
          </a:bodyPr>
          <a:lstStyle/>
          <a:p>
            <a:r>
              <a:rPr lang="es-EC" sz="3200" b="1" dirty="0" smtClean="0">
                <a:latin typeface="Times New Roman" panose="02020603050405020304" pitchFamily="18" charset="0"/>
                <a:cs typeface="Times New Roman" panose="02020603050405020304" pitchFamily="18" charset="0"/>
              </a:rPr>
              <a:t>RECOMENDACIONES</a:t>
            </a:r>
            <a:br>
              <a:rPr lang="es-EC" sz="3200" b="1" dirty="0" smtClean="0">
                <a:latin typeface="Times New Roman" panose="02020603050405020304" pitchFamily="18" charset="0"/>
                <a:cs typeface="Times New Roman" panose="02020603050405020304" pitchFamily="18" charset="0"/>
              </a:rPr>
            </a:br>
            <a:endParaRPr lang="es-EC" sz="32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484310" y="1132764"/>
            <a:ext cx="10018713" cy="5158853"/>
          </a:xfrm>
        </p:spPr>
        <p:txBody>
          <a:bodyPr>
            <a:normAutofit fontScale="92500" lnSpcReduction="20000"/>
          </a:bodyPr>
          <a:lstStyle/>
          <a:p>
            <a:pPr lvl="0"/>
            <a:r>
              <a:rPr lang="es-EC" dirty="0" smtClean="0">
                <a:latin typeface="Times New Roman" panose="02020603050405020304" pitchFamily="18" charset="0"/>
                <a:cs typeface="Times New Roman" panose="02020603050405020304" pitchFamily="18" charset="0"/>
              </a:rPr>
              <a:t>Crear </a:t>
            </a:r>
            <a:r>
              <a:rPr lang="es-EC" dirty="0">
                <a:latin typeface="Times New Roman" panose="02020603050405020304" pitchFamily="18" charset="0"/>
                <a:cs typeface="Times New Roman" panose="02020603050405020304" pitchFamily="18" charset="0"/>
              </a:rPr>
              <a:t>información concluyente y bases de datos que contengan todos los detalles y perfiles de los vendedores de una organización para medir características y variables de crecimiento laboral.</a:t>
            </a:r>
          </a:p>
          <a:p>
            <a:pPr lvl="0"/>
            <a:r>
              <a:rPr lang="es-EC" dirty="0">
                <a:latin typeface="Times New Roman" panose="02020603050405020304" pitchFamily="18" charset="0"/>
                <a:cs typeface="Times New Roman" panose="02020603050405020304" pitchFamily="18" charset="0"/>
              </a:rPr>
              <a:t>Desarrollar la técnica de ubicación en mapas de toda la base de clientes que posea una empresa para usar la tecnología como herramienta de minimización de recursos.</a:t>
            </a:r>
          </a:p>
          <a:p>
            <a:pPr lvl="0"/>
            <a:r>
              <a:rPr lang="es-EC" dirty="0">
                <a:latin typeface="Times New Roman" panose="02020603050405020304" pitchFamily="18" charset="0"/>
                <a:cs typeface="Times New Roman" panose="02020603050405020304" pitchFamily="18" charset="0"/>
              </a:rPr>
              <a:t>Enfocar los 6 principios de la estrategia de océano azul en mensajes que claros dando a conocer el híbrido entre el monitoreo de personal, seguridad y localización mediante equipos de rastreo satelital</a:t>
            </a:r>
          </a:p>
          <a:p>
            <a:pPr lvl="0"/>
            <a:r>
              <a:rPr lang="es-EC" dirty="0">
                <a:latin typeface="Times New Roman" panose="02020603050405020304" pitchFamily="18" charset="0"/>
                <a:cs typeface="Times New Roman" panose="02020603050405020304" pitchFamily="18" charset="0"/>
              </a:rPr>
              <a:t>Crear páginas web y blogs educativos para involucrar al mercado ecuatoriano al uso de la tecnología satelital como recurso para manejar diferentes ámbitos dentro de una organización como ventas, cobranza, seguridad, etc.</a:t>
            </a:r>
          </a:p>
          <a:p>
            <a:pPr lvl="0"/>
            <a:r>
              <a:rPr lang="es-EC" dirty="0" smtClean="0">
                <a:latin typeface="Times New Roman" panose="02020603050405020304" pitchFamily="18" charset="0"/>
                <a:cs typeface="Times New Roman" panose="02020603050405020304" pitchFamily="18" charset="0"/>
              </a:rPr>
              <a:t>Resaltar </a:t>
            </a:r>
            <a:r>
              <a:rPr lang="es-EC" dirty="0">
                <a:latin typeface="Times New Roman" panose="02020603050405020304" pitchFamily="18" charset="0"/>
                <a:cs typeface="Times New Roman" panose="02020603050405020304" pitchFamily="18" charset="0"/>
              </a:rPr>
              <a:t>la imagen de la empresa mediante campañas de medios donde se pueda dar a conocer la trayectoria y la credibilidad de su gente y productos.</a:t>
            </a:r>
          </a:p>
          <a:p>
            <a:pPr lvl="0"/>
            <a:r>
              <a:rPr lang="es-EC" dirty="0">
                <a:latin typeface="Times New Roman" panose="02020603050405020304" pitchFamily="18" charset="0"/>
                <a:cs typeface="Times New Roman" panose="02020603050405020304" pitchFamily="18" charset="0"/>
              </a:rPr>
              <a:t>Consultar medidas para solicitar ayuda por parte del gobierno para programas de innovación y tecnología. </a:t>
            </a:r>
          </a:p>
        </p:txBody>
      </p:sp>
    </p:spTree>
    <p:extLst>
      <p:ext uri="{BB962C8B-B14F-4D97-AF65-F5344CB8AC3E}">
        <p14:creationId xmlns:p14="http://schemas.microsoft.com/office/powerpoint/2010/main" val="2895772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1311" y="-330200"/>
            <a:ext cx="10018713" cy="1752599"/>
          </a:xfrm>
        </p:spPr>
        <p:txBody>
          <a:bodyPr>
            <a:normAutofit/>
          </a:bodyPr>
          <a:lstStyle/>
          <a:p>
            <a:pPr algn="l"/>
            <a:r>
              <a:rPr lang="es-EC" sz="3200" dirty="0" smtClean="0">
                <a:latin typeface="Times New Roman" panose="02020603050405020304" pitchFamily="18" charset="0"/>
                <a:cs typeface="Times New Roman" panose="02020603050405020304" pitchFamily="18" charset="0"/>
              </a:rPr>
              <a:t>PROBLEMA</a:t>
            </a:r>
            <a:endParaRPr lang="es-EC" sz="2800" dirty="0">
              <a:latin typeface="Times New Roman" panose="02020603050405020304" pitchFamily="18" charset="0"/>
              <a:cs typeface="Times New Roman" panose="02020603050405020304" pitchFamily="18" charset="0"/>
            </a:endParaRPr>
          </a:p>
        </p:txBody>
      </p:sp>
      <p:grpSp>
        <p:nvGrpSpPr>
          <p:cNvPr id="6" name="Grupo 5"/>
          <p:cNvGrpSpPr>
            <a:grpSpLocks/>
          </p:cNvGrpSpPr>
          <p:nvPr/>
        </p:nvGrpSpPr>
        <p:grpSpPr bwMode="auto">
          <a:xfrm>
            <a:off x="2176126" y="966117"/>
            <a:ext cx="8989857" cy="5286376"/>
            <a:chOff x="2081" y="1842"/>
            <a:chExt cx="14035" cy="8762"/>
          </a:xfrm>
        </p:grpSpPr>
        <p:grpSp>
          <p:nvGrpSpPr>
            <p:cNvPr id="7" name="Group 3"/>
            <p:cNvGrpSpPr>
              <a:grpSpLocks/>
            </p:cNvGrpSpPr>
            <p:nvPr/>
          </p:nvGrpSpPr>
          <p:grpSpPr bwMode="auto">
            <a:xfrm>
              <a:off x="2190" y="5212"/>
              <a:ext cx="13926" cy="2278"/>
              <a:chOff x="748" y="1626"/>
              <a:chExt cx="4665" cy="911"/>
            </a:xfrm>
          </p:grpSpPr>
          <p:sp>
            <p:nvSpPr>
              <p:cNvPr id="58" name="AutoShape 4"/>
              <p:cNvSpPr>
                <a:spLocks noChangeArrowheads="1"/>
              </p:cNvSpPr>
              <p:nvPr/>
            </p:nvSpPr>
            <p:spPr bwMode="auto">
              <a:xfrm rot="-16200000">
                <a:off x="2777" y="312"/>
                <a:ext cx="44" cy="3557"/>
              </a:xfrm>
              <a:prstGeom prst="triangle">
                <a:avLst>
                  <a:gd name="adj" fmla="val 54407"/>
                </a:avLst>
              </a:prstGeom>
              <a:solidFill>
                <a:srgbClr val="BBE0E3"/>
              </a:solidFill>
              <a:ln w="9525">
                <a:solidFill>
                  <a:srgbClr val="83C6CB"/>
                </a:solidFill>
                <a:miter lim="800000"/>
                <a:headEnd/>
                <a:tailEnd/>
              </a:ln>
            </p:spPr>
            <p:txBody>
              <a:bodyPr rot="0" vert="horz" wrap="square" lIns="91440" tIns="45720" rIns="91440" bIns="45720" anchor="ctr" anchorCtr="0" upright="1">
                <a:noAutofit/>
              </a:bodyPr>
              <a:lstStyle/>
              <a:p>
                <a:endParaRPr lang="es-EC"/>
              </a:p>
            </p:txBody>
          </p:sp>
          <p:sp>
            <p:nvSpPr>
              <p:cNvPr id="59" name="AutoShape 5"/>
              <p:cNvSpPr>
                <a:spLocks noChangeArrowheads="1"/>
              </p:cNvSpPr>
              <p:nvPr/>
            </p:nvSpPr>
            <p:spPr bwMode="auto">
              <a:xfrm rot="10800000">
                <a:off x="748" y="1706"/>
                <a:ext cx="272" cy="726"/>
              </a:xfrm>
              <a:prstGeom prst="moon">
                <a:avLst>
                  <a:gd name="adj" fmla="val 50000"/>
                </a:avLst>
              </a:prstGeom>
              <a:solidFill>
                <a:srgbClr val="BBE0E3"/>
              </a:solidFill>
              <a:ln w="9525">
                <a:solidFill>
                  <a:srgbClr val="83C6CB"/>
                </a:solidFill>
                <a:miter lim="800000"/>
                <a:headEnd/>
                <a:tailEnd/>
              </a:ln>
            </p:spPr>
            <p:txBody>
              <a:bodyPr rot="0" vert="horz" wrap="square" lIns="91440" tIns="45720" rIns="91440" bIns="45720" anchor="ctr" anchorCtr="0" upright="1">
                <a:noAutofit/>
              </a:bodyPr>
              <a:lstStyle/>
              <a:p>
                <a:endParaRPr lang="es-EC"/>
              </a:p>
            </p:txBody>
          </p:sp>
          <p:grpSp>
            <p:nvGrpSpPr>
              <p:cNvPr id="60" name="Group 6"/>
              <p:cNvGrpSpPr>
                <a:grpSpLocks/>
              </p:cNvGrpSpPr>
              <p:nvPr/>
            </p:nvGrpSpPr>
            <p:grpSpPr bwMode="auto">
              <a:xfrm>
                <a:off x="4512" y="1633"/>
                <a:ext cx="681" cy="904"/>
                <a:chOff x="4694" y="1633"/>
                <a:chExt cx="681" cy="904"/>
              </a:xfrm>
            </p:grpSpPr>
            <p:sp>
              <p:nvSpPr>
                <p:cNvPr id="62" name="AutoShape 7"/>
                <p:cNvSpPr>
                  <a:spLocks noChangeArrowheads="1"/>
                </p:cNvSpPr>
                <p:nvPr/>
              </p:nvSpPr>
              <p:spPr bwMode="auto">
                <a:xfrm rot="10800000">
                  <a:off x="4921" y="1706"/>
                  <a:ext cx="454" cy="681"/>
                </a:xfrm>
                <a:prstGeom prst="moon">
                  <a:avLst>
                    <a:gd name="adj" fmla="val 50000"/>
                  </a:avLst>
                </a:prstGeom>
                <a:solidFill>
                  <a:srgbClr val="BBE0E3"/>
                </a:solidFill>
                <a:ln w="9525">
                  <a:solidFill>
                    <a:srgbClr val="83C6CB"/>
                  </a:solidFill>
                  <a:miter lim="800000"/>
                  <a:headEnd/>
                  <a:tailEnd/>
                </a:ln>
              </p:spPr>
              <p:txBody>
                <a:bodyPr rot="0" vert="horz" wrap="square" lIns="91440" tIns="45720" rIns="91440" bIns="45720" anchor="ctr" anchorCtr="0" upright="1">
                  <a:noAutofit/>
                </a:bodyPr>
                <a:lstStyle/>
                <a:p>
                  <a:endParaRPr lang="es-EC"/>
                </a:p>
              </p:txBody>
            </p:sp>
            <p:sp>
              <p:nvSpPr>
                <p:cNvPr id="63" name="Oval 8"/>
                <p:cNvSpPr>
                  <a:spLocks noChangeArrowheads="1"/>
                </p:cNvSpPr>
                <p:nvPr/>
              </p:nvSpPr>
              <p:spPr bwMode="auto">
                <a:xfrm>
                  <a:off x="4694" y="1633"/>
                  <a:ext cx="534" cy="904"/>
                </a:xfrm>
                <a:prstGeom prst="ellipse">
                  <a:avLst/>
                </a:prstGeom>
                <a:solidFill>
                  <a:srgbClr val="BBE0E3"/>
                </a:solidFill>
                <a:ln w="9525">
                  <a:solidFill>
                    <a:srgbClr val="83C6CB"/>
                  </a:solidFill>
                  <a:round/>
                  <a:headEnd/>
                  <a:tailEnd/>
                </a:ln>
              </p:spPr>
              <p:txBody>
                <a:bodyPr rot="0" vert="horz" wrap="square" lIns="91440" tIns="45720" rIns="91440" bIns="45720" anchor="ctr" anchorCtr="0" upright="1">
                  <a:noAutofit/>
                </a:bodyPr>
                <a:lstStyle/>
                <a:p>
                  <a:endParaRPr lang="es-EC"/>
                </a:p>
              </p:txBody>
            </p:sp>
          </p:grpSp>
          <p:sp>
            <p:nvSpPr>
              <p:cNvPr id="61" name="AutoShape 9"/>
              <p:cNvSpPr>
                <a:spLocks noChangeArrowheads="1"/>
              </p:cNvSpPr>
              <p:nvPr/>
            </p:nvSpPr>
            <p:spPr bwMode="auto">
              <a:xfrm rot="10800000">
                <a:off x="4749" y="1626"/>
                <a:ext cx="664" cy="904"/>
              </a:xfrm>
              <a:prstGeom prst="moon">
                <a:avLst>
                  <a:gd name="adj" fmla="val 50000"/>
                </a:avLst>
              </a:prstGeom>
              <a:solidFill>
                <a:srgbClr val="BBE0E3"/>
              </a:solidFill>
              <a:ln w="9525">
                <a:solidFill>
                  <a:srgbClr val="BBE0E3"/>
                </a:solidFill>
                <a:miter lim="800000"/>
                <a:headEnd/>
                <a:tailEnd/>
              </a:ln>
            </p:spPr>
            <p:txBody>
              <a:bodyPr rot="0" vert="horz" wrap="square" lIns="91440" tIns="45720" rIns="91440" bIns="45720" anchor="ctr" anchorCtr="0" upright="1">
                <a:noAutofit/>
              </a:bodyPr>
              <a:lstStyle/>
              <a:p>
                <a:endParaRPr lang="es-EC"/>
              </a:p>
            </p:txBody>
          </p:sp>
        </p:grpSp>
        <p:sp>
          <p:nvSpPr>
            <p:cNvPr id="8" name="AutoShape 10"/>
            <p:cNvSpPr>
              <a:spLocks noChangeArrowheads="1"/>
            </p:cNvSpPr>
            <p:nvPr/>
          </p:nvSpPr>
          <p:spPr bwMode="auto">
            <a:xfrm rot="20331747" flipH="1">
              <a:off x="4458" y="2920"/>
              <a:ext cx="113" cy="3515"/>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9" name="AutoShape 11"/>
            <p:cNvSpPr>
              <a:spLocks noChangeArrowheads="1"/>
            </p:cNvSpPr>
            <p:nvPr/>
          </p:nvSpPr>
          <p:spPr bwMode="auto">
            <a:xfrm rot="20331747" flipH="1">
              <a:off x="12173" y="2968"/>
              <a:ext cx="110" cy="3522"/>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10" name="AutoShape 12"/>
            <p:cNvSpPr>
              <a:spLocks noChangeArrowheads="1"/>
            </p:cNvSpPr>
            <p:nvPr/>
          </p:nvSpPr>
          <p:spPr bwMode="auto">
            <a:xfrm rot="730962" flipH="1">
              <a:off x="4361" y="6360"/>
              <a:ext cx="110" cy="3513"/>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11" name="AutoShape 13"/>
            <p:cNvSpPr>
              <a:spLocks noChangeArrowheads="1"/>
            </p:cNvSpPr>
            <p:nvPr/>
          </p:nvSpPr>
          <p:spPr bwMode="auto">
            <a:xfrm rot="731678" flipH="1">
              <a:off x="11546" y="6360"/>
              <a:ext cx="122" cy="3513"/>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12" name="Text Box 14"/>
            <p:cNvSpPr txBox="1">
              <a:spLocks noChangeArrowheads="1"/>
            </p:cNvSpPr>
            <p:nvPr/>
          </p:nvSpPr>
          <p:spPr bwMode="auto">
            <a:xfrm>
              <a:off x="6386" y="5410"/>
              <a:ext cx="3177" cy="55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228600" algn="just">
                <a:lnSpc>
                  <a:spcPct val="150000"/>
                </a:lnSpc>
                <a:spcAft>
                  <a:spcPts val="0"/>
                </a:spcAft>
              </a:pPr>
              <a:r>
                <a:rPr lang="es-EC" sz="1200">
                  <a:effectLst/>
                  <a:latin typeface="Times New Roman" panose="02020603050405020304" pitchFamily="18" charset="0"/>
                  <a:ea typeface="Calibri" panose="020F0502020204030204" pitchFamily="34" charset="0"/>
                </a:rPr>
                <a:t> </a:t>
              </a:r>
            </a:p>
          </p:txBody>
        </p:sp>
        <p:sp>
          <p:nvSpPr>
            <p:cNvPr id="13" name="Text Box 15"/>
            <p:cNvSpPr txBox="1">
              <a:spLocks noChangeArrowheads="1"/>
            </p:cNvSpPr>
            <p:nvPr/>
          </p:nvSpPr>
          <p:spPr bwMode="auto">
            <a:xfrm>
              <a:off x="2148" y="2305"/>
              <a:ext cx="3150" cy="761"/>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1" upright="1">
              <a:noAutofit/>
            </a:bodyPr>
            <a:lstStyle/>
            <a:p>
              <a:pPr indent="228600" algn="ctr">
                <a:lnSpc>
                  <a:spcPct val="150000"/>
                </a:lnSpc>
                <a:spcAft>
                  <a:spcPts val="0"/>
                </a:spcAft>
              </a:pPr>
              <a:r>
                <a:rPr lang="es-EC" sz="1200" dirty="0">
                  <a:effectLst/>
                  <a:latin typeface="Times New Roman" panose="02020603050405020304" pitchFamily="18" charset="0"/>
                  <a:ea typeface="Calibri" panose="020F0502020204030204" pitchFamily="34" charset="0"/>
                </a:rPr>
                <a:t>ADMINISTRATIVO</a:t>
              </a:r>
            </a:p>
          </p:txBody>
        </p:sp>
        <p:sp>
          <p:nvSpPr>
            <p:cNvPr id="14" name="Text Box 16"/>
            <p:cNvSpPr txBox="1">
              <a:spLocks noChangeArrowheads="1"/>
            </p:cNvSpPr>
            <p:nvPr/>
          </p:nvSpPr>
          <p:spPr bwMode="auto">
            <a:xfrm>
              <a:off x="10458" y="2352"/>
              <a:ext cx="2710" cy="741"/>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1" upright="1">
              <a:noAutofit/>
            </a:bodyPr>
            <a:lstStyle/>
            <a:p>
              <a:pPr indent="228600" algn="ctr">
                <a:lnSpc>
                  <a:spcPct val="150000"/>
                </a:lnSpc>
                <a:spcAft>
                  <a:spcPts val="0"/>
                </a:spcAft>
              </a:pPr>
              <a:r>
                <a:rPr lang="es-EC" sz="1200" dirty="0">
                  <a:effectLst/>
                  <a:latin typeface="Times New Roman" panose="02020603050405020304" pitchFamily="18" charset="0"/>
                  <a:ea typeface="Calibri" panose="020F0502020204030204" pitchFamily="34" charset="0"/>
                </a:rPr>
                <a:t>FINANCIERO</a:t>
              </a:r>
            </a:p>
          </p:txBody>
        </p:sp>
        <p:sp>
          <p:nvSpPr>
            <p:cNvPr id="15" name="Text Box 17"/>
            <p:cNvSpPr txBox="1">
              <a:spLocks noChangeArrowheads="1"/>
            </p:cNvSpPr>
            <p:nvPr/>
          </p:nvSpPr>
          <p:spPr bwMode="auto">
            <a:xfrm>
              <a:off x="10101" y="9900"/>
              <a:ext cx="2237" cy="661"/>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1" upright="1">
              <a:noAutofit/>
            </a:bodyPr>
            <a:lstStyle/>
            <a:p>
              <a:pPr indent="228600" algn="ctr">
                <a:lnSpc>
                  <a:spcPct val="150000"/>
                </a:lnSpc>
                <a:spcAft>
                  <a:spcPts val="0"/>
                </a:spcAft>
              </a:pPr>
              <a:r>
                <a:rPr lang="es-EC" sz="1200">
                  <a:effectLst/>
                  <a:latin typeface="Times New Roman" panose="02020603050405020304" pitchFamily="18" charset="0"/>
                  <a:ea typeface="Calibri" panose="020F0502020204030204" pitchFamily="34" charset="0"/>
                </a:rPr>
                <a:t>MÉTODOS</a:t>
              </a:r>
            </a:p>
          </p:txBody>
        </p:sp>
        <p:sp>
          <p:nvSpPr>
            <p:cNvPr id="16" name="AutoShape 18"/>
            <p:cNvSpPr>
              <a:spLocks noChangeArrowheads="1"/>
            </p:cNvSpPr>
            <p:nvPr/>
          </p:nvSpPr>
          <p:spPr bwMode="auto">
            <a:xfrm rot="5860491" flipH="1">
              <a:off x="5140" y="6986"/>
              <a:ext cx="110" cy="1247"/>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17" name="AutoShape 19"/>
            <p:cNvSpPr>
              <a:spLocks noChangeArrowheads="1"/>
            </p:cNvSpPr>
            <p:nvPr/>
          </p:nvSpPr>
          <p:spPr bwMode="auto">
            <a:xfrm rot="5860491" flipH="1">
              <a:off x="3723" y="7750"/>
              <a:ext cx="115" cy="1135"/>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18" name="AutoShape 20"/>
            <p:cNvSpPr>
              <a:spLocks noChangeArrowheads="1"/>
            </p:cNvSpPr>
            <p:nvPr/>
          </p:nvSpPr>
          <p:spPr bwMode="auto">
            <a:xfrm rot="5860491" flipH="1">
              <a:off x="11021" y="7789"/>
              <a:ext cx="110" cy="1021"/>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19" name="AutoShape 21"/>
            <p:cNvSpPr>
              <a:spLocks noChangeArrowheads="1"/>
            </p:cNvSpPr>
            <p:nvPr/>
          </p:nvSpPr>
          <p:spPr bwMode="auto">
            <a:xfrm rot="5860491" flipH="1">
              <a:off x="11864" y="8644"/>
              <a:ext cx="130" cy="1142"/>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20" name="AutoShape 22"/>
            <p:cNvSpPr>
              <a:spLocks noChangeArrowheads="1"/>
            </p:cNvSpPr>
            <p:nvPr/>
          </p:nvSpPr>
          <p:spPr bwMode="auto">
            <a:xfrm rot="-5842881" flipH="1" flipV="1">
              <a:off x="4941" y="3745"/>
              <a:ext cx="115" cy="1132"/>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21" name="AutoShape 23"/>
            <p:cNvSpPr>
              <a:spLocks noChangeArrowheads="1"/>
            </p:cNvSpPr>
            <p:nvPr/>
          </p:nvSpPr>
          <p:spPr bwMode="auto">
            <a:xfrm rot="15748288" flipH="1">
              <a:off x="4208" y="4822"/>
              <a:ext cx="110" cy="102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22" name="AutoShape 24"/>
            <p:cNvSpPr>
              <a:spLocks noChangeArrowheads="1"/>
            </p:cNvSpPr>
            <p:nvPr/>
          </p:nvSpPr>
          <p:spPr bwMode="auto">
            <a:xfrm rot="5860491" flipH="1" flipV="1">
              <a:off x="4860" y="8530"/>
              <a:ext cx="110" cy="135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23" name="AutoShape 25"/>
            <p:cNvSpPr>
              <a:spLocks noChangeArrowheads="1"/>
            </p:cNvSpPr>
            <p:nvPr/>
          </p:nvSpPr>
          <p:spPr bwMode="auto">
            <a:xfrm rot="5860491" flipH="1">
              <a:off x="12315" y="7059"/>
              <a:ext cx="125" cy="1134"/>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24" name="AutoShape 26"/>
            <p:cNvSpPr>
              <a:spLocks noChangeArrowheads="1"/>
            </p:cNvSpPr>
            <p:nvPr/>
          </p:nvSpPr>
          <p:spPr bwMode="auto">
            <a:xfrm rot="15748288" flipH="1">
              <a:off x="3641" y="3344"/>
              <a:ext cx="110" cy="1021"/>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25" name="AutoShape 27"/>
            <p:cNvSpPr>
              <a:spLocks noChangeArrowheads="1"/>
            </p:cNvSpPr>
            <p:nvPr/>
          </p:nvSpPr>
          <p:spPr bwMode="auto">
            <a:xfrm rot="-5842881" flipH="1" flipV="1">
              <a:off x="12654" y="3704"/>
              <a:ext cx="115" cy="1132"/>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26" name="AutoShape 28"/>
            <p:cNvSpPr>
              <a:spLocks noChangeArrowheads="1"/>
            </p:cNvSpPr>
            <p:nvPr/>
          </p:nvSpPr>
          <p:spPr bwMode="auto">
            <a:xfrm rot="15748288" flipH="1">
              <a:off x="11946" y="4895"/>
              <a:ext cx="110" cy="102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27" name="AutoShape 29"/>
            <p:cNvSpPr>
              <a:spLocks noChangeArrowheads="1"/>
            </p:cNvSpPr>
            <p:nvPr/>
          </p:nvSpPr>
          <p:spPr bwMode="auto">
            <a:xfrm rot="15748288" flipH="1">
              <a:off x="11266" y="3214"/>
              <a:ext cx="110" cy="1021"/>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28" name="Text Box 30"/>
            <p:cNvSpPr txBox="1">
              <a:spLocks noChangeArrowheads="1"/>
            </p:cNvSpPr>
            <p:nvPr/>
          </p:nvSpPr>
          <p:spPr bwMode="auto">
            <a:xfrm>
              <a:off x="2081" y="7722"/>
              <a:ext cx="1952" cy="139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Falta de actualización en conocimientos </a:t>
              </a:r>
              <a:r>
                <a:rPr lang="es-EC" sz="1000" dirty="0" smtClean="0">
                  <a:effectLst/>
                  <a:latin typeface="Times New Roman" panose="02020603050405020304" pitchFamily="18" charset="0"/>
                  <a:ea typeface="Calibri" panose="020F0502020204030204" pitchFamily="34" charset="0"/>
                </a:rPr>
                <a:t>informáticos</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29" name="Text Box 31"/>
            <p:cNvSpPr txBox="1">
              <a:spLocks noChangeArrowheads="1"/>
            </p:cNvSpPr>
            <p:nvPr/>
          </p:nvSpPr>
          <p:spPr bwMode="auto">
            <a:xfrm>
              <a:off x="5036" y="6998"/>
              <a:ext cx="1596" cy="142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spcAft>
                  <a:spcPts val="0"/>
                </a:spcAft>
              </a:pPr>
              <a:r>
                <a:rPr lang="es-EC" sz="1000" dirty="0">
                  <a:effectLst/>
                  <a:latin typeface="Times New Roman" panose="02020603050405020304" pitchFamily="18" charset="0"/>
                  <a:ea typeface="Calibri" panose="020F0502020204030204" pitchFamily="34" charset="0"/>
                </a:rPr>
                <a:t>Altos costos de equipos tecnológicos</a:t>
              </a:r>
              <a:endParaRPr lang="es-EC" sz="1200" dirty="0">
                <a:effectLst/>
                <a:latin typeface="Times New Roman" panose="02020603050405020304" pitchFamily="18" charset="0"/>
                <a:ea typeface="Calibri" panose="020F0502020204030204" pitchFamily="34" charset="0"/>
              </a:endParaRPr>
            </a:p>
            <a:p>
              <a:pPr indent="228600" algn="ctr">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30" name="Text Box 32"/>
            <p:cNvSpPr txBox="1">
              <a:spLocks noChangeArrowheads="1"/>
            </p:cNvSpPr>
            <p:nvPr/>
          </p:nvSpPr>
          <p:spPr bwMode="auto">
            <a:xfrm>
              <a:off x="4561" y="8372"/>
              <a:ext cx="1597" cy="142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spcAft>
                  <a:spcPts val="0"/>
                </a:spcAft>
              </a:pPr>
              <a:r>
                <a:rPr lang="es-EC" sz="1000" dirty="0">
                  <a:effectLst/>
                  <a:latin typeface="Times New Roman" panose="02020603050405020304" pitchFamily="18" charset="0"/>
                  <a:ea typeface="Calibri" panose="020F0502020204030204" pitchFamily="34" charset="0"/>
                </a:rPr>
                <a:t>Costos elevados de acceso a internet</a:t>
              </a:r>
              <a:endParaRPr lang="es-EC" sz="1200" dirty="0">
                <a:effectLst/>
                <a:latin typeface="Times New Roman" panose="02020603050405020304" pitchFamily="18" charset="0"/>
                <a:ea typeface="Calibri" panose="020F0502020204030204" pitchFamily="34" charset="0"/>
              </a:endParaRPr>
            </a:p>
            <a:p>
              <a:pPr indent="228600" algn="ctr">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31" name="Text Box 33"/>
            <p:cNvSpPr txBox="1">
              <a:spLocks noChangeArrowheads="1"/>
            </p:cNvSpPr>
            <p:nvPr/>
          </p:nvSpPr>
          <p:spPr bwMode="auto">
            <a:xfrm>
              <a:off x="12058" y="7237"/>
              <a:ext cx="2024" cy="109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Procesos no documentados</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32" name="Text Box 34"/>
            <p:cNvSpPr txBox="1">
              <a:spLocks noChangeArrowheads="1"/>
            </p:cNvSpPr>
            <p:nvPr/>
          </p:nvSpPr>
          <p:spPr bwMode="auto">
            <a:xfrm>
              <a:off x="9888" y="7565"/>
              <a:ext cx="1619" cy="92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Falta de Inventario</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33" name="Text Box 35"/>
            <p:cNvSpPr txBox="1">
              <a:spLocks noChangeArrowheads="1"/>
            </p:cNvSpPr>
            <p:nvPr/>
          </p:nvSpPr>
          <p:spPr bwMode="auto">
            <a:xfrm>
              <a:off x="11843" y="8576"/>
              <a:ext cx="2290" cy="113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No existe una perspectiva con desarrollo sostenible</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34" name="Text Box 36"/>
            <p:cNvSpPr txBox="1">
              <a:spLocks noChangeArrowheads="1"/>
            </p:cNvSpPr>
            <p:nvPr/>
          </p:nvSpPr>
          <p:spPr bwMode="auto">
            <a:xfrm>
              <a:off x="4583" y="3365"/>
              <a:ext cx="1615" cy="101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smtClean="0">
                  <a:effectLst/>
                  <a:latin typeface="Times New Roman" panose="02020603050405020304" pitchFamily="18" charset="0"/>
                  <a:ea typeface="Calibri" panose="020F0502020204030204" pitchFamily="34" charset="0"/>
                </a:rPr>
                <a:t>Poco control de </a:t>
              </a:r>
              <a:r>
                <a:rPr lang="es-EC" sz="1000" dirty="0">
                  <a:effectLst/>
                  <a:latin typeface="Times New Roman" panose="02020603050405020304" pitchFamily="18" charset="0"/>
                  <a:ea typeface="Calibri" panose="020F0502020204030204" pitchFamily="34" charset="0"/>
                </a:rPr>
                <a:t>indicadores de gestión</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35" name="Text Box 37"/>
            <p:cNvSpPr txBox="1">
              <a:spLocks noChangeArrowheads="1"/>
            </p:cNvSpPr>
            <p:nvPr/>
          </p:nvSpPr>
          <p:spPr bwMode="auto">
            <a:xfrm>
              <a:off x="2278" y="3235"/>
              <a:ext cx="1551" cy="92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smtClean="0">
                  <a:effectLst/>
                  <a:latin typeface="Times New Roman" panose="02020603050405020304" pitchFamily="18" charset="0"/>
                  <a:ea typeface="Calibri" panose="020F0502020204030204" pitchFamily="34" charset="0"/>
                </a:rPr>
                <a:t>Falta </a:t>
              </a:r>
              <a:r>
                <a:rPr lang="es-EC" sz="1000" dirty="0">
                  <a:effectLst/>
                  <a:latin typeface="Times New Roman" panose="02020603050405020304" pitchFamily="18" charset="0"/>
                  <a:ea typeface="Calibri" panose="020F0502020204030204" pitchFamily="34" charset="0"/>
                </a:rPr>
                <a:t>de liderazgo</a:t>
              </a:r>
              <a:endParaRPr lang="es-EC" sz="1200" dirty="0">
                <a:effectLst/>
                <a:latin typeface="Times New Roman" panose="02020603050405020304" pitchFamily="18" charset="0"/>
                <a:ea typeface="Calibri" panose="020F0502020204030204" pitchFamily="34" charset="0"/>
              </a:endParaRPr>
            </a:p>
            <a:p>
              <a:pPr indent="228600" algn="just">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36" name="Text Box 38"/>
            <p:cNvSpPr txBox="1">
              <a:spLocks noChangeArrowheads="1"/>
            </p:cNvSpPr>
            <p:nvPr/>
          </p:nvSpPr>
          <p:spPr bwMode="auto">
            <a:xfrm>
              <a:off x="2730" y="4707"/>
              <a:ext cx="1552" cy="12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No existe un enfoque estratégico</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37" name="Text Box 39"/>
            <p:cNvSpPr txBox="1">
              <a:spLocks noChangeArrowheads="1"/>
            </p:cNvSpPr>
            <p:nvPr/>
          </p:nvSpPr>
          <p:spPr bwMode="auto">
            <a:xfrm>
              <a:off x="10339" y="3270"/>
              <a:ext cx="1804" cy="128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Manejo contable externo</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38" name="Text Box 40"/>
            <p:cNvSpPr txBox="1">
              <a:spLocks noChangeArrowheads="1"/>
            </p:cNvSpPr>
            <p:nvPr/>
          </p:nvSpPr>
          <p:spPr bwMode="auto">
            <a:xfrm>
              <a:off x="12514" y="3602"/>
              <a:ext cx="2337" cy="137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No existen indicadores de control sobre </a:t>
              </a:r>
              <a:r>
                <a:rPr lang="es-EC" sz="1000" dirty="0" smtClean="0">
                  <a:effectLst/>
                  <a:latin typeface="Times New Roman" panose="02020603050405020304" pitchFamily="18" charset="0"/>
                  <a:ea typeface="Calibri" panose="020F0502020204030204" pitchFamily="34" charset="0"/>
                </a:rPr>
                <a:t>crecimiento y eficiencia del personal</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39" name="Text Box 41"/>
            <p:cNvSpPr txBox="1">
              <a:spLocks noChangeArrowheads="1"/>
            </p:cNvSpPr>
            <p:nvPr/>
          </p:nvSpPr>
          <p:spPr bwMode="auto">
            <a:xfrm>
              <a:off x="10580" y="4780"/>
              <a:ext cx="1597" cy="108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Falta de datos reales </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40" name="Text Box 42"/>
            <p:cNvSpPr txBox="1">
              <a:spLocks noChangeArrowheads="1"/>
            </p:cNvSpPr>
            <p:nvPr/>
          </p:nvSpPr>
          <p:spPr bwMode="auto">
            <a:xfrm>
              <a:off x="3210" y="9923"/>
              <a:ext cx="1871" cy="661"/>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1" upright="1">
              <a:noAutofit/>
            </a:bodyPr>
            <a:lstStyle/>
            <a:p>
              <a:pPr indent="228600" algn="ctr">
                <a:lnSpc>
                  <a:spcPct val="150000"/>
                </a:lnSpc>
                <a:spcAft>
                  <a:spcPts val="0"/>
                </a:spcAft>
              </a:pPr>
              <a:r>
                <a:rPr lang="es-EC" sz="1200" dirty="0">
                  <a:effectLst/>
                  <a:latin typeface="Times New Roman" panose="02020603050405020304" pitchFamily="18" charset="0"/>
                  <a:ea typeface="Calibri" panose="020F0502020204030204" pitchFamily="34" charset="0"/>
                </a:rPr>
                <a:t>TIC’S</a:t>
              </a:r>
            </a:p>
          </p:txBody>
        </p:sp>
        <p:sp>
          <p:nvSpPr>
            <p:cNvPr id="41" name="Text Box 43"/>
            <p:cNvSpPr txBox="1">
              <a:spLocks noChangeArrowheads="1"/>
            </p:cNvSpPr>
            <p:nvPr/>
          </p:nvSpPr>
          <p:spPr bwMode="auto">
            <a:xfrm>
              <a:off x="13351" y="5694"/>
              <a:ext cx="2722" cy="22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FALTA DE CONTROL Y EVALUACION DEL SERVICIO DE VENTAS</a:t>
              </a:r>
            </a:p>
          </p:txBody>
        </p:sp>
        <p:sp>
          <p:nvSpPr>
            <p:cNvPr id="42" name="AutoShape 44"/>
            <p:cNvSpPr>
              <a:spLocks noChangeArrowheads="1"/>
            </p:cNvSpPr>
            <p:nvPr/>
          </p:nvSpPr>
          <p:spPr bwMode="auto">
            <a:xfrm rot="20331747" flipH="1">
              <a:off x="8433" y="2912"/>
              <a:ext cx="110" cy="3523"/>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43" name="Text Box 45"/>
            <p:cNvSpPr txBox="1">
              <a:spLocks noChangeArrowheads="1"/>
            </p:cNvSpPr>
            <p:nvPr/>
          </p:nvSpPr>
          <p:spPr bwMode="auto">
            <a:xfrm>
              <a:off x="6448" y="1842"/>
              <a:ext cx="2507" cy="1177"/>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1" upright="1">
              <a:noAutofit/>
            </a:bodyPr>
            <a:lstStyle/>
            <a:p>
              <a:pPr indent="228600" algn="ctr">
                <a:lnSpc>
                  <a:spcPct val="150000"/>
                </a:lnSpc>
                <a:spcAft>
                  <a:spcPts val="0"/>
                </a:spcAft>
              </a:pPr>
              <a:r>
                <a:rPr lang="es-EC" sz="1200">
                  <a:effectLst/>
                  <a:latin typeface="Times New Roman" panose="02020603050405020304" pitchFamily="18" charset="0"/>
                  <a:ea typeface="Calibri" panose="020F0502020204030204" pitchFamily="34" charset="0"/>
                </a:rPr>
                <a:t>TALENTO HUMANO</a:t>
              </a:r>
            </a:p>
          </p:txBody>
        </p:sp>
        <p:sp>
          <p:nvSpPr>
            <p:cNvPr id="44" name="AutoShape 46"/>
            <p:cNvSpPr>
              <a:spLocks noChangeArrowheads="1"/>
            </p:cNvSpPr>
            <p:nvPr/>
          </p:nvSpPr>
          <p:spPr bwMode="auto">
            <a:xfrm rot="-5842881" flipH="1" flipV="1">
              <a:off x="8914" y="3649"/>
              <a:ext cx="115" cy="1133"/>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45" name="AutoShape 47"/>
            <p:cNvSpPr>
              <a:spLocks noChangeArrowheads="1"/>
            </p:cNvSpPr>
            <p:nvPr/>
          </p:nvSpPr>
          <p:spPr bwMode="auto">
            <a:xfrm rot="15748288" flipH="1">
              <a:off x="8206" y="4839"/>
              <a:ext cx="110" cy="1021"/>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46" name="AutoShape 48"/>
            <p:cNvSpPr>
              <a:spLocks noChangeArrowheads="1"/>
            </p:cNvSpPr>
            <p:nvPr/>
          </p:nvSpPr>
          <p:spPr bwMode="auto">
            <a:xfrm rot="15748288" flipH="1">
              <a:off x="7525" y="3160"/>
              <a:ext cx="110" cy="102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47" name="Text Box 49"/>
            <p:cNvSpPr txBox="1">
              <a:spLocks noChangeArrowheads="1"/>
            </p:cNvSpPr>
            <p:nvPr/>
          </p:nvSpPr>
          <p:spPr bwMode="auto">
            <a:xfrm>
              <a:off x="6245" y="3419"/>
              <a:ext cx="1805" cy="104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Falta de constante capacitación</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48" name="Text Box 50"/>
            <p:cNvSpPr txBox="1">
              <a:spLocks noChangeArrowheads="1"/>
            </p:cNvSpPr>
            <p:nvPr/>
          </p:nvSpPr>
          <p:spPr bwMode="auto">
            <a:xfrm>
              <a:off x="8610" y="3233"/>
              <a:ext cx="1619" cy="170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No existe una evaluación de </a:t>
              </a:r>
              <a:r>
                <a:rPr lang="es-EC" sz="1000" dirty="0" smtClean="0">
                  <a:effectLst/>
                  <a:latin typeface="Times New Roman" panose="02020603050405020304" pitchFamily="18" charset="0"/>
                  <a:ea typeface="Calibri" panose="020F0502020204030204" pitchFamily="34" charset="0"/>
                </a:rPr>
                <a:t>desempeño con datos verídicos</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49" name="Text Box 51"/>
            <p:cNvSpPr txBox="1">
              <a:spLocks noChangeArrowheads="1"/>
            </p:cNvSpPr>
            <p:nvPr/>
          </p:nvSpPr>
          <p:spPr bwMode="auto">
            <a:xfrm>
              <a:off x="6643" y="4515"/>
              <a:ext cx="1765" cy="11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Falta de direccionamiento</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50" name="AutoShape 52"/>
            <p:cNvSpPr>
              <a:spLocks noChangeArrowheads="1"/>
            </p:cNvSpPr>
            <p:nvPr/>
          </p:nvSpPr>
          <p:spPr bwMode="auto">
            <a:xfrm rot="731678" flipH="1">
              <a:off x="7818" y="6383"/>
              <a:ext cx="123" cy="3512"/>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51" name="Text Box 53"/>
            <p:cNvSpPr txBox="1">
              <a:spLocks noChangeArrowheads="1"/>
            </p:cNvSpPr>
            <p:nvPr/>
          </p:nvSpPr>
          <p:spPr bwMode="auto">
            <a:xfrm>
              <a:off x="6373" y="9923"/>
              <a:ext cx="2582" cy="681"/>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1" upright="1">
              <a:noAutofit/>
            </a:bodyPr>
            <a:lstStyle/>
            <a:p>
              <a:pPr indent="228600" algn="ctr">
                <a:lnSpc>
                  <a:spcPct val="150000"/>
                </a:lnSpc>
                <a:spcAft>
                  <a:spcPts val="0"/>
                </a:spcAft>
              </a:pPr>
              <a:r>
                <a:rPr lang="es-EC" sz="1200" dirty="0">
                  <a:effectLst/>
                  <a:latin typeface="Times New Roman" panose="02020603050405020304" pitchFamily="18" charset="0"/>
                  <a:ea typeface="Calibri" panose="020F0502020204030204" pitchFamily="34" charset="0"/>
                </a:rPr>
                <a:t>MARKETING</a:t>
              </a:r>
            </a:p>
          </p:txBody>
        </p:sp>
        <p:sp>
          <p:nvSpPr>
            <p:cNvPr id="52" name="AutoShape 54"/>
            <p:cNvSpPr>
              <a:spLocks noChangeArrowheads="1"/>
            </p:cNvSpPr>
            <p:nvPr/>
          </p:nvSpPr>
          <p:spPr bwMode="auto">
            <a:xfrm rot="5860491" flipH="1">
              <a:off x="7293" y="7812"/>
              <a:ext cx="110" cy="102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53" name="AutoShape 55"/>
            <p:cNvSpPr>
              <a:spLocks noChangeArrowheads="1"/>
            </p:cNvSpPr>
            <p:nvPr/>
          </p:nvSpPr>
          <p:spPr bwMode="auto">
            <a:xfrm rot="5860491" flipH="1">
              <a:off x="8137" y="8667"/>
              <a:ext cx="129" cy="1142"/>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54" name="AutoShape 56"/>
            <p:cNvSpPr>
              <a:spLocks noChangeArrowheads="1"/>
            </p:cNvSpPr>
            <p:nvPr/>
          </p:nvSpPr>
          <p:spPr bwMode="auto">
            <a:xfrm rot="5860491" flipH="1">
              <a:off x="8588" y="7080"/>
              <a:ext cx="125" cy="1135"/>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55" name="Text Box 57"/>
            <p:cNvSpPr txBox="1">
              <a:spLocks noChangeArrowheads="1"/>
            </p:cNvSpPr>
            <p:nvPr/>
          </p:nvSpPr>
          <p:spPr bwMode="auto">
            <a:xfrm>
              <a:off x="8438" y="7108"/>
              <a:ext cx="1596" cy="131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No existe un Plan de Marketing</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56" name="Text Box 58"/>
            <p:cNvSpPr txBox="1">
              <a:spLocks noChangeArrowheads="1"/>
            </p:cNvSpPr>
            <p:nvPr/>
          </p:nvSpPr>
          <p:spPr bwMode="auto">
            <a:xfrm>
              <a:off x="6321" y="7420"/>
              <a:ext cx="1619" cy="11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900" dirty="0">
                  <a:effectLst/>
                  <a:latin typeface="Times New Roman" panose="02020603050405020304" pitchFamily="18" charset="0"/>
                  <a:ea typeface="Calibri" panose="020F0502020204030204" pitchFamily="34" charset="0"/>
                </a:rPr>
                <a:t>No existe un enfoque estratégico</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9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sp>
          <p:nvSpPr>
            <p:cNvPr id="57" name="Text Box 59"/>
            <p:cNvSpPr txBox="1">
              <a:spLocks noChangeArrowheads="1"/>
            </p:cNvSpPr>
            <p:nvPr/>
          </p:nvSpPr>
          <p:spPr bwMode="auto">
            <a:xfrm>
              <a:off x="7986" y="8723"/>
              <a:ext cx="1745" cy="112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Nivel de penetración mínimo</a:t>
              </a:r>
              <a:endParaRPr lang="es-EC" sz="1200" dirty="0">
                <a:effectLst/>
                <a:latin typeface="Times New Roman" panose="02020603050405020304" pitchFamily="18" charset="0"/>
                <a:ea typeface="Calibri" panose="020F0502020204030204" pitchFamily="34" charset="0"/>
              </a:endParaRPr>
            </a:p>
            <a:p>
              <a:pPr indent="228600" algn="ctr">
                <a:lnSpc>
                  <a:spcPct val="150000"/>
                </a:lnSpc>
                <a:spcAft>
                  <a:spcPts val="0"/>
                </a:spcAft>
              </a:pPr>
              <a:r>
                <a:rPr lang="es-EC" sz="1000" dirty="0">
                  <a:effectLst/>
                  <a:latin typeface="Times New Roman" panose="02020603050405020304" pitchFamily="18" charset="0"/>
                  <a:ea typeface="Calibri" panose="020F0502020204030204" pitchFamily="34" charset="0"/>
                </a:rPr>
                <a:t> </a:t>
              </a:r>
              <a:endParaRPr lang="es-EC" sz="1200" dirty="0">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232695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8129" y="-284408"/>
            <a:ext cx="10018713" cy="1752599"/>
          </a:xfrm>
        </p:spPr>
        <p:txBody>
          <a:bodyPr>
            <a:normAutofit/>
          </a:bodyPr>
          <a:lstStyle/>
          <a:p>
            <a:r>
              <a:rPr lang="es-EC" sz="3600" dirty="0" smtClean="0">
                <a:latin typeface="Times New Roman" panose="02020603050405020304" pitchFamily="18" charset="0"/>
                <a:cs typeface="Times New Roman" panose="02020603050405020304" pitchFamily="18" charset="0"/>
              </a:rPr>
              <a:t>OBJETIVOS DEL PLAN</a:t>
            </a:r>
            <a:endParaRPr lang="es-EC" sz="3600"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3027738617"/>
              </p:ext>
            </p:extLst>
          </p:nvPr>
        </p:nvGraphicFramePr>
        <p:xfrm>
          <a:off x="2550016" y="1236371"/>
          <a:ext cx="9530365" cy="5061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839892" y="1363371"/>
            <a:ext cx="1300766" cy="584775"/>
          </a:xfrm>
          <a:prstGeom prst="rect">
            <a:avLst/>
          </a:prstGeom>
          <a:noFill/>
        </p:spPr>
        <p:txBody>
          <a:bodyPr wrap="square" rtlCol="0">
            <a:spAutoFit/>
          </a:bodyPr>
          <a:lstStyle/>
          <a:p>
            <a:pPr algn="ctr"/>
            <a:r>
              <a:rPr lang="es-EC" sz="1600" b="1" dirty="0" smtClean="0">
                <a:latin typeface="Times New Roman" panose="02020603050405020304" pitchFamily="18" charset="0"/>
                <a:cs typeface="Times New Roman" panose="02020603050405020304" pitchFamily="18" charset="0"/>
              </a:rPr>
              <a:t>OBJETIVO</a:t>
            </a:r>
          </a:p>
          <a:p>
            <a:pPr algn="ctr"/>
            <a:r>
              <a:rPr lang="es-EC" sz="1600" b="1" dirty="0" smtClean="0">
                <a:latin typeface="Times New Roman" panose="02020603050405020304" pitchFamily="18" charset="0"/>
                <a:cs typeface="Times New Roman" panose="02020603050405020304" pitchFamily="18" charset="0"/>
              </a:rPr>
              <a:t>GENERAL</a:t>
            </a:r>
            <a:endParaRPr lang="es-EC" sz="1600" b="1"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3388218" y="2730322"/>
            <a:ext cx="492443" cy="3341519"/>
          </a:xfrm>
          <a:prstGeom prst="rect">
            <a:avLst/>
          </a:prstGeom>
          <a:noFill/>
        </p:spPr>
        <p:txBody>
          <a:bodyPr vert="vert270" wrap="square" rtlCol="0">
            <a:spAutoFit/>
          </a:bodyPr>
          <a:lstStyle/>
          <a:p>
            <a:pPr algn="ctr"/>
            <a:r>
              <a:rPr lang="es-EC" sz="2000" b="1" dirty="0" smtClean="0">
                <a:latin typeface="Times New Roman" panose="02020603050405020304" pitchFamily="18" charset="0"/>
                <a:cs typeface="Times New Roman" panose="02020603050405020304" pitchFamily="18" charset="0"/>
              </a:rPr>
              <a:t>OBJETIVOS </a:t>
            </a:r>
            <a:r>
              <a:rPr lang="es-EC" sz="2000" b="1" dirty="0" smtClean="0">
                <a:latin typeface="Times New Roman" panose="02020603050405020304" pitchFamily="18" charset="0"/>
                <a:cs typeface="Times New Roman" panose="02020603050405020304" pitchFamily="18" charset="0"/>
              </a:rPr>
              <a:t>ESPECÍFICOS</a:t>
            </a:r>
            <a:endParaRPr lang="es-EC" sz="2000" b="1" dirty="0">
              <a:latin typeface="Times New Roman" panose="02020603050405020304" pitchFamily="18" charset="0"/>
              <a:cs typeface="Times New Roman" panose="02020603050405020304" pitchFamily="18" charset="0"/>
            </a:endParaRPr>
          </a:p>
        </p:txBody>
      </p:sp>
      <p:sp>
        <p:nvSpPr>
          <p:cNvPr id="7" name="Abrir llave 6"/>
          <p:cNvSpPr/>
          <p:nvPr/>
        </p:nvSpPr>
        <p:spPr>
          <a:xfrm>
            <a:off x="4008026" y="2294827"/>
            <a:ext cx="260972" cy="391279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78432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155" y="-392269"/>
            <a:ext cx="10018713" cy="1752599"/>
          </a:xfrm>
        </p:spPr>
        <p:txBody>
          <a:bodyPr>
            <a:normAutofit/>
          </a:bodyPr>
          <a:lstStyle/>
          <a:p>
            <a:r>
              <a:rPr lang="es-EC" sz="2800" dirty="0" smtClean="0">
                <a:latin typeface="Times New Roman" panose="02020603050405020304" pitchFamily="18" charset="0"/>
                <a:cs typeface="Times New Roman" panose="02020603050405020304" pitchFamily="18" charset="0"/>
              </a:rPr>
              <a:t>DISEÑO DE LA INVESTIGACIÓN</a:t>
            </a:r>
            <a:endParaRPr lang="es-EC" sz="2800" dirty="0">
              <a:latin typeface="Times New Roman" panose="02020603050405020304" pitchFamily="18" charset="0"/>
              <a:cs typeface="Times New Roman" panose="02020603050405020304" pitchFamily="18" charset="0"/>
            </a:endParaRPr>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2956882575"/>
              </p:ext>
            </p:extLst>
          </p:nvPr>
        </p:nvGraphicFramePr>
        <p:xfrm>
          <a:off x="1512968" y="850006"/>
          <a:ext cx="9462729" cy="5087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p:nvPr/>
        </p:nvPicPr>
        <p:blipFill>
          <a:blip r:embed="rId7">
            <a:extLst>
              <a:ext uri="{28A0092B-C50C-407E-A947-70E740481C1C}">
                <a14:useLocalDpi xmlns:a14="http://schemas.microsoft.com/office/drawing/2010/main" val="0"/>
              </a:ext>
            </a:extLst>
          </a:blip>
          <a:srcRect/>
          <a:stretch>
            <a:fillRect/>
          </a:stretch>
        </p:blipFill>
        <p:spPr bwMode="auto">
          <a:xfrm>
            <a:off x="7096259" y="3208917"/>
            <a:ext cx="4042200" cy="3258890"/>
          </a:xfrm>
          <a:prstGeom prst="rect">
            <a:avLst/>
          </a:prstGeom>
          <a:noFill/>
          <a:ln>
            <a:solidFill>
              <a:schemeClr val="tx1"/>
            </a:solidFill>
          </a:ln>
        </p:spPr>
      </p:pic>
      <p:pic>
        <p:nvPicPr>
          <p:cNvPr id="8" name="Imagen 7"/>
          <p:cNvPicPr/>
          <p:nvPr/>
        </p:nvPicPr>
        <p:blipFill>
          <a:blip r:embed="rId8">
            <a:extLst>
              <a:ext uri="{28A0092B-C50C-407E-A947-70E740481C1C}">
                <a14:useLocalDpi xmlns:a14="http://schemas.microsoft.com/office/drawing/2010/main" val="0"/>
              </a:ext>
            </a:extLst>
          </a:blip>
          <a:srcRect/>
          <a:stretch>
            <a:fillRect/>
          </a:stretch>
        </p:blipFill>
        <p:spPr bwMode="auto">
          <a:xfrm>
            <a:off x="1675730" y="3971522"/>
            <a:ext cx="4241231" cy="2628901"/>
          </a:xfrm>
          <a:prstGeom prst="rect">
            <a:avLst/>
          </a:prstGeom>
          <a:noFill/>
          <a:ln>
            <a:noFill/>
          </a:ln>
        </p:spPr>
      </p:pic>
      <p:sp>
        <p:nvSpPr>
          <p:cNvPr id="12" name="CuadroTexto 11"/>
          <p:cNvSpPr txBox="1"/>
          <p:nvPr/>
        </p:nvSpPr>
        <p:spPr>
          <a:xfrm>
            <a:off x="8860860" y="4838362"/>
            <a:ext cx="79937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67,2%</a:t>
            </a:r>
            <a:endParaRPr lang="es-EC"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7545397" y="4469030"/>
            <a:ext cx="79937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32,8%</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8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1883" y="-143457"/>
            <a:ext cx="10018713" cy="1752599"/>
          </a:xfrm>
        </p:spPr>
        <p:txBody>
          <a:bodyPr>
            <a:normAutofit/>
          </a:bodyPr>
          <a:lstStyle/>
          <a:p>
            <a:r>
              <a:rPr lang="es-EC" sz="3600" dirty="0" smtClean="0">
                <a:latin typeface="Times New Roman" panose="02020603050405020304" pitchFamily="18" charset="0"/>
                <a:cs typeface="Times New Roman" panose="02020603050405020304" pitchFamily="18" charset="0"/>
              </a:rPr>
              <a:t>LOS 6 PRINCIPIOS DE LA ESTRATÉGIA</a:t>
            </a:r>
            <a:endParaRPr lang="es-EC" sz="36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4416401" y="1482142"/>
            <a:ext cx="7775599" cy="1832659"/>
          </a:xfrm>
        </p:spPr>
        <p:txBody>
          <a:bodyPr>
            <a:normAutofit fontScale="70000" lnSpcReduction="20000"/>
          </a:bodyPr>
          <a:lstStyle/>
          <a:p>
            <a:pPr marL="0" indent="0">
              <a:buNone/>
            </a:pPr>
            <a:r>
              <a:rPr lang="es-EC" b="1" dirty="0" smtClean="0">
                <a:latin typeface="Times New Roman" panose="02020603050405020304" pitchFamily="18" charset="0"/>
                <a:cs typeface="Times New Roman" panose="02020603050405020304" pitchFamily="18" charset="0"/>
              </a:rPr>
              <a:t>Primera </a:t>
            </a:r>
            <a:r>
              <a:rPr lang="es-EC" b="1" dirty="0">
                <a:latin typeface="Times New Roman" panose="02020603050405020304" pitchFamily="18" charset="0"/>
                <a:cs typeface="Times New Roman" panose="02020603050405020304" pitchFamily="18" charset="0"/>
              </a:rPr>
              <a:t>vía: explorar industrias alternativas</a:t>
            </a:r>
          </a:p>
          <a:p>
            <a:pPr lvl="0"/>
            <a:r>
              <a:rPr lang="es-EC" dirty="0">
                <a:latin typeface="Times New Roman" panose="02020603050405020304" pitchFamily="18" charset="0"/>
                <a:cs typeface="Times New Roman" panose="02020603050405020304" pitchFamily="18" charset="0"/>
              </a:rPr>
              <a:t>Ubicación Vehicular </a:t>
            </a:r>
          </a:p>
          <a:p>
            <a:pPr lvl="0"/>
            <a:r>
              <a:rPr lang="es-EC" dirty="0">
                <a:latin typeface="Times New Roman" panose="02020603050405020304" pitchFamily="18" charset="0"/>
                <a:cs typeface="Times New Roman" panose="02020603050405020304" pitchFamily="18" charset="0"/>
              </a:rPr>
              <a:t>Ubicación y monitoreo de mercancía</a:t>
            </a:r>
          </a:p>
          <a:p>
            <a:pPr lvl="0"/>
            <a:r>
              <a:rPr lang="es-EC" dirty="0">
                <a:latin typeface="Times New Roman" panose="02020603050405020304" pitchFamily="18" charset="0"/>
                <a:cs typeface="Times New Roman" panose="02020603050405020304" pitchFamily="18" charset="0"/>
              </a:rPr>
              <a:t>Ubicación de personas </a:t>
            </a:r>
          </a:p>
          <a:p>
            <a:pPr lvl="0"/>
            <a:r>
              <a:rPr lang="es-EC" dirty="0">
                <a:latin typeface="Times New Roman" panose="02020603050405020304" pitchFamily="18" charset="0"/>
                <a:cs typeface="Times New Roman" panose="02020603050405020304" pitchFamily="18" charset="0"/>
              </a:rPr>
              <a:t>Georreferenciación </a:t>
            </a:r>
          </a:p>
          <a:p>
            <a:endParaRPr lang="es-EC"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507481" y="3234741"/>
            <a:ext cx="6087280" cy="3028476"/>
          </a:xfrm>
          <a:prstGeom prst="rect">
            <a:avLst/>
          </a:prstGeom>
          <a:noFill/>
          <a:ln>
            <a:solidFill>
              <a:schemeClr val="tx1"/>
            </a:solidFill>
          </a:ln>
        </p:spPr>
      </p:pic>
    </p:spTree>
    <p:extLst>
      <p:ext uri="{BB962C8B-B14F-4D97-AF65-F5344CB8AC3E}">
        <p14:creationId xmlns:p14="http://schemas.microsoft.com/office/powerpoint/2010/main" val="155105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1883" y="-143457"/>
            <a:ext cx="10018713" cy="1752599"/>
          </a:xfrm>
        </p:spPr>
        <p:txBody>
          <a:bodyPr>
            <a:normAutofit/>
          </a:bodyPr>
          <a:lstStyle/>
          <a:p>
            <a:r>
              <a:rPr lang="es-EC" sz="3600" dirty="0" smtClean="0">
                <a:latin typeface="Times New Roman" panose="02020603050405020304" pitchFamily="18" charset="0"/>
                <a:cs typeface="Times New Roman" panose="02020603050405020304" pitchFamily="18" charset="0"/>
              </a:rPr>
              <a:t>LOS 6 PRINCIPIOS DE LA ESTRATÉGIA</a:t>
            </a:r>
            <a:endParaRPr lang="es-EC" sz="36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3489123" y="1364591"/>
            <a:ext cx="7775599" cy="1832659"/>
          </a:xfrm>
        </p:spPr>
        <p:txBody>
          <a:bodyPr>
            <a:normAutofit/>
          </a:bodyPr>
          <a:lstStyle/>
          <a:p>
            <a:pPr marL="0" indent="0">
              <a:buNone/>
            </a:pPr>
            <a:r>
              <a:rPr lang="es-EC" sz="1600" b="1" dirty="0" smtClean="0">
                <a:latin typeface="Times New Roman" panose="02020603050405020304" pitchFamily="18" charset="0"/>
                <a:cs typeface="Times New Roman" panose="02020603050405020304" pitchFamily="18" charset="0"/>
              </a:rPr>
              <a:t>Segunda </a:t>
            </a:r>
            <a:r>
              <a:rPr lang="es-EC" sz="1600" b="1" dirty="0">
                <a:latin typeface="Times New Roman" panose="02020603050405020304" pitchFamily="18" charset="0"/>
                <a:cs typeface="Times New Roman" panose="02020603050405020304" pitchFamily="18" charset="0"/>
              </a:rPr>
              <a:t>vía: Explorar los grupos estratégicos dentro de cada sector </a:t>
            </a:r>
          </a:p>
          <a:p>
            <a:pPr lvl="0"/>
            <a:r>
              <a:rPr lang="es-EC" sz="1600" dirty="0" smtClean="0">
                <a:latin typeface="Times New Roman" panose="02020603050405020304" pitchFamily="18" charset="0"/>
                <a:cs typeface="Times New Roman" panose="02020603050405020304" pitchFamily="18" charset="0"/>
              </a:rPr>
              <a:t>Localización </a:t>
            </a:r>
          </a:p>
          <a:p>
            <a:pPr lvl="0"/>
            <a:r>
              <a:rPr lang="es-EC" sz="1600" dirty="0" smtClean="0">
                <a:latin typeface="Times New Roman" panose="02020603050405020304" pitchFamily="18" charset="0"/>
                <a:cs typeface="Times New Roman" panose="02020603050405020304" pitchFamily="18" charset="0"/>
              </a:rPr>
              <a:t>Seguridad</a:t>
            </a:r>
          </a:p>
          <a:p>
            <a:pPr lvl="0"/>
            <a:r>
              <a:rPr lang="es-EC" sz="1600" dirty="0" smtClean="0">
                <a:latin typeface="Times New Roman" panose="02020603050405020304" pitchFamily="18" charset="0"/>
                <a:cs typeface="Times New Roman" panose="02020603050405020304" pitchFamily="18" charset="0"/>
              </a:rPr>
              <a:t>Monitoreo</a:t>
            </a:r>
            <a:endParaRPr lang="es-EC" sz="1600" dirty="0">
              <a:latin typeface="Times New Roman" panose="02020603050405020304" pitchFamily="18" charset="0"/>
              <a:cs typeface="Times New Roman" panose="02020603050405020304" pitchFamily="18" charset="0"/>
            </a:endParaRPr>
          </a:p>
          <a:p>
            <a:endParaRPr lang="es-EC" sz="1600" dirty="0">
              <a:latin typeface="Times New Roman" panose="02020603050405020304" pitchFamily="18"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286099" y="3065779"/>
            <a:ext cx="3550851" cy="3256305"/>
          </a:xfrm>
          <a:prstGeom prst="rect">
            <a:avLst/>
          </a:prstGeom>
          <a:noFill/>
          <a:ln>
            <a:solidFill>
              <a:schemeClr val="tx1"/>
            </a:solid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4842456" y="3065779"/>
            <a:ext cx="3735066" cy="3256305"/>
          </a:xfrm>
          <a:prstGeom prst="rect">
            <a:avLst/>
          </a:prstGeom>
          <a:noFill/>
          <a:ln>
            <a:solidFill>
              <a:schemeClr val="tx1"/>
            </a:solid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8577522" y="3065779"/>
            <a:ext cx="3453500" cy="3256305"/>
          </a:xfrm>
          <a:prstGeom prst="rect">
            <a:avLst/>
          </a:prstGeom>
          <a:noFill/>
          <a:ln>
            <a:solidFill>
              <a:schemeClr val="tx1"/>
            </a:solidFill>
          </a:ln>
        </p:spPr>
      </p:pic>
      <p:sp>
        <p:nvSpPr>
          <p:cNvPr id="8" name="CuadroTexto 7"/>
          <p:cNvSpPr txBox="1"/>
          <p:nvPr/>
        </p:nvSpPr>
        <p:spPr>
          <a:xfrm>
            <a:off x="2058997" y="4509265"/>
            <a:ext cx="79937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74,1%</a:t>
            </a:r>
            <a:endParaRPr lang="es-EC"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5728608" y="4509265"/>
            <a:ext cx="79937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57,4%</a:t>
            </a:r>
            <a:endParaRPr lang="es-EC"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9358304" y="4520632"/>
            <a:ext cx="79937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64,8%</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65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1883" y="-143457"/>
            <a:ext cx="10018713" cy="1752599"/>
          </a:xfrm>
        </p:spPr>
        <p:txBody>
          <a:bodyPr>
            <a:normAutofit/>
          </a:bodyPr>
          <a:lstStyle/>
          <a:p>
            <a:r>
              <a:rPr lang="es-EC" sz="3600" dirty="0" smtClean="0">
                <a:latin typeface="Times New Roman" panose="02020603050405020304" pitchFamily="18" charset="0"/>
                <a:cs typeface="Times New Roman" panose="02020603050405020304" pitchFamily="18" charset="0"/>
              </a:rPr>
              <a:t>LOS 6 PRINCIPIOS DE LA ESTRATÉGIA</a:t>
            </a:r>
            <a:endParaRPr lang="es-EC" sz="36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3137750" y="1266281"/>
            <a:ext cx="7775599" cy="1832659"/>
          </a:xfrm>
        </p:spPr>
        <p:txBody>
          <a:bodyPr>
            <a:normAutofit/>
          </a:bodyPr>
          <a:lstStyle/>
          <a:p>
            <a:pPr marL="0" indent="0">
              <a:buNone/>
            </a:pPr>
            <a:r>
              <a:rPr lang="es-EC" sz="1600" b="1" dirty="0" smtClean="0">
                <a:latin typeface="Times New Roman" panose="02020603050405020304" pitchFamily="18" charset="0"/>
                <a:cs typeface="Times New Roman" panose="02020603050405020304" pitchFamily="18" charset="0"/>
              </a:rPr>
              <a:t>Tercera </a:t>
            </a:r>
            <a:r>
              <a:rPr lang="es-EC" sz="1600" b="1" dirty="0">
                <a:latin typeface="Times New Roman" panose="02020603050405020304" pitchFamily="18" charset="0"/>
                <a:cs typeface="Times New Roman" panose="02020603050405020304" pitchFamily="18" charset="0"/>
              </a:rPr>
              <a:t>vía: Explorar la cadena de </a:t>
            </a:r>
            <a:r>
              <a:rPr lang="es-EC" sz="1600" b="1" dirty="0" smtClean="0">
                <a:latin typeface="Times New Roman" panose="02020603050405020304" pitchFamily="18" charset="0"/>
                <a:cs typeface="Times New Roman" panose="02020603050405020304" pitchFamily="18" charset="0"/>
              </a:rPr>
              <a:t>compradores</a:t>
            </a:r>
            <a:endParaRPr lang="es-EC" sz="1600" b="1" dirty="0">
              <a:latin typeface="Times New Roman" panose="02020603050405020304" pitchFamily="18" charset="0"/>
              <a:cs typeface="Times New Roman" panose="02020603050405020304" pitchFamily="18" charset="0"/>
            </a:endParaRPr>
          </a:p>
          <a:p>
            <a:pPr lvl="0"/>
            <a:r>
              <a:rPr lang="es-EC" sz="1600" dirty="0">
                <a:latin typeface="Times New Roman" panose="02020603050405020304" pitchFamily="18" charset="0"/>
                <a:cs typeface="Times New Roman" panose="02020603050405020304" pitchFamily="18" charset="0"/>
              </a:rPr>
              <a:t>Tomando en cuenta la cadena de compradores se analiza al usuario como punto de partida, en este caso el departamento de ventas directamente </a:t>
            </a:r>
            <a:endParaRPr lang="es-EC" sz="1600" dirty="0" smtClean="0">
              <a:latin typeface="Times New Roman" panose="02020603050405020304" pitchFamily="18" charset="0"/>
              <a:cs typeface="Times New Roman" panose="02020603050405020304" pitchFamily="18" charset="0"/>
            </a:endParaRPr>
          </a:p>
          <a:p>
            <a:pPr lvl="0"/>
            <a:r>
              <a:rPr lang="es-EC" sz="1600" dirty="0" smtClean="0">
                <a:latin typeface="Times New Roman" panose="02020603050405020304" pitchFamily="18" charset="0"/>
                <a:cs typeface="Times New Roman" panose="02020603050405020304" pitchFamily="18" charset="0"/>
              </a:rPr>
              <a:t>EMPRESA               GERENTE PROPIETARIO                DPTO. DE VENTAS</a:t>
            </a:r>
            <a:endParaRPr lang="es-EC" sz="1600" dirty="0">
              <a:latin typeface="Times New Roman" panose="02020603050405020304" pitchFamily="18" charset="0"/>
              <a:cs typeface="Times New Roman" panose="02020603050405020304" pitchFamily="18" charset="0"/>
            </a:endParaRPr>
          </a:p>
        </p:txBody>
      </p:sp>
      <p:cxnSp>
        <p:nvCxnSpPr>
          <p:cNvPr id="11" name="Conector recto de flecha 10"/>
          <p:cNvCxnSpPr/>
          <p:nvPr/>
        </p:nvCxnSpPr>
        <p:spPr>
          <a:xfrm>
            <a:off x="4643766" y="2640169"/>
            <a:ext cx="3863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ector recto de flecha 12"/>
          <p:cNvCxnSpPr/>
          <p:nvPr/>
        </p:nvCxnSpPr>
        <p:spPr>
          <a:xfrm>
            <a:off x="7635024" y="2640169"/>
            <a:ext cx="3863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4" name="Imagen 13"/>
          <p:cNvPicPr/>
          <p:nvPr/>
        </p:nvPicPr>
        <p:blipFill rotWithShape="1">
          <a:blip r:embed="rId2">
            <a:extLst>
              <a:ext uri="{28A0092B-C50C-407E-A947-70E740481C1C}">
                <a14:useLocalDpi xmlns:a14="http://schemas.microsoft.com/office/drawing/2010/main" val="0"/>
              </a:ext>
            </a:extLst>
          </a:blip>
          <a:srcRect l="5646" t="3999" r="5177" b="3500"/>
          <a:stretch/>
        </p:blipFill>
        <p:spPr bwMode="auto">
          <a:xfrm>
            <a:off x="4025391" y="3291640"/>
            <a:ext cx="4765562" cy="2640137"/>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1316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1883" y="-143457"/>
            <a:ext cx="10018713" cy="1752599"/>
          </a:xfrm>
        </p:spPr>
        <p:txBody>
          <a:bodyPr>
            <a:normAutofit/>
          </a:bodyPr>
          <a:lstStyle/>
          <a:p>
            <a:r>
              <a:rPr lang="es-EC" sz="3600" dirty="0" smtClean="0">
                <a:latin typeface="Times New Roman" panose="02020603050405020304" pitchFamily="18" charset="0"/>
                <a:cs typeface="Times New Roman" panose="02020603050405020304" pitchFamily="18" charset="0"/>
              </a:rPr>
              <a:t>LOS 6 PRINCIPIOS DE LA ESTRATÉGIA</a:t>
            </a:r>
            <a:endParaRPr lang="es-EC" sz="36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3134997" y="970067"/>
            <a:ext cx="7775599" cy="639076"/>
          </a:xfrm>
        </p:spPr>
        <p:txBody>
          <a:bodyPr>
            <a:normAutofit/>
          </a:bodyPr>
          <a:lstStyle/>
          <a:p>
            <a:pPr marL="0" lvl="0" indent="0">
              <a:buNone/>
            </a:pPr>
            <a:r>
              <a:rPr lang="es-EC" sz="1600" b="1" dirty="0">
                <a:latin typeface="Times New Roman" panose="02020603050405020304" pitchFamily="18" charset="0"/>
                <a:cs typeface="Times New Roman" panose="02020603050405020304" pitchFamily="18" charset="0"/>
              </a:rPr>
              <a:t>Cuarta vía: explorar ofertas complementarias de productos o </a:t>
            </a:r>
            <a:r>
              <a:rPr lang="es-EC" sz="1600" b="1" dirty="0" smtClean="0">
                <a:latin typeface="Times New Roman" panose="02020603050405020304" pitchFamily="18" charset="0"/>
                <a:cs typeface="Times New Roman" panose="02020603050405020304" pitchFamily="18" charset="0"/>
              </a:rPr>
              <a:t>servicios</a:t>
            </a:r>
            <a:endParaRPr lang="es-EC" sz="1600" dirty="0">
              <a:latin typeface="Times New Roman" panose="02020603050405020304" pitchFamily="18" charset="0"/>
              <a:cs typeface="Times New Roman" panose="02020603050405020304" pitchFamily="18" charset="0"/>
            </a:endParaRPr>
          </a:p>
        </p:txBody>
      </p:sp>
      <p:sp>
        <p:nvSpPr>
          <p:cNvPr id="7" name="AutoShape 4" descr="http://lertec.net/images/gps%20celular.png"/>
          <p:cNvSpPr>
            <a:spLocks noChangeAspect="1" noChangeArrowheads="1"/>
          </p:cNvSpPr>
          <p:nvPr/>
        </p:nvSpPr>
        <p:spPr bwMode="auto">
          <a:xfrm>
            <a:off x="63500" y="-136525"/>
            <a:ext cx="2381250" cy="2105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6" descr="https://pixabay.com/static/uploads/photo/2014/04/02/10/49/wifi-304692_960_720.png"/>
          <p:cNvSpPr>
            <a:spLocks noChangeAspect="1" noChangeArrowheads="1"/>
          </p:cNvSpPr>
          <p:nvPr/>
        </p:nvSpPr>
        <p:spPr bwMode="auto">
          <a:xfrm>
            <a:off x="202545" y="1196074"/>
            <a:ext cx="427672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Rectángulo 10"/>
          <p:cNvSpPr/>
          <p:nvPr/>
        </p:nvSpPr>
        <p:spPr>
          <a:xfrm>
            <a:off x="1586312" y="2118234"/>
            <a:ext cx="3498794" cy="2305724"/>
          </a:xfrm>
          <a:prstGeom prst="rect">
            <a:avLst/>
          </a:prstGeom>
          <a:blipFill rotWithShape="1">
            <a:blip r:embed="rId2"/>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303863"/>
              <a:satOff val="-16540"/>
              <a:lumOff val="4450"/>
              <a:alphaOff val="0"/>
            </a:schemeClr>
          </a:effectRef>
          <a:fontRef idx="minor">
            <a:schemeClr val="lt1">
              <a:hueOff val="0"/>
              <a:satOff val="0"/>
              <a:lumOff val="0"/>
              <a:alphaOff val="0"/>
            </a:schemeClr>
          </a:fontRef>
        </p:style>
      </p:sp>
      <p:sp>
        <p:nvSpPr>
          <p:cNvPr id="4" name="CuadroTexto 3"/>
          <p:cNvSpPr txBox="1"/>
          <p:nvPr/>
        </p:nvSpPr>
        <p:spPr>
          <a:xfrm>
            <a:off x="1687023" y="1572868"/>
            <a:ext cx="3515798" cy="369332"/>
          </a:xfrm>
          <a:prstGeom prst="rect">
            <a:avLst/>
          </a:prstGeom>
          <a:noFill/>
        </p:spPr>
        <p:txBody>
          <a:bodyPr wrap="square" rtlCol="0">
            <a:spAutoFit/>
          </a:bodyPr>
          <a:lstStyle/>
          <a:p>
            <a:pPr algn="ctr"/>
            <a:r>
              <a:rPr lang="es-EC" dirty="0" smtClean="0">
                <a:latin typeface="Times New Roman" panose="02020603050405020304" pitchFamily="18" charset="0"/>
                <a:cs typeface="Times New Roman" panose="02020603050405020304" pitchFamily="18" charset="0"/>
              </a:rPr>
              <a:t>LOCALIZACIÓN</a:t>
            </a:r>
            <a:endParaRPr lang="es-EC" dirty="0">
              <a:latin typeface="Times New Roman" panose="02020603050405020304" pitchFamily="18" charset="0"/>
              <a:cs typeface="Times New Roman" panose="02020603050405020304" pitchFamily="18" charset="0"/>
            </a:endParaRPr>
          </a:p>
        </p:txBody>
      </p:sp>
      <p:pic>
        <p:nvPicPr>
          <p:cNvPr id="12" name="Imagen 11"/>
          <p:cNvPicPr/>
          <p:nvPr/>
        </p:nvPicPr>
        <p:blipFill rotWithShape="1">
          <a:blip r:embed="rId3"/>
          <a:srcRect l="13301" t="34208" r="40705" b="14481"/>
          <a:stretch/>
        </p:blipFill>
        <p:spPr bwMode="auto">
          <a:xfrm>
            <a:off x="7469746" y="2088867"/>
            <a:ext cx="3966692" cy="2315866"/>
          </a:xfrm>
          <a:prstGeom prst="rect">
            <a:avLst/>
          </a:prstGeom>
          <a:ln>
            <a:solidFill>
              <a:schemeClr val="tx1"/>
            </a:solidFill>
          </a:ln>
          <a:extLst>
            <a:ext uri="{53640926-AAD7-44D8-BBD7-CCE9431645EC}">
              <a14:shadowObscured xmlns:a14="http://schemas.microsoft.com/office/drawing/2010/main"/>
            </a:ext>
          </a:extLst>
        </p:spPr>
      </p:pic>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2444750" y="4749850"/>
            <a:ext cx="7699429" cy="1729105"/>
          </a:xfrm>
          <a:prstGeom prst="rect">
            <a:avLst/>
          </a:prstGeom>
          <a:noFill/>
          <a:ln>
            <a:solidFill>
              <a:schemeClr val="tx1"/>
            </a:solidFill>
          </a:ln>
        </p:spPr>
      </p:pic>
      <p:sp>
        <p:nvSpPr>
          <p:cNvPr id="5" name="Rectángulo 4"/>
          <p:cNvSpPr/>
          <p:nvPr/>
        </p:nvSpPr>
        <p:spPr>
          <a:xfrm>
            <a:off x="8449045" y="1572868"/>
            <a:ext cx="1518364" cy="369332"/>
          </a:xfrm>
          <a:prstGeom prst="rect">
            <a:avLst/>
          </a:prstGeom>
        </p:spPr>
        <p:txBody>
          <a:bodyPr wrap="none">
            <a:spAutoFit/>
          </a:bodyPr>
          <a:lstStyle/>
          <a:p>
            <a:pPr algn="ctr"/>
            <a:r>
              <a:rPr lang="es-EC" dirty="0" smtClean="0">
                <a:latin typeface="Times New Roman" panose="02020603050405020304" pitchFamily="18" charset="0"/>
                <a:cs typeface="Times New Roman" panose="02020603050405020304" pitchFamily="18" charset="0"/>
              </a:rPr>
              <a:t>SEGURIDAD</a:t>
            </a:r>
            <a:endParaRPr lang="es-EC" dirty="0">
              <a:latin typeface="Times New Roman" panose="02020603050405020304" pitchFamily="18" charset="0"/>
              <a:cs typeface="Times New Roman" panose="02020603050405020304" pitchFamily="18" charset="0"/>
            </a:endParaRPr>
          </a:p>
        </p:txBody>
      </p:sp>
      <p:sp>
        <p:nvSpPr>
          <p:cNvPr id="14" name="Rectángulo 13"/>
          <p:cNvSpPr/>
          <p:nvPr/>
        </p:nvSpPr>
        <p:spPr>
          <a:xfrm>
            <a:off x="5399596" y="4338834"/>
            <a:ext cx="1623200" cy="369332"/>
          </a:xfrm>
          <a:prstGeom prst="rect">
            <a:avLst/>
          </a:prstGeom>
        </p:spPr>
        <p:txBody>
          <a:bodyPr wrap="none">
            <a:spAutoFit/>
          </a:bodyPr>
          <a:lstStyle/>
          <a:p>
            <a:pPr algn="ctr"/>
            <a:r>
              <a:rPr lang="es-EC" dirty="0" smtClean="0">
                <a:latin typeface="Times New Roman" panose="02020603050405020304" pitchFamily="18" charset="0"/>
                <a:cs typeface="Times New Roman" panose="02020603050405020304" pitchFamily="18" charset="0"/>
              </a:rPr>
              <a:t>MONITOREO</a:t>
            </a:r>
            <a:endParaRPr lang="es-EC" dirty="0">
              <a:latin typeface="Times New Roman" panose="02020603050405020304" pitchFamily="18" charset="0"/>
              <a:cs typeface="Times New Roman" panose="02020603050405020304" pitchFamily="18" charset="0"/>
            </a:endParaRPr>
          </a:p>
        </p:txBody>
      </p:sp>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2544" y="2123973"/>
            <a:ext cx="1406863" cy="1243667"/>
          </a:xfrm>
          <a:prstGeom prst="rect">
            <a:avLst/>
          </a:prstGeom>
        </p:spPr>
      </p:pic>
      <p:pic>
        <p:nvPicPr>
          <p:cNvPr id="17" name="Picture 8" descr="https://pixabay.com/static/uploads/photo/2014/04/02/10/49/wifi-304692_960_72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006" y="2863935"/>
            <a:ext cx="830466" cy="76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714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ersonalizado 1">
      <a:dk1>
        <a:sysClr val="windowText" lastClr="000000"/>
      </a:dk1>
      <a:lt1>
        <a:sysClr val="window" lastClr="FFFFFF"/>
      </a:lt1>
      <a:dk2>
        <a:srgbClr val="212121"/>
      </a:dk2>
      <a:lt2>
        <a:srgbClr val="F2F2F2"/>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Parallax</Template>
  <TotalTime>255</TotalTime>
  <Words>2452</Words>
  <Application>Microsoft Office PowerPoint</Application>
  <PresentationFormat>Panorámica</PresentationFormat>
  <Paragraphs>277</Paragraphs>
  <Slides>23</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9" baseType="lpstr">
      <vt:lpstr>Arial</vt:lpstr>
      <vt:lpstr>Calibri</vt:lpstr>
      <vt:lpstr>Corbel</vt:lpstr>
      <vt:lpstr>Times New Roman</vt:lpstr>
      <vt:lpstr>Parallax</vt:lpstr>
      <vt:lpstr>Documento de Microsoft Word</vt:lpstr>
      <vt:lpstr>DEPARTAMENTO DE CIENCIAS ECONÓMICAS ADMINISTRATIVAS Y DE COMERCIO  CARRERA DE INGENIERÍA EN MERCADOTECNIA  PROYECTO DE TITULACIÓN, PREVIO A LA OBTENCIÓN DEL TÍTULO DE INGENIERA EN MERCADOTECNIA</vt:lpstr>
      <vt:lpstr>INTRODUCCIÓN</vt:lpstr>
      <vt:lpstr>PROBLEMA</vt:lpstr>
      <vt:lpstr>OBJETIVOS DEL PLAN</vt:lpstr>
      <vt:lpstr>DISEÑO DE LA INVESTIGACIÓN</vt:lpstr>
      <vt:lpstr>LOS 6 PRINCIPIOS DE LA ESTRATÉGIA</vt:lpstr>
      <vt:lpstr>LOS 6 PRINCIPIOS DE LA ESTRATÉGIA</vt:lpstr>
      <vt:lpstr>LOS 6 PRINCIPIOS DE LA ESTRATÉGIA</vt:lpstr>
      <vt:lpstr>LOS 6 PRINCIPIOS DE LA ESTRATÉGIA</vt:lpstr>
      <vt:lpstr>Presentación de PowerPoint</vt:lpstr>
      <vt:lpstr>LOS 6 PRINCIPIOS DE LA ESTRATÉGIA</vt:lpstr>
      <vt:lpstr>LOS 6 PRINCIPIOS DE LA ESTRATÉGIA</vt:lpstr>
      <vt:lpstr>Presentación de PowerPoint</vt:lpstr>
      <vt:lpstr>Matriz de las 4 acciones </vt:lpstr>
      <vt:lpstr>Frecuencias mapa estratégico, oferta actual y mercado de servicios de rastreo satelital por sectores </vt:lpstr>
      <vt:lpstr>Matriz del cuadro estratégico </vt:lpstr>
      <vt:lpstr>Presentación de PowerPoint</vt:lpstr>
      <vt:lpstr>Tres niveles de los no clientes</vt:lpstr>
      <vt:lpstr>Presentación de PowerPoint</vt:lpstr>
      <vt:lpstr>Presentación de PowerPoint</vt:lpstr>
      <vt:lpstr>Presentación de PowerPoint</vt:lpstr>
      <vt:lpstr>CONCLUSIONES</vt:lpstr>
      <vt:lpstr>RECOMENDACIONES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EN MERCADOTECNIA  PROYECTO DE TITULACIÓN, PREVIO A LA OBTENCIÓN DEL TÍTULO DE INGENIERA EN MERCADOTECNIA</dc:title>
  <dc:creator>Leo</dc:creator>
  <cp:lastModifiedBy>Leo</cp:lastModifiedBy>
  <cp:revision>23</cp:revision>
  <dcterms:created xsi:type="dcterms:W3CDTF">2016-03-03T01:24:02Z</dcterms:created>
  <dcterms:modified xsi:type="dcterms:W3CDTF">2016-03-03T05:56:53Z</dcterms:modified>
</cp:coreProperties>
</file>