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F3D594-1B33-490B-83C2-29E36C8C01D0}" type="datetimeFigureOut">
              <a:rPr lang="es-ES" smtClean="0"/>
              <a:t>23/02/2016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E100C6-F0E8-4EB2-A2BF-FB5C9E45AD6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3D594-1B33-490B-83C2-29E36C8C01D0}" type="datetimeFigureOut">
              <a:rPr lang="es-ES" smtClean="0"/>
              <a:t>23/02/2016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100C6-F0E8-4EB2-A2BF-FB5C9E45AD6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sp>
        <p:nvSpPr>
          <p:cNvPr id="12292" name="Rectangle 4"/>
          <p:cNvSpPr>
            <a:spLocks noChangeArrowheads="1"/>
          </p:cNvSpPr>
          <p:nvPr/>
        </p:nvSpPr>
        <p:spPr bwMode="auto">
          <a:xfrm>
            <a:off x="1928794" y="1357298"/>
            <a:ext cx="642942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DEPARTAMENTO DE CIENCIAS ECONOMICAS, ADMINISTRATIVAS Y DE COMERCIO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CARRERA DE COMERCIO EXTERIOR Y NEGOCIACI</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INTERNACIONAL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TRABAJO DE TITULACI</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PREVIO A LA OBTENCI</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DEL T</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TULO DE INGENIERO EN COMERCIO EXTERIOR Y NEGOCIACI</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INTERNACIONAL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TEMA: INFLUENCIA DEL ACUERDO MULTIPARTES ECUADOR </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UNI</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EUROPEA EN LAS OPERACIONES COMERCIALES DEL SECTOR AGR</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COLA DE LA SUBPARTIDA 0710.80.90.00 (BR</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COLI CONGELADO) DEL ARANCEL DEL ECUADOR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AUTORES: CAIZA MAROTO JOHANNA ARACELY</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CHANGO CHIPUGSI SYLVIA GEOCONDA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DIRECTOR: ING. QUINTANA ARMANDO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SANGOLQU</a:t>
            </a:r>
            <a:r>
              <a:rPr kumimoji="0" lang="es-MX" sz="14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MX" sz="1400" b="1" i="0" u="none" strike="noStrike" cap="none" normalizeH="0" baseline="0" dirty="0" smtClean="0">
              <a:ln>
                <a:noFill/>
              </a:ln>
              <a:solidFill>
                <a:schemeClr val="tx1"/>
              </a:solidFill>
              <a:effectLst/>
              <a:latin typeface="Arial" pitchFamily="34" charset="0"/>
              <a:ea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rPr>
              <a:t>2016</a:t>
            </a:r>
            <a:r>
              <a:rPr kumimoji="0" lang="es-ES" sz="14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descr="http://www.wabel.com/sites/all/custom/resources/company/300/12006/bbabd1cb515694fa6155dbf213f4b91e626c98aa701160695.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00166" y="1928802"/>
            <a:ext cx="2286016" cy="2428892"/>
          </a:xfrm>
          <a:prstGeom prst="rect">
            <a:avLst/>
          </a:prstGeom>
          <a:noFill/>
          <a:ln>
            <a:noFill/>
          </a:ln>
        </p:spPr>
      </p:pic>
      <p:sp>
        <p:nvSpPr>
          <p:cNvPr id="4" name="3 Rectángulo redondeado"/>
          <p:cNvSpPr/>
          <p:nvPr/>
        </p:nvSpPr>
        <p:spPr>
          <a:xfrm>
            <a:off x="5429256" y="1500174"/>
            <a:ext cx="3500462" cy="3500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MX" dirty="0" smtClean="0">
                <a:solidFill>
                  <a:schemeClr val="tx1"/>
                </a:solidFill>
              </a:rPr>
              <a:t>Dedicada </a:t>
            </a:r>
            <a:r>
              <a:rPr lang="es-MX" dirty="0">
                <a:solidFill>
                  <a:schemeClr val="tx1"/>
                </a:solidFill>
              </a:rPr>
              <a:t>a la producción, procesamiento, transformación y comercialización de legumbres, hortalizas y condimentos, plantas medicinales y todo producto agrícola y pecuario, tanto para mercado interno como para exportar.</a:t>
            </a:r>
            <a:endParaRPr lang="es-ES" dirty="0">
              <a:solidFill>
                <a:schemeClr val="tx1"/>
              </a:solidFill>
            </a:endParaRPr>
          </a:p>
          <a:p>
            <a:pPr algn="ctr"/>
            <a:endParaRPr lang="es-ES" dirty="0"/>
          </a:p>
        </p:txBody>
      </p:sp>
      <p:sp>
        <p:nvSpPr>
          <p:cNvPr id="7" name="6 Flecha derecha"/>
          <p:cNvSpPr/>
          <p:nvPr/>
        </p:nvSpPr>
        <p:spPr>
          <a:xfrm>
            <a:off x="4143372" y="2643182"/>
            <a:ext cx="100013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7 Imagen" descr="Brócoli"/>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2333" b="12666"/>
          <a:stretch/>
        </p:blipFill>
        <p:spPr bwMode="auto">
          <a:xfrm>
            <a:off x="3357554" y="4714884"/>
            <a:ext cx="1857388" cy="178595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4" name="3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428860" y="2000240"/>
            <a:ext cx="5429288" cy="3429024"/>
          </a:xfrm>
          <a:prstGeom prst="rect">
            <a:avLst/>
          </a:prstGeom>
          <a:noFill/>
          <a:ln>
            <a:noFill/>
          </a:ln>
        </p:spPr>
      </p:pic>
      <p:sp>
        <p:nvSpPr>
          <p:cNvPr id="5" name="4 Rectángulo"/>
          <p:cNvSpPr/>
          <p:nvPr/>
        </p:nvSpPr>
        <p:spPr>
          <a:xfrm>
            <a:off x="4929190" y="214290"/>
            <a:ext cx="4214810" cy="707886"/>
          </a:xfrm>
          <a:prstGeom prst="rect">
            <a:avLst/>
          </a:prstGeom>
          <a:noFill/>
        </p:spPr>
        <p:txBody>
          <a:bodyPr wrap="square" lIns="91440" tIns="45720" rIns="91440" bIns="45720">
            <a:spAutoFit/>
          </a:bodyPr>
          <a:lstStyle/>
          <a:p>
            <a:pPr>
              <a:spcAft>
                <a:spcPts val="1000"/>
              </a:spcAft>
            </a:pPr>
            <a:r>
              <a:rPr lang="es-MX" sz="20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Balanza Comercial Ecuador - Alemania</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786050" y="2214554"/>
            <a:ext cx="5000660" cy="3571900"/>
          </a:xfrm>
          <a:prstGeom prst="rect">
            <a:avLst/>
          </a:prstGeom>
          <a:noFill/>
          <a:ln>
            <a:noFill/>
          </a:ln>
        </p:spPr>
      </p:pic>
      <p:sp>
        <p:nvSpPr>
          <p:cNvPr id="4" name="3 Rectángulo"/>
          <p:cNvSpPr/>
          <p:nvPr/>
        </p:nvSpPr>
        <p:spPr>
          <a:xfrm>
            <a:off x="4929190" y="214290"/>
            <a:ext cx="4214810" cy="707886"/>
          </a:xfrm>
          <a:prstGeom prst="rect">
            <a:avLst/>
          </a:prstGeom>
          <a:noFill/>
        </p:spPr>
        <p:txBody>
          <a:bodyPr wrap="square" lIns="91440" tIns="45720" rIns="91440" bIns="45720">
            <a:spAutoFit/>
          </a:bodyPr>
          <a:lstStyle/>
          <a:p>
            <a:pPr>
              <a:spcAft>
                <a:spcPts val="1000"/>
              </a:spcAft>
            </a:pPr>
            <a:r>
              <a:rPr lang="es-MX" sz="20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Balanza Comercial Ecuador – Unión Europea</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5" name="4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714612" y="1928802"/>
            <a:ext cx="5143536" cy="4000528"/>
          </a:xfrm>
          <a:prstGeom prst="rect">
            <a:avLst/>
          </a:prstGeom>
          <a:noFill/>
        </p:spPr>
      </p:pic>
      <p:sp>
        <p:nvSpPr>
          <p:cNvPr id="6" name="5 Rectángulo"/>
          <p:cNvSpPr/>
          <p:nvPr/>
        </p:nvSpPr>
        <p:spPr>
          <a:xfrm>
            <a:off x="4929190" y="214290"/>
            <a:ext cx="4214810" cy="1015663"/>
          </a:xfrm>
          <a:prstGeom prst="rect">
            <a:avLst/>
          </a:prstGeom>
          <a:noFill/>
        </p:spPr>
        <p:txBody>
          <a:bodyPr wrap="square" lIns="91440" tIns="45720" rIns="91440" bIns="45720">
            <a:spAutoFit/>
          </a:bodyPr>
          <a:lstStyle/>
          <a:p>
            <a:pPr>
              <a:spcAft>
                <a:spcPts val="1000"/>
              </a:spcAft>
            </a:pPr>
            <a:r>
              <a:rPr lang="es-MX"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Cuadro comparativo de la evolución de las exportaciones de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26626" name="Picture 2"/>
          <p:cNvPicPr>
            <a:picLocks noChangeAspect="1" noChangeArrowheads="1"/>
          </p:cNvPicPr>
          <p:nvPr/>
        </p:nvPicPr>
        <p:blipFill>
          <a:blip r:embed="rId3"/>
          <a:srcRect l="30029" t="25391" r="23095" b="22851"/>
          <a:stretch>
            <a:fillRect/>
          </a:stretch>
        </p:blipFill>
        <p:spPr bwMode="auto">
          <a:xfrm>
            <a:off x="2714612" y="1928802"/>
            <a:ext cx="5003356" cy="4143404"/>
          </a:xfrm>
          <a:prstGeom prst="rect">
            <a:avLst/>
          </a:prstGeom>
          <a:noFill/>
          <a:ln w="9525">
            <a:noFill/>
            <a:miter lim="800000"/>
            <a:headEnd/>
            <a:tailEnd/>
          </a:ln>
          <a:effectLst/>
        </p:spPr>
      </p:pic>
      <p:sp>
        <p:nvSpPr>
          <p:cNvPr id="5" name="4 Rectángulo"/>
          <p:cNvSpPr/>
          <p:nvPr/>
        </p:nvSpPr>
        <p:spPr>
          <a:xfrm>
            <a:off x="4929190" y="214290"/>
            <a:ext cx="4214810" cy="1015663"/>
          </a:xfrm>
          <a:prstGeom prst="rect">
            <a:avLst/>
          </a:prstGeom>
          <a:noFill/>
        </p:spPr>
        <p:txBody>
          <a:bodyPr wrap="square" lIns="91440" tIns="45720" rIns="91440" bIns="45720">
            <a:spAutoFit/>
          </a:bodyPr>
          <a:lstStyle/>
          <a:p>
            <a:pPr>
              <a:spcAft>
                <a:spcPts val="1000"/>
              </a:spcAft>
            </a:pPr>
            <a:r>
              <a:rPr lang="es-MX"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Incremento de las participaciones en exportaciones de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rotWithShape="1">
          <a:blip r:embed="rId3"/>
          <a:srcRect l="31100" t="31359" r="40413" b="57491"/>
          <a:stretch/>
        </p:blipFill>
        <p:spPr bwMode="auto">
          <a:xfrm>
            <a:off x="2786050" y="1785926"/>
            <a:ext cx="4500594" cy="200026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4" name="3 Imagen"/>
          <p:cNvPicPr/>
          <p:nvPr/>
        </p:nvPicPr>
        <p:blipFill rotWithShape="1">
          <a:blip r:embed="rId4"/>
          <a:srcRect l="30905" t="36848" r="35176" b="54777"/>
          <a:stretch/>
        </p:blipFill>
        <p:spPr bwMode="auto">
          <a:xfrm>
            <a:off x="2214546" y="4143380"/>
            <a:ext cx="5715040" cy="1428760"/>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Rectángulo"/>
          <p:cNvSpPr/>
          <p:nvPr/>
        </p:nvSpPr>
        <p:spPr>
          <a:xfrm>
            <a:off x="4929190" y="214290"/>
            <a:ext cx="4214810" cy="523220"/>
          </a:xfrm>
          <a:prstGeom prst="rect">
            <a:avLst/>
          </a:prstGeom>
          <a:noFill/>
        </p:spPr>
        <p:txBody>
          <a:bodyPr wrap="square" lIns="91440" tIns="45720" rIns="91440" bIns="45720">
            <a:spAutoFit/>
          </a:bodyPr>
          <a:lstStyle/>
          <a:p>
            <a:pPr>
              <a:spcAft>
                <a:spcPts val="1000"/>
              </a:spcAft>
            </a:pPr>
            <a:r>
              <a:rPr lang="es-MX" sz="28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Liberación Arancelaria</a:t>
            </a:r>
            <a:endParaRPr lang="es-E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rotWithShape="1">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9202"/>
          <a:stretch/>
        </p:blipFill>
        <p:spPr bwMode="auto">
          <a:xfrm>
            <a:off x="2714612" y="1714488"/>
            <a:ext cx="4929222" cy="3714776"/>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sp>
        <p:nvSpPr>
          <p:cNvPr id="3" name="2 Rectángulo"/>
          <p:cNvSpPr/>
          <p:nvPr/>
        </p:nvSpPr>
        <p:spPr>
          <a:xfrm>
            <a:off x="4286248" y="428604"/>
            <a:ext cx="487069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Puntos de Discusión</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Flecha derecha"/>
          <p:cNvSpPr/>
          <p:nvPr/>
        </p:nvSpPr>
        <p:spPr>
          <a:xfrm>
            <a:off x="1571604" y="1357298"/>
            <a:ext cx="6715172" cy="171451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1100" dirty="0">
                <a:solidFill>
                  <a:schemeClr val="tx1"/>
                </a:solidFill>
              </a:rPr>
              <a:t>Al realizar la presente investigación se determina que el acuerdo Multipartes Ecuador Unión Europea si influye en las operaciones comerciales del sector agrícola, específicamente del brócoli congelado, ya que al formar parte de este acuerdo se obtiene una preferencia arancelaria del 0%, así sus exportaciones aumentarían </a:t>
            </a:r>
            <a:r>
              <a:rPr lang="es-MX" sz="1100" dirty="0" smtClean="0">
                <a:solidFill>
                  <a:schemeClr val="tx1"/>
                </a:solidFill>
              </a:rPr>
              <a:t>significativamente y </a:t>
            </a:r>
            <a:r>
              <a:rPr lang="es-MX" sz="1100" dirty="0">
                <a:solidFill>
                  <a:schemeClr val="tx1"/>
                </a:solidFill>
              </a:rPr>
              <a:t>se mantendrían de una forma constante</a:t>
            </a:r>
            <a:endParaRPr lang="es-ES" sz="1100" dirty="0">
              <a:solidFill>
                <a:schemeClr val="tx1"/>
              </a:solidFill>
            </a:endParaRPr>
          </a:p>
        </p:txBody>
      </p:sp>
      <p:sp>
        <p:nvSpPr>
          <p:cNvPr id="7" name="6 Flecha derecha"/>
          <p:cNvSpPr/>
          <p:nvPr/>
        </p:nvSpPr>
        <p:spPr>
          <a:xfrm>
            <a:off x="1643042" y="3214686"/>
            <a:ext cx="6715172" cy="200026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es-MX" sz="1000" dirty="0" smtClean="0"/>
          </a:p>
          <a:p>
            <a:pPr lvl="0" algn="ctr"/>
            <a:r>
              <a:rPr lang="es-MX" sz="1000" dirty="0" smtClean="0"/>
              <a:t>En </a:t>
            </a:r>
            <a:r>
              <a:rPr lang="es-MX" sz="1000" dirty="0"/>
              <a:t>la presente investigación se logró identificar las barreras de acceso a las que afrontan las MIPYMES del Ecuador, las cuales son barreras no arancelarias, con las mismas que la Unión Europea exige calidad e inocuidad de los productos que consumen, de esta manera salvaguardar la vida y la salud de su población. Cabe recalcar que la empresa ECOFROZ garantiza productos 100% naturales conservando sus nutrientes, razón por la cual el brócoli congelado se ha convertido en su producto estrella avalado por certificados de calidad, buenas prácticas de manufactura, comercio justo y cuidados del medio  ambiente.</a:t>
            </a:r>
            <a:endParaRPr lang="es-ES" sz="1000" dirty="0"/>
          </a:p>
          <a:p>
            <a:pPr algn="ctr"/>
            <a:endParaRPr lang="es-ES" sz="1000" dirty="0"/>
          </a:p>
        </p:txBody>
      </p:sp>
      <p:sp>
        <p:nvSpPr>
          <p:cNvPr id="8" name="7 Flecha derecha"/>
          <p:cNvSpPr/>
          <p:nvPr/>
        </p:nvSpPr>
        <p:spPr>
          <a:xfrm>
            <a:off x="1714480" y="5143488"/>
            <a:ext cx="6715172" cy="171451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MX" sz="1100" dirty="0"/>
              <a:t>La estrategia negociadora en el Acuerdo Multipartes Ecuador – Unión Europea, se ha enfocado en abrir la mayor cantidad de mercados a la agricultura ecuatoriana y proteger el mercado interno para los productos sensibles.  El brócoli congelado ha logrado aumentar su demanda en la Unión Europea, convirtiéndolo en el producto agrícola estrella para la empresa ECOFROZ</a:t>
            </a:r>
            <a:endParaRPr lang="es-ES" sz="1100" dirty="0"/>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sp>
        <p:nvSpPr>
          <p:cNvPr id="4" name="3 CuadroTexto"/>
          <p:cNvSpPr txBox="1"/>
          <p:nvPr/>
        </p:nvSpPr>
        <p:spPr>
          <a:xfrm>
            <a:off x="3500430" y="2643182"/>
            <a:ext cx="3214710" cy="923330"/>
          </a:xfrm>
          <a:prstGeom prst="rect">
            <a:avLst/>
          </a:prstGeom>
          <a:noFill/>
        </p:spPr>
        <p:txBody>
          <a:bodyPr wrap="square" rtlCol="0">
            <a:spAutoFit/>
          </a:bodyPr>
          <a:lstStyle/>
          <a:p>
            <a:r>
              <a:rPr lang="es-ES" sz="5400" dirty="0" smtClean="0"/>
              <a:t>GRACIAS</a:t>
            </a:r>
            <a:endParaRPr lang="es-ES" sz="5400"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25606" name="Picture 6" descr="http://www.lacamaradequito.com/typo3temp/pics/3685b7d250.png"/>
          <p:cNvPicPr>
            <a:picLocks noChangeAspect="1" noChangeArrowheads="1"/>
          </p:cNvPicPr>
          <p:nvPr/>
        </p:nvPicPr>
        <p:blipFill>
          <a:blip r:embed="rId3">
            <a:lum bright="20000"/>
          </a:blip>
          <a:srcRect t="35578"/>
          <a:stretch>
            <a:fillRect/>
          </a:stretch>
        </p:blipFill>
        <p:spPr bwMode="auto">
          <a:xfrm>
            <a:off x="2143108" y="1500174"/>
            <a:ext cx="5391140" cy="3849647"/>
          </a:xfrm>
          <a:prstGeom prst="rect">
            <a:avLst/>
          </a:prstGeom>
          <a:noFill/>
        </p:spPr>
      </p:pic>
      <p:sp>
        <p:nvSpPr>
          <p:cNvPr id="3" name="2 Rectángulo"/>
          <p:cNvSpPr/>
          <p:nvPr/>
        </p:nvSpPr>
        <p:spPr>
          <a:xfrm>
            <a:off x="6072198" y="214290"/>
            <a:ext cx="2841933" cy="923330"/>
          </a:xfrm>
          <a:prstGeom prst="rect">
            <a:avLst/>
          </a:prstGeom>
          <a:noFill/>
        </p:spPr>
        <p:txBody>
          <a:bodyPr wrap="non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Resumen</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3 Rectángulo"/>
          <p:cNvSpPr/>
          <p:nvPr/>
        </p:nvSpPr>
        <p:spPr>
          <a:xfrm>
            <a:off x="2357422" y="1928802"/>
            <a:ext cx="5000660" cy="3170099"/>
          </a:xfrm>
          <a:prstGeom prst="rect">
            <a:avLst/>
          </a:prstGeom>
        </p:spPr>
        <p:txBody>
          <a:bodyPr wrap="square">
            <a:spAutoFit/>
          </a:bodyPr>
          <a:lstStyle/>
          <a:p>
            <a:pPr algn="just"/>
            <a:r>
              <a:rPr lang="es-MX" sz="2000" dirty="0"/>
              <a:t>El objetivo del presente trabajo fue determinar la influencia del Acuerdo Multipartes Ecuador – Unión Europea en las operaciones comerciales del sector agrícola del brócoli congelado, mediante la utilización de herramientas estadísticas web, boletines  y visitas técnicas a pequeños y medianos productores de la provincia de Pichincha ubicados en  </a:t>
            </a:r>
            <a:r>
              <a:rPr lang="es-MX" sz="2000" dirty="0" err="1"/>
              <a:t>Machachi</a:t>
            </a:r>
            <a:r>
              <a:rPr lang="es-MX" sz="2000" dirty="0"/>
              <a:t>. </a:t>
            </a:r>
            <a:endParaRPr lang="es-MX" sz="2000" dirty="0" smtClean="0"/>
          </a:p>
          <a:p>
            <a:pPr algn="just"/>
            <a:endParaRPr lang="es-ES" sz="2000" dirty="0"/>
          </a:p>
        </p:txBody>
      </p:sp>
      <p:sp>
        <p:nvSpPr>
          <p:cNvPr id="25602" name="AutoShape 2" descr="data:image/jpeg;base64,/9j/4AAQSkZJRgABAQAAAQABAAD/2wCEAAkGBxISEhUSEhIVFRUVFRUVFRUVFRUVFRUWFRUWFxUVFRUYHSggGBolGxYVITEhJSkrLi4uFx8zODMtNygtLisBCgoKDg0OGhAQGy0dHyUtLS0tLS0rLS0tLS0tLS0rLS0tLS0tKy0tLS0rLS0tLS0tLS0tLS0tLS0tLS0tLS0tLf/AABEIAOEA4AMBEQACEQEDEQH/xAAcAAABBQEBAQAAAAAAAAAAAAADAAECBAUGBwj/xABDEAACAQIEAwYDBwICBwkAAAABAgMAEQQFEiEGMUETIlFhcYEykaEHFCNCkrHBYoJS0SQzRGNyk6IVF1NzdIOy4fD/xAAaAQADAQEBAQAAAAAAAAAAAAAAAQIDBAUG/8QANBEAAgIBBAADBQcEAgMAAAAAAAECEQMEEiExBUFRE2FxgZEiMqGxweHwBhRC0SPxFSRS/9oADAMBAAIRAxEAPwAmW5RBicXilnmMQWSQqQyLcmVwR3xXLCEZSduj7bVazNpdLheGG9tK+G6+yvQ6bJeE8JFOkkWKMjoSwXXE19iDcKL9a6IYYKSakeHrfF9XlwSx5MW1Pi6kvzLGccYwwSmFUkmddmEYFlPUXPMjrYbVpPURi67ObR+BZtRiWWUlCL6vz95fybivCzYeWYB7woXkjIGvSATdd7G9j1+VR7dSTa8ic3g2bBmhilT3Ok/L8rRq5HnUWIgOIjR1Qa9mChu5z5Ej60LJvjZlqdDLTZvYyavjrrn5FfLeMsNNhpMVZ444m0t2gXUSQpAUKxvfUAPM1Cypq+jpz+FZ8WeODiUpdV8/VL0ML/vJjvrbDYgRE2D6Vt+9j6A0vbqujrf9P5b2rLBy9Of+/wADoM14lw8GHTEsxZJADGFHekLC4sDa225va1XLIkrPO0/h2fPneFKnHu+l/PccNxfxjDjMIYljkjfWjqHAs6i9yrD1Hz2vWGTIpI+i8O8KyaTUb21JU1x5P3nYJxDBgsvwrzE3aCIIii7sRGt7A7WHUnbceIrRTUYKzxnocur1mWOPyk7b6XLMjA8f4d5LTRyw6/gd7aAOhaxvp89xVLUrhVRpl/p3PGLnCUZteSu/h8fcbWY8WYfCSJBKrjWurWAuhRdh3u9f8p5A8xTyZFGVM5NH4Zm1OF5MdcOq8/L3V5+obh3iJMdG0kSMqo5js2m5sqteykgfFRjmp2R4hoMmjmoTabavj6DniKMYsYJlcSFNasQvZuLE2U6r32bp+U09637RLQ5Hpf7lNON01za+PFenn5gs2zuOKeHDlHaSc90IFIUAganuwsOZ2v8ACap5FFpd2Th0GTPhnmTSjDu759y4f8aNLsbVpuOHaDKU7FQ4SiwofTQMiUp2TREpRYUQK0xEdFMQ+igBdnQFC02oAE4polgmqiWefZJleGxGLxa4k2VZHK9/RuZXB367V5WOMZSe4+/12r1On0uF6dW2lfF/4o6/JMiwGHlEkLjWQVH4wa+roBfnXTCGOLtP8T57Wa/X6jE4Zo/Z7+7XRh/ZsB97xauQJd7X+LaR+1t76L+1Y6d1J33/ACz1fH4uWlw7Pufh0tv4XRdxcmAK5h91U9uMPiO1YCTQd+9a507sLiw6G1EnBqW3syww10Jab27+xujtXF+739eobgTFomVSFmACmfVcju3Fxf1BHzox1sZPjEJS8RikrvbRznDeYJBlc7PEkt8QihHF0LdmhBYeAsT7Coi0oO1fJ6mvwTz+JY4wk4fYbtd1b6+ITPo8YcAsk0sKQkRdnh4kA1BipQaulh3rAn4aqan7NW1XoYaKWjWvcMUJSmt1zk+u7+r4tpdlbOyOyyrtP9UIxqvyt2kfaX/ttUS6jZ06S/a6zZ96+Po6/E6T7UcRG2FjHd1doDHbnp0tqtb8treXKt9RFKKPH/px5HqZ91XPxtV8/wBzns/lBky3tP8AVLh8ON+WxGu/tov5Vk404buqR6Wlblh1ixff3T+PTr8br3nS/ar2YwkQOnX2ilAOg0t2hH9PL3tV6hpo87+nI5FqJbetvPxtV8/3OfzKDtMVliTDVqhwqyBuvfOoN+xqJr7UU/RHo6TJs0+rnjfU519OKPXY41UWVQB4AAD6V0VR8i5OTtuziPtHiMTYbHoDeCUB7cyjG9vmCv8A7lY5eKke74LJZVl0kuprj4r+X8huHgMZmmIxYs0eHUQwnoSQQWB/5ntIKIvdNyHrL0vh+PT9Sm90v59PodpKtbo+fYHRV2TQgtFioYigBtNADFadioiUp2KhtNFioQSiwodkosdFd1q0Q0Q00WTQ7RU0xtHFZbw7gcc08i/eFKzur6mjsXJ1ErZTtv1rHLoVCrffJ7uH+pdUo7YqNR46flx6mrl/AmFikSVDLqjZXF2Ui6m4v3eVZrTxTvkM39QarNjljko01T4fn8y9nnAWFxT9qxeN23fQVsx8SrA7+YtWc8Sk7L0XjWo02NY1Ukurvj6NFTERYPKYliMTyLiW7Jj3WZ7i1nuQAtmOwHU106fS701H05s4dd4tmy5I5Mjqn9muk/55kY/s4wSyaiZWHRGZdI8NwoYgeZ9b1zrTxPSn/UWrcNqpP1Sd/nX4fAo8KYHBYvBzRRLOIml73alNYdUQhkKbeHPz6V1ZdF7H7End8nnrx7PnzR1KpOPHXDXv5fqWYOAcKFKu8z7WUs4/D3BOgBbAm2/OudaaJ2z/AKi1LknGMY+tLv48k+I8uw0OAEcqyyRxFQmnSZl1NpBU2A21W36eNb49KslYzg/8vmw6iWqjSb7SXD+V/qVMs4EwjRA3mPaBGDEoGQEXCgBbDnvWL0kY2mzvl/UmrnJSSil6U/P15Cx5QmN1wrHfC4a0Uc5b8SSRBpfs9raQQQTyJHy6cmGCxxjPv8keZp/EdRi1M8+Li279Hzb49E+ufgw+X/Z5hYyrs0kpW3ccroFuVwqgkeV7eVccdPFS56PVz/1BqsmNxilFvtq7/FuvzNPG8PRS4iLEOX1xadOkgKdLFhcEb7nxrWWOMpbjztP4hmwYJ4IpbZXd98quOToopKGjlTOZ+0DNsPFhZIZidU0biJQCbstrHVay2Yqd/Cscs0lTPY8G0ubJqI5MfUWrfu/dWW+AMqOGwcasLO95XFrEF+QPmFCj2oxRqJn4tqVqNVJxdpcL5f7ds6E1oeaDNqYgEklUkQ2Ib0APagYtNFiGtTsKItQIHVCJq/jSoaYJxVIhjBRQA5Wiwo4TgiWRYceYkDyfeZezUkAM1hpBJIFr+dd+oScobuFSOXC2lOvVlXHnFwwNPNmyx4kKX+7AxEXHKMKrEE+xH71UfZzltjjuPrz9RPfGO5zp+nB3/DeOfE4SCd7B3jBa2wvyJA6cr152aCx5JRXkd2OTnBSOT+1Xlg9/9pH8V16H/P4HLq/8fidw771xJHTZ5dwNiGjyrGSIdLo0jKdtiIUIO9erqoqWogn7vzPP0zawya95Zy+LMsThBifvvZkIxRFQd/RfvSP0JIPQgC1RN4ceTZtsqPtZw3XQ0vEWIbKfvIfTMGClwF3tKFva1rlTvt41SwwWfZXH7EvLJ4t3mWcfn2KVcLBh2Hb4pUBkYA6BZbta1r3JN7GwB2vaoWHG90p9RL9pNNRj2w+eJmOVouK++tiowyiaORAuzbXU3JG+21rEjmLis8XsNQ9mza/JmuT2uFb925eYLiTN8UMVhUwsgUYhSQGAKnVyduuwN7Dwq8OPG8cnNdEZJzU4qPmCxs2OwOJwvaYs4iOeQRurIq2uVBsN7fFcWtypxWLLCVR2tKxSeTHKNytNnocdeazuQRo1JBKgkciQCR6HpUNI0UpJUmFV6KFYi1FBYJ2qkiWyuRVkElak0NMKGqaKEWoAnakOiBWnYqIFaqySOmgQ2inYUPopWFDaaAo82yzB4gYLMVjSRZGncoNLKzLddWjqbrqAtXpzlD2mO+qOFRlsnXdsqYNsM2CMGGy2R8X2LLI7Q3KNp/EftG3B+LSosbkCqlvWXdOdRv1/QUdvs9sYfar0O4+zzF6sDEhR0aK8bB1K3I711vzFmG/rXDq41lbu75OzTS/40qqij9o+Uy4jDq0ALSQyCQKNywsQdI6kbG3WxrTR5IwnUumqMtTByj9ntGa32jEoUXBz/eCttGm6h7fqIv001r/Y825LaR/deW12DynI5cPlOIjdT2sqSuUG7AlAqrYczZRt508mWM9RFrpUTDG4YmvPk1uGIWXLo1ZWVhE4KkENe77WO9ZZmnmb95pjTWNL3HJx4GX/ALFaPs5NfaX0aG127VTfTa/Leutzj/c3fH7HNsfsarn9zWzrByRLl+NgjaRsMqCWMA6iCiE2HPbvA7G1wehrHHJSeTHN1fTNprbsnHmuyXE3EL5pEMHhMNPeR0MjSpoSMKdXeIJtuBufDa5NTgwrTy9pkkuOq8ys2V5o7IRfPqXM5yxkzDLVRGKRRlC4UlVCrpGojYcutRjyJ4clvllZIP2kK8h+PMI7S4DQjMFxKliqltI1R7tYbDzNPSzSjO35Bng2416naqtcLZ1JBdNSVQrUASApDIOtNMTRB0ppktA9NVYqJAUhk0Wk2NINUlEWFMTIFadiocLRYULTRYEbUAMaYmeW5Rh8ZjJsVpx8sQimZQBqcWLva3eFraa9Wbx44xuCdo86KnOUqlVM6XJMgxcUySS5jJMi6rxMrANdSBclzyJB5dK5suXHKLSgk/X+I2x45qVuVm5gM2in19k4fQ2h7AjS3huKwljlCtyqzdTUugSZzAxmUSAmAEzCzdwAEm+2/wAJ5X5U/ZSSXHfRO+PPuKsXFGFd440mDNMCY1AbcDVcnbu/C3O17VbwTSba6J9rFtJPsqZlxfg4HMck4Dg2IVXfSfAlQQD5c6uGmyTVpESzQi6bLa5vC8RnWQNGAWLi5ACi7XHMEeHOl7OSlta5Demrvgx5uLcEpXViAAwuCFdrDxIVSR71qtPkadIz9rC+WdFh3j7ISLKrxEFxICNFhzN+lrG/hauZ3upqmdCSStO0UsNx9gGfs/vIuTa5WQJ+srpA872qpaLKle0cdVjurNzOM3gwsfaTyKi8gTclj4KouW9hXNjxTyOoqzec4wVydGdkvF2CxT9nDOC55KyuhawudOoDVsCbDwrXLpsuNXJcGcM+ObqLOgArmNyRWgBtNADaqYhjQAxFAEWWmJocJSsKJgUWMVACtQA1qAFagBiKYESKBEWFMR5Fw7khxM+MIxE0OnEMLRMV1XeT4vG1vrXs5cuyEOE+PM8qEN0pctcnYZDw+2Hk7Q4rES3Urolcsu5B1W8dvqa48ubeq2pfA6cePa7tszfs1/2z/wBS381prP8AD4E6b/L4lDL2vPnVv8Dj5LMDWk/u4f56ERf2sgTgnLoky/7ysSmfTOwcqC4ZNaqFJ3XZRy8TRqZyeXY3xwLBBLHuS5DfZxgYjg+0KqzyO/aMwDE2YgKSelrG39RpauUvaV5Ienitl+pjYZFibNoY9ohG5CjkraW2HhzI/tHhWzuSxSfZkqW9Lo6H7OMrgbCxhkRu0Vy+pQdR1kFT6AWt5VzazJNTfuN9JCLSRyjzNHluOhjJMS41UU3v3CWvv4HRH+rzrpSUs8JPvaZNtYZxXVnSYzLsXJgvu4y3DpH2Y0SfeI7pYAiS5HPqTfe5vzrmjkxxy797b+H4HRLHN49mxV8SOJkWNMuhmwxxeNRG7KNZV7MKrEBnbdW7sYPX4Dci1EU28koy2wfbrkJNJQjJbpeQLNmxJzLLnxMEMBMhCrE2tyAy37RhsRvtbxanj2ewyKDb+Ip7/bQckkeqWryj0CLtQBAmmIVADigBUAPSGKgBUAKgB7UAK1AEaYhWoAa1AESKYqPN34HcSSvHjpYu0kZyEUqN2JF7OL2vXqrVLak4p0ea8D3NqTRdynheeKVJWzCeVVJJjbVpbYixu58b8ulZ5M8ZRaUEv58C4YnF3ubBvwfIk0kmGxskCzNqkQIG3JJOltQtzNtri9P+5TilON0HsWpNxlVhcr4TTDjEhZmYYhNHeF2XusCxa/fJLk9KU9Q57bXQRxKF0+y/kWAGEw6QB9ejV3iNN9TFuVz42qMsvaTcuhwWyO05t+G5IWf7pi3gjc3MekOAf6TcW/fYb10rMpJb42zncHFva6IPlSYbB4lVJZnjkMkjfE50N9Nz8zVb3PJFsmtsWV+Fchnkgj7DGyQLKp1qF1i5JBKHUCtwBy+dGfLCMnujuorBCTSUZVZ3eX8J4aPBtgbFke5djYOz7d/wBGlbeGkc686epyPJ7XzPQjhgsfs/IxRwHiCgw0mZSthRb8IRgMVB7qayx2G3QjbkK2/vIXvUFu9TL+1lWxze30NLPeDVkOHlwsxwsuGTs42C6x2YBAUgkeLb731G4NZ4tVtUozW5PlmmTT204va0UMZwHLK0czZjIcVG1xMY1KgD4VSIMAtjc8ze5uPDSOsjFOKgtr8r/UiWmcmpOXK8/wBjui9cFHWRJoAVACoAekA9Ax6AFQA4FACtQAqAFQA1qAERQA1qAFamI84zXGypLN2s8uHIf/R27MHDFbDT2jBTck3vci1bNvz4MUk+lf5mriM7cM6xwmXskVpWV1UDUuoCO/xnTv05jeqbIS9WQfiEsfwIWmAiSViGCELICUVQd2cgE229aL9EG31dFaXO9LzbSMdWHVIzpXvzJcKLgFfPUTax9Ke6rFtuvmQxGfaFk7WIo8fZkrrBUrI2lW7TkFuDckbWqt9dk+zuqYfA4gzKSV02Nu66ujbA3R15jfyrSE7M5woyps4jJKMgMZkMLEuhJJOgkxcyl9r/AEpLNTH7Dg0uF8yQyCKLD7I0iqFkQFSgb44rXRSRz35jass2Vyv+M2w4kqLOB4lm7CAtAZJpzMFCOihuyPMk2CjmP7b73rBM3aLOI4nMcyxvFZWlWFSZUEhLGwcQ8zHc/FfztTEU4eKJRFIZVAc4mSCHvoACC2zMdgEC7sedIYbAcSARLGkbyTCX7uEMwk1ME7QuZ9wV073tfpagArcQM5VSkkLJjIIHUMjajIuqxNjdCCOViRblypDLeC4geRlZcM5gaRolmDAm6llLtGBdY9Skar+oFAEMJxOX7Jzh2WCdxHFMXUklrhC8fNFa2xueYva9IY+ScTfeZNKxWUmQahKjOhQkfjQ/FHe23PmPGgDohQA4pDHAoAVAEqAFQAzuBzIHqbUm0uwECDy3oTsB6YDUARoAVAHD4zJZGMqLiWWKZmLoUVyNfxiNye6D4WNuldWzjs5N6volLkRBbsJjEsiJHIugPcIuhWUkjS2na+/IbUbfQe71Vg5MhKn8CZoQYkicBQxKxghGVjbS4BIvv6U9no6Fv9VY0+Qhi5EjAs0LK2xZGgXSrXPx3638TRsFvHGTP33adu1fQNaoFVVjJITs7m6m5uCd70bX6huXpwTyzLRB2huC0jBm0oI0FhYaUBNvPfeqhGiZzsowZC5kPZsdBkMmgIt9ROor2nPTfe31p7VHt8C3OXCXPRoYDhhlnjmklLdm5cDQBJexAVpb3KjVyt0FYz+0bw+z/OC7heHuxMP4pdYGmKAoB3Zh8JIO9jc363rOKNJMzpOGjdtM9h2/3hfwlLa9euzve7qDyG3Tnaq2k7gknD99VpSPxziI7ordm7atYYH41OoixtTcRbiGOyt440dWkklWbtO0iSP8O6FDpgvZo7bFb33vek0NMlk2USSa5Ji6k4uLEKXVVdxEir3kU2QE3AHMACooqzRwWQvGyquJfsFkaVYQoU3YsxRpAbtHqYnTb1JoodkMJw0U7KM4hmggcSRRaFDArfsw8t7sq32FhyF+VKh2EwnDRWeOaSftOxLlCYlWU61ZbSzA3kADHoOQvRQzoxSAcUhkxQBCSRV5kD+fQdamU4x7dBQI4k/lU+rd0fLn9Kxeo/8AlfXj9/wK2gmcnm3svdHz5/WueWaT7f04/cdA7KOSj1tcn1NYOcV5FUDMwQ6wLf4gOo9PHzox6hQla+YnE1AeteuZjGgBUANQBgFdz6mu3yOHzHLUARNAECaYiBNMRXlltVKJDkbWBxaJGrEC5HT61yzhJyaOvHOKimWsPjA1RKDRpGaZKeLbalFjkihItq1RkyKimIKopDCA0h2EU1Iwq1LLRO9IYmcDmQPWplOMeW6GkQM5/KpPme6Prv8ASueWoX+Kv8P3/ApRIsxPNvZdvrz/AGrCeaT7f0/n+iqBhgOQ9+p9T1rB5EuiqINNWMsw6BNNWEso6AvNWEso6K8mJHK/OsvbK6HtNnKptUY/p7vy5fS1fTaTJvxJnPJUy3XSIVADUAYzjc+tdaORoGbVRBErQANxTQmUsRNatIxMZSooaizAeJsK24ijHmTNTSQAp6bVz3bs66pJM0cuQm1Y5GbY0bQWuU6jLxYANbx6MJUmAQ1bIRaAFqgsamIIoqSiRk3sBc9egHhc1zZcyg67ZpGLY+/VreS/5nf5Wrknnk/Ovh/v/o0UURBUchv48z8zvXO8iXJdEGmrGWYdAmmrGWYdAmmrCWUdFeTEgczWEsyKUSpJjvCsJZmUolaTEMetZObY6Ak0IZvcO4jfT4j6ruPpf5V9F4VltbTmyqmb9e0ZDUAKmBivzPrXUjjZBlqrJoeOMmk3Q0rAYkWqokyMnFGuiJzTNDLcMI3OpQxA69D/APv2rHJPcuDfFDZLnkjNJdrmklSG3bNHBTgCspxbNoSRZkzDwrNYzR5DOllJNbpUYN2PGTSY0WY2JqWiky0i1m2aJE7UhgEewPmzfQ2/YCvF1GSpy+P7HRBcIi01cUsxpQFpqwllHQCTEgczWMsxW0qSY7wrCWYpRK0mJY1i5tjozMzzeHDjVNIqX5X3J9AN62waXNnf/HG/y+onJLsz8XxRAMNJiI3RghKgMwTUy2JVdRFzY3AHPlW8PD8izxxZE1fdc8Cc1ttHB4LiDNMdJpicoCx+BdKILcnkIPT3uR5V7s9LotLC5pfPlv5GSc5M7rIY8TErfesSsxv0VQE25agBc3B+YryNRix5Y+0wwcV0vNyfuXNccmik06bOlynE6WuOhvbzU7j96NK5YM219oU/tRtHaBgdx1r6lcnMKmIVAGM/M+tdSORjikxh0cAVDVstOkZ+LreJhMypomvfkQRYdfWt1JdHO4u7NhsRdRe2o+A5DwFcu3n3HXu457K0iVomQ0RZrC5Nh1J2HzoAFFiw3wK0nmo7nr2jEKfYmlLgtRZP7zZ1V1A1nSpDBt7EgMLC17dL1Nj2l/RSsKCRmkxouxm9ZM1QTTSsdGXiH0lgejX9m3r5zxF7Mj+p04uUUJccOm9eRLN6G20qyYpj1rJzbKoAz1IyGuigAZhJII2MKhpLWQMbLqOwLdbDntvtW2nxrJkUXde7l/IUnSs8/wARwYzh5sVjF7Qd+Wylyi7nnq22BttYW8BX0H/k1BrFjxNLpXx+FfrZjs43NkcrxMeFnkw+HjjlAUh8TN8O++krazr+XSCLlW8Nu7T5MuTGpyjy/JESS6/E28DmMEGFMMTaGiQ76ba2Tm5tbUWtc+tr15Oq8P1Ptva5Y3GT+ifl8jWE4y+zB8lfhrOJMUshYAPGwcaW063sxS4HPYMCTzsvUbGoxf20oyg3TtK+a6uvwaFjlvtSOvwWJB0OpuCFYHxBAt9LV52Sc3lbydrj6cGm1JUjuMonDR2vcqdPtzH0Ir6jSz34kzkl2Xa6SRUAYrDc+prrT4ONrkkFqbKSJNekNlPFSAC1axRlNlkQKUVmFja7N5X2PyrPc02kaqKaTZQOJjJ/CDSeaC6/8wkJ9aq358BsISaz8TrGPBBrf9TDSP0mlu9EPaitJLCpvbUw5NIdZB8RfZfYCipMfRSxueedaRxCOfw2cGTGRJ0DBv8AqA/k1tPHtxtjPSGO1ciJYSGPrSkxxRZjWs2zRIKKQzLz2AldQ9D89v5+leR4tp3kx712jbDKnTOcMlfLUzsBmQnlVxx2FhocC7m2/oAb/IV24tJKXSM3kSLM2TuouQw8yNvoTW8/D5xVkrKZsysNj9LWPzHI8v8AKsMEcMJNZl8Hb79OCpOTX2TleIp5Uwsjo4DAaWKoveIdonBRrgixXx+Hpeu7RRjqNUozt31b5XFqvfx/3ROVOMfsmbkWuZV7KIPJGgIBKgBVbvOVJu7lmJO+1zbnt72m08IwnHJKlJtP1+HuS/0YahPHKO1eSf15+ZLMXxag9qJUX4SpDrH4AWO3v1r0MGn0mLF7NNNe98nLPJklLcUuGZexxiLyWS6EDlc7r/1AAeteRrsUcuinGPOx2vh/1Z6Unbhk63Ln4rv9BuJ8zxCzPEJWEYtoVe73SLgEruefU1r4NpdNPAsrgnLzb55+fROr3KSd8NX+j/FHd/ZBm97xE/ELf3J3l/6S3yFejq4f5I44dnqVcJoKgDNK7mtznoGdqYiqcyQ7JeQ/7sXHoXNkHuadV2OijOjv8RWMeA7729dlU/qqlkroh40+wUssQtqvIRyMh12t1VfhU+gFJKTNLKmKzvzq44hWZOJzcnrWyxAZk+Yk9a0UBmXjMyA5mtYwAo5FjL4kP4A2/j62NGWNwoZ7fh5Q6hhyYAj3FeZ0TRZhqGUi3a1Zlkb0xDlLixFwedKSTVMpHPY7Im1XUEgnmN/mK8DP4Y99w6OmOXjktYHIrbtt8ix/ha6MHhyjzIiWRs2oIVQWUAD9/U9a9KMIxVRVEWEq6A4ziuOPD3dmCpuwJ8PzLYbncivE1fh+TJOsUbNYZEuzhYMfhsWZ4ELDtF1amBALEaSygnbYJtYcqnJpdToPZZslcPpendP42/NmyccsHXl+pyeVYySBiBs6lkI8TcAofHccuu/kD7+pinkU4viVNMiWN5cKku48P4eT/T5E8Q7zM0kkgueneLEqNIAAFgLAC5PjzouMGko36vj+fzs4k49efoQwcDvPEIwW0uhuOQAbUzE8gL335bVCnHZllLraz08sNmnxwf3ruvT+cBuKm7TE93vE2UaRe52sBb6VHgS24nfC4/UNfHbjx+vP6F7g3GNh5Q1iCjBiDse6dwR6Xr3M0VKHB5V8n0FFIGAZTcMAQfEEXFePRsSoAoNzrZGDOdnxSvqaXvDWyrG1iihGKglfzMbX3vbp56U/ICpic66A7dLVaxBZk4nOCetaxxCMyfMSetaqAGdicyA5mtFAZXzqaSA2dCNyqm4s1uq9SOW9utc+k1eDUq8Ur4tr09z9H7v0LljlHsz8BHiMUWEYOylgbHSSCO5r5AkE2v4UazX4NGovI6t17655rtr1KhjcujJxaMrsrEEqbGxuLjmL9bHb2rqxZVkgpq0nzzwS1ToWDxBjcOOh3HiOoq3yqEeycGZurKIy2zbxset+a+v838q83NDayTsoVrnY0VcXnKKxjjBlkHNV+Ff/ADH5J+/lQoPtlWZOKzBxvLidH9EIUAeRdwS309KtRvpWTY2U8RhXCtN2sbELqbSJIyeRYqAGX2uPOjJhdXVFRl6nYVzGg1ACvQAhQBx/2noDhgT/AL1f1Rt/IFdGl++RM8Jy/GNDIsi8wfp1FdGu0y1GF4/odGkyrHkuX3Xw/h+z5OqIwszNiG0hnjIZX1aVfTZZAARfpcHYjfY8/n9NqJ44ewyq0un5/D+fD4eg9Lnxz3YvP080ZMmGdMOJe01K7tFszdLm4v07pHvW0HuySxtNNR3fVr9HZNRyZlF0rdcdX/OBT45FRDAzJIy6Zl0i1x1VuYBsNhty6g368OgeWcvbK4dxaf5r3evx9TmeolgdUnJcO0/w5M1N2u4LDqL2uPWxt8vnXqKGLTxqL2mP/Pqp3Tk/y/RGhg5SJA1yf+I6jbwJrCWsilUV+iO3F4Rklzke38X/AK/M9y4EzDtcKqk3MRKH05qfkfpXE3udnNqcHsZ7V0dBeg5rKEj1skYtnB8UBo5mt8L/AIg9T8X1ua6sPKDs5fEZgBzNdSgBl4nOgOW9WoDoFgxiMTqESnuqW5bGxUaQx2DWN7HwNcuq1uDS7XldW6+HD5ruuK+ZcMbl0ZjTSxSEhysikjUrXsRzFxsf2rZrFqMX247ovya/RhzF8FrPc7fFMC6qNJOiw7wU/lJvv48ud65PD/Dseihtg3z36X6+70+BWTI5vkr5dmckBYxsVLKV9Lkd4DlfbY+dbarSYtSksqtJ3+3wFGbj0AmlMjlnYamPea1hfqxCj3NhWsIRxQ2wXC6X6cv6WyW7fJtZ1kkcUEcqPrLLHqCG6rcG8lz3tLEWGw3vvyFeTofEsubUTxTjtScqvt8/d44tefL48vM1yY1GKaA8O50IW0SAtETuAbFT/iU/xXrzhuXvMWemQ5zhmjucVNIlvhMgAt4EqAx9zXE8U76FZz+c8doi9nhlAAvsoCqPPbma2hpvOQVZw+PziaY3dz6DYV0qo9DSBZdOyyKVJ5i/mL73pN2qHR9H8O4wy4aNmN2tpY+am1/cWPvXjzjUmUnwaV6gYzuBuSB67UAUMVnuGj+KZL/4VOtr+GlbmrWOT6QbkeefaLxIHSxGnussUbfGxcWaV1/KAOQPWuvT4qdmbdnlWHK3JYXFjYdL2sL+Q5+drda62nIfQaSDSSoOq1r2+EGwJHnYki/lWf8Axr7c0l6X3Rtj9tNezx7mvRXX+hxEdt+XTn1rlz6rG01Bcvi/5yelpPDMsZxnkaSTuu3/AKCCIc+tckcs4qk6R60tJhlLfKKb/nkTArM6EklSJJQM9H+zHM9MvZk7SKV/uXvL9NQ+VVHs8fxTFcN/oem6q0o8Gyi3OtUZM53jbBaoNY5ob+x/+7D3rXFKpAjxHFOSzXPU/vXp2WAvRYF/LM3lw+rs3I1KV57KSVOsKdi1ltcjrXFq9Dh1W1ZY3Tv3vvi+65v5Fwm49FOeYuxY2uxubAAEnmbDYX57eNdGOCxxUI9L5/i+SW7dkKsQ1IBUDFI5O5JNgAL9ABYAeVTFJcIC5jsslhF3Wym2ltrNddQ09Ttz8K5sGtw53UHbXa9Kdc/p6+RUoSj2Uwa67ZIRYCaACpgz4UuANHL8sYsNvelKaSA9y4PhZMKmrbUSwB8Dy+gv715WR3JgjL464kGGABd1WwNo7B3ZidKhj8IAViT5itMOLcJt+R5li+NbklcOl/8AFKzyk+oJtXYsSXn+gqZny8V4ttkYRjlaJFT6gX+tOSxx5l+JePDKbqKb+BltG7nU7Ek8ySST6k1zz1sFxHn8D08PhOWX36j+L/D/AGFSECuWeryy64+B6WLwvBDlrc/f/rr62EArnfPLPQSSVLgegBwtAExHQFhFioFZ0nByMMRFb/xE/wDkL/S9Uuzi1rXsZX6Hstany5XI3qzMFi4g6Mh5MpHzHOmgPAOJsEYp3FrXN/fqPnXp45boplor5IY+3j7TVbtEtp089Qtq1fl8fKufXe0/t5+zq6fd9U+q8/QuFblYfiI4ftP9G09n3thrvq1G5Jb8vLTba1YeG/3Xsv8A2r3cenVe7z9b5srJtv7PRlXr0TMakAqAGpAThmZGDIxVhyINiPQ1M4RnFxmrT8mNNrov5xnUmI0hwvdtpNu+O6A1266iLn2ri0fh+PS28bfPfp3xx7ukXPI59kcrwmtgK9BvajM73I+CpJlDKnd/xudKn/hFrmuOeop0HJ0WG+z63xSIP+FCx+bGsnqGFGvguFsPEQTeQjkGtpv46ALfO9Q8kpCZtF6mhWeU/a/hy00R6aP5P+Vaw1CxJqrO3SaKeotppJHAphwPOsp6vJLrg9rF4Xgh977T9/X0/wB2FC1zO27fJ6EYxiqiqRK1FFDgUCJBKAsIsVMVhkw5oJbLcOXk9KCHNI3Mr4YllsVQkf4j3U/Ueftemk2cmbW48fbO74e4bTDnWxDOOVh3V8bdSfM/IVooUeLqdbLNwuEbrNV0cVkWenQgbmmiWeW/anllmEoHPf57N9d/7q7NPLtFRZ5wxtXSWWcZgZIiRIhWzabkHSSN+6eu3h41z4dTizJPHJPi/f8ANeRUoOPZWrYkVACvSAagZJUufD15e9FcAb+Y5AsUCTCTWSqXCd5QSTd9RsdO1uXM+1eVpPEZ5dTLDKO2m+Xw/hXV+ffRrPHUVInw0O/7V6mX7pifQWHQKiqOQVQPQAV5BQpJapIlsrs1WkQ2R1U6Ecl9o+XdrAHA3QkH0a1vqPrWWReZ63hWbZkcX5nkxSsT6QcJQFhFjoFYVIDTJstw4Bj0oIc0jZy3hyWX4EZh4gWX9RsPrTSb6OXLrMePtnUZdwTbeVwvkneP6iLD5GrWP1POy+KXxBfU6bA5Jh4rFYwWH5n7x9r7D2tTUUcGTU5J9s0JDeqRgwRNUSNTAE53PrVJENivRQrMLjHACbDsLbr+x2P8H2q4PbJMqL5PDRI8T3U6XUkAkK1jy5MCK68uOGSO2fKfva/KjZNrlF7P86OJYEqAFJCHfVoNtm3te4vtbnauHw/w9aONJ3ffpfu8/dyaZMm9mTXoGY4WnTESCU6CyYSnQBkw7EagpI1BbjfvEEge9j8ql5IRltbp1fyXYUx2Zja5Ow0i/QD8o8tztTjGK6XfPz9QNLI5NLjz2pZFaBnvuWYoPBE43ui/O1j9b15LVOgslI1UkQ2DJpiGBpgRxESurIwurAg+hpNWVGTi1JHknEnD7wSkWuDuD0I8f865nGmfVaTVxzQvzM6HAMelI6XNI1su4fkk+BC3mBt+o7fWmk30cuXV48f3nR0+X8FHnIyr5L3m+ZsB8jVrG/M83L4p/wDCOiweRYePlGGI/M/ePsDsPYCrUEjz8mryz7f0NG9Wc4g1FCsnekMcnakMEWqqJsg7VSRLYm5n1oBioENLCGUqeTAg+hFqVlI8G4sy5osQ4PUm/qNj9RXfje6KNUZ+WRp2qdoWtqX4QCb3FuZFhWepjP2UtlXT7v8ARMqLV8l/iOLDiT/R9Om7arFideo357aeVtO3OuXwt6l4v/Zu+Kuuq93N+tlZdt/ZM4Qm2qxsTpv/AFWvb1tXpb43tvmr+XqZ0NaqAtT5fIguyEL3bNbunUupdLcjt4Vhj1OLI9sZJvnjz4dO15clOLRqZVnvYwvH2aksQLr+G2mzAkuBctuLH1rz9Z4X/cZ45NzVc8/aV2q4fl6/IuOXbGjF0165kFhaxBpAer8AZ4HTsSd9yn7sv8/OuDNjp2SzryayJGoEKgB6AAYzCJKumRQw+oPiCNxScU+zTHlljdxdFPD5Hh0NxGCf6iX+jG1JQijWeszT4cvpwaIq6OaxXooLFegViLUUOx1FDEghNqksjrooVg2NUQD5m1V0LsMV3PrU2VQ4WlY6CKtSVR5t9puWfiawNnUN7r3WH7GuvTS8ikebFK7BiC0Ab2WZ4IoGi7MXY2uncYAqQXLb3bcW968fVeGPPqI5d3C8nyru6rjj1+RrHJUaMeFihDLsRuDYG3sdq9acVOLjLpmSNTOM4bEBVZR3ALNuGvpAe4BtYkX5bWrz9D4dDSSlKL7u15d8e/he/k0nPd2ZgSvRICCOiwCLATU2BqZOkkbhluLb38POom01TEz2TBylo0ZhZiqkjlYkC9cBmwwoEKgBXoAamAqBDUASVaGwSJqtS2UkIpvRYUTFIYJwapEsZVptiSGdKEwaArcGrfRC7L7Yc9BesNyN9rGK22NOxUNQBz/GeD7TDk9Yzq/tPdb6G/tWmN1IEzxfFw6WI869JOywIWgKJBKAJiOixhUgNTYi1DgSeQqXIDVwOQu5sFJPgoLH3ty96zllSFZ0+X8FPzeyeveb5Db61i83oKzpsvyGCKxC6mH5msbeg5D5XrJybFZpUiWPQMiaBDUxDXpgSK0rG0SRaTYJBAKkocmgBjegRHVToLGZqaQmx8OhY+lKToceWW/u9Z7jTYBXB94eFV7Tgn2fJe1CsjayMsd6adCasputq0TsxaoFLGGUqRswIPoRY0wPEeIsEY5WU8wSD6qbX/n3r0cUriWjMSE1dgWYcET0pOQGrgsidzYKSfAAk/IVlLKkKzqcs4GkO76UH9Ru36V/kisZaj0A6TB8L4ePmC5/q2X9I/m9YvJJiZqoiqNKgKB0AsPkKQhzQIjTEPagZE0CGpiGoASihgggqSiYFICSrRY0hdlvRY6LKpUWVQxw4PSjcx7CQwq+FLew2ImkQXkLUnJvspRS6C2qSiJFAgVrVRI0ktqaiJyKcjXrRKjN8kNVVRNnJ8U8NGd+0jAJPxC4BuNri+3K3yrXHk28FKRQwPA8n5tKjzNz8l2+tOWf0HZ0uA4Ugj3a7nz7q/JefuTWLySYG3DGqDSiqo8FAA+QqOxjsaBECaYhqYhjQAqAGNAEaYDCgQiKAEVNOxUEhXrUyKiFAqSgqLSbGkGVKhstImFpWVQ9qQD2oAlppDFe1AETTEVma3OtDNgXa9UiWwDmqRLYMmqJEKACoallEy9Kh2R1UxCvQAqAGJoAVMQjSGNamAxFACAoChyKQBEpMYRUqWykiapRYUGRahstIKBUlj2pAKgBxQA5NAEaAJKKAKE1aoxYGrECemiWQNUSTFIY4pDFQBJaGAjQAxoGKgBUCEaAJCkMRoAiKYiTUhsnHSY0HFSUSWkxoKtQWiYpDFQAjQAhQA5oARoAmK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5604" name="AutoShape 4" descr="data:image/jpeg;base64,/9j/4AAQSkZJRgABAQAAAQABAAD/2wCEAAkGBxISEhUSEhIVFRUVFRUVFRUVFRUVFRUWFRUWFxUVFRUYHSggGBolGxYVITEhJSkrLi4uFx8zODMtNygtLisBCgoKDg0OGhAQGy0dHyUtLS0tLS0rLS0tLS0tLS0rLS0tLS0tKy0tLS0rLS0tLS0tLS0tLS0tLS0tLS0tLS0tLf/AABEIAOEA4AMBEQACEQEDEQH/xAAcAAABBQEBAQAAAAAAAAAAAAADAAECBAUGBwj/xABDEAACAQIEAwYDBwICBwkAAAABAgMAEQQFEiEGMUETIlFhcYEykaEHFCNCkrHBYoJS0SQzRGNyk6IVF1NzdIOy4fD/xAAaAQADAQEBAQAAAAAAAAAAAAAAAQIDBAUG/8QANBEAAgIBBAADBQcEAgMAAAAAAAECEQMEEiExBUFRE2FxgZEiMqGxweHwBhRC0SPxFSRS/9oADAMBAAIRAxEAPwAmW5RBicXilnmMQWSQqQyLcmVwR3xXLCEZSduj7bVazNpdLheGG9tK+G6+yvQ6bJeE8JFOkkWKMjoSwXXE19iDcKL9a6IYYKSakeHrfF9XlwSx5MW1Pi6kvzLGccYwwSmFUkmddmEYFlPUXPMjrYbVpPURi67ObR+BZtRiWWUlCL6vz95fybivCzYeWYB7woXkjIGvSATdd7G9j1+VR7dSTa8ic3g2bBmhilT3Ok/L8rRq5HnUWIgOIjR1Qa9mChu5z5Ej60LJvjZlqdDLTZvYyavjrrn5FfLeMsNNhpMVZ444m0t2gXUSQpAUKxvfUAPM1Cypq+jpz+FZ8WeODiUpdV8/VL0ML/vJjvrbDYgRE2D6Vt+9j6A0vbqujrf9P5b2rLBy9Of+/wADoM14lw8GHTEsxZJADGFHekLC4sDa225va1XLIkrPO0/h2fPneFKnHu+l/PccNxfxjDjMIYljkjfWjqHAs6i9yrD1Hz2vWGTIpI+i8O8KyaTUb21JU1x5P3nYJxDBgsvwrzE3aCIIii7sRGt7A7WHUnbceIrRTUYKzxnocur1mWOPyk7b6XLMjA8f4d5LTRyw6/gd7aAOhaxvp89xVLUrhVRpl/p3PGLnCUZteSu/h8fcbWY8WYfCSJBKrjWurWAuhRdh3u9f8p5A8xTyZFGVM5NH4Zm1OF5MdcOq8/L3V5+obh3iJMdG0kSMqo5js2m5sqteykgfFRjmp2R4hoMmjmoTabavj6DniKMYsYJlcSFNasQvZuLE2U6r32bp+U09637RLQ5Hpf7lNON01za+PFenn5gs2zuOKeHDlHaSc90IFIUAganuwsOZ2v8ACap5FFpd2Th0GTPhnmTSjDu759y4f8aNLsbVpuOHaDKU7FQ4SiwofTQMiUp2TREpRYUQK0xEdFMQ+igBdnQFC02oAE4polgmqiWefZJleGxGLxa4k2VZHK9/RuZXB367V5WOMZSe4+/12r1On0uF6dW2lfF/4o6/JMiwGHlEkLjWQVH4wa+roBfnXTCGOLtP8T57Wa/X6jE4Zo/Z7+7XRh/ZsB97xauQJd7X+LaR+1t76L+1Y6d1J33/ACz1fH4uWlw7Pufh0tv4XRdxcmAK5h91U9uMPiO1YCTQd+9a507sLiw6G1EnBqW3syww10Jab27+xujtXF+739eobgTFomVSFmACmfVcju3Fxf1BHzox1sZPjEJS8RikrvbRznDeYJBlc7PEkt8QihHF0LdmhBYeAsT7Coi0oO1fJ6mvwTz+JY4wk4fYbtd1b6+ITPo8YcAsk0sKQkRdnh4kA1BipQaulh3rAn4aqan7NW1XoYaKWjWvcMUJSmt1zk+u7+r4tpdlbOyOyyrtP9UIxqvyt2kfaX/ttUS6jZ06S/a6zZ96+Po6/E6T7UcRG2FjHd1doDHbnp0tqtb8treXKt9RFKKPH/px5HqZ91XPxtV8/wBzns/lBky3tP8AVLh8ON+WxGu/tov5Vk404buqR6Wlblh1ixff3T+PTr8br3nS/ar2YwkQOnX2ilAOg0t2hH9PL3tV6hpo87+nI5FqJbetvPxtV8/3OfzKDtMVliTDVqhwqyBuvfOoN+xqJr7UU/RHo6TJs0+rnjfU519OKPXY41UWVQB4AAD6V0VR8i5OTtuziPtHiMTYbHoDeCUB7cyjG9vmCv8A7lY5eKke74LJZVl0kuprj4r+X8huHgMZmmIxYs0eHUQwnoSQQWB/5ntIKIvdNyHrL0vh+PT9Sm90v59PodpKtbo+fYHRV2TQgtFioYigBtNADFadioiUp2KhtNFioQSiwodkosdFd1q0Q0Q00WTQ7RU0xtHFZbw7gcc08i/eFKzur6mjsXJ1ErZTtv1rHLoVCrffJ7uH+pdUo7YqNR46flx6mrl/AmFikSVDLqjZXF2Ui6m4v3eVZrTxTvkM39QarNjljko01T4fn8y9nnAWFxT9qxeN23fQVsx8SrA7+YtWc8Sk7L0XjWo02NY1Ukurvj6NFTERYPKYliMTyLiW7Jj3WZ7i1nuQAtmOwHU106fS701H05s4dd4tmy5I5Mjqn9muk/55kY/s4wSyaiZWHRGZdI8NwoYgeZ9b1zrTxPSn/UWrcNqpP1Sd/nX4fAo8KYHBYvBzRRLOIml73alNYdUQhkKbeHPz6V1ZdF7H7End8nnrx7PnzR1KpOPHXDXv5fqWYOAcKFKu8z7WUs4/D3BOgBbAm2/OudaaJ2z/AKi1LknGMY+tLv48k+I8uw0OAEcqyyRxFQmnSZl1NpBU2A21W36eNb49KslYzg/8vmw6iWqjSb7SXD+V/qVMs4EwjRA3mPaBGDEoGQEXCgBbDnvWL0kY2mzvl/UmrnJSSil6U/P15Cx5QmN1wrHfC4a0Uc5b8SSRBpfs9raQQQTyJHy6cmGCxxjPv8keZp/EdRi1M8+Li279Hzb49E+ufgw+X/Z5hYyrs0kpW3ccroFuVwqgkeV7eVccdPFS56PVz/1BqsmNxilFvtq7/FuvzNPG8PRS4iLEOX1xadOkgKdLFhcEb7nxrWWOMpbjztP4hmwYJ4IpbZXd98quOToopKGjlTOZ+0DNsPFhZIZidU0biJQCbstrHVay2Yqd/Cscs0lTPY8G0ubJqI5MfUWrfu/dWW+AMqOGwcasLO95XFrEF+QPmFCj2oxRqJn4tqVqNVJxdpcL5f7ds6E1oeaDNqYgEklUkQ2Ib0APagYtNFiGtTsKItQIHVCJq/jSoaYJxVIhjBRQA5Wiwo4TgiWRYceYkDyfeZezUkAM1hpBJIFr+dd+oScobuFSOXC2lOvVlXHnFwwNPNmyx4kKX+7AxEXHKMKrEE+xH71UfZzltjjuPrz9RPfGO5zp+nB3/DeOfE4SCd7B3jBa2wvyJA6cr152aCx5JRXkd2OTnBSOT+1Xlg9/9pH8V16H/P4HLq/8fidw771xJHTZ5dwNiGjyrGSIdLo0jKdtiIUIO9erqoqWogn7vzPP0zawya95Zy+LMsThBifvvZkIxRFQd/RfvSP0JIPQgC1RN4ceTZtsqPtZw3XQ0vEWIbKfvIfTMGClwF3tKFva1rlTvt41SwwWfZXH7EvLJ4t3mWcfn2KVcLBh2Hb4pUBkYA6BZbta1r3JN7GwB2vaoWHG90p9RL9pNNRj2w+eJmOVouK++tiowyiaORAuzbXU3JG+21rEjmLis8XsNQ9mza/JmuT2uFb925eYLiTN8UMVhUwsgUYhSQGAKnVyduuwN7Dwq8OPG8cnNdEZJzU4qPmCxs2OwOJwvaYs4iOeQRurIq2uVBsN7fFcWtypxWLLCVR2tKxSeTHKNytNnocdeazuQRo1JBKgkciQCR6HpUNI0UpJUmFV6KFYi1FBYJ2qkiWyuRVkElak0NMKGqaKEWoAnakOiBWnYqIFaqySOmgQ2inYUPopWFDaaAo82yzB4gYLMVjSRZGncoNLKzLddWjqbrqAtXpzlD2mO+qOFRlsnXdsqYNsM2CMGGy2R8X2LLI7Q3KNp/EftG3B+LSosbkCqlvWXdOdRv1/QUdvs9sYfar0O4+zzF6sDEhR0aK8bB1K3I711vzFmG/rXDq41lbu75OzTS/40qqij9o+Uy4jDq0ALSQyCQKNywsQdI6kbG3WxrTR5IwnUumqMtTByj9ntGa32jEoUXBz/eCttGm6h7fqIv001r/Y825LaR/deW12DynI5cPlOIjdT2sqSuUG7AlAqrYczZRt508mWM9RFrpUTDG4YmvPk1uGIWXLo1ZWVhE4KkENe77WO9ZZmnmb95pjTWNL3HJx4GX/ALFaPs5NfaX0aG127VTfTa/Leutzj/c3fH7HNsfsarn9zWzrByRLl+NgjaRsMqCWMA6iCiE2HPbvA7G1wehrHHJSeTHN1fTNprbsnHmuyXE3EL5pEMHhMNPeR0MjSpoSMKdXeIJtuBufDa5NTgwrTy9pkkuOq8ys2V5o7IRfPqXM5yxkzDLVRGKRRlC4UlVCrpGojYcutRjyJ4clvllZIP2kK8h+PMI7S4DQjMFxKliqltI1R7tYbDzNPSzSjO35Bng2416naqtcLZ1JBdNSVQrUASApDIOtNMTRB0ppktA9NVYqJAUhk0Wk2NINUlEWFMTIFadiocLRYULTRYEbUAMaYmeW5Rh8ZjJsVpx8sQimZQBqcWLva3eFraa9Wbx44xuCdo86KnOUqlVM6XJMgxcUySS5jJMi6rxMrANdSBclzyJB5dK5suXHKLSgk/X+I2x45qVuVm5gM2in19k4fQ2h7AjS3huKwljlCtyqzdTUugSZzAxmUSAmAEzCzdwAEm+2/wAJ5X5U/ZSSXHfRO+PPuKsXFGFd440mDNMCY1AbcDVcnbu/C3O17VbwTSba6J9rFtJPsqZlxfg4HMck4Dg2IVXfSfAlQQD5c6uGmyTVpESzQi6bLa5vC8RnWQNGAWLi5ACi7XHMEeHOl7OSlta5Demrvgx5uLcEpXViAAwuCFdrDxIVSR71qtPkadIz9rC+WdFh3j7ISLKrxEFxICNFhzN+lrG/hauZ3upqmdCSStO0UsNx9gGfs/vIuTa5WQJ+srpA872qpaLKle0cdVjurNzOM3gwsfaTyKi8gTclj4KouW9hXNjxTyOoqzec4wVydGdkvF2CxT9nDOC55KyuhawudOoDVsCbDwrXLpsuNXJcGcM+ObqLOgArmNyRWgBtNADaqYhjQAxFAEWWmJocJSsKJgUWMVACtQA1qAFagBiKYESKBEWFMR5Fw7khxM+MIxE0OnEMLRMV1XeT4vG1vrXs5cuyEOE+PM8qEN0pctcnYZDw+2Hk7Q4rES3Urolcsu5B1W8dvqa48ubeq2pfA6cePa7tszfs1/2z/wBS381prP8AD4E6b/L4lDL2vPnVv8Dj5LMDWk/u4f56ERf2sgTgnLoky/7ysSmfTOwcqC4ZNaqFJ3XZRy8TRqZyeXY3xwLBBLHuS5DfZxgYjg+0KqzyO/aMwDE2YgKSelrG39RpauUvaV5Ienitl+pjYZFibNoY9ohG5CjkraW2HhzI/tHhWzuSxSfZkqW9Lo6H7OMrgbCxhkRu0Vy+pQdR1kFT6AWt5VzazJNTfuN9JCLSRyjzNHluOhjJMS41UU3v3CWvv4HRH+rzrpSUs8JPvaZNtYZxXVnSYzLsXJgvu4y3DpH2Y0SfeI7pYAiS5HPqTfe5vzrmjkxxy797b+H4HRLHN49mxV8SOJkWNMuhmwxxeNRG7KNZV7MKrEBnbdW7sYPX4Dci1EU28koy2wfbrkJNJQjJbpeQLNmxJzLLnxMEMBMhCrE2tyAy37RhsRvtbxanj2ewyKDb+Ip7/bQckkeqWryj0CLtQBAmmIVADigBUAPSGKgBUAKgB7UAK1AEaYhWoAa1AESKYqPN34HcSSvHjpYu0kZyEUqN2JF7OL2vXqrVLak4p0ea8D3NqTRdynheeKVJWzCeVVJJjbVpbYixu58b8ulZ5M8ZRaUEv58C4YnF3ubBvwfIk0kmGxskCzNqkQIG3JJOltQtzNtri9P+5TilON0HsWpNxlVhcr4TTDjEhZmYYhNHeF2XusCxa/fJLk9KU9Q57bXQRxKF0+y/kWAGEw6QB9ejV3iNN9TFuVz42qMsvaTcuhwWyO05t+G5IWf7pi3gjc3MekOAf6TcW/fYb10rMpJb42zncHFva6IPlSYbB4lVJZnjkMkjfE50N9Nz8zVb3PJFsmtsWV+Fchnkgj7DGyQLKp1qF1i5JBKHUCtwBy+dGfLCMnujuorBCTSUZVZ3eX8J4aPBtgbFke5djYOz7d/wBGlbeGkc686epyPJ7XzPQjhgsfs/IxRwHiCgw0mZSthRb8IRgMVB7qayx2G3QjbkK2/vIXvUFu9TL+1lWxze30NLPeDVkOHlwsxwsuGTs42C6x2YBAUgkeLb731G4NZ4tVtUozW5PlmmTT204va0UMZwHLK0czZjIcVG1xMY1KgD4VSIMAtjc8ze5uPDSOsjFOKgtr8r/UiWmcmpOXK8/wBjui9cFHWRJoAVACoAekA9Ax6AFQA4FACtQAqAFQA1qAERQA1qAFamI84zXGypLN2s8uHIf/R27MHDFbDT2jBTck3vci1bNvz4MUk+lf5mriM7cM6xwmXskVpWV1UDUuoCO/xnTv05jeqbIS9WQfiEsfwIWmAiSViGCELICUVQd2cgE229aL9EG31dFaXO9LzbSMdWHVIzpXvzJcKLgFfPUTax9Ke6rFtuvmQxGfaFk7WIo8fZkrrBUrI2lW7TkFuDckbWqt9dk+zuqYfA4gzKSV02Nu66ujbA3R15jfyrSE7M5woyps4jJKMgMZkMLEuhJJOgkxcyl9r/AEpLNTH7Dg0uF8yQyCKLD7I0iqFkQFSgb44rXRSRz35jass2Vyv+M2w4kqLOB4lm7CAtAZJpzMFCOihuyPMk2CjmP7b73rBM3aLOI4nMcyxvFZWlWFSZUEhLGwcQ8zHc/FfztTEU4eKJRFIZVAc4mSCHvoACC2zMdgEC7sedIYbAcSARLGkbyTCX7uEMwk1ME7QuZ9wV073tfpagArcQM5VSkkLJjIIHUMjajIuqxNjdCCOViRblypDLeC4geRlZcM5gaRolmDAm6llLtGBdY9Skar+oFAEMJxOX7Jzh2WCdxHFMXUklrhC8fNFa2xueYva9IY+ScTfeZNKxWUmQahKjOhQkfjQ/FHe23PmPGgDohQA4pDHAoAVAEqAFQAzuBzIHqbUm0uwECDy3oTsB6YDUARoAVAHD4zJZGMqLiWWKZmLoUVyNfxiNye6D4WNuldWzjs5N6volLkRBbsJjEsiJHIugPcIuhWUkjS2na+/IbUbfQe71Vg5MhKn8CZoQYkicBQxKxghGVjbS4BIvv6U9no6Fv9VY0+Qhi5EjAs0LK2xZGgXSrXPx3638TRsFvHGTP33adu1fQNaoFVVjJITs7m6m5uCd70bX6huXpwTyzLRB2huC0jBm0oI0FhYaUBNvPfeqhGiZzsowZC5kPZsdBkMmgIt9ROor2nPTfe31p7VHt8C3OXCXPRoYDhhlnjmklLdm5cDQBJexAVpb3KjVyt0FYz+0bw+z/OC7heHuxMP4pdYGmKAoB3Zh8JIO9jc363rOKNJMzpOGjdtM9h2/3hfwlLa9euzve7qDyG3Tnaq2k7gknD99VpSPxziI7ordm7atYYH41OoixtTcRbiGOyt440dWkklWbtO0iSP8O6FDpgvZo7bFb33vek0NMlk2USSa5Ji6k4uLEKXVVdxEir3kU2QE3AHMACooqzRwWQvGyquJfsFkaVYQoU3YsxRpAbtHqYnTb1JoodkMJw0U7KM4hmggcSRRaFDArfsw8t7sq32FhyF+VKh2EwnDRWeOaSftOxLlCYlWU61ZbSzA3kADHoOQvRQzoxSAcUhkxQBCSRV5kD+fQdamU4x7dBQI4k/lU+rd0fLn9Kxeo/8AlfXj9/wK2gmcnm3svdHz5/WueWaT7f04/cdA7KOSj1tcn1NYOcV5FUDMwQ6wLf4gOo9PHzox6hQla+YnE1AeteuZjGgBUANQBgFdz6mu3yOHzHLUARNAECaYiBNMRXlltVKJDkbWBxaJGrEC5HT61yzhJyaOvHOKimWsPjA1RKDRpGaZKeLbalFjkihItq1RkyKimIKopDCA0h2EU1Iwq1LLRO9IYmcDmQPWplOMeW6GkQM5/KpPme6Prv8ASueWoX+Kv8P3/ApRIsxPNvZdvrz/AGrCeaT7f0/n+iqBhgOQ9+p9T1rB5EuiqINNWMsw6BNNWEso6AvNWEso6K8mJHK/OsvbK6HtNnKptUY/p7vy5fS1fTaTJvxJnPJUy3XSIVADUAYzjc+tdaORoGbVRBErQANxTQmUsRNatIxMZSooaizAeJsK24ijHmTNTSQAp6bVz3bs66pJM0cuQm1Y5GbY0bQWuU6jLxYANbx6MJUmAQ1bIRaAFqgsamIIoqSiRk3sBc9egHhc1zZcyg67ZpGLY+/VreS/5nf5Wrknnk/Ovh/v/o0UURBUchv48z8zvXO8iXJdEGmrGWYdAmmrGWYdAmmrCWUdFeTEgczWEsyKUSpJjvCsJZmUolaTEMetZObY6Ak0IZvcO4jfT4j6ruPpf5V9F4VltbTmyqmb9e0ZDUAKmBivzPrXUjjZBlqrJoeOMmk3Q0rAYkWqokyMnFGuiJzTNDLcMI3OpQxA69D/APv2rHJPcuDfFDZLnkjNJdrmklSG3bNHBTgCspxbNoSRZkzDwrNYzR5DOllJNbpUYN2PGTSY0WY2JqWiky0i1m2aJE7UhgEewPmzfQ2/YCvF1GSpy+P7HRBcIi01cUsxpQFpqwllHQCTEgczWMsxW0qSY7wrCWYpRK0mJY1i5tjozMzzeHDjVNIqX5X3J9AN62waXNnf/HG/y+onJLsz8XxRAMNJiI3RghKgMwTUy2JVdRFzY3AHPlW8PD8izxxZE1fdc8Cc1ttHB4LiDNMdJpicoCx+BdKILcnkIPT3uR5V7s9LotLC5pfPlv5GSc5M7rIY8TErfesSsxv0VQE25agBc3B+YryNRix5Y+0wwcV0vNyfuXNccmik06bOlynE6WuOhvbzU7j96NK5YM219oU/tRtHaBgdx1r6lcnMKmIVAGM/M+tdSORjikxh0cAVDVstOkZ+LreJhMypomvfkQRYdfWt1JdHO4u7NhsRdRe2o+A5DwFcu3n3HXu457K0iVomQ0RZrC5Nh1J2HzoAFFiw3wK0nmo7nr2jEKfYmlLgtRZP7zZ1V1A1nSpDBt7EgMLC17dL1Nj2l/RSsKCRmkxouxm9ZM1QTTSsdGXiH0lgejX9m3r5zxF7Mj+p04uUUJccOm9eRLN6G20qyYpj1rJzbKoAz1IyGuigAZhJII2MKhpLWQMbLqOwLdbDntvtW2nxrJkUXde7l/IUnSs8/wARwYzh5sVjF7Qd+Wylyi7nnq22BttYW8BX0H/k1BrFjxNLpXx+FfrZjs43NkcrxMeFnkw+HjjlAUh8TN8O++krazr+XSCLlW8Nu7T5MuTGpyjy/JESS6/E28DmMEGFMMTaGiQ76ba2Tm5tbUWtc+tr15Oq8P1Ptva5Y3GT+ifl8jWE4y+zB8lfhrOJMUshYAPGwcaW063sxS4HPYMCTzsvUbGoxf20oyg3TtK+a6uvwaFjlvtSOvwWJB0OpuCFYHxBAt9LV52Sc3lbydrj6cGm1JUjuMonDR2vcqdPtzH0Ir6jSz34kzkl2Xa6SRUAYrDc+prrT4ONrkkFqbKSJNekNlPFSAC1axRlNlkQKUVmFja7N5X2PyrPc02kaqKaTZQOJjJ/CDSeaC6/8wkJ9aq358BsISaz8TrGPBBrf9TDSP0mlu9EPaitJLCpvbUw5NIdZB8RfZfYCipMfRSxueedaRxCOfw2cGTGRJ0DBv8AqA/k1tPHtxtjPSGO1ciJYSGPrSkxxRZjWs2zRIKKQzLz2AldQ9D89v5+leR4tp3kx712jbDKnTOcMlfLUzsBmQnlVxx2FhocC7m2/oAb/IV24tJKXSM3kSLM2TuouQw8yNvoTW8/D5xVkrKZsysNj9LWPzHI8v8AKsMEcMJNZl8Hb79OCpOTX2TleIp5Uwsjo4DAaWKoveIdonBRrgixXx+Hpeu7RRjqNUozt31b5XFqvfx/3ROVOMfsmbkWuZV7KIPJGgIBKgBVbvOVJu7lmJO+1zbnt72m08IwnHJKlJtP1+HuS/0YahPHKO1eSf15+ZLMXxag9qJUX4SpDrH4AWO3v1r0MGn0mLF7NNNe98nLPJklLcUuGZexxiLyWS6EDlc7r/1AAeteRrsUcuinGPOx2vh/1Z6Unbhk63Ln4rv9BuJ8zxCzPEJWEYtoVe73SLgEruefU1r4NpdNPAsrgnLzb55+fROr3KSd8NX+j/FHd/ZBm97xE/ELf3J3l/6S3yFejq4f5I44dnqVcJoKgDNK7mtznoGdqYiqcyQ7JeQ/7sXHoXNkHuadV2OijOjv8RWMeA7729dlU/qqlkroh40+wUssQtqvIRyMh12t1VfhU+gFJKTNLKmKzvzq44hWZOJzcnrWyxAZk+Yk9a0UBmXjMyA5mtYwAo5FjL4kP4A2/j62NGWNwoZ7fh5Q6hhyYAj3FeZ0TRZhqGUi3a1Zlkb0xDlLixFwedKSTVMpHPY7Im1XUEgnmN/mK8DP4Y99w6OmOXjktYHIrbtt8ix/ha6MHhyjzIiWRs2oIVQWUAD9/U9a9KMIxVRVEWEq6A4ziuOPD3dmCpuwJ8PzLYbncivE1fh+TJOsUbNYZEuzhYMfhsWZ4ELDtF1amBALEaSygnbYJtYcqnJpdToPZZslcPpendP42/NmyccsHXl+pyeVYySBiBs6lkI8TcAofHccuu/kD7+pinkU4viVNMiWN5cKku48P4eT/T5E8Q7zM0kkgueneLEqNIAAFgLAC5PjzouMGko36vj+fzs4k49efoQwcDvPEIwW0uhuOQAbUzE8gL335bVCnHZllLraz08sNmnxwf3ruvT+cBuKm7TE93vE2UaRe52sBb6VHgS24nfC4/UNfHbjx+vP6F7g3GNh5Q1iCjBiDse6dwR6Xr3M0VKHB5V8n0FFIGAZTcMAQfEEXFePRsSoAoNzrZGDOdnxSvqaXvDWyrG1iihGKglfzMbX3vbp56U/ICpic66A7dLVaxBZk4nOCetaxxCMyfMSetaqAGdicyA5mtFAZXzqaSA2dCNyqm4s1uq9SOW9utc+k1eDUq8Ur4tr09z9H7v0LljlHsz8BHiMUWEYOylgbHSSCO5r5AkE2v4UazX4NGovI6t17655rtr1KhjcujJxaMrsrEEqbGxuLjmL9bHb2rqxZVkgpq0nzzwS1ToWDxBjcOOh3HiOoq3yqEeycGZurKIy2zbxset+a+v838q83NDayTsoVrnY0VcXnKKxjjBlkHNV+Ff/ADH5J+/lQoPtlWZOKzBxvLidH9EIUAeRdwS309KtRvpWTY2U8RhXCtN2sbELqbSJIyeRYqAGX2uPOjJhdXVFRl6nYVzGg1ACvQAhQBx/2noDhgT/AL1f1Rt/IFdGl++RM8Jy/GNDIsi8wfp1FdGu0y1GF4/odGkyrHkuX3Xw/h+z5OqIwszNiG0hnjIZX1aVfTZZAARfpcHYjfY8/n9NqJ44ewyq0un5/D+fD4eg9Lnxz3YvP080ZMmGdMOJe01K7tFszdLm4v07pHvW0HuySxtNNR3fVr9HZNRyZlF0rdcdX/OBT45FRDAzJIy6Zl0i1x1VuYBsNhty6g368OgeWcvbK4dxaf5r3evx9TmeolgdUnJcO0/w5M1N2u4LDqL2uPWxt8vnXqKGLTxqL2mP/Pqp3Tk/y/RGhg5SJA1yf+I6jbwJrCWsilUV+iO3F4Rklzke38X/AK/M9y4EzDtcKqk3MRKH05qfkfpXE3udnNqcHsZ7V0dBeg5rKEj1skYtnB8UBo5mt8L/AIg9T8X1ua6sPKDs5fEZgBzNdSgBl4nOgOW9WoDoFgxiMTqESnuqW5bGxUaQx2DWN7HwNcuq1uDS7XldW6+HD5ruuK+ZcMbl0ZjTSxSEhysikjUrXsRzFxsf2rZrFqMX247ovya/RhzF8FrPc7fFMC6qNJOiw7wU/lJvv48ud65PD/Dseihtg3z36X6+70+BWTI5vkr5dmckBYxsVLKV9Lkd4DlfbY+dbarSYtSksqtJ3+3wFGbj0AmlMjlnYamPea1hfqxCj3NhWsIRxQ2wXC6X6cv6WyW7fJtZ1kkcUEcqPrLLHqCG6rcG8lz3tLEWGw3vvyFeTofEsubUTxTjtScqvt8/d44tefL48vM1yY1GKaA8O50IW0SAtETuAbFT/iU/xXrzhuXvMWemQ5zhmjucVNIlvhMgAt4EqAx9zXE8U76FZz+c8doi9nhlAAvsoCqPPbma2hpvOQVZw+PziaY3dz6DYV0qo9DSBZdOyyKVJ5i/mL73pN2qHR9H8O4wy4aNmN2tpY+am1/cWPvXjzjUmUnwaV6gYzuBuSB67UAUMVnuGj+KZL/4VOtr+GlbmrWOT6QbkeefaLxIHSxGnussUbfGxcWaV1/KAOQPWuvT4qdmbdnlWHK3JYXFjYdL2sL+Q5+drda62nIfQaSDSSoOq1r2+EGwJHnYki/lWf8Axr7c0l6X3Rtj9tNezx7mvRXX+hxEdt+XTn1rlz6rG01Bcvi/5yelpPDMsZxnkaSTuu3/AKCCIc+tckcs4qk6R60tJhlLfKKb/nkTArM6EklSJJQM9H+zHM9MvZk7SKV/uXvL9NQ+VVHs8fxTFcN/oem6q0o8Gyi3OtUZM53jbBaoNY5ob+x/+7D3rXFKpAjxHFOSzXPU/vXp2WAvRYF/LM3lw+rs3I1KV57KSVOsKdi1ltcjrXFq9Dh1W1ZY3Tv3vvi+65v5Fwm49FOeYuxY2uxubAAEnmbDYX57eNdGOCxxUI9L5/i+SW7dkKsQ1IBUDFI5O5JNgAL9ABYAeVTFJcIC5jsslhF3Wym2ltrNddQ09Ttz8K5sGtw53UHbXa9Kdc/p6+RUoSj2Uwa67ZIRYCaACpgz4UuANHL8sYsNvelKaSA9y4PhZMKmrbUSwB8Dy+gv715WR3JgjL464kGGABd1WwNo7B3ZidKhj8IAViT5itMOLcJt+R5li+NbklcOl/8AFKzyk+oJtXYsSXn+gqZny8V4ttkYRjlaJFT6gX+tOSxx5l+JePDKbqKb+BltG7nU7Ek8ySST6k1zz1sFxHn8D08PhOWX36j+L/D/AGFSECuWeryy64+B6WLwvBDlrc/f/rr62EArnfPLPQSSVLgegBwtAExHQFhFioFZ0nByMMRFb/xE/wDkL/S9Uuzi1rXsZX6Hstany5XI3qzMFi4g6Mh5MpHzHOmgPAOJsEYp3FrXN/fqPnXp45boplor5IY+3j7TVbtEtp089Qtq1fl8fKufXe0/t5+zq6fd9U+q8/QuFblYfiI4ftP9G09n3thrvq1G5Jb8vLTba1YeG/3Xsv8A2r3cenVe7z9b5srJtv7PRlXr0TMakAqAGpAThmZGDIxVhyINiPQ1M4RnFxmrT8mNNrov5xnUmI0hwvdtpNu+O6A1266iLn2ri0fh+PS28bfPfp3xx7ukXPI59kcrwmtgK9BvajM73I+CpJlDKnd/xudKn/hFrmuOeop0HJ0WG+z63xSIP+FCx+bGsnqGFGvguFsPEQTeQjkGtpv46ALfO9Q8kpCZtF6mhWeU/a/hy00R6aP5P+Vaw1CxJqrO3SaKeotppJHAphwPOsp6vJLrg9rF4Xgh977T9/X0/wB2FC1zO27fJ6EYxiqiqRK1FFDgUCJBKAsIsVMVhkw5oJbLcOXk9KCHNI3Mr4YllsVQkf4j3U/Ueftemk2cmbW48fbO74e4bTDnWxDOOVh3V8bdSfM/IVooUeLqdbLNwuEbrNV0cVkWenQgbmmiWeW/anllmEoHPf57N9d/7q7NPLtFRZ5wxtXSWWcZgZIiRIhWzabkHSSN+6eu3h41z4dTizJPHJPi/f8ANeRUoOPZWrYkVACvSAagZJUufD15e9FcAb+Y5AsUCTCTWSqXCd5QSTd9RsdO1uXM+1eVpPEZ5dTLDKO2m+Xw/hXV+ffRrPHUVInw0O/7V6mX7pifQWHQKiqOQVQPQAV5BQpJapIlsrs1WkQ2R1U6Ecl9o+XdrAHA3QkH0a1vqPrWWReZ63hWbZkcX5nkxSsT6QcJQFhFjoFYVIDTJstw4Bj0oIc0jZy3hyWX4EZh4gWX9RsPrTSb6OXLrMePtnUZdwTbeVwvkneP6iLD5GrWP1POy+KXxBfU6bA5Jh4rFYwWH5n7x9r7D2tTUUcGTU5J9s0JDeqRgwRNUSNTAE53PrVJENivRQrMLjHACbDsLbr+x2P8H2q4PbJMqL5PDRI8T3U6XUkAkK1jy5MCK68uOGSO2fKfva/KjZNrlF7P86OJYEqAFJCHfVoNtm3te4vtbnauHw/w9aONJ3ffpfu8/dyaZMm9mTXoGY4WnTESCU6CyYSnQBkw7EagpI1BbjfvEEge9j8ql5IRltbp1fyXYUx2Zja5Ow0i/QD8o8tztTjGK6XfPz9QNLI5NLjz2pZFaBnvuWYoPBE43ui/O1j9b15LVOgslI1UkQ2DJpiGBpgRxESurIwurAg+hpNWVGTi1JHknEnD7wSkWuDuD0I8f865nGmfVaTVxzQvzM6HAMelI6XNI1su4fkk+BC3mBt+o7fWmk30cuXV48f3nR0+X8FHnIyr5L3m+ZsB8jVrG/M83L4p/wDCOiweRYePlGGI/M/ePsDsPYCrUEjz8mryz7f0NG9Wc4g1FCsnekMcnakMEWqqJsg7VSRLYm5n1oBioENLCGUqeTAg+hFqVlI8G4sy5osQ4PUm/qNj9RXfje6KNUZ+WRp2qdoWtqX4QCb3FuZFhWepjP2UtlXT7v8ARMqLV8l/iOLDiT/R9Om7arFideo357aeVtO3OuXwt6l4v/Zu+Kuuq93N+tlZdt/ZM4Qm2qxsTpv/AFWvb1tXpb43tvmr+XqZ0NaqAtT5fIguyEL3bNbunUupdLcjt4Vhj1OLI9sZJvnjz4dO15clOLRqZVnvYwvH2aksQLr+G2mzAkuBctuLH1rz9Z4X/cZ45NzVc8/aV2q4fl6/IuOXbGjF0165kFhaxBpAer8AZ4HTsSd9yn7sv8/OuDNjp2SzryayJGoEKgB6AAYzCJKumRQw+oPiCNxScU+zTHlljdxdFPD5Hh0NxGCf6iX+jG1JQijWeszT4cvpwaIq6OaxXooLFegViLUUOx1FDEghNqksjrooVg2NUQD5m1V0LsMV3PrU2VQ4WlY6CKtSVR5t9puWfiawNnUN7r3WH7GuvTS8ikebFK7BiC0Ab2WZ4IoGi7MXY2uncYAqQXLb3bcW968fVeGPPqI5d3C8nyru6rjj1+RrHJUaMeFihDLsRuDYG3sdq9acVOLjLpmSNTOM4bEBVZR3ALNuGvpAe4BtYkX5bWrz9D4dDSSlKL7u15d8e/he/k0nPd2ZgSvRICCOiwCLATU2BqZOkkbhluLb38POom01TEz2TBylo0ZhZiqkjlYkC9cBmwwoEKgBXoAamAqBDUASVaGwSJqtS2UkIpvRYUTFIYJwapEsZVptiSGdKEwaArcGrfRC7L7Yc9BesNyN9rGK22NOxUNQBz/GeD7TDk9Yzq/tPdb6G/tWmN1IEzxfFw6WI869JOywIWgKJBKAJiOixhUgNTYi1DgSeQqXIDVwOQu5sFJPgoLH3ty96zllSFZ0+X8FPzeyeveb5Db61i83oKzpsvyGCKxC6mH5msbeg5D5XrJybFZpUiWPQMiaBDUxDXpgSK0rG0SRaTYJBAKkocmgBjegRHVToLGZqaQmx8OhY+lKToceWW/u9Z7jTYBXB94eFV7Tgn2fJe1CsjayMsd6adCasputq0TsxaoFLGGUqRswIPoRY0wPEeIsEY5WU8wSD6qbX/n3r0cUriWjMSE1dgWYcET0pOQGrgsidzYKSfAAk/IVlLKkKzqcs4GkO76UH9Ru36V/kisZaj0A6TB8L4ePmC5/q2X9I/m9YvJJiZqoiqNKgKB0AsPkKQhzQIjTEPagZE0CGpiGoASihgggqSiYFICSrRY0hdlvRY6LKpUWVQxw4PSjcx7CQwq+FLew2ImkQXkLUnJvspRS6C2qSiJFAgVrVRI0ktqaiJyKcjXrRKjN8kNVVRNnJ8U8NGd+0jAJPxC4BuNri+3K3yrXHk28FKRQwPA8n5tKjzNz8l2+tOWf0HZ0uA4Ugj3a7nz7q/JefuTWLySYG3DGqDSiqo8FAA+QqOxjsaBECaYhqYhjQAqAGNAEaYDCgQiKAEVNOxUEhXrUyKiFAqSgqLSbGkGVKhstImFpWVQ9qQD2oAlppDFe1AETTEVma3OtDNgXa9UiWwDmqRLYMmqJEKACoallEy9Kh2R1UxCvQAqAGJoAVMQjSGNamAxFACAoChyKQBEpMYRUqWykiapRYUGRahstIKBUlj2pAKgBxQA5NAEaAJKKAKE1aoxYGrECemiWQNUSTFIY4pDFQBJaGAjQAxoGKgBUCEaAJCkMRoAiKYiTUhsnHSY0HFSUSWkxoKtQWiYpDFQAjQAhQA5oARoAmK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sp>
        <p:nvSpPr>
          <p:cNvPr id="4" name="3 Rectángulo"/>
          <p:cNvSpPr/>
          <p:nvPr/>
        </p:nvSpPr>
        <p:spPr>
          <a:xfrm>
            <a:off x="5072066" y="571480"/>
            <a:ext cx="3437223" cy="646331"/>
          </a:xfrm>
          <a:prstGeom prst="rect">
            <a:avLst/>
          </a:prstGeom>
          <a:noFill/>
        </p:spPr>
        <p:txBody>
          <a:bodyPr wrap="none" lIns="91440" tIns="45720" rIns="91440" bIns="45720">
            <a:spAutoFit/>
          </a:bodyPr>
          <a:lstStyle/>
          <a:p>
            <a:pPr algn="ctr"/>
            <a:r>
              <a:rPr lang="es-E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Objetivo General</a:t>
            </a:r>
            <a:endParaRPr lang="es-E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4577" name="Rectangle 1"/>
          <p:cNvSpPr>
            <a:spLocks noChangeArrowheads="1"/>
          </p:cNvSpPr>
          <p:nvPr/>
        </p:nvSpPr>
        <p:spPr bwMode="auto">
          <a:xfrm>
            <a:off x="2000232" y="1643050"/>
            <a:ext cx="614366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Analizar la influencia del Acuerdo Multipartes Ecuador </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Uni</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Europea en las Operaciones Comerciales del Sector Agr</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cola de la </a:t>
            </a:r>
            <a:r>
              <a:rPr kumimoji="0" lang="es-MX"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subpartida</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07.10.80.90.00 (br</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coli congelado) del Arancel del Ecuador.</a:t>
            </a:r>
            <a:endParaRPr kumimoji="0" lang="es-MX" sz="16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1325149" y="2967335"/>
            <a:ext cx="2413866" cy="400110"/>
          </a:xfrm>
          <a:prstGeom prst="rect">
            <a:avLst/>
          </a:prstGeom>
          <a:noFill/>
        </p:spPr>
        <p:txBody>
          <a:bodyPr wrap="none" lIns="91440" tIns="45720" rIns="91440" bIns="45720">
            <a:spAutoFit/>
          </a:bodyPr>
          <a:lstStyle/>
          <a:p>
            <a:pPr algn="ctr"/>
            <a:r>
              <a:rPr lang="es-E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Objetivos Específicos</a:t>
            </a: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578" name="Rectangle 2"/>
          <p:cNvSpPr>
            <a:spLocks noChangeArrowheads="1"/>
          </p:cNvSpPr>
          <p:nvPr/>
        </p:nvSpPr>
        <p:spPr bwMode="auto">
          <a:xfrm>
            <a:off x="2285984" y="3714752"/>
            <a:ext cx="457203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Recopilar informaci</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exportaciones de br</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coli congelado hacia pa</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ses de la Uni</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Europea antes y despu</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del Acuerdo Multipartes.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Determinar la capacidad de producci</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del br</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coli en el Ecuador al igual que la demanda del mismo en el mercado europeo con la firma del Acuerdo Multipartes.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Identificar las ventajas en cuanto a barreas de acceso una vez suscrito el Acuerdo Multipartes.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Identificar el incremento de las operaciones comerciales del br</a:t>
            </a:r>
            <a:r>
              <a:rPr kumimoji="0" lang="es-MX"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coli congelado suscrito el Acuerdo Multipartes.</a:t>
            </a:r>
            <a:endParaRPr kumimoji="0" lang="es-MX"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5984" y="2214554"/>
            <a:ext cx="5929354" cy="4071966"/>
          </a:xfrm>
          <a:prstGeom prst="rect">
            <a:avLst/>
          </a:prstGeom>
          <a:noFill/>
          <a:ln>
            <a:noFill/>
          </a:ln>
        </p:spPr>
      </p:pic>
      <p:sp>
        <p:nvSpPr>
          <p:cNvPr id="4" name="3 Rectángulo"/>
          <p:cNvSpPr/>
          <p:nvPr/>
        </p:nvSpPr>
        <p:spPr>
          <a:xfrm>
            <a:off x="5000628" y="1357298"/>
            <a:ext cx="3929090" cy="707886"/>
          </a:xfrm>
          <a:prstGeom prst="rect">
            <a:avLst/>
          </a:prstGeom>
          <a:noFill/>
        </p:spPr>
        <p:txBody>
          <a:bodyPr wrap="square" lIns="91440" tIns="45720" rIns="91440" bIns="45720">
            <a:spAutoFit/>
          </a:bodyPr>
          <a:lstStyle/>
          <a:p>
            <a:pPr>
              <a:spcAft>
                <a:spcPts val="1000"/>
              </a:spcAft>
            </a:pPr>
            <a:r>
              <a:rPr lang="es-MX" sz="20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Principales mercados de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
        <p:nvSpPr>
          <p:cNvPr id="5" name="4 Rectángulo"/>
          <p:cNvSpPr/>
          <p:nvPr/>
        </p:nvSpPr>
        <p:spPr>
          <a:xfrm>
            <a:off x="4786314" y="0"/>
            <a:ext cx="38670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RESULTADOS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3108" y="2000240"/>
            <a:ext cx="5822326" cy="3214587"/>
          </a:xfrm>
          <a:prstGeom prst="rect">
            <a:avLst/>
          </a:prstGeom>
          <a:noFill/>
          <a:ln>
            <a:noFill/>
          </a:ln>
        </p:spPr>
      </p:pic>
      <p:sp>
        <p:nvSpPr>
          <p:cNvPr id="4" name="3 Rectángulo"/>
          <p:cNvSpPr/>
          <p:nvPr/>
        </p:nvSpPr>
        <p:spPr>
          <a:xfrm>
            <a:off x="4643438" y="428604"/>
            <a:ext cx="4500562" cy="707886"/>
          </a:xfrm>
          <a:prstGeom prst="rect">
            <a:avLst/>
          </a:prstGeom>
          <a:noFill/>
        </p:spPr>
        <p:txBody>
          <a:bodyPr wrap="square" lIns="91440" tIns="45720" rIns="91440" bIns="45720">
            <a:spAutoFit/>
          </a:bodyPr>
          <a:lstStyle/>
          <a:p>
            <a:pPr>
              <a:spcAft>
                <a:spcPts val="1000"/>
              </a:spcAft>
            </a:pPr>
            <a:r>
              <a:rPr lang="es-MX"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Cantidad en toneladas de importación de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3108" y="1643050"/>
            <a:ext cx="5857916" cy="4000528"/>
          </a:xfrm>
          <a:prstGeom prst="rect">
            <a:avLst/>
          </a:prstGeom>
          <a:noFill/>
          <a:ln>
            <a:noFill/>
          </a:ln>
        </p:spPr>
      </p:pic>
      <p:sp>
        <p:nvSpPr>
          <p:cNvPr id="4" name="3 Rectángulo"/>
          <p:cNvSpPr/>
          <p:nvPr/>
        </p:nvSpPr>
        <p:spPr>
          <a:xfrm>
            <a:off x="4929190" y="500042"/>
            <a:ext cx="3929090" cy="707886"/>
          </a:xfrm>
          <a:prstGeom prst="rect">
            <a:avLst/>
          </a:prstGeom>
          <a:noFill/>
        </p:spPr>
        <p:txBody>
          <a:bodyPr wrap="square" lIns="91440" tIns="45720" rIns="91440" bIns="45720">
            <a:spAutoFit/>
          </a:bodyPr>
          <a:lstStyle/>
          <a:p>
            <a:pPr>
              <a:spcAft>
                <a:spcPts val="1000"/>
              </a:spcAft>
            </a:pPr>
            <a:r>
              <a:rPr lang="es-MX" sz="20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Principales exportadores de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3" name="2 Imagen"/>
          <p:cNvPicPr/>
          <p:nvPr/>
        </p:nvPicPr>
        <p:blipFill rotWithShape="1">
          <a:blip r:embed="rId3"/>
          <a:srcRect l="33565" t="42933" r="31547" b="19722"/>
          <a:stretch/>
        </p:blipFill>
        <p:spPr bwMode="auto">
          <a:xfrm>
            <a:off x="2143108" y="1714488"/>
            <a:ext cx="5715040" cy="3786214"/>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3 Rectángulo"/>
          <p:cNvSpPr/>
          <p:nvPr/>
        </p:nvSpPr>
        <p:spPr>
          <a:xfrm>
            <a:off x="4929190" y="214290"/>
            <a:ext cx="4214810" cy="1015663"/>
          </a:xfrm>
          <a:prstGeom prst="rect">
            <a:avLst/>
          </a:prstGeom>
          <a:noFill/>
        </p:spPr>
        <p:txBody>
          <a:bodyPr wrap="square" lIns="91440" tIns="45720" rIns="91440" bIns="45720">
            <a:spAutoFit/>
          </a:bodyPr>
          <a:lstStyle/>
          <a:p>
            <a:pPr>
              <a:spcAft>
                <a:spcPts val="1000"/>
              </a:spcAft>
            </a:pPr>
            <a:r>
              <a:rPr lang="es-MX" sz="20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Crecimiento de la producción nacional anual de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1857356" y="1643050"/>
          <a:ext cx="6096000" cy="3857654"/>
        </p:xfrm>
        <a:graphic>
          <a:graphicData uri="http://schemas.openxmlformats.org/drawingml/2006/table">
            <a:tbl>
              <a:tblPr/>
              <a:tblGrid>
                <a:gridCol w="3048000"/>
                <a:gridCol w="3048000"/>
              </a:tblGrid>
              <a:tr h="556510">
                <a:tc>
                  <a:txBody>
                    <a:bodyPr/>
                    <a:lstStyle/>
                    <a:p>
                      <a:pPr>
                        <a:lnSpc>
                          <a:spcPct val="150000"/>
                        </a:lnSpc>
                        <a:spcAft>
                          <a:spcPts val="0"/>
                        </a:spcAft>
                      </a:pPr>
                      <a:r>
                        <a:rPr lang="es-MX" sz="1200" b="1" dirty="0">
                          <a:latin typeface="Arial"/>
                          <a:ea typeface="Times New Roman"/>
                          <a:cs typeface="Times New Roman"/>
                        </a:rPr>
                        <a:t>Sección II :</a:t>
                      </a:r>
                      <a:endParaRPr lang="es-ES" sz="1100" dirty="0">
                        <a:latin typeface="Calibri"/>
                        <a:ea typeface="Calibri"/>
                        <a:cs typeface="Times New Roman"/>
                      </a:endParaRPr>
                    </a:p>
                  </a:txBody>
                  <a:tcPr marL="18985" marR="18985" marT="18985" marB="18985">
                    <a:lnL>
                      <a:noFill/>
                    </a:lnL>
                    <a:lnR>
                      <a:noFill/>
                    </a:lnR>
                    <a:lnT>
                      <a:noFill/>
                    </a:lnT>
                    <a:lnB>
                      <a:noFill/>
                    </a:lnB>
                    <a:solidFill>
                      <a:srgbClr val="EEF3FB"/>
                    </a:solidFill>
                  </a:tcPr>
                </a:tc>
                <a:tc>
                  <a:txBody>
                    <a:bodyPr/>
                    <a:lstStyle/>
                    <a:p>
                      <a:pPr>
                        <a:lnSpc>
                          <a:spcPct val="150000"/>
                        </a:lnSpc>
                        <a:spcAft>
                          <a:spcPts val="0"/>
                        </a:spcAft>
                      </a:pPr>
                      <a:r>
                        <a:rPr lang="es-MX" sz="1200">
                          <a:latin typeface="Arial"/>
                          <a:ea typeface="Times New Roman"/>
                          <a:cs typeface="Times New Roman"/>
                        </a:rPr>
                        <a:t>PRODUCTOS DEL REINO VEGETAL</a:t>
                      </a:r>
                      <a:endParaRPr lang="es-ES" sz="1100">
                        <a:latin typeface="Calibri"/>
                        <a:ea typeface="Calibri"/>
                        <a:cs typeface="Times New Roman"/>
                      </a:endParaRPr>
                    </a:p>
                  </a:txBody>
                  <a:tcPr marL="18985" marR="18985" marT="18985" marB="18985" anchor="ctr">
                    <a:lnL>
                      <a:noFill/>
                    </a:lnL>
                    <a:lnR>
                      <a:noFill/>
                    </a:lnR>
                    <a:lnT>
                      <a:noFill/>
                    </a:lnT>
                    <a:lnB>
                      <a:noFill/>
                    </a:lnB>
                    <a:solidFill>
                      <a:srgbClr val="EEF3FB"/>
                    </a:solidFill>
                  </a:tcPr>
                </a:tc>
              </a:tr>
              <a:tr h="1094062">
                <a:tc>
                  <a:txBody>
                    <a:bodyPr/>
                    <a:lstStyle/>
                    <a:p>
                      <a:pPr>
                        <a:lnSpc>
                          <a:spcPct val="150000"/>
                        </a:lnSpc>
                        <a:spcAft>
                          <a:spcPts val="0"/>
                        </a:spcAft>
                      </a:pPr>
                      <a:r>
                        <a:rPr lang="es-MX" sz="1200" b="1" dirty="0">
                          <a:latin typeface="Arial"/>
                          <a:ea typeface="Times New Roman"/>
                          <a:cs typeface="Times New Roman"/>
                        </a:rPr>
                        <a:t>Capítulo 07 :</a:t>
                      </a:r>
                      <a:endParaRPr lang="es-ES" sz="1100" dirty="0">
                        <a:latin typeface="Calibri"/>
                        <a:ea typeface="Calibri"/>
                        <a:cs typeface="Times New Roman"/>
                      </a:endParaRPr>
                    </a:p>
                  </a:txBody>
                  <a:tcPr marL="18985" marR="18985" marT="18985" marB="18985">
                    <a:lnL>
                      <a:noFill/>
                    </a:lnL>
                    <a:lnR>
                      <a:noFill/>
                    </a:lnR>
                    <a:lnT>
                      <a:noFill/>
                    </a:lnT>
                    <a:lnB>
                      <a:noFill/>
                    </a:lnB>
                    <a:solidFill>
                      <a:srgbClr val="EEF3FB"/>
                    </a:solidFill>
                  </a:tcPr>
                </a:tc>
                <a:tc>
                  <a:txBody>
                    <a:bodyPr/>
                    <a:lstStyle/>
                    <a:p>
                      <a:pPr>
                        <a:lnSpc>
                          <a:spcPct val="150000"/>
                        </a:lnSpc>
                        <a:spcAft>
                          <a:spcPts val="0"/>
                        </a:spcAft>
                      </a:pPr>
                      <a:r>
                        <a:rPr lang="es-MX" sz="1200">
                          <a:latin typeface="Arial"/>
                          <a:ea typeface="Times New Roman"/>
                          <a:cs typeface="Times New Roman"/>
                        </a:rPr>
                        <a:t>Legumbres y hortalizas, plantas, raíces y tubérculos alimenticios. </a:t>
                      </a:r>
                      <a:endParaRPr lang="es-ES" sz="1100">
                        <a:latin typeface="Calibri"/>
                        <a:ea typeface="Calibri"/>
                        <a:cs typeface="Times New Roman"/>
                      </a:endParaRPr>
                    </a:p>
                  </a:txBody>
                  <a:tcPr marL="18985" marR="18985" marT="18985" marB="18985" anchor="ctr">
                    <a:lnL>
                      <a:noFill/>
                    </a:lnL>
                    <a:lnR>
                      <a:noFill/>
                    </a:lnR>
                    <a:lnT>
                      <a:noFill/>
                    </a:lnT>
                    <a:lnB>
                      <a:noFill/>
                    </a:lnB>
                    <a:solidFill>
                      <a:srgbClr val="EEF3FB"/>
                    </a:solidFill>
                  </a:tcPr>
                </a:tc>
              </a:tr>
              <a:tr h="1094062">
                <a:tc>
                  <a:txBody>
                    <a:bodyPr/>
                    <a:lstStyle/>
                    <a:p>
                      <a:pPr>
                        <a:lnSpc>
                          <a:spcPct val="150000"/>
                        </a:lnSpc>
                        <a:spcAft>
                          <a:spcPts val="0"/>
                        </a:spcAft>
                      </a:pPr>
                      <a:r>
                        <a:rPr lang="es-MX" sz="1200" b="1">
                          <a:latin typeface="Arial"/>
                          <a:ea typeface="Times New Roman"/>
                          <a:cs typeface="Times New Roman"/>
                        </a:rPr>
                        <a:t>Partida Sist. Armonizado 0710 :</a:t>
                      </a:r>
                      <a:endParaRPr lang="es-ES" sz="1100">
                        <a:latin typeface="Calibri"/>
                        <a:ea typeface="Calibri"/>
                        <a:cs typeface="Times New Roman"/>
                      </a:endParaRPr>
                    </a:p>
                  </a:txBody>
                  <a:tcPr marL="18985" marR="18985" marT="18985" marB="18985">
                    <a:lnL>
                      <a:noFill/>
                    </a:lnL>
                    <a:lnR>
                      <a:noFill/>
                    </a:lnR>
                    <a:lnT>
                      <a:noFill/>
                    </a:lnT>
                    <a:lnB>
                      <a:noFill/>
                    </a:lnB>
                    <a:solidFill>
                      <a:srgbClr val="EEF3FB"/>
                    </a:solidFill>
                  </a:tcPr>
                </a:tc>
                <a:tc>
                  <a:txBody>
                    <a:bodyPr/>
                    <a:lstStyle/>
                    <a:p>
                      <a:pPr>
                        <a:lnSpc>
                          <a:spcPct val="150000"/>
                        </a:lnSpc>
                        <a:spcAft>
                          <a:spcPts val="0"/>
                        </a:spcAft>
                      </a:pPr>
                      <a:r>
                        <a:rPr lang="es-MX" sz="1200">
                          <a:latin typeface="Arial"/>
                          <a:ea typeface="Times New Roman"/>
                          <a:cs typeface="Times New Roman"/>
                        </a:rPr>
                        <a:t>Hortalizas (incluso silvestres) aunque estén cocidas en agua o vapor.</a:t>
                      </a:r>
                      <a:endParaRPr lang="es-ES" sz="1100">
                        <a:latin typeface="Calibri"/>
                        <a:ea typeface="Calibri"/>
                        <a:cs typeface="Times New Roman"/>
                      </a:endParaRPr>
                    </a:p>
                  </a:txBody>
                  <a:tcPr marL="18985" marR="18985" marT="18985" marB="18985" anchor="ctr">
                    <a:lnL>
                      <a:noFill/>
                    </a:lnL>
                    <a:lnR>
                      <a:noFill/>
                    </a:lnR>
                    <a:lnT>
                      <a:noFill/>
                    </a:lnT>
                    <a:lnB>
                      <a:noFill/>
                    </a:lnB>
                    <a:solidFill>
                      <a:srgbClr val="EEF3FB"/>
                    </a:solidFill>
                  </a:tcPr>
                </a:tc>
              </a:tr>
              <a:tr h="556510">
                <a:tc>
                  <a:txBody>
                    <a:bodyPr/>
                    <a:lstStyle/>
                    <a:p>
                      <a:pPr>
                        <a:lnSpc>
                          <a:spcPct val="150000"/>
                        </a:lnSpc>
                        <a:spcAft>
                          <a:spcPts val="0"/>
                        </a:spcAft>
                      </a:pPr>
                      <a:r>
                        <a:rPr lang="es-MX" sz="1200" b="1">
                          <a:latin typeface="Arial"/>
                          <a:ea typeface="Times New Roman"/>
                          <a:cs typeface="Times New Roman"/>
                        </a:rPr>
                        <a:t>SubPartidaSist. Armoniz. 071080 :</a:t>
                      </a:r>
                      <a:endParaRPr lang="es-ES" sz="1100">
                        <a:latin typeface="Calibri"/>
                        <a:ea typeface="Calibri"/>
                        <a:cs typeface="Times New Roman"/>
                      </a:endParaRPr>
                    </a:p>
                  </a:txBody>
                  <a:tcPr marL="18985" marR="18985" marT="18985" marB="18985">
                    <a:lnL>
                      <a:noFill/>
                    </a:lnL>
                    <a:lnR>
                      <a:noFill/>
                    </a:lnR>
                    <a:lnT>
                      <a:noFill/>
                    </a:lnT>
                    <a:lnB>
                      <a:noFill/>
                    </a:lnB>
                    <a:solidFill>
                      <a:srgbClr val="EEF3FB"/>
                    </a:solidFill>
                  </a:tcPr>
                </a:tc>
                <a:tc>
                  <a:txBody>
                    <a:bodyPr/>
                    <a:lstStyle/>
                    <a:p>
                      <a:pPr>
                        <a:lnSpc>
                          <a:spcPct val="150000"/>
                        </a:lnSpc>
                        <a:spcAft>
                          <a:spcPts val="0"/>
                        </a:spcAft>
                      </a:pPr>
                      <a:r>
                        <a:rPr lang="es-MX" sz="1200">
                          <a:latin typeface="Arial"/>
                          <a:ea typeface="Times New Roman"/>
                          <a:cs typeface="Times New Roman"/>
                        </a:rPr>
                        <a:t>- Los demás legumbres y hortalizas.</a:t>
                      </a:r>
                      <a:endParaRPr lang="es-ES" sz="1100">
                        <a:latin typeface="Calibri"/>
                        <a:ea typeface="Calibri"/>
                        <a:cs typeface="Times New Roman"/>
                      </a:endParaRPr>
                    </a:p>
                  </a:txBody>
                  <a:tcPr marL="18985" marR="18985" marT="18985" marB="18985" anchor="ctr">
                    <a:lnL>
                      <a:noFill/>
                    </a:lnL>
                    <a:lnR>
                      <a:noFill/>
                    </a:lnR>
                    <a:lnT>
                      <a:noFill/>
                    </a:lnT>
                    <a:lnB>
                      <a:noFill/>
                    </a:lnB>
                    <a:solidFill>
                      <a:srgbClr val="EEF3FB"/>
                    </a:solidFill>
                  </a:tcPr>
                </a:tc>
              </a:tr>
              <a:tr h="556510">
                <a:tc>
                  <a:txBody>
                    <a:bodyPr/>
                    <a:lstStyle/>
                    <a:p>
                      <a:pPr>
                        <a:lnSpc>
                          <a:spcPct val="150000"/>
                        </a:lnSpc>
                        <a:spcAft>
                          <a:spcPts val="0"/>
                        </a:spcAft>
                      </a:pPr>
                      <a:r>
                        <a:rPr lang="es-MX" sz="1200" b="1">
                          <a:latin typeface="Arial"/>
                          <a:ea typeface="Times New Roman"/>
                          <a:cs typeface="Times New Roman"/>
                        </a:rPr>
                        <a:t>SubPartida Regional :</a:t>
                      </a:r>
                      <a:endParaRPr lang="es-ES" sz="1100">
                        <a:latin typeface="Calibri"/>
                        <a:ea typeface="Calibri"/>
                        <a:cs typeface="Times New Roman"/>
                      </a:endParaRPr>
                    </a:p>
                  </a:txBody>
                  <a:tcPr marL="18985" marR="18985" marT="18985" marB="18985">
                    <a:lnL>
                      <a:noFill/>
                    </a:lnL>
                    <a:lnR>
                      <a:noFill/>
                    </a:lnR>
                    <a:lnT>
                      <a:noFill/>
                    </a:lnT>
                    <a:lnB>
                      <a:noFill/>
                    </a:lnB>
                    <a:solidFill>
                      <a:srgbClr val="EEF3FB"/>
                    </a:solidFill>
                  </a:tcPr>
                </a:tc>
                <a:tc>
                  <a:txBody>
                    <a:bodyPr/>
                    <a:lstStyle/>
                    <a:p>
                      <a:pPr>
                        <a:lnSpc>
                          <a:spcPct val="107000"/>
                        </a:lnSpc>
                      </a:pPr>
                      <a:endParaRPr lang="es-ES" sz="1100" dirty="0">
                        <a:latin typeface="Calibri"/>
                        <a:cs typeface="Times New Roman"/>
                      </a:endParaRPr>
                    </a:p>
                  </a:txBody>
                  <a:tcPr marL="18985" marR="18985" marT="18985" marB="18985" anchor="ctr">
                    <a:lnL>
                      <a:noFill/>
                    </a:lnL>
                    <a:lnR>
                      <a:noFill/>
                    </a:lnR>
                    <a:lnT>
                      <a:noFill/>
                    </a:lnT>
                    <a:lnB>
                      <a:noFill/>
                    </a:lnB>
                    <a:solidFill>
                      <a:srgbClr val="EEF3FB"/>
                    </a:solidFill>
                  </a:tcPr>
                </a:tc>
              </a:tr>
            </a:tbl>
          </a:graphicData>
        </a:graphic>
      </p:graphicFrame>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6143636" cy="68580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l="25830" t="24609" r="26562" b="9962"/>
          <a:stretch>
            <a:fillRect/>
          </a:stretch>
        </p:blipFill>
        <p:spPr bwMode="auto">
          <a:xfrm>
            <a:off x="2857488" y="1571612"/>
            <a:ext cx="4643470" cy="4786346"/>
          </a:xfrm>
          <a:prstGeom prst="rect">
            <a:avLst/>
          </a:prstGeom>
          <a:noFill/>
          <a:ln w="9525">
            <a:noFill/>
            <a:miter lim="800000"/>
            <a:headEnd/>
            <a:tailEnd/>
          </a:ln>
          <a:effectLst/>
        </p:spPr>
      </p:pic>
      <p:sp>
        <p:nvSpPr>
          <p:cNvPr id="7" name="6 Rectángulo"/>
          <p:cNvSpPr/>
          <p:nvPr/>
        </p:nvSpPr>
        <p:spPr>
          <a:xfrm>
            <a:off x="4929190" y="214290"/>
            <a:ext cx="4214810" cy="707886"/>
          </a:xfrm>
          <a:prstGeom prst="rect">
            <a:avLst/>
          </a:prstGeom>
          <a:noFill/>
        </p:spPr>
        <p:txBody>
          <a:bodyPr wrap="square" lIns="91440" tIns="45720" rIns="91440" bIns="45720">
            <a:spAutoFit/>
          </a:bodyPr>
          <a:lstStyle/>
          <a:p>
            <a:pPr>
              <a:spcAft>
                <a:spcPts val="1000"/>
              </a:spcAft>
            </a:pPr>
            <a:r>
              <a:rPr lang="es-MX" sz="2000" b="1" i="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ea typeface="Calibri"/>
                <a:cs typeface="Times New Roman"/>
              </a:rPr>
              <a:t>Ficha Técnica del brócoli congelado</a:t>
            </a:r>
            <a:endParaRPr lang="es-ES"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a:cs typeface="Times New Roman"/>
            </a:endParaRP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629</Words>
  <Application>Microsoft Office PowerPoint</Application>
  <PresentationFormat>Presentación en pantalla (4:3)</PresentationFormat>
  <Paragraphs>54</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bibl_maq88</dc:creator>
  <cp:lastModifiedBy>bibl_maq88</cp:lastModifiedBy>
  <cp:revision>6</cp:revision>
  <dcterms:created xsi:type="dcterms:W3CDTF">2016-02-23T20:45:24Z</dcterms:created>
  <dcterms:modified xsi:type="dcterms:W3CDTF">2016-02-23T21:36:49Z</dcterms:modified>
</cp:coreProperties>
</file>