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61" r:id="rId4"/>
    <p:sldId id="274" r:id="rId5"/>
    <p:sldId id="258" r:id="rId6"/>
    <p:sldId id="275" r:id="rId7"/>
    <p:sldId id="277" r:id="rId8"/>
    <p:sldId id="259" r:id="rId9"/>
    <p:sldId id="262" r:id="rId10"/>
    <p:sldId id="284" r:id="rId11"/>
    <p:sldId id="285" r:id="rId12"/>
    <p:sldId id="276" r:id="rId13"/>
    <p:sldId id="263" r:id="rId14"/>
    <p:sldId id="270" r:id="rId15"/>
    <p:sldId id="271" r:id="rId16"/>
    <p:sldId id="272" r:id="rId17"/>
    <p:sldId id="273" r:id="rId18"/>
    <p:sldId id="267" r:id="rId19"/>
    <p:sldId id="268" r:id="rId20"/>
    <p:sldId id="264" r:id="rId21"/>
    <p:sldId id="278" r:id="rId22"/>
    <p:sldId id="279" r:id="rId23"/>
    <p:sldId id="265" r:id="rId24"/>
    <p:sldId id="280" r:id="rId25"/>
    <p:sldId id="281" r:id="rId26"/>
    <p:sldId id="282" r:id="rId27"/>
    <p:sldId id="283"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590336A-A228-4ACE-90CC-BDB8EC57634F}" type="datetimeFigureOut">
              <a:rPr lang="es-EC" smtClean="0"/>
              <a:t>16/03/2016</a:t>
            </a:fld>
            <a:endParaRPr lang="es-EC"/>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C"/>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8A3CB490-7F95-4CA8-BF33-42DDF20695F4}"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90336A-A228-4ACE-90CC-BDB8EC57634F}" type="datetimeFigureOut">
              <a:rPr lang="es-EC" smtClean="0"/>
              <a:t>16/03/2016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A3CB490-7F95-4CA8-BF33-42DDF20695F4}"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1590336A-A228-4ACE-90CC-BDB8EC57634F}" type="datetimeFigureOut">
              <a:rPr lang="es-EC" smtClean="0"/>
              <a:t>16/03/2016</a:t>
            </a:fld>
            <a:endParaRPr lang="es-EC"/>
          </a:p>
        </p:txBody>
      </p:sp>
      <p:sp>
        <p:nvSpPr>
          <p:cNvPr id="5" name="4 Marcador de pie de página"/>
          <p:cNvSpPr>
            <a:spLocks noGrp="1"/>
          </p:cNvSpPr>
          <p:nvPr>
            <p:ph type="ftr" sz="quarter" idx="11"/>
          </p:nvPr>
        </p:nvSpPr>
        <p:spPr>
          <a:xfrm>
            <a:off x="457201" y="6248207"/>
            <a:ext cx="5573483" cy="365125"/>
          </a:xfrm>
        </p:spPr>
        <p:txBody>
          <a:bodyPr/>
          <a:lstStyle/>
          <a:p>
            <a:endParaRPr lang="es-EC"/>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8A3CB490-7F95-4CA8-BF33-42DDF20695F4}"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1590336A-A228-4ACE-90CC-BDB8EC57634F}" type="datetimeFigureOut">
              <a:rPr lang="es-EC" smtClean="0"/>
              <a:t>16/03/2016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8A3CB490-7F95-4CA8-BF33-42DDF20695F4}" type="slidenum">
              <a:rPr lang="es-EC" smtClean="0"/>
              <a:t>‹Nº›</a:t>
            </a:fld>
            <a:endParaRPr lang="es-EC"/>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590336A-A228-4ACE-90CC-BDB8EC57634F}" type="datetimeFigureOut">
              <a:rPr lang="es-EC" smtClean="0"/>
              <a:t>16/03/2016</a:t>
            </a:fld>
            <a:endParaRPr lang="es-EC"/>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A3CB490-7F95-4CA8-BF33-42DDF20695F4}" type="slidenum">
              <a:rPr lang="es-EC" smtClean="0"/>
              <a:t>‹Nº›</a:t>
            </a:fld>
            <a:endParaRPr lang="es-EC"/>
          </a:p>
        </p:txBody>
      </p:sp>
      <p:sp>
        <p:nvSpPr>
          <p:cNvPr id="14" name="13 Marcador de pie de página"/>
          <p:cNvSpPr>
            <a:spLocks noGrp="1"/>
          </p:cNvSpPr>
          <p:nvPr>
            <p:ph type="ftr" sz="quarter" idx="12"/>
          </p:nvPr>
        </p:nvSpPr>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1590336A-A228-4ACE-90CC-BDB8EC57634F}" type="datetimeFigureOut">
              <a:rPr lang="es-EC" smtClean="0"/>
              <a:t>16/03/2016</a:t>
            </a:fld>
            <a:endParaRPr lang="es-EC"/>
          </a:p>
        </p:txBody>
      </p:sp>
      <p:sp>
        <p:nvSpPr>
          <p:cNvPr id="10" name="9 Marcador de número de diapositiva"/>
          <p:cNvSpPr>
            <a:spLocks noGrp="1"/>
          </p:cNvSpPr>
          <p:nvPr>
            <p:ph type="sldNum" sz="quarter" idx="16"/>
          </p:nvPr>
        </p:nvSpPr>
        <p:spPr/>
        <p:txBody>
          <a:bodyPr rtlCol="0"/>
          <a:lstStyle/>
          <a:p>
            <a:fld id="{8A3CB490-7F95-4CA8-BF33-42DDF20695F4}" type="slidenum">
              <a:rPr lang="es-EC" smtClean="0"/>
              <a:t>‹Nº›</a:t>
            </a:fld>
            <a:endParaRPr lang="es-EC"/>
          </a:p>
        </p:txBody>
      </p:sp>
      <p:sp>
        <p:nvSpPr>
          <p:cNvPr id="12" name="11 Marcador de pie de página"/>
          <p:cNvSpPr>
            <a:spLocks noGrp="1"/>
          </p:cNvSpPr>
          <p:nvPr>
            <p:ph type="ftr" sz="quarter" idx="17"/>
          </p:nvPr>
        </p:nvSpPr>
        <p:spPr/>
        <p:txBody>
          <a:bodyPr rtlCol="0"/>
          <a:lstStyle/>
          <a:p>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1590336A-A228-4ACE-90CC-BDB8EC57634F}" type="datetimeFigureOut">
              <a:rPr lang="es-EC" smtClean="0"/>
              <a:t>16/03/2016</a:t>
            </a:fld>
            <a:endParaRPr lang="es-EC"/>
          </a:p>
        </p:txBody>
      </p:sp>
      <p:sp>
        <p:nvSpPr>
          <p:cNvPr id="12" name="11 Marcador de número de diapositiva"/>
          <p:cNvSpPr>
            <a:spLocks noGrp="1"/>
          </p:cNvSpPr>
          <p:nvPr>
            <p:ph type="sldNum" sz="quarter" idx="16"/>
          </p:nvPr>
        </p:nvSpPr>
        <p:spPr/>
        <p:txBody>
          <a:bodyPr rtlCol="0"/>
          <a:lstStyle/>
          <a:p>
            <a:fld id="{8A3CB490-7F95-4CA8-BF33-42DDF20695F4}" type="slidenum">
              <a:rPr lang="es-EC" smtClean="0"/>
              <a:t>‹Nº›</a:t>
            </a:fld>
            <a:endParaRPr lang="es-EC"/>
          </a:p>
        </p:txBody>
      </p:sp>
      <p:sp>
        <p:nvSpPr>
          <p:cNvPr id="14" name="13 Marcador de pie de página"/>
          <p:cNvSpPr>
            <a:spLocks noGrp="1"/>
          </p:cNvSpPr>
          <p:nvPr>
            <p:ph type="ftr" sz="quarter" idx="17"/>
          </p:nvPr>
        </p:nvSpPr>
        <p:spPr/>
        <p:txBody>
          <a:bodyPr rtlCol="0"/>
          <a:lstStyle/>
          <a:p>
            <a:endParaRPr lang="es-EC"/>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590336A-A228-4ACE-90CC-BDB8EC57634F}" type="datetimeFigureOut">
              <a:rPr lang="es-EC" smtClean="0"/>
              <a:t>16/03/2016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8A3CB490-7F95-4CA8-BF33-42DDF20695F4}"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90336A-A228-4ACE-90CC-BDB8EC57634F}" type="datetimeFigureOut">
              <a:rPr lang="es-EC" smtClean="0"/>
              <a:t>16/03/2016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8A3CB490-7F95-4CA8-BF33-42DDF20695F4}"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590336A-A228-4ACE-90CC-BDB8EC57634F}" type="datetimeFigureOut">
              <a:rPr lang="es-EC" smtClean="0"/>
              <a:t>16/03/2016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8A3CB490-7F95-4CA8-BF33-42DDF20695F4}" type="slidenum">
              <a:rPr lang="es-EC" smtClean="0"/>
              <a:t>‹Nº›</a:t>
            </a:fld>
            <a:endParaRPr lang="es-EC"/>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1590336A-A228-4ACE-90CC-BDB8EC57634F}" type="datetimeFigureOut">
              <a:rPr lang="es-EC" smtClean="0"/>
              <a:t>16/03/2016</a:t>
            </a:fld>
            <a:endParaRPr lang="es-EC"/>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8A3CB490-7F95-4CA8-BF33-42DDF20695F4}" type="slidenum">
              <a:rPr lang="es-EC" smtClean="0"/>
              <a:t>‹Nº›</a:t>
            </a:fld>
            <a:endParaRPr lang="es-EC"/>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C"/>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590336A-A228-4ACE-90CC-BDB8EC57634F}" type="datetimeFigureOut">
              <a:rPr lang="es-EC" smtClean="0"/>
              <a:t>16/03/2016</a:t>
            </a:fld>
            <a:endParaRPr lang="es-EC"/>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C"/>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A3CB490-7F95-4CA8-BF33-42DDF20695F4}"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3.wmf"/><Relationship Id="rId5" Type="http://schemas.openxmlformats.org/officeDocument/2006/relationships/image" Target="../media/image22.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wmf"/><Relationship Id="rId2" Type="http://schemas.openxmlformats.org/officeDocument/2006/relationships/image" Target="../media/image13.png"/><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25.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9.wmf"/><Relationship Id="rId5" Type="http://schemas.microsoft.com/office/2007/relationships/hdphoto" Target="../media/hdphoto9.wdp"/><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32.wmf"/><Relationship Id="rId5" Type="http://schemas.microsoft.com/office/2007/relationships/hdphoto" Target="../media/hdphoto10.wdp"/><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12 Título"/>
          <p:cNvSpPr>
            <a:spLocks noGrp="1"/>
          </p:cNvSpPr>
          <p:nvPr>
            <p:ph type="ctrTitle"/>
          </p:nvPr>
        </p:nvSpPr>
        <p:spPr>
          <a:xfrm>
            <a:off x="1533105" y="3501008"/>
            <a:ext cx="6952600" cy="820688"/>
          </a:xfrm>
        </p:spPr>
        <p:txBody>
          <a:bodyPr>
            <a:normAutofit/>
          </a:bodyPr>
          <a:lstStyle/>
          <a:p>
            <a:pPr algn="ctr"/>
            <a:r>
              <a:rPr lang="es-ES" sz="2000" b="1" dirty="0">
                <a:solidFill>
                  <a:schemeClr val="bg1"/>
                </a:solidFill>
                <a:latin typeface="Arial" pitchFamily="34" charset="0"/>
                <a:cs typeface="Arial" pitchFamily="34" charset="0"/>
              </a:rPr>
              <a:t>ESTUDIO DE CONCEPTO PARA LA </a:t>
            </a:r>
            <a:r>
              <a:rPr lang="es-ES" sz="2000" b="1" dirty="0" smtClean="0">
                <a:solidFill>
                  <a:schemeClr val="bg1"/>
                </a:solidFill>
                <a:latin typeface="Arial" pitchFamily="34" charset="0"/>
                <a:cs typeface="Arial" pitchFamily="34" charset="0"/>
              </a:rPr>
              <a:t>IMPORTACIóN </a:t>
            </a:r>
            <a:r>
              <a:rPr lang="es-ES" sz="2000" b="1" dirty="0">
                <a:solidFill>
                  <a:schemeClr val="bg1"/>
                </a:solidFill>
                <a:latin typeface="Arial" pitchFamily="34" charset="0"/>
                <a:cs typeface="Arial" pitchFamily="34" charset="0"/>
              </a:rPr>
              <a:t>DE IMPRESORAS 3D: CASO PRÓTESIS ORTOPÉDICAS</a:t>
            </a:r>
            <a:endParaRPr lang="es-EC" sz="2000" dirty="0">
              <a:solidFill>
                <a:schemeClr val="bg1"/>
              </a:solidFill>
              <a:latin typeface="Arial" pitchFamily="34" charset="0"/>
              <a:cs typeface="Arial" pitchFamily="34" charset="0"/>
            </a:endParaRPr>
          </a:p>
        </p:txBody>
      </p:sp>
      <p:sp>
        <p:nvSpPr>
          <p:cNvPr id="14" name="13 Subtítulo"/>
          <p:cNvSpPr>
            <a:spLocks noGrp="1"/>
          </p:cNvSpPr>
          <p:nvPr>
            <p:ph type="subTitle" idx="1"/>
          </p:nvPr>
        </p:nvSpPr>
        <p:spPr/>
        <p:txBody>
          <a:bodyPr>
            <a:normAutofit/>
          </a:bodyPr>
          <a:lstStyle/>
          <a:p>
            <a:r>
              <a:rPr lang="es-EC" sz="1800" b="1" dirty="0" smtClean="0">
                <a:solidFill>
                  <a:schemeClr val="bg1"/>
                </a:solidFill>
                <a:latin typeface="Arial" pitchFamily="34" charset="0"/>
                <a:cs typeface="Arial" pitchFamily="34" charset="0"/>
              </a:rPr>
              <a:t>		MARZO 2016 </a:t>
            </a:r>
            <a:endParaRPr lang="es-EC" sz="1800" b="1" dirty="0">
              <a:solidFill>
                <a:schemeClr val="bg1"/>
              </a:solidFill>
              <a:latin typeface="Arial" pitchFamily="34" charset="0"/>
              <a:cs typeface="Arial" pitchFamily="34" charset="0"/>
            </a:endParaRPr>
          </a:p>
        </p:txBody>
      </p:sp>
      <p:pic>
        <p:nvPicPr>
          <p:cNvPr id="15" name="14 Imagen"/>
          <p:cNvPicPr/>
          <p:nvPr/>
        </p:nvPicPr>
        <p:blipFill rotWithShape="1">
          <a:blip r:embed="rId2">
            <a:extLst>
              <a:ext uri="{28A0092B-C50C-407E-A947-70E740481C1C}">
                <a14:useLocalDpi xmlns:a14="http://schemas.microsoft.com/office/drawing/2010/main" val="0"/>
              </a:ext>
            </a:extLst>
          </a:blip>
          <a:srcRect l="27767" t="44552" r="31650" b="38180"/>
          <a:stretch/>
        </p:blipFill>
        <p:spPr bwMode="auto">
          <a:xfrm>
            <a:off x="2051720" y="13765"/>
            <a:ext cx="5267960" cy="1432560"/>
          </a:xfrm>
          <a:prstGeom prst="rect">
            <a:avLst/>
          </a:prstGeom>
          <a:ln>
            <a:noFill/>
          </a:ln>
          <a:extLst>
            <a:ext uri="{53640926-AAD7-44D8-BBD7-CCE9431645EC}">
              <a14:shadowObscured xmlns:a14="http://schemas.microsoft.com/office/drawing/2010/main"/>
            </a:ext>
          </a:extLst>
        </p:spPr>
      </p:pic>
      <p:sp>
        <p:nvSpPr>
          <p:cNvPr id="17" name="16 Rectángulo"/>
          <p:cNvSpPr/>
          <p:nvPr/>
        </p:nvSpPr>
        <p:spPr>
          <a:xfrm>
            <a:off x="2723405" y="4742071"/>
            <a:ext cx="4572000" cy="646331"/>
          </a:xfrm>
          <a:prstGeom prst="rect">
            <a:avLst/>
          </a:prstGeom>
        </p:spPr>
        <p:txBody>
          <a:bodyPr>
            <a:spAutoFit/>
          </a:bodyPr>
          <a:lstStyle/>
          <a:p>
            <a:pPr algn="ctr"/>
            <a:r>
              <a:rPr lang="es-ES" dirty="0">
                <a:solidFill>
                  <a:schemeClr val="bg1"/>
                </a:solidFill>
              </a:rPr>
              <a:t>HARO RUIZ, JOHANA ELIZABETH</a:t>
            </a:r>
            <a:endParaRPr lang="es-EC" dirty="0">
              <a:solidFill>
                <a:schemeClr val="bg1"/>
              </a:solidFill>
            </a:endParaRPr>
          </a:p>
          <a:p>
            <a:pPr algn="ctr"/>
            <a:r>
              <a:rPr lang="es-ES" dirty="0">
                <a:solidFill>
                  <a:schemeClr val="bg1"/>
                </a:solidFill>
              </a:rPr>
              <a:t>TIPANTA CHULDE, KARINA ALEXANDRA</a:t>
            </a:r>
            <a:endParaRPr lang="es-EC" dirty="0">
              <a:solidFill>
                <a:schemeClr val="bg1"/>
              </a:solidFill>
            </a:endParaRPr>
          </a:p>
        </p:txBody>
      </p:sp>
      <p:sp>
        <p:nvSpPr>
          <p:cNvPr id="18" name="17 Rectángulo"/>
          <p:cNvSpPr/>
          <p:nvPr/>
        </p:nvSpPr>
        <p:spPr>
          <a:xfrm>
            <a:off x="1763688" y="1630541"/>
            <a:ext cx="6120680" cy="646331"/>
          </a:xfrm>
          <a:prstGeom prst="rect">
            <a:avLst/>
          </a:prstGeom>
        </p:spPr>
        <p:txBody>
          <a:bodyPr wrap="square">
            <a:spAutoFit/>
          </a:bodyPr>
          <a:lstStyle/>
          <a:p>
            <a:pPr algn="ctr"/>
            <a:r>
              <a:rPr lang="es-ES" b="1" dirty="0">
                <a:solidFill>
                  <a:schemeClr val="bg1"/>
                </a:solidFill>
              </a:rPr>
              <a:t>DEPARTAMENTO DE CIENCIAS ECONÓMICAS ADMINISTRATIVAS Y DE COMERCIO</a:t>
            </a:r>
            <a:endParaRPr lang="es-EC" dirty="0">
              <a:solidFill>
                <a:schemeClr val="bg1"/>
              </a:solidFill>
            </a:endParaRPr>
          </a:p>
        </p:txBody>
      </p:sp>
      <p:sp>
        <p:nvSpPr>
          <p:cNvPr id="19" name="18 Rectángulo"/>
          <p:cNvSpPr/>
          <p:nvPr/>
        </p:nvSpPr>
        <p:spPr>
          <a:xfrm>
            <a:off x="2405399" y="2584457"/>
            <a:ext cx="5208012" cy="584775"/>
          </a:xfrm>
          <a:prstGeom prst="rect">
            <a:avLst/>
          </a:prstGeom>
        </p:spPr>
        <p:txBody>
          <a:bodyPr wrap="square">
            <a:spAutoFit/>
          </a:bodyPr>
          <a:lstStyle/>
          <a:p>
            <a:pPr algn="ctr"/>
            <a:r>
              <a:rPr lang="es-ES" sz="1600" dirty="0">
                <a:solidFill>
                  <a:schemeClr val="bg1"/>
                </a:solidFill>
                <a:latin typeface="Arial" pitchFamily="34" charset="0"/>
                <a:cs typeface="Arial" pitchFamily="34" charset="0"/>
              </a:rPr>
              <a:t>CARRERA DE INGENIERÍA EN COMERCIO EXTERIOR Y NEGOCIACIÓN INTERNACIONAL</a:t>
            </a:r>
            <a:endParaRPr lang="es-EC"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261713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Entrevistas </a:t>
            </a:r>
            <a:endParaRPr lang="es-EC" b="1" dirty="0">
              <a:solidFill>
                <a:schemeClr val="tx1"/>
              </a:solidFill>
            </a:endParaRPr>
          </a:p>
        </p:txBody>
      </p:sp>
      <p:pic>
        <p:nvPicPr>
          <p:cNvPr id="3" name="Picture 6" descr="https://javiervite.files.wordpress.com/2013/06/justificacio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110"/>
            <a:ext cx="1298107" cy="126276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178352" y="3832733"/>
            <a:ext cx="1368152"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smtClean="0"/>
              <a:t>Fabricantes</a:t>
            </a:r>
            <a:r>
              <a:rPr lang="es-EC" b="1" dirty="0" smtClean="0"/>
              <a:t> </a:t>
            </a:r>
            <a:endParaRPr lang="es-EC" b="1" dirty="0"/>
          </a:p>
        </p:txBody>
      </p:sp>
      <p:sp>
        <p:nvSpPr>
          <p:cNvPr id="5" name="4 Rectángulo redondeado"/>
          <p:cNvSpPr/>
          <p:nvPr/>
        </p:nvSpPr>
        <p:spPr>
          <a:xfrm>
            <a:off x="1979712" y="1600485"/>
            <a:ext cx="1728192" cy="864096"/>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Prótesis elaboradas con </a:t>
            </a:r>
            <a:r>
              <a:rPr lang="es-ES" dirty="0" smtClean="0"/>
              <a:t>frecuencia </a:t>
            </a:r>
            <a:endParaRPr lang="es-EC" dirty="0"/>
          </a:p>
        </p:txBody>
      </p:sp>
      <p:sp>
        <p:nvSpPr>
          <p:cNvPr id="6" name="5 Rectángulo"/>
          <p:cNvSpPr/>
          <p:nvPr/>
        </p:nvSpPr>
        <p:spPr>
          <a:xfrm>
            <a:off x="4067944" y="1816509"/>
            <a:ext cx="2880320" cy="504056"/>
          </a:xfrm>
          <a:prstGeom prst="rect">
            <a:avLst/>
          </a:prstGeom>
          <a:solidFill>
            <a:schemeClr val="accent1">
              <a:lumMod val="20000"/>
              <a:lumOff val="80000"/>
            </a:schemeClr>
          </a:solidFill>
          <a:ln>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r>
              <a:rPr lang="es-ES" dirty="0" smtClean="0"/>
              <a:t>De piernas y brazos </a:t>
            </a:r>
            <a:endParaRPr lang="es-EC" dirty="0"/>
          </a:p>
        </p:txBody>
      </p:sp>
      <p:sp>
        <p:nvSpPr>
          <p:cNvPr id="7" name="6 Rectángulo redondeado"/>
          <p:cNvSpPr/>
          <p:nvPr/>
        </p:nvSpPr>
        <p:spPr>
          <a:xfrm>
            <a:off x="1979712" y="3476885"/>
            <a:ext cx="1728192" cy="355848"/>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Duración </a:t>
            </a:r>
            <a:endParaRPr lang="es-EC" dirty="0"/>
          </a:p>
        </p:txBody>
      </p:sp>
      <p:sp>
        <p:nvSpPr>
          <p:cNvPr id="8" name="7 Rectángulo"/>
          <p:cNvSpPr/>
          <p:nvPr/>
        </p:nvSpPr>
        <p:spPr>
          <a:xfrm>
            <a:off x="4139953" y="3409069"/>
            <a:ext cx="2232247" cy="423664"/>
          </a:xfrm>
          <a:prstGeom prst="rect">
            <a:avLst/>
          </a:prstGeom>
          <a:solidFill>
            <a:schemeClr val="accent1">
              <a:lumMod val="20000"/>
              <a:lumOff val="80000"/>
            </a:schemeClr>
          </a:solidFill>
          <a:ln>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endParaRPr lang="es-ES" dirty="0" smtClean="0"/>
          </a:p>
          <a:p>
            <a:r>
              <a:rPr lang="es-ES" dirty="0" smtClean="0"/>
              <a:t>Entre 5 </a:t>
            </a:r>
            <a:r>
              <a:rPr lang="es-ES" dirty="0"/>
              <a:t>y 10 años</a:t>
            </a:r>
            <a:endParaRPr lang="es-EC" dirty="0"/>
          </a:p>
          <a:p>
            <a:pPr lvl="0"/>
            <a:endParaRPr lang="es-EC" dirty="0"/>
          </a:p>
        </p:txBody>
      </p:sp>
      <p:sp>
        <p:nvSpPr>
          <p:cNvPr id="9" name="8 Rectángulo redondeado"/>
          <p:cNvSpPr/>
          <p:nvPr/>
        </p:nvSpPr>
        <p:spPr>
          <a:xfrm>
            <a:off x="1982828" y="4696829"/>
            <a:ext cx="1725076" cy="720080"/>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Conocimiento </a:t>
            </a:r>
            <a:r>
              <a:rPr lang="es-ES" dirty="0" smtClean="0"/>
              <a:t>impresoras </a:t>
            </a:r>
            <a:r>
              <a:rPr lang="es-ES" dirty="0"/>
              <a:t>3D</a:t>
            </a:r>
            <a:endParaRPr lang="es-EC" dirty="0"/>
          </a:p>
        </p:txBody>
      </p:sp>
      <p:sp>
        <p:nvSpPr>
          <p:cNvPr id="10" name="9 Rectángulo"/>
          <p:cNvSpPr/>
          <p:nvPr/>
        </p:nvSpPr>
        <p:spPr>
          <a:xfrm>
            <a:off x="4139952" y="4768837"/>
            <a:ext cx="2232247" cy="571872"/>
          </a:xfrm>
          <a:prstGeom prst="rect">
            <a:avLst/>
          </a:prstGeom>
          <a:solidFill>
            <a:schemeClr val="accent1">
              <a:lumMod val="20000"/>
              <a:lumOff val="80000"/>
            </a:schemeClr>
          </a:solidFill>
          <a:ln>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S" dirty="0"/>
              <a:t>B</a:t>
            </a:r>
            <a:r>
              <a:rPr lang="es-ES" dirty="0" smtClean="0"/>
              <a:t>uen </a:t>
            </a:r>
            <a:r>
              <a:rPr lang="es-ES" dirty="0"/>
              <a:t>conocimiento</a:t>
            </a:r>
            <a:endParaRPr lang="es-EC" dirty="0"/>
          </a:p>
        </p:txBody>
      </p:sp>
      <p:sp>
        <p:nvSpPr>
          <p:cNvPr id="11" name="10 Rectángulo redondeado"/>
          <p:cNvSpPr/>
          <p:nvPr/>
        </p:nvSpPr>
        <p:spPr>
          <a:xfrm>
            <a:off x="1979712" y="5632933"/>
            <a:ext cx="1725076" cy="864096"/>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smtClean="0"/>
          </a:p>
          <a:p>
            <a:pPr algn="ctr"/>
            <a:r>
              <a:rPr lang="es-ES" dirty="0" smtClean="0"/>
              <a:t>Implementación nuevo </a:t>
            </a:r>
            <a:r>
              <a:rPr lang="es-ES" dirty="0"/>
              <a:t>sistema de fabricación</a:t>
            </a:r>
            <a:endParaRPr lang="es-EC" dirty="0"/>
          </a:p>
          <a:p>
            <a:pPr algn="ctr"/>
            <a:endParaRPr lang="es-EC" dirty="0"/>
          </a:p>
        </p:txBody>
      </p:sp>
      <p:sp>
        <p:nvSpPr>
          <p:cNvPr id="12" name="11 Rectángulo"/>
          <p:cNvSpPr/>
          <p:nvPr/>
        </p:nvSpPr>
        <p:spPr>
          <a:xfrm>
            <a:off x="4139952" y="5709133"/>
            <a:ext cx="4104456" cy="787896"/>
          </a:xfrm>
          <a:prstGeom prst="rect">
            <a:avLst/>
          </a:prstGeom>
          <a:solidFill>
            <a:schemeClr val="accent1">
              <a:lumMod val="20000"/>
              <a:lumOff val="80000"/>
            </a:schemeClr>
          </a:solidFill>
          <a:ln>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S" dirty="0"/>
              <a:t>Si están dispuestos, ya que </a:t>
            </a:r>
            <a:r>
              <a:rPr lang="es-ES" dirty="0" smtClean="0"/>
              <a:t>será </a:t>
            </a:r>
            <a:r>
              <a:rPr lang="es-ES" dirty="0"/>
              <a:t>la clave para obtener </a:t>
            </a:r>
            <a:r>
              <a:rPr lang="es-ES" dirty="0" smtClean="0"/>
              <a:t>mejores prótesis </a:t>
            </a:r>
            <a:r>
              <a:rPr lang="es-ES" dirty="0"/>
              <a:t>ortopédicas</a:t>
            </a:r>
            <a:endParaRPr lang="es-ES" dirty="0" smtClean="0"/>
          </a:p>
        </p:txBody>
      </p:sp>
      <p:sp>
        <p:nvSpPr>
          <p:cNvPr id="13" name="12 Abrir llave"/>
          <p:cNvSpPr/>
          <p:nvPr/>
        </p:nvSpPr>
        <p:spPr>
          <a:xfrm>
            <a:off x="1547664" y="1556792"/>
            <a:ext cx="435164" cy="5084253"/>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cxnSp>
        <p:nvCxnSpPr>
          <p:cNvPr id="14" name="13 Conector recto de flecha"/>
          <p:cNvCxnSpPr>
            <a:stCxn id="5" idx="3"/>
          </p:cNvCxnSpPr>
          <p:nvPr/>
        </p:nvCxnSpPr>
        <p:spPr>
          <a:xfrm>
            <a:off x="3707904" y="2032533"/>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14 Conector recto de flecha"/>
          <p:cNvCxnSpPr/>
          <p:nvPr/>
        </p:nvCxnSpPr>
        <p:spPr>
          <a:xfrm>
            <a:off x="3707904" y="3688717"/>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15 Conector recto de flecha"/>
          <p:cNvCxnSpPr/>
          <p:nvPr/>
        </p:nvCxnSpPr>
        <p:spPr>
          <a:xfrm>
            <a:off x="3707905" y="5056869"/>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3731175" y="6064981"/>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19 Rectángulo redondeado"/>
          <p:cNvSpPr/>
          <p:nvPr/>
        </p:nvSpPr>
        <p:spPr>
          <a:xfrm>
            <a:off x="1979712" y="2680605"/>
            <a:ext cx="1728192" cy="576064"/>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Materiales utilizados</a:t>
            </a:r>
            <a:endParaRPr lang="es-EC" dirty="0"/>
          </a:p>
        </p:txBody>
      </p:sp>
      <p:sp>
        <p:nvSpPr>
          <p:cNvPr id="21" name="20 Rectángulo"/>
          <p:cNvSpPr/>
          <p:nvPr/>
        </p:nvSpPr>
        <p:spPr>
          <a:xfrm>
            <a:off x="4067944" y="2752613"/>
            <a:ext cx="2880319" cy="504056"/>
          </a:xfrm>
          <a:prstGeom prst="rect">
            <a:avLst/>
          </a:prstGeom>
          <a:solidFill>
            <a:schemeClr val="accent1">
              <a:lumMod val="20000"/>
              <a:lumOff val="80000"/>
            </a:schemeClr>
          </a:solidFill>
          <a:ln>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r>
              <a:rPr lang="es-ES" dirty="0" smtClean="0"/>
              <a:t>Poliuretano y polipropileno</a:t>
            </a:r>
            <a:endParaRPr lang="es-EC" dirty="0"/>
          </a:p>
        </p:txBody>
      </p:sp>
      <p:cxnSp>
        <p:nvCxnSpPr>
          <p:cNvPr id="22" name="21 Conector recto de flecha"/>
          <p:cNvCxnSpPr>
            <a:stCxn id="20" idx="3"/>
          </p:cNvCxnSpPr>
          <p:nvPr/>
        </p:nvCxnSpPr>
        <p:spPr>
          <a:xfrm>
            <a:off x="3707904" y="2968637"/>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23 Rectángulo redondeado"/>
          <p:cNvSpPr/>
          <p:nvPr/>
        </p:nvSpPr>
        <p:spPr>
          <a:xfrm>
            <a:off x="1975954" y="3976749"/>
            <a:ext cx="1728192" cy="576064"/>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Costo </a:t>
            </a:r>
            <a:endParaRPr lang="es-EC" dirty="0"/>
          </a:p>
        </p:txBody>
      </p:sp>
      <p:cxnSp>
        <p:nvCxnSpPr>
          <p:cNvPr id="25" name="24 Conector recto de flecha"/>
          <p:cNvCxnSpPr/>
          <p:nvPr/>
        </p:nvCxnSpPr>
        <p:spPr>
          <a:xfrm>
            <a:off x="3707904" y="4264781"/>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Rectángulo"/>
          <p:cNvSpPr/>
          <p:nvPr/>
        </p:nvSpPr>
        <p:spPr>
          <a:xfrm>
            <a:off x="4129556" y="4102860"/>
            <a:ext cx="2232247" cy="423664"/>
          </a:xfrm>
          <a:prstGeom prst="rect">
            <a:avLst/>
          </a:prstGeom>
          <a:solidFill>
            <a:schemeClr val="accent1">
              <a:lumMod val="20000"/>
              <a:lumOff val="80000"/>
            </a:schemeClr>
          </a:solidFill>
          <a:ln>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r>
              <a:rPr lang="es-ES" dirty="0" smtClean="0"/>
              <a:t>Desde </a:t>
            </a:r>
            <a:r>
              <a:rPr lang="es-ES" dirty="0"/>
              <a:t>los $4000</a:t>
            </a:r>
            <a:endParaRPr lang="es-EC" dirty="0"/>
          </a:p>
        </p:txBody>
      </p:sp>
    </p:spTree>
    <p:extLst>
      <p:ext uri="{BB962C8B-B14F-4D97-AF65-F5344CB8AC3E}">
        <p14:creationId xmlns:p14="http://schemas.microsoft.com/office/powerpoint/2010/main" val="38912790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Entrevistas </a:t>
            </a:r>
            <a:endParaRPr lang="es-EC" b="1" dirty="0">
              <a:solidFill>
                <a:schemeClr val="tx1"/>
              </a:solidFill>
            </a:endParaRPr>
          </a:p>
        </p:txBody>
      </p:sp>
      <p:pic>
        <p:nvPicPr>
          <p:cNvPr id="3" name="Picture 6" descr="https://javiervite.files.wordpress.com/2013/06/justificacio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110"/>
            <a:ext cx="1298107" cy="126276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1115615" y="1611419"/>
            <a:ext cx="2016223" cy="504056"/>
          </a:xfrm>
          <a:prstGeom prst="round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t>Personas con discapacidad </a:t>
            </a:r>
            <a:endParaRPr lang="es-EC" b="1" dirty="0"/>
          </a:p>
        </p:txBody>
      </p:sp>
      <p:sp>
        <p:nvSpPr>
          <p:cNvPr id="5" name="4 Rectángulo redondeado"/>
          <p:cNvSpPr/>
          <p:nvPr/>
        </p:nvSpPr>
        <p:spPr>
          <a:xfrm>
            <a:off x="1115616" y="2348880"/>
            <a:ext cx="1728192" cy="576064"/>
          </a:xfrm>
          <a:prstGeom prst="round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Complicaciones</a:t>
            </a:r>
            <a:endParaRPr lang="es-EC" dirty="0"/>
          </a:p>
        </p:txBody>
      </p:sp>
      <p:sp>
        <p:nvSpPr>
          <p:cNvPr id="6" name="5 Rectángulo"/>
          <p:cNvSpPr/>
          <p:nvPr/>
        </p:nvSpPr>
        <p:spPr>
          <a:xfrm>
            <a:off x="3203848" y="2420888"/>
            <a:ext cx="4896543" cy="504056"/>
          </a:xfrm>
          <a:prstGeom prst="rect">
            <a:avLst/>
          </a:prstGeom>
          <a:solidFill>
            <a:schemeClr val="accent3">
              <a:lumMod val="40000"/>
              <a:lumOff val="60000"/>
            </a:schemeClr>
          </a:solidFill>
          <a:ln>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r>
              <a:rPr lang="es-ES" dirty="0"/>
              <a:t>Adaptabilidad</a:t>
            </a:r>
            <a:endParaRPr lang="es-EC" dirty="0"/>
          </a:p>
        </p:txBody>
      </p:sp>
      <p:sp>
        <p:nvSpPr>
          <p:cNvPr id="7" name="6 Rectángulo redondeado"/>
          <p:cNvSpPr/>
          <p:nvPr/>
        </p:nvSpPr>
        <p:spPr>
          <a:xfrm>
            <a:off x="1115616" y="3289176"/>
            <a:ext cx="1728192" cy="355848"/>
          </a:xfrm>
          <a:prstGeom prst="round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Material </a:t>
            </a:r>
            <a:endParaRPr lang="es-EC" dirty="0"/>
          </a:p>
        </p:txBody>
      </p:sp>
      <p:sp>
        <p:nvSpPr>
          <p:cNvPr id="8" name="7 Rectángulo"/>
          <p:cNvSpPr/>
          <p:nvPr/>
        </p:nvSpPr>
        <p:spPr>
          <a:xfrm>
            <a:off x="3275857" y="3221360"/>
            <a:ext cx="2232247" cy="423664"/>
          </a:xfrm>
          <a:prstGeom prst="rect">
            <a:avLst/>
          </a:prstGeom>
          <a:solidFill>
            <a:schemeClr val="accent3">
              <a:lumMod val="40000"/>
              <a:lumOff val="60000"/>
            </a:schemeClr>
          </a:solidFill>
          <a:ln>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r>
              <a:rPr lang="es-EC" dirty="0" smtClean="0"/>
              <a:t>Desconoce</a:t>
            </a:r>
            <a:endParaRPr lang="es-EC" dirty="0"/>
          </a:p>
        </p:txBody>
      </p:sp>
      <p:sp>
        <p:nvSpPr>
          <p:cNvPr id="9" name="8 Rectángulo redondeado"/>
          <p:cNvSpPr/>
          <p:nvPr/>
        </p:nvSpPr>
        <p:spPr>
          <a:xfrm>
            <a:off x="1118732" y="3933056"/>
            <a:ext cx="1725076" cy="720080"/>
          </a:xfrm>
          <a:prstGeom prst="round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Costo</a:t>
            </a:r>
            <a:endParaRPr lang="es-EC" dirty="0"/>
          </a:p>
        </p:txBody>
      </p:sp>
      <p:sp>
        <p:nvSpPr>
          <p:cNvPr id="10" name="9 Rectángulo"/>
          <p:cNvSpPr/>
          <p:nvPr/>
        </p:nvSpPr>
        <p:spPr>
          <a:xfrm>
            <a:off x="3275857" y="4005064"/>
            <a:ext cx="1368152" cy="571872"/>
          </a:xfrm>
          <a:prstGeom prst="rect">
            <a:avLst/>
          </a:prstGeom>
          <a:solidFill>
            <a:schemeClr val="accent3">
              <a:lumMod val="40000"/>
              <a:lumOff val="60000"/>
            </a:schemeClr>
          </a:solidFill>
          <a:ln>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r>
              <a:rPr lang="es-ES" dirty="0"/>
              <a:t>800 dólares </a:t>
            </a:r>
            <a:r>
              <a:rPr lang="es-ES" dirty="0" smtClean="0"/>
              <a:t>fundación</a:t>
            </a:r>
            <a:endParaRPr lang="es-EC" dirty="0"/>
          </a:p>
        </p:txBody>
      </p:sp>
      <p:sp>
        <p:nvSpPr>
          <p:cNvPr id="11" name="10 Rectángulo redondeado"/>
          <p:cNvSpPr/>
          <p:nvPr/>
        </p:nvSpPr>
        <p:spPr>
          <a:xfrm>
            <a:off x="1115616" y="5733256"/>
            <a:ext cx="1725076" cy="864096"/>
          </a:xfrm>
          <a:prstGeom prst="round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Utilizaría </a:t>
            </a:r>
            <a:r>
              <a:rPr lang="es-ES" dirty="0"/>
              <a:t>esta nueva tecnología</a:t>
            </a:r>
            <a:endParaRPr lang="es-EC" dirty="0"/>
          </a:p>
        </p:txBody>
      </p:sp>
      <p:sp>
        <p:nvSpPr>
          <p:cNvPr id="12" name="11 Rectángulo"/>
          <p:cNvSpPr/>
          <p:nvPr/>
        </p:nvSpPr>
        <p:spPr>
          <a:xfrm>
            <a:off x="3275856" y="5809456"/>
            <a:ext cx="3960440" cy="787896"/>
          </a:xfrm>
          <a:prstGeom prst="rect">
            <a:avLst/>
          </a:prstGeom>
          <a:solidFill>
            <a:schemeClr val="accent3">
              <a:lumMod val="40000"/>
              <a:lumOff val="60000"/>
            </a:schemeClr>
          </a:solidFill>
          <a:ln>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S" dirty="0"/>
              <a:t>cuando el médico tratante </a:t>
            </a:r>
            <a:r>
              <a:rPr lang="es-ES" dirty="0" smtClean="0"/>
              <a:t>le recomiende</a:t>
            </a:r>
          </a:p>
        </p:txBody>
      </p:sp>
      <p:sp>
        <p:nvSpPr>
          <p:cNvPr id="13" name="12 Abrir llave"/>
          <p:cNvSpPr/>
          <p:nvPr/>
        </p:nvSpPr>
        <p:spPr>
          <a:xfrm>
            <a:off x="683568" y="2204864"/>
            <a:ext cx="576064" cy="446449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cxnSp>
        <p:nvCxnSpPr>
          <p:cNvPr id="14" name="13 Conector recto de flecha"/>
          <p:cNvCxnSpPr>
            <a:stCxn id="5" idx="3"/>
          </p:cNvCxnSpPr>
          <p:nvPr/>
        </p:nvCxnSpPr>
        <p:spPr>
          <a:xfrm>
            <a:off x="2843808" y="2636912"/>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14 Conector recto de flecha"/>
          <p:cNvCxnSpPr/>
          <p:nvPr/>
        </p:nvCxnSpPr>
        <p:spPr>
          <a:xfrm>
            <a:off x="2843808" y="3501008"/>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15 Conector recto de flecha"/>
          <p:cNvCxnSpPr/>
          <p:nvPr/>
        </p:nvCxnSpPr>
        <p:spPr>
          <a:xfrm>
            <a:off x="2843809" y="4293096"/>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2867079" y="6165304"/>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17 Rectángulo redondeado"/>
          <p:cNvSpPr/>
          <p:nvPr/>
        </p:nvSpPr>
        <p:spPr>
          <a:xfrm>
            <a:off x="1115616" y="4869160"/>
            <a:ext cx="1725076" cy="720080"/>
          </a:xfrm>
          <a:prstGeom prst="round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Conocimiento </a:t>
            </a:r>
            <a:r>
              <a:rPr lang="es-ES" dirty="0" smtClean="0"/>
              <a:t>impresoras </a:t>
            </a:r>
            <a:r>
              <a:rPr lang="es-ES" dirty="0"/>
              <a:t>3D</a:t>
            </a:r>
            <a:endParaRPr lang="es-EC" dirty="0"/>
          </a:p>
        </p:txBody>
      </p:sp>
      <p:sp>
        <p:nvSpPr>
          <p:cNvPr id="19" name="18 Rectángulo"/>
          <p:cNvSpPr/>
          <p:nvPr/>
        </p:nvSpPr>
        <p:spPr>
          <a:xfrm>
            <a:off x="3272740" y="4941168"/>
            <a:ext cx="2232247" cy="571872"/>
          </a:xfrm>
          <a:prstGeom prst="rect">
            <a:avLst/>
          </a:prstGeom>
          <a:solidFill>
            <a:schemeClr val="accent3">
              <a:lumMod val="40000"/>
              <a:lumOff val="60000"/>
            </a:schemeClr>
          </a:solidFill>
          <a:ln>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C" dirty="0" smtClean="0"/>
              <a:t>Ninguno </a:t>
            </a:r>
          </a:p>
        </p:txBody>
      </p:sp>
      <p:cxnSp>
        <p:nvCxnSpPr>
          <p:cNvPr id="20" name="19 Conector recto de flecha"/>
          <p:cNvCxnSpPr/>
          <p:nvPr/>
        </p:nvCxnSpPr>
        <p:spPr>
          <a:xfrm>
            <a:off x="2840693" y="5229200"/>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15966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1"/>
                </a:solidFill>
              </a:rPr>
              <a:t>Muestra </a:t>
            </a:r>
            <a:endParaRPr lang="es-ES" b="1" dirty="0">
              <a:solidFill>
                <a:schemeClr val="tx1"/>
              </a:solidFill>
            </a:endParaRPr>
          </a:p>
        </p:txBody>
      </p:sp>
      <p:pic>
        <p:nvPicPr>
          <p:cNvPr id="2050" name="Picture 2" descr="https://master-blog.questionpro.com/wp-content/uploads/2015/08/post12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123" y="0"/>
            <a:ext cx="1729383" cy="12624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2 Rectángulo"/>
              <p:cNvSpPr/>
              <p:nvPr/>
            </p:nvSpPr>
            <p:spPr>
              <a:xfrm>
                <a:off x="2339752" y="3789040"/>
                <a:ext cx="4572000" cy="1028423"/>
              </a:xfrm>
              <a:prstGeom prst="rect">
                <a:avLst/>
              </a:prstGeom>
            </p:spPr>
            <p:txBody>
              <a:bodyPr>
                <a:spAutoFit/>
              </a:bodyPr>
              <a:lstStyle/>
              <a:p>
                <a:r>
                  <a:rPr lang="es-ES" dirty="0"/>
                  <a:t> </a:t>
                </a:r>
              </a:p>
              <a:p>
                <a:pPr/>
                <a14:m>
                  <m:oMathPara xmlns:m="http://schemas.openxmlformats.org/officeDocument/2006/math">
                    <m:oMathParaPr>
                      <m:jc m:val="centerGroup"/>
                    </m:oMathParaPr>
                    <m:oMath xmlns:m="http://schemas.openxmlformats.org/officeDocument/2006/math">
                      <m:r>
                        <a:rPr lang="es-ES" b="1" i="1">
                          <a:latin typeface="Cambria Math"/>
                        </a:rPr>
                        <m:t>𝒏</m:t>
                      </m:r>
                      <m:r>
                        <a:rPr lang="es-ES" b="1" i="1">
                          <a:latin typeface="Cambria Math"/>
                        </a:rPr>
                        <m:t>=</m:t>
                      </m:r>
                      <m:f>
                        <m:fPr>
                          <m:ctrlPr>
                            <a:rPr lang="es-ES" b="1" i="1">
                              <a:latin typeface="Cambria Math"/>
                            </a:rPr>
                          </m:ctrlPr>
                        </m:fPr>
                        <m:num>
                          <m:sSup>
                            <m:sSupPr>
                              <m:ctrlPr>
                                <a:rPr lang="es-ES" b="1" i="1">
                                  <a:latin typeface="Cambria Math"/>
                                </a:rPr>
                              </m:ctrlPr>
                            </m:sSupPr>
                            <m:e>
                              <m:r>
                                <a:rPr lang="es-ES" b="1" i="1">
                                  <a:latin typeface="Cambria Math"/>
                                </a:rPr>
                                <m:t>𝒁</m:t>
                              </m:r>
                            </m:e>
                            <m:sup>
                              <m:r>
                                <a:rPr lang="es-ES" b="1" i="1">
                                  <a:latin typeface="Cambria Math"/>
                                </a:rPr>
                                <m:t>𝟐</m:t>
                              </m:r>
                            </m:sup>
                          </m:sSup>
                          <m:r>
                            <a:rPr lang="es-ES" b="1" i="1">
                              <a:latin typeface="Cambria Math"/>
                            </a:rPr>
                            <m:t>∗</m:t>
                          </m:r>
                          <m:r>
                            <a:rPr lang="es-ES" b="1" i="1">
                              <a:latin typeface="Cambria Math"/>
                            </a:rPr>
                            <m:t>𝒑</m:t>
                          </m:r>
                          <m:r>
                            <a:rPr lang="es-ES" b="1" i="1">
                              <a:latin typeface="Cambria Math"/>
                            </a:rPr>
                            <m:t>∗</m:t>
                          </m:r>
                          <m:r>
                            <a:rPr lang="es-ES" b="1" i="1">
                              <a:latin typeface="Cambria Math"/>
                            </a:rPr>
                            <m:t>𝒒</m:t>
                          </m:r>
                          <m:r>
                            <a:rPr lang="es-ES" b="1" i="1">
                              <a:latin typeface="Cambria Math"/>
                            </a:rPr>
                            <m:t>∗</m:t>
                          </m:r>
                          <m:r>
                            <a:rPr lang="es-ES" b="1" i="1">
                              <a:latin typeface="Cambria Math"/>
                            </a:rPr>
                            <m:t>𝑵</m:t>
                          </m:r>
                        </m:num>
                        <m:den>
                          <m:sSup>
                            <m:sSupPr>
                              <m:ctrlPr>
                                <a:rPr lang="es-ES" b="1" i="1">
                                  <a:latin typeface="Cambria Math"/>
                                </a:rPr>
                              </m:ctrlPr>
                            </m:sSupPr>
                            <m:e>
                              <m:r>
                                <a:rPr lang="es-ES" b="1" i="1">
                                  <a:latin typeface="Cambria Math"/>
                                </a:rPr>
                                <m:t>𝒆</m:t>
                              </m:r>
                            </m:e>
                            <m:sup>
                              <m:r>
                                <a:rPr lang="es-ES" b="1" i="1">
                                  <a:latin typeface="Cambria Math"/>
                                </a:rPr>
                                <m:t>𝟐</m:t>
                              </m:r>
                            </m:sup>
                          </m:sSup>
                          <m:d>
                            <m:dPr>
                              <m:ctrlPr>
                                <a:rPr lang="es-ES" b="1" i="1">
                                  <a:latin typeface="Cambria Math"/>
                                </a:rPr>
                              </m:ctrlPr>
                            </m:dPr>
                            <m:e>
                              <m:r>
                                <a:rPr lang="es-ES" b="1" i="1">
                                  <a:latin typeface="Cambria Math"/>
                                </a:rPr>
                                <m:t>𝑵</m:t>
                              </m:r>
                              <m:r>
                                <a:rPr lang="es-ES" b="1" i="1">
                                  <a:latin typeface="Cambria Math"/>
                                </a:rPr>
                                <m:t>−</m:t>
                              </m:r>
                              <m:r>
                                <a:rPr lang="es-ES" b="1" i="1">
                                  <a:latin typeface="Cambria Math"/>
                                </a:rPr>
                                <m:t>𝟏</m:t>
                              </m:r>
                            </m:e>
                          </m:d>
                          <m:r>
                            <a:rPr lang="es-ES" b="1" i="1">
                              <a:latin typeface="Cambria Math"/>
                            </a:rPr>
                            <m:t>+</m:t>
                          </m:r>
                          <m:sSup>
                            <m:sSupPr>
                              <m:ctrlPr>
                                <a:rPr lang="es-ES" b="1" i="1">
                                  <a:latin typeface="Cambria Math"/>
                                </a:rPr>
                              </m:ctrlPr>
                            </m:sSupPr>
                            <m:e>
                              <m:r>
                                <a:rPr lang="es-ES" b="1" i="1">
                                  <a:latin typeface="Cambria Math"/>
                                </a:rPr>
                                <m:t>𝒁</m:t>
                              </m:r>
                            </m:e>
                            <m:sup>
                              <m:r>
                                <a:rPr lang="es-ES" b="1" i="1">
                                  <a:latin typeface="Cambria Math"/>
                                </a:rPr>
                                <m:t>𝟐</m:t>
                              </m:r>
                            </m:sup>
                          </m:sSup>
                          <m:r>
                            <a:rPr lang="es-ES" b="1" i="1">
                              <a:latin typeface="Cambria Math"/>
                            </a:rPr>
                            <m:t>∗</m:t>
                          </m:r>
                          <m:r>
                            <a:rPr lang="es-ES" b="1" i="1">
                              <a:latin typeface="Cambria Math"/>
                            </a:rPr>
                            <m:t>𝒑</m:t>
                          </m:r>
                          <m:r>
                            <a:rPr lang="es-ES" b="1" i="1">
                              <a:latin typeface="Cambria Math"/>
                            </a:rPr>
                            <m:t>∗</m:t>
                          </m:r>
                          <m:r>
                            <a:rPr lang="es-ES" b="1" i="1">
                              <a:latin typeface="Cambria Math"/>
                            </a:rPr>
                            <m:t>𝒒</m:t>
                          </m:r>
                        </m:den>
                      </m:f>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2339752" y="3789040"/>
                <a:ext cx="4572000" cy="1028423"/>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3152508" y="5229200"/>
                <a:ext cx="3456384" cy="646331"/>
              </a:xfrm>
              <a:prstGeom prst="rect">
                <a:avLst/>
              </a:prstGeom>
            </p:spPr>
            <p:txBody>
              <a:bodyPr wrap="square">
                <a:spAutoFit/>
              </a:bodyPr>
              <a:lstStyle/>
              <a:p>
                <a:r>
                  <a:rPr lang="es-ES" dirty="0"/>
                  <a:t> </a:t>
                </a:r>
              </a:p>
              <a:p>
                <a:pPr/>
                <a14:m>
                  <m:oMathPara xmlns:m="http://schemas.openxmlformats.org/officeDocument/2006/math">
                    <m:oMathParaPr>
                      <m:jc m:val="centerGroup"/>
                    </m:oMathParaPr>
                    <m:oMath xmlns:m="http://schemas.openxmlformats.org/officeDocument/2006/math">
                      <m:r>
                        <a:rPr lang="es-ES" b="1" i="1">
                          <a:latin typeface="Cambria Math"/>
                        </a:rPr>
                        <m:t>𝒏</m:t>
                      </m:r>
                      <m:r>
                        <a:rPr lang="es-ES" b="1" i="1">
                          <a:latin typeface="Cambria Math"/>
                        </a:rPr>
                        <m:t>=</m:t>
                      </m:r>
                      <m:r>
                        <a:rPr lang="es-ES" b="0" i="1">
                          <a:latin typeface="Cambria Math"/>
                        </a:rPr>
                        <m:t>152 </m:t>
                      </m:r>
                      <m:r>
                        <a:rPr lang="es-ES" b="0" i="1">
                          <a:latin typeface="Cambria Math"/>
                        </a:rPr>
                        <m:t>𝑑𝑜𝑐𝑡𝑜𝑟𝑒𝑠</m:t>
                      </m:r>
                      <m:r>
                        <a:rPr lang="es-ES" b="0" i="1">
                          <a:latin typeface="Cambria Math"/>
                        </a:rPr>
                        <m:t> </m:t>
                      </m:r>
                      <m:r>
                        <a:rPr lang="es-ES" b="0" i="1">
                          <a:latin typeface="Cambria Math"/>
                        </a:rPr>
                        <m:t>𝑒𝑠𝑝𝑒𝑐𝑖𝑎𝑙𝑖𝑠𝑡𝑎𝑠</m:t>
                      </m:r>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3152508" y="5229200"/>
                <a:ext cx="3456384" cy="646331"/>
              </a:xfrm>
              <a:prstGeom prst="rect">
                <a:avLst/>
              </a:prstGeom>
              <a:blipFill rotWithShape="1">
                <a:blip r:embed="rId4"/>
                <a:stretch>
                  <a:fillRect b="-6604"/>
                </a:stretch>
              </a:blipFill>
            </p:spPr>
            <p:txBody>
              <a:bodyPr/>
              <a:lstStyle/>
              <a:p>
                <a:r>
                  <a:rPr lang="es-ES">
                    <a:noFill/>
                  </a:rPr>
                  <a:t> </a:t>
                </a:r>
              </a:p>
            </p:txBody>
          </p:sp>
        </mc:Fallback>
      </mc:AlternateContent>
      <p:sp>
        <p:nvSpPr>
          <p:cNvPr id="5" name="4 Elipse"/>
          <p:cNvSpPr/>
          <p:nvPr/>
        </p:nvSpPr>
        <p:spPr>
          <a:xfrm>
            <a:off x="971600" y="2060848"/>
            <a:ext cx="1728192" cy="93610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smtClean="0">
                <a:solidFill>
                  <a:schemeClr val="tx1"/>
                </a:solidFill>
              </a:rPr>
              <a:t>Quito</a:t>
            </a:r>
            <a:endParaRPr lang="es-ES" b="1" dirty="0">
              <a:solidFill>
                <a:schemeClr val="tx1"/>
              </a:solidFill>
            </a:endParaRPr>
          </a:p>
        </p:txBody>
      </p:sp>
      <p:sp>
        <p:nvSpPr>
          <p:cNvPr id="7" name="6 Rectángulo redondeado"/>
          <p:cNvSpPr/>
          <p:nvPr/>
        </p:nvSpPr>
        <p:spPr>
          <a:xfrm>
            <a:off x="3275856" y="2132856"/>
            <a:ext cx="2016224"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250 médicos especializados </a:t>
            </a:r>
          </a:p>
        </p:txBody>
      </p:sp>
      <p:sp>
        <p:nvSpPr>
          <p:cNvPr id="8" name="7 Rectángulo"/>
          <p:cNvSpPr/>
          <p:nvPr/>
        </p:nvSpPr>
        <p:spPr>
          <a:xfrm>
            <a:off x="5796136" y="2132856"/>
            <a:ext cx="1800200"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INEC</a:t>
            </a:r>
            <a:endParaRPr lang="es-ES" dirty="0"/>
          </a:p>
        </p:txBody>
      </p:sp>
      <p:cxnSp>
        <p:nvCxnSpPr>
          <p:cNvPr id="10" name="9 Conector recto de flecha"/>
          <p:cNvCxnSpPr>
            <a:stCxn id="5" idx="6"/>
          </p:cNvCxnSpPr>
          <p:nvPr/>
        </p:nvCxnSpPr>
        <p:spPr>
          <a:xfrm>
            <a:off x="2699792" y="2528900"/>
            <a:ext cx="4527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11 Conector recto de flecha"/>
          <p:cNvCxnSpPr/>
          <p:nvPr/>
        </p:nvCxnSpPr>
        <p:spPr>
          <a:xfrm>
            <a:off x="5292080" y="2528900"/>
            <a:ext cx="4527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26543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Encuestas </a:t>
            </a:r>
            <a:endParaRPr lang="es-EC" b="1" dirty="0">
              <a:solidFill>
                <a:schemeClr val="tx1"/>
              </a:solidFill>
            </a:endParaRPr>
          </a:p>
        </p:txBody>
      </p:sp>
      <p:pic>
        <p:nvPicPr>
          <p:cNvPr id="3" name="Picture 6" descr="https://javiervite.files.wordpress.com/2013/06/justificacio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397" y="5110"/>
            <a:ext cx="1298107" cy="1262762"/>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9843" y="1628799"/>
            <a:ext cx="3394085" cy="262829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16016" y="1628800"/>
            <a:ext cx="2952328" cy="244827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5 Imagen"/>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9844" y="4426116"/>
            <a:ext cx="3394084" cy="223188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p:cNvPicPr/>
          <p:nvPr/>
        </p:nvPicPr>
        <p:blipFill>
          <a:blip r:embed="rId9">
            <a:extLst>
              <a:ext uri="{28A0092B-C50C-407E-A947-70E740481C1C}">
                <a14:useLocalDpi xmlns:a14="http://schemas.microsoft.com/office/drawing/2010/main" val="0"/>
              </a:ext>
            </a:extLst>
          </a:blip>
          <a:srcRect/>
          <a:stretch>
            <a:fillRect/>
          </a:stretch>
        </p:blipFill>
        <p:spPr bwMode="auto">
          <a:xfrm>
            <a:off x="4788024" y="4226768"/>
            <a:ext cx="2448272" cy="2514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926336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Análisis Encuesta </a:t>
            </a:r>
            <a:endParaRPr lang="es-EC" b="1" dirty="0">
              <a:solidFill>
                <a:schemeClr val="tx1"/>
              </a:solidFill>
            </a:endParaRPr>
          </a:p>
        </p:txBody>
      </p:sp>
      <p:sp>
        <p:nvSpPr>
          <p:cNvPr id="6" name="5 Marcador de texto"/>
          <p:cNvSpPr>
            <a:spLocks noGrp="1"/>
          </p:cNvSpPr>
          <p:nvPr>
            <p:ph type="body" sz="quarter" idx="3"/>
          </p:nvPr>
        </p:nvSpPr>
        <p:spPr/>
        <p:txBody>
          <a:bodyPr/>
          <a:lstStyle/>
          <a:p>
            <a:r>
              <a:rPr lang="es-ES" dirty="0">
                <a:solidFill>
                  <a:schemeClr val="tx1"/>
                </a:solidFill>
              </a:rPr>
              <a:t>Relación: Edad – </a:t>
            </a:r>
            <a:r>
              <a:rPr lang="es-ES" dirty="0" smtClean="0">
                <a:solidFill>
                  <a:schemeClr val="tx1"/>
                </a:solidFill>
              </a:rPr>
              <a:t>Creencia</a:t>
            </a:r>
            <a:endParaRPr lang="es-EC" dirty="0">
              <a:solidFill>
                <a:schemeClr val="tx1"/>
              </a:solidFill>
            </a:endParaRPr>
          </a:p>
        </p:txBody>
      </p:sp>
      <p:pic>
        <p:nvPicPr>
          <p:cNvPr id="3" name="Picture 6" descr="https://javiervite.files.wordpress.com/2013/06/justificacio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397" y="5110"/>
            <a:ext cx="1298107" cy="1262762"/>
          </a:xfrm>
          <a:prstGeom prst="rect">
            <a:avLst/>
          </a:prstGeom>
          <a:noFill/>
          <a:extLst>
            <a:ext uri="{909E8E84-426E-40DD-AFC4-6F175D3DCCD1}">
              <a14:hiddenFill xmlns:a14="http://schemas.microsoft.com/office/drawing/2010/main">
                <a:solidFill>
                  <a:srgbClr val="FFFFFF"/>
                </a:solidFill>
              </a14:hiddenFill>
            </a:ext>
          </a:extLst>
        </p:spPr>
      </p:pic>
      <p:pic>
        <p:nvPicPr>
          <p:cNvPr id="12" name="8 Marcador de contenido"/>
          <p:cNvPicPr>
            <a:picLocks noGrp="1"/>
          </p:cNvPicPr>
          <p:nvPr>
            <p:ph sz="quarter" idx="4"/>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7000"/>
          <a:stretch/>
        </p:blipFill>
        <p:spPr bwMode="auto">
          <a:xfrm>
            <a:off x="4716016" y="2636912"/>
            <a:ext cx="3958208" cy="1461495"/>
          </a:xfrm>
          <a:prstGeom prst="rect">
            <a:avLst/>
          </a:prstGeom>
          <a:noFill/>
          <a:ln>
            <a:noFill/>
          </a:ln>
          <a:extLst>
            <a:ext uri="{53640926-AAD7-44D8-BBD7-CCE9431645EC}">
              <a14:shadowObscured xmlns:a14="http://schemas.microsoft.com/office/drawing/2010/main"/>
            </a:ext>
          </a:extLst>
        </p:spPr>
      </p:pic>
      <p:pic>
        <p:nvPicPr>
          <p:cNvPr id="13" name="12 Marcador de contenido"/>
          <p:cNvPicPr>
            <a:picLocks noGrp="1"/>
          </p:cNvPicPr>
          <p:nvPr>
            <p:ph sz="quarter" idx="2"/>
          </p:nvPr>
        </p:nvPicPr>
        <p:blipFill>
          <a:blip r:embed="rId5">
            <a:extLst>
              <a:ext uri="{28A0092B-C50C-407E-A947-70E740481C1C}">
                <a14:useLocalDpi xmlns:a14="http://schemas.microsoft.com/office/drawing/2010/main" val="0"/>
              </a:ext>
            </a:extLst>
          </a:blip>
          <a:srcRect/>
          <a:stretch>
            <a:fillRect/>
          </a:stretch>
        </p:blipFill>
        <p:spPr bwMode="auto">
          <a:xfrm>
            <a:off x="611560" y="2780928"/>
            <a:ext cx="3885828" cy="293179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4" name="13 Imagen"/>
          <p:cNvPicPr/>
          <p:nvPr/>
        </p:nvPicPr>
        <p:blipFill rotWithShape="1">
          <a:blip r:embed="rId6">
            <a:extLst>
              <a:ext uri="{28A0092B-C50C-407E-A947-70E740481C1C}">
                <a14:useLocalDpi xmlns:a14="http://schemas.microsoft.com/office/drawing/2010/main" val="0"/>
              </a:ext>
            </a:extLst>
          </a:blip>
          <a:srcRect t="5109" b="19589"/>
          <a:stretch/>
        </p:blipFill>
        <p:spPr bwMode="auto">
          <a:xfrm>
            <a:off x="4742378" y="4544025"/>
            <a:ext cx="3862070" cy="1405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7118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Análisis Encuesta </a:t>
            </a:r>
            <a:endParaRPr lang="es-EC" b="1" dirty="0">
              <a:solidFill>
                <a:schemeClr val="tx1"/>
              </a:solidFill>
            </a:endParaRPr>
          </a:p>
        </p:txBody>
      </p:sp>
      <p:sp>
        <p:nvSpPr>
          <p:cNvPr id="6" name="5 Marcador de texto"/>
          <p:cNvSpPr>
            <a:spLocks noGrp="1"/>
          </p:cNvSpPr>
          <p:nvPr>
            <p:ph type="body" sz="quarter" idx="3"/>
          </p:nvPr>
        </p:nvSpPr>
        <p:spPr>
          <a:solidFill>
            <a:schemeClr val="accent3"/>
          </a:solidFill>
        </p:spPr>
        <p:txBody>
          <a:bodyPr>
            <a:normAutofit lnSpcReduction="10000"/>
          </a:bodyPr>
          <a:lstStyle/>
          <a:p>
            <a:pPr algn="ctr"/>
            <a:r>
              <a:rPr lang="es-ES" dirty="0">
                <a:solidFill>
                  <a:schemeClr val="tx1"/>
                </a:solidFill>
              </a:rPr>
              <a:t>Relación</a:t>
            </a:r>
            <a:r>
              <a:rPr lang="es-ES" dirty="0" smtClean="0">
                <a:solidFill>
                  <a:schemeClr val="tx1"/>
                </a:solidFill>
              </a:rPr>
              <a:t>: </a:t>
            </a:r>
            <a:r>
              <a:rPr lang="es-ES" dirty="0">
                <a:solidFill>
                  <a:schemeClr val="tx1"/>
                </a:solidFill>
              </a:rPr>
              <a:t>Especialidad </a:t>
            </a:r>
            <a:r>
              <a:rPr lang="es-ES" dirty="0" smtClean="0">
                <a:solidFill>
                  <a:schemeClr val="tx1"/>
                </a:solidFill>
              </a:rPr>
              <a:t> </a:t>
            </a:r>
            <a:r>
              <a:rPr lang="es-ES" dirty="0">
                <a:solidFill>
                  <a:schemeClr val="tx1"/>
                </a:solidFill>
              </a:rPr>
              <a:t>Características ideales</a:t>
            </a:r>
            <a:endParaRPr lang="es-EC" dirty="0">
              <a:solidFill>
                <a:schemeClr val="tx1"/>
              </a:solidFill>
            </a:endParaRPr>
          </a:p>
        </p:txBody>
      </p:sp>
      <p:pic>
        <p:nvPicPr>
          <p:cNvPr id="3" name="Picture 6" descr="https://javiervite.files.wordpress.com/2013/06/justificacio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397" y="5110"/>
            <a:ext cx="1298107" cy="1262762"/>
          </a:xfrm>
          <a:prstGeom prst="rect">
            <a:avLst/>
          </a:prstGeom>
          <a:noFill/>
          <a:extLst>
            <a:ext uri="{909E8E84-426E-40DD-AFC4-6F175D3DCCD1}">
              <a14:hiddenFill xmlns:a14="http://schemas.microsoft.com/office/drawing/2010/main">
                <a:solidFill>
                  <a:srgbClr val="FFFFFF"/>
                </a:solidFill>
              </a14:hiddenFill>
            </a:ext>
          </a:extLst>
        </p:spPr>
      </p:pic>
      <p:pic>
        <p:nvPicPr>
          <p:cNvPr id="9" name="8 Marcador de contenido"/>
          <p:cNvPicPr>
            <a:picLocks noGrp="1"/>
          </p:cNvPicPr>
          <p:nvPr>
            <p:ph sz="quarter" idx="4"/>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4204"/>
          <a:stretch/>
        </p:blipFill>
        <p:spPr bwMode="auto">
          <a:xfrm>
            <a:off x="4788024" y="2646022"/>
            <a:ext cx="3862070" cy="1287034"/>
          </a:xfrm>
          <a:prstGeom prst="rect">
            <a:avLst/>
          </a:prstGeom>
          <a:noFill/>
          <a:ln>
            <a:noFill/>
          </a:ln>
          <a:extLst>
            <a:ext uri="{53640926-AAD7-44D8-BBD7-CCE9431645EC}">
              <a14:shadowObscured xmlns:a14="http://schemas.microsoft.com/office/drawing/2010/main"/>
            </a:ext>
          </a:extLst>
        </p:spPr>
      </p:pic>
      <p:pic>
        <p:nvPicPr>
          <p:cNvPr id="15" name="14 Marcador de contenido"/>
          <p:cNvPicPr>
            <a:picLocks noGrp="1"/>
          </p:cNvPicPr>
          <p:nvPr>
            <p:ph sz="quarter" idx="2"/>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 y="2876959"/>
            <a:ext cx="3886200" cy="270428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6" name="15 Imagen"/>
          <p:cNvPicPr/>
          <p:nvPr/>
        </p:nvPicPr>
        <p:blipFill rotWithShape="1">
          <a:blip r:embed="rId7">
            <a:extLst>
              <a:ext uri="{28A0092B-C50C-407E-A947-70E740481C1C}">
                <a14:useLocalDpi xmlns:a14="http://schemas.microsoft.com/office/drawing/2010/main" val="0"/>
              </a:ext>
            </a:extLst>
          </a:blip>
          <a:srcRect b="19048"/>
          <a:stretch/>
        </p:blipFill>
        <p:spPr bwMode="auto">
          <a:xfrm>
            <a:off x="4957390" y="4129801"/>
            <a:ext cx="3575050" cy="13919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0476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Análisis Encuesta </a:t>
            </a:r>
            <a:endParaRPr lang="es-EC" b="1" dirty="0">
              <a:solidFill>
                <a:schemeClr val="tx1"/>
              </a:solidFill>
            </a:endParaRPr>
          </a:p>
        </p:txBody>
      </p:sp>
      <p:sp>
        <p:nvSpPr>
          <p:cNvPr id="6" name="5 Marcador de texto"/>
          <p:cNvSpPr>
            <a:spLocks noGrp="1"/>
          </p:cNvSpPr>
          <p:nvPr>
            <p:ph type="body" sz="quarter" idx="3"/>
          </p:nvPr>
        </p:nvSpPr>
        <p:spPr/>
        <p:txBody>
          <a:bodyPr>
            <a:normAutofit lnSpcReduction="10000"/>
          </a:bodyPr>
          <a:lstStyle/>
          <a:p>
            <a:pPr algn="ctr"/>
            <a:r>
              <a:rPr lang="es-ES" dirty="0">
                <a:solidFill>
                  <a:schemeClr val="tx1"/>
                </a:solidFill>
              </a:rPr>
              <a:t>Relación: Edad – Recomendación de Uso</a:t>
            </a:r>
            <a:endParaRPr lang="es-EC" dirty="0">
              <a:solidFill>
                <a:schemeClr val="tx1"/>
              </a:solidFill>
            </a:endParaRPr>
          </a:p>
        </p:txBody>
      </p:sp>
      <p:pic>
        <p:nvPicPr>
          <p:cNvPr id="3" name="Picture 6" descr="https://javiervite.files.wordpress.com/2013/06/justificacio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397" y="5110"/>
            <a:ext cx="1298107" cy="1262762"/>
          </a:xfrm>
          <a:prstGeom prst="rect">
            <a:avLst/>
          </a:prstGeom>
          <a:noFill/>
          <a:extLst>
            <a:ext uri="{909E8E84-426E-40DD-AFC4-6F175D3DCCD1}">
              <a14:hiddenFill xmlns:a14="http://schemas.microsoft.com/office/drawing/2010/main">
                <a:solidFill>
                  <a:srgbClr val="FFFFFF"/>
                </a:solidFill>
              </a14:hiddenFill>
            </a:ext>
          </a:extLst>
        </p:spPr>
      </p:pic>
      <p:pic>
        <p:nvPicPr>
          <p:cNvPr id="9" name="8 Marcador de contenido"/>
          <p:cNvPicPr>
            <a:picLocks noGrp="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09600" y="2850698"/>
            <a:ext cx="3886200" cy="275680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 name="10 Marcador de contenido"/>
          <p:cNvPicPr>
            <a:picLocks noGrp="1"/>
          </p:cNvPicPr>
          <p:nvPr>
            <p:ph sz="quarter" idx="4"/>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8029"/>
          <a:stretch/>
        </p:blipFill>
        <p:spPr bwMode="auto">
          <a:xfrm>
            <a:off x="4862264" y="2564904"/>
            <a:ext cx="3886200" cy="1824177"/>
          </a:xfrm>
          <a:prstGeom prst="rect">
            <a:avLst/>
          </a:prstGeom>
          <a:noFill/>
          <a:ln>
            <a:noFill/>
          </a:ln>
          <a:extLst>
            <a:ext uri="{53640926-AAD7-44D8-BBD7-CCE9431645EC}">
              <a14:shadowObscured xmlns:a14="http://schemas.microsoft.com/office/drawing/2010/main"/>
            </a:ext>
          </a:extLst>
        </p:spPr>
      </p:pic>
      <p:pic>
        <p:nvPicPr>
          <p:cNvPr id="15" name="14 Imagen"/>
          <p:cNvPicPr/>
          <p:nvPr/>
        </p:nvPicPr>
        <p:blipFill rotWithShape="1">
          <a:blip r:embed="rId6">
            <a:extLst>
              <a:ext uri="{28A0092B-C50C-407E-A947-70E740481C1C}">
                <a14:useLocalDpi xmlns:a14="http://schemas.microsoft.com/office/drawing/2010/main" val="0"/>
              </a:ext>
            </a:extLst>
          </a:blip>
          <a:srcRect b="19658"/>
          <a:stretch/>
        </p:blipFill>
        <p:spPr bwMode="auto">
          <a:xfrm>
            <a:off x="5212660" y="4594572"/>
            <a:ext cx="3319780" cy="12827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8973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Análisis Encuesta </a:t>
            </a:r>
            <a:endParaRPr lang="es-EC" b="1" dirty="0">
              <a:solidFill>
                <a:schemeClr val="tx1"/>
              </a:solidFill>
            </a:endParaRPr>
          </a:p>
        </p:txBody>
      </p:sp>
      <p:sp>
        <p:nvSpPr>
          <p:cNvPr id="6" name="5 Marcador de texto"/>
          <p:cNvSpPr>
            <a:spLocks noGrp="1"/>
          </p:cNvSpPr>
          <p:nvPr>
            <p:ph type="body" sz="quarter" idx="3"/>
          </p:nvPr>
        </p:nvSpPr>
        <p:spPr>
          <a:solidFill>
            <a:schemeClr val="accent3"/>
          </a:solidFill>
        </p:spPr>
        <p:txBody>
          <a:bodyPr>
            <a:normAutofit lnSpcReduction="10000"/>
          </a:bodyPr>
          <a:lstStyle/>
          <a:p>
            <a:pPr algn="ctr"/>
            <a:r>
              <a:rPr lang="es-ES" dirty="0" smtClean="0">
                <a:solidFill>
                  <a:schemeClr val="tx1"/>
                </a:solidFill>
              </a:rPr>
              <a:t>Relación: Edad </a:t>
            </a:r>
            <a:r>
              <a:rPr lang="es-ES" dirty="0">
                <a:solidFill>
                  <a:schemeClr val="tx1"/>
                </a:solidFill>
              </a:rPr>
              <a:t>– Trabajaría con impresoras 3D</a:t>
            </a:r>
            <a:endParaRPr lang="es-EC" dirty="0">
              <a:solidFill>
                <a:schemeClr val="tx1"/>
              </a:solidFill>
            </a:endParaRPr>
          </a:p>
        </p:txBody>
      </p:sp>
      <p:pic>
        <p:nvPicPr>
          <p:cNvPr id="3" name="Picture 6" descr="https://javiervite.files.wordpress.com/2013/06/justificacio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397" y="5110"/>
            <a:ext cx="1298107" cy="1262762"/>
          </a:xfrm>
          <a:prstGeom prst="rect">
            <a:avLst/>
          </a:prstGeom>
          <a:noFill/>
          <a:extLst>
            <a:ext uri="{909E8E84-426E-40DD-AFC4-6F175D3DCCD1}">
              <a14:hiddenFill xmlns:a14="http://schemas.microsoft.com/office/drawing/2010/main">
                <a:solidFill>
                  <a:srgbClr val="FFFFFF"/>
                </a:solidFill>
              </a14:hiddenFill>
            </a:ext>
          </a:extLst>
        </p:spPr>
      </p:pic>
      <p:pic>
        <p:nvPicPr>
          <p:cNvPr id="10" name="9 Marcador de contenido"/>
          <p:cNvPicPr>
            <a:picLocks noGrp="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1043608" y="4221088"/>
            <a:ext cx="3024336" cy="21602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 name="10 Marcador de contenido"/>
          <p:cNvPicPr>
            <a:picLocks noGrp="1"/>
          </p:cNvPicPr>
          <p:nvPr>
            <p:ph sz="quarter" idx="4"/>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1254"/>
          <a:stretch/>
        </p:blipFill>
        <p:spPr bwMode="auto">
          <a:xfrm>
            <a:off x="4801815" y="2636912"/>
            <a:ext cx="3886200" cy="2008598"/>
          </a:xfrm>
          <a:prstGeom prst="rect">
            <a:avLst/>
          </a:prstGeom>
          <a:noFill/>
          <a:ln>
            <a:noFill/>
          </a:ln>
          <a:extLst>
            <a:ext uri="{53640926-AAD7-44D8-BBD7-CCE9431645EC}">
              <a14:shadowObscured xmlns:a14="http://schemas.microsoft.com/office/drawing/2010/main"/>
            </a:ext>
          </a:extLst>
        </p:spPr>
      </p:pic>
      <p:pic>
        <p:nvPicPr>
          <p:cNvPr id="12" name="11 Imagen"/>
          <p:cNvPicPr/>
          <p:nvPr/>
        </p:nvPicPr>
        <p:blipFill rotWithShape="1">
          <a:blip r:embed="rId6">
            <a:extLst>
              <a:ext uri="{28A0092B-C50C-407E-A947-70E740481C1C}">
                <a14:useLocalDpi xmlns:a14="http://schemas.microsoft.com/office/drawing/2010/main" val="0"/>
              </a:ext>
            </a:extLst>
          </a:blip>
          <a:srcRect t="13475" b="19858"/>
          <a:stretch/>
        </p:blipFill>
        <p:spPr bwMode="auto">
          <a:xfrm>
            <a:off x="5076606" y="5157192"/>
            <a:ext cx="3390900" cy="1092200"/>
          </a:xfrm>
          <a:prstGeom prst="rect">
            <a:avLst/>
          </a:prstGeom>
          <a:noFill/>
          <a:ln>
            <a:noFill/>
          </a:ln>
          <a:extLst>
            <a:ext uri="{53640926-AAD7-44D8-BBD7-CCE9431645EC}">
              <a14:shadowObscured xmlns:a14="http://schemas.microsoft.com/office/drawing/2010/main"/>
            </a:ext>
          </a:extLst>
        </p:spPr>
      </p:pic>
      <p:pic>
        <p:nvPicPr>
          <p:cNvPr id="13" name="12 Imagen"/>
          <p:cNvPicPr/>
          <p:nvPr/>
        </p:nvPicPr>
        <p:blipFill>
          <a:blip r:embed="rId7">
            <a:extLst>
              <a:ext uri="{28A0092B-C50C-407E-A947-70E740481C1C}">
                <a14:useLocalDpi xmlns:a14="http://schemas.microsoft.com/office/drawing/2010/main" val="0"/>
              </a:ext>
            </a:extLst>
          </a:blip>
          <a:srcRect/>
          <a:stretch>
            <a:fillRect/>
          </a:stretch>
        </p:blipFill>
        <p:spPr bwMode="auto">
          <a:xfrm>
            <a:off x="944379" y="1778568"/>
            <a:ext cx="3123565" cy="21685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316142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Encuestas </a:t>
            </a:r>
            <a:endParaRPr lang="es-EC" b="1" dirty="0">
              <a:solidFill>
                <a:schemeClr val="tx1"/>
              </a:solidFill>
            </a:endParaRPr>
          </a:p>
        </p:txBody>
      </p:sp>
      <p:pic>
        <p:nvPicPr>
          <p:cNvPr id="3" name="Picture 6" descr="https://javiervite.files.wordpress.com/2013/06/justificacio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397" y="5110"/>
            <a:ext cx="1298107" cy="1262762"/>
          </a:xfrm>
          <a:prstGeom prst="rect">
            <a:avLst/>
          </a:prstGeom>
          <a:noFill/>
          <a:extLst>
            <a:ext uri="{909E8E84-426E-40DD-AFC4-6F175D3DCCD1}">
              <a14:hiddenFill xmlns:a14="http://schemas.microsoft.com/office/drawing/2010/main">
                <a:solidFill>
                  <a:srgbClr val="FFFFFF"/>
                </a:solidFill>
              </a14:hiddenFill>
            </a:ext>
          </a:extLst>
        </p:spPr>
      </p:pic>
      <p:pic>
        <p:nvPicPr>
          <p:cNvPr id="8" name="7 Marcador de contenido"/>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09600" y="2244280"/>
            <a:ext cx="3886200" cy="326161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9" name="8 Marcador de contenido"/>
          <p:cNvPicPr>
            <a:picLocks noGrp="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845050" y="2504994"/>
            <a:ext cx="3886200" cy="27401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3193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l" rtl="0">
              <a:spcBef>
                <a:spcPct val="0"/>
              </a:spcBef>
            </a:pPr>
            <a:r>
              <a:rPr lang="es-ES" sz="4400" b="1" dirty="0">
                <a:latin typeface="+mj-lt"/>
              </a:rPr>
              <a:t>Identificación del producto </a:t>
            </a:r>
            <a:endParaRPr lang="es-EC" sz="4400" dirty="0">
              <a:latin typeface="+mj-lt"/>
            </a:endParaRPr>
          </a:p>
        </p:txBody>
      </p:sp>
      <p:sp>
        <p:nvSpPr>
          <p:cNvPr id="9" name="8 Marcador de contenido"/>
          <p:cNvSpPr>
            <a:spLocks noGrp="1"/>
          </p:cNvSpPr>
          <p:nvPr>
            <p:ph sz="quarter" idx="4"/>
          </p:nvPr>
        </p:nvSpPr>
        <p:spPr>
          <a:xfrm>
            <a:off x="4800600" y="2510408"/>
            <a:ext cx="3886200" cy="4014936"/>
          </a:xfrm>
        </p:spPr>
        <p:txBody>
          <a:bodyPr>
            <a:normAutofit fontScale="55000" lnSpcReduction="20000"/>
          </a:bodyPr>
          <a:lstStyle/>
          <a:p>
            <a:pPr marL="320040" lvl="4" indent="-320040" algn="just">
              <a:spcBef>
                <a:spcPts val="700"/>
              </a:spcBef>
              <a:buClr>
                <a:schemeClr val="accent2"/>
              </a:buClr>
              <a:buSzPct val="60000"/>
              <a:buFont typeface="Wingdings"/>
              <a:buChar char=""/>
            </a:pPr>
            <a:r>
              <a:rPr lang="es-ES" sz="3100" b="1" dirty="0" smtClean="0"/>
              <a:t>Capítulo SA</a:t>
            </a:r>
            <a:r>
              <a:rPr lang="es-ES" sz="3100" b="1" dirty="0"/>
              <a:t>:</a:t>
            </a:r>
            <a:r>
              <a:rPr lang="es-ES" sz="3100" dirty="0"/>
              <a:t> 84</a:t>
            </a:r>
          </a:p>
          <a:p>
            <a:pPr marL="0" indent="0" algn="just">
              <a:buNone/>
            </a:pPr>
            <a:r>
              <a:rPr lang="es-ES" sz="3100" dirty="0" smtClean="0"/>
              <a:t>Reactores </a:t>
            </a:r>
            <a:r>
              <a:rPr lang="es-ES" sz="3100" dirty="0"/>
              <a:t>nucleares, calderas, máquinas, aparatos y artefactos mecánicos; partes de estas máquinas o aparatos</a:t>
            </a:r>
            <a:r>
              <a:rPr lang="es-ES" sz="3100" dirty="0" smtClean="0"/>
              <a:t>.</a:t>
            </a:r>
          </a:p>
          <a:p>
            <a:pPr marL="0" indent="0" algn="just">
              <a:buNone/>
            </a:pPr>
            <a:endParaRPr lang="es-ES" sz="3100" dirty="0" smtClean="0"/>
          </a:p>
          <a:p>
            <a:pPr algn="just"/>
            <a:r>
              <a:rPr lang="es-ES" sz="3100" b="1" dirty="0"/>
              <a:t>Partida SA:</a:t>
            </a:r>
            <a:r>
              <a:rPr lang="es-ES" sz="3100" dirty="0"/>
              <a:t> </a:t>
            </a:r>
            <a:r>
              <a:rPr lang="es-ES" sz="3100" dirty="0" smtClean="0"/>
              <a:t>84.43</a:t>
            </a:r>
          </a:p>
          <a:p>
            <a:pPr marL="0" indent="0" algn="just">
              <a:buNone/>
            </a:pPr>
            <a:r>
              <a:rPr lang="es-ES" sz="3100" dirty="0"/>
              <a:t>Máquinas y aparatos para imprimir mediante planchas, cilindros y demás elementos </a:t>
            </a:r>
            <a:r>
              <a:rPr lang="es-ES" sz="3100" dirty="0" smtClean="0"/>
              <a:t>impresoras </a:t>
            </a:r>
            <a:r>
              <a:rPr lang="es-ES" sz="3100" dirty="0"/>
              <a:t>de la partida 84.42; las demás máquinas impresoras, copiadoras y de fax, incluso combinadas entre sí; partes y </a:t>
            </a:r>
            <a:r>
              <a:rPr lang="es-ES" sz="3100" dirty="0" smtClean="0"/>
              <a:t>accesorios.</a:t>
            </a:r>
          </a:p>
          <a:p>
            <a:pPr marL="0" indent="0" algn="just">
              <a:buNone/>
            </a:pPr>
            <a:endParaRPr lang="es-ES" sz="3100" dirty="0" smtClean="0"/>
          </a:p>
          <a:p>
            <a:pPr algn="just"/>
            <a:r>
              <a:rPr lang="es-ES" sz="3100" b="1" dirty="0" err="1" smtClean="0"/>
              <a:t>Subpartida</a:t>
            </a:r>
            <a:r>
              <a:rPr lang="es-ES" sz="3100" b="1" dirty="0" smtClean="0"/>
              <a:t> </a:t>
            </a:r>
            <a:r>
              <a:rPr lang="es-ES" sz="3100" b="1" dirty="0"/>
              <a:t>apertura </a:t>
            </a:r>
            <a:r>
              <a:rPr lang="es-ES" sz="3100" b="1" dirty="0" smtClean="0"/>
              <a:t>nacional: </a:t>
            </a:r>
          </a:p>
          <a:p>
            <a:pPr marL="0" indent="0" algn="just">
              <a:buNone/>
            </a:pPr>
            <a:r>
              <a:rPr lang="es-ES" sz="3100" dirty="0" smtClean="0"/>
              <a:t>8443.32.19.00 Los </a:t>
            </a:r>
            <a:r>
              <a:rPr lang="es-ES" sz="3100" dirty="0"/>
              <a:t>demás</a:t>
            </a:r>
          </a:p>
          <a:p>
            <a:pPr marL="0" indent="0">
              <a:buNone/>
            </a:pPr>
            <a:endParaRPr lang="es-ES" sz="2000" dirty="0" smtClean="0"/>
          </a:p>
          <a:p>
            <a:pPr marL="0" indent="0">
              <a:buNone/>
            </a:pPr>
            <a:endParaRPr lang="es-ES" sz="2000" dirty="0"/>
          </a:p>
          <a:p>
            <a:endParaRPr lang="es-ES" dirty="0"/>
          </a:p>
        </p:txBody>
      </p:sp>
      <p:sp>
        <p:nvSpPr>
          <p:cNvPr id="6" name="5 Marcador de texto"/>
          <p:cNvSpPr>
            <a:spLocks noGrp="1"/>
          </p:cNvSpPr>
          <p:nvPr>
            <p:ph type="body" sz="quarter" idx="1"/>
          </p:nvPr>
        </p:nvSpPr>
        <p:spPr/>
        <p:txBody>
          <a:bodyPr/>
          <a:lstStyle/>
          <a:p>
            <a:r>
              <a:rPr lang="es-ES" dirty="0" err="1">
                <a:solidFill>
                  <a:schemeClr val="tx1"/>
                </a:solidFill>
                <a:latin typeface="Arial" pitchFamily="34" charset="0"/>
                <a:ea typeface="Calibri" pitchFamily="34" charset="0"/>
                <a:cs typeface="Arial" pitchFamily="34" charset="0"/>
              </a:rPr>
              <a:t>Makerbot</a:t>
            </a:r>
            <a:r>
              <a:rPr lang="es-ES" dirty="0">
                <a:solidFill>
                  <a:schemeClr val="tx1"/>
                </a:solidFill>
                <a:latin typeface="Arial" pitchFamily="34" charset="0"/>
                <a:ea typeface="Calibri" pitchFamily="34" charset="0"/>
                <a:cs typeface="Arial" pitchFamily="34" charset="0"/>
              </a:rPr>
              <a:t> </a:t>
            </a:r>
            <a:r>
              <a:rPr lang="es-ES" dirty="0" err="1">
                <a:solidFill>
                  <a:schemeClr val="tx1"/>
                </a:solidFill>
                <a:latin typeface="Arial" pitchFamily="34" charset="0"/>
                <a:ea typeface="Calibri" pitchFamily="34" charset="0"/>
                <a:cs typeface="Arial" pitchFamily="34" charset="0"/>
              </a:rPr>
              <a:t>Replicator</a:t>
            </a:r>
            <a:r>
              <a:rPr lang="es-ES" dirty="0">
                <a:solidFill>
                  <a:schemeClr val="tx1"/>
                </a:solidFill>
                <a:latin typeface="Arial" pitchFamily="34" charset="0"/>
                <a:ea typeface="Calibri" pitchFamily="34" charset="0"/>
                <a:cs typeface="Arial" pitchFamily="34" charset="0"/>
              </a:rPr>
              <a:t> 2X</a:t>
            </a:r>
            <a:endParaRPr lang="es-ES" dirty="0"/>
          </a:p>
        </p:txBody>
      </p:sp>
      <p:sp>
        <p:nvSpPr>
          <p:cNvPr id="8" name="7 Marcador de texto"/>
          <p:cNvSpPr>
            <a:spLocks noGrp="1"/>
          </p:cNvSpPr>
          <p:nvPr>
            <p:ph type="body" sz="quarter" idx="3"/>
          </p:nvPr>
        </p:nvSpPr>
        <p:spPr/>
        <p:txBody>
          <a:bodyPr/>
          <a:lstStyle/>
          <a:p>
            <a:pPr marL="0" lvl="3" indent="0">
              <a:spcBef>
                <a:spcPts val="700"/>
              </a:spcBef>
              <a:buClr>
                <a:schemeClr val="accent2"/>
              </a:buClr>
              <a:buSzPct val="60000"/>
              <a:buNone/>
            </a:pPr>
            <a:r>
              <a:rPr lang="es-ES" b="1" dirty="0"/>
              <a:t>Clasificación arancelaria </a:t>
            </a:r>
            <a:endParaRPr lang="es-ES" sz="1800" dirty="0"/>
          </a:p>
        </p:txBody>
      </p:sp>
      <p:sp>
        <p:nvSpPr>
          <p:cNvPr id="3" name="Rectangle 2"/>
          <p:cNvSpPr>
            <a:spLocks noChangeArrowheads="1"/>
          </p:cNvSpPr>
          <p:nvPr/>
        </p:nvSpPr>
        <p:spPr bwMode="auto">
          <a:xfrm>
            <a:off x="467544" y="2012449"/>
            <a:ext cx="37414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44463"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44463"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9 Marcador de contenido"/>
          <p:cNvPicPr>
            <a:picLocks noGrp="1"/>
          </p:cNvPicPr>
          <p:nvPr>
            <p:ph sz="quarter" idx="2"/>
          </p:nvPr>
        </p:nvPicPr>
        <p:blipFill rotWithShape="1">
          <a:blip r:embed="rId2">
            <a:extLst>
              <a:ext uri="{28A0092B-C50C-407E-A947-70E740481C1C}">
                <a14:useLocalDpi xmlns:a14="http://schemas.microsoft.com/office/drawing/2010/main" val="0"/>
              </a:ext>
            </a:extLst>
          </a:blip>
          <a:srcRect l="22046" t="20703" r="49912" b="31929"/>
          <a:stretch/>
        </p:blipFill>
        <p:spPr bwMode="auto">
          <a:xfrm>
            <a:off x="950583" y="2852936"/>
            <a:ext cx="3189369" cy="30366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125" name="Picture 5" descr="http://image.slidesharecdn.com/etiquetas-130820102012-phpapp02/95/etiquetas-de-un-producto-6-638.jpg?cb=1376994108"/>
          <p:cNvPicPr>
            <a:picLocks noChangeAspect="1" noChangeArrowheads="1"/>
          </p:cNvPicPr>
          <p:nvPr/>
        </p:nvPicPr>
        <p:blipFill rotWithShape="1">
          <a:blip r:embed="rId3">
            <a:extLst>
              <a:ext uri="{28A0092B-C50C-407E-A947-70E740481C1C}">
                <a14:useLocalDpi xmlns:a14="http://schemas.microsoft.com/office/drawing/2010/main" val="0"/>
              </a:ext>
            </a:extLst>
          </a:blip>
          <a:srcRect l="74869" t="43929" r="2247" b="7713"/>
          <a:stretch/>
        </p:blipFill>
        <p:spPr bwMode="auto">
          <a:xfrm>
            <a:off x="8361301" y="-27384"/>
            <a:ext cx="819211" cy="129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029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Introducción</a:t>
            </a:r>
            <a:r>
              <a:rPr lang="es-EC" dirty="0" smtClean="0"/>
              <a:t> </a:t>
            </a:r>
            <a:endParaRPr lang="es-EC" dirty="0"/>
          </a:p>
        </p:txBody>
      </p:sp>
      <p:sp>
        <p:nvSpPr>
          <p:cNvPr id="4" name="3 Rectángulo redondeado"/>
          <p:cNvSpPr/>
          <p:nvPr/>
        </p:nvSpPr>
        <p:spPr>
          <a:xfrm>
            <a:off x="2483768" y="1743078"/>
            <a:ext cx="194421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Impresión 3D</a:t>
            </a:r>
            <a:endParaRPr lang="es-EC" b="1" dirty="0"/>
          </a:p>
        </p:txBody>
      </p:sp>
      <p:sp>
        <p:nvSpPr>
          <p:cNvPr id="5" name="4 Rectángulo"/>
          <p:cNvSpPr/>
          <p:nvPr/>
        </p:nvSpPr>
        <p:spPr>
          <a:xfrm>
            <a:off x="5076056" y="1761978"/>
            <a:ext cx="2016224"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fabricación aditiva</a:t>
            </a:r>
            <a:endParaRPr lang="es-EC" dirty="0"/>
          </a:p>
        </p:txBody>
      </p:sp>
      <p:sp>
        <p:nvSpPr>
          <p:cNvPr id="6" name="5 Rectángulo redondeado"/>
          <p:cNvSpPr/>
          <p:nvPr/>
        </p:nvSpPr>
        <p:spPr>
          <a:xfrm>
            <a:off x="1000758" y="3068960"/>
            <a:ext cx="1699034"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t>Aplicaciones</a:t>
            </a:r>
            <a:endParaRPr lang="es-EC" b="1" dirty="0"/>
          </a:p>
        </p:txBody>
      </p:sp>
      <p:sp>
        <p:nvSpPr>
          <p:cNvPr id="7" name="6 Rectángulo redondeado"/>
          <p:cNvSpPr/>
          <p:nvPr/>
        </p:nvSpPr>
        <p:spPr>
          <a:xfrm>
            <a:off x="4427984" y="3068960"/>
            <a:ext cx="3096344"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t>Implicaciones - Economía</a:t>
            </a:r>
            <a:endParaRPr lang="es-EC" b="1" dirty="0"/>
          </a:p>
        </p:txBody>
      </p:sp>
      <p:cxnSp>
        <p:nvCxnSpPr>
          <p:cNvPr id="14" name="13 Conector recto de flecha"/>
          <p:cNvCxnSpPr>
            <a:stCxn id="4" idx="3"/>
          </p:cNvCxnSpPr>
          <p:nvPr/>
        </p:nvCxnSpPr>
        <p:spPr>
          <a:xfrm>
            <a:off x="4427984" y="206711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4538559" y="2120087"/>
            <a:ext cx="466478" cy="47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30 Rectángulo"/>
          <p:cNvSpPr/>
          <p:nvPr/>
        </p:nvSpPr>
        <p:spPr>
          <a:xfrm>
            <a:off x="4903058" y="4007069"/>
            <a:ext cx="220309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solidFill>
                  <a:schemeClr val="tx1"/>
                </a:solidFill>
              </a:rPr>
              <a:t>reducción de costes</a:t>
            </a:r>
            <a:endParaRPr lang="es-EC" dirty="0">
              <a:solidFill>
                <a:schemeClr val="tx1"/>
              </a:solidFill>
            </a:endParaRPr>
          </a:p>
        </p:txBody>
      </p:sp>
      <p:sp>
        <p:nvSpPr>
          <p:cNvPr id="32" name="31 Rectángulo"/>
          <p:cNvSpPr/>
          <p:nvPr/>
        </p:nvSpPr>
        <p:spPr>
          <a:xfrm>
            <a:off x="4903058" y="4660595"/>
            <a:ext cx="220309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solidFill>
                  <a:schemeClr val="tx1"/>
                </a:solidFill>
              </a:rPr>
              <a:t>simplificación de procesos</a:t>
            </a:r>
            <a:endParaRPr lang="es-EC" dirty="0">
              <a:solidFill>
                <a:schemeClr val="tx1"/>
              </a:solidFill>
            </a:endParaRPr>
          </a:p>
        </p:txBody>
      </p:sp>
      <p:sp>
        <p:nvSpPr>
          <p:cNvPr id="33" name="32 Rectángulo"/>
          <p:cNvSpPr/>
          <p:nvPr/>
        </p:nvSpPr>
        <p:spPr>
          <a:xfrm>
            <a:off x="4952374" y="5301623"/>
            <a:ext cx="220309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solidFill>
                  <a:schemeClr val="tx1"/>
                </a:solidFill>
              </a:rPr>
              <a:t>ahorro de tiempo en la fabricación</a:t>
            </a:r>
            <a:endParaRPr lang="es-EC" dirty="0">
              <a:solidFill>
                <a:schemeClr val="tx1"/>
              </a:solidFill>
            </a:endParaRPr>
          </a:p>
        </p:txBody>
      </p:sp>
      <p:sp>
        <p:nvSpPr>
          <p:cNvPr id="34" name="33 Rectángulo"/>
          <p:cNvSpPr/>
          <p:nvPr/>
        </p:nvSpPr>
        <p:spPr>
          <a:xfrm>
            <a:off x="4961198" y="6021703"/>
            <a:ext cx="220309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solidFill>
                  <a:schemeClr val="tx1"/>
                </a:solidFill>
              </a:rPr>
              <a:t>mejora de la productividad</a:t>
            </a:r>
            <a:endParaRPr lang="es-EC" dirty="0">
              <a:solidFill>
                <a:schemeClr val="tx1"/>
              </a:solidFill>
            </a:endParaRPr>
          </a:p>
        </p:txBody>
      </p:sp>
      <p:sp>
        <p:nvSpPr>
          <p:cNvPr id="35" name="34 Abrir llave"/>
          <p:cNvSpPr/>
          <p:nvPr/>
        </p:nvSpPr>
        <p:spPr>
          <a:xfrm>
            <a:off x="4427984" y="3933056"/>
            <a:ext cx="424352" cy="266471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cxnSp>
        <p:nvCxnSpPr>
          <p:cNvPr id="39" name="38 Conector recto"/>
          <p:cNvCxnSpPr/>
          <p:nvPr/>
        </p:nvCxnSpPr>
        <p:spPr>
          <a:xfrm>
            <a:off x="3491880" y="2420888"/>
            <a:ext cx="0" cy="972108"/>
          </a:xfrm>
          <a:prstGeom prst="line">
            <a:avLst/>
          </a:prstGeom>
        </p:spPr>
        <p:style>
          <a:lnRef idx="2">
            <a:schemeClr val="dk1"/>
          </a:lnRef>
          <a:fillRef idx="0">
            <a:schemeClr val="dk1"/>
          </a:fillRef>
          <a:effectRef idx="1">
            <a:schemeClr val="dk1"/>
          </a:effectRef>
          <a:fontRef idx="minor">
            <a:schemeClr val="tx1"/>
          </a:fontRef>
        </p:style>
      </p:cxnSp>
      <p:cxnSp>
        <p:nvCxnSpPr>
          <p:cNvPr id="44" name="43 Conector recto de flecha"/>
          <p:cNvCxnSpPr>
            <a:endCxn id="7" idx="1"/>
          </p:cNvCxnSpPr>
          <p:nvPr/>
        </p:nvCxnSpPr>
        <p:spPr>
          <a:xfrm>
            <a:off x="2699792" y="3392996"/>
            <a:ext cx="172819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7" name="46 Rectángulo"/>
          <p:cNvSpPr/>
          <p:nvPr/>
        </p:nvSpPr>
        <p:spPr>
          <a:xfrm>
            <a:off x="1331640" y="3980546"/>
            <a:ext cx="1512168" cy="50405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s-ES" dirty="0"/>
              <a:t>Arquitectura</a:t>
            </a:r>
            <a:endParaRPr lang="es-EC" dirty="0">
              <a:solidFill>
                <a:schemeClr val="tx1"/>
              </a:solidFill>
            </a:endParaRPr>
          </a:p>
        </p:txBody>
      </p:sp>
      <p:sp>
        <p:nvSpPr>
          <p:cNvPr id="48" name="47 Rectángulo"/>
          <p:cNvSpPr/>
          <p:nvPr/>
        </p:nvSpPr>
        <p:spPr>
          <a:xfrm>
            <a:off x="1331640" y="4634072"/>
            <a:ext cx="1512168" cy="50405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es-ES" dirty="0" smtClean="0"/>
              <a:t>Educación</a:t>
            </a:r>
            <a:endParaRPr lang="es-EC" dirty="0"/>
          </a:p>
        </p:txBody>
      </p:sp>
      <p:sp>
        <p:nvSpPr>
          <p:cNvPr id="49" name="48 Rectángulo"/>
          <p:cNvSpPr/>
          <p:nvPr/>
        </p:nvSpPr>
        <p:spPr>
          <a:xfrm>
            <a:off x="1380956" y="5275100"/>
            <a:ext cx="1462852" cy="50405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es-ES" dirty="0" smtClean="0"/>
              <a:t>Arte</a:t>
            </a:r>
            <a:endParaRPr lang="es-EC" dirty="0"/>
          </a:p>
        </p:txBody>
      </p:sp>
      <p:sp>
        <p:nvSpPr>
          <p:cNvPr id="50" name="49 Rectángulo"/>
          <p:cNvSpPr/>
          <p:nvPr/>
        </p:nvSpPr>
        <p:spPr>
          <a:xfrm>
            <a:off x="1389780" y="5995180"/>
            <a:ext cx="1454028" cy="50405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s-EC" dirty="0" smtClean="0">
                <a:solidFill>
                  <a:schemeClr val="tx1"/>
                </a:solidFill>
              </a:rPr>
              <a:t>Medicina</a:t>
            </a:r>
            <a:endParaRPr lang="es-EC" dirty="0">
              <a:solidFill>
                <a:schemeClr val="tx1"/>
              </a:solidFill>
            </a:endParaRPr>
          </a:p>
        </p:txBody>
      </p:sp>
      <p:sp>
        <p:nvSpPr>
          <p:cNvPr id="51" name="50 Abrir llave"/>
          <p:cNvSpPr/>
          <p:nvPr/>
        </p:nvSpPr>
        <p:spPr>
          <a:xfrm>
            <a:off x="827584" y="3933056"/>
            <a:ext cx="424352" cy="266471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pic>
        <p:nvPicPr>
          <p:cNvPr id="4098" name="Picture 2" descr="http://1.bp.blogspot.com/-thYKKvsIUgI/U15myUTn5BI/AAAAAAAAABc/ssGyguyJPA8/s1600/1349417028_443908199_1-Fotos-de--Webinar-Introduccion-a-Diseno-web-20-con-Joomla.png"/>
          <p:cNvPicPr>
            <a:picLocks noChangeAspect="1" noChangeArrowheads="1"/>
          </p:cNvPicPr>
          <p:nvPr/>
        </p:nvPicPr>
        <p:blipFill rotWithShape="1">
          <a:blip r:embed="rId2">
            <a:extLst>
              <a:ext uri="{28A0092B-C50C-407E-A947-70E740481C1C}">
                <a14:useLocalDpi xmlns:a14="http://schemas.microsoft.com/office/drawing/2010/main" val="0"/>
              </a:ext>
            </a:extLst>
          </a:blip>
          <a:srcRect l="22920"/>
          <a:stretch/>
        </p:blipFill>
        <p:spPr bwMode="auto">
          <a:xfrm>
            <a:off x="6291980" y="0"/>
            <a:ext cx="2831994" cy="134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522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Especificaciones</a:t>
            </a:r>
            <a:endParaRPr lang="es-EC" b="1" dirty="0">
              <a:solidFill>
                <a:schemeClr val="tx1"/>
              </a:solidFill>
            </a:endParaRPr>
          </a:p>
        </p:txBody>
      </p:sp>
      <p:sp>
        <p:nvSpPr>
          <p:cNvPr id="5" name="4 Marcador de contenido"/>
          <p:cNvSpPr>
            <a:spLocks noGrp="1"/>
          </p:cNvSpPr>
          <p:nvPr>
            <p:ph sz="quarter" idx="2"/>
          </p:nvPr>
        </p:nvSpPr>
        <p:spPr/>
        <p:txBody>
          <a:bodyPr>
            <a:normAutofit fontScale="77500" lnSpcReduction="20000"/>
          </a:bodyPr>
          <a:lstStyle/>
          <a:p>
            <a:r>
              <a:rPr lang="es-ES" sz="3100" dirty="0"/>
              <a:t>Doble extrusor</a:t>
            </a:r>
          </a:p>
          <a:p>
            <a:r>
              <a:rPr lang="es-ES" sz="3100" dirty="0"/>
              <a:t>Plataforma climatizada y de </a:t>
            </a:r>
            <a:r>
              <a:rPr lang="es-ES" sz="3100" dirty="0" smtClean="0"/>
              <a:t>aluminio</a:t>
            </a:r>
          </a:p>
          <a:p>
            <a:r>
              <a:rPr lang="es-ES" sz="3100" b="1" dirty="0" smtClean="0"/>
              <a:t>Tamaño: </a:t>
            </a:r>
            <a:r>
              <a:rPr lang="es-ES" sz="3100" dirty="0"/>
              <a:t>49,0 L x 42,0 W x 53,1 H </a:t>
            </a:r>
            <a:r>
              <a:rPr lang="es-ES" sz="3100" dirty="0" smtClean="0"/>
              <a:t>cm</a:t>
            </a:r>
          </a:p>
          <a:p>
            <a:r>
              <a:rPr lang="es-ES" sz="3100" b="1" dirty="0" smtClean="0"/>
              <a:t>Peso: </a:t>
            </a:r>
            <a:r>
              <a:rPr lang="es-ES" sz="3100" dirty="0"/>
              <a:t>12,6 </a:t>
            </a:r>
            <a:r>
              <a:rPr lang="es-ES" sz="3100" dirty="0" smtClean="0"/>
              <a:t>Kg</a:t>
            </a:r>
          </a:p>
          <a:p>
            <a:r>
              <a:rPr lang="es-ES" sz="3100" b="1" dirty="0" smtClean="0"/>
              <a:t>Conectividad: </a:t>
            </a:r>
            <a:r>
              <a:rPr lang="es-ES" sz="3100" dirty="0"/>
              <a:t>USB, tarjeta </a:t>
            </a:r>
            <a:r>
              <a:rPr lang="es-ES" sz="3100" dirty="0" smtClean="0"/>
              <a:t>SD</a:t>
            </a:r>
          </a:p>
          <a:p>
            <a:r>
              <a:rPr lang="es-ES" sz="3100" b="1" dirty="0" smtClean="0"/>
              <a:t>Software: </a:t>
            </a:r>
            <a:r>
              <a:rPr lang="es-ES" sz="3100" dirty="0"/>
              <a:t>Windows (7+), Mac OS X (10,7), Linux</a:t>
            </a:r>
          </a:p>
          <a:p>
            <a:endParaRPr lang="es-ES" dirty="0"/>
          </a:p>
          <a:p>
            <a:endParaRPr lang="es-ES" dirty="0"/>
          </a:p>
          <a:p>
            <a:endParaRPr lang="es-ES" dirty="0"/>
          </a:p>
          <a:p>
            <a:endParaRPr lang="es-ES" dirty="0"/>
          </a:p>
        </p:txBody>
      </p:sp>
      <p:sp>
        <p:nvSpPr>
          <p:cNvPr id="7" name="6 Marcador de contenido"/>
          <p:cNvSpPr>
            <a:spLocks noGrp="1"/>
          </p:cNvSpPr>
          <p:nvPr>
            <p:ph sz="quarter" idx="4"/>
          </p:nvPr>
        </p:nvSpPr>
        <p:spPr>
          <a:xfrm>
            <a:off x="4800600" y="2727920"/>
            <a:ext cx="3886200" cy="3581400"/>
          </a:xfrm>
        </p:spPr>
        <p:txBody>
          <a:bodyPr>
            <a:normAutofit/>
          </a:bodyPr>
          <a:lstStyle/>
          <a:p>
            <a:r>
              <a:rPr lang="es-ES" sz="2400" dirty="0"/>
              <a:t>ABS (</a:t>
            </a:r>
            <a:r>
              <a:rPr lang="es-ES" sz="2400" dirty="0" err="1"/>
              <a:t>Acrilonitrilo</a:t>
            </a:r>
            <a:r>
              <a:rPr lang="es-ES" sz="2400" dirty="0"/>
              <a:t> Butadieno Estireno</a:t>
            </a:r>
            <a:r>
              <a:rPr lang="es-ES" sz="2400" dirty="0" smtClean="0"/>
              <a:t>)</a:t>
            </a:r>
          </a:p>
          <a:p>
            <a:r>
              <a:rPr lang="es-ES" sz="2400" b="1" dirty="0" smtClean="0"/>
              <a:t>Requerimiento: </a:t>
            </a:r>
            <a:r>
              <a:rPr lang="es-ES" sz="2400" dirty="0"/>
              <a:t>cama </a:t>
            </a:r>
            <a:r>
              <a:rPr lang="es-ES" sz="2400" dirty="0" smtClean="0"/>
              <a:t>caliente 210º C.</a:t>
            </a:r>
          </a:p>
          <a:p>
            <a:r>
              <a:rPr lang="es-ES" sz="2400" b="1" dirty="0" smtClean="0"/>
              <a:t>Presentación</a:t>
            </a:r>
            <a:r>
              <a:rPr lang="es-ES" sz="2400" dirty="0" smtClean="0"/>
              <a:t>: rollos </a:t>
            </a:r>
            <a:r>
              <a:rPr lang="es-ES" sz="2400" dirty="0"/>
              <a:t>de </a:t>
            </a:r>
            <a:r>
              <a:rPr lang="es-ES" sz="2400" dirty="0" smtClean="0"/>
              <a:t>1Kg</a:t>
            </a:r>
          </a:p>
          <a:p>
            <a:r>
              <a:rPr lang="es-ES" sz="2400" b="1" dirty="0" smtClean="0"/>
              <a:t>Costo:</a:t>
            </a:r>
            <a:r>
              <a:rPr lang="es-ES" sz="2400" dirty="0" smtClean="0"/>
              <a:t> $ </a:t>
            </a:r>
            <a:r>
              <a:rPr lang="es-ES" sz="2400" dirty="0"/>
              <a:t>45 </a:t>
            </a:r>
            <a:r>
              <a:rPr lang="es-ES" sz="2400" dirty="0" smtClean="0"/>
              <a:t> </a:t>
            </a:r>
            <a:endParaRPr lang="es-ES" sz="2400" dirty="0"/>
          </a:p>
        </p:txBody>
      </p:sp>
      <p:sp>
        <p:nvSpPr>
          <p:cNvPr id="4" name="3 Marcador de texto"/>
          <p:cNvSpPr>
            <a:spLocks noGrp="1"/>
          </p:cNvSpPr>
          <p:nvPr>
            <p:ph type="body" sz="quarter" idx="1"/>
          </p:nvPr>
        </p:nvSpPr>
        <p:spPr/>
        <p:txBody>
          <a:bodyPr>
            <a:normAutofit/>
          </a:bodyPr>
          <a:lstStyle/>
          <a:p>
            <a:r>
              <a:rPr lang="es-ES" sz="2400" dirty="0" smtClean="0">
                <a:solidFill>
                  <a:schemeClr val="tx1"/>
                </a:solidFill>
              </a:rPr>
              <a:t>Técnicas </a:t>
            </a:r>
            <a:endParaRPr lang="es-ES" sz="2400" dirty="0">
              <a:solidFill>
                <a:schemeClr val="tx1"/>
              </a:solidFill>
            </a:endParaRPr>
          </a:p>
        </p:txBody>
      </p:sp>
      <p:sp>
        <p:nvSpPr>
          <p:cNvPr id="6" name="5 Marcador de texto"/>
          <p:cNvSpPr>
            <a:spLocks noGrp="1"/>
          </p:cNvSpPr>
          <p:nvPr>
            <p:ph type="body" sz="quarter" idx="3"/>
          </p:nvPr>
        </p:nvSpPr>
        <p:spPr/>
        <p:txBody>
          <a:bodyPr>
            <a:normAutofit/>
          </a:bodyPr>
          <a:lstStyle/>
          <a:p>
            <a:r>
              <a:rPr lang="es-ES" sz="2400" dirty="0" smtClean="0">
                <a:solidFill>
                  <a:schemeClr val="tx1"/>
                </a:solidFill>
              </a:rPr>
              <a:t>Impresión </a:t>
            </a:r>
            <a:endParaRPr lang="es-ES" sz="2400" dirty="0">
              <a:solidFill>
                <a:schemeClr val="tx1"/>
              </a:solidFill>
            </a:endParaRPr>
          </a:p>
        </p:txBody>
      </p:sp>
      <p:pic>
        <p:nvPicPr>
          <p:cNvPr id="6146" name="Picture 2" descr="https://ppiluminacion.files.wordpress.com/2013/02/especificaciones-tecnicas-pagina-web-300x300.png?w=5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2539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b="1" dirty="0" smtClean="0">
                <a:solidFill>
                  <a:schemeClr val="tx1"/>
                </a:solidFill>
              </a:rPr>
              <a:t>Datos de la importación </a:t>
            </a:r>
            <a:endParaRPr lang="es-ES" b="1" dirty="0">
              <a:solidFill>
                <a:schemeClr val="tx1"/>
              </a:solidFill>
            </a:endParaRPr>
          </a:p>
        </p:txBody>
      </p:sp>
      <p:pic>
        <p:nvPicPr>
          <p:cNvPr id="7172" name="Picture 4" descr="https://fotografiaprincipiantes.files.wordpress.com/2013/10/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617" y="0"/>
            <a:ext cx="1806002" cy="126876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692424" y="1778174"/>
            <a:ext cx="216024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t>Régimen aduanero</a:t>
            </a:r>
            <a:endParaRPr lang="es-ES" dirty="0"/>
          </a:p>
        </p:txBody>
      </p:sp>
      <p:sp>
        <p:nvSpPr>
          <p:cNvPr id="11" name="10 Rectángulo redondeado"/>
          <p:cNvSpPr/>
          <p:nvPr/>
        </p:nvSpPr>
        <p:spPr>
          <a:xfrm>
            <a:off x="1692424" y="2714278"/>
            <a:ext cx="216024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t>Lugar de procedencia</a:t>
            </a:r>
          </a:p>
        </p:txBody>
      </p:sp>
      <p:sp>
        <p:nvSpPr>
          <p:cNvPr id="12" name="11 Rectángulo redondeado"/>
          <p:cNvSpPr/>
          <p:nvPr/>
        </p:nvSpPr>
        <p:spPr>
          <a:xfrm>
            <a:off x="4239394" y="1778174"/>
            <a:ext cx="2160240"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Importación a consumo</a:t>
            </a:r>
          </a:p>
        </p:txBody>
      </p:sp>
      <p:sp>
        <p:nvSpPr>
          <p:cNvPr id="13" name="12 Rectángulo redondeado"/>
          <p:cNvSpPr/>
          <p:nvPr/>
        </p:nvSpPr>
        <p:spPr>
          <a:xfrm>
            <a:off x="4283968" y="2801516"/>
            <a:ext cx="2160240" cy="4834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smtClean="0"/>
          </a:p>
          <a:p>
            <a:pPr algn="ctr"/>
            <a:r>
              <a:rPr lang="es-ES" dirty="0" smtClean="0"/>
              <a:t>Estados </a:t>
            </a:r>
            <a:r>
              <a:rPr lang="es-ES" dirty="0"/>
              <a:t>Unidos</a:t>
            </a:r>
          </a:p>
          <a:p>
            <a:pPr algn="ctr"/>
            <a:endParaRPr lang="es-ES" dirty="0"/>
          </a:p>
        </p:txBody>
      </p:sp>
      <p:sp>
        <p:nvSpPr>
          <p:cNvPr id="14" name="13 Rectángulo redondeado"/>
          <p:cNvSpPr/>
          <p:nvPr/>
        </p:nvSpPr>
        <p:spPr>
          <a:xfrm>
            <a:off x="1695500" y="3650382"/>
            <a:ext cx="216024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t>Proveedor</a:t>
            </a:r>
          </a:p>
        </p:txBody>
      </p:sp>
      <p:sp>
        <p:nvSpPr>
          <p:cNvPr id="15" name="14 Rectángulo redondeado"/>
          <p:cNvSpPr/>
          <p:nvPr/>
        </p:nvSpPr>
        <p:spPr>
          <a:xfrm>
            <a:off x="4304928" y="3650382"/>
            <a:ext cx="2160240"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err="1"/>
              <a:t>MakerBot</a:t>
            </a:r>
            <a:r>
              <a:rPr lang="es-ES" dirty="0"/>
              <a:t> </a:t>
            </a:r>
            <a:r>
              <a:rPr lang="es-ES" dirty="0" smtClean="0"/>
              <a:t>Industries</a:t>
            </a:r>
            <a:endParaRPr lang="es-ES" dirty="0"/>
          </a:p>
        </p:txBody>
      </p:sp>
      <p:sp>
        <p:nvSpPr>
          <p:cNvPr id="16" name="15 Rectángulo redondeado"/>
          <p:cNvSpPr/>
          <p:nvPr/>
        </p:nvSpPr>
        <p:spPr>
          <a:xfrm>
            <a:off x="1704306" y="4586486"/>
            <a:ext cx="216024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t>Medio de Transporte</a:t>
            </a:r>
          </a:p>
        </p:txBody>
      </p:sp>
      <p:sp>
        <p:nvSpPr>
          <p:cNvPr id="17" name="16 Rectángulo redondeado"/>
          <p:cNvSpPr/>
          <p:nvPr/>
        </p:nvSpPr>
        <p:spPr>
          <a:xfrm>
            <a:off x="4355976" y="4586486"/>
            <a:ext cx="2160240"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Aéreo</a:t>
            </a:r>
          </a:p>
        </p:txBody>
      </p:sp>
      <p:sp>
        <p:nvSpPr>
          <p:cNvPr id="18" name="17 Rectángulo redondeado"/>
          <p:cNvSpPr/>
          <p:nvPr/>
        </p:nvSpPr>
        <p:spPr>
          <a:xfrm>
            <a:off x="1718048" y="5517232"/>
            <a:ext cx="216024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t>Término de negociación</a:t>
            </a:r>
          </a:p>
        </p:txBody>
      </p:sp>
      <p:sp>
        <p:nvSpPr>
          <p:cNvPr id="19" name="18 Rectángulo redondeado"/>
          <p:cNvSpPr/>
          <p:nvPr/>
        </p:nvSpPr>
        <p:spPr>
          <a:xfrm>
            <a:off x="4355976" y="5517232"/>
            <a:ext cx="2160240"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DAT</a:t>
            </a:r>
            <a:endParaRPr lang="es-ES" dirty="0"/>
          </a:p>
        </p:txBody>
      </p:sp>
      <p:sp>
        <p:nvSpPr>
          <p:cNvPr id="9" name="8 Abrir llave"/>
          <p:cNvSpPr/>
          <p:nvPr/>
        </p:nvSpPr>
        <p:spPr>
          <a:xfrm>
            <a:off x="1115616" y="1556792"/>
            <a:ext cx="602432" cy="482453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cxnSp>
        <p:nvCxnSpPr>
          <p:cNvPr id="20" name="19 Conector recto de flecha"/>
          <p:cNvCxnSpPr>
            <a:stCxn id="8" idx="3"/>
            <a:endCxn id="12" idx="1"/>
          </p:cNvCxnSpPr>
          <p:nvPr/>
        </p:nvCxnSpPr>
        <p:spPr>
          <a:xfrm>
            <a:off x="3852664" y="2102210"/>
            <a:ext cx="3867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22 Conector recto de flecha"/>
          <p:cNvCxnSpPr/>
          <p:nvPr/>
        </p:nvCxnSpPr>
        <p:spPr>
          <a:xfrm>
            <a:off x="3851920" y="3068960"/>
            <a:ext cx="3867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23 Conector recto de flecha"/>
          <p:cNvCxnSpPr/>
          <p:nvPr/>
        </p:nvCxnSpPr>
        <p:spPr>
          <a:xfrm>
            <a:off x="3864546" y="3984592"/>
            <a:ext cx="3867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24 Conector recto de flecha"/>
          <p:cNvCxnSpPr/>
          <p:nvPr/>
        </p:nvCxnSpPr>
        <p:spPr>
          <a:xfrm>
            <a:off x="3891712" y="4920696"/>
            <a:ext cx="3867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25 Conector recto de flecha"/>
          <p:cNvCxnSpPr/>
          <p:nvPr/>
        </p:nvCxnSpPr>
        <p:spPr>
          <a:xfrm>
            <a:off x="3918198" y="5843600"/>
            <a:ext cx="3867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13483023"/>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a:solidFill>
                  <a:schemeClr val="tx1"/>
                </a:solidFill>
              </a:rPr>
              <a:t>Datos de la importación </a:t>
            </a:r>
            <a:endParaRPr lang="es-ES" dirty="0"/>
          </a:p>
        </p:txBody>
      </p:sp>
      <p:sp>
        <p:nvSpPr>
          <p:cNvPr id="5" name="4 Marcador de contenido"/>
          <p:cNvSpPr>
            <a:spLocks noGrp="1"/>
          </p:cNvSpPr>
          <p:nvPr>
            <p:ph sz="quarter" idx="2"/>
          </p:nvPr>
        </p:nvSpPr>
        <p:spPr/>
        <p:txBody>
          <a:bodyPr/>
          <a:lstStyle/>
          <a:p>
            <a:pPr lvl="0">
              <a:buFont typeface="Courier New" pitchFamily="49" charset="0"/>
              <a:buChar char="o"/>
            </a:pPr>
            <a:r>
              <a:rPr lang="es-ES" sz="2000" b="1" dirty="0"/>
              <a:t>IVA: 		</a:t>
            </a:r>
            <a:r>
              <a:rPr lang="es-ES" sz="2000" dirty="0"/>
              <a:t>12%</a:t>
            </a:r>
          </a:p>
          <a:p>
            <a:pPr lvl="0">
              <a:buFont typeface="Courier New" pitchFamily="49" charset="0"/>
              <a:buChar char="o"/>
            </a:pPr>
            <a:r>
              <a:rPr lang="es-ES" sz="2000" b="1" dirty="0" err="1"/>
              <a:t>Fodinfa</a:t>
            </a:r>
            <a:r>
              <a:rPr lang="es-ES" sz="2000" b="1" dirty="0"/>
              <a:t>: 	</a:t>
            </a:r>
            <a:r>
              <a:rPr lang="es-ES" sz="2000" dirty="0"/>
              <a:t>0.5%</a:t>
            </a:r>
          </a:p>
          <a:p>
            <a:pPr lvl="0">
              <a:buFont typeface="Courier New" pitchFamily="49" charset="0"/>
              <a:buChar char="o"/>
            </a:pPr>
            <a:r>
              <a:rPr lang="es-ES" sz="2000" b="1" dirty="0" err="1"/>
              <a:t>Advalorem</a:t>
            </a:r>
            <a:r>
              <a:rPr lang="es-ES" sz="2000" b="1" dirty="0"/>
              <a:t>: 	</a:t>
            </a:r>
            <a:r>
              <a:rPr lang="es-ES" sz="2000" dirty="0"/>
              <a:t>10%</a:t>
            </a:r>
          </a:p>
          <a:p>
            <a:pPr marL="0" indent="0">
              <a:buNone/>
            </a:pPr>
            <a:endParaRPr lang="es-ES" dirty="0"/>
          </a:p>
        </p:txBody>
      </p:sp>
      <p:sp>
        <p:nvSpPr>
          <p:cNvPr id="7" name="6 Marcador de contenido"/>
          <p:cNvSpPr>
            <a:spLocks noGrp="1"/>
          </p:cNvSpPr>
          <p:nvPr>
            <p:ph sz="quarter" idx="4"/>
          </p:nvPr>
        </p:nvSpPr>
        <p:spPr/>
        <p:txBody>
          <a:bodyPr>
            <a:normAutofit/>
          </a:bodyPr>
          <a:lstStyle/>
          <a:p>
            <a:pPr marL="0" indent="0">
              <a:buNone/>
            </a:pPr>
            <a:r>
              <a:rPr lang="es-ES" sz="2400" dirty="0" smtClean="0"/>
              <a:t>Documentos </a:t>
            </a:r>
            <a:r>
              <a:rPr lang="es-ES" sz="2400" dirty="0"/>
              <a:t>de soporte como</a:t>
            </a:r>
            <a:r>
              <a:rPr lang="es-ES" sz="2400" dirty="0" smtClean="0"/>
              <a:t>:</a:t>
            </a:r>
          </a:p>
          <a:p>
            <a:pPr marL="0" indent="0">
              <a:buNone/>
            </a:pPr>
            <a:endParaRPr lang="es-ES" sz="2400" dirty="0"/>
          </a:p>
          <a:p>
            <a:pPr>
              <a:buFont typeface="Courier New" pitchFamily="49" charset="0"/>
              <a:buChar char="o"/>
            </a:pPr>
            <a:r>
              <a:rPr lang="es-ES" sz="2400" dirty="0"/>
              <a:t>Documento de transporte</a:t>
            </a:r>
          </a:p>
          <a:p>
            <a:pPr lvl="0">
              <a:buFont typeface="Courier New" pitchFamily="49" charset="0"/>
              <a:buChar char="o"/>
            </a:pPr>
            <a:r>
              <a:rPr lang="es-ES" sz="2400" dirty="0"/>
              <a:t>Factura comercial o documento que acredite la transacción comercial  </a:t>
            </a:r>
          </a:p>
          <a:p>
            <a:pPr>
              <a:buFont typeface="Courier New" pitchFamily="49" charset="0"/>
              <a:buChar char="o"/>
            </a:pPr>
            <a:r>
              <a:rPr lang="es-ES" sz="2400" dirty="0"/>
              <a:t>Póliza de seguro </a:t>
            </a:r>
          </a:p>
        </p:txBody>
      </p:sp>
      <p:sp>
        <p:nvSpPr>
          <p:cNvPr id="4" name="3 Marcador de texto"/>
          <p:cNvSpPr>
            <a:spLocks noGrp="1"/>
          </p:cNvSpPr>
          <p:nvPr>
            <p:ph type="body" sz="quarter" idx="1"/>
          </p:nvPr>
        </p:nvSpPr>
        <p:spPr>
          <a:solidFill>
            <a:schemeClr val="accent2">
              <a:lumMod val="60000"/>
              <a:lumOff val="40000"/>
            </a:schemeClr>
          </a:solidFill>
        </p:spPr>
        <p:txBody>
          <a:bodyPr/>
          <a:lstStyle/>
          <a:p>
            <a:r>
              <a:rPr lang="es-ES" dirty="0">
                <a:solidFill>
                  <a:schemeClr val="tx1"/>
                </a:solidFill>
              </a:rPr>
              <a:t>Derechos Arancelarios</a:t>
            </a:r>
          </a:p>
        </p:txBody>
      </p:sp>
      <p:sp>
        <p:nvSpPr>
          <p:cNvPr id="6" name="5 Marcador de texto"/>
          <p:cNvSpPr>
            <a:spLocks noGrp="1"/>
          </p:cNvSpPr>
          <p:nvPr>
            <p:ph type="body" sz="quarter" idx="3"/>
          </p:nvPr>
        </p:nvSpPr>
        <p:spPr>
          <a:solidFill>
            <a:schemeClr val="accent4">
              <a:lumMod val="60000"/>
              <a:lumOff val="40000"/>
            </a:schemeClr>
          </a:solidFill>
        </p:spPr>
        <p:txBody>
          <a:bodyPr>
            <a:normAutofit/>
          </a:bodyPr>
          <a:lstStyle/>
          <a:p>
            <a:r>
              <a:rPr lang="es-ES" dirty="0">
                <a:solidFill>
                  <a:schemeClr val="tx1"/>
                </a:solidFill>
              </a:rPr>
              <a:t>Documentos </a:t>
            </a:r>
            <a:r>
              <a:rPr lang="es-ES" dirty="0" smtClean="0">
                <a:solidFill>
                  <a:schemeClr val="tx1"/>
                </a:solidFill>
              </a:rPr>
              <a:t>para </a:t>
            </a:r>
            <a:r>
              <a:rPr lang="es-ES" dirty="0">
                <a:solidFill>
                  <a:schemeClr val="tx1"/>
                </a:solidFill>
              </a:rPr>
              <a:t>la importación</a:t>
            </a:r>
          </a:p>
        </p:txBody>
      </p:sp>
      <p:sp>
        <p:nvSpPr>
          <p:cNvPr id="8" name="3 Marcador de texto"/>
          <p:cNvSpPr txBox="1">
            <a:spLocks/>
          </p:cNvSpPr>
          <p:nvPr/>
        </p:nvSpPr>
        <p:spPr>
          <a:xfrm>
            <a:off x="613792" y="3933056"/>
            <a:ext cx="3886200" cy="640080"/>
          </a:xfrm>
          <a:prstGeom prst="rect">
            <a:avLst/>
          </a:prstGeom>
          <a:solidFill>
            <a:schemeClr val="accent3">
              <a:lumMod val="60000"/>
              <a:lumOff val="40000"/>
            </a:schemeClr>
          </a:solidFill>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S" dirty="0">
                <a:solidFill>
                  <a:schemeClr val="tx1"/>
                </a:solidFill>
              </a:rPr>
              <a:t>Restricciones y Prohibiciones</a:t>
            </a:r>
          </a:p>
        </p:txBody>
      </p:sp>
      <p:sp>
        <p:nvSpPr>
          <p:cNvPr id="9" name="6 Marcador de contenido"/>
          <p:cNvSpPr txBox="1">
            <a:spLocks/>
          </p:cNvSpPr>
          <p:nvPr/>
        </p:nvSpPr>
        <p:spPr>
          <a:xfrm>
            <a:off x="613792" y="4797152"/>
            <a:ext cx="3886200" cy="1375048"/>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endParaRPr lang="es-ES" sz="2400" dirty="0"/>
          </a:p>
        </p:txBody>
      </p:sp>
      <p:sp>
        <p:nvSpPr>
          <p:cNvPr id="10" name="6 Marcador de contenido"/>
          <p:cNvSpPr txBox="1">
            <a:spLocks/>
          </p:cNvSpPr>
          <p:nvPr/>
        </p:nvSpPr>
        <p:spPr>
          <a:xfrm>
            <a:off x="611560" y="4797152"/>
            <a:ext cx="3886200" cy="17907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Courier New" pitchFamily="49" charset="0"/>
              <a:buChar char="o"/>
            </a:pPr>
            <a:r>
              <a:rPr lang="es-ES" sz="2400" dirty="0" smtClean="0"/>
              <a:t>No existe </a:t>
            </a:r>
            <a:endParaRPr lang="es-ES" sz="2400" dirty="0"/>
          </a:p>
        </p:txBody>
      </p:sp>
      <p:pic>
        <p:nvPicPr>
          <p:cNvPr id="11" name="Picture 4" descr="https://fotografiaprincipiantes.files.wordpress.com/2013/10/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617" y="0"/>
            <a:ext cx="1806002"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278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1"/>
                </a:solidFill>
              </a:rPr>
              <a:t>DISCUSIÓN </a:t>
            </a:r>
            <a:endParaRPr lang="es-ES" b="1" dirty="0">
              <a:solidFill>
                <a:schemeClr val="tx1"/>
              </a:solidFill>
            </a:endParaRPr>
          </a:p>
        </p:txBody>
      </p:sp>
      <p:pic>
        <p:nvPicPr>
          <p:cNvPr id="10244" name="Picture 4" descr="http://4.bp.blogspot.com/-MdOHTslLvz8/VXrKvfYW3DI/AAAAAAAABXA/bv_OL4QhBbI/s1600/focus-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224" y="292494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621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dirty="0"/>
          </a:p>
        </p:txBody>
      </p:sp>
      <p:sp>
        <p:nvSpPr>
          <p:cNvPr id="5" name="4 Marcador de contenido"/>
          <p:cNvSpPr>
            <a:spLocks noGrp="1"/>
          </p:cNvSpPr>
          <p:nvPr>
            <p:ph sz="quarter" idx="1"/>
          </p:nvPr>
        </p:nvSpPr>
        <p:spPr/>
        <p:txBody>
          <a:bodyPr>
            <a:normAutofit fontScale="92500" lnSpcReduction="10000"/>
          </a:bodyPr>
          <a:lstStyle/>
          <a:p>
            <a:pPr algn="just"/>
            <a:r>
              <a:rPr lang="es-ES" dirty="0" smtClean="0"/>
              <a:t>Las evidencias </a:t>
            </a:r>
            <a:r>
              <a:rPr lang="es-ES" dirty="0"/>
              <a:t>de demanda </a:t>
            </a:r>
            <a:r>
              <a:rPr lang="es-ES" dirty="0" smtClean="0"/>
              <a:t>confirman </a:t>
            </a:r>
            <a:r>
              <a:rPr lang="es-ES" dirty="0"/>
              <a:t>que el recurrir a la </a:t>
            </a:r>
            <a:r>
              <a:rPr lang="es-ES" dirty="0" smtClean="0"/>
              <a:t>importación </a:t>
            </a:r>
            <a:r>
              <a:rPr lang="es-ES" dirty="0"/>
              <a:t>de las impresoras 3D es conveniente para el aprovechamiento de los beneficios que ofrece esta </a:t>
            </a:r>
            <a:r>
              <a:rPr lang="es-ES" dirty="0" smtClean="0"/>
              <a:t>tecnología.</a:t>
            </a:r>
          </a:p>
          <a:p>
            <a:pPr marL="0" indent="0" algn="just">
              <a:buNone/>
            </a:pPr>
            <a:endParaRPr lang="es-ES" dirty="0" smtClean="0"/>
          </a:p>
          <a:p>
            <a:pPr algn="just"/>
            <a:r>
              <a:rPr lang="es-ES" dirty="0"/>
              <a:t>El estudio de concepto para las impresoras 3D </a:t>
            </a:r>
            <a:r>
              <a:rPr lang="es-ES" dirty="0" smtClean="0"/>
              <a:t>arrojó que </a:t>
            </a:r>
            <a:r>
              <a:rPr lang="es-ES" dirty="0"/>
              <a:t>las características ideales que debe presentar una prótesis ortopédica elaborada con esta tecnología según la percepción de los médicos especialistas </a:t>
            </a:r>
            <a:r>
              <a:rPr lang="es-ES" dirty="0" smtClean="0"/>
              <a:t>son</a:t>
            </a:r>
            <a:r>
              <a:rPr lang="es-ES" dirty="0"/>
              <a:t>: una buena adaptabilidad,  durabilidad y excelente </a:t>
            </a:r>
            <a:r>
              <a:rPr lang="es-ES" dirty="0" smtClean="0"/>
              <a:t>calidad.</a:t>
            </a:r>
          </a:p>
          <a:p>
            <a:pPr marL="0" indent="0" algn="just">
              <a:buNone/>
            </a:pPr>
            <a:endParaRPr lang="es-ES" dirty="0"/>
          </a:p>
        </p:txBody>
      </p:sp>
    </p:spTree>
    <p:extLst>
      <p:ext uri="{BB962C8B-B14F-4D97-AF65-F5344CB8AC3E}">
        <p14:creationId xmlns:p14="http://schemas.microsoft.com/office/powerpoint/2010/main" val="449556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lnSpcReduction="10000"/>
          </a:bodyPr>
          <a:lstStyle/>
          <a:p>
            <a:pPr algn="just"/>
            <a:r>
              <a:rPr lang="es-ES" dirty="0"/>
              <a:t>El comportamiento de compra enfocada al consumidor final de prótesis ortopédicas elaboradas en impresoras 3D, está supeditado específicamente a la opinión profesional del médico </a:t>
            </a:r>
            <a:r>
              <a:rPr lang="es-ES" dirty="0" smtClean="0"/>
              <a:t>tratante.</a:t>
            </a:r>
          </a:p>
          <a:p>
            <a:pPr marL="0" indent="0" algn="just">
              <a:buNone/>
            </a:pPr>
            <a:endParaRPr lang="es-ES" dirty="0" smtClean="0"/>
          </a:p>
          <a:p>
            <a:pPr algn="just"/>
            <a:r>
              <a:rPr lang="es-ES" dirty="0"/>
              <a:t>Uno de los posibles aspectos a desarrollar e investigar a futuro para complementar el uso de una impresora 3D son los equipos láser escáner 3D para aplicaciones </a:t>
            </a:r>
            <a:r>
              <a:rPr lang="es-ES" dirty="0" smtClean="0"/>
              <a:t>protésicas.</a:t>
            </a:r>
            <a:endParaRPr lang="es-ES" dirty="0"/>
          </a:p>
        </p:txBody>
      </p:sp>
    </p:spTree>
    <p:extLst>
      <p:ext uri="{BB962C8B-B14F-4D97-AF65-F5344CB8AC3E}">
        <p14:creationId xmlns:p14="http://schemas.microsoft.com/office/powerpoint/2010/main" val="30073879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pPr lvl="0" algn="just"/>
            <a:r>
              <a:rPr lang="es-ES" dirty="0"/>
              <a:t>P</a:t>
            </a:r>
            <a:r>
              <a:rPr lang="es-ES" dirty="0" smtClean="0"/>
              <a:t>ara </a:t>
            </a:r>
            <a:r>
              <a:rPr lang="es-ES" dirty="0"/>
              <a:t>futuras investigaciones se </a:t>
            </a:r>
            <a:r>
              <a:rPr lang="es-ES" dirty="0" smtClean="0"/>
              <a:t>sugiere realizar </a:t>
            </a:r>
            <a:r>
              <a:rPr lang="es-ES" dirty="0"/>
              <a:t>un análisis de las diferentes aplicaciones que tienen las impresoras 3D en otros procedimientos como: creación de órganos, injertos de huesos, regeneración de tejidos, entre otros  para beneficiarnos de esta tecnología innovadora. </a:t>
            </a:r>
          </a:p>
          <a:p>
            <a:pPr algn="just"/>
            <a:endParaRPr lang="es-ES" dirty="0"/>
          </a:p>
        </p:txBody>
      </p:sp>
    </p:spTree>
    <p:extLst>
      <p:ext uri="{BB962C8B-B14F-4D97-AF65-F5344CB8AC3E}">
        <p14:creationId xmlns:p14="http://schemas.microsoft.com/office/powerpoint/2010/main" val="905464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7 Subtítulo"/>
          <p:cNvSpPr>
            <a:spLocks noGrp="1"/>
          </p:cNvSpPr>
          <p:nvPr>
            <p:ph type="subTitle" idx="1"/>
          </p:nvPr>
        </p:nvSpPr>
        <p:spPr/>
        <p:txBody>
          <a:bodyPr/>
          <a:lstStyle/>
          <a:p>
            <a:endParaRPr lang="es-ES"/>
          </a:p>
        </p:txBody>
      </p:sp>
      <p:pic>
        <p:nvPicPr>
          <p:cNvPr id="8194" name="Picture 2" descr="http://patrizioperezpacheco.com/wp-content/uploads/2014/12/gra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8676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127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b="1" dirty="0" smtClean="0">
                <a:solidFill>
                  <a:schemeClr val="tx1"/>
                </a:solidFill>
              </a:rPr>
              <a:t>Justificación</a:t>
            </a:r>
            <a:r>
              <a:rPr lang="es-EC" dirty="0" smtClean="0"/>
              <a:t> </a:t>
            </a:r>
            <a:endParaRPr lang="es-EC" dirty="0"/>
          </a:p>
        </p:txBody>
      </p:sp>
      <p:pic>
        <p:nvPicPr>
          <p:cNvPr id="3075"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2005" t="16595" r="11128" b="3125"/>
          <a:stretch/>
        </p:blipFill>
        <p:spPr bwMode="auto">
          <a:xfrm>
            <a:off x="4067944" y="1484784"/>
            <a:ext cx="507605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6457" t="20052" r="11200" b="14062"/>
          <a:stretch/>
        </p:blipFill>
        <p:spPr bwMode="auto">
          <a:xfrm>
            <a:off x="395536" y="3717032"/>
            <a:ext cx="365611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http://www.cataniastudio.com/wp-content/uploads/mara1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94" t="3471" r="9912" b="4295"/>
          <a:stretch/>
        </p:blipFill>
        <p:spPr bwMode="auto">
          <a:xfrm>
            <a:off x="7486128" y="22946"/>
            <a:ext cx="1553344" cy="124581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redondeado"/>
          <p:cNvSpPr/>
          <p:nvPr/>
        </p:nvSpPr>
        <p:spPr>
          <a:xfrm>
            <a:off x="683568" y="1844824"/>
            <a:ext cx="1559345"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Ecuador </a:t>
            </a:r>
            <a:endParaRPr lang="es-EC" b="1" dirty="0"/>
          </a:p>
        </p:txBody>
      </p:sp>
      <p:sp>
        <p:nvSpPr>
          <p:cNvPr id="8" name="7 Rectángulo redondeado"/>
          <p:cNvSpPr/>
          <p:nvPr/>
        </p:nvSpPr>
        <p:spPr>
          <a:xfrm>
            <a:off x="1788519" y="2774202"/>
            <a:ext cx="1559345"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401.538 </a:t>
            </a:r>
            <a:r>
              <a:rPr lang="es-EC" b="1" dirty="0" smtClean="0"/>
              <a:t>personas</a:t>
            </a:r>
            <a:r>
              <a:rPr lang="es-EC" dirty="0" smtClean="0"/>
              <a:t> </a:t>
            </a:r>
            <a:r>
              <a:rPr lang="es-EC" b="1" dirty="0" smtClean="0"/>
              <a:t> </a:t>
            </a:r>
            <a:endParaRPr lang="es-EC" b="1" dirty="0"/>
          </a:p>
        </p:txBody>
      </p:sp>
      <p:cxnSp>
        <p:nvCxnSpPr>
          <p:cNvPr id="4" name="3 Conector angular"/>
          <p:cNvCxnSpPr>
            <a:stCxn id="6" idx="3"/>
          </p:cNvCxnSpPr>
          <p:nvPr/>
        </p:nvCxnSpPr>
        <p:spPr>
          <a:xfrm>
            <a:off x="2242913" y="2168860"/>
            <a:ext cx="312863" cy="605342"/>
          </a:xfrm>
          <a:prstGeom prst="bentConnector2">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07548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1"/>
                </a:solidFill>
              </a:rPr>
              <a:t>Marco Teórico </a:t>
            </a:r>
            <a:endParaRPr lang="es-ES" b="1" dirty="0">
              <a:solidFill>
                <a:schemeClr val="tx1"/>
              </a:solidFill>
            </a:endParaRPr>
          </a:p>
        </p:txBody>
      </p:sp>
      <p:pic>
        <p:nvPicPr>
          <p:cNvPr id="1026" name="Picture 2" descr="https://alfredoquiroz.files.wordpress.com/2015/03/marco-teoric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97" t="5143" r="11412" b="6207"/>
          <a:stretch/>
        </p:blipFill>
        <p:spPr bwMode="auto">
          <a:xfrm>
            <a:off x="7787661" y="0"/>
            <a:ext cx="1356339" cy="127713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3851920" y="1772816"/>
            <a:ext cx="1800200" cy="648072"/>
          </a:xfrm>
          <a:prstGeom prst="round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Se fundamenta </a:t>
            </a:r>
            <a:endParaRPr lang="es-EC" b="1" dirty="0"/>
          </a:p>
        </p:txBody>
      </p:sp>
      <p:sp>
        <p:nvSpPr>
          <p:cNvPr id="7" name="6 Rectángulo redondeado"/>
          <p:cNvSpPr/>
          <p:nvPr/>
        </p:nvSpPr>
        <p:spPr>
          <a:xfrm>
            <a:off x="1331640" y="3068960"/>
            <a:ext cx="1872208"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Modelo Social de Discapacidades</a:t>
            </a:r>
            <a:endParaRPr lang="es-EC" dirty="0"/>
          </a:p>
        </p:txBody>
      </p:sp>
      <p:sp>
        <p:nvSpPr>
          <p:cNvPr id="8" name="7 Rectángulo redondeado"/>
          <p:cNvSpPr/>
          <p:nvPr/>
        </p:nvSpPr>
        <p:spPr>
          <a:xfrm>
            <a:off x="4067944" y="3068960"/>
            <a:ext cx="1296144"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Teoría </a:t>
            </a:r>
            <a:endParaRPr lang="es-EC" dirty="0"/>
          </a:p>
        </p:txBody>
      </p:sp>
      <p:sp>
        <p:nvSpPr>
          <p:cNvPr id="21" name="20 Rectángulo"/>
          <p:cNvSpPr/>
          <p:nvPr/>
        </p:nvSpPr>
        <p:spPr>
          <a:xfrm>
            <a:off x="1230650" y="4007069"/>
            <a:ext cx="220309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solidFill>
                  <a:schemeClr val="tx1"/>
                </a:solidFill>
              </a:rPr>
              <a:t>Derecho a una vida digna</a:t>
            </a:r>
            <a:endParaRPr lang="es-EC" dirty="0">
              <a:solidFill>
                <a:schemeClr val="tx1"/>
              </a:solidFill>
            </a:endParaRPr>
          </a:p>
        </p:txBody>
      </p:sp>
      <p:sp>
        <p:nvSpPr>
          <p:cNvPr id="22" name="21 Rectángulo"/>
          <p:cNvSpPr/>
          <p:nvPr/>
        </p:nvSpPr>
        <p:spPr>
          <a:xfrm>
            <a:off x="1288790" y="4869160"/>
            <a:ext cx="220309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solidFill>
                  <a:schemeClr val="tx1"/>
                </a:solidFill>
              </a:rPr>
              <a:t>Parte activa de la sociedad </a:t>
            </a:r>
            <a:endParaRPr lang="es-EC" dirty="0">
              <a:solidFill>
                <a:schemeClr val="tx1"/>
              </a:solidFill>
            </a:endParaRPr>
          </a:p>
        </p:txBody>
      </p:sp>
      <p:sp>
        <p:nvSpPr>
          <p:cNvPr id="25" name="24 Abrir llave"/>
          <p:cNvSpPr/>
          <p:nvPr/>
        </p:nvSpPr>
        <p:spPr>
          <a:xfrm>
            <a:off x="835280" y="3933056"/>
            <a:ext cx="424352" cy="151216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cxnSp>
        <p:nvCxnSpPr>
          <p:cNvPr id="28" name="27 Conector recto"/>
          <p:cNvCxnSpPr/>
          <p:nvPr/>
        </p:nvCxnSpPr>
        <p:spPr>
          <a:xfrm>
            <a:off x="2267744" y="2663915"/>
            <a:ext cx="5280238" cy="0"/>
          </a:xfrm>
          <a:prstGeom prst="line">
            <a:avLst/>
          </a:prstGeom>
        </p:spPr>
        <p:style>
          <a:lnRef idx="2">
            <a:schemeClr val="dk1"/>
          </a:lnRef>
          <a:fillRef idx="0">
            <a:schemeClr val="dk1"/>
          </a:fillRef>
          <a:effectRef idx="1">
            <a:schemeClr val="dk1"/>
          </a:effectRef>
          <a:fontRef idx="minor">
            <a:schemeClr val="tx1"/>
          </a:fontRef>
        </p:style>
      </p:cxnSp>
      <p:cxnSp>
        <p:nvCxnSpPr>
          <p:cNvPr id="30" name="29 Conector recto de flecha"/>
          <p:cNvCxnSpPr/>
          <p:nvPr/>
        </p:nvCxnSpPr>
        <p:spPr>
          <a:xfrm>
            <a:off x="7524328" y="2663915"/>
            <a:ext cx="0" cy="4050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32 Conector recto de flecha"/>
          <p:cNvCxnSpPr/>
          <p:nvPr/>
        </p:nvCxnSpPr>
        <p:spPr>
          <a:xfrm>
            <a:off x="2267744" y="2663915"/>
            <a:ext cx="0" cy="4050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7" name="36 Rectángulo redondeado"/>
          <p:cNvSpPr/>
          <p:nvPr/>
        </p:nvSpPr>
        <p:spPr>
          <a:xfrm>
            <a:off x="4355976" y="4065006"/>
            <a:ext cx="1626509" cy="5780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Comercio Internacional </a:t>
            </a:r>
            <a:endParaRPr lang="es-ES" dirty="0"/>
          </a:p>
        </p:txBody>
      </p:sp>
      <p:sp>
        <p:nvSpPr>
          <p:cNvPr id="38" name="37 Rectángulo redondeado"/>
          <p:cNvSpPr/>
          <p:nvPr/>
        </p:nvSpPr>
        <p:spPr>
          <a:xfrm>
            <a:off x="6732240" y="3138963"/>
            <a:ext cx="1661582" cy="5780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Percepción</a:t>
            </a:r>
          </a:p>
        </p:txBody>
      </p:sp>
      <p:sp>
        <p:nvSpPr>
          <p:cNvPr id="39" name="38 Abrir llave"/>
          <p:cNvSpPr/>
          <p:nvPr/>
        </p:nvSpPr>
        <p:spPr>
          <a:xfrm>
            <a:off x="3851920" y="3838922"/>
            <a:ext cx="576064" cy="189433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cxnSp>
        <p:nvCxnSpPr>
          <p:cNvPr id="41" name="40 Conector recto de flecha"/>
          <p:cNvCxnSpPr/>
          <p:nvPr/>
        </p:nvCxnSpPr>
        <p:spPr>
          <a:xfrm>
            <a:off x="4716016" y="2420888"/>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42 Rectángulo redondeado"/>
          <p:cNvSpPr/>
          <p:nvPr/>
        </p:nvSpPr>
        <p:spPr>
          <a:xfrm>
            <a:off x="4470317" y="5013176"/>
            <a:ext cx="1512168"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Ventaja Comparativa</a:t>
            </a:r>
            <a:endParaRPr lang="es-ES" dirty="0"/>
          </a:p>
        </p:txBody>
      </p:sp>
      <p:cxnSp>
        <p:nvCxnSpPr>
          <p:cNvPr id="47" name="46 Conector recto de flecha"/>
          <p:cNvCxnSpPr>
            <a:endCxn id="43" idx="3"/>
          </p:cNvCxnSpPr>
          <p:nvPr/>
        </p:nvCxnSpPr>
        <p:spPr>
          <a:xfrm flipH="1">
            <a:off x="5982485" y="5301208"/>
            <a:ext cx="317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48 Conector recto"/>
          <p:cNvCxnSpPr>
            <a:stCxn id="37" idx="3"/>
          </p:cNvCxnSpPr>
          <p:nvPr/>
        </p:nvCxnSpPr>
        <p:spPr>
          <a:xfrm flipV="1">
            <a:off x="5982485" y="4354040"/>
            <a:ext cx="317707" cy="1"/>
          </a:xfrm>
          <a:prstGeom prst="line">
            <a:avLst/>
          </a:prstGeom>
        </p:spPr>
        <p:style>
          <a:lnRef idx="2">
            <a:schemeClr val="dk1"/>
          </a:lnRef>
          <a:fillRef idx="0">
            <a:schemeClr val="dk1"/>
          </a:fillRef>
          <a:effectRef idx="1">
            <a:schemeClr val="dk1"/>
          </a:effectRef>
          <a:fontRef idx="minor">
            <a:schemeClr val="tx1"/>
          </a:fontRef>
        </p:style>
      </p:cxnSp>
      <p:cxnSp>
        <p:nvCxnSpPr>
          <p:cNvPr id="51" name="50 Conector recto"/>
          <p:cNvCxnSpPr/>
          <p:nvPr/>
        </p:nvCxnSpPr>
        <p:spPr>
          <a:xfrm>
            <a:off x="6300192" y="4354041"/>
            <a:ext cx="0" cy="94716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6545619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b="1" dirty="0">
                <a:solidFill>
                  <a:schemeClr val="tx1"/>
                </a:solidFill>
                <a:latin typeface="Arial" pitchFamily="34" charset="0"/>
                <a:cs typeface="Arial" pitchFamily="34" charset="0"/>
              </a:rPr>
              <a:t>Objetivos de la Investigación</a:t>
            </a:r>
            <a:endParaRPr lang="es-EC" sz="4000" b="1" dirty="0">
              <a:solidFill>
                <a:schemeClr val="tx1"/>
              </a:solidFill>
              <a:latin typeface="Arial" pitchFamily="34" charset="0"/>
              <a:cs typeface="Arial" pitchFamily="34" charset="0"/>
            </a:endParaRPr>
          </a:p>
        </p:txBody>
      </p:sp>
      <p:sp>
        <p:nvSpPr>
          <p:cNvPr id="3" name="2 Marcador de contenido"/>
          <p:cNvSpPr>
            <a:spLocks noGrp="1"/>
          </p:cNvSpPr>
          <p:nvPr>
            <p:ph sz="quarter" idx="2"/>
          </p:nvPr>
        </p:nvSpPr>
        <p:spPr/>
        <p:txBody>
          <a:bodyPr>
            <a:normAutofit/>
          </a:bodyPr>
          <a:lstStyle/>
          <a:p>
            <a:pPr algn="just">
              <a:buSzPct val="69000"/>
              <a:buFont typeface="Wingdings" pitchFamily="2" charset="2"/>
              <a:buChar char=""/>
            </a:pPr>
            <a:r>
              <a:rPr lang="es-ES" sz="1800" dirty="0"/>
              <a:t>Determinar el concepto de las impresoras 3D con la finalidad de establecer la factibilidad de importación de estas impresoras, que servirán como un mecanismo alternativo para la elaboración de prótesis ortopédicas que contribuirán a mejorar las condiciones de vida de los pacientes con discapacidad física</a:t>
            </a:r>
            <a:r>
              <a:rPr lang="es-ES" sz="1800" dirty="0" smtClean="0"/>
              <a:t>.</a:t>
            </a:r>
            <a:endParaRPr lang="es-EC" sz="1800" dirty="0"/>
          </a:p>
        </p:txBody>
      </p:sp>
      <p:sp>
        <p:nvSpPr>
          <p:cNvPr id="4" name="3 Marcador de contenido"/>
          <p:cNvSpPr>
            <a:spLocks noGrp="1"/>
          </p:cNvSpPr>
          <p:nvPr>
            <p:ph sz="quarter" idx="4"/>
          </p:nvPr>
        </p:nvSpPr>
        <p:spPr>
          <a:xfrm>
            <a:off x="4800600" y="2438400"/>
            <a:ext cx="3886200" cy="4014936"/>
          </a:xfrm>
        </p:spPr>
        <p:txBody>
          <a:bodyPr>
            <a:normAutofit fontScale="85000" lnSpcReduction="20000"/>
          </a:bodyPr>
          <a:lstStyle/>
          <a:p>
            <a:pPr lvl="0"/>
            <a:r>
              <a:rPr lang="es-ES" sz="2400" dirty="0"/>
              <a:t>Establecer la necesidad de impresoras 3D para la fabricación de prótesis con base en la percepción de los médicos, fabricantes de prótesis y pacientes que </a:t>
            </a:r>
            <a:r>
              <a:rPr lang="es-ES" sz="2400" dirty="0" smtClean="0"/>
              <a:t>demandan </a:t>
            </a:r>
            <a:r>
              <a:rPr lang="es-ES" sz="2400" dirty="0"/>
              <a:t>de esta tecnología.</a:t>
            </a:r>
          </a:p>
          <a:p>
            <a:pPr lvl="0"/>
            <a:r>
              <a:rPr lang="es-ES" sz="2400" dirty="0"/>
              <a:t>Analizar las diferencias entre las prótesis elaboradas de forma tradicional y las elaboradas mediante una impresora 3D.</a:t>
            </a:r>
          </a:p>
          <a:p>
            <a:pPr lvl="0"/>
            <a:r>
              <a:rPr lang="es-ES" sz="2400" dirty="0"/>
              <a:t>Determinar la necesidad de las impresoras 3D para su importación.</a:t>
            </a:r>
          </a:p>
          <a:p>
            <a:pPr lvl="0" algn="just"/>
            <a:endParaRPr lang="es-EC" dirty="0">
              <a:cs typeface="Arial" pitchFamily="34" charset="0"/>
            </a:endParaRPr>
          </a:p>
        </p:txBody>
      </p:sp>
      <p:sp>
        <p:nvSpPr>
          <p:cNvPr id="5" name="4 Marcador de texto"/>
          <p:cNvSpPr>
            <a:spLocks noGrp="1"/>
          </p:cNvSpPr>
          <p:nvPr>
            <p:ph type="body" sz="quarter" idx="1"/>
          </p:nvPr>
        </p:nvSpPr>
        <p:spPr>
          <a:solidFill>
            <a:schemeClr val="accent2">
              <a:lumMod val="60000"/>
              <a:lumOff val="40000"/>
            </a:schemeClr>
          </a:solidFill>
        </p:spPr>
        <p:txBody>
          <a:bodyPr>
            <a:normAutofit/>
          </a:bodyPr>
          <a:lstStyle/>
          <a:p>
            <a:r>
              <a:rPr lang="es-ES" sz="2400" dirty="0">
                <a:solidFill>
                  <a:schemeClr val="tx1"/>
                </a:solidFill>
                <a:latin typeface="Arial" pitchFamily="34" charset="0"/>
                <a:cs typeface="Arial" pitchFamily="34" charset="0"/>
              </a:rPr>
              <a:t>Objetivo General</a:t>
            </a:r>
            <a:endParaRPr lang="es-EC" sz="2400" dirty="0">
              <a:solidFill>
                <a:schemeClr val="tx1"/>
              </a:solidFill>
              <a:latin typeface="Arial" pitchFamily="34" charset="0"/>
              <a:cs typeface="Arial" pitchFamily="34" charset="0"/>
            </a:endParaRPr>
          </a:p>
        </p:txBody>
      </p:sp>
      <p:sp>
        <p:nvSpPr>
          <p:cNvPr id="6" name="5 Marcador de texto"/>
          <p:cNvSpPr>
            <a:spLocks noGrp="1"/>
          </p:cNvSpPr>
          <p:nvPr>
            <p:ph type="body" sz="quarter" idx="3"/>
          </p:nvPr>
        </p:nvSpPr>
        <p:spPr>
          <a:solidFill>
            <a:schemeClr val="accent4">
              <a:lumMod val="60000"/>
              <a:lumOff val="40000"/>
            </a:schemeClr>
          </a:solidFill>
        </p:spPr>
        <p:txBody>
          <a:bodyPr>
            <a:normAutofit/>
          </a:bodyPr>
          <a:lstStyle/>
          <a:p>
            <a:r>
              <a:rPr lang="es-ES" sz="2400" dirty="0">
                <a:solidFill>
                  <a:schemeClr val="tx1"/>
                </a:solidFill>
                <a:latin typeface="Arial" pitchFamily="34" charset="0"/>
                <a:cs typeface="Arial" pitchFamily="34" charset="0"/>
              </a:rPr>
              <a:t>Objetivos Específicos</a:t>
            </a:r>
            <a:endParaRPr lang="es-EC" sz="2400" dirty="0">
              <a:solidFill>
                <a:schemeClr val="tx1"/>
              </a:solidFill>
              <a:latin typeface="Arial" pitchFamily="34" charset="0"/>
              <a:cs typeface="Arial" pitchFamily="34" charset="0"/>
            </a:endParaRPr>
          </a:p>
        </p:txBody>
      </p:sp>
      <p:pic>
        <p:nvPicPr>
          <p:cNvPr id="2050" name="Picture 2" descr="https://toliturismo2014.files.wordpress.com/2014/10/foto-bosch-trabajo-en-equip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2332" y="20985"/>
            <a:ext cx="1512168" cy="113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666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chemeClr val="tx1"/>
                </a:solidFill>
              </a:rPr>
              <a:t>Diferencias entre prótesis </a:t>
            </a:r>
          </a:p>
        </p:txBody>
      </p:sp>
      <p:sp>
        <p:nvSpPr>
          <p:cNvPr id="3" name="2 Marcador de contenido"/>
          <p:cNvSpPr>
            <a:spLocks noGrp="1"/>
          </p:cNvSpPr>
          <p:nvPr>
            <p:ph sz="quarter" idx="2"/>
          </p:nvPr>
        </p:nvSpPr>
        <p:spPr/>
        <p:txBody>
          <a:bodyPr>
            <a:noAutofit/>
          </a:bodyPr>
          <a:lstStyle/>
          <a:p>
            <a:pPr algn="just"/>
            <a:r>
              <a:rPr lang="es-ES" sz="1900" dirty="0"/>
              <a:t>Requiere de un minucioso proceso de </a:t>
            </a:r>
            <a:r>
              <a:rPr lang="es-ES" sz="1900" dirty="0" smtClean="0"/>
              <a:t>elaboración y se necesita pruebas previas.</a:t>
            </a:r>
          </a:p>
          <a:p>
            <a:pPr algn="just"/>
            <a:r>
              <a:rPr lang="es-ES" sz="1900" dirty="0" smtClean="0"/>
              <a:t>Son </a:t>
            </a:r>
            <a:r>
              <a:rPr lang="es-ES" sz="1900" dirty="0"/>
              <a:t>elaboradas con polietileno </a:t>
            </a:r>
            <a:r>
              <a:rPr lang="es-ES" sz="1900" dirty="0" smtClean="0"/>
              <a:t>y polipropileno.</a:t>
            </a:r>
          </a:p>
          <a:p>
            <a:pPr algn="just"/>
            <a:r>
              <a:rPr lang="es-ES" sz="1900" dirty="0"/>
              <a:t>La realización </a:t>
            </a:r>
            <a:r>
              <a:rPr lang="es-ES" sz="1900" dirty="0" smtClean="0"/>
              <a:t>aproximadamente </a:t>
            </a:r>
            <a:r>
              <a:rPr lang="es-ES" sz="1900" dirty="0"/>
              <a:t>de 3 meses y otras casi un </a:t>
            </a:r>
            <a:r>
              <a:rPr lang="es-ES" sz="1900" dirty="0" smtClean="0"/>
              <a:t>año.</a:t>
            </a:r>
          </a:p>
          <a:p>
            <a:pPr algn="just"/>
            <a:r>
              <a:rPr lang="es-ES" sz="1900" dirty="0"/>
              <a:t>El costo de una prótesis básica es de aproximadamente $</a:t>
            </a:r>
            <a:r>
              <a:rPr lang="es-ES" sz="1900" dirty="0" smtClean="0"/>
              <a:t>4.000.</a:t>
            </a:r>
          </a:p>
          <a:p>
            <a:pPr algn="just"/>
            <a:r>
              <a:rPr lang="es-ES" sz="1900" dirty="0"/>
              <a:t>El tiempo de durabilidad de una prótesis es de 5 a 10 </a:t>
            </a:r>
            <a:r>
              <a:rPr lang="es-ES" sz="1900" dirty="0" smtClean="0"/>
              <a:t>años. </a:t>
            </a:r>
          </a:p>
        </p:txBody>
      </p:sp>
      <p:sp>
        <p:nvSpPr>
          <p:cNvPr id="4" name="3 Marcador de contenido"/>
          <p:cNvSpPr>
            <a:spLocks noGrp="1"/>
          </p:cNvSpPr>
          <p:nvPr>
            <p:ph sz="quarter" idx="4"/>
          </p:nvPr>
        </p:nvSpPr>
        <p:spPr>
          <a:xfrm>
            <a:off x="4800600" y="2438400"/>
            <a:ext cx="3886200" cy="3654896"/>
          </a:xfrm>
        </p:spPr>
        <p:txBody>
          <a:bodyPr>
            <a:noAutofit/>
          </a:bodyPr>
          <a:lstStyle/>
          <a:p>
            <a:pPr lvl="0"/>
            <a:r>
              <a:rPr lang="es-ES" sz="1900" dirty="0"/>
              <a:t>Su impresión es exacta y no requiere de pruebas previas antes del trabajo final.</a:t>
            </a:r>
          </a:p>
          <a:p>
            <a:pPr algn="just"/>
            <a:r>
              <a:rPr lang="es-ES" sz="1900" dirty="0" smtClean="0"/>
              <a:t>Son </a:t>
            </a:r>
            <a:r>
              <a:rPr lang="es-ES" sz="1900" dirty="0"/>
              <a:t>elaboradas con </a:t>
            </a:r>
            <a:r>
              <a:rPr lang="es-ES" sz="1900" dirty="0" smtClean="0"/>
              <a:t>ABS.</a:t>
            </a:r>
          </a:p>
          <a:p>
            <a:pPr algn="just"/>
            <a:r>
              <a:rPr lang="es-ES" sz="1900" dirty="0" smtClean="0"/>
              <a:t>Tiempo </a:t>
            </a:r>
            <a:r>
              <a:rPr lang="es-ES" sz="1900" dirty="0"/>
              <a:t>de elaboración requiere únicamente de algunas horas no mayares a </a:t>
            </a:r>
            <a:r>
              <a:rPr lang="es-ES" sz="1900" dirty="0" smtClean="0"/>
              <a:t>un día.</a:t>
            </a:r>
          </a:p>
          <a:p>
            <a:pPr algn="just"/>
            <a:r>
              <a:rPr lang="es-ES" sz="1900" dirty="0" smtClean="0"/>
              <a:t>Su </a:t>
            </a:r>
            <a:r>
              <a:rPr lang="es-ES" sz="1900" dirty="0"/>
              <a:t>costo </a:t>
            </a:r>
            <a:r>
              <a:rPr lang="es-ES" sz="1900" dirty="0" smtClean="0"/>
              <a:t>no sobrepasa los $300 </a:t>
            </a:r>
          </a:p>
          <a:p>
            <a:pPr algn="just"/>
            <a:r>
              <a:rPr lang="es-ES" sz="1900" dirty="0" smtClean="0"/>
              <a:t>La </a:t>
            </a:r>
            <a:r>
              <a:rPr lang="es-ES" sz="1900" dirty="0"/>
              <a:t>durabilidad va alrededor de 5 hasta 15 </a:t>
            </a:r>
            <a:r>
              <a:rPr lang="es-ES" sz="1900" dirty="0" smtClean="0"/>
              <a:t>años.</a:t>
            </a:r>
            <a:endParaRPr lang="es-ES" sz="1900" dirty="0"/>
          </a:p>
        </p:txBody>
      </p:sp>
      <p:sp>
        <p:nvSpPr>
          <p:cNvPr id="5" name="4 Marcador de texto"/>
          <p:cNvSpPr>
            <a:spLocks noGrp="1"/>
          </p:cNvSpPr>
          <p:nvPr>
            <p:ph type="body" sz="quarter" idx="1"/>
          </p:nvPr>
        </p:nvSpPr>
        <p:spPr>
          <a:solidFill>
            <a:schemeClr val="accent2">
              <a:lumMod val="60000"/>
              <a:lumOff val="40000"/>
            </a:schemeClr>
          </a:solidFill>
        </p:spPr>
        <p:txBody>
          <a:bodyPr/>
          <a:lstStyle/>
          <a:p>
            <a:r>
              <a:rPr lang="es-ES" dirty="0">
                <a:solidFill>
                  <a:schemeClr val="tx1"/>
                </a:solidFill>
              </a:rPr>
              <a:t>Prótesis </a:t>
            </a:r>
            <a:r>
              <a:rPr lang="es-ES" dirty="0" smtClean="0">
                <a:solidFill>
                  <a:schemeClr val="tx1"/>
                </a:solidFill>
              </a:rPr>
              <a:t>tradicionales</a:t>
            </a:r>
            <a:endParaRPr lang="es-ES" dirty="0">
              <a:solidFill>
                <a:schemeClr val="tx1"/>
              </a:solidFill>
            </a:endParaRPr>
          </a:p>
        </p:txBody>
      </p:sp>
      <p:sp>
        <p:nvSpPr>
          <p:cNvPr id="6" name="5 Marcador de texto"/>
          <p:cNvSpPr>
            <a:spLocks noGrp="1"/>
          </p:cNvSpPr>
          <p:nvPr>
            <p:ph type="body" sz="quarter" idx="3"/>
          </p:nvPr>
        </p:nvSpPr>
        <p:spPr>
          <a:solidFill>
            <a:schemeClr val="accent4">
              <a:lumMod val="60000"/>
              <a:lumOff val="40000"/>
            </a:schemeClr>
          </a:solidFill>
        </p:spPr>
        <p:txBody>
          <a:bodyPr/>
          <a:lstStyle/>
          <a:p>
            <a:r>
              <a:rPr lang="es-ES" dirty="0">
                <a:solidFill>
                  <a:schemeClr val="tx1"/>
                </a:solidFill>
              </a:rPr>
              <a:t>Prótesis de impresoras </a:t>
            </a:r>
            <a:r>
              <a:rPr lang="es-ES" dirty="0" smtClean="0">
                <a:solidFill>
                  <a:schemeClr val="tx1"/>
                </a:solidFill>
              </a:rPr>
              <a:t>3D</a:t>
            </a:r>
            <a:endParaRPr lang="es-ES" dirty="0">
              <a:solidFill>
                <a:schemeClr val="tx1"/>
              </a:solidFill>
            </a:endParaRPr>
          </a:p>
        </p:txBody>
      </p:sp>
      <p:pic>
        <p:nvPicPr>
          <p:cNvPr id="3074" name="Picture 2" descr="http://us.123rf.com/450wm/michaeldb/michaeldb1001/michaeldb100100019/6218415-personas-de-dos-lados-de-la-oposici-n-hacen-un-trato-de-las-diferencias-de-liquidaci-n-de-acuerdo-so.jpg?ver=6"/>
          <p:cNvPicPr>
            <a:picLocks noChangeAspect="1" noChangeArrowheads="1"/>
          </p:cNvPicPr>
          <p:nvPr/>
        </p:nvPicPr>
        <p:blipFill rotWithShape="1">
          <a:blip r:embed="rId2">
            <a:extLst>
              <a:ext uri="{28A0092B-C50C-407E-A947-70E740481C1C}">
                <a14:useLocalDpi xmlns:a14="http://schemas.microsoft.com/office/drawing/2010/main" val="0"/>
              </a:ext>
            </a:extLst>
          </a:blip>
          <a:srcRect t="16662" b="12923"/>
          <a:stretch/>
        </p:blipFill>
        <p:spPr bwMode="auto">
          <a:xfrm>
            <a:off x="7380311" y="16266"/>
            <a:ext cx="1778765" cy="125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042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pPr lvl="2" algn="l" rtl="0">
              <a:spcBef>
                <a:spcPct val="0"/>
              </a:spcBef>
            </a:pPr>
            <a:r>
              <a:rPr lang="es-ES" b="1" dirty="0" smtClean="0"/>
              <a:t>Ventajas de utilizar una prótesis elaborada en impresora 3D</a:t>
            </a:r>
            <a:endParaRPr lang="es-ES" dirty="0"/>
          </a:p>
        </p:txBody>
      </p:sp>
      <p:pic>
        <p:nvPicPr>
          <p:cNvPr id="4098" name="Picture 2" descr="https://lh3.googleusercontent.com/-cnLZDvn-_Wk/TYuLjpOVyCI/AAAAAAAAAEM/wmKL4vbAFgc/s1600/3D+Character+%252853%25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04" t="2969" r="17611" b="8892"/>
          <a:stretch/>
        </p:blipFill>
        <p:spPr bwMode="auto">
          <a:xfrm>
            <a:off x="8388424" y="116632"/>
            <a:ext cx="736848" cy="1135145"/>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redondeado"/>
          <p:cNvSpPr/>
          <p:nvPr/>
        </p:nvSpPr>
        <p:spPr>
          <a:xfrm>
            <a:off x="5238378" y="1700808"/>
            <a:ext cx="2736304"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Mejor </a:t>
            </a:r>
            <a:r>
              <a:rPr lang="es-ES" dirty="0"/>
              <a:t>adaptabilidad</a:t>
            </a:r>
          </a:p>
        </p:txBody>
      </p:sp>
      <p:sp>
        <p:nvSpPr>
          <p:cNvPr id="12" name="11 Rectángulo redondeado"/>
          <p:cNvSpPr/>
          <p:nvPr/>
        </p:nvSpPr>
        <p:spPr>
          <a:xfrm>
            <a:off x="1619672" y="4890542"/>
            <a:ext cx="2952328" cy="100811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Menos </a:t>
            </a:r>
            <a:r>
              <a:rPr lang="es-ES" dirty="0" smtClean="0"/>
              <a:t>problemas </a:t>
            </a:r>
            <a:r>
              <a:rPr lang="es-ES" dirty="0"/>
              <a:t>en el proceso pos protésico y de </a:t>
            </a:r>
            <a:r>
              <a:rPr lang="es-ES" dirty="0" err="1"/>
              <a:t>osteointegración</a:t>
            </a:r>
            <a:endParaRPr lang="es-ES" dirty="0"/>
          </a:p>
        </p:txBody>
      </p:sp>
      <p:sp>
        <p:nvSpPr>
          <p:cNvPr id="14" name="13 Rectángulo redondeado"/>
          <p:cNvSpPr/>
          <p:nvPr/>
        </p:nvSpPr>
        <p:spPr>
          <a:xfrm>
            <a:off x="5220072" y="2579526"/>
            <a:ext cx="2736304"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Mayor exactitud</a:t>
            </a:r>
          </a:p>
        </p:txBody>
      </p:sp>
      <p:sp>
        <p:nvSpPr>
          <p:cNvPr id="15" name="14 Rectángulo redondeado"/>
          <p:cNvSpPr/>
          <p:nvPr/>
        </p:nvSpPr>
        <p:spPr>
          <a:xfrm>
            <a:off x="5220072" y="3515630"/>
            <a:ext cx="2736304"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Tiempo de fabricación </a:t>
            </a:r>
            <a:r>
              <a:rPr lang="es-ES" dirty="0" smtClean="0"/>
              <a:t>y </a:t>
            </a:r>
            <a:r>
              <a:rPr lang="es-ES" dirty="0"/>
              <a:t>entrega disminuye</a:t>
            </a:r>
          </a:p>
        </p:txBody>
      </p:sp>
      <p:sp>
        <p:nvSpPr>
          <p:cNvPr id="16" name="15 Rectángulo redondeado"/>
          <p:cNvSpPr/>
          <p:nvPr/>
        </p:nvSpPr>
        <p:spPr>
          <a:xfrm>
            <a:off x="1608534" y="3244230"/>
            <a:ext cx="2736304" cy="648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r>
              <a:rPr lang="es-ES" dirty="0"/>
              <a:t>El costo se reduce </a:t>
            </a:r>
            <a:r>
              <a:rPr lang="es-ES" dirty="0" smtClean="0"/>
              <a:t>(90%)</a:t>
            </a:r>
            <a:endParaRPr lang="es-ES" dirty="0"/>
          </a:p>
        </p:txBody>
      </p:sp>
      <p:sp>
        <p:nvSpPr>
          <p:cNvPr id="17" name="16 Rectángulo redondeado"/>
          <p:cNvSpPr/>
          <p:nvPr/>
        </p:nvSpPr>
        <p:spPr>
          <a:xfrm>
            <a:off x="1616546" y="4098454"/>
            <a:ext cx="2736304" cy="648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r>
              <a:rPr lang="es-ES" dirty="0"/>
              <a:t>Es más estética</a:t>
            </a:r>
          </a:p>
        </p:txBody>
      </p:sp>
      <p:sp>
        <p:nvSpPr>
          <p:cNvPr id="18" name="17 Abrir llave"/>
          <p:cNvSpPr/>
          <p:nvPr/>
        </p:nvSpPr>
        <p:spPr>
          <a:xfrm>
            <a:off x="1043608" y="2924944"/>
            <a:ext cx="720080" cy="322573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19" name="18 Cerrar llave"/>
          <p:cNvSpPr/>
          <p:nvPr/>
        </p:nvSpPr>
        <p:spPr>
          <a:xfrm>
            <a:off x="7812360" y="1556792"/>
            <a:ext cx="720080" cy="271017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494552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C" b="1" dirty="0" smtClean="0">
                <a:solidFill>
                  <a:schemeClr val="tx1"/>
                </a:solidFill>
              </a:rPr>
              <a:t>Hipótesis de la investigación</a:t>
            </a:r>
            <a:endParaRPr lang="es-EC" b="1" dirty="0">
              <a:solidFill>
                <a:schemeClr val="tx1"/>
              </a:solidFill>
            </a:endParaRPr>
          </a:p>
        </p:txBody>
      </p:sp>
      <p:sp>
        <p:nvSpPr>
          <p:cNvPr id="8" name="7 Marcador de contenido"/>
          <p:cNvSpPr>
            <a:spLocks noGrp="1"/>
          </p:cNvSpPr>
          <p:nvPr>
            <p:ph type="body" idx="4294967295"/>
          </p:nvPr>
        </p:nvSpPr>
        <p:spPr>
          <a:xfrm>
            <a:off x="899592" y="2060848"/>
            <a:ext cx="7123112" cy="1673225"/>
          </a:xfrm>
        </p:spPr>
        <p:txBody>
          <a:bodyPr>
            <a:normAutofit fontScale="92500" lnSpcReduction="10000"/>
          </a:bodyPr>
          <a:lstStyle/>
          <a:p>
            <a:pPr marL="0" indent="0" algn="just">
              <a:buNone/>
            </a:pPr>
            <a:r>
              <a:rPr lang="es-ES" dirty="0">
                <a:solidFill>
                  <a:schemeClr val="tx1"/>
                </a:solidFill>
              </a:rPr>
              <a:t>El concepto de las impresoras 3D para la importación, está determinado por la adaptabilidad, calidad y durabilidad de las prótesis ortopédicas.</a:t>
            </a:r>
            <a:endParaRPr lang="es-EC" dirty="0">
              <a:solidFill>
                <a:schemeClr val="tx1"/>
              </a:solidFill>
            </a:endParaRPr>
          </a:p>
          <a:p>
            <a:endParaRPr lang="es-EC" dirty="0"/>
          </a:p>
        </p:txBody>
      </p:sp>
      <p:pic>
        <p:nvPicPr>
          <p:cNvPr id="1026" name="Picture 2" descr="http://image.slidesharecdn.com/modul2kb2-150129213229-conversion-gate02/95/uji-hipotesis-3-638.jpg?cb=1422567759"/>
          <p:cNvPicPr>
            <a:picLocks noChangeAspect="1" noChangeArrowheads="1"/>
          </p:cNvPicPr>
          <p:nvPr/>
        </p:nvPicPr>
        <p:blipFill rotWithShape="1">
          <a:blip r:embed="rId2">
            <a:extLst>
              <a:ext uri="{28A0092B-C50C-407E-A947-70E740481C1C}">
                <a14:useLocalDpi xmlns:a14="http://schemas.microsoft.com/office/drawing/2010/main" val="0"/>
              </a:ext>
            </a:extLst>
          </a:blip>
          <a:srcRect l="2989" t="55023" r="61013"/>
          <a:stretch/>
        </p:blipFill>
        <p:spPr bwMode="auto">
          <a:xfrm>
            <a:off x="7668344" y="44049"/>
            <a:ext cx="1304933" cy="122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2922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Entrevistas </a:t>
            </a:r>
            <a:endParaRPr lang="es-EC" b="1" dirty="0">
              <a:solidFill>
                <a:schemeClr val="tx1"/>
              </a:solidFill>
            </a:endParaRPr>
          </a:p>
        </p:txBody>
      </p:sp>
      <p:pic>
        <p:nvPicPr>
          <p:cNvPr id="3" name="Picture 6" descr="https://javiervite.files.wordpress.com/2013/06/justificacio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110"/>
            <a:ext cx="1298107" cy="126276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1115616" y="1611419"/>
            <a:ext cx="1368152"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t>Médicos</a:t>
            </a:r>
            <a:endParaRPr lang="es-EC" b="1" dirty="0"/>
          </a:p>
        </p:txBody>
      </p:sp>
      <p:sp>
        <p:nvSpPr>
          <p:cNvPr id="5" name="4 Rectángulo redondeado"/>
          <p:cNvSpPr/>
          <p:nvPr/>
        </p:nvSpPr>
        <p:spPr>
          <a:xfrm>
            <a:off x="1115616" y="2564904"/>
            <a:ext cx="1728192"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Materiales utilizados</a:t>
            </a:r>
            <a:endParaRPr lang="es-EC" dirty="0"/>
          </a:p>
        </p:txBody>
      </p:sp>
      <p:sp>
        <p:nvSpPr>
          <p:cNvPr id="6" name="5 Rectángulo"/>
          <p:cNvSpPr/>
          <p:nvPr/>
        </p:nvSpPr>
        <p:spPr>
          <a:xfrm>
            <a:off x="3203848" y="2636912"/>
            <a:ext cx="4896543"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s-ES" dirty="0" smtClean="0"/>
              <a:t>Poliuretano, aluminio, fibra </a:t>
            </a:r>
            <a:r>
              <a:rPr lang="es-ES" dirty="0"/>
              <a:t>de </a:t>
            </a:r>
            <a:r>
              <a:rPr lang="es-ES" dirty="0" smtClean="0"/>
              <a:t>vidrio y de </a:t>
            </a:r>
            <a:r>
              <a:rPr lang="es-ES" dirty="0"/>
              <a:t>carbono</a:t>
            </a:r>
            <a:endParaRPr lang="es-EC" dirty="0"/>
          </a:p>
        </p:txBody>
      </p:sp>
      <p:sp>
        <p:nvSpPr>
          <p:cNvPr id="7" name="6 Rectángulo redondeado"/>
          <p:cNvSpPr/>
          <p:nvPr/>
        </p:nvSpPr>
        <p:spPr>
          <a:xfrm>
            <a:off x="1115616" y="3505200"/>
            <a:ext cx="1728192" cy="3558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Duración </a:t>
            </a:r>
            <a:endParaRPr lang="es-EC" dirty="0"/>
          </a:p>
        </p:txBody>
      </p:sp>
      <p:sp>
        <p:nvSpPr>
          <p:cNvPr id="8" name="7 Rectángulo"/>
          <p:cNvSpPr/>
          <p:nvPr/>
        </p:nvSpPr>
        <p:spPr>
          <a:xfrm>
            <a:off x="3275857" y="3437384"/>
            <a:ext cx="2232247" cy="4236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s-ES" dirty="0" smtClean="0"/>
          </a:p>
          <a:p>
            <a:r>
              <a:rPr lang="es-ES" dirty="0" smtClean="0"/>
              <a:t>Entre </a:t>
            </a:r>
            <a:r>
              <a:rPr lang="es-ES" dirty="0"/>
              <a:t>los 5 y 10 años</a:t>
            </a:r>
            <a:endParaRPr lang="es-EC" dirty="0"/>
          </a:p>
          <a:p>
            <a:pPr lvl="0"/>
            <a:endParaRPr lang="es-EC" dirty="0"/>
          </a:p>
        </p:txBody>
      </p:sp>
      <p:sp>
        <p:nvSpPr>
          <p:cNvPr id="9" name="8 Rectángulo redondeado"/>
          <p:cNvSpPr/>
          <p:nvPr/>
        </p:nvSpPr>
        <p:spPr>
          <a:xfrm>
            <a:off x="1118732" y="4149080"/>
            <a:ext cx="172507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Conocimiento </a:t>
            </a:r>
            <a:r>
              <a:rPr lang="es-ES" dirty="0" smtClean="0"/>
              <a:t>impresoras </a:t>
            </a:r>
            <a:r>
              <a:rPr lang="es-ES" dirty="0"/>
              <a:t>3D</a:t>
            </a:r>
            <a:endParaRPr lang="es-EC" dirty="0"/>
          </a:p>
        </p:txBody>
      </p:sp>
      <p:sp>
        <p:nvSpPr>
          <p:cNvPr id="10" name="9 Rectángulo"/>
          <p:cNvSpPr/>
          <p:nvPr/>
        </p:nvSpPr>
        <p:spPr>
          <a:xfrm>
            <a:off x="3275856" y="4221088"/>
            <a:ext cx="2232247" cy="5718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S" dirty="0" smtClean="0"/>
              <a:t>Conocimiento </a:t>
            </a:r>
            <a:r>
              <a:rPr lang="es-ES" dirty="0"/>
              <a:t>preciso y claro </a:t>
            </a:r>
            <a:endParaRPr lang="es-EC" dirty="0"/>
          </a:p>
        </p:txBody>
      </p:sp>
      <p:sp>
        <p:nvSpPr>
          <p:cNvPr id="11" name="10 Rectángulo redondeado"/>
          <p:cNvSpPr/>
          <p:nvPr/>
        </p:nvSpPr>
        <p:spPr>
          <a:xfrm>
            <a:off x="1115616" y="5085184"/>
            <a:ext cx="172507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Utilizaría </a:t>
            </a:r>
            <a:r>
              <a:rPr lang="es-ES" dirty="0"/>
              <a:t>esta nueva tecnología</a:t>
            </a:r>
            <a:endParaRPr lang="es-EC" dirty="0"/>
          </a:p>
        </p:txBody>
      </p:sp>
      <p:sp>
        <p:nvSpPr>
          <p:cNvPr id="13" name="12 Rectángulo"/>
          <p:cNvSpPr/>
          <p:nvPr/>
        </p:nvSpPr>
        <p:spPr>
          <a:xfrm>
            <a:off x="3275856" y="5161384"/>
            <a:ext cx="4104456" cy="787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S" dirty="0"/>
              <a:t>Si están dispuestos, ya que </a:t>
            </a:r>
            <a:r>
              <a:rPr lang="es-ES" dirty="0" smtClean="0"/>
              <a:t>será </a:t>
            </a:r>
            <a:r>
              <a:rPr lang="es-ES" dirty="0"/>
              <a:t>la clave para obtener </a:t>
            </a:r>
            <a:r>
              <a:rPr lang="es-ES" dirty="0" smtClean="0"/>
              <a:t>mejores prótesis </a:t>
            </a:r>
            <a:r>
              <a:rPr lang="es-ES" dirty="0"/>
              <a:t>ortopédicas</a:t>
            </a:r>
            <a:endParaRPr lang="es-ES" dirty="0" smtClean="0"/>
          </a:p>
        </p:txBody>
      </p:sp>
      <p:sp>
        <p:nvSpPr>
          <p:cNvPr id="14" name="13 Abrir llave"/>
          <p:cNvSpPr/>
          <p:nvPr/>
        </p:nvSpPr>
        <p:spPr>
          <a:xfrm>
            <a:off x="683568" y="2420888"/>
            <a:ext cx="576064" cy="367240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cxnSp>
        <p:nvCxnSpPr>
          <p:cNvPr id="16" name="15 Conector recto de flecha"/>
          <p:cNvCxnSpPr>
            <a:stCxn id="5" idx="3"/>
          </p:cNvCxnSpPr>
          <p:nvPr/>
        </p:nvCxnSpPr>
        <p:spPr>
          <a:xfrm>
            <a:off x="2843808" y="2852936"/>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2843808" y="3717032"/>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17 Conector recto de flecha"/>
          <p:cNvCxnSpPr/>
          <p:nvPr/>
        </p:nvCxnSpPr>
        <p:spPr>
          <a:xfrm>
            <a:off x="2843809" y="4509120"/>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18 Conector recto de flecha"/>
          <p:cNvCxnSpPr/>
          <p:nvPr/>
        </p:nvCxnSpPr>
        <p:spPr>
          <a:xfrm>
            <a:off x="2867079" y="5517232"/>
            <a:ext cx="2880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454655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3661</TotalTime>
  <Words>937</Words>
  <Application>Microsoft Office PowerPoint</Application>
  <PresentationFormat>Presentación en pantalla (4:3)</PresentationFormat>
  <Paragraphs>178</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Intermedio</vt:lpstr>
      <vt:lpstr>ESTUDIO DE CONCEPTO PARA LA IMPORTACIóN DE IMPRESORAS 3D: CASO PRÓTESIS ORTOPÉDICAS</vt:lpstr>
      <vt:lpstr>Introducción </vt:lpstr>
      <vt:lpstr>Justificación </vt:lpstr>
      <vt:lpstr>Marco Teórico </vt:lpstr>
      <vt:lpstr>Objetivos de la Investigación</vt:lpstr>
      <vt:lpstr>Diferencias entre prótesis </vt:lpstr>
      <vt:lpstr>Ventajas de utilizar una prótesis elaborada en impresora 3D</vt:lpstr>
      <vt:lpstr>Hipótesis de la investigación</vt:lpstr>
      <vt:lpstr>Entrevistas </vt:lpstr>
      <vt:lpstr>Entrevistas </vt:lpstr>
      <vt:lpstr>Entrevistas </vt:lpstr>
      <vt:lpstr>Muestra </vt:lpstr>
      <vt:lpstr>Encuestas </vt:lpstr>
      <vt:lpstr>Análisis Encuesta </vt:lpstr>
      <vt:lpstr>Análisis Encuesta </vt:lpstr>
      <vt:lpstr>Análisis Encuesta </vt:lpstr>
      <vt:lpstr>Análisis Encuesta </vt:lpstr>
      <vt:lpstr>Encuestas </vt:lpstr>
      <vt:lpstr>Identificación del producto </vt:lpstr>
      <vt:lpstr>Especificaciones</vt:lpstr>
      <vt:lpstr>Datos de la importación </vt:lpstr>
      <vt:lpstr>Datos de la importación </vt:lpstr>
      <vt:lpstr>DISCUSIÓN </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USER-HP</dc:creator>
  <cp:lastModifiedBy>JOHANITA</cp:lastModifiedBy>
  <cp:revision>65</cp:revision>
  <dcterms:created xsi:type="dcterms:W3CDTF">2016-03-15T03:16:59Z</dcterms:created>
  <dcterms:modified xsi:type="dcterms:W3CDTF">2016-03-18T03:56:12Z</dcterms:modified>
</cp:coreProperties>
</file>