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35"/>
  </p:notesMasterIdLst>
  <p:sldIdLst>
    <p:sldId id="257" r:id="rId2"/>
    <p:sldId id="258" r:id="rId3"/>
    <p:sldId id="264" r:id="rId4"/>
    <p:sldId id="260" r:id="rId5"/>
    <p:sldId id="265" r:id="rId6"/>
    <p:sldId id="266" r:id="rId7"/>
    <p:sldId id="267" r:id="rId8"/>
    <p:sldId id="268" r:id="rId9"/>
    <p:sldId id="269" r:id="rId10"/>
    <p:sldId id="270" r:id="rId11"/>
    <p:sldId id="271" r:id="rId12"/>
    <p:sldId id="274" r:id="rId13"/>
    <p:sldId id="272" r:id="rId14"/>
    <p:sldId id="275" r:id="rId15"/>
    <p:sldId id="298" r:id="rId16"/>
    <p:sldId id="276" r:id="rId17"/>
    <p:sldId id="277" r:id="rId18"/>
    <p:sldId id="278" r:id="rId19"/>
    <p:sldId id="279" r:id="rId20"/>
    <p:sldId id="280" r:id="rId21"/>
    <p:sldId id="285" r:id="rId22"/>
    <p:sldId id="281" r:id="rId23"/>
    <p:sldId id="286" r:id="rId24"/>
    <p:sldId id="284" r:id="rId25"/>
    <p:sldId id="287" r:id="rId26"/>
    <p:sldId id="289" r:id="rId27"/>
    <p:sldId id="290" r:id="rId28"/>
    <p:sldId id="288" r:id="rId29"/>
    <p:sldId id="291" r:id="rId30"/>
    <p:sldId id="282" r:id="rId31"/>
    <p:sldId id="292" r:id="rId32"/>
    <p:sldId id="283" r:id="rId33"/>
    <p:sldId id="261" r:id="rId3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961" autoAdjust="0"/>
  </p:normalViewPr>
  <p:slideViewPr>
    <p:cSldViewPr snapToGrid="0">
      <p:cViewPr varScale="1">
        <p:scale>
          <a:sx n="69" d="100"/>
          <a:sy n="69" d="100"/>
        </p:scale>
        <p:origin x="-780"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es-EC" dirty="0"/>
              <a:t>ACTIVO</a:t>
            </a:r>
          </a:p>
        </c:rich>
      </c:tx>
      <c:overlay val="0"/>
    </c:title>
    <c:autoTitleDeleted val="0"/>
    <c:plotArea>
      <c:layout/>
      <c:lineChart>
        <c:grouping val="stacked"/>
        <c:varyColors val="0"/>
        <c:ser>
          <c:idx val="0"/>
          <c:order val="0"/>
          <c:tx>
            <c:strRef>
              <c:f>SFTENDENCIAS!$F$27</c:f>
              <c:strCache>
                <c:ptCount val="1"/>
                <c:pt idx="0">
                  <c:v>AÑOS</c:v>
                </c:pt>
              </c:strCache>
            </c:strRef>
          </c:tx>
          <c:val>
            <c:numRef>
              <c:f>SFTENDENCIAS!$F$28:$F$31</c:f>
              <c:numCache>
                <c:formatCode>General</c:formatCode>
                <c:ptCount val="4"/>
                <c:pt idx="0">
                  <c:v>2011</c:v>
                </c:pt>
                <c:pt idx="1">
                  <c:v>2012</c:v>
                </c:pt>
                <c:pt idx="2">
                  <c:v>2013</c:v>
                </c:pt>
                <c:pt idx="3">
                  <c:v>2014</c:v>
                </c:pt>
              </c:numCache>
            </c:numRef>
          </c:val>
          <c:smooth val="0"/>
        </c:ser>
        <c:ser>
          <c:idx val="1"/>
          <c:order val="1"/>
          <c:tx>
            <c:strRef>
              <c:f>SFTENDENCIAS!$G$27</c:f>
              <c:strCache>
                <c:ptCount val="1"/>
                <c:pt idx="0">
                  <c:v>ACTIVO</c:v>
                </c:pt>
              </c:strCache>
            </c:strRef>
          </c:tx>
          <c:val>
            <c:numRef>
              <c:f>SFTENDENCIAS!$G$28:$G$31</c:f>
              <c:numCache>
                <c:formatCode>#,##0.00</c:formatCode>
                <c:ptCount val="4"/>
                <c:pt idx="0">
                  <c:v>1267409.42</c:v>
                </c:pt>
                <c:pt idx="1">
                  <c:v>1333329.17</c:v>
                </c:pt>
                <c:pt idx="2">
                  <c:v>1404614.29</c:v>
                </c:pt>
                <c:pt idx="3">
                  <c:v>1235838.43</c:v>
                </c:pt>
              </c:numCache>
            </c:numRef>
          </c:val>
          <c:smooth val="0"/>
        </c:ser>
        <c:dLbls>
          <c:showLegendKey val="0"/>
          <c:showVal val="0"/>
          <c:showCatName val="0"/>
          <c:showSerName val="0"/>
          <c:showPercent val="0"/>
          <c:showBubbleSize val="0"/>
        </c:dLbls>
        <c:marker val="1"/>
        <c:smooth val="0"/>
        <c:axId val="93242880"/>
        <c:axId val="93244416"/>
      </c:lineChart>
      <c:catAx>
        <c:axId val="93242880"/>
        <c:scaling>
          <c:orientation val="minMax"/>
        </c:scaling>
        <c:delete val="0"/>
        <c:axPos val="b"/>
        <c:majorTickMark val="none"/>
        <c:minorTickMark val="none"/>
        <c:tickLblPos val="nextTo"/>
        <c:crossAx val="93244416"/>
        <c:crosses val="autoZero"/>
        <c:auto val="1"/>
        <c:lblAlgn val="ctr"/>
        <c:lblOffset val="100"/>
        <c:noMultiLvlLbl val="0"/>
      </c:catAx>
      <c:valAx>
        <c:axId val="93244416"/>
        <c:scaling>
          <c:orientation val="minMax"/>
        </c:scaling>
        <c:delete val="0"/>
        <c:axPos val="l"/>
        <c:majorGridlines/>
        <c:title>
          <c:overlay val="0"/>
        </c:title>
        <c:numFmt formatCode="General" sourceLinked="1"/>
        <c:majorTickMark val="none"/>
        <c:minorTickMark val="none"/>
        <c:tickLblPos val="nextTo"/>
        <c:crossAx val="93242880"/>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es-EC" dirty="0"/>
              <a:t>PASIVO</a:t>
            </a:r>
          </a:p>
        </c:rich>
      </c:tx>
      <c:layout>
        <c:manualLayout>
          <c:xMode val="edge"/>
          <c:yMode val="edge"/>
          <c:x val="0.31782633420822398"/>
          <c:y val="2.7777777777777776E-2"/>
        </c:manualLayout>
      </c:layout>
      <c:overlay val="0"/>
    </c:title>
    <c:autoTitleDeleted val="0"/>
    <c:plotArea>
      <c:layout/>
      <c:lineChart>
        <c:grouping val="stacked"/>
        <c:varyColors val="0"/>
        <c:ser>
          <c:idx val="0"/>
          <c:order val="0"/>
          <c:tx>
            <c:strRef>
              <c:f>SFTENDENCIAS!$O$27</c:f>
              <c:strCache>
                <c:ptCount val="1"/>
                <c:pt idx="0">
                  <c:v>AÑOS</c:v>
                </c:pt>
              </c:strCache>
            </c:strRef>
          </c:tx>
          <c:val>
            <c:numRef>
              <c:f>SFTENDENCIAS!$O$28:$O$31</c:f>
              <c:numCache>
                <c:formatCode>General</c:formatCode>
                <c:ptCount val="4"/>
                <c:pt idx="0">
                  <c:v>2011</c:v>
                </c:pt>
                <c:pt idx="1">
                  <c:v>2012</c:v>
                </c:pt>
                <c:pt idx="2">
                  <c:v>2013</c:v>
                </c:pt>
                <c:pt idx="3">
                  <c:v>2014</c:v>
                </c:pt>
              </c:numCache>
            </c:numRef>
          </c:val>
          <c:smooth val="0"/>
        </c:ser>
        <c:ser>
          <c:idx val="1"/>
          <c:order val="1"/>
          <c:tx>
            <c:strRef>
              <c:f>SFTENDENCIAS!$P$27</c:f>
              <c:strCache>
                <c:ptCount val="1"/>
                <c:pt idx="0">
                  <c:v>PASIVO</c:v>
                </c:pt>
              </c:strCache>
            </c:strRef>
          </c:tx>
          <c:val>
            <c:numRef>
              <c:f>SFTENDENCIAS!$P$28:$P$31</c:f>
              <c:numCache>
                <c:formatCode>#,##0.00</c:formatCode>
                <c:ptCount val="4"/>
                <c:pt idx="0">
                  <c:v>784453.78</c:v>
                </c:pt>
                <c:pt idx="1">
                  <c:v>1134004.8500000001</c:v>
                </c:pt>
                <c:pt idx="2">
                  <c:v>1077379.8600000001</c:v>
                </c:pt>
                <c:pt idx="3">
                  <c:v>905785.41999999993</c:v>
                </c:pt>
              </c:numCache>
            </c:numRef>
          </c:val>
          <c:smooth val="0"/>
        </c:ser>
        <c:dLbls>
          <c:showLegendKey val="0"/>
          <c:showVal val="0"/>
          <c:showCatName val="0"/>
          <c:showSerName val="0"/>
          <c:showPercent val="0"/>
          <c:showBubbleSize val="0"/>
        </c:dLbls>
        <c:marker val="1"/>
        <c:smooth val="0"/>
        <c:axId val="105620992"/>
        <c:axId val="105622528"/>
      </c:lineChart>
      <c:catAx>
        <c:axId val="105620992"/>
        <c:scaling>
          <c:orientation val="minMax"/>
        </c:scaling>
        <c:delete val="0"/>
        <c:axPos val="b"/>
        <c:majorTickMark val="none"/>
        <c:minorTickMark val="none"/>
        <c:tickLblPos val="nextTo"/>
        <c:crossAx val="105622528"/>
        <c:crosses val="autoZero"/>
        <c:auto val="1"/>
        <c:lblAlgn val="ctr"/>
        <c:lblOffset val="100"/>
        <c:noMultiLvlLbl val="0"/>
      </c:catAx>
      <c:valAx>
        <c:axId val="105622528"/>
        <c:scaling>
          <c:orientation val="minMax"/>
        </c:scaling>
        <c:delete val="0"/>
        <c:axPos val="l"/>
        <c:majorGridlines/>
        <c:title>
          <c:overlay val="0"/>
        </c:title>
        <c:numFmt formatCode="General" sourceLinked="1"/>
        <c:majorTickMark val="none"/>
        <c:minorTickMark val="none"/>
        <c:tickLblPos val="nextTo"/>
        <c:crossAx val="105620992"/>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a:pPr>
            <a:r>
              <a:rPr lang="es-EC" dirty="0"/>
              <a:t>PATRIMONIO</a:t>
            </a:r>
          </a:p>
        </c:rich>
      </c:tx>
      <c:overlay val="0"/>
    </c:title>
    <c:autoTitleDeleted val="0"/>
    <c:plotArea>
      <c:layout/>
      <c:lineChart>
        <c:grouping val="stacked"/>
        <c:varyColors val="0"/>
        <c:ser>
          <c:idx val="0"/>
          <c:order val="0"/>
          <c:tx>
            <c:strRef>
              <c:f>SFTENDENCIAS!$F$49</c:f>
              <c:strCache>
                <c:ptCount val="1"/>
                <c:pt idx="0">
                  <c:v>AÑOS</c:v>
                </c:pt>
              </c:strCache>
            </c:strRef>
          </c:tx>
          <c:val>
            <c:numRef>
              <c:f>SFTENDENCIAS!$F$50:$F$53</c:f>
              <c:numCache>
                <c:formatCode>General</c:formatCode>
                <c:ptCount val="4"/>
                <c:pt idx="0">
                  <c:v>2011</c:v>
                </c:pt>
                <c:pt idx="1">
                  <c:v>2012</c:v>
                </c:pt>
                <c:pt idx="2">
                  <c:v>2013</c:v>
                </c:pt>
                <c:pt idx="3">
                  <c:v>2014</c:v>
                </c:pt>
              </c:numCache>
            </c:numRef>
          </c:val>
          <c:smooth val="0"/>
        </c:ser>
        <c:ser>
          <c:idx val="1"/>
          <c:order val="1"/>
          <c:tx>
            <c:strRef>
              <c:f>SFTENDENCIAS!$G$49</c:f>
              <c:strCache>
                <c:ptCount val="1"/>
                <c:pt idx="0">
                  <c:v>PATRIMONIO</c:v>
                </c:pt>
              </c:strCache>
            </c:strRef>
          </c:tx>
          <c:val>
            <c:numRef>
              <c:f>SFTENDENCIAS!$G$50:$G$53</c:f>
              <c:numCache>
                <c:formatCode>#,##0.00</c:formatCode>
                <c:ptCount val="4"/>
                <c:pt idx="0">
                  <c:v>482955.64</c:v>
                </c:pt>
                <c:pt idx="1">
                  <c:v>199324.31999999998</c:v>
                </c:pt>
                <c:pt idx="2">
                  <c:v>327234.43</c:v>
                </c:pt>
                <c:pt idx="3">
                  <c:v>330053.01</c:v>
                </c:pt>
              </c:numCache>
            </c:numRef>
          </c:val>
          <c:smooth val="0"/>
        </c:ser>
        <c:dLbls>
          <c:showLegendKey val="0"/>
          <c:showVal val="0"/>
          <c:showCatName val="0"/>
          <c:showSerName val="0"/>
          <c:showPercent val="0"/>
          <c:showBubbleSize val="0"/>
        </c:dLbls>
        <c:marker val="1"/>
        <c:smooth val="0"/>
        <c:axId val="112732416"/>
        <c:axId val="112734208"/>
      </c:lineChart>
      <c:catAx>
        <c:axId val="112732416"/>
        <c:scaling>
          <c:orientation val="minMax"/>
        </c:scaling>
        <c:delete val="0"/>
        <c:axPos val="b"/>
        <c:majorTickMark val="none"/>
        <c:minorTickMark val="none"/>
        <c:tickLblPos val="nextTo"/>
        <c:crossAx val="112734208"/>
        <c:crosses val="autoZero"/>
        <c:auto val="1"/>
        <c:lblAlgn val="ctr"/>
        <c:lblOffset val="100"/>
        <c:noMultiLvlLbl val="0"/>
      </c:catAx>
      <c:valAx>
        <c:axId val="112734208"/>
        <c:scaling>
          <c:orientation val="minMax"/>
        </c:scaling>
        <c:delete val="0"/>
        <c:axPos val="l"/>
        <c:majorGridlines/>
        <c:title>
          <c:overlay val="0"/>
        </c:title>
        <c:numFmt formatCode="General" sourceLinked="1"/>
        <c:majorTickMark val="none"/>
        <c:minorTickMark val="none"/>
        <c:tickLblPos val="nextTo"/>
        <c:crossAx val="112732416"/>
        <c:crosses val="autoZero"/>
        <c:crossBetween val="between"/>
      </c:valAx>
      <c:dTable>
        <c:showHorzBorder val="1"/>
        <c:showVertBorder val="1"/>
        <c:showOutline val="1"/>
        <c:showKeys val="1"/>
      </c:dTable>
    </c:plotArea>
    <c:plotVisOnly val="1"/>
    <c:dispBlanksAs val="zero"/>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2B1DDF-7608-4C23-8EB3-84F95F6C7B8C}" type="datetimeFigureOut">
              <a:rPr lang="es-EC" smtClean="0"/>
              <a:t>16/03/2016</a:t>
            </a:fld>
            <a:endParaRPr lang="es-EC" dirty="0"/>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6D54FC-637D-446D-B6F6-A5E235B333F2}" type="slidenum">
              <a:rPr lang="es-EC" smtClean="0"/>
              <a:t>‹Nº›</a:t>
            </a:fld>
            <a:endParaRPr lang="es-EC" dirty="0"/>
          </a:p>
        </p:txBody>
      </p:sp>
    </p:spTree>
    <p:extLst>
      <p:ext uri="{BB962C8B-B14F-4D97-AF65-F5344CB8AC3E}">
        <p14:creationId xmlns:p14="http://schemas.microsoft.com/office/powerpoint/2010/main" val="156968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Buenas tardes</a:t>
            </a:r>
            <a:endParaRPr lang="es-EC" dirty="0"/>
          </a:p>
        </p:txBody>
      </p:sp>
      <p:sp>
        <p:nvSpPr>
          <p:cNvPr id="4" name="3 Marcador de número de diapositiva"/>
          <p:cNvSpPr>
            <a:spLocks noGrp="1"/>
          </p:cNvSpPr>
          <p:nvPr>
            <p:ph type="sldNum" sz="quarter" idx="10"/>
          </p:nvPr>
        </p:nvSpPr>
        <p:spPr/>
        <p:txBody>
          <a:bodyPr/>
          <a:lstStyle/>
          <a:p>
            <a:fld id="{4C6D54FC-637D-446D-B6F6-A5E235B333F2}" type="slidenum">
              <a:rPr lang="es-EC" smtClean="0"/>
              <a:t>1</a:t>
            </a:fld>
            <a:endParaRPr lang="es-EC" dirty="0"/>
          </a:p>
        </p:txBody>
      </p:sp>
    </p:spTree>
    <p:extLst>
      <p:ext uri="{BB962C8B-B14F-4D97-AF65-F5344CB8AC3E}">
        <p14:creationId xmlns:p14="http://schemas.microsoft.com/office/powerpoint/2010/main" val="257289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Consolidar la transformación</a:t>
            </a:r>
            <a:r>
              <a:rPr lang="es-EC" baseline="0" dirty="0" smtClean="0"/>
              <a:t> de la justicia y fortalecer la seguridad integral, en estricto respeto a los derechos humanos </a:t>
            </a:r>
            <a:endParaRPr lang="es-EC" dirty="0"/>
          </a:p>
        </p:txBody>
      </p:sp>
      <p:sp>
        <p:nvSpPr>
          <p:cNvPr id="4" name="3 Marcador de número de diapositiva"/>
          <p:cNvSpPr>
            <a:spLocks noGrp="1"/>
          </p:cNvSpPr>
          <p:nvPr>
            <p:ph type="sldNum" sz="quarter" idx="10"/>
          </p:nvPr>
        </p:nvSpPr>
        <p:spPr/>
        <p:txBody>
          <a:bodyPr/>
          <a:lstStyle/>
          <a:p>
            <a:fld id="{4C6D54FC-637D-446D-B6F6-A5E235B333F2}" type="slidenum">
              <a:rPr lang="es-EC" smtClean="0"/>
              <a:t>6</a:t>
            </a:fld>
            <a:endParaRPr lang="es-EC" dirty="0"/>
          </a:p>
        </p:txBody>
      </p:sp>
    </p:spTree>
    <p:extLst>
      <p:ext uri="{BB962C8B-B14F-4D97-AF65-F5344CB8AC3E}">
        <p14:creationId xmlns:p14="http://schemas.microsoft.com/office/powerpoint/2010/main" val="221342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C6D54FC-637D-446D-B6F6-A5E235B333F2}" type="slidenum">
              <a:rPr lang="es-EC" smtClean="0"/>
              <a:t>7</a:t>
            </a:fld>
            <a:endParaRPr lang="es-EC" dirty="0"/>
          </a:p>
        </p:txBody>
      </p:sp>
    </p:spTree>
    <p:extLst>
      <p:ext uri="{BB962C8B-B14F-4D97-AF65-F5344CB8AC3E}">
        <p14:creationId xmlns:p14="http://schemas.microsoft.com/office/powerpoint/2010/main" val="3114835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Título"/>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5019" y="4953000"/>
            <a:ext cx="12197020"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805E4E1D-0818-4388-BC20-E8C78D83AB33}" type="datetimeFigureOut">
              <a:rPr lang="es-EC" smtClean="0"/>
              <a:t>16/03/2016</a:t>
            </a:fld>
            <a:endParaRPr lang="es-EC"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89BB78C8-C81E-40C0-82E1-71AE93127EEB}" type="slidenum">
              <a:rPr lang="es-EC" smtClean="0"/>
              <a:t>‹Nº›</a:t>
            </a:fld>
            <a:endParaRPr lang="es-EC"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1481330"/>
            <a:ext cx="109728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05E4E1D-0818-4388-BC20-E8C78D83AB33}" type="datetimeFigureOut">
              <a:rPr lang="es-EC" smtClean="0"/>
              <a:t>16/03/2016</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89BB78C8-C81E-40C0-82E1-71AE93127EEB}" type="slidenum">
              <a:rPr lang="es-EC" smtClean="0"/>
              <a:t>‹Nº›</a:t>
            </a:fld>
            <a:endParaRPr lang="es-EC"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125351" y="274641"/>
            <a:ext cx="236996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41"/>
            <a:ext cx="84328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05E4E1D-0818-4388-BC20-E8C78D83AB33}" type="datetimeFigureOut">
              <a:rPr lang="es-EC" smtClean="0"/>
              <a:t>16/03/2016</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89BB78C8-C81E-40C0-82E1-71AE93127EEB}" type="slidenum">
              <a:rPr lang="es-EC" smtClean="0"/>
              <a:t>‹Nº›</a:t>
            </a:fld>
            <a:endParaRPr lang="es-EC"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17432"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7456" name="Picture 48" descr="bannner 2"/>
          <p:cNvPicPr>
            <a:picLocks noChangeAspect="1" noChangeArrowheads="1"/>
          </p:cNvPicPr>
          <p:nvPr userDrawn="1"/>
        </p:nvPicPr>
        <p:blipFill>
          <a:blip r:embed="rId2" cstate="print"/>
          <a:srcRect/>
          <a:stretch>
            <a:fillRect/>
          </a:stretch>
        </p:blipFill>
        <p:spPr bwMode="auto">
          <a:xfrm>
            <a:off x="0" y="5722938"/>
            <a:ext cx="12192000" cy="1135062"/>
          </a:xfrm>
          <a:prstGeom prst="rect">
            <a:avLst/>
          </a:prstGeom>
          <a:noFill/>
        </p:spPr>
      </p:pic>
      <p:sp>
        <p:nvSpPr>
          <p:cNvPr id="17458" name="Oval 50"/>
          <p:cNvSpPr>
            <a:spLocks noChangeArrowheads="1"/>
          </p:cNvSpPr>
          <p:nvPr userDrawn="1"/>
        </p:nvSpPr>
        <p:spPr bwMode="auto">
          <a:xfrm>
            <a:off x="289984" y="260351"/>
            <a:ext cx="1056216" cy="792163"/>
          </a:xfrm>
          <a:prstGeom prst="ellipse">
            <a:avLst/>
          </a:prstGeom>
          <a:solidFill>
            <a:schemeClr val="bg1"/>
          </a:solidFill>
          <a:ln w="9525">
            <a:noFill/>
            <a:round/>
            <a:headEnd/>
            <a:tailEnd/>
          </a:ln>
          <a:effectLst/>
        </p:spPr>
        <p:txBody>
          <a:bodyPr wrap="none" anchor="ctr"/>
          <a:lstStyle/>
          <a:p>
            <a:endParaRPr lang="es-ES" sz="1800" dirty="0">
              <a:solidFill>
                <a:prstClr val="black"/>
              </a:solidFill>
            </a:endParaRPr>
          </a:p>
        </p:txBody>
      </p:sp>
      <p:pic>
        <p:nvPicPr>
          <p:cNvPr id="17457" name="Picture 49" descr="LOGO ESPE ORIGINAL copia"/>
          <p:cNvPicPr>
            <a:picLocks noChangeAspect="1" noChangeArrowheads="1"/>
          </p:cNvPicPr>
          <p:nvPr userDrawn="1"/>
        </p:nvPicPr>
        <p:blipFill>
          <a:blip r:embed="rId3" cstate="print"/>
          <a:srcRect/>
          <a:stretch>
            <a:fillRect/>
          </a:stretch>
        </p:blipFill>
        <p:spPr bwMode="auto">
          <a:xfrm>
            <a:off x="143934" y="115888"/>
            <a:ext cx="4417484" cy="887412"/>
          </a:xfrm>
          <a:prstGeom prst="rect">
            <a:avLst/>
          </a:prstGeom>
          <a:noFill/>
        </p:spPr>
      </p:pic>
    </p:spTree>
    <p:extLst>
      <p:ext uri="{BB962C8B-B14F-4D97-AF65-F5344CB8AC3E}">
        <p14:creationId xmlns:p14="http://schemas.microsoft.com/office/powerpoint/2010/main" val="7034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05E4E1D-0818-4388-BC20-E8C78D83AB33}" type="datetimeFigureOut">
              <a:rPr lang="es-EC" smtClean="0"/>
              <a:t>16/03/2016</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89BB78C8-C81E-40C0-82E1-71AE93127EEB}" type="slidenum">
              <a:rPr lang="es-EC" smtClean="0"/>
              <a:t>‹Nº›</a:t>
            </a:fld>
            <a:endParaRPr lang="es-EC"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05E4E1D-0818-4388-BC20-E8C78D83AB33}" type="datetimeFigureOut">
              <a:rPr lang="es-EC" smtClean="0"/>
              <a:t>16/03/2016</a:t>
            </a:fld>
            <a:endParaRPr lang="es-EC" dirty="0"/>
          </a:p>
        </p:txBody>
      </p:sp>
      <p:sp>
        <p:nvSpPr>
          <p:cNvPr id="5" name="4 Marcador de pie de página"/>
          <p:cNvSpPr>
            <a:spLocks noGrp="1"/>
          </p:cNvSpPr>
          <p:nvPr>
            <p:ph type="ftr" sz="quarter" idx="11"/>
          </p:nvPr>
        </p:nvSpPr>
        <p:spPr/>
        <p:txBody>
          <a:bodyPr/>
          <a:lstStyle>
            <a:extLst/>
          </a:lstStyle>
          <a:p>
            <a:endParaRPr lang="es-EC" dirty="0"/>
          </a:p>
        </p:txBody>
      </p:sp>
      <p:sp>
        <p:nvSpPr>
          <p:cNvPr id="6" name="5 Marcador de número de diapositiva"/>
          <p:cNvSpPr>
            <a:spLocks noGrp="1"/>
          </p:cNvSpPr>
          <p:nvPr>
            <p:ph type="sldNum" sz="quarter" idx="12"/>
          </p:nvPr>
        </p:nvSpPr>
        <p:spPr/>
        <p:txBody>
          <a:bodyPr/>
          <a:lstStyle>
            <a:extLst/>
          </a:lstStyle>
          <a:p>
            <a:fld id="{89BB78C8-C81E-40C0-82E1-71AE93127EEB}" type="slidenum">
              <a:rPr lang="es-EC" smtClean="0"/>
              <a:t>‹Nº›</a:t>
            </a:fld>
            <a:endParaRPr lang="es-EC" dirty="0"/>
          </a:p>
        </p:txBody>
      </p:sp>
      <p:sp>
        <p:nvSpPr>
          <p:cNvPr id="7" name="6 Cheurón"/>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Cheurón"/>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05E4E1D-0818-4388-BC20-E8C78D83AB33}" type="datetimeFigureOut">
              <a:rPr lang="es-EC" smtClean="0"/>
              <a:t>16/03/2016</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89BB78C8-C81E-40C0-82E1-71AE93127EEB}" type="slidenum">
              <a:rPr lang="es-EC" smtClean="0"/>
              <a:t>‹Nº›</a:t>
            </a:fld>
            <a:endParaRPr lang="es-EC"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109728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05E4E1D-0818-4388-BC20-E8C78D83AB33}" type="datetimeFigureOut">
              <a:rPr lang="es-EC" smtClean="0"/>
              <a:t>16/03/2016</a:t>
            </a:fld>
            <a:endParaRPr lang="es-EC" dirty="0"/>
          </a:p>
        </p:txBody>
      </p:sp>
      <p:sp>
        <p:nvSpPr>
          <p:cNvPr id="8" name="7 Marcador de pie de página"/>
          <p:cNvSpPr>
            <a:spLocks noGrp="1"/>
          </p:cNvSpPr>
          <p:nvPr>
            <p:ph type="ftr" sz="quarter" idx="11"/>
          </p:nvPr>
        </p:nvSpPr>
        <p:spPr/>
        <p:txBody>
          <a:bodyPr/>
          <a:lstStyle>
            <a:extLst/>
          </a:lstStyle>
          <a:p>
            <a:endParaRPr lang="es-EC" dirty="0"/>
          </a:p>
        </p:txBody>
      </p:sp>
      <p:sp>
        <p:nvSpPr>
          <p:cNvPr id="9" name="8 Marcador de número de diapositiva"/>
          <p:cNvSpPr>
            <a:spLocks noGrp="1"/>
          </p:cNvSpPr>
          <p:nvPr>
            <p:ph type="sldNum" sz="quarter" idx="12"/>
          </p:nvPr>
        </p:nvSpPr>
        <p:spPr/>
        <p:txBody>
          <a:bodyPr/>
          <a:lstStyle>
            <a:extLst/>
          </a:lstStyle>
          <a:p>
            <a:fld id="{89BB78C8-C81E-40C0-82E1-71AE93127EEB}" type="slidenum">
              <a:rPr lang="es-EC" smtClean="0"/>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805E4E1D-0818-4388-BC20-E8C78D83AB33}" type="datetimeFigureOut">
              <a:rPr lang="es-EC" smtClean="0"/>
              <a:t>16/03/2016</a:t>
            </a:fld>
            <a:endParaRPr lang="es-EC" dirty="0"/>
          </a:p>
        </p:txBody>
      </p:sp>
      <p:sp>
        <p:nvSpPr>
          <p:cNvPr id="4" name="3 Marcador de pie de página"/>
          <p:cNvSpPr>
            <a:spLocks noGrp="1"/>
          </p:cNvSpPr>
          <p:nvPr>
            <p:ph type="ftr" sz="quarter" idx="11"/>
          </p:nvPr>
        </p:nvSpPr>
        <p:spPr/>
        <p:txBody>
          <a:bodyPr/>
          <a:lstStyle>
            <a:extLst/>
          </a:lstStyle>
          <a:p>
            <a:endParaRPr lang="es-EC" dirty="0"/>
          </a:p>
        </p:txBody>
      </p:sp>
      <p:sp>
        <p:nvSpPr>
          <p:cNvPr id="5" name="4 Marcador de número de diapositiva"/>
          <p:cNvSpPr>
            <a:spLocks noGrp="1"/>
          </p:cNvSpPr>
          <p:nvPr>
            <p:ph type="sldNum" sz="quarter" idx="12"/>
          </p:nvPr>
        </p:nvSpPr>
        <p:spPr/>
        <p:txBody>
          <a:bodyPr/>
          <a:lstStyle>
            <a:extLst/>
          </a:lstStyle>
          <a:p>
            <a:fld id="{89BB78C8-C81E-40C0-82E1-71AE93127EEB}" type="slidenum">
              <a:rPr lang="es-EC" smtClean="0"/>
              <a:t>‹Nº›</a:t>
            </a:fld>
            <a:endParaRPr lang="es-EC"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805E4E1D-0818-4388-BC20-E8C78D83AB33}" type="datetimeFigureOut">
              <a:rPr lang="es-EC" smtClean="0"/>
              <a:t>16/03/2016</a:t>
            </a:fld>
            <a:endParaRPr lang="es-EC" dirty="0"/>
          </a:p>
        </p:txBody>
      </p:sp>
      <p:sp>
        <p:nvSpPr>
          <p:cNvPr id="3" name="2 Marcador de pie de página"/>
          <p:cNvSpPr>
            <a:spLocks noGrp="1"/>
          </p:cNvSpPr>
          <p:nvPr>
            <p:ph type="ftr" sz="quarter" idx="11"/>
          </p:nvPr>
        </p:nvSpPr>
        <p:spPr/>
        <p:txBody>
          <a:bodyPr/>
          <a:lstStyle>
            <a:extLst/>
          </a:lstStyle>
          <a:p>
            <a:endParaRPr lang="es-EC" dirty="0"/>
          </a:p>
        </p:txBody>
      </p:sp>
      <p:sp>
        <p:nvSpPr>
          <p:cNvPr id="4" name="3 Marcador de número de diapositiva"/>
          <p:cNvSpPr>
            <a:spLocks noGrp="1"/>
          </p:cNvSpPr>
          <p:nvPr>
            <p:ph type="sldNum" sz="quarter" idx="12"/>
          </p:nvPr>
        </p:nvSpPr>
        <p:spPr/>
        <p:txBody>
          <a:bodyPr/>
          <a:lstStyle>
            <a:extLst/>
          </a:lstStyle>
          <a:p>
            <a:fld id="{89BB78C8-C81E-40C0-82E1-71AE93127EEB}" type="slidenum">
              <a:rPr lang="es-EC" smtClean="0"/>
              <a:t>‹Nº›</a:t>
            </a:fld>
            <a:endParaRPr lang="es-EC"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8969376" y="6407944"/>
            <a:ext cx="2560320" cy="365760"/>
          </a:xfrm>
        </p:spPr>
        <p:txBody>
          <a:bodyPr/>
          <a:lstStyle>
            <a:extLst/>
          </a:lstStyle>
          <a:p>
            <a:fld id="{805E4E1D-0818-4388-BC20-E8C78D83AB33}" type="datetimeFigureOut">
              <a:rPr lang="es-EC" smtClean="0"/>
              <a:t>16/03/2016</a:t>
            </a:fld>
            <a:endParaRPr lang="es-EC" dirty="0"/>
          </a:p>
        </p:txBody>
      </p:sp>
      <p:sp>
        <p:nvSpPr>
          <p:cNvPr id="6" name="5 Marcador de pie de página"/>
          <p:cNvSpPr>
            <a:spLocks noGrp="1"/>
          </p:cNvSpPr>
          <p:nvPr>
            <p:ph type="ftr" sz="quarter" idx="11"/>
          </p:nvPr>
        </p:nvSpPr>
        <p:spPr/>
        <p:txBody>
          <a:bodyPr/>
          <a:lstStyle>
            <a:extLst/>
          </a:lstStyle>
          <a:p>
            <a:endParaRPr lang="es-EC" dirty="0"/>
          </a:p>
        </p:txBody>
      </p:sp>
      <p:sp>
        <p:nvSpPr>
          <p:cNvPr id="7" name="6 Marcador de número de diapositiva"/>
          <p:cNvSpPr>
            <a:spLocks noGrp="1"/>
          </p:cNvSpPr>
          <p:nvPr>
            <p:ph type="sldNum" sz="quarter" idx="12"/>
          </p:nvPr>
        </p:nvSpPr>
        <p:spPr/>
        <p:txBody>
          <a:bodyPr/>
          <a:lstStyle>
            <a:extLst/>
          </a:lstStyle>
          <a:p>
            <a:fld id="{89BB78C8-C81E-40C0-82E1-71AE93127EEB}" type="slidenum">
              <a:rPr lang="es-EC" smtClean="0"/>
              <a:t>‹Nº›</a:t>
            </a:fld>
            <a:endParaRPr lang="es-EC"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805E4E1D-0818-4388-BC20-E8C78D83AB33}" type="datetimeFigureOut">
              <a:rPr lang="es-EC" smtClean="0"/>
              <a:t>16/03/2016</a:t>
            </a:fld>
            <a:endParaRPr lang="es-EC" dirty="0"/>
          </a:p>
        </p:txBody>
      </p:sp>
      <p:sp>
        <p:nvSpPr>
          <p:cNvPr id="6" name="5 Marcador de pie de página"/>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s-EC"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89BB78C8-C81E-40C0-82E1-71AE93127EEB}" type="slidenum">
              <a:rPr lang="es-EC" smtClean="0"/>
              <a:t>‹Nº›</a:t>
            </a:fld>
            <a:endParaRPr lang="es-EC" dirty="0"/>
          </a:p>
        </p:txBody>
      </p:sp>
      <p:sp>
        <p:nvSpPr>
          <p:cNvPr id="2" name="1 Título"/>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Forma libre"/>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Triángulo rectángulo"/>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Cheurón"/>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8056" y="5791253"/>
            <a:ext cx="4536419"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805E4E1D-0818-4388-BC20-E8C78D83AB33}" type="datetimeFigureOut">
              <a:rPr lang="es-EC" smtClean="0"/>
              <a:t>16/03/2016</a:t>
            </a:fld>
            <a:endParaRPr lang="es-EC" dirty="0"/>
          </a:p>
        </p:txBody>
      </p:sp>
      <p:sp>
        <p:nvSpPr>
          <p:cNvPr id="22" name="21 Marcador de pie de página"/>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s-EC" dirty="0"/>
          </a:p>
        </p:txBody>
      </p:sp>
      <p:sp>
        <p:nvSpPr>
          <p:cNvPr id="18" name="17 Marcador de número de diapositiva"/>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89BB78C8-C81E-40C0-82E1-71AE93127EEB}" type="slidenum">
              <a:rPr lang="es-EC" smtClean="0"/>
              <a:t>‹Nº›</a:t>
            </a:fld>
            <a:endParaRPr lang="es-EC" dirty="0"/>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15680" y="1052737"/>
            <a:ext cx="6768752" cy="2554545"/>
          </a:xfrm>
          <a:prstGeom prst="rect">
            <a:avLst/>
          </a:prstGeom>
          <a:noFill/>
        </p:spPr>
        <p:txBody>
          <a:bodyPr wrap="square" rtlCol="0">
            <a:spAutoFit/>
          </a:bodyPr>
          <a:lstStyle/>
          <a:p>
            <a:pPr algn="ctr"/>
            <a:r>
              <a:rPr lang="es-ES" sz="2400" dirty="0" smtClean="0">
                <a:latin typeface="Algerian" pitchFamily="82" charset="0"/>
              </a:rPr>
              <a:t>departamento de ciencias económicas,  administrativas y de comercio </a:t>
            </a:r>
          </a:p>
          <a:p>
            <a:pPr algn="ctr"/>
            <a:endParaRPr lang="es-ES" sz="2000" b="1" dirty="0" smtClean="0"/>
          </a:p>
          <a:p>
            <a:pPr algn="ctr"/>
            <a:r>
              <a:rPr lang="es-ES" sz="2000" b="1" dirty="0" smtClean="0">
                <a:latin typeface="Calisto MT" pitchFamily="18" charset="0"/>
              </a:rPr>
              <a:t>INGENIERÍA EN FINANZAS Y AUDITORIA </a:t>
            </a:r>
          </a:p>
          <a:p>
            <a:pPr algn="ctr"/>
            <a:endParaRPr lang="es-ES" b="1" dirty="0" smtClean="0">
              <a:solidFill>
                <a:schemeClr val="bg1">
                  <a:lumMod val="50000"/>
                </a:schemeClr>
              </a:solidFill>
              <a:latin typeface="Calisto MT" pitchFamily="18" charset="0"/>
            </a:endParaRPr>
          </a:p>
          <a:p>
            <a:pPr algn="ctr"/>
            <a:r>
              <a:rPr lang="es-ES" b="1" dirty="0" smtClean="0"/>
              <a:t>TESIS PREVIO A LA OBTENCIÓN DEL TÍTULO DE INGENIERA EN FINANZAS CONTADOR A PÚBLICA Y AUDITORA</a:t>
            </a:r>
            <a:endParaRPr lang="es-EC" dirty="0" smtClean="0"/>
          </a:p>
          <a:p>
            <a:pPr algn="ctr"/>
            <a:endParaRPr lang="es-ES" b="1" dirty="0" smtClean="0">
              <a:solidFill>
                <a:prstClr val="black"/>
              </a:solidFill>
            </a:endParaRPr>
          </a:p>
        </p:txBody>
      </p:sp>
      <p:sp>
        <p:nvSpPr>
          <p:cNvPr id="5" name="4 CuadroTexto"/>
          <p:cNvSpPr txBox="1"/>
          <p:nvPr/>
        </p:nvSpPr>
        <p:spPr>
          <a:xfrm>
            <a:off x="3594634" y="4519927"/>
            <a:ext cx="5527277" cy="523220"/>
          </a:xfrm>
          <a:prstGeom prst="rect">
            <a:avLst/>
          </a:prstGeom>
          <a:noFill/>
        </p:spPr>
        <p:txBody>
          <a:bodyPr wrap="square" rtlCol="0">
            <a:spAutoFit/>
          </a:bodyPr>
          <a:lstStyle/>
          <a:p>
            <a:pPr algn="ctr"/>
            <a:r>
              <a:rPr lang="es-EC" sz="2800" dirty="0" smtClean="0">
                <a:latin typeface="Bernard MT Condensed" pitchFamily="18" charset="0"/>
              </a:rPr>
              <a:t>ESTEFANY MONSERRATH VINUEZA ERAZO </a:t>
            </a:r>
            <a:endParaRPr lang="es-EC" sz="2800" dirty="0">
              <a:latin typeface="Bernard MT Condensed" pitchFamily="18" charset="0"/>
            </a:endParaRPr>
          </a:p>
        </p:txBody>
      </p:sp>
      <p:sp>
        <p:nvSpPr>
          <p:cNvPr id="6" name="5 Rectángulo"/>
          <p:cNvSpPr/>
          <p:nvPr/>
        </p:nvSpPr>
        <p:spPr>
          <a:xfrm>
            <a:off x="4314056" y="5043147"/>
            <a:ext cx="4572000" cy="707886"/>
          </a:xfrm>
          <a:prstGeom prst="rect">
            <a:avLst/>
          </a:prstGeom>
        </p:spPr>
        <p:txBody>
          <a:bodyPr>
            <a:spAutoFit/>
          </a:bodyPr>
          <a:lstStyle/>
          <a:p>
            <a:pPr algn="ctr"/>
            <a:r>
              <a:rPr lang="es-ES" sz="1600" dirty="0">
                <a:solidFill>
                  <a:srgbClr val="FFFF00"/>
                </a:solidFill>
                <a:latin typeface="Agency FB" pitchFamily="34" charset="0"/>
              </a:rPr>
              <a:t> </a:t>
            </a:r>
            <a:endParaRPr lang="es-EC" sz="1600" dirty="0">
              <a:solidFill>
                <a:srgbClr val="FFFF00"/>
              </a:solidFill>
              <a:latin typeface="Agency FB" pitchFamily="34" charset="0"/>
            </a:endParaRPr>
          </a:p>
          <a:p>
            <a:pPr algn="ctr"/>
            <a:r>
              <a:rPr lang="es-ES" sz="2400" b="1" dirty="0">
                <a:latin typeface="Agency FB" pitchFamily="34" charset="0"/>
              </a:rPr>
              <a:t>SANGOLQUÍ, </a:t>
            </a:r>
            <a:r>
              <a:rPr lang="es-ES" sz="2400" b="1" dirty="0" smtClean="0">
                <a:latin typeface="Agency FB" pitchFamily="34" charset="0"/>
              </a:rPr>
              <a:t>MARZO 2016</a:t>
            </a:r>
            <a:endParaRPr lang="es-EC" sz="2400" dirty="0">
              <a:latin typeface="Agency FB" pitchFamily="34" charset="0"/>
            </a:endParaRPr>
          </a:p>
        </p:txBody>
      </p:sp>
      <p:sp>
        <p:nvSpPr>
          <p:cNvPr id="7" name="6 CuadroTexto"/>
          <p:cNvSpPr txBox="1"/>
          <p:nvPr/>
        </p:nvSpPr>
        <p:spPr>
          <a:xfrm>
            <a:off x="2852304" y="3422299"/>
            <a:ext cx="7495503" cy="1723549"/>
          </a:xfrm>
          <a:prstGeom prst="rect">
            <a:avLst/>
          </a:prstGeom>
          <a:noFill/>
        </p:spPr>
        <p:txBody>
          <a:bodyPr wrap="square" rtlCol="0">
            <a:spAutoFit/>
          </a:bodyPr>
          <a:lstStyle/>
          <a:p>
            <a:pPr algn="ctr"/>
            <a:r>
              <a:rPr lang="es-ES" b="1" dirty="0" smtClean="0"/>
              <a:t>TEMA: ELABORACIÓN DE ESTRATEGIAS  FINANCIERAS PARA  EL MEJORAMIENTO DEL ACTIVO EXIGIBLE DE LA EMPRESA  CGB MONITOREO CIA. LTDA.</a:t>
            </a:r>
            <a:endParaRPr lang="es-EC" dirty="0" smtClean="0"/>
          </a:p>
          <a:p>
            <a:pPr algn="ctr"/>
            <a:endParaRPr lang="es-ES" sz="1600" dirty="0">
              <a:solidFill>
                <a:schemeClr val="tx2">
                  <a:lumMod val="50000"/>
                </a:schemeClr>
              </a:solidFill>
              <a:latin typeface="Baskerville Old Face" pitchFamily="18" charset="0"/>
            </a:endParaRPr>
          </a:p>
          <a:p>
            <a:pPr algn="ctr"/>
            <a:endParaRPr lang="es-EC" sz="3600" dirty="0">
              <a:solidFill>
                <a:schemeClr val="tx2">
                  <a:lumMod val="50000"/>
                </a:schemeClr>
              </a:solidFill>
              <a:latin typeface="Baskerville Old Face" pitchFamily="18" charset="0"/>
            </a:endParaRPr>
          </a:p>
        </p:txBody>
      </p:sp>
    </p:spTree>
    <p:extLst>
      <p:ext uri="{BB962C8B-B14F-4D97-AF65-F5344CB8AC3E}">
        <p14:creationId xmlns:p14="http://schemas.microsoft.com/office/powerpoint/2010/main" val="42589355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8 Rectángulo redondeado"/>
          <p:cNvSpPr/>
          <p:nvPr/>
        </p:nvSpPr>
        <p:spPr>
          <a:xfrm>
            <a:off x="1861531" y="3132585"/>
            <a:ext cx="2324101" cy="857250"/>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dirty="0">
                <a:effectLst/>
                <a:latin typeface="Times New Roman"/>
                <a:ea typeface="Times New Roman"/>
              </a:rPr>
              <a:t>PROVEEDORES </a:t>
            </a:r>
          </a:p>
        </p:txBody>
      </p:sp>
      <p:sp>
        <p:nvSpPr>
          <p:cNvPr id="3" name="62 Rectángulo redondeado"/>
          <p:cNvSpPr/>
          <p:nvPr/>
        </p:nvSpPr>
        <p:spPr>
          <a:xfrm>
            <a:off x="4946443" y="3107229"/>
            <a:ext cx="2736022" cy="1140183"/>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sz="1600" dirty="0">
                <a:effectLst/>
                <a:latin typeface="Times New Roman"/>
                <a:ea typeface="Times New Roman"/>
              </a:rPr>
              <a:t>COMPETIDORES </a:t>
            </a:r>
            <a:r>
              <a:rPr lang="es-EC" dirty="0">
                <a:effectLst/>
                <a:latin typeface="Times New Roman"/>
                <a:ea typeface="Times New Roman"/>
              </a:rPr>
              <a:t>ENTRANTES</a:t>
            </a:r>
            <a:r>
              <a:rPr lang="es-EC" sz="1600" dirty="0">
                <a:effectLst/>
                <a:latin typeface="Times New Roman"/>
                <a:ea typeface="Times New Roman"/>
              </a:rPr>
              <a:t> EN EL SECTOR </a:t>
            </a:r>
          </a:p>
          <a:p>
            <a:pPr algn="ctr">
              <a:spcAft>
                <a:spcPts val="0"/>
              </a:spcAft>
            </a:pPr>
            <a:r>
              <a:rPr lang="es-EC" sz="1600" dirty="0">
                <a:effectLst/>
                <a:latin typeface="Times New Roman"/>
                <a:ea typeface="Times New Roman"/>
              </a:rPr>
              <a:t> </a:t>
            </a:r>
          </a:p>
        </p:txBody>
      </p:sp>
      <p:sp>
        <p:nvSpPr>
          <p:cNvPr id="6" name="67 Rectángulo redondeado"/>
          <p:cNvSpPr/>
          <p:nvPr/>
        </p:nvSpPr>
        <p:spPr>
          <a:xfrm>
            <a:off x="8360400" y="3132585"/>
            <a:ext cx="2161639" cy="838200"/>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dirty="0">
                <a:effectLst/>
                <a:latin typeface="Times New Roman"/>
                <a:ea typeface="Times New Roman"/>
              </a:rPr>
              <a:t>COMPRADORES</a:t>
            </a:r>
          </a:p>
        </p:txBody>
      </p:sp>
      <p:sp>
        <p:nvSpPr>
          <p:cNvPr id="7" name="66 Rectángulo redondeado"/>
          <p:cNvSpPr/>
          <p:nvPr/>
        </p:nvSpPr>
        <p:spPr>
          <a:xfrm>
            <a:off x="5056567" y="4814887"/>
            <a:ext cx="2541968" cy="885825"/>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dirty="0">
                <a:effectLst/>
                <a:latin typeface="Times New Roman"/>
                <a:ea typeface="Times New Roman"/>
              </a:rPr>
              <a:t>SUSTITUTOS </a:t>
            </a:r>
          </a:p>
        </p:txBody>
      </p:sp>
      <p:sp>
        <p:nvSpPr>
          <p:cNvPr id="8" name="61 Rectángulo redondeado"/>
          <p:cNvSpPr/>
          <p:nvPr/>
        </p:nvSpPr>
        <p:spPr>
          <a:xfrm>
            <a:off x="4862511" y="1692367"/>
            <a:ext cx="2877691" cy="896288"/>
          </a:xfrm>
          <a:prstGeom prst="roundRect">
            <a:avLst/>
          </a:prstGeom>
          <a:ln>
            <a:solidFill>
              <a:srgbClr val="92D050"/>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s-EC" dirty="0">
                <a:effectLst/>
                <a:latin typeface="Times New Roman"/>
                <a:ea typeface="Times New Roman"/>
              </a:rPr>
              <a:t>COMPETIDORES POTENCIALES </a:t>
            </a:r>
          </a:p>
        </p:txBody>
      </p:sp>
      <p:cxnSp>
        <p:nvCxnSpPr>
          <p:cNvPr id="14" name="13 Conector recto de flecha"/>
          <p:cNvCxnSpPr>
            <a:stCxn id="8" idx="2"/>
            <a:endCxn id="3" idx="0"/>
          </p:cNvCxnSpPr>
          <p:nvPr/>
        </p:nvCxnSpPr>
        <p:spPr>
          <a:xfrm>
            <a:off x="6301357" y="2588655"/>
            <a:ext cx="13097" cy="51857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a:stCxn id="6" idx="1"/>
          </p:cNvCxnSpPr>
          <p:nvPr/>
        </p:nvCxnSpPr>
        <p:spPr>
          <a:xfrm flipH="1">
            <a:off x="7695562" y="3551685"/>
            <a:ext cx="664838" cy="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7" idx="0"/>
            <a:endCxn id="3" idx="2"/>
          </p:cNvCxnSpPr>
          <p:nvPr/>
        </p:nvCxnSpPr>
        <p:spPr>
          <a:xfrm flipH="1" flipV="1">
            <a:off x="6314454" y="4247412"/>
            <a:ext cx="13097" cy="567475"/>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a:stCxn id="2" idx="3"/>
          </p:cNvCxnSpPr>
          <p:nvPr/>
        </p:nvCxnSpPr>
        <p:spPr>
          <a:xfrm>
            <a:off x="4185632" y="3561210"/>
            <a:ext cx="773907" cy="0"/>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5" name="44 CuadroTexto"/>
          <p:cNvSpPr txBox="1"/>
          <p:nvPr/>
        </p:nvSpPr>
        <p:spPr>
          <a:xfrm>
            <a:off x="4483018" y="791618"/>
            <a:ext cx="4417453" cy="523220"/>
          </a:xfrm>
          <a:prstGeom prst="rect">
            <a:avLst/>
          </a:prstGeom>
          <a:noFill/>
        </p:spPr>
        <p:txBody>
          <a:bodyPr wrap="square" rtlCol="0">
            <a:spAutoFit/>
          </a:bodyPr>
          <a:lstStyle/>
          <a:p>
            <a:r>
              <a:rPr lang="es-EC" sz="2800" b="1" dirty="0" smtClean="0"/>
              <a:t>FUERZAS DE PORTER </a:t>
            </a:r>
            <a:endParaRPr lang="es-EC" sz="2800" b="1" dirty="0"/>
          </a:p>
        </p:txBody>
      </p:sp>
    </p:spTree>
    <p:extLst>
      <p:ext uri="{BB962C8B-B14F-4D97-AF65-F5344CB8AC3E}">
        <p14:creationId xmlns:p14="http://schemas.microsoft.com/office/powerpoint/2010/main" val="3132911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5 Flecha derecha"/>
          <p:cNvSpPr>
            <a:spLocks noChangeArrowheads="1"/>
          </p:cNvSpPr>
          <p:nvPr/>
        </p:nvSpPr>
        <p:spPr bwMode="auto">
          <a:xfrm>
            <a:off x="1262130" y="1618846"/>
            <a:ext cx="2648799" cy="790934"/>
          </a:xfrm>
          <a:prstGeom prst="rightArrow">
            <a:avLst>
              <a:gd name="adj1" fmla="val 50000"/>
              <a:gd name="adj2" fmla="val 49994"/>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ENTRADA</a:t>
            </a: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37 Rectángulo"/>
          <p:cNvSpPr>
            <a:spLocks noChangeArrowheads="1"/>
          </p:cNvSpPr>
          <p:nvPr/>
        </p:nvSpPr>
        <p:spPr bwMode="auto">
          <a:xfrm>
            <a:off x="4730401" y="1733326"/>
            <a:ext cx="2095121" cy="5619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PROCESO</a:t>
            </a:r>
            <a:endParaRPr kumimoji="0" lang="es-EC" altLang="es-EC"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4" name="41 Flecha derecha"/>
          <p:cNvSpPr>
            <a:spLocks noChangeArrowheads="1"/>
          </p:cNvSpPr>
          <p:nvPr/>
        </p:nvSpPr>
        <p:spPr bwMode="auto">
          <a:xfrm>
            <a:off x="7477436" y="1535133"/>
            <a:ext cx="2619599" cy="958359"/>
          </a:xfrm>
          <a:prstGeom prst="rightArrow">
            <a:avLst>
              <a:gd name="adj1" fmla="val 50000"/>
              <a:gd name="adj2" fmla="val 49997"/>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SALIDA</a:t>
            </a: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3 Rectángulo"/>
          <p:cNvSpPr>
            <a:spLocks noChangeArrowheads="1"/>
          </p:cNvSpPr>
          <p:nvPr/>
        </p:nvSpPr>
        <p:spPr bwMode="auto">
          <a:xfrm>
            <a:off x="1262130" y="2691685"/>
            <a:ext cx="2648799" cy="242122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Selección del cliente potencial </a:t>
            </a:r>
            <a:endParaRPr kumimoji="0" lang="es-EC" alt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Contacto con el cliente </a:t>
            </a:r>
            <a:endParaRPr kumimoji="0" lang="es-EC" alt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Visita previa </a:t>
            </a:r>
            <a:endParaRPr kumimoji="0" lang="es-EC" alt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Establece forma de pago </a:t>
            </a:r>
            <a:endParaRPr kumimoji="0" lang="es-EC" alt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Sugerencias y preventa </a:t>
            </a:r>
            <a:endParaRPr kumimoji="0" lang="es-EC" altLang="es-EC"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48 Rectángulo"/>
          <p:cNvSpPr>
            <a:spLocks noChangeArrowheads="1"/>
          </p:cNvSpPr>
          <p:nvPr/>
        </p:nvSpPr>
        <p:spPr bwMode="auto">
          <a:xfrm>
            <a:off x="4730402" y="2691685"/>
            <a:ext cx="2095121" cy="240175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Venta </a:t>
            </a:r>
            <a:endParaRPr kumimoji="0" lang="es-EC" altLang="es-EC"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(Asesores Comerciales) </a:t>
            </a:r>
            <a:endParaRPr kumimoji="0" lang="es-EC" altLang="es-EC"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50 Rectángulo"/>
          <p:cNvSpPr>
            <a:spLocks noChangeArrowheads="1"/>
          </p:cNvSpPr>
          <p:nvPr/>
        </p:nvSpPr>
        <p:spPr bwMode="auto">
          <a:xfrm>
            <a:off x="7477438" y="2691685"/>
            <a:ext cx="2465052" cy="240175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EC" alt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Instalación de los equipos de seguridad </a:t>
            </a:r>
            <a:endParaRPr kumimoji="0" lang="es-EC" alt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Capacitación al cliente sobre el uso de los equipos</a:t>
            </a:r>
            <a:endParaRPr kumimoji="0" lang="es-EC" altLang="es-EC"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C" altLang="es-EC"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*Activación de los equipos seguridad.</a:t>
            </a:r>
            <a:endParaRPr kumimoji="0" lang="es-EC" altLang="es-EC"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2683238" y="884559"/>
            <a:ext cx="6825523"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C" sz="28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PROCESO DE VENTAS CGB CÍA. LTDA</a:t>
            </a:r>
            <a:r>
              <a:rPr kumimoji="0" lang="es-ES" altLang="es-EC"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s-EC" altLang="es-EC"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21755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5 Flecha derecha"/>
          <p:cNvSpPr>
            <a:spLocks noChangeArrowheads="1"/>
          </p:cNvSpPr>
          <p:nvPr/>
        </p:nvSpPr>
        <p:spPr bwMode="auto">
          <a:xfrm>
            <a:off x="1262130" y="1618846"/>
            <a:ext cx="2648799" cy="790934"/>
          </a:xfrm>
          <a:prstGeom prst="rightArrow">
            <a:avLst>
              <a:gd name="adj1" fmla="val 50000"/>
              <a:gd name="adj2" fmla="val 49994"/>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C" altLang="es-EC" b="1" dirty="0" smtClean="0">
                <a:solidFill>
                  <a:prstClr val="black"/>
                </a:solidFill>
                <a:latin typeface="Arial" pitchFamily="34" charset="0"/>
                <a:ea typeface="Times New Roman" pitchFamily="18" charset="0"/>
                <a:cs typeface="Arial" pitchFamily="34" charset="0"/>
              </a:rPr>
              <a:t>ENTRADA</a:t>
            </a:r>
            <a:r>
              <a:rPr lang="es-EC" altLang="es-EC" sz="1200" dirty="0" smtClean="0">
                <a:solidFill>
                  <a:prstClr val="black"/>
                </a:solidFill>
                <a:latin typeface="Arial" pitchFamily="34" charset="0"/>
                <a:ea typeface="Times New Roman" pitchFamily="18" charset="0"/>
                <a:cs typeface="Arial" pitchFamily="34" charset="0"/>
              </a:rPr>
              <a:t> </a:t>
            </a:r>
            <a:endParaRPr lang="es-EC" altLang="es-EC" dirty="0" smtClean="0">
              <a:solidFill>
                <a:prstClr val="black"/>
              </a:solidFill>
              <a:latin typeface="Arial" pitchFamily="34" charset="0"/>
              <a:cs typeface="Arial" pitchFamily="34" charset="0"/>
            </a:endParaRPr>
          </a:p>
        </p:txBody>
      </p:sp>
      <p:sp>
        <p:nvSpPr>
          <p:cNvPr id="3" name="37 Rectángulo"/>
          <p:cNvSpPr>
            <a:spLocks noChangeArrowheads="1"/>
          </p:cNvSpPr>
          <p:nvPr/>
        </p:nvSpPr>
        <p:spPr bwMode="auto">
          <a:xfrm>
            <a:off x="4730401" y="1733326"/>
            <a:ext cx="2095121" cy="5619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C" altLang="es-EC" b="1" dirty="0" smtClean="0">
                <a:solidFill>
                  <a:prstClr val="black"/>
                </a:solidFill>
                <a:latin typeface="Arial" pitchFamily="34" charset="0"/>
                <a:ea typeface="Times New Roman" pitchFamily="18" charset="0"/>
                <a:cs typeface="Arial" pitchFamily="34" charset="0"/>
              </a:rPr>
              <a:t>PROCESO</a:t>
            </a:r>
            <a:endParaRPr lang="es-EC" altLang="es-EC" sz="2800" b="1" dirty="0" smtClean="0">
              <a:solidFill>
                <a:prstClr val="black"/>
              </a:solidFill>
              <a:latin typeface="Arial" pitchFamily="34" charset="0"/>
              <a:cs typeface="Arial" pitchFamily="34" charset="0"/>
            </a:endParaRPr>
          </a:p>
        </p:txBody>
      </p:sp>
      <p:sp>
        <p:nvSpPr>
          <p:cNvPr id="4" name="41 Flecha derecha"/>
          <p:cNvSpPr>
            <a:spLocks noChangeArrowheads="1"/>
          </p:cNvSpPr>
          <p:nvPr/>
        </p:nvSpPr>
        <p:spPr bwMode="auto">
          <a:xfrm>
            <a:off x="7477436" y="1535133"/>
            <a:ext cx="2619599" cy="958359"/>
          </a:xfrm>
          <a:prstGeom prst="rightArrow">
            <a:avLst>
              <a:gd name="adj1" fmla="val 50000"/>
              <a:gd name="adj2" fmla="val 49997"/>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s-EC" altLang="es-EC" b="1" dirty="0" smtClean="0">
                <a:solidFill>
                  <a:prstClr val="black"/>
                </a:solidFill>
                <a:latin typeface="Arial" pitchFamily="34" charset="0"/>
                <a:ea typeface="Times New Roman" pitchFamily="18" charset="0"/>
                <a:cs typeface="Arial" pitchFamily="34" charset="0"/>
              </a:rPr>
              <a:t>SALIDA</a:t>
            </a:r>
            <a:r>
              <a:rPr lang="es-EC" altLang="es-EC" sz="1200" dirty="0" smtClean="0">
                <a:solidFill>
                  <a:prstClr val="black"/>
                </a:solidFill>
                <a:latin typeface="Arial" pitchFamily="34" charset="0"/>
                <a:ea typeface="Times New Roman" pitchFamily="18" charset="0"/>
                <a:cs typeface="Arial" pitchFamily="34" charset="0"/>
              </a:rPr>
              <a:t> </a:t>
            </a:r>
            <a:endParaRPr lang="es-EC" altLang="es-EC" dirty="0" smtClean="0">
              <a:solidFill>
                <a:prstClr val="black"/>
              </a:solidFill>
              <a:latin typeface="Arial" pitchFamily="34" charset="0"/>
              <a:cs typeface="Arial" pitchFamily="34" charset="0"/>
            </a:endParaRPr>
          </a:p>
        </p:txBody>
      </p:sp>
      <p:sp>
        <p:nvSpPr>
          <p:cNvPr id="5" name="43 Rectángulo"/>
          <p:cNvSpPr>
            <a:spLocks noChangeArrowheads="1"/>
          </p:cNvSpPr>
          <p:nvPr/>
        </p:nvSpPr>
        <p:spPr bwMode="auto">
          <a:xfrm>
            <a:off x="1262130" y="2691684"/>
            <a:ext cx="2648799" cy="273032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r>
              <a:rPr lang="es-EC" dirty="0" smtClean="0"/>
              <a:t>*Revisión </a:t>
            </a:r>
            <a:r>
              <a:rPr lang="es-EC" dirty="0"/>
              <a:t>y comprobación de los datos del cliente </a:t>
            </a:r>
          </a:p>
          <a:p>
            <a:r>
              <a:rPr lang="es-EC" dirty="0"/>
              <a:t>* Establece el tiempo de crédito </a:t>
            </a:r>
          </a:p>
          <a:p>
            <a:r>
              <a:rPr lang="es-EC" dirty="0"/>
              <a:t>* Establece plazo de pago para el servicio de </a:t>
            </a:r>
            <a:r>
              <a:rPr lang="es-EC" dirty="0" smtClean="0"/>
              <a:t>monitoreo.</a:t>
            </a:r>
            <a:endParaRPr lang="es-EC" dirty="0"/>
          </a:p>
        </p:txBody>
      </p:sp>
      <p:sp>
        <p:nvSpPr>
          <p:cNvPr id="6" name="48 Rectángulo"/>
          <p:cNvSpPr>
            <a:spLocks noChangeArrowheads="1"/>
          </p:cNvSpPr>
          <p:nvPr/>
        </p:nvSpPr>
        <p:spPr bwMode="auto">
          <a:xfrm>
            <a:off x="4730402" y="2691684"/>
            <a:ext cx="2095121" cy="273032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pPr algn="ctr"/>
            <a:r>
              <a:rPr lang="es-EC" sz="2400" dirty="0"/>
              <a:t>Crédito</a:t>
            </a:r>
          </a:p>
          <a:p>
            <a:pPr algn="ctr"/>
            <a:r>
              <a:rPr lang="es-EC" sz="2400" dirty="0"/>
              <a:t> </a:t>
            </a:r>
          </a:p>
          <a:p>
            <a:pPr algn="ctr"/>
            <a:r>
              <a:rPr lang="es-EC" sz="2400" dirty="0"/>
              <a:t>(Asistentes de crédito) </a:t>
            </a:r>
          </a:p>
          <a:p>
            <a:pPr algn="ctr" fontAlgn="base">
              <a:spcBef>
                <a:spcPct val="0"/>
              </a:spcBef>
              <a:spcAft>
                <a:spcPct val="0"/>
              </a:spcAft>
            </a:pPr>
            <a:endParaRPr lang="es-EC" altLang="es-EC" sz="3600" dirty="0" smtClean="0">
              <a:solidFill>
                <a:prstClr val="black"/>
              </a:solidFill>
              <a:latin typeface="Arial" pitchFamily="34" charset="0"/>
              <a:cs typeface="Arial" pitchFamily="34" charset="0"/>
            </a:endParaRPr>
          </a:p>
        </p:txBody>
      </p:sp>
      <p:sp>
        <p:nvSpPr>
          <p:cNvPr id="7" name="50 Rectángulo"/>
          <p:cNvSpPr>
            <a:spLocks noChangeArrowheads="1"/>
          </p:cNvSpPr>
          <p:nvPr/>
        </p:nvSpPr>
        <p:spPr bwMode="auto">
          <a:xfrm>
            <a:off x="7477438" y="2701422"/>
            <a:ext cx="2465052" cy="2720584"/>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bodyPr>
          <a:lstStyle/>
          <a:p>
            <a:endParaRPr lang="es-EC" sz="1200" dirty="0" smtClean="0"/>
          </a:p>
          <a:p>
            <a:r>
              <a:rPr lang="es-EC" dirty="0" smtClean="0"/>
              <a:t>*</a:t>
            </a:r>
            <a:r>
              <a:rPr lang="es-EC" dirty="0"/>
              <a:t>Ubica a los clientes cuyos plazos ya han vencido.</a:t>
            </a:r>
          </a:p>
          <a:p>
            <a:r>
              <a:rPr lang="es-EC" dirty="0"/>
              <a:t>* Gestión de cobranzas.</a:t>
            </a:r>
          </a:p>
          <a:p>
            <a:r>
              <a:rPr lang="es-EC" dirty="0"/>
              <a:t>* A la negativa de cancelación de la deuda, se suspende el servicio. </a:t>
            </a:r>
          </a:p>
        </p:txBody>
      </p:sp>
      <p:sp>
        <p:nvSpPr>
          <p:cNvPr id="8" name="Rectangle 7"/>
          <p:cNvSpPr>
            <a:spLocks noChangeArrowheads="1"/>
          </p:cNvSpPr>
          <p:nvPr/>
        </p:nvSpPr>
        <p:spPr bwMode="auto">
          <a:xfrm>
            <a:off x="1220244" y="884559"/>
            <a:ext cx="9751517"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s-ES" altLang="es-EC" sz="28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PROCESO DE CRÉDITO Y COBRANZAS  CGB CÍA. LTDA</a:t>
            </a:r>
            <a:r>
              <a:rPr lang="es-ES" altLang="es-EC" sz="1200" dirty="0" smtClean="0">
                <a:solidFill>
                  <a:prstClr val="black"/>
                </a:solidFill>
                <a:latin typeface="Arial" pitchFamily="34" charset="0"/>
                <a:ea typeface="Times New Roman" pitchFamily="18" charset="0"/>
                <a:cs typeface="Arial" pitchFamily="34" charset="0"/>
              </a:rPr>
              <a:t>.</a:t>
            </a:r>
            <a:endParaRPr lang="es-EC" altLang="es-EC" sz="1100" dirty="0" smtClean="0">
              <a:solidFill>
                <a:prstClr val="black"/>
              </a:solidFill>
              <a:latin typeface="Arial" pitchFamily="34" charset="0"/>
              <a:cs typeface="Arial" pitchFamily="34" charset="0"/>
            </a:endParaRPr>
          </a:p>
          <a:p>
            <a:pPr eaLnBrk="0" fontAlgn="base" hangingPunct="0">
              <a:spcBef>
                <a:spcPct val="0"/>
              </a:spcBef>
              <a:spcAft>
                <a:spcPct val="0"/>
              </a:spcAft>
            </a:pPr>
            <a:endParaRPr lang="es-EC" altLang="es-EC" dirty="0" smtClean="0">
              <a:solidFill>
                <a:prstClr val="black"/>
              </a:solidFill>
              <a:latin typeface="Arial" pitchFamily="34" charset="0"/>
              <a:cs typeface="Arial" pitchFamily="34" charset="0"/>
            </a:endParaRPr>
          </a:p>
        </p:txBody>
      </p:sp>
      <p:sp>
        <p:nvSpPr>
          <p:cNvPr id="9" name="Rectangle 1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s-EC" altLang="es-EC"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13342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Gráfico"/>
          <p:cNvGraphicFramePr/>
          <p:nvPr>
            <p:extLst>
              <p:ext uri="{D42A27DB-BD31-4B8C-83A1-F6EECF244321}">
                <p14:modId xmlns:p14="http://schemas.microsoft.com/office/powerpoint/2010/main" val="3511534257"/>
              </p:ext>
            </p:extLst>
          </p:nvPr>
        </p:nvGraphicFramePr>
        <p:xfrm>
          <a:off x="358461" y="1696792"/>
          <a:ext cx="5681731" cy="33388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Gráfico"/>
          <p:cNvGraphicFramePr/>
          <p:nvPr>
            <p:extLst>
              <p:ext uri="{D42A27DB-BD31-4B8C-83A1-F6EECF244321}">
                <p14:modId xmlns:p14="http://schemas.microsoft.com/office/powerpoint/2010/main" val="4256613957"/>
              </p:ext>
            </p:extLst>
          </p:nvPr>
        </p:nvGraphicFramePr>
        <p:xfrm>
          <a:off x="6656231" y="1812702"/>
          <a:ext cx="4572000" cy="3222938"/>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3039414" y="1004552"/>
            <a:ext cx="6130344" cy="400110"/>
          </a:xfrm>
          <a:prstGeom prst="rect">
            <a:avLst/>
          </a:prstGeom>
          <a:noFill/>
        </p:spPr>
        <p:txBody>
          <a:bodyPr wrap="square" rtlCol="0">
            <a:spAutoFit/>
          </a:bodyPr>
          <a:lstStyle/>
          <a:p>
            <a:pPr algn="ctr"/>
            <a:r>
              <a:rPr lang="es-EC" sz="2000" b="1" dirty="0" smtClean="0"/>
              <a:t>ANÁLISIS FINANCIERO </a:t>
            </a:r>
            <a:endParaRPr lang="es-EC" sz="2000" b="1" dirty="0"/>
          </a:p>
        </p:txBody>
      </p:sp>
    </p:spTree>
    <p:extLst>
      <p:ext uri="{BB962C8B-B14F-4D97-AF65-F5344CB8AC3E}">
        <p14:creationId xmlns:p14="http://schemas.microsoft.com/office/powerpoint/2010/main" val="2959361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1437684498"/>
              </p:ext>
            </p:extLst>
          </p:nvPr>
        </p:nvGraphicFramePr>
        <p:xfrm>
          <a:off x="3284113" y="1803042"/>
          <a:ext cx="5924281" cy="3528812"/>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3039414" y="1004552"/>
            <a:ext cx="6130344" cy="400110"/>
          </a:xfrm>
          <a:prstGeom prst="rect">
            <a:avLst/>
          </a:prstGeom>
          <a:noFill/>
        </p:spPr>
        <p:txBody>
          <a:bodyPr wrap="square" rtlCol="0">
            <a:spAutoFit/>
          </a:bodyPr>
          <a:lstStyle/>
          <a:p>
            <a:pPr algn="ctr"/>
            <a:r>
              <a:rPr lang="es-EC" sz="2000" b="1" dirty="0" smtClean="0"/>
              <a:t>ANÁLISIS FINANCIERO </a:t>
            </a:r>
            <a:endParaRPr lang="es-EC" sz="2000" b="1" dirty="0"/>
          </a:p>
        </p:txBody>
      </p:sp>
    </p:spTree>
    <p:extLst>
      <p:ext uri="{BB962C8B-B14F-4D97-AF65-F5344CB8AC3E}">
        <p14:creationId xmlns:p14="http://schemas.microsoft.com/office/powerpoint/2010/main" val="3574004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39413" y="1230365"/>
            <a:ext cx="6619741" cy="400110"/>
          </a:xfrm>
          <a:prstGeom prst="rect">
            <a:avLst/>
          </a:prstGeom>
          <a:noFill/>
        </p:spPr>
        <p:txBody>
          <a:bodyPr wrap="square" rtlCol="0">
            <a:spAutoFit/>
          </a:bodyPr>
          <a:lstStyle/>
          <a:p>
            <a:pPr algn="ctr"/>
            <a:r>
              <a:rPr lang="es-EC" sz="2000" b="1" dirty="0" smtClean="0"/>
              <a:t>ANÁLISIS FINANCIERO –  BALANCE GENERAL  </a:t>
            </a:r>
            <a:endParaRPr lang="es-EC"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1" y="1842655"/>
            <a:ext cx="11540836" cy="379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302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39413" y="1230365"/>
            <a:ext cx="6619741" cy="400110"/>
          </a:xfrm>
          <a:prstGeom prst="rect">
            <a:avLst/>
          </a:prstGeom>
          <a:noFill/>
        </p:spPr>
        <p:txBody>
          <a:bodyPr wrap="square" rtlCol="0">
            <a:spAutoFit/>
          </a:bodyPr>
          <a:lstStyle/>
          <a:p>
            <a:pPr algn="ctr"/>
            <a:r>
              <a:rPr lang="es-EC" sz="2000" b="1" dirty="0" smtClean="0"/>
              <a:t>ANÁLISIS FINANCIERO –  ESTADO DE RESULTADOS </a:t>
            </a:r>
            <a:endParaRPr lang="es-EC" sz="2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418" y="2008909"/>
            <a:ext cx="10238509" cy="339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721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39414" y="1004552"/>
            <a:ext cx="6671256" cy="707886"/>
          </a:xfrm>
          <a:prstGeom prst="rect">
            <a:avLst/>
          </a:prstGeom>
          <a:noFill/>
        </p:spPr>
        <p:txBody>
          <a:bodyPr wrap="square" rtlCol="0">
            <a:spAutoFit/>
          </a:bodyPr>
          <a:lstStyle/>
          <a:p>
            <a:pPr algn="ctr"/>
            <a:r>
              <a:rPr lang="es-EC" sz="2000" b="1" dirty="0" smtClean="0"/>
              <a:t>ANÁLISIS FINANCIERO – INDICADORES FINANCIEROS </a:t>
            </a:r>
          </a:p>
          <a:p>
            <a:pPr algn="ctr"/>
            <a:r>
              <a:rPr lang="es-EC" sz="2000" b="1" dirty="0" smtClean="0"/>
              <a:t>RAZONES DE ACTIVIDAD  </a:t>
            </a:r>
            <a:endParaRPr lang="es-EC" sz="2000" b="1" dirty="0"/>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2559080" y="2180958"/>
            <a:ext cx="7731139" cy="1264948"/>
          </a:xfrm>
          <a:prstGeom prst="rect">
            <a:avLst/>
          </a:prstGeom>
          <a:noFill/>
          <a:ln>
            <a:noFill/>
          </a:ln>
        </p:spPr>
      </p:pic>
      <p:sp>
        <p:nvSpPr>
          <p:cNvPr id="4" name="3 Rectángulo"/>
          <p:cNvSpPr/>
          <p:nvPr/>
        </p:nvSpPr>
        <p:spPr>
          <a:xfrm>
            <a:off x="2559080" y="1763884"/>
            <a:ext cx="7731139"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dirty="0"/>
              <a:t>Rotación cuentas por </a:t>
            </a:r>
            <a:r>
              <a:rPr lang="es-ES" dirty="0" smtClean="0"/>
              <a:t>cobrar</a:t>
            </a:r>
            <a:endParaRPr lang="es-EC" dirty="0"/>
          </a:p>
        </p:txBody>
      </p:sp>
      <p:sp>
        <p:nvSpPr>
          <p:cNvPr id="5" name="Rectangle 2"/>
          <p:cNvSpPr>
            <a:spLocks noChangeArrowheads="1"/>
          </p:cNvSpPr>
          <p:nvPr/>
        </p:nvSpPr>
        <p:spPr bwMode="auto">
          <a:xfrm>
            <a:off x="2559082" y="3538877"/>
            <a:ext cx="7731138"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S" altLang="es-EC" dirty="0">
                <a:solidFill>
                  <a:schemeClr val="dk1"/>
                </a:solidFill>
              </a:rPr>
              <a:t>Plazo medio </a:t>
            </a:r>
            <a:r>
              <a:rPr lang="es-ES" altLang="es-EC" dirty="0" smtClean="0">
                <a:solidFill>
                  <a:schemeClr val="dk1"/>
                </a:solidFill>
              </a:rPr>
              <a:t>de cobros </a:t>
            </a:r>
            <a:endParaRPr lang="es-EC" altLang="es-EC" dirty="0">
              <a:solidFill>
                <a:schemeClr val="dk1"/>
              </a:solidFill>
            </a:endParaRPr>
          </a:p>
        </p:txBody>
      </p:sp>
      <p:pic>
        <p:nvPicPr>
          <p:cNvPr id="7169" name="Imagen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082" y="3948252"/>
            <a:ext cx="7731138" cy="141347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1447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84044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39414" y="1004552"/>
            <a:ext cx="6130344" cy="400110"/>
          </a:xfrm>
          <a:prstGeom prst="rect">
            <a:avLst/>
          </a:prstGeom>
          <a:noFill/>
        </p:spPr>
        <p:txBody>
          <a:bodyPr wrap="square" rtlCol="0">
            <a:spAutoFit/>
          </a:bodyPr>
          <a:lstStyle/>
          <a:p>
            <a:pPr algn="ctr"/>
            <a:r>
              <a:rPr lang="es-EC" sz="2000" b="1" dirty="0" smtClean="0"/>
              <a:t>ANÁLISIS FINANCIERO </a:t>
            </a:r>
            <a:endParaRPr lang="es-EC" sz="2000" b="1" dirty="0"/>
          </a:p>
        </p:txBody>
      </p:sp>
      <p:sp>
        <p:nvSpPr>
          <p:cNvPr id="3" name="Rectangle 2"/>
          <p:cNvSpPr>
            <a:spLocks noChangeArrowheads="1"/>
          </p:cNvSpPr>
          <p:nvPr/>
        </p:nvSpPr>
        <p:spPr bwMode="auto">
          <a:xfrm>
            <a:off x="3229911" y="1708477"/>
            <a:ext cx="6221575"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altLang="es-EC" dirty="0">
                <a:solidFill>
                  <a:schemeClr val="dk1"/>
                </a:solidFill>
              </a:rPr>
              <a:t>Rotación cuentas por pagar  CGB Monitoreo Cía. Ltda.</a:t>
            </a:r>
            <a:endParaRPr lang="es-EC" altLang="es-EC" dirty="0">
              <a:solidFill>
                <a:schemeClr val="dk1"/>
              </a:solidFill>
            </a:endParaRPr>
          </a:p>
          <a:p>
            <a:pPr algn="ctr"/>
            <a:endParaRPr lang="es-EC" altLang="es-EC" dirty="0">
              <a:solidFill>
                <a:schemeClr val="dk1"/>
              </a:solidFill>
            </a:endParaRPr>
          </a:p>
        </p:txBody>
      </p:sp>
      <p:pic>
        <p:nvPicPr>
          <p:cNvPr id="9217" name="Imagen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911" y="2492062"/>
            <a:ext cx="6221575" cy="9334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390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3229911" y="3588793"/>
            <a:ext cx="6221575"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altLang="es-EC" dirty="0">
                <a:solidFill>
                  <a:schemeClr val="dk1"/>
                </a:solidFill>
              </a:rPr>
              <a:t>Plazo medio de pagos   CGB Monitoreo Cía. Ltda.</a:t>
            </a:r>
            <a:endParaRPr lang="es-EC" altLang="es-EC" dirty="0">
              <a:solidFill>
                <a:schemeClr val="dk1"/>
              </a:solidFill>
            </a:endParaRPr>
          </a:p>
          <a:p>
            <a:pPr algn="ctr"/>
            <a:endParaRPr lang="es-EC" altLang="es-EC" dirty="0">
              <a:solidFill>
                <a:schemeClr val="dk1"/>
              </a:solidFill>
            </a:endParaRPr>
          </a:p>
        </p:txBody>
      </p:sp>
      <p:pic>
        <p:nvPicPr>
          <p:cNvPr id="9220" name="Imagen 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911" y="4358826"/>
            <a:ext cx="6221575" cy="9730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0" y="1009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8541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39413" y="1004552"/>
            <a:ext cx="6774287" cy="707886"/>
          </a:xfrm>
          <a:prstGeom prst="rect">
            <a:avLst/>
          </a:prstGeom>
          <a:noFill/>
        </p:spPr>
        <p:txBody>
          <a:bodyPr wrap="square" rtlCol="0">
            <a:spAutoFit/>
          </a:bodyPr>
          <a:lstStyle/>
          <a:p>
            <a:pPr algn="ctr"/>
            <a:r>
              <a:rPr lang="es-EC" sz="2000" b="1" dirty="0" smtClean="0"/>
              <a:t>ANÁLISIS FINANCIERO – RAZONES DE ENDEUDAMIENTO  </a:t>
            </a:r>
            <a:endParaRPr lang="es-EC" sz="20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825" y="1693863"/>
            <a:ext cx="5247023" cy="3981629"/>
          </a:xfrm>
          <a:prstGeom prst="rect">
            <a:avLst/>
          </a:prstGeom>
          <a:noFill/>
          <a:ln w="28575">
            <a:solidFill>
              <a:schemeClr val="bg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641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3090928" y="1184856"/>
            <a:ext cx="6091707" cy="90152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3600" dirty="0" smtClean="0">
                <a:latin typeface="Algerian" panose="04020705040A02060702" pitchFamily="82" charset="0"/>
              </a:rPr>
              <a:t>Objetivo general  </a:t>
            </a:r>
            <a:endParaRPr lang="es-EC" sz="3600" dirty="0">
              <a:latin typeface="Algerian" panose="04020705040A02060702" pitchFamily="82" charset="0"/>
            </a:endParaRPr>
          </a:p>
        </p:txBody>
      </p:sp>
      <p:sp>
        <p:nvSpPr>
          <p:cNvPr id="3" name="2 CuadroTexto"/>
          <p:cNvSpPr txBox="1"/>
          <p:nvPr/>
        </p:nvSpPr>
        <p:spPr>
          <a:xfrm>
            <a:off x="1365158" y="2301161"/>
            <a:ext cx="9955369" cy="1938992"/>
          </a:xfrm>
          <a:prstGeom prst="rect">
            <a:avLst/>
          </a:prstGeom>
          <a:noFill/>
        </p:spPr>
        <p:txBody>
          <a:bodyPr wrap="square" rtlCol="0">
            <a:spAutoFit/>
          </a:bodyPr>
          <a:lstStyle/>
          <a:p>
            <a:pPr algn="just"/>
            <a:r>
              <a:rPr lang="es-EC" sz="2000" dirty="0"/>
              <a:t>Elaborar un análisis de  los históricos financieros de la empresa desde el 2012 que permita la formulación  estrategias financieras coherentes y oportunas para el mejoramiento del activo exigible de la empresa CGB Monitoreo Cía. Ltda., con el fin de conseguir la rentabilidad deseada por los accionistas permitiéndole a la empresa competir con éxito por el liderazgo de su rama de mercado.</a:t>
            </a:r>
          </a:p>
        </p:txBody>
      </p:sp>
      <p:pic>
        <p:nvPicPr>
          <p:cNvPr id="4" name="3 Imagen"/>
          <p:cNvPicPr/>
          <p:nvPr/>
        </p:nvPicPr>
        <p:blipFill rotWithShape="1">
          <a:blip r:embed="rId2"/>
          <a:srcRect l="57412" t="36254" r="26451" b="42900"/>
          <a:stretch/>
        </p:blipFill>
        <p:spPr bwMode="auto">
          <a:xfrm>
            <a:off x="10287000" y="0"/>
            <a:ext cx="1905000" cy="1228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87822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39413" y="1004552"/>
            <a:ext cx="7328079" cy="400110"/>
          </a:xfrm>
          <a:prstGeom prst="rect">
            <a:avLst/>
          </a:prstGeom>
          <a:noFill/>
        </p:spPr>
        <p:txBody>
          <a:bodyPr wrap="square" rtlCol="0">
            <a:spAutoFit/>
          </a:bodyPr>
          <a:lstStyle/>
          <a:p>
            <a:pPr algn="ctr"/>
            <a:r>
              <a:rPr lang="es-EC" sz="2000" b="1" dirty="0" smtClean="0"/>
              <a:t>ANÁLISIS FINANCIERO – RAZONES DE RENTABILIDAD </a:t>
            </a:r>
            <a:endParaRPr lang="es-EC" sz="2000"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225" y="1404661"/>
            <a:ext cx="6783902" cy="43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27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521527" y="2533664"/>
            <a:ext cx="7342909" cy="1077218"/>
          </a:xfrm>
          <a:prstGeom prst="rect">
            <a:avLst/>
          </a:prstGeom>
          <a:noFill/>
        </p:spPr>
        <p:txBody>
          <a:bodyPr wrap="square" rtlCol="0">
            <a:spAutoFit/>
          </a:bodyPr>
          <a:lstStyle/>
          <a:p>
            <a:r>
              <a:rPr lang="es-EC" sz="3200" b="1" dirty="0" smtClean="0"/>
              <a:t>ESTRATEGIAS DE MEJORAMIENTO DEL ACTIVO EXIGIBLE </a:t>
            </a:r>
            <a:endParaRPr lang="es-EC" sz="3200" b="1" dirty="0"/>
          </a:p>
        </p:txBody>
      </p:sp>
    </p:spTree>
    <p:extLst>
      <p:ext uri="{BB962C8B-B14F-4D97-AF65-F5344CB8AC3E}">
        <p14:creationId xmlns:p14="http://schemas.microsoft.com/office/powerpoint/2010/main" val="1753589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116300639"/>
              </p:ext>
            </p:extLst>
          </p:nvPr>
        </p:nvGraphicFramePr>
        <p:xfrm>
          <a:off x="154546" y="195937"/>
          <a:ext cx="11835685" cy="6662062"/>
        </p:xfrm>
        <a:graphic>
          <a:graphicData uri="http://schemas.openxmlformats.org/drawingml/2006/table">
            <a:tbl>
              <a:tblPr firstRow="1" firstCol="1" bandRow="1">
                <a:tableStyleId>{5C22544A-7EE6-4342-B048-85BDC9FD1C3A}</a:tableStyleId>
              </a:tblPr>
              <a:tblGrid>
                <a:gridCol w="475421"/>
                <a:gridCol w="1387982"/>
                <a:gridCol w="2145631"/>
                <a:gridCol w="4795171"/>
                <a:gridCol w="3031480"/>
              </a:tblGrid>
              <a:tr h="303511">
                <a:tc>
                  <a:txBody>
                    <a:bodyPr/>
                    <a:lstStyle/>
                    <a:p>
                      <a:pPr algn="ctr">
                        <a:lnSpc>
                          <a:spcPct val="150000"/>
                        </a:lnSpc>
                        <a:spcAft>
                          <a:spcPts val="0"/>
                        </a:spcAft>
                      </a:pPr>
                      <a:r>
                        <a:rPr lang="es-ES" sz="1100" dirty="0">
                          <a:effectLst/>
                        </a:rPr>
                        <a:t>N.</a:t>
                      </a:r>
                      <a:endParaRPr lang="es-EC" sz="1100" dirty="0">
                        <a:effectLst/>
                        <a:latin typeface="Times New Roman"/>
                        <a:ea typeface="Times New Roman"/>
                      </a:endParaRPr>
                    </a:p>
                  </a:txBody>
                  <a:tcPr marL="62861" marR="62861" marT="0" marB="0"/>
                </a:tc>
                <a:tc>
                  <a:txBody>
                    <a:bodyPr/>
                    <a:lstStyle/>
                    <a:p>
                      <a:pPr algn="ctr">
                        <a:lnSpc>
                          <a:spcPct val="150000"/>
                        </a:lnSpc>
                        <a:spcAft>
                          <a:spcPts val="0"/>
                        </a:spcAft>
                      </a:pPr>
                      <a:r>
                        <a:rPr lang="es-ES" sz="1100" dirty="0">
                          <a:effectLst/>
                        </a:rPr>
                        <a:t>DEBILIDAD</a:t>
                      </a:r>
                      <a:endParaRPr lang="es-EC" sz="1100" dirty="0">
                        <a:effectLst/>
                        <a:latin typeface="Times New Roman"/>
                        <a:ea typeface="Times New Roman"/>
                      </a:endParaRPr>
                    </a:p>
                  </a:txBody>
                  <a:tcPr marL="62861" marR="62861" marT="0" marB="0"/>
                </a:tc>
                <a:tc>
                  <a:txBody>
                    <a:bodyPr/>
                    <a:lstStyle/>
                    <a:p>
                      <a:pPr algn="ctr">
                        <a:lnSpc>
                          <a:spcPct val="150000"/>
                        </a:lnSpc>
                        <a:spcAft>
                          <a:spcPts val="0"/>
                        </a:spcAft>
                      </a:pPr>
                      <a:r>
                        <a:rPr lang="es-ES" sz="1100" dirty="0">
                          <a:effectLst/>
                        </a:rPr>
                        <a:t>ESTRATEGIA</a:t>
                      </a:r>
                      <a:endParaRPr lang="es-EC" sz="1100" dirty="0">
                        <a:effectLst/>
                        <a:latin typeface="Times New Roman"/>
                        <a:ea typeface="Times New Roman"/>
                      </a:endParaRPr>
                    </a:p>
                  </a:txBody>
                  <a:tcPr marL="62861" marR="62861" marT="0" marB="0"/>
                </a:tc>
                <a:tc>
                  <a:txBody>
                    <a:bodyPr/>
                    <a:lstStyle/>
                    <a:p>
                      <a:pPr algn="ctr">
                        <a:lnSpc>
                          <a:spcPct val="150000"/>
                        </a:lnSpc>
                        <a:spcAft>
                          <a:spcPts val="0"/>
                        </a:spcAft>
                      </a:pPr>
                      <a:r>
                        <a:rPr lang="es-ES" sz="1100" dirty="0">
                          <a:effectLst/>
                        </a:rPr>
                        <a:t>ACTIVIDAD</a:t>
                      </a:r>
                      <a:endParaRPr lang="es-EC" sz="1100" dirty="0">
                        <a:effectLst/>
                        <a:latin typeface="Times New Roman"/>
                        <a:ea typeface="Times New Roman"/>
                      </a:endParaRPr>
                    </a:p>
                  </a:txBody>
                  <a:tcPr marL="62861" marR="62861" marT="0" marB="0"/>
                </a:tc>
                <a:tc>
                  <a:txBody>
                    <a:bodyPr/>
                    <a:lstStyle/>
                    <a:p>
                      <a:pPr algn="ctr">
                        <a:lnSpc>
                          <a:spcPct val="150000"/>
                        </a:lnSpc>
                        <a:spcAft>
                          <a:spcPts val="0"/>
                        </a:spcAft>
                      </a:pPr>
                      <a:r>
                        <a:rPr lang="es-ES" sz="1100" dirty="0">
                          <a:effectLst/>
                        </a:rPr>
                        <a:t>META</a:t>
                      </a:r>
                      <a:endParaRPr lang="es-EC" sz="1100" dirty="0">
                        <a:effectLst/>
                        <a:latin typeface="Times New Roman"/>
                        <a:ea typeface="Times New Roman"/>
                      </a:endParaRPr>
                    </a:p>
                  </a:txBody>
                  <a:tcPr marL="62861" marR="62861" marT="0" marB="0"/>
                </a:tc>
              </a:tr>
              <a:tr h="2143079">
                <a:tc>
                  <a:txBody>
                    <a:bodyPr/>
                    <a:lstStyle/>
                    <a:p>
                      <a:pPr>
                        <a:lnSpc>
                          <a:spcPct val="115000"/>
                        </a:lnSpc>
                        <a:spcAft>
                          <a:spcPts val="0"/>
                        </a:spcAft>
                      </a:pPr>
                      <a:r>
                        <a:rPr lang="es-ES" sz="1100" dirty="0">
                          <a:effectLst/>
                        </a:rPr>
                        <a:t>1</a:t>
                      </a:r>
                      <a:endParaRPr lang="es-EC" sz="1100" dirty="0">
                        <a:effectLst/>
                        <a:latin typeface="Times New Roman"/>
                        <a:ea typeface="Times New Roman"/>
                      </a:endParaRPr>
                    </a:p>
                  </a:txBody>
                  <a:tcPr marL="62861" marR="62861" marT="0" marB="0"/>
                </a:tc>
                <a:tc>
                  <a:txBody>
                    <a:bodyPr/>
                    <a:lstStyle/>
                    <a:p>
                      <a:pPr>
                        <a:lnSpc>
                          <a:spcPct val="115000"/>
                        </a:lnSpc>
                        <a:spcAft>
                          <a:spcPts val="0"/>
                        </a:spcAft>
                      </a:pPr>
                      <a:r>
                        <a:rPr lang="es-ES" sz="1400" dirty="0">
                          <a:effectLst/>
                        </a:rPr>
                        <a:t>Plazo medio de cobros de 55 días.</a:t>
                      </a:r>
                      <a:endParaRPr lang="es-EC" sz="1400" dirty="0">
                        <a:effectLst/>
                        <a:latin typeface="Times New Roman"/>
                        <a:ea typeface="Times New Roman"/>
                      </a:endParaRPr>
                    </a:p>
                  </a:txBody>
                  <a:tcPr marL="62861" marR="62861" marT="0" marB="0"/>
                </a:tc>
                <a:tc>
                  <a:txBody>
                    <a:bodyPr/>
                    <a:lstStyle/>
                    <a:p>
                      <a:pPr>
                        <a:spcAft>
                          <a:spcPts val="0"/>
                        </a:spcAft>
                      </a:pPr>
                      <a:r>
                        <a:rPr lang="es-ES" sz="1400" dirty="0">
                          <a:effectLst/>
                        </a:rPr>
                        <a:t>-Ofrecer descuentos, cerrar la cartera vencida. </a:t>
                      </a:r>
                      <a:endParaRPr lang="es-EC" sz="1400" dirty="0">
                        <a:effectLst/>
                        <a:latin typeface="Times New Roman"/>
                        <a:ea typeface="Times New Roman"/>
                      </a:endParaRPr>
                    </a:p>
                  </a:txBody>
                  <a:tcPr marL="62861" marR="62861" marT="0" marB="0"/>
                </a:tc>
                <a:tc>
                  <a:txBody>
                    <a:bodyPr/>
                    <a:lstStyle/>
                    <a:p>
                      <a:pPr>
                        <a:spcAft>
                          <a:spcPts val="0"/>
                        </a:spcAft>
                      </a:pPr>
                      <a:r>
                        <a:rPr lang="es-ES" sz="1400" dirty="0">
                          <a:effectLst/>
                        </a:rPr>
                        <a:t>-Ofrecer </a:t>
                      </a:r>
                      <a:r>
                        <a:rPr lang="es-ES" sz="1400" dirty="0" smtClean="0">
                          <a:effectLst/>
                        </a:rPr>
                        <a:t> </a:t>
                      </a:r>
                      <a:r>
                        <a:rPr lang="es-ES" sz="1400" dirty="0">
                          <a:effectLst/>
                        </a:rPr>
                        <a:t>un descuento del 3% a los clientes que cancelen la totalidad de su cartera vencida.</a:t>
                      </a:r>
                      <a:endParaRPr lang="es-EC" sz="1400" dirty="0">
                        <a:effectLst/>
                      </a:endParaRPr>
                    </a:p>
                    <a:p>
                      <a:pPr>
                        <a:spcAft>
                          <a:spcPts val="0"/>
                        </a:spcAft>
                      </a:pPr>
                      <a:r>
                        <a:rPr lang="es-ES" sz="1400" dirty="0">
                          <a:effectLst/>
                        </a:rPr>
                        <a:t>-Ofrecer un descuento del 2% por pronto pago de la deuda. </a:t>
                      </a:r>
                      <a:endParaRPr lang="es-EC" sz="1400" dirty="0">
                        <a:effectLst/>
                      </a:endParaRPr>
                    </a:p>
                    <a:p>
                      <a:pPr>
                        <a:spcAft>
                          <a:spcPts val="0"/>
                        </a:spcAft>
                      </a:pPr>
                      <a:r>
                        <a:rPr lang="es-ES" sz="1400" dirty="0">
                          <a:effectLst/>
                        </a:rPr>
                        <a:t>-Contratar una empresa que recupere la cartera vencida </a:t>
                      </a:r>
                      <a:r>
                        <a:rPr lang="es-ES" sz="1400" dirty="0" smtClean="0">
                          <a:effectLst/>
                        </a:rPr>
                        <a:t>por </a:t>
                      </a:r>
                      <a:r>
                        <a:rPr lang="es-ES" sz="1400" dirty="0">
                          <a:effectLst/>
                        </a:rPr>
                        <a:t>una comisión del 3% de la recuperación</a:t>
                      </a:r>
                      <a:endParaRPr lang="es-EC" sz="1400" dirty="0">
                        <a:effectLst/>
                      </a:endParaRPr>
                    </a:p>
                    <a:p>
                      <a:pPr>
                        <a:spcAft>
                          <a:spcPts val="0"/>
                        </a:spcAft>
                      </a:pPr>
                      <a:r>
                        <a:rPr lang="es-ES" sz="1400" dirty="0">
                          <a:effectLst/>
                        </a:rPr>
                        <a:t>Elaborar una política de crédito para el correcto otorgamiento. </a:t>
                      </a:r>
                      <a:endParaRPr lang="es-EC" sz="1400" dirty="0">
                        <a:effectLst/>
                        <a:latin typeface="Times New Roman"/>
                        <a:ea typeface="Times New Roman"/>
                      </a:endParaRPr>
                    </a:p>
                  </a:txBody>
                  <a:tcPr marL="62861" marR="62861" marT="0" marB="0"/>
                </a:tc>
                <a:tc>
                  <a:txBody>
                    <a:bodyPr/>
                    <a:lstStyle/>
                    <a:p>
                      <a:pPr>
                        <a:lnSpc>
                          <a:spcPct val="115000"/>
                        </a:lnSpc>
                        <a:spcAft>
                          <a:spcPts val="0"/>
                        </a:spcAft>
                      </a:pPr>
                      <a:r>
                        <a:rPr lang="es-ES" sz="1400" dirty="0">
                          <a:effectLst/>
                        </a:rPr>
                        <a:t>-Reducir el 20%  la cartera de crédito  en un lapso de 3 años. </a:t>
                      </a:r>
                      <a:endParaRPr lang="es-EC" sz="1400" dirty="0">
                        <a:effectLst/>
                      </a:endParaRPr>
                    </a:p>
                    <a:p>
                      <a:pPr>
                        <a:lnSpc>
                          <a:spcPct val="115000"/>
                        </a:lnSpc>
                        <a:spcAft>
                          <a:spcPts val="0"/>
                        </a:spcAft>
                      </a:pPr>
                      <a:r>
                        <a:rPr lang="es-ES" sz="1400" dirty="0">
                          <a:effectLst/>
                        </a:rPr>
                        <a:t>-Reducir el plazo medio de cobros a 40 días. </a:t>
                      </a:r>
                      <a:endParaRPr lang="es-EC" sz="1400" dirty="0">
                        <a:effectLst/>
                      </a:endParaRPr>
                    </a:p>
                    <a:p>
                      <a:pPr>
                        <a:lnSpc>
                          <a:spcPct val="115000"/>
                        </a:lnSpc>
                        <a:spcAft>
                          <a:spcPts val="0"/>
                        </a:spcAft>
                      </a:pPr>
                      <a:r>
                        <a:rPr lang="es-ES" sz="1400" dirty="0">
                          <a:effectLst/>
                        </a:rPr>
                        <a:t>-Disminuir las cuentas por cobrar a empresas relacionadas del 7% al 2%</a:t>
                      </a:r>
                      <a:endParaRPr lang="es-EC" sz="1400" dirty="0">
                        <a:effectLst/>
                        <a:latin typeface="Times New Roman"/>
                        <a:ea typeface="Times New Roman"/>
                      </a:endParaRPr>
                    </a:p>
                  </a:txBody>
                  <a:tcPr marL="62861" marR="62861" marT="0" marB="0"/>
                </a:tc>
              </a:tr>
              <a:tr h="1155956">
                <a:tc>
                  <a:txBody>
                    <a:bodyPr/>
                    <a:lstStyle/>
                    <a:p>
                      <a:pPr>
                        <a:lnSpc>
                          <a:spcPct val="115000"/>
                        </a:lnSpc>
                        <a:spcAft>
                          <a:spcPts val="0"/>
                        </a:spcAft>
                      </a:pPr>
                      <a:r>
                        <a:rPr lang="es-ES" sz="1100" dirty="0">
                          <a:effectLst/>
                        </a:rPr>
                        <a:t>2</a:t>
                      </a:r>
                      <a:endParaRPr lang="es-EC" sz="1100" dirty="0">
                        <a:effectLst/>
                        <a:latin typeface="Times New Roman"/>
                        <a:ea typeface="Times New Roman"/>
                      </a:endParaRPr>
                    </a:p>
                  </a:txBody>
                  <a:tcPr marL="62861" marR="62861" marT="0" marB="0"/>
                </a:tc>
                <a:tc>
                  <a:txBody>
                    <a:bodyPr/>
                    <a:lstStyle/>
                    <a:p>
                      <a:pPr>
                        <a:lnSpc>
                          <a:spcPct val="115000"/>
                        </a:lnSpc>
                        <a:spcAft>
                          <a:spcPts val="0"/>
                        </a:spcAft>
                      </a:pPr>
                      <a:r>
                        <a:rPr lang="es-ES" sz="1400" dirty="0">
                          <a:effectLst/>
                        </a:rPr>
                        <a:t>Bajo volumen de ventas </a:t>
                      </a:r>
                      <a:endParaRPr lang="es-EC" sz="1400" dirty="0">
                        <a:effectLst/>
                        <a:latin typeface="Times New Roman"/>
                        <a:ea typeface="Times New Roman"/>
                      </a:endParaRPr>
                    </a:p>
                  </a:txBody>
                  <a:tcPr marL="62861" marR="62861" marT="0" marB="0"/>
                </a:tc>
                <a:tc>
                  <a:txBody>
                    <a:bodyPr/>
                    <a:lstStyle/>
                    <a:p>
                      <a:pPr>
                        <a:spcAft>
                          <a:spcPts val="0"/>
                        </a:spcAft>
                      </a:pPr>
                      <a:r>
                        <a:rPr lang="es-ES" sz="1400" dirty="0">
                          <a:effectLst/>
                        </a:rPr>
                        <a:t>-Elaborar un plan de marketing y ventas </a:t>
                      </a:r>
                      <a:endParaRPr lang="es-EC" sz="1400" dirty="0">
                        <a:effectLst/>
                        <a:latin typeface="Times New Roman"/>
                        <a:ea typeface="Times New Roman"/>
                      </a:endParaRPr>
                    </a:p>
                  </a:txBody>
                  <a:tcPr marL="62861" marR="62861" marT="0" marB="0"/>
                </a:tc>
                <a:tc>
                  <a:txBody>
                    <a:bodyPr/>
                    <a:lstStyle/>
                    <a:p>
                      <a:pPr>
                        <a:lnSpc>
                          <a:spcPct val="115000"/>
                        </a:lnSpc>
                        <a:spcAft>
                          <a:spcPts val="0"/>
                        </a:spcAft>
                      </a:pPr>
                      <a:r>
                        <a:rPr lang="es-ES" sz="1400" dirty="0">
                          <a:effectLst/>
                        </a:rPr>
                        <a:t>-Ofrecer a los clientes promociones de servicios y productos</a:t>
                      </a:r>
                      <a:endParaRPr lang="es-EC" sz="1400" dirty="0">
                        <a:effectLst/>
                      </a:endParaRPr>
                    </a:p>
                    <a:p>
                      <a:pPr>
                        <a:lnSpc>
                          <a:spcPct val="115000"/>
                        </a:lnSpc>
                        <a:spcAft>
                          <a:spcPts val="0"/>
                        </a:spcAft>
                      </a:pPr>
                      <a:r>
                        <a:rPr lang="es-ES" sz="1400" dirty="0">
                          <a:effectLst/>
                        </a:rPr>
                        <a:t>-Realizar campañas publicitarias dar a conocer la empresa y  captar clientes potenciales</a:t>
                      </a:r>
                      <a:endParaRPr lang="es-EC" sz="1400" dirty="0">
                        <a:effectLst/>
                        <a:latin typeface="Times New Roman"/>
                        <a:ea typeface="Times New Roman"/>
                      </a:endParaRPr>
                    </a:p>
                  </a:txBody>
                  <a:tcPr marL="62861" marR="62861" marT="0" marB="0"/>
                </a:tc>
                <a:tc>
                  <a:txBody>
                    <a:bodyPr/>
                    <a:lstStyle/>
                    <a:p>
                      <a:pPr>
                        <a:lnSpc>
                          <a:spcPct val="115000"/>
                        </a:lnSpc>
                        <a:spcAft>
                          <a:spcPts val="0"/>
                        </a:spcAft>
                      </a:pPr>
                      <a:r>
                        <a:rPr lang="es-ES" sz="1400" dirty="0">
                          <a:effectLst/>
                        </a:rPr>
                        <a:t>-Aumentar un 25% el volumen de ventas en un lapso de 3 años.</a:t>
                      </a:r>
                      <a:endParaRPr lang="es-EC" sz="1400" dirty="0">
                        <a:effectLst/>
                        <a:latin typeface="Times New Roman"/>
                        <a:ea typeface="Times New Roman"/>
                      </a:endParaRPr>
                    </a:p>
                  </a:txBody>
                  <a:tcPr marL="62861" marR="62861" marT="0" marB="0"/>
                </a:tc>
              </a:tr>
              <a:tr h="1643027">
                <a:tc>
                  <a:txBody>
                    <a:bodyPr/>
                    <a:lstStyle/>
                    <a:p>
                      <a:pPr>
                        <a:lnSpc>
                          <a:spcPct val="115000"/>
                        </a:lnSpc>
                        <a:spcAft>
                          <a:spcPts val="0"/>
                        </a:spcAft>
                      </a:pPr>
                      <a:r>
                        <a:rPr lang="es-ES" sz="1100" dirty="0">
                          <a:effectLst/>
                        </a:rPr>
                        <a:t>3</a:t>
                      </a:r>
                      <a:endParaRPr lang="es-EC" sz="1100" dirty="0">
                        <a:effectLst/>
                        <a:latin typeface="Times New Roman"/>
                        <a:ea typeface="Times New Roman"/>
                      </a:endParaRPr>
                    </a:p>
                  </a:txBody>
                  <a:tcPr marL="62861" marR="62861" marT="0" marB="0"/>
                </a:tc>
                <a:tc>
                  <a:txBody>
                    <a:bodyPr/>
                    <a:lstStyle/>
                    <a:p>
                      <a:pPr>
                        <a:lnSpc>
                          <a:spcPct val="115000"/>
                        </a:lnSpc>
                        <a:spcAft>
                          <a:spcPts val="0"/>
                        </a:spcAft>
                      </a:pPr>
                      <a:r>
                        <a:rPr lang="es-ES" sz="1400" dirty="0">
                          <a:effectLst/>
                        </a:rPr>
                        <a:t>Gastos del 56%  y costos del 42% de las ventas </a:t>
                      </a:r>
                      <a:endParaRPr lang="es-EC" sz="1400" dirty="0">
                        <a:effectLst/>
                        <a:latin typeface="Times New Roman"/>
                        <a:ea typeface="Times New Roman"/>
                      </a:endParaRPr>
                    </a:p>
                  </a:txBody>
                  <a:tcPr marL="62861" marR="62861" marT="0" marB="0"/>
                </a:tc>
                <a:tc>
                  <a:txBody>
                    <a:bodyPr/>
                    <a:lstStyle/>
                    <a:p>
                      <a:pPr>
                        <a:spcAft>
                          <a:spcPts val="0"/>
                        </a:spcAft>
                      </a:pPr>
                      <a:r>
                        <a:rPr lang="es-ES" sz="1400" dirty="0">
                          <a:effectLst/>
                        </a:rPr>
                        <a:t>-Disminuir los costos con los proveedores.</a:t>
                      </a:r>
                      <a:endParaRPr lang="es-EC" sz="1400" dirty="0">
                        <a:effectLst/>
                      </a:endParaRPr>
                    </a:p>
                    <a:p>
                      <a:pPr>
                        <a:spcAft>
                          <a:spcPts val="0"/>
                        </a:spcAft>
                      </a:pPr>
                      <a:r>
                        <a:rPr lang="es-ES" sz="1400" dirty="0">
                          <a:effectLst/>
                        </a:rPr>
                        <a:t>-Aprovechar  los recursos de la empresa </a:t>
                      </a:r>
                      <a:endParaRPr lang="es-EC" sz="1400" dirty="0">
                        <a:effectLst/>
                        <a:latin typeface="Times New Roman"/>
                        <a:ea typeface="Times New Roman"/>
                      </a:endParaRPr>
                    </a:p>
                  </a:txBody>
                  <a:tcPr marL="62861" marR="62861" marT="0" marB="0"/>
                </a:tc>
                <a:tc>
                  <a:txBody>
                    <a:bodyPr/>
                    <a:lstStyle/>
                    <a:p>
                      <a:pPr>
                        <a:lnSpc>
                          <a:spcPct val="115000"/>
                        </a:lnSpc>
                        <a:spcAft>
                          <a:spcPts val="0"/>
                        </a:spcAft>
                      </a:pPr>
                      <a:r>
                        <a:rPr lang="es-ES" sz="1400" dirty="0">
                          <a:effectLst/>
                        </a:rPr>
                        <a:t>-Buscar proveedores que ofrezcan la misma calidad en los materiales a mejores precios, comprar al mayoreo.</a:t>
                      </a:r>
                      <a:endParaRPr lang="es-EC" sz="1400" dirty="0">
                        <a:effectLst/>
                      </a:endParaRPr>
                    </a:p>
                    <a:p>
                      <a:pPr>
                        <a:lnSpc>
                          <a:spcPct val="115000"/>
                        </a:lnSpc>
                        <a:spcAft>
                          <a:spcPts val="0"/>
                        </a:spcAft>
                      </a:pPr>
                      <a:r>
                        <a:rPr lang="es-ES" sz="1400" dirty="0">
                          <a:effectLst/>
                        </a:rPr>
                        <a:t>-Diseñar un plan de uso eficaz  de los recursos que posee la empresa, y aprovechamiento del talento humano. </a:t>
                      </a:r>
                      <a:endParaRPr lang="es-EC" sz="1400" dirty="0">
                        <a:effectLst/>
                        <a:latin typeface="Times New Roman"/>
                        <a:ea typeface="Times New Roman"/>
                      </a:endParaRPr>
                    </a:p>
                  </a:txBody>
                  <a:tcPr marL="62861" marR="62861" marT="0" marB="0"/>
                </a:tc>
                <a:tc>
                  <a:txBody>
                    <a:bodyPr/>
                    <a:lstStyle/>
                    <a:p>
                      <a:pPr>
                        <a:lnSpc>
                          <a:spcPct val="115000"/>
                        </a:lnSpc>
                        <a:spcAft>
                          <a:spcPts val="0"/>
                        </a:spcAft>
                      </a:pPr>
                      <a:r>
                        <a:rPr lang="es-ES" sz="1400" dirty="0">
                          <a:effectLst/>
                        </a:rPr>
                        <a:t>-Disminuir el 3% del costo de ventas, en un lapso de 3 años. </a:t>
                      </a:r>
                      <a:endParaRPr lang="es-EC" sz="1400" dirty="0">
                        <a:effectLst/>
                      </a:endParaRPr>
                    </a:p>
                    <a:p>
                      <a:pPr>
                        <a:lnSpc>
                          <a:spcPct val="115000"/>
                        </a:lnSpc>
                        <a:spcAft>
                          <a:spcPts val="0"/>
                        </a:spcAft>
                      </a:pPr>
                      <a:r>
                        <a:rPr lang="es-ES" sz="1400" dirty="0">
                          <a:effectLst/>
                        </a:rPr>
                        <a:t>-Disminuir los gastos  en un 10%, en un lapso de 3 años. </a:t>
                      </a:r>
                      <a:endParaRPr lang="es-EC" sz="1400" dirty="0">
                        <a:effectLst/>
                        <a:latin typeface="Times New Roman"/>
                        <a:ea typeface="Times New Roman"/>
                      </a:endParaRPr>
                    </a:p>
                  </a:txBody>
                  <a:tcPr marL="62861" marR="62861" marT="0" marB="0"/>
                </a:tc>
              </a:tr>
              <a:tr h="1416489">
                <a:tc>
                  <a:txBody>
                    <a:bodyPr/>
                    <a:lstStyle/>
                    <a:p>
                      <a:pPr>
                        <a:spcAft>
                          <a:spcPts val="0"/>
                        </a:spcAft>
                      </a:pPr>
                      <a:r>
                        <a:rPr lang="es-ES" sz="1100" dirty="0">
                          <a:effectLst/>
                        </a:rPr>
                        <a:t>4</a:t>
                      </a:r>
                      <a:endParaRPr lang="es-EC" sz="1100" dirty="0">
                        <a:effectLst/>
                        <a:latin typeface="Times New Roman"/>
                        <a:ea typeface="Times New Roman"/>
                      </a:endParaRPr>
                    </a:p>
                  </a:txBody>
                  <a:tcPr marL="62861" marR="62861" marT="0" marB="0"/>
                </a:tc>
                <a:tc>
                  <a:txBody>
                    <a:bodyPr/>
                    <a:lstStyle/>
                    <a:p>
                      <a:pPr>
                        <a:spcAft>
                          <a:spcPts val="0"/>
                        </a:spcAft>
                      </a:pPr>
                      <a:r>
                        <a:rPr lang="es-ES" sz="1400" dirty="0">
                          <a:effectLst/>
                        </a:rPr>
                        <a:t>Endeudamiento del 73%</a:t>
                      </a:r>
                      <a:endParaRPr lang="es-EC" sz="1400" dirty="0">
                        <a:effectLst/>
                        <a:latin typeface="Times New Roman"/>
                        <a:ea typeface="Times New Roman"/>
                      </a:endParaRPr>
                    </a:p>
                  </a:txBody>
                  <a:tcPr marL="62861" marR="62861" marT="0" marB="0"/>
                </a:tc>
                <a:tc>
                  <a:txBody>
                    <a:bodyPr/>
                    <a:lstStyle/>
                    <a:p>
                      <a:pPr>
                        <a:spcAft>
                          <a:spcPts val="0"/>
                        </a:spcAft>
                      </a:pPr>
                      <a:r>
                        <a:rPr lang="es-ES" sz="1400" dirty="0">
                          <a:effectLst/>
                        </a:rPr>
                        <a:t>-Cancelar las deudas de forma oportuna conforme con el convenio establecido con los acreedores. </a:t>
                      </a:r>
                      <a:endParaRPr lang="es-EC" sz="1400" dirty="0">
                        <a:effectLst/>
                        <a:latin typeface="Times New Roman"/>
                        <a:ea typeface="Times New Roman"/>
                      </a:endParaRPr>
                    </a:p>
                  </a:txBody>
                  <a:tcPr marL="62861" marR="62861" marT="0" marB="0"/>
                </a:tc>
                <a:tc>
                  <a:txBody>
                    <a:bodyPr/>
                    <a:lstStyle/>
                    <a:p>
                      <a:pPr>
                        <a:spcAft>
                          <a:spcPts val="0"/>
                        </a:spcAft>
                      </a:pPr>
                      <a:r>
                        <a:rPr lang="es-ES" sz="1400" dirty="0">
                          <a:effectLst/>
                        </a:rPr>
                        <a:t>- Realizar un flujo de pagos de manera semanal para presupuestar los pagos que se vencen, de manera que no se generen costos financieros por demoras en los pagos, ni se tengan problemas con  los proveedores</a:t>
                      </a:r>
                      <a:endParaRPr lang="es-EC" sz="1400" dirty="0">
                        <a:effectLst/>
                        <a:latin typeface="Times New Roman"/>
                        <a:ea typeface="Times New Roman"/>
                      </a:endParaRPr>
                    </a:p>
                  </a:txBody>
                  <a:tcPr marL="62861" marR="62861" marT="0" marB="0"/>
                </a:tc>
                <a:tc>
                  <a:txBody>
                    <a:bodyPr/>
                    <a:lstStyle/>
                    <a:p>
                      <a:pPr>
                        <a:spcAft>
                          <a:spcPts val="0"/>
                        </a:spcAft>
                      </a:pPr>
                      <a:r>
                        <a:rPr lang="es-ES" sz="1400" dirty="0">
                          <a:effectLst/>
                        </a:rPr>
                        <a:t>-Reducir el plazo medio de pagos a 70 días, en un lapso de 3 años.</a:t>
                      </a:r>
                      <a:endParaRPr lang="es-EC" sz="1400" dirty="0">
                        <a:effectLst/>
                      </a:endParaRPr>
                    </a:p>
                    <a:p>
                      <a:pPr>
                        <a:spcAft>
                          <a:spcPts val="0"/>
                        </a:spcAft>
                      </a:pPr>
                      <a:r>
                        <a:rPr lang="es-ES" sz="1400" dirty="0">
                          <a:effectLst/>
                        </a:rPr>
                        <a:t>- Cancelar el 40% de los créditos con empresas relacionadas </a:t>
                      </a:r>
                      <a:endParaRPr lang="es-EC" sz="1400" dirty="0">
                        <a:effectLst/>
                        <a:latin typeface="Times New Roman"/>
                        <a:ea typeface="Times New Roman"/>
                      </a:endParaRPr>
                    </a:p>
                  </a:txBody>
                  <a:tcPr marL="62861" marR="62861" marT="0" marB="0"/>
                </a:tc>
              </a:tr>
            </a:tbl>
          </a:graphicData>
        </a:graphic>
      </p:graphicFrame>
    </p:spTree>
    <p:extLst>
      <p:ext uri="{BB962C8B-B14F-4D97-AF65-F5344CB8AC3E}">
        <p14:creationId xmlns:p14="http://schemas.microsoft.com/office/powerpoint/2010/main" val="2810429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184073" y="1052945"/>
            <a:ext cx="5430982" cy="461665"/>
          </a:xfrm>
          <a:prstGeom prst="rect">
            <a:avLst/>
          </a:prstGeom>
          <a:noFill/>
        </p:spPr>
        <p:txBody>
          <a:bodyPr wrap="square" rtlCol="0">
            <a:spAutoFit/>
          </a:bodyPr>
          <a:lstStyle/>
          <a:p>
            <a:pPr algn="ctr"/>
            <a:r>
              <a:rPr lang="es-EC" sz="2400" b="1" dirty="0" smtClean="0"/>
              <a:t>ESTRATEGIAS ACTIVO EXIGIBLE </a:t>
            </a:r>
            <a:endParaRPr lang="es-EC" sz="2400" b="1" dirty="0"/>
          </a:p>
        </p:txBody>
      </p:sp>
      <p:sp>
        <p:nvSpPr>
          <p:cNvPr id="4" name="3 CuadroTexto"/>
          <p:cNvSpPr txBox="1"/>
          <p:nvPr/>
        </p:nvSpPr>
        <p:spPr>
          <a:xfrm>
            <a:off x="1163782" y="1861065"/>
            <a:ext cx="3283527" cy="369332"/>
          </a:xfrm>
          <a:prstGeom prst="rect">
            <a:avLst/>
          </a:prstGeom>
          <a:noFill/>
        </p:spPr>
        <p:txBody>
          <a:bodyPr wrap="square" rtlCol="0">
            <a:spAutoFit/>
          </a:bodyPr>
          <a:lstStyle/>
          <a:p>
            <a:r>
              <a:rPr lang="es-EC" dirty="0" smtClean="0"/>
              <a:t>POLÍTICA DE CRÉDITO </a:t>
            </a:r>
            <a:endParaRPr lang="es-EC" dirty="0"/>
          </a:p>
        </p:txBody>
      </p:sp>
      <p:sp>
        <p:nvSpPr>
          <p:cNvPr id="5" name="4 CuadroTexto"/>
          <p:cNvSpPr txBox="1"/>
          <p:nvPr/>
        </p:nvSpPr>
        <p:spPr>
          <a:xfrm>
            <a:off x="6705600" y="1860697"/>
            <a:ext cx="3228109" cy="369332"/>
          </a:xfrm>
          <a:prstGeom prst="rect">
            <a:avLst/>
          </a:prstGeom>
          <a:noFill/>
        </p:spPr>
        <p:txBody>
          <a:bodyPr wrap="square" rtlCol="0">
            <a:spAutoFit/>
          </a:bodyPr>
          <a:lstStyle/>
          <a:p>
            <a:r>
              <a:rPr lang="es-EC" dirty="0" smtClean="0"/>
              <a:t>POLÍTICA DE COBRANZAS </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727896961"/>
              </p:ext>
            </p:extLst>
          </p:nvPr>
        </p:nvGraphicFramePr>
        <p:xfrm>
          <a:off x="415810" y="2604653"/>
          <a:ext cx="5292090" cy="2609088"/>
        </p:xfrm>
        <a:graphic>
          <a:graphicData uri="http://schemas.openxmlformats.org/drawingml/2006/table">
            <a:tbl>
              <a:tblPr firstRow="1" firstCol="1" bandRow="1">
                <a:tableStyleId>{5C22544A-7EE6-4342-B048-85BDC9FD1C3A}</a:tableStyleId>
              </a:tblPr>
              <a:tblGrid>
                <a:gridCol w="1770380"/>
                <a:gridCol w="1768475"/>
                <a:gridCol w="1753235"/>
              </a:tblGrid>
              <a:tr h="351510">
                <a:tc>
                  <a:txBody>
                    <a:bodyPr/>
                    <a:lstStyle/>
                    <a:p>
                      <a:pPr marL="457200" algn="ctr">
                        <a:lnSpc>
                          <a:spcPct val="150000"/>
                        </a:lnSpc>
                        <a:spcAft>
                          <a:spcPts val="0"/>
                        </a:spcAft>
                      </a:pPr>
                      <a:r>
                        <a:rPr lang="es-ES" sz="1600" dirty="0">
                          <a:effectLst/>
                        </a:rPr>
                        <a:t>Variables</a:t>
                      </a:r>
                      <a:endParaRPr lang="es-EC" sz="1400" dirty="0">
                        <a:effectLst/>
                        <a:latin typeface="Calibri"/>
                        <a:ea typeface="Calibri"/>
                        <a:cs typeface="Times New Roman"/>
                      </a:endParaRPr>
                    </a:p>
                  </a:txBody>
                  <a:tcPr marL="68580" marR="68580" marT="0" marB="0"/>
                </a:tc>
                <a:tc>
                  <a:txBody>
                    <a:bodyPr/>
                    <a:lstStyle/>
                    <a:p>
                      <a:pPr marL="457200" algn="ctr">
                        <a:lnSpc>
                          <a:spcPct val="150000"/>
                        </a:lnSpc>
                        <a:spcAft>
                          <a:spcPts val="0"/>
                        </a:spcAft>
                      </a:pPr>
                      <a:r>
                        <a:rPr lang="es-ES" sz="1600" dirty="0">
                          <a:effectLst/>
                        </a:rPr>
                        <a:t>Cambios</a:t>
                      </a:r>
                      <a:endParaRPr lang="es-EC" sz="1400" dirty="0">
                        <a:effectLst/>
                        <a:latin typeface="Calibri"/>
                        <a:ea typeface="Calibri"/>
                        <a:cs typeface="Times New Roman"/>
                      </a:endParaRPr>
                    </a:p>
                  </a:txBody>
                  <a:tcPr marL="68580" marR="68580" marT="0" marB="0"/>
                </a:tc>
                <a:tc>
                  <a:txBody>
                    <a:bodyPr/>
                    <a:lstStyle/>
                    <a:p>
                      <a:pPr marL="457200" algn="ctr">
                        <a:lnSpc>
                          <a:spcPct val="150000"/>
                        </a:lnSpc>
                        <a:spcAft>
                          <a:spcPts val="1000"/>
                        </a:spcAft>
                      </a:pPr>
                      <a:r>
                        <a:rPr lang="es-ES" sz="1600" dirty="0">
                          <a:effectLst/>
                        </a:rPr>
                        <a:t>Efecto</a:t>
                      </a:r>
                      <a:endParaRPr lang="es-EC" sz="1400" dirty="0">
                        <a:effectLst/>
                        <a:latin typeface="Calibri"/>
                        <a:ea typeface="Calibri"/>
                        <a:cs typeface="Times New Roman"/>
                      </a:endParaRPr>
                    </a:p>
                  </a:txBody>
                  <a:tcPr marL="68580" marR="68580" marT="0" marB="0"/>
                </a:tc>
              </a:tr>
              <a:tr h="515864">
                <a:tc>
                  <a:txBody>
                    <a:bodyPr/>
                    <a:lstStyle/>
                    <a:p>
                      <a:pPr marL="457200" algn="just">
                        <a:lnSpc>
                          <a:spcPct val="115000"/>
                        </a:lnSpc>
                        <a:spcAft>
                          <a:spcPts val="0"/>
                        </a:spcAft>
                      </a:pPr>
                      <a:r>
                        <a:rPr lang="es-ES" sz="1600" dirty="0">
                          <a:effectLst/>
                        </a:rPr>
                        <a:t>Volumen de ventas </a:t>
                      </a:r>
                      <a:endParaRPr lang="es-EC" sz="14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ES" sz="1600" dirty="0">
                          <a:effectLst/>
                        </a:rPr>
                        <a:t>Incrementa </a:t>
                      </a:r>
                      <a:endParaRPr lang="es-EC" sz="1400" dirty="0">
                        <a:effectLst/>
                        <a:latin typeface="Calibri"/>
                        <a:ea typeface="Calibri"/>
                        <a:cs typeface="Times New Roman"/>
                      </a:endParaRPr>
                    </a:p>
                  </a:txBody>
                  <a:tcPr marL="68580" marR="68580" marT="0" marB="0"/>
                </a:tc>
                <a:tc>
                  <a:txBody>
                    <a:bodyPr/>
                    <a:lstStyle/>
                    <a:p>
                      <a:pPr marL="457200" algn="just">
                        <a:lnSpc>
                          <a:spcPct val="115000"/>
                        </a:lnSpc>
                        <a:spcAft>
                          <a:spcPts val="1000"/>
                        </a:spcAft>
                      </a:pPr>
                      <a:r>
                        <a:rPr lang="es-ES" sz="1600" dirty="0">
                          <a:effectLst/>
                        </a:rPr>
                        <a:t>Positivo</a:t>
                      </a:r>
                      <a:endParaRPr lang="es-EC" sz="1400" dirty="0">
                        <a:effectLst/>
                        <a:latin typeface="Calibri"/>
                        <a:ea typeface="Calibri"/>
                        <a:cs typeface="Times New Roman"/>
                      </a:endParaRPr>
                    </a:p>
                  </a:txBody>
                  <a:tcPr marL="68580" marR="68580" marT="0" marB="0"/>
                </a:tc>
              </a:tr>
              <a:tr h="515864">
                <a:tc>
                  <a:txBody>
                    <a:bodyPr/>
                    <a:lstStyle/>
                    <a:p>
                      <a:pPr marL="457200" algn="just">
                        <a:lnSpc>
                          <a:spcPct val="115000"/>
                        </a:lnSpc>
                        <a:spcAft>
                          <a:spcPts val="0"/>
                        </a:spcAft>
                      </a:pPr>
                      <a:r>
                        <a:rPr lang="es-ES" sz="1600" dirty="0">
                          <a:effectLst/>
                        </a:rPr>
                        <a:t>Plazo medio de cobro </a:t>
                      </a:r>
                      <a:endParaRPr lang="es-EC" sz="14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ES" sz="1600" dirty="0">
                          <a:effectLst/>
                        </a:rPr>
                        <a:t>Incrementa</a:t>
                      </a:r>
                      <a:endParaRPr lang="es-EC" sz="1400" dirty="0">
                        <a:effectLst/>
                        <a:latin typeface="Calibri"/>
                        <a:ea typeface="Calibri"/>
                        <a:cs typeface="Times New Roman"/>
                      </a:endParaRPr>
                    </a:p>
                  </a:txBody>
                  <a:tcPr marL="68580" marR="68580" marT="0" marB="0"/>
                </a:tc>
                <a:tc>
                  <a:txBody>
                    <a:bodyPr/>
                    <a:lstStyle/>
                    <a:p>
                      <a:pPr marL="457200" algn="just">
                        <a:lnSpc>
                          <a:spcPct val="115000"/>
                        </a:lnSpc>
                        <a:spcAft>
                          <a:spcPts val="1000"/>
                        </a:spcAft>
                      </a:pPr>
                      <a:r>
                        <a:rPr lang="es-ES" sz="1600" dirty="0">
                          <a:effectLst/>
                        </a:rPr>
                        <a:t>Negativo</a:t>
                      </a:r>
                      <a:endParaRPr lang="es-EC" sz="1400" dirty="0">
                        <a:effectLst/>
                        <a:latin typeface="Calibri"/>
                        <a:ea typeface="Calibri"/>
                        <a:cs typeface="Times New Roman"/>
                      </a:endParaRPr>
                    </a:p>
                  </a:txBody>
                  <a:tcPr marL="68580" marR="68580" marT="0" marB="0"/>
                </a:tc>
              </a:tr>
              <a:tr h="778072">
                <a:tc>
                  <a:txBody>
                    <a:bodyPr/>
                    <a:lstStyle/>
                    <a:p>
                      <a:pPr marL="457200" algn="just">
                        <a:lnSpc>
                          <a:spcPct val="115000"/>
                        </a:lnSpc>
                        <a:spcAft>
                          <a:spcPts val="0"/>
                        </a:spcAft>
                      </a:pPr>
                      <a:r>
                        <a:rPr lang="es-ES" sz="1600" dirty="0">
                          <a:effectLst/>
                        </a:rPr>
                        <a:t>Gastos en cuentas incobrables </a:t>
                      </a:r>
                      <a:endParaRPr lang="es-EC" sz="14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ES" sz="1600" dirty="0">
                          <a:effectLst/>
                        </a:rPr>
                        <a:t>Disminuye </a:t>
                      </a:r>
                      <a:endParaRPr lang="es-EC" sz="1400" dirty="0">
                        <a:effectLst/>
                        <a:latin typeface="Calibri"/>
                        <a:ea typeface="Calibri"/>
                        <a:cs typeface="Times New Roman"/>
                      </a:endParaRPr>
                    </a:p>
                  </a:txBody>
                  <a:tcPr marL="68580" marR="68580" marT="0" marB="0"/>
                </a:tc>
                <a:tc>
                  <a:txBody>
                    <a:bodyPr/>
                    <a:lstStyle/>
                    <a:p>
                      <a:pPr marL="457200" algn="just">
                        <a:lnSpc>
                          <a:spcPct val="115000"/>
                        </a:lnSpc>
                        <a:spcAft>
                          <a:spcPts val="1000"/>
                        </a:spcAft>
                      </a:pPr>
                      <a:r>
                        <a:rPr lang="es-ES" sz="1600" dirty="0" smtClean="0">
                          <a:effectLst/>
                        </a:rPr>
                        <a:t>Positivo </a:t>
                      </a:r>
                      <a:endParaRPr lang="es-EC" sz="1400" dirty="0">
                        <a:effectLst/>
                        <a:latin typeface="Calibri"/>
                        <a:ea typeface="Calibri"/>
                        <a:cs typeface="Times New Roman"/>
                      </a:endParaRP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827209891"/>
              </p:ext>
            </p:extLst>
          </p:nvPr>
        </p:nvGraphicFramePr>
        <p:xfrm>
          <a:off x="6026900" y="2595647"/>
          <a:ext cx="5292090" cy="2528316"/>
        </p:xfrm>
        <a:graphic>
          <a:graphicData uri="http://schemas.openxmlformats.org/drawingml/2006/table">
            <a:tbl>
              <a:tblPr firstRow="1" firstCol="1" bandRow="1">
                <a:tableStyleId>{5C22544A-7EE6-4342-B048-85BDC9FD1C3A}</a:tableStyleId>
              </a:tblPr>
              <a:tblGrid>
                <a:gridCol w="1770380"/>
                <a:gridCol w="1768475"/>
                <a:gridCol w="1753235"/>
              </a:tblGrid>
              <a:tr h="281940">
                <a:tc>
                  <a:txBody>
                    <a:bodyPr/>
                    <a:lstStyle/>
                    <a:p>
                      <a:pPr marL="457200" algn="ctr">
                        <a:lnSpc>
                          <a:spcPct val="150000"/>
                        </a:lnSpc>
                        <a:spcAft>
                          <a:spcPts val="0"/>
                        </a:spcAft>
                      </a:pPr>
                      <a:r>
                        <a:rPr lang="es-ES" sz="1400" dirty="0">
                          <a:effectLst/>
                        </a:rPr>
                        <a:t>Variables</a:t>
                      </a:r>
                      <a:endParaRPr lang="es-EC" sz="1200" dirty="0">
                        <a:effectLst/>
                        <a:latin typeface="Calibri"/>
                        <a:ea typeface="Calibri"/>
                        <a:cs typeface="Times New Roman"/>
                      </a:endParaRPr>
                    </a:p>
                  </a:txBody>
                  <a:tcPr marL="68580" marR="68580" marT="0" marB="0"/>
                </a:tc>
                <a:tc>
                  <a:txBody>
                    <a:bodyPr/>
                    <a:lstStyle/>
                    <a:p>
                      <a:pPr marL="457200" algn="ctr">
                        <a:lnSpc>
                          <a:spcPct val="150000"/>
                        </a:lnSpc>
                        <a:spcAft>
                          <a:spcPts val="0"/>
                        </a:spcAft>
                      </a:pPr>
                      <a:r>
                        <a:rPr lang="es-ES" sz="1400" dirty="0">
                          <a:effectLst/>
                        </a:rPr>
                        <a:t>Cambios</a:t>
                      </a:r>
                      <a:endParaRPr lang="es-EC" sz="1200" dirty="0">
                        <a:effectLst/>
                        <a:latin typeface="Calibri"/>
                        <a:ea typeface="Calibri"/>
                        <a:cs typeface="Times New Roman"/>
                      </a:endParaRPr>
                    </a:p>
                  </a:txBody>
                  <a:tcPr marL="68580" marR="68580" marT="0" marB="0"/>
                </a:tc>
                <a:tc>
                  <a:txBody>
                    <a:bodyPr/>
                    <a:lstStyle/>
                    <a:p>
                      <a:pPr marL="457200" algn="ctr">
                        <a:lnSpc>
                          <a:spcPct val="150000"/>
                        </a:lnSpc>
                        <a:spcAft>
                          <a:spcPts val="1000"/>
                        </a:spcAft>
                      </a:pPr>
                      <a:r>
                        <a:rPr lang="es-ES" sz="1400" dirty="0">
                          <a:effectLst/>
                        </a:rPr>
                        <a:t>Efecto</a:t>
                      </a:r>
                      <a:endParaRPr lang="es-EC" sz="1200" dirty="0">
                        <a:effectLst/>
                        <a:latin typeface="Calibri"/>
                        <a:ea typeface="Calibri"/>
                        <a:cs typeface="Times New Roman"/>
                      </a:endParaRPr>
                    </a:p>
                  </a:txBody>
                  <a:tcPr marL="68580" marR="68580" marT="0" marB="0"/>
                </a:tc>
              </a:tr>
              <a:tr h="0">
                <a:tc>
                  <a:txBody>
                    <a:bodyPr/>
                    <a:lstStyle/>
                    <a:p>
                      <a:pPr marL="457200" algn="just">
                        <a:lnSpc>
                          <a:spcPct val="115000"/>
                        </a:lnSpc>
                        <a:spcAft>
                          <a:spcPts val="0"/>
                        </a:spcAft>
                      </a:pPr>
                      <a:r>
                        <a:rPr lang="es-ES" sz="1400" dirty="0">
                          <a:effectLst/>
                        </a:rPr>
                        <a:t>Volumen de ventas </a:t>
                      </a:r>
                      <a:endParaRPr lang="es-EC"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ES" sz="1400" dirty="0">
                          <a:effectLst/>
                        </a:rPr>
                        <a:t>Mantiene o disminuye</a:t>
                      </a:r>
                      <a:endParaRPr lang="es-EC" sz="1200" dirty="0">
                        <a:effectLst/>
                        <a:latin typeface="Calibri"/>
                        <a:ea typeface="Calibri"/>
                        <a:cs typeface="Times New Roman"/>
                      </a:endParaRPr>
                    </a:p>
                  </a:txBody>
                  <a:tcPr marL="68580" marR="68580" marT="0" marB="0"/>
                </a:tc>
                <a:tc>
                  <a:txBody>
                    <a:bodyPr/>
                    <a:lstStyle/>
                    <a:p>
                      <a:pPr marL="0" lvl="0" indent="0" algn="just">
                        <a:lnSpc>
                          <a:spcPct val="115000"/>
                        </a:lnSpc>
                        <a:spcAft>
                          <a:spcPts val="1000"/>
                        </a:spcAft>
                        <a:buFont typeface="Times New Roman"/>
                        <a:buNone/>
                      </a:pPr>
                      <a:r>
                        <a:rPr lang="es-ES" sz="1200" dirty="0">
                          <a:effectLst/>
                        </a:rPr>
                        <a:t> </a:t>
                      </a:r>
                      <a:endParaRPr lang="es-EC" sz="1200" dirty="0">
                        <a:effectLst/>
                        <a:latin typeface="Calibri"/>
                        <a:ea typeface="Times New Roman"/>
                        <a:cs typeface="Times New Roman"/>
                      </a:endParaRPr>
                    </a:p>
                  </a:txBody>
                  <a:tcPr marL="68580" marR="68580" marT="0" marB="0"/>
                </a:tc>
              </a:tr>
              <a:tr h="0">
                <a:tc>
                  <a:txBody>
                    <a:bodyPr/>
                    <a:lstStyle/>
                    <a:p>
                      <a:pPr marL="457200" algn="just">
                        <a:lnSpc>
                          <a:spcPct val="115000"/>
                        </a:lnSpc>
                        <a:spcAft>
                          <a:spcPts val="0"/>
                        </a:spcAft>
                      </a:pPr>
                      <a:r>
                        <a:rPr lang="es-ES" sz="1400" dirty="0">
                          <a:effectLst/>
                        </a:rPr>
                        <a:t>Plazo medio de cobro </a:t>
                      </a:r>
                      <a:endParaRPr lang="es-EC"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ES" sz="1400" dirty="0">
                          <a:effectLst/>
                        </a:rPr>
                        <a:t>Disminuye </a:t>
                      </a:r>
                      <a:endParaRPr lang="es-EC" sz="1200" dirty="0">
                        <a:effectLst/>
                        <a:latin typeface="Calibri"/>
                        <a:ea typeface="Calibri"/>
                        <a:cs typeface="Times New Roman"/>
                      </a:endParaRPr>
                    </a:p>
                  </a:txBody>
                  <a:tcPr marL="68580" marR="68580" marT="0" marB="0"/>
                </a:tc>
                <a:tc>
                  <a:txBody>
                    <a:bodyPr/>
                    <a:lstStyle/>
                    <a:p>
                      <a:pPr marL="457200" algn="just">
                        <a:lnSpc>
                          <a:spcPct val="115000"/>
                        </a:lnSpc>
                        <a:spcAft>
                          <a:spcPts val="1000"/>
                        </a:spcAft>
                      </a:pPr>
                      <a:r>
                        <a:rPr lang="es-ES" sz="1400" dirty="0">
                          <a:effectLst/>
                        </a:rPr>
                        <a:t>Positivo</a:t>
                      </a:r>
                      <a:endParaRPr lang="es-EC" sz="1200" dirty="0">
                        <a:effectLst/>
                        <a:latin typeface="Calibri"/>
                        <a:ea typeface="Calibri"/>
                        <a:cs typeface="Times New Roman"/>
                      </a:endParaRPr>
                    </a:p>
                  </a:txBody>
                  <a:tcPr marL="68580" marR="68580" marT="0" marB="0"/>
                </a:tc>
              </a:tr>
              <a:tr h="0">
                <a:tc>
                  <a:txBody>
                    <a:bodyPr/>
                    <a:lstStyle/>
                    <a:p>
                      <a:pPr marL="457200" algn="just">
                        <a:lnSpc>
                          <a:spcPct val="115000"/>
                        </a:lnSpc>
                        <a:spcAft>
                          <a:spcPts val="0"/>
                        </a:spcAft>
                      </a:pPr>
                      <a:r>
                        <a:rPr lang="es-ES" sz="1400" dirty="0">
                          <a:effectLst/>
                        </a:rPr>
                        <a:t>Gastos en cuentas incobrables </a:t>
                      </a:r>
                      <a:endParaRPr lang="es-EC"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ES" sz="1400" dirty="0">
                          <a:effectLst/>
                        </a:rPr>
                        <a:t>Disminuye </a:t>
                      </a:r>
                      <a:endParaRPr lang="es-EC" sz="1200" dirty="0">
                        <a:effectLst/>
                        <a:latin typeface="Calibri"/>
                        <a:ea typeface="Calibri"/>
                        <a:cs typeface="Times New Roman"/>
                      </a:endParaRPr>
                    </a:p>
                  </a:txBody>
                  <a:tcPr marL="68580" marR="68580" marT="0" marB="0"/>
                </a:tc>
                <a:tc>
                  <a:txBody>
                    <a:bodyPr/>
                    <a:lstStyle/>
                    <a:p>
                      <a:pPr marL="457200" algn="just">
                        <a:lnSpc>
                          <a:spcPct val="115000"/>
                        </a:lnSpc>
                        <a:spcAft>
                          <a:spcPts val="1000"/>
                        </a:spcAft>
                      </a:pPr>
                      <a:r>
                        <a:rPr lang="es-ES" sz="1400" dirty="0">
                          <a:effectLst/>
                        </a:rPr>
                        <a:t>Positivo</a:t>
                      </a:r>
                      <a:endParaRPr lang="es-EC" sz="1200" dirty="0">
                        <a:effectLst/>
                        <a:latin typeface="Calibri"/>
                        <a:ea typeface="Calibri"/>
                        <a:cs typeface="Times New Roman"/>
                      </a:endParaRPr>
                    </a:p>
                  </a:txBody>
                  <a:tcPr marL="68580" marR="68580" marT="0" marB="0"/>
                </a:tc>
              </a:tr>
              <a:tr h="0">
                <a:tc>
                  <a:txBody>
                    <a:bodyPr/>
                    <a:lstStyle/>
                    <a:p>
                      <a:pPr marL="457200" algn="just">
                        <a:lnSpc>
                          <a:spcPct val="115000"/>
                        </a:lnSpc>
                        <a:spcAft>
                          <a:spcPts val="0"/>
                        </a:spcAft>
                      </a:pPr>
                      <a:r>
                        <a:rPr lang="es-ES" sz="1400" dirty="0">
                          <a:effectLst/>
                        </a:rPr>
                        <a:t>Gastos de cobranzas </a:t>
                      </a:r>
                      <a:endParaRPr lang="es-EC" sz="1200" dirty="0">
                        <a:effectLst/>
                        <a:latin typeface="Calibri"/>
                        <a:ea typeface="Calibri"/>
                        <a:cs typeface="Times New Roman"/>
                      </a:endParaRPr>
                    </a:p>
                  </a:txBody>
                  <a:tcPr marL="68580" marR="68580" marT="0" marB="0"/>
                </a:tc>
                <a:tc>
                  <a:txBody>
                    <a:bodyPr/>
                    <a:lstStyle/>
                    <a:p>
                      <a:pPr marL="457200" algn="just">
                        <a:lnSpc>
                          <a:spcPct val="115000"/>
                        </a:lnSpc>
                        <a:spcAft>
                          <a:spcPts val="0"/>
                        </a:spcAft>
                      </a:pPr>
                      <a:r>
                        <a:rPr lang="es-ES" sz="1400" dirty="0">
                          <a:effectLst/>
                        </a:rPr>
                        <a:t>Incrementa </a:t>
                      </a:r>
                      <a:endParaRPr lang="es-EC" sz="1200" dirty="0">
                        <a:effectLst/>
                        <a:latin typeface="Calibri"/>
                        <a:ea typeface="Calibri"/>
                        <a:cs typeface="Times New Roman"/>
                      </a:endParaRPr>
                    </a:p>
                  </a:txBody>
                  <a:tcPr marL="68580" marR="68580" marT="0" marB="0"/>
                </a:tc>
                <a:tc>
                  <a:txBody>
                    <a:bodyPr/>
                    <a:lstStyle/>
                    <a:p>
                      <a:pPr marL="457200" algn="just">
                        <a:lnSpc>
                          <a:spcPct val="115000"/>
                        </a:lnSpc>
                        <a:spcAft>
                          <a:spcPts val="1000"/>
                        </a:spcAft>
                      </a:pPr>
                      <a:r>
                        <a:rPr lang="es-ES" sz="1400" dirty="0">
                          <a:effectLst/>
                        </a:rPr>
                        <a:t>Negativo </a:t>
                      </a:r>
                      <a:endParaRPr lang="es-EC" sz="12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22057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184073" y="1052945"/>
            <a:ext cx="5430982" cy="461665"/>
          </a:xfrm>
          <a:prstGeom prst="rect">
            <a:avLst/>
          </a:prstGeom>
          <a:noFill/>
        </p:spPr>
        <p:txBody>
          <a:bodyPr wrap="square" rtlCol="0">
            <a:spAutoFit/>
          </a:bodyPr>
          <a:lstStyle/>
          <a:p>
            <a:pPr algn="ctr"/>
            <a:r>
              <a:rPr lang="es-EC" sz="2400" b="1" dirty="0" smtClean="0"/>
              <a:t>ESTRATEGIAS ACTIVO EXIGIBLE </a:t>
            </a:r>
            <a:endParaRPr lang="es-EC" sz="2400" b="1" dirty="0"/>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7963" y="3837708"/>
            <a:ext cx="10196946" cy="191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218" y="1792863"/>
            <a:ext cx="10030691" cy="204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047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16036" y="1094509"/>
            <a:ext cx="4959928" cy="369332"/>
          </a:xfrm>
          <a:prstGeom prst="rect">
            <a:avLst/>
          </a:prstGeom>
          <a:noFill/>
        </p:spPr>
        <p:txBody>
          <a:bodyPr wrap="square" rtlCol="0">
            <a:spAutoFit/>
          </a:bodyPr>
          <a:lstStyle/>
          <a:p>
            <a:r>
              <a:rPr lang="es-EC" b="1" dirty="0" smtClean="0"/>
              <a:t>ESTRETAGIAS DE RENTABILIDAD </a:t>
            </a:r>
            <a:endParaRPr lang="es-EC" b="1" dirty="0"/>
          </a:p>
        </p:txBody>
      </p:sp>
      <p:sp>
        <p:nvSpPr>
          <p:cNvPr id="3" name="2 CuadroTexto"/>
          <p:cNvSpPr txBox="1"/>
          <p:nvPr/>
        </p:nvSpPr>
        <p:spPr>
          <a:xfrm>
            <a:off x="678873" y="1570303"/>
            <a:ext cx="4184072" cy="369332"/>
          </a:xfrm>
          <a:prstGeom prst="rect">
            <a:avLst/>
          </a:prstGeom>
          <a:noFill/>
        </p:spPr>
        <p:txBody>
          <a:bodyPr wrap="square" rtlCol="0">
            <a:spAutoFit/>
          </a:bodyPr>
          <a:lstStyle/>
          <a:p>
            <a:r>
              <a:rPr lang="es-EC" b="1" dirty="0" smtClean="0"/>
              <a:t>PUBLICIDAD </a:t>
            </a:r>
            <a:endParaRPr lang="es-EC"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7092" y="3176472"/>
            <a:ext cx="2703369" cy="1839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8250380" y="2622505"/>
            <a:ext cx="3671455" cy="369332"/>
          </a:xfrm>
          <a:prstGeom prst="rect">
            <a:avLst/>
          </a:prstGeom>
          <a:noFill/>
        </p:spPr>
        <p:txBody>
          <a:bodyPr wrap="square" rtlCol="0">
            <a:spAutoFit/>
          </a:bodyPr>
          <a:lstStyle/>
          <a:p>
            <a:r>
              <a:rPr lang="es-EC" b="1" dirty="0" smtClean="0"/>
              <a:t>REDUCIR COSTOS </a:t>
            </a:r>
            <a:endParaRPr lang="es-EC" b="1"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37" y="3926484"/>
            <a:ext cx="3754581"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945" y="1570302"/>
            <a:ext cx="2676525" cy="420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0275" y="132484"/>
            <a:ext cx="2371725"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036" y="1954809"/>
            <a:ext cx="3754581"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943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582" y="1717964"/>
            <a:ext cx="9462654" cy="364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468582" y="1182193"/>
            <a:ext cx="9462654" cy="369332"/>
          </a:xfrm>
          <a:prstGeom prst="rect">
            <a:avLst/>
          </a:prstGeom>
          <a:noFill/>
        </p:spPr>
        <p:txBody>
          <a:bodyPr wrap="square" rtlCol="0">
            <a:spAutoFit/>
          </a:bodyPr>
          <a:lstStyle/>
          <a:p>
            <a:pPr algn="ctr"/>
            <a:r>
              <a:rPr lang="es-EC" b="1" dirty="0" smtClean="0"/>
              <a:t>PROYECCIÓN ESTADO DE RESULTADOS </a:t>
            </a:r>
            <a:endParaRPr lang="es-EC" b="1" dirty="0"/>
          </a:p>
        </p:txBody>
      </p:sp>
    </p:spTree>
    <p:extLst>
      <p:ext uri="{BB962C8B-B14F-4D97-AF65-F5344CB8AC3E}">
        <p14:creationId xmlns:p14="http://schemas.microsoft.com/office/powerpoint/2010/main" val="3860971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583180" y="1062990"/>
            <a:ext cx="6903720" cy="4503420"/>
          </a:xfrm>
          <a:prstGeom prst="rect">
            <a:avLst/>
          </a:prstGeom>
        </p:spPr>
      </p:pic>
    </p:spTree>
    <p:extLst>
      <p:ext uri="{BB962C8B-B14F-4D97-AF65-F5344CB8AC3E}">
        <p14:creationId xmlns:p14="http://schemas.microsoft.com/office/powerpoint/2010/main" val="3807255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039091"/>
            <a:ext cx="11914909" cy="369332"/>
          </a:xfrm>
          <a:prstGeom prst="rect">
            <a:avLst/>
          </a:prstGeom>
          <a:noFill/>
        </p:spPr>
        <p:txBody>
          <a:bodyPr wrap="square" rtlCol="0">
            <a:spAutoFit/>
          </a:bodyPr>
          <a:lstStyle/>
          <a:p>
            <a:pPr algn="ctr"/>
            <a:r>
              <a:rPr lang="es-EC" b="1" dirty="0" smtClean="0"/>
              <a:t>ESTRATEGIAS PARA EL ENDEUDAMIENTO </a:t>
            </a:r>
            <a:endParaRPr lang="es-EC"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58" y="1041689"/>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46" y="1593089"/>
            <a:ext cx="6691746" cy="411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501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6244" y="1022465"/>
            <a:ext cx="11748655" cy="369332"/>
          </a:xfrm>
          <a:prstGeom prst="rect">
            <a:avLst/>
          </a:prstGeom>
          <a:noFill/>
        </p:spPr>
        <p:txBody>
          <a:bodyPr wrap="square" rtlCol="0">
            <a:spAutoFit/>
          </a:bodyPr>
          <a:lstStyle/>
          <a:p>
            <a:pPr algn="ctr"/>
            <a:r>
              <a:rPr lang="es-EC" b="1" dirty="0" smtClean="0"/>
              <a:t>MÉTODO DUPONT </a:t>
            </a:r>
            <a:endParaRPr lang="es-EC" b="1" dirty="0"/>
          </a:p>
        </p:txBody>
      </p:sp>
      <p:pic>
        <p:nvPicPr>
          <p:cNvPr id="3" name="Imagen 2"/>
          <p:cNvPicPr>
            <a:picLocks noChangeAspect="1"/>
          </p:cNvPicPr>
          <p:nvPr/>
        </p:nvPicPr>
        <p:blipFill>
          <a:blip r:embed="rId2"/>
          <a:stretch>
            <a:fillRect/>
          </a:stretch>
        </p:blipFill>
        <p:spPr>
          <a:xfrm>
            <a:off x="2754630" y="1391797"/>
            <a:ext cx="7109460" cy="4403213"/>
          </a:xfrm>
          <a:prstGeom prst="rect">
            <a:avLst/>
          </a:prstGeom>
        </p:spPr>
      </p:pic>
    </p:spTree>
    <p:extLst>
      <p:ext uri="{BB962C8B-B14F-4D97-AF65-F5344CB8AC3E}">
        <p14:creationId xmlns:p14="http://schemas.microsoft.com/office/powerpoint/2010/main" val="418443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193960" y="940156"/>
            <a:ext cx="6400800" cy="1077218"/>
          </a:xfrm>
          <a:prstGeom prst="rect">
            <a:avLst/>
          </a:prstGeom>
          <a:noFill/>
        </p:spPr>
        <p:txBody>
          <a:bodyPr wrap="square" rtlCol="0">
            <a:spAutoFit/>
          </a:bodyPr>
          <a:lstStyle/>
          <a:p>
            <a:pPr algn="ctr"/>
            <a:r>
              <a:rPr lang="es-EC" sz="3200" dirty="0">
                <a:latin typeface="Algerian" panose="04020705040A02060702" pitchFamily="82" charset="0"/>
              </a:rPr>
              <a:t>Objetivos </a:t>
            </a:r>
            <a:r>
              <a:rPr lang="es-EC" sz="3200" dirty="0" smtClean="0">
                <a:latin typeface="Algerian" panose="04020705040A02060702" pitchFamily="82" charset="0"/>
              </a:rPr>
              <a:t>específicos  </a:t>
            </a:r>
            <a:endParaRPr lang="es-EC" sz="3200" dirty="0">
              <a:latin typeface="Algerian" panose="04020705040A02060702" pitchFamily="82" charset="0"/>
            </a:endParaRPr>
          </a:p>
          <a:p>
            <a:pPr algn="ctr"/>
            <a:endParaRPr lang="es-EC" sz="3200" dirty="0"/>
          </a:p>
        </p:txBody>
      </p:sp>
      <p:sp>
        <p:nvSpPr>
          <p:cNvPr id="4" name="3 CuadroTexto"/>
          <p:cNvSpPr txBox="1"/>
          <p:nvPr/>
        </p:nvSpPr>
        <p:spPr>
          <a:xfrm>
            <a:off x="1152658" y="1347670"/>
            <a:ext cx="10483403" cy="4431983"/>
          </a:xfrm>
          <a:prstGeom prst="rect">
            <a:avLst/>
          </a:prstGeom>
          <a:noFill/>
        </p:spPr>
        <p:txBody>
          <a:bodyPr wrap="square" rtlCol="0">
            <a:spAutoFit/>
          </a:bodyPr>
          <a:lstStyle/>
          <a:p>
            <a:pPr marL="285750" lvl="0" indent="-285750">
              <a:buFont typeface="Arial" panose="020B0604020202020204" pitchFamily="34" charset="0"/>
              <a:buChar char="•"/>
            </a:pPr>
            <a:r>
              <a:rPr lang="es-EC" sz="2200" dirty="0"/>
              <a:t>Definir las bases teóricas necesarias del planteamiento de estrategias financieras, dentro de una empresa.</a:t>
            </a:r>
          </a:p>
          <a:p>
            <a:pPr marL="285750" lvl="0" indent="-285750">
              <a:buFont typeface="Arial" panose="020B0604020202020204" pitchFamily="34" charset="0"/>
              <a:buChar char="•"/>
            </a:pPr>
            <a:r>
              <a:rPr lang="es-EC" sz="2200" dirty="0"/>
              <a:t>Realizar el análisis de la situación actual del sector de empresas dedicadas a actividades similares en la ciudad de Quito con el fin de determinar oportunidades y </a:t>
            </a:r>
            <a:r>
              <a:rPr lang="es-EC" sz="2200" dirty="0" smtClean="0"/>
              <a:t>amenazas </a:t>
            </a:r>
            <a:r>
              <a:rPr lang="es-EC" sz="2200" dirty="0"/>
              <a:t>existentes en el mercado. </a:t>
            </a:r>
          </a:p>
          <a:p>
            <a:pPr marL="285750" lvl="0" indent="-285750">
              <a:buFont typeface="Arial" panose="020B0604020202020204" pitchFamily="34" charset="0"/>
              <a:buChar char="•"/>
            </a:pPr>
            <a:r>
              <a:rPr lang="es-EC" sz="2200" dirty="0"/>
              <a:t>Realizar el análisis de la situación organizacional interna de la compañía, con el fin de determinar las fortalezas y </a:t>
            </a:r>
            <a:r>
              <a:rPr lang="es-EC" sz="2200" dirty="0" smtClean="0"/>
              <a:t>debilidades  </a:t>
            </a:r>
            <a:endParaRPr lang="es-EC" sz="2200" dirty="0"/>
          </a:p>
          <a:p>
            <a:pPr marL="285750" lvl="0" indent="-285750">
              <a:buFont typeface="Arial" panose="020B0604020202020204" pitchFamily="34" charset="0"/>
              <a:buChar char="•"/>
            </a:pPr>
            <a:r>
              <a:rPr lang="es-EC" sz="2200" dirty="0"/>
              <a:t>Analizar los estados de situación financiera desde el 2012, para determinar cómo ha sido la evolución del activo exigible de la empresa.</a:t>
            </a:r>
          </a:p>
          <a:p>
            <a:pPr marL="285750" lvl="0" indent="-285750">
              <a:buFont typeface="Arial" panose="020B0604020202020204" pitchFamily="34" charset="0"/>
              <a:buChar char="•"/>
            </a:pPr>
            <a:r>
              <a:rPr lang="es-EC" sz="2200" dirty="0"/>
              <a:t>Presentar estrategias financieras coherentes y adecuadas a la realidad de la empresa, que se ajusten a los requerimientos de rentabilidad empresarial, con base en los datos y los conceptos teóricos investigados.</a:t>
            </a:r>
          </a:p>
          <a:p>
            <a:endParaRPr lang="es-EC" dirty="0"/>
          </a:p>
        </p:txBody>
      </p:sp>
    </p:spTree>
    <p:extLst>
      <p:ext uri="{BB962C8B-B14F-4D97-AF65-F5344CB8AC3E}">
        <p14:creationId xmlns:p14="http://schemas.microsoft.com/office/powerpoint/2010/main" val="19013050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03054" y="652462"/>
            <a:ext cx="6207617" cy="523220"/>
          </a:xfrm>
          <a:prstGeom prst="rect">
            <a:avLst/>
          </a:prstGeom>
          <a:noFill/>
        </p:spPr>
        <p:txBody>
          <a:bodyPr wrap="square" rtlCol="0">
            <a:spAutoFit/>
          </a:bodyPr>
          <a:lstStyle/>
          <a:p>
            <a:pPr algn="ctr"/>
            <a:r>
              <a:rPr lang="es-EC" sz="2800" b="1" dirty="0" smtClean="0"/>
              <a:t>CONCLUSIONES </a:t>
            </a:r>
            <a:r>
              <a:rPr lang="es-EC" dirty="0" smtClean="0"/>
              <a:t> </a:t>
            </a:r>
            <a:endParaRPr lang="es-EC" dirty="0"/>
          </a:p>
        </p:txBody>
      </p:sp>
      <p:sp>
        <p:nvSpPr>
          <p:cNvPr id="3" name="2 CuadroTexto"/>
          <p:cNvSpPr txBox="1"/>
          <p:nvPr/>
        </p:nvSpPr>
        <p:spPr>
          <a:xfrm>
            <a:off x="759854" y="964152"/>
            <a:ext cx="10419008" cy="4893647"/>
          </a:xfrm>
          <a:prstGeom prst="rect">
            <a:avLst/>
          </a:prstGeom>
          <a:noFill/>
        </p:spPr>
        <p:txBody>
          <a:bodyPr wrap="square" rtlCol="0">
            <a:spAutoFit/>
          </a:bodyPr>
          <a:lstStyle/>
          <a:p>
            <a:pPr marL="285750" lvl="0" indent="-285750" algn="just">
              <a:buFont typeface="Arial" panose="020B0604020202020204" pitchFamily="34" charset="0"/>
              <a:buChar char="•"/>
            </a:pPr>
            <a:r>
              <a:rPr lang="es-ES" sz="2400" dirty="0"/>
              <a:t>CGB Monitoreo Cía. Ltda., es una empresa de origen familiar, especializada en sistemas de seguridad electrónica innovadores y de alta tecnología,  </a:t>
            </a:r>
            <a:r>
              <a:rPr lang="es-ES" sz="2400" dirty="0" smtClean="0"/>
              <a:t>posee </a:t>
            </a:r>
            <a:r>
              <a:rPr lang="es-ES" sz="2400" dirty="0"/>
              <a:t>un gran equipo de trabajo, tanto técnico como administrativo, mismo que le ha permitido </a:t>
            </a:r>
            <a:r>
              <a:rPr lang="es-ES" sz="2400" dirty="0" smtClean="0"/>
              <a:t>alcanzar </a:t>
            </a:r>
            <a:r>
              <a:rPr lang="es-ES" sz="2400" dirty="0"/>
              <a:t>una amplia trayectoria en el ámbito de la seguridad electrónica</a:t>
            </a:r>
            <a:r>
              <a:rPr lang="es-ES" sz="2400" dirty="0" smtClean="0"/>
              <a:t>.</a:t>
            </a:r>
          </a:p>
          <a:p>
            <a:pPr marL="285750" indent="-285750" algn="just">
              <a:buFont typeface="Arial" panose="020B0604020202020204" pitchFamily="34" charset="0"/>
              <a:buChar char="•"/>
            </a:pPr>
            <a:r>
              <a:rPr lang="es-ES" sz="2400" dirty="0"/>
              <a:t>El estudio de factores internos y externos que se realizó en el capítulo dos, permitió determinar oportunidades en el medio en que se encuentra la empresa y aprovecharlas para mitigar las amenazas, una de estas fue tasa creciente de inflación, que se la contrarresto con el buscar proveedores que puedan brindar la misma calidad en los productos pero a un costo un poco más bajo aspecto que en los resultados finales le permitió </a:t>
            </a:r>
            <a:r>
              <a:rPr lang="es-ES" sz="2400" dirty="0" smtClean="0"/>
              <a:t>ahorrar </a:t>
            </a:r>
            <a:r>
              <a:rPr lang="es-ES" sz="2400" dirty="0"/>
              <a:t>el 1% del costo de ventas</a:t>
            </a:r>
            <a:r>
              <a:rPr lang="es-ES" sz="2400" dirty="0" smtClean="0"/>
              <a:t>.</a:t>
            </a:r>
            <a:endParaRPr lang="es-EC" sz="2400" dirty="0"/>
          </a:p>
        </p:txBody>
      </p:sp>
    </p:spTree>
    <p:extLst>
      <p:ext uri="{BB962C8B-B14F-4D97-AF65-F5344CB8AC3E}">
        <p14:creationId xmlns:p14="http://schemas.microsoft.com/office/powerpoint/2010/main" val="1369907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68035" y="969818"/>
            <a:ext cx="11333019" cy="5447645"/>
          </a:xfrm>
          <a:prstGeom prst="rect">
            <a:avLst/>
          </a:prstGeom>
          <a:noFill/>
        </p:spPr>
        <p:txBody>
          <a:bodyPr wrap="square" rtlCol="0">
            <a:spAutoFit/>
          </a:bodyPr>
          <a:lstStyle/>
          <a:p>
            <a:pPr marL="285750" lvl="0" indent="-285750" algn="just">
              <a:buFont typeface="Arial" panose="020B0604020202020204" pitchFamily="34" charset="0"/>
              <a:buChar char="•"/>
            </a:pPr>
            <a:r>
              <a:rPr lang="es-ES" sz="2400" dirty="0"/>
              <a:t>Una de las debilidades encontradas en CGB Monitoreo Cía. Ltda., es el alto plazo para recuperar el efectivo, la propuesta para disminuir este indicador fue  implementar una política de crédito y cobranzas, descuentos por pronto pago y  descuento por el pago total de la cartera vencida, contratación de una empresa de cobranzas para la recuperación de las cuentas de difícil cobro.</a:t>
            </a:r>
            <a:endParaRPr lang="es-EC" sz="2400" dirty="0"/>
          </a:p>
          <a:p>
            <a:pPr marL="285750" lvl="0" indent="-285750" algn="just">
              <a:buFont typeface="Arial" panose="020B0604020202020204" pitchFamily="34" charset="0"/>
              <a:buChar char="•"/>
            </a:pPr>
            <a:r>
              <a:rPr lang="es-ES" sz="2400" dirty="0"/>
              <a:t>Aplicar las estrategias financieras es factible para CGB Monitoreo Cía. Ltda., ya que le producirían </a:t>
            </a:r>
            <a:r>
              <a:rPr lang="es-ES" sz="2400" dirty="0" smtClean="0"/>
              <a:t>un </a:t>
            </a:r>
            <a:r>
              <a:rPr lang="es-ES" sz="2400" dirty="0"/>
              <a:t>mejoramiento en el activo exigible, a través de la reducción del plazo medio de cobros a 40 días. </a:t>
            </a:r>
            <a:endParaRPr lang="es-EC" sz="2400" dirty="0"/>
          </a:p>
          <a:p>
            <a:pPr marL="285750" lvl="0" indent="-285750" algn="just">
              <a:buFont typeface="Arial" panose="020B0604020202020204" pitchFamily="34" charset="0"/>
              <a:buChar char="•"/>
            </a:pPr>
            <a:r>
              <a:rPr lang="es-ES" sz="2400" dirty="0"/>
              <a:t>El activo exigible por la aplicación de las estrategias pasa de representar el 30% del total de los activos en el 2014, a representar el 22% en el 2017, esto se producirá por la correcta aplicación de la política de crédito y cobranzas.</a:t>
            </a:r>
            <a:endParaRPr lang="es-EC" sz="2400" dirty="0"/>
          </a:p>
          <a:p>
            <a:pPr marL="285750" indent="-285750">
              <a:buFont typeface="Arial" panose="020B0604020202020204" pitchFamily="34" charset="0"/>
              <a:buChar char="•"/>
            </a:pPr>
            <a:endParaRPr lang="es-EC" dirty="0" smtClean="0"/>
          </a:p>
          <a:p>
            <a:endParaRPr lang="es-EC" dirty="0"/>
          </a:p>
        </p:txBody>
      </p:sp>
    </p:spTree>
    <p:extLst>
      <p:ext uri="{BB962C8B-B14F-4D97-AF65-F5344CB8AC3E}">
        <p14:creationId xmlns:p14="http://schemas.microsoft.com/office/powerpoint/2010/main" val="1561710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671455" y="974466"/>
            <a:ext cx="4419600" cy="461665"/>
          </a:xfrm>
          <a:prstGeom prst="rect">
            <a:avLst/>
          </a:prstGeom>
          <a:noFill/>
        </p:spPr>
        <p:txBody>
          <a:bodyPr wrap="square" rtlCol="0">
            <a:spAutoFit/>
          </a:bodyPr>
          <a:lstStyle/>
          <a:p>
            <a:pPr algn="ctr"/>
            <a:r>
              <a:rPr lang="es-EC" sz="2400" b="1" dirty="0" smtClean="0"/>
              <a:t>RECOMENDACIONES</a:t>
            </a:r>
            <a:r>
              <a:rPr lang="es-EC" b="1" dirty="0" smtClean="0"/>
              <a:t> </a:t>
            </a:r>
            <a:endParaRPr lang="es-EC" b="1" dirty="0"/>
          </a:p>
        </p:txBody>
      </p:sp>
      <p:sp>
        <p:nvSpPr>
          <p:cNvPr id="3" name="2 CuadroTexto"/>
          <p:cNvSpPr txBox="1"/>
          <p:nvPr/>
        </p:nvSpPr>
        <p:spPr>
          <a:xfrm>
            <a:off x="609600" y="1422277"/>
            <a:ext cx="11333018" cy="4431983"/>
          </a:xfrm>
          <a:prstGeom prst="rect">
            <a:avLst/>
          </a:prstGeom>
          <a:noFill/>
        </p:spPr>
        <p:txBody>
          <a:bodyPr wrap="square" rtlCol="0">
            <a:spAutoFit/>
          </a:bodyPr>
          <a:lstStyle/>
          <a:p>
            <a:pPr marL="285750" lvl="0" indent="-285750" algn="just">
              <a:buFont typeface="Arial" panose="020B0604020202020204" pitchFamily="34" charset="0"/>
              <a:buChar char="•"/>
            </a:pPr>
            <a:r>
              <a:rPr lang="es-ES" sz="2400" dirty="0"/>
              <a:t>Aprovechar al máximo las oportunidades brindadas por el país, como es el caso de los altos índices de inseguridad ya que esto, a pesar de ser malo para en el ámbito social, para la empresa resulta ser muy bueno, ya que a más inseguridad más potenciales clientes se puede obtener </a:t>
            </a:r>
            <a:endParaRPr lang="es-EC" sz="2400" dirty="0"/>
          </a:p>
          <a:p>
            <a:pPr marL="285750" lvl="0" indent="-285750" algn="just">
              <a:buFont typeface="Arial" panose="020B0604020202020204" pitchFamily="34" charset="0"/>
              <a:buChar char="•"/>
            </a:pPr>
            <a:r>
              <a:rPr lang="es-ES" sz="2400" dirty="0"/>
              <a:t>No reducir la calidad en los materiales necesarios para la prestación del servicio, ya que la empresa se ha caracterizado siempre por la calidad de sus productos y servicio.</a:t>
            </a:r>
            <a:endParaRPr lang="es-EC" sz="2400" dirty="0"/>
          </a:p>
          <a:p>
            <a:pPr marL="285750" lvl="0" indent="-285750" algn="just">
              <a:buFont typeface="Arial" panose="020B0604020202020204" pitchFamily="34" charset="0"/>
              <a:buChar char="•"/>
            </a:pPr>
            <a:r>
              <a:rPr lang="es-ES" sz="2400" dirty="0"/>
              <a:t>Separar las cuentas y gastos personales de los accionistas de la empresa, ya que los gastos de representación son muy elevados y en su mayoría se deben a que las cuentas personales se las pagan con los recursos de la empresa.</a:t>
            </a:r>
            <a:endParaRPr lang="es-EC" sz="2400" dirty="0"/>
          </a:p>
          <a:p>
            <a:endParaRPr lang="es-EC" dirty="0"/>
          </a:p>
        </p:txBody>
      </p:sp>
    </p:spTree>
    <p:extLst>
      <p:ext uri="{BB962C8B-B14F-4D97-AF65-F5344CB8AC3E}">
        <p14:creationId xmlns:p14="http://schemas.microsoft.com/office/powerpoint/2010/main" val="1650999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8879" y="1648496"/>
            <a:ext cx="4749246" cy="319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06528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a:srcRect l="57412" t="36254" r="26451" b="42900"/>
          <a:stretch/>
        </p:blipFill>
        <p:spPr bwMode="auto">
          <a:xfrm>
            <a:off x="1217726" y="1045382"/>
            <a:ext cx="1905000" cy="1228725"/>
          </a:xfrm>
          <a:prstGeom prst="rect">
            <a:avLst/>
          </a:prstGeom>
          <a:ln>
            <a:noFill/>
          </a:ln>
          <a:extLst>
            <a:ext uri="{53640926-AAD7-44D8-BBD7-CCE9431645EC}">
              <a14:shadowObscured xmlns:a14="http://schemas.microsoft.com/office/drawing/2010/main"/>
            </a:ext>
          </a:extLst>
        </p:spPr>
      </p:pic>
      <p:pic>
        <p:nvPicPr>
          <p:cNvPr id="4" name="3 Imagen"/>
          <p:cNvPicPr/>
          <p:nvPr/>
        </p:nvPicPr>
        <p:blipFill rotWithShape="1">
          <a:blip r:embed="rId3"/>
          <a:srcRect l="16645" t="42295" r="45136" b="5439"/>
          <a:stretch/>
        </p:blipFill>
        <p:spPr bwMode="auto">
          <a:xfrm>
            <a:off x="3122726" y="2743333"/>
            <a:ext cx="1162050" cy="933450"/>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4"/>
          <a:srcRect l="60809" t="31722" r="20506" b="42296"/>
          <a:stretch/>
        </p:blipFill>
        <p:spPr bwMode="auto">
          <a:xfrm>
            <a:off x="4400281" y="4307849"/>
            <a:ext cx="1614153" cy="1127036"/>
          </a:xfrm>
          <a:prstGeom prst="rect">
            <a:avLst/>
          </a:prstGeom>
          <a:ln>
            <a:noFill/>
          </a:ln>
          <a:extLst>
            <a:ext uri="{53640926-AAD7-44D8-BBD7-CCE9431645EC}">
              <a14:shadowObscured xmlns:a14="http://schemas.microsoft.com/office/drawing/2010/main"/>
            </a:ext>
          </a:extLst>
        </p:spPr>
      </p:pic>
      <p:sp>
        <p:nvSpPr>
          <p:cNvPr id="6" name="5 CuadroTexto"/>
          <p:cNvSpPr txBox="1"/>
          <p:nvPr/>
        </p:nvSpPr>
        <p:spPr>
          <a:xfrm>
            <a:off x="1265217" y="1006746"/>
            <a:ext cx="6632620" cy="523220"/>
          </a:xfrm>
          <a:prstGeom prst="rect">
            <a:avLst/>
          </a:prstGeom>
          <a:noFill/>
        </p:spPr>
        <p:txBody>
          <a:bodyPr wrap="square" rtlCol="0">
            <a:spAutoFit/>
          </a:bodyPr>
          <a:lstStyle/>
          <a:p>
            <a:pPr algn="ctr"/>
            <a:r>
              <a:rPr lang="es-EC" sz="2800" b="1" dirty="0" smtClean="0"/>
              <a:t>CGB CÍA. LTDA. </a:t>
            </a:r>
            <a:endParaRPr lang="es-EC" sz="2800" b="1" dirty="0"/>
          </a:p>
        </p:txBody>
      </p:sp>
      <p:sp>
        <p:nvSpPr>
          <p:cNvPr id="7" name="6 CuadroTexto"/>
          <p:cNvSpPr txBox="1"/>
          <p:nvPr/>
        </p:nvSpPr>
        <p:spPr>
          <a:xfrm>
            <a:off x="4237553" y="1659745"/>
            <a:ext cx="345113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sz="2400" dirty="0" smtClean="0"/>
              <a:t>Fundada en 1970 </a:t>
            </a:r>
          </a:p>
        </p:txBody>
      </p:sp>
      <p:sp>
        <p:nvSpPr>
          <p:cNvPr id="8" name="7 Rectángulo"/>
          <p:cNvSpPr/>
          <p:nvPr/>
        </p:nvSpPr>
        <p:spPr>
          <a:xfrm>
            <a:off x="5606601" y="2936381"/>
            <a:ext cx="3730582" cy="7404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dirty="0" smtClean="0"/>
              <a:t>Pionera en seguridad electrónica </a:t>
            </a:r>
            <a:endParaRPr lang="es-EC" sz="2400" dirty="0"/>
          </a:p>
        </p:txBody>
      </p:sp>
      <p:sp>
        <p:nvSpPr>
          <p:cNvPr id="9" name="8 Rectángulo"/>
          <p:cNvSpPr/>
          <p:nvPr/>
        </p:nvSpPr>
        <p:spPr>
          <a:xfrm>
            <a:off x="6892342" y="4501166"/>
            <a:ext cx="3730582" cy="74040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2400" dirty="0" smtClean="0"/>
              <a:t>Capital Social $14.000,00</a:t>
            </a:r>
            <a:endParaRPr lang="es-EC" sz="2400" dirty="0"/>
          </a:p>
        </p:txBody>
      </p:sp>
    </p:spTree>
    <p:extLst>
      <p:ext uri="{BB962C8B-B14F-4D97-AF65-F5344CB8AC3E}">
        <p14:creationId xmlns:p14="http://schemas.microsoft.com/office/powerpoint/2010/main" val="37338817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l="57412" t="36254" r="26451" b="42900"/>
          <a:stretch/>
        </p:blipFill>
        <p:spPr bwMode="auto">
          <a:xfrm>
            <a:off x="10287000" y="0"/>
            <a:ext cx="1905000" cy="1228725"/>
          </a:xfrm>
          <a:prstGeom prst="rect">
            <a:avLst/>
          </a:prstGeom>
          <a:ln>
            <a:noFill/>
          </a:ln>
          <a:extLst>
            <a:ext uri="{53640926-AAD7-44D8-BBD7-CCE9431645EC}">
              <a14:shadowObscured xmlns:a14="http://schemas.microsoft.com/office/drawing/2010/main"/>
            </a:ext>
          </a:extLst>
        </p:spPr>
      </p:pic>
      <p:sp>
        <p:nvSpPr>
          <p:cNvPr id="3" name="2 CuadroTexto"/>
          <p:cNvSpPr txBox="1"/>
          <p:nvPr/>
        </p:nvSpPr>
        <p:spPr>
          <a:xfrm>
            <a:off x="1275008" y="1228725"/>
            <a:ext cx="6503831" cy="369332"/>
          </a:xfrm>
          <a:prstGeom prst="rect">
            <a:avLst/>
          </a:prstGeom>
          <a:noFill/>
        </p:spPr>
        <p:txBody>
          <a:bodyPr wrap="square" rtlCol="0">
            <a:spAutoFit/>
          </a:bodyPr>
          <a:lstStyle/>
          <a:p>
            <a:r>
              <a:rPr lang="es-EC" b="1" dirty="0" smtClean="0"/>
              <a:t>La empresa cuenta con 68 colaboradores:</a:t>
            </a:r>
            <a:endParaRPr lang="es-EC" b="1" dirty="0"/>
          </a:p>
        </p:txBody>
      </p:sp>
      <p:graphicFrame>
        <p:nvGraphicFramePr>
          <p:cNvPr id="4" name="3 Tabla"/>
          <p:cNvGraphicFramePr>
            <a:graphicFrameLocks noGrp="1"/>
          </p:cNvGraphicFramePr>
          <p:nvPr>
            <p:extLst>
              <p:ext uri="{D42A27DB-BD31-4B8C-83A1-F6EECF244321}">
                <p14:modId xmlns:p14="http://schemas.microsoft.com/office/powerpoint/2010/main" val="3380706438"/>
              </p:ext>
            </p:extLst>
          </p:nvPr>
        </p:nvGraphicFramePr>
        <p:xfrm>
          <a:off x="3387144" y="1828799"/>
          <a:ext cx="4958366" cy="3722058"/>
        </p:xfrm>
        <a:graphic>
          <a:graphicData uri="http://schemas.openxmlformats.org/drawingml/2006/table">
            <a:tbl>
              <a:tblPr firstRow="1" firstCol="1" bandRow="1">
                <a:tableStyleId>{5C22544A-7EE6-4342-B048-85BDC9FD1C3A}</a:tableStyleId>
              </a:tblPr>
              <a:tblGrid>
                <a:gridCol w="2704033"/>
                <a:gridCol w="2254333"/>
              </a:tblGrid>
              <a:tr h="482089">
                <a:tc>
                  <a:txBody>
                    <a:bodyPr/>
                    <a:lstStyle/>
                    <a:p>
                      <a:pPr algn="ctr">
                        <a:spcAft>
                          <a:spcPts val="0"/>
                        </a:spcAft>
                      </a:pPr>
                      <a:r>
                        <a:rPr lang="es-ES" sz="1800" dirty="0">
                          <a:effectLst/>
                        </a:rPr>
                        <a:t>Cargo </a:t>
                      </a:r>
                      <a:endParaRPr lang="es-EC" sz="1800" dirty="0">
                        <a:effectLst/>
                        <a:latin typeface="Times New Roman"/>
                        <a:ea typeface="Times New Roman"/>
                      </a:endParaRPr>
                    </a:p>
                  </a:txBody>
                  <a:tcPr marL="68580" marR="68580" marT="0" marB="0"/>
                </a:tc>
                <a:tc>
                  <a:txBody>
                    <a:bodyPr/>
                    <a:lstStyle/>
                    <a:p>
                      <a:pPr algn="ctr">
                        <a:spcAft>
                          <a:spcPts val="0"/>
                        </a:spcAft>
                      </a:pPr>
                      <a:r>
                        <a:rPr lang="es-ES" sz="1800" dirty="0">
                          <a:effectLst/>
                        </a:rPr>
                        <a:t>Número de colaboradores</a:t>
                      </a:r>
                      <a:endParaRPr lang="es-EC" sz="1800" dirty="0">
                        <a:effectLst/>
                        <a:latin typeface="Times New Roman"/>
                        <a:ea typeface="Times New Roman"/>
                      </a:endParaRPr>
                    </a:p>
                  </a:txBody>
                  <a:tcPr marL="68580" marR="68580" marT="0" marB="0"/>
                </a:tc>
              </a:tr>
              <a:tr h="430218">
                <a:tc>
                  <a:txBody>
                    <a:bodyPr/>
                    <a:lstStyle/>
                    <a:p>
                      <a:pPr algn="ctr">
                        <a:spcAft>
                          <a:spcPts val="0"/>
                        </a:spcAft>
                      </a:pPr>
                      <a:r>
                        <a:rPr lang="es-ES" sz="1800" dirty="0">
                          <a:effectLst/>
                        </a:rPr>
                        <a:t>Gerencia General</a:t>
                      </a:r>
                      <a:endParaRPr lang="es-EC" sz="1800" dirty="0">
                        <a:effectLst/>
                        <a:latin typeface="Times New Roman"/>
                        <a:ea typeface="Times New Roman"/>
                      </a:endParaRPr>
                    </a:p>
                  </a:txBody>
                  <a:tcPr marL="68580" marR="68580" marT="0" marB="0"/>
                </a:tc>
                <a:tc>
                  <a:txBody>
                    <a:bodyPr/>
                    <a:lstStyle/>
                    <a:p>
                      <a:pPr algn="ctr">
                        <a:spcAft>
                          <a:spcPts val="0"/>
                        </a:spcAft>
                      </a:pPr>
                      <a:r>
                        <a:rPr lang="es-ES" sz="1800" dirty="0">
                          <a:effectLst/>
                        </a:rPr>
                        <a:t>1</a:t>
                      </a:r>
                      <a:endParaRPr lang="es-EC" sz="1800" dirty="0">
                        <a:effectLst/>
                        <a:latin typeface="Times New Roman"/>
                        <a:ea typeface="Times New Roman"/>
                      </a:endParaRPr>
                    </a:p>
                  </a:txBody>
                  <a:tcPr marL="68580" marR="68580" marT="0" marB="0"/>
                </a:tc>
              </a:tr>
              <a:tr h="482089">
                <a:tc>
                  <a:txBody>
                    <a:bodyPr/>
                    <a:lstStyle/>
                    <a:p>
                      <a:pPr algn="ctr">
                        <a:spcAft>
                          <a:spcPts val="0"/>
                        </a:spcAft>
                      </a:pPr>
                      <a:r>
                        <a:rPr lang="es-ES" sz="1800" dirty="0">
                          <a:effectLst/>
                        </a:rPr>
                        <a:t>Área administrativa-financiera </a:t>
                      </a:r>
                      <a:endParaRPr lang="es-EC" sz="1800" dirty="0">
                        <a:effectLst/>
                        <a:latin typeface="Times New Roman"/>
                        <a:ea typeface="Times New Roman"/>
                      </a:endParaRPr>
                    </a:p>
                  </a:txBody>
                  <a:tcPr marL="68580" marR="68580" marT="0" marB="0"/>
                </a:tc>
                <a:tc>
                  <a:txBody>
                    <a:bodyPr/>
                    <a:lstStyle/>
                    <a:p>
                      <a:pPr algn="ctr">
                        <a:spcAft>
                          <a:spcPts val="0"/>
                        </a:spcAft>
                      </a:pPr>
                      <a:r>
                        <a:rPr lang="es-ES" sz="1800" dirty="0">
                          <a:effectLst/>
                        </a:rPr>
                        <a:t>6</a:t>
                      </a:r>
                      <a:endParaRPr lang="es-EC" sz="1800" dirty="0">
                        <a:effectLst/>
                        <a:latin typeface="Times New Roman"/>
                        <a:ea typeface="Times New Roman"/>
                      </a:endParaRPr>
                    </a:p>
                  </a:txBody>
                  <a:tcPr marL="68580" marR="68580" marT="0" marB="0"/>
                </a:tc>
              </a:tr>
              <a:tr h="482089">
                <a:tc>
                  <a:txBody>
                    <a:bodyPr/>
                    <a:lstStyle/>
                    <a:p>
                      <a:pPr algn="ctr">
                        <a:spcAft>
                          <a:spcPts val="0"/>
                        </a:spcAft>
                      </a:pPr>
                      <a:r>
                        <a:rPr lang="es-ES" sz="1800" dirty="0">
                          <a:effectLst/>
                        </a:rPr>
                        <a:t>Área de Proyectos y operativa </a:t>
                      </a:r>
                      <a:endParaRPr lang="es-EC" sz="1800" dirty="0">
                        <a:effectLst/>
                        <a:latin typeface="Times New Roman"/>
                        <a:ea typeface="Times New Roman"/>
                      </a:endParaRPr>
                    </a:p>
                  </a:txBody>
                  <a:tcPr marL="68580" marR="68580" marT="0" marB="0"/>
                </a:tc>
                <a:tc>
                  <a:txBody>
                    <a:bodyPr/>
                    <a:lstStyle/>
                    <a:p>
                      <a:pPr algn="ctr">
                        <a:spcAft>
                          <a:spcPts val="0"/>
                        </a:spcAft>
                      </a:pPr>
                      <a:r>
                        <a:rPr lang="es-ES" sz="1800" dirty="0">
                          <a:effectLst/>
                        </a:rPr>
                        <a:t>16</a:t>
                      </a:r>
                      <a:endParaRPr lang="es-EC" sz="1800" dirty="0">
                        <a:effectLst/>
                        <a:latin typeface="Times New Roman"/>
                        <a:ea typeface="Times New Roman"/>
                      </a:endParaRPr>
                    </a:p>
                  </a:txBody>
                  <a:tcPr marL="68580" marR="68580" marT="0" marB="0"/>
                </a:tc>
              </a:tr>
              <a:tr h="241044">
                <a:tc>
                  <a:txBody>
                    <a:bodyPr/>
                    <a:lstStyle/>
                    <a:p>
                      <a:pPr algn="ctr">
                        <a:spcAft>
                          <a:spcPts val="0"/>
                        </a:spcAft>
                      </a:pPr>
                      <a:r>
                        <a:rPr lang="es-ES" sz="1800" dirty="0">
                          <a:effectLst/>
                        </a:rPr>
                        <a:t>Monitoreo </a:t>
                      </a:r>
                      <a:endParaRPr lang="es-EC" sz="1800" dirty="0">
                        <a:effectLst/>
                        <a:latin typeface="Times New Roman"/>
                        <a:ea typeface="Times New Roman"/>
                      </a:endParaRPr>
                    </a:p>
                  </a:txBody>
                  <a:tcPr marL="68580" marR="68580" marT="0" marB="0"/>
                </a:tc>
                <a:tc>
                  <a:txBody>
                    <a:bodyPr/>
                    <a:lstStyle/>
                    <a:p>
                      <a:pPr algn="ctr">
                        <a:spcAft>
                          <a:spcPts val="0"/>
                        </a:spcAft>
                      </a:pPr>
                      <a:r>
                        <a:rPr lang="es-ES" sz="1800" dirty="0">
                          <a:effectLst/>
                        </a:rPr>
                        <a:t>25</a:t>
                      </a:r>
                      <a:endParaRPr lang="es-EC" sz="1800" dirty="0">
                        <a:effectLst/>
                        <a:latin typeface="Times New Roman"/>
                        <a:ea typeface="Times New Roman"/>
                      </a:endParaRPr>
                    </a:p>
                  </a:txBody>
                  <a:tcPr marL="68580" marR="68580" marT="0" marB="0"/>
                </a:tc>
              </a:tr>
              <a:tr h="241044">
                <a:tc>
                  <a:txBody>
                    <a:bodyPr/>
                    <a:lstStyle/>
                    <a:p>
                      <a:pPr algn="ctr">
                        <a:spcAft>
                          <a:spcPts val="0"/>
                        </a:spcAft>
                      </a:pPr>
                      <a:r>
                        <a:rPr lang="es-ES" sz="1800" dirty="0">
                          <a:effectLst/>
                        </a:rPr>
                        <a:t>Ventas </a:t>
                      </a:r>
                      <a:endParaRPr lang="es-EC" sz="1800" dirty="0">
                        <a:effectLst/>
                        <a:latin typeface="Times New Roman"/>
                        <a:ea typeface="Times New Roman"/>
                      </a:endParaRPr>
                    </a:p>
                  </a:txBody>
                  <a:tcPr marL="68580" marR="68580" marT="0" marB="0"/>
                </a:tc>
                <a:tc>
                  <a:txBody>
                    <a:bodyPr/>
                    <a:lstStyle/>
                    <a:p>
                      <a:pPr algn="ctr">
                        <a:spcAft>
                          <a:spcPts val="0"/>
                        </a:spcAft>
                      </a:pPr>
                      <a:r>
                        <a:rPr lang="es-ES" sz="1800" dirty="0">
                          <a:effectLst/>
                        </a:rPr>
                        <a:t>5</a:t>
                      </a:r>
                      <a:endParaRPr lang="es-EC" sz="1800" dirty="0">
                        <a:effectLst/>
                        <a:latin typeface="Times New Roman"/>
                        <a:ea typeface="Times New Roman"/>
                      </a:endParaRPr>
                    </a:p>
                  </a:txBody>
                  <a:tcPr marL="68580" marR="68580" marT="0" marB="0"/>
                </a:tc>
              </a:tr>
              <a:tr h="241044">
                <a:tc>
                  <a:txBody>
                    <a:bodyPr/>
                    <a:lstStyle/>
                    <a:p>
                      <a:pPr algn="ctr">
                        <a:spcAft>
                          <a:spcPts val="0"/>
                        </a:spcAft>
                      </a:pPr>
                      <a:r>
                        <a:rPr lang="es-ES" sz="1800" dirty="0">
                          <a:effectLst/>
                        </a:rPr>
                        <a:t>Contabilidad </a:t>
                      </a:r>
                      <a:endParaRPr lang="es-EC" sz="1800" dirty="0">
                        <a:effectLst/>
                        <a:latin typeface="Times New Roman"/>
                        <a:ea typeface="Times New Roman"/>
                      </a:endParaRPr>
                    </a:p>
                  </a:txBody>
                  <a:tcPr marL="68580" marR="68580" marT="0" marB="0"/>
                </a:tc>
                <a:tc>
                  <a:txBody>
                    <a:bodyPr/>
                    <a:lstStyle/>
                    <a:p>
                      <a:pPr algn="ctr">
                        <a:spcAft>
                          <a:spcPts val="0"/>
                        </a:spcAft>
                      </a:pPr>
                      <a:r>
                        <a:rPr lang="es-ES" sz="1800" dirty="0">
                          <a:effectLst/>
                        </a:rPr>
                        <a:t>10</a:t>
                      </a:r>
                      <a:endParaRPr lang="es-EC" sz="1800" dirty="0">
                        <a:effectLst/>
                        <a:latin typeface="Times New Roman"/>
                        <a:ea typeface="Times New Roman"/>
                      </a:endParaRPr>
                    </a:p>
                  </a:txBody>
                  <a:tcPr marL="68580" marR="68580" marT="0" marB="0"/>
                </a:tc>
              </a:tr>
              <a:tr h="241044">
                <a:tc>
                  <a:txBody>
                    <a:bodyPr/>
                    <a:lstStyle/>
                    <a:p>
                      <a:pPr algn="ctr">
                        <a:spcAft>
                          <a:spcPts val="0"/>
                        </a:spcAft>
                      </a:pPr>
                      <a:r>
                        <a:rPr lang="es-ES" sz="1800" dirty="0">
                          <a:effectLst/>
                        </a:rPr>
                        <a:t>Talento humano </a:t>
                      </a:r>
                      <a:endParaRPr lang="es-EC" sz="1800" dirty="0">
                        <a:effectLst/>
                        <a:latin typeface="Times New Roman"/>
                        <a:ea typeface="Times New Roman"/>
                      </a:endParaRPr>
                    </a:p>
                  </a:txBody>
                  <a:tcPr marL="68580" marR="68580" marT="0" marB="0"/>
                </a:tc>
                <a:tc>
                  <a:txBody>
                    <a:bodyPr/>
                    <a:lstStyle/>
                    <a:p>
                      <a:pPr algn="ctr">
                        <a:spcAft>
                          <a:spcPts val="0"/>
                        </a:spcAft>
                      </a:pPr>
                      <a:r>
                        <a:rPr lang="es-ES" sz="1800" dirty="0">
                          <a:effectLst/>
                        </a:rPr>
                        <a:t>3</a:t>
                      </a:r>
                      <a:endParaRPr lang="es-EC" sz="1800" dirty="0">
                        <a:effectLst/>
                        <a:latin typeface="Times New Roman"/>
                        <a:ea typeface="Times New Roman"/>
                      </a:endParaRPr>
                    </a:p>
                  </a:txBody>
                  <a:tcPr marL="68580" marR="68580" marT="0" marB="0"/>
                </a:tc>
              </a:tr>
              <a:tr h="241044">
                <a:tc>
                  <a:txBody>
                    <a:bodyPr/>
                    <a:lstStyle/>
                    <a:p>
                      <a:pPr algn="ctr">
                        <a:spcAft>
                          <a:spcPts val="0"/>
                        </a:spcAft>
                      </a:pPr>
                      <a:r>
                        <a:rPr lang="es-ES" sz="1800" dirty="0">
                          <a:effectLst/>
                        </a:rPr>
                        <a:t>Auxiliares de servicios </a:t>
                      </a:r>
                      <a:endParaRPr lang="es-EC" sz="1800" dirty="0">
                        <a:effectLst/>
                        <a:latin typeface="Times New Roman"/>
                        <a:ea typeface="Times New Roman"/>
                      </a:endParaRPr>
                    </a:p>
                  </a:txBody>
                  <a:tcPr marL="68580" marR="68580" marT="0" marB="0"/>
                </a:tc>
                <a:tc>
                  <a:txBody>
                    <a:bodyPr/>
                    <a:lstStyle/>
                    <a:p>
                      <a:pPr algn="ctr">
                        <a:spcAft>
                          <a:spcPts val="0"/>
                        </a:spcAft>
                      </a:pPr>
                      <a:r>
                        <a:rPr lang="es-ES" sz="1800" dirty="0">
                          <a:effectLst/>
                        </a:rPr>
                        <a:t>2</a:t>
                      </a:r>
                      <a:endParaRPr lang="es-EC" sz="1800" dirty="0">
                        <a:effectLst/>
                        <a:latin typeface="Times New Roman"/>
                        <a:ea typeface="Times New Roman"/>
                      </a:endParaRPr>
                    </a:p>
                  </a:txBody>
                  <a:tcPr marL="68580" marR="68580" marT="0" marB="0"/>
                </a:tc>
              </a:tr>
              <a:tr h="241044">
                <a:tc>
                  <a:txBody>
                    <a:bodyPr/>
                    <a:lstStyle/>
                    <a:p>
                      <a:pPr algn="ctr">
                        <a:spcAft>
                          <a:spcPts val="0"/>
                        </a:spcAft>
                      </a:pPr>
                      <a:r>
                        <a:rPr lang="es-ES" sz="1800" dirty="0">
                          <a:effectLst/>
                        </a:rPr>
                        <a:t>Total</a:t>
                      </a:r>
                      <a:endParaRPr lang="es-EC" sz="1800" dirty="0">
                        <a:effectLst/>
                        <a:latin typeface="Times New Roman"/>
                        <a:ea typeface="Times New Roman"/>
                      </a:endParaRPr>
                    </a:p>
                  </a:txBody>
                  <a:tcPr marL="68580" marR="68580" marT="0" marB="0"/>
                </a:tc>
                <a:tc>
                  <a:txBody>
                    <a:bodyPr/>
                    <a:lstStyle/>
                    <a:p>
                      <a:pPr algn="ctr">
                        <a:spcAft>
                          <a:spcPts val="0"/>
                        </a:spcAft>
                      </a:pPr>
                      <a:r>
                        <a:rPr lang="es-ES" sz="1800" dirty="0">
                          <a:effectLst/>
                        </a:rPr>
                        <a:t>68</a:t>
                      </a:r>
                      <a:endParaRPr lang="es-EC"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518932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87887" y="1030310"/>
            <a:ext cx="8319752" cy="400110"/>
          </a:xfrm>
          <a:prstGeom prst="rect">
            <a:avLst/>
          </a:prstGeom>
          <a:noFill/>
        </p:spPr>
        <p:txBody>
          <a:bodyPr wrap="square" rtlCol="0">
            <a:spAutoFit/>
          </a:bodyPr>
          <a:lstStyle/>
          <a:p>
            <a:r>
              <a:rPr lang="es-EC" sz="2000" b="1" dirty="0" smtClean="0"/>
              <a:t>ANÁLISIS EXTERNO – OPORTUNIDADES </a:t>
            </a:r>
            <a:endParaRPr lang="es-EC" sz="2000" b="1" dirty="0"/>
          </a:p>
        </p:txBody>
      </p:sp>
      <p:graphicFrame>
        <p:nvGraphicFramePr>
          <p:cNvPr id="4" name="3 Tabla"/>
          <p:cNvGraphicFramePr>
            <a:graphicFrameLocks noGrp="1"/>
          </p:cNvGraphicFramePr>
          <p:nvPr>
            <p:extLst>
              <p:ext uri="{D42A27DB-BD31-4B8C-83A1-F6EECF244321}">
                <p14:modId xmlns:p14="http://schemas.microsoft.com/office/powerpoint/2010/main" val="3948006447"/>
              </p:ext>
            </p:extLst>
          </p:nvPr>
        </p:nvGraphicFramePr>
        <p:xfrm>
          <a:off x="734096" y="1615087"/>
          <a:ext cx="8281115" cy="4129320"/>
        </p:xfrm>
        <a:graphic>
          <a:graphicData uri="http://schemas.openxmlformats.org/drawingml/2006/table">
            <a:tbl>
              <a:tblPr firstRow="1" firstCol="1" bandRow="1">
                <a:tableStyleId>{D27102A9-8310-4765-A935-A1911B00CA55}</a:tableStyleId>
              </a:tblPr>
              <a:tblGrid>
                <a:gridCol w="8281115"/>
              </a:tblGrid>
              <a:tr h="895170">
                <a:tc>
                  <a:txBody>
                    <a:bodyPr/>
                    <a:lstStyle/>
                    <a:p>
                      <a:pPr algn="just">
                        <a:spcAft>
                          <a:spcPts val="0"/>
                        </a:spcAft>
                      </a:pPr>
                      <a:r>
                        <a:rPr lang="es-ES" sz="1800" dirty="0" smtClean="0">
                          <a:effectLst/>
                        </a:rPr>
                        <a:t>El</a:t>
                      </a:r>
                      <a:r>
                        <a:rPr lang="es-ES" sz="1800" baseline="0" dirty="0" smtClean="0">
                          <a:effectLst/>
                        </a:rPr>
                        <a:t> </a:t>
                      </a:r>
                      <a:r>
                        <a:rPr lang="es-ES" sz="1800" dirty="0" smtClean="0">
                          <a:effectLst/>
                        </a:rPr>
                        <a:t>Plan </a:t>
                      </a:r>
                      <a:r>
                        <a:rPr lang="es-ES" sz="1800" dirty="0">
                          <a:effectLst/>
                        </a:rPr>
                        <a:t>Nacional del Buen Vivir </a:t>
                      </a:r>
                      <a:r>
                        <a:rPr lang="es-ES" sz="1800" dirty="0" smtClean="0">
                          <a:effectLst/>
                        </a:rPr>
                        <a:t>ya que comparte </a:t>
                      </a:r>
                      <a:r>
                        <a:rPr lang="es-ES" sz="1800" dirty="0">
                          <a:effectLst/>
                        </a:rPr>
                        <a:t>la visión que tiene </a:t>
                      </a:r>
                      <a:r>
                        <a:rPr lang="es-ES" sz="1800" dirty="0" smtClean="0">
                          <a:effectLst/>
                        </a:rPr>
                        <a:t>la compañía de brindar a los pobladores la seguridad que merecen.  </a:t>
                      </a:r>
                      <a:endParaRPr lang="es-EC" sz="2000" dirty="0">
                        <a:effectLst/>
                        <a:latin typeface="Times New Roman"/>
                        <a:ea typeface="Times New Roman"/>
                      </a:endParaRPr>
                    </a:p>
                  </a:txBody>
                  <a:tcPr marL="68580" marR="68580" marT="0" marB="0"/>
                </a:tc>
              </a:tr>
              <a:tr h="895170">
                <a:tc>
                  <a:txBody>
                    <a:bodyPr/>
                    <a:lstStyle/>
                    <a:p>
                      <a:pPr algn="just">
                        <a:spcAft>
                          <a:spcPts val="0"/>
                        </a:spcAft>
                      </a:pPr>
                      <a:r>
                        <a:rPr lang="es-ES" sz="1800" dirty="0" smtClean="0">
                          <a:effectLst/>
                          <a:latin typeface="+mn-lt"/>
                          <a:ea typeface="+mn-ea"/>
                        </a:rPr>
                        <a:t>El</a:t>
                      </a:r>
                      <a:r>
                        <a:rPr lang="es-ES" sz="1800" baseline="0" dirty="0" smtClean="0">
                          <a:effectLst/>
                          <a:latin typeface="+mn-lt"/>
                          <a:ea typeface="+mn-ea"/>
                        </a:rPr>
                        <a:t> cambio de la matriz productiva, ya que se apoyará a las empresas del sector privado.</a:t>
                      </a:r>
                      <a:endParaRPr lang="es-EC" sz="2000" dirty="0">
                        <a:effectLst/>
                        <a:latin typeface="Times New Roman"/>
                        <a:ea typeface="Times New Roman"/>
                      </a:endParaRPr>
                    </a:p>
                  </a:txBody>
                  <a:tcPr marL="68580" marR="68580" marT="0" marB="0"/>
                </a:tc>
              </a:tr>
              <a:tr h="895170">
                <a:tc>
                  <a:txBody>
                    <a:bodyPr/>
                    <a:lstStyle/>
                    <a:p>
                      <a:pPr algn="just">
                        <a:spcAft>
                          <a:spcPts val="0"/>
                        </a:spcAft>
                      </a:pPr>
                      <a:r>
                        <a:rPr kumimoji="0" lang="es-ES" sz="1800" b="1" kern="1200" dirty="0" smtClean="0">
                          <a:solidFill>
                            <a:schemeClr val="tx1"/>
                          </a:solidFill>
                          <a:effectLst/>
                          <a:latin typeface="+mn-lt"/>
                          <a:ea typeface="+mn-ea"/>
                          <a:cs typeface="+mn-cs"/>
                        </a:rPr>
                        <a:t>Las hidroeléctricas  las   cuales generarán un ahorro de USD 750 millones en la importación de combustibles.</a:t>
                      </a:r>
                      <a:endParaRPr lang="es-EC" sz="2000" dirty="0">
                        <a:effectLst/>
                        <a:latin typeface="Times New Roman"/>
                        <a:ea typeface="Times New Roman"/>
                      </a:endParaRPr>
                    </a:p>
                  </a:txBody>
                  <a:tcPr marL="68580" marR="68580" marT="0" marB="0"/>
                </a:tc>
              </a:tr>
              <a:tr h="548209">
                <a:tc>
                  <a:txBody>
                    <a:bodyPr/>
                    <a:lstStyle/>
                    <a:p>
                      <a:pPr algn="just">
                        <a:spcAft>
                          <a:spcPts val="0"/>
                        </a:spcAft>
                      </a:pPr>
                      <a:r>
                        <a:rPr lang="es-ES" sz="1800" dirty="0">
                          <a:effectLst/>
                        </a:rPr>
                        <a:t>La tecnología ya que se  puede acceder al desarrollo tecnológico de los productos creados en el país.</a:t>
                      </a:r>
                      <a:endParaRPr lang="es-EC" sz="2000" dirty="0">
                        <a:effectLst/>
                        <a:latin typeface="Times New Roman"/>
                        <a:ea typeface="Times New Roman"/>
                      </a:endParaRPr>
                    </a:p>
                  </a:txBody>
                  <a:tcPr marL="68580" marR="68580" marT="0" marB="0"/>
                </a:tc>
              </a:tr>
              <a:tr h="895170">
                <a:tc>
                  <a:txBody>
                    <a:bodyPr/>
                    <a:lstStyle/>
                    <a:p>
                      <a:pPr algn="just">
                        <a:spcAft>
                          <a:spcPts val="0"/>
                        </a:spcAft>
                      </a:pPr>
                      <a:r>
                        <a:rPr lang="es-ES" sz="1800" dirty="0">
                          <a:effectLst/>
                        </a:rPr>
                        <a:t>La delincuencia, los ciudadanos van a querer proteger sus bienes con los servicios que presta la empresa, lo que le generaría a la empresa una posibilidad de captar más clientes</a:t>
                      </a:r>
                      <a:endParaRPr lang="es-EC"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0592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87887" y="1030310"/>
            <a:ext cx="8319752" cy="400110"/>
          </a:xfrm>
          <a:prstGeom prst="rect">
            <a:avLst/>
          </a:prstGeom>
          <a:noFill/>
        </p:spPr>
        <p:txBody>
          <a:bodyPr wrap="square" rtlCol="0">
            <a:spAutoFit/>
          </a:bodyPr>
          <a:lstStyle/>
          <a:p>
            <a:r>
              <a:rPr lang="es-EC" sz="2000" b="1" dirty="0" smtClean="0"/>
              <a:t>ANÁLISIS EXTERNO –  AMENAZAS </a:t>
            </a:r>
            <a:endParaRPr lang="es-EC" sz="2000" b="1" dirty="0"/>
          </a:p>
        </p:txBody>
      </p:sp>
      <p:graphicFrame>
        <p:nvGraphicFramePr>
          <p:cNvPr id="3" name="2 Tabla"/>
          <p:cNvGraphicFramePr>
            <a:graphicFrameLocks noGrp="1"/>
          </p:cNvGraphicFramePr>
          <p:nvPr>
            <p:extLst>
              <p:ext uri="{D42A27DB-BD31-4B8C-83A1-F6EECF244321}">
                <p14:modId xmlns:p14="http://schemas.microsoft.com/office/powerpoint/2010/main" val="2744841484"/>
              </p:ext>
            </p:extLst>
          </p:nvPr>
        </p:nvGraphicFramePr>
        <p:xfrm>
          <a:off x="528034" y="1430420"/>
          <a:ext cx="7830355" cy="4171890"/>
        </p:xfrm>
        <a:graphic>
          <a:graphicData uri="http://schemas.openxmlformats.org/drawingml/2006/table">
            <a:tbl>
              <a:tblPr firstRow="1" firstCol="1" bandRow="1">
                <a:tableStyleId>{D27102A9-8310-4765-A935-A1911B00CA55}</a:tableStyleId>
              </a:tblPr>
              <a:tblGrid>
                <a:gridCol w="7830355"/>
              </a:tblGrid>
              <a:tr h="1135200">
                <a:tc>
                  <a:txBody>
                    <a:bodyPr/>
                    <a:lstStyle/>
                    <a:p>
                      <a:pPr algn="just">
                        <a:spcAft>
                          <a:spcPts val="0"/>
                        </a:spcAft>
                      </a:pPr>
                      <a:r>
                        <a:rPr lang="es-ES" sz="1800" dirty="0">
                          <a:effectLst/>
                        </a:rPr>
                        <a:t>El entorno </a:t>
                      </a:r>
                      <a:r>
                        <a:rPr lang="es-ES" sz="1800" dirty="0" smtClean="0">
                          <a:effectLst/>
                        </a:rPr>
                        <a:t>legal y político  </a:t>
                      </a:r>
                      <a:r>
                        <a:rPr lang="es-ES" sz="1800" dirty="0">
                          <a:effectLst/>
                        </a:rPr>
                        <a:t>del país, ya que los impuestos, tasas y contribuciones  que deben pagarse ascienden a un alto porcentaje que la empresa  debe asumir.</a:t>
                      </a:r>
                      <a:endParaRPr lang="es-EC" sz="2000" dirty="0">
                        <a:effectLst/>
                        <a:latin typeface="Times New Roman"/>
                        <a:ea typeface="Times New Roman"/>
                      </a:endParaRPr>
                    </a:p>
                  </a:txBody>
                  <a:tcPr marL="68580" marR="68580" marT="0" marB="0"/>
                </a:tc>
              </a:tr>
              <a:tr h="576169">
                <a:tc>
                  <a:txBody>
                    <a:bodyPr/>
                    <a:lstStyle/>
                    <a:p>
                      <a:pPr algn="just">
                        <a:spcAft>
                          <a:spcPts val="0"/>
                        </a:spcAft>
                      </a:pPr>
                      <a:r>
                        <a:rPr lang="es-ES" sz="1800" dirty="0">
                          <a:effectLst/>
                        </a:rPr>
                        <a:t>La tasa de inflación fluctuante sube los costos del servicio </a:t>
                      </a:r>
                      <a:endParaRPr lang="es-EC" sz="2000" dirty="0">
                        <a:effectLst/>
                      </a:endParaRPr>
                    </a:p>
                    <a:p>
                      <a:pPr algn="ctr">
                        <a:spcAft>
                          <a:spcPts val="0"/>
                        </a:spcAft>
                      </a:pPr>
                      <a:r>
                        <a:rPr lang="es-ES" sz="1800" dirty="0">
                          <a:effectLst/>
                        </a:rPr>
                        <a:t> </a:t>
                      </a:r>
                      <a:endParaRPr lang="es-EC" sz="2000" dirty="0">
                        <a:effectLst/>
                        <a:latin typeface="Times New Roman"/>
                        <a:ea typeface="Times New Roman"/>
                      </a:endParaRPr>
                    </a:p>
                  </a:txBody>
                  <a:tcPr marL="68580" marR="68580" marT="0" marB="0"/>
                </a:tc>
              </a:tr>
              <a:tr h="864254">
                <a:tc>
                  <a:txBody>
                    <a:bodyPr/>
                    <a:lstStyle/>
                    <a:p>
                      <a:pPr algn="just">
                        <a:spcAft>
                          <a:spcPts val="0"/>
                        </a:spcAft>
                      </a:pPr>
                      <a:r>
                        <a:rPr lang="es-ES" sz="1800" dirty="0">
                          <a:effectLst/>
                        </a:rPr>
                        <a:t>La deuda externa pues el gobierno para cubrirla deberá crear nuevos impuestos o políticas fiscales </a:t>
                      </a:r>
                      <a:endParaRPr lang="es-EC" sz="2000" dirty="0">
                        <a:effectLst/>
                      </a:endParaRPr>
                    </a:p>
                    <a:p>
                      <a:pPr algn="ctr">
                        <a:spcAft>
                          <a:spcPts val="0"/>
                        </a:spcAft>
                      </a:pPr>
                      <a:r>
                        <a:rPr lang="es-ES" sz="1800" dirty="0">
                          <a:effectLst/>
                        </a:rPr>
                        <a:t> </a:t>
                      </a:r>
                      <a:endParaRPr lang="es-EC" sz="2000" dirty="0">
                        <a:effectLst/>
                        <a:latin typeface="Times New Roman"/>
                        <a:ea typeface="Times New Roman"/>
                      </a:endParaRPr>
                    </a:p>
                  </a:txBody>
                  <a:tcPr marL="68580" marR="68580" marT="0" marB="0"/>
                </a:tc>
              </a:tr>
              <a:tr h="864254">
                <a:tc>
                  <a:txBody>
                    <a:bodyPr/>
                    <a:lstStyle/>
                    <a:p>
                      <a:pPr algn="just">
                        <a:spcAft>
                          <a:spcPts val="0"/>
                        </a:spcAft>
                      </a:pPr>
                      <a:r>
                        <a:rPr lang="es-ES" sz="1800" dirty="0">
                          <a:effectLst/>
                        </a:rPr>
                        <a:t>El desempleo ya que la empresa puede perder clientes potenciales.</a:t>
                      </a:r>
                      <a:endParaRPr lang="es-EC" sz="2000" dirty="0">
                        <a:effectLst/>
                      </a:endParaRPr>
                    </a:p>
                    <a:p>
                      <a:pPr>
                        <a:spcAft>
                          <a:spcPts val="0"/>
                        </a:spcAft>
                      </a:pPr>
                      <a:r>
                        <a:rPr lang="es-ES" sz="1800" dirty="0">
                          <a:effectLst/>
                        </a:rPr>
                        <a:t> </a:t>
                      </a:r>
                      <a:endParaRPr lang="es-EC" sz="2000" dirty="0">
                        <a:effectLst/>
                        <a:latin typeface="Times New Roman"/>
                        <a:ea typeface="Times New Roman"/>
                      </a:endParaRPr>
                    </a:p>
                  </a:txBody>
                  <a:tcPr marL="68580" marR="68580" marT="0" marB="0"/>
                </a:tc>
              </a:tr>
              <a:tr h="732013">
                <a:tc>
                  <a:txBody>
                    <a:bodyPr/>
                    <a:lstStyle/>
                    <a:p>
                      <a:pPr>
                        <a:spcAft>
                          <a:spcPts val="0"/>
                        </a:spcAft>
                      </a:pPr>
                      <a:r>
                        <a:rPr lang="es-ES" sz="1800" dirty="0">
                          <a:effectLst/>
                        </a:rPr>
                        <a:t>La competencia sin duda representa una amenaza para la empresa ya que existen empresas multinacionales</a:t>
                      </a:r>
                      <a:endParaRPr lang="es-EC"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083235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87887" y="1030310"/>
            <a:ext cx="8319752" cy="400110"/>
          </a:xfrm>
          <a:prstGeom prst="rect">
            <a:avLst/>
          </a:prstGeom>
          <a:noFill/>
        </p:spPr>
        <p:txBody>
          <a:bodyPr wrap="square" rtlCol="0">
            <a:spAutoFit/>
          </a:bodyPr>
          <a:lstStyle/>
          <a:p>
            <a:r>
              <a:rPr lang="es-EC" sz="2000" b="1" dirty="0" smtClean="0"/>
              <a:t>ANÁLISIS INTERNO – FORTALEZAS </a:t>
            </a:r>
            <a:endParaRPr lang="es-EC" sz="2000" b="1" dirty="0"/>
          </a:p>
        </p:txBody>
      </p:sp>
      <p:graphicFrame>
        <p:nvGraphicFramePr>
          <p:cNvPr id="4" name="3 Tabla"/>
          <p:cNvGraphicFramePr>
            <a:graphicFrameLocks noGrp="1"/>
          </p:cNvGraphicFramePr>
          <p:nvPr>
            <p:extLst>
              <p:ext uri="{D42A27DB-BD31-4B8C-83A1-F6EECF244321}">
                <p14:modId xmlns:p14="http://schemas.microsoft.com/office/powerpoint/2010/main" val="2504868957"/>
              </p:ext>
            </p:extLst>
          </p:nvPr>
        </p:nvGraphicFramePr>
        <p:xfrm>
          <a:off x="618185" y="1430420"/>
          <a:ext cx="8010660" cy="4071652"/>
        </p:xfrm>
        <a:graphic>
          <a:graphicData uri="http://schemas.openxmlformats.org/drawingml/2006/table">
            <a:tbl>
              <a:tblPr firstRow="1" firstCol="1" bandRow="1">
                <a:tableStyleId>{3B4B98B0-60AC-42C2-AFA5-B58CD77FA1E5}</a:tableStyleId>
              </a:tblPr>
              <a:tblGrid>
                <a:gridCol w="8010660"/>
              </a:tblGrid>
              <a:tr h="1487185">
                <a:tc>
                  <a:txBody>
                    <a:bodyPr/>
                    <a:lstStyle/>
                    <a:p>
                      <a:pPr algn="just">
                        <a:spcAft>
                          <a:spcPts val="0"/>
                        </a:spcAft>
                      </a:pPr>
                      <a:r>
                        <a:rPr lang="es-ES" sz="2400" dirty="0">
                          <a:effectLst/>
                        </a:rPr>
                        <a:t>Los proveedores, muy responsables en la entrega de mercadería y siempre están innovando en sus productos. </a:t>
                      </a:r>
                      <a:endParaRPr lang="es-EC" sz="2800" dirty="0">
                        <a:effectLst/>
                      </a:endParaRPr>
                    </a:p>
                    <a:p>
                      <a:pPr algn="ctr">
                        <a:spcAft>
                          <a:spcPts val="0"/>
                        </a:spcAft>
                      </a:pPr>
                      <a:r>
                        <a:rPr lang="es-ES" sz="2400" dirty="0">
                          <a:effectLst/>
                        </a:rPr>
                        <a:t> </a:t>
                      </a:r>
                      <a:endParaRPr lang="es-EC" sz="2800" dirty="0">
                        <a:effectLst/>
                        <a:latin typeface="Times New Roman"/>
                        <a:ea typeface="Times New Roman"/>
                      </a:endParaRPr>
                    </a:p>
                  </a:txBody>
                  <a:tcPr marL="68580" marR="68580" marT="0" marB="0"/>
                </a:tc>
              </a:tr>
              <a:tr h="991456">
                <a:tc>
                  <a:txBody>
                    <a:bodyPr/>
                    <a:lstStyle/>
                    <a:p>
                      <a:pPr>
                        <a:spcAft>
                          <a:spcPts val="0"/>
                        </a:spcAft>
                      </a:pPr>
                      <a:r>
                        <a:rPr lang="es-ES" sz="2400" dirty="0">
                          <a:effectLst/>
                        </a:rPr>
                        <a:t>Los clientes ya que las empresas privadas con las que trabaja son empresas grandes que cuentan con la capacidad de afrontar sus pagos</a:t>
                      </a:r>
                      <a:endParaRPr lang="es-EC" sz="2800" dirty="0">
                        <a:effectLst/>
                        <a:latin typeface="Times New Roman"/>
                        <a:ea typeface="Times New Roman"/>
                      </a:endParaRPr>
                    </a:p>
                  </a:txBody>
                  <a:tcPr marL="68580" marR="68580" marT="0" marB="0"/>
                </a:tc>
              </a:tr>
              <a:tr h="495729">
                <a:tc>
                  <a:txBody>
                    <a:bodyPr/>
                    <a:lstStyle/>
                    <a:p>
                      <a:pPr>
                        <a:spcAft>
                          <a:spcPts val="0"/>
                        </a:spcAft>
                      </a:pPr>
                      <a:r>
                        <a:rPr lang="es-ES" sz="2400" dirty="0">
                          <a:effectLst/>
                        </a:rPr>
                        <a:t>Fidelidad de los clientes </a:t>
                      </a:r>
                      <a:endParaRPr lang="es-EC" sz="2800" dirty="0">
                        <a:effectLst/>
                        <a:latin typeface="Times New Roman"/>
                        <a:ea typeface="Times New Roman"/>
                      </a:endParaRPr>
                    </a:p>
                  </a:txBody>
                  <a:tcPr marL="68580" marR="68580" marT="0" marB="0"/>
                </a:tc>
              </a:tr>
              <a:tr h="495729">
                <a:tc>
                  <a:txBody>
                    <a:bodyPr/>
                    <a:lstStyle/>
                    <a:p>
                      <a:pPr>
                        <a:spcAft>
                          <a:spcPts val="0"/>
                        </a:spcAft>
                      </a:pPr>
                      <a:r>
                        <a:rPr lang="es-ES" sz="2400" dirty="0">
                          <a:effectLst/>
                        </a:rPr>
                        <a:t>Servicio innovador y </a:t>
                      </a:r>
                      <a:r>
                        <a:rPr lang="es-ES" sz="2400" dirty="0" smtClean="0">
                          <a:effectLst/>
                        </a:rPr>
                        <a:t>atractivo</a:t>
                      </a:r>
                      <a:endParaRPr lang="es-EC" sz="2800" dirty="0">
                        <a:effectLst/>
                        <a:latin typeface="Times New Roman"/>
                        <a:ea typeface="Times New Roman"/>
                      </a:endParaRPr>
                    </a:p>
                  </a:txBody>
                  <a:tcPr marL="68580" marR="68580" marT="0" marB="0"/>
                </a:tc>
              </a:tr>
              <a:tr h="495729">
                <a:tc>
                  <a:txBody>
                    <a:bodyPr/>
                    <a:lstStyle/>
                    <a:p>
                      <a:pPr>
                        <a:spcAft>
                          <a:spcPts val="0"/>
                        </a:spcAft>
                      </a:pPr>
                      <a:r>
                        <a:rPr lang="es-ES" sz="2400" dirty="0">
                          <a:effectLst/>
                        </a:rPr>
                        <a:t>Equipo profesional, competente y confiable. </a:t>
                      </a:r>
                      <a:endParaRPr lang="es-EC" sz="2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356650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87887" y="1030310"/>
            <a:ext cx="8319752" cy="400110"/>
          </a:xfrm>
          <a:prstGeom prst="rect">
            <a:avLst/>
          </a:prstGeom>
          <a:noFill/>
        </p:spPr>
        <p:txBody>
          <a:bodyPr wrap="square" rtlCol="0">
            <a:spAutoFit/>
          </a:bodyPr>
          <a:lstStyle/>
          <a:p>
            <a:r>
              <a:rPr lang="es-EC" sz="2000" b="1" dirty="0" smtClean="0"/>
              <a:t>ANÁLISIS INTERNO – DEBILIDADES   </a:t>
            </a:r>
            <a:endParaRPr lang="es-EC" sz="2000" b="1" dirty="0"/>
          </a:p>
        </p:txBody>
      </p:sp>
      <p:graphicFrame>
        <p:nvGraphicFramePr>
          <p:cNvPr id="3" name="2 Tabla"/>
          <p:cNvGraphicFramePr>
            <a:graphicFrameLocks noGrp="1"/>
          </p:cNvGraphicFramePr>
          <p:nvPr>
            <p:extLst>
              <p:ext uri="{D42A27DB-BD31-4B8C-83A1-F6EECF244321}">
                <p14:modId xmlns:p14="http://schemas.microsoft.com/office/powerpoint/2010/main" val="4167193858"/>
              </p:ext>
            </p:extLst>
          </p:nvPr>
        </p:nvGraphicFramePr>
        <p:xfrm>
          <a:off x="824248" y="1430419"/>
          <a:ext cx="7302321" cy="4043102"/>
        </p:xfrm>
        <a:graphic>
          <a:graphicData uri="http://schemas.openxmlformats.org/drawingml/2006/table">
            <a:tbl>
              <a:tblPr firstRow="1" firstCol="1" bandRow="1">
                <a:tableStyleId>{D27102A9-8310-4765-A935-A1911B00CA55}</a:tableStyleId>
              </a:tblPr>
              <a:tblGrid>
                <a:gridCol w="7302321"/>
              </a:tblGrid>
              <a:tr h="1155172">
                <a:tc>
                  <a:txBody>
                    <a:bodyPr/>
                    <a:lstStyle/>
                    <a:p>
                      <a:pPr>
                        <a:spcAft>
                          <a:spcPts val="0"/>
                        </a:spcAft>
                      </a:pPr>
                      <a:r>
                        <a:rPr lang="es-EC" sz="2400" dirty="0" smtClean="0">
                          <a:effectLst/>
                          <a:latin typeface="Times New Roman"/>
                          <a:ea typeface="Times New Roman"/>
                        </a:rPr>
                        <a:t>Las</a:t>
                      </a:r>
                      <a:r>
                        <a:rPr lang="es-EC" sz="2400" baseline="0" dirty="0" smtClean="0">
                          <a:effectLst/>
                          <a:latin typeface="Times New Roman"/>
                          <a:ea typeface="Times New Roman"/>
                        </a:rPr>
                        <a:t> normas de venta y cobranzas son muy flexibles, lo que le esta ocasionando a la empresa problemas en la recuperación de cartera. </a:t>
                      </a:r>
                      <a:endParaRPr lang="es-EC" sz="2400" dirty="0">
                        <a:effectLst/>
                        <a:latin typeface="Times New Roman"/>
                        <a:ea typeface="Times New Roman"/>
                      </a:endParaRPr>
                    </a:p>
                  </a:txBody>
                  <a:tcPr marL="68580" marR="68580" marT="0" marB="0"/>
                </a:tc>
              </a:tr>
              <a:tr h="1155172">
                <a:tc>
                  <a:txBody>
                    <a:bodyPr/>
                    <a:lstStyle/>
                    <a:p>
                      <a:pPr>
                        <a:spcAft>
                          <a:spcPts val="0"/>
                        </a:spcAft>
                      </a:pPr>
                      <a:r>
                        <a:rPr lang="es-ES" sz="2000" dirty="0" smtClean="0">
                          <a:effectLst/>
                          <a:latin typeface="+mn-lt"/>
                          <a:ea typeface="+mn-ea"/>
                        </a:rPr>
                        <a:t>No</a:t>
                      </a:r>
                      <a:r>
                        <a:rPr lang="es-ES" sz="2000" baseline="0" dirty="0" smtClean="0">
                          <a:effectLst/>
                          <a:latin typeface="+mn-lt"/>
                          <a:ea typeface="+mn-ea"/>
                        </a:rPr>
                        <a:t> existe una política de crédito y cobranzas establecida. </a:t>
                      </a:r>
                      <a:endParaRPr lang="es-EC" sz="2400" dirty="0">
                        <a:effectLst/>
                        <a:latin typeface="Times New Roman"/>
                        <a:ea typeface="Times New Roman"/>
                      </a:endParaRPr>
                    </a:p>
                  </a:txBody>
                  <a:tcPr marL="68580" marR="68580" marT="0" marB="0"/>
                </a:tc>
              </a:tr>
              <a:tr h="577586">
                <a:tc>
                  <a:txBody>
                    <a:bodyPr/>
                    <a:lstStyle/>
                    <a:p>
                      <a:pPr>
                        <a:spcAft>
                          <a:spcPts val="0"/>
                        </a:spcAft>
                      </a:pPr>
                      <a:r>
                        <a:rPr lang="es-ES" sz="2000" dirty="0">
                          <a:effectLst/>
                        </a:rPr>
                        <a:t>Escasa publicidad y propaganda de la empresa </a:t>
                      </a:r>
                      <a:endParaRPr lang="es-EC" sz="2400" dirty="0">
                        <a:effectLst/>
                        <a:latin typeface="Times New Roman"/>
                        <a:ea typeface="Times New Roman"/>
                      </a:endParaRPr>
                    </a:p>
                  </a:txBody>
                  <a:tcPr marL="68580" marR="68580" marT="0" marB="0"/>
                </a:tc>
              </a:tr>
              <a:tr h="577586">
                <a:tc>
                  <a:txBody>
                    <a:bodyPr/>
                    <a:lstStyle/>
                    <a:p>
                      <a:pPr>
                        <a:spcAft>
                          <a:spcPts val="0"/>
                        </a:spcAft>
                      </a:pPr>
                      <a:r>
                        <a:rPr lang="es-ES" sz="2000" dirty="0">
                          <a:effectLst/>
                        </a:rPr>
                        <a:t>Altos gastos administrativos </a:t>
                      </a:r>
                      <a:endParaRPr lang="es-EC" sz="2400" dirty="0">
                        <a:effectLst/>
                        <a:latin typeface="Times New Roman"/>
                        <a:ea typeface="Times New Roman"/>
                      </a:endParaRPr>
                    </a:p>
                  </a:txBody>
                  <a:tcPr marL="68580" marR="68580" marT="0" marB="0"/>
                </a:tc>
              </a:tr>
              <a:tr h="577586">
                <a:tc>
                  <a:txBody>
                    <a:bodyPr/>
                    <a:lstStyle/>
                    <a:p>
                      <a:pPr>
                        <a:spcAft>
                          <a:spcPts val="0"/>
                        </a:spcAft>
                      </a:pPr>
                      <a:r>
                        <a:rPr lang="es-ES" sz="2000" dirty="0">
                          <a:effectLst/>
                        </a:rPr>
                        <a:t>Desperdicio de los materiales para brindar el servicio </a:t>
                      </a:r>
                      <a:endParaRPr lang="es-EC" sz="24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4033352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3314</TotalTime>
  <Words>1737</Words>
  <Application>Microsoft Office PowerPoint</Application>
  <PresentationFormat>Personalizado</PresentationFormat>
  <Paragraphs>212</Paragraphs>
  <Slides>33</Slides>
  <Notes>3</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Concurrencia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USER1</dc:creator>
  <cp:lastModifiedBy>Estefy</cp:lastModifiedBy>
  <cp:revision>59</cp:revision>
  <dcterms:created xsi:type="dcterms:W3CDTF">2016-01-29T17:25:36Z</dcterms:created>
  <dcterms:modified xsi:type="dcterms:W3CDTF">2016-03-17T01:46:21Z</dcterms:modified>
</cp:coreProperties>
</file>