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42"/>
  </p:notesMasterIdLst>
  <p:handoutMasterIdLst>
    <p:handoutMasterId r:id="rId43"/>
  </p:handoutMasterIdLst>
  <p:sldIdLst>
    <p:sldId id="256" r:id="rId3"/>
    <p:sldId id="433" r:id="rId4"/>
    <p:sldId id="434" r:id="rId5"/>
    <p:sldId id="435" r:id="rId6"/>
    <p:sldId id="444" r:id="rId7"/>
    <p:sldId id="469" r:id="rId8"/>
    <p:sldId id="445" r:id="rId9"/>
    <p:sldId id="470" r:id="rId10"/>
    <p:sldId id="500" r:id="rId11"/>
    <p:sldId id="441" r:id="rId12"/>
    <p:sldId id="471" r:id="rId13"/>
    <p:sldId id="475" r:id="rId14"/>
    <p:sldId id="477" r:id="rId15"/>
    <p:sldId id="495" r:id="rId16"/>
    <p:sldId id="494" r:id="rId17"/>
    <p:sldId id="446" r:id="rId18"/>
    <p:sldId id="501" r:id="rId19"/>
    <p:sldId id="487" r:id="rId20"/>
    <p:sldId id="491" r:id="rId21"/>
    <p:sldId id="513" r:id="rId22"/>
    <p:sldId id="492" r:id="rId23"/>
    <p:sldId id="455" r:id="rId24"/>
    <p:sldId id="496" r:id="rId25"/>
    <p:sldId id="450" r:id="rId26"/>
    <p:sldId id="498" r:id="rId27"/>
    <p:sldId id="480" r:id="rId28"/>
    <p:sldId id="481" r:id="rId29"/>
    <p:sldId id="459" r:id="rId30"/>
    <p:sldId id="493" r:id="rId31"/>
    <p:sldId id="502" r:id="rId32"/>
    <p:sldId id="467" r:id="rId33"/>
    <p:sldId id="510" r:id="rId34"/>
    <p:sldId id="484" r:id="rId35"/>
    <p:sldId id="503" r:id="rId36"/>
    <p:sldId id="504" r:id="rId37"/>
    <p:sldId id="468" r:id="rId38"/>
    <p:sldId id="505" r:id="rId39"/>
    <p:sldId id="506" r:id="rId40"/>
    <p:sldId id="509"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4" autoAdjust="0"/>
    <p:restoredTop sz="93841" autoAdjust="0"/>
  </p:normalViewPr>
  <p:slideViewPr>
    <p:cSldViewPr>
      <p:cViewPr varScale="1">
        <p:scale>
          <a:sx n="66" d="100"/>
          <a:sy n="66" d="100"/>
        </p:scale>
        <p:origin x="1374"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pPr/>
              <a:t>28/04/2016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pPr/>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pPr/>
              <a:t>28/04/2016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pPr/>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pPr/>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Quitar c.</a:t>
            </a:r>
            <a:r>
              <a:rPr lang="es-EC" baseline="0" dirty="0" smtClean="0"/>
              <a:t> control y potencia</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16</a:t>
            </a:fld>
            <a:endParaRPr lang="es-ES"/>
          </a:p>
        </p:txBody>
      </p:sp>
    </p:spTree>
    <p:extLst>
      <p:ext uri="{BB962C8B-B14F-4D97-AF65-F5344CB8AC3E}">
        <p14:creationId xmlns:p14="http://schemas.microsoft.com/office/powerpoint/2010/main" val="2602899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17</a:t>
            </a:fld>
            <a:endParaRPr lang="es-ES"/>
          </a:p>
        </p:txBody>
      </p:sp>
    </p:spTree>
    <p:extLst>
      <p:ext uri="{BB962C8B-B14F-4D97-AF65-F5344CB8AC3E}">
        <p14:creationId xmlns:p14="http://schemas.microsoft.com/office/powerpoint/2010/main" val="197491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Que se vea</a:t>
            </a:r>
            <a:r>
              <a:rPr lang="es-EC" baseline="0" dirty="0" smtClean="0"/>
              <a:t> el experimento de la concentración y de la distancia </a:t>
            </a:r>
            <a:endParaRPr lang="es-EC" dirty="0" smtClean="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18</a:t>
            </a:fld>
            <a:endParaRPr lang="es-ES"/>
          </a:p>
        </p:txBody>
      </p:sp>
    </p:spTree>
    <p:extLst>
      <p:ext uri="{BB962C8B-B14F-4D97-AF65-F5344CB8AC3E}">
        <p14:creationId xmlns:p14="http://schemas.microsoft.com/office/powerpoint/2010/main" val="176293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Diluya,</a:t>
            </a:r>
            <a:r>
              <a:rPr lang="es-EC" baseline="0" dirty="0" smtClean="0"/>
              <a:t> garantizar un tiempo.</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19</a:t>
            </a:fld>
            <a:endParaRPr lang="es-ES"/>
          </a:p>
        </p:txBody>
      </p:sp>
    </p:spTree>
    <p:extLst>
      <p:ext uri="{BB962C8B-B14F-4D97-AF65-F5344CB8AC3E}">
        <p14:creationId xmlns:p14="http://schemas.microsoft.com/office/powerpoint/2010/main" val="78117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Que se vea</a:t>
            </a:r>
            <a:r>
              <a:rPr lang="es-EC" baseline="0" dirty="0" smtClean="0"/>
              <a:t> el experimento de la concentración y de la distancia </a:t>
            </a:r>
            <a:endParaRPr lang="es-EC" dirty="0" smtClean="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20</a:t>
            </a:fld>
            <a:endParaRPr lang="es-ES"/>
          </a:p>
        </p:txBody>
      </p:sp>
    </p:spTree>
    <p:extLst>
      <p:ext uri="{BB962C8B-B14F-4D97-AF65-F5344CB8AC3E}">
        <p14:creationId xmlns:p14="http://schemas.microsoft.com/office/powerpoint/2010/main" val="356206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22</a:t>
            </a:fld>
            <a:endParaRPr lang="es-ES"/>
          </a:p>
        </p:txBody>
      </p:sp>
    </p:spTree>
    <p:extLst>
      <p:ext uri="{BB962C8B-B14F-4D97-AF65-F5344CB8AC3E}">
        <p14:creationId xmlns:p14="http://schemas.microsoft.com/office/powerpoint/2010/main" val="648407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 el fin de ver un escenario más real</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23</a:t>
            </a:fld>
            <a:endParaRPr lang="es-ES"/>
          </a:p>
        </p:txBody>
      </p:sp>
    </p:spTree>
    <p:extLst>
      <p:ext uri="{BB962C8B-B14F-4D97-AF65-F5344CB8AC3E}">
        <p14:creationId xmlns:p14="http://schemas.microsoft.com/office/powerpoint/2010/main" val="422424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pretende</a:t>
            </a:r>
            <a:r>
              <a:rPr lang="es-EC" baseline="0" dirty="0" smtClean="0"/>
              <a:t> que la nariz no sea fija</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24</a:t>
            </a:fld>
            <a:endParaRPr lang="es-ES"/>
          </a:p>
        </p:txBody>
      </p:sp>
    </p:spTree>
    <p:extLst>
      <p:ext uri="{BB962C8B-B14F-4D97-AF65-F5344CB8AC3E}">
        <p14:creationId xmlns:p14="http://schemas.microsoft.com/office/powerpoint/2010/main" val="766998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Donde esta</a:t>
            </a:r>
            <a:r>
              <a:rPr lang="es-EC" baseline="0" dirty="0" smtClean="0"/>
              <a:t> el ventilador.</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26</a:t>
            </a:fld>
            <a:endParaRPr lang="es-ES"/>
          </a:p>
        </p:txBody>
      </p:sp>
    </p:spTree>
    <p:extLst>
      <p:ext uri="{BB962C8B-B14F-4D97-AF65-F5344CB8AC3E}">
        <p14:creationId xmlns:p14="http://schemas.microsoft.com/office/powerpoint/2010/main" val="3063837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27</a:t>
            </a:fld>
            <a:endParaRPr lang="es-ES"/>
          </a:p>
        </p:txBody>
      </p:sp>
    </p:spTree>
    <p:extLst>
      <p:ext uri="{BB962C8B-B14F-4D97-AF65-F5344CB8AC3E}">
        <p14:creationId xmlns:p14="http://schemas.microsoft.com/office/powerpoint/2010/main" val="119466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a:t>
            </a:fld>
            <a:endParaRPr lang="es-ES"/>
          </a:p>
        </p:txBody>
      </p:sp>
    </p:spTree>
    <p:extLst>
      <p:ext uri="{BB962C8B-B14F-4D97-AF65-F5344CB8AC3E}">
        <p14:creationId xmlns:p14="http://schemas.microsoft.com/office/powerpoint/2010/main" val="3388867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Umbral a priori.</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28</a:t>
            </a:fld>
            <a:endParaRPr lang="es-ES"/>
          </a:p>
        </p:txBody>
      </p:sp>
    </p:spTree>
    <p:extLst>
      <p:ext uri="{BB962C8B-B14F-4D97-AF65-F5344CB8AC3E}">
        <p14:creationId xmlns:p14="http://schemas.microsoft.com/office/powerpoint/2010/main" val="2538264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Explicar mejor</a:t>
            </a:r>
            <a:r>
              <a:rPr lang="es-EC" baseline="0" dirty="0" smtClean="0"/>
              <a:t> la gráfica</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29</a:t>
            </a:fld>
            <a:endParaRPr lang="es-ES"/>
          </a:p>
        </p:txBody>
      </p:sp>
    </p:spTree>
    <p:extLst>
      <p:ext uri="{BB962C8B-B14F-4D97-AF65-F5344CB8AC3E}">
        <p14:creationId xmlns:p14="http://schemas.microsoft.com/office/powerpoint/2010/main" val="2995987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VIDEO</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30</a:t>
            </a:fld>
            <a:endParaRPr lang="es-ES"/>
          </a:p>
        </p:txBody>
      </p:sp>
    </p:spTree>
    <p:extLst>
      <p:ext uri="{BB962C8B-B14F-4D97-AF65-F5344CB8AC3E}">
        <p14:creationId xmlns:p14="http://schemas.microsoft.com/office/powerpoint/2010/main" val="3707698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a:r>
            <a:br>
              <a:rPr lang="es-EC" dirty="0" smtClean="0"/>
            </a:br>
            <a:r>
              <a:rPr lang="es-EC" dirty="0" smtClean="0"/>
              <a:t>Recordar </a:t>
            </a:r>
            <a:r>
              <a:rPr lang="es-EC" dirty="0" err="1" smtClean="0"/>
              <a:t>xq</a:t>
            </a:r>
            <a:r>
              <a:rPr lang="es-EC" dirty="0" smtClean="0"/>
              <a:t> es 0.5 metros.</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31</a:t>
            </a:fld>
            <a:endParaRPr lang="es-ES"/>
          </a:p>
        </p:txBody>
      </p:sp>
    </p:spTree>
    <p:extLst>
      <p:ext uri="{BB962C8B-B14F-4D97-AF65-F5344CB8AC3E}">
        <p14:creationId xmlns:p14="http://schemas.microsoft.com/office/powerpoint/2010/main" val="1273245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Poner una </a:t>
            </a:r>
            <a:r>
              <a:rPr lang="es-EC" dirty="0" err="1" smtClean="0"/>
              <a:t>diapo</a:t>
            </a:r>
            <a:r>
              <a:rPr lang="es-EC" dirty="0" smtClean="0"/>
              <a:t> recordando que</a:t>
            </a:r>
            <a:r>
              <a:rPr lang="es-EC" baseline="0" dirty="0" smtClean="0"/>
              <a:t> se hizo en el trabajo</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32</a:t>
            </a:fld>
            <a:endParaRPr lang="es-ES"/>
          </a:p>
        </p:txBody>
      </p:sp>
    </p:spTree>
    <p:extLst>
      <p:ext uri="{BB962C8B-B14F-4D97-AF65-F5344CB8AC3E}">
        <p14:creationId xmlns:p14="http://schemas.microsoft.com/office/powerpoint/2010/main" val="46494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a:t>
            </a:fld>
            <a:endParaRPr lang="es-ES"/>
          </a:p>
        </p:txBody>
      </p:sp>
    </p:spTree>
    <p:extLst>
      <p:ext uri="{BB962C8B-B14F-4D97-AF65-F5344CB8AC3E}">
        <p14:creationId xmlns:p14="http://schemas.microsoft.com/office/powerpoint/2010/main" val="294907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4</a:t>
            </a:fld>
            <a:endParaRPr lang="es-ES"/>
          </a:p>
        </p:txBody>
      </p:sp>
    </p:spTree>
    <p:extLst>
      <p:ext uri="{BB962C8B-B14F-4D97-AF65-F5344CB8AC3E}">
        <p14:creationId xmlns:p14="http://schemas.microsoft.com/office/powerpoint/2010/main" val="265016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7</a:t>
            </a:fld>
            <a:endParaRPr lang="es-ES"/>
          </a:p>
        </p:txBody>
      </p:sp>
    </p:spTree>
    <p:extLst>
      <p:ext uri="{BB962C8B-B14F-4D97-AF65-F5344CB8AC3E}">
        <p14:creationId xmlns:p14="http://schemas.microsoft.com/office/powerpoint/2010/main" val="123035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referencia</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8</a:t>
            </a:fld>
            <a:endParaRPr lang="es-ES"/>
          </a:p>
        </p:txBody>
      </p:sp>
    </p:spTree>
    <p:extLst>
      <p:ext uri="{BB962C8B-B14F-4D97-AF65-F5344CB8AC3E}">
        <p14:creationId xmlns:p14="http://schemas.microsoft.com/office/powerpoint/2010/main" val="308737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Decir las dificultades al</a:t>
            </a:r>
            <a:r>
              <a:rPr lang="es-EC" baseline="0" dirty="0" smtClean="0"/>
              <a:t> adquirir acetona, se elige etanol para verificar que el prototipo funciona. Hacer énfasis en que no se tiene acetona</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11</a:t>
            </a:fld>
            <a:endParaRPr lang="es-ES"/>
          </a:p>
        </p:txBody>
      </p:sp>
    </p:spTree>
    <p:extLst>
      <p:ext uri="{BB962C8B-B14F-4D97-AF65-F5344CB8AC3E}">
        <p14:creationId xmlns:p14="http://schemas.microsoft.com/office/powerpoint/2010/main" val="348976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Practicar, resolución de los sensores</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13</a:t>
            </a:fld>
            <a:endParaRPr lang="es-ES"/>
          </a:p>
        </p:txBody>
      </p:sp>
    </p:spTree>
    <p:extLst>
      <p:ext uri="{BB962C8B-B14F-4D97-AF65-F5344CB8AC3E}">
        <p14:creationId xmlns:p14="http://schemas.microsoft.com/office/powerpoint/2010/main" val="306019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Tomar foto de la luz</a:t>
            </a:r>
            <a:r>
              <a:rPr lang="es-EC" baseline="0" dirty="0" smtClean="0"/>
              <a:t> alógena, para ver como se evapora</a:t>
            </a:r>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14</a:t>
            </a:fld>
            <a:endParaRPr lang="es-ES"/>
          </a:p>
        </p:txBody>
      </p:sp>
    </p:spTree>
    <p:extLst>
      <p:ext uri="{BB962C8B-B14F-4D97-AF65-F5344CB8AC3E}">
        <p14:creationId xmlns:p14="http://schemas.microsoft.com/office/powerpoint/2010/main" val="206353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S" smtClean="0"/>
              <a:t>PROYECTO DE GRADO</a:t>
            </a:r>
            <a:endParaRPr lang="es-ES" dirty="0"/>
          </a:p>
        </p:txBody>
      </p:sp>
      <p:sp>
        <p:nvSpPr>
          <p:cNvPr id="6" name="5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S" smtClean="0"/>
              <a:t>PROYECTO DE GRADO</a:t>
            </a:r>
            <a:endParaRPr lang="es-ES" dirty="0"/>
          </a:p>
        </p:txBody>
      </p:sp>
      <p:sp>
        <p:nvSpPr>
          <p:cNvPr id="8" name="7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9" name="8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S" smtClean="0"/>
              <a:t>PROYECTO DE GRADO</a:t>
            </a:r>
            <a:endParaRPr lang="es-ES" dirty="0"/>
          </a:p>
        </p:txBody>
      </p:sp>
      <p:sp>
        <p:nvSpPr>
          <p:cNvPr id="4" name="3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5" name="4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t>PROYECTO DE GRADO</a:t>
            </a:r>
            <a:endParaRPr lang="es-ES" dirty="0"/>
          </a:p>
        </p:txBody>
      </p:sp>
      <p:sp>
        <p:nvSpPr>
          <p:cNvPr id="3" name="2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4" name="3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PROYECTO DE GRADO</a:t>
            </a:r>
            <a:endParaRPr lang="es-ES" dirty="0"/>
          </a:p>
        </p:txBody>
      </p:sp>
      <p:sp>
        <p:nvSpPr>
          <p:cNvPr id="6" name="5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S" smtClean="0"/>
              <a:t>PROYECTO DE GRADO</a:t>
            </a:r>
            <a:endParaRPr lang="es-ES" dirty="0"/>
          </a:p>
        </p:txBody>
      </p:sp>
      <p:sp>
        <p:nvSpPr>
          <p:cNvPr id="6" name="5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S" smtClean="0"/>
              <a:t>PROYECTO DE GRADO</a:t>
            </a:r>
            <a:endParaRPr lang="es-ES" dirty="0"/>
          </a:p>
        </p:txBody>
      </p:sp>
      <p:sp>
        <p:nvSpPr>
          <p:cNvPr id="5" name="4 Marcador de pie de página"/>
          <p:cNvSpPr>
            <a:spLocks noGrp="1"/>
          </p:cNvSpPr>
          <p:nvPr>
            <p:ph type="ftr" sz="quarter" idx="11"/>
          </p:nvPr>
        </p:nvSpPr>
        <p:spPr/>
        <p:txBody>
          <a:bodyPr/>
          <a:lstStyle>
            <a:lvl1pPr>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s-ES" smtClean="0"/>
              <a:t>PROYECTO DE GRADO</a:t>
            </a:r>
            <a:endParaRPr 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s-ES" smtClean="0"/>
              <a:t>Stéfano F. Acosta B.  -  Natalia M. Benítez G.</a:t>
            </a:r>
            <a:endParaRPr lang="es-E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t>PROYECTO DE GRADO</a:t>
            </a:r>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Stéfano F. Acosta B.  -  Natalia M. Benítez G.</a:t>
            </a: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pPr/>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3.gif"/></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8.gif"/></Relationships>
</file>

<file path=ppt/slides/_rels/slide2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9.png"/><Relationship Id="rId4"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69655"/>
            <a:ext cx="91440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E IMPLEMENTACIÓN DE UN SISTEMA ROBÓTICO PARA EL ANÁLISIS DE ACETONA EN UN AMBIENTE CONTROLADO </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Subtítulo"/>
          <p:cNvSpPr>
            <a:spLocks noGrp="1"/>
          </p:cNvSpPr>
          <p:nvPr>
            <p:ph type="subTitle" idx="1"/>
          </p:nvPr>
        </p:nvSpPr>
        <p:spPr>
          <a:xfrm>
            <a:off x="304800" y="3505200"/>
            <a:ext cx="6858000" cy="2438400"/>
          </a:xfrm>
        </p:spPr>
        <p:txBody>
          <a:bodyPr>
            <a:noAutofit/>
          </a:bodyPr>
          <a:lstStyle/>
          <a:p>
            <a:pPr algn="l"/>
            <a:r>
              <a:rPr lang="es-ES" sz="2800" b="1" u="sng" dirty="0" smtClean="0">
                <a:solidFill>
                  <a:schemeClr val="tx1"/>
                </a:solidFill>
                <a:effectLst>
                  <a:outerShdw blurRad="38100" dist="38100" dir="2700000" algn="tl">
                    <a:srgbClr val="000000">
                      <a:alpha val="43137"/>
                    </a:srgbClr>
                  </a:outerShdw>
                </a:effectLst>
              </a:rPr>
              <a:t>Presentado por:</a:t>
            </a:r>
          </a:p>
          <a:p>
            <a:pPr marL="457200" indent="-457200" algn="l">
              <a:buSzPct val="70000"/>
              <a:buFont typeface="Wingdings" pitchFamily="2" charset="2"/>
              <a:buChar char="Ø"/>
            </a:pPr>
            <a:r>
              <a:rPr lang="es-ES" sz="2800" dirty="0" smtClean="0">
                <a:solidFill>
                  <a:schemeClr val="tx1"/>
                </a:solidFill>
                <a:effectLst>
                  <a:outerShdw blurRad="38100" dist="38100" dir="2700000" algn="tl">
                    <a:srgbClr val="000000">
                      <a:alpha val="43137"/>
                    </a:srgbClr>
                  </a:outerShdw>
                </a:effectLst>
              </a:rPr>
              <a:t>Dennis A. Gaibor J.</a:t>
            </a:r>
          </a:p>
          <a:p>
            <a:pPr marL="457200" indent="-457200" algn="l">
              <a:buSzPct val="70000"/>
              <a:buFont typeface="Wingdings" pitchFamily="2" charset="2"/>
              <a:buChar char="Ø"/>
            </a:pPr>
            <a:r>
              <a:rPr lang="es-ES" sz="2800" dirty="0" smtClean="0">
                <a:solidFill>
                  <a:schemeClr val="tx1"/>
                </a:solidFill>
                <a:effectLst>
                  <a:outerShdw blurRad="38100" dist="38100" dir="2700000" algn="tl">
                    <a:srgbClr val="000000">
                      <a:alpha val="43137"/>
                    </a:srgbClr>
                  </a:outerShdw>
                </a:effectLst>
              </a:rPr>
              <a:t>Edison J. Mediavilla F.</a:t>
            </a:r>
          </a:p>
          <a:p>
            <a:endParaRPr lang="es-ES" sz="1800" dirty="0" smtClean="0">
              <a:solidFill>
                <a:schemeClr val="tx1"/>
              </a:solidFill>
              <a:effectLst>
                <a:outerShdw blurRad="38100" dist="38100" dir="2700000" algn="tl">
                  <a:srgbClr val="000000">
                    <a:alpha val="43137"/>
                  </a:srgbClr>
                </a:outerShdw>
              </a:effectLst>
            </a:endParaRPr>
          </a:p>
          <a:p>
            <a:pPr algn="l"/>
            <a:r>
              <a:rPr lang="es-ES" sz="2800" dirty="0" smtClean="0">
                <a:solidFill>
                  <a:schemeClr val="tx1"/>
                </a:solidFill>
                <a:effectLst>
                  <a:outerShdw blurRad="38100" dist="38100" dir="2700000" algn="tl">
                    <a:srgbClr val="000000">
                      <a:alpha val="43137"/>
                    </a:srgbClr>
                  </a:outerShdw>
                </a:effectLst>
              </a:rPr>
              <a:t>UFA-ESPE, Sangolquí, 12 de Abril del 2016</a:t>
            </a:r>
          </a:p>
        </p:txBody>
      </p:sp>
      <p:sp>
        <p:nvSpPr>
          <p:cNvPr id="7" name="6 Marcador de pie de página"/>
          <p:cNvSpPr>
            <a:spLocks noGrp="1"/>
          </p:cNvSpPr>
          <p:nvPr>
            <p:ph type="ftr" sz="quarter" idx="11"/>
          </p:nvPr>
        </p:nvSpPr>
        <p:spPr>
          <a:xfrm>
            <a:off x="279779" y="6416675"/>
            <a:ext cx="2895600" cy="365125"/>
          </a:xfrm>
        </p:spPr>
        <p:txBody>
          <a:bodyPr/>
          <a:lstStyle/>
          <a:p>
            <a:r>
              <a:rPr lang="es-ES" dirty="0" smtClean="0">
                <a:solidFill>
                  <a:schemeClr val="tx1"/>
                </a:solidFill>
                <a:effectLst>
                  <a:outerShdw blurRad="38100" dist="38100" dir="2700000" algn="tl">
                    <a:srgbClr val="000000">
                      <a:alpha val="43137"/>
                    </a:srgbClr>
                  </a:outerShdw>
                </a:effectLst>
              </a:rPr>
              <a:t>Dennis </a:t>
            </a:r>
            <a:r>
              <a:rPr lang="es-ES" dirty="0">
                <a:solidFill>
                  <a:schemeClr val="tx1"/>
                </a:solidFill>
                <a:effectLst>
                  <a:outerShdw blurRad="38100" dist="38100" dir="2700000" algn="tl">
                    <a:srgbClr val="000000">
                      <a:alpha val="43137"/>
                    </a:srgbClr>
                  </a:outerShdw>
                </a:effectLst>
              </a:rPr>
              <a:t>A</a:t>
            </a:r>
            <a:r>
              <a:rPr lang="es-ES" dirty="0" smtClean="0">
                <a:solidFill>
                  <a:schemeClr val="tx1"/>
                </a:solidFill>
                <a:effectLst>
                  <a:outerShdw blurRad="38100" dist="38100" dir="2700000" algn="tl">
                    <a:srgbClr val="000000">
                      <a:alpha val="43137"/>
                    </a:srgbClr>
                  </a:outerShdw>
                </a:effectLst>
              </a:rPr>
              <a:t>. Gaibor J.  -  Edison J. Mediavilla F.</a:t>
            </a:r>
            <a:endParaRPr lang="es-ES" dirty="0">
              <a:solidFill>
                <a:schemeClr val="tx1"/>
              </a:solidFill>
              <a:effectLst>
                <a:outerShdw blurRad="38100" dist="38100" dir="2700000" algn="tl">
                  <a:srgbClr val="000000">
                    <a:alpha val="43137"/>
                  </a:srgbClr>
                </a:outerShdw>
              </a:effectLst>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828800"/>
            <a:ext cx="8229600" cy="2133600"/>
          </a:xfrm>
          <a:effectLst>
            <a:glow rad="228600">
              <a:schemeClr val="accent3">
                <a:satMod val="175000"/>
                <a:alpha val="40000"/>
              </a:schemeClr>
            </a:glow>
            <a:outerShdw blurRad="40000" dist="20000" dir="5400000" rotWithShape="0">
              <a:srgbClr val="000000">
                <a:alpha val="38000"/>
              </a:srgbClr>
            </a:outerShdw>
          </a:effectLst>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marL="0" indent="0" algn="ctr">
              <a:buNone/>
            </a:pPr>
            <a:r>
              <a:rPr lang="es-ES" dirty="0" smtClean="0"/>
              <a:t>“Desarrollar </a:t>
            </a:r>
            <a:r>
              <a:rPr lang="es-ES" dirty="0"/>
              <a:t>un prototipo de robot autónomo que sea capaz de localizar el origen de una fuente de olor dentro de un ambiente </a:t>
            </a:r>
            <a:r>
              <a:rPr lang="es-ES" dirty="0" smtClean="0"/>
              <a:t>controlado”</a:t>
            </a:r>
            <a:endParaRPr lang="es-EC" dirty="0" smtClean="0"/>
          </a:p>
        </p:txBody>
      </p:sp>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 GENERAL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5"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10</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258572"/>
      </p:ext>
    </p:extLst>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ALCANCE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6"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11</a:t>
            </a:r>
            <a:endParaRPr lang="es-ES" dirty="0">
              <a:solidFill>
                <a:schemeClr val="tx1"/>
              </a:solidFill>
              <a:effectLst>
                <a:outerShdw blurRad="38100" dist="38100" dir="2700000" algn="tl">
                  <a:srgbClr val="000000">
                    <a:alpha val="43137"/>
                  </a:srgbClr>
                </a:outerShdw>
              </a:effectLst>
            </a:endParaRPr>
          </a:p>
        </p:txBody>
      </p:sp>
      <p:sp>
        <p:nvSpPr>
          <p:cNvPr id="8" name="Marcador de contenido 2"/>
          <p:cNvSpPr>
            <a:spLocks noGrp="1"/>
          </p:cNvSpPr>
          <p:nvPr>
            <p:ph idx="1"/>
          </p:nvPr>
        </p:nvSpPr>
        <p:spPr>
          <a:xfrm>
            <a:off x="5638800" y="1604092"/>
            <a:ext cx="3352800" cy="3958508"/>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Font typeface="Wingdings" panose="05000000000000000000" pitchFamily="2" charset="2"/>
              <a:buChar char="Ø"/>
            </a:pPr>
            <a:r>
              <a:rPr lang="es-EC" sz="2000" dirty="0" smtClean="0"/>
              <a:t>Ambiente controlado</a:t>
            </a:r>
          </a:p>
          <a:p>
            <a:pPr algn="just">
              <a:buFont typeface="Wingdings" panose="05000000000000000000" pitchFamily="2" charset="2"/>
              <a:buChar char="Ø"/>
            </a:pPr>
            <a:r>
              <a:rPr lang="es-EC" sz="2000" dirty="0" smtClean="0"/>
              <a:t>Estructura mecánica:</a:t>
            </a:r>
          </a:p>
          <a:p>
            <a:pPr lvl="1" algn="just">
              <a:buFont typeface="Wingdings" panose="05000000000000000000" pitchFamily="2" charset="2"/>
              <a:buChar char="Ø"/>
            </a:pPr>
            <a:r>
              <a:rPr lang="es-EC" sz="1600" dirty="0" smtClean="0"/>
              <a:t>Con ranuras</a:t>
            </a:r>
          </a:p>
          <a:p>
            <a:pPr lvl="1" algn="just">
              <a:buFont typeface="Wingdings" panose="05000000000000000000" pitchFamily="2" charset="2"/>
              <a:buChar char="Ø"/>
            </a:pPr>
            <a:r>
              <a:rPr lang="es-EC" sz="1600" dirty="0" smtClean="0"/>
              <a:t>Carga promedio: 3Kg</a:t>
            </a:r>
          </a:p>
          <a:p>
            <a:pPr algn="just">
              <a:buFont typeface="Wingdings" panose="05000000000000000000" pitchFamily="2" charset="2"/>
              <a:buChar char="Ø"/>
            </a:pPr>
            <a:r>
              <a:rPr lang="es-EC" sz="2000" dirty="0" smtClean="0"/>
              <a:t>Mando remoto</a:t>
            </a:r>
          </a:p>
          <a:p>
            <a:pPr lvl="1" algn="just">
              <a:buFont typeface="Wingdings" panose="05000000000000000000" pitchFamily="2" charset="2"/>
              <a:buChar char="Ø"/>
            </a:pPr>
            <a:r>
              <a:rPr lang="es-EC" sz="1600" dirty="0" smtClean="0"/>
              <a:t>Distancia mínima de operación: 5 metros</a:t>
            </a:r>
          </a:p>
          <a:p>
            <a:pPr lvl="1" algn="just">
              <a:buFont typeface="Wingdings" panose="05000000000000000000" pitchFamily="2" charset="2"/>
              <a:buChar char="Ø"/>
            </a:pPr>
            <a:r>
              <a:rPr lang="es-EC" sz="1600" dirty="0" smtClean="0"/>
              <a:t>Distancia ideal </a:t>
            </a:r>
            <a:r>
              <a:rPr lang="es-EC" sz="1600" dirty="0"/>
              <a:t>de operación: </a:t>
            </a:r>
            <a:r>
              <a:rPr lang="es-EC" sz="1600" dirty="0" smtClean="0"/>
              <a:t>20 metros</a:t>
            </a:r>
          </a:p>
          <a:p>
            <a:pPr algn="just">
              <a:buFont typeface="Wingdings" panose="05000000000000000000" pitchFamily="2" charset="2"/>
              <a:buChar char="Ø"/>
            </a:pPr>
            <a:r>
              <a:rPr lang="es-EC" sz="2000" dirty="0" smtClean="0"/>
              <a:t>Sensores sensibles a: acetona y etanol</a:t>
            </a:r>
          </a:p>
          <a:p>
            <a:pPr marL="342900" lvl="1" indent="-342900" algn="just">
              <a:buFont typeface="Wingdings" panose="05000000000000000000" pitchFamily="2" charset="2"/>
              <a:buChar char="Ø"/>
            </a:pPr>
            <a:r>
              <a:rPr lang="es-EC" sz="1900" dirty="0"/>
              <a:t>Sistema de evaporación de químico</a:t>
            </a:r>
          </a:p>
          <a:p>
            <a:pPr algn="just">
              <a:buFont typeface="Wingdings" panose="05000000000000000000" pitchFamily="2" charset="2"/>
              <a:buChar char="Ø"/>
            </a:pPr>
            <a:endParaRPr lang="es-EC" sz="2000" dirty="0" smtClean="0"/>
          </a:p>
          <a:p>
            <a:pPr algn="just">
              <a:buFont typeface="Wingdings" panose="05000000000000000000" pitchFamily="2" charset="2"/>
              <a:buChar char="Ø"/>
            </a:pPr>
            <a:endParaRPr lang="es-EC" sz="2000" dirty="0" smtClean="0"/>
          </a:p>
          <a:p>
            <a:pPr algn="just">
              <a:buFont typeface="Wingdings" panose="05000000000000000000" pitchFamily="2" charset="2"/>
              <a:buChar char="Ø"/>
            </a:pPr>
            <a:endParaRPr lang="es-EC" sz="2000" dirty="0"/>
          </a:p>
        </p:txBody>
      </p:sp>
      <p:sp>
        <p:nvSpPr>
          <p:cNvPr id="9" name="CuadroTexto 8"/>
          <p:cNvSpPr txBox="1"/>
          <p:nvPr/>
        </p:nvSpPr>
        <p:spPr>
          <a:xfrm>
            <a:off x="6172200" y="874486"/>
            <a:ext cx="2471446" cy="46166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400" dirty="0" smtClean="0"/>
              <a:t>REQUERIMIENTOS</a:t>
            </a:r>
            <a:endParaRPr lang="es-EC" sz="2400" dirty="0"/>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07122"/>
            <a:ext cx="5400040" cy="4192270"/>
          </a:xfrm>
          <a:prstGeom prst="rect">
            <a:avLst/>
          </a:prstGeom>
          <a:noFill/>
          <a:ln>
            <a:noFill/>
          </a:ln>
        </p:spPr>
      </p:pic>
    </p:spTree>
    <p:extLst>
      <p:ext uri="{BB962C8B-B14F-4D97-AF65-F5344CB8AC3E}">
        <p14:creationId xmlns:p14="http://schemas.microsoft.com/office/powerpoint/2010/main" val="300862457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barn(inVertical)">
                                      <p:cBhvr>
                                        <p:cTn id="11" dur="500"/>
                                        <p:tgtEl>
                                          <p:spTgt spid="8">
                                            <p:bg/>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barn(inVertical)">
                                      <p:cBhvr>
                                        <p:cTn id="25" dur="500"/>
                                        <p:tgtEl>
                                          <p:spTgt spid="8">
                                            <p:txEl>
                                              <p:pRg st="3" end="3"/>
                                            </p:txEl>
                                          </p:spTgt>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barn(inVertical)">
                                      <p:cBhvr>
                                        <p:cTn id="29" dur="500"/>
                                        <p:tgtEl>
                                          <p:spTgt spid="8">
                                            <p:txEl>
                                              <p:pRg st="4" end="4"/>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barn(inVertical)">
                                      <p:cBhvr>
                                        <p:cTn id="35" dur="500"/>
                                        <p:tgtEl>
                                          <p:spTgt spid="8">
                                            <p:txEl>
                                              <p:pRg st="6" end="6"/>
                                            </p:txEl>
                                          </p:spTgt>
                                        </p:tgtEl>
                                      </p:cBhvr>
                                    </p:animEffect>
                                  </p:childTnLst>
                                </p:cTn>
                              </p:par>
                            </p:childTnLst>
                          </p:cTn>
                        </p:par>
                        <p:par>
                          <p:cTn id="36" fill="hold">
                            <p:stCondLst>
                              <p:cond delay="2500"/>
                            </p:stCondLst>
                            <p:childTnLst>
                              <p:par>
                                <p:cTn id="37" presetID="16" presetClass="entr" presetSubtype="21" fill="hold" grpId="0" nodeType="after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barn(inVertical)">
                                      <p:cBhvr>
                                        <p:cTn id="39" dur="500"/>
                                        <p:tgtEl>
                                          <p:spTgt spid="8">
                                            <p:txEl>
                                              <p:pRg st="7" end="7"/>
                                            </p:txEl>
                                          </p:spTgt>
                                        </p:tgtEl>
                                      </p:cBhvr>
                                    </p:animEffect>
                                  </p:childTnLst>
                                </p:cTn>
                              </p:par>
                            </p:childTnLst>
                          </p:cTn>
                        </p:par>
                        <p:par>
                          <p:cTn id="40" fill="hold">
                            <p:stCondLst>
                              <p:cond delay="3000"/>
                            </p:stCondLst>
                            <p:childTnLst>
                              <p:par>
                                <p:cTn id="41" presetID="16" presetClass="entr" presetSubtype="21" fill="hold" grpId="0" nodeType="after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barn(inVertical)">
                                      <p:cBhvr>
                                        <p:cTn id="43"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a:stretch>
            <a:fillRect/>
          </a:stretch>
        </p:blipFill>
        <p:spPr>
          <a:xfrm>
            <a:off x="801914" y="2763107"/>
            <a:ext cx="3269438" cy="2520000"/>
          </a:xfrm>
          <a:prstGeom prst="rect">
            <a:avLst/>
          </a:prstGeom>
        </p:spPr>
      </p:pic>
      <p:cxnSp>
        <p:nvCxnSpPr>
          <p:cNvPr id="8" name="Conector recto de flecha 7"/>
          <p:cNvCxnSpPr/>
          <p:nvPr/>
        </p:nvCxnSpPr>
        <p:spPr>
          <a:xfrm flipH="1" flipV="1">
            <a:off x="954314" y="2686907"/>
            <a:ext cx="122830" cy="9268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CuadroTexto 8"/>
          <p:cNvSpPr txBox="1"/>
          <p:nvPr/>
        </p:nvSpPr>
        <p:spPr>
          <a:xfrm>
            <a:off x="243493" y="2002476"/>
            <a:ext cx="1777621" cy="646331"/>
          </a:xfrm>
          <a:prstGeom prst="rect">
            <a:avLst/>
          </a:prstGeom>
          <a:noFill/>
        </p:spPr>
        <p:txBody>
          <a:bodyPr wrap="square" rtlCol="0">
            <a:spAutoFit/>
          </a:bodyPr>
          <a:lstStyle/>
          <a:p>
            <a:pPr algn="ctr"/>
            <a:r>
              <a:rPr lang="es-EC" dirty="0" smtClean="0"/>
              <a:t>Movilidad en campo abierto</a:t>
            </a:r>
            <a:endParaRPr lang="es-EC" dirty="0"/>
          </a:p>
        </p:txBody>
      </p:sp>
      <p:cxnSp>
        <p:nvCxnSpPr>
          <p:cNvPr id="10" name="Conector recto de flecha 9"/>
          <p:cNvCxnSpPr/>
          <p:nvPr/>
        </p:nvCxnSpPr>
        <p:spPr>
          <a:xfrm>
            <a:off x="3468914" y="3829907"/>
            <a:ext cx="602438" cy="13983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CuadroTexto 11"/>
          <p:cNvSpPr txBox="1"/>
          <p:nvPr/>
        </p:nvSpPr>
        <p:spPr>
          <a:xfrm>
            <a:off x="3005458" y="5228266"/>
            <a:ext cx="2172269" cy="646331"/>
          </a:xfrm>
          <a:prstGeom prst="rect">
            <a:avLst/>
          </a:prstGeom>
          <a:noFill/>
        </p:spPr>
        <p:txBody>
          <a:bodyPr wrap="square" rtlCol="0">
            <a:spAutoFit/>
          </a:bodyPr>
          <a:lstStyle/>
          <a:p>
            <a:pPr algn="ctr"/>
            <a:r>
              <a:rPr lang="es-EC" dirty="0" smtClean="0"/>
              <a:t>Ranuras de inserción de hardware</a:t>
            </a:r>
            <a:endParaRPr lang="es-EC" dirty="0"/>
          </a:p>
        </p:txBody>
      </p:sp>
      <p:cxnSp>
        <p:nvCxnSpPr>
          <p:cNvPr id="13" name="Conector recto de flecha 12"/>
          <p:cNvCxnSpPr/>
          <p:nvPr/>
        </p:nvCxnSpPr>
        <p:spPr>
          <a:xfrm flipV="1">
            <a:off x="2630714" y="2763107"/>
            <a:ext cx="0" cy="11355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CuadroTexto 13"/>
          <p:cNvSpPr txBox="1"/>
          <p:nvPr/>
        </p:nvSpPr>
        <p:spPr>
          <a:xfrm>
            <a:off x="1894303" y="2034742"/>
            <a:ext cx="1472821" cy="646331"/>
          </a:xfrm>
          <a:prstGeom prst="rect">
            <a:avLst/>
          </a:prstGeom>
          <a:noFill/>
        </p:spPr>
        <p:txBody>
          <a:bodyPr wrap="square" rtlCol="0">
            <a:spAutoFit/>
          </a:bodyPr>
          <a:lstStyle/>
          <a:p>
            <a:pPr algn="ctr"/>
            <a:r>
              <a:rPr lang="es-EC" dirty="0" smtClean="0"/>
              <a:t>Peso máximo 5 Kg</a:t>
            </a:r>
            <a:endParaRPr lang="es-EC" dirty="0"/>
          </a:p>
        </p:txBody>
      </p:sp>
      <p:sp>
        <p:nvSpPr>
          <p:cNvPr id="15"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12</a:t>
            </a:r>
            <a:endParaRPr lang="es-ES" dirty="0">
              <a:solidFill>
                <a:schemeClr val="tx1"/>
              </a:solidFill>
              <a:effectLst>
                <a:outerShdw blurRad="38100" dist="38100" dir="2700000" algn="tl">
                  <a:srgbClr val="000000">
                    <a:alpha val="43137"/>
                  </a:srgbClr>
                </a:outerShdw>
              </a:effectLst>
            </a:endParaRPr>
          </a:p>
        </p:txBody>
      </p:sp>
      <p:sp>
        <p:nvSpPr>
          <p:cNvPr id="16" name="CuadroTexto 15"/>
          <p:cNvSpPr txBox="1"/>
          <p:nvPr/>
        </p:nvSpPr>
        <p:spPr>
          <a:xfrm>
            <a:off x="380641" y="1073332"/>
            <a:ext cx="3710952" cy="46166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400" dirty="0" smtClean="0"/>
              <a:t>DAGU WILD THUMPER 6WD</a:t>
            </a:r>
            <a:endParaRPr lang="es-EC" sz="2400" dirty="0"/>
          </a:p>
        </p:txBody>
      </p:sp>
      <p:pic>
        <p:nvPicPr>
          <p:cNvPr id="22" name="Imagen 21"/>
          <p:cNvPicPr>
            <a:picLocks noChangeAspect="1"/>
          </p:cNvPicPr>
          <p:nvPr/>
        </p:nvPicPr>
        <p:blipFill>
          <a:blip r:embed="rId3"/>
          <a:stretch>
            <a:fillRect/>
          </a:stretch>
        </p:blipFill>
        <p:spPr>
          <a:xfrm>
            <a:off x="6324600" y="1752600"/>
            <a:ext cx="1233684" cy="1226500"/>
          </a:xfrm>
          <a:prstGeom prst="rect">
            <a:avLst/>
          </a:prstGeom>
        </p:spPr>
      </p:pic>
      <p:sp>
        <p:nvSpPr>
          <p:cNvPr id="23" name="CuadroTexto 22"/>
          <p:cNvSpPr txBox="1"/>
          <p:nvPr/>
        </p:nvSpPr>
        <p:spPr>
          <a:xfrm>
            <a:off x="6096000" y="1073332"/>
            <a:ext cx="1659621" cy="46166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400" dirty="0" smtClean="0"/>
              <a:t>ESP8266-05</a:t>
            </a:r>
            <a:endParaRPr lang="es-EC" sz="2400" dirty="0"/>
          </a:p>
        </p:txBody>
      </p:sp>
      <p:sp>
        <p:nvSpPr>
          <p:cNvPr id="24" name="Marcador de contenido 2"/>
          <p:cNvSpPr>
            <a:spLocks noGrp="1"/>
          </p:cNvSpPr>
          <p:nvPr>
            <p:ph idx="1"/>
          </p:nvPr>
        </p:nvSpPr>
        <p:spPr>
          <a:xfrm>
            <a:off x="5486400" y="3150327"/>
            <a:ext cx="3352800" cy="2564673"/>
          </a:xfrm>
        </p:spPr>
        <p:style>
          <a:lnRef idx="2">
            <a:schemeClr val="accent1"/>
          </a:lnRef>
          <a:fillRef idx="1">
            <a:schemeClr val="lt1"/>
          </a:fillRef>
          <a:effectRef idx="0">
            <a:schemeClr val="accent1"/>
          </a:effectRef>
          <a:fontRef idx="minor">
            <a:schemeClr val="dk1"/>
          </a:fontRef>
        </p:style>
        <p:txBody>
          <a:bodyPr>
            <a:normAutofit/>
          </a:bodyPr>
          <a:lstStyle/>
          <a:p>
            <a:pPr algn="just">
              <a:buFont typeface="Wingdings" panose="05000000000000000000" pitchFamily="2" charset="2"/>
              <a:buChar char="Ø"/>
            </a:pPr>
            <a:r>
              <a:rPr lang="es-EC" sz="1800" dirty="0" smtClean="0"/>
              <a:t>Tipo de comunicación: WLAN (</a:t>
            </a:r>
            <a:r>
              <a:rPr lang="es-EC" sz="1800" dirty="0"/>
              <a:t>802.11 </a:t>
            </a:r>
            <a:r>
              <a:rPr lang="es-EC" sz="1800" dirty="0" smtClean="0"/>
              <a:t>b/g/n)</a:t>
            </a:r>
          </a:p>
          <a:p>
            <a:pPr algn="just">
              <a:buFont typeface="Wingdings" panose="05000000000000000000" pitchFamily="2" charset="2"/>
              <a:buChar char="Ø"/>
            </a:pPr>
            <a:r>
              <a:rPr lang="es-EC" sz="1800" dirty="0"/>
              <a:t>Distancia de operación: </a:t>
            </a:r>
          </a:p>
          <a:p>
            <a:pPr marL="0" indent="0" algn="just">
              <a:buNone/>
            </a:pPr>
            <a:r>
              <a:rPr lang="es-EC" sz="1800" dirty="0"/>
              <a:t>      20m sin antena externa</a:t>
            </a:r>
          </a:p>
          <a:p>
            <a:pPr marL="0" indent="0" algn="just">
              <a:buNone/>
            </a:pPr>
            <a:r>
              <a:rPr lang="es-EC" sz="1800" dirty="0"/>
              <a:t>      80m con antena </a:t>
            </a:r>
            <a:r>
              <a:rPr lang="es-EC" sz="1800" dirty="0" smtClean="0"/>
              <a:t>externa</a:t>
            </a:r>
            <a:endParaRPr lang="es-EC" sz="1800" dirty="0"/>
          </a:p>
          <a:p>
            <a:pPr algn="just">
              <a:buFont typeface="Wingdings" panose="05000000000000000000" pitchFamily="2" charset="2"/>
              <a:buChar char="Ø"/>
            </a:pPr>
            <a:r>
              <a:rPr lang="es-EC" sz="1800" dirty="0" smtClean="0"/>
              <a:t>Comunicación serial (RS232)</a:t>
            </a:r>
          </a:p>
          <a:p>
            <a:pPr algn="just">
              <a:buFont typeface="Wingdings" panose="05000000000000000000" pitchFamily="2" charset="2"/>
              <a:buChar char="Ø"/>
            </a:pPr>
            <a:r>
              <a:rPr lang="es-EC" sz="1800" dirty="0" smtClean="0"/>
              <a:t>Configuración mediante comandos AT</a:t>
            </a:r>
          </a:p>
          <a:p>
            <a:pPr algn="just">
              <a:buFont typeface="Wingdings" panose="05000000000000000000" pitchFamily="2" charset="2"/>
              <a:buChar char="Ø"/>
            </a:pPr>
            <a:endParaRPr lang="es-EC" sz="1800" dirty="0" smtClean="0"/>
          </a:p>
          <a:p>
            <a:pPr algn="just">
              <a:buFont typeface="Wingdings" panose="05000000000000000000" pitchFamily="2" charset="2"/>
              <a:buChar char="Ø"/>
            </a:pPr>
            <a:endParaRPr lang="es-EC" sz="1800" dirty="0" smtClean="0"/>
          </a:p>
          <a:p>
            <a:pPr algn="just">
              <a:buFont typeface="Wingdings" panose="05000000000000000000" pitchFamily="2" charset="2"/>
              <a:buChar char="Ø"/>
            </a:pPr>
            <a:endParaRPr lang="es-EC" sz="1800" dirty="0" smtClean="0"/>
          </a:p>
          <a:p>
            <a:pPr algn="just">
              <a:buFont typeface="Wingdings" panose="05000000000000000000" pitchFamily="2" charset="2"/>
              <a:buChar char="Ø"/>
            </a:pPr>
            <a:endParaRPr lang="es-EC" sz="1800" dirty="0"/>
          </a:p>
        </p:txBody>
      </p:sp>
    </p:spTree>
    <p:extLst>
      <p:ext uri="{BB962C8B-B14F-4D97-AF65-F5344CB8AC3E}">
        <p14:creationId xmlns:p14="http://schemas.microsoft.com/office/powerpoint/2010/main" val="381301021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4">
                                            <p:bg/>
                                          </p:spTgt>
                                        </p:tgtEl>
                                        <p:attrNameLst>
                                          <p:attrName>style.visibility</p:attrName>
                                        </p:attrNameLst>
                                      </p:cBhvr>
                                      <p:to>
                                        <p:strVal val="visible"/>
                                      </p:to>
                                    </p:set>
                                    <p:animEffect transition="in" filter="randombar(horizontal)">
                                      <p:cBhvr>
                                        <p:cTn id="42" dur="500"/>
                                        <p:tgtEl>
                                          <p:spTgt spid="24">
                                            <p:bg/>
                                          </p:spTgt>
                                        </p:tgtEl>
                                      </p:cBhvr>
                                    </p:animEffect>
                                  </p:childTnLst>
                                </p:cTn>
                              </p:par>
                            </p:childTnLst>
                          </p:cTn>
                        </p:par>
                        <p:par>
                          <p:cTn id="43" fill="hold">
                            <p:stCondLst>
                              <p:cond delay="1000"/>
                            </p:stCondLst>
                            <p:childTnLst>
                              <p:par>
                                <p:cTn id="44" presetID="14" presetClass="entr" presetSubtype="10" fill="hold" grpId="0" nodeType="after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6" dur="500"/>
                                        <p:tgtEl>
                                          <p:spTgt spid="24">
                                            <p:txEl>
                                              <p:pRg st="0" end="0"/>
                                            </p:txEl>
                                          </p:spTgt>
                                        </p:tgtEl>
                                      </p:cBhvr>
                                    </p:animEffect>
                                  </p:childTnLst>
                                </p:cTn>
                              </p:par>
                            </p:childTnLst>
                          </p:cTn>
                        </p:par>
                        <p:par>
                          <p:cTn id="47" fill="hold">
                            <p:stCondLst>
                              <p:cond delay="1500"/>
                            </p:stCondLst>
                            <p:childTnLst>
                              <p:par>
                                <p:cTn id="48" presetID="14" presetClass="entr" presetSubtype="10" fill="hold" grpId="0" nodeType="afterEffect">
                                  <p:stCondLst>
                                    <p:cond delay="0"/>
                                  </p:stCondLst>
                                  <p:childTnLst>
                                    <p:set>
                                      <p:cBhvr>
                                        <p:cTn id="49"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50" dur="500"/>
                                        <p:tgtEl>
                                          <p:spTgt spid="24">
                                            <p:txEl>
                                              <p:pRg st="1" end="1"/>
                                            </p:txEl>
                                          </p:spTgt>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54" dur="500"/>
                                        <p:tgtEl>
                                          <p:spTgt spid="24">
                                            <p:txEl>
                                              <p:pRg st="2" end="2"/>
                                            </p:txEl>
                                          </p:spTgt>
                                        </p:tgtEl>
                                      </p:cBhvr>
                                    </p:animEffect>
                                  </p:childTnLst>
                                </p:cTn>
                              </p:par>
                            </p:childTnLst>
                          </p:cTn>
                        </p:par>
                        <p:par>
                          <p:cTn id="55" fill="hold">
                            <p:stCondLst>
                              <p:cond delay="2500"/>
                            </p:stCondLst>
                            <p:childTnLst>
                              <p:par>
                                <p:cTn id="56" presetID="14" presetClass="entr" presetSubtype="10" fill="hold" grpId="0" nodeType="afterEffect">
                                  <p:stCondLst>
                                    <p:cond delay="0"/>
                                  </p:stCondLst>
                                  <p:childTnLst>
                                    <p:set>
                                      <p:cBhvr>
                                        <p:cTn id="57"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58" dur="500"/>
                                        <p:tgtEl>
                                          <p:spTgt spid="24">
                                            <p:txEl>
                                              <p:pRg st="3" end="3"/>
                                            </p:txEl>
                                          </p:spTgt>
                                        </p:tgtEl>
                                      </p:cBhvr>
                                    </p:animEffect>
                                  </p:childTnLst>
                                </p:cTn>
                              </p:par>
                            </p:childTnLst>
                          </p:cTn>
                        </p:par>
                        <p:par>
                          <p:cTn id="59" fill="hold">
                            <p:stCondLst>
                              <p:cond delay="3000"/>
                            </p:stCondLst>
                            <p:childTnLst>
                              <p:par>
                                <p:cTn id="60" presetID="14" presetClass="entr" presetSubtype="10" fill="hold" grpId="0" nodeType="afterEffect">
                                  <p:stCondLst>
                                    <p:cond delay="0"/>
                                  </p:stCondLst>
                                  <p:childTnLst>
                                    <p:set>
                                      <p:cBhvr>
                                        <p:cTn id="61"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62" dur="500"/>
                                        <p:tgtEl>
                                          <p:spTgt spid="24">
                                            <p:txEl>
                                              <p:pRg st="4" end="4"/>
                                            </p:txEl>
                                          </p:spTgt>
                                        </p:tgtEl>
                                      </p:cBhvr>
                                    </p:animEffect>
                                  </p:childTnLst>
                                </p:cTn>
                              </p:par>
                            </p:childTnLst>
                          </p:cTn>
                        </p:par>
                        <p:par>
                          <p:cTn id="63" fill="hold">
                            <p:stCondLst>
                              <p:cond delay="3500"/>
                            </p:stCondLst>
                            <p:childTnLst>
                              <p:par>
                                <p:cTn id="64" presetID="14" presetClass="entr" presetSubtype="10" fill="hold" grpId="0" nodeType="afterEffect">
                                  <p:stCondLst>
                                    <p:cond delay="0"/>
                                  </p:stCondLst>
                                  <p:childTnLst>
                                    <p:set>
                                      <p:cBhvr>
                                        <p:cTn id="65"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66"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animBg="1"/>
      <p:bldP spid="23" grpId="0" animBg="1"/>
      <p:bldP spid="2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pic>
        <p:nvPicPr>
          <p:cNvPr id="2" name="Imagen 1"/>
          <p:cNvPicPr>
            <a:picLocks noChangeAspect="1"/>
          </p:cNvPicPr>
          <p:nvPr/>
        </p:nvPicPr>
        <p:blipFill rotWithShape="1">
          <a:blip r:embed="rId3"/>
          <a:srcRect l="9071" t="18143" r="6262" b="12309"/>
          <a:stretch/>
        </p:blipFill>
        <p:spPr>
          <a:xfrm>
            <a:off x="5096229" y="3581400"/>
            <a:ext cx="2304341" cy="1892852"/>
          </a:xfrm>
          <a:prstGeom prst="rect">
            <a:avLst/>
          </a:prstGeom>
        </p:spPr>
      </p:pic>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13</a:t>
            </a:r>
            <a:endParaRPr lang="es-ES" dirty="0">
              <a:solidFill>
                <a:schemeClr val="tx1"/>
              </a:solidFill>
              <a:effectLst>
                <a:outerShdw blurRad="38100" dist="38100" dir="2700000" algn="tl">
                  <a:srgbClr val="000000">
                    <a:alpha val="43137"/>
                  </a:srgbClr>
                </a:outerShdw>
              </a:effectLst>
            </a:endParaRPr>
          </a:p>
        </p:txBody>
      </p:sp>
      <p:sp>
        <p:nvSpPr>
          <p:cNvPr id="9" name="Marcador de contenido 2"/>
          <p:cNvSpPr>
            <a:spLocks noGrp="1"/>
          </p:cNvSpPr>
          <p:nvPr>
            <p:ph idx="1"/>
          </p:nvPr>
        </p:nvSpPr>
        <p:spPr>
          <a:xfrm>
            <a:off x="457200" y="2974789"/>
            <a:ext cx="3352800" cy="1553037"/>
          </a:xfrm>
        </p:spPr>
        <p:style>
          <a:lnRef idx="2">
            <a:schemeClr val="accent1"/>
          </a:lnRef>
          <a:fillRef idx="1">
            <a:schemeClr val="lt1"/>
          </a:fillRef>
          <a:effectRef idx="0">
            <a:schemeClr val="accent1"/>
          </a:effectRef>
          <a:fontRef idx="minor">
            <a:schemeClr val="dk1"/>
          </a:fontRef>
        </p:style>
        <p:txBody>
          <a:bodyPr>
            <a:normAutofit/>
          </a:bodyPr>
          <a:lstStyle/>
          <a:p>
            <a:pPr algn="just">
              <a:buFont typeface="Wingdings" panose="05000000000000000000" pitchFamily="2" charset="2"/>
              <a:buChar char="Ø"/>
            </a:pPr>
            <a:r>
              <a:rPr lang="es-EC" sz="2000" dirty="0"/>
              <a:t>Sensores no </a:t>
            </a:r>
            <a:r>
              <a:rPr lang="es-EC" sz="2000" dirty="0" smtClean="0"/>
              <a:t>específicos</a:t>
            </a:r>
          </a:p>
          <a:p>
            <a:pPr algn="just">
              <a:buFont typeface="Wingdings" panose="05000000000000000000" pitchFamily="2" charset="2"/>
              <a:buChar char="Ø"/>
            </a:pPr>
            <a:r>
              <a:rPr lang="es-EC" sz="2000" dirty="0" smtClean="0"/>
              <a:t>Sensores </a:t>
            </a:r>
            <a:r>
              <a:rPr lang="es-EC" sz="2000" dirty="0"/>
              <a:t>de Oxido Metal (MOX), con variación en </a:t>
            </a:r>
            <a:r>
              <a:rPr lang="es-EC" sz="2000" dirty="0" smtClean="0"/>
              <a:t>resistencia</a:t>
            </a:r>
            <a:r>
              <a:rPr lang="es-EC" sz="2000" dirty="0"/>
              <a:t>.</a:t>
            </a:r>
            <a:endParaRPr lang="es-EC" sz="2000" dirty="0" smtClean="0"/>
          </a:p>
        </p:txBody>
      </p:sp>
      <p:sp>
        <p:nvSpPr>
          <p:cNvPr id="10" name="CuadroTexto 9"/>
          <p:cNvSpPr txBox="1"/>
          <p:nvPr/>
        </p:nvSpPr>
        <p:spPr>
          <a:xfrm>
            <a:off x="279779" y="857866"/>
            <a:ext cx="2378536" cy="46166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400" dirty="0" smtClean="0"/>
              <a:t>FIGARO TGS 2600</a:t>
            </a:r>
            <a:endParaRPr lang="es-EC" sz="2400" dirty="0"/>
          </a:p>
        </p:txBody>
      </p:sp>
      <p:sp>
        <p:nvSpPr>
          <p:cNvPr id="12" name="CuadroTexto 11"/>
          <p:cNvSpPr txBox="1"/>
          <p:nvPr/>
        </p:nvSpPr>
        <p:spPr>
          <a:xfrm>
            <a:off x="276150" y="1447800"/>
            <a:ext cx="2378536" cy="46166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400" dirty="0" smtClean="0"/>
              <a:t>FIGARO TGS 2602</a:t>
            </a:r>
            <a:endParaRPr lang="es-EC" sz="2400" dirty="0"/>
          </a:p>
        </p:txBody>
      </p:sp>
      <p:pic>
        <p:nvPicPr>
          <p:cNvPr id="11" name="Imagen 10"/>
          <p:cNvPicPr/>
          <p:nvPr/>
        </p:nvPicPr>
        <p:blipFill rotWithShape="1">
          <a:blip r:embed="rId4">
            <a:extLst>
              <a:ext uri="{28A0092B-C50C-407E-A947-70E740481C1C}">
                <a14:useLocalDpi xmlns:a14="http://schemas.microsoft.com/office/drawing/2010/main" val="0"/>
              </a:ext>
            </a:extLst>
          </a:blip>
          <a:srcRect b="21074"/>
          <a:stretch/>
        </p:blipFill>
        <p:spPr bwMode="auto">
          <a:xfrm>
            <a:off x="4457699" y="781286"/>
            <a:ext cx="3581400" cy="2591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247730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bg/>
                                          </p:spTgt>
                                        </p:tgtEl>
                                        <p:attrNameLst>
                                          <p:attrName>style.visibility</p:attrName>
                                        </p:attrNameLst>
                                      </p:cBhvr>
                                      <p:to>
                                        <p:strVal val="visible"/>
                                      </p:to>
                                    </p:set>
                                    <p:animEffect transition="in" filter="randombar(horizontal)">
                                      <p:cBhvr>
                                        <p:cTn id="14" dur="500"/>
                                        <p:tgtEl>
                                          <p:spTgt spid="9">
                                            <p:bg/>
                                          </p:spTgt>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14</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14</a:t>
            </a:r>
            <a:endParaRPr lang="es-ES" dirty="0">
              <a:solidFill>
                <a:schemeClr val="tx1"/>
              </a:solidFill>
              <a:effectLst>
                <a:outerShdw blurRad="38100" dist="38100" dir="2700000" algn="tl">
                  <a:srgbClr val="000000">
                    <a:alpha val="43137"/>
                  </a:srgbClr>
                </a:outerShdw>
              </a:effectLst>
            </a:endParaRPr>
          </a:p>
        </p:txBody>
      </p:sp>
      <p:sp>
        <p:nvSpPr>
          <p:cNvPr id="9" name="Marcador de contenido 2"/>
          <p:cNvSpPr>
            <a:spLocks noGrp="1"/>
          </p:cNvSpPr>
          <p:nvPr>
            <p:ph idx="1"/>
          </p:nvPr>
        </p:nvSpPr>
        <p:spPr>
          <a:xfrm>
            <a:off x="6286500" y="4564742"/>
            <a:ext cx="2667000" cy="1066800"/>
          </a:xfrm>
        </p:spPr>
        <p:style>
          <a:lnRef idx="1">
            <a:schemeClr val="accent4"/>
          </a:lnRef>
          <a:fillRef idx="2">
            <a:schemeClr val="accent4"/>
          </a:fillRef>
          <a:effectRef idx="1">
            <a:schemeClr val="accent4"/>
          </a:effectRef>
          <a:fontRef idx="minor">
            <a:schemeClr val="dk1"/>
          </a:fontRef>
        </p:style>
        <p:txBody>
          <a:bodyPr>
            <a:normAutofit/>
          </a:bodyPr>
          <a:lstStyle/>
          <a:p>
            <a:pPr algn="just">
              <a:buFont typeface="Wingdings" panose="05000000000000000000" pitchFamily="2" charset="2"/>
              <a:buChar char="Ø"/>
            </a:pPr>
            <a:r>
              <a:rPr lang="es-EC" sz="2000" dirty="0" smtClean="0"/>
              <a:t>Punto de ebullición:</a:t>
            </a:r>
          </a:p>
          <a:p>
            <a:pPr lvl="1" algn="just">
              <a:buFont typeface="Wingdings" panose="05000000000000000000" pitchFamily="2" charset="2"/>
              <a:buChar char="Ø"/>
            </a:pPr>
            <a:r>
              <a:rPr lang="es-EC" sz="1600" dirty="0"/>
              <a:t>Acetona: 56.5</a:t>
            </a:r>
            <a:r>
              <a:rPr lang="es-EC" sz="1600" dirty="0" smtClean="0"/>
              <a:t>°</a:t>
            </a:r>
          </a:p>
          <a:p>
            <a:pPr lvl="1" algn="just">
              <a:buFont typeface="Wingdings" panose="05000000000000000000" pitchFamily="2" charset="2"/>
              <a:buChar char="Ø"/>
            </a:pPr>
            <a:r>
              <a:rPr lang="es-EC" sz="1600" dirty="0" smtClean="0"/>
              <a:t>Etanol: 78.5°</a:t>
            </a:r>
          </a:p>
        </p:txBody>
      </p:sp>
      <p:pic>
        <p:nvPicPr>
          <p:cNvPr id="4098" name="Picture 2" descr="https://scontent-mia1-1.xx.fbcdn.net/hphotos-xpf1/v/t34.0-12/12966589_1164417896915328_1787245789_n.jpg?oh=a57ac4029b9a4364ac9225a74c3a1c63&amp;oe=570DD830"/>
          <p:cNvPicPr>
            <a:picLocks noChangeAspect="1" noChangeArrowheads="1"/>
          </p:cNvPicPr>
          <p:nvPr/>
        </p:nvPicPr>
        <p:blipFill rotWithShape="1">
          <a:blip r:embed="rId3">
            <a:extLst>
              <a:ext uri="{28A0092B-C50C-407E-A947-70E740481C1C}">
                <a14:useLocalDpi xmlns:a14="http://schemas.microsoft.com/office/drawing/2010/main" val="0"/>
              </a:ext>
            </a:extLst>
          </a:blip>
          <a:srcRect b="22580"/>
          <a:stretch/>
        </p:blipFill>
        <p:spPr bwMode="auto">
          <a:xfrm>
            <a:off x="1621972" y="1066800"/>
            <a:ext cx="2657475"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460172" y="1371599"/>
            <a:ext cx="1143000" cy="14478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2423886" y="2971799"/>
            <a:ext cx="1179286" cy="14478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Conector recto de flecha 15"/>
          <p:cNvCxnSpPr/>
          <p:nvPr/>
        </p:nvCxnSpPr>
        <p:spPr>
          <a:xfrm>
            <a:off x="3603172" y="2133599"/>
            <a:ext cx="1447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3603172" y="3581399"/>
            <a:ext cx="1447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Marcador de contenido 2"/>
          <p:cNvSpPr txBox="1">
            <a:spLocks/>
          </p:cNvSpPr>
          <p:nvPr/>
        </p:nvSpPr>
        <p:spPr>
          <a:xfrm>
            <a:off x="5148943" y="1768474"/>
            <a:ext cx="2090057" cy="73025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buNone/>
            </a:pPr>
            <a:r>
              <a:rPr lang="es-EC" sz="2000" dirty="0" smtClean="0"/>
              <a:t>Recipiente con el químico </a:t>
            </a:r>
            <a:endParaRPr lang="es-EC" sz="1600" dirty="0" smtClean="0"/>
          </a:p>
        </p:txBody>
      </p:sp>
      <p:sp>
        <p:nvSpPr>
          <p:cNvPr id="21" name="Marcador de contenido 2"/>
          <p:cNvSpPr txBox="1">
            <a:spLocks/>
          </p:cNvSpPr>
          <p:nvPr/>
        </p:nvSpPr>
        <p:spPr>
          <a:xfrm>
            <a:off x="5083629" y="3216274"/>
            <a:ext cx="2090057" cy="73025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buNone/>
            </a:pPr>
            <a:r>
              <a:rPr lang="es-EC" sz="2000" dirty="0" smtClean="0"/>
              <a:t>Base con luz halógena</a:t>
            </a:r>
            <a:endParaRPr lang="es-EC" sz="1600" dirty="0" smtClean="0"/>
          </a:p>
        </p:txBody>
      </p:sp>
    </p:spTree>
    <p:extLst>
      <p:ext uri="{BB962C8B-B14F-4D97-AF65-F5344CB8AC3E}">
        <p14:creationId xmlns:p14="http://schemas.microsoft.com/office/powerpoint/2010/main" val="89152274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wheel(8)">
                                      <p:cBhvr>
                                        <p:cTn id="31" dur="1000"/>
                                        <p:tgtEl>
                                          <p:spTgt spid="9">
                                            <p:bg/>
                                          </p:spTgt>
                                        </p:tgtEl>
                                      </p:cBhvr>
                                    </p:animEffect>
                                  </p:childTnLst>
                                </p:cTn>
                              </p:par>
                            </p:childTnLst>
                          </p:cTn>
                        </p:par>
                        <p:par>
                          <p:cTn id="32" fill="hold">
                            <p:stCondLst>
                              <p:cond delay="1000"/>
                            </p:stCondLst>
                            <p:childTnLst>
                              <p:par>
                                <p:cTn id="33" presetID="21" presetClass="entr" presetSubtype="8" fill="hold" grpId="0" nodeType="after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wheel(8)">
                                      <p:cBhvr>
                                        <p:cTn id="35" dur="1000"/>
                                        <p:tgtEl>
                                          <p:spTgt spid="9">
                                            <p:txEl>
                                              <p:pRg st="0" end="0"/>
                                            </p:txEl>
                                          </p:spTgt>
                                        </p:tgtEl>
                                      </p:cBhvr>
                                    </p:animEffect>
                                  </p:childTnLst>
                                </p:cTn>
                              </p:par>
                              <p:par>
                                <p:cTn id="36" presetID="21" presetClass="entr" presetSubtype="8" fill="hold" grpId="0" nodeType="with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wheel(8)">
                                      <p:cBhvr>
                                        <p:cTn id="38" dur="1000"/>
                                        <p:tgtEl>
                                          <p:spTgt spid="9">
                                            <p:txEl>
                                              <p:pRg st="1" end="1"/>
                                            </p:txEl>
                                          </p:spTgt>
                                        </p:tgtEl>
                                      </p:cBhvr>
                                    </p:animEffect>
                                  </p:childTnLst>
                                </p:cTn>
                              </p:par>
                              <p:par>
                                <p:cTn id="39" presetID="21" presetClass="entr" presetSubtype="8" fill="hold" grpId="0" nodeType="with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wheel(8)">
                                      <p:cBhvr>
                                        <p:cTn id="41"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2" grpId="0" animBg="1"/>
      <p:bldP spid="11"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15</a:t>
            </a:r>
            <a:endParaRPr lang="es-ES" dirty="0">
              <a:solidFill>
                <a:schemeClr val="tx1"/>
              </a:solidFill>
              <a:effectLst>
                <a:outerShdw blurRad="38100" dist="38100" dir="2700000" algn="tl">
                  <a:srgbClr val="000000">
                    <a:alpha val="43137"/>
                  </a:srgbClr>
                </a:outerShdw>
              </a:effectLst>
            </a:endParaRPr>
          </a:p>
        </p:txBody>
      </p:sp>
      <p:sp>
        <p:nvSpPr>
          <p:cNvPr id="5" name="Rectángulo 4"/>
          <p:cNvSpPr/>
          <p:nvPr/>
        </p:nvSpPr>
        <p:spPr>
          <a:xfrm>
            <a:off x="1264895" y="2438400"/>
            <a:ext cx="6919010" cy="1569660"/>
          </a:xfrm>
          <a:prstGeom prst="rect">
            <a:avLst/>
          </a:prstGeom>
          <a:noFill/>
        </p:spPr>
        <p:txBody>
          <a:bodyPr wrap="none" lIns="91440" tIns="45720" rIns="91440" bIns="45720">
            <a:spAutoFit/>
          </a:bodyPr>
          <a:lstStyle/>
          <a:p>
            <a:pPr algn="ctr"/>
            <a:r>
              <a:rPr lang="es-ES" sz="9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DESARROLLO</a:t>
            </a:r>
            <a:endParaRPr lang="es-ES"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endParaRPr>
          </a:p>
        </p:txBody>
      </p:sp>
    </p:spTree>
    <p:extLst>
      <p:ext uri="{BB962C8B-B14F-4D97-AF65-F5344CB8AC3E}">
        <p14:creationId xmlns:p14="http://schemas.microsoft.com/office/powerpoint/2010/main" val="2736291975"/>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16</a:t>
            </a:fld>
            <a:endParaRPr lang="es-ES"/>
          </a:p>
        </p:txBody>
      </p:sp>
      <p:sp>
        <p:nvSpPr>
          <p:cNvPr id="7" name="3 Rectángulo"/>
          <p:cNvSpPr/>
          <p:nvPr/>
        </p:nvSpPr>
        <p:spPr>
          <a:xfrm>
            <a:off x="1447800" y="21770"/>
            <a:ext cx="75438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ACONDICIONAMIENTO DEL ROBOT</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16</a:t>
            </a:r>
            <a:endParaRPr lang="es-ES" dirty="0">
              <a:solidFill>
                <a:schemeClr val="tx1"/>
              </a:solidFill>
              <a:effectLst>
                <a:outerShdw blurRad="38100" dist="38100" dir="2700000" algn="tl">
                  <a:srgbClr val="000000">
                    <a:alpha val="43137"/>
                  </a:srgbClr>
                </a:outerShdw>
              </a:effectLst>
            </a:endParaRPr>
          </a:p>
        </p:txBody>
      </p:sp>
      <p:pic>
        <p:nvPicPr>
          <p:cNvPr id="15" name="Imagen 14" descr="http://www.robotshop.com/media/files/images/dagu-wild-thumper-6wd-all-terrain-chassis-black-34-1-1-large.jpg"/>
          <p:cNvPicPr/>
          <p:nvPr/>
        </p:nvPicPr>
        <p:blipFill rotWithShape="1">
          <a:blip r:embed="rId3" cstate="print">
            <a:extLst>
              <a:ext uri="{28A0092B-C50C-407E-A947-70E740481C1C}">
                <a14:useLocalDpi xmlns:a14="http://schemas.microsoft.com/office/drawing/2010/main" val="0"/>
              </a:ext>
            </a:extLst>
          </a:blip>
          <a:srcRect l="5517" t="40023" r="50767" b="8771"/>
          <a:stretch/>
        </p:blipFill>
        <p:spPr bwMode="auto">
          <a:xfrm rot="5400000">
            <a:off x="2011545" y="2417317"/>
            <a:ext cx="4187568" cy="2553335"/>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2804160" y="1447800"/>
            <a:ext cx="615369" cy="419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4638730" y="1438155"/>
            <a:ext cx="615369" cy="419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 de texto 29"/>
          <p:cNvSpPr txBox="1"/>
          <p:nvPr/>
        </p:nvSpPr>
        <p:spPr>
          <a:xfrm>
            <a:off x="1028065" y="1884680"/>
            <a:ext cx="1445260" cy="4349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Conversor DC – DC</a:t>
            </a:r>
            <a:endParaRPr lang="es-EC"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7V 5A</a:t>
            </a:r>
            <a:endParaRPr lang="es-EC" sz="1100" dirty="0">
              <a:effectLst/>
              <a:ea typeface="Calibri" panose="020F0502020204030204" pitchFamily="34" charset="0"/>
              <a:cs typeface="Times New Roman" panose="02020603050405020304" pitchFamily="18" charset="0"/>
            </a:endParaRPr>
          </a:p>
        </p:txBody>
      </p:sp>
      <p:sp>
        <p:nvSpPr>
          <p:cNvPr id="18" name="Cuadro de texto 32"/>
          <p:cNvSpPr txBox="1"/>
          <p:nvPr/>
        </p:nvSpPr>
        <p:spPr>
          <a:xfrm>
            <a:off x="975360" y="2586355"/>
            <a:ext cx="1615440" cy="69024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Puente H</a:t>
            </a:r>
            <a:endParaRPr lang="es-EC"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Arranque: 7V 3.5A</a:t>
            </a:r>
            <a:endParaRPr lang="es-EC"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Estacionario: 7V 1.5A</a:t>
            </a:r>
            <a:endParaRPr lang="es-EC" sz="1100" dirty="0">
              <a:effectLst/>
              <a:ea typeface="Calibri" panose="020F0502020204030204" pitchFamily="34" charset="0"/>
              <a:cs typeface="Times New Roman" panose="02020603050405020304" pitchFamily="18" charset="0"/>
            </a:endParaRPr>
          </a:p>
        </p:txBody>
      </p:sp>
      <p:cxnSp>
        <p:nvCxnSpPr>
          <p:cNvPr id="19" name="Conector recto de flecha 18"/>
          <p:cNvCxnSpPr/>
          <p:nvPr/>
        </p:nvCxnSpPr>
        <p:spPr>
          <a:xfrm>
            <a:off x="1750695" y="2319655"/>
            <a:ext cx="0" cy="254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Cuadro de texto 29"/>
          <p:cNvSpPr txBox="1"/>
          <p:nvPr/>
        </p:nvSpPr>
        <p:spPr>
          <a:xfrm>
            <a:off x="5447665" y="1884680"/>
            <a:ext cx="1445260" cy="4349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Conversor DC – DC</a:t>
            </a:r>
            <a:endParaRPr lang="es-EC"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7V 5A</a:t>
            </a:r>
            <a:endParaRPr lang="es-EC" sz="1100">
              <a:effectLst/>
              <a:ea typeface="Calibri" panose="020F0502020204030204" pitchFamily="34" charset="0"/>
              <a:cs typeface="Times New Roman" panose="02020603050405020304" pitchFamily="18" charset="0"/>
            </a:endParaRPr>
          </a:p>
        </p:txBody>
      </p:sp>
      <p:sp>
        <p:nvSpPr>
          <p:cNvPr id="21" name="Cuadro de texto 32"/>
          <p:cNvSpPr txBox="1"/>
          <p:nvPr/>
        </p:nvSpPr>
        <p:spPr>
          <a:xfrm>
            <a:off x="5394960" y="2586355"/>
            <a:ext cx="1615440" cy="69024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Puente H</a:t>
            </a:r>
            <a:endParaRPr lang="es-EC"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Arranque: 7V 3.5A</a:t>
            </a:r>
            <a:endParaRPr lang="es-EC"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Estacionario: 7V 1.5A</a:t>
            </a:r>
            <a:endParaRPr lang="es-EC" sz="1100">
              <a:effectLst/>
              <a:ea typeface="Calibri" panose="020F0502020204030204" pitchFamily="34" charset="0"/>
              <a:cs typeface="Times New Roman" panose="02020603050405020304" pitchFamily="18" charset="0"/>
            </a:endParaRPr>
          </a:p>
        </p:txBody>
      </p:sp>
      <p:cxnSp>
        <p:nvCxnSpPr>
          <p:cNvPr id="22" name="Conector recto de flecha 21"/>
          <p:cNvCxnSpPr/>
          <p:nvPr/>
        </p:nvCxnSpPr>
        <p:spPr>
          <a:xfrm>
            <a:off x="6170295" y="2319655"/>
            <a:ext cx="0" cy="254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p:cNvCxnSpPr/>
          <p:nvPr/>
        </p:nvCxnSpPr>
        <p:spPr>
          <a:xfrm>
            <a:off x="1750695" y="1385570"/>
            <a:ext cx="0" cy="499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ector recto de flecha 24"/>
          <p:cNvCxnSpPr/>
          <p:nvPr/>
        </p:nvCxnSpPr>
        <p:spPr>
          <a:xfrm>
            <a:off x="6156960" y="1371600"/>
            <a:ext cx="0" cy="499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25"/>
          <p:cNvCxnSpPr/>
          <p:nvPr/>
        </p:nvCxnSpPr>
        <p:spPr>
          <a:xfrm flipV="1">
            <a:off x="1750695" y="1371600"/>
            <a:ext cx="4406265" cy="2794"/>
          </a:xfrm>
          <a:prstGeom prst="line">
            <a:avLst/>
          </a:prstGeom>
        </p:spPr>
        <p:style>
          <a:lnRef idx="1">
            <a:schemeClr val="dk1"/>
          </a:lnRef>
          <a:fillRef idx="0">
            <a:schemeClr val="dk1"/>
          </a:fillRef>
          <a:effectRef idx="0">
            <a:schemeClr val="dk1"/>
          </a:effectRef>
          <a:fontRef idx="minor">
            <a:schemeClr val="tx1"/>
          </a:fontRef>
        </p:style>
      </p:cxnSp>
      <p:sp>
        <p:nvSpPr>
          <p:cNvPr id="27" name="Cuadro de texto 4"/>
          <p:cNvSpPr txBox="1"/>
          <p:nvPr/>
        </p:nvSpPr>
        <p:spPr>
          <a:xfrm>
            <a:off x="3321685" y="707390"/>
            <a:ext cx="1616075" cy="43561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Fuente de alimentación</a:t>
            </a:r>
            <a:endParaRPr lang="es-EC"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12V 4Ah</a:t>
            </a:r>
            <a:endParaRPr lang="es-EC" sz="1100" dirty="0">
              <a:effectLst/>
              <a:ea typeface="Calibri" panose="020F0502020204030204" pitchFamily="34" charset="0"/>
              <a:cs typeface="Times New Roman" panose="02020603050405020304" pitchFamily="18" charset="0"/>
            </a:endParaRPr>
          </a:p>
        </p:txBody>
      </p:sp>
      <p:cxnSp>
        <p:nvCxnSpPr>
          <p:cNvPr id="28" name="Conector recto 27"/>
          <p:cNvCxnSpPr/>
          <p:nvPr/>
        </p:nvCxnSpPr>
        <p:spPr>
          <a:xfrm>
            <a:off x="4105329" y="1148715"/>
            <a:ext cx="0" cy="222885"/>
          </a:xfrm>
          <a:prstGeom prst="line">
            <a:avLst/>
          </a:prstGeom>
        </p:spPr>
        <p:style>
          <a:lnRef idx="1">
            <a:schemeClr val="dk1"/>
          </a:lnRef>
          <a:fillRef idx="0">
            <a:schemeClr val="dk1"/>
          </a:fillRef>
          <a:effectRef idx="0">
            <a:schemeClr val="dk1"/>
          </a:effectRef>
          <a:fontRef idx="minor">
            <a:schemeClr val="tx1"/>
          </a:fontRef>
        </p:style>
      </p:cxnSp>
      <p:cxnSp>
        <p:nvCxnSpPr>
          <p:cNvPr id="5" name="Conector recto de flecha 4"/>
          <p:cNvCxnSpPr/>
          <p:nvPr/>
        </p:nvCxnSpPr>
        <p:spPr>
          <a:xfrm flipH="1">
            <a:off x="2270760" y="5029200"/>
            <a:ext cx="5334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5224417" y="5043714"/>
            <a:ext cx="5334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Cuadro de texto 32"/>
          <p:cNvSpPr txBox="1"/>
          <p:nvPr/>
        </p:nvSpPr>
        <p:spPr>
          <a:xfrm>
            <a:off x="1367899" y="4901209"/>
            <a:ext cx="948249" cy="25598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MOTOR1</a:t>
            </a:r>
            <a:endParaRPr lang="es-EC" sz="1100" dirty="0">
              <a:effectLst/>
              <a:ea typeface="Calibri" panose="020F0502020204030204" pitchFamily="34" charset="0"/>
              <a:cs typeface="Times New Roman" panose="02020603050405020304" pitchFamily="18" charset="0"/>
            </a:endParaRPr>
          </a:p>
        </p:txBody>
      </p:sp>
      <p:sp>
        <p:nvSpPr>
          <p:cNvPr id="31" name="Cuadro de texto 32"/>
          <p:cNvSpPr txBox="1"/>
          <p:nvPr/>
        </p:nvSpPr>
        <p:spPr>
          <a:xfrm>
            <a:off x="5757817" y="4950460"/>
            <a:ext cx="948249" cy="25598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MOTOR2</a:t>
            </a:r>
            <a:endParaRPr lang="es-EC"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40196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20" grpId="0" animBg="1"/>
      <p:bldP spid="21" grpId="0" animBg="1"/>
      <p:bldP spid="27"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17</a:t>
            </a:fld>
            <a:endParaRPr lang="es-ES"/>
          </a:p>
        </p:txBody>
      </p:sp>
      <p:sp>
        <p:nvSpPr>
          <p:cNvPr id="7" name="3 Rectángulo"/>
          <p:cNvSpPr/>
          <p:nvPr/>
        </p:nvSpPr>
        <p:spPr>
          <a:xfrm>
            <a:off x="1447800" y="21770"/>
            <a:ext cx="75438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COMUNICACIÓN INALÁMBRICA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17</a:t>
            </a:r>
            <a:endParaRPr lang="es-ES" dirty="0">
              <a:solidFill>
                <a:schemeClr val="tx1"/>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76200" y="1600200"/>
            <a:ext cx="3452884" cy="2514600"/>
          </a:xfrm>
          <a:prstGeom prst="rect">
            <a:avLst/>
          </a:prstGeom>
        </p:spPr>
      </p:pic>
      <p:pic>
        <p:nvPicPr>
          <p:cNvPr id="2050" name="Picture 2" descr="https://lh3.ggpht.com/-lNZ3f4Iu3bM/UKGE4EI9jXI/AAAAAAAAFa8/V-9gPawgSl0/s1600/campos-electromagneticos-CEN_EHS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609600"/>
            <a:ext cx="1075334" cy="98124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104557" y="4648200"/>
            <a:ext cx="3431784" cy="911345"/>
          </a:xfrm>
          <a:prstGeom prst="rect">
            <a:avLst/>
          </a:prstGeom>
        </p:spPr>
      </p:pic>
      <p:pic>
        <p:nvPicPr>
          <p:cNvPr id="2052" name="Picture 4" descr="https://fbcdn-sphotos-b-a.akamaihd.net/hphotos-ak-xfp1/v/t34.0-12/12980522_10204515354403105_328293363_n.png?oh=d9f4cccc8ecd4ab18109aed23e4121a8&amp;oe=570DEA8F&amp;__gda__=1460514337_581db225545b0169b784c9cc0b9a94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454" y="1502897"/>
            <a:ext cx="3529491" cy="27092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lh3.ggpht.com/-lNZ3f4Iu3bM/UKGE4EI9jXI/AAAAAAAAFa8/V-9gPawgSl0/s1600/campos-electromagneticos-CEN_EHS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866" y="618957"/>
            <a:ext cx="1075334" cy="981243"/>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contenido 2"/>
          <p:cNvSpPr>
            <a:spLocks noGrp="1"/>
          </p:cNvSpPr>
          <p:nvPr>
            <p:ph idx="1"/>
          </p:nvPr>
        </p:nvSpPr>
        <p:spPr>
          <a:xfrm>
            <a:off x="4000500" y="4343400"/>
            <a:ext cx="3162300" cy="14478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just">
              <a:buFont typeface="Wingdings" panose="05000000000000000000" pitchFamily="2" charset="2"/>
              <a:buChar char="Ø"/>
            </a:pPr>
            <a:r>
              <a:rPr lang="es-EC" sz="2000" dirty="0" smtClean="0"/>
              <a:t>Giro:</a:t>
            </a:r>
          </a:p>
          <a:p>
            <a:pPr lvl="1" algn="just">
              <a:buFont typeface="Wingdings" panose="05000000000000000000" pitchFamily="2" charset="2"/>
              <a:buChar char="Ø"/>
            </a:pPr>
            <a:r>
              <a:rPr lang="es-EC" sz="1600" dirty="0" smtClean="0"/>
              <a:t>0</a:t>
            </a:r>
            <a:r>
              <a:rPr lang="es-EC" sz="1600" dirty="0" smtClean="0">
                <a:sym typeface="Wingdings" panose="05000000000000000000" pitchFamily="2" charset="2"/>
              </a:rPr>
              <a:t>Movimiento hacia adelante</a:t>
            </a:r>
          </a:p>
          <a:p>
            <a:pPr lvl="1" algn="just">
              <a:buFont typeface="Wingdings" panose="05000000000000000000" pitchFamily="2" charset="2"/>
              <a:buChar char="Ø"/>
            </a:pPr>
            <a:r>
              <a:rPr lang="es-EC" sz="1600" dirty="0" smtClean="0">
                <a:sym typeface="Wingdings" panose="05000000000000000000" pitchFamily="2" charset="2"/>
              </a:rPr>
              <a:t>1Movimiento  hacia atrás</a:t>
            </a:r>
            <a:endParaRPr lang="es-EC" sz="1600" dirty="0" smtClean="0"/>
          </a:p>
          <a:p>
            <a:pPr algn="just">
              <a:buFont typeface="Wingdings" panose="05000000000000000000" pitchFamily="2" charset="2"/>
              <a:buChar char="Ø"/>
            </a:pPr>
            <a:r>
              <a:rPr lang="es-EC" sz="2000" dirty="0" smtClean="0"/>
              <a:t>PWM: 0-255</a:t>
            </a:r>
          </a:p>
        </p:txBody>
      </p:sp>
    </p:spTree>
    <p:extLst>
      <p:ext uri="{BB962C8B-B14F-4D97-AF65-F5344CB8AC3E}">
        <p14:creationId xmlns:p14="http://schemas.microsoft.com/office/powerpoint/2010/main" val="346789927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00"/>
                                        <p:tgtEl>
                                          <p:spTgt spid="2052"/>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bg/>
                                          </p:spTgt>
                                        </p:tgtEl>
                                        <p:attrNameLst>
                                          <p:attrName>style.visibility</p:attrName>
                                        </p:attrNameLst>
                                      </p:cBhvr>
                                      <p:to>
                                        <p:strVal val="visible"/>
                                      </p:to>
                                    </p:set>
                                    <p:animEffect transition="in" filter="barn(inVertical)">
                                      <p:cBhvr>
                                        <p:cTn id="26" dur="500"/>
                                        <p:tgtEl>
                                          <p:spTgt spid="16">
                                            <p:bg/>
                                          </p:spTgt>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barn(inVertical)">
                                      <p:cBhvr>
                                        <p:cTn id="30" dur="500"/>
                                        <p:tgtEl>
                                          <p:spTgt spid="16">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barn(inVertical)">
                                      <p:cBhvr>
                                        <p:cTn id="33" dur="500"/>
                                        <p:tgtEl>
                                          <p:spTgt spid="16">
                                            <p:txEl>
                                              <p:pRg st="1" end="1"/>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Effect transition="in" filter="barn(inVertical)">
                                      <p:cBhvr>
                                        <p:cTn id="36" dur="500"/>
                                        <p:tgtEl>
                                          <p:spTgt spid="16">
                                            <p:txEl>
                                              <p:pRg st="2" end="2"/>
                                            </p:txEl>
                                          </p:spTgt>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barn(inVertical)">
                                      <p:cBhvr>
                                        <p:cTn id="40"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18</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CALIBRACIÓN DE LOS SENSORES QUÍMICOS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18</a:t>
            </a:r>
            <a:endParaRPr lang="es-ES" dirty="0">
              <a:solidFill>
                <a:schemeClr val="tx1"/>
              </a:solidFill>
              <a:effectLst>
                <a:outerShdw blurRad="38100" dist="38100" dir="2700000" algn="tl">
                  <a:srgbClr val="000000">
                    <a:alpha val="43137"/>
                  </a:srgbClr>
                </a:outerShdw>
              </a:effectLst>
            </a:endParaRPr>
          </a:p>
        </p:txBody>
      </p:sp>
      <p:sp>
        <p:nvSpPr>
          <p:cNvPr id="9" name="Cheurón 8"/>
          <p:cNvSpPr/>
          <p:nvPr/>
        </p:nvSpPr>
        <p:spPr>
          <a:xfrm>
            <a:off x="364894" y="1180874"/>
            <a:ext cx="2949668"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CONCENTRACIÓN MÍNIMA</a:t>
            </a:r>
            <a:endParaRPr lang="es-EC" sz="2000" dirty="0">
              <a:solidFill>
                <a:schemeClr val="tx1"/>
              </a:solidFill>
            </a:endParaRPr>
          </a:p>
        </p:txBody>
      </p:sp>
      <p:pic>
        <p:nvPicPr>
          <p:cNvPr id="14" name="Imagen 13" descr="https://scontent-lga3-1.xx.fbcdn.net/hphotos-xlf1/v/wl/t34.0-12/12064389_1141464299210688_304978489_n.jpg?oh=c24d73e4136aa22c7e2323559522d94b&amp;oe=56E8AB4A"/>
          <p:cNvPicPr/>
          <p:nvPr/>
        </p:nvPicPr>
        <p:blipFill rotWithShape="1">
          <a:blip r:embed="rId3">
            <a:extLst>
              <a:ext uri="{28A0092B-C50C-407E-A947-70E740481C1C}">
                <a14:useLocalDpi xmlns:a14="http://schemas.microsoft.com/office/drawing/2010/main" val="0"/>
              </a:ext>
            </a:extLst>
          </a:blip>
          <a:srcRect t="27041"/>
          <a:stretch/>
        </p:blipFill>
        <p:spPr bwMode="auto">
          <a:xfrm>
            <a:off x="3919855" y="1447800"/>
            <a:ext cx="3700145" cy="3599815"/>
          </a:xfrm>
          <a:prstGeom prst="rect">
            <a:avLst/>
          </a:prstGeom>
          <a:noFill/>
          <a:ln>
            <a:noFill/>
          </a:ln>
          <a:extLst>
            <a:ext uri="{53640926-AAD7-44D8-BBD7-CCE9431645EC}">
              <a14:shadowObscured xmlns:a14="http://schemas.microsoft.com/office/drawing/2010/main"/>
            </a:ext>
          </a:extLst>
        </p:spPr>
      </p:pic>
      <p:sp>
        <p:nvSpPr>
          <p:cNvPr id="15" name="Rectángulo 14"/>
          <p:cNvSpPr/>
          <p:nvPr/>
        </p:nvSpPr>
        <p:spPr>
          <a:xfrm>
            <a:off x="6006599" y="2298731"/>
            <a:ext cx="584200" cy="89281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6" name="Conector recto de flecha 15"/>
          <p:cNvCxnSpPr/>
          <p:nvPr/>
        </p:nvCxnSpPr>
        <p:spPr>
          <a:xfrm flipV="1">
            <a:off x="6603499" y="2671476"/>
            <a:ext cx="1296670" cy="101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Cuadro de texto 122"/>
          <p:cNvSpPr txBox="1"/>
          <p:nvPr/>
        </p:nvSpPr>
        <p:spPr>
          <a:xfrm>
            <a:off x="7925569" y="2490501"/>
            <a:ext cx="818515" cy="4991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rPr>
              <a:t>Muestra química</a:t>
            </a:r>
          </a:p>
        </p:txBody>
      </p:sp>
      <p:sp>
        <p:nvSpPr>
          <p:cNvPr id="18" name="Rectángulo 17"/>
          <p:cNvSpPr/>
          <p:nvPr/>
        </p:nvSpPr>
        <p:spPr>
          <a:xfrm>
            <a:off x="6157094" y="3245516"/>
            <a:ext cx="531495" cy="50990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9" name="Conector recto de flecha 18"/>
          <p:cNvCxnSpPr/>
          <p:nvPr/>
        </p:nvCxnSpPr>
        <p:spPr>
          <a:xfrm>
            <a:off x="6698749" y="3500786"/>
            <a:ext cx="1158875" cy="209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Cuadro de texto 126"/>
          <p:cNvSpPr txBox="1"/>
          <p:nvPr/>
        </p:nvSpPr>
        <p:spPr>
          <a:xfrm>
            <a:off x="7879214" y="3256311"/>
            <a:ext cx="818515" cy="7118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rPr>
              <a:t>Matriz de sensores químicos</a:t>
            </a:r>
          </a:p>
        </p:txBody>
      </p:sp>
      <p:sp>
        <p:nvSpPr>
          <p:cNvPr id="21" name="Rectángulo 20"/>
          <p:cNvSpPr/>
          <p:nvPr/>
        </p:nvSpPr>
        <p:spPr>
          <a:xfrm>
            <a:off x="4221614" y="1671986"/>
            <a:ext cx="1318260" cy="7651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22" name="Conector recto de flecha 21"/>
          <p:cNvCxnSpPr/>
          <p:nvPr/>
        </p:nvCxnSpPr>
        <p:spPr>
          <a:xfrm>
            <a:off x="5496694" y="2065686"/>
            <a:ext cx="2370455" cy="101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Cuadro de texto 129"/>
          <p:cNvSpPr txBox="1"/>
          <p:nvPr/>
        </p:nvSpPr>
        <p:spPr>
          <a:xfrm>
            <a:off x="7858259" y="1755806"/>
            <a:ext cx="935355" cy="6692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rPr>
              <a:t>Adquisición en MATLAB</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113" y="2347819"/>
            <a:ext cx="1593087" cy="2989693"/>
          </a:xfrm>
          <a:prstGeom prst="rect">
            <a:avLst/>
          </a:prstGeom>
        </p:spPr>
      </p:pic>
    </p:spTree>
    <p:extLst>
      <p:ext uri="{BB962C8B-B14F-4D97-AF65-F5344CB8AC3E}">
        <p14:creationId xmlns:p14="http://schemas.microsoft.com/office/powerpoint/2010/main" val="230329935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7" grpId="0" animBg="1"/>
      <p:bldP spid="18" grpId="0" animBg="1"/>
      <p:bldP spid="20" grpId="0" animBg="1"/>
      <p:bldP spid="21"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19</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CONCENTRACIÓN MÍNIMA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19</a:t>
            </a:r>
            <a:endParaRPr lang="es-ES" dirty="0">
              <a:solidFill>
                <a:schemeClr val="tx1"/>
              </a:solidFill>
              <a:effectLst>
                <a:outerShdw blurRad="38100" dist="38100" dir="2700000" algn="tl">
                  <a:srgbClr val="000000">
                    <a:alpha val="43137"/>
                  </a:srgbClr>
                </a:outerShdw>
              </a:effectLst>
            </a:endParaRPr>
          </a:p>
        </p:txBody>
      </p:sp>
      <p:pic>
        <p:nvPicPr>
          <p:cNvPr id="9" name="Imagen 8" descr="C:\Users\javier\Documents\Tésis\sensores\PruebaCantidad\Prueba2\5ml\5ml_3.jpg"/>
          <p:cNvPicPr>
            <a:picLocks noChangeAspect="1"/>
          </p:cNvPicPr>
          <p:nvPr/>
        </p:nvPicPr>
        <p:blipFill rotWithShape="1">
          <a:blip r:embed="rId3" cstate="print">
            <a:extLst>
              <a:ext uri="{28A0092B-C50C-407E-A947-70E740481C1C}">
                <a14:useLocalDpi xmlns:a14="http://schemas.microsoft.com/office/drawing/2010/main" val="0"/>
              </a:ext>
            </a:extLst>
          </a:blip>
          <a:srcRect l="8535" t="5791" r="7425"/>
          <a:stretch/>
        </p:blipFill>
        <p:spPr bwMode="auto">
          <a:xfrm>
            <a:off x="279782" y="1445330"/>
            <a:ext cx="3636975" cy="1828800"/>
          </a:xfrm>
          <a:prstGeom prst="rect">
            <a:avLst/>
          </a:prstGeom>
          <a:noFill/>
          <a:ln>
            <a:noFill/>
          </a:ln>
          <a:extLst>
            <a:ext uri="{53640926-AAD7-44D8-BBD7-CCE9431645EC}">
              <a14:shadowObscured xmlns:a14="http://schemas.microsoft.com/office/drawing/2010/main"/>
            </a:ext>
          </a:extLst>
        </p:spPr>
      </p:pic>
      <p:sp>
        <p:nvSpPr>
          <p:cNvPr id="11" name="CuadroTexto 10"/>
          <p:cNvSpPr txBox="1"/>
          <p:nvPr/>
        </p:nvSpPr>
        <p:spPr>
          <a:xfrm>
            <a:off x="2114142" y="838200"/>
            <a:ext cx="498855" cy="33855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EC" sz="1600" dirty="0" smtClean="0"/>
              <a:t>5ml</a:t>
            </a:r>
            <a:endParaRPr lang="es-EC" sz="1600" dirty="0"/>
          </a:p>
        </p:txBody>
      </p:sp>
      <p:pic>
        <p:nvPicPr>
          <p:cNvPr id="12" name="Imagen 11" descr="C:\Users\javier\Documents\Tésis\sensores\PruebaCantidad\Prueba2\10ml\10ml_3.jpg"/>
          <p:cNvPicPr>
            <a:picLocks noChangeAspect="1"/>
          </p:cNvPicPr>
          <p:nvPr/>
        </p:nvPicPr>
        <p:blipFill rotWithShape="1">
          <a:blip r:embed="rId4" cstate="print">
            <a:extLst>
              <a:ext uri="{28A0092B-C50C-407E-A947-70E740481C1C}">
                <a14:useLocalDpi xmlns:a14="http://schemas.microsoft.com/office/drawing/2010/main" val="0"/>
              </a:ext>
            </a:extLst>
          </a:blip>
          <a:srcRect l="8719" t="5377" r="7420"/>
          <a:stretch/>
        </p:blipFill>
        <p:spPr bwMode="auto">
          <a:xfrm>
            <a:off x="4267200" y="1423559"/>
            <a:ext cx="3612714" cy="1828800"/>
          </a:xfrm>
          <a:prstGeom prst="rect">
            <a:avLst/>
          </a:prstGeom>
          <a:noFill/>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5"/>
          <a:stretch>
            <a:fillRect/>
          </a:stretch>
        </p:blipFill>
        <p:spPr>
          <a:xfrm>
            <a:off x="279779" y="3810000"/>
            <a:ext cx="3430719" cy="1828800"/>
          </a:xfrm>
          <a:prstGeom prst="rect">
            <a:avLst/>
          </a:prstGeom>
        </p:spPr>
      </p:pic>
      <p:sp>
        <p:nvSpPr>
          <p:cNvPr id="16" name="CuadroTexto 15"/>
          <p:cNvSpPr txBox="1"/>
          <p:nvPr/>
        </p:nvSpPr>
        <p:spPr>
          <a:xfrm>
            <a:off x="5937450" y="828729"/>
            <a:ext cx="603050" cy="33855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EC" sz="1600" dirty="0" smtClean="0"/>
              <a:t>10ml</a:t>
            </a:r>
            <a:endParaRPr lang="es-EC" sz="1600" dirty="0"/>
          </a:p>
        </p:txBody>
      </p:sp>
      <p:sp>
        <p:nvSpPr>
          <p:cNvPr id="17" name="CuadroTexto 16"/>
          <p:cNvSpPr txBox="1"/>
          <p:nvPr/>
        </p:nvSpPr>
        <p:spPr>
          <a:xfrm>
            <a:off x="1812617" y="3410536"/>
            <a:ext cx="603050" cy="33855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EC" sz="1600" dirty="0" smtClean="0"/>
              <a:t>25ml</a:t>
            </a:r>
            <a:endParaRPr lang="es-EC" sz="1600" dirty="0"/>
          </a:p>
        </p:txBody>
      </p:sp>
      <p:pic>
        <p:nvPicPr>
          <p:cNvPr id="5" name="Imagen 4"/>
          <p:cNvPicPr>
            <a:picLocks noChangeAspect="1"/>
          </p:cNvPicPr>
          <p:nvPr/>
        </p:nvPicPr>
        <p:blipFill>
          <a:blip r:embed="rId6"/>
          <a:stretch>
            <a:fillRect/>
          </a:stretch>
        </p:blipFill>
        <p:spPr>
          <a:xfrm>
            <a:off x="4370529" y="3810000"/>
            <a:ext cx="3406055" cy="1828800"/>
          </a:xfrm>
          <a:prstGeom prst="rect">
            <a:avLst/>
          </a:prstGeom>
        </p:spPr>
      </p:pic>
      <p:sp>
        <p:nvSpPr>
          <p:cNvPr id="19" name="CuadroTexto 18"/>
          <p:cNvSpPr txBox="1"/>
          <p:nvPr/>
        </p:nvSpPr>
        <p:spPr>
          <a:xfrm>
            <a:off x="5942343" y="3397132"/>
            <a:ext cx="603050" cy="33855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EC" sz="1600" dirty="0" smtClean="0"/>
              <a:t>40ml</a:t>
            </a:r>
            <a:endParaRPr lang="es-EC" sz="1600" dirty="0"/>
          </a:p>
        </p:txBody>
      </p:sp>
      <p:sp>
        <p:nvSpPr>
          <p:cNvPr id="2" name="Rectángulo 1"/>
          <p:cNvSpPr/>
          <p:nvPr/>
        </p:nvSpPr>
        <p:spPr>
          <a:xfrm>
            <a:off x="279779" y="3274130"/>
            <a:ext cx="3636978" cy="274567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7412065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CONTENIDO</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279779" y="6416675"/>
            <a:ext cx="2895600" cy="365125"/>
          </a:xfrm>
        </p:spPr>
        <p:txBody>
          <a:bodyPr/>
          <a:lstStyle/>
          <a:p>
            <a:r>
              <a:rPr lang="es-ES" dirty="0" smtClean="0">
                <a:solidFill>
                  <a:schemeClr val="tx1"/>
                </a:solidFill>
                <a:effectLst>
                  <a:outerShdw blurRad="38100" dist="38100" dir="2700000" algn="tl">
                    <a:srgbClr val="000000">
                      <a:alpha val="43137"/>
                    </a:srgbClr>
                  </a:outerShdw>
                </a:effectLst>
              </a:rPr>
              <a:t>Dennis </a:t>
            </a:r>
            <a:r>
              <a:rPr lang="es-ES" dirty="0">
                <a:solidFill>
                  <a:schemeClr val="tx1"/>
                </a:solidFill>
                <a:effectLst>
                  <a:outerShdw blurRad="38100" dist="38100" dir="2700000" algn="tl">
                    <a:srgbClr val="000000">
                      <a:alpha val="43137"/>
                    </a:srgbClr>
                  </a:outerShdw>
                </a:effectLst>
              </a:rPr>
              <a:t>A</a:t>
            </a:r>
            <a:r>
              <a:rPr lang="es-ES" dirty="0" smtClean="0">
                <a:solidFill>
                  <a:schemeClr val="tx1"/>
                </a:solidFill>
                <a:effectLst>
                  <a:outerShdw blurRad="38100" dist="38100" dir="2700000" algn="tl">
                    <a:srgbClr val="000000">
                      <a:alpha val="43137"/>
                    </a:srgbClr>
                  </a:outerShdw>
                </a:effectLst>
              </a:rPr>
              <a:t>.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txBox="1">
            <a:spLocks/>
          </p:cNvSpPr>
          <p:nvPr/>
        </p:nvSpPr>
        <p:spPr>
          <a:xfrm>
            <a:off x="4267200" y="6416675"/>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2</a:t>
            </a:r>
            <a:endParaRPr lang="es-ES" dirty="0">
              <a:solidFill>
                <a:schemeClr val="tx1"/>
              </a:solidFill>
              <a:effectLst>
                <a:outerShdw blurRad="38100" dist="38100" dir="2700000" algn="tl">
                  <a:srgbClr val="000000">
                    <a:alpha val="43137"/>
                  </a:srgbClr>
                </a:outerShdw>
              </a:effectLst>
            </a:endParaRPr>
          </a:p>
        </p:txBody>
      </p:sp>
      <p:sp>
        <p:nvSpPr>
          <p:cNvPr id="6" name="Cheurón 5"/>
          <p:cNvSpPr/>
          <p:nvPr/>
        </p:nvSpPr>
        <p:spPr>
          <a:xfrm>
            <a:off x="768096" y="965320"/>
            <a:ext cx="381000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Antecedentes</a:t>
            </a:r>
            <a:endParaRPr lang="es-EC" sz="2000" dirty="0">
              <a:solidFill>
                <a:schemeClr val="tx1"/>
              </a:solidFill>
            </a:endParaRPr>
          </a:p>
        </p:txBody>
      </p:sp>
      <p:sp>
        <p:nvSpPr>
          <p:cNvPr id="8" name="Cheurón 7"/>
          <p:cNvSpPr/>
          <p:nvPr/>
        </p:nvSpPr>
        <p:spPr>
          <a:xfrm>
            <a:off x="1524000" y="1960622"/>
            <a:ext cx="381000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Objetivo del Proyecto</a:t>
            </a:r>
            <a:endParaRPr lang="es-EC" sz="2000" dirty="0">
              <a:solidFill>
                <a:schemeClr val="tx1"/>
              </a:solidFill>
            </a:endParaRPr>
          </a:p>
        </p:txBody>
      </p:sp>
      <p:sp>
        <p:nvSpPr>
          <p:cNvPr id="10" name="Cheurón 9"/>
          <p:cNvSpPr/>
          <p:nvPr/>
        </p:nvSpPr>
        <p:spPr>
          <a:xfrm>
            <a:off x="2286000" y="3005197"/>
            <a:ext cx="381000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Desarrollo del Proyecto</a:t>
            </a:r>
            <a:endParaRPr lang="es-EC" sz="2000" dirty="0">
              <a:solidFill>
                <a:schemeClr val="tx1"/>
              </a:solidFill>
            </a:endParaRPr>
          </a:p>
        </p:txBody>
      </p:sp>
      <p:sp>
        <p:nvSpPr>
          <p:cNvPr id="12" name="Cheurón 11"/>
          <p:cNvSpPr/>
          <p:nvPr/>
        </p:nvSpPr>
        <p:spPr>
          <a:xfrm>
            <a:off x="3048000" y="4000499"/>
            <a:ext cx="381000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Resultados</a:t>
            </a:r>
            <a:endParaRPr lang="es-EC" sz="2000" dirty="0">
              <a:solidFill>
                <a:schemeClr val="tx1"/>
              </a:solidFill>
            </a:endParaRPr>
          </a:p>
        </p:txBody>
      </p:sp>
      <p:sp>
        <p:nvSpPr>
          <p:cNvPr id="13" name="Cheurón 12"/>
          <p:cNvSpPr/>
          <p:nvPr/>
        </p:nvSpPr>
        <p:spPr>
          <a:xfrm>
            <a:off x="3810000" y="5029200"/>
            <a:ext cx="381000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Conclusiones y Recomendaciones</a:t>
            </a:r>
            <a:endParaRPr lang="es-EC" sz="2000" dirty="0">
              <a:solidFill>
                <a:schemeClr val="tx1"/>
              </a:solidFill>
            </a:endParaRPr>
          </a:p>
        </p:txBody>
      </p:sp>
    </p:spTree>
    <p:extLst>
      <p:ext uri="{BB962C8B-B14F-4D97-AF65-F5344CB8AC3E}">
        <p14:creationId xmlns:p14="http://schemas.microsoft.com/office/powerpoint/2010/main" val="31376834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20</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CALIBRACIÓN DE LOS SENSORES QUÍMICOS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20</a:t>
            </a:r>
            <a:endParaRPr lang="es-ES" dirty="0">
              <a:solidFill>
                <a:schemeClr val="tx1"/>
              </a:solidFill>
              <a:effectLst>
                <a:outerShdw blurRad="38100" dist="38100" dir="2700000" algn="tl">
                  <a:srgbClr val="000000">
                    <a:alpha val="43137"/>
                  </a:srgbClr>
                </a:outerShdw>
              </a:effectLst>
            </a:endParaRPr>
          </a:p>
        </p:txBody>
      </p:sp>
      <p:sp>
        <p:nvSpPr>
          <p:cNvPr id="13" name="Cheurón 12"/>
          <p:cNvSpPr/>
          <p:nvPr/>
        </p:nvSpPr>
        <p:spPr>
          <a:xfrm>
            <a:off x="434651" y="947586"/>
            <a:ext cx="2949668"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DISTANCIA MÁXIMA DE DETECCIÓN</a:t>
            </a:r>
            <a:endParaRPr lang="es-EC" sz="2000" dirty="0">
              <a:solidFill>
                <a:schemeClr val="tx1"/>
              </a:solidFill>
            </a:endParaRPr>
          </a:p>
        </p:txBody>
      </p:sp>
      <p:pic>
        <p:nvPicPr>
          <p:cNvPr id="14" name="Imagen 13" descr="https://scontent-lga3-1.xx.fbcdn.net/hphotos-xlf1/v/wl/t34.0-12/12064389_1141464299210688_304978489_n.jpg?oh=c24d73e4136aa22c7e2323559522d94b&amp;oe=56E8AB4A"/>
          <p:cNvPicPr/>
          <p:nvPr/>
        </p:nvPicPr>
        <p:blipFill rotWithShape="1">
          <a:blip r:embed="rId3">
            <a:extLst>
              <a:ext uri="{28A0092B-C50C-407E-A947-70E740481C1C}">
                <a14:useLocalDpi xmlns:a14="http://schemas.microsoft.com/office/drawing/2010/main" val="0"/>
              </a:ext>
            </a:extLst>
          </a:blip>
          <a:srcRect t="27041"/>
          <a:stretch/>
        </p:blipFill>
        <p:spPr bwMode="auto">
          <a:xfrm>
            <a:off x="3919855" y="1447800"/>
            <a:ext cx="3700145" cy="3599815"/>
          </a:xfrm>
          <a:prstGeom prst="rect">
            <a:avLst/>
          </a:prstGeom>
          <a:noFill/>
          <a:ln>
            <a:noFill/>
          </a:ln>
          <a:extLst>
            <a:ext uri="{53640926-AAD7-44D8-BBD7-CCE9431645EC}">
              <a14:shadowObscured xmlns:a14="http://schemas.microsoft.com/office/drawing/2010/main"/>
            </a:ext>
          </a:extLst>
        </p:spPr>
      </p:pic>
      <p:sp>
        <p:nvSpPr>
          <p:cNvPr id="15" name="Rectángulo 14"/>
          <p:cNvSpPr/>
          <p:nvPr/>
        </p:nvSpPr>
        <p:spPr>
          <a:xfrm>
            <a:off x="6006599" y="2298731"/>
            <a:ext cx="584200" cy="89281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6" name="Conector recto de flecha 15"/>
          <p:cNvCxnSpPr/>
          <p:nvPr/>
        </p:nvCxnSpPr>
        <p:spPr>
          <a:xfrm flipV="1">
            <a:off x="6603499" y="2671476"/>
            <a:ext cx="1296670" cy="101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Cuadro de texto 122"/>
          <p:cNvSpPr txBox="1"/>
          <p:nvPr/>
        </p:nvSpPr>
        <p:spPr>
          <a:xfrm>
            <a:off x="7925569" y="2490501"/>
            <a:ext cx="818515" cy="4991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rPr>
              <a:t>Muestra química</a:t>
            </a:r>
          </a:p>
        </p:txBody>
      </p:sp>
      <p:sp>
        <p:nvSpPr>
          <p:cNvPr id="18" name="Rectángulo 17"/>
          <p:cNvSpPr/>
          <p:nvPr/>
        </p:nvSpPr>
        <p:spPr>
          <a:xfrm>
            <a:off x="6157094" y="3245516"/>
            <a:ext cx="531495" cy="50990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19" name="Conector recto de flecha 18"/>
          <p:cNvCxnSpPr/>
          <p:nvPr/>
        </p:nvCxnSpPr>
        <p:spPr>
          <a:xfrm>
            <a:off x="6698749" y="3500786"/>
            <a:ext cx="1158875" cy="209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Cuadro de texto 126"/>
          <p:cNvSpPr txBox="1"/>
          <p:nvPr/>
        </p:nvSpPr>
        <p:spPr>
          <a:xfrm>
            <a:off x="7879214" y="3256311"/>
            <a:ext cx="818515" cy="7118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rPr>
              <a:t>Matriz de sensores químicos</a:t>
            </a:r>
          </a:p>
        </p:txBody>
      </p:sp>
      <p:sp>
        <p:nvSpPr>
          <p:cNvPr id="21" name="Rectángulo 20"/>
          <p:cNvSpPr/>
          <p:nvPr/>
        </p:nvSpPr>
        <p:spPr>
          <a:xfrm>
            <a:off x="4221614" y="1671986"/>
            <a:ext cx="1318260" cy="7651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22" name="Conector recto de flecha 21"/>
          <p:cNvCxnSpPr/>
          <p:nvPr/>
        </p:nvCxnSpPr>
        <p:spPr>
          <a:xfrm>
            <a:off x="5496694" y="2065686"/>
            <a:ext cx="2370455" cy="101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Cuadro de texto 129"/>
          <p:cNvSpPr txBox="1"/>
          <p:nvPr/>
        </p:nvSpPr>
        <p:spPr>
          <a:xfrm>
            <a:off x="7858259" y="1755806"/>
            <a:ext cx="935355" cy="6692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rPr>
              <a:t>Adquisición en MATLAB</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765" y="2038390"/>
            <a:ext cx="1421927" cy="3308350"/>
          </a:xfrm>
          <a:prstGeom prst="rect">
            <a:avLst/>
          </a:prstGeom>
        </p:spPr>
      </p:pic>
    </p:spTree>
    <p:extLst>
      <p:ext uri="{BB962C8B-B14F-4D97-AF65-F5344CB8AC3E}">
        <p14:creationId xmlns:p14="http://schemas.microsoft.com/office/powerpoint/2010/main" val="1223154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P spid="20" grpId="0" animBg="1"/>
      <p:bldP spid="21"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21</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DISTANCIA MÁXIMA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483117" y="1280399"/>
            <a:ext cx="8472197" cy="4320000"/>
          </a:xfrm>
          <a:prstGeom prst="rect">
            <a:avLst/>
          </a:prstGeom>
        </p:spPr>
      </p:pic>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21</a:t>
            </a:r>
            <a:endParaRPr lang="es-ES" dirty="0">
              <a:solidFill>
                <a:schemeClr val="tx1"/>
              </a:solidFill>
              <a:effectLst>
                <a:outerShdw blurRad="38100" dist="38100" dir="2700000" algn="tl">
                  <a:srgbClr val="000000">
                    <a:alpha val="43137"/>
                  </a:srgbClr>
                </a:outerShdw>
              </a:effectLst>
            </a:endParaRPr>
          </a:p>
        </p:txBody>
      </p:sp>
      <p:sp>
        <p:nvSpPr>
          <p:cNvPr id="2" name="Rectángulo 1"/>
          <p:cNvSpPr/>
          <p:nvPr/>
        </p:nvSpPr>
        <p:spPr>
          <a:xfrm>
            <a:off x="990600" y="1447800"/>
            <a:ext cx="2184779"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3429000" y="4343400"/>
            <a:ext cx="54102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1396735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22</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OBTENCIÓN DE LOS MAPAS DE DISPERSIÓN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Marcador de contenido 2"/>
          <p:cNvSpPr>
            <a:spLocks noGrp="1"/>
          </p:cNvSpPr>
          <p:nvPr>
            <p:ph idx="1"/>
          </p:nvPr>
        </p:nvSpPr>
        <p:spPr>
          <a:xfrm>
            <a:off x="304799" y="914400"/>
            <a:ext cx="3505201"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Font typeface="Wingdings" panose="05000000000000000000" pitchFamily="2" charset="2"/>
              <a:buChar char="Ø"/>
            </a:pPr>
            <a:r>
              <a:rPr lang="es-EC" dirty="0" smtClean="0"/>
              <a:t>Etanol: 25 ml</a:t>
            </a:r>
          </a:p>
          <a:p>
            <a:pPr marL="0" indent="0" algn="just">
              <a:buNone/>
            </a:pPr>
            <a:r>
              <a:rPr lang="es-EC" dirty="0" smtClean="0"/>
              <a:t>    Acetona</a:t>
            </a:r>
            <a:r>
              <a:rPr lang="es-EC" dirty="0"/>
              <a:t>:</a:t>
            </a:r>
            <a:r>
              <a:rPr lang="es-EC" dirty="0" smtClean="0"/>
              <a:t> 2ml</a:t>
            </a:r>
          </a:p>
          <a:p>
            <a:pPr algn="just">
              <a:buFont typeface="Wingdings" panose="05000000000000000000" pitchFamily="2" charset="2"/>
              <a:buChar char="Ø"/>
            </a:pPr>
            <a:r>
              <a:rPr lang="es-EC" dirty="0" smtClean="0"/>
              <a:t>Esperar 2 minutos</a:t>
            </a:r>
          </a:p>
          <a:p>
            <a:pPr algn="just">
              <a:buFont typeface="Wingdings" panose="05000000000000000000" pitchFamily="2" charset="2"/>
              <a:buChar char="Ø"/>
            </a:pPr>
            <a:r>
              <a:rPr lang="es-EC" dirty="0" smtClean="0"/>
              <a:t>Adquirir 500 muestras.</a:t>
            </a:r>
          </a:p>
          <a:p>
            <a:pPr algn="just">
              <a:buFont typeface="Wingdings" panose="05000000000000000000" pitchFamily="2" charset="2"/>
              <a:buChar char="Ø"/>
            </a:pPr>
            <a:r>
              <a:rPr lang="es-EC" dirty="0" smtClean="0"/>
              <a:t>Repetir la adquisición 3 veces</a:t>
            </a:r>
            <a:endParaRPr lang="es-EC" dirty="0"/>
          </a:p>
        </p:txBody>
      </p:sp>
      <p:sp>
        <p:nvSpPr>
          <p:cNvPr id="11"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2"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22</a:t>
            </a:r>
            <a:endParaRPr lang="es-ES" dirty="0">
              <a:solidFill>
                <a:schemeClr val="tx1"/>
              </a:solidFill>
              <a:effectLst>
                <a:outerShdw blurRad="38100" dist="38100" dir="2700000" algn="tl">
                  <a:srgbClr val="000000">
                    <a:alpha val="43137"/>
                  </a:srgbClr>
                </a:outerShdw>
              </a:effectLst>
            </a:endParaRPr>
          </a:p>
        </p:txBody>
      </p:sp>
      <p:pic>
        <p:nvPicPr>
          <p:cNvPr id="8" name="Imagen 7"/>
          <p:cNvPicPr/>
          <p:nvPr/>
        </p:nvPicPr>
        <p:blipFill>
          <a:blip r:embed="rId3"/>
          <a:stretch>
            <a:fillRect/>
          </a:stretch>
        </p:blipFill>
        <p:spPr>
          <a:xfrm>
            <a:off x="4038600" y="1219200"/>
            <a:ext cx="4800600" cy="3429000"/>
          </a:xfrm>
          <a:prstGeom prst="rect">
            <a:avLst/>
          </a:prstGeom>
        </p:spPr>
      </p:pic>
      <p:sp>
        <p:nvSpPr>
          <p:cNvPr id="13" name="Flecha abajo 12"/>
          <p:cNvSpPr/>
          <p:nvPr/>
        </p:nvSpPr>
        <p:spPr>
          <a:xfrm rot="505506">
            <a:off x="4634466" y="1324557"/>
            <a:ext cx="641350" cy="3048562"/>
          </a:xfrm>
          <a:prstGeom prst="downArrow">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4" name="Flecha abajo 13"/>
          <p:cNvSpPr/>
          <p:nvPr/>
        </p:nvSpPr>
        <p:spPr>
          <a:xfrm>
            <a:off x="5882765" y="1341471"/>
            <a:ext cx="641350" cy="3012325"/>
          </a:xfrm>
          <a:prstGeom prst="downArrow">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5" name="Flecha abajo 14"/>
          <p:cNvSpPr/>
          <p:nvPr/>
        </p:nvSpPr>
        <p:spPr>
          <a:xfrm rot="21249781">
            <a:off x="7360982" y="1366274"/>
            <a:ext cx="641350" cy="3012325"/>
          </a:xfrm>
          <a:prstGeom prst="downArrow">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10737318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randombar(horizontal)">
                                      <p:cBhvr>
                                        <p:cTn id="11" dur="500"/>
                                        <p:tgtEl>
                                          <p:spTgt spid="10">
                                            <p:bg/>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5" dur="500"/>
                                        <p:tgtEl>
                                          <p:spTgt spid="10">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9" dur="500"/>
                                        <p:tgtEl>
                                          <p:spTgt spid="10">
                                            <p:txEl>
                                              <p:pRg st="1" end="1"/>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3" dur="500"/>
                                        <p:tgtEl>
                                          <p:spTgt spid="10">
                                            <p:txEl>
                                              <p:pRg st="2" end="2"/>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31" dur="500"/>
                                        <p:tgtEl>
                                          <p:spTgt spid="1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1000"/>
                            </p:stCondLst>
                            <p:childTnLst>
                              <p:par>
                                <p:cTn id="44" presetID="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23</a:t>
            </a:fld>
            <a:endParaRPr lang="es-ES"/>
          </a:p>
        </p:txBody>
      </p:sp>
      <p:sp>
        <p:nvSpPr>
          <p:cNvPr id="7" name="3 Rectángulo"/>
          <p:cNvSpPr/>
          <p:nvPr/>
        </p:nvSpPr>
        <p:spPr>
          <a:xfrm>
            <a:off x="0" y="21770"/>
            <a:ext cx="8991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OBTENCIÓN DE LOS MAPAS DE DISPERSIÓN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2"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23</a:t>
            </a:r>
            <a:endParaRPr lang="es-ES" dirty="0">
              <a:solidFill>
                <a:schemeClr val="tx1"/>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533401" y="2466975"/>
            <a:ext cx="2905263" cy="3200400"/>
          </a:xfrm>
          <a:prstGeom prst="rect">
            <a:avLst/>
          </a:prstGeom>
        </p:spPr>
      </p:pic>
      <p:pic>
        <p:nvPicPr>
          <p:cNvPr id="4" name="Imagen 3"/>
          <p:cNvPicPr>
            <a:picLocks noChangeAspect="1"/>
          </p:cNvPicPr>
          <p:nvPr/>
        </p:nvPicPr>
        <p:blipFill>
          <a:blip r:embed="rId4"/>
          <a:stretch>
            <a:fillRect/>
          </a:stretch>
        </p:blipFill>
        <p:spPr>
          <a:xfrm>
            <a:off x="5257801" y="2514600"/>
            <a:ext cx="2871216" cy="3200400"/>
          </a:xfrm>
          <a:prstGeom prst="rect">
            <a:avLst/>
          </a:prstGeom>
        </p:spPr>
      </p:pic>
      <p:sp>
        <p:nvSpPr>
          <p:cNvPr id="5" name="Flecha derecha 4"/>
          <p:cNvSpPr/>
          <p:nvPr/>
        </p:nvSpPr>
        <p:spPr>
          <a:xfrm>
            <a:off x="3810000" y="3686175"/>
            <a:ext cx="1219200" cy="990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3" name="Marcador de contenido 2"/>
          <p:cNvSpPr>
            <a:spLocks noGrp="1"/>
          </p:cNvSpPr>
          <p:nvPr>
            <p:ph idx="1"/>
          </p:nvPr>
        </p:nvSpPr>
        <p:spPr>
          <a:xfrm>
            <a:off x="304799" y="914401"/>
            <a:ext cx="7943851" cy="9906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r>
              <a:rPr lang="es-EC" dirty="0" smtClean="0"/>
              <a:t>Mejora en la resolución del mapa de dispersión</a:t>
            </a:r>
          </a:p>
        </p:txBody>
      </p:sp>
      <p:sp>
        <p:nvSpPr>
          <p:cNvPr id="8" name="Rectángulo 7"/>
          <p:cNvSpPr/>
          <p:nvPr/>
        </p:nvSpPr>
        <p:spPr>
          <a:xfrm>
            <a:off x="1342678" y="1982726"/>
            <a:ext cx="1240532"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r>
              <a:rPr lang="es-EC" dirty="0" smtClean="0"/>
              <a:t>Matriz: 3x3</a:t>
            </a:r>
            <a:endParaRPr lang="es-EC" dirty="0"/>
          </a:p>
        </p:txBody>
      </p:sp>
      <p:sp>
        <p:nvSpPr>
          <p:cNvPr id="14" name="Rectángulo 13"/>
          <p:cNvSpPr/>
          <p:nvPr/>
        </p:nvSpPr>
        <p:spPr>
          <a:xfrm>
            <a:off x="5992852" y="2058926"/>
            <a:ext cx="147457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r>
              <a:rPr lang="es-EC" dirty="0" smtClean="0"/>
              <a:t>Matriz: 12x12</a:t>
            </a:r>
            <a:endParaRPr lang="es-EC" dirty="0"/>
          </a:p>
        </p:txBody>
      </p:sp>
      <p:sp>
        <p:nvSpPr>
          <p:cNvPr id="2" name="Rectángulo 1"/>
          <p:cNvSpPr/>
          <p:nvPr/>
        </p:nvSpPr>
        <p:spPr>
          <a:xfrm>
            <a:off x="1828800" y="5410200"/>
            <a:ext cx="304800" cy="228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5" name="Rectángulo 14"/>
          <p:cNvSpPr/>
          <p:nvPr/>
        </p:nvSpPr>
        <p:spPr>
          <a:xfrm>
            <a:off x="6553200" y="5375275"/>
            <a:ext cx="304800" cy="228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9" name="CuadroTexto 8"/>
          <p:cNvSpPr txBox="1"/>
          <p:nvPr/>
        </p:nvSpPr>
        <p:spPr>
          <a:xfrm>
            <a:off x="914400" y="2895600"/>
            <a:ext cx="242374" cy="369332"/>
          </a:xfrm>
          <a:prstGeom prst="rect">
            <a:avLst/>
          </a:prstGeom>
          <a:noFill/>
        </p:spPr>
        <p:txBody>
          <a:bodyPr wrap="none" rtlCol="0">
            <a:spAutoFit/>
          </a:bodyPr>
          <a:lstStyle/>
          <a:p>
            <a:r>
              <a:rPr lang="es-EC" dirty="0" smtClean="0"/>
              <a:t>I</a:t>
            </a:r>
            <a:endParaRPr lang="es-EC" dirty="0"/>
          </a:p>
        </p:txBody>
      </p:sp>
      <p:sp>
        <p:nvSpPr>
          <p:cNvPr id="16" name="CuadroTexto 15"/>
          <p:cNvSpPr txBox="1"/>
          <p:nvPr/>
        </p:nvSpPr>
        <p:spPr>
          <a:xfrm>
            <a:off x="1828800" y="2895600"/>
            <a:ext cx="300082" cy="369332"/>
          </a:xfrm>
          <a:prstGeom prst="rect">
            <a:avLst/>
          </a:prstGeom>
          <a:noFill/>
        </p:spPr>
        <p:txBody>
          <a:bodyPr wrap="none" rtlCol="0">
            <a:spAutoFit/>
          </a:bodyPr>
          <a:lstStyle/>
          <a:p>
            <a:r>
              <a:rPr lang="es-EC" dirty="0" smtClean="0"/>
              <a:t>II</a:t>
            </a:r>
            <a:endParaRPr lang="es-EC" dirty="0"/>
          </a:p>
        </p:txBody>
      </p:sp>
      <p:sp>
        <p:nvSpPr>
          <p:cNvPr id="17" name="CuadroTexto 16"/>
          <p:cNvSpPr txBox="1"/>
          <p:nvPr/>
        </p:nvSpPr>
        <p:spPr>
          <a:xfrm>
            <a:off x="2859555" y="2895600"/>
            <a:ext cx="357790" cy="369332"/>
          </a:xfrm>
          <a:prstGeom prst="rect">
            <a:avLst/>
          </a:prstGeom>
          <a:noFill/>
        </p:spPr>
        <p:txBody>
          <a:bodyPr wrap="none" rtlCol="0">
            <a:spAutoFit/>
          </a:bodyPr>
          <a:lstStyle/>
          <a:p>
            <a:r>
              <a:rPr lang="es-EC" dirty="0" smtClean="0"/>
              <a:t>III</a:t>
            </a:r>
            <a:endParaRPr lang="es-EC" dirty="0"/>
          </a:p>
        </p:txBody>
      </p:sp>
      <p:sp>
        <p:nvSpPr>
          <p:cNvPr id="18" name="CuadroTexto 17"/>
          <p:cNvSpPr txBox="1"/>
          <p:nvPr/>
        </p:nvSpPr>
        <p:spPr>
          <a:xfrm>
            <a:off x="914400" y="3821668"/>
            <a:ext cx="373820" cy="369332"/>
          </a:xfrm>
          <a:prstGeom prst="rect">
            <a:avLst/>
          </a:prstGeom>
          <a:noFill/>
        </p:spPr>
        <p:txBody>
          <a:bodyPr wrap="none" rtlCol="0">
            <a:spAutoFit/>
          </a:bodyPr>
          <a:lstStyle/>
          <a:p>
            <a:r>
              <a:rPr lang="es-EC" dirty="0" smtClean="0"/>
              <a:t>IV</a:t>
            </a:r>
            <a:endParaRPr lang="es-EC" dirty="0"/>
          </a:p>
        </p:txBody>
      </p:sp>
      <p:sp>
        <p:nvSpPr>
          <p:cNvPr id="19" name="CuadroTexto 18"/>
          <p:cNvSpPr txBox="1"/>
          <p:nvPr/>
        </p:nvSpPr>
        <p:spPr>
          <a:xfrm>
            <a:off x="1828800" y="3821668"/>
            <a:ext cx="316112" cy="369332"/>
          </a:xfrm>
          <a:prstGeom prst="rect">
            <a:avLst/>
          </a:prstGeom>
          <a:noFill/>
        </p:spPr>
        <p:txBody>
          <a:bodyPr wrap="none" rtlCol="0">
            <a:spAutoFit/>
          </a:bodyPr>
          <a:lstStyle/>
          <a:p>
            <a:r>
              <a:rPr lang="es-EC" dirty="0" smtClean="0"/>
              <a:t>V</a:t>
            </a:r>
            <a:endParaRPr lang="es-EC" dirty="0"/>
          </a:p>
        </p:txBody>
      </p:sp>
      <p:sp>
        <p:nvSpPr>
          <p:cNvPr id="20" name="CuadroTexto 19"/>
          <p:cNvSpPr txBox="1"/>
          <p:nvPr/>
        </p:nvSpPr>
        <p:spPr>
          <a:xfrm>
            <a:off x="2859555" y="3821668"/>
            <a:ext cx="373820" cy="369332"/>
          </a:xfrm>
          <a:prstGeom prst="rect">
            <a:avLst/>
          </a:prstGeom>
          <a:noFill/>
        </p:spPr>
        <p:txBody>
          <a:bodyPr wrap="none" rtlCol="0">
            <a:spAutoFit/>
          </a:bodyPr>
          <a:lstStyle/>
          <a:p>
            <a:r>
              <a:rPr lang="es-EC" dirty="0" smtClean="0"/>
              <a:t>VI</a:t>
            </a:r>
            <a:endParaRPr lang="es-EC" dirty="0"/>
          </a:p>
        </p:txBody>
      </p:sp>
      <p:sp>
        <p:nvSpPr>
          <p:cNvPr id="24" name="CuadroTexto 23"/>
          <p:cNvSpPr txBox="1"/>
          <p:nvPr/>
        </p:nvSpPr>
        <p:spPr>
          <a:xfrm>
            <a:off x="911150" y="4797590"/>
            <a:ext cx="431528" cy="369332"/>
          </a:xfrm>
          <a:prstGeom prst="rect">
            <a:avLst/>
          </a:prstGeom>
          <a:noFill/>
        </p:spPr>
        <p:txBody>
          <a:bodyPr wrap="none" rtlCol="0">
            <a:spAutoFit/>
          </a:bodyPr>
          <a:lstStyle/>
          <a:p>
            <a:r>
              <a:rPr lang="es-EC" dirty="0" smtClean="0"/>
              <a:t>VII</a:t>
            </a:r>
            <a:endParaRPr lang="es-EC" dirty="0"/>
          </a:p>
        </p:txBody>
      </p:sp>
      <p:sp>
        <p:nvSpPr>
          <p:cNvPr id="25" name="CuadroTexto 24"/>
          <p:cNvSpPr txBox="1"/>
          <p:nvPr/>
        </p:nvSpPr>
        <p:spPr>
          <a:xfrm>
            <a:off x="1825550" y="4797590"/>
            <a:ext cx="489236" cy="369332"/>
          </a:xfrm>
          <a:prstGeom prst="rect">
            <a:avLst/>
          </a:prstGeom>
          <a:noFill/>
        </p:spPr>
        <p:txBody>
          <a:bodyPr wrap="none" rtlCol="0">
            <a:spAutoFit/>
          </a:bodyPr>
          <a:lstStyle/>
          <a:p>
            <a:r>
              <a:rPr lang="es-EC" dirty="0" smtClean="0"/>
              <a:t>VIII</a:t>
            </a:r>
            <a:endParaRPr lang="es-EC" dirty="0"/>
          </a:p>
        </p:txBody>
      </p:sp>
      <p:sp>
        <p:nvSpPr>
          <p:cNvPr id="26" name="CuadroTexto 25"/>
          <p:cNvSpPr txBox="1"/>
          <p:nvPr/>
        </p:nvSpPr>
        <p:spPr>
          <a:xfrm>
            <a:off x="2856305" y="4797590"/>
            <a:ext cx="362600" cy="369332"/>
          </a:xfrm>
          <a:prstGeom prst="rect">
            <a:avLst/>
          </a:prstGeom>
          <a:noFill/>
        </p:spPr>
        <p:txBody>
          <a:bodyPr wrap="none" rtlCol="0">
            <a:spAutoFit/>
          </a:bodyPr>
          <a:lstStyle/>
          <a:p>
            <a:r>
              <a:rPr lang="es-EC" dirty="0" smtClean="0"/>
              <a:t>IX</a:t>
            </a:r>
            <a:endParaRPr lang="es-EC" dirty="0"/>
          </a:p>
        </p:txBody>
      </p:sp>
    </p:spTree>
    <p:extLst>
      <p:ext uri="{BB962C8B-B14F-4D97-AF65-F5344CB8AC3E}">
        <p14:creationId xmlns:p14="http://schemas.microsoft.com/office/powerpoint/2010/main" val="416953210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500"/>
                            </p:stCondLst>
                            <p:childTnLst>
                              <p:par>
                                <p:cTn id="47" presetID="16" presetClass="entr" presetSubtype="21"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P spid="2" grpId="0" animBg="1"/>
      <p:bldP spid="15" grpId="0" animBg="1"/>
      <p:bldP spid="9" grpId="0"/>
      <p:bldP spid="16" grpId="0"/>
      <p:bldP spid="17" grpId="0"/>
      <p:bldP spid="18" grpId="0"/>
      <p:bldP spid="19" grpId="0"/>
      <p:bldP spid="20"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24</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ALGORITMO DE LOCALIZACIÓN</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14400"/>
            <a:ext cx="4572000" cy="4495800"/>
          </a:xfrm>
          <a:prstGeom prst="rect">
            <a:avLst/>
          </a:prstGeom>
          <a:noFill/>
          <a:ln>
            <a:noFill/>
          </a:ln>
        </p:spPr>
      </p:pic>
      <p:sp>
        <p:nvSpPr>
          <p:cNvPr id="11"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2"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24</a:t>
            </a:r>
            <a:endParaRPr lang="es-ES" dirty="0">
              <a:solidFill>
                <a:schemeClr val="tx1"/>
              </a:solidFill>
              <a:effectLst>
                <a:outerShdw blurRad="38100" dist="38100" dir="2700000" algn="tl">
                  <a:srgbClr val="000000">
                    <a:alpha val="43137"/>
                  </a:srgbClr>
                </a:outerShdw>
              </a:effectLst>
            </a:endParaRPr>
          </a:p>
        </p:txBody>
      </p:sp>
      <p:sp>
        <p:nvSpPr>
          <p:cNvPr id="8" name="Cheurón 7"/>
          <p:cNvSpPr/>
          <p:nvPr/>
        </p:nvSpPr>
        <p:spPr>
          <a:xfrm>
            <a:off x="156084" y="914400"/>
            <a:ext cx="3602736"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Detección en tres posiciones</a:t>
            </a:r>
            <a:endParaRPr lang="es-EC" sz="2000" dirty="0">
              <a:solidFill>
                <a:schemeClr val="tx1"/>
              </a:solidFill>
            </a:endParaRPr>
          </a:p>
        </p:txBody>
      </p:sp>
      <p:sp>
        <p:nvSpPr>
          <p:cNvPr id="13" name="Cheurón 12"/>
          <p:cNvSpPr/>
          <p:nvPr/>
        </p:nvSpPr>
        <p:spPr>
          <a:xfrm>
            <a:off x="156085" y="2150238"/>
            <a:ext cx="360642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Basado en la concentración de químico</a:t>
            </a:r>
            <a:endParaRPr lang="es-EC" sz="2000" dirty="0">
              <a:solidFill>
                <a:schemeClr val="tx1"/>
              </a:solidFill>
            </a:endParaRPr>
          </a:p>
        </p:txBody>
      </p:sp>
      <p:sp>
        <p:nvSpPr>
          <p:cNvPr id="14" name="Cheurón 13"/>
          <p:cNvSpPr/>
          <p:nvPr/>
        </p:nvSpPr>
        <p:spPr>
          <a:xfrm>
            <a:off x="152400" y="3386076"/>
            <a:ext cx="373380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Se detiene con un valor de umbral máximo</a:t>
            </a:r>
            <a:endParaRPr lang="es-EC" sz="2000" dirty="0">
              <a:solidFill>
                <a:schemeClr val="tx1"/>
              </a:solidFill>
            </a:endParaRPr>
          </a:p>
        </p:txBody>
      </p:sp>
      <p:sp>
        <p:nvSpPr>
          <p:cNvPr id="10" name="Rectángulo 9"/>
          <p:cNvSpPr/>
          <p:nvPr/>
        </p:nvSpPr>
        <p:spPr>
          <a:xfrm>
            <a:off x="6019800" y="4953000"/>
            <a:ext cx="3810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 y="4379731"/>
            <a:ext cx="2857500" cy="1343025"/>
          </a:xfrm>
          <a:prstGeom prst="rect">
            <a:avLst/>
          </a:prstGeom>
        </p:spPr>
      </p:pic>
    </p:spTree>
    <p:extLst>
      <p:ext uri="{BB962C8B-B14F-4D97-AF65-F5344CB8AC3E}">
        <p14:creationId xmlns:p14="http://schemas.microsoft.com/office/powerpoint/2010/main" val="420051306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25</a:t>
            </a:r>
            <a:endParaRPr lang="es-ES" dirty="0">
              <a:solidFill>
                <a:schemeClr val="tx1"/>
              </a:solidFill>
              <a:effectLst>
                <a:outerShdw blurRad="38100" dist="38100" dir="2700000" algn="tl">
                  <a:srgbClr val="000000">
                    <a:alpha val="43137"/>
                  </a:srgbClr>
                </a:outerShdw>
              </a:effectLst>
            </a:endParaRPr>
          </a:p>
        </p:txBody>
      </p:sp>
      <p:sp>
        <p:nvSpPr>
          <p:cNvPr id="5" name="Rectángulo 4"/>
          <p:cNvSpPr/>
          <p:nvPr/>
        </p:nvSpPr>
        <p:spPr>
          <a:xfrm>
            <a:off x="1359634" y="2438400"/>
            <a:ext cx="6729536" cy="1569660"/>
          </a:xfrm>
          <a:prstGeom prst="rect">
            <a:avLst/>
          </a:prstGeom>
          <a:noFill/>
        </p:spPr>
        <p:txBody>
          <a:bodyPr wrap="none" lIns="91440" tIns="45720" rIns="91440" bIns="45720">
            <a:spAutoFit/>
          </a:bodyPr>
          <a:lstStyle/>
          <a:p>
            <a:pPr algn="ctr"/>
            <a:r>
              <a:rPr lang="es-ES" sz="9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RESULTADOS</a:t>
            </a:r>
            <a:endParaRPr lang="es-ES"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endParaRPr>
          </a:p>
        </p:txBody>
      </p:sp>
    </p:spTree>
    <p:extLst>
      <p:ext uri="{BB962C8B-B14F-4D97-AF65-F5344CB8AC3E}">
        <p14:creationId xmlns:p14="http://schemas.microsoft.com/office/powerpoint/2010/main" val="472585785"/>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26</a:t>
            </a:fld>
            <a:endParaRPr lang="es-ES"/>
          </a:p>
        </p:txBody>
      </p:sp>
      <p:sp>
        <p:nvSpPr>
          <p:cNvPr id="7" name="3 Rectángulo"/>
          <p:cNvSpPr/>
          <p:nvPr/>
        </p:nvSpPr>
        <p:spPr>
          <a:xfrm>
            <a:off x="838200" y="21770"/>
            <a:ext cx="81534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MAPAS DE DISPERSIÓN DE ACETONA</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Imagen 8" descr="https://scontent-lga3-1.xx.fbcdn.net/hphotos-xpf1/v/wl/t34.0-12/12476573_1141531179204000_1583511748_n.jpg?oh=6251cfee94255067eb31a3553421d7e7&amp;oe=56E9ABA5"/>
          <p:cNvPicPr>
            <a:picLocks noChangeAspect="1"/>
          </p:cNvPicPr>
          <p:nvPr/>
        </p:nvPicPr>
        <p:blipFill rotWithShape="1">
          <a:blip r:embed="rId3">
            <a:extLst>
              <a:ext uri="{28A0092B-C50C-407E-A947-70E740481C1C}">
                <a14:useLocalDpi xmlns:a14="http://schemas.microsoft.com/office/drawing/2010/main" val="0"/>
              </a:ext>
            </a:extLst>
          </a:blip>
          <a:srcRect l="3102" t="2676" r="5840"/>
          <a:stretch/>
        </p:blipFill>
        <p:spPr bwMode="auto">
          <a:xfrm>
            <a:off x="2362200" y="914400"/>
            <a:ext cx="2965320" cy="2377440"/>
          </a:xfrm>
          <a:prstGeom prst="rect">
            <a:avLst/>
          </a:prstGeom>
          <a:noFill/>
          <a:ln>
            <a:noFill/>
          </a:ln>
          <a:extLst>
            <a:ext uri="{53640926-AAD7-44D8-BBD7-CCE9431645EC}">
              <a14:shadowObscured xmlns:a14="http://schemas.microsoft.com/office/drawing/2010/main"/>
            </a:ext>
          </a:extLst>
        </p:spPr>
      </p:pic>
      <p:pic>
        <p:nvPicPr>
          <p:cNvPr id="10" name="Imagen 9" descr="https://scontent-lga3-1.xx.fbcdn.net/hphotos-xft1/v/wl/t34.0-12/12834450_1141531589203959_1841341062_n.jpg?oh=5108e5a22f9b0c1e3c002cb3725b0df8&amp;oe=56E9C1C0"/>
          <p:cNvPicPr>
            <a:picLocks noChangeAspect="1"/>
          </p:cNvPicPr>
          <p:nvPr/>
        </p:nvPicPr>
        <p:blipFill rotWithShape="1">
          <a:blip r:embed="rId4">
            <a:extLst>
              <a:ext uri="{28A0092B-C50C-407E-A947-70E740481C1C}">
                <a14:useLocalDpi xmlns:a14="http://schemas.microsoft.com/office/drawing/2010/main" val="0"/>
              </a:ext>
            </a:extLst>
          </a:blip>
          <a:srcRect l="2527" t="3369" r="4739"/>
          <a:stretch/>
        </p:blipFill>
        <p:spPr bwMode="auto">
          <a:xfrm>
            <a:off x="5333954" y="914400"/>
            <a:ext cx="3041566" cy="2377440"/>
          </a:xfrm>
          <a:prstGeom prst="rect">
            <a:avLst/>
          </a:prstGeom>
          <a:noFill/>
          <a:ln>
            <a:noFill/>
          </a:ln>
          <a:extLst>
            <a:ext uri="{53640926-AAD7-44D8-BBD7-CCE9431645EC}">
              <a14:shadowObscured xmlns:a14="http://schemas.microsoft.com/office/drawing/2010/main"/>
            </a:ext>
          </a:extLst>
        </p:spPr>
      </p:pic>
      <p:pic>
        <p:nvPicPr>
          <p:cNvPr id="11" name="Imagen 10" descr="https://fbcdn-sphotos-e-a.akamaihd.net/hphotos-ak-xal1/v/t34.0-12/12884463_1147446595279125_1403908054_n.jpg?oh=c03507382a3f4143eb7c51c6a8493796&amp;oe=56F35854&amp;__gda__=1458801427_8da2828c960ff30ab72c905c41c74113"/>
          <p:cNvPicPr>
            <a:picLocks noChangeAspect="1"/>
          </p:cNvPicPr>
          <p:nvPr/>
        </p:nvPicPr>
        <p:blipFill rotWithShape="1">
          <a:blip r:embed="rId5">
            <a:extLst>
              <a:ext uri="{28A0092B-C50C-407E-A947-70E740481C1C}">
                <a14:useLocalDpi xmlns:a14="http://schemas.microsoft.com/office/drawing/2010/main" val="0"/>
              </a:ext>
            </a:extLst>
          </a:blip>
          <a:srcRect l="3248" t="2887" r="5799" b="1"/>
          <a:stretch/>
        </p:blipFill>
        <p:spPr bwMode="auto">
          <a:xfrm>
            <a:off x="2365631" y="3337560"/>
            <a:ext cx="2968369" cy="2377440"/>
          </a:xfrm>
          <a:prstGeom prst="rect">
            <a:avLst/>
          </a:prstGeom>
          <a:noFill/>
          <a:ln>
            <a:noFill/>
          </a:ln>
          <a:extLst>
            <a:ext uri="{53640926-AAD7-44D8-BBD7-CCE9431645EC}">
              <a14:shadowObscured xmlns:a14="http://schemas.microsoft.com/office/drawing/2010/main"/>
            </a:ext>
          </a:extLst>
        </p:spPr>
      </p:pic>
      <p:pic>
        <p:nvPicPr>
          <p:cNvPr id="12" name="Imagen 11" descr="https://scontent-mia1-1.xx.fbcdn.net/hphotos-xtp1/v/t34.0-12/12899895_1147453018611816_213539221_n.jpg?oh=c5057aefc38fde9af59d0077b820f9c5&amp;oe=56F45C7E"/>
          <p:cNvPicPr>
            <a:picLocks noChangeAspect="1"/>
          </p:cNvPicPr>
          <p:nvPr/>
        </p:nvPicPr>
        <p:blipFill rotWithShape="1">
          <a:blip r:embed="rId6">
            <a:extLst>
              <a:ext uri="{28A0092B-C50C-407E-A947-70E740481C1C}">
                <a14:useLocalDpi xmlns:a14="http://schemas.microsoft.com/office/drawing/2010/main" val="0"/>
              </a:ext>
            </a:extLst>
          </a:blip>
          <a:srcRect l="3248" t="2405" r="5776"/>
          <a:stretch/>
        </p:blipFill>
        <p:spPr bwMode="auto">
          <a:xfrm>
            <a:off x="5427357" y="3337560"/>
            <a:ext cx="2954643" cy="2377440"/>
          </a:xfrm>
          <a:prstGeom prst="rect">
            <a:avLst/>
          </a:prstGeom>
          <a:noFill/>
          <a:ln>
            <a:noFill/>
          </a:ln>
          <a:extLst>
            <a:ext uri="{53640926-AAD7-44D8-BBD7-CCE9431645EC}">
              <a14:shadowObscured xmlns:a14="http://schemas.microsoft.com/office/drawing/2010/main"/>
            </a:ext>
          </a:extLst>
        </p:spPr>
      </p:pic>
      <p:sp>
        <p:nvSpPr>
          <p:cNvPr id="5" name="Abrir llave 4"/>
          <p:cNvSpPr/>
          <p:nvPr/>
        </p:nvSpPr>
        <p:spPr>
          <a:xfrm>
            <a:off x="2057400" y="762000"/>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Abrir llave 12"/>
          <p:cNvSpPr/>
          <p:nvPr/>
        </p:nvSpPr>
        <p:spPr>
          <a:xfrm>
            <a:off x="2057400" y="3377366"/>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CuadroTexto 13"/>
          <p:cNvSpPr txBox="1"/>
          <p:nvPr/>
        </p:nvSpPr>
        <p:spPr>
          <a:xfrm>
            <a:off x="206227" y="4114800"/>
            <a:ext cx="1774973" cy="646331"/>
          </a:xfrm>
          <a:prstGeom prst="rect">
            <a:avLst/>
          </a:prstGeom>
          <a:noFill/>
        </p:spPr>
        <p:txBody>
          <a:bodyPr wrap="none" rtlCol="0">
            <a:spAutoFit/>
          </a:bodyPr>
          <a:lstStyle/>
          <a:p>
            <a:r>
              <a:rPr lang="es-EC" dirty="0" smtClean="0"/>
              <a:t>Experimento con</a:t>
            </a:r>
            <a:br>
              <a:rPr lang="es-EC" dirty="0" smtClean="0"/>
            </a:br>
            <a:r>
              <a:rPr lang="es-EC" dirty="0" smtClean="0"/>
              <a:t>Ventilador</a:t>
            </a:r>
            <a:endParaRPr lang="es-EC" dirty="0"/>
          </a:p>
        </p:txBody>
      </p:sp>
      <p:sp>
        <p:nvSpPr>
          <p:cNvPr id="15" name="CuadroTexto 14"/>
          <p:cNvSpPr txBox="1"/>
          <p:nvPr/>
        </p:nvSpPr>
        <p:spPr>
          <a:xfrm>
            <a:off x="279779" y="1703913"/>
            <a:ext cx="1699953" cy="646331"/>
          </a:xfrm>
          <a:prstGeom prst="rect">
            <a:avLst/>
          </a:prstGeom>
          <a:noFill/>
        </p:spPr>
        <p:txBody>
          <a:bodyPr wrap="none" rtlCol="0">
            <a:spAutoFit/>
          </a:bodyPr>
          <a:lstStyle/>
          <a:p>
            <a:r>
              <a:rPr lang="es-EC" dirty="0" smtClean="0"/>
              <a:t>Experimento sin</a:t>
            </a:r>
            <a:br>
              <a:rPr lang="es-EC" dirty="0" smtClean="0"/>
            </a:br>
            <a:r>
              <a:rPr lang="es-EC" dirty="0" smtClean="0"/>
              <a:t>Ventilador</a:t>
            </a:r>
            <a:endParaRPr lang="es-EC" dirty="0"/>
          </a:p>
        </p:txBody>
      </p:sp>
      <p:sp>
        <p:nvSpPr>
          <p:cNvPr id="16"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7"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26</a:t>
            </a:r>
            <a:endParaRPr lang="es-ES" dirty="0">
              <a:solidFill>
                <a:schemeClr val="tx1"/>
              </a:solidFill>
              <a:effectLst>
                <a:outerShdw blurRad="38100" dist="38100" dir="2700000" algn="tl">
                  <a:srgbClr val="000000">
                    <a:alpha val="43137"/>
                  </a:srgbClr>
                </a:outerShdw>
              </a:effectLst>
            </a:endParaRPr>
          </a:p>
        </p:txBody>
      </p:sp>
      <p:sp>
        <p:nvSpPr>
          <p:cNvPr id="18" name="Rectángulo 17"/>
          <p:cNvSpPr>
            <a:spLocks noChangeAspect="1"/>
          </p:cNvSpPr>
          <p:nvPr/>
        </p:nvSpPr>
        <p:spPr>
          <a:xfrm>
            <a:off x="3657600" y="291084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9" name="Rectángulo 18"/>
          <p:cNvSpPr>
            <a:spLocks noChangeAspect="1"/>
          </p:cNvSpPr>
          <p:nvPr/>
        </p:nvSpPr>
        <p:spPr>
          <a:xfrm>
            <a:off x="6629400" y="291084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0" name="Rectángulo 19"/>
          <p:cNvSpPr>
            <a:spLocks noChangeAspect="1"/>
          </p:cNvSpPr>
          <p:nvPr/>
        </p:nvSpPr>
        <p:spPr>
          <a:xfrm>
            <a:off x="3657600" y="533400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1" name="Rectángulo 20"/>
          <p:cNvSpPr>
            <a:spLocks noChangeAspect="1"/>
          </p:cNvSpPr>
          <p:nvPr/>
        </p:nvSpPr>
        <p:spPr>
          <a:xfrm>
            <a:off x="6629400" y="533400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224536172"/>
      </p:ext>
    </p:extLst>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27</a:t>
            </a:fld>
            <a:endParaRPr lang="es-ES"/>
          </a:p>
        </p:txBody>
      </p:sp>
      <p:sp>
        <p:nvSpPr>
          <p:cNvPr id="7" name="3 Rectángulo"/>
          <p:cNvSpPr/>
          <p:nvPr/>
        </p:nvSpPr>
        <p:spPr>
          <a:xfrm>
            <a:off x="838200" y="21770"/>
            <a:ext cx="81534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MAPAS DE DISPERSIÓN DE ETANOL</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Abrir llave 4"/>
          <p:cNvSpPr/>
          <p:nvPr/>
        </p:nvSpPr>
        <p:spPr>
          <a:xfrm>
            <a:off x="2057400" y="762000"/>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Abrir llave 12"/>
          <p:cNvSpPr/>
          <p:nvPr/>
        </p:nvSpPr>
        <p:spPr>
          <a:xfrm>
            <a:off x="2057400" y="3377366"/>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CuadroTexto 13"/>
          <p:cNvSpPr txBox="1"/>
          <p:nvPr/>
        </p:nvSpPr>
        <p:spPr>
          <a:xfrm>
            <a:off x="298536" y="4321928"/>
            <a:ext cx="1774973" cy="646331"/>
          </a:xfrm>
          <a:prstGeom prst="rect">
            <a:avLst/>
          </a:prstGeom>
          <a:noFill/>
        </p:spPr>
        <p:txBody>
          <a:bodyPr wrap="none" rtlCol="0">
            <a:spAutoFit/>
          </a:bodyPr>
          <a:lstStyle/>
          <a:p>
            <a:r>
              <a:rPr lang="es-EC" dirty="0" smtClean="0"/>
              <a:t>Experimento con</a:t>
            </a:r>
            <a:br>
              <a:rPr lang="es-EC" dirty="0" smtClean="0"/>
            </a:br>
            <a:r>
              <a:rPr lang="es-EC" dirty="0" smtClean="0"/>
              <a:t>Ventilador</a:t>
            </a:r>
            <a:endParaRPr lang="es-EC" dirty="0"/>
          </a:p>
        </p:txBody>
      </p:sp>
      <p:sp>
        <p:nvSpPr>
          <p:cNvPr id="15" name="CuadroTexto 14"/>
          <p:cNvSpPr txBox="1"/>
          <p:nvPr/>
        </p:nvSpPr>
        <p:spPr>
          <a:xfrm>
            <a:off x="279779" y="1691322"/>
            <a:ext cx="1699953" cy="646331"/>
          </a:xfrm>
          <a:prstGeom prst="rect">
            <a:avLst/>
          </a:prstGeom>
          <a:noFill/>
        </p:spPr>
        <p:txBody>
          <a:bodyPr wrap="none" rtlCol="0">
            <a:spAutoFit/>
          </a:bodyPr>
          <a:lstStyle/>
          <a:p>
            <a:r>
              <a:rPr lang="es-EC" dirty="0" smtClean="0"/>
              <a:t>Experimento sin</a:t>
            </a:r>
            <a:br>
              <a:rPr lang="es-EC" dirty="0" smtClean="0"/>
            </a:br>
            <a:r>
              <a:rPr lang="es-EC" dirty="0" smtClean="0"/>
              <a:t>Ventilador</a:t>
            </a:r>
            <a:endParaRPr lang="es-EC" dirty="0"/>
          </a:p>
        </p:txBody>
      </p:sp>
      <p:pic>
        <p:nvPicPr>
          <p:cNvPr id="16" name="Imagen 15"/>
          <p:cNvPicPr>
            <a:picLocks noChangeAspect="1"/>
          </p:cNvPicPr>
          <p:nvPr/>
        </p:nvPicPr>
        <p:blipFill rotWithShape="1">
          <a:blip r:embed="rId3">
            <a:extLst>
              <a:ext uri="{28A0092B-C50C-407E-A947-70E740481C1C}">
                <a14:useLocalDpi xmlns:a14="http://schemas.microsoft.com/office/drawing/2010/main" val="0"/>
              </a:ext>
            </a:extLst>
          </a:blip>
          <a:srcRect l="2590" t="1833" r="7373" b="-1"/>
          <a:stretch/>
        </p:blipFill>
        <p:spPr bwMode="auto">
          <a:xfrm>
            <a:off x="2362198" y="825768"/>
            <a:ext cx="2908896" cy="2377440"/>
          </a:xfrm>
          <a:prstGeom prst="rect">
            <a:avLst/>
          </a:prstGeom>
          <a:noFill/>
          <a:ln>
            <a:noFill/>
          </a:ln>
          <a:extLst>
            <a:ext uri="{53640926-AAD7-44D8-BBD7-CCE9431645EC}">
              <a14:shadowObscured xmlns:a14="http://schemas.microsoft.com/office/drawing/2010/main"/>
            </a:ext>
          </a:extLst>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2286" t="2847" r="6752"/>
          <a:stretch/>
        </p:blipFill>
        <p:spPr bwMode="auto">
          <a:xfrm>
            <a:off x="5409854" y="838200"/>
            <a:ext cx="2969130" cy="2377440"/>
          </a:xfrm>
          <a:prstGeom prst="rect">
            <a:avLst/>
          </a:prstGeom>
          <a:noFill/>
          <a:ln>
            <a:noFill/>
          </a:ln>
          <a:extLst>
            <a:ext uri="{53640926-AAD7-44D8-BBD7-CCE9431645EC}">
              <a14:shadowObscured xmlns:a14="http://schemas.microsoft.com/office/drawing/2010/main"/>
            </a:ext>
          </a:extLst>
        </p:spPr>
      </p:pic>
      <p:pic>
        <p:nvPicPr>
          <p:cNvPr id="18" name="Imagen 17"/>
          <p:cNvPicPr>
            <a:picLocks noChangeAspect="1"/>
          </p:cNvPicPr>
          <p:nvPr/>
        </p:nvPicPr>
        <p:blipFill rotWithShape="1">
          <a:blip r:embed="rId5">
            <a:extLst>
              <a:ext uri="{28A0092B-C50C-407E-A947-70E740481C1C}">
                <a14:useLocalDpi xmlns:a14="http://schemas.microsoft.com/office/drawing/2010/main" val="0"/>
              </a:ext>
            </a:extLst>
          </a:blip>
          <a:srcRect l="2284" t="2647" r="6291" b="-1"/>
          <a:stretch/>
        </p:blipFill>
        <p:spPr bwMode="auto">
          <a:xfrm>
            <a:off x="2327506" y="3456374"/>
            <a:ext cx="2978280" cy="2377440"/>
          </a:xfrm>
          <a:prstGeom prst="rect">
            <a:avLst/>
          </a:prstGeom>
          <a:noFill/>
          <a:ln>
            <a:noFill/>
          </a:ln>
          <a:extLst>
            <a:ext uri="{53640926-AAD7-44D8-BBD7-CCE9431645EC}">
              <a14:shadowObscured xmlns:a14="http://schemas.microsoft.com/office/drawing/2010/main"/>
            </a:ext>
          </a:extLst>
        </p:spPr>
      </p:pic>
      <p:pic>
        <p:nvPicPr>
          <p:cNvPr id="19" name="Imagen 18"/>
          <p:cNvPicPr>
            <a:picLocks noChangeAspect="1"/>
          </p:cNvPicPr>
          <p:nvPr/>
        </p:nvPicPr>
        <p:blipFill rotWithShape="1">
          <a:blip r:embed="rId6">
            <a:extLst>
              <a:ext uri="{28A0092B-C50C-407E-A947-70E740481C1C}">
                <a14:useLocalDpi xmlns:a14="http://schemas.microsoft.com/office/drawing/2010/main" val="0"/>
              </a:ext>
            </a:extLst>
          </a:blip>
          <a:srcRect l="3200" t="2644" r="7064"/>
          <a:stretch/>
        </p:blipFill>
        <p:spPr bwMode="auto">
          <a:xfrm>
            <a:off x="5409854" y="3489960"/>
            <a:ext cx="2926432" cy="2377440"/>
          </a:xfrm>
          <a:prstGeom prst="rect">
            <a:avLst/>
          </a:prstGeom>
          <a:noFill/>
          <a:ln>
            <a:noFill/>
          </a:ln>
          <a:extLst>
            <a:ext uri="{53640926-AAD7-44D8-BBD7-CCE9431645EC}">
              <a14:shadowObscured xmlns:a14="http://schemas.microsoft.com/office/drawing/2010/main"/>
            </a:ext>
          </a:extLst>
        </p:spPr>
      </p:pic>
      <p:sp>
        <p:nvSpPr>
          <p:cNvPr id="2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21"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27</a:t>
            </a:r>
            <a:endParaRPr lang="es-ES" dirty="0">
              <a:solidFill>
                <a:schemeClr val="tx1"/>
              </a:solidFill>
              <a:effectLst>
                <a:outerShdw blurRad="38100" dist="38100" dir="2700000" algn="tl">
                  <a:srgbClr val="000000">
                    <a:alpha val="43137"/>
                  </a:srgbClr>
                </a:outerShdw>
              </a:effectLst>
            </a:endParaRPr>
          </a:p>
        </p:txBody>
      </p:sp>
      <p:sp>
        <p:nvSpPr>
          <p:cNvPr id="22" name="Rectángulo 21"/>
          <p:cNvSpPr>
            <a:spLocks noChangeAspect="1"/>
          </p:cNvSpPr>
          <p:nvPr/>
        </p:nvSpPr>
        <p:spPr>
          <a:xfrm>
            <a:off x="3657600" y="275844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3" name="Rectángulo 22"/>
          <p:cNvSpPr>
            <a:spLocks noChangeAspect="1"/>
          </p:cNvSpPr>
          <p:nvPr/>
        </p:nvSpPr>
        <p:spPr>
          <a:xfrm>
            <a:off x="6705600" y="275844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4" name="Rectángulo 23"/>
          <p:cNvSpPr>
            <a:spLocks noChangeAspect="1"/>
          </p:cNvSpPr>
          <p:nvPr/>
        </p:nvSpPr>
        <p:spPr>
          <a:xfrm>
            <a:off x="3657600" y="542544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5" name="Rectángulo 24"/>
          <p:cNvSpPr>
            <a:spLocks noChangeAspect="1"/>
          </p:cNvSpPr>
          <p:nvPr/>
        </p:nvSpPr>
        <p:spPr>
          <a:xfrm>
            <a:off x="6629400" y="542544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498724122"/>
      </p:ext>
    </p:extLst>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28</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SIMULACIÓN DEL ALGORITMO</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Abrir llave 8"/>
          <p:cNvSpPr/>
          <p:nvPr/>
        </p:nvSpPr>
        <p:spPr>
          <a:xfrm>
            <a:off x="1792130" y="762000"/>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Abrir llave 9"/>
          <p:cNvSpPr/>
          <p:nvPr/>
        </p:nvSpPr>
        <p:spPr>
          <a:xfrm>
            <a:off x="1792130" y="3377366"/>
            <a:ext cx="304800" cy="2362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CuadroTexto 10"/>
          <p:cNvSpPr txBox="1"/>
          <p:nvPr/>
        </p:nvSpPr>
        <p:spPr>
          <a:xfrm>
            <a:off x="82672" y="1619934"/>
            <a:ext cx="1774973" cy="646331"/>
          </a:xfrm>
          <a:prstGeom prst="rect">
            <a:avLst/>
          </a:prstGeom>
          <a:noFill/>
        </p:spPr>
        <p:txBody>
          <a:bodyPr wrap="none" rtlCol="0">
            <a:spAutoFit/>
          </a:bodyPr>
          <a:lstStyle/>
          <a:p>
            <a:r>
              <a:rPr lang="es-EC" dirty="0" smtClean="0"/>
              <a:t>Experimento con</a:t>
            </a:r>
            <a:br>
              <a:rPr lang="es-EC" dirty="0" smtClean="0"/>
            </a:br>
            <a:r>
              <a:rPr lang="es-EC" dirty="0" smtClean="0"/>
              <a:t>Acetona</a:t>
            </a:r>
            <a:endParaRPr lang="es-EC" dirty="0"/>
          </a:p>
        </p:txBody>
      </p:sp>
      <p:sp>
        <p:nvSpPr>
          <p:cNvPr id="12" name="CuadroTexto 11"/>
          <p:cNvSpPr txBox="1"/>
          <p:nvPr/>
        </p:nvSpPr>
        <p:spPr>
          <a:xfrm>
            <a:off x="-76200" y="4093944"/>
            <a:ext cx="1774973" cy="646331"/>
          </a:xfrm>
          <a:prstGeom prst="rect">
            <a:avLst/>
          </a:prstGeom>
          <a:noFill/>
        </p:spPr>
        <p:txBody>
          <a:bodyPr wrap="none" rtlCol="0">
            <a:spAutoFit/>
          </a:bodyPr>
          <a:lstStyle/>
          <a:p>
            <a:r>
              <a:rPr lang="es-EC" dirty="0" smtClean="0"/>
              <a:t>Experimento con</a:t>
            </a:r>
            <a:br>
              <a:rPr lang="es-EC" dirty="0" smtClean="0"/>
            </a:br>
            <a:r>
              <a:rPr lang="es-EC" dirty="0" smtClean="0"/>
              <a:t>Etanol</a:t>
            </a:r>
            <a:endParaRPr lang="es-EC" dirty="0"/>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4667" y="746760"/>
            <a:ext cx="3169665" cy="2377440"/>
          </a:xfrm>
          <a:prstGeom prst="rect">
            <a:avLst/>
          </a:prstGeom>
          <a:noFill/>
          <a:ln>
            <a:noFill/>
          </a:ln>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287" y="774462"/>
            <a:ext cx="3169665" cy="2377440"/>
          </a:xfrm>
          <a:prstGeom prst="rect">
            <a:avLst/>
          </a:prstGeom>
          <a:noFill/>
          <a:ln>
            <a:noFill/>
          </a:ln>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286" y="3402092"/>
            <a:ext cx="3169665" cy="2377440"/>
          </a:xfrm>
          <a:prstGeom prst="rect">
            <a:avLst/>
          </a:prstGeom>
          <a:noFill/>
          <a:ln>
            <a:noFill/>
          </a:ln>
        </p:spPr>
      </p:pic>
      <p:pic>
        <p:nvPicPr>
          <p:cNvPr id="20" name="Imagen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4667" y="3413760"/>
            <a:ext cx="3169665" cy="2377440"/>
          </a:xfrm>
          <a:prstGeom prst="rect">
            <a:avLst/>
          </a:prstGeom>
          <a:noFill/>
          <a:ln>
            <a:noFill/>
          </a:ln>
        </p:spPr>
      </p:pic>
      <p:sp>
        <p:nvSpPr>
          <p:cNvPr id="1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5"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28</a:t>
            </a:r>
            <a:endParaRPr lang="es-ES" dirty="0">
              <a:solidFill>
                <a:schemeClr val="tx1"/>
              </a:solidFill>
              <a:effectLst>
                <a:outerShdw blurRad="38100" dist="38100" dir="2700000" algn="tl">
                  <a:srgbClr val="000000">
                    <a:alpha val="43137"/>
                  </a:srgbClr>
                </a:outerShdw>
              </a:effectLst>
            </a:endParaRPr>
          </a:p>
        </p:txBody>
      </p:sp>
      <p:cxnSp>
        <p:nvCxnSpPr>
          <p:cNvPr id="3" name="Conector recto de flecha 2"/>
          <p:cNvCxnSpPr/>
          <p:nvPr/>
        </p:nvCxnSpPr>
        <p:spPr>
          <a:xfrm>
            <a:off x="2895600" y="1219200"/>
            <a:ext cx="914400" cy="4007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a:spLocks noChangeAspect="1"/>
          </p:cNvSpPr>
          <p:nvPr/>
        </p:nvSpPr>
        <p:spPr>
          <a:xfrm>
            <a:off x="3581400" y="274320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3" name="Rectángulo 22"/>
          <p:cNvSpPr>
            <a:spLocks noChangeAspect="1"/>
          </p:cNvSpPr>
          <p:nvPr/>
        </p:nvSpPr>
        <p:spPr>
          <a:xfrm>
            <a:off x="6675120" y="274320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4" name="Rectángulo 23"/>
          <p:cNvSpPr>
            <a:spLocks noChangeAspect="1"/>
          </p:cNvSpPr>
          <p:nvPr/>
        </p:nvSpPr>
        <p:spPr>
          <a:xfrm>
            <a:off x="3581400" y="534924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25" name="Rectángulo 24"/>
          <p:cNvSpPr>
            <a:spLocks noChangeAspect="1"/>
          </p:cNvSpPr>
          <p:nvPr/>
        </p:nvSpPr>
        <p:spPr>
          <a:xfrm>
            <a:off x="6751320" y="5349240"/>
            <a:ext cx="182880" cy="137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cxnSp>
        <p:nvCxnSpPr>
          <p:cNvPr id="26" name="Conector recto de flecha 25"/>
          <p:cNvCxnSpPr/>
          <p:nvPr/>
        </p:nvCxnSpPr>
        <p:spPr>
          <a:xfrm>
            <a:off x="2794379" y="3771630"/>
            <a:ext cx="634621" cy="343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6051659" y="3835447"/>
            <a:ext cx="634621" cy="343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a:off x="6065265" y="1219200"/>
            <a:ext cx="5969" cy="4007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H="1">
            <a:off x="4190999" y="1219200"/>
            <a:ext cx="1" cy="449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H="1">
            <a:off x="7391399" y="1219200"/>
            <a:ext cx="1" cy="449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H="1">
            <a:off x="3733801" y="3835447"/>
            <a:ext cx="520094" cy="2584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H="1">
            <a:off x="6954734" y="3835447"/>
            <a:ext cx="468826" cy="237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486567"/>
      </p:ext>
    </p:extLst>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29</a:t>
            </a:fld>
            <a:endParaRPr lang="es-ES"/>
          </a:p>
        </p:txBody>
      </p:sp>
      <p:sp>
        <p:nvSpPr>
          <p:cNvPr id="7" name="3 Rectángulo"/>
          <p:cNvSpPr/>
          <p:nvPr/>
        </p:nvSpPr>
        <p:spPr>
          <a:xfrm>
            <a:off x="189070" y="21770"/>
            <a:ext cx="880253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NIVEL DE CONCENTRACIÓN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stretch>
            <a:fillRect/>
          </a:stretch>
        </p:blipFill>
        <p:spPr>
          <a:xfrm>
            <a:off x="1164419" y="3412704"/>
            <a:ext cx="4855381" cy="2813471"/>
          </a:xfrm>
          <a:prstGeom prst="rect">
            <a:avLst/>
          </a:prstGeom>
        </p:spPr>
      </p:pic>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29</a:t>
            </a:r>
            <a:endParaRPr lang="es-ES" dirty="0">
              <a:solidFill>
                <a:schemeClr val="tx1"/>
              </a:solidFill>
              <a:effectLst>
                <a:outerShdw blurRad="38100" dist="38100" dir="2700000" algn="tl">
                  <a:srgbClr val="000000">
                    <a:alpha val="43137"/>
                  </a:srgbClr>
                </a:outerShdw>
              </a:effectLst>
            </a:endParaRPr>
          </a:p>
        </p:txBody>
      </p:sp>
      <p:sp>
        <p:nvSpPr>
          <p:cNvPr id="11" name="Marcador de contenido 2"/>
          <p:cNvSpPr>
            <a:spLocks noGrp="1"/>
          </p:cNvSpPr>
          <p:nvPr>
            <p:ph idx="1"/>
          </p:nvPr>
        </p:nvSpPr>
        <p:spPr>
          <a:xfrm>
            <a:off x="6096000" y="2012619"/>
            <a:ext cx="2752725" cy="1400085"/>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marL="0" indent="0" algn="just">
              <a:buNone/>
            </a:pPr>
            <a:r>
              <a:rPr lang="es-EC" sz="2400" dirty="0" smtClean="0"/>
              <a:t>No existe un patrón que permita al algoritmo detener el robot</a:t>
            </a:r>
          </a:p>
        </p:txBody>
      </p:sp>
      <p:pic>
        <p:nvPicPr>
          <p:cNvPr id="12" name="Imagen 11" descr="https://fbcdn-sphotos-f-a.akamaihd.net/hphotos-ak-xpf1/v/t35.0-12/12874209_1148464245177360_2091071788_o.jpg?oh=a2e0099457f1346ee843aec743de8dfe&amp;oe=56F49405&amp;__gda__=1458876721_21985cf27ef61aa0b52a532af0eeb8d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753" y="706153"/>
            <a:ext cx="4667251" cy="2685266"/>
          </a:xfrm>
          <a:prstGeom prst="rect">
            <a:avLst/>
          </a:prstGeom>
          <a:noFill/>
          <a:ln>
            <a:noFill/>
          </a:ln>
        </p:spPr>
      </p:pic>
    </p:spTree>
    <p:extLst>
      <p:ext uri="{BB962C8B-B14F-4D97-AF65-F5344CB8AC3E}">
        <p14:creationId xmlns:p14="http://schemas.microsoft.com/office/powerpoint/2010/main" val="319786507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5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6 Marcador de pie de página"/>
          <p:cNvSpPr>
            <a:spLocks noGrp="1"/>
          </p:cNvSpPr>
          <p:nvPr>
            <p:ph type="ftr" sz="quarter" idx="11"/>
          </p:nvPr>
        </p:nvSpPr>
        <p:spPr>
          <a:xfrm>
            <a:off x="279779" y="6416675"/>
            <a:ext cx="2895600" cy="365125"/>
          </a:xfrm>
        </p:spPr>
        <p:txBody>
          <a:bodyPr/>
          <a:lstStyle/>
          <a:p>
            <a:r>
              <a:rPr lang="es-ES" dirty="0" smtClean="0">
                <a:solidFill>
                  <a:schemeClr val="tx1"/>
                </a:solidFill>
                <a:effectLst>
                  <a:outerShdw blurRad="38100" dist="38100" dir="2700000" algn="tl">
                    <a:srgbClr val="000000">
                      <a:alpha val="43137"/>
                    </a:srgbClr>
                  </a:outerShdw>
                </a:effectLst>
              </a:rPr>
              <a:t>Dennis </a:t>
            </a:r>
            <a:r>
              <a:rPr lang="es-ES" dirty="0">
                <a:solidFill>
                  <a:schemeClr val="tx1"/>
                </a:solidFill>
                <a:effectLst>
                  <a:outerShdw blurRad="38100" dist="38100" dir="2700000" algn="tl">
                    <a:srgbClr val="000000">
                      <a:alpha val="43137"/>
                    </a:srgbClr>
                  </a:outerShdw>
                </a:effectLst>
              </a:rPr>
              <a:t>A</a:t>
            </a:r>
            <a:r>
              <a:rPr lang="es-ES" dirty="0" smtClean="0">
                <a:solidFill>
                  <a:schemeClr val="tx1"/>
                </a:solidFill>
                <a:effectLst>
                  <a:outerShdw blurRad="38100" dist="38100" dir="2700000" algn="tl">
                    <a:srgbClr val="000000">
                      <a:alpha val="43137"/>
                    </a:srgbClr>
                  </a:outerShdw>
                </a:effectLst>
              </a:rPr>
              <a:t>.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1" name="6 Marcador de pie de página"/>
          <p:cNvSpPr txBox="1">
            <a:spLocks/>
          </p:cNvSpPr>
          <p:nvPr/>
        </p:nvSpPr>
        <p:spPr>
          <a:xfrm>
            <a:off x="4267200" y="6416675"/>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chemeClr val="tx1"/>
                </a:solidFill>
                <a:effectLst>
                  <a:outerShdw blurRad="38100" dist="38100" dir="2700000" algn="tl">
                    <a:srgbClr val="000000">
                      <a:alpha val="43137"/>
                    </a:srgbClr>
                  </a:outerShdw>
                </a:effectLst>
              </a:rPr>
              <a:t>3</a:t>
            </a:r>
          </a:p>
        </p:txBody>
      </p:sp>
      <p:pic>
        <p:nvPicPr>
          <p:cNvPr id="1026" name="Picture 2" descr="http://23.253.163.107/wp-content/uploads/2013/04/NARCOTRAF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32" y="1024671"/>
            <a:ext cx="2728911"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374128" y="581011"/>
            <a:ext cx="1341521" cy="369332"/>
          </a:xfrm>
          <a:prstGeom prst="rect">
            <a:avLst/>
          </a:prstGeom>
          <a:noFill/>
        </p:spPr>
        <p:txBody>
          <a:bodyPr wrap="none" rtlCol="0">
            <a:spAutoFit/>
          </a:bodyPr>
          <a:lstStyle/>
          <a:p>
            <a:r>
              <a:rPr lang="es-EC" dirty="0" smtClean="0"/>
              <a:t>Narcotráfico</a:t>
            </a:r>
            <a:endParaRPr lang="es-EC" dirty="0"/>
          </a:p>
        </p:txBody>
      </p:sp>
      <p:pic>
        <p:nvPicPr>
          <p:cNvPr id="2" name="Picture 2" descr="http://www.planv.com.ec/sites/default/files/mapa_narcotrafico_colombia_ecuador-01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01" y="3336978"/>
            <a:ext cx="3414771"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39414" y="2889706"/>
            <a:ext cx="3210944" cy="369332"/>
          </a:xfrm>
          <a:prstGeom prst="rect">
            <a:avLst/>
          </a:prstGeom>
          <a:noFill/>
        </p:spPr>
        <p:txBody>
          <a:bodyPr wrap="none" rtlCol="0">
            <a:spAutoFit/>
          </a:bodyPr>
          <a:lstStyle/>
          <a:p>
            <a:r>
              <a:rPr lang="es-EC" dirty="0" smtClean="0"/>
              <a:t>Cercanía con países productores</a:t>
            </a:r>
            <a:endParaRPr lang="es-EC" dirty="0"/>
          </a:p>
        </p:txBody>
      </p:sp>
      <p:pic>
        <p:nvPicPr>
          <p:cNvPr id="1028" name="Picture 4" descr="camara_vigilancia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956" y="914400"/>
            <a:ext cx="3080844" cy="228600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5026554" y="531583"/>
            <a:ext cx="2393027" cy="369332"/>
          </a:xfrm>
          <a:prstGeom prst="rect">
            <a:avLst/>
          </a:prstGeom>
          <a:noFill/>
        </p:spPr>
        <p:txBody>
          <a:bodyPr wrap="none" rtlCol="0">
            <a:spAutoFit/>
          </a:bodyPr>
          <a:lstStyle/>
          <a:p>
            <a:r>
              <a:rPr lang="es-EC" dirty="0" smtClean="0"/>
              <a:t>Control en Aeropuertos</a:t>
            </a:r>
            <a:endParaRPr lang="es-EC" dirty="0"/>
          </a:p>
        </p:txBody>
      </p:sp>
      <p:sp>
        <p:nvSpPr>
          <p:cNvPr id="13" name="CuadroTexto 12"/>
          <p:cNvSpPr txBox="1"/>
          <p:nvPr/>
        </p:nvSpPr>
        <p:spPr>
          <a:xfrm>
            <a:off x="4506036" y="3220689"/>
            <a:ext cx="2175852" cy="369332"/>
          </a:xfrm>
          <a:prstGeom prst="rect">
            <a:avLst/>
          </a:prstGeom>
          <a:noFill/>
        </p:spPr>
        <p:txBody>
          <a:bodyPr wrap="none" rtlCol="0">
            <a:spAutoFit/>
          </a:bodyPr>
          <a:lstStyle/>
          <a:p>
            <a:r>
              <a:rPr lang="es-EC" dirty="0" smtClean="0"/>
              <a:t>Grupo Antinarcóticos</a:t>
            </a:r>
            <a:endParaRPr lang="es-EC" dirty="0"/>
          </a:p>
        </p:txBody>
      </p:sp>
      <p:pic>
        <p:nvPicPr>
          <p:cNvPr id="1032" name="Picture 8" descr="DROGA. Esta fue la droga que los uniformados incautaron a la supuesta expendedora.&#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3081" y="3581400"/>
            <a:ext cx="345411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400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down)">
                                      <p:cBhvr>
                                        <p:cTn id="23" dur="500"/>
                                        <p:tgtEl>
                                          <p:spTgt spid="10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wipe(down)">
                                      <p:cBhvr>
                                        <p:cTn id="31" dur="500"/>
                                        <p:tgtEl>
                                          <p:spTgt spid="103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30</a:t>
            </a:fld>
            <a:endParaRPr lang="es-ES"/>
          </a:p>
        </p:txBody>
      </p:sp>
      <p:sp>
        <p:nvSpPr>
          <p:cNvPr id="7" name="3 Rectángulo"/>
          <p:cNvSpPr/>
          <p:nvPr/>
        </p:nvSpPr>
        <p:spPr>
          <a:xfrm>
            <a:off x="189070" y="21770"/>
            <a:ext cx="880253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DE LOCALIZACIÓN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30</a:t>
            </a:r>
            <a:endParaRPr lang="es-ES" dirty="0">
              <a:solidFill>
                <a:schemeClr val="tx1"/>
              </a:solidFill>
              <a:effectLst>
                <a:outerShdw blurRad="38100" dist="38100" dir="2700000" algn="tl">
                  <a:srgbClr val="000000">
                    <a:alpha val="43137"/>
                  </a:srgbClr>
                </a:outerShdw>
              </a:effectLst>
            </a:endParaRPr>
          </a:p>
        </p:txBody>
      </p:sp>
      <p:pic>
        <p:nvPicPr>
          <p:cNvPr id="2" name="Prueba de Localizac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4825" y="1143000"/>
            <a:ext cx="8134350" cy="4572000"/>
          </a:xfrm>
          <a:prstGeom prst="rect">
            <a:avLst/>
          </a:prstGeom>
        </p:spPr>
      </p:pic>
    </p:spTree>
    <p:extLst>
      <p:ext uri="{BB962C8B-B14F-4D97-AF65-F5344CB8AC3E}">
        <p14:creationId xmlns:p14="http://schemas.microsoft.com/office/powerpoint/2010/main" val="2292009645"/>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31</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EFICIENCIA</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2"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31</a:t>
            </a:r>
            <a:endParaRPr lang="es-ES" dirty="0">
              <a:solidFill>
                <a:schemeClr val="tx1"/>
              </a:solidFill>
              <a:effectLst>
                <a:outerShdw blurRad="38100" dist="38100" dir="2700000" algn="tl">
                  <a:srgbClr val="000000">
                    <a:alpha val="43137"/>
                  </a:srgbClr>
                </a:outerShdw>
              </a:effectLst>
            </a:endParaRPr>
          </a:p>
        </p:txBody>
      </p:sp>
      <p:sp>
        <p:nvSpPr>
          <p:cNvPr id="8" name="Marcador de contenido 2"/>
          <p:cNvSpPr>
            <a:spLocks noGrp="1"/>
          </p:cNvSpPr>
          <p:nvPr>
            <p:ph idx="1"/>
          </p:nvPr>
        </p:nvSpPr>
        <p:spPr>
          <a:xfrm>
            <a:off x="483020" y="4921677"/>
            <a:ext cx="7943851" cy="793323"/>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r>
              <a:rPr lang="es-EC" sz="2400" dirty="0" smtClean="0"/>
              <a:t>Se considera que se ha detectado la fuente cuando el robot se ubica a menos de 0.5 metros</a:t>
            </a:r>
          </a:p>
        </p:txBody>
      </p:sp>
      <p:sp>
        <p:nvSpPr>
          <p:cNvPr id="9" name="Rectángulo 8"/>
          <p:cNvSpPr/>
          <p:nvPr/>
        </p:nvSpPr>
        <p:spPr>
          <a:xfrm>
            <a:off x="1261959" y="4307778"/>
            <a:ext cx="1459823"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r>
              <a:rPr lang="es-EC" dirty="0" smtClean="0"/>
              <a:t>Eficiencia: 0%</a:t>
            </a:r>
            <a:endParaRPr lang="es-EC" dirty="0"/>
          </a:p>
        </p:txBody>
      </p:sp>
      <p:sp>
        <p:nvSpPr>
          <p:cNvPr id="10" name="Rectángulo 9"/>
          <p:cNvSpPr/>
          <p:nvPr/>
        </p:nvSpPr>
        <p:spPr>
          <a:xfrm>
            <a:off x="5764779" y="4431268"/>
            <a:ext cx="1576842"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r>
              <a:rPr lang="es-EC" dirty="0" smtClean="0"/>
              <a:t>Eficiencia: 70%</a:t>
            </a:r>
            <a:endParaRPr lang="es-EC" dirty="0"/>
          </a:p>
        </p:txBody>
      </p:sp>
      <p:sp>
        <p:nvSpPr>
          <p:cNvPr id="13" name="Rectángulo 12"/>
          <p:cNvSpPr/>
          <p:nvPr/>
        </p:nvSpPr>
        <p:spPr>
          <a:xfrm>
            <a:off x="1777410" y="779991"/>
            <a:ext cx="1091774"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r>
              <a:rPr lang="es-EC" dirty="0" smtClean="0"/>
              <a:t>ACETONA</a:t>
            </a:r>
            <a:endParaRPr lang="es-EC" dirty="0"/>
          </a:p>
        </p:txBody>
      </p:sp>
      <p:sp>
        <p:nvSpPr>
          <p:cNvPr id="14" name="Rectángulo 13"/>
          <p:cNvSpPr/>
          <p:nvPr/>
        </p:nvSpPr>
        <p:spPr>
          <a:xfrm>
            <a:off x="6091567" y="767519"/>
            <a:ext cx="923266"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r>
              <a:rPr lang="es-EC" dirty="0" smtClean="0"/>
              <a:t>ETANOL</a:t>
            </a:r>
            <a:endParaRPr lang="es-EC" dirty="0"/>
          </a:p>
        </p:txBody>
      </p:sp>
      <p:pic>
        <p:nvPicPr>
          <p:cNvPr id="4" name="Imagen 3"/>
          <p:cNvPicPr>
            <a:picLocks noChangeAspect="1"/>
          </p:cNvPicPr>
          <p:nvPr/>
        </p:nvPicPr>
        <p:blipFill>
          <a:blip r:embed="rId3"/>
          <a:stretch>
            <a:fillRect/>
          </a:stretch>
        </p:blipFill>
        <p:spPr>
          <a:xfrm>
            <a:off x="307200" y="1393890"/>
            <a:ext cx="3960000" cy="2669321"/>
          </a:xfrm>
          <a:prstGeom prst="rect">
            <a:avLst/>
          </a:prstGeom>
        </p:spPr>
      </p:pic>
      <p:pic>
        <p:nvPicPr>
          <p:cNvPr id="5" name="Imagen 4"/>
          <p:cNvPicPr>
            <a:picLocks noChangeAspect="1"/>
          </p:cNvPicPr>
          <p:nvPr/>
        </p:nvPicPr>
        <p:blipFill>
          <a:blip r:embed="rId4"/>
          <a:stretch>
            <a:fillRect/>
          </a:stretch>
        </p:blipFill>
        <p:spPr>
          <a:xfrm>
            <a:off x="4484515" y="1361002"/>
            <a:ext cx="4096927" cy="3070266"/>
          </a:xfrm>
          <a:prstGeom prst="rect">
            <a:avLst/>
          </a:prstGeom>
        </p:spPr>
      </p:pic>
    </p:spTree>
    <p:extLst>
      <p:ext uri="{BB962C8B-B14F-4D97-AF65-F5344CB8AC3E}">
        <p14:creationId xmlns:p14="http://schemas.microsoft.com/office/powerpoint/2010/main" val="1462517830"/>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32</a:t>
            </a:r>
            <a:endParaRPr lang="es-ES" dirty="0">
              <a:solidFill>
                <a:schemeClr val="tx1"/>
              </a:solidFill>
              <a:effectLst>
                <a:outerShdw blurRad="38100" dist="38100" dir="2700000" algn="tl">
                  <a:srgbClr val="000000">
                    <a:alpha val="43137"/>
                  </a:srgbClr>
                </a:outerShdw>
              </a:effectLst>
            </a:endParaRPr>
          </a:p>
        </p:txBody>
      </p:sp>
      <p:sp>
        <p:nvSpPr>
          <p:cNvPr id="5" name="Rectángulo 4"/>
          <p:cNvSpPr/>
          <p:nvPr/>
        </p:nvSpPr>
        <p:spPr>
          <a:xfrm>
            <a:off x="457200" y="1384280"/>
            <a:ext cx="8067337" cy="3416320"/>
          </a:xfrm>
          <a:prstGeom prst="rect">
            <a:avLst/>
          </a:prstGeom>
          <a:noFill/>
        </p:spPr>
        <p:txBody>
          <a:bodyPr wrap="none" lIns="91440" tIns="45720" rIns="91440" bIns="45720">
            <a:spAutoFit/>
          </a:bodyPr>
          <a:lstStyle/>
          <a:p>
            <a:pPr algn="ctr"/>
            <a:r>
              <a:rPr lang="es-ES"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CONCLUSIONES </a:t>
            </a:r>
            <a:br>
              <a:rPr lang="es-ES"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br>
            <a:r>
              <a:rPr lang="es-ES"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Y </a:t>
            </a:r>
            <a:br>
              <a:rPr lang="es-ES"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br>
            <a:r>
              <a:rPr lang="es-ES"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RECOMENDACIONES</a:t>
            </a:r>
            <a:endParaRPr lang="es-E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endParaRPr>
          </a:p>
        </p:txBody>
      </p:sp>
    </p:spTree>
    <p:extLst>
      <p:ext uri="{BB962C8B-B14F-4D97-AF65-F5344CB8AC3E}">
        <p14:creationId xmlns:p14="http://schemas.microsoft.com/office/powerpoint/2010/main" val="1082883820"/>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47800"/>
            <a:ext cx="8229600" cy="4525963"/>
          </a:xfrm>
        </p:spPr>
        <p:txBody>
          <a:bodyPr>
            <a:normAutofit fontScale="92500" lnSpcReduction="10000"/>
          </a:bodyPr>
          <a:lstStyle/>
          <a:p>
            <a:pPr lvl="0" algn="just">
              <a:buFont typeface="Wingdings" panose="05000000000000000000" pitchFamily="2" charset="2"/>
              <a:buChar char="Ø"/>
            </a:pPr>
            <a:r>
              <a:rPr lang="es-ES" dirty="0"/>
              <a:t>El prototipo de robot autónomo incorporando una matriz de sensores químicos es capaz de localizar la ubicación real de la fuente de una sustancia de interés en un ambiente controlado con 70% de efectividad y con un error de 0.5 m de distancia de la fuente de olor. </a:t>
            </a:r>
            <a:endParaRPr lang="es-ES" dirty="0" smtClean="0"/>
          </a:p>
          <a:p>
            <a:pPr lvl="0" algn="just">
              <a:buFont typeface="Wingdings" panose="05000000000000000000" pitchFamily="2" charset="2"/>
              <a:buChar char="Ø"/>
            </a:pPr>
            <a:r>
              <a:rPr lang="es-ES" dirty="0"/>
              <a:t>El diseño y acondicionamiento del robot permite la movilidad y la captura de datos por parte de los sensores, que en conjunto permiten la localización de la fuente de olor.</a:t>
            </a:r>
            <a:endParaRPr lang="es-EC" i="1" dirty="0"/>
          </a:p>
        </p:txBody>
      </p:sp>
      <p:sp>
        <p:nvSpPr>
          <p:cNvPr id="6" name="Marcador de número de diapositiva 5"/>
          <p:cNvSpPr>
            <a:spLocks noGrp="1"/>
          </p:cNvSpPr>
          <p:nvPr>
            <p:ph type="sldNum" sz="quarter" idx="12"/>
          </p:nvPr>
        </p:nvSpPr>
        <p:spPr/>
        <p:txBody>
          <a:bodyPr/>
          <a:lstStyle/>
          <a:p>
            <a:fld id="{970440E7-6EC3-4D22-82CC-383AB5DD1DC3}" type="slidenum">
              <a:rPr lang="es-ES" smtClean="0"/>
              <a:pPr/>
              <a:t>33</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33</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07678"/>
      </p:ext>
    </p:extLst>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47800"/>
            <a:ext cx="8229600" cy="4525963"/>
          </a:xfrm>
        </p:spPr>
        <p:txBody>
          <a:bodyPr>
            <a:normAutofit lnSpcReduction="10000"/>
          </a:bodyPr>
          <a:lstStyle/>
          <a:p>
            <a:pPr lvl="0" algn="just">
              <a:buFont typeface="Wingdings" panose="05000000000000000000" pitchFamily="2" charset="2"/>
              <a:buChar char="Ø"/>
            </a:pPr>
            <a:r>
              <a:rPr lang="es-ES" dirty="0"/>
              <a:t>La utilización del módulo </a:t>
            </a:r>
            <a:r>
              <a:rPr lang="es-ES" dirty="0" err="1"/>
              <a:t>Wi</a:t>
            </a:r>
            <a:r>
              <a:rPr lang="es-ES" dirty="0"/>
              <a:t>-Fi, para la comunicación inalámbrica entre el robot y el dispositivo móvil, permite el intercambio de información y la manipulación de robot de manera remota</a:t>
            </a:r>
            <a:r>
              <a:rPr lang="es-ES" dirty="0" smtClean="0"/>
              <a:t>.</a:t>
            </a:r>
          </a:p>
          <a:p>
            <a:pPr lvl="0" algn="just">
              <a:buFont typeface="Wingdings" panose="05000000000000000000" pitchFamily="2" charset="2"/>
              <a:buChar char="Ø"/>
            </a:pPr>
            <a:r>
              <a:rPr lang="es-ES" dirty="0"/>
              <a:t>La matriz de sensores químicos permite medir las concentraciones de olor que procesadas permiten el funcionamiento del algoritmo de localización.</a:t>
            </a:r>
            <a:endParaRPr lang="es-EC" i="1" dirty="0"/>
          </a:p>
        </p:txBody>
      </p:sp>
      <p:sp>
        <p:nvSpPr>
          <p:cNvPr id="6" name="Marcador de número de diapositiva 5"/>
          <p:cNvSpPr>
            <a:spLocks noGrp="1"/>
          </p:cNvSpPr>
          <p:nvPr>
            <p:ph type="sldNum" sz="quarter" idx="12"/>
          </p:nvPr>
        </p:nvSpPr>
        <p:spPr/>
        <p:txBody>
          <a:bodyPr/>
          <a:lstStyle/>
          <a:p>
            <a:fld id="{970440E7-6EC3-4D22-82CC-383AB5DD1DC3}" type="slidenum">
              <a:rPr lang="es-ES" smtClean="0"/>
              <a:pPr/>
              <a:t>34</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34</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3323137"/>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47800"/>
            <a:ext cx="8229600" cy="4525963"/>
          </a:xfrm>
        </p:spPr>
        <p:txBody>
          <a:bodyPr>
            <a:normAutofit fontScale="85000" lnSpcReduction="20000"/>
          </a:bodyPr>
          <a:lstStyle/>
          <a:p>
            <a:pPr lvl="0" algn="just">
              <a:buFont typeface="Wingdings" panose="05000000000000000000" pitchFamily="2" charset="2"/>
              <a:buChar char="Ø"/>
            </a:pPr>
            <a:r>
              <a:rPr lang="es-ES" dirty="0"/>
              <a:t>El uso de un ventilador para la detección de la fuente de olor, permite que la dispersión del olor sea uniforme y tenga un flujo laminar dentro del ambiente, logrando con esto que la mayor concentración de químico se mantenga en la posición de la muestra, aspecto importante para las pruebas</a:t>
            </a:r>
            <a:r>
              <a:rPr lang="es-ES" dirty="0" smtClean="0"/>
              <a:t>.</a:t>
            </a:r>
          </a:p>
          <a:p>
            <a:pPr lvl="0" algn="just">
              <a:buFont typeface="Wingdings" panose="05000000000000000000" pitchFamily="2" charset="2"/>
              <a:buChar char="Ø"/>
            </a:pPr>
            <a:r>
              <a:rPr lang="es-ES" dirty="0"/>
              <a:t>El peso del hardware integrado a la estructura del robot y su posición permite que éste tenga un movimiento limitado al momento de subir por obstáculos, sin embargo no presenta un problema para el desarrollo del presente proyecto de investigación que se desarrolla en un ambiente </a:t>
            </a:r>
            <a:r>
              <a:rPr lang="es-ES" dirty="0" smtClean="0"/>
              <a:t>controlado.</a:t>
            </a:r>
            <a:endParaRPr lang="es-EC" i="1" dirty="0"/>
          </a:p>
        </p:txBody>
      </p:sp>
      <p:sp>
        <p:nvSpPr>
          <p:cNvPr id="6" name="Marcador de número de diapositiva 5"/>
          <p:cNvSpPr>
            <a:spLocks noGrp="1"/>
          </p:cNvSpPr>
          <p:nvPr>
            <p:ph type="sldNum" sz="quarter" idx="12"/>
          </p:nvPr>
        </p:nvSpPr>
        <p:spPr/>
        <p:txBody>
          <a:bodyPr/>
          <a:lstStyle/>
          <a:p>
            <a:fld id="{970440E7-6EC3-4D22-82CC-383AB5DD1DC3}" type="slidenum">
              <a:rPr lang="es-ES" smtClean="0"/>
              <a:pPr/>
              <a:t>35</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35</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7998409"/>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36</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Marcador de contenido 1"/>
          <p:cNvSpPr>
            <a:spLocks noGrp="1"/>
          </p:cNvSpPr>
          <p:nvPr>
            <p:ph idx="1"/>
          </p:nvPr>
        </p:nvSpPr>
        <p:spPr/>
        <p:txBody>
          <a:bodyPr>
            <a:normAutofit fontScale="92500"/>
          </a:bodyPr>
          <a:lstStyle/>
          <a:p>
            <a:pPr lvl="0" algn="just">
              <a:buFont typeface="Wingdings" panose="05000000000000000000" pitchFamily="2" charset="2"/>
              <a:buChar char="Ø"/>
            </a:pPr>
            <a:r>
              <a:rPr lang="es-ES" dirty="0"/>
              <a:t>La dispersión del químico varía dependiendo de factores como: viento, movimiento del robot, posición de la muestra química y la intensidad, por lo que se debe crear las condiciones mejor controladas para la detección y localización. </a:t>
            </a:r>
            <a:endParaRPr lang="es-ES" dirty="0" smtClean="0"/>
          </a:p>
          <a:p>
            <a:pPr algn="just">
              <a:buFont typeface="Wingdings" panose="05000000000000000000" pitchFamily="2" charset="2"/>
              <a:buChar char="Ø"/>
            </a:pPr>
            <a:r>
              <a:rPr lang="es-ES" dirty="0"/>
              <a:t>Para que el robot detecte la fuente real con el uso de acetona se debe colocar una concentración mayor o igual a la utilizada con etanol.</a:t>
            </a:r>
          </a:p>
          <a:p>
            <a:pPr lvl="0" algn="just">
              <a:buFont typeface="Wingdings" panose="05000000000000000000" pitchFamily="2" charset="2"/>
              <a:buChar char="Ø"/>
            </a:pPr>
            <a:endParaRPr lang="es-ES" dirty="0" smtClean="0"/>
          </a:p>
          <a:p>
            <a:pPr lvl="0" algn="just">
              <a:buFont typeface="Wingdings" panose="05000000000000000000" pitchFamily="2" charset="2"/>
              <a:buChar char="Ø"/>
            </a:pPr>
            <a:endParaRPr lang="es-ES" dirty="0" smtClean="0"/>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36</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7899114"/>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37</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Marcador de contenido 1"/>
          <p:cNvSpPr>
            <a:spLocks noGrp="1"/>
          </p:cNvSpPr>
          <p:nvPr>
            <p:ph idx="1"/>
          </p:nvPr>
        </p:nvSpPr>
        <p:spPr/>
        <p:txBody>
          <a:bodyPr>
            <a:normAutofit/>
          </a:bodyPr>
          <a:lstStyle/>
          <a:p>
            <a:pPr lvl="0" algn="just">
              <a:buFont typeface="Wingdings" panose="05000000000000000000" pitchFamily="2" charset="2"/>
              <a:buChar char="Ø"/>
            </a:pPr>
            <a:r>
              <a:rPr lang="es-ES" dirty="0" smtClean="0"/>
              <a:t>Se </a:t>
            </a:r>
            <a:r>
              <a:rPr lang="es-ES" dirty="0"/>
              <a:t>debe separar </a:t>
            </a:r>
            <a:r>
              <a:rPr lang="es-ES" dirty="0" smtClean="0"/>
              <a:t>en </a:t>
            </a:r>
            <a:r>
              <a:rPr lang="es-ES" dirty="0"/>
              <a:t>el esquema del circuito la etapa de potencia y la etapa de control mediante distancia entre las pistas del circuito impreso y el grosor de las mismas, de tal manera que las corrientes parásitas producidas por la etapa de potencia, no influya en el funcionamiento de la etapa de control. </a:t>
            </a:r>
            <a:endParaRPr lang="es-ES" dirty="0" smtClean="0"/>
          </a:p>
          <a:p>
            <a:pPr lvl="0" algn="just">
              <a:buFont typeface="Wingdings" panose="05000000000000000000" pitchFamily="2" charset="2"/>
              <a:buChar char="Ø"/>
            </a:pPr>
            <a:endParaRPr lang="es-EC" i="1" dirty="0"/>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37</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308372"/>
      </p:ext>
    </p:extLst>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38</a:t>
            </a:fld>
            <a:endParaRPr lang="es-ES"/>
          </a:p>
        </p:txBody>
      </p:sp>
      <p:sp>
        <p:nvSpPr>
          <p:cNvPr id="7" name="3 Rectángulo"/>
          <p:cNvSpPr/>
          <p:nvPr/>
        </p:nvSpPr>
        <p:spPr>
          <a:xfrm>
            <a:off x="2286000" y="21770"/>
            <a:ext cx="6705600" cy="584775"/>
          </a:xfrm>
          <a:prstGeom prst="rect">
            <a:avLst/>
          </a:prstGeom>
        </p:spPr>
        <p:txBody>
          <a:bodyPr wrap="square">
            <a:spAutoFit/>
          </a:body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Marcador de contenido 1"/>
          <p:cNvSpPr>
            <a:spLocks noGrp="1"/>
          </p:cNvSpPr>
          <p:nvPr>
            <p:ph idx="1"/>
          </p:nvPr>
        </p:nvSpPr>
        <p:spPr/>
        <p:txBody>
          <a:bodyPr>
            <a:normAutofit fontScale="92500" lnSpcReduction="10000"/>
          </a:bodyPr>
          <a:lstStyle/>
          <a:p>
            <a:pPr lvl="0" algn="just">
              <a:buFont typeface="Wingdings" panose="05000000000000000000" pitchFamily="2" charset="2"/>
              <a:buChar char="Ø"/>
            </a:pPr>
            <a:r>
              <a:rPr lang="es-ES" dirty="0" smtClean="0"/>
              <a:t>Disponer </a:t>
            </a:r>
            <a:r>
              <a:rPr lang="es-ES" dirty="0"/>
              <a:t>de un sistema de limpieza del ambiente, ya que el tiempo para que el ambiente quede descontaminado es de aproximadamente 6 horas, lo que aumenta el tiempo entre pruebas</a:t>
            </a:r>
            <a:r>
              <a:rPr lang="es-ES" dirty="0" smtClean="0"/>
              <a:t>.</a:t>
            </a:r>
          </a:p>
          <a:p>
            <a:pPr algn="just">
              <a:buFont typeface="Wingdings" panose="05000000000000000000" pitchFamily="2" charset="2"/>
              <a:buChar char="Ø"/>
            </a:pPr>
            <a:r>
              <a:rPr lang="es-ES" dirty="0"/>
              <a:t>Integrar a la estructura mecánica del robot un ventilador que ayude a la absorción del químico presente en el ambiente y un ventilador que ayude a la limpieza de los sensores, de tal manera que se obtenga una medida sin residuos de medidas anteriores</a:t>
            </a:r>
            <a:r>
              <a:rPr lang="es-ES" dirty="0" smtClean="0"/>
              <a:t>.</a:t>
            </a:r>
            <a:endParaRPr lang="es-ES" dirty="0"/>
          </a:p>
        </p:txBody>
      </p:sp>
      <p:sp>
        <p:nvSpPr>
          <p:cNvPr id="9"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a:spLocks noGrp="1"/>
          </p:cNvSpPr>
          <p:nvPr>
            <p:ph type="ftr" sz="quarter" idx="11"/>
          </p:nvPr>
        </p:nvSpPr>
        <p:spPr>
          <a:xfrm>
            <a:off x="4267200" y="6400800"/>
            <a:ext cx="457200" cy="365125"/>
          </a:xfrm>
        </p:spPr>
        <p:txBody>
          <a:bodyPr/>
          <a:lstStyle/>
          <a:p>
            <a:r>
              <a:rPr lang="es-ES" dirty="0" smtClean="0">
                <a:solidFill>
                  <a:schemeClr val="tx1"/>
                </a:solidFill>
                <a:effectLst>
                  <a:outerShdw blurRad="38100" dist="38100" dir="2700000" algn="tl">
                    <a:srgbClr val="000000">
                      <a:alpha val="43137"/>
                    </a:srgbClr>
                  </a:outerShdw>
                </a:effectLst>
              </a:rPr>
              <a:t>38</a:t>
            </a:r>
            <a:endParaRPr lang="es-E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7839424"/>
      </p:ext>
    </p:extLst>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8"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39</a:t>
            </a:r>
            <a:endParaRPr lang="es-ES" dirty="0">
              <a:solidFill>
                <a:schemeClr val="tx1"/>
              </a:solidFill>
              <a:effectLst>
                <a:outerShdw blurRad="38100" dist="38100" dir="2700000" algn="tl">
                  <a:srgbClr val="000000">
                    <a:alpha val="43137"/>
                  </a:srgbClr>
                </a:outerShdw>
              </a:effectLst>
            </a:endParaRPr>
          </a:p>
        </p:txBody>
      </p:sp>
      <p:sp>
        <p:nvSpPr>
          <p:cNvPr id="5" name="Rectángulo 4"/>
          <p:cNvSpPr/>
          <p:nvPr/>
        </p:nvSpPr>
        <p:spPr>
          <a:xfrm>
            <a:off x="2374238" y="2438400"/>
            <a:ext cx="4700326" cy="1569660"/>
          </a:xfrm>
          <a:prstGeom prst="rect">
            <a:avLst/>
          </a:prstGeom>
          <a:noFill/>
        </p:spPr>
        <p:txBody>
          <a:bodyPr wrap="none" lIns="91440" tIns="45720" rIns="91440" bIns="45720">
            <a:spAutoFit/>
          </a:bodyPr>
          <a:lstStyle/>
          <a:p>
            <a:pPr algn="ctr"/>
            <a:r>
              <a:rPr lang="es-ES" sz="9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rPr>
              <a:t>GRACIAS</a:t>
            </a:r>
            <a:endParaRPr lang="es-ES"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5">
                    <a:satMod val="175000"/>
                    <a:alpha val="40000"/>
                  </a:schemeClr>
                </a:glow>
                <a:reflection blurRad="6350" stA="55000" endA="50" endPos="85000" dist="29997" dir="5400000" sy="-100000" algn="bl" rotWithShape="0"/>
              </a:effectLst>
            </a:endParaRPr>
          </a:p>
        </p:txBody>
      </p:sp>
    </p:spTree>
    <p:extLst>
      <p:ext uri="{BB962C8B-B14F-4D97-AF65-F5344CB8AC3E}">
        <p14:creationId xmlns:p14="http://schemas.microsoft.com/office/powerpoint/2010/main" val="4290993117"/>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70440E7-6EC3-4D22-82CC-383AB5DD1DC3}" type="slidenum">
              <a:rPr lang="es-ES" smtClean="0"/>
              <a:pPr/>
              <a:t>4</a:t>
            </a:fld>
            <a:endParaRPr lang="es-ES"/>
          </a:p>
        </p:txBody>
      </p:sp>
      <p:sp>
        <p:nvSpPr>
          <p:cNvPr id="11"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ANTECEDENTES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6 Marcador de pie de página"/>
          <p:cNvSpPr txBox="1">
            <a:spLocks/>
          </p:cNvSpPr>
          <p:nvPr/>
        </p:nvSpPr>
        <p:spPr>
          <a:xfrm>
            <a:off x="4267200" y="6416675"/>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4</a:t>
            </a:r>
            <a:endParaRPr lang="es-ES" dirty="0">
              <a:solidFill>
                <a:schemeClr val="tx1"/>
              </a:solidFill>
              <a:effectLst>
                <a:outerShdw blurRad="38100" dist="38100" dir="2700000" algn="tl">
                  <a:srgbClr val="000000">
                    <a:alpha val="43137"/>
                  </a:srgbClr>
                </a:outerShdw>
              </a:effectLst>
            </a:endParaRPr>
          </a:p>
        </p:txBody>
      </p:sp>
      <p:sp>
        <p:nvSpPr>
          <p:cNvPr id="13" name="6 Marcador de pie de página"/>
          <p:cNvSpPr>
            <a:spLocks noGrp="1"/>
          </p:cNvSpPr>
          <p:nvPr>
            <p:ph type="ftr" sz="quarter" idx="11"/>
          </p:nvPr>
        </p:nvSpPr>
        <p:spPr>
          <a:xfrm>
            <a:off x="279779" y="6416675"/>
            <a:ext cx="2895600" cy="365125"/>
          </a:xfrm>
        </p:spPr>
        <p:txBody>
          <a:bodyPr/>
          <a:lstStyle/>
          <a:p>
            <a:r>
              <a:rPr lang="es-ES" dirty="0" smtClean="0">
                <a:solidFill>
                  <a:schemeClr val="tx1"/>
                </a:solidFill>
                <a:effectLst>
                  <a:outerShdw blurRad="38100" dist="38100" dir="2700000" algn="tl">
                    <a:srgbClr val="000000">
                      <a:alpha val="43137"/>
                    </a:srgbClr>
                  </a:outerShdw>
                </a:effectLst>
              </a:rPr>
              <a:t>Dennis </a:t>
            </a:r>
            <a:r>
              <a:rPr lang="es-ES" dirty="0">
                <a:solidFill>
                  <a:schemeClr val="tx1"/>
                </a:solidFill>
                <a:effectLst>
                  <a:outerShdw blurRad="38100" dist="38100" dir="2700000" algn="tl">
                    <a:srgbClr val="000000">
                      <a:alpha val="43137"/>
                    </a:srgbClr>
                  </a:outerShdw>
                </a:effectLst>
              </a:rPr>
              <a:t>A</a:t>
            </a:r>
            <a:r>
              <a:rPr lang="es-ES" dirty="0" smtClean="0">
                <a:solidFill>
                  <a:schemeClr val="tx1"/>
                </a:solidFill>
                <a:effectLst>
                  <a:outerShdw blurRad="38100" dist="38100" dir="2700000" algn="tl">
                    <a:srgbClr val="000000">
                      <a:alpha val="43137"/>
                    </a:srgbClr>
                  </a:outerShdw>
                </a:effectLst>
              </a:rPr>
              <a:t>. Gaibor J.  -  Edison J. Mediavilla F.</a:t>
            </a:r>
            <a:endParaRPr lang="es-ES" dirty="0">
              <a:solidFill>
                <a:schemeClr val="tx1"/>
              </a:solidFill>
              <a:effectLst>
                <a:outerShdw blurRad="38100" dist="38100" dir="2700000" algn="tl">
                  <a:srgbClr val="000000">
                    <a:alpha val="43137"/>
                  </a:srgbClr>
                </a:outerShdw>
              </a:effectLst>
            </a:endParaRPr>
          </a:p>
        </p:txBody>
      </p:sp>
      <p:pic>
        <p:nvPicPr>
          <p:cNvPr id="9" name="Picture 6" descr="http://www.andes.info.ec/sites/default/files/styles/large/public/field/image/_inspeccion.jpg?itok=WCIEYdV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33" y="1049910"/>
            <a:ext cx="2804159" cy="210312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2819400" y="614738"/>
            <a:ext cx="2177519" cy="369332"/>
          </a:xfrm>
          <a:prstGeom prst="rect">
            <a:avLst/>
          </a:prstGeom>
          <a:noFill/>
        </p:spPr>
        <p:txBody>
          <a:bodyPr wrap="none" rtlCol="0">
            <a:spAutoFit/>
          </a:bodyPr>
          <a:lstStyle/>
          <a:p>
            <a:r>
              <a:rPr lang="es-EC" dirty="0" smtClean="0"/>
              <a:t>CANES ADIESTRADOS</a:t>
            </a:r>
            <a:endParaRPr lang="es-EC" dirty="0"/>
          </a:p>
        </p:txBody>
      </p:sp>
      <p:pic>
        <p:nvPicPr>
          <p:cNvPr id="2050" name="Picture 2" descr="http://www.cotopaxinoticias.com/images/noticias/fotos/11390054_841158385968606_8299421363059149898_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833" y="1108671"/>
            <a:ext cx="3515302" cy="2103120"/>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1475304" y="3260287"/>
            <a:ext cx="1428404" cy="46166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400" dirty="0" smtClean="0"/>
              <a:t>VENTAJAS</a:t>
            </a:r>
            <a:endParaRPr lang="es-EC" sz="2400" dirty="0"/>
          </a:p>
        </p:txBody>
      </p:sp>
      <p:sp>
        <p:nvSpPr>
          <p:cNvPr id="17" name="CuadroTexto 16"/>
          <p:cNvSpPr txBox="1"/>
          <p:nvPr/>
        </p:nvSpPr>
        <p:spPr>
          <a:xfrm>
            <a:off x="4859739" y="3294838"/>
            <a:ext cx="1904176" cy="46166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EC" sz="2400" dirty="0" smtClean="0"/>
              <a:t>DESVENTAJAS</a:t>
            </a:r>
            <a:endParaRPr lang="es-EC" sz="2400" dirty="0"/>
          </a:p>
        </p:txBody>
      </p:sp>
      <p:sp>
        <p:nvSpPr>
          <p:cNvPr id="18" name="Marcador de contenido 2"/>
          <p:cNvSpPr>
            <a:spLocks noGrp="1"/>
          </p:cNvSpPr>
          <p:nvPr>
            <p:ph idx="1"/>
          </p:nvPr>
        </p:nvSpPr>
        <p:spPr>
          <a:xfrm>
            <a:off x="432179" y="3871913"/>
            <a:ext cx="3979654" cy="1995487"/>
          </a:xfrm>
        </p:spPr>
        <p:style>
          <a:lnRef idx="2">
            <a:schemeClr val="accent1"/>
          </a:lnRef>
          <a:fillRef idx="1">
            <a:schemeClr val="lt1"/>
          </a:fillRef>
          <a:effectRef idx="0">
            <a:schemeClr val="accent1"/>
          </a:effectRef>
          <a:fontRef idx="minor">
            <a:schemeClr val="dk1"/>
          </a:fontRef>
        </p:style>
        <p:txBody>
          <a:bodyPr>
            <a:normAutofit/>
          </a:bodyPr>
          <a:lstStyle/>
          <a:p>
            <a:pPr algn="just">
              <a:buFont typeface="Wingdings" panose="05000000000000000000" pitchFamily="2" charset="2"/>
              <a:buChar char="Ø"/>
            </a:pPr>
            <a:r>
              <a:rPr lang="es-EC" sz="2000" dirty="0" smtClean="0"/>
              <a:t>Detección entre 9 y 14 tipos de explosivos</a:t>
            </a:r>
          </a:p>
          <a:p>
            <a:pPr algn="just">
              <a:buFont typeface="Wingdings" panose="05000000000000000000" pitchFamily="2" charset="2"/>
              <a:buChar char="Ø"/>
            </a:pPr>
            <a:r>
              <a:rPr lang="es-EC" sz="2000" dirty="0" smtClean="0"/>
              <a:t>Detección con mínima concentración</a:t>
            </a:r>
            <a:endParaRPr lang="es-EC" sz="2000" dirty="0"/>
          </a:p>
        </p:txBody>
      </p:sp>
      <p:sp>
        <p:nvSpPr>
          <p:cNvPr id="19" name="Marcador de contenido 2"/>
          <p:cNvSpPr txBox="1">
            <a:spLocks/>
          </p:cNvSpPr>
          <p:nvPr/>
        </p:nvSpPr>
        <p:spPr>
          <a:xfrm>
            <a:off x="4758906" y="3871913"/>
            <a:ext cx="3979654" cy="199548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 typeface="Wingdings" panose="05000000000000000000" pitchFamily="2" charset="2"/>
              <a:buChar char="Ø"/>
            </a:pPr>
            <a:r>
              <a:rPr lang="es-EC" sz="2000" dirty="0" smtClean="0"/>
              <a:t>Tiempo de empleo: 1 hora</a:t>
            </a:r>
          </a:p>
          <a:p>
            <a:pPr>
              <a:buFont typeface="Wingdings" panose="05000000000000000000" pitchFamily="2" charset="2"/>
              <a:buChar char="Ø"/>
            </a:pPr>
            <a:r>
              <a:rPr lang="es-EC" sz="2000" dirty="0" smtClean="0"/>
              <a:t>Descansos entre cada detección</a:t>
            </a:r>
          </a:p>
          <a:p>
            <a:pPr>
              <a:buFont typeface="Wingdings" panose="05000000000000000000" pitchFamily="2" charset="2"/>
              <a:buChar char="Ø"/>
            </a:pPr>
            <a:r>
              <a:rPr lang="es-EC" sz="2000" dirty="0" smtClean="0"/>
              <a:t>Cuidados especiales</a:t>
            </a:r>
          </a:p>
          <a:p>
            <a:pPr>
              <a:buFont typeface="Wingdings" panose="05000000000000000000" pitchFamily="2" charset="2"/>
              <a:buChar char="Ø"/>
            </a:pPr>
            <a:r>
              <a:rPr lang="es-EC" sz="2000" dirty="0" smtClean="0"/>
              <a:t>Entrenamiento especial</a:t>
            </a:r>
          </a:p>
        </p:txBody>
      </p:sp>
    </p:spTree>
    <p:extLst>
      <p:ext uri="{BB962C8B-B14F-4D97-AF65-F5344CB8AC3E}">
        <p14:creationId xmlns:p14="http://schemas.microsoft.com/office/powerpoint/2010/main" val="17303301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bg/>
                                          </p:spTgt>
                                        </p:tgtEl>
                                        <p:attrNameLst>
                                          <p:attrName>style.visibility</p:attrName>
                                        </p:attrNameLst>
                                      </p:cBhvr>
                                      <p:to>
                                        <p:strVal val="visible"/>
                                      </p:to>
                                    </p:set>
                                    <p:animEffect transition="in" filter="randombar(horizontal)">
                                      <p:cBhvr>
                                        <p:cTn id="21" dur="500"/>
                                        <p:tgtEl>
                                          <p:spTgt spid="18">
                                            <p:bg/>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7" dur="500"/>
                                        <p:tgtEl>
                                          <p:spTgt spid="1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uiExpand="1" build="p"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NARIZ ELECTRÓNICA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5</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pic>
        <p:nvPicPr>
          <p:cNvPr id="6" name="Imagen 5" descr="C:\Users\galex\Desktop\enose.jpg"/>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553200" cy="4419600"/>
          </a:xfrm>
          <a:prstGeom prst="rect">
            <a:avLst/>
          </a:prstGeom>
          <a:noFill/>
          <a:ln>
            <a:noFill/>
          </a:ln>
        </p:spPr>
      </p:pic>
      <p:sp>
        <p:nvSpPr>
          <p:cNvPr id="8" name="Cuadro de texto 4"/>
          <p:cNvSpPr txBox="1"/>
          <p:nvPr/>
        </p:nvSpPr>
        <p:spPr>
          <a:xfrm>
            <a:off x="1325943" y="2675572"/>
            <a:ext cx="488950" cy="276225"/>
          </a:xfrm>
          <a:prstGeom prst="roundRect">
            <a:avLst/>
          </a:prstGeom>
          <a:noFill/>
          <a:ln w="1905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100">
                <a:effectLst/>
                <a:ea typeface="Calibri" panose="020F0502020204030204" pitchFamily="34" charset="0"/>
                <a:cs typeface="Times New Roman" panose="02020603050405020304" pitchFamily="18" charset="0"/>
              </a:rPr>
              <a:t>Olor</a:t>
            </a:r>
          </a:p>
        </p:txBody>
      </p:sp>
      <p:sp>
        <p:nvSpPr>
          <p:cNvPr id="11" name="Cuadro de texto 6"/>
          <p:cNvSpPr txBox="1"/>
          <p:nvPr/>
        </p:nvSpPr>
        <p:spPr>
          <a:xfrm>
            <a:off x="2316480" y="2663190"/>
            <a:ext cx="883920" cy="244475"/>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100" dirty="0">
                <a:effectLst/>
                <a:ea typeface="Calibri" panose="020F0502020204030204" pitchFamily="34" charset="0"/>
                <a:cs typeface="Times New Roman" panose="02020603050405020304" pitchFamily="18" charset="0"/>
              </a:rPr>
              <a:t>Receptores</a:t>
            </a:r>
            <a:endParaRPr lang="es-EC" sz="1400" dirty="0">
              <a:effectLst/>
              <a:ea typeface="Calibri" panose="020F0502020204030204" pitchFamily="34" charset="0"/>
              <a:cs typeface="Times New Roman" panose="02020603050405020304" pitchFamily="18" charset="0"/>
            </a:endParaRPr>
          </a:p>
        </p:txBody>
      </p:sp>
      <p:sp>
        <p:nvSpPr>
          <p:cNvPr id="12" name="Cuadro de texto 7"/>
          <p:cNvSpPr txBox="1"/>
          <p:nvPr/>
        </p:nvSpPr>
        <p:spPr>
          <a:xfrm>
            <a:off x="3695065" y="2694365"/>
            <a:ext cx="648335" cy="233680"/>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100" dirty="0">
                <a:effectLst/>
                <a:ea typeface="Calibri" panose="020F0502020204030204" pitchFamily="34" charset="0"/>
                <a:cs typeface="Times New Roman" panose="02020603050405020304" pitchFamily="18" charset="0"/>
              </a:rPr>
              <a:t>Cerebro</a:t>
            </a:r>
            <a:endParaRPr lang="es-EC" sz="1400" dirty="0">
              <a:effectLst/>
              <a:ea typeface="Calibri" panose="020F0502020204030204" pitchFamily="34" charset="0"/>
              <a:cs typeface="Times New Roman" panose="02020603050405020304" pitchFamily="18" charset="0"/>
            </a:endParaRPr>
          </a:p>
        </p:txBody>
      </p:sp>
      <p:sp>
        <p:nvSpPr>
          <p:cNvPr id="13" name="Cuadro de texto 8"/>
          <p:cNvSpPr txBox="1"/>
          <p:nvPr/>
        </p:nvSpPr>
        <p:spPr>
          <a:xfrm>
            <a:off x="4926965" y="2694365"/>
            <a:ext cx="788035" cy="233680"/>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100" dirty="0">
                <a:effectLst/>
                <a:ea typeface="Calibri" panose="020F0502020204030204" pitchFamily="34" charset="0"/>
                <a:cs typeface="Times New Roman" panose="02020603050405020304" pitchFamily="18" charset="0"/>
              </a:rPr>
              <a:t>Neuronas</a:t>
            </a:r>
            <a:endParaRPr lang="es-EC" sz="1400" dirty="0">
              <a:effectLst/>
              <a:ea typeface="Calibri" panose="020F0502020204030204" pitchFamily="34" charset="0"/>
              <a:cs typeface="Times New Roman" panose="02020603050405020304" pitchFamily="18" charset="0"/>
            </a:endParaRPr>
          </a:p>
        </p:txBody>
      </p:sp>
      <p:sp>
        <p:nvSpPr>
          <p:cNvPr id="14" name="Cuadro de texto 14"/>
          <p:cNvSpPr txBox="1"/>
          <p:nvPr/>
        </p:nvSpPr>
        <p:spPr>
          <a:xfrm>
            <a:off x="2362200" y="3307080"/>
            <a:ext cx="829310" cy="276225"/>
          </a:xfrm>
          <a:prstGeom prst="roundRect">
            <a:avLst/>
          </a:prstGeom>
          <a:noFill/>
          <a:ln w="19050">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000" dirty="0">
                <a:solidFill>
                  <a:srgbClr val="002060"/>
                </a:solidFill>
                <a:effectLst/>
                <a:ea typeface="Calibri" panose="020F0502020204030204" pitchFamily="34" charset="0"/>
                <a:cs typeface="Times New Roman" panose="02020603050405020304" pitchFamily="18" charset="0"/>
              </a:rPr>
              <a:t>Adquisición</a:t>
            </a:r>
            <a:endParaRPr lang="es-EC" sz="1100" dirty="0">
              <a:effectLst/>
              <a:ea typeface="Calibri" panose="020F0502020204030204" pitchFamily="34" charset="0"/>
              <a:cs typeface="Times New Roman" panose="02020603050405020304" pitchFamily="18" charset="0"/>
            </a:endParaRPr>
          </a:p>
        </p:txBody>
      </p:sp>
      <p:sp>
        <p:nvSpPr>
          <p:cNvPr id="15" name="Cuadro de texto 15"/>
          <p:cNvSpPr txBox="1"/>
          <p:nvPr/>
        </p:nvSpPr>
        <p:spPr>
          <a:xfrm>
            <a:off x="3505200" y="3200400"/>
            <a:ext cx="1041400" cy="467360"/>
          </a:xfrm>
          <a:prstGeom prst="roundRect">
            <a:avLst/>
          </a:prstGeom>
          <a:noFill/>
          <a:ln w="19050">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1000" dirty="0">
                <a:solidFill>
                  <a:srgbClr val="002060"/>
                </a:solidFill>
                <a:effectLst/>
                <a:ea typeface="Calibri" panose="020F0502020204030204" pitchFamily="34" charset="0"/>
                <a:cs typeface="Times New Roman" panose="02020603050405020304" pitchFamily="18" charset="0"/>
              </a:rPr>
              <a:t>Procesamiento de datos</a:t>
            </a:r>
            <a:endParaRPr lang="es-EC" sz="1100" dirty="0">
              <a:effectLst/>
              <a:ea typeface="Calibri" panose="020F0502020204030204" pitchFamily="34" charset="0"/>
              <a:cs typeface="Times New Roman" panose="02020603050405020304" pitchFamily="18" charset="0"/>
            </a:endParaRPr>
          </a:p>
        </p:txBody>
      </p:sp>
      <p:sp>
        <p:nvSpPr>
          <p:cNvPr id="16" name="Cuadro de texto 16"/>
          <p:cNvSpPr txBox="1"/>
          <p:nvPr/>
        </p:nvSpPr>
        <p:spPr>
          <a:xfrm>
            <a:off x="4800600" y="3211195"/>
            <a:ext cx="1466850" cy="467360"/>
          </a:xfrm>
          <a:prstGeom prst="roundRect">
            <a:avLst/>
          </a:prstGeom>
          <a:noFill/>
          <a:ln w="19050">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1000" dirty="0" smtClean="0">
                <a:solidFill>
                  <a:srgbClr val="002060"/>
                </a:solidFill>
                <a:effectLst/>
                <a:ea typeface="Calibri" panose="020F0502020204030204" pitchFamily="34" charset="0"/>
                <a:cs typeface="Times New Roman" panose="02020603050405020304" pitchFamily="18" charset="0"/>
              </a:rPr>
              <a:t>Toma de decisión</a:t>
            </a:r>
            <a:endParaRPr lang="es-EC" sz="1100" dirty="0">
              <a:effectLst/>
              <a:ea typeface="Calibri" panose="020F0502020204030204" pitchFamily="34" charset="0"/>
              <a:cs typeface="Times New Roman" panose="02020603050405020304" pitchFamily="18" charset="0"/>
            </a:endParaRPr>
          </a:p>
        </p:txBody>
      </p:sp>
      <p:sp>
        <p:nvSpPr>
          <p:cNvPr id="17" name="Cuadro de texto 11"/>
          <p:cNvSpPr txBox="1"/>
          <p:nvPr/>
        </p:nvSpPr>
        <p:spPr>
          <a:xfrm>
            <a:off x="2362200" y="3865760"/>
            <a:ext cx="807720" cy="414020"/>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1000">
                <a:effectLst/>
                <a:ea typeface="Calibri" panose="020F0502020204030204" pitchFamily="34" charset="0"/>
                <a:cs typeface="Times New Roman" panose="02020603050405020304" pitchFamily="18" charset="0"/>
              </a:rPr>
              <a:t>Matriz de Sensores</a:t>
            </a:r>
            <a:endParaRPr lang="es-EC" sz="1100">
              <a:effectLst/>
              <a:ea typeface="Calibri" panose="020F0502020204030204" pitchFamily="34" charset="0"/>
              <a:cs typeface="Times New Roman" panose="02020603050405020304" pitchFamily="18" charset="0"/>
            </a:endParaRPr>
          </a:p>
        </p:txBody>
      </p:sp>
      <p:sp>
        <p:nvSpPr>
          <p:cNvPr id="18" name="Cuadro de texto 12"/>
          <p:cNvSpPr txBox="1"/>
          <p:nvPr/>
        </p:nvSpPr>
        <p:spPr>
          <a:xfrm>
            <a:off x="3583305" y="3865760"/>
            <a:ext cx="988695" cy="402590"/>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1000">
                <a:effectLst/>
                <a:ea typeface="Calibri" panose="020F0502020204030204" pitchFamily="34" charset="0"/>
                <a:cs typeface="Times New Roman" panose="02020603050405020304" pitchFamily="18" charset="0"/>
              </a:rPr>
              <a:t>Procesamiento de la señal</a:t>
            </a:r>
            <a:endParaRPr lang="es-EC" sz="1100">
              <a:effectLst/>
              <a:ea typeface="Calibri" panose="020F0502020204030204" pitchFamily="34" charset="0"/>
              <a:cs typeface="Times New Roman" panose="02020603050405020304" pitchFamily="18" charset="0"/>
            </a:endParaRPr>
          </a:p>
        </p:txBody>
      </p:sp>
      <p:sp>
        <p:nvSpPr>
          <p:cNvPr id="19" name="Cuadro de texto 13"/>
          <p:cNvSpPr txBox="1"/>
          <p:nvPr/>
        </p:nvSpPr>
        <p:spPr>
          <a:xfrm>
            <a:off x="4962525" y="3878460"/>
            <a:ext cx="1057275" cy="403225"/>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s-EC" sz="1000">
                <a:effectLst/>
                <a:ea typeface="Calibri" panose="020F0502020204030204" pitchFamily="34" charset="0"/>
                <a:cs typeface="Times New Roman" panose="02020603050405020304" pitchFamily="18" charset="0"/>
              </a:rPr>
              <a:t>Reconocimiento de patrones</a:t>
            </a:r>
            <a:endParaRPr lang="es-EC" sz="1100">
              <a:effectLst/>
              <a:ea typeface="Calibri" panose="020F0502020204030204" pitchFamily="34" charset="0"/>
              <a:cs typeface="Times New Roman" panose="02020603050405020304" pitchFamily="18" charset="0"/>
            </a:endParaRPr>
          </a:p>
        </p:txBody>
      </p:sp>
      <p:sp>
        <p:nvSpPr>
          <p:cNvPr id="20" name="Cuadro de texto 10"/>
          <p:cNvSpPr txBox="1"/>
          <p:nvPr/>
        </p:nvSpPr>
        <p:spPr>
          <a:xfrm>
            <a:off x="6399655" y="1424305"/>
            <a:ext cx="1041400" cy="488950"/>
          </a:xfrm>
          <a:prstGeom prst="roundRect">
            <a:avLst/>
          </a:prstGeom>
          <a:noFill/>
          <a:ln w="1905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1000" dirty="0">
                <a:effectLst/>
                <a:ea typeface="Calibri" panose="020F0502020204030204" pitchFamily="34" charset="0"/>
                <a:cs typeface="Times New Roman" panose="02020603050405020304" pitchFamily="18" charset="0"/>
              </a:rPr>
              <a:t>Reconocido como café</a:t>
            </a:r>
            <a:endParaRPr lang="es-EC" sz="1100" dirty="0">
              <a:effectLst/>
              <a:ea typeface="Calibri" panose="020F0502020204030204" pitchFamily="34" charset="0"/>
              <a:cs typeface="Times New Roman" panose="02020603050405020304" pitchFamily="18" charset="0"/>
            </a:endParaRPr>
          </a:p>
        </p:txBody>
      </p:sp>
      <p:sp>
        <p:nvSpPr>
          <p:cNvPr id="21" name="Cuadro de texto 17"/>
          <p:cNvSpPr txBox="1"/>
          <p:nvPr/>
        </p:nvSpPr>
        <p:spPr>
          <a:xfrm>
            <a:off x="6736080" y="4604385"/>
            <a:ext cx="807720" cy="424815"/>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C" sz="900">
                <a:effectLst/>
                <a:ea typeface="Calibri" panose="020F0502020204030204" pitchFamily="34" charset="0"/>
                <a:cs typeface="Times New Roman" panose="02020603050405020304" pitchFamily="18" charset="0"/>
              </a:rPr>
              <a:t>Reconocido como café</a:t>
            </a:r>
            <a:endParaRPr lang="es-EC"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89983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NARIZ ELECTRÓNICA - APLICACIONES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6</a:t>
            </a:r>
            <a:endParaRPr lang="es-ES" dirty="0">
              <a:solidFill>
                <a:schemeClr val="tx1"/>
              </a:solidFill>
              <a:effectLst>
                <a:outerShdw blurRad="38100" dist="38100" dir="2700000" algn="tl">
                  <a:srgbClr val="000000">
                    <a:alpha val="43137"/>
                  </a:srgbClr>
                </a:outerShdw>
              </a:effectLst>
            </a:endParaRPr>
          </a:p>
        </p:txBody>
      </p:sp>
      <p:sp>
        <p:nvSpPr>
          <p:cNvPr id="10"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5867401" y="719192"/>
            <a:ext cx="2209800" cy="2368723"/>
          </a:xfrm>
          <a:prstGeom prst="rect">
            <a:avLst/>
          </a:prstGeom>
        </p:spPr>
      </p:pic>
      <p:pic>
        <p:nvPicPr>
          <p:cNvPr id="3074" name="Picture 2" descr="http://ciencia.nasa.gov/media/medialibrary/2004/10/06/06oct_enose_resources/mik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08" y="1827915"/>
            <a:ext cx="2681927" cy="252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olidat.net/Upload/2015061010533016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57600"/>
            <a:ext cx="2757417" cy="2155008"/>
          </a:xfrm>
          <a:prstGeom prst="rect">
            <a:avLst/>
          </a:prstGeom>
          <a:noFill/>
          <a:extLst>
            <a:ext uri="{909E8E84-426E-40DD-AFC4-6F175D3DCCD1}">
              <a14:hiddenFill xmlns:a14="http://schemas.microsoft.com/office/drawing/2010/main">
                <a:solidFill>
                  <a:srgbClr val="FFFFFF"/>
                </a:solidFill>
              </a14:hiddenFill>
            </a:ext>
          </a:extLst>
        </p:spPr>
      </p:pic>
      <p:sp>
        <p:nvSpPr>
          <p:cNvPr id="4" name="Cheurón 3"/>
          <p:cNvSpPr/>
          <p:nvPr/>
        </p:nvSpPr>
        <p:spPr>
          <a:xfrm>
            <a:off x="2855298" y="744605"/>
            <a:ext cx="2651644"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INDUSTRIA ALIMENTICIA</a:t>
            </a:r>
            <a:endParaRPr lang="es-EC" sz="2000" dirty="0">
              <a:solidFill>
                <a:schemeClr val="tx1"/>
              </a:solidFill>
            </a:endParaRPr>
          </a:p>
        </p:txBody>
      </p:sp>
      <p:sp>
        <p:nvSpPr>
          <p:cNvPr id="12" name="Cheurón 11"/>
          <p:cNvSpPr/>
          <p:nvPr/>
        </p:nvSpPr>
        <p:spPr>
          <a:xfrm flipH="1">
            <a:off x="2855298" y="2328370"/>
            <a:ext cx="2783502"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INDUSTRIA AEROESPACIAL</a:t>
            </a:r>
            <a:endParaRPr lang="es-EC" sz="2000" dirty="0">
              <a:solidFill>
                <a:schemeClr val="tx1"/>
              </a:solidFill>
            </a:endParaRPr>
          </a:p>
        </p:txBody>
      </p:sp>
      <p:sp>
        <p:nvSpPr>
          <p:cNvPr id="13" name="Cheurón 12"/>
          <p:cNvSpPr/>
          <p:nvPr/>
        </p:nvSpPr>
        <p:spPr>
          <a:xfrm>
            <a:off x="2072756" y="4610836"/>
            <a:ext cx="2651644"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INDUSTRIA PETROLERA</a:t>
            </a:r>
            <a:endParaRPr lang="es-EC" sz="2000" dirty="0">
              <a:solidFill>
                <a:schemeClr val="tx1"/>
              </a:solidFill>
            </a:endParaRPr>
          </a:p>
        </p:txBody>
      </p:sp>
      <p:sp>
        <p:nvSpPr>
          <p:cNvPr id="2" name="Rectángulo redondeado 1"/>
          <p:cNvSpPr/>
          <p:nvPr/>
        </p:nvSpPr>
        <p:spPr>
          <a:xfrm>
            <a:off x="3073836" y="1539184"/>
            <a:ext cx="2158621" cy="354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smtClean="0"/>
              <a:t>Estado de los alimentos</a:t>
            </a:r>
            <a:endParaRPr lang="es-EC" sz="1400" dirty="0"/>
          </a:p>
        </p:txBody>
      </p:sp>
      <p:sp>
        <p:nvSpPr>
          <p:cNvPr id="14" name="Rectángulo redondeado 13"/>
          <p:cNvSpPr/>
          <p:nvPr/>
        </p:nvSpPr>
        <p:spPr>
          <a:xfrm>
            <a:off x="3101809" y="3070790"/>
            <a:ext cx="2158621" cy="354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smtClean="0"/>
              <a:t>Nivel de oxígeno</a:t>
            </a:r>
            <a:endParaRPr lang="es-EC" sz="1400" dirty="0"/>
          </a:p>
        </p:txBody>
      </p:sp>
      <p:sp>
        <p:nvSpPr>
          <p:cNvPr id="15" name="Rectángulo redondeado 14"/>
          <p:cNvSpPr/>
          <p:nvPr/>
        </p:nvSpPr>
        <p:spPr>
          <a:xfrm>
            <a:off x="2224314" y="5382083"/>
            <a:ext cx="2158621" cy="354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smtClean="0"/>
              <a:t>Fugas de gas</a:t>
            </a:r>
            <a:endParaRPr lang="es-EC" sz="1400" dirty="0"/>
          </a:p>
        </p:txBody>
      </p:sp>
    </p:spTree>
    <p:extLst>
      <p:ext uri="{BB962C8B-B14F-4D97-AF65-F5344CB8AC3E}">
        <p14:creationId xmlns:p14="http://schemas.microsoft.com/office/powerpoint/2010/main" val="165465519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barn(inVertical)">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barn(inVertical)">
                                      <p:cBhvr>
                                        <p:cTn id="3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ROBÓTICA MÓVIL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Imagen 4"/>
          <p:cNvPicPr>
            <a:picLocks noChangeAspect="1"/>
          </p:cNvPicPr>
          <p:nvPr/>
        </p:nvPicPr>
        <p:blipFill rotWithShape="1">
          <a:blip r:embed="rId3"/>
          <a:srcRect l="28387"/>
          <a:stretch/>
        </p:blipFill>
        <p:spPr>
          <a:xfrm>
            <a:off x="508379" y="1433519"/>
            <a:ext cx="3987421" cy="3457561"/>
          </a:xfrm>
          <a:prstGeom prst="rect">
            <a:avLst/>
          </a:prstGeom>
        </p:spPr>
      </p:pic>
      <p:sp>
        <p:nvSpPr>
          <p:cNvPr id="4"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6" name="6 Marcador de pie de página"/>
          <p:cNvSpPr>
            <a:spLocks noGrp="1"/>
          </p:cNvSpPr>
          <p:nvPr>
            <p:ph type="ftr" sz="quarter" idx="11"/>
          </p:nvPr>
        </p:nvSpPr>
        <p:spPr>
          <a:xfrm>
            <a:off x="4267200" y="6400800"/>
            <a:ext cx="457200" cy="365125"/>
          </a:xfrm>
        </p:spPr>
        <p:txBody>
          <a:bodyPr/>
          <a:lstStyle/>
          <a:p>
            <a:r>
              <a:rPr lang="es-ES" smtClean="0">
                <a:solidFill>
                  <a:schemeClr val="tx1"/>
                </a:solidFill>
                <a:effectLst>
                  <a:outerShdw blurRad="38100" dist="38100" dir="2700000" algn="tl">
                    <a:srgbClr val="000000">
                      <a:alpha val="43137"/>
                    </a:srgbClr>
                  </a:outerShdw>
                </a:effectLst>
              </a:rPr>
              <a:t>7</a:t>
            </a:r>
            <a:endParaRPr lang="es-ES" dirty="0">
              <a:solidFill>
                <a:schemeClr val="tx1"/>
              </a:solidFill>
              <a:effectLst>
                <a:outerShdw blurRad="38100" dist="38100" dir="2700000" algn="tl">
                  <a:srgbClr val="000000">
                    <a:alpha val="43137"/>
                  </a:srgbClr>
                </a:outerShdw>
              </a:effectLst>
            </a:endParaRPr>
          </a:p>
        </p:txBody>
      </p:sp>
      <p:sp>
        <p:nvSpPr>
          <p:cNvPr id="9" name="Cheurón 8"/>
          <p:cNvSpPr/>
          <p:nvPr/>
        </p:nvSpPr>
        <p:spPr>
          <a:xfrm>
            <a:off x="4724400" y="1600200"/>
            <a:ext cx="403860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Desplazamiento autónomo sobre distintos entornos</a:t>
            </a:r>
            <a:endParaRPr lang="es-EC" sz="2000" dirty="0">
              <a:solidFill>
                <a:schemeClr val="tx1"/>
              </a:solidFill>
            </a:endParaRPr>
          </a:p>
        </p:txBody>
      </p:sp>
      <p:sp>
        <p:nvSpPr>
          <p:cNvPr id="10" name="Cheurón 9"/>
          <p:cNvSpPr/>
          <p:nvPr/>
        </p:nvSpPr>
        <p:spPr>
          <a:xfrm>
            <a:off x="4745736" y="2819400"/>
            <a:ext cx="403860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Generación de trayectorias</a:t>
            </a:r>
            <a:endParaRPr lang="es-EC" sz="2000" dirty="0">
              <a:solidFill>
                <a:schemeClr val="tx1"/>
              </a:solidFill>
            </a:endParaRPr>
          </a:p>
        </p:txBody>
      </p:sp>
      <p:sp>
        <p:nvSpPr>
          <p:cNvPr id="11" name="Cheurón 10"/>
          <p:cNvSpPr/>
          <p:nvPr/>
        </p:nvSpPr>
        <p:spPr>
          <a:xfrm>
            <a:off x="4724400" y="4114800"/>
            <a:ext cx="4038600"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Aplicación en situaciones peligrosas para las personas</a:t>
            </a:r>
            <a:endParaRPr lang="es-EC" sz="2000" dirty="0">
              <a:solidFill>
                <a:schemeClr val="tx1"/>
              </a:solidFill>
            </a:endParaRPr>
          </a:p>
        </p:txBody>
      </p:sp>
      <p:sp>
        <p:nvSpPr>
          <p:cNvPr id="2" name="Rectángulo 1"/>
          <p:cNvSpPr/>
          <p:nvPr/>
        </p:nvSpPr>
        <p:spPr>
          <a:xfrm>
            <a:off x="343468" y="6277689"/>
            <a:ext cx="5663821" cy="246221"/>
          </a:xfrm>
          <a:prstGeom prst="rect">
            <a:avLst/>
          </a:prstGeom>
        </p:spPr>
        <p:txBody>
          <a:bodyPr wrap="square">
            <a:spAutoFit/>
          </a:bodyPr>
          <a:lstStyle/>
          <a:p>
            <a:r>
              <a:rPr lang="es-EC" sz="1000" dirty="0"/>
              <a:t>http://expansion.mx/expansion/2015/04/28/inventa-nariz-electronica-que-halla-victimas-en-un-desastre</a:t>
            </a:r>
          </a:p>
        </p:txBody>
      </p:sp>
    </p:spTree>
    <p:extLst>
      <p:ext uri="{BB962C8B-B14F-4D97-AF65-F5344CB8AC3E}">
        <p14:creationId xmlns:p14="http://schemas.microsoft.com/office/powerpoint/2010/main" val="194645695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286000" y="21770"/>
            <a:ext cx="67056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ROBÓTICA MÓVIL - APLICACIONES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2" name="Picture 2" descr="http://www.monografias.com/trabajos31/robotica/ro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768410"/>
            <a:ext cx="32766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6 Marcador de pie de página"/>
          <p:cNvSpPr txBox="1">
            <a:spLocks/>
          </p:cNvSpPr>
          <p:nvPr/>
        </p:nvSpPr>
        <p:spPr>
          <a:xfrm>
            <a:off x="304800" y="654410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6" name="6 Marcador de pie de página"/>
          <p:cNvSpPr>
            <a:spLocks noGrp="1"/>
          </p:cNvSpPr>
          <p:nvPr>
            <p:ph type="ftr" sz="quarter" idx="11"/>
          </p:nvPr>
        </p:nvSpPr>
        <p:spPr>
          <a:xfrm>
            <a:off x="4267200" y="6553200"/>
            <a:ext cx="457200" cy="365125"/>
          </a:xfrm>
        </p:spPr>
        <p:txBody>
          <a:bodyPr/>
          <a:lstStyle/>
          <a:p>
            <a:r>
              <a:rPr lang="es-ES" dirty="0" smtClean="0">
                <a:solidFill>
                  <a:schemeClr val="tx1"/>
                </a:solidFill>
                <a:effectLst>
                  <a:outerShdw blurRad="38100" dist="38100" dir="2700000" algn="tl">
                    <a:srgbClr val="000000">
                      <a:alpha val="43137"/>
                    </a:srgbClr>
                  </a:outerShdw>
                </a:effectLst>
              </a:rPr>
              <a:t>8</a:t>
            </a:r>
            <a:endParaRPr lang="es-ES" dirty="0">
              <a:solidFill>
                <a:schemeClr val="tx1"/>
              </a:solidFill>
              <a:effectLst>
                <a:outerShdw blurRad="38100" dist="38100" dir="2700000" algn="tl">
                  <a:srgbClr val="000000">
                    <a:alpha val="43137"/>
                  </a:srgbClr>
                </a:outerShdw>
              </a:effectLst>
            </a:endParaRPr>
          </a:p>
        </p:txBody>
      </p:sp>
      <p:sp>
        <p:nvSpPr>
          <p:cNvPr id="8" name="Cheurón 7"/>
          <p:cNvSpPr/>
          <p:nvPr/>
        </p:nvSpPr>
        <p:spPr>
          <a:xfrm>
            <a:off x="2590800" y="997010"/>
            <a:ext cx="2651644"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ÁMBITO MILITAR</a:t>
            </a:r>
            <a:endParaRPr lang="es-EC" sz="2000" dirty="0">
              <a:solidFill>
                <a:schemeClr val="tx1"/>
              </a:solidFill>
            </a:endParaRPr>
          </a:p>
        </p:txBody>
      </p:sp>
      <p:sp>
        <p:nvSpPr>
          <p:cNvPr id="9" name="Rectángulo redondeado 8"/>
          <p:cNvSpPr/>
          <p:nvPr/>
        </p:nvSpPr>
        <p:spPr>
          <a:xfrm>
            <a:off x="2837311" y="1815225"/>
            <a:ext cx="2158621" cy="354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smtClean="0"/>
              <a:t>Búsqueda de explosivos</a:t>
            </a:r>
            <a:endParaRPr lang="es-EC" sz="1400" dirty="0"/>
          </a:p>
        </p:txBody>
      </p:sp>
      <p:sp>
        <p:nvSpPr>
          <p:cNvPr id="10" name="Cheurón 9"/>
          <p:cNvSpPr/>
          <p:nvPr/>
        </p:nvSpPr>
        <p:spPr>
          <a:xfrm flipH="1">
            <a:off x="4727418" y="3550833"/>
            <a:ext cx="2783502" cy="68580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dirty="0" smtClean="0">
                <a:solidFill>
                  <a:schemeClr val="tx1"/>
                </a:solidFill>
              </a:rPr>
              <a:t>ÁMBITO CIVIL</a:t>
            </a:r>
            <a:endParaRPr lang="es-EC" sz="2000" dirty="0">
              <a:solidFill>
                <a:schemeClr val="tx1"/>
              </a:solidFill>
            </a:endParaRPr>
          </a:p>
        </p:txBody>
      </p:sp>
      <p:sp>
        <p:nvSpPr>
          <p:cNvPr id="11" name="Rectángulo redondeado 10"/>
          <p:cNvSpPr/>
          <p:nvPr/>
        </p:nvSpPr>
        <p:spPr>
          <a:xfrm>
            <a:off x="4973929" y="4293253"/>
            <a:ext cx="2158621" cy="3549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smtClean="0"/>
              <a:t>Detección de drogas</a:t>
            </a:r>
            <a:endParaRPr lang="es-EC" sz="1400" dirty="0"/>
          </a:p>
        </p:txBody>
      </p:sp>
      <p:sp>
        <p:nvSpPr>
          <p:cNvPr id="3" name="Rectángulo 2"/>
          <p:cNvSpPr/>
          <p:nvPr/>
        </p:nvSpPr>
        <p:spPr>
          <a:xfrm>
            <a:off x="379863" y="6243296"/>
            <a:ext cx="5828732" cy="400110"/>
          </a:xfrm>
          <a:prstGeom prst="rect">
            <a:avLst/>
          </a:prstGeom>
        </p:spPr>
        <p:txBody>
          <a:bodyPr wrap="square">
            <a:spAutoFit/>
          </a:bodyPr>
          <a:lstStyle/>
          <a:p>
            <a:r>
              <a:rPr lang="es-EC" sz="1000" dirty="0"/>
              <a:t>http://</a:t>
            </a:r>
            <a:r>
              <a:rPr lang="es-EC" sz="1000" dirty="0" smtClean="0"/>
              <a:t>art1roboticakfs.blogspot.com/2013/06/articulo-n1-la-robotica.html</a:t>
            </a:r>
          </a:p>
          <a:p>
            <a:r>
              <a:rPr lang="es-EC" sz="1000" dirty="0"/>
              <a:t>http://www.agenciasinc.es/Noticias/Vigilantes-roboticos-aprenden-a-patrullar-mediante-la-teoria-de-juegos</a:t>
            </a:r>
          </a:p>
        </p:txBody>
      </p:sp>
      <p:pic>
        <p:nvPicPr>
          <p:cNvPr id="4" name="Imagen 3"/>
          <p:cNvPicPr>
            <a:picLocks noChangeAspect="1"/>
          </p:cNvPicPr>
          <p:nvPr/>
        </p:nvPicPr>
        <p:blipFill>
          <a:blip r:embed="rId4"/>
          <a:stretch>
            <a:fillRect/>
          </a:stretch>
        </p:blipFill>
        <p:spPr>
          <a:xfrm>
            <a:off x="529954" y="3210726"/>
            <a:ext cx="3386667" cy="2520000"/>
          </a:xfrm>
          <a:prstGeom prst="rect">
            <a:avLst/>
          </a:prstGeom>
        </p:spPr>
      </p:pic>
    </p:spTree>
    <p:extLst>
      <p:ext uri="{BB962C8B-B14F-4D97-AF65-F5344CB8AC3E}">
        <p14:creationId xmlns:p14="http://schemas.microsoft.com/office/powerpoint/2010/main" val="28389765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1066800" y="21770"/>
            <a:ext cx="7924800" cy="584775"/>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SIMIL CAN ADIESTRADO- ROBÓTICA MOVIL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6 Marcador de pie de página"/>
          <p:cNvSpPr txBox="1">
            <a:spLocks/>
          </p:cNvSpPr>
          <p:nvPr/>
        </p:nvSpPr>
        <p:spPr>
          <a:xfrm>
            <a:off x="279779"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solidFill>
                  <a:schemeClr val="tx1"/>
                </a:solidFill>
                <a:effectLst>
                  <a:outerShdw blurRad="38100" dist="38100" dir="2700000" algn="tl">
                    <a:srgbClr val="000000">
                      <a:alpha val="43137"/>
                    </a:srgbClr>
                  </a:outerShdw>
                </a:effectLst>
              </a:rPr>
              <a:t>Dennis A. Gaibor J.  -  Edison J. Mediavilla F.</a:t>
            </a:r>
            <a:endParaRPr lang="es-ES" dirty="0">
              <a:solidFill>
                <a:schemeClr val="tx1"/>
              </a:solidFill>
              <a:effectLst>
                <a:outerShdw blurRad="38100" dist="38100" dir="2700000" algn="tl">
                  <a:srgbClr val="000000">
                    <a:alpha val="43137"/>
                  </a:srgbClr>
                </a:outerShdw>
              </a:effectLst>
            </a:endParaRPr>
          </a:p>
        </p:txBody>
      </p:sp>
      <p:sp>
        <p:nvSpPr>
          <p:cNvPr id="6" name="6 Marcador de pie de página"/>
          <p:cNvSpPr>
            <a:spLocks noGrp="1"/>
          </p:cNvSpPr>
          <p:nvPr>
            <p:ph type="ftr" sz="quarter" idx="11"/>
          </p:nvPr>
        </p:nvSpPr>
        <p:spPr>
          <a:xfrm>
            <a:off x="4267200" y="6400800"/>
            <a:ext cx="457200" cy="365125"/>
          </a:xfrm>
        </p:spPr>
        <p:txBody>
          <a:bodyPr/>
          <a:lstStyle/>
          <a:p>
            <a:r>
              <a:rPr lang="es-ES" dirty="0">
                <a:solidFill>
                  <a:schemeClr val="tx1"/>
                </a:solidFill>
                <a:effectLst>
                  <a:outerShdw blurRad="38100" dist="38100" dir="2700000" algn="tl">
                    <a:srgbClr val="000000">
                      <a:alpha val="43137"/>
                    </a:srgbClr>
                  </a:outerShdw>
                </a:effectLst>
              </a:rPr>
              <a:t>9</a:t>
            </a:r>
          </a:p>
        </p:txBody>
      </p:sp>
      <p:pic>
        <p:nvPicPr>
          <p:cNvPr id="1026" name="Picture 2" descr="Perro antidroga captura gato que portaba heroí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907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4357914" y="1924330"/>
            <a:ext cx="4677461" cy="2691213"/>
          </a:xfrm>
          <a:prstGeom prst="rect">
            <a:avLst/>
          </a:prstGeom>
        </p:spPr>
      </p:pic>
      <p:sp>
        <p:nvSpPr>
          <p:cNvPr id="13" name="Flecha derecha 12"/>
          <p:cNvSpPr/>
          <p:nvPr/>
        </p:nvSpPr>
        <p:spPr>
          <a:xfrm>
            <a:off x="3178628" y="2774636"/>
            <a:ext cx="1219200" cy="990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Rectángulo 3"/>
          <p:cNvSpPr/>
          <p:nvPr/>
        </p:nvSpPr>
        <p:spPr>
          <a:xfrm>
            <a:off x="7162800" y="1924330"/>
            <a:ext cx="1828800" cy="74267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ángulo redondeado 26"/>
          <p:cNvSpPr/>
          <p:nvPr/>
        </p:nvSpPr>
        <p:spPr>
          <a:xfrm>
            <a:off x="7162800" y="1518560"/>
            <a:ext cx="1712918" cy="35494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smtClean="0"/>
              <a:t>Nariz electrónica</a:t>
            </a:r>
            <a:endParaRPr lang="es-EC" sz="1400" dirty="0"/>
          </a:p>
        </p:txBody>
      </p:sp>
      <p:sp>
        <p:nvSpPr>
          <p:cNvPr id="28" name="Rectángulo 27"/>
          <p:cNvSpPr/>
          <p:nvPr/>
        </p:nvSpPr>
        <p:spPr>
          <a:xfrm>
            <a:off x="4427938" y="3160015"/>
            <a:ext cx="4577327" cy="142634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redondeado 28"/>
          <p:cNvSpPr/>
          <p:nvPr/>
        </p:nvSpPr>
        <p:spPr>
          <a:xfrm>
            <a:off x="5943600" y="4648200"/>
            <a:ext cx="1932215" cy="354947"/>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smtClean="0"/>
              <a:t>Sistema de Locomoción</a:t>
            </a:r>
            <a:endParaRPr lang="es-EC" sz="1400" dirty="0"/>
          </a:p>
        </p:txBody>
      </p:sp>
    </p:spTree>
    <p:extLst>
      <p:ext uri="{BB962C8B-B14F-4D97-AF65-F5344CB8AC3E}">
        <p14:creationId xmlns:p14="http://schemas.microsoft.com/office/powerpoint/2010/main" val="130020304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27" grpId="0" animBg="1"/>
      <p:bldP spid="28"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531222</TotalTime>
  <Words>1769</Words>
  <Application>Microsoft Office PowerPoint</Application>
  <PresentationFormat>Presentación en pantalla (4:3)</PresentationFormat>
  <Paragraphs>339</Paragraphs>
  <Slides>39</Slides>
  <Notes>24</Notes>
  <HiddenSlides>0</HiddenSlides>
  <MMClips>1</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39</vt:i4>
      </vt:variant>
    </vt:vector>
  </HeadingPairs>
  <TitlesOfParts>
    <vt:vector size="45" baseType="lpstr">
      <vt:lpstr>Arial</vt:lpstr>
      <vt:lpstr>Calibri</vt:lpstr>
      <vt:lpstr>Times New Roman</vt:lpstr>
      <vt:lpstr>Wingdings</vt:lpstr>
      <vt:lpstr>Theme1</vt:lpstr>
      <vt:lpstr>FORMATO ESPE2013V2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Dennis Gaibor</cp:lastModifiedBy>
  <cp:revision>463</cp:revision>
  <dcterms:created xsi:type="dcterms:W3CDTF">2012-08-14T15:29:02Z</dcterms:created>
  <dcterms:modified xsi:type="dcterms:W3CDTF">2016-04-28T15:13:09Z</dcterms:modified>
</cp:coreProperties>
</file>