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sldIdLst>
    <p:sldId id="256" r:id="rId2"/>
    <p:sldId id="257" r:id="rId3"/>
    <p:sldId id="376" r:id="rId4"/>
    <p:sldId id="433" r:id="rId5"/>
    <p:sldId id="377" r:id="rId6"/>
    <p:sldId id="379" r:id="rId7"/>
    <p:sldId id="415" r:id="rId8"/>
    <p:sldId id="380" r:id="rId9"/>
    <p:sldId id="381" r:id="rId10"/>
    <p:sldId id="416" r:id="rId11"/>
    <p:sldId id="434" r:id="rId12"/>
    <p:sldId id="382" r:id="rId13"/>
    <p:sldId id="383" r:id="rId14"/>
    <p:sldId id="420" r:id="rId15"/>
    <p:sldId id="417" r:id="rId16"/>
    <p:sldId id="421" r:id="rId17"/>
    <p:sldId id="418" r:id="rId18"/>
    <p:sldId id="422" r:id="rId19"/>
    <p:sldId id="258" r:id="rId20"/>
    <p:sldId id="426" r:id="rId21"/>
    <p:sldId id="436" r:id="rId22"/>
    <p:sldId id="437" r:id="rId23"/>
    <p:sldId id="438" r:id="rId24"/>
    <p:sldId id="427" r:id="rId25"/>
    <p:sldId id="428" r:id="rId26"/>
    <p:sldId id="429" r:id="rId27"/>
    <p:sldId id="431" r:id="rId28"/>
    <p:sldId id="430" r:id="rId29"/>
    <p:sldId id="439" r:id="rId30"/>
    <p:sldId id="432" r:id="rId31"/>
    <p:sldId id="441" r:id="rId32"/>
    <p:sldId id="440" r:id="rId33"/>
    <p:sldId id="442" r:id="rId34"/>
    <p:sldId id="443" r:id="rId35"/>
    <p:sldId id="444" r:id="rId36"/>
    <p:sldId id="445" r:id="rId37"/>
    <p:sldId id="446" r:id="rId38"/>
    <p:sldId id="447" r:id="rId39"/>
    <p:sldId id="448" r:id="rId40"/>
    <p:sldId id="449" r:id="rId41"/>
    <p:sldId id="451" r:id="rId42"/>
    <p:sldId id="452" r:id="rId43"/>
    <p:sldId id="459" r:id="rId44"/>
    <p:sldId id="453" r:id="rId45"/>
    <p:sldId id="454" r:id="rId46"/>
    <p:sldId id="455" r:id="rId47"/>
    <p:sldId id="456" r:id="rId48"/>
    <p:sldId id="457" r:id="rId49"/>
    <p:sldId id="458" r:id="rId50"/>
    <p:sldId id="460" r:id="rId51"/>
    <p:sldId id="461" r:id="rId52"/>
    <p:sldId id="462" r:id="rId53"/>
    <p:sldId id="463" r:id="rId54"/>
    <p:sldId id="464" r:id="rId55"/>
    <p:sldId id="465" r:id="rId56"/>
    <p:sldId id="466" r:id="rId57"/>
    <p:sldId id="467" r:id="rId58"/>
    <p:sldId id="468" r:id="rId59"/>
    <p:sldId id="469" r:id="rId60"/>
    <p:sldId id="470" r:id="rId61"/>
    <p:sldId id="471" r:id="rId62"/>
    <p:sldId id="472" r:id="rId63"/>
    <p:sldId id="473" r:id="rId64"/>
    <p:sldId id="474" r:id="rId65"/>
    <p:sldId id="475" r:id="rId66"/>
    <p:sldId id="476" r:id="rId67"/>
    <p:sldId id="477" r:id="rId68"/>
    <p:sldId id="366" r:id="rId69"/>
    <p:sldId id="478" r:id="rId70"/>
    <p:sldId id="479" r:id="rId71"/>
    <p:sldId id="480" r:id="rId72"/>
    <p:sldId id="481" r:id="rId73"/>
    <p:sldId id="482" r:id="rId74"/>
    <p:sldId id="371" r:id="rId75"/>
    <p:sldId id="484" r:id="rId76"/>
    <p:sldId id="485" r:id="rId77"/>
    <p:sldId id="486" r:id="rId78"/>
    <p:sldId id="487"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660"/>
  </p:normalViewPr>
  <p:slideViewPr>
    <p:cSldViewPr snapToGrid="0">
      <p:cViewPr varScale="1">
        <p:scale>
          <a:sx n="74" d="100"/>
          <a:sy n="74" d="100"/>
        </p:scale>
        <p:origin x="1164" y="72"/>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istian\Desktop\TESIS\RESUMEN%20RESULTADO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istian\Desktop\TESIS\RESUMEN%20RESULTADOS%2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ENSAYOS ESTÁNDAR      ENSAYOS</a:t>
            </a:r>
            <a:r>
              <a:rPr lang="es-EC" baseline="0"/>
              <a:t> SOLDADAS</a:t>
            </a:r>
            <a:endParaRPr lang="es-EC"/>
          </a:p>
        </c:rich>
      </c:tx>
      <c:layout>
        <c:manualLayout>
          <c:xMode val="edge"/>
          <c:yMode val="edge"/>
          <c:x val="0.14672603424571901"/>
          <c:y val="2.58064516129032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Hoja1!$C$9</c:f>
              <c:strCache>
                <c:ptCount val="1"/>
                <c:pt idx="0">
                  <c:v>AMARILLO</c:v>
                </c:pt>
              </c:strCache>
            </c:strRef>
          </c:tx>
          <c:spPr>
            <a:solidFill>
              <a:srgbClr val="FFFF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Hoja1!$D$21:$D$26</c:f>
              <c:numCache>
                <c:formatCode>General</c:formatCode>
                <c:ptCount val="6"/>
                <c:pt idx="0">
                  <c:v>12</c:v>
                </c:pt>
                <c:pt idx="1">
                  <c:v>10</c:v>
                </c:pt>
                <c:pt idx="2">
                  <c:v>8</c:v>
                </c:pt>
                <c:pt idx="3">
                  <c:v>12</c:v>
                </c:pt>
                <c:pt idx="4">
                  <c:v>10</c:v>
                </c:pt>
                <c:pt idx="5">
                  <c:v>8</c:v>
                </c:pt>
              </c:numCache>
            </c:numRef>
          </c:cat>
          <c:val>
            <c:numRef>
              <c:f>Hoja1!$H$9:$H$14</c:f>
              <c:numCache>
                <c:formatCode>General</c:formatCode>
                <c:ptCount val="6"/>
                <c:pt idx="0">
                  <c:v>21</c:v>
                </c:pt>
                <c:pt idx="1">
                  <c:v>23</c:v>
                </c:pt>
                <c:pt idx="2">
                  <c:v>17</c:v>
                </c:pt>
                <c:pt idx="3">
                  <c:v>15</c:v>
                </c:pt>
                <c:pt idx="4">
                  <c:v>16</c:v>
                </c:pt>
                <c:pt idx="5">
                  <c:v>6</c:v>
                </c:pt>
              </c:numCache>
            </c:numRef>
          </c:val>
          <c:extLst xmlns:c16r2="http://schemas.microsoft.com/office/drawing/2015/06/chart">
            <c:ext xmlns:c16="http://schemas.microsoft.com/office/drawing/2014/chart" uri="{C3380CC4-5D6E-409C-BE32-E72D297353CC}">
              <c16:uniqueId val="{00000000-57D7-4C95-80A7-AEF40A44E6C0}"/>
            </c:ext>
          </c:extLst>
        </c:ser>
        <c:ser>
          <c:idx val="1"/>
          <c:order val="1"/>
          <c:tx>
            <c:strRef>
              <c:f>Hoja1!$C$15</c:f>
              <c:strCache>
                <c:ptCount val="1"/>
                <c:pt idx="0">
                  <c:v>ROJO</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Hoja1!$D$21:$D$26</c:f>
              <c:numCache>
                <c:formatCode>General</c:formatCode>
                <c:ptCount val="6"/>
                <c:pt idx="0">
                  <c:v>12</c:v>
                </c:pt>
                <c:pt idx="1">
                  <c:v>10</c:v>
                </c:pt>
                <c:pt idx="2">
                  <c:v>8</c:v>
                </c:pt>
                <c:pt idx="3">
                  <c:v>12</c:v>
                </c:pt>
                <c:pt idx="4">
                  <c:v>10</c:v>
                </c:pt>
                <c:pt idx="5">
                  <c:v>8</c:v>
                </c:pt>
              </c:numCache>
            </c:numRef>
          </c:cat>
          <c:val>
            <c:numRef>
              <c:f>Hoja1!$H$15:$H$20</c:f>
              <c:numCache>
                <c:formatCode>General</c:formatCode>
                <c:ptCount val="6"/>
                <c:pt idx="0">
                  <c:v>18</c:v>
                </c:pt>
                <c:pt idx="1">
                  <c:v>29</c:v>
                </c:pt>
                <c:pt idx="2">
                  <c:v>15</c:v>
                </c:pt>
                <c:pt idx="3">
                  <c:v>21</c:v>
                </c:pt>
                <c:pt idx="4">
                  <c:v>21</c:v>
                </c:pt>
                <c:pt idx="5">
                  <c:v>5</c:v>
                </c:pt>
              </c:numCache>
            </c:numRef>
          </c:val>
          <c:extLst xmlns:c16r2="http://schemas.microsoft.com/office/drawing/2015/06/chart">
            <c:ext xmlns:c16="http://schemas.microsoft.com/office/drawing/2014/chart" uri="{C3380CC4-5D6E-409C-BE32-E72D297353CC}">
              <c16:uniqueId val="{00000001-57D7-4C95-80A7-AEF40A44E6C0}"/>
            </c:ext>
          </c:extLst>
        </c:ser>
        <c:ser>
          <c:idx val="2"/>
          <c:order val="2"/>
          <c:tx>
            <c:strRef>
              <c:f>Hoja1!$C$21</c:f>
              <c:strCache>
                <c:ptCount val="1"/>
                <c:pt idx="0">
                  <c:v>BLANCO</c:v>
                </c:pt>
              </c:strCache>
            </c:strRef>
          </c:tx>
          <c:spPr>
            <a:solidFill>
              <a:schemeClr val="bg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Hoja1!$D$21:$D$26</c:f>
              <c:numCache>
                <c:formatCode>General</c:formatCode>
                <c:ptCount val="6"/>
                <c:pt idx="0">
                  <c:v>12</c:v>
                </c:pt>
                <c:pt idx="1">
                  <c:v>10</c:v>
                </c:pt>
                <c:pt idx="2">
                  <c:v>8</c:v>
                </c:pt>
                <c:pt idx="3">
                  <c:v>12</c:v>
                </c:pt>
                <c:pt idx="4">
                  <c:v>10</c:v>
                </c:pt>
                <c:pt idx="5">
                  <c:v>8</c:v>
                </c:pt>
              </c:numCache>
            </c:numRef>
          </c:cat>
          <c:val>
            <c:numRef>
              <c:f>Hoja1!$H$21:$H$26</c:f>
              <c:numCache>
                <c:formatCode>General</c:formatCode>
                <c:ptCount val="6"/>
                <c:pt idx="0">
                  <c:v>19</c:v>
                </c:pt>
                <c:pt idx="1">
                  <c:v>15</c:v>
                </c:pt>
                <c:pt idx="2">
                  <c:v>13</c:v>
                </c:pt>
                <c:pt idx="3">
                  <c:v>19</c:v>
                </c:pt>
                <c:pt idx="4">
                  <c:v>13</c:v>
                </c:pt>
                <c:pt idx="5">
                  <c:v>10</c:v>
                </c:pt>
              </c:numCache>
            </c:numRef>
          </c:val>
          <c:extLst xmlns:c16r2="http://schemas.microsoft.com/office/drawing/2015/06/chart">
            <c:ext xmlns:c16="http://schemas.microsoft.com/office/drawing/2014/chart" uri="{C3380CC4-5D6E-409C-BE32-E72D297353CC}">
              <c16:uniqueId val="{00000002-57D7-4C95-80A7-AEF40A44E6C0}"/>
            </c:ext>
          </c:extLst>
        </c:ser>
        <c:dLbls>
          <c:showLegendKey val="0"/>
          <c:showVal val="1"/>
          <c:showCatName val="0"/>
          <c:showSerName val="0"/>
          <c:showPercent val="0"/>
          <c:showBubbleSize val="0"/>
        </c:dLbls>
        <c:gapWidth val="150"/>
        <c:shape val="box"/>
        <c:axId val="360177312"/>
        <c:axId val="360171040"/>
        <c:axId val="0"/>
      </c:bar3DChart>
      <c:catAx>
        <c:axId val="3601773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Diámetros</a:t>
                </a:r>
                <a:r>
                  <a:rPr lang="es-EC" baseline="0"/>
                  <a:t> Estándar (mm)              Diámetros Soldadas (mm)</a:t>
                </a:r>
                <a:endParaRPr lang="es-EC"/>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0171040"/>
        <c:crosses val="autoZero"/>
        <c:auto val="1"/>
        <c:lblAlgn val="ctr"/>
        <c:lblOffset val="100"/>
        <c:noMultiLvlLbl val="0"/>
      </c:catAx>
      <c:valAx>
        <c:axId val="36017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Promedio</a:t>
                </a:r>
                <a:r>
                  <a:rPr lang="es-EC" baseline="0"/>
                  <a:t> de número de ciclos soportados a fatiga</a:t>
                </a:r>
                <a:endParaRPr lang="es-EC"/>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017731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Hoja1!$I$40</c:f>
              <c:strCache>
                <c:ptCount val="1"/>
                <c:pt idx="0">
                  <c:v>AMARILLO</c:v>
                </c:pt>
              </c:strCache>
            </c:strRef>
          </c:tx>
          <c:spPr>
            <a:solidFill>
              <a:srgbClr val="FFFF00"/>
            </a:solidFill>
            <a:ln>
              <a:noFill/>
            </a:ln>
            <a:effectLst/>
            <a:sp3d/>
          </c:spPr>
          <c:invertIfNegative val="0"/>
          <c:dLbls>
            <c:dLbl>
              <c:idx val="0"/>
              <c:layout>
                <c:manualLayout>
                  <c:x val="-7.0175425671054796E-3"/>
                  <c:y val="-2.421097151901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E7E-4EF9-B368-8CE5A17E328D}"/>
                </c:ext>
                <c:ext xmlns:c15="http://schemas.microsoft.com/office/drawing/2012/chart" uri="{CE6537A1-D6FC-4f65-9D91-7224C49458BB}">
                  <c15:layout/>
                </c:ext>
              </c:extLst>
            </c:dLbl>
            <c:dLbl>
              <c:idx val="1"/>
              <c:layout>
                <c:manualLayout>
                  <c:x val="-4.6783617114036597E-3"/>
                  <c:y val="-2.075226130201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7E-4EF9-B368-8CE5A17E328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Hoja1!$G$44:$G$45</c:f>
              <c:strCache>
                <c:ptCount val="2"/>
                <c:pt idx="0">
                  <c:v>Estándar</c:v>
                </c:pt>
                <c:pt idx="1">
                  <c:v>Soldadas</c:v>
                </c:pt>
              </c:strCache>
            </c:strRef>
          </c:cat>
          <c:val>
            <c:numRef>
              <c:f>Hoja1!$H$41:$H$42</c:f>
              <c:numCache>
                <c:formatCode>0.0</c:formatCode>
                <c:ptCount val="2"/>
                <c:pt idx="0" formatCode="General">
                  <c:v>20.9</c:v>
                </c:pt>
                <c:pt idx="1">
                  <c:v>11.43333333333333</c:v>
                </c:pt>
              </c:numCache>
            </c:numRef>
          </c:val>
          <c:extLst xmlns:c16r2="http://schemas.microsoft.com/office/drawing/2015/06/chart">
            <c:ext xmlns:c16="http://schemas.microsoft.com/office/drawing/2014/chart" uri="{C3380CC4-5D6E-409C-BE32-E72D297353CC}">
              <c16:uniqueId val="{00000002-CE7E-4EF9-B368-8CE5A17E328D}"/>
            </c:ext>
          </c:extLst>
        </c:ser>
        <c:ser>
          <c:idx val="1"/>
          <c:order val="1"/>
          <c:tx>
            <c:strRef>
              <c:f>Hoja1!$I$46</c:f>
              <c:strCache>
                <c:ptCount val="1"/>
                <c:pt idx="0">
                  <c:v>ROJO</c:v>
                </c:pt>
              </c:strCache>
            </c:strRef>
          </c:tx>
          <c:spPr>
            <a:solidFill>
              <a:srgbClr val="FF0000"/>
            </a:solidFill>
            <a:ln>
              <a:noFill/>
            </a:ln>
            <a:effectLst/>
            <a:sp3d/>
          </c:spPr>
          <c:invertIfNegative val="0"/>
          <c:dLbls>
            <c:dLbl>
              <c:idx val="0"/>
              <c:layout>
                <c:manualLayout>
                  <c:x val="2.8070170268421901E-2"/>
                  <c:y val="-3.45871021700275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7E-4EF9-B368-8CE5A17E328D}"/>
                </c:ext>
                <c:ext xmlns:c15="http://schemas.microsoft.com/office/drawing/2012/chart" uri="{CE6537A1-D6FC-4f65-9D91-7224C49458BB}">
                  <c15:layout/>
                </c:ext>
              </c:extLst>
            </c:dLbl>
            <c:dLbl>
              <c:idx val="1"/>
              <c:layout>
                <c:manualLayout>
                  <c:x val="-2.3391808557018299E-3"/>
                  <c:y val="-2.075226130201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E7E-4EF9-B368-8CE5A17E328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Hoja1!$G$44:$G$45</c:f>
              <c:strCache>
                <c:ptCount val="2"/>
                <c:pt idx="0">
                  <c:v>Estándar</c:v>
                </c:pt>
                <c:pt idx="1">
                  <c:v>Soldadas</c:v>
                </c:pt>
              </c:strCache>
            </c:strRef>
          </c:cat>
          <c:val>
            <c:numRef>
              <c:f>Hoja1!$H$47:$H$48</c:f>
              <c:numCache>
                <c:formatCode>0.0</c:formatCode>
                <c:ptCount val="2"/>
                <c:pt idx="0" formatCode="General">
                  <c:v>20.599999999999991</c:v>
                </c:pt>
                <c:pt idx="1">
                  <c:v>13.733333333333331</c:v>
                </c:pt>
              </c:numCache>
            </c:numRef>
          </c:val>
          <c:extLst xmlns:c16r2="http://schemas.microsoft.com/office/drawing/2015/06/chart">
            <c:ext xmlns:c16="http://schemas.microsoft.com/office/drawing/2014/chart" uri="{C3380CC4-5D6E-409C-BE32-E72D297353CC}">
              <c16:uniqueId val="{00000005-CE7E-4EF9-B368-8CE5A17E328D}"/>
            </c:ext>
          </c:extLst>
        </c:ser>
        <c:ser>
          <c:idx val="2"/>
          <c:order val="2"/>
          <c:tx>
            <c:strRef>
              <c:f>Hoja1!$I$52</c:f>
              <c:strCache>
                <c:ptCount val="1"/>
                <c:pt idx="0">
                  <c:v>BLANCO</c:v>
                </c:pt>
              </c:strCache>
            </c:strRef>
          </c:tx>
          <c:spPr>
            <a:solidFill>
              <a:schemeClr val="accent3">
                <a:lumMod val="40000"/>
                <a:lumOff val="60000"/>
              </a:schemeClr>
            </a:solidFill>
            <a:ln>
              <a:noFill/>
            </a:ln>
            <a:effectLst/>
            <a:sp3d/>
          </c:spPr>
          <c:invertIfNegative val="0"/>
          <c:dLbls>
            <c:dLbl>
              <c:idx val="0"/>
              <c:layout>
                <c:manualLayout>
                  <c:x val="2.33918085570183E-2"/>
                  <c:y val="-2.421097151901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E7E-4EF9-B368-8CE5A17E328D}"/>
                </c:ext>
                <c:ext xmlns:c15="http://schemas.microsoft.com/office/drawing/2012/chart" uri="{CE6537A1-D6FC-4f65-9D91-7224C49458BB}">
                  <c15:layout/>
                </c:ext>
              </c:extLst>
            </c:dLbl>
            <c:dLbl>
              <c:idx val="1"/>
              <c:layout>
                <c:manualLayout>
                  <c:x val="0"/>
                  <c:y val="-2.075226130201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7E-4EF9-B368-8CE5A17E328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Hoja1!$G$44:$G$45</c:f>
              <c:strCache>
                <c:ptCount val="2"/>
                <c:pt idx="0">
                  <c:v>Estándar</c:v>
                </c:pt>
                <c:pt idx="1">
                  <c:v>Soldadas</c:v>
                </c:pt>
              </c:strCache>
            </c:strRef>
          </c:cat>
          <c:val>
            <c:numRef>
              <c:f>Hoja1!$H$53:$H$54</c:f>
              <c:numCache>
                <c:formatCode>General</c:formatCode>
                <c:ptCount val="2"/>
                <c:pt idx="0" formatCode="0.0">
                  <c:v>16.53333333333331</c:v>
                </c:pt>
                <c:pt idx="1">
                  <c:v>15.5</c:v>
                </c:pt>
              </c:numCache>
            </c:numRef>
          </c:val>
          <c:extLst xmlns:c16r2="http://schemas.microsoft.com/office/drawing/2015/06/chart">
            <c:ext xmlns:c16="http://schemas.microsoft.com/office/drawing/2014/chart" uri="{C3380CC4-5D6E-409C-BE32-E72D297353CC}">
              <c16:uniqueId val="{00000008-CE7E-4EF9-B368-8CE5A17E328D}"/>
            </c:ext>
          </c:extLst>
        </c:ser>
        <c:dLbls>
          <c:showLegendKey val="0"/>
          <c:showVal val="1"/>
          <c:showCatName val="0"/>
          <c:showSerName val="0"/>
          <c:showPercent val="0"/>
          <c:showBubbleSize val="0"/>
        </c:dLbls>
        <c:gapWidth val="150"/>
        <c:shape val="box"/>
        <c:axId val="311147392"/>
        <c:axId val="311148568"/>
        <c:axId val="0"/>
      </c:bar3DChart>
      <c:catAx>
        <c:axId val="3111473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11148568"/>
        <c:crosses val="autoZero"/>
        <c:auto val="1"/>
        <c:lblAlgn val="ctr"/>
        <c:lblOffset val="100"/>
        <c:noMultiLvlLbl val="0"/>
      </c:catAx>
      <c:valAx>
        <c:axId val="311148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Promedio de Índice de Energía por</a:t>
                </a:r>
                <a:r>
                  <a:rPr lang="es-EC" baseline="0"/>
                  <a:t> unidad de volumen absorbido por la varilla (MJ/m3)</a:t>
                </a:r>
                <a:endParaRPr lang="es-EC"/>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1114739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0.47619</cdr:x>
      <cdr:y>0</cdr:y>
    </cdr:from>
    <cdr:to>
      <cdr:x>0.48016</cdr:x>
      <cdr:y>1</cdr:y>
    </cdr:to>
    <cdr:cxnSp macro="">
      <cdr:nvCxnSpPr>
        <cdr:cNvPr id="5" name="Conector recto 4"/>
        <cdr:cNvCxnSpPr/>
      </cdr:nvCxnSpPr>
      <cdr:spPr>
        <a:xfrm xmlns:a="http://schemas.openxmlformats.org/drawingml/2006/main">
          <a:off x="2286000" y="0"/>
          <a:ext cx="19050" cy="29718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61BEF0D-F0BB-DE4B-95CE-6DB70DBA9567}" type="datetimeFigureOut">
              <a:rPr lang="en-US" smtClean="0"/>
              <a:pPr/>
              <a:t>5/7/2016</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57F1E4F-1CFF-5643-939E-217C01CDF565}" type="slidenum">
              <a:rPr lang="en-US" smtClean="0"/>
              <a:pPr/>
              <a:t>‹Nº›</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27321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4543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133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01317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126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7789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8140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3768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6263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61BEF0D-F0BB-DE4B-95CE-6DB70DBA9567}" type="datetimeFigureOut">
              <a:rPr lang="en-US" smtClean="0"/>
              <a:pPr/>
              <a:t>5/7/2016</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5944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3761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7274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1942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2969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8228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0845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4557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5/7/2016</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1215026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52812" y="2039871"/>
            <a:ext cx="7575383" cy="1363914"/>
          </a:xfrm>
        </p:spPr>
        <p:txBody>
          <a:bodyPr>
            <a:normAutofit fontScale="90000"/>
          </a:bodyPr>
          <a:lstStyle/>
          <a:p>
            <a:pPr algn="ctr"/>
            <a:r>
              <a:rPr lang="es-ES" dirty="0" smtClean="0"/>
              <a:t>UNIVERSIDAD DE LAS FUERZAS ARMADAS - ESPE</a:t>
            </a:r>
            <a:endParaRPr lang="es-ES" dirty="0"/>
          </a:p>
        </p:txBody>
      </p:sp>
      <p:sp>
        <p:nvSpPr>
          <p:cNvPr id="3" name="Subtítulo 2"/>
          <p:cNvSpPr>
            <a:spLocks noGrp="1"/>
          </p:cNvSpPr>
          <p:nvPr>
            <p:ph type="subTitle" idx="1"/>
          </p:nvPr>
        </p:nvSpPr>
        <p:spPr>
          <a:xfrm>
            <a:off x="3386533" y="3854449"/>
            <a:ext cx="5240734" cy="1564274"/>
          </a:xfrm>
        </p:spPr>
        <p:txBody>
          <a:bodyPr>
            <a:noAutofit/>
          </a:bodyPr>
          <a:lstStyle/>
          <a:p>
            <a:pPr algn="l"/>
            <a:r>
              <a:rPr lang="es-ES" sz="2000" dirty="0"/>
              <a:t>EXPOSICIÓN DEL PROYECTO INVESTIGATIVO DE TITULACIÓN POR:</a:t>
            </a:r>
            <a:endParaRPr lang="en-US" sz="2000" dirty="0"/>
          </a:p>
          <a:p>
            <a:pPr marL="600075" lvl="1" indent="-257175" algn="l">
              <a:buFont typeface="Arial" panose="020B0604020202020204" pitchFamily="34" charset="0"/>
              <a:buChar char="•"/>
            </a:pPr>
            <a:r>
              <a:rPr lang="en-US" dirty="0" smtClean="0"/>
              <a:t>Cristian Antonio Aguirre Guerrero</a:t>
            </a:r>
            <a:endParaRPr lang="en-US" dirty="0"/>
          </a:p>
          <a:p>
            <a:pPr marL="600075" lvl="1" indent="-257175" algn="l">
              <a:buFont typeface="Arial" panose="020B0604020202020204" pitchFamily="34" charset="0"/>
              <a:buChar char="•"/>
            </a:pPr>
            <a:r>
              <a:rPr lang="es-EC" dirty="0" smtClean="0"/>
              <a:t>Jairo Paúl Vela Castro</a:t>
            </a:r>
            <a:endParaRPr lang="es-ES" dirty="0"/>
          </a:p>
        </p:txBody>
      </p:sp>
      <p:pic>
        <p:nvPicPr>
          <p:cNvPr id="4" name="Picture 215041"/>
          <p:cNvPicPr/>
          <p:nvPr/>
        </p:nvPicPr>
        <p:blipFill>
          <a:blip r:embed="rId2">
            <a:extLst>
              <a:ext uri="{28A0092B-C50C-407E-A947-70E740481C1C}">
                <a14:useLocalDpi xmlns:a14="http://schemas.microsoft.com/office/drawing/2010/main" val="0"/>
              </a:ext>
            </a:extLst>
          </a:blip>
          <a:srcRect/>
          <a:stretch>
            <a:fillRect/>
          </a:stretch>
        </p:blipFill>
        <p:spPr bwMode="auto">
          <a:xfrm>
            <a:off x="3433011" y="488313"/>
            <a:ext cx="3614987" cy="1100894"/>
          </a:xfrm>
          <a:prstGeom prst="rect">
            <a:avLst/>
          </a:prstGeom>
          <a:noFill/>
          <a:ln>
            <a:noFill/>
          </a:ln>
        </p:spPr>
      </p:pic>
    </p:spTree>
    <p:extLst>
      <p:ext uri="{BB962C8B-B14F-4D97-AF65-F5344CB8AC3E}">
        <p14:creationId xmlns:p14="http://schemas.microsoft.com/office/powerpoint/2010/main" val="3983942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7364" y="467958"/>
            <a:ext cx="7514035" cy="1314449"/>
          </a:xfrm>
          <a:prstGeom prst="rect">
            <a:avLst/>
          </a:prstGeom>
          <a:effectLst/>
        </p:spPr>
        <p:txBody>
          <a:bodyPr vert="horz" lIns="68580" tIns="34290" rIns="68580" bIns="3429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OBJETIVOS ESPECÍFICOS</a:t>
            </a:r>
          </a:p>
        </p:txBody>
      </p:sp>
      <p:sp>
        <p:nvSpPr>
          <p:cNvPr id="5" name="Rectangle 4"/>
          <p:cNvSpPr/>
          <p:nvPr/>
        </p:nvSpPr>
        <p:spPr>
          <a:xfrm>
            <a:off x="870512" y="1580031"/>
            <a:ext cx="7968688" cy="2646878"/>
          </a:xfrm>
          <a:prstGeom prst="rect">
            <a:avLst/>
          </a:prstGeom>
        </p:spPr>
        <p:txBody>
          <a:bodyPr wrap="square">
            <a:spAutoFit/>
          </a:bodyPr>
          <a:lstStyle/>
          <a:p>
            <a:pPr marL="285750" lvl="0" indent="-285750" algn="just">
              <a:buFont typeface="Arial" panose="020B0604020202020204" pitchFamily="34" charset="0"/>
              <a:buChar char="•"/>
            </a:pPr>
            <a:endParaRPr lang="es-ES" sz="2200" dirty="0" smtClean="0"/>
          </a:p>
          <a:p>
            <a:pPr marL="285750" indent="-285750">
              <a:buFont typeface="Arial" panose="020B0604020202020204" pitchFamily="34" charset="0"/>
              <a:buChar char="•"/>
            </a:pPr>
            <a:endParaRPr lang="es-ES" dirty="0" smtClean="0"/>
          </a:p>
          <a:p>
            <a:pPr marL="285750" lvl="0" indent="-285750">
              <a:buFont typeface="Arial" panose="020B0604020202020204" pitchFamily="34" charset="0"/>
              <a:buChar char="•"/>
            </a:pPr>
            <a:endParaRPr lang="es-ES" dirty="0" smtClean="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smtClean="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smtClean="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C" dirty="0"/>
          </a:p>
        </p:txBody>
      </p:sp>
      <p:sp>
        <p:nvSpPr>
          <p:cNvPr id="6" name="Marcador de contenido 2"/>
          <p:cNvSpPr>
            <a:spLocks noGrp="1"/>
          </p:cNvSpPr>
          <p:nvPr>
            <p:ph idx="1"/>
          </p:nvPr>
        </p:nvSpPr>
        <p:spPr>
          <a:xfrm>
            <a:off x="902047" y="2040732"/>
            <a:ext cx="7704667" cy="3332816"/>
          </a:xfrm>
        </p:spPr>
        <p:txBody>
          <a:bodyPr>
            <a:normAutofit/>
          </a:bodyPr>
          <a:lstStyle/>
          <a:p>
            <a:pPr lvl="0" algn="just"/>
            <a:r>
              <a:rPr lang="es-ES" sz="2200" dirty="0"/>
              <a:t>Realizar un análisis estadístico para determinar la muestra de las marcas de varillas de acero corrugado de producción nacional comúnmente utilizadas en el sector de la construcción local.</a:t>
            </a:r>
          </a:p>
          <a:p>
            <a:pPr lvl="0" algn="just"/>
            <a:endParaRPr lang="es-EC" sz="2200" dirty="0"/>
          </a:p>
          <a:p>
            <a:pPr lvl="0" algn="just"/>
            <a:r>
              <a:rPr lang="es-ES" sz="2200" dirty="0"/>
              <a:t>Adecuar la máquina de ensayos universales MTS presente en el laboratorio de Mecánica de Materiales para obtener resultados confiables el momento de realizar los ensayos. </a:t>
            </a:r>
          </a:p>
          <a:p>
            <a:endParaRPr lang="es-EC" dirty="0"/>
          </a:p>
        </p:txBody>
      </p:sp>
    </p:spTree>
    <p:extLst>
      <p:ext uri="{BB962C8B-B14F-4D97-AF65-F5344CB8AC3E}">
        <p14:creationId xmlns:p14="http://schemas.microsoft.com/office/powerpoint/2010/main" val="1856371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5164" y="632138"/>
            <a:ext cx="7704667" cy="6090634"/>
          </a:xfrm>
        </p:spPr>
        <p:txBody>
          <a:bodyPr>
            <a:normAutofit/>
          </a:bodyPr>
          <a:lstStyle/>
          <a:p>
            <a:pPr algn="just">
              <a:buFont typeface="Arial" panose="020B0604020202020204" pitchFamily="34" charset="0"/>
              <a:buChar char="•"/>
            </a:pPr>
            <a:r>
              <a:rPr lang="es-ES" sz="2200" dirty="0"/>
              <a:t>Determinar el comportamiento de las varillas de acero corrugado de producción nacional en presencia de fatiga de bajos ciclos con esfuerzo medio igual a cero</a:t>
            </a:r>
            <a:r>
              <a:rPr lang="es-ES" sz="2200" dirty="0" smtClean="0"/>
              <a:t>.</a:t>
            </a:r>
          </a:p>
          <a:p>
            <a:pPr marL="0" indent="0" algn="just">
              <a:buNone/>
            </a:pPr>
            <a:endParaRPr lang="es-EC" sz="2200" dirty="0"/>
          </a:p>
          <a:p>
            <a:pPr lvl="0" algn="just">
              <a:buFont typeface="Arial" panose="020B0604020202020204" pitchFamily="34" charset="0"/>
              <a:buChar char="•"/>
            </a:pPr>
            <a:r>
              <a:rPr lang="es-ES" sz="2200" dirty="0"/>
              <a:t>Determinar en cuántos ciclos de carga y descarga (fatiga de bajo ciclos con esfuerzo medio igual a cero), se agota la capacidad de resistencia mecánica en las varillas de acero corrugado de producción nacional. </a:t>
            </a:r>
            <a:endParaRPr lang="es-ES" sz="2200" dirty="0" smtClean="0"/>
          </a:p>
          <a:p>
            <a:pPr marL="0" lvl="0" indent="0" algn="just">
              <a:buNone/>
            </a:pPr>
            <a:endParaRPr lang="es-EC" sz="2200" dirty="0"/>
          </a:p>
          <a:p>
            <a:pPr lvl="0" algn="just">
              <a:buFont typeface="Arial" panose="020B0604020202020204" pitchFamily="34" charset="0"/>
              <a:buChar char="•"/>
            </a:pPr>
            <a:r>
              <a:rPr lang="es-ES" sz="2200" dirty="0"/>
              <a:t>Obtener experimentalmente la cantidad de Índice de Energía - disipada  en las varillas de acero corrugado por acción de cargas </a:t>
            </a:r>
            <a:r>
              <a:rPr lang="es-ES" sz="2200" dirty="0" smtClean="0"/>
              <a:t>dinámicas </a:t>
            </a:r>
            <a:r>
              <a:rPr lang="es-ES" sz="2200" dirty="0"/>
              <a:t>en la zona plástica.</a:t>
            </a:r>
            <a:endParaRPr lang="es-EC" sz="2200" dirty="0"/>
          </a:p>
          <a:p>
            <a:endParaRPr lang="es-EC" dirty="0"/>
          </a:p>
        </p:txBody>
      </p:sp>
    </p:spTree>
    <p:extLst>
      <p:ext uri="{BB962C8B-B14F-4D97-AF65-F5344CB8AC3E}">
        <p14:creationId xmlns:p14="http://schemas.microsoft.com/office/powerpoint/2010/main" val="2813827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125506"/>
            <a:ext cx="7514035" cy="1362635"/>
          </a:xfrm>
        </p:spPr>
        <p:txBody>
          <a:bodyPr/>
          <a:lstStyle/>
          <a:p>
            <a:r>
              <a:rPr lang="es-EC" b="1" dirty="0" smtClean="0"/>
              <a:t>ALCANCE</a:t>
            </a:r>
            <a:endParaRPr lang="es-EC" b="1" dirty="0"/>
          </a:p>
        </p:txBody>
      </p:sp>
      <p:sp>
        <p:nvSpPr>
          <p:cNvPr id="3" name="Content Placeholder 2"/>
          <p:cNvSpPr>
            <a:spLocks noGrp="1"/>
          </p:cNvSpPr>
          <p:nvPr>
            <p:ph idx="1"/>
          </p:nvPr>
        </p:nvSpPr>
        <p:spPr>
          <a:xfrm>
            <a:off x="1113232" y="1935705"/>
            <a:ext cx="7761827" cy="4554742"/>
          </a:xfrm>
        </p:spPr>
        <p:txBody>
          <a:bodyPr>
            <a:normAutofit fontScale="92500" lnSpcReduction="10000"/>
          </a:bodyPr>
          <a:lstStyle/>
          <a:p>
            <a:pPr algn="just"/>
            <a:r>
              <a:rPr lang="es-ES_tradnl" dirty="0"/>
              <a:t>El presente proyecto definirá el comportamiento a fatiga de bajos ciclos con esfuerzo medio igual a cero en las 3 marcas de varillas de acero corrugado de producción nacional seleccionadas, tomando en cuenta los diámetros que serán analizados, siendo estos </a:t>
            </a:r>
            <a:r>
              <a:rPr lang="es-ES_tradnl" dirty="0" smtClean="0"/>
              <a:t>de </a:t>
            </a:r>
            <a:r>
              <a:rPr lang="es-ES_tradnl" dirty="0"/>
              <a:t>8 mm, 10 mm y 12 mm. De esta </a:t>
            </a:r>
            <a:r>
              <a:rPr lang="es-ES_tradnl" dirty="0" smtClean="0"/>
              <a:t>manera </a:t>
            </a:r>
            <a:r>
              <a:rPr lang="es-ES_tradnl" dirty="0"/>
              <a:t>se obtendrá información que hasta la presente fecha es escasa y que permita realizar futuros diseños de edificaciones enfocándolos en las capacidades de las varillas de acero corrugado en cuanto a resistencia de fenómenos sísmicos</a:t>
            </a:r>
            <a:r>
              <a:rPr lang="es-ES_tradnl" dirty="0" smtClean="0"/>
              <a:t>.</a:t>
            </a:r>
          </a:p>
          <a:p>
            <a:pPr algn="just"/>
            <a:r>
              <a:rPr lang="es-ES_tradnl" dirty="0" smtClean="0"/>
              <a:t>Al </a:t>
            </a:r>
            <a:r>
              <a:rPr lang="es-ES_tradnl" dirty="0"/>
              <a:t>finalizar el proyecto se </a:t>
            </a:r>
            <a:r>
              <a:rPr lang="es-ES_tradnl" dirty="0" smtClean="0"/>
              <a:t>obtendrá </a:t>
            </a:r>
            <a:r>
              <a:rPr lang="es-ES_tradnl" dirty="0"/>
              <a:t>la capacidad de los ciclos de carga que soportan las varillas de acero corrugado de producción </a:t>
            </a:r>
            <a:r>
              <a:rPr lang="es-ES_tradnl" dirty="0" smtClean="0"/>
              <a:t>nacional, </a:t>
            </a:r>
            <a:r>
              <a:rPr lang="es-ES_tradnl" dirty="0"/>
              <a:t>sometidas a un esfuerzo de fatiga de bajos ciclos </a:t>
            </a:r>
            <a:r>
              <a:rPr lang="es-ES_tradnl" dirty="0" smtClean="0"/>
              <a:t>producidos </a:t>
            </a:r>
            <a:r>
              <a:rPr lang="es-ES_tradnl" dirty="0"/>
              <a:t>por un fenómeno sísmico, el cual </a:t>
            </a:r>
            <a:r>
              <a:rPr lang="es-ES_tradnl" dirty="0" smtClean="0"/>
              <a:t>llevará a las varillas </a:t>
            </a:r>
            <a:r>
              <a:rPr lang="es-ES_tradnl" dirty="0"/>
              <a:t>hasta </a:t>
            </a:r>
            <a:r>
              <a:rPr lang="es-ES_tradnl" dirty="0" smtClean="0"/>
              <a:t>agotar su capacidad de carga. </a:t>
            </a:r>
            <a:endParaRPr lang="es-EC" dirty="0"/>
          </a:p>
          <a:p>
            <a:endParaRPr lang="es-EC" dirty="0"/>
          </a:p>
          <a:p>
            <a:endParaRPr lang="es-EC" dirty="0"/>
          </a:p>
        </p:txBody>
      </p:sp>
    </p:spTree>
    <p:extLst>
      <p:ext uri="{BB962C8B-B14F-4D97-AF65-F5344CB8AC3E}">
        <p14:creationId xmlns:p14="http://schemas.microsoft.com/office/powerpoint/2010/main" val="1714569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2" y="393612"/>
            <a:ext cx="7514035" cy="1314449"/>
          </a:xfrm>
        </p:spPr>
        <p:txBody>
          <a:bodyPr/>
          <a:lstStyle/>
          <a:p>
            <a:r>
              <a:rPr lang="es-EC" b="1" dirty="0" smtClean="0"/>
              <a:t>SISMO</a:t>
            </a:r>
            <a:endParaRPr lang="es-EC" b="1" dirty="0"/>
          </a:p>
        </p:txBody>
      </p:sp>
      <p:sp>
        <p:nvSpPr>
          <p:cNvPr id="3" name="Content Placeholder 2"/>
          <p:cNvSpPr>
            <a:spLocks noGrp="1"/>
          </p:cNvSpPr>
          <p:nvPr>
            <p:ph idx="1"/>
          </p:nvPr>
        </p:nvSpPr>
        <p:spPr>
          <a:xfrm>
            <a:off x="1113232" y="1811092"/>
            <a:ext cx="7514035" cy="3829051"/>
          </a:xfrm>
        </p:spPr>
        <p:txBody>
          <a:bodyPr>
            <a:normAutofit/>
          </a:bodyPr>
          <a:lstStyle/>
          <a:p>
            <a:pPr algn="just"/>
            <a:r>
              <a:rPr lang="es-ES" sz="2200" dirty="0"/>
              <a:t>Se denomina sismo o terremoto a las sacudidas o movimientos bruscos del terreno producidos en la corteza terrestre como consecuencia de la liberación repentina de energía en el interior de la Tierra o a la tectónica de placas. Esta energía se transmite a la superficie en forma de ondas sísmicas que se propagan en todas las direcciones.</a:t>
            </a:r>
            <a:endParaRPr lang="es-EC" sz="2200" dirty="0"/>
          </a:p>
        </p:txBody>
      </p:sp>
    </p:spTree>
    <p:extLst>
      <p:ext uri="{BB962C8B-B14F-4D97-AF65-F5344CB8AC3E}">
        <p14:creationId xmlns:p14="http://schemas.microsoft.com/office/powerpoint/2010/main" val="2646767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ESFUERZO EN MATERIALES</a:t>
            </a:r>
            <a:endParaRPr lang="es-EC" b="1" dirty="0"/>
          </a:p>
        </p:txBody>
      </p:sp>
      <p:sp>
        <p:nvSpPr>
          <p:cNvPr id="3" name="Marcador de contenido 2"/>
          <p:cNvSpPr>
            <a:spLocks noGrp="1"/>
          </p:cNvSpPr>
          <p:nvPr>
            <p:ph idx="1"/>
          </p:nvPr>
        </p:nvSpPr>
        <p:spPr>
          <a:xfrm>
            <a:off x="1161428" y="1806388"/>
            <a:ext cx="7704667" cy="3332816"/>
          </a:xfrm>
        </p:spPr>
        <p:txBody>
          <a:bodyPr>
            <a:normAutofit/>
          </a:bodyPr>
          <a:lstStyle/>
          <a:p>
            <a:r>
              <a:rPr lang="es-EC" sz="2200" dirty="0" smtClean="0"/>
              <a:t>Son fuerzas internas, debido a cargas sometidas a un elemento resistente</a:t>
            </a:r>
            <a:endParaRPr lang="es-EC" sz="2200" dirty="0"/>
          </a:p>
        </p:txBody>
      </p:sp>
    </p:spTree>
    <p:extLst>
      <p:ext uri="{BB962C8B-B14F-4D97-AF65-F5344CB8AC3E}">
        <p14:creationId xmlns:p14="http://schemas.microsoft.com/office/powerpoint/2010/main" val="667423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FATIGA DE MATERIALES</a:t>
            </a:r>
            <a:endParaRPr lang="es-EC" b="1" dirty="0"/>
          </a:p>
        </p:txBody>
      </p:sp>
      <p:sp>
        <p:nvSpPr>
          <p:cNvPr id="3" name="Marcador de contenido 2"/>
          <p:cNvSpPr>
            <a:spLocks noGrp="1"/>
          </p:cNvSpPr>
          <p:nvPr>
            <p:ph idx="1"/>
          </p:nvPr>
        </p:nvSpPr>
        <p:spPr>
          <a:xfrm>
            <a:off x="982133" y="2093258"/>
            <a:ext cx="7704667" cy="3332816"/>
          </a:xfrm>
        </p:spPr>
        <p:txBody>
          <a:bodyPr>
            <a:normAutofit/>
          </a:bodyPr>
          <a:lstStyle/>
          <a:p>
            <a:r>
              <a:rPr lang="es-ES" sz="2200" dirty="0" smtClean="0"/>
              <a:t>La </a:t>
            </a:r>
            <a:r>
              <a:rPr lang="es-ES" sz="2200" dirty="0"/>
              <a:t>fatiga de materiales corresponde a un deterioro progresivo de los elementos, sometidos a cargas </a:t>
            </a:r>
            <a:r>
              <a:rPr lang="es-ES" sz="2200" dirty="0" smtClean="0"/>
              <a:t>dinámicas, </a:t>
            </a:r>
            <a:r>
              <a:rPr lang="es-ES" sz="2200" dirty="0"/>
              <a:t>que resulta en su rotura. </a:t>
            </a:r>
            <a:endParaRPr lang="es-ES" sz="2200" dirty="0" smtClean="0"/>
          </a:p>
        </p:txBody>
      </p:sp>
    </p:spTree>
    <p:extLst>
      <p:ext uri="{BB962C8B-B14F-4D97-AF65-F5344CB8AC3E}">
        <p14:creationId xmlns:p14="http://schemas.microsoft.com/office/powerpoint/2010/main" val="2867267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2" y="0"/>
            <a:ext cx="7704667" cy="1981200"/>
          </a:xfrm>
        </p:spPr>
        <p:txBody>
          <a:bodyPr/>
          <a:lstStyle/>
          <a:p>
            <a:r>
              <a:rPr lang="es-EC" b="1" dirty="0" smtClean="0"/>
              <a:t>FATIGA DE BAJOS CICLOS</a:t>
            </a:r>
            <a:endParaRPr lang="es-EC" b="1" dirty="0"/>
          </a:p>
        </p:txBody>
      </p:sp>
      <p:sp>
        <p:nvSpPr>
          <p:cNvPr id="3" name="Marcador de contenido 2"/>
          <p:cNvSpPr>
            <a:spLocks noGrp="1"/>
          </p:cNvSpPr>
          <p:nvPr>
            <p:ph idx="1"/>
          </p:nvPr>
        </p:nvSpPr>
        <p:spPr>
          <a:xfrm>
            <a:off x="982132" y="1931893"/>
            <a:ext cx="7839139" cy="4486835"/>
          </a:xfrm>
        </p:spPr>
        <p:txBody>
          <a:bodyPr>
            <a:normAutofit/>
          </a:bodyPr>
          <a:lstStyle/>
          <a:p>
            <a:pPr algn="just"/>
            <a:r>
              <a:rPr lang="es-EC" sz="2200" dirty="0"/>
              <a:t>E</a:t>
            </a:r>
            <a:r>
              <a:rPr lang="es-EC" sz="2200" dirty="0" smtClean="0"/>
              <a:t>stá </a:t>
            </a:r>
            <a:r>
              <a:rPr lang="es-EC" sz="2200" dirty="0"/>
              <a:t>controlada por deformaciones plásticas y corresponde a un número de ciclos a la ruptura menor a </a:t>
            </a:r>
            <a:r>
              <a:rPr lang="es-EC" sz="2200" dirty="0" smtClean="0"/>
              <a:t>1000, más específicamente menor a 40 ciclos.</a:t>
            </a:r>
          </a:p>
          <a:p>
            <a:pPr marL="0" indent="0" algn="just">
              <a:buNone/>
            </a:pPr>
            <a:endParaRPr lang="es-EC" sz="2200" dirty="0" smtClean="0"/>
          </a:p>
          <a:p>
            <a:pPr algn="just"/>
            <a:r>
              <a:rPr lang="es-EC" sz="2200" dirty="0"/>
              <a:t>Cuando se someten varillas de acero corrugado </a:t>
            </a:r>
            <a:r>
              <a:rPr lang="es-ES" sz="2200" dirty="0" smtClean="0"/>
              <a:t>a cargas </a:t>
            </a:r>
            <a:r>
              <a:rPr lang="es-ES" sz="2200" dirty="0"/>
              <a:t>de tracción – compresión (fatiga), se producen deformaciones que exceden el nivel elástico del material. Muchas veces estas deformaciones se localizan, formando zonas plásticas que provocan daños irreversibles en la estructura.</a:t>
            </a:r>
            <a:endParaRPr lang="es-EC" sz="2200" dirty="0"/>
          </a:p>
          <a:p>
            <a:endParaRPr lang="es-EC" dirty="0"/>
          </a:p>
        </p:txBody>
      </p:sp>
    </p:spTree>
    <p:extLst>
      <p:ext uri="{BB962C8B-B14F-4D97-AF65-F5344CB8AC3E}">
        <p14:creationId xmlns:p14="http://schemas.microsoft.com/office/powerpoint/2010/main" val="3061308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1780" y="0"/>
            <a:ext cx="7704667" cy="1981200"/>
          </a:xfrm>
        </p:spPr>
        <p:txBody>
          <a:bodyPr/>
          <a:lstStyle/>
          <a:p>
            <a:r>
              <a:rPr lang="es-EC" b="1" dirty="0" smtClean="0"/>
              <a:t>ESFUERZO MEDIO IGUAL A CERO</a:t>
            </a:r>
            <a:endParaRPr lang="es-EC" b="1" dirty="0"/>
          </a:p>
        </p:txBody>
      </p:sp>
      <p:pic>
        <p:nvPicPr>
          <p:cNvPr id="6" name="Imagen 5"/>
          <p:cNvPicPr/>
          <p:nvPr/>
        </p:nvPicPr>
        <p:blipFill>
          <a:blip r:embed="rId2"/>
          <a:stretch>
            <a:fillRect/>
          </a:stretch>
        </p:blipFill>
        <p:spPr>
          <a:xfrm>
            <a:off x="2580023" y="1794173"/>
            <a:ext cx="3982142" cy="4803851"/>
          </a:xfrm>
          <a:prstGeom prst="rect">
            <a:avLst/>
          </a:prstGeom>
        </p:spPr>
      </p:pic>
    </p:spTree>
    <p:extLst>
      <p:ext uri="{BB962C8B-B14F-4D97-AF65-F5344CB8AC3E}">
        <p14:creationId xmlns:p14="http://schemas.microsoft.com/office/powerpoint/2010/main" val="2864210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ACERO CORRUGADO</a:t>
            </a:r>
            <a:endParaRPr lang="es-EC" b="1" dirty="0"/>
          </a:p>
        </p:txBody>
      </p:sp>
      <p:sp>
        <p:nvSpPr>
          <p:cNvPr id="3" name="Marcador de contenido 2"/>
          <p:cNvSpPr>
            <a:spLocks noGrp="1"/>
          </p:cNvSpPr>
          <p:nvPr>
            <p:ph idx="1"/>
          </p:nvPr>
        </p:nvSpPr>
        <p:spPr>
          <a:xfrm>
            <a:off x="982133" y="2074572"/>
            <a:ext cx="7704667" cy="3332816"/>
          </a:xfrm>
        </p:spPr>
        <p:txBody>
          <a:bodyPr>
            <a:normAutofit/>
          </a:bodyPr>
          <a:lstStyle/>
          <a:p>
            <a:pPr algn="just"/>
            <a:r>
              <a:rPr lang="es-ES_tradnl" sz="2200" dirty="0"/>
              <a:t>Este tipo de acero es una clase de acero laminado usado especialmente en la construcción, para armar hormigón </a:t>
            </a:r>
            <a:r>
              <a:rPr lang="es-ES_tradnl" sz="2200" dirty="0" smtClean="0"/>
              <a:t>armado y </a:t>
            </a:r>
            <a:r>
              <a:rPr lang="es-ES_tradnl" sz="2200" dirty="0"/>
              <a:t>cimentaciones de obra </a:t>
            </a:r>
            <a:r>
              <a:rPr lang="es-ES_tradnl" sz="2200" dirty="0" smtClean="0"/>
              <a:t>civil, </a:t>
            </a:r>
            <a:r>
              <a:rPr lang="es-ES_tradnl" sz="2200" dirty="0"/>
              <a:t>se trata de barras de acero que presentan corrugas que mejoran la adherencia con el hormigón, está dotado de gran </a:t>
            </a:r>
            <a:r>
              <a:rPr lang="es-ES_tradnl" sz="2200" dirty="0" smtClean="0"/>
              <a:t>ductilidad</a:t>
            </a:r>
            <a:r>
              <a:rPr lang="es-ES_tradnl" sz="2200" dirty="0"/>
              <a:t>.</a:t>
            </a:r>
            <a:endParaRPr lang="es-EC" sz="2200" dirty="0"/>
          </a:p>
        </p:txBody>
      </p:sp>
    </p:spTree>
    <p:extLst>
      <p:ext uri="{BB962C8B-B14F-4D97-AF65-F5344CB8AC3E}">
        <p14:creationId xmlns:p14="http://schemas.microsoft.com/office/powerpoint/2010/main" val="1564524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234" y="647015"/>
            <a:ext cx="7514033" cy="1583657"/>
          </a:xfrm>
        </p:spPr>
        <p:txBody>
          <a:bodyPr>
            <a:normAutofit/>
          </a:bodyPr>
          <a:lstStyle/>
          <a:p>
            <a:r>
              <a:rPr lang="es-ES_tradnl" sz="4000" b="1" dirty="0" smtClean="0"/>
              <a:t>ANÁLISIS ESTADÍSTICO</a:t>
            </a:r>
            <a:endParaRPr lang="es-ES" sz="4000" b="1" dirty="0"/>
          </a:p>
        </p:txBody>
      </p:sp>
      <p:sp>
        <p:nvSpPr>
          <p:cNvPr id="3" name="Marcador de texto 2"/>
          <p:cNvSpPr>
            <a:spLocks noGrp="1"/>
          </p:cNvSpPr>
          <p:nvPr>
            <p:ph type="body" idx="1"/>
          </p:nvPr>
        </p:nvSpPr>
        <p:spPr>
          <a:xfrm>
            <a:off x="1113234" y="2230672"/>
            <a:ext cx="7514035" cy="2923674"/>
          </a:xfrm>
        </p:spPr>
        <p:txBody>
          <a:bodyPr>
            <a:normAutofit/>
          </a:bodyPr>
          <a:lstStyle/>
          <a:p>
            <a:pPr algn="just"/>
            <a:r>
              <a:rPr lang="es-ES" sz="2200" dirty="0"/>
              <a:t>Se realiza un análisis </a:t>
            </a:r>
            <a:r>
              <a:rPr lang="es-ES" sz="2200" dirty="0" smtClean="0"/>
              <a:t>estadístico para la adquisición de las varillas de acero corrugado </a:t>
            </a:r>
            <a:r>
              <a:rPr lang="es-ES" sz="2200" dirty="0"/>
              <a:t>debido a que no es posible estudiar el Universo total existente en el país, por </a:t>
            </a:r>
            <a:r>
              <a:rPr lang="es-ES" sz="2200" dirty="0" smtClean="0"/>
              <a:t>tanto </a:t>
            </a:r>
            <a:r>
              <a:rPr lang="es-ES" sz="2200" dirty="0"/>
              <a:t>se obtiene una muestra representativa con la que sea viable acceder a resultados </a:t>
            </a:r>
            <a:r>
              <a:rPr lang="es-ES" sz="2200" dirty="0" smtClean="0"/>
              <a:t>confiables.</a:t>
            </a:r>
            <a:endParaRPr lang="es-EC" sz="2200" dirty="0"/>
          </a:p>
          <a:p>
            <a:pPr algn="just"/>
            <a:endParaRPr lang="es-ES" sz="2100" dirty="0"/>
          </a:p>
        </p:txBody>
      </p:sp>
    </p:spTree>
    <p:extLst>
      <p:ext uri="{BB962C8B-B14F-4D97-AF65-F5344CB8AC3E}">
        <p14:creationId xmlns:p14="http://schemas.microsoft.com/office/powerpoint/2010/main" val="2097896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234" y="1371600"/>
            <a:ext cx="7514035" cy="4038099"/>
          </a:xfrm>
        </p:spPr>
        <p:txBody>
          <a:bodyPr>
            <a:normAutofit fontScale="90000"/>
          </a:bodyPr>
          <a:lstStyle/>
          <a:p>
            <a:pPr algn="l"/>
            <a:r>
              <a:rPr lang="en-US" sz="4400" b="1" dirty="0" smtClean="0">
                <a:latin typeface="+mn-lt"/>
                <a:cs typeface="Arial" panose="020B0604020202020204" pitchFamily="34" charset="0"/>
              </a:rPr>
              <a:t>TEMA:</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mn-lt"/>
                <a:cs typeface="Arial" panose="020B0604020202020204" pitchFamily="34" charset="0"/>
              </a:rPr>
              <a:t>“ESTUDIO EXPERIMENTAL DE FATIGA DE BAJOS CICLOS CON ESFUERZO MEDIO IGUAL A CERO EN VARILLAS DE ACERO CORRUGADO”</a:t>
            </a:r>
            <a:endParaRPr lang="es-ES" dirty="0">
              <a:latin typeface="+mn-lt"/>
              <a:cs typeface="Arial" panose="020B0604020202020204" pitchFamily="34" charset="0"/>
            </a:endParaRPr>
          </a:p>
        </p:txBody>
      </p:sp>
    </p:spTree>
    <p:extLst>
      <p:ext uri="{BB962C8B-B14F-4D97-AF65-F5344CB8AC3E}">
        <p14:creationId xmlns:p14="http://schemas.microsoft.com/office/powerpoint/2010/main" val="1374542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524" y="273424"/>
            <a:ext cx="7515991" cy="1053352"/>
          </a:xfrm>
        </p:spPr>
        <p:txBody>
          <a:bodyPr/>
          <a:lstStyle/>
          <a:p>
            <a:r>
              <a:rPr lang="es-EC" b="1" dirty="0" smtClean="0"/>
              <a:t>SELECCIÓN DE MARCAS A ENSAYAR</a:t>
            </a:r>
            <a:endParaRPr lang="es-EC" b="1" dirty="0"/>
          </a:p>
        </p:txBody>
      </p:sp>
      <p:sp>
        <p:nvSpPr>
          <p:cNvPr id="3" name="Marcador de texto 2"/>
          <p:cNvSpPr>
            <a:spLocks noGrp="1"/>
          </p:cNvSpPr>
          <p:nvPr>
            <p:ph type="body" idx="1"/>
          </p:nvPr>
        </p:nvSpPr>
        <p:spPr>
          <a:xfrm>
            <a:off x="1113523" y="800100"/>
            <a:ext cx="7515992" cy="4728882"/>
          </a:xfrm>
        </p:spPr>
        <p:txBody>
          <a:bodyPr/>
          <a:lstStyle/>
          <a:p>
            <a:pPr marL="342900" indent="-342900" algn="l">
              <a:buFont typeface="Arial" panose="020B0604020202020204" pitchFamily="34" charset="0"/>
              <a:buChar char="•"/>
            </a:pPr>
            <a:r>
              <a:rPr lang="es-EC" dirty="0" smtClean="0"/>
              <a:t>Se seleccionó las 3 marcas de varillas de acero corrugado de producción nacional, las mismas que serán llamadas por colores de la siguiente manera:</a:t>
            </a:r>
          </a:p>
          <a:p>
            <a:pPr algn="l"/>
            <a:endParaRPr lang="es-EC" dirty="0" smtClean="0"/>
          </a:p>
          <a:p>
            <a:pPr marL="800100" lvl="1" indent="-342900">
              <a:buFont typeface="Arial" panose="020B0604020202020204" pitchFamily="34" charset="0"/>
              <a:buChar char="•"/>
            </a:pPr>
            <a:r>
              <a:rPr lang="es-EC" dirty="0">
                <a:solidFill>
                  <a:schemeClr val="tx1"/>
                </a:solidFill>
              </a:rPr>
              <a:t>MARCA BLANCO</a:t>
            </a:r>
          </a:p>
          <a:p>
            <a:pPr marL="800100" lvl="1" indent="-342900">
              <a:buFont typeface="Arial" panose="020B0604020202020204" pitchFamily="34" charset="0"/>
              <a:buChar char="•"/>
            </a:pPr>
            <a:r>
              <a:rPr lang="es-EC" dirty="0" smtClean="0">
                <a:solidFill>
                  <a:schemeClr val="tx1"/>
                </a:solidFill>
              </a:rPr>
              <a:t>MARCA AMARILLO	</a:t>
            </a:r>
          </a:p>
          <a:p>
            <a:pPr marL="800100" lvl="1" indent="-342900">
              <a:buFont typeface="Arial" panose="020B0604020202020204" pitchFamily="34" charset="0"/>
              <a:buChar char="•"/>
            </a:pPr>
            <a:r>
              <a:rPr lang="es-EC" dirty="0">
                <a:solidFill>
                  <a:schemeClr val="tx1"/>
                </a:solidFill>
              </a:rPr>
              <a:t>MARCA ROJO</a:t>
            </a:r>
          </a:p>
          <a:p>
            <a:pPr lvl="1"/>
            <a:endParaRPr lang="es-EC" dirty="0" smtClean="0">
              <a:solidFill>
                <a:schemeClr val="tx1"/>
              </a:solidFill>
            </a:endParaRPr>
          </a:p>
          <a:p>
            <a:pPr lvl="1"/>
            <a:endParaRPr lang="es-EC" dirty="0"/>
          </a:p>
        </p:txBody>
      </p:sp>
    </p:spTree>
    <p:extLst>
      <p:ext uri="{BB962C8B-B14F-4D97-AF65-F5344CB8AC3E}">
        <p14:creationId xmlns:p14="http://schemas.microsoft.com/office/powerpoint/2010/main" val="1623419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7023" y="301392"/>
            <a:ext cx="6440643" cy="708211"/>
          </a:xfrm>
        </p:spPr>
        <p:txBody>
          <a:bodyPr>
            <a:noAutofit/>
          </a:bodyPr>
          <a:lstStyle/>
          <a:p>
            <a:r>
              <a:rPr lang="es-EC" b="1" dirty="0" smtClean="0"/>
              <a:t>PROPIEDADES DE LAS VARILLAS MARCA BLANCO</a:t>
            </a:r>
            <a:endParaRPr lang="es-EC" b="1" dirty="0"/>
          </a:p>
        </p:txBody>
      </p:sp>
      <p:pic>
        <p:nvPicPr>
          <p:cNvPr id="3" name="Imagen 2"/>
          <p:cNvPicPr>
            <a:picLocks noChangeAspect="1"/>
          </p:cNvPicPr>
          <p:nvPr/>
        </p:nvPicPr>
        <p:blipFill>
          <a:blip r:embed="rId2"/>
          <a:stretch>
            <a:fillRect/>
          </a:stretch>
        </p:blipFill>
        <p:spPr>
          <a:xfrm>
            <a:off x="2686577" y="1455229"/>
            <a:ext cx="4100589" cy="5064364"/>
          </a:xfrm>
          <a:prstGeom prst="rect">
            <a:avLst/>
          </a:prstGeom>
        </p:spPr>
      </p:pic>
    </p:spTree>
    <p:extLst>
      <p:ext uri="{BB962C8B-B14F-4D97-AF65-F5344CB8AC3E}">
        <p14:creationId xmlns:p14="http://schemas.microsoft.com/office/powerpoint/2010/main" val="2499806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614144" y="224119"/>
            <a:ext cx="6937428" cy="708211"/>
          </a:xfrm>
        </p:spPr>
        <p:txBody>
          <a:bodyPr>
            <a:noAutofit/>
          </a:bodyPr>
          <a:lstStyle/>
          <a:p>
            <a:r>
              <a:rPr lang="es-EC" b="1" dirty="0" smtClean="0"/>
              <a:t>PROPIEDADES DE LAS VARILLAS MARCA AMARILLO</a:t>
            </a:r>
            <a:endParaRPr lang="es-EC" b="1" dirty="0"/>
          </a:p>
        </p:txBody>
      </p:sp>
      <p:pic>
        <p:nvPicPr>
          <p:cNvPr id="5" name="Imagen 4"/>
          <p:cNvPicPr/>
          <p:nvPr/>
        </p:nvPicPr>
        <p:blipFill>
          <a:blip r:embed="rId2"/>
          <a:stretch>
            <a:fillRect/>
          </a:stretch>
        </p:blipFill>
        <p:spPr>
          <a:xfrm>
            <a:off x="953975" y="1304514"/>
            <a:ext cx="7705931" cy="5401086"/>
          </a:xfrm>
          <a:prstGeom prst="rect">
            <a:avLst/>
          </a:prstGeom>
        </p:spPr>
      </p:pic>
    </p:spTree>
    <p:extLst>
      <p:ext uri="{BB962C8B-B14F-4D97-AF65-F5344CB8AC3E}">
        <p14:creationId xmlns:p14="http://schemas.microsoft.com/office/powerpoint/2010/main" val="130135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614143" y="275634"/>
            <a:ext cx="6440643" cy="708211"/>
          </a:xfrm>
        </p:spPr>
        <p:txBody>
          <a:bodyPr>
            <a:noAutofit/>
          </a:bodyPr>
          <a:lstStyle/>
          <a:p>
            <a:r>
              <a:rPr lang="es-EC" b="1" dirty="0" smtClean="0"/>
              <a:t>PROPIEDADES DE LAS VARILLAS MARCA ROJO</a:t>
            </a:r>
            <a:endParaRPr lang="es-EC" b="1" dirty="0"/>
          </a:p>
        </p:txBody>
      </p:sp>
      <p:pic>
        <p:nvPicPr>
          <p:cNvPr id="5" name="Imagen 4"/>
          <p:cNvPicPr/>
          <p:nvPr/>
        </p:nvPicPr>
        <p:blipFill>
          <a:blip r:embed="rId2"/>
          <a:stretch>
            <a:fillRect/>
          </a:stretch>
        </p:blipFill>
        <p:spPr>
          <a:xfrm>
            <a:off x="760137" y="1350551"/>
            <a:ext cx="8148656" cy="4960602"/>
          </a:xfrm>
          <a:prstGeom prst="rect">
            <a:avLst/>
          </a:prstGeom>
        </p:spPr>
      </p:pic>
    </p:spTree>
    <p:extLst>
      <p:ext uri="{BB962C8B-B14F-4D97-AF65-F5344CB8AC3E}">
        <p14:creationId xmlns:p14="http://schemas.microsoft.com/office/powerpoint/2010/main" val="3612234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113524" y="378285"/>
            <a:ext cx="7515992" cy="5773271"/>
          </a:xfrm>
        </p:spPr>
        <p:txBody>
          <a:bodyPr>
            <a:normAutofit/>
          </a:bodyPr>
          <a:lstStyle/>
          <a:p>
            <a:pPr marL="342900" indent="-342900" algn="just">
              <a:buFont typeface="Arial" panose="020B0604020202020204" pitchFamily="34" charset="0"/>
              <a:buChar char="•"/>
            </a:pPr>
            <a:r>
              <a:rPr lang="es-EC" sz="2200" dirty="0" smtClean="0"/>
              <a:t>Las varillas se ensayarán en 3 diámetros diferentes, siendo estos de 8, 10 y 12 mm. Los cuales son utilizados comúnmente en reforzamiento de columnas y vigas.</a:t>
            </a:r>
          </a:p>
          <a:p>
            <a:pPr algn="just"/>
            <a:endParaRPr lang="es-EC" sz="2200" dirty="0" smtClean="0"/>
          </a:p>
          <a:p>
            <a:pPr marL="342900" indent="-342900" algn="just">
              <a:buFont typeface="Arial" panose="020B0604020202020204" pitchFamily="34" charset="0"/>
              <a:buChar char="•"/>
            </a:pPr>
            <a:r>
              <a:rPr lang="es-EC" sz="2200" dirty="0" smtClean="0"/>
              <a:t>Se estableció el número de ensayos a realizar para cada marca y diámetro de varilla, definiendo en 7 ensayos para cada caso.</a:t>
            </a:r>
          </a:p>
          <a:p>
            <a:pPr algn="just"/>
            <a:endParaRPr lang="es-EC" sz="2200" dirty="0" smtClean="0"/>
          </a:p>
          <a:p>
            <a:pPr marL="342900" indent="-342900" algn="just">
              <a:buFont typeface="Arial" panose="020B0604020202020204" pitchFamily="34" charset="0"/>
              <a:buChar char="•"/>
            </a:pPr>
            <a:r>
              <a:rPr lang="es-EC" sz="2200" dirty="0"/>
              <a:t>El estudio se realizará en dos condiciones diferentes, Estándar y Soldadas</a:t>
            </a:r>
            <a:r>
              <a:rPr lang="es-EC" sz="2200" dirty="0" smtClean="0"/>
              <a:t>.</a:t>
            </a:r>
          </a:p>
          <a:p>
            <a:pPr algn="just"/>
            <a:endParaRPr lang="es-EC" sz="2200" dirty="0"/>
          </a:p>
          <a:p>
            <a:pPr marL="342900" indent="-342900" algn="just">
              <a:buFont typeface="Arial" panose="020B0604020202020204" pitchFamily="34" charset="0"/>
              <a:buChar char="•"/>
            </a:pPr>
            <a:r>
              <a:rPr lang="es-EC" sz="2200" dirty="0" smtClean="0"/>
              <a:t>Teniendo un total de 126 ensayos realizados.</a:t>
            </a:r>
            <a:endParaRPr lang="es-EC" sz="2200" dirty="0"/>
          </a:p>
        </p:txBody>
      </p:sp>
    </p:spTree>
    <p:extLst>
      <p:ext uri="{BB962C8B-B14F-4D97-AF65-F5344CB8AC3E}">
        <p14:creationId xmlns:p14="http://schemas.microsoft.com/office/powerpoint/2010/main" val="2137775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78032" y="2438401"/>
            <a:ext cx="6838580" cy="2474260"/>
          </a:xfrm>
          <a:prstGeom prst="rect">
            <a:avLst/>
          </a:prstGeom>
        </p:spPr>
      </p:pic>
      <p:sp>
        <p:nvSpPr>
          <p:cNvPr id="2" name="Título 1"/>
          <p:cNvSpPr>
            <a:spLocks noGrp="1"/>
          </p:cNvSpPr>
          <p:nvPr>
            <p:ph type="title"/>
          </p:nvPr>
        </p:nvSpPr>
        <p:spPr/>
        <p:txBody>
          <a:bodyPr/>
          <a:lstStyle/>
          <a:p>
            <a:r>
              <a:rPr lang="es-EC" b="1" dirty="0" smtClean="0"/>
              <a:t>NÚMERO DE ENSAYOS A REALIZAR</a:t>
            </a:r>
            <a:endParaRPr lang="es-EC" b="1" dirty="0"/>
          </a:p>
        </p:txBody>
      </p:sp>
    </p:spTree>
    <p:extLst>
      <p:ext uri="{BB962C8B-B14F-4D97-AF65-F5344CB8AC3E}">
        <p14:creationId xmlns:p14="http://schemas.microsoft.com/office/powerpoint/2010/main" val="1573763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0748" y="-551329"/>
            <a:ext cx="7515991" cy="3048000"/>
          </a:xfrm>
        </p:spPr>
        <p:txBody>
          <a:bodyPr/>
          <a:lstStyle/>
          <a:p>
            <a:r>
              <a:rPr lang="es-EC" b="1" dirty="0" smtClean="0"/>
              <a:t>DISTRIBUIDORES COMERCIALES SELECCIONADOS PARA ADQUIRIR LAS VARILLAS DE ACERO CORRUGADO</a:t>
            </a:r>
            <a:endParaRPr lang="es-EC" b="1" dirty="0"/>
          </a:p>
        </p:txBody>
      </p:sp>
      <p:sp>
        <p:nvSpPr>
          <p:cNvPr id="3" name="Marcador de texto 2"/>
          <p:cNvSpPr>
            <a:spLocks noGrp="1"/>
          </p:cNvSpPr>
          <p:nvPr>
            <p:ph type="body" idx="1"/>
          </p:nvPr>
        </p:nvSpPr>
        <p:spPr>
          <a:xfrm>
            <a:off x="916301" y="1671917"/>
            <a:ext cx="7515992" cy="4495800"/>
          </a:xfrm>
        </p:spPr>
        <p:txBody>
          <a:bodyPr>
            <a:normAutofit/>
          </a:bodyPr>
          <a:lstStyle/>
          <a:p>
            <a:pPr marL="342900" indent="-342900" algn="just">
              <a:buFont typeface="Arial" panose="020B0604020202020204" pitchFamily="34" charset="0"/>
              <a:buChar char="•"/>
            </a:pPr>
            <a:r>
              <a:rPr lang="es-EC" sz="2200" dirty="0" smtClean="0"/>
              <a:t>Para seleccionar los locales comerciales en donde adquirir las probetas se partió de una población total, la cual esta compuesta por los distribuidores con mayores ingresos según la Superintendencia de Compañías (Ranking 2012).</a:t>
            </a:r>
          </a:p>
          <a:p>
            <a:pPr algn="just"/>
            <a:endParaRPr lang="es-EC" sz="2200" dirty="0" smtClean="0"/>
          </a:p>
          <a:p>
            <a:pPr marL="342900" indent="-342900" algn="just">
              <a:buFont typeface="Arial" panose="020B0604020202020204" pitchFamily="34" charset="0"/>
              <a:buChar char="•"/>
            </a:pPr>
            <a:r>
              <a:rPr lang="es-EC" sz="2200" dirty="0" smtClean="0"/>
              <a:t>Teniendo así una población N=13, de los principales locales comerciales de Quito según el Ranking de compañías.</a:t>
            </a:r>
          </a:p>
        </p:txBody>
      </p:sp>
    </p:spTree>
    <p:extLst>
      <p:ext uri="{BB962C8B-B14F-4D97-AF65-F5344CB8AC3E}">
        <p14:creationId xmlns:p14="http://schemas.microsoft.com/office/powerpoint/2010/main" val="440757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08337" y="1374433"/>
            <a:ext cx="6395758" cy="5116607"/>
          </a:xfrm>
          <a:prstGeom prst="rect">
            <a:avLst/>
          </a:prstGeom>
        </p:spPr>
      </p:pic>
      <p:sp>
        <p:nvSpPr>
          <p:cNvPr id="6" name="Título 5"/>
          <p:cNvSpPr>
            <a:spLocks noGrp="1"/>
          </p:cNvSpPr>
          <p:nvPr>
            <p:ph type="title"/>
          </p:nvPr>
        </p:nvSpPr>
        <p:spPr>
          <a:xfrm>
            <a:off x="1381110" y="292599"/>
            <a:ext cx="7050212" cy="955641"/>
          </a:xfrm>
        </p:spPr>
        <p:txBody>
          <a:bodyPr>
            <a:noAutofit/>
          </a:bodyPr>
          <a:lstStyle/>
          <a:p>
            <a:pPr algn="l"/>
            <a:r>
              <a:rPr lang="es-EC" sz="3000" b="1" dirty="0" smtClean="0"/>
              <a:t>Principales distribuidores comerciales de acero corrugado en la ciudad de quito</a:t>
            </a:r>
            <a:endParaRPr lang="es-EC" sz="3000" b="1" dirty="0"/>
          </a:p>
        </p:txBody>
      </p:sp>
    </p:spTree>
    <p:extLst>
      <p:ext uri="{BB962C8B-B14F-4D97-AF65-F5344CB8AC3E}">
        <p14:creationId xmlns:p14="http://schemas.microsoft.com/office/powerpoint/2010/main" val="3165274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037116" y="62754"/>
            <a:ext cx="7704667" cy="1981200"/>
          </a:xfrm>
        </p:spPr>
        <p:txBody>
          <a:bodyPr/>
          <a:lstStyle/>
          <a:p>
            <a:r>
              <a:rPr lang="es-EC" b="1" dirty="0" smtClean="0"/>
              <a:t>DISTRIBUIDORES COMERCIALES SELECCIONADOS</a:t>
            </a:r>
            <a:endParaRPr lang="es-EC" b="1" dirty="0"/>
          </a:p>
        </p:txBody>
      </p:sp>
      <p:sp>
        <p:nvSpPr>
          <p:cNvPr id="3" name="Marcador de texto 2"/>
          <p:cNvSpPr>
            <a:spLocks noGrp="1"/>
          </p:cNvSpPr>
          <p:nvPr>
            <p:ph type="body" idx="4294967295"/>
          </p:nvPr>
        </p:nvSpPr>
        <p:spPr>
          <a:xfrm>
            <a:off x="1628775" y="322263"/>
            <a:ext cx="7515225" cy="4984750"/>
          </a:xfrm>
        </p:spPr>
        <p:txBody>
          <a:bodyPr/>
          <a:lstStyle/>
          <a:p>
            <a:pPr algn="l"/>
            <a:endParaRPr lang="es-EC" dirty="0"/>
          </a:p>
          <a:p>
            <a:pPr marL="1257300" lvl="2" indent="-342900">
              <a:buFont typeface="Arial" panose="020B0604020202020204" pitchFamily="34" charset="0"/>
              <a:buChar char="•"/>
            </a:pPr>
            <a:endParaRPr lang="es-EC" dirty="0" smtClean="0"/>
          </a:p>
        </p:txBody>
      </p:sp>
      <p:pic>
        <p:nvPicPr>
          <p:cNvPr id="4" name="Imagen 3"/>
          <p:cNvPicPr>
            <a:picLocks noChangeAspect="1"/>
          </p:cNvPicPr>
          <p:nvPr/>
        </p:nvPicPr>
        <p:blipFill>
          <a:blip r:embed="rId2"/>
          <a:stretch>
            <a:fillRect/>
          </a:stretch>
        </p:blipFill>
        <p:spPr>
          <a:xfrm>
            <a:off x="1697797" y="1901077"/>
            <a:ext cx="6383306" cy="2348193"/>
          </a:xfrm>
          <a:prstGeom prst="rect">
            <a:avLst/>
          </a:prstGeom>
        </p:spPr>
      </p:pic>
    </p:spTree>
    <p:extLst>
      <p:ext uri="{BB962C8B-B14F-4D97-AF65-F5344CB8AC3E}">
        <p14:creationId xmlns:p14="http://schemas.microsoft.com/office/powerpoint/2010/main" val="2836751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68946" y="876965"/>
            <a:ext cx="7714446" cy="4154984"/>
          </a:xfrm>
          <a:prstGeom prst="rect">
            <a:avLst/>
          </a:prstGeom>
        </p:spPr>
        <p:txBody>
          <a:bodyPr wrap="square">
            <a:spAutoFit/>
          </a:bodyPr>
          <a:lstStyle/>
          <a:p>
            <a:pPr indent="252095" algn="just">
              <a:lnSpc>
                <a:spcPct val="150000"/>
              </a:lnSpc>
            </a:pPr>
            <a:r>
              <a:rPr lang="es-ES" sz="2200" dirty="0">
                <a:solidFill>
                  <a:srgbClr val="000000"/>
                </a:solidFill>
                <a:ea typeface="Times New Roman" panose="02020603050405020304" pitchFamily="18" charset="0"/>
                <a:cs typeface="Times New Roman" panose="02020603050405020304" pitchFamily="18" charset="0"/>
              </a:rPr>
              <a:t>Por tanto, se comprarán </a:t>
            </a:r>
            <a:r>
              <a:rPr lang="es-ES" sz="2200" dirty="0" smtClean="0">
                <a:solidFill>
                  <a:srgbClr val="000000"/>
                </a:solidFill>
                <a:ea typeface="Times New Roman" panose="02020603050405020304" pitchFamily="18" charset="0"/>
                <a:cs typeface="Times New Roman" panose="02020603050405020304" pitchFamily="18" charset="0"/>
              </a:rPr>
              <a:t>18 </a:t>
            </a:r>
            <a:r>
              <a:rPr lang="es-ES" sz="2200" dirty="0">
                <a:solidFill>
                  <a:srgbClr val="000000"/>
                </a:solidFill>
                <a:ea typeface="Times New Roman" panose="02020603050405020304" pitchFamily="18" charset="0"/>
                <a:cs typeface="Times New Roman" panose="02020603050405020304" pitchFamily="18" charset="0"/>
              </a:rPr>
              <a:t>varillas de acero corrugado cada una de 6 metros de longitud, de la siguiente manera:</a:t>
            </a:r>
            <a:endParaRPr lang="es-EC" sz="2200" dirty="0">
              <a:ea typeface="Times New Roman" panose="02020603050405020304" pitchFamily="18" charset="0"/>
              <a:cs typeface="Times New Roman" panose="02020603050405020304" pitchFamily="18" charset="0"/>
            </a:endParaRPr>
          </a:p>
          <a:p>
            <a:pPr algn="just">
              <a:lnSpc>
                <a:spcPct val="150000"/>
              </a:lnSpc>
            </a:pPr>
            <a:r>
              <a:rPr lang="es-ES" sz="2200" dirty="0">
                <a:solidFill>
                  <a:srgbClr val="000000"/>
                </a:solidFill>
                <a:ea typeface="Times New Roman" panose="02020603050405020304" pitchFamily="18" charset="0"/>
                <a:cs typeface="Times New Roman" panose="02020603050405020304" pitchFamily="18" charset="0"/>
              </a:rPr>
              <a:t> </a:t>
            </a:r>
            <a:endParaRPr lang="es-EC" sz="2200" dirty="0">
              <a:ea typeface="Times New Roman" panose="02020603050405020304" pitchFamily="18" charset="0"/>
              <a:cs typeface="Times New Roman" panose="02020603050405020304" pitchFamily="18" charset="0"/>
            </a:endParaRPr>
          </a:p>
          <a:p>
            <a:pPr algn="just">
              <a:lnSpc>
                <a:spcPct val="150000"/>
              </a:lnSpc>
            </a:pPr>
            <a:r>
              <a:rPr lang="es-ES" sz="2200" u="sng" dirty="0">
                <a:solidFill>
                  <a:srgbClr val="000000"/>
                </a:solidFill>
                <a:ea typeface="Times New Roman" panose="02020603050405020304" pitchFamily="18" charset="0"/>
                <a:cs typeface="Times New Roman" panose="02020603050405020304" pitchFamily="18" charset="0"/>
              </a:rPr>
              <a:t>Marca Amarillo, Blanco y Rojo: </a:t>
            </a:r>
            <a:endParaRPr lang="es-EC" sz="2200" dirty="0">
              <a:ea typeface="Times New Roman" panose="02020603050405020304" pitchFamily="18" charset="0"/>
              <a:cs typeface="Times New Roman" panose="02020603050405020304" pitchFamily="18" charset="0"/>
            </a:endParaRPr>
          </a:p>
          <a:p>
            <a:pPr algn="just">
              <a:lnSpc>
                <a:spcPct val="150000"/>
              </a:lnSpc>
            </a:pPr>
            <a:r>
              <a:rPr lang="es-ES" sz="2200" dirty="0">
                <a:solidFill>
                  <a:srgbClr val="000000"/>
                </a:solidFill>
                <a:ea typeface="Times New Roman" panose="02020603050405020304" pitchFamily="18" charset="0"/>
                <a:cs typeface="Times New Roman" panose="02020603050405020304" pitchFamily="18" charset="0"/>
              </a:rPr>
              <a:t>Distribuidor A, B, C, D, E y F:</a:t>
            </a:r>
            <a:endParaRPr lang="es-EC" sz="2200" dirty="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S" sz="2200" dirty="0">
                <a:solidFill>
                  <a:srgbClr val="000000"/>
                </a:solidFill>
                <a:ea typeface="Times New Roman" panose="02020603050405020304" pitchFamily="18" charset="0"/>
                <a:cs typeface="Times New Roman" panose="02020603050405020304" pitchFamily="18" charset="0"/>
              </a:rPr>
              <a:t>1 varilla de 6 metros de longitud y 12 mm de diámetro. </a:t>
            </a:r>
            <a:endParaRPr lang="es-EC" sz="2200" dirty="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S" sz="2200" dirty="0">
                <a:solidFill>
                  <a:srgbClr val="000000"/>
                </a:solidFill>
                <a:ea typeface="Times New Roman" panose="02020603050405020304" pitchFamily="18" charset="0"/>
                <a:cs typeface="Times New Roman" panose="02020603050405020304" pitchFamily="18" charset="0"/>
              </a:rPr>
              <a:t>1 varilla de 6 metros de longitud y 10 mm de diámetro. </a:t>
            </a:r>
            <a:endParaRPr lang="es-EC" sz="2200" dirty="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S" sz="2200" dirty="0">
                <a:solidFill>
                  <a:srgbClr val="000000"/>
                </a:solidFill>
                <a:ea typeface="Times New Roman" panose="02020603050405020304" pitchFamily="18" charset="0"/>
                <a:cs typeface="Times New Roman" panose="02020603050405020304" pitchFamily="18" charset="0"/>
              </a:rPr>
              <a:t>1 varilla de 6 metros de longitud y 8 mm de diámetro. </a:t>
            </a:r>
            <a:endParaRPr lang="es-EC"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350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325112"/>
            <a:ext cx="7514035" cy="1314449"/>
          </a:xfrm>
        </p:spPr>
        <p:txBody>
          <a:bodyPr/>
          <a:lstStyle/>
          <a:p>
            <a:r>
              <a:rPr lang="es-EC" b="1" dirty="0" smtClean="0"/>
              <a:t>ANTESCEDENTES</a:t>
            </a:r>
            <a:endParaRPr lang="es-EC" b="1" dirty="0"/>
          </a:p>
        </p:txBody>
      </p:sp>
      <p:sp>
        <p:nvSpPr>
          <p:cNvPr id="3" name="Content Placeholder 2"/>
          <p:cNvSpPr>
            <a:spLocks noGrp="1"/>
          </p:cNvSpPr>
          <p:nvPr>
            <p:ph idx="1"/>
          </p:nvPr>
        </p:nvSpPr>
        <p:spPr>
          <a:xfrm>
            <a:off x="1113233" y="1886192"/>
            <a:ext cx="7514035" cy="4269104"/>
          </a:xfrm>
        </p:spPr>
        <p:txBody>
          <a:bodyPr>
            <a:normAutofit/>
          </a:bodyPr>
          <a:lstStyle/>
          <a:p>
            <a:pPr algn="just"/>
            <a:r>
              <a:rPr lang="es-EC" sz="2200" dirty="0"/>
              <a:t>El Ecuador es un país con alto riesgo sísmico debido a que se encuentra ubicado en el denominado Cinturón de Fuego del Pacífico, zona en la cual interactúan las placas oceánica Nazca y continental Sudamericana</a:t>
            </a:r>
            <a:r>
              <a:rPr lang="es-EC" sz="2200" dirty="0" smtClean="0"/>
              <a:t>.</a:t>
            </a:r>
          </a:p>
          <a:p>
            <a:pPr marL="0" indent="0" algn="just">
              <a:buNone/>
            </a:pPr>
            <a:endParaRPr lang="es-EC" sz="2200" dirty="0"/>
          </a:p>
          <a:p>
            <a:pPr algn="just"/>
            <a:r>
              <a:rPr lang="es-EC" sz="2200" dirty="0"/>
              <a:t>A lo largo de la historia ecuatoriana se han registrado varias tragedias producto de fenómenos sísmicos causando cuantiosas pérdidas humanas y materiales, como por ejemplo el terremoto de Ambato ocurrido en el año 1949 o el más </a:t>
            </a:r>
            <a:r>
              <a:rPr lang="es-EC" sz="2200" dirty="0" smtClean="0"/>
              <a:t>reciente, </a:t>
            </a:r>
            <a:r>
              <a:rPr lang="es-EC" sz="2200" dirty="0"/>
              <a:t>el terremoto suscitado en las costas ecuatorianas del pasado 16 de abril.</a:t>
            </a:r>
          </a:p>
          <a:p>
            <a:pPr marL="0" indent="0">
              <a:buNone/>
            </a:pPr>
            <a:endParaRPr lang="es-EC" dirty="0"/>
          </a:p>
        </p:txBody>
      </p:sp>
    </p:spTree>
    <p:extLst>
      <p:ext uri="{BB962C8B-B14F-4D97-AF65-F5344CB8AC3E}">
        <p14:creationId xmlns:p14="http://schemas.microsoft.com/office/powerpoint/2010/main" val="2655133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82133" y="77272"/>
            <a:ext cx="7704667" cy="1981200"/>
          </a:xfrm>
        </p:spPr>
        <p:txBody>
          <a:bodyPr/>
          <a:lstStyle/>
          <a:p>
            <a:r>
              <a:rPr lang="es-EC" b="1" dirty="0" smtClean="0"/>
              <a:t>OBTENCIÓN DE PROBETAS</a:t>
            </a:r>
            <a:endParaRPr lang="es-EC" b="1" dirty="0"/>
          </a:p>
        </p:txBody>
      </p:sp>
      <mc:AlternateContent xmlns:mc="http://schemas.openxmlformats.org/markup-compatibility/2006" xmlns:a14="http://schemas.microsoft.com/office/drawing/2010/main">
        <mc:Choice Requires="a14">
          <p:sp>
            <p:nvSpPr>
              <p:cNvPr id="6" name="Marcador de contenido 3"/>
              <p:cNvSpPr>
                <a:spLocks noGrp="1"/>
              </p:cNvSpPr>
              <p:nvPr>
                <p:ph idx="1"/>
              </p:nvPr>
            </p:nvSpPr>
            <p:spPr>
              <a:xfrm>
                <a:off x="982133" y="1918951"/>
                <a:ext cx="7704667" cy="2614412"/>
              </a:xfrm>
            </p:spPr>
            <p:txBody>
              <a:bodyPr>
                <a:normAutofit/>
              </a:bodyPr>
              <a:lstStyle/>
              <a:p>
                <a:pPr marL="0" indent="0">
                  <a:buNone/>
                </a:pPr>
                <a:r>
                  <a:rPr lang="es-EC" sz="2200" dirty="0" smtClean="0"/>
                  <a:t>La longitud que tendrán las probetas a ser ensayadas se rigen a la siguiente ecuación:</a:t>
                </a:r>
              </a:p>
              <a:p>
                <a:pPr marL="0" indent="0">
                  <a:buNone/>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MX" sz="2000" i="1">
                              <a:latin typeface="Cambria Math" panose="02040503050406030204" pitchFamily="18" charset="0"/>
                            </a:rPr>
                            <m:t>𝐿𝑜𝑛𝑔𝑖𝑡𝑢𝑑</m:t>
                          </m:r>
                        </m:e>
                        <m:sub>
                          <m:r>
                            <a:rPr lang="es-MX" sz="2000" i="1">
                              <a:latin typeface="Cambria Math" panose="02040503050406030204" pitchFamily="18" charset="0"/>
                            </a:rPr>
                            <m:t>𝑉𝑎𝑟𝑖𝑙𝑙𝑎</m:t>
                          </m:r>
                        </m:sub>
                      </m:sSub>
                      <m:r>
                        <a:rPr lang="es-MX" sz="2000" i="1">
                          <a:latin typeface="Cambria Math" panose="02040503050406030204" pitchFamily="18" charset="0"/>
                        </a:rPr>
                        <m:t>=2∙(</m:t>
                      </m:r>
                      <m:r>
                        <a:rPr lang="es-MX" sz="2000" i="1">
                          <a:latin typeface="Cambria Math" panose="02040503050406030204" pitchFamily="18" charset="0"/>
                        </a:rPr>
                        <m:t>𝑥</m:t>
                      </m:r>
                      <m:r>
                        <a:rPr lang="es-MX" sz="2000" i="1">
                          <a:latin typeface="Cambria Math" panose="02040503050406030204" pitchFamily="18" charset="0"/>
                        </a:rPr>
                        <m:t>+</m:t>
                      </m:r>
                      <m:r>
                        <a:rPr lang="es-MX" sz="2000" i="1">
                          <a:latin typeface="Cambria Math" panose="02040503050406030204" pitchFamily="18" charset="0"/>
                        </a:rPr>
                        <m:t>𝜙</m:t>
                      </m:r>
                      <m:r>
                        <a:rPr lang="es-MX" sz="2000" i="1">
                          <a:latin typeface="Cambria Math" panose="02040503050406030204" pitchFamily="18" charset="0"/>
                        </a:rPr>
                        <m:t>)</m:t>
                      </m:r>
                    </m:oMath>
                  </m:oMathPara>
                </a14:m>
                <a:endParaRPr lang="es-EC" sz="2200" dirty="0"/>
              </a:p>
              <a:p>
                <a:pPr marL="0" indent="0">
                  <a:buNone/>
                </a:pPr>
                <a:endParaRPr lang="es-EC" sz="2200" dirty="0"/>
              </a:p>
            </p:txBody>
          </p:sp>
        </mc:Choice>
        <mc:Fallback xmlns="">
          <p:sp>
            <p:nvSpPr>
              <p:cNvPr id="6" name="Marcador de contenido 3"/>
              <p:cNvSpPr>
                <a:spLocks noGrp="1" noRot="1" noChangeAspect="1" noMove="1" noResize="1" noEditPoints="1" noAdjustHandles="1" noChangeArrowheads="1" noChangeShapeType="1" noTextEdit="1"/>
              </p:cNvSpPr>
              <p:nvPr>
                <p:ph idx="1"/>
              </p:nvPr>
            </p:nvSpPr>
            <p:spPr>
              <a:xfrm>
                <a:off x="982133" y="1918951"/>
                <a:ext cx="7704667" cy="2614412"/>
              </a:xfrm>
              <a:blipFill rotWithShape="0">
                <a:blip r:embed="rId2"/>
                <a:stretch>
                  <a:fillRect l="-1028" r="-1028"/>
                </a:stretch>
              </a:blipFill>
            </p:spPr>
            <p:txBody>
              <a:bodyPr/>
              <a:lstStyle/>
              <a:p>
                <a:r>
                  <a:rPr lang="es-EC">
                    <a:noFill/>
                  </a:rPr>
                  <a:t> </a:t>
                </a:r>
              </a:p>
            </p:txBody>
          </p:sp>
        </mc:Fallback>
      </mc:AlternateContent>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330749" y="4138276"/>
            <a:ext cx="7207944" cy="1786005"/>
          </a:xfrm>
          <a:prstGeom prst="rect">
            <a:avLst/>
          </a:prstGeom>
          <a:noFill/>
          <a:ln>
            <a:noFill/>
          </a:ln>
        </p:spPr>
      </p:pic>
    </p:spTree>
    <p:extLst>
      <p:ext uri="{BB962C8B-B14F-4D97-AF65-F5344CB8AC3E}">
        <p14:creationId xmlns:p14="http://schemas.microsoft.com/office/powerpoint/2010/main" val="880003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457201"/>
            <a:ext cx="7704667" cy="1796602"/>
          </a:xfrm>
        </p:spPr>
        <p:txBody>
          <a:bodyPr>
            <a:normAutofit/>
          </a:bodyPr>
          <a:lstStyle/>
          <a:p>
            <a:pPr algn="l"/>
            <a:r>
              <a:rPr lang="es-EC" sz="3000" b="1" dirty="0" smtClean="0"/>
              <a:t>Tabla de requisitos para longitud libre y deformación en ensayos de cargas dinámicas</a:t>
            </a:r>
            <a:endParaRPr lang="es-EC" sz="3000"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387513" y="2550352"/>
            <a:ext cx="4893905" cy="2253468"/>
          </a:xfrm>
          <a:prstGeom prst="rect">
            <a:avLst/>
          </a:prstGeom>
          <a:noFill/>
          <a:ln>
            <a:noFill/>
          </a:ln>
        </p:spPr>
      </p:pic>
      <p:sp>
        <p:nvSpPr>
          <p:cNvPr id="5" name="Rectángulo 4"/>
          <p:cNvSpPr/>
          <p:nvPr/>
        </p:nvSpPr>
        <p:spPr>
          <a:xfrm>
            <a:off x="3338877" y="4915703"/>
            <a:ext cx="2723823" cy="369332"/>
          </a:xfrm>
          <a:prstGeom prst="rect">
            <a:avLst/>
          </a:prstGeom>
        </p:spPr>
        <p:txBody>
          <a:bodyPr wrap="none">
            <a:spAutoFit/>
          </a:bodyPr>
          <a:lstStyle/>
          <a:p>
            <a:r>
              <a:rPr lang="es-EC" i="1" dirty="0">
                <a:solidFill>
                  <a:srgbClr val="000000"/>
                </a:solidFill>
                <a:latin typeface="Arial" panose="020B0604020202020204" pitchFamily="34" charset="0"/>
                <a:ea typeface="Calibri" panose="020F0502020204030204" pitchFamily="34" charset="0"/>
              </a:rPr>
              <a:t>Fuente: GRUPO CEPSA</a:t>
            </a:r>
            <a:endParaRPr lang="es-EC" dirty="0"/>
          </a:p>
        </p:txBody>
      </p:sp>
    </p:spTree>
    <p:extLst>
      <p:ext uri="{BB962C8B-B14F-4D97-AF65-F5344CB8AC3E}">
        <p14:creationId xmlns:p14="http://schemas.microsoft.com/office/powerpoint/2010/main" val="2897346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943496" y="1537194"/>
            <a:ext cx="7704667" cy="1187824"/>
          </a:xfrm>
        </p:spPr>
        <p:txBody>
          <a:bodyPr>
            <a:normAutofit/>
          </a:bodyPr>
          <a:lstStyle/>
          <a:p>
            <a:r>
              <a:rPr lang="es-EC" sz="2200" dirty="0" smtClean="0"/>
              <a:t>Las medidas que tendrán las probetas a ensayar son las siguientes:</a:t>
            </a:r>
            <a:endParaRPr lang="es-EC" sz="2200" dirty="0"/>
          </a:p>
        </p:txBody>
      </p:sp>
      <p:pic>
        <p:nvPicPr>
          <p:cNvPr id="5" name="Imagen 4"/>
          <p:cNvPicPr>
            <a:picLocks noChangeAspect="1"/>
          </p:cNvPicPr>
          <p:nvPr/>
        </p:nvPicPr>
        <p:blipFill>
          <a:blip r:embed="rId2"/>
          <a:stretch>
            <a:fillRect/>
          </a:stretch>
        </p:blipFill>
        <p:spPr>
          <a:xfrm>
            <a:off x="943496" y="3125533"/>
            <a:ext cx="7707385" cy="1708338"/>
          </a:xfrm>
          <a:prstGeom prst="rect">
            <a:avLst/>
          </a:prstGeom>
        </p:spPr>
      </p:pic>
    </p:spTree>
    <p:extLst>
      <p:ext uri="{BB962C8B-B14F-4D97-AF65-F5344CB8AC3E}">
        <p14:creationId xmlns:p14="http://schemas.microsoft.com/office/powerpoint/2010/main" val="1251244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364491" y="1210614"/>
            <a:ext cx="2164320" cy="2651204"/>
          </a:xfrm>
          <a:prstGeom prst="rect">
            <a:avLst/>
          </a:prstGeom>
          <a:noFill/>
          <a:ln>
            <a:noFill/>
          </a:ln>
        </p:spPr>
      </p:pic>
      <p:pic>
        <p:nvPicPr>
          <p:cNvPr id="7" name="Imagen 6"/>
          <p:cNvPicPr>
            <a:picLocks noChangeAspect="1"/>
          </p:cNvPicPr>
          <p:nvPr/>
        </p:nvPicPr>
        <p:blipFill>
          <a:blip r:embed="rId3"/>
          <a:stretch>
            <a:fillRect/>
          </a:stretch>
        </p:blipFill>
        <p:spPr>
          <a:xfrm>
            <a:off x="5258134" y="1289070"/>
            <a:ext cx="2044187" cy="2636169"/>
          </a:xfrm>
          <a:prstGeom prst="rect">
            <a:avLst/>
          </a:prstGeom>
        </p:spPr>
      </p:pic>
      <p:pic>
        <p:nvPicPr>
          <p:cNvPr id="8" name="Imagen 7"/>
          <p:cNvPicPr>
            <a:picLocks noChangeAspect="1"/>
          </p:cNvPicPr>
          <p:nvPr/>
        </p:nvPicPr>
        <p:blipFill>
          <a:blip r:embed="rId4"/>
          <a:stretch>
            <a:fillRect/>
          </a:stretch>
        </p:blipFill>
        <p:spPr>
          <a:xfrm>
            <a:off x="3336365" y="4021682"/>
            <a:ext cx="1921769" cy="2531317"/>
          </a:xfrm>
          <a:prstGeom prst="rect">
            <a:avLst/>
          </a:prstGeom>
        </p:spPr>
      </p:pic>
      <p:sp>
        <p:nvSpPr>
          <p:cNvPr id="9" name="Título 8"/>
          <p:cNvSpPr>
            <a:spLocks noGrp="1"/>
          </p:cNvSpPr>
          <p:nvPr>
            <p:ph type="title"/>
          </p:nvPr>
        </p:nvSpPr>
        <p:spPr>
          <a:xfrm>
            <a:off x="943496" y="-354168"/>
            <a:ext cx="7704667" cy="1981200"/>
          </a:xfrm>
        </p:spPr>
        <p:txBody>
          <a:bodyPr>
            <a:normAutofit/>
          </a:bodyPr>
          <a:lstStyle/>
          <a:p>
            <a:pPr algn="l"/>
            <a:r>
              <a:rPr lang="es-EC" sz="3000" b="1" dirty="0" smtClean="0"/>
              <a:t>Probetas estándar: </a:t>
            </a:r>
            <a:endParaRPr lang="es-EC" sz="3000" b="1" dirty="0"/>
          </a:p>
        </p:txBody>
      </p:sp>
    </p:spTree>
    <p:extLst>
      <p:ext uri="{BB962C8B-B14F-4D97-AF65-F5344CB8AC3E}">
        <p14:creationId xmlns:p14="http://schemas.microsoft.com/office/powerpoint/2010/main" val="3758593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OBTENCIÓN DE PROBETAS SOLDADAS</a:t>
            </a:r>
            <a:endParaRPr lang="es-EC" b="1" dirty="0"/>
          </a:p>
        </p:txBody>
      </p:sp>
      <p:sp>
        <p:nvSpPr>
          <p:cNvPr id="3" name="Marcador de contenido 2"/>
          <p:cNvSpPr>
            <a:spLocks noGrp="1"/>
          </p:cNvSpPr>
          <p:nvPr>
            <p:ph idx="1"/>
          </p:nvPr>
        </p:nvSpPr>
        <p:spPr>
          <a:xfrm>
            <a:off x="982133" y="2438401"/>
            <a:ext cx="7704667" cy="3332816"/>
          </a:xfrm>
        </p:spPr>
        <p:txBody>
          <a:bodyPr/>
          <a:lstStyle/>
          <a:p>
            <a:pPr algn="just"/>
            <a:r>
              <a:rPr lang="es-EC" sz="2200" dirty="0" smtClean="0"/>
              <a:t>La longitud de las probetas soldadas es la misma que en las Estándar.</a:t>
            </a:r>
          </a:p>
          <a:p>
            <a:pPr algn="just"/>
            <a:r>
              <a:rPr lang="es-ES" sz="2200" dirty="0" smtClean="0"/>
              <a:t>Las probetas se cortaron </a:t>
            </a:r>
            <a:r>
              <a:rPr lang="es-ES" sz="2200" dirty="0"/>
              <a:t>por la mitad y </a:t>
            </a:r>
            <a:r>
              <a:rPr lang="es-ES" sz="2200" dirty="0" smtClean="0"/>
              <a:t>se biselaron a </a:t>
            </a:r>
            <a:r>
              <a:rPr lang="es-ES" sz="2200" dirty="0"/>
              <a:t>30° de manera que </a:t>
            </a:r>
            <a:r>
              <a:rPr lang="es-ES" sz="2200" dirty="0" smtClean="0"/>
              <a:t>fueron </a:t>
            </a:r>
            <a:r>
              <a:rPr lang="es-ES" sz="2200" dirty="0"/>
              <a:t>soldadas (SMAW) por medio de una junta a tope en V con ángulo de 60°. </a:t>
            </a:r>
            <a:endParaRPr lang="es-ES" sz="2200" dirty="0" smtClean="0"/>
          </a:p>
          <a:p>
            <a:pPr algn="just"/>
            <a:r>
              <a:rPr lang="es-ES" sz="2200" dirty="0" smtClean="0"/>
              <a:t>El proceso de soldadura se rigió a un WPS.</a:t>
            </a:r>
            <a:endParaRPr lang="es-EC" sz="2200" dirty="0"/>
          </a:p>
          <a:p>
            <a:endParaRPr lang="es-EC" dirty="0"/>
          </a:p>
        </p:txBody>
      </p:sp>
    </p:spTree>
    <p:extLst>
      <p:ext uri="{BB962C8B-B14F-4D97-AF65-F5344CB8AC3E}">
        <p14:creationId xmlns:p14="http://schemas.microsoft.com/office/powerpoint/2010/main" val="1400302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457201"/>
            <a:ext cx="7704667" cy="895081"/>
          </a:xfrm>
        </p:spPr>
        <p:txBody>
          <a:bodyPr>
            <a:normAutofit/>
          </a:bodyPr>
          <a:lstStyle/>
          <a:p>
            <a:pPr algn="l"/>
            <a:r>
              <a:rPr lang="es-EC" sz="3000" b="1" dirty="0" smtClean="0"/>
              <a:t>Variables importantes del WPS</a:t>
            </a:r>
            <a:endParaRPr lang="es-EC" sz="3000" b="1" dirty="0"/>
          </a:p>
        </p:txBody>
      </p:sp>
      <p:sp>
        <p:nvSpPr>
          <p:cNvPr id="3" name="Marcador de contenido 2"/>
          <p:cNvSpPr>
            <a:spLocks noGrp="1"/>
          </p:cNvSpPr>
          <p:nvPr>
            <p:ph idx="1"/>
          </p:nvPr>
        </p:nvSpPr>
        <p:spPr>
          <a:xfrm>
            <a:off x="982133" y="1662448"/>
            <a:ext cx="7704667" cy="3332816"/>
          </a:xfrm>
        </p:spPr>
        <p:txBody>
          <a:bodyPr>
            <a:normAutofit/>
          </a:bodyPr>
          <a:lstStyle/>
          <a:p>
            <a:r>
              <a:rPr lang="es-EC" sz="2200" dirty="0" smtClean="0"/>
              <a:t>Electrodo E9018, con diámetro 3/32´´</a:t>
            </a:r>
          </a:p>
          <a:p>
            <a:pPr marL="0" indent="0">
              <a:buNone/>
            </a:pPr>
            <a:endParaRPr lang="es-EC" sz="2200" dirty="0" smtClean="0"/>
          </a:p>
          <a:p>
            <a:r>
              <a:rPr lang="es-EC" sz="2200" dirty="0" smtClean="0"/>
              <a:t>Rango de amperaje: 70 A – 110 A.</a:t>
            </a:r>
          </a:p>
          <a:p>
            <a:pPr marL="0" indent="0">
              <a:buNone/>
            </a:pPr>
            <a:endParaRPr lang="es-EC" sz="2200" dirty="0" smtClean="0"/>
          </a:p>
          <a:p>
            <a:pPr lvl="0"/>
            <a:r>
              <a:rPr lang="es-ES" sz="2200" dirty="0"/>
              <a:t>V</a:t>
            </a:r>
            <a:r>
              <a:rPr lang="es-ES" sz="2200" dirty="0" smtClean="0"/>
              <a:t>arillas </a:t>
            </a:r>
            <a:r>
              <a:rPr lang="es-ES" sz="2200" dirty="0"/>
              <a:t>de acero corrugado son de Acero ASTM A706, </a:t>
            </a:r>
            <a:r>
              <a:rPr lang="es-ES" sz="2200" dirty="0" smtClean="0"/>
              <a:t>sin precalentamiento.</a:t>
            </a:r>
            <a:endParaRPr lang="es-EC" sz="2200" dirty="0"/>
          </a:p>
        </p:txBody>
      </p:sp>
    </p:spTree>
    <p:extLst>
      <p:ext uri="{BB962C8B-B14F-4D97-AF65-F5344CB8AC3E}">
        <p14:creationId xmlns:p14="http://schemas.microsoft.com/office/powerpoint/2010/main" val="3863489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17874" y="2191399"/>
            <a:ext cx="4024582" cy="2277571"/>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075886" y="1044749"/>
            <a:ext cx="3886200" cy="4382135"/>
          </a:xfrm>
          <a:prstGeom prst="rect">
            <a:avLst/>
          </a:prstGeom>
          <a:noFill/>
          <a:ln>
            <a:noFill/>
          </a:ln>
        </p:spPr>
      </p:pic>
    </p:spTree>
    <p:extLst>
      <p:ext uri="{BB962C8B-B14F-4D97-AF65-F5344CB8AC3E}">
        <p14:creationId xmlns:p14="http://schemas.microsoft.com/office/powerpoint/2010/main" val="2551992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012" y="0"/>
            <a:ext cx="7704667" cy="1981200"/>
          </a:xfrm>
        </p:spPr>
        <p:txBody>
          <a:bodyPr>
            <a:normAutofit/>
          </a:bodyPr>
          <a:lstStyle/>
          <a:p>
            <a:pPr algn="l"/>
            <a:r>
              <a:rPr lang="es-EC" sz="3000" b="1" dirty="0" smtClean="0"/>
              <a:t>Probetas soldadas:</a:t>
            </a:r>
            <a:endParaRPr lang="es-EC" sz="3000"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016843" y="1540836"/>
            <a:ext cx="5890785" cy="3971322"/>
          </a:xfrm>
          <a:prstGeom prst="rect">
            <a:avLst/>
          </a:prstGeom>
          <a:noFill/>
          <a:ln>
            <a:noFill/>
          </a:ln>
        </p:spPr>
      </p:pic>
    </p:spTree>
    <p:extLst>
      <p:ext uri="{BB962C8B-B14F-4D97-AF65-F5344CB8AC3E}">
        <p14:creationId xmlns:p14="http://schemas.microsoft.com/office/powerpoint/2010/main" val="2988081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28977"/>
            <a:ext cx="7704667" cy="1981200"/>
          </a:xfrm>
        </p:spPr>
        <p:txBody>
          <a:bodyPr/>
          <a:lstStyle/>
          <a:p>
            <a:r>
              <a:rPr lang="es-EC" b="1" dirty="0" smtClean="0"/>
              <a:t>EJECUCIÓN DE LOS ENSAYOS</a:t>
            </a:r>
            <a:endParaRPr lang="es-EC" b="1" dirty="0"/>
          </a:p>
        </p:txBody>
      </p:sp>
      <p:sp>
        <p:nvSpPr>
          <p:cNvPr id="3" name="Marcador de contenido 2"/>
          <p:cNvSpPr>
            <a:spLocks noGrp="1"/>
          </p:cNvSpPr>
          <p:nvPr>
            <p:ph idx="1"/>
          </p:nvPr>
        </p:nvSpPr>
        <p:spPr>
          <a:xfrm>
            <a:off x="982132" y="2782910"/>
            <a:ext cx="7704667" cy="3332816"/>
          </a:xfrm>
        </p:spPr>
        <p:txBody>
          <a:bodyPr>
            <a:normAutofit lnSpcReduction="10000"/>
          </a:bodyPr>
          <a:lstStyle/>
          <a:p>
            <a:pPr marL="0" indent="0">
              <a:buNone/>
            </a:pPr>
            <a:r>
              <a:rPr lang="es-EC" sz="3000" b="1" dirty="0" smtClean="0"/>
              <a:t>Calibración de la máquina universal de ensayos:</a:t>
            </a:r>
          </a:p>
          <a:p>
            <a:pPr marL="0" indent="0">
              <a:buNone/>
            </a:pPr>
            <a:endParaRPr lang="es-EC" sz="3000" b="1" dirty="0" smtClean="0"/>
          </a:p>
          <a:p>
            <a:r>
              <a:rPr lang="es-EC" sz="2200" dirty="0" smtClean="0"/>
              <a:t>La calibración de la máquina se la realizo en base al control del desplazamiento del pistón.</a:t>
            </a:r>
          </a:p>
          <a:p>
            <a:pPr marL="0" indent="0">
              <a:buNone/>
            </a:pPr>
            <a:endParaRPr lang="es-EC" sz="2200" dirty="0" smtClean="0"/>
          </a:p>
          <a:p>
            <a:r>
              <a:rPr lang="es-EC" sz="2200" dirty="0" smtClean="0"/>
              <a:t>La frecuencia del ensayo fue de 0,033 HZ.</a:t>
            </a:r>
          </a:p>
          <a:p>
            <a:endParaRPr lang="es-EC" sz="2200" dirty="0"/>
          </a:p>
          <a:p>
            <a:endParaRPr lang="es-EC" sz="2200" dirty="0" smtClean="0"/>
          </a:p>
          <a:p>
            <a:endParaRPr lang="es-EC" dirty="0" smtClean="0"/>
          </a:p>
          <a:p>
            <a:endParaRPr lang="es-EC" dirty="0" smtClean="0"/>
          </a:p>
          <a:p>
            <a:pPr marL="0" indent="0">
              <a:buNone/>
            </a:pPr>
            <a:endParaRPr lang="es-EC" dirty="0" smtClean="0"/>
          </a:p>
          <a:p>
            <a:pPr marL="0" indent="0">
              <a:buNone/>
            </a:pPr>
            <a:endParaRPr lang="es-EC" sz="3000" b="1" dirty="0"/>
          </a:p>
        </p:txBody>
      </p:sp>
    </p:spTree>
    <p:extLst>
      <p:ext uri="{BB962C8B-B14F-4D97-AF65-F5344CB8AC3E}">
        <p14:creationId xmlns:p14="http://schemas.microsoft.com/office/powerpoint/2010/main" val="4243497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328413"/>
            <a:ext cx="7704667" cy="856443"/>
          </a:xfrm>
        </p:spPr>
        <p:txBody>
          <a:bodyPr>
            <a:normAutofit/>
          </a:bodyPr>
          <a:lstStyle/>
          <a:p>
            <a:pPr algn="l"/>
            <a:r>
              <a:rPr lang="es-EC" sz="3000" b="1" dirty="0" smtClean="0"/>
              <a:t>Calibración en varillas de diámetro 12 mm:</a:t>
            </a:r>
            <a:endParaRPr lang="es-EC" sz="3000" b="1" dirty="0"/>
          </a:p>
        </p:txBody>
      </p:sp>
      <p:sp>
        <p:nvSpPr>
          <p:cNvPr id="3" name="Marcador de contenido 2"/>
          <p:cNvSpPr>
            <a:spLocks noGrp="1"/>
          </p:cNvSpPr>
          <p:nvPr>
            <p:ph idx="1"/>
          </p:nvPr>
        </p:nvSpPr>
        <p:spPr>
          <a:xfrm>
            <a:off x="756753" y="1701084"/>
            <a:ext cx="8284216" cy="3991377"/>
          </a:xfrm>
        </p:spPr>
        <p:txBody>
          <a:bodyPr>
            <a:normAutofit/>
          </a:bodyPr>
          <a:lstStyle/>
          <a:p>
            <a:r>
              <a:rPr lang="es-EC" sz="2200" dirty="0" smtClean="0"/>
              <a:t>El desplazamiento del pistón fue de 5.2 mm.</a:t>
            </a:r>
          </a:p>
          <a:p>
            <a:pPr marL="0" indent="0">
              <a:buNone/>
            </a:pPr>
            <a:endParaRPr lang="es-EC" sz="2200" dirty="0" smtClean="0"/>
          </a:p>
          <a:p>
            <a:r>
              <a:rPr lang="es-EC" sz="2200" dirty="0" smtClean="0"/>
              <a:t>Valor de la fuerza aplicada F= 1,3 Fy </a:t>
            </a:r>
          </a:p>
          <a:p>
            <a:pPr lvl="2"/>
            <a:r>
              <a:rPr lang="es-EC" sz="2200" dirty="0" smtClean="0"/>
              <a:t>F = 5450 Kgf (53,54 kN)</a:t>
            </a:r>
          </a:p>
          <a:p>
            <a:pPr marL="914400" lvl="2" indent="0">
              <a:buNone/>
            </a:pPr>
            <a:endParaRPr lang="es-EC" sz="2200" dirty="0" smtClean="0"/>
          </a:p>
          <a:p>
            <a:r>
              <a:rPr lang="es-EC" sz="2200" dirty="0" smtClean="0"/>
              <a:t>Rango de voltajes osciló entre 2V – 2,18 V .</a:t>
            </a:r>
          </a:p>
          <a:p>
            <a:pPr marL="0" indent="0">
              <a:buNone/>
            </a:pPr>
            <a:endParaRPr lang="es-EC" sz="2200" dirty="0" smtClean="0"/>
          </a:p>
          <a:p>
            <a:r>
              <a:rPr lang="es-EC" sz="2200" dirty="0"/>
              <a:t>R</a:t>
            </a:r>
            <a:r>
              <a:rPr lang="es-EC" sz="2200" dirty="0" smtClean="0"/>
              <a:t>ango de fuerzas osciló entre 5000Kgf – 5450 Kgf (49 kN – 53,54 kN</a:t>
            </a:r>
            <a:r>
              <a:rPr lang="es-EC" sz="2200" dirty="0"/>
              <a:t>)</a:t>
            </a:r>
          </a:p>
        </p:txBody>
      </p:sp>
    </p:spTree>
    <p:extLst>
      <p:ext uri="{BB962C8B-B14F-4D97-AF65-F5344CB8AC3E}">
        <p14:creationId xmlns:p14="http://schemas.microsoft.com/office/powerpoint/2010/main" val="2382161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30617" y="721217"/>
            <a:ext cx="7704667" cy="6581104"/>
          </a:xfrm>
        </p:spPr>
        <p:txBody>
          <a:bodyPr>
            <a:normAutofit/>
          </a:bodyPr>
          <a:lstStyle/>
          <a:p>
            <a:pPr algn="just"/>
            <a:r>
              <a:rPr lang="es-EC" sz="2200" dirty="0"/>
              <a:t> </a:t>
            </a:r>
            <a:r>
              <a:rPr lang="es-EC" sz="2200" dirty="0" smtClean="0"/>
              <a:t>Una de las causas que ocasionan el colapso </a:t>
            </a:r>
            <a:r>
              <a:rPr lang="es-EC" sz="2200" dirty="0"/>
              <a:t>total o </a:t>
            </a:r>
            <a:r>
              <a:rPr lang="es-EC" sz="2200" dirty="0" smtClean="0"/>
              <a:t>parcial de una edificación producto de un </a:t>
            </a:r>
            <a:r>
              <a:rPr lang="es-EC" sz="2200" dirty="0"/>
              <a:t>sismo se debe a que este fenómeno natural </a:t>
            </a:r>
            <a:r>
              <a:rPr lang="es-EC" sz="2200" dirty="0" smtClean="0"/>
              <a:t>agota la capacidad de carga de </a:t>
            </a:r>
            <a:r>
              <a:rPr lang="es-EC" sz="2200" dirty="0"/>
              <a:t>las varillas de acero </a:t>
            </a:r>
            <a:r>
              <a:rPr lang="es-EC" sz="2200" dirty="0" smtClean="0"/>
              <a:t>corrugado </a:t>
            </a:r>
            <a:r>
              <a:rPr lang="es-EC" sz="2200" dirty="0"/>
              <a:t>existentes en vigas y bases de las columnas de la edificación</a:t>
            </a:r>
            <a:r>
              <a:rPr lang="es-EC" sz="2200" dirty="0" smtClean="0"/>
              <a:t>, </a:t>
            </a:r>
            <a:r>
              <a:rPr lang="es-EC" sz="2200" dirty="0"/>
              <a:t>comúnmente utilizadas en construcciones de hormigón </a:t>
            </a:r>
            <a:r>
              <a:rPr lang="es-EC" sz="2200" dirty="0" smtClean="0"/>
              <a:t>armado.</a:t>
            </a:r>
          </a:p>
          <a:p>
            <a:pPr algn="just"/>
            <a:r>
              <a:rPr lang="es-EC" sz="2200" dirty="0" smtClean="0"/>
              <a:t>La búsqueda de contrarrestar los efectos producidos por un sismo ha llevado a la elaboración de normas de construcción como también a la investigación para desarrollar nuevos y mejores materiales que se involucran en un diseño estructural buscando aquellos que otorguen mayores resistencias mecánicas y una confiabilidad más alta.</a:t>
            </a:r>
          </a:p>
          <a:p>
            <a:endParaRPr lang="es-EC" dirty="0"/>
          </a:p>
          <a:p>
            <a:endParaRPr lang="es-EC" dirty="0"/>
          </a:p>
        </p:txBody>
      </p:sp>
    </p:spTree>
    <p:extLst>
      <p:ext uri="{BB962C8B-B14F-4D97-AF65-F5344CB8AC3E}">
        <p14:creationId xmlns:p14="http://schemas.microsoft.com/office/powerpoint/2010/main" val="4141043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82133" y="328413"/>
            <a:ext cx="7704667" cy="856443"/>
          </a:xfrm>
        </p:spPr>
        <p:txBody>
          <a:bodyPr>
            <a:normAutofit/>
          </a:bodyPr>
          <a:lstStyle/>
          <a:p>
            <a:pPr algn="l"/>
            <a:r>
              <a:rPr lang="es-EC" sz="3000" b="1" dirty="0" smtClean="0"/>
              <a:t>Calibración en varillas de diámetro 10 mm:</a:t>
            </a:r>
            <a:endParaRPr lang="es-EC" sz="3000" b="1" dirty="0"/>
          </a:p>
        </p:txBody>
      </p:sp>
      <p:sp>
        <p:nvSpPr>
          <p:cNvPr id="5" name="Marcador de contenido 2"/>
          <p:cNvSpPr>
            <a:spLocks noGrp="1"/>
          </p:cNvSpPr>
          <p:nvPr>
            <p:ph idx="1"/>
          </p:nvPr>
        </p:nvSpPr>
        <p:spPr>
          <a:xfrm>
            <a:off x="660161" y="1688207"/>
            <a:ext cx="8380808" cy="3332816"/>
          </a:xfrm>
        </p:spPr>
        <p:txBody>
          <a:bodyPr>
            <a:normAutofit/>
          </a:bodyPr>
          <a:lstStyle/>
          <a:p>
            <a:r>
              <a:rPr lang="es-EC" sz="2200" dirty="0" smtClean="0"/>
              <a:t>El desplazamiento del pistón fue de 4,96 mm.</a:t>
            </a:r>
          </a:p>
          <a:p>
            <a:pPr marL="0" indent="0">
              <a:buNone/>
            </a:pPr>
            <a:endParaRPr lang="es-EC" sz="2200" dirty="0" smtClean="0"/>
          </a:p>
          <a:p>
            <a:r>
              <a:rPr lang="es-EC" sz="2200" dirty="0" smtClean="0"/>
              <a:t>Rango de voltajes osciló entre 1,22V – 1,95 V. </a:t>
            </a:r>
          </a:p>
          <a:p>
            <a:pPr marL="0" indent="0">
              <a:buNone/>
            </a:pPr>
            <a:endParaRPr lang="es-EC" sz="2200" dirty="0" smtClean="0"/>
          </a:p>
          <a:p>
            <a:r>
              <a:rPr lang="es-EC" sz="2200" dirty="0"/>
              <a:t>R</a:t>
            </a:r>
            <a:r>
              <a:rPr lang="es-EC" sz="2200" dirty="0" smtClean="0"/>
              <a:t>ango de fuerzas osciló entre 3050 Kgf–  4875 Kgf ( 29,9kN – 47,8 kN</a:t>
            </a:r>
            <a:r>
              <a:rPr lang="es-EC" sz="2200" dirty="0"/>
              <a:t>)</a:t>
            </a:r>
          </a:p>
        </p:txBody>
      </p:sp>
    </p:spTree>
    <p:extLst>
      <p:ext uri="{BB962C8B-B14F-4D97-AF65-F5344CB8AC3E}">
        <p14:creationId xmlns:p14="http://schemas.microsoft.com/office/powerpoint/2010/main" val="9770010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82133" y="328413"/>
            <a:ext cx="7704667" cy="856443"/>
          </a:xfrm>
        </p:spPr>
        <p:txBody>
          <a:bodyPr>
            <a:normAutofit/>
          </a:bodyPr>
          <a:lstStyle/>
          <a:p>
            <a:pPr algn="l"/>
            <a:r>
              <a:rPr lang="es-EC" sz="3000" b="1" dirty="0" smtClean="0"/>
              <a:t>Calibración en varillas de diámetro 8 mm:</a:t>
            </a:r>
            <a:endParaRPr lang="es-EC" sz="3000" b="1" dirty="0"/>
          </a:p>
        </p:txBody>
      </p:sp>
      <p:sp>
        <p:nvSpPr>
          <p:cNvPr id="5" name="Marcador de contenido 2"/>
          <p:cNvSpPr>
            <a:spLocks noGrp="1"/>
          </p:cNvSpPr>
          <p:nvPr>
            <p:ph idx="1"/>
          </p:nvPr>
        </p:nvSpPr>
        <p:spPr>
          <a:xfrm>
            <a:off x="660161" y="1688207"/>
            <a:ext cx="8380808" cy="3332816"/>
          </a:xfrm>
        </p:spPr>
        <p:txBody>
          <a:bodyPr>
            <a:normAutofit/>
          </a:bodyPr>
          <a:lstStyle/>
          <a:p>
            <a:r>
              <a:rPr lang="es-EC" sz="2200" dirty="0" smtClean="0"/>
              <a:t>El desplazamiento del pistón fue de 4,55 mm.</a:t>
            </a:r>
          </a:p>
          <a:p>
            <a:pPr marL="0" indent="0">
              <a:buNone/>
            </a:pPr>
            <a:endParaRPr lang="es-EC" sz="2200" dirty="0" smtClean="0"/>
          </a:p>
          <a:p>
            <a:r>
              <a:rPr lang="es-EC" sz="2200" dirty="0" smtClean="0"/>
              <a:t>Rango de voltajes osciló entre 0.71V – 1,47 V. </a:t>
            </a:r>
          </a:p>
          <a:p>
            <a:pPr marL="0" indent="0">
              <a:buNone/>
            </a:pPr>
            <a:endParaRPr lang="es-EC" sz="2200" dirty="0" smtClean="0"/>
          </a:p>
          <a:p>
            <a:r>
              <a:rPr lang="es-EC" sz="2200" dirty="0"/>
              <a:t>R</a:t>
            </a:r>
            <a:r>
              <a:rPr lang="es-EC" sz="2200" dirty="0" smtClean="0"/>
              <a:t>ango de fuerzas osciló entre 1775 Kgf–  3675 Kgf ( 17,4kN – 36 kN</a:t>
            </a:r>
            <a:r>
              <a:rPr lang="es-EC" sz="2200" dirty="0"/>
              <a:t>)</a:t>
            </a:r>
          </a:p>
        </p:txBody>
      </p:sp>
    </p:spTree>
    <p:extLst>
      <p:ext uri="{BB962C8B-B14F-4D97-AF65-F5344CB8AC3E}">
        <p14:creationId xmlns:p14="http://schemas.microsoft.com/office/powerpoint/2010/main" val="1542887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9840" y="2347792"/>
            <a:ext cx="3054350" cy="2007870"/>
          </a:xfrm>
          <a:prstGeom prst="rect">
            <a:avLst/>
          </a:prstGeom>
          <a:noFill/>
          <a:ln>
            <a:noFill/>
          </a:ln>
        </p:spPr>
      </p:pic>
      <p:pic>
        <p:nvPicPr>
          <p:cNvPr id="5" name="Imagen 4" descr="C:\Users\Cristian\Desktop\FOTOS\IMG_048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29" y="1452774"/>
            <a:ext cx="3509355" cy="4744501"/>
          </a:xfrm>
          <a:prstGeom prst="rect">
            <a:avLst/>
          </a:prstGeom>
          <a:noFill/>
          <a:ln>
            <a:noFill/>
          </a:ln>
        </p:spPr>
      </p:pic>
      <p:sp>
        <p:nvSpPr>
          <p:cNvPr id="6" name="Título 5"/>
          <p:cNvSpPr>
            <a:spLocks noGrp="1"/>
          </p:cNvSpPr>
          <p:nvPr>
            <p:ph type="title"/>
          </p:nvPr>
        </p:nvSpPr>
        <p:spPr>
          <a:xfrm>
            <a:off x="1011129" y="-334851"/>
            <a:ext cx="7704667" cy="1981200"/>
          </a:xfrm>
        </p:spPr>
        <p:txBody>
          <a:bodyPr>
            <a:normAutofit/>
          </a:bodyPr>
          <a:lstStyle/>
          <a:p>
            <a:pPr algn="l"/>
            <a:r>
              <a:rPr lang="es-EC" sz="3000" b="1" dirty="0" smtClean="0"/>
              <a:t>Máquina universal de ensayos MTS:</a:t>
            </a:r>
            <a:endParaRPr lang="es-EC" sz="3000" b="1" dirty="0"/>
          </a:p>
        </p:txBody>
      </p:sp>
      <p:sp>
        <p:nvSpPr>
          <p:cNvPr id="7" name="Rectángulo 6"/>
          <p:cNvSpPr/>
          <p:nvPr/>
        </p:nvSpPr>
        <p:spPr>
          <a:xfrm>
            <a:off x="1481070" y="5035639"/>
            <a:ext cx="965916" cy="412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9" name="Conector recto de flecha 8"/>
          <p:cNvCxnSpPr/>
          <p:nvPr/>
        </p:nvCxnSpPr>
        <p:spPr>
          <a:xfrm flipV="1">
            <a:off x="2459865" y="3825025"/>
            <a:ext cx="2575774" cy="13265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466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1" y="160987"/>
            <a:ext cx="7704667" cy="1981200"/>
          </a:xfrm>
        </p:spPr>
        <p:txBody>
          <a:bodyPr>
            <a:normAutofit/>
          </a:bodyPr>
          <a:lstStyle/>
          <a:p>
            <a:pPr algn="l"/>
            <a:r>
              <a:rPr lang="es-EC" sz="3000" b="1" dirty="0" smtClean="0"/>
              <a:t>Graficador de la máquina universal de ensayos MTS:</a:t>
            </a:r>
            <a:endParaRPr lang="es-EC" sz="3000" b="1" dirty="0"/>
          </a:p>
        </p:txBody>
      </p:sp>
      <p:pic>
        <p:nvPicPr>
          <p:cNvPr id="3" name="Imagen 2" descr="C:\Users\Cristian\Desktop\FOTOS\IMG_048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3630" y="1844478"/>
            <a:ext cx="3461671" cy="4775263"/>
          </a:xfrm>
          <a:prstGeom prst="rect">
            <a:avLst/>
          </a:prstGeom>
          <a:noFill/>
          <a:ln>
            <a:noFill/>
          </a:ln>
        </p:spPr>
      </p:pic>
    </p:spTree>
    <p:extLst>
      <p:ext uri="{BB962C8B-B14F-4D97-AF65-F5344CB8AC3E}">
        <p14:creationId xmlns:p14="http://schemas.microsoft.com/office/powerpoint/2010/main" val="419579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457201"/>
            <a:ext cx="7704667" cy="663261"/>
          </a:xfrm>
        </p:spPr>
        <p:txBody>
          <a:bodyPr>
            <a:normAutofit/>
          </a:bodyPr>
          <a:lstStyle/>
          <a:p>
            <a:pPr algn="l"/>
            <a:r>
              <a:rPr lang="es-EC" sz="3000" b="1" dirty="0" smtClean="0"/>
              <a:t>Mordazas utilizadas en los ensayos:</a:t>
            </a:r>
            <a:endParaRPr lang="es-EC" sz="3000" b="1" dirty="0"/>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2825200" y="1120462"/>
            <a:ext cx="3614236" cy="5069260"/>
          </a:xfrm>
          <a:prstGeom prst="rect">
            <a:avLst/>
          </a:prstGeom>
          <a:noFill/>
          <a:ln>
            <a:noFill/>
          </a:ln>
        </p:spPr>
      </p:pic>
    </p:spTree>
    <p:extLst>
      <p:ext uri="{BB962C8B-B14F-4D97-AF65-F5344CB8AC3E}">
        <p14:creationId xmlns:p14="http://schemas.microsoft.com/office/powerpoint/2010/main" val="1848029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Cristian\Desktop\FOTOS\IMG_004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1863" y="1398109"/>
            <a:ext cx="3467878" cy="5015570"/>
          </a:xfrm>
          <a:prstGeom prst="rect">
            <a:avLst/>
          </a:prstGeom>
          <a:noFill/>
          <a:ln>
            <a:noFill/>
          </a:ln>
        </p:spPr>
      </p:pic>
      <p:sp>
        <p:nvSpPr>
          <p:cNvPr id="5" name="Título 4"/>
          <p:cNvSpPr>
            <a:spLocks noGrp="1"/>
          </p:cNvSpPr>
          <p:nvPr>
            <p:ph type="title"/>
          </p:nvPr>
        </p:nvSpPr>
        <p:spPr>
          <a:xfrm>
            <a:off x="1033468" y="-289773"/>
            <a:ext cx="7704667" cy="1981200"/>
          </a:xfrm>
        </p:spPr>
        <p:txBody>
          <a:bodyPr>
            <a:normAutofit/>
          </a:bodyPr>
          <a:lstStyle/>
          <a:p>
            <a:pPr algn="l"/>
            <a:r>
              <a:rPr lang="es-EC" sz="3000" b="1" dirty="0" smtClean="0"/>
              <a:t>Rotura de la varilla al finalizar el ensayo:</a:t>
            </a:r>
            <a:endParaRPr lang="es-EC" sz="3000" b="1" dirty="0"/>
          </a:p>
        </p:txBody>
      </p:sp>
    </p:spTree>
    <p:extLst>
      <p:ext uri="{BB962C8B-B14F-4D97-AF65-F5344CB8AC3E}">
        <p14:creationId xmlns:p14="http://schemas.microsoft.com/office/powerpoint/2010/main" val="1046557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618" y="0"/>
            <a:ext cx="7704667" cy="1981200"/>
          </a:xfrm>
        </p:spPr>
        <p:txBody>
          <a:bodyPr/>
          <a:lstStyle/>
          <a:p>
            <a:r>
              <a:rPr lang="es-EC" b="1" dirty="0" smtClean="0"/>
              <a:t>VARILLAS ENSAYADAS, DIÁMETRO 12 mm</a:t>
            </a:r>
            <a:endParaRPr lang="es-EC" b="1" dirty="0"/>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930618" y="1981200"/>
            <a:ext cx="7704667" cy="3185956"/>
          </a:xfrm>
          <a:prstGeom prst="rect">
            <a:avLst/>
          </a:prstGeom>
          <a:noFill/>
          <a:ln>
            <a:noFill/>
          </a:ln>
        </p:spPr>
      </p:pic>
    </p:spTree>
    <p:extLst>
      <p:ext uri="{BB962C8B-B14F-4D97-AF65-F5344CB8AC3E}">
        <p14:creationId xmlns:p14="http://schemas.microsoft.com/office/powerpoint/2010/main" val="8352099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VARILLAS ENSAYADAS, DIÁMETRO </a:t>
            </a:r>
            <a:r>
              <a:rPr lang="es-EC" b="1" dirty="0" smtClean="0"/>
              <a:t>10 </a:t>
            </a:r>
            <a:r>
              <a:rPr lang="es-EC" b="1" dirty="0"/>
              <a:t>mm</a:t>
            </a:r>
            <a:endParaRPr lang="es-EC" dirty="0"/>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982133" y="2343207"/>
            <a:ext cx="7492166" cy="2988647"/>
          </a:xfrm>
          <a:prstGeom prst="rect">
            <a:avLst/>
          </a:prstGeom>
          <a:noFill/>
          <a:ln>
            <a:noFill/>
          </a:ln>
        </p:spPr>
      </p:pic>
    </p:spTree>
    <p:extLst>
      <p:ext uri="{BB962C8B-B14F-4D97-AF65-F5344CB8AC3E}">
        <p14:creationId xmlns:p14="http://schemas.microsoft.com/office/powerpoint/2010/main" val="1439264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VARILLAS ENSAYADAS, DIÁMETRO 8</a:t>
            </a:r>
            <a:r>
              <a:rPr lang="es-EC" b="1" dirty="0" smtClean="0"/>
              <a:t> </a:t>
            </a:r>
            <a:r>
              <a:rPr lang="es-EC" b="1" dirty="0"/>
              <a:t>mm</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982133" y="2329515"/>
            <a:ext cx="7704667" cy="3182643"/>
          </a:xfrm>
          <a:prstGeom prst="rect">
            <a:avLst/>
          </a:prstGeom>
          <a:noFill/>
          <a:ln>
            <a:noFill/>
          </a:ln>
        </p:spPr>
      </p:pic>
    </p:spTree>
    <p:extLst>
      <p:ext uri="{BB962C8B-B14F-4D97-AF65-F5344CB8AC3E}">
        <p14:creationId xmlns:p14="http://schemas.microsoft.com/office/powerpoint/2010/main" val="8380979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6375" y="122350"/>
            <a:ext cx="7704667" cy="946596"/>
          </a:xfrm>
        </p:spPr>
        <p:txBody>
          <a:bodyPr/>
          <a:lstStyle/>
          <a:p>
            <a:r>
              <a:rPr lang="es-EC" b="1" dirty="0" smtClean="0"/>
              <a:t>GRÁFICAS DE HISTÉRESIS</a:t>
            </a:r>
            <a:endParaRPr lang="es-EC" b="1" dirty="0"/>
          </a:p>
        </p:txBody>
      </p:sp>
      <p:sp>
        <p:nvSpPr>
          <p:cNvPr id="3" name="Título 1"/>
          <p:cNvSpPr txBox="1">
            <a:spLocks/>
          </p:cNvSpPr>
          <p:nvPr/>
        </p:nvSpPr>
        <p:spPr>
          <a:xfrm>
            <a:off x="956375" y="1068946"/>
            <a:ext cx="7704667" cy="94659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3000" b="1" dirty="0" smtClean="0"/>
              <a:t>Ensayos en condición Estándar:</a:t>
            </a:r>
            <a:endParaRPr lang="es-EC" sz="3000" b="1" dirty="0"/>
          </a:p>
        </p:txBody>
      </p:sp>
      <p:pic>
        <p:nvPicPr>
          <p:cNvPr id="4" name="Imagen 3"/>
          <p:cNvPicPr>
            <a:picLocks noChangeAspect="1"/>
          </p:cNvPicPr>
          <p:nvPr/>
        </p:nvPicPr>
        <p:blipFill>
          <a:blip r:embed="rId2"/>
          <a:stretch>
            <a:fillRect/>
          </a:stretch>
        </p:blipFill>
        <p:spPr>
          <a:xfrm>
            <a:off x="1232548" y="2015542"/>
            <a:ext cx="1955177" cy="3457979"/>
          </a:xfrm>
          <a:prstGeom prst="rect">
            <a:avLst/>
          </a:prstGeom>
        </p:spPr>
      </p:pic>
      <p:pic>
        <p:nvPicPr>
          <p:cNvPr id="5" name="Imagen 4"/>
          <p:cNvPicPr>
            <a:picLocks noChangeAspect="1"/>
          </p:cNvPicPr>
          <p:nvPr/>
        </p:nvPicPr>
        <p:blipFill>
          <a:blip r:embed="rId3"/>
          <a:stretch>
            <a:fillRect/>
          </a:stretch>
        </p:blipFill>
        <p:spPr>
          <a:xfrm>
            <a:off x="3669960" y="2127653"/>
            <a:ext cx="2176836" cy="3233756"/>
          </a:xfrm>
          <a:prstGeom prst="rect">
            <a:avLst/>
          </a:prstGeom>
        </p:spPr>
      </p:pic>
      <p:pic>
        <p:nvPicPr>
          <p:cNvPr id="6" name="Imagen 5"/>
          <p:cNvPicPr>
            <a:picLocks noChangeAspect="1"/>
          </p:cNvPicPr>
          <p:nvPr/>
        </p:nvPicPr>
        <p:blipFill>
          <a:blip r:embed="rId4"/>
          <a:stretch>
            <a:fillRect/>
          </a:stretch>
        </p:blipFill>
        <p:spPr>
          <a:xfrm>
            <a:off x="6450035" y="2442418"/>
            <a:ext cx="2114416" cy="2593798"/>
          </a:xfrm>
          <a:prstGeom prst="rect">
            <a:avLst/>
          </a:prstGeom>
        </p:spPr>
      </p:pic>
      <p:sp>
        <p:nvSpPr>
          <p:cNvPr id="7" name="CuadroTexto 6"/>
          <p:cNvSpPr txBox="1"/>
          <p:nvPr/>
        </p:nvSpPr>
        <p:spPr>
          <a:xfrm>
            <a:off x="1232029" y="5585631"/>
            <a:ext cx="2206630" cy="646331"/>
          </a:xfrm>
          <a:prstGeom prst="rect">
            <a:avLst/>
          </a:prstGeom>
          <a:noFill/>
        </p:spPr>
        <p:txBody>
          <a:bodyPr wrap="square" rtlCol="0">
            <a:spAutoFit/>
          </a:bodyPr>
          <a:lstStyle/>
          <a:p>
            <a:r>
              <a:rPr lang="es-ES" dirty="0" smtClean="0"/>
              <a:t>Marca AMARILLO, diámetro 12 mm.</a:t>
            </a:r>
            <a:endParaRPr lang="es-ES" sz="1800" kern="1200" dirty="0">
              <a:solidFill>
                <a:schemeClr val="tx1"/>
              </a:solidFill>
              <a:latin typeface="+mn-lt"/>
              <a:ea typeface="+mn-ea"/>
              <a:cs typeface="+mn-cs"/>
            </a:endParaRPr>
          </a:p>
        </p:txBody>
      </p:sp>
      <p:sp>
        <p:nvSpPr>
          <p:cNvPr id="8" name="CuadroTexto 7"/>
          <p:cNvSpPr txBox="1"/>
          <p:nvPr/>
        </p:nvSpPr>
        <p:spPr>
          <a:xfrm>
            <a:off x="3640166" y="5585631"/>
            <a:ext cx="2206630" cy="646331"/>
          </a:xfrm>
          <a:prstGeom prst="rect">
            <a:avLst/>
          </a:prstGeom>
          <a:noFill/>
        </p:spPr>
        <p:txBody>
          <a:bodyPr wrap="square" rtlCol="0">
            <a:spAutoFit/>
          </a:bodyPr>
          <a:lstStyle/>
          <a:p>
            <a:r>
              <a:rPr lang="es-ES" dirty="0" smtClean="0"/>
              <a:t>Marca BLANCO, diámetro 10 mm.</a:t>
            </a:r>
            <a:endParaRPr lang="es-ES" sz="1800" kern="1200" dirty="0">
              <a:solidFill>
                <a:schemeClr val="tx1"/>
              </a:solidFill>
              <a:latin typeface="+mn-lt"/>
              <a:ea typeface="+mn-ea"/>
              <a:cs typeface="+mn-cs"/>
            </a:endParaRPr>
          </a:p>
        </p:txBody>
      </p:sp>
      <p:sp>
        <p:nvSpPr>
          <p:cNvPr id="9" name="CuadroTexto 8"/>
          <p:cNvSpPr txBox="1"/>
          <p:nvPr/>
        </p:nvSpPr>
        <p:spPr>
          <a:xfrm>
            <a:off x="6488493" y="5585631"/>
            <a:ext cx="2206630" cy="646331"/>
          </a:xfrm>
          <a:prstGeom prst="rect">
            <a:avLst/>
          </a:prstGeom>
          <a:noFill/>
        </p:spPr>
        <p:txBody>
          <a:bodyPr wrap="square" rtlCol="0">
            <a:spAutoFit/>
          </a:bodyPr>
          <a:lstStyle/>
          <a:p>
            <a:r>
              <a:rPr lang="es-ES" dirty="0" smtClean="0"/>
              <a:t>Marca ROJO, diámetro 8 mm.</a:t>
            </a:r>
            <a:endParaRPr lang="es-ES" sz="1800" kern="1200" dirty="0">
              <a:solidFill>
                <a:schemeClr val="tx1"/>
              </a:solidFill>
              <a:latin typeface="+mn-lt"/>
              <a:ea typeface="+mn-ea"/>
              <a:cs typeface="+mn-cs"/>
            </a:endParaRPr>
          </a:p>
        </p:txBody>
      </p:sp>
    </p:spTree>
    <p:extLst>
      <p:ext uri="{BB962C8B-B14F-4D97-AF65-F5344CB8AC3E}">
        <p14:creationId xmlns:p14="http://schemas.microsoft.com/office/powerpoint/2010/main" val="333936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30618" y="1403023"/>
            <a:ext cx="7801259" cy="4250394"/>
          </a:xfrm>
          <a:prstGeom prst="rect">
            <a:avLst/>
          </a:prstGeom>
        </p:spPr>
        <p:txBody>
          <a:bodyPr wrap="square">
            <a:spAutoFit/>
          </a:bodyPr>
          <a:lstStyle/>
          <a:p>
            <a:pPr marL="285750" lvl="0" indent="-285750" algn="just">
              <a:spcBef>
                <a:spcPct val="20000"/>
              </a:spcBef>
              <a:spcAft>
                <a:spcPts val="600"/>
              </a:spcAft>
              <a:buClr>
                <a:srgbClr val="8BB434">
                  <a:lumMod val="75000"/>
                </a:srgbClr>
              </a:buClr>
              <a:buSzPct val="145000"/>
              <a:buFont typeface="Arial"/>
              <a:buChar char="•"/>
            </a:pPr>
            <a:r>
              <a:rPr lang="es-EC" sz="2200" dirty="0">
                <a:solidFill>
                  <a:prstClr val="black"/>
                </a:solidFill>
              </a:rPr>
              <a:t>Es por ello que en la actualidad es fundamental emplear materiales con propiedades y características óptimas que junto con un diseño estructural adecuado garanticen que una edificación, ya sea una casa, edificio o cualquier construcción civil, no colapse el momento que se genere un sismo; evitando así la pérdida de vidas humanas</a:t>
            </a:r>
            <a:r>
              <a:rPr lang="es-EC" sz="2200" dirty="0" smtClean="0">
                <a:solidFill>
                  <a:prstClr val="black"/>
                </a:solidFill>
              </a:rPr>
              <a:t>.</a:t>
            </a:r>
          </a:p>
          <a:p>
            <a:pPr marL="285750" lvl="0" indent="-285750" algn="just">
              <a:spcBef>
                <a:spcPct val="20000"/>
              </a:spcBef>
              <a:spcAft>
                <a:spcPts val="600"/>
              </a:spcAft>
              <a:buClr>
                <a:srgbClr val="8BB434">
                  <a:lumMod val="75000"/>
                </a:srgbClr>
              </a:buClr>
              <a:buSzPct val="145000"/>
              <a:buFont typeface="Arial"/>
              <a:buChar char="•"/>
            </a:pPr>
            <a:endParaRPr lang="es-EC" sz="2200" dirty="0">
              <a:solidFill>
                <a:prstClr val="black"/>
              </a:solidFill>
            </a:endParaRPr>
          </a:p>
          <a:p>
            <a:pPr marL="285750" indent="-285750" algn="just">
              <a:spcBef>
                <a:spcPct val="20000"/>
              </a:spcBef>
              <a:spcAft>
                <a:spcPts val="600"/>
              </a:spcAft>
              <a:buClr>
                <a:srgbClr val="8BB434">
                  <a:lumMod val="75000"/>
                </a:srgbClr>
              </a:buClr>
              <a:buSzPct val="145000"/>
              <a:buFont typeface="Arial"/>
              <a:buChar char="•"/>
            </a:pPr>
            <a:r>
              <a:rPr lang="es-ES_tradnl" sz="2200" dirty="0"/>
              <a:t>Por tanto es conveniente estudiar el comportamiento a fatiga de bajos ciclos de las varillas de acero corrugado usadas en vigas y columnas de una edificación como refuerzo longitudinal.</a:t>
            </a:r>
            <a:endParaRPr lang="es-EC" sz="2200" dirty="0"/>
          </a:p>
          <a:p>
            <a:pPr marL="285750" lvl="0" indent="-285750" algn="just">
              <a:spcBef>
                <a:spcPct val="20000"/>
              </a:spcBef>
              <a:spcAft>
                <a:spcPts val="600"/>
              </a:spcAft>
              <a:buClr>
                <a:srgbClr val="8BB434">
                  <a:lumMod val="75000"/>
                </a:srgbClr>
              </a:buClr>
              <a:buSzPct val="145000"/>
              <a:buFont typeface="Arial"/>
              <a:buChar char="•"/>
            </a:pPr>
            <a:endParaRPr lang="es-EC" sz="2200" dirty="0">
              <a:solidFill>
                <a:prstClr val="black"/>
              </a:solidFill>
            </a:endParaRPr>
          </a:p>
        </p:txBody>
      </p:sp>
    </p:spTree>
    <p:extLst>
      <p:ext uri="{BB962C8B-B14F-4D97-AF65-F5344CB8AC3E}">
        <p14:creationId xmlns:p14="http://schemas.microsoft.com/office/powerpoint/2010/main" val="41210479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098042" y="218941"/>
            <a:ext cx="7704667" cy="94659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3000" b="1" dirty="0" smtClean="0"/>
              <a:t>Ensayos en condición Soldadas:</a:t>
            </a:r>
            <a:endParaRPr lang="es-EC" sz="3000" b="1" dirty="0"/>
          </a:p>
        </p:txBody>
      </p:sp>
      <p:pic>
        <p:nvPicPr>
          <p:cNvPr id="4" name="Imagen 3"/>
          <p:cNvPicPr>
            <a:picLocks noChangeAspect="1"/>
          </p:cNvPicPr>
          <p:nvPr/>
        </p:nvPicPr>
        <p:blipFill>
          <a:blip r:embed="rId2"/>
          <a:stretch>
            <a:fillRect/>
          </a:stretch>
        </p:blipFill>
        <p:spPr>
          <a:xfrm>
            <a:off x="7014692" y="2101802"/>
            <a:ext cx="1788017" cy="2410631"/>
          </a:xfrm>
          <a:prstGeom prst="rect">
            <a:avLst/>
          </a:prstGeom>
        </p:spPr>
      </p:pic>
      <p:pic>
        <p:nvPicPr>
          <p:cNvPr id="5" name="Imagen 4"/>
          <p:cNvPicPr>
            <a:picLocks noChangeAspect="1"/>
          </p:cNvPicPr>
          <p:nvPr/>
        </p:nvPicPr>
        <p:blipFill>
          <a:blip r:embed="rId3"/>
          <a:stretch>
            <a:fillRect/>
          </a:stretch>
        </p:blipFill>
        <p:spPr>
          <a:xfrm>
            <a:off x="1098042" y="1197332"/>
            <a:ext cx="2371725" cy="4219575"/>
          </a:xfrm>
          <a:prstGeom prst="rect">
            <a:avLst/>
          </a:prstGeom>
        </p:spPr>
      </p:pic>
      <p:pic>
        <p:nvPicPr>
          <p:cNvPr id="6" name="Imagen 5"/>
          <p:cNvPicPr>
            <a:picLocks noChangeAspect="1"/>
          </p:cNvPicPr>
          <p:nvPr/>
        </p:nvPicPr>
        <p:blipFill>
          <a:blip r:embed="rId4"/>
          <a:stretch>
            <a:fillRect/>
          </a:stretch>
        </p:blipFill>
        <p:spPr>
          <a:xfrm>
            <a:off x="3769036" y="1532973"/>
            <a:ext cx="2749044" cy="3548287"/>
          </a:xfrm>
          <a:prstGeom prst="rect">
            <a:avLst/>
          </a:prstGeom>
        </p:spPr>
      </p:pic>
      <p:sp>
        <p:nvSpPr>
          <p:cNvPr id="7" name="CuadroTexto 6"/>
          <p:cNvSpPr txBox="1"/>
          <p:nvPr/>
        </p:nvSpPr>
        <p:spPr>
          <a:xfrm>
            <a:off x="6937370" y="5581830"/>
            <a:ext cx="2206630" cy="646331"/>
          </a:xfrm>
          <a:prstGeom prst="rect">
            <a:avLst/>
          </a:prstGeom>
          <a:noFill/>
        </p:spPr>
        <p:txBody>
          <a:bodyPr wrap="square" rtlCol="0">
            <a:spAutoFit/>
          </a:bodyPr>
          <a:lstStyle/>
          <a:p>
            <a:r>
              <a:rPr lang="es-ES" dirty="0" smtClean="0"/>
              <a:t>Marca AMARILLO, diámetro 8 mm.</a:t>
            </a:r>
            <a:endParaRPr lang="es-ES" sz="1800" kern="1200" dirty="0">
              <a:solidFill>
                <a:schemeClr val="tx1"/>
              </a:solidFill>
              <a:latin typeface="+mn-lt"/>
              <a:ea typeface="+mn-ea"/>
              <a:cs typeface="+mn-cs"/>
            </a:endParaRPr>
          </a:p>
        </p:txBody>
      </p:sp>
      <p:sp>
        <p:nvSpPr>
          <p:cNvPr id="8" name="CuadroTexto 7"/>
          <p:cNvSpPr txBox="1"/>
          <p:nvPr/>
        </p:nvSpPr>
        <p:spPr>
          <a:xfrm>
            <a:off x="4311450" y="5581831"/>
            <a:ext cx="2206630" cy="646331"/>
          </a:xfrm>
          <a:prstGeom prst="rect">
            <a:avLst/>
          </a:prstGeom>
          <a:noFill/>
        </p:spPr>
        <p:txBody>
          <a:bodyPr wrap="square" rtlCol="0">
            <a:spAutoFit/>
          </a:bodyPr>
          <a:lstStyle/>
          <a:p>
            <a:r>
              <a:rPr lang="es-ES" dirty="0" smtClean="0"/>
              <a:t>Marca BLANCO, diámetro 10 mm.</a:t>
            </a:r>
            <a:endParaRPr lang="es-ES" sz="1800" kern="1200" dirty="0">
              <a:solidFill>
                <a:schemeClr val="tx1"/>
              </a:solidFill>
              <a:latin typeface="+mn-lt"/>
              <a:ea typeface="+mn-ea"/>
              <a:cs typeface="+mn-cs"/>
            </a:endParaRPr>
          </a:p>
        </p:txBody>
      </p:sp>
      <p:sp>
        <p:nvSpPr>
          <p:cNvPr id="9" name="CuadroTexto 8"/>
          <p:cNvSpPr txBox="1"/>
          <p:nvPr/>
        </p:nvSpPr>
        <p:spPr>
          <a:xfrm>
            <a:off x="1562406" y="5587110"/>
            <a:ext cx="2206630" cy="646331"/>
          </a:xfrm>
          <a:prstGeom prst="rect">
            <a:avLst/>
          </a:prstGeom>
          <a:noFill/>
        </p:spPr>
        <p:txBody>
          <a:bodyPr wrap="square" rtlCol="0">
            <a:spAutoFit/>
          </a:bodyPr>
          <a:lstStyle/>
          <a:p>
            <a:r>
              <a:rPr lang="es-ES" dirty="0" smtClean="0"/>
              <a:t>Marca ROJO, diámetro 12 mm.</a:t>
            </a:r>
            <a:endParaRPr lang="es-ES" sz="1800" kern="1200" dirty="0">
              <a:solidFill>
                <a:schemeClr val="tx1"/>
              </a:solidFill>
              <a:latin typeface="+mn-lt"/>
              <a:ea typeface="+mn-ea"/>
              <a:cs typeface="+mn-cs"/>
            </a:endParaRPr>
          </a:p>
        </p:txBody>
      </p:sp>
    </p:spTree>
    <p:extLst>
      <p:ext uri="{BB962C8B-B14F-4D97-AF65-F5344CB8AC3E}">
        <p14:creationId xmlns:p14="http://schemas.microsoft.com/office/powerpoint/2010/main" val="561831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457202"/>
            <a:ext cx="7704667" cy="946596"/>
          </a:xfrm>
        </p:spPr>
        <p:txBody>
          <a:bodyPr>
            <a:normAutofit fontScale="90000"/>
          </a:bodyPr>
          <a:lstStyle/>
          <a:p>
            <a:r>
              <a:rPr lang="es-EC" b="1" dirty="0" smtClean="0"/>
              <a:t>ÍNDICE DE ENERGÍA POR UNIDAD DE VOLUMEN (J/m3)</a:t>
            </a:r>
            <a:endParaRPr lang="es-EC" b="1" dirty="0"/>
          </a:p>
        </p:txBody>
      </p:sp>
      <p:sp>
        <p:nvSpPr>
          <p:cNvPr id="3" name="Rectángulo 2"/>
          <p:cNvSpPr/>
          <p:nvPr/>
        </p:nvSpPr>
        <p:spPr>
          <a:xfrm>
            <a:off x="751863" y="1688953"/>
            <a:ext cx="8165205" cy="4154984"/>
          </a:xfrm>
          <a:prstGeom prst="rect">
            <a:avLst/>
          </a:prstGeom>
        </p:spPr>
        <p:txBody>
          <a:bodyPr wrap="square">
            <a:spAutoFit/>
          </a:bodyPr>
          <a:lstStyle/>
          <a:p>
            <a:pPr indent="252095" algn="just">
              <a:lnSpc>
                <a:spcPct val="150000"/>
              </a:lnSpc>
            </a:pPr>
            <a:r>
              <a:rPr lang="es-EC" sz="2200" dirty="0">
                <a:ea typeface="Calibri" panose="020F0502020204030204" pitchFamily="34" charset="0"/>
                <a:cs typeface="Times New Roman" panose="02020603050405020304" pitchFamily="18" charset="0"/>
              </a:rPr>
              <a:t>Para obtener </a:t>
            </a:r>
            <a:r>
              <a:rPr lang="es-EC" sz="2200" dirty="0" smtClean="0">
                <a:ea typeface="Calibri" panose="020F0502020204030204" pitchFamily="34" charset="0"/>
                <a:cs typeface="Times New Roman" panose="02020603050405020304" pitchFamily="18" charset="0"/>
              </a:rPr>
              <a:t>el índice de </a:t>
            </a:r>
            <a:r>
              <a:rPr lang="es-EC" sz="2200" dirty="0">
                <a:ea typeface="Calibri" panose="020F0502020204030204" pitchFamily="34" charset="0"/>
                <a:cs typeface="Times New Roman" panose="02020603050405020304" pitchFamily="18" charset="0"/>
              </a:rPr>
              <a:t>energía por unidad de </a:t>
            </a:r>
            <a:r>
              <a:rPr lang="es-EC" sz="2200" dirty="0" smtClean="0">
                <a:ea typeface="Calibri" panose="020F0502020204030204" pitchFamily="34" charset="0"/>
                <a:cs typeface="Times New Roman" panose="02020603050405020304" pitchFamily="18" charset="0"/>
              </a:rPr>
              <a:t>volumen (J/m3) absorbido </a:t>
            </a:r>
            <a:r>
              <a:rPr lang="es-EC" sz="2200" dirty="0">
                <a:ea typeface="Calibri" panose="020F0502020204030204" pitchFamily="34" charset="0"/>
                <a:cs typeface="Times New Roman" panose="02020603050405020304" pitchFamily="18" charset="0"/>
              </a:rPr>
              <a:t>por la varilla se calcula el área bajo la curva de la gráfica obtenida en esta </a:t>
            </a:r>
            <a:r>
              <a:rPr lang="es-EC" sz="2200" dirty="0" smtClean="0">
                <a:ea typeface="Calibri" panose="020F0502020204030204" pitchFamily="34" charset="0"/>
                <a:cs typeface="Times New Roman" panose="02020603050405020304" pitchFamily="18" charset="0"/>
              </a:rPr>
              <a:t>experimentación</a:t>
            </a:r>
            <a:r>
              <a:rPr lang="es-EC" sz="2200" dirty="0">
                <a:ea typeface="Calibri" panose="020F0502020204030204" pitchFamily="34" charset="0"/>
                <a:cs typeface="Times New Roman" panose="02020603050405020304" pitchFamily="18" charset="0"/>
              </a:rPr>
              <a:t>: </a:t>
            </a:r>
            <a:endParaRPr lang="es-EC" sz="2200" dirty="0" smtClean="0">
              <a:ea typeface="Calibri" panose="020F0502020204030204" pitchFamily="34" charset="0"/>
              <a:cs typeface="Times New Roman" panose="02020603050405020304" pitchFamily="18" charset="0"/>
            </a:endParaRPr>
          </a:p>
          <a:p>
            <a:pPr marL="1714500" lvl="3" indent="-342900" algn="just">
              <a:lnSpc>
                <a:spcPct val="150000"/>
              </a:lnSpc>
              <a:buFont typeface="Arial" panose="020B0604020202020204" pitchFamily="34" charset="0"/>
              <a:buChar char="•"/>
            </a:pPr>
            <a:r>
              <a:rPr lang="es-EC" sz="2200" dirty="0"/>
              <a:t>Fuerza (Kgf) – Desplazamiento (mm).</a:t>
            </a:r>
          </a:p>
          <a:p>
            <a:pPr indent="252095" algn="just">
              <a:lnSpc>
                <a:spcPct val="150000"/>
              </a:lnSpc>
            </a:pPr>
            <a:r>
              <a:rPr lang="es-EC" sz="2200" dirty="0" smtClean="0"/>
              <a:t>En </a:t>
            </a:r>
            <a:r>
              <a:rPr lang="es-EC" sz="2200" dirty="0"/>
              <a:t>este caso, en donde la varilla de acero corrugado se encuentra sometida a fatiga de bajos ciclos, se calculó el área bajo las distintas curvas histeréticas que se generan el momento de la experimentación. </a:t>
            </a:r>
            <a:endParaRPr lang="es-EC"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085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109471"/>
            <a:ext cx="7704667" cy="1981200"/>
          </a:xfrm>
        </p:spPr>
        <p:txBody>
          <a:bodyPr>
            <a:normAutofit/>
          </a:bodyPr>
          <a:lstStyle/>
          <a:p>
            <a:pPr algn="l"/>
            <a:r>
              <a:rPr lang="es-EC" sz="3000" b="1" dirty="0" smtClean="0"/>
              <a:t>Software de diseño asistido por computador para obtener el área bajo las distintas curvas:</a:t>
            </a:r>
            <a:endParaRPr lang="es-EC" sz="3000" b="1" dirty="0"/>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558089" y="1722425"/>
            <a:ext cx="6552754" cy="2913970"/>
          </a:xfrm>
          <a:prstGeom prst="rect">
            <a:avLst/>
          </a:prstGeom>
          <a:noFill/>
          <a:ln>
            <a:noFill/>
          </a:ln>
        </p:spPr>
      </p:pic>
      <p:sp>
        <p:nvSpPr>
          <p:cNvPr id="4" name="Rectángulo 3"/>
          <p:cNvSpPr/>
          <p:nvPr/>
        </p:nvSpPr>
        <p:spPr>
          <a:xfrm>
            <a:off x="1365161" y="4816995"/>
            <a:ext cx="7321639" cy="1563377"/>
          </a:xfrm>
          <a:prstGeom prst="rect">
            <a:avLst/>
          </a:prstGeom>
        </p:spPr>
        <p:txBody>
          <a:bodyPr wrap="square">
            <a:spAutoFit/>
          </a:bodyPr>
          <a:lstStyle/>
          <a:p>
            <a:pPr indent="252095" algn="just">
              <a:lnSpc>
                <a:spcPct val="150000"/>
              </a:lnSpc>
            </a:pPr>
            <a:r>
              <a:rPr lang="es-EC" sz="2200" dirty="0" smtClean="0">
                <a:ea typeface="Calibri" panose="020F0502020204030204" pitchFamily="34" charset="0"/>
                <a:cs typeface="Times New Roman" panose="02020603050405020304" pitchFamily="18" charset="0"/>
              </a:rPr>
              <a:t>Cada </a:t>
            </a:r>
            <a:r>
              <a:rPr lang="es-EC" sz="2200" dirty="0">
                <a:ea typeface="Calibri" panose="020F0502020204030204" pitchFamily="34" charset="0"/>
                <a:cs typeface="Times New Roman" panose="02020603050405020304" pitchFamily="18" charset="0"/>
              </a:rPr>
              <a:t>ciclo existente en las gráficas de histéresis obtenidas en los ensayos, genera un área que indica un valor de Índice de Energía. </a:t>
            </a:r>
            <a:endParaRPr lang="es-EC" sz="2200" dirty="0">
              <a:effectLst/>
              <a:ea typeface="Times New Roman" panose="02020603050405020304" pitchFamily="18" charset="0"/>
              <a:cs typeface="Times New Roman" panose="02020603050405020304" pitchFamily="18" charset="0"/>
            </a:endParaRPr>
          </a:p>
        </p:txBody>
      </p:sp>
      <p:sp>
        <p:nvSpPr>
          <p:cNvPr id="5" name="Rectángulo 4"/>
          <p:cNvSpPr/>
          <p:nvPr/>
        </p:nvSpPr>
        <p:spPr>
          <a:xfrm>
            <a:off x="1558089" y="2524259"/>
            <a:ext cx="2472998" cy="193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1558089" y="2090671"/>
            <a:ext cx="3400277" cy="214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31567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457201"/>
            <a:ext cx="7704667" cy="856444"/>
          </a:xfrm>
        </p:spPr>
        <p:txBody>
          <a:bodyPr>
            <a:normAutofit/>
          </a:bodyPr>
          <a:lstStyle/>
          <a:p>
            <a:pPr algn="l"/>
            <a:r>
              <a:rPr lang="es-EC" sz="3000" b="1" dirty="0" smtClean="0"/>
              <a:t>Escala real del desplazamiento del pistón:</a:t>
            </a:r>
            <a:endParaRPr lang="es-EC" sz="3000" b="1" dirty="0"/>
          </a:p>
        </p:txBody>
      </p:sp>
      <p:pic>
        <p:nvPicPr>
          <p:cNvPr id="3" name="Imagen 2"/>
          <p:cNvPicPr>
            <a:picLocks noChangeAspect="1"/>
          </p:cNvPicPr>
          <p:nvPr/>
        </p:nvPicPr>
        <p:blipFill>
          <a:blip r:embed="rId2"/>
          <a:stretch>
            <a:fillRect/>
          </a:stretch>
        </p:blipFill>
        <p:spPr>
          <a:xfrm>
            <a:off x="2688597" y="4022802"/>
            <a:ext cx="3415989" cy="2532543"/>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2465280" y="1472132"/>
            <a:ext cx="3862621" cy="2392183"/>
          </a:xfrm>
          <a:prstGeom prst="rect">
            <a:avLst/>
          </a:prstGeom>
          <a:noFill/>
          <a:ln>
            <a:noFill/>
          </a:ln>
        </p:spPr>
      </p:pic>
    </p:spTree>
    <p:extLst>
      <p:ext uri="{BB962C8B-B14F-4D97-AF65-F5344CB8AC3E}">
        <p14:creationId xmlns:p14="http://schemas.microsoft.com/office/powerpoint/2010/main" val="4286033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ángulo 2"/>
              <p:cNvSpPr/>
              <p:nvPr/>
            </p:nvSpPr>
            <p:spPr>
              <a:xfrm>
                <a:off x="772733" y="765062"/>
                <a:ext cx="8268237" cy="4191532"/>
              </a:xfrm>
              <a:prstGeom prst="rect">
                <a:avLst/>
              </a:prstGeom>
            </p:spPr>
            <p:txBody>
              <a:bodyPr wrap="square">
                <a:spAutoFit/>
              </a:bodyPr>
              <a:lstStyle/>
              <a:p>
                <a:pPr indent="252095" algn="just">
                  <a:lnSpc>
                    <a:spcPct val="150000"/>
                  </a:lnSpc>
                </a:pPr>
                <a:r>
                  <a:rPr lang="es-EC" sz="2200" dirty="0">
                    <a:ea typeface="Calibri" panose="020F0502020204030204" pitchFamily="34" charset="0"/>
                    <a:cs typeface="Times New Roman" panose="02020603050405020304" pitchFamily="18" charset="0"/>
                  </a:rPr>
                  <a:t>Por tanto:</a:t>
                </a:r>
                <a:endParaRPr lang="es-EC" sz="2200" dirty="0">
                  <a:effectLst/>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𝑆𝑖</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21, 5 </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𝑚𝑚</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𝑒𝑛</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𝑝𝑎𝑝𝑒𝑙</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−−−−−→4,66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𝑚𝑚</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𝑠𝑒</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𝑑𝑒𝑠𝑝𝑙𝑎𝑧𝑎</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𝑒𝑙</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𝑝𝑖𝑠𝑡</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ó</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oMath>
                    <m:oMath xmlns:m="http://schemas.openxmlformats.org/officeDocument/2006/math">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𝐸𝑛𝑡𝑜𝑛𝑐𝑒𝑠</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 </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𝑚𝑚</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𝑒𝑛</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𝑝𝑎𝑝𝑒𝑙</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𝑋</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𝑠𝑒</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𝑑𝑒𝑠𝑝𝑙𝑎𝑧𝑎</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𝑒𝑙</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𝑝𝑖𝑠𝑡</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ó</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oMath>
                  </m:oMathPara>
                </a14:m>
                <a:endParaRPr lang="es-EC" sz="2200" dirty="0">
                  <a:effectLst/>
                  <a:ea typeface="Times New Roman" panose="02020603050405020304" pitchFamily="18" charset="0"/>
                  <a:cs typeface="Times New Roman" panose="02020603050405020304" pitchFamily="18" charset="0"/>
                </a:endParaRPr>
              </a:p>
              <a:p>
                <a:pPr>
                  <a:lnSpc>
                    <a:spcPct val="150000"/>
                  </a:lnSpc>
                </a:pPr>
                <a:r>
                  <a:rPr lang="es-EC" sz="2200" dirty="0">
                    <a:solidFill>
                      <a:srgbClr val="000000"/>
                    </a:solidFill>
                    <a:effectLst/>
                    <a:ea typeface="Calibri" panose="020F0502020204030204" pitchFamily="34" charset="0"/>
                    <a:cs typeface="Arial" panose="020B0604020202020204" pitchFamily="34" charset="0"/>
                  </a:rPr>
                  <a:t> </a:t>
                </a:r>
                <a:endParaRPr lang="es-EC" sz="2200" dirty="0">
                  <a:effectLst/>
                  <a:ea typeface="Times New Roman" panose="02020603050405020304" pitchFamily="18" charset="0"/>
                  <a:cs typeface="Times New Roman" panose="02020603050405020304" pitchFamily="18" charset="0"/>
                </a:endParaRPr>
              </a:p>
              <a:p>
                <a:pPr indent="449580" algn="just">
                  <a:lnSpc>
                    <a:spcPct val="150000"/>
                  </a:lnSpc>
                </a:pPr>
                <a14:m>
                  <m:oMathPara xmlns:m="http://schemas.openxmlformats.org/officeDocument/2006/math">
                    <m:oMathParaPr>
                      <m:jc m:val="centerGroup"/>
                    </m:oMathParaPr>
                    <m:oMath xmlns:m="http://schemas.openxmlformats.org/officeDocument/2006/math">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𝑋</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𝑚𝑚</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𝑒𝑛</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𝑝𝑎𝑝𝑒𝑙</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∗4,66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𝑚𝑚</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𝑠𝑒</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𝑑𝑒𝑠𝑝𝑙𝑎𝑧𝑎</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𝑒𝑙</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𝑝𝑖𝑠𝑡</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ó</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num>
                        <m:den>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21,5 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𝑚𝑚</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𝑒𝑛</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𝑝𝑎𝑝𝑒𝑙</m:t>
                          </m:r>
                        </m:den>
                      </m:f>
                    </m:oMath>
                  </m:oMathPara>
                </a14:m>
                <a:endParaRPr lang="es-EC" sz="2200" dirty="0">
                  <a:effectLst/>
                  <a:ea typeface="Times New Roman" panose="02020603050405020304" pitchFamily="18" charset="0"/>
                  <a:cs typeface="Times New Roman" panose="02020603050405020304" pitchFamily="18" charset="0"/>
                </a:endParaRPr>
              </a:p>
              <a:p>
                <a:pPr indent="449580" algn="just">
                  <a:lnSpc>
                    <a:spcPct val="150000"/>
                  </a:lnSpc>
                </a:pPr>
                <a:r>
                  <a:rPr lang="es-EC" sz="2200" dirty="0">
                    <a:effectLst/>
                    <a:ea typeface="Times New Roman" panose="02020603050405020304" pitchFamily="18" charset="0"/>
                    <a:cs typeface="Times New Roman" panose="02020603050405020304" pitchFamily="18" charset="0"/>
                  </a:rPr>
                  <a:t/>
                </a:r>
                <a:br>
                  <a:rPr lang="es-EC" sz="2200" dirty="0">
                    <a:effectLst/>
                    <a:ea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𝑋</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=0,2167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𝑚𝑚</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𝑠𝑒</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𝑑𝑒𝑠𝑝𝑙𝑎𝑧𝑎</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𝑒𝑙</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𝑝𝑖𝑠𝑡</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ó</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𝑑𝑒𝑠𝑝𝑙𝑎𝑧𝑎𝑚𝑖𝑒𝑛𝑡𝑜</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𝑟𝑒𝑎𝑙</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C" sz="2200" dirty="0">
                  <a:effectLst/>
                  <a:ea typeface="Times New Roman" panose="02020603050405020304" pitchFamily="18"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772733" y="765062"/>
                <a:ext cx="8268237" cy="4191532"/>
              </a:xfrm>
              <a:prstGeom prst="rect">
                <a:avLst/>
              </a:prstGeom>
              <a:blipFill rotWithShape="0">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517487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ángulo 2"/>
              <p:cNvSpPr/>
              <p:nvPr/>
            </p:nvSpPr>
            <p:spPr>
              <a:xfrm>
                <a:off x="1081826" y="840461"/>
                <a:ext cx="7972022" cy="3693319"/>
              </a:xfrm>
              <a:prstGeom prst="rect">
                <a:avLst/>
              </a:prstGeom>
            </p:spPr>
            <p:txBody>
              <a:bodyPr wrap="square">
                <a:spAutoFit/>
              </a:bodyPr>
              <a:lstStyle/>
              <a:p>
                <a:pPr algn="just"/>
                <a:r>
                  <a:rPr lang="es-EC" sz="2200" dirty="0" smtClean="0">
                    <a:solidFill>
                      <a:srgbClr val="000000"/>
                    </a:solidFill>
                    <a:ea typeface="Calibri" panose="020F0502020204030204" pitchFamily="34" charset="0"/>
                  </a:rPr>
                  <a:t>En </a:t>
                </a:r>
                <a:r>
                  <a:rPr lang="es-EC" sz="2200" dirty="0">
                    <a:solidFill>
                      <a:srgbClr val="000000"/>
                    </a:solidFill>
                    <a:ea typeface="Calibri" panose="020F0502020204030204" pitchFamily="34" charset="0"/>
                  </a:rPr>
                  <a:t>los 24 ciclos </a:t>
                </a:r>
                <a:r>
                  <a:rPr lang="es-EC" sz="2200" dirty="0" smtClean="0">
                    <a:solidFill>
                      <a:srgbClr val="000000"/>
                    </a:solidFill>
                    <a:ea typeface="Calibri" panose="020F0502020204030204" pitchFamily="34" charset="0"/>
                  </a:rPr>
                  <a:t>soportados, el valor del área </a:t>
                </a:r>
                <a:r>
                  <a:rPr lang="es-EC" sz="2200" dirty="0" smtClean="0">
                    <a:solidFill>
                      <a:srgbClr val="000000"/>
                    </a:solidFill>
                    <a:ea typeface="Calibri" panose="020F0502020204030204" pitchFamily="34" charset="0"/>
                  </a:rPr>
                  <a:t>según </a:t>
                </a:r>
                <a:r>
                  <a:rPr lang="es-EC" sz="2200" dirty="0" smtClean="0">
                    <a:solidFill>
                      <a:srgbClr val="000000"/>
                    </a:solidFill>
                    <a:ea typeface="Calibri" panose="020F0502020204030204" pitchFamily="34" charset="0"/>
                  </a:rPr>
                  <a:t>el software de diseño es: </a:t>
                </a:r>
                <a14:m>
                  <m:oMath xmlns:m="http://schemas.openxmlformats.org/officeDocument/2006/math">
                    <m:r>
                      <a:rPr lang="es-EC" sz="22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𝟐𝟑𝟔𝟒𝟏</m:t>
                    </m:r>
                    <m:r>
                      <a:rPr lang="es-EC" sz="22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d>
                      <m:dPr>
                        <m:ctrlP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𝐾𝑔𝑓</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sz="2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𝑚𝑚</m:t>
                        </m:r>
                      </m:e>
                    </m:d>
                    <m:r>
                      <a:rPr lang="es-EC" sz="22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s-EC" sz="2200" b="0" dirty="0" smtClean="0">
                  <a:solidFill>
                    <a:srgbClr val="000000"/>
                  </a:solidFill>
                  <a:effectLst/>
                  <a:ea typeface="Calibri" panose="020F0502020204030204" pitchFamily="34" charset="0"/>
                  <a:cs typeface="Arial" panose="020B0604020202020204" pitchFamily="34" charset="0"/>
                </a:endParaRPr>
              </a:p>
              <a:p>
                <a:endParaRPr lang="es-EC" sz="2200" dirty="0" smtClean="0">
                  <a:solidFill>
                    <a:srgbClr val="000000"/>
                  </a:solidFill>
                  <a:ea typeface="Calibri" panose="020F0502020204030204" pitchFamily="34" charset="0"/>
                  <a:cs typeface="Arial" panose="020B0604020202020204" pitchFamily="34" charset="0"/>
                </a:endParaRPr>
              </a:p>
              <a:p>
                <a:pPr algn="just"/>
                <a:endParaRPr lang="es-EC" sz="2200" dirty="0" smtClean="0"/>
              </a:p>
              <a:p>
                <a:pPr algn="just"/>
                <a:r>
                  <a:rPr lang="es-EC" sz="2200" dirty="0" smtClean="0"/>
                  <a:t>Por tanto </a:t>
                </a:r>
                <a:r>
                  <a:rPr lang="es-EC" sz="2200" dirty="0"/>
                  <a:t>se realiza el cálculo de cambio de escala del área generada por medio del software de diseño asistido por computador, para obtener el Índice de energía absorbida por la varilla</a:t>
                </a:r>
                <a:endParaRPr lang="es-EC" sz="2200" dirty="0"/>
              </a:p>
              <a:p>
                <a:endParaRPr lang="es-EC" sz="2200" b="0" dirty="0" smtClean="0">
                  <a:solidFill>
                    <a:srgbClr val="000000"/>
                  </a:solidFill>
                  <a:effectLst/>
                  <a:ea typeface="Calibri" panose="020F0502020204030204" pitchFamily="34" charset="0"/>
                  <a:cs typeface="Arial" panose="020B0604020202020204" pitchFamily="34" charset="0"/>
                </a:endParaRPr>
              </a:p>
              <a:p>
                <a:endParaRPr lang="es-EC" dirty="0" smtClean="0"/>
              </a:p>
              <a:p>
                <a:endParaRPr lang="es-EC" dirty="0"/>
              </a:p>
            </p:txBody>
          </p:sp>
        </mc:Choice>
        <mc:Fallback>
          <p:sp>
            <p:nvSpPr>
              <p:cNvPr id="3" name="Rectángulo 2"/>
              <p:cNvSpPr>
                <a:spLocks noRot="1" noChangeAspect="1" noMove="1" noResize="1" noEditPoints="1" noAdjustHandles="1" noChangeArrowheads="1" noChangeShapeType="1" noTextEdit="1"/>
              </p:cNvSpPr>
              <p:nvPr/>
            </p:nvSpPr>
            <p:spPr>
              <a:xfrm>
                <a:off x="1081826" y="840461"/>
                <a:ext cx="7972022" cy="3693319"/>
              </a:xfrm>
              <a:prstGeom prst="rect">
                <a:avLst/>
              </a:prstGeom>
              <a:blipFill rotWithShape="0">
                <a:blip r:embed="rId2"/>
                <a:stretch>
                  <a:fillRect l="-994" t="-1155" r="-994"/>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 name="Rectángulo 1"/>
              <p:cNvSpPr/>
              <p:nvPr/>
            </p:nvSpPr>
            <p:spPr>
              <a:xfrm>
                <a:off x="218940" y="4135223"/>
                <a:ext cx="8925059" cy="60253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𝐼𝐸𝐴</m:t>
                      </m:r>
                      <m:r>
                        <a:rPr lang="es-EC" sz="1600" i="0">
                          <a:latin typeface="Cambria Math" panose="02040503050406030204" pitchFamily="18" charset="0"/>
                        </a:rPr>
                        <m:t>=23641 </m:t>
                      </m:r>
                      <m:r>
                        <a:rPr lang="es-EC" sz="1600" i="1">
                          <a:latin typeface="Cambria Math" panose="02040503050406030204" pitchFamily="18" charset="0"/>
                        </a:rPr>
                        <m:t>𝐾𝑔𝑓</m:t>
                      </m:r>
                      <m:r>
                        <a:rPr lang="es-EC" sz="1600" i="0">
                          <a:latin typeface="Cambria Math" panose="02040503050406030204" pitchFamily="18" charset="0"/>
                        </a:rPr>
                        <m:t>∗</m:t>
                      </m:r>
                      <m:r>
                        <a:rPr lang="es-EC" sz="1600" i="1">
                          <a:latin typeface="Cambria Math" panose="02040503050406030204" pitchFamily="18" charset="0"/>
                        </a:rPr>
                        <m:t>𝑚𝑚</m:t>
                      </m:r>
                      <m:r>
                        <a:rPr lang="es-EC" sz="1600" i="0">
                          <a:latin typeface="Cambria Math" panose="02040503050406030204" pitchFamily="18" charset="0"/>
                        </a:rPr>
                        <m:t> </m:t>
                      </m:r>
                      <m:r>
                        <a:rPr lang="es-EC" sz="1600" i="1">
                          <a:latin typeface="Cambria Math" panose="02040503050406030204" pitchFamily="18" charset="0"/>
                        </a:rPr>
                        <m:t>𝑝𝑎𝑝𝑒𝑙</m:t>
                      </m:r>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0,2167 </m:t>
                          </m:r>
                          <m:r>
                            <a:rPr lang="es-EC" sz="1600" i="1">
                              <a:latin typeface="Cambria Math" panose="02040503050406030204" pitchFamily="18" charset="0"/>
                            </a:rPr>
                            <m:t>𝑚𝑚</m:t>
                          </m:r>
                          <m:r>
                            <a:rPr lang="es-EC" sz="1600" i="0">
                              <a:latin typeface="Cambria Math" panose="02040503050406030204" pitchFamily="18" charset="0"/>
                            </a:rPr>
                            <m:t> </m:t>
                          </m:r>
                          <m:r>
                            <a:rPr lang="es-EC" sz="1600" i="1">
                              <a:latin typeface="Cambria Math" panose="02040503050406030204" pitchFamily="18" charset="0"/>
                            </a:rPr>
                            <m:t>𝑑𝑒𝑠𝑝𝑙𝑎𝑧𝑎</m:t>
                          </m:r>
                          <m:r>
                            <a:rPr lang="es-EC" sz="1600" i="0">
                              <a:latin typeface="Cambria Math" panose="02040503050406030204" pitchFamily="18" charset="0"/>
                            </a:rPr>
                            <m:t> </m:t>
                          </m:r>
                          <m:r>
                            <a:rPr lang="es-EC" sz="1600" i="1">
                              <a:latin typeface="Cambria Math" panose="02040503050406030204" pitchFamily="18" charset="0"/>
                            </a:rPr>
                            <m:t>𝑝𝑖𝑠𝑡</m:t>
                          </m:r>
                          <m:r>
                            <a:rPr lang="es-EC" sz="1600" i="0">
                              <a:latin typeface="Cambria Math" panose="02040503050406030204" pitchFamily="18" charset="0"/>
                            </a:rPr>
                            <m:t>ó</m:t>
                          </m:r>
                          <m:r>
                            <a:rPr lang="es-EC" sz="1600" i="1">
                              <a:latin typeface="Cambria Math" panose="02040503050406030204" pitchFamily="18" charset="0"/>
                            </a:rPr>
                            <m:t>𝑛</m:t>
                          </m:r>
                        </m:num>
                        <m:den>
                          <m:r>
                            <a:rPr lang="es-EC" sz="1600" i="0">
                              <a:latin typeface="Cambria Math" panose="02040503050406030204" pitchFamily="18" charset="0"/>
                            </a:rPr>
                            <m:t>1 </m:t>
                          </m:r>
                          <m:r>
                            <a:rPr lang="es-EC" sz="1600" i="1">
                              <a:latin typeface="Cambria Math" panose="02040503050406030204" pitchFamily="18" charset="0"/>
                            </a:rPr>
                            <m:t>𝑚𝑚</m:t>
                          </m:r>
                          <m:r>
                            <a:rPr lang="es-EC" sz="1600" i="0">
                              <a:latin typeface="Cambria Math" panose="02040503050406030204" pitchFamily="18" charset="0"/>
                            </a:rPr>
                            <m:t> </m:t>
                          </m:r>
                          <m:r>
                            <a:rPr lang="es-EC" sz="1600" i="1">
                              <a:latin typeface="Cambria Math" panose="02040503050406030204" pitchFamily="18" charset="0"/>
                            </a:rPr>
                            <m:t>𝑝𝑎𝑝𝑒𝑙</m:t>
                          </m:r>
                        </m:den>
                      </m:f>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1 </m:t>
                          </m:r>
                          <m:r>
                            <a:rPr lang="es-EC" sz="1600" i="1">
                              <a:latin typeface="Cambria Math" panose="02040503050406030204" pitchFamily="18" charset="0"/>
                            </a:rPr>
                            <m:t>𝑚</m:t>
                          </m:r>
                        </m:num>
                        <m:den>
                          <m:r>
                            <a:rPr lang="es-EC" sz="1600" i="0">
                              <a:latin typeface="Cambria Math" panose="02040503050406030204" pitchFamily="18" charset="0"/>
                            </a:rPr>
                            <m:t>1000 </m:t>
                          </m:r>
                          <m:r>
                            <a:rPr lang="es-EC" sz="1600" i="1">
                              <a:latin typeface="Cambria Math" panose="02040503050406030204" pitchFamily="18" charset="0"/>
                            </a:rPr>
                            <m:t>𝑚𝑚</m:t>
                          </m:r>
                        </m:den>
                      </m:f>
                      <m:r>
                        <a:rPr lang="es-EC" sz="1600" i="0">
                          <a:latin typeface="Cambria Math" panose="02040503050406030204" pitchFamily="18" charset="0"/>
                        </a:rPr>
                        <m:t>∗9,8 </m:t>
                      </m:r>
                      <m:f>
                        <m:fPr>
                          <m:type m:val="skw"/>
                          <m:ctrlPr>
                            <a:rPr lang="es-EC" sz="1600" i="1">
                              <a:latin typeface="Cambria Math" panose="02040503050406030204" pitchFamily="18" charset="0"/>
                            </a:rPr>
                          </m:ctrlPr>
                        </m:fPr>
                        <m:num>
                          <m:r>
                            <a:rPr lang="es-EC" sz="1600" i="1">
                              <a:latin typeface="Cambria Math" panose="02040503050406030204" pitchFamily="18" charset="0"/>
                            </a:rPr>
                            <m:t>𝑚</m:t>
                          </m:r>
                        </m:num>
                        <m:den>
                          <m:sSup>
                            <m:sSupPr>
                              <m:ctrlPr>
                                <a:rPr lang="es-EC" sz="1600" i="1">
                                  <a:latin typeface="Cambria Math" panose="02040503050406030204" pitchFamily="18" charset="0"/>
                                </a:rPr>
                              </m:ctrlPr>
                            </m:sSupPr>
                            <m:e>
                              <m:r>
                                <a:rPr lang="es-EC" sz="1600" i="1">
                                  <a:latin typeface="Cambria Math" panose="02040503050406030204" pitchFamily="18" charset="0"/>
                                </a:rPr>
                                <m:t>𝑠</m:t>
                              </m:r>
                            </m:e>
                            <m:sup>
                              <m:r>
                                <a:rPr lang="es-EC" sz="1600" i="0">
                                  <a:latin typeface="Cambria Math" panose="02040503050406030204" pitchFamily="18" charset="0"/>
                                </a:rPr>
                                <m:t>2</m:t>
                              </m:r>
                            </m:sup>
                          </m:sSup>
                        </m:den>
                      </m:f>
                    </m:oMath>
                  </m:oMathPara>
                </a14:m>
                <a:endParaRPr lang="es-EC" sz="1600" dirty="0"/>
              </a:p>
            </p:txBody>
          </p:sp>
        </mc:Choice>
        <mc:Fallback>
          <p:sp>
            <p:nvSpPr>
              <p:cNvPr id="2" name="Rectángulo 1"/>
              <p:cNvSpPr>
                <a:spLocks noRot="1" noChangeAspect="1" noMove="1" noResize="1" noEditPoints="1" noAdjustHandles="1" noChangeArrowheads="1" noChangeShapeType="1" noTextEdit="1"/>
              </p:cNvSpPr>
              <p:nvPr/>
            </p:nvSpPr>
            <p:spPr>
              <a:xfrm>
                <a:off x="218940" y="4135223"/>
                <a:ext cx="8925059" cy="602537"/>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3731627" y="5221372"/>
                <a:ext cx="1899686" cy="3385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𝐼𝐸𝐴</m:t>
                      </m:r>
                      <m:r>
                        <a:rPr lang="es-EC" sz="1600" i="0">
                          <a:latin typeface="Cambria Math" panose="02040503050406030204" pitchFamily="18" charset="0"/>
                        </a:rPr>
                        <m:t>=50,2075 (</m:t>
                      </m:r>
                      <m:r>
                        <a:rPr lang="es-EC" sz="1600" i="1">
                          <a:latin typeface="Cambria Math" panose="02040503050406030204" pitchFamily="18" charset="0"/>
                        </a:rPr>
                        <m:t>𝐽</m:t>
                      </m:r>
                      <m:r>
                        <a:rPr lang="es-EC" sz="1600" i="0">
                          <a:latin typeface="Cambria Math" panose="02040503050406030204" pitchFamily="18" charset="0"/>
                        </a:rPr>
                        <m:t>) </m:t>
                      </m:r>
                    </m:oMath>
                  </m:oMathPara>
                </a14:m>
                <a:endParaRPr lang="es-EC" sz="1600" dirty="0"/>
              </a:p>
            </p:txBody>
          </p:sp>
        </mc:Choice>
        <mc:Fallback>
          <p:sp>
            <p:nvSpPr>
              <p:cNvPr id="4" name="Rectángulo 3"/>
              <p:cNvSpPr>
                <a:spLocks noRot="1" noChangeAspect="1" noMove="1" noResize="1" noEditPoints="1" noAdjustHandles="1" noChangeArrowheads="1" noChangeShapeType="1" noTextEdit="1"/>
              </p:cNvSpPr>
              <p:nvPr/>
            </p:nvSpPr>
            <p:spPr>
              <a:xfrm>
                <a:off x="3731627" y="5221372"/>
                <a:ext cx="1899686" cy="338554"/>
              </a:xfrm>
              <a:prstGeom prst="rect">
                <a:avLst/>
              </a:prstGeom>
              <a:blipFill rotWithShape="0">
                <a:blip r:embed="rId4"/>
                <a:stretch>
                  <a:fillRect b="-10909"/>
                </a:stretch>
              </a:blipFill>
            </p:spPr>
            <p:txBody>
              <a:bodyPr/>
              <a:lstStyle/>
              <a:p>
                <a:r>
                  <a:rPr lang="es-EC">
                    <a:noFill/>
                  </a:rPr>
                  <a:t> </a:t>
                </a:r>
              </a:p>
            </p:txBody>
          </p:sp>
        </mc:Fallback>
      </mc:AlternateContent>
    </p:spTree>
    <p:extLst>
      <p:ext uri="{BB962C8B-B14F-4D97-AF65-F5344CB8AC3E}">
        <p14:creationId xmlns:p14="http://schemas.microsoft.com/office/powerpoint/2010/main" val="1505417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ángulo 2"/>
              <p:cNvSpPr/>
              <p:nvPr/>
            </p:nvSpPr>
            <p:spPr>
              <a:xfrm>
                <a:off x="772732" y="499035"/>
                <a:ext cx="8229600" cy="2579039"/>
              </a:xfrm>
              <a:prstGeom prst="rect">
                <a:avLst/>
              </a:prstGeom>
            </p:spPr>
            <p:txBody>
              <a:bodyPr wrap="square">
                <a:spAutoFit/>
              </a:bodyPr>
              <a:lstStyle/>
              <a:p>
                <a:pPr indent="252095" algn="just">
                  <a:lnSpc>
                    <a:spcPct val="150000"/>
                  </a:lnSpc>
                </a:pPr>
                <a:r>
                  <a:rPr lang="es-EC" sz="2200" dirty="0">
                    <a:ea typeface="Calibri" panose="020F0502020204030204" pitchFamily="34" charset="0"/>
                    <a:cs typeface="Times New Roman" panose="02020603050405020304" pitchFamily="18" charset="0"/>
                  </a:rPr>
                  <a:t>El Índice de energía calculado es absorbido en el volumen de la varilla que se encuentra en la longitud libre entre mordazas, en este caso: </a:t>
                </a:r>
                <a14:m>
                  <m:oMath xmlns:m="http://schemas.openxmlformats.org/officeDocument/2006/math">
                    <m:r>
                      <a:rPr lang="es-EC" sz="2200" i="1">
                        <a:effectLst/>
                        <a:ea typeface="Calibri" panose="020F0502020204030204" pitchFamily="34" charset="0"/>
                        <a:cs typeface="Times New Roman" panose="02020603050405020304" pitchFamily="18" charset="0"/>
                      </a:rPr>
                      <m:t>2∙12 </m:t>
                    </m:r>
                    <m:r>
                      <a:rPr lang="es-EC" sz="2200" i="1">
                        <a:effectLst/>
                        <a:ea typeface="Calibri" panose="020F0502020204030204" pitchFamily="34" charset="0"/>
                        <a:cs typeface="Times New Roman" panose="02020603050405020304" pitchFamily="18" charset="0"/>
                      </a:rPr>
                      <m:t>𝑚𝑚</m:t>
                    </m:r>
                    <m:r>
                      <a:rPr lang="es-EC" sz="2200" i="1">
                        <a:effectLst/>
                        <a:ea typeface="Calibri" panose="020F0502020204030204" pitchFamily="34" charset="0"/>
                        <a:cs typeface="Times New Roman" panose="02020603050405020304" pitchFamily="18" charset="0"/>
                      </a:rPr>
                      <m:t>=24 </m:t>
                    </m:r>
                    <m:r>
                      <a:rPr lang="es-EC" sz="2200" i="1">
                        <a:effectLst/>
                        <a:ea typeface="Calibri" panose="020F0502020204030204" pitchFamily="34" charset="0"/>
                        <a:cs typeface="Times New Roman" panose="02020603050405020304" pitchFamily="18" charset="0"/>
                      </a:rPr>
                      <m:t>𝑚𝑚</m:t>
                    </m:r>
                  </m:oMath>
                </a14:m>
                <a:r>
                  <a:rPr lang="es-EC" sz="2200" dirty="0">
                    <a:effectLst/>
                    <a:ea typeface="Calibri" panose="020F0502020204030204" pitchFamily="34" charset="0"/>
                    <a:cs typeface="Times New Roman" panose="02020603050405020304" pitchFamily="18" charset="0"/>
                  </a:rPr>
                  <a:t> </a:t>
                </a:r>
                <a:endParaRPr lang="es-EC" sz="2200" dirty="0" smtClean="0">
                  <a:effectLst/>
                  <a:ea typeface="Calibri" panose="020F0502020204030204" pitchFamily="34" charset="0"/>
                  <a:cs typeface="Times New Roman" panose="02020603050405020304" pitchFamily="18" charset="0"/>
                </a:endParaRPr>
              </a:p>
              <a:p>
                <a:pPr indent="252095" algn="just">
                  <a:lnSpc>
                    <a:spcPct val="150000"/>
                  </a:lnSpc>
                </a:pPr>
                <a:r>
                  <a:rPr lang="es-EC" sz="2200" dirty="0" smtClean="0">
                    <a:effectLst/>
                    <a:ea typeface="Calibri" panose="020F0502020204030204" pitchFamily="34" charset="0"/>
                    <a:cs typeface="Times New Roman" panose="02020603050405020304" pitchFamily="18" charset="0"/>
                  </a:rPr>
                  <a:t>A </a:t>
                </a:r>
                <a:r>
                  <a:rPr lang="es-EC" sz="2200" dirty="0">
                    <a:effectLst/>
                    <a:ea typeface="Calibri" panose="020F0502020204030204" pitchFamily="34" charset="0"/>
                    <a:cs typeface="Times New Roman" panose="02020603050405020304" pitchFamily="18" charset="0"/>
                  </a:rPr>
                  <a:t>continuación se obtiene el volumen en el que se absorbe el IEA calculado anteriormente.</a:t>
                </a:r>
                <a:endParaRPr lang="es-EC" sz="2200" dirty="0">
                  <a:effectLst/>
                  <a:ea typeface="Times New Roman" panose="02020603050405020304" pitchFamily="18"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772732" y="499035"/>
                <a:ext cx="8229600" cy="2579039"/>
              </a:xfrm>
              <a:prstGeom prst="rect">
                <a:avLst/>
              </a:prstGeom>
              <a:blipFill rotWithShape="0">
                <a:blip r:embed="rId2"/>
                <a:stretch>
                  <a:fillRect l="-963" r="-963" b="-3783"/>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631064" y="3253357"/>
                <a:ext cx="8087932" cy="58644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𝑉</m:t>
                      </m:r>
                      <m:r>
                        <a:rPr lang="es-EC" sz="1600" i="0">
                          <a:latin typeface="Cambria Math" panose="02040503050406030204" pitchFamily="18" charset="0"/>
                        </a:rPr>
                        <m:t>=</m:t>
                      </m:r>
                      <m:r>
                        <a:rPr lang="es-EC" sz="1600" i="1">
                          <a:latin typeface="Cambria Math" panose="02040503050406030204" pitchFamily="18" charset="0"/>
                        </a:rPr>
                        <m:t>𝜋</m:t>
                      </m:r>
                      <m:r>
                        <a:rPr lang="es-EC" sz="1600" i="0">
                          <a:latin typeface="Cambria Math" panose="02040503050406030204" pitchFamily="18" charset="0"/>
                        </a:rPr>
                        <m:t>∙</m:t>
                      </m:r>
                      <m:sSup>
                        <m:sSupPr>
                          <m:ctrlPr>
                            <a:rPr lang="es-EC" sz="1600" i="1">
                              <a:latin typeface="Cambria Math" panose="02040503050406030204" pitchFamily="18" charset="0"/>
                            </a:rPr>
                          </m:ctrlPr>
                        </m:sSupPr>
                        <m:e>
                          <m:r>
                            <a:rPr lang="es-EC" sz="1600" i="1">
                              <a:latin typeface="Cambria Math" panose="02040503050406030204" pitchFamily="18" charset="0"/>
                            </a:rPr>
                            <m:t>𝑟</m:t>
                          </m:r>
                        </m:e>
                        <m:sup>
                          <m:r>
                            <a:rPr lang="es-EC" sz="1600" i="0">
                              <a:latin typeface="Cambria Math" panose="02040503050406030204" pitchFamily="18" charset="0"/>
                            </a:rPr>
                            <m:t>2</m:t>
                          </m:r>
                        </m:sup>
                      </m:sSup>
                      <m:r>
                        <a:rPr lang="es-EC" sz="1600" i="0">
                          <a:latin typeface="Cambria Math" panose="02040503050406030204" pitchFamily="18" charset="0"/>
                        </a:rPr>
                        <m:t>∙</m:t>
                      </m:r>
                      <m:r>
                        <a:rPr lang="es-EC" sz="1600" i="1">
                          <a:latin typeface="Cambria Math" panose="02040503050406030204" pitchFamily="18" charset="0"/>
                        </a:rPr>
                        <m:t>h</m:t>
                      </m:r>
                      <m:r>
                        <a:rPr lang="es-EC" sz="1600" i="0">
                          <a:latin typeface="Cambria Math" panose="02040503050406030204" pitchFamily="18" charset="0"/>
                        </a:rPr>
                        <m:t>=</m:t>
                      </m:r>
                      <m:r>
                        <a:rPr lang="es-EC" sz="1600" i="1">
                          <a:latin typeface="Cambria Math" panose="02040503050406030204" pitchFamily="18" charset="0"/>
                        </a:rPr>
                        <m:t>𝜋</m:t>
                      </m:r>
                      <m:r>
                        <a:rPr lang="es-EC" sz="1600" i="0">
                          <a:latin typeface="Cambria Math" panose="02040503050406030204" pitchFamily="18" charset="0"/>
                        </a:rPr>
                        <m:t>∙</m:t>
                      </m:r>
                      <m:sSup>
                        <m:sSupPr>
                          <m:ctrlPr>
                            <a:rPr lang="es-EC" sz="1600" i="1">
                              <a:latin typeface="Cambria Math" panose="02040503050406030204" pitchFamily="18" charset="0"/>
                            </a:rPr>
                          </m:ctrlPr>
                        </m:sSupPr>
                        <m:e>
                          <m:r>
                            <a:rPr lang="es-EC" sz="1600" i="0">
                              <a:latin typeface="Cambria Math" panose="02040503050406030204" pitchFamily="18" charset="0"/>
                            </a:rPr>
                            <m:t>6</m:t>
                          </m:r>
                        </m:e>
                        <m:sup>
                          <m:r>
                            <a:rPr lang="es-EC" sz="1600" i="0">
                              <a:latin typeface="Cambria Math" panose="02040503050406030204" pitchFamily="18" charset="0"/>
                            </a:rPr>
                            <m:t>2</m:t>
                          </m:r>
                        </m:sup>
                      </m:sSup>
                      <m:r>
                        <a:rPr lang="es-EC" sz="1600" i="0">
                          <a:latin typeface="Cambria Math" panose="02040503050406030204" pitchFamily="18" charset="0"/>
                        </a:rPr>
                        <m:t>∙24=2714,34</m:t>
                      </m:r>
                      <m:sSup>
                        <m:sSupPr>
                          <m:ctrlPr>
                            <a:rPr lang="es-EC" sz="1600" i="1">
                              <a:latin typeface="Cambria Math" panose="02040503050406030204" pitchFamily="18" charset="0"/>
                            </a:rPr>
                          </m:ctrlPr>
                        </m:sSupPr>
                        <m:e>
                          <m:r>
                            <a:rPr lang="es-EC" sz="1600" i="0">
                              <a:latin typeface="Cambria Math" panose="02040503050406030204" pitchFamily="18" charset="0"/>
                            </a:rPr>
                            <m:t> </m:t>
                          </m:r>
                          <m:r>
                            <a:rPr lang="es-EC" sz="1600" i="1">
                              <a:latin typeface="Cambria Math" panose="02040503050406030204" pitchFamily="18" charset="0"/>
                            </a:rPr>
                            <m:t>𝑚𝑚</m:t>
                          </m:r>
                        </m:e>
                        <m:sup>
                          <m:r>
                            <a:rPr lang="es-EC" sz="1600" i="0">
                              <a:latin typeface="Cambria Math" panose="02040503050406030204" pitchFamily="18" charset="0"/>
                            </a:rPr>
                            <m:t>3</m:t>
                          </m:r>
                        </m:sup>
                      </m:sSup>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1</m:t>
                          </m:r>
                          <m:sSup>
                            <m:sSupPr>
                              <m:ctrlPr>
                                <a:rPr lang="es-EC" sz="1600" i="1">
                                  <a:latin typeface="Cambria Math" panose="02040503050406030204" pitchFamily="18" charset="0"/>
                                </a:rPr>
                              </m:ctrlPr>
                            </m:sSupPr>
                            <m:e>
                              <m:r>
                                <a:rPr lang="es-EC" sz="1600" i="1">
                                  <a:latin typeface="Cambria Math" panose="02040503050406030204" pitchFamily="18" charset="0"/>
                                </a:rPr>
                                <m:t>𝑚</m:t>
                              </m:r>
                            </m:e>
                            <m:sup>
                              <m:r>
                                <a:rPr lang="es-EC" sz="1600" i="0">
                                  <a:latin typeface="Cambria Math" panose="02040503050406030204" pitchFamily="18" charset="0"/>
                                </a:rPr>
                                <m:t>3</m:t>
                              </m:r>
                            </m:sup>
                          </m:sSup>
                        </m:num>
                        <m:den>
                          <m:sSup>
                            <m:sSupPr>
                              <m:ctrlPr>
                                <a:rPr lang="es-EC" sz="1600" i="1">
                                  <a:latin typeface="Cambria Math" panose="02040503050406030204" pitchFamily="18" charset="0"/>
                                </a:rPr>
                              </m:ctrlPr>
                            </m:sSupPr>
                            <m:e>
                              <m:r>
                                <a:rPr lang="es-EC" sz="1600" i="0">
                                  <a:latin typeface="Cambria Math" panose="02040503050406030204" pitchFamily="18" charset="0"/>
                                </a:rPr>
                                <m:t>1000</m:t>
                              </m:r>
                            </m:e>
                            <m:sup>
                              <m:r>
                                <a:rPr lang="es-EC" sz="1600" i="0">
                                  <a:latin typeface="Cambria Math" panose="02040503050406030204" pitchFamily="18" charset="0"/>
                                </a:rPr>
                                <m:t>3</m:t>
                              </m:r>
                            </m:sup>
                          </m:sSup>
                          <m:sSup>
                            <m:sSupPr>
                              <m:ctrlPr>
                                <a:rPr lang="es-EC" sz="1600" i="1">
                                  <a:latin typeface="Cambria Math" panose="02040503050406030204" pitchFamily="18" charset="0"/>
                                </a:rPr>
                              </m:ctrlPr>
                            </m:sSupPr>
                            <m:e>
                              <m:r>
                                <a:rPr lang="es-EC" sz="1600" i="1">
                                  <a:latin typeface="Cambria Math" panose="02040503050406030204" pitchFamily="18" charset="0"/>
                                </a:rPr>
                                <m:t>𝑚𝑚</m:t>
                              </m:r>
                            </m:e>
                            <m:sup>
                              <m:r>
                                <a:rPr lang="es-EC" sz="1600" i="0">
                                  <a:latin typeface="Cambria Math" panose="02040503050406030204" pitchFamily="18" charset="0"/>
                                </a:rPr>
                                <m:t>3</m:t>
                              </m:r>
                            </m:sup>
                          </m:sSup>
                        </m:den>
                      </m:f>
                      <m:r>
                        <a:rPr lang="es-EC" sz="1600" i="0">
                          <a:latin typeface="Cambria Math" panose="02040503050406030204" pitchFamily="18" charset="0"/>
                        </a:rPr>
                        <m:t>=2,7∙</m:t>
                      </m:r>
                      <m:sSup>
                        <m:sSupPr>
                          <m:ctrlPr>
                            <a:rPr lang="es-EC" sz="1600" i="1">
                              <a:latin typeface="Cambria Math" panose="02040503050406030204" pitchFamily="18" charset="0"/>
                            </a:rPr>
                          </m:ctrlPr>
                        </m:sSupPr>
                        <m:e>
                          <m:r>
                            <a:rPr lang="es-EC" sz="1600" i="0">
                              <a:latin typeface="Cambria Math" panose="02040503050406030204" pitchFamily="18" charset="0"/>
                            </a:rPr>
                            <m:t>10</m:t>
                          </m:r>
                        </m:e>
                        <m:sup>
                          <m:r>
                            <a:rPr lang="es-EC" sz="1600" i="0">
                              <a:latin typeface="Cambria Math" panose="02040503050406030204" pitchFamily="18" charset="0"/>
                            </a:rPr>
                            <m:t>−6</m:t>
                          </m:r>
                        </m:sup>
                      </m:sSup>
                      <m:sSup>
                        <m:sSupPr>
                          <m:ctrlPr>
                            <a:rPr lang="es-EC" sz="1600" i="1">
                              <a:latin typeface="Cambria Math" panose="02040503050406030204" pitchFamily="18" charset="0"/>
                            </a:rPr>
                          </m:ctrlPr>
                        </m:sSupPr>
                        <m:e>
                          <m:r>
                            <a:rPr lang="es-EC" sz="1600" i="1">
                              <a:latin typeface="Cambria Math" panose="02040503050406030204" pitchFamily="18" charset="0"/>
                            </a:rPr>
                            <m:t>𝑚</m:t>
                          </m:r>
                        </m:e>
                        <m:sup>
                          <m:r>
                            <a:rPr lang="es-EC" sz="1600" i="0">
                              <a:latin typeface="Cambria Math" panose="02040503050406030204" pitchFamily="18" charset="0"/>
                            </a:rPr>
                            <m:t>3</m:t>
                          </m:r>
                        </m:sup>
                      </m:sSup>
                    </m:oMath>
                  </m:oMathPara>
                </a14:m>
                <a:endParaRPr lang="es-EC" sz="1600" dirty="0"/>
              </a:p>
            </p:txBody>
          </p:sp>
        </mc:Choice>
        <mc:Fallback>
          <p:sp>
            <p:nvSpPr>
              <p:cNvPr id="4" name="Rectángulo 3"/>
              <p:cNvSpPr>
                <a:spLocks noRot="1" noChangeAspect="1" noMove="1" noResize="1" noEditPoints="1" noAdjustHandles="1" noChangeArrowheads="1" noChangeShapeType="1" noTextEdit="1"/>
              </p:cNvSpPr>
              <p:nvPr/>
            </p:nvSpPr>
            <p:spPr>
              <a:xfrm>
                <a:off x="631064" y="3253357"/>
                <a:ext cx="8087932" cy="586443"/>
              </a:xfrm>
              <a:prstGeom prst="rect">
                <a:avLst/>
              </a:prstGeom>
              <a:blipFill rotWithShape="0">
                <a:blip r:embed="rId3"/>
                <a:stretch>
                  <a:fillRect/>
                </a:stretch>
              </a:blipFill>
            </p:spPr>
            <p:txBody>
              <a:bodyPr/>
              <a:lstStyle/>
              <a:p>
                <a:r>
                  <a:rPr lang="es-EC">
                    <a:noFill/>
                  </a:rPr>
                  <a:t> </a:t>
                </a:r>
              </a:p>
            </p:txBody>
          </p:sp>
        </mc:Fallback>
      </mc:AlternateContent>
      <p:sp>
        <p:nvSpPr>
          <p:cNvPr id="5" name="Rectángulo 4"/>
          <p:cNvSpPr/>
          <p:nvPr/>
        </p:nvSpPr>
        <p:spPr>
          <a:xfrm>
            <a:off x="631064" y="4015083"/>
            <a:ext cx="8371268" cy="1055545"/>
          </a:xfrm>
          <a:prstGeom prst="rect">
            <a:avLst/>
          </a:prstGeom>
        </p:spPr>
        <p:txBody>
          <a:bodyPr wrap="square">
            <a:spAutoFit/>
          </a:bodyPr>
          <a:lstStyle/>
          <a:p>
            <a:pPr indent="252095" algn="just">
              <a:lnSpc>
                <a:spcPct val="150000"/>
              </a:lnSpc>
            </a:pPr>
            <a:r>
              <a:rPr lang="es-EC" sz="2200" dirty="0">
                <a:solidFill>
                  <a:srgbClr val="000000"/>
                </a:solidFill>
                <a:ea typeface="Calibri" panose="020F0502020204030204" pitchFamily="34" charset="0"/>
                <a:cs typeface="Arial" panose="020B0604020202020204" pitchFamily="34" charset="0"/>
              </a:rPr>
              <a:t>Por tanto, el Índice de Energía por unidad de volumen absorbido por la varilla es el siguiente:</a:t>
            </a:r>
            <a:endParaRPr lang="es-EC" sz="2200" dirty="0">
              <a:effectLst/>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ángulo 5"/>
              <p:cNvSpPr/>
              <p:nvPr/>
            </p:nvSpPr>
            <p:spPr>
              <a:xfrm>
                <a:off x="2580771" y="5347456"/>
                <a:ext cx="3734804" cy="59715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sz="1600">
                              <a:latin typeface="Cambria Math" panose="02040503050406030204" pitchFamily="18" charset="0"/>
                            </a:rPr>
                          </m:ctrlPr>
                        </m:sSubPr>
                        <m:e>
                          <m:r>
                            <a:rPr lang="es-EC" sz="1600" i="1">
                              <a:latin typeface="Cambria Math" panose="02040503050406030204" pitchFamily="18" charset="0"/>
                            </a:rPr>
                            <m:t>𝐼𝐸𝐴</m:t>
                          </m:r>
                        </m:e>
                        <m:sub>
                          <m:r>
                            <a:rPr lang="es-EC" sz="1600" i="0">
                              <a:latin typeface="Cambria Math" panose="02040503050406030204" pitchFamily="18" charset="0"/>
                            </a:rPr>
                            <m:t>/</m:t>
                          </m:r>
                          <m:r>
                            <a:rPr lang="es-EC" sz="1600" i="1">
                              <a:latin typeface="Cambria Math" panose="02040503050406030204" pitchFamily="18" charset="0"/>
                            </a:rPr>
                            <m:t>𝑉</m:t>
                          </m:r>
                        </m:sub>
                      </m:sSub>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50,2075 </m:t>
                          </m:r>
                          <m:r>
                            <a:rPr lang="es-EC" sz="1600" i="1">
                              <a:latin typeface="Cambria Math" panose="02040503050406030204" pitchFamily="18" charset="0"/>
                            </a:rPr>
                            <m:t>𝐽</m:t>
                          </m:r>
                        </m:num>
                        <m:den>
                          <m:r>
                            <a:rPr lang="es-EC" sz="1600" i="0">
                              <a:latin typeface="Cambria Math" panose="02040503050406030204" pitchFamily="18" charset="0"/>
                            </a:rPr>
                            <m:t>2,7∙</m:t>
                          </m:r>
                          <m:sSup>
                            <m:sSupPr>
                              <m:ctrlPr>
                                <a:rPr lang="es-EC" sz="1600" i="1">
                                  <a:latin typeface="Cambria Math" panose="02040503050406030204" pitchFamily="18" charset="0"/>
                                </a:rPr>
                              </m:ctrlPr>
                            </m:sSupPr>
                            <m:e>
                              <m:r>
                                <a:rPr lang="es-EC" sz="1600" i="0">
                                  <a:latin typeface="Cambria Math" panose="02040503050406030204" pitchFamily="18" charset="0"/>
                                </a:rPr>
                                <m:t>10</m:t>
                              </m:r>
                            </m:e>
                            <m:sup>
                              <m:r>
                                <a:rPr lang="es-EC" sz="1600" i="0">
                                  <a:latin typeface="Cambria Math" panose="02040503050406030204" pitchFamily="18" charset="0"/>
                                </a:rPr>
                                <m:t>−6</m:t>
                              </m:r>
                            </m:sup>
                          </m:sSup>
                          <m:r>
                            <a:rPr lang="es-EC" sz="1600" i="0">
                              <a:latin typeface="Cambria Math" panose="02040503050406030204" pitchFamily="18" charset="0"/>
                            </a:rPr>
                            <m:t> </m:t>
                          </m:r>
                          <m:sSup>
                            <m:sSupPr>
                              <m:ctrlPr>
                                <a:rPr lang="es-EC" sz="1600" i="1">
                                  <a:latin typeface="Cambria Math" panose="02040503050406030204" pitchFamily="18" charset="0"/>
                                </a:rPr>
                              </m:ctrlPr>
                            </m:sSupPr>
                            <m:e>
                              <m:r>
                                <a:rPr lang="es-EC" sz="1600" i="1">
                                  <a:latin typeface="Cambria Math" panose="02040503050406030204" pitchFamily="18" charset="0"/>
                                </a:rPr>
                                <m:t>𝑚</m:t>
                              </m:r>
                            </m:e>
                            <m:sup>
                              <m:r>
                                <a:rPr lang="es-EC" sz="1600" i="0">
                                  <a:latin typeface="Cambria Math" panose="02040503050406030204" pitchFamily="18" charset="0"/>
                                </a:rPr>
                                <m:t>3</m:t>
                              </m:r>
                            </m:sup>
                          </m:sSup>
                        </m:den>
                      </m:f>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1 </m:t>
                          </m:r>
                          <m:r>
                            <a:rPr lang="es-EC" sz="1600" i="1">
                              <a:latin typeface="Cambria Math" panose="02040503050406030204" pitchFamily="18" charset="0"/>
                            </a:rPr>
                            <m:t>𝑀𝐽</m:t>
                          </m:r>
                        </m:num>
                        <m:den>
                          <m:sSup>
                            <m:sSupPr>
                              <m:ctrlPr>
                                <a:rPr lang="es-EC" sz="1600" i="1">
                                  <a:latin typeface="Cambria Math" panose="02040503050406030204" pitchFamily="18" charset="0"/>
                                </a:rPr>
                              </m:ctrlPr>
                            </m:sSupPr>
                            <m:e>
                              <m:r>
                                <a:rPr lang="es-EC" sz="1600" i="0">
                                  <a:latin typeface="Cambria Math" panose="02040503050406030204" pitchFamily="18" charset="0"/>
                                </a:rPr>
                                <m:t>10</m:t>
                              </m:r>
                            </m:e>
                            <m:sup>
                              <m:r>
                                <a:rPr lang="es-EC" sz="1600" i="0">
                                  <a:latin typeface="Cambria Math" panose="02040503050406030204" pitchFamily="18" charset="0"/>
                                </a:rPr>
                                <m:t>6</m:t>
                              </m:r>
                            </m:sup>
                          </m:sSup>
                          <m:r>
                            <a:rPr lang="es-EC" sz="1600" i="0">
                              <a:latin typeface="Cambria Math" panose="02040503050406030204" pitchFamily="18" charset="0"/>
                            </a:rPr>
                            <m:t> </m:t>
                          </m:r>
                          <m:r>
                            <a:rPr lang="es-EC" sz="1600" i="1">
                              <a:latin typeface="Cambria Math" panose="02040503050406030204" pitchFamily="18" charset="0"/>
                            </a:rPr>
                            <m:t>𝐽</m:t>
                          </m:r>
                        </m:den>
                      </m:f>
                      <m:r>
                        <a:rPr lang="es-EC" sz="1600" i="0">
                          <a:latin typeface="Cambria Math" panose="02040503050406030204" pitchFamily="18" charset="0"/>
                        </a:rPr>
                        <m:t>=18,6</m:t>
                      </m:r>
                      <m:f>
                        <m:fPr>
                          <m:ctrlPr>
                            <a:rPr lang="es-EC" sz="1600" i="1">
                              <a:latin typeface="Cambria Math" panose="02040503050406030204" pitchFamily="18" charset="0"/>
                            </a:rPr>
                          </m:ctrlPr>
                        </m:fPr>
                        <m:num>
                          <m:r>
                            <a:rPr lang="es-EC" sz="1600" i="1">
                              <a:latin typeface="Cambria Math" panose="02040503050406030204" pitchFamily="18" charset="0"/>
                            </a:rPr>
                            <m:t>𝑀𝐽</m:t>
                          </m:r>
                        </m:num>
                        <m:den>
                          <m:sSup>
                            <m:sSupPr>
                              <m:ctrlPr>
                                <a:rPr lang="es-EC" sz="1600" i="1">
                                  <a:latin typeface="Cambria Math" panose="02040503050406030204" pitchFamily="18" charset="0"/>
                                </a:rPr>
                              </m:ctrlPr>
                            </m:sSupPr>
                            <m:e>
                              <m:r>
                                <a:rPr lang="es-EC" sz="1600" i="1">
                                  <a:latin typeface="Cambria Math" panose="02040503050406030204" pitchFamily="18" charset="0"/>
                                </a:rPr>
                                <m:t>𝑚</m:t>
                              </m:r>
                            </m:e>
                            <m:sup>
                              <m:r>
                                <a:rPr lang="es-EC" sz="1600" i="0">
                                  <a:latin typeface="Cambria Math" panose="02040503050406030204" pitchFamily="18" charset="0"/>
                                </a:rPr>
                                <m:t>3</m:t>
                              </m:r>
                            </m:sup>
                          </m:sSup>
                        </m:den>
                      </m:f>
                    </m:oMath>
                  </m:oMathPara>
                </a14:m>
                <a:endParaRPr lang="es-EC" sz="1600" dirty="0"/>
              </a:p>
            </p:txBody>
          </p:sp>
        </mc:Choice>
        <mc:Fallback>
          <p:sp>
            <p:nvSpPr>
              <p:cNvPr id="6" name="Rectángulo 5"/>
              <p:cNvSpPr>
                <a:spLocks noRot="1" noChangeAspect="1" noMove="1" noResize="1" noEditPoints="1" noAdjustHandles="1" noChangeArrowheads="1" noChangeShapeType="1" noTextEdit="1"/>
              </p:cNvSpPr>
              <p:nvPr/>
            </p:nvSpPr>
            <p:spPr>
              <a:xfrm>
                <a:off x="2580771" y="5347456"/>
                <a:ext cx="3734804" cy="597151"/>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022639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457201"/>
            <a:ext cx="7704667" cy="1049627"/>
          </a:xfrm>
        </p:spPr>
        <p:txBody>
          <a:bodyPr>
            <a:normAutofit fontScale="90000"/>
          </a:bodyPr>
          <a:lstStyle/>
          <a:p>
            <a:r>
              <a:rPr lang="es-EC" b="1" dirty="0" smtClean="0"/>
              <a:t>ANÁLISIS DE LAS GRÁFICAS DE HISTÉRESIS OBTENIDAS</a:t>
            </a:r>
            <a:endParaRPr lang="es-EC" b="1" dirty="0"/>
          </a:p>
        </p:txBody>
      </p:sp>
      <p:pic>
        <p:nvPicPr>
          <p:cNvPr id="3" name="Imagen 2"/>
          <p:cNvPicPr>
            <a:picLocks noChangeAspect="1"/>
          </p:cNvPicPr>
          <p:nvPr/>
        </p:nvPicPr>
        <p:blipFill>
          <a:blip r:embed="rId2"/>
          <a:stretch>
            <a:fillRect/>
          </a:stretch>
        </p:blipFill>
        <p:spPr>
          <a:xfrm>
            <a:off x="3005876" y="1659228"/>
            <a:ext cx="3467100" cy="4724400"/>
          </a:xfrm>
          <a:prstGeom prst="rect">
            <a:avLst/>
          </a:prstGeom>
        </p:spPr>
      </p:pic>
    </p:spTree>
    <p:extLst>
      <p:ext uri="{BB962C8B-B14F-4D97-AF65-F5344CB8AC3E}">
        <p14:creationId xmlns:p14="http://schemas.microsoft.com/office/powerpoint/2010/main" val="36803908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012" y="315534"/>
            <a:ext cx="7704667" cy="817807"/>
          </a:xfrm>
        </p:spPr>
        <p:txBody>
          <a:bodyPr/>
          <a:lstStyle/>
          <a:p>
            <a:r>
              <a:rPr lang="es-EC" b="1" dirty="0" smtClean="0"/>
              <a:t>TABLAS DE RESULTADOS</a:t>
            </a:r>
            <a:endParaRPr lang="es-EC" b="1" dirty="0"/>
          </a:p>
        </p:txBody>
      </p:sp>
      <p:pic>
        <p:nvPicPr>
          <p:cNvPr id="5" name="Imagen 4"/>
          <p:cNvPicPr>
            <a:picLocks noChangeAspect="1"/>
          </p:cNvPicPr>
          <p:nvPr/>
        </p:nvPicPr>
        <p:blipFill>
          <a:blip r:embed="rId2"/>
          <a:stretch>
            <a:fillRect/>
          </a:stretch>
        </p:blipFill>
        <p:spPr>
          <a:xfrm>
            <a:off x="2094962" y="1367508"/>
            <a:ext cx="5786907" cy="4464508"/>
          </a:xfrm>
          <a:prstGeom prst="rect">
            <a:avLst/>
          </a:prstGeom>
        </p:spPr>
      </p:pic>
    </p:spTree>
    <p:extLst>
      <p:ext uri="{BB962C8B-B14F-4D97-AF65-F5344CB8AC3E}">
        <p14:creationId xmlns:p14="http://schemas.microsoft.com/office/powerpoint/2010/main" val="19499265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74693" y="984361"/>
            <a:ext cx="5829904" cy="4554934"/>
          </a:xfrm>
          <a:prstGeom prst="rect">
            <a:avLst/>
          </a:prstGeom>
        </p:spPr>
      </p:pic>
    </p:spTree>
    <p:extLst>
      <p:ext uri="{BB962C8B-B14F-4D97-AF65-F5344CB8AC3E}">
        <p14:creationId xmlns:p14="http://schemas.microsoft.com/office/powerpoint/2010/main" val="151705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1" y="238260"/>
            <a:ext cx="7704667" cy="1981200"/>
          </a:xfrm>
        </p:spPr>
        <p:txBody>
          <a:bodyPr/>
          <a:lstStyle/>
          <a:p>
            <a:r>
              <a:rPr lang="es-EC" b="1" dirty="0" smtClean="0"/>
              <a:t>DEFINICIÓN DEL PROBLEMA</a:t>
            </a:r>
            <a:endParaRPr lang="es-EC" b="1" dirty="0"/>
          </a:p>
        </p:txBody>
      </p:sp>
      <p:sp>
        <p:nvSpPr>
          <p:cNvPr id="3" name="Content Placeholder 2"/>
          <p:cNvSpPr>
            <a:spLocks noGrp="1"/>
          </p:cNvSpPr>
          <p:nvPr>
            <p:ph idx="1"/>
          </p:nvPr>
        </p:nvSpPr>
        <p:spPr>
          <a:xfrm>
            <a:off x="756329" y="1866341"/>
            <a:ext cx="8156273" cy="4157942"/>
          </a:xfrm>
        </p:spPr>
        <p:txBody>
          <a:bodyPr>
            <a:normAutofit/>
          </a:bodyPr>
          <a:lstStyle/>
          <a:p>
            <a:pPr algn="just"/>
            <a:r>
              <a:rPr lang="es-EC" sz="2200" dirty="0" smtClean="0"/>
              <a:t>Como se mencionó anteriormente Ecuador es un país de alto riesgo sísmico y actualmente no existe información de la afectación que sufren los componentes de una construcción civil (varillas de acero corrugado) en presencia de fatiga de bajos ciclos, principalmente a las varillas localizadas en las bases de columnas y vigas de una edificación, cuya finalidad es reforzar longitudinalmente a la estructura y también son el medio de disipación de energía el momento de existir un fenómeno telúrico. </a:t>
            </a:r>
            <a:endParaRPr lang="es-EC" sz="2200" dirty="0"/>
          </a:p>
        </p:txBody>
      </p:sp>
    </p:spTree>
    <p:extLst>
      <p:ext uri="{BB962C8B-B14F-4D97-AF65-F5344CB8AC3E}">
        <p14:creationId xmlns:p14="http://schemas.microsoft.com/office/powerpoint/2010/main" val="17602836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845904" y="1109797"/>
            <a:ext cx="5907178" cy="4594472"/>
          </a:xfrm>
          <a:prstGeom prst="rect">
            <a:avLst/>
          </a:prstGeom>
        </p:spPr>
      </p:pic>
    </p:spTree>
    <p:extLst>
      <p:ext uri="{BB962C8B-B14F-4D97-AF65-F5344CB8AC3E}">
        <p14:creationId xmlns:p14="http://schemas.microsoft.com/office/powerpoint/2010/main" val="317163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91358" y="1166947"/>
            <a:ext cx="5971572" cy="4518174"/>
          </a:xfrm>
          <a:prstGeom prst="rect">
            <a:avLst/>
          </a:prstGeom>
        </p:spPr>
      </p:pic>
    </p:spTree>
    <p:extLst>
      <p:ext uri="{BB962C8B-B14F-4D97-AF65-F5344CB8AC3E}">
        <p14:creationId xmlns:p14="http://schemas.microsoft.com/office/powerpoint/2010/main" val="655929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04236" y="941499"/>
            <a:ext cx="6177634" cy="4924675"/>
          </a:xfrm>
          <a:prstGeom prst="rect">
            <a:avLst/>
          </a:prstGeom>
        </p:spPr>
      </p:pic>
    </p:spTree>
    <p:extLst>
      <p:ext uri="{BB962C8B-B14F-4D97-AF65-F5344CB8AC3E}">
        <p14:creationId xmlns:p14="http://schemas.microsoft.com/office/powerpoint/2010/main" val="3804732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55752" y="1146152"/>
            <a:ext cx="6126119" cy="4916021"/>
          </a:xfrm>
          <a:prstGeom prst="rect">
            <a:avLst/>
          </a:prstGeom>
        </p:spPr>
      </p:pic>
    </p:spTree>
    <p:extLst>
      <p:ext uri="{BB962C8B-B14F-4D97-AF65-F5344CB8AC3E}">
        <p14:creationId xmlns:p14="http://schemas.microsoft.com/office/powerpoint/2010/main" val="34523815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012" y="237781"/>
            <a:ext cx="7704667" cy="998112"/>
          </a:xfrm>
        </p:spPr>
        <p:txBody>
          <a:bodyPr/>
          <a:lstStyle/>
          <a:p>
            <a:r>
              <a:rPr lang="es-EC" b="1" dirty="0" smtClean="0"/>
              <a:t>DISCUSIÓN DE RESULTADOS</a:t>
            </a:r>
            <a:endParaRPr lang="es-EC" b="1" dirty="0"/>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2041945" y="2690396"/>
            <a:ext cx="5394960" cy="3383280"/>
          </a:xfrm>
          <a:prstGeom prst="rect">
            <a:avLst/>
          </a:prstGeom>
          <a:noFill/>
          <a:ln>
            <a:noFill/>
          </a:ln>
        </p:spPr>
      </p:pic>
      <p:sp>
        <p:nvSpPr>
          <p:cNvPr id="4" name="Rectángulo 3"/>
          <p:cNvSpPr/>
          <p:nvPr/>
        </p:nvSpPr>
        <p:spPr>
          <a:xfrm>
            <a:off x="1101144" y="1235893"/>
            <a:ext cx="7746642" cy="1015663"/>
          </a:xfrm>
          <a:prstGeom prst="rect">
            <a:avLst/>
          </a:prstGeom>
        </p:spPr>
        <p:txBody>
          <a:bodyPr wrap="square">
            <a:spAutoFit/>
          </a:bodyPr>
          <a:lstStyle/>
          <a:p>
            <a:r>
              <a:rPr lang="es-ES_tradnl" sz="3000" b="1" dirty="0">
                <a:solidFill>
                  <a:srgbClr val="000000"/>
                </a:solidFill>
                <a:ea typeface="Times New Roman" panose="02020603050405020304" pitchFamily="18" charset="0"/>
              </a:rPr>
              <a:t>Resumen de Resultados obtenidos en el Estudio de Fatiga de bajos ciclos</a:t>
            </a:r>
            <a:endParaRPr lang="es-EC" sz="3000" dirty="0"/>
          </a:p>
        </p:txBody>
      </p:sp>
    </p:spTree>
    <p:extLst>
      <p:ext uri="{BB962C8B-B14F-4D97-AF65-F5344CB8AC3E}">
        <p14:creationId xmlns:p14="http://schemas.microsoft.com/office/powerpoint/2010/main" val="29248025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62508" y="334851"/>
            <a:ext cx="7746642" cy="1477328"/>
          </a:xfrm>
          <a:prstGeom prst="rect">
            <a:avLst/>
          </a:prstGeom>
        </p:spPr>
        <p:txBody>
          <a:bodyPr wrap="square">
            <a:spAutoFit/>
          </a:bodyPr>
          <a:lstStyle/>
          <a:p>
            <a:r>
              <a:rPr lang="es-ES_tradnl" sz="3000" b="1" dirty="0" smtClean="0">
                <a:solidFill>
                  <a:srgbClr val="000000"/>
                </a:solidFill>
                <a:ea typeface="Times New Roman" panose="02020603050405020304" pitchFamily="18" charset="0"/>
              </a:rPr>
              <a:t>Diagrama de barras comparativo entre las 3 marcas - </a:t>
            </a:r>
            <a:r>
              <a:rPr lang="es-ES_tradnl" sz="3000" b="1" dirty="0">
                <a:solidFill>
                  <a:srgbClr val="000000"/>
                </a:solidFill>
                <a:ea typeface="Times New Roman" panose="02020603050405020304" pitchFamily="18" charset="0"/>
              </a:rPr>
              <a:t>promedio de número de ciclos </a:t>
            </a:r>
            <a:r>
              <a:rPr lang="es-ES_tradnl" sz="3000" b="1" dirty="0" smtClean="0">
                <a:solidFill>
                  <a:srgbClr val="000000"/>
                </a:solidFill>
                <a:ea typeface="Times New Roman" panose="02020603050405020304" pitchFamily="18" charset="0"/>
              </a:rPr>
              <a:t>soportados a fatiga :</a:t>
            </a:r>
            <a:endParaRPr lang="es-EC" sz="3000" dirty="0"/>
          </a:p>
        </p:txBody>
      </p:sp>
      <p:graphicFrame>
        <p:nvGraphicFramePr>
          <p:cNvPr id="7" name="Gráfico 6"/>
          <p:cNvGraphicFramePr/>
          <p:nvPr>
            <p:extLst>
              <p:ext uri="{D42A27DB-BD31-4B8C-83A1-F6EECF244321}">
                <p14:modId xmlns:p14="http://schemas.microsoft.com/office/powerpoint/2010/main" val="479727724"/>
              </p:ext>
            </p:extLst>
          </p:nvPr>
        </p:nvGraphicFramePr>
        <p:xfrm>
          <a:off x="1520176" y="1972210"/>
          <a:ext cx="6245784" cy="40551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6867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s-EC" sz="3000" b="1" dirty="0" smtClean="0"/>
              <a:t>Promedio de Índice de Energía para cada marca y diámetro:</a:t>
            </a:r>
            <a:endParaRPr lang="es-EC" sz="3000" b="1" dirty="0"/>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2526468" y="2438401"/>
            <a:ext cx="4245610" cy="3385820"/>
          </a:xfrm>
          <a:prstGeom prst="rect">
            <a:avLst/>
          </a:prstGeom>
          <a:noFill/>
          <a:ln>
            <a:noFill/>
          </a:ln>
        </p:spPr>
      </p:pic>
    </p:spTree>
    <p:extLst>
      <p:ext uri="{BB962C8B-B14F-4D97-AF65-F5344CB8AC3E}">
        <p14:creationId xmlns:p14="http://schemas.microsoft.com/office/powerpoint/2010/main" val="20411388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2923800329"/>
              </p:ext>
            </p:extLst>
          </p:nvPr>
        </p:nvGraphicFramePr>
        <p:xfrm>
          <a:off x="1908649" y="2264620"/>
          <a:ext cx="5458066" cy="382708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1062508" y="334851"/>
            <a:ext cx="7746642" cy="1477328"/>
          </a:xfrm>
          <a:prstGeom prst="rect">
            <a:avLst/>
          </a:prstGeom>
        </p:spPr>
        <p:txBody>
          <a:bodyPr wrap="square">
            <a:spAutoFit/>
          </a:bodyPr>
          <a:lstStyle/>
          <a:p>
            <a:r>
              <a:rPr lang="es-ES_tradnl" sz="3000" b="1" dirty="0" smtClean="0">
                <a:solidFill>
                  <a:srgbClr val="000000"/>
                </a:solidFill>
                <a:ea typeface="Times New Roman" panose="02020603050405020304" pitchFamily="18" charset="0"/>
              </a:rPr>
              <a:t>Diagrama de barras comparativo entre las 3 marcas – promedio de índice de energía por unidad de volumen:</a:t>
            </a:r>
            <a:endParaRPr lang="es-EC" sz="3000" dirty="0"/>
          </a:p>
        </p:txBody>
      </p:sp>
    </p:spTree>
    <p:extLst>
      <p:ext uri="{BB962C8B-B14F-4D97-AF65-F5344CB8AC3E}">
        <p14:creationId xmlns:p14="http://schemas.microsoft.com/office/powerpoint/2010/main" val="29647765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5069" y="2790237"/>
            <a:ext cx="7514033" cy="1583657"/>
          </a:xfrm>
        </p:spPr>
        <p:txBody>
          <a:bodyPr>
            <a:normAutofit/>
          </a:bodyPr>
          <a:lstStyle/>
          <a:p>
            <a:r>
              <a:rPr lang="es-ES_tradnl" sz="4000" b="1" dirty="0" smtClean="0"/>
              <a:t>CONCLUSIONES</a:t>
            </a:r>
            <a:endParaRPr lang="es-ES" sz="4000" b="1" dirty="0"/>
          </a:p>
        </p:txBody>
      </p:sp>
    </p:spTree>
    <p:extLst>
      <p:ext uri="{BB962C8B-B14F-4D97-AF65-F5344CB8AC3E}">
        <p14:creationId xmlns:p14="http://schemas.microsoft.com/office/powerpoint/2010/main" val="8752701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21218" y="2027626"/>
            <a:ext cx="7907627" cy="3580467"/>
          </a:xfrm>
          <a:prstGeom prst="rect">
            <a:avLst/>
          </a:prstGeom>
        </p:spPr>
        <p:txBody>
          <a:bodyPr wrap="square">
            <a:spAutoFit/>
          </a:bodyPr>
          <a:lstStyle/>
          <a:p>
            <a:pPr marL="342900" lvl="0" indent="-342900" algn="just">
              <a:buFont typeface="Wingdings" panose="05000000000000000000" pitchFamily="2" charset="2"/>
              <a:buChar char="v"/>
            </a:pPr>
            <a:r>
              <a:rPr lang="es-ES" sz="2200" dirty="0"/>
              <a:t>No se logró obtener el fenómeno de fatiga de bajos ciclos con esfuerzo medio cero el cual implica la existencia de compresión pura, ya que en las mordazas utilizadas para realizar los ensayos se generó pandeó al momento de la compresión, con lo cual se produjo flexo compresión, teniendo así fatiga de bajos </a:t>
            </a:r>
            <a:r>
              <a:rPr lang="es-ES" sz="2200" dirty="0" smtClean="0"/>
              <a:t>ciclos </a:t>
            </a:r>
            <a:r>
              <a:rPr lang="es-ES" sz="2200" dirty="0"/>
              <a:t>más no con esfuerzo medio cero debido a la existencia de mayor carga en compresión que en tracción. </a:t>
            </a:r>
            <a:endParaRPr lang="es-ES" sz="2200" dirty="0" smtClean="0">
              <a:ea typeface="Times New Roman" panose="02020603050405020304" pitchFamily="18" charset="0"/>
              <a:cs typeface="Arial" panose="020B0604020202020204" pitchFamily="34" charset="0"/>
            </a:endParaRPr>
          </a:p>
          <a:p>
            <a:pPr marR="0" lvl="0" algn="just">
              <a:lnSpc>
                <a:spcPct val="150000"/>
              </a:lnSpc>
              <a:spcBef>
                <a:spcPts val="0"/>
              </a:spcBef>
              <a:spcAft>
                <a:spcPts val="800"/>
              </a:spcAft>
              <a:tabLst>
                <a:tab pos="514350" algn="l"/>
              </a:tabLst>
            </a:pPr>
            <a:endParaRPr lang="es-ES" sz="2200" dirty="0" smtClean="0">
              <a:ea typeface="Times New Roman" panose="02020603050405020304" pitchFamily="18" charset="0"/>
              <a:cs typeface="Arial" panose="020B0604020202020204" pitchFamily="34" charset="0"/>
            </a:endParaRPr>
          </a:p>
          <a:p>
            <a:pPr marL="457200" marR="0" lvl="0" indent="-457200" algn="just">
              <a:lnSpc>
                <a:spcPct val="150000"/>
              </a:lnSpc>
              <a:spcBef>
                <a:spcPts val="0"/>
              </a:spcBef>
              <a:spcAft>
                <a:spcPts val="800"/>
              </a:spcAft>
              <a:buFont typeface="+mj-lt"/>
              <a:buAutoNum type="arabicPeriod"/>
              <a:tabLst>
                <a:tab pos="514350" algn="l"/>
              </a:tabLst>
            </a:pPr>
            <a:endParaRPr lang="es-EC"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114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0010" y="2001845"/>
            <a:ext cx="8269444" cy="4192893"/>
          </a:xfrm>
        </p:spPr>
        <p:txBody>
          <a:bodyPr>
            <a:normAutofit/>
          </a:bodyPr>
          <a:lstStyle/>
          <a:p>
            <a:pPr algn="just"/>
            <a:r>
              <a:rPr lang="es-EC" sz="2200" dirty="0" smtClean="0"/>
              <a:t>Por ello es importante la caracterización del comportamiento ante cargas dinámicas de las varillas de acero corrugado de producción nacional para conocer su posible reacción en presencia de fatiga de bajos ciclos producto de fenómenos sísmicos.</a:t>
            </a:r>
            <a:endParaRPr lang="es-EC" sz="2200" dirty="0"/>
          </a:p>
          <a:p>
            <a:pPr marL="0" indent="0">
              <a:buNone/>
            </a:pPr>
            <a:endParaRPr lang="es-EC" dirty="0" smtClean="0"/>
          </a:p>
          <a:p>
            <a:endParaRPr lang="es-EC" dirty="0"/>
          </a:p>
          <a:p>
            <a:endParaRPr lang="es-EC" dirty="0"/>
          </a:p>
        </p:txBody>
      </p:sp>
    </p:spTree>
    <p:extLst>
      <p:ext uri="{BB962C8B-B14F-4D97-AF65-F5344CB8AC3E}">
        <p14:creationId xmlns:p14="http://schemas.microsoft.com/office/powerpoint/2010/main" val="910499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11369" y="2118397"/>
            <a:ext cx="7817475" cy="1785104"/>
          </a:xfrm>
          <a:prstGeom prst="rect">
            <a:avLst/>
          </a:prstGeom>
        </p:spPr>
        <p:txBody>
          <a:bodyPr wrap="square">
            <a:spAutoFit/>
          </a:bodyPr>
          <a:lstStyle/>
          <a:p>
            <a:pPr marL="342900" marR="0" lvl="0" indent="-342900" algn="just">
              <a:spcBef>
                <a:spcPts val="0"/>
              </a:spcBef>
              <a:spcAft>
                <a:spcPts val="800"/>
              </a:spcAft>
              <a:buFont typeface="Wingdings" panose="05000000000000000000" pitchFamily="2" charset="2"/>
              <a:buChar char="v"/>
            </a:pPr>
            <a:r>
              <a:rPr lang="es-ES" sz="2200" dirty="0">
                <a:ea typeface="Times New Roman" panose="02020603050405020304" pitchFamily="18" charset="0"/>
                <a:cs typeface="Arial" panose="020B0604020202020204" pitchFamily="34" charset="0"/>
              </a:rPr>
              <a:t>Una vez realizado el análisis estadístico se determinó 7 ensayos a efectuar, teniendo así un subtotal de 42 para cada marca y un total de 126 ensayos realizados en el presente proyecto. Seleccionando los distribuidores comerciales en donde se adquirió las varillas para la obtención de probetas.</a:t>
            </a:r>
            <a:endParaRPr lang="es-EC"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2990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46977" y="1619947"/>
            <a:ext cx="7830353" cy="3816429"/>
          </a:xfrm>
          <a:prstGeom prst="rect">
            <a:avLst/>
          </a:prstGeom>
        </p:spPr>
        <p:txBody>
          <a:bodyPr wrap="square">
            <a:spAutoFit/>
          </a:bodyPr>
          <a:lstStyle/>
          <a:p>
            <a:pPr marL="342900" marR="0" lvl="0" indent="-342900" algn="just">
              <a:spcBef>
                <a:spcPts val="0"/>
              </a:spcBef>
              <a:spcAft>
                <a:spcPts val="800"/>
              </a:spcAft>
              <a:buFont typeface="Wingdings" panose="05000000000000000000" pitchFamily="2" charset="2"/>
              <a:buChar char="v"/>
            </a:pPr>
            <a:r>
              <a:rPr lang="es-ES" sz="2200" dirty="0">
                <a:ea typeface="Times New Roman" panose="02020603050405020304" pitchFamily="18" charset="0"/>
                <a:cs typeface="Arial" panose="020B0604020202020204" pitchFamily="34" charset="0"/>
              </a:rPr>
              <a:t>Se determinó experimentalmente el comportamiento de las marcas de varillas seleccionadas en presencia de fatiga de bajos ciclos, obteniendo como resultado un promedio del número de ciclos que soportaron. Para un mismo desplazamiento en los ensayos realizados en condición Estándar la marca BLANCO soportó un promedio de 15,7 ciclos, en tanto que las marcas AMARILLO y ROJO, tuvieron un mejor comportamiento con 20,3 y 20,7 ciclos soportados </a:t>
            </a:r>
            <a:r>
              <a:rPr lang="es-ES" sz="2200" dirty="0" smtClean="0">
                <a:ea typeface="Times New Roman" panose="02020603050405020304" pitchFamily="18" charset="0"/>
                <a:cs typeface="Arial" panose="020B0604020202020204" pitchFamily="34" charset="0"/>
              </a:rPr>
              <a:t>respectivamente. Para </a:t>
            </a:r>
            <a:r>
              <a:rPr lang="es-ES" sz="2200" dirty="0">
                <a:ea typeface="Times New Roman" panose="02020603050405020304" pitchFamily="18" charset="0"/>
                <a:cs typeface="Arial" panose="020B0604020202020204" pitchFamily="34" charset="0"/>
              </a:rPr>
              <a:t>los ensayos de varillas soldadas, la marca AMARILLO soportó 12,3 ciclos teniendo así un comportamiento inferior a las marcas BLANCO y ROJO con 14 y 15,7 ciclos soportados respectivamente. </a:t>
            </a:r>
            <a:endParaRPr lang="es-EC"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1854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91676" y="1402074"/>
            <a:ext cx="7495502" cy="3816429"/>
          </a:xfrm>
          <a:prstGeom prst="rect">
            <a:avLst/>
          </a:prstGeom>
        </p:spPr>
        <p:txBody>
          <a:bodyPr wrap="square">
            <a:spAutoFit/>
          </a:bodyPr>
          <a:lstStyle/>
          <a:p>
            <a:pPr marL="342900" marR="0" lvl="0" indent="-342900" algn="just">
              <a:spcBef>
                <a:spcPts val="0"/>
              </a:spcBef>
              <a:spcAft>
                <a:spcPts val="800"/>
              </a:spcAft>
              <a:buFont typeface="Wingdings" panose="05000000000000000000" pitchFamily="2" charset="2"/>
              <a:buChar char="v"/>
            </a:pPr>
            <a:r>
              <a:rPr lang="es-ES" sz="2200" dirty="0">
                <a:ea typeface="Times New Roman" panose="02020603050405020304" pitchFamily="18" charset="0"/>
                <a:cs typeface="Arial" panose="020B0604020202020204" pitchFamily="34" charset="0"/>
              </a:rPr>
              <a:t>Se calculó</a:t>
            </a:r>
            <a:r>
              <a:rPr lang="es-EC" sz="2200" dirty="0">
                <a:ea typeface="Times New Roman" panose="02020603050405020304" pitchFamily="18" charset="0"/>
                <a:cs typeface="Arial" panose="020B0604020202020204" pitchFamily="34" charset="0"/>
              </a:rPr>
              <a:t> el coeficiente de variación (%) enfocado al número de ciclos soportados por las varillas estudiadas, </a:t>
            </a:r>
            <a:r>
              <a:rPr lang="es-ES" sz="2200" dirty="0">
                <a:ea typeface="Times New Roman" panose="02020603050405020304" pitchFamily="18" charset="0"/>
                <a:cs typeface="Arial" panose="020B0604020202020204" pitchFamily="34" charset="0"/>
              </a:rPr>
              <a:t>p</a:t>
            </a:r>
            <a:r>
              <a:rPr lang="es-ES" sz="2200" dirty="0" smtClean="0">
                <a:ea typeface="Times New Roman" panose="02020603050405020304" pitchFamily="18" charset="0"/>
                <a:cs typeface="Arial" panose="020B0604020202020204" pitchFamily="34" charset="0"/>
              </a:rPr>
              <a:t>ara </a:t>
            </a:r>
            <a:r>
              <a:rPr lang="es-ES" sz="2200" dirty="0">
                <a:ea typeface="Times New Roman" panose="02020603050405020304" pitchFamily="18" charset="0"/>
                <a:cs typeface="Arial" panose="020B0604020202020204" pitchFamily="34" charset="0"/>
              </a:rPr>
              <a:t>las varillas en condición Estándar se observó que la marca ROJO presenta un coeficiente de variación de 32,7 %, siendo más confiables las marcas BLANCO y AMARILLO ya que presentaron un coeficiente de variación menor; 23,3 % y 20,2 % respectivamente. En tanto que en condiciones Soldadas, la marca AMARILLO presentó un coeficiente de variación de 56,7 %, siendo así, las marcas ROJO y BLANCO más confiables ya que sus coeficientes de variación fueron menores; 54,5 % y 37,2 % respectivamente. </a:t>
            </a:r>
            <a:endParaRPr lang="es-EC"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9797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5763" y="1594188"/>
            <a:ext cx="7675809" cy="3139321"/>
          </a:xfrm>
          <a:prstGeom prst="rect">
            <a:avLst/>
          </a:prstGeom>
        </p:spPr>
        <p:txBody>
          <a:bodyPr wrap="square">
            <a:spAutoFit/>
          </a:bodyPr>
          <a:lstStyle/>
          <a:p>
            <a:pPr marL="285750" marR="0" lvl="0" indent="-285750" algn="just">
              <a:spcBef>
                <a:spcPts val="0"/>
              </a:spcBef>
              <a:spcAft>
                <a:spcPts val="0"/>
              </a:spcAft>
              <a:buFont typeface="Wingdings" panose="05000000000000000000" pitchFamily="2" charset="2"/>
              <a:buChar char="v"/>
            </a:pPr>
            <a:r>
              <a:rPr lang="es-ES" sz="2200" dirty="0">
                <a:ea typeface="Times New Roman" panose="02020603050405020304" pitchFamily="18" charset="0"/>
                <a:cs typeface="Arial" panose="020B0604020202020204" pitchFamily="34" charset="0"/>
              </a:rPr>
              <a:t>Se obtuvo un Índice comparativo de Energía por unidad de volumen absorbida para cada una de las varillas de acero corrugado </a:t>
            </a:r>
            <a:r>
              <a:rPr lang="es-ES" sz="2200" dirty="0" smtClean="0">
                <a:ea typeface="Times New Roman" panose="02020603050405020304" pitchFamily="18" charset="0"/>
                <a:cs typeface="Arial" panose="020B0604020202020204" pitchFamily="34" charset="0"/>
              </a:rPr>
              <a:t>ensayadas, </a:t>
            </a:r>
            <a:r>
              <a:rPr lang="es-ES" sz="2200" dirty="0">
                <a:ea typeface="Times New Roman" panose="02020603050405020304" pitchFamily="18" charset="0"/>
                <a:cs typeface="Arial" panose="020B0604020202020204" pitchFamily="34" charset="0"/>
              </a:rPr>
              <a:t>para las varillas en condiciones Estándar la marca BLANCO absorbió 16,5 MJ/m3 siendo superiores las marcas ROJO y AMARILLO ya que absorbieron mayor energía: 20,6 MJ/m3 y 20,9 MJ/m3 respectivamente. En tanto que en condiciones soldadas la marca AMARILLO absorbió menos energía (11,4 MJ/m3) que las marcas ROJO y BLANCO (13,7 MJ/m3 y 15,5 MJ/m3 respectivamente). </a:t>
            </a:r>
            <a:endParaRPr lang="es-EC"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9944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5069" y="2790237"/>
            <a:ext cx="7514033" cy="1583657"/>
          </a:xfrm>
        </p:spPr>
        <p:txBody>
          <a:bodyPr>
            <a:normAutofit/>
          </a:bodyPr>
          <a:lstStyle/>
          <a:p>
            <a:r>
              <a:rPr lang="es-ES_tradnl" sz="4000" b="1" dirty="0" smtClean="0"/>
              <a:t>RECOMENDACIONES</a:t>
            </a:r>
            <a:endParaRPr lang="es-ES" sz="4000" b="1" dirty="0"/>
          </a:p>
        </p:txBody>
      </p:sp>
    </p:spTree>
    <p:extLst>
      <p:ext uri="{BB962C8B-B14F-4D97-AF65-F5344CB8AC3E}">
        <p14:creationId xmlns:p14="http://schemas.microsoft.com/office/powerpoint/2010/main" val="13062009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81825" y="1261644"/>
            <a:ext cx="7688687" cy="4102533"/>
          </a:xfrm>
          <a:prstGeom prst="rect">
            <a:avLst/>
          </a:prstGeom>
        </p:spPr>
        <p:txBody>
          <a:bodyPr wrap="square">
            <a:spAutoFit/>
          </a:bodyPr>
          <a:lstStyle/>
          <a:p>
            <a:pPr marL="342900" marR="0" lvl="0" indent="-342900" algn="just">
              <a:lnSpc>
                <a:spcPct val="150000"/>
              </a:lnSpc>
              <a:spcBef>
                <a:spcPts val="0"/>
              </a:spcBef>
              <a:spcAft>
                <a:spcPts val="800"/>
              </a:spcAft>
              <a:buFont typeface="Wingdings" panose="05000000000000000000" pitchFamily="2" charset="2"/>
              <a:buChar char="v"/>
            </a:pPr>
            <a:r>
              <a:rPr lang="es-ES" sz="2200" dirty="0">
                <a:ea typeface="Times New Roman" panose="02020603050405020304" pitchFamily="18" charset="0"/>
                <a:cs typeface="Arial" panose="020B0604020202020204" pitchFamily="34" charset="0"/>
              </a:rPr>
              <a:t>Rediseñar o reforzar la carcasa utilizada para los ensayos realizados con guías lo suficientemente rígidas, logrará evitar la desviación ocurrida en los ejes de las carcasas que provocan la flexo-compresión y a su vez el pandeo de la varilla ensayada. Con carcasas que tengan un ajuste hidráulico el control sobre el ensayo de compresión será más eficiente que el sistema manual utilizado, y se evitarán los desfases ocurridos en las gráficas de histeréticas. </a:t>
            </a:r>
            <a:endParaRPr lang="es-EC"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2555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65915" y="1443635"/>
            <a:ext cx="7482625" cy="4154984"/>
          </a:xfrm>
          <a:prstGeom prst="rect">
            <a:avLst/>
          </a:prstGeom>
        </p:spPr>
        <p:txBody>
          <a:bodyPr wrap="square">
            <a:spAutoFit/>
          </a:bodyPr>
          <a:lstStyle/>
          <a:p>
            <a:pPr marL="342900" marR="0" lvl="0" indent="-342900" algn="just">
              <a:lnSpc>
                <a:spcPct val="150000"/>
              </a:lnSpc>
              <a:spcBef>
                <a:spcPts val="0"/>
              </a:spcBef>
              <a:spcAft>
                <a:spcPts val="800"/>
              </a:spcAft>
              <a:buFont typeface="Wingdings" panose="05000000000000000000" pitchFamily="2" charset="2"/>
              <a:buChar char="v"/>
            </a:pPr>
            <a:r>
              <a:rPr lang="es-ES" sz="2200" dirty="0">
                <a:ea typeface="Times New Roman" panose="02020603050405020304" pitchFamily="18" charset="0"/>
                <a:cs typeface="Arial" panose="020B0604020202020204" pitchFamily="34" charset="0"/>
              </a:rPr>
              <a:t>Rediseñar las muelas de la mordaza utilizadas con un estriado aún más eficiente, puede ayudar a una sujeción mayor en las varillas y evitar picos de caída. De esta manera se logrará sujetar las varillas evitando que estas puedan resbalarse tanto en la tracción y compresión, con esto se podrá reducir las caídas o picos de fuerzas en la tracción que se observan en cada uno de los gráficos histeréticos de las varillas ensayadas. </a:t>
            </a:r>
            <a:endParaRPr lang="es-EC"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012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53037" y="1720840"/>
            <a:ext cx="7469746" cy="2568717"/>
          </a:xfrm>
          <a:prstGeom prst="rect">
            <a:avLst/>
          </a:prstGeom>
        </p:spPr>
        <p:txBody>
          <a:bodyPr wrap="square">
            <a:spAutoFit/>
          </a:bodyPr>
          <a:lstStyle/>
          <a:p>
            <a:pPr marL="342900" marR="0" lvl="0" indent="-342900" algn="just">
              <a:lnSpc>
                <a:spcPct val="150000"/>
              </a:lnSpc>
              <a:spcBef>
                <a:spcPts val="0"/>
              </a:spcBef>
              <a:spcAft>
                <a:spcPts val="800"/>
              </a:spcAft>
              <a:buFont typeface="Wingdings" panose="05000000000000000000" pitchFamily="2" charset="2"/>
              <a:buChar char="v"/>
            </a:pPr>
            <a:r>
              <a:rPr lang="es-ES" sz="2200" dirty="0">
                <a:ea typeface="Times New Roman" panose="02020603050405020304" pitchFamily="18" charset="0"/>
                <a:cs typeface="Arial" panose="020B0604020202020204" pitchFamily="34" charset="0"/>
              </a:rPr>
              <a:t>Experimentar mediante el control de fuerza y no sobre el control de desplazamiento, logrará que los ensayos tengan como resultado una gráfica de histéresis con esfuerzo medio cero, ya que será posible enviar la misma señal de carga para tensión y compresión.</a:t>
            </a:r>
            <a:endParaRPr lang="es-EC"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7585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0494" y="2179750"/>
            <a:ext cx="7515991" cy="2482403"/>
          </a:xfrm>
        </p:spPr>
        <p:txBody>
          <a:bodyPr>
            <a:normAutofit/>
          </a:bodyPr>
          <a:lstStyle/>
          <a:p>
            <a:r>
              <a:rPr lang="es-EC" sz="4000" b="1" dirty="0" smtClean="0"/>
              <a:t>GRACIAS</a:t>
            </a:r>
            <a:endParaRPr lang="es-EC" sz="4000" b="1" dirty="0"/>
          </a:p>
        </p:txBody>
      </p:sp>
    </p:spTree>
    <p:extLst>
      <p:ext uri="{BB962C8B-B14F-4D97-AF65-F5344CB8AC3E}">
        <p14:creationId xmlns:p14="http://schemas.microsoft.com/office/powerpoint/2010/main" val="634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981200"/>
          </a:xfrm>
        </p:spPr>
        <p:txBody>
          <a:bodyPr/>
          <a:lstStyle/>
          <a:p>
            <a:r>
              <a:rPr lang="es-EC" b="1" dirty="0" smtClean="0"/>
              <a:t>JUSTIFICACIÓN</a:t>
            </a:r>
            <a:endParaRPr lang="es-EC" b="1" dirty="0"/>
          </a:p>
        </p:txBody>
      </p:sp>
      <p:sp>
        <p:nvSpPr>
          <p:cNvPr id="6" name="Marcador de contenido 5"/>
          <p:cNvSpPr>
            <a:spLocks noGrp="1"/>
          </p:cNvSpPr>
          <p:nvPr>
            <p:ph idx="1"/>
          </p:nvPr>
        </p:nvSpPr>
        <p:spPr>
          <a:xfrm>
            <a:off x="982133" y="2100330"/>
            <a:ext cx="7704667" cy="3332816"/>
          </a:xfrm>
        </p:spPr>
        <p:txBody>
          <a:bodyPr>
            <a:normAutofit fontScale="92500" lnSpcReduction="10000"/>
          </a:bodyPr>
          <a:lstStyle/>
          <a:p>
            <a:pPr algn="just"/>
            <a:r>
              <a:rPr lang="es-EC" dirty="0"/>
              <a:t>Es necesario realizar un estudio del comportamiento del fenómeno de fatiga de bajos ciclos con esfuerzo medio igual a cero aplicado en varillas de acero corrugado, ya que las </a:t>
            </a:r>
            <a:r>
              <a:rPr lang="es-EC" dirty="0" smtClean="0"/>
              <a:t>mismas son </a:t>
            </a:r>
            <a:r>
              <a:rPr lang="es-EC" dirty="0"/>
              <a:t>empleadas a manera de refuerzo longitudinal en las columnas y vigas de una edificación. Por lo cual se considera necesario investigar y conocer cuáles son las varillas de producción nacional con </a:t>
            </a:r>
            <a:r>
              <a:rPr lang="es-EC" dirty="0" smtClean="0"/>
              <a:t>mejor comportamiento </a:t>
            </a:r>
            <a:r>
              <a:rPr lang="es-EC" dirty="0"/>
              <a:t>y características en presencia </a:t>
            </a:r>
            <a:r>
              <a:rPr lang="es-EC" dirty="0" smtClean="0"/>
              <a:t>del fenómeno mencionado, </a:t>
            </a:r>
            <a:r>
              <a:rPr lang="es-EC" dirty="0"/>
              <a:t>ya que son las encargadas de disipar la energía producida por un sismo evitando así el colapso de la edificación. </a:t>
            </a:r>
          </a:p>
          <a:p>
            <a:endParaRPr lang="es-EC" dirty="0"/>
          </a:p>
        </p:txBody>
      </p:sp>
    </p:spTree>
    <p:extLst>
      <p:ext uri="{BB962C8B-B14F-4D97-AF65-F5344CB8AC3E}">
        <p14:creationId xmlns:p14="http://schemas.microsoft.com/office/powerpoint/2010/main" val="125379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1080136"/>
            <a:ext cx="7514035" cy="1314449"/>
          </a:xfrm>
        </p:spPr>
        <p:txBody>
          <a:bodyPr/>
          <a:lstStyle/>
          <a:p>
            <a:r>
              <a:rPr lang="es-EC" b="1" dirty="0" smtClean="0"/>
              <a:t>OBJETIVO GENERAL</a:t>
            </a:r>
            <a:endParaRPr lang="es-EC" b="1" dirty="0"/>
          </a:p>
        </p:txBody>
      </p:sp>
      <p:sp>
        <p:nvSpPr>
          <p:cNvPr id="3" name="Content Placeholder 2"/>
          <p:cNvSpPr>
            <a:spLocks noGrp="1"/>
          </p:cNvSpPr>
          <p:nvPr>
            <p:ph idx="1"/>
          </p:nvPr>
        </p:nvSpPr>
        <p:spPr>
          <a:xfrm>
            <a:off x="916009" y="2394585"/>
            <a:ext cx="7959050" cy="3181462"/>
          </a:xfrm>
        </p:spPr>
        <p:txBody>
          <a:bodyPr>
            <a:normAutofit/>
          </a:bodyPr>
          <a:lstStyle/>
          <a:p>
            <a:pPr algn="just"/>
            <a:r>
              <a:rPr lang="es-ES" sz="2200" dirty="0"/>
              <a:t>Realizar un estudio experimental de fatiga de bajos ciclos con esfuerzo medio cero en varillas de acero corrugado empleadas como refuerzo longitudinal en vigas y columnas en construcciones de hormigón armado.</a:t>
            </a:r>
            <a:endParaRPr lang="es-EC" sz="2200" dirty="0"/>
          </a:p>
          <a:p>
            <a:endParaRPr lang="es-EC" dirty="0"/>
          </a:p>
        </p:txBody>
      </p:sp>
    </p:spTree>
    <p:extLst>
      <p:ext uri="{BB962C8B-B14F-4D97-AF65-F5344CB8AC3E}">
        <p14:creationId xmlns:p14="http://schemas.microsoft.com/office/powerpoint/2010/main" val="41656398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TM03457496[[fn=Parallax]]</Template>
  <TotalTime>6806</TotalTime>
  <Words>2811</Words>
  <Application>Microsoft Office PowerPoint</Application>
  <PresentationFormat>Presentación en pantalla (4:3)</PresentationFormat>
  <Paragraphs>203</Paragraphs>
  <Slides>78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78</vt:i4>
      </vt:variant>
    </vt:vector>
  </HeadingPairs>
  <TitlesOfParts>
    <vt:vector size="86" baseType="lpstr">
      <vt:lpstr>Arial</vt:lpstr>
      <vt:lpstr>Calibri</vt:lpstr>
      <vt:lpstr>Cambria Math</vt:lpstr>
      <vt:lpstr>Corbel</vt:lpstr>
      <vt:lpstr>Symbol</vt:lpstr>
      <vt:lpstr>Times New Roman</vt:lpstr>
      <vt:lpstr>Wingdings</vt:lpstr>
      <vt:lpstr>Parallax</vt:lpstr>
      <vt:lpstr>UNIVERSIDAD DE LAS FUERZAS ARMADAS - ESPE</vt:lpstr>
      <vt:lpstr>TEMA:  “ESTUDIO EXPERIMENTAL DE FATIGA DE BAJOS CICLOS CON ESFUERZO MEDIO IGUAL A CERO EN VARILLAS DE ACERO CORRUGADO”</vt:lpstr>
      <vt:lpstr>ANTESCEDENTES</vt:lpstr>
      <vt:lpstr>Presentación de PowerPoint</vt:lpstr>
      <vt:lpstr>Presentación de PowerPoint</vt:lpstr>
      <vt:lpstr>DEFINICIÓN DEL PROBLEMA</vt:lpstr>
      <vt:lpstr>Presentación de PowerPoint</vt:lpstr>
      <vt:lpstr>JUSTIFICACIÓN</vt:lpstr>
      <vt:lpstr>OBJETIVO GENERAL</vt:lpstr>
      <vt:lpstr>Presentación de PowerPoint</vt:lpstr>
      <vt:lpstr>Presentación de PowerPoint</vt:lpstr>
      <vt:lpstr>ALCANCE</vt:lpstr>
      <vt:lpstr>SISMO</vt:lpstr>
      <vt:lpstr>ESFUERZO EN MATERIALES</vt:lpstr>
      <vt:lpstr>FATIGA DE MATERIALES</vt:lpstr>
      <vt:lpstr>FATIGA DE BAJOS CICLOS</vt:lpstr>
      <vt:lpstr>ESFUERZO MEDIO IGUAL A CERO</vt:lpstr>
      <vt:lpstr>ACERO CORRUGADO</vt:lpstr>
      <vt:lpstr>ANÁLISIS ESTADÍSTICO</vt:lpstr>
      <vt:lpstr>SELECCIÓN DE MARCAS A ENSAYAR</vt:lpstr>
      <vt:lpstr>PROPIEDADES DE LAS VARILLAS MARCA BLANCO</vt:lpstr>
      <vt:lpstr>PROPIEDADES DE LAS VARILLAS MARCA AMARILLO</vt:lpstr>
      <vt:lpstr>PROPIEDADES DE LAS VARILLAS MARCA ROJO</vt:lpstr>
      <vt:lpstr>Presentación de PowerPoint</vt:lpstr>
      <vt:lpstr>NÚMERO DE ENSAYOS A REALIZAR</vt:lpstr>
      <vt:lpstr>DISTRIBUIDORES COMERCIALES SELECCIONADOS PARA ADQUIRIR LAS VARILLAS DE ACERO CORRUGADO</vt:lpstr>
      <vt:lpstr>Principales distribuidores comerciales de acero corrugado en la ciudad de quito</vt:lpstr>
      <vt:lpstr>DISTRIBUIDORES COMERCIALES SELECCIONADOS</vt:lpstr>
      <vt:lpstr>Presentación de PowerPoint</vt:lpstr>
      <vt:lpstr>OBTENCIÓN DE PROBETAS</vt:lpstr>
      <vt:lpstr>Tabla de requisitos para longitud libre y deformación en ensayos de cargas dinámicas</vt:lpstr>
      <vt:lpstr>Presentación de PowerPoint</vt:lpstr>
      <vt:lpstr>Probetas estándar: </vt:lpstr>
      <vt:lpstr>OBTENCIÓN DE PROBETAS SOLDADAS</vt:lpstr>
      <vt:lpstr>Variables importantes del WPS</vt:lpstr>
      <vt:lpstr>Presentación de PowerPoint</vt:lpstr>
      <vt:lpstr>Probetas soldadas:</vt:lpstr>
      <vt:lpstr>EJECUCIÓN DE LOS ENSAYOS</vt:lpstr>
      <vt:lpstr>Calibración en varillas de diámetro 12 mm:</vt:lpstr>
      <vt:lpstr>Calibración en varillas de diámetro 10 mm:</vt:lpstr>
      <vt:lpstr>Calibración en varillas de diámetro 8 mm:</vt:lpstr>
      <vt:lpstr>Máquina universal de ensayos MTS:</vt:lpstr>
      <vt:lpstr>Graficador de la máquina universal de ensayos MTS:</vt:lpstr>
      <vt:lpstr>Mordazas utilizadas en los ensayos:</vt:lpstr>
      <vt:lpstr>Rotura de la varilla al finalizar el ensayo:</vt:lpstr>
      <vt:lpstr>VARILLAS ENSAYADAS, DIÁMETRO 12 mm</vt:lpstr>
      <vt:lpstr>VARILLAS ENSAYADAS, DIÁMETRO 10 mm</vt:lpstr>
      <vt:lpstr>VARILLAS ENSAYADAS, DIÁMETRO 8 mm</vt:lpstr>
      <vt:lpstr>GRÁFICAS DE HISTÉRESIS</vt:lpstr>
      <vt:lpstr>Presentación de PowerPoint</vt:lpstr>
      <vt:lpstr>ÍNDICE DE ENERGÍA POR UNIDAD DE VOLUMEN (J/m3)</vt:lpstr>
      <vt:lpstr>Software de diseño asistido por computador para obtener el área bajo las distintas curvas:</vt:lpstr>
      <vt:lpstr>Escala real del desplazamiento del pistón:</vt:lpstr>
      <vt:lpstr>Presentación de PowerPoint</vt:lpstr>
      <vt:lpstr>Presentación de PowerPoint</vt:lpstr>
      <vt:lpstr>Presentación de PowerPoint</vt:lpstr>
      <vt:lpstr>ANÁLISIS DE LAS GRÁFICAS DE HISTÉRESIS OBTENIDAS</vt:lpstr>
      <vt:lpstr>TABLAS DE RESULTADOS</vt:lpstr>
      <vt:lpstr>Presentación de PowerPoint</vt:lpstr>
      <vt:lpstr>Presentación de PowerPoint</vt:lpstr>
      <vt:lpstr>Presentación de PowerPoint</vt:lpstr>
      <vt:lpstr>Presentación de PowerPoint</vt:lpstr>
      <vt:lpstr>Presentación de PowerPoint</vt:lpstr>
      <vt:lpstr>DISCUSIÓN DE RESULTADOS</vt:lpstr>
      <vt:lpstr>Presentación de PowerPoint</vt:lpstr>
      <vt:lpstr>Promedio de Índice de Energía para cada marca y diámetro:</vt:lpstr>
      <vt:lpstr>Presentación de PowerPoint</vt:lpstr>
      <vt:lpstr>CONCLUSIONES</vt:lpstr>
      <vt:lpstr>Presentación de PowerPoint</vt:lpstr>
      <vt:lpstr>Presentación de PowerPoint</vt:lpstr>
      <vt:lpstr>Presentación de PowerPoint</vt:lpstr>
      <vt:lpstr>Presentación de PowerPoint</vt:lpstr>
      <vt:lpstr>Presentación de PowerPoint</vt:lpstr>
      <vt:lpstr>RECOMENDACIONES</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dc:title>
  <dc:creator>Andrés Pozo</dc:creator>
  <cp:lastModifiedBy>cristian antonio aguirre guerrero</cp:lastModifiedBy>
  <cp:revision>146</cp:revision>
  <dcterms:created xsi:type="dcterms:W3CDTF">2015-12-10T17:57:49Z</dcterms:created>
  <dcterms:modified xsi:type="dcterms:W3CDTF">2016-05-07T14:59:50Z</dcterms:modified>
</cp:coreProperties>
</file>