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63" r:id="rId4"/>
    <p:sldId id="264" r:id="rId5"/>
    <p:sldId id="281" r:id="rId6"/>
    <p:sldId id="258" r:id="rId7"/>
    <p:sldId id="266" r:id="rId8"/>
    <p:sldId id="267" r:id="rId9"/>
    <p:sldId id="283" r:id="rId10"/>
    <p:sldId id="268" r:id="rId11"/>
    <p:sldId id="284" r:id="rId12"/>
    <p:sldId id="285" r:id="rId13"/>
    <p:sldId id="282" r:id="rId14"/>
    <p:sldId id="286" r:id="rId15"/>
    <p:sldId id="287" r:id="rId16"/>
    <p:sldId id="288" r:id="rId17"/>
    <p:sldId id="259" r:id="rId18"/>
    <p:sldId id="289" r:id="rId19"/>
    <p:sldId id="269" r:id="rId20"/>
    <p:sldId id="271" r:id="rId21"/>
    <p:sldId id="272" r:id="rId22"/>
    <p:sldId id="273" r:id="rId23"/>
    <p:sldId id="274" r:id="rId24"/>
    <p:sldId id="295" r:id="rId25"/>
    <p:sldId id="297" r:id="rId26"/>
    <p:sldId id="290" r:id="rId27"/>
    <p:sldId id="292" r:id="rId28"/>
    <p:sldId id="294" r:id="rId29"/>
    <p:sldId id="293" r:id="rId30"/>
    <p:sldId id="298" r:id="rId31"/>
    <p:sldId id="299" r:id="rId32"/>
    <p:sldId id="301" r:id="rId33"/>
    <p:sldId id="302" r:id="rId34"/>
    <p:sldId id="303" r:id="rId35"/>
    <p:sldId id="304" r:id="rId36"/>
    <p:sldId id="305" r:id="rId37"/>
    <p:sldId id="306" r:id="rId38"/>
    <p:sldId id="275" r:id="rId39"/>
    <p:sldId id="307" r:id="rId40"/>
    <p:sldId id="308" r:id="rId41"/>
    <p:sldId id="277" r:id="rId42"/>
    <p:sldId id="278" r:id="rId43"/>
    <p:sldId id="309" r:id="rId44"/>
    <p:sldId id="311" r:id="rId45"/>
    <p:sldId id="261" r:id="rId46"/>
    <p:sldId id="279" r:id="rId47"/>
    <p:sldId id="313" r:id="rId48"/>
    <p:sldId id="314" r:id="rId49"/>
    <p:sldId id="317" r:id="rId50"/>
    <p:sldId id="318" r:id="rId51"/>
    <p:sldId id="319" r:id="rId52"/>
    <p:sldId id="320" r:id="rId53"/>
    <p:sldId id="315" r:id="rId54"/>
    <p:sldId id="316" r:id="rId55"/>
    <p:sldId id="260" r:id="rId56"/>
    <p:sldId id="280" r:id="rId57"/>
    <p:sldId id="321" r:id="rId58"/>
    <p:sldId id="322" r:id="rId59"/>
  </p:sldIdLst>
  <p:sldSz cx="1188085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67" autoAdjust="0"/>
  </p:normalViewPr>
  <p:slideViewPr>
    <p:cSldViewPr>
      <p:cViewPr>
        <p:scale>
          <a:sx n="60" d="100"/>
          <a:sy n="60" d="100"/>
        </p:scale>
        <p:origin x="-1134" y="-168"/>
      </p:cViewPr>
      <p:guideLst>
        <p:guide orient="horz" pos="2160"/>
        <p:guide pos="37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msung\Dropbox\UNIVERSIDAD\TESIS%202\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Hoja5!$C$3</c:f>
              <c:strCache>
                <c:ptCount val="1"/>
                <c:pt idx="0">
                  <c:v>Número Emisores</c:v>
                </c:pt>
              </c:strCache>
            </c:strRef>
          </c:tx>
          <c:spPr>
            <a:solidFill>
              <a:srgbClr val="FF0000"/>
            </a:solidFill>
            <a:ln>
              <a:solidFill>
                <a:srgbClr val="FF0000"/>
              </a:solidFill>
            </a:ln>
          </c:spPr>
          <c:invertIfNegative val="0"/>
          <c:dLbls>
            <c:showLegendKey val="0"/>
            <c:showVal val="1"/>
            <c:showCatName val="0"/>
            <c:showSerName val="0"/>
            <c:showPercent val="0"/>
            <c:showBubbleSize val="0"/>
            <c:showLeaderLines val="0"/>
          </c:dLbls>
          <c:cat>
            <c:strRef>
              <c:f>Hoja5!$B$4:$B$13</c:f>
              <c:strCache>
                <c:ptCount val="10"/>
                <c:pt idx="0">
                  <c:v>Agrícola, ganadero, pesquero y maderero</c:v>
                </c:pt>
                <c:pt idx="1">
                  <c:v>Comercial</c:v>
                </c:pt>
                <c:pt idx="2">
                  <c:v>Energía y Minas</c:v>
                </c:pt>
                <c:pt idx="3">
                  <c:v>Financiero</c:v>
                </c:pt>
                <c:pt idx="4">
                  <c:v>Industrial</c:v>
                </c:pt>
                <c:pt idx="5">
                  <c:v>Inmobiliario</c:v>
                </c:pt>
                <c:pt idx="6">
                  <c:v>Mutualistas y Cooperativas</c:v>
                </c:pt>
                <c:pt idx="7">
                  <c:v>Servicios</c:v>
                </c:pt>
                <c:pt idx="8">
                  <c:v>Construcción</c:v>
                </c:pt>
                <c:pt idx="9">
                  <c:v>Titularizaciones y Fideicomisos</c:v>
                </c:pt>
              </c:strCache>
            </c:strRef>
          </c:cat>
          <c:val>
            <c:numRef>
              <c:f>Hoja5!$C$4:$C$13</c:f>
              <c:numCache>
                <c:formatCode>General</c:formatCode>
                <c:ptCount val="10"/>
                <c:pt idx="0">
                  <c:v>31</c:v>
                </c:pt>
                <c:pt idx="1">
                  <c:v>96</c:v>
                </c:pt>
                <c:pt idx="2">
                  <c:v>3</c:v>
                </c:pt>
                <c:pt idx="3">
                  <c:v>27</c:v>
                </c:pt>
                <c:pt idx="4">
                  <c:v>73</c:v>
                </c:pt>
                <c:pt idx="5">
                  <c:v>6</c:v>
                </c:pt>
                <c:pt idx="6">
                  <c:v>11</c:v>
                </c:pt>
                <c:pt idx="7">
                  <c:v>34</c:v>
                </c:pt>
                <c:pt idx="8">
                  <c:v>8</c:v>
                </c:pt>
                <c:pt idx="9">
                  <c:v>142</c:v>
                </c:pt>
              </c:numCache>
            </c:numRef>
          </c:val>
        </c:ser>
        <c:dLbls>
          <c:showLegendKey val="0"/>
          <c:showVal val="0"/>
          <c:showCatName val="0"/>
          <c:showSerName val="0"/>
          <c:showPercent val="0"/>
          <c:showBubbleSize val="0"/>
        </c:dLbls>
        <c:gapWidth val="150"/>
        <c:shape val="cylinder"/>
        <c:axId val="34747904"/>
        <c:axId val="34749440"/>
        <c:axId val="0"/>
      </c:bar3DChart>
      <c:catAx>
        <c:axId val="34747904"/>
        <c:scaling>
          <c:orientation val="minMax"/>
        </c:scaling>
        <c:delete val="0"/>
        <c:axPos val="b"/>
        <c:majorTickMark val="out"/>
        <c:minorTickMark val="none"/>
        <c:tickLblPos val="nextTo"/>
        <c:crossAx val="34749440"/>
        <c:crosses val="autoZero"/>
        <c:auto val="1"/>
        <c:lblAlgn val="ctr"/>
        <c:lblOffset val="100"/>
        <c:noMultiLvlLbl val="0"/>
      </c:catAx>
      <c:valAx>
        <c:axId val="34749440"/>
        <c:scaling>
          <c:orientation val="minMax"/>
        </c:scaling>
        <c:delete val="0"/>
        <c:axPos val="l"/>
        <c:majorGridlines/>
        <c:numFmt formatCode="General" sourceLinked="1"/>
        <c:majorTickMark val="out"/>
        <c:minorTickMark val="none"/>
        <c:tickLblPos val="nextTo"/>
        <c:crossAx val="34747904"/>
        <c:crosses val="autoZero"/>
        <c:crossBetween val="between"/>
      </c:valAx>
    </c:plotArea>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093DE-1827-414C-B2CA-DCEC48BE7E13}" type="doc">
      <dgm:prSet loTypeId="urn:microsoft.com/office/officeart/2005/8/layout/hProcess11" loCatId="process" qsTypeId="urn:microsoft.com/office/officeart/2005/8/quickstyle/simple1" qsCatId="simple" csTypeId="urn:microsoft.com/office/officeart/2005/8/colors/colorful1" csCatId="colorful" phldr="1"/>
      <dgm:spPr/>
    </dgm:pt>
    <dgm:pt modelId="{40D2AE85-25C5-4A62-B6F7-5B5A3C253F7D}">
      <dgm:prSet phldrT="[Texto]"/>
      <dgm:spPr/>
      <dgm:t>
        <a:bodyPr/>
        <a:lstStyle/>
        <a:p>
          <a:r>
            <a:rPr lang="es-EC" dirty="0" smtClean="0"/>
            <a:t> </a:t>
          </a:r>
          <a:endParaRPr lang="es-EC" dirty="0"/>
        </a:p>
      </dgm:t>
    </dgm:pt>
    <dgm:pt modelId="{3A8B4C37-7BCA-48CA-BF01-C1479F106346}" type="parTrans" cxnId="{00AA34BE-A143-4C39-8D66-61415FC8A717}">
      <dgm:prSet/>
      <dgm:spPr/>
      <dgm:t>
        <a:bodyPr/>
        <a:lstStyle/>
        <a:p>
          <a:endParaRPr lang="es-EC"/>
        </a:p>
      </dgm:t>
    </dgm:pt>
    <dgm:pt modelId="{0D854809-3CC7-4B1D-ADEC-F631F24BA288}" type="sibTrans" cxnId="{00AA34BE-A143-4C39-8D66-61415FC8A717}">
      <dgm:prSet/>
      <dgm:spPr/>
      <dgm:t>
        <a:bodyPr/>
        <a:lstStyle/>
        <a:p>
          <a:endParaRPr lang="es-EC"/>
        </a:p>
      </dgm:t>
    </dgm:pt>
    <dgm:pt modelId="{DF381C5E-4A94-44D6-BFA7-09473DF20A0A}">
      <dgm:prSet phldrT="[Texto]"/>
      <dgm:spPr/>
      <dgm:t>
        <a:bodyPr/>
        <a:lstStyle/>
        <a:p>
          <a:endParaRPr lang="es-EC" dirty="0"/>
        </a:p>
      </dgm:t>
    </dgm:pt>
    <dgm:pt modelId="{38DB82F9-2674-407A-845A-95B20FA6C565}" type="parTrans" cxnId="{C3DA2610-096C-4B25-9524-CB882A1788F9}">
      <dgm:prSet/>
      <dgm:spPr/>
      <dgm:t>
        <a:bodyPr/>
        <a:lstStyle/>
        <a:p>
          <a:endParaRPr lang="es-EC"/>
        </a:p>
      </dgm:t>
    </dgm:pt>
    <dgm:pt modelId="{BACC0A36-EAFA-4ED3-9CA3-71EE9DE756E9}" type="sibTrans" cxnId="{C3DA2610-096C-4B25-9524-CB882A1788F9}">
      <dgm:prSet/>
      <dgm:spPr/>
      <dgm:t>
        <a:bodyPr/>
        <a:lstStyle/>
        <a:p>
          <a:endParaRPr lang="es-EC"/>
        </a:p>
      </dgm:t>
    </dgm:pt>
    <dgm:pt modelId="{BDEE993C-D8E7-41F0-9AAF-E9EF08AD1421}">
      <dgm:prSet/>
      <dgm:spPr/>
      <dgm:t>
        <a:bodyPr/>
        <a:lstStyle/>
        <a:p>
          <a:endParaRPr lang="es-EC" dirty="0"/>
        </a:p>
      </dgm:t>
    </dgm:pt>
    <dgm:pt modelId="{0D9A21A5-CAD8-4B6B-AC40-34BCCB756F92}" type="sibTrans" cxnId="{CD280E72-693D-44B9-AF78-D6531C15F51B}">
      <dgm:prSet/>
      <dgm:spPr/>
      <dgm:t>
        <a:bodyPr/>
        <a:lstStyle/>
        <a:p>
          <a:endParaRPr lang="es-EC"/>
        </a:p>
      </dgm:t>
    </dgm:pt>
    <dgm:pt modelId="{EF160AD9-7053-4E9D-8FE4-3E89F6C3C4A1}" type="parTrans" cxnId="{CD280E72-693D-44B9-AF78-D6531C15F51B}">
      <dgm:prSet/>
      <dgm:spPr/>
      <dgm:t>
        <a:bodyPr/>
        <a:lstStyle/>
        <a:p>
          <a:endParaRPr lang="es-EC"/>
        </a:p>
      </dgm:t>
    </dgm:pt>
    <dgm:pt modelId="{286392E5-8119-40D7-8D9B-639F9DBAE3D3}">
      <dgm:prSet phldrT="[Texto]"/>
      <dgm:spPr/>
      <dgm:t>
        <a:bodyPr/>
        <a:lstStyle/>
        <a:p>
          <a:endParaRPr lang="es-EC" dirty="0"/>
        </a:p>
      </dgm:t>
    </dgm:pt>
    <dgm:pt modelId="{F408C401-FB42-4536-94A5-E256623C66ED}" type="sibTrans" cxnId="{A80F5116-EB7C-4704-A1AD-BDB5967604EC}">
      <dgm:prSet/>
      <dgm:spPr/>
      <dgm:t>
        <a:bodyPr/>
        <a:lstStyle/>
        <a:p>
          <a:endParaRPr lang="es-EC"/>
        </a:p>
      </dgm:t>
    </dgm:pt>
    <dgm:pt modelId="{390B15E1-505D-4F1C-BCBC-76173D28C960}" type="parTrans" cxnId="{A80F5116-EB7C-4704-A1AD-BDB5967604EC}">
      <dgm:prSet/>
      <dgm:spPr/>
      <dgm:t>
        <a:bodyPr/>
        <a:lstStyle/>
        <a:p>
          <a:endParaRPr lang="es-EC"/>
        </a:p>
      </dgm:t>
    </dgm:pt>
    <dgm:pt modelId="{95F97372-002C-4699-A144-3A524F22BF17}" type="pres">
      <dgm:prSet presAssocID="{B3D093DE-1827-414C-B2CA-DCEC48BE7E13}" presName="Name0" presStyleCnt="0">
        <dgm:presLayoutVars>
          <dgm:dir/>
          <dgm:resizeHandles val="exact"/>
        </dgm:presLayoutVars>
      </dgm:prSet>
      <dgm:spPr/>
    </dgm:pt>
    <dgm:pt modelId="{9BF21CB6-D681-4C86-97E8-2CB33B2AF2AA}" type="pres">
      <dgm:prSet presAssocID="{B3D093DE-1827-414C-B2CA-DCEC48BE7E13}" presName="arrow" presStyleLbl="bgShp" presStyleIdx="0" presStyleCnt="1"/>
      <dgm:spPr/>
    </dgm:pt>
    <dgm:pt modelId="{7B1D52B0-D090-42F0-B8E9-4BB386143EFE}" type="pres">
      <dgm:prSet presAssocID="{B3D093DE-1827-414C-B2CA-DCEC48BE7E13}" presName="points" presStyleCnt="0"/>
      <dgm:spPr/>
    </dgm:pt>
    <dgm:pt modelId="{375B3764-F503-44DC-8621-F550F70FBFCA}" type="pres">
      <dgm:prSet presAssocID="{40D2AE85-25C5-4A62-B6F7-5B5A3C253F7D}" presName="compositeA" presStyleCnt="0"/>
      <dgm:spPr/>
    </dgm:pt>
    <dgm:pt modelId="{30A95D7A-48B2-40D9-857D-F6D8A407EA27}" type="pres">
      <dgm:prSet presAssocID="{40D2AE85-25C5-4A62-B6F7-5B5A3C253F7D}" presName="textA" presStyleLbl="revTx" presStyleIdx="0" presStyleCnt="4">
        <dgm:presLayoutVars>
          <dgm:bulletEnabled val="1"/>
        </dgm:presLayoutVars>
      </dgm:prSet>
      <dgm:spPr/>
      <dgm:t>
        <a:bodyPr/>
        <a:lstStyle/>
        <a:p>
          <a:endParaRPr lang="es-EC"/>
        </a:p>
      </dgm:t>
    </dgm:pt>
    <dgm:pt modelId="{DF022AEF-EABD-4770-ACB0-81ADB8EDB946}" type="pres">
      <dgm:prSet presAssocID="{40D2AE85-25C5-4A62-B6F7-5B5A3C253F7D}" presName="circleA" presStyleLbl="node1" presStyleIdx="0" presStyleCnt="4"/>
      <dgm:spPr>
        <a:solidFill>
          <a:schemeClr val="accent2"/>
        </a:solidFill>
      </dgm:spPr>
    </dgm:pt>
    <dgm:pt modelId="{797848D4-2A63-47DC-82AA-81D634FCFEEE}" type="pres">
      <dgm:prSet presAssocID="{40D2AE85-25C5-4A62-B6F7-5B5A3C253F7D}" presName="spaceA" presStyleCnt="0"/>
      <dgm:spPr/>
    </dgm:pt>
    <dgm:pt modelId="{9622C38E-2475-4972-AB04-A1D58D04F654}" type="pres">
      <dgm:prSet presAssocID="{0D854809-3CC7-4B1D-ADEC-F631F24BA288}" presName="space" presStyleCnt="0"/>
      <dgm:spPr/>
    </dgm:pt>
    <dgm:pt modelId="{0E22CB88-390B-485C-AFBB-5973F5636F2B}" type="pres">
      <dgm:prSet presAssocID="{BDEE993C-D8E7-41F0-9AAF-E9EF08AD1421}" presName="compositeB" presStyleCnt="0"/>
      <dgm:spPr/>
    </dgm:pt>
    <dgm:pt modelId="{7BE35A85-32AE-4E30-93B2-E7FBF3881D94}" type="pres">
      <dgm:prSet presAssocID="{BDEE993C-D8E7-41F0-9AAF-E9EF08AD1421}" presName="textB" presStyleLbl="revTx" presStyleIdx="1" presStyleCnt="4">
        <dgm:presLayoutVars>
          <dgm:bulletEnabled val="1"/>
        </dgm:presLayoutVars>
      </dgm:prSet>
      <dgm:spPr/>
      <dgm:t>
        <a:bodyPr/>
        <a:lstStyle/>
        <a:p>
          <a:endParaRPr lang="es-EC"/>
        </a:p>
      </dgm:t>
    </dgm:pt>
    <dgm:pt modelId="{8CEB094D-90D4-4E62-9996-9E371FEFE4C2}" type="pres">
      <dgm:prSet presAssocID="{BDEE993C-D8E7-41F0-9AAF-E9EF08AD1421}" presName="circleB" presStyleLbl="node1" presStyleIdx="1" presStyleCnt="4"/>
      <dgm:spPr/>
    </dgm:pt>
    <dgm:pt modelId="{A4069BBB-4426-4D92-BCF0-07D0022B921A}" type="pres">
      <dgm:prSet presAssocID="{BDEE993C-D8E7-41F0-9AAF-E9EF08AD1421}" presName="spaceB" presStyleCnt="0"/>
      <dgm:spPr/>
    </dgm:pt>
    <dgm:pt modelId="{8810E5B2-06EF-4721-8BA0-E51FA908D4E5}" type="pres">
      <dgm:prSet presAssocID="{0D9A21A5-CAD8-4B6B-AC40-34BCCB756F92}" presName="space" presStyleCnt="0"/>
      <dgm:spPr/>
    </dgm:pt>
    <dgm:pt modelId="{3D93B9B7-825D-4E72-90BC-1CF07CE4B0A1}" type="pres">
      <dgm:prSet presAssocID="{286392E5-8119-40D7-8D9B-639F9DBAE3D3}" presName="compositeA" presStyleCnt="0"/>
      <dgm:spPr/>
    </dgm:pt>
    <dgm:pt modelId="{15BC3308-B589-4FB1-AA2E-5C3CFC0952FB}" type="pres">
      <dgm:prSet presAssocID="{286392E5-8119-40D7-8D9B-639F9DBAE3D3}" presName="textA" presStyleLbl="revTx" presStyleIdx="2" presStyleCnt="4">
        <dgm:presLayoutVars>
          <dgm:bulletEnabled val="1"/>
        </dgm:presLayoutVars>
      </dgm:prSet>
      <dgm:spPr/>
      <dgm:t>
        <a:bodyPr/>
        <a:lstStyle/>
        <a:p>
          <a:endParaRPr lang="es-EC"/>
        </a:p>
      </dgm:t>
    </dgm:pt>
    <dgm:pt modelId="{15B78C83-8F69-4E64-ACC6-693629129003}" type="pres">
      <dgm:prSet presAssocID="{286392E5-8119-40D7-8D9B-639F9DBAE3D3}" presName="circleA" presStyleLbl="node1" presStyleIdx="2" presStyleCnt="4"/>
      <dgm:spPr/>
    </dgm:pt>
    <dgm:pt modelId="{EA19340E-C001-4E7E-B1AB-40993F29EA65}" type="pres">
      <dgm:prSet presAssocID="{286392E5-8119-40D7-8D9B-639F9DBAE3D3}" presName="spaceA" presStyleCnt="0"/>
      <dgm:spPr/>
    </dgm:pt>
    <dgm:pt modelId="{AF915FA3-13AC-47C9-9B10-17C99C028AEB}" type="pres">
      <dgm:prSet presAssocID="{F408C401-FB42-4536-94A5-E256623C66ED}" presName="space" presStyleCnt="0"/>
      <dgm:spPr/>
    </dgm:pt>
    <dgm:pt modelId="{992F930E-BC03-4A09-ABE8-4903D83C8A08}" type="pres">
      <dgm:prSet presAssocID="{DF381C5E-4A94-44D6-BFA7-09473DF20A0A}" presName="compositeB" presStyleCnt="0"/>
      <dgm:spPr/>
    </dgm:pt>
    <dgm:pt modelId="{53E80B21-4086-4BFF-86B6-8C5D1E0ADB3C}" type="pres">
      <dgm:prSet presAssocID="{DF381C5E-4A94-44D6-BFA7-09473DF20A0A}" presName="textB" presStyleLbl="revTx" presStyleIdx="3" presStyleCnt="4">
        <dgm:presLayoutVars>
          <dgm:bulletEnabled val="1"/>
        </dgm:presLayoutVars>
      </dgm:prSet>
      <dgm:spPr/>
      <dgm:t>
        <a:bodyPr/>
        <a:lstStyle/>
        <a:p>
          <a:endParaRPr lang="es-EC"/>
        </a:p>
      </dgm:t>
    </dgm:pt>
    <dgm:pt modelId="{65DD7888-3D01-45BD-A4A5-AB724B0C1032}" type="pres">
      <dgm:prSet presAssocID="{DF381C5E-4A94-44D6-BFA7-09473DF20A0A}" presName="circleB" presStyleLbl="node1" presStyleIdx="3" presStyleCnt="4"/>
      <dgm:spPr>
        <a:solidFill>
          <a:schemeClr val="accent5"/>
        </a:solidFill>
      </dgm:spPr>
    </dgm:pt>
    <dgm:pt modelId="{C9011A82-DCF9-437D-BDBE-1C5A4EC9986C}" type="pres">
      <dgm:prSet presAssocID="{DF381C5E-4A94-44D6-BFA7-09473DF20A0A}" presName="spaceB" presStyleCnt="0"/>
      <dgm:spPr/>
    </dgm:pt>
  </dgm:ptLst>
  <dgm:cxnLst>
    <dgm:cxn modelId="{CD280E72-693D-44B9-AF78-D6531C15F51B}" srcId="{B3D093DE-1827-414C-B2CA-DCEC48BE7E13}" destId="{BDEE993C-D8E7-41F0-9AAF-E9EF08AD1421}" srcOrd="1" destOrd="0" parTransId="{EF160AD9-7053-4E9D-8FE4-3E89F6C3C4A1}" sibTransId="{0D9A21A5-CAD8-4B6B-AC40-34BCCB756F92}"/>
    <dgm:cxn modelId="{2E294F5B-4AEA-4472-853D-C7D5444EF014}" type="presOf" srcId="{B3D093DE-1827-414C-B2CA-DCEC48BE7E13}" destId="{95F97372-002C-4699-A144-3A524F22BF17}" srcOrd="0" destOrd="0" presId="urn:microsoft.com/office/officeart/2005/8/layout/hProcess11"/>
    <dgm:cxn modelId="{DE3FF75E-221B-4A72-84DD-1C2CBACFEC79}" type="presOf" srcId="{40D2AE85-25C5-4A62-B6F7-5B5A3C253F7D}" destId="{30A95D7A-48B2-40D9-857D-F6D8A407EA27}" srcOrd="0" destOrd="0" presId="urn:microsoft.com/office/officeart/2005/8/layout/hProcess11"/>
    <dgm:cxn modelId="{00AA34BE-A143-4C39-8D66-61415FC8A717}" srcId="{B3D093DE-1827-414C-B2CA-DCEC48BE7E13}" destId="{40D2AE85-25C5-4A62-B6F7-5B5A3C253F7D}" srcOrd="0" destOrd="0" parTransId="{3A8B4C37-7BCA-48CA-BF01-C1479F106346}" sibTransId="{0D854809-3CC7-4B1D-ADEC-F631F24BA288}"/>
    <dgm:cxn modelId="{AD738A96-1548-43B5-A276-294A8F41B739}" type="presOf" srcId="{286392E5-8119-40D7-8D9B-639F9DBAE3D3}" destId="{15BC3308-B589-4FB1-AA2E-5C3CFC0952FB}" srcOrd="0" destOrd="0" presId="urn:microsoft.com/office/officeart/2005/8/layout/hProcess11"/>
    <dgm:cxn modelId="{6B689ABF-98DC-4EF2-858D-7D7990F981F4}" type="presOf" srcId="{BDEE993C-D8E7-41F0-9AAF-E9EF08AD1421}" destId="{7BE35A85-32AE-4E30-93B2-E7FBF3881D94}" srcOrd="0" destOrd="0" presId="urn:microsoft.com/office/officeart/2005/8/layout/hProcess11"/>
    <dgm:cxn modelId="{A80F5116-EB7C-4704-A1AD-BDB5967604EC}" srcId="{B3D093DE-1827-414C-B2CA-DCEC48BE7E13}" destId="{286392E5-8119-40D7-8D9B-639F9DBAE3D3}" srcOrd="2" destOrd="0" parTransId="{390B15E1-505D-4F1C-BCBC-76173D28C960}" sibTransId="{F408C401-FB42-4536-94A5-E256623C66ED}"/>
    <dgm:cxn modelId="{C3DA2610-096C-4B25-9524-CB882A1788F9}" srcId="{B3D093DE-1827-414C-B2CA-DCEC48BE7E13}" destId="{DF381C5E-4A94-44D6-BFA7-09473DF20A0A}" srcOrd="3" destOrd="0" parTransId="{38DB82F9-2674-407A-845A-95B20FA6C565}" sibTransId="{BACC0A36-EAFA-4ED3-9CA3-71EE9DE756E9}"/>
    <dgm:cxn modelId="{921411EC-A176-4204-BD9B-8BAFE75A605E}" type="presOf" srcId="{DF381C5E-4A94-44D6-BFA7-09473DF20A0A}" destId="{53E80B21-4086-4BFF-86B6-8C5D1E0ADB3C}" srcOrd="0" destOrd="0" presId="urn:microsoft.com/office/officeart/2005/8/layout/hProcess11"/>
    <dgm:cxn modelId="{51277F66-C210-48D2-B1F7-A5FAFBD98CAE}" type="presParOf" srcId="{95F97372-002C-4699-A144-3A524F22BF17}" destId="{9BF21CB6-D681-4C86-97E8-2CB33B2AF2AA}" srcOrd="0" destOrd="0" presId="urn:microsoft.com/office/officeart/2005/8/layout/hProcess11"/>
    <dgm:cxn modelId="{D29178B6-8517-4F6F-A4F4-2A74B8D01AE4}" type="presParOf" srcId="{95F97372-002C-4699-A144-3A524F22BF17}" destId="{7B1D52B0-D090-42F0-B8E9-4BB386143EFE}" srcOrd="1" destOrd="0" presId="urn:microsoft.com/office/officeart/2005/8/layout/hProcess11"/>
    <dgm:cxn modelId="{56E6C99B-7FCB-4C80-93BC-4EB6779BBB40}" type="presParOf" srcId="{7B1D52B0-D090-42F0-B8E9-4BB386143EFE}" destId="{375B3764-F503-44DC-8621-F550F70FBFCA}" srcOrd="0" destOrd="0" presId="urn:microsoft.com/office/officeart/2005/8/layout/hProcess11"/>
    <dgm:cxn modelId="{B0E856FB-054F-4C87-B0F6-BF7FEC44F526}" type="presParOf" srcId="{375B3764-F503-44DC-8621-F550F70FBFCA}" destId="{30A95D7A-48B2-40D9-857D-F6D8A407EA27}" srcOrd="0" destOrd="0" presId="urn:microsoft.com/office/officeart/2005/8/layout/hProcess11"/>
    <dgm:cxn modelId="{5D8C4247-6F72-4F63-A361-D03985EC9636}" type="presParOf" srcId="{375B3764-F503-44DC-8621-F550F70FBFCA}" destId="{DF022AEF-EABD-4770-ACB0-81ADB8EDB946}" srcOrd="1" destOrd="0" presId="urn:microsoft.com/office/officeart/2005/8/layout/hProcess11"/>
    <dgm:cxn modelId="{08236941-71BC-48DA-BBDA-D5878E769DAF}" type="presParOf" srcId="{375B3764-F503-44DC-8621-F550F70FBFCA}" destId="{797848D4-2A63-47DC-82AA-81D634FCFEEE}" srcOrd="2" destOrd="0" presId="urn:microsoft.com/office/officeart/2005/8/layout/hProcess11"/>
    <dgm:cxn modelId="{9DF8C344-7C1E-43FD-8F59-A14C7B0D204A}" type="presParOf" srcId="{7B1D52B0-D090-42F0-B8E9-4BB386143EFE}" destId="{9622C38E-2475-4972-AB04-A1D58D04F654}" srcOrd="1" destOrd="0" presId="urn:microsoft.com/office/officeart/2005/8/layout/hProcess11"/>
    <dgm:cxn modelId="{6132DF8B-7C42-4009-A6A9-C5F5958E43BD}" type="presParOf" srcId="{7B1D52B0-D090-42F0-B8E9-4BB386143EFE}" destId="{0E22CB88-390B-485C-AFBB-5973F5636F2B}" srcOrd="2" destOrd="0" presId="urn:microsoft.com/office/officeart/2005/8/layout/hProcess11"/>
    <dgm:cxn modelId="{C038ED76-A878-4443-A133-EAC3AD450199}" type="presParOf" srcId="{0E22CB88-390B-485C-AFBB-5973F5636F2B}" destId="{7BE35A85-32AE-4E30-93B2-E7FBF3881D94}" srcOrd="0" destOrd="0" presId="urn:microsoft.com/office/officeart/2005/8/layout/hProcess11"/>
    <dgm:cxn modelId="{C71B4A8C-E5C0-4912-8B3C-4FCE37866B1C}" type="presParOf" srcId="{0E22CB88-390B-485C-AFBB-5973F5636F2B}" destId="{8CEB094D-90D4-4E62-9996-9E371FEFE4C2}" srcOrd="1" destOrd="0" presId="urn:microsoft.com/office/officeart/2005/8/layout/hProcess11"/>
    <dgm:cxn modelId="{13B5C668-CBE9-41E3-8616-9930B3E10444}" type="presParOf" srcId="{0E22CB88-390B-485C-AFBB-5973F5636F2B}" destId="{A4069BBB-4426-4D92-BCF0-07D0022B921A}" srcOrd="2" destOrd="0" presId="urn:microsoft.com/office/officeart/2005/8/layout/hProcess11"/>
    <dgm:cxn modelId="{1B4831E6-13F4-489B-99DD-A7F8014197A8}" type="presParOf" srcId="{7B1D52B0-D090-42F0-B8E9-4BB386143EFE}" destId="{8810E5B2-06EF-4721-8BA0-E51FA908D4E5}" srcOrd="3" destOrd="0" presId="urn:microsoft.com/office/officeart/2005/8/layout/hProcess11"/>
    <dgm:cxn modelId="{A0D44058-DD8E-40D7-855E-C416076DC9C5}" type="presParOf" srcId="{7B1D52B0-D090-42F0-B8E9-4BB386143EFE}" destId="{3D93B9B7-825D-4E72-90BC-1CF07CE4B0A1}" srcOrd="4" destOrd="0" presId="urn:microsoft.com/office/officeart/2005/8/layout/hProcess11"/>
    <dgm:cxn modelId="{27AF0D55-1780-491A-8CAC-3C81DA0F79B6}" type="presParOf" srcId="{3D93B9B7-825D-4E72-90BC-1CF07CE4B0A1}" destId="{15BC3308-B589-4FB1-AA2E-5C3CFC0952FB}" srcOrd="0" destOrd="0" presId="urn:microsoft.com/office/officeart/2005/8/layout/hProcess11"/>
    <dgm:cxn modelId="{CD328026-6B3F-451E-922B-8AC5D0CA9F88}" type="presParOf" srcId="{3D93B9B7-825D-4E72-90BC-1CF07CE4B0A1}" destId="{15B78C83-8F69-4E64-ACC6-693629129003}" srcOrd="1" destOrd="0" presId="urn:microsoft.com/office/officeart/2005/8/layout/hProcess11"/>
    <dgm:cxn modelId="{B729B1BE-AB97-4329-A6B7-F994D0282D59}" type="presParOf" srcId="{3D93B9B7-825D-4E72-90BC-1CF07CE4B0A1}" destId="{EA19340E-C001-4E7E-B1AB-40993F29EA65}" srcOrd="2" destOrd="0" presId="urn:microsoft.com/office/officeart/2005/8/layout/hProcess11"/>
    <dgm:cxn modelId="{16F75683-0341-411D-A2F6-5C7CD14B16B7}" type="presParOf" srcId="{7B1D52B0-D090-42F0-B8E9-4BB386143EFE}" destId="{AF915FA3-13AC-47C9-9B10-17C99C028AEB}" srcOrd="5" destOrd="0" presId="urn:microsoft.com/office/officeart/2005/8/layout/hProcess11"/>
    <dgm:cxn modelId="{0FFC0459-6859-44D6-8556-08F742D97414}" type="presParOf" srcId="{7B1D52B0-D090-42F0-B8E9-4BB386143EFE}" destId="{992F930E-BC03-4A09-ABE8-4903D83C8A08}" srcOrd="6" destOrd="0" presId="urn:microsoft.com/office/officeart/2005/8/layout/hProcess11"/>
    <dgm:cxn modelId="{E849D3E9-061A-4323-AF55-4B385D153FA6}" type="presParOf" srcId="{992F930E-BC03-4A09-ABE8-4903D83C8A08}" destId="{53E80B21-4086-4BFF-86B6-8C5D1E0ADB3C}" srcOrd="0" destOrd="0" presId="urn:microsoft.com/office/officeart/2005/8/layout/hProcess11"/>
    <dgm:cxn modelId="{DDCA4A86-43D3-4F74-8FBE-1CA65A6D20CA}" type="presParOf" srcId="{992F930E-BC03-4A09-ABE8-4903D83C8A08}" destId="{65DD7888-3D01-45BD-A4A5-AB724B0C1032}" srcOrd="1" destOrd="0" presId="urn:microsoft.com/office/officeart/2005/8/layout/hProcess11"/>
    <dgm:cxn modelId="{4B5ED064-C43B-4C91-9D3B-8F773BEFE12A}" type="presParOf" srcId="{992F930E-BC03-4A09-ABE8-4903D83C8A08}" destId="{C9011A82-DCF9-437D-BDBE-1C5A4EC9986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E2040-1C65-4A9D-8DCA-5EB5CD0C7B3D}"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s-EC"/>
        </a:p>
      </dgm:t>
    </dgm:pt>
    <dgm:pt modelId="{A2DE0EF3-2176-4A40-89B9-814BD48B3611}">
      <dgm:prSet phldrT="[Texto]" custT="1"/>
      <dgm:spPr/>
      <dgm:t>
        <a:bodyPr tIns="0" rIns="0" bIns="0"/>
        <a:lstStyle/>
        <a:p>
          <a:r>
            <a:rPr lang="es-EC" sz="2400" b="1" dirty="0" smtClean="0">
              <a:solidFill>
                <a:schemeClr val="tx1"/>
              </a:solidFill>
              <a:latin typeface="Arial" panose="020B0604020202020204" pitchFamily="34" charset="0"/>
              <a:cs typeface="Arial" panose="020B0604020202020204" pitchFamily="34" charset="0"/>
            </a:rPr>
            <a:t>INTRODUCCIÓN</a:t>
          </a:r>
          <a:endParaRPr lang="es-EC" sz="2400" b="1" dirty="0">
            <a:solidFill>
              <a:schemeClr val="tx1"/>
            </a:solidFill>
            <a:latin typeface="Arial" panose="020B0604020202020204" pitchFamily="34" charset="0"/>
            <a:cs typeface="Arial" panose="020B0604020202020204" pitchFamily="34" charset="0"/>
          </a:endParaRPr>
        </a:p>
      </dgm:t>
    </dgm:pt>
    <dgm:pt modelId="{CAB5D561-4D44-44AE-BCF3-901A8CFBF6CB}" type="parTrans" cxnId="{8D8D0431-9F8A-4623-A9B2-A097704C691C}">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5E8E4C05-0987-4EC1-8818-69D35A0EE7A2}" type="sibTrans" cxnId="{8D8D0431-9F8A-4623-A9B2-A097704C691C}">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03B00108-10CB-428B-BC48-BAABC6ADB0D8}">
      <dgm:prSet phldrT="[Texto]" custT="1"/>
      <dgm:spPr/>
      <dgm:t>
        <a:bodyPr tIns="0" rIns="0" bIns="0"/>
        <a:lstStyle/>
        <a:p>
          <a:pPr algn="just"/>
          <a:r>
            <a:rPr lang="es-EC" sz="1800" dirty="0" smtClean="0">
              <a:solidFill>
                <a:schemeClr val="tx1"/>
              </a:solidFill>
              <a:latin typeface="Arial" panose="020B0604020202020204" pitchFamily="34" charset="0"/>
              <a:cs typeface="Arial" panose="020B0604020202020204" pitchFamily="34" charset="0"/>
            </a:rPr>
            <a:t>El mercado de valores en el Ecuador actualmente es muy pequeño en comparación con otros países como Colombia, Argentina, Estados Unidos, Inglaterra, Francia, Alemania, China, entre otros. Pero en la última década este sector ha tenido un incremento considerable, como se evidenció en análisis anteriores de la investigación.</a:t>
          </a:r>
          <a:endParaRPr lang="es-EC" sz="1800" dirty="0">
            <a:solidFill>
              <a:schemeClr val="tx1"/>
            </a:solidFill>
            <a:latin typeface="Arial" panose="020B0604020202020204" pitchFamily="34" charset="0"/>
            <a:cs typeface="Arial" panose="020B0604020202020204" pitchFamily="34" charset="0"/>
          </a:endParaRPr>
        </a:p>
      </dgm:t>
    </dgm:pt>
    <dgm:pt modelId="{949EEC43-5EC1-4E33-86CD-988D77F17E7D}" type="parTrans" cxnId="{A99E4401-99D8-4ECC-9AEF-AFB479CF1091}">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00772459-1F9B-4DAB-AA70-87F03561914C}" type="sibTrans" cxnId="{A99E4401-99D8-4ECC-9AEF-AFB479CF1091}">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69628840-F3D7-4181-BCC2-E9340D900321}">
      <dgm:prSet phldrT="[Texto]" custT="1"/>
      <dgm:spPr/>
      <dgm:t>
        <a:bodyPr tIns="0" rIns="0" bIns="0"/>
        <a:lstStyle/>
        <a:p>
          <a:r>
            <a:rPr lang="es-EC" sz="2400" b="1" dirty="0" smtClean="0">
              <a:solidFill>
                <a:schemeClr val="tx1"/>
              </a:solidFill>
              <a:latin typeface="Arial" panose="020B0604020202020204" pitchFamily="34" charset="0"/>
              <a:cs typeface="Arial" panose="020B0604020202020204" pitchFamily="34" charset="0"/>
            </a:rPr>
            <a:t>ALCANCE</a:t>
          </a:r>
          <a:endParaRPr lang="es-EC" sz="2400" b="1" dirty="0">
            <a:solidFill>
              <a:schemeClr val="tx1"/>
            </a:solidFill>
            <a:latin typeface="Arial" panose="020B0604020202020204" pitchFamily="34" charset="0"/>
            <a:cs typeface="Arial" panose="020B0604020202020204" pitchFamily="34" charset="0"/>
          </a:endParaRPr>
        </a:p>
      </dgm:t>
    </dgm:pt>
    <dgm:pt modelId="{D040E04B-D1B4-49AF-90FF-C712D40B9FFC}" type="parTrans" cxnId="{0AAE308F-D94C-49BB-9392-D2302EEDB6D1}">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427B3CB6-AEBB-4414-9B6C-4701100905FC}" type="sibTrans" cxnId="{0AAE308F-D94C-49BB-9392-D2302EEDB6D1}">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B4640C88-F2CF-4FAE-8CFC-8518E7CDBF1E}">
      <dgm:prSet phldrT="[Texto]" custT="1"/>
      <dgm:spPr/>
      <dgm:t>
        <a:bodyPr/>
        <a:lstStyle/>
        <a:p>
          <a:r>
            <a:rPr lang="es-EC" sz="1800" smtClean="0">
              <a:solidFill>
                <a:schemeClr val="tx1"/>
              </a:solidFill>
              <a:latin typeface="Arial" panose="020B0604020202020204" pitchFamily="34" charset="0"/>
              <a:cs typeface="Arial" panose="020B0604020202020204" pitchFamily="34" charset="0"/>
            </a:rPr>
            <a:t>Compañías medianas y grandes ubicadas en la provincia de Santo Domingo de los Tsáchilas.</a:t>
          </a:r>
          <a:endParaRPr lang="es-EC" sz="1800" dirty="0">
            <a:solidFill>
              <a:schemeClr val="tx1"/>
            </a:solidFill>
            <a:latin typeface="Arial" panose="020B0604020202020204" pitchFamily="34" charset="0"/>
            <a:cs typeface="Arial" panose="020B0604020202020204" pitchFamily="34" charset="0"/>
          </a:endParaRPr>
        </a:p>
      </dgm:t>
    </dgm:pt>
    <dgm:pt modelId="{D98D7570-AD10-4A53-8D39-751D12530662}" type="parTrans" cxnId="{3AA6E144-3F86-469F-B8C0-CA9AA08A0303}">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5D3676CF-D8C0-495E-A9F4-CDBA1FFB5881}" type="sibTrans" cxnId="{3AA6E144-3F86-469F-B8C0-CA9AA08A0303}">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60BAA3C7-C1D5-4F3E-B6A7-2E8E8EC9EFCF}">
      <dgm:prSet custT="1"/>
      <dgm:spPr/>
      <dgm:t>
        <a:bodyPr tIns="0" rIns="0" bIns="0"/>
        <a:lstStyle/>
        <a:p>
          <a:r>
            <a:rPr lang="es-EC" sz="2400" b="1" dirty="0" smtClean="0">
              <a:solidFill>
                <a:schemeClr val="tx1"/>
              </a:solidFill>
              <a:latin typeface="Arial" panose="020B0604020202020204" pitchFamily="34" charset="0"/>
              <a:cs typeface="Arial" panose="020B0604020202020204" pitchFamily="34" charset="0"/>
            </a:rPr>
            <a:t>OBJETIVO</a:t>
          </a:r>
          <a:endParaRPr lang="es-EC" sz="2400" b="1" dirty="0">
            <a:solidFill>
              <a:schemeClr val="tx1"/>
            </a:solidFill>
            <a:latin typeface="Arial" panose="020B0604020202020204" pitchFamily="34" charset="0"/>
            <a:cs typeface="Arial" panose="020B0604020202020204" pitchFamily="34" charset="0"/>
          </a:endParaRPr>
        </a:p>
      </dgm:t>
    </dgm:pt>
    <dgm:pt modelId="{1EDA8B1C-44DD-410F-9286-8AF18BA5C99E}" type="parTrans" cxnId="{298C098A-600C-4935-B9C3-DF56ECB39AF4}">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69A88CBA-8C24-4995-A69F-559166A0EE75}" type="sibTrans" cxnId="{298C098A-600C-4935-B9C3-DF56ECB39AF4}">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3CCD1E61-9F9D-4605-98E6-64EE1C6FDE09}">
      <dgm:prSet custT="1"/>
      <dgm:spPr/>
      <dgm:t>
        <a:bodyPr/>
        <a:lstStyle/>
        <a:p>
          <a:pPr algn="just"/>
          <a:r>
            <a:rPr lang="es-EC" sz="1800" dirty="0" smtClean="0">
              <a:solidFill>
                <a:schemeClr val="tx1"/>
              </a:solidFill>
              <a:latin typeface="Arial" panose="020B0604020202020204" pitchFamily="34" charset="0"/>
              <a:cs typeface="Arial" panose="020B0604020202020204" pitchFamily="34" charset="0"/>
            </a:rPr>
            <a:t>Describir el proceso de emisión de acciones, obligaciones y titularizaciones, como medida para que las empresas ubicadas la provincia de Santo Domingo de los Tsáchilas, financien sus operaciones a través del mercado de valores.</a:t>
          </a:r>
          <a:endParaRPr lang="es-EC" sz="1800" dirty="0">
            <a:solidFill>
              <a:schemeClr val="tx1"/>
            </a:solidFill>
            <a:latin typeface="Arial" panose="020B0604020202020204" pitchFamily="34" charset="0"/>
            <a:cs typeface="Arial" panose="020B0604020202020204" pitchFamily="34" charset="0"/>
          </a:endParaRPr>
        </a:p>
      </dgm:t>
    </dgm:pt>
    <dgm:pt modelId="{B41AC939-69BB-47D0-8E77-7EDDF8A8DB57}" type="parTrans" cxnId="{3D04BF34-799E-421E-B1A2-B4784C2C6222}">
      <dgm:prSet/>
      <dgm:spPr/>
      <dgm:t>
        <a:bodyPr/>
        <a:lstStyle/>
        <a:p>
          <a:endParaRPr lang="es-EC"/>
        </a:p>
      </dgm:t>
    </dgm:pt>
    <dgm:pt modelId="{CBFD1885-D6AA-42C3-AF63-B5C99C500598}" type="sibTrans" cxnId="{3D04BF34-799E-421E-B1A2-B4784C2C6222}">
      <dgm:prSet/>
      <dgm:spPr/>
      <dgm:t>
        <a:bodyPr/>
        <a:lstStyle/>
        <a:p>
          <a:endParaRPr lang="es-EC"/>
        </a:p>
      </dgm:t>
    </dgm:pt>
    <dgm:pt modelId="{F65C1DEA-D9B8-43C6-8AE3-A2DE4197B1D7}" type="pres">
      <dgm:prSet presAssocID="{328E2040-1C65-4A9D-8DCA-5EB5CD0C7B3D}" presName="theList" presStyleCnt="0">
        <dgm:presLayoutVars>
          <dgm:dir/>
          <dgm:animLvl val="lvl"/>
          <dgm:resizeHandles val="exact"/>
        </dgm:presLayoutVars>
      </dgm:prSet>
      <dgm:spPr/>
      <dgm:t>
        <a:bodyPr/>
        <a:lstStyle/>
        <a:p>
          <a:endParaRPr lang="es-EC"/>
        </a:p>
      </dgm:t>
    </dgm:pt>
    <dgm:pt modelId="{DB03556D-7389-4DD7-B557-C36EA40444BD}" type="pres">
      <dgm:prSet presAssocID="{A2DE0EF3-2176-4A40-89B9-814BD48B3611}" presName="compNode" presStyleCnt="0"/>
      <dgm:spPr/>
    </dgm:pt>
    <dgm:pt modelId="{818D7825-7AE6-4521-9860-85B4046BF41B}" type="pres">
      <dgm:prSet presAssocID="{A2DE0EF3-2176-4A40-89B9-814BD48B3611}" presName="aNode" presStyleLbl="bgShp" presStyleIdx="0" presStyleCnt="3"/>
      <dgm:spPr/>
      <dgm:t>
        <a:bodyPr/>
        <a:lstStyle/>
        <a:p>
          <a:endParaRPr lang="es-EC"/>
        </a:p>
      </dgm:t>
    </dgm:pt>
    <dgm:pt modelId="{BF83C5DA-EE2E-4198-B0C9-2F2E6D8CB533}" type="pres">
      <dgm:prSet presAssocID="{A2DE0EF3-2176-4A40-89B9-814BD48B3611}" presName="textNode" presStyleLbl="bgShp" presStyleIdx="0" presStyleCnt="3"/>
      <dgm:spPr/>
      <dgm:t>
        <a:bodyPr/>
        <a:lstStyle/>
        <a:p>
          <a:endParaRPr lang="es-EC"/>
        </a:p>
      </dgm:t>
    </dgm:pt>
    <dgm:pt modelId="{597167B3-6805-443F-84AB-DEBEFB87601B}" type="pres">
      <dgm:prSet presAssocID="{A2DE0EF3-2176-4A40-89B9-814BD48B3611}" presName="compChildNode" presStyleCnt="0"/>
      <dgm:spPr/>
    </dgm:pt>
    <dgm:pt modelId="{C82DD78D-1A10-43C8-9053-05B77286B22E}" type="pres">
      <dgm:prSet presAssocID="{A2DE0EF3-2176-4A40-89B9-814BD48B3611}" presName="theInnerList" presStyleCnt="0"/>
      <dgm:spPr/>
    </dgm:pt>
    <dgm:pt modelId="{46E21132-4701-4FE4-930A-9DAD9BABC3BB}" type="pres">
      <dgm:prSet presAssocID="{03B00108-10CB-428B-BC48-BAABC6ADB0D8}" presName="childNode" presStyleLbl="node1" presStyleIdx="0" presStyleCnt="3" custScaleX="110710">
        <dgm:presLayoutVars>
          <dgm:bulletEnabled val="1"/>
        </dgm:presLayoutVars>
      </dgm:prSet>
      <dgm:spPr/>
      <dgm:t>
        <a:bodyPr/>
        <a:lstStyle/>
        <a:p>
          <a:endParaRPr lang="es-EC"/>
        </a:p>
      </dgm:t>
    </dgm:pt>
    <dgm:pt modelId="{071CAC4C-E885-4FCF-9366-3F28EBA9F1B9}" type="pres">
      <dgm:prSet presAssocID="{A2DE0EF3-2176-4A40-89B9-814BD48B3611}" presName="aSpace" presStyleCnt="0"/>
      <dgm:spPr/>
    </dgm:pt>
    <dgm:pt modelId="{4CDE802D-4FA8-457E-89DB-B4FDC2695429}" type="pres">
      <dgm:prSet presAssocID="{60BAA3C7-C1D5-4F3E-B6A7-2E8E8EC9EFCF}" presName="compNode" presStyleCnt="0"/>
      <dgm:spPr/>
    </dgm:pt>
    <dgm:pt modelId="{FDCFC97B-21D8-489C-83D0-B00521DF7405}" type="pres">
      <dgm:prSet presAssocID="{60BAA3C7-C1D5-4F3E-B6A7-2E8E8EC9EFCF}" presName="aNode" presStyleLbl="bgShp" presStyleIdx="1" presStyleCnt="3"/>
      <dgm:spPr/>
      <dgm:t>
        <a:bodyPr/>
        <a:lstStyle/>
        <a:p>
          <a:endParaRPr lang="es-EC"/>
        </a:p>
      </dgm:t>
    </dgm:pt>
    <dgm:pt modelId="{F86E346E-FD67-48B2-BD02-A3F85176E89F}" type="pres">
      <dgm:prSet presAssocID="{60BAA3C7-C1D5-4F3E-B6A7-2E8E8EC9EFCF}" presName="textNode" presStyleLbl="bgShp" presStyleIdx="1" presStyleCnt="3"/>
      <dgm:spPr/>
      <dgm:t>
        <a:bodyPr/>
        <a:lstStyle/>
        <a:p>
          <a:endParaRPr lang="es-EC"/>
        </a:p>
      </dgm:t>
    </dgm:pt>
    <dgm:pt modelId="{1D9C1358-805E-479A-AF89-91D30C52A8F8}" type="pres">
      <dgm:prSet presAssocID="{60BAA3C7-C1D5-4F3E-B6A7-2E8E8EC9EFCF}" presName="compChildNode" presStyleCnt="0"/>
      <dgm:spPr/>
    </dgm:pt>
    <dgm:pt modelId="{1D41A24A-5607-4E67-BDF2-C754DAFD913C}" type="pres">
      <dgm:prSet presAssocID="{60BAA3C7-C1D5-4F3E-B6A7-2E8E8EC9EFCF}" presName="theInnerList" presStyleCnt="0"/>
      <dgm:spPr/>
    </dgm:pt>
    <dgm:pt modelId="{F2629CD1-B989-4B28-8975-3F1E7972CA7B}" type="pres">
      <dgm:prSet presAssocID="{3CCD1E61-9F9D-4605-98E6-64EE1C6FDE09}" presName="childNode" presStyleLbl="node1" presStyleIdx="1" presStyleCnt="3" custScaleY="79583">
        <dgm:presLayoutVars>
          <dgm:bulletEnabled val="1"/>
        </dgm:presLayoutVars>
      </dgm:prSet>
      <dgm:spPr/>
      <dgm:t>
        <a:bodyPr/>
        <a:lstStyle/>
        <a:p>
          <a:endParaRPr lang="es-EC"/>
        </a:p>
      </dgm:t>
    </dgm:pt>
    <dgm:pt modelId="{1D052ED7-121D-40A2-B23B-9190D54B2362}" type="pres">
      <dgm:prSet presAssocID="{60BAA3C7-C1D5-4F3E-B6A7-2E8E8EC9EFCF}" presName="aSpace" presStyleCnt="0"/>
      <dgm:spPr/>
    </dgm:pt>
    <dgm:pt modelId="{22529C12-DF08-429B-84F1-437BDCFB3383}" type="pres">
      <dgm:prSet presAssocID="{69628840-F3D7-4181-BCC2-E9340D900321}" presName="compNode" presStyleCnt="0"/>
      <dgm:spPr/>
    </dgm:pt>
    <dgm:pt modelId="{C6B922B4-B1DC-4EC5-A3D5-6332847D2392}" type="pres">
      <dgm:prSet presAssocID="{69628840-F3D7-4181-BCC2-E9340D900321}" presName="aNode" presStyleLbl="bgShp" presStyleIdx="2" presStyleCnt="3"/>
      <dgm:spPr/>
      <dgm:t>
        <a:bodyPr/>
        <a:lstStyle/>
        <a:p>
          <a:endParaRPr lang="es-EC"/>
        </a:p>
      </dgm:t>
    </dgm:pt>
    <dgm:pt modelId="{CDBC0FDD-7719-4F1D-ADB6-D34D790B6299}" type="pres">
      <dgm:prSet presAssocID="{69628840-F3D7-4181-BCC2-E9340D900321}" presName="textNode" presStyleLbl="bgShp" presStyleIdx="2" presStyleCnt="3"/>
      <dgm:spPr/>
      <dgm:t>
        <a:bodyPr/>
        <a:lstStyle/>
        <a:p>
          <a:endParaRPr lang="es-EC"/>
        </a:p>
      </dgm:t>
    </dgm:pt>
    <dgm:pt modelId="{B89F4B15-7DB3-498E-B81B-5EE3AB1D3924}" type="pres">
      <dgm:prSet presAssocID="{69628840-F3D7-4181-BCC2-E9340D900321}" presName="compChildNode" presStyleCnt="0"/>
      <dgm:spPr/>
    </dgm:pt>
    <dgm:pt modelId="{A711070A-2690-46EC-B2FF-B51A132054D1}" type="pres">
      <dgm:prSet presAssocID="{69628840-F3D7-4181-BCC2-E9340D900321}" presName="theInnerList" presStyleCnt="0"/>
      <dgm:spPr/>
    </dgm:pt>
    <dgm:pt modelId="{1FBB293E-6EBD-4283-962A-695BC04C92DC}" type="pres">
      <dgm:prSet presAssocID="{B4640C88-F2CF-4FAE-8CFC-8518E7CDBF1E}" presName="childNode" presStyleLbl="node1" presStyleIdx="2" presStyleCnt="3" custScaleY="67637">
        <dgm:presLayoutVars>
          <dgm:bulletEnabled val="1"/>
        </dgm:presLayoutVars>
      </dgm:prSet>
      <dgm:spPr/>
      <dgm:t>
        <a:bodyPr/>
        <a:lstStyle/>
        <a:p>
          <a:endParaRPr lang="es-EC"/>
        </a:p>
      </dgm:t>
    </dgm:pt>
  </dgm:ptLst>
  <dgm:cxnLst>
    <dgm:cxn modelId="{3AA6E144-3F86-469F-B8C0-CA9AA08A0303}" srcId="{69628840-F3D7-4181-BCC2-E9340D900321}" destId="{B4640C88-F2CF-4FAE-8CFC-8518E7CDBF1E}" srcOrd="0" destOrd="0" parTransId="{D98D7570-AD10-4A53-8D39-751D12530662}" sibTransId="{5D3676CF-D8C0-495E-A9F4-CDBA1FFB5881}"/>
    <dgm:cxn modelId="{588DDAD5-26B8-4807-A296-60AF9414535C}" type="presOf" srcId="{328E2040-1C65-4A9D-8DCA-5EB5CD0C7B3D}" destId="{F65C1DEA-D9B8-43C6-8AE3-A2DE4197B1D7}" srcOrd="0" destOrd="0" presId="urn:microsoft.com/office/officeart/2005/8/layout/lProcess2"/>
    <dgm:cxn modelId="{298C098A-600C-4935-B9C3-DF56ECB39AF4}" srcId="{328E2040-1C65-4A9D-8DCA-5EB5CD0C7B3D}" destId="{60BAA3C7-C1D5-4F3E-B6A7-2E8E8EC9EFCF}" srcOrd="1" destOrd="0" parTransId="{1EDA8B1C-44DD-410F-9286-8AF18BA5C99E}" sibTransId="{69A88CBA-8C24-4995-A69F-559166A0EE75}"/>
    <dgm:cxn modelId="{484200F4-03E5-4840-A9F5-D153B7150250}" type="presOf" srcId="{A2DE0EF3-2176-4A40-89B9-814BD48B3611}" destId="{818D7825-7AE6-4521-9860-85B4046BF41B}" srcOrd="0" destOrd="0" presId="urn:microsoft.com/office/officeart/2005/8/layout/lProcess2"/>
    <dgm:cxn modelId="{5B9B19E4-2AE1-42C5-B5B6-3D6325D4D41C}" type="presOf" srcId="{69628840-F3D7-4181-BCC2-E9340D900321}" destId="{C6B922B4-B1DC-4EC5-A3D5-6332847D2392}" srcOrd="0" destOrd="0" presId="urn:microsoft.com/office/officeart/2005/8/layout/lProcess2"/>
    <dgm:cxn modelId="{47FBC981-E6D4-40EE-B8D5-C77737AFE10D}" type="presOf" srcId="{60BAA3C7-C1D5-4F3E-B6A7-2E8E8EC9EFCF}" destId="{F86E346E-FD67-48B2-BD02-A3F85176E89F}" srcOrd="1" destOrd="0" presId="urn:microsoft.com/office/officeart/2005/8/layout/lProcess2"/>
    <dgm:cxn modelId="{8D8D0431-9F8A-4623-A9B2-A097704C691C}" srcId="{328E2040-1C65-4A9D-8DCA-5EB5CD0C7B3D}" destId="{A2DE0EF3-2176-4A40-89B9-814BD48B3611}" srcOrd="0" destOrd="0" parTransId="{CAB5D561-4D44-44AE-BCF3-901A8CFBF6CB}" sibTransId="{5E8E4C05-0987-4EC1-8818-69D35A0EE7A2}"/>
    <dgm:cxn modelId="{A99E4401-99D8-4ECC-9AEF-AFB479CF1091}" srcId="{A2DE0EF3-2176-4A40-89B9-814BD48B3611}" destId="{03B00108-10CB-428B-BC48-BAABC6ADB0D8}" srcOrd="0" destOrd="0" parTransId="{949EEC43-5EC1-4E33-86CD-988D77F17E7D}" sibTransId="{00772459-1F9B-4DAB-AA70-87F03561914C}"/>
    <dgm:cxn modelId="{9E76A5B7-5E6B-4CCB-A305-82F4710E010F}" type="presOf" srcId="{60BAA3C7-C1D5-4F3E-B6A7-2E8E8EC9EFCF}" destId="{FDCFC97B-21D8-489C-83D0-B00521DF7405}" srcOrd="0" destOrd="0" presId="urn:microsoft.com/office/officeart/2005/8/layout/lProcess2"/>
    <dgm:cxn modelId="{3D04BF34-799E-421E-B1A2-B4784C2C6222}" srcId="{60BAA3C7-C1D5-4F3E-B6A7-2E8E8EC9EFCF}" destId="{3CCD1E61-9F9D-4605-98E6-64EE1C6FDE09}" srcOrd="0" destOrd="0" parTransId="{B41AC939-69BB-47D0-8E77-7EDDF8A8DB57}" sibTransId="{CBFD1885-D6AA-42C3-AF63-B5C99C500598}"/>
    <dgm:cxn modelId="{41DE07C4-8CA7-4839-8054-78E0BF2C52A4}" type="presOf" srcId="{03B00108-10CB-428B-BC48-BAABC6ADB0D8}" destId="{46E21132-4701-4FE4-930A-9DAD9BABC3BB}" srcOrd="0" destOrd="0" presId="urn:microsoft.com/office/officeart/2005/8/layout/lProcess2"/>
    <dgm:cxn modelId="{A528E6DF-20C4-4A29-87D9-7DDC9EF7DB7C}" type="presOf" srcId="{69628840-F3D7-4181-BCC2-E9340D900321}" destId="{CDBC0FDD-7719-4F1D-ADB6-D34D790B6299}" srcOrd="1" destOrd="0" presId="urn:microsoft.com/office/officeart/2005/8/layout/lProcess2"/>
    <dgm:cxn modelId="{0BBC59CD-C7A9-4DF6-9DE2-EF47F07D3CDC}" type="presOf" srcId="{B4640C88-F2CF-4FAE-8CFC-8518E7CDBF1E}" destId="{1FBB293E-6EBD-4283-962A-695BC04C92DC}" srcOrd="0" destOrd="0" presId="urn:microsoft.com/office/officeart/2005/8/layout/lProcess2"/>
    <dgm:cxn modelId="{43428E8A-0988-497D-A4E3-C47435D9CC86}" type="presOf" srcId="{A2DE0EF3-2176-4A40-89B9-814BD48B3611}" destId="{BF83C5DA-EE2E-4198-B0C9-2F2E6D8CB533}" srcOrd="1" destOrd="0" presId="urn:microsoft.com/office/officeart/2005/8/layout/lProcess2"/>
    <dgm:cxn modelId="{6D5FAF89-EA1D-4F44-AA31-2DCDB964314B}" type="presOf" srcId="{3CCD1E61-9F9D-4605-98E6-64EE1C6FDE09}" destId="{F2629CD1-B989-4B28-8975-3F1E7972CA7B}" srcOrd="0" destOrd="0" presId="urn:microsoft.com/office/officeart/2005/8/layout/lProcess2"/>
    <dgm:cxn modelId="{0AAE308F-D94C-49BB-9392-D2302EEDB6D1}" srcId="{328E2040-1C65-4A9D-8DCA-5EB5CD0C7B3D}" destId="{69628840-F3D7-4181-BCC2-E9340D900321}" srcOrd="2" destOrd="0" parTransId="{D040E04B-D1B4-49AF-90FF-C712D40B9FFC}" sibTransId="{427B3CB6-AEBB-4414-9B6C-4701100905FC}"/>
    <dgm:cxn modelId="{2F210825-6ED7-4F09-8D30-F970ADD09DDE}" type="presParOf" srcId="{F65C1DEA-D9B8-43C6-8AE3-A2DE4197B1D7}" destId="{DB03556D-7389-4DD7-B557-C36EA40444BD}" srcOrd="0" destOrd="0" presId="urn:microsoft.com/office/officeart/2005/8/layout/lProcess2"/>
    <dgm:cxn modelId="{24761999-EAF0-42FF-814A-0183FC4CFD85}" type="presParOf" srcId="{DB03556D-7389-4DD7-B557-C36EA40444BD}" destId="{818D7825-7AE6-4521-9860-85B4046BF41B}" srcOrd="0" destOrd="0" presId="urn:microsoft.com/office/officeart/2005/8/layout/lProcess2"/>
    <dgm:cxn modelId="{90A1CC50-1708-46A6-9DAF-592ADDCB5C46}" type="presParOf" srcId="{DB03556D-7389-4DD7-B557-C36EA40444BD}" destId="{BF83C5DA-EE2E-4198-B0C9-2F2E6D8CB533}" srcOrd="1" destOrd="0" presId="urn:microsoft.com/office/officeart/2005/8/layout/lProcess2"/>
    <dgm:cxn modelId="{656F047C-1E60-471E-BD85-992F6D5A4726}" type="presParOf" srcId="{DB03556D-7389-4DD7-B557-C36EA40444BD}" destId="{597167B3-6805-443F-84AB-DEBEFB87601B}" srcOrd="2" destOrd="0" presId="urn:microsoft.com/office/officeart/2005/8/layout/lProcess2"/>
    <dgm:cxn modelId="{D90385BD-88C6-4066-BB55-12DED6A29915}" type="presParOf" srcId="{597167B3-6805-443F-84AB-DEBEFB87601B}" destId="{C82DD78D-1A10-43C8-9053-05B77286B22E}" srcOrd="0" destOrd="0" presId="urn:microsoft.com/office/officeart/2005/8/layout/lProcess2"/>
    <dgm:cxn modelId="{62D2E626-F6A0-4BC0-AD09-3B355909C8FD}" type="presParOf" srcId="{C82DD78D-1A10-43C8-9053-05B77286B22E}" destId="{46E21132-4701-4FE4-930A-9DAD9BABC3BB}" srcOrd="0" destOrd="0" presId="urn:microsoft.com/office/officeart/2005/8/layout/lProcess2"/>
    <dgm:cxn modelId="{F31EA523-6297-422F-9E98-4D064B592A96}" type="presParOf" srcId="{F65C1DEA-D9B8-43C6-8AE3-A2DE4197B1D7}" destId="{071CAC4C-E885-4FCF-9366-3F28EBA9F1B9}" srcOrd="1" destOrd="0" presId="urn:microsoft.com/office/officeart/2005/8/layout/lProcess2"/>
    <dgm:cxn modelId="{DF53A536-33BD-418E-ADB7-B567781A63F1}" type="presParOf" srcId="{F65C1DEA-D9B8-43C6-8AE3-A2DE4197B1D7}" destId="{4CDE802D-4FA8-457E-89DB-B4FDC2695429}" srcOrd="2" destOrd="0" presId="urn:microsoft.com/office/officeart/2005/8/layout/lProcess2"/>
    <dgm:cxn modelId="{63DA0962-21D7-4587-90D0-A1E7DF68EF72}" type="presParOf" srcId="{4CDE802D-4FA8-457E-89DB-B4FDC2695429}" destId="{FDCFC97B-21D8-489C-83D0-B00521DF7405}" srcOrd="0" destOrd="0" presId="urn:microsoft.com/office/officeart/2005/8/layout/lProcess2"/>
    <dgm:cxn modelId="{1C27B505-B6DD-4DAD-A203-26983E8D0A42}" type="presParOf" srcId="{4CDE802D-4FA8-457E-89DB-B4FDC2695429}" destId="{F86E346E-FD67-48B2-BD02-A3F85176E89F}" srcOrd="1" destOrd="0" presId="urn:microsoft.com/office/officeart/2005/8/layout/lProcess2"/>
    <dgm:cxn modelId="{0817D9BB-E2FC-45A5-A0DA-1636310F5B60}" type="presParOf" srcId="{4CDE802D-4FA8-457E-89DB-B4FDC2695429}" destId="{1D9C1358-805E-479A-AF89-91D30C52A8F8}" srcOrd="2" destOrd="0" presId="urn:microsoft.com/office/officeart/2005/8/layout/lProcess2"/>
    <dgm:cxn modelId="{9A11DAAB-A057-4633-B34C-D6A2919FE4BB}" type="presParOf" srcId="{1D9C1358-805E-479A-AF89-91D30C52A8F8}" destId="{1D41A24A-5607-4E67-BDF2-C754DAFD913C}" srcOrd="0" destOrd="0" presId="urn:microsoft.com/office/officeart/2005/8/layout/lProcess2"/>
    <dgm:cxn modelId="{5415EC22-ED42-4D79-A2B5-06523DBBF0D6}" type="presParOf" srcId="{1D41A24A-5607-4E67-BDF2-C754DAFD913C}" destId="{F2629CD1-B989-4B28-8975-3F1E7972CA7B}" srcOrd="0" destOrd="0" presId="urn:microsoft.com/office/officeart/2005/8/layout/lProcess2"/>
    <dgm:cxn modelId="{F8B0B06E-C924-4648-9BE5-B91B74698C13}" type="presParOf" srcId="{F65C1DEA-D9B8-43C6-8AE3-A2DE4197B1D7}" destId="{1D052ED7-121D-40A2-B23B-9190D54B2362}" srcOrd="3" destOrd="0" presId="urn:microsoft.com/office/officeart/2005/8/layout/lProcess2"/>
    <dgm:cxn modelId="{E53A7B32-7DEF-4B71-B9CC-06204E531792}" type="presParOf" srcId="{F65C1DEA-D9B8-43C6-8AE3-A2DE4197B1D7}" destId="{22529C12-DF08-429B-84F1-437BDCFB3383}" srcOrd="4" destOrd="0" presId="urn:microsoft.com/office/officeart/2005/8/layout/lProcess2"/>
    <dgm:cxn modelId="{5E0922D3-ABAE-47B0-A640-09ECF82482D9}" type="presParOf" srcId="{22529C12-DF08-429B-84F1-437BDCFB3383}" destId="{C6B922B4-B1DC-4EC5-A3D5-6332847D2392}" srcOrd="0" destOrd="0" presId="urn:microsoft.com/office/officeart/2005/8/layout/lProcess2"/>
    <dgm:cxn modelId="{538E5931-7FB4-4329-A97B-120C4533917A}" type="presParOf" srcId="{22529C12-DF08-429B-84F1-437BDCFB3383}" destId="{CDBC0FDD-7719-4F1D-ADB6-D34D790B6299}" srcOrd="1" destOrd="0" presId="urn:microsoft.com/office/officeart/2005/8/layout/lProcess2"/>
    <dgm:cxn modelId="{4737EEC8-D6C6-44E9-A182-62D0A9C096FB}" type="presParOf" srcId="{22529C12-DF08-429B-84F1-437BDCFB3383}" destId="{B89F4B15-7DB3-498E-B81B-5EE3AB1D3924}" srcOrd="2" destOrd="0" presId="urn:microsoft.com/office/officeart/2005/8/layout/lProcess2"/>
    <dgm:cxn modelId="{77A1852B-CE42-4DAE-9844-883BAA5912A9}" type="presParOf" srcId="{B89F4B15-7DB3-498E-B81B-5EE3AB1D3924}" destId="{A711070A-2690-46EC-B2FF-B51A132054D1}" srcOrd="0" destOrd="0" presId="urn:microsoft.com/office/officeart/2005/8/layout/lProcess2"/>
    <dgm:cxn modelId="{59EC404D-119F-4A5F-875F-F360F4B7A6B0}" type="presParOf" srcId="{A711070A-2690-46EC-B2FF-B51A132054D1}" destId="{1FBB293E-6EBD-4283-962A-695BC04C92D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907313-488E-4BA8-BE35-DCAECFD7F599}" type="doc">
      <dgm:prSet loTypeId="urn:microsoft.com/office/officeart/2008/layout/LinedList" loCatId="hierarchy" qsTypeId="urn:microsoft.com/office/officeart/2005/8/quickstyle/3d1" qsCatId="3D" csTypeId="urn:microsoft.com/office/officeart/2005/8/colors/accent2_1" csCatId="accent2" phldr="1"/>
      <dgm:spPr/>
      <dgm:t>
        <a:bodyPr/>
        <a:lstStyle/>
        <a:p>
          <a:endParaRPr lang="en-US"/>
        </a:p>
      </dgm:t>
    </dgm:pt>
    <dgm:pt modelId="{2A9E1844-D586-458B-950F-9C965EDA0E86}">
      <dgm:prSet phldrT="[Texto]" custT="1"/>
      <dgm:spPr/>
      <dgm:t>
        <a:bodyPr/>
        <a:lstStyle/>
        <a:p>
          <a:pPr algn="just"/>
          <a:r>
            <a:rPr lang="es-EC" sz="2000" b="1" u="none" dirty="0" smtClean="0">
              <a:latin typeface="Arial" panose="020B0604020202020204" pitchFamily="34" charset="0"/>
              <a:cs typeface="Arial" panose="020B0604020202020204" pitchFamily="34" charset="0"/>
            </a:rPr>
            <a:t>CONCLUSIONES</a:t>
          </a:r>
          <a:endParaRPr lang="en-US" sz="2000" b="1" u="none" dirty="0">
            <a:latin typeface="Arial" panose="020B0604020202020204" pitchFamily="34" charset="0"/>
            <a:cs typeface="Arial" panose="020B0604020202020204" pitchFamily="34" charset="0"/>
          </a:endParaRPr>
        </a:p>
      </dgm:t>
    </dgm:pt>
    <dgm:pt modelId="{03DE9C5F-0F00-4705-8E63-1DA05676D476}" type="parTrans" cxnId="{012B37A9-39C8-40B5-8794-A81603499982}">
      <dgm:prSet/>
      <dgm:spPr/>
      <dgm:t>
        <a:bodyPr/>
        <a:lstStyle/>
        <a:p>
          <a:pPr algn="just"/>
          <a:endParaRPr lang="en-US" sz="2000" u="none">
            <a:latin typeface="Arial" panose="020B0604020202020204" pitchFamily="34" charset="0"/>
            <a:cs typeface="Arial" panose="020B0604020202020204" pitchFamily="34" charset="0"/>
          </a:endParaRPr>
        </a:p>
      </dgm:t>
    </dgm:pt>
    <dgm:pt modelId="{F5366CE4-CABE-41F9-85DC-23C2B147AB5D}" type="sibTrans" cxnId="{012B37A9-39C8-40B5-8794-A81603499982}">
      <dgm:prSet/>
      <dgm:spPr/>
      <dgm:t>
        <a:bodyPr/>
        <a:lstStyle/>
        <a:p>
          <a:pPr algn="just"/>
          <a:endParaRPr lang="en-US" sz="2000" u="none">
            <a:latin typeface="Arial" panose="020B0604020202020204" pitchFamily="34" charset="0"/>
            <a:cs typeface="Arial" panose="020B0604020202020204" pitchFamily="34" charset="0"/>
          </a:endParaRPr>
        </a:p>
      </dgm:t>
    </dgm:pt>
    <dgm:pt modelId="{11CAE492-9970-4D02-AAC6-057F525C56B3}">
      <dgm:prSet phldrT="[Texto]" custT="1"/>
      <dgm:spPr/>
      <dgm:t>
        <a:bodyPr/>
        <a:lstStyle/>
        <a:p>
          <a:pPr algn="just"/>
          <a:r>
            <a:rPr lang="es-EC" sz="2000" u="none" dirty="0" smtClean="0">
              <a:latin typeface="Arial" panose="020B0604020202020204" pitchFamily="34" charset="0"/>
              <a:cs typeface="Arial" panose="020B0604020202020204" pitchFamily="34" charset="0"/>
            </a:rPr>
            <a:t>Falta de conocimiento en temas relacionados con el sector bursátil, específicamente en la emisión de valores, y la falta de gestión de los organismos responsables en capacitación y asesoramiento en normativa legal y herramientas técnicas bursátiles.</a:t>
          </a:r>
          <a:endParaRPr lang="en-US" sz="2000" u="none" dirty="0">
            <a:latin typeface="Arial" panose="020B0604020202020204" pitchFamily="34" charset="0"/>
            <a:cs typeface="Arial" panose="020B0604020202020204" pitchFamily="34" charset="0"/>
          </a:endParaRPr>
        </a:p>
      </dgm:t>
    </dgm:pt>
    <dgm:pt modelId="{6045A3B5-6606-4D14-9620-F93DE2679CAA}" type="parTrans" cxnId="{43FEFE73-127E-4FE9-90DA-8D085132034E}">
      <dgm:prSet/>
      <dgm:spPr/>
      <dgm:t>
        <a:bodyPr/>
        <a:lstStyle/>
        <a:p>
          <a:pPr algn="just"/>
          <a:endParaRPr lang="en-US" sz="2000" u="none">
            <a:latin typeface="Arial" panose="020B0604020202020204" pitchFamily="34" charset="0"/>
            <a:cs typeface="Arial" panose="020B0604020202020204" pitchFamily="34" charset="0"/>
          </a:endParaRPr>
        </a:p>
      </dgm:t>
    </dgm:pt>
    <dgm:pt modelId="{55F8C4DF-6759-4D70-824A-F008167E22EC}" type="sibTrans" cxnId="{43FEFE73-127E-4FE9-90DA-8D085132034E}">
      <dgm:prSet/>
      <dgm:spPr/>
      <dgm:t>
        <a:bodyPr/>
        <a:lstStyle/>
        <a:p>
          <a:pPr algn="just"/>
          <a:endParaRPr lang="en-US" sz="2000" u="none">
            <a:latin typeface="Arial" panose="020B0604020202020204" pitchFamily="34" charset="0"/>
            <a:cs typeface="Arial" panose="020B0604020202020204" pitchFamily="34" charset="0"/>
          </a:endParaRPr>
        </a:p>
      </dgm:t>
    </dgm:pt>
    <dgm:pt modelId="{550A4D41-7A61-41EA-A50F-6591897DED3C}">
      <dgm:prSet phldrT="[Texto]" custT="1"/>
      <dgm:spPr/>
      <dgm:t>
        <a:bodyPr/>
        <a:lstStyle/>
        <a:p>
          <a:pPr algn="just"/>
          <a:r>
            <a:rPr lang="es-ES" sz="2000" u="none" dirty="0" smtClean="0">
              <a:latin typeface="Arial" panose="020B0604020202020204" pitchFamily="34" charset="0"/>
              <a:cs typeface="Arial" panose="020B0604020202020204" pitchFamily="34" charset="0"/>
            </a:rPr>
            <a:t>Se concluye que las compañías investigadas requieren ser capacitadas y asesoradas en temas relacionados con el sector bursátil, normativa legal y herramientas técnicas bursátiles, para que estas pueden acceder a financiamientos en el mercado de valores.</a:t>
          </a:r>
          <a:endParaRPr lang="en-US" sz="2000" u="none" dirty="0">
            <a:latin typeface="Arial" panose="020B0604020202020204" pitchFamily="34" charset="0"/>
            <a:cs typeface="Arial" panose="020B0604020202020204" pitchFamily="34" charset="0"/>
          </a:endParaRPr>
        </a:p>
      </dgm:t>
    </dgm:pt>
    <dgm:pt modelId="{5B8EAA59-D56D-4265-8D35-F7D52A740282}" type="parTrans" cxnId="{69D3B767-4FE3-42BE-9F35-B23F86E08A0A}">
      <dgm:prSet/>
      <dgm:spPr/>
      <dgm:t>
        <a:bodyPr/>
        <a:lstStyle/>
        <a:p>
          <a:pPr algn="just"/>
          <a:endParaRPr lang="en-US" sz="2000" u="none">
            <a:latin typeface="Arial" panose="020B0604020202020204" pitchFamily="34" charset="0"/>
            <a:cs typeface="Arial" panose="020B0604020202020204" pitchFamily="34" charset="0"/>
          </a:endParaRPr>
        </a:p>
      </dgm:t>
    </dgm:pt>
    <dgm:pt modelId="{5286206B-344D-423A-BE55-DA98438B67F3}" type="sibTrans" cxnId="{69D3B767-4FE3-42BE-9F35-B23F86E08A0A}">
      <dgm:prSet/>
      <dgm:spPr/>
      <dgm:t>
        <a:bodyPr/>
        <a:lstStyle/>
        <a:p>
          <a:pPr algn="just"/>
          <a:endParaRPr lang="en-US" sz="2000" u="none">
            <a:latin typeface="Arial" panose="020B0604020202020204" pitchFamily="34" charset="0"/>
            <a:cs typeface="Arial" panose="020B0604020202020204" pitchFamily="34" charset="0"/>
          </a:endParaRPr>
        </a:p>
      </dgm:t>
    </dgm:pt>
    <dgm:pt modelId="{7CE4645D-C931-4094-9745-7B61206F118C}">
      <dgm:prSet phldrT="[Texto]" custT="1"/>
      <dgm:spPr/>
      <dgm:t>
        <a:bodyPr/>
        <a:lstStyle/>
        <a:p>
          <a:pPr algn="just"/>
          <a:r>
            <a:rPr lang="es-ES" sz="2000" u="none" dirty="0" smtClean="0">
              <a:latin typeface="Arial" panose="020B0604020202020204" pitchFamily="34" charset="0"/>
              <a:cs typeface="Arial" panose="020B0604020202020204" pitchFamily="34" charset="0"/>
            </a:rPr>
            <a:t>El modelo de financiamiento diseñado permite facilitar el proceso de emisión de valores para las compañías inscritas en la provincia de Santo Domingo de los Tsáchilas, el cual busca principalmente disminuir los tiempos y costos de emisión.</a:t>
          </a:r>
          <a:endParaRPr lang="en-US" sz="2000" u="none" dirty="0">
            <a:latin typeface="Arial" panose="020B0604020202020204" pitchFamily="34" charset="0"/>
            <a:cs typeface="Arial" panose="020B0604020202020204" pitchFamily="34" charset="0"/>
          </a:endParaRPr>
        </a:p>
      </dgm:t>
    </dgm:pt>
    <dgm:pt modelId="{57EB6BEE-0D33-48C9-AD97-AA501D7E309F}" type="parTrans" cxnId="{AC972360-7484-4AF3-A3FD-5117CF3A19C9}">
      <dgm:prSet/>
      <dgm:spPr/>
      <dgm:t>
        <a:bodyPr/>
        <a:lstStyle/>
        <a:p>
          <a:pPr algn="just"/>
          <a:endParaRPr lang="en-US" sz="2000" u="none">
            <a:latin typeface="Arial" panose="020B0604020202020204" pitchFamily="34" charset="0"/>
            <a:cs typeface="Arial" panose="020B0604020202020204" pitchFamily="34" charset="0"/>
          </a:endParaRPr>
        </a:p>
      </dgm:t>
    </dgm:pt>
    <dgm:pt modelId="{929B418A-1C6F-44F4-9DA3-92A6BC2105A2}" type="sibTrans" cxnId="{AC972360-7484-4AF3-A3FD-5117CF3A19C9}">
      <dgm:prSet/>
      <dgm:spPr/>
      <dgm:t>
        <a:bodyPr/>
        <a:lstStyle/>
        <a:p>
          <a:pPr algn="just"/>
          <a:endParaRPr lang="en-US" sz="2000" u="none">
            <a:latin typeface="Arial" panose="020B0604020202020204" pitchFamily="34" charset="0"/>
            <a:cs typeface="Arial" panose="020B0604020202020204" pitchFamily="34" charset="0"/>
          </a:endParaRPr>
        </a:p>
      </dgm:t>
    </dgm:pt>
    <dgm:pt modelId="{4CFBFF75-7625-4A07-9453-3BF998A3540C}">
      <dgm:prSet phldrT="[Texto]" custT="1"/>
      <dgm:spPr/>
      <dgm:t>
        <a:bodyPr/>
        <a:lstStyle/>
        <a:p>
          <a:pPr algn="just"/>
          <a:r>
            <a:rPr lang="es-EC" sz="2000" u="none" dirty="0" smtClean="0">
              <a:latin typeface="Arial" panose="020B0604020202020204" pitchFamily="34" charset="0"/>
              <a:cs typeface="Arial" panose="020B0604020202020204" pitchFamily="34" charset="0"/>
            </a:rPr>
            <a:t>Finalmente se concluye que las mejores opciones de financiamiento utilizando el mercado de valores para la compañías ubicadas en la provincia de Santo Domingo de los Tsáchilas son la emisión de titularizaciones, obligaciones y acciones.</a:t>
          </a:r>
          <a:endParaRPr lang="en-US" sz="2000" u="none" dirty="0">
            <a:latin typeface="Arial" panose="020B0604020202020204" pitchFamily="34" charset="0"/>
            <a:cs typeface="Arial" panose="020B0604020202020204" pitchFamily="34" charset="0"/>
          </a:endParaRPr>
        </a:p>
      </dgm:t>
    </dgm:pt>
    <dgm:pt modelId="{02C1DAA7-550A-4119-B3D8-64C09BFD9CED}" type="parTrans" cxnId="{DE05485F-88B2-4481-81C0-C799B4A27025}">
      <dgm:prSet/>
      <dgm:spPr/>
      <dgm:t>
        <a:bodyPr/>
        <a:lstStyle/>
        <a:p>
          <a:pPr algn="just"/>
          <a:endParaRPr lang="en-US" sz="2000" u="none">
            <a:latin typeface="Arial" panose="020B0604020202020204" pitchFamily="34" charset="0"/>
            <a:cs typeface="Arial" panose="020B0604020202020204" pitchFamily="34" charset="0"/>
          </a:endParaRPr>
        </a:p>
      </dgm:t>
    </dgm:pt>
    <dgm:pt modelId="{2C346416-5B93-462B-A687-BAD689522A17}" type="sibTrans" cxnId="{DE05485F-88B2-4481-81C0-C799B4A27025}">
      <dgm:prSet/>
      <dgm:spPr/>
      <dgm:t>
        <a:bodyPr/>
        <a:lstStyle/>
        <a:p>
          <a:pPr algn="just"/>
          <a:endParaRPr lang="en-US" sz="2000" u="none">
            <a:latin typeface="Arial" panose="020B0604020202020204" pitchFamily="34" charset="0"/>
            <a:cs typeface="Arial" panose="020B0604020202020204" pitchFamily="34" charset="0"/>
          </a:endParaRPr>
        </a:p>
      </dgm:t>
    </dgm:pt>
    <dgm:pt modelId="{F109D358-54A9-4FA4-9129-AD8256B11F91}" type="pres">
      <dgm:prSet presAssocID="{17907313-488E-4BA8-BE35-DCAECFD7F599}" presName="vert0" presStyleCnt="0">
        <dgm:presLayoutVars>
          <dgm:dir/>
          <dgm:animOne val="branch"/>
          <dgm:animLvl val="lvl"/>
        </dgm:presLayoutVars>
      </dgm:prSet>
      <dgm:spPr/>
      <dgm:t>
        <a:bodyPr/>
        <a:lstStyle/>
        <a:p>
          <a:endParaRPr lang="en-US"/>
        </a:p>
      </dgm:t>
    </dgm:pt>
    <dgm:pt modelId="{C2646C43-902E-4802-A314-137C99B4B84E}" type="pres">
      <dgm:prSet presAssocID="{2A9E1844-D586-458B-950F-9C965EDA0E86}" presName="thickLine" presStyleLbl="alignNode1" presStyleIdx="0" presStyleCnt="1"/>
      <dgm:spPr/>
      <dgm:t>
        <a:bodyPr/>
        <a:lstStyle/>
        <a:p>
          <a:endParaRPr lang="en-US"/>
        </a:p>
      </dgm:t>
    </dgm:pt>
    <dgm:pt modelId="{80B32E3F-3BEC-4996-8C0B-3DA4B65DD5E5}" type="pres">
      <dgm:prSet presAssocID="{2A9E1844-D586-458B-950F-9C965EDA0E86}" presName="horz1" presStyleCnt="0"/>
      <dgm:spPr/>
      <dgm:t>
        <a:bodyPr/>
        <a:lstStyle/>
        <a:p>
          <a:endParaRPr lang="en-US"/>
        </a:p>
      </dgm:t>
    </dgm:pt>
    <dgm:pt modelId="{C7227E7A-3AF2-4403-942A-2238998F0CF5}" type="pres">
      <dgm:prSet presAssocID="{2A9E1844-D586-458B-950F-9C965EDA0E86}" presName="tx1" presStyleLbl="revTx" presStyleIdx="0" presStyleCnt="5" custScaleX="116301"/>
      <dgm:spPr/>
      <dgm:t>
        <a:bodyPr/>
        <a:lstStyle/>
        <a:p>
          <a:endParaRPr lang="en-US"/>
        </a:p>
      </dgm:t>
    </dgm:pt>
    <dgm:pt modelId="{7BD0E4F3-046A-4BB2-BEF8-001267291A0E}" type="pres">
      <dgm:prSet presAssocID="{2A9E1844-D586-458B-950F-9C965EDA0E86}" presName="vert1" presStyleCnt="0"/>
      <dgm:spPr/>
      <dgm:t>
        <a:bodyPr/>
        <a:lstStyle/>
        <a:p>
          <a:endParaRPr lang="en-US"/>
        </a:p>
      </dgm:t>
    </dgm:pt>
    <dgm:pt modelId="{B093F9DE-EFCF-4876-B441-FDA57F2F9BD5}" type="pres">
      <dgm:prSet presAssocID="{11CAE492-9970-4D02-AAC6-057F525C56B3}" presName="vertSpace2a" presStyleCnt="0"/>
      <dgm:spPr/>
      <dgm:t>
        <a:bodyPr/>
        <a:lstStyle/>
        <a:p>
          <a:endParaRPr lang="en-US"/>
        </a:p>
      </dgm:t>
    </dgm:pt>
    <dgm:pt modelId="{34F1C5D5-32E6-4F04-ACF7-5152F601ABE1}" type="pres">
      <dgm:prSet presAssocID="{11CAE492-9970-4D02-AAC6-057F525C56B3}" presName="horz2" presStyleCnt="0"/>
      <dgm:spPr/>
      <dgm:t>
        <a:bodyPr/>
        <a:lstStyle/>
        <a:p>
          <a:endParaRPr lang="en-US"/>
        </a:p>
      </dgm:t>
    </dgm:pt>
    <dgm:pt modelId="{9705AA62-F7E6-41B9-B1C4-97E293772078}" type="pres">
      <dgm:prSet presAssocID="{11CAE492-9970-4D02-AAC6-057F525C56B3}" presName="horzSpace2" presStyleCnt="0"/>
      <dgm:spPr/>
      <dgm:t>
        <a:bodyPr/>
        <a:lstStyle/>
        <a:p>
          <a:endParaRPr lang="en-US"/>
        </a:p>
      </dgm:t>
    </dgm:pt>
    <dgm:pt modelId="{CE7EAC5C-95EA-471F-BB09-0E11D05FE96B}" type="pres">
      <dgm:prSet presAssocID="{11CAE492-9970-4D02-AAC6-057F525C56B3}" presName="tx2" presStyleLbl="revTx" presStyleIdx="1" presStyleCnt="5"/>
      <dgm:spPr/>
      <dgm:t>
        <a:bodyPr/>
        <a:lstStyle/>
        <a:p>
          <a:endParaRPr lang="en-US"/>
        </a:p>
      </dgm:t>
    </dgm:pt>
    <dgm:pt modelId="{4B8307CE-D39F-4CA9-A603-DA3E39B878D2}" type="pres">
      <dgm:prSet presAssocID="{11CAE492-9970-4D02-AAC6-057F525C56B3}" presName="vert2" presStyleCnt="0"/>
      <dgm:spPr/>
      <dgm:t>
        <a:bodyPr/>
        <a:lstStyle/>
        <a:p>
          <a:endParaRPr lang="en-US"/>
        </a:p>
      </dgm:t>
    </dgm:pt>
    <dgm:pt modelId="{D0581657-8C54-4EEE-9994-E485C138706D}" type="pres">
      <dgm:prSet presAssocID="{11CAE492-9970-4D02-AAC6-057F525C56B3}" presName="thinLine2b" presStyleLbl="callout" presStyleIdx="0" presStyleCnt="4"/>
      <dgm:spPr/>
      <dgm:t>
        <a:bodyPr/>
        <a:lstStyle/>
        <a:p>
          <a:endParaRPr lang="en-US"/>
        </a:p>
      </dgm:t>
    </dgm:pt>
    <dgm:pt modelId="{6C54BBED-2A2E-4A70-AA20-78719FCEC1A2}" type="pres">
      <dgm:prSet presAssocID="{11CAE492-9970-4D02-AAC6-057F525C56B3}" presName="vertSpace2b" presStyleCnt="0"/>
      <dgm:spPr/>
      <dgm:t>
        <a:bodyPr/>
        <a:lstStyle/>
        <a:p>
          <a:endParaRPr lang="en-US"/>
        </a:p>
      </dgm:t>
    </dgm:pt>
    <dgm:pt modelId="{710DAC4D-CF9F-40F4-BDEC-66D2D11DF5A2}" type="pres">
      <dgm:prSet presAssocID="{550A4D41-7A61-41EA-A50F-6591897DED3C}" presName="horz2" presStyleCnt="0"/>
      <dgm:spPr/>
      <dgm:t>
        <a:bodyPr/>
        <a:lstStyle/>
        <a:p>
          <a:endParaRPr lang="en-US"/>
        </a:p>
      </dgm:t>
    </dgm:pt>
    <dgm:pt modelId="{55C2FD0C-0DC1-4F90-8DFF-219C498D6EFB}" type="pres">
      <dgm:prSet presAssocID="{550A4D41-7A61-41EA-A50F-6591897DED3C}" presName="horzSpace2" presStyleCnt="0"/>
      <dgm:spPr/>
      <dgm:t>
        <a:bodyPr/>
        <a:lstStyle/>
        <a:p>
          <a:endParaRPr lang="en-US"/>
        </a:p>
      </dgm:t>
    </dgm:pt>
    <dgm:pt modelId="{76094D61-62CB-4C7D-B418-A143EF9D718E}" type="pres">
      <dgm:prSet presAssocID="{550A4D41-7A61-41EA-A50F-6591897DED3C}" presName="tx2" presStyleLbl="revTx" presStyleIdx="2" presStyleCnt="5"/>
      <dgm:spPr/>
      <dgm:t>
        <a:bodyPr/>
        <a:lstStyle/>
        <a:p>
          <a:endParaRPr lang="en-US"/>
        </a:p>
      </dgm:t>
    </dgm:pt>
    <dgm:pt modelId="{78CFCADA-27B1-47EB-8A1A-EFFC87CCEE1A}" type="pres">
      <dgm:prSet presAssocID="{550A4D41-7A61-41EA-A50F-6591897DED3C}" presName="vert2" presStyleCnt="0"/>
      <dgm:spPr/>
      <dgm:t>
        <a:bodyPr/>
        <a:lstStyle/>
        <a:p>
          <a:endParaRPr lang="en-US"/>
        </a:p>
      </dgm:t>
    </dgm:pt>
    <dgm:pt modelId="{979D145D-3E58-4F6A-AD60-BBE8ED635A5E}" type="pres">
      <dgm:prSet presAssocID="{550A4D41-7A61-41EA-A50F-6591897DED3C}" presName="thinLine2b" presStyleLbl="callout" presStyleIdx="1" presStyleCnt="4"/>
      <dgm:spPr/>
      <dgm:t>
        <a:bodyPr/>
        <a:lstStyle/>
        <a:p>
          <a:endParaRPr lang="en-US"/>
        </a:p>
      </dgm:t>
    </dgm:pt>
    <dgm:pt modelId="{AA657E00-70CD-4EC1-BE4C-8EE79B08131B}" type="pres">
      <dgm:prSet presAssocID="{550A4D41-7A61-41EA-A50F-6591897DED3C}" presName="vertSpace2b" presStyleCnt="0"/>
      <dgm:spPr/>
      <dgm:t>
        <a:bodyPr/>
        <a:lstStyle/>
        <a:p>
          <a:endParaRPr lang="en-US"/>
        </a:p>
      </dgm:t>
    </dgm:pt>
    <dgm:pt modelId="{2068632D-6073-4A30-8A4B-85E4AEF169DE}" type="pres">
      <dgm:prSet presAssocID="{7CE4645D-C931-4094-9745-7B61206F118C}" presName="horz2" presStyleCnt="0"/>
      <dgm:spPr/>
      <dgm:t>
        <a:bodyPr/>
        <a:lstStyle/>
        <a:p>
          <a:endParaRPr lang="en-US"/>
        </a:p>
      </dgm:t>
    </dgm:pt>
    <dgm:pt modelId="{821D221F-5D6D-4A64-85B2-0346A34782D7}" type="pres">
      <dgm:prSet presAssocID="{7CE4645D-C931-4094-9745-7B61206F118C}" presName="horzSpace2" presStyleCnt="0"/>
      <dgm:spPr/>
      <dgm:t>
        <a:bodyPr/>
        <a:lstStyle/>
        <a:p>
          <a:endParaRPr lang="en-US"/>
        </a:p>
      </dgm:t>
    </dgm:pt>
    <dgm:pt modelId="{7CC3D52E-C19C-4DD0-BE2B-838B1CAB2089}" type="pres">
      <dgm:prSet presAssocID="{7CE4645D-C931-4094-9745-7B61206F118C}" presName="tx2" presStyleLbl="revTx" presStyleIdx="3" presStyleCnt="5"/>
      <dgm:spPr/>
      <dgm:t>
        <a:bodyPr/>
        <a:lstStyle/>
        <a:p>
          <a:endParaRPr lang="en-US"/>
        </a:p>
      </dgm:t>
    </dgm:pt>
    <dgm:pt modelId="{19B68423-636C-45C8-9806-08D207BAC134}" type="pres">
      <dgm:prSet presAssocID="{7CE4645D-C931-4094-9745-7B61206F118C}" presName="vert2" presStyleCnt="0"/>
      <dgm:spPr/>
      <dgm:t>
        <a:bodyPr/>
        <a:lstStyle/>
        <a:p>
          <a:endParaRPr lang="en-US"/>
        </a:p>
      </dgm:t>
    </dgm:pt>
    <dgm:pt modelId="{AC1A3B6B-D47A-4E41-BB86-AED5F0998E63}" type="pres">
      <dgm:prSet presAssocID="{7CE4645D-C931-4094-9745-7B61206F118C}" presName="thinLine2b" presStyleLbl="callout" presStyleIdx="2" presStyleCnt="4"/>
      <dgm:spPr/>
      <dgm:t>
        <a:bodyPr/>
        <a:lstStyle/>
        <a:p>
          <a:endParaRPr lang="en-US"/>
        </a:p>
      </dgm:t>
    </dgm:pt>
    <dgm:pt modelId="{76663F18-0887-47EF-A0DC-1C1B968090AC}" type="pres">
      <dgm:prSet presAssocID="{7CE4645D-C931-4094-9745-7B61206F118C}" presName="vertSpace2b" presStyleCnt="0"/>
      <dgm:spPr/>
      <dgm:t>
        <a:bodyPr/>
        <a:lstStyle/>
        <a:p>
          <a:endParaRPr lang="en-US"/>
        </a:p>
      </dgm:t>
    </dgm:pt>
    <dgm:pt modelId="{94721CA3-6AC8-4D1E-BABA-E7A72C324803}" type="pres">
      <dgm:prSet presAssocID="{4CFBFF75-7625-4A07-9453-3BF998A3540C}" presName="horz2" presStyleCnt="0"/>
      <dgm:spPr/>
      <dgm:t>
        <a:bodyPr/>
        <a:lstStyle/>
        <a:p>
          <a:endParaRPr lang="en-US"/>
        </a:p>
      </dgm:t>
    </dgm:pt>
    <dgm:pt modelId="{CD827DBF-F812-4779-8732-5ED20EA2D63D}" type="pres">
      <dgm:prSet presAssocID="{4CFBFF75-7625-4A07-9453-3BF998A3540C}" presName="horzSpace2" presStyleCnt="0"/>
      <dgm:spPr/>
      <dgm:t>
        <a:bodyPr/>
        <a:lstStyle/>
        <a:p>
          <a:endParaRPr lang="en-US"/>
        </a:p>
      </dgm:t>
    </dgm:pt>
    <dgm:pt modelId="{A1D5F0A5-1ED0-4819-965B-3B7E6918D731}" type="pres">
      <dgm:prSet presAssocID="{4CFBFF75-7625-4A07-9453-3BF998A3540C}" presName="tx2" presStyleLbl="revTx" presStyleIdx="4" presStyleCnt="5"/>
      <dgm:spPr/>
      <dgm:t>
        <a:bodyPr/>
        <a:lstStyle/>
        <a:p>
          <a:endParaRPr lang="en-US"/>
        </a:p>
      </dgm:t>
    </dgm:pt>
    <dgm:pt modelId="{BD28C742-9CBB-40D9-AF0F-8B0D927F0F0A}" type="pres">
      <dgm:prSet presAssocID="{4CFBFF75-7625-4A07-9453-3BF998A3540C}" presName="vert2" presStyleCnt="0"/>
      <dgm:spPr/>
      <dgm:t>
        <a:bodyPr/>
        <a:lstStyle/>
        <a:p>
          <a:endParaRPr lang="en-US"/>
        </a:p>
      </dgm:t>
    </dgm:pt>
    <dgm:pt modelId="{B8827C33-F897-4CD8-8552-69944A576E37}" type="pres">
      <dgm:prSet presAssocID="{4CFBFF75-7625-4A07-9453-3BF998A3540C}" presName="thinLine2b" presStyleLbl="callout" presStyleIdx="3" presStyleCnt="4"/>
      <dgm:spPr/>
      <dgm:t>
        <a:bodyPr/>
        <a:lstStyle/>
        <a:p>
          <a:endParaRPr lang="en-US"/>
        </a:p>
      </dgm:t>
    </dgm:pt>
    <dgm:pt modelId="{DA3CADE6-4DF4-48F7-A212-C2FF3FEF7C99}" type="pres">
      <dgm:prSet presAssocID="{4CFBFF75-7625-4A07-9453-3BF998A3540C}" presName="vertSpace2b" presStyleCnt="0"/>
      <dgm:spPr/>
      <dgm:t>
        <a:bodyPr/>
        <a:lstStyle/>
        <a:p>
          <a:endParaRPr lang="en-US"/>
        </a:p>
      </dgm:t>
    </dgm:pt>
  </dgm:ptLst>
  <dgm:cxnLst>
    <dgm:cxn modelId="{7D054C39-E5D5-4BCA-8B5F-4247E3A87100}" type="presOf" srcId="{17907313-488E-4BA8-BE35-DCAECFD7F599}" destId="{F109D358-54A9-4FA4-9129-AD8256B11F91}" srcOrd="0" destOrd="0" presId="urn:microsoft.com/office/officeart/2008/layout/LinedList"/>
    <dgm:cxn modelId="{DE05485F-88B2-4481-81C0-C799B4A27025}" srcId="{2A9E1844-D586-458B-950F-9C965EDA0E86}" destId="{4CFBFF75-7625-4A07-9453-3BF998A3540C}" srcOrd="3" destOrd="0" parTransId="{02C1DAA7-550A-4119-B3D8-64C09BFD9CED}" sibTransId="{2C346416-5B93-462B-A687-BAD689522A17}"/>
    <dgm:cxn modelId="{43FEFE73-127E-4FE9-90DA-8D085132034E}" srcId="{2A9E1844-D586-458B-950F-9C965EDA0E86}" destId="{11CAE492-9970-4D02-AAC6-057F525C56B3}" srcOrd="0" destOrd="0" parTransId="{6045A3B5-6606-4D14-9620-F93DE2679CAA}" sibTransId="{55F8C4DF-6759-4D70-824A-F008167E22EC}"/>
    <dgm:cxn modelId="{39CD4D5D-E909-4F7F-AAEA-2FAC242D8BAD}" type="presOf" srcId="{7CE4645D-C931-4094-9745-7B61206F118C}" destId="{7CC3D52E-C19C-4DD0-BE2B-838B1CAB2089}" srcOrd="0" destOrd="0" presId="urn:microsoft.com/office/officeart/2008/layout/LinedList"/>
    <dgm:cxn modelId="{5E909D97-92DA-4A07-ADB0-76F0777FADBA}" type="presOf" srcId="{550A4D41-7A61-41EA-A50F-6591897DED3C}" destId="{76094D61-62CB-4C7D-B418-A143EF9D718E}" srcOrd="0" destOrd="0" presId="urn:microsoft.com/office/officeart/2008/layout/LinedList"/>
    <dgm:cxn modelId="{012B37A9-39C8-40B5-8794-A81603499982}" srcId="{17907313-488E-4BA8-BE35-DCAECFD7F599}" destId="{2A9E1844-D586-458B-950F-9C965EDA0E86}" srcOrd="0" destOrd="0" parTransId="{03DE9C5F-0F00-4705-8E63-1DA05676D476}" sibTransId="{F5366CE4-CABE-41F9-85DC-23C2B147AB5D}"/>
    <dgm:cxn modelId="{805EDCEC-0294-4623-99C5-E8343343513D}" type="presOf" srcId="{11CAE492-9970-4D02-AAC6-057F525C56B3}" destId="{CE7EAC5C-95EA-471F-BB09-0E11D05FE96B}" srcOrd="0" destOrd="0" presId="urn:microsoft.com/office/officeart/2008/layout/LinedList"/>
    <dgm:cxn modelId="{8CDB562A-29E2-4EC7-97B9-69F53750827A}" type="presOf" srcId="{2A9E1844-D586-458B-950F-9C965EDA0E86}" destId="{C7227E7A-3AF2-4403-942A-2238998F0CF5}" srcOrd="0" destOrd="0" presId="urn:microsoft.com/office/officeart/2008/layout/LinedList"/>
    <dgm:cxn modelId="{AC972360-7484-4AF3-A3FD-5117CF3A19C9}" srcId="{2A9E1844-D586-458B-950F-9C965EDA0E86}" destId="{7CE4645D-C931-4094-9745-7B61206F118C}" srcOrd="2" destOrd="0" parTransId="{57EB6BEE-0D33-48C9-AD97-AA501D7E309F}" sibTransId="{929B418A-1C6F-44F4-9DA3-92A6BC2105A2}"/>
    <dgm:cxn modelId="{A9560A4D-3294-468E-8AF6-ABFE9B4A564C}" type="presOf" srcId="{4CFBFF75-7625-4A07-9453-3BF998A3540C}" destId="{A1D5F0A5-1ED0-4819-965B-3B7E6918D731}" srcOrd="0" destOrd="0" presId="urn:microsoft.com/office/officeart/2008/layout/LinedList"/>
    <dgm:cxn modelId="{69D3B767-4FE3-42BE-9F35-B23F86E08A0A}" srcId="{2A9E1844-D586-458B-950F-9C965EDA0E86}" destId="{550A4D41-7A61-41EA-A50F-6591897DED3C}" srcOrd="1" destOrd="0" parTransId="{5B8EAA59-D56D-4265-8D35-F7D52A740282}" sibTransId="{5286206B-344D-423A-BE55-DA98438B67F3}"/>
    <dgm:cxn modelId="{2CE902F6-9251-4F12-859A-918F700A9394}" type="presParOf" srcId="{F109D358-54A9-4FA4-9129-AD8256B11F91}" destId="{C2646C43-902E-4802-A314-137C99B4B84E}" srcOrd="0" destOrd="0" presId="urn:microsoft.com/office/officeart/2008/layout/LinedList"/>
    <dgm:cxn modelId="{F3C81748-ACCD-43C5-82E6-583B3FD0CB33}" type="presParOf" srcId="{F109D358-54A9-4FA4-9129-AD8256B11F91}" destId="{80B32E3F-3BEC-4996-8C0B-3DA4B65DD5E5}" srcOrd="1" destOrd="0" presId="urn:microsoft.com/office/officeart/2008/layout/LinedList"/>
    <dgm:cxn modelId="{4F45F5D6-0769-4408-B971-A10C166A0340}" type="presParOf" srcId="{80B32E3F-3BEC-4996-8C0B-3DA4B65DD5E5}" destId="{C7227E7A-3AF2-4403-942A-2238998F0CF5}" srcOrd="0" destOrd="0" presId="urn:microsoft.com/office/officeart/2008/layout/LinedList"/>
    <dgm:cxn modelId="{26DAAD4D-DECF-4E8A-9D1D-ED5661E136E1}" type="presParOf" srcId="{80B32E3F-3BEC-4996-8C0B-3DA4B65DD5E5}" destId="{7BD0E4F3-046A-4BB2-BEF8-001267291A0E}" srcOrd="1" destOrd="0" presId="urn:microsoft.com/office/officeart/2008/layout/LinedList"/>
    <dgm:cxn modelId="{4207A4E6-124F-4CC9-BAA2-525724C2DC0D}" type="presParOf" srcId="{7BD0E4F3-046A-4BB2-BEF8-001267291A0E}" destId="{B093F9DE-EFCF-4876-B441-FDA57F2F9BD5}" srcOrd="0" destOrd="0" presId="urn:microsoft.com/office/officeart/2008/layout/LinedList"/>
    <dgm:cxn modelId="{55C76995-785D-43A6-8544-939B65C0B82D}" type="presParOf" srcId="{7BD0E4F3-046A-4BB2-BEF8-001267291A0E}" destId="{34F1C5D5-32E6-4F04-ACF7-5152F601ABE1}" srcOrd="1" destOrd="0" presId="urn:microsoft.com/office/officeart/2008/layout/LinedList"/>
    <dgm:cxn modelId="{44AAA8A8-5B8E-47FF-9BB0-AC943DD7C821}" type="presParOf" srcId="{34F1C5D5-32E6-4F04-ACF7-5152F601ABE1}" destId="{9705AA62-F7E6-41B9-B1C4-97E293772078}" srcOrd="0" destOrd="0" presId="urn:microsoft.com/office/officeart/2008/layout/LinedList"/>
    <dgm:cxn modelId="{DC0F9337-A379-4CA3-A816-3F658850DD6E}" type="presParOf" srcId="{34F1C5D5-32E6-4F04-ACF7-5152F601ABE1}" destId="{CE7EAC5C-95EA-471F-BB09-0E11D05FE96B}" srcOrd="1" destOrd="0" presId="urn:microsoft.com/office/officeart/2008/layout/LinedList"/>
    <dgm:cxn modelId="{A39CB802-4441-4E40-93C4-E3E7C0B0BA0C}" type="presParOf" srcId="{34F1C5D5-32E6-4F04-ACF7-5152F601ABE1}" destId="{4B8307CE-D39F-4CA9-A603-DA3E39B878D2}" srcOrd="2" destOrd="0" presId="urn:microsoft.com/office/officeart/2008/layout/LinedList"/>
    <dgm:cxn modelId="{F4C316D6-403F-43B5-A929-B35655DED209}" type="presParOf" srcId="{7BD0E4F3-046A-4BB2-BEF8-001267291A0E}" destId="{D0581657-8C54-4EEE-9994-E485C138706D}" srcOrd="2" destOrd="0" presId="urn:microsoft.com/office/officeart/2008/layout/LinedList"/>
    <dgm:cxn modelId="{EEE6FD14-8DEB-4B3E-8C31-1A469D19AAAA}" type="presParOf" srcId="{7BD0E4F3-046A-4BB2-BEF8-001267291A0E}" destId="{6C54BBED-2A2E-4A70-AA20-78719FCEC1A2}" srcOrd="3" destOrd="0" presId="urn:microsoft.com/office/officeart/2008/layout/LinedList"/>
    <dgm:cxn modelId="{FC8C94A1-2DB0-4F58-8005-0DAF18671AA2}" type="presParOf" srcId="{7BD0E4F3-046A-4BB2-BEF8-001267291A0E}" destId="{710DAC4D-CF9F-40F4-BDEC-66D2D11DF5A2}" srcOrd="4" destOrd="0" presId="urn:microsoft.com/office/officeart/2008/layout/LinedList"/>
    <dgm:cxn modelId="{A90BF587-8994-40A6-B703-05B778F09CE9}" type="presParOf" srcId="{710DAC4D-CF9F-40F4-BDEC-66D2D11DF5A2}" destId="{55C2FD0C-0DC1-4F90-8DFF-219C498D6EFB}" srcOrd="0" destOrd="0" presId="urn:microsoft.com/office/officeart/2008/layout/LinedList"/>
    <dgm:cxn modelId="{2D61D83C-7434-4519-8359-03392ECFC150}" type="presParOf" srcId="{710DAC4D-CF9F-40F4-BDEC-66D2D11DF5A2}" destId="{76094D61-62CB-4C7D-B418-A143EF9D718E}" srcOrd="1" destOrd="0" presId="urn:microsoft.com/office/officeart/2008/layout/LinedList"/>
    <dgm:cxn modelId="{D8CACC92-2572-4848-976F-73D271952061}" type="presParOf" srcId="{710DAC4D-CF9F-40F4-BDEC-66D2D11DF5A2}" destId="{78CFCADA-27B1-47EB-8A1A-EFFC87CCEE1A}" srcOrd="2" destOrd="0" presId="urn:microsoft.com/office/officeart/2008/layout/LinedList"/>
    <dgm:cxn modelId="{14A17AA1-A865-44F7-9224-2A7D05DEAE5E}" type="presParOf" srcId="{7BD0E4F3-046A-4BB2-BEF8-001267291A0E}" destId="{979D145D-3E58-4F6A-AD60-BBE8ED635A5E}" srcOrd="5" destOrd="0" presId="urn:microsoft.com/office/officeart/2008/layout/LinedList"/>
    <dgm:cxn modelId="{8410417C-C0EE-458F-9947-3B3B95C9C2D6}" type="presParOf" srcId="{7BD0E4F3-046A-4BB2-BEF8-001267291A0E}" destId="{AA657E00-70CD-4EC1-BE4C-8EE79B08131B}" srcOrd="6" destOrd="0" presId="urn:microsoft.com/office/officeart/2008/layout/LinedList"/>
    <dgm:cxn modelId="{CFAC4E50-6ECD-4244-9637-6FC00AB24314}" type="presParOf" srcId="{7BD0E4F3-046A-4BB2-BEF8-001267291A0E}" destId="{2068632D-6073-4A30-8A4B-85E4AEF169DE}" srcOrd="7" destOrd="0" presId="urn:microsoft.com/office/officeart/2008/layout/LinedList"/>
    <dgm:cxn modelId="{8258B454-B201-4C6D-8BDF-694549F18A97}" type="presParOf" srcId="{2068632D-6073-4A30-8A4B-85E4AEF169DE}" destId="{821D221F-5D6D-4A64-85B2-0346A34782D7}" srcOrd="0" destOrd="0" presId="urn:microsoft.com/office/officeart/2008/layout/LinedList"/>
    <dgm:cxn modelId="{E883F441-11FF-40AC-8224-E9F39BEAD64D}" type="presParOf" srcId="{2068632D-6073-4A30-8A4B-85E4AEF169DE}" destId="{7CC3D52E-C19C-4DD0-BE2B-838B1CAB2089}" srcOrd="1" destOrd="0" presId="urn:microsoft.com/office/officeart/2008/layout/LinedList"/>
    <dgm:cxn modelId="{342B919C-A0AC-425B-B7A4-DF12DE11FD72}" type="presParOf" srcId="{2068632D-6073-4A30-8A4B-85E4AEF169DE}" destId="{19B68423-636C-45C8-9806-08D207BAC134}" srcOrd="2" destOrd="0" presId="urn:microsoft.com/office/officeart/2008/layout/LinedList"/>
    <dgm:cxn modelId="{0CE418AD-F635-4DC1-A3D6-4143BC3B9ED6}" type="presParOf" srcId="{7BD0E4F3-046A-4BB2-BEF8-001267291A0E}" destId="{AC1A3B6B-D47A-4E41-BB86-AED5F0998E63}" srcOrd="8" destOrd="0" presId="urn:microsoft.com/office/officeart/2008/layout/LinedList"/>
    <dgm:cxn modelId="{241CC99E-9B93-49CF-8645-49DDD36ECD40}" type="presParOf" srcId="{7BD0E4F3-046A-4BB2-BEF8-001267291A0E}" destId="{76663F18-0887-47EF-A0DC-1C1B968090AC}" srcOrd="9" destOrd="0" presId="urn:microsoft.com/office/officeart/2008/layout/LinedList"/>
    <dgm:cxn modelId="{E12950FA-BFB1-4A17-A122-95CC3F6E0487}" type="presParOf" srcId="{7BD0E4F3-046A-4BB2-BEF8-001267291A0E}" destId="{94721CA3-6AC8-4D1E-BABA-E7A72C324803}" srcOrd="10" destOrd="0" presId="urn:microsoft.com/office/officeart/2008/layout/LinedList"/>
    <dgm:cxn modelId="{834DF796-E11C-4DEE-BB55-C01464BA7393}" type="presParOf" srcId="{94721CA3-6AC8-4D1E-BABA-E7A72C324803}" destId="{CD827DBF-F812-4779-8732-5ED20EA2D63D}" srcOrd="0" destOrd="0" presId="urn:microsoft.com/office/officeart/2008/layout/LinedList"/>
    <dgm:cxn modelId="{27C3BA3F-B03F-4DAB-AE9E-26840DD03341}" type="presParOf" srcId="{94721CA3-6AC8-4D1E-BABA-E7A72C324803}" destId="{A1D5F0A5-1ED0-4819-965B-3B7E6918D731}" srcOrd="1" destOrd="0" presId="urn:microsoft.com/office/officeart/2008/layout/LinedList"/>
    <dgm:cxn modelId="{95AB92B5-7BAA-4F72-8C13-7C5EC63A1BDE}" type="presParOf" srcId="{94721CA3-6AC8-4D1E-BABA-E7A72C324803}" destId="{BD28C742-9CBB-40D9-AF0F-8B0D927F0F0A}" srcOrd="2" destOrd="0" presId="urn:microsoft.com/office/officeart/2008/layout/LinedList"/>
    <dgm:cxn modelId="{A9E01C45-E52B-48BA-B21B-CA2176F2876C}" type="presParOf" srcId="{7BD0E4F3-046A-4BB2-BEF8-001267291A0E}" destId="{B8827C33-F897-4CD8-8552-69944A576E37}" srcOrd="11" destOrd="0" presId="urn:microsoft.com/office/officeart/2008/layout/LinedList"/>
    <dgm:cxn modelId="{0703279E-0A1B-442E-BD99-CDFCB9E553BE}" type="presParOf" srcId="{7BD0E4F3-046A-4BB2-BEF8-001267291A0E}" destId="{DA3CADE6-4DF4-48F7-A212-C2FF3FEF7C9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907313-488E-4BA8-BE35-DCAECFD7F599}" type="doc">
      <dgm:prSet loTypeId="urn:microsoft.com/office/officeart/2008/layout/LinedList" loCatId="hierarchy" qsTypeId="urn:microsoft.com/office/officeart/2005/8/quickstyle/3d1" qsCatId="3D" csTypeId="urn:microsoft.com/office/officeart/2005/8/colors/accent2_1" csCatId="accent2" phldr="1"/>
      <dgm:spPr/>
      <dgm:t>
        <a:bodyPr/>
        <a:lstStyle/>
        <a:p>
          <a:endParaRPr lang="en-US"/>
        </a:p>
      </dgm:t>
    </dgm:pt>
    <dgm:pt modelId="{2A9E1844-D586-458B-950F-9C965EDA0E86}">
      <dgm:prSet phldrT="[Texto]" custT="1"/>
      <dgm:spPr/>
      <dgm:t>
        <a:bodyPr/>
        <a:lstStyle/>
        <a:p>
          <a:pPr algn="just"/>
          <a:r>
            <a:rPr lang="en-US" sz="1800" b="1" u="sng" dirty="0" smtClean="0">
              <a:latin typeface="Arial" panose="020B0604020202020204" pitchFamily="34" charset="0"/>
              <a:cs typeface="Arial" panose="020B0604020202020204" pitchFamily="34" charset="0"/>
            </a:rPr>
            <a:t>RECOMENDACIONES</a:t>
          </a:r>
          <a:endParaRPr lang="en-US" sz="1800" b="1" u="sng" dirty="0">
            <a:latin typeface="Arial" panose="020B0604020202020204" pitchFamily="34" charset="0"/>
            <a:cs typeface="Arial" panose="020B0604020202020204" pitchFamily="34" charset="0"/>
          </a:endParaRPr>
        </a:p>
      </dgm:t>
    </dgm:pt>
    <dgm:pt modelId="{03DE9C5F-0F00-4705-8E63-1DA05676D476}" type="parTrans" cxnId="{012B37A9-39C8-40B5-8794-A81603499982}">
      <dgm:prSet/>
      <dgm:spPr/>
      <dgm:t>
        <a:bodyPr/>
        <a:lstStyle/>
        <a:p>
          <a:pPr algn="just"/>
          <a:endParaRPr lang="en-US" sz="1800">
            <a:latin typeface="Arial" panose="020B0604020202020204" pitchFamily="34" charset="0"/>
            <a:cs typeface="Arial" panose="020B0604020202020204" pitchFamily="34" charset="0"/>
          </a:endParaRPr>
        </a:p>
      </dgm:t>
    </dgm:pt>
    <dgm:pt modelId="{F5366CE4-CABE-41F9-85DC-23C2B147AB5D}" type="sibTrans" cxnId="{012B37A9-39C8-40B5-8794-A81603499982}">
      <dgm:prSet/>
      <dgm:spPr/>
      <dgm:t>
        <a:bodyPr/>
        <a:lstStyle/>
        <a:p>
          <a:pPr algn="just"/>
          <a:endParaRPr lang="en-US" sz="1800">
            <a:latin typeface="Arial" panose="020B0604020202020204" pitchFamily="34" charset="0"/>
            <a:cs typeface="Arial" panose="020B0604020202020204" pitchFamily="34" charset="0"/>
          </a:endParaRPr>
        </a:p>
      </dgm:t>
    </dgm:pt>
    <dgm:pt modelId="{11CAE492-9970-4D02-AAC6-057F525C56B3}">
      <dgm:prSet phldrT="[Texto]" custT="1"/>
      <dgm:spPr/>
      <dgm:t>
        <a:bodyPr/>
        <a:lstStyle/>
        <a:p>
          <a:pPr algn="just"/>
          <a:r>
            <a:rPr lang="es-EC" sz="1800" dirty="0" smtClean="0">
              <a:latin typeface="Arial" panose="020B0604020202020204" pitchFamily="34" charset="0"/>
              <a:cs typeface="Arial" panose="020B0604020202020204" pitchFamily="34" charset="0"/>
            </a:rPr>
            <a:t>Se recomienda a las compañías financiar sus operaciones utilizando el mercado de valores, ya que, este es un mecanismo que ha tenido un crecimiento considerable en la última década en el Ecuador.</a:t>
          </a:r>
          <a:endParaRPr lang="en-US" sz="1800" dirty="0">
            <a:latin typeface="Arial" panose="020B0604020202020204" pitchFamily="34" charset="0"/>
            <a:cs typeface="Arial" panose="020B0604020202020204" pitchFamily="34" charset="0"/>
          </a:endParaRPr>
        </a:p>
      </dgm:t>
    </dgm:pt>
    <dgm:pt modelId="{6045A3B5-6606-4D14-9620-F93DE2679CAA}" type="parTrans" cxnId="{43FEFE73-127E-4FE9-90DA-8D085132034E}">
      <dgm:prSet/>
      <dgm:spPr/>
      <dgm:t>
        <a:bodyPr/>
        <a:lstStyle/>
        <a:p>
          <a:pPr algn="just"/>
          <a:endParaRPr lang="en-US" sz="1800">
            <a:latin typeface="Arial" panose="020B0604020202020204" pitchFamily="34" charset="0"/>
            <a:cs typeface="Arial" panose="020B0604020202020204" pitchFamily="34" charset="0"/>
          </a:endParaRPr>
        </a:p>
      </dgm:t>
    </dgm:pt>
    <dgm:pt modelId="{55F8C4DF-6759-4D70-824A-F008167E22EC}" type="sibTrans" cxnId="{43FEFE73-127E-4FE9-90DA-8D085132034E}">
      <dgm:prSet/>
      <dgm:spPr/>
      <dgm:t>
        <a:bodyPr/>
        <a:lstStyle/>
        <a:p>
          <a:pPr algn="just"/>
          <a:endParaRPr lang="en-US" sz="1800">
            <a:latin typeface="Arial" panose="020B0604020202020204" pitchFamily="34" charset="0"/>
            <a:cs typeface="Arial" panose="020B0604020202020204" pitchFamily="34" charset="0"/>
          </a:endParaRPr>
        </a:p>
      </dgm:t>
    </dgm:pt>
    <dgm:pt modelId="{550A4D41-7A61-41EA-A50F-6591897DED3C}">
      <dgm:prSet phldrT="[Texto]" custT="1"/>
      <dgm:spPr/>
      <dgm:t>
        <a:bodyPr/>
        <a:lstStyle/>
        <a:p>
          <a:pPr algn="just"/>
          <a:r>
            <a:rPr lang="es-EC" sz="1800" dirty="0" smtClean="0">
              <a:latin typeface="Arial" panose="020B0604020202020204" pitchFamily="34" charset="0"/>
              <a:cs typeface="Arial" panose="020B0604020202020204" pitchFamily="34" charset="0"/>
            </a:rPr>
            <a:t>Se recomienda a las compañías capacitarse y asesorarse en temas relacionados con el sector bursátil, con la finalidad de obtener recursos utilizando el mercado de valores, y así expandir sus operaciones, diversificado la economía del país.</a:t>
          </a:r>
          <a:endParaRPr lang="en-US" sz="1800" dirty="0">
            <a:latin typeface="Arial" panose="020B0604020202020204" pitchFamily="34" charset="0"/>
            <a:cs typeface="Arial" panose="020B0604020202020204" pitchFamily="34" charset="0"/>
          </a:endParaRPr>
        </a:p>
      </dgm:t>
    </dgm:pt>
    <dgm:pt modelId="{5B8EAA59-D56D-4265-8D35-F7D52A740282}" type="parTrans" cxnId="{69D3B767-4FE3-42BE-9F35-B23F86E08A0A}">
      <dgm:prSet/>
      <dgm:spPr/>
      <dgm:t>
        <a:bodyPr/>
        <a:lstStyle/>
        <a:p>
          <a:pPr algn="just"/>
          <a:endParaRPr lang="en-US" sz="1800">
            <a:latin typeface="Arial" panose="020B0604020202020204" pitchFamily="34" charset="0"/>
            <a:cs typeface="Arial" panose="020B0604020202020204" pitchFamily="34" charset="0"/>
          </a:endParaRPr>
        </a:p>
      </dgm:t>
    </dgm:pt>
    <dgm:pt modelId="{5286206B-344D-423A-BE55-DA98438B67F3}" type="sibTrans" cxnId="{69D3B767-4FE3-42BE-9F35-B23F86E08A0A}">
      <dgm:prSet/>
      <dgm:spPr/>
      <dgm:t>
        <a:bodyPr/>
        <a:lstStyle/>
        <a:p>
          <a:pPr algn="just"/>
          <a:endParaRPr lang="en-US" sz="1800">
            <a:latin typeface="Arial" panose="020B0604020202020204" pitchFamily="34" charset="0"/>
            <a:cs typeface="Arial" panose="020B0604020202020204" pitchFamily="34" charset="0"/>
          </a:endParaRPr>
        </a:p>
      </dgm:t>
    </dgm:pt>
    <dgm:pt modelId="{7CE4645D-C931-4094-9745-7B61206F118C}">
      <dgm:prSet phldrT="[Texto]" custT="1"/>
      <dgm:spPr/>
      <dgm:t>
        <a:bodyPr/>
        <a:lstStyle/>
        <a:p>
          <a:pPr algn="just"/>
          <a:r>
            <a:rPr lang="es-EC" sz="1800" dirty="0" smtClean="0">
              <a:latin typeface="Arial" panose="020B0604020202020204" pitchFamily="34" charset="0"/>
              <a:cs typeface="Arial" panose="020B0604020202020204" pitchFamily="34" charset="0"/>
            </a:rPr>
            <a:t>Se recomienda a las compañías utilizar el modelo diseñado como herramienta para obtener financiamiento a través del mercado de valores, el cual busca principalmente facilitar los procesos de emisión de valores, disminuir los tiempos y costos de emisión.</a:t>
          </a:r>
          <a:endParaRPr lang="en-US" sz="1800" dirty="0">
            <a:latin typeface="Arial" panose="020B0604020202020204" pitchFamily="34" charset="0"/>
            <a:cs typeface="Arial" panose="020B0604020202020204" pitchFamily="34" charset="0"/>
          </a:endParaRPr>
        </a:p>
      </dgm:t>
    </dgm:pt>
    <dgm:pt modelId="{57EB6BEE-0D33-48C9-AD97-AA501D7E309F}" type="parTrans" cxnId="{AC972360-7484-4AF3-A3FD-5117CF3A19C9}">
      <dgm:prSet/>
      <dgm:spPr/>
      <dgm:t>
        <a:bodyPr/>
        <a:lstStyle/>
        <a:p>
          <a:pPr algn="just"/>
          <a:endParaRPr lang="en-US" sz="1800">
            <a:latin typeface="Arial" panose="020B0604020202020204" pitchFamily="34" charset="0"/>
            <a:cs typeface="Arial" panose="020B0604020202020204" pitchFamily="34" charset="0"/>
          </a:endParaRPr>
        </a:p>
      </dgm:t>
    </dgm:pt>
    <dgm:pt modelId="{929B418A-1C6F-44F4-9DA3-92A6BC2105A2}" type="sibTrans" cxnId="{AC972360-7484-4AF3-A3FD-5117CF3A19C9}">
      <dgm:prSet/>
      <dgm:spPr/>
      <dgm:t>
        <a:bodyPr/>
        <a:lstStyle/>
        <a:p>
          <a:pPr algn="just"/>
          <a:endParaRPr lang="en-US" sz="1800">
            <a:latin typeface="Arial" panose="020B0604020202020204" pitchFamily="34" charset="0"/>
            <a:cs typeface="Arial" panose="020B0604020202020204" pitchFamily="34" charset="0"/>
          </a:endParaRPr>
        </a:p>
      </dgm:t>
    </dgm:pt>
    <dgm:pt modelId="{4CFBFF75-7625-4A07-9453-3BF998A3540C}">
      <dgm:prSet phldrT="[Texto]" custT="1"/>
      <dgm:spPr/>
      <dgm:t>
        <a:bodyPr/>
        <a:lstStyle/>
        <a:p>
          <a:pPr algn="just"/>
          <a:r>
            <a:rPr lang="es-ES" sz="1800" dirty="0" smtClean="0">
              <a:latin typeface="Arial" panose="020B0604020202020204" pitchFamily="34" charset="0"/>
              <a:cs typeface="Arial" panose="020B0604020202020204" pitchFamily="34" charset="0"/>
            </a:rPr>
            <a:t>Se recomienda para futuras investigaciones, ampliar la investigación considerando como factores que inciden para que las compañías no obtengan financiamiento a través del mercado de valores, a los costos elevados que tienen los procesos de emisión de valores.</a:t>
          </a:r>
          <a:endParaRPr lang="en-US" sz="1800" dirty="0">
            <a:latin typeface="Arial" panose="020B0604020202020204" pitchFamily="34" charset="0"/>
            <a:cs typeface="Arial" panose="020B0604020202020204" pitchFamily="34" charset="0"/>
          </a:endParaRPr>
        </a:p>
      </dgm:t>
    </dgm:pt>
    <dgm:pt modelId="{02C1DAA7-550A-4119-B3D8-64C09BFD9CED}" type="parTrans" cxnId="{DE05485F-88B2-4481-81C0-C799B4A27025}">
      <dgm:prSet/>
      <dgm:spPr/>
      <dgm:t>
        <a:bodyPr/>
        <a:lstStyle/>
        <a:p>
          <a:pPr algn="just"/>
          <a:endParaRPr lang="en-US" sz="1800">
            <a:latin typeface="Arial" panose="020B0604020202020204" pitchFamily="34" charset="0"/>
            <a:cs typeface="Arial" panose="020B0604020202020204" pitchFamily="34" charset="0"/>
          </a:endParaRPr>
        </a:p>
      </dgm:t>
    </dgm:pt>
    <dgm:pt modelId="{2C346416-5B93-462B-A687-BAD689522A17}" type="sibTrans" cxnId="{DE05485F-88B2-4481-81C0-C799B4A27025}">
      <dgm:prSet/>
      <dgm:spPr/>
      <dgm:t>
        <a:bodyPr/>
        <a:lstStyle/>
        <a:p>
          <a:pPr algn="just"/>
          <a:endParaRPr lang="en-US" sz="1800">
            <a:latin typeface="Arial" panose="020B0604020202020204" pitchFamily="34" charset="0"/>
            <a:cs typeface="Arial" panose="020B0604020202020204" pitchFamily="34" charset="0"/>
          </a:endParaRPr>
        </a:p>
      </dgm:t>
    </dgm:pt>
    <dgm:pt modelId="{E5E6AA8C-7B81-4EEB-B028-25B8E2CCB8B4}">
      <dgm:prSet custT="1"/>
      <dgm:spPr/>
      <dgm:t>
        <a:bodyPr/>
        <a:lstStyle/>
        <a:p>
          <a:pPr algn="just"/>
          <a:r>
            <a:rPr lang="es-ES" sz="1800" dirty="0" smtClean="0">
              <a:latin typeface="Arial" panose="020B0604020202020204" pitchFamily="34" charset="0"/>
              <a:cs typeface="Arial" panose="020B0604020202020204" pitchFamily="34" charset="0"/>
            </a:rPr>
            <a:t>Se recomienda a los organismos competentes del sector bursátil a planear estrategias que hagan que resalten las ventajas que ofrece el mercado de valores, para así incentivar y promover a la economía ecuatoriana.</a:t>
          </a:r>
          <a:endParaRPr lang="es-EC" sz="1800" dirty="0">
            <a:latin typeface="Arial" panose="020B0604020202020204" pitchFamily="34" charset="0"/>
            <a:cs typeface="Arial" panose="020B0604020202020204" pitchFamily="34" charset="0"/>
          </a:endParaRPr>
        </a:p>
      </dgm:t>
    </dgm:pt>
    <dgm:pt modelId="{47099286-C91B-48C8-AFAB-71CB4240B915}" type="parTrans" cxnId="{73D6D41A-0950-408F-A200-335FF8652BF3}">
      <dgm:prSet/>
      <dgm:spPr/>
      <dgm:t>
        <a:bodyPr/>
        <a:lstStyle/>
        <a:p>
          <a:pPr algn="just"/>
          <a:endParaRPr lang="es-EC" sz="1800">
            <a:latin typeface="Arial" panose="020B0604020202020204" pitchFamily="34" charset="0"/>
            <a:cs typeface="Arial" panose="020B0604020202020204" pitchFamily="34" charset="0"/>
          </a:endParaRPr>
        </a:p>
      </dgm:t>
    </dgm:pt>
    <dgm:pt modelId="{76EF9735-D31A-487B-AEA0-AF7AFEC8E811}" type="sibTrans" cxnId="{73D6D41A-0950-408F-A200-335FF8652BF3}">
      <dgm:prSet/>
      <dgm:spPr/>
      <dgm:t>
        <a:bodyPr/>
        <a:lstStyle/>
        <a:p>
          <a:pPr algn="just"/>
          <a:endParaRPr lang="es-EC" sz="1800">
            <a:latin typeface="Arial" panose="020B0604020202020204" pitchFamily="34" charset="0"/>
            <a:cs typeface="Arial" panose="020B0604020202020204" pitchFamily="34" charset="0"/>
          </a:endParaRPr>
        </a:p>
      </dgm:t>
    </dgm:pt>
    <dgm:pt modelId="{F109D358-54A9-4FA4-9129-AD8256B11F91}" type="pres">
      <dgm:prSet presAssocID="{17907313-488E-4BA8-BE35-DCAECFD7F599}" presName="vert0" presStyleCnt="0">
        <dgm:presLayoutVars>
          <dgm:dir/>
          <dgm:animOne val="branch"/>
          <dgm:animLvl val="lvl"/>
        </dgm:presLayoutVars>
      </dgm:prSet>
      <dgm:spPr/>
      <dgm:t>
        <a:bodyPr/>
        <a:lstStyle/>
        <a:p>
          <a:endParaRPr lang="en-US"/>
        </a:p>
      </dgm:t>
    </dgm:pt>
    <dgm:pt modelId="{C2646C43-902E-4802-A314-137C99B4B84E}" type="pres">
      <dgm:prSet presAssocID="{2A9E1844-D586-458B-950F-9C965EDA0E86}" presName="thickLine" presStyleLbl="alignNode1" presStyleIdx="0" presStyleCnt="1"/>
      <dgm:spPr/>
      <dgm:t>
        <a:bodyPr/>
        <a:lstStyle/>
        <a:p>
          <a:endParaRPr lang="en-US"/>
        </a:p>
      </dgm:t>
    </dgm:pt>
    <dgm:pt modelId="{80B32E3F-3BEC-4996-8C0B-3DA4B65DD5E5}" type="pres">
      <dgm:prSet presAssocID="{2A9E1844-D586-458B-950F-9C965EDA0E86}" presName="horz1" presStyleCnt="0"/>
      <dgm:spPr/>
      <dgm:t>
        <a:bodyPr/>
        <a:lstStyle/>
        <a:p>
          <a:endParaRPr lang="en-US"/>
        </a:p>
      </dgm:t>
    </dgm:pt>
    <dgm:pt modelId="{C7227E7A-3AF2-4403-942A-2238998F0CF5}" type="pres">
      <dgm:prSet presAssocID="{2A9E1844-D586-458B-950F-9C965EDA0E86}" presName="tx1" presStyleLbl="revTx" presStyleIdx="0" presStyleCnt="6" custScaleX="128237"/>
      <dgm:spPr/>
      <dgm:t>
        <a:bodyPr/>
        <a:lstStyle/>
        <a:p>
          <a:endParaRPr lang="en-US"/>
        </a:p>
      </dgm:t>
    </dgm:pt>
    <dgm:pt modelId="{7BD0E4F3-046A-4BB2-BEF8-001267291A0E}" type="pres">
      <dgm:prSet presAssocID="{2A9E1844-D586-458B-950F-9C965EDA0E86}" presName="vert1" presStyleCnt="0"/>
      <dgm:spPr/>
      <dgm:t>
        <a:bodyPr/>
        <a:lstStyle/>
        <a:p>
          <a:endParaRPr lang="en-US"/>
        </a:p>
      </dgm:t>
    </dgm:pt>
    <dgm:pt modelId="{B093F9DE-EFCF-4876-B441-FDA57F2F9BD5}" type="pres">
      <dgm:prSet presAssocID="{11CAE492-9970-4D02-AAC6-057F525C56B3}" presName="vertSpace2a" presStyleCnt="0"/>
      <dgm:spPr/>
      <dgm:t>
        <a:bodyPr/>
        <a:lstStyle/>
        <a:p>
          <a:endParaRPr lang="en-US"/>
        </a:p>
      </dgm:t>
    </dgm:pt>
    <dgm:pt modelId="{34F1C5D5-32E6-4F04-ACF7-5152F601ABE1}" type="pres">
      <dgm:prSet presAssocID="{11CAE492-9970-4D02-AAC6-057F525C56B3}" presName="horz2" presStyleCnt="0"/>
      <dgm:spPr/>
      <dgm:t>
        <a:bodyPr/>
        <a:lstStyle/>
        <a:p>
          <a:endParaRPr lang="en-US"/>
        </a:p>
      </dgm:t>
    </dgm:pt>
    <dgm:pt modelId="{9705AA62-F7E6-41B9-B1C4-97E293772078}" type="pres">
      <dgm:prSet presAssocID="{11CAE492-9970-4D02-AAC6-057F525C56B3}" presName="horzSpace2" presStyleCnt="0"/>
      <dgm:spPr/>
      <dgm:t>
        <a:bodyPr/>
        <a:lstStyle/>
        <a:p>
          <a:endParaRPr lang="en-US"/>
        </a:p>
      </dgm:t>
    </dgm:pt>
    <dgm:pt modelId="{CE7EAC5C-95EA-471F-BB09-0E11D05FE96B}" type="pres">
      <dgm:prSet presAssocID="{11CAE492-9970-4D02-AAC6-057F525C56B3}" presName="tx2" presStyleLbl="revTx" presStyleIdx="1" presStyleCnt="6" custScaleY="71632"/>
      <dgm:spPr/>
      <dgm:t>
        <a:bodyPr/>
        <a:lstStyle/>
        <a:p>
          <a:endParaRPr lang="en-US"/>
        </a:p>
      </dgm:t>
    </dgm:pt>
    <dgm:pt modelId="{4B8307CE-D39F-4CA9-A603-DA3E39B878D2}" type="pres">
      <dgm:prSet presAssocID="{11CAE492-9970-4D02-AAC6-057F525C56B3}" presName="vert2" presStyleCnt="0"/>
      <dgm:spPr/>
      <dgm:t>
        <a:bodyPr/>
        <a:lstStyle/>
        <a:p>
          <a:endParaRPr lang="en-US"/>
        </a:p>
      </dgm:t>
    </dgm:pt>
    <dgm:pt modelId="{D0581657-8C54-4EEE-9994-E485C138706D}" type="pres">
      <dgm:prSet presAssocID="{11CAE492-9970-4D02-AAC6-057F525C56B3}" presName="thinLine2b" presStyleLbl="callout" presStyleIdx="0" presStyleCnt="5"/>
      <dgm:spPr/>
      <dgm:t>
        <a:bodyPr/>
        <a:lstStyle/>
        <a:p>
          <a:endParaRPr lang="en-US"/>
        </a:p>
      </dgm:t>
    </dgm:pt>
    <dgm:pt modelId="{6C54BBED-2A2E-4A70-AA20-78719FCEC1A2}" type="pres">
      <dgm:prSet presAssocID="{11CAE492-9970-4D02-AAC6-057F525C56B3}" presName="vertSpace2b" presStyleCnt="0"/>
      <dgm:spPr/>
      <dgm:t>
        <a:bodyPr/>
        <a:lstStyle/>
        <a:p>
          <a:endParaRPr lang="en-US"/>
        </a:p>
      </dgm:t>
    </dgm:pt>
    <dgm:pt modelId="{710DAC4D-CF9F-40F4-BDEC-66D2D11DF5A2}" type="pres">
      <dgm:prSet presAssocID="{550A4D41-7A61-41EA-A50F-6591897DED3C}" presName="horz2" presStyleCnt="0"/>
      <dgm:spPr/>
      <dgm:t>
        <a:bodyPr/>
        <a:lstStyle/>
        <a:p>
          <a:endParaRPr lang="en-US"/>
        </a:p>
      </dgm:t>
    </dgm:pt>
    <dgm:pt modelId="{55C2FD0C-0DC1-4F90-8DFF-219C498D6EFB}" type="pres">
      <dgm:prSet presAssocID="{550A4D41-7A61-41EA-A50F-6591897DED3C}" presName="horzSpace2" presStyleCnt="0"/>
      <dgm:spPr/>
      <dgm:t>
        <a:bodyPr/>
        <a:lstStyle/>
        <a:p>
          <a:endParaRPr lang="en-US"/>
        </a:p>
      </dgm:t>
    </dgm:pt>
    <dgm:pt modelId="{76094D61-62CB-4C7D-B418-A143EF9D718E}" type="pres">
      <dgm:prSet presAssocID="{550A4D41-7A61-41EA-A50F-6591897DED3C}" presName="tx2" presStyleLbl="revTx" presStyleIdx="2" presStyleCnt="6" custScaleY="77020"/>
      <dgm:spPr/>
      <dgm:t>
        <a:bodyPr/>
        <a:lstStyle/>
        <a:p>
          <a:endParaRPr lang="en-US"/>
        </a:p>
      </dgm:t>
    </dgm:pt>
    <dgm:pt modelId="{78CFCADA-27B1-47EB-8A1A-EFFC87CCEE1A}" type="pres">
      <dgm:prSet presAssocID="{550A4D41-7A61-41EA-A50F-6591897DED3C}" presName="vert2" presStyleCnt="0"/>
      <dgm:spPr/>
      <dgm:t>
        <a:bodyPr/>
        <a:lstStyle/>
        <a:p>
          <a:endParaRPr lang="en-US"/>
        </a:p>
      </dgm:t>
    </dgm:pt>
    <dgm:pt modelId="{979D145D-3E58-4F6A-AD60-BBE8ED635A5E}" type="pres">
      <dgm:prSet presAssocID="{550A4D41-7A61-41EA-A50F-6591897DED3C}" presName="thinLine2b" presStyleLbl="callout" presStyleIdx="1" presStyleCnt="5"/>
      <dgm:spPr/>
      <dgm:t>
        <a:bodyPr/>
        <a:lstStyle/>
        <a:p>
          <a:endParaRPr lang="en-US"/>
        </a:p>
      </dgm:t>
    </dgm:pt>
    <dgm:pt modelId="{AA657E00-70CD-4EC1-BE4C-8EE79B08131B}" type="pres">
      <dgm:prSet presAssocID="{550A4D41-7A61-41EA-A50F-6591897DED3C}" presName="vertSpace2b" presStyleCnt="0"/>
      <dgm:spPr/>
      <dgm:t>
        <a:bodyPr/>
        <a:lstStyle/>
        <a:p>
          <a:endParaRPr lang="en-US"/>
        </a:p>
      </dgm:t>
    </dgm:pt>
    <dgm:pt modelId="{2068632D-6073-4A30-8A4B-85E4AEF169DE}" type="pres">
      <dgm:prSet presAssocID="{7CE4645D-C931-4094-9745-7B61206F118C}" presName="horz2" presStyleCnt="0"/>
      <dgm:spPr/>
      <dgm:t>
        <a:bodyPr/>
        <a:lstStyle/>
        <a:p>
          <a:endParaRPr lang="en-US"/>
        </a:p>
      </dgm:t>
    </dgm:pt>
    <dgm:pt modelId="{821D221F-5D6D-4A64-85B2-0346A34782D7}" type="pres">
      <dgm:prSet presAssocID="{7CE4645D-C931-4094-9745-7B61206F118C}" presName="horzSpace2" presStyleCnt="0"/>
      <dgm:spPr/>
      <dgm:t>
        <a:bodyPr/>
        <a:lstStyle/>
        <a:p>
          <a:endParaRPr lang="en-US"/>
        </a:p>
      </dgm:t>
    </dgm:pt>
    <dgm:pt modelId="{7CC3D52E-C19C-4DD0-BE2B-838B1CAB2089}" type="pres">
      <dgm:prSet presAssocID="{7CE4645D-C931-4094-9745-7B61206F118C}" presName="tx2" presStyleLbl="revTx" presStyleIdx="3" presStyleCnt="6"/>
      <dgm:spPr/>
      <dgm:t>
        <a:bodyPr/>
        <a:lstStyle/>
        <a:p>
          <a:endParaRPr lang="en-US"/>
        </a:p>
      </dgm:t>
    </dgm:pt>
    <dgm:pt modelId="{19B68423-636C-45C8-9806-08D207BAC134}" type="pres">
      <dgm:prSet presAssocID="{7CE4645D-C931-4094-9745-7B61206F118C}" presName="vert2" presStyleCnt="0"/>
      <dgm:spPr/>
      <dgm:t>
        <a:bodyPr/>
        <a:lstStyle/>
        <a:p>
          <a:endParaRPr lang="en-US"/>
        </a:p>
      </dgm:t>
    </dgm:pt>
    <dgm:pt modelId="{AC1A3B6B-D47A-4E41-BB86-AED5F0998E63}" type="pres">
      <dgm:prSet presAssocID="{7CE4645D-C931-4094-9745-7B61206F118C}" presName="thinLine2b" presStyleLbl="callout" presStyleIdx="2" presStyleCnt="5"/>
      <dgm:spPr/>
      <dgm:t>
        <a:bodyPr/>
        <a:lstStyle/>
        <a:p>
          <a:endParaRPr lang="en-US"/>
        </a:p>
      </dgm:t>
    </dgm:pt>
    <dgm:pt modelId="{76663F18-0887-47EF-A0DC-1C1B968090AC}" type="pres">
      <dgm:prSet presAssocID="{7CE4645D-C931-4094-9745-7B61206F118C}" presName="vertSpace2b" presStyleCnt="0"/>
      <dgm:spPr/>
      <dgm:t>
        <a:bodyPr/>
        <a:lstStyle/>
        <a:p>
          <a:endParaRPr lang="en-US"/>
        </a:p>
      </dgm:t>
    </dgm:pt>
    <dgm:pt modelId="{9315884D-10D2-4F63-9EEC-557228670EDD}" type="pres">
      <dgm:prSet presAssocID="{E5E6AA8C-7B81-4EEB-B028-25B8E2CCB8B4}" presName="horz2" presStyleCnt="0"/>
      <dgm:spPr/>
    </dgm:pt>
    <dgm:pt modelId="{4CEAF69E-A69C-4AED-9500-21192C49C65A}" type="pres">
      <dgm:prSet presAssocID="{E5E6AA8C-7B81-4EEB-B028-25B8E2CCB8B4}" presName="horzSpace2" presStyleCnt="0"/>
      <dgm:spPr/>
    </dgm:pt>
    <dgm:pt modelId="{342E17C5-74E8-46F3-A759-F555B3E1E69B}" type="pres">
      <dgm:prSet presAssocID="{E5E6AA8C-7B81-4EEB-B028-25B8E2CCB8B4}" presName="tx2" presStyleLbl="revTx" presStyleIdx="4" presStyleCnt="6" custScaleY="84725"/>
      <dgm:spPr/>
      <dgm:t>
        <a:bodyPr/>
        <a:lstStyle/>
        <a:p>
          <a:endParaRPr lang="es-EC"/>
        </a:p>
      </dgm:t>
    </dgm:pt>
    <dgm:pt modelId="{A1DC2AC5-F153-4673-B9B7-90E65048EB84}" type="pres">
      <dgm:prSet presAssocID="{E5E6AA8C-7B81-4EEB-B028-25B8E2CCB8B4}" presName="vert2" presStyleCnt="0"/>
      <dgm:spPr/>
    </dgm:pt>
    <dgm:pt modelId="{D7353F19-F0A3-4A98-B2AA-28A8E814FC7E}" type="pres">
      <dgm:prSet presAssocID="{E5E6AA8C-7B81-4EEB-B028-25B8E2CCB8B4}" presName="thinLine2b" presStyleLbl="callout" presStyleIdx="3" presStyleCnt="5"/>
      <dgm:spPr/>
    </dgm:pt>
    <dgm:pt modelId="{292FAEC0-9B7B-493A-9951-FE2AE4EA9C4A}" type="pres">
      <dgm:prSet presAssocID="{E5E6AA8C-7B81-4EEB-B028-25B8E2CCB8B4}" presName="vertSpace2b" presStyleCnt="0"/>
      <dgm:spPr/>
    </dgm:pt>
    <dgm:pt modelId="{94721CA3-6AC8-4D1E-BABA-E7A72C324803}" type="pres">
      <dgm:prSet presAssocID="{4CFBFF75-7625-4A07-9453-3BF998A3540C}" presName="horz2" presStyleCnt="0"/>
      <dgm:spPr/>
      <dgm:t>
        <a:bodyPr/>
        <a:lstStyle/>
        <a:p>
          <a:endParaRPr lang="en-US"/>
        </a:p>
      </dgm:t>
    </dgm:pt>
    <dgm:pt modelId="{CD827DBF-F812-4779-8732-5ED20EA2D63D}" type="pres">
      <dgm:prSet presAssocID="{4CFBFF75-7625-4A07-9453-3BF998A3540C}" presName="horzSpace2" presStyleCnt="0"/>
      <dgm:spPr/>
      <dgm:t>
        <a:bodyPr/>
        <a:lstStyle/>
        <a:p>
          <a:endParaRPr lang="en-US"/>
        </a:p>
      </dgm:t>
    </dgm:pt>
    <dgm:pt modelId="{A1D5F0A5-1ED0-4819-965B-3B7E6918D731}" type="pres">
      <dgm:prSet presAssocID="{4CFBFF75-7625-4A07-9453-3BF998A3540C}" presName="tx2" presStyleLbl="revTx" presStyleIdx="5" presStyleCnt="6"/>
      <dgm:spPr/>
      <dgm:t>
        <a:bodyPr/>
        <a:lstStyle/>
        <a:p>
          <a:endParaRPr lang="en-US"/>
        </a:p>
      </dgm:t>
    </dgm:pt>
    <dgm:pt modelId="{BD28C742-9CBB-40D9-AF0F-8B0D927F0F0A}" type="pres">
      <dgm:prSet presAssocID="{4CFBFF75-7625-4A07-9453-3BF998A3540C}" presName="vert2" presStyleCnt="0"/>
      <dgm:spPr/>
      <dgm:t>
        <a:bodyPr/>
        <a:lstStyle/>
        <a:p>
          <a:endParaRPr lang="en-US"/>
        </a:p>
      </dgm:t>
    </dgm:pt>
    <dgm:pt modelId="{B8827C33-F897-4CD8-8552-69944A576E37}" type="pres">
      <dgm:prSet presAssocID="{4CFBFF75-7625-4A07-9453-3BF998A3540C}" presName="thinLine2b" presStyleLbl="callout" presStyleIdx="4" presStyleCnt="5"/>
      <dgm:spPr/>
      <dgm:t>
        <a:bodyPr/>
        <a:lstStyle/>
        <a:p>
          <a:endParaRPr lang="en-US"/>
        </a:p>
      </dgm:t>
    </dgm:pt>
    <dgm:pt modelId="{DA3CADE6-4DF4-48F7-A212-C2FF3FEF7C99}" type="pres">
      <dgm:prSet presAssocID="{4CFBFF75-7625-4A07-9453-3BF998A3540C}" presName="vertSpace2b" presStyleCnt="0"/>
      <dgm:spPr/>
      <dgm:t>
        <a:bodyPr/>
        <a:lstStyle/>
        <a:p>
          <a:endParaRPr lang="en-US"/>
        </a:p>
      </dgm:t>
    </dgm:pt>
  </dgm:ptLst>
  <dgm:cxnLst>
    <dgm:cxn modelId="{DE05485F-88B2-4481-81C0-C799B4A27025}" srcId="{2A9E1844-D586-458B-950F-9C965EDA0E86}" destId="{4CFBFF75-7625-4A07-9453-3BF998A3540C}" srcOrd="4" destOrd="0" parTransId="{02C1DAA7-550A-4119-B3D8-64C09BFD9CED}" sibTransId="{2C346416-5B93-462B-A687-BAD689522A17}"/>
    <dgm:cxn modelId="{6751FD1B-9FE5-44E3-8663-EC8BA0188015}" type="presOf" srcId="{E5E6AA8C-7B81-4EEB-B028-25B8E2CCB8B4}" destId="{342E17C5-74E8-46F3-A759-F555B3E1E69B}" srcOrd="0" destOrd="0" presId="urn:microsoft.com/office/officeart/2008/layout/LinedList"/>
    <dgm:cxn modelId="{AC972360-7484-4AF3-A3FD-5117CF3A19C9}" srcId="{2A9E1844-D586-458B-950F-9C965EDA0E86}" destId="{7CE4645D-C931-4094-9745-7B61206F118C}" srcOrd="2" destOrd="0" parTransId="{57EB6BEE-0D33-48C9-AD97-AA501D7E309F}" sibTransId="{929B418A-1C6F-44F4-9DA3-92A6BC2105A2}"/>
    <dgm:cxn modelId="{683AD9C5-41EA-45BB-84F5-0CD314B45146}" type="presOf" srcId="{17907313-488E-4BA8-BE35-DCAECFD7F599}" destId="{F109D358-54A9-4FA4-9129-AD8256B11F91}" srcOrd="0" destOrd="0" presId="urn:microsoft.com/office/officeart/2008/layout/LinedList"/>
    <dgm:cxn modelId="{9BEC3EC0-5D71-4305-96E9-55622FB4682E}" type="presOf" srcId="{2A9E1844-D586-458B-950F-9C965EDA0E86}" destId="{C7227E7A-3AF2-4403-942A-2238998F0CF5}" srcOrd="0" destOrd="0" presId="urn:microsoft.com/office/officeart/2008/layout/LinedList"/>
    <dgm:cxn modelId="{617E80EC-D4A3-48E3-9C33-84AD0019EF6C}" type="presOf" srcId="{550A4D41-7A61-41EA-A50F-6591897DED3C}" destId="{76094D61-62CB-4C7D-B418-A143EF9D718E}" srcOrd="0" destOrd="0" presId="urn:microsoft.com/office/officeart/2008/layout/LinedList"/>
    <dgm:cxn modelId="{43FEFE73-127E-4FE9-90DA-8D085132034E}" srcId="{2A9E1844-D586-458B-950F-9C965EDA0E86}" destId="{11CAE492-9970-4D02-AAC6-057F525C56B3}" srcOrd="0" destOrd="0" parTransId="{6045A3B5-6606-4D14-9620-F93DE2679CAA}" sibTransId="{55F8C4DF-6759-4D70-824A-F008167E22EC}"/>
    <dgm:cxn modelId="{15F0BD09-9E24-4B0D-8C8F-9FA6CAB40A4C}" type="presOf" srcId="{7CE4645D-C931-4094-9745-7B61206F118C}" destId="{7CC3D52E-C19C-4DD0-BE2B-838B1CAB2089}" srcOrd="0" destOrd="0" presId="urn:microsoft.com/office/officeart/2008/layout/LinedList"/>
    <dgm:cxn modelId="{CAA74093-C618-4EDC-ADF1-01A7490CDD56}" type="presOf" srcId="{4CFBFF75-7625-4A07-9453-3BF998A3540C}" destId="{A1D5F0A5-1ED0-4819-965B-3B7E6918D731}" srcOrd="0" destOrd="0" presId="urn:microsoft.com/office/officeart/2008/layout/LinedList"/>
    <dgm:cxn modelId="{012B37A9-39C8-40B5-8794-A81603499982}" srcId="{17907313-488E-4BA8-BE35-DCAECFD7F599}" destId="{2A9E1844-D586-458B-950F-9C965EDA0E86}" srcOrd="0" destOrd="0" parTransId="{03DE9C5F-0F00-4705-8E63-1DA05676D476}" sibTransId="{F5366CE4-CABE-41F9-85DC-23C2B147AB5D}"/>
    <dgm:cxn modelId="{F5A032A1-D20A-4269-90B6-FE5E801EF2F0}" type="presOf" srcId="{11CAE492-9970-4D02-AAC6-057F525C56B3}" destId="{CE7EAC5C-95EA-471F-BB09-0E11D05FE96B}" srcOrd="0" destOrd="0" presId="urn:microsoft.com/office/officeart/2008/layout/LinedList"/>
    <dgm:cxn modelId="{73D6D41A-0950-408F-A200-335FF8652BF3}" srcId="{2A9E1844-D586-458B-950F-9C965EDA0E86}" destId="{E5E6AA8C-7B81-4EEB-B028-25B8E2CCB8B4}" srcOrd="3" destOrd="0" parTransId="{47099286-C91B-48C8-AFAB-71CB4240B915}" sibTransId="{76EF9735-D31A-487B-AEA0-AF7AFEC8E811}"/>
    <dgm:cxn modelId="{69D3B767-4FE3-42BE-9F35-B23F86E08A0A}" srcId="{2A9E1844-D586-458B-950F-9C965EDA0E86}" destId="{550A4D41-7A61-41EA-A50F-6591897DED3C}" srcOrd="1" destOrd="0" parTransId="{5B8EAA59-D56D-4265-8D35-F7D52A740282}" sibTransId="{5286206B-344D-423A-BE55-DA98438B67F3}"/>
    <dgm:cxn modelId="{400F21C7-722A-4A07-8B86-A26133860F8C}" type="presParOf" srcId="{F109D358-54A9-4FA4-9129-AD8256B11F91}" destId="{C2646C43-902E-4802-A314-137C99B4B84E}" srcOrd="0" destOrd="0" presId="urn:microsoft.com/office/officeart/2008/layout/LinedList"/>
    <dgm:cxn modelId="{4A4285AB-DE48-4BFE-B772-AADA3DECD706}" type="presParOf" srcId="{F109D358-54A9-4FA4-9129-AD8256B11F91}" destId="{80B32E3F-3BEC-4996-8C0B-3DA4B65DD5E5}" srcOrd="1" destOrd="0" presId="urn:microsoft.com/office/officeart/2008/layout/LinedList"/>
    <dgm:cxn modelId="{4EA2B780-D01E-490C-ACE3-98C81DB72978}" type="presParOf" srcId="{80B32E3F-3BEC-4996-8C0B-3DA4B65DD5E5}" destId="{C7227E7A-3AF2-4403-942A-2238998F0CF5}" srcOrd="0" destOrd="0" presId="urn:microsoft.com/office/officeart/2008/layout/LinedList"/>
    <dgm:cxn modelId="{EF54C11E-923C-461B-9CEE-35A59719123E}" type="presParOf" srcId="{80B32E3F-3BEC-4996-8C0B-3DA4B65DD5E5}" destId="{7BD0E4F3-046A-4BB2-BEF8-001267291A0E}" srcOrd="1" destOrd="0" presId="urn:microsoft.com/office/officeart/2008/layout/LinedList"/>
    <dgm:cxn modelId="{B5165577-7B55-4310-B809-7A32EF84474E}" type="presParOf" srcId="{7BD0E4F3-046A-4BB2-BEF8-001267291A0E}" destId="{B093F9DE-EFCF-4876-B441-FDA57F2F9BD5}" srcOrd="0" destOrd="0" presId="urn:microsoft.com/office/officeart/2008/layout/LinedList"/>
    <dgm:cxn modelId="{A8632ED5-E4FD-4393-802B-F60036537808}" type="presParOf" srcId="{7BD0E4F3-046A-4BB2-BEF8-001267291A0E}" destId="{34F1C5D5-32E6-4F04-ACF7-5152F601ABE1}" srcOrd="1" destOrd="0" presId="urn:microsoft.com/office/officeart/2008/layout/LinedList"/>
    <dgm:cxn modelId="{C35A73E8-48CA-4485-A528-BA43BF02CEBE}" type="presParOf" srcId="{34F1C5D5-32E6-4F04-ACF7-5152F601ABE1}" destId="{9705AA62-F7E6-41B9-B1C4-97E293772078}" srcOrd="0" destOrd="0" presId="urn:microsoft.com/office/officeart/2008/layout/LinedList"/>
    <dgm:cxn modelId="{A1ED6364-AE7D-4624-A72D-4203590D77B3}" type="presParOf" srcId="{34F1C5D5-32E6-4F04-ACF7-5152F601ABE1}" destId="{CE7EAC5C-95EA-471F-BB09-0E11D05FE96B}" srcOrd="1" destOrd="0" presId="urn:microsoft.com/office/officeart/2008/layout/LinedList"/>
    <dgm:cxn modelId="{30B96C64-2647-429D-9157-DC7D9EF4CB7A}" type="presParOf" srcId="{34F1C5D5-32E6-4F04-ACF7-5152F601ABE1}" destId="{4B8307CE-D39F-4CA9-A603-DA3E39B878D2}" srcOrd="2" destOrd="0" presId="urn:microsoft.com/office/officeart/2008/layout/LinedList"/>
    <dgm:cxn modelId="{44211EB1-622B-49B7-AE1F-0548586EA971}" type="presParOf" srcId="{7BD0E4F3-046A-4BB2-BEF8-001267291A0E}" destId="{D0581657-8C54-4EEE-9994-E485C138706D}" srcOrd="2" destOrd="0" presId="urn:microsoft.com/office/officeart/2008/layout/LinedList"/>
    <dgm:cxn modelId="{866A79F0-0172-439F-A868-72F31CE9CE2F}" type="presParOf" srcId="{7BD0E4F3-046A-4BB2-BEF8-001267291A0E}" destId="{6C54BBED-2A2E-4A70-AA20-78719FCEC1A2}" srcOrd="3" destOrd="0" presId="urn:microsoft.com/office/officeart/2008/layout/LinedList"/>
    <dgm:cxn modelId="{94AAD08F-7813-4FAC-9CD9-06A19FFD339B}" type="presParOf" srcId="{7BD0E4F3-046A-4BB2-BEF8-001267291A0E}" destId="{710DAC4D-CF9F-40F4-BDEC-66D2D11DF5A2}" srcOrd="4" destOrd="0" presId="urn:microsoft.com/office/officeart/2008/layout/LinedList"/>
    <dgm:cxn modelId="{63B60054-D4AE-4CD1-B83E-731568A3E697}" type="presParOf" srcId="{710DAC4D-CF9F-40F4-BDEC-66D2D11DF5A2}" destId="{55C2FD0C-0DC1-4F90-8DFF-219C498D6EFB}" srcOrd="0" destOrd="0" presId="urn:microsoft.com/office/officeart/2008/layout/LinedList"/>
    <dgm:cxn modelId="{C223B6E4-4BD2-4A84-988F-1A64C456316E}" type="presParOf" srcId="{710DAC4D-CF9F-40F4-BDEC-66D2D11DF5A2}" destId="{76094D61-62CB-4C7D-B418-A143EF9D718E}" srcOrd="1" destOrd="0" presId="urn:microsoft.com/office/officeart/2008/layout/LinedList"/>
    <dgm:cxn modelId="{6E7C4FD8-2205-43DF-8EA5-74DC171FDB1C}" type="presParOf" srcId="{710DAC4D-CF9F-40F4-BDEC-66D2D11DF5A2}" destId="{78CFCADA-27B1-47EB-8A1A-EFFC87CCEE1A}" srcOrd="2" destOrd="0" presId="urn:microsoft.com/office/officeart/2008/layout/LinedList"/>
    <dgm:cxn modelId="{C810F0B7-1C75-42FB-A773-36830245EE1A}" type="presParOf" srcId="{7BD0E4F3-046A-4BB2-BEF8-001267291A0E}" destId="{979D145D-3E58-4F6A-AD60-BBE8ED635A5E}" srcOrd="5" destOrd="0" presId="urn:microsoft.com/office/officeart/2008/layout/LinedList"/>
    <dgm:cxn modelId="{1CEF25D9-3140-4A95-8640-F6EC6A72FA3A}" type="presParOf" srcId="{7BD0E4F3-046A-4BB2-BEF8-001267291A0E}" destId="{AA657E00-70CD-4EC1-BE4C-8EE79B08131B}" srcOrd="6" destOrd="0" presId="urn:microsoft.com/office/officeart/2008/layout/LinedList"/>
    <dgm:cxn modelId="{F090CFC2-3CF5-43CC-8DC8-9C7AF49CB7E0}" type="presParOf" srcId="{7BD0E4F3-046A-4BB2-BEF8-001267291A0E}" destId="{2068632D-6073-4A30-8A4B-85E4AEF169DE}" srcOrd="7" destOrd="0" presId="urn:microsoft.com/office/officeart/2008/layout/LinedList"/>
    <dgm:cxn modelId="{CCFA4873-F938-4320-805D-CC86EC61FE60}" type="presParOf" srcId="{2068632D-6073-4A30-8A4B-85E4AEF169DE}" destId="{821D221F-5D6D-4A64-85B2-0346A34782D7}" srcOrd="0" destOrd="0" presId="urn:microsoft.com/office/officeart/2008/layout/LinedList"/>
    <dgm:cxn modelId="{474003C5-5FD5-400D-B196-92CB0D9A2494}" type="presParOf" srcId="{2068632D-6073-4A30-8A4B-85E4AEF169DE}" destId="{7CC3D52E-C19C-4DD0-BE2B-838B1CAB2089}" srcOrd="1" destOrd="0" presId="urn:microsoft.com/office/officeart/2008/layout/LinedList"/>
    <dgm:cxn modelId="{CB9C99D3-CE83-407D-AB38-9ED1A9679494}" type="presParOf" srcId="{2068632D-6073-4A30-8A4B-85E4AEF169DE}" destId="{19B68423-636C-45C8-9806-08D207BAC134}" srcOrd="2" destOrd="0" presId="urn:microsoft.com/office/officeart/2008/layout/LinedList"/>
    <dgm:cxn modelId="{5F8BCB04-DE89-42A4-A7A3-17190E5800F6}" type="presParOf" srcId="{7BD0E4F3-046A-4BB2-BEF8-001267291A0E}" destId="{AC1A3B6B-D47A-4E41-BB86-AED5F0998E63}" srcOrd="8" destOrd="0" presId="urn:microsoft.com/office/officeart/2008/layout/LinedList"/>
    <dgm:cxn modelId="{B3820EE2-F4E8-4140-9E59-F6BD07D4927C}" type="presParOf" srcId="{7BD0E4F3-046A-4BB2-BEF8-001267291A0E}" destId="{76663F18-0887-47EF-A0DC-1C1B968090AC}" srcOrd="9" destOrd="0" presId="urn:microsoft.com/office/officeart/2008/layout/LinedList"/>
    <dgm:cxn modelId="{B64AAD3B-4D7F-405F-A277-097A2E26DDCC}" type="presParOf" srcId="{7BD0E4F3-046A-4BB2-BEF8-001267291A0E}" destId="{9315884D-10D2-4F63-9EEC-557228670EDD}" srcOrd="10" destOrd="0" presId="urn:microsoft.com/office/officeart/2008/layout/LinedList"/>
    <dgm:cxn modelId="{EAE3322E-63BC-4E88-BD40-86708DB58FD6}" type="presParOf" srcId="{9315884D-10D2-4F63-9EEC-557228670EDD}" destId="{4CEAF69E-A69C-4AED-9500-21192C49C65A}" srcOrd="0" destOrd="0" presId="urn:microsoft.com/office/officeart/2008/layout/LinedList"/>
    <dgm:cxn modelId="{4D65C44D-E61C-4FBF-89CF-49F3A6ABF6BC}" type="presParOf" srcId="{9315884D-10D2-4F63-9EEC-557228670EDD}" destId="{342E17C5-74E8-46F3-A759-F555B3E1E69B}" srcOrd="1" destOrd="0" presId="urn:microsoft.com/office/officeart/2008/layout/LinedList"/>
    <dgm:cxn modelId="{9F86AE8A-989F-4217-9C76-4DE63F82FFD4}" type="presParOf" srcId="{9315884D-10D2-4F63-9EEC-557228670EDD}" destId="{A1DC2AC5-F153-4673-B9B7-90E65048EB84}" srcOrd="2" destOrd="0" presId="urn:microsoft.com/office/officeart/2008/layout/LinedList"/>
    <dgm:cxn modelId="{D9E63DE8-F750-4C2F-A870-6F05A1151904}" type="presParOf" srcId="{7BD0E4F3-046A-4BB2-BEF8-001267291A0E}" destId="{D7353F19-F0A3-4A98-B2AA-28A8E814FC7E}" srcOrd="11" destOrd="0" presId="urn:microsoft.com/office/officeart/2008/layout/LinedList"/>
    <dgm:cxn modelId="{8F012FD2-351E-41F7-B6B1-3142C11A82A4}" type="presParOf" srcId="{7BD0E4F3-046A-4BB2-BEF8-001267291A0E}" destId="{292FAEC0-9B7B-493A-9951-FE2AE4EA9C4A}" srcOrd="12" destOrd="0" presId="urn:microsoft.com/office/officeart/2008/layout/LinedList"/>
    <dgm:cxn modelId="{4D046764-D12D-4B91-AE7F-971C0072A688}" type="presParOf" srcId="{7BD0E4F3-046A-4BB2-BEF8-001267291A0E}" destId="{94721CA3-6AC8-4D1E-BABA-E7A72C324803}" srcOrd="13" destOrd="0" presId="urn:microsoft.com/office/officeart/2008/layout/LinedList"/>
    <dgm:cxn modelId="{5B965915-B0DB-4332-8F1A-BE894A28B459}" type="presParOf" srcId="{94721CA3-6AC8-4D1E-BABA-E7A72C324803}" destId="{CD827DBF-F812-4779-8732-5ED20EA2D63D}" srcOrd="0" destOrd="0" presId="urn:microsoft.com/office/officeart/2008/layout/LinedList"/>
    <dgm:cxn modelId="{EE3F94D8-C42A-48AC-AD6F-66B649A3DFC8}" type="presParOf" srcId="{94721CA3-6AC8-4D1E-BABA-E7A72C324803}" destId="{A1D5F0A5-1ED0-4819-965B-3B7E6918D731}" srcOrd="1" destOrd="0" presId="urn:microsoft.com/office/officeart/2008/layout/LinedList"/>
    <dgm:cxn modelId="{D0F712D6-387F-4CCC-BE5B-BD9F128B7B5D}" type="presParOf" srcId="{94721CA3-6AC8-4D1E-BABA-E7A72C324803}" destId="{BD28C742-9CBB-40D9-AF0F-8B0D927F0F0A}" srcOrd="2" destOrd="0" presId="urn:microsoft.com/office/officeart/2008/layout/LinedList"/>
    <dgm:cxn modelId="{3B0B4F2B-CF62-4E29-9E8F-4F6718FE00BA}" type="presParOf" srcId="{7BD0E4F3-046A-4BB2-BEF8-001267291A0E}" destId="{B8827C33-F897-4CD8-8552-69944A576E37}" srcOrd="14" destOrd="0" presId="urn:microsoft.com/office/officeart/2008/layout/LinedList"/>
    <dgm:cxn modelId="{789F2847-4806-453E-97FF-25360CD27D76}" type="presParOf" srcId="{7BD0E4F3-046A-4BB2-BEF8-001267291A0E}" destId="{DA3CADE6-4DF4-48F7-A212-C2FF3FEF7C99}"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21CB6-D681-4C86-97E8-2CB33B2AF2AA}">
      <dsp:nvSpPr>
        <dsp:cNvPr id="0" name=""/>
        <dsp:cNvSpPr/>
      </dsp:nvSpPr>
      <dsp:spPr>
        <a:xfrm>
          <a:off x="0" y="1584113"/>
          <a:ext cx="8712968" cy="2112151"/>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95D7A-48B2-40D9-857D-F6D8A407EA27}">
      <dsp:nvSpPr>
        <dsp:cNvPr id="0" name=""/>
        <dsp:cNvSpPr/>
      </dsp:nvSpPr>
      <dsp:spPr>
        <a:xfrm>
          <a:off x="3924" y="0"/>
          <a:ext cx="1887667" cy="211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lvl="0" algn="ctr" defTabSz="2889250">
            <a:lnSpc>
              <a:spcPct val="90000"/>
            </a:lnSpc>
            <a:spcBef>
              <a:spcPct val="0"/>
            </a:spcBef>
            <a:spcAft>
              <a:spcPct val="35000"/>
            </a:spcAft>
          </a:pPr>
          <a:r>
            <a:rPr lang="es-EC" sz="6500" kern="1200" dirty="0" smtClean="0"/>
            <a:t> </a:t>
          </a:r>
          <a:endParaRPr lang="es-EC" sz="6500" kern="1200" dirty="0"/>
        </a:p>
      </dsp:txBody>
      <dsp:txXfrm>
        <a:off x="3924" y="0"/>
        <a:ext cx="1887667" cy="2112151"/>
      </dsp:txXfrm>
    </dsp:sp>
    <dsp:sp modelId="{DF022AEF-EABD-4770-ACB0-81ADB8EDB946}">
      <dsp:nvSpPr>
        <dsp:cNvPr id="0" name=""/>
        <dsp:cNvSpPr/>
      </dsp:nvSpPr>
      <dsp:spPr>
        <a:xfrm>
          <a:off x="683739" y="2376170"/>
          <a:ext cx="528037" cy="52803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35A85-32AE-4E30-93B2-E7FBF3881D94}">
      <dsp:nvSpPr>
        <dsp:cNvPr id="0" name=""/>
        <dsp:cNvSpPr/>
      </dsp:nvSpPr>
      <dsp:spPr>
        <a:xfrm>
          <a:off x="1985975" y="3168226"/>
          <a:ext cx="1887667" cy="211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s-EC" sz="6500" kern="1200" dirty="0"/>
        </a:p>
      </dsp:txBody>
      <dsp:txXfrm>
        <a:off x="1985975" y="3168226"/>
        <a:ext cx="1887667" cy="2112151"/>
      </dsp:txXfrm>
    </dsp:sp>
    <dsp:sp modelId="{8CEB094D-90D4-4E62-9996-9E371FEFE4C2}">
      <dsp:nvSpPr>
        <dsp:cNvPr id="0" name=""/>
        <dsp:cNvSpPr/>
      </dsp:nvSpPr>
      <dsp:spPr>
        <a:xfrm>
          <a:off x="2665791" y="2376170"/>
          <a:ext cx="528037" cy="52803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C3308-B589-4FB1-AA2E-5C3CFC0952FB}">
      <dsp:nvSpPr>
        <dsp:cNvPr id="0" name=""/>
        <dsp:cNvSpPr/>
      </dsp:nvSpPr>
      <dsp:spPr>
        <a:xfrm>
          <a:off x="3968027" y="0"/>
          <a:ext cx="1887667" cy="211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lvl="0" algn="ctr" defTabSz="2889250">
            <a:lnSpc>
              <a:spcPct val="90000"/>
            </a:lnSpc>
            <a:spcBef>
              <a:spcPct val="0"/>
            </a:spcBef>
            <a:spcAft>
              <a:spcPct val="35000"/>
            </a:spcAft>
          </a:pPr>
          <a:endParaRPr lang="es-EC" sz="6500" kern="1200" dirty="0"/>
        </a:p>
      </dsp:txBody>
      <dsp:txXfrm>
        <a:off x="3968027" y="0"/>
        <a:ext cx="1887667" cy="2112151"/>
      </dsp:txXfrm>
    </dsp:sp>
    <dsp:sp modelId="{15B78C83-8F69-4E64-ACC6-693629129003}">
      <dsp:nvSpPr>
        <dsp:cNvPr id="0" name=""/>
        <dsp:cNvSpPr/>
      </dsp:nvSpPr>
      <dsp:spPr>
        <a:xfrm>
          <a:off x="4647842" y="2376170"/>
          <a:ext cx="528037" cy="52803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80B21-4086-4BFF-86B6-8C5D1E0ADB3C}">
      <dsp:nvSpPr>
        <dsp:cNvPr id="0" name=""/>
        <dsp:cNvSpPr/>
      </dsp:nvSpPr>
      <dsp:spPr>
        <a:xfrm>
          <a:off x="5950078" y="3168226"/>
          <a:ext cx="1887667" cy="211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s-EC" sz="6500" kern="1200" dirty="0"/>
        </a:p>
      </dsp:txBody>
      <dsp:txXfrm>
        <a:off x="5950078" y="3168226"/>
        <a:ext cx="1887667" cy="2112151"/>
      </dsp:txXfrm>
    </dsp:sp>
    <dsp:sp modelId="{65DD7888-3D01-45BD-A4A5-AB724B0C1032}">
      <dsp:nvSpPr>
        <dsp:cNvPr id="0" name=""/>
        <dsp:cNvSpPr/>
      </dsp:nvSpPr>
      <dsp:spPr>
        <a:xfrm>
          <a:off x="6629893" y="2376170"/>
          <a:ext cx="528037" cy="528037"/>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D7825-7AE6-4521-9860-85B4046BF41B}">
      <dsp:nvSpPr>
        <dsp:cNvPr id="0" name=""/>
        <dsp:cNvSpPr/>
      </dsp:nvSpPr>
      <dsp:spPr>
        <a:xfrm>
          <a:off x="1380" y="0"/>
          <a:ext cx="3588093" cy="55684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0" rIns="0" bIns="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Arial" panose="020B0604020202020204" pitchFamily="34" charset="0"/>
              <a:cs typeface="Arial" panose="020B0604020202020204" pitchFamily="34" charset="0"/>
            </a:rPr>
            <a:t>INTRODUCCIÓN</a:t>
          </a:r>
          <a:endParaRPr lang="es-EC" sz="2400" b="1" kern="1200" dirty="0">
            <a:solidFill>
              <a:schemeClr val="tx1"/>
            </a:solidFill>
            <a:latin typeface="Arial" panose="020B0604020202020204" pitchFamily="34" charset="0"/>
            <a:cs typeface="Arial" panose="020B0604020202020204" pitchFamily="34" charset="0"/>
          </a:endParaRPr>
        </a:p>
      </dsp:txBody>
      <dsp:txXfrm>
        <a:off x="1380" y="0"/>
        <a:ext cx="3588093" cy="1670523"/>
      </dsp:txXfrm>
    </dsp:sp>
    <dsp:sp modelId="{46E21132-4701-4FE4-930A-9DAD9BABC3BB}">
      <dsp:nvSpPr>
        <dsp:cNvPr id="0" name=""/>
        <dsp:cNvSpPr/>
      </dsp:nvSpPr>
      <dsp:spPr>
        <a:xfrm>
          <a:off x="206475" y="1670523"/>
          <a:ext cx="3177903" cy="361946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0"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El mercado de valores en el Ecuador actualmente es muy pequeño en comparación con otros países como Colombia, Argentina, Estados Unidos, Inglaterra, Francia, Alemania, China, entre otros. Pero en la última década este sector ha tenido un incremento considerable, como se evidenció en análisis anteriores de la investigación.</a:t>
          </a:r>
          <a:endParaRPr lang="es-EC" sz="1800" kern="1200" dirty="0">
            <a:solidFill>
              <a:schemeClr val="tx1"/>
            </a:solidFill>
            <a:latin typeface="Arial" panose="020B0604020202020204" pitchFamily="34" charset="0"/>
            <a:cs typeface="Arial" panose="020B0604020202020204" pitchFamily="34" charset="0"/>
          </a:endParaRPr>
        </a:p>
      </dsp:txBody>
      <dsp:txXfrm>
        <a:off x="299553" y="1763601"/>
        <a:ext cx="2991747" cy="3433310"/>
      </dsp:txXfrm>
    </dsp:sp>
    <dsp:sp modelId="{FDCFC97B-21D8-489C-83D0-B00521DF7405}">
      <dsp:nvSpPr>
        <dsp:cNvPr id="0" name=""/>
        <dsp:cNvSpPr/>
      </dsp:nvSpPr>
      <dsp:spPr>
        <a:xfrm>
          <a:off x="3858581" y="0"/>
          <a:ext cx="3588093" cy="55684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0" rIns="0" bIns="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Arial" panose="020B0604020202020204" pitchFamily="34" charset="0"/>
              <a:cs typeface="Arial" panose="020B0604020202020204" pitchFamily="34" charset="0"/>
            </a:rPr>
            <a:t>OBJETIVO</a:t>
          </a:r>
          <a:endParaRPr lang="es-EC" sz="2400" b="1" kern="1200" dirty="0">
            <a:solidFill>
              <a:schemeClr val="tx1"/>
            </a:solidFill>
            <a:latin typeface="Arial" panose="020B0604020202020204" pitchFamily="34" charset="0"/>
            <a:cs typeface="Arial" panose="020B0604020202020204" pitchFamily="34" charset="0"/>
          </a:endParaRPr>
        </a:p>
      </dsp:txBody>
      <dsp:txXfrm>
        <a:off x="3858581" y="0"/>
        <a:ext cx="3588093" cy="1670523"/>
      </dsp:txXfrm>
    </dsp:sp>
    <dsp:sp modelId="{F2629CD1-B989-4B28-8975-3F1E7972CA7B}">
      <dsp:nvSpPr>
        <dsp:cNvPr id="0" name=""/>
        <dsp:cNvSpPr/>
      </dsp:nvSpPr>
      <dsp:spPr>
        <a:xfrm>
          <a:off x="4217390" y="2040016"/>
          <a:ext cx="2870475" cy="288048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Describir el proceso de emisión de acciones, obligaciones y titularizaciones, como medida para que las empresas ubicadas la provincia de Santo Domingo de los Tsáchilas, financien sus operaciones a través del mercado de valores.</a:t>
          </a:r>
          <a:endParaRPr lang="es-EC" sz="1800" kern="1200" dirty="0">
            <a:solidFill>
              <a:schemeClr val="tx1"/>
            </a:solidFill>
            <a:latin typeface="Arial" panose="020B0604020202020204" pitchFamily="34" charset="0"/>
            <a:cs typeface="Arial" panose="020B0604020202020204" pitchFamily="34" charset="0"/>
          </a:endParaRPr>
        </a:p>
      </dsp:txBody>
      <dsp:txXfrm>
        <a:off x="4301463" y="2124089"/>
        <a:ext cx="2702329" cy="2712334"/>
      </dsp:txXfrm>
    </dsp:sp>
    <dsp:sp modelId="{C6B922B4-B1DC-4EC5-A3D5-6332847D2392}">
      <dsp:nvSpPr>
        <dsp:cNvPr id="0" name=""/>
        <dsp:cNvSpPr/>
      </dsp:nvSpPr>
      <dsp:spPr>
        <a:xfrm>
          <a:off x="7715782" y="0"/>
          <a:ext cx="3588093" cy="55684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0" rIns="0" bIns="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Arial" panose="020B0604020202020204" pitchFamily="34" charset="0"/>
              <a:cs typeface="Arial" panose="020B0604020202020204" pitchFamily="34" charset="0"/>
            </a:rPr>
            <a:t>ALCANCE</a:t>
          </a:r>
          <a:endParaRPr lang="es-EC" sz="2400" b="1" kern="1200" dirty="0">
            <a:solidFill>
              <a:schemeClr val="tx1"/>
            </a:solidFill>
            <a:latin typeface="Arial" panose="020B0604020202020204" pitchFamily="34" charset="0"/>
            <a:cs typeface="Arial" panose="020B0604020202020204" pitchFamily="34" charset="0"/>
          </a:endParaRPr>
        </a:p>
      </dsp:txBody>
      <dsp:txXfrm>
        <a:off x="7715782" y="0"/>
        <a:ext cx="3588093" cy="1670523"/>
      </dsp:txXfrm>
    </dsp:sp>
    <dsp:sp modelId="{1FBB293E-6EBD-4283-962A-695BC04C92DC}">
      <dsp:nvSpPr>
        <dsp:cNvPr id="0" name=""/>
        <dsp:cNvSpPr/>
      </dsp:nvSpPr>
      <dsp:spPr>
        <a:xfrm>
          <a:off x="8074591" y="2256206"/>
          <a:ext cx="2870475" cy="244809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smtClean="0">
              <a:solidFill>
                <a:schemeClr val="tx1"/>
              </a:solidFill>
              <a:latin typeface="Arial" panose="020B0604020202020204" pitchFamily="34" charset="0"/>
              <a:cs typeface="Arial" panose="020B0604020202020204" pitchFamily="34" charset="0"/>
            </a:rPr>
            <a:t>Compañías medianas y grandes ubicadas en la provincia de Santo Domingo de los Tsáchilas.</a:t>
          </a:r>
          <a:endParaRPr lang="es-EC" sz="1800" kern="1200" dirty="0">
            <a:solidFill>
              <a:schemeClr val="tx1"/>
            </a:solidFill>
            <a:latin typeface="Arial" panose="020B0604020202020204" pitchFamily="34" charset="0"/>
            <a:cs typeface="Arial" panose="020B0604020202020204" pitchFamily="34" charset="0"/>
          </a:endParaRPr>
        </a:p>
      </dsp:txBody>
      <dsp:txXfrm>
        <a:off x="8146293" y="2327908"/>
        <a:ext cx="2727071" cy="230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46C43-902E-4802-A314-137C99B4B84E}">
      <dsp:nvSpPr>
        <dsp:cNvPr id="0" name=""/>
        <dsp:cNvSpPr/>
      </dsp:nvSpPr>
      <dsp:spPr>
        <a:xfrm>
          <a:off x="0" y="0"/>
          <a:ext cx="11404255"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227E7A-3AF2-4403-942A-2238998F0CF5}">
      <dsp:nvSpPr>
        <dsp:cNvPr id="0" name=""/>
        <dsp:cNvSpPr/>
      </dsp:nvSpPr>
      <dsp:spPr>
        <a:xfrm>
          <a:off x="0" y="0"/>
          <a:ext cx="2567166" cy="5733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b="1" u="none" kern="1200" dirty="0" smtClean="0">
              <a:latin typeface="Arial" panose="020B0604020202020204" pitchFamily="34" charset="0"/>
              <a:cs typeface="Arial" panose="020B0604020202020204" pitchFamily="34" charset="0"/>
            </a:rPr>
            <a:t>CONCLUSIONES</a:t>
          </a:r>
          <a:endParaRPr lang="en-US" sz="2000" b="1" u="none" kern="1200" dirty="0">
            <a:latin typeface="Arial" panose="020B0604020202020204" pitchFamily="34" charset="0"/>
            <a:cs typeface="Arial" panose="020B0604020202020204" pitchFamily="34" charset="0"/>
          </a:endParaRPr>
        </a:p>
      </dsp:txBody>
      <dsp:txXfrm>
        <a:off x="0" y="0"/>
        <a:ext cx="2567166" cy="5733254"/>
      </dsp:txXfrm>
    </dsp:sp>
    <dsp:sp modelId="{CE7EAC5C-95EA-471F-BB09-0E11D05FE96B}">
      <dsp:nvSpPr>
        <dsp:cNvPr id="0" name=""/>
        <dsp:cNvSpPr/>
      </dsp:nvSpPr>
      <dsp:spPr>
        <a:xfrm>
          <a:off x="2732717" y="67396"/>
          <a:ext cx="8663837" cy="134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u="none" kern="1200" dirty="0" smtClean="0">
              <a:latin typeface="Arial" panose="020B0604020202020204" pitchFamily="34" charset="0"/>
              <a:cs typeface="Arial" panose="020B0604020202020204" pitchFamily="34" charset="0"/>
            </a:rPr>
            <a:t>Falta de conocimiento en temas relacionados con el sector bursátil, específicamente en la emisión de valores, y la falta de gestión de los organismos responsables en capacitación y asesoramiento en normativa legal y herramientas técnicas bursátiles.</a:t>
          </a:r>
          <a:endParaRPr lang="en-US" sz="2000" u="none" kern="1200" dirty="0">
            <a:latin typeface="Arial" panose="020B0604020202020204" pitchFamily="34" charset="0"/>
            <a:cs typeface="Arial" panose="020B0604020202020204" pitchFamily="34" charset="0"/>
          </a:endParaRPr>
        </a:p>
      </dsp:txBody>
      <dsp:txXfrm>
        <a:off x="2732717" y="67396"/>
        <a:ext cx="8663837" cy="1347930"/>
      </dsp:txXfrm>
    </dsp:sp>
    <dsp:sp modelId="{D0581657-8C54-4EEE-9994-E485C138706D}">
      <dsp:nvSpPr>
        <dsp:cNvPr id="0" name=""/>
        <dsp:cNvSpPr/>
      </dsp:nvSpPr>
      <dsp:spPr>
        <a:xfrm>
          <a:off x="2567166" y="1415327"/>
          <a:ext cx="882938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6094D61-62CB-4C7D-B418-A143EF9D718E}">
      <dsp:nvSpPr>
        <dsp:cNvPr id="0" name=""/>
        <dsp:cNvSpPr/>
      </dsp:nvSpPr>
      <dsp:spPr>
        <a:xfrm>
          <a:off x="2732717" y="1482723"/>
          <a:ext cx="8663837" cy="134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S" sz="2000" u="none" kern="1200" dirty="0" smtClean="0">
              <a:latin typeface="Arial" panose="020B0604020202020204" pitchFamily="34" charset="0"/>
              <a:cs typeface="Arial" panose="020B0604020202020204" pitchFamily="34" charset="0"/>
            </a:rPr>
            <a:t>Se concluye que las compañías investigadas requieren ser capacitadas y asesoradas en temas relacionados con el sector bursátil, normativa legal y herramientas técnicas bursátiles, para que estas pueden acceder a financiamientos en el mercado de valores.</a:t>
          </a:r>
          <a:endParaRPr lang="en-US" sz="2000" u="none" kern="1200" dirty="0">
            <a:latin typeface="Arial" panose="020B0604020202020204" pitchFamily="34" charset="0"/>
            <a:cs typeface="Arial" panose="020B0604020202020204" pitchFamily="34" charset="0"/>
          </a:endParaRPr>
        </a:p>
      </dsp:txBody>
      <dsp:txXfrm>
        <a:off x="2732717" y="1482723"/>
        <a:ext cx="8663837" cy="1347930"/>
      </dsp:txXfrm>
    </dsp:sp>
    <dsp:sp modelId="{979D145D-3E58-4F6A-AD60-BBE8ED635A5E}">
      <dsp:nvSpPr>
        <dsp:cNvPr id="0" name=""/>
        <dsp:cNvSpPr/>
      </dsp:nvSpPr>
      <dsp:spPr>
        <a:xfrm>
          <a:off x="2567166" y="2830654"/>
          <a:ext cx="882938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CC3D52E-C19C-4DD0-BE2B-838B1CAB2089}">
      <dsp:nvSpPr>
        <dsp:cNvPr id="0" name=""/>
        <dsp:cNvSpPr/>
      </dsp:nvSpPr>
      <dsp:spPr>
        <a:xfrm>
          <a:off x="2732717" y="2898051"/>
          <a:ext cx="8663837" cy="134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S" sz="2000" u="none" kern="1200" dirty="0" smtClean="0">
              <a:latin typeface="Arial" panose="020B0604020202020204" pitchFamily="34" charset="0"/>
              <a:cs typeface="Arial" panose="020B0604020202020204" pitchFamily="34" charset="0"/>
            </a:rPr>
            <a:t>El modelo de financiamiento diseñado permite facilitar el proceso de emisión de valores para las compañías inscritas en la provincia de Santo Domingo de los Tsáchilas, el cual busca principalmente disminuir los tiempos y costos de emisión.</a:t>
          </a:r>
          <a:endParaRPr lang="en-US" sz="2000" u="none" kern="1200" dirty="0">
            <a:latin typeface="Arial" panose="020B0604020202020204" pitchFamily="34" charset="0"/>
            <a:cs typeface="Arial" panose="020B0604020202020204" pitchFamily="34" charset="0"/>
          </a:endParaRPr>
        </a:p>
      </dsp:txBody>
      <dsp:txXfrm>
        <a:off x="2732717" y="2898051"/>
        <a:ext cx="8663837" cy="1347930"/>
      </dsp:txXfrm>
    </dsp:sp>
    <dsp:sp modelId="{AC1A3B6B-D47A-4E41-BB86-AED5F0998E63}">
      <dsp:nvSpPr>
        <dsp:cNvPr id="0" name=""/>
        <dsp:cNvSpPr/>
      </dsp:nvSpPr>
      <dsp:spPr>
        <a:xfrm>
          <a:off x="2567166" y="4245982"/>
          <a:ext cx="882938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A1D5F0A5-1ED0-4819-965B-3B7E6918D731}">
      <dsp:nvSpPr>
        <dsp:cNvPr id="0" name=""/>
        <dsp:cNvSpPr/>
      </dsp:nvSpPr>
      <dsp:spPr>
        <a:xfrm>
          <a:off x="2732717" y="4313378"/>
          <a:ext cx="8663837" cy="134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u="none" kern="1200" dirty="0" smtClean="0">
              <a:latin typeface="Arial" panose="020B0604020202020204" pitchFamily="34" charset="0"/>
              <a:cs typeface="Arial" panose="020B0604020202020204" pitchFamily="34" charset="0"/>
            </a:rPr>
            <a:t>Finalmente se concluye que las mejores opciones de financiamiento utilizando el mercado de valores para la compañías ubicadas en la provincia de Santo Domingo de los Tsáchilas son la emisión de titularizaciones, obligaciones y acciones.</a:t>
          </a:r>
          <a:endParaRPr lang="en-US" sz="2000" u="none" kern="1200" dirty="0">
            <a:latin typeface="Arial" panose="020B0604020202020204" pitchFamily="34" charset="0"/>
            <a:cs typeface="Arial" panose="020B0604020202020204" pitchFamily="34" charset="0"/>
          </a:endParaRPr>
        </a:p>
      </dsp:txBody>
      <dsp:txXfrm>
        <a:off x="2732717" y="4313378"/>
        <a:ext cx="8663837" cy="1347930"/>
      </dsp:txXfrm>
    </dsp:sp>
    <dsp:sp modelId="{B8827C33-F897-4CD8-8552-69944A576E37}">
      <dsp:nvSpPr>
        <dsp:cNvPr id="0" name=""/>
        <dsp:cNvSpPr/>
      </dsp:nvSpPr>
      <dsp:spPr>
        <a:xfrm>
          <a:off x="2567166" y="5661309"/>
          <a:ext cx="882938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46C43-902E-4802-A314-137C99B4B84E}">
      <dsp:nvSpPr>
        <dsp:cNvPr id="0" name=""/>
        <dsp:cNvSpPr/>
      </dsp:nvSpPr>
      <dsp:spPr>
        <a:xfrm>
          <a:off x="0" y="0"/>
          <a:ext cx="11404255"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227E7A-3AF2-4403-942A-2238998F0CF5}">
      <dsp:nvSpPr>
        <dsp:cNvPr id="0" name=""/>
        <dsp:cNvSpPr/>
      </dsp:nvSpPr>
      <dsp:spPr>
        <a:xfrm>
          <a:off x="0" y="0"/>
          <a:ext cx="2767796" cy="5733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b="1" u="sng" kern="1200" dirty="0" smtClean="0">
              <a:latin typeface="Arial" panose="020B0604020202020204" pitchFamily="34" charset="0"/>
              <a:cs typeface="Arial" panose="020B0604020202020204" pitchFamily="34" charset="0"/>
            </a:rPr>
            <a:t>RECOMENDACIONES</a:t>
          </a:r>
          <a:endParaRPr lang="en-US" sz="1800" b="1" u="sng" kern="1200" dirty="0">
            <a:latin typeface="Arial" panose="020B0604020202020204" pitchFamily="34" charset="0"/>
            <a:cs typeface="Arial" panose="020B0604020202020204" pitchFamily="34" charset="0"/>
          </a:endParaRPr>
        </a:p>
      </dsp:txBody>
      <dsp:txXfrm>
        <a:off x="0" y="0"/>
        <a:ext cx="2767796" cy="5733254"/>
      </dsp:txXfrm>
    </dsp:sp>
    <dsp:sp modelId="{CE7EAC5C-95EA-471F-BB09-0E11D05FE96B}">
      <dsp:nvSpPr>
        <dsp:cNvPr id="0" name=""/>
        <dsp:cNvSpPr/>
      </dsp:nvSpPr>
      <dsp:spPr>
        <a:xfrm>
          <a:off x="2929671" y="61797"/>
          <a:ext cx="8471501" cy="88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Se recomienda a las compañías financiar sus operaciones utilizando el mercado de valores, ya que, este es un mecanismo que ha tenido un crecimiento considerable en la última década en el Ecuador.</a:t>
          </a:r>
          <a:endParaRPr lang="en-US" sz="1800" kern="1200" dirty="0">
            <a:latin typeface="Arial" panose="020B0604020202020204" pitchFamily="34" charset="0"/>
            <a:cs typeface="Arial" panose="020B0604020202020204" pitchFamily="34" charset="0"/>
          </a:endParaRPr>
        </a:p>
      </dsp:txBody>
      <dsp:txXfrm>
        <a:off x="2929671" y="61797"/>
        <a:ext cx="8471501" cy="885337"/>
      </dsp:txXfrm>
    </dsp:sp>
    <dsp:sp modelId="{D0581657-8C54-4EEE-9994-E485C138706D}">
      <dsp:nvSpPr>
        <dsp:cNvPr id="0" name=""/>
        <dsp:cNvSpPr/>
      </dsp:nvSpPr>
      <dsp:spPr>
        <a:xfrm>
          <a:off x="2767796" y="947135"/>
          <a:ext cx="863337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6094D61-62CB-4C7D-B418-A143EF9D718E}">
      <dsp:nvSpPr>
        <dsp:cNvPr id="0" name=""/>
        <dsp:cNvSpPr/>
      </dsp:nvSpPr>
      <dsp:spPr>
        <a:xfrm>
          <a:off x="2929671" y="1008933"/>
          <a:ext cx="8471501" cy="95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Se recomienda a las compañías capacitarse y asesorarse en temas relacionados con el sector bursátil, con la finalidad de obtener recursos utilizando el mercado de valores, y así expandir sus operaciones, diversificado la economía del país.</a:t>
          </a:r>
          <a:endParaRPr lang="en-US" sz="1800" kern="1200" dirty="0">
            <a:latin typeface="Arial" panose="020B0604020202020204" pitchFamily="34" charset="0"/>
            <a:cs typeface="Arial" panose="020B0604020202020204" pitchFamily="34" charset="0"/>
          </a:endParaRPr>
        </a:p>
      </dsp:txBody>
      <dsp:txXfrm>
        <a:off x="2929671" y="1008933"/>
        <a:ext cx="8471501" cy="951931"/>
      </dsp:txXfrm>
    </dsp:sp>
    <dsp:sp modelId="{979D145D-3E58-4F6A-AD60-BBE8ED635A5E}">
      <dsp:nvSpPr>
        <dsp:cNvPr id="0" name=""/>
        <dsp:cNvSpPr/>
      </dsp:nvSpPr>
      <dsp:spPr>
        <a:xfrm>
          <a:off x="2767796" y="1960864"/>
          <a:ext cx="863337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CC3D52E-C19C-4DD0-BE2B-838B1CAB2089}">
      <dsp:nvSpPr>
        <dsp:cNvPr id="0" name=""/>
        <dsp:cNvSpPr/>
      </dsp:nvSpPr>
      <dsp:spPr>
        <a:xfrm>
          <a:off x="2929671" y="2022662"/>
          <a:ext cx="8471501" cy="123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Se recomienda a las compañías utilizar el modelo diseñado como herramienta para obtener financiamiento a través del mercado de valores, el cual busca principalmente facilitar los procesos de emisión de valores, disminuir los tiempos y costos de emisión.</a:t>
          </a:r>
          <a:endParaRPr lang="en-US" sz="1800" kern="1200" dirty="0">
            <a:latin typeface="Arial" panose="020B0604020202020204" pitchFamily="34" charset="0"/>
            <a:cs typeface="Arial" panose="020B0604020202020204" pitchFamily="34" charset="0"/>
          </a:endParaRPr>
        </a:p>
      </dsp:txBody>
      <dsp:txXfrm>
        <a:off x="2929671" y="2022662"/>
        <a:ext cx="8471501" cy="1235953"/>
      </dsp:txXfrm>
    </dsp:sp>
    <dsp:sp modelId="{AC1A3B6B-D47A-4E41-BB86-AED5F0998E63}">
      <dsp:nvSpPr>
        <dsp:cNvPr id="0" name=""/>
        <dsp:cNvSpPr/>
      </dsp:nvSpPr>
      <dsp:spPr>
        <a:xfrm>
          <a:off x="2767796" y="3258615"/>
          <a:ext cx="863337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342E17C5-74E8-46F3-A759-F555B3E1E69B}">
      <dsp:nvSpPr>
        <dsp:cNvPr id="0" name=""/>
        <dsp:cNvSpPr/>
      </dsp:nvSpPr>
      <dsp:spPr>
        <a:xfrm>
          <a:off x="2929671" y="3320412"/>
          <a:ext cx="8471501" cy="104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Se recomienda a los organismos competentes del sector bursátil a planear estrategias que hagan que resalten las ventajas que ofrece el mercado de valores, para así incentivar y promover a la economía ecuatoriana.</a:t>
          </a:r>
          <a:endParaRPr lang="es-EC" sz="1800" kern="1200" dirty="0">
            <a:latin typeface="Arial" panose="020B0604020202020204" pitchFamily="34" charset="0"/>
            <a:cs typeface="Arial" panose="020B0604020202020204" pitchFamily="34" charset="0"/>
          </a:endParaRPr>
        </a:p>
      </dsp:txBody>
      <dsp:txXfrm>
        <a:off x="2929671" y="3320412"/>
        <a:ext cx="8471501" cy="1047161"/>
      </dsp:txXfrm>
    </dsp:sp>
    <dsp:sp modelId="{D7353F19-F0A3-4A98-B2AA-28A8E814FC7E}">
      <dsp:nvSpPr>
        <dsp:cNvPr id="0" name=""/>
        <dsp:cNvSpPr/>
      </dsp:nvSpPr>
      <dsp:spPr>
        <a:xfrm>
          <a:off x="2767796" y="4367574"/>
          <a:ext cx="863337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A1D5F0A5-1ED0-4819-965B-3B7E6918D731}">
      <dsp:nvSpPr>
        <dsp:cNvPr id="0" name=""/>
        <dsp:cNvSpPr/>
      </dsp:nvSpPr>
      <dsp:spPr>
        <a:xfrm>
          <a:off x="2929671" y="4429371"/>
          <a:ext cx="8471501" cy="123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Se recomienda para futuras investigaciones, ampliar la investigación considerando como factores que inciden para que las compañías no obtengan financiamiento a través del mercado de valores, a los costos elevados que tienen los procesos de emisión de valores.</a:t>
          </a:r>
          <a:endParaRPr lang="en-US" sz="1800" kern="1200" dirty="0">
            <a:latin typeface="Arial" panose="020B0604020202020204" pitchFamily="34" charset="0"/>
            <a:cs typeface="Arial" panose="020B0604020202020204" pitchFamily="34" charset="0"/>
          </a:endParaRPr>
        </a:p>
      </dsp:txBody>
      <dsp:txXfrm>
        <a:off x="2929671" y="4429371"/>
        <a:ext cx="8471501" cy="1235953"/>
      </dsp:txXfrm>
    </dsp:sp>
    <dsp:sp modelId="{B8827C33-F897-4CD8-8552-69944A576E37}">
      <dsp:nvSpPr>
        <dsp:cNvPr id="0" name=""/>
        <dsp:cNvSpPr/>
      </dsp:nvSpPr>
      <dsp:spPr>
        <a:xfrm>
          <a:off x="2767796" y="5665325"/>
          <a:ext cx="863337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7710C-7747-44DC-98C5-3A59FA4A0A1C}" type="datetimeFigureOut">
              <a:rPr lang="es-EC" smtClean="0"/>
              <a:t>07/06/2016</a:t>
            </a:fld>
            <a:endParaRPr lang="es-EC"/>
          </a:p>
        </p:txBody>
      </p:sp>
      <p:sp>
        <p:nvSpPr>
          <p:cNvPr id="4" name="3 Marcador de imagen de diapositiva"/>
          <p:cNvSpPr>
            <a:spLocks noGrp="1" noRot="1" noChangeAspect="1"/>
          </p:cNvSpPr>
          <p:nvPr>
            <p:ph type="sldImg" idx="2"/>
          </p:nvPr>
        </p:nvSpPr>
        <p:spPr>
          <a:xfrm>
            <a:off x="458788" y="685800"/>
            <a:ext cx="59404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D0280-9478-4FE1-BEB2-04EE89AA69AF}" type="slidenum">
              <a:rPr lang="es-EC" smtClean="0"/>
              <a:t>‹Nº›</a:t>
            </a:fld>
            <a:endParaRPr lang="es-EC"/>
          </a:p>
        </p:txBody>
      </p:sp>
    </p:spTree>
    <p:extLst>
      <p:ext uri="{BB962C8B-B14F-4D97-AF65-F5344CB8AC3E}">
        <p14:creationId xmlns:p14="http://schemas.microsoft.com/office/powerpoint/2010/main" val="266789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CED0280-9478-4FE1-BEB2-04EE89AA69AF}" type="slidenum">
              <a:rPr lang="es-EC" smtClean="0"/>
              <a:t>7</a:t>
            </a:fld>
            <a:endParaRPr lang="es-EC"/>
          </a:p>
        </p:txBody>
      </p:sp>
    </p:spTree>
    <p:extLst>
      <p:ext uri="{BB962C8B-B14F-4D97-AF65-F5344CB8AC3E}">
        <p14:creationId xmlns:p14="http://schemas.microsoft.com/office/powerpoint/2010/main" val="327228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CED0280-9478-4FE1-BEB2-04EE89AA69AF}" type="slidenum">
              <a:rPr lang="es-EC" smtClean="0"/>
              <a:t>15</a:t>
            </a:fld>
            <a:endParaRPr lang="es-EC"/>
          </a:p>
        </p:txBody>
      </p:sp>
    </p:spTree>
    <p:extLst>
      <p:ext uri="{BB962C8B-B14F-4D97-AF65-F5344CB8AC3E}">
        <p14:creationId xmlns:p14="http://schemas.microsoft.com/office/powerpoint/2010/main" val="259071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CED0280-9478-4FE1-BEB2-04EE89AA69AF}" type="slidenum">
              <a:rPr lang="es-EC" smtClean="0"/>
              <a:t>16</a:t>
            </a:fld>
            <a:endParaRPr lang="es-EC"/>
          </a:p>
        </p:txBody>
      </p:sp>
    </p:spTree>
    <p:extLst>
      <p:ext uri="{BB962C8B-B14F-4D97-AF65-F5344CB8AC3E}">
        <p14:creationId xmlns:p14="http://schemas.microsoft.com/office/powerpoint/2010/main" val="259071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7764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5858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0543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
            <a:ext cx="11880850" cy="6857999"/>
          </a:xfrm>
          <a:prstGeom prst="rect">
            <a:avLst/>
          </a:prstGeom>
        </p:spPr>
      </p:pic>
    </p:spTree>
    <p:extLst>
      <p:ext uri="{BB962C8B-B14F-4D97-AF65-F5344CB8AC3E}">
        <p14:creationId xmlns:p14="http://schemas.microsoft.com/office/powerpoint/2010/main" val="1637049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 Target="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erramienta%20de%20Apoyo.xlsx" TargetMode="External"/><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png"/><Relationship Id="rId7"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10.xml"/><Relationship Id="rId10" Type="http://schemas.openxmlformats.org/officeDocument/2006/relationships/image" Target="../media/image7.png"/><Relationship Id="rId4" Type="http://schemas.openxmlformats.org/officeDocument/2006/relationships/slide" Target="slide8.xml"/><Relationship Id="rId9" Type="http://schemas.openxmlformats.org/officeDocument/2006/relationships/slide" Target="slide13.xml"/></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115889" y="1210395"/>
            <a:ext cx="9139927" cy="706437"/>
          </a:xfrm>
          <a:prstGeom prst="rect">
            <a:avLst/>
          </a:prstGeom>
        </p:spPr>
        <p:txBody>
          <a:bodyPr anchor="ctr">
            <a:noAutofit/>
          </a:bodyPr>
          <a:lst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s-EC" sz="2400" b="1" dirty="0" smtClean="0">
                <a:solidFill>
                  <a:srgbClr val="000000"/>
                </a:solidFill>
              </a:rPr>
              <a:t>DEPARTAMENTO DE CIENCIAS ECONÓMICAS,</a:t>
            </a:r>
            <a:r>
              <a:rPr lang="en-US" sz="2400" dirty="0" smtClean="0">
                <a:solidFill>
                  <a:srgbClr val="000000"/>
                </a:solidFill>
              </a:rPr>
              <a:t/>
            </a:r>
            <a:br>
              <a:rPr lang="en-US" sz="2400" dirty="0" smtClean="0">
                <a:solidFill>
                  <a:srgbClr val="000000"/>
                </a:solidFill>
              </a:rPr>
            </a:br>
            <a:r>
              <a:rPr lang="es-EC" sz="2400" b="1" dirty="0" smtClean="0">
                <a:solidFill>
                  <a:srgbClr val="000000"/>
                </a:solidFill>
              </a:rPr>
              <a:t>ADMINISTRATIVAS Y DE COMERCIO</a:t>
            </a:r>
            <a:endParaRPr lang="en-US" sz="2400" dirty="0">
              <a:solidFill>
                <a:srgbClr val="000000"/>
              </a:solidFill>
            </a:endParaRPr>
          </a:p>
        </p:txBody>
      </p:sp>
      <p:sp>
        <p:nvSpPr>
          <p:cNvPr id="7" name="Subtítulo 2"/>
          <p:cNvSpPr txBox="1">
            <a:spLocks/>
          </p:cNvSpPr>
          <p:nvPr/>
        </p:nvSpPr>
        <p:spPr>
          <a:xfrm>
            <a:off x="971873" y="2565326"/>
            <a:ext cx="9793088" cy="165576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C" sz="2200" b="1" dirty="0" smtClean="0">
                <a:solidFill>
                  <a:srgbClr val="000000"/>
                </a:solidFill>
              </a:rPr>
              <a:t>“ANÁLISIS DE LOS FACTORES POR LOS CUALES LAS COMPAÑÍAS INSCRITAS EN LA PROVINCIA DE SANTO DOMINGO DE LOS TSÁCHILAS NO OBTIENEN FINANCIAMIENTO PARA SUS OPERACIONES UTILIZANDO EL MERCADO DE VALORES Y PLANTEAMIENTO DE ALTERNATIVAS DE APROVECHAMIENTO”</a:t>
            </a:r>
            <a:endParaRPr lang="en-US" sz="2200" dirty="0">
              <a:solidFill>
                <a:srgbClr val="000000"/>
              </a:solidFill>
            </a:endParaRPr>
          </a:p>
        </p:txBody>
      </p:sp>
      <p:sp>
        <p:nvSpPr>
          <p:cNvPr id="8" name="CuadroTexto 3"/>
          <p:cNvSpPr txBox="1"/>
          <p:nvPr/>
        </p:nvSpPr>
        <p:spPr>
          <a:xfrm>
            <a:off x="827856" y="5055567"/>
            <a:ext cx="4879889" cy="461665"/>
          </a:xfrm>
          <a:prstGeom prst="rect">
            <a:avLst/>
          </a:prstGeom>
          <a:noFill/>
        </p:spPr>
        <p:txBody>
          <a:bodyPr wrap="square" rtlCol="0" anchor="ctr">
            <a:spAutoFit/>
          </a:bodyPr>
          <a:lstStyle/>
          <a:p>
            <a:pPr algn="r"/>
            <a:r>
              <a:rPr lang="es-EC" sz="2400" b="1" dirty="0" smtClean="0">
                <a:solidFill>
                  <a:srgbClr val="000000"/>
                </a:solidFill>
                <a:latin typeface="Arial" panose="020B0604020202020204" pitchFamily="34" charset="0"/>
                <a:cs typeface="Arial" panose="020B0604020202020204" pitchFamily="34" charset="0"/>
              </a:rPr>
              <a:t>RODRÍGUEZ RIZZO JOSÉ LUIS</a:t>
            </a:r>
            <a:endParaRPr lang="en-US" sz="2400" dirty="0">
              <a:solidFill>
                <a:srgbClr val="000000"/>
              </a:solidFill>
              <a:latin typeface="Arial" panose="020B0604020202020204" pitchFamily="34" charset="0"/>
              <a:cs typeface="Arial" panose="020B0604020202020204" pitchFamily="34" charset="0"/>
            </a:endParaRPr>
          </a:p>
        </p:txBody>
      </p:sp>
      <p:sp>
        <p:nvSpPr>
          <p:cNvPr id="9" name="2 Subtítulo"/>
          <p:cNvSpPr txBox="1">
            <a:spLocks/>
          </p:cNvSpPr>
          <p:nvPr/>
        </p:nvSpPr>
        <p:spPr>
          <a:xfrm>
            <a:off x="6203492" y="5603453"/>
            <a:ext cx="4777493" cy="777875"/>
          </a:xfrm>
          <a:prstGeom prst="rect">
            <a:avLst/>
          </a:prstGeom>
        </p:spPr>
        <p:txBody>
          <a:bodyPr anchor="ctr"/>
          <a:lstStyle/>
          <a:p>
            <a:pPr marL="342900" indent="-342900" algn="ctr" fontAlgn="auto">
              <a:spcBef>
                <a:spcPct val="20000"/>
              </a:spcBef>
              <a:spcAft>
                <a:spcPts val="0"/>
              </a:spcAft>
              <a:buFont typeface="Wingdings 2"/>
              <a:buNone/>
              <a:defRPr/>
            </a:pPr>
            <a:r>
              <a:rPr lang="it-IT" sz="2000" b="1" dirty="0" smtClean="0">
                <a:solidFill>
                  <a:srgbClr val="000000"/>
                </a:solidFill>
                <a:latin typeface="Arial" panose="020B0604020202020204" pitchFamily="34" charset="0"/>
                <a:cs typeface="Arial" panose="020B0604020202020204" pitchFamily="34" charset="0"/>
              </a:rPr>
              <a:t>DR. AMARO BERRONES</a:t>
            </a:r>
            <a:endParaRPr lang="it-IT" sz="2000" b="1" dirty="0">
              <a:solidFill>
                <a:srgbClr val="000000"/>
              </a:solidFill>
              <a:latin typeface="Arial" panose="020B0604020202020204" pitchFamily="34" charset="0"/>
              <a:cs typeface="Arial" panose="020B0604020202020204" pitchFamily="34" charset="0"/>
            </a:endParaRPr>
          </a:p>
          <a:p>
            <a:pPr marL="342900" indent="-342900" algn="ctr" fontAlgn="auto">
              <a:spcBef>
                <a:spcPct val="20000"/>
              </a:spcBef>
              <a:spcAft>
                <a:spcPts val="0"/>
              </a:spcAft>
              <a:defRPr/>
            </a:pPr>
            <a:r>
              <a:rPr lang="it-IT" sz="2000" b="1" dirty="0" smtClean="0">
                <a:solidFill>
                  <a:srgbClr val="000000"/>
                </a:solidFill>
                <a:latin typeface="Arial" panose="020B0604020202020204" pitchFamily="34" charset="0"/>
                <a:cs typeface="Arial" panose="020B0604020202020204" pitchFamily="34" charset="0"/>
              </a:rPr>
              <a:t>DIRECTOR</a:t>
            </a:r>
            <a:endParaRPr lang="it-IT" sz="2000" b="1" dirty="0">
              <a:solidFill>
                <a:srgbClr val="00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3805197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hlinkClick r:id="rId2" action="ppaction://hlinksldjump"/>
          </p:cNvPr>
          <p:cNvSpPr/>
          <p:nvPr/>
        </p:nvSpPr>
        <p:spPr>
          <a:xfrm>
            <a:off x="205378" y="199673"/>
            <a:ext cx="880650" cy="276999"/>
          </a:xfrm>
          <a:prstGeom prst="rect">
            <a:avLst/>
          </a:prstGeom>
        </p:spPr>
        <p:txBody>
          <a:bodyPr wrap="square">
            <a:spAutoFit/>
          </a:bodyPr>
          <a:lstStyle/>
          <a:p>
            <a:pPr lvl="0" algn="ctr"/>
            <a:r>
              <a:rPr lang="es-EC" sz="1200" b="1" dirty="0" smtClean="0">
                <a:latin typeface="Arial" panose="020B0604020202020204" pitchFamily="34" charset="0"/>
                <a:cs typeface="Arial" panose="020B0604020202020204" pitchFamily="34" charset="0"/>
              </a:rPr>
              <a:t>Regresar</a:t>
            </a:r>
            <a:endParaRPr lang="es-EC" sz="1200" b="1" dirty="0">
              <a:latin typeface="Arial" panose="020B0604020202020204" pitchFamily="34" charset="0"/>
              <a:cs typeface="Arial" panose="020B0604020202020204" pitchFamily="34" charset="0"/>
            </a:endParaRPr>
          </a:p>
        </p:txBody>
      </p:sp>
      <p:sp>
        <p:nvSpPr>
          <p:cNvPr id="3" name="2 Rectángulo"/>
          <p:cNvSpPr/>
          <p:nvPr/>
        </p:nvSpPr>
        <p:spPr>
          <a:xfrm>
            <a:off x="1746076" y="1659572"/>
            <a:ext cx="3762301" cy="3785652"/>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Es un organismo de derecho público perteneciente a la Función Ejecutiva para establecer la política pública del mercado de valores y dictar las normas para el funcionamiento y control del mercado de valores </a:t>
            </a:r>
          </a:p>
        </p:txBody>
      </p:sp>
      <p:sp>
        <p:nvSpPr>
          <p:cNvPr id="4" name="3 Rectángulo"/>
          <p:cNvSpPr/>
          <p:nvPr/>
        </p:nvSpPr>
        <p:spPr>
          <a:xfrm>
            <a:off x="8028657" y="1622991"/>
            <a:ext cx="3240361" cy="1661993"/>
          </a:xfrm>
          <a:prstGeom prst="rect">
            <a:avLst/>
          </a:prstGeom>
        </p:spPr>
        <p:txBody>
          <a:bodyPr wrap="square" lIns="0" tIns="0" rIns="0" bIns="0">
            <a:spAutoFit/>
          </a:bodyPr>
          <a:lstStyle/>
          <a:p>
            <a:pPr marL="342900" lvl="0" indent="-342900" algn="just">
              <a:buAutoNum type="arabicPeriod"/>
            </a:pPr>
            <a:r>
              <a:rPr lang="es-ES" dirty="0" smtClean="0">
                <a:latin typeface="Arial" panose="020B0604020202020204" pitchFamily="34" charset="0"/>
                <a:cs typeface="Arial" panose="020B0604020202020204" pitchFamily="34" charset="0"/>
              </a:rPr>
              <a:t>Ministro </a:t>
            </a:r>
            <a:r>
              <a:rPr lang="es-ES" dirty="0">
                <a:latin typeface="Arial" panose="020B0604020202020204" pitchFamily="34" charset="0"/>
                <a:cs typeface="Arial" panose="020B0604020202020204" pitchFamily="34" charset="0"/>
              </a:rPr>
              <a:t>encargado de la Política </a:t>
            </a:r>
            <a:r>
              <a:rPr lang="es-ES" dirty="0" smtClean="0">
                <a:latin typeface="Arial" panose="020B0604020202020204" pitchFamily="34" charset="0"/>
                <a:cs typeface="Arial" panose="020B0604020202020204" pitchFamily="34" charset="0"/>
              </a:rPr>
              <a:t>Económica.</a:t>
            </a:r>
          </a:p>
          <a:p>
            <a:pPr marL="342900" lvl="0" indent="-342900" algn="just">
              <a:buAutoNum type="arabicPeriod"/>
            </a:pPr>
            <a:r>
              <a:rPr lang="es-ES" dirty="0" smtClean="0">
                <a:latin typeface="Arial" panose="020B0604020202020204" pitchFamily="34" charset="0"/>
                <a:cs typeface="Arial" panose="020B0604020202020204" pitchFamily="34" charset="0"/>
              </a:rPr>
              <a:t>Ministro </a:t>
            </a:r>
            <a:r>
              <a:rPr lang="es-ES" dirty="0">
                <a:latin typeface="Arial" panose="020B0604020202020204" pitchFamily="34" charset="0"/>
                <a:cs typeface="Arial" panose="020B0604020202020204" pitchFamily="34" charset="0"/>
              </a:rPr>
              <a:t>encargado de la Política de la </a:t>
            </a:r>
            <a:r>
              <a:rPr lang="es-ES" dirty="0" smtClean="0">
                <a:latin typeface="Arial" panose="020B0604020202020204" pitchFamily="34" charset="0"/>
                <a:cs typeface="Arial" panose="020B0604020202020204" pitchFamily="34" charset="0"/>
              </a:rPr>
              <a:t>Producción.</a:t>
            </a:r>
          </a:p>
          <a:p>
            <a:pPr marL="342900" lvl="0" indent="-342900" algn="just">
              <a:buAutoNum type="arabicPeriod"/>
            </a:pPr>
            <a:r>
              <a:rPr lang="es-EC" dirty="0">
                <a:latin typeface="Arial" panose="020B0604020202020204" pitchFamily="34" charset="0"/>
                <a:cs typeface="Arial" panose="020B0604020202020204" pitchFamily="34" charset="0"/>
              </a:rPr>
              <a:t>D</a:t>
            </a:r>
            <a:r>
              <a:rPr lang="es-EC" dirty="0" smtClean="0">
                <a:latin typeface="Arial" panose="020B0604020202020204" pitchFamily="34" charset="0"/>
                <a:cs typeface="Arial" panose="020B0604020202020204" pitchFamily="34" charset="0"/>
              </a:rPr>
              <a:t>elegado </a:t>
            </a:r>
            <a:r>
              <a:rPr lang="es-EC" dirty="0">
                <a:latin typeface="Arial" panose="020B0604020202020204" pitchFamily="34" charset="0"/>
                <a:cs typeface="Arial" panose="020B0604020202020204" pitchFamily="34" charset="0"/>
              </a:rPr>
              <a:t>del Presidente de la República </a:t>
            </a:r>
            <a:r>
              <a:rPr lang="es-EC" dirty="0" smtClean="0">
                <a:latin typeface="Arial" panose="020B0604020202020204" pitchFamily="34" charset="0"/>
                <a:cs typeface="Arial" panose="020B0604020202020204" pitchFamily="34" charset="0"/>
              </a:rPr>
              <a:t>.</a:t>
            </a:r>
            <a:endParaRPr lang="es-EC" b="1" dirty="0">
              <a:latin typeface="Arial" panose="020B0604020202020204" pitchFamily="34" charset="0"/>
              <a:cs typeface="Arial" panose="020B0604020202020204" pitchFamily="34" charset="0"/>
            </a:endParaRPr>
          </a:p>
        </p:txBody>
      </p:sp>
      <p:sp>
        <p:nvSpPr>
          <p:cNvPr id="5" name="4 Rectángulo"/>
          <p:cNvSpPr/>
          <p:nvPr/>
        </p:nvSpPr>
        <p:spPr>
          <a:xfrm>
            <a:off x="6012433" y="3356992"/>
            <a:ext cx="1440160" cy="400110"/>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Integrada</a:t>
            </a:r>
            <a:endParaRPr lang="es-EC" sz="2000" b="1" dirty="0">
              <a:latin typeface="Arial" panose="020B0604020202020204" pitchFamily="34" charset="0"/>
              <a:cs typeface="Arial" panose="020B0604020202020204" pitchFamily="34" charset="0"/>
            </a:endParaRPr>
          </a:p>
        </p:txBody>
      </p:sp>
      <p:cxnSp>
        <p:nvCxnSpPr>
          <p:cNvPr id="6" name="5 Conector recto de flecha"/>
          <p:cNvCxnSpPr>
            <a:stCxn id="15" idx="2"/>
            <a:endCxn id="3" idx="1"/>
          </p:cNvCxnSpPr>
          <p:nvPr/>
        </p:nvCxnSpPr>
        <p:spPr>
          <a:xfrm>
            <a:off x="1270694" y="3548366"/>
            <a:ext cx="475382" cy="403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8" name="7 Conector recto de flecha"/>
          <p:cNvCxnSpPr>
            <a:stCxn id="3" idx="3"/>
            <a:endCxn id="5" idx="1"/>
          </p:cNvCxnSpPr>
          <p:nvPr/>
        </p:nvCxnSpPr>
        <p:spPr>
          <a:xfrm>
            <a:off x="5508377" y="3552398"/>
            <a:ext cx="504056" cy="4649"/>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5" name="14 Rectángulo"/>
          <p:cNvSpPr/>
          <p:nvPr/>
        </p:nvSpPr>
        <p:spPr>
          <a:xfrm rot="16200000">
            <a:off x="-1417735" y="3132867"/>
            <a:ext cx="4545860" cy="830997"/>
          </a:xfrm>
          <a:prstGeom prst="rect">
            <a:avLst/>
          </a:prstGeom>
        </p:spPr>
        <p:txBody>
          <a:bodyPr wrap="none">
            <a:spAutoFit/>
          </a:bodyPr>
          <a:lstStyle/>
          <a:p>
            <a:pPr algn="ctr"/>
            <a:r>
              <a:rPr lang="es-ES" sz="2400" b="1" dirty="0">
                <a:latin typeface="Arial" panose="020B0604020202020204" pitchFamily="34" charset="0"/>
                <a:cs typeface="Arial" panose="020B0604020202020204" pitchFamily="34" charset="0"/>
              </a:rPr>
              <a:t>JUNTA DE REGULACIÓN </a:t>
            </a:r>
            <a:r>
              <a:rPr lang="es-ES" sz="2400" b="1" dirty="0" smtClean="0">
                <a:latin typeface="Arial" panose="020B0604020202020204" pitchFamily="34" charset="0"/>
                <a:cs typeface="Arial" panose="020B0604020202020204" pitchFamily="34" charset="0"/>
              </a:rPr>
              <a:t>DEL</a:t>
            </a:r>
          </a:p>
          <a:p>
            <a:pPr algn="ctr"/>
            <a:r>
              <a:rPr lang="es-ES" sz="2400" b="1" dirty="0" smtClean="0">
                <a:latin typeface="Arial" panose="020B0604020202020204" pitchFamily="34" charset="0"/>
                <a:cs typeface="Arial" panose="020B0604020202020204" pitchFamily="34" charset="0"/>
              </a:rPr>
              <a:t>MERCADO </a:t>
            </a:r>
            <a:r>
              <a:rPr lang="es-ES" sz="2400" b="1" dirty="0">
                <a:latin typeface="Arial" panose="020B0604020202020204" pitchFamily="34" charset="0"/>
                <a:cs typeface="Arial" panose="020B0604020202020204" pitchFamily="34" charset="0"/>
              </a:rPr>
              <a:t>DE VALORES</a:t>
            </a:r>
            <a:endParaRPr lang="es-EC" sz="2400" b="1" dirty="0">
              <a:latin typeface="Arial" panose="020B0604020202020204" pitchFamily="34" charset="0"/>
              <a:cs typeface="Arial" panose="020B0604020202020204" pitchFamily="34" charset="0"/>
            </a:endParaRPr>
          </a:p>
        </p:txBody>
      </p:sp>
      <p:cxnSp>
        <p:nvCxnSpPr>
          <p:cNvPr id="28" name="27 Conector recto de flecha"/>
          <p:cNvCxnSpPr>
            <a:stCxn id="5" idx="3"/>
            <a:endCxn id="4" idx="1"/>
          </p:cNvCxnSpPr>
          <p:nvPr/>
        </p:nvCxnSpPr>
        <p:spPr>
          <a:xfrm flipV="1">
            <a:off x="7452593" y="2453988"/>
            <a:ext cx="576064" cy="1103059"/>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34" name="33 Rectángulo"/>
          <p:cNvSpPr/>
          <p:nvPr/>
        </p:nvSpPr>
        <p:spPr>
          <a:xfrm>
            <a:off x="8028657" y="3933056"/>
            <a:ext cx="3240361" cy="1938992"/>
          </a:xfrm>
          <a:prstGeom prst="rect">
            <a:avLst/>
          </a:prstGeom>
        </p:spPr>
        <p:txBody>
          <a:bodyPr wrap="square" lIns="0" tIns="0" rIns="0" bIns="0">
            <a:spAutoFit/>
          </a:bodyPr>
          <a:lstStyle/>
          <a:p>
            <a:pPr marL="342900" lvl="0" indent="-342900" algn="just">
              <a:buAutoNum type="arabicPeriod"/>
            </a:pPr>
            <a:r>
              <a:rPr lang="es-EC" dirty="0">
                <a:latin typeface="Arial" panose="020B0604020202020204" pitchFamily="34" charset="0"/>
                <a:cs typeface="Arial" panose="020B0604020202020204" pitchFamily="34" charset="0"/>
              </a:rPr>
              <a:t>Superintendente de Compañías, Valores y Seguros</a:t>
            </a:r>
            <a:r>
              <a:rPr lang="es-ES" dirty="0" smtClean="0">
                <a:latin typeface="Arial" panose="020B0604020202020204" pitchFamily="34" charset="0"/>
                <a:cs typeface="Arial" panose="020B0604020202020204" pitchFamily="34" charset="0"/>
              </a:rPr>
              <a:t>.</a:t>
            </a:r>
          </a:p>
          <a:p>
            <a:pPr marL="342900" lvl="0" indent="-342900" algn="just">
              <a:buAutoNum type="arabicPeriod"/>
            </a:pPr>
            <a:r>
              <a:rPr lang="es-ES" dirty="0">
                <a:latin typeface="Arial" panose="020B0604020202020204" pitchFamily="34" charset="0"/>
                <a:cs typeface="Arial" panose="020B0604020202020204" pitchFamily="34" charset="0"/>
              </a:rPr>
              <a:t>Superintendente de Bancos.</a:t>
            </a:r>
            <a:endParaRPr lang="es-ES" dirty="0" smtClean="0">
              <a:latin typeface="Arial" panose="020B0604020202020204" pitchFamily="34" charset="0"/>
              <a:cs typeface="Arial" panose="020B0604020202020204" pitchFamily="34" charset="0"/>
            </a:endParaRPr>
          </a:p>
          <a:p>
            <a:pPr marL="342900" lvl="0" indent="-342900" algn="just">
              <a:buAutoNum type="arabicPeriod"/>
            </a:pPr>
            <a:r>
              <a:rPr lang="es-EC" dirty="0">
                <a:latin typeface="Arial" panose="020B0604020202020204" pitchFamily="34" charset="0"/>
                <a:cs typeface="Arial" panose="020B0604020202020204" pitchFamily="34" charset="0"/>
              </a:rPr>
              <a:t>Superintendente del Sistema Financiero Popular y Solidario</a:t>
            </a:r>
            <a:r>
              <a:rPr lang="es-EC" dirty="0" smtClean="0">
                <a:latin typeface="Arial" panose="020B0604020202020204" pitchFamily="34" charset="0"/>
                <a:cs typeface="Arial" panose="020B0604020202020204" pitchFamily="34" charset="0"/>
              </a:rPr>
              <a:t>.</a:t>
            </a:r>
            <a:endParaRPr lang="es-EC" b="1" dirty="0">
              <a:latin typeface="Arial" panose="020B0604020202020204" pitchFamily="34" charset="0"/>
              <a:cs typeface="Arial" panose="020B0604020202020204" pitchFamily="34" charset="0"/>
            </a:endParaRPr>
          </a:p>
        </p:txBody>
      </p:sp>
      <p:cxnSp>
        <p:nvCxnSpPr>
          <p:cNvPr id="35" name="34 Conector recto de flecha"/>
          <p:cNvCxnSpPr>
            <a:stCxn id="5" idx="3"/>
            <a:endCxn id="34" idx="1"/>
          </p:cNvCxnSpPr>
          <p:nvPr/>
        </p:nvCxnSpPr>
        <p:spPr>
          <a:xfrm>
            <a:off x="7452593" y="3557047"/>
            <a:ext cx="576064" cy="134550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hlinkClick r:id="rId2" action="ppaction://hlinksldjump"/>
          </p:cNvPr>
          <p:cNvSpPr/>
          <p:nvPr/>
        </p:nvSpPr>
        <p:spPr>
          <a:xfrm>
            <a:off x="205378" y="199673"/>
            <a:ext cx="880650" cy="276999"/>
          </a:xfrm>
          <a:prstGeom prst="rect">
            <a:avLst/>
          </a:prstGeom>
        </p:spPr>
        <p:txBody>
          <a:bodyPr wrap="square">
            <a:spAutoFit/>
          </a:bodyPr>
          <a:lstStyle/>
          <a:p>
            <a:pPr lvl="0" algn="ctr"/>
            <a:r>
              <a:rPr lang="es-EC" sz="1200" b="1" dirty="0" smtClean="0">
                <a:latin typeface="Arial" panose="020B0604020202020204" pitchFamily="34" charset="0"/>
                <a:cs typeface="Arial" panose="020B0604020202020204" pitchFamily="34" charset="0"/>
              </a:rPr>
              <a:t>Regresar</a:t>
            </a:r>
            <a:endParaRPr lang="es-EC" sz="1200" b="1" dirty="0">
              <a:latin typeface="Arial" panose="020B0604020202020204" pitchFamily="34" charset="0"/>
              <a:cs typeface="Arial" panose="020B0604020202020204" pitchFamily="34" charset="0"/>
            </a:endParaRPr>
          </a:p>
        </p:txBody>
      </p:sp>
      <p:sp>
        <p:nvSpPr>
          <p:cNvPr id="3" name="2 Rectángulo"/>
          <p:cNvSpPr/>
          <p:nvPr/>
        </p:nvSpPr>
        <p:spPr>
          <a:xfrm>
            <a:off x="2340025" y="476672"/>
            <a:ext cx="3313151" cy="461665"/>
          </a:xfrm>
          <a:prstGeom prst="rect">
            <a:avLst/>
          </a:prstGeom>
        </p:spPr>
        <p:txBody>
          <a:bodyPr wrap="none">
            <a:spAutoFit/>
          </a:bodyPr>
          <a:lstStyle/>
          <a:p>
            <a:pPr lvl="0"/>
            <a:r>
              <a:rPr lang="es-EC" sz="2400" b="1" dirty="0" smtClean="0">
                <a:latin typeface="Arial" panose="020B0604020202020204" pitchFamily="34" charset="0"/>
                <a:cs typeface="Arial" panose="020B0604020202020204" pitchFamily="34" charset="0"/>
              </a:rPr>
              <a:t>BOLSA DE VALORES</a:t>
            </a:r>
            <a:endParaRPr lang="es-EC" sz="2400" b="1" dirty="0">
              <a:latin typeface="Arial" panose="020B0604020202020204" pitchFamily="34" charset="0"/>
              <a:cs typeface="Arial" panose="020B0604020202020204" pitchFamily="34" charset="0"/>
            </a:endParaRPr>
          </a:p>
        </p:txBody>
      </p:sp>
      <p:sp>
        <p:nvSpPr>
          <p:cNvPr id="4" name="3 Rectángulo"/>
          <p:cNvSpPr/>
          <p:nvPr/>
        </p:nvSpPr>
        <p:spPr>
          <a:xfrm>
            <a:off x="1619945" y="1313473"/>
            <a:ext cx="4824536" cy="1323439"/>
          </a:xfrm>
          <a:prstGeom prst="rect">
            <a:avLst/>
          </a:prstGeom>
        </p:spPr>
        <p:txBody>
          <a:bodyPr wrap="square">
            <a:spAutoFit/>
          </a:bodyPr>
          <a:lstStyle/>
          <a:p>
            <a:pPr lvl="0" algn="just"/>
            <a:r>
              <a:rPr lang="es-EC" sz="2000" dirty="0" smtClean="0">
                <a:latin typeface="Arial" panose="020B0604020202020204" pitchFamily="34" charset="0"/>
                <a:cs typeface="Arial" panose="020B0604020202020204" pitchFamily="34" charset="0"/>
              </a:rPr>
              <a:t>Son </a:t>
            </a:r>
            <a:r>
              <a:rPr lang="es-EC" sz="2000" dirty="0">
                <a:latin typeface="Arial" panose="020B0604020202020204" pitchFamily="34" charset="0"/>
                <a:cs typeface="Arial" panose="020B0604020202020204" pitchFamily="34" charset="0"/>
              </a:rPr>
              <a:t>sociedades anónimas, cuyo objeto social único es brindar los servicios y mecanismos requeridos para la negociación de valores.</a:t>
            </a:r>
          </a:p>
        </p:txBody>
      </p:sp>
      <p:sp>
        <p:nvSpPr>
          <p:cNvPr id="7" name="6 Rectángulo"/>
          <p:cNvSpPr/>
          <p:nvPr/>
        </p:nvSpPr>
        <p:spPr>
          <a:xfrm>
            <a:off x="1303421" y="3441194"/>
            <a:ext cx="2332748" cy="707886"/>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Bolsa de Valores de Quito</a:t>
            </a:r>
            <a:endParaRPr lang="es-EC" sz="2000" b="1" dirty="0">
              <a:latin typeface="Arial" panose="020B0604020202020204" pitchFamily="34" charset="0"/>
              <a:cs typeface="Arial" panose="020B0604020202020204" pitchFamily="34" charset="0"/>
            </a:endParaRPr>
          </a:p>
        </p:txBody>
      </p:sp>
      <p:sp>
        <p:nvSpPr>
          <p:cNvPr id="15" name="14 Rectángulo"/>
          <p:cNvSpPr/>
          <p:nvPr/>
        </p:nvSpPr>
        <p:spPr>
          <a:xfrm>
            <a:off x="4547621" y="2898810"/>
            <a:ext cx="2688948" cy="1754326"/>
          </a:xfrm>
          <a:prstGeom prst="rect">
            <a:avLst/>
          </a:prstGeom>
        </p:spPr>
        <p:txBody>
          <a:bodyPr wrap="square">
            <a:spAutoFit/>
          </a:bodyPr>
          <a:lstStyle/>
          <a:p>
            <a:pPr algn="just"/>
            <a:r>
              <a:rPr lang="es-EC" dirty="0" smtClean="0">
                <a:latin typeface="Arial" panose="020B0604020202020204" pitchFamily="34" charset="0"/>
                <a:cs typeface="Arial" panose="020B0604020202020204" pitchFamily="34" charset="0"/>
              </a:rPr>
              <a:t>Es </a:t>
            </a:r>
            <a:r>
              <a:rPr lang="es-EC" dirty="0">
                <a:latin typeface="Arial" panose="020B0604020202020204" pitchFamily="34" charset="0"/>
                <a:cs typeface="Arial" panose="020B0604020202020204" pitchFamily="34" charset="0"/>
              </a:rPr>
              <a:t>una corporación civil sin fines de lucro, autorizada y controlada por la Superintendencia de Compañías, Valores y </a:t>
            </a:r>
            <a:r>
              <a:rPr lang="es-EC" dirty="0" smtClean="0">
                <a:latin typeface="Arial" panose="020B0604020202020204" pitchFamily="34" charset="0"/>
                <a:cs typeface="Arial" panose="020B0604020202020204" pitchFamily="34" charset="0"/>
              </a:rPr>
              <a:t>Seguros.</a:t>
            </a:r>
            <a:endParaRPr lang="es-EC" dirty="0">
              <a:latin typeface="Arial" panose="020B0604020202020204" pitchFamily="34" charset="0"/>
              <a:cs typeface="Arial" panose="020B0604020202020204" pitchFamily="34" charset="0"/>
            </a:endParaRPr>
          </a:p>
        </p:txBody>
      </p:sp>
      <p:cxnSp>
        <p:nvCxnSpPr>
          <p:cNvPr id="19" name="18 Conector recto de flecha"/>
          <p:cNvCxnSpPr>
            <a:stCxn id="3" idx="2"/>
            <a:endCxn id="4" idx="0"/>
          </p:cNvCxnSpPr>
          <p:nvPr/>
        </p:nvCxnSpPr>
        <p:spPr>
          <a:xfrm>
            <a:off x="3996601" y="938337"/>
            <a:ext cx="35612" cy="375136"/>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pic>
        <p:nvPicPr>
          <p:cNvPr id="28" name="27 Imagen"/>
          <p:cNvPicPr/>
          <p:nvPr/>
        </p:nvPicPr>
        <p:blipFill>
          <a:blip r:embed="rId3">
            <a:extLst>
              <a:ext uri="{28A0092B-C50C-407E-A947-70E740481C1C}">
                <a14:useLocalDpi xmlns:a14="http://schemas.microsoft.com/office/drawing/2010/main" val="0"/>
              </a:ext>
            </a:extLst>
          </a:blip>
          <a:srcRect/>
          <a:stretch>
            <a:fillRect/>
          </a:stretch>
        </p:blipFill>
        <p:spPr bwMode="auto">
          <a:xfrm>
            <a:off x="8316689" y="3055406"/>
            <a:ext cx="2304256" cy="1381706"/>
          </a:xfrm>
          <a:prstGeom prst="rect">
            <a:avLst/>
          </a:prstGeom>
          <a:noFill/>
          <a:ln>
            <a:noFill/>
          </a:ln>
        </p:spPr>
      </p:pic>
      <p:pic>
        <p:nvPicPr>
          <p:cNvPr id="29" name="28 Imagen" descr="http://www.mundobvg.com/images/logo.png"/>
          <p:cNvPicPr/>
          <p:nvPr/>
        </p:nvPicPr>
        <p:blipFill>
          <a:blip r:embed="rId4">
            <a:extLst>
              <a:ext uri="{28A0092B-C50C-407E-A947-70E740481C1C}">
                <a14:useLocalDpi xmlns:a14="http://schemas.microsoft.com/office/drawing/2010/main" val="0"/>
              </a:ext>
            </a:extLst>
          </a:blip>
          <a:srcRect/>
          <a:stretch>
            <a:fillRect/>
          </a:stretch>
        </p:blipFill>
        <p:spPr bwMode="auto">
          <a:xfrm>
            <a:off x="8316689" y="5169371"/>
            <a:ext cx="2447925" cy="923925"/>
          </a:xfrm>
          <a:prstGeom prst="rect">
            <a:avLst/>
          </a:prstGeom>
          <a:noFill/>
          <a:ln>
            <a:noFill/>
          </a:ln>
        </p:spPr>
      </p:pic>
      <p:cxnSp>
        <p:nvCxnSpPr>
          <p:cNvPr id="38" name="37 Conector recto"/>
          <p:cNvCxnSpPr/>
          <p:nvPr/>
        </p:nvCxnSpPr>
        <p:spPr>
          <a:xfrm>
            <a:off x="645703" y="1988840"/>
            <a:ext cx="0" cy="3690508"/>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39" name="38 Conector recto"/>
          <p:cNvCxnSpPr>
            <a:stCxn id="4" idx="1"/>
          </p:cNvCxnSpPr>
          <p:nvPr/>
        </p:nvCxnSpPr>
        <p:spPr>
          <a:xfrm flipH="1">
            <a:off x="645703" y="1975193"/>
            <a:ext cx="974242" cy="0"/>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sp>
        <p:nvSpPr>
          <p:cNvPr id="48" name="47 Rectángulo"/>
          <p:cNvSpPr/>
          <p:nvPr/>
        </p:nvSpPr>
        <p:spPr>
          <a:xfrm>
            <a:off x="1303421" y="5313402"/>
            <a:ext cx="2332748" cy="707886"/>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Bolsa de Valores de Guayaquil</a:t>
            </a:r>
            <a:endParaRPr lang="es-EC" sz="2000" b="1" dirty="0">
              <a:latin typeface="Arial" panose="020B0604020202020204" pitchFamily="34" charset="0"/>
              <a:cs typeface="Arial" panose="020B0604020202020204" pitchFamily="34" charset="0"/>
            </a:endParaRPr>
          </a:p>
        </p:txBody>
      </p:sp>
      <p:cxnSp>
        <p:nvCxnSpPr>
          <p:cNvPr id="49" name="48 Conector recto de flecha"/>
          <p:cNvCxnSpPr>
            <a:stCxn id="7" idx="3"/>
            <a:endCxn id="15" idx="1"/>
          </p:cNvCxnSpPr>
          <p:nvPr/>
        </p:nvCxnSpPr>
        <p:spPr>
          <a:xfrm flipV="1">
            <a:off x="3636169" y="3775973"/>
            <a:ext cx="911452" cy="19164"/>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cxnSp>
        <p:nvCxnSpPr>
          <p:cNvPr id="52" name="51 Conector recto de flecha"/>
          <p:cNvCxnSpPr>
            <a:stCxn id="15" idx="3"/>
            <a:endCxn id="28" idx="1"/>
          </p:cNvCxnSpPr>
          <p:nvPr/>
        </p:nvCxnSpPr>
        <p:spPr>
          <a:xfrm flipV="1">
            <a:off x="7236569" y="3746259"/>
            <a:ext cx="1080120" cy="29714"/>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cxnSp>
        <p:nvCxnSpPr>
          <p:cNvPr id="56" name="55 Conector recto de flecha"/>
          <p:cNvCxnSpPr>
            <a:endCxn id="7" idx="1"/>
          </p:cNvCxnSpPr>
          <p:nvPr/>
        </p:nvCxnSpPr>
        <p:spPr>
          <a:xfrm>
            <a:off x="645703" y="3795137"/>
            <a:ext cx="657718" cy="0"/>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sp>
        <p:nvSpPr>
          <p:cNvPr id="60" name="59 Rectángulo"/>
          <p:cNvSpPr/>
          <p:nvPr/>
        </p:nvSpPr>
        <p:spPr>
          <a:xfrm>
            <a:off x="4547621" y="4771018"/>
            <a:ext cx="3048988" cy="1754326"/>
          </a:xfrm>
          <a:prstGeom prst="rect">
            <a:avLst/>
          </a:prstGeom>
        </p:spPr>
        <p:txBody>
          <a:bodyPr wrap="square">
            <a:spAutoFit/>
          </a:bodyPr>
          <a:lstStyle/>
          <a:p>
            <a:pPr algn="just"/>
            <a:r>
              <a:rPr lang="es-EC" dirty="0">
                <a:latin typeface="Arial" panose="020B0604020202020204" pitchFamily="34" charset="0"/>
                <a:cs typeface="Arial" panose="020B0604020202020204" pitchFamily="34" charset="0"/>
              </a:rPr>
              <a:t>Es una Corporación Civil sin fines de lucro regulada por la Ley de Mercado de Valores y sus Reglamentos, su Estatuto Social y demás normas</a:t>
            </a:r>
          </a:p>
        </p:txBody>
      </p:sp>
      <p:cxnSp>
        <p:nvCxnSpPr>
          <p:cNvPr id="61" name="60 Conector recto de flecha"/>
          <p:cNvCxnSpPr>
            <a:stCxn id="48" idx="3"/>
            <a:endCxn id="60" idx="1"/>
          </p:cNvCxnSpPr>
          <p:nvPr/>
        </p:nvCxnSpPr>
        <p:spPr>
          <a:xfrm flipV="1">
            <a:off x="3636169" y="5648181"/>
            <a:ext cx="911452" cy="19164"/>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cxnSp>
        <p:nvCxnSpPr>
          <p:cNvPr id="64" name="63 Conector recto de flecha"/>
          <p:cNvCxnSpPr>
            <a:endCxn id="48" idx="1"/>
          </p:cNvCxnSpPr>
          <p:nvPr/>
        </p:nvCxnSpPr>
        <p:spPr>
          <a:xfrm flipV="1">
            <a:off x="645703" y="5667345"/>
            <a:ext cx="657718" cy="12003"/>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cxnSp>
        <p:nvCxnSpPr>
          <p:cNvPr id="70" name="69 Conector recto de flecha"/>
          <p:cNvCxnSpPr>
            <a:stCxn id="60" idx="3"/>
            <a:endCxn id="29" idx="1"/>
          </p:cNvCxnSpPr>
          <p:nvPr/>
        </p:nvCxnSpPr>
        <p:spPr>
          <a:xfrm flipV="1">
            <a:off x="7596609" y="5631334"/>
            <a:ext cx="720080" cy="16847"/>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23307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hlinkClick r:id="rId2" action="ppaction://hlinksldjump"/>
          </p:cNvPr>
          <p:cNvSpPr/>
          <p:nvPr/>
        </p:nvSpPr>
        <p:spPr>
          <a:xfrm>
            <a:off x="205378" y="199673"/>
            <a:ext cx="880650" cy="276999"/>
          </a:xfrm>
          <a:prstGeom prst="rect">
            <a:avLst/>
          </a:prstGeom>
        </p:spPr>
        <p:txBody>
          <a:bodyPr wrap="square">
            <a:spAutoFit/>
          </a:bodyPr>
          <a:lstStyle/>
          <a:p>
            <a:pPr lvl="0" algn="ctr"/>
            <a:r>
              <a:rPr lang="es-EC" sz="1200" b="1" dirty="0" smtClean="0">
                <a:latin typeface="Arial" panose="020B0604020202020204" pitchFamily="34" charset="0"/>
                <a:cs typeface="Arial" panose="020B0604020202020204" pitchFamily="34" charset="0"/>
              </a:rPr>
              <a:t>Regresar</a:t>
            </a:r>
            <a:endParaRPr lang="es-EC" sz="1200" b="1" dirty="0">
              <a:latin typeface="Arial" panose="020B0604020202020204" pitchFamily="34" charset="0"/>
              <a:cs typeface="Arial" panose="020B0604020202020204" pitchFamily="34" charset="0"/>
            </a:endParaRPr>
          </a:p>
        </p:txBody>
      </p:sp>
      <p:sp>
        <p:nvSpPr>
          <p:cNvPr id="3" name="2 Rectángulo"/>
          <p:cNvSpPr/>
          <p:nvPr/>
        </p:nvSpPr>
        <p:spPr>
          <a:xfrm>
            <a:off x="1475929" y="2228671"/>
            <a:ext cx="4322029" cy="1200329"/>
          </a:xfrm>
          <a:prstGeom prst="rect">
            <a:avLst/>
          </a:prstGeom>
        </p:spPr>
        <p:txBody>
          <a:bodyPr wrap="square">
            <a:spAutoFit/>
          </a:bodyPr>
          <a:lstStyle/>
          <a:p>
            <a:pPr algn="just"/>
            <a:r>
              <a:rPr lang="es-EC" dirty="0">
                <a:latin typeface="Arial" panose="020B0604020202020204" pitchFamily="34" charset="0"/>
                <a:cs typeface="Arial" panose="020B0604020202020204" pitchFamily="34" charset="0"/>
              </a:rPr>
              <a:t>Son compañías anónimas autorizadas y controladas por la Superintendencia de Compañías, Valores y Seguros para ejercer la intermediación de </a:t>
            </a:r>
            <a:r>
              <a:rPr lang="es-EC" dirty="0" smtClean="0">
                <a:latin typeface="Arial" panose="020B0604020202020204" pitchFamily="34" charset="0"/>
                <a:cs typeface="Arial" panose="020B0604020202020204" pitchFamily="34" charset="0"/>
              </a:rPr>
              <a:t>valores</a:t>
            </a:r>
            <a:r>
              <a:rPr lang="es-EC" dirty="0">
                <a:latin typeface="Arial" panose="020B0604020202020204" pitchFamily="34" charset="0"/>
                <a:cs typeface="Arial" panose="020B0604020202020204" pitchFamily="34" charset="0"/>
              </a:rPr>
              <a:t>.</a:t>
            </a:r>
          </a:p>
        </p:txBody>
      </p:sp>
      <p:sp>
        <p:nvSpPr>
          <p:cNvPr id="4" name="3 Rectángulo"/>
          <p:cNvSpPr/>
          <p:nvPr/>
        </p:nvSpPr>
        <p:spPr>
          <a:xfrm>
            <a:off x="6444480" y="5013176"/>
            <a:ext cx="4176465" cy="1200329"/>
          </a:xfrm>
          <a:prstGeom prst="rect">
            <a:avLst/>
          </a:prstGeom>
        </p:spPr>
        <p:txBody>
          <a:bodyPr wrap="square">
            <a:spAutoFit/>
          </a:bodyPr>
          <a:lstStyle/>
          <a:p>
            <a:pPr algn="just"/>
            <a:r>
              <a:rPr lang="es-EC" dirty="0">
                <a:latin typeface="Arial" panose="020B0604020202020204" pitchFamily="34" charset="0"/>
                <a:cs typeface="Arial" panose="020B0604020202020204" pitchFamily="34" charset="0"/>
              </a:rPr>
              <a:t>cumplir los parámetros, índices, relaciones y demás normas de solvencia y prudencia financiera y controles </a:t>
            </a:r>
          </a:p>
        </p:txBody>
      </p:sp>
      <p:sp>
        <p:nvSpPr>
          <p:cNvPr id="5" name="4 Rectángulo"/>
          <p:cNvSpPr/>
          <p:nvPr/>
        </p:nvSpPr>
        <p:spPr>
          <a:xfrm>
            <a:off x="467817" y="1052736"/>
            <a:ext cx="3109569" cy="461665"/>
          </a:xfrm>
          <a:prstGeom prst="rect">
            <a:avLst/>
          </a:prstGeom>
        </p:spPr>
        <p:txBody>
          <a:bodyPr wrap="none">
            <a:spAutoFit/>
          </a:bodyPr>
          <a:lstStyle/>
          <a:p>
            <a:pPr lvl="0"/>
            <a:r>
              <a:rPr lang="es-EC" sz="2400" b="1" dirty="0" smtClean="0">
                <a:latin typeface="Arial" panose="020B0604020202020204" pitchFamily="34" charset="0"/>
                <a:cs typeface="Arial" panose="020B0604020202020204" pitchFamily="34" charset="0"/>
              </a:rPr>
              <a:t>CASA DE VALORES</a:t>
            </a:r>
            <a:endParaRPr lang="es-EC" sz="2400" b="1" dirty="0">
              <a:latin typeface="Arial" panose="020B0604020202020204" pitchFamily="34" charset="0"/>
              <a:cs typeface="Arial" panose="020B0604020202020204" pitchFamily="34" charset="0"/>
            </a:endParaRPr>
          </a:p>
        </p:txBody>
      </p:sp>
      <p:pic>
        <p:nvPicPr>
          <p:cNvPr id="6" name="13 Imagen"/>
          <p:cNvPicPr/>
          <p:nvPr/>
        </p:nvPicPr>
        <p:blipFill>
          <a:blip r:embed="rId3"/>
          <a:stretch>
            <a:fillRect/>
          </a:stretch>
        </p:blipFill>
        <p:spPr>
          <a:xfrm>
            <a:off x="6831533" y="1498459"/>
            <a:ext cx="2421259" cy="983900"/>
          </a:xfrm>
          <a:prstGeom prst="rect">
            <a:avLst/>
          </a:prstGeom>
        </p:spPr>
      </p:pic>
      <p:pic>
        <p:nvPicPr>
          <p:cNvPr id="7" name="image10.jpeg"/>
          <p:cNvPicPr/>
          <p:nvPr/>
        </p:nvPicPr>
        <p:blipFill>
          <a:blip r:embed="rId4" cstate="print"/>
          <a:stretch>
            <a:fillRect/>
          </a:stretch>
        </p:blipFill>
        <p:spPr>
          <a:xfrm>
            <a:off x="9252793" y="2770391"/>
            <a:ext cx="1467218" cy="1162665"/>
          </a:xfrm>
          <a:prstGeom prst="rect">
            <a:avLst/>
          </a:prstGeom>
        </p:spPr>
      </p:pic>
      <p:sp>
        <p:nvSpPr>
          <p:cNvPr id="9" name="8 Rectángulo"/>
          <p:cNvSpPr/>
          <p:nvPr/>
        </p:nvSpPr>
        <p:spPr>
          <a:xfrm>
            <a:off x="3780185" y="3923764"/>
            <a:ext cx="4275529" cy="369332"/>
          </a:xfrm>
          <a:prstGeom prst="rect">
            <a:avLst/>
          </a:prstGeom>
        </p:spPr>
        <p:txBody>
          <a:bodyPr wrap="none">
            <a:spAutoFit/>
          </a:bodyPr>
          <a:lstStyle/>
          <a:p>
            <a:pPr algn="just"/>
            <a:r>
              <a:rPr lang="es-EC" dirty="0">
                <a:latin typeface="Arial" panose="020B0604020202020204" pitchFamily="34" charset="0"/>
                <a:cs typeface="Arial" panose="020B0604020202020204" pitchFamily="34" charset="0"/>
              </a:rPr>
              <a:t>El capital mínimo es USD $ 105,156.00 </a:t>
            </a:r>
          </a:p>
        </p:txBody>
      </p:sp>
      <p:sp>
        <p:nvSpPr>
          <p:cNvPr id="11" name="10 Flecha doblada"/>
          <p:cNvSpPr/>
          <p:nvPr/>
        </p:nvSpPr>
        <p:spPr>
          <a:xfrm rot="5400000">
            <a:off x="3768154" y="1223059"/>
            <a:ext cx="921294" cy="868680"/>
          </a:xfrm>
          <a:prstGeom prst="bentArrow">
            <a:avLst>
              <a:gd name="adj1" fmla="val 15925"/>
              <a:gd name="adj2" fmla="val 25000"/>
              <a:gd name="adj3" fmla="val 25000"/>
              <a:gd name="adj4" fmla="val 4919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11 Flecha doblada"/>
          <p:cNvSpPr/>
          <p:nvPr/>
        </p:nvSpPr>
        <p:spPr>
          <a:xfrm rot="5400000">
            <a:off x="5885268" y="2852780"/>
            <a:ext cx="1147855" cy="868680"/>
          </a:xfrm>
          <a:prstGeom prst="bentArrow">
            <a:avLst>
              <a:gd name="adj1" fmla="val 15925"/>
              <a:gd name="adj2" fmla="val 25000"/>
              <a:gd name="adj3" fmla="val 25000"/>
              <a:gd name="adj4" fmla="val 4919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12 Flecha doblada"/>
          <p:cNvSpPr/>
          <p:nvPr/>
        </p:nvSpPr>
        <p:spPr>
          <a:xfrm rot="5400000">
            <a:off x="8120835" y="4097242"/>
            <a:ext cx="963188" cy="868680"/>
          </a:xfrm>
          <a:prstGeom prst="bentArrow">
            <a:avLst>
              <a:gd name="adj1" fmla="val 15925"/>
              <a:gd name="adj2" fmla="val 25000"/>
              <a:gd name="adj3" fmla="val 25000"/>
              <a:gd name="adj4" fmla="val 4919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4" name="1 Imagen"/>
          <p:cNvPicPr/>
          <p:nvPr/>
        </p:nvPicPr>
        <p:blipFill>
          <a:blip r:embed="rId5"/>
          <a:stretch>
            <a:fillRect/>
          </a:stretch>
        </p:blipFill>
        <p:spPr>
          <a:xfrm>
            <a:off x="432534" y="3933056"/>
            <a:ext cx="1979499" cy="849259"/>
          </a:xfrm>
          <a:prstGeom prst="rect">
            <a:avLst/>
          </a:prstGeom>
        </p:spPr>
      </p:pic>
      <p:pic>
        <p:nvPicPr>
          <p:cNvPr id="1026" name="Picture 2" descr="Valorapolo.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8603" y="5322069"/>
            <a:ext cx="3045718" cy="113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307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hlinkClick r:id="rId2" action="ppaction://hlinksldjump"/>
          </p:cNvPr>
          <p:cNvSpPr/>
          <p:nvPr/>
        </p:nvSpPr>
        <p:spPr>
          <a:xfrm>
            <a:off x="205378" y="199673"/>
            <a:ext cx="880650" cy="276999"/>
          </a:xfrm>
          <a:prstGeom prst="rect">
            <a:avLst/>
          </a:prstGeom>
        </p:spPr>
        <p:txBody>
          <a:bodyPr wrap="square">
            <a:spAutoFit/>
          </a:bodyPr>
          <a:lstStyle/>
          <a:p>
            <a:pPr lvl="0" algn="ctr"/>
            <a:r>
              <a:rPr lang="es-EC" sz="1200" b="1" dirty="0" smtClean="0">
                <a:latin typeface="Arial" panose="020B0604020202020204" pitchFamily="34" charset="0"/>
                <a:cs typeface="Arial" panose="020B0604020202020204" pitchFamily="34" charset="0"/>
              </a:rPr>
              <a:t>Regresar</a:t>
            </a:r>
            <a:endParaRPr lang="es-EC" sz="1200" b="1" dirty="0">
              <a:latin typeface="Arial" panose="020B0604020202020204" pitchFamily="34" charset="0"/>
              <a:cs typeface="Arial" panose="020B0604020202020204" pitchFamily="34" charset="0"/>
            </a:endParaRPr>
          </a:p>
        </p:txBody>
      </p:sp>
      <p:sp>
        <p:nvSpPr>
          <p:cNvPr id="3" name="2 Rectángulo"/>
          <p:cNvSpPr/>
          <p:nvPr/>
        </p:nvSpPr>
        <p:spPr>
          <a:xfrm>
            <a:off x="251992" y="1724615"/>
            <a:ext cx="5904458" cy="1200329"/>
          </a:xfrm>
          <a:prstGeom prst="rect">
            <a:avLst/>
          </a:prstGeom>
        </p:spPr>
        <p:txBody>
          <a:bodyPr wrap="square">
            <a:spAutoFit/>
          </a:bodyPr>
          <a:lstStyle/>
          <a:p>
            <a:pPr algn="just"/>
            <a:r>
              <a:rPr lang="es-EC" dirty="0">
                <a:latin typeface="Arial" panose="020B0604020202020204" pitchFamily="34" charset="0"/>
                <a:cs typeface="Arial" panose="020B0604020202020204" pitchFamily="34" charset="0"/>
              </a:rPr>
              <a:t>Son compañías públicas, privadas o instituciones del sector público que financian sus actividades mediante la emisión y colocación de valores, a través del mercado de valores.</a:t>
            </a:r>
          </a:p>
        </p:txBody>
      </p:sp>
      <p:sp>
        <p:nvSpPr>
          <p:cNvPr id="4" name="3 Rectángulo"/>
          <p:cNvSpPr/>
          <p:nvPr/>
        </p:nvSpPr>
        <p:spPr>
          <a:xfrm>
            <a:off x="205378" y="3419708"/>
            <a:ext cx="5951071" cy="369332"/>
          </a:xfrm>
          <a:prstGeom prst="rect">
            <a:avLst/>
          </a:prstGeom>
        </p:spPr>
        <p:txBody>
          <a:bodyPr wrap="square">
            <a:spAutoFit/>
          </a:bodyPr>
          <a:lstStyle/>
          <a:p>
            <a:r>
              <a:rPr lang="es-ES" dirty="0">
                <a:latin typeface="Arial" panose="020B0604020202020204" pitchFamily="34" charset="0"/>
                <a:cs typeface="Arial" panose="020B0604020202020204" pitchFamily="34" charset="0"/>
              </a:rPr>
              <a:t>431 se encuentran vigentes lo que representa el 60,79%</a:t>
            </a:r>
            <a:endParaRPr lang="es-EC" dirty="0">
              <a:latin typeface="Arial" panose="020B0604020202020204" pitchFamily="34" charset="0"/>
              <a:cs typeface="Arial" panose="020B0604020202020204" pitchFamily="34" charset="0"/>
            </a:endParaRPr>
          </a:p>
        </p:txBody>
      </p:sp>
      <p:sp>
        <p:nvSpPr>
          <p:cNvPr id="5" name="4 Rectángulo"/>
          <p:cNvSpPr/>
          <p:nvPr/>
        </p:nvSpPr>
        <p:spPr>
          <a:xfrm>
            <a:off x="216024" y="4365104"/>
            <a:ext cx="5940425" cy="646331"/>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274 compañías cancelaron sus negociaciones representadas por un 38,65%</a:t>
            </a:r>
            <a:endParaRPr lang="es-EC" dirty="0">
              <a:latin typeface="Arial" panose="020B0604020202020204" pitchFamily="34" charset="0"/>
              <a:cs typeface="Arial" panose="020B0604020202020204" pitchFamily="34" charset="0"/>
            </a:endParaRPr>
          </a:p>
        </p:txBody>
      </p:sp>
      <p:sp>
        <p:nvSpPr>
          <p:cNvPr id="6" name="5 Rectángulo"/>
          <p:cNvSpPr/>
          <p:nvPr/>
        </p:nvSpPr>
        <p:spPr>
          <a:xfrm>
            <a:off x="216024" y="5602014"/>
            <a:ext cx="5940425" cy="923330"/>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4 compañías se encuentran en proceso de cancelación de sus negociaciones están representadas por un 0,56%</a:t>
            </a:r>
            <a:endParaRPr lang="es-EC" dirty="0">
              <a:latin typeface="Arial" panose="020B0604020202020204" pitchFamily="34" charset="0"/>
              <a:cs typeface="Arial" panose="020B060402020202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546802289"/>
              </p:ext>
            </p:extLst>
          </p:nvPr>
        </p:nvGraphicFramePr>
        <p:xfrm>
          <a:off x="6732513" y="1159376"/>
          <a:ext cx="4570095" cy="2773680"/>
        </p:xfrm>
        <a:graphic>
          <a:graphicData uri="http://schemas.openxmlformats.org/drawingml/2006/table">
            <a:tbl>
              <a:tblPr firstRow="1" firstCol="1" bandRow="1">
                <a:tableStyleId>{5940675A-B579-460E-94D1-54222C63F5DA}</a:tableStyleId>
              </a:tblPr>
              <a:tblGrid>
                <a:gridCol w="3043555"/>
                <a:gridCol w="1526540"/>
              </a:tblGrid>
              <a:tr h="0">
                <a:tc>
                  <a:txBody>
                    <a:bodyPr/>
                    <a:lstStyle/>
                    <a:p>
                      <a:pPr algn="ctr">
                        <a:lnSpc>
                          <a:spcPct val="100000"/>
                        </a:lnSpc>
                        <a:spcAft>
                          <a:spcPts val="0"/>
                        </a:spcAft>
                      </a:pPr>
                      <a:r>
                        <a:rPr lang="es-EC" sz="1400" dirty="0">
                          <a:latin typeface="Arial" panose="020B0604020202020204" pitchFamily="34" charset="0"/>
                          <a:cs typeface="Arial" panose="020B0604020202020204" pitchFamily="34" charset="0"/>
                        </a:rPr>
                        <a:t>Sector</a:t>
                      </a:r>
                    </a:p>
                  </a:txBody>
                  <a:tcPr marL="36195" marR="36195" marT="0" marB="0" anchor="ctr"/>
                </a:tc>
                <a:tc>
                  <a:txBody>
                    <a:bodyPr/>
                    <a:lstStyle/>
                    <a:p>
                      <a:pPr algn="ctr">
                        <a:lnSpc>
                          <a:spcPct val="100000"/>
                        </a:lnSpc>
                        <a:spcAft>
                          <a:spcPts val="0"/>
                        </a:spcAft>
                      </a:pPr>
                      <a:r>
                        <a:rPr lang="es-EC" sz="1400">
                          <a:latin typeface="Arial" panose="020B0604020202020204" pitchFamily="34" charset="0"/>
                          <a:cs typeface="Arial" panose="020B0604020202020204" pitchFamily="34" charset="0"/>
                        </a:rPr>
                        <a:t>Número Emisores</a:t>
                      </a:r>
                    </a:p>
                  </a:txBody>
                  <a:tcPr marL="36195" marR="36195" marT="0" marB="0" anchor="ctr"/>
                </a:tc>
              </a:tr>
              <a:tr h="0">
                <a:tc>
                  <a:txBody>
                    <a:bodyPr/>
                    <a:lstStyle/>
                    <a:p>
                      <a:pPr algn="just">
                        <a:lnSpc>
                          <a:spcPct val="100000"/>
                        </a:lnSpc>
                        <a:spcAft>
                          <a:spcPts val="0"/>
                        </a:spcAft>
                      </a:pPr>
                      <a:r>
                        <a:rPr lang="es-EC" sz="1400">
                          <a:latin typeface="Arial" panose="020B0604020202020204" pitchFamily="34" charset="0"/>
                          <a:cs typeface="Arial" panose="020B0604020202020204" pitchFamily="34" charset="0"/>
                        </a:rPr>
                        <a:t>Agrícola, ganadero, pesquero y maderero</a:t>
                      </a:r>
                    </a:p>
                  </a:txBody>
                  <a:tcPr marL="36195" marR="36195" marT="0" marB="0" anchor="ctr"/>
                </a:tc>
                <a:tc>
                  <a:txBody>
                    <a:bodyPr/>
                    <a:lstStyle/>
                    <a:p>
                      <a:pPr algn="ctr">
                        <a:lnSpc>
                          <a:spcPct val="100000"/>
                        </a:lnSpc>
                        <a:spcAft>
                          <a:spcPts val="0"/>
                        </a:spcAft>
                      </a:pPr>
                      <a:r>
                        <a:rPr lang="es-EC" sz="1400">
                          <a:latin typeface="Arial" panose="020B0604020202020204" pitchFamily="34" charset="0"/>
                          <a:cs typeface="Arial" panose="020B0604020202020204" pitchFamily="34" charset="0"/>
                        </a:rPr>
                        <a:t>31</a:t>
                      </a:r>
                    </a:p>
                  </a:txBody>
                  <a:tcPr marL="36195" marR="36195" marT="0" marB="0" anchor="ctr"/>
                </a:tc>
              </a:tr>
              <a:tr h="0">
                <a:tc>
                  <a:txBody>
                    <a:bodyPr/>
                    <a:lstStyle/>
                    <a:p>
                      <a:pPr algn="just">
                        <a:lnSpc>
                          <a:spcPct val="100000"/>
                        </a:lnSpc>
                        <a:spcAft>
                          <a:spcPts val="0"/>
                        </a:spcAft>
                      </a:pPr>
                      <a:r>
                        <a:rPr lang="es-EC" sz="1400">
                          <a:latin typeface="Arial" panose="020B0604020202020204" pitchFamily="34" charset="0"/>
                          <a:cs typeface="Arial" panose="020B0604020202020204" pitchFamily="34" charset="0"/>
                        </a:rPr>
                        <a:t>Comercial</a:t>
                      </a:r>
                    </a:p>
                  </a:txBody>
                  <a:tcPr marL="36195" marR="36195" marT="0" marB="0" anchor="ctr"/>
                </a:tc>
                <a:tc>
                  <a:txBody>
                    <a:bodyPr/>
                    <a:lstStyle/>
                    <a:p>
                      <a:pPr algn="ctr">
                        <a:lnSpc>
                          <a:spcPct val="100000"/>
                        </a:lnSpc>
                        <a:spcAft>
                          <a:spcPts val="0"/>
                        </a:spcAft>
                      </a:pPr>
                      <a:r>
                        <a:rPr lang="es-EC" sz="1400">
                          <a:latin typeface="Arial" panose="020B0604020202020204" pitchFamily="34" charset="0"/>
                          <a:cs typeface="Arial" panose="020B0604020202020204" pitchFamily="34" charset="0"/>
                        </a:rPr>
                        <a:t>96</a:t>
                      </a:r>
                    </a:p>
                  </a:txBody>
                  <a:tcPr marL="36195" marR="36195" marT="0" marB="0" anchor="ctr"/>
                </a:tc>
              </a:tr>
              <a:tr h="0">
                <a:tc>
                  <a:txBody>
                    <a:bodyPr/>
                    <a:lstStyle/>
                    <a:p>
                      <a:pPr algn="just">
                        <a:lnSpc>
                          <a:spcPct val="100000"/>
                        </a:lnSpc>
                        <a:spcAft>
                          <a:spcPts val="0"/>
                        </a:spcAft>
                      </a:pPr>
                      <a:r>
                        <a:rPr lang="es-EC" sz="1400">
                          <a:latin typeface="Arial" panose="020B0604020202020204" pitchFamily="34" charset="0"/>
                          <a:cs typeface="Arial" panose="020B0604020202020204" pitchFamily="34" charset="0"/>
                        </a:rPr>
                        <a:t>Energía y Minas</a:t>
                      </a:r>
                    </a:p>
                  </a:txBody>
                  <a:tcPr marL="36195" marR="36195" marT="0" marB="0" anchor="ctr"/>
                </a:tc>
                <a:tc>
                  <a:txBody>
                    <a:bodyPr/>
                    <a:lstStyle/>
                    <a:p>
                      <a:pPr algn="ctr">
                        <a:lnSpc>
                          <a:spcPct val="100000"/>
                        </a:lnSpc>
                        <a:spcAft>
                          <a:spcPts val="0"/>
                        </a:spcAft>
                      </a:pPr>
                      <a:r>
                        <a:rPr lang="es-EC" sz="1400">
                          <a:latin typeface="Arial" panose="020B0604020202020204" pitchFamily="34" charset="0"/>
                          <a:cs typeface="Arial" panose="020B0604020202020204" pitchFamily="34" charset="0"/>
                        </a:rPr>
                        <a:t>3</a:t>
                      </a:r>
                    </a:p>
                  </a:txBody>
                  <a:tcPr marL="36195" marR="36195" marT="0" marB="0" anchor="ctr"/>
                </a:tc>
              </a:tr>
              <a:tr h="0">
                <a:tc>
                  <a:txBody>
                    <a:bodyPr/>
                    <a:lstStyle/>
                    <a:p>
                      <a:pPr algn="just">
                        <a:lnSpc>
                          <a:spcPct val="100000"/>
                        </a:lnSpc>
                        <a:spcAft>
                          <a:spcPts val="0"/>
                        </a:spcAft>
                      </a:pPr>
                      <a:r>
                        <a:rPr lang="es-EC" sz="1400">
                          <a:latin typeface="Arial" panose="020B0604020202020204" pitchFamily="34" charset="0"/>
                          <a:cs typeface="Arial" panose="020B0604020202020204" pitchFamily="34" charset="0"/>
                        </a:rPr>
                        <a:t>Financiero</a:t>
                      </a:r>
                    </a:p>
                  </a:txBody>
                  <a:tcPr marL="36195" marR="36195" marT="0" marB="0" anchor="ctr"/>
                </a:tc>
                <a:tc>
                  <a:txBody>
                    <a:bodyPr/>
                    <a:lstStyle/>
                    <a:p>
                      <a:pPr algn="ctr">
                        <a:lnSpc>
                          <a:spcPct val="100000"/>
                        </a:lnSpc>
                        <a:spcAft>
                          <a:spcPts val="0"/>
                        </a:spcAft>
                      </a:pPr>
                      <a:r>
                        <a:rPr lang="es-EC" sz="1400">
                          <a:latin typeface="Arial" panose="020B0604020202020204" pitchFamily="34" charset="0"/>
                          <a:cs typeface="Arial" panose="020B0604020202020204" pitchFamily="34" charset="0"/>
                        </a:rPr>
                        <a:t>27</a:t>
                      </a:r>
                    </a:p>
                  </a:txBody>
                  <a:tcPr marL="36195" marR="36195" marT="0" marB="0" anchor="ctr"/>
                </a:tc>
              </a:tr>
              <a:tr h="0">
                <a:tc>
                  <a:txBody>
                    <a:bodyPr/>
                    <a:lstStyle/>
                    <a:p>
                      <a:pPr algn="just">
                        <a:lnSpc>
                          <a:spcPct val="100000"/>
                        </a:lnSpc>
                        <a:spcAft>
                          <a:spcPts val="0"/>
                        </a:spcAft>
                      </a:pPr>
                      <a:r>
                        <a:rPr lang="es-EC" sz="1400">
                          <a:latin typeface="Arial" panose="020B0604020202020204" pitchFamily="34" charset="0"/>
                          <a:cs typeface="Arial" panose="020B0604020202020204" pitchFamily="34" charset="0"/>
                        </a:rPr>
                        <a:t>Industrial</a:t>
                      </a:r>
                    </a:p>
                  </a:txBody>
                  <a:tcPr marL="36195" marR="36195" marT="0" marB="0" anchor="ctr"/>
                </a:tc>
                <a:tc>
                  <a:txBody>
                    <a:bodyPr/>
                    <a:lstStyle/>
                    <a:p>
                      <a:pPr algn="ctr">
                        <a:lnSpc>
                          <a:spcPct val="100000"/>
                        </a:lnSpc>
                        <a:spcAft>
                          <a:spcPts val="0"/>
                        </a:spcAft>
                      </a:pPr>
                      <a:r>
                        <a:rPr lang="es-EC" sz="1400">
                          <a:latin typeface="Arial" panose="020B0604020202020204" pitchFamily="34" charset="0"/>
                          <a:cs typeface="Arial" panose="020B0604020202020204" pitchFamily="34" charset="0"/>
                        </a:rPr>
                        <a:t>73</a:t>
                      </a:r>
                    </a:p>
                  </a:txBody>
                  <a:tcPr marL="36195" marR="36195" marT="0" marB="0" anchor="ctr"/>
                </a:tc>
              </a:tr>
              <a:tr h="44450">
                <a:tc>
                  <a:txBody>
                    <a:bodyPr/>
                    <a:lstStyle/>
                    <a:p>
                      <a:pPr algn="just">
                        <a:lnSpc>
                          <a:spcPct val="100000"/>
                        </a:lnSpc>
                        <a:spcAft>
                          <a:spcPts val="0"/>
                        </a:spcAft>
                      </a:pPr>
                      <a:r>
                        <a:rPr lang="es-EC" sz="1400">
                          <a:latin typeface="Arial" panose="020B0604020202020204" pitchFamily="34" charset="0"/>
                          <a:cs typeface="Arial" panose="020B0604020202020204" pitchFamily="34" charset="0"/>
                        </a:rPr>
                        <a:t>Inmobiliario</a:t>
                      </a:r>
                    </a:p>
                  </a:txBody>
                  <a:tcPr marL="36195" marR="36195" marT="0" marB="0" anchor="ctr"/>
                </a:tc>
                <a:tc>
                  <a:txBody>
                    <a:bodyPr/>
                    <a:lstStyle/>
                    <a:p>
                      <a:pPr algn="ctr">
                        <a:lnSpc>
                          <a:spcPct val="100000"/>
                        </a:lnSpc>
                        <a:spcAft>
                          <a:spcPts val="0"/>
                        </a:spcAft>
                      </a:pPr>
                      <a:r>
                        <a:rPr lang="es-EC" sz="1400">
                          <a:latin typeface="Arial" panose="020B0604020202020204" pitchFamily="34" charset="0"/>
                          <a:cs typeface="Arial" panose="020B0604020202020204" pitchFamily="34" charset="0"/>
                        </a:rPr>
                        <a:t>6</a:t>
                      </a:r>
                    </a:p>
                  </a:txBody>
                  <a:tcPr marL="36195" marR="36195" marT="0" marB="0" anchor="ctr"/>
                </a:tc>
              </a:tr>
              <a:tr h="0">
                <a:tc>
                  <a:txBody>
                    <a:bodyPr/>
                    <a:lstStyle/>
                    <a:p>
                      <a:pPr algn="just">
                        <a:lnSpc>
                          <a:spcPct val="100000"/>
                        </a:lnSpc>
                        <a:spcAft>
                          <a:spcPts val="0"/>
                        </a:spcAft>
                      </a:pPr>
                      <a:r>
                        <a:rPr lang="es-EC" sz="1400">
                          <a:latin typeface="Arial" panose="020B0604020202020204" pitchFamily="34" charset="0"/>
                          <a:cs typeface="Arial" panose="020B0604020202020204" pitchFamily="34" charset="0"/>
                        </a:rPr>
                        <a:t>Mutualistas y Cooperativas</a:t>
                      </a:r>
                    </a:p>
                  </a:txBody>
                  <a:tcPr marL="36195" marR="36195" marT="0" marB="0" anchor="ctr"/>
                </a:tc>
                <a:tc>
                  <a:txBody>
                    <a:bodyPr/>
                    <a:lstStyle/>
                    <a:p>
                      <a:pPr algn="ctr">
                        <a:lnSpc>
                          <a:spcPct val="100000"/>
                        </a:lnSpc>
                        <a:spcAft>
                          <a:spcPts val="0"/>
                        </a:spcAft>
                      </a:pPr>
                      <a:r>
                        <a:rPr lang="es-EC" sz="1400">
                          <a:latin typeface="Arial" panose="020B0604020202020204" pitchFamily="34" charset="0"/>
                          <a:cs typeface="Arial" panose="020B0604020202020204" pitchFamily="34" charset="0"/>
                        </a:rPr>
                        <a:t>11</a:t>
                      </a:r>
                    </a:p>
                  </a:txBody>
                  <a:tcPr marL="36195" marR="36195" marT="0" marB="0" anchor="ctr"/>
                </a:tc>
              </a:tr>
              <a:tr h="0">
                <a:tc>
                  <a:txBody>
                    <a:bodyPr/>
                    <a:lstStyle/>
                    <a:p>
                      <a:pPr algn="just">
                        <a:lnSpc>
                          <a:spcPct val="100000"/>
                        </a:lnSpc>
                        <a:spcAft>
                          <a:spcPts val="0"/>
                        </a:spcAft>
                      </a:pPr>
                      <a:r>
                        <a:rPr lang="es-EC" sz="1400">
                          <a:latin typeface="Arial" panose="020B0604020202020204" pitchFamily="34" charset="0"/>
                          <a:cs typeface="Arial" panose="020B0604020202020204" pitchFamily="34" charset="0"/>
                        </a:rPr>
                        <a:t>Servicios</a:t>
                      </a:r>
                    </a:p>
                  </a:txBody>
                  <a:tcPr marL="36195" marR="36195" marT="0" marB="0" anchor="ctr"/>
                </a:tc>
                <a:tc>
                  <a:txBody>
                    <a:bodyPr/>
                    <a:lstStyle/>
                    <a:p>
                      <a:pPr algn="ctr">
                        <a:lnSpc>
                          <a:spcPct val="100000"/>
                        </a:lnSpc>
                        <a:spcAft>
                          <a:spcPts val="0"/>
                        </a:spcAft>
                      </a:pPr>
                      <a:r>
                        <a:rPr lang="es-EC" sz="1400" dirty="0">
                          <a:latin typeface="Arial" panose="020B0604020202020204" pitchFamily="34" charset="0"/>
                          <a:cs typeface="Arial" panose="020B0604020202020204" pitchFamily="34" charset="0"/>
                        </a:rPr>
                        <a:t>34</a:t>
                      </a:r>
                    </a:p>
                  </a:txBody>
                  <a:tcPr marL="36195" marR="36195" marT="0" marB="0" anchor="ctr"/>
                </a:tc>
              </a:tr>
              <a:tr h="0">
                <a:tc>
                  <a:txBody>
                    <a:bodyPr/>
                    <a:lstStyle/>
                    <a:p>
                      <a:pPr algn="just">
                        <a:lnSpc>
                          <a:spcPct val="100000"/>
                        </a:lnSpc>
                        <a:spcAft>
                          <a:spcPts val="0"/>
                        </a:spcAft>
                      </a:pPr>
                      <a:r>
                        <a:rPr lang="es-EC" sz="1400">
                          <a:latin typeface="Arial" panose="020B0604020202020204" pitchFamily="34" charset="0"/>
                          <a:cs typeface="Arial" panose="020B0604020202020204" pitchFamily="34" charset="0"/>
                        </a:rPr>
                        <a:t>Construcción</a:t>
                      </a:r>
                    </a:p>
                  </a:txBody>
                  <a:tcPr marL="36195" marR="36195" marT="0" marB="0" anchor="ctr"/>
                </a:tc>
                <a:tc>
                  <a:txBody>
                    <a:bodyPr/>
                    <a:lstStyle/>
                    <a:p>
                      <a:pPr algn="ctr">
                        <a:lnSpc>
                          <a:spcPct val="100000"/>
                        </a:lnSpc>
                        <a:spcAft>
                          <a:spcPts val="0"/>
                        </a:spcAft>
                      </a:pPr>
                      <a:r>
                        <a:rPr lang="es-EC" sz="1400">
                          <a:latin typeface="Arial" panose="020B0604020202020204" pitchFamily="34" charset="0"/>
                          <a:cs typeface="Arial" panose="020B0604020202020204" pitchFamily="34" charset="0"/>
                        </a:rPr>
                        <a:t>8</a:t>
                      </a:r>
                    </a:p>
                  </a:txBody>
                  <a:tcPr marL="36195" marR="36195" marT="0" marB="0" anchor="ctr"/>
                </a:tc>
              </a:tr>
              <a:tr h="0">
                <a:tc>
                  <a:txBody>
                    <a:bodyPr/>
                    <a:lstStyle/>
                    <a:p>
                      <a:pPr algn="just">
                        <a:lnSpc>
                          <a:spcPct val="100000"/>
                        </a:lnSpc>
                        <a:spcAft>
                          <a:spcPts val="0"/>
                        </a:spcAft>
                      </a:pPr>
                      <a:r>
                        <a:rPr lang="es-EC" sz="1400">
                          <a:latin typeface="Arial" panose="020B0604020202020204" pitchFamily="34" charset="0"/>
                          <a:cs typeface="Arial" panose="020B0604020202020204" pitchFamily="34" charset="0"/>
                        </a:rPr>
                        <a:t>Titularizaciones y Fideicomisos</a:t>
                      </a:r>
                    </a:p>
                  </a:txBody>
                  <a:tcPr marL="36195" marR="36195" marT="0" marB="0" anchor="ctr"/>
                </a:tc>
                <a:tc>
                  <a:txBody>
                    <a:bodyPr/>
                    <a:lstStyle/>
                    <a:p>
                      <a:pPr algn="ctr">
                        <a:lnSpc>
                          <a:spcPct val="100000"/>
                        </a:lnSpc>
                        <a:spcAft>
                          <a:spcPts val="0"/>
                        </a:spcAft>
                      </a:pPr>
                      <a:r>
                        <a:rPr lang="es-EC" sz="1400">
                          <a:latin typeface="Arial" panose="020B0604020202020204" pitchFamily="34" charset="0"/>
                          <a:cs typeface="Arial" panose="020B0604020202020204" pitchFamily="34" charset="0"/>
                        </a:rPr>
                        <a:t>142</a:t>
                      </a:r>
                    </a:p>
                  </a:txBody>
                  <a:tcPr marL="36195" marR="36195" marT="0" marB="0" anchor="ctr"/>
                </a:tc>
              </a:tr>
              <a:tr h="0">
                <a:tc>
                  <a:txBody>
                    <a:bodyPr/>
                    <a:lstStyle/>
                    <a:p>
                      <a:pPr algn="ctr">
                        <a:lnSpc>
                          <a:spcPct val="100000"/>
                        </a:lnSpc>
                        <a:spcAft>
                          <a:spcPts val="0"/>
                        </a:spcAft>
                      </a:pPr>
                      <a:r>
                        <a:rPr lang="es-EC" sz="1400" dirty="0">
                          <a:latin typeface="Arial" panose="020B0604020202020204" pitchFamily="34" charset="0"/>
                          <a:cs typeface="Arial" panose="020B0604020202020204" pitchFamily="34" charset="0"/>
                        </a:rPr>
                        <a:t>Total</a:t>
                      </a:r>
                    </a:p>
                  </a:txBody>
                  <a:tcPr marL="36195" marR="36195" marT="0" marB="0" anchor="ctr"/>
                </a:tc>
                <a:tc>
                  <a:txBody>
                    <a:bodyPr/>
                    <a:lstStyle/>
                    <a:p>
                      <a:pPr algn="ctr">
                        <a:lnSpc>
                          <a:spcPct val="100000"/>
                        </a:lnSpc>
                        <a:spcAft>
                          <a:spcPts val="0"/>
                        </a:spcAft>
                      </a:pPr>
                      <a:r>
                        <a:rPr lang="es-EC" sz="1400" dirty="0">
                          <a:latin typeface="Arial" panose="020B0604020202020204" pitchFamily="34" charset="0"/>
                          <a:cs typeface="Arial" panose="020B0604020202020204" pitchFamily="34" charset="0"/>
                        </a:rPr>
                        <a:t>431</a:t>
                      </a:r>
                    </a:p>
                  </a:txBody>
                  <a:tcPr marL="36195" marR="36195" marT="0" marB="0" anchor="ctr"/>
                </a:tc>
              </a:tr>
            </a:tbl>
          </a:graphicData>
        </a:graphic>
      </p:graphicFrame>
      <p:graphicFrame>
        <p:nvGraphicFramePr>
          <p:cNvPr id="8" name="7 Gráfico"/>
          <p:cNvGraphicFramePr/>
          <p:nvPr>
            <p:extLst>
              <p:ext uri="{D42A27DB-BD31-4B8C-83A1-F6EECF244321}">
                <p14:modId xmlns:p14="http://schemas.microsoft.com/office/powerpoint/2010/main" val="1932166048"/>
              </p:ext>
            </p:extLst>
          </p:nvPr>
        </p:nvGraphicFramePr>
        <p:xfrm>
          <a:off x="6660505" y="405468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2331717" y="764704"/>
            <a:ext cx="1808508" cy="461665"/>
          </a:xfrm>
          <a:prstGeom prst="rect">
            <a:avLst/>
          </a:prstGeom>
        </p:spPr>
        <p:txBody>
          <a:bodyPr wrap="none">
            <a:spAutoFit/>
          </a:bodyPr>
          <a:lstStyle/>
          <a:p>
            <a:pPr lvl="0"/>
            <a:r>
              <a:rPr lang="es-EC" sz="2400" b="1" dirty="0" smtClean="0">
                <a:latin typeface="Arial" panose="020B0604020202020204" pitchFamily="34" charset="0"/>
                <a:cs typeface="Arial" panose="020B0604020202020204" pitchFamily="34" charset="0"/>
              </a:rPr>
              <a:t>EMISORES</a:t>
            </a:r>
            <a:endParaRPr lang="es-EC" sz="2400" b="1" dirty="0">
              <a:latin typeface="Arial" panose="020B0604020202020204" pitchFamily="34" charset="0"/>
              <a:cs typeface="Arial" panose="020B0604020202020204" pitchFamily="34" charset="0"/>
            </a:endParaRPr>
          </a:p>
        </p:txBody>
      </p:sp>
      <p:cxnSp>
        <p:nvCxnSpPr>
          <p:cNvPr id="10" name="9 Conector recto de flecha"/>
          <p:cNvCxnSpPr>
            <a:stCxn id="9" idx="2"/>
            <a:endCxn id="3" idx="0"/>
          </p:cNvCxnSpPr>
          <p:nvPr/>
        </p:nvCxnSpPr>
        <p:spPr>
          <a:xfrm flipH="1">
            <a:off x="3204221" y="1226369"/>
            <a:ext cx="31750" cy="498246"/>
          </a:xfrm>
          <a:prstGeom prst="straightConnector1">
            <a:avLst/>
          </a:prstGeom>
          <a:ln>
            <a:solidFill>
              <a:schemeClr val="accent6">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3" name="12 Conector recto de flecha"/>
          <p:cNvCxnSpPr>
            <a:stCxn id="3" idx="2"/>
            <a:endCxn id="4" idx="0"/>
          </p:cNvCxnSpPr>
          <p:nvPr/>
        </p:nvCxnSpPr>
        <p:spPr>
          <a:xfrm flipH="1">
            <a:off x="3180914" y="2924944"/>
            <a:ext cx="23307" cy="494764"/>
          </a:xfrm>
          <a:prstGeom prst="straightConnector1">
            <a:avLst/>
          </a:prstGeom>
          <a:ln>
            <a:solidFill>
              <a:schemeClr val="accent6">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5" name="24 Conector recto de flecha"/>
          <p:cNvCxnSpPr>
            <a:stCxn id="4" idx="2"/>
            <a:endCxn id="5" idx="0"/>
          </p:cNvCxnSpPr>
          <p:nvPr/>
        </p:nvCxnSpPr>
        <p:spPr>
          <a:xfrm>
            <a:off x="3180914" y="3789040"/>
            <a:ext cx="5323" cy="576064"/>
          </a:xfrm>
          <a:prstGeom prst="straightConnector1">
            <a:avLst/>
          </a:prstGeom>
          <a:ln>
            <a:solidFill>
              <a:schemeClr val="accent6">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32" name="31 Conector recto de flecha"/>
          <p:cNvCxnSpPr>
            <a:stCxn id="5" idx="2"/>
            <a:endCxn id="6" idx="0"/>
          </p:cNvCxnSpPr>
          <p:nvPr/>
        </p:nvCxnSpPr>
        <p:spPr>
          <a:xfrm>
            <a:off x="3186237" y="5011435"/>
            <a:ext cx="0" cy="590579"/>
          </a:xfrm>
          <a:prstGeom prst="straightConnector1">
            <a:avLst/>
          </a:prstGeom>
          <a:ln>
            <a:solidFill>
              <a:schemeClr val="accent6">
                <a:lumMod val="75000"/>
              </a:schemeClr>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23307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6442" y="4337809"/>
            <a:ext cx="3065711"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VALORES DE RENTA FIJA</a:t>
            </a:r>
            <a:endParaRPr lang="es-EC" dirty="0">
              <a:latin typeface="Arial" panose="020B0604020202020204" pitchFamily="34" charset="0"/>
              <a:cs typeface="Arial" panose="020B0604020202020204" pitchFamily="34" charset="0"/>
            </a:endParaRPr>
          </a:p>
        </p:txBody>
      </p:sp>
      <p:sp>
        <p:nvSpPr>
          <p:cNvPr id="3" name="2 Rectángulo"/>
          <p:cNvSpPr/>
          <p:nvPr/>
        </p:nvSpPr>
        <p:spPr>
          <a:xfrm>
            <a:off x="323801" y="1547500"/>
            <a:ext cx="3882153"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VALORES DE RENTA </a:t>
            </a:r>
            <a:r>
              <a:rPr lang="es-EC" b="1" dirty="0" smtClean="0">
                <a:latin typeface="Arial" panose="020B0604020202020204" pitchFamily="34" charset="0"/>
                <a:cs typeface="Arial" panose="020B0604020202020204" pitchFamily="34" charset="0"/>
              </a:rPr>
              <a:t>VARIABLES</a:t>
            </a:r>
            <a:endParaRPr lang="es-EC" dirty="0">
              <a:latin typeface="Arial" panose="020B0604020202020204" pitchFamily="34" charset="0"/>
              <a:cs typeface="Arial" panose="020B0604020202020204" pitchFamily="34" charset="0"/>
            </a:endParaRPr>
          </a:p>
        </p:txBody>
      </p:sp>
      <p:sp>
        <p:nvSpPr>
          <p:cNvPr id="4" name="3 Rectángulo"/>
          <p:cNvSpPr/>
          <p:nvPr/>
        </p:nvSpPr>
        <p:spPr>
          <a:xfrm>
            <a:off x="395809" y="332656"/>
            <a:ext cx="3243196" cy="461665"/>
          </a:xfrm>
          <a:prstGeom prst="rect">
            <a:avLst/>
          </a:prstGeom>
        </p:spPr>
        <p:txBody>
          <a:bodyPr wrap="none">
            <a:spAutoFit/>
          </a:bodyPr>
          <a:lstStyle/>
          <a:p>
            <a:pPr lvl="0"/>
            <a:r>
              <a:rPr lang="es-EC" sz="2400" b="1" dirty="0">
                <a:latin typeface="Arial" panose="020B0604020202020204" pitchFamily="34" charset="0"/>
                <a:cs typeface="Arial" panose="020B0604020202020204" pitchFamily="34" charset="0"/>
              </a:rPr>
              <a:t>¿</a:t>
            </a:r>
            <a:r>
              <a:rPr lang="es-EC" sz="2400" b="1" dirty="0" smtClean="0">
                <a:latin typeface="Arial" panose="020B0604020202020204" pitchFamily="34" charset="0"/>
                <a:cs typeface="Arial" panose="020B0604020202020204" pitchFamily="34" charset="0"/>
              </a:rPr>
              <a:t>QUÉ SE NEGOCIA?</a:t>
            </a:r>
            <a:endParaRPr lang="es-EC" sz="2400" b="1" dirty="0">
              <a:latin typeface="Arial" panose="020B0604020202020204" pitchFamily="34" charset="0"/>
              <a:cs typeface="Arial" panose="020B0604020202020204" pitchFamily="34" charset="0"/>
            </a:endParaRPr>
          </a:p>
        </p:txBody>
      </p:sp>
      <p:sp>
        <p:nvSpPr>
          <p:cNvPr id="5" name="4 Rectángulo"/>
          <p:cNvSpPr/>
          <p:nvPr/>
        </p:nvSpPr>
        <p:spPr>
          <a:xfrm>
            <a:off x="5580385" y="1547500"/>
            <a:ext cx="1402948" cy="369332"/>
          </a:xfrm>
          <a:prstGeom prst="rect">
            <a:avLst/>
          </a:prstGeom>
        </p:spPr>
        <p:txBody>
          <a:bodyPr wrap="none">
            <a:spAutoFit/>
          </a:bodyPr>
          <a:lstStyle/>
          <a:p>
            <a:r>
              <a:rPr lang="es-EC" b="1" dirty="0" smtClean="0">
                <a:latin typeface="Arial" panose="020B0604020202020204" pitchFamily="34" charset="0"/>
                <a:cs typeface="Arial" panose="020B0604020202020204" pitchFamily="34" charset="0"/>
              </a:rPr>
              <a:t>ACCIONES</a:t>
            </a:r>
            <a:endParaRPr lang="es-EC" dirty="0">
              <a:latin typeface="Arial" panose="020B0604020202020204" pitchFamily="34" charset="0"/>
              <a:cs typeface="Arial" panose="020B0604020202020204" pitchFamily="34" charset="0"/>
            </a:endParaRPr>
          </a:p>
        </p:txBody>
      </p:sp>
      <p:sp>
        <p:nvSpPr>
          <p:cNvPr id="6" name="5 Rectángulo"/>
          <p:cNvSpPr/>
          <p:nvPr/>
        </p:nvSpPr>
        <p:spPr>
          <a:xfrm>
            <a:off x="4176206" y="2635171"/>
            <a:ext cx="2916347" cy="646331"/>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Valores de corto plazo con tasa de interés</a:t>
            </a:r>
            <a:endParaRPr lang="es-EC" dirty="0">
              <a:latin typeface="Arial" panose="020B0604020202020204" pitchFamily="34" charset="0"/>
              <a:cs typeface="Arial" panose="020B0604020202020204" pitchFamily="34" charset="0"/>
            </a:endParaRPr>
          </a:p>
        </p:txBody>
      </p:sp>
      <p:sp>
        <p:nvSpPr>
          <p:cNvPr id="7" name="6 Rectángulo"/>
          <p:cNvSpPr/>
          <p:nvPr/>
        </p:nvSpPr>
        <p:spPr>
          <a:xfrm>
            <a:off x="8244681" y="2186861"/>
            <a:ext cx="2610172" cy="1600438"/>
          </a:xfrm>
          <a:prstGeom prst="rect">
            <a:avLst/>
          </a:prstGeom>
        </p:spPr>
        <p:txBody>
          <a:bodyPr wrap="square">
            <a:spAutoFit/>
          </a:bodyPr>
          <a:lstStyle/>
          <a:p>
            <a:r>
              <a:rPr lang="es-EC" sz="1400" dirty="0">
                <a:latin typeface="Arial" panose="020B0604020202020204" pitchFamily="34" charset="0"/>
                <a:cs typeface="Arial" panose="020B0604020202020204" pitchFamily="34" charset="0"/>
              </a:rPr>
              <a:t>Pagarés</a:t>
            </a:r>
          </a:p>
          <a:p>
            <a:r>
              <a:rPr lang="es-EC" sz="1400" dirty="0">
                <a:latin typeface="Arial" panose="020B0604020202020204" pitchFamily="34" charset="0"/>
                <a:cs typeface="Arial" panose="020B0604020202020204" pitchFamily="34" charset="0"/>
              </a:rPr>
              <a:t>Pólizas de Acumulación</a:t>
            </a:r>
          </a:p>
          <a:p>
            <a:r>
              <a:rPr lang="es-EC" sz="1400" dirty="0">
                <a:latin typeface="Arial" panose="020B0604020202020204" pitchFamily="34" charset="0"/>
                <a:cs typeface="Arial" panose="020B0604020202020204" pitchFamily="34" charset="0"/>
              </a:rPr>
              <a:t>Certificados de Depósito</a:t>
            </a:r>
          </a:p>
          <a:p>
            <a:r>
              <a:rPr lang="es-EC" sz="1400" dirty="0">
                <a:latin typeface="Arial" panose="020B0604020202020204" pitchFamily="34" charset="0"/>
                <a:cs typeface="Arial" panose="020B0604020202020204" pitchFamily="34" charset="0"/>
              </a:rPr>
              <a:t>Certificados de Inversión</a:t>
            </a:r>
          </a:p>
          <a:p>
            <a:r>
              <a:rPr lang="es-EC" sz="1400" dirty="0">
                <a:latin typeface="Arial" panose="020B0604020202020204" pitchFamily="34" charset="0"/>
                <a:cs typeface="Arial" panose="020B0604020202020204" pitchFamily="34" charset="0"/>
              </a:rPr>
              <a:t>Certificados de Ahorro</a:t>
            </a:r>
          </a:p>
          <a:p>
            <a:pPr algn="just"/>
            <a:r>
              <a:rPr lang="es-EC" sz="1400" dirty="0">
                <a:latin typeface="Arial" panose="020B0604020202020204" pitchFamily="34" charset="0"/>
                <a:cs typeface="Arial" panose="020B0604020202020204" pitchFamily="34" charset="0"/>
              </a:rPr>
              <a:t>Certificados Financieros</a:t>
            </a:r>
          </a:p>
          <a:p>
            <a:r>
              <a:rPr lang="es-EC" sz="1400" dirty="0">
                <a:latin typeface="Arial" panose="020B0604020202020204" pitchFamily="34" charset="0"/>
                <a:cs typeface="Arial" panose="020B0604020202020204" pitchFamily="34" charset="0"/>
              </a:rPr>
              <a:t>Papel Comercial</a:t>
            </a:r>
          </a:p>
        </p:txBody>
      </p:sp>
      <p:sp>
        <p:nvSpPr>
          <p:cNvPr id="8" name="7 Rectángulo"/>
          <p:cNvSpPr/>
          <p:nvPr/>
        </p:nvSpPr>
        <p:spPr>
          <a:xfrm>
            <a:off x="4190422" y="4221088"/>
            <a:ext cx="2974139" cy="646331"/>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Valores de corto plazo con descuento</a:t>
            </a:r>
            <a:endParaRPr lang="es-EC" dirty="0">
              <a:latin typeface="Arial" panose="020B0604020202020204" pitchFamily="34" charset="0"/>
              <a:cs typeface="Arial" panose="020B0604020202020204" pitchFamily="34" charset="0"/>
            </a:endParaRPr>
          </a:p>
        </p:txBody>
      </p:sp>
      <p:sp>
        <p:nvSpPr>
          <p:cNvPr id="9" name="8 Rectángulo"/>
          <p:cNvSpPr/>
          <p:nvPr/>
        </p:nvSpPr>
        <p:spPr>
          <a:xfrm>
            <a:off x="8244681" y="3843045"/>
            <a:ext cx="2970212" cy="1384995"/>
          </a:xfrm>
          <a:prstGeom prst="rect">
            <a:avLst/>
          </a:prstGeom>
        </p:spPr>
        <p:txBody>
          <a:bodyPr wrap="square">
            <a:spAutoFit/>
          </a:bodyPr>
          <a:lstStyle/>
          <a:p>
            <a:r>
              <a:rPr lang="es-EC" sz="1400" dirty="0">
                <a:latin typeface="Arial" panose="020B0604020202020204" pitchFamily="34" charset="0"/>
                <a:cs typeface="Arial" panose="020B0604020202020204" pitchFamily="34" charset="0"/>
              </a:rPr>
              <a:t>Cupones</a:t>
            </a:r>
          </a:p>
          <a:p>
            <a:r>
              <a:rPr lang="es-EC" sz="1400" dirty="0">
                <a:latin typeface="Arial" panose="020B0604020202020204" pitchFamily="34" charset="0"/>
                <a:cs typeface="Arial" panose="020B0604020202020204" pitchFamily="34" charset="0"/>
              </a:rPr>
              <a:t>Letras de Cambio</a:t>
            </a:r>
          </a:p>
          <a:p>
            <a:r>
              <a:rPr lang="es-EC" sz="1400" dirty="0">
                <a:latin typeface="Arial" panose="020B0604020202020204" pitchFamily="34" charset="0"/>
                <a:cs typeface="Arial" panose="020B0604020202020204" pitchFamily="34" charset="0"/>
              </a:rPr>
              <a:t>Cartas de Crédito Domestica</a:t>
            </a:r>
          </a:p>
          <a:p>
            <a:r>
              <a:rPr lang="es-EC" sz="1400" dirty="0">
                <a:latin typeface="Arial" panose="020B0604020202020204" pitchFamily="34" charset="0"/>
                <a:cs typeface="Arial" panose="020B0604020202020204" pitchFamily="34" charset="0"/>
              </a:rPr>
              <a:t>Aceptaciones Bancarias</a:t>
            </a:r>
          </a:p>
          <a:p>
            <a:r>
              <a:rPr lang="es-EC" sz="1400" dirty="0">
                <a:latin typeface="Arial" panose="020B0604020202020204" pitchFamily="34" charset="0"/>
                <a:cs typeface="Arial" panose="020B0604020202020204" pitchFamily="34" charset="0"/>
              </a:rPr>
              <a:t>Certificados de Tesorería</a:t>
            </a:r>
          </a:p>
          <a:p>
            <a:r>
              <a:rPr lang="es-EC" sz="1400" dirty="0">
                <a:latin typeface="Arial" panose="020B0604020202020204" pitchFamily="34" charset="0"/>
                <a:cs typeface="Arial" panose="020B0604020202020204" pitchFamily="34" charset="0"/>
              </a:rPr>
              <a:t>Títulos del Banco Central TBC</a:t>
            </a:r>
          </a:p>
        </p:txBody>
      </p:sp>
      <p:sp>
        <p:nvSpPr>
          <p:cNvPr id="10" name="9 Rectángulo"/>
          <p:cNvSpPr/>
          <p:nvPr/>
        </p:nvSpPr>
        <p:spPr>
          <a:xfrm>
            <a:off x="4244668" y="5965542"/>
            <a:ext cx="2621295"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Valores de largo plazo</a:t>
            </a:r>
            <a:endParaRPr lang="es-EC" dirty="0">
              <a:latin typeface="Arial" panose="020B0604020202020204" pitchFamily="34" charset="0"/>
              <a:cs typeface="Arial" panose="020B0604020202020204" pitchFamily="34" charset="0"/>
            </a:endParaRPr>
          </a:p>
        </p:txBody>
      </p:sp>
      <p:sp>
        <p:nvSpPr>
          <p:cNvPr id="11" name="10 Rectángulo"/>
          <p:cNvSpPr/>
          <p:nvPr/>
        </p:nvSpPr>
        <p:spPr>
          <a:xfrm>
            <a:off x="8316689" y="5715253"/>
            <a:ext cx="2466156" cy="954107"/>
          </a:xfrm>
          <a:prstGeom prst="rect">
            <a:avLst/>
          </a:prstGeom>
        </p:spPr>
        <p:txBody>
          <a:bodyPr wrap="square">
            <a:spAutoFit/>
          </a:bodyPr>
          <a:lstStyle/>
          <a:p>
            <a:r>
              <a:rPr lang="es-EC" sz="1400" dirty="0">
                <a:latin typeface="Arial" panose="020B0604020202020204" pitchFamily="34" charset="0"/>
                <a:cs typeface="Arial" panose="020B0604020202020204" pitchFamily="34" charset="0"/>
              </a:rPr>
              <a:t>Bonos del Estado</a:t>
            </a:r>
          </a:p>
          <a:p>
            <a:r>
              <a:rPr lang="es-EC" sz="1400" dirty="0">
                <a:latin typeface="Arial" panose="020B0604020202020204" pitchFamily="34" charset="0"/>
                <a:cs typeface="Arial" panose="020B0604020202020204" pitchFamily="34" charset="0"/>
              </a:rPr>
              <a:t>Cédulas Hipotecarias</a:t>
            </a:r>
          </a:p>
          <a:p>
            <a:r>
              <a:rPr lang="es-EC" sz="1400" dirty="0">
                <a:latin typeface="Arial" panose="020B0604020202020204" pitchFamily="34" charset="0"/>
                <a:cs typeface="Arial" panose="020B0604020202020204" pitchFamily="34" charset="0"/>
              </a:rPr>
              <a:t>Obligaciones</a:t>
            </a:r>
          </a:p>
          <a:p>
            <a:r>
              <a:rPr lang="es-EC" sz="1400" dirty="0">
                <a:latin typeface="Arial" panose="020B0604020202020204" pitchFamily="34" charset="0"/>
                <a:cs typeface="Arial" panose="020B0604020202020204" pitchFamily="34" charset="0"/>
              </a:rPr>
              <a:t>Valores de Titularización</a:t>
            </a:r>
          </a:p>
        </p:txBody>
      </p:sp>
      <p:cxnSp>
        <p:nvCxnSpPr>
          <p:cNvPr id="13" name="12 Conector recto de flecha"/>
          <p:cNvCxnSpPr>
            <a:stCxn id="3" idx="3"/>
          </p:cNvCxnSpPr>
          <p:nvPr/>
        </p:nvCxnSpPr>
        <p:spPr>
          <a:xfrm>
            <a:off x="4205954" y="1732166"/>
            <a:ext cx="1471537" cy="0"/>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cxnSp>
        <p:nvCxnSpPr>
          <p:cNvPr id="14" name="13 Conector recto de flecha"/>
          <p:cNvCxnSpPr>
            <a:stCxn id="2" idx="3"/>
            <a:endCxn id="6" idx="1"/>
          </p:cNvCxnSpPr>
          <p:nvPr/>
        </p:nvCxnSpPr>
        <p:spPr>
          <a:xfrm flipV="1">
            <a:off x="3492153" y="2958337"/>
            <a:ext cx="684053" cy="1564138"/>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cxnSp>
        <p:nvCxnSpPr>
          <p:cNvPr id="17" name="16 Conector recto de flecha"/>
          <p:cNvCxnSpPr>
            <a:stCxn id="2" idx="3"/>
            <a:endCxn id="8" idx="1"/>
          </p:cNvCxnSpPr>
          <p:nvPr/>
        </p:nvCxnSpPr>
        <p:spPr>
          <a:xfrm>
            <a:off x="3492153" y="4522475"/>
            <a:ext cx="698269" cy="21779"/>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cxnSp>
        <p:nvCxnSpPr>
          <p:cNvPr id="21" name="20 Conector recto de flecha"/>
          <p:cNvCxnSpPr>
            <a:stCxn id="2" idx="3"/>
            <a:endCxn id="10" idx="1"/>
          </p:cNvCxnSpPr>
          <p:nvPr/>
        </p:nvCxnSpPr>
        <p:spPr>
          <a:xfrm>
            <a:off x="3492153" y="4522475"/>
            <a:ext cx="752515" cy="1627733"/>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cxnSp>
        <p:nvCxnSpPr>
          <p:cNvPr id="24" name="23 Conector recto de flecha"/>
          <p:cNvCxnSpPr>
            <a:stCxn id="8" idx="3"/>
            <a:endCxn id="9" idx="1"/>
          </p:cNvCxnSpPr>
          <p:nvPr/>
        </p:nvCxnSpPr>
        <p:spPr>
          <a:xfrm flipV="1">
            <a:off x="7164561" y="4535543"/>
            <a:ext cx="1080120" cy="8711"/>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cxnSp>
        <p:nvCxnSpPr>
          <p:cNvPr id="28" name="27 Conector recto de flecha"/>
          <p:cNvCxnSpPr>
            <a:stCxn id="6" idx="3"/>
            <a:endCxn id="7" idx="1"/>
          </p:cNvCxnSpPr>
          <p:nvPr/>
        </p:nvCxnSpPr>
        <p:spPr>
          <a:xfrm>
            <a:off x="7092553" y="2958337"/>
            <a:ext cx="1152128" cy="28743"/>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cxnSp>
        <p:nvCxnSpPr>
          <p:cNvPr id="33" name="32 Conector recto de flecha"/>
          <p:cNvCxnSpPr>
            <a:stCxn id="10" idx="3"/>
            <a:endCxn id="11" idx="1"/>
          </p:cNvCxnSpPr>
          <p:nvPr/>
        </p:nvCxnSpPr>
        <p:spPr>
          <a:xfrm>
            <a:off x="6865963" y="6150208"/>
            <a:ext cx="1450726" cy="42099"/>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90730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50958934"/>
              </p:ext>
            </p:extLst>
          </p:nvPr>
        </p:nvGraphicFramePr>
        <p:xfrm>
          <a:off x="107777" y="1174968"/>
          <a:ext cx="11161240" cy="5004048"/>
        </p:xfrm>
        <a:graphic>
          <a:graphicData uri="http://schemas.openxmlformats.org/drawingml/2006/table">
            <a:tbl>
              <a:tblPr firstRow="1" bandRow="1">
                <a:tableStyleId>{E8B1032C-EA38-4F05-BA0D-38AFFFC7BED3}</a:tableStyleId>
              </a:tblPr>
              <a:tblGrid>
                <a:gridCol w="1512168"/>
                <a:gridCol w="3528392"/>
                <a:gridCol w="3024336"/>
                <a:gridCol w="3096344"/>
              </a:tblGrid>
              <a:tr h="432048">
                <a:tc>
                  <a:txBody>
                    <a:bodyPr/>
                    <a:lstStyle/>
                    <a:p>
                      <a:pPr algn="ctr"/>
                      <a:endParaRPr lang="es-EC" sz="1800" b="1"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c>
                  <a:txBody>
                    <a:bodyPr/>
                    <a:lstStyle/>
                    <a:p>
                      <a:pPr algn="ctr"/>
                      <a:r>
                        <a:rPr lang="es-EC" sz="1800" b="1" dirty="0" smtClean="0">
                          <a:solidFill>
                            <a:schemeClr val="tx1"/>
                          </a:solidFill>
                          <a:latin typeface="Arial" panose="020B0604020202020204" pitchFamily="34" charset="0"/>
                          <a:cs typeface="Arial" panose="020B0604020202020204" pitchFamily="34" charset="0"/>
                        </a:rPr>
                        <a:t>Estudio</a:t>
                      </a:r>
                      <a:r>
                        <a:rPr lang="es-EC" sz="1800" b="1" baseline="0" dirty="0" smtClean="0">
                          <a:solidFill>
                            <a:schemeClr val="tx1"/>
                          </a:solidFill>
                          <a:latin typeface="Arial" panose="020B0604020202020204" pitchFamily="34" charset="0"/>
                          <a:cs typeface="Arial" panose="020B0604020202020204" pitchFamily="34" charset="0"/>
                        </a:rPr>
                        <a:t> Relacionado No. 1</a:t>
                      </a:r>
                      <a:endParaRPr lang="es-EC" sz="1800" b="1" dirty="0">
                        <a:solidFill>
                          <a:schemeClr val="tx1"/>
                        </a:solidFill>
                        <a:latin typeface="Arial" panose="020B0604020202020204" pitchFamily="34" charset="0"/>
                        <a:cs typeface="Arial" panose="020B0604020202020204" pitchFamily="34" charset="0"/>
                      </a:endParaRPr>
                    </a:p>
                  </a:txBody>
                  <a:tcPr marL="36000" marR="3600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800" b="1" dirty="0" smtClean="0">
                          <a:solidFill>
                            <a:schemeClr val="tx1"/>
                          </a:solidFill>
                          <a:latin typeface="Arial" panose="020B0604020202020204" pitchFamily="34" charset="0"/>
                          <a:cs typeface="Arial" panose="020B0604020202020204" pitchFamily="34" charset="0"/>
                        </a:rPr>
                        <a:t>Estudio</a:t>
                      </a:r>
                      <a:r>
                        <a:rPr lang="es-EC" sz="1800" b="1" baseline="0" dirty="0" smtClean="0">
                          <a:solidFill>
                            <a:schemeClr val="tx1"/>
                          </a:solidFill>
                          <a:latin typeface="Arial" panose="020B0604020202020204" pitchFamily="34" charset="0"/>
                          <a:cs typeface="Arial" panose="020B0604020202020204" pitchFamily="34" charset="0"/>
                        </a:rPr>
                        <a:t> Relacionado No. 2</a:t>
                      </a:r>
                      <a:endParaRPr lang="es-EC" sz="1800" b="1" dirty="0" smtClean="0">
                        <a:solidFill>
                          <a:schemeClr val="tx1"/>
                        </a:solidFill>
                        <a:latin typeface="Arial" panose="020B0604020202020204" pitchFamily="34" charset="0"/>
                        <a:cs typeface="Arial" panose="020B0604020202020204" pitchFamily="34" charset="0"/>
                      </a:endParaRPr>
                    </a:p>
                  </a:txBody>
                  <a:tcPr marL="36000" marR="3600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800" b="1" dirty="0" smtClean="0">
                          <a:solidFill>
                            <a:schemeClr val="tx1"/>
                          </a:solidFill>
                          <a:latin typeface="Arial" panose="020B0604020202020204" pitchFamily="34" charset="0"/>
                          <a:cs typeface="Arial" panose="020B0604020202020204" pitchFamily="34" charset="0"/>
                        </a:rPr>
                        <a:t>Estudio</a:t>
                      </a:r>
                      <a:r>
                        <a:rPr lang="es-EC" sz="1800" b="1" baseline="0" dirty="0" smtClean="0">
                          <a:solidFill>
                            <a:schemeClr val="tx1"/>
                          </a:solidFill>
                          <a:latin typeface="Arial" panose="020B0604020202020204" pitchFamily="34" charset="0"/>
                          <a:cs typeface="Arial" panose="020B0604020202020204" pitchFamily="34" charset="0"/>
                        </a:rPr>
                        <a:t> Relacionado No. 3</a:t>
                      </a:r>
                      <a:endParaRPr lang="es-EC" sz="1800" b="1" dirty="0" smtClean="0">
                        <a:solidFill>
                          <a:schemeClr val="tx1"/>
                        </a:solidFill>
                        <a:latin typeface="Arial" panose="020B0604020202020204" pitchFamily="34" charset="0"/>
                        <a:cs typeface="Arial" panose="020B0604020202020204" pitchFamily="34" charset="0"/>
                      </a:endParaRPr>
                    </a:p>
                  </a:txBody>
                  <a:tcPr marL="36000" marR="36000" anchor="ctr"/>
                </a:tc>
              </a:tr>
              <a:tr h="432048">
                <a:tc>
                  <a:txBody>
                    <a:bodyPr/>
                    <a:lstStyle/>
                    <a:p>
                      <a:pPr algn="ctr"/>
                      <a:r>
                        <a:rPr lang="es-EC" sz="1800" b="1" kern="1200" dirty="0" smtClean="0">
                          <a:effectLst/>
                          <a:latin typeface="Arial" panose="020B0604020202020204" pitchFamily="34" charset="0"/>
                          <a:cs typeface="Arial" panose="020B0604020202020204" pitchFamily="34" charset="0"/>
                        </a:rPr>
                        <a:t>Título: </a:t>
                      </a:r>
                      <a:endParaRPr lang="es-EC" sz="1800" b="1"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c>
                  <a:txBody>
                    <a:bodyPr/>
                    <a:lstStyle/>
                    <a:p>
                      <a:pPr algn="just"/>
                      <a:r>
                        <a:rPr lang="es-EC" sz="1800" b="0" kern="1200" dirty="0" smtClean="0">
                          <a:effectLst/>
                          <a:latin typeface="Arial" panose="020B0604020202020204" pitchFamily="34" charset="0"/>
                          <a:cs typeface="Arial" panose="020B0604020202020204" pitchFamily="34" charset="0"/>
                        </a:rPr>
                        <a:t>Factores que inciden para que las PYMES dedicadas a la elaboración de productos alimenticios ubicadas en el Distrito Metropolitano de Quito no coticen en el Mercado de Valores.</a:t>
                      </a:r>
                      <a:endParaRPr lang="es-EC" sz="1800" b="0" dirty="0">
                        <a:solidFill>
                          <a:schemeClr val="tx1"/>
                        </a:solidFill>
                        <a:latin typeface="Arial" panose="020B0604020202020204" pitchFamily="34" charset="0"/>
                        <a:cs typeface="Arial" panose="020B0604020202020204" pitchFamily="34" charset="0"/>
                      </a:endParaRPr>
                    </a:p>
                  </a:txBody>
                  <a:tcPr marL="36000" marR="36000" anchor="ctr"/>
                </a:tc>
                <a:tc>
                  <a:txBody>
                    <a:bodyPr/>
                    <a:lstStyle/>
                    <a:p>
                      <a:pPr algn="just"/>
                      <a:r>
                        <a:rPr lang="es-EC" sz="1800" b="0" kern="1200" dirty="0" smtClean="0">
                          <a:effectLst/>
                          <a:latin typeface="Arial" panose="020B0604020202020204" pitchFamily="34" charset="0"/>
                          <a:cs typeface="Arial" panose="020B0604020202020204" pitchFamily="34" charset="0"/>
                        </a:rPr>
                        <a:t>El Sector Productivo y el Mercado de Valores en Ecuador.</a:t>
                      </a:r>
                      <a:endParaRPr lang="es-EC" sz="1800" b="0"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c>
                  <a:txBody>
                    <a:bodyPr/>
                    <a:lstStyle/>
                    <a:p>
                      <a:pPr algn="just"/>
                      <a:r>
                        <a:rPr lang="es-EC" sz="1800" b="0" kern="1200" dirty="0" smtClean="0">
                          <a:effectLst/>
                          <a:latin typeface="Arial" panose="020B0604020202020204" pitchFamily="34" charset="0"/>
                          <a:cs typeface="Arial" panose="020B0604020202020204" pitchFamily="34" charset="0"/>
                        </a:rPr>
                        <a:t>Proyecto de Creación de Estrategias para Aumentar las Negociaciones Bursátiles en la BVG (Bolsa de Valores de Guayaquil).</a:t>
                      </a:r>
                      <a:endParaRPr lang="es-EC" sz="1800" b="0"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r>
              <a:tr h="0">
                <a:tc>
                  <a:txBody>
                    <a:bodyPr/>
                    <a:lstStyle/>
                    <a:p>
                      <a:pPr algn="ctr"/>
                      <a:r>
                        <a:rPr lang="es-EC" sz="1800" b="1" kern="1200" dirty="0" smtClean="0">
                          <a:effectLst/>
                          <a:latin typeface="Arial" panose="020B0604020202020204" pitchFamily="34" charset="0"/>
                          <a:cs typeface="Arial" panose="020B0604020202020204" pitchFamily="34" charset="0"/>
                        </a:rPr>
                        <a:t>Autor (es):</a:t>
                      </a:r>
                      <a:endParaRPr lang="es-EC" sz="1800" b="1"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smtClean="0">
                          <a:effectLst/>
                          <a:latin typeface="Arial" panose="020B0604020202020204" pitchFamily="34" charset="0"/>
                          <a:cs typeface="Arial" panose="020B0604020202020204" pitchFamily="34" charset="0"/>
                        </a:rPr>
                        <a:t>Ana Karina </a:t>
                      </a:r>
                      <a:r>
                        <a:rPr lang="es-EC" sz="1800" kern="1200" dirty="0" err="1" smtClean="0">
                          <a:effectLst/>
                          <a:latin typeface="Arial" panose="020B0604020202020204" pitchFamily="34" charset="0"/>
                          <a:cs typeface="Arial" panose="020B0604020202020204" pitchFamily="34" charset="0"/>
                        </a:rPr>
                        <a:t>Egas</a:t>
                      </a:r>
                      <a:r>
                        <a:rPr lang="es-EC" sz="1800" kern="1200" dirty="0" smtClean="0">
                          <a:effectLst/>
                          <a:latin typeface="Arial" panose="020B0604020202020204" pitchFamily="34" charset="0"/>
                          <a:cs typeface="Arial" panose="020B0604020202020204" pitchFamily="34" charset="0"/>
                        </a:rPr>
                        <a:t> Chávez.</a:t>
                      </a:r>
                      <a:endParaRPr lang="es-EC" sz="1800" b="0"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smtClean="0">
                          <a:effectLst/>
                          <a:latin typeface="Arial" panose="020B0604020202020204" pitchFamily="34" charset="0"/>
                          <a:cs typeface="Arial" panose="020B0604020202020204" pitchFamily="34" charset="0"/>
                        </a:rPr>
                        <a:t>Oscar Santiago </a:t>
                      </a:r>
                      <a:r>
                        <a:rPr lang="es-EC" sz="1800" kern="1200" dirty="0" err="1" smtClean="0">
                          <a:effectLst/>
                          <a:latin typeface="Arial" panose="020B0604020202020204" pitchFamily="34" charset="0"/>
                          <a:cs typeface="Arial" panose="020B0604020202020204" pitchFamily="34" charset="0"/>
                        </a:rPr>
                        <a:t>Basantes</a:t>
                      </a:r>
                      <a:r>
                        <a:rPr lang="es-EC" sz="1800" kern="1200" dirty="0" smtClean="0">
                          <a:effectLst/>
                          <a:latin typeface="Arial" panose="020B0604020202020204" pitchFamily="34" charset="0"/>
                          <a:cs typeface="Arial" panose="020B0604020202020204" pitchFamily="34" charset="0"/>
                        </a:rPr>
                        <a:t> Puebla.</a:t>
                      </a:r>
                      <a:endParaRPr lang="es-EC" sz="1800" b="0"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c>
                  <a:txBody>
                    <a:bodyPr/>
                    <a:lstStyle/>
                    <a:p>
                      <a:pPr algn="ctr"/>
                      <a:r>
                        <a:rPr lang="es-EC" sz="1800" kern="1200" dirty="0" smtClean="0">
                          <a:effectLst/>
                          <a:latin typeface="Arial" panose="020B0604020202020204" pitchFamily="34" charset="0"/>
                          <a:cs typeface="Arial" panose="020B0604020202020204" pitchFamily="34" charset="0"/>
                        </a:rPr>
                        <a:t>Pamela  </a:t>
                      </a:r>
                      <a:r>
                        <a:rPr lang="es-EC" sz="1800" kern="1200" dirty="0" err="1" smtClean="0">
                          <a:effectLst/>
                          <a:latin typeface="Arial" panose="020B0604020202020204" pitchFamily="34" charset="0"/>
                          <a:cs typeface="Arial" panose="020B0604020202020204" pitchFamily="34" charset="0"/>
                        </a:rPr>
                        <a:t>Kristell</a:t>
                      </a:r>
                      <a:r>
                        <a:rPr lang="es-EC" sz="1800" kern="1200" dirty="0" smtClean="0">
                          <a:effectLst/>
                          <a:latin typeface="Arial" panose="020B0604020202020204" pitchFamily="34" charset="0"/>
                          <a:cs typeface="Arial" panose="020B0604020202020204" pitchFamily="34" charset="0"/>
                        </a:rPr>
                        <a:t> Cuenca Contreras,</a:t>
                      </a:r>
                      <a:r>
                        <a:rPr lang="es-EC" sz="1800" kern="1200" baseline="0" dirty="0" smtClean="0">
                          <a:effectLst/>
                          <a:latin typeface="Arial" panose="020B0604020202020204" pitchFamily="34" charset="0"/>
                          <a:cs typeface="Arial" panose="020B0604020202020204" pitchFamily="34" charset="0"/>
                        </a:rPr>
                        <a:t> </a:t>
                      </a:r>
                      <a:r>
                        <a:rPr lang="es-EC" sz="1800" kern="1200" dirty="0" err="1" smtClean="0">
                          <a:effectLst/>
                          <a:latin typeface="Arial" panose="020B0604020202020204" pitchFamily="34" charset="0"/>
                          <a:cs typeface="Arial" panose="020B0604020202020204" pitchFamily="34" charset="0"/>
                        </a:rPr>
                        <a:t>Dennisse</a:t>
                      </a:r>
                      <a:r>
                        <a:rPr lang="es-EC" sz="1800" kern="1200" dirty="0" smtClean="0">
                          <a:effectLst/>
                          <a:latin typeface="Arial" panose="020B0604020202020204" pitchFamily="34" charset="0"/>
                          <a:cs typeface="Arial" panose="020B0604020202020204" pitchFamily="34" charset="0"/>
                        </a:rPr>
                        <a:t> Carolina </a:t>
                      </a:r>
                      <a:r>
                        <a:rPr lang="es-EC" sz="1800" kern="1200" dirty="0" err="1" smtClean="0">
                          <a:effectLst/>
                          <a:latin typeface="Arial" panose="020B0604020202020204" pitchFamily="34" charset="0"/>
                          <a:cs typeface="Arial" panose="020B0604020202020204" pitchFamily="34" charset="0"/>
                        </a:rPr>
                        <a:t>Giler</a:t>
                      </a:r>
                      <a:r>
                        <a:rPr lang="es-EC" sz="1800" kern="1200" dirty="0" smtClean="0">
                          <a:effectLst/>
                          <a:latin typeface="Arial" panose="020B0604020202020204" pitchFamily="34" charset="0"/>
                          <a:cs typeface="Arial" panose="020B0604020202020204" pitchFamily="34" charset="0"/>
                        </a:rPr>
                        <a:t> Cuzco, Carlos Víctor </a:t>
                      </a:r>
                      <a:r>
                        <a:rPr lang="es-EC" sz="1800" kern="1200" dirty="0" err="1" smtClean="0">
                          <a:effectLst/>
                          <a:latin typeface="Arial" panose="020B0604020202020204" pitchFamily="34" charset="0"/>
                          <a:cs typeface="Arial" panose="020B0604020202020204" pitchFamily="34" charset="0"/>
                        </a:rPr>
                        <a:t>Villalba</a:t>
                      </a:r>
                      <a:r>
                        <a:rPr lang="es-EC" sz="1800" kern="1200" dirty="0" smtClean="0">
                          <a:effectLst/>
                          <a:latin typeface="Arial" panose="020B0604020202020204" pitchFamily="34" charset="0"/>
                          <a:cs typeface="Arial" panose="020B0604020202020204" pitchFamily="34" charset="0"/>
                        </a:rPr>
                        <a:t> Holguín.</a:t>
                      </a:r>
                      <a:endParaRPr lang="es-EC" sz="1800" b="0"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r>
              <a:tr h="0">
                <a:tc>
                  <a:txBody>
                    <a:bodyPr/>
                    <a:lstStyle/>
                    <a:p>
                      <a:pPr algn="ctr"/>
                      <a:r>
                        <a:rPr lang="es-EC" sz="1800" b="1" kern="1200" dirty="0" smtClean="0">
                          <a:effectLst/>
                          <a:latin typeface="Arial" panose="020B0604020202020204" pitchFamily="34" charset="0"/>
                          <a:cs typeface="Arial" panose="020B0604020202020204" pitchFamily="34" charset="0"/>
                        </a:rPr>
                        <a:t>Tipo de Estudio:</a:t>
                      </a:r>
                      <a:endParaRPr lang="es-EC" sz="1800" b="1" dirty="0" smtClean="0">
                        <a:solidFill>
                          <a:schemeClr val="tx1"/>
                        </a:solidFill>
                        <a:latin typeface="Arial" panose="020B0604020202020204" pitchFamily="34" charset="0"/>
                        <a:cs typeface="Arial" panose="020B0604020202020204" pitchFamily="34" charset="0"/>
                      </a:endParaRP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smtClean="0">
                          <a:effectLst/>
                          <a:latin typeface="Arial" panose="020B0604020202020204" pitchFamily="34" charset="0"/>
                          <a:cs typeface="Arial" panose="020B0604020202020204" pitchFamily="34" charset="0"/>
                        </a:rPr>
                        <a:t>Tesis.</a:t>
                      </a:r>
                      <a:endParaRPr lang="es-EC" sz="1800" b="0"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smtClean="0">
                          <a:effectLst/>
                          <a:latin typeface="Arial" panose="020B0604020202020204" pitchFamily="34" charset="0"/>
                          <a:cs typeface="Arial" panose="020B0604020202020204" pitchFamily="34" charset="0"/>
                        </a:rPr>
                        <a:t>Trabajo de Titulación.</a:t>
                      </a:r>
                      <a:endParaRPr lang="es-EC" sz="1800" b="0"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c>
                  <a:txBody>
                    <a:bodyPr/>
                    <a:lstStyle/>
                    <a:p>
                      <a:pPr algn="ctr"/>
                      <a:r>
                        <a:rPr lang="es-EC" sz="1800" kern="1200" dirty="0" smtClean="0">
                          <a:effectLst/>
                          <a:latin typeface="Arial" panose="020B0604020202020204" pitchFamily="34" charset="0"/>
                          <a:cs typeface="Arial" panose="020B0604020202020204" pitchFamily="34" charset="0"/>
                        </a:rPr>
                        <a:t>Proyecto de Graduación.</a:t>
                      </a:r>
                      <a:endParaRPr lang="es-EC" sz="1800" b="0"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r>
              <a:tr h="0">
                <a:tc>
                  <a:txBody>
                    <a:bodyPr/>
                    <a:lstStyle/>
                    <a:p>
                      <a:pPr algn="ctr"/>
                      <a:r>
                        <a:rPr lang="es-EC" sz="1800" b="1" kern="1200" dirty="0" smtClean="0">
                          <a:effectLst/>
                          <a:latin typeface="Arial" panose="020B0604020202020204" pitchFamily="34" charset="0"/>
                          <a:cs typeface="Arial" panose="020B0604020202020204" pitchFamily="34" charset="0"/>
                        </a:rPr>
                        <a:t>Repositorio:</a:t>
                      </a:r>
                      <a:endParaRPr lang="es-EC" sz="1800" b="1"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c>
                  <a:txBody>
                    <a:bodyPr/>
                    <a:lstStyle/>
                    <a:p>
                      <a:pPr algn="ctr"/>
                      <a:r>
                        <a:rPr lang="es-EC" sz="1800" kern="1200" dirty="0" smtClean="0">
                          <a:effectLst/>
                          <a:latin typeface="Arial" panose="020B0604020202020204" pitchFamily="34" charset="0"/>
                          <a:cs typeface="Arial" panose="020B0604020202020204" pitchFamily="34" charset="0"/>
                        </a:rPr>
                        <a:t>Escuela Politécnica del Ejercito.</a:t>
                      </a:r>
                      <a:endParaRPr lang="es-EC" sz="1800" b="0" dirty="0">
                        <a:solidFill>
                          <a:schemeClr val="tx1"/>
                        </a:solidFill>
                        <a:latin typeface="Arial" panose="020B0604020202020204" pitchFamily="34" charset="0"/>
                        <a:cs typeface="Arial" panose="020B0604020202020204" pitchFamily="34" charset="0"/>
                      </a:endParaRP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smtClean="0">
                          <a:effectLst/>
                          <a:latin typeface="Arial" panose="020B0604020202020204" pitchFamily="34" charset="0"/>
                          <a:cs typeface="Arial" panose="020B0604020202020204" pitchFamily="34" charset="0"/>
                        </a:rPr>
                        <a:t>Pontificia Universidad Católica del Ecuador.</a:t>
                      </a:r>
                      <a:endParaRPr lang="es-EC" sz="1800" b="0"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c>
                  <a:txBody>
                    <a:bodyPr/>
                    <a:lstStyle/>
                    <a:p>
                      <a:pPr algn="ctr"/>
                      <a:r>
                        <a:rPr lang="es-EC" sz="1800" kern="1200" dirty="0" smtClean="0">
                          <a:effectLst/>
                          <a:latin typeface="Arial" panose="020B0604020202020204" pitchFamily="34" charset="0"/>
                          <a:cs typeface="Arial" panose="020B0604020202020204" pitchFamily="34" charset="0"/>
                        </a:rPr>
                        <a:t>Escuela Superior Politécnica del Litoral.</a:t>
                      </a:r>
                      <a:endParaRPr lang="es-EC" sz="1800" b="0" kern="1200" dirty="0" smtClean="0">
                        <a:solidFill>
                          <a:schemeClr val="tx1"/>
                        </a:solidFill>
                        <a:effectLst/>
                        <a:latin typeface="Arial" panose="020B0604020202020204" pitchFamily="34" charset="0"/>
                        <a:ea typeface="+mn-ea"/>
                        <a:cs typeface="Arial" panose="020B0604020202020204" pitchFamily="34" charset="0"/>
                      </a:endParaRPr>
                    </a:p>
                  </a:txBody>
                  <a:tcPr marL="36000" marR="36000" anchor="ctr"/>
                </a:tc>
              </a:tr>
              <a:tr h="0">
                <a:tc>
                  <a:txBody>
                    <a:bodyPr/>
                    <a:lstStyle/>
                    <a:p>
                      <a:pPr algn="ctr"/>
                      <a:r>
                        <a:rPr lang="es-EC" sz="1800" b="1" kern="1200" dirty="0" smtClean="0">
                          <a:effectLst/>
                          <a:latin typeface="Arial" panose="020B0604020202020204" pitchFamily="34" charset="0"/>
                          <a:cs typeface="Arial" panose="020B0604020202020204" pitchFamily="34" charset="0"/>
                        </a:rPr>
                        <a:t>Año:</a:t>
                      </a:r>
                      <a:endParaRPr lang="es-EC" sz="1800" b="1" dirty="0">
                        <a:solidFill>
                          <a:schemeClr val="tx1"/>
                        </a:solidFill>
                        <a:latin typeface="Arial" panose="020B0604020202020204" pitchFamily="34" charset="0"/>
                        <a:cs typeface="Arial" panose="020B0604020202020204" pitchFamily="34" charset="0"/>
                      </a:endParaRPr>
                    </a:p>
                  </a:txBody>
                  <a:tcPr marL="36000" marR="36000" anchor="ctr"/>
                </a:tc>
                <a:tc>
                  <a:txBody>
                    <a:bodyPr/>
                    <a:lstStyle/>
                    <a:p>
                      <a:pPr algn="ctr"/>
                      <a:r>
                        <a:rPr lang="es-EC" sz="1800" dirty="0" smtClean="0">
                          <a:latin typeface="Arial" panose="020B0604020202020204" pitchFamily="34" charset="0"/>
                          <a:cs typeface="Arial" panose="020B0604020202020204" pitchFamily="34" charset="0"/>
                        </a:rPr>
                        <a:t>2013</a:t>
                      </a:r>
                      <a:endParaRPr lang="es-EC" sz="1800" b="0" dirty="0">
                        <a:solidFill>
                          <a:schemeClr val="tx1"/>
                        </a:solidFill>
                        <a:latin typeface="Arial" panose="020B0604020202020204" pitchFamily="34" charset="0"/>
                        <a:cs typeface="Arial" panose="020B0604020202020204" pitchFamily="34" charset="0"/>
                      </a:endParaRPr>
                    </a:p>
                  </a:txBody>
                  <a:tcPr marL="36000" marR="36000" anchor="ctr"/>
                </a:tc>
                <a:tc>
                  <a:txBody>
                    <a:bodyPr/>
                    <a:lstStyle/>
                    <a:p>
                      <a:pPr algn="ctr"/>
                      <a:r>
                        <a:rPr lang="es-EC" sz="1800" dirty="0" smtClean="0">
                          <a:latin typeface="Arial" panose="020B0604020202020204" pitchFamily="34" charset="0"/>
                          <a:cs typeface="Arial" panose="020B0604020202020204" pitchFamily="34" charset="0"/>
                        </a:rPr>
                        <a:t>2014</a:t>
                      </a:r>
                      <a:endParaRPr lang="es-EC" sz="1800" b="0" dirty="0">
                        <a:solidFill>
                          <a:schemeClr val="tx1"/>
                        </a:solidFill>
                        <a:latin typeface="Arial" panose="020B0604020202020204" pitchFamily="34" charset="0"/>
                        <a:cs typeface="Arial" panose="020B0604020202020204" pitchFamily="34" charset="0"/>
                      </a:endParaRP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Arial" panose="020B0604020202020204" pitchFamily="34" charset="0"/>
                          <a:cs typeface="Arial" panose="020B0604020202020204" pitchFamily="34" charset="0"/>
                        </a:rPr>
                        <a:t>2009 – 2010</a:t>
                      </a:r>
                      <a:endParaRPr lang="es-EC" sz="1800" b="0" dirty="0" smtClean="0">
                        <a:solidFill>
                          <a:schemeClr val="tx1"/>
                        </a:solidFill>
                        <a:latin typeface="Arial" panose="020B0604020202020204" pitchFamily="34" charset="0"/>
                        <a:cs typeface="Arial" panose="020B0604020202020204" pitchFamily="34" charset="0"/>
                      </a:endParaRPr>
                    </a:p>
                  </a:txBody>
                  <a:tcPr marL="36000" marR="36000" anchor="ctr"/>
                </a:tc>
              </a:tr>
            </a:tbl>
          </a:graphicData>
        </a:graphic>
      </p:graphicFrame>
      <p:sp>
        <p:nvSpPr>
          <p:cNvPr id="3" name="2 Rectángulo"/>
          <p:cNvSpPr/>
          <p:nvPr/>
        </p:nvSpPr>
        <p:spPr>
          <a:xfrm>
            <a:off x="1043880" y="375047"/>
            <a:ext cx="4320481" cy="461665"/>
          </a:xfrm>
          <a:prstGeom prst="rect">
            <a:avLst/>
          </a:prstGeom>
        </p:spPr>
        <p:txBody>
          <a:bodyPr wrap="square">
            <a:spAutoFit/>
          </a:bodyPr>
          <a:lstStyle/>
          <a:p>
            <a:pPr lvl="0" algn="ctr"/>
            <a:r>
              <a:rPr lang="es-EC" sz="2400" b="1" dirty="0" smtClean="0">
                <a:latin typeface="Arial" panose="020B0604020202020204" pitchFamily="34" charset="0"/>
                <a:cs typeface="Arial" panose="020B0604020202020204" pitchFamily="34" charset="0"/>
              </a:rPr>
              <a:t>ESTUDIOS RELACIONADOS</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730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690523946"/>
              </p:ext>
            </p:extLst>
          </p:nvPr>
        </p:nvGraphicFramePr>
        <p:xfrm>
          <a:off x="395809" y="1174968"/>
          <a:ext cx="10873208" cy="5394960"/>
        </p:xfrm>
        <a:graphic>
          <a:graphicData uri="http://schemas.openxmlformats.org/drawingml/2006/table">
            <a:tbl>
              <a:tblPr firstRow="1" bandRow="1">
                <a:tableStyleId>{E8B1032C-EA38-4F05-BA0D-38AFFFC7BED3}</a:tableStyleId>
              </a:tblPr>
              <a:tblGrid>
                <a:gridCol w="1689755"/>
                <a:gridCol w="9183453"/>
              </a:tblGrid>
              <a:tr h="432048">
                <a:tc>
                  <a:txBody>
                    <a:bodyPr/>
                    <a:lstStyle/>
                    <a:p>
                      <a:pPr algn="ctr"/>
                      <a:r>
                        <a:rPr lang="es-EC" sz="1600" b="1" kern="1200" dirty="0" smtClean="0">
                          <a:effectLst/>
                          <a:latin typeface="Arial" panose="020B0604020202020204" pitchFamily="34" charset="0"/>
                          <a:cs typeface="Arial" panose="020B0604020202020204" pitchFamily="34" charset="0"/>
                        </a:rPr>
                        <a:t>Estudio Relacionado No. 1</a:t>
                      </a:r>
                    </a:p>
                  </a:txBody>
                  <a:tcPr anchor="ctr"/>
                </a:tc>
                <a:tc>
                  <a:txBody>
                    <a:bodyPr/>
                    <a:lstStyle/>
                    <a:p>
                      <a:pPr algn="just"/>
                      <a:r>
                        <a:rPr lang="es-EC" sz="1600" b="0" kern="1200" dirty="0" smtClean="0">
                          <a:effectLst/>
                          <a:latin typeface="Arial" panose="020B0604020202020204" pitchFamily="34" charset="0"/>
                          <a:cs typeface="Arial" panose="020B0604020202020204" pitchFamily="34" charset="0"/>
                        </a:rPr>
                        <a:t>•</a:t>
                      </a:r>
                      <a:r>
                        <a:rPr lang="es-EC" sz="1600" b="0" kern="1200" baseline="0" dirty="0" smtClean="0">
                          <a:effectLst/>
                          <a:latin typeface="Arial" panose="020B0604020202020204" pitchFamily="34" charset="0"/>
                          <a:cs typeface="Arial" panose="020B0604020202020204" pitchFamily="34" charset="0"/>
                        </a:rPr>
                        <a:t> </a:t>
                      </a:r>
                      <a:r>
                        <a:rPr lang="es-EC" sz="1600" b="0" kern="1200" dirty="0" smtClean="0">
                          <a:effectLst/>
                          <a:latin typeface="Arial" panose="020B0604020202020204" pitchFamily="34" charset="0"/>
                          <a:cs typeface="Arial" panose="020B0604020202020204" pitchFamily="34" charset="0"/>
                        </a:rPr>
                        <a:t>Investiga cuáles son las posibilidades que tienen las compañías PYMES para financiar sus operaciones con los recursos propios que generan.</a:t>
                      </a:r>
                    </a:p>
                    <a:p>
                      <a:pPr algn="just"/>
                      <a:r>
                        <a:rPr lang="es-EC" sz="1600" b="0" kern="1200" dirty="0" smtClean="0">
                          <a:effectLst/>
                          <a:latin typeface="Arial" panose="020B0604020202020204" pitchFamily="34" charset="0"/>
                          <a:cs typeface="Arial" panose="020B0604020202020204" pitchFamily="34" charset="0"/>
                        </a:rPr>
                        <a:t>• Determina cuáles son los mecanismos con los que cuentan las compañías PYMES para financiar sus operaciones.</a:t>
                      </a:r>
                    </a:p>
                    <a:p>
                      <a:pPr algn="just"/>
                      <a:r>
                        <a:rPr lang="es-EC" sz="1600" b="0" kern="1200" dirty="0" smtClean="0">
                          <a:effectLst/>
                          <a:latin typeface="Arial" panose="020B0604020202020204" pitchFamily="34" charset="0"/>
                          <a:cs typeface="Arial" panose="020B0604020202020204" pitchFamily="34" charset="0"/>
                        </a:rPr>
                        <a:t>• Establece cuál es el nivel de conocimiento de las compañas PYMES en temas relacionados con el mercado de valores, y finalmente determina los problemas que se generan cuando las compañías quieren acceder a financiamiento en el sector bursátil.</a:t>
                      </a:r>
                    </a:p>
                  </a:txBody>
                  <a:tcPr anchor="ctr"/>
                </a:tc>
              </a:tr>
              <a:tr h="0">
                <a:tc>
                  <a:txBody>
                    <a:bodyPr/>
                    <a:lstStyle/>
                    <a:p>
                      <a:pPr algn="ctr"/>
                      <a:r>
                        <a:rPr lang="es-EC" sz="1600" b="1" dirty="0" smtClean="0">
                          <a:solidFill>
                            <a:schemeClr val="tx1"/>
                          </a:solidFill>
                          <a:latin typeface="Arial" panose="020B0604020202020204" pitchFamily="34" charset="0"/>
                          <a:cs typeface="Arial" panose="020B0604020202020204" pitchFamily="34" charset="0"/>
                        </a:rPr>
                        <a:t>Estudio</a:t>
                      </a:r>
                      <a:r>
                        <a:rPr lang="es-EC" sz="1600" b="1" baseline="0" dirty="0" smtClean="0">
                          <a:solidFill>
                            <a:schemeClr val="tx1"/>
                          </a:solidFill>
                          <a:latin typeface="Arial" panose="020B0604020202020204" pitchFamily="34" charset="0"/>
                          <a:cs typeface="Arial" panose="020B0604020202020204" pitchFamily="34" charset="0"/>
                        </a:rPr>
                        <a:t> Relacionado No. 2</a:t>
                      </a:r>
                      <a:endParaRPr lang="es-EC" sz="16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600" b="0" kern="1200" dirty="0" smtClean="0">
                          <a:solidFill>
                            <a:schemeClr val="tx1"/>
                          </a:solidFill>
                          <a:effectLst/>
                          <a:latin typeface="Arial" panose="020B0604020202020204" pitchFamily="34" charset="0"/>
                          <a:ea typeface="+mn-ea"/>
                          <a:cs typeface="Arial" panose="020B0604020202020204" pitchFamily="34" charset="0"/>
                        </a:rPr>
                        <a:t>•</a:t>
                      </a:r>
                      <a:r>
                        <a:rPr lang="es-EC" sz="1600" b="0" kern="1200" baseline="0" dirty="0" smtClean="0">
                          <a:solidFill>
                            <a:schemeClr val="tx1"/>
                          </a:solidFill>
                          <a:effectLst/>
                          <a:latin typeface="Arial" panose="020B0604020202020204" pitchFamily="34" charset="0"/>
                          <a:ea typeface="+mn-ea"/>
                          <a:cs typeface="Arial" panose="020B0604020202020204" pitchFamily="34" charset="0"/>
                        </a:rPr>
                        <a:t> </a:t>
                      </a:r>
                      <a:r>
                        <a:rPr lang="es-EC" sz="1600" b="0" kern="1200" dirty="0" smtClean="0">
                          <a:solidFill>
                            <a:schemeClr val="tx1"/>
                          </a:solidFill>
                          <a:effectLst/>
                          <a:latin typeface="Arial" panose="020B0604020202020204" pitchFamily="34" charset="0"/>
                          <a:ea typeface="+mn-ea"/>
                          <a:cs typeface="Arial" panose="020B0604020202020204" pitchFamily="34" charset="0"/>
                        </a:rPr>
                        <a:t>Determina la importancia que tiene el sector bursátil para el desarrollo económico de la sociedad.</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600" b="0" kern="1200" dirty="0" smtClean="0">
                          <a:solidFill>
                            <a:schemeClr val="tx1"/>
                          </a:solidFill>
                          <a:effectLst/>
                          <a:latin typeface="Arial" panose="020B0604020202020204" pitchFamily="34" charset="0"/>
                          <a:ea typeface="+mn-ea"/>
                          <a:cs typeface="Arial" panose="020B0604020202020204" pitchFamily="34" charset="0"/>
                        </a:rPr>
                        <a:t>•</a:t>
                      </a:r>
                      <a:r>
                        <a:rPr lang="es-EC" sz="1600" b="0" kern="1200" baseline="0" dirty="0" smtClean="0">
                          <a:solidFill>
                            <a:schemeClr val="tx1"/>
                          </a:solidFill>
                          <a:effectLst/>
                          <a:latin typeface="Arial" panose="020B0604020202020204" pitchFamily="34" charset="0"/>
                          <a:ea typeface="+mn-ea"/>
                          <a:cs typeface="Arial" panose="020B0604020202020204" pitchFamily="34" charset="0"/>
                        </a:rPr>
                        <a:t> </a:t>
                      </a:r>
                      <a:r>
                        <a:rPr lang="es-EC" sz="1600" b="0" kern="1200" dirty="0" smtClean="0">
                          <a:solidFill>
                            <a:schemeClr val="tx1"/>
                          </a:solidFill>
                          <a:effectLst/>
                          <a:latin typeface="Arial" panose="020B0604020202020204" pitchFamily="34" charset="0"/>
                          <a:ea typeface="+mn-ea"/>
                          <a:cs typeface="Arial" panose="020B0604020202020204" pitchFamily="34" charset="0"/>
                        </a:rPr>
                        <a:t>Identifica que el mercado de valores ecuatoriano es muy deficiente en comparación con los demás países.</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600" b="0" kern="1200" dirty="0" smtClean="0">
                          <a:solidFill>
                            <a:schemeClr val="tx1"/>
                          </a:solidFill>
                          <a:effectLst/>
                          <a:latin typeface="Arial" panose="020B0604020202020204" pitchFamily="34" charset="0"/>
                          <a:ea typeface="+mn-ea"/>
                          <a:cs typeface="Arial" panose="020B0604020202020204" pitchFamily="34" charset="0"/>
                        </a:rPr>
                        <a:t>• Establece que el desconocimiento en temas bursátiles es el principal problemas que las compañías tienen para lograr ser parte activa del mercado de valores.</a:t>
                      </a:r>
                    </a:p>
                  </a:txBody>
                  <a:tcPr anchor="ctr"/>
                </a:tc>
              </a:tr>
              <a:tr h="0">
                <a:tc>
                  <a:txBody>
                    <a:bodyPr/>
                    <a:lstStyle/>
                    <a:p>
                      <a:pPr algn="ctr"/>
                      <a:r>
                        <a:rPr lang="es-EC" sz="1600" b="1" dirty="0" smtClean="0">
                          <a:solidFill>
                            <a:schemeClr val="tx1"/>
                          </a:solidFill>
                          <a:latin typeface="Arial" panose="020B0604020202020204" pitchFamily="34" charset="0"/>
                          <a:cs typeface="Arial" panose="020B0604020202020204" pitchFamily="34" charset="0"/>
                        </a:rPr>
                        <a:t>Estudio</a:t>
                      </a:r>
                      <a:r>
                        <a:rPr lang="es-EC" sz="1600" b="1" baseline="0" dirty="0" smtClean="0">
                          <a:solidFill>
                            <a:schemeClr val="tx1"/>
                          </a:solidFill>
                          <a:latin typeface="Arial" panose="020B0604020202020204" pitchFamily="34" charset="0"/>
                          <a:cs typeface="Arial" panose="020B0604020202020204" pitchFamily="34" charset="0"/>
                        </a:rPr>
                        <a:t> Relacionado No. 3</a:t>
                      </a:r>
                      <a:endParaRPr lang="es-EC" sz="16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600" b="0" kern="1200" dirty="0" smtClean="0">
                          <a:solidFill>
                            <a:schemeClr val="tx1"/>
                          </a:solidFill>
                          <a:effectLst/>
                          <a:latin typeface="Arial" panose="020B0604020202020204" pitchFamily="34" charset="0"/>
                          <a:ea typeface="+mn-ea"/>
                          <a:cs typeface="Arial" panose="020B0604020202020204" pitchFamily="34" charset="0"/>
                        </a:rPr>
                        <a:t>•</a:t>
                      </a:r>
                      <a:r>
                        <a:rPr lang="es-EC" sz="1600" b="0" kern="1200" baseline="0" dirty="0" smtClean="0">
                          <a:solidFill>
                            <a:schemeClr val="tx1"/>
                          </a:solidFill>
                          <a:effectLst/>
                          <a:latin typeface="Arial" panose="020B0604020202020204" pitchFamily="34" charset="0"/>
                          <a:ea typeface="+mn-ea"/>
                          <a:cs typeface="Arial" panose="020B0604020202020204" pitchFamily="34" charset="0"/>
                        </a:rPr>
                        <a:t> </a:t>
                      </a:r>
                      <a:r>
                        <a:rPr lang="es-EC" sz="1600" b="0" kern="1200" dirty="0" smtClean="0">
                          <a:solidFill>
                            <a:schemeClr val="tx1"/>
                          </a:solidFill>
                          <a:effectLst/>
                          <a:latin typeface="Arial" panose="020B0604020202020204" pitchFamily="34" charset="0"/>
                          <a:ea typeface="+mn-ea"/>
                          <a:cs typeface="Arial" panose="020B0604020202020204" pitchFamily="34" charset="0"/>
                        </a:rPr>
                        <a:t>Establece la importancia que tienen las bolsa de valores para controlar las negociaciones bursátiles y estas sean transparentes.</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600" b="0" kern="1200" dirty="0" smtClean="0">
                          <a:solidFill>
                            <a:schemeClr val="tx1"/>
                          </a:solidFill>
                          <a:effectLst/>
                          <a:latin typeface="Arial" panose="020B0604020202020204" pitchFamily="34" charset="0"/>
                          <a:ea typeface="+mn-ea"/>
                          <a:cs typeface="Arial" panose="020B0604020202020204" pitchFamily="34" charset="0"/>
                        </a:rPr>
                        <a:t>• Investiga cuáles son los medios que utiliza el mercado de valores para socializar sus productos y las actividades que realiza.</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600" b="0" kern="1200" dirty="0" smtClean="0">
                          <a:solidFill>
                            <a:schemeClr val="tx1"/>
                          </a:solidFill>
                          <a:effectLst/>
                          <a:latin typeface="Arial" panose="020B0604020202020204" pitchFamily="34" charset="0"/>
                          <a:ea typeface="+mn-ea"/>
                          <a:cs typeface="Arial" panose="020B0604020202020204" pitchFamily="34" charset="0"/>
                        </a:rPr>
                        <a:t>• Determina los planes de marketing con los que cuenta el mercado de valores y cual es transcendencia para la sociedad.</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600" b="0" kern="1200" dirty="0" smtClean="0">
                          <a:solidFill>
                            <a:schemeClr val="tx1"/>
                          </a:solidFill>
                          <a:effectLst/>
                          <a:latin typeface="Arial" panose="020B0604020202020204" pitchFamily="34" charset="0"/>
                          <a:ea typeface="+mn-ea"/>
                          <a:cs typeface="Arial" panose="020B0604020202020204" pitchFamily="34" charset="0"/>
                        </a:rPr>
                        <a:t>• Finalmente establece que las compañías que decidan integrar el mercado de valores deben capacitarse o contratar asesoría para identificar las mejores opciones que existan en el mercado bursátil.</a:t>
                      </a:r>
                    </a:p>
                  </a:txBody>
                  <a:tcPr anchor="ctr"/>
                </a:tc>
              </a:tr>
            </a:tbl>
          </a:graphicData>
        </a:graphic>
      </p:graphicFrame>
      <p:sp>
        <p:nvSpPr>
          <p:cNvPr id="3" name="2 Rectángulo"/>
          <p:cNvSpPr/>
          <p:nvPr/>
        </p:nvSpPr>
        <p:spPr>
          <a:xfrm>
            <a:off x="1043880" y="375047"/>
            <a:ext cx="4320481" cy="461665"/>
          </a:xfrm>
          <a:prstGeom prst="rect">
            <a:avLst/>
          </a:prstGeom>
        </p:spPr>
        <p:txBody>
          <a:bodyPr wrap="square">
            <a:spAutoFit/>
          </a:bodyPr>
          <a:lstStyle/>
          <a:p>
            <a:pPr lvl="0" algn="ctr"/>
            <a:r>
              <a:rPr lang="es-EC" sz="2400" b="1" dirty="0" smtClean="0">
                <a:latin typeface="Arial" panose="020B0604020202020204" pitchFamily="34" charset="0"/>
                <a:cs typeface="Arial" panose="020B0604020202020204" pitchFamily="34" charset="0"/>
              </a:rPr>
              <a:t>ANÁLISIS COMPARATIVO</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261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971873" y="2565326"/>
            <a:ext cx="9793088" cy="165576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C" sz="8000" b="1" dirty="0" smtClean="0">
                <a:solidFill>
                  <a:srgbClr val="000000"/>
                </a:solidFill>
              </a:rPr>
              <a:t>CAPÍTULO III</a:t>
            </a:r>
          </a:p>
          <a:p>
            <a:pPr marL="0" indent="0" algn="ctr">
              <a:buNone/>
            </a:pPr>
            <a:r>
              <a:rPr lang="es-EC" sz="8000" b="1" dirty="0" smtClean="0">
                <a:solidFill>
                  <a:srgbClr val="000000"/>
                </a:solidFill>
              </a:rPr>
              <a:t>MARCO METODOLÓGICO</a:t>
            </a:r>
            <a:endParaRPr lang="en-US" sz="8000" dirty="0">
              <a:solidFill>
                <a:srgbClr val="000000"/>
              </a:solidFill>
            </a:endParaRPr>
          </a:p>
        </p:txBody>
      </p:sp>
    </p:spTree>
    <p:extLst>
      <p:ext uri="{BB962C8B-B14F-4D97-AF65-F5344CB8AC3E}">
        <p14:creationId xmlns:p14="http://schemas.microsoft.com/office/powerpoint/2010/main" val="1156795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833" y="1340768"/>
            <a:ext cx="5940425" cy="923330"/>
          </a:xfrm>
          <a:prstGeom prst="rect">
            <a:avLst/>
          </a:prstGeom>
        </p:spPr>
        <p:txBody>
          <a:bodyPr>
            <a:spAutoFit/>
          </a:bodyPr>
          <a:lstStyle/>
          <a:p>
            <a:r>
              <a:rPr lang="es-EC" dirty="0">
                <a:latin typeface="Arial" panose="020B0604020202020204" pitchFamily="34" charset="0"/>
                <a:cs typeface="Arial" panose="020B0604020202020204" pitchFamily="34" charset="0"/>
              </a:rPr>
              <a:t>Es el conjunto total de individuos, objetos o medidas que poseen algunas características comunes observables en un lugar y en un momento </a:t>
            </a:r>
            <a:r>
              <a:rPr lang="es-EC" dirty="0" smtClean="0">
                <a:latin typeface="Arial" panose="020B0604020202020204" pitchFamily="34" charset="0"/>
                <a:cs typeface="Arial" panose="020B0604020202020204" pitchFamily="34" charset="0"/>
              </a:rPr>
              <a:t>determinado.</a:t>
            </a:r>
            <a:endParaRPr lang="es-EC" dirty="0">
              <a:latin typeface="Arial" panose="020B0604020202020204" pitchFamily="34" charset="0"/>
              <a:cs typeface="Arial" panose="020B0604020202020204" pitchFamily="34" charset="0"/>
            </a:endParaRPr>
          </a:p>
        </p:txBody>
      </p:sp>
      <p:sp>
        <p:nvSpPr>
          <p:cNvPr id="3" name="2 Rectángulo"/>
          <p:cNvSpPr/>
          <p:nvPr/>
        </p:nvSpPr>
        <p:spPr>
          <a:xfrm>
            <a:off x="2700065" y="404664"/>
            <a:ext cx="2595582" cy="646331"/>
          </a:xfrm>
          <a:prstGeom prst="rect">
            <a:avLst/>
          </a:prstGeom>
        </p:spPr>
        <p:txBody>
          <a:bodyPr wrap="none">
            <a:spAutoFit/>
          </a:bodyPr>
          <a:lstStyle/>
          <a:p>
            <a:pPr lvl="0"/>
            <a:r>
              <a:rPr lang="es-EC" sz="3600" b="1" dirty="0" smtClean="0">
                <a:latin typeface="Arial" panose="020B0604020202020204" pitchFamily="34" charset="0"/>
                <a:cs typeface="Arial" panose="020B0604020202020204" pitchFamily="34" charset="0"/>
              </a:rPr>
              <a:t>UNIVERSO</a:t>
            </a:r>
            <a:endParaRPr lang="es-EC" sz="3600" b="1"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002747922"/>
              </p:ext>
            </p:extLst>
          </p:nvPr>
        </p:nvGraphicFramePr>
        <p:xfrm>
          <a:off x="601131" y="3405265"/>
          <a:ext cx="4907245" cy="2327991"/>
        </p:xfrm>
        <a:graphic>
          <a:graphicData uri="http://schemas.openxmlformats.org/drawingml/2006/table">
            <a:tbl>
              <a:tblPr firstRow="1" firstCol="1" bandRow="1">
                <a:tableStyleId>{F2DE63D5-997A-4646-A377-4702673A728D}</a:tableStyleId>
              </a:tblPr>
              <a:tblGrid>
                <a:gridCol w="2242950"/>
                <a:gridCol w="1224136"/>
                <a:gridCol w="1440159"/>
              </a:tblGrid>
              <a:tr h="628277">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Descripción</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Cantidad</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Porcentajes</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r>
              <a:tr h="570769">
                <a:tc>
                  <a:txBody>
                    <a:bodyPr/>
                    <a:lstStyle/>
                    <a:p>
                      <a:pPr algn="just">
                        <a:lnSpc>
                          <a:spcPct val="115000"/>
                        </a:lnSpc>
                        <a:spcAft>
                          <a:spcPts val="0"/>
                        </a:spcAft>
                      </a:pPr>
                      <a:r>
                        <a:rPr lang="es-EC" sz="1800" dirty="0">
                          <a:solidFill>
                            <a:srgbClr val="000000"/>
                          </a:solidFill>
                          <a:effectLst/>
                          <a:latin typeface="Arial" panose="020B0604020202020204" pitchFamily="34" charset="0"/>
                          <a:ea typeface="Times New Roman"/>
                          <a:cs typeface="Arial" panose="020B0604020202020204" pitchFamily="34" charset="0"/>
                        </a:rPr>
                        <a:t>Mercado de Valores</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solidFill>
                      <a:srgbClr val="FF0000"/>
                    </a:solidFill>
                  </a:tcPr>
                </a:tc>
                <a:tc>
                  <a:txBody>
                    <a:bodyPr/>
                    <a:lstStyle/>
                    <a:p>
                      <a:pPr algn="r">
                        <a:lnSpc>
                          <a:spcPct val="115000"/>
                        </a:lnSpc>
                        <a:spcAft>
                          <a:spcPts val="0"/>
                        </a:spcAft>
                      </a:pPr>
                      <a:r>
                        <a:rPr lang="es-EC" sz="1800" dirty="0">
                          <a:solidFill>
                            <a:srgbClr val="000000"/>
                          </a:solidFill>
                          <a:effectLst/>
                          <a:latin typeface="Arial" panose="020B0604020202020204" pitchFamily="34" charset="0"/>
                          <a:ea typeface="Times New Roman"/>
                          <a:cs typeface="Arial" panose="020B0604020202020204" pitchFamily="34" charset="0"/>
                        </a:rPr>
                        <a:t>446</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solidFill>
                      <a:srgbClr val="FF0000"/>
                    </a:solidFill>
                  </a:tcPr>
                </a:tc>
                <a:tc>
                  <a:txBody>
                    <a:bodyPr/>
                    <a:lstStyle/>
                    <a:p>
                      <a:pPr algn="r">
                        <a:lnSpc>
                          <a:spcPct val="115000"/>
                        </a:lnSpc>
                        <a:spcAft>
                          <a:spcPts val="0"/>
                        </a:spcAft>
                      </a:pPr>
                      <a:r>
                        <a:rPr lang="es-EC" sz="1800" dirty="0">
                          <a:solidFill>
                            <a:srgbClr val="000000"/>
                          </a:solidFill>
                          <a:effectLst/>
                          <a:latin typeface="Arial" panose="020B0604020202020204" pitchFamily="34" charset="0"/>
                          <a:ea typeface="Times New Roman"/>
                          <a:cs typeface="Arial" panose="020B0604020202020204" pitchFamily="34" charset="0"/>
                        </a:rPr>
                        <a:t>0,63%</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solidFill>
                      <a:srgbClr val="FF0000"/>
                    </a:solidFill>
                  </a:tcPr>
                </a:tc>
              </a:tr>
              <a:tr h="570769">
                <a:tc>
                  <a:txBody>
                    <a:bodyPr/>
                    <a:lstStyle/>
                    <a:p>
                      <a:pPr algn="just">
                        <a:lnSpc>
                          <a:spcPct val="115000"/>
                        </a:lnSpc>
                        <a:spcAft>
                          <a:spcPts val="0"/>
                        </a:spcAft>
                      </a:pPr>
                      <a:r>
                        <a:rPr lang="es-EC" sz="1800" dirty="0">
                          <a:solidFill>
                            <a:srgbClr val="000000"/>
                          </a:solidFill>
                          <a:effectLst/>
                          <a:latin typeface="Arial" panose="020B0604020202020204" pitchFamily="34" charset="0"/>
                          <a:ea typeface="Times New Roman"/>
                          <a:cs typeface="Arial" panose="020B0604020202020204" pitchFamily="34" charset="0"/>
                        </a:rPr>
                        <a:t>Societario</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dirty="0" smtClean="0">
                          <a:solidFill>
                            <a:srgbClr val="000000"/>
                          </a:solidFill>
                          <a:effectLst/>
                          <a:latin typeface="Arial" panose="020B0604020202020204" pitchFamily="34" charset="0"/>
                          <a:ea typeface="Times New Roman"/>
                          <a:cs typeface="Arial" panose="020B0604020202020204" pitchFamily="34" charset="0"/>
                        </a:rPr>
                        <a:t>69.952</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a:solidFill>
                            <a:srgbClr val="000000"/>
                          </a:solidFill>
                          <a:effectLst/>
                          <a:latin typeface="Arial" panose="020B0604020202020204" pitchFamily="34" charset="0"/>
                          <a:ea typeface="Times New Roman"/>
                          <a:cs typeface="Arial" panose="020B0604020202020204" pitchFamily="34" charset="0"/>
                        </a:rPr>
                        <a:t>99,37%</a:t>
                      </a:r>
                      <a:endParaRPr lang="es-EC" sz="1800">
                        <a:effectLst/>
                        <a:latin typeface="Arial" panose="020B0604020202020204" pitchFamily="34" charset="0"/>
                        <a:ea typeface="Calibri"/>
                        <a:cs typeface="Arial" panose="020B0604020202020204" pitchFamily="34" charset="0"/>
                      </a:endParaRPr>
                    </a:p>
                  </a:txBody>
                  <a:tcPr marL="44450" marR="44450" marT="0" marB="0" anchor="ctr"/>
                </a:tc>
              </a:tr>
              <a:tr h="558176">
                <a:tc>
                  <a:txBody>
                    <a:bodyPr/>
                    <a:lstStyle/>
                    <a:p>
                      <a:pPr algn="ctr">
                        <a:lnSpc>
                          <a:spcPct val="115000"/>
                        </a:lnSpc>
                        <a:spcAft>
                          <a:spcPts val="0"/>
                        </a:spcAft>
                      </a:pPr>
                      <a:r>
                        <a:rPr lang="es-EC" sz="1800" dirty="0">
                          <a:solidFill>
                            <a:srgbClr val="000000"/>
                          </a:solidFill>
                          <a:effectLst/>
                          <a:latin typeface="Arial" panose="020B0604020202020204" pitchFamily="34" charset="0"/>
                          <a:ea typeface="Times New Roman"/>
                          <a:cs typeface="Arial" panose="020B0604020202020204" pitchFamily="34" charset="0"/>
                        </a:rPr>
                        <a:t>Total</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b="1" dirty="0" smtClean="0">
                          <a:solidFill>
                            <a:srgbClr val="000000"/>
                          </a:solidFill>
                          <a:effectLst/>
                          <a:latin typeface="Arial" panose="020B0604020202020204" pitchFamily="34" charset="0"/>
                          <a:ea typeface="Times New Roman"/>
                          <a:cs typeface="Arial" panose="020B0604020202020204" pitchFamily="34" charset="0"/>
                        </a:rPr>
                        <a:t>70.398</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100,00%</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sp>
        <p:nvSpPr>
          <p:cNvPr id="5" name="4 Rectángulo"/>
          <p:cNvSpPr/>
          <p:nvPr/>
        </p:nvSpPr>
        <p:spPr>
          <a:xfrm>
            <a:off x="971873" y="2636912"/>
            <a:ext cx="4104457" cy="707886"/>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Empresas Registradas - Por Sector de Financiamiento</a:t>
            </a:r>
            <a:endParaRPr lang="es-EC" sz="2000" b="1" dirty="0">
              <a:latin typeface="Arial" panose="020B0604020202020204" pitchFamily="34" charset="0"/>
              <a:cs typeface="Arial" panose="020B060402020202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500057829"/>
              </p:ext>
            </p:extLst>
          </p:nvPr>
        </p:nvGraphicFramePr>
        <p:xfrm>
          <a:off x="6012433" y="3429000"/>
          <a:ext cx="4907245" cy="2388158"/>
        </p:xfrm>
        <a:graphic>
          <a:graphicData uri="http://schemas.openxmlformats.org/drawingml/2006/table">
            <a:tbl>
              <a:tblPr firstRow="1" firstCol="1" bandRow="1">
                <a:tableStyleId>{F2DE63D5-997A-4646-A377-4702673A728D}</a:tableStyleId>
              </a:tblPr>
              <a:tblGrid>
                <a:gridCol w="2242950"/>
                <a:gridCol w="1224136"/>
                <a:gridCol w="1440159"/>
              </a:tblGrid>
              <a:tr h="628277">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Descripción</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Cantidad</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Porcentajes</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r>
              <a:tr h="570769">
                <a:tc>
                  <a:txBody>
                    <a:bodyPr/>
                    <a:lstStyle/>
                    <a:p>
                      <a:pPr algn="just">
                        <a:lnSpc>
                          <a:spcPct val="115000"/>
                        </a:lnSpc>
                        <a:spcAft>
                          <a:spcPts val="0"/>
                        </a:spcAft>
                      </a:pPr>
                      <a:r>
                        <a:rPr lang="es-EC" sz="1800" dirty="0" smtClean="0">
                          <a:solidFill>
                            <a:srgbClr val="000000"/>
                          </a:solidFill>
                          <a:effectLst/>
                          <a:latin typeface="Arial" panose="020B0604020202020204" pitchFamily="34" charset="0"/>
                          <a:ea typeface="Times New Roman"/>
                          <a:cs typeface="Arial" panose="020B0604020202020204" pitchFamily="34" charset="0"/>
                        </a:rPr>
                        <a:t>Santo Domingo de los Tsáchilas</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solidFill>
                      <a:srgbClr val="FF0000"/>
                    </a:solidFill>
                  </a:tcPr>
                </a:tc>
                <a:tc>
                  <a:txBody>
                    <a:bodyPr/>
                    <a:lstStyle/>
                    <a:p>
                      <a:pPr algn="r">
                        <a:lnSpc>
                          <a:spcPct val="115000"/>
                        </a:lnSpc>
                        <a:spcAft>
                          <a:spcPts val="0"/>
                        </a:spcAft>
                      </a:pPr>
                      <a:r>
                        <a:rPr lang="es-EC" sz="1800" dirty="0" smtClean="0">
                          <a:effectLst/>
                          <a:latin typeface="Arial" panose="020B0604020202020204" pitchFamily="34" charset="0"/>
                          <a:ea typeface="Calibri"/>
                          <a:cs typeface="Arial" panose="020B0604020202020204" pitchFamily="34" charset="0"/>
                        </a:rPr>
                        <a:t>548</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solidFill>
                      <a:srgbClr val="FF0000"/>
                    </a:solidFill>
                  </a:tcPr>
                </a:tc>
                <a:tc>
                  <a:txBody>
                    <a:bodyPr/>
                    <a:lstStyle/>
                    <a:p>
                      <a:pPr algn="r">
                        <a:lnSpc>
                          <a:spcPct val="115000"/>
                        </a:lnSpc>
                        <a:spcAft>
                          <a:spcPts val="0"/>
                        </a:spcAft>
                      </a:pPr>
                      <a:r>
                        <a:rPr lang="es-EC" sz="1800" dirty="0" smtClean="0">
                          <a:solidFill>
                            <a:srgbClr val="000000"/>
                          </a:solidFill>
                          <a:effectLst/>
                          <a:latin typeface="Arial" panose="020B0604020202020204" pitchFamily="34" charset="0"/>
                          <a:ea typeface="Times New Roman"/>
                          <a:cs typeface="Arial" panose="020B0604020202020204" pitchFamily="34" charset="0"/>
                        </a:rPr>
                        <a:t>0,78%</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solidFill>
                      <a:srgbClr val="FF0000"/>
                    </a:solidFill>
                  </a:tcPr>
                </a:tc>
              </a:tr>
              <a:tr h="570769">
                <a:tc>
                  <a:txBody>
                    <a:bodyPr/>
                    <a:lstStyle/>
                    <a:p>
                      <a:pPr algn="just">
                        <a:lnSpc>
                          <a:spcPct val="115000"/>
                        </a:lnSpc>
                        <a:spcAft>
                          <a:spcPts val="0"/>
                        </a:spcAft>
                      </a:pPr>
                      <a:r>
                        <a:rPr lang="es-EC" sz="1800" dirty="0" smtClean="0">
                          <a:solidFill>
                            <a:srgbClr val="000000"/>
                          </a:solidFill>
                          <a:effectLst/>
                          <a:latin typeface="Arial" panose="020B0604020202020204" pitchFamily="34" charset="0"/>
                          <a:ea typeface="Calibri"/>
                          <a:cs typeface="Arial" panose="020B0604020202020204" pitchFamily="34" charset="0"/>
                        </a:rPr>
                        <a:t>Otras</a:t>
                      </a:r>
                      <a:r>
                        <a:rPr lang="es-EC" sz="1800" baseline="0" dirty="0" smtClean="0">
                          <a:solidFill>
                            <a:srgbClr val="000000"/>
                          </a:solidFill>
                          <a:effectLst/>
                          <a:latin typeface="Arial" panose="020B0604020202020204" pitchFamily="34" charset="0"/>
                          <a:ea typeface="Calibri"/>
                          <a:cs typeface="Arial" panose="020B0604020202020204" pitchFamily="34" charset="0"/>
                        </a:rPr>
                        <a:t> Provincias</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dirty="0" smtClean="0">
                          <a:solidFill>
                            <a:srgbClr val="000000"/>
                          </a:solidFill>
                          <a:effectLst/>
                          <a:latin typeface="Arial" panose="020B0604020202020204" pitchFamily="34" charset="0"/>
                          <a:ea typeface="Times New Roman"/>
                          <a:cs typeface="Arial" panose="020B0604020202020204" pitchFamily="34" charset="0"/>
                        </a:rPr>
                        <a:t>69.850</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dirty="0" smtClean="0">
                          <a:solidFill>
                            <a:srgbClr val="000000"/>
                          </a:solidFill>
                          <a:effectLst/>
                          <a:latin typeface="Arial" panose="020B0604020202020204" pitchFamily="34" charset="0"/>
                          <a:ea typeface="Times New Roman"/>
                          <a:cs typeface="Arial" panose="020B0604020202020204" pitchFamily="34" charset="0"/>
                        </a:rPr>
                        <a:t>99,22%</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r>
              <a:tr h="558176">
                <a:tc>
                  <a:txBody>
                    <a:bodyPr/>
                    <a:lstStyle/>
                    <a:p>
                      <a:pPr algn="ctr">
                        <a:lnSpc>
                          <a:spcPct val="115000"/>
                        </a:lnSpc>
                        <a:spcAft>
                          <a:spcPts val="0"/>
                        </a:spcAft>
                      </a:pPr>
                      <a:r>
                        <a:rPr lang="es-EC" sz="1800" dirty="0">
                          <a:solidFill>
                            <a:srgbClr val="000000"/>
                          </a:solidFill>
                          <a:effectLst/>
                          <a:latin typeface="Arial" panose="020B0604020202020204" pitchFamily="34" charset="0"/>
                          <a:ea typeface="Times New Roman"/>
                          <a:cs typeface="Arial" panose="020B0604020202020204" pitchFamily="34" charset="0"/>
                        </a:rPr>
                        <a:t>Total</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b="1" dirty="0" smtClean="0">
                          <a:solidFill>
                            <a:srgbClr val="000000"/>
                          </a:solidFill>
                          <a:effectLst/>
                          <a:latin typeface="Arial" panose="020B0604020202020204" pitchFamily="34" charset="0"/>
                          <a:ea typeface="Times New Roman"/>
                          <a:cs typeface="Arial" panose="020B0604020202020204" pitchFamily="34" charset="0"/>
                        </a:rPr>
                        <a:t>70.398</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100,00%</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sp>
        <p:nvSpPr>
          <p:cNvPr id="8" name="7 Rectángulo"/>
          <p:cNvSpPr/>
          <p:nvPr/>
        </p:nvSpPr>
        <p:spPr>
          <a:xfrm>
            <a:off x="5940425" y="2657465"/>
            <a:ext cx="5184576" cy="707886"/>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Empresas Registradas – Provincia de Santo Domingo de los Tsáchilas</a:t>
            </a:r>
            <a:endParaRPr lang="es-EC"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306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35030778"/>
              </p:ext>
            </p:extLst>
          </p:nvPr>
        </p:nvGraphicFramePr>
        <p:xfrm>
          <a:off x="601131" y="1821089"/>
          <a:ext cx="4907245" cy="3469529"/>
        </p:xfrm>
        <a:graphic>
          <a:graphicData uri="http://schemas.openxmlformats.org/drawingml/2006/table">
            <a:tbl>
              <a:tblPr firstRow="1" firstCol="1" bandRow="1">
                <a:tableStyleId>{F2DE63D5-997A-4646-A377-4702673A728D}</a:tableStyleId>
              </a:tblPr>
              <a:tblGrid>
                <a:gridCol w="2242950"/>
                <a:gridCol w="1224136"/>
                <a:gridCol w="1440159"/>
              </a:tblGrid>
              <a:tr h="628277">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Descripción</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Cantidad</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Porcentajes</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r>
              <a:tr h="570769">
                <a:tc>
                  <a:txBody>
                    <a:bodyPr/>
                    <a:lstStyle/>
                    <a:p>
                      <a:pPr marL="0" algn="just" defTabSz="914400" rtl="0" eaLnBrk="1" latinLnBrk="0" hangingPunct="1">
                        <a:lnSpc>
                          <a:spcPct val="115000"/>
                        </a:lnSpc>
                        <a:spcAft>
                          <a:spcPts val="0"/>
                        </a:spcAft>
                      </a:pPr>
                      <a:r>
                        <a:rPr lang="es-EC" sz="1800" b="1" kern="1200" dirty="0">
                          <a:solidFill>
                            <a:srgbClr val="000000"/>
                          </a:solidFill>
                          <a:effectLst/>
                          <a:latin typeface="Arial" panose="020B0604020202020204" pitchFamily="34" charset="0"/>
                          <a:ea typeface="Calibri"/>
                          <a:cs typeface="Arial" panose="020B0604020202020204" pitchFamily="34" charset="0"/>
                        </a:rPr>
                        <a:t>Grande</a:t>
                      </a:r>
                    </a:p>
                  </a:txBody>
                  <a:tcPr marL="44450" marR="44450" marT="0" marB="0" anchor="ctr">
                    <a:solidFill>
                      <a:srgbClr val="FF0000"/>
                    </a:solidFill>
                  </a:tcPr>
                </a:tc>
                <a:tc>
                  <a:txBody>
                    <a:bodyPr/>
                    <a:lstStyle/>
                    <a:p>
                      <a:pPr marL="0" algn="r" defTabSz="914400" rtl="0" eaLnBrk="1" latinLnBrk="0" hangingPunct="1">
                        <a:lnSpc>
                          <a:spcPct val="115000"/>
                        </a:lnSpc>
                        <a:spcAft>
                          <a:spcPts val="0"/>
                        </a:spcAft>
                      </a:pPr>
                      <a:r>
                        <a:rPr lang="es-EC" sz="1800" kern="1200" dirty="0" smtClean="0">
                          <a:solidFill>
                            <a:srgbClr val="000000"/>
                          </a:solidFill>
                          <a:effectLst/>
                          <a:latin typeface="Arial" panose="020B0604020202020204" pitchFamily="34" charset="0"/>
                          <a:ea typeface="Times New Roman"/>
                          <a:cs typeface="Arial" panose="020B0604020202020204" pitchFamily="34" charset="0"/>
                        </a:rPr>
                        <a:t>25</a:t>
                      </a:r>
                      <a:endParaRPr lang="es-EC" sz="1800" kern="1200" dirty="0">
                        <a:solidFill>
                          <a:srgbClr val="000000"/>
                        </a:solidFill>
                        <a:effectLst/>
                        <a:latin typeface="Arial" panose="020B0604020202020204" pitchFamily="34" charset="0"/>
                        <a:ea typeface="Times New Roman"/>
                        <a:cs typeface="Arial" panose="020B0604020202020204" pitchFamily="34" charset="0"/>
                      </a:endParaRPr>
                    </a:p>
                  </a:txBody>
                  <a:tcPr marL="44450" marR="44450" marT="0" marB="0" anchor="ctr">
                    <a:solidFill>
                      <a:srgbClr val="FF0000"/>
                    </a:solidFill>
                  </a:tcPr>
                </a:tc>
                <a:tc>
                  <a:txBody>
                    <a:bodyPr/>
                    <a:lstStyle/>
                    <a:p>
                      <a:pPr marL="0" algn="r" defTabSz="914400" rtl="0" eaLnBrk="1" fontAlgn="b" latinLnBrk="0" hangingPunct="1">
                        <a:lnSpc>
                          <a:spcPct val="115000"/>
                        </a:lnSpc>
                        <a:spcAft>
                          <a:spcPts val="0"/>
                        </a:spcAft>
                      </a:pPr>
                      <a:r>
                        <a:rPr lang="es-EC" sz="1800" kern="1200" dirty="0">
                          <a:solidFill>
                            <a:srgbClr val="000000"/>
                          </a:solidFill>
                          <a:effectLst/>
                          <a:latin typeface="Arial" panose="020B0604020202020204" pitchFamily="34" charset="0"/>
                          <a:ea typeface="Times New Roman"/>
                          <a:cs typeface="Arial" panose="020B0604020202020204" pitchFamily="34" charset="0"/>
                        </a:rPr>
                        <a:t>4,56%</a:t>
                      </a:r>
                    </a:p>
                  </a:txBody>
                  <a:tcPr marL="9525" marR="9525" marT="9525" marB="0" anchor="ctr">
                    <a:solidFill>
                      <a:srgbClr val="FF0000"/>
                    </a:solidFill>
                  </a:tcPr>
                </a:tc>
              </a:tr>
              <a:tr h="570769">
                <a:tc>
                  <a:txBody>
                    <a:bodyPr/>
                    <a:lstStyle/>
                    <a:p>
                      <a:pPr marL="0" algn="just" defTabSz="914400" rtl="0" eaLnBrk="1" latinLnBrk="0" hangingPunct="1">
                        <a:lnSpc>
                          <a:spcPct val="115000"/>
                        </a:lnSpc>
                        <a:spcAft>
                          <a:spcPts val="0"/>
                        </a:spcAft>
                      </a:pPr>
                      <a:r>
                        <a:rPr lang="es-EC" sz="1800" b="1" kern="1200" dirty="0">
                          <a:solidFill>
                            <a:srgbClr val="000000"/>
                          </a:solidFill>
                          <a:effectLst/>
                          <a:latin typeface="Arial" panose="020B0604020202020204" pitchFamily="34" charset="0"/>
                          <a:ea typeface="Calibri"/>
                          <a:cs typeface="Arial" panose="020B0604020202020204" pitchFamily="34" charset="0"/>
                        </a:rPr>
                        <a:t>Mediana</a:t>
                      </a:r>
                    </a:p>
                  </a:txBody>
                  <a:tcPr marL="44450" marR="44450" marT="0" marB="0" anchor="ctr">
                    <a:solidFill>
                      <a:srgbClr val="FF0000"/>
                    </a:solidFill>
                  </a:tcPr>
                </a:tc>
                <a:tc>
                  <a:txBody>
                    <a:bodyPr/>
                    <a:lstStyle/>
                    <a:p>
                      <a:pPr marL="0" algn="r" defTabSz="914400" rtl="0" eaLnBrk="1" latinLnBrk="0" hangingPunct="1">
                        <a:lnSpc>
                          <a:spcPct val="115000"/>
                        </a:lnSpc>
                        <a:spcAft>
                          <a:spcPts val="0"/>
                        </a:spcAft>
                      </a:pPr>
                      <a:r>
                        <a:rPr lang="es-EC" sz="1800" kern="1200" dirty="0" smtClean="0">
                          <a:solidFill>
                            <a:srgbClr val="000000"/>
                          </a:solidFill>
                          <a:effectLst/>
                          <a:latin typeface="Arial" panose="020B0604020202020204" pitchFamily="34" charset="0"/>
                          <a:ea typeface="Times New Roman"/>
                          <a:cs typeface="Arial" panose="020B0604020202020204" pitchFamily="34" charset="0"/>
                        </a:rPr>
                        <a:t>63</a:t>
                      </a:r>
                      <a:endParaRPr lang="es-EC" sz="1800" kern="1200" dirty="0">
                        <a:solidFill>
                          <a:srgbClr val="000000"/>
                        </a:solidFill>
                        <a:effectLst/>
                        <a:latin typeface="Arial" panose="020B0604020202020204" pitchFamily="34" charset="0"/>
                        <a:ea typeface="Times New Roman"/>
                        <a:cs typeface="Arial" panose="020B0604020202020204" pitchFamily="34" charset="0"/>
                      </a:endParaRPr>
                    </a:p>
                  </a:txBody>
                  <a:tcPr marL="44450" marR="44450" marT="0" marB="0" anchor="ctr">
                    <a:solidFill>
                      <a:srgbClr val="FF0000"/>
                    </a:solidFill>
                  </a:tcPr>
                </a:tc>
                <a:tc>
                  <a:txBody>
                    <a:bodyPr/>
                    <a:lstStyle/>
                    <a:p>
                      <a:pPr marL="0" algn="r" defTabSz="914400" rtl="0" eaLnBrk="1" fontAlgn="b" latinLnBrk="0" hangingPunct="1">
                        <a:lnSpc>
                          <a:spcPct val="115000"/>
                        </a:lnSpc>
                        <a:spcAft>
                          <a:spcPts val="0"/>
                        </a:spcAft>
                      </a:pPr>
                      <a:r>
                        <a:rPr lang="es-EC" sz="1800" kern="1200" dirty="0">
                          <a:solidFill>
                            <a:srgbClr val="000000"/>
                          </a:solidFill>
                          <a:effectLst/>
                          <a:latin typeface="Arial" panose="020B0604020202020204" pitchFamily="34" charset="0"/>
                          <a:ea typeface="Times New Roman"/>
                          <a:cs typeface="Arial" panose="020B0604020202020204" pitchFamily="34" charset="0"/>
                        </a:rPr>
                        <a:t>11,50%</a:t>
                      </a:r>
                    </a:p>
                  </a:txBody>
                  <a:tcPr marL="9525" marR="9525" marT="9525" marB="0" anchor="ctr">
                    <a:solidFill>
                      <a:srgbClr val="FF0000"/>
                    </a:solidFill>
                  </a:tcPr>
                </a:tc>
              </a:tr>
              <a:tr h="570769">
                <a:tc>
                  <a:txBody>
                    <a:bodyPr/>
                    <a:lstStyle/>
                    <a:p>
                      <a:pPr marL="0" algn="just" defTabSz="914400" rtl="0" eaLnBrk="1" latinLnBrk="0" hangingPunct="1">
                        <a:lnSpc>
                          <a:spcPct val="115000"/>
                        </a:lnSpc>
                        <a:spcAft>
                          <a:spcPts val="0"/>
                        </a:spcAft>
                      </a:pPr>
                      <a:r>
                        <a:rPr lang="es-EC" sz="1800" b="1" kern="1200" dirty="0">
                          <a:solidFill>
                            <a:srgbClr val="000000"/>
                          </a:solidFill>
                          <a:effectLst/>
                          <a:latin typeface="Arial" panose="020B0604020202020204" pitchFamily="34" charset="0"/>
                          <a:ea typeface="Calibri"/>
                          <a:cs typeface="Arial" panose="020B0604020202020204" pitchFamily="34" charset="0"/>
                        </a:rPr>
                        <a:t>Pequeña</a:t>
                      </a:r>
                    </a:p>
                  </a:txBody>
                  <a:tcPr marL="44450" marR="44450" marT="0" marB="0" anchor="ctr"/>
                </a:tc>
                <a:tc>
                  <a:txBody>
                    <a:bodyPr/>
                    <a:lstStyle/>
                    <a:p>
                      <a:pPr marL="0" algn="r" defTabSz="914400" rtl="0" eaLnBrk="1" latinLnBrk="0" hangingPunct="1">
                        <a:lnSpc>
                          <a:spcPct val="115000"/>
                        </a:lnSpc>
                        <a:spcAft>
                          <a:spcPts val="0"/>
                        </a:spcAft>
                      </a:pPr>
                      <a:r>
                        <a:rPr lang="es-EC" sz="1800" kern="1200" dirty="0" smtClean="0">
                          <a:solidFill>
                            <a:srgbClr val="000000"/>
                          </a:solidFill>
                          <a:effectLst/>
                          <a:latin typeface="Arial" panose="020B0604020202020204" pitchFamily="34" charset="0"/>
                          <a:ea typeface="Times New Roman"/>
                          <a:cs typeface="Arial" panose="020B0604020202020204" pitchFamily="34" charset="0"/>
                        </a:rPr>
                        <a:t>195</a:t>
                      </a:r>
                      <a:endParaRPr lang="es-EC" sz="1800" kern="1200" dirty="0">
                        <a:solidFill>
                          <a:srgbClr val="000000"/>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algn="r" defTabSz="914400" rtl="0" eaLnBrk="1" fontAlgn="b" latinLnBrk="0" hangingPunct="1">
                        <a:lnSpc>
                          <a:spcPct val="115000"/>
                        </a:lnSpc>
                        <a:spcAft>
                          <a:spcPts val="0"/>
                        </a:spcAft>
                      </a:pPr>
                      <a:r>
                        <a:rPr lang="es-EC" sz="1800" kern="1200" dirty="0">
                          <a:solidFill>
                            <a:srgbClr val="000000"/>
                          </a:solidFill>
                          <a:effectLst/>
                          <a:latin typeface="Arial" panose="020B0604020202020204" pitchFamily="34" charset="0"/>
                          <a:ea typeface="Times New Roman"/>
                          <a:cs typeface="Arial" panose="020B0604020202020204" pitchFamily="34" charset="0"/>
                        </a:rPr>
                        <a:t>35,58%</a:t>
                      </a:r>
                    </a:p>
                  </a:txBody>
                  <a:tcPr marL="9525" marR="9525" marT="9525" marB="0" anchor="ctr"/>
                </a:tc>
              </a:tr>
              <a:tr h="570769">
                <a:tc>
                  <a:txBody>
                    <a:bodyPr/>
                    <a:lstStyle/>
                    <a:p>
                      <a:pPr marL="0" algn="just" defTabSz="914400" rtl="0" eaLnBrk="1" latinLnBrk="0" hangingPunct="1">
                        <a:lnSpc>
                          <a:spcPct val="115000"/>
                        </a:lnSpc>
                        <a:spcAft>
                          <a:spcPts val="0"/>
                        </a:spcAft>
                      </a:pPr>
                      <a:r>
                        <a:rPr lang="es-EC" sz="1800" b="1" kern="1200" dirty="0">
                          <a:solidFill>
                            <a:srgbClr val="000000"/>
                          </a:solidFill>
                          <a:effectLst/>
                          <a:latin typeface="Arial" panose="020B0604020202020204" pitchFamily="34" charset="0"/>
                          <a:ea typeface="Calibri"/>
                          <a:cs typeface="Arial" panose="020B0604020202020204" pitchFamily="34" charset="0"/>
                        </a:rPr>
                        <a:t>Microempresa</a:t>
                      </a:r>
                    </a:p>
                  </a:txBody>
                  <a:tcPr marL="44450" marR="44450" marT="0" marB="0" anchor="ctr"/>
                </a:tc>
                <a:tc>
                  <a:txBody>
                    <a:bodyPr/>
                    <a:lstStyle/>
                    <a:p>
                      <a:pPr marL="0" algn="r" defTabSz="914400" rtl="0" eaLnBrk="1" latinLnBrk="0" hangingPunct="1">
                        <a:lnSpc>
                          <a:spcPct val="115000"/>
                        </a:lnSpc>
                        <a:spcAft>
                          <a:spcPts val="0"/>
                        </a:spcAft>
                      </a:pPr>
                      <a:r>
                        <a:rPr lang="es-EC" sz="1800" kern="1200" dirty="0" smtClean="0">
                          <a:solidFill>
                            <a:srgbClr val="000000"/>
                          </a:solidFill>
                          <a:effectLst/>
                          <a:latin typeface="Arial" panose="020B0604020202020204" pitchFamily="34" charset="0"/>
                          <a:ea typeface="Times New Roman"/>
                          <a:cs typeface="Arial" panose="020B0604020202020204" pitchFamily="34" charset="0"/>
                        </a:rPr>
                        <a:t>261</a:t>
                      </a:r>
                      <a:endParaRPr lang="es-EC" sz="1800" kern="1200" dirty="0">
                        <a:solidFill>
                          <a:srgbClr val="000000"/>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algn="r" defTabSz="914400" rtl="0" eaLnBrk="1" fontAlgn="b" latinLnBrk="0" hangingPunct="1">
                        <a:lnSpc>
                          <a:spcPct val="115000"/>
                        </a:lnSpc>
                        <a:spcAft>
                          <a:spcPts val="0"/>
                        </a:spcAft>
                      </a:pPr>
                      <a:r>
                        <a:rPr lang="es-EC" sz="1800" kern="1200" dirty="0">
                          <a:solidFill>
                            <a:srgbClr val="000000"/>
                          </a:solidFill>
                          <a:effectLst/>
                          <a:latin typeface="Arial" panose="020B0604020202020204" pitchFamily="34" charset="0"/>
                          <a:ea typeface="Times New Roman"/>
                          <a:cs typeface="Arial" panose="020B0604020202020204" pitchFamily="34" charset="0"/>
                        </a:rPr>
                        <a:t>48,36%</a:t>
                      </a:r>
                    </a:p>
                  </a:txBody>
                  <a:tcPr marL="9525" marR="9525" marT="9525" marB="0" anchor="ctr"/>
                </a:tc>
              </a:tr>
              <a:tr h="558176">
                <a:tc>
                  <a:txBody>
                    <a:bodyPr/>
                    <a:lstStyle/>
                    <a:p>
                      <a:pPr algn="ctr">
                        <a:lnSpc>
                          <a:spcPct val="115000"/>
                        </a:lnSpc>
                        <a:spcAft>
                          <a:spcPts val="0"/>
                        </a:spcAft>
                      </a:pPr>
                      <a:r>
                        <a:rPr lang="es-EC" sz="1800" dirty="0">
                          <a:solidFill>
                            <a:srgbClr val="000000"/>
                          </a:solidFill>
                          <a:effectLst/>
                          <a:latin typeface="Arial" panose="020B0604020202020204" pitchFamily="34" charset="0"/>
                          <a:ea typeface="Times New Roman"/>
                          <a:cs typeface="Arial" panose="020B0604020202020204" pitchFamily="34" charset="0"/>
                        </a:rPr>
                        <a:t>Total</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marL="0" algn="r" defTabSz="914400" rtl="0" eaLnBrk="1" latinLnBrk="0" hangingPunct="1">
                        <a:lnSpc>
                          <a:spcPct val="115000"/>
                        </a:lnSpc>
                        <a:spcAft>
                          <a:spcPts val="0"/>
                        </a:spcAft>
                      </a:pPr>
                      <a:r>
                        <a:rPr lang="es-EC" sz="1800" b="1" kern="1200" dirty="0" smtClean="0">
                          <a:solidFill>
                            <a:srgbClr val="000000"/>
                          </a:solidFill>
                          <a:effectLst/>
                          <a:latin typeface="Arial" panose="020B0604020202020204" pitchFamily="34" charset="0"/>
                          <a:ea typeface="Times New Roman"/>
                          <a:cs typeface="Arial" panose="020B0604020202020204" pitchFamily="34" charset="0"/>
                        </a:rPr>
                        <a:t>544</a:t>
                      </a:r>
                      <a:endParaRPr lang="es-EC" sz="1800" b="1" kern="1200" dirty="0">
                        <a:solidFill>
                          <a:srgbClr val="000000"/>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algn="r" defTabSz="914400" rtl="0" eaLnBrk="1" fontAlgn="b" latinLnBrk="0" hangingPunct="1">
                        <a:lnSpc>
                          <a:spcPct val="115000"/>
                        </a:lnSpc>
                        <a:spcAft>
                          <a:spcPts val="0"/>
                        </a:spcAft>
                      </a:pPr>
                      <a:r>
                        <a:rPr lang="es-EC" sz="1800" b="1" kern="1200" dirty="0">
                          <a:solidFill>
                            <a:srgbClr val="000000"/>
                          </a:solidFill>
                          <a:effectLst/>
                          <a:latin typeface="Arial" panose="020B0604020202020204" pitchFamily="34" charset="0"/>
                          <a:ea typeface="Times New Roman"/>
                          <a:cs typeface="Arial" panose="020B0604020202020204" pitchFamily="34" charset="0"/>
                        </a:rPr>
                        <a:t>100,00%</a:t>
                      </a:r>
                    </a:p>
                  </a:txBody>
                  <a:tcPr marL="9525" marR="9525" marT="9525" marB="0" anchor="ctr"/>
                </a:tc>
              </a:tr>
            </a:tbl>
          </a:graphicData>
        </a:graphic>
      </p:graphicFrame>
      <p:sp>
        <p:nvSpPr>
          <p:cNvPr id="5" name="4 Rectángulo"/>
          <p:cNvSpPr/>
          <p:nvPr/>
        </p:nvSpPr>
        <p:spPr>
          <a:xfrm>
            <a:off x="539825" y="1052736"/>
            <a:ext cx="5040560" cy="707886"/>
          </a:xfrm>
          <a:prstGeom prst="rect">
            <a:avLst/>
          </a:prstGeom>
        </p:spPr>
        <p:txBody>
          <a:bodyPr wrap="square">
            <a:spAutoFit/>
          </a:bodyPr>
          <a:lstStyle/>
          <a:p>
            <a:pPr lvl="0" algn="ctr"/>
            <a:r>
              <a:rPr lang="es-EC" sz="2000" b="1" dirty="0">
                <a:latin typeface="Arial" panose="020B0604020202020204" pitchFamily="34" charset="0"/>
                <a:cs typeface="Arial" panose="020B0604020202020204" pitchFamily="34" charset="0"/>
              </a:rPr>
              <a:t>Empresas Registradas en </a:t>
            </a:r>
            <a:r>
              <a:rPr lang="es-EC" sz="2000" b="1" dirty="0" smtClean="0">
                <a:latin typeface="Arial" panose="020B0604020202020204" pitchFamily="34" charset="0"/>
                <a:cs typeface="Arial" panose="020B0604020202020204" pitchFamily="34" charset="0"/>
              </a:rPr>
              <a:t>Santo </a:t>
            </a:r>
            <a:r>
              <a:rPr lang="es-EC" sz="2000" b="1" dirty="0">
                <a:latin typeface="Arial" panose="020B0604020202020204" pitchFamily="34" charset="0"/>
                <a:cs typeface="Arial" panose="020B0604020202020204" pitchFamily="34" charset="0"/>
              </a:rPr>
              <a:t>Domingo de los </a:t>
            </a:r>
            <a:r>
              <a:rPr lang="es-EC" sz="2000" b="1" dirty="0" smtClean="0">
                <a:latin typeface="Arial" panose="020B0604020202020204" pitchFamily="34" charset="0"/>
                <a:cs typeface="Arial" panose="020B0604020202020204" pitchFamily="34" charset="0"/>
              </a:rPr>
              <a:t>Tsáchilas – Por Tamaño</a:t>
            </a:r>
            <a:endParaRPr lang="es-EC" sz="2000" b="1" dirty="0">
              <a:latin typeface="Arial" panose="020B0604020202020204" pitchFamily="34" charset="0"/>
              <a:cs typeface="Arial" panose="020B060402020202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130518191"/>
              </p:ext>
            </p:extLst>
          </p:nvPr>
        </p:nvGraphicFramePr>
        <p:xfrm>
          <a:off x="6012433" y="1844824"/>
          <a:ext cx="4907245" cy="2327991"/>
        </p:xfrm>
        <a:graphic>
          <a:graphicData uri="http://schemas.openxmlformats.org/drawingml/2006/table">
            <a:tbl>
              <a:tblPr firstRow="1" firstCol="1" bandRow="1">
                <a:tableStyleId>{F2DE63D5-997A-4646-A377-4702673A728D}</a:tableStyleId>
              </a:tblPr>
              <a:tblGrid>
                <a:gridCol w="2242950"/>
                <a:gridCol w="1224136"/>
                <a:gridCol w="1440159"/>
              </a:tblGrid>
              <a:tr h="628277">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Descripción</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Cantidad</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Porcentajes</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noFill/>
                  </a:tcPr>
                </a:tc>
              </a:tr>
              <a:tr h="570769">
                <a:tc>
                  <a:txBody>
                    <a:bodyPr/>
                    <a:lstStyle/>
                    <a:p>
                      <a:pPr algn="just">
                        <a:lnSpc>
                          <a:spcPct val="115000"/>
                        </a:lnSpc>
                        <a:spcAft>
                          <a:spcPts val="0"/>
                        </a:spcAft>
                      </a:pPr>
                      <a:r>
                        <a:rPr lang="es-EC" sz="1800" dirty="0" smtClean="0">
                          <a:effectLst/>
                          <a:latin typeface="Arial" panose="020B0604020202020204" pitchFamily="34" charset="0"/>
                          <a:ea typeface="Calibri"/>
                          <a:cs typeface="Arial" panose="020B0604020202020204" pitchFamily="34" charset="0"/>
                        </a:rPr>
                        <a:t>Santo Domingo</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dirty="0" smtClean="0">
                          <a:effectLst/>
                          <a:latin typeface="Arial" panose="020B0604020202020204" pitchFamily="34" charset="0"/>
                          <a:ea typeface="Calibri"/>
                          <a:cs typeface="Arial" panose="020B0604020202020204" pitchFamily="34" charset="0"/>
                        </a:rPr>
                        <a:t>86</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dirty="0" smtClean="0">
                          <a:solidFill>
                            <a:srgbClr val="000000"/>
                          </a:solidFill>
                          <a:effectLst/>
                          <a:latin typeface="Arial" panose="020B0604020202020204" pitchFamily="34" charset="0"/>
                          <a:ea typeface="Times New Roman"/>
                          <a:cs typeface="Arial" panose="020B0604020202020204" pitchFamily="34" charset="0"/>
                        </a:rPr>
                        <a:t>97,73%</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r>
              <a:tr h="570769">
                <a:tc>
                  <a:txBody>
                    <a:bodyPr/>
                    <a:lstStyle/>
                    <a:p>
                      <a:pPr algn="just">
                        <a:lnSpc>
                          <a:spcPct val="115000"/>
                        </a:lnSpc>
                        <a:spcAft>
                          <a:spcPts val="0"/>
                        </a:spcAft>
                      </a:pPr>
                      <a:r>
                        <a:rPr lang="es-EC" sz="1800" dirty="0" smtClean="0">
                          <a:effectLst/>
                          <a:latin typeface="Arial" panose="020B0604020202020204" pitchFamily="34" charset="0"/>
                          <a:ea typeface="Calibri"/>
                          <a:cs typeface="Arial" panose="020B0604020202020204" pitchFamily="34" charset="0"/>
                        </a:rPr>
                        <a:t>La Concordia</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dirty="0" smtClean="0">
                          <a:solidFill>
                            <a:srgbClr val="000000"/>
                          </a:solidFill>
                          <a:effectLst/>
                          <a:latin typeface="Arial" panose="020B0604020202020204" pitchFamily="34" charset="0"/>
                          <a:ea typeface="Calibri"/>
                          <a:cs typeface="Arial" panose="020B0604020202020204" pitchFamily="34" charset="0"/>
                        </a:rPr>
                        <a:t>2</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dirty="0" smtClean="0">
                          <a:solidFill>
                            <a:srgbClr val="000000"/>
                          </a:solidFill>
                          <a:effectLst/>
                          <a:latin typeface="Arial" panose="020B0604020202020204" pitchFamily="34" charset="0"/>
                          <a:ea typeface="Times New Roman"/>
                          <a:cs typeface="Arial" panose="020B0604020202020204" pitchFamily="34" charset="0"/>
                        </a:rPr>
                        <a:t>2,27%</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r>
              <a:tr h="558176">
                <a:tc>
                  <a:txBody>
                    <a:bodyPr/>
                    <a:lstStyle/>
                    <a:p>
                      <a:pPr algn="ctr">
                        <a:lnSpc>
                          <a:spcPct val="115000"/>
                        </a:lnSpc>
                        <a:spcAft>
                          <a:spcPts val="0"/>
                        </a:spcAft>
                      </a:pPr>
                      <a:r>
                        <a:rPr lang="es-EC" sz="1800" dirty="0">
                          <a:solidFill>
                            <a:srgbClr val="000000"/>
                          </a:solidFill>
                          <a:effectLst/>
                          <a:latin typeface="Arial" panose="020B0604020202020204" pitchFamily="34" charset="0"/>
                          <a:ea typeface="Times New Roman"/>
                          <a:cs typeface="Arial" panose="020B0604020202020204" pitchFamily="34" charset="0"/>
                        </a:rPr>
                        <a:t>Total</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dirty="0" smtClean="0">
                          <a:effectLst/>
                          <a:latin typeface="Arial" panose="020B0604020202020204" pitchFamily="34" charset="0"/>
                          <a:ea typeface="Calibri"/>
                          <a:cs typeface="Arial" panose="020B0604020202020204" pitchFamily="34" charset="0"/>
                        </a:rPr>
                        <a:t>88</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800" b="1" dirty="0">
                          <a:solidFill>
                            <a:srgbClr val="000000"/>
                          </a:solidFill>
                          <a:effectLst/>
                          <a:latin typeface="Arial" panose="020B0604020202020204" pitchFamily="34" charset="0"/>
                          <a:ea typeface="Times New Roman"/>
                          <a:cs typeface="Arial" panose="020B0604020202020204" pitchFamily="34" charset="0"/>
                        </a:rPr>
                        <a:t>100,00%</a:t>
                      </a:r>
                      <a:endParaRPr lang="es-EC" sz="1800" dirty="0">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sp>
        <p:nvSpPr>
          <p:cNvPr id="8" name="7 Rectángulo"/>
          <p:cNvSpPr/>
          <p:nvPr/>
        </p:nvSpPr>
        <p:spPr>
          <a:xfrm>
            <a:off x="5940425" y="1300698"/>
            <a:ext cx="5184576" cy="400110"/>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Población por Ubicación – Cantones</a:t>
            </a:r>
            <a:endParaRPr lang="es-EC" sz="2000" b="1" dirty="0">
              <a:latin typeface="Arial" panose="020B0604020202020204" pitchFamily="34" charset="0"/>
              <a:cs typeface="Arial" panose="020B0604020202020204" pitchFamily="34" charset="0"/>
            </a:endParaRPr>
          </a:p>
        </p:txBody>
      </p:sp>
      <p:sp>
        <p:nvSpPr>
          <p:cNvPr id="9" name="8 Rectángulo"/>
          <p:cNvSpPr/>
          <p:nvPr/>
        </p:nvSpPr>
        <p:spPr>
          <a:xfrm>
            <a:off x="5868417" y="5179258"/>
            <a:ext cx="5112568" cy="553998"/>
          </a:xfrm>
          <a:prstGeom prst="rect">
            <a:avLst/>
          </a:prstGeom>
        </p:spPr>
        <p:txBody>
          <a:bodyPr wrap="square">
            <a:spAutoFit/>
          </a:bodyPr>
          <a:lstStyle/>
          <a:p>
            <a:pPr lvl="0" algn="ctr"/>
            <a:r>
              <a:rPr lang="es-EC" sz="3000" b="1" dirty="0" smtClean="0">
                <a:solidFill>
                  <a:srgbClr val="FF0000"/>
                </a:solidFill>
                <a:latin typeface="Arial" panose="020B0604020202020204" pitchFamily="34" charset="0"/>
                <a:cs typeface="Arial" panose="020B0604020202020204" pitchFamily="34" charset="0"/>
              </a:rPr>
              <a:t>Población = 88 compañías</a:t>
            </a:r>
            <a:endParaRPr lang="es-EC"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971873" y="2565326"/>
            <a:ext cx="9793088" cy="165576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C" sz="8000" b="1" dirty="0" smtClean="0">
                <a:solidFill>
                  <a:srgbClr val="000000"/>
                </a:solidFill>
              </a:rPr>
              <a:t>CAPÍTULO I</a:t>
            </a:r>
          </a:p>
          <a:p>
            <a:pPr marL="0" indent="0" algn="ctr">
              <a:buNone/>
            </a:pPr>
            <a:r>
              <a:rPr lang="es-EC" sz="8000" b="1" dirty="0" smtClean="0">
                <a:solidFill>
                  <a:srgbClr val="000000"/>
                </a:solidFill>
              </a:rPr>
              <a:t>INTRODUCCIÓN</a:t>
            </a:r>
            <a:endParaRPr lang="en-US" sz="8000" dirty="0">
              <a:solidFill>
                <a:srgbClr val="000000"/>
              </a:solidFill>
            </a:endParaRPr>
          </a:p>
        </p:txBody>
      </p:sp>
    </p:spTree>
    <p:extLst>
      <p:ext uri="{BB962C8B-B14F-4D97-AF65-F5344CB8AC3E}">
        <p14:creationId xmlns:p14="http://schemas.microsoft.com/office/powerpoint/2010/main" val="1033877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7064889" y="2564904"/>
                <a:ext cx="1991827" cy="761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b="1" i="1">
                          <a:latin typeface="Cambria Math" panose="02040503050406030204" pitchFamily="18" charset="0"/>
                        </a:rPr>
                        <m:t>𝒏</m:t>
                      </m:r>
                      <m:r>
                        <a:rPr lang="es-EC" sz="2000" b="1" i="1">
                          <a:latin typeface="Cambria Math" panose="02040503050406030204" pitchFamily="18" charset="0"/>
                        </a:rPr>
                        <m:t>=</m:t>
                      </m:r>
                      <m:f>
                        <m:fPr>
                          <m:ctrlPr>
                            <a:rPr lang="es-EC" sz="2000" i="1">
                              <a:latin typeface="Cambria Math"/>
                            </a:rPr>
                          </m:ctrlPr>
                        </m:fPr>
                        <m:num>
                          <m:sSup>
                            <m:sSupPr>
                              <m:ctrlPr>
                                <a:rPr lang="es-EC" sz="2000" i="1">
                                  <a:latin typeface="Cambria Math"/>
                                </a:rPr>
                              </m:ctrlPr>
                            </m:sSupPr>
                            <m:e>
                              <m:r>
                                <a:rPr lang="es-EC" sz="2000" i="1">
                                  <a:latin typeface="Cambria Math" panose="02040503050406030204" pitchFamily="18" charset="0"/>
                                </a:rPr>
                                <m:t>𝑍</m:t>
                              </m:r>
                            </m:e>
                            <m:sup>
                              <m:r>
                                <a:rPr lang="es-EC" sz="2000" i="1">
                                  <a:latin typeface="Cambria Math" panose="02040503050406030204" pitchFamily="18" charset="0"/>
                                </a:rPr>
                                <m:t>2</m:t>
                              </m:r>
                            </m:sup>
                          </m:sSup>
                          <m:r>
                            <a:rPr lang="es-EC" sz="2000" i="1">
                              <a:latin typeface="Cambria Math" panose="02040503050406030204" pitchFamily="18" charset="0"/>
                            </a:rPr>
                            <m:t>𝑝𝑞𝑁</m:t>
                          </m:r>
                        </m:num>
                        <m:den>
                          <m:r>
                            <a:rPr lang="es-EC" sz="2000" i="1">
                              <a:latin typeface="Cambria Math" panose="02040503050406030204" pitchFamily="18" charset="0"/>
                            </a:rPr>
                            <m:t>𝑁</m:t>
                          </m:r>
                          <m:r>
                            <a:rPr lang="es-EC" sz="2000" i="1" smtClean="0">
                              <a:latin typeface="Cambria Math" panose="02040503050406030204" pitchFamily="18" charset="0"/>
                            </a:rPr>
                            <m:t>𝐸</m:t>
                          </m:r>
                          <m:r>
                            <a:rPr lang="es-EC" sz="2000" i="1">
                              <a:latin typeface="Cambria Math" panose="02040503050406030204" pitchFamily="18" charset="0"/>
                            </a:rPr>
                            <m:t>+</m:t>
                          </m:r>
                          <m:sSup>
                            <m:sSupPr>
                              <m:ctrlPr>
                                <a:rPr lang="es-EC" sz="2000" i="1">
                                  <a:latin typeface="Cambria Math"/>
                                </a:rPr>
                              </m:ctrlPr>
                            </m:sSupPr>
                            <m:e>
                              <m:r>
                                <a:rPr lang="es-EC" sz="2000" i="1">
                                  <a:latin typeface="Cambria Math" panose="02040503050406030204" pitchFamily="18" charset="0"/>
                                </a:rPr>
                                <m:t>𝑍</m:t>
                              </m:r>
                            </m:e>
                            <m:sup>
                              <m:r>
                                <a:rPr lang="es-EC" sz="2000" i="1">
                                  <a:latin typeface="Cambria Math" panose="02040503050406030204" pitchFamily="18" charset="0"/>
                                </a:rPr>
                                <m:t>2</m:t>
                              </m:r>
                            </m:sup>
                          </m:sSup>
                          <m:r>
                            <a:rPr lang="es-EC" sz="2000" i="1">
                              <a:latin typeface="Cambria Math" panose="02040503050406030204" pitchFamily="18" charset="0"/>
                            </a:rPr>
                            <m:t>𝑝𝑞</m:t>
                          </m:r>
                        </m:den>
                      </m:f>
                    </m:oMath>
                  </m:oMathPara>
                </a14:m>
                <a:endParaRPr lang="es-EC" sz="2000" dirty="0">
                  <a:latin typeface="Arial" panose="020B0604020202020204" pitchFamily="34" charset="0"/>
                  <a:cs typeface="Arial" panose="020B0604020202020204" pitchFamily="34" charset="0"/>
                </a:endParaRPr>
              </a:p>
            </p:txBody>
          </p:sp>
        </mc:Choice>
        <mc:Fallback xmlns="">
          <p:sp>
            <p:nvSpPr>
              <p:cNvPr id="2" name="1 Rectángulo"/>
              <p:cNvSpPr>
                <a:spLocks noRot="1" noChangeAspect="1" noMove="1" noResize="1" noEditPoints="1" noAdjustHandles="1" noChangeArrowheads="1" noChangeShapeType="1" noTextEdit="1"/>
              </p:cNvSpPr>
              <p:nvPr/>
            </p:nvSpPr>
            <p:spPr>
              <a:xfrm>
                <a:off x="7064889" y="2564904"/>
                <a:ext cx="1991827" cy="761747"/>
              </a:xfrm>
              <a:prstGeom prst="rect">
                <a:avLst/>
              </a:prstGeom>
              <a:blipFill rotWithShape="1">
                <a:blip r:embed="rId2"/>
                <a:stretch>
                  <a:fillRect/>
                </a:stretch>
              </a:blipFill>
            </p:spPr>
            <p:txBody>
              <a:bodyPr/>
              <a:lstStyle/>
              <a:p>
                <a:r>
                  <a:rPr lang="es-EC">
                    <a:noFill/>
                  </a:rPr>
                  <a:t> </a:t>
                </a:r>
              </a:p>
            </p:txBody>
          </p:sp>
        </mc:Fallback>
      </mc:AlternateContent>
      <p:graphicFrame>
        <p:nvGraphicFramePr>
          <p:cNvPr id="3" name="2 Tabla"/>
          <p:cNvGraphicFramePr>
            <a:graphicFrameLocks noGrp="1"/>
          </p:cNvGraphicFramePr>
          <p:nvPr>
            <p:extLst>
              <p:ext uri="{D42A27DB-BD31-4B8C-83A1-F6EECF244321}">
                <p14:modId xmlns:p14="http://schemas.microsoft.com/office/powerpoint/2010/main" val="2736795212"/>
              </p:ext>
            </p:extLst>
          </p:nvPr>
        </p:nvGraphicFramePr>
        <p:xfrm>
          <a:off x="1237589" y="4964002"/>
          <a:ext cx="2542596" cy="1760982"/>
        </p:xfrm>
        <a:graphic>
          <a:graphicData uri="http://schemas.openxmlformats.org/drawingml/2006/table">
            <a:tbl>
              <a:tblPr firstRow="1" firstCol="1" bandRow="1">
                <a:tableStyleId>{C083E6E3-FA7D-4D7B-A595-EF9225AFEA82}</a:tableStyleId>
              </a:tblPr>
              <a:tblGrid>
                <a:gridCol w="1282179"/>
                <a:gridCol w="1260417"/>
              </a:tblGrid>
              <a:tr h="201767">
                <a:tc>
                  <a:txBody>
                    <a:bodyPr/>
                    <a:lstStyle/>
                    <a:p>
                      <a:pPr algn="ctr">
                        <a:lnSpc>
                          <a:spcPct val="107000"/>
                        </a:lnSpc>
                        <a:spcAft>
                          <a:spcPts val="0"/>
                        </a:spcAft>
                      </a:pPr>
                      <a:r>
                        <a:rPr lang="es-EC" sz="1800" dirty="0">
                          <a:effectLst/>
                          <a:latin typeface="Arial" panose="020B0604020202020204" pitchFamily="34" charset="0"/>
                          <a:cs typeface="Arial" panose="020B0604020202020204" pitchFamily="34" charset="0"/>
                        </a:rPr>
                        <a:t>Dato</a:t>
                      </a:r>
                      <a:endParaRPr lang="es-EC"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s-EC" sz="1800" dirty="0">
                          <a:effectLst/>
                          <a:latin typeface="Arial" panose="020B0604020202020204" pitchFamily="34" charset="0"/>
                          <a:cs typeface="Arial" panose="020B0604020202020204" pitchFamily="34" charset="0"/>
                        </a:rPr>
                        <a:t>Valor</a:t>
                      </a:r>
                      <a:endParaRPr lang="es-EC" sz="1800" dirty="0">
                        <a:effectLst/>
                        <a:latin typeface="Arial" panose="020B0604020202020204" pitchFamily="34" charset="0"/>
                        <a:ea typeface="Calibri"/>
                        <a:cs typeface="Arial" panose="020B0604020202020204" pitchFamily="34" charset="0"/>
                      </a:endParaRPr>
                    </a:p>
                  </a:txBody>
                  <a:tcPr marL="68580" marR="68580" marT="0" marB="0"/>
                </a:tc>
              </a:tr>
              <a:tr h="201767">
                <a:tc>
                  <a:txBody>
                    <a:bodyPr/>
                    <a:lstStyle/>
                    <a:p>
                      <a:pPr algn="ctr">
                        <a:lnSpc>
                          <a:spcPct val="107000"/>
                        </a:lnSpc>
                        <a:spcAft>
                          <a:spcPts val="0"/>
                        </a:spcAft>
                      </a:pPr>
                      <a:r>
                        <a:rPr lang="es-EC" sz="1800" b="0" dirty="0">
                          <a:effectLst/>
                          <a:latin typeface="Arial" panose="020B0604020202020204" pitchFamily="34" charset="0"/>
                          <a:cs typeface="Arial" panose="020B0604020202020204" pitchFamily="34" charset="0"/>
                        </a:rPr>
                        <a:t>Z </a:t>
                      </a:r>
                      <a:r>
                        <a:rPr lang="es-EC" sz="1800" b="0" dirty="0" smtClean="0">
                          <a:effectLst/>
                          <a:latin typeface="Arial" panose="020B0604020202020204" pitchFamily="34" charset="0"/>
                          <a:cs typeface="Arial" panose="020B0604020202020204" pitchFamily="34" charset="0"/>
                        </a:rPr>
                        <a:t>(90%)</a:t>
                      </a:r>
                      <a:endParaRPr lang="es-EC" sz="1800" b="0" dirty="0">
                        <a:effectLst/>
                        <a:latin typeface="Arial" panose="020B0604020202020204" pitchFamily="34" charset="0"/>
                        <a:ea typeface="Calibri"/>
                        <a:cs typeface="Arial" panose="020B0604020202020204" pitchFamily="34" charset="0"/>
                      </a:endParaRPr>
                    </a:p>
                  </a:txBody>
                  <a:tcPr marL="68580" marR="68580" marT="0" marB="0" anchor="ctr">
                    <a:noFill/>
                  </a:tcPr>
                </a:tc>
                <a:tc>
                  <a:txBody>
                    <a:bodyPr/>
                    <a:lstStyle/>
                    <a:p>
                      <a:pPr algn="ctr">
                        <a:lnSpc>
                          <a:spcPct val="107000"/>
                        </a:lnSpc>
                        <a:spcAft>
                          <a:spcPts val="0"/>
                        </a:spcAft>
                      </a:pPr>
                      <a:r>
                        <a:rPr lang="es-EC" sz="1800" dirty="0">
                          <a:effectLst/>
                          <a:latin typeface="Arial" panose="020B0604020202020204" pitchFamily="34" charset="0"/>
                          <a:cs typeface="Arial" panose="020B0604020202020204" pitchFamily="34" charset="0"/>
                        </a:rPr>
                        <a:t>1,65</a:t>
                      </a:r>
                      <a:endParaRPr lang="es-EC" sz="1800" dirty="0">
                        <a:effectLst/>
                        <a:latin typeface="Arial" panose="020B0604020202020204" pitchFamily="34" charset="0"/>
                        <a:ea typeface="Calibri"/>
                        <a:cs typeface="Arial" panose="020B0604020202020204" pitchFamily="34" charset="0"/>
                      </a:endParaRPr>
                    </a:p>
                  </a:txBody>
                  <a:tcPr marL="68580" marR="68580" marT="0" marB="0" anchor="ctr">
                    <a:noFill/>
                  </a:tcPr>
                </a:tc>
              </a:tr>
              <a:tr h="201767">
                <a:tc>
                  <a:txBody>
                    <a:bodyPr/>
                    <a:lstStyle/>
                    <a:p>
                      <a:pPr algn="ctr">
                        <a:lnSpc>
                          <a:spcPct val="107000"/>
                        </a:lnSpc>
                        <a:spcAft>
                          <a:spcPts val="0"/>
                        </a:spcAft>
                      </a:pPr>
                      <a:r>
                        <a:rPr lang="es-EC" sz="1800" b="0" dirty="0" smtClean="0">
                          <a:effectLst/>
                          <a:latin typeface="Arial" panose="020B0604020202020204" pitchFamily="34" charset="0"/>
                          <a:ea typeface="+mn-ea"/>
                          <a:cs typeface="Arial" panose="020B0604020202020204" pitchFamily="34" charset="0"/>
                        </a:rPr>
                        <a:t>p</a:t>
                      </a:r>
                      <a:endParaRPr lang="es-EC" sz="1800" b="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es-EC" sz="1800">
                          <a:effectLst/>
                          <a:latin typeface="Arial" panose="020B0604020202020204" pitchFamily="34" charset="0"/>
                          <a:cs typeface="Arial" panose="020B0604020202020204" pitchFamily="34" charset="0"/>
                        </a:rPr>
                        <a:t>0,5</a:t>
                      </a:r>
                      <a:endParaRPr lang="es-EC" sz="1800">
                        <a:effectLst/>
                        <a:latin typeface="Arial" panose="020B0604020202020204" pitchFamily="34" charset="0"/>
                        <a:ea typeface="Calibri"/>
                        <a:cs typeface="Arial" panose="020B0604020202020204" pitchFamily="34" charset="0"/>
                      </a:endParaRPr>
                    </a:p>
                  </a:txBody>
                  <a:tcPr marL="68580" marR="68580" marT="0" marB="0" anchor="ctr"/>
                </a:tc>
              </a:tr>
              <a:tr h="201767">
                <a:tc>
                  <a:txBody>
                    <a:bodyPr/>
                    <a:lstStyle/>
                    <a:p>
                      <a:pPr algn="ctr">
                        <a:lnSpc>
                          <a:spcPct val="107000"/>
                        </a:lnSpc>
                        <a:spcAft>
                          <a:spcPts val="0"/>
                        </a:spcAft>
                      </a:pPr>
                      <a:r>
                        <a:rPr lang="es-EC" sz="1800" b="0" dirty="0" smtClean="0">
                          <a:effectLst/>
                          <a:latin typeface="Arial" panose="020B0604020202020204" pitchFamily="34" charset="0"/>
                          <a:ea typeface="+mn-ea"/>
                          <a:cs typeface="Arial" panose="020B0604020202020204" pitchFamily="34" charset="0"/>
                        </a:rPr>
                        <a:t>q</a:t>
                      </a:r>
                      <a:endParaRPr lang="es-EC" sz="1800" b="0" dirty="0">
                        <a:effectLst/>
                        <a:latin typeface="Arial" panose="020B0604020202020204" pitchFamily="34" charset="0"/>
                        <a:ea typeface="Calibri"/>
                        <a:cs typeface="Arial" panose="020B0604020202020204" pitchFamily="34" charset="0"/>
                      </a:endParaRPr>
                    </a:p>
                  </a:txBody>
                  <a:tcPr marL="68580" marR="68580" marT="0" marB="0" anchor="ctr">
                    <a:noFill/>
                  </a:tcPr>
                </a:tc>
                <a:tc>
                  <a:txBody>
                    <a:bodyPr/>
                    <a:lstStyle/>
                    <a:p>
                      <a:pPr algn="ctr">
                        <a:lnSpc>
                          <a:spcPct val="107000"/>
                        </a:lnSpc>
                        <a:spcAft>
                          <a:spcPts val="0"/>
                        </a:spcAft>
                      </a:pPr>
                      <a:r>
                        <a:rPr lang="es-EC" sz="1800">
                          <a:effectLst/>
                          <a:latin typeface="Arial" panose="020B0604020202020204" pitchFamily="34" charset="0"/>
                          <a:cs typeface="Arial" panose="020B0604020202020204" pitchFamily="34" charset="0"/>
                        </a:rPr>
                        <a:t>0,5</a:t>
                      </a:r>
                      <a:endParaRPr lang="es-EC" sz="1800">
                        <a:effectLst/>
                        <a:latin typeface="Arial" panose="020B0604020202020204" pitchFamily="34" charset="0"/>
                        <a:ea typeface="Calibri"/>
                        <a:cs typeface="Arial" panose="020B0604020202020204" pitchFamily="34" charset="0"/>
                      </a:endParaRPr>
                    </a:p>
                  </a:txBody>
                  <a:tcPr marL="68580" marR="68580" marT="0" marB="0" anchor="ctr">
                    <a:noFill/>
                  </a:tcPr>
                </a:tc>
              </a:tr>
              <a:tr h="201767">
                <a:tc>
                  <a:txBody>
                    <a:bodyPr/>
                    <a:lstStyle/>
                    <a:p>
                      <a:pPr algn="ctr">
                        <a:lnSpc>
                          <a:spcPct val="107000"/>
                        </a:lnSpc>
                        <a:spcAft>
                          <a:spcPts val="0"/>
                        </a:spcAft>
                      </a:pPr>
                      <a:r>
                        <a:rPr lang="es-EC" sz="1800" b="0" dirty="0">
                          <a:effectLst/>
                          <a:latin typeface="Arial" panose="020B0604020202020204" pitchFamily="34" charset="0"/>
                          <a:cs typeface="Arial" panose="020B0604020202020204" pitchFamily="34" charset="0"/>
                        </a:rPr>
                        <a:t>N</a:t>
                      </a:r>
                      <a:endParaRPr lang="es-EC" sz="1800" b="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es-EC" sz="1800" dirty="0" smtClean="0">
                          <a:effectLst/>
                          <a:latin typeface="Arial" panose="020B0604020202020204" pitchFamily="34" charset="0"/>
                          <a:ea typeface="Calibri"/>
                          <a:cs typeface="Arial" panose="020B0604020202020204" pitchFamily="34" charset="0"/>
                        </a:rPr>
                        <a:t>88</a:t>
                      </a:r>
                      <a:endParaRPr lang="es-EC" sz="1800" dirty="0">
                        <a:effectLst/>
                        <a:latin typeface="Arial" panose="020B0604020202020204" pitchFamily="34" charset="0"/>
                        <a:ea typeface="Calibri"/>
                        <a:cs typeface="Arial" panose="020B0604020202020204" pitchFamily="34" charset="0"/>
                      </a:endParaRPr>
                    </a:p>
                  </a:txBody>
                  <a:tcPr marL="68580" marR="68580" marT="0" marB="0" anchor="ctr"/>
                </a:tc>
              </a:tr>
              <a:tr h="201767">
                <a:tc>
                  <a:txBody>
                    <a:bodyPr/>
                    <a:lstStyle/>
                    <a:p>
                      <a:pPr algn="ctr">
                        <a:lnSpc>
                          <a:spcPct val="107000"/>
                        </a:lnSpc>
                        <a:spcAft>
                          <a:spcPts val="0"/>
                        </a:spcAft>
                      </a:pPr>
                      <a:r>
                        <a:rPr lang="es-EC" sz="1800" b="0" dirty="0">
                          <a:effectLst/>
                          <a:latin typeface="Arial" panose="020B0604020202020204" pitchFamily="34" charset="0"/>
                          <a:cs typeface="Arial" panose="020B0604020202020204" pitchFamily="34" charset="0"/>
                        </a:rPr>
                        <a:t>E</a:t>
                      </a:r>
                      <a:endParaRPr lang="es-EC" sz="1800" b="0" dirty="0">
                        <a:effectLst/>
                        <a:latin typeface="Arial" panose="020B0604020202020204" pitchFamily="34" charset="0"/>
                        <a:ea typeface="Calibri"/>
                        <a:cs typeface="Arial" panose="020B0604020202020204" pitchFamily="34" charset="0"/>
                      </a:endParaRPr>
                    </a:p>
                  </a:txBody>
                  <a:tcPr marL="68580" marR="68580" marT="0" marB="0" anchor="ctr">
                    <a:noFill/>
                  </a:tcPr>
                </a:tc>
                <a:tc>
                  <a:txBody>
                    <a:bodyPr/>
                    <a:lstStyle/>
                    <a:p>
                      <a:pPr algn="ctr">
                        <a:lnSpc>
                          <a:spcPct val="107000"/>
                        </a:lnSpc>
                        <a:spcAft>
                          <a:spcPts val="0"/>
                        </a:spcAft>
                      </a:pPr>
                      <a:r>
                        <a:rPr lang="es-EC" sz="1800" dirty="0">
                          <a:effectLst/>
                          <a:latin typeface="Arial" panose="020B0604020202020204" pitchFamily="34" charset="0"/>
                          <a:cs typeface="Arial" panose="020B0604020202020204" pitchFamily="34" charset="0"/>
                        </a:rPr>
                        <a:t>0,1</a:t>
                      </a:r>
                      <a:endParaRPr lang="es-EC" sz="1800" dirty="0">
                        <a:effectLst/>
                        <a:latin typeface="Arial" panose="020B0604020202020204" pitchFamily="34" charset="0"/>
                        <a:ea typeface="Calibri"/>
                        <a:cs typeface="Arial" panose="020B0604020202020204" pitchFamily="34" charset="0"/>
                      </a:endParaRPr>
                    </a:p>
                  </a:txBody>
                  <a:tcPr marL="68580" marR="68580" marT="0" marB="0" anchor="ctr">
                    <a:noFill/>
                  </a:tcPr>
                </a:tc>
              </a:tr>
            </a:tbl>
          </a:graphicData>
        </a:graphic>
      </p:graphicFrame>
      <mc:AlternateContent xmlns:mc="http://schemas.openxmlformats.org/markup-compatibility/2006" xmlns:a14="http://schemas.microsoft.com/office/drawing/2010/main">
        <mc:Choice Requires="a14">
          <p:sp>
            <p:nvSpPr>
              <p:cNvPr id="4" name="3 Rectángulo"/>
              <p:cNvSpPr/>
              <p:nvPr/>
            </p:nvSpPr>
            <p:spPr>
              <a:xfrm>
                <a:off x="6111501" y="3501008"/>
                <a:ext cx="4221412" cy="753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b="1" i="1" smtClean="0">
                          <a:latin typeface="Cambria Math" panose="02040503050406030204" pitchFamily="18" charset="0"/>
                        </a:rPr>
                        <m:t>𝒏</m:t>
                      </m:r>
                      <m:r>
                        <a:rPr lang="es-EC" sz="2000" b="1" i="1" smtClean="0">
                          <a:latin typeface="Cambria Math" panose="02040503050406030204" pitchFamily="18" charset="0"/>
                        </a:rPr>
                        <m:t>=</m:t>
                      </m:r>
                      <m:f>
                        <m:fPr>
                          <m:ctrlPr>
                            <a:rPr lang="es-EC" sz="2000" i="1">
                              <a:latin typeface="Cambria Math"/>
                            </a:rPr>
                          </m:ctrlPr>
                        </m:fPr>
                        <m:num>
                          <m:sSup>
                            <m:sSupPr>
                              <m:ctrlPr>
                                <a:rPr lang="es-EC" sz="2000" i="1">
                                  <a:latin typeface="Cambria Math"/>
                                </a:rPr>
                              </m:ctrlPr>
                            </m:sSupPr>
                            <m:e>
                              <m:d>
                                <m:dPr>
                                  <m:ctrlPr>
                                    <a:rPr lang="es-EC" sz="2000" i="1">
                                      <a:latin typeface="Cambria Math"/>
                                    </a:rPr>
                                  </m:ctrlPr>
                                </m:dPr>
                                <m:e>
                                  <m:r>
                                    <a:rPr lang="es-EC" sz="2000" i="1">
                                      <a:latin typeface="Cambria Math" panose="02040503050406030204" pitchFamily="18" charset="0"/>
                                    </a:rPr>
                                    <m:t>1,65</m:t>
                                  </m:r>
                                </m:e>
                              </m:d>
                            </m:e>
                            <m:sup>
                              <m:r>
                                <a:rPr lang="es-EC" sz="2000" i="1">
                                  <a:latin typeface="Cambria Math" panose="02040503050406030204" pitchFamily="18" charset="0"/>
                                </a:rPr>
                                <m:t>2</m:t>
                              </m:r>
                            </m:sup>
                          </m:sSup>
                          <m:r>
                            <a:rPr lang="es-EC" sz="2000" i="1">
                              <a:latin typeface="Cambria Math" panose="02040503050406030204" pitchFamily="18" charset="0"/>
                            </a:rPr>
                            <m:t>∗0,5∗0,5</m:t>
                          </m:r>
                          <m:r>
                            <a:rPr lang="es-EC" sz="2000" b="0" i="1" smtClean="0">
                              <a:latin typeface="Cambria Math"/>
                            </a:rPr>
                            <m:t>∗88</m:t>
                          </m:r>
                        </m:num>
                        <m:den>
                          <m:r>
                            <a:rPr lang="es-EC" sz="2000" b="0" i="1" smtClean="0">
                              <a:latin typeface="Cambria Math"/>
                            </a:rPr>
                            <m:t>88</m:t>
                          </m:r>
                          <m:r>
                            <a:rPr lang="es-EC" sz="2000" i="1" smtClean="0">
                              <a:latin typeface="Cambria Math" panose="02040503050406030204" pitchFamily="18" charset="0"/>
                            </a:rPr>
                            <m:t>∗</m:t>
                          </m:r>
                          <m:sSup>
                            <m:sSupPr>
                              <m:ctrlPr>
                                <a:rPr lang="es-EC" sz="2000" i="1">
                                  <a:latin typeface="Cambria Math"/>
                                </a:rPr>
                              </m:ctrlPr>
                            </m:sSupPr>
                            <m:e>
                              <m:d>
                                <m:dPr>
                                  <m:ctrlPr>
                                    <a:rPr lang="es-EC" sz="2000" i="1">
                                      <a:latin typeface="Cambria Math"/>
                                    </a:rPr>
                                  </m:ctrlPr>
                                </m:dPr>
                                <m:e>
                                  <m:r>
                                    <a:rPr lang="es-EC" sz="2000" i="1">
                                      <a:latin typeface="Cambria Math" panose="02040503050406030204" pitchFamily="18" charset="0"/>
                                    </a:rPr>
                                    <m:t>0,1</m:t>
                                  </m:r>
                                </m:e>
                              </m:d>
                            </m:e>
                            <m:sup>
                              <m:r>
                                <a:rPr lang="es-EC" sz="2000" i="1">
                                  <a:latin typeface="Cambria Math" panose="02040503050406030204" pitchFamily="18" charset="0"/>
                                </a:rPr>
                                <m:t>2</m:t>
                              </m:r>
                            </m:sup>
                          </m:sSup>
                          <m:r>
                            <a:rPr lang="es-EC" sz="2000" i="1">
                              <a:latin typeface="Cambria Math" panose="02040503050406030204" pitchFamily="18" charset="0"/>
                            </a:rPr>
                            <m:t>+</m:t>
                          </m:r>
                          <m:sSup>
                            <m:sSupPr>
                              <m:ctrlPr>
                                <a:rPr lang="es-EC" sz="2000" i="1">
                                  <a:latin typeface="Cambria Math"/>
                                </a:rPr>
                              </m:ctrlPr>
                            </m:sSupPr>
                            <m:e>
                              <m:d>
                                <m:dPr>
                                  <m:ctrlPr>
                                    <a:rPr lang="es-EC" sz="2000" i="1">
                                      <a:latin typeface="Cambria Math"/>
                                    </a:rPr>
                                  </m:ctrlPr>
                                </m:dPr>
                                <m:e>
                                  <m:r>
                                    <a:rPr lang="es-EC" sz="2000" i="1">
                                      <a:latin typeface="Cambria Math" panose="02040503050406030204" pitchFamily="18" charset="0"/>
                                    </a:rPr>
                                    <m:t>1,65</m:t>
                                  </m:r>
                                </m:e>
                              </m:d>
                            </m:e>
                            <m:sup>
                              <m:r>
                                <a:rPr lang="es-EC" sz="2000" i="1">
                                  <a:latin typeface="Cambria Math" panose="02040503050406030204" pitchFamily="18" charset="0"/>
                                </a:rPr>
                                <m:t>2</m:t>
                              </m:r>
                            </m:sup>
                          </m:sSup>
                          <m:r>
                            <a:rPr lang="es-EC" sz="2000" i="1">
                              <a:latin typeface="Cambria Math" panose="02040503050406030204" pitchFamily="18" charset="0"/>
                            </a:rPr>
                            <m:t>∗0,5∗0,5</m:t>
                          </m:r>
                        </m:den>
                      </m:f>
                    </m:oMath>
                  </m:oMathPara>
                </a14:m>
                <a:endParaRPr lang="es-EC" sz="2000" dirty="0">
                  <a:latin typeface="Arial" panose="020B0604020202020204" pitchFamily="34" charset="0"/>
                  <a:cs typeface="Arial" panose="020B0604020202020204" pitchFamily="34"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6111501" y="3501008"/>
                <a:ext cx="4221412" cy="753411"/>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7596609" y="5216047"/>
                <a:ext cx="10420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b="1" i="1" smtClean="0">
                          <a:latin typeface="Cambria Math" panose="02040503050406030204" pitchFamily="18" charset="0"/>
                        </a:rPr>
                        <m:t>𝒏</m:t>
                      </m:r>
                      <m:r>
                        <a:rPr lang="es-EC" sz="2000" b="1" i="1" smtClean="0">
                          <a:latin typeface="Cambria Math" panose="02040503050406030204" pitchFamily="18" charset="0"/>
                        </a:rPr>
                        <m:t>=</m:t>
                      </m:r>
                      <m:r>
                        <a:rPr lang="es-EC" sz="2000" b="0" i="1" smtClean="0">
                          <a:latin typeface="Cambria Math"/>
                        </a:rPr>
                        <m:t>38</m:t>
                      </m:r>
                    </m:oMath>
                  </m:oMathPara>
                </a14:m>
                <a:endParaRPr lang="es-EC" sz="2000" dirty="0">
                  <a:latin typeface="Arial" panose="020B0604020202020204" pitchFamily="34" charset="0"/>
                  <a:cs typeface="Arial" panose="020B0604020202020204" pitchFamily="34"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7596609" y="5216047"/>
                <a:ext cx="1042080" cy="400110"/>
              </a:xfrm>
              <a:prstGeom prst="rect">
                <a:avLst/>
              </a:prstGeom>
              <a:blipFill rotWithShape="1">
                <a:blip r:embed="rId4"/>
                <a:stretch>
                  <a:fillRect/>
                </a:stretch>
              </a:blipFill>
            </p:spPr>
            <p:txBody>
              <a:bodyPr/>
              <a:lstStyle/>
              <a:p>
                <a:r>
                  <a:rPr lang="es-EC">
                    <a:noFill/>
                  </a:rPr>
                  <a:t> </a:t>
                </a:r>
              </a:p>
            </p:txBody>
          </p:sp>
        </mc:Fallback>
      </mc:AlternateContent>
      <p:graphicFrame>
        <p:nvGraphicFramePr>
          <p:cNvPr id="6" name="5 Tabla"/>
          <p:cNvGraphicFramePr>
            <a:graphicFrameLocks noGrp="1"/>
          </p:cNvGraphicFramePr>
          <p:nvPr>
            <p:extLst>
              <p:ext uri="{D42A27DB-BD31-4B8C-83A1-F6EECF244321}">
                <p14:modId xmlns:p14="http://schemas.microsoft.com/office/powerpoint/2010/main" val="1826361056"/>
              </p:ext>
            </p:extLst>
          </p:nvPr>
        </p:nvGraphicFramePr>
        <p:xfrm>
          <a:off x="1056696" y="2480674"/>
          <a:ext cx="3299553" cy="2172462"/>
        </p:xfrm>
        <a:graphic>
          <a:graphicData uri="http://schemas.openxmlformats.org/drawingml/2006/table">
            <a:tbl>
              <a:tblPr firstRow="1" firstCol="1" bandRow="1">
                <a:tableStyleId>{C083E6E3-FA7D-4D7B-A595-EF9225AFEA82}</a:tableStyleId>
              </a:tblPr>
              <a:tblGrid>
                <a:gridCol w="3299553"/>
              </a:tblGrid>
              <a:tr h="294393">
                <a:tc>
                  <a:txBody>
                    <a:bodyPr/>
                    <a:lstStyle/>
                    <a:p>
                      <a:pPr marL="0" lvl="0" algn="ctr">
                        <a:lnSpc>
                          <a:spcPct val="150000"/>
                        </a:lnSpc>
                        <a:spcAft>
                          <a:spcPts val="0"/>
                        </a:spcAft>
                      </a:pPr>
                      <a:r>
                        <a:rPr lang="es-ES" sz="1800" dirty="0">
                          <a:effectLst/>
                          <a:latin typeface="Arial" panose="020B0604020202020204" pitchFamily="34" charset="0"/>
                          <a:cs typeface="Arial" panose="020B0604020202020204" pitchFamily="34" charset="0"/>
                        </a:rPr>
                        <a:t>Simbología:</a:t>
                      </a:r>
                      <a:endParaRPr lang="es-EC" sz="1800" dirty="0">
                        <a:effectLst/>
                        <a:latin typeface="Arial" panose="020B0604020202020204" pitchFamily="34" charset="0"/>
                        <a:ea typeface="Calibri"/>
                        <a:cs typeface="Arial" panose="020B0604020202020204" pitchFamily="34" charset="0"/>
                      </a:endParaRPr>
                    </a:p>
                  </a:txBody>
                  <a:tcPr marL="68580" marR="68580" marT="0" marB="0"/>
                </a:tc>
              </a:tr>
              <a:tr h="210028">
                <a:tc>
                  <a:txBody>
                    <a:bodyPr/>
                    <a:lstStyle/>
                    <a:p>
                      <a:pPr marL="0" lvl="0" algn="l">
                        <a:lnSpc>
                          <a:spcPct val="107000"/>
                        </a:lnSpc>
                        <a:spcAft>
                          <a:spcPts val="0"/>
                        </a:spcAft>
                      </a:pPr>
                      <a:r>
                        <a:rPr lang="es-ES" sz="1800" b="1" dirty="0">
                          <a:effectLst/>
                          <a:latin typeface="Arial" panose="020B0604020202020204" pitchFamily="34" charset="0"/>
                          <a:cs typeface="Arial" panose="020B0604020202020204" pitchFamily="34" charset="0"/>
                        </a:rPr>
                        <a:t>n =</a:t>
                      </a:r>
                      <a:r>
                        <a:rPr lang="es-ES" sz="1800" b="0" dirty="0">
                          <a:effectLst/>
                          <a:latin typeface="Arial" panose="020B0604020202020204" pitchFamily="34" charset="0"/>
                          <a:cs typeface="Arial" panose="020B0604020202020204" pitchFamily="34" charset="0"/>
                        </a:rPr>
                        <a:t> </a:t>
                      </a:r>
                      <a:r>
                        <a:rPr lang="es-ES" sz="1800" b="0" dirty="0" smtClean="0">
                          <a:effectLst/>
                          <a:latin typeface="Arial" panose="020B0604020202020204" pitchFamily="34" charset="0"/>
                          <a:cs typeface="Arial" panose="020B0604020202020204" pitchFamily="34" charset="0"/>
                        </a:rPr>
                        <a:t>Tamaño </a:t>
                      </a:r>
                      <a:r>
                        <a:rPr lang="es-ES" sz="1800" b="0" dirty="0">
                          <a:effectLst/>
                          <a:latin typeface="Arial" panose="020B0604020202020204" pitchFamily="34" charset="0"/>
                          <a:cs typeface="Arial" panose="020B0604020202020204" pitchFamily="34" charset="0"/>
                        </a:rPr>
                        <a:t>de la muestra</a:t>
                      </a:r>
                      <a:endParaRPr lang="es-EC" sz="1800" b="0" dirty="0">
                        <a:effectLst/>
                        <a:latin typeface="Arial" panose="020B0604020202020204" pitchFamily="34" charset="0"/>
                        <a:ea typeface="Calibri"/>
                        <a:cs typeface="Arial" panose="020B0604020202020204" pitchFamily="34" charset="0"/>
                      </a:endParaRPr>
                    </a:p>
                  </a:txBody>
                  <a:tcPr marL="68580" marR="68580" marT="0" marB="0">
                    <a:noFill/>
                  </a:tcPr>
                </a:tc>
              </a:tr>
              <a:tr h="210028">
                <a:tc>
                  <a:txBody>
                    <a:bodyPr/>
                    <a:lstStyle/>
                    <a:p>
                      <a:pPr marL="0" lvl="0" algn="l">
                        <a:lnSpc>
                          <a:spcPct val="107000"/>
                        </a:lnSpc>
                        <a:spcAft>
                          <a:spcPts val="0"/>
                        </a:spcAft>
                      </a:pPr>
                      <a:r>
                        <a:rPr lang="es-ES" sz="1800" b="1" dirty="0">
                          <a:effectLst/>
                          <a:latin typeface="Arial" panose="020B0604020202020204" pitchFamily="34" charset="0"/>
                          <a:cs typeface="Arial" panose="020B0604020202020204" pitchFamily="34" charset="0"/>
                        </a:rPr>
                        <a:t>Z =</a:t>
                      </a:r>
                      <a:r>
                        <a:rPr lang="es-ES" sz="1800" b="0" dirty="0">
                          <a:effectLst/>
                          <a:latin typeface="Arial" panose="020B0604020202020204" pitchFamily="34" charset="0"/>
                          <a:cs typeface="Arial" panose="020B0604020202020204" pitchFamily="34" charset="0"/>
                        </a:rPr>
                        <a:t> </a:t>
                      </a:r>
                      <a:r>
                        <a:rPr lang="es-ES" sz="1800" b="0" dirty="0" smtClean="0">
                          <a:effectLst/>
                          <a:latin typeface="Arial" panose="020B0604020202020204" pitchFamily="34" charset="0"/>
                          <a:cs typeface="Arial" panose="020B0604020202020204" pitchFamily="34" charset="0"/>
                        </a:rPr>
                        <a:t>Nivel </a:t>
                      </a:r>
                      <a:r>
                        <a:rPr lang="es-ES" sz="1800" b="0" dirty="0">
                          <a:effectLst/>
                          <a:latin typeface="Arial" panose="020B0604020202020204" pitchFamily="34" charset="0"/>
                          <a:cs typeface="Arial" panose="020B0604020202020204" pitchFamily="34" charset="0"/>
                        </a:rPr>
                        <a:t>de confianza</a:t>
                      </a:r>
                      <a:endParaRPr lang="es-EC" sz="1800" b="0" dirty="0">
                        <a:effectLst/>
                        <a:latin typeface="Arial" panose="020B0604020202020204" pitchFamily="34" charset="0"/>
                        <a:ea typeface="Calibri"/>
                        <a:cs typeface="Arial" panose="020B0604020202020204" pitchFamily="34" charset="0"/>
                      </a:endParaRPr>
                    </a:p>
                  </a:txBody>
                  <a:tcPr marL="68580" marR="68580" marT="0" marB="0"/>
                </a:tc>
              </a:tr>
              <a:tr h="210028">
                <a:tc>
                  <a:txBody>
                    <a:bodyPr/>
                    <a:lstStyle/>
                    <a:p>
                      <a:pPr marL="0" lvl="0" algn="l">
                        <a:lnSpc>
                          <a:spcPct val="107000"/>
                        </a:lnSpc>
                        <a:spcAft>
                          <a:spcPts val="0"/>
                        </a:spcAft>
                      </a:pPr>
                      <a:r>
                        <a:rPr lang="es-ES" sz="1800" b="1" dirty="0">
                          <a:effectLst/>
                          <a:latin typeface="Arial" panose="020B0604020202020204" pitchFamily="34" charset="0"/>
                          <a:cs typeface="Arial" panose="020B0604020202020204" pitchFamily="34" charset="0"/>
                        </a:rPr>
                        <a:t>p =</a:t>
                      </a:r>
                      <a:r>
                        <a:rPr lang="es-ES" sz="1800" b="0" dirty="0">
                          <a:effectLst/>
                          <a:latin typeface="Arial" panose="020B0604020202020204" pitchFamily="34" charset="0"/>
                          <a:cs typeface="Arial" panose="020B0604020202020204" pitchFamily="34" charset="0"/>
                        </a:rPr>
                        <a:t> </a:t>
                      </a:r>
                      <a:r>
                        <a:rPr lang="es-ES" sz="1800" b="0" dirty="0" smtClean="0">
                          <a:effectLst/>
                          <a:latin typeface="Arial" panose="020B0604020202020204" pitchFamily="34" charset="0"/>
                          <a:cs typeface="Arial" panose="020B0604020202020204" pitchFamily="34" charset="0"/>
                        </a:rPr>
                        <a:t>Variabilidad </a:t>
                      </a:r>
                      <a:r>
                        <a:rPr lang="es-ES" sz="1800" b="0" dirty="0">
                          <a:effectLst/>
                          <a:latin typeface="Arial" panose="020B0604020202020204" pitchFamily="34" charset="0"/>
                          <a:cs typeface="Arial" panose="020B0604020202020204" pitchFamily="34" charset="0"/>
                        </a:rPr>
                        <a:t>positiva</a:t>
                      </a:r>
                      <a:endParaRPr lang="es-EC" sz="1800" b="0" dirty="0">
                        <a:effectLst/>
                        <a:latin typeface="Arial" panose="020B0604020202020204" pitchFamily="34" charset="0"/>
                        <a:ea typeface="Calibri"/>
                        <a:cs typeface="Arial" panose="020B0604020202020204" pitchFamily="34" charset="0"/>
                      </a:endParaRPr>
                    </a:p>
                  </a:txBody>
                  <a:tcPr marL="68580" marR="68580" marT="0" marB="0">
                    <a:noFill/>
                  </a:tcPr>
                </a:tc>
              </a:tr>
              <a:tr h="210028">
                <a:tc>
                  <a:txBody>
                    <a:bodyPr/>
                    <a:lstStyle/>
                    <a:p>
                      <a:pPr marL="0" lvl="0" algn="l">
                        <a:lnSpc>
                          <a:spcPct val="107000"/>
                        </a:lnSpc>
                        <a:spcAft>
                          <a:spcPts val="0"/>
                        </a:spcAft>
                      </a:pPr>
                      <a:r>
                        <a:rPr lang="es-ES" sz="1800" b="1" dirty="0">
                          <a:effectLst/>
                          <a:latin typeface="Arial" panose="020B0604020202020204" pitchFamily="34" charset="0"/>
                          <a:cs typeface="Arial" panose="020B0604020202020204" pitchFamily="34" charset="0"/>
                        </a:rPr>
                        <a:t>q =</a:t>
                      </a:r>
                      <a:r>
                        <a:rPr lang="es-ES" sz="1800" b="0" dirty="0">
                          <a:effectLst/>
                          <a:latin typeface="Arial" panose="020B0604020202020204" pitchFamily="34" charset="0"/>
                          <a:cs typeface="Arial" panose="020B0604020202020204" pitchFamily="34" charset="0"/>
                        </a:rPr>
                        <a:t> </a:t>
                      </a:r>
                      <a:r>
                        <a:rPr lang="es-ES" sz="1800" b="0" dirty="0" smtClean="0">
                          <a:effectLst/>
                          <a:latin typeface="Arial" panose="020B0604020202020204" pitchFamily="34" charset="0"/>
                          <a:cs typeface="Arial" panose="020B0604020202020204" pitchFamily="34" charset="0"/>
                        </a:rPr>
                        <a:t>Variabilidad </a:t>
                      </a:r>
                      <a:r>
                        <a:rPr lang="es-ES" sz="1800" b="0" dirty="0">
                          <a:effectLst/>
                          <a:latin typeface="Arial" panose="020B0604020202020204" pitchFamily="34" charset="0"/>
                          <a:cs typeface="Arial" panose="020B0604020202020204" pitchFamily="34" charset="0"/>
                        </a:rPr>
                        <a:t>negativa</a:t>
                      </a:r>
                      <a:endParaRPr lang="es-EC" sz="1800" b="0" dirty="0">
                        <a:effectLst/>
                        <a:latin typeface="Arial" panose="020B0604020202020204" pitchFamily="34" charset="0"/>
                        <a:ea typeface="Calibri"/>
                        <a:cs typeface="Arial" panose="020B0604020202020204" pitchFamily="34" charset="0"/>
                      </a:endParaRPr>
                    </a:p>
                  </a:txBody>
                  <a:tcPr marL="68580" marR="68580" marT="0" marB="0"/>
                </a:tc>
              </a:tr>
              <a:tr h="210028">
                <a:tc>
                  <a:txBody>
                    <a:bodyPr/>
                    <a:lstStyle/>
                    <a:p>
                      <a:pPr marL="0" lvl="0" algn="l">
                        <a:lnSpc>
                          <a:spcPct val="107000"/>
                        </a:lnSpc>
                        <a:spcAft>
                          <a:spcPts val="0"/>
                        </a:spcAft>
                      </a:pPr>
                      <a:r>
                        <a:rPr lang="es-ES" sz="1800" b="1" dirty="0">
                          <a:effectLst/>
                          <a:latin typeface="Arial" panose="020B0604020202020204" pitchFamily="34" charset="0"/>
                          <a:cs typeface="Arial" panose="020B0604020202020204" pitchFamily="34" charset="0"/>
                        </a:rPr>
                        <a:t>N =</a:t>
                      </a:r>
                      <a:r>
                        <a:rPr lang="es-ES" sz="1800" b="0" dirty="0">
                          <a:effectLst/>
                          <a:latin typeface="Arial" panose="020B0604020202020204" pitchFamily="34" charset="0"/>
                          <a:cs typeface="Arial" panose="020B0604020202020204" pitchFamily="34" charset="0"/>
                        </a:rPr>
                        <a:t> </a:t>
                      </a:r>
                      <a:r>
                        <a:rPr lang="es-ES" sz="1800" b="0" dirty="0" smtClean="0">
                          <a:effectLst/>
                          <a:latin typeface="Arial" panose="020B0604020202020204" pitchFamily="34" charset="0"/>
                          <a:cs typeface="Arial" panose="020B0604020202020204" pitchFamily="34" charset="0"/>
                        </a:rPr>
                        <a:t>Tamaño </a:t>
                      </a:r>
                      <a:r>
                        <a:rPr lang="es-ES" sz="1800" b="0" dirty="0">
                          <a:effectLst/>
                          <a:latin typeface="Arial" panose="020B0604020202020204" pitchFamily="34" charset="0"/>
                          <a:cs typeface="Arial" panose="020B0604020202020204" pitchFamily="34" charset="0"/>
                        </a:rPr>
                        <a:t>de la población</a:t>
                      </a:r>
                      <a:endParaRPr lang="es-EC" sz="1800" b="0" dirty="0">
                        <a:effectLst/>
                        <a:latin typeface="Arial" panose="020B0604020202020204" pitchFamily="34" charset="0"/>
                        <a:ea typeface="Calibri"/>
                        <a:cs typeface="Arial" panose="020B0604020202020204" pitchFamily="34" charset="0"/>
                      </a:endParaRPr>
                    </a:p>
                  </a:txBody>
                  <a:tcPr marL="68580" marR="68580" marT="0" marB="0">
                    <a:noFill/>
                  </a:tcPr>
                </a:tc>
              </a:tr>
              <a:tr h="221410">
                <a:tc>
                  <a:txBody>
                    <a:bodyPr/>
                    <a:lstStyle/>
                    <a:p>
                      <a:pPr marL="0" lvl="0" algn="l">
                        <a:lnSpc>
                          <a:spcPct val="107000"/>
                        </a:lnSpc>
                        <a:spcAft>
                          <a:spcPts val="0"/>
                        </a:spcAft>
                      </a:pPr>
                      <a:r>
                        <a:rPr lang="es-ES" sz="1800" b="1" dirty="0">
                          <a:effectLst/>
                          <a:latin typeface="Arial" panose="020B0604020202020204" pitchFamily="34" charset="0"/>
                          <a:cs typeface="Arial" panose="020B0604020202020204" pitchFamily="34" charset="0"/>
                        </a:rPr>
                        <a:t>E =</a:t>
                      </a:r>
                      <a:r>
                        <a:rPr lang="es-ES" sz="1800" b="0" dirty="0">
                          <a:effectLst/>
                          <a:latin typeface="Arial" panose="020B0604020202020204" pitchFamily="34" charset="0"/>
                          <a:cs typeface="Arial" panose="020B0604020202020204" pitchFamily="34" charset="0"/>
                        </a:rPr>
                        <a:t> </a:t>
                      </a:r>
                      <a:r>
                        <a:rPr lang="es-ES" sz="1800" b="0" dirty="0" smtClean="0">
                          <a:effectLst/>
                          <a:latin typeface="Arial" panose="020B0604020202020204" pitchFamily="34" charset="0"/>
                          <a:cs typeface="Arial" panose="020B0604020202020204" pitchFamily="34" charset="0"/>
                        </a:rPr>
                        <a:t>Precisión </a:t>
                      </a:r>
                      <a:r>
                        <a:rPr lang="es-ES" sz="1800" b="0" dirty="0">
                          <a:effectLst/>
                          <a:latin typeface="Arial" panose="020B0604020202020204" pitchFamily="34" charset="0"/>
                          <a:cs typeface="Arial" panose="020B0604020202020204" pitchFamily="34" charset="0"/>
                        </a:rPr>
                        <a:t>o el error</a:t>
                      </a:r>
                      <a:endParaRPr lang="es-EC" sz="1800" b="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7" name="6 Rectángulo"/>
          <p:cNvSpPr/>
          <p:nvPr/>
        </p:nvSpPr>
        <p:spPr>
          <a:xfrm>
            <a:off x="611833" y="1340768"/>
            <a:ext cx="5940425" cy="923330"/>
          </a:xfrm>
          <a:prstGeom prst="rect">
            <a:avLst/>
          </a:prstGeom>
        </p:spPr>
        <p:txBody>
          <a:bodyPr>
            <a:spAutoFit/>
          </a:bodyPr>
          <a:lstStyle/>
          <a:p>
            <a:pPr algn="just"/>
            <a:r>
              <a:rPr lang="es-EC" dirty="0">
                <a:latin typeface="Arial" panose="020B0604020202020204" pitchFamily="34" charset="0"/>
                <a:cs typeface="Arial" panose="020B0604020202020204" pitchFamily="34" charset="0"/>
              </a:rPr>
              <a:t>Es el conjunto de elementos debidamente seleccionados de la población con el propósito de poder realizar inferencias válidas para el universo </a:t>
            </a:r>
            <a:r>
              <a:rPr lang="es-EC" dirty="0" smtClean="0">
                <a:latin typeface="Arial" panose="020B0604020202020204" pitchFamily="34" charset="0"/>
                <a:cs typeface="Arial" panose="020B0604020202020204" pitchFamily="34" charset="0"/>
              </a:rPr>
              <a:t>investigado.</a:t>
            </a:r>
            <a:endParaRPr lang="es-EC" dirty="0">
              <a:latin typeface="Arial" panose="020B0604020202020204" pitchFamily="34" charset="0"/>
              <a:cs typeface="Arial" panose="020B0604020202020204" pitchFamily="34" charset="0"/>
            </a:endParaRPr>
          </a:p>
        </p:txBody>
      </p:sp>
      <p:sp>
        <p:nvSpPr>
          <p:cNvPr id="8" name="7 Rectángulo"/>
          <p:cNvSpPr/>
          <p:nvPr/>
        </p:nvSpPr>
        <p:spPr>
          <a:xfrm>
            <a:off x="2700065" y="404664"/>
            <a:ext cx="2467342" cy="646331"/>
          </a:xfrm>
          <a:prstGeom prst="rect">
            <a:avLst/>
          </a:prstGeom>
        </p:spPr>
        <p:txBody>
          <a:bodyPr wrap="none">
            <a:spAutoFit/>
          </a:bodyPr>
          <a:lstStyle/>
          <a:p>
            <a:pPr lvl="0"/>
            <a:r>
              <a:rPr lang="es-EC" sz="3600" b="1" dirty="0" smtClean="0">
                <a:latin typeface="Arial" panose="020B0604020202020204" pitchFamily="34" charset="0"/>
                <a:cs typeface="Arial" panose="020B0604020202020204" pitchFamily="34" charset="0"/>
              </a:rPr>
              <a:t>MUESTRA</a:t>
            </a:r>
            <a:endParaRPr lang="es-EC"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8 Rectángulo"/>
              <p:cNvSpPr/>
              <p:nvPr/>
            </p:nvSpPr>
            <p:spPr>
              <a:xfrm>
                <a:off x="7297764" y="4403781"/>
                <a:ext cx="1522981" cy="7093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b="1" i="1" smtClean="0">
                          <a:latin typeface="Cambria Math" panose="02040503050406030204" pitchFamily="18" charset="0"/>
                        </a:rPr>
                        <m:t>𝒏</m:t>
                      </m:r>
                      <m:r>
                        <a:rPr lang="es-EC" sz="2000" b="1" i="1" smtClean="0">
                          <a:latin typeface="Cambria Math" panose="02040503050406030204" pitchFamily="18" charset="0"/>
                        </a:rPr>
                        <m:t>=</m:t>
                      </m:r>
                      <m:f>
                        <m:fPr>
                          <m:ctrlPr>
                            <a:rPr lang="es-EC" sz="2000" i="1" smtClean="0">
                              <a:latin typeface="Cambria Math"/>
                            </a:rPr>
                          </m:ctrlPr>
                        </m:fPr>
                        <m:num>
                          <m:r>
                            <a:rPr lang="es-EC" sz="2000" b="0" i="1" smtClean="0">
                              <a:latin typeface="Cambria Math"/>
                            </a:rPr>
                            <m:t>59,895</m:t>
                          </m:r>
                        </m:num>
                        <m:den>
                          <m:r>
                            <a:rPr lang="es-EC" sz="2000" b="0" i="1" smtClean="0">
                              <a:latin typeface="Cambria Math"/>
                            </a:rPr>
                            <m:t>1,56</m:t>
                          </m:r>
                        </m:den>
                      </m:f>
                    </m:oMath>
                  </m:oMathPara>
                </a14:m>
                <a:endParaRPr lang="es-EC" sz="2000" dirty="0">
                  <a:latin typeface="Arial" panose="020B0604020202020204" pitchFamily="34" charset="0"/>
                  <a:cs typeface="Arial" panose="020B0604020202020204" pitchFamily="34" charset="0"/>
                </a:endParaRPr>
              </a:p>
            </p:txBody>
          </p:sp>
        </mc:Choice>
        <mc:Fallback xmlns="">
          <p:sp>
            <p:nvSpPr>
              <p:cNvPr id="9" name="8 Rectángulo"/>
              <p:cNvSpPr>
                <a:spLocks noRot="1" noChangeAspect="1" noMove="1" noResize="1" noEditPoints="1" noAdjustHandles="1" noChangeArrowheads="1" noChangeShapeType="1" noTextEdit="1"/>
              </p:cNvSpPr>
              <p:nvPr/>
            </p:nvSpPr>
            <p:spPr>
              <a:xfrm>
                <a:off x="7297764" y="4403781"/>
                <a:ext cx="1522981" cy="709361"/>
              </a:xfrm>
              <a:prstGeom prst="rect">
                <a:avLst/>
              </a:prstGeom>
              <a:blipFill rotWithShape="1">
                <a:blip r:embed="rId5"/>
                <a:stretch>
                  <a:fillRect/>
                </a:stretch>
              </a:blipFill>
            </p:spPr>
            <p:txBody>
              <a:bodyPr/>
              <a:lstStyle/>
              <a:p>
                <a:r>
                  <a:rPr lang="es-EC">
                    <a:noFill/>
                  </a:rPr>
                  <a:t> </a:t>
                </a:r>
              </a:p>
            </p:txBody>
          </p:sp>
        </mc:Fallback>
      </mc:AlternateContent>
      <p:sp>
        <p:nvSpPr>
          <p:cNvPr id="10" name="9 Rectángulo"/>
          <p:cNvSpPr/>
          <p:nvPr/>
        </p:nvSpPr>
        <p:spPr>
          <a:xfrm>
            <a:off x="5796409" y="5827330"/>
            <a:ext cx="5112568" cy="553998"/>
          </a:xfrm>
          <a:prstGeom prst="rect">
            <a:avLst/>
          </a:prstGeom>
        </p:spPr>
        <p:txBody>
          <a:bodyPr wrap="square">
            <a:spAutoFit/>
          </a:bodyPr>
          <a:lstStyle/>
          <a:p>
            <a:pPr lvl="0" algn="ctr"/>
            <a:r>
              <a:rPr lang="es-EC" sz="3000" b="1" dirty="0" smtClean="0">
                <a:solidFill>
                  <a:srgbClr val="FF0000"/>
                </a:solidFill>
                <a:latin typeface="Arial" panose="020B0604020202020204" pitchFamily="34" charset="0"/>
                <a:cs typeface="Arial" panose="020B0604020202020204" pitchFamily="34" charset="0"/>
              </a:rPr>
              <a:t>Muestra = 38 compañías</a:t>
            </a:r>
            <a:endParaRPr lang="es-EC"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03" t="6055" b="8068"/>
          <a:stretch/>
        </p:blipFill>
        <p:spPr bwMode="auto">
          <a:xfrm>
            <a:off x="61642" y="1124744"/>
            <a:ext cx="11351391" cy="518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3801" y="116632"/>
            <a:ext cx="6912768" cy="1015663"/>
          </a:xfrm>
          <a:prstGeom prst="rect">
            <a:avLst/>
          </a:prstGeom>
        </p:spPr>
        <p:txBody>
          <a:bodyPr wrap="square">
            <a:spAutoFit/>
          </a:bodyPr>
          <a:lstStyle/>
          <a:p>
            <a:pPr lvl="0" algn="ctr"/>
            <a:r>
              <a:rPr lang="es-EC" sz="3000" b="1" dirty="0" smtClean="0">
                <a:latin typeface="Arial" panose="020B0604020202020204" pitchFamily="34" charset="0"/>
                <a:cs typeface="Arial" panose="020B0604020202020204" pitchFamily="34" charset="0"/>
              </a:rPr>
              <a:t>MATRIZ DE OPERACIONALIZACIÓN DE VARIABLES</a:t>
            </a:r>
            <a:endParaRPr lang="es-EC" sz="3000" b="1" dirty="0">
              <a:latin typeface="Arial" panose="020B0604020202020204" pitchFamily="34" charset="0"/>
              <a:cs typeface="Arial" panose="020B0604020202020204" pitchFamily="34" charset="0"/>
            </a:endParaRPr>
          </a:p>
        </p:txBody>
      </p:sp>
      <p:sp>
        <p:nvSpPr>
          <p:cNvPr id="5" name="4 Rectángulo"/>
          <p:cNvSpPr/>
          <p:nvPr/>
        </p:nvSpPr>
        <p:spPr>
          <a:xfrm>
            <a:off x="8100665" y="6413266"/>
            <a:ext cx="1584176" cy="400110"/>
          </a:xfrm>
          <a:prstGeom prst="rect">
            <a:avLst/>
          </a:prstGeom>
        </p:spPr>
        <p:txBody>
          <a:bodyPr wrap="square">
            <a:spAutoFit/>
          </a:bodyPr>
          <a:lstStyle/>
          <a:p>
            <a:pPr lvl="0"/>
            <a:r>
              <a:rPr lang="es-EC" sz="2000" b="1" dirty="0" smtClean="0">
                <a:latin typeface="Arial" panose="020B0604020202020204" pitchFamily="34" charset="0"/>
                <a:cs typeface="Arial" panose="020B0604020202020204" pitchFamily="34" charset="0"/>
              </a:rPr>
              <a:t>CONTINÚA</a:t>
            </a:r>
            <a:endParaRPr lang="es-EC" sz="2000" b="1" dirty="0">
              <a:latin typeface="Arial" panose="020B0604020202020204" pitchFamily="34" charset="0"/>
              <a:cs typeface="Arial" panose="020B0604020202020204" pitchFamily="34" charset="0"/>
            </a:endParaRPr>
          </a:p>
        </p:txBody>
      </p:sp>
      <p:sp>
        <p:nvSpPr>
          <p:cNvPr id="2" name="1 Flecha derecha"/>
          <p:cNvSpPr/>
          <p:nvPr/>
        </p:nvSpPr>
        <p:spPr>
          <a:xfrm>
            <a:off x="9900865" y="6381328"/>
            <a:ext cx="1224136"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5" b="7322"/>
          <a:stretch/>
        </p:blipFill>
        <p:spPr bwMode="auto">
          <a:xfrm>
            <a:off x="61641" y="1112609"/>
            <a:ext cx="11351391" cy="51967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100665" y="6413266"/>
            <a:ext cx="1584176" cy="400110"/>
          </a:xfrm>
          <a:prstGeom prst="rect">
            <a:avLst/>
          </a:prstGeom>
        </p:spPr>
        <p:txBody>
          <a:bodyPr wrap="square">
            <a:spAutoFit/>
          </a:bodyPr>
          <a:lstStyle/>
          <a:p>
            <a:pPr lvl="0"/>
            <a:r>
              <a:rPr lang="es-EC" sz="2000" b="1" dirty="0" smtClean="0">
                <a:latin typeface="Arial" panose="020B0604020202020204" pitchFamily="34" charset="0"/>
                <a:cs typeface="Arial" panose="020B0604020202020204" pitchFamily="34" charset="0"/>
              </a:rPr>
              <a:t>CONTINÚA</a:t>
            </a:r>
            <a:endParaRPr lang="es-EC" sz="2000" b="1" dirty="0">
              <a:latin typeface="Arial" panose="020B0604020202020204" pitchFamily="34" charset="0"/>
              <a:cs typeface="Arial" panose="020B0604020202020204" pitchFamily="34" charset="0"/>
            </a:endParaRPr>
          </a:p>
        </p:txBody>
      </p:sp>
      <p:sp>
        <p:nvSpPr>
          <p:cNvPr id="5" name="4 Flecha derecha"/>
          <p:cNvSpPr/>
          <p:nvPr/>
        </p:nvSpPr>
        <p:spPr>
          <a:xfrm>
            <a:off x="9900865" y="6381328"/>
            <a:ext cx="1224136"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79" b="7123"/>
          <a:stretch/>
        </p:blipFill>
        <p:spPr bwMode="auto">
          <a:xfrm>
            <a:off x="35769" y="1124744"/>
            <a:ext cx="11377263" cy="5616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801" y="116632"/>
            <a:ext cx="6912768" cy="1015663"/>
          </a:xfrm>
          <a:prstGeom prst="rect">
            <a:avLst/>
          </a:prstGeom>
        </p:spPr>
        <p:txBody>
          <a:bodyPr wrap="square">
            <a:spAutoFit/>
          </a:bodyPr>
          <a:lstStyle/>
          <a:p>
            <a:pPr lvl="0" algn="ctr"/>
            <a:r>
              <a:rPr lang="es-EC" sz="3000" b="1" dirty="0" smtClean="0">
                <a:latin typeface="Arial" panose="020B0604020202020204" pitchFamily="34" charset="0"/>
                <a:cs typeface="Arial" panose="020B0604020202020204" pitchFamily="34" charset="0"/>
              </a:rPr>
              <a:t>INTRUMENTOS DE RECOPILACCIÓN DE DATOS</a:t>
            </a:r>
            <a:endParaRPr lang="es-EC" sz="3000" b="1" dirty="0">
              <a:latin typeface="Arial" panose="020B0604020202020204" pitchFamily="34" charset="0"/>
              <a:cs typeface="Arial" panose="020B0604020202020204" pitchFamily="34" charset="0"/>
            </a:endParaRPr>
          </a:p>
        </p:txBody>
      </p:sp>
      <p:sp>
        <p:nvSpPr>
          <p:cNvPr id="5" name="4 Rectángulo"/>
          <p:cNvSpPr/>
          <p:nvPr/>
        </p:nvSpPr>
        <p:spPr>
          <a:xfrm>
            <a:off x="1043881" y="1628800"/>
            <a:ext cx="5472608" cy="923330"/>
          </a:xfrm>
          <a:prstGeom prst="rect">
            <a:avLst/>
          </a:prstGeom>
        </p:spPr>
        <p:txBody>
          <a:bodyPr wrap="square">
            <a:spAutoFit/>
          </a:bodyPr>
          <a:lstStyle/>
          <a:p>
            <a:pPr algn="just"/>
            <a:r>
              <a:rPr lang="es-EC" dirty="0" smtClean="0">
                <a:latin typeface="Arial" panose="020B0604020202020204" pitchFamily="34" charset="0"/>
                <a:cs typeface="Arial" panose="020B0604020202020204" pitchFamily="34" charset="0"/>
              </a:rPr>
              <a:t>Se utilizó una encuesta</a:t>
            </a:r>
            <a:r>
              <a:rPr lang="es-EC" dirty="0">
                <a:latin typeface="Arial" panose="020B0604020202020204" pitchFamily="34" charset="0"/>
                <a:cs typeface="Arial" panose="020B0604020202020204" pitchFamily="34" charset="0"/>
              </a:rPr>
              <a:t>, la cual fue diseñada considerando principalmente los objetivos de la </a:t>
            </a:r>
            <a:r>
              <a:rPr lang="es-EC" dirty="0" smtClean="0">
                <a:latin typeface="Arial" panose="020B0604020202020204" pitchFamily="34" charset="0"/>
                <a:cs typeface="Arial" panose="020B0604020202020204" pitchFamily="34" charset="0"/>
              </a:rPr>
              <a:t>investigación.</a:t>
            </a:r>
            <a:endParaRPr lang="es-EC" dirty="0">
              <a:latin typeface="Arial" panose="020B0604020202020204" pitchFamily="34" charset="0"/>
              <a:cs typeface="Arial" panose="020B0604020202020204" pitchFamily="34" charset="0"/>
            </a:endParaRPr>
          </a:p>
        </p:txBody>
      </p:sp>
      <p:sp>
        <p:nvSpPr>
          <p:cNvPr id="6" name="5 Rectángulo"/>
          <p:cNvSpPr/>
          <p:nvPr/>
        </p:nvSpPr>
        <p:spPr>
          <a:xfrm>
            <a:off x="822315" y="3779748"/>
            <a:ext cx="5339923"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Sección 1.- Información General de la Empresa</a:t>
            </a:r>
            <a:endParaRPr lang="es-EC" dirty="0">
              <a:effectLst/>
              <a:latin typeface="Arial" panose="020B0604020202020204" pitchFamily="34" charset="0"/>
              <a:cs typeface="Arial" panose="020B0604020202020204" pitchFamily="34" charset="0"/>
            </a:endParaRPr>
          </a:p>
        </p:txBody>
      </p:sp>
      <p:sp>
        <p:nvSpPr>
          <p:cNvPr id="7" name="6 Rectángulo"/>
          <p:cNvSpPr/>
          <p:nvPr/>
        </p:nvSpPr>
        <p:spPr>
          <a:xfrm>
            <a:off x="799562" y="4499828"/>
            <a:ext cx="6404317"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Sección 2.- Estructura del Financiamiento de la Empresa</a:t>
            </a:r>
            <a:endParaRPr lang="es-EC" dirty="0">
              <a:latin typeface="Arial" panose="020B0604020202020204" pitchFamily="34" charset="0"/>
              <a:cs typeface="Arial" panose="020B0604020202020204" pitchFamily="34" charset="0"/>
            </a:endParaRPr>
          </a:p>
        </p:txBody>
      </p:sp>
      <p:sp>
        <p:nvSpPr>
          <p:cNvPr id="8" name="7 Rectángulo"/>
          <p:cNvSpPr/>
          <p:nvPr/>
        </p:nvSpPr>
        <p:spPr>
          <a:xfrm>
            <a:off x="822315" y="5147900"/>
            <a:ext cx="6558270"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Sección 3.- Conocimiento General del Mercado de Valores</a:t>
            </a:r>
            <a:endParaRPr lang="es-EC" dirty="0">
              <a:effectLst/>
              <a:latin typeface="Arial" panose="020B0604020202020204" pitchFamily="34" charset="0"/>
              <a:cs typeface="Arial" panose="020B0604020202020204" pitchFamily="34" charset="0"/>
            </a:endParaRPr>
          </a:p>
        </p:txBody>
      </p:sp>
      <p:sp>
        <p:nvSpPr>
          <p:cNvPr id="9" name="8 Rectángulo"/>
          <p:cNvSpPr/>
          <p:nvPr/>
        </p:nvSpPr>
        <p:spPr>
          <a:xfrm>
            <a:off x="822315" y="5795972"/>
            <a:ext cx="5215915"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Sección 4.- Asesoramiento en Financiamiento</a:t>
            </a:r>
            <a:endParaRPr lang="es-EC" dirty="0">
              <a:effectLst/>
              <a:latin typeface="Arial" panose="020B0604020202020204" pitchFamily="34" charset="0"/>
              <a:cs typeface="Arial" panose="020B0604020202020204" pitchFamily="34" charset="0"/>
            </a:endParaRPr>
          </a:p>
        </p:txBody>
      </p:sp>
      <p:sp>
        <p:nvSpPr>
          <p:cNvPr id="10" name="9 Rectángulo"/>
          <p:cNvSpPr/>
          <p:nvPr/>
        </p:nvSpPr>
        <p:spPr>
          <a:xfrm>
            <a:off x="1619945" y="2915652"/>
            <a:ext cx="4320480" cy="369332"/>
          </a:xfrm>
          <a:prstGeom prst="rect">
            <a:avLst/>
          </a:prstGeom>
        </p:spPr>
        <p:txBody>
          <a:bodyPr wrap="square">
            <a:spAutoFit/>
          </a:bodyPr>
          <a:lstStyle/>
          <a:p>
            <a:pPr algn="ctr"/>
            <a:r>
              <a:rPr lang="es-EC" dirty="0" smtClean="0">
                <a:latin typeface="Arial" panose="020B0604020202020204" pitchFamily="34" charset="0"/>
                <a:cs typeface="Arial" panose="020B0604020202020204" pitchFamily="34" charset="0"/>
              </a:rPr>
              <a:t>Aspectos fundamentales de la encuesta</a:t>
            </a:r>
            <a:endParaRPr lang="es-EC" dirty="0">
              <a:latin typeface="Arial" panose="020B0604020202020204" pitchFamily="34" charset="0"/>
              <a:cs typeface="Arial" panose="020B0604020202020204" pitchFamily="34" charset="0"/>
            </a:endParaRPr>
          </a:p>
        </p:txBody>
      </p:sp>
      <p:cxnSp>
        <p:nvCxnSpPr>
          <p:cNvPr id="11" name="10 Conector recto de flecha"/>
          <p:cNvCxnSpPr>
            <a:stCxn id="3" idx="2"/>
            <a:endCxn id="5" idx="0"/>
          </p:cNvCxnSpPr>
          <p:nvPr/>
        </p:nvCxnSpPr>
        <p:spPr>
          <a:xfrm>
            <a:off x="3780185" y="1132295"/>
            <a:ext cx="0" cy="496505"/>
          </a:xfrm>
          <a:prstGeom prst="straightConnector1">
            <a:avLst/>
          </a:prstGeom>
          <a:ln>
            <a:solidFill>
              <a:schemeClr val="accent3">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4" name="13 Conector recto de flecha"/>
          <p:cNvCxnSpPr>
            <a:stCxn id="5" idx="2"/>
            <a:endCxn id="10" idx="0"/>
          </p:cNvCxnSpPr>
          <p:nvPr/>
        </p:nvCxnSpPr>
        <p:spPr>
          <a:xfrm>
            <a:off x="3780185" y="2552130"/>
            <a:ext cx="0" cy="363522"/>
          </a:xfrm>
          <a:prstGeom prst="straightConnector1">
            <a:avLst/>
          </a:prstGeom>
          <a:ln>
            <a:solidFill>
              <a:schemeClr val="accent3">
                <a:lumMod val="75000"/>
              </a:schemeClr>
            </a:solidFill>
            <a:tailEnd type="arrow"/>
          </a:ln>
        </p:spPr>
        <p:style>
          <a:lnRef idx="3">
            <a:schemeClr val="accent6"/>
          </a:lnRef>
          <a:fillRef idx="0">
            <a:schemeClr val="accent6"/>
          </a:fillRef>
          <a:effectRef idx="2">
            <a:schemeClr val="accent6"/>
          </a:effectRef>
          <a:fontRef idx="minor">
            <a:schemeClr val="tx1"/>
          </a:fontRef>
        </p:style>
      </p:cxnSp>
      <p:pic>
        <p:nvPicPr>
          <p:cNvPr id="1026" name="Picture 2" descr="http://martingranados.es/wp-content/uploads/2015/04/encue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609" y="2204864"/>
            <a:ext cx="3740671" cy="280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097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801" y="1208946"/>
            <a:ext cx="3456384" cy="1200329"/>
          </a:xfrm>
          <a:prstGeom prst="rect">
            <a:avLst/>
          </a:prstGeom>
        </p:spPr>
        <p:txBody>
          <a:bodyPr wrap="square">
            <a:spAutoFit/>
          </a:bodyPr>
          <a:lstStyle/>
          <a:p>
            <a:pPr lvl="0" algn="ctr"/>
            <a:r>
              <a:rPr lang="es-EC" sz="2400" b="1" dirty="0" smtClean="0">
                <a:solidFill>
                  <a:schemeClr val="tx2">
                    <a:lumMod val="60000"/>
                    <a:lumOff val="40000"/>
                  </a:schemeClr>
                </a:solidFill>
                <a:latin typeface="Arial" panose="020B0604020202020204" pitchFamily="34" charset="0"/>
                <a:cs typeface="Arial" panose="020B0604020202020204" pitchFamily="34" charset="0"/>
              </a:rPr>
              <a:t>PLAN DE RECOPILACIÓN DE DATOS</a:t>
            </a:r>
            <a:endParaRPr lang="es-EC" sz="2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3 Rectángulo"/>
          <p:cNvSpPr/>
          <p:nvPr/>
        </p:nvSpPr>
        <p:spPr>
          <a:xfrm>
            <a:off x="4068217" y="1196752"/>
            <a:ext cx="3456384" cy="1200329"/>
          </a:xfrm>
          <a:prstGeom prst="rect">
            <a:avLst/>
          </a:prstGeom>
        </p:spPr>
        <p:txBody>
          <a:bodyPr wrap="square">
            <a:spAutoFit/>
          </a:bodyPr>
          <a:lstStyle/>
          <a:p>
            <a:pPr lvl="0" algn="ctr"/>
            <a:r>
              <a:rPr lang="es-EC" sz="2400" b="1" dirty="0" smtClean="0">
                <a:solidFill>
                  <a:schemeClr val="tx2">
                    <a:lumMod val="60000"/>
                    <a:lumOff val="40000"/>
                  </a:schemeClr>
                </a:solidFill>
                <a:latin typeface="Arial" panose="020B0604020202020204" pitchFamily="34" charset="0"/>
                <a:cs typeface="Arial" panose="020B0604020202020204" pitchFamily="34" charset="0"/>
              </a:rPr>
              <a:t>PLAN DE PROCESAMIENTO DE INFORMACIÓN</a:t>
            </a:r>
            <a:endParaRPr lang="es-EC" sz="2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5" name="4 Rectángulo"/>
          <p:cNvSpPr/>
          <p:nvPr/>
        </p:nvSpPr>
        <p:spPr>
          <a:xfrm>
            <a:off x="7740625" y="1196752"/>
            <a:ext cx="3456384" cy="1200329"/>
          </a:xfrm>
          <a:prstGeom prst="rect">
            <a:avLst/>
          </a:prstGeom>
        </p:spPr>
        <p:txBody>
          <a:bodyPr wrap="square">
            <a:spAutoFit/>
          </a:bodyPr>
          <a:lstStyle/>
          <a:p>
            <a:pPr lvl="0" algn="ctr"/>
            <a:r>
              <a:rPr lang="es-EC" sz="2400" b="1" dirty="0" smtClean="0">
                <a:solidFill>
                  <a:schemeClr val="tx2">
                    <a:lumMod val="60000"/>
                    <a:lumOff val="40000"/>
                  </a:schemeClr>
                </a:solidFill>
                <a:latin typeface="Arial" panose="020B0604020202020204" pitchFamily="34" charset="0"/>
                <a:cs typeface="Arial" panose="020B0604020202020204" pitchFamily="34" charset="0"/>
              </a:rPr>
              <a:t>PLAN DE ANÁLISIS E INTERPRETACIÓN DE DATOS</a:t>
            </a:r>
            <a:endParaRPr lang="es-EC" sz="2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6" name="5 Rectángulo"/>
          <p:cNvSpPr/>
          <p:nvPr/>
        </p:nvSpPr>
        <p:spPr>
          <a:xfrm>
            <a:off x="323801" y="2832611"/>
            <a:ext cx="3456384" cy="1107996"/>
          </a:xfrm>
          <a:prstGeom prst="rect">
            <a:avLst/>
          </a:prstGeom>
        </p:spPr>
        <p:txBody>
          <a:bodyPr wrap="square">
            <a:spAutoFit/>
          </a:bodyPr>
          <a:lstStyle/>
          <a:p>
            <a:pPr algn="just"/>
            <a:r>
              <a:rPr lang="es-EC" sz="2200" dirty="0" smtClean="0">
                <a:latin typeface="Arial" panose="020B0604020202020204" pitchFamily="34" charset="0"/>
                <a:cs typeface="Arial" panose="020B0604020202020204" pitchFamily="34" charset="0"/>
              </a:rPr>
              <a:t>Se entregó una solicitud de la Universidad de las Fuerzas Armadas.</a:t>
            </a:r>
            <a:endParaRPr lang="es-EC" sz="2200" dirty="0">
              <a:latin typeface="Arial" panose="020B0604020202020204" pitchFamily="34" charset="0"/>
              <a:cs typeface="Arial" panose="020B0604020202020204" pitchFamily="34" charset="0"/>
            </a:endParaRPr>
          </a:p>
        </p:txBody>
      </p:sp>
      <p:sp>
        <p:nvSpPr>
          <p:cNvPr id="7" name="6 Rectángulo"/>
          <p:cNvSpPr/>
          <p:nvPr/>
        </p:nvSpPr>
        <p:spPr>
          <a:xfrm>
            <a:off x="323801" y="4502730"/>
            <a:ext cx="3456384" cy="1446550"/>
          </a:xfrm>
          <a:prstGeom prst="rect">
            <a:avLst/>
          </a:prstGeom>
        </p:spPr>
        <p:txBody>
          <a:bodyPr wrap="square">
            <a:spAutoFit/>
          </a:bodyPr>
          <a:lstStyle/>
          <a:p>
            <a:pPr algn="just"/>
            <a:r>
              <a:rPr lang="es-EC" sz="2200" dirty="0" smtClean="0">
                <a:latin typeface="Arial" panose="020B0604020202020204" pitchFamily="34" charset="0"/>
                <a:cs typeface="Arial" panose="020B0604020202020204" pitchFamily="34" charset="0"/>
              </a:rPr>
              <a:t>Se aplicó la encuesta a los funcionarios de las compañías seleccionadas en la muestra.</a:t>
            </a:r>
            <a:endParaRPr lang="es-EC" sz="2200" dirty="0">
              <a:latin typeface="Arial" panose="020B0604020202020204" pitchFamily="34" charset="0"/>
              <a:cs typeface="Arial" panose="020B0604020202020204" pitchFamily="34" charset="0"/>
            </a:endParaRPr>
          </a:p>
        </p:txBody>
      </p:sp>
      <p:sp>
        <p:nvSpPr>
          <p:cNvPr id="8" name="7 Rectángulo"/>
          <p:cNvSpPr/>
          <p:nvPr/>
        </p:nvSpPr>
        <p:spPr>
          <a:xfrm>
            <a:off x="4068217" y="2924944"/>
            <a:ext cx="3456384" cy="3046988"/>
          </a:xfrm>
          <a:prstGeom prst="rect">
            <a:avLst/>
          </a:prstGeom>
        </p:spPr>
        <p:txBody>
          <a:bodyPr wrap="square">
            <a:spAutoFit/>
          </a:bodyPr>
          <a:lstStyle/>
          <a:p>
            <a:pPr lvl="0" algn="just"/>
            <a:r>
              <a:rPr lang="es-ES" sz="2400" dirty="0" smtClean="0">
                <a:latin typeface="Arial" panose="020B0604020202020204" pitchFamily="34" charset="0"/>
                <a:cs typeface="Arial" panose="020B0604020202020204" pitchFamily="34" charset="0"/>
              </a:rPr>
              <a:t>1. Revisión </a:t>
            </a:r>
            <a:r>
              <a:rPr lang="es-ES" sz="2400" dirty="0">
                <a:latin typeface="Arial" panose="020B0604020202020204" pitchFamily="34" charset="0"/>
                <a:cs typeface="Arial" panose="020B0604020202020204" pitchFamily="34" charset="0"/>
              </a:rPr>
              <a:t>crítica de la información </a:t>
            </a:r>
            <a:r>
              <a:rPr lang="es-ES" sz="2400" dirty="0" smtClean="0">
                <a:latin typeface="Arial" panose="020B0604020202020204" pitchFamily="34" charset="0"/>
                <a:cs typeface="Arial" panose="020B0604020202020204" pitchFamily="34" charset="0"/>
              </a:rPr>
              <a:t>recolectada</a:t>
            </a:r>
          </a:p>
          <a:p>
            <a:pPr lvl="0" algn="just"/>
            <a:r>
              <a:rPr lang="es-ES" sz="2400" dirty="0" smtClean="0">
                <a:latin typeface="Arial" panose="020B0604020202020204" pitchFamily="34" charset="0"/>
                <a:cs typeface="Arial" panose="020B0604020202020204" pitchFamily="34" charset="0"/>
              </a:rPr>
              <a:t>2. Tabulación </a:t>
            </a:r>
            <a:r>
              <a:rPr lang="es-ES" sz="2400" dirty="0">
                <a:latin typeface="Arial" panose="020B0604020202020204" pitchFamily="34" charset="0"/>
                <a:cs typeface="Arial" panose="020B0604020202020204" pitchFamily="34" charset="0"/>
              </a:rPr>
              <a:t>o cuadros según procesos</a:t>
            </a:r>
            <a:endParaRPr lang="es-EC" sz="2400" dirty="0">
              <a:latin typeface="Arial" panose="020B0604020202020204" pitchFamily="34" charset="0"/>
              <a:cs typeface="Arial" panose="020B0604020202020204" pitchFamily="34" charset="0"/>
            </a:endParaRPr>
          </a:p>
          <a:p>
            <a:pPr lvl="0" algn="just"/>
            <a:r>
              <a:rPr lang="es-ES" sz="2400" dirty="0" smtClean="0">
                <a:latin typeface="Arial" panose="020B0604020202020204" pitchFamily="34" charset="0"/>
                <a:cs typeface="Arial" panose="020B0604020202020204" pitchFamily="34" charset="0"/>
              </a:rPr>
              <a:t>3. Estudio </a:t>
            </a:r>
            <a:r>
              <a:rPr lang="es-ES" sz="2400" dirty="0">
                <a:latin typeface="Arial" panose="020B0604020202020204" pitchFamily="34" charset="0"/>
                <a:cs typeface="Arial" panose="020B0604020202020204" pitchFamily="34" charset="0"/>
              </a:rPr>
              <a:t>estadístico de los </a:t>
            </a:r>
            <a:r>
              <a:rPr lang="es-ES" sz="2400" dirty="0" smtClean="0">
                <a:latin typeface="Arial" panose="020B0604020202020204" pitchFamily="34" charset="0"/>
                <a:cs typeface="Arial" panose="020B0604020202020204" pitchFamily="34" charset="0"/>
              </a:rPr>
              <a:t>datos</a:t>
            </a:r>
          </a:p>
          <a:p>
            <a:pPr lvl="0" algn="just"/>
            <a:r>
              <a:rPr lang="es-ES" sz="2400" dirty="0" smtClean="0">
                <a:latin typeface="Arial" panose="020B0604020202020204" pitchFamily="34" charset="0"/>
                <a:cs typeface="Arial" panose="020B0604020202020204" pitchFamily="34" charset="0"/>
              </a:rPr>
              <a:t>4. Interpretación </a:t>
            </a:r>
            <a:r>
              <a:rPr lang="es-ES" sz="2400" dirty="0">
                <a:latin typeface="Arial" panose="020B0604020202020204" pitchFamily="34" charset="0"/>
                <a:cs typeface="Arial" panose="020B0604020202020204" pitchFamily="34" charset="0"/>
              </a:rPr>
              <a:t>de la información</a:t>
            </a:r>
            <a:endParaRPr lang="es-EC" sz="2400" dirty="0">
              <a:latin typeface="Arial" panose="020B0604020202020204" pitchFamily="34" charset="0"/>
              <a:cs typeface="Arial" panose="020B0604020202020204" pitchFamily="34" charset="0"/>
            </a:endParaRPr>
          </a:p>
        </p:txBody>
      </p:sp>
      <p:cxnSp>
        <p:nvCxnSpPr>
          <p:cNvPr id="9" name="8 Conector recto de flecha"/>
          <p:cNvCxnSpPr>
            <a:stCxn id="3" idx="2"/>
          </p:cNvCxnSpPr>
          <p:nvPr/>
        </p:nvCxnSpPr>
        <p:spPr>
          <a:xfrm>
            <a:off x="2051993" y="2409275"/>
            <a:ext cx="0" cy="587677"/>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cxnSp>
        <p:nvCxnSpPr>
          <p:cNvPr id="12" name="11 Conector recto de flecha"/>
          <p:cNvCxnSpPr>
            <a:stCxn id="6" idx="2"/>
            <a:endCxn id="7" idx="0"/>
          </p:cNvCxnSpPr>
          <p:nvPr/>
        </p:nvCxnSpPr>
        <p:spPr>
          <a:xfrm>
            <a:off x="2051993" y="3940607"/>
            <a:ext cx="0" cy="562123"/>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a:stCxn id="4" idx="2"/>
            <a:endCxn id="8" idx="0"/>
          </p:cNvCxnSpPr>
          <p:nvPr/>
        </p:nvCxnSpPr>
        <p:spPr>
          <a:xfrm>
            <a:off x="5796409" y="2397081"/>
            <a:ext cx="0" cy="527863"/>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sp>
        <p:nvSpPr>
          <p:cNvPr id="19" name="18 Rectángulo"/>
          <p:cNvSpPr/>
          <p:nvPr/>
        </p:nvSpPr>
        <p:spPr>
          <a:xfrm>
            <a:off x="7740625" y="2924944"/>
            <a:ext cx="3456384" cy="3477875"/>
          </a:xfrm>
          <a:prstGeom prst="rect">
            <a:avLst/>
          </a:prstGeom>
        </p:spPr>
        <p:txBody>
          <a:bodyPr wrap="square">
            <a:spAutoFit/>
          </a:bodyPr>
          <a:lstStyle/>
          <a:p>
            <a:pPr lvl="0" algn="just"/>
            <a:r>
              <a:rPr lang="es-ES" sz="2000" dirty="0" smtClean="0">
                <a:latin typeface="Arial" panose="020B0604020202020204" pitchFamily="34" charset="0"/>
                <a:cs typeface="Arial" panose="020B0604020202020204" pitchFamily="34" charset="0"/>
              </a:rPr>
              <a:t>1. Realizar </a:t>
            </a:r>
            <a:r>
              <a:rPr lang="es-ES" sz="2000" dirty="0">
                <a:latin typeface="Arial" panose="020B0604020202020204" pitchFamily="34" charset="0"/>
                <a:cs typeface="Arial" panose="020B0604020202020204" pitchFamily="34" charset="0"/>
              </a:rPr>
              <a:t>el análisis de los resultados estadísticos </a:t>
            </a:r>
            <a:r>
              <a:rPr lang="es-ES" sz="2000" dirty="0" smtClean="0">
                <a:latin typeface="Arial" panose="020B0604020202020204" pitchFamily="34" charset="0"/>
                <a:cs typeface="Arial" panose="020B0604020202020204" pitchFamily="34" charset="0"/>
              </a:rPr>
              <a:t>obtenidos</a:t>
            </a:r>
            <a:r>
              <a:rPr lang="es-ES" sz="2000" dirty="0">
                <a:latin typeface="Arial" panose="020B0604020202020204" pitchFamily="34" charset="0"/>
                <a:cs typeface="Arial" panose="020B0604020202020204" pitchFamily="34" charset="0"/>
              </a:rPr>
              <a:t>.</a:t>
            </a:r>
            <a:endParaRPr lang="es-EC" sz="2000" dirty="0">
              <a:latin typeface="Arial" panose="020B0604020202020204" pitchFamily="34" charset="0"/>
              <a:cs typeface="Arial" panose="020B0604020202020204" pitchFamily="34" charset="0"/>
            </a:endParaRPr>
          </a:p>
          <a:p>
            <a:pPr lvl="0" algn="just"/>
            <a:r>
              <a:rPr lang="es-ES" sz="2000" dirty="0" smtClean="0">
                <a:latin typeface="Arial" panose="020B0604020202020204" pitchFamily="34" charset="0"/>
                <a:cs typeface="Arial" panose="020B0604020202020204" pitchFamily="34" charset="0"/>
              </a:rPr>
              <a:t>2. Realizar </a:t>
            </a:r>
            <a:r>
              <a:rPr lang="es-ES" sz="2000" dirty="0">
                <a:latin typeface="Arial" panose="020B0604020202020204" pitchFamily="34" charset="0"/>
                <a:cs typeface="Arial" panose="020B0604020202020204" pitchFamily="34" charset="0"/>
              </a:rPr>
              <a:t>el análisis de los datos por medio de tablas e instrumentos </a:t>
            </a:r>
            <a:r>
              <a:rPr lang="es-ES" sz="2000" dirty="0" smtClean="0">
                <a:latin typeface="Arial" panose="020B0604020202020204" pitchFamily="34" charset="0"/>
                <a:cs typeface="Arial" panose="020B0604020202020204" pitchFamily="34" charset="0"/>
              </a:rPr>
              <a:t>estadísticos.</a:t>
            </a:r>
            <a:endParaRPr lang="es-EC" sz="2000" dirty="0">
              <a:latin typeface="Arial" panose="020B0604020202020204" pitchFamily="34" charset="0"/>
              <a:cs typeface="Arial" panose="020B0604020202020204" pitchFamily="34" charset="0"/>
            </a:endParaRPr>
          </a:p>
          <a:p>
            <a:pPr lvl="0" algn="just"/>
            <a:r>
              <a:rPr lang="es-ES" sz="2000" dirty="0" smtClean="0">
                <a:latin typeface="Arial" panose="020B0604020202020204" pitchFamily="34" charset="0"/>
                <a:cs typeface="Arial" panose="020B0604020202020204" pitchFamily="34" charset="0"/>
              </a:rPr>
              <a:t>3. Interpretación </a:t>
            </a:r>
            <a:r>
              <a:rPr lang="es-ES" sz="2000" dirty="0">
                <a:latin typeface="Arial" panose="020B0604020202020204" pitchFamily="34" charset="0"/>
                <a:cs typeface="Arial" panose="020B0604020202020204" pitchFamily="34" charset="0"/>
              </a:rPr>
              <a:t>de los </a:t>
            </a:r>
            <a:r>
              <a:rPr lang="es-ES" sz="2000" dirty="0" smtClean="0">
                <a:latin typeface="Arial" panose="020B0604020202020204" pitchFamily="34" charset="0"/>
                <a:cs typeface="Arial" panose="020B0604020202020204" pitchFamily="34" charset="0"/>
              </a:rPr>
              <a:t>resultados.</a:t>
            </a:r>
            <a:endParaRPr lang="es-EC" sz="2000" dirty="0">
              <a:latin typeface="Arial" panose="020B0604020202020204" pitchFamily="34" charset="0"/>
              <a:cs typeface="Arial" panose="020B0604020202020204" pitchFamily="34" charset="0"/>
            </a:endParaRPr>
          </a:p>
          <a:p>
            <a:pPr algn="just"/>
            <a:r>
              <a:rPr lang="es-EC" sz="2000" dirty="0" smtClean="0">
                <a:latin typeface="Arial" panose="020B0604020202020204" pitchFamily="34" charset="0"/>
                <a:cs typeface="Arial" panose="020B0604020202020204" pitchFamily="34" charset="0"/>
              </a:rPr>
              <a:t>4. Comprobación </a:t>
            </a:r>
            <a:r>
              <a:rPr lang="es-EC" sz="2000" dirty="0">
                <a:latin typeface="Arial" panose="020B0604020202020204" pitchFamily="34" charset="0"/>
                <a:cs typeface="Arial" panose="020B0604020202020204" pitchFamily="34" charset="0"/>
              </a:rPr>
              <a:t>de hipótesis mediante métodos estadísticos.</a:t>
            </a:r>
          </a:p>
        </p:txBody>
      </p:sp>
      <p:cxnSp>
        <p:nvCxnSpPr>
          <p:cNvPr id="20" name="19 Conector recto de flecha"/>
          <p:cNvCxnSpPr>
            <a:stCxn id="5" idx="2"/>
            <a:endCxn id="19" idx="0"/>
          </p:cNvCxnSpPr>
          <p:nvPr/>
        </p:nvCxnSpPr>
        <p:spPr>
          <a:xfrm>
            <a:off x="9468817" y="2397081"/>
            <a:ext cx="0" cy="527863"/>
          </a:xfrm>
          <a:prstGeom prst="straightConnector1">
            <a:avLst/>
          </a:prstGeom>
          <a:ln>
            <a:solidFill>
              <a:srgbClr val="00FF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31350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971873" y="2565326"/>
            <a:ext cx="9793088" cy="165576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C" sz="8000" b="1" dirty="0" smtClean="0">
                <a:solidFill>
                  <a:srgbClr val="000000"/>
                </a:solidFill>
              </a:rPr>
              <a:t>CAPÍTULO IV</a:t>
            </a:r>
          </a:p>
          <a:p>
            <a:pPr marL="0" indent="0" algn="ctr">
              <a:buNone/>
            </a:pPr>
            <a:r>
              <a:rPr lang="es-EC" sz="8000" b="1" dirty="0" smtClean="0">
                <a:solidFill>
                  <a:srgbClr val="000000"/>
                </a:solidFill>
              </a:rPr>
              <a:t>MARCO EMPÍRICO</a:t>
            </a:r>
            <a:endParaRPr lang="en-US" sz="8000" dirty="0">
              <a:solidFill>
                <a:srgbClr val="000000"/>
              </a:solidFill>
            </a:endParaRPr>
          </a:p>
        </p:txBody>
      </p:sp>
    </p:spTree>
    <p:extLst>
      <p:ext uri="{BB962C8B-B14F-4D97-AF65-F5344CB8AC3E}">
        <p14:creationId xmlns:p14="http://schemas.microsoft.com/office/powerpoint/2010/main" val="1728108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p:cNvPicPr>
            <a:picLocks noChangeAspect="1"/>
          </p:cNvPicPr>
          <p:nvPr/>
        </p:nvPicPr>
        <p:blipFill rotWithShape="1">
          <a:blip r:embed="rId2"/>
          <a:srcRect l="24014" t="18623" r="2183" b="11707"/>
          <a:stretch/>
        </p:blipFill>
        <p:spPr>
          <a:xfrm>
            <a:off x="251793" y="1052735"/>
            <a:ext cx="11055021" cy="5676405"/>
          </a:xfrm>
          <a:prstGeom prst="rect">
            <a:avLst/>
          </a:prstGeom>
        </p:spPr>
      </p:pic>
      <p:sp>
        <p:nvSpPr>
          <p:cNvPr id="5" name="4 Rectángulo"/>
          <p:cNvSpPr/>
          <p:nvPr/>
        </p:nvSpPr>
        <p:spPr>
          <a:xfrm>
            <a:off x="294800" y="303039"/>
            <a:ext cx="7157793" cy="461665"/>
          </a:xfrm>
          <a:prstGeom prst="rect">
            <a:avLst/>
          </a:prstGeom>
        </p:spPr>
        <p:txBody>
          <a:bodyPr wrap="none">
            <a:spAutoFit/>
          </a:bodyPr>
          <a:lstStyle/>
          <a:p>
            <a:r>
              <a:rPr lang="es-ES" sz="2400" b="1" dirty="0">
                <a:latin typeface="Arial" panose="020B0604020202020204" pitchFamily="34" charset="0"/>
                <a:cs typeface="Arial" panose="020B0604020202020204" pitchFamily="34" charset="0"/>
              </a:rPr>
              <a:t>EJECUCIÓN DE LOS MÉTODOS CUALITATIVOS</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016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00584692"/>
              </p:ext>
            </p:extLst>
          </p:nvPr>
        </p:nvGraphicFramePr>
        <p:xfrm>
          <a:off x="251793" y="2739752"/>
          <a:ext cx="3644900" cy="2057400"/>
        </p:xfrm>
        <a:graphic>
          <a:graphicData uri="http://schemas.openxmlformats.org/drawingml/2006/table">
            <a:tbl>
              <a:tblPr firstRow="1" firstCol="1" bandRow="1">
                <a:tableStyleId>{5940675A-B579-460E-94D1-54222C63F5DA}</a:tableStyleId>
              </a:tblPr>
              <a:tblGrid>
                <a:gridCol w="2882900"/>
                <a:gridCol w="762000"/>
              </a:tblGrid>
              <a:tr h="161925">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Tipo de Recursos</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Cant.</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800" dirty="0">
                          <a:effectLst/>
                          <a:latin typeface="Arial" panose="020B0604020202020204" pitchFamily="34" charset="0"/>
                          <a:cs typeface="Arial" panose="020B0604020202020204" pitchFamily="34" charset="0"/>
                        </a:rPr>
                        <a:t>Recursos propios</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27</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800">
                          <a:effectLst/>
                          <a:latin typeface="Arial" panose="020B0604020202020204" pitchFamily="34" charset="0"/>
                          <a:cs typeface="Arial" panose="020B0604020202020204" pitchFamily="34" charset="0"/>
                        </a:rPr>
                        <a:t>Recursos de terceros</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11</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800">
                          <a:effectLst/>
                          <a:latin typeface="Arial" panose="020B0604020202020204" pitchFamily="34" charset="0"/>
                          <a:cs typeface="Arial" panose="020B0604020202020204" pitchFamily="34" charset="0"/>
                        </a:rPr>
                        <a:t>No requiere financiamiento</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800">
                          <a:effectLst/>
                          <a:latin typeface="Arial" panose="020B0604020202020204" pitchFamily="34" charset="0"/>
                          <a:cs typeface="Arial" panose="020B0604020202020204" pitchFamily="34" charset="0"/>
                        </a:rPr>
                        <a:t>Total</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38</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305" y="2132856"/>
            <a:ext cx="6120680" cy="347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793" y="1547500"/>
            <a:ext cx="6622326"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Las operaciones de la compañía requieren </a:t>
            </a:r>
            <a:r>
              <a:rPr lang="es-EC" b="1" dirty="0" smtClean="0">
                <a:latin typeface="Arial" panose="020B0604020202020204" pitchFamily="34" charset="0"/>
                <a:cs typeface="Arial" panose="020B0604020202020204" pitchFamily="34" charset="0"/>
              </a:rPr>
              <a:t>financiamiento:</a:t>
            </a:r>
            <a:endParaRPr lang="es-EC" dirty="0">
              <a:latin typeface="Arial" panose="020B0604020202020204" pitchFamily="34" charset="0"/>
              <a:cs typeface="Arial" panose="020B0604020202020204" pitchFamily="34" charset="0"/>
            </a:endParaRPr>
          </a:p>
        </p:txBody>
      </p:sp>
      <p:sp>
        <p:nvSpPr>
          <p:cNvPr id="4" name="3 Rectángulo"/>
          <p:cNvSpPr/>
          <p:nvPr/>
        </p:nvSpPr>
        <p:spPr>
          <a:xfrm>
            <a:off x="107777" y="5264040"/>
            <a:ext cx="11284069" cy="1477328"/>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 </a:t>
            </a:r>
          </a:p>
          <a:p>
            <a:pPr algn="just"/>
            <a:r>
              <a:rPr lang="es-EC" dirty="0">
                <a:latin typeface="Arial" panose="020B0604020202020204" pitchFamily="34" charset="0"/>
                <a:cs typeface="Arial" panose="020B0604020202020204" pitchFamily="34" charset="0"/>
              </a:rPr>
              <a:t>Los resultados demuestran que las compañías financias sus operaciones con recursos propios, principalmente porque en su gran mayoría son sociedades constituidas y administradas por familiares. Este resultado indica que muy pocas compañías utilizan el mercado financiero para obtener recursos.</a:t>
            </a:r>
          </a:p>
        </p:txBody>
      </p:sp>
      <p:sp>
        <p:nvSpPr>
          <p:cNvPr id="6" name="5 Rectángulo"/>
          <p:cNvSpPr/>
          <p:nvPr/>
        </p:nvSpPr>
        <p:spPr>
          <a:xfrm>
            <a:off x="294800" y="188640"/>
            <a:ext cx="7380610" cy="461665"/>
          </a:xfrm>
          <a:prstGeom prst="rect">
            <a:avLst/>
          </a:prstGeom>
        </p:spPr>
        <p:txBody>
          <a:bodyPr wrap="none">
            <a:spAutoFit/>
          </a:bodyPr>
          <a:lstStyle/>
          <a:p>
            <a:r>
              <a:rPr lang="es-ES" sz="2400" b="1" dirty="0" smtClean="0">
                <a:latin typeface="Arial" panose="020B0604020202020204" pitchFamily="34" charset="0"/>
                <a:cs typeface="Arial" panose="020B0604020202020204" pitchFamily="34" charset="0"/>
              </a:rPr>
              <a:t>EJECUCIÓN DE LOS MÉTODOS CUANTITATIVOS</a:t>
            </a:r>
            <a:endParaRPr lang="es-EC" sz="2400" dirty="0">
              <a:latin typeface="Arial" panose="020B0604020202020204" pitchFamily="34" charset="0"/>
              <a:cs typeface="Arial" panose="020B0604020202020204" pitchFamily="34" charset="0"/>
            </a:endParaRPr>
          </a:p>
        </p:txBody>
      </p:sp>
      <p:sp>
        <p:nvSpPr>
          <p:cNvPr id="5" name="4 Rectángulo"/>
          <p:cNvSpPr/>
          <p:nvPr/>
        </p:nvSpPr>
        <p:spPr>
          <a:xfrm>
            <a:off x="827857" y="742757"/>
            <a:ext cx="6046262" cy="800219"/>
          </a:xfrm>
          <a:prstGeom prst="rect">
            <a:avLst/>
          </a:prstGeom>
        </p:spPr>
        <p:txBody>
          <a:bodyPr wrap="square">
            <a:spAutoFit/>
          </a:bodyPr>
          <a:lstStyle/>
          <a:p>
            <a:pPr algn="ctr"/>
            <a:r>
              <a:rPr lang="es-EC" sz="2300" b="1" dirty="0">
                <a:latin typeface="Arial" panose="020B0604020202020204" pitchFamily="34" charset="0"/>
                <a:cs typeface="Arial" panose="020B0604020202020204" pitchFamily="34" charset="0"/>
              </a:rPr>
              <a:t>Sección 2. Estructura del Financiamiento de la Empresa</a:t>
            </a:r>
            <a:endParaRPr lang="es-EC"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097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1966733"/>
              </p:ext>
            </p:extLst>
          </p:nvPr>
        </p:nvGraphicFramePr>
        <p:xfrm>
          <a:off x="107777" y="1772816"/>
          <a:ext cx="4469075" cy="2743200"/>
        </p:xfrm>
        <a:graphic>
          <a:graphicData uri="http://schemas.openxmlformats.org/drawingml/2006/table">
            <a:tbl>
              <a:tblPr firstRow="1" firstCol="1" bandRow="1">
                <a:tableStyleId>{5940675A-B579-460E-94D1-54222C63F5DA}</a:tableStyleId>
              </a:tblPr>
              <a:tblGrid>
                <a:gridCol w="3960440"/>
                <a:gridCol w="508635"/>
              </a:tblGrid>
              <a:tr h="0">
                <a:tc>
                  <a:txBody>
                    <a:bodyPr/>
                    <a:lstStyle/>
                    <a:p>
                      <a:pPr algn="ctr">
                        <a:lnSpc>
                          <a:spcPct val="100000"/>
                        </a:lnSpc>
                        <a:spcAft>
                          <a:spcPts val="0"/>
                        </a:spcAft>
                      </a:pPr>
                      <a:r>
                        <a:rPr lang="es-EC" sz="1200" dirty="0">
                          <a:effectLst/>
                          <a:latin typeface="Arial" panose="020B0604020202020204" pitchFamily="34" charset="0"/>
                          <a:cs typeface="Arial" panose="020B0604020202020204" pitchFamily="34" charset="0"/>
                        </a:rPr>
                        <a:t>Recursos propios y/o de terceros</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Cant.</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Accionistas y/o socios</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1</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Familiares y/o amigos</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1</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Liquidez propia de la compañía</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25</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Empresas relacionadas</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0</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Venta de activos que no corresponde al giro del negocio</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0</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dirty="0">
                          <a:effectLst/>
                          <a:latin typeface="Arial" panose="020B0604020202020204" pitchFamily="34" charset="0"/>
                          <a:cs typeface="Arial" panose="020B0604020202020204" pitchFamily="34" charset="0"/>
                        </a:rPr>
                        <a:t>Préstamos de instituciones financieras privadas</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5</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Préstamos de instituciones financieras públicas</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2</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Préstamo de personas naturales</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0</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Anticipos de clientes</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1</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Proveedores</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3</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Inversionistas</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0</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Donaciones</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0</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just">
                        <a:lnSpc>
                          <a:spcPct val="100000"/>
                        </a:lnSpc>
                        <a:spcAft>
                          <a:spcPts val="0"/>
                        </a:spcAft>
                      </a:pPr>
                      <a:r>
                        <a:rPr lang="es-EC" sz="1200">
                          <a:effectLst/>
                          <a:latin typeface="Arial" panose="020B0604020202020204" pitchFamily="34" charset="0"/>
                          <a:cs typeface="Arial" panose="020B0604020202020204" pitchFamily="34" charset="0"/>
                        </a:rPr>
                        <a:t>Otros</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0</a:t>
                      </a:r>
                      <a:endParaRPr lang="es-EC" sz="120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44450">
                <a:tc>
                  <a:txBody>
                    <a:bodyPr/>
                    <a:lstStyle/>
                    <a:p>
                      <a:pPr algn="ctr">
                        <a:lnSpc>
                          <a:spcPct val="100000"/>
                        </a:lnSpc>
                        <a:spcAft>
                          <a:spcPts val="0"/>
                        </a:spcAft>
                      </a:pPr>
                      <a:r>
                        <a:rPr lang="es-EC" sz="1200" dirty="0">
                          <a:effectLst/>
                          <a:latin typeface="Arial" panose="020B0604020202020204" pitchFamily="34" charset="0"/>
                          <a:cs typeface="Arial" panose="020B0604020202020204" pitchFamily="34" charset="0"/>
                        </a:rPr>
                        <a:t>Total</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200" dirty="0">
                          <a:effectLst/>
                          <a:latin typeface="Arial" panose="020B0604020202020204" pitchFamily="34" charset="0"/>
                          <a:cs typeface="Arial" panose="020B0604020202020204" pitchFamily="34" charset="0"/>
                        </a:rPr>
                        <a:t>38</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bl>
          </a:graphicData>
        </a:graphic>
      </p:graphicFrame>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281" y="1124744"/>
            <a:ext cx="6766873" cy="398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72008" y="5301208"/>
            <a:ext cx="11269017" cy="1477328"/>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 </a:t>
            </a:r>
          </a:p>
          <a:p>
            <a:pPr algn="just"/>
            <a:r>
              <a:rPr lang="es-EC" dirty="0">
                <a:latin typeface="Arial" panose="020B0604020202020204" pitchFamily="34" charset="0"/>
                <a:cs typeface="Arial" panose="020B0604020202020204" pitchFamily="34" charset="0"/>
              </a:rPr>
              <a:t>Los resultados revelan que las compañías financian sus operaciones con recursos propios específicamente los provenientes de la liquidez generada por sus actividades. Este resultado indica que muy pocas compañías recurren a terceros para financiar sus operaciones.</a:t>
            </a:r>
          </a:p>
        </p:txBody>
      </p:sp>
      <p:sp>
        <p:nvSpPr>
          <p:cNvPr id="4" name="3 Rectángulo"/>
          <p:cNvSpPr/>
          <p:nvPr/>
        </p:nvSpPr>
        <p:spPr>
          <a:xfrm>
            <a:off x="72008" y="332656"/>
            <a:ext cx="6622326"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En función a la respuesta señale la fuente de los recursos: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016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664593126"/>
              </p:ext>
            </p:extLst>
          </p:nvPr>
        </p:nvGraphicFramePr>
        <p:xfrm>
          <a:off x="179785" y="1172958"/>
          <a:ext cx="8712968" cy="5280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Rectángulo"/>
          <p:cNvSpPr/>
          <p:nvPr/>
        </p:nvSpPr>
        <p:spPr>
          <a:xfrm>
            <a:off x="2124001" y="4629342"/>
            <a:ext cx="2448272" cy="1800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755650">
              <a:lnSpc>
                <a:spcPct val="90000"/>
              </a:lnSpc>
              <a:spcBef>
                <a:spcPct val="0"/>
              </a:spcBef>
              <a:spcAft>
                <a:spcPct val="35000"/>
              </a:spcAft>
            </a:pPr>
            <a:r>
              <a:rPr lang="es-EC" kern="1200" dirty="0" smtClean="0">
                <a:latin typeface="Arial" panose="020B0604020202020204" pitchFamily="34" charset="0"/>
                <a:cs typeface="Arial" panose="020B0604020202020204" pitchFamily="34" charset="0"/>
              </a:rPr>
              <a:t>0,63% obtienen financiamiento en el Mercado de Valores y del citado porcentaje el 0,87% corresponden a Santo Domingo de los Tsáchilas</a:t>
            </a:r>
            <a:endParaRPr lang="es-EC" kern="1200" dirty="0">
              <a:latin typeface="Arial" panose="020B0604020202020204" pitchFamily="34" charset="0"/>
              <a:cs typeface="Arial" panose="020B0604020202020204" pitchFamily="34" charset="0"/>
            </a:endParaRPr>
          </a:p>
        </p:txBody>
      </p:sp>
      <p:sp>
        <p:nvSpPr>
          <p:cNvPr id="13" name="12 Rectángulo"/>
          <p:cNvSpPr/>
          <p:nvPr/>
        </p:nvSpPr>
        <p:spPr>
          <a:xfrm>
            <a:off x="395809" y="1460990"/>
            <a:ext cx="2520280" cy="14401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755650">
              <a:lnSpc>
                <a:spcPct val="90000"/>
              </a:lnSpc>
              <a:spcBef>
                <a:spcPct val="0"/>
              </a:spcBef>
              <a:spcAft>
                <a:spcPct val="35000"/>
              </a:spcAft>
            </a:pPr>
            <a:r>
              <a:rPr lang="es-EC" dirty="0" smtClean="0">
                <a:latin typeface="Arial" panose="020B0604020202020204" pitchFamily="34" charset="0"/>
                <a:cs typeface="Arial" panose="020B0604020202020204" pitchFamily="34" charset="0"/>
              </a:rPr>
              <a:t>Recursos financieros son de gran importancia para adquirir activos, que sirven para fabricar productos y brindar servicios</a:t>
            </a:r>
            <a:endParaRPr lang="es-EC" kern="1200" dirty="0">
              <a:latin typeface="Arial" panose="020B0604020202020204" pitchFamily="34" charset="0"/>
              <a:cs typeface="Arial" panose="020B0604020202020204" pitchFamily="34" charset="0"/>
            </a:endParaRPr>
          </a:p>
        </p:txBody>
      </p:sp>
      <p:sp>
        <p:nvSpPr>
          <p:cNvPr id="14" name="13 Rectángulo"/>
          <p:cNvSpPr/>
          <p:nvPr/>
        </p:nvSpPr>
        <p:spPr>
          <a:xfrm>
            <a:off x="3852193" y="1244966"/>
            <a:ext cx="2520280" cy="17281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755650">
              <a:lnSpc>
                <a:spcPct val="90000"/>
              </a:lnSpc>
              <a:spcBef>
                <a:spcPct val="0"/>
              </a:spcBef>
              <a:spcAft>
                <a:spcPct val="35000"/>
              </a:spcAft>
            </a:pPr>
            <a:r>
              <a:rPr lang="es-EC" dirty="0">
                <a:latin typeface="Arial" panose="020B0604020202020204" pitchFamily="34" charset="0"/>
                <a:cs typeface="Arial" panose="020B0604020202020204" pitchFamily="34" charset="0"/>
              </a:rPr>
              <a:t>8,9% corresponde al </a:t>
            </a:r>
            <a:r>
              <a:rPr lang="es-EC" dirty="0" smtClean="0">
                <a:latin typeface="Arial" panose="020B0604020202020204" pitchFamily="34" charset="0"/>
                <a:cs typeface="Arial" panose="020B0604020202020204" pitchFamily="34" charset="0"/>
              </a:rPr>
              <a:t>PIB, en el 2014 </a:t>
            </a:r>
            <a:r>
              <a:rPr lang="es-EC" dirty="0">
                <a:latin typeface="Arial" panose="020B0604020202020204" pitchFamily="34" charset="0"/>
                <a:cs typeface="Arial" panose="020B0604020202020204" pitchFamily="34" charset="0"/>
              </a:rPr>
              <a:t>los montos </a:t>
            </a:r>
            <a:r>
              <a:rPr lang="es-EC" dirty="0" smtClean="0">
                <a:latin typeface="Arial" panose="020B0604020202020204" pitchFamily="34" charset="0"/>
                <a:cs typeface="Arial" panose="020B0604020202020204" pitchFamily="34" charset="0"/>
              </a:rPr>
              <a:t>en </a:t>
            </a:r>
            <a:r>
              <a:rPr lang="es-EC" dirty="0">
                <a:latin typeface="Arial" panose="020B0604020202020204" pitchFamily="34" charset="0"/>
                <a:cs typeface="Arial" panose="020B0604020202020204" pitchFamily="34" charset="0"/>
              </a:rPr>
              <a:t>más de 1.300 millones de dólares, situándose en 3.765 millones de dólares (5,7% del PIB)</a:t>
            </a:r>
            <a:endParaRPr lang="es-EC" kern="1200" dirty="0">
              <a:latin typeface="Arial" panose="020B0604020202020204" pitchFamily="34" charset="0"/>
              <a:cs typeface="Arial" panose="020B0604020202020204" pitchFamily="34" charset="0"/>
            </a:endParaRPr>
          </a:p>
        </p:txBody>
      </p:sp>
      <p:sp>
        <p:nvSpPr>
          <p:cNvPr id="15" name="14 Rectángulo"/>
          <p:cNvSpPr/>
          <p:nvPr/>
        </p:nvSpPr>
        <p:spPr>
          <a:xfrm>
            <a:off x="5436369" y="4701350"/>
            <a:ext cx="2376264" cy="1584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755650">
              <a:lnSpc>
                <a:spcPct val="90000"/>
              </a:lnSpc>
              <a:spcBef>
                <a:spcPct val="0"/>
              </a:spcBef>
              <a:spcAft>
                <a:spcPct val="35000"/>
              </a:spcAft>
            </a:pPr>
            <a:r>
              <a:rPr lang="es-EC" dirty="0" smtClean="0">
                <a:latin typeface="Arial" panose="020B0604020202020204" pitchFamily="34" charset="0"/>
                <a:cs typeface="Arial" panose="020B0604020202020204" pitchFamily="34" charset="0"/>
              </a:rPr>
              <a:t>Empresas </a:t>
            </a:r>
            <a:r>
              <a:rPr lang="es-EC" dirty="0">
                <a:latin typeface="Arial" panose="020B0604020202020204" pitchFamily="34" charset="0"/>
                <a:cs typeface="Arial" panose="020B0604020202020204" pitchFamily="34" charset="0"/>
              </a:rPr>
              <a:t>requieren 10.826 </a:t>
            </a:r>
            <a:r>
              <a:rPr lang="es-EC" dirty="0" smtClean="0">
                <a:latin typeface="Arial" panose="020B0604020202020204" pitchFamily="34" charset="0"/>
                <a:cs typeface="Arial" panose="020B0604020202020204" pitchFamily="34" charset="0"/>
              </a:rPr>
              <a:t>millones de </a:t>
            </a:r>
            <a:r>
              <a:rPr lang="es-EC" dirty="0">
                <a:latin typeface="Arial" panose="020B0604020202020204" pitchFamily="34" charset="0"/>
                <a:cs typeface="Arial" panose="020B0604020202020204" pitchFamily="34" charset="0"/>
              </a:rPr>
              <a:t>financiamiento, </a:t>
            </a:r>
            <a:r>
              <a:rPr lang="es-EC" dirty="0" smtClean="0">
                <a:latin typeface="Arial" panose="020B0604020202020204" pitchFamily="34" charset="0"/>
                <a:cs typeface="Arial" panose="020B0604020202020204" pitchFamily="34" charset="0"/>
              </a:rPr>
              <a:t>obtuvieron 6.086 </a:t>
            </a:r>
            <a:r>
              <a:rPr lang="es-EC" dirty="0">
                <a:latin typeface="Arial" panose="020B0604020202020204" pitchFamily="34" charset="0"/>
                <a:cs typeface="Arial" panose="020B0604020202020204" pitchFamily="34" charset="0"/>
              </a:rPr>
              <a:t>millones </a:t>
            </a:r>
            <a:r>
              <a:rPr lang="es-EC" dirty="0" smtClean="0">
                <a:latin typeface="Arial" panose="020B0604020202020204" pitchFamily="34" charset="0"/>
                <a:cs typeface="Arial" panose="020B0604020202020204" pitchFamily="34" charset="0"/>
              </a:rPr>
              <a:t>lo </a:t>
            </a:r>
            <a:r>
              <a:rPr lang="es-EC" dirty="0">
                <a:latin typeface="Arial" panose="020B0604020202020204" pitchFamily="34" charset="0"/>
                <a:cs typeface="Arial" panose="020B0604020202020204" pitchFamily="34" charset="0"/>
              </a:rPr>
              <a:t>cual representa el 53,21</a:t>
            </a:r>
            <a:r>
              <a:rPr lang="es-EC" dirty="0" smtClean="0">
                <a:latin typeface="Arial" panose="020B0604020202020204" pitchFamily="34" charset="0"/>
                <a:cs typeface="Arial" panose="020B0604020202020204" pitchFamily="34" charset="0"/>
              </a:rPr>
              <a:t>%</a:t>
            </a:r>
            <a:endParaRPr lang="es-EC" kern="1200" dirty="0">
              <a:latin typeface="Arial" panose="020B0604020202020204" pitchFamily="34" charset="0"/>
              <a:cs typeface="Arial" panose="020B0604020202020204" pitchFamily="34" charset="0"/>
            </a:endParaRPr>
          </a:p>
        </p:txBody>
      </p:sp>
      <p:sp>
        <p:nvSpPr>
          <p:cNvPr id="16" name="15 Rectángulo"/>
          <p:cNvSpPr/>
          <p:nvPr/>
        </p:nvSpPr>
        <p:spPr>
          <a:xfrm>
            <a:off x="431814" y="244017"/>
            <a:ext cx="6192687" cy="664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accent2"/>
                </a:solidFill>
                <a:latin typeface="Arial" panose="020B0604020202020204" pitchFamily="34" charset="0"/>
                <a:cs typeface="Arial" panose="020B0604020202020204" pitchFamily="34" charset="0"/>
              </a:rPr>
              <a:t>PLANTEAMIENTO DEL PROBLEMA</a:t>
            </a:r>
            <a:endParaRPr lang="es-EC" sz="2400" b="1" dirty="0">
              <a:solidFill>
                <a:schemeClr val="accent2"/>
              </a:solidFill>
              <a:latin typeface="Arial" panose="020B0604020202020204" pitchFamily="34" charset="0"/>
              <a:cs typeface="Arial" panose="020B0604020202020204" pitchFamily="34" charset="0"/>
            </a:endParaRPr>
          </a:p>
        </p:txBody>
      </p:sp>
      <p:sp>
        <p:nvSpPr>
          <p:cNvPr id="17" name="16 Rectángulo"/>
          <p:cNvSpPr/>
          <p:nvPr/>
        </p:nvSpPr>
        <p:spPr>
          <a:xfrm>
            <a:off x="8964761" y="2492896"/>
            <a:ext cx="2376264" cy="26160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s-EC" sz="2400" dirty="0" smtClean="0">
                <a:latin typeface="Arial" panose="020B0604020202020204" pitchFamily="34" charset="0"/>
                <a:cs typeface="Arial" panose="020B0604020202020204" pitchFamily="34" charset="0"/>
              </a:rPr>
              <a:t>¿Causas </a:t>
            </a:r>
            <a:r>
              <a:rPr lang="es-EC" sz="2400" dirty="0">
                <a:latin typeface="Arial" panose="020B0604020202020204" pitchFamily="34" charset="0"/>
                <a:cs typeface="Arial" panose="020B0604020202020204" pitchFamily="34" charset="0"/>
              </a:rPr>
              <a:t>por las cuáles las compañías </a:t>
            </a:r>
            <a:r>
              <a:rPr lang="es-EC" sz="2400" dirty="0" smtClean="0">
                <a:latin typeface="Arial" panose="020B0604020202020204" pitchFamily="34" charset="0"/>
                <a:cs typeface="Arial" panose="020B0604020202020204" pitchFamily="34" charset="0"/>
              </a:rPr>
              <a:t>no </a:t>
            </a:r>
            <a:r>
              <a:rPr lang="es-EC" sz="2400" dirty="0">
                <a:latin typeface="Arial" panose="020B0604020202020204" pitchFamily="34" charset="0"/>
                <a:cs typeface="Arial" panose="020B0604020202020204" pitchFamily="34" charset="0"/>
              </a:rPr>
              <a:t>financian sus operaciones a través del Mercado de </a:t>
            </a:r>
            <a:r>
              <a:rPr lang="es-EC" sz="2400" dirty="0" smtClean="0">
                <a:latin typeface="Arial" panose="020B0604020202020204" pitchFamily="34" charset="0"/>
                <a:cs typeface="Arial" panose="020B0604020202020204" pitchFamily="34" charset="0"/>
              </a:rPr>
              <a:t>Valores?</a:t>
            </a:r>
            <a:endParaRPr lang="es-EC" sz="24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519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60999935"/>
              </p:ext>
            </p:extLst>
          </p:nvPr>
        </p:nvGraphicFramePr>
        <p:xfrm>
          <a:off x="899577" y="2287136"/>
          <a:ext cx="2448560" cy="1645920"/>
        </p:xfrm>
        <a:graphic>
          <a:graphicData uri="http://schemas.openxmlformats.org/drawingml/2006/table">
            <a:tbl>
              <a:tblPr firstRow="1" firstCol="1" bandRow="1">
                <a:tableStyleId>{5940675A-B579-460E-94D1-54222C63F5DA}</a:tableStyleId>
              </a:tblPr>
              <a:tblGrid>
                <a:gridCol w="1750060"/>
                <a:gridCol w="698500"/>
              </a:tblGrid>
              <a:tr h="44450">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Respuesta</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Cant.</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l">
                        <a:lnSpc>
                          <a:spcPct val="150000"/>
                        </a:lnSpc>
                        <a:spcAft>
                          <a:spcPts val="0"/>
                        </a:spcAft>
                      </a:pPr>
                      <a:r>
                        <a:rPr lang="es-EC" sz="1800">
                          <a:effectLst/>
                          <a:latin typeface="Arial" panose="020B0604020202020204" pitchFamily="34" charset="0"/>
                          <a:cs typeface="Arial" panose="020B0604020202020204" pitchFamily="34" charset="0"/>
                        </a:rPr>
                        <a:t>SI</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7</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l">
                        <a:lnSpc>
                          <a:spcPct val="150000"/>
                        </a:lnSpc>
                        <a:spcAft>
                          <a:spcPts val="0"/>
                        </a:spcAft>
                      </a:pPr>
                      <a:r>
                        <a:rPr lang="es-EC" sz="1800">
                          <a:effectLst/>
                          <a:latin typeface="Arial" panose="020B0604020202020204" pitchFamily="34" charset="0"/>
                          <a:cs typeface="Arial" panose="020B0604020202020204" pitchFamily="34" charset="0"/>
                        </a:rPr>
                        <a:t>NO</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31</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Total</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38</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289" y="1340768"/>
            <a:ext cx="616883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95809" y="404664"/>
            <a:ext cx="5981125"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La compañía cuenta con políticas de financiamiento:</a:t>
            </a:r>
            <a:endParaRPr lang="es-EC" dirty="0">
              <a:latin typeface="Arial" panose="020B0604020202020204" pitchFamily="34" charset="0"/>
              <a:cs typeface="Arial" panose="020B0604020202020204" pitchFamily="34" charset="0"/>
            </a:endParaRPr>
          </a:p>
        </p:txBody>
      </p:sp>
      <p:sp>
        <p:nvSpPr>
          <p:cNvPr id="4" name="3 Rectángulo"/>
          <p:cNvSpPr/>
          <p:nvPr/>
        </p:nvSpPr>
        <p:spPr>
          <a:xfrm>
            <a:off x="179785" y="4941168"/>
            <a:ext cx="11089232" cy="1754326"/>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 </a:t>
            </a:r>
          </a:p>
          <a:p>
            <a:pPr algn="just"/>
            <a:r>
              <a:rPr lang="es-EC" dirty="0">
                <a:latin typeface="Arial" panose="020B0604020202020204" pitchFamily="34" charset="0"/>
                <a:cs typeface="Arial" panose="020B0604020202020204" pitchFamily="34" charset="0"/>
              </a:rPr>
              <a:t>De acuerdo a los resultados obtenidos la mayoría de las compañías no cuentan con políticas de financiamiento, lo que genera que las empresas no recurran a financiamiento externo </a:t>
            </a:r>
            <a:r>
              <a:rPr lang="es-EC" dirty="0" smtClean="0">
                <a:latin typeface="Arial" panose="020B0604020202020204" pitchFamily="34" charset="0"/>
                <a:cs typeface="Arial" panose="020B0604020202020204" pitchFamily="34" charset="0"/>
              </a:rPr>
              <a:t>para sus </a:t>
            </a:r>
            <a:r>
              <a:rPr lang="es-EC" dirty="0">
                <a:latin typeface="Arial" panose="020B0604020202020204" pitchFamily="34" charset="0"/>
                <a:cs typeface="Arial" panose="020B0604020202020204" pitchFamily="34" charset="0"/>
              </a:rPr>
              <a:t>operaciones. Este resultado evidencia uno de los principales problema que tienen las compañías para que no financiar sus operaciones mediante el mercado de valores. </a:t>
            </a:r>
          </a:p>
        </p:txBody>
      </p:sp>
    </p:spTree>
    <p:extLst>
      <p:ext uri="{BB962C8B-B14F-4D97-AF65-F5344CB8AC3E}">
        <p14:creationId xmlns:p14="http://schemas.microsoft.com/office/powerpoint/2010/main" val="1677274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06128080"/>
              </p:ext>
            </p:extLst>
          </p:nvPr>
        </p:nvGraphicFramePr>
        <p:xfrm>
          <a:off x="251793" y="1916832"/>
          <a:ext cx="4320480" cy="2560320"/>
        </p:xfrm>
        <a:graphic>
          <a:graphicData uri="http://schemas.openxmlformats.org/drawingml/2006/table">
            <a:tbl>
              <a:tblPr firstRow="1" firstCol="1" bandRow="1">
                <a:tableStyleId>{5940675A-B579-460E-94D1-54222C63F5DA}</a:tableStyleId>
              </a:tblPr>
              <a:tblGrid>
                <a:gridCol w="3600400"/>
                <a:gridCol w="720080"/>
              </a:tblGrid>
              <a:tr h="161925">
                <a:tc>
                  <a:txBody>
                    <a:bodyPr/>
                    <a:lstStyle/>
                    <a:p>
                      <a:pPr algn="ctr">
                        <a:lnSpc>
                          <a:spcPct val="150000"/>
                        </a:lnSpc>
                        <a:spcAft>
                          <a:spcPts val="0"/>
                        </a:spcAft>
                      </a:pPr>
                      <a:r>
                        <a:rPr lang="es-EC" sz="1600" dirty="0">
                          <a:effectLst/>
                          <a:latin typeface="Arial" panose="020B0604020202020204" pitchFamily="34" charset="0"/>
                          <a:cs typeface="Arial" panose="020B0604020202020204" pitchFamily="34" charset="0"/>
                        </a:rPr>
                        <a:t>Rangos</a:t>
                      </a:r>
                      <a:endParaRPr lang="es-EC" sz="16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600">
                          <a:effectLst/>
                          <a:latin typeface="Arial" panose="020B0604020202020204" pitchFamily="34" charset="0"/>
                          <a:cs typeface="Arial" panose="020B0604020202020204" pitchFamily="34" charset="0"/>
                        </a:rPr>
                        <a:t>Cant.</a:t>
                      </a:r>
                      <a:endParaRPr lang="es-EC" sz="16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600" dirty="0">
                          <a:effectLst/>
                          <a:latin typeface="Arial" panose="020B0604020202020204" pitchFamily="34" charset="0"/>
                          <a:cs typeface="Arial" panose="020B0604020202020204" pitchFamily="34" charset="0"/>
                        </a:rPr>
                        <a:t>Menos de 100 mil dólares</a:t>
                      </a:r>
                      <a:endParaRPr lang="es-EC" sz="16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600">
                          <a:effectLst/>
                          <a:latin typeface="Arial" panose="020B0604020202020204" pitchFamily="34" charset="0"/>
                          <a:cs typeface="Arial" panose="020B0604020202020204" pitchFamily="34" charset="0"/>
                        </a:rPr>
                        <a:t>0</a:t>
                      </a:r>
                      <a:endParaRPr lang="es-EC" sz="16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600">
                          <a:effectLst/>
                          <a:latin typeface="Arial" panose="020B0604020202020204" pitchFamily="34" charset="0"/>
                          <a:cs typeface="Arial" panose="020B0604020202020204" pitchFamily="34" charset="0"/>
                        </a:rPr>
                        <a:t>Entre 100 mil y 500 mil dólares</a:t>
                      </a:r>
                      <a:endParaRPr lang="es-EC" sz="16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600">
                          <a:effectLst/>
                          <a:latin typeface="Arial" panose="020B0604020202020204" pitchFamily="34" charset="0"/>
                          <a:cs typeface="Arial" panose="020B0604020202020204" pitchFamily="34" charset="0"/>
                        </a:rPr>
                        <a:t>7</a:t>
                      </a:r>
                      <a:endParaRPr lang="es-EC" sz="16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600">
                          <a:effectLst/>
                          <a:latin typeface="Arial" panose="020B0604020202020204" pitchFamily="34" charset="0"/>
                          <a:cs typeface="Arial" panose="020B0604020202020204" pitchFamily="34" charset="0"/>
                        </a:rPr>
                        <a:t>Entre 500 mil y 1 millón de dólares</a:t>
                      </a:r>
                      <a:endParaRPr lang="es-EC" sz="16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600">
                          <a:effectLst/>
                          <a:latin typeface="Arial" panose="020B0604020202020204" pitchFamily="34" charset="0"/>
                          <a:cs typeface="Arial" panose="020B0604020202020204" pitchFamily="34" charset="0"/>
                        </a:rPr>
                        <a:t>4</a:t>
                      </a:r>
                      <a:endParaRPr lang="es-EC" sz="16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600" dirty="0">
                          <a:effectLst/>
                          <a:latin typeface="Arial" panose="020B0604020202020204" pitchFamily="34" charset="0"/>
                          <a:cs typeface="Arial" panose="020B0604020202020204" pitchFamily="34" charset="0"/>
                        </a:rPr>
                        <a:t>Entre 1 millón y 5 millones de dólares</a:t>
                      </a:r>
                      <a:endParaRPr lang="es-EC" sz="16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600">
                          <a:effectLst/>
                          <a:latin typeface="Arial" panose="020B0604020202020204" pitchFamily="34" charset="0"/>
                          <a:cs typeface="Arial" panose="020B0604020202020204" pitchFamily="34" charset="0"/>
                        </a:rPr>
                        <a:t>22</a:t>
                      </a:r>
                      <a:endParaRPr lang="es-EC" sz="16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600">
                          <a:effectLst/>
                          <a:latin typeface="Arial" panose="020B0604020202020204" pitchFamily="34" charset="0"/>
                          <a:cs typeface="Arial" panose="020B0604020202020204" pitchFamily="34" charset="0"/>
                        </a:rPr>
                        <a:t>Más de 5 millones de dólares</a:t>
                      </a:r>
                      <a:endParaRPr lang="es-EC" sz="16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600">
                          <a:effectLst/>
                          <a:latin typeface="Arial" panose="020B0604020202020204" pitchFamily="34" charset="0"/>
                          <a:cs typeface="Arial" panose="020B0604020202020204" pitchFamily="34" charset="0"/>
                        </a:rPr>
                        <a:t>5</a:t>
                      </a:r>
                      <a:endParaRPr lang="es-EC" sz="16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ctr">
                        <a:lnSpc>
                          <a:spcPct val="150000"/>
                        </a:lnSpc>
                        <a:spcAft>
                          <a:spcPts val="0"/>
                        </a:spcAft>
                      </a:pPr>
                      <a:r>
                        <a:rPr lang="es-EC" sz="1600">
                          <a:effectLst/>
                          <a:latin typeface="Arial" panose="020B0604020202020204" pitchFamily="34" charset="0"/>
                          <a:cs typeface="Arial" panose="020B0604020202020204" pitchFamily="34" charset="0"/>
                        </a:rPr>
                        <a:t>Total</a:t>
                      </a:r>
                      <a:endParaRPr lang="es-EC" sz="16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600" dirty="0">
                          <a:effectLst/>
                          <a:latin typeface="Arial" panose="020B0604020202020204" pitchFamily="34" charset="0"/>
                          <a:cs typeface="Arial" panose="020B0604020202020204" pitchFamily="34" charset="0"/>
                        </a:rPr>
                        <a:t>38</a:t>
                      </a:r>
                      <a:endParaRPr lang="es-EC" sz="16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441" y="1268760"/>
            <a:ext cx="6274568" cy="368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9785" y="188640"/>
            <a:ext cx="7272808" cy="923330"/>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El financiamiento de las operaciones que requiere la compañía en el año; en que rango de los siguientes montos que se exponen se encuentra:</a:t>
            </a:r>
            <a:endParaRPr lang="es-EC" dirty="0">
              <a:latin typeface="Arial" panose="020B0604020202020204" pitchFamily="34" charset="0"/>
              <a:cs typeface="Arial" panose="020B0604020202020204" pitchFamily="34" charset="0"/>
            </a:endParaRPr>
          </a:p>
        </p:txBody>
      </p:sp>
      <p:sp>
        <p:nvSpPr>
          <p:cNvPr id="4" name="3 Rectángulo"/>
          <p:cNvSpPr/>
          <p:nvPr/>
        </p:nvSpPr>
        <p:spPr>
          <a:xfrm>
            <a:off x="179785" y="5013176"/>
            <a:ext cx="11099104" cy="1754326"/>
          </a:xfrm>
          <a:prstGeom prst="rect">
            <a:avLst/>
          </a:prstGeom>
        </p:spPr>
        <p:txBody>
          <a:bodyPr wrap="square">
            <a:spAutoFit/>
          </a:bodyPr>
          <a:lstStyle/>
          <a:p>
            <a:r>
              <a:rPr lang="es-ES"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 </a:t>
            </a:r>
          </a:p>
          <a:p>
            <a:pPr algn="just"/>
            <a:r>
              <a:rPr lang="es-EC" dirty="0">
                <a:latin typeface="Arial" panose="020B0604020202020204" pitchFamily="34" charset="0"/>
                <a:cs typeface="Arial" panose="020B0604020202020204" pitchFamily="34" charset="0"/>
              </a:rPr>
              <a:t>Los resultados demuestran que la mayoría de las compañías encuestadas requieren montos superiores a un millón de dólares para poder financiar sus operaciones, lo que permite identificar cuáles son los posibles lineamientos que se debe seguir para elaborar alternativas de financiamiento viables para las compañías encuestadas.</a:t>
            </a:r>
          </a:p>
        </p:txBody>
      </p:sp>
    </p:spTree>
    <p:extLst>
      <p:ext uri="{BB962C8B-B14F-4D97-AF65-F5344CB8AC3E}">
        <p14:creationId xmlns:p14="http://schemas.microsoft.com/office/powerpoint/2010/main" val="1677274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60060480"/>
              </p:ext>
            </p:extLst>
          </p:nvPr>
        </p:nvGraphicFramePr>
        <p:xfrm>
          <a:off x="760760" y="1628800"/>
          <a:ext cx="3019425" cy="2880360"/>
        </p:xfrm>
        <a:graphic>
          <a:graphicData uri="http://schemas.openxmlformats.org/drawingml/2006/table">
            <a:tbl>
              <a:tblPr firstRow="1" firstCol="1" bandRow="1">
                <a:tableStyleId>{5940675A-B579-460E-94D1-54222C63F5DA}</a:tableStyleId>
              </a:tblPr>
              <a:tblGrid>
                <a:gridCol w="2257425"/>
                <a:gridCol w="762000"/>
              </a:tblGrid>
              <a:tr h="161925">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Rango de plazos</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50000"/>
                        </a:lnSpc>
                        <a:spcAft>
                          <a:spcPts val="0"/>
                        </a:spcAft>
                      </a:pPr>
                      <a:r>
                        <a:rPr lang="es-EC" sz="1800" dirty="0" err="1">
                          <a:effectLst/>
                          <a:latin typeface="Arial" panose="020B0604020202020204" pitchFamily="34" charset="0"/>
                          <a:cs typeface="Arial" panose="020B0604020202020204" pitchFamily="34" charset="0"/>
                        </a:rPr>
                        <a:t>Cant</a:t>
                      </a:r>
                      <a:r>
                        <a:rPr lang="es-EC" sz="1800" dirty="0">
                          <a:effectLst/>
                          <a:latin typeface="Arial" panose="020B0604020202020204" pitchFamily="34" charset="0"/>
                          <a:cs typeface="Arial" panose="020B0604020202020204" pitchFamily="34" charset="0"/>
                        </a:rPr>
                        <a:t>.</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800">
                          <a:effectLst/>
                          <a:latin typeface="Arial" panose="020B0604020202020204" pitchFamily="34" charset="0"/>
                          <a:cs typeface="Arial" panose="020B0604020202020204" pitchFamily="34" charset="0"/>
                        </a:rPr>
                        <a:t>De 1 a 6 meses</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3</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800">
                          <a:effectLst/>
                          <a:latin typeface="Arial" panose="020B0604020202020204" pitchFamily="34" charset="0"/>
                          <a:cs typeface="Arial" panose="020B0604020202020204" pitchFamily="34" charset="0"/>
                        </a:rPr>
                        <a:t>De 6 meses a 1 año</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8</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800">
                          <a:effectLst/>
                          <a:latin typeface="Arial" panose="020B0604020202020204" pitchFamily="34" charset="0"/>
                          <a:cs typeface="Arial" panose="020B0604020202020204" pitchFamily="34" charset="0"/>
                        </a:rPr>
                        <a:t>De 1 a 3 años</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21</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just">
                        <a:lnSpc>
                          <a:spcPct val="150000"/>
                        </a:lnSpc>
                        <a:spcAft>
                          <a:spcPts val="0"/>
                        </a:spcAft>
                      </a:pPr>
                      <a:r>
                        <a:rPr lang="es-EC" sz="1800">
                          <a:effectLst/>
                          <a:latin typeface="Arial" panose="020B0604020202020204" pitchFamily="34" charset="0"/>
                          <a:cs typeface="Arial" panose="020B0604020202020204" pitchFamily="34" charset="0"/>
                        </a:rPr>
                        <a:t>De 3 a 6 años</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6</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l">
                        <a:lnSpc>
                          <a:spcPct val="150000"/>
                        </a:lnSpc>
                        <a:spcAft>
                          <a:spcPts val="0"/>
                        </a:spcAft>
                      </a:pPr>
                      <a:r>
                        <a:rPr lang="es-EC" sz="1800">
                          <a:effectLst/>
                          <a:latin typeface="Arial" panose="020B0604020202020204" pitchFamily="34" charset="0"/>
                          <a:cs typeface="Arial" panose="020B0604020202020204" pitchFamily="34" charset="0"/>
                        </a:rPr>
                        <a:t>Más de 6 años</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Total</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38</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288" y="1124744"/>
            <a:ext cx="6624737" cy="384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793" y="262389"/>
            <a:ext cx="6660505" cy="646331"/>
          </a:xfrm>
          <a:prstGeom prst="rect">
            <a:avLst/>
          </a:prstGeom>
        </p:spPr>
        <p:txBody>
          <a:bodyPr wrap="square">
            <a:spAutoFit/>
          </a:bodyPr>
          <a:lstStyle/>
          <a:p>
            <a:r>
              <a:rPr lang="es-EC" b="1" dirty="0">
                <a:latin typeface="Arial" panose="020B0604020202020204" pitchFamily="34" charset="0"/>
                <a:cs typeface="Arial" panose="020B0604020202020204" pitchFamily="34" charset="0"/>
              </a:rPr>
              <a:t>Cuando la compañía adquiere un préstamo, generalmente en qué plazo cumplen sus compromisos:</a:t>
            </a:r>
            <a:endParaRPr lang="es-EC" dirty="0">
              <a:latin typeface="Arial" panose="020B0604020202020204" pitchFamily="34" charset="0"/>
              <a:cs typeface="Arial" panose="020B0604020202020204" pitchFamily="34" charset="0"/>
            </a:endParaRPr>
          </a:p>
        </p:txBody>
      </p:sp>
      <p:sp>
        <p:nvSpPr>
          <p:cNvPr id="4" name="3 Rectángulo"/>
          <p:cNvSpPr/>
          <p:nvPr/>
        </p:nvSpPr>
        <p:spPr>
          <a:xfrm>
            <a:off x="144016" y="5120024"/>
            <a:ext cx="11197009" cy="1754326"/>
          </a:xfrm>
          <a:prstGeom prst="rect">
            <a:avLst/>
          </a:prstGeom>
        </p:spPr>
        <p:txBody>
          <a:bodyPr wrap="square">
            <a:spAutoFit/>
          </a:bodyPr>
          <a:lstStyle/>
          <a:p>
            <a:pPr algn="just"/>
            <a:r>
              <a:rPr lang="es-ES"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 </a:t>
            </a:r>
          </a:p>
          <a:p>
            <a:pPr algn="just"/>
            <a:r>
              <a:rPr lang="es-EC" dirty="0">
                <a:latin typeface="Arial" panose="020B0604020202020204" pitchFamily="34" charset="0"/>
                <a:cs typeface="Arial" panose="020B0604020202020204" pitchFamily="34" charset="0"/>
              </a:rPr>
              <a:t>De acuerdo a los resultados obtenidos la mayoría de las compañías encuestadas obtiene financiamiento a corto y mediano plazo, lo que revela que el mercado de valores es un sector poco explorado por las compañías encuestadas, ya que una de las características principales del sector bursátil es que entrega recursos a largo plazo.</a:t>
            </a:r>
          </a:p>
        </p:txBody>
      </p:sp>
    </p:spTree>
    <p:extLst>
      <p:ext uri="{BB962C8B-B14F-4D97-AF65-F5344CB8AC3E}">
        <p14:creationId xmlns:p14="http://schemas.microsoft.com/office/powerpoint/2010/main" val="1677274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509332903"/>
              </p:ext>
            </p:extLst>
          </p:nvPr>
        </p:nvGraphicFramePr>
        <p:xfrm>
          <a:off x="139725" y="1287816"/>
          <a:ext cx="4272285" cy="4160520"/>
        </p:xfrm>
        <a:graphic>
          <a:graphicData uri="http://schemas.openxmlformats.org/drawingml/2006/table">
            <a:tbl>
              <a:tblPr firstRow="1" firstCol="1" bandRow="1">
                <a:tableStyleId>{5940675A-B579-460E-94D1-54222C63F5DA}</a:tableStyleId>
              </a:tblPr>
              <a:tblGrid>
                <a:gridCol w="3640460"/>
                <a:gridCol w="631825"/>
              </a:tblGrid>
              <a:tr h="44450">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Destino</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Cant.</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50000"/>
                        </a:lnSpc>
                        <a:spcAft>
                          <a:spcPts val="0"/>
                        </a:spcAft>
                      </a:pPr>
                      <a:r>
                        <a:rPr lang="es-EC" sz="1400" dirty="0">
                          <a:effectLst/>
                          <a:latin typeface="Arial" panose="020B0604020202020204" pitchFamily="34" charset="0"/>
                          <a:cs typeface="Arial" panose="020B0604020202020204" pitchFamily="34" charset="0"/>
                        </a:rPr>
                        <a:t>Compra de propiedad, planta y equipo</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8</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50000"/>
                        </a:lnSpc>
                        <a:spcAft>
                          <a:spcPts val="0"/>
                        </a:spcAft>
                      </a:pPr>
                      <a:r>
                        <a:rPr lang="es-EC" sz="1400" dirty="0">
                          <a:effectLst/>
                          <a:latin typeface="Arial" panose="020B0604020202020204" pitchFamily="34" charset="0"/>
                          <a:cs typeface="Arial" panose="020B0604020202020204" pitchFamily="34" charset="0"/>
                        </a:rPr>
                        <a:t>Cubrir sueldos de empleados y los trabajadores</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7</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3600">
                <a:tc>
                  <a:txBody>
                    <a:bodyPr/>
                    <a:lstStyle/>
                    <a:p>
                      <a:pPr algn="just">
                        <a:lnSpc>
                          <a:spcPct val="150000"/>
                        </a:lnSpc>
                        <a:spcAft>
                          <a:spcPts val="0"/>
                        </a:spcAft>
                      </a:pPr>
                      <a:r>
                        <a:rPr lang="es-EC" sz="1400">
                          <a:effectLst/>
                          <a:latin typeface="Arial" panose="020B0604020202020204" pitchFamily="34" charset="0"/>
                          <a:cs typeface="Arial" panose="020B0604020202020204" pitchFamily="34" charset="0"/>
                        </a:rPr>
                        <a:t>Adquisición de  tecnología</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8</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50000"/>
                        </a:lnSpc>
                        <a:spcAft>
                          <a:spcPts val="0"/>
                        </a:spcAft>
                      </a:pPr>
                      <a:r>
                        <a:rPr lang="es-EC" sz="1400">
                          <a:effectLst/>
                          <a:latin typeface="Arial" panose="020B0604020202020204" pitchFamily="34" charset="0"/>
                          <a:cs typeface="Arial" panose="020B0604020202020204" pitchFamily="34" charset="0"/>
                        </a:rPr>
                        <a:t>Incremento de nuevas líneas de producción</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8</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50000"/>
                        </a:lnSpc>
                        <a:spcAft>
                          <a:spcPts val="0"/>
                        </a:spcAft>
                      </a:pPr>
                      <a:r>
                        <a:rPr lang="es-EC" sz="1400">
                          <a:effectLst/>
                          <a:latin typeface="Arial" panose="020B0604020202020204" pitchFamily="34" charset="0"/>
                          <a:cs typeface="Arial" panose="020B0604020202020204" pitchFamily="34" charset="0"/>
                        </a:rPr>
                        <a:t>Pagos a proveedores</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3</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50000"/>
                        </a:lnSpc>
                        <a:spcAft>
                          <a:spcPts val="0"/>
                        </a:spcAft>
                      </a:pPr>
                      <a:r>
                        <a:rPr lang="es-EC" sz="1400">
                          <a:effectLst/>
                          <a:latin typeface="Arial" panose="020B0604020202020204" pitchFamily="34" charset="0"/>
                          <a:cs typeface="Arial" panose="020B0604020202020204" pitchFamily="34" charset="0"/>
                        </a:rPr>
                        <a:t>Pagos a inversionistas, socios o accionistas</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1</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50000"/>
                        </a:lnSpc>
                        <a:spcAft>
                          <a:spcPts val="0"/>
                        </a:spcAft>
                      </a:pPr>
                      <a:r>
                        <a:rPr lang="es-EC" sz="1400">
                          <a:effectLst/>
                          <a:latin typeface="Arial" panose="020B0604020202020204" pitchFamily="34" charset="0"/>
                          <a:cs typeface="Arial" panose="020B0604020202020204" pitchFamily="34" charset="0"/>
                        </a:rPr>
                        <a:t>Pagos a terceros</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1</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50000"/>
                        </a:lnSpc>
                        <a:spcAft>
                          <a:spcPts val="0"/>
                        </a:spcAft>
                      </a:pPr>
                      <a:r>
                        <a:rPr lang="es-EC" sz="1400">
                          <a:effectLst/>
                          <a:latin typeface="Arial" panose="020B0604020202020204" pitchFamily="34" charset="0"/>
                          <a:cs typeface="Arial" panose="020B0604020202020204" pitchFamily="34" charset="0"/>
                        </a:rPr>
                        <a:t>Pagos por impuestos al SRI o Aportes al IESS</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2</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l">
                        <a:lnSpc>
                          <a:spcPct val="150000"/>
                        </a:lnSpc>
                        <a:spcAft>
                          <a:spcPts val="0"/>
                        </a:spcAft>
                      </a:pPr>
                      <a:r>
                        <a:rPr lang="es-EC" sz="1400">
                          <a:effectLst/>
                          <a:latin typeface="Arial" panose="020B0604020202020204" pitchFamily="34" charset="0"/>
                          <a:cs typeface="Arial" panose="020B0604020202020204" pitchFamily="34" charset="0"/>
                        </a:rPr>
                        <a:t>Otros</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0</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Total</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38</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115" y="1268760"/>
            <a:ext cx="695391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9785" y="260648"/>
            <a:ext cx="6696744" cy="646331"/>
          </a:xfrm>
          <a:prstGeom prst="rect">
            <a:avLst/>
          </a:prstGeom>
        </p:spPr>
        <p:txBody>
          <a:bodyPr wrap="square">
            <a:spAutoFit/>
          </a:bodyPr>
          <a:lstStyle/>
          <a:p>
            <a:pPr algn="just"/>
            <a:r>
              <a:rPr lang="es-ES" b="1" dirty="0">
                <a:latin typeface="Arial" panose="020B0604020202020204" pitchFamily="34" charset="0"/>
                <a:cs typeface="Arial" panose="020B0604020202020204" pitchFamily="34" charset="0"/>
              </a:rPr>
              <a:t>El financiamiento que obtiene la compañía generalmente es dirigido para:</a:t>
            </a:r>
            <a:endParaRPr lang="es-EC" dirty="0">
              <a:latin typeface="Arial" panose="020B0604020202020204" pitchFamily="34" charset="0"/>
              <a:cs typeface="Arial" panose="020B0604020202020204" pitchFamily="34" charset="0"/>
            </a:endParaRPr>
          </a:p>
        </p:txBody>
      </p:sp>
      <p:sp>
        <p:nvSpPr>
          <p:cNvPr id="5" name="4 Rectángulo"/>
          <p:cNvSpPr/>
          <p:nvPr/>
        </p:nvSpPr>
        <p:spPr>
          <a:xfrm>
            <a:off x="172357" y="5229200"/>
            <a:ext cx="11240676" cy="1477328"/>
          </a:xfrm>
          <a:prstGeom prst="rect">
            <a:avLst/>
          </a:prstGeom>
        </p:spPr>
        <p:txBody>
          <a:bodyPr wrap="square">
            <a:spAutoFit/>
          </a:bodyPr>
          <a:lstStyle/>
          <a:p>
            <a:r>
              <a:rPr lang="es-ES"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 </a:t>
            </a:r>
          </a:p>
          <a:p>
            <a:r>
              <a:rPr lang="es-EC" dirty="0">
                <a:latin typeface="Arial" panose="020B0604020202020204" pitchFamily="34" charset="0"/>
                <a:cs typeface="Arial" panose="020B0604020202020204" pitchFamily="34" charset="0"/>
              </a:rPr>
              <a:t>Los resultados revelan que el financiamiento que obtienen las compañías encuestadas es destinado para financiar el capital de trabajo y una pequeña parte de estas lo utilizan para cancelar obligaciones que tienen con los proveedores, el Servicio de Rentas Internas o el Instituto de Seguridad Social del Ecuador.</a:t>
            </a:r>
          </a:p>
        </p:txBody>
      </p:sp>
    </p:spTree>
    <p:extLst>
      <p:ext uri="{BB962C8B-B14F-4D97-AF65-F5344CB8AC3E}">
        <p14:creationId xmlns:p14="http://schemas.microsoft.com/office/powerpoint/2010/main" val="1677274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098039473"/>
              </p:ext>
            </p:extLst>
          </p:nvPr>
        </p:nvGraphicFramePr>
        <p:xfrm>
          <a:off x="874688" y="2209557"/>
          <a:ext cx="2257425" cy="1645920"/>
        </p:xfrm>
        <a:graphic>
          <a:graphicData uri="http://schemas.openxmlformats.org/drawingml/2006/table">
            <a:tbl>
              <a:tblPr firstRow="1" firstCol="1" bandRow="1">
                <a:tableStyleId>{5940675A-B579-460E-94D1-54222C63F5DA}</a:tableStyleId>
              </a:tblPr>
              <a:tblGrid>
                <a:gridCol w="1495425"/>
                <a:gridCol w="762000"/>
              </a:tblGrid>
              <a:tr h="161925">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Respuesta</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dirty="0" err="1">
                          <a:effectLst/>
                          <a:latin typeface="Arial" panose="020B0604020202020204" pitchFamily="34" charset="0"/>
                          <a:cs typeface="Arial" panose="020B0604020202020204" pitchFamily="34" charset="0"/>
                        </a:rPr>
                        <a:t>Cant</a:t>
                      </a:r>
                      <a:r>
                        <a:rPr lang="es-EC" sz="1800" dirty="0">
                          <a:effectLst/>
                          <a:latin typeface="Arial" panose="020B0604020202020204" pitchFamily="34" charset="0"/>
                          <a:cs typeface="Arial" panose="020B0604020202020204" pitchFamily="34" charset="0"/>
                        </a:rPr>
                        <a:t>.</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l">
                        <a:lnSpc>
                          <a:spcPct val="150000"/>
                        </a:lnSpc>
                        <a:spcAft>
                          <a:spcPts val="0"/>
                        </a:spcAft>
                      </a:pPr>
                      <a:r>
                        <a:rPr lang="es-EC" sz="1800">
                          <a:effectLst/>
                          <a:latin typeface="Arial" panose="020B0604020202020204" pitchFamily="34" charset="0"/>
                          <a:cs typeface="Arial" panose="020B0604020202020204" pitchFamily="34" charset="0"/>
                        </a:rPr>
                        <a:t>SI</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38</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l">
                        <a:lnSpc>
                          <a:spcPct val="150000"/>
                        </a:lnSpc>
                        <a:spcAft>
                          <a:spcPts val="0"/>
                        </a:spcAft>
                      </a:pPr>
                      <a:r>
                        <a:rPr lang="es-EC" sz="1800">
                          <a:effectLst/>
                          <a:latin typeface="Arial" panose="020B0604020202020204" pitchFamily="34" charset="0"/>
                          <a:cs typeface="Arial" panose="020B0604020202020204" pitchFamily="34" charset="0"/>
                        </a:rPr>
                        <a:t>NO</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Total</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38</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pic>
        <p:nvPicPr>
          <p:cNvPr id="153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265" y="1614562"/>
            <a:ext cx="6423165" cy="332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793" y="766445"/>
            <a:ext cx="6984776" cy="646331"/>
          </a:xfrm>
          <a:prstGeom prst="rect">
            <a:avLst/>
          </a:prstGeom>
        </p:spPr>
        <p:txBody>
          <a:bodyPr wrap="square">
            <a:spAutoFit/>
          </a:bodyPr>
          <a:lstStyle/>
          <a:p>
            <a:pPr algn="just"/>
            <a:r>
              <a:rPr lang="es-ES" b="1" dirty="0"/>
              <a:t>La compañía tiene conocimiento que podría obtener financiamiento utilizando las ventajas que ofrece el mercado de valores:</a:t>
            </a:r>
            <a:endParaRPr lang="es-EC" dirty="0"/>
          </a:p>
        </p:txBody>
      </p:sp>
      <p:sp>
        <p:nvSpPr>
          <p:cNvPr id="4" name="3 Rectángulo"/>
          <p:cNvSpPr/>
          <p:nvPr/>
        </p:nvSpPr>
        <p:spPr>
          <a:xfrm>
            <a:off x="251793" y="4941168"/>
            <a:ext cx="11031677" cy="1754326"/>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 </a:t>
            </a:r>
          </a:p>
          <a:p>
            <a:pPr algn="just"/>
            <a:r>
              <a:rPr lang="es-EC" dirty="0">
                <a:latin typeface="Arial" panose="020B0604020202020204" pitchFamily="34" charset="0"/>
                <a:cs typeface="Arial" panose="020B0604020202020204" pitchFamily="34" charset="0"/>
              </a:rPr>
              <a:t>Los resultados demuestran que todas las compañías encuestadas tienen conocimiento de que pueden obtener financiamiento utilizando las ventajas y mecanismos que ofrece el mercado de valores. Lo que indica que el desconocimiento de las compañías de que pueden obtener financiamiento en el mercado de valores no es el problema para incursionar en el sector bursátil.</a:t>
            </a:r>
          </a:p>
        </p:txBody>
      </p:sp>
      <p:sp>
        <p:nvSpPr>
          <p:cNvPr id="5" name="4 Rectángulo"/>
          <p:cNvSpPr/>
          <p:nvPr/>
        </p:nvSpPr>
        <p:spPr>
          <a:xfrm>
            <a:off x="1403921" y="116632"/>
            <a:ext cx="4681731" cy="461665"/>
          </a:xfrm>
          <a:prstGeom prst="rect">
            <a:avLst/>
          </a:prstGeom>
        </p:spPr>
        <p:txBody>
          <a:bodyPr wrap="none">
            <a:spAutoFit/>
          </a:bodyPr>
          <a:lstStyle/>
          <a:p>
            <a:r>
              <a:rPr lang="es-ES" sz="2400" b="1" dirty="0">
                <a:latin typeface="Arial" panose="020B0604020202020204" pitchFamily="34" charset="0"/>
                <a:cs typeface="Arial" panose="020B0604020202020204" pitchFamily="34" charset="0"/>
              </a:rPr>
              <a:t>Sección 3. Mercado de Valores</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8398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09334571"/>
              </p:ext>
            </p:extLst>
          </p:nvPr>
        </p:nvGraphicFramePr>
        <p:xfrm>
          <a:off x="132397" y="1874128"/>
          <a:ext cx="5355185" cy="2346960"/>
        </p:xfrm>
        <a:graphic>
          <a:graphicData uri="http://schemas.openxmlformats.org/drawingml/2006/table">
            <a:tbl>
              <a:tblPr firstRow="1" firstCol="1" bandRow="1">
                <a:tableStyleId>{5940675A-B579-460E-94D1-54222C63F5DA}</a:tableStyleId>
              </a:tblPr>
              <a:tblGrid>
                <a:gridCol w="2058567"/>
                <a:gridCol w="616443"/>
                <a:gridCol w="222655"/>
                <a:gridCol w="222655"/>
                <a:gridCol w="117733"/>
                <a:gridCol w="456425"/>
                <a:gridCol w="456425"/>
                <a:gridCol w="616443"/>
                <a:gridCol w="587839"/>
              </a:tblGrid>
              <a:tr h="0">
                <a:tc>
                  <a:txBody>
                    <a:bodyPr/>
                    <a:lstStyle/>
                    <a:p>
                      <a:pPr>
                        <a:lnSpc>
                          <a:spcPct val="100000"/>
                        </a:lnSpc>
                      </a:pP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gridSpan="6">
                  <a:txBody>
                    <a:bodyPr/>
                    <a:lstStyle/>
                    <a:p>
                      <a:pPr algn="ctr">
                        <a:lnSpc>
                          <a:spcPct val="100000"/>
                        </a:lnSpc>
                        <a:spcAft>
                          <a:spcPts val="0"/>
                        </a:spcAft>
                      </a:pPr>
                      <a:r>
                        <a:rPr lang="es-EC" sz="1100" kern="150" dirty="0">
                          <a:effectLst/>
                          <a:latin typeface="Arial" panose="020B0604020202020204" pitchFamily="34" charset="0"/>
                          <a:cs typeface="Arial" panose="020B0604020202020204" pitchFamily="34" charset="0"/>
                        </a:rPr>
                        <a:t>Resultados</a:t>
                      </a: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Evaluación</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hMerge="1">
                  <a:txBody>
                    <a:bodyPr/>
                    <a:lstStyle/>
                    <a:p>
                      <a:endParaRPr lang="es-EC"/>
                    </a:p>
                  </a:txBody>
                  <a:tcPr/>
                </a:tc>
              </a:tr>
              <a:tr h="37838">
                <a:tc rowSpan="2">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Ítems</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gridSpan="6">
                  <a:txBody>
                    <a:bodyPr/>
                    <a:lstStyle/>
                    <a:p>
                      <a:pPr algn="ctr">
                        <a:lnSpc>
                          <a:spcPct val="100000"/>
                        </a:lnSpc>
                        <a:spcAft>
                          <a:spcPts val="0"/>
                        </a:spcAft>
                      </a:pPr>
                      <a:r>
                        <a:rPr lang="es-EC" sz="1100" kern="150" dirty="0">
                          <a:effectLst/>
                          <a:latin typeface="Arial" panose="020B0604020202020204" pitchFamily="34" charset="0"/>
                          <a:cs typeface="Arial" panose="020B0604020202020204" pitchFamily="34" charset="0"/>
                        </a:rPr>
                        <a:t>Calificación</a:t>
                      </a: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Conocimiento Bajo</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rowSpan="2">
                  <a:txBody>
                    <a:bodyPr/>
                    <a:lstStyle/>
                    <a:p>
                      <a:pPr algn="ctr">
                        <a:lnSpc>
                          <a:spcPct val="100000"/>
                        </a:lnSpc>
                        <a:spcAft>
                          <a:spcPts val="0"/>
                        </a:spcAft>
                      </a:pPr>
                      <a:r>
                        <a:rPr lang="es-EC" sz="1100" kern="150" dirty="0">
                          <a:effectLst/>
                          <a:latin typeface="Arial" panose="020B0604020202020204" pitchFamily="34" charset="0"/>
                          <a:cs typeface="Arial" panose="020B0604020202020204" pitchFamily="34" charset="0"/>
                        </a:rPr>
                        <a:t>Conocimiento Alto</a:t>
                      </a: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0">
                <a:tc vMerge="1">
                  <a:txBody>
                    <a:bodyPr/>
                    <a:lstStyle/>
                    <a:p>
                      <a:endParaRPr lang="es-EC"/>
                    </a:p>
                  </a:txBody>
                  <a:tcP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4</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5</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Total</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vMerge="1">
                  <a:txBody>
                    <a:bodyPr/>
                    <a:lstStyle/>
                    <a:p>
                      <a:endParaRPr lang="es-EC"/>
                    </a:p>
                  </a:txBody>
                  <a:tcPr/>
                </a:tc>
                <a:tc vMerge="1">
                  <a:txBody>
                    <a:bodyPr/>
                    <a:lstStyle/>
                    <a:p>
                      <a:endParaRPr lang="es-EC"/>
                    </a:p>
                  </a:txBody>
                  <a:tcPr/>
                </a:tc>
              </a:tr>
              <a:tr h="0">
                <a:tc>
                  <a:txBody>
                    <a:bodyPr/>
                    <a:lstStyle/>
                    <a:p>
                      <a:pPr algn="just">
                        <a:lnSpc>
                          <a:spcPct val="100000"/>
                        </a:lnSpc>
                        <a:spcAft>
                          <a:spcPts val="0"/>
                        </a:spcAft>
                      </a:pPr>
                      <a:r>
                        <a:rPr lang="es-EC" sz="1100" kern="150" dirty="0">
                          <a:effectLst/>
                          <a:latin typeface="Arial" panose="020B0604020202020204" pitchFamily="34" charset="0"/>
                          <a:cs typeface="Arial" panose="020B0604020202020204" pitchFamily="34" charset="0"/>
                        </a:rPr>
                        <a:t>Bolsas de Valores</a:t>
                      </a: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4</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35</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38974">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Casas de Valores</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5</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0">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Calificadoras de Riesgo</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0">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Emisión de Acciones</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5</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dirty="0">
                          <a:effectLst/>
                          <a:latin typeface="Arial" panose="020B0604020202020204" pitchFamily="34" charset="0"/>
                          <a:cs typeface="Arial" panose="020B0604020202020204" pitchFamily="34" charset="0"/>
                        </a:rPr>
                        <a:t>38</a:t>
                      </a: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35</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40110">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Emisión de Titularizaciones</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5</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35</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0">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Emisión de Obligaciones</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5</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35</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0">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Oferta Pública</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dirty="0">
                          <a:effectLst/>
                          <a:latin typeface="Arial" panose="020B0604020202020204" pitchFamily="34" charset="0"/>
                          <a:cs typeface="Arial" panose="020B0604020202020204" pitchFamily="34" charset="0"/>
                        </a:rPr>
                        <a:t>2</a:t>
                      </a: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41246">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Registro de Mercado de Valores</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0">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Sistema Único Bursátil (SIUB)</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0">
                <a:tc rowSpan="2">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Media</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42382">
                <a:tc vMerge="1">
                  <a:txBody>
                    <a:bodyPr/>
                    <a:lstStyle/>
                    <a:p>
                      <a:endParaRPr lang="es-EC"/>
                    </a:p>
                  </a:txBody>
                  <a:tcPr/>
                </a:tc>
                <a:tc gridSpan="6">
                  <a:txBody>
                    <a:bodyPr/>
                    <a:lstStyle/>
                    <a:p>
                      <a:pPr algn="ctr">
                        <a:lnSpc>
                          <a:spcPct val="100000"/>
                        </a:lnSpc>
                        <a:spcAft>
                          <a:spcPts val="0"/>
                        </a:spcAft>
                      </a:pPr>
                      <a:r>
                        <a:rPr lang="es-EC" sz="1100" kern="150" dirty="0">
                          <a:effectLst/>
                          <a:latin typeface="Arial" panose="020B0604020202020204" pitchFamily="34" charset="0"/>
                          <a:cs typeface="Arial" panose="020B0604020202020204" pitchFamily="34" charset="0"/>
                        </a:rPr>
                        <a:t>Equivalencia (%)</a:t>
                      </a: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94,76%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100" kern="150" dirty="0">
                          <a:effectLst/>
                          <a:latin typeface="Arial" panose="020B0604020202020204" pitchFamily="34" charset="0"/>
                          <a:cs typeface="Arial" panose="020B0604020202020204" pitchFamily="34" charset="0"/>
                        </a:rPr>
                        <a:t>5,26%</a:t>
                      </a: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bl>
          </a:graphicData>
        </a:graphic>
      </p:graphicFrame>
      <p:pic>
        <p:nvPicPr>
          <p:cNvPr id="14337" name="Picture 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20005" y="1268760"/>
            <a:ext cx="569302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07777" y="116632"/>
            <a:ext cx="7272808" cy="923330"/>
          </a:xfrm>
          <a:prstGeom prst="rect">
            <a:avLst/>
          </a:prstGeom>
        </p:spPr>
        <p:txBody>
          <a:bodyPr wrap="square">
            <a:spAutoFit/>
          </a:bodyPr>
          <a:lstStyle/>
          <a:p>
            <a:r>
              <a:rPr lang="es-EC" b="1" dirty="0">
                <a:latin typeface="Arial" panose="020B0604020202020204" pitchFamily="34" charset="0"/>
                <a:cs typeface="Arial" panose="020B0604020202020204" pitchFamily="34" charset="0"/>
              </a:rPr>
              <a:t>De ser positiva la respuesta, como califica su conocimiento en los siguientes enunciados; marque con una X (siendo 1, 2, 3 conocimiento bajo y 4, 5 conocimiento alto):</a:t>
            </a:r>
            <a:endParaRPr lang="es-EC" dirty="0">
              <a:latin typeface="Arial" panose="020B0604020202020204" pitchFamily="34" charset="0"/>
              <a:cs typeface="Arial" panose="020B0604020202020204" pitchFamily="34" charset="0"/>
            </a:endParaRPr>
          </a:p>
        </p:txBody>
      </p:sp>
      <p:sp>
        <p:nvSpPr>
          <p:cNvPr id="4" name="3 Rectángulo"/>
          <p:cNvSpPr/>
          <p:nvPr/>
        </p:nvSpPr>
        <p:spPr>
          <a:xfrm>
            <a:off x="107777" y="4797152"/>
            <a:ext cx="11305256" cy="2031325"/>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 </a:t>
            </a:r>
          </a:p>
          <a:p>
            <a:pPr algn="just"/>
            <a:r>
              <a:rPr lang="es-EC" dirty="0">
                <a:latin typeface="Arial" panose="020B0604020202020204" pitchFamily="34" charset="0"/>
                <a:cs typeface="Arial" panose="020B0604020202020204" pitchFamily="34" charset="0"/>
              </a:rPr>
              <a:t>Los resultados obtenidos demuestran que el nivel de conocimiento de los funcionarios en temas relacionados con el sector bursátil, específicamente para financiar sus operaciones a través del mercado de valores es bajo, debido a que la mayor parte de las compañías encuestadas no tiene el conocimiento requerido para incursionar en este sector. Este resultado refleja que el bajo conocimiento en temas relacionados con el sector bursátil, es un factor en el que tienen problemas las compañías encuestadas.</a:t>
            </a:r>
          </a:p>
        </p:txBody>
      </p:sp>
    </p:spTree>
    <p:extLst>
      <p:ext uri="{BB962C8B-B14F-4D97-AF65-F5344CB8AC3E}">
        <p14:creationId xmlns:p14="http://schemas.microsoft.com/office/powerpoint/2010/main" val="157839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27436560"/>
              </p:ext>
            </p:extLst>
          </p:nvPr>
        </p:nvGraphicFramePr>
        <p:xfrm>
          <a:off x="1187897" y="2127269"/>
          <a:ext cx="2316480" cy="1645920"/>
        </p:xfrm>
        <a:graphic>
          <a:graphicData uri="http://schemas.openxmlformats.org/drawingml/2006/table">
            <a:tbl>
              <a:tblPr firstRow="1" firstCol="1" bandRow="1">
                <a:tableStyleId>{5940675A-B579-460E-94D1-54222C63F5DA}</a:tableStyleId>
              </a:tblPr>
              <a:tblGrid>
                <a:gridCol w="1617980"/>
                <a:gridCol w="698500"/>
              </a:tblGrid>
              <a:tr h="161925">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Respuesta</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Cant.</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l">
                        <a:lnSpc>
                          <a:spcPct val="150000"/>
                        </a:lnSpc>
                        <a:spcAft>
                          <a:spcPts val="0"/>
                        </a:spcAft>
                      </a:pPr>
                      <a:r>
                        <a:rPr lang="es-EC" sz="1800">
                          <a:effectLst/>
                          <a:latin typeface="Arial" panose="020B0604020202020204" pitchFamily="34" charset="0"/>
                          <a:cs typeface="Arial" panose="020B0604020202020204" pitchFamily="34" charset="0"/>
                        </a:rPr>
                        <a:t>SI</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l">
                        <a:lnSpc>
                          <a:spcPct val="150000"/>
                        </a:lnSpc>
                        <a:spcAft>
                          <a:spcPts val="0"/>
                        </a:spcAft>
                      </a:pPr>
                      <a:r>
                        <a:rPr lang="es-EC" sz="1800">
                          <a:effectLst/>
                          <a:latin typeface="Arial" panose="020B0604020202020204" pitchFamily="34" charset="0"/>
                          <a:cs typeface="Arial" panose="020B0604020202020204" pitchFamily="34" charset="0"/>
                        </a:rPr>
                        <a:t>NO</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38</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Total</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38</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297" y="1290197"/>
            <a:ext cx="6023050" cy="350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793" y="260648"/>
            <a:ext cx="6912768" cy="646331"/>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La empresa ha participado o gestionado un proceso de obtención de recursos a través de la bolsa de valores:</a:t>
            </a:r>
            <a:endParaRPr lang="es-EC" dirty="0">
              <a:latin typeface="Arial" panose="020B0604020202020204" pitchFamily="34" charset="0"/>
              <a:cs typeface="Arial" panose="020B0604020202020204" pitchFamily="34" charset="0"/>
            </a:endParaRPr>
          </a:p>
        </p:txBody>
      </p:sp>
      <p:sp>
        <p:nvSpPr>
          <p:cNvPr id="4" name="3 Rectángulo"/>
          <p:cNvSpPr/>
          <p:nvPr/>
        </p:nvSpPr>
        <p:spPr>
          <a:xfrm>
            <a:off x="251793" y="5085184"/>
            <a:ext cx="10945216" cy="1477328"/>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 </a:t>
            </a:r>
          </a:p>
          <a:p>
            <a:pPr algn="just"/>
            <a:r>
              <a:rPr lang="es-EC" dirty="0">
                <a:latin typeface="Arial" panose="020B0604020202020204" pitchFamily="34" charset="0"/>
                <a:cs typeface="Arial" panose="020B0604020202020204" pitchFamily="34" charset="0"/>
              </a:rPr>
              <a:t>Los resultados obtenidos reflejan que las compañías encuestadas no han intentado incursionar en el mercado de valores, debido a que el conocimiento que tiene en los procesos y mecanismos para obtener financiamiento en el sector bursátil es bajo.</a:t>
            </a:r>
          </a:p>
        </p:txBody>
      </p:sp>
    </p:spTree>
    <p:extLst>
      <p:ext uri="{BB962C8B-B14F-4D97-AF65-F5344CB8AC3E}">
        <p14:creationId xmlns:p14="http://schemas.microsoft.com/office/powerpoint/2010/main" val="1578398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607566347"/>
              </p:ext>
            </p:extLst>
          </p:nvPr>
        </p:nvGraphicFramePr>
        <p:xfrm>
          <a:off x="492403" y="1556792"/>
          <a:ext cx="3902075" cy="3017520"/>
        </p:xfrm>
        <a:graphic>
          <a:graphicData uri="http://schemas.openxmlformats.org/drawingml/2006/table">
            <a:tbl>
              <a:tblPr firstRow="1" firstCol="1" bandRow="1">
                <a:tableStyleId>{5940675A-B579-460E-94D1-54222C63F5DA}</a:tableStyleId>
              </a:tblPr>
              <a:tblGrid>
                <a:gridCol w="3203575"/>
                <a:gridCol w="698500"/>
              </a:tblGrid>
              <a:tr h="44450">
                <a:tc>
                  <a:txBody>
                    <a:bodyPr/>
                    <a:lstStyle/>
                    <a:p>
                      <a:pPr algn="ctr">
                        <a:lnSpc>
                          <a:spcPct val="100000"/>
                        </a:lnSpc>
                        <a:spcAft>
                          <a:spcPts val="0"/>
                        </a:spcAft>
                      </a:pPr>
                      <a:r>
                        <a:rPr lang="es-EC" sz="1800" dirty="0">
                          <a:effectLst/>
                          <a:latin typeface="Arial" panose="020B0604020202020204" pitchFamily="34" charset="0"/>
                          <a:cs typeface="Arial" panose="020B0604020202020204" pitchFamily="34" charset="0"/>
                        </a:rPr>
                        <a:t>Ítems</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800">
                          <a:effectLst/>
                          <a:latin typeface="Arial" panose="020B0604020202020204" pitchFamily="34" charset="0"/>
                          <a:cs typeface="Arial" panose="020B0604020202020204" pitchFamily="34" charset="0"/>
                        </a:rPr>
                        <a:t>Cant.</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00000"/>
                        </a:lnSpc>
                        <a:spcAft>
                          <a:spcPts val="0"/>
                        </a:spcAft>
                      </a:pPr>
                      <a:r>
                        <a:rPr lang="es-EC" sz="1800">
                          <a:effectLst/>
                          <a:latin typeface="Arial" panose="020B0604020202020204" pitchFamily="34" charset="0"/>
                          <a:cs typeface="Arial" panose="020B0604020202020204" pitchFamily="34" charset="0"/>
                        </a:rPr>
                        <a:t>Falta de conocimiento</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800">
                          <a:effectLst/>
                          <a:latin typeface="Arial" panose="020B0604020202020204" pitchFamily="34" charset="0"/>
                          <a:cs typeface="Arial" panose="020B0604020202020204" pitchFamily="34" charset="0"/>
                        </a:rPr>
                        <a:t>31</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00000"/>
                        </a:lnSpc>
                        <a:spcAft>
                          <a:spcPts val="0"/>
                        </a:spcAft>
                      </a:pPr>
                      <a:r>
                        <a:rPr lang="es-EC" sz="1800">
                          <a:effectLst/>
                          <a:latin typeface="Arial" panose="020B0604020202020204" pitchFamily="34" charset="0"/>
                          <a:cs typeface="Arial" panose="020B0604020202020204" pitchFamily="34" charset="0"/>
                        </a:rPr>
                        <a:t>Falta de recursos</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00000"/>
                        </a:lnSpc>
                        <a:spcAft>
                          <a:spcPts val="0"/>
                        </a:spcAft>
                      </a:pPr>
                      <a:r>
                        <a:rPr lang="es-EC" sz="1800">
                          <a:effectLst/>
                          <a:latin typeface="Arial" panose="020B0604020202020204" pitchFamily="34" charset="0"/>
                          <a:cs typeface="Arial" panose="020B0604020202020204" pitchFamily="34" charset="0"/>
                        </a:rPr>
                        <a:t>Falta de interés</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800">
                          <a:effectLst/>
                          <a:latin typeface="Arial" panose="020B0604020202020204" pitchFamily="34" charset="0"/>
                          <a:cs typeface="Arial" panose="020B0604020202020204" pitchFamily="34" charset="0"/>
                        </a:rPr>
                        <a:t>7</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00000"/>
                        </a:lnSpc>
                        <a:spcAft>
                          <a:spcPts val="0"/>
                        </a:spcAft>
                      </a:pPr>
                      <a:r>
                        <a:rPr lang="es-EC" sz="1800">
                          <a:effectLst/>
                          <a:latin typeface="Arial" panose="020B0604020202020204" pitchFamily="34" charset="0"/>
                          <a:cs typeface="Arial" panose="020B0604020202020204" pitchFamily="34" charset="0"/>
                        </a:rPr>
                        <a:t>Lentitud en los trámites</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00000"/>
                        </a:lnSpc>
                        <a:spcAft>
                          <a:spcPts val="0"/>
                        </a:spcAft>
                      </a:pPr>
                      <a:r>
                        <a:rPr lang="es-EC" sz="1800">
                          <a:effectLst/>
                          <a:latin typeface="Arial" panose="020B0604020202020204" pitchFamily="34" charset="0"/>
                          <a:cs typeface="Arial" panose="020B0604020202020204" pitchFamily="34" charset="0"/>
                        </a:rPr>
                        <a:t>No existen personas que asesoren en el proceso</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00000"/>
                        </a:lnSpc>
                        <a:spcAft>
                          <a:spcPts val="0"/>
                        </a:spcAft>
                      </a:pPr>
                      <a:r>
                        <a:rPr lang="es-EC" sz="1800">
                          <a:effectLst/>
                          <a:latin typeface="Arial" panose="020B0604020202020204" pitchFamily="34" charset="0"/>
                          <a:cs typeface="Arial" panose="020B0604020202020204" pitchFamily="34" charset="0"/>
                        </a:rPr>
                        <a:t>Muchos requisitos</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800" dirty="0">
                          <a:effectLst/>
                          <a:latin typeface="Arial" panose="020B0604020202020204" pitchFamily="34" charset="0"/>
                          <a:cs typeface="Arial" panose="020B0604020202020204" pitchFamily="34" charset="0"/>
                        </a:rPr>
                        <a:t>0</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just">
                        <a:lnSpc>
                          <a:spcPct val="100000"/>
                        </a:lnSpc>
                        <a:spcAft>
                          <a:spcPts val="0"/>
                        </a:spcAft>
                      </a:pPr>
                      <a:r>
                        <a:rPr lang="es-EC" sz="1800">
                          <a:effectLst/>
                          <a:latin typeface="Arial" panose="020B0604020202020204" pitchFamily="34" charset="0"/>
                          <a:cs typeface="Arial" panose="020B0604020202020204" pitchFamily="34" charset="0"/>
                        </a:rPr>
                        <a:t>Costo elevado del proceso</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l">
                        <a:lnSpc>
                          <a:spcPct val="100000"/>
                        </a:lnSpc>
                        <a:spcAft>
                          <a:spcPts val="0"/>
                        </a:spcAft>
                      </a:pPr>
                      <a:r>
                        <a:rPr lang="es-EC" sz="1800">
                          <a:effectLst/>
                          <a:latin typeface="Arial" panose="020B0604020202020204" pitchFamily="34" charset="0"/>
                          <a:cs typeface="Arial" panose="020B0604020202020204" pitchFamily="34" charset="0"/>
                        </a:rPr>
                        <a:t>Otros</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0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00000"/>
                        </a:lnSpc>
                        <a:spcAft>
                          <a:spcPts val="0"/>
                        </a:spcAft>
                      </a:pPr>
                      <a:r>
                        <a:rPr lang="es-EC" sz="1800">
                          <a:effectLst/>
                          <a:latin typeface="Arial" panose="020B0604020202020204" pitchFamily="34" charset="0"/>
                          <a:cs typeface="Arial" panose="020B0604020202020204" pitchFamily="34" charset="0"/>
                        </a:rPr>
                        <a:t>Total</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800" dirty="0">
                          <a:effectLst/>
                          <a:latin typeface="Arial" panose="020B0604020202020204" pitchFamily="34" charset="0"/>
                          <a:cs typeface="Arial" panose="020B0604020202020204" pitchFamily="34" charset="0"/>
                        </a:rPr>
                        <a:t>38</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305" y="1196752"/>
            <a:ext cx="620378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793" y="262389"/>
            <a:ext cx="6768752" cy="646331"/>
          </a:xfrm>
          <a:prstGeom prst="rect">
            <a:avLst/>
          </a:prstGeom>
        </p:spPr>
        <p:txBody>
          <a:bodyPr wrap="square">
            <a:spAutoFit/>
          </a:bodyPr>
          <a:lstStyle/>
          <a:p>
            <a:r>
              <a:rPr lang="es-EC" b="1" dirty="0">
                <a:latin typeface="Arial" panose="020B0604020202020204" pitchFamily="34" charset="0"/>
                <a:cs typeface="Arial" panose="020B0604020202020204" pitchFamily="34" charset="0"/>
              </a:rPr>
              <a:t>De los siguientes ítems señale con cuales la empresa se ha encontrado:</a:t>
            </a:r>
            <a:endParaRPr lang="es-EC" dirty="0">
              <a:latin typeface="Arial" panose="020B0604020202020204" pitchFamily="34" charset="0"/>
              <a:cs typeface="Arial" panose="020B0604020202020204" pitchFamily="34" charset="0"/>
            </a:endParaRPr>
          </a:p>
        </p:txBody>
      </p:sp>
      <p:sp>
        <p:nvSpPr>
          <p:cNvPr id="4" name="3 Rectángulo"/>
          <p:cNvSpPr/>
          <p:nvPr/>
        </p:nvSpPr>
        <p:spPr>
          <a:xfrm>
            <a:off x="179785" y="5085184"/>
            <a:ext cx="11161240" cy="1661993"/>
          </a:xfrm>
          <a:prstGeom prst="rect">
            <a:avLst/>
          </a:prstGeom>
        </p:spPr>
        <p:txBody>
          <a:bodyPr wrap="square">
            <a:spAutoFit/>
          </a:bodyPr>
          <a:lstStyle/>
          <a:p>
            <a:pPr algn="just"/>
            <a:r>
              <a:rPr lang="es-EC" sz="1700" b="1" dirty="0">
                <a:latin typeface="Arial" panose="020B0604020202020204" pitchFamily="34" charset="0"/>
                <a:cs typeface="Arial" panose="020B0604020202020204" pitchFamily="34" charset="0"/>
              </a:rPr>
              <a:t>Análisis.-</a:t>
            </a:r>
            <a:endParaRPr lang="es-EC" sz="1700" dirty="0">
              <a:latin typeface="Arial" panose="020B0604020202020204" pitchFamily="34" charset="0"/>
              <a:cs typeface="Arial" panose="020B0604020202020204" pitchFamily="34" charset="0"/>
            </a:endParaRPr>
          </a:p>
          <a:p>
            <a:pPr algn="just"/>
            <a:r>
              <a:rPr lang="es-EC" sz="1700" dirty="0">
                <a:latin typeface="Arial" panose="020B0604020202020204" pitchFamily="34" charset="0"/>
                <a:cs typeface="Arial" panose="020B0604020202020204" pitchFamily="34" charset="0"/>
              </a:rPr>
              <a:t> </a:t>
            </a:r>
          </a:p>
          <a:p>
            <a:pPr algn="just"/>
            <a:r>
              <a:rPr lang="es-EC" sz="1700" dirty="0">
                <a:latin typeface="Arial" panose="020B0604020202020204" pitchFamily="34" charset="0"/>
                <a:cs typeface="Arial" panose="020B0604020202020204" pitchFamily="34" charset="0"/>
              </a:rPr>
              <a:t>Los resultados reflejan que los principales problemas que tiene las compañías encuestadas para incursionar en el mercado de valores son la falta de conocimiento en temas relacionados con el sector bursátil, específicamente en los procesos y mecanismos que se deben seguir para financiar sus operaciones utilizando este sector. Este resultado refleja que el bajo conocimiento, es un factor en el que tienen problemas las compañías encuestadas.</a:t>
            </a:r>
          </a:p>
        </p:txBody>
      </p:sp>
    </p:spTree>
    <p:extLst>
      <p:ext uri="{BB962C8B-B14F-4D97-AF65-F5344CB8AC3E}">
        <p14:creationId xmlns:p14="http://schemas.microsoft.com/office/powerpoint/2010/main" val="1578398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13740756"/>
              </p:ext>
            </p:extLst>
          </p:nvPr>
        </p:nvGraphicFramePr>
        <p:xfrm>
          <a:off x="251793" y="1538714"/>
          <a:ext cx="5184576" cy="3186430"/>
        </p:xfrm>
        <a:graphic>
          <a:graphicData uri="http://schemas.openxmlformats.org/drawingml/2006/table">
            <a:tbl>
              <a:tblPr firstRow="1" firstCol="1" bandRow="1">
                <a:tableStyleId>{5940675A-B579-460E-94D1-54222C63F5DA}</a:tableStyleId>
              </a:tblPr>
              <a:tblGrid>
                <a:gridCol w="1553252"/>
                <a:gridCol w="764543"/>
                <a:gridCol w="229235"/>
                <a:gridCol w="146019"/>
                <a:gridCol w="146019"/>
                <a:gridCol w="566081"/>
                <a:gridCol w="566081"/>
                <a:gridCol w="637282"/>
                <a:gridCol w="576064"/>
              </a:tblGrid>
              <a:tr h="232410">
                <a:tc>
                  <a:txBody>
                    <a:bodyPr/>
                    <a:lstStyle/>
                    <a:p>
                      <a:pPr>
                        <a:lnSpc>
                          <a:spcPct val="100000"/>
                        </a:lnSpc>
                      </a:pP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gridSpan="6">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Resultados</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Evaluación</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hMerge="1">
                  <a:txBody>
                    <a:bodyPr/>
                    <a:lstStyle/>
                    <a:p>
                      <a:endParaRPr lang="es-EC"/>
                    </a:p>
                  </a:txBody>
                  <a:tcPr/>
                </a:tc>
              </a:tr>
              <a:tr h="263525">
                <a:tc rowSpan="2">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Ítems</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gridSpan="6">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Calificación</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Gestión Baja</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rowSpan="2">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Gestión Alta</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177165">
                <a:tc vMerge="1">
                  <a:txBody>
                    <a:bodyPr/>
                    <a:lstStyle/>
                    <a:p>
                      <a:endParaRPr lang="es-EC"/>
                    </a:p>
                  </a:txBody>
                  <a:tcP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4</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5</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Total</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vMerge="1">
                  <a:txBody>
                    <a:bodyPr/>
                    <a:lstStyle/>
                    <a:p>
                      <a:endParaRPr lang="es-EC"/>
                    </a:p>
                  </a:txBody>
                  <a:tcPr/>
                </a:tc>
                <a:tc vMerge="1">
                  <a:txBody>
                    <a:bodyPr/>
                    <a:lstStyle/>
                    <a:p>
                      <a:endParaRPr lang="es-EC"/>
                    </a:p>
                  </a:txBody>
                  <a:tcPr/>
                </a:tc>
              </a:tr>
              <a:tr h="521970">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Capacitación y asesoramiento en la normativa legal vigente del Mercado de Valores.</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dirty="0">
                          <a:effectLst/>
                          <a:latin typeface="Arial" panose="020B0604020202020204" pitchFamily="34" charset="0"/>
                          <a:cs typeface="Arial" panose="020B0604020202020204" pitchFamily="34" charset="0"/>
                        </a:rPr>
                        <a:t>18</a:t>
                      </a: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14</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6</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538480">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Capacitación y asesoramiento técnico y práctico en la utilización de la plataforma SIUB. </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14</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4</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528320">
                <a:tc>
                  <a:txBody>
                    <a:bodyPr/>
                    <a:lstStyle/>
                    <a:p>
                      <a:pPr algn="just">
                        <a:lnSpc>
                          <a:spcPct val="100000"/>
                        </a:lnSpc>
                        <a:spcAft>
                          <a:spcPts val="0"/>
                        </a:spcAft>
                      </a:pPr>
                      <a:r>
                        <a:rPr lang="es-EC" sz="1100" kern="150">
                          <a:effectLst/>
                          <a:latin typeface="Arial" panose="020B0604020202020204" pitchFamily="34" charset="0"/>
                          <a:cs typeface="Arial" panose="020B0604020202020204" pitchFamily="34" charset="0"/>
                        </a:rPr>
                        <a:t>Socialización de los productos y ventajas que ofrece el mercado de valores.</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14</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4</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244475">
                <a:tc rowSpan="2">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Media</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20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14</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4</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38</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r h="257175">
                <a:tc vMerge="1">
                  <a:txBody>
                    <a:bodyPr/>
                    <a:lstStyle/>
                    <a:p>
                      <a:endParaRPr lang="es-EC"/>
                    </a:p>
                  </a:txBody>
                  <a:tcPr/>
                </a:tc>
                <a:tc gridSpan="6">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Equivalencia (%)</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0000"/>
                        </a:lnSpc>
                        <a:spcAft>
                          <a:spcPts val="0"/>
                        </a:spcAft>
                      </a:pPr>
                      <a:r>
                        <a:rPr lang="es-EC" sz="1100" kern="150">
                          <a:effectLst/>
                          <a:latin typeface="Arial" panose="020B0604020202020204" pitchFamily="34" charset="0"/>
                          <a:cs typeface="Arial" panose="020B0604020202020204" pitchFamily="34" charset="0"/>
                        </a:rPr>
                        <a:t>100%</a:t>
                      </a:r>
                      <a:endParaRPr lang="es-EC" sz="1100" kern="15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c>
                  <a:txBody>
                    <a:bodyPr/>
                    <a:lstStyle/>
                    <a:p>
                      <a:pPr algn="ctr">
                        <a:lnSpc>
                          <a:spcPct val="100000"/>
                        </a:lnSpc>
                        <a:spcAft>
                          <a:spcPts val="0"/>
                        </a:spcAft>
                      </a:pPr>
                      <a:r>
                        <a:rPr lang="es-EC" sz="1100" kern="150" dirty="0">
                          <a:effectLst/>
                          <a:latin typeface="Arial" panose="020B0604020202020204" pitchFamily="34" charset="0"/>
                          <a:cs typeface="Arial" panose="020B0604020202020204" pitchFamily="34" charset="0"/>
                        </a:rPr>
                        <a:t>0,00%</a:t>
                      </a:r>
                      <a:endParaRPr lang="es-EC" sz="1100" kern="150" dirty="0">
                        <a:solidFill>
                          <a:srgbClr val="000000"/>
                        </a:solidFill>
                        <a:effectLst/>
                        <a:latin typeface="Arial" panose="020B0604020202020204" pitchFamily="34" charset="0"/>
                        <a:ea typeface="Calibri"/>
                        <a:cs typeface="Arial" panose="020B0604020202020204" pitchFamily="34" charset="0"/>
                      </a:endParaRPr>
                    </a:p>
                  </a:txBody>
                  <a:tcPr marL="17780" marR="17780" marT="0" marB="0" anchor="ctr"/>
                </a:tc>
              </a:tr>
            </a:tbl>
          </a:graphicData>
        </a:graphic>
      </p:graphicFrame>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393" y="1346675"/>
            <a:ext cx="5660752" cy="359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51793" y="188640"/>
            <a:ext cx="7056784" cy="923330"/>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Como califica la eficiencia del Mercado de Valores ecuatoriano en los siguientes temas; marque con una X (siendo 1 la más baja y 5 la más alta):</a:t>
            </a:r>
            <a:endParaRPr lang="es-EC" dirty="0">
              <a:latin typeface="Arial" panose="020B0604020202020204" pitchFamily="34" charset="0"/>
              <a:cs typeface="Arial" panose="020B0604020202020204" pitchFamily="34" charset="0"/>
            </a:endParaRPr>
          </a:p>
        </p:txBody>
      </p:sp>
      <p:sp>
        <p:nvSpPr>
          <p:cNvPr id="4" name="3 Rectángulo"/>
          <p:cNvSpPr/>
          <p:nvPr/>
        </p:nvSpPr>
        <p:spPr>
          <a:xfrm>
            <a:off x="223466" y="5013176"/>
            <a:ext cx="11089679" cy="1754326"/>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pPr algn="just"/>
            <a:r>
              <a:rPr lang="es-EC" b="1" dirty="0">
                <a:latin typeface="Arial" panose="020B0604020202020204" pitchFamily="34" charset="0"/>
                <a:cs typeface="Arial" panose="020B0604020202020204" pitchFamily="34" charset="0"/>
              </a:rPr>
              <a:t> </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Los resultados obtenidos revelan la apreciación que tienen las compañías encuestadas entorno a la gestión del mercado de valores, el resultado demuestra que este sector no tiene una buena gestión en capacitación y asesoramiento para las empresas. Esto indica que este es un factor por el que las compañías no recurren al sector bursátil para financiar sus operaciones.</a:t>
            </a:r>
          </a:p>
        </p:txBody>
      </p: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347381423"/>
              </p:ext>
            </p:extLst>
          </p:nvPr>
        </p:nvGraphicFramePr>
        <p:xfrm>
          <a:off x="827857" y="2719184"/>
          <a:ext cx="2316480" cy="1645920"/>
        </p:xfrm>
        <a:graphic>
          <a:graphicData uri="http://schemas.openxmlformats.org/drawingml/2006/table">
            <a:tbl>
              <a:tblPr firstRow="1" firstCol="1" bandRow="1">
                <a:tableStyleId>{5940675A-B579-460E-94D1-54222C63F5DA}</a:tableStyleId>
              </a:tblPr>
              <a:tblGrid>
                <a:gridCol w="1617980"/>
                <a:gridCol w="698500"/>
              </a:tblGrid>
              <a:tr h="161925">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Respuesta</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Cant.</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l">
                        <a:lnSpc>
                          <a:spcPct val="150000"/>
                        </a:lnSpc>
                        <a:spcAft>
                          <a:spcPts val="0"/>
                        </a:spcAft>
                      </a:pPr>
                      <a:r>
                        <a:rPr lang="es-EC" sz="1800">
                          <a:effectLst/>
                          <a:latin typeface="Arial" panose="020B0604020202020204" pitchFamily="34" charset="0"/>
                          <a:cs typeface="Arial" panose="020B0604020202020204" pitchFamily="34" charset="0"/>
                        </a:rPr>
                        <a:t>SI</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38</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l">
                        <a:lnSpc>
                          <a:spcPct val="150000"/>
                        </a:lnSpc>
                        <a:spcAft>
                          <a:spcPts val="0"/>
                        </a:spcAft>
                      </a:pPr>
                      <a:r>
                        <a:rPr lang="es-EC" sz="1800">
                          <a:effectLst/>
                          <a:latin typeface="Arial" panose="020B0604020202020204" pitchFamily="34" charset="0"/>
                          <a:cs typeface="Arial" panose="020B0604020202020204" pitchFamily="34" charset="0"/>
                        </a:rPr>
                        <a:t>NO</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Total</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38</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279" y="1772816"/>
            <a:ext cx="658467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39825" y="188640"/>
            <a:ext cx="6788846" cy="461665"/>
          </a:xfrm>
          <a:prstGeom prst="rect">
            <a:avLst/>
          </a:prstGeom>
        </p:spPr>
        <p:txBody>
          <a:bodyPr wrap="none">
            <a:spAutoFit/>
          </a:bodyPr>
          <a:lstStyle/>
          <a:p>
            <a:r>
              <a:rPr lang="es-EC" sz="2400" b="1" dirty="0">
                <a:latin typeface="Arial" panose="020B0604020202020204" pitchFamily="34" charset="0"/>
                <a:cs typeface="Arial" panose="020B0604020202020204" pitchFamily="34" charset="0"/>
              </a:rPr>
              <a:t>Sección 4. Asesoramiento en Financiamiento</a:t>
            </a:r>
            <a:endParaRPr lang="es-EC" sz="2400" dirty="0">
              <a:latin typeface="Arial" panose="020B0604020202020204" pitchFamily="34" charset="0"/>
              <a:cs typeface="Arial" panose="020B0604020202020204" pitchFamily="34" charset="0"/>
            </a:endParaRPr>
          </a:p>
        </p:txBody>
      </p:sp>
      <p:sp>
        <p:nvSpPr>
          <p:cNvPr id="4" name="3 Rectángulo"/>
          <p:cNvSpPr/>
          <p:nvPr/>
        </p:nvSpPr>
        <p:spPr>
          <a:xfrm>
            <a:off x="251793" y="908720"/>
            <a:ext cx="7416824" cy="646331"/>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Si tuviera la oportunidad de obtener financiamiento en el mercado de valores, aceptaría iniciar el proceso:</a:t>
            </a:r>
            <a:endParaRPr lang="es-EC" dirty="0">
              <a:latin typeface="Arial" panose="020B0604020202020204" pitchFamily="34" charset="0"/>
              <a:cs typeface="Arial" panose="020B0604020202020204" pitchFamily="34" charset="0"/>
            </a:endParaRPr>
          </a:p>
        </p:txBody>
      </p:sp>
      <p:sp>
        <p:nvSpPr>
          <p:cNvPr id="5" name="4 Rectángulo"/>
          <p:cNvSpPr/>
          <p:nvPr/>
        </p:nvSpPr>
        <p:spPr>
          <a:xfrm>
            <a:off x="107777" y="5187510"/>
            <a:ext cx="11233248" cy="1477328"/>
          </a:xfrm>
          <a:prstGeom prst="rect">
            <a:avLst/>
          </a:prstGeom>
        </p:spPr>
        <p:txBody>
          <a:bodyPr wrap="square">
            <a:spAutoFit/>
          </a:bodyPr>
          <a:lstStyle/>
          <a:p>
            <a:r>
              <a:rPr lang="es-EC"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 </a:t>
            </a:r>
          </a:p>
          <a:p>
            <a:r>
              <a:rPr lang="es-EC" dirty="0">
                <a:latin typeface="Arial" panose="020B0604020202020204" pitchFamily="34" charset="0"/>
                <a:cs typeface="Arial" panose="020B0604020202020204" pitchFamily="34" charset="0"/>
              </a:rPr>
              <a:t>De acuerdo a los resultados obtenidos todas las compañías encuestadas estarían dispuestas a financiar sus operaciones, siempre y cuando existan los mecanismos suficientes que faciliten los procesos de emisión de valores, para así minimizar costos y tiempo.</a:t>
            </a:r>
          </a:p>
        </p:txBody>
      </p:sp>
    </p:spTree>
    <p:extLst>
      <p:ext uri="{BB962C8B-B14F-4D97-AF65-F5344CB8AC3E}">
        <p14:creationId xmlns:p14="http://schemas.microsoft.com/office/powerpoint/2010/main" val="3160467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atosgratis.net/wp-content/uploads/2010/12/como-redactar-objetivo-profes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70735" y="4664546"/>
            <a:ext cx="1526274" cy="12847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kathercomp.com/images/especific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137" y="5661248"/>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812441" y="1916832"/>
            <a:ext cx="3543808" cy="47525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C" sz="2400" dirty="0">
                <a:solidFill>
                  <a:schemeClr val="tx1"/>
                </a:solidFill>
                <a:latin typeface="Arial" panose="020B0604020202020204" pitchFamily="34" charset="0"/>
                <a:cs typeface="Arial" panose="020B0604020202020204" pitchFamily="34" charset="0"/>
              </a:rPr>
              <a:t>Investigar las causas por las cuáles las compañías ubicadas en la provincia de Santo Domingo de los Tsáchilas no financian sus operaciones a través del Mercado de Valores y plantear alternativas viables utilizando dicho mercado</a:t>
            </a:r>
            <a:r>
              <a:rPr lang="es-EC" sz="2400" dirty="0" smtClean="0">
                <a:solidFill>
                  <a:schemeClr val="tx1"/>
                </a:solidFill>
                <a:latin typeface="Arial" panose="020B0604020202020204" pitchFamily="34" charset="0"/>
                <a:cs typeface="Arial" panose="020B0604020202020204" pitchFamily="34" charset="0"/>
              </a:rPr>
              <a:t>.</a:t>
            </a:r>
            <a:endParaRPr lang="es-EC" sz="2400" dirty="0">
              <a:solidFill>
                <a:schemeClr val="tx1"/>
              </a:solidFill>
              <a:latin typeface="Arial" panose="020B0604020202020204" pitchFamily="34" charset="0"/>
              <a:cs typeface="Arial" panose="020B0604020202020204" pitchFamily="34" charset="0"/>
            </a:endParaRPr>
          </a:p>
        </p:txBody>
      </p:sp>
      <p:sp>
        <p:nvSpPr>
          <p:cNvPr id="10" name="9 Rectángulo"/>
          <p:cNvSpPr/>
          <p:nvPr/>
        </p:nvSpPr>
        <p:spPr>
          <a:xfrm>
            <a:off x="810224" y="1036105"/>
            <a:ext cx="3543808" cy="6647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latin typeface="Arial" panose="020B0604020202020204" pitchFamily="34" charset="0"/>
                <a:cs typeface="Arial" panose="020B0604020202020204" pitchFamily="34" charset="0"/>
              </a:rPr>
              <a:t>OBJETIVO GENERAL</a:t>
            </a:r>
            <a:endParaRPr lang="es-EC" sz="2400" b="1" dirty="0">
              <a:solidFill>
                <a:schemeClr val="tx1"/>
              </a:solidFill>
              <a:latin typeface="Arial" panose="020B0604020202020204" pitchFamily="34" charset="0"/>
              <a:cs typeface="Arial" panose="020B0604020202020204" pitchFamily="34" charset="0"/>
            </a:endParaRPr>
          </a:p>
        </p:txBody>
      </p:sp>
      <p:sp>
        <p:nvSpPr>
          <p:cNvPr id="12" name="11 Rectángulo"/>
          <p:cNvSpPr/>
          <p:nvPr/>
        </p:nvSpPr>
        <p:spPr>
          <a:xfrm>
            <a:off x="4862521" y="1916832"/>
            <a:ext cx="6190471" cy="47525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s-ES" sz="2000" dirty="0">
                <a:solidFill>
                  <a:schemeClr val="tx1"/>
                </a:solidFill>
                <a:latin typeface="Arial" panose="020B0604020202020204" pitchFamily="34" charset="0"/>
                <a:cs typeface="Arial" panose="020B0604020202020204" pitchFamily="34" charset="0"/>
              </a:rPr>
              <a:t>Establecer el marco teórico y metodológico de la investigación de manera ordenada y coherente para el desarrollo del trabajo.</a:t>
            </a:r>
            <a:endParaRPr lang="es-EC" sz="200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s-ES" sz="2000" dirty="0">
                <a:solidFill>
                  <a:schemeClr val="tx1"/>
                </a:solidFill>
                <a:latin typeface="Arial" panose="020B0604020202020204" pitchFamily="34" charset="0"/>
                <a:cs typeface="Arial" panose="020B0604020202020204" pitchFamily="34" charset="0"/>
              </a:rPr>
              <a:t>Investigar el nivel de conocimiento que tiene las compañías sobre las fuentes de financiamiento que ofrece el Mercado de Valores.</a:t>
            </a:r>
            <a:endParaRPr lang="es-EC" sz="200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s-ES" sz="2000" dirty="0">
                <a:solidFill>
                  <a:schemeClr val="tx1"/>
                </a:solidFill>
                <a:latin typeface="Arial" panose="020B0604020202020204" pitchFamily="34" charset="0"/>
                <a:cs typeface="Arial" panose="020B0604020202020204" pitchFamily="34" charset="0"/>
              </a:rPr>
              <a:t>Analizar las propuestas que ofrece el Mercado de Valores a las compañías, para que financien sus operaciones en la bolsa de valores y los beneficios financieros que se otorgan a los inversionistas.</a:t>
            </a:r>
            <a:endParaRPr lang="es-EC" sz="200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s-ES" sz="2000" dirty="0">
                <a:solidFill>
                  <a:schemeClr val="tx1"/>
                </a:solidFill>
                <a:latin typeface="Arial" panose="020B0604020202020204" pitchFamily="34" charset="0"/>
                <a:cs typeface="Arial" panose="020B0604020202020204" pitchFamily="34" charset="0"/>
              </a:rPr>
              <a:t>Emitir las respectivas conclusiones y recomendaciones de la investigación de manera resumida en función de los resultados obtenidos.</a:t>
            </a:r>
            <a:endParaRPr lang="es-EC" sz="2000" dirty="0">
              <a:solidFill>
                <a:schemeClr val="tx1"/>
              </a:solidFill>
              <a:effectLst/>
              <a:latin typeface="Arial" panose="020B0604020202020204" pitchFamily="34" charset="0"/>
              <a:cs typeface="Arial" panose="020B0604020202020204" pitchFamily="34" charset="0"/>
            </a:endParaRPr>
          </a:p>
        </p:txBody>
      </p:sp>
      <p:sp>
        <p:nvSpPr>
          <p:cNvPr id="13" name="12 Rectángulo"/>
          <p:cNvSpPr/>
          <p:nvPr/>
        </p:nvSpPr>
        <p:spPr>
          <a:xfrm>
            <a:off x="4860304" y="1036105"/>
            <a:ext cx="6192687" cy="6647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latin typeface="Arial" panose="020B0604020202020204" pitchFamily="34" charset="0"/>
                <a:cs typeface="Arial" panose="020B0604020202020204" pitchFamily="34" charset="0"/>
              </a:rPr>
              <a:t>OBJETIVO ESPECÍFICOS</a:t>
            </a:r>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96675831"/>
              </p:ext>
            </p:extLst>
          </p:nvPr>
        </p:nvGraphicFramePr>
        <p:xfrm>
          <a:off x="899865" y="2564904"/>
          <a:ext cx="2316480" cy="1645920"/>
        </p:xfrm>
        <a:graphic>
          <a:graphicData uri="http://schemas.openxmlformats.org/drawingml/2006/table">
            <a:tbl>
              <a:tblPr firstRow="1" firstCol="1" bandRow="1">
                <a:tableStyleId>{5940675A-B579-460E-94D1-54222C63F5DA}</a:tableStyleId>
              </a:tblPr>
              <a:tblGrid>
                <a:gridCol w="1617980"/>
                <a:gridCol w="698500"/>
              </a:tblGrid>
              <a:tr h="161925">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Respuesta</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Cant.</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l">
                        <a:lnSpc>
                          <a:spcPct val="150000"/>
                        </a:lnSpc>
                        <a:spcAft>
                          <a:spcPts val="0"/>
                        </a:spcAft>
                      </a:pPr>
                      <a:r>
                        <a:rPr lang="es-EC" sz="1800" dirty="0">
                          <a:effectLst/>
                          <a:latin typeface="Arial" panose="020B0604020202020204" pitchFamily="34" charset="0"/>
                          <a:cs typeface="Arial" panose="020B0604020202020204" pitchFamily="34" charset="0"/>
                        </a:rPr>
                        <a:t>SI</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38</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l">
                        <a:lnSpc>
                          <a:spcPct val="150000"/>
                        </a:lnSpc>
                        <a:spcAft>
                          <a:spcPts val="0"/>
                        </a:spcAft>
                      </a:pPr>
                      <a:r>
                        <a:rPr lang="es-EC" sz="1800">
                          <a:effectLst/>
                          <a:latin typeface="Arial" panose="020B0604020202020204" pitchFamily="34" charset="0"/>
                          <a:cs typeface="Arial" panose="020B0604020202020204" pitchFamily="34" charset="0"/>
                        </a:rPr>
                        <a:t>NO</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0</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161925">
                <a:tc>
                  <a:txBody>
                    <a:bodyPr/>
                    <a:lstStyle/>
                    <a:p>
                      <a:pPr algn="ctr">
                        <a:lnSpc>
                          <a:spcPct val="150000"/>
                        </a:lnSpc>
                        <a:spcAft>
                          <a:spcPts val="0"/>
                        </a:spcAft>
                      </a:pPr>
                      <a:r>
                        <a:rPr lang="es-EC" sz="1800">
                          <a:effectLst/>
                          <a:latin typeface="Arial" panose="020B0604020202020204" pitchFamily="34" charset="0"/>
                          <a:cs typeface="Arial" panose="020B0604020202020204" pitchFamily="34" charset="0"/>
                        </a:rPr>
                        <a:t>Total</a:t>
                      </a:r>
                      <a:endParaRPr lang="es-EC" sz="18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50000"/>
                        </a:lnSpc>
                        <a:spcAft>
                          <a:spcPts val="0"/>
                        </a:spcAft>
                      </a:pPr>
                      <a:r>
                        <a:rPr lang="es-EC" sz="1800" dirty="0">
                          <a:effectLst/>
                          <a:latin typeface="Arial" panose="020B0604020202020204" pitchFamily="34" charset="0"/>
                          <a:cs typeface="Arial" panose="020B0604020202020204" pitchFamily="34" charset="0"/>
                        </a:rPr>
                        <a:t>38</a:t>
                      </a:r>
                      <a:endParaRPr lang="es-EC" sz="18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516" y="1628800"/>
            <a:ext cx="7035477" cy="350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425" y="5340985"/>
            <a:ext cx="11243592" cy="1400383"/>
          </a:xfrm>
          <a:prstGeom prst="rect">
            <a:avLst/>
          </a:prstGeom>
        </p:spPr>
        <p:txBody>
          <a:bodyPr wrap="square">
            <a:spAutoFit/>
          </a:bodyPr>
          <a:lstStyle/>
          <a:p>
            <a:pPr algn="just"/>
            <a:r>
              <a:rPr lang="es-EC" sz="1700" b="1" dirty="0">
                <a:latin typeface="Arial" panose="020B0604020202020204" pitchFamily="34" charset="0"/>
                <a:cs typeface="Arial" panose="020B0604020202020204" pitchFamily="34" charset="0"/>
              </a:rPr>
              <a:t>Análisis.-</a:t>
            </a:r>
            <a:endParaRPr lang="es-EC" sz="1700" dirty="0">
              <a:latin typeface="Arial" panose="020B0604020202020204" pitchFamily="34" charset="0"/>
              <a:cs typeface="Arial" panose="020B0604020202020204" pitchFamily="34" charset="0"/>
            </a:endParaRPr>
          </a:p>
          <a:p>
            <a:pPr algn="just"/>
            <a:r>
              <a:rPr lang="es-EC" sz="1700" dirty="0">
                <a:latin typeface="Arial" panose="020B0604020202020204" pitchFamily="34" charset="0"/>
                <a:cs typeface="Arial" panose="020B0604020202020204" pitchFamily="34" charset="0"/>
              </a:rPr>
              <a:t> </a:t>
            </a:r>
          </a:p>
          <a:p>
            <a:pPr algn="just"/>
            <a:r>
              <a:rPr lang="es-EC" sz="1700" dirty="0">
                <a:latin typeface="Arial" panose="020B0604020202020204" pitchFamily="34" charset="0"/>
                <a:cs typeface="Arial" panose="020B0604020202020204" pitchFamily="34" charset="0"/>
              </a:rPr>
              <a:t>De acuerdo a los resultados obtenidos todas las compañías encuestadas tienen la necesidad de implementar un modelo de financiamiento encaminado a obtener recursos en el sector bursátil; y sugieren que este debe tener características que ayuden a disminuir tiempos y costos del proceso de emisión de valores.</a:t>
            </a:r>
          </a:p>
        </p:txBody>
      </p:sp>
      <p:sp>
        <p:nvSpPr>
          <p:cNvPr id="4" name="3 Rectángulo"/>
          <p:cNvSpPr/>
          <p:nvPr/>
        </p:nvSpPr>
        <p:spPr>
          <a:xfrm>
            <a:off x="323801" y="260648"/>
            <a:ext cx="6984776" cy="923330"/>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Permitiría que se pueda aplicar un modelo de Financiamiento en su empresa en caminado a obtener financiamiento en la bolsa de valores: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467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23864656"/>
              </p:ext>
            </p:extLst>
          </p:nvPr>
        </p:nvGraphicFramePr>
        <p:xfrm>
          <a:off x="1852372" y="1392168"/>
          <a:ext cx="7688453" cy="2743200"/>
        </p:xfrm>
        <a:graphic>
          <a:graphicData uri="http://schemas.openxmlformats.org/drawingml/2006/table">
            <a:tbl>
              <a:tblPr firstRow="1" firstCol="1" bandRow="1">
                <a:tableStyleId>{5940675A-B579-460E-94D1-54222C63F5DA}</a:tableStyleId>
              </a:tblPr>
              <a:tblGrid>
                <a:gridCol w="5356733"/>
                <a:gridCol w="1115060"/>
                <a:gridCol w="1216660"/>
              </a:tblGrid>
              <a:tr h="0">
                <a:tc gridSpan="3">
                  <a:txBody>
                    <a:bodyPr/>
                    <a:lstStyle/>
                    <a:p>
                      <a:pPr algn="ctr">
                        <a:lnSpc>
                          <a:spcPct val="100000"/>
                        </a:lnSpc>
                        <a:spcAft>
                          <a:spcPts val="0"/>
                        </a:spcAft>
                      </a:pPr>
                      <a:r>
                        <a:rPr lang="es-EC" sz="1800" b="1" kern="150" dirty="0" smtClean="0">
                          <a:solidFill>
                            <a:srgbClr val="000000"/>
                          </a:solidFill>
                          <a:effectLst/>
                          <a:latin typeface="Arial" panose="020B0604020202020204" pitchFamily="34" charset="0"/>
                          <a:ea typeface="Calibri"/>
                          <a:cs typeface="Arial" panose="020B0604020202020204" pitchFamily="34" charset="0"/>
                        </a:rPr>
                        <a:t>RESUMEN DE LA INVESTIGACIÓN</a:t>
                      </a:r>
                      <a:r>
                        <a:rPr lang="es-EC" sz="1800" b="1" kern="150" baseline="0" dirty="0" smtClean="0">
                          <a:solidFill>
                            <a:srgbClr val="000000"/>
                          </a:solidFill>
                          <a:effectLst/>
                          <a:latin typeface="Arial" panose="020B0604020202020204" pitchFamily="34" charset="0"/>
                          <a:ea typeface="Calibri"/>
                          <a:cs typeface="Arial" panose="020B0604020202020204" pitchFamily="34" charset="0"/>
                        </a:rPr>
                        <a:t> POR VARIABLES</a:t>
                      </a:r>
                      <a:endParaRPr lang="es-EC" sz="1800" b="1"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hMerge="1">
                  <a:txBody>
                    <a:bodyPr/>
                    <a:lstStyle/>
                    <a:p>
                      <a:pPr algn="ctr">
                        <a:lnSpc>
                          <a:spcPct val="100000"/>
                        </a:lnSpc>
                        <a:spcAft>
                          <a:spcPts val="0"/>
                        </a:spcAft>
                      </a:pP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hMerge="1">
                  <a:txBody>
                    <a:bodyPr/>
                    <a:lstStyle/>
                    <a:p>
                      <a:endParaRPr lang="es-EC"/>
                    </a:p>
                  </a:txBody>
                  <a:tcPr/>
                </a:tc>
              </a:tr>
              <a:tr h="0">
                <a:tc rowSpan="2">
                  <a:txBody>
                    <a:bodyPr/>
                    <a:lstStyle/>
                    <a:p>
                      <a:pPr algn="ctr">
                        <a:lnSpc>
                          <a:spcPct val="100000"/>
                        </a:lnSpc>
                        <a:spcAft>
                          <a:spcPts val="0"/>
                        </a:spcAft>
                      </a:pPr>
                      <a:r>
                        <a:rPr lang="es-EC" sz="1800" kern="150" dirty="0">
                          <a:effectLst/>
                          <a:latin typeface="Arial" panose="020B0604020202020204" pitchFamily="34" charset="0"/>
                          <a:cs typeface="Arial" panose="020B0604020202020204" pitchFamily="34" charset="0"/>
                        </a:rPr>
                        <a:t>Variables</a:t>
                      </a: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gridSpan="2">
                  <a:txBody>
                    <a:bodyPr/>
                    <a:lstStyle/>
                    <a:p>
                      <a:pPr algn="ctr">
                        <a:lnSpc>
                          <a:spcPct val="100000"/>
                        </a:lnSpc>
                        <a:spcAft>
                          <a:spcPts val="0"/>
                        </a:spcAft>
                      </a:pPr>
                      <a:r>
                        <a:rPr lang="es-EC" sz="1800" kern="150" dirty="0">
                          <a:effectLst/>
                          <a:latin typeface="Arial" panose="020B0604020202020204" pitchFamily="34" charset="0"/>
                          <a:cs typeface="Arial" panose="020B0604020202020204" pitchFamily="34" charset="0"/>
                        </a:rPr>
                        <a:t>Resultados</a:t>
                      </a: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hMerge="1">
                  <a:txBody>
                    <a:bodyPr/>
                    <a:lstStyle/>
                    <a:p>
                      <a:endParaRPr lang="es-EC"/>
                    </a:p>
                  </a:txBody>
                  <a:tcPr/>
                </a:tc>
              </a:tr>
              <a:tr h="0">
                <a:tc vMerge="1">
                  <a:txBody>
                    <a:bodyPr/>
                    <a:lstStyle/>
                    <a:p>
                      <a:endParaRPr lang="es-EC"/>
                    </a:p>
                  </a:txBody>
                  <a:tcP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Positivos</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Negativos</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just">
                        <a:lnSpc>
                          <a:spcPct val="100000"/>
                        </a:lnSpc>
                        <a:spcAft>
                          <a:spcPts val="0"/>
                        </a:spcAft>
                      </a:pPr>
                      <a:r>
                        <a:rPr lang="es-EC" sz="1800" kern="150">
                          <a:effectLst/>
                          <a:latin typeface="Arial" panose="020B0604020202020204" pitchFamily="34" charset="0"/>
                          <a:cs typeface="Arial" panose="020B0604020202020204" pitchFamily="34" charset="0"/>
                        </a:rPr>
                        <a:t>Información General de la Empresa</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38</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0</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just">
                        <a:lnSpc>
                          <a:spcPct val="100000"/>
                        </a:lnSpc>
                        <a:spcAft>
                          <a:spcPts val="0"/>
                        </a:spcAft>
                      </a:pPr>
                      <a:r>
                        <a:rPr lang="es-EC" sz="1800" kern="150">
                          <a:effectLst/>
                          <a:latin typeface="Arial" panose="020B0604020202020204" pitchFamily="34" charset="0"/>
                          <a:cs typeface="Arial" panose="020B0604020202020204" pitchFamily="34" charset="0"/>
                        </a:rPr>
                        <a:t>Estructura del Financiamiento de la Empresa</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31</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7</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just">
                        <a:lnSpc>
                          <a:spcPct val="100000"/>
                        </a:lnSpc>
                        <a:spcAft>
                          <a:spcPts val="0"/>
                        </a:spcAft>
                      </a:pPr>
                      <a:r>
                        <a:rPr lang="es-EC" sz="1800" kern="150">
                          <a:effectLst/>
                          <a:latin typeface="Arial" panose="020B0604020202020204" pitchFamily="34" charset="0"/>
                          <a:cs typeface="Arial" panose="020B0604020202020204" pitchFamily="34" charset="0"/>
                        </a:rPr>
                        <a:t>Conocimiento General del Mercado de Valores</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2</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36</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just">
                        <a:lnSpc>
                          <a:spcPct val="100000"/>
                        </a:lnSpc>
                        <a:spcAft>
                          <a:spcPts val="0"/>
                        </a:spcAft>
                      </a:pPr>
                      <a:r>
                        <a:rPr lang="es-EC" sz="1800" kern="150" dirty="0">
                          <a:effectLst/>
                          <a:latin typeface="Arial" panose="020B0604020202020204" pitchFamily="34" charset="0"/>
                          <a:cs typeface="Arial" panose="020B0604020202020204" pitchFamily="34" charset="0"/>
                        </a:rPr>
                        <a:t>Participación en el Mercado de Valores</a:t>
                      </a: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0</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38</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just">
                        <a:lnSpc>
                          <a:spcPct val="100000"/>
                        </a:lnSpc>
                        <a:spcAft>
                          <a:spcPts val="0"/>
                        </a:spcAft>
                      </a:pPr>
                      <a:r>
                        <a:rPr lang="es-EC" sz="1800" kern="150">
                          <a:effectLst/>
                          <a:latin typeface="Arial" panose="020B0604020202020204" pitchFamily="34" charset="0"/>
                          <a:cs typeface="Arial" panose="020B0604020202020204" pitchFamily="34" charset="0"/>
                        </a:rPr>
                        <a:t>Comunicación y Asesoramiento del Mercado de Valores</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0</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38</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just">
                        <a:lnSpc>
                          <a:spcPct val="100000"/>
                        </a:lnSpc>
                        <a:spcAft>
                          <a:spcPts val="0"/>
                        </a:spcAft>
                      </a:pPr>
                      <a:r>
                        <a:rPr lang="es-EC" sz="1800" kern="150">
                          <a:effectLst/>
                          <a:latin typeface="Arial" panose="020B0604020202020204" pitchFamily="34" charset="0"/>
                          <a:cs typeface="Arial" panose="020B0604020202020204" pitchFamily="34" charset="0"/>
                        </a:rPr>
                        <a:t>Necesidad de un Modelo de Financiamiento</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38</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dirty="0">
                          <a:effectLst/>
                          <a:latin typeface="Arial" panose="020B0604020202020204" pitchFamily="34" charset="0"/>
                          <a:cs typeface="Arial" panose="020B0604020202020204" pitchFamily="34" charset="0"/>
                        </a:rPr>
                        <a:t>0</a:t>
                      </a: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mc:AlternateContent xmlns:mc="http://schemas.openxmlformats.org/markup-compatibility/2006" xmlns:a14="http://schemas.microsoft.com/office/drawing/2010/main">
        <mc:Choice Requires="a14">
          <p:graphicFrame>
            <p:nvGraphicFramePr>
              <p:cNvPr id="3" name="2 Tabla"/>
              <p:cNvGraphicFramePr>
                <a:graphicFrameLocks noGrp="1"/>
              </p:cNvGraphicFramePr>
              <p:nvPr>
                <p:extLst>
                  <p:ext uri="{D42A27DB-BD31-4B8C-83A1-F6EECF244321}">
                    <p14:modId xmlns:p14="http://schemas.microsoft.com/office/powerpoint/2010/main" val="2213400746"/>
                  </p:ext>
                </p:extLst>
              </p:nvPr>
            </p:nvGraphicFramePr>
            <p:xfrm>
              <a:off x="1337188" y="4437112"/>
              <a:ext cx="8851709" cy="1922018"/>
            </p:xfrm>
            <a:graphic>
              <a:graphicData uri="http://schemas.openxmlformats.org/drawingml/2006/table">
                <a:tbl>
                  <a:tblPr firstRow="1" firstCol="1" bandRow="1">
                    <a:tableStyleId>{5940675A-B579-460E-94D1-54222C63F5DA}</a:tableStyleId>
                  </a:tblPr>
                  <a:tblGrid>
                    <a:gridCol w="4836287"/>
                    <a:gridCol w="4015422"/>
                  </a:tblGrid>
                  <a:tr h="0">
                    <a:tc gridSpan="2">
                      <a:txBody>
                        <a:bodyPr/>
                        <a:lstStyle/>
                        <a:p>
                          <a:pPr algn="ctr">
                            <a:lnSpc>
                              <a:spcPct val="100000"/>
                            </a:lnSpc>
                            <a:spcAft>
                              <a:spcPts val="0"/>
                            </a:spcAft>
                          </a:pPr>
                          <a:r>
                            <a:rPr lang="es-EC" sz="1800" b="1" kern="1200" dirty="0" smtClean="0">
                              <a:solidFill>
                                <a:schemeClr val="tx1"/>
                              </a:solidFill>
                              <a:effectLst/>
                              <a:latin typeface="Arial" panose="020B0604020202020204" pitchFamily="34" charset="0"/>
                              <a:ea typeface="+mn-ea"/>
                              <a:cs typeface="Arial" panose="020B0604020202020204" pitchFamily="34" charset="0"/>
                            </a:rPr>
                            <a:t>DATOS Y FÓRMULAS PARA CALCULAR EL CHI CUADRADO </a:t>
                          </a:r>
                          <a:endParaRPr lang="es-EC" sz="1800" b="1"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hMerge="1">
                      <a:txBody>
                        <a:bodyPr/>
                        <a:lstStyle/>
                        <a:p>
                          <a:pPr algn="ctr">
                            <a:lnSpc>
                              <a:spcPct val="100000"/>
                            </a:lnSpc>
                            <a:spcAft>
                              <a:spcPts val="0"/>
                            </a:spcAft>
                          </a:pP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just">
                            <a:lnSpc>
                              <a:spcPct val="100000"/>
                            </a:lnSpc>
                            <a:spcAft>
                              <a:spcPts val="0"/>
                            </a:spcAft>
                          </a:pPr>
                          <a:r>
                            <a:rPr lang="es-EC" sz="1800" kern="150" dirty="0">
                              <a:effectLst/>
                              <a:latin typeface="Arial" panose="020B0604020202020204" pitchFamily="34" charset="0"/>
                              <a:cs typeface="Arial" panose="020B0604020202020204" pitchFamily="34" charset="0"/>
                            </a:rPr>
                            <a:t>Margen de error según la </a:t>
                          </a:r>
                          <a:r>
                            <a:rPr lang="es-EC" sz="1800" kern="150" dirty="0" smtClean="0">
                              <a:effectLst/>
                              <a:latin typeface="Arial" panose="020B0604020202020204" pitchFamily="34" charset="0"/>
                              <a:cs typeface="Arial" panose="020B0604020202020204" pitchFamily="34" charset="0"/>
                            </a:rPr>
                            <a:t>tabla</a:t>
                          </a: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0,05</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just">
                            <a:lnSpc>
                              <a:spcPct val="100000"/>
                            </a:lnSpc>
                            <a:spcAft>
                              <a:spcPts val="0"/>
                            </a:spcAft>
                          </a:pPr>
                          <a:r>
                            <a:rPr lang="es-EC" sz="1800" kern="150">
                              <a:effectLst/>
                              <a:latin typeface="Arial" panose="020B0604020202020204" pitchFamily="34" charset="0"/>
                              <a:cs typeface="Arial" panose="020B0604020202020204" pitchFamily="34" charset="0"/>
                            </a:rPr>
                            <a:t>Grado de libertad</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es-EC" sz="1800" kern="150">
                                    <a:effectLst/>
                                    <a:latin typeface="Cambria Math"/>
                                  </a:rPr>
                                  <m:t>𝑽</m:t>
                                </m:r>
                                <m:r>
                                  <a:rPr lang="es-EC" sz="1800" kern="150">
                                    <a:effectLst/>
                                    <a:latin typeface="Cambria Math"/>
                                  </a:rPr>
                                  <m:t>=</m:t>
                                </m:r>
                                <m:r>
                                  <a:rPr lang="es-EC" sz="1800" kern="150">
                                    <a:effectLst/>
                                    <a:latin typeface="Cambria Math"/>
                                  </a:rPr>
                                  <m:t>𝑵</m:t>
                                </m:r>
                                <m:r>
                                  <a:rPr lang="es-EC" sz="1800" kern="150">
                                    <a:effectLst/>
                                    <a:latin typeface="Cambria Math"/>
                                  </a:rPr>
                                  <m:t>º </m:t>
                                </m:r>
                                <m:r>
                                  <a:rPr lang="es-EC" sz="1800" kern="150">
                                    <a:effectLst/>
                                    <a:latin typeface="Cambria Math"/>
                                  </a:rPr>
                                  <m:t>𝑭𝒊𝒍𝒂𝒔</m:t>
                                </m:r>
                                <m:r>
                                  <a:rPr lang="es-EC" sz="1800" kern="150">
                                    <a:effectLst/>
                                    <a:latin typeface="Cambria Math"/>
                                  </a:rPr>
                                  <m:t>−</m:t>
                                </m:r>
                                <m:r>
                                  <a:rPr lang="es-EC" sz="1800" kern="150">
                                    <a:effectLst/>
                                    <a:latin typeface="Cambria Math"/>
                                  </a:rPr>
                                  <m:t>𝟏</m:t>
                                </m:r>
                                <m:r>
                                  <a:rPr lang="es-EC" sz="1800" kern="150">
                                    <a:effectLst/>
                                    <a:latin typeface="Cambria Math"/>
                                  </a:rPr>
                                  <m:t>∗</m:t>
                                </m:r>
                                <m:r>
                                  <a:rPr lang="es-EC" sz="1800" kern="150">
                                    <a:effectLst/>
                                    <a:latin typeface="Cambria Math"/>
                                  </a:rPr>
                                  <m:t>𝑵</m:t>
                                </m:r>
                                <m:r>
                                  <a:rPr lang="es-EC" sz="1800" kern="150">
                                    <a:effectLst/>
                                    <a:latin typeface="Cambria Math"/>
                                  </a:rPr>
                                  <m:t>º </m:t>
                                </m:r>
                                <m:r>
                                  <a:rPr lang="es-EC" sz="1800" kern="150">
                                    <a:effectLst/>
                                    <a:latin typeface="Cambria Math"/>
                                  </a:rPr>
                                  <m:t>𝑪𝒐𝒍𝒖𝒎𝒏𝒂𝒔</m:t>
                                </m:r>
                                <m:r>
                                  <a:rPr lang="es-EC" sz="1800" kern="150">
                                    <a:effectLst/>
                                    <a:latin typeface="Cambria Math"/>
                                  </a:rPr>
                                  <m:t>−</m:t>
                                </m:r>
                                <m:r>
                                  <a:rPr lang="es-EC" sz="1800" kern="150">
                                    <a:effectLst/>
                                    <a:latin typeface="Cambria Math"/>
                                  </a:rPr>
                                  <m:t>𝟏</m:t>
                                </m:r>
                              </m:oMath>
                            </m:oMathPara>
                          </a14:m>
                          <a:endParaRPr lang="es-EC" sz="1800" kern="150">
                            <a:effectLst/>
                            <a:latin typeface="Arial" panose="020B0604020202020204" pitchFamily="34" charset="0"/>
                            <a:cs typeface="Arial" panose="020B0604020202020204" pitchFamily="34" charset="0"/>
                          </a:endParaRPr>
                        </a:p>
                        <a:p>
                          <a:pPr algn="ctr">
                            <a:lnSpc>
                              <a:spcPct val="100000"/>
                            </a:lnSpc>
                            <a:spcAft>
                              <a:spcPts val="0"/>
                            </a:spcAft>
                          </a:pPr>
                          <a14:m>
                            <m:oMath xmlns:m="http://schemas.openxmlformats.org/officeDocument/2006/math">
                              <m:r>
                                <a:rPr lang="es-EC" sz="1800" kern="150">
                                  <a:effectLst/>
                                  <a:latin typeface="Cambria Math"/>
                                </a:rPr>
                                <m:t>𝑽</m:t>
                              </m:r>
                              <m:r>
                                <a:rPr lang="es-EC" sz="1800" kern="150">
                                  <a:effectLst/>
                                  <a:latin typeface="Cambria Math"/>
                                </a:rPr>
                                <m:t>=</m:t>
                              </m:r>
                            </m:oMath>
                          </a14:m>
                          <a:r>
                            <a:rPr lang="es-EC" sz="1800" kern="150">
                              <a:effectLst/>
                              <a:latin typeface="Arial" panose="020B0604020202020204" pitchFamily="34" charset="0"/>
                              <a:cs typeface="Arial" panose="020B0604020202020204" pitchFamily="34" charset="0"/>
                            </a:rPr>
                            <a:t> 1</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just">
                            <a:lnSpc>
                              <a:spcPct val="100000"/>
                            </a:lnSpc>
                            <a:spcAft>
                              <a:spcPts val="0"/>
                            </a:spcAft>
                          </a:pPr>
                          <a:r>
                            <a:rPr lang="es-EC" sz="1800" kern="150">
                              <a:effectLst/>
                              <a:latin typeface="Arial" panose="020B0604020202020204" pitchFamily="34" charset="0"/>
                              <a:cs typeface="Arial" panose="020B0604020202020204" pitchFamily="34" charset="0"/>
                            </a:rPr>
                            <a:t>Chi Cuadrado </a:t>
                          </a:r>
                          <a14:m>
                            <m:oMath xmlns:m="http://schemas.openxmlformats.org/officeDocument/2006/math">
                              <m:sSup>
                                <m:sSupPr>
                                  <m:ctrlPr>
                                    <a:rPr lang="es-EC" sz="1800" i="1" kern="150">
                                      <a:effectLst/>
                                      <a:latin typeface="Cambria Math"/>
                                    </a:rPr>
                                  </m:ctrlPr>
                                </m:sSupPr>
                                <m:e>
                                  <m:r>
                                    <a:rPr lang="es-EC" sz="1800" kern="150">
                                      <a:effectLst/>
                                      <a:latin typeface="Cambria Math"/>
                                    </a:rPr>
                                    <m:t>𝑥</m:t>
                                  </m:r>
                                </m:e>
                                <m:sup>
                                  <m:r>
                                    <a:rPr lang="es-EC" sz="1800" kern="150">
                                      <a:effectLst/>
                                      <a:latin typeface="Cambria Math"/>
                                    </a:rPr>
                                    <m:t>2</m:t>
                                  </m:r>
                                </m:sup>
                              </m:sSup>
                            </m:oMath>
                          </a14:m>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p>
                                  <m:sSupPr>
                                    <m:ctrlPr>
                                      <a:rPr lang="es-EC" sz="1800" i="1" kern="150">
                                        <a:effectLst/>
                                        <a:latin typeface="Cambria Math"/>
                                      </a:rPr>
                                    </m:ctrlPr>
                                  </m:sSupPr>
                                  <m:e>
                                    <m:r>
                                      <a:rPr lang="es-EC" sz="1800" kern="150">
                                        <a:effectLst/>
                                        <a:latin typeface="Cambria Math"/>
                                      </a:rPr>
                                      <m:t>𝑥</m:t>
                                    </m:r>
                                  </m:e>
                                  <m:sup>
                                    <m:r>
                                      <a:rPr lang="es-EC" sz="1800" kern="150">
                                        <a:effectLst/>
                                        <a:latin typeface="Cambria Math"/>
                                      </a:rPr>
                                      <m:t>2</m:t>
                                    </m:r>
                                  </m:sup>
                                </m:sSup>
                                <m:r>
                                  <a:rPr lang="es-EC" sz="1800" kern="150">
                                    <a:effectLst/>
                                    <a:latin typeface="Cambria Math"/>
                                  </a:rPr>
                                  <m:t>=</m:t>
                                </m:r>
                                <m:f>
                                  <m:fPr>
                                    <m:ctrlPr>
                                      <a:rPr lang="es-EC" sz="1800" i="1" kern="150">
                                        <a:effectLst/>
                                        <a:latin typeface="Cambria Math"/>
                                      </a:rPr>
                                    </m:ctrlPr>
                                  </m:fPr>
                                  <m:num>
                                    <m:r>
                                      <a:rPr lang="es-EC" sz="1800" kern="150">
                                        <a:effectLst/>
                                        <a:latin typeface="Cambria Math"/>
                                      </a:rPr>
                                      <m:t>(</m:t>
                                    </m:r>
                                    <m:sSup>
                                      <m:sSupPr>
                                        <m:ctrlPr>
                                          <a:rPr lang="es-EC" sz="1800" i="1" kern="150">
                                            <a:effectLst/>
                                            <a:latin typeface="Cambria Math"/>
                                          </a:rPr>
                                        </m:ctrlPr>
                                      </m:sSupPr>
                                      <m:e>
                                        <m:r>
                                          <a:rPr lang="es-EC" sz="1800" kern="150">
                                            <a:effectLst/>
                                            <a:latin typeface="Cambria Math"/>
                                          </a:rPr>
                                          <m:t>𝐹</m:t>
                                        </m:r>
                                        <m:r>
                                          <a:rPr lang="es-EC" sz="1800" kern="150">
                                            <a:effectLst/>
                                            <a:latin typeface="Cambria Math"/>
                                          </a:rPr>
                                          <m:t>−</m:t>
                                        </m:r>
                                        <m:r>
                                          <a:rPr lang="es-EC" sz="1800" kern="150">
                                            <a:effectLst/>
                                            <a:latin typeface="Cambria Math"/>
                                          </a:rPr>
                                          <m:t>𝐹𝑡</m:t>
                                        </m:r>
                                        <m:r>
                                          <a:rPr lang="es-EC" sz="1800" kern="150">
                                            <a:effectLst/>
                                            <a:latin typeface="Cambria Math"/>
                                          </a:rPr>
                                          <m:t>)</m:t>
                                        </m:r>
                                      </m:e>
                                      <m:sup>
                                        <m:r>
                                          <a:rPr lang="es-EC" sz="1800" kern="150">
                                            <a:effectLst/>
                                            <a:latin typeface="Cambria Math"/>
                                          </a:rPr>
                                          <m:t>2</m:t>
                                        </m:r>
                                      </m:sup>
                                    </m:sSup>
                                  </m:num>
                                  <m:den>
                                    <m:r>
                                      <a:rPr lang="es-EC" sz="1800" kern="150">
                                        <a:effectLst/>
                                        <a:latin typeface="Cambria Math"/>
                                      </a:rPr>
                                      <m:t>𝐹𝑡</m:t>
                                    </m:r>
                                  </m:den>
                                </m:f>
                              </m:oMath>
                            </m:oMathPara>
                          </a14:m>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just">
                            <a:lnSpc>
                              <a:spcPct val="100000"/>
                            </a:lnSpc>
                            <a:spcAft>
                              <a:spcPts val="0"/>
                            </a:spcAft>
                          </a:pPr>
                          <a:r>
                            <a:rPr lang="es-EC" sz="1800" kern="150">
                              <a:effectLst/>
                              <a:latin typeface="Arial" panose="020B0604020202020204" pitchFamily="34" charset="0"/>
                              <a:cs typeface="Arial" panose="020B0604020202020204" pitchFamily="34" charset="0"/>
                            </a:rPr>
                            <a:t>Tabla de distribución </a:t>
                          </a:r>
                          <a14:m>
                            <m:oMath xmlns:m="http://schemas.openxmlformats.org/officeDocument/2006/math">
                              <m:sSup>
                                <m:sSupPr>
                                  <m:ctrlPr>
                                    <a:rPr lang="es-EC" sz="1800" i="1" kern="150">
                                      <a:effectLst/>
                                      <a:latin typeface="Cambria Math"/>
                                    </a:rPr>
                                  </m:ctrlPr>
                                </m:sSupPr>
                                <m:e>
                                  <m:r>
                                    <a:rPr lang="es-EC" sz="1800" kern="150">
                                      <a:effectLst/>
                                      <a:latin typeface="Cambria Math"/>
                                    </a:rPr>
                                    <m:t>𝑥</m:t>
                                  </m:r>
                                </m:e>
                                <m:sup>
                                  <m:r>
                                    <a:rPr lang="es-EC" sz="1800" kern="150">
                                      <a:effectLst/>
                                      <a:latin typeface="Cambria Math"/>
                                    </a:rPr>
                                    <m:t>2</m:t>
                                  </m:r>
                                </m:sup>
                              </m:sSup>
                            </m:oMath>
                          </a14:m>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dirty="0">
                              <a:effectLst/>
                              <a:latin typeface="Arial" panose="020B0604020202020204" pitchFamily="34" charset="0"/>
                              <a:cs typeface="Arial" panose="020B0604020202020204" pitchFamily="34" charset="0"/>
                            </a:rPr>
                            <a:t>Grado Libertad (1) = 3,8415</a:t>
                          </a: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mc:Choice>
        <mc:Fallback xmlns="">
          <p:graphicFrame>
            <p:nvGraphicFramePr>
              <p:cNvPr id="3" name="2 Tabla"/>
              <p:cNvGraphicFramePr>
                <a:graphicFrameLocks noGrp="1"/>
              </p:cNvGraphicFramePr>
              <p:nvPr>
                <p:extLst>
                  <p:ext uri="{D42A27DB-BD31-4B8C-83A1-F6EECF244321}">
                    <p14:modId xmlns:p14="http://schemas.microsoft.com/office/powerpoint/2010/main" val="2213400746"/>
                  </p:ext>
                </p:extLst>
              </p:nvPr>
            </p:nvGraphicFramePr>
            <p:xfrm>
              <a:off x="1337188" y="4437112"/>
              <a:ext cx="8851709" cy="1961389"/>
            </p:xfrm>
            <a:graphic>
              <a:graphicData uri="http://schemas.openxmlformats.org/drawingml/2006/table">
                <a:tbl>
                  <a:tblPr firstRow="1" firstCol="1" bandRow="1">
                    <a:tableStyleId>{5940675A-B579-460E-94D1-54222C63F5DA}</a:tableStyleId>
                  </a:tblPr>
                  <a:tblGrid>
                    <a:gridCol w="4836287"/>
                    <a:gridCol w="4015422"/>
                  </a:tblGrid>
                  <a:tr h="274320">
                    <a:tc gridSpan="2">
                      <a:txBody>
                        <a:bodyPr/>
                        <a:lstStyle/>
                        <a:p>
                          <a:pPr algn="ctr">
                            <a:lnSpc>
                              <a:spcPct val="100000"/>
                            </a:lnSpc>
                            <a:spcAft>
                              <a:spcPts val="0"/>
                            </a:spcAft>
                          </a:pPr>
                          <a:r>
                            <a:rPr lang="es-EC" sz="1800" b="1" kern="1200" dirty="0" smtClean="0">
                              <a:solidFill>
                                <a:schemeClr val="tx1"/>
                              </a:solidFill>
                              <a:effectLst/>
                              <a:latin typeface="Arial" panose="020B0604020202020204" pitchFamily="34" charset="0"/>
                              <a:ea typeface="+mn-ea"/>
                              <a:cs typeface="Arial" panose="020B0604020202020204" pitchFamily="34" charset="0"/>
                            </a:rPr>
                            <a:t>DATOS Y FÓRMULAS PARA CALCULAR EL CHI CUADRADO </a:t>
                          </a:r>
                          <a:endParaRPr lang="es-EC" sz="1800" b="1"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hMerge="1">
                      <a:txBody>
                        <a:bodyPr/>
                        <a:lstStyle/>
                        <a:p>
                          <a:pPr algn="ctr">
                            <a:lnSpc>
                              <a:spcPct val="100000"/>
                            </a:lnSpc>
                            <a:spcAft>
                              <a:spcPts val="0"/>
                            </a:spcAft>
                          </a:pP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274320">
                    <a:tc>
                      <a:txBody>
                        <a:bodyPr/>
                        <a:lstStyle/>
                        <a:p>
                          <a:pPr algn="just">
                            <a:lnSpc>
                              <a:spcPct val="100000"/>
                            </a:lnSpc>
                            <a:spcAft>
                              <a:spcPts val="0"/>
                            </a:spcAft>
                          </a:pPr>
                          <a:r>
                            <a:rPr lang="es-EC" sz="1800" kern="150" dirty="0">
                              <a:effectLst/>
                              <a:latin typeface="Arial" panose="020B0604020202020204" pitchFamily="34" charset="0"/>
                              <a:cs typeface="Arial" panose="020B0604020202020204" pitchFamily="34" charset="0"/>
                            </a:rPr>
                            <a:t>Margen de error según la </a:t>
                          </a:r>
                          <a:r>
                            <a:rPr lang="es-EC" sz="1800" kern="150" dirty="0" smtClean="0">
                              <a:effectLst/>
                              <a:latin typeface="Arial" panose="020B0604020202020204" pitchFamily="34" charset="0"/>
                              <a:cs typeface="Arial" panose="020B0604020202020204" pitchFamily="34" charset="0"/>
                            </a:rPr>
                            <a:t>tabla</a:t>
                          </a: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s-EC" sz="1800" kern="150">
                              <a:effectLst/>
                              <a:latin typeface="Arial" panose="020B0604020202020204" pitchFamily="34" charset="0"/>
                              <a:cs typeface="Arial" panose="020B0604020202020204" pitchFamily="34" charset="0"/>
                            </a:rPr>
                            <a:t>0,05</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r h="548640">
                    <a:tc>
                      <a:txBody>
                        <a:bodyPr/>
                        <a:lstStyle/>
                        <a:p>
                          <a:pPr algn="just">
                            <a:lnSpc>
                              <a:spcPct val="100000"/>
                            </a:lnSpc>
                            <a:spcAft>
                              <a:spcPts val="0"/>
                            </a:spcAft>
                          </a:pPr>
                          <a:r>
                            <a:rPr lang="es-EC" sz="1800" kern="150">
                              <a:effectLst/>
                              <a:latin typeface="Arial" panose="020B0604020202020204" pitchFamily="34" charset="0"/>
                              <a:cs typeface="Arial" panose="020B0604020202020204" pitchFamily="34" charset="0"/>
                            </a:rPr>
                            <a:t>Grado de libertad</a:t>
                          </a:r>
                          <a:endParaRPr lang="es-EC" sz="1800" kern="15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endParaRPr lang="es-EC"/>
                        </a:p>
                      </a:txBody>
                      <a:tcPr marL="68580" marR="68580" marT="0" marB="0" anchor="ctr">
                        <a:blipFill rotWithShape="1">
                          <a:blip r:embed="rId2"/>
                          <a:stretch>
                            <a:fillRect l="-120334" t="-114444" r="-152" b="-184444"/>
                          </a:stretch>
                        </a:blipFill>
                      </a:tcPr>
                    </a:tc>
                  </a:tr>
                  <a:tr h="583629">
                    <a:tc>
                      <a:txBody>
                        <a:bodyPr/>
                        <a:lstStyle/>
                        <a:p>
                          <a:endParaRPr lang="es-EC"/>
                        </a:p>
                      </a:txBody>
                      <a:tcPr marL="68580" marR="68580" marT="0" marB="0" anchor="ctr">
                        <a:blipFill rotWithShape="1">
                          <a:blip r:embed="rId2"/>
                          <a:stretch>
                            <a:fillRect t="-201042" r="-83228" b="-72917"/>
                          </a:stretch>
                        </a:blipFill>
                      </a:tcPr>
                    </a:tc>
                    <a:tc>
                      <a:txBody>
                        <a:bodyPr/>
                        <a:lstStyle/>
                        <a:p>
                          <a:endParaRPr lang="es-EC"/>
                        </a:p>
                      </a:txBody>
                      <a:tcPr marL="68580" marR="68580" marT="0" marB="0" anchor="ctr">
                        <a:blipFill rotWithShape="1">
                          <a:blip r:embed="rId2"/>
                          <a:stretch>
                            <a:fillRect l="-120334" t="-201042" r="-152" b="-72917"/>
                          </a:stretch>
                        </a:blipFill>
                      </a:tcPr>
                    </a:tc>
                  </a:tr>
                  <a:tr h="280480">
                    <a:tc>
                      <a:txBody>
                        <a:bodyPr/>
                        <a:lstStyle/>
                        <a:p>
                          <a:endParaRPr lang="es-EC"/>
                        </a:p>
                      </a:txBody>
                      <a:tcPr marL="68580" marR="68580" marT="0" marB="0" anchor="ctr">
                        <a:blipFill rotWithShape="1">
                          <a:blip r:embed="rId2"/>
                          <a:stretch>
                            <a:fillRect t="-628261" r="-83228" b="-52174"/>
                          </a:stretch>
                        </a:blipFill>
                      </a:tcPr>
                    </a:tc>
                    <a:tc>
                      <a:txBody>
                        <a:bodyPr/>
                        <a:lstStyle/>
                        <a:p>
                          <a:pPr algn="ctr">
                            <a:lnSpc>
                              <a:spcPct val="100000"/>
                            </a:lnSpc>
                            <a:spcAft>
                              <a:spcPts val="0"/>
                            </a:spcAft>
                          </a:pPr>
                          <a:r>
                            <a:rPr lang="es-EC" sz="1800" kern="150" dirty="0">
                              <a:effectLst/>
                              <a:latin typeface="Arial" panose="020B0604020202020204" pitchFamily="34" charset="0"/>
                              <a:cs typeface="Arial" panose="020B0604020202020204" pitchFamily="34" charset="0"/>
                            </a:rPr>
                            <a:t>Grado Libertad (1) = 3,8415</a:t>
                          </a:r>
                          <a:endParaRPr lang="es-EC" sz="1800" kern="1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mc:Fallback>
      </mc:AlternateContent>
      <p:sp>
        <p:nvSpPr>
          <p:cNvPr id="4" name="3 Rectángulo"/>
          <p:cNvSpPr/>
          <p:nvPr/>
        </p:nvSpPr>
        <p:spPr>
          <a:xfrm>
            <a:off x="1259905" y="303039"/>
            <a:ext cx="4408899" cy="553998"/>
          </a:xfrm>
          <a:prstGeom prst="rect">
            <a:avLst/>
          </a:prstGeom>
        </p:spPr>
        <p:txBody>
          <a:bodyPr wrap="none">
            <a:spAutoFit/>
          </a:bodyPr>
          <a:lstStyle/>
          <a:p>
            <a:r>
              <a:rPr lang="es-ES" sz="3000" b="1" dirty="0" smtClean="0">
                <a:latin typeface="Arial" panose="020B0604020202020204" pitchFamily="34" charset="0"/>
                <a:cs typeface="Arial" panose="020B0604020202020204" pitchFamily="34" charset="0"/>
              </a:rPr>
              <a:t>ANÁLISIS BIVARIABLE</a:t>
            </a:r>
            <a:endParaRPr lang="es-EC"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Imagen"/>
          <p:cNvPicPr>
            <a:picLocks noChangeAspect="1"/>
          </p:cNvPicPr>
          <p:nvPr/>
        </p:nvPicPr>
        <p:blipFill rotWithShape="1">
          <a:blip r:embed="rId2"/>
          <a:srcRect l="22989" t="33467" r="3722" b="20823"/>
          <a:stretch/>
        </p:blipFill>
        <p:spPr>
          <a:xfrm>
            <a:off x="107777" y="1052736"/>
            <a:ext cx="11305256" cy="3816424"/>
          </a:xfrm>
          <a:prstGeom prst="rect">
            <a:avLst/>
          </a:prstGeom>
        </p:spPr>
      </p:pic>
      <p:sp>
        <p:nvSpPr>
          <p:cNvPr id="3" name="2 Rectángulo"/>
          <p:cNvSpPr/>
          <p:nvPr/>
        </p:nvSpPr>
        <p:spPr>
          <a:xfrm>
            <a:off x="107777" y="5013176"/>
            <a:ext cx="11305256" cy="1754326"/>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Análisis.-</a:t>
            </a:r>
            <a:endParaRPr lang="es-EC" dirty="0">
              <a:latin typeface="Arial" panose="020B0604020202020204" pitchFamily="34" charset="0"/>
              <a:cs typeface="Arial" panose="020B0604020202020204" pitchFamily="34" charset="0"/>
            </a:endParaRPr>
          </a:p>
          <a:p>
            <a:pPr algn="just"/>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Los resultados muestran que la correlación entre las variables es nula, dado que las frecuencias obtenidas en cada celda son demasiado pequeñas (cercanas a 0). Según Jack </a:t>
            </a:r>
            <a:r>
              <a:rPr lang="es-EC" dirty="0" err="1">
                <a:latin typeface="Arial" panose="020B0604020202020204" pitchFamily="34" charset="0"/>
                <a:cs typeface="Arial" panose="020B0604020202020204" pitchFamily="34" charset="0"/>
              </a:rPr>
              <a:t>Levin</a:t>
            </a:r>
            <a:r>
              <a:rPr lang="es-EC" dirty="0">
                <a:latin typeface="Arial" panose="020B0604020202020204" pitchFamily="34" charset="0"/>
                <a:cs typeface="Arial" panose="020B0604020202020204" pitchFamily="34" charset="0"/>
              </a:rPr>
              <a:t>, la correlación se da solamente cuando en un problema de 2 x 2 ninguna las frecuencia esperada es menor que 5. Este resultado genera que la confirmación de la hipótesis se obtenga solamente analizando cada variable de manera independiente.</a:t>
            </a:r>
          </a:p>
        </p:txBody>
      </p: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809" y="303039"/>
            <a:ext cx="6624736" cy="553998"/>
          </a:xfrm>
          <a:prstGeom prst="rect">
            <a:avLst/>
          </a:prstGeom>
        </p:spPr>
        <p:txBody>
          <a:bodyPr wrap="square">
            <a:spAutoFit/>
          </a:bodyPr>
          <a:lstStyle/>
          <a:p>
            <a:pPr algn="ctr"/>
            <a:r>
              <a:rPr lang="es-ES" sz="3000" b="1" dirty="0" smtClean="0">
                <a:latin typeface="Arial" panose="020B0604020202020204" pitchFamily="34" charset="0"/>
                <a:cs typeface="Arial" panose="020B0604020202020204" pitchFamily="34" charset="0"/>
              </a:rPr>
              <a:t>INFORME FINAL DE RESULTADOS</a:t>
            </a:r>
            <a:endParaRPr lang="es-EC" sz="3000"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720200661"/>
              </p:ext>
            </p:extLst>
          </p:nvPr>
        </p:nvGraphicFramePr>
        <p:xfrm>
          <a:off x="179785" y="1196752"/>
          <a:ext cx="11089232" cy="5547360"/>
        </p:xfrm>
        <a:graphic>
          <a:graphicData uri="http://schemas.openxmlformats.org/drawingml/2006/table">
            <a:tbl>
              <a:tblPr firstRow="1" bandRow="1">
                <a:tableStyleId>{5940675A-B579-460E-94D1-54222C63F5DA}</a:tableStyleId>
              </a:tblPr>
              <a:tblGrid>
                <a:gridCol w="1944216"/>
                <a:gridCol w="9145016"/>
              </a:tblGrid>
              <a:tr h="370840">
                <a:tc>
                  <a:txBody>
                    <a:bodyPr/>
                    <a:lstStyle/>
                    <a:p>
                      <a:pPr algn="ctr"/>
                      <a:r>
                        <a:rPr lang="es-EC" sz="1600" b="1" dirty="0" smtClean="0">
                          <a:latin typeface="Arial" panose="020B0604020202020204" pitchFamily="34" charset="0"/>
                          <a:cs typeface="Arial" panose="020B0604020202020204" pitchFamily="34" charset="0"/>
                        </a:rPr>
                        <a:t>INTRODUCCIÓN</a:t>
                      </a:r>
                      <a:endParaRPr lang="es-EC" sz="1600" b="1" dirty="0">
                        <a:latin typeface="Arial" panose="020B0604020202020204" pitchFamily="34" charset="0"/>
                        <a:cs typeface="Arial" panose="020B0604020202020204" pitchFamily="34"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600" dirty="0" smtClean="0">
                          <a:latin typeface="Arial" panose="020B0604020202020204" pitchFamily="34" charset="0"/>
                          <a:cs typeface="Arial" panose="020B0604020202020204" pitchFamily="34" charset="0"/>
                        </a:rPr>
                        <a:t>En la investigación planteada se propone identificar las causas por las cuáles las compañías ubicadas en la provincia de Santo Domingo de los Tsáchilas no financian sus operaciones a través del Mercado de Valores.</a:t>
                      </a:r>
                    </a:p>
                  </a:txBody>
                  <a:tcPr anchor="ctr"/>
                </a:tc>
              </a:tr>
              <a:tr h="370840">
                <a:tc>
                  <a:txBody>
                    <a:bodyPr/>
                    <a:lstStyle/>
                    <a:p>
                      <a:pPr algn="ctr"/>
                      <a:r>
                        <a:rPr lang="es-EC" sz="1600" b="1" dirty="0" smtClean="0">
                          <a:latin typeface="Arial" panose="020B0604020202020204" pitchFamily="34" charset="0"/>
                          <a:cs typeface="Arial" panose="020B0604020202020204" pitchFamily="34" charset="0"/>
                        </a:rPr>
                        <a:t>COMPROBACIÓN</a:t>
                      </a:r>
                      <a:r>
                        <a:rPr lang="es-EC" sz="1600" b="1" baseline="0" dirty="0" smtClean="0">
                          <a:latin typeface="Arial" panose="020B0604020202020204" pitchFamily="34" charset="0"/>
                          <a:cs typeface="Arial" panose="020B0604020202020204" pitchFamily="34" charset="0"/>
                        </a:rPr>
                        <a:t> DE HIPOTESIS</a:t>
                      </a:r>
                      <a:endParaRPr lang="es-EC" sz="1600" b="1" dirty="0">
                        <a:latin typeface="Arial" panose="020B0604020202020204" pitchFamily="34" charset="0"/>
                        <a:cs typeface="Arial" panose="020B0604020202020204" pitchFamily="34" charset="0"/>
                      </a:endParaRPr>
                    </a:p>
                  </a:txBody>
                  <a:tcPr anchor="ctr"/>
                </a:tc>
                <a:tc>
                  <a:txBody>
                    <a:bodyPr/>
                    <a:lstStyle/>
                    <a:p>
                      <a:pPr algn="just"/>
                      <a:r>
                        <a:rPr lang="es-EC" sz="1600" dirty="0" smtClean="0">
                          <a:latin typeface="Arial" panose="020B0604020202020204" pitchFamily="34" charset="0"/>
                          <a:cs typeface="Arial" panose="020B0604020202020204" pitchFamily="34" charset="0"/>
                        </a:rPr>
                        <a:t>Se confirmar que la hipótesis planteada es acertada, ya la falta de conocimiento en temas relacionados con el sector bursátil, específicamente en la emisión de valores y la falta de eficiencia en la gestión por parte de los organismos responsables en comunicación, capacitación y asesoramiento son las causas de mayor incidencia para que las compañías ubicadas en la provincia de Santo Domingo de los Tsáchilas no financien sus operaciones mediante el Mercado de Valores.</a:t>
                      </a: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smtClean="0">
                        <a:latin typeface="Arial" panose="020B0604020202020204" pitchFamily="34" charset="0"/>
                        <a:cs typeface="Arial" panose="020B0604020202020204" pitchFamily="34" charset="0"/>
                      </a:endParaRPr>
                    </a:p>
                    <a:p>
                      <a:pPr algn="just"/>
                      <a:endParaRPr lang="es-EC" sz="1600" dirty="0">
                        <a:latin typeface="Arial" panose="020B0604020202020204" pitchFamily="34" charset="0"/>
                        <a:cs typeface="Arial" panose="020B0604020202020204" pitchFamily="34" charset="0"/>
                      </a:endParaRPr>
                    </a:p>
                  </a:txBody>
                  <a:tcPr anchor="ctr"/>
                </a:tc>
              </a:tr>
            </a:tbl>
          </a:graphicData>
        </a:graphic>
      </p:graphicFrame>
      <p:pic>
        <p:nvPicPr>
          <p:cNvPr id="6" name="5 Imag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73" r="7045" b="9033"/>
          <a:stretch/>
        </p:blipFill>
        <p:spPr bwMode="auto">
          <a:xfrm>
            <a:off x="4212233" y="3695278"/>
            <a:ext cx="5155812" cy="290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901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87080877"/>
              </p:ext>
            </p:extLst>
          </p:nvPr>
        </p:nvGraphicFramePr>
        <p:xfrm>
          <a:off x="107777" y="1024840"/>
          <a:ext cx="11233248" cy="5806440"/>
        </p:xfrm>
        <a:graphic>
          <a:graphicData uri="http://schemas.openxmlformats.org/drawingml/2006/table">
            <a:tbl>
              <a:tblPr firstRow="1" bandRow="1">
                <a:tableStyleId>{5940675A-B579-460E-94D1-54222C63F5DA}</a:tableStyleId>
              </a:tblPr>
              <a:tblGrid>
                <a:gridCol w="2016224"/>
                <a:gridCol w="9217024"/>
              </a:tblGrid>
              <a:tr h="855792">
                <a:tc>
                  <a:txBody>
                    <a:bodyPr/>
                    <a:lstStyle/>
                    <a:p>
                      <a:pPr algn="ctr"/>
                      <a:r>
                        <a:rPr lang="es-EC" sz="1300" b="1" dirty="0" smtClean="0">
                          <a:latin typeface="Arial" panose="020B0604020202020204" pitchFamily="34" charset="0"/>
                          <a:cs typeface="Arial" panose="020B0604020202020204" pitchFamily="34" charset="0"/>
                        </a:rPr>
                        <a:t>LIMITACIONES DE LA INVESTIGACIÓN</a:t>
                      </a:r>
                      <a:endParaRPr lang="es-EC" sz="1300" b="1" dirty="0">
                        <a:latin typeface="Arial" panose="020B0604020202020204" pitchFamily="34" charset="0"/>
                        <a:cs typeface="Arial" panose="020B0604020202020204" pitchFamily="34" charset="0"/>
                      </a:endParaRPr>
                    </a:p>
                  </a:txBody>
                  <a:tcPr anchor="ctr"/>
                </a:tc>
                <a:tc>
                  <a:txBody>
                    <a:bodyPr/>
                    <a:lstStyle/>
                    <a:p>
                      <a:pPr marL="171450" lvl="0" indent="-171450" algn="just">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Ubicación distante de algunas compañías, debido a su lejanía fueron contactadas telefónicamente,. </a:t>
                      </a:r>
                      <a:endParaRPr lang="es-EC" sz="1300" dirty="0" smtClean="0">
                        <a:effectLst/>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Información incorrecta cargada en la base de datos de la Superintendencia de Compañías, Valores y Seguros, debido a que la dirección y el número telefónico eran erróneos.</a:t>
                      </a:r>
                      <a:endParaRPr lang="es-EC" sz="1300" dirty="0" smtClean="0">
                        <a:effectLst/>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Las respuestas por parte de los funcionarios de las compañías encuestadas pueden generar una limitación.</a:t>
                      </a:r>
                      <a:endParaRPr lang="es-EC" sz="1300" dirty="0" smtClean="0">
                        <a:effectLst/>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Finalmente algunas empresas se negaron atender la solicitud de encuesta.</a:t>
                      </a:r>
                      <a:endParaRPr lang="es-EC" sz="1300" dirty="0" smtClean="0">
                        <a:effectLst/>
                        <a:latin typeface="Arial" panose="020B0604020202020204" pitchFamily="34" charset="0"/>
                        <a:cs typeface="Arial" panose="020B0604020202020204" pitchFamily="34" charset="0"/>
                      </a:endParaRPr>
                    </a:p>
                  </a:txBody>
                  <a:tcPr anchor="ctr"/>
                </a:tc>
              </a:tr>
              <a:tr h="137904">
                <a:tc>
                  <a:txBody>
                    <a:bodyPr/>
                    <a:lstStyle/>
                    <a:p>
                      <a:pPr algn="ctr"/>
                      <a:r>
                        <a:rPr lang="es-EC" sz="1300" b="1" dirty="0" smtClean="0">
                          <a:latin typeface="Arial" panose="020B0604020202020204" pitchFamily="34" charset="0"/>
                          <a:cs typeface="Arial" panose="020B0604020202020204" pitchFamily="34" charset="0"/>
                        </a:rPr>
                        <a:t>CONTRIBUCIONES</a:t>
                      </a:r>
                      <a:endParaRPr lang="es-EC" sz="1300" b="1" dirty="0">
                        <a:latin typeface="Arial" panose="020B0604020202020204" pitchFamily="34" charset="0"/>
                        <a:cs typeface="Arial" panose="020B0604020202020204" pitchFamily="34" charset="0"/>
                      </a:endParaRPr>
                    </a:p>
                  </a:txBody>
                  <a:tcPr anchor="ctr"/>
                </a:tc>
                <a:tc>
                  <a:txBody>
                    <a:bodyPr/>
                    <a:lstStyle/>
                    <a:p>
                      <a:pPr marL="171450" lvl="0" indent="-171450" algn="just" defTabSz="914400" rtl="0" eaLnBrk="1" latinLnBrk="0" hangingPunct="1">
                        <a:buFont typeface="Arial" panose="020B0604020202020204" pitchFamily="34" charset="0"/>
                        <a:buChar char="•"/>
                      </a:pPr>
                      <a:r>
                        <a:rPr lang="es-EC" sz="1300" kern="1200" dirty="0" smtClean="0">
                          <a:solidFill>
                            <a:schemeClr val="tx1"/>
                          </a:solidFill>
                          <a:effectLst/>
                          <a:latin typeface="Arial" panose="020B0604020202020204" pitchFamily="34" charset="0"/>
                          <a:ea typeface="+mn-ea"/>
                          <a:cs typeface="Arial" panose="020B0604020202020204" pitchFamily="34" charset="0"/>
                        </a:rPr>
                        <a:t>Se logró comprobar la hipótesis planteada, y se identificaron los problemas que se generan cuando las compañías ubicadas en la provincia de Santo Domingo</a:t>
                      </a:r>
                      <a:r>
                        <a:rPr lang="es-EC" sz="1300" kern="1200" baseline="0" dirty="0" smtClean="0">
                          <a:solidFill>
                            <a:schemeClr val="tx1"/>
                          </a:solidFill>
                          <a:effectLst/>
                          <a:latin typeface="Arial" panose="020B0604020202020204" pitchFamily="34" charset="0"/>
                          <a:ea typeface="+mn-ea"/>
                          <a:cs typeface="Arial" panose="020B0604020202020204" pitchFamily="34" charset="0"/>
                        </a:rPr>
                        <a:t> i</a:t>
                      </a:r>
                      <a:r>
                        <a:rPr lang="es-EC" sz="1300" kern="1200" dirty="0" smtClean="0">
                          <a:solidFill>
                            <a:schemeClr val="tx1"/>
                          </a:solidFill>
                          <a:effectLst/>
                          <a:latin typeface="Arial" panose="020B0604020202020204" pitchFamily="34" charset="0"/>
                          <a:ea typeface="+mn-ea"/>
                          <a:cs typeface="Arial" panose="020B0604020202020204" pitchFamily="34" charset="0"/>
                        </a:rPr>
                        <a:t>ntentan conseguir financiamiento en el sector bursátil.</a:t>
                      </a:r>
                    </a:p>
                    <a:p>
                      <a:pPr marL="171450" lvl="0" indent="-171450" algn="just" defTabSz="914400" rtl="0" eaLnBrk="1" latinLnBrk="0" hangingPunct="1">
                        <a:buFont typeface="Arial" panose="020B0604020202020204" pitchFamily="34" charset="0"/>
                        <a:buChar char="•"/>
                      </a:pPr>
                      <a:r>
                        <a:rPr lang="es-EC" sz="1300" kern="1200" dirty="0" smtClean="0">
                          <a:solidFill>
                            <a:schemeClr val="tx1"/>
                          </a:solidFill>
                          <a:effectLst/>
                          <a:latin typeface="Arial" panose="020B0604020202020204" pitchFamily="34" charset="0"/>
                          <a:ea typeface="+mn-ea"/>
                          <a:cs typeface="Arial" panose="020B0604020202020204" pitchFamily="34" charset="0"/>
                        </a:rPr>
                        <a:t>Modelo de financiamiento enfocado a ayudar a las compañías a conseguir recursos. </a:t>
                      </a:r>
                    </a:p>
                  </a:txBody>
                  <a:tcPr anchor="ctr"/>
                </a:tc>
              </a:tr>
              <a:tr h="1610423">
                <a:tc>
                  <a:txBody>
                    <a:bodyPr/>
                    <a:lstStyle/>
                    <a:p>
                      <a:pPr algn="ctr"/>
                      <a:r>
                        <a:rPr lang="es-EC" sz="1300" b="1" dirty="0" smtClean="0">
                          <a:latin typeface="Arial" panose="020B0604020202020204" pitchFamily="34" charset="0"/>
                          <a:cs typeface="Arial" panose="020B0604020202020204" pitchFamily="34" charset="0"/>
                        </a:rPr>
                        <a:t>PISTAS PARA INVESTIGACIONES</a:t>
                      </a:r>
                      <a:r>
                        <a:rPr lang="es-EC" sz="1300" b="1" baseline="0" dirty="0" smtClean="0">
                          <a:latin typeface="Arial" panose="020B0604020202020204" pitchFamily="34" charset="0"/>
                          <a:cs typeface="Arial" panose="020B0604020202020204" pitchFamily="34" charset="0"/>
                        </a:rPr>
                        <a:t> POSTERIORES</a:t>
                      </a:r>
                      <a:endParaRPr lang="es-EC" sz="1300" b="1" dirty="0">
                        <a:latin typeface="Arial" panose="020B0604020202020204" pitchFamily="34" charset="0"/>
                        <a:cs typeface="Arial" panose="020B0604020202020204" pitchFamily="34" charset="0"/>
                      </a:endParaRPr>
                    </a:p>
                  </a:txBody>
                  <a:tcPr anchor="ctr"/>
                </a:tc>
                <a:tc>
                  <a:txBody>
                    <a:bodyPr/>
                    <a:lstStyle/>
                    <a:p>
                      <a:pPr marL="171450" lvl="0" indent="-171450" algn="just" defTabSz="914400" rtl="0" eaLnBrk="1" latinLnBrk="0" hangingPunct="1">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Obtener información a través del portal de la Superintendencia de Compañías, Valores y Seguros, y las Bolsas de Valores de Quito y Guayaquil.</a:t>
                      </a:r>
                      <a:endParaRPr lang="es-EC" sz="13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just" defTabSz="914400" rtl="0" eaLnBrk="1" latinLnBrk="0" hangingPunct="1">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El bajo conocimiento en temas bursátiles es una de las causas principales que incide para que las compañías</a:t>
                      </a:r>
                      <a:r>
                        <a:rPr lang="es-ES" sz="1300" kern="1200" baseline="0" dirty="0" smtClean="0">
                          <a:solidFill>
                            <a:schemeClr val="tx1"/>
                          </a:solidFill>
                          <a:effectLst/>
                          <a:latin typeface="Arial" panose="020B0604020202020204" pitchFamily="34" charset="0"/>
                          <a:ea typeface="+mn-ea"/>
                          <a:cs typeface="Arial" panose="020B0604020202020204" pitchFamily="34" charset="0"/>
                        </a:rPr>
                        <a:t> </a:t>
                      </a:r>
                      <a:r>
                        <a:rPr lang="es-ES" sz="1300" kern="1200" dirty="0" smtClean="0">
                          <a:solidFill>
                            <a:schemeClr val="tx1"/>
                          </a:solidFill>
                          <a:effectLst/>
                          <a:latin typeface="Arial" panose="020B0604020202020204" pitchFamily="34" charset="0"/>
                          <a:ea typeface="+mn-ea"/>
                          <a:cs typeface="Arial" panose="020B0604020202020204" pitchFamily="34" charset="0"/>
                        </a:rPr>
                        <a:t>no financien sus operaciones a través del mercado de valores.</a:t>
                      </a:r>
                      <a:endParaRPr lang="es-EC" sz="13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just" defTabSz="914400" rtl="0" eaLnBrk="1" latinLnBrk="0" hangingPunct="1">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La falta de gestión en temas relacionados con capacitaciones y asesoramiento en normativa legal y herramientas técnicas bursátiles, por parte de los organismos responsables es otra causa que influye en el problema.</a:t>
                      </a:r>
                      <a:endParaRPr lang="es-EC" sz="13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just" defTabSz="914400" rtl="0" eaLnBrk="1" latinLnBrk="0" hangingPunct="1">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Otras pistas que se puede describir son la falta de falta de interés que tiene las compañías en el sector bursátil y el costo elevado de los procesos en la bolsa de valores.</a:t>
                      </a:r>
                      <a:endParaRPr lang="es-EC" sz="1300" kern="1200" dirty="0" smtClean="0">
                        <a:solidFill>
                          <a:schemeClr val="tx1"/>
                        </a:solidFill>
                        <a:effectLst/>
                        <a:latin typeface="Arial" panose="020B0604020202020204" pitchFamily="34" charset="0"/>
                        <a:ea typeface="+mn-ea"/>
                        <a:cs typeface="Arial" panose="020B0604020202020204" pitchFamily="34" charset="0"/>
                      </a:endParaRPr>
                    </a:p>
                  </a:txBody>
                  <a:tcPr anchor="ctr"/>
                </a:tc>
              </a:tr>
              <a:tr h="995104">
                <a:tc>
                  <a:txBody>
                    <a:bodyPr/>
                    <a:lstStyle/>
                    <a:p>
                      <a:pPr algn="ctr"/>
                      <a:r>
                        <a:rPr lang="es-EC" sz="1300" b="1" dirty="0" smtClean="0">
                          <a:latin typeface="Arial" panose="020B0604020202020204" pitchFamily="34" charset="0"/>
                          <a:cs typeface="Arial" panose="020B0604020202020204" pitchFamily="34" charset="0"/>
                        </a:rPr>
                        <a:t>CONCLUSIONES</a:t>
                      </a:r>
                      <a:endParaRPr lang="es-EC" sz="1300" b="1" dirty="0">
                        <a:latin typeface="Arial" panose="020B0604020202020204" pitchFamily="34" charset="0"/>
                        <a:cs typeface="Arial" panose="020B0604020202020204" pitchFamily="34" charset="0"/>
                      </a:endParaRPr>
                    </a:p>
                  </a:txBody>
                  <a:tcPr anchor="ctr"/>
                </a:tc>
                <a:tc>
                  <a:txBody>
                    <a:bodyPr/>
                    <a:lstStyle/>
                    <a:p>
                      <a:pPr marL="171450" lvl="0" indent="-171450" algn="just" defTabSz="914400" rtl="0" eaLnBrk="1" latinLnBrk="0" hangingPunct="1">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Mediante la investigación se puede concluir que la hipótesis planteada es cierta, ya la falta de conocimiento en temas relacionados con el sector bursátil, específicamente en la emisión de valores y la falta de eficiencia en la gestión por parte de los organismos responsables en comunicación, capacitación y asesoramiento son las causas de mayor incidencia para que las compañías ubicadas en la provincia de Santo Domingo de los Tsáchilas no financien sus operaciones mediante el Mercado de Valores.</a:t>
                      </a:r>
                      <a:endParaRPr lang="es-EC" sz="13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just" defTabSz="914400" rtl="0" eaLnBrk="1" latinLnBrk="0" hangingPunct="1">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Se concluye finalmente que para solucionar la hipótesis planteada, es necesario un modelo de financiamiento que ayude a minimizar los tiempos y costos de emisión de valores.</a:t>
                      </a:r>
                      <a:endParaRPr lang="es-EC" sz="1300" kern="1200" dirty="0">
                        <a:solidFill>
                          <a:schemeClr val="tx1"/>
                        </a:solidFill>
                        <a:effectLst/>
                        <a:latin typeface="Arial" panose="020B0604020202020204" pitchFamily="34" charset="0"/>
                        <a:ea typeface="+mn-ea"/>
                        <a:cs typeface="Arial" panose="020B0604020202020204" pitchFamily="34" charset="0"/>
                      </a:endParaRPr>
                    </a:p>
                  </a:txBody>
                  <a:tcPr anchor="ctr"/>
                </a:tc>
              </a:tr>
              <a:tr h="130224">
                <a:tc>
                  <a:txBody>
                    <a:bodyPr/>
                    <a:lstStyle/>
                    <a:p>
                      <a:pPr algn="ctr"/>
                      <a:r>
                        <a:rPr lang="es-EC" sz="1300" b="1" dirty="0" smtClean="0">
                          <a:latin typeface="Arial" panose="020B0604020202020204" pitchFamily="34" charset="0"/>
                          <a:cs typeface="Arial" panose="020B0604020202020204" pitchFamily="34" charset="0"/>
                        </a:rPr>
                        <a:t>RECOMENDACIONES</a:t>
                      </a:r>
                      <a:endParaRPr lang="es-EC" sz="1300" b="1" dirty="0">
                        <a:latin typeface="Arial" panose="020B0604020202020204" pitchFamily="34" charset="0"/>
                        <a:cs typeface="Arial" panose="020B0604020202020204" pitchFamily="34" charset="0"/>
                      </a:endParaRPr>
                    </a:p>
                  </a:txBody>
                  <a:tcPr anchor="ctr"/>
                </a:tc>
                <a:tc>
                  <a:txBody>
                    <a:bodyPr/>
                    <a:lstStyle/>
                    <a:p>
                      <a:pPr marL="171450" lvl="0" indent="-171450" algn="just" defTabSz="914400" rtl="0" eaLnBrk="1" latinLnBrk="0" hangingPunct="1">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Se recomienda a las compañías capacitarse y asesorarse en temas relacionados con el sector bursátil, con la finalidad de obtener recursos utilizando el mercado de valores, y así expandir sus operaciones,.</a:t>
                      </a:r>
                      <a:endParaRPr lang="es-EC" sz="13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just" defTabSz="914400" rtl="0" eaLnBrk="1" latinLnBrk="0" hangingPunct="1">
                        <a:buFont typeface="Arial" panose="020B0604020202020204" pitchFamily="34" charset="0"/>
                        <a:buChar char="•"/>
                      </a:pPr>
                      <a:r>
                        <a:rPr lang="es-ES" sz="1300" kern="1200" dirty="0" smtClean="0">
                          <a:solidFill>
                            <a:schemeClr val="tx1"/>
                          </a:solidFill>
                          <a:effectLst/>
                          <a:latin typeface="Arial" panose="020B0604020202020204" pitchFamily="34" charset="0"/>
                          <a:ea typeface="+mn-ea"/>
                          <a:cs typeface="Arial" panose="020B0604020202020204" pitchFamily="34" charset="0"/>
                        </a:rPr>
                        <a:t>Se recomienda para futuras investigaciones analizar las pistas generadas en la presente investigación, con la finalidad de corroborar la hipótesis que se planteó.</a:t>
                      </a:r>
                      <a:endParaRPr lang="es-EC" sz="1300" kern="1200" dirty="0">
                        <a:solidFill>
                          <a:schemeClr val="tx1"/>
                        </a:solidFill>
                        <a:effectLst/>
                        <a:latin typeface="Arial" panose="020B0604020202020204" pitchFamily="34" charset="0"/>
                        <a:ea typeface="+mn-ea"/>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30045800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971873" y="2565326"/>
            <a:ext cx="9793088" cy="165576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C" sz="5000" b="1" dirty="0" smtClean="0">
                <a:solidFill>
                  <a:srgbClr val="000000"/>
                </a:solidFill>
              </a:rPr>
              <a:t>CAPÍTULO V</a:t>
            </a:r>
          </a:p>
          <a:p>
            <a:pPr marL="0" indent="0" algn="ctr">
              <a:buNone/>
            </a:pPr>
            <a:endParaRPr lang="en-US" sz="5000" dirty="0">
              <a:solidFill>
                <a:srgbClr val="000000"/>
              </a:solidFill>
            </a:endParaRPr>
          </a:p>
          <a:p>
            <a:pPr marL="0" indent="0" algn="ctr">
              <a:buNone/>
            </a:pPr>
            <a:r>
              <a:rPr lang="en-US" sz="5000" b="1" dirty="0" smtClean="0">
                <a:solidFill>
                  <a:srgbClr val="000000"/>
                </a:solidFill>
              </a:rPr>
              <a:t>PROPUESTA DE UN MODELO DE FINANCIAMIENTO</a:t>
            </a:r>
            <a:endParaRPr lang="es-EC" sz="5000" b="1" dirty="0" smtClean="0">
              <a:solidFill>
                <a:srgbClr val="000000"/>
              </a:solidFill>
            </a:endParaRPr>
          </a:p>
        </p:txBody>
      </p:sp>
    </p:spTree>
    <p:extLst>
      <p:ext uri="{BB962C8B-B14F-4D97-AF65-F5344CB8AC3E}">
        <p14:creationId xmlns:p14="http://schemas.microsoft.com/office/powerpoint/2010/main" val="3104770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100258260"/>
              </p:ext>
            </p:extLst>
          </p:nvPr>
        </p:nvGraphicFramePr>
        <p:xfrm>
          <a:off x="107777" y="1100950"/>
          <a:ext cx="11305256" cy="5568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6529" y="282714"/>
            <a:ext cx="4573816" cy="553998"/>
          </a:xfrm>
          <a:prstGeom prst="rect">
            <a:avLst/>
          </a:prstGeom>
        </p:spPr>
        <p:txBody>
          <a:bodyPr wrap="none">
            <a:spAutoFit/>
          </a:bodyPr>
          <a:lstStyle/>
          <a:p>
            <a:r>
              <a:rPr lang="es-ES" sz="3000" b="1" dirty="0">
                <a:latin typeface="Arial" panose="020B0604020202020204" pitchFamily="34" charset="0"/>
                <a:cs typeface="Arial" panose="020B0604020202020204" pitchFamily="34" charset="0"/>
              </a:rPr>
              <a:t>EMISIÓN DE ACCIONES</a:t>
            </a:r>
            <a:endParaRPr lang="es-EC" sz="3000"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712065800"/>
              </p:ext>
            </p:extLst>
          </p:nvPr>
        </p:nvGraphicFramePr>
        <p:xfrm>
          <a:off x="899865" y="1196752"/>
          <a:ext cx="5400600" cy="1706880"/>
        </p:xfrm>
        <a:graphic>
          <a:graphicData uri="http://schemas.openxmlformats.org/drawingml/2006/table">
            <a:tbl>
              <a:tblPr firstRow="1" firstCol="1" bandRow="1">
                <a:tableStyleId>{5940675A-B579-460E-94D1-54222C63F5DA}</a:tableStyleId>
              </a:tblPr>
              <a:tblGrid>
                <a:gridCol w="781172"/>
                <a:gridCol w="1859302"/>
                <a:gridCol w="1192472"/>
                <a:gridCol w="1567654"/>
              </a:tblGrid>
              <a:tr h="0">
                <a:tc gridSpan="4">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Acciones Negociadas a Nivel Nacional</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17805">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Año</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Valor Efectivo Total Negociado (dólares)</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Número de</a:t>
                      </a:r>
                      <a:br>
                        <a:rPr lang="es-EC" sz="1400">
                          <a:effectLst/>
                          <a:latin typeface="Arial" panose="020B0604020202020204" pitchFamily="34" charset="0"/>
                          <a:cs typeface="Arial" panose="020B0604020202020204" pitchFamily="34" charset="0"/>
                        </a:rPr>
                      </a:br>
                      <a:r>
                        <a:rPr lang="es-EC" sz="1400">
                          <a:effectLst/>
                          <a:latin typeface="Arial" panose="020B0604020202020204" pitchFamily="34" charset="0"/>
                          <a:cs typeface="Arial" panose="020B0604020202020204" pitchFamily="34" charset="0"/>
                        </a:rPr>
                        <a:t>Transacciones</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Número de Valores</a:t>
                      </a:r>
                      <a:br>
                        <a:rPr lang="es-EC" sz="1400">
                          <a:effectLst/>
                          <a:latin typeface="Arial" panose="020B0604020202020204" pitchFamily="34" charset="0"/>
                          <a:cs typeface="Arial" panose="020B0604020202020204" pitchFamily="34" charset="0"/>
                        </a:rPr>
                      </a:br>
                      <a:r>
                        <a:rPr lang="es-EC" sz="1400">
                          <a:effectLst/>
                          <a:latin typeface="Arial" panose="020B0604020202020204" pitchFamily="34" charset="0"/>
                          <a:cs typeface="Arial" panose="020B0604020202020204" pitchFamily="34" charset="0"/>
                        </a:rPr>
                        <a:t>de Renta Variable</a:t>
                      </a:r>
                      <a:br>
                        <a:rPr lang="es-EC" sz="1400">
                          <a:effectLst/>
                          <a:latin typeface="Arial" panose="020B0604020202020204" pitchFamily="34" charset="0"/>
                          <a:cs typeface="Arial" panose="020B0604020202020204" pitchFamily="34" charset="0"/>
                        </a:rPr>
                      </a:br>
                      <a:r>
                        <a:rPr lang="es-EC" sz="1400">
                          <a:effectLst/>
                          <a:latin typeface="Arial" panose="020B0604020202020204" pitchFamily="34" charset="0"/>
                          <a:cs typeface="Arial" panose="020B0604020202020204" pitchFamily="34" charset="0"/>
                        </a:rPr>
                        <a:t>Negociados</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2012</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159.408.008,00</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4855</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85.591.612</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2013</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148.364.737,00</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5420</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46.375.025</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2014</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r">
                        <a:lnSpc>
                          <a:spcPct val="100000"/>
                        </a:lnSpc>
                        <a:spcAft>
                          <a:spcPts val="0"/>
                        </a:spcAft>
                      </a:pPr>
                      <a:r>
                        <a:rPr lang="es-EC" sz="1400" dirty="0">
                          <a:effectLst/>
                          <a:latin typeface="Arial" panose="020B0604020202020204" pitchFamily="34" charset="0"/>
                          <a:cs typeface="Arial" panose="020B0604020202020204" pitchFamily="34" charset="0"/>
                        </a:rPr>
                        <a:t>1.203.157.510,00</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6773</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315.607.384</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2015</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77.665.578,00</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5512</a:t>
                      </a:r>
                      <a:endParaRPr lang="es-EC" sz="140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c>
                  <a:txBody>
                    <a:bodyPr/>
                    <a:lstStyle/>
                    <a:p>
                      <a:pPr algn="r">
                        <a:lnSpc>
                          <a:spcPct val="100000"/>
                        </a:lnSpc>
                        <a:spcAft>
                          <a:spcPts val="0"/>
                        </a:spcAft>
                      </a:pPr>
                      <a:r>
                        <a:rPr lang="es-EC" sz="1400" dirty="0">
                          <a:effectLst/>
                          <a:latin typeface="Arial" panose="020B0604020202020204" pitchFamily="34" charset="0"/>
                          <a:cs typeface="Arial" panose="020B0604020202020204" pitchFamily="34" charset="0"/>
                        </a:rPr>
                        <a:t>31.412.418</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0" marR="0" marT="0" marB="0" anchor="ctr"/>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01" y="3068960"/>
            <a:ext cx="6644172" cy="355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7236570" y="1844824"/>
            <a:ext cx="3960440" cy="3785652"/>
          </a:xfrm>
          <a:prstGeom prst="rect">
            <a:avLst/>
          </a:prstGeom>
        </p:spPr>
        <p:txBody>
          <a:bodyPr wrap="square">
            <a:spAutoFit/>
          </a:bodyPr>
          <a:lstStyle/>
          <a:p>
            <a:r>
              <a:rPr lang="es-EC" sz="2000" b="1" dirty="0" smtClean="0">
                <a:latin typeface="Arial" panose="020B0604020202020204" pitchFamily="34" charset="0"/>
                <a:cs typeface="Arial" panose="020B0604020202020204" pitchFamily="34" charset="0"/>
              </a:rPr>
              <a:t>Análisis.-</a:t>
            </a:r>
          </a:p>
          <a:p>
            <a:endParaRPr lang="es-EC" sz="2000" b="1" dirty="0" smtClean="0">
              <a:latin typeface="Arial" panose="020B0604020202020204" pitchFamily="34" charset="0"/>
              <a:cs typeface="Arial" panose="020B0604020202020204" pitchFamily="34" charset="0"/>
            </a:endParaRPr>
          </a:p>
          <a:p>
            <a:pPr algn="just"/>
            <a:r>
              <a:rPr lang="es-EC" sz="2000" dirty="0" smtClean="0">
                <a:latin typeface="Arial" panose="020B0604020202020204" pitchFamily="34" charset="0"/>
                <a:cs typeface="Arial" panose="020B0604020202020204" pitchFamily="34" charset="0"/>
              </a:rPr>
              <a:t>Dentro </a:t>
            </a:r>
            <a:r>
              <a:rPr lang="es-EC" sz="2000" dirty="0">
                <a:latin typeface="Arial" panose="020B0604020202020204" pitchFamily="34" charset="0"/>
                <a:cs typeface="Arial" panose="020B0604020202020204" pitchFamily="34" charset="0"/>
              </a:rPr>
              <a:t>de la Tabla </a:t>
            </a:r>
            <a:r>
              <a:rPr lang="es-EC" sz="2000" dirty="0" smtClean="0">
                <a:latin typeface="Arial" panose="020B0604020202020204" pitchFamily="34" charset="0"/>
                <a:cs typeface="Arial" panose="020B0604020202020204" pitchFamily="34" charset="0"/>
              </a:rPr>
              <a:t>y </a:t>
            </a:r>
            <a:r>
              <a:rPr lang="es-EC" sz="2000" dirty="0">
                <a:latin typeface="Arial" panose="020B0604020202020204" pitchFamily="34" charset="0"/>
                <a:cs typeface="Arial" panose="020B0604020202020204" pitchFamily="34" charset="0"/>
              </a:rPr>
              <a:t>la </a:t>
            </a:r>
            <a:r>
              <a:rPr lang="es-EC" sz="2000" dirty="0" smtClean="0">
                <a:latin typeface="Arial" panose="020B0604020202020204" pitchFamily="34" charset="0"/>
                <a:cs typeface="Arial" panose="020B0604020202020204" pitchFamily="34" charset="0"/>
              </a:rPr>
              <a:t>Figura </a:t>
            </a:r>
            <a:r>
              <a:rPr lang="es-EC" sz="2000" dirty="0">
                <a:latin typeface="Arial" panose="020B0604020202020204" pitchFamily="34" charset="0"/>
                <a:cs typeface="Arial" panose="020B0604020202020204" pitchFamily="34" charset="0"/>
              </a:rPr>
              <a:t>se puede evidenciar que los últimos 4 años, la emisión de acciones ha tenido variaciones irregulares, del año 2013 al 2014 tuvo un incremento del 711% y del 2014 al 2015 tuvo una disminución del 1449%, lo que describe una tendencia inusual en la emisión de acciones.</a:t>
            </a:r>
          </a:p>
        </p:txBody>
      </p:sp>
    </p:spTree>
    <p:extLst>
      <p:ext uri="{BB962C8B-B14F-4D97-AF65-F5344CB8AC3E}">
        <p14:creationId xmlns:p14="http://schemas.microsoft.com/office/powerpoint/2010/main" val="4185316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801" y="292586"/>
            <a:ext cx="5831853" cy="461665"/>
          </a:xfrm>
          <a:prstGeom prst="rect">
            <a:avLst/>
          </a:prstGeom>
        </p:spPr>
        <p:txBody>
          <a:bodyPr wrap="none">
            <a:spAutoFit/>
          </a:bodyPr>
          <a:lstStyle/>
          <a:p>
            <a:r>
              <a:rPr lang="es-ES" sz="2400" b="1" dirty="0" smtClean="0">
                <a:latin typeface="Arial" panose="020B0604020202020204" pitchFamily="34" charset="0"/>
                <a:cs typeface="Arial" panose="020B0604020202020204" pitchFamily="34" charset="0"/>
              </a:rPr>
              <a:t>PROCESO DE EMISIÓN DE ACCIONES</a:t>
            </a:r>
            <a:endParaRPr lang="es-EC" sz="2400" dirty="0">
              <a:latin typeface="Arial" panose="020B0604020202020204" pitchFamily="34" charset="0"/>
              <a:cs typeface="Arial" panose="020B0604020202020204" pitchFamily="34" charset="0"/>
            </a:endParaRPr>
          </a:p>
        </p:txBody>
      </p:sp>
      <p:pic>
        <p:nvPicPr>
          <p:cNvPr id="5" name="6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458" y="836712"/>
            <a:ext cx="5514975" cy="5999956"/>
          </a:xfrm>
          <a:prstGeom prst="rect">
            <a:avLst/>
          </a:prstGeom>
          <a:noFill/>
          <a:extLst>
            <a:ext uri="{909E8E84-426E-40DD-AFC4-6F175D3DCCD1}">
              <a14:hiddenFill xmlns:a14="http://schemas.microsoft.com/office/drawing/2010/main">
                <a:solidFill>
                  <a:srgbClr val="FFFFFF"/>
                </a:solidFill>
              </a14:hiddenFill>
            </a:ext>
          </a:extLst>
        </p:spPr>
      </p:pic>
      <p:pic>
        <p:nvPicPr>
          <p:cNvPr id="6" name="7 Imag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 b="4096"/>
          <a:stretch/>
        </p:blipFill>
        <p:spPr bwMode="auto">
          <a:xfrm>
            <a:off x="5835575" y="1412776"/>
            <a:ext cx="5505450" cy="501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163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71" y="3126706"/>
            <a:ext cx="6609802" cy="349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46529" y="282714"/>
            <a:ext cx="5530681" cy="553998"/>
          </a:xfrm>
          <a:prstGeom prst="rect">
            <a:avLst/>
          </a:prstGeom>
        </p:spPr>
        <p:txBody>
          <a:bodyPr wrap="none">
            <a:spAutoFit/>
          </a:bodyPr>
          <a:lstStyle/>
          <a:p>
            <a:r>
              <a:rPr lang="es-ES" sz="3000" b="1" dirty="0">
                <a:latin typeface="Arial" panose="020B0604020202020204" pitchFamily="34" charset="0"/>
                <a:cs typeface="Arial" panose="020B0604020202020204" pitchFamily="34" charset="0"/>
              </a:rPr>
              <a:t>EMISIÓN DE </a:t>
            </a:r>
            <a:r>
              <a:rPr lang="es-ES" sz="3000" b="1" dirty="0" smtClean="0">
                <a:latin typeface="Arial" panose="020B0604020202020204" pitchFamily="34" charset="0"/>
                <a:cs typeface="Arial" panose="020B0604020202020204" pitchFamily="34" charset="0"/>
              </a:rPr>
              <a:t>OBLIGACIONES</a:t>
            </a:r>
            <a:endParaRPr lang="es-EC" sz="3000"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662948126"/>
              </p:ext>
            </p:extLst>
          </p:nvPr>
        </p:nvGraphicFramePr>
        <p:xfrm>
          <a:off x="899865" y="1196752"/>
          <a:ext cx="5400600" cy="1706880"/>
        </p:xfrm>
        <a:graphic>
          <a:graphicData uri="http://schemas.openxmlformats.org/drawingml/2006/table">
            <a:tbl>
              <a:tblPr firstRow="1" firstCol="1" bandRow="1">
                <a:tableStyleId>{5940675A-B579-460E-94D1-54222C63F5DA}</a:tableStyleId>
              </a:tblPr>
              <a:tblGrid>
                <a:gridCol w="781172"/>
                <a:gridCol w="1859302"/>
                <a:gridCol w="1319966"/>
                <a:gridCol w="1440160"/>
              </a:tblGrid>
              <a:tr h="0">
                <a:tc gridSpan="4">
                  <a:txBody>
                    <a:bodyPr/>
                    <a:lstStyle/>
                    <a:p>
                      <a:pPr algn="ctr">
                        <a:lnSpc>
                          <a:spcPct val="100000"/>
                        </a:lnSpc>
                        <a:spcAft>
                          <a:spcPts val="0"/>
                        </a:spcAft>
                      </a:pPr>
                      <a:r>
                        <a:rPr lang="es-EC" sz="1400" dirty="0" smtClean="0">
                          <a:effectLst/>
                          <a:latin typeface="Arial" panose="020B0604020202020204" pitchFamily="34" charset="0"/>
                          <a:cs typeface="Arial" panose="020B0604020202020204" pitchFamily="34" charset="0"/>
                        </a:rPr>
                        <a:t>Obligaciones Negociadas a Nivel Nacional</a:t>
                      </a: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17805">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Año</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Valor Efectivo Total Negociado (dólares)</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Rendimiento Promedio Ponderado (%)</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Plazo Promedio Ponderado (años)</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2012</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00000"/>
                        </a:lnSpc>
                        <a:spcAft>
                          <a:spcPts val="0"/>
                        </a:spcAft>
                      </a:pPr>
                      <a:r>
                        <a:rPr lang="es-EC" sz="1400" dirty="0">
                          <a:effectLst/>
                          <a:latin typeface="Arial" panose="020B0604020202020204" pitchFamily="34" charset="0"/>
                          <a:cs typeface="Arial" panose="020B0604020202020204" pitchFamily="34" charset="0"/>
                        </a:rPr>
                        <a:t>432.086.595,00</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7,88</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4,18</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2013</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575.432.309,00</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7,73</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4,41</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2014</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423.541.240,00</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7,85</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4,23</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2015</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280.856.626,00</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8,42</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4,71</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sp>
        <p:nvSpPr>
          <p:cNvPr id="6" name="5 Rectángulo"/>
          <p:cNvSpPr/>
          <p:nvPr/>
        </p:nvSpPr>
        <p:spPr>
          <a:xfrm>
            <a:off x="7236569" y="1484784"/>
            <a:ext cx="4104455" cy="5324535"/>
          </a:xfrm>
          <a:prstGeom prst="rect">
            <a:avLst/>
          </a:prstGeom>
        </p:spPr>
        <p:txBody>
          <a:bodyPr wrap="square">
            <a:spAutoFit/>
          </a:bodyPr>
          <a:lstStyle/>
          <a:p>
            <a:r>
              <a:rPr lang="es-EC" sz="2000" b="1" dirty="0" smtClean="0">
                <a:latin typeface="Arial" panose="020B0604020202020204" pitchFamily="34" charset="0"/>
                <a:cs typeface="Arial" panose="020B0604020202020204" pitchFamily="34" charset="0"/>
              </a:rPr>
              <a:t>Análisis.-</a:t>
            </a:r>
          </a:p>
          <a:p>
            <a:endParaRPr lang="es-EC" sz="2000" b="1" dirty="0" smtClean="0">
              <a:latin typeface="Arial" panose="020B0604020202020204" pitchFamily="34" charset="0"/>
              <a:cs typeface="Arial" panose="020B0604020202020204" pitchFamily="34" charset="0"/>
            </a:endParaRPr>
          </a:p>
          <a:p>
            <a:pPr algn="just"/>
            <a:r>
              <a:rPr lang="es-EC" sz="2000" dirty="0">
                <a:latin typeface="Arial" panose="020B0604020202020204" pitchFamily="34" charset="0"/>
                <a:cs typeface="Arial" panose="020B0604020202020204" pitchFamily="34" charset="0"/>
              </a:rPr>
              <a:t>En la Tabla </a:t>
            </a:r>
            <a:r>
              <a:rPr lang="es-EC" sz="2000" dirty="0" smtClean="0">
                <a:latin typeface="Arial" panose="020B0604020202020204" pitchFamily="34" charset="0"/>
                <a:cs typeface="Arial" panose="020B0604020202020204" pitchFamily="34" charset="0"/>
              </a:rPr>
              <a:t>y  </a:t>
            </a:r>
            <a:r>
              <a:rPr lang="es-EC" sz="2000" dirty="0">
                <a:latin typeface="Arial" panose="020B0604020202020204" pitchFamily="34" charset="0"/>
                <a:cs typeface="Arial" panose="020B0604020202020204" pitchFamily="34" charset="0"/>
              </a:rPr>
              <a:t>la </a:t>
            </a:r>
            <a:r>
              <a:rPr lang="es-EC" sz="2000" dirty="0" smtClean="0">
                <a:latin typeface="Arial" panose="020B0604020202020204" pitchFamily="34" charset="0"/>
                <a:cs typeface="Arial" panose="020B0604020202020204" pitchFamily="34" charset="0"/>
              </a:rPr>
              <a:t>Figura se </a:t>
            </a:r>
            <a:r>
              <a:rPr lang="es-EC" sz="2000" dirty="0">
                <a:latin typeface="Arial" panose="020B0604020202020204" pitchFamily="34" charset="0"/>
                <a:cs typeface="Arial" panose="020B0604020202020204" pitchFamily="34" charset="0"/>
              </a:rPr>
              <a:t>puede demostrar que los últimos 4 años, la emisión de obligaciones ha tenido un decrecimiento, del año 2013 al 2015 hubo una disminución del 51% en el valor efectivo total negociado, acorde al registro histórico el último aumento en los valores negociados fue en el año 2013, desde ese entonces hay una tendencia a la baja en los valores negociados en el sector bursátil con respecto a la emisión de obligaciones.</a:t>
            </a:r>
          </a:p>
        </p:txBody>
      </p:sp>
    </p:spTree>
    <p:extLst>
      <p:ext uri="{BB962C8B-B14F-4D97-AF65-F5344CB8AC3E}">
        <p14:creationId xmlns:p14="http://schemas.microsoft.com/office/powerpoint/2010/main" val="21012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efinicion.mx/wp-content/uploads/2014/04/hipotesis-350x3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3501" y="4919788"/>
            <a:ext cx="1173508" cy="1173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415" y="4657027"/>
            <a:ext cx="1929036" cy="128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redondeado"/>
          <p:cNvSpPr/>
          <p:nvPr/>
        </p:nvSpPr>
        <p:spPr>
          <a:xfrm>
            <a:off x="812441" y="1916832"/>
            <a:ext cx="3543808" cy="475252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200" dirty="0">
                <a:solidFill>
                  <a:schemeClr val="tx1"/>
                </a:solidFill>
                <a:latin typeface="Arial" panose="020B0604020202020204" pitchFamily="34" charset="0"/>
                <a:cs typeface="Arial" panose="020B0604020202020204" pitchFamily="34" charset="0"/>
              </a:rPr>
              <a:t>¿El bajo nivel de conocimiento y la falta gestión de los organismos responsables, son las causas principales por las cuales las compañías ubicadas en la provincia de Santo Domingo de los Tsáchilas no financian sus operaciones mediante el Mercado de Valores?</a:t>
            </a:r>
          </a:p>
        </p:txBody>
      </p:sp>
      <p:sp>
        <p:nvSpPr>
          <p:cNvPr id="10" name="9 Rectángulo redondeado"/>
          <p:cNvSpPr/>
          <p:nvPr/>
        </p:nvSpPr>
        <p:spPr>
          <a:xfrm>
            <a:off x="810224" y="1036105"/>
            <a:ext cx="3543808" cy="66470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latin typeface="Arial" panose="020B0604020202020204" pitchFamily="34" charset="0"/>
                <a:cs typeface="Arial" panose="020B0604020202020204" pitchFamily="34" charset="0"/>
              </a:rPr>
              <a:t>HIPÓTESIS GENERAL</a:t>
            </a:r>
            <a:endParaRPr lang="es-EC" sz="2400" b="1" dirty="0">
              <a:solidFill>
                <a:schemeClr val="tx1"/>
              </a:solidFill>
              <a:latin typeface="Arial" panose="020B0604020202020204" pitchFamily="34" charset="0"/>
              <a:cs typeface="Arial" panose="020B0604020202020204" pitchFamily="34" charset="0"/>
            </a:endParaRPr>
          </a:p>
        </p:txBody>
      </p:sp>
      <p:sp>
        <p:nvSpPr>
          <p:cNvPr id="12" name="11 Rectángulo redondeado"/>
          <p:cNvSpPr/>
          <p:nvPr/>
        </p:nvSpPr>
        <p:spPr>
          <a:xfrm>
            <a:off x="4862521" y="1916832"/>
            <a:ext cx="6190471" cy="475252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s-EC" sz="1700" dirty="0">
                <a:solidFill>
                  <a:schemeClr val="tx1"/>
                </a:solidFill>
                <a:latin typeface="Arial" panose="020B0604020202020204" pitchFamily="34" charset="0"/>
                <a:cs typeface="Arial" panose="020B0604020202020204" pitchFamily="34" charset="0"/>
              </a:rPr>
              <a:t>H1. ¿Las bases teóricas y metodológicas planeadas en la investigación permitirán analizar la incidencia que tienen el bajo nivel de conocimiento y la falta gestión de los organismos responsables, en la no financiación de operaciones de las compañías en el mercado de valores?</a:t>
            </a:r>
          </a:p>
          <a:p>
            <a:pPr marL="342900" lvl="0" indent="-342900">
              <a:buFont typeface="Arial" panose="020B0604020202020204" pitchFamily="34" charset="0"/>
              <a:buChar char="•"/>
            </a:pPr>
            <a:r>
              <a:rPr lang="es-EC" sz="1700" dirty="0">
                <a:solidFill>
                  <a:schemeClr val="tx1"/>
                </a:solidFill>
                <a:latin typeface="Arial" panose="020B0604020202020204" pitchFamily="34" charset="0"/>
                <a:cs typeface="Arial" panose="020B0604020202020204" pitchFamily="34" charset="0"/>
              </a:rPr>
              <a:t>H2. ¿La ejecución de los procedimientos metodológicos permitirá identificar el nivel de conocimiento que tiene las compañías sobre las fuentes de financiamiento que ofrece el Mercado de Valores?</a:t>
            </a:r>
          </a:p>
          <a:p>
            <a:pPr marL="342900" lvl="0" indent="-342900">
              <a:buFont typeface="Arial" panose="020B0604020202020204" pitchFamily="34" charset="0"/>
              <a:buChar char="•"/>
            </a:pPr>
            <a:r>
              <a:rPr lang="es-EC" sz="1700" dirty="0">
                <a:solidFill>
                  <a:schemeClr val="tx1"/>
                </a:solidFill>
                <a:latin typeface="Arial" panose="020B0604020202020204" pitchFamily="34" charset="0"/>
                <a:cs typeface="Arial" panose="020B0604020202020204" pitchFamily="34" charset="0"/>
              </a:rPr>
              <a:t>H3. ¿El análisis de las propuestas que ofrece el Mercado de Valores a las compañías para que financien sus operaciones, permitirá planear alternativas de aprovechamiento?</a:t>
            </a:r>
          </a:p>
          <a:p>
            <a:pPr marL="342900" lvl="0" indent="-342900">
              <a:buFont typeface="Arial" panose="020B0604020202020204" pitchFamily="34" charset="0"/>
              <a:buChar char="•"/>
            </a:pPr>
            <a:r>
              <a:rPr lang="es-EC" sz="1700" dirty="0">
                <a:solidFill>
                  <a:schemeClr val="tx1"/>
                </a:solidFill>
                <a:latin typeface="Arial" panose="020B0604020202020204" pitchFamily="34" charset="0"/>
                <a:cs typeface="Arial" panose="020B0604020202020204" pitchFamily="34" charset="0"/>
              </a:rPr>
              <a:t>H4. ¿Las respectivas conclusiones y recomendaciones de la </a:t>
            </a:r>
            <a:r>
              <a:rPr lang="es-EC" sz="1700" dirty="0" smtClean="0">
                <a:solidFill>
                  <a:schemeClr val="tx1"/>
                </a:solidFill>
                <a:latin typeface="Arial" panose="020B0604020202020204" pitchFamily="34" charset="0"/>
                <a:cs typeface="Arial" panose="020B0604020202020204" pitchFamily="34" charset="0"/>
              </a:rPr>
              <a:t>investigación resumen </a:t>
            </a:r>
            <a:r>
              <a:rPr lang="es-EC" sz="1700" dirty="0">
                <a:solidFill>
                  <a:schemeClr val="tx1"/>
                </a:solidFill>
                <a:latin typeface="Arial" panose="020B0604020202020204" pitchFamily="34" charset="0"/>
                <a:cs typeface="Arial" panose="020B0604020202020204" pitchFamily="34" charset="0"/>
              </a:rPr>
              <a:t>los resultados obtenidos?</a:t>
            </a:r>
          </a:p>
        </p:txBody>
      </p:sp>
      <p:sp>
        <p:nvSpPr>
          <p:cNvPr id="13" name="12 Rectángulo redondeado"/>
          <p:cNvSpPr/>
          <p:nvPr/>
        </p:nvSpPr>
        <p:spPr>
          <a:xfrm>
            <a:off x="4860304" y="1036105"/>
            <a:ext cx="6192687" cy="66470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latin typeface="Arial" panose="020B0604020202020204" pitchFamily="34" charset="0"/>
                <a:cs typeface="Arial" panose="020B0604020202020204" pitchFamily="34" charset="0"/>
              </a:rPr>
              <a:t>HIPÓTESIS ESPECÍFICAS</a:t>
            </a:r>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712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793" y="476672"/>
            <a:ext cx="6593472" cy="461665"/>
          </a:xfrm>
          <a:prstGeom prst="rect">
            <a:avLst/>
          </a:prstGeom>
        </p:spPr>
        <p:txBody>
          <a:bodyPr wrap="none">
            <a:spAutoFit/>
          </a:bodyPr>
          <a:lstStyle/>
          <a:p>
            <a:r>
              <a:rPr lang="es-ES" sz="2400" b="1" dirty="0" smtClean="0">
                <a:latin typeface="Arial" panose="020B0604020202020204" pitchFamily="34" charset="0"/>
                <a:cs typeface="Arial" panose="020B0604020202020204" pitchFamily="34" charset="0"/>
              </a:rPr>
              <a:t>PROCESO DE EMISIÓN DE OBLIGACIONES</a:t>
            </a:r>
            <a:endParaRPr lang="es-EC" sz="2400" dirty="0">
              <a:latin typeface="Arial" panose="020B0604020202020204" pitchFamily="34" charset="0"/>
              <a:cs typeface="Arial" panose="020B0604020202020204" pitchFamily="34" charset="0"/>
            </a:endParaRPr>
          </a:p>
        </p:txBody>
      </p:sp>
      <p:pic>
        <p:nvPicPr>
          <p:cNvPr id="7" name="1 Imagen"/>
          <p:cNvPicPr/>
          <p:nvPr/>
        </p:nvPicPr>
        <p:blipFill rotWithShape="1">
          <a:blip r:embed="rId2" cstate="print">
            <a:extLst>
              <a:ext uri="{28A0092B-C50C-407E-A947-70E740481C1C}">
                <a14:useLocalDpi xmlns:a14="http://schemas.microsoft.com/office/drawing/2010/main" val="0"/>
              </a:ext>
            </a:extLst>
          </a:blip>
          <a:srcRect l="7664" t="-277" r="7664" b="48982"/>
          <a:stretch/>
        </p:blipFill>
        <p:spPr bwMode="auto">
          <a:xfrm>
            <a:off x="323801" y="1412776"/>
            <a:ext cx="5384740" cy="4824536"/>
          </a:xfrm>
          <a:prstGeom prst="rect">
            <a:avLst/>
          </a:prstGeom>
          <a:noFill/>
          <a:ln>
            <a:noFill/>
          </a:ln>
          <a:extLst>
            <a:ext uri="{53640926-AAD7-44D8-BBD7-CCE9431645EC}">
              <a14:shadowObscured xmlns:a14="http://schemas.microsoft.com/office/drawing/2010/main"/>
            </a:ext>
          </a:extLst>
        </p:spPr>
      </p:pic>
      <p:pic>
        <p:nvPicPr>
          <p:cNvPr id="8" name="1 Imagen"/>
          <p:cNvPicPr/>
          <p:nvPr/>
        </p:nvPicPr>
        <p:blipFill rotWithShape="1">
          <a:blip r:embed="rId2" cstate="print">
            <a:extLst>
              <a:ext uri="{28A0092B-C50C-407E-A947-70E740481C1C}">
                <a14:useLocalDpi xmlns:a14="http://schemas.microsoft.com/office/drawing/2010/main" val="0"/>
              </a:ext>
            </a:extLst>
          </a:blip>
          <a:srcRect l="7664" t="50748" r="7664" b="4013"/>
          <a:stretch/>
        </p:blipFill>
        <p:spPr bwMode="auto">
          <a:xfrm>
            <a:off x="5940425" y="1645287"/>
            <a:ext cx="5416138" cy="42319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57476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71" y="3126706"/>
            <a:ext cx="6609802" cy="352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67817" y="282714"/>
            <a:ext cx="6300123" cy="553998"/>
          </a:xfrm>
          <a:prstGeom prst="rect">
            <a:avLst/>
          </a:prstGeom>
        </p:spPr>
        <p:txBody>
          <a:bodyPr wrap="none">
            <a:spAutoFit/>
          </a:bodyPr>
          <a:lstStyle/>
          <a:p>
            <a:r>
              <a:rPr lang="es-ES" sz="3000" b="1" dirty="0">
                <a:latin typeface="Arial" panose="020B0604020202020204" pitchFamily="34" charset="0"/>
                <a:cs typeface="Arial" panose="020B0604020202020204" pitchFamily="34" charset="0"/>
              </a:rPr>
              <a:t>EMISIÓN DE </a:t>
            </a:r>
            <a:r>
              <a:rPr lang="es-ES" sz="3000" b="1" dirty="0" smtClean="0">
                <a:latin typeface="Arial" panose="020B0604020202020204" pitchFamily="34" charset="0"/>
                <a:cs typeface="Arial" panose="020B0604020202020204" pitchFamily="34" charset="0"/>
              </a:rPr>
              <a:t>TITULARIZACIONES</a:t>
            </a:r>
            <a:endParaRPr lang="es-EC" sz="3000"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681356079"/>
              </p:ext>
            </p:extLst>
          </p:nvPr>
        </p:nvGraphicFramePr>
        <p:xfrm>
          <a:off x="899865" y="1196752"/>
          <a:ext cx="5400600" cy="1706880"/>
        </p:xfrm>
        <a:graphic>
          <a:graphicData uri="http://schemas.openxmlformats.org/drawingml/2006/table">
            <a:tbl>
              <a:tblPr firstRow="1" firstCol="1" bandRow="1">
                <a:tableStyleId>{5940675A-B579-460E-94D1-54222C63F5DA}</a:tableStyleId>
              </a:tblPr>
              <a:tblGrid>
                <a:gridCol w="781172"/>
                <a:gridCol w="1859302"/>
                <a:gridCol w="1319966"/>
                <a:gridCol w="1440160"/>
              </a:tblGrid>
              <a:tr h="0">
                <a:tc gridSpan="4">
                  <a:txBody>
                    <a:bodyPr/>
                    <a:lstStyle/>
                    <a:p>
                      <a:pPr algn="ctr">
                        <a:lnSpc>
                          <a:spcPct val="100000"/>
                        </a:lnSpc>
                        <a:spcAft>
                          <a:spcPts val="0"/>
                        </a:spcAft>
                      </a:pPr>
                      <a:r>
                        <a:rPr lang="es-EC" sz="1400" dirty="0" smtClean="0">
                          <a:effectLst/>
                          <a:latin typeface="Arial" panose="020B0604020202020204" pitchFamily="34" charset="0"/>
                          <a:cs typeface="Arial" panose="020B0604020202020204" pitchFamily="34" charset="0"/>
                        </a:rPr>
                        <a:t>Titularizaciones Negociadas a Nivel Nacional</a:t>
                      </a: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17805">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Año</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Valor Efectivo Total Negociado (dólares)</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Rendimiento Promedio Ponderado (%)</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Plazo Promedio Ponderado (años)</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2012</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00000"/>
                        </a:lnSpc>
                        <a:spcAft>
                          <a:spcPts val="0"/>
                        </a:spcAft>
                      </a:pPr>
                      <a:r>
                        <a:rPr lang="es-EC" sz="1400" dirty="0">
                          <a:effectLst/>
                          <a:latin typeface="Arial" panose="020B0604020202020204" pitchFamily="34" charset="0"/>
                          <a:cs typeface="Arial" panose="020B0604020202020204" pitchFamily="34" charset="0"/>
                        </a:rPr>
                        <a:t>  687.926.478,00 </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7,43</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5,07</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2013</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00000"/>
                        </a:lnSpc>
                        <a:spcAft>
                          <a:spcPts val="0"/>
                        </a:spcAft>
                      </a:pPr>
                      <a:r>
                        <a:rPr lang="es-EC" sz="1400" dirty="0">
                          <a:effectLst/>
                          <a:latin typeface="Arial" panose="020B0604020202020204" pitchFamily="34" charset="0"/>
                          <a:cs typeface="Arial" panose="020B0604020202020204" pitchFamily="34" charset="0"/>
                        </a:rPr>
                        <a:t>  385.360.737,00 </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6,78</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4,20</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2014</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  356.677.853,00 </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7,23</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4,76</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r h="44450">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2015</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00000"/>
                        </a:lnSpc>
                        <a:spcAft>
                          <a:spcPts val="0"/>
                        </a:spcAft>
                      </a:pPr>
                      <a:r>
                        <a:rPr lang="es-EC" sz="1400">
                          <a:effectLst/>
                          <a:latin typeface="Arial" panose="020B0604020202020204" pitchFamily="34" charset="0"/>
                          <a:cs typeface="Arial" panose="020B0604020202020204" pitchFamily="34" charset="0"/>
                        </a:rPr>
                        <a:t>    69.637.200,00 </a:t>
                      </a:r>
                      <a:endParaRPr lang="es-EC" sz="140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6,79</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3,51</a:t>
                      </a:r>
                      <a:endParaRPr lang="es-EC" sz="1400" dirty="0">
                        <a:solidFill>
                          <a:srgbClr val="00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sp>
        <p:nvSpPr>
          <p:cNvPr id="6" name="5 Rectángulo"/>
          <p:cNvSpPr/>
          <p:nvPr/>
        </p:nvSpPr>
        <p:spPr>
          <a:xfrm>
            <a:off x="7236569" y="1484784"/>
            <a:ext cx="4104455" cy="4401205"/>
          </a:xfrm>
          <a:prstGeom prst="rect">
            <a:avLst/>
          </a:prstGeom>
        </p:spPr>
        <p:txBody>
          <a:bodyPr wrap="square">
            <a:spAutoFit/>
          </a:bodyPr>
          <a:lstStyle/>
          <a:p>
            <a:r>
              <a:rPr lang="es-EC" sz="2000" b="1" dirty="0" smtClean="0">
                <a:latin typeface="Arial" panose="020B0604020202020204" pitchFamily="34" charset="0"/>
                <a:cs typeface="Arial" panose="020B0604020202020204" pitchFamily="34" charset="0"/>
              </a:rPr>
              <a:t>Análisis.-</a:t>
            </a:r>
          </a:p>
          <a:p>
            <a:endParaRPr lang="es-EC" sz="2000" b="1" dirty="0" smtClean="0">
              <a:latin typeface="Arial" panose="020B0604020202020204" pitchFamily="34" charset="0"/>
              <a:cs typeface="Arial" panose="020B0604020202020204" pitchFamily="34" charset="0"/>
            </a:endParaRPr>
          </a:p>
          <a:p>
            <a:pPr algn="just"/>
            <a:r>
              <a:rPr lang="es-EC" sz="2000" dirty="0">
                <a:latin typeface="Arial" panose="020B0604020202020204" pitchFamily="34" charset="0"/>
                <a:cs typeface="Arial" panose="020B0604020202020204" pitchFamily="34" charset="0"/>
              </a:rPr>
              <a:t>En la </a:t>
            </a:r>
            <a:r>
              <a:rPr lang="es-EC" sz="2000" dirty="0" smtClean="0">
                <a:latin typeface="Arial" panose="020B0604020202020204" pitchFamily="34" charset="0"/>
                <a:cs typeface="Arial" panose="020B0604020202020204" pitchFamily="34" charset="0"/>
              </a:rPr>
              <a:t>Tabla y </a:t>
            </a:r>
            <a:r>
              <a:rPr lang="es-EC" sz="2000" dirty="0">
                <a:latin typeface="Arial" panose="020B0604020202020204" pitchFamily="34" charset="0"/>
                <a:cs typeface="Arial" panose="020B0604020202020204" pitchFamily="34" charset="0"/>
              </a:rPr>
              <a:t>la Figura </a:t>
            </a:r>
            <a:r>
              <a:rPr lang="es-EC" sz="2000" dirty="0" smtClean="0">
                <a:latin typeface="Arial" panose="020B0604020202020204" pitchFamily="34" charset="0"/>
                <a:cs typeface="Arial" panose="020B0604020202020204" pitchFamily="34" charset="0"/>
              </a:rPr>
              <a:t>se </a:t>
            </a:r>
            <a:r>
              <a:rPr lang="es-EC" sz="2000" dirty="0">
                <a:latin typeface="Arial" panose="020B0604020202020204" pitchFamily="34" charset="0"/>
                <a:cs typeface="Arial" panose="020B0604020202020204" pitchFamily="34" charset="0"/>
              </a:rPr>
              <a:t>puede demostrar que los últimos 4 años, la emisión de titularizaciones ha tenido un decrecimiento importante, del año 2012 al 2015 hubo una disminución del 90% en el valor efectivo total negociado, acorde al registro histórico existe una tendencia a la baja en los valores negociados en el sector bursátil con respecto a la emisión de titularizaciones.</a:t>
            </a:r>
          </a:p>
        </p:txBody>
      </p:sp>
    </p:spTree>
    <p:extLst>
      <p:ext uri="{BB962C8B-B14F-4D97-AF65-F5344CB8AC3E}">
        <p14:creationId xmlns:p14="http://schemas.microsoft.com/office/powerpoint/2010/main" val="284179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 Imagen"/>
          <p:cNvPicPr/>
          <p:nvPr/>
        </p:nvPicPr>
        <p:blipFill rotWithShape="1">
          <a:blip r:embed="rId2" cstate="print">
            <a:extLst>
              <a:ext uri="{28A0092B-C50C-407E-A947-70E740481C1C}">
                <a14:useLocalDpi xmlns:a14="http://schemas.microsoft.com/office/drawing/2010/main" val="0"/>
              </a:ext>
            </a:extLst>
          </a:blip>
          <a:srcRect l="10949" t="52163" r="11132" b="3748"/>
          <a:stretch/>
        </p:blipFill>
        <p:spPr bwMode="auto">
          <a:xfrm>
            <a:off x="5892444" y="1718282"/>
            <a:ext cx="5464119" cy="4158990"/>
          </a:xfrm>
          <a:prstGeom prst="rect">
            <a:avLst/>
          </a:prstGeom>
          <a:noFill/>
          <a:ln>
            <a:noFill/>
          </a:ln>
          <a:extLst>
            <a:ext uri="{53640926-AAD7-44D8-BBD7-CCE9431645EC}">
              <a14:shadowObscured xmlns:a14="http://schemas.microsoft.com/office/drawing/2010/main"/>
            </a:ext>
          </a:extLst>
        </p:spPr>
      </p:pic>
      <p:pic>
        <p:nvPicPr>
          <p:cNvPr id="5" name="6 Imagen"/>
          <p:cNvPicPr/>
          <p:nvPr/>
        </p:nvPicPr>
        <p:blipFill rotWithShape="1">
          <a:blip r:embed="rId2" cstate="print">
            <a:extLst>
              <a:ext uri="{28A0092B-C50C-407E-A947-70E740481C1C}">
                <a14:useLocalDpi xmlns:a14="http://schemas.microsoft.com/office/drawing/2010/main" val="0"/>
              </a:ext>
            </a:extLst>
          </a:blip>
          <a:srcRect l="10949" r="11132" b="47913"/>
          <a:stretch/>
        </p:blipFill>
        <p:spPr bwMode="auto">
          <a:xfrm>
            <a:off x="294822" y="1412776"/>
            <a:ext cx="5413719" cy="4824536"/>
          </a:xfrm>
          <a:prstGeom prst="rect">
            <a:avLst/>
          </a:prstGeom>
          <a:noFill/>
          <a:ln>
            <a:noFill/>
          </a:ln>
          <a:extLst>
            <a:ext uri="{53640926-AAD7-44D8-BBD7-CCE9431645EC}">
              <a14:shadowObscured xmlns:a14="http://schemas.microsoft.com/office/drawing/2010/main"/>
            </a:ext>
          </a:extLst>
        </p:spPr>
      </p:pic>
      <p:sp>
        <p:nvSpPr>
          <p:cNvPr id="3" name="2 Rectángulo"/>
          <p:cNvSpPr/>
          <p:nvPr/>
        </p:nvSpPr>
        <p:spPr>
          <a:xfrm>
            <a:off x="179785" y="404664"/>
            <a:ext cx="7209025" cy="461665"/>
          </a:xfrm>
          <a:prstGeom prst="rect">
            <a:avLst/>
          </a:prstGeom>
        </p:spPr>
        <p:txBody>
          <a:bodyPr wrap="none">
            <a:spAutoFit/>
          </a:bodyPr>
          <a:lstStyle/>
          <a:p>
            <a:r>
              <a:rPr lang="es-ES" sz="2400" b="1" dirty="0" smtClean="0">
                <a:latin typeface="Arial" panose="020B0604020202020204" pitchFamily="34" charset="0"/>
                <a:cs typeface="Arial" panose="020B0604020202020204" pitchFamily="34" charset="0"/>
              </a:rPr>
              <a:t>PROCESO DE EMISIÓN DE TITULARIZACIONES</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4066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r="40706" b="4680"/>
          <a:stretch/>
        </p:blipFill>
        <p:spPr bwMode="auto">
          <a:xfrm>
            <a:off x="107777" y="1196752"/>
            <a:ext cx="5832648" cy="541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0"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b="4117"/>
          <a:stretch/>
        </p:blipFill>
        <p:spPr bwMode="auto">
          <a:xfrm>
            <a:off x="6057722" y="1556792"/>
            <a:ext cx="5355311" cy="468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24830" y="211287"/>
            <a:ext cx="7183747" cy="738664"/>
          </a:xfrm>
          <a:prstGeom prst="rect">
            <a:avLst/>
          </a:prstGeom>
        </p:spPr>
        <p:txBody>
          <a:bodyPr wrap="square">
            <a:spAutoFit/>
          </a:bodyPr>
          <a:lstStyle/>
          <a:p>
            <a:pPr algn="just"/>
            <a:r>
              <a:rPr lang="es-EC" sz="2100" b="1" dirty="0" smtClean="0">
                <a:latin typeface="Arial" panose="020B0604020202020204" pitchFamily="34" charset="0"/>
                <a:cs typeface="Arial" panose="020B0604020202020204" pitchFamily="34" charset="0"/>
              </a:rPr>
              <a:t>CUADRO </a:t>
            </a:r>
            <a:r>
              <a:rPr lang="es-EC" sz="2100" b="1" dirty="0">
                <a:latin typeface="Arial" panose="020B0604020202020204" pitchFamily="34" charset="0"/>
                <a:cs typeface="Arial" panose="020B0604020202020204" pitchFamily="34" charset="0"/>
              </a:rPr>
              <a:t>COMPARATIVO DE LA EMISIÓN DE ACCIONES, OBLIGACIONES Y TITULARIZACIONES</a:t>
            </a:r>
            <a:endParaRPr lang="es-EC"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316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793" y="188640"/>
            <a:ext cx="6984776" cy="830997"/>
          </a:xfrm>
          <a:prstGeom prst="rect">
            <a:avLst/>
          </a:prstGeom>
        </p:spPr>
        <p:txBody>
          <a:bodyPr wrap="square">
            <a:spAutoFit/>
          </a:bodyPr>
          <a:lstStyle/>
          <a:p>
            <a:r>
              <a:rPr lang="es-ES" sz="2400" b="1" dirty="0">
                <a:latin typeface="Arial" panose="020B0604020202020204" pitchFamily="34" charset="0"/>
                <a:cs typeface="Arial" panose="020B0604020202020204" pitchFamily="34" charset="0"/>
              </a:rPr>
              <a:t>HERRAMIENTA DE APOYO UTILIZADA PARA LA EMISIÓN DE VALORES</a:t>
            </a:r>
            <a:endParaRPr lang="es-EC" sz="2400" dirty="0">
              <a:latin typeface="Arial" panose="020B0604020202020204" pitchFamily="34" charset="0"/>
              <a:cs typeface="Arial" panose="020B0604020202020204" pitchFamily="34" charset="0"/>
            </a:endParaRPr>
          </a:p>
        </p:txBody>
      </p:sp>
      <p:sp>
        <p:nvSpPr>
          <p:cNvPr id="5" name="4 Rectángulo"/>
          <p:cNvSpPr/>
          <p:nvPr/>
        </p:nvSpPr>
        <p:spPr>
          <a:xfrm>
            <a:off x="179785" y="1556792"/>
            <a:ext cx="4481453" cy="4093428"/>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1.- En la siguiente hoja de datos, se estable la información necesaria para emisión:</a:t>
            </a:r>
          </a:p>
          <a:p>
            <a:pPr algn="just"/>
            <a:r>
              <a:rPr lang="es-EC" sz="2000" dirty="0">
                <a:latin typeface="Arial" panose="020B0604020202020204" pitchFamily="34" charset="0"/>
                <a:cs typeface="Arial" panose="020B0604020202020204" pitchFamily="34" charset="0"/>
              </a:rPr>
              <a:t> </a:t>
            </a:r>
          </a:p>
          <a:p>
            <a:pPr marL="342900" lvl="0" indent="-342900" algn="just">
              <a:buFontTx/>
              <a:buChar char="-"/>
            </a:pPr>
            <a:r>
              <a:rPr lang="es-ES" sz="2000" dirty="0" smtClean="0">
                <a:latin typeface="Arial" panose="020B0604020202020204" pitchFamily="34" charset="0"/>
                <a:cs typeface="Arial" panose="020B0604020202020204" pitchFamily="34" charset="0"/>
              </a:rPr>
              <a:t>Nombre </a:t>
            </a:r>
            <a:r>
              <a:rPr lang="es-ES" sz="2000" dirty="0">
                <a:latin typeface="Arial" panose="020B0604020202020204" pitchFamily="34" charset="0"/>
                <a:cs typeface="Arial" panose="020B0604020202020204" pitchFamily="34" charset="0"/>
              </a:rPr>
              <a:t>de la </a:t>
            </a:r>
            <a:r>
              <a:rPr lang="es-ES" sz="2000" dirty="0" smtClean="0">
                <a:latin typeface="Arial" panose="020B0604020202020204" pitchFamily="34" charset="0"/>
                <a:cs typeface="Arial" panose="020B0604020202020204" pitchFamily="34" charset="0"/>
              </a:rPr>
              <a:t>compañía</a:t>
            </a:r>
            <a:endParaRPr lang="es-EC" sz="2000" dirty="0" smtClean="0">
              <a:latin typeface="Arial" panose="020B0604020202020204" pitchFamily="34" charset="0"/>
              <a:cs typeface="Arial" panose="020B0604020202020204" pitchFamily="34" charset="0"/>
            </a:endParaRPr>
          </a:p>
          <a:p>
            <a:pPr marL="342900" lvl="0" indent="-342900" algn="just">
              <a:buFontTx/>
              <a:buChar char="-"/>
            </a:pPr>
            <a:r>
              <a:rPr lang="es-ES" sz="2000" dirty="0" smtClean="0">
                <a:latin typeface="Arial" panose="020B0604020202020204" pitchFamily="34" charset="0"/>
                <a:cs typeface="Arial" panose="020B0604020202020204" pitchFamily="34" charset="0"/>
              </a:rPr>
              <a:t>Tipo </a:t>
            </a:r>
            <a:r>
              <a:rPr lang="es-ES" sz="2000" dirty="0">
                <a:latin typeface="Arial" panose="020B0604020202020204" pitchFamily="34" charset="0"/>
                <a:cs typeface="Arial" panose="020B0604020202020204" pitchFamily="34" charset="0"/>
              </a:rPr>
              <a:t>de </a:t>
            </a:r>
            <a:r>
              <a:rPr lang="es-ES" sz="2000" dirty="0" smtClean="0">
                <a:latin typeface="Arial" panose="020B0604020202020204" pitchFamily="34" charset="0"/>
                <a:cs typeface="Arial" panose="020B0604020202020204" pitchFamily="34" charset="0"/>
              </a:rPr>
              <a:t>valores</a:t>
            </a:r>
            <a:endParaRPr lang="es-EC" sz="2000" dirty="0" smtClean="0">
              <a:latin typeface="Arial" panose="020B0604020202020204" pitchFamily="34" charset="0"/>
              <a:cs typeface="Arial" panose="020B0604020202020204" pitchFamily="34" charset="0"/>
            </a:endParaRPr>
          </a:p>
          <a:p>
            <a:pPr marL="342900" lvl="0" indent="-342900" algn="just">
              <a:buFontTx/>
              <a:buChar char="-"/>
            </a:pPr>
            <a:r>
              <a:rPr lang="es-ES" sz="2000" dirty="0" smtClean="0">
                <a:latin typeface="Arial" panose="020B0604020202020204" pitchFamily="34" charset="0"/>
                <a:cs typeface="Arial" panose="020B0604020202020204" pitchFamily="34" charset="0"/>
              </a:rPr>
              <a:t>Tasa </a:t>
            </a:r>
            <a:r>
              <a:rPr lang="es-ES" sz="2000" dirty="0">
                <a:latin typeface="Arial" panose="020B0604020202020204" pitchFamily="34" charset="0"/>
                <a:cs typeface="Arial" panose="020B0604020202020204" pitchFamily="34" charset="0"/>
              </a:rPr>
              <a:t>de interés (obligaciones y </a:t>
            </a:r>
            <a:r>
              <a:rPr lang="es-ES" sz="2000" dirty="0" smtClean="0">
                <a:latin typeface="Arial" panose="020B0604020202020204" pitchFamily="34" charset="0"/>
                <a:cs typeface="Arial" panose="020B0604020202020204" pitchFamily="34" charset="0"/>
              </a:rPr>
              <a:t>titularizaciones)</a:t>
            </a:r>
            <a:endParaRPr lang="es-EC" sz="2000" dirty="0" smtClean="0">
              <a:latin typeface="Arial" panose="020B0604020202020204" pitchFamily="34" charset="0"/>
              <a:cs typeface="Arial" panose="020B0604020202020204" pitchFamily="34" charset="0"/>
            </a:endParaRPr>
          </a:p>
          <a:p>
            <a:pPr marL="342900" lvl="0" indent="-342900" algn="just">
              <a:buFontTx/>
              <a:buChar char="-"/>
            </a:pPr>
            <a:r>
              <a:rPr lang="es-ES" sz="2000" dirty="0" smtClean="0">
                <a:latin typeface="Arial" panose="020B0604020202020204" pitchFamily="34" charset="0"/>
                <a:cs typeface="Arial" panose="020B0604020202020204" pitchFamily="34" charset="0"/>
              </a:rPr>
              <a:t>Montos </a:t>
            </a:r>
            <a:r>
              <a:rPr lang="es-ES" sz="2000" dirty="0">
                <a:latin typeface="Arial" panose="020B0604020202020204" pitchFamily="34" charset="0"/>
                <a:cs typeface="Arial" panose="020B0604020202020204" pitchFamily="34" charset="0"/>
              </a:rPr>
              <a:t>de la </a:t>
            </a:r>
            <a:r>
              <a:rPr lang="es-ES" sz="2000" dirty="0" smtClean="0">
                <a:latin typeface="Arial" panose="020B0604020202020204" pitchFamily="34" charset="0"/>
                <a:cs typeface="Arial" panose="020B0604020202020204" pitchFamily="34" charset="0"/>
              </a:rPr>
              <a:t>emisión</a:t>
            </a:r>
            <a:endParaRPr lang="es-EC" sz="2000" dirty="0" smtClean="0">
              <a:latin typeface="Arial" panose="020B0604020202020204" pitchFamily="34" charset="0"/>
              <a:cs typeface="Arial" panose="020B0604020202020204" pitchFamily="34" charset="0"/>
            </a:endParaRPr>
          </a:p>
          <a:p>
            <a:pPr marL="342900" lvl="0" indent="-342900" algn="just">
              <a:buFontTx/>
              <a:buChar char="-"/>
            </a:pPr>
            <a:r>
              <a:rPr lang="es-ES" sz="2000" dirty="0" smtClean="0">
                <a:latin typeface="Arial" panose="020B0604020202020204" pitchFamily="34" charset="0"/>
                <a:cs typeface="Arial" panose="020B0604020202020204" pitchFamily="34" charset="0"/>
              </a:rPr>
              <a:t>Tasa </a:t>
            </a:r>
            <a:r>
              <a:rPr lang="es-ES" sz="2000" dirty="0">
                <a:latin typeface="Arial" panose="020B0604020202020204" pitchFamily="34" charset="0"/>
                <a:cs typeface="Arial" panose="020B0604020202020204" pitchFamily="34" charset="0"/>
              </a:rPr>
              <a:t>de interés (obligaciones y </a:t>
            </a:r>
            <a:r>
              <a:rPr lang="es-ES" sz="2000" dirty="0" smtClean="0">
                <a:latin typeface="Arial" panose="020B0604020202020204" pitchFamily="34" charset="0"/>
                <a:cs typeface="Arial" panose="020B0604020202020204" pitchFamily="34" charset="0"/>
              </a:rPr>
              <a:t>titularizaciones)</a:t>
            </a:r>
            <a:endParaRPr lang="es-EC" sz="2000" dirty="0" smtClean="0">
              <a:latin typeface="Arial" panose="020B0604020202020204" pitchFamily="34" charset="0"/>
              <a:cs typeface="Arial" panose="020B0604020202020204" pitchFamily="34" charset="0"/>
            </a:endParaRPr>
          </a:p>
          <a:p>
            <a:pPr marL="342900" lvl="0" indent="-342900" algn="just">
              <a:buFontTx/>
              <a:buChar char="-"/>
            </a:pPr>
            <a:r>
              <a:rPr lang="es-EC" sz="2000" dirty="0" smtClean="0">
                <a:latin typeface="Arial" panose="020B0604020202020204" pitchFamily="34" charset="0"/>
                <a:cs typeface="Arial" panose="020B0604020202020204" pitchFamily="34" charset="0"/>
              </a:rPr>
              <a:t>Plazos </a:t>
            </a:r>
            <a:r>
              <a:rPr lang="es-EC" sz="2000" dirty="0">
                <a:latin typeface="Arial" panose="020B0604020202020204" pitchFamily="34" charset="0"/>
                <a:cs typeface="Arial" panose="020B0604020202020204" pitchFamily="34" charset="0"/>
              </a:rPr>
              <a:t>(obligaciones y titularizaciones)</a:t>
            </a:r>
          </a:p>
        </p:txBody>
      </p:sp>
      <p:pic>
        <p:nvPicPr>
          <p:cNvPr id="7"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508377" y="1628800"/>
            <a:ext cx="5651748" cy="4032448"/>
          </a:xfrm>
          <a:prstGeom prst="rect">
            <a:avLst/>
          </a:prstGeom>
          <a:noFill/>
          <a:ln>
            <a:solidFill>
              <a:schemeClr val="tx1"/>
            </a:solidFill>
          </a:ln>
          <a:extLst/>
        </p:spPr>
      </p:pic>
      <p:sp>
        <p:nvSpPr>
          <p:cNvPr id="8" name="7 Rectángulo">
            <a:hlinkClick r:id="rId3" action="ppaction://hlinkfile"/>
          </p:cNvPr>
          <p:cNvSpPr/>
          <p:nvPr/>
        </p:nvSpPr>
        <p:spPr>
          <a:xfrm>
            <a:off x="3015623" y="6237312"/>
            <a:ext cx="5661106" cy="400110"/>
          </a:xfrm>
          <a:prstGeom prst="rect">
            <a:avLst/>
          </a:prstGeom>
        </p:spPr>
        <p:txBody>
          <a:bodyPr wrap="square">
            <a:spAutoFit/>
          </a:bodyPr>
          <a:lstStyle/>
          <a:p>
            <a:pPr algn="ctr"/>
            <a:r>
              <a:rPr lang="es-ES" sz="2000" b="1" dirty="0" smtClean="0">
                <a:solidFill>
                  <a:srgbClr val="FF0000"/>
                </a:solidFill>
                <a:latin typeface="Arial" panose="020B0604020202020204" pitchFamily="34" charset="0"/>
                <a:cs typeface="Arial" panose="020B0604020202020204" pitchFamily="34" charset="0"/>
              </a:rPr>
              <a:t>DEMOSTRACIÓN HERRAMIENTA DE APOYO</a:t>
            </a:r>
            <a:endParaRPr lang="es-EC"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316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971873" y="2565326"/>
            <a:ext cx="9793088" cy="165576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C" sz="6000" b="1" dirty="0" smtClean="0">
                <a:solidFill>
                  <a:srgbClr val="000000"/>
                </a:solidFill>
              </a:rPr>
              <a:t>CAPÍTULO IV</a:t>
            </a:r>
          </a:p>
          <a:p>
            <a:pPr marL="0" indent="0" algn="ctr">
              <a:buNone/>
            </a:pPr>
            <a:r>
              <a:rPr lang="es-EC" sz="6000" b="1" dirty="0" smtClean="0">
                <a:solidFill>
                  <a:srgbClr val="000000"/>
                </a:solidFill>
              </a:rPr>
              <a:t>CONCLUSIONES Y RECOMENDACIONES</a:t>
            </a:r>
          </a:p>
        </p:txBody>
      </p:sp>
    </p:spTree>
    <p:extLst>
      <p:ext uri="{BB962C8B-B14F-4D97-AF65-F5344CB8AC3E}">
        <p14:creationId xmlns:p14="http://schemas.microsoft.com/office/powerpoint/2010/main" val="11567953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3"/>
          <p:cNvGraphicFramePr/>
          <p:nvPr>
            <p:extLst>
              <p:ext uri="{D42A27DB-BD31-4B8C-83A1-F6EECF244321}">
                <p14:modId xmlns:p14="http://schemas.microsoft.com/office/powerpoint/2010/main" val="885052141"/>
              </p:ext>
            </p:extLst>
          </p:nvPr>
        </p:nvGraphicFramePr>
        <p:xfrm>
          <a:off x="8778" y="1124744"/>
          <a:ext cx="11404255" cy="5733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3"/>
          <p:cNvGraphicFramePr/>
          <p:nvPr>
            <p:extLst>
              <p:ext uri="{D42A27DB-BD31-4B8C-83A1-F6EECF244321}">
                <p14:modId xmlns:p14="http://schemas.microsoft.com/office/powerpoint/2010/main" val="2787897543"/>
              </p:ext>
            </p:extLst>
          </p:nvPr>
        </p:nvGraphicFramePr>
        <p:xfrm>
          <a:off x="8778" y="1124744"/>
          <a:ext cx="11404255" cy="5733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6365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ytimg.com/vi/C1hhbyVksIs/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760"/>
            <a:ext cx="8904995" cy="500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80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971873" y="2565326"/>
            <a:ext cx="9793088" cy="165576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C" sz="8000" b="1" dirty="0" smtClean="0">
                <a:solidFill>
                  <a:srgbClr val="000000"/>
                </a:solidFill>
              </a:rPr>
              <a:t>CAPÍTULO II</a:t>
            </a:r>
          </a:p>
          <a:p>
            <a:pPr marL="0" indent="0" algn="ctr">
              <a:buNone/>
            </a:pPr>
            <a:r>
              <a:rPr lang="es-EC" sz="8000" b="1" dirty="0" smtClean="0">
                <a:solidFill>
                  <a:srgbClr val="000000"/>
                </a:solidFill>
              </a:rPr>
              <a:t>MARCO TEÓRICO</a:t>
            </a:r>
            <a:endParaRPr lang="en-US" sz="8000" dirty="0">
              <a:solidFill>
                <a:srgbClr val="000000"/>
              </a:solidFill>
            </a:endParaRPr>
          </a:p>
        </p:txBody>
      </p:sp>
    </p:spTree>
    <p:extLst>
      <p:ext uri="{BB962C8B-B14F-4D97-AF65-F5344CB8AC3E}">
        <p14:creationId xmlns:p14="http://schemas.microsoft.com/office/powerpoint/2010/main" val="1156795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2 Imagen"/>
          <p:cNvPicPr>
            <a:picLocks noChangeAspect="1"/>
          </p:cNvPicPr>
          <p:nvPr/>
        </p:nvPicPr>
        <p:blipFill rotWithShape="1">
          <a:blip r:embed="rId3"/>
          <a:srcRect l="12697" t="31254" r="10341" b="19000"/>
          <a:stretch/>
        </p:blipFill>
        <p:spPr>
          <a:xfrm>
            <a:off x="7308577" y="3789040"/>
            <a:ext cx="4104456" cy="1989724"/>
          </a:xfrm>
          <a:prstGeom prst="rect">
            <a:avLst/>
          </a:prstGeom>
        </p:spPr>
      </p:pic>
      <p:sp>
        <p:nvSpPr>
          <p:cNvPr id="2" name="1 Rectángulo">
            <a:hlinkClick r:id="rId4" action="ppaction://hlinksldjump"/>
          </p:cNvPr>
          <p:cNvSpPr/>
          <p:nvPr/>
        </p:nvSpPr>
        <p:spPr>
          <a:xfrm>
            <a:off x="431814" y="316025"/>
            <a:ext cx="6192687" cy="448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accent5"/>
                </a:solidFill>
                <a:latin typeface="Arial" panose="020B0604020202020204" pitchFamily="34" charset="0"/>
                <a:cs typeface="Arial" panose="020B0604020202020204" pitchFamily="34" charset="0"/>
              </a:rPr>
              <a:t>MERCADO DE VALORES ECUATORIANO</a:t>
            </a:r>
            <a:endParaRPr lang="es-EC" sz="2400" b="1" dirty="0">
              <a:solidFill>
                <a:schemeClr val="accent5"/>
              </a:solidFill>
              <a:latin typeface="Arial" panose="020B0604020202020204" pitchFamily="34" charset="0"/>
              <a:cs typeface="Arial" panose="020B0604020202020204" pitchFamily="34" charset="0"/>
            </a:endParaRPr>
          </a:p>
        </p:txBody>
      </p:sp>
      <p:sp>
        <p:nvSpPr>
          <p:cNvPr id="3" name="2 Rectángulo"/>
          <p:cNvSpPr/>
          <p:nvPr/>
        </p:nvSpPr>
        <p:spPr>
          <a:xfrm>
            <a:off x="323801" y="1036105"/>
            <a:ext cx="1800200" cy="520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NORMATIVA</a:t>
            </a:r>
            <a:endParaRPr lang="es-EC" sz="1600" b="1" dirty="0">
              <a:solidFill>
                <a:schemeClr val="tx1"/>
              </a:solidFill>
              <a:latin typeface="Arial" panose="020B0604020202020204" pitchFamily="34" charset="0"/>
              <a:cs typeface="Arial" panose="020B0604020202020204" pitchFamily="34" charset="0"/>
            </a:endParaRPr>
          </a:p>
        </p:txBody>
      </p:sp>
      <p:sp>
        <p:nvSpPr>
          <p:cNvPr id="4" name="3 Rectángulo"/>
          <p:cNvSpPr/>
          <p:nvPr/>
        </p:nvSpPr>
        <p:spPr>
          <a:xfrm>
            <a:off x="2700065" y="103610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Ley de Mercado de Valores</a:t>
            </a:r>
            <a:endParaRPr lang="es-EC" sz="1600" b="1" dirty="0">
              <a:solidFill>
                <a:schemeClr val="tx1"/>
              </a:solidFill>
              <a:latin typeface="Arial" panose="020B0604020202020204" pitchFamily="34" charset="0"/>
              <a:cs typeface="Arial" panose="020B0604020202020204" pitchFamily="34" charset="0"/>
            </a:endParaRPr>
          </a:p>
        </p:txBody>
      </p:sp>
      <p:sp>
        <p:nvSpPr>
          <p:cNvPr id="5" name="4 Rectángulo"/>
          <p:cNvSpPr/>
          <p:nvPr/>
        </p:nvSpPr>
        <p:spPr>
          <a:xfrm>
            <a:off x="323801" y="2476265"/>
            <a:ext cx="1800200" cy="520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REGULADORES</a:t>
            </a:r>
            <a:endParaRPr lang="es-EC" sz="1600" b="1" dirty="0">
              <a:solidFill>
                <a:schemeClr val="tx1"/>
              </a:solidFill>
              <a:latin typeface="Arial" panose="020B0604020202020204" pitchFamily="34" charset="0"/>
              <a:cs typeface="Arial" panose="020B0604020202020204" pitchFamily="34" charset="0"/>
            </a:endParaRPr>
          </a:p>
        </p:txBody>
      </p:sp>
      <p:sp>
        <p:nvSpPr>
          <p:cNvPr id="6" name="5 Rectángulo">
            <a:hlinkClick r:id="rId5" action="ppaction://hlinksldjump"/>
          </p:cNvPr>
          <p:cNvSpPr/>
          <p:nvPr/>
        </p:nvSpPr>
        <p:spPr>
          <a:xfrm>
            <a:off x="2700065" y="2476265"/>
            <a:ext cx="280831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Junta de Regulación del Mercado de Valores</a:t>
            </a:r>
            <a:endParaRPr lang="es-EC" sz="1600" b="1" dirty="0">
              <a:solidFill>
                <a:schemeClr val="tx1"/>
              </a:solidFill>
              <a:latin typeface="Arial" panose="020B0604020202020204" pitchFamily="34" charset="0"/>
              <a:cs typeface="Arial" panose="020B0604020202020204" pitchFamily="34" charset="0"/>
            </a:endParaRPr>
          </a:p>
        </p:txBody>
      </p:sp>
      <p:sp>
        <p:nvSpPr>
          <p:cNvPr id="7" name="6 Rectángulo"/>
          <p:cNvSpPr/>
          <p:nvPr/>
        </p:nvSpPr>
        <p:spPr>
          <a:xfrm>
            <a:off x="5004321" y="103610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Reglamentos de Mercado de Valores</a:t>
            </a:r>
            <a:endParaRPr lang="es-EC" sz="1600" b="1" dirty="0">
              <a:solidFill>
                <a:schemeClr val="tx1"/>
              </a:solidFill>
              <a:latin typeface="Arial" panose="020B0604020202020204" pitchFamily="34" charset="0"/>
              <a:cs typeface="Arial" panose="020B0604020202020204" pitchFamily="34" charset="0"/>
            </a:endParaRPr>
          </a:p>
        </p:txBody>
      </p:sp>
      <p:sp>
        <p:nvSpPr>
          <p:cNvPr id="8" name="7 Rectángulo"/>
          <p:cNvSpPr/>
          <p:nvPr/>
        </p:nvSpPr>
        <p:spPr>
          <a:xfrm>
            <a:off x="323801" y="1756185"/>
            <a:ext cx="1800200" cy="520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SUPERVICIÓN / FISCALIZACIÓN</a:t>
            </a:r>
            <a:endParaRPr lang="es-EC" sz="1600" b="1" dirty="0">
              <a:solidFill>
                <a:schemeClr val="tx1"/>
              </a:solidFill>
              <a:latin typeface="Arial" panose="020B0604020202020204" pitchFamily="34" charset="0"/>
              <a:cs typeface="Arial" panose="020B0604020202020204" pitchFamily="34" charset="0"/>
            </a:endParaRPr>
          </a:p>
        </p:txBody>
      </p:sp>
      <p:sp>
        <p:nvSpPr>
          <p:cNvPr id="9" name="8 Rectángulo">
            <a:hlinkClick r:id="rId6" action="ppaction://hlinksldjump"/>
          </p:cNvPr>
          <p:cNvSpPr/>
          <p:nvPr/>
        </p:nvSpPr>
        <p:spPr>
          <a:xfrm>
            <a:off x="2700065" y="1756185"/>
            <a:ext cx="3096344"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Superintendencia de Compañías, Valores y Seguros</a:t>
            </a:r>
            <a:endParaRPr lang="es-EC" sz="1600" b="1" dirty="0">
              <a:solidFill>
                <a:schemeClr val="tx1"/>
              </a:solidFill>
              <a:latin typeface="Arial" panose="020B0604020202020204" pitchFamily="34" charset="0"/>
              <a:cs typeface="Arial" panose="020B0604020202020204" pitchFamily="34" charset="0"/>
            </a:endParaRPr>
          </a:p>
        </p:txBody>
      </p:sp>
      <p:sp>
        <p:nvSpPr>
          <p:cNvPr id="10" name="9 Rectángulo"/>
          <p:cNvSpPr/>
          <p:nvPr/>
        </p:nvSpPr>
        <p:spPr>
          <a:xfrm>
            <a:off x="323801" y="3196345"/>
            <a:ext cx="1800200" cy="520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MERCADO</a:t>
            </a:r>
            <a:endParaRPr lang="es-EC" sz="1600" b="1" dirty="0">
              <a:solidFill>
                <a:schemeClr val="tx1"/>
              </a:solidFill>
              <a:latin typeface="Arial" panose="020B0604020202020204" pitchFamily="34" charset="0"/>
              <a:cs typeface="Arial" panose="020B0604020202020204" pitchFamily="34" charset="0"/>
            </a:endParaRPr>
          </a:p>
        </p:txBody>
      </p:sp>
      <p:sp>
        <p:nvSpPr>
          <p:cNvPr id="12" name="11 Rectángulo">
            <a:hlinkClick r:id="rId7" action="ppaction://hlinksldjump"/>
          </p:cNvPr>
          <p:cNvSpPr/>
          <p:nvPr/>
        </p:nvSpPr>
        <p:spPr>
          <a:xfrm>
            <a:off x="2700065" y="319634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Bolsa de Valores de Quito</a:t>
            </a:r>
            <a:endParaRPr lang="es-EC" sz="1600" b="1" dirty="0">
              <a:solidFill>
                <a:schemeClr val="tx1"/>
              </a:solidFill>
              <a:latin typeface="Arial" panose="020B0604020202020204" pitchFamily="34" charset="0"/>
              <a:cs typeface="Arial" panose="020B0604020202020204" pitchFamily="34" charset="0"/>
            </a:endParaRPr>
          </a:p>
        </p:txBody>
      </p:sp>
      <p:sp>
        <p:nvSpPr>
          <p:cNvPr id="13" name="12 Rectángulo">
            <a:hlinkClick r:id="rId7" action="ppaction://hlinksldjump"/>
          </p:cNvPr>
          <p:cNvSpPr/>
          <p:nvPr/>
        </p:nvSpPr>
        <p:spPr>
          <a:xfrm>
            <a:off x="5004321" y="319634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Bolsa de Valores de Guayaquil</a:t>
            </a:r>
            <a:endParaRPr lang="es-EC" sz="1600" b="1" dirty="0">
              <a:solidFill>
                <a:schemeClr val="tx1"/>
              </a:solidFill>
              <a:latin typeface="Arial" panose="020B0604020202020204" pitchFamily="34" charset="0"/>
              <a:cs typeface="Arial" panose="020B0604020202020204" pitchFamily="34" charset="0"/>
            </a:endParaRPr>
          </a:p>
        </p:txBody>
      </p:sp>
      <p:sp>
        <p:nvSpPr>
          <p:cNvPr id="14" name="13 Rectángulo"/>
          <p:cNvSpPr/>
          <p:nvPr/>
        </p:nvSpPr>
        <p:spPr>
          <a:xfrm>
            <a:off x="323801" y="3916425"/>
            <a:ext cx="1800200" cy="520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INTERMEDIARIOS</a:t>
            </a:r>
            <a:endParaRPr lang="es-EC" sz="1600" b="1" dirty="0">
              <a:solidFill>
                <a:schemeClr val="tx1"/>
              </a:solidFill>
              <a:latin typeface="Arial" panose="020B0604020202020204" pitchFamily="34" charset="0"/>
              <a:cs typeface="Arial" panose="020B0604020202020204" pitchFamily="34" charset="0"/>
            </a:endParaRPr>
          </a:p>
        </p:txBody>
      </p:sp>
      <p:sp>
        <p:nvSpPr>
          <p:cNvPr id="15" name="14 Rectángulo">
            <a:hlinkClick r:id="rId8" action="ppaction://hlinksldjump"/>
          </p:cNvPr>
          <p:cNvSpPr/>
          <p:nvPr/>
        </p:nvSpPr>
        <p:spPr>
          <a:xfrm>
            <a:off x="2700065" y="391642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Casa de Valores</a:t>
            </a:r>
            <a:endParaRPr lang="es-EC" sz="1600" b="1" dirty="0">
              <a:solidFill>
                <a:schemeClr val="tx1"/>
              </a:solidFill>
              <a:latin typeface="Arial" panose="020B0604020202020204" pitchFamily="34" charset="0"/>
              <a:cs typeface="Arial" panose="020B0604020202020204" pitchFamily="34" charset="0"/>
            </a:endParaRPr>
          </a:p>
        </p:txBody>
      </p:sp>
      <p:sp>
        <p:nvSpPr>
          <p:cNvPr id="16" name="15 Rectángulo"/>
          <p:cNvSpPr/>
          <p:nvPr/>
        </p:nvSpPr>
        <p:spPr>
          <a:xfrm>
            <a:off x="323801" y="4636505"/>
            <a:ext cx="1800200" cy="520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EMISORES</a:t>
            </a:r>
            <a:endParaRPr lang="es-EC" sz="1600" b="1" dirty="0">
              <a:solidFill>
                <a:schemeClr val="tx1"/>
              </a:solidFill>
              <a:latin typeface="Arial" panose="020B0604020202020204" pitchFamily="34" charset="0"/>
              <a:cs typeface="Arial" panose="020B0604020202020204" pitchFamily="34" charset="0"/>
            </a:endParaRPr>
          </a:p>
        </p:txBody>
      </p:sp>
      <p:sp>
        <p:nvSpPr>
          <p:cNvPr id="17" name="16 Rectángulo">
            <a:hlinkClick r:id="rId9" action="ppaction://hlinksldjump"/>
          </p:cNvPr>
          <p:cNvSpPr/>
          <p:nvPr/>
        </p:nvSpPr>
        <p:spPr>
          <a:xfrm>
            <a:off x="2700065" y="463650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Sector Público</a:t>
            </a:r>
            <a:endParaRPr lang="es-EC" sz="1600" b="1" dirty="0">
              <a:solidFill>
                <a:schemeClr val="tx1"/>
              </a:solidFill>
              <a:latin typeface="Arial" panose="020B0604020202020204" pitchFamily="34" charset="0"/>
              <a:cs typeface="Arial" panose="020B0604020202020204" pitchFamily="34" charset="0"/>
            </a:endParaRPr>
          </a:p>
        </p:txBody>
      </p:sp>
      <p:sp>
        <p:nvSpPr>
          <p:cNvPr id="18" name="17 Rectángulo">
            <a:hlinkClick r:id="rId9" action="ppaction://hlinksldjump"/>
          </p:cNvPr>
          <p:cNvSpPr/>
          <p:nvPr/>
        </p:nvSpPr>
        <p:spPr>
          <a:xfrm>
            <a:off x="5004321" y="463650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Sector Privado</a:t>
            </a:r>
            <a:endParaRPr lang="es-EC" sz="1600" b="1" dirty="0">
              <a:solidFill>
                <a:schemeClr val="tx1"/>
              </a:solidFill>
              <a:latin typeface="Arial" panose="020B0604020202020204" pitchFamily="34" charset="0"/>
              <a:cs typeface="Arial" panose="020B0604020202020204" pitchFamily="34" charset="0"/>
            </a:endParaRPr>
          </a:p>
        </p:txBody>
      </p:sp>
      <p:sp>
        <p:nvSpPr>
          <p:cNvPr id="19" name="18 Rectángulo"/>
          <p:cNvSpPr/>
          <p:nvPr/>
        </p:nvSpPr>
        <p:spPr>
          <a:xfrm>
            <a:off x="323801" y="5356585"/>
            <a:ext cx="1800200" cy="520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INVERSIONISTAS</a:t>
            </a:r>
            <a:endParaRPr lang="es-EC" sz="1600" b="1" dirty="0">
              <a:solidFill>
                <a:schemeClr val="tx1"/>
              </a:solidFill>
              <a:latin typeface="Arial" panose="020B0604020202020204" pitchFamily="34" charset="0"/>
              <a:cs typeface="Arial" panose="020B0604020202020204" pitchFamily="34" charset="0"/>
            </a:endParaRPr>
          </a:p>
        </p:txBody>
      </p:sp>
      <p:sp>
        <p:nvSpPr>
          <p:cNvPr id="20" name="19 Rectángulo"/>
          <p:cNvSpPr/>
          <p:nvPr/>
        </p:nvSpPr>
        <p:spPr>
          <a:xfrm>
            <a:off x="2700065" y="535658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Sector Público</a:t>
            </a:r>
            <a:endParaRPr lang="es-EC" sz="1600" b="1" dirty="0">
              <a:solidFill>
                <a:schemeClr val="tx1"/>
              </a:solidFill>
              <a:latin typeface="Arial" panose="020B0604020202020204" pitchFamily="34" charset="0"/>
              <a:cs typeface="Arial" panose="020B0604020202020204" pitchFamily="34" charset="0"/>
            </a:endParaRPr>
          </a:p>
        </p:txBody>
      </p:sp>
      <p:sp>
        <p:nvSpPr>
          <p:cNvPr id="21" name="20 Rectángulo"/>
          <p:cNvSpPr/>
          <p:nvPr/>
        </p:nvSpPr>
        <p:spPr>
          <a:xfrm>
            <a:off x="5004321" y="535658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Sector Privado</a:t>
            </a:r>
            <a:endParaRPr lang="es-EC" sz="1600" b="1" dirty="0">
              <a:solidFill>
                <a:schemeClr val="tx1"/>
              </a:solidFill>
              <a:latin typeface="Arial" panose="020B0604020202020204" pitchFamily="34" charset="0"/>
              <a:cs typeface="Arial" panose="020B0604020202020204" pitchFamily="34" charset="0"/>
            </a:endParaRPr>
          </a:p>
        </p:txBody>
      </p:sp>
      <p:pic>
        <p:nvPicPr>
          <p:cNvPr id="27" name="3 Imagen"/>
          <p:cNvPicPr>
            <a:picLocks noChangeAspect="1"/>
          </p:cNvPicPr>
          <p:nvPr/>
        </p:nvPicPr>
        <p:blipFill rotWithShape="1">
          <a:blip r:embed="rId10"/>
          <a:srcRect l="14846" t="29691" r="6531" b="16135"/>
          <a:stretch/>
        </p:blipFill>
        <p:spPr>
          <a:xfrm>
            <a:off x="7308577" y="1382364"/>
            <a:ext cx="4104456" cy="2046636"/>
          </a:xfrm>
          <a:prstGeom prst="rect">
            <a:avLst/>
          </a:prstGeom>
        </p:spPr>
      </p:pic>
      <p:sp>
        <p:nvSpPr>
          <p:cNvPr id="23" name="22 Rectángulo"/>
          <p:cNvSpPr/>
          <p:nvPr/>
        </p:nvSpPr>
        <p:spPr>
          <a:xfrm>
            <a:off x="323801" y="6076665"/>
            <a:ext cx="1800200" cy="520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ENTIDADES DE APOYO</a:t>
            </a:r>
            <a:endParaRPr lang="es-EC" sz="1600" b="1" dirty="0">
              <a:solidFill>
                <a:schemeClr val="tx1"/>
              </a:solidFill>
              <a:latin typeface="Arial" panose="020B0604020202020204" pitchFamily="34" charset="0"/>
              <a:cs typeface="Arial" panose="020B0604020202020204" pitchFamily="34" charset="0"/>
            </a:endParaRPr>
          </a:p>
        </p:txBody>
      </p:sp>
      <p:sp>
        <p:nvSpPr>
          <p:cNvPr id="25" name="24 Rectángulo"/>
          <p:cNvSpPr/>
          <p:nvPr/>
        </p:nvSpPr>
        <p:spPr>
          <a:xfrm>
            <a:off x="2700065" y="607666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Calificadoras de Riesgo</a:t>
            </a:r>
            <a:endParaRPr lang="es-EC" sz="1600" b="1" dirty="0">
              <a:solidFill>
                <a:schemeClr val="tx1"/>
              </a:solidFill>
              <a:latin typeface="Arial" panose="020B0604020202020204" pitchFamily="34" charset="0"/>
              <a:cs typeface="Arial" panose="020B0604020202020204" pitchFamily="34" charset="0"/>
            </a:endParaRPr>
          </a:p>
        </p:txBody>
      </p:sp>
      <p:sp>
        <p:nvSpPr>
          <p:cNvPr id="26" name="25 Rectángulo"/>
          <p:cNvSpPr/>
          <p:nvPr/>
        </p:nvSpPr>
        <p:spPr>
          <a:xfrm>
            <a:off x="5004321" y="607666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Auditoras</a:t>
            </a:r>
            <a:endParaRPr lang="es-EC" sz="1600" b="1" dirty="0">
              <a:solidFill>
                <a:schemeClr val="tx1"/>
              </a:solidFill>
              <a:latin typeface="Arial" panose="020B0604020202020204" pitchFamily="34" charset="0"/>
              <a:cs typeface="Arial" panose="020B0604020202020204" pitchFamily="34" charset="0"/>
            </a:endParaRPr>
          </a:p>
        </p:txBody>
      </p:sp>
      <p:sp>
        <p:nvSpPr>
          <p:cNvPr id="28" name="27 Rectángulo"/>
          <p:cNvSpPr/>
          <p:nvPr/>
        </p:nvSpPr>
        <p:spPr>
          <a:xfrm>
            <a:off x="7308577" y="6076665"/>
            <a:ext cx="2088232" cy="52068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C" sz="1600" b="1" dirty="0" smtClean="0">
                <a:solidFill>
                  <a:schemeClr val="tx1"/>
                </a:solidFill>
                <a:latin typeface="Arial" panose="020B0604020202020204" pitchFamily="34" charset="0"/>
                <a:cs typeface="Arial" panose="020B0604020202020204" pitchFamily="34" charset="0"/>
              </a:rPr>
              <a:t>Estructuradores</a:t>
            </a:r>
            <a:endParaRPr lang="es-EC"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340025" y="476672"/>
            <a:ext cx="3839128" cy="461665"/>
          </a:xfrm>
          <a:prstGeom prst="rect">
            <a:avLst/>
          </a:prstGeom>
        </p:spPr>
        <p:txBody>
          <a:bodyPr wrap="none">
            <a:spAutoFit/>
          </a:bodyPr>
          <a:lstStyle/>
          <a:p>
            <a:pPr lvl="0"/>
            <a:r>
              <a:rPr lang="es-EC" sz="2400" b="1" dirty="0" smtClean="0">
                <a:latin typeface="Arial" panose="020B0604020202020204" pitchFamily="34" charset="0"/>
                <a:cs typeface="Arial" panose="020B0604020202020204" pitchFamily="34" charset="0"/>
              </a:rPr>
              <a:t>MERCADO DE VALORES</a:t>
            </a:r>
            <a:endParaRPr lang="es-EC" sz="2400" b="1" dirty="0">
              <a:latin typeface="Arial" panose="020B0604020202020204" pitchFamily="34" charset="0"/>
              <a:cs typeface="Arial" panose="020B0604020202020204" pitchFamily="34" charset="0"/>
            </a:endParaRPr>
          </a:p>
        </p:txBody>
      </p:sp>
      <p:sp>
        <p:nvSpPr>
          <p:cNvPr id="6" name="5 Rectángulo"/>
          <p:cNvSpPr/>
          <p:nvPr/>
        </p:nvSpPr>
        <p:spPr>
          <a:xfrm>
            <a:off x="2189022" y="1556792"/>
            <a:ext cx="5119555" cy="1015663"/>
          </a:xfrm>
          <a:prstGeom prst="rect">
            <a:avLst/>
          </a:prstGeom>
        </p:spPr>
        <p:txBody>
          <a:bodyPr wrap="square">
            <a:spAutoFit/>
          </a:bodyPr>
          <a:lstStyle/>
          <a:p>
            <a:pPr lvl="0" algn="just"/>
            <a:r>
              <a:rPr lang="es-EC" sz="2000" dirty="0">
                <a:latin typeface="Arial" panose="020B0604020202020204" pitchFamily="34" charset="0"/>
                <a:cs typeface="Arial" panose="020B0604020202020204" pitchFamily="34" charset="0"/>
              </a:rPr>
              <a:t>Su función es vincular la oferta y </a:t>
            </a:r>
            <a:r>
              <a:rPr lang="es-EC" sz="2000" dirty="0" smtClean="0">
                <a:latin typeface="Arial" panose="020B0604020202020204" pitchFamily="34" charset="0"/>
                <a:cs typeface="Arial" panose="020B0604020202020204" pitchFamily="34" charset="0"/>
              </a:rPr>
              <a:t>la demanda </a:t>
            </a:r>
            <a:r>
              <a:rPr lang="es-EC" sz="2000" dirty="0">
                <a:latin typeface="Arial" panose="020B0604020202020204" pitchFamily="34" charset="0"/>
                <a:cs typeface="Arial" panose="020B0604020202020204" pitchFamily="34" charset="0"/>
              </a:rPr>
              <a:t>de títulos valores a través de intermediarios </a:t>
            </a:r>
            <a:r>
              <a:rPr lang="es-EC" sz="2000" dirty="0" smtClean="0">
                <a:latin typeface="Arial" panose="020B0604020202020204" pitchFamily="34" charset="0"/>
                <a:cs typeface="Arial" panose="020B0604020202020204" pitchFamily="34" charset="0"/>
              </a:rPr>
              <a:t>bursátiles.</a:t>
            </a:r>
            <a:endParaRPr lang="es-EC" sz="2000" dirty="0">
              <a:latin typeface="Arial" panose="020B0604020202020204" pitchFamily="34" charset="0"/>
              <a:cs typeface="Arial" panose="020B0604020202020204" pitchFamily="34" charset="0"/>
            </a:endParaRPr>
          </a:p>
        </p:txBody>
      </p:sp>
      <p:sp>
        <p:nvSpPr>
          <p:cNvPr id="7" name="6 Flecha curvada hacia la derecha"/>
          <p:cNvSpPr/>
          <p:nvPr/>
        </p:nvSpPr>
        <p:spPr>
          <a:xfrm>
            <a:off x="1115888" y="676231"/>
            <a:ext cx="896417" cy="1511297"/>
          </a:xfrm>
          <a:prstGeom prst="curvedRightArrow">
            <a:avLst>
              <a:gd name="adj1" fmla="val 11644"/>
              <a:gd name="adj2" fmla="val 46104"/>
              <a:gd name="adj3" fmla="val 2368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8 Rectángulo"/>
          <p:cNvSpPr/>
          <p:nvPr/>
        </p:nvSpPr>
        <p:spPr>
          <a:xfrm>
            <a:off x="4716289" y="2924944"/>
            <a:ext cx="1816754" cy="400110"/>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Clasificación</a:t>
            </a:r>
            <a:endParaRPr lang="es-EC" sz="2000" b="1" dirty="0">
              <a:latin typeface="Arial" panose="020B0604020202020204" pitchFamily="34" charset="0"/>
              <a:cs typeface="Arial" panose="020B0604020202020204" pitchFamily="34" charset="0"/>
            </a:endParaRPr>
          </a:p>
        </p:txBody>
      </p:sp>
      <p:sp>
        <p:nvSpPr>
          <p:cNvPr id="11" name="10 Rectángulo"/>
          <p:cNvSpPr/>
          <p:nvPr/>
        </p:nvSpPr>
        <p:spPr>
          <a:xfrm>
            <a:off x="1280645" y="3697288"/>
            <a:ext cx="1816754" cy="707886"/>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Mercado Bursátil</a:t>
            </a:r>
            <a:endParaRPr lang="es-EC" sz="2000" b="1" dirty="0">
              <a:latin typeface="Arial" panose="020B0604020202020204" pitchFamily="34" charset="0"/>
              <a:cs typeface="Arial" panose="020B0604020202020204" pitchFamily="34" charset="0"/>
            </a:endParaRPr>
          </a:p>
        </p:txBody>
      </p:sp>
      <p:sp>
        <p:nvSpPr>
          <p:cNvPr id="12" name="11 Rectángulo"/>
          <p:cNvSpPr/>
          <p:nvPr/>
        </p:nvSpPr>
        <p:spPr>
          <a:xfrm>
            <a:off x="4716289" y="3697288"/>
            <a:ext cx="1816754" cy="707886"/>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Mercado Extrabursátil</a:t>
            </a:r>
            <a:endParaRPr lang="es-EC" sz="2000" b="1" dirty="0">
              <a:latin typeface="Arial" panose="020B0604020202020204" pitchFamily="34" charset="0"/>
              <a:cs typeface="Arial" panose="020B0604020202020204" pitchFamily="34" charset="0"/>
            </a:endParaRPr>
          </a:p>
        </p:txBody>
      </p:sp>
      <p:cxnSp>
        <p:nvCxnSpPr>
          <p:cNvPr id="21" name="20 Conector recto de flecha"/>
          <p:cNvCxnSpPr>
            <a:stCxn id="9" idx="2"/>
            <a:endCxn id="12" idx="0"/>
          </p:cNvCxnSpPr>
          <p:nvPr/>
        </p:nvCxnSpPr>
        <p:spPr>
          <a:xfrm>
            <a:off x="5624666" y="3325054"/>
            <a:ext cx="0" cy="372234"/>
          </a:xfrm>
          <a:prstGeom prst="straightConnector1">
            <a:avLst/>
          </a:prstGeom>
          <a:ln>
            <a:solidFill>
              <a:srgbClr val="92D050"/>
            </a:solidFill>
            <a:tailEnd type="arrow"/>
          </a:ln>
        </p:spPr>
        <p:style>
          <a:lnRef idx="3">
            <a:schemeClr val="accent6"/>
          </a:lnRef>
          <a:fillRef idx="0">
            <a:schemeClr val="accent6"/>
          </a:fillRef>
          <a:effectRef idx="2">
            <a:schemeClr val="accent6"/>
          </a:effectRef>
          <a:fontRef idx="minor">
            <a:schemeClr val="tx1"/>
          </a:fontRef>
        </p:style>
      </p:cxnSp>
      <p:cxnSp>
        <p:nvCxnSpPr>
          <p:cNvPr id="27" name="26 Conector recto de flecha"/>
          <p:cNvCxnSpPr>
            <a:stCxn id="9" idx="2"/>
            <a:endCxn id="11" idx="0"/>
          </p:cNvCxnSpPr>
          <p:nvPr/>
        </p:nvCxnSpPr>
        <p:spPr>
          <a:xfrm flipH="1">
            <a:off x="2189022" y="3325054"/>
            <a:ext cx="3435644" cy="372234"/>
          </a:xfrm>
          <a:prstGeom prst="straightConnector1">
            <a:avLst/>
          </a:prstGeom>
          <a:ln>
            <a:solidFill>
              <a:srgbClr val="92D050"/>
            </a:solidFill>
            <a:tailEnd type="arrow"/>
          </a:ln>
        </p:spPr>
        <p:style>
          <a:lnRef idx="3">
            <a:schemeClr val="accent6"/>
          </a:lnRef>
          <a:fillRef idx="0">
            <a:schemeClr val="accent6"/>
          </a:fillRef>
          <a:effectRef idx="2">
            <a:schemeClr val="accent6"/>
          </a:effectRef>
          <a:fontRef idx="minor">
            <a:schemeClr val="tx1"/>
          </a:fontRef>
        </p:style>
      </p:cxnSp>
      <p:cxnSp>
        <p:nvCxnSpPr>
          <p:cNvPr id="30" name="29 Conector recto de flecha"/>
          <p:cNvCxnSpPr>
            <a:stCxn id="9" idx="2"/>
          </p:cNvCxnSpPr>
          <p:nvPr/>
        </p:nvCxnSpPr>
        <p:spPr>
          <a:xfrm>
            <a:off x="5624666" y="3325054"/>
            <a:ext cx="3600400" cy="372234"/>
          </a:xfrm>
          <a:prstGeom prst="straightConnector1">
            <a:avLst/>
          </a:prstGeom>
          <a:ln>
            <a:solidFill>
              <a:srgbClr val="92D050"/>
            </a:solidFill>
            <a:tailEnd type="arrow"/>
          </a:ln>
        </p:spPr>
        <p:style>
          <a:lnRef idx="3">
            <a:schemeClr val="accent6"/>
          </a:lnRef>
          <a:fillRef idx="0">
            <a:schemeClr val="accent6"/>
          </a:fillRef>
          <a:effectRef idx="2">
            <a:schemeClr val="accent6"/>
          </a:effectRef>
          <a:fontRef idx="minor">
            <a:schemeClr val="tx1"/>
          </a:fontRef>
        </p:style>
      </p:cxnSp>
      <p:sp>
        <p:nvSpPr>
          <p:cNvPr id="34" name="33 Rectángulo"/>
          <p:cNvSpPr/>
          <p:nvPr/>
        </p:nvSpPr>
        <p:spPr>
          <a:xfrm>
            <a:off x="8316689" y="3697288"/>
            <a:ext cx="1816754" cy="707886"/>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Mercado Privado</a:t>
            </a:r>
            <a:endParaRPr lang="es-EC" sz="2000" b="1" dirty="0">
              <a:latin typeface="Arial" panose="020B0604020202020204" pitchFamily="34" charset="0"/>
              <a:cs typeface="Arial" panose="020B0604020202020204" pitchFamily="34" charset="0"/>
            </a:endParaRPr>
          </a:p>
        </p:txBody>
      </p:sp>
      <p:sp>
        <p:nvSpPr>
          <p:cNvPr id="36" name="35 Rectángulo"/>
          <p:cNvSpPr/>
          <p:nvPr/>
        </p:nvSpPr>
        <p:spPr>
          <a:xfrm>
            <a:off x="899865" y="4831992"/>
            <a:ext cx="2627530" cy="1477328"/>
          </a:xfrm>
          <a:prstGeom prst="rect">
            <a:avLst/>
          </a:prstGeom>
        </p:spPr>
        <p:txBody>
          <a:bodyPr wrap="square">
            <a:spAutoFit/>
          </a:bodyPr>
          <a:lstStyle/>
          <a:p>
            <a:pPr algn="just"/>
            <a:r>
              <a:rPr lang="es-EC" dirty="0" smtClean="0">
                <a:latin typeface="Arial" panose="020B0604020202020204" pitchFamily="34" charset="0"/>
                <a:cs typeface="Arial" panose="020B0604020202020204" pitchFamily="34" charset="0"/>
              </a:rPr>
              <a:t>Son ofertas</a:t>
            </a:r>
            <a:r>
              <a:rPr lang="es-EC" dirty="0">
                <a:latin typeface="Arial" panose="020B0604020202020204" pitchFamily="34" charset="0"/>
                <a:cs typeface="Arial" panose="020B0604020202020204" pitchFamily="34" charset="0"/>
              </a:rPr>
              <a:t>, demandas y negociaciones de valores inscritos en el Registro del Mercado de Valores</a:t>
            </a:r>
          </a:p>
        </p:txBody>
      </p:sp>
      <p:cxnSp>
        <p:nvCxnSpPr>
          <p:cNvPr id="37" name="36 Conector recto de flecha"/>
          <p:cNvCxnSpPr>
            <a:stCxn id="11" idx="2"/>
            <a:endCxn id="36" idx="0"/>
          </p:cNvCxnSpPr>
          <p:nvPr/>
        </p:nvCxnSpPr>
        <p:spPr>
          <a:xfrm>
            <a:off x="2189022" y="4405174"/>
            <a:ext cx="24608" cy="426818"/>
          </a:xfrm>
          <a:prstGeom prst="straightConnector1">
            <a:avLst/>
          </a:prstGeom>
          <a:ln>
            <a:solidFill>
              <a:srgbClr val="92D050"/>
            </a:solidFill>
            <a:tailEnd type="arrow"/>
          </a:ln>
        </p:spPr>
        <p:style>
          <a:lnRef idx="3">
            <a:schemeClr val="accent6"/>
          </a:lnRef>
          <a:fillRef idx="0">
            <a:schemeClr val="accent6"/>
          </a:fillRef>
          <a:effectRef idx="2">
            <a:schemeClr val="accent6"/>
          </a:effectRef>
          <a:fontRef idx="minor">
            <a:schemeClr val="tx1"/>
          </a:fontRef>
        </p:style>
      </p:cxnSp>
      <p:sp>
        <p:nvSpPr>
          <p:cNvPr id="40" name="39 Rectángulo"/>
          <p:cNvSpPr/>
          <p:nvPr/>
        </p:nvSpPr>
        <p:spPr>
          <a:xfrm>
            <a:off x="4284241" y="4771018"/>
            <a:ext cx="2688948" cy="1754326"/>
          </a:xfrm>
          <a:prstGeom prst="rect">
            <a:avLst/>
          </a:prstGeom>
        </p:spPr>
        <p:txBody>
          <a:bodyPr wrap="square">
            <a:spAutoFit/>
          </a:bodyPr>
          <a:lstStyle/>
          <a:p>
            <a:pPr algn="just"/>
            <a:r>
              <a:rPr lang="es-EC" dirty="0">
                <a:latin typeface="Arial" panose="020B0604020202020204" pitchFamily="34" charset="0"/>
                <a:cs typeface="Arial" panose="020B0604020202020204" pitchFamily="34" charset="0"/>
              </a:rPr>
              <a:t>Es el mercado primario que se genera entre la institución financiera y el inversor sin la intervención de un intermediario de valores</a:t>
            </a:r>
          </a:p>
        </p:txBody>
      </p:sp>
      <p:cxnSp>
        <p:nvCxnSpPr>
          <p:cNvPr id="41" name="40 Conector recto de flecha"/>
          <p:cNvCxnSpPr>
            <a:stCxn id="12" idx="2"/>
            <a:endCxn id="40" idx="0"/>
          </p:cNvCxnSpPr>
          <p:nvPr/>
        </p:nvCxnSpPr>
        <p:spPr>
          <a:xfrm>
            <a:off x="5624666" y="4405174"/>
            <a:ext cx="4049" cy="365844"/>
          </a:xfrm>
          <a:prstGeom prst="straightConnector1">
            <a:avLst/>
          </a:prstGeom>
          <a:ln>
            <a:solidFill>
              <a:srgbClr val="92D050"/>
            </a:solidFill>
            <a:tailEnd type="arrow"/>
          </a:ln>
        </p:spPr>
        <p:style>
          <a:lnRef idx="3">
            <a:schemeClr val="accent6"/>
          </a:lnRef>
          <a:fillRef idx="0">
            <a:schemeClr val="accent6"/>
          </a:fillRef>
          <a:effectRef idx="2">
            <a:schemeClr val="accent6"/>
          </a:effectRef>
          <a:fontRef idx="minor">
            <a:schemeClr val="tx1"/>
          </a:fontRef>
        </p:style>
      </p:cxnSp>
      <p:sp>
        <p:nvSpPr>
          <p:cNvPr id="51" name="50 Rectángulo"/>
          <p:cNvSpPr/>
          <p:nvPr/>
        </p:nvSpPr>
        <p:spPr>
          <a:xfrm>
            <a:off x="7668617" y="4843026"/>
            <a:ext cx="3096344" cy="1754326"/>
          </a:xfrm>
          <a:prstGeom prst="rect">
            <a:avLst/>
          </a:prstGeom>
        </p:spPr>
        <p:txBody>
          <a:bodyPr wrap="square">
            <a:spAutoFit/>
          </a:bodyPr>
          <a:lstStyle/>
          <a:p>
            <a:pPr algn="just"/>
            <a:r>
              <a:rPr lang="es-EC" dirty="0">
                <a:latin typeface="Arial" panose="020B0604020202020204" pitchFamily="34" charset="0"/>
                <a:cs typeface="Arial" panose="020B0604020202020204" pitchFamily="34" charset="0"/>
              </a:rPr>
              <a:t>Son las negociaciones que se realizan en forma directa entre comprador y vendedor sin la intervención de intermediarios de valores o inversionistas institucionales</a:t>
            </a:r>
          </a:p>
        </p:txBody>
      </p:sp>
      <p:cxnSp>
        <p:nvCxnSpPr>
          <p:cNvPr id="52" name="51 Conector recto de flecha"/>
          <p:cNvCxnSpPr>
            <a:stCxn id="34" idx="2"/>
            <a:endCxn id="51" idx="0"/>
          </p:cNvCxnSpPr>
          <p:nvPr/>
        </p:nvCxnSpPr>
        <p:spPr>
          <a:xfrm flipH="1">
            <a:off x="9216789" y="4405174"/>
            <a:ext cx="8277" cy="437852"/>
          </a:xfrm>
          <a:prstGeom prst="straightConnector1">
            <a:avLst/>
          </a:prstGeom>
          <a:ln>
            <a:solidFill>
              <a:srgbClr val="92D050"/>
            </a:solidFill>
            <a:tailEnd type="arrow"/>
          </a:ln>
        </p:spPr>
        <p:style>
          <a:lnRef idx="3">
            <a:schemeClr val="accent6"/>
          </a:lnRef>
          <a:fillRef idx="0">
            <a:schemeClr val="accent6"/>
          </a:fillRef>
          <a:effectRef idx="2">
            <a:schemeClr val="accent6"/>
          </a:effectRef>
          <a:fontRef idx="minor">
            <a:schemeClr val="tx1"/>
          </a:fontRef>
        </p:style>
      </p:cxnSp>
      <p:sp>
        <p:nvSpPr>
          <p:cNvPr id="56" name="55 Rectángulo">
            <a:hlinkClick r:id="rId2" action="ppaction://hlinksldjump"/>
          </p:cNvPr>
          <p:cNvSpPr/>
          <p:nvPr/>
        </p:nvSpPr>
        <p:spPr>
          <a:xfrm>
            <a:off x="205378" y="199673"/>
            <a:ext cx="880650" cy="276999"/>
          </a:xfrm>
          <a:prstGeom prst="rect">
            <a:avLst/>
          </a:prstGeom>
        </p:spPr>
        <p:txBody>
          <a:bodyPr wrap="square">
            <a:spAutoFit/>
          </a:bodyPr>
          <a:lstStyle/>
          <a:p>
            <a:pPr lvl="0" algn="ctr"/>
            <a:r>
              <a:rPr lang="es-EC" sz="1200" b="1" dirty="0" smtClean="0">
                <a:latin typeface="Arial" panose="020B0604020202020204" pitchFamily="34" charset="0"/>
                <a:cs typeface="Arial" panose="020B0604020202020204" pitchFamily="34" charset="0"/>
              </a:rPr>
              <a:t>Regresar</a:t>
            </a:r>
            <a:endParaRPr lang="es-EC"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838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hlinkClick r:id="rId2" action="ppaction://hlinksldjump"/>
          </p:cNvPr>
          <p:cNvSpPr/>
          <p:nvPr/>
        </p:nvSpPr>
        <p:spPr>
          <a:xfrm>
            <a:off x="205378" y="199673"/>
            <a:ext cx="880650" cy="276999"/>
          </a:xfrm>
          <a:prstGeom prst="rect">
            <a:avLst/>
          </a:prstGeom>
        </p:spPr>
        <p:txBody>
          <a:bodyPr wrap="square">
            <a:spAutoFit/>
          </a:bodyPr>
          <a:lstStyle/>
          <a:p>
            <a:pPr lvl="0" algn="ctr"/>
            <a:r>
              <a:rPr lang="es-EC" sz="1200" b="1" dirty="0" smtClean="0">
                <a:latin typeface="Arial" panose="020B0604020202020204" pitchFamily="34" charset="0"/>
                <a:cs typeface="Arial" panose="020B0604020202020204" pitchFamily="34" charset="0"/>
              </a:rPr>
              <a:t>Regresar</a:t>
            </a:r>
            <a:endParaRPr lang="es-EC" sz="1200" b="1" dirty="0">
              <a:latin typeface="Arial" panose="020B0604020202020204" pitchFamily="34" charset="0"/>
              <a:cs typeface="Arial" panose="020B0604020202020204" pitchFamily="34" charset="0"/>
            </a:endParaRPr>
          </a:p>
        </p:txBody>
      </p:sp>
      <p:pic>
        <p:nvPicPr>
          <p:cNvPr id="3" name="2 Imagen" descr="http://expertiselaw.com/wp-content/uploads/2015/02/logo_sc.jpg"/>
          <p:cNvPicPr/>
          <p:nvPr/>
        </p:nvPicPr>
        <p:blipFill rotWithShape="1">
          <a:blip r:embed="rId3">
            <a:extLst>
              <a:ext uri="{28A0092B-C50C-407E-A947-70E740481C1C}">
                <a14:useLocalDpi xmlns:a14="http://schemas.microsoft.com/office/drawing/2010/main" val="0"/>
              </a:ext>
            </a:extLst>
          </a:blip>
          <a:srcRect l="3468" t="15243" r="2133" b="18294"/>
          <a:stretch/>
        </p:blipFill>
        <p:spPr bwMode="auto">
          <a:xfrm>
            <a:off x="4212233" y="1196752"/>
            <a:ext cx="2880320" cy="1008112"/>
          </a:xfrm>
          <a:prstGeom prst="rect">
            <a:avLst/>
          </a:prstGeom>
          <a:noFill/>
          <a:ln>
            <a:solidFill>
              <a:schemeClr val="accent1"/>
            </a:solidFill>
          </a:ln>
          <a:extLst>
            <a:ext uri="{53640926-AAD7-44D8-BBD7-CCE9431645EC}">
              <a14:shadowObscured xmlns:a14="http://schemas.microsoft.com/office/drawing/2010/main"/>
            </a:ext>
          </a:extLst>
        </p:spPr>
      </p:pic>
      <p:sp>
        <p:nvSpPr>
          <p:cNvPr id="4" name="3 Rectángulo"/>
          <p:cNvSpPr/>
          <p:nvPr/>
        </p:nvSpPr>
        <p:spPr>
          <a:xfrm>
            <a:off x="2700065" y="2661880"/>
            <a:ext cx="5940425" cy="1631216"/>
          </a:xfrm>
          <a:prstGeom prst="rect">
            <a:avLst/>
          </a:prstGeom>
        </p:spPr>
        <p:txBody>
          <a:bodyPr>
            <a:spAutoFit/>
          </a:bodyPr>
          <a:lstStyle/>
          <a:p>
            <a:pPr algn="just"/>
            <a:r>
              <a:rPr lang="es-EC" sz="2000" dirty="0">
                <a:latin typeface="Arial" panose="020B0604020202020204" pitchFamily="34" charset="0"/>
                <a:cs typeface="Arial" panose="020B0604020202020204" pitchFamily="34" charset="0"/>
              </a:rPr>
              <a:t>Es el organismo técnico, con autonomía administrativa y económica, que vigila y controla la organización, actividades, funcionamiento, disolución y liquidación de las compañías y otras entidades </a:t>
            </a:r>
          </a:p>
        </p:txBody>
      </p:sp>
      <p:cxnSp>
        <p:nvCxnSpPr>
          <p:cNvPr id="5" name="4 Conector recto de flecha"/>
          <p:cNvCxnSpPr>
            <a:stCxn id="3" idx="2"/>
            <a:endCxn id="4" idx="0"/>
          </p:cNvCxnSpPr>
          <p:nvPr/>
        </p:nvCxnSpPr>
        <p:spPr>
          <a:xfrm>
            <a:off x="5652393" y="2204864"/>
            <a:ext cx="17885" cy="457016"/>
          </a:xfrm>
          <a:prstGeom prst="straightConnector1">
            <a:avLst/>
          </a:prstGeom>
          <a:ln>
            <a:solidFill>
              <a:srgbClr val="0070C0"/>
            </a:solidFill>
            <a:tailEnd type="arrow"/>
          </a:ln>
        </p:spPr>
        <p:style>
          <a:lnRef idx="3">
            <a:schemeClr val="accent6"/>
          </a:lnRef>
          <a:fillRef idx="0">
            <a:schemeClr val="accent6"/>
          </a:fillRef>
          <a:effectRef idx="2">
            <a:schemeClr val="accent6"/>
          </a:effectRef>
          <a:fontRef idx="minor">
            <a:schemeClr val="tx1"/>
          </a:fontRef>
        </p:style>
      </p:cxnSp>
      <p:sp>
        <p:nvSpPr>
          <p:cNvPr id="8" name="7 Rectángulo"/>
          <p:cNvSpPr/>
          <p:nvPr/>
        </p:nvSpPr>
        <p:spPr>
          <a:xfrm>
            <a:off x="1187897" y="5629442"/>
            <a:ext cx="2075825" cy="461665"/>
          </a:xfrm>
          <a:prstGeom prst="rect">
            <a:avLst/>
          </a:prstGeom>
        </p:spPr>
        <p:txBody>
          <a:bodyPr wrap="none">
            <a:spAutoFit/>
          </a:bodyPr>
          <a:lstStyle/>
          <a:p>
            <a:pPr lvl="0"/>
            <a:r>
              <a:rPr lang="es-EC" sz="2400" b="1" dirty="0" smtClean="0">
                <a:latin typeface="Arial" panose="020B0604020202020204" pitchFamily="34" charset="0"/>
                <a:cs typeface="Arial" panose="020B0604020202020204" pitchFamily="34" charset="0"/>
              </a:rPr>
              <a:t>SOCIETARIO</a:t>
            </a:r>
            <a:endParaRPr lang="es-EC" sz="2400" b="1" dirty="0">
              <a:latin typeface="Arial" panose="020B0604020202020204" pitchFamily="34" charset="0"/>
              <a:cs typeface="Arial" panose="020B0604020202020204" pitchFamily="34" charset="0"/>
            </a:endParaRPr>
          </a:p>
        </p:txBody>
      </p:sp>
      <p:sp>
        <p:nvSpPr>
          <p:cNvPr id="9" name="8 Rectángulo"/>
          <p:cNvSpPr/>
          <p:nvPr/>
        </p:nvSpPr>
        <p:spPr>
          <a:xfrm>
            <a:off x="3708177" y="5631631"/>
            <a:ext cx="3960440" cy="461665"/>
          </a:xfrm>
          <a:prstGeom prst="rect">
            <a:avLst/>
          </a:prstGeom>
        </p:spPr>
        <p:txBody>
          <a:bodyPr wrap="square">
            <a:spAutoFit/>
          </a:bodyPr>
          <a:lstStyle/>
          <a:p>
            <a:pPr lvl="0"/>
            <a:r>
              <a:rPr lang="es-EC" sz="2400" b="1" dirty="0" smtClean="0">
                <a:latin typeface="Arial" panose="020B0604020202020204" pitchFamily="34" charset="0"/>
                <a:cs typeface="Arial" panose="020B0604020202020204" pitchFamily="34" charset="0"/>
              </a:rPr>
              <a:t>MERCADO DE VALORES</a:t>
            </a:r>
            <a:endParaRPr lang="es-EC" sz="2400" b="1" dirty="0">
              <a:latin typeface="Arial" panose="020B0604020202020204" pitchFamily="34" charset="0"/>
              <a:cs typeface="Arial" panose="020B0604020202020204" pitchFamily="34" charset="0"/>
            </a:endParaRPr>
          </a:p>
        </p:txBody>
      </p:sp>
      <p:sp>
        <p:nvSpPr>
          <p:cNvPr id="10" name="9 Rectángulo"/>
          <p:cNvSpPr/>
          <p:nvPr/>
        </p:nvSpPr>
        <p:spPr>
          <a:xfrm>
            <a:off x="8316689" y="5631631"/>
            <a:ext cx="1723549" cy="461665"/>
          </a:xfrm>
          <a:prstGeom prst="rect">
            <a:avLst/>
          </a:prstGeom>
        </p:spPr>
        <p:txBody>
          <a:bodyPr wrap="none">
            <a:spAutoFit/>
          </a:bodyPr>
          <a:lstStyle/>
          <a:p>
            <a:pPr lvl="0"/>
            <a:r>
              <a:rPr lang="es-EC" sz="2400" b="1" dirty="0" smtClean="0">
                <a:latin typeface="Arial" panose="020B0604020202020204" pitchFamily="34" charset="0"/>
                <a:cs typeface="Arial" panose="020B0604020202020204" pitchFamily="34" charset="0"/>
              </a:rPr>
              <a:t>SEGUROS</a:t>
            </a:r>
            <a:endParaRPr lang="es-EC" sz="2400" b="1" dirty="0">
              <a:latin typeface="Arial" panose="020B0604020202020204" pitchFamily="34" charset="0"/>
              <a:cs typeface="Arial" panose="020B0604020202020204" pitchFamily="34" charset="0"/>
            </a:endParaRPr>
          </a:p>
        </p:txBody>
      </p:sp>
      <p:sp>
        <p:nvSpPr>
          <p:cNvPr id="11" name="10 Rectángulo"/>
          <p:cNvSpPr/>
          <p:nvPr/>
        </p:nvSpPr>
        <p:spPr>
          <a:xfrm>
            <a:off x="4740941" y="4725144"/>
            <a:ext cx="1847556" cy="400110"/>
          </a:xfrm>
          <a:prstGeom prst="rect">
            <a:avLst/>
          </a:prstGeom>
        </p:spPr>
        <p:txBody>
          <a:bodyPr wrap="square">
            <a:spAutoFit/>
          </a:bodyPr>
          <a:lstStyle/>
          <a:p>
            <a:pPr lvl="0" algn="ctr"/>
            <a:r>
              <a:rPr lang="es-EC" sz="2000" b="1" dirty="0" smtClean="0">
                <a:latin typeface="Arial" panose="020B0604020202020204" pitchFamily="34" charset="0"/>
                <a:cs typeface="Arial" panose="020B0604020202020204" pitchFamily="34" charset="0"/>
              </a:rPr>
              <a:t>Competencia</a:t>
            </a:r>
            <a:endParaRPr lang="es-EC" sz="2000" b="1" dirty="0">
              <a:latin typeface="Arial" panose="020B0604020202020204" pitchFamily="34" charset="0"/>
              <a:cs typeface="Arial" panose="020B0604020202020204" pitchFamily="34" charset="0"/>
            </a:endParaRPr>
          </a:p>
        </p:txBody>
      </p:sp>
      <p:cxnSp>
        <p:nvCxnSpPr>
          <p:cNvPr id="12" name="11 Conector recto de flecha"/>
          <p:cNvCxnSpPr>
            <a:stCxn id="4" idx="2"/>
            <a:endCxn id="11" idx="0"/>
          </p:cNvCxnSpPr>
          <p:nvPr/>
        </p:nvCxnSpPr>
        <p:spPr>
          <a:xfrm flipH="1">
            <a:off x="5664719" y="4293096"/>
            <a:ext cx="5559" cy="432048"/>
          </a:xfrm>
          <a:prstGeom prst="straightConnector1">
            <a:avLst/>
          </a:prstGeom>
          <a:ln>
            <a:solidFill>
              <a:srgbClr val="0070C0"/>
            </a:solidFill>
            <a:tailEnd type="arrow"/>
          </a:ln>
        </p:spPr>
        <p:style>
          <a:lnRef idx="3">
            <a:schemeClr val="accent6"/>
          </a:lnRef>
          <a:fillRef idx="0">
            <a:schemeClr val="accent6"/>
          </a:fillRef>
          <a:effectRef idx="2">
            <a:schemeClr val="accent6"/>
          </a:effectRef>
          <a:fontRef idx="minor">
            <a:schemeClr val="tx1"/>
          </a:fontRef>
        </p:style>
      </p:cxnSp>
      <p:cxnSp>
        <p:nvCxnSpPr>
          <p:cNvPr id="20" name="19 Conector recto de flecha"/>
          <p:cNvCxnSpPr>
            <a:stCxn id="11" idx="2"/>
            <a:endCxn id="9" idx="0"/>
          </p:cNvCxnSpPr>
          <p:nvPr/>
        </p:nvCxnSpPr>
        <p:spPr>
          <a:xfrm>
            <a:off x="5664719" y="5125254"/>
            <a:ext cx="23678" cy="506377"/>
          </a:xfrm>
          <a:prstGeom prst="straightConnector1">
            <a:avLst/>
          </a:prstGeom>
          <a:ln>
            <a:solidFill>
              <a:srgbClr val="0070C0"/>
            </a:solidFill>
            <a:tailEnd type="arrow"/>
          </a:ln>
        </p:spPr>
        <p:style>
          <a:lnRef idx="3">
            <a:schemeClr val="accent6"/>
          </a:lnRef>
          <a:fillRef idx="0">
            <a:schemeClr val="accent6"/>
          </a:fillRef>
          <a:effectRef idx="2">
            <a:schemeClr val="accent6"/>
          </a:effectRef>
          <a:fontRef idx="minor">
            <a:schemeClr val="tx1"/>
          </a:fontRef>
        </p:style>
      </p:cxnSp>
      <p:cxnSp>
        <p:nvCxnSpPr>
          <p:cNvPr id="24" name="23 Conector recto de flecha"/>
          <p:cNvCxnSpPr>
            <a:stCxn id="11" idx="2"/>
            <a:endCxn id="10" idx="0"/>
          </p:cNvCxnSpPr>
          <p:nvPr/>
        </p:nvCxnSpPr>
        <p:spPr>
          <a:xfrm>
            <a:off x="5664719" y="5125254"/>
            <a:ext cx="3513745" cy="506377"/>
          </a:xfrm>
          <a:prstGeom prst="straightConnector1">
            <a:avLst/>
          </a:prstGeom>
          <a:ln>
            <a:solidFill>
              <a:srgbClr val="0070C0"/>
            </a:solidFill>
            <a:tailEnd type="arrow"/>
          </a:ln>
        </p:spPr>
        <p:style>
          <a:lnRef idx="3">
            <a:schemeClr val="accent6"/>
          </a:lnRef>
          <a:fillRef idx="0">
            <a:schemeClr val="accent6"/>
          </a:fillRef>
          <a:effectRef idx="2">
            <a:schemeClr val="accent6"/>
          </a:effectRef>
          <a:fontRef idx="minor">
            <a:schemeClr val="tx1"/>
          </a:fontRef>
        </p:style>
      </p:cxnSp>
      <p:cxnSp>
        <p:nvCxnSpPr>
          <p:cNvPr id="27" name="26 Conector recto de flecha"/>
          <p:cNvCxnSpPr>
            <a:stCxn id="11" idx="2"/>
            <a:endCxn id="8" idx="0"/>
          </p:cNvCxnSpPr>
          <p:nvPr/>
        </p:nvCxnSpPr>
        <p:spPr>
          <a:xfrm flipH="1">
            <a:off x="2225810" y="5125254"/>
            <a:ext cx="3438909" cy="504188"/>
          </a:xfrm>
          <a:prstGeom prst="straightConnector1">
            <a:avLst/>
          </a:prstGeom>
          <a:ln>
            <a:solidFill>
              <a:srgbClr val="0070C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23307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2315</TotalTime>
  <Words>4380</Words>
  <Application>Microsoft Office PowerPoint</Application>
  <PresentationFormat>Personalizado</PresentationFormat>
  <Paragraphs>847</Paragraphs>
  <Slides>58</Slides>
  <Notes>3</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Samsung</cp:lastModifiedBy>
  <cp:revision>111</cp:revision>
  <dcterms:created xsi:type="dcterms:W3CDTF">2016-05-23T23:38:48Z</dcterms:created>
  <dcterms:modified xsi:type="dcterms:W3CDTF">2016-06-07T07:37:00Z</dcterms:modified>
</cp:coreProperties>
</file>