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58" r:id="rId5"/>
    <p:sldId id="260" r:id="rId6"/>
    <p:sldId id="261" r:id="rId7"/>
    <p:sldId id="296" r:id="rId8"/>
    <p:sldId id="262" r:id="rId9"/>
    <p:sldId id="280" r:id="rId10"/>
    <p:sldId id="264" r:id="rId11"/>
    <p:sldId id="295" r:id="rId12"/>
    <p:sldId id="265" r:id="rId13"/>
    <p:sldId id="281" r:id="rId14"/>
    <p:sldId id="282" r:id="rId15"/>
    <p:sldId id="266" r:id="rId16"/>
    <p:sldId id="286" r:id="rId17"/>
    <p:sldId id="287" r:id="rId18"/>
    <p:sldId id="289" r:id="rId19"/>
    <p:sldId id="291" r:id="rId20"/>
    <p:sldId id="288" r:id="rId21"/>
    <p:sldId id="290" r:id="rId22"/>
    <p:sldId id="278" r:id="rId23"/>
    <p:sldId id="294" r:id="rId24"/>
    <p:sldId id="293" r:id="rId25"/>
    <p:sldId id="277" r:id="rId26"/>
    <p:sldId id="292" r:id="rId27"/>
    <p:sldId id="279"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492" autoAdjust="0"/>
  </p:normalViewPr>
  <p:slideViewPr>
    <p:cSldViewPr>
      <p:cViewPr varScale="1">
        <p:scale>
          <a:sx n="85" d="100"/>
          <a:sy n="85"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s-EC"/>
              <a:t>Perfil de negocio</a:t>
            </a:r>
          </a:p>
        </c:rich>
      </c:tx>
      <c:layout>
        <c:manualLayout>
          <c:xMode val="edge"/>
          <c:yMode val="edge"/>
          <c:x val="0.36232168534941278"/>
          <c:y val="4.6296296296296294E-3"/>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s-EC"/>
        </a:p>
      </c:txPr>
    </c:title>
    <c:autoTitleDeleted val="0"/>
    <c:plotArea>
      <c:layout>
        <c:manualLayout>
          <c:layoutTarget val="inner"/>
          <c:xMode val="edge"/>
          <c:yMode val="edge"/>
          <c:x val="5.8984905367841678E-2"/>
          <c:y val="0.13796296296296295"/>
          <c:w val="0.9016339413269544"/>
          <c:h val="0.65703156897054549"/>
        </c:manualLayout>
      </c:layout>
      <c:barChart>
        <c:barDir val="col"/>
        <c:grouping val="clustered"/>
        <c:varyColors val="0"/>
        <c:ser>
          <c:idx val="0"/>
          <c:order val="0"/>
          <c:tx>
            <c:strRef>
              <c:f>Encuesta!$K$8</c:f>
              <c:strCache>
                <c:ptCount val="1"/>
                <c:pt idx="0">
                  <c:v>Señale su perfil de negocio</c:v>
                </c:pt>
              </c:strCache>
            </c:strRef>
          </c:tx>
          <c:spPr>
            <a:solidFill>
              <a:schemeClr val="accent6"/>
            </a:solidFill>
            <a:ln>
              <a:noFill/>
            </a:ln>
            <a:effectLst/>
          </c:spPr>
          <c:invertIfNegative val="0"/>
          <c:dPt>
            <c:idx val="0"/>
            <c:invertIfNegative val="0"/>
            <c:bubble3D val="0"/>
          </c:dPt>
          <c:dPt>
            <c:idx val="1"/>
            <c:invertIfNegative val="0"/>
            <c:bubble3D val="0"/>
          </c:dPt>
          <c:dPt>
            <c:idx val="2"/>
            <c:invertIfNegative val="0"/>
            <c:bubble3D val="0"/>
          </c:dPt>
          <c:dLbls>
            <c:dLbl>
              <c:idx val="0"/>
              <c:layout>
                <c:manualLayout>
                  <c:x val="-8.4388185654008432E-3"/>
                  <c:y val="0.1435185185185185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99074074074074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388185654008432E-3"/>
                  <c:y val="0.111111111111111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Encuesta!$L$8:$N$8</c:f>
              <c:numCache>
                <c:formatCode>General</c:formatCode>
                <c:ptCount val="3"/>
                <c:pt idx="0">
                  <c:v>36</c:v>
                </c:pt>
                <c:pt idx="1">
                  <c:v>78</c:v>
                </c:pt>
                <c:pt idx="2">
                  <c:v>16</c:v>
                </c:pt>
              </c:numCache>
            </c:numRef>
          </c:val>
        </c:ser>
        <c:ser>
          <c:idx val="1"/>
          <c:order val="1"/>
          <c:tx>
            <c:strRef>
              <c:f>Encuesta!$K$9</c:f>
              <c:strCache>
                <c:ptCount val="1"/>
                <c:pt idx="0">
                  <c:v>Porcentaje</c:v>
                </c:pt>
              </c:strCache>
            </c:strRef>
          </c:tx>
          <c:spPr>
            <a:solidFill>
              <a:schemeClr val="accent5"/>
            </a:solidFill>
            <a:ln>
              <a:noFill/>
            </a:ln>
            <a:effectLst/>
          </c:spPr>
          <c:invertIfNegative val="0"/>
          <c:dLbls>
            <c:dLbl>
              <c:idx val="0"/>
              <c:layout>
                <c:manualLayout>
                  <c:x val="0"/>
                  <c:y val="0.120370370370370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342592592592592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313992431813665E-16"/>
                  <c:y val="8.79629629629628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Encuesta!$L$9:$N$9</c:f>
              <c:numCache>
                <c:formatCode>_(* #,##0.00_);_(* \(#,##0.00\);_(* "-"??_);_(@_)</c:formatCode>
                <c:ptCount val="3"/>
                <c:pt idx="0">
                  <c:v>27.692307692307693</c:v>
                </c:pt>
                <c:pt idx="1">
                  <c:v>60</c:v>
                </c:pt>
                <c:pt idx="2">
                  <c:v>12.307692307692308</c:v>
                </c:pt>
              </c:numCache>
            </c:numRef>
          </c:val>
        </c:ser>
        <c:dLbls>
          <c:showLegendKey val="0"/>
          <c:showVal val="0"/>
          <c:showCatName val="0"/>
          <c:showSerName val="0"/>
          <c:showPercent val="0"/>
          <c:showBubbleSize val="0"/>
        </c:dLbls>
        <c:gapWidth val="75"/>
        <c:overlap val="-25"/>
        <c:axId val="255701448"/>
        <c:axId val="255703016"/>
      </c:barChart>
      <c:catAx>
        <c:axId val="255701448"/>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EC"/>
          </a:p>
        </c:txPr>
        <c:crossAx val="255703016"/>
        <c:crosses val="autoZero"/>
        <c:auto val="1"/>
        <c:lblAlgn val="ctr"/>
        <c:lblOffset val="100"/>
        <c:noMultiLvlLbl val="0"/>
      </c:catAx>
      <c:valAx>
        <c:axId val="25570301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EC"/>
          </a:p>
        </c:txPr>
        <c:crossAx val="255701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prstDash val="solid"/>
    </a:ln>
    <a:effectLst/>
  </c:spPr>
  <c:txPr>
    <a:bodyPr/>
    <a:lstStyle/>
    <a:p>
      <a:pPr>
        <a:defRPr sz="1800"/>
      </a:pPr>
      <a:endParaRPr lang="es-EC"/>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solidFill>
                <a:latin typeface="+mn-lt"/>
                <a:ea typeface="+mn-ea"/>
                <a:cs typeface="+mn-cs"/>
              </a:defRPr>
            </a:pPr>
            <a:r>
              <a:rPr lang="es-EC" dirty="0"/>
              <a:t>Seleccione que elementos son necesario considerar dentro del modelo de gestión por competencia en este tipo de empresas</a:t>
            </a:r>
          </a:p>
        </c:rich>
      </c:tx>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solidFill>
              <a:latin typeface="+mn-lt"/>
              <a:ea typeface="+mn-ea"/>
              <a:cs typeface="+mn-cs"/>
            </a:defRPr>
          </a:pPr>
          <a:endParaRPr lang="es-EC"/>
        </a:p>
      </c:txPr>
    </c:title>
    <c:autoTitleDeleted val="0"/>
    <c:plotArea>
      <c:layout/>
      <c:barChart>
        <c:barDir val="bar"/>
        <c:grouping val="clustered"/>
        <c:varyColors val="0"/>
        <c:ser>
          <c:idx val="0"/>
          <c:order val="0"/>
          <c:tx>
            <c:strRef>
              <c:f>'Ec 4'!$A$91</c:f>
              <c:strCache>
                <c:ptCount val="1"/>
                <c:pt idx="0">
                  <c:v>Seleccione que elementos son necesario considerar dentro del modelo de gestión por competencia en este tipo de empresas</c:v>
                </c:pt>
              </c:strCache>
            </c:strRef>
          </c:tx>
          <c:spPr>
            <a:solidFill>
              <a:schemeClr val="accent6"/>
            </a:solidFill>
            <a:ln>
              <a:noFill/>
            </a:ln>
            <a:effectLst/>
          </c:spPr>
          <c:invertIfNegative val="0"/>
          <c:cat>
            <c:strRef>
              <c:f>'Ec 4'!$B$90:$L$90</c:f>
              <c:strCache>
                <c:ptCount val="11"/>
                <c:pt idx="0">
                  <c:v> La remuneración salarial</c:v>
                </c:pt>
                <c:pt idx="1">
                  <c:v> Motivación laboral</c:v>
                </c:pt>
                <c:pt idx="2">
                  <c:v>Políticas de la empresa</c:v>
                </c:pt>
                <c:pt idx="3">
                  <c:v>Evaluación del desempeño</c:v>
                </c:pt>
                <c:pt idx="4">
                  <c:v>Formación y capacitación</c:v>
                </c:pt>
                <c:pt idx="5">
                  <c:v> Rol del gerente</c:v>
                </c:pt>
                <c:pt idx="6">
                  <c:v>Selección del personal</c:v>
                </c:pt>
                <c:pt idx="7">
                  <c:v>Funciones de cargos</c:v>
                </c:pt>
                <c:pt idx="8">
                  <c:v>Perfiles de puestos de trabajo</c:v>
                </c:pt>
                <c:pt idx="9">
                  <c:v>Comunicación interpersonal</c:v>
                </c:pt>
                <c:pt idx="10">
                  <c:v>Otros</c:v>
                </c:pt>
              </c:strCache>
            </c:strRef>
          </c:cat>
          <c:val>
            <c:numRef>
              <c:f>'Ec 4'!$B$91:$L$91</c:f>
              <c:numCache>
                <c:formatCode>General</c:formatCode>
                <c:ptCount val="11"/>
                <c:pt idx="0">
                  <c:v>14</c:v>
                </c:pt>
                <c:pt idx="1">
                  <c:v>12</c:v>
                </c:pt>
                <c:pt idx="2">
                  <c:v>21</c:v>
                </c:pt>
                <c:pt idx="3">
                  <c:v>17</c:v>
                </c:pt>
                <c:pt idx="4">
                  <c:v>21</c:v>
                </c:pt>
                <c:pt idx="5">
                  <c:v>23</c:v>
                </c:pt>
                <c:pt idx="6">
                  <c:v>12</c:v>
                </c:pt>
                <c:pt idx="7">
                  <c:v>6</c:v>
                </c:pt>
                <c:pt idx="8">
                  <c:v>1</c:v>
                </c:pt>
                <c:pt idx="9">
                  <c:v>1</c:v>
                </c:pt>
              </c:numCache>
            </c:numRef>
          </c:val>
        </c:ser>
        <c:ser>
          <c:idx val="1"/>
          <c:order val="1"/>
          <c:tx>
            <c:strRef>
              <c:f>'Ec 4'!$A$92</c:f>
              <c:strCache>
                <c:ptCount val="1"/>
                <c:pt idx="0">
                  <c:v>Porcentaje</c:v>
                </c:pt>
              </c:strCache>
            </c:strRef>
          </c:tx>
          <c:spPr>
            <a:solidFill>
              <a:schemeClr val="accent5"/>
            </a:solidFill>
            <a:ln>
              <a:noFill/>
            </a:ln>
            <a:effectLst/>
          </c:spPr>
          <c:invertIfNegative val="0"/>
          <c:cat>
            <c:strRef>
              <c:f>'Ec 4'!$B$90:$L$90</c:f>
              <c:strCache>
                <c:ptCount val="11"/>
                <c:pt idx="0">
                  <c:v> La remuneración salarial</c:v>
                </c:pt>
                <c:pt idx="1">
                  <c:v> Motivación laboral</c:v>
                </c:pt>
                <c:pt idx="2">
                  <c:v>Políticas de la empresa</c:v>
                </c:pt>
                <c:pt idx="3">
                  <c:v>Evaluación del desempeño</c:v>
                </c:pt>
                <c:pt idx="4">
                  <c:v>Formación y capacitación</c:v>
                </c:pt>
                <c:pt idx="5">
                  <c:v> Rol del gerente</c:v>
                </c:pt>
                <c:pt idx="6">
                  <c:v>Selección del personal</c:v>
                </c:pt>
                <c:pt idx="7">
                  <c:v>Funciones de cargos</c:v>
                </c:pt>
                <c:pt idx="8">
                  <c:v>Perfiles de puestos de trabajo</c:v>
                </c:pt>
                <c:pt idx="9">
                  <c:v>Comunicación interpersonal</c:v>
                </c:pt>
                <c:pt idx="10">
                  <c:v>Otros</c:v>
                </c:pt>
              </c:strCache>
            </c:strRef>
          </c:cat>
          <c:val>
            <c:numRef>
              <c:f>'Ec 4'!$B$92:$L$92</c:f>
              <c:numCache>
                <c:formatCode>_(* #,##0.00_);_(* \(#,##0.00\);_(* "-"??_);_(@_)</c:formatCode>
                <c:ptCount val="11"/>
                <c:pt idx="0">
                  <c:v>10.76923076923077</c:v>
                </c:pt>
                <c:pt idx="1">
                  <c:v>9.2307692307692317</c:v>
                </c:pt>
                <c:pt idx="2">
                  <c:v>16.153846153846153</c:v>
                </c:pt>
                <c:pt idx="3">
                  <c:v>13.076923076923078</c:v>
                </c:pt>
                <c:pt idx="4">
                  <c:v>16.153846153846153</c:v>
                </c:pt>
                <c:pt idx="5">
                  <c:v>17.692307692307693</c:v>
                </c:pt>
                <c:pt idx="6">
                  <c:v>9.2307692307692317</c:v>
                </c:pt>
                <c:pt idx="7">
                  <c:v>4.6153846153846159</c:v>
                </c:pt>
                <c:pt idx="8">
                  <c:v>0.76923076923076927</c:v>
                </c:pt>
                <c:pt idx="9">
                  <c:v>0.76923076923076927</c:v>
                </c:pt>
                <c:pt idx="10">
                  <c:v>0</c:v>
                </c:pt>
              </c:numCache>
            </c:numRef>
          </c:val>
        </c:ser>
        <c:dLbls>
          <c:showLegendKey val="0"/>
          <c:showVal val="0"/>
          <c:showCatName val="0"/>
          <c:showSerName val="0"/>
          <c:showPercent val="0"/>
          <c:showBubbleSize val="0"/>
        </c:dLbls>
        <c:gapWidth val="182"/>
        <c:axId val="187451080"/>
        <c:axId val="187453824"/>
      </c:barChart>
      <c:catAx>
        <c:axId val="187451080"/>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187453824"/>
        <c:crosses val="autoZero"/>
        <c:auto val="1"/>
        <c:lblAlgn val="ctr"/>
        <c:lblOffset val="100"/>
        <c:noMultiLvlLbl val="0"/>
      </c:catAx>
      <c:valAx>
        <c:axId val="187453824"/>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1080"/>
        <c:crosses val="autoZero"/>
        <c:crossBetween val="between"/>
      </c:valAx>
      <c:spPr>
        <a:noFill/>
        <a:ln>
          <a:noFill/>
        </a:ln>
        <a:effectLst/>
      </c:spPr>
    </c:plotArea>
    <c:legend>
      <c:legendPos val="b"/>
      <c:layout>
        <c:manualLayout>
          <c:xMode val="edge"/>
          <c:yMode val="edge"/>
          <c:x val="7.1280621172353453E-2"/>
          <c:y val="0.75980237764397096"/>
          <c:w val="0.85743875765529309"/>
          <c:h val="0.21405383150635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Considera usted que el modelo de gestión por competencia le mejoraría</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bar"/>
        <c:grouping val="clustered"/>
        <c:varyColors val="0"/>
        <c:ser>
          <c:idx val="0"/>
          <c:order val="0"/>
          <c:tx>
            <c:strRef>
              <c:f>'Ec 4'!$A$104</c:f>
              <c:strCache>
                <c:ptCount val="1"/>
                <c:pt idx="0">
                  <c:v>Considera usted que el modelo de gestión por competencia le mejoraría:</c:v>
                </c:pt>
              </c:strCache>
            </c:strRef>
          </c:tx>
          <c:spPr>
            <a:solidFill>
              <a:schemeClr val="accent6"/>
            </a:solidFill>
            <a:ln>
              <a:noFill/>
            </a:ln>
            <a:effectLst/>
          </c:spPr>
          <c:invertIfNegative val="0"/>
          <c:cat>
            <c:strRef>
              <c:f>'Ec 4'!$B$103:$G$103</c:f>
              <c:strCache>
                <c:ptCount val="6"/>
                <c:pt idx="0">
                  <c:v>Competitividad del negocio</c:v>
                </c:pt>
                <c:pt idx="1">
                  <c:v>Desempeño laboral de sus empleados</c:v>
                </c:pt>
                <c:pt idx="2">
                  <c:v>Productividad del trabajo</c:v>
                </c:pt>
                <c:pt idx="3">
                  <c:v>Ventas de su negocio</c:v>
                </c:pt>
                <c:pt idx="4">
                  <c:v>Calidad de la producción/servicios</c:v>
                </c:pt>
                <c:pt idx="5">
                  <c:v>Imagen del negocio</c:v>
                </c:pt>
              </c:strCache>
            </c:strRef>
          </c:cat>
          <c:val>
            <c:numRef>
              <c:f>'Ec 4'!$B$104:$G$104</c:f>
              <c:numCache>
                <c:formatCode>General</c:formatCode>
                <c:ptCount val="6"/>
                <c:pt idx="0">
                  <c:v>35</c:v>
                </c:pt>
                <c:pt idx="1">
                  <c:v>46</c:v>
                </c:pt>
                <c:pt idx="2">
                  <c:v>23</c:v>
                </c:pt>
                <c:pt idx="3">
                  <c:v>12</c:v>
                </c:pt>
                <c:pt idx="4">
                  <c:v>6</c:v>
                </c:pt>
                <c:pt idx="5">
                  <c:v>8</c:v>
                </c:pt>
              </c:numCache>
            </c:numRef>
          </c:val>
        </c:ser>
        <c:ser>
          <c:idx val="1"/>
          <c:order val="1"/>
          <c:tx>
            <c:strRef>
              <c:f>'Ec 4'!$A$105</c:f>
              <c:strCache>
                <c:ptCount val="1"/>
                <c:pt idx="0">
                  <c:v>Porcentaje</c:v>
                </c:pt>
              </c:strCache>
            </c:strRef>
          </c:tx>
          <c:spPr>
            <a:solidFill>
              <a:schemeClr val="accent5"/>
            </a:solidFill>
            <a:ln>
              <a:noFill/>
            </a:ln>
            <a:effectLst/>
          </c:spPr>
          <c:invertIfNegative val="0"/>
          <c:cat>
            <c:strRef>
              <c:f>'Ec 4'!$B$103:$G$103</c:f>
              <c:strCache>
                <c:ptCount val="6"/>
                <c:pt idx="0">
                  <c:v>Competitividad del negocio</c:v>
                </c:pt>
                <c:pt idx="1">
                  <c:v>Desempeño laboral de sus empleados</c:v>
                </c:pt>
                <c:pt idx="2">
                  <c:v>Productividad del trabajo</c:v>
                </c:pt>
                <c:pt idx="3">
                  <c:v>Ventas de su negocio</c:v>
                </c:pt>
                <c:pt idx="4">
                  <c:v>Calidad de la producción/servicios</c:v>
                </c:pt>
                <c:pt idx="5">
                  <c:v>Imagen del negocio</c:v>
                </c:pt>
              </c:strCache>
            </c:strRef>
          </c:cat>
          <c:val>
            <c:numRef>
              <c:f>'Ec 4'!$B$105:$G$105</c:f>
              <c:numCache>
                <c:formatCode>_(* #,##0.00_);_(* \(#,##0.00\);_(* "-"??_);_(@_)</c:formatCode>
                <c:ptCount val="6"/>
                <c:pt idx="0">
                  <c:v>26.923076923076923</c:v>
                </c:pt>
                <c:pt idx="1">
                  <c:v>35.384615384615387</c:v>
                </c:pt>
                <c:pt idx="2">
                  <c:v>17.692307692307693</c:v>
                </c:pt>
                <c:pt idx="3">
                  <c:v>9.2307692307692317</c:v>
                </c:pt>
                <c:pt idx="4">
                  <c:v>4.6153846153846159</c:v>
                </c:pt>
                <c:pt idx="5">
                  <c:v>6.1538461538461542</c:v>
                </c:pt>
              </c:numCache>
            </c:numRef>
          </c:val>
        </c:ser>
        <c:dLbls>
          <c:showLegendKey val="0"/>
          <c:showVal val="0"/>
          <c:showCatName val="0"/>
          <c:showSerName val="0"/>
          <c:showPercent val="0"/>
          <c:showBubbleSize val="0"/>
        </c:dLbls>
        <c:gapWidth val="182"/>
        <c:axId val="187456176"/>
        <c:axId val="187454608"/>
      </c:barChart>
      <c:catAx>
        <c:axId val="187456176"/>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4608"/>
        <c:crosses val="autoZero"/>
        <c:auto val="1"/>
        <c:lblAlgn val="ctr"/>
        <c:lblOffset val="100"/>
        <c:noMultiLvlLbl val="0"/>
      </c:catAx>
      <c:valAx>
        <c:axId val="187454608"/>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6176"/>
        <c:crosses val="autoZero"/>
        <c:crossBetween val="between"/>
      </c:valAx>
      <c:spPr>
        <a:noFill/>
        <a:ln>
          <a:noFill/>
        </a:ln>
        <a:effectLst/>
      </c:spPr>
    </c:plotArea>
    <c:legend>
      <c:legendPos val="b"/>
      <c:layout>
        <c:manualLayout>
          <c:xMode val="edge"/>
          <c:yMode val="edge"/>
          <c:x val="7.336022892575793E-3"/>
          <c:y val="0.93019105075961828"/>
          <c:w val="0.9638997795675871"/>
          <c:h val="5.49045020036897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Nivel profesional</a:t>
            </a:r>
          </a:p>
        </c:rich>
      </c:tx>
      <c:layout/>
      <c:overlay val="0"/>
      <c:spPr>
        <a:solidFill>
          <a:schemeClr val="lt1"/>
        </a:solidFill>
        <a:ln w="25400" cap="flat" cmpd="sng" algn="ctr">
          <a:solidFill>
            <a:schemeClr val="accent3"/>
          </a:solidFill>
          <a:prstDash val="solid"/>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manualLayout>
          <c:layoutTarget val="inner"/>
          <c:xMode val="edge"/>
          <c:yMode val="edge"/>
          <c:x val="0.30562379702537185"/>
          <c:y val="0.15726097095611619"/>
          <c:w val="0.65670953630796147"/>
          <c:h val="0.64686460370797594"/>
        </c:manualLayout>
      </c:layout>
      <c:barChart>
        <c:barDir val="bar"/>
        <c:grouping val="clustered"/>
        <c:varyColors val="0"/>
        <c:ser>
          <c:idx val="0"/>
          <c:order val="0"/>
          <c:tx>
            <c:strRef>
              <c:f>Encuesta!$K$27</c:f>
              <c:strCache>
                <c:ptCount val="1"/>
                <c:pt idx="0">
                  <c:v>Marque su nivel profesional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Encuesta!$L$26:$N$26</c:f>
              <c:strCache>
                <c:ptCount val="3"/>
                <c:pt idx="0">
                  <c:v>Universitario</c:v>
                </c:pt>
                <c:pt idx="1">
                  <c:v>Bachiller</c:v>
                </c:pt>
                <c:pt idx="2">
                  <c:v>Educación General Básica</c:v>
                </c:pt>
              </c:strCache>
            </c:strRef>
          </c:cat>
          <c:val>
            <c:numRef>
              <c:f>Encuesta!$L$27:$N$27</c:f>
              <c:numCache>
                <c:formatCode>General</c:formatCode>
                <c:ptCount val="3"/>
                <c:pt idx="0">
                  <c:v>43</c:v>
                </c:pt>
                <c:pt idx="1">
                  <c:v>67</c:v>
                </c:pt>
                <c:pt idx="2">
                  <c:v>20</c:v>
                </c:pt>
              </c:numCache>
            </c:numRef>
          </c:val>
        </c:ser>
        <c:ser>
          <c:idx val="1"/>
          <c:order val="1"/>
          <c:tx>
            <c:strRef>
              <c:f>Encuesta!$K$28</c:f>
              <c:strCache>
                <c:ptCount val="1"/>
                <c:pt idx="0">
                  <c:v>Porcentaje</c:v>
                </c:pt>
              </c:strCache>
            </c:strRef>
          </c:tx>
          <c:spPr>
            <a:solidFill>
              <a:schemeClr val="accent5"/>
            </a:solidFill>
            <a:ln>
              <a:noFill/>
            </a:ln>
            <a:effectLst/>
          </c:spPr>
          <c:invertIfNegative val="0"/>
          <c:dPt>
            <c:idx val="0"/>
            <c:invertIfNegative val="0"/>
            <c:bubble3D val="0"/>
          </c:dPt>
          <c:dPt>
            <c:idx val="1"/>
            <c:invertIfNegative val="0"/>
            <c:bubble3D val="0"/>
          </c:dPt>
          <c:dPt>
            <c:idx val="2"/>
            <c:invertIfNegative val="0"/>
            <c:bubble3D val="0"/>
          </c:dPt>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Encuesta!$L$26:$N$26</c:f>
              <c:strCache>
                <c:ptCount val="3"/>
                <c:pt idx="0">
                  <c:v>Universitario</c:v>
                </c:pt>
                <c:pt idx="1">
                  <c:v>Bachiller</c:v>
                </c:pt>
                <c:pt idx="2">
                  <c:v>Educación General Básica</c:v>
                </c:pt>
              </c:strCache>
            </c:strRef>
          </c:cat>
          <c:val>
            <c:numRef>
              <c:f>Encuesta!$L$28:$N$28</c:f>
              <c:numCache>
                <c:formatCode>_(* #,##0.00_);_(* \(#,##0.00\);_(* "-"??_);_(@_)</c:formatCode>
                <c:ptCount val="3"/>
                <c:pt idx="0">
                  <c:v>33.076923076923073</c:v>
                </c:pt>
                <c:pt idx="1">
                  <c:v>51.538461538461533</c:v>
                </c:pt>
                <c:pt idx="2">
                  <c:v>15.384615384615385</c:v>
                </c:pt>
              </c:numCache>
            </c:numRef>
          </c:val>
        </c:ser>
        <c:dLbls>
          <c:showLegendKey val="0"/>
          <c:showVal val="0"/>
          <c:showCatName val="0"/>
          <c:showSerName val="0"/>
          <c:showPercent val="0"/>
          <c:showBubbleSize val="0"/>
        </c:dLbls>
        <c:gapWidth val="182"/>
        <c:axId val="156932400"/>
        <c:axId val="156929264"/>
      </c:barChart>
      <c:catAx>
        <c:axId val="156932400"/>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s-EC"/>
          </a:p>
        </c:txPr>
        <c:crossAx val="156929264"/>
        <c:crosses val="autoZero"/>
        <c:auto val="1"/>
        <c:lblAlgn val="ctr"/>
        <c:lblOffset val="100"/>
        <c:noMultiLvlLbl val="0"/>
      </c:catAx>
      <c:valAx>
        <c:axId val="156929264"/>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56932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s-EC" sz="1800" b="1" i="0" baseline="0" dirty="0" smtClean="0">
                <a:effectLst/>
              </a:rPr>
              <a:t>Razones que lo llevó al emprendimiento de su negocio.</a:t>
            </a:r>
            <a:endParaRPr lang="es-EC" sz="1000" dirty="0">
              <a:effectLst/>
            </a:endParaRPr>
          </a:p>
        </c:rich>
      </c:tx>
      <c:layout>
        <c:manualLayout>
          <c:xMode val="edge"/>
          <c:yMode val="edge"/>
          <c:x val="0.1790633670791151"/>
          <c:y val="3.5916162653581343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Encuesta!$K$48</c:f>
              <c:strCache>
                <c:ptCount val="1"/>
                <c:pt idx="0">
                  <c:v>Indique cuáles de las siguientes razones lo llevó al emprendimiento de su negocio.</c:v>
                </c:pt>
              </c:strCache>
            </c:strRef>
          </c:tx>
          <c:spPr>
            <a:solidFill>
              <a:schemeClr val="accent6"/>
            </a:solidFill>
            <a:ln>
              <a:noFill/>
            </a:ln>
            <a:effectLst/>
          </c:spPr>
          <c:invertIfNegative val="0"/>
          <c:cat>
            <c:strRef>
              <c:f>Encuesta!$L$47:$R$47</c:f>
              <c:strCache>
                <c:ptCount val="7"/>
                <c:pt idx="0">
                  <c:v>Por crecimiento personal</c:v>
                </c:pt>
                <c:pt idx="1">
                  <c:v>Por tradición familiar </c:v>
                </c:pt>
                <c:pt idx="2">
                  <c:v>No deseo trabajar para otros              </c:v>
                </c:pt>
                <c:pt idx="3">
                  <c:v>Por razones económicas   </c:v>
                </c:pt>
                <c:pt idx="4">
                  <c:v>Porque no encontraba trabajo </c:v>
                </c:pt>
                <c:pt idx="5">
                  <c:v>Por consejo de familiares/amigos</c:v>
                </c:pt>
                <c:pt idx="6">
                  <c:v>Por influencia de los estudios realizados</c:v>
                </c:pt>
              </c:strCache>
            </c:strRef>
          </c:cat>
          <c:val>
            <c:numRef>
              <c:f>Encuesta!$L$48:$R$48</c:f>
              <c:numCache>
                <c:formatCode>General</c:formatCode>
                <c:ptCount val="7"/>
                <c:pt idx="0">
                  <c:v>51</c:v>
                </c:pt>
                <c:pt idx="1">
                  <c:v>15</c:v>
                </c:pt>
                <c:pt idx="2">
                  <c:v>20</c:v>
                </c:pt>
                <c:pt idx="3">
                  <c:v>12</c:v>
                </c:pt>
                <c:pt idx="4">
                  <c:v>11</c:v>
                </c:pt>
                <c:pt idx="5">
                  <c:v>12</c:v>
                </c:pt>
                <c:pt idx="6">
                  <c:v>9</c:v>
                </c:pt>
              </c:numCache>
            </c:numRef>
          </c:val>
        </c:ser>
        <c:ser>
          <c:idx val="1"/>
          <c:order val="1"/>
          <c:tx>
            <c:strRef>
              <c:f>Encuesta!$K$49</c:f>
              <c:strCache>
                <c:ptCount val="1"/>
                <c:pt idx="0">
                  <c:v>Porcentaje</c:v>
                </c:pt>
              </c:strCache>
            </c:strRef>
          </c:tx>
          <c:spPr>
            <a:solidFill>
              <a:schemeClr val="accent5"/>
            </a:solidFill>
            <a:ln>
              <a:noFill/>
            </a:ln>
            <a:effectLst/>
          </c:spPr>
          <c:invertIfNegative val="0"/>
          <c:cat>
            <c:strRef>
              <c:f>Encuesta!$L$47:$R$47</c:f>
              <c:strCache>
                <c:ptCount val="7"/>
                <c:pt idx="0">
                  <c:v>Por crecimiento personal</c:v>
                </c:pt>
                <c:pt idx="1">
                  <c:v>Por tradición familiar </c:v>
                </c:pt>
                <c:pt idx="2">
                  <c:v>No deseo trabajar para otros              </c:v>
                </c:pt>
                <c:pt idx="3">
                  <c:v>Por razones económicas   </c:v>
                </c:pt>
                <c:pt idx="4">
                  <c:v>Porque no encontraba trabajo </c:v>
                </c:pt>
                <c:pt idx="5">
                  <c:v>Por consejo de familiares/amigos</c:v>
                </c:pt>
                <c:pt idx="6">
                  <c:v>Por influencia de los estudios realizados</c:v>
                </c:pt>
              </c:strCache>
            </c:strRef>
          </c:cat>
          <c:val>
            <c:numRef>
              <c:f>Encuesta!$L$49:$R$49</c:f>
              <c:numCache>
                <c:formatCode>_(* #,##0.00_);_(* \(#,##0.00\);_(* "-"??_);_(@_)</c:formatCode>
                <c:ptCount val="7"/>
                <c:pt idx="0">
                  <c:v>39.230769230769234</c:v>
                </c:pt>
                <c:pt idx="1">
                  <c:v>11.538461538461538</c:v>
                </c:pt>
                <c:pt idx="2">
                  <c:v>15.384615384615385</c:v>
                </c:pt>
                <c:pt idx="3">
                  <c:v>9.2307692307692317</c:v>
                </c:pt>
                <c:pt idx="4">
                  <c:v>8.4615384615384617</c:v>
                </c:pt>
                <c:pt idx="5">
                  <c:v>9.2307692307692317</c:v>
                </c:pt>
                <c:pt idx="6">
                  <c:v>6.9230769230769234</c:v>
                </c:pt>
              </c:numCache>
            </c:numRef>
          </c:val>
        </c:ser>
        <c:dLbls>
          <c:showLegendKey val="0"/>
          <c:showVal val="0"/>
          <c:showCatName val="0"/>
          <c:showSerName val="0"/>
          <c:showPercent val="0"/>
          <c:showBubbleSize val="0"/>
        </c:dLbls>
        <c:gapWidth val="182"/>
        <c:axId val="156931224"/>
        <c:axId val="156933184"/>
      </c:barChart>
      <c:catAx>
        <c:axId val="156931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56933184"/>
        <c:crosses val="autoZero"/>
        <c:auto val="1"/>
        <c:lblAlgn val="ctr"/>
        <c:lblOffset val="100"/>
        <c:noMultiLvlLbl val="0"/>
      </c:catAx>
      <c:valAx>
        <c:axId val="15693318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6931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s-EC" sz="1800" b="1" i="0" baseline="0" dirty="0" smtClean="0">
                <a:effectLst/>
              </a:rPr>
              <a:t>Razones que lo llevó al emprendimiento de su negocio.</a:t>
            </a:r>
            <a:endParaRPr lang="es-EC" sz="1000" dirty="0">
              <a:effectLst/>
            </a:endParaRPr>
          </a:p>
        </c:rich>
      </c:tx>
      <c:layout>
        <c:manualLayout>
          <c:xMode val="edge"/>
          <c:yMode val="edge"/>
          <c:x val="0.1790633670791151"/>
          <c:y val="3.5916162653581343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Encuesta!$K$48</c:f>
              <c:strCache>
                <c:ptCount val="1"/>
                <c:pt idx="0">
                  <c:v>Indique cuáles de las siguientes razones lo llevó al emprendimiento de su negocio.</c:v>
                </c:pt>
              </c:strCache>
            </c:strRef>
          </c:tx>
          <c:spPr>
            <a:solidFill>
              <a:schemeClr val="accent6"/>
            </a:solidFill>
            <a:ln>
              <a:noFill/>
            </a:ln>
            <a:effectLst/>
          </c:spPr>
          <c:invertIfNegative val="0"/>
          <c:cat>
            <c:strRef>
              <c:f>Encuesta!$L$47:$R$47</c:f>
              <c:strCache>
                <c:ptCount val="7"/>
                <c:pt idx="0">
                  <c:v>Por crecimiento personal</c:v>
                </c:pt>
                <c:pt idx="1">
                  <c:v>Por tradición familiar </c:v>
                </c:pt>
                <c:pt idx="2">
                  <c:v>No deseo trabajar para otros              </c:v>
                </c:pt>
                <c:pt idx="3">
                  <c:v>Por razones económicas   </c:v>
                </c:pt>
                <c:pt idx="4">
                  <c:v>Porque no encontraba trabajo </c:v>
                </c:pt>
                <c:pt idx="5">
                  <c:v>Por consejo de familiares/amigos</c:v>
                </c:pt>
                <c:pt idx="6">
                  <c:v>Por influencia de los estudios realizados</c:v>
                </c:pt>
              </c:strCache>
            </c:strRef>
          </c:cat>
          <c:val>
            <c:numRef>
              <c:f>Encuesta!$L$48:$R$48</c:f>
              <c:numCache>
                <c:formatCode>General</c:formatCode>
                <c:ptCount val="7"/>
                <c:pt idx="0">
                  <c:v>51</c:v>
                </c:pt>
                <c:pt idx="1">
                  <c:v>15</c:v>
                </c:pt>
                <c:pt idx="2">
                  <c:v>20</c:v>
                </c:pt>
                <c:pt idx="3">
                  <c:v>12</c:v>
                </c:pt>
                <c:pt idx="4">
                  <c:v>11</c:v>
                </c:pt>
                <c:pt idx="5">
                  <c:v>12</c:v>
                </c:pt>
                <c:pt idx="6">
                  <c:v>9</c:v>
                </c:pt>
              </c:numCache>
            </c:numRef>
          </c:val>
        </c:ser>
        <c:ser>
          <c:idx val="1"/>
          <c:order val="1"/>
          <c:tx>
            <c:strRef>
              <c:f>Encuesta!$K$49</c:f>
              <c:strCache>
                <c:ptCount val="1"/>
                <c:pt idx="0">
                  <c:v>Porcentaje</c:v>
                </c:pt>
              </c:strCache>
            </c:strRef>
          </c:tx>
          <c:spPr>
            <a:solidFill>
              <a:schemeClr val="accent5"/>
            </a:solidFill>
            <a:ln>
              <a:noFill/>
            </a:ln>
            <a:effectLst/>
          </c:spPr>
          <c:invertIfNegative val="0"/>
          <c:cat>
            <c:strRef>
              <c:f>Encuesta!$L$47:$R$47</c:f>
              <c:strCache>
                <c:ptCount val="7"/>
                <c:pt idx="0">
                  <c:v>Por crecimiento personal</c:v>
                </c:pt>
                <c:pt idx="1">
                  <c:v>Por tradición familiar </c:v>
                </c:pt>
                <c:pt idx="2">
                  <c:v>No deseo trabajar para otros              </c:v>
                </c:pt>
                <c:pt idx="3">
                  <c:v>Por razones económicas   </c:v>
                </c:pt>
                <c:pt idx="4">
                  <c:v>Porque no encontraba trabajo </c:v>
                </c:pt>
                <c:pt idx="5">
                  <c:v>Por consejo de familiares/amigos</c:v>
                </c:pt>
                <c:pt idx="6">
                  <c:v>Por influencia de los estudios realizados</c:v>
                </c:pt>
              </c:strCache>
            </c:strRef>
          </c:cat>
          <c:val>
            <c:numRef>
              <c:f>Encuesta!$L$49:$R$49</c:f>
              <c:numCache>
                <c:formatCode>_(* #,##0.00_);_(* \(#,##0.00\);_(* "-"??_);_(@_)</c:formatCode>
                <c:ptCount val="7"/>
                <c:pt idx="0">
                  <c:v>39.230769230769234</c:v>
                </c:pt>
                <c:pt idx="1">
                  <c:v>11.538461538461538</c:v>
                </c:pt>
                <c:pt idx="2">
                  <c:v>15.384615384615385</c:v>
                </c:pt>
                <c:pt idx="3">
                  <c:v>9.2307692307692317</c:v>
                </c:pt>
                <c:pt idx="4">
                  <c:v>8.4615384615384617</c:v>
                </c:pt>
                <c:pt idx="5">
                  <c:v>9.2307692307692317</c:v>
                </c:pt>
                <c:pt idx="6">
                  <c:v>6.9230769230769234</c:v>
                </c:pt>
              </c:numCache>
            </c:numRef>
          </c:val>
        </c:ser>
        <c:dLbls>
          <c:showLegendKey val="0"/>
          <c:showVal val="0"/>
          <c:showCatName val="0"/>
          <c:showSerName val="0"/>
          <c:showPercent val="0"/>
          <c:showBubbleSize val="0"/>
        </c:dLbls>
        <c:gapWidth val="182"/>
        <c:axId val="156931616"/>
        <c:axId val="156933576"/>
      </c:barChart>
      <c:catAx>
        <c:axId val="156931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56933576"/>
        <c:crosses val="autoZero"/>
        <c:auto val="1"/>
        <c:lblAlgn val="l"/>
        <c:lblOffset val="100"/>
        <c:noMultiLvlLbl val="0"/>
      </c:catAx>
      <c:valAx>
        <c:axId val="15693357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6931616"/>
        <c:crosses val="autoZero"/>
        <c:crossBetween val="between"/>
      </c:valAx>
      <c:spPr>
        <a:noFill/>
        <a:ln>
          <a:noFill/>
        </a:ln>
        <a:effectLst/>
      </c:spPr>
    </c:plotArea>
    <c:legend>
      <c:legendPos val="b"/>
      <c:layout>
        <c:manualLayout>
          <c:xMode val="edge"/>
          <c:yMode val="edge"/>
          <c:x val="9.5167596417457517E-3"/>
          <c:y val="0.78396579740100802"/>
          <c:w val="0.97027743269827482"/>
          <c:h val="0.216034202598991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dirty="0" smtClean="0"/>
              <a:t>¿Qué </a:t>
            </a:r>
            <a:r>
              <a:rPr lang="es-EC" dirty="0"/>
              <a:t>fuentes de financiamiento empleó usted para desarrollar el emprendimiento?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bar"/>
        <c:grouping val="clustered"/>
        <c:varyColors val="0"/>
        <c:ser>
          <c:idx val="0"/>
          <c:order val="0"/>
          <c:tx>
            <c:strRef>
              <c:f>'Ec 4'!$A$2</c:f>
              <c:strCache>
                <c:ptCount val="1"/>
                <c:pt idx="0">
                  <c:v>¿Qué fuentes de financiamiento empleó usted para desarrollar el emprendimiento? </c:v>
                </c:pt>
              </c:strCache>
            </c:strRef>
          </c:tx>
          <c:spPr>
            <a:solidFill>
              <a:schemeClr val="accent6"/>
            </a:solidFill>
            <a:ln>
              <a:noFill/>
            </a:ln>
            <a:effectLst/>
          </c:spPr>
          <c:invertIfNegative val="0"/>
          <c:cat>
            <c:strRef>
              <c:f>'Ec 4'!$B$1:$F$1</c:f>
              <c:strCache>
                <c:ptCount val="5"/>
                <c:pt idx="0">
                  <c:v>Ahorros personales</c:v>
                </c:pt>
                <c:pt idx="1">
                  <c:v>Crédito de Bancos</c:v>
                </c:pt>
                <c:pt idx="2">
                  <c:v>Ayuda Familiar</c:v>
                </c:pt>
                <c:pt idx="3">
                  <c:v>Préstamo de Corporación financiera</c:v>
                </c:pt>
                <c:pt idx="4">
                  <c:v>Cooperativa de créditos</c:v>
                </c:pt>
              </c:strCache>
            </c:strRef>
          </c:cat>
          <c:val>
            <c:numRef>
              <c:f>'Ec 4'!$B$2:$F$2</c:f>
              <c:numCache>
                <c:formatCode>General</c:formatCode>
                <c:ptCount val="5"/>
                <c:pt idx="0">
                  <c:v>39</c:v>
                </c:pt>
                <c:pt idx="1">
                  <c:v>19</c:v>
                </c:pt>
                <c:pt idx="2">
                  <c:v>12</c:v>
                </c:pt>
                <c:pt idx="3">
                  <c:v>23</c:v>
                </c:pt>
                <c:pt idx="4">
                  <c:v>37</c:v>
                </c:pt>
              </c:numCache>
            </c:numRef>
          </c:val>
        </c:ser>
        <c:ser>
          <c:idx val="1"/>
          <c:order val="1"/>
          <c:tx>
            <c:strRef>
              <c:f>'Ec 4'!$A$3</c:f>
              <c:strCache>
                <c:ptCount val="1"/>
                <c:pt idx="0">
                  <c:v>Porcentaje</c:v>
                </c:pt>
              </c:strCache>
            </c:strRef>
          </c:tx>
          <c:spPr>
            <a:solidFill>
              <a:schemeClr val="accent5"/>
            </a:solidFill>
            <a:ln>
              <a:noFill/>
            </a:ln>
            <a:effectLst/>
          </c:spPr>
          <c:invertIfNegative val="0"/>
          <c:cat>
            <c:strRef>
              <c:f>'Ec 4'!$B$1:$F$1</c:f>
              <c:strCache>
                <c:ptCount val="5"/>
                <c:pt idx="0">
                  <c:v>Ahorros personales</c:v>
                </c:pt>
                <c:pt idx="1">
                  <c:v>Crédito de Bancos</c:v>
                </c:pt>
                <c:pt idx="2">
                  <c:v>Ayuda Familiar</c:v>
                </c:pt>
                <c:pt idx="3">
                  <c:v>Préstamo de Corporación financiera</c:v>
                </c:pt>
                <c:pt idx="4">
                  <c:v>Cooperativa de créditos</c:v>
                </c:pt>
              </c:strCache>
            </c:strRef>
          </c:cat>
          <c:val>
            <c:numRef>
              <c:f>'Ec 4'!$B$3:$F$3</c:f>
              <c:numCache>
                <c:formatCode>_(* #,##0.00_);_(* \(#,##0.00\);_(* "-"??_);_(@_)</c:formatCode>
                <c:ptCount val="5"/>
                <c:pt idx="0">
                  <c:v>30</c:v>
                </c:pt>
                <c:pt idx="1">
                  <c:v>14.615384615384617</c:v>
                </c:pt>
                <c:pt idx="2">
                  <c:v>9.2307692307692317</c:v>
                </c:pt>
                <c:pt idx="3">
                  <c:v>17.692307692307693</c:v>
                </c:pt>
                <c:pt idx="4">
                  <c:v>28.46153846153846</c:v>
                </c:pt>
              </c:numCache>
            </c:numRef>
          </c:val>
        </c:ser>
        <c:dLbls>
          <c:showLegendKey val="0"/>
          <c:showVal val="0"/>
          <c:showCatName val="0"/>
          <c:showSerName val="0"/>
          <c:showPercent val="0"/>
          <c:showBubbleSize val="0"/>
        </c:dLbls>
        <c:gapWidth val="182"/>
        <c:axId val="156928088"/>
        <c:axId val="156929656"/>
      </c:barChart>
      <c:catAx>
        <c:axId val="156928088"/>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56929656"/>
        <c:crosses val="autoZero"/>
        <c:auto val="1"/>
        <c:lblAlgn val="ctr"/>
        <c:lblOffset val="100"/>
        <c:noMultiLvlLbl val="0"/>
      </c:catAx>
      <c:valAx>
        <c:axId val="156929656"/>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56928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¿Cuáles usted considera son los principales obstáculos para crecer en el emprendimiento?</a:t>
            </a:r>
          </a:p>
        </c:rich>
      </c:tx>
      <c:layout>
        <c:manualLayout>
          <c:xMode val="edge"/>
          <c:yMode val="edge"/>
          <c:x val="0.14491159135559922"/>
          <c:y val="3.706914684444932E-2"/>
        </c:manualLayout>
      </c:layout>
      <c:overlay val="0"/>
      <c:spPr>
        <a:solidFill>
          <a:schemeClr val="lt1"/>
        </a:solidFill>
        <a:ln w="25400" cap="flat" cmpd="sng" algn="ctr">
          <a:solidFill>
            <a:schemeClr val="accent3"/>
          </a:solidFill>
          <a:prstDash val="solid"/>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bar"/>
        <c:grouping val="clustered"/>
        <c:varyColors val="0"/>
        <c:ser>
          <c:idx val="0"/>
          <c:order val="0"/>
          <c:tx>
            <c:strRef>
              <c:f>'Ec 4'!$A$10</c:f>
              <c:strCache>
                <c:ptCount val="1"/>
                <c:pt idx="0">
                  <c:v>¿Cuáles usted considera son los principales obstáculos para crecer en el emprendimiento?</c:v>
                </c:pt>
              </c:strCache>
            </c:strRef>
          </c:tx>
          <c:spPr>
            <a:solidFill>
              <a:schemeClr val="accent6"/>
            </a:solidFill>
            <a:ln>
              <a:noFill/>
            </a:ln>
            <a:effectLst/>
          </c:spPr>
          <c:invertIfNegative val="0"/>
          <c:cat>
            <c:strRef>
              <c:f>'Ec 4'!$B$9:$I$9</c:f>
              <c:strCache>
                <c:ptCount val="8"/>
                <c:pt idx="0">
                  <c:v>No disponer del capital necesario para crecer </c:v>
                </c:pt>
                <c:pt idx="1">
                  <c:v> La existencia de demasiado competidores  </c:v>
                </c:pt>
                <c:pt idx="2">
                  <c:v>Altos gastos financieros por interés bancarios </c:v>
                </c:pt>
                <c:pt idx="3">
                  <c:v>Incremento de los costos de la mercadería   </c:v>
                </c:pt>
                <c:pt idx="4">
                  <c:v>Competidores fuertemente posicionados en el mercado             </c:v>
                </c:pt>
                <c:pt idx="5">
                  <c:v>Falta de calificación del personal </c:v>
                </c:pt>
                <c:pt idx="6">
                  <c:v>Falta de iniciativa y  creatividad del líder </c:v>
                </c:pt>
                <c:pt idx="7">
                  <c:v>Existencia de muchos intermediarios </c:v>
                </c:pt>
              </c:strCache>
            </c:strRef>
          </c:cat>
          <c:val>
            <c:numRef>
              <c:f>'Ec 4'!$B$10:$I$10</c:f>
              <c:numCache>
                <c:formatCode>General</c:formatCode>
                <c:ptCount val="8"/>
                <c:pt idx="0">
                  <c:v>31</c:v>
                </c:pt>
                <c:pt idx="1">
                  <c:v>24</c:v>
                </c:pt>
                <c:pt idx="2">
                  <c:v>12</c:v>
                </c:pt>
                <c:pt idx="3">
                  <c:v>27</c:v>
                </c:pt>
                <c:pt idx="4">
                  <c:v>2</c:v>
                </c:pt>
                <c:pt idx="5">
                  <c:v>14</c:v>
                </c:pt>
                <c:pt idx="6">
                  <c:v>19</c:v>
                </c:pt>
                <c:pt idx="7">
                  <c:v>1</c:v>
                </c:pt>
              </c:numCache>
            </c:numRef>
          </c:val>
        </c:ser>
        <c:ser>
          <c:idx val="1"/>
          <c:order val="1"/>
          <c:tx>
            <c:strRef>
              <c:f>'Ec 4'!$A$11</c:f>
              <c:strCache>
                <c:ptCount val="1"/>
                <c:pt idx="0">
                  <c:v>Porcentaje</c:v>
                </c:pt>
              </c:strCache>
            </c:strRef>
          </c:tx>
          <c:spPr>
            <a:solidFill>
              <a:schemeClr val="accent5"/>
            </a:solidFill>
            <a:ln>
              <a:noFill/>
            </a:ln>
            <a:effectLst/>
          </c:spPr>
          <c:invertIfNegative val="0"/>
          <c:cat>
            <c:strRef>
              <c:f>'Ec 4'!$B$9:$I$9</c:f>
              <c:strCache>
                <c:ptCount val="8"/>
                <c:pt idx="0">
                  <c:v>No disponer del capital necesario para crecer </c:v>
                </c:pt>
                <c:pt idx="1">
                  <c:v> La existencia de demasiado competidores  </c:v>
                </c:pt>
                <c:pt idx="2">
                  <c:v>Altos gastos financieros por interés bancarios </c:v>
                </c:pt>
                <c:pt idx="3">
                  <c:v>Incremento de los costos de la mercadería   </c:v>
                </c:pt>
                <c:pt idx="4">
                  <c:v>Competidores fuertemente posicionados en el mercado             </c:v>
                </c:pt>
                <c:pt idx="5">
                  <c:v>Falta de calificación del personal </c:v>
                </c:pt>
                <c:pt idx="6">
                  <c:v>Falta de iniciativa y  creatividad del líder </c:v>
                </c:pt>
                <c:pt idx="7">
                  <c:v>Existencia de muchos intermediarios </c:v>
                </c:pt>
              </c:strCache>
            </c:strRef>
          </c:cat>
          <c:val>
            <c:numRef>
              <c:f>'Ec 4'!$B$11:$I$11</c:f>
              <c:numCache>
                <c:formatCode>_(* #,##0.00_);_(* \(#,##0.00\);_(* "-"??_);_(@_)</c:formatCode>
                <c:ptCount val="8"/>
                <c:pt idx="0">
                  <c:v>23.85</c:v>
                </c:pt>
                <c:pt idx="1">
                  <c:v>18.461538461538463</c:v>
                </c:pt>
                <c:pt idx="2">
                  <c:v>9.2307692307692317</c:v>
                </c:pt>
                <c:pt idx="3">
                  <c:v>20.76923076923077</c:v>
                </c:pt>
                <c:pt idx="4">
                  <c:v>1.5384615384615385</c:v>
                </c:pt>
                <c:pt idx="5">
                  <c:v>10.76923076923077</c:v>
                </c:pt>
                <c:pt idx="6">
                  <c:v>14.615384615384617</c:v>
                </c:pt>
                <c:pt idx="7">
                  <c:v>0.76923076923076927</c:v>
                </c:pt>
              </c:numCache>
            </c:numRef>
          </c:val>
        </c:ser>
        <c:dLbls>
          <c:showLegendKey val="0"/>
          <c:showVal val="0"/>
          <c:showCatName val="0"/>
          <c:showSerName val="0"/>
          <c:showPercent val="0"/>
          <c:showBubbleSize val="0"/>
        </c:dLbls>
        <c:gapWidth val="182"/>
        <c:axId val="156928872"/>
        <c:axId val="156932792"/>
      </c:barChart>
      <c:catAx>
        <c:axId val="156928872"/>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s-EC"/>
          </a:p>
        </c:txPr>
        <c:crossAx val="156932792"/>
        <c:crosses val="autoZero"/>
        <c:auto val="1"/>
        <c:lblAlgn val="ctr"/>
        <c:lblOffset val="100"/>
        <c:noMultiLvlLbl val="0"/>
      </c:catAx>
      <c:valAx>
        <c:axId val="15693279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56928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¿Considera usted que existe en su emprendimiento un modelo de gestión para los recursos humanos?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col"/>
        <c:grouping val="clustered"/>
        <c:varyColors val="0"/>
        <c:ser>
          <c:idx val="0"/>
          <c:order val="0"/>
          <c:tx>
            <c:strRef>
              <c:f>'Ec 4'!$A$19</c:f>
              <c:strCache>
                <c:ptCount val="1"/>
                <c:pt idx="0">
                  <c:v>¿Considera usted que existe en su emprendimiento un modelo de gestión para los recursos humanos?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'Ec 4'!$B$18:$C$18</c:f>
              <c:strCache>
                <c:ptCount val="2"/>
                <c:pt idx="0">
                  <c:v>Sí</c:v>
                </c:pt>
                <c:pt idx="1">
                  <c:v>No</c:v>
                </c:pt>
              </c:strCache>
            </c:strRef>
          </c:cat>
          <c:val>
            <c:numRef>
              <c:f>'Ec 4'!$B$19:$C$19</c:f>
              <c:numCache>
                <c:formatCode>General</c:formatCode>
                <c:ptCount val="2"/>
                <c:pt idx="0">
                  <c:v>14</c:v>
                </c:pt>
                <c:pt idx="1">
                  <c:v>116</c:v>
                </c:pt>
              </c:numCache>
            </c:numRef>
          </c:val>
        </c:ser>
        <c:ser>
          <c:idx val="1"/>
          <c:order val="1"/>
          <c:tx>
            <c:strRef>
              <c:f>'Ec 4'!$A$20</c:f>
              <c:strCache>
                <c:ptCount val="1"/>
                <c:pt idx="0">
                  <c:v>Porcentaje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'Ec 4'!$B$18:$C$18</c:f>
              <c:strCache>
                <c:ptCount val="2"/>
                <c:pt idx="0">
                  <c:v>Sí</c:v>
                </c:pt>
                <c:pt idx="1">
                  <c:v>No</c:v>
                </c:pt>
              </c:strCache>
            </c:strRef>
          </c:cat>
          <c:val>
            <c:numRef>
              <c:f>'Ec 4'!$B$20:$C$20</c:f>
              <c:numCache>
                <c:formatCode>_(* #,##0.00_);_(* \(#,##0.00\);_(* "-"??_);_(@_)</c:formatCode>
                <c:ptCount val="2"/>
                <c:pt idx="0">
                  <c:v>10.76923076923077</c:v>
                </c:pt>
                <c:pt idx="1">
                  <c:v>89.230769230769241</c:v>
                </c:pt>
              </c:numCache>
            </c:numRef>
          </c:val>
        </c:ser>
        <c:dLbls>
          <c:showLegendKey val="0"/>
          <c:showVal val="0"/>
          <c:showCatName val="0"/>
          <c:showSerName val="0"/>
          <c:showPercent val="0"/>
          <c:showBubbleSize val="0"/>
        </c:dLbls>
        <c:gapWidth val="219"/>
        <c:overlap val="-27"/>
        <c:axId val="187456960"/>
        <c:axId val="187452256"/>
      </c:barChart>
      <c:catAx>
        <c:axId val="187456960"/>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s-EC"/>
          </a:p>
        </c:txPr>
        <c:crossAx val="187452256"/>
        <c:crosses val="autoZero"/>
        <c:auto val="1"/>
        <c:lblAlgn val="ctr"/>
        <c:lblOffset val="100"/>
        <c:noMultiLvlLbl val="0"/>
      </c:catAx>
      <c:valAx>
        <c:axId val="18745225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¿Considera usted que existe en su emprendimiento un modelo de gestión?</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bar"/>
        <c:grouping val="clustered"/>
        <c:varyColors val="0"/>
        <c:ser>
          <c:idx val="0"/>
          <c:order val="0"/>
          <c:tx>
            <c:strRef>
              <c:f>'Ec 4'!$A$32</c:f>
              <c:strCache>
                <c:ptCount val="1"/>
                <c:pt idx="0">
                  <c:v> De ser afirmativa su respuesta anterior ¿Señale cuál de los modelos se aplica en su emprendimiento?</c:v>
                </c:pt>
              </c:strCache>
            </c:strRef>
          </c:tx>
          <c:spPr>
            <a:solidFill>
              <a:schemeClr val="accent6"/>
            </a:solidFill>
            <a:ln>
              <a:noFill/>
            </a:ln>
            <a:effectLst/>
          </c:spPr>
          <c:invertIfNegative val="0"/>
          <c:cat>
            <c:strRef>
              <c:f>'Ec 4'!$B$31:$H$31</c:f>
              <c:strCache>
                <c:ptCount val="7"/>
                <c:pt idx="0">
                  <c:v>Modelo empírico (Práctico)</c:v>
                </c:pt>
                <c:pt idx="1">
                  <c:v>Modelo Aprender-aprender</c:v>
                </c:pt>
                <c:pt idx="2">
                  <c:v>Modelo de gestión por competencias laborales</c:v>
                </c:pt>
                <c:pt idx="3">
                  <c:v>Modelo compensación financiera</c:v>
                </c:pt>
                <c:pt idx="4">
                  <c:v>Modelo de gestión del conocimiento</c:v>
                </c:pt>
                <c:pt idx="5">
                  <c:v>Modelo de gestión de la calidad</c:v>
                </c:pt>
                <c:pt idx="6">
                  <c:v>Otros  </c:v>
                </c:pt>
              </c:strCache>
            </c:strRef>
          </c:cat>
          <c:val>
            <c:numRef>
              <c:f>'Ec 4'!$B$32:$H$32</c:f>
              <c:numCache>
                <c:formatCode>General</c:formatCode>
                <c:ptCount val="7"/>
                <c:pt idx="0">
                  <c:v>97</c:v>
                </c:pt>
                <c:pt idx="1">
                  <c:v>0</c:v>
                </c:pt>
                <c:pt idx="2">
                  <c:v>9</c:v>
                </c:pt>
                <c:pt idx="3">
                  <c:v>8</c:v>
                </c:pt>
                <c:pt idx="4">
                  <c:v>3</c:v>
                </c:pt>
                <c:pt idx="5">
                  <c:v>6</c:v>
                </c:pt>
                <c:pt idx="6">
                  <c:v>7</c:v>
                </c:pt>
              </c:numCache>
            </c:numRef>
          </c:val>
        </c:ser>
        <c:ser>
          <c:idx val="1"/>
          <c:order val="1"/>
          <c:tx>
            <c:strRef>
              <c:f>'Ec 4'!$A$33</c:f>
              <c:strCache>
                <c:ptCount val="1"/>
                <c:pt idx="0">
                  <c:v>Porcentaje</c:v>
                </c:pt>
              </c:strCache>
            </c:strRef>
          </c:tx>
          <c:spPr>
            <a:solidFill>
              <a:schemeClr val="accent5"/>
            </a:solidFill>
            <a:ln>
              <a:noFill/>
            </a:ln>
            <a:effectLst/>
          </c:spPr>
          <c:invertIfNegative val="0"/>
          <c:cat>
            <c:strRef>
              <c:f>'Ec 4'!$B$31:$H$31</c:f>
              <c:strCache>
                <c:ptCount val="7"/>
                <c:pt idx="0">
                  <c:v>Modelo empírico (Práctico)</c:v>
                </c:pt>
                <c:pt idx="1">
                  <c:v>Modelo Aprender-aprender</c:v>
                </c:pt>
                <c:pt idx="2">
                  <c:v>Modelo de gestión por competencias laborales</c:v>
                </c:pt>
                <c:pt idx="3">
                  <c:v>Modelo compensación financiera</c:v>
                </c:pt>
                <c:pt idx="4">
                  <c:v>Modelo de gestión del conocimiento</c:v>
                </c:pt>
                <c:pt idx="5">
                  <c:v>Modelo de gestión de la calidad</c:v>
                </c:pt>
                <c:pt idx="6">
                  <c:v>Otros  </c:v>
                </c:pt>
              </c:strCache>
            </c:strRef>
          </c:cat>
          <c:val>
            <c:numRef>
              <c:f>'Ec 4'!$B$33:$H$33</c:f>
              <c:numCache>
                <c:formatCode>_(* #,##0.00_);_(* \(#,##0.00\);_(* "-"??_);_(@_)</c:formatCode>
                <c:ptCount val="7"/>
                <c:pt idx="0">
                  <c:v>74.615384615384613</c:v>
                </c:pt>
                <c:pt idx="1">
                  <c:v>0</c:v>
                </c:pt>
                <c:pt idx="2">
                  <c:v>6.9230769230769234</c:v>
                </c:pt>
                <c:pt idx="3">
                  <c:v>6.1538461538461542</c:v>
                </c:pt>
                <c:pt idx="4">
                  <c:v>2.3076923076923079</c:v>
                </c:pt>
                <c:pt idx="5">
                  <c:v>4.6153846153846159</c:v>
                </c:pt>
                <c:pt idx="6">
                  <c:v>5.384615384615385</c:v>
                </c:pt>
              </c:numCache>
            </c:numRef>
          </c:val>
        </c:ser>
        <c:dLbls>
          <c:showLegendKey val="0"/>
          <c:showVal val="0"/>
          <c:showCatName val="0"/>
          <c:showSerName val="0"/>
          <c:showPercent val="0"/>
          <c:showBubbleSize val="0"/>
        </c:dLbls>
        <c:gapWidth val="182"/>
        <c:axId val="187456568"/>
        <c:axId val="187455000"/>
      </c:barChart>
      <c:catAx>
        <c:axId val="187456568"/>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5000"/>
        <c:crosses val="autoZero"/>
        <c:auto val="1"/>
        <c:lblAlgn val="ctr"/>
        <c:lblOffset val="100"/>
        <c:noMultiLvlLbl val="0"/>
      </c:catAx>
      <c:valAx>
        <c:axId val="187455000"/>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6568"/>
        <c:crosses val="autoZero"/>
        <c:crossBetween val="between"/>
      </c:valAx>
      <c:spPr>
        <a:noFill/>
        <a:ln>
          <a:noFill/>
        </a:ln>
        <a:effectLst/>
      </c:spPr>
    </c:plotArea>
    <c:legend>
      <c:legendPos val="b"/>
      <c:layout>
        <c:manualLayout>
          <c:xMode val="edge"/>
          <c:yMode val="edge"/>
          <c:x val="6.4412510936132983E-2"/>
          <c:y val="0.80241194170523311"/>
          <c:w val="0.87117497812773403"/>
          <c:h val="0.193565938536309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a:t>¿Le interesaría que en su emprendimiento se aplicará un modelo de gestión para el personal aplicado a las características y condiciones de su emprendimiento?</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barChart>
        <c:barDir val="col"/>
        <c:grouping val="clustered"/>
        <c:varyColors val="0"/>
        <c:ser>
          <c:idx val="0"/>
          <c:order val="0"/>
          <c:tx>
            <c:strRef>
              <c:f>'Ec 4'!$A$58</c:f>
              <c:strCache>
                <c:ptCount val="1"/>
                <c:pt idx="0">
                  <c:v>¿Le interesaría que en su emprendimiento se aplicará un modelo de gestión para el personal aplicado a las características y condiciones de su emprendimiento?</c:v>
                </c:pt>
              </c:strCache>
            </c:strRef>
          </c:tx>
          <c:spPr>
            <a:solidFill>
              <a:schemeClr val="accent6"/>
            </a:solidFill>
            <a:ln>
              <a:noFill/>
            </a:ln>
            <a:effectLst/>
          </c:spPr>
          <c:invertIfNegative val="0"/>
          <c:cat>
            <c:strRef>
              <c:f>'Ec 4'!$B$57:$C$57</c:f>
              <c:strCache>
                <c:ptCount val="2"/>
                <c:pt idx="0">
                  <c:v>Sí</c:v>
                </c:pt>
                <c:pt idx="1">
                  <c:v>No</c:v>
                </c:pt>
              </c:strCache>
            </c:strRef>
          </c:cat>
          <c:val>
            <c:numRef>
              <c:f>'Ec 4'!$B$58:$C$58</c:f>
              <c:numCache>
                <c:formatCode>General</c:formatCode>
                <c:ptCount val="2"/>
                <c:pt idx="0">
                  <c:v>112</c:v>
                </c:pt>
                <c:pt idx="1">
                  <c:v>18</c:v>
                </c:pt>
              </c:numCache>
            </c:numRef>
          </c:val>
        </c:ser>
        <c:ser>
          <c:idx val="1"/>
          <c:order val="1"/>
          <c:tx>
            <c:strRef>
              <c:f>'Ec 4'!$A$59</c:f>
              <c:strCache>
                <c:ptCount val="1"/>
                <c:pt idx="0">
                  <c:v>Porcentaje</c:v>
                </c:pt>
              </c:strCache>
            </c:strRef>
          </c:tx>
          <c:spPr>
            <a:solidFill>
              <a:schemeClr val="accent5"/>
            </a:solidFill>
            <a:ln>
              <a:noFill/>
            </a:ln>
            <a:effectLst/>
          </c:spPr>
          <c:invertIfNegative val="0"/>
          <c:cat>
            <c:strRef>
              <c:f>'Ec 4'!$B$57:$C$57</c:f>
              <c:strCache>
                <c:ptCount val="2"/>
                <c:pt idx="0">
                  <c:v>Sí</c:v>
                </c:pt>
                <c:pt idx="1">
                  <c:v>No</c:v>
                </c:pt>
              </c:strCache>
            </c:strRef>
          </c:cat>
          <c:val>
            <c:numRef>
              <c:f>'Ec 4'!$B$59:$C$59</c:f>
              <c:numCache>
                <c:formatCode>_(* #,##0.00_);_(* \(#,##0.00\);_(* "-"??_);_(@_)</c:formatCode>
                <c:ptCount val="2"/>
                <c:pt idx="0">
                  <c:v>86.15384615384616</c:v>
                </c:pt>
                <c:pt idx="1">
                  <c:v>13.846153846153847</c:v>
                </c:pt>
              </c:numCache>
            </c:numRef>
          </c:val>
        </c:ser>
        <c:dLbls>
          <c:showLegendKey val="0"/>
          <c:showVal val="0"/>
          <c:showCatName val="0"/>
          <c:showSerName val="0"/>
          <c:showPercent val="0"/>
          <c:showBubbleSize val="0"/>
        </c:dLbls>
        <c:gapWidth val="219"/>
        <c:overlap val="-27"/>
        <c:axId val="187455392"/>
        <c:axId val="187453432"/>
      </c:barChart>
      <c:catAx>
        <c:axId val="187455392"/>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s-EC"/>
          </a:p>
        </c:txPr>
        <c:crossAx val="187453432"/>
        <c:crosses val="autoZero"/>
        <c:auto val="1"/>
        <c:lblAlgn val="ctr"/>
        <c:lblOffset val="100"/>
        <c:noMultiLvlLbl val="0"/>
      </c:catAx>
      <c:valAx>
        <c:axId val="18745343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crossAx val="187455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89151-54D9-49B3-AD71-765315A5BC6C}" type="doc">
      <dgm:prSet loTypeId="urn:microsoft.com/office/officeart/2005/8/layout/hProcess9" loCatId="process" qsTypeId="urn:microsoft.com/office/officeart/2005/8/quickstyle/simple1" qsCatId="simple" csTypeId="urn:microsoft.com/office/officeart/2005/8/colors/colorful1" csCatId="colorful" phldr="1"/>
      <dgm:spPr/>
    </dgm:pt>
    <dgm:pt modelId="{CA5CD2D9-B188-4EA4-B426-D3B00528B9FF}">
      <dgm:prSet phldrT="[Texto]"/>
      <dgm:spPr/>
      <dgm:t>
        <a:bodyPr/>
        <a:lstStyle/>
        <a:p>
          <a:r>
            <a:rPr lang="es-EC" b="1" i="0" dirty="0" smtClean="0">
              <a:solidFill>
                <a:schemeClr val="tx1"/>
              </a:solidFill>
            </a:rPr>
            <a:t>Antecedentes</a:t>
          </a:r>
          <a:endParaRPr lang="es-EC" b="1" i="0" dirty="0">
            <a:solidFill>
              <a:schemeClr val="tx1"/>
            </a:solidFill>
          </a:endParaRPr>
        </a:p>
      </dgm:t>
    </dgm:pt>
    <dgm:pt modelId="{8B775D87-5081-4C2F-B6D9-F8510E3EE7B5}" type="parTrans" cxnId="{EE99322D-E90C-45E4-A068-00F68AC79742}">
      <dgm:prSet/>
      <dgm:spPr/>
      <dgm:t>
        <a:bodyPr/>
        <a:lstStyle/>
        <a:p>
          <a:endParaRPr lang="es-EC"/>
        </a:p>
      </dgm:t>
    </dgm:pt>
    <dgm:pt modelId="{928BA192-FC88-4169-B77C-521F048FF6CE}" type="sibTrans" cxnId="{EE99322D-E90C-45E4-A068-00F68AC79742}">
      <dgm:prSet/>
      <dgm:spPr/>
      <dgm:t>
        <a:bodyPr/>
        <a:lstStyle/>
        <a:p>
          <a:endParaRPr lang="es-EC"/>
        </a:p>
      </dgm:t>
    </dgm:pt>
    <dgm:pt modelId="{C453D566-C6A2-439B-93D9-748647A873F9}">
      <dgm:prSet phldrT="[Texto]"/>
      <dgm:spPr/>
      <dgm:t>
        <a:bodyPr/>
        <a:lstStyle/>
        <a:p>
          <a:r>
            <a:rPr lang="es-EC" b="1" dirty="0" smtClean="0">
              <a:solidFill>
                <a:schemeClr val="tx1"/>
              </a:solidFill>
            </a:rPr>
            <a:t>Importancia</a:t>
          </a:r>
          <a:endParaRPr lang="es-EC" b="1" dirty="0">
            <a:solidFill>
              <a:schemeClr val="tx1"/>
            </a:solidFill>
          </a:endParaRPr>
        </a:p>
      </dgm:t>
    </dgm:pt>
    <dgm:pt modelId="{FF84B946-93FB-494D-8B3A-4FDB8E45376C}" type="parTrans" cxnId="{1E253F2A-9F08-4236-9D1B-34A935E22EF2}">
      <dgm:prSet/>
      <dgm:spPr/>
      <dgm:t>
        <a:bodyPr/>
        <a:lstStyle/>
        <a:p>
          <a:endParaRPr lang="es-EC"/>
        </a:p>
      </dgm:t>
    </dgm:pt>
    <dgm:pt modelId="{466F1A19-CF67-431B-85EF-6D4922CB3CE0}" type="sibTrans" cxnId="{1E253F2A-9F08-4236-9D1B-34A935E22EF2}">
      <dgm:prSet/>
      <dgm:spPr/>
      <dgm:t>
        <a:bodyPr/>
        <a:lstStyle/>
        <a:p>
          <a:endParaRPr lang="es-EC"/>
        </a:p>
      </dgm:t>
    </dgm:pt>
    <dgm:pt modelId="{ADC139B8-D775-475D-801F-79E3CA7CCBD8}">
      <dgm:prSet phldrT="[Texto]"/>
      <dgm:spPr/>
      <dgm:t>
        <a:bodyPr/>
        <a:lstStyle/>
        <a:p>
          <a:r>
            <a:rPr lang="es-EC" b="1" dirty="0" smtClean="0">
              <a:solidFill>
                <a:schemeClr val="tx1"/>
              </a:solidFill>
            </a:rPr>
            <a:t>Justificación</a:t>
          </a:r>
          <a:endParaRPr lang="es-EC" b="1" dirty="0">
            <a:solidFill>
              <a:schemeClr val="tx1"/>
            </a:solidFill>
          </a:endParaRPr>
        </a:p>
      </dgm:t>
    </dgm:pt>
    <dgm:pt modelId="{AFAADD08-CB46-4D1B-AB64-BE2C491E8CD9}" type="parTrans" cxnId="{B7547FCA-73DF-422B-AEAF-FC914B571815}">
      <dgm:prSet/>
      <dgm:spPr/>
      <dgm:t>
        <a:bodyPr/>
        <a:lstStyle/>
        <a:p>
          <a:endParaRPr lang="es-EC"/>
        </a:p>
      </dgm:t>
    </dgm:pt>
    <dgm:pt modelId="{0FBE7D9A-7A73-43BC-B81F-B0C506ACEFB1}" type="sibTrans" cxnId="{B7547FCA-73DF-422B-AEAF-FC914B571815}">
      <dgm:prSet/>
      <dgm:spPr/>
      <dgm:t>
        <a:bodyPr/>
        <a:lstStyle/>
        <a:p>
          <a:endParaRPr lang="es-EC"/>
        </a:p>
      </dgm:t>
    </dgm:pt>
    <dgm:pt modelId="{6E3042ED-F483-455E-B725-2C28BF8BDEB1}" type="pres">
      <dgm:prSet presAssocID="{09E89151-54D9-49B3-AD71-765315A5BC6C}" presName="CompostProcess" presStyleCnt="0">
        <dgm:presLayoutVars>
          <dgm:dir/>
          <dgm:resizeHandles val="exact"/>
        </dgm:presLayoutVars>
      </dgm:prSet>
      <dgm:spPr/>
    </dgm:pt>
    <dgm:pt modelId="{8883065B-32F7-4610-9CAC-83CF71537091}" type="pres">
      <dgm:prSet presAssocID="{09E89151-54D9-49B3-AD71-765315A5BC6C}" presName="arrow" presStyleLbl="bgShp" presStyleIdx="0" presStyleCnt="1"/>
      <dgm:spPr/>
    </dgm:pt>
    <dgm:pt modelId="{C325DEBD-ADD6-4A91-8C15-44DF693B4582}" type="pres">
      <dgm:prSet presAssocID="{09E89151-54D9-49B3-AD71-765315A5BC6C}" presName="linearProcess" presStyleCnt="0"/>
      <dgm:spPr/>
    </dgm:pt>
    <dgm:pt modelId="{D23AEA03-B321-4DA8-A70E-6415E732EA4E}" type="pres">
      <dgm:prSet presAssocID="{CA5CD2D9-B188-4EA4-B426-D3B00528B9FF}" presName="textNode" presStyleLbl="node1" presStyleIdx="0" presStyleCnt="3" custLinFactNeighborX="18353" custLinFactNeighborY="-3155">
        <dgm:presLayoutVars>
          <dgm:bulletEnabled val="1"/>
        </dgm:presLayoutVars>
      </dgm:prSet>
      <dgm:spPr/>
      <dgm:t>
        <a:bodyPr/>
        <a:lstStyle/>
        <a:p>
          <a:endParaRPr lang="es-EC"/>
        </a:p>
      </dgm:t>
    </dgm:pt>
    <dgm:pt modelId="{C04E8429-5574-4598-97F9-6E41668B4E17}" type="pres">
      <dgm:prSet presAssocID="{928BA192-FC88-4169-B77C-521F048FF6CE}" presName="sibTrans" presStyleCnt="0"/>
      <dgm:spPr/>
    </dgm:pt>
    <dgm:pt modelId="{534A4C29-24F1-4325-90BB-92D03E47050A}" type="pres">
      <dgm:prSet presAssocID="{C453D566-C6A2-439B-93D9-748647A873F9}" presName="textNode" presStyleLbl="node1" presStyleIdx="1" presStyleCnt="3">
        <dgm:presLayoutVars>
          <dgm:bulletEnabled val="1"/>
        </dgm:presLayoutVars>
      </dgm:prSet>
      <dgm:spPr/>
      <dgm:t>
        <a:bodyPr/>
        <a:lstStyle/>
        <a:p>
          <a:endParaRPr lang="es-EC"/>
        </a:p>
      </dgm:t>
    </dgm:pt>
    <dgm:pt modelId="{5C2AC8E3-7082-485A-8616-FDF90ACF4509}" type="pres">
      <dgm:prSet presAssocID="{466F1A19-CF67-431B-85EF-6D4922CB3CE0}" presName="sibTrans" presStyleCnt="0"/>
      <dgm:spPr/>
    </dgm:pt>
    <dgm:pt modelId="{CA60F308-4458-47D3-A9A3-BFC3490EA171}" type="pres">
      <dgm:prSet presAssocID="{ADC139B8-D775-475D-801F-79E3CA7CCBD8}" presName="textNode" presStyleLbl="node1" presStyleIdx="2" presStyleCnt="3">
        <dgm:presLayoutVars>
          <dgm:bulletEnabled val="1"/>
        </dgm:presLayoutVars>
      </dgm:prSet>
      <dgm:spPr/>
      <dgm:t>
        <a:bodyPr/>
        <a:lstStyle/>
        <a:p>
          <a:endParaRPr lang="es-EC"/>
        </a:p>
      </dgm:t>
    </dgm:pt>
  </dgm:ptLst>
  <dgm:cxnLst>
    <dgm:cxn modelId="{1E253F2A-9F08-4236-9D1B-34A935E22EF2}" srcId="{09E89151-54D9-49B3-AD71-765315A5BC6C}" destId="{C453D566-C6A2-439B-93D9-748647A873F9}" srcOrd="1" destOrd="0" parTransId="{FF84B946-93FB-494D-8B3A-4FDB8E45376C}" sibTransId="{466F1A19-CF67-431B-85EF-6D4922CB3CE0}"/>
    <dgm:cxn modelId="{1AA3BC23-323E-4428-8492-A73D9C452967}" type="presOf" srcId="{CA5CD2D9-B188-4EA4-B426-D3B00528B9FF}" destId="{D23AEA03-B321-4DA8-A70E-6415E732EA4E}" srcOrd="0" destOrd="0" presId="urn:microsoft.com/office/officeart/2005/8/layout/hProcess9"/>
    <dgm:cxn modelId="{B7547FCA-73DF-422B-AEAF-FC914B571815}" srcId="{09E89151-54D9-49B3-AD71-765315A5BC6C}" destId="{ADC139B8-D775-475D-801F-79E3CA7CCBD8}" srcOrd="2" destOrd="0" parTransId="{AFAADD08-CB46-4D1B-AB64-BE2C491E8CD9}" sibTransId="{0FBE7D9A-7A73-43BC-B81F-B0C506ACEFB1}"/>
    <dgm:cxn modelId="{849A3B5C-A3B8-44F9-9586-6F5983754EDC}" type="presOf" srcId="{C453D566-C6A2-439B-93D9-748647A873F9}" destId="{534A4C29-24F1-4325-90BB-92D03E47050A}" srcOrd="0" destOrd="0" presId="urn:microsoft.com/office/officeart/2005/8/layout/hProcess9"/>
    <dgm:cxn modelId="{91DA01D0-E660-4D0C-A6F7-62893BBEB2F7}" type="presOf" srcId="{ADC139B8-D775-475D-801F-79E3CA7CCBD8}" destId="{CA60F308-4458-47D3-A9A3-BFC3490EA171}" srcOrd="0" destOrd="0" presId="urn:microsoft.com/office/officeart/2005/8/layout/hProcess9"/>
    <dgm:cxn modelId="{003EB532-20EF-4F9B-B182-326072E7EE00}" type="presOf" srcId="{09E89151-54D9-49B3-AD71-765315A5BC6C}" destId="{6E3042ED-F483-455E-B725-2C28BF8BDEB1}" srcOrd="0" destOrd="0" presId="urn:microsoft.com/office/officeart/2005/8/layout/hProcess9"/>
    <dgm:cxn modelId="{EE99322D-E90C-45E4-A068-00F68AC79742}" srcId="{09E89151-54D9-49B3-AD71-765315A5BC6C}" destId="{CA5CD2D9-B188-4EA4-B426-D3B00528B9FF}" srcOrd="0" destOrd="0" parTransId="{8B775D87-5081-4C2F-B6D9-F8510E3EE7B5}" sibTransId="{928BA192-FC88-4169-B77C-521F048FF6CE}"/>
    <dgm:cxn modelId="{CFD7038D-E0C6-461B-8BE3-5D59F32E8A66}" type="presParOf" srcId="{6E3042ED-F483-455E-B725-2C28BF8BDEB1}" destId="{8883065B-32F7-4610-9CAC-83CF71537091}" srcOrd="0" destOrd="0" presId="urn:microsoft.com/office/officeart/2005/8/layout/hProcess9"/>
    <dgm:cxn modelId="{B9064399-DC00-4B3E-92F4-4B8F494F8075}" type="presParOf" srcId="{6E3042ED-F483-455E-B725-2C28BF8BDEB1}" destId="{C325DEBD-ADD6-4A91-8C15-44DF693B4582}" srcOrd="1" destOrd="0" presId="urn:microsoft.com/office/officeart/2005/8/layout/hProcess9"/>
    <dgm:cxn modelId="{65A83C65-5C01-4E1A-9D33-EBE7B8F173F3}" type="presParOf" srcId="{C325DEBD-ADD6-4A91-8C15-44DF693B4582}" destId="{D23AEA03-B321-4DA8-A70E-6415E732EA4E}" srcOrd="0" destOrd="0" presId="urn:microsoft.com/office/officeart/2005/8/layout/hProcess9"/>
    <dgm:cxn modelId="{29D6E62E-B3AE-465F-9FB9-9E87712F5AAB}" type="presParOf" srcId="{C325DEBD-ADD6-4A91-8C15-44DF693B4582}" destId="{C04E8429-5574-4598-97F9-6E41668B4E17}" srcOrd="1" destOrd="0" presId="urn:microsoft.com/office/officeart/2005/8/layout/hProcess9"/>
    <dgm:cxn modelId="{E4E62E6E-E009-433A-BD0C-D1FFA929325A}" type="presParOf" srcId="{C325DEBD-ADD6-4A91-8C15-44DF693B4582}" destId="{534A4C29-24F1-4325-90BB-92D03E47050A}" srcOrd="2" destOrd="0" presId="urn:microsoft.com/office/officeart/2005/8/layout/hProcess9"/>
    <dgm:cxn modelId="{A117C4D6-99CA-4F45-9125-E35A88D4764C}" type="presParOf" srcId="{C325DEBD-ADD6-4A91-8C15-44DF693B4582}" destId="{5C2AC8E3-7082-485A-8616-FDF90ACF4509}" srcOrd="3" destOrd="0" presId="urn:microsoft.com/office/officeart/2005/8/layout/hProcess9"/>
    <dgm:cxn modelId="{FB646549-29C8-4C69-AC09-3332E81AFD72}" type="presParOf" srcId="{C325DEBD-ADD6-4A91-8C15-44DF693B4582}" destId="{CA60F308-4458-47D3-A9A3-BFC3490EA171}"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73F87-6313-4451-961A-7440A31150E2}"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EC"/>
        </a:p>
      </dgm:t>
    </dgm:pt>
    <dgm:pt modelId="{3EDB4434-03B2-4BB4-959A-3A5D3799ABB9}">
      <dgm:prSet phldrT="[Texto]" custT="1"/>
      <dgm:spPr/>
      <dgm:t>
        <a:bodyPr/>
        <a:lstStyle/>
        <a:p>
          <a:pPr algn="ctr"/>
          <a:endParaRPr lang="es-EC" sz="2000" dirty="0" smtClean="0">
            <a:latin typeface="Times New Roman" panose="02020603050405020304" pitchFamily="18" charset="0"/>
            <a:cs typeface="Times New Roman" panose="02020603050405020304" pitchFamily="18" charset="0"/>
          </a:endParaRPr>
        </a:p>
        <a:p>
          <a:pPr algn="ctr"/>
          <a:r>
            <a:rPr lang="es-EC" sz="2000" dirty="0" smtClean="0">
              <a:latin typeface="Times New Roman" panose="02020603050405020304" pitchFamily="18" charset="0"/>
              <a:cs typeface="Times New Roman" panose="02020603050405020304" pitchFamily="18" charset="0"/>
            </a:rPr>
            <a:t>ESPECÍFICOS</a:t>
          </a:r>
        </a:p>
        <a:p>
          <a:r>
            <a:rPr lang="es-EC" sz="2000" dirty="0" smtClean="0">
              <a:latin typeface="Times New Roman" panose="02020603050405020304" pitchFamily="18" charset="0"/>
              <a:cs typeface="Times New Roman" panose="02020603050405020304" pitchFamily="18" charset="0"/>
            </a:rPr>
            <a:t>1. Realizar un marco teórico y conceptual el cual ayude a profundizar la investigación   sobre los modelos de gestión de competencias del personal de forma  que permita mejorar el desempeño laboral.</a:t>
          </a:r>
        </a:p>
        <a:p>
          <a:r>
            <a:rPr lang="es-EC" sz="2000" dirty="0" smtClean="0">
              <a:latin typeface="Times New Roman" panose="02020603050405020304" pitchFamily="18" charset="0"/>
              <a:cs typeface="Times New Roman" panose="02020603050405020304" pitchFamily="18" charset="0"/>
            </a:rPr>
            <a:t>2. Caracterizar el actual proceso de gestión talento humano en las pequeñas y medianas empresas de la ciudad de Francisco de Orellana (El Coca)</a:t>
          </a:r>
        </a:p>
        <a:p>
          <a:r>
            <a:rPr lang="es-EC" sz="2000" dirty="0" smtClean="0">
              <a:latin typeface="Times New Roman" panose="02020603050405020304" pitchFamily="18" charset="0"/>
              <a:cs typeface="Times New Roman" panose="02020603050405020304" pitchFamily="18" charset="0"/>
            </a:rPr>
            <a:t>3. Definir el modelo de gestión por competencias de talento humano como resultado del trabajo investigativo final.</a:t>
          </a:r>
        </a:p>
        <a:p>
          <a:pPr algn="just"/>
          <a:endParaRPr lang="es-EC" sz="2000" dirty="0">
            <a:latin typeface="Times New Roman" panose="02020603050405020304" pitchFamily="18" charset="0"/>
            <a:cs typeface="Times New Roman" panose="02020603050405020304" pitchFamily="18" charset="0"/>
          </a:endParaRPr>
        </a:p>
      </dgm:t>
    </dgm:pt>
    <dgm:pt modelId="{81D29352-B469-459E-ADBA-08FC5CF5B046}" type="parTrans" cxnId="{FFEC372B-547C-49AF-B80C-E2FE451D32E1}">
      <dgm:prSet/>
      <dgm:spPr/>
      <dgm:t>
        <a:bodyPr/>
        <a:lstStyle/>
        <a:p>
          <a:endParaRPr lang="es-EC" sz="2000">
            <a:latin typeface="Times New Roman" panose="02020603050405020304" pitchFamily="18" charset="0"/>
            <a:cs typeface="Times New Roman" panose="02020603050405020304" pitchFamily="18" charset="0"/>
          </a:endParaRPr>
        </a:p>
      </dgm:t>
    </dgm:pt>
    <dgm:pt modelId="{32D1C45C-5571-46D5-B59D-31C22D63F3AC}" type="sibTrans" cxnId="{FFEC372B-547C-49AF-B80C-E2FE451D32E1}">
      <dgm:prSet/>
      <dgm:spPr/>
      <dgm:t>
        <a:bodyPr/>
        <a:lstStyle/>
        <a:p>
          <a:endParaRPr lang="es-EC" sz="2000">
            <a:latin typeface="Times New Roman" panose="02020603050405020304" pitchFamily="18" charset="0"/>
            <a:cs typeface="Times New Roman" panose="02020603050405020304" pitchFamily="18" charset="0"/>
          </a:endParaRPr>
        </a:p>
      </dgm:t>
    </dgm:pt>
    <dgm:pt modelId="{E54C2738-7F3A-46EE-910C-EAC98065609E}">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Diseñar un modelo de gestión por competencias de Talento Humano que permita mejorar el desempeño laboral en las pequeñas y medianas empresas de la ciudad de Francisco de Orellana (El Coca).</a:t>
          </a:r>
          <a:endParaRPr lang="es-EC" sz="2000" dirty="0">
            <a:latin typeface="Times New Roman" panose="02020603050405020304" pitchFamily="18" charset="0"/>
            <a:cs typeface="Times New Roman" panose="02020603050405020304" pitchFamily="18" charset="0"/>
          </a:endParaRPr>
        </a:p>
      </dgm:t>
    </dgm:pt>
    <dgm:pt modelId="{9F14898A-3C4C-499B-A3A6-3C90F1AD726A}">
      <dgm:prSet phldrT="[Texto]" custT="1"/>
      <dgm:spPr/>
      <dgm:t>
        <a:bodyPr/>
        <a:lstStyle/>
        <a:p>
          <a:pPr algn="l"/>
          <a:r>
            <a:rPr lang="es-EC" sz="2000" dirty="0" smtClean="0">
              <a:latin typeface="Times New Roman" panose="02020603050405020304" pitchFamily="18" charset="0"/>
              <a:cs typeface="Times New Roman" panose="02020603050405020304" pitchFamily="18" charset="0"/>
            </a:rPr>
            <a:t>GENERAL</a:t>
          </a:r>
        </a:p>
        <a:p>
          <a:pPr algn="l"/>
          <a:endParaRPr lang="es-EC" sz="2000" dirty="0">
            <a:latin typeface="Times New Roman" panose="02020603050405020304" pitchFamily="18" charset="0"/>
            <a:cs typeface="Times New Roman" panose="02020603050405020304" pitchFamily="18" charset="0"/>
          </a:endParaRPr>
        </a:p>
      </dgm:t>
    </dgm:pt>
    <dgm:pt modelId="{44D7256B-96D4-41F8-8571-396663F6D375}" type="sibTrans" cxnId="{7BB45AD4-1C67-4B0D-BDB9-01611E0D4496}">
      <dgm:prSet/>
      <dgm:spPr/>
      <dgm:t>
        <a:bodyPr/>
        <a:lstStyle/>
        <a:p>
          <a:endParaRPr lang="es-EC" sz="2000">
            <a:latin typeface="Times New Roman" panose="02020603050405020304" pitchFamily="18" charset="0"/>
            <a:cs typeface="Times New Roman" panose="02020603050405020304" pitchFamily="18" charset="0"/>
          </a:endParaRPr>
        </a:p>
      </dgm:t>
    </dgm:pt>
    <dgm:pt modelId="{5243F07D-B9D3-4EA1-92BC-E62F50941BC1}" type="parTrans" cxnId="{7BB45AD4-1C67-4B0D-BDB9-01611E0D4496}">
      <dgm:prSet/>
      <dgm:spPr/>
      <dgm:t>
        <a:bodyPr/>
        <a:lstStyle/>
        <a:p>
          <a:endParaRPr lang="es-EC" sz="2000">
            <a:latin typeface="Times New Roman" panose="02020603050405020304" pitchFamily="18" charset="0"/>
            <a:cs typeface="Times New Roman" panose="02020603050405020304" pitchFamily="18" charset="0"/>
          </a:endParaRPr>
        </a:p>
      </dgm:t>
    </dgm:pt>
    <dgm:pt modelId="{49DE471C-6697-4A50-8401-F80CE38B5C39}" type="sibTrans" cxnId="{ABB6AD23-DA43-4C16-80A0-E9F15018418F}">
      <dgm:prSet/>
      <dgm:spPr/>
      <dgm:t>
        <a:bodyPr/>
        <a:lstStyle/>
        <a:p>
          <a:endParaRPr lang="es-EC" sz="2000">
            <a:latin typeface="Times New Roman" panose="02020603050405020304" pitchFamily="18" charset="0"/>
            <a:cs typeface="Times New Roman" panose="02020603050405020304" pitchFamily="18" charset="0"/>
          </a:endParaRPr>
        </a:p>
      </dgm:t>
    </dgm:pt>
    <dgm:pt modelId="{0BA92B72-4C38-4052-B2C8-1573EBB33B78}" type="parTrans" cxnId="{ABB6AD23-DA43-4C16-80A0-E9F15018418F}">
      <dgm:prSet/>
      <dgm:spPr/>
      <dgm:t>
        <a:bodyPr/>
        <a:lstStyle/>
        <a:p>
          <a:endParaRPr lang="es-EC" sz="2000">
            <a:latin typeface="Times New Roman" panose="02020603050405020304" pitchFamily="18" charset="0"/>
            <a:cs typeface="Times New Roman" panose="02020603050405020304" pitchFamily="18" charset="0"/>
          </a:endParaRPr>
        </a:p>
      </dgm:t>
    </dgm:pt>
    <dgm:pt modelId="{4EDE77E2-1F45-48F8-A708-018E47ECC8B4}" type="pres">
      <dgm:prSet presAssocID="{C7173F87-6313-4451-961A-7440A31150E2}" presName="Name0" presStyleCnt="0">
        <dgm:presLayoutVars>
          <dgm:dir/>
          <dgm:resizeHandles val="exact"/>
        </dgm:presLayoutVars>
      </dgm:prSet>
      <dgm:spPr/>
      <dgm:t>
        <a:bodyPr/>
        <a:lstStyle/>
        <a:p>
          <a:endParaRPr lang="es-EC"/>
        </a:p>
      </dgm:t>
    </dgm:pt>
    <dgm:pt modelId="{02D8E45D-F463-4FE2-8473-B36C2F3299DE}" type="pres">
      <dgm:prSet presAssocID="{9F14898A-3C4C-499B-A3A6-3C90F1AD726A}" presName="node" presStyleLbl="node1" presStyleIdx="0" presStyleCnt="2">
        <dgm:presLayoutVars>
          <dgm:bulletEnabled val="1"/>
        </dgm:presLayoutVars>
      </dgm:prSet>
      <dgm:spPr/>
      <dgm:t>
        <a:bodyPr/>
        <a:lstStyle/>
        <a:p>
          <a:endParaRPr lang="es-EC"/>
        </a:p>
      </dgm:t>
    </dgm:pt>
    <dgm:pt modelId="{A9B4EE8D-A58E-4665-AA69-C70CDD610B87}" type="pres">
      <dgm:prSet presAssocID="{44D7256B-96D4-41F8-8571-396663F6D375}" presName="sibTrans" presStyleCnt="0"/>
      <dgm:spPr/>
      <dgm:t>
        <a:bodyPr/>
        <a:lstStyle/>
        <a:p>
          <a:endParaRPr lang="es-EC"/>
        </a:p>
      </dgm:t>
    </dgm:pt>
    <dgm:pt modelId="{0718AADD-818A-4820-A346-1C7B0F4F09AE}" type="pres">
      <dgm:prSet presAssocID="{3EDB4434-03B2-4BB4-959A-3A5D3799ABB9}" presName="node" presStyleLbl="node1" presStyleIdx="1" presStyleCnt="2" custLinFactNeighborX="10510" custLinFactNeighborY="0">
        <dgm:presLayoutVars>
          <dgm:bulletEnabled val="1"/>
        </dgm:presLayoutVars>
      </dgm:prSet>
      <dgm:spPr/>
      <dgm:t>
        <a:bodyPr/>
        <a:lstStyle/>
        <a:p>
          <a:endParaRPr lang="es-EC"/>
        </a:p>
      </dgm:t>
    </dgm:pt>
  </dgm:ptLst>
  <dgm:cxnLst>
    <dgm:cxn modelId="{67488663-2AB0-44AE-9D17-A8445C212C94}" type="presOf" srcId="{E54C2738-7F3A-46EE-910C-EAC98065609E}" destId="{02D8E45D-F463-4FE2-8473-B36C2F3299DE}" srcOrd="0" destOrd="1" presId="urn:microsoft.com/office/officeart/2005/8/layout/hList6"/>
    <dgm:cxn modelId="{C659366D-AF4E-4274-BCB1-5A0128D22214}" type="presOf" srcId="{3EDB4434-03B2-4BB4-959A-3A5D3799ABB9}" destId="{0718AADD-818A-4820-A346-1C7B0F4F09AE}" srcOrd="0" destOrd="0" presId="urn:microsoft.com/office/officeart/2005/8/layout/hList6"/>
    <dgm:cxn modelId="{ABB6AD23-DA43-4C16-80A0-E9F15018418F}" srcId="{9F14898A-3C4C-499B-A3A6-3C90F1AD726A}" destId="{E54C2738-7F3A-46EE-910C-EAC98065609E}" srcOrd="0" destOrd="0" parTransId="{0BA92B72-4C38-4052-B2C8-1573EBB33B78}" sibTransId="{49DE471C-6697-4A50-8401-F80CE38B5C39}"/>
    <dgm:cxn modelId="{9636EBD3-2B34-4130-BC2E-DC4E7CCFF947}" type="presOf" srcId="{C7173F87-6313-4451-961A-7440A31150E2}" destId="{4EDE77E2-1F45-48F8-A708-018E47ECC8B4}" srcOrd="0" destOrd="0" presId="urn:microsoft.com/office/officeart/2005/8/layout/hList6"/>
    <dgm:cxn modelId="{FFEC372B-547C-49AF-B80C-E2FE451D32E1}" srcId="{C7173F87-6313-4451-961A-7440A31150E2}" destId="{3EDB4434-03B2-4BB4-959A-3A5D3799ABB9}" srcOrd="1" destOrd="0" parTransId="{81D29352-B469-459E-ADBA-08FC5CF5B046}" sibTransId="{32D1C45C-5571-46D5-B59D-31C22D63F3AC}"/>
    <dgm:cxn modelId="{DD21AED9-4F01-457B-9133-E9E35B8F659A}" type="presOf" srcId="{9F14898A-3C4C-499B-A3A6-3C90F1AD726A}" destId="{02D8E45D-F463-4FE2-8473-B36C2F3299DE}" srcOrd="0" destOrd="0" presId="urn:microsoft.com/office/officeart/2005/8/layout/hList6"/>
    <dgm:cxn modelId="{7BB45AD4-1C67-4B0D-BDB9-01611E0D4496}" srcId="{C7173F87-6313-4451-961A-7440A31150E2}" destId="{9F14898A-3C4C-499B-A3A6-3C90F1AD726A}" srcOrd="0" destOrd="0" parTransId="{5243F07D-B9D3-4EA1-92BC-E62F50941BC1}" sibTransId="{44D7256B-96D4-41F8-8571-396663F6D375}"/>
    <dgm:cxn modelId="{16ADD9E9-2E42-445D-B4D3-899F239B68B4}" type="presParOf" srcId="{4EDE77E2-1F45-48F8-A708-018E47ECC8B4}" destId="{02D8E45D-F463-4FE2-8473-B36C2F3299DE}" srcOrd="0" destOrd="0" presId="urn:microsoft.com/office/officeart/2005/8/layout/hList6"/>
    <dgm:cxn modelId="{A74F6F69-E559-4B45-A685-1B226048E97B}" type="presParOf" srcId="{4EDE77E2-1F45-48F8-A708-018E47ECC8B4}" destId="{A9B4EE8D-A58E-4665-AA69-C70CDD610B87}" srcOrd="1" destOrd="0" presId="urn:microsoft.com/office/officeart/2005/8/layout/hList6"/>
    <dgm:cxn modelId="{D4D22F8E-078B-4CCB-B056-F16C757FB20E}" type="presParOf" srcId="{4EDE77E2-1F45-48F8-A708-018E47ECC8B4}" destId="{0718AADD-818A-4820-A346-1C7B0F4F09AE}"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A4C26-AB8B-4956-A077-D67A6AD345BF}"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BD35F463-DE5B-4442-9E6F-FFDA8294B367}">
      <dgm:prSet phldrT="[Texto]"/>
      <dgm:spPr/>
      <dgm:t>
        <a:bodyPr/>
        <a:lstStyle/>
        <a:p>
          <a:pPr algn="ctr"/>
          <a:r>
            <a:rPr lang="es-EC" b="1" dirty="0" smtClean="0"/>
            <a:t>1. Planeación del talento humano</a:t>
          </a:r>
          <a:endParaRPr lang="es-EC" dirty="0"/>
        </a:p>
      </dgm:t>
    </dgm:pt>
    <dgm:pt modelId="{AD894393-D97A-4032-B523-95AC6DB700A3}" type="parTrans" cxnId="{0A0D660D-B4FF-4DE4-9028-2915AC358615}">
      <dgm:prSet/>
      <dgm:spPr/>
      <dgm:t>
        <a:bodyPr/>
        <a:lstStyle/>
        <a:p>
          <a:endParaRPr lang="es-EC"/>
        </a:p>
      </dgm:t>
    </dgm:pt>
    <dgm:pt modelId="{B9D53533-CDE4-4DF6-AC44-D64AF3D0DD72}" type="sibTrans" cxnId="{0A0D660D-B4FF-4DE4-9028-2915AC358615}">
      <dgm:prSet/>
      <dgm:spPr/>
      <dgm:t>
        <a:bodyPr/>
        <a:lstStyle/>
        <a:p>
          <a:endParaRPr lang="es-EC"/>
        </a:p>
      </dgm:t>
    </dgm:pt>
    <dgm:pt modelId="{13112771-0F1A-46F9-89A6-25A10AC139C8}">
      <dgm:prSet phldrT="[Texto]"/>
      <dgm:spPr/>
      <dgm:t>
        <a:bodyPr/>
        <a:lstStyle/>
        <a:p>
          <a:r>
            <a:rPr lang="es-EC" b="1" dirty="0" smtClean="0"/>
            <a:t>2. Estructura organizacional</a:t>
          </a:r>
          <a:endParaRPr lang="es-EC" dirty="0"/>
        </a:p>
      </dgm:t>
    </dgm:pt>
    <dgm:pt modelId="{33A5DCBC-C308-45E6-BD7B-493A57F74BBF}" type="parTrans" cxnId="{E19150B0-4408-4B1D-88C1-BF398F975A51}">
      <dgm:prSet/>
      <dgm:spPr/>
      <dgm:t>
        <a:bodyPr/>
        <a:lstStyle/>
        <a:p>
          <a:endParaRPr lang="es-EC"/>
        </a:p>
      </dgm:t>
    </dgm:pt>
    <dgm:pt modelId="{82CB30BF-7A0D-4936-B3F1-38A9A309B2EF}" type="sibTrans" cxnId="{E19150B0-4408-4B1D-88C1-BF398F975A51}">
      <dgm:prSet/>
      <dgm:spPr/>
      <dgm:t>
        <a:bodyPr/>
        <a:lstStyle/>
        <a:p>
          <a:endParaRPr lang="es-EC"/>
        </a:p>
      </dgm:t>
    </dgm:pt>
    <dgm:pt modelId="{6614785A-364B-4026-8382-05D62089DAA6}">
      <dgm:prSet phldrT="[Texto]"/>
      <dgm:spPr/>
      <dgm:t>
        <a:bodyPr/>
        <a:lstStyle/>
        <a:p>
          <a:r>
            <a:rPr lang="es-EC" b="1" dirty="0" smtClean="0"/>
            <a:t>3. Descripción de funciones</a:t>
          </a:r>
          <a:endParaRPr lang="es-EC" dirty="0"/>
        </a:p>
      </dgm:t>
    </dgm:pt>
    <dgm:pt modelId="{9913EF52-9774-469A-B2F7-A0CEAB46E9B1}" type="parTrans" cxnId="{1616929B-707F-49F8-A275-314488D46BCC}">
      <dgm:prSet/>
      <dgm:spPr/>
      <dgm:t>
        <a:bodyPr/>
        <a:lstStyle/>
        <a:p>
          <a:endParaRPr lang="es-EC"/>
        </a:p>
      </dgm:t>
    </dgm:pt>
    <dgm:pt modelId="{0CD2B423-0219-4EE4-ACE7-602C4E2957D8}" type="sibTrans" cxnId="{1616929B-707F-49F8-A275-314488D46BCC}">
      <dgm:prSet/>
      <dgm:spPr/>
      <dgm:t>
        <a:bodyPr/>
        <a:lstStyle/>
        <a:p>
          <a:endParaRPr lang="es-EC"/>
        </a:p>
      </dgm:t>
    </dgm:pt>
    <dgm:pt modelId="{9A5DED4E-861D-4A81-97C7-4DE56A944455}">
      <dgm:prSet phldrT="[Texto]"/>
      <dgm:spPr/>
      <dgm:t>
        <a:bodyPr/>
        <a:lstStyle/>
        <a:p>
          <a:r>
            <a:rPr lang="es-EC" b="1" dirty="0" smtClean="0"/>
            <a:t>4. Perfil del Cargo</a:t>
          </a:r>
          <a:endParaRPr lang="es-EC" dirty="0"/>
        </a:p>
      </dgm:t>
    </dgm:pt>
    <dgm:pt modelId="{83810A3F-07C8-4D17-ABCF-8270F1021BA5}" type="parTrans" cxnId="{CEFB8594-6D9D-438A-A686-4F366BB2B233}">
      <dgm:prSet/>
      <dgm:spPr/>
      <dgm:t>
        <a:bodyPr/>
        <a:lstStyle/>
        <a:p>
          <a:endParaRPr lang="es-EC"/>
        </a:p>
      </dgm:t>
    </dgm:pt>
    <dgm:pt modelId="{9B8146B2-4587-4C1F-82B9-ED3E0F3401B0}" type="sibTrans" cxnId="{CEFB8594-6D9D-438A-A686-4F366BB2B233}">
      <dgm:prSet/>
      <dgm:spPr/>
      <dgm:t>
        <a:bodyPr/>
        <a:lstStyle/>
        <a:p>
          <a:endParaRPr lang="es-EC"/>
        </a:p>
      </dgm:t>
    </dgm:pt>
    <dgm:pt modelId="{E1BD7EEA-D346-45C2-A75D-D574F3D80B76}">
      <dgm:prSet phldrT="[Texto]"/>
      <dgm:spPr/>
      <dgm:t>
        <a:bodyPr/>
        <a:lstStyle/>
        <a:p>
          <a:r>
            <a:rPr lang="es-EC" b="1" dirty="0" smtClean="0"/>
            <a:t>5. Reclutamiento</a:t>
          </a:r>
          <a:endParaRPr lang="es-EC" dirty="0"/>
        </a:p>
      </dgm:t>
    </dgm:pt>
    <dgm:pt modelId="{2766FFAB-C1D5-420B-90CA-8AA0B2135645}" type="parTrans" cxnId="{D084A147-2AC1-4B02-925E-800FB75483BF}">
      <dgm:prSet/>
      <dgm:spPr/>
      <dgm:t>
        <a:bodyPr/>
        <a:lstStyle/>
        <a:p>
          <a:endParaRPr lang="es-EC"/>
        </a:p>
      </dgm:t>
    </dgm:pt>
    <dgm:pt modelId="{E96DB848-D2A3-4F8C-A2DE-BF86D8B47AD6}" type="sibTrans" cxnId="{D084A147-2AC1-4B02-925E-800FB75483BF}">
      <dgm:prSet/>
      <dgm:spPr/>
      <dgm:t>
        <a:bodyPr/>
        <a:lstStyle/>
        <a:p>
          <a:endParaRPr lang="es-EC"/>
        </a:p>
      </dgm:t>
    </dgm:pt>
    <dgm:pt modelId="{EF841481-984D-4BF7-8A8D-D8B40555408C}">
      <dgm:prSet phldrT="[Texto]"/>
      <dgm:spPr/>
      <dgm:t>
        <a:bodyPr/>
        <a:lstStyle/>
        <a:p>
          <a:r>
            <a:rPr lang="es-EC" b="1" dirty="0" smtClean="0"/>
            <a:t>6. La selección</a:t>
          </a:r>
          <a:endParaRPr lang="es-EC" b="1" dirty="0"/>
        </a:p>
      </dgm:t>
    </dgm:pt>
    <dgm:pt modelId="{A85BCB2D-2A79-43C3-831D-A92619E6C12B}" type="parTrans" cxnId="{A6D870A7-1EB3-459A-8FAC-C7DF143B9308}">
      <dgm:prSet/>
      <dgm:spPr/>
      <dgm:t>
        <a:bodyPr/>
        <a:lstStyle/>
        <a:p>
          <a:endParaRPr lang="es-EC"/>
        </a:p>
      </dgm:t>
    </dgm:pt>
    <dgm:pt modelId="{A7BA632D-54F6-4776-BAA2-CD521CE7C7D8}" type="sibTrans" cxnId="{A6D870A7-1EB3-459A-8FAC-C7DF143B9308}">
      <dgm:prSet/>
      <dgm:spPr/>
      <dgm:t>
        <a:bodyPr/>
        <a:lstStyle/>
        <a:p>
          <a:endParaRPr lang="es-EC"/>
        </a:p>
      </dgm:t>
    </dgm:pt>
    <dgm:pt modelId="{4A046BF9-1414-4F5F-A7C1-92F4F1788A93}">
      <dgm:prSet phldrT="[Texto]"/>
      <dgm:spPr/>
      <dgm:t>
        <a:bodyPr/>
        <a:lstStyle/>
        <a:p>
          <a:r>
            <a:rPr lang="es-EC" b="1" dirty="0" smtClean="0"/>
            <a:t>7. La solicitud de empleo</a:t>
          </a:r>
          <a:endParaRPr lang="es-EC" b="1" dirty="0"/>
        </a:p>
      </dgm:t>
    </dgm:pt>
    <dgm:pt modelId="{5A92B6EA-88F4-4626-8480-6FCA0BD8DB7C}" type="parTrans" cxnId="{E700D755-76C7-49AE-B11A-0A78933E773F}">
      <dgm:prSet/>
      <dgm:spPr/>
      <dgm:t>
        <a:bodyPr/>
        <a:lstStyle/>
        <a:p>
          <a:endParaRPr lang="es-EC"/>
        </a:p>
      </dgm:t>
    </dgm:pt>
    <dgm:pt modelId="{26539A71-AC66-477C-8648-503BD3511AE5}" type="sibTrans" cxnId="{E700D755-76C7-49AE-B11A-0A78933E773F}">
      <dgm:prSet/>
      <dgm:spPr/>
      <dgm:t>
        <a:bodyPr/>
        <a:lstStyle/>
        <a:p>
          <a:endParaRPr lang="es-EC"/>
        </a:p>
      </dgm:t>
    </dgm:pt>
    <dgm:pt modelId="{4BB071D4-7BE4-4ACE-95F0-164FB2A2F045}">
      <dgm:prSet phldrT="[Texto]"/>
      <dgm:spPr/>
      <dgm:t>
        <a:bodyPr/>
        <a:lstStyle/>
        <a:p>
          <a:r>
            <a:rPr lang="es-EC" b="1" dirty="0" smtClean="0"/>
            <a:t>8. Incorporación laboral</a:t>
          </a:r>
          <a:endParaRPr lang="es-EC" b="1" dirty="0"/>
        </a:p>
      </dgm:t>
    </dgm:pt>
    <dgm:pt modelId="{09526841-4CA0-4E9A-B195-ED5FF372E5F4}" type="parTrans" cxnId="{BF9B47BD-5B35-4E40-B50D-F9E33CA54CEB}">
      <dgm:prSet/>
      <dgm:spPr/>
      <dgm:t>
        <a:bodyPr/>
        <a:lstStyle/>
        <a:p>
          <a:endParaRPr lang="es-EC"/>
        </a:p>
      </dgm:t>
    </dgm:pt>
    <dgm:pt modelId="{0A4C9D1D-D87A-4886-84B0-7E277701452C}" type="sibTrans" cxnId="{BF9B47BD-5B35-4E40-B50D-F9E33CA54CEB}">
      <dgm:prSet/>
      <dgm:spPr/>
      <dgm:t>
        <a:bodyPr/>
        <a:lstStyle/>
        <a:p>
          <a:endParaRPr lang="es-EC"/>
        </a:p>
      </dgm:t>
    </dgm:pt>
    <dgm:pt modelId="{7158B121-E61A-436A-B6C7-EB74F440E303}">
      <dgm:prSet phldrT="[Texto]"/>
      <dgm:spPr/>
      <dgm:t>
        <a:bodyPr/>
        <a:lstStyle/>
        <a:p>
          <a:r>
            <a:rPr lang="es-EC" b="1" dirty="0" smtClean="0"/>
            <a:t>9. Desempeño</a:t>
          </a:r>
          <a:r>
            <a:rPr lang="es-EC" dirty="0" smtClean="0"/>
            <a:t> </a:t>
          </a:r>
          <a:r>
            <a:rPr lang="es-EC" b="1" dirty="0" smtClean="0"/>
            <a:t>laboral</a:t>
          </a:r>
          <a:endParaRPr lang="es-EC" b="1" dirty="0"/>
        </a:p>
      </dgm:t>
    </dgm:pt>
    <dgm:pt modelId="{9C78ABF0-3065-43D4-A340-1E4046131DDB}" type="parTrans" cxnId="{07AD5875-15BB-4D6E-89DF-81FB475A06EC}">
      <dgm:prSet/>
      <dgm:spPr/>
      <dgm:t>
        <a:bodyPr/>
        <a:lstStyle/>
        <a:p>
          <a:endParaRPr lang="es-EC"/>
        </a:p>
      </dgm:t>
    </dgm:pt>
    <dgm:pt modelId="{01782E6E-78BA-44FF-AFD5-16122AFFE167}" type="sibTrans" cxnId="{07AD5875-15BB-4D6E-89DF-81FB475A06EC}">
      <dgm:prSet/>
      <dgm:spPr/>
      <dgm:t>
        <a:bodyPr/>
        <a:lstStyle/>
        <a:p>
          <a:endParaRPr lang="es-EC"/>
        </a:p>
      </dgm:t>
    </dgm:pt>
    <dgm:pt modelId="{BA153F27-0F3C-42DD-BCCD-ECE03BE0D594}">
      <dgm:prSet phldrT="[Texto]"/>
      <dgm:spPr/>
      <dgm:t>
        <a:bodyPr/>
        <a:lstStyle/>
        <a:p>
          <a:r>
            <a:rPr lang="es-EC" b="1" dirty="0" smtClean="0"/>
            <a:t>10. Evaluación de desempeño</a:t>
          </a:r>
          <a:endParaRPr lang="es-EC" b="1" dirty="0"/>
        </a:p>
      </dgm:t>
    </dgm:pt>
    <dgm:pt modelId="{6DC6140A-F557-49B4-839E-809F820304C8}" type="parTrans" cxnId="{78BB7ED1-94B0-47D2-8700-458758900C0B}">
      <dgm:prSet/>
      <dgm:spPr/>
      <dgm:t>
        <a:bodyPr/>
        <a:lstStyle/>
        <a:p>
          <a:endParaRPr lang="es-EC"/>
        </a:p>
      </dgm:t>
    </dgm:pt>
    <dgm:pt modelId="{D2432D3E-0F8B-4594-8B78-81DAC80DAD26}" type="sibTrans" cxnId="{78BB7ED1-94B0-47D2-8700-458758900C0B}">
      <dgm:prSet/>
      <dgm:spPr/>
      <dgm:t>
        <a:bodyPr/>
        <a:lstStyle/>
        <a:p>
          <a:endParaRPr lang="es-EC"/>
        </a:p>
      </dgm:t>
    </dgm:pt>
    <dgm:pt modelId="{65669B1F-E566-4434-A4D4-12A891C28DC2}">
      <dgm:prSet phldrT="[Texto]"/>
      <dgm:spPr/>
      <dgm:t>
        <a:bodyPr/>
        <a:lstStyle/>
        <a:p>
          <a:r>
            <a:rPr lang="es-EC" b="1" dirty="0" smtClean="0"/>
            <a:t>11. Formación profesional</a:t>
          </a:r>
          <a:endParaRPr lang="es-EC" b="1" dirty="0"/>
        </a:p>
      </dgm:t>
    </dgm:pt>
    <dgm:pt modelId="{F0BE1516-677D-4E9F-AAC9-E3E0C96C12F9}" type="parTrans" cxnId="{73838520-81F0-4C56-8AE5-1317462E9F85}">
      <dgm:prSet/>
      <dgm:spPr/>
      <dgm:t>
        <a:bodyPr/>
        <a:lstStyle/>
        <a:p>
          <a:endParaRPr lang="es-EC"/>
        </a:p>
      </dgm:t>
    </dgm:pt>
    <dgm:pt modelId="{6B007097-476E-465D-B58E-A1920421AFD1}" type="sibTrans" cxnId="{73838520-81F0-4C56-8AE5-1317462E9F85}">
      <dgm:prSet/>
      <dgm:spPr/>
      <dgm:t>
        <a:bodyPr/>
        <a:lstStyle/>
        <a:p>
          <a:endParaRPr lang="es-EC"/>
        </a:p>
      </dgm:t>
    </dgm:pt>
    <dgm:pt modelId="{D11A7C87-2052-4E77-928D-4BB45695B43D}">
      <dgm:prSet phldrT="[Texto]"/>
      <dgm:spPr/>
      <dgm:t>
        <a:bodyPr/>
        <a:lstStyle/>
        <a:p>
          <a:r>
            <a:rPr lang="es-EC" b="1" dirty="0" smtClean="0"/>
            <a:t>12. Competencia laboral</a:t>
          </a:r>
          <a:endParaRPr lang="es-EC" b="1" dirty="0"/>
        </a:p>
      </dgm:t>
    </dgm:pt>
    <dgm:pt modelId="{59BD4EBF-33D2-477C-A8DF-9C380327F2CF}" type="parTrans" cxnId="{61004E54-3DA8-45E7-93C7-953CFE5B0304}">
      <dgm:prSet/>
      <dgm:spPr/>
      <dgm:t>
        <a:bodyPr/>
        <a:lstStyle/>
        <a:p>
          <a:endParaRPr lang="es-EC"/>
        </a:p>
      </dgm:t>
    </dgm:pt>
    <dgm:pt modelId="{A5072921-8657-4824-AE14-1FAFAB93FDE7}" type="sibTrans" cxnId="{61004E54-3DA8-45E7-93C7-953CFE5B0304}">
      <dgm:prSet/>
      <dgm:spPr/>
      <dgm:t>
        <a:bodyPr/>
        <a:lstStyle/>
        <a:p>
          <a:endParaRPr lang="es-EC"/>
        </a:p>
      </dgm:t>
    </dgm:pt>
    <dgm:pt modelId="{593645F4-1D59-46F5-941B-561B96B56161}">
      <dgm:prSet phldrT="[Texto]"/>
      <dgm:spPr/>
      <dgm:t>
        <a:bodyPr/>
        <a:lstStyle/>
        <a:p>
          <a:r>
            <a:rPr lang="es-EC" b="1" dirty="0" smtClean="0"/>
            <a:t>13. Liderazgo</a:t>
          </a:r>
          <a:endParaRPr lang="es-EC" b="1" dirty="0"/>
        </a:p>
      </dgm:t>
    </dgm:pt>
    <dgm:pt modelId="{D98C0D1F-5154-4249-83D1-E7CC258F8C2B}" type="parTrans" cxnId="{16D0006C-FE00-44E8-AA54-E19BDB9908F5}">
      <dgm:prSet/>
      <dgm:spPr/>
      <dgm:t>
        <a:bodyPr/>
        <a:lstStyle/>
        <a:p>
          <a:endParaRPr lang="es-EC"/>
        </a:p>
      </dgm:t>
    </dgm:pt>
    <dgm:pt modelId="{1E6F1860-E3E2-4780-82E8-28381C82CF60}" type="sibTrans" cxnId="{16D0006C-FE00-44E8-AA54-E19BDB9908F5}">
      <dgm:prSet/>
      <dgm:spPr/>
      <dgm:t>
        <a:bodyPr/>
        <a:lstStyle/>
        <a:p>
          <a:endParaRPr lang="es-EC"/>
        </a:p>
      </dgm:t>
    </dgm:pt>
    <dgm:pt modelId="{DA162ED3-FEE8-4E6C-A012-29754F9F4C50}" type="pres">
      <dgm:prSet presAssocID="{218A4C26-AB8B-4956-A077-D67A6AD345BF}" presName="diagram" presStyleCnt="0">
        <dgm:presLayoutVars>
          <dgm:dir/>
          <dgm:resizeHandles val="exact"/>
        </dgm:presLayoutVars>
      </dgm:prSet>
      <dgm:spPr/>
      <dgm:t>
        <a:bodyPr/>
        <a:lstStyle/>
        <a:p>
          <a:endParaRPr lang="es-EC"/>
        </a:p>
      </dgm:t>
    </dgm:pt>
    <dgm:pt modelId="{3FDFF456-FFC0-4D42-895D-5AF793623D2C}" type="pres">
      <dgm:prSet presAssocID="{BD35F463-DE5B-4442-9E6F-FFDA8294B367}" presName="node" presStyleLbl="node1" presStyleIdx="0" presStyleCnt="13" custLinFactNeighborX="6229" custLinFactNeighborY="1132">
        <dgm:presLayoutVars>
          <dgm:bulletEnabled val="1"/>
        </dgm:presLayoutVars>
      </dgm:prSet>
      <dgm:spPr/>
      <dgm:t>
        <a:bodyPr/>
        <a:lstStyle/>
        <a:p>
          <a:endParaRPr lang="es-EC"/>
        </a:p>
      </dgm:t>
    </dgm:pt>
    <dgm:pt modelId="{39CA04EC-CFEC-4160-BE22-027BA88B5F93}" type="pres">
      <dgm:prSet presAssocID="{B9D53533-CDE4-4DF6-AC44-D64AF3D0DD72}" presName="sibTrans" presStyleCnt="0"/>
      <dgm:spPr/>
      <dgm:t>
        <a:bodyPr/>
        <a:lstStyle/>
        <a:p>
          <a:endParaRPr lang="es-EC"/>
        </a:p>
      </dgm:t>
    </dgm:pt>
    <dgm:pt modelId="{CD6303CD-5600-4352-AF69-EBC45770987F}" type="pres">
      <dgm:prSet presAssocID="{13112771-0F1A-46F9-89A6-25A10AC139C8}" presName="node" presStyleLbl="node1" presStyleIdx="1" presStyleCnt="13">
        <dgm:presLayoutVars>
          <dgm:bulletEnabled val="1"/>
        </dgm:presLayoutVars>
      </dgm:prSet>
      <dgm:spPr/>
      <dgm:t>
        <a:bodyPr/>
        <a:lstStyle/>
        <a:p>
          <a:endParaRPr lang="es-EC"/>
        </a:p>
      </dgm:t>
    </dgm:pt>
    <dgm:pt modelId="{DB73CD53-9D84-44BA-A2EF-74BE5FFCFDD6}" type="pres">
      <dgm:prSet presAssocID="{82CB30BF-7A0D-4936-B3F1-38A9A309B2EF}" presName="sibTrans" presStyleCnt="0"/>
      <dgm:spPr/>
      <dgm:t>
        <a:bodyPr/>
        <a:lstStyle/>
        <a:p>
          <a:endParaRPr lang="es-EC"/>
        </a:p>
      </dgm:t>
    </dgm:pt>
    <dgm:pt modelId="{79C2F9CF-3553-4D05-B1DA-C65452300240}" type="pres">
      <dgm:prSet presAssocID="{6614785A-364B-4026-8382-05D62089DAA6}" presName="node" presStyleLbl="node1" presStyleIdx="2" presStyleCnt="13">
        <dgm:presLayoutVars>
          <dgm:bulletEnabled val="1"/>
        </dgm:presLayoutVars>
      </dgm:prSet>
      <dgm:spPr/>
      <dgm:t>
        <a:bodyPr/>
        <a:lstStyle/>
        <a:p>
          <a:endParaRPr lang="es-EC"/>
        </a:p>
      </dgm:t>
    </dgm:pt>
    <dgm:pt modelId="{0B71C8A5-288A-4646-AD5C-67E357238136}" type="pres">
      <dgm:prSet presAssocID="{0CD2B423-0219-4EE4-ACE7-602C4E2957D8}" presName="sibTrans" presStyleCnt="0"/>
      <dgm:spPr/>
      <dgm:t>
        <a:bodyPr/>
        <a:lstStyle/>
        <a:p>
          <a:endParaRPr lang="es-EC"/>
        </a:p>
      </dgm:t>
    </dgm:pt>
    <dgm:pt modelId="{A5AA9A0D-158F-4995-A16A-C0A88307C630}" type="pres">
      <dgm:prSet presAssocID="{9A5DED4E-861D-4A81-97C7-4DE56A944455}" presName="node" presStyleLbl="node1" presStyleIdx="3" presStyleCnt="13">
        <dgm:presLayoutVars>
          <dgm:bulletEnabled val="1"/>
        </dgm:presLayoutVars>
      </dgm:prSet>
      <dgm:spPr/>
      <dgm:t>
        <a:bodyPr/>
        <a:lstStyle/>
        <a:p>
          <a:endParaRPr lang="es-EC"/>
        </a:p>
      </dgm:t>
    </dgm:pt>
    <dgm:pt modelId="{CC897559-2814-476F-9992-42EFF4C2634F}" type="pres">
      <dgm:prSet presAssocID="{9B8146B2-4587-4C1F-82B9-ED3E0F3401B0}" presName="sibTrans" presStyleCnt="0"/>
      <dgm:spPr/>
      <dgm:t>
        <a:bodyPr/>
        <a:lstStyle/>
        <a:p>
          <a:endParaRPr lang="es-EC"/>
        </a:p>
      </dgm:t>
    </dgm:pt>
    <dgm:pt modelId="{D006B522-6A85-4A36-A67E-2481399E4C38}" type="pres">
      <dgm:prSet presAssocID="{E1BD7EEA-D346-45C2-A75D-D574F3D80B76}" presName="node" presStyleLbl="node1" presStyleIdx="4" presStyleCnt="13">
        <dgm:presLayoutVars>
          <dgm:bulletEnabled val="1"/>
        </dgm:presLayoutVars>
      </dgm:prSet>
      <dgm:spPr/>
      <dgm:t>
        <a:bodyPr/>
        <a:lstStyle/>
        <a:p>
          <a:endParaRPr lang="es-EC"/>
        </a:p>
      </dgm:t>
    </dgm:pt>
    <dgm:pt modelId="{3A300002-FFB4-4838-9EA5-4FB23D0F9F59}" type="pres">
      <dgm:prSet presAssocID="{E96DB848-D2A3-4F8C-A2DE-BF86D8B47AD6}" presName="sibTrans" presStyleCnt="0"/>
      <dgm:spPr/>
      <dgm:t>
        <a:bodyPr/>
        <a:lstStyle/>
        <a:p>
          <a:endParaRPr lang="es-EC"/>
        </a:p>
      </dgm:t>
    </dgm:pt>
    <dgm:pt modelId="{74867761-209E-4C96-B089-3D583C778A6B}" type="pres">
      <dgm:prSet presAssocID="{EF841481-984D-4BF7-8A8D-D8B40555408C}" presName="node" presStyleLbl="node1" presStyleIdx="5" presStyleCnt="13">
        <dgm:presLayoutVars>
          <dgm:bulletEnabled val="1"/>
        </dgm:presLayoutVars>
      </dgm:prSet>
      <dgm:spPr/>
      <dgm:t>
        <a:bodyPr/>
        <a:lstStyle/>
        <a:p>
          <a:endParaRPr lang="es-EC"/>
        </a:p>
      </dgm:t>
    </dgm:pt>
    <dgm:pt modelId="{A5447566-6D88-4459-89E4-D83F47C69646}" type="pres">
      <dgm:prSet presAssocID="{A7BA632D-54F6-4776-BAA2-CD521CE7C7D8}" presName="sibTrans" presStyleCnt="0"/>
      <dgm:spPr/>
      <dgm:t>
        <a:bodyPr/>
        <a:lstStyle/>
        <a:p>
          <a:endParaRPr lang="es-EC"/>
        </a:p>
      </dgm:t>
    </dgm:pt>
    <dgm:pt modelId="{8A093816-E9EE-4110-AB1E-EB4BEFAB67D3}" type="pres">
      <dgm:prSet presAssocID="{4A046BF9-1414-4F5F-A7C1-92F4F1788A93}" presName="node" presStyleLbl="node1" presStyleIdx="6" presStyleCnt="13">
        <dgm:presLayoutVars>
          <dgm:bulletEnabled val="1"/>
        </dgm:presLayoutVars>
      </dgm:prSet>
      <dgm:spPr/>
      <dgm:t>
        <a:bodyPr/>
        <a:lstStyle/>
        <a:p>
          <a:endParaRPr lang="es-EC"/>
        </a:p>
      </dgm:t>
    </dgm:pt>
    <dgm:pt modelId="{8B3E04F4-6752-4D2A-AC88-61E8952DCA68}" type="pres">
      <dgm:prSet presAssocID="{26539A71-AC66-477C-8648-503BD3511AE5}" presName="sibTrans" presStyleCnt="0"/>
      <dgm:spPr/>
      <dgm:t>
        <a:bodyPr/>
        <a:lstStyle/>
        <a:p>
          <a:endParaRPr lang="es-EC"/>
        </a:p>
      </dgm:t>
    </dgm:pt>
    <dgm:pt modelId="{AEF6A612-2CD3-4A64-808D-429FC7F99B31}" type="pres">
      <dgm:prSet presAssocID="{4BB071D4-7BE4-4ACE-95F0-164FB2A2F045}" presName="node" presStyleLbl="node1" presStyleIdx="7" presStyleCnt="13">
        <dgm:presLayoutVars>
          <dgm:bulletEnabled val="1"/>
        </dgm:presLayoutVars>
      </dgm:prSet>
      <dgm:spPr/>
      <dgm:t>
        <a:bodyPr/>
        <a:lstStyle/>
        <a:p>
          <a:endParaRPr lang="es-EC"/>
        </a:p>
      </dgm:t>
    </dgm:pt>
    <dgm:pt modelId="{8F3DDCFF-272F-4732-9DDF-C5ECECB067D9}" type="pres">
      <dgm:prSet presAssocID="{0A4C9D1D-D87A-4886-84B0-7E277701452C}" presName="sibTrans" presStyleCnt="0"/>
      <dgm:spPr/>
      <dgm:t>
        <a:bodyPr/>
        <a:lstStyle/>
        <a:p>
          <a:endParaRPr lang="es-EC"/>
        </a:p>
      </dgm:t>
    </dgm:pt>
    <dgm:pt modelId="{5F164998-471F-4FBB-8061-C33E808CFF94}" type="pres">
      <dgm:prSet presAssocID="{7158B121-E61A-436A-B6C7-EB74F440E303}" presName="node" presStyleLbl="node1" presStyleIdx="8" presStyleCnt="13">
        <dgm:presLayoutVars>
          <dgm:bulletEnabled val="1"/>
        </dgm:presLayoutVars>
      </dgm:prSet>
      <dgm:spPr/>
      <dgm:t>
        <a:bodyPr/>
        <a:lstStyle/>
        <a:p>
          <a:endParaRPr lang="es-EC"/>
        </a:p>
      </dgm:t>
    </dgm:pt>
    <dgm:pt modelId="{9C64D774-0EB4-452D-A8FE-493743702F66}" type="pres">
      <dgm:prSet presAssocID="{01782E6E-78BA-44FF-AFD5-16122AFFE167}" presName="sibTrans" presStyleCnt="0"/>
      <dgm:spPr/>
      <dgm:t>
        <a:bodyPr/>
        <a:lstStyle/>
        <a:p>
          <a:endParaRPr lang="es-EC"/>
        </a:p>
      </dgm:t>
    </dgm:pt>
    <dgm:pt modelId="{1F093213-7ACE-4C70-B788-E65387715569}" type="pres">
      <dgm:prSet presAssocID="{BA153F27-0F3C-42DD-BCCD-ECE03BE0D594}" presName="node" presStyleLbl="node1" presStyleIdx="9" presStyleCnt="13">
        <dgm:presLayoutVars>
          <dgm:bulletEnabled val="1"/>
        </dgm:presLayoutVars>
      </dgm:prSet>
      <dgm:spPr/>
      <dgm:t>
        <a:bodyPr/>
        <a:lstStyle/>
        <a:p>
          <a:endParaRPr lang="es-EC"/>
        </a:p>
      </dgm:t>
    </dgm:pt>
    <dgm:pt modelId="{65141881-E8AE-437D-AC59-7700991DC63F}" type="pres">
      <dgm:prSet presAssocID="{D2432D3E-0F8B-4594-8B78-81DAC80DAD26}" presName="sibTrans" presStyleCnt="0"/>
      <dgm:spPr/>
      <dgm:t>
        <a:bodyPr/>
        <a:lstStyle/>
        <a:p>
          <a:endParaRPr lang="es-EC"/>
        </a:p>
      </dgm:t>
    </dgm:pt>
    <dgm:pt modelId="{415A91B3-364D-4920-B049-1AB4148529E3}" type="pres">
      <dgm:prSet presAssocID="{65669B1F-E566-4434-A4D4-12A891C28DC2}" presName="node" presStyleLbl="node1" presStyleIdx="10" presStyleCnt="13">
        <dgm:presLayoutVars>
          <dgm:bulletEnabled val="1"/>
        </dgm:presLayoutVars>
      </dgm:prSet>
      <dgm:spPr/>
      <dgm:t>
        <a:bodyPr/>
        <a:lstStyle/>
        <a:p>
          <a:endParaRPr lang="es-EC"/>
        </a:p>
      </dgm:t>
    </dgm:pt>
    <dgm:pt modelId="{4A3D245B-07B0-4B40-9431-460E23950767}" type="pres">
      <dgm:prSet presAssocID="{6B007097-476E-465D-B58E-A1920421AFD1}" presName="sibTrans" presStyleCnt="0"/>
      <dgm:spPr/>
      <dgm:t>
        <a:bodyPr/>
        <a:lstStyle/>
        <a:p>
          <a:endParaRPr lang="es-EC"/>
        </a:p>
      </dgm:t>
    </dgm:pt>
    <dgm:pt modelId="{F8B9C2D7-4AFE-4D5D-ABEB-58BF47826C28}" type="pres">
      <dgm:prSet presAssocID="{D11A7C87-2052-4E77-928D-4BB45695B43D}" presName="node" presStyleLbl="node1" presStyleIdx="11" presStyleCnt="13">
        <dgm:presLayoutVars>
          <dgm:bulletEnabled val="1"/>
        </dgm:presLayoutVars>
      </dgm:prSet>
      <dgm:spPr/>
      <dgm:t>
        <a:bodyPr/>
        <a:lstStyle/>
        <a:p>
          <a:endParaRPr lang="es-EC"/>
        </a:p>
      </dgm:t>
    </dgm:pt>
    <dgm:pt modelId="{20B8E7E0-EC54-4671-BA2E-22B2F0C3F1E8}" type="pres">
      <dgm:prSet presAssocID="{A5072921-8657-4824-AE14-1FAFAB93FDE7}" presName="sibTrans" presStyleCnt="0"/>
      <dgm:spPr/>
      <dgm:t>
        <a:bodyPr/>
        <a:lstStyle/>
        <a:p>
          <a:endParaRPr lang="es-EC"/>
        </a:p>
      </dgm:t>
    </dgm:pt>
    <dgm:pt modelId="{9BE082DB-02A6-4E17-A1BA-4686051C54B1}" type="pres">
      <dgm:prSet presAssocID="{593645F4-1D59-46F5-941B-561B96B56161}" presName="node" presStyleLbl="node1" presStyleIdx="12" presStyleCnt="13">
        <dgm:presLayoutVars>
          <dgm:bulletEnabled val="1"/>
        </dgm:presLayoutVars>
      </dgm:prSet>
      <dgm:spPr/>
      <dgm:t>
        <a:bodyPr/>
        <a:lstStyle/>
        <a:p>
          <a:endParaRPr lang="es-EC"/>
        </a:p>
      </dgm:t>
    </dgm:pt>
  </dgm:ptLst>
  <dgm:cxnLst>
    <dgm:cxn modelId="{D084A147-2AC1-4B02-925E-800FB75483BF}" srcId="{218A4C26-AB8B-4956-A077-D67A6AD345BF}" destId="{E1BD7EEA-D346-45C2-A75D-D574F3D80B76}" srcOrd="4" destOrd="0" parTransId="{2766FFAB-C1D5-420B-90CA-8AA0B2135645}" sibTransId="{E96DB848-D2A3-4F8C-A2DE-BF86D8B47AD6}"/>
    <dgm:cxn modelId="{0F0942F5-E63E-438B-B16C-D9E9E2B93C4B}" type="presOf" srcId="{BA153F27-0F3C-42DD-BCCD-ECE03BE0D594}" destId="{1F093213-7ACE-4C70-B788-E65387715569}" srcOrd="0" destOrd="0" presId="urn:microsoft.com/office/officeart/2005/8/layout/default"/>
    <dgm:cxn modelId="{E700D755-76C7-49AE-B11A-0A78933E773F}" srcId="{218A4C26-AB8B-4956-A077-D67A6AD345BF}" destId="{4A046BF9-1414-4F5F-A7C1-92F4F1788A93}" srcOrd="6" destOrd="0" parTransId="{5A92B6EA-88F4-4626-8480-6FCA0BD8DB7C}" sibTransId="{26539A71-AC66-477C-8648-503BD3511AE5}"/>
    <dgm:cxn modelId="{78BB7ED1-94B0-47D2-8700-458758900C0B}" srcId="{218A4C26-AB8B-4956-A077-D67A6AD345BF}" destId="{BA153F27-0F3C-42DD-BCCD-ECE03BE0D594}" srcOrd="9" destOrd="0" parTransId="{6DC6140A-F557-49B4-839E-809F820304C8}" sibTransId="{D2432D3E-0F8B-4594-8B78-81DAC80DAD26}"/>
    <dgm:cxn modelId="{85E1C270-DF2B-4A29-A698-7A322C5188E3}" type="presOf" srcId="{E1BD7EEA-D346-45C2-A75D-D574F3D80B76}" destId="{D006B522-6A85-4A36-A67E-2481399E4C38}" srcOrd="0" destOrd="0" presId="urn:microsoft.com/office/officeart/2005/8/layout/default"/>
    <dgm:cxn modelId="{BF9B47BD-5B35-4E40-B50D-F9E33CA54CEB}" srcId="{218A4C26-AB8B-4956-A077-D67A6AD345BF}" destId="{4BB071D4-7BE4-4ACE-95F0-164FB2A2F045}" srcOrd="7" destOrd="0" parTransId="{09526841-4CA0-4E9A-B195-ED5FF372E5F4}" sibTransId="{0A4C9D1D-D87A-4886-84B0-7E277701452C}"/>
    <dgm:cxn modelId="{898B702D-D4B7-45F7-BB15-EB0F09D78606}" type="presOf" srcId="{BD35F463-DE5B-4442-9E6F-FFDA8294B367}" destId="{3FDFF456-FFC0-4D42-895D-5AF793623D2C}" srcOrd="0" destOrd="0" presId="urn:microsoft.com/office/officeart/2005/8/layout/default"/>
    <dgm:cxn modelId="{1A07CDFE-926A-43FE-8D8D-98C8FE53DB40}" type="presOf" srcId="{4A046BF9-1414-4F5F-A7C1-92F4F1788A93}" destId="{8A093816-E9EE-4110-AB1E-EB4BEFAB67D3}" srcOrd="0" destOrd="0" presId="urn:microsoft.com/office/officeart/2005/8/layout/default"/>
    <dgm:cxn modelId="{16D0006C-FE00-44E8-AA54-E19BDB9908F5}" srcId="{218A4C26-AB8B-4956-A077-D67A6AD345BF}" destId="{593645F4-1D59-46F5-941B-561B96B56161}" srcOrd="12" destOrd="0" parTransId="{D98C0D1F-5154-4249-83D1-E7CC258F8C2B}" sibTransId="{1E6F1860-E3E2-4780-82E8-28381C82CF60}"/>
    <dgm:cxn modelId="{F772A3D3-758F-42B2-A1B3-E41A28C36893}" type="presOf" srcId="{6614785A-364B-4026-8382-05D62089DAA6}" destId="{79C2F9CF-3553-4D05-B1DA-C65452300240}" srcOrd="0" destOrd="0" presId="urn:microsoft.com/office/officeart/2005/8/layout/default"/>
    <dgm:cxn modelId="{BFF9F13B-F507-4932-89DD-511E18963563}" type="presOf" srcId="{EF841481-984D-4BF7-8A8D-D8B40555408C}" destId="{74867761-209E-4C96-B089-3D583C778A6B}" srcOrd="0" destOrd="0" presId="urn:microsoft.com/office/officeart/2005/8/layout/default"/>
    <dgm:cxn modelId="{A8988861-9DBD-477F-898C-D1F67DAA7380}" type="presOf" srcId="{7158B121-E61A-436A-B6C7-EB74F440E303}" destId="{5F164998-471F-4FBB-8061-C33E808CFF94}" srcOrd="0" destOrd="0" presId="urn:microsoft.com/office/officeart/2005/8/layout/default"/>
    <dgm:cxn modelId="{BC837258-84D7-4496-B68B-6FE6A5C1BA9F}" type="presOf" srcId="{593645F4-1D59-46F5-941B-561B96B56161}" destId="{9BE082DB-02A6-4E17-A1BA-4686051C54B1}" srcOrd="0" destOrd="0" presId="urn:microsoft.com/office/officeart/2005/8/layout/default"/>
    <dgm:cxn modelId="{FAC9C5AB-4C1C-4468-BA0C-9B155DF524F8}" type="presOf" srcId="{218A4C26-AB8B-4956-A077-D67A6AD345BF}" destId="{DA162ED3-FEE8-4E6C-A012-29754F9F4C50}" srcOrd="0" destOrd="0" presId="urn:microsoft.com/office/officeart/2005/8/layout/default"/>
    <dgm:cxn modelId="{4CEEDF5A-D4D5-431B-AD0E-CB242B6A1C7E}" type="presOf" srcId="{9A5DED4E-861D-4A81-97C7-4DE56A944455}" destId="{A5AA9A0D-158F-4995-A16A-C0A88307C630}" srcOrd="0" destOrd="0" presId="urn:microsoft.com/office/officeart/2005/8/layout/default"/>
    <dgm:cxn modelId="{73838520-81F0-4C56-8AE5-1317462E9F85}" srcId="{218A4C26-AB8B-4956-A077-D67A6AD345BF}" destId="{65669B1F-E566-4434-A4D4-12A891C28DC2}" srcOrd="10" destOrd="0" parTransId="{F0BE1516-677D-4E9F-AAC9-E3E0C96C12F9}" sibTransId="{6B007097-476E-465D-B58E-A1920421AFD1}"/>
    <dgm:cxn modelId="{1616929B-707F-49F8-A275-314488D46BCC}" srcId="{218A4C26-AB8B-4956-A077-D67A6AD345BF}" destId="{6614785A-364B-4026-8382-05D62089DAA6}" srcOrd="2" destOrd="0" parTransId="{9913EF52-9774-469A-B2F7-A0CEAB46E9B1}" sibTransId="{0CD2B423-0219-4EE4-ACE7-602C4E2957D8}"/>
    <dgm:cxn modelId="{CEFB8594-6D9D-438A-A686-4F366BB2B233}" srcId="{218A4C26-AB8B-4956-A077-D67A6AD345BF}" destId="{9A5DED4E-861D-4A81-97C7-4DE56A944455}" srcOrd="3" destOrd="0" parTransId="{83810A3F-07C8-4D17-ABCF-8270F1021BA5}" sibTransId="{9B8146B2-4587-4C1F-82B9-ED3E0F3401B0}"/>
    <dgm:cxn modelId="{64998B59-4B11-4E84-A71C-BBEDBDE62A13}" type="presOf" srcId="{D11A7C87-2052-4E77-928D-4BB45695B43D}" destId="{F8B9C2D7-4AFE-4D5D-ABEB-58BF47826C28}" srcOrd="0" destOrd="0" presId="urn:microsoft.com/office/officeart/2005/8/layout/default"/>
    <dgm:cxn modelId="{61004E54-3DA8-45E7-93C7-953CFE5B0304}" srcId="{218A4C26-AB8B-4956-A077-D67A6AD345BF}" destId="{D11A7C87-2052-4E77-928D-4BB45695B43D}" srcOrd="11" destOrd="0" parTransId="{59BD4EBF-33D2-477C-A8DF-9C380327F2CF}" sibTransId="{A5072921-8657-4824-AE14-1FAFAB93FDE7}"/>
    <dgm:cxn modelId="{0A0D660D-B4FF-4DE4-9028-2915AC358615}" srcId="{218A4C26-AB8B-4956-A077-D67A6AD345BF}" destId="{BD35F463-DE5B-4442-9E6F-FFDA8294B367}" srcOrd="0" destOrd="0" parTransId="{AD894393-D97A-4032-B523-95AC6DB700A3}" sibTransId="{B9D53533-CDE4-4DF6-AC44-D64AF3D0DD72}"/>
    <dgm:cxn modelId="{DA72454D-239D-487A-B0D0-27FF778F7C91}" type="presOf" srcId="{13112771-0F1A-46F9-89A6-25A10AC139C8}" destId="{CD6303CD-5600-4352-AF69-EBC45770987F}" srcOrd="0" destOrd="0" presId="urn:microsoft.com/office/officeart/2005/8/layout/default"/>
    <dgm:cxn modelId="{9576C8D4-EB88-4B76-B090-C4FE8E6BA5CE}" type="presOf" srcId="{4BB071D4-7BE4-4ACE-95F0-164FB2A2F045}" destId="{AEF6A612-2CD3-4A64-808D-429FC7F99B31}" srcOrd="0" destOrd="0" presId="urn:microsoft.com/office/officeart/2005/8/layout/default"/>
    <dgm:cxn modelId="{E19150B0-4408-4B1D-88C1-BF398F975A51}" srcId="{218A4C26-AB8B-4956-A077-D67A6AD345BF}" destId="{13112771-0F1A-46F9-89A6-25A10AC139C8}" srcOrd="1" destOrd="0" parTransId="{33A5DCBC-C308-45E6-BD7B-493A57F74BBF}" sibTransId="{82CB30BF-7A0D-4936-B3F1-38A9A309B2EF}"/>
    <dgm:cxn modelId="{A6D870A7-1EB3-459A-8FAC-C7DF143B9308}" srcId="{218A4C26-AB8B-4956-A077-D67A6AD345BF}" destId="{EF841481-984D-4BF7-8A8D-D8B40555408C}" srcOrd="5" destOrd="0" parTransId="{A85BCB2D-2A79-43C3-831D-A92619E6C12B}" sibTransId="{A7BA632D-54F6-4776-BAA2-CD521CE7C7D8}"/>
    <dgm:cxn modelId="{F1F9044E-1C91-4400-A92C-A91278C271F2}" type="presOf" srcId="{65669B1F-E566-4434-A4D4-12A891C28DC2}" destId="{415A91B3-364D-4920-B049-1AB4148529E3}" srcOrd="0" destOrd="0" presId="urn:microsoft.com/office/officeart/2005/8/layout/default"/>
    <dgm:cxn modelId="{07AD5875-15BB-4D6E-89DF-81FB475A06EC}" srcId="{218A4C26-AB8B-4956-A077-D67A6AD345BF}" destId="{7158B121-E61A-436A-B6C7-EB74F440E303}" srcOrd="8" destOrd="0" parTransId="{9C78ABF0-3065-43D4-A340-1E4046131DDB}" sibTransId="{01782E6E-78BA-44FF-AFD5-16122AFFE167}"/>
    <dgm:cxn modelId="{E7B5056F-85AE-43AA-A052-D5197819D344}" type="presParOf" srcId="{DA162ED3-FEE8-4E6C-A012-29754F9F4C50}" destId="{3FDFF456-FFC0-4D42-895D-5AF793623D2C}" srcOrd="0" destOrd="0" presId="urn:microsoft.com/office/officeart/2005/8/layout/default"/>
    <dgm:cxn modelId="{9E61202D-C7F6-46B1-AE4E-29FD38B7DBFA}" type="presParOf" srcId="{DA162ED3-FEE8-4E6C-A012-29754F9F4C50}" destId="{39CA04EC-CFEC-4160-BE22-027BA88B5F93}" srcOrd="1" destOrd="0" presId="urn:microsoft.com/office/officeart/2005/8/layout/default"/>
    <dgm:cxn modelId="{30F62C1A-26F0-4D9C-A371-B652922B42CC}" type="presParOf" srcId="{DA162ED3-FEE8-4E6C-A012-29754F9F4C50}" destId="{CD6303CD-5600-4352-AF69-EBC45770987F}" srcOrd="2" destOrd="0" presId="urn:microsoft.com/office/officeart/2005/8/layout/default"/>
    <dgm:cxn modelId="{28D94B2A-C0C8-4B48-A1A2-246802E47A54}" type="presParOf" srcId="{DA162ED3-FEE8-4E6C-A012-29754F9F4C50}" destId="{DB73CD53-9D84-44BA-A2EF-74BE5FFCFDD6}" srcOrd="3" destOrd="0" presId="urn:microsoft.com/office/officeart/2005/8/layout/default"/>
    <dgm:cxn modelId="{23B4B5EB-E793-4EA4-9D5D-B6CBFF1A3FA0}" type="presParOf" srcId="{DA162ED3-FEE8-4E6C-A012-29754F9F4C50}" destId="{79C2F9CF-3553-4D05-B1DA-C65452300240}" srcOrd="4" destOrd="0" presId="urn:microsoft.com/office/officeart/2005/8/layout/default"/>
    <dgm:cxn modelId="{6841A976-CC58-4778-ABED-0F42F41120C0}" type="presParOf" srcId="{DA162ED3-FEE8-4E6C-A012-29754F9F4C50}" destId="{0B71C8A5-288A-4646-AD5C-67E357238136}" srcOrd="5" destOrd="0" presId="urn:microsoft.com/office/officeart/2005/8/layout/default"/>
    <dgm:cxn modelId="{D1C4AD91-6287-470D-8F5F-47C9F9CDB8DF}" type="presParOf" srcId="{DA162ED3-FEE8-4E6C-A012-29754F9F4C50}" destId="{A5AA9A0D-158F-4995-A16A-C0A88307C630}" srcOrd="6" destOrd="0" presId="urn:microsoft.com/office/officeart/2005/8/layout/default"/>
    <dgm:cxn modelId="{EAD7EA77-5FEC-475D-A796-E96F55FECFB1}" type="presParOf" srcId="{DA162ED3-FEE8-4E6C-A012-29754F9F4C50}" destId="{CC897559-2814-476F-9992-42EFF4C2634F}" srcOrd="7" destOrd="0" presId="urn:microsoft.com/office/officeart/2005/8/layout/default"/>
    <dgm:cxn modelId="{13700DD2-7031-4012-8F8C-89C7837282CE}" type="presParOf" srcId="{DA162ED3-FEE8-4E6C-A012-29754F9F4C50}" destId="{D006B522-6A85-4A36-A67E-2481399E4C38}" srcOrd="8" destOrd="0" presId="urn:microsoft.com/office/officeart/2005/8/layout/default"/>
    <dgm:cxn modelId="{2FB0A09C-9158-4020-8373-ECB478F3566E}" type="presParOf" srcId="{DA162ED3-FEE8-4E6C-A012-29754F9F4C50}" destId="{3A300002-FFB4-4838-9EA5-4FB23D0F9F59}" srcOrd="9" destOrd="0" presId="urn:microsoft.com/office/officeart/2005/8/layout/default"/>
    <dgm:cxn modelId="{60683E93-B303-4B50-B08C-C0C15E73D66E}" type="presParOf" srcId="{DA162ED3-FEE8-4E6C-A012-29754F9F4C50}" destId="{74867761-209E-4C96-B089-3D583C778A6B}" srcOrd="10" destOrd="0" presId="urn:microsoft.com/office/officeart/2005/8/layout/default"/>
    <dgm:cxn modelId="{5B8A4217-37B9-432D-A061-7B0E824546B0}" type="presParOf" srcId="{DA162ED3-FEE8-4E6C-A012-29754F9F4C50}" destId="{A5447566-6D88-4459-89E4-D83F47C69646}" srcOrd="11" destOrd="0" presId="urn:microsoft.com/office/officeart/2005/8/layout/default"/>
    <dgm:cxn modelId="{F8346814-E484-4784-835B-3A3C7D25A377}" type="presParOf" srcId="{DA162ED3-FEE8-4E6C-A012-29754F9F4C50}" destId="{8A093816-E9EE-4110-AB1E-EB4BEFAB67D3}" srcOrd="12" destOrd="0" presId="urn:microsoft.com/office/officeart/2005/8/layout/default"/>
    <dgm:cxn modelId="{1D8F6F2F-0B8F-465F-B9E2-9C0FCFFEA91D}" type="presParOf" srcId="{DA162ED3-FEE8-4E6C-A012-29754F9F4C50}" destId="{8B3E04F4-6752-4D2A-AC88-61E8952DCA68}" srcOrd="13" destOrd="0" presId="urn:microsoft.com/office/officeart/2005/8/layout/default"/>
    <dgm:cxn modelId="{C13E0A9E-187A-4476-A6A3-EB277B3D8E5C}" type="presParOf" srcId="{DA162ED3-FEE8-4E6C-A012-29754F9F4C50}" destId="{AEF6A612-2CD3-4A64-808D-429FC7F99B31}" srcOrd="14" destOrd="0" presId="urn:microsoft.com/office/officeart/2005/8/layout/default"/>
    <dgm:cxn modelId="{569019B3-C22B-4343-B7C9-3A59FC87CFB9}" type="presParOf" srcId="{DA162ED3-FEE8-4E6C-A012-29754F9F4C50}" destId="{8F3DDCFF-272F-4732-9DDF-C5ECECB067D9}" srcOrd="15" destOrd="0" presId="urn:microsoft.com/office/officeart/2005/8/layout/default"/>
    <dgm:cxn modelId="{1EC7DABF-7E15-4E31-B65E-68A2C286B372}" type="presParOf" srcId="{DA162ED3-FEE8-4E6C-A012-29754F9F4C50}" destId="{5F164998-471F-4FBB-8061-C33E808CFF94}" srcOrd="16" destOrd="0" presId="urn:microsoft.com/office/officeart/2005/8/layout/default"/>
    <dgm:cxn modelId="{868B7FAD-BE27-41C9-A5AF-804C5247A6DF}" type="presParOf" srcId="{DA162ED3-FEE8-4E6C-A012-29754F9F4C50}" destId="{9C64D774-0EB4-452D-A8FE-493743702F66}" srcOrd="17" destOrd="0" presId="urn:microsoft.com/office/officeart/2005/8/layout/default"/>
    <dgm:cxn modelId="{72D1AA09-42AB-4291-B493-236A357B17EA}" type="presParOf" srcId="{DA162ED3-FEE8-4E6C-A012-29754F9F4C50}" destId="{1F093213-7ACE-4C70-B788-E65387715569}" srcOrd="18" destOrd="0" presId="urn:microsoft.com/office/officeart/2005/8/layout/default"/>
    <dgm:cxn modelId="{492D564A-D852-4342-8DCD-23471EF64429}" type="presParOf" srcId="{DA162ED3-FEE8-4E6C-A012-29754F9F4C50}" destId="{65141881-E8AE-437D-AC59-7700991DC63F}" srcOrd="19" destOrd="0" presId="urn:microsoft.com/office/officeart/2005/8/layout/default"/>
    <dgm:cxn modelId="{FAC86106-D4C9-462B-B9E1-94485F7116D1}" type="presParOf" srcId="{DA162ED3-FEE8-4E6C-A012-29754F9F4C50}" destId="{415A91B3-364D-4920-B049-1AB4148529E3}" srcOrd="20" destOrd="0" presId="urn:microsoft.com/office/officeart/2005/8/layout/default"/>
    <dgm:cxn modelId="{3A7B220A-C747-47DE-AEB2-DE265FB30B17}" type="presParOf" srcId="{DA162ED3-FEE8-4E6C-A012-29754F9F4C50}" destId="{4A3D245B-07B0-4B40-9431-460E23950767}" srcOrd="21" destOrd="0" presId="urn:microsoft.com/office/officeart/2005/8/layout/default"/>
    <dgm:cxn modelId="{CE70FD90-A34B-4CCE-8086-0941DEA0C0F5}" type="presParOf" srcId="{DA162ED3-FEE8-4E6C-A012-29754F9F4C50}" destId="{F8B9C2D7-4AFE-4D5D-ABEB-58BF47826C28}" srcOrd="22" destOrd="0" presId="urn:microsoft.com/office/officeart/2005/8/layout/default"/>
    <dgm:cxn modelId="{D4EAAC2A-B964-4510-906E-A52114B852E2}" type="presParOf" srcId="{DA162ED3-FEE8-4E6C-A012-29754F9F4C50}" destId="{20B8E7E0-EC54-4671-BA2E-22B2F0C3F1E8}" srcOrd="23" destOrd="0" presId="urn:microsoft.com/office/officeart/2005/8/layout/default"/>
    <dgm:cxn modelId="{586E93B8-41A5-4AA1-86BE-BF49713BE0E8}" type="presParOf" srcId="{DA162ED3-FEE8-4E6C-A012-29754F9F4C50}" destId="{9BE082DB-02A6-4E17-A1BA-4686051C54B1}"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D8BEC-617B-4EDD-8A68-2B31283BA63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AE3D1AEC-7D4B-4EB7-960E-7DBF24F72A96}">
      <dgm:prSet phldrT="[Texto]"/>
      <dgm:spPr/>
      <dgm:t>
        <a:bodyPr/>
        <a:lstStyle/>
        <a:p>
          <a:r>
            <a:rPr lang="es-EC" b="1" dirty="0" smtClean="0"/>
            <a:t>Población y muestra </a:t>
          </a:r>
          <a:endParaRPr lang="es-EC" dirty="0"/>
        </a:p>
      </dgm:t>
    </dgm:pt>
    <dgm:pt modelId="{2A6C582E-8838-4346-9B51-C6F2A49CFC40}" type="sibTrans" cxnId="{8BAE4EE9-045C-42AD-9809-87E5D591E1CC}">
      <dgm:prSet/>
      <dgm:spPr/>
      <dgm:t>
        <a:bodyPr/>
        <a:lstStyle/>
        <a:p>
          <a:endParaRPr lang="es-EC"/>
        </a:p>
      </dgm:t>
    </dgm:pt>
    <dgm:pt modelId="{8BE90A5A-FB8D-4747-A213-99BE39A1C457}" type="parTrans" cxnId="{8BAE4EE9-045C-42AD-9809-87E5D591E1CC}">
      <dgm:prSet/>
      <dgm:spPr/>
      <dgm:t>
        <a:bodyPr/>
        <a:lstStyle/>
        <a:p>
          <a:endParaRPr lang="es-EC"/>
        </a:p>
      </dgm:t>
    </dgm:pt>
    <dgm:pt modelId="{9310D1F0-C51D-4020-8DD2-635100604C42}">
      <dgm:prSet phldrT="[Texto]"/>
      <dgm:spPr/>
      <dgm:t>
        <a:bodyPr/>
        <a:lstStyle/>
        <a:p>
          <a:r>
            <a:rPr lang="es-EC" b="1" dirty="0" smtClean="0"/>
            <a:t>Técnicas de Análisis de datos</a:t>
          </a:r>
          <a:endParaRPr lang="es-EC" dirty="0"/>
        </a:p>
      </dgm:t>
    </dgm:pt>
    <dgm:pt modelId="{459BB8E2-7583-43C9-83AE-E8C49993C42F}" type="sibTrans" cxnId="{23F0785A-0A0E-437A-AC44-1ECD89CE9934}">
      <dgm:prSet/>
      <dgm:spPr/>
      <dgm:t>
        <a:bodyPr/>
        <a:lstStyle/>
        <a:p>
          <a:endParaRPr lang="es-EC"/>
        </a:p>
      </dgm:t>
    </dgm:pt>
    <dgm:pt modelId="{0CBE87EE-F611-4441-8360-7AC50BC755BC}" type="parTrans" cxnId="{23F0785A-0A0E-437A-AC44-1ECD89CE9934}">
      <dgm:prSet/>
      <dgm:spPr/>
      <dgm:t>
        <a:bodyPr/>
        <a:lstStyle/>
        <a:p>
          <a:endParaRPr lang="es-EC"/>
        </a:p>
      </dgm:t>
    </dgm:pt>
    <dgm:pt modelId="{41099E51-0652-41C0-B706-6256883DFDBC}">
      <dgm:prSet phldrT="[Texto]"/>
      <dgm:spPr/>
      <dgm:t>
        <a:bodyPr/>
        <a:lstStyle/>
        <a:p>
          <a:r>
            <a:rPr lang="es-ES" b="1" dirty="0" smtClean="0"/>
            <a:t>Modalidad de la Investigación</a:t>
          </a:r>
          <a:endParaRPr lang="es-EC" b="1" dirty="0"/>
        </a:p>
      </dgm:t>
    </dgm:pt>
    <dgm:pt modelId="{F26904DF-6EB0-4292-9C79-A307F7526A75}" type="sibTrans" cxnId="{D290B1E0-B26A-46F3-BB5A-4811E24502D0}">
      <dgm:prSet/>
      <dgm:spPr/>
      <dgm:t>
        <a:bodyPr/>
        <a:lstStyle/>
        <a:p>
          <a:endParaRPr lang="es-EC"/>
        </a:p>
      </dgm:t>
    </dgm:pt>
    <dgm:pt modelId="{39A9B64F-E090-4FA1-8086-B3B739C0BFDD}" type="parTrans" cxnId="{D290B1E0-B26A-46F3-BB5A-4811E24502D0}">
      <dgm:prSet/>
      <dgm:spPr/>
      <dgm:t>
        <a:bodyPr/>
        <a:lstStyle/>
        <a:p>
          <a:endParaRPr lang="es-EC"/>
        </a:p>
      </dgm:t>
    </dgm:pt>
    <dgm:pt modelId="{E1638C4C-8134-4B1C-97C1-02126B4D7277}">
      <dgm:prSet phldrT="[Texto]"/>
      <dgm:spPr/>
      <dgm:t>
        <a:bodyPr/>
        <a:lstStyle/>
        <a:p>
          <a:r>
            <a:rPr lang="es-EC" b="1" dirty="0" smtClean="0"/>
            <a:t>Enfoques de la investigación</a:t>
          </a:r>
          <a:endParaRPr lang="es-EC" b="1" dirty="0"/>
        </a:p>
      </dgm:t>
    </dgm:pt>
    <dgm:pt modelId="{3007AA21-D3B6-4722-AE9F-E267CFBE43E4}" type="sibTrans" cxnId="{F1A6ADB7-3F47-4AB1-B92B-10F002081EEE}">
      <dgm:prSet/>
      <dgm:spPr/>
      <dgm:t>
        <a:bodyPr/>
        <a:lstStyle/>
        <a:p>
          <a:endParaRPr lang="es-EC"/>
        </a:p>
      </dgm:t>
    </dgm:pt>
    <dgm:pt modelId="{24A2999A-31FF-43D0-AFDC-6C3BB7631679}" type="parTrans" cxnId="{F1A6ADB7-3F47-4AB1-B92B-10F002081EEE}">
      <dgm:prSet/>
      <dgm:spPr/>
      <dgm:t>
        <a:bodyPr/>
        <a:lstStyle/>
        <a:p>
          <a:endParaRPr lang="es-EC"/>
        </a:p>
      </dgm:t>
    </dgm:pt>
    <dgm:pt modelId="{3864A672-DD5D-4A6F-8573-6D3C1E48E6BD}">
      <dgm:prSet/>
      <dgm:spPr/>
      <dgm:t>
        <a:bodyPr/>
        <a:lstStyle/>
        <a:p>
          <a:r>
            <a:rPr lang="es-EC" b="1" dirty="0" smtClean="0"/>
            <a:t>Técnicas de Recolección de datos</a:t>
          </a:r>
        </a:p>
      </dgm:t>
    </dgm:pt>
    <dgm:pt modelId="{66AC3736-3430-4CD2-85C4-183494C1FD96}" type="sibTrans" cxnId="{D659659C-E159-42C9-8929-9AB20AE5B927}">
      <dgm:prSet/>
      <dgm:spPr/>
      <dgm:t>
        <a:bodyPr/>
        <a:lstStyle/>
        <a:p>
          <a:endParaRPr lang="es-EC"/>
        </a:p>
      </dgm:t>
    </dgm:pt>
    <dgm:pt modelId="{44299899-601A-4882-B252-FCEF7E0D46E4}" type="parTrans" cxnId="{D659659C-E159-42C9-8929-9AB20AE5B927}">
      <dgm:prSet/>
      <dgm:spPr/>
      <dgm:t>
        <a:bodyPr/>
        <a:lstStyle/>
        <a:p>
          <a:endParaRPr lang="es-EC"/>
        </a:p>
      </dgm:t>
    </dgm:pt>
    <dgm:pt modelId="{50231E67-F5B3-4629-A30B-CA56B603E8EC}">
      <dgm:prSet phldrT="[Texto]"/>
      <dgm:spPr/>
      <dgm:t>
        <a:bodyPr/>
        <a:lstStyle/>
        <a:p>
          <a:r>
            <a:rPr lang="es-EC" b="1" dirty="0" smtClean="0"/>
            <a:t>Diseño Metodológico</a:t>
          </a:r>
          <a:endParaRPr lang="es-EC" dirty="0"/>
        </a:p>
      </dgm:t>
    </dgm:pt>
    <dgm:pt modelId="{CE3CC68F-772E-4D26-82AB-F2ED34526479}" type="sibTrans" cxnId="{389D1361-A8DD-4E56-90FD-F035029698AB}">
      <dgm:prSet/>
      <dgm:spPr/>
      <dgm:t>
        <a:bodyPr/>
        <a:lstStyle/>
        <a:p>
          <a:endParaRPr lang="es-EC"/>
        </a:p>
      </dgm:t>
    </dgm:pt>
    <dgm:pt modelId="{4DEC74BA-B471-40A4-8087-512B7669DDB8}" type="parTrans" cxnId="{389D1361-A8DD-4E56-90FD-F035029698AB}">
      <dgm:prSet/>
      <dgm:spPr/>
      <dgm:t>
        <a:bodyPr/>
        <a:lstStyle/>
        <a:p>
          <a:endParaRPr lang="es-EC"/>
        </a:p>
      </dgm:t>
    </dgm:pt>
    <dgm:pt modelId="{380AB3E4-7149-41C9-A0B4-1EB7E55A8826}">
      <dgm:prSet phldrT="[Texto]"/>
      <dgm:spPr/>
      <dgm:t>
        <a:bodyPr/>
        <a:lstStyle/>
        <a:p>
          <a:r>
            <a:rPr lang="es-EC" b="1" dirty="0" smtClean="0"/>
            <a:t>Niveles de investigación</a:t>
          </a:r>
          <a:endParaRPr lang="es-EC" dirty="0"/>
        </a:p>
      </dgm:t>
    </dgm:pt>
    <dgm:pt modelId="{61195A34-980D-4EB3-8F36-76F974462621}" type="sibTrans" cxnId="{CF84DBB6-7754-41DC-983A-46E9AE799010}">
      <dgm:prSet/>
      <dgm:spPr/>
      <dgm:t>
        <a:bodyPr/>
        <a:lstStyle/>
        <a:p>
          <a:endParaRPr lang="es-EC"/>
        </a:p>
      </dgm:t>
    </dgm:pt>
    <dgm:pt modelId="{C435F3D5-C09B-49C5-A530-BDFFE912B038}" type="parTrans" cxnId="{CF84DBB6-7754-41DC-983A-46E9AE799010}">
      <dgm:prSet/>
      <dgm:spPr/>
      <dgm:t>
        <a:bodyPr/>
        <a:lstStyle/>
        <a:p>
          <a:endParaRPr lang="es-EC"/>
        </a:p>
      </dgm:t>
    </dgm:pt>
    <dgm:pt modelId="{75FAFC68-80CE-4D16-A037-816389B52C66}" type="pres">
      <dgm:prSet presAssocID="{0F6D8BEC-617B-4EDD-8A68-2B31283BA637}" presName="Name0" presStyleCnt="0">
        <dgm:presLayoutVars>
          <dgm:chMax val="7"/>
          <dgm:chPref val="7"/>
          <dgm:dir/>
        </dgm:presLayoutVars>
      </dgm:prSet>
      <dgm:spPr/>
      <dgm:t>
        <a:bodyPr/>
        <a:lstStyle/>
        <a:p>
          <a:endParaRPr lang="es-EC"/>
        </a:p>
      </dgm:t>
    </dgm:pt>
    <dgm:pt modelId="{E21D4E27-849B-45D6-8DE7-F6B1D35A0E9E}" type="pres">
      <dgm:prSet presAssocID="{0F6D8BEC-617B-4EDD-8A68-2B31283BA637}" presName="Name1" presStyleCnt="0"/>
      <dgm:spPr/>
      <dgm:t>
        <a:bodyPr/>
        <a:lstStyle/>
        <a:p>
          <a:endParaRPr lang="es-EC"/>
        </a:p>
      </dgm:t>
    </dgm:pt>
    <dgm:pt modelId="{50B841E6-5034-4934-9865-0F68427B3982}" type="pres">
      <dgm:prSet presAssocID="{0F6D8BEC-617B-4EDD-8A68-2B31283BA637}" presName="cycle" presStyleCnt="0"/>
      <dgm:spPr/>
      <dgm:t>
        <a:bodyPr/>
        <a:lstStyle/>
        <a:p>
          <a:endParaRPr lang="es-EC"/>
        </a:p>
      </dgm:t>
    </dgm:pt>
    <dgm:pt modelId="{720B35A3-1EA9-4E7D-BBB7-0BABCD52E35F}" type="pres">
      <dgm:prSet presAssocID="{0F6D8BEC-617B-4EDD-8A68-2B31283BA637}" presName="srcNode" presStyleLbl="node1" presStyleIdx="0" presStyleCnt="7"/>
      <dgm:spPr/>
      <dgm:t>
        <a:bodyPr/>
        <a:lstStyle/>
        <a:p>
          <a:endParaRPr lang="es-EC"/>
        </a:p>
      </dgm:t>
    </dgm:pt>
    <dgm:pt modelId="{A82251FF-A1F4-41EF-8117-AB3493F63CBD}" type="pres">
      <dgm:prSet presAssocID="{0F6D8BEC-617B-4EDD-8A68-2B31283BA637}" presName="conn" presStyleLbl="parChTrans1D2" presStyleIdx="0" presStyleCnt="1"/>
      <dgm:spPr/>
      <dgm:t>
        <a:bodyPr/>
        <a:lstStyle/>
        <a:p>
          <a:endParaRPr lang="es-EC"/>
        </a:p>
      </dgm:t>
    </dgm:pt>
    <dgm:pt modelId="{D7136A2A-376E-46A7-BC85-735C491EDFEB}" type="pres">
      <dgm:prSet presAssocID="{0F6D8BEC-617B-4EDD-8A68-2B31283BA637}" presName="extraNode" presStyleLbl="node1" presStyleIdx="0" presStyleCnt="7"/>
      <dgm:spPr/>
      <dgm:t>
        <a:bodyPr/>
        <a:lstStyle/>
        <a:p>
          <a:endParaRPr lang="es-EC"/>
        </a:p>
      </dgm:t>
    </dgm:pt>
    <dgm:pt modelId="{251EF76E-5D79-473C-ADEB-895F91B897A2}" type="pres">
      <dgm:prSet presAssocID="{0F6D8BEC-617B-4EDD-8A68-2B31283BA637}" presName="dstNode" presStyleLbl="node1" presStyleIdx="0" presStyleCnt="7"/>
      <dgm:spPr/>
      <dgm:t>
        <a:bodyPr/>
        <a:lstStyle/>
        <a:p>
          <a:endParaRPr lang="es-EC"/>
        </a:p>
      </dgm:t>
    </dgm:pt>
    <dgm:pt modelId="{0CA0184E-3F87-4791-A87B-DD8C2E3E2221}" type="pres">
      <dgm:prSet presAssocID="{E1638C4C-8134-4B1C-97C1-02126B4D7277}" presName="text_1" presStyleLbl="node1" presStyleIdx="0" presStyleCnt="7">
        <dgm:presLayoutVars>
          <dgm:bulletEnabled val="1"/>
        </dgm:presLayoutVars>
      </dgm:prSet>
      <dgm:spPr/>
      <dgm:t>
        <a:bodyPr/>
        <a:lstStyle/>
        <a:p>
          <a:endParaRPr lang="es-EC"/>
        </a:p>
      </dgm:t>
    </dgm:pt>
    <dgm:pt modelId="{2CED77C4-D516-4EEB-8E77-2A278CD0594B}" type="pres">
      <dgm:prSet presAssocID="{E1638C4C-8134-4B1C-97C1-02126B4D7277}" presName="accent_1" presStyleCnt="0"/>
      <dgm:spPr/>
      <dgm:t>
        <a:bodyPr/>
        <a:lstStyle/>
        <a:p>
          <a:endParaRPr lang="es-EC"/>
        </a:p>
      </dgm:t>
    </dgm:pt>
    <dgm:pt modelId="{1600FF21-8EDF-4087-A983-87300EA00662}" type="pres">
      <dgm:prSet presAssocID="{E1638C4C-8134-4B1C-97C1-02126B4D7277}" presName="accentRepeatNode" presStyleLbl="solidFgAcc1" presStyleIdx="0" presStyleCnt="7"/>
      <dgm:spPr/>
      <dgm:t>
        <a:bodyPr/>
        <a:lstStyle/>
        <a:p>
          <a:endParaRPr lang="es-EC"/>
        </a:p>
      </dgm:t>
    </dgm:pt>
    <dgm:pt modelId="{FF3F36B9-F017-45AE-A73E-13A3BC295EFC}" type="pres">
      <dgm:prSet presAssocID="{41099E51-0652-41C0-B706-6256883DFDBC}" presName="text_2" presStyleLbl="node1" presStyleIdx="1" presStyleCnt="7">
        <dgm:presLayoutVars>
          <dgm:bulletEnabled val="1"/>
        </dgm:presLayoutVars>
      </dgm:prSet>
      <dgm:spPr/>
      <dgm:t>
        <a:bodyPr/>
        <a:lstStyle/>
        <a:p>
          <a:endParaRPr lang="es-EC"/>
        </a:p>
      </dgm:t>
    </dgm:pt>
    <dgm:pt modelId="{688CF8C6-F875-4B00-A17A-0960B09E052D}" type="pres">
      <dgm:prSet presAssocID="{41099E51-0652-41C0-B706-6256883DFDBC}" presName="accent_2" presStyleCnt="0"/>
      <dgm:spPr/>
      <dgm:t>
        <a:bodyPr/>
        <a:lstStyle/>
        <a:p>
          <a:endParaRPr lang="es-EC"/>
        </a:p>
      </dgm:t>
    </dgm:pt>
    <dgm:pt modelId="{F5F1B459-3693-4793-8BB0-4E466A0FB3C6}" type="pres">
      <dgm:prSet presAssocID="{41099E51-0652-41C0-B706-6256883DFDBC}" presName="accentRepeatNode" presStyleLbl="solidFgAcc1" presStyleIdx="1" presStyleCnt="7"/>
      <dgm:spPr/>
      <dgm:t>
        <a:bodyPr/>
        <a:lstStyle/>
        <a:p>
          <a:endParaRPr lang="es-EC"/>
        </a:p>
      </dgm:t>
    </dgm:pt>
    <dgm:pt modelId="{7432D50B-3FB5-486B-AB39-3D5248729C4E}" type="pres">
      <dgm:prSet presAssocID="{380AB3E4-7149-41C9-A0B4-1EB7E55A8826}" presName="text_3" presStyleLbl="node1" presStyleIdx="2" presStyleCnt="7">
        <dgm:presLayoutVars>
          <dgm:bulletEnabled val="1"/>
        </dgm:presLayoutVars>
      </dgm:prSet>
      <dgm:spPr/>
      <dgm:t>
        <a:bodyPr/>
        <a:lstStyle/>
        <a:p>
          <a:endParaRPr lang="es-EC"/>
        </a:p>
      </dgm:t>
    </dgm:pt>
    <dgm:pt modelId="{36195AB5-454D-412C-808A-32E00FB90CC3}" type="pres">
      <dgm:prSet presAssocID="{380AB3E4-7149-41C9-A0B4-1EB7E55A8826}" presName="accent_3" presStyleCnt="0"/>
      <dgm:spPr/>
      <dgm:t>
        <a:bodyPr/>
        <a:lstStyle/>
        <a:p>
          <a:endParaRPr lang="es-EC"/>
        </a:p>
      </dgm:t>
    </dgm:pt>
    <dgm:pt modelId="{09DD61E2-65C0-4936-8B32-9EC3F3140226}" type="pres">
      <dgm:prSet presAssocID="{380AB3E4-7149-41C9-A0B4-1EB7E55A8826}" presName="accentRepeatNode" presStyleLbl="solidFgAcc1" presStyleIdx="2" presStyleCnt="7"/>
      <dgm:spPr/>
      <dgm:t>
        <a:bodyPr/>
        <a:lstStyle/>
        <a:p>
          <a:endParaRPr lang="es-EC"/>
        </a:p>
      </dgm:t>
    </dgm:pt>
    <dgm:pt modelId="{B31B8688-9814-4C07-BC46-E6AB636C33DF}" type="pres">
      <dgm:prSet presAssocID="{50231E67-F5B3-4629-A30B-CA56B603E8EC}" presName="text_4" presStyleLbl="node1" presStyleIdx="3" presStyleCnt="7">
        <dgm:presLayoutVars>
          <dgm:bulletEnabled val="1"/>
        </dgm:presLayoutVars>
      </dgm:prSet>
      <dgm:spPr/>
      <dgm:t>
        <a:bodyPr/>
        <a:lstStyle/>
        <a:p>
          <a:endParaRPr lang="es-EC"/>
        </a:p>
      </dgm:t>
    </dgm:pt>
    <dgm:pt modelId="{930FAD8F-84A0-4ED3-B8AF-9C678112BAD5}" type="pres">
      <dgm:prSet presAssocID="{50231E67-F5B3-4629-A30B-CA56B603E8EC}" presName="accent_4" presStyleCnt="0"/>
      <dgm:spPr/>
      <dgm:t>
        <a:bodyPr/>
        <a:lstStyle/>
        <a:p>
          <a:endParaRPr lang="es-EC"/>
        </a:p>
      </dgm:t>
    </dgm:pt>
    <dgm:pt modelId="{C676C8BA-FF11-4549-BBC5-7A8BD1A68E4B}" type="pres">
      <dgm:prSet presAssocID="{50231E67-F5B3-4629-A30B-CA56B603E8EC}" presName="accentRepeatNode" presStyleLbl="solidFgAcc1" presStyleIdx="3" presStyleCnt="7"/>
      <dgm:spPr/>
      <dgm:t>
        <a:bodyPr/>
        <a:lstStyle/>
        <a:p>
          <a:endParaRPr lang="es-EC"/>
        </a:p>
      </dgm:t>
    </dgm:pt>
    <dgm:pt modelId="{E2FB5782-F32B-4D84-AFC9-BA64F82565B2}" type="pres">
      <dgm:prSet presAssocID="{3864A672-DD5D-4A6F-8573-6D3C1E48E6BD}" presName="text_5" presStyleLbl="node1" presStyleIdx="4" presStyleCnt="7">
        <dgm:presLayoutVars>
          <dgm:bulletEnabled val="1"/>
        </dgm:presLayoutVars>
      </dgm:prSet>
      <dgm:spPr/>
      <dgm:t>
        <a:bodyPr/>
        <a:lstStyle/>
        <a:p>
          <a:endParaRPr lang="es-EC"/>
        </a:p>
      </dgm:t>
    </dgm:pt>
    <dgm:pt modelId="{81FF6C76-A92C-4BB0-9BB2-40A22B786F21}" type="pres">
      <dgm:prSet presAssocID="{3864A672-DD5D-4A6F-8573-6D3C1E48E6BD}" presName="accent_5" presStyleCnt="0"/>
      <dgm:spPr/>
      <dgm:t>
        <a:bodyPr/>
        <a:lstStyle/>
        <a:p>
          <a:endParaRPr lang="es-EC"/>
        </a:p>
      </dgm:t>
    </dgm:pt>
    <dgm:pt modelId="{59AEFE8C-FAC5-4B8E-A6E1-5820EB10705B}" type="pres">
      <dgm:prSet presAssocID="{3864A672-DD5D-4A6F-8573-6D3C1E48E6BD}" presName="accentRepeatNode" presStyleLbl="solidFgAcc1" presStyleIdx="4" presStyleCnt="7"/>
      <dgm:spPr/>
      <dgm:t>
        <a:bodyPr/>
        <a:lstStyle/>
        <a:p>
          <a:endParaRPr lang="es-EC"/>
        </a:p>
      </dgm:t>
    </dgm:pt>
    <dgm:pt modelId="{90026B4D-9E5F-4C19-A85A-BD6A4529D539}" type="pres">
      <dgm:prSet presAssocID="{9310D1F0-C51D-4020-8DD2-635100604C42}" presName="text_6" presStyleLbl="node1" presStyleIdx="5" presStyleCnt="7">
        <dgm:presLayoutVars>
          <dgm:bulletEnabled val="1"/>
        </dgm:presLayoutVars>
      </dgm:prSet>
      <dgm:spPr/>
      <dgm:t>
        <a:bodyPr/>
        <a:lstStyle/>
        <a:p>
          <a:endParaRPr lang="es-EC"/>
        </a:p>
      </dgm:t>
    </dgm:pt>
    <dgm:pt modelId="{2B2EF545-77B3-4E93-ABEF-FA2E0F035579}" type="pres">
      <dgm:prSet presAssocID="{9310D1F0-C51D-4020-8DD2-635100604C42}" presName="accent_6" presStyleCnt="0"/>
      <dgm:spPr/>
      <dgm:t>
        <a:bodyPr/>
        <a:lstStyle/>
        <a:p>
          <a:endParaRPr lang="es-EC"/>
        </a:p>
      </dgm:t>
    </dgm:pt>
    <dgm:pt modelId="{E9AE0818-105B-4CE7-A858-67091A04E8A1}" type="pres">
      <dgm:prSet presAssocID="{9310D1F0-C51D-4020-8DD2-635100604C42}" presName="accentRepeatNode" presStyleLbl="solidFgAcc1" presStyleIdx="5" presStyleCnt="7"/>
      <dgm:spPr/>
      <dgm:t>
        <a:bodyPr/>
        <a:lstStyle/>
        <a:p>
          <a:endParaRPr lang="es-EC"/>
        </a:p>
      </dgm:t>
    </dgm:pt>
    <dgm:pt modelId="{AAA717EF-59C1-4958-B0E1-7925023F86DD}" type="pres">
      <dgm:prSet presAssocID="{AE3D1AEC-7D4B-4EB7-960E-7DBF24F72A96}" presName="text_7" presStyleLbl="node1" presStyleIdx="6" presStyleCnt="7">
        <dgm:presLayoutVars>
          <dgm:bulletEnabled val="1"/>
        </dgm:presLayoutVars>
      </dgm:prSet>
      <dgm:spPr/>
      <dgm:t>
        <a:bodyPr/>
        <a:lstStyle/>
        <a:p>
          <a:endParaRPr lang="es-EC"/>
        </a:p>
      </dgm:t>
    </dgm:pt>
    <dgm:pt modelId="{492DB374-8C36-476D-AAE1-20F05E42BC3C}" type="pres">
      <dgm:prSet presAssocID="{AE3D1AEC-7D4B-4EB7-960E-7DBF24F72A96}" presName="accent_7" presStyleCnt="0"/>
      <dgm:spPr/>
      <dgm:t>
        <a:bodyPr/>
        <a:lstStyle/>
        <a:p>
          <a:endParaRPr lang="es-EC"/>
        </a:p>
      </dgm:t>
    </dgm:pt>
    <dgm:pt modelId="{08EA7881-16F4-4B9E-A4DD-D7408C888596}" type="pres">
      <dgm:prSet presAssocID="{AE3D1AEC-7D4B-4EB7-960E-7DBF24F72A96}" presName="accentRepeatNode" presStyleLbl="solidFgAcc1" presStyleIdx="6" presStyleCnt="7"/>
      <dgm:spPr/>
      <dgm:t>
        <a:bodyPr/>
        <a:lstStyle/>
        <a:p>
          <a:endParaRPr lang="es-EC"/>
        </a:p>
      </dgm:t>
    </dgm:pt>
  </dgm:ptLst>
  <dgm:cxnLst>
    <dgm:cxn modelId="{9EE324AE-F6D4-4ED6-A090-E7670CD5624B}" type="presOf" srcId="{0F6D8BEC-617B-4EDD-8A68-2B31283BA637}" destId="{75FAFC68-80CE-4D16-A037-816389B52C66}" srcOrd="0" destOrd="0" presId="urn:microsoft.com/office/officeart/2008/layout/VerticalCurvedList"/>
    <dgm:cxn modelId="{8BAE4EE9-045C-42AD-9809-87E5D591E1CC}" srcId="{0F6D8BEC-617B-4EDD-8A68-2B31283BA637}" destId="{AE3D1AEC-7D4B-4EB7-960E-7DBF24F72A96}" srcOrd="6" destOrd="0" parTransId="{8BE90A5A-FB8D-4747-A213-99BE39A1C457}" sibTransId="{2A6C582E-8838-4346-9B51-C6F2A49CFC40}"/>
    <dgm:cxn modelId="{48A05B01-4F45-4F46-BC30-E16AADDA25A9}" type="presOf" srcId="{41099E51-0652-41C0-B706-6256883DFDBC}" destId="{FF3F36B9-F017-45AE-A73E-13A3BC295EFC}" srcOrd="0" destOrd="0" presId="urn:microsoft.com/office/officeart/2008/layout/VerticalCurvedList"/>
    <dgm:cxn modelId="{D290B1E0-B26A-46F3-BB5A-4811E24502D0}" srcId="{0F6D8BEC-617B-4EDD-8A68-2B31283BA637}" destId="{41099E51-0652-41C0-B706-6256883DFDBC}" srcOrd="1" destOrd="0" parTransId="{39A9B64F-E090-4FA1-8086-B3B739C0BFDD}" sibTransId="{F26904DF-6EB0-4292-9C79-A307F7526A75}"/>
    <dgm:cxn modelId="{23F0785A-0A0E-437A-AC44-1ECD89CE9934}" srcId="{0F6D8BEC-617B-4EDD-8A68-2B31283BA637}" destId="{9310D1F0-C51D-4020-8DD2-635100604C42}" srcOrd="5" destOrd="0" parTransId="{0CBE87EE-F611-4441-8360-7AC50BC755BC}" sibTransId="{459BB8E2-7583-43C9-83AE-E8C49993C42F}"/>
    <dgm:cxn modelId="{D659659C-E159-42C9-8929-9AB20AE5B927}" srcId="{0F6D8BEC-617B-4EDD-8A68-2B31283BA637}" destId="{3864A672-DD5D-4A6F-8573-6D3C1E48E6BD}" srcOrd="4" destOrd="0" parTransId="{44299899-601A-4882-B252-FCEF7E0D46E4}" sibTransId="{66AC3736-3430-4CD2-85C4-183494C1FD96}"/>
    <dgm:cxn modelId="{389D1361-A8DD-4E56-90FD-F035029698AB}" srcId="{0F6D8BEC-617B-4EDD-8A68-2B31283BA637}" destId="{50231E67-F5B3-4629-A30B-CA56B603E8EC}" srcOrd="3" destOrd="0" parTransId="{4DEC74BA-B471-40A4-8087-512B7669DDB8}" sibTransId="{CE3CC68F-772E-4D26-82AB-F2ED34526479}"/>
    <dgm:cxn modelId="{BB426B0A-C0DF-4981-AE8D-34C030B8A633}" type="presOf" srcId="{3864A672-DD5D-4A6F-8573-6D3C1E48E6BD}" destId="{E2FB5782-F32B-4D84-AFC9-BA64F82565B2}" srcOrd="0" destOrd="0" presId="urn:microsoft.com/office/officeart/2008/layout/VerticalCurvedList"/>
    <dgm:cxn modelId="{16AF2DF2-FFBB-4988-9E3D-C5F8BE84C1C2}" type="presOf" srcId="{50231E67-F5B3-4629-A30B-CA56B603E8EC}" destId="{B31B8688-9814-4C07-BC46-E6AB636C33DF}" srcOrd="0" destOrd="0" presId="urn:microsoft.com/office/officeart/2008/layout/VerticalCurvedList"/>
    <dgm:cxn modelId="{85AD96E8-B81A-4776-9BB9-750A5CA3A15C}" type="presOf" srcId="{AE3D1AEC-7D4B-4EB7-960E-7DBF24F72A96}" destId="{AAA717EF-59C1-4958-B0E1-7925023F86DD}" srcOrd="0" destOrd="0" presId="urn:microsoft.com/office/officeart/2008/layout/VerticalCurvedList"/>
    <dgm:cxn modelId="{CF84DBB6-7754-41DC-983A-46E9AE799010}" srcId="{0F6D8BEC-617B-4EDD-8A68-2B31283BA637}" destId="{380AB3E4-7149-41C9-A0B4-1EB7E55A8826}" srcOrd="2" destOrd="0" parTransId="{C435F3D5-C09B-49C5-A530-BDFFE912B038}" sibTransId="{61195A34-980D-4EB3-8F36-76F974462621}"/>
    <dgm:cxn modelId="{F1A6ADB7-3F47-4AB1-B92B-10F002081EEE}" srcId="{0F6D8BEC-617B-4EDD-8A68-2B31283BA637}" destId="{E1638C4C-8134-4B1C-97C1-02126B4D7277}" srcOrd="0" destOrd="0" parTransId="{24A2999A-31FF-43D0-AFDC-6C3BB7631679}" sibTransId="{3007AA21-D3B6-4722-AE9F-E267CFBE43E4}"/>
    <dgm:cxn modelId="{3CCE5BDA-711D-4399-851E-28737B4D2F5A}" type="presOf" srcId="{380AB3E4-7149-41C9-A0B4-1EB7E55A8826}" destId="{7432D50B-3FB5-486B-AB39-3D5248729C4E}" srcOrd="0" destOrd="0" presId="urn:microsoft.com/office/officeart/2008/layout/VerticalCurvedList"/>
    <dgm:cxn modelId="{7CCCFFA7-4D7E-4CD9-AB22-47C499F1FC7F}" type="presOf" srcId="{3007AA21-D3B6-4722-AE9F-E267CFBE43E4}" destId="{A82251FF-A1F4-41EF-8117-AB3493F63CBD}" srcOrd="0" destOrd="0" presId="urn:microsoft.com/office/officeart/2008/layout/VerticalCurvedList"/>
    <dgm:cxn modelId="{0B6C5EBA-0F1F-4FB8-AE13-0C85AAFF321A}" type="presOf" srcId="{9310D1F0-C51D-4020-8DD2-635100604C42}" destId="{90026B4D-9E5F-4C19-A85A-BD6A4529D539}" srcOrd="0" destOrd="0" presId="urn:microsoft.com/office/officeart/2008/layout/VerticalCurvedList"/>
    <dgm:cxn modelId="{892C6A63-B2F7-4A55-9144-3BE9E753A3C7}" type="presOf" srcId="{E1638C4C-8134-4B1C-97C1-02126B4D7277}" destId="{0CA0184E-3F87-4791-A87B-DD8C2E3E2221}" srcOrd="0" destOrd="0" presId="urn:microsoft.com/office/officeart/2008/layout/VerticalCurvedList"/>
    <dgm:cxn modelId="{9C2F21C5-7753-4803-8506-CB878F7CA109}" type="presParOf" srcId="{75FAFC68-80CE-4D16-A037-816389B52C66}" destId="{E21D4E27-849B-45D6-8DE7-F6B1D35A0E9E}" srcOrd="0" destOrd="0" presId="urn:microsoft.com/office/officeart/2008/layout/VerticalCurvedList"/>
    <dgm:cxn modelId="{6C303260-494E-48AB-8CC1-559D32403337}" type="presParOf" srcId="{E21D4E27-849B-45D6-8DE7-F6B1D35A0E9E}" destId="{50B841E6-5034-4934-9865-0F68427B3982}" srcOrd="0" destOrd="0" presId="urn:microsoft.com/office/officeart/2008/layout/VerticalCurvedList"/>
    <dgm:cxn modelId="{A1780783-EE23-4969-A25C-34A287F4A3D1}" type="presParOf" srcId="{50B841E6-5034-4934-9865-0F68427B3982}" destId="{720B35A3-1EA9-4E7D-BBB7-0BABCD52E35F}" srcOrd="0" destOrd="0" presId="urn:microsoft.com/office/officeart/2008/layout/VerticalCurvedList"/>
    <dgm:cxn modelId="{932EFF65-09D6-46DD-B8F8-1F1F56369B8B}" type="presParOf" srcId="{50B841E6-5034-4934-9865-0F68427B3982}" destId="{A82251FF-A1F4-41EF-8117-AB3493F63CBD}" srcOrd="1" destOrd="0" presId="urn:microsoft.com/office/officeart/2008/layout/VerticalCurvedList"/>
    <dgm:cxn modelId="{D0049E5E-A90D-4BF8-A9DD-89D02770DF75}" type="presParOf" srcId="{50B841E6-5034-4934-9865-0F68427B3982}" destId="{D7136A2A-376E-46A7-BC85-735C491EDFEB}" srcOrd="2" destOrd="0" presId="urn:microsoft.com/office/officeart/2008/layout/VerticalCurvedList"/>
    <dgm:cxn modelId="{37F67960-A5F4-41D2-BF21-097AC095FB15}" type="presParOf" srcId="{50B841E6-5034-4934-9865-0F68427B3982}" destId="{251EF76E-5D79-473C-ADEB-895F91B897A2}" srcOrd="3" destOrd="0" presId="urn:microsoft.com/office/officeart/2008/layout/VerticalCurvedList"/>
    <dgm:cxn modelId="{F0A4F4FF-09CE-4A4F-8564-DA45A99B2771}" type="presParOf" srcId="{E21D4E27-849B-45D6-8DE7-F6B1D35A0E9E}" destId="{0CA0184E-3F87-4791-A87B-DD8C2E3E2221}" srcOrd="1" destOrd="0" presId="urn:microsoft.com/office/officeart/2008/layout/VerticalCurvedList"/>
    <dgm:cxn modelId="{14B6D7DA-0076-441A-90F0-CDC919640C9D}" type="presParOf" srcId="{E21D4E27-849B-45D6-8DE7-F6B1D35A0E9E}" destId="{2CED77C4-D516-4EEB-8E77-2A278CD0594B}" srcOrd="2" destOrd="0" presId="urn:microsoft.com/office/officeart/2008/layout/VerticalCurvedList"/>
    <dgm:cxn modelId="{23DB937D-E4B4-47D7-8317-87F49537F40B}" type="presParOf" srcId="{2CED77C4-D516-4EEB-8E77-2A278CD0594B}" destId="{1600FF21-8EDF-4087-A983-87300EA00662}" srcOrd="0" destOrd="0" presId="urn:microsoft.com/office/officeart/2008/layout/VerticalCurvedList"/>
    <dgm:cxn modelId="{F7D87CF5-36CC-49E2-9E2C-F767AFFCF952}" type="presParOf" srcId="{E21D4E27-849B-45D6-8DE7-F6B1D35A0E9E}" destId="{FF3F36B9-F017-45AE-A73E-13A3BC295EFC}" srcOrd="3" destOrd="0" presId="urn:microsoft.com/office/officeart/2008/layout/VerticalCurvedList"/>
    <dgm:cxn modelId="{6B9B3ADF-A423-4C07-9483-E03E2760F82D}" type="presParOf" srcId="{E21D4E27-849B-45D6-8DE7-F6B1D35A0E9E}" destId="{688CF8C6-F875-4B00-A17A-0960B09E052D}" srcOrd="4" destOrd="0" presId="urn:microsoft.com/office/officeart/2008/layout/VerticalCurvedList"/>
    <dgm:cxn modelId="{366EAB16-9C63-4DB2-9641-54693997B65B}" type="presParOf" srcId="{688CF8C6-F875-4B00-A17A-0960B09E052D}" destId="{F5F1B459-3693-4793-8BB0-4E466A0FB3C6}" srcOrd="0" destOrd="0" presId="urn:microsoft.com/office/officeart/2008/layout/VerticalCurvedList"/>
    <dgm:cxn modelId="{3A29494F-44C9-4661-B466-6C055F4A794C}" type="presParOf" srcId="{E21D4E27-849B-45D6-8DE7-F6B1D35A0E9E}" destId="{7432D50B-3FB5-486B-AB39-3D5248729C4E}" srcOrd="5" destOrd="0" presId="urn:microsoft.com/office/officeart/2008/layout/VerticalCurvedList"/>
    <dgm:cxn modelId="{FC9B9C74-C975-4244-AA58-8BFF2454B0C5}" type="presParOf" srcId="{E21D4E27-849B-45D6-8DE7-F6B1D35A0E9E}" destId="{36195AB5-454D-412C-808A-32E00FB90CC3}" srcOrd="6" destOrd="0" presId="urn:microsoft.com/office/officeart/2008/layout/VerticalCurvedList"/>
    <dgm:cxn modelId="{A5A8887F-D5B5-430B-A273-F62786E5373D}" type="presParOf" srcId="{36195AB5-454D-412C-808A-32E00FB90CC3}" destId="{09DD61E2-65C0-4936-8B32-9EC3F3140226}" srcOrd="0" destOrd="0" presId="urn:microsoft.com/office/officeart/2008/layout/VerticalCurvedList"/>
    <dgm:cxn modelId="{1E37C599-16C4-430B-AA5A-786888885DFF}" type="presParOf" srcId="{E21D4E27-849B-45D6-8DE7-F6B1D35A0E9E}" destId="{B31B8688-9814-4C07-BC46-E6AB636C33DF}" srcOrd="7" destOrd="0" presId="urn:microsoft.com/office/officeart/2008/layout/VerticalCurvedList"/>
    <dgm:cxn modelId="{E51E314C-FC27-498B-8B53-00F329FC4CB0}" type="presParOf" srcId="{E21D4E27-849B-45D6-8DE7-F6B1D35A0E9E}" destId="{930FAD8F-84A0-4ED3-B8AF-9C678112BAD5}" srcOrd="8" destOrd="0" presId="urn:microsoft.com/office/officeart/2008/layout/VerticalCurvedList"/>
    <dgm:cxn modelId="{3CE55117-A6E6-4FC9-9B4D-79A63B1D0814}" type="presParOf" srcId="{930FAD8F-84A0-4ED3-B8AF-9C678112BAD5}" destId="{C676C8BA-FF11-4549-BBC5-7A8BD1A68E4B}" srcOrd="0" destOrd="0" presId="urn:microsoft.com/office/officeart/2008/layout/VerticalCurvedList"/>
    <dgm:cxn modelId="{F12628E4-2A53-473A-AF74-A1D13EAA1DF8}" type="presParOf" srcId="{E21D4E27-849B-45D6-8DE7-F6B1D35A0E9E}" destId="{E2FB5782-F32B-4D84-AFC9-BA64F82565B2}" srcOrd="9" destOrd="0" presId="urn:microsoft.com/office/officeart/2008/layout/VerticalCurvedList"/>
    <dgm:cxn modelId="{63A0BAA5-174A-459A-B75A-F35DC165CE34}" type="presParOf" srcId="{E21D4E27-849B-45D6-8DE7-F6B1D35A0E9E}" destId="{81FF6C76-A92C-4BB0-9BB2-40A22B786F21}" srcOrd="10" destOrd="0" presId="urn:microsoft.com/office/officeart/2008/layout/VerticalCurvedList"/>
    <dgm:cxn modelId="{9C248D89-7DB1-49C8-8453-942AEF574423}" type="presParOf" srcId="{81FF6C76-A92C-4BB0-9BB2-40A22B786F21}" destId="{59AEFE8C-FAC5-4B8E-A6E1-5820EB10705B}" srcOrd="0" destOrd="0" presId="urn:microsoft.com/office/officeart/2008/layout/VerticalCurvedList"/>
    <dgm:cxn modelId="{7C646E04-C4AA-488D-9C33-3D900E38BF3B}" type="presParOf" srcId="{E21D4E27-849B-45D6-8DE7-F6B1D35A0E9E}" destId="{90026B4D-9E5F-4C19-A85A-BD6A4529D539}" srcOrd="11" destOrd="0" presId="urn:microsoft.com/office/officeart/2008/layout/VerticalCurvedList"/>
    <dgm:cxn modelId="{60083617-AD37-4F38-8796-EAE2DF0B0107}" type="presParOf" srcId="{E21D4E27-849B-45D6-8DE7-F6B1D35A0E9E}" destId="{2B2EF545-77B3-4E93-ABEF-FA2E0F035579}" srcOrd="12" destOrd="0" presId="urn:microsoft.com/office/officeart/2008/layout/VerticalCurvedList"/>
    <dgm:cxn modelId="{7BA56C2A-DAE9-4F3F-A53E-9BEE04EF9338}" type="presParOf" srcId="{2B2EF545-77B3-4E93-ABEF-FA2E0F035579}" destId="{E9AE0818-105B-4CE7-A858-67091A04E8A1}" srcOrd="0" destOrd="0" presId="urn:microsoft.com/office/officeart/2008/layout/VerticalCurvedList"/>
    <dgm:cxn modelId="{A02EEF94-E7D9-428B-9443-EFF0B6BD1D67}" type="presParOf" srcId="{E21D4E27-849B-45D6-8DE7-F6B1D35A0E9E}" destId="{AAA717EF-59C1-4958-B0E1-7925023F86DD}" srcOrd="13" destOrd="0" presId="urn:microsoft.com/office/officeart/2008/layout/VerticalCurvedList"/>
    <dgm:cxn modelId="{7F691036-BF78-464A-AE9D-F5890D254EB3}" type="presParOf" srcId="{E21D4E27-849B-45D6-8DE7-F6B1D35A0E9E}" destId="{492DB374-8C36-476D-AAE1-20F05E42BC3C}" srcOrd="14" destOrd="0" presId="urn:microsoft.com/office/officeart/2008/layout/VerticalCurvedList"/>
    <dgm:cxn modelId="{069F7CD2-7CAC-49AE-8484-9A7E17E0206A}" type="presParOf" srcId="{492DB374-8C36-476D-AAE1-20F05E42BC3C}" destId="{08EA7881-16F4-4B9E-A4DD-D7408C88859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FBD8-1C7C-4360-ABAE-B0DFC05FA28F}"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s-EC"/>
        </a:p>
      </dgm:t>
    </dgm:pt>
    <dgm:pt modelId="{EA2CDEAF-2407-492A-BAC2-F8803A85415E}">
      <dgm:prSet custT="1"/>
      <dgm:spPr/>
      <dgm:t>
        <a:bodyPr/>
        <a:lstStyle/>
        <a:p>
          <a:pPr rtl="0"/>
          <a:r>
            <a:rPr lang="es-ES" sz="1800" dirty="0" smtClean="0"/>
            <a:t>n: tamaño de la muestra.</a:t>
          </a:r>
          <a:endParaRPr lang="es-EC" sz="1800" dirty="0"/>
        </a:p>
      </dgm:t>
    </dgm:pt>
    <dgm:pt modelId="{91F2677E-EEEA-4F9C-BB12-52C2020144A3}" type="parTrans" cxnId="{B0B39A0E-CAFF-4365-BA6A-B6DDEC2D9A4F}">
      <dgm:prSet/>
      <dgm:spPr/>
      <dgm:t>
        <a:bodyPr/>
        <a:lstStyle/>
        <a:p>
          <a:endParaRPr lang="es-EC"/>
        </a:p>
      </dgm:t>
    </dgm:pt>
    <dgm:pt modelId="{B4CFC7E1-A844-4EC2-802A-D891BCAF2EAC}" type="sibTrans" cxnId="{B0B39A0E-CAFF-4365-BA6A-B6DDEC2D9A4F}">
      <dgm:prSet/>
      <dgm:spPr/>
      <dgm:t>
        <a:bodyPr/>
        <a:lstStyle/>
        <a:p>
          <a:endParaRPr lang="es-EC"/>
        </a:p>
      </dgm:t>
    </dgm:pt>
    <dgm:pt modelId="{53A3A102-DE25-434B-B59E-D769BE6BF3F7}">
      <dgm:prSet custT="1"/>
      <dgm:spPr/>
      <dgm:t>
        <a:bodyPr/>
        <a:lstStyle/>
        <a:p>
          <a:pPr rtl="0"/>
          <a:r>
            <a:rPr lang="es-ES" sz="1800" dirty="0" smtClean="0"/>
            <a:t>N: tamaño poblacional.</a:t>
          </a:r>
          <a:endParaRPr lang="es-EC" sz="1800" dirty="0"/>
        </a:p>
      </dgm:t>
    </dgm:pt>
    <dgm:pt modelId="{7EB74CA0-557C-40E7-BF16-34218BFE9029}" type="parTrans" cxnId="{5D33AF44-CDF7-4A65-B188-94689C845A66}">
      <dgm:prSet/>
      <dgm:spPr/>
      <dgm:t>
        <a:bodyPr/>
        <a:lstStyle/>
        <a:p>
          <a:endParaRPr lang="es-EC"/>
        </a:p>
      </dgm:t>
    </dgm:pt>
    <dgm:pt modelId="{394AC5BD-9CFA-4CD4-BF47-4C6BC9486144}" type="sibTrans" cxnId="{5D33AF44-CDF7-4A65-B188-94689C845A66}">
      <dgm:prSet/>
      <dgm:spPr/>
      <dgm:t>
        <a:bodyPr/>
        <a:lstStyle/>
        <a:p>
          <a:endParaRPr lang="es-EC"/>
        </a:p>
      </dgm:t>
    </dgm:pt>
    <dgm:pt modelId="{7EF943AA-D511-4A50-96C7-0179DE3CE926}">
      <dgm:prSet custT="1"/>
      <dgm:spPr/>
      <dgm:t>
        <a:bodyPr/>
        <a:lstStyle/>
        <a:p>
          <a:pPr rtl="0"/>
          <a:r>
            <a:rPr lang="es-ES" sz="1800" dirty="0" smtClean="0"/>
            <a:t>P/Q: probabilidades asociadas a las características, se toma p = 90% y q = 10%. </a:t>
          </a:r>
          <a:endParaRPr lang="es-EC" sz="1800" dirty="0"/>
        </a:p>
      </dgm:t>
    </dgm:pt>
    <dgm:pt modelId="{6200774A-A537-4EF0-8758-F465554B70AA}" type="parTrans" cxnId="{02364288-E531-4658-BD8A-5C7BD95ABF48}">
      <dgm:prSet/>
      <dgm:spPr/>
      <dgm:t>
        <a:bodyPr/>
        <a:lstStyle/>
        <a:p>
          <a:endParaRPr lang="es-EC"/>
        </a:p>
      </dgm:t>
    </dgm:pt>
    <dgm:pt modelId="{02CB3948-C041-4656-83F2-297F4C955803}" type="sibTrans" cxnId="{02364288-E531-4658-BD8A-5C7BD95ABF48}">
      <dgm:prSet/>
      <dgm:spPr/>
      <dgm:t>
        <a:bodyPr/>
        <a:lstStyle/>
        <a:p>
          <a:endParaRPr lang="es-EC"/>
        </a:p>
      </dgm:t>
    </dgm:pt>
    <dgm:pt modelId="{27AC8B3F-3150-4D72-B416-8E8FB8F3C12C}">
      <dgm:prSet custT="1"/>
      <dgm:spPr/>
      <dgm:t>
        <a:bodyPr/>
        <a:lstStyle/>
        <a:p>
          <a:pPr rtl="0"/>
          <a:r>
            <a:rPr lang="es-ES" sz="1800" smtClean="0"/>
            <a:t>K: Nivel de confianza de 0,95, será 1,96</a:t>
          </a:r>
          <a:endParaRPr lang="es-EC" sz="1800"/>
        </a:p>
      </dgm:t>
    </dgm:pt>
    <dgm:pt modelId="{C66A30C2-B7D2-43C4-891C-5811E0252DA9}" type="parTrans" cxnId="{0295E7A1-9591-44B1-B28A-3FEFCDF00C97}">
      <dgm:prSet/>
      <dgm:spPr/>
      <dgm:t>
        <a:bodyPr/>
        <a:lstStyle/>
        <a:p>
          <a:endParaRPr lang="es-EC"/>
        </a:p>
      </dgm:t>
    </dgm:pt>
    <dgm:pt modelId="{D5A2E731-0EE2-4BE4-94FD-6D47FFFF6C28}" type="sibTrans" cxnId="{0295E7A1-9591-44B1-B28A-3FEFCDF00C97}">
      <dgm:prSet/>
      <dgm:spPr/>
      <dgm:t>
        <a:bodyPr/>
        <a:lstStyle/>
        <a:p>
          <a:endParaRPr lang="es-EC"/>
        </a:p>
      </dgm:t>
    </dgm:pt>
    <dgm:pt modelId="{921F5859-24EE-471F-B3DA-095985AA21CF}">
      <dgm:prSet custT="1"/>
      <dgm:spPr/>
      <dgm:t>
        <a:bodyPr/>
        <a:lstStyle/>
        <a:p>
          <a:pPr rtl="0"/>
          <a:r>
            <a:rPr lang="es-ES" sz="1800" dirty="0" smtClean="0"/>
            <a:t>E: margen de error permitido.</a:t>
          </a:r>
          <a:endParaRPr lang="es-EC" sz="1800" dirty="0"/>
        </a:p>
      </dgm:t>
    </dgm:pt>
    <dgm:pt modelId="{E91187FE-B874-460C-AE60-B649D15E64B5}" type="parTrans" cxnId="{4790FD60-2C26-41D0-8DC8-B3E802DB4447}">
      <dgm:prSet/>
      <dgm:spPr/>
      <dgm:t>
        <a:bodyPr/>
        <a:lstStyle/>
        <a:p>
          <a:endParaRPr lang="es-EC"/>
        </a:p>
      </dgm:t>
    </dgm:pt>
    <dgm:pt modelId="{442B5FE1-5B0F-42F2-B179-7C39B694D033}" type="sibTrans" cxnId="{4790FD60-2C26-41D0-8DC8-B3E802DB4447}">
      <dgm:prSet/>
      <dgm:spPr/>
      <dgm:t>
        <a:bodyPr/>
        <a:lstStyle/>
        <a:p>
          <a:endParaRPr lang="es-EC"/>
        </a:p>
      </dgm:t>
    </dgm:pt>
    <dgm:pt modelId="{A41C4053-58EA-4270-9753-287CBF0AF62A}">
      <dgm:prSet custT="1"/>
      <dgm:spPr/>
      <dgm:t>
        <a:bodyPr/>
        <a:lstStyle/>
        <a:p>
          <a:pPr rtl="0"/>
          <a:r>
            <a:rPr lang="es-ES" sz="2800" b="1" dirty="0" smtClean="0"/>
            <a:t>n= 130 PYMES</a:t>
          </a:r>
          <a:endParaRPr lang="es-EC" sz="2800" b="1" dirty="0"/>
        </a:p>
      </dgm:t>
    </dgm:pt>
    <dgm:pt modelId="{C2565D20-F131-4011-A891-CEE70C3F7133}" type="parTrans" cxnId="{EEEF0AE6-E592-4AF0-81F1-E5A357661070}">
      <dgm:prSet/>
      <dgm:spPr/>
      <dgm:t>
        <a:bodyPr/>
        <a:lstStyle/>
        <a:p>
          <a:endParaRPr lang="es-EC"/>
        </a:p>
      </dgm:t>
    </dgm:pt>
    <dgm:pt modelId="{6ACE0D05-97C1-4D6C-B6AC-2D3B0CBE22CB}" type="sibTrans" cxnId="{EEEF0AE6-E592-4AF0-81F1-E5A357661070}">
      <dgm:prSet/>
      <dgm:spPr/>
      <dgm:t>
        <a:bodyPr/>
        <a:lstStyle/>
        <a:p>
          <a:endParaRPr lang="es-EC"/>
        </a:p>
      </dgm:t>
    </dgm:pt>
    <dgm:pt modelId="{9B917E70-01A4-416E-ACA0-63CB1B8B590F}" type="pres">
      <dgm:prSet presAssocID="{A0E9FBD8-1C7C-4360-ABAE-B0DFC05FA28F}" presName="composite" presStyleCnt="0">
        <dgm:presLayoutVars>
          <dgm:chMax val="5"/>
          <dgm:dir/>
          <dgm:animLvl val="ctr"/>
          <dgm:resizeHandles val="exact"/>
        </dgm:presLayoutVars>
      </dgm:prSet>
      <dgm:spPr/>
      <dgm:t>
        <a:bodyPr/>
        <a:lstStyle/>
        <a:p>
          <a:endParaRPr lang="es-EC"/>
        </a:p>
      </dgm:t>
    </dgm:pt>
    <dgm:pt modelId="{45737E36-A335-40D9-97D9-36240393EFCF}" type="pres">
      <dgm:prSet presAssocID="{A0E9FBD8-1C7C-4360-ABAE-B0DFC05FA28F}" presName="cycle" presStyleCnt="0"/>
      <dgm:spPr/>
    </dgm:pt>
    <dgm:pt modelId="{A071CE73-A21E-406F-B605-354BBE1ABE10}" type="pres">
      <dgm:prSet presAssocID="{A0E9FBD8-1C7C-4360-ABAE-B0DFC05FA28F}" presName="centerShape" presStyleCnt="0"/>
      <dgm:spPr/>
    </dgm:pt>
    <dgm:pt modelId="{9AC20B87-E592-40BF-9C42-553217CBF2FF}" type="pres">
      <dgm:prSet presAssocID="{A0E9FBD8-1C7C-4360-ABAE-B0DFC05FA28F}" presName="connSite" presStyleLbl="node1" presStyleIdx="0" presStyleCnt="7"/>
      <dgm:spPr/>
    </dgm:pt>
    <dgm:pt modelId="{7409031B-18E0-4B4D-8DB1-4A9B65E980C9}" type="pres">
      <dgm:prSet presAssocID="{A0E9FBD8-1C7C-4360-ABAE-B0DFC05FA28F}" presName="visible" presStyleLbl="node1" presStyleIdx="0" presStyleCnt="7"/>
      <dgm:spPr/>
    </dgm:pt>
    <dgm:pt modelId="{A3E95A63-E900-45F1-959E-61AD6BF7A41E}" type="pres">
      <dgm:prSet presAssocID="{91F2677E-EEEA-4F9C-BB12-52C2020144A3}" presName="Name25" presStyleLbl="parChTrans1D1" presStyleIdx="0" presStyleCnt="6"/>
      <dgm:spPr/>
      <dgm:t>
        <a:bodyPr/>
        <a:lstStyle/>
        <a:p>
          <a:endParaRPr lang="es-EC"/>
        </a:p>
      </dgm:t>
    </dgm:pt>
    <dgm:pt modelId="{01519B40-5B91-41A0-A9A7-CEAC59959C66}" type="pres">
      <dgm:prSet presAssocID="{EA2CDEAF-2407-492A-BAC2-F8803A85415E}" presName="node" presStyleCnt="0"/>
      <dgm:spPr/>
    </dgm:pt>
    <dgm:pt modelId="{BE4FC0DD-42ED-48D4-8F17-AFA7CC4D42C5}" type="pres">
      <dgm:prSet presAssocID="{EA2CDEAF-2407-492A-BAC2-F8803A85415E}" presName="parentNode" presStyleLbl="node1" presStyleIdx="1" presStyleCnt="7" custScaleX="732179" custScaleY="95511" custLinFactX="137935" custLinFactNeighborX="200000" custLinFactNeighborY="24777">
        <dgm:presLayoutVars>
          <dgm:chMax val="1"/>
          <dgm:bulletEnabled val="1"/>
        </dgm:presLayoutVars>
      </dgm:prSet>
      <dgm:spPr/>
      <dgm:t>
        <a:bodyPr/>
        <a:lstStyle/>
        <a:p>
          <a:endParaRPr lang="es-EC"/>
        </a:p>
      </dgm:t>
    </dgm:pt>
    <dgm:pt modelId="{FFBD7F5F-EF37-43B3-B6BA-D1F2890A1D1E}" type="pres">
      <dgm:prSet presAssocID="{EA2CDEAF-2407-492A-BAC2-F8803A85415E}" presName="childNode" presStyleLbl="revTx" presStyleIdx="0" presStyleCnt="0">
        <dgm:presLayoutVars>
          <dgm:bulletEnabled val="1"/>
        </dgm:presLayoutVars>
      </dgm:prSet>
      <dgm:spPr/>
    </dgm:pt>
    <dgm:pt modelId="{631BEBFC-77D8-469D-AF22-198FDAAF4F59}" type="pres">
      <dgm:prSet presAssocID="{7EB74CA0-557C-40E7-BF16-34218BFE9029}" presName="Name25" presStyleLbl="parChTrans1D1" presStyleIdx="1" presStyleCnt="6"/>
      <dgm:spPr/>
      <dgm:t>
        <a:bodyPr/>
        <a:lstStyle/>
        <a:p>
          <a:endParaRPr lang="es-EC"/>
        </a:p>
      </dgm:t>
    </dgm:pt>
    <dgm:pt modelId="{106572C7-6F20-45B6-BB3C-325AD5077042}" type="pres">
      <dgm:prSet presAssocID="{53A3A102-DE25-434B-B59E-D769BE6BF3F7}" presName="node" presStyleCnt="0"/>
      <dgm:spPr/>
    </dgm:pt>
    <dgm:pt modelId="{30CD722E-E610-41A5-BC9C-2B73EA8AB09F}" type="pres">
      <dgm:prSet presAssocID="{53A3A102-DE25-434B-B59E-D769BE6BF3F7}" presName="parentNode" presStyleLbl="node1" presStyleIdx="2" presStyleCnt="7" custScaleX="772136" custLinFactX="100000" custLinFactNeighborX="131463" custLinFactNeighborY="13266">
        <dgm:presLayoutVars>
          <dgm:chMax val="1"/>
          <dgm:bulletEnabled val="1"/>
        </dgm:presLayoutVars>
      </dgm:prSet>
      <dgm:spPr/>
      <dgm:t>
        <a:bodyPr/>
        <a:lstStyle/>
        <a:p>
          <a:endParaRPr lang="es-EC"/>
        </a:p>
      </dgm:t>
    </dgm:pt>
    <dgm:pt modelId="{CAD523FA-4841-4301-B068-D96ADA387202}" type="pres">
      <dgm:prSet presAssocID="{53A3A102-DE25-434B-B59E-D769BE6BF3F7}" presName="childNode" presStyleLbl="revTx" presStyleIdx="0" presStyleCnt="0">
        <dgm:presLayoutVars>
          <dgm:bulletEnabled val="1"/>
        </dgm:presLayoutVars>
      </dgm:prSet>
      <dgm:spPr/>
    </dgm:pt>
    <dgm:pt modelId="{C53FCBD7-C550-4B4C-AA93-5E445121B2AB}" type="pres">
      <dgm:prSet presAssocID="{6200774A-A537-4EF0-8758-F465554B70AA}" presName="Name25" presStyleLbl="parChTrans1D1" presStyleIdx="2" presStyleCnt="6"/>
      <dgm:spPr/>
      <dgm:t>
        <a:bodyPr/>
        <a:lstStyle/>
        <a:p>
          <a:endParaRPr lang="es-EC"/>
        </a:p>
      </dgm:t>
    </dgm:pt>
    <dgm:pt modelId="{BD54BB74-A663-474F-A624-45D1F72A916E}" type="pres">
      <dgm:prSet presAssocID="{7EF943AA-D511-4A50-96C7-0179DE3CE926}" presName="node" presStyleCnt="0"/>
      <dgm:spPr/>
    </dgm:pt>
    <dgm:pt modelId="{514119A1-6BB1-497A-9ECC-A4585A187305}" type="pres">
      <dgm:prSet presAssocID="{7EF943AA-D511-4A50-96C7-0179DE3CE926}" presName="parentNode" presStyleLbl="node1" presStyleIdx="3" presStyleCnt="7" custScaleX="782454" custScaleY="190614" custLinFactX="42586" custLinFactNeighborX="100000" custLinFactNeighborY="10492">
        <dgm:presLayoutVars>
          <dgm:chMax val="1"/>
          <dgm:bulletEnabled val="1"/>
        </dgm:presLayoutVars>
      </dgm:prSet>
      <dgm:spPr/>
      <dgm:t>
        <a:bodyPr/>
        <a:lstStyle/>
        <a:p>
          <a:endParaRPr lang="es-EC"/>
        </a:p>
      </dgm:t>
    </dgm:pt>
    <dgm:pt modelId="{F786E1F7-D6EC-4D6C-AF1A-5E90EAACFB8D}" type="pres">
      <dgm:prSet presAssocID="{7EF943AA-D511-4A50-96C7-0179DE3CE926}" presName="childNode" presStyleLbl="revTx" presStyleIdx="0" presStyleCnt="0">
        <dgm:presLayoutVars>
          <dgm:bulletEnabled val="1"/>
        </dgm:presLayoutVars>
      </dgm:prSet>
      <dgm:spPr/>
    </dgm:pt>
    <dgm:pt modelId="{B0CDD56B-683A-4A90-9793-C369B61B50A9}" type="pres">
      <dgm:prSet presAssocID="{C66A30C2-B7D2-43C4-891C-5811E0252DA9}" presName="Name25" presStyleLbl="parChTrans1D1" presStyleIdx="3" presStyleCnt="6"/>
      <dgm:spPr/>
      <dgm:t>
        <a:bodyPr/>
        <a:lstStyle/>
        <a:p>
          <a:endParaRPr lang="es-EC"/>
        </a:p>
      </dgm:t>
    </dgm:pt>
    <dgm:pt modelId="{1DEFA7A1-962B-4DA6-8B81-9E6A788EFC40}" type="pres">
      <dgm:prSet presAssocID="{27AC8B3F-3150-4D72-B416-8E8FB8F3C12C}" presName="node" presStyleCnt="0"/>
      <dgm:spPr/>
    </dgm:pt>
    <dgm:pt modelId="{FC529D0F-7B80-4D1D-A1AE-DE9AFB8EB236}" type="pres">
      <dgm:prSet presAssocID="{27AC8B3F-3150-4D72-B416-8E8FB8F3C12C}" presName="parentNode" presStyleLbl="node1" presStyleIdx="4" presStyleCnt="7" custScaleX="822586" custScaleY="153095" custLinFactX="12320" custLinFactNeighborX="100000" custLinFactNeighborY="23452">
        <dgm:presLayoutVars>
          <dgm:chMax val="1"/>
          <dgm:bulletEnabled val="1"/>
        </dgm:presLayoutVars>
      </dgm:prSet>
      <dgm:spPr/>
      <dgm:t>
        <a:bodyPr/>
        <a:lstStyle/>
        <a:p>
          <a:endParaRPr lang="es-EC"/>
        </a:p>
      </dgm:t>
    </dgm:pt>
    <dgm:pt modelId="{C7778F1F-7778-4140-94E7-5EA286D45CF5}" type="pres">
      <dgm:prSet presAssocID="{27AC8B3F-3150-4D72-B416-8E8FB8F3C12C}" presName="childNode" presStyleLbl="revTx" presStyleIdx="0" presStyleCnt="0">
        <dgm:presLayoutVars>
          <dgm:bulletEnabled val="1"/>
        </dgm:presLayoutVars>
      </dgm:prSet>
      <dgm:spPr/>
    </dgm:pt>
    <dgm:pt modelId="{C8CAD386-D551-43DD-9ECB-D971B6E4A3DF}" type="pres">
      <dgm:prSet presAssocID="{E91187FE-B874-460C-AE60-B649D15E64B5}" presName="Name25" presStyleLbl="parChTrans1D1" presStyleIdx="4" presStyleCnt="6"/>
      <dgm:spPr/>
      <dgm:t>
        <a:bodyPr/>
        <a:lstStyle/>
        <a:p>
          <a:endParaRPr lang="es-EC"/>
        </a:p>
      </dgm:t>
    </dgm:pt>
    <dgm:pt modelId="{937636E5-CC19-44A6-AD10-FB8ED4643FF1}" type="pres">
      <dgm:prSet presAssocID="{921F5859-24EE-471F-B3DA-095985AA21CF}" presName="node" presStyleCnt="0"/>
      <dgm:spPr/>
    </dgm:pt>
    <dgm:pt modelId="{53E6F474-3DD1-4DA4-85FC-2698A1F0DE35}" type="pres">
      <dgm:prSet presAssocID="{921F5859-24EE-471F-B3DA-095985AA21CF}" presName="parentNode" presStyleLbl="node1" presStyleIdx="5" presStyleCnt="7" custScaleX="759948" custScaleY="128784" custLinFactX="92606" custLinFactNeighborX="100000" custLinFactNeighborY="-25729">
        <dgm:presLayoutVars>
          <dgm:chMax val="1"/>
          <dgm:bulletEnabled val="1"/>
        </dgm:presLayoutVars>
      </dgm:prSet>
      <dgm:spPr/>
      <dgm:t>
        <a:bodyPr/>
        <a:lstStyle/>
        <a:p>
          <a:endParaRPr lang="es-EC"/>
        </a:p>
      </dgm:t>
    </dgm:pt>
    <dgm:pt modelId="{5362BD72-C446-4F77-B120-A1F90E2EE400}" type="pres">
      <dgm:prSet presAssocID="{921F5859-24EE-471F-B3DA-095985AA21CF}" presName="childNode" presStyleLbl="revTx" presStyleIdx="0" presStyleCnt="0">
        <dgm:presLayoutVars>
          <dgm:bulletEnabled val="1"/>
        </dgm:presLayoutVars>
      </dgm:prSet>
      <dgm:spPr/>
    </dgm:pt>
    <dgm:pt modelId="{ED632A71-1A29-4464-8E6F-CF085FF84382}" type="pres">
      <dgm:prSet presAssocID="{C2565D20-F131-4011-A891-CEE70C3F7133}" presName="Name25" presStyleLbl="parChTrans1D1" presStyleIdx="5" presStyleCnt="6"/>
      <dgm:spPr/>
      <dgm:t>
        <a:bodyPr/>
        <a:lstStyle/>
        <a:p>
          <a:endParaRPr lang="es-EC"/>
        </a:p>
      </dgm:t>
    </dgm:pt>
    <dgm:pt modelId="{F13509B0-4229-4276-BFB1-D1DB448E72DA}" type="pres">
      <dgm:prSet presAssocID="{A41C4053-58EA-4270-9753-287CBF0AF62A}" presName="node" presStyleCnt="0"/>
      <dgm:spPr/>
    </dgm:pt>
    <dgm:pt modelId="{DFBA1A8E-8EAC-4882-8298-35255B83B373}" type="pres">
      <dgm:prSet presAssocID="{A41C4053-58EA-4270-9753-287CBF0AF62A}" presName="parentNode" presStyleLbl="node1" presStyleIdx="6" presStyleCnt="7" custScaleX="748353" custLinFactX="141725" custLinFactNeighborX="200000" custLinFactNeighborY="-30969">
        <dgm:presLayoutVars>
          <dgm:chMax val="1"/>
          <dgm:bulletEnabled val="1"/>
        </dgm:presLayoutVars>
      </dgm:prSet>
      <dgm:spPr/>
      <dgm:t>
        <a:bodyPr/>
        <a:lstStyle/>
        <a:p>
          <a:endParaRPr lang="es-EC"/>
        </a:p>
      </dgm:t>
    </dgm:pt>
    <dgm:pt modelId="{99F864D0-2640-4B11-99F8-09C5601C9B4E}" type="pres">
      <dgm:prSet presAssocID="{A41C4053-58EA-4270-9753-287CBF0AF62A}" presName="childNode" presStyleLbl="revTx" presStyleIdx="0" presStyleCnt="0">
        <dgm:presLayoutVars>
          <dgm:bulletEnabled val="1"/>
        </dgm:presLayoutVars>
      </dgm:prSet>
      <dgm:spPr/>
    </dgm:pt>
  </dgm:ptLst>
  <dgm:cxnLst>
    <dgm:cxn modelId="{C2732796-EBA7-41E5-B43E-D60F653CE9AA}" type="presOf" srcId="{53A3A102-DE25-434B-B59E-D769BE6BF3F7}" destId="{30CD722E-E610-41A5-BC9C-2B73EA8AB09F}" srcOrd="0" destOrd="0" presId="urn:microsoft.com/office/officeart/2005/8/layout/radial2"/>
    <dgm:cxn modelId="{5D33AF44-CDF7-4A65-B188-94689C845A66}" srcId="{A0E9FBD8-1C7C-4360-ABAE-B0DFC05FA28F}" destId="{53A3A102-DE25-434B-B59E-D769BE6BF3F7}" srcOrd="1" destOrd="0" parTransId="{7EB74CA0-557C-40E7-BF16-34218BFE9029}" sibTransId="{394AC5BD-9CFA-4CD4-BF47-4C6BC9486144}"/>
    <dgm:cxn modelId="{0295E7A1-9591-44B1-B28A-3FEFCDF00C97}" srcId="{A0E9FBD8-1C7C-4360-ABAE-B0DFC05FA28F}" destId="{27AC8B3F-3150-4D72-B416-8E8FB8F3C12C}" srcOrd="3" destOrd="0" parTransId="{C66A30C2-B7D2-43C4-891C-5811E0252DA9}" sibTransId="{D5A2E731-0EE2-4BE4-94FD-6D47FFFF6C28}"/>
    <dgm:cxn modelId="{8442F9C6-897C-4924-B8FF-3F6DDDC64480}" type="presOf" srcId="{6200774A-A537-4EF0-8758-F465554B70AA}" destId="{C53FCBD7-C550-4B4C-AA93-5E445121B2AB}" srcOrd="0" destOrd="0" presId="urn:microsoft.com/office/officeart/2005/8/layout/radial2"/>
    <dgm:cxn modelId="{4E4AE57C-FE97-44C6-A7A0-B31412493A82}" type="presOf" srcId="{EA2CDEAF-2407-492A-BAC2-F8803A85415E}" destId="{BE4FC0DD-42ED-48D4-8F17-AFA7CC4D42C5}" srcOrd="0" destOrd="0" presId="urn:microsoft.com/office/officeart/2005/8/layout/radial2"/>
    <dgm:cxn modelId="{3E5E8FD9-F626-47A4-926A-879B3A195018}" type="presOf" srcId="{921F5859-24EE-471F-B3DA-095985AA21CF}" destId="{53E6F474-3DD1-4DA4-85FC-2698A1F0DE35}" srcOrd="0" destOrd="0" presId="urn:microsoft.com/office/officeart/2005/8/layout/radial2"/>
    <dgm:cxn modelId="{0538A80B-4545-4537-AA5B-B2F5B9D519F7}" type="presOf" srcId="{91F2677E-EEEA-4F9C-BB12-52C2020144A3}" destId="{A3E95A63-E900-45F1-959E-61AD6BF7A41E}" srcOrd="0" destOrd="0" presId="urn:microsoft.com/office/officeart/2005/8/layout/radial2"/>
    <dgm:cxn modelId="{3A2FDBA7-46EF-4841-B5B2-44A19679FB9B}" type="presOf" srcId="{A0E9FBD8-1C7C-4360-ABAE-B0DFC05FA28F}" destId="{9B917E70-01A4-416E-ACA0-63CB1B8B590F}" srcOrd="0" destOrd="0" presId="urn:microsoft.com/office/officeart/2005/8/layout/radial2"/>
    <dgm:cxn modelId="{9989FBC0-8C61-46D3-8D57-AC8465759D1E}" type="presOf" srcId="{7EB74CA0-557C-40E7-BF16-34218BFE9029}" destId="{631BEBFC-77D8-469D-AF22-198FDAAF4F59}" srcOrd="0" destOrd="0" presId="urn:microsoft.com/office/officeart/2005/8/layout/radial2"/>
    <dgm:cxn modelId="{CDEE4BFF-A6BB-4994-845F-499B4D6256FD}" type="presOf" srcId="{E91187FE-B874-460C-AE60-B649D15E64B5}" destId="{C8CAD386-D551-43DD-9ECB-D971B6E4A3DF}" srcOrd="0" destOrd="0" presId="urn:microsoft.com/office/officeart/2005/8/layout/radial2"/>
    <dgm:cxn modelId="{79F8C923-7E04-4A90-93C3-F7804193EF17}" type="presOf" srcId="{A41C4053-58EA-4270-9753-287CBF0AF62A}" destId="{DFBA1A8E-8EAC-4882-8298-35255B83B373}" srcOrd="0" destOrd="0" presId="urn:microsoft.com/office/officeart/2005/8/layout/radial2"/>
    <dgm:cxn modelId="{34C7052E-F7D0-488B-AC7B-748FCFDC535D}" type="presOf" srcId="{C2565D20-F131-4011-A891-CEE70C3F7133}" destId="{ED632A71-1A29-4464-8E6F-CF085FF84382}" srcOrd="0" destOrd="0" presId="urn:microsoft.com/office/officeart/2005/8/layout/radial2"/>
    <dgm:cxn modelId="{F04CD17B-59A2-4CA8-94C0-A38C124D046A}" type="presOf" srcId="{7EF943AA-D511-4A50-96C7-0179DE3CE926}" destId="{514119A1-6BB1-497A-9ECC-A4585A187305}" srcOrd="0" destOrd="0" presId="urn:microsoft.com/office/officeart/2005/8/layout/radial2"/>
    <dgm:cxn modelId="{4790FD60-2C26-41D0-8DC8-B3E802DB4447}" srcId="{A0E9FBD8-1C7C-4360-ABAE-B0DFC05FA28F}" destId="{921F5859-24EE-471F-B3DA-095985AA21CF}" srcOrd="4" destOrd="0" parTransId="{E91187FE-B874-460C-AE60-B649D15E64B5}" sibTransId="{442B5FE1-5B0F-42F2-B179-7C39B694D033}"/>
    <dgm:cxn modelId="{207DC89F-ADD0-4EEF-8F49-D4D82EA6E115}" type="presOf" srcId="{C66A30C2-B7D2-43C4-891C-5811E0252DA9}" destId="{B0CDD56B-683A-4A90-9793-C369B61B50A9}" srcOrd="0" destOrd="0" presId="urn:microsoft.com/office/officeart/2005/8/layout/radial2"/>
    <dgm:cxn modelId="{B0B39A0E-CAFF-4365-BA6A-B6DDEC2D9A4F}" srcId="{A0E9FBD8-1C7C-4360-ABAE-B0DFC05FA28F}" destId="{EA2CDEAF-2407-492A-BAC2-F8803A85415E}" srcOrd="0" destOrd="0" parTransId="{91F2677E-EEEA-4F9C-BB12-52C2020144A3}" sibTransId="{B4CFC7E1-A844-4EC2-802A-D891BCAF2EAC}"/>
    <dgm:cxn modelId="{02364288-E531-4658-BD8A-5C7BD95ABF48}" srcId="{A0E9FBD8-1C7C-4360-ABAE-B0DFC05FA28F}" destId="{7EF943AA-D511-4A50-96C7-0179DE3CE926}" srcOrd="2" destOrd="0" parTransId="{6200774A-A537-4EF0-8758-F465554B70AA}" sibTransId="{02CB3948-C041-4656-83F2-297F4C955803}"/>
    <dgm:cxn modelId="{EEEF0AE6-E592-4AF0-81F1-E5A357661070}" srcId="{A0E9FBD8-1C7C-4360-ABAE-B0DFC05FA28F}" destId="{A41C4053-58EA-4270-9753-287CBF0AF62A}" srcOrd="5" destOrd="0" parTransId="{C2565D20-F131-4011-A891-CEE70C3F7133}" sibTransId="{6ACE0D05-97C1-4D6C-B6AC-2D3B0CBE22CB}"/>
    <dgm:cxn modelId="{8C8E9F55-90A0-4BF9-BC68-868C21DDA263}" type="presOf" srcId="{27AC8B3F-3150-4D72-B416-8E8FB8F3C12C}" destId="{FC529D0F-7B80-4D1D-A1AE-DE9AFB8EB236}" srcOrd="0" destOrd="0" presId="urn:microsoft.com/office/officeart/2005/8/layout/radial2"/>
    <dgm:cxn modelId="{E0C70C7F-D465-4752-A008-C1E2F1E22171}" type="presParOf" srcId="{9B917E70-01A4-416E-ACA0-63CB1B8B590F}" destId="{45737E36-A335-40D9-97D9-36240393EFCF}" srcOrd="0" destOrd="0" presId="urn:microsoft.com/office/officeart/2005/8/layout/radial2"/>
    <dgm:cxn modelId="{B5BE1CA4-DE3F-47FB-843A-DFEE89000EE9}" type="presParOf" srcId="{45737E36-A335-40D9-97D9-36240393EFCF}" destId="{A071CE73-A21E-406F-B605-354BBE1ABE10}" srcOrd="0" destOrd="0" presId="urn:microsoft.com/office/officeart/2005/8/layout/radial2"/>
    <dgm:cxn modelId="{1F37529E-4B3A-4F9A-825D-FD059FB70714}" type="presParOf" srcId="{A071CE73-A21E-406F-B605-354BBE1ABE10}" destId="{9AC20B87-E592-40BF-9C42-553217CBF2FF}" srcOrd="0" destOrd="0" presId="urn:microsoft.com/office/officeart/2005/8/layout/radial2"/>
    <dgm:cxn modelId="{F2B0E74D-904C-4D84-904E-CC61779925BF}" type="presParOf" srcId="{A071CE73-A21E-406F-B605-354BBE1ABE10}" destId="{7409031B-18E0-4B4D-8DB1-4A9B65E980C9}" srcOrd="1" destOrd="0" presId="urn:microsoft.com/office/officeart/2005/8/layout/radial2"/>
    <dgm:cxn modelId="{08F82A5F-479C-4AA2-B68C-EF7DC7CB321C}" type="presParOf" srcId="{45737E36-A335-40D9-97D9-36240393EFCF}" destId="{A3E95A63-E900-45F1-959E-61AD6BF7A41E}" srcOrd="1" destOrd="0" presId="urn:microsoft.com/office/officeart/2005/8/layout/radial2"/>
    <dgm:cxn modelId="{12A771A8-FFD5-4499-8EDC-E8F9BFE001AB}" type="presParOf" srcId="{45737E36-A335-40D9-97D9-36240393EFCF}" destId="{01519B40-5B91-41A0-A9A7-CEAC59959C66}" srcOrd="2" destOrd="0" presId="urn:microsoft.com/office/officeart/2005/8/layout/radial2"/>
    <dgm:cxn modelId="{B3C6B779-F864-464C-ACBF-2F72637B2DB1}" type="presParOf" srcId="{01519B40-5B91-41A0-A9A7-CEAC59959C66}" destId="{BE4FC0DD-42ED-48D4-8F17-AFA7CC4D42C5}" srcOrd="0" destOrd="0" presId="urn:microsoft.com/office/officeart/2005/8/layout/radial2"/>
    <dgm:cxn modelId="{7A91839F-03E7-43A5-BD23-10B936F8B5EF}" type="presParOf" srcId="{01519B40-5B91-41A0-A9A7-CEAC59959C66}" destId="{FFBD7F5F-EF37-43B3-B6BA-D1F2890A1D1E}" srcOrd="1" destOrd="0" presId="urn:microsoft.com/office/officeart/2005/8/layout/radial2"/>
    <dgm:cxn modelId="{7703D764-6969-4DF8-9CB6-1E9D6C506CFC}" type="presParOf" srcId="{45737E36-A335-40D9-97D9-36240393EFCF}" destId="{631BEBFC-77D8-469D-AF22-198FDAAF4F59}" srcOrd="3" destOrd="0" presId="urn:microsoft.com/office/officeart/2005/8/layout/radial2"/>
    <dgm:cxn modelId="{8BA05389-5EFA-40CE-B0A7-3254A6AE9606}" type="presParOf" srcId="{45737E36-A335-40D9-97D9-36240393EFCF}" destId="{106572C7-6F20-45B6-BB3C-325AD5077042}" srcOrd="4" destOrd="0" presId="urn:microsoft.com/office/officeart/2005/8/layout/radial2"/>
    <dgm:cxn modelId="{27D18432-1214-44E9-B389-CD53B78F8F6F}" type="presParOf" srcId="{106572C7-6F20-45B6-BB3C-325AD5077042}" destId="{30CD722E-E610-41A5-BC9C-2B73EA8AB09F}" srcOrd="0" destOrd="0" presId="urn:microsoft.com/office/officeart/2005/8/layout/radial2"/>
    <dgm:cxn modelId="{89FC8CC7-D20C-4949-8DCD-B8DD3B6418FC}" type="presParOf" srcId="{106572C7-6F20-45B6-BB3C-325AD5077042}" destId="{CAD523FA-4841-4301-B068-D96ADA387202}" srcOrd="1" destOrd="0" presId="urn:microsoft.com/office/officeart/2005/8/layout/radial2"/>
    <dgm:cxn modelId="{38A1528B-C3C7-4BFD-9D47-CFDCAC9BA5BC}" type="presParOf" srcId="{45737E36-A335-40D9-97D9-36240393EFCF}" destId="{C53FCBD7-C550-4B4C-AA93-5E445121B2AB}" srcOrd="5" destOrd="0" presId="urn:microsoft.com/office/officeart/2005/8/layout/radial2"/>
    <dgm:cxn modelId="{33806D99-44B4-4BFB-9631-845D4CD3DA36}" type="presParOf" srcId="{45737E36-A335-40D9-97D9-36240393EFCF}" destId="{BD54BB74-A663-474F-A624-45D1F72A916E}" srcOrd="6" destOrd="0" presId="urn:microsoft.com/office/officeart/2005/8/layout/radial2"/>
    <dgm:cxn modelId="{18C5AF41-C8CF-4DB7-9A90-DA4B18D6C6CA}" type="presParOf" srcId="{BD54BB74-A663-474F-A624-45D1F72A916E}" destId="{514119A1-6BB1-497A-9ECC-A4585A187305}" srcOrd="0" destOrd="0" presId="urn:microsoft.com/office/officeart/2005/8/layout/radial2"/>
    <dgm:cxn modelId="{D84AAD40-EA81-4550-A37F-DB419C7FF4AE}" type="presParOf" srcId="{BD54BB74-A663-474F-A624-45D1F72A916E}" destId="{F786E1F7-D6EC-4D6C-AF1A-5E90EAACFB8D}" srcOrd="1" destOrd="0" presId="urn:microsoft.com/office/officeart/2005/8/layout/radial2"/>
    <dgm:cxn modelId="{5487194F-4E1B-4BC4-B857-ED1B1A6C436D}" type="presParOf" srcId="{45737E36-A335-40D9-97D9-36240393EFCF}" destId="{B0CDD56B-683A-4A90-9793-C369B61B50A9}" srcOrd="7" destOrd="0" presId="urn:microsoft.com/office/officeart/2005/8/layout/radial2"/>
    <dgm:cxn modelId="{68C89605-6110-484E-B5FD-D75573A9943C}" type="presParOf" srcId="{45737E36-A335-40D9-97D9-36240393EFCF}" destId="{1DEFA7A1-962B-4DA6-8B81-9E6A788EFC40}" srcOrd="8" destOrd="0" presId="urn:microsoft.com/office/officeart/2005/8/layout/radial2"/>
    <dgm:cxn modelId="{195E110F-3678-43FB-B8AD-89B226455DB8}" type="presParOf" srcId="{1DEFA7A1-962B-4DA6-8B81-9E6A788EFC40}" destId="{FC529D0F-7B80-4D1D-A1AE-DE9AFB8EB236}" srcOrd="0" destOrd="0" presId="urn:microsoft.com/office/officeart/2005/8/layout/radial2"/>
    <dgm:cxn modelId="{96BA9C65-B4BF-421D-85C3-103E5B2FBFE4}" type="presParOf" srcId="{1DEFA7A1-962B-4DA6-8B81-9E6A788EFC40}" destId="{C7778F1F-7778-4140-94E7-5EA286D45CF5}" srcOrd="1" destOrd="0" presId="urn:microsoft.com/office/officeart/2005/8/layout/radial2"/>
    <dgm:cxn modelId="{441A075F-6C65-4A6C-A678-7B6A326D39D4}" type="presParOf" srcId="{45737E36-A335-40D9-97D9-36240393EFCF}" destId="{C8CAD386-D551-43DD-9ECB-D971B6E4A3DF}" srcOrd="9" destOrd="0" presId="urn:microsoft.com/office/officeart/2005/8/layout/radial2"/>
    <dgm:cxn modelId="{558F3082-44B5-44D4-8DFC-DDAB5967A472}" type="presParOf" srcId="{45737E36-A335-40D9-97D9-36240393EFCF}" destId="{937636E5-CC19-44A6-AD10-FB8ED4643FF1}" srcOrd="10" destOrd="0" presId="urn:microsoft.com/office/officeart/2005/8/layout/radial2"/>
    <dgm:cxn modelId="{64559AE7-49C3-44F6-8ECD-AE64853E177D}" type="presParOf" srcId="{937636E5-CC19-44A6-AD10-FB8ED4643FF1}" destId="{53E6F474-3DD1-4DA4-85FC-2698A1F0DE35}" srcOrd="0" destOrd="0" presId="urn:microsoft.com/office/officeart/2005/8/layout/radial2"/>
    <dgm:cxn modelId="{E66A8AD9-392E-4B0B-9F44-79FFA506F597}" type="presParOf" srcId="{937636E5-CC19-44A6-AD10-FB8ED4643FF1}" destId="{5362BD72-C446-4F77-B120-A1F90E2EE400}" srcOrd="1" destOrd="0" presId="urn:microsoft.com/office/officeart/2005/8/layout/radial2"/>
    <dgm:cxn modelId="{BD1CAFCE-31DE-4F85-A291-67A66DBAE4FE}" type="presParOf" srcId="{45737E36-A335-40D9-97D9-36240393EFCF}" destId="{ED632A71-1A29-4464-8E6F-CF085FF84382}" srcOrd="11" destOrd="0" presId="urn:microsoft.com/office/officeart/2005/8/layout/radial2"/>
    <dgm:cxn modelId="{11A0FB7C-8631-4E0B-94C3-1F11C72A9D2D}" type="presParOf" srcId="{45737E36-A335-40D9-97D9-36240393EFCF}" destId="{F13509B0-4229-4276-BFB1-D1DB448E72DA}" srcOrd="12" destOrd="0" presId="urn:microsoft.com/office/officeart/2005/8/layout/radial2"/>
    <dgm:cxn modelId="{0BB093EA-1437-4343-9B6A-9C08A62AD54E}" type="presParOf" srcId="{F13509B0-4229-4276-BFB1-D1DB448E72DA}" destId="{DFBA1A8E-8EAC-4882-8298-35255B83B373}" srcOrd="0" destOrd="0" presId="urn:microsoft.com/office/officeart/2005/8/layout/radial2"/>
    <dgm:cxn modelId="{BFFFFA7D-B064-45E0-86A0-C79F15A711B0}" type="presParOf" srcId="{F13509B0-4229-4276-BFB1-D1DB448E72DA}" destId="{99F864D0-2640-4B11-99F8-09C5601C9B4E}"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9246BF-6964-40B2-85DD-0B82C7B0E49B}"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s-EC"/>
        </a:p>
      </dgm:t>
    </dgm:pt>
    <dgm:pt modelId="{F5F023BC-E24E-4055-974F-3D71526E3BC1}">
      <dgm:prSet phldrT="[Texto]" custT="1"/>
      <dgm:spPr>
        <a:xfrm>
          <a:off x="1273037" y="2720380"/>
          <a:ext cx="1289208" cy="826426"/>
        </a:xfrm>
      </dgm:spPr>
      <dgm:t>
        <a:bodyPr/>
        <a:lstStyle/>
        <a:p>
          <a:r>
            <a:rPr lang="es-EC" sz="1400" b="1" dirty="0" smtClean="0">
              <a:latin typeface="Calibri"/>
              <a:ea typeface="+mn-ea"/>
              <a:cs typeface="+mn-cs"/>
            </a:rPr>
            <a:t>Gestión de personas y desarrollo de líderes.</a:t>
          </a:r>
          <a:endParaRPr lang="es-EC" sz="1400" b="1" dirty="0">
            <a:latin typeface="Calibri"/>
            <a:ea typeface="+mn-ea"/>
            <a:cs typeface="+mn-cs"/>
          </a:endParaRPr>
        </a:p>
      </dgm:t>
    </dgm:pt>
    <dgm:pt modelId="{CA782ED0-8027-4BBA-ABED-26BF6F48B54F}" type="sibTrans" cxnId="{BDECB721-BEF7-455A-AE62-441938F27EDF}">
      <dgm:prSet/>
      <dgm:spPr>
        <a:xfrm rot="13599588">
          <a:off x="1372746" y="2515941"/>
          <a:ext cx="187271" cy="278918"/>
        </a:xfrm>
      </dgm:spPr>
      <dgm:t>
        <a:bodyPr/>
        <a:lstStyle/>
        <a:p>
          <a:endParaRPr lang="es-EC">
            <a:solidFill>
              <a:sysClr val="window" lastClr="FFFFFF"/>
            </a:solidFill>
            <a:latin typeface="Calibri"/>
            <a:ea typeface="+mn-ea"/>
            <a:cs typeface="+mn-cs"/>
          </a:endParaRPr>
        </a:p>
      </dgm:t>
    </dgm:pt>
    <dgm:pt modelId="{F1B70F82-A99D-46DA-B78C-9DC5F1B5E734}" type="parTrans" cxnId="{BDECB721-BEF7-455A-AE62-441938F27EDF}">
      <dgm:prSet/>
      <dgm:spPr/>
      <dgm:t>
        <a:bodyPr/>
        <a:lstStyle/>
        <a:p>
          <a:endParaRPr lang="es-EC"/>
        </a:p>
      </dgm:t>
    </dgm:pt>
    <dgm:pt modelId="{32E9A3A2-AE51-45CB-842B-9B8CF8106EAC}">
      <dgm:prSet phldrT="[Texto]" custT="1"/>
      <dgm:spPr>
        <a:xfrm>
          <a:off x="2992969" y="2674632"/>
          <a:ext cx="1198028" cy="826426"/>
        </a:xfrm>
      </dgm:spPr>
      <dgm:t>
        <a:bodyPr/>
        <a:lstStyle/>
        <a:p>
          <a:r>
            <a:rPr lang="es-EC" sz="1400" b="1" dirty="0" smtClean="0">
              <a:latin typeface="Calibri"/>
              <a:ea typeface="+mn-ea"/>
              <a:cs typeface="+mn-cs"/>
            </a:rPr>
            <a:t>Formación y desarrollo del personal.</a:t>
          </a:r>
          <a:endParaRPr lang="es-EC" sz="1400" b="1" dirty="0">
            <a:latin typeface="Calibri"/>
            <a:ea typeface="+mn-ea"/>
            <a:cs typeface="+mn-cs"/>
          </a:endParaRPr>
        </a:p>
      </dgm:t>
    </dgm:pt>
    <dgm:pt modelId="{087B9E23-0114-4A4F-9733-3BECD1B03394}" type="sibTrans" cxnId="{9C1F4249-8955-4656-AD66-CF20DAFDFB37}">
      <dgm:prSet/>
      <dgm:spPr>
        <a:xfrm rot="10706095">
          <a:off x="2618305" y="2970461"/>
          <a:ext cx="331443" cy="278918"/>
        </a:xfrm>
      </dgm:spPr>
      <dgm:t>
        <a:bodyPr/>
        <a:lstStyle/>
        <a:p>
          <a:endParaRPr lang="es-EC">
            <a:solidFill>
              <a:sysClr val="window" lastClr="FFFFFF"/>
            </a:solidFill>
            <a:latin typeface="Calibri"/>
            <a:ea typeface="+mn-ea"/>
            <a:cs typeface="+mn-cs"/>
          </a:endParaRPr>
        </a:p>
      </dgm:t>
    </dgm:pt>
    <dgm:pt modelId="{F9E9A232-351D-4DD1-BE9F-5D5EAC7D2576}" type="parTrans" cxnId="{9C1F4249-8955-4656-AD66-CF20DAFDFB37}">
      <dgm:prSet/>
      <dgm:spPr/>
      <dgm:t>
        <a:bodyPr/>
        <a:lstStyle/>
        <a:p>
          <a:endParaRPr lang="es-EC"/>
        </a:p>
      </dgm:t>
    </dgm:pt>
    <dgm:pt modelId="{6210CC0F-BFCA-4C28-8597-AF67F3F514E6}">
      <dgm:prSet phldrT="[Texto]" custT="1"/>
      <dgm:spPr>
        <a:xfrm>
          <a:off x="3812181" y="1740970"/>
          <a:ext cx="1172351" cy="826426"/>
        </a:xfrm>
      </dgm:spPr>
      <dgm:t>
        <a:bodyPr/>
        <a:lstStyle/>
        <a:p>
          <a:r>
            <a:rPr lang="es-EC" sz="1400" b="1" smtClean="0">
              <a:latin typeface="Calibri"/>
              <a:ea typeface="+mn-ea"/>
              <a:cs typeface="+mn-cs"/>
            </a:rPr>
            <a:t>Selección del  personal .</a:t>
          </a:r>
          <a:endParaRPr lang="es-EC" sz="1400" b="1">
            <a:latin typeface="Calibri"/>
            <a:ea typeface="+mn-ea"/>
            <a:cs typeface="+mn-cs"/>
          </a:endParaRPr>
        </a:p>
      </dgm:t>
    </dgm:pt>
    <dgm:pt modelId="{7C68467E-C4F8-49ED-B57D-BA4484F3C431}" type="sibTrans" cxnId="{21A95533-9B0E-44FA-B9F0-8177F6C2C0E9}">
      <dgm:prSet/>
      <dgm:spPr>
        <a:xfrm rot="7848968">
          <a:off x="3919936" y="2477148"/>
          <a:ext cx="158079" cy="278918"/>
        </a:xfrm>
      </dgm:spPr>
      <dgm:t>
        <a:bodyPr/>
        <a:lstStyle/>
        <a:p>
          <a:endParaRPr lang="es-EC">
            <a:solidFill>
              <a:sysClr val="window" lastClr="FFFFFF"/>
            </a:solidFill>
            <a:latin typeface="Calibri"/>
            <a:ea typeface="+mn-ea"/>
            <a:cs typeface="+mn-cs"/>
          </a:endParaRPr>
        </a:p>
      </dgm:t>
    </dgm:pt>
    <dgm:pt modelId="{2306ECFF-39AA-497A-88BB-6CE46873C673}" type="parTrans" cxnId="{21A95533-9B0E-44FA-B9F0-8177F6C2C0E9}">
      <dgm:prSet/>
      <dgm:spPr/>
      <dgm:t>
        <a:bodyPr/>
        <a:lstStyle/>
        <a:p>
          <a:endParaRPr lang="es-EC"/>
        </a:p>
      </dgm:t>
    </dgm:pt>
    <dgm:pt modelId="{5991199F-138E-4ADA-B6E6-77D2313854D6}">
      <dgm:prSet phldrT="[Texto]" custT="1"/>
      <dgm:spPr>
        <a:xfrm>
          <a:off x="3424129" y="400445"/>
          <a:ext cx="1186814" cy="1012421"/>
        </a:xfrm>
      </dgm:spPr>
      <dgm:t>
        <a:bodyPr/>
        <a:lstStyle/>
        <a:p>
          <a:r>
            <a:rPr lang="es-EC" sz="1400" b="1" dirty="0" smtClean="0">
              <a:latin typeface="Calibri"/>
              <a:ea typeface="+mn-ea"/>
              <a:cs typeface="+mn-cs"/>
            </a:rPr>
            <a:t>Diseño del perfil de competencias de los puestos de trabajo y de la retribución salarial.</a:t>
          </a:r>
          <a:endParaRPr lang="es-EC" sz="1400" b="1" dirty="0">
            <a:latin typeface="Calibri"/>
            <a:ea typeface="+mn-ea"/>
            <a:cs typeface="+mn-cs"/>
          </a:endParaRPr>
        </a:p>
      </dgm:t>
    </dgm:pt>
    <dgm:pt modelId="{807BDE6A-DAFD-42CC-B710-936982B1E5BF}" type="sibTrans" cxnId="{251D23B2-0663-4BC4-8BDC-689AB1CA3A9A}">
      <dgm:prSet/>
      <dgm:spPr>
        <a:xfrm rot="4381477">
          <a:off x="4121442" y="1428609"/>
          <a:ext cx="195993" cy="278918"/>
        </a:xfrm>
      </dgm:spPr>
      <dgm:t>
        <a:bodyPr/>
        <a:lstStyle/>
        <a:p>
          <a:endParaRPr lang="es-EC">
            <a:solidFill>
              <a:sysClr val="window" lastClr="FFFFFF"/>
            </a:solidFill>
            <a:latin typeface="Calibri"/>
            <a:ea typeface="+mn-ea"/>
            <a:cs typeface="+mn-cs"/>
          </a:endParaRPr>
        </a:p>
      </dgm:t>
    </dgm:pt>
    <dgm:pt modelId="{CE4DAAA8-908A-4C31-980A-2ECDACAA3614}" type="parTrans" cxnId="{251D23B2-0663-4BC4-8BDC-689AB1CA3A9A}">
      <dgm:prSet/>
      <dgm:spPr/>
      <dgm:t>
        <a:bodyPr/>
        <a:lstStyle/>
        <a:p>
          <a:endParaRPr lang="es-EC"/>
        </a:p>
      </dgm:t>
    </dgm:pt>
    <dgm:pt modelId="{776A89A6-E137-4EFF-91E2-C70FFE140167}">
      <dgm:prSet phldrT="[Texto]" custT="1"/>
      <dgm:spPr>
        <a:xfrm>
          <a:off x="2154092" y="115237"/>
          <a:ext cx="1091469" cy="906383"/>
        </a:xfrm>
      </dgm:spPr>
      <dgm:t>
        <a:bodyPr/>
        <a:lstStyle/>
        <a:p>
          <a:r>
            <a:rPr lang="es-EC" sz="1400" b="1" dirty="0" smtClean="0">
              <a:latin typeface="Calibri"/>
              <a:ea typeface="+mn-ea"/>
              <a:cs typeface="+mn-cs"/>
            </a:rPr>
            <a:t>Políticas de Talento Humano basadas en competencias</a:t>
          </a:r>
          <a:endParaRPr lang="es-EC" sz="1400" b="1" dirty="0">
            <a:latin typeface="Calibri"/>
            <a:ea typeface="+mn-ea"/>
            <a:cs typeface="+mn-cs"/>
          </a:endParaRPr>
        </a:p>
      </dgm:t>
    </dgm:pt>
    <dgm:pt modelId="{472C6403-422C-4B16-BF42-CCF46546106D}" type="sibTrans" cxnId="{A656F5F3-441C-4665-8C9B-17B44E97E8C6}">
      <dgm:prSet/>
      <dgm:spPr>
        <a:xfrm rot="863749">
          <a:off x="3269439" y="591193"/>
          <a:ext cx="124796" cy="278918"/>
        </a:xfrm>
      </dgm:spPr>
      <dgm:t>
        <a:bodyPr/>
        <a:lstStyle/>
        <a:p>
          <a:endParaRPr lang="es-EC">
            <a:solidFill>
              <a:sysClr val="window" lastClr="FFFFFF"/>
            </a:solidFill>
            <a:latin typeface="Calibri"/>
            <a:ea typeface="+mn-ea"/>
            <a:cs typeface="+mn-cs"/>
          </a:endParaRPr>
        </a:p>
      </dgm:t>
    </dgm:pt>
    <dgm:pt modelId="{60C7B6E8-798A-40BC-8ECC-4B5EE2F409D7}" type="parTrans" cxnId="{A656F5F3-441C-4665-8C9B-17B44E97E8C6}">
      <dgm:prSet/>
      <dgm:spPr/>
      <dgm:t>
        <a:bodyPr/>
        <a:lstStyle/>
        <a:p>
          <a:endParaRPr lang="es-EC"/>
        </a:p>
      </dgm:t>
    </dgm:pt>
    <dgm:pt modelId="{49BA9F2C-7BBE-4BEF-B04B-5F485D561839}">
      <dgm:prSet phldrT="[Texto]" custT="1"/>
      <dgm:spPr>
        <a:xfrm>
          <a:off x="454248" y="1769543"/>
          <a:ext cx="1132220" cy="826426"/>
        </a:xfrm>
      </dgm:spPr>
      <dgm:t>
        <a:bodyPr/>
        <a:lstStyle/>
        <a:p>
          <a:pPr>
            <a:lnSpc>
              <a:spcPct val="100000"/>
            </a:lnSpc>
            <a:spcAft>
              <a:spcPts val="0"/>
            </a:spcAft>
          </a:pPr>
          <a:r>
            <a:rPr lang="es-EC" sz="1400" b="1" dirty="0" smtClean="0">
              <a:latin typeface="Calibri"/>
              <a:ea typeface="+mn-ea"/>
              <a:cs typeface="+mn-cs"/>
            </a:rPr>
            <a:t>Gestión de climas de trabajos  favorables</a:t>
          </a:r>
          <a:endParaRPr lang="es-EC" sz="1400" b="1" dirty="0">
            <a:latin typeface="Calibri"/>
            <a:ea typeface="+mn-ea"/>
            <a:cs typeface="+mn-cs"/>
          </a:endParaRPr>
        </a:p>
      </dgm:t>
    </dgm:pt>
    <dgm:pt modelId="{87275E3B-7D79-44EB-B90A-CBC22A72AE51}" type="parTrans" cxnId="{23AED880-75FE-48A9-AE17-1D38A979D422}">
      <dgm:prSet/>
      <dgm:spPr/>
      <dgm:t>
        <a:bodyPr/>
        <a:lstStyle/>
        <a:p>
          <a:endParaRPr lang="es-EC"/>
        </a:p>
      </dgm:t>
    </dgm:pt>
    <dgm:pt modelId="{1BCADFD1-7BA6-420E-BEC6-1A57D183787F}" type="sibTrans" cxnId="{23AED880-75FE-48A9-AE17-1D38A979D422}">
      <dgm:prSet/>
      <dgm:spPr>
        <a:xfrm rot="16831980">
          <a:off x="1027068" y="1446117"/>
          <a:ext cx="208653" cy="278918"/>
        </a:xfrm>
      </dgm:spPr>
      <dgm:t>
        <a:bodyPr/>
        <a:lstStyle/>
        <a:p>
          <a:endParaRPr lang="es-EC">
            <a:solidFill>
              <a:sysClr val="window" lastClr="FFFFFF"/>
            </a:solidFill>
            <a:latin typeface="Calibri"/>
            <a:ea typeface="+mn-ea"/>
            <a:cs typeface="+mn-cs"/>
          </a:endParaRPr>
        </a:p>
      </dgm:t>
    </dgm:pt>
    <dgm:pt modelId="{5AA6EC50-84B4-400F-9CA1-B7BE63FDF7D0}">
      <dgm:prSet phldrT="[Texto]" custT="1"/>
      <dgm:spPr>
        <a:xfrm>
          <a:off x="695829" y="517689"/>
          <a:ext cx="1105890" cy="873185"/>
        </a:xfrm>
      </dgm:spPr>
      <dgm:t>
        <a:bodyPr/>
        <a:lstStyle/>
        <a:p>
          <a:r>
            <a:rPr lang="es-EC" sz="1400" b="1" dirty="0" smtClean="0">
              <a:latin typeface="Calibri"/>
              <a:ea typeface="+mn-ea"/>
              <a:cs typeface="+mn-cs"/>
            </a:rPr>
            <a:t>Socialización y transferencia de conocimientos</a:t>
          </a:r>
          <a:endParaRPr lang="es-EC" sz="1400" b="1" dirty="0">
            <a:latin typeface="Calibri"/>
            <a:ea typeface="+mn-ea"/>
            <a:cs typeface="+mn-cs"/>
          </a:endParaRPr>
        </a:p>
      </dgm:t>
    </dgm:pt>
    <dgm:pt modelId="{42CEEC41-4372-45CF-BD12-75DE71EC3662}" type="parTrans" cxnId="{6AD72518-F1BA-47D0-B0F8-98AD1C8C6F37}">
      <dgm:prSet/>
      <dgm:spPr/>
      <dgm:t>
        <a:bodyPr/>
        <a:lstStyle/>
        <a:p>
          <a:endParaRPr lang="es-EC"/>
        </a:p>
      </dgm:t>
    </dgm:pt>
    <dgm:pt modelId="{25E2C981-24EC-4A82-916F-2753460D7920}" type="sibTrans" cxnId="{6AD72518-F1BA-47D0-B0F8-98AD1C8C6F37}">
      <dgm:prSet/>
      <dgm:spPr>
        <a:xfrm rot="20706535">
          <a:off x="1858653" y="622950"/>
          <a:ext cx="223363" cy="278918"/>
        </a:xfrm>
      </dgm:spPr>
      <dgm:t>
        <a:bodyPr/>
        <a:lstStyle/>
        <a:p>
          <a:endParaRPr lang="es-EC">
            <a:solidFill>
              <a:sysClr val="window" lastClr="FFFFFF"/>
            </a:solidFill>
            <a:latin typeface="Calibri"/>
            <a:ea typeface="+mn-ea"/>
            <a:cs typeface="+mn-cs"/>
          </a:endParaRPr>
        </a:p>
      </dgm:t>
    </dgm:pt>
    <dgm:pt modelId="{CBC8C37B-8405-4E45-B856-6E096AB2180F}" type="pres">
      <dgm:prSet presAssocID="{1C9246BF-6964-40B2-85DD-0B82C7B0E49B}" presName="Name0" presStyleCnt="0">
        <dgm:presLayoutVars>
          <dgm:dir/>
          <dgm:resizeHandles val="exact"/>
        </dgm:presLayoutVars>
      </dgm:prSet>
      <dgm:spPr/>
      <dgm:t>
        <a:bodyPr/>
        <a:lstStyle/>
        <a:p>
          <a:endParaRPr lang="es-EC"/>
        </a:p>
      </dgm:t>
    </dgm:pt>
    <dgm:pt modelId="{5BFB15A0-C448-40AC-BDDC-09E3D51F0C5F}" type="pres">
      <dgm:prSet presAssocID="{776A89A6-E137-4EFF-91E2-C70FFE140167}" presName="node" presStyleLbl="node1" presStyleIdx="0" presStyleCnt="7" custScaleX="201382" custScaleY="92482" custRadScaleRad="98723" custRadScaleInc="-7510">
        <dgm:presLayoutVars>
          <dgm:bulletEnabled val="1"/>
        </dgm:presLayoutVars>
      </dgm:prSet>
      <dgm:spPr/>
      <dgm:t>
        <a:bodyPr/>
        <a:lstStyle/>
        <a:p>
          <a:endParaRPr lang="es-EC"/>
        </a:p>
      </dgm:t>
    </dgm:pt>
    <dgm:pt modelId="{B2F9D385-DB36-4125-A3CF-2222042CBF47}" type="pres">
      <dgm:prSet presAssocID="{472C6403-422C-4B16-BF42-CCF46546106D}" presName="sibTrans" presStyleLbl="sibTrans2D1" presStyleIdx="0" presStyleCnt="7"/>
      <dgm:spPr/>
      <dgm:t>
        <a:bodyPr/>
        <a:lstStyle/>
        <a:p>
          <a:endParaRPr lang="es-EC"/>
        </a:p>
      </dgm:t>
    </dgm:pt>
    <dgm:pt modelId="{6AB6C059-EF23-4511-A579-93EDFA7DFC5D}" type="pres">
      <dgm:prSet presAssocID="{472C6403-422C-4B16-BF42-CCF46546106D}" presName="connectorText" presStyleLbl="sibTrans2D1" presStyleIdx="0" presStyleCnt="7"/>
      <dgm:spPr/>
      <dgm:t>
        <a:bodyPr/>
        <a:lstStyle/>
        <a:p>
          <a:endParaRPr lang="es-EC"/>
        </a:p>
      </dgm:t>
    </dgm:pt>
    <dgm:pt modelId="{9CE995EA-F935-4A2F-A152-93E0E79C134A}" type="pres">
      <dgm:prSet presAssocID="{5991199F-138E-4ADA-B6E6-77D2313854D6}" presName="node" presStyleLbl="node1" presStyleIdx="1" presStyleCnt="7" custScaleX="218833" custScaleY="179202" custRadScaleRad="115025" custRadScaleInc="42153">
        <dgm:presLayoutVars>
          <dgm:bulletEnabled val="1"/>
        </dgm:presLayoutVars>
      </dgm:prSet>
      <dgm:spPr/>
      <dgm:t>
        <a:bodyPr/>
        <a:lstStyle/>
        <a:p>
          <a:endParaRPr lang="es-EC"/>
        </a:p>
      </dgm:t>
    </dgm:pt>
    <dgm:pt modelId="{2F49E74D-6226-4475-9B78-6A018F2499A4}" type="pres">
      <dgm:prSet presAssocID="{807BDE6A-DAFD-42CC-B710-936982B1E5BF}" presName="sibTrans" presStyleLbl="sibTrans2D1" presStyleIdx="1" presStyleCnt="7"/>
      <dgm:spPr/>
      <dgm:t>
        <a:bodyPr/>
        <a:lstStyle/>
        <a:p>
          <a:endParaRPr lang="es-EC"/>
        </a:p>
      </dgm:t>
    </dgm:pt>
    <dgm:pt modelId="{8BE274E5-A8FC-4400-95DD-4144A83D24D8}" type="pres">
      <dgm:prSet presAssocID="{807BDE6A-DAFD-42CC-B710-936982B1E5BF}" presName="connectorText" presStyleLbl="sibTrans2D1" presStyleIdx="1" presStyleCnt="7"/>
      <dgm:spPr/>
      <dgm:t>
        <a:bodyPr/>
        <a:lstStyle/>
        <a:p>
          <a:endParaRPr lang="es-EC"/>
        </a:p>
      </dgm:t>
    </dgm:pt>
    <dgm:pt modelId="{40A3DD97-664C-4FE1-9538-6052646A27B3}" type="pres">
      <dgm:prSet presAssocID="{6210CC0F-BFCA-4C28-8597-AF67F3F514E6}" presName="node" presStyleLbl="node1" presStyleIdx="2" presStyleCnt="7" custScaleX="189768" custRadScaleRad="107895" custRadScaleInc="8971">
        <dgm:presLayoutVars>
          <dgm:bulletEnabled val="1"/>
        </dgm:presLayoutVars>
      </dgm:prSet>
      <dgm:spPr/>
      <dgm:t>
        <a:bodyPr/>
        <a:lstStyle/>
        <a:p>
          <a:endParaRPr lang="es-EC"/>
        </a:p>
      </dgm:t>
    </dgm:pt>
    <dgm:pt modelId="{17019A6B-AB42-4495-982B-3D5A0A6BE1C7}" type="pres">
      <dgm:prSet presAssocID="{7C68467E-C4F8-49ED-B57D-BA4484F3C431}" presName="sibTrans" presStyleLbl="sibTrans2D1" presStyleIdx="2" presStyleCnt="7"/>
      <dgm:spPr/>
      <dgm:t>
        <a:bodyPr/>
        <a:lstStyle/>
        <a:p>
          <a:endParaRPr lang="es-EC"/>
        </a:p>
      </dgm:t>
    </dgm:pt>
    <dgm:pt modelId="{8EB363AC-DBF1-4115-B723-6411A1701C97}" type="pres">
      <dgm:prSet presAssocID="{7C68467E-C4F8-49ED-B57D-BA4484F3C431}" presName="connectorText" presStyleLbl="sibTrans2D1" presStyleIdx="2" presStyleCnt="7"/>
      <dgm:spPr/>
      <dgm:t>
        <a:bodyPr/>
        <a:lstStyle/>
        <a:p>
          <a:endParaRPr lang="es-EC"/>
        </a:p>
      </dgm:t>
    </dgm:pt>
    <dgm:pt modelId="{842B7363-C598-4AF8-A3DD-D54009803F81}" type="pres">
      <dgm:prSet presAssocID="{32E9A3A2-AE51-45CB-842B-9B8CF8106EAC}" presName="node" presStyleLbl="node1" presStyleIdx="3" presStyleCnt="7" custScaleX="173933" custRadScaleRad="100808" custRadScaleInc="-30028">
        <dgm:presLayoutVars>
          <dgm:bulletEnabled val="1"/>
        </dgm:presLayoutVars>
      </dgm:prSet>
      <dgm:spPr/>
      <dgm:t>
        <a:bodyPr/>
        <a:lstStyle/>
        <a:p>
          <a:endParaRPr lang="es-EC"/>
        </a:p>
      </dgm:t>
    </dgm:pt>
    <dgm:pt modelId="{BB4F40A2-4CE8-4FD2-9B24-35357DD43248}" type="pres">
      <dgm:prSet presAssocID="{087B9E23-0114-4A4F-9733-3BECD1B03394}" presName="sibTrans" presStyleLbl="sibTrans2D1" presStyleIdx="3" presStyleCnt="7"/>
      <dgm:spPr/>
      <dgm:t>
        <a:bodyPr/>
        <a:lstStyle/>
        <a:p>
          <a:endParaRPr lang="es-EC"/>
        </a:p>
      </dgm:t>
    </dgm:pt>
    <dgm:pt modelId="{35ADBE22-FAA2-4D13-BE1D-D9CD7AE926F9}" type="pres">
      <dgm:prSet presAssocID="{087B9E23-0114-4A4F-9733-3BECD1B03394}" presName="connectorText" presStyleLbl="sibTrans2D1" presStyleIdx="3" presStyleCnt="7"/>
      <dgm:spPr/>
      <dgm:t>
        <a:bodyPr/>
        <a:lstStyle/>
        <a:p>
          <a:endParaRPr lang="es-EC"/>
        </a:p>
      </dgm:t>
    </dgm:pt>
    <dgm:pt modelId="{B50E21A1-2AB2-4AD1-9F3E-F2E7E03A93CA}" type="pres">
      <dgm:prSet presAssocID="{F5F023BC-E24E-4055-974F-3D71526E3BC1}" presName="node" presStyleLbl="node1" presStyleIdx="4" presStyleCnt="7" custScaleX="181807" custRadScaleRad="109915" custRadScaleInc="55793">
        <dgm:presLayoutVars>
          <dgm:bulletEnabled val="1"/>
        </dgm:presLayoutVars>
      </dgm:prSet>
      <dgm:spPr/>
      <dgm:t>
        <a:bodyPr/>
        <a:lstStyle/>
        <a:p>
          <a:endParaRPr lang="es-EC"/>
        </a:p>
      </dgm:t>
    </dgm:pt>
    <dgm:pt modelId="{EAD15F70-A101-4875-977C-741F11273F4B}" type="pres">
      <dgm:prSet presAssocID="{CA782ED0-8027-4BBA-ABED-26BF6F48B54F}" presName="sibTrans" presStyleLbl="sibTrans2D1" presStyleIdx="4" presStyleCnt="7"/>
      <dgm:spPr/>
      <dgm:t>
        <a:bodyPr/>
        <a:lstStyle/>
        <a:p>
          <a:endParaRPr lang="es-EC"/>
        </a:p>
      </dgm:t>
    </dgm:pt>
    <dgm:pt modelId="{67A1E64A-8337-4996-9883-0C15CA2B1812}" type="pres">
      <dgm:prSet presAssocID="{CA782ED0-8027-4BBA-ABED-26BF6F48B54F}" presName="connectorText" presStyleLbl="sibTrans2D1" presStyleIdx="4" presStyleCnt="7"/>
      <dgm:spPr/>
      <dgm:t>
        <a:bodyPr/>
        <a:lstStyle/>
        <a:p>
          <a:endParaRPr lang="es-EC"/>
        </a:p>
      </dgm:t>
    </dgm:pt>
    <dgm:pt modelId="{A9AD0EE6-1F58-4F09-A3E1-7EE41496C11B}" type="pres">
      <dgm:prSet presAssocID="{49BA9F2C-7BBE-4BEF-B04B-5F485D561839}" presName="node" presStyleLbl="node1" presStyleIdx="5" presStyleCnt="7" custScaleX="187832" custRadScaleRad="102471" custRadScaleInc="350">
        <dgm:presLayoutVars>
          <dgm:bulletEnabled val="1"/>
        </dgm:presLayoutVars>
      </dgm:prSet>
      <dgm:spPr/>
      <dgm:t>
        <a:bodyPr/>
        <a:lstStyle/>
        <a:p>
          <a:endParaRPr lang="es-EC"/>
        </a:p>
      </dgm:t>
    </dgm:pt>
    <dgm:pt modelId="{9ACAB0C4-A551-4C42-A46E-D4BD360C55EE}" type="pres">
      <dgm:prSet presAssocID="{1BCADFD1-7BA6-420E-BEC6-1A57D183787F}" presName="sibTrans" presStyleLbl="sibTrans2D1" presStyleIdx="5" presStyleCnt="7"/>
      <dgm:spPr/>
      <dgm:t>
        <a:bodyPr/>
        <a:lstStyle/>
        <a:p>
          <a:endParaRPr lang="es-EC"/>
        </a:p>
      </dgm:t>
    </dgm:pt>
    <dgm:pt modelId="{BBD227C3-9788-47CC-BBA4-19EA6C626BB6}" type="pres">
      <dgm:prSet presAssocID="{1BCADFD1-7BA6-420E-BEC6-1A57D183787F}" presName="connectorText" presStyleLbl="sibTrans2D1" presStyleIdx="5" presStyleCnt="7"/>
      <dgm:spPr/>
      <dgm:t>
        <a:bodyPr/>
        <a:lstStyle/>
        <a:p>
          <a:endParaRPr lang="es-EC"/>
        </a:p>
      </dgm:t>
    </dgm:pt>
    <dgm:pt modelId="{EEAA8E48-BEFC-4746-B18C-346B1BED3A88}" type="pres">
      <dgm:prSet presAssocID="{5AA6EC50-84B4-400F-9CA1-B7BE63FDF7D0}" presName="node" presStyleLbl="node1" presStyleIdx="6" presStyleCnt="7" custScaleX="211123" custRadScaleRad="114094" custRadScaleInc="-36777">
        <dgm:presLayoutVars>
          <dgm:bulletEnabled val="1"/>
        </dgm:presLayoutVars>
      </dgm:prSet>
      <dgm:spPr/>
      <dgm:t>
        <a:bodyPr/>
        <a:lstStyle/>
        <a:p>
          <a:endParaRPr lang="es-EC"/>
        </a:p>
      </dgm:t>
    </dgm:pt>
    <dgm:pt modelId="{B074D725-0B86-4C2F-9A34-258804E699B8}" type="pres">
      <dgm:prSet presAssocID="{25E2C981-24EC-4A82-916F-2753460D7920}" presName="sibTrans" presStyleLbl="sibTrans2D1" presStyleIdx="6" presStyleCnt="7"/>
      <dgm:spPr/>
      <dgm:t>
        <a:bodyPr/>
        <a:lstStyle/>
        <a:p>
          <a:endParaRPr lang="es-EC"/>
        </a:p>
      </dgm:t>
    </dgm:pt>
    <dgm:pt modelId="{DC9031AB-700D-4CEA-8F3D-2E6E565E1D57}" type="pres">
      <dgm:prSet presAssocID="{25E2C981-24EC-4A82-916F-2753460D7920}" presName="connectorText" presStyleLbl="sibTrans2D1" presStyleIdx="6" presStyleCnt="7"/>
      <dgm:spPr/>
      <dgm:t>
        <a:bodyPr/>
        <a:lstStyle/>
        <a:p>
          <a:endParaRPr lang="es-EC"/>
        </a:p>
      </dgm:t>
    </dgm:pt>
  </dgm:ptLst>
  <dgm:cxnLst>
    <dgm:cxn modelId="{4A0513C9-B6F2-43BF-8EB3-6DCEECEB4418}" type="presOf" srcId="{1C9246BF-6964-40B2-85DD-0B82C7B0E49B}" destId="{CBC8C37B-8405-4E45-B856-6E096AB2180F}" srcOrd="0" destOrd="0" presId="urn:microsoft.com/office/officeart/2005/8/layout/cycle7"/>
    <dgm:cxn modelId="{2359C98A-ED8B-4F1F-AE34-9FE103A34D6F}" type="presOf" srcId="{087B9E23-0114-4A4F-9733-3BECD1B03394}" destId="{BB4F40A2-4CE8-4FD2-9B24-35357DD43248}" srcOrd="0" destOrd="0" presId="urn:microsoft.com/office/officeart/2005/8/layout/cycle7"/>
    <dgm:cxn modelId="{A656F5F3-441C-4665-8C9B-17B44E97E8C6}" srcId="{1C9246BF-6964-40B2-85DD-0B82C7B0E49B}" destId="{776A89A6-E137-4EFF-91E2-C70FFE140167}" srcOrd="0" destOrd="0" parTransId="{60C7B6E8-798A-40BC-8ECC-4B5EE2F409D7}" sibTransId="{472C6403-422C-4B16-BF42-CCF46546106D}"/>
    <dgm:cxn modelId="{59D7FB59-3FC7-4F0B-BF28-5661C824BCEF}" type="presOf" srcId="{087B9E23-0114-4A4F-9733-3BECD1B03394}" destId="{35ADBE22-FAA2-4D13-BE1D-D9CD7AE926F9}" srcOrd="1" destOrd="0" presId="urn:microsoft.com/office/officeart/2005/8/layout/cycle7"/>
    <dgm:cxn modelId="{5844055B-700E-4EF5-9C6A-8F6B032AD4D9}" type="presOf" srcId="{776A89A6-E137-4EFF-91E2-C70FFE140167}" destId="{5BFB15A0-C448-40AC-BDDC-09E3D51F0C5F}" srcOrd="0" destOrd="0" presId="urn:microsoft.com/office/officeart/2005/8/layout/cycle7"/>
    <dgm:cxn modelId="{0B007702-7451-4EF4-975A-D3352F94849B}" type="presOf" srcId="{25E2C981-24EC-4A82-916F-2753460D7920}" destId="{B074D725-0B86-4C2F-9A34-258804E699B8}" srcOrd="0" destOrd="0" presId="urn:microsoft.com/office/officeart/2005/8/layout/cycle7"/>
    <dgm:cxn modelId="{AA0D5A53-4A69-4AA4-9D6B-4CF8A58E4FA3}" type="presOf" srcId="{49BA9F2C-7BBE-4BEF-B04B-5F485D561839}" destId="{A9AD0EE6-1F58-4F09-A3E1-7EE41496C11B}" srcOrd="0" destOrd="0" presId="urn:microsoft.com/office/officeart/2005/8/layout/cycle7"/>
    <dgm:cxn modelId="{E10916FF-156B-4733-A636-A6C0C2508F38}" type="presOf" srcId="{32E9A3A2-AE51-45CB-842B-9B8CF8106EAC}" destId="{842B7363-C598-4AF8-A3DD-D54009803F81}" srcOrd="0" destOrd="0" presId="urn:microsoft.com/office/officeart/2005/8/layout/cycle7"/>
    <dgm:cxn modelId="{ECF3DCCA-568A-4DFA-BC43-98A2BAA87575}" type="presOf" srcId="{F5F023BC-E24E-4055-974F-3D71526E3BC1}" destId="{B50E21A1-2AB2-4AD1-9F3E-F2E7E03A93CA}" srcOrd="0" destOrd="0" presId="urn:microsoft.com/office/officeart/2005/8/layout/cycle7"/>
    <dgm:cxn modelId="{FF71C4EE-B7ED-4B3A-93B2-635D5812ED47}" type="presOf" srcId="{6210CC0F-BFCA-4C28-8597-AF67F3F514E6}" destId="{40A3DD97-664C-4FE1-9538-6052646A27B3}" srcOrd="0" destOrd="0" presId="urn:microsoft.com/office/officeart/2005/8/layout/cycle7"/>
    <dgm:cxn modelId="{251D23B2-0663-4BC4-8BDC-689AB1CA3A9A}" srcId="{1C9246BF-6964-40B2-85DD-0B82C7B0E49B}" destId="{5991199F-138E-4ADA-B6E6-77D2313854D6}" srcOrd="1" destOrd="0" parTransId="{CE4DAAA8-908A-4C31-980A-2ECDACAA3614}" sibTransId="{807BDE6A-DAFD-42CC-B710-936982B1E5BF}"/>
    <dgm:cxn modelId="{F80FEC8E-4C12-481D-8FF0-E2DC0304D4DC}" type="presOf" srcId="{CA782ED0-8027-4BBA-ABED-26BF6F48B54F}" destId="{67A1E64A-8337-4996-9883-0C15CA2B1812}" srcOrd="1" destOrd="0" presId="urn:microsoft.com/office/officeart/2005/8/layout/cycle7"/>
    <dgm:cxn modelId="{AE8FABAF-9A75-4E9C-917B-3F38355D06D8}" type="presOf" srcId="{472C6403-422C-4B16-BF42-CCF46546106D}" destId="{6AB6C059-EF23-4511-A579-93EDFA7DFC5D}" srcOrd="1" destOrd="0" presId="urn:microsoft.com/office/officeart/2005/8/layout/cycle7"/>
    <dgm:cxn modelId="{1DE1C2B6-4F2F-46CD-AF0E-1EF5DB81D60A}" type="presOf" srcId="{472C6403-422C-4B16-BF42-CCF46546106D}" destId="{B2F9D385-DB36-4125-A3CF-2222042CBF47}" srcOrd="0" destOrd="0" presId="urn:microsoft.com/office/officeart/2005/8/layout/cycle7"/>
    <dgm:cxn modelId="{E870E3FC-1803-4999-BD4F-6C0CB8F1829B}" type="presOf" srcId="{5991199F-138E-4ADA-B6E6-77D2313854D6}" destId="{9CE995EA-F935-4A2F-A152-93E0E79C134A}" srcOrd="0" destOrd="0" presId="urn:microsoft.com/office/officeart/2005/8/layout/cycle7"/>
    <dgm:cxn modelId="{21A95533-9B0E-44FA-B9F0-8177F6C2C0E9}" srcId="{1C9246BF-6964-40B2-85DD-0B82C7B0E49B}" destId="{6210CC0F-BFCA-4C28-8597-AF67F3F514E6}" srcOrd="2" destOrd="0" parTransId="{2306ECFF-39AA-497A-88BB-6CE46873C673}" sibTransId="{7C68467E-C4F8-49ED-B57D-BA4484F3C431}"/>
    <dgm:cxn modelId="{F6DB7CDB-E46A-44EA-BAE6-C36BF1409385}" type="presOf" srcId="{7C68467E-C4F8-49ED-B57D-BA4484F3C431}" destId="{8EB363AC-DBF1-4115-B723-6411A1701C97}" srcOrd="1" destOrd="0" presId="urn:microsoft.com/office/officeart/2005/8/layout/cycle7"/>
    <dgm:cxn modelId="{E052D898-60E4-4C2F-A5F1-6ED7FD1F0E62}" type="presOf" srcId="{807BDE6A-DAFD-42CC-B710-936982B1E5BF}" destId="{2F49E74D-6226-4475-9B78-6A018F2499A4}" srcOrd="0" destOrd="0" presId="urn:microsoft.com/office/officeart/2005/8/layout/cycle7"/>
    <dgm:cxn modelId="{6AD72518-F1BA-47D0-B0F8-98AD1C8C6F37}" srcId="{1C9246BF-6964-40B2-85DD-0B82C7B0E49B}" destId="{5AA6EC50-84B4-400F-9CA1-B7BE63FDF7D0}" srcOrd="6" destOrd="0" parTransId="{42CEEC41-4372-45CF-BD12-75DE71EC3662}" sibTransId="{25E2C981-24EC-4A82-916F-2753460D7920}"/>
    <dgm:cxn modelId="{75794AD2-69F2-4BFD-88CE-0B4F7D7DB72B}" type="presOf" srcId="{5AA6EC50-84B4-400F-9CA1-B7BE63FDF7D0}" destId="{EEAA8E48-BEFC-4746-B18C-346B1BED3A88}" srcOrd="0" destOrd="0" presId="urn:microsoft.com/office/officeart/2005/8/layout/cycle7"/>
    <dgm:cxn modelId="{23AED880-75FE-48A9-AE17-1D38A979D422}" srcId="{1C9246BF-6964-40B2-85DD-0B82C7B0E49B}" destId="{49BA9F2C-7BBE-4BEF-B04B-5F485D561839}" srcOrd="5" destOrd="0" parTransId="{87275E3B-7D79-44EB-B90A-CBC22A72AE51}" sibTransId="{1BCADFD1-7BA6-420E-BEC6-1A57D183787F}"/>
    <dgm:cxn modelId="{A54CD37F-4C9D-46D0-8B8B-FF5FA0E9D3FD}" type="presOf" srcId="{7C68467E-C4F8-49ED-B57D-BA4484F3C431}" destId="{17019A6B-AB42-4495-982B-3D5A0A6BE1C7}" srcOrd="0" destOrd="0" presId="urn:microsoft.com/office/officeart/2005/8/layout/cycle7"/>
    <dgm:cxn modelId="{2E981E65-C78F-4556-A325-2ED6F6FFAB18}" type="presOf" srcId="{807BDE6A-DAFD-42CC-B710-936982B1E5BF}" destId="{8BE274E5-A8FC-4400-95DD-4144A83D24D8}" srcOrd="1" destOrd="0" presId="urn:microsoft.com/office/officeart/2005/8/layout/cycle7"/>
    <dgm:cxn modelId="{BDECB721-BEF7-455A-AE62-441938F27EDF}" srcId="{1C9246BF-6964-40B2-85DD-0B82C7B0E49B}" destId="{F5F023BC-E24E-4055-974F-3D71526E3BC1}" srcOrd="4" destOrd="0" parTransId="{F1B70F82-A99D-46DA-B78C-9DC5F1B5E734}" sibTransId="{CA782ED0-8027-4BBA-ABED-26BF6F48B54F}"/>
    <dgm:cxn modelId="{2E42B7B4-D476-4FA0-B7FD-251EF4357A6E}" type="presOf" srcId="{1BCADFD1-7BA6-420E-BEC6-1A57D183787F}" destId="{BBD227C3-9788-47CC-BBA4-19EA6C626BB6}" srcOrd="1" destOrd="0" presId="urn:microsoft.com/office/officeart/2005/8/layout/cycle7"/>
    <dgm:cxn modelId="{9C1F4249-8955-4656-AD66-CF20DAFDFB37}" srcId="{1C9246BF-6964-40B2-85DD-0B82C7B0E49B}" destId="{32E9A3A2-AE51-45CB-842B-9B8CF8106EAC}" srcOrd="3" destOrd="0" parTransId="{F9E9A232-351D-4DD1-BE9F-5D5EAC7D2576}" sibTransId="{087B9E23-0114-4A4F-9733-3BECD1B03394}"/>
    <dgm:cxn modelId="{B0E812F6-F33E-422A-B402-314C6537DCEB}" type="presOf" srcId="{1BCADFD1-7BA6-420E-BEC6-1A57D183787F}" destId="{9ACAB0C4-A551-4C42-A46E-D4BD360C55EE}" srcOrd="0" destOrd="0" presId="urn:microsoft.com/office/officeart/2005/8/layout/cycle7"/>
    <dgm:cxn modelId="{DD52C45A-07D0-4761-9F7A-832D1D906FCE}" type="presOf" srcId="{CA782ED0-8027-4BBA-ABED-26BF6F48B54F}" destId="{EAD15F70-A101-4875-977C-741F11273F4B}" srcOrd="0" destOrd="0" presId="urn:microsoft.com/office/officeart/2005/8/layout/cycle7"/>
    <dgm:cxn modelId="{9E0B32E1-BA9F-4E90-8F19-2D535EBF6FE4}" type="presOf" srcId="{25E2C981-24EC-4A82-916F-2753460D7920}" destId="{DC9031AB-700D-4CEA-8F3D-2E6E565E1D57}" srcOrd="1" destOrd="0" presId="urn:microsoft.com/office/officeart/2005/8/layout/cycle7"/>
    <dgm:cxn modelId="{9E3A209F-7819-42C1-B330-DEBDAA5EBCB7}" type="presParOf" srcId="{CBC8C37B-8405-4E45-B856-6E096AB2180F}" destId="{5BFB15A0-C448-40AC-BDDC-09E3D51F0C5F}" srcOrd="0" destOrd="0" presId="urn:microsoft.com/office/officeart/2005/8/layout/cycle7"/>
    <dgm:cxn modelId="{4A00E221-9B50-4A14-A2A2-5EE59C622289}" type="presParOf" srcId="{CBC8C37B-8405-4E45-B856-6E096AB2180F}" destId="{B2F9D385-DB36-4125-A3CF-2222042CBF47}" srcOrd="1" destOrd="0" presId="urn:microsoft.com/office/officeart/2005/8/layout/cycle7"/>
    <dgm:cxn modelId="{FEB7C44F-3506-4807-A033-2697F2F7968E}" type="presParOf" srcId="{B2F9D385-DB36-4125-A3CF-2222042CBF47}" destId="{6AB6C059-EF23-4511-A579-93EDFA7DFC5D}" srcOrd="0" destOrd="0" presId="urn:microsoft.com/office/officeart/2005/8/layout/cycle7"/>
    <dgm:cxn modelId="{C0523B8D-31FE-4086-9932-1BFD93704451}" type="presParOf" srcId="{CBC8C37B-8405-4E45-B856-6E096AB2180F}" destId="{9CE995EA-F935-4A2F-A152-93E0E79C134A}" srcOrd="2" destOrd="0" presId="urn:microsoft.com/office/officeart/2005/8/layout/cycle7"/>
    <dgm:cxn modelId="{AF6BB81D-12CC-411B-81B9-93636ABCC99E}" type="presParOf" srcId="{CBC8C37B-8405-4E45-B856-6E096AB2180F}" destId="{2F49E74D-6226-4475-9B78-6A018F2499A4}" srcOrd="3" destOrd="0" presId="urn:microsoft.com/office/officeart/2005/8/layout/cycle7"/>
    <dgm:cxn modelId="{2CB125A4-7329-4CAF-9D2C-8B2199949D0E}" type="presParOf" srcId="{2F49E74D-6226-4475-9B78-6A018F2499A4}" destId="{8BE274E5-A8FC-4400-95DD-4144A83D24D8}" srcOrd="0" destOrd="0" presId="urn:microsoft.com/office/officeart/2005/8/layout/cycle7"/>
    <dgm:cxn modelId="{1A7C82AF-DF21-4216-8336-5483F2319AB5}" type="presParOf" srcId="{CBC8C37B-8405-4E45-B856-6E096AB2180F}" destId="{40A3DD97-664C-4FE1-9538-6052646A27B3}" srcOrd="4" destOrd="0" presId="urn:microsoft.com/office/officeart/2005/8/layout/cycle7"/>
    <dgm:cxn modelId="{D013215F-01C6-4C52-82CD-1BBB061934E9}" type="presParOf" srcId="{CBC8C37B-8405-4E45-B856-6E096AB2180F}" destId="{17019A6B-AB42-4495-982B-3D5A0A6BE1C7}" srcOrd="5" destOrd="0" presId="urn:microsoft.com/office/officeart/2005/8/layout/cycle7"/>
    <dgm:cxn modelId="{6D82ADC5-2E5C-44F8-B008-C70CBAC5CD6F}" type="presParOf" srcId="{17019A6B-AB42-4495-982B-3D5A0A6BE1C7}" destId="{8EB363AC-DBF1-4115-B723-6411A1701C97}" srcOrd="0" destOrd="0" presId="urn:microsoft.com/office/officeart/2005/8/layout/cycle7"/>
    <dgm:cxn modelId="{635EF3C9-1A4D-4368-BE0E-3FD8FB8A0884}" type="presParOf" srcId="{CBC8C37B-8405-4E45-B856-6E096AB2180F}" destId="{842B7363-C598-4AF8-A3DD-D54009803F81}" srcOrd="6" destOrd="0" presId="urn:microsoft.com/office/officeart/2005/8/layout/cycle7"/>
    <dgm:cxn modelId="{1F529114-4BCF-43B2-AE5D-A2F60BEFF1B6}" type="presParOf" srcId="{CBC8C37B-8405-4E45-B856-6E096AB2180F}" destId="{BB4F40A2-4CE8-4FD2-9B24-35357DD43248}" srcOrd="7" destOrd="0" presId="urn:microsoft.com/office/officeart/2005/8/layout/cycle7"/>
    <dgm:cxn modelId="{B5C3C841-3502-4A35-984B-45568CBCB3CF}" type="presParOf" srcId="{BB4F40A2-4CE8-4FD2-9B24-35357DD43248}" destId="{35ADBE22-FAA2-4D13-BE1D-D9CD7AE926F9}" srcOrd="0" destOrd="0" presId="urn:microsoft.com/office/officeart/2005/8/layout/cycle7"/>
    <dgm:cxn modelId="{896FD97C-0136-48DC-87BE-F3C0169B4E26}" type="presParOf" srcId="{CBC8C37B-8405-4E45-B856-6E096AB2180F}" destId="{B50E21A1-2AB2-4AD1-9F3E-F2E7E03A93CA}" srcOrd="8" destOrd="0" presId="urn:microsoft.com/office/officeart/2005/8/layout/cycle7"/>
    <dgm:cxn modelId="{4AEFE6C3-0BC9-4839-904F-C914AED416EC}" type="presParOf" srcId="{CBC8C37B-8405-4E45-B856-6E096AB2180F}" destId="{EAD15F70-A101-4875-977C-741F11273F4B}" srcOrd="9" destOrd="0" presId="urn:microsoft.com/office/officeart/2005/8/layout/cycle7"/>
    <dgm:cxn modelId="{077F7532-C56A-4EBF-8C63-AF8F7AB2FA32}" type="presParOf" srcId="{EAD15F70-A101-4875-977C-741F11273F4B}" destId="{67A1E64A-8337-4996-9883-0C15CA2B1812}" srcOrd="0" destOrd="0" presId="urn:microsoft.com/office/officeart/2005/8/layout/cycle7"/>
    <dgm:cxn modelId="{6A45F26B-FA5C-4543-87D0-5737F442E901}" type="presParOf" srcId="{CBC8C37B-8405-4E45-B856-6E096AB2180F}" destId="{A9AD0EE6-1F58-4F09-A3E1-7EE41496C11B}" srcOrd="10" destOrd="0" presId="urn:microsoft.com/office/officeart/2005/8/layout/cycle7"/>
    <dgm:cxn modelId="{39F9E690-B03E-443D-8C7C-F2F5E01F50AD}" type="presParOf" srcId="{CBC8C37B-8405-4E45-B856-6E096AB2180F}" destId="{9ACAB0C4-A551-4C42-A46E-D4BD360C55EE}" srcOrd="11" destOrd="0" presId="urn:microsoft.com/office/officeart/2005/8/layout/cycle7"/>
    <dgm:cxn modelId="{3D10C4F3-6352-42AF-A66E-5132BE2EBC65}" type="presParOf" srcId="{9ACAB0C4-A551-4C42-A46E-D4BD360C55EE}" destId="{BBD227C3-9788-47CC-BBA4-19EA6C626BB6}" srcOrd="0" destOrd="0" presId="urn:microsoft.com/office/officeart/2005/8/layout/cycle7"/>
    <dgm:cxn modelId="{3D254E59-40FB-473F-8527-BD3149B4B221}" type="presParOf" srcId="{CBC8C37B-8405-4E45-B856-6E096AB2180F}" destId="{EEAA8E48-BEFC-4746-B18C-346B1BED3A88}" srcOrd="12" destOrd="0" presId="urn:microsoft.com/office/officeart/2005/8/layout/cycle7"/>
    <dgm:cxn modelId="{C66543C4-FF78-47C0-B333-9E3F2346B8AD}" type="presParOf" srcId="{CBC8C37B-8405-4E45-B856-6E096AB2180F}" destId="{B074D725-0B86-4C2F-9A34-258804E699B8}" srcOrd="13" destOrd="0" presId="urn:microsoft.com/office/officeart/2005/8/layout/cycle7"/>
    <dgm:cxn modelId="{C2000629-5E68-4E21-AEA7-B0054135EA17}" type="presParOf" srcId="{B074D725-0B86-4C2F-9A34-258804E699B8}" destId="{DC9031AB-700D-4CEA-8F3D-2E6E565E1D57}"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3065B-32F7-4610-9CAC-83CF71537091}">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AEA03-B321-4DA8-A70E-6415E732EA4E}">
      <dsp:nvSpPr>
        <dsp:cNvPr id="0" name=""/>
        <dsp:cNvSpPr/>
      </dsp:nvSpPr>
      <dsp:spPr>
        <a:xfrm>
          <a:off x="23664" y="1167912"/>
          <a:ext cx="1956438"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i="0" kern="1200" dirty="0" smtClean="0">
              <a:solidFill>
                <a:schemeClr val="tx1"/>
              </a:solidFill>
            </a:rPr>
            <a:t>Antecedentes</a:t>
          </a:r>
          <a:endParaRPr lang="es-EC" sz="2200" b="1" i="0" kern="1200" dirty="0">
            <a:solidFill>
              <a:schemeClr val="tx1"/>
            </a:solidFill>
          </a:endParaRPr>
        </a:p>
      </dsp:txBody>
      <dsp:txXfrm>
        <a:off x="103019" y="1247267"/>
        <a:ext cx="1797728" cy="1466890"/>
      </dsp:txXfrm>
    </dsp:sp>
    <dsp:sp modelId="{534A4C29-24F1-4325-90BB-92D03E47050A}">
      <dsp:nvSpPr>
        <dsp:cNvPr id="0" name=""/>
        <dsp:cNvSpPr/>
      </dsp:nvSpPr>
      <dsp:spPr>
        <a:xfrm>
          <a:off x="2069780" y="1219199"/>
          <a:ext cx="1956438"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rPr>
            <a:t>Importancia</a:t>
          </a:r>
          <a:endParaRPr lang="es-EC" sz="2200" b="1" kern="1200" dirty="0">
            <a:solidFill>
              <a:schemeClr val="tx1"/>
            </a:solidFill>
          </a:endParaRPr>
        </a:p>
      </dsp:txBody>
      <dsp:txXfrm>
        <a:off x="2149135" y="1298554"/>
        <a:ext cx="1797728" cy="1466890"/>
      </dsp:txXfrm>
    </dsp:sp>
    <dsp:sp modelId="{CA60F308-4458-47D3-A9A3-BFC3490EA171}">
      <dsp:nvSpPr>
        <dsp:cNvPr id="0" name=""/>
        <dsp:cNvSpPr/>
      </dsp:nvSpPr>
      <dsp:spPr>
        <a:xfrm>
          <a:off x="4136054" y="1219199"/>
          <a:ext cx="1956438"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rPr>
            <a:t>Justificación</a:t>
          </a:r>
          <a:endParaRPr lang="es-EC" sz="2200" b="1" kern="1200" dirty="0">
            <a:solidFill>
              <a:schemeClr val="tx1"/>
            </a:solidFill>
          </a:endParaRPr>
        </a:p>
      </dsp:txBody>
      <dsp:txXfrm>
        <a:off x="4215409" y="1298554"/>
        <a:ext cx="1797728"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8E45D-F463-4FE2-8473-B36C2F3299DE}">
      <dsp:nvSpPr>
        <dsp:cNvPr id="0" name=""/>
        <dsp:cNvSpPr/>
      </dsp:nvSpPr>
      <dsp:spPr>
        <a:xfrm rot="16200000">
          <a:off x="-464938" y="469515"/>
          <a:ext cx="5341366" cy="4402335"/>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GENERAL</a:t>
          </a:r>
        </a:p>
        <a:p>
          <a:pPr lvl="0" algn="l" defTabSz="889000">
            <a:lnSpc>
              <a:spcPct val="90000"/>
            </a:lnSpc>
            <a:spcBef>
              <a:spcPct val="0"/>
            </a:spcBef>
            <a:spcAft>
              <a:spcPct val="35000"/>
            </a:spcAft>
          </a:pPr>
          <a:endParaRPr lang="es-EC"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Diseñar un modelo de gestión por competencias de Talento Humano que permita mejorar el desempeño laboral en las pequeñas y medianas empresas de la ciudad de Francisco de Orellana (El Coca).</a:t>
          </a:r>
          <a:endParaRPr lang="es-EC" sz="2000" kern="1200" dirty="0">
            <a:latin typeface="Times New Roman" panose="02020603050405020304" pitchFamily="18" charset="0"/>
            <a:cs typeface="Times New Roman" panose="02020603050405020304" pitchFamily="18" charset="0"/>
          </a:endParaRPr>
        </a:p>
      </dsp:txBody>
      <dsp:txXfrm rot="5400000">
        <a:off x="4578" y="1068272"/>
        <a:ext cx="4402335" cy="3204820"/>
      </dsp:txXfrm>
    </dsp:sp>
    <dsp:sp modelId="{0718AADD-818A-4820-A346-1C7B0F4F09AE}">
      <dsp:nvSpPr>
        <dsp:cNvPr id="0" name=""/>
        <dsp:cNvSpPr/>
      </dsp:nvSpPr>
      <dsp:spPr>
        <a:xfrm rot="16200000">
          <a:off x="4272149" y="469515"/>
          <a:ext cx="5341366" cy="4402335"/>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es-EC" sz="20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ESPECÍFICOS</a:t>
          </a:r>
        </a:p>
        <a:p>
          <a:pPr lvl="0"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1. Realizar un marco teórico y conceptual el cual ayude a profundizar la investigación   sobre los modelos de gestión de competencias del personal de forma  que permita mejorar el desempeño laboral.</a:t>
          </a:r>
        </a:p>
        <a:p>
          <a:pPr lvl="0"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2. Caracterizar el actual proceso de gestión talento humano en las pequeñas y medianas empresas de la ciudad de Francisco de Orellana (El Coca)</a:t>
          </a:r>
        </a:p>
        <a:p>
          <a:pPr lvl="0"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 Definir el modelo de gestión por competencias de talento humano como resultado del trabajo investigativo final.</a:t>
          </a:r>
        </a:p>
        <a:p>
          <a:pPr lvl="0" algn="just" defTabSz="889000">
            <a:lnSpc>
              <a:spcPct val="90000"/>
            </a:lnSpc>
            <a:spcBef>
              <a:spcPct val="0"/>
            </a:spcBef>
            <a:spcAft>
              <a:spcPct val="35000"/>
            </a:spcAft>
          </a:pPr>
          <a:endParaRPr lang="es-EC" sz="2000" kern="1200" dirty="0">
            <a:latin typeface="Times New Roman" panose="02020603050405020304" pitchFamily="18" charset="0"/>
            <a:cs typeface="Times New Roman" panose="02020603050405020304" pitchFamily="18" charset="0"/>
          </a:endParaRPr>
        </a:p>
      </dsp:txBody>
      <dsp:txXfrm rot="5400000">
        <a:off x="4741665" y="1068272"/>
        <a:ext cx="4402335" cy="320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FF456-FFC0-4D42-895D-5AF793623D2C}">
      <dsp:nvSpPr>
        <dsp:cNvPr id="0" name=""/>
        <dsp:cNvSpPr/>
      </dsp:nvSpPr>
      <dsp:spPr>
        <a:xfrm>
          <a:off x="90041" y="373024"/>
          <a:ext cx="1416843" cy="85010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 Planeación del talento humano</a:t>
          </a:r>
          <a:endParaRPr lang="es-EC" sz="1600" kern="1200" dirty="0"/>
        </a:p>
      </dsp:txBody>
      <dsp:txXfrm>
        <a:off x="90041" y="373024"/>
        <a:ext cx="1416843" cy="850106"/>
      </dsp:txXfrm>
    </dsp:sp>
    <dsp:sp modelId="{CD6303CD-5600-4352-AF69-EBC45770987F}">
      <dsp:nvSpPr>
        <dsp:cNvPr id="0" name=""/>
        <dsp:cNvSpPr/>
      </dsp:nvSpPr>
      <dsp:spPr>
        <a:xfrm>
          <a:off x="1560314" y="363400"/>
          <a:ext cx="1416843" cy="85010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2. Estructura organizacional</a:t>
          </a:r>
          <a:endParaRPr lang="es-EC" sz="1600" kern="1200" dirty="0"/>
        </a:p>
      </dsp:txBody>
      <dsp:txXfrm>
        <a:off x="1560314" y="363400"/>
        <a:ext cx="1416843" cy="850106"/>
      </dsp:txXfrm>
    </dsp:sp>
    <dsp:sp modelId="{79C2F9CF-3553-4D05-B1DA-C65452300240}">
      <dsp:nvSpPr>
        <dsp:cNvPr id="0" name=""/>
        <dsp:cNvSpPr/>
      </dsp:nvSpPr>
      <dsp:spPr>
        <a:xfrm>
          <a:off x="3118842" y="363400"/>
          <a:ext cx="1416843" cy="85010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3. Descripción de funciones</a:t>
          </a:r>
          <a:endParaRPr lang="es-EC" sz="1600" kern="1200" dirty="0"/>
        </a:p>
      </dsp:txBody>
      <dsp:txXfrm>
        <a:off x="3118842" y="363400"/>
        <a:ext cx="1416843" cy="850106"/>
      </dsp:txXfrm>
    </dsp:sp>
    <dsp:sp modelId="{A5AA9A0D-158F-4995-A16A-C0A88307C630}">
      <dsp:nvSpPr>
        <dsp:cNvPr id="0" name=""/>
        <dsp:cNvSpPr/>
      </dsp:nvSpPr>
      <dsp:spPr>
        <a:xfrm>
          <a:off x="4677370" y="363400"/>
          <a:ext cx="1416843" cy="8501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4. Perfil del Cargo</a:t>
          </a:r>
          <a:endParaRPr lang="es-EC" sz="1600" kern="1200" dirty="0"/>
        </a:p>
      </dsp:txBody>
      <dsp:txXfrm>
        <a:off x="4677370" y="363400"/>
        <a:ext cx="1416843" cy="850106"/>
      </dsp:txXfrm>
    </dsp:sp>
    <dsp:sp modelId="{D006B522-6A85-4A36-A67E-2481399E4C38}">
      <dsp:nvSpPr>
        <dsp:cNvPr id="0" name=""/>
        <dsp:cNvSpPr/>
      </dsp:nvSpPr>
      <dsp:spPr>
        <a:xfrm>
          <a:off x="1785" y="1355191"/>
          <a:ext cx="1416843" cy="85010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5. Reclutamiento</a:t>
          </a:r>
          <a:endParaRPr lang="es-EC" sz="1600" kern="1200" dirty="0"/>
        </a:p>
      </dsp:txBody>
      <dsp:txXfrm>
        <a:off x="1785" y="1355191"/>
        <a:ext cx="1416843" cy="850106"/>
      </dsp:txXfrm>
    </dsp:sp>
    <dsp:sp modelId="{74867761-209E-4C96-B089-3D583C778A6B}">
      <dsp:nvSpPr>
        <dsp:cNvPr id="0" name=""/>
        <dsp:cNvSpPr/>
      </dsp:nvSpPr>
      <dsp:spPr>
        <a:xfrm>
          <a:off x="1560314" y="1355191"/>
          <a:ext cx="1416843" cy="85010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6. La selección</a:t>
          </a:r>
          <a:endParaRPr lang="es-EC" sz="1600" b="1" kern="1200" dirty="0"/>
        </a:p>
      </dsp:txBody>
      <dsp:txXfrm>
        <a:off x="1560314" y="1355191"/>
        <a:ext cx="1416843" cy="850106"/>
      </dsp:txXfrm>
    </dsp:sp>
    <dsp:sp modelId="{8A093816-E9EE-4110-AB1E-EB4BEFAB67D3}">
      <dsp:nvSpPr>
        <dsp:cNvPr id="0" name=""/>
        <dsp:cNvSpPr/>
      </dsp:nvSpPr>
      <dsp:spPr>
        <a:xfrm>
          <a:off x="3118842" y="1355191"/>
          <a:ext cx="1416843" cy="85010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7. La solicitud de empleo</a:t>
          </a:r>
          <a:endParaRPr lang="es-EC" sz="1600" b="1" kern="1200" dirty="0"/>
        </a:p>
      </dsp:txBody>
      <dsp:txXfrm>
        <a:off x="3118842" y="1355191"/>
        <a:ext cx="1416843" cy="850106"/>
      </dsp:txXfrm>
    </dsp:sp>
    <dsp:sp modelId="{AEF6A612-2CD3-4A64-808D-429FC7F99B31}">
      <dsp:nvSpPr>
        <dsp:cNvPr id="0" name=""/>
        <dsp:cNvSpPr/>
      </dsp:nvSpPr>
      <dsp:spPr>
        <a:xfrm>
          <a:off x="4677370" y="1355191"/>
          <a:ext cx="1416843" cy="85010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8. Incorporación laboral</a:t>
          </a:r>
          <a:endParaRPr lang="es-EC" sz="1600" b="1" kern="1200" dirty="0"/>
        </a:p>
      </dsp:txBody>
      <dsp:txXfrm>
        <a:off x="4677370" y="1355191"/>
        <a:ext cx="1416843" cy="850106"/>
      </dsp:txXfrm>
    </dsp:sp>
    <dsp:sp modelId="{5F164998-471F-4FBB-8061-C33E808CFF94}">
      <dsp:nvSpPr>
        <dsp:cNvPr id="0" name=""/>
        <dsp:cNvSpPr/>
      </dsp:nvSpPr>
      <dsp:spPr>
        <a:xfrm>
          <a:off x="1785" y="2346982"/>
          <a:ext cx="1416843" cy="8501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9. Desempeño</a:t>
          </a:r>
          <a:r>
            <a:rPr lang="es-EC" sz="1600" kern="1200" dirty="0" smtClean="0"/>
            <a:t> </a:t>
          </a:r>
          <a:r>
            <a:rPr lang="es-EC" sz="1600" b="1" kern="1200" dirty="0" smtClean="0"/>
            <a:t>laboral</a:t>
          </a:r>
          <a:endParaRPr lang="es-EC" sz="1600" b="1" kern="1200" dirty="0"/>
        </a:p>
      </dsp:txBody>
      <dsp:txXfrm>
        <a:off x="1785" y="2346982"/>
        <a:ext cx="1416843" cy="850106"/>
      </dsp:txXfrm>
    </dsp:sp>
    <dsp:sp modelId="{1F093213-7ACE-4C70-B788-E65387715569}">
      <dsp:nvSpPr>
        <dsp:cNvPr id="0" name=""/>
        <dsp:cNvSpPr/>
      </dsp:nvSpPr>
      <dsp:spPr>
        <a:xfrm>
          <a:off x="1560314" y="2346982"/>
          <a:ext cx="1416843" cy="85010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10. Evaluación de desempeño</a:t>
          </a:r>
          <a:endParaRPr lang="es-EC" sz="1600" b="1" kern="1200" dirty="0"/>
        </a:p>
      </dsp:txBody>
      <dsp:txXfrm>
        <a:off x="1560314" y="2346982"/>
        <a:ext cx="1416843" cy="850106"/>
      </dsp:txXfrm>
    </dsp:sp>
    <dsp:sp modelId="{415A91B3-364D-4920-B049-1AB4148529E3}">
      <dsp:nvSpPr>
        <dsp:cNvPr id="0" name=""/>
        <dsp:cNvSpPr/>
      </dsp:nvSpPr>
      <dsp:spPr>
        <a:xfrm>
          <a:off x="3118842" y="2346982"/>
          <a:ext cx="1416843" cy="85010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11. Formación profesional</a:t>
          </a:r>
          <a:endParaRPr lang="es-EC" sz="1600" b="1" kern="1200" dirty="0"/>
        </a:p>
      </dsp:txBody>
      <dsp:txXfrm>
        <a:off x="3118842" y="2346982"/>
        <a:ext cx="1416843" cy="850106"/>
      </dsp:txXfrm>
    </dsp:sp>
    <dsp:sp modelId="{F8B9C2D7-4AFE-4D5D-ABEB-58BF47826C28}">
      <dsp:nvSpPr>
        <dsp:cNvPr id="0" name=""/>
        <dsp:cNvSpPr/>
      </dsp:nvSpPr>
      <dsp:spPr>
        <a:xfrm>
          <a:off x="4677370" y="2346982"/>
          <a:ext cx="1416843" cy="85010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12. Competencia laboral</a:t>
          </a:r>
          <a:endParaRPr lang="es-EC" sz="1600" b="1" kern="1200" dirty="0"/>
        </a:p>
      </dsp:txBody>
      <dsp:txXfrm>
        <a:off x="4677370" y="2346982"/>
        <a:ext cx="1416843" cy="850106"/>
      </dsp:txXfrm>
    </dsp:sp>
    <dsp:sp modelId="{9BE082DB-02A6-4E17-A1BA-4686051C54B1}">
      <dsp:nvSpPr>
        <dsp:cNvPr id="0" name=""/>
        <dsp:cNvSpPr/>
      </dsp:nvSpPr>
      <dsp:spPr>
        <a:xfrm>
          <a:off x="2339578" y="3338772"/>
          <a:ext cx="1416843" cy="85010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13. Liderazgo</a:t>
          </a:r>
          <a:endParaRPr lang="es-EC" sz="1600" b="1" kern="1200" dirty="0"/>
        </a:p>
      </dsp:txBody>
      <dsp:txXfrm>
        <a:off x="2339578" y="3338772"/>
        <a:ext cx="1416843" cy="850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51FF-A1F4-41EF-8117-AB3493F63CBD}">
      <dsp:nvSpPr>
        <dsp:cNvPr id="0" name=""/>
        <dsp:cNvSpPr/>
      </dsp:nvSpPr>
      <dsp:spPr>
        <a:xfrm>
          <a:off x="-4567724" y="-700495"/>
          <a:ext cx="5442245" cy="5442245"/>
        </a:xfrm>
        <a:prstGeom prst="blockArc">
          <a:avLst>
            <a:gd name="adj1" fmla="val 18900000"/>
            <a:gd name="adj2" fmla="val 2700000"/>
            <a:gd name="adj3" fmla="val 3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0184E-3F87-4791-A87B-DD8C2E3E2221}">
      <dsp:nvSpPr>
        <dsp:cNvPr id="0" name=""/>
        <dsp:cNvSpPr/>
      </dsp:nvSpPr>
      <dsp:spPr>
        <a:xfrm>
          <a:off x="283493" y="183715"/>
          <a:ext cx="5734891" cy="36726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Enfoques de la investigación</a:t>
          </a:r>
          <a:endParaRPr lang="es-EC" sz="1900" b="1" kern="1200" dirty="0"/>
        </a:p>
      </dsp:txBody>
      <dsp:txXfrm>
        <a:off x="283493" y="183715"/>
        <a:ext cx="5734891" cy="367269"/>
      </dsp:txXfrm>
    </dsp:sp>
    <dsp:sp modelId="{1600FF21-8EDF-4087-A983-87300EA00662}">
      <dsp:nvSpPr>
        <dsp:cNvPr id="0" name=""/>
        <dsp:cNvSpPr/>
      </dsp:nvSpPr>
      <dsp:spPr>
        <a:xfrm>
          <a:off x="53950" y="137806"/>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3F36B9-F017-45AE-A73E-13A3BC295EFC}">
      <dsp:nvSpPr>
        <dsp:cNvPr id="0" name=""/>
        <dsp:cNvSpPr/>
      </dsp:nvSpPr>
      <dsp:spPr>
        <a:xfrm>
          <a:off x="616089" y="734942"/>
          <a:ext cx="5402296" cy="36726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S" sz="1900" b="1" kern="1200" dirty="0" smtClean="0"/>
            <a:t>Modalidad de la Investigación</a:t>
          </a:r>
          <a:endParaRPr lang="es-EC" sz="1900" b="1" kern="1200" dirty="0"/>
        </a:p>
      </dsp:txBody>
      <dsp:txXfrm>
        <a:off x="616089" y="734942"/>
        <a:ext cx="5402296" cy="367269"/>
      </dsp:txXfrm>
    </dsp:sp>
    <dsp:sp modelId="{F5F1B459-3693-4793-8BB0-4E466A0FB3C6}">
      <dsp:nvSpPr>
        <dsp:cNvPr id="0" name=""/>
        <dsp:cNvSpPr/>
      </dsp:nvSpPr>
      <dsp:spPr>
        <a:xfrm>
          <a:off x="386545" y="689033"/>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32D50B-3FB5-486B-AB39-3D5248729C4E}">
      <dsp:nvSpPr>
        <dsp:cNvPr id="0" name=""/>
        <dsp:cNvSpPr/>
      </dsp:nvSpPr>
      <dsp:spPr>
        <a:xfrm>
          <a:off x="798349" y="1285765"/>
          <a:ext cx="5220035" cy="3672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Niveles de investigación</a:t>
          </a:r>
          <a:endParaRPr lang="es-EC" sz="1900" kern="1200" dirty="0"/>
        </a:p>
      </dsp:txBody>
      <dsp:txXfrm>
        <a:off x="798349" y="1285765"/>
        <a:ext cx="5220035" cy="367269"/>
      </dsp:txXfrm>
    </dsp:sp>
    <dsp:sp modelId="{09DD61E2-65C0-4936-8B32-9EC3F3140226}">
      <dsp:nvSpPr>
        <dsp:cNvPr id="0" name=""/>
        <dsp:cNvSpPr/>
      </dsp:nvSpPr>
      <dsp:spPr>
        <a:xfrm>
          <a:off x="568806" y="1239856"/>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31B8688-9814-4C07-BC46-E6AB636C33DF}">
      <dsp:nvSpPr>
        <dsp:cNvPr id="0" name=""/>
        <dsp:cNvSpPr/>
      </dsp:nvSpPr>
      <dsp:spPr>
        <a:xfrm>
          <a:off x="856543" y="1836992"/>
          <a:ext cx="5161841" cy="36726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Diseño Metodológico</a:t>
          </a:r>
          <a:endParaRPr lang="es-EC" sz="1900" kern="1200" dirty="0"/>
        </a:p>
      </dsp:txBody>
      <dsp:txXfrm>
        <a:off x="856543" y="1836992"/>
        <a:ext cx="5161841" cy="367269"/>
      </dsp:txXfrm>
    </dsp:sp>
    <dsp:sp modelId="{C676C8BA-FF11-4549-BBC5-7A8BD1A68E4B}">
      <dsp:nvSpPr>
        <dsp:cNvPr id="0" name=""/>
        <dsp:cNvSpPr/>
      </dsp:nvSpPr>
      <dsp:spPr>
        <a:xfrm>
          <a:off x="627000" y="1791083"/>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FB5782-F32B-4D84-AFC9-BA64F82565B2}">
      <dsp:nvSpPr>
        <dsp:cNvPr id="0" name=""/>
        <dsp:cNvSpPr/>
      </dsp:nvSpPr>
      <dsp:spPr>
        <a:xfrm>
          <a:off x="798349" y="2388219"/>
          <a:ext cx="5220035" cy="36726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Técnicas de Recolección de datos</a:t>
          </a:r>
        </a:p>
      </dsp:txBody>
      <dsp:txXfrm>
        <a:off x="798349" y="2388219"/>
        <a:ext cx="5220035" cy="367269"/>
      </dsp:txXfrm>
    </dsp:sp>
    <dsp:sp modelId="{59AEFE8C-FAC5-4B8E-A6E1-5820EB10705B}">
      <dsp:nvSpPr>
        <dsp:cNvPr id="0" name=""/>
        <dsp:cNvSpPr/>
      </dsp:nvSpPr>
      <dsp:spPr>
        <a:xfrm>
          <a:off x="568806" y="2342310"/>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0026B4D-9E5F-4C19-A85A-BD6A4529D539}">
      <dsp:nvSpPr>
        <dsp:cNvPr id="0" name=""/>
        <dsp:cNvSpPr/>
      </dsp:nvSpPr>
      <dsp:spPr>
        <a:xfrm>
          <a:off x="616089" y="2939042"/>
          <a:ext cx="5402296" cy="36726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Técnicas de Análisis de datos</a:t>
          </a:r>
          <a:endParaRPr lang="es-EC" sz="1900" kern="1200" dirty="0"/>
        </a:p>
      </dsp:txBody>
      <dsp:txXfrm>
        <a:off x="616089" y="2939042"/>
        <a:ext cx="5402296" cy="367269"/>
      </dsp:txXfrm>
    </dsp:sp>
    <dsp:sp modelId="{E9AE0818-105B-4CE7-A858-67091A04E8A1}">
      <dsp:nvSpPr>
        <dsp:cNvPr id="0" name=""/>
        <dsp:cNvSpPr/>
      </dsp:nvSpPr>
      <dsp:spPr>
        <a:xfrm>
          <a:off x="386545" y="2893133"/>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AA717EF-59C1-4958-B0E1-7925023F86DD}">
      <dsp:nvSpPr>
        <dsp:cNvPr id="0" name=""/>
        <dsp:cNvSpPr/>
      </dsp:nvSpPr>
      <dsp:spPr>
        <a:xfrm>
          <a:off x="283493" y="3490269"/>
          <a:ext cx="5734891" cy="36726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520" tIns="48260" rIns="48260" bIns="48260" numCol="1" spcCol="1270" anchor="ctr" anchorCtr="0">
          <a:noAutofit/>
        </a:bodyPr>
        <a:lstStyle/>
        <a:p>
          <a:pPr lvl="0" algn="l" defTabSz="844550">
            <a:lnSpc>
              <a:spcPct val="90000"/>
            </a:lnSpc>
            <a:spcBef>
              <a:spcPct val="0"/>
            </a:spcBef>
            <a:spcAft>
              <a:spcPct val="35000"/>
            </a:spcAft>
          </a:pPr>
          <a:r>
            <a:rPr lang="es-EC" sz="1900" b="1" kern="1200" dirty="0" smtClean="0"/>
            <a:t>Población y muestra </a:t>
          </a:r>
          <a:endParaRPr lang="es-EC" sz="1900" kern="1200" dirty="0"/>
        </a:p>
      </dsp:txBody>
      <dsp:txXfrm>
        <a:off x="283493" y="3490269"/>
        <a:ext cx="5734891" cy="367269"/>
      </dsp:txXfrm>
    </dsp:sp>
    <dsp:sp modelId="{08EA7881-16F4-4B9E-A4DD-D7408C888596}">
      <dsp:nvSpPr>
        <dsp:cNvPr id="0" name=""/>
        <dsp:cNvSpPr/>
      </dsp:nvSpPr>
      <dsp:spPr>
        <a:xfrm>
          <a:off x="53950" y="3444360"/>
          <a:ext cx="459086" cy="4590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32A71-1A29-4464-8E6F-CF085FF84382}">
      <dsp:nvSpPr>
        <dsp:cNvPr id="0" name=""/>
        <dsp:cNvSpPr/>
      </dsp:nvSpPr>
      <dsp:spPr>
        <a:xfrm rot="1811279">
          <a:off x="981935" y="3074196"/>
          <a:ext cx="2674666" cy="24301"/>
        </a:xfrm>
        <a:custGeom>
          <a:avLst/>
          <a:gdLst/>
          <a:ahLst/>
          <a:cxnLst/>
          <a:rect l="0" t="0" r="0" b="0"/>
          <a:pathLst>
            <a:path>
              <a:moveTo>
                <a:pt x="0" y="12150"/>
              </a:moveTo>
              <a:lnTo>
                <a:pt x="2674666"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AD386-D551-43DD-9ECB-D971B6E4A3DF}">
      <dsp:nvSpPr>
        <dsp:cNvPr id="0" name=""/>
        <dsp:cNvSpPr/>
      </dsp:nvSpPr>
      <dsp:spPr>
        <a:xfrm rot="1314589">
          <a:off x="1098409" y="2680182"/>
          <a:ext cx="1796943" cy="24301"/>
        </a:xfrm>
        <a:custGeom>
          <a:avLst/>
          <a:gdLst/>
          <a:ahLst/>
          <a:cxnLst/>
          <a:rect l="0" t="0" r="0" b="0"/>
          <a:pathLst>
            <a:path>
              <a:moveTo>
                <a:pt x="0" y="12150"/>
              </a:moveTo>
              <a:lnTo>
                <a:pt x="1796943"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DD56B-683A-4A90-9793-C369B61B50A9}">
      <dsp:nvSpPr>
        <dsp:cNvPr id="0" name=""/>
        <dsp:cNvSpPr/>
      </dsp:nvSpPr>
      <dsp:spPr>
        <a:xfrm rot="726234">
          <a:off x="1153780" y="2375339"/>
          <a:ext cx="856804" cy="24301"/>
        </a:xfrm>
        <a:custGeom>
          <a:avLst/>
          <a:gdLst/>
          <a:ahLst/>
          <a:cxnLst/>
          <a:rect l="0" t="0" r="0" b="0"/>
          <a:pathLst>
            <a:path>
              <a:moveTo>
                <a:pt x="0" y="12150"/>
              </a:moveTo>
              <a:lnTo>
                <a:pt x="856804"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FCBD7-C550-4B4C-AA93-5E445121B2AB}">
      <dsp:nvSpPr>
        <dsp:cNvPr id="0" name=""/>
        <dsp:cNvSpPr/>
      </dsp:nvSpPr>
      <dsp:spPr>
        <a:xfrm rot="21136759">
          <a:off x="1160514" y="2133406"/>
          <a:ext cx="615447" cy="24301"/>
        </a:xfrm>
        <a:custGeom>
          <a:avLst/>
          <a:gdLst/>
          <a:ahLst/>
          <a:cxnLst/>
          <a:rect l="0" t="0" r="0" b="0"/>
          <a:pathLst>
            <a:path>
              <a:moveTo>
                <a:pt x="0" y="12150"/>
              </a:moveTo>
              <a:lnTo>
                <a:pt x="615447"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BEBFC-77D8-469D-AF22-198FDAAF4F59}">
      <dsp:nvSpPr>
        <dsp:cNvPr id="0" name=""/>
        <dsp:cNvSpPr/>
      </dsp:nvSpPr>
      <dsp:spPr>
        <a:xfrm rot="20302410">
          <a:off x="1086520" y="1690179"/>
          <a:ext cx="2181549" cy="24301"/>
        </a:xfrm>
        <a:custGeom>
          <a:avLst/>
          <a:gdLst/>
          <a:ahLst/>
          <a:cxnLst/>
          <a:rect l="0" t="0" r="0" b="0"/>
          <a:pathLst>
            <a:path>
              <a:moveTo>
                <a:pt x="0" y="12150"/>
              </a:moveTo>
              <a:lnTo>
                <a:pt x="2181549"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95A63-E900-45F1-959E-61AD6BF7A41E}">
      <dsp:nvSpPr>
        <dsp:cNvPr id="0" name=""/>
        <dsp:cNvSpPr/>
      </dsp:nvSpPr>
      <dsp:spPr>
        <a:xfrm rot="19750762">
          <a:off x="972412" y="1336315"/>
          <a:ext cx="2703372" cy="24301"/>
        </a:xfrm>
        <a:custGeom>
          <a:avLst/>
          <a:gdLst/>
          <a:ahLst/>
          <a:cxnLst/>
          <a:rect l="0" t="0" r="0" b="0"/>
          <a:pathLst>
            <a:path>
              <a:moveTo>
                <a:pt x="0" y="12150"/>
              </a:moveTo>
              <a:lnTo>
                <a:pt x="2703372" y="121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9031B-18E0-4B4D-8DB1-4A9B65E980C9}">
      <dsp:nvSpPr>
        <dsp:cNvPr id="0" name=""/>
        <dsp:cNvSpPr/>
      </dsp:nvSpPr>
      <dsp:spPr>
        <a:xfrm>
          <a:off x="394797" y="1777736"/>
          <a:ext cx="904125" cy="90412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FC0DD-42ED-48D4-8F17-AFA7CC4D42C5}">
      <dsp:nvSpPr>
        <dsp:cNvPr id="0" name=""/>
        <dsp:cNvSpPr/>
      </dsp:nvSpPr>
      <dsp:spPr>
        <a:xfrm>
          <a:off x="1923151" y="143782"/>
          <a:ext cx="3971891" cy="51812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n: tamaño de la muestra.</a:t>
          </a:r>
          <a:endParaRPr lang="es-EC" sz="1800" kern="1200" dirty="0"/>
        </a:p>
      </dsp:txBody>
      <dsp:txXfrm>
        <a:off x="2504821" y="219659"/>
        <a:ext cx="2808551" cy="366369"/>
      </dsp:txXfrm>
    </dsp:sp>
    <dsp:sp modelId="{30CD722E-E610-41A5-BC9C-2B73EA8AB09F}">
      <dsp:nvSpPr>
        <dsp:cNvPr id="0" name=""/>
        <dsp:cNvSpPr/>
      </dsp:nvSpPr>
      <dsp:spPr>
        <a:xfrm>
          <a:off x="1747286" y="771252"/>
          <a:ext cx="4188648" cy="54247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N: tamaño poblacional.</a:t>
          </a:r>
          <a:endParaRPr lang="es-EC" sz="1800" kern="1200" dirty="0"/>
        </a:p>
      </dsp:txBody>
      <dsp:txXfrm>
        <a:off x="2360699" y="850696"/>
        <a:ext cx="2961822" cy="383587"/>
      </dsp:txXfrm>
    </dsp:sp>
    <dsp:sp modelId="{514119A1-6BB1-497A-9ECC-A4585A187305}">
      <dsp:nvSpPr>
        <dsp:cNvPr id="0" name=""/>
        <dsp:cNvSpPr/>
      </dsp:nvSpPr>
      <dsp:spPr>
        <a:xfrm>
          <a:off x="1505339" y="1335782"/>
          <a:ext cx="4244621" cy="1034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P/Q: probabilidades asociadas a las características, se toma p = 90% y q = 10%. </a:t>
          </a:r>
          <a:endParaRPr lang="es-EC" sz="1800" kern="1200" dirty="0"/>
        </a:p>
      </dsp:txBody>
      <dsp:txXfrm>
        <a:off x="2126949" y="1487213"/>
        <a:ext cx="3001401" cy="731172"/>
      </dsp:txXfrm>
    </dsp:sp>
    <dsp:sp modelId="{FC529D0F-7B80-4D1D-A1AE-DE9AFB8EB236}">
      <dsp:nvSpPr>
        <dsp:cNvPr id="0" name=""/>
        <dsp:cNvSpPr/>
      </dsp:nvSpPr>
      <dsp:spPr>
        <a:xfrm>
          <a:off x="1232300" y="2375684"/>
          <a:ext cx="4462327" cy="830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smtClean="0"/>
            <a:t>K: Nivel de confianza de 0,95, será 1,96</a:t>
          </a:r>
          <a:endParaRPr lang="es-EC" sz="1800" kern="1200"/>
        </a:p>
      </dsp:txBody>
      <dsp:txXfrm>
        <a:off x="1885793" y="2497308"/>
        <a:ext cx="3155341" cy="587254"/>
      </dsp:txXfrm>
    </dsp:sp>
    <dsp:sp modelId="{53E6F474-3DD1-4DA4-85FC-2698A1F0DE35}">
      <dsp:nvSpPr>
        <dsp:cNvPr id="0" name=""/>
        <dsp:cNvSpPr/>
      </dsp:nvSpPr>
      <dsp:spPr>
        <a:xfrm>
          <a:off x="1569555" y="3000187"/>
          <a:ext cx="4122531" cy="6986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E: margen de error permitido.</a:t>
          </a:r>
          <a:endParaRPr lang="es-EC" sz="1800" kern="1200" dirty="0"/>
        </a:p>
      </dsp:txBody>
      <dsp:txXfrm>
        <a:off x="2173286" y="3102498"/>
        <a:ext cx="2915069" cy="493999"/>
      </dsp:txXfrm>
    </dsp:sp>
    <dsp:sp modelId="{DFBA1A8E-8EAC-4882-8298-35255B83B373}">
      <dsp:nvSpPr>
        <dsp:cNvPr id="0" name=""/>
        <dsp:cNvSpPr/>
      </dsp:nvSpPr>
      <dsp:spPr>
        <a:xfrm>
          <a:off x="1899840" y="3751926"/>
          <a:ext cx="4059631" cy="54247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b="1" kern="1200" dirty="0" smtClean="0"/>
            <a:t>n= 130 PYMES</a:t>
          </a:r>
          <a:endParaRPr lang="es-EC" sz="2800" b="1" kern="1200" dirty="0"/>
        </a:p>
      </dsp:txBody>
      <dsp:txXfrm>
        <a:off x="2494359" y="3831370"/>
        <a:ext cx="2870593" cy="383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B15A0-C448-40AC-BDDC-09E3D51F0C5F}">
      <dsp:nvSpPr>
        <dsp:cNvPr id="0" name=""/>
        <dsp:cNvSpPr/>
      </dsp:nvSpPr>
      <dsp:spPr>
        <a:xfrm>
          <a:off x="2696229" y="60168"/>
          <a:ext cx="2560353" cy="58790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a:ea typeface="+mn-ea"/>
              <a:cs typeface="+mn-cs"/>
            </a:rPr>
            <a:t>Políticas de Talento Humano basadas en competencias</a:t>
          </a:r>
          <a:endParaRPr lang="es-EC" sz="1400" b="1" kern="1200" dirty="0">
            <a:latin typeface="Calibri"/>
            <a:ea typeface="+mn-ea"/>
            <a:cs typeface="+mn-cs"/>
          </a:endParaRPr>
        </a:p>
      </dsp:txBody>
      <dsp:txXfrm>
        <a:off x="2713448" y="77387"/>
        <a:ext cx="2525915" cy="553466"/>
      </dsp:txXfrm>
    </dsp:sp>
    <dsp:sp modelId="{B2F9D385-DB36-4125-A3CF-2222042CBF47}">
      <dsp:nvSpPr>
        <dsp:cNvPr id="0" name=""/>
        <dsp:cNvSpPr/>
      </dsp:nvSpPr>
      <dsp:spPr>
        <a:xfrm rot="1394174">
          <a:off x="4706544" y="687793"/>
          <a:ext cx="612255" cy="222493"/>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a:off x="4773292" y="732292"/>
        <a:ext cx="478759" cy="133495"/>
      </dsp:txXfrm>
    </dsp:sp>
    <dsp:sp modelId="{9CE995EA-F935-4A2F-A152-93E0E79C134A}">
      <dsp:nvSpPr>
        <dsp:cNvPr id="0" name=""/>
        <dsp:cNvSpPr/>
      </dsp:nvSpPr>
      <dsp:spPr>
        <a:xfrm>
          <a:off x="5299816" y="950008"/>
          <a:ext cx="2782223" cy="11391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a:ea typeface="+mn-ea"/>
              <a:cs typeface="+mn-cs"/>
            </a:rPr>
            <a:t>Diseño del perfil de competencias de los puestos de trabajo y de la retribución salarial.</a:t>
          </a:r>
          <a:endParaRPr lang="es-EC" sz="1400" b="1" kern="1200" dirty="0">
            <a:latin typeface="Calibri"/>
            <a:ea typeface="+mn-ea"/>
            <a:cs typeface="+mn-cs"/>
          </a:endParaRPr>
        </a:p>
      </dsp:txBody>
      <dsp:txXfrm>
        <a:off x="5333181" y="983373"/>
        <a:ext cx="2715493" cy="1072449"/>
      </dsp:txXfrm>
    </dsp:sp>
    <dsp:sp modelId="{2F49E74D-6226-4475-9B78-6A018F2499A4}">
      <dsp:nvSpPr>
        <dsp:cNvPr id="0" name=""/>
        <dsp:cNvSpPr/>
      </dsp:nvSpPr>
      <dsp:spPr>
        <a:xfrm rot="5302222">
          <a:off x="6418404" y="2589533"/>
          <a:ext cx="612255" cy="222493"/>
        </a:xfrm>
        <a:prstGeom prst="lef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a:off x="6485152" y="2634032"/>
        <a:ext cx="478759" cy="133495"/>
      </dsp:txXfrm>
    </dsp:sp>
    <dsp:sp modelId="{40A3DD97-664C-4FE1-9538-6052646A27B3}">
      <dsp:nvSpPr>
        <dsp:cNvPr id="0" name=""/>
        <dsp:cNvSpPr/>
      </dsp:nvSpPr>
      <dsp:spPr>
        <a:xfrm>
          <a:off x="5544628" y="3312372"/>
          <a:ext cx="2412693" cy="63569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latin typeface="Calibri"/>
              <a:ea typeface="+mn-ea"/>
              <a:cs typeface="+mn-cs"/>
            </a:rPr>
            <a:t>Selección del  personal .</a:t>
          </a:r>
          <a:endParaRPr lang="es-EC" sz="1400" b="1" kern="1200">
            <a:latin typeface="Calibri"/>
            <a:ea typeface="+mn-ea"/>
            <a:cs typeface="+mn-cs"/>
          </a:endParaRPr>
        </a:p>
      </dsp:txBody>
      <dsp:txXfrm>
        <a:off x="5563247" y="3330991"/>
        <a:ext cx="2375455" cy="598457"/>
      </dsp:txXfrm>
    </dsp:sp>
    <dsp:sp modelId="{17019A6B-AB42-4495-982B-3D5A0A6BE1C7}">
      <dsp:nvSpPr>
        <dsp:cNvPr id="0" name=""/>
        <dsp:cNvSpPr/>
      </dsp:nvSpPr>
      <dsp:spPr>
        <a:xfrm rot="7859951">
          <a:off x="5817554" y="4240612"/>
          <a:ext cx="612255" cy="222493"/>
        </a:xfrm>
        <a:prstGeom prst="lef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rot="10800000">
        <a:off x="5884302" y="4285111"/>
        <a:ext cx="478759" cy="133495"/>
      </dsp:txXfrm>
    </dsp:sp>
    <dsp:sp modelId="{842B7363-C598-4AF8-A3DD-D54009803F81}">
      <dsp:nvSpPr>
        <dsp:cNvPr id="0" name=""/>
        <dsp:cNvSpPr/>
      </dsp:nvSpPr>
      <dsp:spPr>
        <a:xfrm>
          <a:off x="4390704" y="4755650"/>
          <a:ext cx="2211368" cy="63569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a:ea typeface="+mn-ea"/>
              <a:cs typeface="+mn-cs"/>
            </a:rPr>
            <a:t>Formación y desarrollo del personal.</a:t>
          </a:r>
          <a:endParaRPr lang="es-EC" sz="1400" b="1" kern="1200" dirty="0">
            <a:latin typeface="Calibri"/>
            <a:ea typeface="+mn-ea"/>
            <a:cs typeface="+mn-cs"/>
          </a:endParaRPr>
        </a:p>
      </dsp:txBody>
      <dsp:txXfrm>
        <a:off x="4409323" y="4774269"/>
        <a:ext cx="2174130" cy="598457"/>
      </dsp:txXfrm>
    </dsp:sp>
    <dsp:sp modelId="{BB4F40A2-4CE8-4FD2-9B24-35357DD43248}">
      <dsp:nvSpPr>
        <dsp:cNvPr id="0" name=""/>
        <dsp:cNvSpPr/>
      </dsp:nvSpPr>
      <dsp:spPr>
        <a:xfrm rot="10800007">
          <a:off x="3585026" y="4962248"/>
          <a:ext cx="612255" cy="222493"/>
        </a:xfrm>
        <a:prstGeom prst="lef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rot="10800000">
        <a:off x="3651774" y="5006747"/>
        <a:ext cx="478759" cy="133495"/>
      </dsp:txXfrm>
    </dsp:sp>
    <dsp:sp modelId="{B50E21A1-2AB2-4AD1-9F3E-F2E7E03A93CA}">
      <dsp:nvSpPr>
        <dsp:cNvPr id="0" name=""/>
        <dsp:cNvSpPr/>
      </dsp:nvSpPr>
      <dsp:spPr>
        <a:xfrm>
          <a:off x="1080125" y="4755644"/>
          <a:ext cx="2311478" cy="63569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a:ea typeface="+mn-ea"/>
              <a:cs typeface="+mn-cs"/>
            </a:rPr>
            <a:t>Gestión de personas y desarrollo de líderes.</a:t>
          </a:r>
          <a:endParaRPr lang="es-EC" sz="1400" b="1" kern="1200" dirty="0">
            <a:latin typeface="Calibri"/>
            <a:ea typeface="+mn-ea"/>
            <a:cs typeface="+mn-cs"/>
          </a:endParaRPr>
        </a:p>
      </dsp:txBody>
      <dsp:txXfrm>
        <a:off x="1098744" y="4774263"/>
        <a:ext cx="2274240" cy="598457"/>
      </dsp:txXfrm>
    </dsp:sp>
    <dsp:sp modelId="{EAD15F70-A101-4875-977C-741F11273F4B}">
      <dsp:nvSpPr>
        <dsp:cNvPr id="0" name=""/>
        <dsp:cNvSpPr/>
      </dsp:nvSpPr>
      <dsp:spPr>
        <a:xfrm rot="14675851">
          <a:off x="1552842" y="4168596"/>
          <a:ext cx="612255" cy="222493"/>
        </a:xfrm>
        <a:prstGeom prst="lef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rot="10800000">
        <a:off x="1619590" y="4213095"/>
        <a:ext cx="478759" cy="133495"/>
      </dsp:txXfrm>
    </dsp:sp>
    <dsp:sp modelId="{A9AD0EE6-1F58-4F09-A3E1-7EE41496C11B}">
      <dsp:nvSpPr>
        <dsp:cNvPr id="0" name=""/>
        <dsp:cNvSpPr/>
      </dsp:nvSpPr>
      <dsp:spPr>
        <a:xfrm>
          <a:off x="288036" y="3168346"/>
          <a:ext cx="2388079" cy="63569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s-EC" sz="1400" b="1" kern="1200" dirty="0" smtClean="0">
              <a:latin typeface="Calibri"/>
              <a:ea typeface="+mn-ea"/>
              <a:cs typeface="+mn-cs"/>
            </a:rPr>
            <a:t>Gestión de climas de trabajos  favorables</a:t>
          </a:r>
          <a:endParaRPr lang="es-EC" sz="1400" b="1" kern="1200" dirty="0">
            <a:latin typeface="Calibri"/>
            <a:ea typeface="+mn-ea"/>
            <a:cs typeface="+mn-cs"/>
          </a:endParaRPr>
        </a:p>
      </dsp:txBody>
      <dsp:txXfrm>
        <a:off x="306655" y="3186965"/>
        <a:ext cx="2350841" cy="598457"/>
      </dsp:txXfrm>
    </dsp:sp>
    <dsp:sp modelId="{9ACAB0C4-A551-4C42-A46E-D4BD360C55EE}">
      <dsp:nvSpPr>
        <dsp:cNvPr id="0" name=""/>
        <dsp:cNvSpPr/>
      </dsp:nvSpPr>
      <dsp:spPr>
        <a:xfrm rot="16211409">
          <a:off x="1179296" y="2365990"/>
          <a:ext cx="612255" cy="222493"/>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a:off x="1246044" y="2410489"/>
        <a:ext cx="478759" cy="133495"/>
      </dsp:txXfrm>
    </dsp:sp>
    <dsp:sp modelId="{EEAA8E48-BEFC-4746-B18C-346B1BED3A88}">
      <dsp:nvSpPr>
        <dsp:cNvPr id="0" name=""/>
        <dsp:cNvSpPr/>
      </dsp:nvSpPr>
      <dsp:spPr>
        <a:xfrm>
          <a:off x="146673" y="1150432"/>
          <a:ext cx="2684199" cy="63569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Calibri"/>
              <a:ea typeface="+mn-ea"/>
              <a:cs typeface="+mn-cs"/>
            </a:rPr>
            <a:t>Socialización y transferencia de conocimientos</a:t>
          </a:r>
          <a:endParaRPr lang="es-EC" sz="1400" b="1" kern="1200" dirty="0">
            <a:latin typeface="Calibri"/>
            <a:ea typeface="+mn-ea"/>
            <a:cs typeface="+mn-cs"/>
          </a:endParaRPr>
        </a:p>
      </dsp:txBody>
      <dsp:txXfrm>
        <a:off x="165292" y="1169051"/>
        <a:ext cx="2646961" cy="598457"/>
      </dsp:txXfrm>
    </dsp:sp>
    <dsp:sp modelId="{B074D725-0B86-4C2F-9A34-258804E699B8}">
      <dsp:nvSpPr>
        <dsp:cNvPr id="0" name=""/>
        <dsp:cNvSpPr/>
      </dsp:nvSpPr>
      <dsp:spPr>
        <a:xfrm rot="20152402">
          <a:off x="2453138" y="788005"/>
          <a:ext cx="612255" cy="222493"/>
        </a:xfrm>
        <a:prstGeom prst="lef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ysClr val="window" lastClr="FFFFFF"/>
            </a:solidFill>
            <a:latin typeface="Calibri"/>
            <a:ea typeface="+mn-ea"/>
            <a:cs typeface="+mn-cs"/>
          </a:endParaRPr>
        </a:p>
      </dsp:txBody>
      <dsp:txXfrm>
        <a:off x="2519886" y="832504"/>
        <a:ext cx="478759" cy="1334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0.3736</cdr:x>
      <cdr:y>0.15517</cdr:y>
    </cdr:from>
    <cdr:to>
      <cdr:x>0.62127</cdr:x>
      <cdr:y>0.24138</cdr:y>
    </cdr:to>
    <cdr:sp macro="" textlink="">
      <cdr:nvSpPr>
        <cdr:cNvPr id="2" name="CuadroTexto 1"/>
        <cdr:cNvSpPr txBox="1"/>
      </cdr:nvSpPr>
      <cdr:spPr>
        <a:xfrm xmlns:a="http://schemas.openxmlformats.org/drawingml/2006/main">
          <a:off x="2576842" y="648062"/>
          <a:ext cx="1708289" cy="360050"/>
        </a:xfrm>
        <a:prstGeom xmlns:a="http://schemas.openxmlformats.org/drawingml/2006/main" prst="rect">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C" sz="1600" dirty="0">
              <a:latin typeface="Arial" panose="020B0604020202020204" pitchFamily="34" charset="0"/>
              <a:cs typeface="Arial" panose="020B0604020202020204" pitchFamily="34" charset="0"/>
            </a:rPr>
            <a:t>Propietario</a:t>
          </a:r>
        </a:p>
      </cdr:txBody>
    </cdr:sp>
  </cdr:relSizeAnchor>
  <cdr:relSizeAnchor xmlns:cdr="http://schemas.openxmlformats.org/drawingml/2006/chartDrawing">
    <cdr:from>
      <cdr:x>0.70768</cdr:x>
      <cdr:y>0.56897</cdr:y>
    </cdr:from>
    <cdr:to>
      <cdr:x>0.91872</cdr:x>
      <cdr:y>0.65516</cdr:y>
    </cdr:to>
    <cdr:sp macro="" textlink="">
      <cdr:nvSpPr>
        <cdr:cNvPr id="3" name="CuadroTexto 2"/>
        <cdr:cNvSpPr txBox="1"/>
      </cdr:nvSpPr>
      <cdr:spPr>
        <a:xfrm xmlns:a="http://schemas.openxmlformats.org/drawingml/2006/main">
          <a:off x="4881102" y="2376283"/>
          <a:ext cx="1455602" cy="359980"/>
        </a:xfrm>
        <a:prstGeom xmlns:a="http://schemas.openxmlformats.org/drawingml/2006/main" prst="rect">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C" sz="1600" dirty="0">
              <a:latin typeface="Arial" panose="020B0604020202020204" pitchFamily="34" charset="0"/>
              <a:cs typeface="Arial" panose="020B0604020202020204" pitchFamily="34" charset="0"/>
            </a:rPr>
            <a:t>Administrador</a:t>
          </a:r>
        </a:p>
      </cdr:txBody>
    </cdr:sp>
  </cdr:relSizeAnchor>
  <cdr:relSizeAnchor xmlns:cdr="http://schemas.openxmlformats.org/drawingml/2006/chartDrawing">
    <cdr:from>
      <cdr:x>0.1126</cdr:x>
      <cdr:y>0.44828</cdr:y>
    </cdr:from>
    <cdr:to>
      <cdr:x>0.27398</cdr:x>
      <cdr:y>0.53447</cdr:y>
    </cdr:to>
    <cdr:sp macro="" textlink="">
      <cdr:nvSpPr>
        <cdr:cNvPr id="4" name="3 CuadroTexto"/>
        <cdr:cNvSpPr txBox="1"/>
      </cdr:nvSpPr>
      <cdr:spPr>
        <a:xfrm xmlns:a="http://schemas.openxmlformats.org/drawingml/2006/main">
          <a:off x="776638" y="1872225"/>
          <a:ext cx="1113107" cy="35998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s-EC" sz="1600" dirty="0" smtClean="0"/>
            <a:t>Gerente</a:t>
          </a:r>
          <a:endParaRPr lang="es-EC" sz="16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327650"/>
        </p:xfrm>
        <a:graphic>
          <a:graphicData uri="http://schemas.openxmlformats.org/presentationml/2006/ole">
            <mc:AlternateContent xmlns:mc="http://schemas.openxmlformats.org/markup-compatibility/2006">
              <mc:Choice xmlns:v="urn:schemas-microsoft-com:vml" Requires="v">
                <p:oleObj spid="_x0000_s1050" name="CorelDRAW" r:id="rId3" imgW="9151920" imgH="5621400" progId="">
                  <p:embed/>
                </p:oleObj>
              </mc:Choice>
              <mc:Fallback>
                <p:oleObj name="CorelDRAW" r:id="rId3" imgW="9151920" imgH="5621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32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eaLnBrk="1" hangingPunct="1"/>
            <a:endParaRPr lang="en-US"/>
          </a:p>
        </p:txBody>
      </p:sp>
      <p:pic>
        <p:nvPicPr>
          <p:cNvPr id="8" name="Imagen 13"/>
          <p:cNvPicPr>
            <a:picLocks noChangeAspect="1"/>
          </p:cNvPicPr>
          <p:nvPr userDrawn="1"/>
        </p:nvPicPr>
        <p:blipFill>
          <a:blip r:embed="rId5" cstate="print"/>
          <a:srcRect/>
          <a:stretch>
            <a:fillRect/>
          </a:stretch>
        </p:blipFill>
        <p:spPr bwMode="auto">
          <a:xfrm>
            <a:off x="263525" y="247650"/>
            <a:ext cx="2943225" cy="760413"/>
          </a:xfrm>
          <a:prstGeom prst="rect">
            <a:avLst/>
          </a:prstGeom>
          <a:noFill/>
          <a:ln w="9525">
            <a:noFill/>
            <a:miter lim="800000"/>
            <a:headEnd/>
            <a:tailEnd/>
          </a:ln>
        </p:spPr>
      </p:pic>
      <p:pic>
        <p:nvPicPr>
          <p:cNvPr id="9" name="13 Imagen"/>
          <p:cNvPicPr>
            <a:picLocks noChangeAspect="1"/>
          </p:cNvPicPr>
          <p:nvPr userDrawn="1"/>
        </p:nvPicPr>
        <p:blipFill>
          <a:blip r:embed="rId6" cstate="print"/>
          <a:srcRect/>
          <a:stretch>
            <a:fillRect/>
          </a:stretch>
        </p:blipFill>
        <p:spPr bwMode="auto">
          <a:xfrm>
            <a:off x="0" y="5553075"/>
            <a:ext cx="9144000" cy="13049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10/06/2016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63692-CC98-4DDD-9869-6777927E0B69}" type="datetimeFigureOut">
              <a:rPr lang="es-EC" smtClean="0"/>
              <a:pPr/>
              <a:t>10/06/2016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BD27D-E9E0-43AE-8F2E-61EB152C299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1151620" y="1310520"/>
            <a:ext cx="7488832" cy="923330"/>
          </a:xfrm>
          <a:prstGeom prst="rect">
            <a:avLst/>
          </a:prstGeom>
        </p:spPr>
        <p:txBody>
          <a:bodyPr wrap="square">
            <a:spAutoFit/>
          </a:bodyPr>
          <a:lstStyle/>
          <a:p>
            <a:pPr algn="ctr"/>
            <a:r>
              <a:rPr lang="es-ES" b="1" dirty="0">
                <a:latin typeface="Arial" panose="020B0604020202020204" pitchFamily="34" charset="0"/>
                <a:cs typeface="Arial" panose="020B0604020202020204" pitchFamily="34" charset="0"/>
              </a:rPr>
              <a:t>“</a:t>
            </a:r>
            <a:r>
              <a:rPr lang="es-EC" b="1" dirty="0">
                <a:latin typeface="Arial" panose="020B0604020202020204" pitchFamily="34" charset="0"/>
                <a:cs typeface="Arial" panose="020B0604020202020204" pitchFamily="34" charset="0"/>
              </a:rPr>
              <a:t>MODELO DE GESTIÓN POR COMPETENCIAS PARA LAS PEQUEÑAS Y MEDIANAS EMPRESAS DE LA CIUDAD DE FRANCISCO DE ORELLANA (EL COCA)</a:t>
            </a:r>
            <a:r>
              <a:rPr lang="es-ES" b="1" dirty="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3" name="2 Rectángulo"/>
          <p:cNvSpPr/>
          <p:nvPr/>
        </p:nvSpPr>
        <p:spPr>
          <a:xfrm>
            <a:off x="1907704" y="2743220"/>
            <a:ext cx="5976664" cy="646331"/>
          </a:xfrm>
          <a:prstGeom prst="rect">
            <a:avLst/>
          </a:prstGeom>
        </p:spPr>
        <p:txBody>
          <a:bodyPr wrap="square">
            <a:spAutoFit/>
          </a:bodyPr>
          <a:lstStyle/>
          <a:p>
            <a:pPr algn="ctr">
              <a:defRPr/>
            </a:pPr>
            <a:r>
              <a:rPr lang="es-ES" b="1" kern="0" dirty="0">
                <a:ln w="50800"/>
                <a:latin typeface="Times New Roman" panose="02020603050405020304" pitchFamily="18" charset="0"/>
                <a:cs typeface="Times New Roman" panose="02020603050405020304" pitchFamily="18" charset="0"/>
              </a:rPr>
              <a:t>P</a:t>
            </a:r>
            <a:r>
              <a:rPr lang="es-ES" b="1" kern="0" dirty="0" smtClean="0">
                <a:ln w="50800"/>
                <a:latin typeface="Times New Roman" panose="02020603050405020304" pitchFamily="18" charset="0"/>
                <a:cs typeface="Times New Roman" panose="02020603050405020304" pitchFamily="18" charset="0"/>
              </a:rPr>
              <a:t>revia </a:t>
            </a:r>
            <a:r>
              <a:rPr lang="es-ES" b="1" kern="0" dirty="0">
                <a:ln w="50800"/>
                <a:latin typeface="Times New Roman" panose="02020603050405020304" pitchFamily="18" charset="0"/>
                <a:cs typeface="Times New Roman" panose="02020603050405020304" pitchFamily="18" charset="0"/>
              </a:rPr>
              <a:t>a la </a:t>
            </a:r>
            <a:r>
              <a:rPr lang="es-ES" b="1" kern="0" dirty="0" smtClean="0">
                <a:ln w="50800"/>
                <a:latin typeface="Times New Roman" panose="02020603050405020304" pitchFamily="18" charset="0"/>
                <a:cs typeface="Times New Roman" panose="02020603050405020304" pitchFamily="18" charset="0"/>
              </a:rPr>
              <a:t>Obtención </a:t>
            </a:r>
            <a:r>
              <a:rPr lang="es-ES" b="1" kern="0" dirty="0">
                <a:ln w="50800"/>
                <a:latin typeface="Times New Roman" panose="02020603050405020304" pitchFamily="18" charset="0"/>
                <a:cs typeface="Times New Roman" panose="02020603050405020304" pitchFamily="18" charset="0"/>
              </a:rPr>
              <a:t>del </a:t>
            </a:r>
            <a:r>
              <a:rPr lang="es-ES" b="1" kern="0" dirty="0" smtClean="0">
                <a:ln w="50800"/>
                <a:latin typeface="Times New Roman" panose="02020603050405020304" pitchFamily="18" charset="0"/>
                <a:cs typeface="Times New Roman" panose="02020603050405020304" pitchFamily="18" charset="0"/>
              </a:rPr>
              <a:t>Título </a:t>
            </a:r>
            <a:r>
              <a:rPr lang="es-ES" b="1" kern="0" dirty="0">
                <a:ln w="50800"/>
                <a:latin typeface="Times New Roman" panose="02020603050405020304" pitchFamily="18" charset="0"/>
                <a:cs typeface="Times New Roman" panose="02020603050405020304" pitchFamily="18" charset="0"/>
              </a:rPr>
              <a:t>de</a:t>
            </a:r>
            <a:br>
              <a:rPr lang="es-ES" b="1" kern="0" dirty="0">
                <a:ln w="50800"/>
                <a:latin typeface="Times New Roman" panose="02020603050405020304" pitchFamily="18" charset="0"/>
                <a:cs typeface="Times New Roman" panose="02020603050405020304" pitchFamily="18" charset="0"/>
              </a:rPr>
            </a:br>
            <a:r>
              <a:rPr lang="es-ES" b="1" kern="0" dirty="0" smtClean="0">
                <a:ln w="50800"/>
                <a:latin typeface="Times New Roman" panose="02020603050405020304" pitchFamily="18" charset="0"/>
                <a:cs typeface="Times New Roman" panose="02020603050405020304" pitchFamily="18" charset="0"/>
              </a:rPr>
              <a:t>Tecnólogo en Administración Microempresarial</a:t>
            </a:r>
            <a:endParaRPr lang="es-ES" b="1" kern="0" dirty="0">
              <a:ln w="50800"/>
              <a:latin typeface="Times New Roman" panose="02020603050405020304" pitchFamily="18" charset="0"/>
              <a:cs typeface="Times New Roman" panose="02020603050405020304" pitchFamily="18" charset="0"/>
            </a:endParaRPr>
          </a:p>
        </p:txBody>
      </p:sp>
      <p:sp>
        <p:nvSpPr>
          <p:cNvPr id="4" name="3 Rectángulo"/>
          <p:cNvSpPr/>
          <p:nvPr/>
        </p:nvSpPr>
        <p:spPr>
          <a:xfrm>
            <a:off x="2699791" y="3878661"/>
            <a:ext cx="4392490" cy="369332"/>
          </a:xfrm>
          <a:prstGeom prst="rect">
            <a:avLst/>
          </a:prstGeom>
        </p:spPr>
        <p:txBody>
          <a:bodyPr wrap="square">
            <a:spAutoFit/>
          </a:bodyPr>
          <a:lstStyle/>
          <a:p>
            <a:pPr marL="342900" indent="-342900" algn="ctr">
              <a:spcBef>
                <a:spcPct val="20000"/>
              </a:spcBef>
              <a:defRPr/>
            </a:pPr>
            <a:r>
              <a:rPr lang="es-ES" b="1" kern="0" dirty="0" smtClean="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rPr>
              <a:t>Autor: Luis Fernando Quishpe Chasiquiza</a:t>
            </a:r>
            <a:endParaRPr lang="es-ES" b="1" kern="0" dirty="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endParaRPr>
          </a:p>
        </p:txBody>
      </p:sp>
      <p:sp>
        <p:nvSpPr>
          <p:cNvPr id="5" name="4 Rectángulo"/>
          <p:cNvSpPr/>
          <p:nvPr/>
        </p:nvSpPr>
        <p:spPr>
          <a:xfrm>
            <a:off x="2603180" y="4737103"/>
            <a:ext cx="5089768" cy="369332"/>
          </a:xfrm>
          <a:prstGeom prst="rect">
            <a:avLst/>
          </a:prstGeom>
        </p:spPr>
        <p:txBody>
          <a:bodyPr wrap="square">
            <a:spAutoFit/>
          </a:bodyPr>
          <a:lstStyle/>
          <a:p>
            <a:pPr marR="45720" algn="ctr" fontAlgn="auto">
              <a:spcBef>
                <a:spcPct val="20000"/>
              </a:spcBef>
              <a:spcAft>
                <a:spcPts val="0"/>
              </a:spcAft>
              <a:buClr>
                <a:schemeClr val="accent3"/>
              </a:buClr>
              <a:buSzPct val="95000"/>
              <a:buFont typeface="Wingdings 2"/>
              <a:buNone/>
              <a:defRPr/>
            </a:pPr>
            <a:r>
              <a:rPr lang="es-ES" b="1" spc="50" dirty="0" smtClean="0">
                <a:ln w="11430"/>
                <a:latin typeface="Times New Roman" panose="02020603050405020304" pitchFamily="18" charset="0"/>
                <a:cs typeface="Times New Roman" panose="02020603050405020304" pitchFamily="18" charset="0"/>
              </a:rPr>
              <a:t>Director: Ing. Eduardo Sandoval Rodríguez</a:t>
            </a:r>
            <a:endParaRPr lang="es-ES" b="1" spc="50" dirty="0">
              <a:ln w="1143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41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5" name="1 Título"/>
          <p:cNvSpPr txBox="1">
            <a:spLocks/>
          </p:cNvSpPr>
          <p:nvPr/>
        </p:nvSpPr>
        <p:spPr>
          <a:xfrm>
            <a:off x="1977144" y="590550"/>
            <a:ext cx="5189711"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TAMAÑO DE LA MUESTRA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5362" name="AutoShape 2" descr="https://lh5.googleusercontent.com/-4k8jvg3XZyI/TXZgelm4iaI/AAAAAAAAABg/l-MaLEmr7k4/s1600/Dibuj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xQTEhUQExMVFhUWGCAYGRgYFhwVGRUZFRwYHB4YHBYZHCgiHB4lHBoZIT0jJSkrLi8uFx80ODMvNygtMSsBCgoKDg0OGxAQGy4kICYsLC8tLyw0NC8sLC0tLC0uLi0sNCwtLCwuLSwsLywsLS4sLCwsLC8sLC0tLCwsLCwsLP/AABEIAM8A8wMBEQACEQEDEQH/xAAcAAEAAQUBAQAAAAAAAAAAAAAABQIDBAYHAQj/xABKEAACAQIDAwQNBwsEAwEBAAABAgMAEQQSIQUTMQYiMlEUFUFSU2FxcpGSsdHSFhcjM2KBkwc0QlShorKzwuHic8HT8CRDgvGD/8QAGwEBAAIDAQEAAAAAAAAAAAAAAAIDAQUGBAf/xAA9EQABAwEEBAoJAwUBAQAAAAABAAIRAwQSITETQVGhBRQVUmFxgZGx0QYWIjIzNMHh8FNickJjouLxI4L/2gAMAwEAAhEDEQA/AOvpthSARHJqL/o93/6rRu9IrE0kEnuUrpXvbYeDk/d+Ko+slh2nuS6U7bDwcn7vxU9ZLDtPcl0p22Hg5P3fip6yWHae5LpTtsPByfu/FT1ksO09yXSnbYeDk/d+KnrJYdp7kulO2w8HJ+78VPWSw7T3JdKdth4OT934qeslh2nuS6U7bDwcn7vxU9ZLDtPcl0quHaYZlTI4zGwJy20BPcY9VemycM2W1VBSpkz1LBaQs6tqsKM24gIjBAPP7ov+i1c96SuLbICDHtDwKkzNRvY6d4voFcFpqnOPerE7HTvF9AppqnOPeidjp3i+gU01TnHvROx07xfQKaapzj3onY6d4voFNNU5x70TsdO8X0Cmmqc496J2OneL6BTTVOce9E7HTvF9AppqnOPeinsD9Wnmj2CvroyVKqxfQfzT7KyEWvDDp3i+gV8i01TnHvVy97HTvF9ArGmqc496J2OneL6BTTVOce9E7HTvF9AppqnOPeidjp3i+gU01TnHvROx07xfQKaapzj3onY6d4voFNNU5x70TsdO8X0Cmmqc496KD2lAu8bmr3O4OoVtrNVeaYxPf0qJzU5hugvmj2Vqq3xHdZ8VJXKqRKIlESiJREoiURKIrmF+tj84/wAD1vfRz55vUfBRdkp2voqrUdtrhH5/9LVznpP8mP5DwKmzNR9cAppREoiURKIlESiJRFNYH6tPNHsFfYRkqVViug3mn2VkItVx+2MPBlE88URYXGd1S4FrkZj4x6a+TUbJXrgmkwujYJV0ql9uYYS7g4iES3A3ZkUOSwBAy3vcgggd29ZFhtJp6QMN3bGGCSFci2rA0pgWaJpV4xh1Li3G63vpcemousldtMVCw3TrjBFYwvKHCyB2jxMLhFLuVkU5EHFjY6KOvhU38H2qmQH0yJMDDM7EkLKl2hEuctKihFDvmYDIrXszXOgOU6nqNVts1V0XWkyYGGZGY7EWJLyjwiosjYqAI9wrGVcrFbBgDfUgkX6r1a3g61OcWim6RmI25JIVxtu4YGNTiYQ0oBjBkUGQP0SoJ1BPC3Goiw2khxFMw2ZwOEZz1JIXrbbw4l7HM8Qlvl3ZdQ9yLgZb3uRranErRo9LcN3bGCSFhbS+sb7vYK9lm+EO3xUTmpjDdBfNHsrW1viO6z4qSuVWiURKIlESiJREoiURXML9bH5x/get76OfPN6j4KLslO19FVajttcI/P8A6WrnPSj5MfyHgVNma54/LkrvCYYyEGIIVMRnk/8AD3lzJHuhu1fJo121deutAOBGm7Djjczbh7ce6ZxInJZvK/g+WedXO7jcjdBDBiBPG74l92sRkKIEcNYkWNlYHxVCrwOGkAOI96bzYIDRJMSZGzLFZDlfxfKWSPNG+HTfiSFMgmJjIxTmNHEu6zWDK1xkuMvduKrpcG0qpDmvNwhxmMfYEkRMdWKSsjBcoS0y4Z4gsm8eJ7SZ1QpEkoKnKC4ZXXiFI100qupwc1tI1mulsAjCJlxbjsII6UBWPg+U0syqYMMHcRLNIpmCZRI0iqiMUOdzu20OReF2F6sq8G0qLiKtSBeLQYmYAJJxwGOqT0JMq/idtypiDE0MYjERmMhnbMI0IDfRiEjML8M9tONVssNF9C+15vXg2IwvHLGcumOxJxVhuU0iJvJcOEDwvNEBLnLbpN5u5BkG7Yrrzc40bXQXm3gym992m+YcGuwiJMSMcRO2Ckq9ya5R9lMy5YrKivngn7IQZyfo2fdplkFr5ddDVfCHB4szQ4E4kiHC6cNYxMjpQGVvOB+rTzR7BX00ZKpVYroN5p9lZCLQts7CknxKSCV4o+x5InKZMzbx4jktIjWBCtqADcDWvmdktzLPZy0tDnXwQDMYA44Ea1bCj35MSiWRkYmHsiFxh8y5JI4Y4FBLZc4dXjDDnWbdgEc69etvCdE02tcPauuF6DILiT1EEGMpEzqWIV/AbFnUYeBkjCYecy74PdpB9JayZbh3z84k21axN6qq22gTUqhxJe0C7GAy1zkIw+iyAo7DcmcRJhIcJIqRGHCywZ8+fO00e7AAUaJ+kbm91XTq9NThGz07Q+sxxdee0xEQAZ169XasRhCzJdi4iR2xDRxqwOGyxGTMH7FaVmu4XS5luunGNSbdykW2z02ikHEg35dERfiMJ1Rj1rMLOx+Ammw7qYo45GxEUmVWvdYpoWLO1gC+VDwvwUXNeejaKNKuDfLmhrhJGstIwGyShlY219jTt2bEiRuuNA+kZrGG8SxG65TmC5c62OpYjTibLNbKDRRe5xBp6gPexJznCcjO9CM1al5Oz76SXOWjOLjm3JZQsiRxwKJMwXMJFdM1i2VhHYjW9WDhGho2siDcIvQZBJOGyCDExImdSxCk9pfWN93sFeazfCHb4oc1LYaQZVFxfKNL68B3K8FZjr7jGs+Kkrm8F7XF+q+voqrRuiYKL0msBpOQReNIBxIHlNqyGOOICL0nud2sXTEomYdY04+K1LpmIReNIBqSBfx1kMccIRBILXuLdd9KXHTEIjOBxIHlNqwGOOQRXcIbyxH7R/get76Ogi3tB2HwUXZKer6Iq1Hba4R+f/S1c56UfJj+Q8CpszWuLsKIYeXC87JNvc5uM3/kM7NZrdbm3VpXHm31DWZV1tuwNXs5a+jFThUTcnoWz3zDeKgYBst2hIKS6aiRbDnDuKt72FsjhGqIywJidjs2/wATsSFam5MxsrZpJi7PHIZSwMmaA5owOblCqbmwW1yTxJqbeE6jXAhrYAIuxh7WeuZO2UhVHk5HYEPKJBIZd8GG8Lsm7JN1ykFAFtlsAosBao8ovkyG3Yi7GEAyNc545pC8PJiEKqI0sYEYhO7kKmSNbkKzG54sxzCzc4661kcJ1S4ucA4k3sRkdo3YYjDJIWc2zUMm9IJO6MNibqUJBNweJ06684tbxT0Y516dcosBOTEOUoWlZd00KBnzbqOQBWCacbADM2Y6WvavRynVvXgGgyHGB7xGInyEBIWdhNlpHIZEzAsiowvzX3eiuRbpgaX7osDwFqK1rfVZcdtJG0TmB0a4SFs+B+rTzR7BX1YZKlVYroN5p9lZCKCFfHSrl7REoiURKIlESiJRFB7S+sb7vYK21m+EO3xUTmtPm2A+LxOPRIsLqYV38oJmhJw0POiAXiOI5661unW1llo0XOc7+r2REO9o5yfoViJWNyi2WzvtNxBh5Qrxo8ske8xESHDxBpYuFyou9rjUHyVOyWlgZZ2lzmkhxABhpN4wD15JGalZ3wRxMrbQaKSEwRHCvNZkeLJz2jJ0MhfU5edYpavI0WrQt4oCHXnXw3MGcJ6I24ZrOGtRuz9zvsH2z3VuwZLdlZf1hN3fef8As3XHu9Lx16a2l0dXiUzpB7v8cctUphhKy9j4pYHwM8zbvD2xccTyXULG0qGBWZujeNdM3cUVVaabqzK9KmJf/wCZIG2PaiM8c4QYQrOHKERy4jKcBLjcVIzP9U2dzuHe+hjJzkFtL5PFU33wXNpfGFOmBGYj3gOneiksdhMFLszGth4QYo1naMsl4xIIzeTD5rhVzcCthcMR115aVW10rdRFV3tG7MZxOAf09eMIYjBWcTgcJDJgxiIoY8G0DNYoFgOKO5s0gtkzGMMAX8dtasFa0VGVtE4mqHx+65JwGuJzhMMFHvhd6MPHEkb4dsfJ2MsyloTEMOx0Xju94JCv3W0tXqbU0d91QkPFNt8t96b3jET5rC2j8mcYR5Y2CRyjEtvII1yRwXisuRbm6uoD5tL5joLGrbM6/wAIUXCS24YccS7OZ6RlCHJdKrqlBR22uEfn/wBLVznpP8mP5DwKmzNR9cAppREoiURKIlESiJRFNYH6tPNHsFfYRkqVcmS6lesEemsoosbOk+x6x+GuN9U/73+P+ynfTtdJ9j1j8NPVP+9/j/sl9O10n2PWPw09U/73+P8Asl9O10n2PWPw09U/73+P+yX07XSfY9Y/DT1T/vf4/wCyX07XSfY9Y/DT1T/vf4/7JfTtdJ9j1j8NPVP+9/j/ALJfTtdJ9j1j8NPVP+9/j/sl9YGJ5PSOxbMgv3NTwFuqvVT9HSxobpf8f9lguTCjmL5o9griq5JqOHSfFWK5aoXjgspal90zKwhUdQoHuAgFF6RWA4jJZSl4olqXjMrC8tS8ZlF6RQOIRV4QfSx+cf4Hre+jpJtzR0O8FF2Snq+iKtR22VJCWBNm7gLfot1Vo+H7NVtFlDKTZN4HcVJpgqPynvH9RvdXGci279I7vNTvBMp7x/w291ORbd+kd3ml4JlPeP8Aht7qci279I7vNLwTKe8f1G91ORbd+kd3ml4JlPeP+G3upyLbv0ju80vBMp7x/wANvdTkW3fpHd5peCZT3j/ht7qci279I7vNLwTKe8f8NvdWeRbd+kd3ml4KbwYtGgPEKPYK+mjJVK9WUSiJREoiGiKBSRt50m+tItmNrby1rXta2lcjS4QtJ4X0Bebl44dhU4F2VPV1yglESiJRFrWG6C+aPZXyGt8R3WfFXK5VaJREoiURKIlESiJRFcwv1sfnH+B63vo5883qPgouyU7X0VVpREoiURKIrGMmKIWHHTj4yB/vVFpraGi+rE3QTHUJQKxs/Fs7MrW5oB0BHSzdZPVWu4J4V4+Hm5duxrnOegKRELOrcKKURKIlESiJREoiURUStYEgFiBwFrnxC5A9JrBRa8JNc1jfeZsv6XTzZbd9buVwVN7m8M3yx3vHCMcQfyZiMVZ/Stiia4BIKkjgbXHiNiR6DXfKtVURKIlEWtYboL5o9lfIa3xHdZ8VcrlVolESiJREoiURKIlEVzC/Wx+cf4Hre+jnzzeo+Ci7JTtfRVWlESiJREoixNqfVnyr/EK8XCXydX+DvArIzWJsfpyeantkrnfRP3avW36qT1LV16glESiJRF47WBJ4DWiLXBy7wHhz+FL8FeXjlDnLx8oWbnp8usD4c/hS/BTjlDnJyhZueE+XWB8Ofwpfgpxyhzk5Qs3PCfLrA+HP4UvwU45Q5ycoWbnhUfLXZ982951rX3Ml7dV8nCscas83pEpyhZueq/l1gfDn8KX4Kzxyhzk5Qs3PCfLrA+HP4UvwU45Q5ycoWbnhPl1gfDn8KX4Kccoc5OULNzwqG/KBs8aHEH8KX4KkLVSOIcpi2UCJDlJR7JYADeDQW6HV/wDVaJ3ovZnOJL3Y9XkvZfK97Vt349T/ACqPqrZee7d5JfKdq278ep/lT1VsvPdu8kvlO1bd+PU/yp6q2Xnu3eSXynatu/Hqf5U9VrLz3bvJL5TtW3fj1P8AKnqtZee7d5JfKdq278ep/lT1VsvPdu8kvlO1bd+PU/yp6q2Xnu3eSXynatu/Hqf5U9VbLz3bvJL5VcGzSrq5cHKSbZbXuCOOY9deyw8BULJWFVjnE45xr7FgulSNbtRSiJREoiURYO1pVCZSwBJFgTYmzLew7teDhR7W2SrJiWu8CsjNYmy5VEjAkAsFCgm2YgvcDrrnfRRzQKgJxJb9VJ6ma7FQSiJREoit4noN5p9lEXz2K5ErhSlESiJREoiURKIlEWHiOkf+9yvVT91e2j7gX0pXSLrUoiURKIoTaiAzG4B5i/xSVxfpLaa1K0MFN5Au6iRrOxWMGCydiCyyAd//AEJW39Hqr6ljvPJJvHMzsUXZqSreqKURKIlESiJREoiURKIrGMw4dbcDxB6j/wB9teW12SnaqRpVMjuO1ZBhY2z8GRz3HO4Acco6/KfZ99a7gfggWJpc/F517B0deZ+yy50qQrdqKURKIlEVvE9BvNPsoi+ctoOwiJQ2bQA2vYkgXsfLXL2drXVAHDD7LjbK1rqwDxIx8Co/tm4EjngIxlW3/s0U8Bc885bfZr18WYbrenHqz8Me1e3ijPZaB/ViejPwxXq46QR575yjmNgRkzFiAj8Ljilx1MeqsGhTL7sRIka4jMeKw6zUzUuERIDhriPeHiqp8RIolvKAYUB1UWkOXNmI4hSeaAtuB1NYbTY4thvvHux8deKwylTcWQyQ8nsxjv1mVbfGyb0gFgN4igEJuxmVGIZukDq1vGQKkKNPR4xkTrnAnLV1qYs9LRCQJhx1zgSMBlsnoXj7QkyB83AOzWCkgK7AEqbXWw/RN6kLPTvRGceHj14LIs1K8WxnAGesA4Z4ztwWTNiGSR2MjbtY97lsvWwy3y3toO7eqWsa6mAGiSY19GKpbTY6k0BgvF12cejHP7KrY+KZ1ZXN3Ui5ylbhlB6JA4HMv/zUbXSawgtGB7cvye1V22i1jgWCAe3I/wDD2q5iOkf+9ysU/dSj7gX0pXSLrUoiURKIoXaX1x8xf4pK4T0q+ZZ/H6lWMyWTsXhJ5/8AQlbv0a+S/wDo/RRdmpGugUUoiURKIlEWtcvdsy4WCOSErmaUIcwzCxR24eVRXltdZ1GnebtXit9odQpX27da0f5wcZ1x+p/etZynV2D87VqOWK+wb/NPnBxnXH6n96cp1dg/O1OWK+wb/NPnBxnXH6n96cp1dg/O1OWK+wb/ADT5wcZ1x+p/enKdXYPztTlivsG/zT5wcZ1x+p/enKdXYPztTlivsG/zT5wcZ1x+p/enKdXYPztTlivsG/zT5wcZ1x+p/enKdXYPztTlivsG/wA14fyg4zrj9T+9OU6uwfnascsV9g3+a6xg5C0aMeJUE+UgGt6ukGSqxPQbzT7KLK+eioIsQD5da5IEg4Lhg4gyFSYV71eN+A43zX8t9fLrUtI/afz7KelftP5h4YL1o1N7qDcgnQaleBPksPRWA9wyKwKjhEHL65968khViGZVJHAkAkeQnhWRUc0QDCNqvaCGkgFDEpvdRqbnQakWsT1kWHoFYD3CMckFRwiCcMlS2GQ2BRDY3F1BsTrcaaG9SFV41lZFaoJN4454qpolN7qDcWNwDcDW3kvUQ9wyKwKjxkSqsovmsLkWvbUgXsL/AHn01i8YhRvGI1LExHSP/e5Xpp+6vZR9wL6UrpF1qURKIvGYAXOgFEUJjpA0xIIPMXgb92SuE9KfmWfx+pVjMlkbHlUZwWAJfhfU8xO5W79Gvkv/AKP0UXZqUroFFKIlESiJRFpP5WPzWL/XH8uWvBwl8Ht81q+F/l+0fVctrQLmUoiURKIlESiJREoi+gNnfVR+YvsFdcu5GSuzLdSB3QRRZXJx+TvF9cPrn4a0fJlXaN/kuc5Grc4b/Je/N3i+uH1z8NOS6u0b/JY5Grc4b/JPm7xfXD65+GnJdXaN/knI1bnDf5J83eL64fXPw05Lq7Rv8k5Grc4b/JPm7xfXD65+GnJdXaN/knI1bnDf5J83eL64fXPw05Lq7Rv8k5Grc4b/ACT5u8X1w+ufhpyXV2jf5JyNW5w3+SfN3i+uH1z8NOS6u0b/ACTkatzhv8ljS/k1xpJIMH4jfBVzLBUAiQvRT4NqtbBI/OxdjrbLeJREoi8Zbix4GiKHxmEKai5X0lfF4xXF8McAlp0tmEg5tGrq6OjV1ZWNdtWTgMFbntx7g73+9bfgfgcWRukqYvPc3oHTtPdhnFxlSFb1RSiJREoiURaT+Vj81i/1x/LlrwcJfB7fNavhf5ftH1XIsVjskiIV5rBiWv0ctu53bkgVqKVC+wuBxEdq0dGzaSm504gjDbKxhtc7tHMdiS2Zc3QWJirNe2ttNPHV3FAXloOGEdJIwV/EhpHNDsBEGMyRICv9nnPuynOBJbXQRgXD3trfhbrv1VWLOLt6cN97YquLNuX5w1bb2zsznYqE2i1lZowA6lks+Y6KXswy6EqDwJrJs7ZIBxBxw6YwUjZWSQ10kEA4dMYY44qzBtksM2VD0NUfMBvGVcrHKLMM17a8KsfYw0xJ15jYJw6Fa+wNaYk68xsE4Y5alfw+PZ3ZMihgDYF7Hmm3OXLcA8brmFVvs7WtDiTGE4eGPjCqqWVjGh5cYwnDDHZjq2GFZO1nEYkMQJLMAquSbRZ851Ud7p13HCrOKML7occhq2xHirOJMNS4HHIatsRr6cVKA31HCvARBha4iDBX0Ds76qPzF9grrl3AyWRRZSiJREoi8NEXOMNyoxR2icMZPouyGTLkTohmAF8t+A43rWNtVQ2nRap+i1DbbVNs0OqT4LpFbNbdKIlESiLVk5ZKQDum1F+kPdWwHB1QiZH52LnneklmaSC127zXvywXwTesPdWeTau0fnYo+stl5rt3mnywXwTesPdTk2rtH52J6y2Xmu3eafLBfBN6w91OTau0fnYnrLZea7d5p8sF8E3rD3U5Nq7R+diestl5rt3mnywXwTesPdTkyrtH52J6y2Xmu3eafLBfBN6w91OTau0fnYnrLZea7d5p8sF8E3rD3U5Nq7R+diestl5rt3mnywXwTesPdTk2rtH52J6y2Xmu3eaydm8plllSIRkZr65r2spbhbxVVWsT6TbxI/Oxeux8NULVVFJjXA45xq7Sp+vGtwtJ/Kx+axf64/ly14OEvg9vmtXwv8v2j6rk2Jwivqwvpb7iVb2qK0tOs6mIb+YR9VoKVofTEN2zuI+qtPsyI9JA3S0YBrZ2LEi40Nzx8QqYtNQZGMsugQpi2VR7pjLLXAAx7leiwyqc2pOQJrrdVuRfx6moOrOcI6Z71W+u5wjpJ7Srcez0GnOIAKqCxIQMLEAHxaVI2hx2bThnG1TdannZmCcM42o2z0NuOgUceO7IZb+MEftNBaXjfvzQWuoN5781VDglVgwzaXygsSFzamwrDq7nNunt6YUX2l723TGMT0xlKo7WRaZlDBc1gwDD6RsxNiON+7UuNVMYMZZdAhT45VxgxMZYZCAsiGIIoQXsosL6mw8dUveXuLjrVFR5e4uOZX0Hs76qPzF9grrF2wyWRRZSiJREoiomkyqWN7AX0BY6dSjUnxCiLjOGx6DaRxBJ3fZLNfI17M7W5ls19eFr+KtC14FsvapPguaZUaLfe1SfDvXZopMwDC9iL6gqdesHUHxGt8ulVdESiJRFyaHor5B7K6lnuhfKavxHdZ8VXU1WlESiJREoiURKIlEUnyZ/O4fK38t68XCHwT2Ld+j/AM6Oo+C6HWgXfrSfysfmsX+uP5cteDhL4Pb5rV8L/L9o+q5bWgXMpREoiURKIlESiJRF9AbO+qj8xfYK65dyMlfJtqaLKwe3WH/WIfxF99WaKpzT3JKdusP+sQ/iL76aGpzT3FJTt1h/1iH8RffTQ1Oae4pKdusP+sQ/iL76aGpzT3FFhZ8Bvuyc+G3trZ8636r8eNtL8baXtUOLG9euGdsKvRsvX4E7Vm9ucN+sQ/iL76noanNPcVYnbrD/AKxD+IvvpoanNPcUlO3WH/WIfxF99NDU5p7ikqltvYUaHEwD/wDqnvrGjfsPci5l2QiKmd1XMABmYLc24C/GukD2tAkr5a6lUe91xpMEzA6VXJiEVgjOoZuClgC3kB1NTL2gwSq20qjmlwaSBmYwXu/Xnc5ebo3OHNJ4A9V7jj10vtxxyTRVMPZOOXT1LxcQhcxh1LjUrmGYDrK8aX2zE4rJo1Ay/dMbYwQYlCAwdbMLqcwswAvcG+otrcVjSNgGUNCoCRdMjA4ZFeDFJzTnTn6rzhz7C/N11010ppG4Y5rOgqyRdOGeGXWqDj4rqu9jzMAVGdbsG4EC+oPirGlZMSFLiteC64YGeBwVyTEIrBGdQzdFSwBbyA6mpF7QYJVbaVRzS5rSQMzGCobHRB92ZYw/DIXUNrw5t71HSsm7IlTFlrFmkDDd2wYU3yZ/O4fK38t683CHwT2Laej/AM6Oo+C6HWgXfqB5Y7BbGRJErhMsme5BN7K620879lee00NMy7MLy2yzcYp3JjGVqPzZy/rCeoffXg5K/fu+61nIv7933T5s5f1hPUb305K/fu+6ci/v3fdPmzl/WE9RvfTkr9+77pyL+/d90+bOXw6eoffTkr9+77pyL+/d90+bOX9Yj9Q++nJX7933TkX9+77p82cvh09Q++nJX7933TkX9+77p82cvh09Q++nJX7933TkX9+77p82cv6wnqH305K/fu+6ci/v3fddHwseVFTvVA9AtW3W9TFdBvNPsoUXM14V1CpXtZRKIlYRKIl6yiURKIorHdM/d7BXnf7ykMlgYiFleRzAZ1kgRFAykXXPeNsx5obMDfUaG/AXgWkEktvSAuDa9rmhoqXC17ic9cYiM4g4KxjcC+XFR7ks09t24y5U+jRFBYkFd2yluHduNdKi+m72hdxOR2YfRW0rRTvUn6SAz3hjJxJJjXeBA8VTi9nShppFQsZJVVrWBdAkOWTx5XVxbqduoVF1J4LnAZn6DHvlTp2qi5tNjnRdaSOgy6W9ojuCuYfByLiAVjcLvndg4jZFD57yxyizgtfom/SIsBrUhTcKmA1nOO8HPsUH2im6zm88E3QBEgmI9lzcRhtEZKzhcDLuoITEwMEMiMTlysxTIuUg634+TjY1EMeWtbGQPhqUn16IqVKgeCHuYRnIAMmcMIVCbIkDQjd82FiE4aLLFMz+QB2jS32KxoXSMMsu0H64KzjtEteb2LxJ62uaB3gF3arcOAkETxNAzGTBwxLoLB0SRSGYnm2LLr6Kw2k4NLS3NoHbBUqlppuqNe2oAG1HuOOYJBEbZgrLxeBkC4qMxGV5gAkgy2+rVAGJIK5XDP8A/VxrpVj6bvaBEk5Hsjsg4rz0rRTLqTw+6GEy3HnE4CMZEDsxwVvGbLmJxB1ZGljLKFGaVFjhDMjngbqdPsm1iQRF1F5vbJHbgMlOlbKAFMZENdBkw0kmARrH4cFvnJr87h8rfy3qy3/APYqeAPnR1HwXQ60K75KIlESiJRFEcrJWXBzsrFWCGxUlSPGCNRVVckUnEbCqbS4tovIzg+C1b8luOllbE7yWSTKI7Z5Ge197e2Ym17Dh1CvFwdVfUDrxnJa7gqtUqh18zkugVslt0oiURKIrWJ6DeafZQouQ8oMXJFBnhCmQsiqG4EyOq628tdFaHuYyW5yFUM1GYjlBJmdowu6+iyEi5beSRK548LSEDxqaoNd0mMsI7xKzCunbcgd0YLrOqRm3Sj36QuDr0lzA3+2Oo1nTukg7cOqYKQqo9qS5UxB3e6eYRbvKc4DSboNvM1i2bUjLw07lzkVXxewiYjthIWDgeUEzZecrMVkZk3Dx5EQPZ1kZsrjMEXm3vn7lqrZaHmO3Vs8UgK/idtTqI5CFWMxRuXMTuhZhdwzo14gBaxKka3vUnVniDqgavLLuSAsw4qVcS6NLGIkj3x+iIIUs4y5s9tAvG33VO+8VCCRETl91jUvOTu12mzq5TNZZVC9yOUGytqeepVgfurNnrF8g9fYUIhXsd0z93sFSf7yyMlmQ9FfIPZXoZ7oXy2r8R3WfFV1NVrA25jjBh5Z1AJRSwB4G3Xaqa7yymXDUvXYaDa9oZSdkTqUcm23yBxJhpQZYo/osxC7xwpvzjrY3FecV3RMg4gYdJWwdYKV+6WPb7Lj7UYwMIw25q3FyjfLPmRQyOd3xtJGsxiJ49IEa275eusC0uh0jEZdImFN3BVO/TukkOHtbQbt4dh1dRWXjdssmIEQUGJSiSvrdHnzBAO5xC3/1Fqx9cipd1YT25Ly0bA19nLyfbMlo2hsT9Y6isvAY0ySToQAIpAgtxIKI1z47satpPLnOB1H6Lz2ig2nTpOH9QJPeRgs6rl40oik+TP53D5W/lvXi4Q+Cexbv0f8AnR1HwXQ60C79KIlESiJRFDcsvzLEeYf9qptHwndR8F57V8B/8T4LUfyRdLFeSL2zVr+Cvdd2LWcC+6/sXR62y3aURKIlEVrE9BvNPsoUXLpsOrhQwuAyuNSOchDKdOogGuncwOzVKxu00OULu7AagAkf+wS9w+EF/wBnCq9AyIj8mfFZlVTbJibLmS+SXfLzm0kvmzaHXXW3DhppQ0GHMa57UkrxNkQh94FN8xcDO2QOeLiK+QNqecBfU00DJlJQ7JiyomTSO+XnNcZwQwve5BDHQ+LqFNAyAIySVbk2FA1robZVQgO6q6oLKrqGtIANOdescXYklX8Vs2OQuXW+dN23OIugJOWwPWT6bVN1JrpnZCxKrXAxhxKEAcKVBGnNYqSCBodVHHhagpNBvAJKwsd0z93sFVv95SGSzIeivkHsr0M90L5bV+I7rPiq6mq1ibWwInhkgJKh1y3AuRfxVXVp6RhbtXostoNnrNqgTBTaWCEqqpJGWRJNNbmNg1vvtUalK+AOkHuU6FqNJxdEyCO8Qo/FcnUdFTOwKyvIGAF7SuXaMjuqSR6qnuVU+yhzYnWT3mYXrpcKvp1C66CC0CP4iAevzXmI5MRSCXOWMkrM2e5BUno2UG3MAW3m0Nja4Gczr/NiM4Xq0ywMADWgCMMduMTjjKvR7KkWSSRMQV3jBmG7U3Kqq6E8Lhf21kUHgkh0T0KDrdRexrH0puyB7RGBJOpS1epa1KLCk+TP53D5W/lvXi4Q+Cexbv0f+dHUfBdDrQLv0oiURKIlEURyl2KMVC0WYq3FWBOh6iB0lPdH+4FVVqWlYWzCptFHS0yyYnZ+YqC5D8kWw5M0x+kOgRW5oAuMzW0Y6m3Vfr4eax2Q0QS447l47BYjZwS44nu+63SvctklESiJRFbnW6sBxIPsoi0JdiYjwLesnxVvePUNu4qu6U7SYjwLesnxVnj1DbuPksXSnaTEeBb1k+KnHqG3cfJLpTtJiPAt6yfFTj1DbuPkl0p2kxHgW9ZPipx6ht3HyS6U7SYjwLesnxU49Q27j5JdKdpMR4FvWT4qceobdx8kulO0mI8C3rJ8VOPUNu4+SXSo/Fcm8WWJEDW86PqH26pda6ROakAVjw9FfIPZWxZ7oXyyr8R3WfFV1NVpREoiURKIlESiJRFJ8mfzuHyt/LevFwh8E9i3fo/86Oo+C6HWgXfqG5T7TeCNGjy3Z8pzAkWyseAYa3Ar02WiKz7p2LWcK219joaRgBMgY9q175W4nqh9R/8AkrY8mU9pXOes1o5jd/mnytxPVD6j/wDJTkyntKes1o5jd/mnytxPVD6j/wDJTkyntKes1o5jd/mnytxPVD6j/wDJTkyntKes1o5jd/mnytxPVD6j/wDJTkyntKes1o5jd/mnytxPVD6j/wDJTkyntKes1o5jd/mnytxPVD6j/wDJTkyntKes1o5jd/mnytxPVD6j/wDJTkyntKes1o5jd/mt1wshZFY8SoJ+8XrSrtQrtFlKIlESiJRFqsXKCY4jc2jyb0p0WzZQ5Xjntew6q9xsjRQ0k4wo3sYW1V4VJKIlESiLnkfJrEgAbrgO/T4q3beEKQEYrhn+j1sc4kXc9v2VXybxPg/3k+Kpco0elQ9XLZ+3v+yfJvE+D/eT4qco0elPVy2ft7/snybxPg/3k+KnKNHpT1ctn7e/7J8m8T4P95PipyjR6U9XLZ+3v+yfJvE+D/eT4qco0elPVy2ft7/snybxPg/3k+KnKNHpT1ctn7e/7J8m8T4P95PipyjR6U9XLZ+3v+yfJvE+D/eT4qco0elPVy2ft7/ss/YWw548RHI6WVSbnMp4ow4A9ZFea1WynVp3WytlwVwPaLLaRUqREHI/ZblWrXVLWuXf1UX+r/RJXv4O+N2eS5/0k+TH8h4Fc97brzmKSCNQx3pUFDu75rAEsOBsSoBtpe4vteMDEwYxx6lynEHYNDheMezOInLVHXBwVrEbdWNWaSKZCMtlIUswd1QFcrkaMwuCbi/DhUXWkNEuBH/YVjODXVHAU3tIM44wCATBkDZnkqsRt1FNgrOS5QBSgzWRXuC7qDowsL3OthpR1pAwAnH7rFPg17hJIAicZwxI1A6xjqG1XztJedo3NlSE6DpSiMg8eA3i+PQ6VPTjHrA7481SLG4xiMWl3Y295LEh5RRssbBZPpGYAWF1yC9253AgrbzxVYtbSAYOM7l6X8E1Wue0keyAeudn5qVce3FJP0UuQFFaTmZVMqo4BGfPwkUEhSB5Besi0gnIxhj1/wDVF3BrgPfbeMwMZN0kGMI1HCUbbiBc5SQIVZkey5Zcis5C2a+qqxGYLcCs8ZAEkGNXSsDg15dcDhekAjGWyQMcIzImJhXtmbUWbMArKVAJBKNo97HNG7D9E6Xvw01FSo1xU1fnYqrXYnWcAkggztGXQQO/JdewH1UfmL7BXNFfTBkr9FlKIlESiKiWQKCx4AXPd4eIURc/hxCjE70nmb8tf7JkJv5La1u3NdxW7GMBV/1LoMcgYBhwIuO5x8RrSKxVURKIlESiJREoiURKIlESiJREoiURKIta5d/VRf6v9Ele/g743Z5Ln/ST5MfyHgVzztMpzKzyNEwYbosAg3t81iAGPE2BYgX0tYW2nFxiCTGOGrFcryg8Q4NAcI9rWbuXR1wBOvWg2QDq8skjAoQzZLqInWQKMqAWLKLki5txpxecyTluMpx8jBjA0YyBOsETiTkCY1dCj5dn4ZA2F7KCFmLGMvETZwoybuRSMoVRbS4A41S6lTb7F6McsPqvYy1WqoRX0V6ABIDswTjIIMknHGCdSyo8DCHus5yh4y0edCpkCosZYkF8xCx2AYXsDY31no6c4Owww6cI+nWqHWmvdg08SHQYMhskuAxiBjqwVEeyoEzfS/VBQ93XmZFYZm05pZSL3toi9VBRY3+rKJ/OnyU3W60PI9j3pjA4yRgNsEYdZV6PYYBP0smQlC0fMysYljUXOTNwjW4DAHXuG1SFmg5mMMOr/iqdwk4j3BeF6DjIvEkxjGsxgvG2ChUxmSQoFZUTmWizqyXUhLkhWIGYmwNDZgRdkxqGxBwk4OvhovSCTjLoIOOMYkAmAJWbhsEsbMyaB7XUWC5lFs9gOkRYHzRVtOkGEka15a1pdWaA/GJx1wcY6gcutdYwH1UfmL7BXMFfUBkr9FlUb5e+HpFETfL3w9IokJvl74ekUSE3q98PSKIo7tVh97vrLfja4y377L1//vHWrNO+5cnBIxlSO9Xvh6RVaJvl74ekUSE3y98PSKJCb5e+HpFEVdEUTym2m2HhEiZS29hSzXIyzTxRMbAg3yubeMDjwoih4OUs5EeJZYuxpcR2OqDNvlvK0KyF75TdgCUyjKCecbWJFgLyyxAhxTyJEkkWFkxEcZSVbGIXAzk5MQmqkyRMLZgLC4NEUxyYx8zwyySOXIuy5sLiMLYkFiLYhyWXgBlsABaiKH2Ny0xEkmASSOFd8H7Jtm+jYxzSRGO7aKywOxzXNmWiLzZfLeWfC4qWPsczIEkhALFN1idIhNZrhwQwYAjgNBe1EWaOV7sFdEUAz4eIq1y0ZnfJKjWa2dGDL1XU8aIsbafK3EK4jQIt8TNDm7GmxRywqrA7qFwxJJ1PAdVEU3sHa8ks8sEmW0eHw8uYRvExbEb/ADXjkYlB9GtlOouQSe4RT9EWtcuvqov9X+iSvfwd8bs8loPST5QfyHgVp1b1cIlEUW+zWLzPmIz9FQ3NP0YXnC3X/tXldRJc4zn5LZstjW06TIGGZjEe1OHYsBdhSB94pXWWJnF+lHEkFtbdJXjew4WkNVcXeDPSO4AfUL1nhGi5hYZ910dBcXbiCJ6QFQdhz5JbvEWmidWAUrZnLMt5CxzhSzKOauh4dyo8XqQcRiD59uxSHCFmvswIDHCDngBBwgRIAJxOK2DDSOQTIiob6BXz3HlyravbTLj7whaau2k0/wDm4nrEfUq9VioSiLp+A+qj8xfYK5Mr6yMlViug3mn2UWVyWfERR5d48aZtFzMq5j1C/E11DntZmYXyynSq1ZuAmM4kr1sTEHERePeEXCZlzkdeW96aRl67IlBRrGnpA03duMImIiIuHjI11DKRzNG1+yePVQVGbfwZrJoVgYLTq268u/VtXkGJicKyPGwYkKVZWDEAkgEcSACfuo2oxwkFH0KzCQ5pEYmZwnBBiYicoeO+UvbMt8oNi1u9BBF+FxWNIzKQhs9YCS0xMa88461bfaWHC5zNCFuBmLoBcgMBe9rlSD5CDWDWpgTIUxY7SXXQx09R2x44KuXGQrkzSRLn6F2UZ726NzzuI4ddZNRgiSMVBtnrum60mM8Dh17E7Nh3m53kW87zMufhfoXvw1ppWXrsiVni9fR6S6bu3GFh42MZzoO53PEKqqAXl67Of/MfmtdsrnV9GUdj9iQTSxzyR5njtlOZh0WDDMoIDgMAwDA2IBFjRFq+C2rssucYqyrZJMUpeLEJEQgJkmijdRGZLMSWQZjmPG5oiyJMFsyIyQFCN7GkJS8pVY8ezRrHGL2iV2Q3EeUDKCbaURZXJ3EYQSSYOIYsOUzMuI7LPMBKXVsSSACSRzTrbu20IsMx7LaTsbdvq+6zqmIEZkWBsNk7JAyZhEWjtm0P2hRFl7zZ7vidOdhYgk1g6gRqS4AAsHs0Tai5BVh3SKIsJcXsyRMSzJIgl3c8oeLEQu5JVIpIwVDFsyqAYudmt3SLkXkcOAl7GgRZV+mkQXkxWGnSUxNK+Y82RmZRmvIbEG9ybAkWbsjA4HEyNPC05eBlgZt/iY824uVDguBMOeec2YNmOp1oi2miLXOXCExR2BP0vcF/0JK9tgc1tWXGMFo/SCk+pZQ1jSTeGQnUVp+5bvW9Brdaelzh3hcZxC1fpO7j5JuW71vQaaelzh3hOIWr9J3cfJNy3et6DTT0ucO8JxC1fpO7j5JuW71vQaaelzh3hOIWr9J3cfJNy3et6DTT0ucO8JxC1fpO7j5JuW71vQaaelzh3hOIWr9J3cfJNy3et6DTT0ucO8JxC1fpO7j5JuW71vQaxp6XOHenELV+m7uPkumYD6qPzB7BXMlfThkqsV0G80+yiyFxnHYSQuXjWJ88QiIlJCqAWObKFOYHNqul8q610dSm4ulsGRGK+bWe0UhTDHlzYde9nM5YZiMsDjE5K3Js2TM0YEW7aZZjJchxkKNbJlsTzAobNoLaaawNJ0xhEgzr/O1WttdK6Hy68Glt3UZBEzPTJEYnrWKmwHFxaMo0cgZCWAMklgdQLhWUC9tQRfW9QFmcMMIgz1leg8JUzjjIc2CIyb9QSY2jDBXocBiAFc5GdJS6q0hPMaIx2MwiBJub3Kk2Fr9WW0qog6wcuyM4+irqWqzOLmYgObBIGsOnBt49RAOeMK0uwHzBiU1jWN9SbqzztKoNuFpFse6V1tWBZnT2AbzPirDwnTgiDmSOsBoadxnrVOz9kzwhCqxsVYHLvCgsIEi45D+kp7nCsMoVGRgPwRsUrRb7PXLgXOEjOJ/rLto1KtNkTIrgLC++Qq+ZmAjzPK+VeYc6De2ynL0fHpnQPaCBBndnl0Y9Crdb6D3NJLhcMiB70BoxxwPs545q9HsZ1kEmcsBKHyFjlZRGiZ7AaOCpPdB8tiJNs7g6en6eKjU4Qpvp3Ij2YmMQZJj+JGG0eORjemfu9gqdT3lTZ/hjt8V2mudX0ZKItD2f+TzdwiEy3z4STDSli8mQzC28gDsRF1FBZSAvDLqRZUnJSeRt9LLFvM+F0RWC5MDI8ndJOZy7eIWHGiKS5M7MxEJdpzC7yEvJKubO76ZRYiyxqvNCjgAOJJJIo8clcQrRJHickUOIMylTKjsjy71oJFSQJICbrnYGyk829ySLGwXIiaNW/wDKLtLh5opQ6qEEmJYyZ0yIGsJWkNnLGzmxHdIq4+QpTSOX9GBlMheZkmwrhwAztmMLd5cZTcjjoRZ2O2Li5WimaaESQySSIAjBEz4eSFVve7Wd85JtpoBRF7yU5Ktgn0xDyxmBIiJAgKmC+Uru0UWyswJa7Gy3JtRFs9ESiJREoiURKIlESiJREoiURWsT0G80+yhQLlq8K6xfJivaLCidvRSOYEjLC8hzZXeMZRFKec8ZBAzBfvtXmtIcbobt6dh2LZcHPpMFR9QAw0RgDjeGQdgsLEpOHVUMl0kUgZmKuEw5JQs17qzi1z3TfjVDhUDoByP0+q91M2d1MueBi06gCJqROGsDHq6FYkxmIZImjjnbIDK3BS15DlRxI6lvo1cZRcgshtoKjfqloIBwx35HsVhoWZtR4eWi8Q0dENxIgGPajExkVL7MxwLPGxfMZHtdHtluSOcRa2Xx+KvRRqiS0zMla62WVwa17QIDWzBGeRwzz6FJ16lrEoijMb0z93sFeWp7y2dn+GPzWu01zq+jpREoiURKIlESiJREoiURKIlESiJREoiURKIlESiJREoitYroN5p9lEXJlxaWGv7D7q6jSNXyzi9TYveyk6/2H3VnSNTi1XZ4J2WnX+w+6mkanFquzwXvZad9+w+6l9qcXq7PBOy0779h91YvtTi9XZ4J2WnffsPurN9qcXq7PBedlJ1/sPuppGpxars8E7KTr/YfdTSNTi1XZ4KNxmJXOderuHqFeWpUbezWxs9F+jGH5K//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0" name="Diagrama 9"/>
          <p:cNvGraphicFramePr/>
          <p:nvPr>
            <p:extLst>
              <p:ext uri="{D42A27DB-BD31-4B8C-83A1-F6EECF244321}">
                <p14:modId xmlns:p14="http://schemas.microsoft.com/office/powerpoint/2010/main" val="2660436868"/>
              </p:ext>
            </p:extLst>
          </p:nvPr>
        </p:nvGraphicFramePr>
        <p:xfrm>
          <a:off x="2195736" y="1189474"/>
          <a:ext cx="6696744" cy="4471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descr="Formula para calcular la muestra correcta"/>
          <p:cNvPicPr/>
          <p:nvPr/>
        </p:nvPicPr>
        <p:blipFill>
          <a:blip r:embed="rId9">
            <a:extLst>
              <a:ext uri="{28A0092B-C50C-407E-A947-70E740481C1C}">
                <a14:useLocalDpi xmlns:a14="http://schemas.microsoft.com/office/drawing/2010/main" val="0"/>
              </a:ext>
            </a:extLst>
          </a:blip>
          <a:srcRect/>
          <a:stretch>
            <a:fillRect/>
          </a:stretch>
        </p:blipFill>
        <p:spPr bwMode="auto">
          <a:xfrm>
            <a:off x="1115616" y="2901771"/>
            <a:ext cx="2376264" cy="129614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5" name="1 Título"/>
          <p:cNvSpPr txBox="1">
            <a:spLocks/>
          </p:cNvSpPr>
          <p:nvPr/>
        </p:nvSpPr>
        <p:spPr>
          <a:xfrm>
            <a:off x="1977144" y="590550"/>
            <a:ext cx="5189711"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ANALISIS DE DATOS - ENCUESTA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5362" name="AutoShape 2" descr="https://lh5.googleusercontent.com/-4k8jvg3XZyI/TXZgelm4iaI/AAAAAAAAABg/l-MaLEmr7k4/s1600/Dibuj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xQTEhUQExMVFhUWGCAYGRgYFhwVGRUZFRwYHB4YHBYZHCgiHB4lHBoZIT0jJSkrLi8uFx80ODMvNygtMSsBCgoKDg0OGxAQGy4kICYsLC8tLyw0NC8sLC0tLC0uLi0sNCwtLCwuLSwsLywsLS4sLCwsLC8sLC0tLCwsLCwsLP/AABEIAM8A8wMBEQACEQEDEQH/xAAcAAEAAQUBAQAAAAAAAAAAAAAABQIDBAYHAQj/xABKEAACAQIDAwQNBwsEAwEBAAABAgMAEQQSIQUTMQYiMlEUFUFSU2FxcpGSsdHSFhcjM2KBkwc0QlShorKzwuHic8HT8CRDgvGD/8QAGwEBAAIDAQEAAAAAAAAAAAAAAAIDAQUGBAf/xAA9EQABAwEEBAoJAwUBAQAAAAABAAIRAwQSITETQVGhBRQVUmFxgZGx0QYWIjIzNMHh8FNickJjouLxI4L/2gAMAwEAAhEDEQA/AOvpthSARHJqL/o93/6rRu9IrE0kEnuUrpXvbYeDk/d+Ko+slh2nuS6U7bDwcn7vxU9ZLDtPcl0p22Hg5P3fip6yWHae5LpTtsPByfu/FT1ksO09yXSnbYeDk/d+KnrJYdp7kulO2w8HJ+78VPWSw7T3JdKdth4OT934qeslh2nuS6U7bDwcn7vxU9ZLDtPcl0quHaYZlTI4zGwJy20BPcY9VemycM2W1VBSpkz1LBaQs6tqsKM24gIjBAPP7ov+i1c96SuLbICDHtDwKkzNRvY6d4voFcFpqnOPerE7HTvF9AppqnOPeidjp3i+gU01TnHvROx07xfQKaapzj3onY6d4voFNNU5x70TsdO8X0Cmmqc496J2OneL6BTTVOce9E7HTvF9AppqnOPeinsD9Wnmj2CvroyVKqxfQfzT7KyEWvDDp3i+gV8i01TnHvVy97HTvF9ArGmqc496J2OneL6BTTVOce9E7HTvF9AppqnOPeidjp3i+gU01TnHvROx07xfQKaapzj3onY6d4voFNNU5x70TsdO8X0Cmmqc496KD2lAu8bmr3O4OoVtrNVeaYxPf0qJzU5hugvmj2Vqq3xHdZ8VJXKqRKIlESiJREoiURKIrmF+tj84/wAD1vfRz55vUfBRdkp2voqrUdtrhH5/9LVznpP8mP5DwKmzNR9cAppREoiURKIlESiJRFNYH6tPNHsFfYRkqVViug3mn2VkItVx+2MPBlE88URYXGd1S4FrkZj4x6a+TUbJXrgmkwujYJV0ql9uYYS7g4iES3A3ZkUOSwBAy3vcgggd29ZFhtJp6QMN3bGGCSFci2rA0pgWaJpV4xh1Li3G63vpcemousldtMVCw3TrjBFYwvKHCyB2jxMLhFLuVkU5EHFjY6KOvhU38H2qmQH0yJMDDM7EkLKl2hEuctKihFDvmYDIrXszXOgOU6nqNVts1V0XWkyYGGZGY7EWJLyjwiosjYqAI9wrGVcrFbBgDfUgkX6r1a3g61OcWim6RmI25JIVxtu4YGNTiYQ0oBjBkUGQP0SoJ1BPC3Goiw2khxFMw2ZwOEZz1JIXrbbw4l7HM8Qlvl3ZdQ9yLgZb3uRranErRo9LcN3bGCSFhbS+sb7vYK9lm+EO3xUTmpjDdBfNHsrW1viO6z4qSuVWiURKIlESiJREoiURXML9bH5x/get76OfPN6j4KLslO19FVajttcI/P8A6WrnPSj5MfyHgVNma54/LkrvCYYyEGIIVMRnk/8AD3lzJHuhu1fJo121deutAOBGm7Djjczbh7ce6ZxInJZvK/g+WedXO7jcjdBDBiBPG74l92sRkKIEcNYkWNlYHxVCrwOGkAOI96bzYIDRJMSZGzLFZDlfxfKWSPNG+HTfiSFMgmJjIxTmNHEu6zWDK1xkuMvduKrpcG0qpDmvNwhxmMfYEkRMdWKSsjBcoS0y4Z4gsm8eJ7SZ1QpEkoKnKC4ZXXiFI100qupwc1tI1mulsAjCJlxbjsII6UBWPg+U0syqYMMHcRLNIpmCZRI0iqiMUOdzu20OReF2F6sq8G0qLiKtSBeLQYmYAJJxwGOqT0JMq/idtypiDE0MYjERmMhnbMI0IDfRiEjML8M9tONVssNF9C+15vXg2IwvHLGcumOxJxVhuU0iJvJcOEDwvNEBLnLbpN5u5BkG7Yrrzc40bXQXm3gym992m+YcGuwiJMSMcRO2Ckq9ya5R9lMy5YrKivngn7IQZyfo2fdplkFr5ddDVfCHB4szQ4E4kiHC6cNYxMjpQGVvOB+rTzR7BX00ZKpVYroN5p9lZCLQts7CknxKSCV4o+x5InKZMzbx4jktIjWBCtqADcDWvmdktzLPZy0tDnXwQDMYA44Ea1bCj35MSiWRkYmHsiFxh8y5JI4Y4FBLZc4dXjDDnWbdgEc69etvCdE02tcPauuF6DILiT1EEGMpEzqWIV/AbFnUYeBkjCYecy74PdpB9JayZbh3z84k21axN6qq22gTUqhxJe0C7GAy1zkIw+iyAo7DcmcRJhIcJIqRGHCywZ8+fO00e7AAUaJ+kbm91XTq9NThGz07Q+sxxdee0xEQAZ169XasRhCzJdi4iR2xDRxqwOGyxGTMH7FaVmu4XS5luunGNSbdykW2z02ikHEg35dERfiMJ1Rj1rMLOx+Ammw7qYo45GxEUmVWvdYpoWLO1gC+VDwvwUXNeejaKNKuDfLmhrhJGstIwGyShlY219jTt2bEiRuuNA+kZrGG8SxG65TmC5c62OpYjTibLNbKDRRe5xBp6gPexJznCcjO9CM1al5Oz76SXOWjOLjm3JZQsiRxwKJMwXMJFdM1i2VhHYjW9WDhGho2siDcIvQZBJOGyCDExImdSxCk9pfWN93sFeazfCHb4oc1LYaQZVFxfKNL68B3K8FZjr7jGs+Kkrm8F7XF+q+voqrRuiYKL0msBpOQReNIBxIHlNqyGOOICL0nud2sXTEomYdY04+K1LpmIReNIBqSBfx1kMccIRBILXuLdd9KXHTEIjOBxIHlNqwGOOQRXcIbyxH7R/get76Ogi3tB2HwUXZKer6Iq1Hba4R+f/S1c56UfJj+Q8CpszWuLsKIYeXC87JNvc5uM3/kM7NZrdbm3VpXHm31DWZV1tuwNXs5a+jFThUTcnoWz3zDeKgYBst2hIKS6aiRbDnDuKt72FsjhGqIywJidjs2/wATsSFam5MxsrZpJi7PHIZSwMmaA5owOblCqbmwW1yTxJqbeE6jXAhrYAIuxh7WeuZO2UhVHk5HYEPKJBIZd8GG8Lsm7JN1ykFAFtlsAosBao8ovkyG3Yi7GEAyNc545pC8PJiEKqI0sYEYhO7kKmSNbkKzG54sxzCzc4661kcJ1S4ucA4k3sRkdo3YYjDJIWc2zUMm9IJO6MNibqUJBNweJ06684tbxT0Y516dcosBOTEOUoWlZd00KBnzbqOQBWCacbADM2Y6WvavRynVvXgGgyHGB7xGInyEBIWdhNlpHIZEzAsiowvzX3eiuRbpgaX7osDwFqK1rfVZcdtJG0TmB0a4SFs+B+rTzR7BX1YZKlVYroN5p9lZCKCFfHSrl7REoiURKIlESiJRFB7S+sb7vYK21m+EO3xUTmtPm2A+LxOPRIsLqYV38oJmhJw0POiAXiOI5661unW1llo0XOc7+r2REO9o5yfoViJWNyi2WzvtNxBh5Qrxo8ske8xESHDxBpYuFyou9rjUHyVOyWlgZZ2lzmkhxABhpN4wD15JGalZ3wRxMrbQaKSEwRHCvNZkeLJz2jJ0MhfU5edYpavI0WrQt4oCHXnXw3MGcJ6I24ZrOGtRuz9zvsH2z3VuwZLdlZf1hN3fef8As3XHu9Lx16a2l0dXiUzpB7v8cctUphhKy9j4pYHwM8zbvD2xccTyXULG0qGBWZujeNdM3cUVVaabqzK9KmJf/wCZIG2PaiM8c4QYQrOHKERy4jKcBLjcVIzP9U2dzuHe+hjJzkFtL5PFU33wXNpfGFOmBGYj3gOneiksdhMFLszGth4QYo1naMsl4xIIzeTD5rhVzcCthcMR115aVW10rdRFV3tG7MZxOAf09eMIYjBWcTgcJDJgxiIoY8G0DNYoFgOKO5s0gtkzGMMAX8dtasFa0VGVtE4mqHx+65JwGuJzhMMFHvhd6MPHEkb4dsfJ2MsyloTEMOx0Xju94JCv3W0tXqbU0d91QkPFNt8t96b3jET5rC2j8mcYR5Y2CRyjEtvII1yRwXisuRbm6uoD5tL5joLGrbM6/wAIUXCS24YccS7OZ6RlCHJdKrqlBR22uEfn/wBLVznpP8mP5DwKmzNR9cAppREoiURKIlESiJRFNYH6tPNHsFfYRkqVcmS6lesEemsoosbOk+x6x+GuN9U/73+P+ynfTtdJ9j1j8NPVP+9/j/sl9O10n2PWPw09U/73+P8Asl9O10n2PWPw09U/73+P+yX07XSfY9Y/DT1T/vf4/wCyX07XSfY9Y/DT1T/vf4/7JfTtdJ9j1j8NPVP+9/j/ALJfTtdJ9j1j8NPVP+9/j/sl9YGJ5PSOxbMgv3NTwFuqvVT9HSxobpf8f9lguTCjmL5o9griq5JqOHSfFWK5aoXjgspal90zKwhUdQoHuAgFF6RWA4jJZSl4olqXjMrC8tS8ZlF6RQOIRV4QfSx+cf4Hre+jpJtzR0O8FF2Snq+iKtR22VJCWBNm7gLfot1Vo+H7NVtFlDKTZN4HcVJpgqPynvH9RvdXGci279I7vNTvBMp7x/w291ORbd+kd3ml4JlPeP8Aht7qci279I7vNLwTKe8f1G91ORbd+kd3ml4JlPeP+G3upyLbv0ju80vBMp7x/wANvdTkW3fpHd5peCZT3j/ht7qci279I7vNLwTKe8f8NvdWeRbd+kd3ml4KbwYtGgPEKPYK+mjJVK9WUSiJREoiGiKBSRt50m+tItmNrby1rXta2lcjS4QtJ4X0Bebl44dhU4F2VPV1yglESiJRFrWG6C+aPZXyGt8R3WfFXK5VaJREoiURKIlESiJRFcwv1sfnH+B63vo5883qPgouyU7X0VVpREoiURKIrGMmKIWHHTj4yB/vVFpraGi+rE3QTHUJQKxs/Fs7MrW5oB0BHSzdZPVWu4J4V4+Hm5duxrnOegKRELOrcKKURKIlESiJREoiURUStYEgFiBwFrnxC5A9JrBRa8JNc1jfeZsv6XTzZbd9buVwVN7m8M3yx3vHCMcQfyZiMVZ/Stiia4BIKkjgbXHiNiR6DXfKtVURKIlEWtYboL5o9lfIa3xHdZ8VcrlVolESiJREoiURKIlEVzC/Wx+cf4Hre+jnzzeo+Ci7JTtfRVWlESiJREoixNqfVnyr/EK8XCXydX+DvArIzWJsfpyeantkrnfRP3avW36qT1LV16glESiJRF47WBJ4DWiLXBy7wHhz+FL8FeXjlDnLx8oWbnp8usD4c/hS/BTjlDnJyhZueE+XWB8Ofwpfgpxyhzk5Qs3PCfLrA+HP4UvwU45Q5ycoWbnhUfLXZ982951rX3Ml7dV8nCscas83pEpyhZueq/l1gfDn8KX4Kzxyhzk5Qs3PCfLrA+HP4UvwU45Q5ycoWbnhPl1gfDn8KX4Kccoc5OULNzwqG/KBs8aHEH8KX4KkLVSOIcpi2UCJDlJR7JYADeDQW6HV/wDVaJ3ovZnOJL3Y9XkvZfK97Vt349T/ACqPqrZee7d5JfKdq278ep/lT1VsvPdu8kvlO1bd+PU/yp6q2Xnu3eSXynatu/Hqf5U9VrLz3bvJL5TtW3fj1P8AKnqtZee7d5JfKdq278ep/lT1VsvPdu8kvlO1bd+PU/yp6q2Xnu3eSXynatu/Hqf5U9VbLz3bvJL5VcGzSrq5cHKSbZbXuCOOY9deyw8BULJWFVjnE45xr7FgulSNbtRSiJREoiURYO1pVCZSwBJFgTYmzLew7teDhR7W2SrJiWu8CsjNYmy5VEjAkAsFCgm2YgvcDrrnfRRzQKgJxJb9VJ6ma7FQSiJREoit4noN5p9lEXz2K5ErhSlESiJREoiURKIlEWHiOkf+9yvVT91e2j7gX0pXSLrUoiURKIoTaiAzG4B5i/xSVxfpLaa1K0MFN5Au6iRrOxWMGCydiCyyAd//AEJW39Hqr6ljvPJJvHMzsUXZqSreqKURKIlESiJREoiURKIrGMw4dbcDxB6j/wB9teW12SnaqRpVMjuO1ZBhY2z8GRz3HO4Acco6/KfZ99a7gfggWJpc/F517B0deZ+yy50qQrdqKURKIlEVvE9BvNPsoi+ctoOwiJQ2bQA2vYkgXsfLXL2drXVAHDD7LjbK1rqwDxIx8Co/tm4EjngIxlW3/s0U8Bc885bfZr18WYbrenHqz8Me1e3ijPZaB/ViejPwxXq46QR575yjmNgRkzFiAj8Ljilx1MeqsGhTL7sRIka4jMeKw6zUzUuERIDhriPeHiqp8RIolvKAYUB1UWkOXNmI4hSeaAtuB1NYbTY4thvvHux8deKwylTcWQyQ8nsxjv1mVbfGyb0gFgN4igEJuxmVGIZukDq1vGQKkKNPR4xkTrnAnLV1qYs9LRCQJhx1zgSMBlsnoXj7QkyB83AOzWCkgK7AEqbXWw/RN6kLPTvRGceHj14LIs1K8WxnAGesA4Z4ztwWTNiGSR2MjbtY97lsvWwy3y3toO7eqWsa6mAGiSY19GKpbTY6k0BgvF12cejHP7KrY+KZ1ZXN3Ui5ylbhlB6JA4HMv/zUbXSawgtGB7cvye1V22i1jgWCAe3I/wDD2q5iOkf+9ysU/dSj7gX0pXSLrUoiURKIoXaX1x8xf4pK4T0q+ZZ/H6lWMyWTsXhJ5/8AQlbv0a+S/wDo/RRdmpGugUUoiURKIlEWtcvdsy4WCOSErmaUIcwzCxR24eVRXltdZ1GnebtXit9odQpX27da0f5wcZ1x+p/etZynV2D87VqOWK+wb/NPnBxnXH6n96cp1dg/O1OWK+wb/NPnBxnXH6n96cp1dg/O1OWK+wb/ADT5wcZ1x+p/enKdXYPztTlivsG/zT5wcZ1x+p/enKdXYPztTlivsG/zT5wcZ1x+p/enKdXYPztTlivsG/zT5wcZ1x+p/enKdXYPztTlivsG/wA14fyg4zrj9T+9OU6uwfnascsV9g3+a6xg5C0aMeJUE+UgGt6ukGSqxPQbzT7KLK+eioIsQD5da5IEg4Lhg4gyFSYV71eN+A43zX8t9fLrUtI/afz7KelftP5h4YL1o1N7qDcgnQaleBPksPRWA9wyKwKjhEHL65968khViGZVJHAkAkeQnhWRUc0QDCNqvaCGkgFDEpvdRqbnQakWsT1kWHoFYD3CMckFRwiCcMlS2GQ2BRDY3F1BsTrcaaG9SFV41lZFaoJN4454qpolN7qDcWNwDcDW3kvUQ9wyKwKjxkSqsovmsLkWvbUgXsL/AHn01i8YhRvGI1LExHSP/e5Xpp+6vZR9wL6UrpF1qURKIvGYAXOgFEUJjpA0xIIPMXgb92SuE9KfmWfx+pVjMlkbHlUZwWAJfhfU8xO5W79Gvkv/AKP0UXZqUroFFKIlESiJRFpP5WPzWL/XH8uWvBwl8Ht81q+F/l+0fVctrQLmUoiURKIlESiJREoi+gNnfVR+YvsFdcu5GSuzLdSB3QRRZXJx+TvF9cPrn4a0fJlXaN/kuc5Grc4b/Je/N3i+uH1z8NOS6u0b/JY5Grc4b/JPm7xfXD65+GnJdXaN/knI1bnDf5J83eL64fXPw05Lq7Rv8k5Grc4b/JPm7xfXD65+GnJdXaN/knI1bnDf5J83eL64fXPw05Lq7Rv8k5Grc4b/ACT5u8X1w+ufhpyXV2jf5JyNW5w3+SfN3i+uH1z8NOS6u0b/ACTkatzhv8ljS/k1xpJIMH4jfBVzLBUAiQvRT4NqtbBI/OxdjrbLeJREoi8Zbix4GiKHxmEKai5X0lfF4xXF8McAlp0tmEg5tGrq6OjV1ZWNdtWTgMFbntx7g73+9bfgfgcWRukqYvPc3oHTtPdhnFxlSFb1RSiJREoiURaT+Vj81i/1x/LlrwcJfB7fNavhf5ftH1XIsVjskiIV5rBiWv0ctu53bkgVqKVC+wuBxEdq0dGzaSm504gjDbKxhtc7tHMdiS2Zc3QWJirNe2ttNPHV3FAXloOGEdJIwV/EhpHNDsBEGMyRICv9nnPuynOBJbXQRgXD3trfhbrv1VWLOLt6cN97YquLNuX5w1bb2zsznYqE2i1lZowA6lks+Y6KXswy6EqDwJrJs7ZIBxBxw6YwUjZWSQ10kEA4dMYY44qzBtksM2VD0NUfMBvGVcrHKLMM17a8KsfYw0xJ15jYJw6Fa+wNaYk68xsE4Y5alfw+PZ3ZMihgDYF7Hmm3OXLcA8brmFVvs7WtDiTGE4eGPjCqqWVjGh5cYwnDDHZjq2GFZO1nEYkMQJLMAquSbRZ851Ud7p13HCrOKML7occhq2xHirOJMNS4HHIatsRr6cVKA31HCvARBha4iDBX0Ds76qPzF9grrl3AyWRRZSiJREoi8NEXOMNyoxR2icMZPouyGTLkTohmAF8t+A43rWNtVQ2nRap+i1DbbVNs0OqT4LpFbNbdKIlESiLVk5ZKQDum1F+kPdWwHB1QiZH52LnneklmaSC127zXvywXwTesPdWeTau0fnYo+stl5rt3mnywXwTesPdTk2rtH52J6y2Xmu3eafLBfBN6w91OTau0fnYnrLZea7d5p8sF8E3rD3U5Nq7R+diestl5rt3mnywXwTesPdTkyrtH52J6y2Xmu3eafLBfBN6w91OTau0fnYnrLZea7d5p8sF8E3rD3U5Nq7R+diestl5rt3mnywXwTesPdTk2rtH52J6y2Xmu3eaydm8plllSIRkZr65r2spbhbxVVWsT6TbxI/Oxeux8NULVVFJjXA45xq7Sp+vGtwtJ/Kx+axf64/ly14OEvg9vmtXwv8v2j6rk2Jwivqwvpb7iVb2qK0tOs6mIb+YR9VoKVofTEN2zuI+qtPsyI9JA3S0YBrZ2LEi40Nzx8QqYtNQZGMsugQpi2VR7pjLLXAAx7leiwyqc2pOQJrrdVuRfx6moOrOcI6Z71W+u5wjpJ7Srcez0GnOIAKqCxIQMLEAHxaVI2hx2bThnG1TdannZmCcM42o2z0NuOgUceO7IZb+MEftNBaXjfvzQWuoN5781VDglVgwzaXygsSFzamwrDq7nNunt6YUX2l723TGMT0xlKo7WRaZlDBc1gwDD6RsxNiON+7UuNVMYMZZdAhT45VxgxMZYZCAsiGIIoQXsosL6mw8dUveXuLjrVFR5e4uOZX0Hs76qPzF9grrF2wyWRRZSiJREoiomkyqWN7AX0BY6dSjUnxCiLjOGx6DaRxBJ3fZLNfI17M7W5ls19eFr+KtC14FsvapPguaZUaLfe1SfDvXZopMwDC9iL6gqdesHUHxGt8ulVdESiJRFyaHor5B7K6lnuhfKavxHdZ8VXU1WlESiJREoiURKIlEUnyZ/O4fK38t68XCHwT2Ld+j/AM6Oo+C6HWgXfrSfysfmsX+uP5cteDhL4Pb5rV8L/L9o+q5bWgXMpREoiURKIlESiJRF9AbO+qj8xfYK65dyMlfJtqaLKwe3WH/WIfxF99WaKpzT3JKdusP+sQ/iL76aGpzT3FJTt1h/1iH8RffTQ1Oae4pKdusP+sQ/iL76aGpzT3FFhZ8Bvuyc+G3trZ8636r8eNtL8baXtUOLG9euGdsKvRsvX4E7Vm9ucN+sQ/iL76noanNPcVYnbrD/AKxD+IvvpoanNPcUlO3WH/WIfxF99NDU5p7ikqltvYUaHEwD/wDqnvrGjfsPci5l2QiKmd1XMABmYLc24C/GukD2tAkr5a6lUe91xpMEzA6VXJiEVgjOoZuClgC3kB1NTL2gwSq20qjmlwaSBmYwXu/Xnc5ebo3OHNJ4A9V7jj10vtxxyTRVMPZOOXT1LxcQhcxh1LjUrmGYDrK8aX2zE4rJo1Ay/dMbYwQYlCAwdbMLqcwswAvcG+otrcVjSNgGUNCoCRdMjA4ZFeDFJzTnTn6rzhz7C/N11010ppG4Y5rOgqyRdOGeGXWqDj4rqu9jzMAVGdbsG4EC+oPirGlZMSFLiteC64YGeBwVyTEIrBGdQzdFSwBbyA6mpF7QYJVbaVRzS5rSQMzGCobHRB92ZYw/DIXUNrw5t71HSsm7IlTFlrFmkDDd2wYU3yZ/O4fK38t683CHwT2Laej/AM6Oo+C6HWgXfqB5Y7BbGRJErhMsme5BN7K620879lee00NMy7MLy2yzcYp3JjGVqPzZy/rCeoffXg5K/fu+61nIv7933T5s5f1hPUb305K/fu+6ci/v3fdPmzl/WE9RvfTkr9+77pyL+/d90+bOXw6eoffTkr9+77pyL+/d90+bOX9Yj9Q++nJX7933TkX9+77p82cvh09Q++nJX7933TkX9+77p82cvh09Q++nJX7933TkX9+77p82cv6wnqH305K/fu+6ci/v3fddHwseVFTvVA9AtW3W9TFdBvNPsoUXM14V1CpXtZRKIlYRKIl6yiURKIorHdM/d7BXnf7ykMlgYiFleRzAZ1kgRFAykXXPeNsx5obMDfUaG/AXgWkEktvSAuDa9rmhoqXC17ic9cYiM4g4KxjcC+XFR7ks09t24y5U+jRFBYkFd2yluHduNdKi+m72hdxOR2YfRW0rRTvUn6SAz3hjJxJJjXeBA8VTi9nShppFQsZJVVrWBdAkOWTx5XVxbqduoVF1J4LnAZn6DHvlTp2qi5tNjnRdaSOgy6W9ojuCuYfByLiAVjcLvndg4jZFD57yxyizgtfom/SIsBrUhTcKmA1nOO8HPsUH2im6zm88E3QBEgmI9lzcRhtEZKzhcDLuoITEwMEMiMTlysxTIuUg634+TjY1EMeWtbGQPhqUn16IqVKgeCHuYRnIAMmcMIVCbIkDQjd82FiE4aLLFMz+QB2jS32KxoXSMMsu0H64KzjtEteb2LxJ62uaB3gF3arcOAkETxNAzGTBwxLoLB0SRSGYnm2LLr6Kw2k4NLS3NoHbBUqlppuqNe2oAG1HuOOYJBEbZgrLxeBkC4qMxGV5gAkgy2+rVAGJIK5XDP8A/VxrpVj6bvaBEk5Hsjsg4rz0rRTLqTw+6GEy3HnE4CMZEDsxwVvGbLmJxB1ZGljLKFGaVFjhDMjngbqdPsm1iQRF1F5vbJHbgMlOlbKAFMZENdBkw0kmARrH4cFvnJr87h8rfy3qy3/APYqeAPnR1HwXQ60K75KIlESiJRFEcrJWXBzsrFWCGxUlSPGCNRVVckUnEbCqbS4tovIzg+C1b8luOllbE7yWSTKI7Z5Ge197e2Ym17Dh1CvFwdVfUDrxnJa7gqtUqh18zkugVslt0oiURKIrWJ6DeafZQouQ8oMXJFBnhCmQsiqG4EyOq628tdFaHuYyW5yFUM1GYjlBJmdowu6+iyEi5beSRK548LSEDxqaoNd0mMsI7xKzCunbcgd0YLrOqRm3Sj36QuDr0lzA3+2Oo1nTukg7cOqYKQqo9qS5UxB3e6eYRbvKc4DSboNvM1i2bUjLw07lzkVXxewiYjthIWDgeUEzZecrMVkZk3Dx5EQPZ1kZsrjMEXm3vn7lqrZaHmO3Vs8UgK/idtTqI5CFWMxRuXMTuhZhdwzo14gBaxKka3vUnVniDqgavLLuSAsw4qVcS6NLGIkj3x+iIIUs4y5s9tAvG33VO+8VCCRETl91jUvOTu12mzq5TNZZVC9yOUGytqeepVgfurNnrF8g9fYUIhXsd0z93sFSf7yyMlmQ9FfIPZXoZ7oXy2r8R3WfFV1NVrA25jjBh5Z1AJRSwB4G3Xaqa7yymXDUvXYaDa9oZSdkTqUcm23yBxJhpQZYo/osxC7xwpvzjrY3FecV3RMg4gYdJWwdYKV+6WPb7Lj7UYwMIw25q3FyjfLPmRQyOd3xtJGsxiJ49IEa275eusC0uh0jEZdImFN3BVO/TukkOHtbQbt4dh1dRWXjdssmIEQUGJSiSvrdHnzBAO5xC3/1Fqx9cipd1YT25Ly0bA19nLyfbMlo2hsT9Y6isvAY0ySToQAIpAgtxIKI1z47satpPLnOB1H6Lz2ig2nTpOH9QJPeRgs6rl40oik+TP53D5W/lvXi4Q+Cexbv0f8AnR1HwXQ60C79KIlESiJRFDcsvzLEeYf9qptHwndR8F57V8B/8T4LUfyRdLFeSL2zVr+Cvdd2LWcC+6/sXR62y3aURKIlEVrE9BvNPsoUXLpsOrhQwuAyuNSOchDKdOogGuncwOzVKxu00OULu7AagAkf+wS9w+EF/wBnCq9AyIj8mfFZlVTbJibLmS+SXfLzm0kvmzaHXXW3DhppQ0GHMa57UkrxNkQh94FN8xcDO2QOeLiK+QNqecBfU00DJlJQ7JiyomTSO+XnNcZwQwve5BDHQ+LqFNAyAIySVbk2FA1robZVQgO6q6oLKrqGtIANOdescXYklX8Vs2OQuXW+dN23OIugJOWwPWT6bVN1JrpnZCxKrXAxhxKEAcKVBGnNYqSCBodVHHhagpNBvAJKwsd0z93sFVv95SGSzIeivkHsr0M90L5bV+I7rPiq6mq1ibWwInhkgJKh1y3AuRfxVXVp6RhbtXostoNnrNqgTBTaWCEqqpJGWRJNNbmNg1vvtUalK+AOkHuU6FqNJxdEyCO8Qo/FcnUdFTOwKyvIGAF7SuXaMjuqSR6qnuVU+yhzYnWT3mYXrpcKvp1C66CC0CP4iAevzXmI5MRSCXOWMkrM2e5BUno2UG3MAW3m0Nja4Gczr/NiM4Xq0ywMADWgCMMduMTjjKvR7KkWSSRMQV3jBmG7U3Kqq6E8Lhf21kUHgkh0T0KDrdRexrH0puyB7RGBJOpS1epa1KLCk+TP53D5W/lvXi4Q+Cexbv0f+dHUfBdDrQLv0oiURKIlEURyl2KMVC0WYq3FWBOh6iB0lPdH+4FVVqWlYWzCptFHS0yyYnZ+YqC5D8kWw5M0x+kOgRW5oAuMzW0Y6m3Vfr4eax2Q0QS447l47BYjZwS44nu+63SvctklESiJRFbnW6sBxIPsoi0JdiYjwLesnxVvePUNu4qu6U7SYjwLesnxVnj1DbuPksXSnaTEeBb1k+KnHqG3cfJLpTtJiPAt6yfFTj1DbuPkl0p2kxHgW9ZPipx6ht3HyS6U7SYjwLesnxU49Q27j5JdKdpMR4FvWT4qceobdx8kulO0mI8C3rJ8VOPUNu4+SXSo/Fcm8WWJEDW86PqH26pda6ROakAVjw9FfIPZWxZ7oXyyr8R3WfFV1NVpREoiURKIlESiJRFJ8mfzuHyt/LevFwh8E9i3fo/86Oo+C6HWgXfqG5T7TeCNGjy3Z8pzAkWyseAYa3Ar02WiKz7p2LWcK219joaRgBMgY9q175W4nqh9R/8AkrY8mU9pXOes1o5jd/mnytxPVD6j/wDJTkyntKes1o5jd/mnytxPVD6j/wDJTkyntKes1o5jd/mnytxPVD6j/wDJTkyntKes1o5jd/mnytxPVD6j/wDJTkyntKes1o5jd/mnytxPVD6j/wDJTkyntKes1o5jd/mnytxPVD6j/wDJTkyntKes1o5jd/mnytxPVD6j/wDJTkyntKes1o5jd/mt1wshZFY8SoJ+8XrSrtQrtFlKIlESiJRFqsXKCY4jc2jyb0p0WzZQ5Xjntew6q9xsjRQ0k4wo3sYW1V4VJKIlESiLnkfJrEgAbrgO/T4q3beEKQEYrhn+j1sc4kXc9v2VXybxPg/3k+Kpco0elQ9XLZ+3v+yfJvE+D/eT4qco0elPVy2ft7/snybxPg/3k+KnKNHpT1ctn7e/7J8m8T4P95PipyjR6U9XLZ+3v+yfJvE+D/eT4qco0elPVy2ft7/snybxPg/3k+KnKNHpT1ctn7e/7J8m8T4P95PipyjR6U9XLZ+3v+yfJvE+D/eT4qco0elPVy2ft7/ss/YWw548RHI6WVSbnMp4ow4A9ZFea1WynVp3WytlwVwPaLLaRUqREHI/ZblWrXVLWuXf1UX+r/RJXv4O+N2eS5/0k+TH8h4Fc97brzmKSCNQx3pUFDu75rAEsOBsSoBtpe4vteMDEwYxx6lynEHYNDheMezOInLVHXBwVrEbdWNWaSKZCMtlIUswd1QFcrkaMwuCbi/DhUXWkNEuBH/YVjODXVHAU3tIM44wCATBkDZnkqsRt1FNgrOS5QBSgzWRXuC7qDowsL3OthpR1pAwAnH7rFPg17hJIAicZwxI1A6xjqG1XztJedo3NlSE6DpSiMg8eA3i+PQ6VPTjHrA7481SLG4xiMWl3Y295LEh5RRssbBZPpGYAWF1yC9253AgrbzxVYtbSAYOM7l6X8E1Wue0keyAeudn5qVce3FJP0UuQFFaTmZVMqo4BGfPwkUEhSB5Besi0gnIxhj1/wDVF3BrgPfbeMwMZN0kGMI1HCUbbiBc5SQIVZkey5Zcis5C2a+qqxGYLcCs8ZAEkGNXSsDg15dcDhekAjGWyQMcIzImJhXtmbUWbMArKVAJBKNo97HNG7D9E6Xvw01FSo1xU1fnYqrXYnWcAkggztGXQQO/JdewH1UfmL7BXNFfTBkr9FlKIlESiKiWQKCx4AXPd4eIURc/hxCjE70nmb8tf7JkJv5La1u3NdxW7GMBV/1LoMcgYBhwIuO5x8RrSKxVURKIlESiJREoiURKIlESiJREoiURKIta5d/VRf6v9Ele/g743Z5Ln/ST5MfyHgVzztMpzKzyNEwYbosAg3t81iAGPE2BYgX0tYW2nFxiCTGOGrFcryg8Q4NAcI9rWbuXR1wBOvWg2QDq8skjAoQzZLqInWQKMqAWLKLki5txpxecyTluMpx8jBjA0YyBOsETiTkCY1dCj5dn4ZA2F7KCFmLGMvETZwoybuRSMoVRbS4A41S6lTb7F6McsPqvYy1WqoRX0V6ABIDswTjIIMknHGCdSyo8DCHus5yh4y0edCpkCosZYkF8xCx2AYXsDY31no6c4Owww6cI+nWqHWmvdg08SHQYMhskuAxiBjqwVEeyoEzfS/VBQ93XmZFYZm05pZSL3toi9VBRY3+rKJ/OnyU3W60PI9j3pjA4yRgNsEYdZV6PYYBP0smQlC0fMysYljUXOTNwjW4DAHXuG1SFmg5mMMOr/iqdwk4j3BeF6DjIvEkxjGsxgvG2ChUxmSQoFZUTmWizqyXUhLkhWIGYmwNDZgRdkxqGxBwk4OvhovSCTjLoIOOMYkAmAJWbhsEsbMyaB7XUWC5lFs9gOkRYHzRVtOkGEka15a1pdWaA/GJx1wcY6gcutdYwH1UfmL7BXMFfUBkr9FlUb5e+HpFETfL3w9IokJvl74ekUSE3q98PSKIo7tVh97vrLfja4y377L1//vHWrNO+5cnBIxlSO9Xvh6RVaJvl74ekUSE3y98PSKJCb5e+HpFEVdEUTym2m2HhEiZS29hSzXIyzTxRMbAg3yubeMDjwoih4OUs5EeJZYuxpcR2OqDNvlvK0KyF75TdgCUyjKCecbWJFgLyyxAhxTyJEkkWFkxEcZSVbGIXAzk5MQmqkyRMLZgLC4NEUxyYx8zwyySOXIuy5sLiMLYkFiLYhyWXgBlsABaiKH2Ny0xEkmASSOFd8H7Jtm+jYxzSRGO7aKywOxzXNmWiLzZfLeWfC4qWPsczIEkhALFN1idIhNZrhwQwYAjgNBe1EWaOV7sFdEUAz4eIq1y0ZnfJKjWa2dGDL1XU8aIsbafK3EK4jQIt8TNDm7GmxRywqrA7qFwxJJ1PAdVEU3sHa8ks8sEmW0eHw8uYRvExbEb/ADXjkYlB9GtlOouQSe4RT9EWtcuvqov9X+iSvfwd8bs8loPST5QfyHgVp1b1cIlEUW+zWLzPmIz9FQ3NP0YXnC3X/tXldRJc4zn5LZstjW06TIGGZjEe1OHYsBdhSB94pXWWJnF+lHEkFtbdJXjew4WkNVcXeDPSO4AfUL1nhGi5hYZ910dBcXbiCJ6QFQdhz5JbvEWmidWAUrZnLMt5CxzhSzKOauh4dyo8XqQcRiD59uxSHCFmvswIDHCDngBBwgRIAJxOK2DDSOQTIiob6BXz3HlyravbTLj7whaau2k0/wDm4nrEfUq9VioSiLp+A+qj8xfYK5Mr6yMlViug3mn2UWVyWfERR5d48aZtFzMq5j1C/E11DntZmYXyynSq1ZuAmM4kr1sTEHERePeEXCZlzkdeW96aRl67IlBRrGnpA03duMImIiIuHjI11DKRzNG1+yePVQVGbfwZrJoVgYLTq268u/VtXkGJicKyPGwYkKVZWDEAkgEcSACfuo2oxwkFH0KzCQ5pEYmZwnBBiYicoeO+UvbMt8oNi1u9BBF+FxWNIzKQhs9YCS0xMa88461bfaWHC5zNCFuBmLoBcgMBe9rlSD5CDWDWpgTIUxY7SXXQx09R2x44KuXGQrkzSRLn6F2UZ726NzzuI4ddZNRgiSMVBtnrum60mM8Dh17E7Nh3m53kW87zMufhfoXvw1ppWXrsiVni9fR6S6bu3GFh42MZzoO53PEKqqAXl67Of/MfmtdsrnV9GUdj9iQTSxzyR5njtlOZh0WDDMoIDgMAwDA2IBFjRFq+C2rssucYqyrZJMUpeLEJEQgJkmijdRGZLMSWQZjmPG5oiyJMFsyIyQFCN7GkJS8pVY8ezRrHGL2iV2Q3EeUDKCbaURZXJ3EYQSSYOIYsOUzMuI7LPMBKXVsSSACSRzTrbu20IsMx7LaTsbdvq+6zqmIEZkWBsNk7JAyZhEWjtm0P2hRFl7zZ7vidOdhYgk1g6gRqS4AAsHs0Tai5BVh3SKIsJcXsyRMSzJIgl3c8oeLEQu5JVIpIwVDFsyqAYudmt3SLkXkcOAl7GgRZV+mkQXkxWGnSUxNK+Y82RmZRmvIbEG9ybAkWbsjA4HEyNPC05eBlgZt/iY824uVDguBMOeec2YNmOp1oi2miLXOXCExR2BP0vcF/0JK9tgc1tWXGMFo/SCk+pZQ1jSTeGQnUVp+5bvW9Brdaelzh3hcZxC1fpO7j5JuW71vQaaelzh3hOIWr9J3cfJNy3et6DTT0ucO8JxC1fpO7j5JuW71vQaaelzh3hOIWr9J3cfJNy3et6DTT0ucO8JxC1fpO7j5JuW71vQaaelzh3hOIWr9J3cfJNy3et6DTT0ucO8JxC1fpO7j5JuW71vQaxp6XOHenELV+m7uPkumYD6qPzB7BXMlfThkqsV0G80+yiyFxnHYSQuXjWJ88QiIlJCqAWObKFOYHNqul8q610dSm4ulsGRGK+bWe0UhTDHlzYde9nM5YZiMsDjE5K3Js2TM0YEW7aZZjJchxkKNbJlsTzAobNoLaaawNJ0xhEgzr/O1WttdK6Hy68Glt3UZBEzPTJEYnrWKmwHFxaMo0cgZCWAMklgdQLhWUC9tQRfW9QFmcMMIgz1leg8JUzjjIc2CIyb9QSY2jDBXocBiAFc5GdJS6q0hPMaIx2MwiBJub3Kk2Fr9WW0qog6wcuyM4+irqWqzOLmYgObBIGsOnBt49RAOeMK0uwHzBiU1jWN9SbqzztKoNuFpFse6V1tWBZnT2AbzPirDwnTgiDmSOsBoadxnrVOz9kzwhCqxsVYHLvCgsIEi45D+kp7nCsMoVGRgPwRsUrRb7PXLgXOEjOJ/rLto1KtNkTIrgLC++Qq+ZmAjzPK+VeYc6De2ynL0fHpnQPaCBBndnl0Y9Crdb6D3NJLhcMiB70BoxxwPs545q9HsZ1kEmcsBKHyFjlZRGiZ7AaOCpPdB8tiJNs7g6en6eKjU4Qpvp3Ij2YmMQZJj+JGG0eORjemfu9gqdT3lTZ/hjt8V2mudX0ZKItD2f+TzdwiEy3z4STDSli8mQzC28gDsRF1FBZSAvDLqRZUnJSeRt9LLFvM+F0RWC5MDI8ndJOZy7eIWHGiKS5M7MxEJdpzC7yEvJKubO76ZRYiyxqvNCjgAOJJJIo8clcQrRJHickUOIMylTKjsjy71oJFSQJICbrnYGyk829ySLGwXIiaNW/wDKLtLh5opQ6qEEmJYyZ0yIGsJWkNnLGzmxHdIq4+QpTSOX9GBlMheZkmwrhwAztmMLd5cZTcjjoRZ2O2Li5WimaaESQySSIAjBEz4eSFVve7Wd85JtpoBRF7yU5Ktgn0xDyxmBIiJAgKmC+Uru0UWyswJa7Gy3JtRFs9ESiJREoiURKIlESiJREoiURWsT0G80+yhQLlq8K6xfJivaLCidvRSOYEjLC8hzZXeMZRFKec8ZBAzBfvtXmtIcbobt6dh2LZcHPpMFR9QAw0RgDjeGQdgsLEpOHVUMl0kUgZmKuEw5JQs17qzi1z3TfjVDhUDoByP0+q91M2d1MueBi06gCJqROGsDHq6FYkxmIZImjjnbIDK3BS15DlRxI6lvo1cZRcgshtoKjfqloIBwx35HsVhoWZtR4eWi8Q0dENxIgGPajExkVL7MxwLPGxfMZHtdHtluSOcRa2Xx+KvRRqiS0zMla62WVwa17QIDWzBGeRwzz6FJ16lrEoijMb0z93sFeWp7y2dn+GPzWu01zq+jpREoiURKIlESiJREoiURKIlESiJREoiURKIlESiJREoitYroN5p9lEXJlxaWGv7D7q6jSNXyzi9TYveyk6/2H3VnSNTi1XZ4J2WnX+w+6mkanFquzwXvZad9+w+6l9qcXq7PBOy0779h91YvtTi9XZ4J2WnffsPurN9qcXq7PBedlJ1/sPuppGpxars8E7KTr/YfdTSNTi1XZ4KNxmJXOderuHqFeWpUbezWxs9F+jGH5K//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1" name="6 Gráfico"/>
          <p:cNvGraphicFramePr/>
          <p:nvPr>
            <p:extLst>
              <p:ext uri="{D42A27DB-BD31-4B8C-83A1-F6EECF244321}">
                <p14:modId xmlns:p14="http://schemas.microsoft.com/office/powerpoint/2010/main" val="1149169042"/>
              </p:ext>
            </p:extLst>
          </p:nvPr>
        </p:nvGraphicFramePr>
        <p:xfrm>
          <a:off x="1331640" y="1268760"/>
          <a:ext cx="689733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680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graphicFrame>
        <p:nvGraphicFramePr>
          <p:cNvPr id="6" name="4 Gráfico"/>
          <p:cNvGraphicFramePr/>
          <p:nvPr>
            <p:extLst>
              <p:ext uri="{D42A27DB-BD31-4B8C-83A1-F6EECF244321}">
                <p14:modId xmlns:p14="http://schemas.microsoft.com/office/powerpoint/2010/main" val="561481506"/>
              </p:ext>
            </p:extLst>
          </p:nvPr>
        </p:nvGraphicFramePr>
        <p:xfrm>
          <a:off x="1403649" y="1556792"/>
          <a:ext cx="6552728" cy="40324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graphicFrame>
        <p:nvGraphicFramePr>
          <p:cNvPr id="7" name="Gráfico 6"/>
          <p:cNvGraphicFramePr/>
          <p:nvPr>
            <p:extLst>
              <p:ext uri="{D42A27DB-BD31-4B8C-83A1-F6EECF244321}">
                <p14:modId xmlns:p14="http://schemas.microsoft.com/office/powerpoint/2010/main" val="713105089"/>
              </p:ext>
            </p:extLst>
          </p:nvPr>
        </p:nvGraphicFramePr>
        <p:xfrm>
          <a:off x="1043608" y="1124744"/>
          <a:ext cx="7128792" cy="44974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1007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graphicFrame>
        <p:nvGraphicFramePr>
          <p:cNvPr id="7" name="Gráfico 6"/>
          <p:cNvGraphicFramePr/>
          <p:nvPr>
            <p:extLst>
              <p:ext uri="{D42A27DB-BD31-4B8C-83A1-F6EECF244321}">
                <p14:modId xmlns:p14="http://schemas.microsoft.com/office/powerpoint/2010/main" val="993845412"/>
              </p:ext>
            </p:extLst>
          </p:nvPr>
        </p:nvGraphicFramePr>
        <p:xfrm>
          <a:off x="1007604" y="1294050"/>
          <a:ext cx="7128792" cy="4497436"/>
        </p:xfrm>
        <a:graphic>
          <a:graphicData uri="http://schemas.openxmlformats.org/drawingml/2006/chart">
            <c:chart xmlns:c="http://schemas.openxmlformats.org/drawingml/2006/chart" xmlns:r="http://schemas.openxmlformats.org/officeDocument/2006/relationships" r:id="rId4"/>
          </a:graphicData>
        </a:graphic>
      </p:graphicFrame>
      <p:sp>
        <p:nvSpPr>
          <p:cNvPr id="6" name="2 Rectángulo"/>
          <p:cNvSpPr/>
          <p:nvPr/>
        </p:nvSpPr>
        <p:spPr>
          <a:xfrm>
            <a:off x="107504" y="594946"/>
            <a:ext cx="5163401" cy="584775"/>
          </a:xfrm>
          <a:prstGeom prst="rect">
            <a:avLst/>
          </a:prstGeom>
        </p:spPr>
        <p:txBody>
          <a:bodyPr wrap="none">
            <a:spAutoFit/>
          </a:bodyPr>
          <a:lstStyle/>
          <a:p>
            <a:pPr lvl="0" algn="ctr"/>
            <a:r>
              <a:rPr lang="es-ES"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Razones del emprendimiento</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259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11" name="3 Gráfico"/>
          <p:cNvGraphicFramePr/>
          <p:nvPr>
            <p:extLst>
              <p:ext uri="{D42A27DB-BD31-4B8C-83A1-F6EECF244321}">
                <p14:modId xmlns:p14="http://schemas.microsoft.com/office/powerpoint/2010/main" val="585070511"/>
              </p:ext>
            </p:extLst>
          </p:nvPr>
        </p:nvGraphicFramePr>
        <p:xfrm>
          <a:off x="899592" y="1306009"/>
          <a:ext cx="7128792" cy="4595853"/>
        </p:xfrm>
        <a:graphic>
          <a:graphicData uri="http://schemas.openxmlformats.org/drawingml/2006/chart">
            <c:chart xmlns:c="http://schemas.openxmlformats.org/drawingml/2006/chart" xmlns:r="http://schemas.openxmlformats.org/officeDocument/2006/relationships" r:id="rId4"/>
          </a:graphicData>
        </a:graphic>
      </p:graphicFrame>
      <p:sp>
        <p:nvSpPr>
          <p:cNvPr id="12" name="2 Rectángulo"/>
          <p:cNvSpPr/>
          <p:nvPr/>
        </p:nvSpPr>
        <p:spPr>
          <a:xfrm>
            <a:off x="232032" y="603296"/>
            <a:ext cx="4759060" cy="584775"/>
          </a:xfrm>
          <a:prstGeom prst="rect">
            <a:avLst/>
          </a:prstGeom>
        </p:spPr>
        <p:txBody>
          <a:bodyPr wrap="none">
            <a:spAutoFit/>
          </a:bodyPr>
          <a:lstStyle/>
          <a:p>
            <a:pPr lvl="0" algn="ctr"/>
            <a:r>
              <a:rPr lang="es-ES"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Fuentes de Financiamiento</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5" name="1 Gráfico"/>
          <p:cNvGraphicFramePr/>
          <p:nvPr>
            <p:extLst>
              <p:ext uri="{D42A27DB-BD31-4B8C-83A1-F6EECF244321}">
                <p14:modId xmlns:p14="http://schemas.microsoft.com/office/powerpoint/2010/main" val="1386016522"/>
              </p:ext>
            </p:extLst>
          </p:nvPr>
        </p:nvGraphicFramePr>
        <p:xfrm>
          <a:off x="763140" y="1454646"/>
          <a:ext cx="7344815"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6" name="2 Rectángulo"/>
          <p:cNvSpPr/>
          <p:nvPr/>
        </p:nvSpPr>
        <p:spPr>
          <a:xfrm>
            <a:off x="574782" y="603296"/>
            <a:ext cx="4073552" cy="584775"/>
          </a:xfrm>
          <a:prstGeom prst="rect">
            <a:avLst/>
          </a:prstGeom>
        </p:spPr>
        <p:txBody>
          <a:bodyPr wrap="none">
            <a:spAutoFit/>
          </a:bodyPr>
          <a:lstStyle/>
          <a:p>
            <a:pPr lvl="0" algn="ctr"/>
            <a:r>
              <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Principales obstáculos</a:t>
            </a:r>
          </a:p>
        </p:txBody>
      </p:sp>
    </p:spTree>
    <p:extLst>
      <p:ext uri="{BB962C8B-B14F-4D97-AF65-F5344CB8AC3E}">
        <p14:creationId xmlns:p14="http://schemas.microsoft.com/office/powerpoint/2010/main" val="39584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5" name="1 Gráfico"/>
          <p:cNvGraphicFramePr/>
          <p:nvPr>
            <p:extLst>
              <p:ext uri="{D42A27DB-BD31-4B8C-83A1-F6EECF244321}">
                <p14:modId xmlns:p14="http://schemas.microsoft.com/office/powerpoint/2010/main" val="2027843794"/>
              </p:ext>
            </p:extLst>
          </p:nvPr>
        </p:nvGraphicFramePr>
        <p:xfrm>
          <a:off x="827584" y="1268760"/>
          <a:ext cx="7056784" cy="4633102"/>
        </p:xfrm>
        <a:graphic>
          <a:graphicData uri="http://schemas.openxmlformats.org/drawingml/2006/chart">
            <c:chart xmlns:c="http://schemas.openxmlformats.org/drawingml/2006/chart" xmlns:r="http://schemas.openxmlformats.org/officeDocument/2006/relationships" r:id="rId4"/>
          </a:graphicData>
        </a:graphic>
      </p:graphicFrame>
      <p:sp>
        <p:nvSpPr>
          <p:cNvPr id="6" name="2 Rectángulo"/>
          <p:cNvSpPr/>
          <p:nvPr/>
        </p:nvSpPr>
        <p:spPr>
          <a:xfrm>
            <a:off x="351566" y="548680"/>
            <a:ext cx="6177717" cy="584775"/>
          </a:xfrm>
          <a:prstGeom prst="rect">
            <a:avLst/>
          </a:prstGeom>
        </p:spPr>
        <p:txBody>
          <a:bodyPr wrap="none">
            <a:spAutoFit/>
          </a:bodyPr>
          <a:lstStyle/>
          <a:p>
            <a:pPr lvl="0" algn="ctr"/>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¿Existencia </a:t>
            </a:r>
            <a:r>
              <a:rPr lang="es-EC"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de modelo de </a:t>
            </a:r>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gestión?</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682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7" name="1 Gráfico"/>
          <p:cNvGraphicFramePr/>
          <p:nvPr>
            <p:extLst>
              <p:ext uri="{D42A27DB-BD31-4B8C-83A1-F6EECF244321}">
                <p14:modId xmlns:p14="http://schemas.microsoft.com/office/powerpoint/2010/main" val="769266092"/>
              </p:ext>
            </p:extLst>
          </p:nvPr>
        </p:nvGraphicFramePr>
        <p:xfrm>
          <a:off x="1043608" y="1850390"/>
          <a:ext cx="6984776" cy="3882866"/>
        </p:xfrm>
        <a:graphic>
          <a:graphicData uri="http://schemas.openxmlformats.org/drawingml/2006/chart">
            <c:chart xmlns:c="http://schemas.openxmlformats.org/drawingml/2006/chart" xmlns:r="http://schemas.openxmlformats.org/officeDocument/2006/relationships" r:id="rId4"/>
          </a:graphicData>
        </a:graphic>
      </p:graphicFrame>
      <p:sp>
        <p:nvSpPr>
          <p:cNvPr id="10" name="2 Rectángulo"/>
          <p:cNvSpPr/>
          <p:nvPr/>
        </p:nvSpPr>
        <p:spPr>
          <a:xfrm>
            <a:off x="611560" y="590550"/>
            <a:ext cx="7632848" cy="1077218"/>
          </a:xfrm>
          <a:prstGeom prst="rect">
            <a:avLst/>
          </a:prstGeom>
        </p:spPr>
        <p:txBody>
          <a:bodyPr wrap="square">
            <a:spAutoFit/>
          </a:bodyPr>
          <a:lstStyle/>
          <a:p>
            <a:pPr lvl="0"/>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¿Qué </a:t>
            </a:r>
            <a:r>
              <a:rPr lang="es-EC"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modelo de </a:t>
            </a:r>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gestión existe en su emprendimiento?</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4706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5" name="1 Gráfico"/>
          <p:cNvGraphicFramePr/>
          <p:nvPr>
            <p:extLst>
              <p:ext uri="{D42A27DB-BD31-4B8C-83A1-F6EECF244321}">
                <p14:modId xmlns:p14="http://schemas.microsoft.com/office/powerpoint/2010/main" val="2157595574"/>
              </p:ext>
            </p:extLst>
          </p:nvPr>
        </p:nvGraphicFramePr>
        <p:xfrm>
          <a:off x="1043608" y="1299840"/>
          <a:ext cx="6840760" cy="4433416"/>
        </p:xfrm>
        <a:graphic>
          <a:graphicData uri="http://schemas.openxmlformats.org/drawingml/2006/chart">
            <c:chart xmlns:c="http://schemas.openxmlformats.org/drawingml/2006/chart" xmlns:r="http://schemas.openxmlformats.org/officeDocument/2006/relationships" r:id="rId4"/>
          </a:graphicData>
        </a:graphic>
      </p:graphicFrame>
      <p:sp>
        <p:nvSpPr>
          <p:cNvPr id="7" name="2 Rectángulo"/>
          <p:cNvSpPr/>
          <p:nvPr/>
        </p:nvSpPr>
        <p:spPr>
          <a:xfrm>
            <a:off x="323528" y="614958"/>
            <a:ext cx="7632848" cy="584775"/>
          </a:xfrm>
          <a:prstGeom prst="rect">
            <a:avLst/>
          </a:prstGeom>
        </p:spPr>
        <p:txBody>
          <a:bodyPr wrap="square">
            <a:spAutoFit/>
          </a:bodyPr>
          <a:lstStyle/>
          <a:p>
            <a:pPr lvl="0"/>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Interés por el diseño del modelo</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858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1" y="5910212"/>
            <a:ext cx="9144000" cy="94778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graphicFrame>
        <p:nvGraphicFramePr>
          <p:cNvPr id="7" name="1 Diagrama"/>
          <p:cNvGraphicFramePr/>
          <p:nvPr>
            <p:extLst>
              <p:ext uri="{D42A27DB-BD31-4B8C-83A1-F6EECF244321}">
                <p14:modId xmlns:p14="http://schemas.microsoft.com/office/powerpoint/2010/main" val="1292596236"/>
              </p:ext>
            </p:extLst>
          </p:nvPr>
        </p:nvGraphicFramePr>
        <p:xfrm>
          <a:off x="1835696" y="134076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508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5" name="1 Gráfico"/>
          <p:cNvGraphicFramePr/>
          <p:nvPr>
            <p:extLst>
              <p:ext uri="{D42A27DB-BD31-4B8C-83A1-F6EECF244321}">
                <p14:modId xmlns:p14="http://schemas.microsoft.com/office/powerpoint/2010/main" val="2940606347"/>
              </p:ext>
            </p:extLst>
          </p:nvPr>
        </p:nvGraphicFramePr>
        <p:xfrm>
          <a:off x="1115616" y="1556792"/>
          <a:ext cx="6840761"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7" name="2 Rectángulo"/>
          <p:cNvSpPr/>
          <p:nvPr/>
        </p:nvSpPr>
        <p:spPr>
          <a:xfrm>
            <a:off x="179512" y="836712"/>
            <a:ext cx="7632848" cy="584775"/>
          </a:xfrm>
          <a:prstGeom prst="rect">
            <a:avLst/>
          </a:prstGeom>
        </p:spPr>
        <p:txBody>
          <a:bodyPr wrap="square">
            <a:spAutoFit/>
          </a:bodyPr>
          <a:lstStyle/>
          <a:p>
            <a:pPr lvl="0"/>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Elementos para el modelo</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057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5" name="1 Gráfico"/>
          <p:cNvGraphicFramePr/>
          <p:nvPr>
            <p:extLst>
              <p:ext uri="{D42A27DB-BD31-4B8C-83A1-F6EECF244321}">
                <p14:modId xmlns:p14="http://schemas.microsoft.com/office/powerpoint/2010/main" val="3983523234"/>
              </p:ext>
            </p:extLst>
          </p:nvPr>
        </p:nvGraphicFramePr>
        <p:xfrm>
          <a:off x="683568" y="1281468"/>
          <a:ext cx="7704856" cy="4523796"/>
        </p:xfrm>
        <a:graphic>
          <a:graphicData uri="http://schemas.openxmlformats.org/drawingml/2006/chart">
            <c:chart xmlns:c="http://schemas.openxmlformats.org/drawingml/2006/chart" xmlns:r="http://schemas.openxmlformats.org/officeDocument/2006/relationships" r:id="rId4"/>
          </a:graphicData>
        </a:graphic>
      </p:graphicFrame>
      <p:sp>
        <p:nvSpPr>
          <p:cNvPr id="7" name="2 Rectángulo"/>
          <p:cNvSpPr/>
          <p:nvPr/>
        </p:nvSpPr>
        <p:spPr>
          <a:xfrm>
            <a:off x="179512" y="598900"/>
            <a:ext cx="7632848" cy="584775"/>
          </a:xfrm>
          <a:prstGeom prst="rect">
            <a:avLst/>
          </a:prstGeom>
        </p:spPr>
        <p:txBody>
          <a:bodyPr wrap="square">
            <a:spAutoFit/>
          </a:bodyPr>
          <a:lstStyle/>
          <a:p>
            <a:pPr lvl="0"/>
            <a:r>
              <a:rPr lang="es-EC" sz="3200" b="1" dirty="0" smtClean="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rPr>
              <a:t>El modelo mejoraría</a:t>
            </a:r>
            <a:endParaRPr lang="es-ES" sz="3200" b="1" dirty="0">
              <a:ln w="11430"/>
              <a:gradFill>
                <a:gsLst>
                  <a:gs pos="0">
                    <a:srgbClr val="F96A1B">
                      <a:tint val="70000"/>
                      <a:satMod val="245000"/>
                    </a:srgbClr>
                  </a:gs>
                  <a:gs pos="75000">
                    <a:srgbClr val="F96A1B">
                      <a:tint val="90000"/>
                      <a:shade val="60000"/>
                      <a:satMod val="240000"/>
                    </a:srgbClr>
                  </a:gs>
                  <a:gs pos="100000">
                    <a:srgbClr val="F96A1B">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50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1" y="3212976"/>
            <a:ext cx="8085159" cy="1042935"/>
          </a:xfrm>
          <a:prstGeom prst="rect">
            <a:avLst/>
          </a:prstGeom>
        </p:spPr>
        <p:txBody>
          <a:bodyPr wrap="square">
            <a:spAutoFit/>
          </a:bodyPr>
          <a:lstStyle/>
          <a:p>
            <a:pPr algn="ctr"/>
            <a:r>
              <a:rPr lang="es-EC" sz="2000" b="1" dirty="0" smtClean="0">
                <a:latin typeface="Times New Roman" panose="02020603050405020304" pitchFamily="18" charset="0"/>
                <a:ea typeface="Times New Roman"/>
                <a:cs typeface="Times New Roman" panose="02020603050405020304" pitchFamily="18" charset="0"/>
              </a:rPr>
              <a:t>ELEMENTOS </a:t>
            </a:r>
            <a:r>
              <a:rPr lang="es-EC" sz="2000" b="1" dirty="0">
                <a:latin typeface="Times New Roman" panose="02020603050405020304" pitchFamily="18" charset="0"/>
                <a:ea typeface="Times New Roman"/>
                <a:cs typeface="Times New Roman" panose="02020603050405020304" pitchFamily="18" charset="0"/>
              </a:rPr>
              <a:t>DEL SISTEMA DE GESTIÓN POR COMPETENCIA PARA LAS PYMES DE LA CIUDAD DE FRANCISCO DE ORELLANA (EL </a:t>
            </a:r>
            <a:r>
              <a:rPr lang="es-EC" sz="2000" b="1" dirty="0" smtClean="0">
                <a:latin typeface="Times New Roman" panose="02020603050405020304" pitchFamily="18" charset="0"/>
                <a:ea typeface="Times New Roman"/>
                <a:cs typeface="Times New Roman" panose="02020603050405020304" pitchFamily="18" charset="0"/>
              </a:rPr>
              <a:t>COCA)</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graphicFrame>
        <p:nvGraphicFramePr>
          <p:cNvPr id="7" name="1 Diagrama"/>
          <p:cNvGraphicFramePr/>
          <p:nvPr>
            <p:extLst>
              <p:ext uri="{D42A27DB-BD31-4B8C-83A1-F6EECF244321}">
                <p14:modId xmlns:p14="http://schemas.microsoft.com/office/powerpoint/2010/main" val="1096751541"/>
              </p:ext>
            </p:extLst>
          </p:nvPr>
        </p:nvGraphicFramePr>
        <p:xfrm>
          <a:off x="179512" y="836712"/>
          <a:ext cx="8136904" cy="5547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785869"/>
            <a:ext cx="8064896" cy="707886"/>
          </a:xfrm>
          <a:prstGeom prst="rect">
            <a:avLst/>
          </a:prstGeom>
        </p:spPr>
        <p:txBody>
          <a:bodyPr wrap="square">
            <a:spAutoFit/>
          </a:bodyPr>
          <a:lstStyle/>
          <a:p>
            <a:pPr algn="ctr"/>
            <a:r>
              <a:rPr lang="es-ES" sz="2000" b="1" dirty="0">
                <a:latin typeface="Times New Roman" panose="02020603050405020304" pitchFamily="18" charset="0"/>
                <a:cs typeface="Times New Roman" panose="02020603050405020304" pitchFamily="18" charset="0"/>
              </a:rPr>
              <a:t>Pasos  para la selección del personal en las PYMES de la ciudad de Francisco de Orellana (El Coca).</a:t>
            </a:r>
            <a:endParaRPr lang="es-EC" sz="2000" b="1"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
        <p:nvSpPr>
          <p:cNvPr id="2" name="CuadroTexto 1"/>
          <p:cNvSpPr txBox="1"/>
          <p:nvPr/>
        </p:nvSpPr>
        <p:spPr>
          <a:xfrm>
            <a:off x="539552" y="1556792"/>
            <a:ext cx="7623756" cy="4616648"/>
          </a:xfrm>
          <a:prstGeom prst="rect">
            <a:avLst/>
          </a:prstGeom>
          <a:noFill/>
        </p:spPr>
        <p:txBody>
          <a:bodyPr wrap="square" rtlCol="0">
            <a:spAutoFit/>
          </a:bodyPr>
          <a:lstStyle/>
          <a:p>
            <a:pPr algn="just"/>
            <a:r>
              <a:rPr lang="es-ES" sz="1400" b="1" dirty="0" smtClean="0">
                <a:latin typeface="Times New Roman" panose="02020603050405020304" pitchFamily="18" charset="0"/>
                <a:cs typeface="Times New Roman" panose="02020603050405020304" pitchFamily="18" charset="0"/>
              </a:rPr>
              <a:t>1</a:t>
            </a:r>
            <a:r>
              <a:rPr lang="es-ES" sz="1400" b="1" dirty="0">
                <a:latin typeface="Times New Roman" panose="02020603050405020304" pitchFamily="18" charset="0"/>
                <a:cs typeface="Times New Roman" panose="02020603050405020304" pitchFamily="18" charset="0"/>
              </a:rPr>
              <a:t>. – La recepción inicial de las solicitudes.</a:t>
            </a:r>
            <a:endParaRPr lang="es-EC" sz="1400" dirty="0">
              <a:latin typeface="Times New Roman" panose="02020603050405020304" pitchFamily="18" charset="0"/>
              <a:cs typeface="Times New Roman" panose="02020603050405020304" pitchFamily="18" charset="0"/>
            </a:endParaRPr>
          </a:p>
          <a:p>
            <a:pPr algn="just"/>
            <a:r>
              <a:rPr lang="es-ES" sz="1400" dirty="0" smtClean="0">
                <a:latin typeface="Times New Roman" panose="02020603050405020304" pitchFamily="18" charset="0"/>
                <a:cs typeface="Times New Roman" panose="02020603050405020304" pitchFamily="18" charset="0"/>
              </a:rPr>
              <a:t>Por </a:t>
            </a:r>
            <a:r>
              <a:rPr lang="es-ES" sz="1400" dirty="0">
                <a:latin typeface="Times New Roman" panose="02020603050405020304" pitchFamily="18" charset="0"/>
                <a:cs typeface="Times New Roman" panose="02020603050405020304" pitchFamily="18" charset="0"/>
              </a:rPr>
              <a:t>lo general la selección se iniciará con una cita entre el candidato y la empresa o con la petición de solicitud de empleo.</a:t>
            </a:r>
            <a:endParaRPr lang="es-EC" sz="1400" dirty="0">
              <a:latin typeface="Times New Roman" panose="02020603050405020304" pitchFamily="18" charset="0"/>
              <a:cs typeface="Times New Roman" panose="02020603050405020304" pitchFamily="18" charset="0"/>
            </a:endParaRPr>
          </a:p>
          <a:p>
            <a:pPr algn="just"/>
            <a:r>
              <a:rPr lang="es-ES" sz="1400" b="1" dirty="0">
                <a:latin typeface="Times New Roman" panose="02020603050405020304" pitchFamily="18" charset="0"/>
                <a:cs typeface="Times New Roman" panose="02020603050405020304" pitchFamily="18" charset="0"/>
              </a:rPr>
              <a:t>2. – La entrevista de selección.</a:t>
            </a:r>
            <a:endParaRPr lang="es-EC"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Consistirá en un diálogo en profundidad, conducida por el que realiza la entrevista, para evaluar la idoneidad para el puesto que tiene la persona solicitante</a:t>
            </a:r>
            <a:r>
              <a:rPr lang="es-ES" sz="1400" dirty="0" smtClean="0">
                <a:latin typeface="Times New Roman" panose="02020603050405020304" pitchFamily="18" charset="0"/>
                <a:cs typeface="Times New Roman" panose="02020603050405020304" pitchFamily="18" charset="0"/>
              </a:rPr>
              <a:t>.</a:t>
            </a:r>
          </a:p>
          <a:p>
            <a:pPr algn="just"/>
            <a:r>
              <a:rPr lang="es-ES" sz="1400" b="1" dirty="0" smtClean="0">
                <a:latin typeface="Times New Roman" panose="02020603050405020304" pitchFamily="18" charset="0"/>
                <a:cs typeface="Times New Roman" panose="02020603050405020304" pitchFamily="18" charset="0"/>
              </a:rPr>
              <a:t>3</a:t>
            </a:r>
            <a:r>
              <a:rPr lang="es-ES" sz="1400" b="1" dirty="0">
                <a:latin typeface="Times New Roman" panose="02020603050405020304" pitchFamily="18" charset="0"/>
                <a:cs typeface="Times New Roman" panose="02020603050405020304" pitchFamily="18" charset="0"/>
              </a:rPr>
              <a:t>. – La verificación de datos y las referencias presentadas por los solicitantes.</a:t>
            </a:r>
            <a:endParaRPr lang="es-EC"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Es útil recurrir a realizar algunas preguntas sobre el aspirante, sobre todo cuando no se conoce, se pueden realizar llamadas a instituciones donde trabajó con anterioridad, en caso que las tuviera, o a las personas de referencia plasmadas en la hoja de vida. </a:t>
            </a:r>
            <a:endParaRPr lang="es-ES" sz="1400" dirty="0" smtClean="0">
              <a:latin typeface="Times New Roman" panose="02020603050405020304" pitchFamily="18" charset="0"/>
              <a:cs typeface="Times New Roman" panose="02020603050405020304" pitchFamily="18" charset="0"/>
            </a:endParaRPr>
          </a:p>
          <a:p>
            <a:pPr algn="just"/>
            <a:r>
              <a:rPr lang="es-ES" sz="1400" b="1" dirty="0">
                <a:latin typeface="Times New Roman" panose="02020603050405020304" pitchFamily="18" charset="0"/>
                <a:cs typeface="Times New Roman" panose="02020603050405020304" pitchFamily="18" charset="0"/>
              </a:rPr>
              <a:t>4. – Pruebas de idoneidad, Test Psicotécnicos</a:t>
            </a:r>
            <a:endParaRPr lang="es-EC"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Con esta herramienta se puede valorar las coincidencias entre los interesados y las exigencias del puesto. Habitualmente estas pruebas residen en exámenes psicológicos, en ocasiones son ejercicios que simulan condiciones de labor o </a:t>
            </a:r>
            <a:r>
              <a:rPr lang="es-ES" sz="1400" dirty="0" smtClean="0">
                <a:latin typeface="Times New Roman" panose="02020603050405020304" pitchFamily="18" charset="0"/>
                <a:cs typeface="Times New Roman" panose="02020603050405020304" pitchFamily="18" charset="0"/>
              </a:rPr>
              <a:t>actividades</a:t>
            </a:r>
          </a:p>
          <a:p>
            <a:pPr algn="just"/>
            <a:r>
              <a:rPr lang="es-ES" sz="1400" b="1" dirty="0" smtClean="0">
                <a:latin typeface="Times New Roman" panose="02020603050405020304" pitchFamily="18" charset="0"/>
                <a:cs typeface="Times New Roman" panose="02020603050405020304" pitchFamily="18" charset="0"/>
              </a:rPr>
              <a:t>5</a:t>
            </a:r>
            <a:r>
              <a:rPr lang="es-ES" sz="1400" b="1" dirty="0">
                <a:latin typeface="Times New Roman" panose="02020603050405020304" pitchFamily="18" charset="0"/>
                <a:cs typeface="Times New Roman" panose="02020603050405020304" pitchFamily="18" charset="0"/>
              </a:rPr>
              <a:t>. – Entrevista Social.</a:t>
            </a:r>
            <a:endParaRPr lang="es-EC"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Se consigue mediante la entrevista social, la descripción ajustada de aspectos que hacen la vida del </a:t>
            </a:r>
            <a:r>
              <a:rPr lang="es-ES" sz="1400" dirty="0" smtClean="0">
                <a:latin typeface="Times New Roman" panose="02020603050405020304" pitchFamily="18" charset="0"/>
                <a:cs typeface="Times New Roman" panose="02020603050405020304" pitchFamily="18" charset="0"/>
              </a:rPr>
              <a:t>individuo, como el </a:t>
            </a:r>
            <a:r>
              <a:rPr lang="es-ES" sz="1400" dirty="0">
                <a:latin typeface="Times New Roman" panose="02020603050405020304" pitchFamily="18" charset="0"/>
                <a:cs typeface="Times New Roman" panose="02020603050405020304" pitchFamily="18" charset="0"/>
              </a:rPr>
              <a:t>lugar donde vive, en su ambiente familiar, en las relaciones familiares, etc. </a:t>
            </a:r>
            <a:endParaRPr lang="es-EC" sz="1400" dirty="0">
              <a:latin typeface="Times New Roman" panose="02020603050405020304" pitchFamily="18" charset="0"/>
              <a:cs typeface="Times New Roman" panose="02020603050405020304" pitchFamily="18" charset="0"/>
            </a:endParaRPr>
          </a:p>
          <a:p>
            <a:pPr algn="just"/>
            <a:r>
              <a:rPr lang="es-ES" sz="1400" b="1" dirty="0">
                <a:latin typeface="Times New Roman" panose="02020603050405020304" pitchFamily="18" charset="0"/>
                <a:cs typeface="Times New Roman" panose="02020603050405020304" pitchFamily="18" charset="0"/>
              </a:rPr>
              <a:t>6. – Examen médico.</a:t>
            </a:r>
            <a:endParaRPr lang="es-EC"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Verificar la salud del futuro personal, con la expectativa de evitar el ingreso de personas que padecen una enfermedad infecciosa, para la prevención de accidentes, así como evitar la entrada de personas que se pueden ausentar con frecuencia al </a:t>
            </a:r>
            <a:r>
              <a:rPr lang="es-ES" sz="1400" dirty="0" smtClean="0">
                <a:latin typeface="Times New Roman" panose="02020603050405020304" pitchFamily="18" charset="0"/>
                <a:cs typeface="Times New Roman" panose="02020603050405020304" pitchFamily="18" charset="0"/>
              </a:rPr>
              <a:t>traba.</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67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696" y="2557883"/>
            <a:ext cx="5472608" cy="1384995"/>
          </a:xfrm>
          <a:prstGeom prst="rect">
            <a:avLst/>
          </a:prstGeom>
        </p:spPr>
        <p:txBody>
          <a:bodyPr wrap="square">
            <a:spAutoFit/>
          </a:bodyPr>
          <a:lstStyle/>
          <a:p>
            <a:pPr algn="ctr"/>
            <a:r>
              <a:rPr lang="es-EC" sz="2800" b="1" dirty="0" smtClean="0">
                <a:solidFill>
                  <a:srgbClr val="002060"/>
                </a:solidFill>
                <a:latin typeface="Times New Roman" panose="02020603050405020304" pitchFamily="18" charset="0"/>
                <a:cs typeface="Times New Roman" panose="02020603050405020304" pitchFamily="18" charset="0"/>
              </a:rPr>
              <a:t>CONCLUSIONES</a:t>
            </a:r>
          </a:p>
          <a:p>
            <a:pPr algn="ctr"/>
            <a:r>
              <a:rPr lang="es-EC" sz="2800" b="1" dirty="0" smtClean="0">
                <a:solidFill>
                  <a:srgbClr val="002060"/>
                </a:solidFill>
                <a:latin typeface="Times New Roman" panose="02020603050405020304" pitchFamily="18" charset="0"/>
                <a:cs typeface="Times New Roman" panose="02020603050405020304" pitchFamily="18" charset="0"/>
              </a:rPr>
              <a:t>  Y </a:t>
            </a:r>
          </a:p>
          <a:p>
            <a:pPr algn="ctr"/>
            <a:r>
              <a:rPr lang="es-EC" sz="2800" b="1" dirty="0" smtClean="0">
                <a:solidFill>
                  <a:srgbClr val="002060"/>
                </a:solidFill>
                <a:latin typeface="Times New Roman" panose="02020603050405020304" pitchFamily="18" charset="0"/>
                <a:cs typeface="Times New Roman" panose="02020603050405020304" pitchFamily="18" charset="0"/>
              </a:rPr>
              <a:t>RECOMENDACIONES</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extLst>
      <p:ext uri="{BB962C8B-B14F-4D97-AF65-F5344CB8AC3E}">
        <p14:creationId xmlns:p14="http://schemas.microsoft.com/office/powerpoint/2010/main" val="262492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sp>
        <p:nvSpPr>
          <p:cNvPr id="5" name="4 CuadroTexto"/>
          <p:cNvSpPr txBox="1"/>
          <p:nvPr/>
        </p:nvSpPr>
        <p:spPr>
          <a:xfrm>
            <a:off x="500034" y="857232"/>
            <a:ext cx="8143932" cy="646331"/>
          </a:xfrm>
          <a:prstGeom prst="rect">
            <a:avLst/>
          </a:prstGeom>
          <a:noFill/>
        </p:spPr>
        <p:txBody>
          <a:bodyPr wrap="square" rtlCol="0">
            <a:spAutoFit/>
          </a:bodyPr>
          <a:lstStyle/>
          <a:p>
            <a:endParaRPr lang="es-EC" dirty="0" smtClean="0"/>
          </a:p>
          <a:p>
            <a:r>
              <a:rPr lang="es-EC" dirty="0" smtClean="0"/>
              <a:t> </a:t>
            </a:r>
            <a:endParaRPr lang="es-EC" dirty="0"/>
          </a:p>
        </p:txBody>
      </p:sp>
      <p:sp>
        <p:nvSpPr>
          <p:cNvPr id="6" name="1 Título"/>
          <p:cNvSpPr txBox="1">
            <a:spLocks/>
          </p:cNvSpPr>
          <p:nvPr/>
        </p:nvSpPr>
        <p:spPr>
          <a:xfrm>
            <a:off x="428596" y="54406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CONCLUSIONES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6 CuadroTexto"/>
          <p:cNvSpPr txBox="1"/>
          <p:nvPr/>
        </p:nvSpPr>
        <p:spPr>
          <a:xfrm>
            <a:off x="357158" y="1071546"/>
            <a:ext cx="8286808" cy="5509200"/>
          </a:xfrm>
          <a:prstGeom prst="rect">
            <a:avLst/>
          </a:prstGeom>
          <a:noFill/>
        </p:spPr>
        <p:txBody>
          <a:bodyPr wrap="square" rtlCol="0">
            <a:spAutoFit/>
          </a:bodyPr>
          <a:lstStyle/>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La escasa competitividad de las PYMES de la ciudad de Francisco de Orellana (El Coca) constituye un problema social que limita el desarrollo de las mismas y con él desarrollo de la propia sociedad.</a:t>
            </a:r>
          </a:p>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Las limitaciones atañidas con el bajo enfoque al cliente que poseen estas empresas, su falta de cooperación, sus limitaciones financieras, la pobre cultura empresarial, así como la escasa utilización de las tecnologías, entre otros componentes limitan el desarrollo de las PYMES.</a:t>
            </a:r>
          </a:p>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La labor de fortificar la competitividad de las PYMES en la ciudad de Francisco de Orellana (El Coca) impone en particular de un enfoque integrador de colaboración y aprendizaje continuo por parte de los actores de la localidad, el estado, las empresas y las entidades mediadoras.</a:t>
            </a:r>
          </a:p>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Existe una base teórica conceptual importante sobre los modelos de gestión por competencias, que sirven de base para el diseño de nuevos modelos, ajustados a las condiciones y características de las empresas y territorios, de manera que puedan lograr los objetivos y metas propuestos.</a:t>
            </a:r>
          </a:p>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El modelo de gestión por competencia de talento humano propuesto puede contribuir a mejorar el desempeño laboral  en estas empresas, a elevar su competitividad y a permitir aumentar sus niveles de productividad del trabajo, que puede redundar en mayores niveles de ventas y de satisfacción a sus clientes.</a:t>
            </a:r>
          </a:p>
          <a:p>
            <a:pPr marL="342900" lvl="0" indent="-342900" algn="just">
              <a:buFont typeface="+mj-lt"/>
              <a:buAutoNum type="arabicPeriod"/>
            </a:pPr>
            <a:r>
              <a:rPr lang="es-EC" sz="1600" dirty="0">
                <a:latin typeface="Times New Roman" panose="02020603050405020304" pitchFamily="18" charset="0"/>
                <a:cs typeface="Times New Roman" panose="02020603050405020304" pitchFamily="18" charset="0"/>
              </a:rPr>
              <a:t>Los empresarios encuestados están interesados en la aplicación del modelo de gestión por competencia de talentos humanos y dispuestos a conducir el proceso de implementación en sus respectivas empresas.</a:t>
            </a:r>
          </a:p>
          <a:p>
            <a:pPr algn="just"/>
            <a:r>
              <a:rPr lang="es-ES" sz="1600"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sp>
        <p:nvSpPr>
          <p:cNvPr id="5" name="4 CuadroTexto"/>
          <p:cNvSpPr txBox="1"/>
          <p:nvPr/>
        </p:nvSpPr>
        <p:spPr>
          <a:xfrm>
            <a:off x="500034" y="857232"/>
            <a:ext cx="8143932" cy="646331"/>
          </a:xfrm>
          <a:prstGeom prst="rect">
            <a:avLst/>
          </a:prstGeom>
          <a:noFill/>
        </p:spPr>
        <p:txBody>
          <a:bodyPr wrap="square" rtlCol="0">
            <a:spAutoFit/>
          </a:bodyPr>
          <a:lstStyle/>
          <a:p>
            <a:endParaRPr lang="es-EC" dirty="0" smtClean="0"/>
          </a:p>
          <a:p>
            <a:r>
              <a:rPr lang="es-EC" dirty="0" smtClean="0"/>
              <a:t> </a:t>
            </a:r>
            <a:endParaRPr lang="es-EC" dirty="0"/>
          </a:p>
        </p:txBody>
      </p:sp>
      <p:sp>
        <p:nvSpPr>
          <p:cNvPr id="6" name="1 Título"/>
          <p:cNvSpPr txBox="1">
            <a:spLocks/>
          </p:cNvSpPr>
          <p:nvPr/>
        </p:nvSpPr>
        <p:spPr>
          <a:xfrm>
            <a:off x="428596" y="54406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RECOMENDACIONES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6 CuadroTexto"/>
          <p:cNvSpPr txBox="1"/>
          <p:nvPr/>
        </p:nvSpPr>
        <p:spPr>
          <a:xfrm>
            <a:off x="357158" y="1071546"/>
            <a:ext cx="8286808"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área de Recursos Humanos debe de mejorar la manera de selección e integración del </a:t>
            </a:r>
            <a:r>
              <a:rPr lang="es-ES" dirty="0" smtClean="0">
                <a:latin typeface="Times New Roman" panose="02020603050405020304" pitchFamily="18" charset="0"/>
                <a:cs typeface="Times New Roman" panose="02020603050405020304" pitchFamily="18" charset="0"/>
              </a:rPr>
              <a:t>personal</a:t>
            </a:r>
          </a:p>
          <a:p>
            <a:pPr lvl="0" algn="just"/>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Los objetivos y metas trazadas por las PYMES deben ir conducidas por incentivos para motivar el personal mediante planes de apoyo o beneficios</a:t>
            </a:r>
            <a:r>
              <a:rPr lang="es-ES" dirty="0" smtClean="0">
                <a:latin typeface="Times New Roman" panose="02020603050405020304" pitchFamily="18" charset="0"/>
                <a:cs typeface="Times New Roman" panose="02020603050405020304" pitchFamily="18" charset="0"/>
              </a:rPr>
              <a:t>.</a:t>
            </a:r>
          </a:p>
          <a:p>
            <a:pPr lvl="0" algn="just"/>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Buscar </a:t>
            </a:r>
            <a:r>
              <a:rPr lang="es-ES" dirty="0">
                <a:latin typeface="Times New Roman" panose="02020603050405020304" pitchFamily="18" charset="0"/>
                <a:cs typeface="Times New Roman" panose="02020603050405020304" pitchFamily="18" charset="0"/>
              </a:rPr>
              <a:t>el compromiso necesario, sobre todo con el personal directivo, para lograr los cambios que se requieren alcanzar, para lo cual se precisa contar con la participación del resto de los implicados, los trabajadores. </a:t>
            </a:r>
            <a:endParaRPr lang="es-E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Desarrollar </a:t>
            </a:r>
            <a:r>
              <a:rPr lang="es-ES" dirty="0">
                <a:latin typeface="Times New Roman" panose="02020603050405020304" pitchFamily="18" charset="0"/>
                <a:cs typeface="Times New Roman" panose="02020603050405020304" pitchFamily="18" charset="0"/>
              </a:rPr>
              <a:t>de forma gradual las distintas acciones o actividades  planteadas en el modelos, tales como: proceso de involucramiento y progreso del capital humano, mediante la socialización del conocimiento, realce de las competencias a un elevado nivel de excelencia, el diseño de modelo de gestión por competencias ajustado cada una de las empresas de la ciudad de Francisco de Orellana (El Coca), así como la implementación del nuevo modelo de gestión por competencias de talento humano y el seguimiento, ajuste y retroalimentación.</a:t>
            </a:r>
            <a:endParaRPr lang="es-EC"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extLst>
      <p:ext uri="{BB962C8B-B14F-4D97-AF65-F5344CB8AC3E}">
        <p14:creationId xmlns:p14="http://schemas.microsoft.com/office/powerpoint/2010/main" val="36498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ransportesesmeraldas.com/portal/images/stories/coca_orell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 y="0"/>
            <a:ext cx="91373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5 Rectángulo"/>
          <p:cNvSpPr/>
          <p:nvPr/>
        </p:nvSpPr>
        <p:spPr>
          <a:xfrm>
            <a:off x="749383" y="2636912"/>
            <a:ext cx="765183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 !!</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3" name="2 Subtítulo"/>
          <p:cNvSpPr>
            <a:spLocks noGrp="1"/>
          </p:cNvSpPr>
          <p:nvPr>
            <p:ph type="subTitle" idx="1"/>
          </p:nvPr>
        </p:nvSpPr>
        <p:spPr>
          <a:xfrm>
            <a:off x="357158" y="500042"/>
            <a:ext cx="8501122" cy="5857916"/>
          </a:xfrm>
        </p:spPr>
        <p:txBody>
          <a:bodyPr>
            <a:normAutofit fontScale="92500"/>
          </a:bodyPr>
          <a:lstStyle/>
          <a:p>
            <a:pPr algn="just"/>
            <a:endParaRPr lang="es-ES" sz="1600" dirty="0" smtClean="0">
              <a:solidFill>
                <a:srgbClr val="002060"/>
              </a:solidFill>
              <a:latin typeface="Times New Roman" panose="02020603050405020304" pitchFamily="18" charset="0"/>
              <a:cs typeface="Times New Roman" panose="02020603050405020304" pitchFamily="18" charset="0"/>
            </a:endParaRPr>
          </a:p>
          <a:p>
            <a:pPr algn="just"/>
            <a:r>
              <a:rPr lang="es-ES" sz="1600" dirty="0" smtClean="0">
                <a:solidFill>
                  <a:srgbClr val="002060"/>
                </a:solidFill>
                <a:latin typeface="Times New Roman" panose="02020603050405020304" pitchFamily="18" charset="0"/>
                <a:cs typeface="Times New Roman" panose="02020603050405020304" pitchFamily="18" charset="0"/>
              </a:rPr>
              <a:t>En </a:t>
            </a:r>
            <a:r>
              <a:rPr lang="es-ES" sz="1600" dirty="0">
                <a:solidFill>
                  <a:srgbClr val="002060"/>
                </a:solidFill>
                <a:latin typeface="Times New Roman" panose="02020603050405020304" pitchFamily="18" charset="0"/>
                <a:cs typeface="Times New Roman" panose="02020603050405020304" pitchFamily="18" charset="0"/>
              </a:rPr>
              <a:t>el presente estudio de investigación aborda el diseño de un modelo de gestión por competencias para las pequeñas y medianas empresas de la ciudad de Francisco de Orellana (El Coca), con la finalidad de crear esquemas delimitados para hacer más eficientes el subsistema de talento humano, perfeccionar el nivel de desempeño de los colaboradores y alcanzar los fines para los cuales fue fundada la empresa. </a:t>
            </a:r>
            <a:endParaRPr lang="es-EC" sz="1600" dirty="0">
              <a:solidFill>
                <a:srgbClr val="002060"/>
              </a:solidFill>
              <a:latin typeface="Times New Roman" panose="02020603050405020304" pitchFamily="18" charset="0"/>
              <a:cs typeface="Times New Roman" panose="02020603050405020304" pitchFamily="18" charset="0"/>
            </a:endParaRPr>
          </a:p>
          <a:p>
            <a:pPr algn="just"/>
            <a:endParaRPr lang="es-EC" sz="1600" dirty="0" smtClean="0">
              <a:solidFill>
                <a:schemeClr val="tx1"/>
              </a:solidFill>
              <a:latin typeface="Times New Roman" pitchFamily="18" charset="0"/>
              <a:cs typeface="Times New Roman" pitchFamily="18" charset="0"/>
            </a:endParaRPr>
          </a:p>
          <a:p>
            <a:pPr algn="just"/>
            <a:endParaRPr lang="es-EC" sz="1600" dirty="0">
              <a:solidFill>
                <a:schemeClr val="tx1"/>
              </a:solidFill>
              <a:latin typeface="Times New Roman" pitchFamily="18" charset="0"/>
              <a:cs typeface="Times New Roman" pitchFamily="18" charset="0"/>
            </a:endParaRPr>
          </a:p>
          <a:p>
            <a:pPr algn="just"/>
            <a:r>
              <a:rPr lang="es-ES" sz="1600" dirty="0">
                <a:solidFill>
                  <a:srgbClr val="002060"/>
                </a:solidFill>
                <a:latin typeface="Times New Roman" panose="02020603050405020304" pitchFamily="18" charset="0"/>
                <a:cs typeface="Times New Roman" panose="02020603050405020304" pitchFamily="18" charset="0"/>
              </a:rPr>
              <a:t>Este trabajo se relaciona con el tema de la gestión por competencias</a:t>
            </a:r>
            <a:r>
              <a:rPr lang="es-ES" sz="1600" dirty="0" smtClean="0">
                <a:solidFill>
                  <a:srgbClr val="002060"/>
                </a:solidFill>
                <a:latin typeface="Times New Roman" panose="02020603050405020304" pitchFamily="18" charset="0"/>
                <a:cs typeface="Times New Roman" panose="02020603050405020304" pitchFamily="18" charset="0"/>
              </a:rPr>
              <a:t>, la misma que esta destinada a la gestión </a:t>
            </a:r>
            <a:r>
              <a:rPr lang="es-ES" sz="1600" dirty="0">
                <a:solidFill>
                  <a:srgbClr val="002060"/>
                </a:solidFill>
                <a:latin typeface="Times New Roman" panose="02020603050405020304" pitchFamily="18" charset="0"/>
                <a:cs typeface="Times New Roman" panose="02020603050405020304" pitchFamily="18" charset="0"/>
              </a:rPr>
              <a:t>de los recursos </a:t>
            </a:r>
            <a:r>
              <a:rPr lang="es-ES" sz="1600" dirty="0" smtClean="0">
                <a:solidFill>
                  <a:srgbClr val="002060"/>
                </a:solidFill>
                <a:latin typeface="Times New Roman" panose="02020603050405020304" pitchFamily="18" charset="0"/>
                <a:cs typeface="Times New Roman" panose="02020603050405020304" pitchFamily="18" charset="0"/>
              </a:rPr>
              <a:t>humanos y son orientados </a:t>
            </a:r>
            <a:r>
              <a:rPr lang="es-ES" sz="1600" dirty="0">
                <a:solidFill>
                  <a:srgbClr val="002060"/>
                </a:solidFill>
                <a:latin typeface="Times New Roman" panose="02020603050405020304" pitchFamily="18" charset="0"/>
                <a:cs typeface="Times New Roman" panose="02020603050405020304" pitchFamily="18" charset="0"/>
              </a:rPr>
              <a:t>a mejorar el rendimiento de los empleados y de la organización. </a:t>
            </a:r>
            <a:endParaRPr lang="es-ES" sz="1600" dirty="0" smtClean="0">
              <a:solidFill>
                <a:srgbClr val="002060"/>
              </a:solidFill>
              <a:latin typeface="Times New Roman" panose="02020603050405020304" pitchFamily="18" charset="0"/>
              <a:cs typeface="Times New Roman" panose="02020603050405020304" pitchFamily="18" charset="0"/>
            </a:endParaRPr>
          </a:p>
          <a:p>
            <a:pPr algn="just"/>
            <a:endParaRPr lang="es-EC" sz="1600" dirty="0" smtClean="0">
              <a:solidFill>
                <a:srgbClr val="002060"/>
              </a:solidFill>
              <a:latin typeface="Times New Roman" pitchFamily="18" charset="0"/>
              <a:cs typeface="Times New Roman" pitchFamily="18" charset="0"/>
            </a:endParaRPr>
          </a:p>
          <a:p>
            <a:pPr algn="just"/>
            <a:r>
              <a:rPr lang="es-ES" sz="1600" dirty="0" smtClean="0">
                <a:solidFill>
                  <a:srgbClr val="002060"/>
                </a:solidFill>
                <a:latin typeface="Times New Roman" panose="02020603050405020304" pitchFamily="18" charset="0"/>
                <a:cs typeface="Times New Roman" panose="02020603050405020304" pitchFamily="18" charset="0"/>
              </a:rPr>
              <a:t>La </a:t>
            </a:r>
            <a:r>
              <a:rPr lang="es-ES" sz="1600" dirty="0">
                <a:solidFill>
                  <a:srgbClr val="002060"/>
                </a:solidFill>
                <a:latin typeface="Times New Roman" panose="02020603050405020304" pitchFamily="18" charset="0"/>
                <a:cs typeface="Times New Roman" panose="02020603050405020304" pitchFamily="18" charset="0"/>
              </a:rPr>
              <a:t>gestión por competencias  del personal es un proceso importante para las organizaciones porque es una de las principales maneras de cómo se construyen a sí mismas y cómo </a:t>
            </a:r>
            <a:r>
              <a:rPr lang="es-ES" sz="1600" dirty="0" smtClean="0">
                <a:solidFill>
                  <a:srgbClr val="002060"/>
                </a:solidFill>
                <a:latin typeface="Times New Roman" panose="02020603050405020304" pitchFamily="18" charset="0"/>
                <a:cs typeface="Times New Roman" panose="02020603050405020304" pitchFamily="18" charset="0"/>
              </a:rPr>
              <a:t>crecen.</a:t>
            </a:r>
          </a:p>
          <a:p>
            <a:pPr algn="just"/>
            <a:endParaRPr lang="es-ES" sz="1600" dirty="0" smtClean="0">
              <a:solidFill>
                <a:srgbClr val="002060"/>
              </a:solidFill>
              <a:latin typeface="Times New Roman" panose="02020603050405020304" pitchFamily="18" charset="0"/>
              <a:cs typeface="Times New Roman" panose="02020603050405020304" pitchFamily="18" charset="0"/>
            </a:endParaRPr>
          </a:p>
          <a:p>
            <a:pPr algn="just"/>
            <a:r>
              <a:rPr lang="es-ES" sz="1600" dirty="0" smtClean="0">
                <a:solidFill>
                  <a:srgbClr val="002060"/>
                </a:solidFill>
                <a:latin typeface="Times New Roman" panose="02020603050405020304" pitchFamily="18" charset="0"/>
                <a:cs typeface="Times New Roman" panose="02020603050405020304" pitchFamily="18" charset="0"/>
              </a:rPr>
              <a:t>Su importancia se </a:t>
            </a:r>
            <a:r>
              <a:rPr lang="es-ES" sz="1600" dirty="0">
                <a:solidFill>
                  <a:srgbClr val="002060"/>
                </a:solidFill>
                <a:latin typeface="Times New Roman" panose="02020603050405020304" pitchFamily="18" charset="0"/>
                <a:cs typeface="Times New Roman" panose="02020603050405020304" pitchFamily="18" charset="0"/>
              </a:rPr>
              <a:t>identificará en </a:t>
            </a:r>
            <a:r>
              <a:rPr lang="es-ES" sz="1600" dirty="0" smtClean="0">
                <a:solidFill>
                  <a:srgbClr val="002060"/>
                </a:solidFill>
                <a:latin typeface="Times New Roman" panose="02020603050405020304" pitchFamily="18" charset="0"/>
                <a:cs typeface="Times New Roman" panose="02020603050405020304" pitchFamily="18" charset="0"/>
              </a:rPr>
              <a:t>contenidos</a:t>
            </a:r>
            <a:r>
              <a:rPr lang="es-ES" sz="1600" dirty="0">
                <a:solidFill>
                  <a:srgbClr val="002060"/>
                </a:solidFill>
                <a:latin typeface="Times New Roman" panose="02020603050405020304" pitchFamily="18" charset="0"/>
                <a:cs typeface="Times New Roman" panose="02020603050405020304" pitchFamily="18" charset="0"/>
              </a:rPr>
              <a:t>, que deberá contribuir a facilitar el desempeño laboral de los mismos, </a:t>
            </a:r>
            <a:r>
              <a:rPr lang="es-ES" sz="1600" dirty="0" smtClean="0">
                <a:solidFill>
                  <a:srgbClr val="002060"/>
                </a:solidFill>
                <a:latin typeface="Times New Roman" panose="02020603050405020304" pitchFamily="18" charset="0"/>
                <a:cs typeface="Times New Roman" panose="02020603050405020304" pitchFamily="18" charset="0"/>
              </a:rPr>
              <a:t>permitiendo beneficios </a:t>
            </a:r>
            <a:r>
              <a:rPr lang="es-ES" sz="1600" dirty="0">
                <a:solidFill>
                  <a:srgbClr val="002060"/>
                </a:solidFill>
                <a:latin typeface="Times New Roman" panose="02020603050405020304" pitchFamily="18" charset="0"/>
                <a:cs typeface="Times New Roman" panose="02020603050405020304" pitchFamily="18" charset="0"/>
              </a:rPr>
              <a:t>tanto el personal administrativo como el personal de planta ya que podrá elegir de manera correcta y eficaz los colaboradores que conformaran su equipo de trabajo productivo. </a:t>
            </a:r>
            <a:endParaRPr lang="es-ES" sz="1600" dirty="0" smtClean="0">
              <a:solidFill>
                <a:srgbClr val="002060"/>
              </a:solidFill>
              <a:latin typeface="Times New Roman" panose="02020603050405020304" pitchFamily="18" charset="0"/>
              <a:cs typeface="Times New Roman" panose="02020603050405020304" pitchFamily="18" charset="0"/>
            </a:endParaRPr>
          </a:p>
          <a:p>
            <a:pPr algn="just"/>
            <a:endParaRPr lang="es-ES" sz="1600" dirty="0" smtClean="0">
              <a:solidFill>
                <a:srgbClr val="002060"/>
              </a:solidFill>
              <a:latin typeface="Times New Roman" panose="02020603050405020304" pitchFamily="18" charset="0"/>
              <a:cs typeface="Times New Roman" panose="02020603050405020304" pitchFamily="18" charset="0"/>
            </a:endParaRPr>
          </a:p>
          <a:p>
            <a:pPr algn="just"/>
            <a:r>
              <a:rPr lang="es-ES" sz="1600" dirty="0">
                <a:solidFill>
                  <a:srgbClr val="002060"/>
                </a:solidFill>
                <a:latin typeface="Times New Roman" panose="02020603050405020304" pitchFamily="18" charset="0"/>
                <a:cs typeface="Times New Roman" panose="02020603050405020304" pitchFamily="18" charset="0"/>
              </a:rPr>
              <a:t>Tendrá una importancia de primer orden ya que facilitará a la empresa de una </a:t>
            </a:r>
            <a:r>
              <a:rPr lang="es-ES" sz="1600" b="1" dirty="0">
                <a:solidFill>
                  <a:srgbClr val="002060"/>
                </a:solidFill>
                <a:latin typeface="Times New Roman" panose="02020603050405020304" pitchFamily="18" charset="0"/>
                <a:cs typeface="Times New Roman" panose="02020603050405020304" pitchFamily="18" charset="0"/>
              </a:rPr>
              <a:t>herramienta técnica, moderna y de fácil manejo para la persona </a:t>
            </a:r>
            <a:r>
              <a:rPr lang="es-ES" sz="1600" dirty="0" smtClean="0">
                <a:solidFill>
                  <a:srgbClr val="002060"/>
                </a:solidFill>
                <a:latin typeface="Times New Roman" panose="02020603050405020304" pitchFamily="18" charset="0"/>
                <a:cs typeface="Times New Roman" panose="02020603050405020304" pitchFamily="18" charset="0"/>
              </a:rPr>
              <a:t>responsable</a:t>
            </a:r>
            <a:r>
              <a:rPr lang="es-ES" sz="1600" dirty="0">
                <a:solidFill>
                  <a:srgbClr val="002060"/>
                </a:solidFill>
                <a:latin typeface="Times New Roman" panose="02020603050405020304" pitchFamily="18" charset="0"/>
                <a:cs typeface="Times New Roman" panose="02020603050405020304" pitchFamily="18" charset="0"/>
              </a:rPr>
              <a:t>, logrando así optimizar el proceso y disminuir los riesgos en el proceso de reclutamiento y selección y de inversión del capital humano.</a:t>
            </a:r>
            <a:endParaRPr lang="es-EC" sz="1600" dirty="0">
              <a:solidFill>
                <a:srgbClr val="002060"/>
              </a:solidFill>
              <a:latin typeface="Times New Roman" panose="02020603050405020304" pitchFamily="18" charset="0"/>
              <a:cs typeface="Times New Roman" panose="02020603050405020304" pitchFamily="18" charset="0"/>
            </a:endParaRPr>
          </a:p>
          <a:p>
            <a:pPr algn="just"/>
            <a:r>
              <a:rPr lang="es-ES" sz="1600" dirty="0" smtClean="0">
                <a:solidFill>
                  <a:srgbClr val="002060"/>
                </a:solidFill>
                <a:latin typeface="Times New Roman" panose="02020603050405020304" pitchFamily="18" charset="0"/>
                <a:cs typeface="Times New Roman" panose="02020603050405020304" pitchFamily="18" charset="0"/>
              </a:rPr>
              <a:t> </a:t>
            </a:r>
            <a:endParaRPr lang="es-EC" sz="1600" dirty="0">
              <a:solidFill>
                <a:srgbClr val="002060"/>
              </a:solidFill>
              <a:latin typeface="Times New Roman" pitchFamily="18" charset="0"/>
              <a:cs typeface="Times New Roman" pitchFamily="18" charset="0"/>
            </a:endParaRPr>
          </a:p>
          <a:p>
            <a:pPr algn="just"/>
            <a:endParaRPr lang="es-EC" sz="1600" dirty="0">
              <a:solidFill>
                <a:schemeClr val="tx1"/>
              </a:solidFill>
              <a:latin typeface="Times New Roman" pitchFamily="18" charset="0"/>
              <a:cs typeface="Times New Roman" pitchFamily="18" charset="0"/>
            </a:endParaRPr>
          </a:p>
          <a:p>
            <a:pPr algn="just"/>
            <a:endParaRPr lang="es-EC" sz="1600" dirty="0" smtClean="0">
              <a:solidFill>
                <a:schemeClr val="tx1"/>
              </a:solidFill>
              <a:latin typeface="Times New Roman" pitchFamily="18" charset="0"/>
              <a:cs typeface="Times New Roman" pitchFamily="18" charset="0"/>
            </a:endParaRPr>
          </a:p>
        </p:txBody>
      </p:sp>
      <p:sp>
        <p:nvSpPr>
          <p:cNvPr id="4" name="1 Título"/>
          <p:cNvSpPr txBox="1">
            <a:spLocks/>
          </p:cNvSpPr>
          <p:nvPr/>
        </p:nvSpPr>
        <p:spPr>
          <a:xfrm>
            <a:off x="45992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ANTECEDENTES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1 Título"/>
          <p:cNvSpPr txBox="1">
            <a:spLocks/>
          </p:cNvSpPr>
          <p:nvPr/>
        </p:nvSpPr>
        <p:spPr>
          <a:xfrm>
            <a:off x="492919" y="18448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IMPORTANCIA Y JUSTIFICACIÓN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7410"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3" name="2 Marcador de contenido"/>
          <p:cNvSpPr>
            <a:spLocks noGrp="1"/>
          </p:cNvSpPr>
          <p:nvPr>
            <p:ph idx="1"/>
          </p:nvPr>
        </p:nvSpPr>
        <p:spPr>
          <a:xfrm>
            <a:off x="285720" y="428604"/>
            <a:ext cx="8572560" cy="6215106"/>
          </a:xfrm>
        </p:spPr>
        <p:txBody>
          <a:bodyPr>
            <a:normAutofit/>
          </a:bodyPr>
          <a:lstStyle/>
          <a:p>
            <a:pPr algn="ctr">
              <a:buNone/>
            </a:pPr>
            <a:r>
              <a:rPr lang="es-EC" sz="1600" dirty="0" smtClean="0">
                <a:latin typeface="Times New Roman" pitchFamily="18" charset="0"/>
                <a:cs typeface="Times New Roman" pitchFamily="18" charset="0"/>
              </a:rPr>
              <a:t>.</a:t>
            </a:r>
            <a:endParaRPr lang="es-EC" sz="1400" dirty="0" smtClean="0">
              <a:latin typeface="Times New Roman" pitchFamily="18" charset="0"/>
              <a:cs typeface="Times New Roman" pitchFamily="18" charset="0"/>
            </a:endParaRPr>
          </a:p>
          <a:p>
            <a:pPr algn="just">
              <a:buNone/>
            </a:pPr>
            <a:endParaRPr lang="es-EC" sz="1400" dirty="0" smtClean="0">
              <a:latin typeface="Times New Roman" pitchFamily="18" charset="0"/>
              <a:cs typeface="Times New Roman" pitchFamily="18" charset="0"/>
            </a:endParaRPr>
          </a:p>
          <a:p>
            <a:pPr algn="just">
              <a:buNone/>
            </a:pPr>
            <a:endParaRPr lang="es-EC" sz="1400" dirty="0" smtClean="0">
              <a:latin typeface="Times New Roman" pitchFamily="18" charset="0"/>
              <a:cs typeface="Times New Roman" pitchFamily="18" charset="0"/>
            </a:endParaRPr>
          </a:p>
          <a:p>
            <a:pPr algn="just">
              <a:buNone/>
            </a:pPr>
            <a:endParaRPr lang="es-EC" sz="1350" dirty="0" smtClean="0">
              <a:latin typeface="Times New Roman" pitchFamily="18" charset="0"/>
              <a:cs typeface="Times New Roman" pitchFamily="18" charset="0"/>
            </a:endParaRPr>
          </a:p>
          <a:p>
            <a:pPr algn="just">
              <a:buNone/>
            </a:pPr>
            <a:endParaRPr lang="es-EC" sz="1600" dirty="0" smtClean="0">
              <a:latin typeface="Times New Roman" pitchFamily="18" charset="0"/>
              <a:cs typeface="Times New Roman" pitchFamily="18" charset="0"/>
            </a:endParaRPr>
          </a:p>
          <a:p>
            <a:pPr algn="just">
              <a:buNone/>
            </a:pPr>
            <a:endParaRPr lang="es-EC" sz="1600" dirty="0" smtClean="0">
              <a:latin typeface="Times New Roman" pitchFamily="18" charset="0"/>
              <a:cs typeface="Times New Roman" pitchFamily="18" charset="0"/>
            </a:endParaRPr>
          </a:p>
          <a:p>
            <a:pPr algn="ctr">
              <a:buNone/>
            </a:pPr>
            <a:endParaRPr lang="es-EC" sz="1600" dirty="0" smtClean="0">
              <a:latin typeface="Times New Roman" pitchFamily="18" charset="0"/>
              <a:cs typeface="Times New Roman" pitchFamily="18" charset="0"/>
            </a:endParaRPr>
          </a:p>
          <a:p>
            <a:pPr algn="ctr">
              <a:buNone/>
            </a:pPr>
            <a:endParaRPr lang="es-EC" sz="1600" dirty="0">
              <a:latin typeface="Times New Roman" pitchFamily="18" charset="0"/>
              <a:cs typeface="Times New Roman" pitchFamily="18" charset="0"/>
            </a:endParaRPr>
          </a:p>
          <a:p>
            <a:pPr algn="ctr">
              <a:buNone/>
            </a:pPr>
            <a:endParaRPr lang="es-EC" sz="1600" dirty="0">
              <a:latin typeface="Times New Roman" pitchFamily="18" charset="0"/>
              <a:cs typeface="Times New Roman" pitchFamily="18" charset="0"/>
            </a:endParaRPr>
          </a:p>
        </p:txBody>
      </p:sp>
      <p:sp>
        <p:nvSpPr>
          <p:cNvPr id="7" name="1 Título"/>
          <p:cNvSpPr txBox="1">
            <a:spLocks/>
          </p:cNvSpPr>
          <p:nvPr/>
        </p:nvSpPr>
        <p:spPr>
          <a:xfrm>
            <a:off x="285720" y="430936"/>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OBJETIVOS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graphicFrame>
        <p:nvGraphicFramePr>
          <p:cNvPr id="10" name="1 Diagrama"/>
          <p:cNvGraphicFramePr/>
          <p:nvPr>
            <p:extLst>
              <p:ext uri="{D42A27DB-BD31-4B8C-83A1-F6EECF244321}">
                <p14:modId xmlns:p14="http://schemas.microsoft.com/office/powerpoint/2010/main" val="3968420049"/>
              </p:ext>
            </p:extLst>
          </p:nvPr>
        </p:nvGraphicFramePr>
        <p:xfrm>
          <a:off x="0" y="1039962"/>
          <a:ext cx="9144000" cy="5341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5" name="2 Marcador de contenido"/>
          <p:cNvSpPr txBox="1">
            <a:spLocks/>
          </p:cNvSpPr>
          <p:nvPr/>
        </p:nvSpPr>
        <p:spPr>
          <a:xfrm>
            <a:off x="285720" y="357166"/>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13"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graphicFrame>
        <p:nvGraphicFramePr>
          <p:cNvPr id="7" name="3 Diagrama"/>
          <p:cNvGraphicFramePr/>
          <p:nvPr>
            <p:extLst>
              <p:ext uri="{D42A27DB-BD31-4B8C-83A1-F6EECF244321}">
                <p14:modId xmlns:p14="http://schemas.microsoft.com/office/powerpoint/2010/main" val="4090983627"/>
              </p:ext>
            </p:extLst>
          </p:nvPr>
        </p:nvGraphicFramePr>
        <p:xfrm>
          <a:off x="1524000" y="1397000"/>
          <a:ext cx="6096000" cy="455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p:cNvSpPr txBox="1">
            <a:spLocks/>
          </p:cNvSpPr>
          <p:nvPr/>
        </p:nvSpPr>
        <p:spPr>
          <a:xfrm>
            <a:off x="457200" y="912330"/>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MARCO TEÓRICO</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
        <p:nvSpPr>
          <p:cNvPr id="9" name="1 Título"/>
          <p:cNvSpPr txBox="1">
            <a:spLocks/>
          </p:cNvSpPr>
          <p:nvPr/>
        </p:nvSpPr>
        <p:spPr>
          <a:xfrm>
            <a:off x="592961" y="533568"/>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MARCO INSTITUCIONAL</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0" name="2 Subtítulo"/>
          <p:cNvSpPr txBox="1">
            <a:spLocks/>
          </p:cNvSpPr>
          <p:nvPr/>
        </p:nvSpPr>
        <p:spPr>
          <a:xfrm>
            <a:off x="457200" y="1403258"/>
            <a:ext cx="8501122" cy="512208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just"/>
            <a:r>
              <a:rPr lang="es-ES" sz="1800" dirty="0" smtClean="0">
                <a:solidFill>
                  <a:srgbClr val="002060"/>
                </a:solidFill>
                <a:latin typeface="Times New Roman" panose="02020603050405020304" pitchFamily="18" charset="0"/>
                <a:cs typeface="Times New Roman" panose="02020603050405020304" pitchFamily="18" charset="0"/>
              </a:rPr>
              <a:t>La ciudad de Francisco </a:t>
            </a:r>
            <a:r>
              <a:rPr lang="es-ES" sz="1800" dirty="0">
                <a:solidFill>
                  <a:srgbClr val="002060"/>
                </a:solidFill>
                <a:latin typeface="Times New Roman" panose="02020603050405020304" pitchFamily="18" charset="0"/>
                <a:cs typeface="Times New Roman" panose="02020603050405020304" pitchFamily="18" charset="0"/>
              </a:rPr>
              <a:t>de </a:t>
            </a:r>
            <a:r>
              <a:rPr lang="es-ES" sz="1800" dirty="0" smtClean="0">
                <a:solidFill>
                  <a:srgbClr val="002060"/>
                </a:solidFill>
                <a:latin typeface="Times New Roman" panose="02020603050405020304" pitchFamily="18" charset="0"/>
                <a:cs typeface="Times New Roman" panose="02020603050405020304" pitchFamily="18" charset="0"/>
              </a:rPr>
              <a:t>Orellana, conocida por su habitantes como El Coca, </a:t>
            </a:r>
            <a:r>
              <a:rPr lang="es-ES" sz="1800" dirty="0">
                <a:solidFill>
                  <a:srgbClr val="002060"/>
                </a:solidFill>
                <a:latin typeface="Times New Roman" panose="02020603050405020304" pitchFamily="18" charset="0"/>
                <a:cs typeface="Times New Roman" panose="02020603050405020304" pitchFamily="18" charset="0"/>
              </a:rPr>
              <a:t>es considerada como el tercer cantón con más producción nativa posteriormente de Quito y Guayaquil,  provocado  por el fuerte peso productivo de la actividad petrolera en el cantón, si se realiza el balance sin tener en cuenta la actividad petrolera, se ubicaría en el lugar 53, lo que significa que no quedaría ni entre los 50 cantones con más producción no petrolera, contrariamente de que como urbe conquista el lugar 30. Lo que muestra la baja producción de la actividad no petrolera</a:t>
            </a:r>
            <a:endParaRPr lang="es-EC" sz="1800" dirty="0" smtClean="0">
              <a:solidFill>
                <a:srgbClr val="002060"/>
              </a:solidFill>
              <a:latin typeface="Times New Roman" panose="02020603050405020304" pitchFamily="18" charset="0"/>
              <a:cs typeface="Times New Roman" panose="02020603050405020304" pitchFamily="18" charset="0"/>
            </a:endParaRPr>
          </a:p>
          <a:p>
            <a:pPr algn="just"/>
            <a:endParaRPr lang="es-EC" sz="1400" dirty="0" smtClean="0">
              <a:solidFill>
                <a:srgbClr val="002060"/>
              </a:solidFill>
              <a:latin typeface="Times New Roman" panose="02020603050405020304" pitchFamily="18" charset="0"/>
              <a:cs typeface="Times New Roman" panose="02020603050405020304" pitchFamily="18" charset="0"/>
            </a:endParaRPr>
          </a:p>
          <a:p>
            <a:pPr algn="just"/>
            <a:r>
              <a:rPr lang="es-EC" sz="1800" dirty="0" smtClean="0">
                <a:solidFill>
                  <a:srgbClr val="002060"/>
                </a:solidFill>
                <a:latin typeface="Times New Roman" panose="02020603050405020304" pitchFamily="18" charset="0"/>
                <a:cs typeface="Times New Roman" panose="02020603050405020304" pitchFamily="18" charset="0"/>
              </a:rPr>
              <a:t>De </a:t>
            </a:r>
            <a:r>
              <a:rPr lang="es-EC" sz="1800" dirty="0">
                <a:solidFill>
                  <a:srgbClr val="002060"/>
                </a:solidFill>
                <a:latin typeface="Times New Roman" panose="02020603050405020304" pitchFamily="18" charset="0"/>
                <a:cs typeface="Times New Roman" panose="02020603050405020304" pitchFamily="18" charset="0"/>
              </a:rPr>
              <a:t>acuerdo a las estadísticas presentadas en el diagnóstico para el Plan de desarrollo y ordenamiento territorial de </a:t>
            </a:r>
            <a:r>
              <a:rPr lang="es-EC" sz="1800" dirty="0" smtClean="0">
                <a:solidFill>
                  <a:srgbClr val="002060"/>
                </a:solidFill>
                <a:latin typeface="Times New Roman" panose="02020603050405020304" pitchFamily="18" charset="0"/>
                <a:cs typeface="Times New Roman" panose="02020603050405020304" pitchFamily="18" charset="0"/>
              </a:rPr>
              <a:t>la ciudad de </a:t>
            </a:r>
            <a:r>
              <a:rPr lang="es-EC" sz="1800" dirty="0">
                <a:solidFill>
                  <a:srgbClr val="002060"/>
                </a:solidFill>
                <a:latin typeface="Times New Roman" panose="02020603050405020304" pitchFamily="18" charset="0"/>
                <a:cs typeface="Times New Roman" panose="02020603050405020304" pitchFamily="18" charset="0"/>
              </a:rPr>
              <a:t>Francisco de Orellana, 2014-2019, ha ocurrido una evolución en cuanto a la ocupación de los distintos sectores por actividad, tal y como se refleja </a:t>
            </a:r>
            <a:r>
              <a:rPr lang="es-EC" sz="1800" dirty="0" smtClean="0">
                <a:solidFill>
                  <a:srgbClr val="002060"/>
                </a:solidFill>
                <a:latin typeface="Times New Roman" panose="02020603050405020304" pitchFamily="18" charset="0"/>
                <a:cs typeface="Times New Roman" panose="02020603050405020304" pitchFamily="18" charset="0"/>
              </a:rPr>
              <a:t>seguidamente. </a:t>
            </a:r>
            <a:endParaRPr lang="es-EC" sz="1800" dirty="0">
              <a:solidFill>
                <a:srgbClr val="FF0000"/>
              </a:solidFill>
              <a:latin typeface="Times New Roman" panose="02020603050405020304" pitchFamily="18" charset="0"/>
              <a:cs typeface="Times New Roman" panose="02020603050405020304" pitchFamily="18" charset="0"/>
            </a:endParaRPr>
          </a:p>
          <a:p>
            <a:pPr algn="just"/>
            <a:endParaRPr lang="es-EC" sz="1400" dirty="0" smtClean="0">
              <a:solidFill>
                <a:srgbClr val="002060"/>
              </a:solidFill>
              <a:latin typeface="Times New Roman" panose="02020603050405020304" pitchFamily="18" charset="0"/>
              <a:cs typeface="Times New Roman" panose="02020603050405020304" pitchFamily="18" charset="0"/>
            </a:endParaRPr>
          </a:p>
          <a:p>
            <a:r>
              <a:rPr lang="es-EC" sz="1800" b="1" dirty="0" smtClean="0">
                <a:solidFill>
                  <a:srgbClr val="002060"/>
                </a:solidFill>
                <a:latin typeface="Times New Roman" panose="02020603050405020304" pitchFamily="18" charset="0"/>
                <a:cs typeface="Times New Roman" panose="02020603050405020304" pitchFamily="18" charset="0"/>
              </a:rPr>
              <a:t>Demografía</a:t>
            </a:r>
          </a:p>
          <a:p>
            <a:endParaRPr lang="es-EC" sz="1400" dirty="0" smtClean="0">
              <a:solidFill>
                <a:srgbClr val="002060"/>
              </a:solidFill>
              <a:latin typeface="Times New Roman" panose="02020603050405020304" pitchFamily="18" charset="0"/>
              <a:cs typeface="Times New Roman" panose="02020603050405020304" pitchFamily="18" charset="0"/>
            </a:endParaRPr>
          </a:p>
          <a:p>
            <a:r>
              <a:rPr lang="es-EC" sz="1800" dirty="0" smtClean="0">
                <a:solidFill>
                  <a:srgbClr val="002060"/>
                </a:solidFill>
                <a:latin typeface="Times New Roman" panose="02020603050405020304" pitchFamily="18" charset="0"/>
                <a:cs typeface="Times New Roman" panose="02020603050405020304" pitchFamily="18" charset="0"/>
              </a:rPr>
              <a:t>Posee </a:t>
            </a:r>
            <a:r>
              <a:rPr lang="es-EC" sz="1800" dirty="0">
                <a:solidFill>
                  <a:srgbClr val="002060"/>
                </a:solidFill>
                <a:latin typeface="Times New Roman" panose="02020603050405020304" pitchFamily="18" charset="0"/>
                <a:cs typeface="Times New Roman" panose="02020603050405020304" pitchFamily="18" charset="0"/>
              </a:rPr>
              <a:t>40.730 habitantes distribuidos en el área urbana, siendo la trigésima ciudad más poblada del país y la segunda de la amazonia ecuatoriana, después </a:t>
            </a:r>
            <a:r>
              <a:rPr lang="es-EC" sz="1800" dirty="0" smtClean="0">
                <a:solidFill>
                  <a:srgbClr val="002060"/>
                </a:solidFill>
                <a:latin typeface="Times New Roman" panose="02020603050405020304" pitchFamily="18" charset="0"/>
                <a:cs typeface="Times New Roman" panose="02020603050405020304" pitchFamily="18" charset="0"/>
              </a:rPr>
              <a:t>de Nueva </a:t>
            </a:r>
            <a:r>
              <a:rPr lang="es-EC" sz="1800" dirty="0">
                <a:solidFill>
                  <a:srgbClr val="002060"/>
                </a:solidFill>
                <a:latin typeface="Times New Roman" panose="02020603050405020304" pitchFamily="18" charset="0"/>
                <a:cs typeface="Times New Roman" panose="02020603050405020304" pitchFamily="18" charset="0"/>
              </a:rPr>
              <a:t>Loja</a:t>
            </a:r>
            <a:r>
              <a:rPr lang="es-EC" sz="1800" dirty="0" smtClean="0">
                <a:solidFill>
                  <a:srgbClr val="002060"/>
                </a:solidFill>
                <a:latin typeface="Times New Roman" panose="02020603050405020304" pitchFamily="18" charset="0"/>
                <a:cs typeface="Times New Roman" panose="02020603050405020304" pitchFamily="18" charset="0"/>
              </a:rPr>
              <a:t>..</a:t>
            </a:r>
            <a:endParaRPr lang="es-EC" sz="1800" dirty="0">
              <a:solidFill>
                <a:srgbClr val="002060"/>
              </a:solidFill>
              <a:latin typeface="Times New Roman" panose="02020603050405020304" pitchFamily="18" charset="0"/>
              <a:cs typeface="Times New Roman" panose="02020603050405020304" pitchFamily="18" charset="0"/>
            </a:endParaRPr>
          </a:p>
          <a:p>
            <a:pPr algn="just"/>
            <a:endParaRPr lang="es-EC" sz="1800" dirty="0">
              <a:solidFill>
                <a:srgbClr val="002060"/>
              </a:solidFill>
              <a:latin typeface="Times New Roman" panose="02020603050405020304" pitchFamily="18" charset="0"/>
              <a:cs typeface="Times New Roman" panose="02020603050405020304" pitchFamily="18" charset="0"/>
            </a:endParaRPr>
          </a:p>
          <a:p>
            <a:pPr algn="just"/>
            <a:endParaRPr lang="es-EC" sz="1800" dirty="0" smtClean="0">
              <a:solidFill>
                <a:srgbClr val="002060"/>
              </a:solidFill>
              <a:latin typeface="Times New Roman" pitchFamily="18" charset="0"/>
              <a:cs typeface="Times New Roman" pitchFamily="18" charset="0"/>
            </a:endParaRPr>
          </a:p>
        </p:txBody>
      </p:sp>
      <p:sp>
        <p:nvSpPr>
          <p:cNvPr id="2" name="Flecha abajo 1"/>
          <p:cNvSpPr/>
          <p:nvPr/>
        </p:nvSpPr>
        <p:spPr>
          <a:xfrm>
            <a:off x="2987824" y="4365104"/>
            <a:ext cx="648072"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
        <p:nvSpPr>
          <p:cNvPr id="11" name="13 CuadroTexto"/>
          <p:cNvSpPr txBox="1"/>
          <p:nvPr/>
        </p:nvSpPr>
        <p:spPr>
          <a:xfrm>
            <a:off x="1043608" y="81009"/>
            <a:ext cx="756084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a:t>Evolución intercensal de la población </a:t>
            </a:r>
            <a:r>
              <a:rPr lang="es-ES" b="1" dirty="0" smtClean="0"/>
              <a:t>de Francisco </a:t>
            </a:r>
            <a:r>
              <a:rPr lang="es-ES" b="1" dirty="0"/>
              <a:t>de Orellana ocupada según sector económico 1990 - 2010</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836712"/>
            <a:ext cx="51125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3 Tabla"/>
          <p:cNvGraphicFramePr>
            <a:graphicFrameLocks noGrp="1"/>
          </p:cNvGraphicFramePr>
          <p:nvPr>
            <p:extLst>
              <p:ext uri="{D42A27DB-BD31-4B8C-83A1-F6EECF244321}">
                <p14:modId xmlns:p14="http://schemas.microsoft.com/office/powerpoint/2010/main" val="3619408682"/>
              </p:ext>
            </p:extLst>
          </p:nvPr>
        </p:nvGraphicFramePr>
        <p:xfrm>
          <a:off x="2195736" y="3573017"/>
          <a:ext cx="4379595" cy="2619593"/>
        </p:xfrm>
        <a:graphic>
          <a:graphicData uri="http://schemas.openxmlformats.org/drawingml/2006/table">
            <a:tbl>
              <a:tblPr firstRow="1" firstCol="1" bandRow="1">
                <a:tableStyleId>{69C7853C-536D-4A76-A0AE-DD22124D55A5}</a:tableStyleId>
              </a:tblPr>
              <a:tblGrid>
                <a:gridCol w="1890653"/>
                <a:gridCol w="1296144"/>
                <a:gridCol w="1192798"/>
              </a:tblGrid>
              <a:tr h="501242">
                <a:tc>
                  <a:txBody>
                    <a:bodyPr/>
                    <a:lstStyle/>
                    <a:p>
                      <a:pPr indent="180340" algn="l">
                        <a:lnSpc>
                          <a:spcPct val="150000"/>
                        </a:lnSpc>
                        <a:spcAft>
                          <a:spcPts val="0"/>
                        </a:spcAft>
                      </a:pPr>
                      <a:r>
                        <a:rPr lang="es-ES" sz="1200" dirty="0">
                          <a:effectLst/>
                        </a:rPr>
                        <a:t>Sistema</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200" dirty="0">
                          <a:effectLst/>
                        </a:rPr>
                        <a:t>Casos </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a:effectLst/>
                        </a:rPr>
                        <a:t>Porcentaje</a:t>
                      </a:r>
                      <a:endParaRPr lang="es-EC" sz="1200">
                        <a:solidFill>
                          <a:srgbClr val="000000"/>
                        </a:solidFill>
                        <a:effectLst/>
                        <a:latin typeface="Arial"/>
                        <a:ea typeface="Calibri"/>
                        <a:cs typeface="Times New Roman"/>
                      </a:endParaRPr>
                    </a:p>
                  </a:txBody>
                  <a:tcPr marL="68580" marR="68580" marT="0" marB="0"/>
                </a:tc>
              </a:tr>
              <a:tr h="308768">
                <a:tc>
                  <a:txBody>
                    <a:bodyPr/>
                    <a:lstStyle/>
                    <a:p>
                      <a:pPr indent="180340" algn="l">
                        <a:lnSpc>
                          <a:spcPct val="150000"/>
                        </a:lnSpc>
                        <a:spcAft>
                          <a:spcPts val="0"/>
                        </a:spcAft>
                      </a:pPr>
                      <a:r>
                        <a:rPr lang="es-ES" sz="1200" dirty="0">
                          <a:effectLst/>
                        </a:rPr>
                        <a:t>1 – 9 personas</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2,087</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a:effectLst/>
                        </a:rPr>
                        <a:t>93.88</a:t>
                      </a:r>
                      <a:endParaRPr lang="es-EC" sz="1200">
                        <a:solidFill>
                          <a:srgbClr val="000000"/>
                        </a:solidFill>
                        <a:effectLst/>
                        <a:latin typeface="Arial"/>
                        <a:ea typeface="Calibri"/>
                        <a:cs typeface="Times New Roman"/>
                      </a:endParaRPr>
                    </a:p>
                  </a:txBody>
                  <a:tcPr marL="68580" marR="68580" marT="0" marB="0"/>
                </a:tc>
              </a:tr>
              <a:tr h="308768">
                <a:tc>
                  <a:txBody>
                    <a:bodyPr/>
                    <a:lstStyle/>
                    <a:p>
                      <a:pPr indent="180340" algn="l">
                        <a:lnSpc>
                          <a:spcPct val="150000"/>
                        </a:lnSpc>
                        <a:spcAft>
                          <a:spcPts val="0"/>
                        </a:spcAft>
                      </a:pPr>
                      <a:r>
                        <a:rPr lang="es-ES" sz="1200">
                          <a:effectLst/>
                        </a:rPr>
                        <a:t>10 – 49 personas</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107</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4.81</a:t>
                      </a:r>
                      <a:endParaRPr lang="es-EC" sz="1200" dirty="0">
                        <a:solidFill>
                          <a:srgbClr val="000000"/>
                        </a:solidFill>
                        <a:effectLst/>
                        <a:latin typeface="Arial"/>
                        <a:ea typeface="Calibri"/>
                        <a:cs typeface="Times New Roman"/>
                      </a:endParaRPr>
                    </a:p>
                  </a:txBody>
                  <a:tcPr marL="68580" marR="68580" marT="0" marB="0"/>
                </a:tc>
              </a:tr>
              <a:tr h="308768">
                <a:tc>
                  <a:txBody>
                    <a:bodyPr/>
                    <a:lstStyle/>
                    <a:p>
                      <a:pPr indent="180340" algn="l">
                        <a:lnSpc>
                          <a:spcPct val="150000"/>
                        </a:lnSpc>
                        <a:spcAft>
                          <a:spcPts val="0"/>
                        </a:spcAft>
                      </a:pPr>
                      <a:r>
                        <a:rPr lang="es-ES" sz="1200" dirty="0">
                          <a:effectLst/>
                        </a:rPr>
                        <a:t>50 – 99 personas</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a:effectLst/>
                        </a:rPr>
                        <a:t>15</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0.67</a:t>
                      </a:r>
                      <a:endParaRPr lang="es-EC" sz="1200" dirty="0">
                        <a:solidFill>
                          <a:srgbClr val="000000"/>
                        </a:solidFill>
                        <a:effectLst/>
                        <a:latin typeface="Arial"/>
                        <a:ea typeface="Calibri"/>
                        <a:cs typeface="Times New Roman"/>
                      </a:endParaRPr>
                    </a:p>
                  </a:txBody>
                  <a:tcPr marL="68580" marR="68580" marT="0" marB="0"/>
                </a:tc>
              </a:tr>
              <a:tr h="300191">
                <a:tc>
                  <a:txBody>
                    <a:bodyPr/>
                    <a:lstStyle/>
                    <a:p>
                      <a:pPr indent="180340" algn="l">
                        <a:lnSpc>
                          <a:spcPct val="150000"/>
                        </a:lnSpc>
                        <a:spcAft>
                          <a:spcPts val="0"/>
                        </a:spcAft>
                      </a:pPr>
                      <a:r>
                        <a:rPr lang="es-ES" sz="1200">
                          <a:effectLst/>
                        </a:rPr>
                        <a:t>100 – 199 personas</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a:effectLst/>
                        </a:rPr>
                        <a:t>3</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0.13</a:t>
                      </a:r>
                      <a:endParaRPr lang="es-EC" sz="1200" dirty="0">
                        <a:solidFill>
                          <a:srgbClr val="000000"/>
                        </a:solidFill>
                        <a:effectLst/>
                        <a:latin typeface="Arial"/>
                        <a:ea typeface="Calibri"/>
                        <a:cs typeface="Times New Roman"/>
                      </a:endParaRPr>
                    </a:p>
                  </a:txBody>
                  <a:tcPr marL="68580" marR="68580" marT="0" marB="0"/>
                </a:tc>
              </a:tr>
              <a:tr h="308768">
                <a:tc>
                  <a:txBody>
                    <a:bodyPr/>
                    <a:lstStyle/>
                    <a:p>
                      <a:pPr indent="180340" algn="l">
                        <a:lnSpc>
                          <a:spcPct val="150000"/>
                        </a:lnSpc>
                        <a:spcAft>
                          <a:spcPts val="0"/>
                        </a:spcAft>
                      </a:pPr>
                      <a:r>
                        <a:rPr lang="es-ES" sz="1200" dirty="0">
                          <a:effectLst/>
                        </a:rPr>
                        <a:t>200 – 499 personas</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3</a:t>
                      </a:r>
                      <a:endParaRPr lang="es-EC" sz="1200"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0.13</a:t>
                      </a:r>
                      <a:endParaRPr lang="es-EC" sz="1200" dirty="0">
                        <a:solidFill>
                          <a:srgbClr val="000000"/>
                        </a:solidFill>
                        <a:effectLst/>
                        <a:latin typeface="Arial"/>
                        <a:ea typeface="Calibri"/>
                        <a:cs typeface="Times New Roman"/>
                      </a:endParaRPr>
                    </a:p>
                  </a:txBody>
                  <a:tcPr marL="68580" marR="68580" marT="0" marB="0"/>
                </a:tc>
              </a:tr>
              <a:tr h="247014">
                <a:tc>
                  <a:txBody>
                    <a:bodyPr/>
                    <a:lstStyle/>
                    <a:p>
                      <a:pPr indent="180340" algn="l">
                        <a:lnSpc>
                          <a:spcPct val="150000"/>
                        </a:lnSpc>
                        <a:spcAft>
                          <a:spcPts val="0"/>
                        </a:spcAft>
                      </a:pPr>
                      <a:r>
                        <a:rPr lang="es-ES" sz="1200">
                          <a:effectLst/>
                        </a:rPr>
                        <a:t> </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a:effectLst/>
                        </a:rPr>
                        <a:t>8</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dirty="0">
                          <a:effectLst/>
                        </a:rPr>
                        <a:t>0,36</a:t>
                      </a:r>
                      <a:endParaRPr lang="es-EC" sz="1200" dirty="0">
                        <a:solidFill>
                          <a:srgbClr val="000000"/>
                        </a:solidFill>
                        <a:effectLst/>
                        <a:latin typeface="Arial"/>
                        <a:ea typeface="Calibri"/>
                        <a:cs typeface="Times New Roman"/>
                      </a:endParaRPr>
                    </a:p>
                  </a:txBody>
                  <a:tcPr marL="68580" marR="68580" marT="0" marB="0"/>
                </a:tc>
              </a:tr>
              <a:tr h="308768">
                <a:tc>
                  <a:txBody>
                    <a:bodyPr/>
                    <a:lstStyle/>
                    <a:p>
                      <a:pPr indent="180340" algn="l">
                        <a:lnSpc>
                          <a:spcPct val="150000"/>
                        </a:lnSpc>
                        <a:spcAft>
                          <a:spcPts val="0"/>
                        </a:spcAft>
                      </a:pPr>
                      <a:r>
                        <a:rPr lang="es-ES" sz="1200">
                          <a:effectLst/>
                        </a:rPr>
                        <a:t>Total</a:t>
                      </a:r>
                      <a:endParaRPr lang="es-EC" sz="120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b="1" dirty="0">
                          <a:effectLst/>
                        </a:rPr>
                        <a:t>2,223</a:t>
                      </a:r>
                      <a:endParaRPr lang="es-EC" sz="1200" b="1" dirty="0">
                        <a:solidFill>
                          <a:srgbClr val="000000"/>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200" b="1" dirty="0">
                          <a:effectLst/>
                        </a:rPr>
                        <a:t>100.00</a:t>
                      </a:r>
                      <a:endParaRPr lang="es-EC" sz="1200" b="1" dirty="0">
                        <a:solidFill>
                          <a:srgbClr val="000000"/>
                        </a:solidFill>
                        <a:effectLst/>
                        <a:latin typeface="Arial"/>
                        <a:ea typeface="Calibri"/>
                        <a:cs typeface="Times New Roman"/>
                      </a:endParaRPr>
                    </a:p>
                  </a:txBody>
                  <a:tcPr marL="68580" marR="68580" marT="0" marB="0"/>
                </a:tc>
              </a:tr>
            </a:tbl>
          </a:graphicData>
        </a:graphic>
      </p:graphicFrame>
      <p:sp>
        <p:nvSpPr>
          <p:cNvPr id="14" name="7 Rectángulo"/>
          <p:cNvSpPr/>
          <p:nvPr/>
        </p:nvSpPr>
        <p:spPr>
          <a:xfrm>
            <a:off x="899592" y="2708920"/>
            <a:ext cx="7416824" cy="707886"/>
          </a:xfrm>
          <a:prstGeom prst="rect">
            <a:avLst/>
          </a:prstGeom>
        </p:spPr>
        <p:txBody>
          <a:bodyPr wrap="square">
            <a:spAutoFit/>
          </a:bodyPr>
          <a:lstStyle/>
          <a:p>
            <a:pPr lvl="0" algn="ctr"/>
            <a:r>
              <a:rPr lang="es-EC" sz="2000" b="1" dirty="0">
                <a:solidFill>
                  <a:schemeClr val="accent2">
                    <a:lumMod val="75000"/>
                  </a:schemeClr>
                </a:solidFill>
              </a:rPr>
              <a:t>Estrato del personal ocupado las PYMES en la ciudad de Francisco de Orellana (El </a:t>
            </a:r>
            <a:r>
              <a:rPr lang="es-EC" sz="2000" b="1" dirty="0" smtClean="0">
                <a:solidFill>
                  <a:schemeClr val="accent2">
                    <a:lumMod val="75000"/>
                  </a:schemeClr>
                </a:solidFill>
              </a:rPr>
              <a:t>Coca)</a:t>
            </a:r>
            <a:endParaRPr lang="es-EC" sz="2000" b="1" dirty="0">
              <a:ln w="11430"/>
              <a:solidFill>
                <a:schemeClr val="accent2">
                  <a:lumMod val="75000"/>
                </a:schemeClr>
              </a:solidFill>
              <a:effectLst>
                <a:outerShdw blurRad="50800" dist="39000" dir="5460000" algn="tl">
                  <a:srgbClr val="000000">
                    <a:alpha val="38000"/>
                  </a:srgbClr>
                </a:outerShdw>
              </a:effectLst>
            </a:endParaRPr>
          </a:p>
        </p:txBody>
      </p:sp>
      <p:sp>
        <p:nvSpPr>
          <p:cNvPr id="15" name="CuadroTexto 14"/>
          <p:cNvSpPr txBox="1"/>
          <p:nvPr/>
        </p:nvSpPr>
        <p:spPr>
          <a:xfrm>
            <a:off x="6732240" y="5877272"/>
            <a:ext cx="1728192" cy="523220"/>
          </a:xfrm>
          <a:prstGeom prst="rect">
            <a:avLst/>
          </a:prstGeom>
          <a:noFill/>
        </p:spPr>
        <p:txBody>
          <a:bodyPr wrap="square" rtlCol="0">
            <a:spAutoFit/>
          </a:bodyPr>
          <a:lstStyle/>
          <a:p>
            <a:r>
              <a:rPr lang="es-EC" sz="1400" dirty="0"/>
              <a:t>Fuente: (inec.gob.ec, s.f.)</a:t>
            </a:r>
          </a:p>
        </p:txBody>
      </p:sp>
      <p:sp>
        <p:nvSpPr>
          <p:cNvPr id="16" name="CuadroTexto 15"/>
          <p:cNvSpPr txBox="1"/>
          <p:nvPr/>
        </p:nvSpPr>
        <p:spPr>
          <a:xfrm>
            <a:off x="7236296" y="2087270"/>
            <a:ext cx="1728192" cy="523220"/>
          </a:xfrm>
          <a:prstGeom prst="rect">
            <a:avLst/>
          </a:prstGeom>
          <a:noFill/>
        </p:spPr>
        <p:txBody>
          <a:bodyPr wrap="square" rtlCol="0">
            <a:spAutoFit/>
          </a:bodyPr>
          <a:lstStyle/>
          <a:p>
            <a:r>
              <a:rPr lang="es-EC" sz="1400" dirty="0"/>
              <a:t>Fuente: (SENPLADES, 2010)</a:t>
            </a:r>
          </a:p>
        </p:txBody>
      </p:sp>
    </p:spTree>
    <p:extLst>
      <p:ext uri="{BB962C8B-B14F-4D97-AF65-F5344CB8AC3E}">
        <p14:creationId xmlns:p14="http://schemas.microsoft.com/office/powerpoint/2010/main" val="3728852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a:srcRect/>
          <a:stretch>
            <a:fillRect/>
          </a:stretch>
        </p:blipFill>
        <p:spPr bwMode="auto">
          <a:xfrm>
            <a:off x="0" y="-27709"/>
            <a:ext cx="9144000" cy="590550"/>
          </a:xfrm>
          <a:prstGeom prst="rect">
            <a:avLst/>
          </a:prstGeom>
          <a:noFill/>
          <a:ln w="9525">
            <a:noFill/>
            <a:miter lim="800000"/>
            <a:headEnd/>
            <a:tailEnd/>
          </a:ln>
          <a:effectLst/>
        </p:spPr>
      </p:pic>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graphicFrame>
        <p:nvGraphicFramePr>
          <p:cNvPr id="13" name="3 Diagrama"/>
          <p:cNvGraphicFramePr/>
          <p:nvPr>
            <p:extLst>
              <p:ext uri="{D42A27DB-BD31-4B8C-83A1-F6EECF244321}">
                <p14:modId xmlns:p14="http://schemas.microsoft.com/office/powerpoint/2010/main" val="1364954243"/>
              </p:ext>
            </p:extLst>
          </p:nvPr>
        </p:nvGraphicFramePr>
        <p:xfrm>
          <a:off x="1547664" y="1419746"/>
          <a:ext cx="6072336" cy="4041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1 Título"/>
          <p:cNvSpPr txBox="1">
            <a:spLocks/>
          </p:cNvSpPr>
          <p:nvPr/>
        </p:nvSpPr>
        <p:spPr>
          <a:xfrm>
            <a:off x="285720" y="719692"/>
            <a:ext cx="8858280" cy="59892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METODOLOGÍA, PROCESO, ANALISIS Y DISCUSIÓN DE LOS RESULTADOS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15362" name="AutoShape 2" descr="https://lh5.googleusercontent.com/-4k8jvg3XZyI/TXZgelm4iaI/AAAAAAAAABg/l-MaLEmr7k4/s1600/Dibuj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xQTEhUQExMVFhUWGCAYGRgYFhwVGRUZFRwYHB4YHBYZHCgiHB4lHBoZIT0jJSkrLi8uFx80ODMvNygtMSsBCgoKDg0OGxAQGy4kICYsLC8tLyw0NC8sLC0tLC0uLi0sNCwtLCwuLSwsLywsLS4sLCwsLC8sLC0tLCwsLCwsLP/AABEIAM8A8wMBEQACEQEDEQH/xAAcAAEAAQUBAQAAAAAAAAAAAAAABQIDBAYHAQj/xABKEAACAQIDAwQNBwsEAwEBAAABAgMAEQQSIQUTMQYiMlEUFUFSU2FxcpGSsdHSFhcjM2KBkwc0QlShorKzwuHic8HT8CRDgvGD/8QAGwEBAAIDAQEAAAAAAAAAAAAAAAIDAQUGBAf/xAA9EQABAwEEBAoJAwUBAQAAAAABAAIRAwQSITETQVGhBRQVUmFxgZGx0QYWIjIzNMHh8FNickJjouLxI4L/2gAMAwEAAhEDEQA/AOvpthSARHJqL/o93/6rRu9IrE0kEnuUrpXvbYeDk/d+Ko+slh2nuS6U7bDwcn7vxU9ZLDtPcl0p22Hg5P3fip6yWHae5LpTtsPByfu/FT1ksO09yXSnbYeDk/d+KnrJYdp7kulO2w8HJ+78VPWSw7T3JdKdth4OT934qeslh2nuS6U7bDwcn7vxU9ZLDtPcl0quHaYZlTI4zGwJy20BPcY9VemycM2W1VBSpkz1LBaQs6tqsKM24gIjBAPP7ov+i1c96SuLbICDHtDwKkzNRvY6d4voFcFpqnOPerE7HTvF9AppqnOPeidjp3i+gU01TnHvROx07xfQKaapzj3onY6d4voFNNU5x70TsdO8X0Cmmqc496J2OneL6BTTVOce9E7HTvF9AppqnOPeinsD9Wnmj2CvroyVKqxfQfzT7KyEWvDDp3i+gV8i01TnHvVy97HTvF9ArGmqc496J2OneL6BTTVOce9E7HTvF9AppqnOPeidjp3i+gU01TnHvROx07xfQKaapzj3onY6d4voFNNU5x70TsdO8X0Cmmqc496KD2lAu8bmr3O4OoVtrNVeaYxPf0qJzU5hugvmj2Vqq3xHdZ8VJXKqRKIlESiJREoiURKIrmF+tj84/wAD1vfRz55vUfBRdkp2voqrUdtrhH5/9LVznpP8mP5DwKmzNR9cAppREoiURKIlESiJRFNYH6tPNHsFfYRkqVViug3mn2VkItVx+2MPBlE88URYXGd1S4FrkZj4x6a+TUbJXrgmkwujYJV0ql9uYYS7g4iES3A3ZkUOSwBAy3vcgggd29ZFhtJp6QMN3bGGCSFci2rA0pgWaJpV4xh1Li3G63vpcemousldtMVCw3TrjBFYwvKHCyB2jxMLhFLuVkU5EHFjY6KOvhU38H2qmQH0yJMDDM7EkLKl2hEuctKihFDvmYDIrXszXOgOU6nqNVts1V0XWkyYGGZGY7EWJLyjwiosjYqAI9wrGVcrFbBgDfUgkX6r1a3g61OcWim6RmI25JIVxtu4YGNTiYQ0oBjBkUGQP0SoJ1BPC3Goiw2khxFMw2ZwOEZz1JIXrbbw4l7HM8Qlvl3ZdQ9yLgZb3uRranErRo9LcN3bGCSFhbS+sb7vYK9lm+EO3xUTmpjDdBfNHsrW1viO6z4qSuVWiURKIlESiJREoiURXML9bH5x/get76OfPN6j4KLslO19FVajttcI/P8A6WrnPSj5MfyHgVNma54/LkrvCYYyEGIIVMRnk/8AD3lzJHuhu1fJo121deutAOBGm7Djjczbh7ce6ZxInJZvK/g+WedXO7jcjdBDBiBPG74l92sRkKIEcNYkWNlYHxVCrwOGkAOI96bzYIDRJMSZGzLFZDlfxfKWSPNG+HTfiSFMgmJjIxTmNHEu6zWDK1xkuMvduKrpcG0qpDmvNwhxmMfYEkRMdWKSsjBcoS0y4Z4gsm8eJ7SZ1QpEkoKnKC4ZXXiFI100qupwc1tI1mulsAjCJlxbjsII6UBWPg+U0syqYMMHcRLNIpmCZRI0iqiMUOdzu20OReF2F6sq8G0qLiKtSBeLQYmYAJJxwGOqT0JMq/idtypiDE0MYjERmMhnbMI0IDfRiEjML8M9tONVssNF9C+15vXg2IwvHLGcumOxJxVhuU0iJvJcOEDwvNEBLnLbpN5u5BkG7Yrrzc40bXQXm3gym992m+YcGuwiJMSMcRO2Ckq9ya5R9lMy5YrKivngn7IQZyfo2fdplkFr5ddDVfCHB4szQ4E4kiHC6cNYxMjpQGVvOB+rTzR7BX00ZKpVYroN5p9lZCLQts7CknxKSCV4o+x5InKZMzbx4jktIjWBCtqADcDWvmdktzLPZy0tDnXwQDMYA44Ea1bCj35MSiWRkYmHsiFxh8y5JI4Y4FBLZc4dXjDDnWbdgEc69etvCdE02tcPauuF6DILiT1EEGMpEzqWIV/AbFnUYeBkjCYecy74PdpB9JayZbh3z84k21axN6qq22gTUqhxJe0C7GAy1zkIw+iyAo7DcmcRJhIcJIqRGHCywZ8+fO00e7AAUaJ+kbm91XTq9NThGz07Q+sxxdee0xEQAZ169XasRhCzJdi4iR2xDRxqwOGyxGTMH7FaVmu4XS5luunGNSbdykW2z02ikHEg35dERfiMJ1Rj1rMLOx+Ammw7qYo45GxEUmVWvdYpoWLO1gC+VDwvwUXNeejaKNKuDfLmhrhJGstIwGyShlY219jTt2bEiRuuNA+kZrGG8SxG65TmC5c62OpYjTibLNbKDRRe5xBp6gPexJznCcjO9CM1al5Oz76SXOWjOLjm3JZQsiRxwKJMwXMJFdM1i2VhHYjW9WDhGho2siDcIvQZBJOGyCDExImdSxCk9pfWN93sFeazfCHb4oc1LYaQZVFxfKNL68B3K8FZjr7jGs+Kkrm8F7XF+q+voqrRuiYKL0msBpOQReNIBxIHlNqyGOOICL0nud2sXTEomYdY04+K1LpmIReNIBqSBfx1kMccIRBILXuLdd9KXHTEIjOBxIHlNqwGOOQRXcIbyxH7R/get76Ogi3tB2HwUXZKer6Iq1Hba4R+f/S1c56UfJj+Q8CpszWuLsKIYeXC87JNvc5uM3/kM7NZrdbm3VpXHm31DWZV1tuwNXs5a+jFThUTcnoWz3zDeKgYBst2hIKS6aiRbDnDuKt72FsjhGqIywJidjs2/wATsSFam5MxsrZpJi7PHIZSwMmaA5owOblCqbmwW1yTxJqbeE6jXAhrYAIuxh7WeuZO2UhVHk5HYEPKJBIZd8GG8Lsm7JN1ykFAFtlsAosBao8ovkyG3Yi7GEAyNc545pC8PJiEKqI0sYEYhO7kKmSNbkKzG54sxzCzc4661kcJ1S4ucA4k3sRkdo3YYjDJIWc2zUMm9IJO6MNibqUJBNweJ06684tbxT0Y516dcosBOTEOUoWlZd00KBnzbqOQBWCacbADM2Y6WvavRynVvXgGgyHGB7xGInyEBIWdhNlpHIZEzAsiowvzX3eiuRbpgaX7osDwFqK1rfVZcdtJG0TmB0a4SFs+B+rTzR7BX1YZKlVYroN5p9lZCKCFfHSrl7REoiURKIlESiJRFB7S+sb7vYK21m+EO3xUTmtPm2A+LxOPRIsLqYV38oJmhJw0POiAXiOI5661unW1llo0XOc7+r2REO9o5yfoViJWNyi2WzvtNxBh5Qrxo8ske8xESHDxBpYuFyou9rjUHyVOyWlgZZ2lzmkhxABhpN4wD15JGalZ3wRxMrbQaKSEwRHCvNZkeLJz2jJ0MhfU5edYpavI0WrQt4oCHXnXw3MGcJ6I24ZrOGtRuz9zvsH2z3VuwZLdlZf1hN3fef8As3XHu9Lx16a2l0dXiUzpB7v8cctUphhKy9j4pYHwM8zbvD2xccTyXULG0qGBWZujeNdM3cUVVaabqzK9KmJf/wCZIG2PaiM8c4QYQrOHKERy4jKcBLjcVIzP9U2dzuHe+hjJzkFtL5PFU33wXNpfGFOmBGYj3gOneiksdhMFLszGth4QYo1naMsl4xIIzeTD5rhVzcCthcMR115aVW10rdRFV3tG7MZxOAf09eMIYjBWcTgcJDJgxiIoY8G0DNYoFgOKO5s0gtkzGMMAX8dtasFa0VGVtE4mqHx+65JwGuJzhMMFHvhd6MPHEkb4dsfJ2MsyloTEMOx0Xju94JCv3W0tXqbU0d91QkPFNt8t96b3jET5rC2j8mcYR5Y2CRyjEtvII1yRwXisuRbm6uoD5tL5joLGrbM6/wAIUXCS24YccS7OZ6RlCHJdKrqlBR22uEfn/wBLVznpP8mP5DwKmzNR9cAppREoiURKIlESiJRFNYH6tPNHsFfYRkqVcmS6lesEemsoosbOk+x6x+GuN9U/73+P+ynfTtdJ9j1j8NPVP+9/j/sl9O10n2PWPw09U/73+P8Asl9O10n2PWPw09U/73+P+yX07XSfY9Y/DT1T/vf4/wCyX07XSfY9Y/DT1T/vf4/7JfTtdJ9j1j8NPVP+9/j/ALJfTtdJ9j1j8NPVP+9/j/sl9YGJ5PSOxbMgv3NTwFuqvVT9HSxobpf8f9lguTCjmL5o9griq5JqOHSfFWK5aoXjgspal90zKwhUdQoHuAgFF6RWA4jJZSl4olqXjMrC8tS8ZlF6RQOIRV4QfSx+cf4Hre+jpJtzR0O8FF2Snq+iKtR22VJCWBNm7gLfot1Vo+H7NVtFlDKTZN4HcVJpgqPynvH9RvdXGci279I7vNTvBMp7x/w291ORbd+kd3ml4JlPeP8Aht7qci279I7vNLwTKe8f1G91ORbd+kd3ml4JlPeP+G3upyLbv0ju80vBMp7x/wANvdTkW3fpHd5peCZT3j/ht7qci279I7vNLwTKe8f8NvdWeRbd+kd3ml4KbwYtGgPEKPYK+mjJVK9WUSiJREoiGiKBSRt50m+tItmNrby1rXta2lcjS4QtJ4X0Bebl44dhU4F2VPV1yglESiJRFrWG6C+aPZXyGt8R3WfFXK5VaJREoiURKIlESiJRFcwv1sfnH+B63vo5883qPgouyU7X0VVpREoiURKIrGMmKIWHHTj4yB/vVFpraGi+rE3QTHUJQKxs/Fs7MrW5oB0BHSzdZPVWu4J4V4+Hm5duxrnOegKRELOrcKKURKIlESiJREoiURUStYEgFiBwFrnxC5A9JrBRa8JNc1jfeZsv6XTzZbd9buVwVN7m8M3yx3vHCMcQfyZiMVZ/Stiia4BIKkjgbXHiNiR6DXfKtVURKIlEWtYboL5o9lfIa3xHdZ8VcrlVolESiJREoiURKIlEVzC/Wx+cf4Hre+jnzzeo+Ci7JTtfRVWlESiJREoixNqfVnyr/EK8XCXydX+DvArIzWJsfpyeantkrnfRP3avW36qT1LV16glESiJRF47WBJ4DWiLXBy7wHhz+FL8FeXjlDnLx8oWbnp8usD4c/hS/BTjlDnJyhZueE+XWB8Ofwpfgpxyhzk5Qs3PCfLrA+HP4UvwU45Q5ycoWbnhUfLXZ982951rX3Ml7dV8nCscas83pEpyhZueq/l1gfDn8KX4Kzxyhzk5Qs3PCfLrA+HP4UvwU45Q5ycoWbnhPl1gfDn8KX4Kccoc5OULNzwqG/KBs8aHEH8KX4KkLVSOIcpi2UCJDlJR7JYADeDQW6HV/wDVaJ3ovZnOJL3Y9XkvZfK97Vt349T/ACqPqrZee7d5JfKdq278ep/lT1VsvPdu8kvlO1bd+PU/yp6q2Xnu3eSXynatu/Hqf5U9VrLz3bvJL5TtW3fj1P8AKnqtZee7d5JfKdq278ep/lT1VsvPdu8kvlO1bd+PU/yp6q2Xnu3eSXynatu/Hqf5U9VbLz3bvJL5VcGzSrq5cHKSbZbXuCOOY9deyw8BULJWFVjnE45xr7FgulSNbtRSiJREoiURYO1pVCZSwBJFgTYmzLew7teDhR7W2SrJiWu8CsjNYmy5VEjAkAsFCgm2YgvcDrrnfRRzQKgJxJb9VJ6ma7FQSiJREoit4noN5p9lEXz2K5ErhSlESiJREoiURKIlEWHiOkf+9yvVT91e2j7gX0pXSLrUoiURKIoTaiAzG4B5i/xSVxfpLaa1K0MFN5Au6iRrOxWMGCydiCyyAd//AEJW39Hqr6ljvPJJvHMzsUXZqSreqKURKIlESiJREoiURKIrGMw4dbcDxB6j/wB9teW12SnaqRpVMjuO1ZBhY2z8GRz3HO4Acco6/KfZ99a7gfggWJpc/F517B0deZ+yy50qQrdqKURKIlEVvE9BvNPsoi+ctoOwiJQ2bQA2vYkgXsfLXL2drXVAHDD7LjbK1rqwDxIx8Co/tm4EjngIxlW3/s0U8Bc885bfZr18WYbrenHqz8Me1e3ijPZaB/ViejPwxXq46QR575yjmNgRkzFiAj8Ljilx1MeqsGhTL7sRIka4jMeKw6zUzUuERIDhriPeHiqp8RIolvKAYUB1UWkOXNmI4hSeaAtuB1NYbTY4thvvHux8deKwylTcWQyQ8nsxjv1mVbfGyb0gFgN4igEJuxmVGIZukDq1vGQKkKNPR4xkTrnAnLV1qYs9LRCQJhx1zgSMBlsnoXj7QkyB83AOzWCkgK7AEqbXWw/RN6kLPTvRGceHj14LIs1K8WxnAGesA4Z4ztwWTNiGSR2MjbtY97lsvWwy3y3toO7eqWsa6mAGiSY19GKpbTY6k0BgvF12cejHP7KrY+KZ1ZXN3Ui5ylbhlB6JA4HMv/zUbXSawgtGB7cvye1V22i1jgWCAe3I/wDD2q5iOkf+9ysU/dSj7gX0pXSLrUoiURKIoXaX1x8xf4pK4T0q+ZZ/H6lWMyWTsXhJ5/8AQlbv0a+S/wDo/RRdmpGugUUoiURKIlEWtcvdsy4WCOSErmaUIcwzCxR24eVRXltdZ1GnebtXit9odQpX27da0f5wcZ1x+p/etZynV2D87VqOWK+wb/NPnBxnXH6n96cp1dg/O1OWK+wb/NPnBxnXH6n96cp1dg/O1OWK+wb/ADT5wcZ1x+p/enKdXYPztTlivsG/zT5wcZ1x+p/enKdXYPztTlivsG/zT5wcZ1x+p/enKdXYPztTlivsG/zT5wcZ1x+p/enKdXYPztTlivsG/wA14fyg4zrj9T+9OU6uwfnascsV9g3+a6xg5C0aMeJUE+UgGt6ukGSqxPQbzT7KLK+eioIsQD5da5IEg4Lhg4gyFSYV71eN+A43zX8t9fLrUtI/afz7KelftP5h4YL1o1N7qDcgnQaleBPksPRWA9wyKwKjhEHL65968khViGZVJHAkAkeQnhWRUc0QDCNqvaCGkgFDEpvdRqbnQakWsT1kWHoFYD3CMckFRwiCcMlS2GQ2BRDY3F1BsTrcaaG9SFV41lZFaoJN4454qpolN7qDcWNwDcDW3kvUQ9wyKwKjxkSqsovmsLkWvbUgXsL/AHn01i8YhRvGI1LExHSP/e5Xpp+6vZR9wL6UrpF1qURKIvGYAXOgFEUJjpA0xIIPMXgb92SuE9KfmWfx+pVjMlkbHlUZwWAJfhfU8xO5W79Gvkv/AKP0UXZqUroFFKIlESiJRFpP5WPzWL/XH8uWvBwl8Ht81q+F/l+0fVctrQLmUoiURKIlESiJREoi+gNnfVR+YvsFdcu5GSuzLdSB3QRRZXJx+TvF9cPrn4a0fJlXaN/kuc5Grc4b/Je/N3i+uH1z8NOS6u0b/JY5Grc4b/JPm7xfXD65+GnJdXaN/knI1bnDf5J83eL64fXPw05Lq7Rv8k5Grc4b/JPm7xfXD65+GnJdXaN/knI1bnDf5J83eL64fXPw05Lq7Rv8k5Grc4b/ACT5u8X1w+ufhpyXV2jf5JyNW5w3+SfN3i+uH1z8NOS6u0b/ACTkatzhv8ljS/k1xpJIMH4jfBVzLBUAiQvRT4NqtbBI/OxdjrbLeJREoi8Zbix4GiKHxmEKai5X0lfF4xXF8McAlp0tmEg5tGrq6OjV1ZWNdtWTgMFbntx7g73+9bfgfgcWRukqYvPc3oHTtPdhnFxlSFb1RSiJREoiURaT+Vj81i/1x/LlrwcJfB7fNavhf5ftH1XIsVjskiIV5rBiWv0ctu53bkgVqKVC+wuBxEdq0dGzaSm504gjDbKxhtc7tHMdiS2Zc3QWJirNe2ttNPHV3FAXloOGEdJIwV/EhpHNDsBEGMyRICv9nnPuynOBJbXQRgXD3trfhbrv1VWLOLt6cN97YquLNuX5w1bb2zsznYqE2i1lZowA6lks+Y6KXswy6EqDwJrJs7ZIBxBxw6YwUjZWSQ10kEA4dMYY44qzBtksM2VD0NUfMBvGVcrHKLMM17a8KsfYw0xJ15jYJw6Fa+wNaYk68xsE4Y5alfw+PZ3ZMihgDYF7Hmm3OXLcA8brmFVvs7WtDiTGE4eGPjCqqWVjGh5cYwnDDHZjq2GFZO1nEYkMQJLMAquSbRZ851Ud7p13HCrOKML7occhq2xHirOJMNS4HHIatsRr6cVKA31HCvARBha4iDBX0Ds76qPzF9grrl3AyWRRZSiJREoi8NEXOMNyoxR2icMZPouyGTLkTohmAF8t+A43rWNtVQ2nRap+i1DbbVNs0OqT4LpFbNbdKIlESiLVk5ZKQDum1F+kPdWwHB1QiZH52LnneklmaSC127zXvywXwTesPdWeTau0fnYo+stl5rt3mnywXwTesPdTk2rtH52J6y2Xmu3eafLBfBN6w91OTau0fnYnrLZea7d5p8sF8E3rD3U5Nq7R+diestl5rt3mnywXwTesPdTkyrtH52J6y2Xmu3eafLBfBN6w91OTau0fnYnrLZea7d5p8sF8E3rD3U5Nq7R+diestl5rt3mnywXwTesPdTk2rtH52J6y2Xmu3eaydm8plllSIRkZr65r2spbhbxVVWsT6TbxI/Oxeux8NULVVFJjXA45xq7Sp+vGtwtJ/Kx+axf64/ly14OEvg9vmtXwv8v2j6rk2Jwivqwvpb7iVb2qK0tOs6mIb+YR9VoKVofTEN2zuI+qtPsyI9JA3S0YBrZ2LEi40Nzx8QqYtNQZGMsugQpi2VR7pjLLXAAx7leiwyqc2pOQJrrdVuRfx6moOrOcI6Z71W+u5wjpJ7Srcez0GnOIAKqCxIQMLEAHxaVI2hx2bThnG1TdannZmCcM42o2z0NuOgUceO7IZb+MEftNBaXjfvzQWuoN5781VDglVgwzaXygsSFzamwrDq7nNunt6YUX2l723TGMT0xlKo7WRaZlDBc1gwDD6RsxNiON+7UuNVMYMZZdAhT45VxgxMZYZCAsiGIIoQXsosL6mw8dUveXuLjrVFR5e4uOZX0Hs76qPzF9grrF2wyWRRZSiJREoiomkyqWN7AX0BY6dSjUnxCiLjOGx6DaRxBJ3fZLNfI17M7W5ls19eFr+KtC14FsvapPguaZUaLfe1SfDvXZopMwDC9iL6gqdesHUHxGt8ulVdESiJRFyaHor5B7K6lnuhfKavxHdZ8VXU1WlESiJREoiURKIlEUnyZ/O4fK38t68XCHwT2Ld+j/AM6Oo+C6HWgXfrSfysfmsX+uP5cteDhL4Pb5rV8L/L9o+q5bWgXMpREoiURKIlESiJRF9AbO+qj8xfYK65dyMlfJtqaLKwe3WH/WIfxF99WaKpzT3JKdusP+sQ/iL76aGpzT3FJTt1h/1iH8RffTQ1Oae4pKdusP+sQ/iL76aGpzT3FFhZ8Bvuyc+G3trZ8636r8eNtL8baXtUOLG9euGdsKvRsvX4E7Vm9ucN+sQ/iL76noanNPcVYnbrD/AKxD+IvvpoanNPcUlO3WH/WIfxF99NDU5p7ikqltvYUaHEwD/wDqnvrGjfsPci5l2QiKmd1XMABmYLc24C/GukD2tAkr5a6lUe91xpMEzA6VXJiEVgjOoZuClgC3kB1NTL2gwSq20qjmlwaSBmYwXu/Xnc5ebo3OHNJ4A9V7jj10vtxxyTRVMPZOOXT1LxcQhcxh1LjUrmGYDrK8aX2zE4rJo1Ay/dMbYwQYlCAwdbMLqcwswAvcG+otrcVjSNgGUNCoCRdMjA4ZFeDFJzTnTn6rzhz7C/N11010ppG4Y5rOgqyRdOGeGXWqDj4rqu9jzMAVGdbsG4EC+oPirGlZMSFLiteC64YGeBwVyTEIrBGdQzdFSwBbyA6mpF7QYJVbaVRzS5rSQMzGCobHRB92ZYw/DIXUNrw5t71HSsm7IlTFlrFmkDDd2wYU3yZ/O4fK38t683CHwT2Laej/AM6Oo+C6HWgXfqB5Y7BbGRJErhMsme5BN7K620879lee00NMy7MLy2yzcYp3JjGVqPzZy/rCeoffXg5K/fu+61nIv7933T5s5f1hPUb305K/fu+6ci/v3fdPmzl/WE9RvfTkr9+77pyL+/d90+bOXw6eoffTkr9+77pyL+/d90+bOX9Yj9Q++nJX7933TkX9+77p82cvh09Q++nJX7933TkX9+77p82cvh09Q++nJX7933TkX9+77p82cv6wnqH305K/fu+6ci/v3fddHwseVFTvVA9AtW3W9TFdBvNPsoUXM14V1CpXtZRKIlYRKIl6yiURKIorHdM/d7BXnf7ykMlgYiFleRzAZ1kgRFAykXXPeNsx5obMDfUaG/AXgWkEktvSAuDa9rmhoqXC17ic9cYiM4g4KxjcC+XFR7ks09t24y5U+jRFBYkFd2yluHduNdKi+m72hdxOR2YfRW0rRTvUn6SAz3hjJxJJjXeBA8VTi9nShppFQsZJVVrWBdAkOWTx5XVxbqduoVF1J4LnAZn6DHvlTp2qi5tNjnRdaSOgy6W9ojuCuYfByLiAVjcLvndg4jZFD57yxyizgtfom/SIsBrUhTcKmA1nOO8HPsUH2im6zm88E3QBEgmI9lzcRhtEZKzhcDLuoITEwMEMiMTlysxTIuUg634+TjY1EMeWtbGQPhqUn16IqVKgeCHuYRnIAMmcMIVCbIkDQjd82FiE4aLLFMz+QB2jS32KxoXSMMsu0H64KzjtEteb2LxJ62uaB3gF3arcOAkETxNAzGTBwxLoLB0SRSGYnm2LLr6Kw2k4NLS3NoHbBUqlppuqNe2oAG1HuOOYJBEbZgrLxeBkC4qMxGV5gAkgy2+rVAGJIK5XDP8A/VxrpVj6bvaBEk5Hsjsg4rz0rRTLqTw+6GEy3HnE4CMZEDsxwVvGbLmJxB1ZGljLKFGaVFjhDMjngbqdPsm1iQRF1F5vbJHbgMlOlbKAFMZENdBkw0kmARrH4cFvnJr87h8rfy3qy3/APYqeAPnR1HwXQ60K75KIlESiJRFEcrJWXBzsrFWCGxUlSPGCNRVVckUnEbCqbS4tovIzg+C1b8luOllbE7yWSTKI7Z5Ge197e2Ym17Dh1CvFwdVfUDrxnJa7gqtUqh18zkugVslt0oiURKIrWJ6DeafZQouQ8oMXJFBnhCmQsiqG4EyOq628tdFaHuYyW5yFUM1GYjlBJmdowu6+iyEi5beSRK548LSEDxqaoNd0mMsI7xKzCunbcgd0YLrOqRm3Sj36QuDr0lzA3+2Oo1nTukg7cOqYKQqo9qS5UxB3e6eYRbvKc4DSboNvM1i2bUjLw07lzkVXxewiYjthIWDgeUEzZecrMVkZk3Dx5EQPZ1kZsrjMEXm3vn7lqrZaHmO3Vs8UgK/idtTqI5CFWMxRuXMTuhZhdwzo14gBaxKka3vUnVniDqgavLLuSAsw4qVcS6NLGIkj3x+iIIUs4y5s9tAvG33VO+8VCCRETl91jUvOTu12mzq5TNZZVC9yOUGytqeepVgfurNnrF8g9fYUIhXsd0z93sFSf7yyMlmQ9FfIPZXoZ7oXy2r8R3WfFV1NVrA25jjBh5Z1AJRSwB4G3Xaqa7yymXDUvXYaDa9oZSdkTqUcm23yBxJhpQZYo/osxC7xwpvzjrY3FecV3RMg4gYdJWwdYKV+6WPb7Lj7UYwMIw25q3FyjfLPmRQyOd3xtJGsxiJ49IEa275eusC0uh0jEZdImFN3BVO/TukkOHtbQbt4dh1dRWXjdssmIEQUGJSiSvrdHnzBAO5xC3/1Fqx9cipd1YT25Ly0bA19nLyfbMlo2hsT9Y6isvAY0ySToQAIpAgtxIKI1z47satpPLnOB1H6Lz2ig2nTpOH9QJPeRgs6rl40oik+TP53D5W/lvXi4Q+Cexbv0f8AnR1HwXQ60C79KIlESiJRFDcsvzLEeYf9qptHwndR8F57V8B/8T4LUfyRdLFeSL2zVr+Cvdd2LWcC+6/sXR62y3aURKIlEVrE9BvNPsoUXLpsOrhQwuAyuNSOchDKdOogGuncwOzVKxu00OULu7AagAkf+wS9w+EF/wBnCq9AyIj8mfFZlVTbJibLmS+SXfLzm0kvmzaHXXW3DhppQ0GHMa57UkrxNkQh94FN8xcDO2QOeLiK+QNqecBfU00DJlJQ7JiyomTSO+XnNcZwQwve5BDHQ+LqFNAyAIySVbk2FA1robZVQgO6q6oLKrqGtIANOdescXYklX8Vs2OQuXW+dN23OIugJOWwPWT6bVN1JrpnZCxKrXAxhxKEAcKVBGnNYqSCBodVHHhagpNBvAJKwsd0z93sFVv95SGSzIeivkHsr0M90L5bV+I7rPiq6mq1ibWwInhkgJKh1y3AuRfxVXVp6RhbtXostoNnrNqgTBTaWCEqqpJGWRJNNbmNg1vvtUalK+AOkHuU6FqNJxdEyCO8Qo/FcnUdFTOwKyvIGAF7SuXaMjuqSR6qnuVU+yhzYnWT3mYXrpcKvp1C66CC0CP4iAevzXmI5MRSCXOWMkrM2e5BUno2UG3MAW3m0Nja4Gczr/NiM4Xq0ywMADWgCMMduMTjjKvR7KkWSSRMQV3jBmG7U3Kqq6E8Lhf21kUHgkh0T0KDrdRexrH0puyB7RGBJOpS1epa1KLCk+TP53D5W/lvXi4Q+Cexbv0f+dHUfBdDrQLv0oiURKIlEURyl2KMVC0WYq3FWBOh6iB0lPdH+4FVVqWlYWzCptFHS0yyYnZ+YqC5D8kWw5M0x+kOgRW5oAuMzW0Y6m3Vfr4eax2Q0QS447l47BYjZwS44nu+63SvctklESiJRFbnW6sBxIPsoi0JdiYjwLesnxVvePUNu4qu6U7SYjwLesnxVnj1DbuPksXSnaTEeBb1k+KnHqG3cfJLpTtJiPAt6yfFTj1DbuPkl0p2kxHgW9ZPipx6ht3HyS6U7SYjwLesnxU49Q27j5JdKdpMR4FvWT4qceobdx8kulO0mI8C3rJ8VOPUNu4+SXSo/Fcm8WWJEDW86PqH26pda6ROakAVjw9FfIPZWxZ7oXyyr8R3WfFV1NVpREoiURKIlESiJRFJ8mfzuHyt/LevFwh8E9i3fo/86Oo+C6HWgXfqG5T7TeCNGjy3Z8pzAkWyseAYa3Ar02WiKz7p2LWcK219joaRgBMgY9q175W4nqh9R/8AkrY8mU9pXOes1o5jd/mnytxPVD6j/wDJTkyntKes1o5jd/mnytxPVD6j/wDJTkyntKes1o5jd/mnytxPVD6j/wDJTkyntKes1o5jd/mnytxPVD6j/wDJTkyntKes1o5jd/mnytxPVD6j/wDJTkyntKes1o5jd/mnytxPVD6j/wDJTkyntKes1o5jd/mnytxPVD6j/wDJTkyntKes1o5jd/mt1wshZFY8SoJ+8XrSrtQrtFlKIlESiJRFqsXKCY4jc2jyb0p0WzZQ5Xjntew6q9xsjRQ0k4wo3sYW1V4VJKIlESiLnkfJrEgAbrgO/T4q3beEKQEYrhn+j1sc4kXc9v2VXybxPg/3k+Kpco0elQ9XLZ+3v+yfJvE+D/eT4qco0elPVy2ft7/snybxPg/3k+KnKNHpT1ctn7e/7J8m8T4P95PipyjR6U9XLZ+3v+yfJvE+D/eT4qco0elPVy2ft7/snybxPg/3k+KnKNHpT1ctn7e/7J8m8T4P95PipyjR6U9XLZ+3v+yfJvE+D/eT4qco0elPVy2ft7/ss/YWw548RHI6WVSbnMp4ow4A9ZFea1WynVp3WytlwVwPaLLaRUqREHI/ZblWrXVLWuXf1UX+r/RJXv4O+N2eS5/0k+TH8h4Fc97brzmKSCNQx3pUFDu75rAEsOBsSoBtpe4vteMDEwYxx6lynEHYNDheMezOInLVHXBwVrEbdWNWaSKZCMtlIUswd1QFcrkaMwuCbi/DhUXWkNEuBH/YVjODXVHAU3tIM44wCATBkDZnkqsRt1FNgrOS5QBSgzWRXuC7qDowsL3OthpR1pAwAnH7rFPg17hJIAicZwxI1A6xjqG1XztJedo3NlSE6DpSiMg8eA3i+PQ6VPTjHrA7481SLG4xiMWl3Y295LEh5RRssbBZPpGYAWF1yC9253AgrbzxVYtbSAYOM7l6X8E1Wue0keyAeudn5qVce3FJP0UuQFFaTmZVMqo4BGfPwkUEhSB5Besi0gnIxhj1/wDVF3BrgPfbeMwMZN0kGMI1HCUbbiBc5SQIVZkey5Zcis5C2a+qqxGYLcCs8ZAEkGNXSsDg15dcDhekAjGWyQMcIzImJhXtmbUWbMArKVAJBKNo97HNG7D9E6Xvw01FSo1xU1fnYqrXYnWcAkggztGXQQO/JdewH1UfmL7BXNFfTBkr9FlKIlESiKiWQKCx4AXPd4eIURc/hxCjE70nmb8tf7JkJv5La1u3NdxW7GMBV/1LoMcgYBhwIuO5x8RrSKxVURKIlESiJREoiURKIlESiJREoiURKIta5d/VRf6v9Ele/g743Z5Ln/ST5MfyHgVzztMpzKzyNEwYbosAg3t81iAGPE2BYgX0tYW2nFxiCTGOGrFcryg8Q4NAcI9rWbuXR1wBOvWg2QDq8skjAoQzZLqInWQKMqAWLKLki5txpxecyTluMpx8jBjA0YyBOsETiTkCY1dCj5dn4ZA2F7KCFmLGMvETZwoybuRSMoVRbS4A41S6lTb7F6McsPqvYy1WqoRX0V6ABIDswTjIIMknHGCdSyo8DCHus5yh4y0edCpkCosZYkF8xCx2AYXsDY31no6c4Owww6cI+nWqHWmvdg08SHQYMhskuAxiBjqwVEeyoEzfS/VBQ93XmZFYZm05pZSL3toi9VBRY3+rKJ/OnyU3W60PI9j3pjA4yRgNsEYdZV6PYYBP0smQlC0fMysYljUXOTNwjW4DAHXuG1SFmg5mMMOr/iqdwk4j3BeF6DjIvEkxjGsxgvG2ChUxmSQoFZUTmWizqyXUhLkhWIGYmwNDZgRdkxqGxBwk4OvhovSCTjLoIOOMYkAmAJWbhsEsbMyaB7XUWC5lFs9gOkRYHzRVtOkGEka15a1pdWaA/GJx1wcY6gcutdYwH1UfmL7BXMFfUBkr9FlUb5e+HpFETfL3w9IokJvl74ekUSE3q98PSKIo7tVh97vrLfja4y377L1//vHWrNO+5cnBIxlSO9Xvh6RVaJvl74ekUSE3y98PSKJCb5e+HpFEVdEUTym2m2HhEiZS29hSzXIyzTxRMbAg3yubeMDjwoih4OUs5EeJZYuxpcR2OqDNvlvK0KyF75TdgCUyjKCecbWJFgLyyxAhxTyJEkkWFkxEcZSVbGIXAzk5MQmqkyRMLZgLC4NEUxyYx8zwyySOXIuy5sLiMLYkFiLYhyWXgBlsABaiKH2Ny0xEkmASSOFd8H7Jtm+jYxzSRGO7aKywOxzXNmWiLzZfLeWfC4qWPsczIEkhALFN1idIhNZrhwQwYAjgNBe1EWaOV7sFdEUAz4eIq1y0ZnfJKjWa2dGDL1XU8aIsbafK3EK4jQIt8TNDm7GmxRywqrA7qFwxJJ1PAdVEU3sHa8ks8sEmW0eHw8uYRvExbEb/ADXjkYlB9GtlOouQSe4RT9EWtcuvqov9X+iSvfwd8bs8loPST5QfyHgVp1b1cIlEUW+zWLzPmIz9FQ3NP0YXnC3X/tXldRJc4zn5LZstjW06TIGGZjEe1OHYsBdhSB94pXWWJnF+lHEkFtbdJXjew4WkNVcXeDPSO4AfUL1nhGi5hYZ910dBcXbiCJ6QFQdhz5JbvEWmidWAUrZnLMt5CxzhSzKOauh4dyo8XqQcRiD59uxSHCFmvswIDHCDngBBwgRIAJxOK2DDSOQTIiob6BXz3HlyravbTLj7whaau2k0/wDm4nrEfUq9VioSiLp+A+qj8xfYK5Mr6yMlViug3mn2UWVyWfERR5d48aZtFzMq5j1C/E11DntZmYXyynSq1ZuAmM4kr1sTEHERePeEXCZlzkdeW96aRl67IlBRrGnpA03duMImIiIuHjI11DKRzNG1+yePVQVGbfwZrJoVgYLTq268u/VtXkGJicKyPGwYkKVZWDEAkgEcSACfuo2oxwkFH0KzCQ5pEYmZwnBBiYicoeO+UvbMt8oNi1u9BBF+FxWNIzKQhs9YCS0xMa88461bfaWHC5zNCFuBmLoBcgMBe9rlSD5CDWDWpgTIUxY7SXXQx09R2x44KuXGQrkzSRLn6F2UZ726NzzuI4ddZNRgiSMVBtnrum60mM8Dh17E7Nh3m53kW87zMufhfoXvw1ppWXrsiVni9fR6S6bu3GFh42MZzoO53PEKqqAXl67Of/MfmtdsrnV9GUdj9iQTSxzyR5njtlOZh0WDDMoIDgMAwDA2IBFjRFq+C2rssucYqyrZJMUpeLEJEQgJkmijdRGZLMSWQZjmPG5oiyJMFsyIyQFCN7GkJS8pVY8ezRrHGL2iV2Q3EeUDKCbaURZXJ3EYQSSYOIYsOUzMuI7LPMBKXVsSSACSRzTrbu20IsMx7LaTsbdvq+6zqmIEZkWBsNk7JAyZhEWjtm0P2hRFl7zZ7vidOdhYgk1g6gRqS4AAsHs0Tai5BVh3SKIsJcXsyRMSzJIgl3c8oeLEQu5JVIpIwVDFsyqAYudmt3SLkXkcOAl7GgRZV+mkQXkxWGnSUxNK+Y82RmZRmvIbEG9ybAkWbsjA4HEyNPC05eBlgZt/iY824uVDguBMOeec2YNmOp1oi2miLXOXCExR2BP0vcF/0JK9tgc1tWXGMFo/SCk+pZQ1jSTeGQnUVp+5bvW9Brdaelzh3hcZxC1fpO7j5JuW71vQaaelzh3hOIWr9J3cfJNy3et6DTT0ucO8JxC1fpO7j5JuW71vQaaelzh3hOIWr9J3cfJNy3et6DTT0ucO8JxC1fpO7j5JuW71vQaaelzh3hOIWr9J3cfJNy3et6DTT0ucO8JxC1fpO7j5JuW71vQaxp6XOHenELV+m7uPkumYD6qPzB7BXMlfThkqsV0G80+yiyFxnHYSQuXjWJ88QiIlJCqAWObKFOYHNqul8q610dSm4ulsGRGK+bWe0UhTDHlzYde9nM5YZiMsDjE5K3Js2TM0YEW7aZZjJchxkKNbJlsTzAobNoLaaawNJ0xhEgzr/O1WttdK6Hy68Glt3UZBEzPTJEYnrWKmwHFxaMo0cgZCWAMklgdQLhWUC9tQRfW9QFmcMMIgz1leg8JUzjjIc2CIyb9QSY2jDBXocBiAFc5GdJS6q0hPMaIx2MwiBJub3Kk2Fr9WW0qog6wcuyM4+irqWqzOLmYgObBIGsOnBt49RAOeMK0uwHzBiU1jWN9SbqzztKoNuFpFse6V1tWBZnT2AbzPirDwnTgiDmSOsBoadxnrVOz9kzwhCqxsVYHLvCgsIEi45D+kp7nCsMoVGRgPwRsUrRb7PXLgXOEjOJ/rLto1KtNkTIrgLC++Qq+ZmAjzPK+VeYc6De2ynL0fHpnQPaCBBndnl0Y9Crdb6D3NJLhcMiB70BoxxwPs545q9HsZ1kEmcsBKHyFjlZRGiZ7AaOCpPdB8tiJNs7g6en6eKjU4Qpvp3Ij2YmMQZJj+JGG0eORjemfu9gqdT3lTZ/hjt8V2mudX0ZKItD2f+TzdwiEy3z4STDSli8mQzC28gDsRF1FBZSAvDLqRZUnJSeRt9LLFvM+F0RWC5MDI8ndJOZy7eIWHGiKS5M7MxEJdpzC7yEvJKubO76ZRYiyxqvNCjgAOJJJIo8clcQrRJHickUOIMylTKjsjy71oJFSQJICbrnYGyk829ySLGwXIiaNW/wDKLtLh5opQ6qEEmJYyZ0yIGsJWkNnLGzmxHdIq4+QpTSOX9GBlMheZkmwrhwAztmMLd5cZTcjjoRZ2O2Li5WimaaESQySSIAjBEz4eSFVve7Wd85JtpoBRF7yU5Ktgn0xDyxmBIiJAgKmC+Uru0UWyswJa7Gy3JtRFs9ESiJREoiURKIlESiJREoiURWsT0G80+yhQLlq8K6xfJivaLCidvRSOYEjLC8hzZXeMZRFKec8ZBAzBfvtXmtIcbobt6dh2LZcHPpMFR9QAw0RgDjeGQdgsLEpOHVUMl0kUgZmKuEw5JQs17qzi1z3TfjVDhUDoByP0+q91M2d1MueBi06gCJqROGsDHq6FYkxmIZImjjnbIDK3BS15DlRxI6lvo1cZRcgshtoKjfqloIBwx35HsVhoWZtR4eWi8Q0dENxIgGPajExkVL7MxwLPGxfMZHtdHtluSOcRa2Xx+KvRRqiS0zMla62WVwa17QIDWzBGeRwzz6FJ16lrEoijMb0z93sFeWp7y2dn+GPzWu01zq+jpREoiURKIlESiJREoiURKIlESiJREoiURKIlESiJREoitYroN5p9lEXJlxaWGv7D7q6jSNXyzi9TYveyk6/2H3VnSNTi1XZ4J2WnX+w+6mkanFquzwXvZad9+w+6l9qcXq7PBOy0779h91YvtTi9XZ4J2WnffsPurN9qcXq7PBedlJ1/sPuppGpxars8E7KTr/YfdTSNTi1XZ4KNxmJXOderuHqFeWpUbezWxs9F+jGH5K//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2" name="11 Rectángulo"/>
          <p:cNvSpPr/>
          <p:nvPr/>
        </p:nvSpPr>
        <p:spPr>
          <a:xfrm>
            <a:off x="2491067" y="693596"/>
            <a:ext cx="4161865" cy="400110"/>
          </a:xfrm>
          <a:prstGeom prst="rect">
            <a:avLst/>
          </a:prstGeom>
        </p:spPr>
        <p:txBody>
          <a:bodyPr wrap="square">
            <a:spAutoFit/>
          </a:bodyPr>
          <a:lstStyle/>
          <a:p>
            <a:pPr algn="ctr"/>
            <a:r>
              <a:rPr lang="es-EC"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POBLACIÓN Y MUESTRA</a:t>
            </a:r>
            <a:endParaRPr lang="es-EC" sz="2000" dirty="0"/>
          </a:p>
        </p:txBody>
      </p:sp>
      <p:sp>
        <p:nvSpPr>
          <p:cNvPr id="6" name="CuadroTexto 5"/>
          <p:cNvSpPr txBox="1"/>
          <p:nvPr/>
        </p:nvSpPr>
        <p:spPr>
          <a:xfrm>
            <a:off x="827584" y="1196752"/>
            <a:ext cx="7200801" cy="4801314"/>
          </a:xfrm>
          <a:prstGeom prst="rect">
            <a:avLst/>
          </a:prstGeom>
          <a:noFill/>
        </p:spPr>
        <p:txBody>
          <a:bodyPr wrap="square" rtlCol="0">
            <a:spAutoFit/>
          </a:bodyPr>
          <a:lstStyle/>
          <a:p>
            <a:pPr algn="just"/>
            <a:r>
              <a:rPr lang="es-ES" dirty="0" smtClean="0"/>
              <a:t>El </a:t>
            </a:r>
            <a:r>
              <a:rPr lang="es-ES" dirty="0"/>
              <a:t>estudio tuvo en cuenta el total de PYMES en la ciudad de Francisco de Orellana (El Coca) según el tipo de actividad que ejecutan, informado por </a:t>
            </a:r>
            <a:r>
              <a:rPr lang="es-EC" dirty="0"/>
              <a:t>(inec.gob.ec, s.f.)</a:t>
            </a:r>
            <a:r>
              <a:rPr lang="es-ES" dirty="0"/>
              <a:t> </a:t>
            </a:r>
            <a:endParaRPr lang="es-ES" dirty="0" smtClean="0"/>
          </a:p>
          <a:p>
            <a:pPr algn="just"/>
            <a:endParaRPr lang="es-EC" dirty="0"/>
          </a:p>
          <a:p>
            <a:pPr algn="just"/>
            <a:r>
              <a:rPr lang="es-ES" dirty="0"/>
              <a:t>Para este análisis se asume como tamaño de la población la cantidad de PYMES informadas con un total de 2.223 empresas</a:t>
            </a:r>
            <a:r>
              <a:rPr lang="es-ES" dirty="0" smtClean="0"/>
              <a:t>.</a:t>
            </a:r>
          </a:p>
          <a:p>
            <a:pPr algn="just"/>
            <a:endParaRPr lang="es-ES" dirty="0"/>
          </a:p>
          <a:p>
            <a:pPr algn="just"/>
            <a:r>
              <a:rPr lang="es-ES" dirty="0"/>
              <a:t>N= 2,223 &lt; 100000, por lo tanto se empleará la siguiente relación para poblaciones finitas. </a:t>
            </a:r>
            <a:endParaRPr lang="es-ES" dirty="0" smtClean="0"/>
          </a:p>
          <a:p>
            <a:pPr algn="just"/>
            <a:endParaRPr lang="es-ES" dirty="0"/>
          </a:p>
          <a:p>
            <a:pPr algn="just"/>
            <a:r>
              <a:rPr lang="es-ES" dirty="0"/>
              <a:t>Para la composición de la muestra se aplicó un muestreo aleatorio simple</a:t>
            </a:r>
            <a:r>
              <a:rPr lang="es-ES" dirty="0" smtClean="0"/>
              <a:t>.</a:t>
            </a:r>
          </a:p>
          <a:p>
            <a:pPr algn="r"/>
            <a:endParaRPr lang="es-ES" dirty="0" smtClean="0"/>
          </a:p>
          <a:p>
            <a:pPr algn="just"/>
            <a:r>
              <a:rPr lang="es-ES" dirty="0" smtClean="0"/>
              <a:t> </a:t>
            </a:r>
            <a:endParaRPr lang="es-EC" dirty="0"/>
          </a:p>
          <a:p>
            <a:pPr algn="just"/>
            <a:r>
              <a:rPr lang="es-ES" dirty="0"/>
              <a:t>Se dispuso en el marco del estudio aplicar las encuestas al número de PYMES que tienen entre 1 y 9 personas, ya que representan el 93,88 % de la población en general.</a:t>
            </a:r>
            <a:endParaRPr lang="es-EC" dirty="0"/>
          </a:p>
          <a:p>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12238862</TotalTime>
  <Words>1955</Words>
  <Application>Microsoft Office PowerPoint</Application>
  <PresentationFormat>Presentación en pantalla (4:3)</PresentationFormat>
  <Paragraphs>219</Paragraphs>
  <Slides>27</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3" baseType="lpstr">
      <vt:lpstr>Arial</vt:lpstr>
      <vt:lpstr>Calibri</vt:lpstr>
      <vt:lpstr>Times New Roman</vt:lpstr>
      <vt:lpstr>Wingdings 2</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 P</dc:creator>
  <cp:lastModifiedBy>Estudiante</cp:lastModifiedBy>
  <cp:revision>281</cp:revision>
  <dcterms:created xsi:type="dcterms:W3CDTF">2013-11-29T22:55:59Z</dcterms:created>
  <dcterms:modified xsi:type="dcterms:W3CDTF">2016-06-10T21:25:05Z</dcterms:modified>
</cp:coreProperties>
</file>