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803" r:id="rId1"/>
    <p:sldMasterId id="2147484065" r:id="rId2"/>
    <p:sldMasterId id="2147484077" r:id="rId3"/>
    <p:sldMasterId id="2147484089" r:id="rId4"/>
  </p:sldMasterIdLst>
  <p:notesMasterIdLst>
    <p:notesMasterId r:id="rId165"/>
  </p:notesMasterIdLst>
  <p:sldIdLst>
    <p:sldId id="256" r:id="rId5"/>
    <p:sldId id="261" r:id="rId6"/>
    <p:sldId id="258" r:id="rId7"/>
    <p:sldId id="259" r:id="rId8"/>
    <p:sldId id="260" r:id="rId9"/>
    <p:sldId id="262" r:id="rId10"/>
    <p:sldId id="263" r:id="rId11"/>
    <p:sldId id="264" r:id="rId12"/>
    <p:sldId id="265" r:id="rId13"/>
    <p:sldId id="266" r:id="rId14"/>
    <p:sldId id="267" r:id="rId15"/>
    <p:sldId id="269"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4" r:id="rId50"/>
    <p:sldId id="303" r:id="rId51"/>
    <p:sldId id="305" r:id="rId52"/>
    <p:sldId id="306" r:id="rId53"/>
    <p:sldId id="307" r:id="rId54"/>
    <p:sldId id="308" r:id="rId55"/>
    <p:sldId id="310" r:id="rId56"/>
    <p:sldId id="317" r:id="rId57"/>
    <p:sldId id="311" r:id="rId58"/>
    <p:sldId id="312" r:id="rId59"/>
    <p:sldId id="313" r:id="rId60"/>
    <p:sldId id="314" r:id="rId61"/>
    <p:sldId id="315" r:id="rId62"/>
    <p:sldId id="316" r:id="rId63"/>
    <p:sldId id="318" r:id="rId64"/>
    <p:sldId id="319" r:id="rId65"/>
    <p:sldId id="320" r:id="rId66"/>
    <p:sldId id="325" r:id="rId67"/>
    <p:sldId id="321" r:id="rId68"/>
    <p:sldId id="322" r:id="rId69"/>
    <p:sldId id="323" r:id="rId70"/>
    <p:sldId id="324"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5" r:id="rId100"/>
    <p:sldId id="356" r:id="rId101"/>
    <p:sldId id="354" r:id="rId102"/>
    <p:sldId id="357" r:id="rId103"/>
    <p:sldId id="358" r:id="rId104"/>
    <p:sldId id="359" r:id="rId105"/>
    <p:sldId id="360" r:id="rId106"/>
    <p:sldId id="362" r:id="rId107"/>
    <p:sldId id="363" r:id="rId108"/>
    <p:sldId id="361" r:id="rId109"/>
    <p:sldId id="364" r:id="rId110"/>
    <p:sldId id="365" r:id="rId111"/>
    <p:sldId id="366" r:id="rId112"/>
    <p:sldId id="367" r:id="rId113"/>
    <p:sldId id="368" r:id="rId114"/>
    <p:sldId id="369" r:id="rId115"/>
    <p:sldId id="370" r:id="rId116"/>
    <p:sldId id="371" r:id="rId117"/>
    <p:sldId id="372" r:id="rId118"/>
    <p:sldId id="373" r:id="rId119"/>
    <p:sldId id="374" r:id="rId120"/>
    <p:sldId id="380" r:id="rId121"/>
    <p:sldId id="381" r:id="rId122"/>
    <p:sldId id="382" r:id="rId123"/>
    <p:sldId id="383" r:id="rId124"/>
    <p:sldId id="384" r:id="rId125"/>
    <p:sldId id="375" r:id="rId126"/>
    <p:sldId id="376" r:id="rId127"/>
    <p:sldId id="377" r:id="rId128"/>
    <p:sldId id="378" r:id="rId129"/>
    <p:sldId id="379" r:id="rId130"/>
    <p:sldId id="385" r:id="rId131"/>
    <p:sldId id="386" r:id="rId132"/>
    <p:sldId id="387" r:id="rId133"/>
    <p:sldId id="388" r:id="rId134"/>
    <p:sldId id="389" r:id="rId135"/>
    <p:sldId id="390" r:id="rId136"/>
    <p:sldId id="391" r:id="rId137"/>
    <p:sldId id="393" r:id="rId138"/>
    <p:sldId id="394" r:id="rId139"/>
    <p:sldId id="392" r:id="rId140"/>
    <p:sldId id="397" r:id="rId141"/>
    <p:sldId id="395" r:id="rId142"/>
    <p:sldId id="396" r:id="rId143"/>
    <p:sldId id="398" r:id="rId144"/>
    <p:sldId id="399" r:id="rId145"/>
    <p:sldId id="400" r:id="rId146"/>
    <p:sldId id="401" r:id="rId147"/>
    <p:sldId id="402" r:id="rId148"/>
    <p:sldId id="404" r:id="rId149"/>
    <p:sldId id="405" r:id="rId150"/>
    <p:sldId id="406" r:id="rId151"/>
    <p:sldId id="407" r:id="rId152"/>
    <p:sldId id="408" r:id="rId153"/>
    <p:sldId id="410" r:id="rId154"/>
    <p:sldId id="409" r:id="rId155"/>
    <p:sldId id="412" r:id="rId156"/>
    <p:sldId id="413" r:id="rId157"/>
    <p:sldId id="415" r:id="rId158"/>
    <p:sldId id="416" r:id="rId159"/>
    <p:sldId id="414" r:id="rId160"/>
    <p:sldId id="417" r:id="rId161"/>
    <p:sldId id="418" r:id="rId162"/>
    <p:sldId id="419" r:id="rId163"/>
    <p:sldId id="421" r:id="rId16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DE3C29-D45E-44AA-ABDF-E900B506384E}">
          <p14:sldIdLst/>
        </p14:section>
        <p14:section name="Untitled Section" id="{320A23C4-9660-4B0A-A5EC-289FAE297F1F}">
          <p14:sldIdLst>
            <p14:sldId id="256"/>
            <p14:sldId id="261"/>
          </p14:sldIdLst>
        </p14:section>
        <p14:section name="Untitled Section" id="{F53682F6-1F8D-48A3-B4BA-A9639A288C61}">
          <p14:sldIdLst>
            <p14:sldId id="258"/>
            <p14:sldId id="259"/>
            <p14:sldId id="260"/>
            <p14:sldId id="262"/>
            <p14:sldId id="263"/>
            <p14:sldId id="264"/>
            <p14:sldId id="265"/>
            <p14:sldId id="266"/>
            <p14:sldId id="267"/>
          </p14:sldIdLst>
        </p14:section>
        <p14:section name="Untitled Section" id="{E492447F-A44F-4D96-A8D0-FD9E0224995B}">
          <p14:sldIdLst>
            <p14:sldId id="269"/>
            <p14:sldId id="268"/>
            <p14:sldId id="270"/>
            <p14:sldId id="271"/>
            <p14:sldId id="272"/>
            <p14:sldId id="273"/>
            <p14:sldId id="274"/>
            <p14:sldId id="275"/>
            <p14:sldId id="276"/>
            <p14:sldId id="277"/>
            <p14:sldId id="278"/>
            <p14:sldId id="279"/>
            <p14:sldId id="280"/>
            <p14:sldId id="281"/>
            <p14:sldId id="282"/>
            <p14:sldId id="283"/>
            <p14:sldId id="284"/>
            <p14:sldId id="285"/>
            <p14:sldId id="286"/>
            <p14:sldId id="288"/>
            <p14:sldId id="289"/>
            <p14:sldId id="290"/>
            <p14:sldId id="291"/>
            <p14:sldId id="292"/>
            <p14:sldId id="293"/>
            <p14:sldId id="294"/>
            <p14:sldId id="295"/>
            <p14:sldId id="296"/>
            <p14:sldId id="297"/>
            <p14:sldId id="298"/>
            <p14:sldId id="299"/>
            <p14:sldId id="300"/>
            <p14:sldId id="301"/>
            <p14:sldId id="302"/>
            <p14:sldId id="304"/>
            <p14:sldId id="303"/>
            <p14:sldId id="305"/>
            <p14:sldId id="306"/>
            <p14:sldId id="307"/>
            <p14:sldId id="308"/>
            <p14:sldId id="310"/>
            <p14:sldId id="317"/>
            <p14:sldId id="311"/>
            <p14:sldId id="312"/>
            <p14:sldId id="313"/>
            <p14:sldId id="314"/>
            <p14:sldId id="315"/>
            <p14:sldId id="316"/>
            <p14:sldId id="318"/>
            <p14:sldId id="319"/>
            <p14:sldId id="320"/>
            <p14:sldId id="325"/>
            <p14:sldId id="321"/>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5"/>
            <p14:sldId id="356"/>
            <p14:sldId id="354"/>
            <p14:sldId id="357"/>
            <p14:sldId id="358"/>
            <p14:sldId id="359"/>
            <p14:sldId id="360"/>
            <p14:sldId id="362"/>
            <p14:sldId id="363"/>
            <p14:sldId id="361"/>
            <p14:sldId id="364"/>
            <p14:sldId id="365"/>
            <p14:sldId id="366"/>
            <p14:sldId id="367"/>
            <p14:sldId id="368"/>
            <p14:sldId id="369"/>
            <p14:sldId id="370"/>
            <p14:sldId id="371"/>
            <p14:sldId id="372"/>
            <p14:sldId id="373"/>
            <p14:sldId id="374"/>
            <p14:sldId id="380"/>
            <p14:sldId id="381"/>
            <p14:sldId id="382"/>
            <p14:sldId id="383"/>
            <p14:sldId id="384"/>
            <p14:sldId id="375"/>
            <p14:sldId id="376"/>
            <p14:sldId id="377"/>
            <p14:sldId id="378"/>
            <p14:sldId id="379"/>
            <p14:sldId id="385"/>
            <p14:sldId id="386"/>
            <p14:sldId id="387"/>
            <p14:sldId id="388"/>
            <p14:sldId id="389"/>
            <p14:sldId id="390"/>
            <p14:sldId id="391"/>
            <p14:sldId id="393"/>
            <p14:sldId id="394"/>
            <p14:sldId id="392"/>
            <p14:sldId id="397"/>
            <p14:sldId id="395"/>
            <p14:sldId id="396"/>
            <p14:sldId id="398"/>
            <p14:sldId id="399"/>
            <p14:sldId id="400"/>
            <p14:sldId id="401"/>
            <p14:sldId id="402"/>
            <p14:sldId id="404"/>
            <p14:sldId id="405"/>
            <p14:sldId id="406"/>
            <p14:sldId id="407"/>
            <p14:sldId id="408"/>
            <p14:sldId id="410"/>
            <p14:sldId id="409"/>
            <p14:sldId id="412"/>
            <p14:sldId id="413"/>
            <p14:sldId id="415"/>
            <p14:sldId id="416"/>
            <p14:sldId id="414"/>
            <p14:sldId id="417"/>
            <p14:sldId id="418"/>
            <p14:sldId id="419"/>
            <p14:sldId id="4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12B1A-E72B-40D7-93BD-610D6DF89CC6}" type="doc">
      <dgm:prSet loTypeId="urn:microsoft.com/office/officeart/2005/8/layout/hierarchy1" loCatId="hierarchy" qsTypeId="urn:microsoft.com/office/officeart/2005/8/quickstyle/simple3" qsCatId="simple" csTypeId="urn:microsoft.com/office/officeart/2005/8/colors/accent2_2" csCatId="accent2" phldr="1"/>
      <dgm:spPr/>
      <dgm:t>
        <a:bodyPr/>
        <a:lstStyle/>
        <a:p>
          <a:endParaRPr lang="en-US"/>
        </a:p>
      </dgm:t>
    </dgm:pt>
    <dgm:pt modelId="{326222C3-C1E2-49ED-A956-88CF2104EB8F}">
      <dgm:prSet phldrT="[Texto]" custT="1"/>
      <dgm:spPr/>
      <dgm:t>
        <a:bodyPr/>
        <a:lstStyle/>
        <a:p>
          <a:pPr algn="ctr"/>
          <a:r>
            <a:rPr lang="en-US" sz="1200"/>
            <a:t>Sistema</a:t>
          </a:r>
          <a:r>
            <a:rPr lang="en-US" sz="1100"/>
            <a:t> </a:t>
          </a:r>
          <a:r>
            <a:rPr lang="en-US" sz="1200"/>
            <a:t>Mecánico</a:t>
          </a:r>
          <a:endParaRPr lang="en-US" sz="1100"/>
        </a:p>
      </dgm:t>
    </dgm:pt>
    <dgm:pt modelId="{4D7256BF-99C7-4DCB-83F3-313FC32F3072}" type="parTrans" cxnId="{16496B14-C981-48B4-BBD6-3993B8833FE0}">
      <dgm:prSet/>
      <dgm:spPr/>
      <dgm:t>
        <a:bodyPr/>
        <a:lstStyle/>
        <a:p>
          <a:pPr algn="ctr"/>
          <a:endParaRPr lang="en-US" sz="2400"/>
        </a:p>
      </dgm:t>
    </dgm:pt>
    <dgm:pt modelId="{093E218B-9591-4990-B577-83C4B2409B40}" type="sibTrans" cxnId="{16496B14-C981-48B4-BBD6-3993B8833FE0}">
      <dgm:prSet/>
      <dgm:spPr/>
      <dgm:t>
        <a:bodyPr/>
        <a:lstStyle/>
        <a:p>
          <a:pPr algn="ctr"/>
          <a:endParaRPr lang="en-US" sz="2400"/>
        </a:p>
      </dgm:t>
    </dgm:pt>
    <dgm:pt modelId="{4A514F55-3166-4BB4-ACF1-A33B19F2B0D8}">
      <dgm:prSet phldrT="[Texto]" custT="1"/>
      <dgm:spPr/>
      <dgm:t>
        <a:bodyPr/>
        <a:lstStyle/>
        <a:p>
          <a:pPr algn="ctr"/>
          <a:r>
            <a:rPr lang="en-US" sz="1200"/>
            <a:t>Estacion de Impresión</a:t>
          </a:r>
        </a:p>
      </dgm:t>
    </dgm:pt>
    <dgm:pt modelId="{1A75E179-AAE1-45E8-A9C7-8F238DB57086}" type="parTrans" cxnId="{FEA149B6-E8DA-42C1-8102-9C0D7F7A6F62}">
      <dgm:prSet/>
      <dgm:spPr/>
      <dgm:t>
        <a:bodyPr/>
        <a:lstStyle/>
        <a:p>
          <a:pPr algn="ctr"/>
          <a:endParaRPr lang="en-US" sz="2400"/>
        </a:p>
      </dgm:t>
    </dgm:pt>
    <dgm:pt modelId="{A0BFDF31-8B84-4896-B403-88D1D5C1DE19}" type="sibTrans" cxnId="{FEA149B6-E8DA-42C1-8102-9C0D7F7A6F62}">
      <dgm:prSet/>
      <dgm:spPr/>
      <dgm:t>
        <a:bodyPr/>
        <a:lstStyle/>
        <a:p>
          <a:pPr algn="ctr"/>
          <a:endParaRPr lang="en-US" sz="2400"/>
        </a:p>
      </dgm:t>
    </dgm:pt>
    <dgm:pt modelId="{08E824E9-080F-4C99-8E33-282799B64AF0}">
      <dgm:prSet phldrT="[Texto]" custT="1"/>
      <dgm:spPr/>
      <dgm:t>
        <a:bodyPr/>
        <a:lstStyle/>
        <a:p>
          <a:pPr algn="ctr"/>
          <a:r>
            <a:rPr lang="en-US" sz="1400"/>
            <a:t>Brazos</a:t>
          </a:r>
          <a:r>
            <a:rPr lang="en-US" sz="1200"/>
            <a:t> </a:t>
          </a:r>
          <a:r>
            <a:rPr lang="en-US" sz="1400"/>
            <a:t>giratorios</a:t>
          </a:r>
          <a:endParaRPr lang="en-US" sz="1200"/>
        </a:p>
      </dgm:t>
    </dgm:pt>
    <dgm:pt modelId="{8A4176B2-515A-4142-9156-B201A1A8310E}" type="parTrans" cxnId="{DEF63D2F-7917-468E-9A26-5DE39C8D7598}">
      <dgm:prSet/>
      <dgm:spPr/>
      <dgm:t>
        <a:bodyPr/>
        <a:lstStyle/>
        <a:p>
          <a:pPr algn="ctr"/>
          <a:endParaRPr lang="en-US" sz="2400"/>
        </a:p>
      </dgm:t>
    </dgm:pt>
    <dgm:pt modelId="{C9163320-4543-47B9-8536-7545B373C043}" type="sibTrans" cxnId="{DEF63D2F-7917-468E-9A26-5DE39C8D7598}">
      <dgm:prSet/>
      <dgm:spPr/>
      <dgm:t>
        <a:bodyPr/>
        <a:lstStyle/>
        <a:p>
          <a:pPr algn="ctr"/>
          <a:endParaRPr lang="en-US" sz="2400"/>
        </a:p>
      </dgm:t>
    </dgm:pt>
    <dgm:pt modelId="{1CE10C05-7311-44EE-BEF3-75D303D62F69}">
      <dgm:prSet custT="1"/>
      <dgm:spPr/>
      <dgm:t>
        <a:bodyPr/>
        <a:lstStyle/>
        <a:p>
          <a:pPr algn="ctr"/>
          <a:r>
            <a:rPr lang="es-EC" sz="1200" dirty="0"/>
            <a:t>Estructura Soporte Base de la Máquina</a:t>
          </a:r>
        </a:p>
      </dgm:t>
    </dgm:pt>
    <dgm:pt modelId="{29DB51BC-314A-4379-A84B-74F7A58989D1}" type="parTrans" cxnId="{8CBD01BD-2CCB-4DAB-8AA8-3D86B187229E}">
      <dgm:prSet/>
      <dgm:spPr/>
      <dgm:t>
        <a:bodyPr/>
        <a:lstStyle/>
        <a:p>
          <a:pPr algn="ctr"/>
          <a:endParaRPr lang="es-EC" sz="2400"/>
        </a:p>
      </dgm:t>
    </dgm:pt>
    <dgm:pt modelId="{02D53A54-7A7E-447C-95ED-75F917581588}" type="sibTrans" cxnId="{8CBD01BD-2CCB-4DAB-8AA8-3D86B187229E}">
      <dgm:prSet/>
      <dgm:spPr/>
      <dgm:t>
        <a:bodyPr/>
        <a:lstStyle/>
        <a:p>
          <a:pPr algn="ctr"/>
          <a:endParaRPr lang="es-EC" sz="2400"/>
        </a:p>
      </dgm:t>
    </dgm:pt>
    <dgm:pt modelId="{A44BC5B9-C2C8-415F-A0EB-A524CBB034FD}">
      <dgm:prSet custT="1"/>
      <dgm:spPr/>
      <dgm:t>
        <a:bodyPr/>
        <a:lstStyle/>
        <a:p>
          <a:pPr algn="ctr"/>
          <a:r>
            <a:rPr lang="es-EC" sz="1200"/>
            <a:t>Mecanismo de Husillo de bolas</a:t>
          </a:r>
        </a:p>
      </dgm:t>
    </dgm:pt>
    <dgm:pt modelId="{90C9FFB1-F9DD-4237-B60C-2FFB66D2FE45}" type="parTrans" cxnId="{5C2B52ED-007E-4CE6-B1FF-580CD75EFEF8}">
      <dgm:prSet/>
      <dgm:spPr/>
      <dgm:t>
        <a:bodyPr/>
        <a:lstStyle/>
        <a:p>
          <a:pPr algn="ctr"/>
          <a:endParaRPr lang="es-EC" sz="2400"/>
        </a:p>
      </dgm:t>
    </dgm:pt>
    <dgm:pt modelId="{A3CF74F9-6097-4AA0-B8A6-FD793AE4A933}" type="sibTrans" cxnId="{5C2B52ED-007E-4CE6-B1FF-580CD75EFEF8}">
      <dgm:prSet/>
      <dgm:spPr/>
      <dgm:t>
        <a:bodyPr/>
        <a:lstStyle/>
        <a:p>
          <a:pPr algn="ctr"/>
          <a:endParaRPr lang="es-EC" sz="2400"/>
        </a:p>
      </dgm:t>
    </dgm:pt>
    <dgm:pt modelId="{D9F212AB-C1CE-4C7E-898E-B925F4148336}">
      <dgm:prSet custT="1"/>
      <dgm:spPr/>
      <dgm:t>
        <a:bodyPr/>
        <a:lstStyle/>
        <a:p>
          <a:pPr algn="ctr"/>
          <a:r>
            <a:rPr lang="es-EC" sz="1200" dirty="0"/>
            <a:t>Cálculo de Resistencia en vigas</a:t>
          </a:r>
        </a:p>
      </dgm:t>
    </dgm:pt>
    <dgm:pt modelId="{64056096-F7B1-48FC-847F-98813C247172}" type="parTrans" cxnId="{8C449A18-AE08-4041-BBB2-FE5B49F1707B}">
      <dgm:prSet/>
      <dgm:spPr/>
      <dgm:t>
        <a:bodyPr/>
        <a:lstStyle/>
        <a:p>
          <a:pPr algn="ctr"/>
          <a:endParaRPr lang="es-EC" sz="2400"/>
        </a:p>
      </dgm:t>
    </dgm:pt>
    <dgm:pt modelId="{5654E48F-365A-43C9-8443-A7C433042024}" type="sibTrans" cxnId="{8C449A18-AE08-4041-BBB2-FE5B49F1707B}">
      <dgm:prSet/>
      <dgm:spPr/>
      <dgm:t>
        <a:bodyPr/>
        <a:lstStyle/>
        <a:p>
          <a:pPr algn="ctr"/>
          <a:endParaRPr lang="es-EC" sz="2400"/>
        </a:p>
      </dgm:t>
    </dgm:pt>
    <dgm:pt modelId="{86726A95-AFB8-454D-9C29-48E430C93759}">
      <dgm:prSet custT="1"/>
      <dgm:spPr/>
      <dgm:t>
        <a:bodyPr/>
        <a:lstStyle/>
        <a:p>
          <a:pPr algn="ctr"/>
          <a:r>
            <a:rPr lang="es-EC" sz="1200"/>
            <a:t>Selección de Elementos</a:t>
          </a:r>
        </a:p>
      </dgm:t>
    </dgm:pt>
    <dgm:pt modelId="{C5AA595F-0C85-46B3-9F57-1EF945DA7A75}" type="parTrans" cxnId="{11D6249E-37B6-45D9-B040-272ED8B13F54}">
      <dgm:prSet/>
      <dgm:spPr/>
      <dgm:t>
        <a:bodyPr/>
        <a:lstStyle/>
        <a:p>
          <a:pPr algn="ctr"/>
          <a:endParaRPr lang="es-EC" sz="2400"/>
        </a:p>
      </dgm:t>
    </dgm:pt>
    <dgm:pt modelId="{2FE2D35B-4EE2-4FF8-8790-A0CF31A7E4D4}" type="sibTrans" cxnId="{11D6249E-37B6-45D9-B040-272ED8B13F54}">
      <dgm:prSet/>
      <dgm:spPr/>
      <dgm:t>
        <a:bodyPr/>
        <a:lstStyle/>
        <a:p>
          <a:pPr algn="ctr"/>
          <a:endParaRPr lang="es-EC" sz="2400"/>
        </a:p>
      </dgm:t>
    </dgm:pt>
    <dgm:pt modelId="{4655EC62-8F81-4EF2-A5A2-726A2D7C9166}">
      <dgm:prSet custT="1"/>
      <dgm:spPr/>
      <dgm:t>
        <a:bodyPr/>
        <a:lstStyle/>
        <a:p>
          <a:pPr algn="ctr"/>
          <a:r>
            <a:rPr lang="en-US" sz="1200"/>
            <a:t>Actuador de impresión</a:t>
          </a:r>
        </a:p>
      </dgm:t>
    </dgm:pt>
    <dgm:pt modelId="{681A503E-7FC8-4353-A236-FADC033DE671}" type="parTrans" cxnId="{458872C7-42BA-4253-A114-BAED6C80BC61}">
      <dgm:prSet/>
      <dgm:spPr/>
      <dgm:t>
        <a:bodyPr/>
        <a:lstStyle/>
        <a:p>
          <a:pPr algn="ctr"/>
          <a:endParaRPr lang="es-EC" sz="2400"/>
        </a:p>
      </dgm:t>
    </dgm:pt>
    <dgm:pt modelId="{EB20CEE3-C4C1-42DD-B9E9-7251A8FD79B6}" type="sibTrans" cxnId="{458872C7-42BA-4253-A114-BAED6C80BC61}">
      <dgm:prSet/>
      <dgm:spPr/>
      <dgm:t>
        <a:bodyPr/>
        <a:lstStyle/>
        <a:p>
          <a:pPr algn="ctr"/>
          <a:endParaRPr lang="es-EC" sz="2400"/>
        </a:p>
      </dgm:t>
    </dgm:pt>
    <dgm:pt modelId="{90F3727F-0C7C-47AA-9455-CF7EB55B3CE0}">
      <dgm:prSet custT="1"/>
      <dgm:spPr/>
      <dgm:t>
        <a:bodyPr/>
        <a:lstStyle/>
        <a:p>
          <a:pPr algn="ctr"/>
          <a:r>
            <a:rPr lang="es-EC" sz="1200" dirty="0" smtClean="0"/>
            <a:t>Diseño del Eje</a:t>
          </a:r>
          <a:endParaRPr lang="es-EC" sz="1200" dirty="0"/>
        </a:p>
      </dgm:t>
    </dgm:pt>
    <dgm:pt modelId="{FD1D2EF0-83CC-4A90-A994-F1DD565E1498}" type="parTrans" cxnId="{AAFA1B35-1803-4582-A352-3F7E2863F6D6}">
      <dgm:prSet/>
      <dgm:spPr/>
      <dgm:t>
        <a:bodyPr/>
        <a:lstStyle/>
        <a:p>
          <a:pPr algn="ctr"/>
          <a:endParaRPr lang="es-EC" sz="2400"/>
        </a:p>
      </dgm:t>
    </dgm:pt>
    <dgm:pt modelId="{43AAE9D1-7114-46FC-8589-A828AB00D287}" type="sibTrans" cxnId="{AAFA1B35-1803-4582-A352-3F7E2863F6D6}">
      <dgm:prSet/>
      <dgm:spPr/>
      <dgm:t>
        <a:bodyPr/>
        <a:lstStyle/>
        <a:p>
          <a:pPr algn="ctr"/>
          <a:endParaRPr lang="es-EC" sz="2400"/>
        </a:p>
      </dgm:t>
    </dgm:pt>
    <dgm:pt modelId="{B85F0225-8D9E-48E9-BE73-7ABFF41A0701}">
      <dgm:prSet custT="1"/>
      <dgm:spPr/>
      <dgm:t>
        <a:bodyPr/>
        <a:lstStyle/>
        <a:p>
          <a:pPr algn="ctr"/>
          <a:r>
            <a:rPr lang="es-EC" sz="1200"/>
            <a:t>Mecanismo de Engranajes </a:t>
          </a:r>
        </a:p>
      </dgm:t>
    </dgm:pt>
    <dgm:pt modelId="{30A74C2A-CA42-4DB9-BB30-01477C475EE2}" type="parTrans" cxnId="{6C132800-3E16-42F4-83F5-4CDE601DA5FB}">
      <dgm:prSet/>
      <dgm:spPr/>
      <dgm:t>
        <a:bodyPr/>
        <a:lstStyle/>
        <a:p>
          <a:pPr algn="ctr"/>
          <a:endParaRPr lang="es-EC"/>
        </a:p>
      </dgm:t>
    </dgm:pt>
    <dgm:pt modelId="{F1956AB8-D85C-4EA7-AC94-231C4E6242C7}" type="sibTrans" cxnId="{6C132800-3E16-42F4-83F5-4CDE601DA5FB}">
      <dgm:prSet/>
      <dgm:spPr/>
      <dgm:t>
        <a:bodyPr/>
        <a:lstStyle/>
        <a:p>
          <a:pPr algn="ctr"/>
          <a:endParaRPr lang="es-EC"/>
        </a:p>
      </dgm:t>
    </dgm:pt>
    <dgm:pt modelId="{53414C2D-AE9F-4317-9A8A-F4333BAC1A5B}">
      <dgm:prSet custT="1"/>
      <dgm:spPr/>
      <dgm:t>
        <a:bodyPr/>
        <a:lstStyle/>
        <a:p>
          <a:pPr algn="ctr"/>
          <a:r>
            <a:rPr lang="es-EC" sz="1200"/>
            <a:t>Acople motor - tornillo sin fin</a:t>
          </a:r>
        </a:p>
      </dgm:t>
    </dgm:pt>
    <dgm:pt modelId="{FC587B99-81BD-460A-A782-32807EDC576E}" type="parTrans" cxnId="{8E2E1731-7715-4205-82B2-5C160E54D5F3}">
      <dgm:prSet/>
      <dgm:spPr/>
      <dgm:t>
        <a:bodyPr/>
        <a:lstStyle/>
        <a:p>
          <a:pPr algn="ctr"/>
          <a:endParaRPr lang="es-EC"/>
        </a:p>
      </dgm:t>
    </dgm:pt>
    <dgm:pt modelId="{08E5540A-6E7B-4CDB-9024-216943324C82}" type="sibTrans" cxnId="{8E2E1731-7715-4205-82B2-5C160E54D5F3}">
      <dgm:prSet/>
      <dgm:spPr/>
      <dgm:t>
        <a:bodyPr/>
        <a:lstStyle/>
        <a:p>
          <a:pPr algn="ctr"/>
          <a:endParaRPr lang="es-EC"/>
        </a:p>
      </dgm:t>
    </dgm:pt>
    <dgm:pt modelId="{29C16498-6FC2-4888-B8B0-E2E7A30AD61A}">
      <dgm:prSet custT="1"/>
      <dgm:spPr/>
      <dgm:t>
        <a:bodyPr/>
        <a:lstStyle/>
        <a:p>
          <a:pPr algn="ctr"/>
          <a:r>
            <a:rPr lang="es-EC" sz="1200" dirty="0"/>
            <a:t>Calculo de Resistencia en columnas</a:t>
          </a:r>
        </a:p>
      </dgm:t>
    </dgm:pt>
    <dgm:pt modelId="{E8A52B7B-4CF9-40E7-BFC6-A08F0FF3D87A}" type="sibTrans" cxnId="{43F1B5E4-8E45-4B0A-8AA7-5E10FCC7FE2B}">
      <dgm:prSet/>
      <dgm:spPr/>
      <dgm:t>
        <a:bodyPr/>
        <a:lstStyle/>
        <a:p>
          <a:pPr algn="ctr"/>
          <a:endParaRPr lang="es-EC" sz="2400"/>
        </a:p>
      </dgm:t>
    </dgm:pt>
    <dgm:pt modelId="{F20E99AF-052E-4FC1-B8A0-1581823994BA}" type="parTrans" cxnId="{43F1B5E4-8E45-4B0A-8AA7-5E10FCC7FE2B}">
      <dgm:prSet/>
      <dgm:spPr/>
      <dgm:t>
        <a:bodyPr/>
        <a:lstStyle/>
        <a:p>
          <a:pPr algn="ctr"/>
          <a:endParaRPr lang="es-EC" sz="2400"/>
        </a:p>
      </dgm:t>
    </dgm:pt>
    <dgm:pt modelId="{1D135A15-9FDC-42F5-8485-9A5AF291F1B7}" type="pres">
      <dgm:prSet presAssocID="{C8B12B1A-E72B-40D7-93BD-610D6DF89CC6}" presName="hierChild1" presStyleCnt="0">
        <dgm:presLayoutVars>
          <dgm:chPref val="1"/>
          <dgm:dir/>
          <dgm:animOne val="branch"/>
          <dgm:animLvl val="lvl"/>
          <dgm:resizeHandles/>
        </dgm:presLayoutVars>
      </dgm:prSet>
      <dgm:spPr/>
      <dgm:t>
        <a:bodyPr/>
        <a:lstStyle/>
        <a:p>
          <a:endParaRPr lang="en-US"/>
        </a:p>
      </dgm:t>
    </dgm:pt>
    <dgm:pt modelId="{E347B123-3C83-410A-A874-1DD22E2577E0}" type="pres">
      <dgm:prSet presAssocID="{326222C3-C1E2-49ED-A956-88CF2104EB8F}" presName="hierRoot1" presStyleCnt="0"/>
      <dgm:spPr/>
      <dgm:t>
        <a:bodyPr/>
        <a:lstStyle/>
        <a:p>
          <a:endParaRPr lang="es-EC"/>
        </a:p>
      </dgm:t>
    </dgm:pt>
    <dgm:pt modelId="{F30342F3-9F65-4088-9CD4-B82260CC4925}" type="pres">
      <dgm:prSet presAssocID="{326222C3-C1E2-49ED-A956-88CF2104EB8F}" presName="composite" presStyleCnt="0"/>
      <dgm:spPr/>
      <dgm:t>
        <a:bodyPr/>
        <a:lstStyle/>
        <a:p>
          <a:endParaRPr lang="es-EC"/>
        </a:p>
      </dgm:t>
    </dgm:pt>
    <dgm:pt modelId="{5BCC0999-9D15-464A-B85B-605CC34E3AA4}" type="pres">
      <dgm:prSet presAssocID="{326222C3-C1E2-49ED-A956-88CF2104EB8F}" presName="background" presStyleLbl="node0" presStyleIdx="0" presStyleCnt="1"/>
      <dgm:spPr/>
      <dgm:t>
        <a:bodyPr/>
        <a:lstStyle/>
        <a:p>
          <a:endParaRPr lang="es-EC"/>
        </a:p>
      </dgm:t>
    </dgm:pt>
    <dgm:pt modelId="{92C8CD18-2B26-4AE2-A815-8CA9DA90A448}" type="pres">
      <dgm:prSet presAssocID="{326222C3-C1E2-49ED-A956-88CF2104EB8F}" presName="text" presStyleLbl="fgAcc0" presStyleIdx="0" presStyleCnt="1" custScaleX="157637" custScaleY="141265">
        <dgm:presLayoutVars>
          <dgm:chPref val="3"/>
        </dgm:presLayoutVars>
      </dgm:prSet>
      <dgm:spPr/>
      <dgm:t>
        <a:bodyPr/>
        <a:lstStyle/>
        <a:p>
          <a:endParaRPr lang="en-US"/>
        </a:p>
      </dgm:t>
    </dgm:pt>
    <dgm:pt modelId="{A904C496-5C59-466C-B494-8A5173FCA45D}" type="pres">
      <dgm:prSet presAssocID="{326222C3-C1E2-49ED-A956-88CF2104EB8F}" presName="hierChild2" presStyleCnt="0"/>
      <dgm:spPr/>
      <dgm:t>
        <a:bodyPr/>
        <a:lstStyle/>
        <a:p>
          <a:endParaRPr lang="es-EC"/>
        </a:p>
      </dgm:t>
    </dgm:pt>
    <dgm:pt modelId="{F293E778-95B6-47D4-99FF-29115DAF9ED6}" type="pres">
      <dgm:prSet presAssocID="{29DB51BC-314A-4379-A84B-74F7A58989D1}" presName="Name10" presStyleLbl="parChTrans1D2" presStyleIdx="0" presStyleCnt="3"/>
      <dgm:spPr/>
      <dgm:t>
        <a:bodyPr/>
        <a:lstStyle/>
        <a:p>
          <a:endParaRPr lang="es-EC"/>
        </a:p>
      </dgm:t>
    </dgm:pt>
    <dgm:pt modelId="{0C926E24-9E94-4408-80EA-C736B20AF898}" type="pres">
      <dgm:prSet presAssocID="{1CE10C05-7311-44EE-BEF3-75D303D62F69}" presName="hierRoot2" presStyleCnt="0"/>
      <dgm:spPr/>
      <dgm:t>
        <a:bodyPr/>
        <a:lstStyle/>
        <a:p>
          <a:endParaRPr lang="es-EC"/>
        </a:p>
      </dgm:t>
    </dgm:pt>
    <dgm:pt modelId="{F00DDF54-9372-44EF-9ADB-78790F200DD8}" type="pres">
      <dgm:prSet presAssocID="{1CE10C05-7311-44EE-BEF3-75D303D62F69}" presName="composite2" presStyleCnt="0"/>
      <dgm:spPr/>
      <dgm:t>
        <a:bodyPr/>
        <a:lstStyle/>
        <a:p>
          <a:endParaRPr lang="es-EC"/>
        </a:p>
      </dgm:t>
    </dgm:pt>
    <dgm:pt modelId="{5144BC3D-0262-490E-8F3B-B6EE3C00981D}" type="pres">
      <dgm:prSet presAssocID="{1CE10C05-7311-44EE-BEF3-75D303D62F69}" presName="background2" presStyleLbl="node2" presStyleIdx="0" presStyleCnt="3"/>
      <dgm:spPr/>
      <dgm:t>
        <a:bodyPr/>
        <a:lstStyle/>
        <a:p>
          <a:endParaRPr lang="es-EC"/>
        </a:p>
      </dgm:t>
    </dgm:pt>
    <dgm:pt modelId="{79F01403-F8A2-4815-A160-50228A7F2C16}" type="pres">
      <dgm:prSet presAssocID="{1CE10C05-7311-44EE-BEF3-75D303D62F69}" presName="text2" presStyleLbl="fgAcc2" presStyleIdx="0" presStyleCnt="3" custScaleX="238997" custScaleY="124153">
        <dgm:presLayoutVars>
          <dgm:chPref val="3"/>
        </dgm:presLayoutVars>
      </dgm:prSet>
      <dgm:spPr/>
      <dgm:t>
        <a:bodyPr/>
        <a:lstStyle/>
        <a:p>
          <a:endParaRPr lang="es-EC"/>
        </a:p>
      </dgm:t>
    </dgm:pt>
    <dgm:pt modelId="{0A815D8A-A899-492E-B005-EE6DEB733947}" type="pres">
      <dgm:prSet presAssocID="{1CE10C05-7311-44EE-BEF3-75D303D62F69}" presName="hierChild3" presStyleCnt="0"/>
      <dgm:spPr/>
      <dgm:t>
        <a:bodyPr/>
        <a:lstStyle/>
        <a:p>
          <a:endParaRPr lang="es-EC"/>
        </a:p>
      </dgm:t>
    </dgm:pt>
    <dgm:pt modelId="{15B2919D-58A8-4C4B-9ED9-C813E3131E75}" type="pres">
      <dgm:prSet presAssocID="{C5AA595F-0C85-46B3-9F57-1EF945DA7A75}" presName="Name17" presStyleLbl="parChTrans1D3" presStyleIdx="0" presStyleCnt="8"/>
      <dgm:spPr/>
      <dgm:t>
        <a:bodyPr/>
        <a:lstStyle/>
        <a:p>
          <a:endParaRPr lang="es-EC"/>
        </a:p>
      </dgm:t>
    </dgm:pt>
    <dgm:pt modelId="{DDF41C37-81F0-406B-9565-51C19E28AD55}" type="pres">
      <dgm:prSet presAssocID="{86726A95-AFB8-454D-9C29-48E430C93759}" presName="hierRoot3" presStyleCnt="0"/>
      <dgm:spPr/>
      <dgm:t>
        <a:bodyPr/>
        <a:lstStyle/>
        <a:p>
          <a:endParaRPr lang="es-EC"/>
        </a:p>
      </dgm:t>
    </dgm:pt>
    <dgm:pt modelId="{6C3F87B8-9895-496C-99F5-4C53AD942E04}" type="pres">
      <dgm:prSet presAssocID="{86726A95-AFB8-454D-9C29-48E430C93759}" presName="composite3" presStyleCnt="0"/>
      <dgm:spPr/>
      <dgm:t>
        <a:bodyPr/>
        <a:lstStyle/>
        <a:p>
          <a:endParaRPr lang="es-EC"/>
        </a:p>
      </dgm:t>
    </dgm:pt>
    <dgm:pt modelId="{3811595D-816E-4056-AAC2-8E4684145623}" type="pres">
      <dgm:prSet presAssocID="{86726A95-AFB8-454D-9C29-48E430C93759}" presName="background3" presStyleLbl="node3" presStyleIdx="0" presStyleCnt="8"/>
      <dgm:spPr/>
      <dgm:t>
        <a:bodyPr/>
        <a:lstStyle/>
        <a:p>
          <a:endParaRPr lang="es-EC"/>
        </a:p>
      </dgm:t>
    </dgm:pt>
    <dgm:pt modelId="{ED94B0AA-CB58-4E69-9F3C-0CD8CF278D96}" type="pres">
      <dgm:prSet presAssocID="{86726A95-AFB8-454D-9C29-48E430C93759}" presName="text3" presStyleLbl="fgAcc3" presStyleIdx="0" presStyleCnt="8" custScaleX="123236" custScaleY="140140">
        <dgm:presLayoutVars>
          <dgm:chPref val="3"/>
        </dgm:presLayoutVars>
      </dgm:prSet>
      <dgm:spPr/>
      <dgm:t>
        <a:bodyPr/>
        <a:lstStyle/>
        <a:p>
          <a:endParaRPr lang="es-EC"/>
        </a:p>
      </dgm:t>
    </dgm:pt>
    <dgm:pt modelId="{BDA75674-E738-46C3-BA93-D98144A59985}" type="pres">
      <dgm:prSet presAssocID="{86726A95-AFB8-454D-9C29-48E430C93759}" presName="hierChild4" presStyleCnt="0"/>
      <dgm:spPr/>
      <dgm:t>
        <a:bodyPr/>
        <a:lstStyle/>
        <a:p>
          <a:endParaRPr lang="es-EC"/>
        </a:p>
      </dgm:t>
    </dgm:pt>
    <dgm:pt modelId="{66B4E90C-2E0E-46CC-9A7D-DB8B026470F0}" type="pres">
      <dgm:prSet presAssocID="{F20E99AF-052E-4FC1-B8A0-1581823994BA}" presName="Name17" presStyleLbl="parChTrans1D3" presStyleIdx="1" presStyleCnt="8"/>
      <dgm:spPr/>
      <dgm:t>
        <a:bodyPr/>
        <a:lstStyle/>
        <a:p>
          <a:endParaRPr lang="es-EC"/>
        </a:p>
      </dgm:t>
    </dgm:pt>
    <dgm:pt modelId="{A10CF9EB-4487-40FA-89D4-20B5252EC790}" type="pres">
      <dgm:prSet presAssocID="{29C16498-6FC2-4888-B8B0-E2E7A30AD61A}" presName="hierRoot3" presStyleCnt="0"/>
      <dgm:spPr/>
      <dgm:t>
        <a:bodyPr/>
        <a:lstStyle/>
        <a:p>
          <a:endParaRPr lang="es-EC"/>
        </a:p>
      </dgm:t>
    </dgm:pt>
    <dgm:pt modelId="{723E6869-AA13-4BED-8AAE-57A6EDBADB51}" type="pres">
      <dgm:prSet presAssocID="{29C16498-6FC2-4888-B8B0-E2E7A30AD61A}" presName="composite3" presStyleCnt="0"/>
      <dgm:spPr/>
      <dgm:t>
        <a:bodyPr/>
        <a:lstStyle/>
        <a:p>
          <a:endParaRPr lang="es-EC"/>
        </a:p>
      </dgm:t>
    </dgm:pt>
    <dgm:pt modelId="{310F8DD3-8C37-4B97-90B6-9925B3162749}" type="pres">
      <dgm:prSet presAssocID="{29C16498-6FC2-4888-B8B0-E2E7A30AD61A}" presName="background3" presStyleLbl="node3" presStyleIdx="1" presStyleCnt="8"/>
      <dgm:spPr/>
      <dgm:t>
        <a:bodyPr/>
        <a:lstStyle/>
        <a:p>
          <a:endParaRPr lang="es-EC"/>
        </a:p>
      </dgm:t>
    </dgm:pt>
    <dgm:pt modelId="{43E99E0F-8A8F-44CE-BC5A-FAD64C484077}" type="pres">
      <dgm:prSet presAssocID="{29C16498-6FC2-4888-B8B0-E2E7A30AD61A}" presName="text3" presStyleLbl="fgAcc3" presStyleIdx="1" presStyleCnt="8" custScaleX="160870" custScaleY="141782">
        <dgm:presLayoutVars>
          <dgm:chPref val="3"/>
        </dgm:presLayoutVars>
      </dgm:prSet>
      <dgm:spPr/>
      <dgm:t>
        <a:bodyPr/>
        <a:lstStyle/>
        <a:p>
          <a:endParaRPr lang="es-EC"/>
        </a:p>
      </dgm:t>
    </dgm:pt>
    <dgm:pt modelId="{8968ABFC-852C-4290-9D68-0E72FEEB1118}" type="pres">
      <dgm:prSet presAssocID="{29C16498-6FC2-4888-B8B0-E2E7A30AD61A}" presName="hierChild4" presStyleCnt="0"/>
      <dgm:spPr/>
      <dgm:t>
        <a:bodyPr/>
        <a:lstStyle/>
        <a:p>
          <a:endParaRPr lang="es-EC"/>
        </a:p>
      </dgm:t>
    </dgm:pt>
    <dgm:pt modelId="{E5611140-6F75-4B77-AB70-C209443E842B}" type="pres">
      <dgm:prSet presAssocID="{8A4176B2-515A-4142-9156-B201A1A8310E}" presName="Name10" presStyleLbl="parChTrans1D2" presStyleIdx="1" presStyleCnt="3"/>
      <dgm:spPr/>
      <dgm:t>
        <a:bodyPr/>
        <a:lstStyle/>
        <a:p>
          <a:endParaRPr lang="en-US"/>
        </a:p>
      </dgm:t>
    </dgm:pt>
    <dgm:pt modelId="{74285CA7-D2D5-4188-8F1E-07B7AF96C13E}" type="pres">
      <dgm:prSet presAssocID="{08E824E9-080F-4C99-8E33-282799B64AF0}" presName="hierRoot2" presStyleCnt="0"/>
      <dgm:spPr/>
      <dgm:t>
        <a:bodyPr/>
        <a:lstStyle/>
        <a:p>
          <a:endParaRPr lang="es-EC"/>
        </a:p>
      </dgm:t>
    </dgm:pt>
    <dgm:pt modelId="{6D583738-421B-4ECB-BF2D-A9A78DA4BAB8}" type="pres">
      <dgm:prSet presAssocID="{08E824E9-080F-4C99-8E33-282799B64AF0}" presName="composite2" presStyleCnt="0"/>
      <dgm:spPr/>
      <dgm:t>
        <a:bodyPr/>
        <a:lstStyle/>
        <a:p>
          <a:endParaRPr lang="es-EC"/>
        </a:p>
      </dgm:t>
    </dgm:pt>
    <dgm:pt modelId="{B1BDF834-0777-4D75-9E91-6BCBDB0E7F26}" type="pres">
      <dgm:prSet presAssocID="{08E824E9-080F-4C99-8E33-282799B64AF0}" presName="background2" presStyleLbl="node2" presStyleIdx="1" presStyleCnt="3"/>
      <dgm:spPr/>
      <dgm:t>
        <a:bodyPr/>
        <a:lstStyle/>
        <a:p>
          <a:endParaRPr lang="es-EC"/>
        </a:p>
      </dgm:t>
    </dgm:pt>
    <dgm:pt modelId="{A1F82DB1-39DA-40AA-8367-6BDD7F108962}" type="pres">
      <dgm:prSet presAssocID="{08E824E9-080F-4C99-8E33-282799B64AF0}" presName="text2" presStyleLbl="fgAcc2" presStyleIdx="1" presStyleCnt="3" custScaleX="255230" custScaleY="120564">
        <dgm:presLayoutVars>
          <dgm:chPref val="3"/>
        </dgm:presLayoutVars>
      </dgm:prSet>
      <dgm:spPr/>
      <dgm:t>
        <a:bodyPr/>
        <a:lstStyle/>
        <a:p>
          <a:endParaRPr lang="en-US"/>
        </a:p>
      </dgm:t>
    </dgm:pt>
    <dgm:pt modelId="{B037A324-FE80-4FF2-81AB-AD2C9597E091}" type="pres">
      <dgm:prSet presAssocID="{08E824E9-080F-4C99-8E33-282799B64AF0}" presName="hierChild3" presStyleCnt="0"/>
      <dgm:spPr/>
      <dgm:t>
        <a:bodyPr/>
        <a:lstStyle/>
        <a:p>
          <a:endParaRPr lang="es-EC"/>
        </a:p>
      </dgm:t>
    </dgm:pt>
    <dgm:pt modelId="{C72B3C37-2205-41FA-9D60-AF82D2370810}" type="pres">
      <dgm:prSet presAssocID="{64056096-F7B1-48FC-847F-98813C247172}" presName="Name17" presStyleLbl="parChTrans1D3" presStyleIdx="2" presStyleCnt="8"/>
      <dgm:spPr/>
      <dgm:t>
        <a:bodyPr/>
        <a:lstStyle/>
        <a:p>
          <a:endParaRPr lang="es-EC"/>
        </a:p>
      </dgm:t>
    </dgm:pt>
    <dgm:pt modelId="{9539EF28-456B-4870-8594-A639BB07A78C}" type="pres">
      <dgm:prSet presAssocID="{D9F212AB-C1CE-4C7E-898E-B925F4148336}" presName="hierRoot3" presStyleCnt="0"/>
      <dgm:spPr/>
      <dgm:t>
        <a:bodyPr/>
        <a:lstStyle/>
        <a:p>
          <a:endParaRPr lang="es-EC"/>
        </a:p>
      </dgm:t>
    </dgm:pt>
    <dgm:pt modelId="{35DA929A-81BF-4FDF-AEBD-748F5384FBD9}" type="pres">
      <dgm:prSet presAssocID="{D9F212AB-C1CE-4C7E-898E-B925F4148336}" presName="composite3" presStyleCnt="0"/>
      <dgm:spPr/>
      <dgm:t>
        <a:bodyPr/>
        <a:lstStyle/>
        <a:p>
          <a:endParaRPr lang="es-EC"/>
        </a:p>
      </dgm:t>
    </dgm:pt>
    <dgm:pt modelId="{A29A9BB6-57A0-4484-9549-FE3587764966}" type="pres">
      <dgm:prSet presAssocID="{D9F212AB-C1CE-4C7E-898E-B925F4148336}" presName="background3" presStyleLbl="node3" presStyleIdx="2" presStyleCnt="8"/>
      <dgm:spPr/>
      <dgm:t>
        <a:bodyPr/>
        <a:lstStyle/>
        <a:p>
          <a:endParaRPr lang="es-EC"/>
        </a:p>
      </dgm:t>
    </dgm:pt>
    <dgm:pt modelId="{9B984EA7-EECE-43DA-AD6E-55952F608C07}" type="pres">
      <dgm:prSet presAssocID="{D9F212AB-C1CE-4C7E-898E-B925F4148336}" presName="text3" presStyleLbl="fgAcc3" presStyleIdx="2" presStyleCnt="8" custScaleX="119220" custScaleY="132392">
        <dgm:presLayoutVars>
          <dgm:chPref val="3"/>
        </dgm:presLayoutVars>
      </dgm:prSet>
      <dgm:spPr/>
      <dgm:t>
        <a:bodyPr/>
        <a:lstStyle/>
        <a:p>
          <a:endParaRPr lang="es-EC"/>
        </a:p>
      </dgm:t>
    </dgm:pt>
    <dgm:pt modelId="{F0A16DD6-C219-4E6F-9E8C-9E9FF22DD21A}" type="pres">
      <dgm:prSet presAssocID="{D9F212AB-C1CE-4C7E-898E-B925F4148336}" presName="hierChild4" presStyleCnt="0"/>
      <dgm:spPr/>
      <dgm:t>
        <a:bodyPr/>
        <a:lstStyle/>
        <a:p>
          <a:endParaRPr lang="es-EC"/>
        </a:p>
      </dgm:t>
    </dgm:pt>
    <dgm:pt modelId="{A7DABDD6-A248-486F-8C85-E01E45AE84B4}" type="pres">
      <dgm:prSet presAssocID="{30A74C2A-CA42-4DB9-BB30-01477C475EE2}" presName="Name17" presStyleLbl="parChTrans1D3" presStyleIdx="3" presStyleCnt="8"/>
      <dgm:spPr/>
      <dgm:t>
        <a:bodyPr/>
        <a:lstStyle/>
        <a:p>
          <a:endParaRPr lang="es-EC"/>
        </a:p>
      </dgm:t>
    </dgm:pt>
    <dgm:pt modelId="{EDD94EA3-8ABA-440B-8EA7-69E51FAA7D1B}" type="pres">
      <dgm:prSet presAssocID="{B85F0225-8D9E-48E9-BE73-7ABFF41A0701}" presName="hierRoot3" presStyleCnt="0"/>
      <dgm:spPr/>
      <dgm:t>
        <a:bodyPr/>
        <a:lstStyle/>
        <a:p>
          <a:endParaRPr lang="es-EC"/>
        </a:p>
      </dgm:t>
    </dgm:pt>
    <dgm:pt modelId="{C1353CB8-119C-48DF-AE69-BA9C6C31DDE2}" type="pres">
      <dgm:prSet presAssocID="{B85F0225-8D9E-48E9-BE73-7ABFF41A0701}" presName="composite3" presStyleCnt="0"/>
      <dgm:spPr/>
      <dgm:t>
        <a:bodyPr/>
        <a:lstStyle/>
        <a:p>
          <a:endParaRPr lang="es-EC"/>
        </a:p>
      </dgm:t>
    </dgm:pt>
    <dgm:pt modelId="{3171B56A-F9B2-4DDE-ACF0-6EEE694D7347}" type="pres">
      <dgm:prSet presAssocID="{B85F0225-8D9E-48E9-BE73-7ABFF41A0701}" presName="background3" presStyleLbl="node3" presStyleIdx="3" presStyleCnt="8"/>
      <dgm:spPr/>
      <dgm:t>
        <a:bodyPr/>
        <a:lstStyle/>
        <a:p>
          <a:endParaRPr lang="es-EC"/>
        </a:p>
      </dgm:t>
    </dgm:pt>
    <dgm:pt modelId="{11CCB478-4BF9-4E8D-B604-2B85A84EACC7}" type="pres">
      <dgm:prSet presAssocID="{B85F0225-8D9E-48E9-BE73-7ABFF41A0701}" presName="text3" presStyleLbl="fgAcc3" presStyleIdx="3" presStyleCnt="8" custScaleX="146520" custScaleY="126461">
        <dgm:presLayoutVars>
          <dgm:chPref val="3"/>
        </dgm:presLayoutVars>
      </dgm:prSet>
      <dgm:spPr/>
      <dgm:t>
        <a:bodyPr/>
        <a:lstStyle/>
        <a:p>
          <a:endParaRPr lang="es-EC"/>
        </a:p>
      </dgm:t>
    </dgm:pt>
    <dgm:pt modelId="{98F3D7A3-3F3D-47D2-86C2-E658F72E1417}" type="pres">
      <dgm:prSet presAssocID="{B85F0225-8D9E-48E9-BE73-7ABFF41A0701}" presName="hierChild4" presStyleCnt="0"/>
      <dgm:spPr/>
      <dgm:t>
        <a:bodyPr/>
        <a:lstStyle/>
        <a:p>
          <a:endParaRPr lang="es-EC"/>
        </a:p>
      </dgm:t>
    </dgm:pt>
    <dgm:pt modelId="{051034E6-38B3-450D-B928-3E6E93BD79C2}" type="pres">
      <dgm:prSet presAssocID="{FD1D2EF0-83CC-4A90-A994-F1DD565E1498}" presName="Name17" presStyleLbl="parChTrans1D3" presStyleIdx="4" presStyleCnt="8"/>
      <dgm:spPr/>
      <dgm:t>
        <a:bodyPr/>
        <a:lstStyle/>
        <a:p>
          <a:endParaRPr lang="es-EC"/>
        </a:p>
      </dgm:t>
    </dgm:pt>
    <dgm:pt modelId="{E6BCE03A-2C75-4416-B97A-4E9C7F9502D1}" type="pres">
      <dgm:prSet presAssocID="{90F3727F-0C7C-47AA-9455-CF7EB55B3CE0}" presName="hierRoot3" presStyleCnt="0"/>
      <dgm:spPr/>
      <dgm:t>
        <a:bodyPr/>
        <a:lstStyle/>
        <a:p>
          <a:endParaRPr lang="es-EC"/>
        </a:p>
      </dgm:t>
    </dgm:pt>
    <dgm:pt modelId="{D90D9837-0DCA-47F8-A255-A657393ABE62}" type="pres">
      <dgm:prSet presAssocID="{90F3727F-0C7C-47AA-9455-CF7EB55B3CE0}" presName="composite3" presStyleCnt="0"/>
      <dgm:spPr/>
      <dgm:t>
        <a:bodyPr/>
        <a:lstStyle/>
        <a:p>
          <a:endParaRPr lang="es-EC"/>
        </a:p>
      </dgm:t>
    </dgm:pt>
    <dgm:pt modelId="{198776B2-AD69-4CA0-BE9C-D738309778BD}" type="pres">
      <dgm:prSet presAssocID="{90F3727F-0C7C-47AA-9455-CF7EB55B3CE0}" presName="background3" presStyleLbl="node3" presStyleIdx="4" presStyleCnt="8"/>
      <dgm:spPr/>
      <dgm:t>
        <a:bodyPr/>
        <a:lstStyle/>
        <a:p>
          <a:endParaRPr lang="es-EC"/>
        </a:p>
      </dgm:t>
    </dgm:pt>
    <dgm:pt modelId="{BC369AED-3684-4AE1-9F73-3ACD38749172}" type="pres">
      <dgm:prSet presAssocID="{90F3727F-0C7C-47AA-9455-CF7EB55B3CE0}" presName="text3" presStyleLbl="fgAcc3" presStyleIdx="4" presStyleCnt="8" custScaleX="160574" custScaleY="132882">
        <dgm:presLayoutVars>
          <dgm:chPref val="3"/>
        </dgm:presLayoutVars>
      </dgm:prSet>
      <dgm:spPr/>
      <dgm:t>
        <a:bodyPr/>
        <a:lstStyle/>
        <a:p>
          <a:endParaRPr lang="es-EC"/>
        </a:p>
      </dgm:t>
    </dgm:pt>
    <dgm:pt modelId="{9DF4C9C6-CC52-487D-AF8E-D047D7A3D124}" type="pres">
      <dgm:prSet presAssocID="{90F3727F-0C7C-47AA-9455-CF7EB55B3CE0}" presName="hierChild4" presStyleCnt="0"/>
      <dgm:spPr/>
      <dgm:t>
        <a:bodyPr/>
        <a:lstStyle/>
        <a:p>
          <a:endParaRPr lang="es-EC"/>
        </a:p>
      </dgm:t>
    </dgm:pt>
    <dgm:pt modelId="{988356D0-65F3-41EF-AE44-EDD949B246C6}" type="pres">
      <dgm:prSet presAssocID="{1A75E179-AAE1-45E8-A9C7-8F238DB57086}" presName="Name10" presStyleLbl="parChTrans1D2" presStyleIdx="2" presStyleCnt="3"/>
      <dgm:spPr/>
      <dgm:t>
        <a:bodyPr/>
        <a:lstStyle/>
        <a:p>
          <a:endParaRPr lang="en-US"/>
        </a:p>
      </dgm:t>
    </dgm:pt>
    <dgm:pt modelId="{C9E1BC64-6390-4996-8C88-D291B0187C49}" type="pres">
      <dgm:prSet presAssocID="{4A514F55-3166-4BB4-ACF1-A33B19F2B0D8}" presName="hierRoot2" presStyleCnt="0"/>
      <dgm:spPr/>
      <dgm:t>
        <a:bodyPr/>
        <a:lstStyle/>
        <a:p>
          <a:endParaRPr lang="es-EC"/>
        </a:p>
      </dgm:t>
    </dgm:pt>
    <dgm:pt modelId="{93476D77-F7FC-47A5-8CD3-7C2069AAEF19}" type="pres">
      <dgm:prSet presAssocID="{4A514F55-3166-4BB4-ACF1-A33B19F2B0D8}" presName="composite2" presStyleCnt="0"/>
      <dgm:spPr/>
      <dgm:t>
        <a:bodyPr/>
        <a:lstStyle/>
        <a:p>
          <a:endParaRPr lang="es-EC"/>
        </a:p>
      </dgm:t>
    </dgm:pt>
    <dgm:pt modelId="{FEA2B89B-5637-4C1A-AFC9-EFDFB3C764FB}" type="pres">
      <dgm:prSet presAssocID="{4A514F55-3166-4BB4-ACF1-A33B19F2B0D8}" presName="background2" presStyleLbl="node2" presStyleIdx="2" presStyleCnt="3"/>
      <dgm:spPr/>
      <dgm:t>
        <a:bodyPr/>
        <a:lstStyle/>
        <a:p>
          <a:endParaRPr lang="es-EC"/>
        </a:p>
      </dgm:t>
    </dgm:pt>
    <dgm:pt modelId="{B59CE518-601B-4161-8A8E-54B71FADE613}" type="pres">
      <dgm:prSet presAssocID="{4A514F55-3166-4BB4-ACF1-A33B19F2B0D8}" presName="text2" presStyleLbl="fgAcc2" presStyleIdx="2" presStyleCnt="3" custScaleX="236232" custScaleY="117575">
        <dgm:presLayoutVars>
          <dgm:chPref val="3"/>
        </dgm:presLayoutVars>
      </dgm:prSet>
      <dgm:spPr/>
      <dgm:t>
        <a:bodyPr/>
        <a:lstStyle/>
        <a:p>
          <a:endParaRPr lang="en-US"/>
        </a:p>
      </dgm:t>
    </dgm:pt>
    <dgm:pt modelId="{D46A0430-D63C-4DE0-A7F1-295D35FF840A}" type="pres">
      <dgm:prSet presAssocID="{4A514F55-3166-4BB4-ACF1-A33B19F2B0D8}" presName="hierChild3" presStyleCnt="0"/>
      <dgm:spPr/>
      <dgm:t>
        <a:bodyPr/>
        <a:lstStyle/>
        <a:p>
          <a:endParaRPr lang="es-EC"/>
        </a:p>
      </dgm:t>
    </dgm:pt>
    <dgm:pt modelId="{5C8760DD-D7CE-4BBA-9204-43EA9C6EC793}" type="pres">
      <dgm:prSet presAssocID="{FC587B99-81BD-460A-A782-32807EDC576E}" presName="Name17" presStyleLbl="parChTrans1D3" presStyleIdx="5" presStyleCnt="8"/>
      <dgm:spPr/>
      <dgm:t>
        <a:bodyPr/>
        <a:lstStyle/>
        <a:p>
          <a:endParaRPr lang="es-EC"/>
        </a:p>
      </dgm:t>
    </dgm:pt>
    <dgm:pt modelId="{72CF861C-E128-4BB3-B518-7576F5644D65}" type="pres">
      <dgm:prSet presAssocID="{53414C2D-AE9F-4317-9A8A-F4333BAC1A5B}" presName="hierRoot3" presStyleCnt="0"/>
      <dgm:spPr/>
      <dgm:t>
        <a:bodyPr/>
        <a:lstStyle/>
        <a:p>
          <a:endParaRPr lang="es-EC"/>
        </a:p>
      </dgm:t>
    </dgm:pt>
    <dgm:pt modelId="{20DDB512-5FE3-423D-AAA4-112E94D1294A}" type="pres">
      <dgm:prSet presAssocID="{53414C2D-AE9F-4317-9A8A-F4333BAC1A5B}" presName="composite3" presStyleCnt="0"/>
      <dgm:spPr/>
      <dgm:t>
        <a:bodyPr/>
        <a:lstStyle/>
        <a:p>
          <a:endParaRPr lang="es-EC"/>
        </a:p>
      </dgm:t>
    </dgm:pt>
    <dgm:pt modelId="{75AB0E3D-1B33-4E45-B770-013C39DDA1FB}" type="pres">
      <dgm:prSet presAssocID="{53414C2D-AE9F-4317-9A8A-F4333BAC1A5B}" presName="background3" presStyleLbl="node3" presStyleIdx="5" presStyleCnt="8"/>
      <dgm:spPr/>
      <dgm:t>
        <a:bodyPr/>
        <a:lstStyle/>
        <a:p>
          <a:endParaRPr lang="es-EC"/>
        </a:p>
      </dgm:t>
    </dgm:pt>
    <dgm:pt modelId="{EB1D7052-F509-4244-93AC-F2548CD931DE}" type="pres">
      <dgm:prSet presAssocID="{53414C2D-AE9F-4317-9A8A-F4333BAC1A5B}" presName="text3" presStyleLbl="fgAcc3" presStyleIdx="5" presStyleCnt="8" custScaleX="147671" custScaleY="160296">
        <dgm:presLayoutVars>
          <dgm:chPref val="3"/>
        </dgm:presLayoutVars>
      </dgm:prSet>
      <dgm:spPr/>
      <dgm:t>
        <a:bodyPr/>
        <a:lstStyle/>
        <a:p>
          <a:endParaRPr lang="es-EC"/>
        </a:p>
      </dgm:t>
    </dgm:pt>
    <dgm:pt modelId="{6344038D-140A-4737-8993-757700733314}" type="pres">
      <dgm:prSet presAssocID="{53414C2D-AE9F-4317-9A8A-F4333BAC1A5B}" presName="hierChild4" presStyleCnt="0"/>
      <dgm:spPr/>
      <dgm:t>
        <a:bodyPr/>
        <a:lstStyle/>
        <a:p>
          <a:endParaRPr lang="es-EC"/>
        </a:p>
      </dgm:t>
    </dgm:pt>
    <dgm:pt modelId="{AD3D29DC-0F57-4E5B-8046-55A9EF47BDA4}" type="pres">
      <dgm:prSet presAssocID="{90C9FFB1-F9DD-4237-B60C-2FFB66D2FE45}" presName="Name17" presStyleLbl="parChTrans1D3" presStyleIdx="6" presStyleCnt="8"/>
      <dgm:spPr/>
      <dgm:t>
        <a:bodyPr/>
        <a:lstStyle/>
        <a:p>
          <a:endParaRPr lang="es-EC"/>
        </a:p>
      </dgm:t>
    </dgm:pt>
    <dgm:pt modelId="{2AE34E1C-DA57-4448-8CF5-49A760952B9E}" type="pres">
      <dgm:prSet presAssocID="{A44BC5B9-C2C8-415F-A0EB-A524CBB034FD}" presName="hierRoot3" presStyleCnt="0"/>
      <dgm:spPr/>
      <dgm:t>
        <a:bodyPr/>
        <a:lstStyle/>
        <a:p>
          <a:endParaRPr lang="es-EC"/>
        </a:p>
      </dgm:t>
    </dgm:pt>
    <dgm:pt modelId="{1109CBBA-2C83-4463-BDE3-84C28E950E1A}" type="pres">
      <dgm:prSet presAssocID="{A44BC5B9-C2C8-415F-A0EB-A524CBB034FD}" presName="composite3" presStyleCnt="0"/>
      <dgm:spPr/>
      <dgm:t>
        <a:bodyPr/>
        <a:lstStyle/>
        <a:p>
          <a:endParaRPr lang="es-EC"/>
        </a:p>
      </dgm:t>
    </dgm:pt>
    <dgm:pt modelId="{4316D8EC-85F8-4C10-BFEC-CF8FDAE73650}" type="pres">
      <dgm:prSet presAssocID="{A44BC5B9-C2C8-415F-A0EB-A524CBB034FD}" presName="background3" presStyleLbl="node3" presStyleIdx="6" presStyleCnt="8"/>
      <dgm:spPr/>
      <dgm:t>
        <a:bodyPr/>
        <a:lstStyle/>
        <a:p>
          <a:endParaRPr lang="es-EC"/>
        </a:p>
      </dgm:t>
    </dgm:pt>
    <dgm:pt modelId="{BCE6BBE9-4BE7-41C8-A4CF-7DEE1C4253FD}" type="pres">
      <dgm:prSet presAssocID="{A44BC5B9-C2C8-415F-A0EB-A524CBB034FD}" presName="text3" presStyleLbl="fgAcc3" presStyleIdx="6" presStyleCnt="8" custScaleX="147270" custScaleY="153278">
        <dgm:presLayoutVars>
          <dgm:chPref val="3"/>
        </dgm:presLayoutVars>
      </dgm:prSet>
      <dgm:spPr/>
      <dgm:t>
        <a:bodyPr/>
        <a:lstStyle/>
        <a:p>
          <a:endParaRPr lang="es-EC"/>
        </a:p>
      </dgm:t>
    </dgm:pt>
    <dgm:pt modelId="{ADCAF146-C265-4E98-A0E5-3DC62E41A99D}" type="pres">
      <dgm:prSet presAssocID="{A44BC5B9-C2C8-415F-A0EB-A524CBB034FD}" presName="hierChild4" presStyleCnt="0"/>
      <dgm:spPr/>
      <dgm:t>
        <a:bodyPr/>
        <a:lstStyle/>
        <a:p>
          <a:endParaRPr lang="es-EC"/>
        </a:p>
      </dgm:t>
    </dgm:pt>
    <dgm:pt modelId="{9714139B-A431-4B7B-9F70-36EA4A2E0EE8}" type="pres">
      <dgm:prSet presAssocID="{681A503E-7FC8-4353-A236-FADC033DE671}" presName="Name17" presStyleLbl="parChTrans1D3" presStyleIdx="7" presStyleCnt="8"/>
      <dgm:spPr/>
      <dgm:t>
        <a:bodyPr/>
        <a:lstStyle/>
        <a:p>
          <a:endParaRPr lang="es-EC"/>
        </a:p>
      </dgm:t>
    </dgm:pt>
    <dgm:pt modelId="{23537304-7918-4EEF-9629-0EFA8D225214}" type="pres">
      <dgm:prSet presAssocID="{4655EC62-8F81-4EF2-A5A2-726A2D7C9166}" presName="hierRoot3" presStyleCnt="0"/>
      <dgm:spPr/>
      <dgm:t>
        <a:bodyPr/>
        <a:lstStyle/>
        <a:p>
          <a:endParaRPr lang="es-EC"/>
        </a:p>
      </dgm:t>
    </dgm:pt>
    <dgm:pt modelId="{18648DCA-649A-4926-84D5-1759ECB60374}" type="pres">
      <dgm:prSet presAssocID="{4655EC62-8F81-4EF2-A5A2-726A2D7C9166}" presName="composite3" presStyleCnt="0"/>
      <dgm:spPr/>
      <dgm:t>
        <a:bodyPr/>
        <a:lstStyle/>
        <a:p>
          <a:endParaRPr lang="es-EC"/>
        </a:p>
      </dgm:t>
    </dgm:pt>
    <dgm:pt modelId="{31AB6587-68B0-4550-9CEC-9943E89F0A3F}" type="pres">
      <dgm:prSet presAssocID="{4655EC62-8F81-4EF2-A5A2-726A2D7C9166}" presName="background3" presStyleLbl="node3" presStyleIdx="7" presStyleCnt="8"/>
      <dgm:spPr/>
      <dgm:t>
        <a:bodyPr/>
        <a:lstStyle/>
        <a:p>
          <a:endParaRPr lang="es-EC"/>
        </a:p>
      </dgm:t>
    </dgm:pt>
    <dgm:pt modelId="{F1E16889-E0A8-4B45-8A9B-E47AC43D4AE2}" type="pres">
      <dgm:prSet presAssocID="{4655EC62-8F81-4EF2-A5A2-726A2D7C9166}" presName="text3" presStyleLbl="fgAcc3" presStyleIdx="7" presStyleCnt="8" custScaleX="121423" custScaleY="145135">
        <dgm:presLayoutVars>
          <dgm:chPref val="3"/>
        </dgm:presLayoutVars>
      </dgm:prSet>
      <dgm:spPr/>
      <dgm:t>
        <a:bodyPr/>
        <a:lstStyle/>
        <a:p>
          <a:endParaRPr lang="es-EC"/>
        </a:p>
      </dgm:t>
    </dgm:pt>
    <dgm:pt modelId="{9944D92D-BA6D-478D-955D-6E3C424F2F8D}" type="pres">
      <dgm:prSet presAssocID="{4655EC62-8F81-4EF2-A5A2-726A2D7C9166}" presName="hierChild4" presStyleCnt="0"/>
      <dgm:spPr/>
      <dgm:t>
        <a:bodyPr/>
        <a:lstStyle/>
        <a:p>
          <a:endParaRPr lang="es-EC"/>
        </a:p>
      </dgm:t>
    </dgm:pt>
  </dgm:ptLst>
  <dgm:cxnLst>
    <dgm:cxn modelId="{06C8F987-4289-4A25-A864-AF0EFB25F72F}" type="presOf" srcId="{B85F0225-8D9E-48E9-BE73-7ABFF41A0701}" destId="{11CCB478-4BF9-4E8D-B604-2B85A84EACC7}" srcOrd="0" destOrd="0" presId="urn:microsoft.com/office/officeart/2005/8/layout/hierarchy1"/>
    <dgm:cxn modelId="{0EA9AE33-8588-43A4-AE33-AB1983295D10}" type="presOf" srcId="{326222C3-C1E2-49ED-A956-88CF2104EB8F}" destId="{92C8CD18-2B26-4AE2-A815-8CA9DA90A448}" srcOrd="0" destOrd="0" presId="urn:microsoft.com/office/officeart/2005/8/layout/hierarchy1"/>
    <dgm:cxn modelId="{D5F3DF51-57AA-4CEC-A315-4A9B25B78493}" type="presOf" srcId="{90F3727F-0C7C-47AA-9455-CF7EB55B3CE0}" destId="{BC369AED-3684-4AE1-9F73-3ACD38749172}" srcOrd="0" destOrd="0" presId="urn:microsoft.com/office/officeart/2005/8/layout/hierarchy1"/>
    <dgm:cxn modelId="{EC2F07D0-CC59-432B-85F9-93C8619056FA}" type="presOf" srcId="{FD1D2EF0-83CC-4A90-A994-F1DD565E1498}" destId="{051034E6-38B3-450D-B928-3E6E93BD79C2}" srcOrd="0" destOrd="0" presId="urn:microsoft.com/office/officeart/2005/8/layout/hierarchy1"/>
    <dgm:cxn modelId="{16496B14-C981-48B4-BBD6-3993B8833FE0}" srcId="{C8B12B1A-E72B-40D7-93BD-610D6DF89CC6}" destId="{326222C3-C1E2-49ED-A956-88CF2104EB8F}" srcOrd="0" destOrd="0" parTransId="{4D7256BF-99C7-4DCB-83F3-313FC32F3072}" sibTransId="{093E218B-9591-4990-B577-83C4B2409B40}"/>
    <dgm:cxn modelId="{5C2B52ED-007E-4CE6-B1FF-580CD75EFEF8}" srcId="{4A514F55-3166-4BB4-ACF1-A33B19F2B0D8}" destId="{A44BC5B9-C2C8-415F-A0EB-A524CBB034FD}" srcOrd="1" destOrd="0" parTransId="{90C9FFB1-F9DD-4237-B60C-2FFB66D2FE45}" sibTransId="{A3CF74F9-6097-4AA0-B8A6-FD793AE4A933}"/>
    <dgm:cxn modelId="{8CBD01BD-2CCB-4DAB-8AA8-3D86B187229E}" srcId="{326222C3-C1E2-49ED-A956-88CF2104EB8F}" destId="{1CE10C05-7311-44EE-BEF3-75D303D62F69}" srcOrd="0" destOrd="0" parTransId="{29DB51BC-314A-4379-A84B-74F7A58989D1}" sibTransId="{02D53A54-7A7E-447C-95ED-75F917581588}"/>
    <dgm:cxn modelId="{90BC7CB8-92B3-46B5-8CDC-8A93D750ED1D}" type="presOf" srcId="{D9F212AB-C1CE-4C7E-898E-B925F4148336}" destId="{9B984EA7-EECE-43DA-AD6E-55952F608C07}" srcOrd="0" destOrd="0" presId="urn:microsoft.com/office/officeart/2005/8/layout/hierarchy1"/>
    <dgm:cxn modelId="{D91A6C97-5389-4885-BB6D-EFE3D3D93A8D}" type="presOf" srcId="{C8B12B1A-E72B-40D7-93BD-610D6DF89CC6}" destId="{1D135A15-9FDC-42F5-8485-9A5AF291F1B7}" srcOrd="0" destOrd="0" presId="urn:microsoft.com/office/officeart/2005/8/layout/hierarchy1"/>
    <dgm:cxn modelId="{D560FE14-DEE9-4ABC-9297-E7A8811D9CF5}" type="presOf" srcId="{30A74C2A-CA42-4DB9-BB30-01477C475EE2}" destId="{A7DABDD6-A248-486F-8C85-E01E45AE84B4}" srcOrd="0" destOrd="0" presId="urn:microsoft.com/office/officeart/2005/8/layout/hierarchy1"/>
    <dgm:cxn modelId="{6C132800-3E16-42F4-83F5-4CDE601DA5FB}" srcId="{08E824E9-080F-4C99-8E33-282799B64AF0}" destId="{B85F0225-8D9E-48E9-BE73-7ABFF41A0701}" srcOrd="1" destOrd="0" parTransId="{30A74C2A-CA42-4DB9-BB30-01477C475EE2}" sibTransId="{F1956AB8-D85C-4EA7-AC94-231C4E6242C7}"/>
    <dgm:cxn modelId="{DF38ECC3-9106-4F96-84AD-C8B2E8594EE5}" type="presOf" srcId="{4655EC62-8F81-4EF2-A5A2-726A2D7C9166}" destId="{F1E16889-E0A8-4B45-8A9B-E47AC43D4AE2}" srcOrd="0" destOrd="0" presId="urn:microsoft.com/office/officeart/2005/8/layout/hierarchy1"/>
    <dgm:cxn modelId="{FEA149B6-E8DA-42C1-8102-9C0D7F7A6F62}" srcId="{326222C3-C1E2-49ED-A956-88CF2104EB8F}" destId="{4A514F55-3166-4BB4-ACF1-A33B19F2B0D8}" srcOrd="2" destOrd="0" parTransId="{1A75E179-AAE1-45E8-A9C7-8F238DB57086}" sibTransId="{A0BFDF31-8B84-4896-B403-88D1D5C1DE19}"/>
    <dgm:cxn modelId="{5CE56F1B-1BD0-446A-BE3C-B013438DE954}" type="presOf" srcId="{F20E99AF-052E-4FC1-B8A0-1581823994BA}" destId="{66B4E90C-2E0E-46CC-9A7D-DB8B026470F0}" srcOrd="0" destOrd="0" presId="urn:microsoft.com/office/officeart/2005/8/layout/hierarchy1"/>
    <dgm:cxn modelId="{458872C7-42BA-4253-A114-BAED6C80BC61}" srcId="{4A514F55-3166-4BB4-ACF1-A33B19F2B0D8}" destId="{4655EC62-8F81-4EF2-A5A2-726A2D7C9166}" srcOrd="2" destOrd="0" parTransId="{681A503E-7FC8-4353-A236-FADC033DE671}" sibTransId="{EB20CEE3-C4C1-42DD-B9E9-7251A8FD79B6}"/>
    <dgm:cxn modelId="{8E2E1731-7715-4205-82B2-5C160E54D5F3}" srcId="{4A514F55-3166-4BB4-ACF1-A33B19F2B0D8}" destId="{53414C2D-AE9F-4317-9A8A-F4333BAC1A5B}" srcOrd="0" destOrd="0" parTransId="{FC587B99-81BD-460A-A782-32807EDC576E}" sibTransId="{08E5540A-6E7B-4CDB-9024-216943324C82}"/>
    <dgm:cxn modelId="{5007B6F5-5956-4B46-AF69-2C1B8442FDB0}" type="presOf" srcId="{29DB51BC-314A-4379-A84B-74F7A58989D1}" destId="{F293E778-95B6-47D4-99FF-29115DAF9ED6}" srcOrd="0" destOrd="0" presId="urn:microsoft.com/office/officeart/2005/8/layout/hierarchy1"/>
    <dgm:cxn modelId="{8BF86BE8-6326-4F7E-8A68-505EA0AC6646}" type="presOf" srcId="{8A4176B2-515A-4142-9156-B201A1A8310E}" destId="{E5611140-6F75-4B77-AB70-C209443E842B}" srcOrd="0" destOrd="0" presId="urn:microsoft.com/office/officeart/2005/8/layout/hierarchy1"/>
    <dgm:cxn modelId="{11D6249E-37B6-45D9-B040-272ED8B13F54}" srcId="{1CE10C05-7311-44EE-BEF3-75D303D62F69}" destId="{86726A95-AFB8-454D-9C29-48E430C93759}" srcOrd="0" destOrd="0" parTransId="{C5AA595F-0C85-46B3-9F57-1EF945DA7A75}" sibTransId="{2FE2D35B-4EE2-4FF8-8790-A0CF31A7E4D4}"/>
    <dgm:cxn modelId="{7BA32DA6-4A7C-42E8-BF87-DDD606FA5AEC}" type="presOf" srcId="{4A514F55-3166-4BB4-ACF1-A33B19F2B0D8}" destId="{B59CE518-601B-4161-8A8E-54B71FADE613}" srcOrd="0" destOrd="0" presId="urn:microsoft.com/office/officeart/2005/8/layout/hierarchy1"/>
    <dgm:cxn modelId="{FBC008D9-C954-48E8-972C-55E0F2DBF6B5}" type="presOf" srcId="{90C9FFB1-F9DD-4237-B60C-2FFB66D2FE45}" destId="{AD3D29DC-0F57-4E5B-8046-55A9EF47BDA4}" srcOrd="0" destOrd="0" presId="urn:microsoft.com/office/officeart/2005/8/layout/hierarchy1"/>
    <dgm:cxn modelId="{C3E93FEB-CE1E-400F-8338-D05C340D0FE9}" type="presOf" srcId="{FC587B99-81BD-460A-A782-32807EDC576E}" destId="{5C8760DD-D7CE-4BBA-9204-43EA9C6EC793}" srcOrd="0" destOrd="0" presId="urn:microsoft.com/office/officeart/2005/8/layout/hierarchy1"/>
    <dgm:cxn modelId="{87B89457-472A-4FED-8C27-BC7E9ECA8ED5}" type="presOf" srcId="{681A503E-7FC8-4353-A236-FADC033DE671}" destId="{9714139B-A431-4B7B-9F70-36EA4A2E0EE8}" srcOrd="0" destOrd="0" presId="urn:microsoft.com/office/officeart/2005/8/layout/hierarchy1"/>
    <dgm:cxn modelId="{5468046A-420B-479F-93FB-15377D1133B6}" type="presOf" srcId="{29C16498-6FC2-4888-B8B0-E2E7A30AD61A}" destId="{43E99E0F-8A8F-44CE-BC5A-FAD64C484077}" srcOrd="0" destOrd="0" presId="urn:microsoft.com/office/officeart/2005/8/layout/hierarchy1"/>
    <dgm:cxn modelId="{DEF63D2F-7917-468E-9A26-5DE39C8D7598}" srcId="{326222C3-C1E2-49ED-A956-88CF2104EB8F}" destId="{08E824E9-080F-4C99-8E33-282799B64AF0}" srcOrd="1" destOrd="0" parTransId="{8A4176B2-515A-4142-9156-B201A1A8310E}" sibTransId="{C9163320-4543-47B9-8536-7545B373C043}"/>
    <dgm:cxn modelId="{686BB870-BE6D-45CA-B194-767DFC39EDBD}" type="presOf" srcId="{64056096-F7B1-48FC-847F-98813C247172}" destId="{C72B3C37-2205-41FA-9D60-AF82D2370810}" srcOrd="0" destOrd="0" presId="urn:microsoft.com/office/officeart/2005/8/layout/hierarchy1"/>
    <dgm:cxn modelId="{43F1B5E4-8E45-4B0A-8AA7-5E10FCC7FE2B}" srcId="{1CE10C05-7311-44EE-BEF3-75D303D62F69}" destId="{29C16498-6FC2-4888-B8B0-E2E7A30AD61A}" srcOrd="1" destOrd="0" parTransId="{F20E99AF-052E-4FC1-B8A0-1581823994BA}" sibTransId="{E8A52B7B-4CF9-40E7-BFC6-A08F0FF3D87A}"/>
    <dgm:cxn modelId="{F77A8C28-3A79-47C6-B3CC-FFCE696BFD4B}" type="presOf" srcId="{86726A95-AFB8-454D-9C29-48E430C93759}" destId="{ED94B0AA-CB58-4E69-9F3C-0CD8CF278D96}" srcOrd="0" destOrd="0" presId="urn:microsoft.com/office/officeart/2005/8/layout/hierarchy1"/>
    <dgm:cxn modelId="{073AE17C-0CBC-4305-A59E-13C02695F11E}" type="presOf" srcId="{1A75E179-AAE1-45E8-A9C7-8F238DB57086}" destId="{988356D0-65F3-41EF-AE44-EDD949B246C6}" srcOrd="0" destOrd="0" presId="urn:microsoft.com/office/officeart/2005/8/layout/hierarchy1"/>
    <dgm:cxn modelId="{6BEE7969-BDFE-4780-9441-00B349FE7AD3}" type="presOf" srcId="{A44BC5B9-C2C8-415F-A0EB-A524CBB034FD}" destId="{BCE6BBE9-4BE7-41C8-A4CF-7DEE1C4253FD}" srcOrd="0" destOrd="0" presId="urn:microsoft.com/office/officeart/2005/8/layout/hierarchy1"/>
    <dgm:cxn modelId="{8C449A18-AE08-4041-BBB2-FE5B49F1707B}" srcId="{08E824E9-080F-4C99-8E33-282799B64AF0}" destId="{D9F212AB-C1CE-4C7E-898E-B925F4148336}" srcOrd="0" destOrd="0" parTransId="{64056096-F7B1-48FC-847F-98813C247172}" sibTransId="{5654E48F-365A-43C9-8443-A7C433042024}"/>
    <dgm:cxn modelId="{AAFA1B35-1803-4582-A352-3F7E2863F6D6}" srcId="{08E824E9-080F-4C99-8E33-282799B64AF0}" destId="{90F3727F-0C7C-47AA-9455-CF7EB55B3CE0}" srcOrd="2" destOrd="0" parTransId="{FD1D2EF0-83CC-4A90-A994-F1DD565E1498}" sibTransId="{43AAE9D1-7114-46FC-8589-A828AB00D287}"/>
    <dgm:cxn modelId="{5F54B156-74A7-46BE-942D-815C62BB8DE4}" type="presOf" srcId="{53414C2D-AE9F-4317-9A8A-F4333BAC1A5B}" destId="{EB1D7052-F509-4244-93AC-F2548CD931DE}" srcOrd="0" destOrd="0" presId="urn:microsoft.com/office/officeart/2005/8/layout/hierarchy1"/>
    <dgm:cxn modelId="{D37CB6BC-CBD4-4590-8A31-BDAD3CC42175}" type="presOf" srcId="{C5AA595F-0C85-46B3-9F57-1EF945DA7A75}" destId="{15B2919D-58A8-4C4B-9ED9-C813E3131E75}" srcOrd="0" destOrd="0" presId="urn:microsoft.com/office/officeart/2005/8/layout/hierarchy1"/>
    <dgm:cxn modelId="{A82ED5E8-FF73-47B3-BE0F-D781BFF7EC90}" type="presOf" srcId="{08E824E9-080F-4C99-8E33-282799B64AF0}" destId="{A1F82DB1-39DA-40AA-8367-6BDD7F108962}" srcOrd="0" destOrd="0" presId="urn:microsoft.com/office/officeart/2005/8/layout/hierarchy1"/>
    <dgm:cxn modelId="{3024E128-EB00-4F5D-81C2-C9ED82902D97}" type="presOf" srcId="{1CE10C05-7311-44EE-BEF3-75D303D62F69}" destId="{79F01403-F8A2-4815-A160-50228A7F2C16}" srcOrd="0" destOrd="0" presId="urn:microsoft.com/office/officeart/2005/8/layout/hierarchy1"/>
    <dgm:cxn modelId="{5858F60D-80B6-45D2-B7A5-31128AA8EF7C}" type="presParOf" srcId="{1D135A15-9FDC-42F5-8485-9A5AF291F1B7}" destId="{E347B123-3C83-410A-A874-1DD22E2577E0}" srcOrd="0" destOrd="0" presId="urn:microsoft.com/office/officeart/2005/8/layout/hierarchy1"/>
    <dgm:cxn modelId="{49AE4FB3-DA9E-4DB0-B3FA-D737C913BB90}" type="presParOf" srcId="{E347B123-3C83-410A-A874-1DD22E2577E0}" destId="{F30342F3-9F65-4088-9CD4-B82260CC4925}" srcOrd="0" destOrd="0" presId="urn:microsoft.com/office/officeart/2005/8/layout/hierarchy1"/>
    <dgm:cxn modelId="{2DB9B400-62B0-4F5D-8084-4C9B96D50B53}" type="presParOf" srcId="{F30342F3-9F65-4088-9CD4-B82260CC4925}" destId="{5BCC0999-9D15-464A-B85B-605CC34E3AA4}" srcOrd="0" destOrd="0" presId="urn:microsoft.com/office/officeart/2005/8/layout/hierarchy1"/>
    <dgm:cxn modelId="{2C33B429-6742-410B-BEC1-9B07B692E9C7}" type="presParOf" srcId="{F30342F3-9F65-4088-9CD4-B82260CC4925}" destId="{92C8CD18-2B26-4AE2-A815-8CA9DA90A448}" srcOrd="1" destOrd="0" presId="urn:microsoft.com/office/officeart/2005/8/layout/hierarchy1"/>
    <dgm:cxn modelId="{0EE9DC7E-8153-4549-BD64-F960236BEEB2}" type="presParOf" srcId="{E347B123-3C83-410A-A874-1DD22E2577E0}" destId="{A904C496-5C59-466C-B494-8A5173FCA45D}" srcOrd="1" destOrd="0" presId="urn:microsoft.com/office/officeart/2005/8/layout/hierarchy1"/>
    <dgm:cxn modelId="{CA8CEA24-AF5B-4EC4-B17F-5B9D1CE12265}" type="presParOf" srcId="{A904C496-5C59-466C-B494-8A5173FCA45D}" destId="{F293E778-95B6-47D4-99FF-29115DAF9ED6}" srcOrd="0" destOrd="0" presId="urn:microsoft.com/office/officeart/2005/8/layout/hierarchy1"/>
    <dgm:cxn modelId="{A35CA35F-E132-469A-8A56-C1A0DC021200}" type="presParOf" srcId="{A904C496-5C59-466C-B494-8A5173FCA45D}" destId="{0C926E24-9E94-4408-80EA-C736B20AF898}" srcOrd="1" destOrd="0" presId="urn:microsoft.com/office/officeart/2005/8/layout/hierarchy1"/>
    <dgm:cxn modelId="{05FE8964-B015-4E4E-BBEF-EE4C3958F4D8}" type="presParOf" srcId="{0C926E24-9E94-4408-80EA-C736B20AF898}" destId="{F00DDF54-9372-44EF-9ADB-78790F200DD8}" srcOrd="0" destOrd="0" presId="urn:microsoft.com/office/officeart/2005/8/layout/hierarchy1"/>
    <dgm:cxn modelId="{C19093ED-04A2-4A5E-81E6-FE8C3E1E37BA}" type="presParOf" srcId="{F00DDF54-9372-44EF-9ADB-78790F200DD8}" destId="{5144BC3D-0262-490E-8F3B-B6EE3C00981D}" srcOrd="0" destOrd="0" presId="urn:microsoft.com/office/officeart/2005/8/layout/hierarchy1"/>
    <dgm:cxn modelId="{05C4F5B2-2E5B-4CFC-B4E1-D00EA3899923}" type="presParOf" srcId="{F00DDF54-9372-44EF-9ADB-78790F200DD8}" destId="{79F01403-F8A2-4815-A160-50228A7F2C16}" srcOrd="1" destOrd="0" presId="urn:microsoft.com/office/officeart/2005/8/layout/hierarchy1"/>
    <dgm:cxn modelId="{5AFDE50F-623F-4706-AFB4-3698FF6B20C1}" type="presParOf" srcId="{0C926E24-9E94-4408-80EA-C736B20AF898}" destId="{0A815D8A-A899-492E-B005-EE6DEB733947}" srcOrd="1" destOrd="0" presId="urn:microsoft.com/office/officeart/2005/8/layout/hierarchy1"/>
    <dgm:cxn modelId="{F1F60FA8-467A-4448-947B-BBD0282561CE}" type="presParOf" srcId="{0A815D8A-A899-492E-B005-EE6DEB733947}" destId="{15B2919D-58A8-4C4B-9ED9-C813E3131E75}" srcOrd="0" destOrd="0" presId="urn:microsoft.com/office/officeart/2005/8/layout/hierarchy1"/>
    <dgm:cxn modelId="{AECAA622-5F9B-4E2E-A88C-2AB71C1A796C}" type="presParOf" srcId="{0A815D8A-A899-492E-B005-EE6DEB733947}" destId="{DDF41C37-81F0-406B-9565-51C19E28AD55}" srcOrd="1" destOrd="0" presId="urn:microsoft.com/office/officeart/2005/8/layout/hierarchy1"/>
    <dgm:cxn modelId="{A01BC446-08CA-42F5-A1A6-C7B3DCC31CC5}" type="presParOf" srcId="{DDF41C37-81F0-406B-9565-51C19E28AD55}" destId="{6C3F87B8-9895-496C-99F5-4C53AD942E04}" srcOrd="0" destOrd="0" presId="urn:microsoft.com/office/officeart/2005/8/layout/hierarchy1"/>
    <dgm:cxn modelId="{D53275E3-6EDA-4882-B591-24B29008CDC8}" type="presParOf" srcId="{6C3F87B8-9895-496C-99F5-4C53AD942E04}" destId="{3811595D-816E-4056-AAC2-8E4684145623}" srcOrd="0" destOrd="0" presId="urn:microsoft.com/office/officeart/2005/8/layout/hierarchy1"/>
    <dgm:cxn modelId="{6FEE9C42-D5F5-4D62-844E-CAB15889D48F}" type="presParOf" srcId="{6C3F87B8-9895-496C-99F5-4C53AD942E04}" destId="{ED94B0AA-CB58-4E69-9F3C-0CD8CF278D96}" srcOrd="1" destOrd="0" presId="urn:microsoft.com/office/officeart/2005/8/layout/hierarchy1"/>
    <dgm:cxn modelId="{9B395DD7-0E6C-46C9-9C0B-DE09907E56D9}" type="presParOf" srcId="{DDF41C37-81F0-406B-9565-51C19E28AD55}" destId="{BDA75674-E738-46C3-BA93-D98144A59985}" srcOrd="1" destOrd="0" presId="urn:microsoft.com/office/officeart/2005/8/layout/hierarchy1"/>
    <dgm:cxn modelId="{FB362F89-DF7C-4530-BA72-086540015093}" type="presParOf" srcId="{0A815D8A-A899-492E-B005-EE6DEB733947}" destId="{66B4E90C-2E0E-46CC-9A7D-DB8B026470F0}" srcOrd="2" destOrd="0" presId="urn:microsoft.com/office/officeart/2005/8/layout/hierarchy1"/>
    <dgm:cxn modelId="{3CFB082A-D507-437B-BA6F-8CCE49AE1674}" type="presParOf" srcId="{0A815D8A-A899-492E-B005-EE6DEB733947}" destId="{A10CF9EB-4487-40FA-89D4-20B5252EC790}" srcOrd="3" destOrd="0" presId="urn:microsoft.com/office/officeart/2005/8/layout/hierarchy1"/>
    <dgm:cxn modelId="{E2ACF1E9-631D-4CAC-B5E9-1ED0E74A83AE}" type="presParOf" srcId="{A10CF9EB-4487-40FA-89D4-20B5252EC790}" destId="{723E6869-AA13-4BED-8AAE-57A6EDBADB51}" srcOrd="0" destOrd="0" presId="urn:microsoft.com/office/officeart/2005/8/layout/hierarchy1"/>
    <dgm:cxn modelId="{DCEE7B2D-789C-426D-AB6E-C8A6375E45D3}" type="presParOf" srcId="{723E6869-AA13-4BED-8AAE-57A6EDBADB51}" destId="{310F8DD3-8C37-4B97-90B6-9925B3162749}" srcOrd="0" destOrd="0" presId="urn:microsoft.com/office/officeart/2005/8/layout/hierarchy1"/>
    <dgm:cxn modelId="{524FD11E-EFE3-4391-85B2-24DD0D663735}" type="presParOf" srcId="{723E6869-AA13-4BED-8AAE-57A6EDBADB51}" destId="{43E99E0F-8A8F-44CE-BC5A-FAD64C484077}" srcOrd="1" destOrd="0" presId="urn:microsoft.com/office/officeart/2005/8/layout/hierarchy1"/>
    <dgm:cxn modelId="{94BE1DB6-68CA-4804-8494-6967D3990350}" type="presParOf" srcId="{A10CF9EB-4487-40FA-89D4-20B5252EC790}" destId="{8968ABFC-852C-4290-9D68-0E72FEEB1118}" srcOrd="1" destOrd="0" presId="urn:microsoft.com/office/officeart/2005/8/layout/hierarchy1"/>
    <dgm:cxn modelId="{09F5FA83-BC73-4BE6-8DAF-1404BE0ADCB3}" type="presParOf" srcId="{A904C496-5C59-466C-B494-8A5173FCA45D}" destId="{E5611140-6F75-4B77-AB70-C209443E842B}" srcOrd="2" destOrd="0" presId="urn:microsoft.com/office/officeart/2005/8/layout/hierarchy1"/>
    <dgm:cxn modelId="{D09AA7B6-A825-4E02-B408-EF62D9948C10}" type="presParOf" srcId="{A904C496-5C59-466C-B494-8A5173FCA45D}" destId="{74285CA7-D2D5-4188-8F1E-07B7AF96C13E}" srcOrd="3" destOrd="0" presId="urn:microsoft.com/office/officeart/2005/8/layout/hierarchy1"/>
    <dgm:cxn modelId="{D2D73632-5350-4318-A82F-10AA8A38D78B}" type="presParOf" srcId="{74285CA7-D2D5-4188-8F1E-07B7AF96C13E}" destId="{6D583738-421B-4ECB-BF2D-A9A78DA4BAB8}" srcOrd="0" destOrd="0" presId="urn:microsoft.com/office/officeart/2005/8/layout/hierarchy1"/>
    <dgm:cxn modelId="{6FE6997B-12E5-46F0-B67B-02699DDBA811}" type="presParOf" srcId="{6D583738-421B-4ECB-BF2D-A9A78DA4BAB8}" destId="{B1BDF834-0777-4D75-9E91-6BCBDB0E7F26}" srcOrd="0" destOrd="0" presId="urn:microsoft.com/office/officeart/2005/8/layout/hierarchy1"/>
    <dgm:cxn modelId="{89847F91-97C3-4850-BE44-D4D150EF20C9}" type="presParOf" srcId="{6D583738-421B-4ECB-BF2D-A9A78DA4BAB8}" destId="{A1F82DB1-39DA-40AA-8367-6BDD7F108962}" srcOrd="1" destOrd="0" presId="urn:microsoft.com/office/officeart/2005/8/layout/hierarchy1"/>
    <dgm:cxn modelId="{401C8E75-D9D0-45B0-A276-7C2C0A92B4A7}" type="presParOf" srcId="{74285CA7-D2D5-4188-8F1E-07B7AF96C13E}" destId="{B037A324-FE80-4FF2-81AB-AD2C9597E091}" srcOrd="1" destOrd="0" presId="urn:microsoft.com/office/officeart/2005/8/layout/hierarchy1"/>
    <dgm:cxn modelId="{880C84D7-74D8-4293-963A-84F70C2CCE9C}" type="presParOf" srcId="{B037A324-FE80-4FF2-81AB-AD2C9597E091}" destId="{C72B3C37-2205-41FA-9D60-AF82D2370810}" srcOrd="0" destOrd="0" presId="urn:microsoft.com/office/officeart/2005/8/layout/hierarchy1"/>
    <dgm:cxn modelId="{E99256E6-D147-48A7-90C1-872BB3D70BE1}" type="presParOf" srcId="{B037A324-FE80-4FF2-81AB-AD2C9597E091}" destId="{9539EF28-456B-4870-8594-A639BB07A78C}" srcOrd="1" destOrd="0" presId="urn:microsoft.com/office/officeart/2005/8/layout/hierarchy1"/>
    <dgm:cxn modelId="{6A3C9E4A-BB6F-41C5-BB8E-64578652E42E}" type="presParOf" srcId="{9539EF28-456B-4870-8594-A639BB07A78C}" destId="{35DA929A-81BF-4FDF-AEBD-748F5384FBD9}" srcOrd="0" destOrd="0" presId="urn:microsoft.com/office/officeart/2005/8/layout/hierarchy1"/>
    <dgm:cxn modelId="{755C5A28-81D7-49F9-9DD4-9F5004BD1F91}" type="presParOf" srcId="{35DA929A-81BF-4FDF-AEBD-748F5384FBD9}" destId="{A29A9BB6-57A0-4484-9549-FE3587764966}" srcOrd="0" destOrd="0" presId="urn:microsoft.com/office/officeart/2005/8/layout/hierarchy1"/>
    <dgm:cxn modelId="{5F9BD2BB-7380-44BF-BCB4-01A936902E4F}" type="presParOf" srcId="{35DA929A-81BF-4FDF-AEBD-748F5384FBD9}" destId="{9B984EA7-EECE-43DA-AD6E-55952F608C07}" srcOrd="1" destOrd="0" presId="urn:microsoft.com/office/officeart/2005/8/layout/hierarchy1"/>
    <dgm:cxn modelId="{891DB5DC-1F4B-4F5A-8B11-E78468B8ABDA}" type="presParOf" srcId="{9539EF28-456B-4870-8594-A639BB07A78C}" destId="{F0A16DD6-C219-4E6F-9E8C-9E9FF22DD21A}" srcOrd="1" destOrd="0" presId="urn:microsoft.com/office/officeart/2005/8/layout/hierarchy1"/>
    <dgm:cxn modelId="{BE4D1B65-79B6-45C6-858E-278812759ECC}" type="presParOf" srcId="{B037A324-FE80-4FF2-81AB-AD2C9597E091}" destId="{A7DABDD6-A248-486F-8C85-E01E45AE84B4}" srcOrd="2" destOrd="0" presId="urn:microsoft.com/office/officeart/2005/8/layout/hierarchy1"/>
    <dgm:cxn modelId="{96B34F39-06AA-4960-9EA0-03CE7464EDFC}" type="presParOf" srcId="{B037A324-FE80-4FF2-81AB-AD2C9597E091}" destId="{EDD94EA3-8ABA-440B-8EA7-69E51FAA7D1B}" srcOrd="3" destOrd="0" presId="urn:microsoft.com/office/officeart/2005/8/layout/hierarchy1"/>
    <dgm:cxn modelId="{B68AA0F8-A1A0-4DE8-BCE2-E211593FB4D0}" type="presParOf" srcId="{EDD94EA3-8ABA-440B-8EA7-69E51FAA7D1B}" destId="{C1353CB8-119C-48DF-AE69-BA9C6C31DDE2}" srcOrd="0" destOrd="0" presId="urn:microsoft.com/office/officeart/2005/8/layout/hierarchy1"/>
    <dgm:cxn modelId="{089CD652-9D25-4B86-80EB-BFFB3F0A1FAD}" type="presParOf" srcId="{C1353CB8-119C-48DF-AE69-BA9C6C31DDE2}" destId="{3171B56A-F9B2-4DDE-ACF0-6EEE694D7347}" srcOrd="0" destOrd="0" presId="urn:microsoft.com/office/officeart/2005/8/layout/hierarchy1"/>
    <dgm:cxn modelId="{DBF73200-2E37-4743-B81D-1D6A6B5D4560}" type="presParOf" srcId="{C1353CB8-119C-48DF-AE69-BA9C6C31DDE2}" destId="{11CCB478-4BF9-4E8D-B604-2B85A84EACC7}" srcOrd="1" destOrd="0" presId="urn:microsoft.com/office/officeart/2005/8/layout/hierarchy1"/>
    <dgm:cxn modelId="{D3D73416-DF18-45E3-8C45-EB5F29B5BDD5}" type="presParOf" srcId="{EDD94EA3-8ABA-440B-8EA7-69E51FAA7D1B}" destId="{98F3D7A3-3F3D-47D2-86C2-E658F72E1417}" srcOrd="1" destOrd="0" presId="urn:microsoft.com/office/officeart/2005/8/layout/hierarchy1"/>
    <dgm:cxn modelId="{71312C75-AD91-4272-9069-5759B6CF04E4}" type="presParOf" srcId="{B037A324-FE80-4FF2-81AB-AD2C9597E091}" destId="{051034E6-38B3-450D-B928-3E6E93BD79C2}" srcOrd="4" destOrd="0" presId="urn:microsoft.com/office/officeart/2005/8/layout/hierarchy1"/>
    <dgm:cxn modelId="{48E93FE0-20DF-43B4-9CCA-DCEAD02ECA33}" type="presParOf" srcId="{B037A324-FE80-4FF2-81AB-AD2C9597E091}" destId="{E6BCE03A-2C75-4416-B97A-4E9C7F9502D1}" srcOrd="5" destOrd="0" presId="urn:microsoft.com/office/officeart/2005/8/layout/hierarchy1"/>
    <dgm:cxn modelId="{6C92D963-7524-4E58-BD42-D7A88C067F99}" type="presParOf" srcId="{E6BCE03A-2C75-4416-B97A-4E9C7F9502D1}" destId="{D90D9837-0DCA-47F8-A255-A657393ABE62}" srcOrd="0" destOrd="0" presId="urn:microsoft.com/office/officeart/2005/8/layout/hierarchy1"/>
    <dgm:cxn modelId="{7BB7C4A1-0A09-45BD-8105-1B056ACC3EEF}" type="presParOf" srcId="{D90D9837-0DCA-47F8-A255-A657393ABE62}" destId="{198776B2-AD69-4CA0-BE9C-D738309778BD}" srcOrd="0" destOrd="0" presId="urn:microsoft.com/office/officeart/2005/8/layout/hierarchy1"/>
    <dgm:cxn modelId="{7B3C3DBE-8756-4824-8F65-FFA41C0C9AAC}" type="presParOf" srcId="{D90D9837-0DCA-47F8-A255-A657393ABE62}" destId="{BC369AED-3684-4AE1-9F73-3ACD38749172}" srcOrd="1" destOrd="0" presId="urn:microsoft.com/office/officeart/2005/8/layout/hierarchy1"/>
    <dgm:cxn modelId="{86466177-CA39-4F88-B641-1F16380B3859}" type="presParOf" srcId="{E6BCE03A-2C75-4416-B97A-4E9C7F9502D1}" destId="{9DF4C9C6-CC52-487D-AF8E-D047D7A3D124}" srcOrd="1" destOrd="0" presId="urn:microsoft.com/office/officeart/2005/8/layout/hierarchy1"/>
    <dgm:cxn modelId="{82ED5DB0-3EA5-4177-8A9F-F8AAAB7E3A9A}" type="presParOf" srcId="{A904C496-5C59-466C-B494-8A5173FCA45D}" destId="{988356D0-65F3-41EF-AE44-EDD949B246C6}" srcOrd="4" destOrd="0" presId="urn:microsoft.com/office/officeart/2005/8/layout/hierarchy1"/>
    <dgm:cxn modelId="{AEE32387-94FE-4F56-BCD9-4E66E088E231}" type="presParOf" srcId="{A904C496-5C59-466C-B494-8A5173FCA45D}" destId="{C9E1BC64-6390-4996-8C88-D291B0187C49}" srcOrd="5" destOrd="0" presId="urn:microsoft.com/office/officeart/2005/8/layout/hierarchy1"/>
    <dgm:cxn modelId="{AB6752A9-15E6-4B60-A932-6FDC7B6F4887}" type="presParOf" srcId="{C9E1BC64-6390-4996-8C88-D291B0187C49}" destId="{93476D77-F7FC-47A5-8CD3-7C2069AAEF19}" srcOrd="0" destOrd="0" presId="urn:microsoft.com/office/officeart/2005/8/layout/hierarchy1"/>
    <dgm:cxn modelId="{B14CCBE9-9A65-4406-BEDE-38399727AC68}" type="presParOf" srcId="{93476D77-F7FC-47A5-8CD3-7C2069AAEF19}" destId="{FEA2B89B-5637-4C1A-AFC9-EFDFB3C764FB}" srcOrd="0" destOrd="0" presId="urn:microsoft.com/office/officeart/2005/8/layout/hierarchy1"/>
    <dgm:cxn modelId="{716DA497-AF4B-469A-B814-5CA1F108BC65}" type="presParOf" srcId="{93476D77-F7FC-47A5-8CD3-7C2069AAEF19}" destId="{B59CE518-601B-4161-8A8E-54B71FADE613}" srcOrd="1" destOrd="0" presId="urn:microsoft.com/office/officeart/2005/8/layout/hierarchy1"/>
    <dgm:cxn modelId="{6E9380F9-DF51-4F86-A065-7650932F3D52}" type="presParOf" srcId="{C9E1BC64-6390-4996-8C88-D291B0187C49}" destId="{D46A0430-D63C-4DE0-A7F1-295D35FF840A}" srcOrd="1" destOrd="0" presId="urn:microsoft.com/office/officeart/2005/8/layout/hierarchy1"/>
    <dgm:cxn modelId="{26DA2446-372E-4808-959C-DF09AF26ECFB}" type="presParOf" srcId="{D46A0430-D63C-4DE0-A7F1-295D35FF840A}" destId="{5C8760DD-D7CE-4BBA-9204-43EA9C6EC793}" srcOrd="0" destOrd="0" presId="urn:microsoft.com/office/officeart/2005/8/layout/hierarchy1"/>
    <dgm:cxn modelId="{31E2D741-13BD-4B65-A957-C9E85E78D6F2}" type="presParOf" srcId="{D46A0430-D63C-4DE0-A7F1-295D35FF840A}" destId="{72CF861C-E128-4BB3-B518-7576F5644D65}" srcOrd="1" destOrd="0" presId="urn:microsoft.com/office/officeart/2005/8/layout/hierarchy1"/>
    <dgm:cxn modelId="{BD30DA67-4613-4328-807A-B036640E45BA}" type="presParOf" srcId="{72CF861C-E128-4BB3-B518-7576F5644D65}" destId="{20DDB512-5FE3-423D-AAA4-112E94D1294A}" srcOrd="0" destOrd="0" presId="urn:microsoft.com/office/officeart/2005/8/layout/hierarchy1"/>
    <dgm:cxn modelId="{49376011-ACD3-46E4-BC61-4D6C74CA7228}" type="presParOf" srcId="{20DDB512-5FE3-423D-AAA4-112E94D1294A}" destId="{75AB0E3D-1B33-4E45-B770-013C39DDA1FB}" srcOrd="0" destOrd="0" presId="urn:microsoft.com/office/officeart/2005/8/layout/hierarchy1"/>
    <dgm:cxn modelId="{0F499791-9A0C-4DCF-B65D-8E7762C1C53A}" type="presParOf" srcId="{20DDB512-5FE3-423D-AAA4-112E94D1294A}" destId="{EB1D7052-F509-4244-93AC-F2548CD931DE}" srcOrd="1" destOrd="0" presId="urn:microsoft.com/office/officeart/2005/8/layout/hierarchy1"/>
    <dgm:cxn modelId="{A19316A6-5BB8-47E5-8B85-F5A0B814EDE8}" type="presParOf" srcId="{72CF861C-E128-4BB3-B518-7576F5644D65}" destId="{6344038D-140A-4737-8993-757700733314}" srcOrd="1" destOrd="0" presId="urn:microsoft.com/office/officeart/2005/8/layout/hierarchy1"/>
    <dgm:cxn modelId="{43AF69A1-BA0A-4F7D-B335-DD2ACEADBC9A}" type="presParOf" srcId="{D46A0430-D63C-4DE0-A7F1-295D35FF840A}" destId="{AD3D29DC-0F57-4E5B-8046-55A9EF47BDA4}" srcOrd="2" destOrd="0" presId="urn:microsoft.com/office/officeart/2005/8/layout/hierarchy1"/>
    <dgm:cxn modelId="{14B363AD-A1AB-4B67-B6B6-B6DB8DA1FE0D}" type="presParOf" srcId="{D46A0430-D63C-4DE0-A7F1-295D35FF840A}" destId="{2AE34E1C-DA57-4448-8CF5-49A760952B9E}" srcOrd="3" destOrd="0" presId="urn:microsoft.com/office/officeart/2005/8/layout/hierarchy1"/>
    <dgm:cxn modelId="{06614E93-213E-4910-8BC2-6F8FB9B1C9DA}" type="presParOf" srcId="{2AE34E1C-DA57-4448-8CF5-49A760952B9E}" destId="{1109CBBA-2C83-4463-BDE3-84C28E950E1A}" srcOrd="0" destOrd="0" presId="urn:microsoft.com/office/officeart/2005/8/layout/hierarchy1"/>
    <dgm:cxn modelId="{2CCA880F-B375-4CE0-88B0-551173022E95}" type="presParOf" srcId="{1109CBBA-2C83-4463-BDE3-84C28E950E1A}" destId="{4316D8EC-85F8-4C10-BFEC-CF8FDAE73650}" srcOrd="0" destOrd="0" presId="urn:microsoft.com/office/officeart/2005/8/layout/hierarchy1"/>
    <dgm:cxn modelId="{3C0ED95C-DD23-4C72-B808-1636490FB202}" type="presParOf" srcId="{1109CBBA-2C83-4463-BDE3-84C28E950E1A}" destId="{BCE6BBE9-4BE7-41C8-A4CF-7DEE1C4253FD}" srcOrd="1" destOrd="0" presId="urn:microsoft.com/office/officeart/2005/8/layout/hierarchy1"/>
    <dgm:cxn modelId="{95983343-6E79-4DA0-9E96-4B1E820B76FB}" type="presParOf" srcId="{2AE34E1C-DA57-4448-8CF5-49A760952B9E}" destId="{ADCAF146-C265-4E98-A0E5-3DC62E41A99D}" srcOrd="1" destOrd="0" presId="urn:microsoft.com/office/officeart/2005/8/layout/hierarchy1"/>
    <dgm:cxn modelId="{4D07112A-CA7D-479D-BCC5-E57D461ED075}" type="presParOf" srcId="{D46A0430-D63C-4DE0-A7F1-295D35FF840A}" destId="{9714139B-A431-4B7B-9F70-36EA4A2E0EE8}" srcOrd="4" destOrd="0" presId="urn:microsoft.com/office/officeart/2005/8/layout/hierarchy1"/>
    <dgm:cxn modelId="{3CB06C5C-9060-4CA8-A404-C9448B63E60F}" type="presParOf" srcId="{D46A0430-D63C-4DE0-A7F1-295D35FF840A}" destId="{23537304-7918-4EEF-9629-0EFA8D225214}" srcOrd="5" destOrd="0" presId="urn:microsoft.com/office/officeart/2005/8/layout/hierarchy1"/>
    <dgm:cxn modelId="{F06557E7-29CC-4DDB-9E71-04F508900FCE}" type="presParOf" srcId="{23537304-7918-4EEF-9629-0EFA8D225214}" destId="{18648DCA-649A-4926-84D5-1759ECB60374}" srcOrd="0" destOrd="0" presId="urn:microsoft.com/office/officeart/2005/8/layout/hierarchy1"/>
    <dgm:cxn modelId="{81F3B298-93B1-4811-AFBE-9A66C33C8348}" type="presParOf" srcId="{18648DCA-649A-4926-84D5-1759ECB60374}" destId="{31AB6587-68B0-4550-9CEC-9943E89F0A3F}" srcOrd="0" destOrd="0" presId="urn:microsoft.com/office/officeart/2005/8/layout/hierarchy1"/>
    <dgm:cxn modelId="{871F29B4-3D8B-4828-A969-25A7152B32C9}" type="presParOf" srcId="{18648DCA-649A-4926-84D5-1759ECB60374}" destId="{F1E16889-E0A8-4B45-8A9B-E47AC43D4AE2}" srcOrd="1" destOrd="0" presId="urn:microsoft.com/office/officeart/2005/8/layout/hierarchy1"/>
    <dgm:cxn modelId="{5C664F52-2B06-4F16-93D2-6762AB13A3AA}" type="presParOf" srcId="{23537304-7918-4EEF-9629-0EFA8D225214}" destId="{9944D92D-BA6D-478D-955D-6E3C424F2F8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CDEA1B-69E6-4150-BCF9-BFDDC5EFD71C}" type="doc">
      <dgm:prSet loTypeId="urn:microsoft.com/office/officeart/2005/8/layout/hierarchy1" loCatId="hierarchy" qsTypeId="urn:microsoft.com/office/officeart/2005/8/quickstyle/simple3" qsCatId="simple" csTypeId="urn:microsoft.com/office/officeart/2005/8/colors/accent2_2" csCatId="accent2" phldr="1"/>
      <dgm:spPr/>
      <dgm:t>
        <a:bodyPr/>
        <a:lstStyle/>
        <a:p>
          <a:endParaRPr lang="en-US"/>
        </a:p>
      </dgm:t>
    </dgm:pt>
    <dgm:pt modelId="{A54BB10D-A21A-4B13-883C-62B227F020E9}">
      <dgm:prSet phldrT="[Texto]"/>
      <dgm:spPr/>
      <dgm:t>
        <a:bodyPr/>
        <a:lstStyle/>
        <a:p>
          <a:r>
            <a:rPr lang="en-US"/>
            <a:t>Sistema </a:t>
          </a:r>
        </a:p>
        <a:p>
          <a:r>
            <a:rPr lang="en-US"/>
            <a:t>Eléctrico-Electrónico</a:t>
          </a:r>
        </a:p>
      </dgm:t>
    </dgm:pt>
    <dgm:pt modelId="{9948B06A-9BC4-4923-948F-F569DB95F0DE}" type="parTrans" cxnId="{8F6445B6-4F46-4CD6-A916-9E3AEA5EFE68}">
      <dgm:prSet/>
      <dgm:spPr/>
      <dgm:t>
        <a:bodyPr/>
        <a:lstStyle/>
        <a:p>
          <a:endParaRPr lang="en-US"/>
        </a:p>
      </dgm:t>
    </dgm:pt>
    <dgm:pt modelId="{C86D1C02-5BAC-47E7-BBB3-3B60BD8ACCA1}" type="sibTrans" cxnId="{8F6445B6-4F46-4CD6-A916-9E3AEA5EFE68}">
      <dgm:prSet/>
      <dgm:spPr/>
      <dgm:t>
        <a:bodyPr/>
        <a:lstStyle/>
        <a:p>
          <a:endParaRPr lang="en-US"/>
        </a:p>
      </dgm:t>
    </dgm:pt>
    <dgm:pt modelId="{690699F9-0E5D-4AC2-A19E-5802E3DAFC8B}">
      <dgm:prSet phldrT="[Texto]"/>
      <dgm:spPr/>
      <dgm:t>
        <a:bodyPr/>
        <a:lstStyle/>
        <a:p>
          <a:r>
            <a:rPr lang="en-US" dirty="0" err="1" smtClean="0"/>
            <a:t>Alimentación</a:t>
          </a:r>
          <a:endParaRPr lang="en-US" dirty="0" smtClean="0"/>
        </a:p>
        <a:p>
          <a:r>
            <a:rPr lang="en-US" dirty="0" err="1" smtClean="0"/>
            <a:t>Energética</a:t>
          </a:r>
          <a:endParaRPr lang="en-US" dirty="0"/>
        </a:p>
      </dgm:t>
    </dgm:pt>
    <dgm:pt modelId="{E9F63160-41A7-496E-980C-8E989CECA9B0}" type="parTrans" cxnId="{158E75B5-4EEC-465C-8797-A4292EEED30D}">
      <dgm:prSet/>
      <dgm:spPr/>
      <dgm:t>
        <a:bodyPr/>
        <a:lstStyle/>
        <a:p>
          <a:endParaRPr lang="en-US"/>
        </a:p>
      </dgm:t>
    </dgm:pt>
    <dgm:pt modelId="{DFD819CD-5035-43F9-A25E-5DE2C9667B76}" type="sibTrans" cxnId="{158E75B5-4EEC-465C-8797-A4292EEED30D}">
      <dgm:prSet/>
      <dgm:spPr/>
      <dgm:t>
        <a:bodyPr/>
        <a:lstStyle/>
        <a:p>
          <a:endParaRPr lang="en-US"/>
        </a:p>
      </dgm:t>
    </dgm:pt>
    <dgm:pt modelId="{207ADC1B-10B4-4070-BD1E-C4FE6157D287}">
      <dgm:prSet phldrT="[Texto]"/>
      <dgm:spPr/>
      <dgm:t>
        <a:bodyPr/>
        <a:lstStyle/>
        <a:p>
          <a:r>
            <a:rPr lang="en-US"/>
            <a:t>Circuito de Potencia</a:t>
          </a:r>
        </a:p>
      </dgm:t>
    </dgm:pt>
    <dgm:pt modelId="{2AAFE69F-D08D-4E3D-A6EE-487BC51C965C}" type="parTrans" cxnId="{8E746A50-ED2C-4AB4-9B51-4CD7DC1A8C8E}">
      <dgm:prSet/>
      <dgm:spPr/>
      <dgm:t>
        <a:bodyPr/>
        <a:lstStyle/>
        <a:p>
          <a:endParaRPr lang="en-US"/>
        </a:p>
      </dgm:t>
    </dgm:pt>
    <dgm:pt modelId="{22D9F038-7B29-48E5-8DED-77FA420628B4}" type="sibTrans" cxnId="{8E746A50-ED2C-4AB4-9B51-4CD7DC1A8C8E}">
      <dgm:prSet/>
      <dgm:spPr/>
      <dgm:t>
        <a:bodyPr/>
        <a:lstStyle/>
        <a:p>
          <a:endParaRPr lang="en-US"/>
        </a:p>
      </dgm:t>
    </dgm:pt>
    <dgm:pt modelId="{4805DD3E-8007-4D42-A31C-E1FA80668394}">
      <dgm:prSet/>
      <dgm:spPr/>
      <dgm:t>
        <a:bodyPr/>
        <a:lstStyle/>
        <a:p>
          <a:r>
            <a:rPr lang="es-EC"/>
            <a:t>Actuadores Eléctricos</a:t>
          </a:r>
        </a:p>
      </dgm:t>
    </dgm:pt>
    <dgm:pt modelId="{E938F2EE-9A54-4EB7-85AC-2243B10D31A4}" type="parTrans" cxnId="{B62C17FA-2C8E-42CF-9ACC-EC69698C5D0D}">
      <dgm:prSet/>
      <dgm:spPr/>
      <dgm:t>
        <a:bodyPr/>
        <a:lstStyle/>
        <a:p>
          <a:endParaRPr lang="es-EC"/>
        </a:p>
      </dgm:t>
    </dgm:pt>
    <dgm:pt modelId="{F7690B97-566B-4D93-B953-A72C654311D7}" type="sibTrans" cxnId="{B62C17FA-2C8E-42CF-9ACC-EC69698C5D0D}">
      <dgm:prSet/>
      <dgm:spPr/>
      <dgm:t>
        <a:bodyPr/>
        <a:lstStyle/>
        <a:p>
          <a:endParaRPr lang="es-EC"/>
        </a:p>
      </dgm:t>
    </dgm:pt>
    <dgm:pt modelId="{2FE92355-A980-411E-AA49-F65ACF3DD6B9}" type="pres">
      <dgm:prSet presAssocID="{9ECDEA1B-69E6-4150-BCF9-BFDDC5EFD71C}" presName="hierChild1" presStyleCnt="0">
        <dgm:presLayoutVars>
          <dgm:chPref val="1"/>
          <dgm:dir/>
          <dgm:animOne val="branch"/>
          <dgm:animLvl val="lvl"/>
          <dgm:resizeHandles/>
        </dgm:presLayoutVars>
      </dgm:prSet>
      <dgm:spPr/>
      <dgm:t>
        <a:bodyPr/>
        <a:lstStyle/>
        <a:p>
          <a:endParaRPr lang="es-EC"/>
        </a:p>
      </dgm:t>
    </dgm:pt>
    <dgm:pt modelId="{EF1DF09F-81B2-4DC5-8B48-48A05F834A07}" type="pres">
      <dgm:prSet presAssocID="{A54BB10D-A21A-4B13-883C-62B227F020E9}" presName="hierRoot1" presStyleCnt="0"/>
      <dgm:spPr/>
      <dgm:t>
        <a:bodyPr/>
        <a:lstStyle/>
        <a:p>
          <a:endParaRPr lang="es-EC"/>
        </a:p>
      </dgm:t>
    </dgm:pt>
    <dgm:pt modelId="{425D713F-B3F4-4BC9-9A13-087348455910}" type="pres">
      <dgm:prSet presAssocID="{A54BB10D-A21A-4B13-883C-62B227F020E9}" presName="composite" presStyleCnt="0"/>
      <dgm:spPr/>
      <dgm:t>
        <a:bodyPr/>
        <a:lstStyle/>
        <a:p>
          <a:endParaRPr lang="es-EC"/>
        </a:p>
      </dgm:t>
    </dgm:pt>
    <dgm:pt modelId="{8E65D78C-A1FA-4738-854F-176C78784D55}" type="pres">
      <dgm:prSet presAssocID="{A54BB10D-A21A-4B13-883C-62B227F020E9}" presName="background" presStyleLbl="node0" presStyleIdx="0" presStyleCnt="1"/>
      <dgm:spPr/>
      <dgm:t>
        <a:bodyPr/>
        <a:lstStyle/>
        <a:p>
          <a:endParaRPr lang="es-EC"/>
        </a:p>
      </dgm:t>
    </dgm:pt>
    <dgm:pt modelId="{5E1739CF-0A55-4C5C-BFCA-E6A0677B6DF6}" type="pres">
      <dgm:prSet presAssocID="{A54BB10D-A21A-4B13-883C-62B227F020E9}" presName="text" presStyleLbl="fgAcc0" presStyleIdx="0" presStyleCnt="1" custScaleX="185494">
        <dgm:presLayoutVars>
          <dgm:chPref val="3"/>
        </dgm:presLayoutVars>
      </dgm:prSet>
      <dgm:spPr/>
      <dgm:t>
        <a:bodyPr/>
        <a:lstStyle/>
        <a:p>
          <a:endParaRPr lang="en-US"/>
        </a:p>
      </dgm:t>
    </dgm:pt>
    <dgm:pt modelId="{677DB9C0-51D7-4816-A7A3-DE674ADE7FAF}" type="pres">
      <dgm:prSet presAssocID="{A54BB10D-A21A-4B13-883C-62B227F020E9}" presName="hierChild2" presStyleCnt="0"/>
      <dgm:spPr/>
      <dgm:t>
        <a:bodyPr/>
        <a:lstStyle/>
        <a:p>
          <a:endParaRPr lang="es-EC"/>
        </a:p>
      </dgm:t>
    </dgm:pt>
    <dgm:pt modelId="{4F7DB7CC-D11B-4F9D-9A65-23C3570E52DA}" type="pres">
      <dgm:prSet presAssocID="{E9F63160-41A7-496E-980C-8E989CECA9B0}" presName="Name10" presStyleLbl="parChTrans1D2" presStyleIdx="0" presStyleCnt="3"/>
      <dgm:spPr/>
      <dgm:t>
        <a:bodyPr/>
        <a:lstStyle/>
        <a:p>
          <a:endParaRPr lang="es-EC"/>
        </a:p>
      </dgm:t>
    </dgm:pt>
    <dgm:pt modelId="{F4C89E1C-DBFF-479A-A852-DFA4666FB52E}" type="pres">
      <dgm:prSet presAssocID="{690699F9-0E5D-4AC2-A19E-5802E3DAFC8B}" presName="hierRoot2" presStyleCnt="0"/>
      <dgm:spPr/>
      <dgm:t>
        <a:bodyPr/>
        <a:lstStyle/>
        <a:p>
          <a:endParaRPr lang="es-EC"/>
        </a:p>
      </dgm:t>
    </dgm:pt>
    <dgm:pt modelId="{311FBCE8-CA5A-41DF-BFA0-3D116685A6A6}" type="pres">
      <dgm:prSet presAssocID="{690699F9-0E5D-4AC2-A19E-5802E3DAFC8B}" presName="composite2" presStyleCnt="0"/>
      <dgm:spPr/>
      <dgm:t>
        <a:bodyPr/>
        <a:lstStyle/>
        <a:p>
          <a:endParaRPr lang="es-EC"/>
        </a:p>
      </dgm:t>
    </dgm:pt>
    <dgm:pt modelId="{CD86EE76-9FF5-4443-A3AF-23BE1EDA5EE4}" type="pres">
      <dgm:prSet presAssocID="{690699F9-0E5D-4AC2-A19E-5802E3DAFC8B}" presName="background2" presStyleLbl="node2" presStyleIdx="0" presStyleCnt="3"/>
      <dgm:spPr/>
      <dgm:t>
        <a:bodyPr/>
        <a:lstStyle/>
        <a:p>
          <a:endParaRPr lang="es-EC"/>
        </a:p>
      </dgm:t>
    </dgm:pt>
    <dgm:pt modelId="{E7FF5A53-FDF3-4AB8-B934-1E70F29BB811}" type="pres">
      <dgm:prSet presAssocID="{690699F9-0E5D-4AC2-A19E-5802E3DAFC8B}" presName="text2" presStyleLbl="fgAcc2" presStyleIdx="0" presStyleCnt="3">
        <dgm:presLayoutVars>
          <dgm:chPref val="3"/>
        </dgm:presLayoutVars>
      </dgm:prSet>
      <dgm:spPr/>
      <dgm:t>
        <a:bodyPr/>
        <a:lstStyle/>
        <a:p>
          <a:endParaRPr lang="es-EC"/>
        </a:p>
      </dgm:t>
    </dgm:pt>
    <dgm:pt modelId="{F58B6A11-6CDF-4630-BF88-1FF1C69A8205}" type="pres">
      <dgm:prSet presAssocID="{690699F9-0E5D-4AC2-A19E-5802E3DAFC8B}" presName="hierChild3" presStyleCnt="0"/>
      <dgm:spPr/>
      <dgm:t>
        <a:bodyPr/>
        <a:lstStyle/>
        <a:p>
          <a:endParaRPr lang="es-EC"/>
        </a:p>
      </dgm:t>
    </dgm:pt>
    <dgm:pt modelId="{4CF5B68A-9AA9-4091-B850-28676F44C639}" type="pres">
      <dgm:prSet presAssocID="{2AAFE69F-D08D-4E3D-A6EE-487BC51C965C}" presName="Name10" presStyleLbl="parChTrans1D2" presStyleIdx="1" presStyleCnt="3"/>
      <dgm:spPr/>
      <dgm:t>
        <a:bodyPr/>
        <a:lstStyle/>
        <a:p>
          <a:endParaRPr lang="es-EC"/>
        </a:p>
      </dgm:t>
    </dgm:pt>
    <dgm:pt modelId="{5E676B1A-8241-4663-BB10-F88957BB8E4A}" type="pres">
      <dgm:prSet presAssocID="{207ADC1B-10B4-4070-BD1E-C4FE6157D287}" presName="hierRoot2" presStyleCnt="0"/>
      <dgm:spPr/>
      <dgm:t>
        <a:bodyPr/>
        <a:lstStyle/>
        <a:p>
          <a:endParaRPr lang="es-EC"/>
        </a:p>
      </dgm:t>
    </dgm:pt>
    <dgm:pt modelId="{A11026D4-4F93-4090-8512-31358B0AEA63}" type="pres">
      <dgm:prSet presAssocID="{207ADC1B-10B4-4070-BD1E-C4FE6157D287}" presName="composite2" presStyleCnt="0"/>
      <dgm:spPr/>
      <dgm:t>
        <a:bodyPr/>
        <a:lstStyle/>
        <a:p>
          <a:endParaRPr lang="es-EC"/>
        </a:p>
      </dgm:t>
    </dgm:pt>
    <dgm:pt modelId="{A546849B-05D6-4B7A-B478-44381F3D6826}" type="pres">
      <dgm:prSet presAssocID="{207ADC1B-10B4-4070-BD1E-C4FE6157D287}" presName="background2" presStyleLbl="node2" presStyleIdx="1" presStyleCnt="3"/>
      <dgm:spPr/>
      <dgm:t>
        <a:bodyPr/>
        <a:lstStyle/>
        <a:p>
          <a:endParaRPr lang="es-EC"/>
        </a:p>
      </dgm:t>
    </dgm:pt>
    <dgm:pt modelId="{905509DC-723A-4C07-8641-BEA9F23425D5}" type="pres">
      <dgm:prSet presAssocID="{207ADC1B-10B4-4070-BD1E-C4FE6157D287}" presName="text2" presStyleLbl="fgAcc2" presStyleIdx="1" presStyleCnt="3">
        <dgm:presLayoutVars>
          <dgm:chPref val="3"/>
        </dgm:presLayoutVars>
      </dgm:prSet>
      <dgm:spPr/>
      <dgm:t>
        <a:bodyPr/>
        <a:lstStyle/>
        <a:p>
          <a:endParaRPr lang="es-EC"/>
        </a:p>
      </dgm:t>
    </dgm:pt>
    <dgm:pt modelId="{30BA2F93-63F9-441E-892B-9B81132F418A}" type="pres">
      <dgm:prSet presAssocID="{207ADC1B-10B4-4070-BD1E-C4FE6157D287}" presName="hierChild3" presStyleCnt="0"/>
      <dgm:spPr/>
      <dgm:t>
        <a:bodyPr/>
        <a:lstStyle/>
        <a:p>
          <a:endParaRPr lang="es-EC"/>
        </a:p>
      </dgm:t>
    </dgm:pt>
    <dgm:pt modelId="{22F8CDA4-0BF8-4351-AFAE-BB81A2C81375}" type="pres">
      <dgm:prSet presAssocID="{E938F2EE-9A54-4EB7-85AC-2243B10D31A4}" presName="Name10" presStyleLbl="parChTrans1D2" presStyleIdx="2" presStyleCnt="3"/>
      <dgm:spPr/>
      <dgm:t>
        <a:bodyPr/>
        <a:lstStyle/>
        <a:p>
          <a:endParaRPr lang="es-EC"/>
        </a:p>
      </dgm:t>
    </dgm:pt>
    <dgm:pt modelId="{D593E74D-BD25-46AF-AAB6-86E8B9EE6040}" type="pres">
      <dgm:prSet presAssocID="{4805DD3E-8007-4D42-A31C-E1FA80668394}" presName="hierRoot2" presStyleCnt="0"/>
      <dgm:spPr/>
      <dgm:t>
        <a:bodyPr/>
        <a:lstStyle/>
        <a:p>
          <a:endParaRPr lang="es-EC"/>
        </a:p>
      </dgm:t>
    </dgm:pt>
    <dgm:pt modelId="{2CA46A38-4A00-4D51-84D2-3B9EE5DA2FF1}" type="pres">
      <dgm:prSet presAssocID="{4805DD3E-8007-4D42-A31C-E1FA80668394}" presName="composite2" presStyleCnt="0"/>
      <dgm:spPr/>
      <dgm:t>
        <a:bodyPr/>
        <a:lstStyle/>
        <a:p>
          <a:endParaRPr lang="es-EC"/>
        </a:p>
      </dgm:t>
    </dgm:pt>
    <dgm:pt modelId="{5D9ED862-2615-49DC-91B9-F2F64CFEF96D}" type="pres">
      <dgm:prSet presAssocID="{4805DD3E-8007-4D42-A31C-E1FA80668394}" presName="background2" presStyleLbl="node2" presStyleIdx="2" presStyleCnt="3"/>
      <dgm:spPr/>
      <dgm:t>
        <a:bodyPr/>
        <a:lstStyle/>
        <a:p>
          <a:endParaRPr lang="es-EC"/>
        </a:p>
      </dgm:t>
    </dgm:pt>
    <dgm:pt modelId="{71B6D101-677E-4819-85BE-65A3033586D8}" type="pres">
      <dgm:prSet presAssocID="{4805DD3E-8007-4D42-A31C-E1FA80668394}" presName="text2" presStyleLbl="fgAcc2" presStyleIdx="2" presStyleCnt="3">
        <dgm:presLayoutVars>
          <dgm:chPref val="3"/>
        </dgm:presLayoutVars>
      </dgm:prSet>
      <dgm:spPr/>
      <dgm:t>
        <a:bodyPr/>
        <a:lstStyle/>
        <a:p>
          <a:endParaRPr lang="es-EC"/>
        </a:p>
      </dgm:t>
    </dgm:pt>
    <dgm:pt modelId="{D599D031-D8AD-4C18-A4B7-DBD99293BF82}" type="pres">
      <dgm:prSet presAssocID="{4805DD3E-8007-4D42-A31C-E1FA80668394}" presName="hierChild3" presStyleCnt="0"/>
      <dgm:spPr/>
      <dgm:t>
        <a:bodyPr/>
        <a:lstStyle/>
        <a:p>
          <a:endParaRPr lang="es-EC"/>
        </a:p>
      </dgm:t>
    </dgm:pt>
  </dgm:ptLst>
  <dgm:cxnLst>
    <dgm:cxn modelId="{158E75B5-4EEC-465C-8797-A4292EEED30D}" srcId="{A54BB10D-A21A-4B13-883C-62B227F020E9}" destId="{690699F9-0E5D-4AC2-A19E-5802E3DAFC8B}" srcOrd="0" destOrd="0" parTransId="{E9F63160-41A7-496E-980C-8E989CECA9B0}" sibTransId="{DFD819CD-5035-43F9-A25E-5DE2C9667B76}"/>
    <dgm:cxn modelId="{33F2E654-E86E-47D6-9A11-CC651218424B}" type="presOf" srcId="{E938F2EE-9A54-4EB7-85AC-2243B10D31A4}" destId="{22F8CDA4-0BF8-4351-AFAE-BB81A2C81375}" srcOrd="0" destOrd="0" presId="urn:microsoft.com/office/officeart/2005/8/layout/hierarchy1"/>
    <dgm:cxn modelId="{8E746A50-ED2C-4AB4-9B51-4CD7DC1A8C8E}" srcId="{A54BB10D-A21A-4B13-883C-62B227F020E9}" destId="{207ADC1B-10B4-4070-BD1E-C4FE6157D287}" srcOrd="1" destOrd="0" parTransId="{2AAFE69F-D08D-4E3D-A6EE-487BC51C965C}" sibTransId="{22D9F038-7B29-48E5-8DED-77FA420628B4}"/>
    <dgm:cxn modelId="{0785958B-C3A4-454D-949E-AB0DB377C4BE}" type="presOf" srcId="{207ADC1B-10B4-4070-BD1E-C4FE6157D287}" destId="{905509DC-723A-4C07-8641-BEA9F23425D5}" srcOrd="0" destOrd="0" presId="urn:microsoft.com/office/officeart/2005/8/layout/hierarchy1"/>
    <dgm:cxn modelId="{D263FAD6-5C78-489B-9CC0-E942DEFB2963}" type="presOf" srcId="{A54BB10D-A21A-4B13-883C-62B227F020E9}" destId="{5E1739CF-0A55-4C5C-BFCA-E6A0677B6DF6}" srcOrd="0" destOrd="0" presId="urn:microsoft.com/office/officeart/2005/8/layout/hierarchy1"/>
    <dgm:cxn modelId="{861FDFA9-D173-4326-9771-F1D0D8FE6F18}" type="presOf" srcId="{690699F9-0E5D-4AC2-A19E-5802E3DAFC8B}" destId="{E7FF5A53-FDF3-4AB8-B934-1E70F29BB811}" srcOrd="0" destOrd="0" presId="urn:microsoft.com/office/officeart/2005/8/layout/hierarchy1"/>
    <dgm:cxn modelId="{552DAB88-671F-4E94-A302-DE6C02259E17}" type="presOf" srcId="{E9F63160-41A7-496E-980C-8E989CECA9B0}" destId="{4F7DB7CC-D11B-4F9D-9A65-23C3570E52DA}" srcOrd="0" destOrd="0" presId="urn:microsoft.com/office/officeart/2005/8/layout/hierarchy1"/>
    <dgm:cxn modelId="{C11DE698-BA12-477B-89F3-DC7517590457}" type="presOf" srcId="{9ECDEA1B-69E6-4150-BCF9-BFDDC5EFD71C}" destId="{2FE92355-A980-411E-AA49-F65ACF3DD6B9}" srcOrd="0" destOrd="0" presId="urn:microsoft.com/office/officeart/2005/8/layout/hierarchy1"/>
    <dgm:cxn modelId="{8F6445B6-4F46-4CD6-A916-9E3AEA5EFE68}" srcId="{9ECDEA1B-69E6-4150-BCF9-BFDDC5EFD71C}" destId="{A54BB10D-A21A-4B13-883C-62B227F020E9}" srcOrd="0" destOrd="0" parTransId="{9948B06A-9BC4-4923-948F-F569DB95F0DE}" sibTransId="{C86D1C02-5BAC-47E7-BBB3-3B60BD8ACCA1}"/>
    <dgm:cxn modelId="{2F226482-6FEC-48DE-8EA6-E80A3204A9DA}" type="presOf" srcId="{2AAFE69F-D08D-4E3D-A6EE-487BC51C965C}" destId="{4CF5B68A-9AA9-4091-B850-28676F44C639}" srcOrd="0" destOrd="0" presId="urn:microsoft.com/office/officeart/2005/8/layout/hierarchy1"/>
    <dgm:cxn modelId="{9B5FB288-1B47-4813-A9C9-78FD29BFB3DB}" type="presOf" srcId="{4805DD3E-8007-4D42-A31C-E1FA80668394}" destId="{71B6D101-677E-4819-85BE-65A3033586D8}" srcOrd="0" destOrd="0" presId="urn:microsoft.com/office/officeart/2005/8/layout/hierarchy1"/>
    <dgm:cxn modelId="{B62C17FA-2C8E-42CF-9ACC-EC69698C5D0D}" srcId="{A54BB10D-A21A-4B13-883C-62B227F020E9}" destId="{4805DD3E-8007-4D42-A31C-E1FA80668394}" srcOrd="2" destOrd="0" parTransId="{E938F2EE-9A54-4EB7-85AC-2243B10D31A4}" sibTransId="{F7690B97-566B-4D93-B953-A72C654311D7}"/>
    <dgm:cxn modelId="{84791153-9CD3-43A5-B9EC-DC3E29DB56A3}" type="presParOf" srcId="{2FE92355-A980-411E-AA49-F65ACF3DD6B9}" destId="{EF1DF09F-81B2-4DC5-8B48-48A05F834A07}" srcOrd="0" destOrd="0" presId="urn:microsoft.com/office/officeart/2005/8/layout/hierarchy1"/>
    <dgm:cxn modelId="{179B0CFA-3BCA-4E3B-9792-613F84A368C5}" type="presParOf" srcId="{EF1DF09F-81B2-4DC5-8B48-48A05F834A07}" destId="{425D713F-B3F4-4BC9-9A13-087348455910}" srcOrd="0" destOrd="0" presId="urn:microsoft.com/office/officeart/2005/8/layout/hierarchy1"/>
    <dgm:cxn modelId="{17E6DCFE-A375-4778-A6E1-1A60C97DBD56}" type="presParOf" srcId="{425D713F-B3F4-4BC9-9A13-087348455910}" destId="{8E65D78C-A1FA-4738-854F-176C78784D55}" srcOrd="0" destOrd="0" presId="urn:microsoft.com/office/officeart/2005/8/layout/hierarchy1"/>
    <dgm:cxn modelId="{BB811B23-E219-46C3-857E-4D228A9E5D85}" type="presParOf" srcId="{425D713F-B3F4-4BC9-9A13-087348455910}" destId="{5E1739CF-0A55-4C5C-BFCA-E6A0677B6DF6}" srcOrd="1" destOrd="0" presId="urn:microsoft.com/office/officeart/2005/8/layout/hierarchy1"/>
    <dgm:cxn modelId="{9C959AF0-BD7A-49F5-B211-42578EA08E57}" type="presParOf" srcId="{EF1DF09F-81B2-4DC5-8B48-48A05F834A07}" destId="{677DB9C0-51D7-4816-A7A3-DE674ADE7FAF}" srcOrd="1" destOrd="0" presId="urn:microsoft.com/office/officeart/2005/8/layout/hierarchy1"/>
    <dgm:cxn modelId="{3D980251-62B6-47D2-883F-3E370CB4C497}" type="presParOf" srcId="{677DB9C0-51D7-4816-A7A3-DE674ADE7FAF}" destId="{4F7DB7CC-D11B-4F9D-9A65-23C3570E52DA}" srcOrd="0" destOrd="0" presId="urn:microsoft.com/office/officeart/2005/8/layout/hierarchy1"/>
    <dgm:cxn modelId="{ECC58D7A-FBE4-440B-897E-4A1F66A364EF}" type="presParOf" srcId="{677DB9C0-51D7-4816-A7A3-DE674ADE7FAF}" destId="{F4C89E1C-DBFF-479A-A852-DFA4666FB52E}" srcOrd="1" destOrd="0" presId="urn:microsoft.com/office/officeart/2005/8/layout/hierarchy1"/>
    <dgm:cxn modelId="{DA1E509F-16B4-49B0-90C2-B6C5955FC715}" type="presParOf" srcId="{F4C89E1C-DBFF-479A-A852-DFA4666FB52E}" destId="{311FBCE8-CA5A-41DF-BFA0-3D116685A6A6}" srcOrd="0" destOrd="0" presId="urn:microsoft.com/office/officeart/2005/8/layout/hierarchy1"/>
    <dgm:cxn modelId="{72A46555-BA00-421F-BBD5-847284936DBD}" type="presParOf" srcId="{311FBCE8-CA5A-41DF-BFA0-3D116685A6A6}" destId="{CD86EE76-9FF5-4443-A3AF-23BE1EDA5EE4}" srcOrd="0" destOrd="0" presId="urn:microsoft.com/office/officeart/2005/8/layout/hierarchy1"/>
    <dgm:cxn modelId="{368F2F79-B21B-4E08-B688-D8A29393C583}" type="presParOf" srcId="{311FBCE8-CA5A-41DF-BFA0-3D116685A6A6}" destId="{E7FF5A53-FDF3-4AB8-B934-1E70F29BB811}" srcOrd="1" destOrd="0" presId="urn:microsoft.com/office/officeart/2005/8/layout/hierarchy1"/>
    <dgm:cxn modelId="{D4AC4D53-99E6-49B5-9170-2D2504DD0701}" type="presParOf" srcId="{F4C89E1C-DBFF-479A-A852-DFA4666FB52E}" destId="{F58B6A11-6CDF-4630-BF88-1FF1C69A8205}" srcOrd="1" destOrd="0" presId="urn:microsoft.com/office/officeart/2005/8/layout/hierarchy1"/>
    <dgm:cxn modelId="{10B86723-CDA7-48AF-8D11-722711BDC480}" type="presParOf" srcId="{677DB9C0-51D7-4816-A7A3-DE674ADE7FAF}" destId="{4CF5B68A-9AA9-4091-B850-28676F44C639}" srcOrd="2" destOrd="0" presId="urn:microsoft.com/office/officeart/2005/8/layout/hierarchy1"/>
    <dgm:cxn modelId="{E5297FC1-08B7-4F16-AF48-10AAD7C0E230}" type="presParOf" srcId="{677DB9C0-51D7-4816-A7A3-DE674ADE7FAF}" destId="{5E676B1A-8241-4663-BB10-F88957BB8E4A}" srcOrd="3" destOrd="0" presId="urn:microsoft.com/office/officeart/2005/8/layout/hierarchy1"/>
    <dgm:cxn modelId="{1BBFC3D5-D469-418C-A336-996C3C77D1E5}" type="presParOf" srcId="{5E676B1A-8241-4663-BB10-F88957BB8E4A}" destId="{A11026D4-4F93-4090-8512-31358B0AEA63}" srcOrd="0" destOrd="0" presId="urn:microsoft.com/office/officeart/2005/8/layout/hierarchy1"/>
    <dgm:cxn modelId="{1C3F785E-DF88-4617-8ED0-B980DEDEA817}" type="presParOf" srcId="{A11026D4-4F93-4090-8512-31358B0AEA63}" destId="{A546849B-05D6-4B7A-B478-44381F3D6826}" srcOrd="0" destOrd="0" presId="urn:microsoft.com/office/officeart/2005/8/layout/hierarchy1"/>
    <dgm:cxn modelId="{7405ADD2-650E-4735-9A69-8482D0325F8E}" type="presParOf" srcId="{A11026D4-4F93-4090-8512-31358B0AEA63}" destId="{905509DC-723A-4C07-8641-BEA9F23425D5}" srcOrd="1" destOrd="0" presId="urn:microsoft.com/office/officeart/2005/8/layout/hierarchy1"/>
    <dgm:cxn modelId="{94097B7B-0BC4-4632-9F55-163F1DB40242}" type="presParOf" srcId="{5E676B1A-8241-4663-BB10-F88957BB8E4A}" destId="{30BA2F93-63F9-441E-892B-9B81132F418A}" srcOrd="1" destOrd="0" presId="urn:microsoft.com/office/officeart/2005/8/layout/hierarchy1"/>
    <dgm:cxn modelId="{24FE0A77-50CE-4051-9B47-F4EB18844A16}" type="presParOf" srcId="{677DB9C0-51D7-4816-A7A3-DE674ADE7FAF}" destId="{22F8CDA4-0BF8-4351-AFAE-BB81A2C81375}" srcOrd="4" destOrd="0" presId="urn:microsoft.com/office/officeart/2005/8/layout/hierarchy1"/>
    <dgm:cxn modelId="{9142AC7A-64D7-46C8-A88A-43852F08C173}" type="presParOf" srcId="{677DB9C0-51D7-4816-A7A3-DE674ADE7FAF}" destId="{D593E74D-BD25-46AF-AAB6-86E8B9EE6040}" srcOrd="5" destOrd="0" presId="urn:microsoft.com/office/officeart/2005/8/layout/hierarchy1"/>
    <dgm:cxn modelId="{B3371345-C34F-42F2-B00C-6D16E36B2246}" type="presParOf" srcId="{D593E74D-BD25-46AF-AAB6-86E8B9EE6040}" destId="{2CA46A38-4A00-4D51-84D2-3B9EE5DA2FF1}" srcOrd="0" destOrd="0" presId="urn:microsoft.com/office/officeart/2005/8/layout/hierarchy1"/>
    <dgm:cxn modelId="{7CDBF39F-02FF-4C7C-AD76-BCDD2B2578C4}" type="presParOf" srcId="{2CA46A38-4A00-4D51-84D2-3B9EE5DA2FF1}" destId="{5D9ED862-2615-49DC-91B9-F2F64CFEF96D}" srcOrd="0" destOrd="0" presId="urn:microsoft.com/office/officeart/2005/8/layout/hierarchy1"/>
    <dgm:cxn modelId="{97FEC68B-9241-445D-B450-811209919B25}" type="presParOf" srcId="{2CA46A38-4A00-4D51-84D2-3B9EE5DA2FF1}" destId="{71B6D101-677E-4819-85BE-65A3033586D8}" srcOrd="1" destOrd="0" presId="urn:microsoft.com/office/officeart/2005/8/layout/hierarchy1"/>
    <dgm:cxn modelId="{AF20C08C-7CE0-4C55-975D-8E971FF461F2}" type="presParOf" srcId="{D593E74D-BD25-46AF-AAB6-86E8B9EE6040}" destId="{D599D031-D8AD-4C18-A4B7-DBD99293BF8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CDEA1B-69E6-4150-BCF9-BFDDC5EFD71C}" type="doc">
      <dgm:prSet loTypeId="urn:microsoft.com/office/officeart/2005/8/layout/hierarchy1" loCatId="hierarchy" qsTypeId="urn:microsoft.com/office/officeart/2005/8/quickstyle/simple3" qsCatId="simple" csTypeId="urn:microsoft.com/office/officeart/2005/8/colors/accent2_2" csCatId="accent2" phldr="1"/>
      <dgm:spPr/>
      <dgm:t>
        <a:bodyPr/>
        <a:lstStyle/>
        <a:p>
          <a:endParaRPr lang="en-US"/>
        </a:p>
      </dgm:t>
    </dgm:pt>
    <dgm:pt modelId="{A54BB10D-A21A-4B13-883C-62B227F020E9}">
      <dgm:prSet phldrT="[Texto]"/>
      <dgm:spPr/>
      <dgm:t>
        <a:bodyPr/>
        <a:lstStyle/>
        <a:p>
          <a:pPr algn="ctr"/>
          <a:r>
            <a:rPr lang="en-US"/>
            <a:t>Sistema </a:t>
          </a:r>
        </a:p>
        <a:p>
          <a:pPr algn="ctr"/>
          <a:r>
            <a:rPr lang="en-US"/>
            <a:t>de Control</a:t>
          </a:r>
        </a:p>
      </dgm:t>
    </dgm:pt>
    <dgm:pt modelId="{9948B06A-9BC4-4923-948F-F569DB95F0DE}" type="parTrans" cxnId="{8F6445B6-4F46-4CD6-A916-9E3AEA5EFE68}">
      <dgm:prSet/>
      <dgm:spPr/>
      <dgm:t>
        <a:bodyPr/>
        <a:lstStyle/>
        <a:p>
          <a:pPr algn="ctr"/>
          <a:endParaRPr lang="en-US"/>
        </a:p>
      </dgm:t>
    </dgm:pt>
    <dgm:pt modelId="{C86D1C02-5BAC-47E7-BBB3-3B60BD8ACCA1}" type="sibTrans" cxnId="{8F6445B6-4F46-4CD6-A916-9E3AEA5EFE68}">
      <dgm:prSet/>
      <dgm:spPr/>
      <dgm:t>
        <a:bodyPr/>
        <a:lstStyle/>
        <a:p>
          <a:pPr algn="ctr"/>
          <a:endParaRPr lang="en-US"/>
        </a:p>
      </dgm:t>
    </dgm:pt>
    <dgm:pt modelId="{690699F9-0E5D-4AC2-A19E-5802E3DAFC8B}">
      <dgm:prSet phldrT="[Texto]"/>
      <dgm:spPr/>
      <dgm:t>
        <a:bodyPr/>
        <a:lstStyle/>
        <a:p>
          <a:pPr algn="ctr"/>
          <a:r>
            <a:rPr lang="en-US" dirty="0" err="1"/>
            <a:t>Selección</a:t>
          </a:r>
          <a:r>
            <a:rPr lang="en-US" dirty="0"/>
            <a:t> y </a:t>
          </a:r>
          <a:r>
            <a:rPr lang="en-US" dirty="0" err="1" smtClean="0"/>
            <a:t>dimensionamiento</a:t>
          </a:r>
          <a:r>
            <a:rPr lang="en-US" dirty="0" smtClean="0"/>
            <a:t> </a:t>
          </a:r>
          <a:r>
            <a:rPr lang="en-US" dirty="0"/>
            <a:t>de </a:t>
          </a:r>
          <a:r>
            <a:rPr lang="en-US" dirty="0" err="1"/>
            <a:t>sensores</a:t>
          </a:r>
          <a:endParaRPr lang="en-US" dirty="0"/>
        </a:p>
      </dgm:t>
    </dgm:pt>
    <dgm:pt modelId="{E9F63160-41A7-496E-980C-8E989CECA9B0}" type="parTrans" cxnId="{158E75B5-4EEC-465C-8797-A4292EEED30D}">
      <dgm:prSet/>
      <dgm:spPr/>
      <dgm:t>
        <a:bodyPr/>
        <a:lstStyle/>
        <a:p>
          <a:pPr algn="ctr"/>
          <a:endParaRPr lang="en-US"/>
        </a:p>
      </dgm:t>
    </dgm:pt>
    <dgm:pt modelId="{DFD819CD-5035-43F9-A25E-5DE2C9667B76}" type="sibTrans" cxnId="{158E75B5-4EEC-465C-8797-A4292EEED30D}">
      <dgm:prSet/>
      <dgm:spPr/>
      <dgm:t>
        <a:bodyPr/>
        <a:lstStyle/>
        <a:p>
          <a:pPr algn="ctr"/>
          <a:endParaRPr lang="en-US"/>
        </a:p>
      </dgm:t>
    </dgm:pt>
    <dgm:pt modelId="{5A189E15-C729-48A9-B040-6037366496B1}">
      <dgm:prSet/>
      <dgm:spPr/>
      <dgm:t>
        <a:bodyPr/>
        <a:lstStyle/>
        <a:p>
          <a:pPr algn="ctr"/>
          <a:r>
            <a:rPr lang="en-US" dirty="0" err="1" smtClean="0"/>
            <a:t>Controlador</a:t>
          </a:r>
          <a:endParaRPr lang="en-US" dirty="0"/>
        </a:p>
      </dgm:t>
    </dgm:pt>
    <dgm:pt modelId="{ED47764B-4E5A-4BDC-ACD1-2877940F9D0C}" type="parTrans" cxnId="{CBE993B0-B6EB-43B8-9AAA-69222FB140F3}">
      <dgm:prSet/>
      <dgm:spPr/>
      <dgm:t>
        <a:bodyPr/>
        <a:lstStyle/>
        <a:p>
          <a:pPr algn="ctr"/>
          <a:endParaRPr lang="en-US"/>
        </a:p>
      </dgm:t>
    </dgm:pt>
    <dgm:pt modelId="{3D813752-CAA5-4D29-BD16-9018F683BE69}" type="sibTrans" cxnId="{CBE993B0-B6EB-43B8-9AAA-69222FB140F3}">
      <dgm:prSet/>
      <dgm:spPr/>
      <dgm:t>
        <a:bodyPr/>
        <a:lstStyle/>
        <a:p>
          <a:pPr algn="ctr"/>
          <a:endParaRPr lang="en-US"/>
        </a:p>
      </dgm:t>
    </dgm:pt>
    <dgm:pt modelId="{31526FF7-212B-4DFA-9C3B-10E96267B6FB}">
      <dgm:prSet/>
      <dgm:spPr/>
      <dgm:t>
        <a:bodyPr/>
        <a:lstStyle/>
        <a:p>
          <a:pPr algn="ctr"/>
          <a:r>
            <a:rPr lang="en-US"/>
            <a:t>Acondicionamiento de datos</a:t>
          </a:r>
        </a:p>
      </dgm:t>
    </dgm:pt>
    <dgm:pt modelId="{9E2B0D18-6865-4672-8C85-7CE5D9556791}" type="parTrans" cxnId="{016D5E93-24AC-49B5-86D5-4B85DC8D6AA5}">
      <dgm:prSet/>
      <dgm:spPr/>
      <dgm:t>
        <a:bodyPr/>
        <a:lstStyle/>
        <a:p>
          <a:pPr algn="ctr"/>
          <a:endParaRPr lang="en-US"/>
        </a:p>
      </dgm:t>
    </dgm:pt>
    <dgm:pt modelId="{CB503580-B019-437D-88E2-7392D7C24389}" type="sibTrans" cxnId="{016D5E93-24AC-49B5-86D5-4B85DC8D6AA5}">
      <dgm:prSet/>
      <dgm:spPr/>
      <dgm:t>
        <a:bodyPr/>
        <a:lstStyle/>
        <a:p>
          <a:pPr algn="ctr"/>
          <a:endParaRPr lang="en-US"/>
        </a:p>
      </dgm:t>
    </dgm:pt>
    <dgm:pt modelId="{2FE92355-A980-411E-AA49-F65ACF3DD6B9}" type="pres">
      <dgm:prSet presAssocID="{9ECDEA1B-69E6-4150-BCF9-BFDDC5EFD71C}" presName="hierChild1" presStyleCnt="0">
        <dgm:presLayoutVars>
          <dgm:chPref val="1"/>
          <dgm:dir/>
          <dgm:animOne val="branch"/>
          <dgm:animLvl val="lvl"/>
          <dgm:resizeHandles/>
        </dgm:presLayoutVars>
      </dgm:prSet>
      <dgm:spPr/>
      <dgm:t>
        <a:bodyPr/>
        <a:lstStyle/>
        <a:p>
          <a:endParaRPr lang="es-EC"/>
        </a:p>
      </dgm:t>
    </dgm:pt>
    <dgm:pt modelId="{EF1DF09F-81B2-4DC5-8B48-48A05F834A07}" type="pres">
      <dgm:prSet presAssocID="{A54BB10D-A21A-4B13-883C-62B227F020E9}" presName="hierRoot1" presStyleCnt="0"/>
      <dgm:spPr/>
      <dgm:t>
        <a:bodyPr/>
        <a:lstStyle/>
        <a:p>
          <a:endParaRPr lang="es-EC"/>
        </a:p>
      </dgm:t>
    </dgm:pt>
    <dgm:pt modelId="{425D713F-B3F4-4BC9-9A13-087348455910}" type="pres">
      <dgm:prSet presAssocID="{A54BB10D-A21A-4B13-883C-62B227F020E9}" presName="composite" presStyleCnt="0"/>
      <dgm:spPr/>
      <dgm:t>
        <a:bodyPr/>
        <a:lstStyle/>
        <a:p>
          <a:endParaRPr lang="es-EC"/>
        </a:p>
      </dgm:t>
    </dgm:pt>
    <dgm:pt modelId="{8E65D78C-A1FA-4738-854F-176C78784D55}" type="pres">
      <dgm:prSet presAssocID="{A54BB10D-A21A-4B13-883C-62B227F020E9}" presName="background" presStyleLbl="node0" presStyleIdx="0" presStyleCnt="1"/>
      <dgm:spPr/>
      <dgm:t>
        <a:bodyPr/>
        <a:lstStyle/>
        <a:p>
          <a:endParaRPr lang="es-EC"/>
        </a:p>
      </dgm:t>
    </dgm:pt>
    <dgm:pt modelId="{5E1739CF-0A55-4C5C-BFCA-E6A0677B6DF6}" type="pres">
      <dgm:prSet presAssocID="{A54BB10D-A21A-4B13-883C-62B227F020E9}" presName="text" presStyleLbl="fgAcc0" presStyleIdx="0" presStyleCnt="1" custScaleX="185494">
        <dgm:presLayoutVars>
          <dgm:chPref val="3"/>
        </dgm:presLayoutVars>
      </dgm:prSet>
      <dgm:spPr/>
      <dgm:t>
        <a:bodyPr/>
        <a:lstStyle/>
        <a:p>
          <a:endParaRPr lang="en-US"/>
        </a:p>
      </dgm:t>
    </dgm:pt>
    <dgm:pt modelId="{677DB9C0-51D7-4816-A7A3-DE674ADE7FAF}" type="pres">
      <dgm:prSet presAssocID="{A54BB10D-A21A-4B13-883C-62B227F020E9}" presName="hierChild2" presStyleCnt="0"/>
      <dgm:spPr/>
      <dgm:t>
        <a:bodyPr/>
        <a:lstStyle/>
        <a:p>
          <a:endParaRPr lang="es-EC"/>
        </a:p>
      </dgm:t>
    </dgm:pt>
    <dgm:pt modelId="{4F7DB7CC-D11B-4F9D-9A65-23C3570E52DA}" type="pres">
      <dgm:prSet presAssocID="{E9F63160-41A7-496E-980C-8E989CECA9B0}" presName="Name10" presStyleLbl="parChTrans1D2" presStyleIdx="0" presStyleCnt="3"/>
      <dgm:spPr/>
      <dgm:t>
        <a:bodyPr/>
        <a:lstStyle/>
        <a:p>
          <a:endParaRPr lang="es-EC"/>
        </a:p>
      </dgm:t>
    </dgm:pt>
    <dgm:pt modelId="{F4C89E1C-DBFF-479A-A852-DFA4666FB52E}" type="pres">
      <dgm:prSet presAssocID="{690699F9-0E5D-4AC2-A19E-5802E3DAFC8B}" presName="hierRoot2" presStyleCnt="0"/>
      <dgm:spPr/>
      <dgm:t>
        <a:bodyPr/>
        <a:lstStyle/>
        <a:p>
          <a:endParaRPr lang="es-EC"/>
        </a:p>
      </dgm:t>
    </dgm:pt>
    <dgm:pt modelId="{311FBCE8-CA5A-41DF-BFA0-3D116685A6A6}" type="pres">
      <dgm:prSet presAssocID="{690699F9-0E5D-4AC2-A19E-5802E3DAFC8B}" presName="composite2" presStyleCnt="0"/>
      <dgm:spPr/>
      <dgm:t>
        <a:bodyPr/>
        <a:lstStyle/>
        <a:p>
          <a:endParaRPr lang="es-EC"/>
        </a:p>
      </dgm:t>
    </dgm:pt>
    <dgm:pt modelId="{CD86EE76-9FF5-4443-A3AF-23BE1EDA5EE4}" type="pres">
      <dgm:prSet presAssocID="{690699F9-0E5D-4AC2-A19E-5802E3DAFC8B}" presName="background2" presStyleLbl="node2" presStyleIdx="0" presStyleCnt="3"/>
      <dgm:spPr/>
      <dgm:t>
        <a:bodyPr/>
        <a:lstStyle/>
        <a:p>
          <a:endParaRPr lang="es-EC"/>
        </a:p>
      </dgm:t>
    </dgm:pt>
    <dgm:pt modelId="{E7FF5A53-FDF3-4AB8-B934-1E70F29BB811}" type="pres">
      <dgm:prSet presAssocID="{690699F9-0E5D-4AC2-A19E-5802E3DAFC8B}" presName="text2" presStyleLbl="fgAcc2" presStyleIdx="0" presStyleCnt="3" custLinFactNeighborX="-5080" custLinFactNeighborY="-7999">
        <dgm:presLayoutVars>
          <dgm:chPref val="3"/>
        </dgm:presLayoutVars>
      </dgm:prSet>
      <dgm:spPr/>
      <dgm:t>
        <a:bodyPr/>
        <a:lstStyle/>
        <a:p>
          <a:endParaRPr lang="es-EC"/>
        </a:p>
      </dgm:t>
    </dgm:pt>
    <dgm:pt modelId="{F58B6A11-6CDF-4630-BF88-1FF1C69A8205}" type="pres">
      <dgm:prSet presAssocID="{690699F9-0E5D-4AC2-A19E-5802E3DAFC8B}" presName="hierChild3" presStyleCnt="0"/>
      <dgm:spPr/>
      <dgm:t>
        <a:bodyPr/>
        <a:lstStyle/>
        <a:p>
          <a:endParaRPr lang="es-EC"/>
        </a:p>
      </dgm:t>
    </dgm:pt>
    <dgm:pt modelId="{949F39DD-1BD9-4DBC-A03C-403B1D534DA1}" type="pres">
      <dgm:prSet presAssocID="{ED47764B-4E5A-4BDC-ACD1-2877940F9D0C}" presName="Name10" presStyleLbl="parChTrans1D2" presStyleIdx="1" presStyleCnt="3"/>
      <dgm:spPr/>
      <dgm:t>
        <a:bodyPr/>
        <a:lstStyle/>
        <a:p>
          <a:endParaRPr lang="es-EC"/>
        </a:p>
      </dgm:t>
    </dgm:pt>
    <dgm:pt modelId="{8558DE84-6C6D-4481-8A06-8EFB0918CCC5}" type="pres">
      <dgm:prSet presAssocID="{5A189E15-C729-48A9-B040-6037366496B1}" presName="hierRoot2" presStyleCnt="0"/>
      <dgm:spPr/>
      <dgm:t>
        <a:bodyPr/>
        <a:lstStyle/>
        <a:p>
          <a:endParaRPr lang="es-EC"/>
        </a:p>
      </dgm:t>
    </dgm:pt>
    <dgm:pt modelId="{B9F94C8D-E570-415F-AED2-7E0541017F6C}" type="pres">
      <dgm:prSet presAssocID="{5A189E15-C729-48A9-B040-6037366496B1}" presName="composite2" presStyleCnt="0"/>
      <dgm:spPr/>
      <dgm:t>
        <a:bodyPr/>
        <a:lstStyle/>
        <a:p>
          <a:endParaRPr lang="es-EC"/>
        </a:p>
      </dgm:t>
    </dgm:pt>
    <dgm:pt modelId="{DDBB0D2F-B8CD-4241-B0A9-084B5011FA11}" type="pres">
      <dgm:prSet presAssocID="{5A189E15-C729-48A9-B040-6037366496B1}" presName="background2" presStyleLbl="node2" presStyleIdx="1" presStyleCnt="3"/>
      <dgm:spPr/>
      <dgm:t>
        <a:bodyPr/>
        <a:lstStyle/>
        <a:p>
          <a:endParaRPr lang="es-EC"/>
        </a:p>
      </dgm:t>
    </dgm:pt>
    <dgm:pt modelId="{CDB96E47-B73A-4A81-A7D8-385DCF06F8C7}" type="pres">
      <dgm:prSet presAssocID="{5A189E15-C729-48A9-B040-6037366496B1}" presName="text2" presStyleLbl="fgAcc2" presStyleIdx="1" presStyleCnt="3" custLinFactNeighborX="-3628" custLinFactNeighborY="-11428">
        <dgm:presLayoutVars>
          <dgm:chPref val="3"/>
        </dgm:presLayoutVars>
      </dgm:prSet>
      <dgm:spPr/>
      <dgm:t>
        <a:bodyPr/>
        <a:lstStyle/>
        <a:p>
          <a:endParaRPr lang="es-EC"/>
        </a:p>
      </dgm:t>
    </dgm:pt>
    <dgm:pt modelId="{9C963B67-BCB1-4026-9AC9-B32EC418194F}" type="pres">
      <dgm:prSet presAssocID="{5A189E15-C729-48A9-B040-6037366496B1}" presName="hierChild3" presStyleCnt="0"/>
      <dgm:spPr/>
      <dgm:t>
        <a:bodyPr/>
        <a:lstStyle/>
        <a:p>
          <a:endParaRPr lang="es-EC"/>
        </a:p>
      </dgm:t>
    </dgm:pt>
    <dgm:pt modelId="{48658C2C-87BE-4B69-A730-6C20B147A908}" type="pres">
      <dgm:prSet presAssocID="{9E2B0D18-6865-4672-8C85-7CE5D9556791}" presName="Name10" presStyleLbl="parChTrans1D2" presStyleIdx="2" presStyleCnt="3"/>
      <dgm:spPr/>
      <dgm:t>
        <a:bodyPr/>
        <a:lstStyle/>
        <a:p>
          <a:endParaRPr lang="es-EC"/>
        </a:p>
      </dgm:t>
    </dgm:pt>
    <dgm:pt modelId="{B14244A8-BCA2-4546-8C56-DFFD989A6D3D}" type="pres">
      <dgm:prSet presAssocID="{31526FF7-212B-4DFA-9C3B-10E96267B6FB}" presName="hierRoot2" presStyleCnt="0"/>
      <dgm:spPr/>
      <dgm:t>
        <a:bodyPr/>
        <a:lstStyle/>
        <a:p>
          <a:endParaRPr lang="es-EC"/>
        </a:p>
      </dgm:t>
    </dgm:pt>
    <dgm:pt modelId="{C804A337-7EF3-4A16-AC5A-79588FE60006}" type="pres">
      <dgm:prSet presAssocID="{31526FF7-212B-4DFA-9C3B-10E96267B6FB}" presName="composite2" presStyleCnt="0"/>
      <dgm:spPr/>
      <dgm:t>
        <a:bodyPr/>
        <a:lstStyle/>
        <a:p>
          <a:endParaRPr lang="es-EC"/>
        </a:p>
      </dgm:t>
    </dgm:pt>
    <dgm:pt modelId="{218F0D29-319C-470B-AFBF-08D268A9B6EC}" type="pres">
      <dgm:prSet presAssocID="{31526FF7-212B-4DFA-9C3B-10E96267B6FB}" presName="background2" presStyleLbl="node2" presStyleIdx="2" presStyleCnt="3"/>
      <dgm:spPr/>
      <dgm:t>
        <a:bodyPr/>
        <a:lstStyle/>
        <a:p>
          <a:endParaRPr lang="es-EC"/>
        </a:p>
      </dgm:t>
    </dgm:pt>
    <dgm:pt modelId="{C40DF774-BC73-427A-8DB2-5356ACDD4CB9}" type="pres">
      <dgm:prSet presAssocID="{31526FF7-212B-4DFA-9C3B-10E96267B6FB}" presName="text2" presStyleLbl="fgAcc2" presStyleIdx="2" presStyleCnt="3" custLinFactNeighborX="-868" custLinFactNeighborY="-5465">
        <dgm:presLayoutVars>
          <dgm:chPref val="3"/>
        </dgm:presLayoutVars>
      </dgm:prSet>
      <dgm:spPr/>
      <dgm:t>
        <a:bodyPr/>
        <a:lstStyle/>
        <a:p>
          <a:endParaRPr lang="es-EC"/>
        </a:p>
      </dgm:t>
    </dgm:pt>
    <dgm:pt modelId="{91B8DB9F-19B9-4060-BA85-8F5BF4A44F75}" type="pres">
      <dgm:prSet presAssocID="{31526FF7-212B-4DFA-9C3B-10E96267B6FB}" presName="hierChild3" presStyleCnt="0"/>
      <dgm:spPr/>
      <dgm:t>
        <a:bodyPr/>
        <a:lstStyle/>
        <a:p>
          <a:endParaRPr lang="es-EC"/>
        </a:p>
      </dgm:t>
    </dgm:pt>
  </dgm:ptLst>
  <dgm:cxnLst>
    <dgm:cxn modelId="{502C4E19-1DD1-4DC3-AA68-156A1A5A5BE0}" type="presOf" srcId="{5A189E15-C729-48A9-B040-6037366496B1}" destId="{CDB96E47-B73A-4A81-A7D8-385DCF06F8C7}" srcOrd="0" destOrd="0" presId="urn:microsoft.com/office/officeart/2005/8/layout/hierarchy1"/>
    <dgm:cxn modelId="{40F70A8F-8512-4DE2-8534-904D25147D44}" type="presOf" srcId="{31526FF7-212B-4DFA-9C3B-10E96267B6FB}" destId="{C40DF774-BC73-427A-8DB2-5356ACDD4CB9}" srcOrd="0" destOrd="0" presId="urn:microsoft.com/office/officeart/2005/8/layout/hierarchy1"/>
    <dgm:cxn modelId="{CBE993B0-B6EB-43B8-9AAA-69222FB140F3}" srcId="{A54BB10D-A21A-4B13-883C-62B227F020E9}" destId="{5A189E15-C729-48A9-B040-6037366496B1}" srcOrd="1" destOrd="0" parTransId="{ED47764B-4E5A-4BDC-ACD1-2877940F9D0C}" sibTransId="{3D813752-CAA5-4D29-BD16-9018F683BE69}"/>
    <dgm:cxn modelId="{DBBAA86A-9287-4C60-8F4E-9B3DE381358B}" type="presOf" srcId="{A54BB10D-A21A-4B13-883C-62B227F020E9}" destId="{5E1739CF-0A55-4C5C-BFCA-E6A0677B6DF6}" srcOrd="0" destOrd="0" presId="urn:microsoft.com/office/officeart/2005/8/layout/hierarchy1"/>
    <dgm:cxn modelId="{1DF71907-F3EC-415C-8EBE-0A4015CBB30A}" type="presOf" srcId="{9E2B0D18-6865-4672-8C85-7CE5D9556791}" destId="{48658C2C-87BE-4B69-A730-6C20B147A908}" srcOrd="0" destOrd="0" presId="urn:microsoft.com/office/officeart/2005/8/layout/hierarchy1"/>
    <dgm:cxn modelId="{7FAC7DCA-9825-495F-9E88-3FAE98FA098F}" type="presOf" srcId="{690699F9-0E5D-4AC2-A19E-5802E3DAFC8B}" destId="{E7FF5A53-FDF3-4AB8-B934-1E70F29BB811}" srcOrd="0" destOrd="0" presId="urn:microsoft.com/office/officeart/2005/8/layout/hierarchy1"/>
    <dgm:cxn modelId="{8F6445B6-4F46-4CD6-A916-9E3AEA5EFE68}" srcId="{9ECDEA1B-69E6-4150-BCF9-BFDDC5EFD71C}" destId="{A54BB10D-A21A-4B13-883C-62B227F020E9}" srcOrd="0" destOrd="0" parTransId="{9948B06A-9BC4-4923-948F-F569DB95F0DE}" sibTransId="{C86D1C02-5BAC-47E7-BBB3-3B60BD8ACCA1}"/>
    <dgm:cxn modelId="{016D5E93-24AC-49B5-86D5-4B85DC8D6AA5}" srcId="{A54BB10D-A21A-4B13-883C-62B227F020E9}" destId="{31526FF7-212B-4DFA-9C3B-10E96267B6FB}" srcOrd="2" destOrd="0" parTransId="{9E2B0D18-6865-4672-8C85-7CE5D9556791}" sibTransId="{CB503580-B019-437D-88E2-7392D7C24389}"/>
    <dgm:cxn modelId="{E884D46D-F2D6-4CB2-8409-EF23DFF266E4}" type="presOf" srcId="{ED47764B-4E5A-4BDC-ACD1-2877940F9D0C}" destId="{949F39DD-1BD9-4DBC-A03C-403B1D534DA1}" srcOrd="0" destOrd="0" presId="urn:microsoft.com/office/officeart/2005/8/layout/hierarchy1"/>
    <dgm:cxn modelId="{158E75B5-4EEC-465C-8797-A4292EEED30D}" srcId="{A54BB10D-A21A-4B13-883C-62B227F020E9}" destId="{690699F9-0E5D-4AC2-A19E-5802E3DAFC8B}" srcOrd="0" destOrd="0" parTransId="{E9F63160-41A7-496E-980C-8E989CECA9B0}" sibTransId="{DFD819CD-5035-43F9-A25E-5DE2C9667B76}"/>
    <dgm:cxn modelId="{351DDCC8-1877-469A-BBEE-A28985585929}" type="presOf" srcId="{9ECDEA1B-69E6-4150-BCF9-BFDDC5EFD71C}" destId="{2FE92355-A980-411E-AA49-F65ACF3DD6B9}" srcOrd="0" destOrd="0" presId="urn:microsoft.com/office/officeart/2005/8/layout/hierarchy1"/>
    <dgm:cxn modelId="{7199693A-4EAF-490C-8AFA-EE4ED4BEC788}" type="presOf" srcId="{E9F63160-41A7-496E-980C-8E989CECA9B0}" destId="{4F7DB7CC-D11B-4F9D-9A65-23C3570E52DA}" srcOrd="0" destOrd="0" presId="urn:microsoft.com/office/officeart/2005/8/layout/hierarchy1"/>
    <dgm:cxn modelId="{6D307682-BF4E-447B-90B1-D2DCC254238A}" type="presParOf" srcId="{2FE92355-A980-411E-AA49-F65ACF3DD6B9}" destId="{EF1DF09F-81B2-4DC5-8B48-48A05F834A07}" srcOrd="0" destOrd="0" presId="urn:microsoft.com/office/officeart/2005/8/layout/hierarchy1"/>
    <dgm:cxn modelId="{8AD71A88-4B57-4617-B428-63308C0AD924}" type="presParOf" srcId="{EF1DF09F-81B2-4DC5-8B48-48A05F834A07}" destId="{425D713F-B3F4-4BC9-9A13-087348455910}" srcOrd="0" destOrd="0" presId="urn:microsoft.com/office/officeart/2005/8/layout/hierarchy1"/>
    <dgm:cxn modelId="{BD77ADD4-5543-481F-AA1F-9CB68775C230}" type="presParOf" srcId="{425D713F-B3F4-4BC9-9A13-087348455910}" destId="{8E65D78C-A1FA-4738-854F-176C78784D55}" srcOrd="0" destOrd="0" presId="urn:microsoft.com/office/officeart/2005/8/layout/hierarchy1"/>
    <dgm:cxn modelId="{1D5F1361-EA3C-42CB-9468-49790F33845A}" type="presParOf" srcId="{425D713F-B3F4-4BC9-9A13-087348455910}" destId="{5E1739CF-0A55-4C5C-BFCA-E6A0677B6DF6}" srcOrd="1" destOrd="0" presId="urn:microsoft.com/office/officeart/2005/8/layout/hierarchy1"/>
    <dgm:cxn modelId="{8C989406-8934-4270-99BE-C942ABF11D9A}" type="presParOf" srcId="{EF1DF09F-81B2-4DC5-8B48-48A05F834A07}" destId="{677DB9C0-51D7-4816-A7A3-DE674ADE7FAF}" srcOrd="1" destOrd="0" presId="urn:microsoft.com/office/officeart/2005/8/layout/hierarchy1"/>
    <dgm:cxn modelId="{CC5CAC69-2A58-4022-AF55-EE5DF7920429}" type="presParOf" srcId="{677DB9C0-51D7-4816-A7A3-DE674ADE7FAF}" destId="{4F7DB7CC-D11B-4F9D-9A65-23C3570E52DA}" srcOrd="0" destOrd="0" presId="urn:microsoft.com/office/officeart/2005/8/layout/hierarchy1"/>
    <dgm:cxn modelId="{24200D83-7210-4880-9F96-A3F30B19E298}" type="presParOf" srcId="{677DB9C0-51D7-4816-A7A3-DE674ADE7FAF}" destId="{F4C89E1C-DBFF-479A-A852-DFA4666FB52E}" srcOrd="1" destOrd="0" presId="urn:microsoft.com/office/officeart/2005/8/layout/hierarchy1"/>
    <dgm:cxn modelId="{0032CCB4-612C-4B7F-A327-ECD37120BE60}" type="presParOf" srcId="{F4C89E1C-DBFF-479A-A852-DFA4666FB52E}" destId="{311FBCE8-CA5A-41DF-BFA0-3D116685A6A6}" srcOrd="0" destOrd="0" presId="urn:microsoft.com/office/officeart/2005/8/layout/hierarchy1"/>
    <dgm:cxn modelId="{A2C01190-24FC-455D-BBF9-4406A0935B53}" type="presParOf" srcId="{311FBCE8-CA5A-41DF-BFA0-3D116685A6A6}" destId="{CD86EE76-9FF5-4443-A3AF-23BE1EDA5EE4}" srcOrd="0" destOrd="0" presId="urn:microsoft.com/office/officeart/2005/8/layout/hierarchy1"/>
    <dgm:cxn modelId="{5EC29974-51C0-4EAD-A2FB-7058145E3C14}" type="presParOf" srcId="{311FBCE8-CA5A-41DF-BFA0-3D116685A6A6}" destId="{E7FF5A53-FDF3-4AB8-B934-1E70F29BB811}" srcOrd="1" destOrd="0" presId="urn:microsoft.com/office/officeart/2005/8/layout/hierarchy1"/>
    <dgm:cxn modelId="{F5157FA2-6F30-4FC8-B488-82858EDA6BFE}" type="presParOf" srcId="{F4C89E1C-DBFF-479A-A852-DFA4666FB52E}" destId="{F58B6A11-6CDF-4630-BF88-1FF1C69A8205}" srcOrd="1" destOrd="0" presId="urn:microsoft.com/office/officeart/2005/8/layout/hierarchy1"/>
    <dgm:cxn modelId="{C9AD472E-C505-4770-8A05-B43A3F4AA0CD}" type="presParOf" srcId="{677DB9C0-51D7-4816-A7A3-DE674ADE7FAF}" destId="{949F39DD-1BD9-4DBC-A03C-403B1D534DA1}" srcOrd="2" destOrd="0" presId="urn:microsoft.com/office/officeart/2005/8/layout/hierarchy1"/>
    <dgm:cxn modelId="{5B45AC91-0BD3-4C25-9F6F-FACC1DD5C6F3}" type="presParOf" srcId="{677DB9C0-51D7-4816-A7A3-DE674ADE7FAF}" destId="{8558DE84-6C6D-4481-8A06-8EFB0918CCC5}" srcOrd="3" destOrd="0" presId="urn:microsoft.com/office/officeart/2005/8/layout/hierarchy1"/>
    <dgm:cxn modelId="{D901B39D-4197-4A86-83D7-B3A6EC815922}" type="presParOf" srcId="{8558DE84-6C6D-4481-8A06-8EFB0918CCC5}" destId="{B9F94C8D-E570-415F-AED2-7E0541017F6C}" srcOrd="0" destOrd="0" presId="urn:microsoft.com/office/officeart/2005/8/layout/hierarchy1"/>
    <dgm:cxn modelId="{2441D954-5704-4C98-870C-A6970CF34E29}" type="presParOf" srcId="{B9F94C8D-E570-415F-AED2-7E0541017F6C}" destId="{DDBB0D2F-B8CD-4241-B0A9-084B5011FA11}" srcOrd="0" destOrd="0" presId="urn:microsoft.com/office/officeart/2005/8/layout/hierarchy1"/>
    <dgm:cxn modelId="{1545CBCC-1067-4B26-99F0-5A840C4141B5}" type="presParOf" srcId="{B9F94C8D-E570-415F-AED2-7E0541017F6C}" destId="{CDB96E47-B73A-4A81-A7D8-385DCF06F8C7}" srcOrd="1" destOrd="0" presId="urn:microsoft.com/office/officeart/2005/8/layout/hierarchy1"/>
    <dgm:cxn modelId="{A6462AA5-6005-4E85-9ED6-711849232362}" type="presParOf" srcId="{8558DE84-6C6D-4481-8A06-8EFB0918CCC5}" destId="{9C963B67-BCB1-4026-9AC9-B32EC418194F}" srcOrd="1" destOrd="0" presId="urn:microsoft.com/office/officeart/2005/8/layout/hierarchy1"/>
    <dgm:cxn modelId="{EE9BBDF2-49AC-4475-8561-752446009102}" type="presParOf" srcId="{677DB9C0-51D7-4816-A7A3-DE674ADE7FAF}" destId="{48658C2C-87BE-4B69-A730-6C20B147A908}" srcOrd="4" destOrd="0" presId="urn:microsoft.com/office/officeart/2005/8/layout/hierarchy1"/>
    <dgm:cxn modelId="{A45DA4CB-6B5D-41F2-9A7D-67A338A06BD6}" type="presParOf" srcId="{677DB9C0-51D7-4816-A7A3-DE674ADE7FAF}" destId="{B14244A8-BCA2-4546-8C56-DFFD989A6D3D}" srcOrd="5" destOrd="0" presId="urn:microsoft.com/office/officeart/2005/8/layout/hierarchy1"/>
    <dgm:cxn modelId="{D01B7B7B-5849-410B-9511-BC0A8E3B960A}" type="presParOf" srcId="{B14244A8-BCA2-4546-8C56-DFFD989A6D3D}" destId="{C804A337-7EF3-4A16-AC5A-79588FE60006}" srcOrd="0" destOrd="0" presId="urn:microsoft.com/office/officeart/2005/8/layout/hierarchy1"/>
    <dgm:cxn modelId="{17E362BC-BBB6-401A-B92A-CDE9BF37FD1A}" type="presParOf" srcId="{C804A337-7EF3-4A16-AC5A-79588FE60006}" destId="{218F0D29-319C-470B-AFBF-08D268A9B6EC}" srcOrd="0" destOrd="0" presId="urn:microsoft.com/office/officeart/2005/8/layout/hierarchy1"/>
    <dgm:cxn modelId="{7512EC70-E9B9-4BC5-AA75-848BDE66DDE7}" type="presParOf" srcId="{C804A337-7EF3-4A16-AC5A-79588FE60006}" destId="{C40DF774-BC73-427A-8DB2-5356ACDD4CB9}" srcOrd="1" destOrd="0" presId="urn:microsoft.com/office/officeart/2005/8/layout/hierarchy1"/>
    <dgm:cxn modelId="{6A49A951-9C56-45F7-B04D-42FEC220A746}" type="presParOf" srcId="{B14244A8-BCA2-4546-8C56-DFFD989A6D3D}" destId="{91B8DB9F-19B9-4060-BA85-8F5BF4A44F7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4139B-A431-4B7B-9F70-36EA4A2E0EE8}">
      <dsp:nvSpPr>
        <dsp:cNvPr id="0" name=""/>
        <dsp:cNvSpPr/>
      </dsp:nvSpPr>
      <dsp:spPr>
        <a:xfrm>
          <a:off x="8177071" y="2213420"/>
          <a:ext cx="1318256" cy="225933"/>
        </a:xfrm>
        <a:custGeom>
          <a:avLst/>
          <a:gdLst/>
          <a:ahLst/>
          <a:cxnLst/>
          <a:rect l="0" t="0" r="0" b="0"/>
          <a:pathLst>
            <a:path>
              <a:moveTo>
                <a:pt x="0" y="0"/>
              </a:moveTo>
              <a:lnTo>
                <a:pt x="0" y="153967"/>
              </a:lnTo>
              <a:lnTo>
                <a:pt x="1318256" y="153967"/>
              </a:lnTo>
              <a:lnTo>
                <a:pt x="1318256" y="2259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3D29DC-0F57-4E5B-8046-55A9EF47BDA4}">
      <dsp:nvSpPr>
        <dsp:cNvPr id="0" name=""/>
        <dsp:cNvSpPr/>
      </dsp:nvSpPr>
      <dsp:spPr>
        <a:xfrm>
          <a:off x="8177071" y="2213420"/>
          <a:ext cx="101953" cy="225933"/>
        </a:xfrm>
        <a:custGeom>
          <a:avLst/>
          <a:gdLst/>
          <a:ahLst/>
          <a:cxnLst/>
          <a:rect l="0" t="0" r="0" b="0"/>
          <a:pathLst>
            <a:path>
              <a:moveTo>
                <a:pt x="0" y="0"/>
              </a:moveTo>
              <a:lnTo>
                <a:pt x="0" y="153967"/>
              </a:lnTo>
              <a:lnTo>
                <a:pt x="101953" y="153967"/>
              </a:lnTo>
              <a:lnTo>
                <a:pt x="101953" y="2259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8760DD-D7CE-4BBA-9204-43EA9C6EC793}">
      <dsp:nvSpPr>
        <dsp:cNvPr id="0" name=""/>
        <dsp:cNvSpPr/>
      </dsp:nvSpPr>
      <dsp:spPr>
        <a:xfrm>
          <a:off x="6960768" y="2213420"/>
          <a:ext cx="1216303" cy="225933"/>
        </a:xfrm>
        <a:custGeom>
          <a:avLst/>
          <a:gdLst/>
          <a:ahLst/>
          <a:cxnLst/>
          <a:rect l="0" t="0" r="0" b="0"/>
          <a:pathLst>
            <a:path>
              <a:moveTo>
                <a:pt x="1216303" y="0"/>
              </a:moveTo>
              <a:lnTo>
                <a:pt x="1216303" y="153967"/>
              </a:lnTo>
              <a:lnTo>
                <a:pt x="0" y="153967"/>
              </a:lnTo>
              <a:lnTo>
                <a:pt x="0" y="2259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8356D0-65F3-41EF-AE44-EDD949B246C6}">
      <dsp:nvSpPr>
        <dsp:cNvPr id="0" name=""/>
        <dsp:cNvSpPr/>
      </dsp:nvSpPr>
      <dsp:spPr>
        <a:xfrm>
          <a:off x="4680652" y="1407490"/>
          <a:ext cx="3496419" cy="225933"/>
        </a:xfrm>
        <a:custGeom>
          <a:avLst/>
          <a:gdLst/>
          <a:ahLst/>
          <a:cxnLst/>
          <a:rect l="0" t="0" r="0" b="0"/>
          <a:pathLst>
            <a:path>
              <a:moveTo>
                <a:pt x="0" y="0"/>
              </a:moveTo>
              <a:lnTo>
                <a:pt x="0" y="153967"/>
              </a:lnTo>
              <a:lnTo>
                <a:pt x="3496419" y="153967"/>
              </a:lnTo>
              <a:lnTo>
                <a:pt x="3496419" y="225933"/>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1034E6-38B3-450D-B928-3E6E93BD79C2}">
      <dsp:nvSpPr>
        <dsp:cNvPr id="0" name=""/>
        <dsp:cNvSpPr/>
      </dsp:nvSpPr>
      <dsp:spPr>
        <a:xfrm>
          <a:off x="4386002" y="2228165"/>
          <a:ext cx="1204832" cy="225933"/>
        </a:xfrm>
        <a:custGeom>
          <a:avLst/>
          <a:gdLst/>
          <a:ahLst/>
          <a:cxnLst/>
          <a:rect l="0" t="0" r="0" b="0"/>
          <a:pathLst>
            <a:path>
              <a:moveTo>
                <a:pt x="0" y="0"/>
              </a:moveTo>
              <a:lnTo>
                <a:pt x="0" y="153967"/>
              </a:lnTo>
              <a:lnTo>
                <a:pt x="1204832" y="153967"/>
              </a:lnTo>
              <a:lnTo>
                <a:pt x="1204832" y="2259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ABDD6-A248-486F-8C85-E01E45AE84B4}">
      <dsp:nvSpPr>
        <dsp:cNvPr id="0" name=""/>
        <dsp:cNvSpPr/>
      </dsp:nvSpPr>
      <dsp:spPr>
        <a:xfrm>
          <a:off x="4225373" y="2228165"/>
          <a:ext cx="160629" cy="225933"/>
        </a:xfrm>
        <a:custGeom>
          <a:avLst/>
          <a:gdLst/>
          <a:ahLst/>
          <a:cxnLst/>
          <a:rect l="0" t="0" r="0" b="0"/>
          <a:pathLst>
            <a:path>
              <a:moveTo>
                <a:pt x="160629" y="0"/>
              </a:moveTo>
              <a:lnTo>
                <a:pt x="160629" y="153967"/>
              </a:lnTo>
              <a:lnTo>
                <a:pt x="0" y="153967"/>
              </a:lnTo>
              <a:lnTo>
                <a:pt x="0" y="2259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B3C37-2205-41FA-9D60-AF82D2370810}">
      <dsp:nvSpPr>
        <dsp:cNvPr id="0" name=""/>
        <dsp:cNvSpPr/>
      </dsp:nvSpPr>
      <dsp:spPr>
        <a:xfrm>
          <a:off x="3020540" y="2228165"/>
          <a:ext cx="1365462" cy="225933"/>
        </a:xfrm>
        <a:custGeom>
          <a:avLst/>
          <a:gdLst/>
          <a:ahLst/>
          <a:cxnLst/>
          <a:rect l="0" t="0" r="0" b="0"/>
          <a:pathLst>
            <a:path>
              <a:moveTo>
                <a:pt x="1365462" y="0"/>
              </a:moveTo>
              <a:lnTo>
                <a:pt x="1365462" y="153967"/>
              </a:lnTo>
              <a:lnTo>
                <a:pt x="0" y="153967"/>
              </a:lnTo>
              <a:lnTo>
                <a:pt x="0" y="2259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611140-6F75-4B77-AB70-C209443E842B}">
      <dsp:nvSpPr>
        <dsp:cNvPr id="0" name=""/>
        <dsp:cNvSpPr/>
      </dsp:nvSpPr>
      <dsp:spPr>
        <a:xfrm>
          <a:off x="4386002" y="1407490"/>
          <a:ext cx="294649" cy="225933"/>
        </a:xfrm>
        <a:custGeom>
          <a:avLst/>
          <a:gdLst/>
          <a:ahLst/>
          <a:cxnLst/>
          <a:rect l="0" t="0" r="0" b="0"/>
          <a:pathLst>
            <a:path>
              <a:moveTo>
                <a:pt x="294649" y="0"/>
              </a:moveTo>
              <a:lnTo>
                <a:pt x="294649" y="153967"/>
              </a:lnTo>
              <a:lnTo>
                <a:pt x="0" y="153967"/>
              </a:lnTo>
              <a:lnTo>
                <a:pt x="0" y="225933"/>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B4E90C-2E0E-46CC-9A7D-DB8B026470F0}">
      <dsp:nvSpPr>
        <dsp:cNvPr id="0" name=""/>
        <dsp:cNvSpPr/>
      </dsp:nvSpPr>
      <dsp:spPr>
        <a:xfrm>
          <a:off x="1194972" y="2245869"/>
          <a:ext cx="564995" cy="225933"/>
        </a:xfrm>
        <a:custGeom>
          <a:avLst/>
          <a:gdLst/>
          <a:ahLst/>
          <a:cxnLst/>
          <a:rect l="0" t="0" r="0" b="0"/>
          <a:pathLst>
            <a:path>
              <a:moveTo>
                <a:pt x="0" y="0"/>
              </a:moveTo>
              <a:lnTo>
                <a:pt x="0" y="153967"/>
              </a:lnTo>
              <a:lnTo>
                <a:pt x="564995" y="153967"/>
              </a:lnTo>
              <a:lnTo>
                <a:pt x="564995" y="2259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2919D-58A8-4C4B-9ED9-C813E3131E75}">
      <dsp:nvSpPr>
        <dsp:cNvPr id="0" name=""/>
        <dsp:cNvSpPr/>
      </dsp:nvSpPr>
      <dsp:spPr>
        <a:xfrm>
          <a:off x="483797" y="2245869"/>
          <a:ext cx="711175" cy="225933"/>
        </a:xfrm>
        <a:custGeom>
          <a:avLst/>
          <a:gdLst/>
          <a:ahLst/>
          <a:cxnLst/>
          <a:rect l="0" t="0" r="0" b="0"/>
          <a:pathLst>
            <a:path>
              <a:moveTo>
                <a:pt x="711175" y="0"/>
              </a:moveTo>
              <a:lnTo>
                <a:pt x="711175" y="153967"/>
              </a:lnTo>
              <a:lnTo>
                <a:pt x="0" y="153967"/>
              </a:lnTo>
              <a:lnTo>
                <a:pt x="0" y="2259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93E778-95B6-47D4-99FF-29115DAF9ED6}">
      <dsp:nvSpPr>
        <dsp:cNvPr id="0" name=""/>
        <dsp:cNvSpPr/>
      </dsp:nvSpPr>
      <dsp:spPr>
        <a:xfrm>
          <a:off x="1194972" y="1407490"/>
          <a:ext cx="3485679" cy="225933"/>
        </a:xfrm>
        <a:custGeom>
          <a:avLst/>
          <a:gdLst/>
          <a:ahLst/>
          <a:cxnLst/>
          <a:rect l="0" t="0" r="0" b="0"/>
          <a:pathLst>
            <a:path>
              <a:moveTo>
                <a:pt x="3485679" y="0"/>
              </a:moveTo>
              <a:lnTo>
                <a:pt x="3485679" y="153967"/>
              </a:lnTo>
              <a:lnTo>
                <a:pt x="0" y="153967"/>
              </a:lnTo>
              <a:lnTo>
                <a:pt x="0" y="225933"/>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CC0999-9D15-464A-B85B-605CC34E3AA4}">
      <dsp:nvSpPr>
        <dsp:cNvPr id="0" name=""/>
        <dsp:cNvSpPr/>
      </dsp:nvSpPr>
      <dsp:spPr>
        <a:xfrm>
          <a:off x="4068351" y="710630"/>
          <a:ext cx="1224601" cy="696859"/>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2C8CD18-2B26-4AE2-A815-8CA9DA90A448}">
      <dsp:nvSpPr>
        <dsp:cNvPr id="0" name=""/>
        <dsp:cNvSpPr/>
      </dsp:nvSpPr>
      <dsp:spPr>
        <a:xfrm>
          <a:off x="4154667" y="792631"/>
          <a:ext cx="1224601" cy="696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Sistema</a:t>
          </a:r>
          <a:r>
            <a:rPr lang="en-US" sz="1100" kern="1200"/>
            <a:t> </a:t>
          </a:r>
          <a:r>
            <a:rPr lang="en-US" sz="1200" kern="1200"/>
            <a:t>Mecánico</a:t>
          </a:r>
          <a:endParaRPr lang="en-US" sz="1100" kern="1200"/>
        </a:p>
      </dsp:txBody>
      <dsp:txXfrm>
        <a:off x="4175077" y="813041"/>
        <a:ext cx="1183781" cy="656039"/>
      </dsp:txXfrm>
    </dsp:sp>
    <dsp:sp modelId="{5144BC3D-0262-490E-8F3B-B6EE3C00981D}">
      <dsp:nvSpPr>
        <dsp:cNvPr id="0" name=""/>
        <dsp:cNvSpPr/>
      </dsp:nvSpPr>
      <dsp:spPr>
        <a:xfrm>
          <a:off x="266649" y="1633423"/>
          <a:ext cx="1856646" cy="61244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9F01403-F8A2-4815-A160-50228A7F2C16}">
      <dsp:nvSpPr>
        <dsp:cNvPr id="0" name=""/>
        <dsp:cNvSpPr/>
      </dsp:nvSpPr>
      <dsp:spPr>
        <a:xfrm>
          <a:off x="352966" y="1715424"/>
          <a:ext cx="1856646" cy="61244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a:t>Estructura Soporte Base de la Máquina</a:t>
          </a:r>
        </a:p>
      </dsp:txBody>
      <dsp:txXfrm>
        <a:off x="370904" y="1733362"/>
        <a:ext cx="1820770" cy="576569"/>
      </dsp:txXfrm>
    </dsp:sp>
    <dsp:sp modelId="{3811595D-816E-4056-AAC2-8E4684145623}">
      <dsp:nvSpPr>
        <dsp:cNvPr id="0" name=""/>
        <dsp:cNvSpPr/>
      </dsp:nvSpPr>
      <dsp:spPr>
        <a:xfrm>
          <a:off x="5118" y="2471803"/>
          <a:ext cx="957358" cy="691309"/>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D94B0AA-CB58-4E69-9F3C-0CD8CF278D96}">
      <dsp:nvSpPr>
        <dsp:cNvPr id="0" name=""/>
        <dsp:cNvSpPr/>
      </dsp:nvSpPr>
      <dsp:spPr>
        <a:xfrm>
          <a:off x="91435" y="2553804"/>
          <a:ext cx="957358" cy="69130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t>Selección de Elementos</a:t>
          </a:r>
        </a:p>
      </dsp:txBody>
      <dsp:txXfrm>
        <a:off x="111683" y="2574052"/>
        <a:ext cx="916862" cy="650813"/>
      </dsp:txXfrm>
    </dsp:sp>
    <dsp:sp modelId="{310F8DD3-8C37-4B97-90B6-9925B3162749}">
      <dsp:nvSpPr>
        <dsp:cNvPr id="0" name=""/>
        <dsp:cNvSpPr/>
      </dsp:nvSpPr>
      <dsp:spPr>
        <a:xfrm>
          <a:off x="1135109" y="2471803"/>
          <a:ext cx="1249717" cy="699409"/>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E99E0F-8A8F-44CE-BC5A-FAD64C484077}">
      <dsp:nvSpPr>
        <dsp:cNvPr id="0" name=""/>
        <dsp:cNvSpPr/>
      </dsp:nvSpPr>
      <dsp:spPr>
        <a:xfrm>
          <a:off x="1221426" y="2553804"/>
          <a:ext cx="1249717" cy="69940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a:t>Calculo de Resistencia en columnas</a:t>
          </a:r>
        </a:p>
      </dsp:txBody>
      <dsp:txXfrm>
        <a:off x="1241911" y="2574289"/>
        <a:ext cx="1208747" cy="658439"/>
      </dsp:txXfrm>
    </dsp:sp>
    <dsp:sp modelId="{B1BDF834-0777-4D75-9E91-6BCBDB0E7F26}">
      <dsp:nvSpPr>
        <dsp:cNvPr id="0" name=""/>
        <dsp:cNvSpPr/>
      </dsp:nvSpPr>
      <dsp:spPr>
        <a:xfrm>
          <a:off x="3394626" y="1633423"/>
          <a:ext cx="1982752" cy="594741"/>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1F82DB1-39DA-40AA-8367-6BDD7F108962}">
      <dsp:nvSpPr>
        <dsp:cNvPr id="0" name=""/>
        <dsp:cNvSpPr/>
      </dsp:nvSpPr>
      <dsp:spPr>
        <a:xfrm>
          <a:off x="3480942" y="1715424"/>
          <a:ext cx="1982752" cy="59474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Brazos</a:t>
          </a:r>
          <a:r>
            <a:rPr lang="en-US" sz="1200" kern="1200"/>
            <a:t> </a:t>
          </a:r>
          <a:r>
            <a:rPr lang="en-US" sz="1400" kern="1200"/>
            <a:t>giratorios</a:t>
          </a:r>
          <a:endParaRPr lang="en-US" sz="1200" kern="1200"/>
        </a:p>
      </dsp:txBody>
      <dsp:txXfrm>
        <a:off x="3498361" y="1732843"/>
        <a:ext cx="1947914" cy="559903"/>
      </dsp:txXfrm>
    </dsp:sp>
    <dsp:sp modelId="{A29A9BB6-57A0-4484-9549-FE3587764966}">
      <dsp:nvSpPr>
        <dsp:cNvPr id="0" name=""/>
        <dsp:cNvSpPr/>
      </dsp:nvSpPr>
      <dsp:spPr>
        <a:xfrm>
          <a:off x="2557460" y="2454098"/>
          <a:ext cx="926159" cy="653088"/>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B984EA7-EECE-43DA-AD6E-55952F608C07}">
      <dsp:nvSpPr>
        <dsp:cNvPr id="0" name=""/>
        <dsp:cNvSpPr/>
      </dsp:nvSpPr>
      <dsp:spPr>
        <a:xfrm>
          <a:off x="2643777" y="2536099"/>
          <a:ext cx="926159" cy="65308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a:t>Cálculo de Resistencia en vigas</a:t>
          </a:r>
        </a:p>
      </dsp:txBody>
      <dsp:txXfrm>
        <a:off x="2662905" y="2555227"/>
        <a:ext cx="887903" cy="614832"/>
      </dsp:txXfrm>
    </dsp:sp>
    <dsp:sp modelId="{3171B56A-F9B2-4DDE-ACF0-6EEE694D7347}">
      <dsp:nvSpPr>
        <dsp:cNvPr id="0" name=""/>
        <dsp:cNvSpPr/>
      </dsp:nvSpPr>
      <dsp:spPr>
        <a:xfrm>
          <a:off x="3656253" y="2454098"/>
          <a:ext cx="1138239" cy="623831"/>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1CCB478-4BF9-4E8D-B604-2B85A84EACC7}">
      <dsp:nvSpPr>
        <dsp:cNvPr id="0" name=""/>
        <dsp:cNvSpPr/>
      </dsp:nvSpPr>
      <dsp:spPr>
        <a:xfrm>
          <a:off x="3742570" y="2536099"/>
          <a:ext cx="1138239" cy="62383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t>Mecanismo de Engranajes </a:t>
          </a:r>
        </a:p>
      </dsp:txBody>
      <dsp:txXfrm>
        <a:off x="3760841" y="2554370"/>
        <a:ext cx="1101697" cy="587289"/>
      </dsp:txXfrm>
    </dsp:sp>
    <dsp:sp modelId="{198776B2-AD69-4CA0-BE9C-D738309778BD}">
      <dsp:nvSpPr>
        <dsp:cNvPr id="0" name=""/>
        <dsp:cNvSpPr/>
      </dsp:nvSpPr>
      <dsp:spPr>
        <a:xfrm>
          <a:off x="4967126" y="2454098"/>
          <a:ext cx="1247418" cy="655506"/>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C369AED-3684-4AE1-9F73-3ACD38749172}">
      <dsp:nvSpPr>
        <dsp:cNvPr id="0" name=""/>
        <dsp:cNvSpPr/>
      </dsp:nvSpPr>
      <dsp:spPr>
        <a:xfrm>
          <a:off x="5053442" y="2536099"/>
          <a:ext cx="1247418" cy="65550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Diseño del Eje</a:t>
          </a:r>
          <a:endParaRPr lang="es-EC" sz="1200" kern="1200" dirty="0"/>
        </a:p>
      </dsp:txBody>
      <dsp:txXfrm>
        <a:off x="5072641" y="2555298"/>
        <a:ext cx="1209020" cy="617108"/>
      </dsp:txXfrm>
    </dsp:sp>
    <dsp:sp modelId="{FEA2B89B-5637-4C1A-AFC9-EFDFB3C764FB}">
      <dsp:nvSpPr>
        <dsp:cNvPr id="0" name=""/>
        <dsp:cNvSpPr/>
      </dsp:nvSpPr>
      <dsp:spPr>
        <a:xfrm>
          <a:off x="7259487" y="1633423"/>
          <a:ext cx="1835166" cy="579996"/>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59CE518-601B-4161-8A8E-54B71FADE613}">
      <dsp:nvSpPr>
        <dsp:cNvPr id="0" name=""/>
        <dsp:cNvSpPr/>
      </dsp:nvSpPr>
      <dsp:spPr>
        <a:xfrm>
          <a:off x="7345804" y="1715424"/>
          <a:ext cx="1835166" cy="57999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Estacion de Impresión</a:t>
          </a:r>
        </a:p>
      </dsp:txBody>
      <dsp:txXfrm>
        <a:off x="7362792" y="1732412"/>
        <a:ext cx="1801190" cy="546020"/>
      </dsp:txXfrm>
    </dsp:sp>
    <dsp:sp modelId="{75AB0E3D-1B33-4E45-B770-013C39DDA1FB}">
      <dsp:nvSpPr>
        <dsp:cNvPr id="0" name=""/>
        <dsp:cNvSpPr/>
      </dsp:nvSpPr>
      <dsp:spPr>
        <a:xfrm>
          <a:off x="6387177" y="2439354"/>
          <a:ext cx="1147181" cy="790739"/>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B1D7052-F509-4244-93AC-F2548CD931DE}">
      <dsp:nvSpPr>
        <dsp:cNvPr id="0" name=""/>
        <dsp:cNvSpPr/>
      </dsp:nvSpPr>
      <dsp:spPr>
        <a:xfrm>
          <a:off x="6473494" y="2521355"/>
          <a:ext cx="1147181" cy="79073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t>Acople motor - tornillo sin fin</a:t>
          </a:r>
        </a:p>
      </dsp:txBody>
      <dsp:txXfrm>
        <a:off x="6496654" y="2544515"/>
        <a:ext cx="1100861" cy="744419"/>
      </dsp:txXfrm>
    </dsp:sp>
    <dsp:sp modelId="{4316D8EC-85F8-4C10-BFEC-CF8FDAE73650}">
      <dsp:nvSpPr>
        <dsp:cNvPr id="0" name=""/>
        <dsp:cNvSpPr/>
      </dsp:nvSpPr>
      <dsp:spPr>
        <a:xfrm>
          <a:off x="7706991" y="2439354"/>
          <a:ext cx="1144066" cy="756119"/>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CE6BBE9-4BE7-41C8-A4CF-7DEE1C4253FD}">
      <dsp:nvSpPr>
        <dsp:cNvPr id="0" name=""/>
        <dsp:cNvSpPr/>
      </dsp:nvSpPr>
      <dsp:spPr>
        <a:xfrm>
          <a:off x="7793308" y="2521355"/>
          <a:ext cx="1144066" cy="7561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t>Mecanismo de Husillo de bolas</a:t>
          </a:r>
        </a:p>
      </dsp:txBody>
      <dsp:txXfrm>
        <a:off x="7815454" y="2543501"/>
        <a:ext cx="1099774" cy="711827"/>
      </dsp:txXfrm>
    </dsp:sp>
    <dsp:sp modelId="{31AB6587-68B0-4550-9CEC-9943E89F0A3F}">
      <dsp:nvSpPr>
        <dsp:cNvPr id="0" name=""/>
        <dsp:cNvSpPr/>
      </dsp:nvSpPr>
      <dsp:spPr>
        <a:xfrm>
          <a:off x="9023691" y="2439354"/>
          <a:ext cx="943273" cy="715949"/>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1E16889-E0A8-4B45-8A9B-E47AC43D4AE2}">
      <dsp:nvSpPr>
        <dsp:cNvPr id="0" name=""/>
        <dsp:cNvSpPr/>
      </dsp:nvSpPr>
      <dsp:spPr>
        <a:xfrm>
          <a:off x="9110007" y="2521355"/>
          <a:ext cx="943273" cy="71594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Actuador de impresión</a:t>
          </a:r>
        </a:p>
      </dsp:txBody>
      <dsp:txXfrm>
        <a:off x="9130976" y="2542324"/>
        <a:ext cx="901335" cy="674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8CDA4-0BF8-4351-AFAE-BB81A2C81375}">
      <dsp:nvSpPr>
        <dsp:cNvPr id="0" name=""/>
        <dsp:cNvSpPr/>
      </dsp:nvSpPr>
      <dsp:spPr>
        <a:xfrm>
          <a:off x="4895120" y="1533034"/>
          <a:ext cx="2949743" cy="701904"/>
        </a:xfrm>
        <a:custGeom>
          <a:avLst/>
          <a:gdLst/>
          <a:ahLst/>
          <a:cxnLst/>
          <a:rect l="0" t="0" r="0" b="0"/>
          <a:pathLst>
            <a:path>
              <a:moveTo>
                <a:pt x="0" y="0"/>
              </a:moveTo>
              <a:lnTo>
                <a:pt x="0" y="478327"/>
              </a:lnTo>
              <a:lnTo>
                <a:pt x="2949743" y="478327"/>
              </a:lnTo>
              <a:lnTo>
                <a:pt x="2949743" y="70190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F5B68A-9AA9-4091-B850-28676F44C639}">
      <dsp:nvSpPr>
        <dsp:cNvPr id="0" name=""/>
        <dsp:cNvSpPr/>
      </dsp:nvSpPr>
      <dsp:spPr>
        <a:xfrm>
          <a:off x="4849400" y="1533034"/>
          <a:ext cx="91440" cy="701904"/>
        </a:xfrm>
        <a:custGeom>
          <a:avLst/>
          <a:gdLst/>
          <a:ahLst/>
          <a:cxnLst/>
          <a:rect l="0" t="0" r="0" b="0"/>
          <a:pathLst>
            <a:path>
              <a:moveTo>
                <a:pt x="45720" y="0"/>
              </a:moveTo>
              <a:lnTo>
                <a:pt x="45720" y="70190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7DB7CC-D11B-4F9D-9A65-23C3570E52DA}">
      <dsp:nvSpPr>
        <dsp:cNvPr id="0" name=""/>
        <dsp:cNvSpPr/>
      </dsp:nvSpPr>
      <dsp:spPr>
        <a:xfrm>
          <a:off x="1945377" y="1533034"/>
          <a:ext cx="2949743" cy="701904"/>
        </a:xfrm>
        <a:custGeom>
          <a:avLst/>
          <a:gdLst/>
          <a:ahLst/>
          <a:cxnLst/>
          <a:rect l="0" t="0" r="0" b="0"/>
          <a:pathLst>
            <a:path>
              <a:moveTo>
                <a:pt x="2949743" y="0"/>
              </a:moveTo>
              <a:lnTo>
                <a:pt x="2949743" y="478327"/>
              </a:lnTo>
              <a:lnTo>
                <a:pt x="0" y="478327"/>
              </a:lnTo>
              <a:lnTo>
                <a:pt x="0" y="70190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65D78C-A1FA-4738-854F-176C78784D55}">
      <dsp:nvSpPr>
        <dsp:cNvPr id="0" name=""/>
        <dsp:cNvSpPr/>
      </dsp:nvSpPr>
      <dsp:spPr>
        <a:xfrm>
          <a:off x="2656739" y="508"/>
          <a:ext cx="4476761" cy="153252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E1739CF-0A55-4C5C-BFCA-E6A0677B6DF6}">
      <dsp:nvSpPr>
        <dsp:cNvPr id="0" name=""/>
        <dsp:cNvSpPr/>
      </dsp:nvSpPr>
      <dsp:spPr>
        <a:xfrm>
          <a:off x="2924898" y="255259"/>
          <a:ext cx="4476761" cy="15325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a:t>Sistema </a:t>
          </a:r>
        </a:p>
        <a:p>
          <a:pPr lvl="0" algn="ctr" defTabSz="1333500">
            <a:lnSpc>
              <a:spcPct val="90000"/>
            </a:lnSpc>
            <a:spcBef>
              <a:spcPct val="0"/>
            </a:spcBef>
            <a:spcAft>
              <a:spcPct val="35000"/>
            </a:spcAft>
          </a:pPr>
          <a:r>
            <a:rPr lang="en-US" sz="3000" kern="1200"/>
            <a:t>Eléctrico-Electrónico</a:t>
          </a:r>
        </a:p>
      </dsp:txBody>
      <dsp:txXfrm>
        <a:off x="2969784" y="300145"/>
        <a:ext cx="4386989" cy="1442753"/>
      </dsp:txXfrm>
    </dsp:sp>
    <dsp:sp modelId="{CD86EE76-9FF5-4443-A3AF-23BE1EDA5EE4}">
      <dsp:nvSpPr>
        <dsp:cNvPr id="0" name=""/>
        <dsp:cNvSpPr/>
      </dsp:nvSpPr>
      <dsp:spPr>
        <a:xfrm>
          <a:off x="738663" y="2234939"/>
          <a:ext cx="2413426" cy="153252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7FF5A53-FDF3-4AB8-B934-1E70F29BB811}">
      <dsp:nvSpPr>
        <dsp:cNvPr id="0" name=""/>
        <dsp:cNvSpPr/>
      </dsp:nvSpPr>
      <dsp:spPr>
        <a:xfrm>
          <a:off x="1006822" y="2489690"/>
          <a:ext cx="2413426" cy="15325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err="1" smtClean="0"/>
            <a:t>Alimentación</a:t>
          </a:r>
          <a:endParaRPr lang="en-US" sz="3000" kern="1200" dirty="0" smtClean="0"/>
        </a:p>
        <a:p>
          <a:pPr lvl="0" algn="ctr" defTabSz="1333500">
            <a:lnSpc>
              <a:spcPct val="90000"/>
            </a:lnSpc>
            <a:spcBef>
              <a:spcPct val="0"/>
            </a:spcBef>
            <a:spcAft>
              <a:spcPct val="35000"/>
            </a:spcAft>
          </a:pPr>
          <a:r>
            <a:rPr lang="en-US" sz="3000" kern="1200" dirty="0" err="1" smtClean="0"/>
            <a:t>Energética</a:t>
          </a:r>
          <a:endParaRPr lang="en-US" sz="3000" kern="1200" dirty="0"/>
        </a:p>
      </dsp:txBody>
      <dsp:txXfrm>
        <a:off x="1051708" y="2534576"/>
        <a:ext cx="2323654" cy="1442753"/>
      </dsp:txXfrm>
    </dsp:sp>
    <dsp:sp modelId="{A546849B-05D6-4B7A-B478-44381F3D6826}">
      <dsp:nvSpPr>
        <dsp:cNvPr id="0" name=""/>
        <dsp:cNvSpPr/>
      </dsp:nvSpPr>
      <dsp:spPr>
        <a:xfrm>
          <a:off x="3688407" y="2234939"/>
          <a:ext cx="2413426" cy="153252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05509DC-723A-4C07-8641-BEA9F23425D5}">
      <dsp:nvSpPr>
        <dsp:cNvPr id="0" name=""/>
        <dsp:cNvSpPr/>
      </dsp:nvSpPr>
      <dsp:spPr>
        <a:xfrm>
          <a:off x="3956565" y="2489690"/>
          <a:ext cx="2413426" cy="15325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a:t>Circuito de Potencia</a:t>
          </a:r>
        </a:p>
      </dsp:txBody>
      <dsp:txXfrm>
        <a:off x="4001451" y="2534576"/>
        <a:ext cx="2323654" cy="1442753"/>
      </dsp:txXfrm>
    </dsp:sp>
    <dsp:sp modelId="{5D9ED862-2615-49DC-91B9-F2F64CFEF96D}">
      <dsp:nvSpPr>
        <dsp:cNvPr id="0" name=""/>
        <dsp:cNvSpPr/>
      </dsp:nvSpPr>
      <dsp:spPr>
        <a:xfrm>
          <a:off x="6638151" y="2234939"/>
          <a:ext cx="2413426" cy="153252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1B6D101-677E-4819-85BE-65A3033586D8}">
      <dsp:nvSpPr>
        <dsp:cNvPr id="0" name=""/>
        <dsp:cNvSpPr/>
      </dsp:nvSpPr>
      <dsp:spPr>
        <a:xfrm>
          <a:off x="6906309" y="2489690"/>
          <a:ext cx="2413426" cy="15325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a:t>Actuadores Eléctricos</a:t>
          </a:r>
        </a:p>
      </dsp:txBody>
      <dsp:txXfrm>
        <a:off x="6951195" y="2534576"/>
        <a:ext cx="2323654" cy="14427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58C2C-87BE-4B69-A730-6C20B147A908}">
      <dsp:nvSpPr>
        <dsp:cNvPr id="0" name=""/>
        <dsp:cNvSpPr/>
      </dsp:nvSpPr>
      <dsp:spPr>
        <a:xfrm>
          <a:off x="4895120" y="1533034"/>
          <a:ext cx="2928795" cy="618152"/>
        </a:xfrm>
        <a:custGeom>
          <a:avLst/>
          <a:gdLst/>
          <a:ahLst/>
          <a:cxnLst/>
          <a:rect l="0" t="0" r="0" b="0"/>
          <a:pathLst>
            <a:path>
              <a:moveTo>
                <a:pt x="0" y="0"/>
              </a:moveTo>
              <a:lnTo>
                <a:pt x="0" y="394575"/>
              </a:lnTo>
              <a:lnTo>
                <a:pt x="2928795" y="394575"/>
              </a:lnTo>
              <a:lnTo>
                <a:pt x="2928795" y="618152"/>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9F39DD-1BD9-4DBC-A03C-403B1D534DA1}">
      <dsp:nvSpPr>
        <dsp:cNvPr id="0" name=""/>
        <dsp:cNvSpPr/>
      </dsp:nvSpPr>
      <dsp:spPr>
        <a:xfrm>
          <a:off x="4761841" y="1533034"/>
          <a:ext cx="91440" cy="526767"/>
        </a:xfrm>
        <a:custGeom>
          <a:avLst/>
          <a:gdLst/>
          <a:ahLst/>
          <a:cxnLst/>
          <a:rect l="0" t="0" r="0" b="0"/>
          <a:pathLst>
            <a:path>
              <a:moveTo>
                <a:pt x="133279" y="0"/>
              </a:moveTo>
              <a:lnTo>
                <a:pt x="133279" y="303190"/>
              </a:lnTo>
              <a:lnTo>
                <a:pt x="45720" y="303190"/>
              </a:lnTo>
              <a:lnTo>
                <a:pt x="45720" y="526767"/>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7DB7CC-D11B-4F9D-9A65-23C3570E52DA}">
      <dsp:nvSpPr>
        <dsp:cNvPr id="0" name=""/>
        <dsp:cNvSpPr/>
      </dsp:nvSpPr>
      <dsp:spPr>
        <a:xfrm>
          <a:off x="1822774" y="1533034"/>
          <a:ext cx="3072345" cy="579318"/>
        </a:xfrm>
        <a:custGeom>
          <a:avLst/>
          <a:gdLst/>
          <a:ahLst/>
          <a:cxnLst/>
          <a:rect l="0" t="0" r="0" b="0"/>
          <a:pathLst>
            <a:path>
              <a:moveTo>
                <a:pt x="3072345" y="0"/>
              </a:moveTo>
              <a:lnTo>
                <a:pt x="3072345" y="355741"/>
              </a:lnTo>
              <a:lnTo>
                <a:pt x="0" y="355741"/>
              </a:lnTo>
              <a:lnTo>
                <a:pt x="0" y="57931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65D78C-A1FA-4738-854F-176C78784D55}">
      <dsp:nvSpPr>
        <dsp:cNvPr id="0" name=""/>
        <dsp:cNvSpPr/>
      </dsp:nvSpPr>
      <dsp:spPr>
        <a:xfrm>
          <a:off x="2656739" y="508"/>
          <a:ext cx="4476761" cy="153252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E1739CF-0A55-4C5C-BFCA-E6A0677B6DF6}">
      <dsp:nvSpPr>
        <dsp:cNvPr id="0" name=""/>
        <dsp:cNvSpPr/>
      </dsp:nvSpPr>
      <dsp:spPr>
        <a:xfrm>
          <a:off x="2924898" y="255259"/>
          <a:ext cx="4476761" cy="15325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Sistema </a:t>
          </a:r>
        </a:p>
        <a:p>
          <a:pPr lvl="0" algn="ctr" defTabSz="933450">
            <a:lnSpc>
              <a:spcPct val="90000"/>
            </a:lnSpc>
            <a:spcBef>
              <a:spcPct val="0"/>
            </a:spcBef>
            <a:spcAft>
              <a:spcPct val="35000"/>
            </a:spcAft>
          </a:pPr>
          <a:r>
            <a:rPr lang="en-US" sz="2100" kern="1200"/>
            <a:t>de Control</a:t>
          </a:r>
        </a:p>
      </dsp:txBody>
      <dsp:txXfrm>
        <a:off x="2969784" y="300145"/>
        <a:ext cx="4386989" cy="1442753"/>
      </dsp:txXfrm>
    </dsp:sp>
    <dsp:sp modelId="{CD86EE76-9FF5-4443-A3AF-23BE1EDA5EE4}">
      <dsp:nvSpPr>
        <dsp:cNvPr id="0" name=""/>
        <dsp:cNvSpPr/>
      </dsp:nvSpPr>
      <dsp:spPr>
        <a:xfrm>
          <a:off x="616061" y="2112352"/>
          <a:ext cx="2413426" cy="153252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7FF5A53-FDF3-4AB8-B934-1E70F29BB811}">
      <dsp:nvSpPr>
        <dsp:cNvPr id="0" name=""/>
        <dsp:cNvSpPr/>
      </dsp:nvSpPr>
      <dsp:spPr>
        <a:xfrm>
          <a:off x="884220" y="2367103"/>
          <a:ext cx="2413426" cy="15325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a:t>Selección</a:t>
          </a:r>
          <a:r>
            <a:rPr lang="en-US" sz="2100" kern="1200" dirty="0"/>
            <a:t> y </a:t>
          </a:r>
          <a:r>
            <a:rPr lang="en-US" sz="2100" kern="1200" dirty="0" err="1" smtClean="0"/>
            <a:t>dimensionamiento</a:t>
          </a:r>
          <a:r>
            <a:rPr lang="en-US" sz="2100" kern="1200" dirty="0" smtClean="0"/>
            <a:t> </a:t>
          </a:r>
          <a:r>
            <a:rPr lang="en-US" sz="2100" kern="1200" dirty="0"/>
            <a:t>de </a:t>
          </a:r>
          <a:r>
            <a:rPr lang="en-US" sz="2100" kern="1200" dirty="0" err="1"/>
            <a:t>sensores</a:t>
          </a:r>
          <a:endParaRPr lang="en-US" sz="2100" kern="1200" dirty="0"/>
        </a:p>
      </dsp:txBody>
      <dsp:txXfrm>
        <a:off x="929106" y="2411989"/>
        <a:ext cx="2323654" cy="1442753"/>
      </dsp:txXfrm>
    </dsp:sp>
    <dsp:sp modelId="{DDBB0D2F-B8CD-4241-B0A9-084B5011FA11}">
      <dsp:nvSpPr>
        <dsp:cNvPr id="0" name=""/>
        <dsp:cNvSpPr/>
      </dsp:nvSpPr>
      <dsp:spPr>
        <a:xfrm>
          <a:off x="3600848" y="2059802"/>
          <a:ext cx="2413426" cy="153252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DB96E47-B73A-4A81-A7D8-385DCF06F8C7}">
      <dsp:nvSpPr>
        <dsp:cNvPr id="0" name=""/>
        <dsp:cNvSpPr/>
      </dsp:nvSpPr>
      <dsp:spPr>
        <a:xfrm>
          <a:off x="3869006" y="2314553"/>
          <a:ext cx="2413426" cy="15325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smtClean="0"/>
            <a:t>Controlador</a:t>
          </a:r>
          <a:endParaRPr lang="en-US" sz="2100" kern="1200" dirty="0"/>
        </a:p>
      </dsp:txBody>
      <dsp:txXfrm>
        <a:off x="3913892" y="2359439"/>
        <a:ext cx="2323654" cy="1442753"/>
      </dsp:txXfrm>
    </dsp:sp>
    <dsp:sp modelId="{218F0D29-319C-470B-AFBF-08D268A9B6EC}">
      <dsp:nvSpPr>
        <dsp:cNvPr id="0" name=""/>
        <dsp:cNvSpPr/>
      </dsp:nvSpPr>
      <dsp:spPr>
        <a:xfrm>
          <a:off x="6617202" y="2151187"/>
          <a:ext cx="2413426" cy="1532525"/>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0DF774-BC73-427A-8DB2-5356ACDD4CB9}">
      <dsp:nvSpPr>
        <dsp:cNvPr id="0" name=""/>
        <dsp:cNvSpPr/>
      </dsp:nvSpPr>
      <dsp:spPr>
        <a:xfrm>
          <a:off x="6885361" y="2405937"/>
          <a:ext cx="2413426" cy="15325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Acondicionamiento de datos</a:t>
          </a:r>
        </a:p>
      </dsp:txBody>
      <dsp:txXfrm>
        <a:off x="6930247" y="2450823"/>
        <a:ext cx="2323654" cy="14427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C9E99-EEB6-41A9-87F0-4E6F6BD2DEFE}" type="datetimeFigureOut">
              <a:rPr lang="es-EC" smtClean="0"/>
              <a:t>23/04/2016</a:t>
            </a:fld>
            <a:endParaRPr lang="es-EC"/>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474C1-2E0B-42DF-A4E6-F4A0044AE24C}" type="slidenum">
              <a:rPr lang="es-EC" smtClean="0"/>
              <a:t>‹#›</a:t>
            </a:fld>
            <a:endParaRPr lang="es-EC"/>
          </a:p>
        </p:txBody>
      </p:sp>
    </p:spTree>
    <p:extLst>
      <p:ext uri="{BB962C8B-B14F-4D97-AF65-F5344CB8AC3E}">
        <p14:creationId xmlns:p14="http://schemas.microsoft.com/office/powerpoint/2010/main" val="187046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a:p>
        </p:txBody>
      </p:sp>
      <p:sp>
        <p:nvSpPr>
          <p:cNvPr id="4" name="Slide Number Placeholder 3"/>
          <p:cNvSpPr>
            <a:spLocks noGrp="1"/>
          </p:cNvSpPr>
          <p:nvPr>
            <p:ph type="sldNum" sz="quarter" idx="10"/>
          </p:nvPr>
        </p:nvSpPr>
        <p:spPr/>
        <p:txBody>
          <a:bodyPr/>
          <a:lstStyle/>
          <a:p>
            <a:fld id="{D3A474C1-2E0B-42DF-A4E6-F4A0044AE24C}" type="slidenum">
              <a:rPr lang="es-EC" smtClean="0"/>
              <a:t>61</a:t>
            </a:fld>
            <a:endParaRPr lang="es-EC"/>
          </a:p>
        </p:txBody>
      </p:sp>
    </p:spTree>
    <p:extLst>
      <p:ext uri="{BB962C8B-B14F-4D97-AF65-F5344CB8AC3E}">
        <p14:creationId xmlns:p14="http://schemas.microsoft.com/office/powerpoint/2010/main" val="17757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549143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98296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8981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63320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5382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740482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658700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80685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48748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178053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8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056634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096318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69D49F-BFF0-4691-9B1A-20A2615EDD2B}" type="datetimeFigureOut">
              <a:rPr lang="es-EC" smtClean="0"/>
              <a:t>23/04/2016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078792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69D49F-BFF0-4691-9B1A-20A2615EDD2B}" type="datetimeFigureOut">
              <a:rPr lang="es-EC" smtClean="0"/>
              <a:t>23/04/2016</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960845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969D49F-BFF0-4691-9B1A-20A2615EDD2B}" type="datetimeFigureOut">
              <a:rPr lang="es-EC" smtClean="0"/>
              <a:t>23/04/2016</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5944289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63D6E13-4A06-46EB-89EF-E56F3A8A6B37}" type="slidenum">
              <a:rPr lang="es-EC" smtClean="0"/>
              <a:t>‹#›</a:t>
            </a:fld>
            <a:endParaRPr lang="es-EC"/>
          </a:p>
        </p:txBody>
      </p:sp>
    </p:spTree>
    <p:extLst>
      <p:ext uri="{BB962C8B-B14F-4D97-AF65-F5344CB8AC3E}">
        <p14:creationId xmlns:p14="http://schemas.microsoft.com/office/powerpoint/2010/main" val="168740263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83176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587284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12450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EC"/>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C"/>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419267729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07748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662382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EC"/>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922394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705827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EC"/>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7" name="Date Placeholder 6"/>
          <p:cNvSpPr>
            <a:spLocks noGrp="1"/>
          </p:cNvSpPr>
          <p:nvPr>
            <p:ph type="dt" sz="half" idx="10"/>
          </p:nvPr>
        </p:nvSpPr>
        <p:spPr/>
        <p:txBody>
          <a:bodyPr/>
          <a:lstStyle/>
          <a:p>
            <a:fld id="{4969D49F-BFF0-4691-9B1A-20A2615EDD2B}" type="datetimeFigureOut">
              <a:rPr lang="es-EC" smtClean="0"/>
              <a:t>23/04/2016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182460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Date Placeholder 2"/>
          <p:cNvSpPr>
            <a:spLocks noGrp="1"/>
          </p:cNvSpPr>
          <p:nvPr>
            <p:ph type="dt" sz="half" idx="10"/>
          </p:nvPr>
        </p:nvSpPr>
        <p:spPr/>
        <p:txBody>
          <a:bodyPr/>
          <a:lstStyle/>
          <a:p>
            <a:fld id="{4969D49F-BFF0-4691-9B1A-20A2615EDD2B}" type="datetimeFigureOut">
              <a:rPr lang="es-EC" smtClean="0"/>
              <a:t>23/04/2016</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368125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69D49F-BFF0-4691-9B1A-20A2615EDD2B}" type="datetimeFigureOut">
              <a:rPr lang="es-EC" smtClean="0"/>
              <a:t>23/04/2016</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67126633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C"/>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373811815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C"/>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458189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3792730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C"/>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3970741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4969D49F-BFF0-4691-9B1A-20A2615EDD2B}" type="datetimeFigureOut">
              <a:rPr lang="es-EC" smtClean="0"/>
              <a:t>23/04/2016</a:t>
            </a:fld>
            <a:endParaRPr lang="es-EC"/>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s-EC"/>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63D6E13-4A06-46EB-89EF-E56F3A8A6B37}" type="slidenum">
              <a:rPr lang="es-EC" smtClean="0"/>
              <a:t>‹#›</a:t>
            </a:fld>
            <a:endParaRPr lang="es-EC"/>
          </a:p>
        </p:txBody>
      </p:sp>
    </p:spTree>
    <p:extLst>
      <p:ext uri="{BB962C8B-B14F-4D97-AF65-F5344CB8AC3E}">
        <p14:creationId xmlns:p14="http://schemas.microsoft.com/office/powerpoint/2010/main" val="1289219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65693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69D49F-BFF0-4691-9B1A-20A2615EDD2B}" type="datetimeFigureOut">
              <a:rPr lang="es-EC" smtClean="0"/>
              <a:t>23/04/2016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889878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s-EC"/>
          </a:p>
        </p:txBody>
      </p:sp>
      <p:sp>
        <p:nvSpPr>
          <p:cNvPr id="6" name="Slide Number Placeholder 5"/>
          <p:cNvSpPr>
            <a:spLocks noGrp="1"/>
          </p:cNvSpPr>
          <p:nvPr>
            <p:ph type="sldNum" sz="quarter" idx="12"/>
          </p:nvPr>
        </p:nvSpPr>
        <p:spPr>
          <a:xfrm>
            <a:off x="8604504" y="5211060"/>
            <a:ext cx="2112264" cy="228600"/>
          </a:xfrm>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38190476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122869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69D49F-BFF0-4691-9B1A-20A2615EDD2B}" type="datetimeFigureOut">
              <a:rPr lang="es-EC" smtClean="0"/>
              <a:t>23/04/2016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591108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69D49F-BFF0-4691-9B1A-20A2615EDD2B}" type="datetimeFigureOut">
              <a:rPr lang="es-EC" smtClean="0"/>
              <a:t>23/04/2016</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573061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69D49F-BFF0-4691-9B1A-20A2615EDD2B}" type="datetimeFigureOut">
              <a:rPr lang="es-EC" smtClean="0"/>
              <a:t>23/04/2016</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636537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969D49F-BFF0-4691-9B1A-20A2615EDD2B}" type="datetimeFigureOut">
              <a:rPr lang="es-EC" smtClean="0"/>
              <a:t>23/04/2016</a:t>
            </a:fld>
            <a:endParaRPr lang="es-EC"/>
          </a:p>
        </p:txBody>
      </p:sp>
      <p:sp>
        <p:nvSpPr>
          <p:cNvPr id="9" name="Footer Placeholder 8"/>
          <p:cNvSpPr>
            <a:spLocks noGrp="1"/>
          </p:cNvSpPr>
          <p:nvPr>
            <p:ph type="ftr" sz="quarter" idx="11"/>
          </p:nvPr>
        </p:nvSpPr>
        <p:spPr/>
        <p:txBody>
          <a:bodyPr/>
          <a:lstStyle>
            <a:lvl1pPr algn="r">
              <a:defRPr/>
            </a:lvl1pPr>
          </a:lstStyle>
          <a:p>
            <a:endParaRPr lang="es-EC"/>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63D6E13-4A06-46EB-89EF-E56F3A8A6B37}" type="slidenum">
              <a:rPr lang="es-EC" smtClean="0"/>
              <a:t>‹#›</a:t>
            </a:fld>
            <a:endParaRPr lang="es-EC"/>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7592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s-EC"/>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63D6E13-4A06-46EB-89EF-E56F3A8A6B37}" type="slidenum">
              <a:rPr lang="es-EC" smtClean="0"/>
              <a:t>‹#›</a:t>
            </a:fld>
            <a:endParaRPr lang="es-EC"/>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0703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464019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9D49F-BFF0-4691-9B1A-20A2615EDD2B}" type="datetimeFigureOut">
              <a:rPr lang="es-EC" smtClean="0"/>
              <a:t>23/04/2016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1212392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69D49F-BFF0-4691-9B1A-20A2615EDD2B}" type="datetimeFigureOut">
              <a:rPr lang="es-EC" smtClean="0"/>
              <a:t>23/04/2016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316311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69D49F-BFF0-4691-9B1A-20A2615EDD2B}" type="datetimeFigureOut">
              <a:rPr lang="es-EC" smtClean="0"/>
              <a:t>23/04/2016</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364001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69D49F-BFF0-4691-9B1A-20A2615EDD2B}" type="datetimeFigureOut">
              <a:rPr lang="es-EC" smtClean="0"/>
              <a:t>23/04/2016</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364508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290529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69D49F-BFF0-4691-9B1A-20A2615EDD2B}" type="datetimeFigureOut">
              <a:rPr lang="es-EC" smtClean="0"/>
              <a:t>23/04/2016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63D6E13-4A06-46EB-89EF-E56F3A8A6B37}" type="slidenum">
              <a:rPr lang="es-EC" smtClean="0"/>
              <a:t>‹#›</a:t>
            </a:fld>
            <a:endParaRPr lang="es-EC"/>
          </a:p>
        </p:txBody>
      </p:sp>
    </p:spTree>
    <p:extLst>
      <p:ext uri="{BB962C8B-B14F-4D97-AF65-F5344CB8AC3E}">
        <p14:creationId xmlns:p14="http://schemas.microsoft.com/office/powerpoint/2010/main" val="3586343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69D49F-BFF0-4691-9B1A-20A2615EDD2B}" type="datetimeFigureOut">
              <a:rPr lang="es-EC" smtClean="0"/>
              <a:t>23/04/2016</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63D6E13-4A06-46EB-89EF-E56F3A8A6B37}" type="slidenum">
              <a:rPr lang="es-EC" smtClean="0"/>
              <a:t>‹#›</a:t>
            </a:fld>
            <a:endParaRPr lang="es-EC"/>
          </a:p>
        </p:txBody>
      </p:sp>
    </p:spTree>
    <p:extLst>
      <p:ext uri="{BB962C8B-B14F-4D97-AF65-F5344CB8AC3E}">
        <p14:creationId xmlns:p14="http://schemas.microsoft.com/office/powerpoint/2010/main" val="285927601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969D49F-BFF0-4691-9B1A-20A2615EDD2B}" type="datetimeFigureOut">
              <a:rPr lang="es-EC" smtClean="0"/>
              <a:t>23/04/2016</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63D6E13-4A06-46EB-89EF-E56F3A8A6B37}" type="slidenum">
              <a:rPr lang="es-EC" smtClean="0"/>
              <a:t>‹#›</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685310"/>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EC"/>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9D49F-BFF0-4691-9B1A-20A2615EDD2B}" type="datetimeFigureOut">
              <a:rPr lang="es-EC" smtClean="0"/>
              <a:t>23/04/2016</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D6E13-4A06-46EB-89EF-E56F3A8A6B37}" type="slidenum">
              <a:rPr lang="es-EC" smtClean="0"/>
              <a:t>‹#›</a:t>
            </a:fld>
            <a:endParaRPr lang="es-EC"/>
          </a:p>
        </p:txBody>
      </p:sp>
    </p:spTree>
    <p:extLst>
      <p:ext uri="{BB962C8B-B14F-4D97-AF65-F5344CB8AC3E}">
        <p14:creationId xmlns:p14="http://schemas.microsoft.com/office/powerpoint/2010/main" val="1712706512"/>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969D49F-BFF0-4691-9B1A-20A2615EDD2B}" type="datetimeFigureOut">
              <a:rPr lang="es-EC" smtClean="0"/>
              <a:t>23/04/2016</a:t>
            </a:fld>
            <a:endParaRPr lang="es-EC"/>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s-EC"/>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63D6E13-4A06-46EB-89EF-E56F3A8A6B37}" type="slidenum">
              <a:rPr lang="es-EC" smtClean="0"/>
              <a:t>‹#›</a:t>
            </a:fld>
            <a:endParaRPr lang="es-EC"/>
          </a:p>
        </p:txBody>
      </p:sp>
    </p:spTree>
    <p:extLst>
      <p:ext uri="{BB962C8B-B14F-4D97-AF65-F5344CB8AC3E}">
        <p14:creationId xmlns:p14="http://schemas.microsoft.com/office/powerpoint/2010/main" val="1780221376"/>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4.jpeg"/><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40.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10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0.xml"/><Relationship Id="rId5" Type="http://schemas.openxmlformats.org/officeDocument/2006/relationships/image" Target="../media/image5.jpeg"/><Relationship Id="rId4" Type="http://schemas.openxmlformats.org/officeDocument/2006/relationships/image" Target="../media/image118.png"/></Relationships>
</file>

<file path=ppt/slides/_rels/slide1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9.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0.png"/><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0.xml"/><Relationship Id="rId4" Type="http://schemas.openxmlformats.org/officeDocument/2006/relationships/image" Target="../media/image130.png"/></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1.png"/><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0.png"/><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1.png"/><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2.png"/><Relationship Id="rId1" Type="http://schemas.openxmlformats.org/officeDocument/2006/relationships/slideLayout" Target="../slideLayouts/slideLayout4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44.xml"/><Relationship Id="rId5" Type="http://schemas.openxmlformats.org/officeDocument/2006/relationships/image" Target="../media/image146.jpeg"/><Relationship Id="rId4" Type="http://schemas.openxmlformats.org/officeDocument/2006/relationships/image" Target="../media/image145.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40.xml"/><Relationship Id="rId5" Type="http://schemas.openxmlformats.org/officeDocument/2006/relationships/image" Target="../media/image150.png"/><Relationship Id="rId4" Type="http://schemas.openxmlformats.org/officeDocument/2006/relationships/image" Target="../media/image149.jpeg"/></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3.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4.png"/><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4.xml"/></Relationships>
</file>

<file path=ppt/slides/_rels/slide14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44.xml"/><Relationship Id="rId5" Type="http://schemas.openxmlformats.org/officeDocument/2006/relationships/image" Target="../media/image163.jpeg"/><Relationship Id="rId4" Type="http://schemas.openxmlformats.org/officeDocument/2006/relationships/image" Target="../media/image162.jpeg"/></Relationships>
</file>

<file path=ppt/slides/_rels/slide14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4.xml"/><Relationship Id="rId5" Type="http://schemas.openxmlformats.org/officeDocument/2006/relationships/image" Target="../media/image167.jpeg"/><Relationship Id="rId4" Type="http://schemas.openxmlformats.org/officeDocument/2006/relationships/image" Target="../media/image166.jpeg"/></Relationships>
</file>

<file path=ppt/slides/_rels/slide14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44.xml"/><Relationship Id="rId4" Type="http://schemas.openxmlformats.org/officeDocument/2006/relationships/image" Target="../media/image170.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5.jpe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41.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0.xml"/><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9.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e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0.xml"/><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8.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9.png"/><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0.pn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3.png"/><Relationship Id="rId1" Type="http://schemas.openxmlformats.org/officeDocument/2006/relationships/slideLayout" Target="../slideLayouts/slideLayout40.xml"/><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5.png"/><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6.pn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9.png"/><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8.pn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Simbolos\LOGO PRINCIPA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8675" y="689430"/>
            <a:ext cx="5256584" cy="1296144"/>
          </a:xfrm>
          <a:prstGeom prst="rect">
            <a:avLst/>
          </a:prstGeom>
          <a:noFill/>
          <a:ln>
            <a:noFill/>
          </a:ln>
        </p:spPr>
      </p:pic>
      <p:sp>
        <p:nvSpPr>
          <p:cNvPr id="5" name="1 Rectángulo"/>
          <p:cNvSpPr/>
          <p:nvPr/>
        </p:nvSpPr>
        <p:spPr>
          <a:xfrm>
            <a:off x="2274309" y="2356484"/>
            <a:ext cx="7005316" cy="1323439"/>
          </a:xfrm>
          <a:prstGeom prst="rect">
            <a:avLst/>
          </a:prstGeom>
        </p:spPr>
        <p:txBody>
          <a:bodyPr wrap="none">
            <a:spAutoFit/>
          </a:bodyPr>
          <a:lstStyle/>
          <a:p>
            <a:pPr algn="ctr"/>
            <a:r>
              <a:rPr lang="es-EC" sz="2000" b="1" dirty="0" smtClean="0"/>
              <a:t>“</a:t>
            </a:r>
            <a:r>
              <a:rPr lang="es-MX" sz="2000" b="1" dirty="0" smtClean="0"/>
              <a:t>DISEÑO </a:t>
            </a:r>
            <a:r>
              <a:rPr lang="es-MX" sz="2000" b="1" dirty="0"/>
              <a:t>Y CONSTRUCCIÓN DE UN PROTOTIPO DE UNA </a:t>
            </a:r>
            <a:endParaRPr lang="es-MX" sz="2000" b="1" dirty="0" smtClean="0"/>
          </a:p>
          <a:p>
            <a:pPr algn="ctr"/>
            <a:r>
              <a:rPr lang="es-MX" sz="2000" b="1" dirty="0" smtClean="0"/>
              <a:t>ESTACIÓN </a:t>
            </a:r>
            <a:r>
              <a:rPr lang="es-MX" sz="2000" b="1" dirty="0"/>
              <a:t>DE MÁQUINA SERIGRÁFICA TEXTIL </a:t>
            </a:r>
            <a:endParaRPr lang="es-MX" sz="2000" b="1" dirty="0" smtClean="0"/>
          </a:p>
          <a:p>
            <a:pPr algn="ctr"/>
            <a:r>
              <a:rPr lang="es-MX" sz="2000" b="1" dirty="0" smtClean="0"/>
              <a:t>AUTOMATIZADA </a:t>
            </a:r>
            <a:r>
              <a:rPr lang="es-MX" sz="2000" b="1" dirty="0"/>
              <a:t>PARA LA EMPRESA ORTEGA DE LA </a:t>
            </a:r>
            <a:r>
              <a:rPr lang="es-MX" sz="2000" b="1" dirty="0" smtClean="0"/>
              <a:t>BARRA”</a:t>
            </a:r>
            <a:endParaRPr lang="es-EC" sz="2000" dirty="0"/>
          </a:p>
          <a:p>
            <a:pPr algn="ctr"/>
            <a:endParaRPr lang="es-EC" sz="2000" b="1" dirty="0"/>
          </a:p>
        </p:txBody>
      </p:sp>
      <p:sp>
        <p:nvSpPr>
          <p:cNvPr id="6" name="7 Rectángulo"/>
          <p:cNvSpPr/>
          <p:nvPr/>
        </p:nvSpPr>
        <p:spPr>
          <a:xfrm>
            <a:off x="5091530" y="4268547"/>
            <a:ext cx="3313729" cy="1200329"/>
          </a:xfrm>
          <a:prstGeom prst="rect">
            <a:avLst/>
          </a:prstGeom>
        </p:spPr>
        <p:txBody>
          <a:bodyPr wrap="none">
            <a:spAutoFit/>
          </a:bodyPr>
          <a:lstStyle/>
          <a:p>
            <a:pPr algn="ctr"/>
            <a:r>
              <a:rPr lang="es-EC" b="1" dirty="0" smtClean="0"/>
              <a:t>Elaborado por</a:t>
            </a:r>
            <a:r>
              <a:rPr lang="en-US" b="1" dirty="0" smtClean="0"/>
              <a:t>:</a:t>
            </a:r>
          </a:p>
          <a:p>
            <a:pPr algn="just"/>
            <a:endParaRPr lang="es-EC" b="1" dirty="0" smtClean="0"/>
          </a:p>
          <a:p>
            <a:pPr algn="ctr"/>
            <a:r>
              <a:rPr lang="en-US" b="1" dirty="0" smtClean="0"/>
              <a:t>Raúl</a:t>
            </a:r>
            <a:r>
              <a:rPr lang="es-EC" b="1" dirty="0" smtClean="0"/>
              <a:t> Esteban Córdova Ortega</a:t>
            </a:r>
          </a:p>
          <a:p>
            <a:pPr algn="ctr"/>
            <a:r>
              <a:rPr lang="es-EC" b="1" dirty="0" smtClean="0"/>
              <a:t>Abril - 2016</a:t>
            </a:r>
            <a:endParaRPr lang="es-EC" b="1" dirty="0"/>
          </a:p>
        </p:txBody>
      </p:sp>
      <p:pic>
        <p:nvPicPr>
          <p:cNvPr id="7"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478" y="3679923"/>
            <a:ext cx="2502289" cy="2736304"/>
          </a:xfrm>
          <a:prstGeom prst="rect">
            <a:avLst/>
          </a:prstGeom>
          <a:noFill/>
          <a:ln>
            <a:noFill/>
          </a:ln>
        </p:spPr>
      </p:pic>
    </p:spTree>
    <p:extLst>
      <p:ext uri="{BB962C8B-B14F-4D97-AF65-F5344CB8AC3E}">
        <p14:creationId xmlns:p14="http://schemas.microsoft.com/office/powerpoint/2010/main" val="2703325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Objetivos Específicos</a:t>
            </a:r>
            <a:endParaRPr lang="es-EC" dirty="0"/>
          </a:p>
        </p:txBody>
      </p:sp>
      <p:sp>
        <p:nvSpPr>
          <p:cNvPr id="3" name="Content Placeholder 2"/>
          <p:cNvSpPr>
            <a:spLocks noGrp="1"/>
          </p:cNvSpPr>
          <p:nvPr>
            <p:ph idx="1"/>
          </p:nvPr>
        </p:nvSpPr>
        <p:spPr/>
        <p:txBody>
          <a:bodyPr>
            <a:normAutofit lnSpcReduction="10000"/>
          </a:bodyPr>
          <a:lstStyle/>
          <a:p>
            <a:pPr lvl="0">
              <a:buFont typeface="Wingdings" panose="05000000000000000000" pitchFamily="2" charset="2"/>
              <a:buChar char="q"/>
            </a:pPr>
            <a:r>
              <a:rPr lang="es-EC" sz="2400" dirty="0"/>
              <a:t>Diseñar, dimensionar y seleccionar todos los componentes mecánicos, electrónicos y de instrumentación que conformarán el prototipo de estación de máquina serigráfica textil automatizada tipo pulpo con cuatro brazos giratorios, de tal forma que tenga buena resistencia y un desempeño óptimo.</a:t>
            </a:r>
          </a:p>
          <a:p>
            <a:pPr lvl="0">
              <a:buFont typeface="Wingdings" panose="05000000000000000000" pitchFamily="2" charset="2"/>
              <a:buChar char="q"/>
            </a:pPr>
            <a:r>
              <a:rPr lang="es-EC" sz="2400" dirty="0"/>
              <a:t>Configurar </a:t>
            </a:r>
            <a:r>
              <a:rPr lang="es-EC" sz="2400" dirty="0" smtClean="0"/>
              <a:t>el control </a:t>
            </a:r>
            <a:r>
              <a:rPr lang="es-EC" sz="2400" dirty="0"/>
              <a:t>de los tres principales actuadores que constituyen el prototipo con el fin de que trabajen en coordinación y realicen las impresiones de imágenes sobre las camisetas continuamente sin perder la sincronización.</a:t>
            </a:r>
          </a:p>
          <a:p>
            <a:pPr lvl="0">
              <a:buFont typeface="Wingdings" panose="05000000000000000000" pitchFamily="2" charset="2"/>
              <a:buChar char="q"/>
            </a:pPr>
            <a:r>
              <a:rPr lang="es-EC" sz="2400" dirty="0"/>
              <a:t>Comprobar que mediante un buen diseño mecatrónico se puede generar un prototipo de estación de máquina serigráfica textil automatizada versátil con la capacidad de cumplir las funciones de cualquier máquina serigráfica textil común con un valor agregado de autonomía y control de producción. </a:t>
            </a:r>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24844127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79563"/>
            <a:ext cx="8016815" cy="5655478"/>
          </a:xfrm>
        </p:spPr>
        <p:txBody>
          <a:bodyPr>
            <a:normAutofit/>
          </a:bodyPr>
          <a:lstStyle/>
          <a:p>
            <a:pPr marL="0" indent="0">
              <a:buNone/>
            </a:pPr>
            <a:r>
              <a:rPr lang="es-ES_tradnl" dirty="0"/>
              <a:t>Características del Toshiba TB6560 AHQ de 1 fase 3.5 A:</a:t>
            </a:r>
            <a:endParaRPr lang="es-EC" dirty="0"/>
          </a:p>
          <a:p>
            <a:pPr marL="0" indent="0">
              <a:buNone/>
            </a:pPr>
            <a:r>
              <a:rPr lang="es-ES_tradnl" dirty="0"/>
              <a:t> </a:t>
            </a:r>
            <a:endParaRPr lang="es-EC" dirty="0"/>
          </a:p>
          <a:p>
            <a:pPr lvl="0"/>
            <a:r>
              <a:rPr lang="es-ES_tradnl" dirty="0"/>
              <a:t>Fácil de operar.</a:t>
            </a:r>
            <a:endParaRPr lang="es-EC" dirty="0"/>
          </a:p>
          <a:p>
            <a:pPr lvl="0"/>
            <a:r>
              <a:rPr lang="es-ES_tradnl" dirty="0"/>
              <a:t>Cuenta con un disipador de calor.</a:t>
            </a:r>
            <a:endParaRPr lang="es-EC" dirty="0"/>
          </a:p>
          <a:p>
            <a:pPr lvl="0"/>
            <a:r>
              <a:rPr lang="es-ES_tradnl" dirty="0"/>
              <a:t>La señal de entrada es de alta velocidad con acoplamiento aislado, para garantizar la no pérdida de pasos.</a:t>
            </a:r>
            <a:endParaRPr lang="es-EC" dirty="0"/>
          </a:p>
          <a:p>
            <a:pPr lvl="0"/>
            <a:r>
              <a:rPr lang="es-ES_tradnl" dirty="0"/>
              <a:t>Cuenta con un modelo de atenuación para todo tipo de motor paso a paso y puede ser bloqueado cuando existe ruido.</a:t>
            </a:r>
            <a:endParaRPr lang="es-EC" dirty="0"/>
          </a:p>
          <a:p>
            <a:pPr lvl="0"/>
            <a:r>
              <a:rPr lang="es-ES_tradnl" dirty="0"/>
              <a:t>Tamaño ultra pequeño.</a:t>
            </a:r>
            <a:endParaRPr lang="es-EC" dirty="0"/>
          </a:p>
          <a:p>
            <a:pPr lvl="0"/>
            <a:r>
              <a:rPr lang="es-ES_tradnl" dirty="0"/>
              <a:t>Voltaje: DC 12 V – 24 V</a:t>
            </a:r>
            <a:endParaRPr lang="es-EC" dirty="0"/>
          </a:p>
          <a:p>
            <a:pPr lvl="0"/>
            <a:r>
              <a:rPr lang="es-ES_tradnl" dirty="0"/>
              <a:t>Corriente Máxima: 3.5 A</a:t>
            </a:r>
            <a:endParaRPr lang="es-EC" dirty="0"/>
          </a:p>
          <a:p>
            <a:pPr lvl="0"/>
            <a:r>
              <a:rPr lang="es-ES_tradnl" dirty="0"/>
              <a:t>Corriente ajustable: 0.5 A, 1 A, 1.5 A, 1.8 A, 2 A, 2.5 A, 3.5 A.</a:t>
            </a:r>
            <a:endParaRPr lang="es-EC" dirty="0"/>
          </a:p>
          <a:p>
            <a:pPr lvl="0"/>
            <a:r>
              <a:rPr lang="es-ES_tradnl" dirty="0"/>
              <a:t>Modo de excitación ajustable manualmente.</a:t>
            </a:r>
            <a:endParaRPr lang="es-EC" dirty="0"/>
          </a:p>
          <a:p>
            <a:pPr lvl="0"/>
            <a:r>
              <a:rPr lang="es-ES_tradnl" dirty="0"/>
              <a:t>Configuración de torque ajustable.</a:t>
            </a:r>
            <a:endParaRPr lang="es-EC" dirty="0"/>
          </a:p>
          <a:p>
            <a:r>
              <a:rPr lang="es-ES_tradnl" dirty="0"/>
              <a:t>Cuenta con resistencias internas pull down de 100 [kΩ]</a:t>
            </a:r>
            <a:endParaRPr lang="es-EC" dirty="0"/>
          </a:p>
        </p:txBody>
      </p:sp>
      <p:pic>
        <p:nvPicPr>
          <p:cNvPr id="4" name="Picture 3" descr="http://ecx.images-amazon.com/images/I/514-KXCG0Q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3615" y="2370468"/>
            <a:ext cx="2415540" cy="2415540"/>
          </a:xfrm>
          <a:prstGeom prst="rect">
            <a:avLst/>
          </a:prstGeom>
          <a:noFill/>
          <a:ln>
            <a:noFill/>
          </a:ln>
        </p:spPr>
      </p:pic>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15876528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76948"/>
            <a:ext cx="10058400" cy="529662"/>
          </a:xfrm>
        </p:spPr>
        <p:txBody>
          <a:bodyPr>
            <a:normAutofit/>
          </a:bodyPr>
          <a:lstStyle/>
          <a:p>
            <a:r>
              <a:rPr lang="es-ES_tradnl" sz="3200" b="1" dirty="0"/>
              <a:t>SELECCIÓN DE LA VÁLVULA SOLENOIDE</a:t>
            </a:r>
            <a:endParaRPr lang="es-EC" sz="3200" b="1" dirty="0"/>
          </a:p>
        </p:txBody>
      </p:sp>
      <p:sp>
        <p:nvSpPr>
          <p:cNvPr id="3" name="Content Placeholder 2"/>
          <p:cNvSpPr>
            <a:spLocks noGrp="1"/>
          </p:cNvSpPr>
          <p:nvPr>
            <p:ph idx="1"/>
          </p:nvPr>
        </p:nvSpPr>
        <p:spPr>
          <a:xfrm>
            <a:off x="1097280" y="1845733"/>
            <a:ext cx="10058400" cy="4658583"/>
          </a:xfrm>
        </p:spPr>
        <p:txBody>
          <a:bodyPr>
            <a:normAutofit fontScale="92500" lnSpcReduction="20000"/>
          </a:bodyPr>
          <a:lstStyle/>
          <a:p>
            <a:pPr algn="just"/>
            <a:r>
              <a:rPr lang="es-ES_tradnl" sz="2400" dirty="0"/>
              <a:t>Para el accionamiento del cilindro de doble efecto se debe escoger la válvula neumática </a:t>
            </a:r>
            <a:r>
              <a:rPr lang="es-EC" sz="2400" dirty="0"/>
              <a:t>más adecuada para la aplicación, por lo que los requerimientos mínimos que debe cumplir son los siguientes:</a:t>
            </a:r>
            <a:r>
              <a:rPr lang="es-MX" sz="2400" dirty="0"/>
              <a:t> </a:t>
            </a:r>
            <a:endParaRPr lang="es-EC" sz="2400" dirty="0"/>
          </a:p>
          <a:p>
            <a:pPr>
              <a:buFont typeface="Wingdings" panose="05000000000000000000" pitchFamily="2" charset="2"/>
              <a:buChar char="q"/>
            </a:pPr>
            <a:r>
              <a:rPr lang="es-MX" sz="2400" dirty="0"/>
              <a:t> </a:t>
            </a:r>
            <a:r>
              <a:rPr lang="es-ES_tradnl" sz="2400" dirty="0" smtClean="0"/>
              <a:t>Ser </a:t>
            </a:r>
            <a:r>
              <a:rPr lang="es-ES_tradnl" sz="2400" dirty="0"/>
              <a:t>una válvula de 2 posiciones con 5 vías.</a:t>
            </a:r>
            <a:endParaRPr lang="es-EC" sz="2400" dirty="0"/>
          </a:p>
          <a:p>
            <a:pPr lvl="0">
              <a:buFont typeface="Wingdings" panose="05000000000000000000" pitchFamily="2" charset="2"/>
              <a:buChar char="q"/>
            </a:pPr>
            <a:r>
              <a:rPr lang="es-ES_tradnl" sz="2400" dirty="0"/>
              <a:t>Mando por solenoide.</a:t>
            </a:r>
            <a:endParaRPr lang="es-EC" sz="2400" dirty="0"/>
          </a:p>
          <a:p>
            <a:pPr lvl="0">
              <a:buFont typeface="Wingdings" panose="05000000000000000000" pitchFamily="2" charset="2"/>
              <a:buChar char="q"/>
            </a:pPr>
            <a:r>
              <a:rPr lang="es-ES_tradnl" sz="2400" dirty="0"/>
              <a:t>Retorno por muelle.</a:t>
            </a:r>
            <a:endParaRPr lang="es-EC" sz="2400" dirty="0"/>
          </a:p>
          <a:p>
            <a:pPr lvl="0">
              <a:buFont typeface="Wingdings" panose="05000000000000000000" pitchFamily="2" charset="2"/>
              <a:buChar char="q"/>
            </a:pPr>
            <a:r>
              <a:rPr lang="es-ES_tradnl" sz="2400" dirty="0"/>
              <a:t>Presión máx. alrededor de los 0.7 [MPa].</a:t>
            </a:r>
            <a:endParaRPr lang="es-EC" sz="2400" dirty="0"/>
          </a:p>
          <a:p>
            <a:pPr lvl="0">
              <a:buFont typeface="Wingdings" panose="05000000000000000000" pitchFamily="2" charset="2"/>
              <a:buChar char="q"/>
            </a:pPr>
            <a:r>
              <a:rPr lang="es-MX" sz="2400" dirty="0"/>
              <a:t>Robusto</a:t>
            </a:r>
            <a:endParaRPr lang="es-EC" sz="2400" dirty="0"/>
          </a:p>
          <a:p>
            <a:pPr lvl="0">
              <a:buFont typeface="Wingdings" panose="05000000000000000000" pitchFamily="2" charset="2"/>
              <a:buChar char="q"/>
            </a:pPr>
            <a:r>
              <a:rPr lang="es-MX" sz="2400" dirty="0"/>
              <a:t>Compacto</a:t>
            </a:r>
            <a:endParaRPr lang="es-EC" sz="2400" dirty="0"/>
          </a:p>
          <a:p>
            <a:pPr lvl="0">
              <a:buFont typeface="Wingdings" panose="05000000000000000000" pitchFamily="2" charset="2"/>
              <a:buChar char="q"/>
            </a:pPr>
            <a:r>
              <a:rPr lang="es-MX" sz="2400" dirty="0"/>
              <a:t>De fácil montaje</a:t>
            </a:r>
            <a:endParaRPr lang="es-EC" sz="2400" dirty="0"/>
          </a:p>
          <a:p>
            <a:pPr lvl="0">
              <a:buFont typeface="Wingdings" panose="05000000000000000000" pitchFamily="2" charset="2"/>
              <a:buChar char="q"/>
            </a:pPr>
            <a:r>
              <a:rPr lang="es-MX" sz="2400" dirty="0"/>
              <a:t>De fácil adquisición</a:t>
            </a:r>
            <a:endParaRPr lang="es-EC" sz="2400" dirty="0"/>
          </a:p>
          <a:p>
            <a:pPr lvl="0">
              <a:buFont typeface="Wingdings" panose="05000000000000000000" pitchFamily="2" charset="2"/>
              <a:buChar char="q"/>
            </a:pPr>
            <a:r>
              <a:rPr lang="es-MX" sz="2400" dirty="0"/>
              <a:t>Económico</a:t>
            </a:r>
            <a:endParaRPr lang="es-EC" sz="2400" dirty="0"/>
          </a:p>
          <a:p>
            <a:pPr algn="just"/>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17681695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6665" y="987890"/>
            <a:ext cx="5250290" cy="4022725"/>
          </a:xfrm>
          <a:prstGeom prst="rect">
            <a:avLst/>
          </a:prstGeom>
        </p:spPr>
      </p:pic>
      <p:pic>
        <p:nvPicPr>
          <p:cNvPr id="5" name="Picture 4"/>
          <p:cNvPicPr>
            <a:picLocks noChangeAspect="1"/>
          </p:cNvPicPr>
          <p:nvPr/>
        </p:nvPicPr>
        <p:blipFill>
          <a:blip r:embed="rId3"/>
          <a:stretch>
            <a:fillRect/>
          </a:stretch>
        </p:blipFill>
        <p:spPr>
          <a:xfrm>
            <a:off x="6498319" y="987890"/>
            <a:ext cx="4461510" cy="2406559"/>
          </a:xfrm>
          <a:prstGeom prst="rect">
            <a:avLst/>
          </a:prstGeom>
        </p:spPr>
      </p:pic>
      <p:pic>
        <p:nvPicPr>
          <p:cNvPr id="6" name="Picture 5"/>
          <p:cNvPicPr>
            <a:picLocks noChangeAspect="1"/>
          </p:cNvPicPr>
          <p:nvPr/>
        </p:nvPicPr>
        <p:blipFill>
          <a:blip r:embed="rId4"/>
          <a:stretch>
            <a:fillRect/>
          </a:stretch>
        </p:blipFill>
        <p:spPr>
          <a:xfrm>
            <a:off x="2596551" y="5192923"/>
            <a:ext cx="7315380" cy="1323344"/>
          </a:xfrm>
          <a:prstGeom prst="rect">
            <a:avLst/>
          </a:prstGeom>
        </p:spPr>
      </p:pic>
      <p:sp>
        <p:nvSpPr>
          <p:cNvPr id="7" name="TextBox 6"/>
          <p:cNvSpPr txBox="1"/>
          <p:nvPr/>
        </p:nvSpPr>
        <p:spPr>
          <a:xfrm>
            <a:off x="1833203" y="247840"/>
            <a:ext cx="8842076" cy="584775"/>
          </a:xfrm>
          <a:prstGeom prst="rect">
            <a:avLst/>
          </a:prstGeom>
          <a:noFill/>
        </p:spPr>
        <p:txBody>
          <a:bodyPr wrap="square" rtlCol="0">
            <a:spAutoFit/>
          </a:bodyPr>
          <a:lstStyle/>
          <a:p>
            <a:pPr algn="ctr"/>
            <a:r>
              <a:rPr lang="es-EC" sz="3200" dirty="0" smtClean="0"/>
              <a:t>Matrices de Selección</a:t>
            </a:r>
            <a:endParaRPr lang="es-EC" sz="3200" dirty="0"/>
          </a:p>
        </p:txBody>
      </p:sp>
    </p:spTree>
    <p:extLst>
      <p:ext uri="{BB962C8B-B14F-4D97-AF65-F5344CB8AC3E}">
        <p14:creationId xmlns:p14="http://schemas.microsoft.com/office/powerpoint/2010/main" val="38872693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46" y="2344962"/>
            <a:ext cx="10058400" cy="1450757"/>
          </a:xfrm>
        </p:spPr>
        <p:txBody>
          <a:bodyPr>
            <a:normAutofit fontScale="90000"/>
          </a:bodyPr>
          <a:lstStyle/>
          <a:p>
            <a:pPr algn="ctr"/>
            <a:r>
              <a:rPr lang="es-EC" sz="8000" dirty="0" smtClean="0">
                <a:solidFill>
                  <a:schemeClr val="accent1"/>
                </a:solidFill>
              </a:rPr>
              <a:t>DISEÑO DEL SISTEMA DE CONTROL</a:t>
            </a:r>
            <a:endParaRPr lang="es-EC" sz="8000" dirty="0">
              <a:solidFill>
                <a:schemeClr val="accent1"/>
              </a:solidFill>
            </a:endParaRPr>
          </a:p>
        </p:txBody>
      </p:sp>
    </p:spTree>
    <p:extLst>
      <p:ext uri="{BB962C8B-B14F-4D97-AF65-F5344CB8AC3E}">
        <p14:creationId xmlns:p14="http://schemas.microsoft.com/office/powerpoint/2010/main" val="37983906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s-MX" sz="4400" dirty="0"/>
              <a:t>SELECCIÓN DE LA TÉCNICA DE CONTROL</a:t>
            </a:r>
            <a:endParaRPr lang="es-EC" sz="4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83650634"/>
              </p:ext>
            </p:extLst>
          </p:nvPr>
        </p:nvGraphicFramePr>
        <p:xfrm>
          <a:off x="828953" y="1808895"/>
          <a:ext cx="10770380" cy="4902560"/>
        </p:xfrm>
        <a:graphic>
          <a:graphicData uri="http://schemas.openxmlformats.org/drawingml/2006/table">
            <a:tbl>
              <a:tblPr firstRow="1" firstCol="1" bandRow="1">
                <a:tableStyleId>{5C22544A-7EE6-4342-B048-85BDC9FD1C3A}</a:tableStyleId>
              </a:tblPr>
              <a:tblGrid>
                <a:gridCol w="2268176"/>
                <a:gridCol w="2431174"/>
                <a:gridCol w="1762601"/>
                <a:gridCol w="1634137"/>
                <a:gridCol w="2674292"/>
              </a:tblGrid>
              <a:tr h="910916">
                <a:tc>
                  <a:txBody>
                    <a:bodyPr/>
                    <a:lstStyle/>
                    <a:p>
                      <a:pPr indent="180340" algn="ctr">
                        <a:lnSpc>
                          <a:spcPct val="150000"/>
                        </a:lnSpc>
                        <a:spcAft>
                          <a:spcPts val="0"/>
                        </a:spcAft>
                      </a:pPr>
                      <a:r>
                        <a:rPr lang="es-EC" sz="1400" dirty="0">
                          <a:effectLst/>
                        </a:rPr>
                        <a:t>Control</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dirty="0">
                          <a:effectLst/>
                        </a:rPr>
                        <a:t>Cambios de carga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Elimina desviación remanente</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Mejor tiempo de respuesta</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600"/>
                        </a:spcAft>
                      </a:pPr>
                      <a:r>
                        <a:rPr lang="es-EC" sz="1400">
                          <a:effectLst/>
                        </a:rPr>
                        <a:t>Aplicaciones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r>
              <a:tr h="771228">
                <a:tc>
                  <a:txBody>
                    <a:bodyPr/>
                    <a:lstStyle/>
                    <a:p>
                      <a:pPr indent="180340" algn="ctr">
                        <a:lnSpc>
                          <a:spcPct val="150000"/>
                        </a:lnSpc>
                        <a:spcAft>
                          <a:spcPts val="0"/>
                        </a:spcAft>
                      </a:pPr>
                      <a:r>
                        <a:rPr lang="es-EC" sz="1400">
                          <a:effectLst/>
                        </a:rPr>
                        <a:t>On - Off</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Cualquiera</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No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Mediano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600"/>
                        </a:spcAft>
                      </a:pPr>
                      <a:r>
                        <a:rPr lang="es-EC" sz="1400">
                          <a:effectLst/>
                        </a:rPr>
                        <a:t>Control de nivel y temperatura en procesos de gran capacidad</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r>
              <a:tr h="771228">
                <a:tc>
                  <a:txBody>
                    <a:bodyPr/>
                    <a:lstStyle/>
                    <a:p>
                      <a:pPr indent="180340" algn="ctr">
                        <a:lnSpc>
                          <a:spcPct val="150000"/>
                        </a:lnSpc>
                        <a:spcAft>
                          <a:spcPts val="0"/>
                        </a:spcAft>
                      </a:pPr>
                      <a:r>
                        <a:rPr lang="es-EC" sz="1400">
                          <a:effectLst/>
                        </a:rPr>
                        <a:t>Proporcional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Moderados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No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Mediano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600"/>
                        </a:spcAft>
                      </a:pPr>
                      <a:r>
                        <a:rPr lang="es-EC" sz="1400">
                          <a:effectLst/>
                        </a:rPr>
                        <a:t>Presión, temperatura y nivel donde el offset no es inconveniente</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r>
              <a:tr h="771228">
                <a:tc>
                  <a:txBody>
                    <a:bodyPr/>
                    <a:lstStyle/>
                    <a:p>
                      <a:pPr indent="180340" algn="ctr">
                        <a:lnSpc>
                          <a:spcPct val="150000"/>
                        </a:lnSpc>
                        <a:spcAft>
                          <a:spcPts val="0"/>
                        </a:spcAft>
                      </a:pPr>
                      <a:r>
                        <a:rPr lang="es-EC" sz="1400">
                          <a:effectLst/>
                        </a:rPr>
                        <a:t>Proporcional  Integral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Cualquiera</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Sí</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Mediano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600"/>
                        </a:spcAft>
                      </a:pPr>
                      <a:r>
                        <a:rPr lang="es-EC" sz="1400">
                          <a:effectLst/>
                        </a:rPr>
                        <a:t>La mayor parte de aplicaciones, incluyendo el caudal.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r>
              <a:tr h="1037880">
                <a:tc>
                  <a:txBody>
                    <a:bodyPr/>
                    <a:lstStyle/>
                    <a:p>
                      <a:pPr indent="180340" algn="ctr">
                        <a:lnSpc>
                          <a:spcPct val="150000"/>
                        </a:lnSpc>
                        <a:spcAft>
                          <a:spcPts val="0"/>
                        </a:spcAft>
                      </a:pPr>
                      <a:r>
                        <a:rPr lang="es-EC" sz="1400" dirty="0">
                          <a:effectLst/>
                        </a:rPr>
                        <a:t>Proporcional  Derivativo</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Rápido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No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Alto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600"/>
                        </a:spcAft>
                      </a:pPr>
                      <a:r>
                        <a:rPr lang="es-EC" sz="1400">
                          <a:effectLst/>
                        </a:rPr>
                        <a:t>Cuando es necesaria una gran estabilidad con un offset mínimo y sin necesidad de acción integral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r>
              <a:tr h="504576">
                <a:tc>
                  <a:txBody>
                    <a:bodyPr/>
                    <a:lstStyle/>
                    <a:p>
                      <a:pPr indent="180340" algn="ctr">
                        <a:lnSpc>
                          <a:spcPct val="150000"/>
                        </a:lnSpc>
                        <a:spcAft>
                          <a:spcPts val="0"/>
                        </a:spcAft>
                      </a:pPr>
                      <a:r>
                        <a:rPr lang="es-EC" sz="1400">
                          <a:effectLst/>
                        </a:rPr>
                        <a:t>PID</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Rápido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Sí</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0"/>
                        </a:spcAft>
                      </a:pPr>
                      <a:r>
                        <a:rPr lang="es-EC" sz="1400">
                          <a:effectLst/>
                        </a:rPr>
                        <a:t>Alto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c>
                  <a:txBody>
                    <a:bodyPr/>
                    <a:lstStyle/>
                    <a:p>
                      <a:pPr indent="180340" algn="ctr">
                        <a:lnSpc>
                          <a:spcPct val="150000"/>
                        </a:lnSpc>
                        <a:spcAft>
                          <a:spcPts val="600"/>
                        </a:spcAft>
                      </a:pPr>
                      <a:r>
                        <a:rPr lang="es-EC" sz="1400" dirty="0">
                          <a:effectLst/>
                        </a:rPr>
                        <a:t>Procesos con cambios rápidos y retardos apreciables.</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9056" marR="39056" marT="0" marB="0" anchor="ctr"/>
                </a:tc>
              </a:tr>
            </a:tbl>
          </a:graphicData>
        </a:graphic>
      </p:graphicFrame>
      <p:sp>
        <p:nvSpPr>
          <p:cNvPr id="6" name="shape_0"/>
          <p:cNvSpPr>
            <a:spLocks noChangeArrowheads="1"/>
          </p:cNvSpPr>
          <p:nvPr/>
        </p:nvSpPr>
        <p:spPr bwMode="auto">
          <a:xfrm>
            <a:off x="5630545" y="9578975"/>
            <a:ext cx="753745" cy="0"/>
          </a:xfrm>
          <a:custGeom>
            <a:avLst/>
            <a:gdLst>
              <a:gd name="T0" fmla="*/ 0 w 21600"/>
              <a:gd name="T1" fmla="*/ 0 h 21600"/>
              <a:gd name="T2" fmla="*/ 21600 w 21600"/>
              <a:gd name="T3" fmla="*/ 21600 h 21600"/>
            </a:gdLst>
            <a:ahLst/>
            <a:cxnLst>
              <a:cxn ang="0">
                <a:pos x="r" y="vc"/>
              </a:cxn>
              <a:cxn ang="5400000">
                <a:pos x="hc" y="b"/>
              </a:cxn>
              <a:cxn ang="10800000">
                <a:pos x="l" y="vc"/>
              </a:cxn>
              <a:cxn ang="16200000">
                <a:pos x="hc" y="t"/>
              </a:cxn>
            </a:cxnLst>
            <a:rect l="T0" t="T1" r="T2" b="T3"/>
            <a:pathLst>
              <a:path w="21600" h="21600" fill="none">
                <a:moveTo>
                  <a:pt x="0" y="0"/>
                </a:moveTo>
                <a:lnTo>
                  <a:pt x="21600" y="21600"/>
                </a:lnTo>
              </a:path>
            </a:pathLst>
          </a:custGeom>
          <a:noFill/>
          <a:ln w="6480" cap="flat">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a:p>
        </p:txBody>
      </p:sp>
      <p:pic>
        <p:nvPicPr>
          <p:cNvPr id="7"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94614228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MODELAMIENTO DEL CONTROLADOR</a:t>
            </a:r>
            <a:endParaRPr lang="es-EC"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3"/>
                <a:ext cx="10058400" cy="4521199"/>
              </a:xfrm>
            </p:spPr>
            <p:txBody>
              <a:bodyPr>
                <a:normAutofit/>
              </a:bodyPr>
              <a:lstStyle/>
              <a:p>
                <a:pPr marL="0" indent="0">
                  <a:buNone/>
                </a:pPr>
                <a:r>
                  <a:rPr lang="es-MX" dirty="0" smtClean="0"/>
                  <a:t>La función de transferencia del motor es:</a:t>
                </a:r>
                <a:endParaRPr lang="es-EC" dirty="0"/>
              </a:p>
              <a:p>
                <a:endParaRPr lang="es-EC" dirty="0"/>
              </a:p>
              <a:p>
                <a:pPr marL="0" indent="0">
                  <a:buNone/>
                </a:pPr>
                <a14:m>
                  <m:oMath xmlns:m="http://schemas.openxmlformats.org/officeDocument/2006/math">
                    <m:r>
                      <a:rPr lang="es-MX" sz="2400" i="1">
                        <a:latin typeface="Cambria Math" panose="02040503050406030204" pitchFamily="18" charset="0"/>
                      </a:rPr>
                      <m:t>𝐺</m:t>
                    </m:r>
                    <m:d>
                      <m:dPr>
                        <m:ctrlPr>
                          <a:rPr lang="es-EC" sz="2400" i="1">
                            <a:latin typeface="Cambria Math" panose="02040503050406030204" pitchFamily="18" charset="0"/>
                          </a:rPr>
                        </m:ctrlPr>
                      </m:dPr>
                      <m:e>
                        <m:r>
                          <a:rPr lang="es-MX" sz="2400" i="1">
                            <a:latin typeface="Cambria Math" panose="02040503050406030204" pitchFamily="18" charset="0"/>
                          </a:rPr>
                          <m:t>𝑠</m:t>
                        </m:r>
                      </m:e>
                    </m:d>
                    <m:r>
                      <a:rPr lang="es-MX" sz="2400" i="1">
                        <a:latin typeface="Cambria Math" panose="02040503050406030204" pitchFamily="18" charset="0"/>
                      </a:rPr>
                      <m:t>=</m:t>
                    </m:r>
                    <m:f>
                      <m:fPr>
                        <m:ctrlPr>
                          <a:rPr lang="es-EC" sz="2400" i="1">
                            <a:latin typeface="Cambria Math" panose="02040503050406030204" pitchFamily="18" charset="0"/>
                          </a:rPr>
                        </m:ctrlPr>
                      </m:fPr>
                      <m:num>
                        <m:r>
                          <a:rPr lang="es-MX" sz="2400" i="1">
                            <a:latin typeface="Cambria Math" panose="02040503050406030204" pitchFamily="18" charset="0"/>
                          </a:rPr>
                          <m:t>𝑅</m:t>
                        </m:r>
                        <m:r>
                          <a:rPr lang="es-MX" sz="2400" i="1">
                            <a:latin typeface="Cambria Math" panose="02040503050406030204" pitchFamily="18" charset="0"/>
                          </a:rPr>
                          <m:t>∗</m:t>
                        </m:r>
                        <m:r>
                          <a:rPr lang="es-MX" sz="2400" i="1">
                            <a:latin typeface="Cambria Math" panose="02040503050406030204" pitchFamily="18" charset="0"/>
                          </a:rPr>
                          <m:t>𝐵</m:t>
                        </m:r>
                        <m:r>
                          <a:rPr lang="es-MX" sz="2400" i="1">
                            <a:latin typeface="Cambria Math" panose="02040503050406030204" pitchFamily="18" charset="0"/>
                          </a:rPr>
                          <m:t>+</m:t>
                        </m:r>
                        <m:sSub>
                          <m:sSubPr>
                            <m:ctrlPr>
                              <a:rPr lang="es-EC" sz="2400" i="1">
                                <a:latin typeface="Cambria Math" panose="02040503050406030204" pitchFamily="18" charset="0"/>
                              </a:rPr>
                            </m:ctrlPr>
                          </m:sSubPr>
                          <m:e>
                            <m:r>
                              <a:rPr lang="es-MX" sz="2400" i="1">
                                <a:latin typeface="Cambria Math" panose="02040503050406030204" pitchFamily="18" charset="0"/>
                              </a:rPr>
                              <m:t>𝐾</m:t>
                            </m:r>
                          </m:e>
                          <m:sub>
                            <m:r>
                              <a:rPr lang="es-MX" sz="2400" i="1">
                                <a:latin typeface="Cambria Math" panose="02040503050406030204" pitchFamily="18" charset="0"/>
                              </a:rPr>
                              <m:t>𝑡</m:t>
                            </m:r>
                          </m:sub>
                        </m:sSub>
                      </m:num>
                      <m:den>
                        <m:d>
                          <m:dPr>
                            <m:ctrlPr>
                              <a:rPr lang="es-EC" sz="2400" i="1">
                                <a:latin typeface="Cambria Math" panose="02040503050406030204" pitchFamily="18" charset="0"/>
                              </a:rPr>
                            </m:ctrlPr>
                          </m:dPr>
                          <m:e>
                            <m:r>
                              <a:rPr lang="es-MX" sz="2400" i="1">
                                <a:latin typeface="Cambria Math" panose="02040503050406030204" pitchFamily="18" charset="0"/>
                              </a:rPr>
                              <m:t>𝐿</m:t>
                            </m:r>
                            <m:r>
                              <a:rPr lang="es-MX" sz="2400" i="1">
                                <a:latin typeface="Cambria Math" panose="02040503050406030204" pitchFamily="18" charset="0"/>
                              </a:rPr>
                              <m:t>∗</m:t>
                            </m:r>
                            <m:r>
                              <a:rPr lang="es-MX" sz="2400" i="1">
                                <a:latin typeface="Cambria Math" panose="02040503050406030204" pitchFamily="18" charset="0"/>
                              </a:rPr>
                              <m:t>𝐽</m:t>
                            </m:r>
                          </m:e>
                        </m:d>
                        <m:r>
                          <a:rPr lang="es-MX" sz="2400" i="1">
                            <a:latin typeface="Cambria Math" panose="02040503050406030204" pitchFamily="18" charset="0"/>
                          </a:rPr>
                          <m:t>∗</m:t>
                        </m:r>
                        <m:sSup>
                          <m:sSupPr>
                            <m:ctrlPr>
                              <a:rPr lang="es-EC" sz="2400" i="1">
                                <a:latin typeface="Cambria Math" panose="02040503050406030204" pitchFamily="18" charset="0"/>
                              </a:rPr>
                            </m:ctrlPr>
                          </m:sSupPr>
                          <m:e>
                            <m:r>
                              <a:rPr lang="es-MX" sz="2400" i="1">
                                <a:latin typeface="Cambria Math" panose="02040503050406030204" pitchFamily="18" charset="0"/>
                              </a:rPr>
                              <m:t>𝑠</m:t>
                            </m:r>
                          </m:e>
                          <m:sup>
                            <m:r>
                              <a:rPr lang="es-MX" sz="2400" i="1">
                                <a:latin typeface="Cambria Math" panose="02040503050406030204" pitchFamily="18" charset="0"/>
                              </a:rPr>
                              <m:t>2</m:t>
                            </m:r>
                          </m:sup>
                        </m:sSup>
                        <m:r>
                          <a:rPr lang="es-MX" sz="2400" i="1">
                            <a:latin typeface="Cambria Math" panose="02040503050406030204" pitchFamily="18" charset="0"/>
                          </a:rPr>
                          <m:t>+</m:t>
                        </m:r>
                        <m:d>
                          <m:dPr>
                            <m:ctrlPr>
                              <a:rPr lang="es-EC" sz="2400" i="1">
                                <a:latin typeface="Cambria Math" panose="02040503050406030204" pitchFamily="18" charset="0"/>
                              </a:rPr>
                            </m:ctrlPr>
                          </m:dPr>
                          <m:e>
                            <m:r>
                              <a:rPr lang="es-MX" sz="2400" i="1">
                                <a:latin typeface="Cambria Math" panose="02040503050406030204" pitchFamily="18" charset="0"/>
                              </a:rPr>
                              <m:t>𝐿</m:t>
                            </m:r>
                            <m:r>
                              <a:rPr lang="es-MX" sz="2400" i="1">
                                <a:latin typeface="Cambria Math" panose="02040503050406030204" pitchFamily="18" charset="0"/>
                              </a:rPr>
                              <m:t>∗</m:t>
                            </m:r>
                            <m:r>
                              <a:rPr lang="es-MX" sz="2400" i="1">
                                <a:latin typeface="Cambria Math" panose="02040503050406030204" pitchFamily="18" charset="0"/>
                              </a:rPr>
                              <m:t>𝐵</m:t>
                            </m:r>
                            <m:r>
                              <a:rPr lang="es-MX" sz="2400" i="1">
                                <a:latin typeface="Cambria Math" panose="02040503050406030204" pitchFamily="18" charset="0"/>
                              </a:rPr>
                              <m:t>+</m:t>
                            </m:r>
                            <m:r>
                              <a:rPr lang="es-MX" sz="2400" i="1">
                                <a:latin typeface="Cambria Math" panose="02040503050406030204" pitchFamily="18" charset="0"/>
                              </a:rPr>
                              <m:t>𝑅</m:t>
                            </m:r>
                            <m:r>
                              <a:rPr lang="es-MX" sz="2400" i="1">
                                <a:latin typeface="Cambria Math" panose="02040503050406030204" pitchFamily="18" charset="0"/>
                              </a:rPr>
                              <m:t>∗</m:t>
                            </m:r>
                            <m:r>
                              <a:rPr lang="es-MX" sz="2400" i="1">
                                <a:latin typeface="Cambria Math" panose="02040503050406030204" pitchFamily="18" charset="0"/>
                              </a:rPr>
                              <m:t>𝐽</m:t>
                            </m:r>
                          </m:e>
                        </m:d>
                        <m:r>
                          <a:rPr lang="es-MX" sz="2400" i="1">
                            <a:latin typeface="Cambria Math" panose="02040503050406030204" pitchFamily="18" charset="0"/>
                          </a:rPr>
                          <m:t>∗</m:t>
                        </m:r>
                        <m:r>
                          <a:rPr lang="es-MX" sz="2400" i="1">
                            <a:latin typeface="Cambria Math" panose="02040503050406030204" pitchFamily="18" charset="0"/>
                          </a:rPr>
                          <m:t>𝑠</m:t>
                        </m:r>
                        <m:r>
                          <a:rPr lang="es-MX" sz="2400" i="1">
                            <a:latin typeface="Cambria Math" panose="02040503050406030204" pitchFamily="18" charset="0"/>
                          </a:rPr>
                          <m:t>+(</m:t>
                        </m:r>
                        <m:r>
                          <a:rPr lang="es-MX" sz="2400" i="1">
                            <a:latin typeface="Cambria Math" panose="02040503050406030204" pitchFamily="18" charset="0"/>
                          </a:rPr>
                          <m:t>𝑅</m:t>
                        </m:r>
                        <m:r>
                          <a:rPr lang="es-MX" sz="2400" i="1">
                            <a:latin typeface="Cambria Math" panose="02040503050406030204" pitchFamily="18" charset="0"/>
                          </a:rPr>
                          <m:t>∗</m:t>
                        </m:r>
                        <m:r>
                          <a:rPr lang="es-MX" sz="2400" i="1">
                            <a:latin typeface="Cambria Math" panose="02040503050406030204" pitchFamily="18" charset="0"/>
                          </a:rPr>
                          <m:t>𝐵</m:t>
                        </m:r>
                        <m:r>
                          <a:rPr lang="es-MX" sz="2400" i="1">
                            <a:latin typeface="Cambria Math" panose="02040503050406030204" pitchFamily="18" charset="0"/>
                          </a:rPr>
                          <m:t>+</m:t>
                        </m:r>
                        <m:sSub>
                          <m:sSubPr>
                            <m:ctrlPr>
                              <a:rPr lang="es-EC" sz="2400" i="1">
                                <a:latin typeface="Cambria Math" panose="02040503050406030204" pitchFamily="18" charset="0"/>
                              </a:rPr>
                            </m:ctrlPr>
                          </m:sSubPr>
                          <m:e>
                            <m:r>
                              <a:rPr lang="es-MX" sz="2400" i="1">
                                <a:latin typeface="Cambria Math" panose="02040503050406030204" pitchFamily="18" charset="0"/>
                              </a:rPr>
                              <m:t>𝐾</m:t>
                            </m:r>
                          </m:e>
                          <m:sub>
                            <m:r>
                              <a:rPr lang="es-MX" sz="2400" i="1">
                                <a:latin typeface="Cambria Math" panose="02040503050406030204" pitchFamily="18" charset="0"/>
                              </a:rPr>
                              <m:t>𝑡</m:t>
                            </m:r>
                          </m:sub>
                        </m:sSub>
                        <m:r>
                          <a:rPr lang="es-MX" sz="2400" i="1">
                            <a:latin typeface="Cambria Math" panose="02040503050406030204" pitchFamily="18" charset="0"/>
                          </a:rPr>
                          <m:t>)</m:t>
                        </m:r>
                      </m:den>
                    </m:f>
                  </m:oMath>
                </a14:m>
                <a:r>
                  <a:rPr lang="es-MX" sz="2400" i="1" dirty="0"/>
                  <a:t> </a:t>
                </a:r>
                <a:endParaRPr lang="es-MX" sz="2400" i="1" dirty="0" smtClean="0"/>
              </a:p>
              <a:p>
                <a:pPr marL="0" indent="0">
                  <a:buNone/>
                </a:pPr>
                <a:endParaRPr lang="es-ES_tradnl" b="1" dirty="0" smtClean="0"/>
              </a:p>
              <a:p>
                <a:pPr marL="0" indent="0">
                  <a:buNone/>
                </a:pPr>
                <a:r>
                  <a:rPr lang="es-ES_tradnl" b="1" dirty="0" smtClean="0"/>
                  <a:t>Características </a:t>
                </a:r>
                <a:r>
                  <a:rPr lang="es-ES_tradnl" b="1" dirty="0"/>
                  <a:t>del motor 23HS45-4204S</a:t>
                </a:r>
                <a:endParaRPr lang="es-EC" b="1" dirty="0"/>
              </a:p>
              <a:p>
                <a:pPr marL="0" indent="0">
                  <a:buNone/>
                </a:pPr>
                <a:endParaRPr lang="es-EC" i="1" dirty="0"/>
              </a:p>
              <a:p>
                <a:endParaRPr lang="es-EC" i="1" dirty="0"/>
              </a:p>
              <a:p>
                <a:endParaRPr lang="es-EC" i="1" dirty="0"/>
              </a:p>
              <a:p>
                <a:pPr lvl="8"/>
                <a:r>
                  <a:rPr lang="es-EC" sz="1600" i="1" dirty="0" smtClean="0"/>
                  <a:t>     			</a:t>
                </a:r>
                <a14:m>
                  <m:oMath xmlns:m="http://schemas.openxmlformats.org/officeDocument/2006/math">
                    <m:r>
                      <a:rPr lang="es-MX" sz="2400" i="1">
                        <a:latin typeface="Cambria Math" panose="02040503050406030204" pitchFamily="18" charset="0"/>
                      </a:rPr>
                      <m:t>𝐺</m:t>
                    </m:r>
                    <m:d>
                      <m:dPr>
                        <m:ctrlPr>
                          <a:rPr lang="es-EC" sz="2400" i="1">
                            <a:latin typeface="Cambria Math" panose="02040503050406030204" pitchFamily="18" charset="0"/>
                          </a:rPr>
                        </m:ctrlPr>
                      </m:dPr>
                      <m:e>
                        <m:r>
                          <a:rPr lang="es-MX" sz="2400" i="1">
                            <a:latin typeface="Cambria Math" panose="02040503050406030204" pitchFamily="18" charset="0"/>
                          </a:rPr>
                          <m:t>𝑠</m:t>
                        </m:r>
                      </m:e>
                    </m:d>
                    <m:r>
                      <a:rPr lang="es-MX" sz="2400" i="1">
                        <a:latin typeface="Cambria Math" panose="02040503050406030204" pitchFamily="18" charset="0"/>
                      </a:rPr>
                      <m:t>=</m:t>
                    </m:r>
                    <m:f>
                      <m:fPr>
                        <m:ctrlPr>
                          <a:rPr lang="es-EC" sz="2400" i="1">
                            <a:latin typeface="Cambria Math" panose="02040503050406030204" pitchFamily="18" charset="0"/>
                          </a:rPr>
                        </m:ctrlPr>
                      </m:fPr>
                      <m:num>
                        <m:r>
                          <a:rPr lang="es-MX" sz="2400" i="1">
                            <a:latin typeface="Cambria Math" panose="02040503050406030204" pitchFamily="18" charset="0"/>
                          </a:rPr>
                          <m:t>17825331</m:t>
                        </m:r>
                      </m:num>
                      <m:den>
                        <m:r>
                          <a:rPr lang="es-MX" sz="2400" i="1">
                            <a:latin typeface="Cambria Math" panose="02040503050406030204" pitchFamily="18" charset="0"/>
                          </a:rPr>
                          <m:t>3040000∗</m:t>
                        </m:r>
                        <m:sSup>
                          <m:sSupPr>
                            <m:ctrlPr>
                              <a:rPr lang="es-EC" sz="2400" i="1">
                                <a:latin typeface="Cambria Math" panose="02040503050406030204" pitchFamily="18" charset="0"/>
                              </a:rPr>
                            </m:ctrlPr>
                          </m:sSupPr>
                          <m:e>
                            <m:r>
                              <a:rPr lang="es-MX" sz="2400" i="1">
                                <a:latin typeface="Cambria Math" panose="02040503050406030204" pitchFamily="18" charset="0"/>
                              </a:rPr>
                              <m:t>𝑠</m:t>
                            </m:r>
                          </m:e>
                          <m:sup>
                            <m:r>
                              <a:rPr lang="es-MX" sz="2400" i="1">
                                <a:latin typeface="Cambria Math" panose="02040503050406030204" pitchFamily="18" charset="0"/>
                              </a:rPr>
                              <m:t>2</m:t>
                            </m:r>
                          </m:sup>
                        </m:sSup>
                        <m:r>
                          <a:rPr lang="es-MX" sz="2400" i="1">
                            <a:latin typeface="Cambria Math" panose="02040503050406030204" pitchFamily="18" charset="0"/>
                          </a:rPr>
                          <m:t>+202120∗</m:t>
                        </m:r>
                        <m:r>
                          <a:rPr lang="es-MX" sz="2400" i="1">
                            <a:latin typeface="Cambria Math" panose="02040503050406030204" pitchFamily="18" charset="0"/>
                          </a:rPr>
                          <m:t>𝑠</m:t>
                        </m:r>
                        <m:r>
                          <a:rPr lang="es-MX" sz="2400" i="1">
                            <a:latin typeface="Cambria Math" panose="02040503050406030204" pitchFamily="18" charset="0"/>
                          </a:rPr>
                          <m:t>+17825331</m:t>
                        </m:r>
                      </m:den>
                    </m:f>
                  </m:oMath>
                </a14:m>
                <a:endParaRPr lang="es-EC" sz="1600" dirty="0"/>
              </a:p>
              <a:p>
                <a:pPr lvl="8"/>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3"/>
                <a:ext cx="10058400" cy="4521199"/>
              </a:xfrm>
              <a:blipFill rotWithShape="0">
                <a:blip r:embed="rId2"/>
                <a:stretch>
                  <a:fillRect l="-1515" t="-1484"/>
                </a:stretch>
              </a:blipFill>
            </p:spPr>
            <p:txBody>
              <a:bodyPr/>
              <a:lstStyle/>
              <a:p>
                <a:r>
                  <a:rPr lang="es-EC">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126480" y="2179319"/>
            <a:ext cx="3279140" cy="1419013"/>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954095435"/>
              </p:ext>
            </p:extLst>
          </p:nvPr>
        </p:nvGraphicFramePr>
        <p:xfrm>
          <a:off x="1469813" y="4241798"/>
          <a:ext cx="3500121" cy="1952682"/>
        </p:xfrm>
        <a:graphic>
          <a:graphicData uri="http://schemas.openxmlformats.org/drawingml/2006/table">
            <a:tbl>
              <a:tblPr firstRow="1" firstCol="1" bandRow="1">
                <a:tableStyleId>{5C22544A-7EE6-4342-B048-85BDC9FD1C3A}</a:tableStyleId>
              </a:tblPr>
              <a:tblGrid>
                <a:gridCol w="1374246"/>
                <a:gridCol w="850724"/>
                <a:gridCol w="1275151"/>
              </a:tblGrid>
              <a:tr h="325447">
                <a:tc>
                  <a:txBody>
                    <a:bodyPr/>
                    <a:lstStyle/>
                    <a:p>
                      <a:pPr indent="180340" algn="ctr">
                        <a:lnSpc>
                          <a:spcPct val="150000"/>
                        </a:lnSpc>
                        <a:spcAft>
                          <a:spcPts val="0"/>
                        </a:spcAft>
                      </a:pPr>
                      <a:r>
                        <a:rPr lang="es-MX" sz="1400" dirty="0">
                          <a:effectLst/>
                        </a:rPr>
                        <a:t>Parámetro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dirty="0">
                          <a:effectLst/>
                        </a:rPr>
                        <a:t>Valor</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600"/>
                        </a:spcAft>
                      </a:pPr>
                      <a:r>
                        <a:rPr lang="es-MX" sz="1400" dirty="0">
                          <a:effectLst/>
                        </a:rPr>
                        <a:t>Unidades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5447">
                <a:tc>
                  <a:txBody>
                    <a:bodyPr/>
                    <a:lstStyle/>
                    <a:p>
                      <a:pPr indent="180340" algn="ctr">
                        <a:lnSpc>
                          <a:spcPct val="150000"/>
                        </a:lnSpc>
                        <a:spcAft>
                          <a:spcPts val="0"/>
                        </a:spcAft>
                      </a:pPr>
                      <a:r>
                        <a:rPr lang="es-MX" sz="1400">
                          <a:effectLst/>
                        </a:rPr>
                        <a:t>R</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dirty="0">
                          <a:effectLst/>
                        </a:rPr>
                        <a:t>0.9</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600"/>
                        </a:spcAft>
                      </a:pPr>
                      <a:r>
                        <a:rPr lang="es-MX" sz="1400">
                          <a:effectLst/>
                        </a:rPr>
                        <a:t>Ω</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5447">
                <a:tc>
                  <a:txBody>
                    <a:bodyPr/>
                    <a:lstStyle/>
                    <a:p>
                      <a:pPr indent="180340" algn="ctr">
                        <a:lnSpc>
                          <a:spcPct val="150000"/>
                        </a:lnSpc>
                        <a:spcAft>
                          <a:spcPts val="0"/>
                        </a:spcAft>
                      </a:pPr>
                      <a:r>
                        <a:rPr lang="es-MX" sz="1400">
                          <a:effectLst/>
                        </a:rPr>
                        <a:t>L</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dirty="0">
                          <a:effectLst/>
                        </a:rPr>
                        <a:t>3800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600"/>
                        </a:spcAft>
                      </a:pPr>
                      <a:r>
                        <a:rPr lang="es-MX" sz="1400">
                          <a:effectLst/>
                        </a:rPr>
                        <a:t>uH</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5447">
                <a:tc>
                  <a:txBody>
                    <a:bodyPr/>
                    <a:lstStyle/>
                    <a:p>
                      <a:pPr indent="180340" algn="ctr">
                        <a:lnSpc>
                          <a:spcPct val="150000"/>
                        </a:lnSpc>
                        <a:spcAft>
                          <a:spcPts val="0"/>
                        </a:spcAft>
                      </a:pPr>
                      <a:r>
                        <a:rPr lang="es-MX" sz="1400">
                          <a:effectLst/>
                        </a:rPr>
                        <a:t>J</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a:effectLst/>
                        </a:rPr>
                        <a:t>800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600"/>
                        </a:spcAft>
                      </a:pPr>
                      <a:r>
                        <a:rPr lang="es-MX" sz="1400">
                          <a:effectLst/>
                        </a:rPr>
                        <a:t>g cm</a:t>
                      </a:r>
                      <a:r>
                        <a:rPr lang="es-MX" sz="1400" baseline="300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5447">
                <a:tc>
                  <a:txBody>
                    <a:bodyPr/>
                    <a:lstStyle/>
                    <a:p>
                      <a:pPr indent="180340" algn="ctr">
                        <a:lnSpc>
                          <a:spcPct val="150000"/>
                        </a:lnSpc>
                        <a:spcAft>
                          <a:spcPts val="0"/>
                        </a:spcAft>
                      </a:pPr>
                      <a:r>
                        <a:rPr lang="es-MX" sz="1400">
                          <a:effectLst/>
                        </a:rPr>
                        <a:t>K</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a:effectLst/>
                        </a:rPr>
                        <a:t>4222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600"/>
                        </a:spcAft>
                      </a:pPr>
                      <a:r>
                        <a:rPr lang="es-MX" sz="1400">
                          <a:effectLst/>
                        </a:rPr>
                        <a:t>us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5447">
                <a:tc>
                  <a:txBody>
                    <a:bodyPr/>
                    <a:lstStyle/>
                    <a:p>
                      <a:pPr indent="180340" algn="ctr">
                        <a:lnSpc>
                          <a:spcPct val="150000"/>
                        </a:lnSpc>
                        <a:spcAft>
                          <a:spcPts val="0"/>
                        </a:spcAft>
                      </a:pPr>
                      <a:r>
                        <a:rPr lang="es-MX" sz="1400">
                          <a:effectLst/>
                        </a:rPr>
                        <a:t>B</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a:effectLst/>
                        </a:rPr>
                        <a:t>53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600"/>
                        </a:spcAft>
                      </a:pPr>
                      <a:r>
                        <a:rPr lang="es-MX" sz="1400" dirty="0">
                          <a:effectLst/>
                        </a:rPr>
                        <a:t>g cm</a:t>
                      </a:r>
                      <a:r>
                        <a:rPr lang="es-MX" sz="1400" baseline="30000" dirty="0">
                          <a:effectLst/>
                        </a:rPr>
                        <a:t>2</a:t>
                      </a:r>
                      <a:r>
                        <a:rPr lang="es-MX" sz="1400" dirty="0">
                          <a:effectLst/>
                        </a:rPr>
                        <a:t>/</a:t>
                      </a:r>
                      <a:r>
                        <a:rPr lang="es-MX" sz="1400" dirty="0" err="1">
                          <a:effectLst/>
                        </a:rPr>
                        <a:t>us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6"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23511885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296333"/>
                <a:ext cx="10058400" cy="5738707"/>
              </a:xfrm>
            </p:spPr>
            <p:txBody>
              <a:bodyPr/>
              <a:lstStyle/>
              <a:p>
                <a:pPr marL="0" indent="0">
                  <a:buNone/>
                </a:pPr>
                <a:r>
                  <a:rPr lang="es-EC" dirty="0"/>
                  <a:t>La función de transferencia en lazo cerrado para el sistema es:</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MX" i="1">
                              <a:latin typeface="Cambria Math" panose="02040503050406030204" pitchFamily="18" charset="0"/>
                            </a:rPr>
                            <m:t>𝜃</m:t>
                          </m:r>
                          <m:r>
                            <a:rPr lang="es-MX" i="1">
                              <a:latin typeface="Cambria Math" panose="02040503050406030204" pitchFamily="18" charset="0"/>
                            </a:rPr>
                            <m:t>(</m:t>
                          </m:r>
                          <m:r>
                            <a:rPr lang="es-MX" i="1">
                              <a:latin typeface="Cambria Math" panose="02040503050406030204" pitchFamily="18" charset="0"/>
                            </a:rPr>
                            <m:t>𝑠</m:t>
                          </m:r>
                          <m:r>
                            <a:rPr lang="es-MX" i="1">
                              <a:latin typeface="Cambria Math" panose="02040503050406030204" pitchFamily="18" charset="0"/>
                            </a:rPr>
                            <m:t>)</m:t>
                          </m:r>
                        </m:num>
                        <m:den>
                          <m:r>
                            <a:rPr lang="es-MX" i="1">
                              <a:latin typeface="Cambria Math" panose="02040503050406030204" pitchFamily="18" charset="0"/>
                            </a:rPr>
                            <m:t>𝑉</m:t>
                          </m:r>
                          <m:r>
                            <a:rPr lang="es-MX" i="1">
                              <a:latin typeface="Cambria Math" panose="02040503050406030204" pitchFamily="18" charset="0"/>
                            </a:rPr>
                            <m:t>(</m:t>
                          </m:r>
                          <m:r>
                            <a:rPr lang="es-MX" i="1">
                              <a:latin typeface="Cambria Math" panose="02040503050406030204" pitchFamily="18" charset="0"/>
                            </a:rPr>
                            <m:t>𝑠</m:t>
                          </m:r>
                          <m:r>
                            <a:rPr lang="es-MX" i="1">
                              <a:latin typeface="Cambria Math" panose="02040503050406030204" pitchFamily="18" charset="0"/>
                            </a:rPr>
                            <m:t>)</m:t>
                          </m:r>
                        </m:den>
                      </m:f>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5.86</m:t>
                          </m:r>
                        </m:num>
                        <m:den>
                          <m:sSup>
                            <m:sSupPr>
                              <m:ctrlPr>
                                <a:rPr lang="es-EC" i="1">
                                  <a:latin typeface="Cambria Math" panose="02040503050406030204" pitchFamily="18" charset="0"/>
                                </a:rPr>
                              </m:ctrlPr>
                            </m:sSupPr>
                            <m:e>
                              <m:r>
                                <a:rPr lang="es-MX" i="1">
                                  <a:latin typeface="Cambria Math" panose="02040503050406030204" pitchFamily="18" charset="0"/>
                                </a:rPr>
                                <m:t>𝑠</m:t>
                              </m:r>
                            </m:e>
                            <m:sup>
                              <m:r>
                                <a:rPr lang="es-MX" i="1">
                                  <a:latin typeface="Cambria Math" panose="02040503050406030204" pitchFamily="18" charset="0"/>
                                </a:rPr>
                                <m:t>2</m:t>
                              </m:r>
                            </m:sup>
                          </m:sSup>
                          <m:r>
                            <a:rPr lang="es-MX" i="1">
                              <a:latin typeface="Cambria Math" panose="02040503050406030204" pitchFamily="18" charset="0"/>
                            </a:rPr>
                            <m:t>+0.066∗</m:t>
                          </m:r>
                          <m:r>
                            <a:rPr lang="es-MX" i="1">
                              <a:latin typeface="Cambria Math" panose="02040503050406030204" pitchFamily="18" charset="0"/>
                            </a:rPr>
                            <m:t>𝑠</m:t>
                          </m:r>
                          <m:r>
                            <a:rPr lang="es-MX" i="1">
                              <a:latin typeface="Cambria Math" panose="02040503050406030204" pitchFamily="18" charset="0"/>
                            </a:rPr>
                            <m:t>+11.72</m:t>
                          </m:r>
                        </m:den>
                      </m:f>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5.86</m:t>
                          </m:r>
                        </m:num>
                        <m:den>
                          <m:d>
                            <m:dPr>
                              <m:ctrlPr>
                                <a:rPr lang="es-EC" i="1">
                                  <a:latin typeface="Cambria Math" panose="02040503050406030204" pitchFamily="18" charset="0"/>
                                </a:rPr>
                              </m:ctrlPr>
                            </m:dPr>
                            <m:e>
                              <m:r>
                                <a:rPr lang="es-MX" i="1">
                                  <a:latin typeface="Cambria Math" panose="02040503050406030204" pitchFamily="18" charset="0"/>
                                </a:rPr>
                                <m:t>𝑠</m:t>
                              </m:r>
                              <m:r>
                                <a:rPr lang="es-MX" i="1">
                                  <a:latin typeface="Cambria Math" panose="02040503050406030204" pitchFamily="18" charset="0"/>
                                </a:rPr>
                                <m:t>+0.033+</m:t>
                              </m:r>
                              <m:r>
                                <a:rPr lang="es-MX" i="1">
                                  <a:latin typeface="Cambria Math" panose="02040503050406030204" pitchFamily="18" charset="0"/>
                                </a:rPr>
                                <m:t>𝑗</m:t>
                              </m:r>
                              <m:r>
                                <a:rPr lang="es-MX" i="1">
                                  <a:latin typeface="Cambria Math" panose="02040503050406030204" pitchFamily="18" charset="0"/>
                                </a:rPr>
                                <m:t>3.42</m:t>
                              </m:r>
                            </m:e>
                          </m:d>
                          <m:r>
                            <a:rPr lang="es-MX" i="1">
                              <a:latin typeface="Cambria Math" panose="02040503050406030204" pitchFamily="18" charset="0"/>
                            </a:rPr>
                            <m:t>∗(</m:t>
                          </m:r>
                          <m:r>
                            <a:rPr lang="es-MX" i="1">
                              <a:latin typeface="Cambria Math" panose="02040503050406030204" pitchFamily="18" charset="0"/>
                            </a:rPr>
                            <m:t>𝑠</m:t>
                          </m:r>
                          <m:r>
                            <a:rPr lang="es-MX" i="1">
                              <a:latin typeface="Cambria Math" panose="02040503050406030204" pitchFamily="18" charset="0"/>
                            </a:rPr>
                            <m:t>+0.0332−</m:t>
                          </m:r>
                          <m:r>
                            <a:rPr lang="es-MX" i="1">
                              <a:latin typeface="Cambria Math" panose="02040503050406030204" pitchFamily="18" charset="0"/>
                            </a:rPr>
                            <m:t>𝑗</m:t>
                          </m:r>
                          <m:r>
                            <a:rPr lang="es-MX" i="1">
                              <a:latin typeface="Cambria Math" panose="02040503050406030204" pitchFamily="18" charset="0"/>
                            </a:rPr>
                            <m:t>3.42)</m:t>
                          </m:r>
                        </m:den>
                      </m:f>
                    </m:oMath>
                  </m:oMathPara>
                </a14:m>
                <a:endParaRPr lang="es-EC" dirty="0"/>
              </a:p>
              <a:p>
                <a:pPr marL="0" indent="0">
                  <a:buNone/>
                </a:pPr>
                <a:r>
                  <a:rPr lang="es-EC" dirty="0"/>
                  <a:t> </a:t>
                </a:r>
              </a:p>
              <a:p>
                <a:pPr marL="0" indent="0">
                  <a:buNone/>
                </a:pPr>
                <a:r>
                  <a:rPr lang="es-EC" dirty="0"/>
                  <a:t>Por lo que los polos en lazo cerrado </a:t>
                </a:r>
                <a:r>
                  <a:rPr lang="es-EC" dirty="0" smtClean="0"/>
                  <a:t>que se </a:t>
                </a:r>
                <a:r>
                  <a:rPr lang="es-EC" dirty="0"/>
                  <a:t>localizan en:</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𝑠</m:t>
                      </m:r>
                      <m:r>
                        <a:rPr lang="es-EC" i="1">
                          <a:latin typeface="Cambria Math" panose="02040503050406030204" pitchFamily="18" charset="0"/>
                        </a:rPr>
                        <m:t>=−0.033±</m:t>
                      </m:r>
                      <m:r>
                        <a:rPr lang="es-EC" i="1">
                          <a:latin typeface="Cambria Math" panose="02040503050406030204" pitchFamily="18" charset="0"/>
                        </a:rPr>
                        <m:t>𝑗</m:t>
                      </m:r>
                      <m:r>
                        <a:rPr lang="es-EC" i="1">
                          <a:latin typeface="Cambria Math" panose="02040503050406030204" pitchFamily="18" charset="0"/>
                        </a:rPr>
                        <m:t>3.42</m:t>
                      </m:r>
                    </m:oMath>
                  </m:oMathPara>
                </a14:m>
                <a:endParaRPr lang="es-EC" dirty="0"/>
              </a:p>
              <a:p>
                <a:pPr marL="0" indent="0">
                  <a:buNone/>
                </a:pPr>
                <a:r>
                  <a:rPr lang="es-EC" dirty="0"/>
                  <a:t> </a:t>
                </a:r>
                <a:endParaRPr lang="es-EC" dirty="0" smtClean="0"/>
              </a:p>
              <a:p>
                <a:pPr marL="0" indent="0">
                  <a:buNone/>
                </a:pPr>
                <a:endParaRPr lang="es-EC" dirty="0"/>
              </a:p>
              <a:p>
                <a:pPr marL="0" indent="0">
                  <a:buNone/>
                </a:pPr>
                <a:endParaRPr lang="es-EC" dirty="0" smtClean="0"/>
              </a:p>
              <a:p>
                <a:pPr marL="0" indent="0">
                  <a:buNone/>
                </a:pPr>
                <a:r>
                  <a:rPr lang="es-EC" dirty="0" smtClean="0"/>
                  <a:t>Obtenemos </a:t>
                </a:r>
                <a:r>
                  <a:rPr lang="es-EC" dirty="0"/>
                  <a:t>la gráfica del lugar de las raíces.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296333"/>
                <a:ext cx="10058400" cy="5738707"/>
              </a:xfrm>
              <a:blipFill rotWithShape="0">
                <a:blip r:embed="rId2"/>
                <a:stretch>
                  <a:fillRect l="-485" t="-638"/>
                </a:stretch>
              </a:blipFill>
            </p:spPr>
            <p:txBody>
              <a:bodyPr/>
              <a:lstStyle/>
              <a:p>
                <a:r>
                  <a:rPr lang="es-EC">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824345" y="3165686"/>
            <a:ext cx="3775710" cy="3144520"/>
          </a:xfrm>
          <a:prstGeom prst="rect">
            <a:avLst/>
          </a:prstGeom>
          <a:noFill/>
          <a:ln>
            <a:noFill/>
          </a:ln>
        </p:spPr>
      </p:pic>
      <p:pic>
        <p:nvPicPr>
          <p:cNvPr id="5"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35672126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39799" y="211667"/>
                <a:ext cx="10803467" cy="6356773"/>
              </a:xfrm>
            </p:spPr>
            <p:txBody>
              <a:bodyPr>
                <a:normAutofit/>
              </a:bodyPr>
              <a:lstStyle/>
              <a:p>
                <a:pPr marL="0" indent="0" algn="just">
                  <a:buNone/>
                </a:pPr>
                <a:r>
                  <a:rPr lang="es-EC" dirty="0"/>
                  <a:t>El factor de amortiguamiento relativo de los polos en lazo cerrado se encuentra al resolver el siguiente sistema de ecuaciones:</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𝑑</m:t>
                          </m:r>
                        </m:sub>
                      </m:sSub>
                      <m:r>
                        <a:rPr lang="es-EC">
                          <a:latin typeface="Cambria Math" panose="02040503050406030204" pitchFamily="18" charset="0"/>
                        </a:rPr>
                        <m:t>=  3.42</m:t>
                      </m:r>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𝑛</m:t>
                          </m:r>
                        </m:sub>
                      </m:sSub>
                      <m:r>
                        <a:rPr lang="es-EC" i="1">
                          <a:latin typeface="Cambria Math" panose="02040503050406030204" pitchFamily="18" charset="0"/>
                        </a:rPr>
                        <m:t>∗</m:t>
                      </m:r>
                      <m:rad>
                        <m:radPr>
                          <m:degHide m:val="on"/>
                          <m:ctrlPr>
                            <a:rPr lang="es-EC" i="1">
                              <a:latin typeface="Cambria Math" panose="02040503050406030204" pitchFamily="18" charset="0"/>
                            </a:rPr>
                          </m:ctrlPr>
                        </m:radPr>
                        <m:deg/>
                        <m:e>
                          <m:r>
                            <a:rPr lang="es-EC" i="1">
                              <a:latin typeface="Cambria Math" panose="02040503050406030204" pitchFamily="18" charset="0"/>
                            </a:rPr>
                            <m:t>1−</m:t>
                          </m:r>
                          <m:sSup>
                            <m:sSupPr>
                              <m:ctrlPr>
                                <a:rPr lang="es-EC" i="1">
                                  <a:latin typeface="Cambria Math" panose="02040503050406030204" pitchFamily="18" charset="0"/>
                                </a:rPr>
                              </m:ctrlPr>
                            </m:sSupPr>
                            <m:e>
                              <m:r>
                                <m:rPr>
                                  <m:sty m:val="p"/>
                                </m:rPr>
                                <a:rPr lang="es-EC">
                                  <a:latin typeface="Cambria Math" panose="02040503050406030204" pitchFamily="18" charset="0"/>
                                </a:rPr>
                                <m:t>ζ</m:t>
                              </m:r>
                            </m:e>
                            <m:sup>
                              <m:r>
                                <a:rPr lang="es-EC" i="1">
                                  <a:latin typeface="Cambria Math" panose="02040503050406030204" pitchFamily="18" charset="0"/>
                                </a:rPr>
                                <m:t>2</m:t>
                              </m:r>
                            </m:sup>
                          </m:sSup>
                        </m:e>
                      </m:rad>
                      <m:r>
                        <a:rPr lang="es-EC" i="1">
                          <a:latin typeface="Cambria Math" panose="02040503050406030204" pitchFamily="18" charset="0"/>
                        </a:rPr>
                        <m:t>=3.42</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ζ</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𝑛</m:t>
                          </m:r>
                        </m:sub>
                      </m:sSub>
                      <m:r>
                        <a:rPr lang="es-EC" i="1">
                          <a:latin typeface="Cambria Math" panose="02040503050406030204" pitchFamily="18" charset="0"/>
                        </a:rPr>
                        <m:t>=0.033</m:t>
                      </m:r>
                    </m:oMath>
                  </m:oMathPara>
                </a14:m>
                <a:endParaRPr lang="es-EC" dirty="0"/>
              </a:p>
              <a:p>
                <a:pPr marL="0" indent="0">
                  <a:buNone/>
                </a:pPr>
                <a:endParaRPr lang="es-EC" dirty="0" smtClean="0"/>
              </a:p>
              <a:p>
                <a:pPr marL="0" indent="0">
                  <a:buNone/>
                </a:pPr>
                <a:r>
                  <a:rPr lang="es-EC" dirty="0"/>
                  <a:t> </a:t>
                </a:r>
                <a:r>
                  <a:rPr lang="es-EC" dirty="0" smtClean="0"/>
                  <a:t>Resolviendo </a:t>
                </a:r>
                <a:r>
                  <a:rPr lang="es-EC" dirty="0"/>
                  <a:t>el sistema de ecuaciones tenemos:</a:t>
                </a:r>
              </a:p>
              <a:p>
                <a:pPr marL="0" indent="0" algn="ctr">
                  <a:buNone/>
                </a:pPr>
                <a:r>
                  <a:rPr lang="es-EC"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𝑛</m:t>
                        </m:r>
                      </m:sub>
                    </m:sSub>
                    <m:r>
                      <a:rPr lang="es-EC">
                        <a:latin typeface="Cambria Math" panose="02040503050406030204" pitchFamily="18" charset="0"/>
                      </a:rPr>
                      <m:t>=  3.42</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𝑟𝑎𝑑</m:t>
                        </m:r>
                      </m:num>
                      <m:den>
                        <m:r>
                          <a:rPr lang="es-EC" i="1">
                            <a:latin typeface="Cambria Math" panose="02040503050406030204" pitchFamily="18" charset="0"/>
                          </a:rPr>
                          <m:t>𝑠𝑒𝑔</m:t>
                        </m:r>
                      </m:den>
                    </m:f>
                    <m:r>
                      <a:rPr lang="es-EC" i="1">
                        <a:latin typeface="Cambria Math" panose="02040503050406030204" pitchFamily="18" charset="0"/>
                      </a:rPr>
                      <m:t>]</m:t>
                    </m:r>
                  </m:oMath>
                </a14:m>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ζ</m:t>
                      </m:r>
                      <m:r>
                        <a:rPr lang="es-EC" i="1">
                          <a:latin typeface="Cambria Math" panose="02040503050406030204" pitchFamily="18" charset="0"/>
                        </a:rPr>
                        <m:t>=0.0097</m:t>
                      </m:r>
                    </m:oMath>
                  </m:oMathPara>
                </a14:m>
                <a:endParaRPr lang="es-EC" dirty="0"/>
              </a:p>
              <a:p>
                <a:pPr marL="0" indent="0">
                  <a:buNone/>
                </a:pPr>
                <a:r>
                  <a:rPr lang="es-MX"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𝑛</m:t>
                        </m:r>
                      </m:sub>
                    </m:sSub>
                  </m:oMath>
                </a14:m>
                <a:r>
                  <a:rPr lang="es-MX" dirty="0" smtClean="0"/>
                  <a:t> es la frecuencia natural.</a:t>
                </a:r>
              </a:p>
              <a:p>
                <a:pPr marL="0" indent="0">
                  <a:buNone/>
                </a:pPr>
                <a:endParaRPr lang="es-MX" dirty="0" smtClean="0"/>
              </a:p>
              <a:p>
                <a:pPr marL="0" indent="0">
                  <a:buNone/>
                </a:pPr>
                <a:r>
                  <a:rPr lang="es-MX" dirty="0" smtClean="0"/>
                  <a:t>Por lo tanto, se </a:t>
                </a:r>
                <a:r>
                  <a:rPr lang="es-MX" dirty="0"/>
                  <a:t>desea dise</a:t>
                </a:r>
                <a:r>
                  <a:rPr lang="es-EC" dirty="0"/>
                  <a:t>ñar un controlador PD Gc(s), de </a:t>
                </a:r>
                <a:r>
                  <a:rPr lang="es-EC" dirty="0" smtClean="0"/>
                  <a:t>tal forma </a:t>
                </a:r>
                <a:r>
                  <a:rPr lang="es-EC" dirty="0"/>
                  <a:t>que los polos en lazo cerrado dominantes tengan el factor de amortiguamiento </a:t>
                </a:r>
                <a:r>
                  <a:rPr lang="es-EC" i="1" dirty="0"/>
                  <a:t>ζ=</a:t>
                </a:r>
                <a:r>
                  <a:rPr lang="es-EC" dirty="0"/>
                  <a:t> 1.5 (sobre amortiguado) y una frecuencia natural de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𝑛</m:t>
                        </m:r>
                      </m:sub>
                    </m:sSub>
                    <m:r>
                      <a:rPr lang="es-EC">
                        <a:latin typeface="Cambria Math" panose="02040503050406030204" pitchFamily="18" charset="0"/>
                      </a:rPr>
                      <m:t>=  2.40</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𝑟𝑎𝑑</m:t>
                        </m:r>
                      </m:num>
                      <m:den>
                        <m:r>
                          <a:rPr lang="es-EC" i="1">
                            <a:latin typeface="Cambria Math" panose="02040503050406030204" pitchFamily="18" charset="0"/>
                          </a:rPr>
                          <m:t>𝑠𝑒𝑔</m:t>
                        </m:r>
                      </m:den>
                    </m:f>
                    <m:r>
                      <a:rPr lang="es-EC" i="1">
                        <a:latin typeface="Cambria Math" panose="02040503050406030204" pitchFamily="18" charset="0"/>
                      </a:rPr>
                      <m:t>]</m:t>
                    </m:r>
                  </m:oMath>
                </a14:m>
                <a:r>
                  <a:rPr lang="es-EC" dirty="0"/>
                  <a:t>.</a:t>
                </a:r>
              </a:p>
              <a:p>
                <a:pPr marL="0" indent="0">
                  <a:buNone/>
                </a:pPr>
                <a:endParaRPr lang="es-MX" dirty="0" smtClean="0"/>
              </a:p>
              <a:p>
                <a:pPr marL="0" indent="0">
                  <a:buNone/>
                </a:pPr>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39799" y="211667"/>
                <a:ext cx="10803467" cy="6356773"/>
              </a:xfrm>
              <a:blipFill rotWithShape="0">
                <a:blip r:embed="rId2"/>
                <a:stretch>
                  <a:fillRect l="-451" t="-575" r="-508"/>
                </a:stretch>
              </a:blipFill>
            </p:spPr>
            <p:txBody>
              <a:bodyPr/>
              <a:lstStyle/>
              <a:p>
                <a:r>
                  <a:rPr lang="es-EC">
                    <a:noFill/>
                  </a:rPr>
                  <a:t> </a:t>
                </a:r>
              </a:p>
            </p:txBody>
          </p:sp>
        </mc:Fallback>
      </mc:AlternateContent>
    </p:spTree>
    <p:extLst>
      <p:ext uri="{BB962C8B-B14F-4D97-AF65-F5344CB8AC3E}">
        <p14:creationId xmlns:p14="http://schemas.microsoft.com/office/powerpoint/2010/main" val="2968062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279400"/>
                <a:ext cx="10058400" cy="5755640"/>
              </a:xfrm>
            </p:spPr>
            <p:txBody>
              <a:bodyPr/>
              <a:lstStyle/>
              <a:p>
                <a:pPr marL="0" indent="0" algn="just">
                  <a:buNone/>
                </a:pPr>
                <a:r>
                  <a:rPr lang="es-EC" sz="1600" dirty="0" smtClean="0"/>
                  <a:t>La </a:t>
                </a:r>
                <a:r>
                  <a:rPr lang="es-EC" sz="1600" dirty="0"/>
                  <a:t>localización de los polos en lazo cerrado dominantes se pueden determinar a partir de:</a:t>
                </a:r>
              </a:p>
              <a:p>
                <a:pPr marL="0" indent="0" algn="ctr">
                  <a:buNone/>
                </a:pPr>
                <a:r>
                  <a:rPr lang="es-EC" sz="1600" dirty="0"/>
                  <a:t> </a:t>
                </a:r>
                <a14:m>
                  <m:oMath xmlns:m="http://schemas.openxmlformats.org/officeDocument/2006/math">
                    <m:d>
                      <m:dPr>
                        <m:ctrlPr>
                          <a:rPr lang="es-EC" sz="1600" i="1">
                            <a:latin typeface="Cambria Math" panose="02040503050406030204" pitchFamily="18" charset="0"/>
                          </a:rPr>
                        </m:ctrlPr>
                      </m:dPr>
                      <m:e>
                        <m:r>
                          <a:rPr lang="es-EC" sz="1600" i="1">
                            <a:latin typeface="Cambria Math" panose="02040503050406030204" pitchFamily="18" charset="0"/>
                          </a:rPr>
                          <m:t>𝑠</m:t>
                        </m:r>
                        <m:r>
                          <a:rPr lang="es-EC" sz="1600" i="1">
                            <a:latin typeface="Cambria Math" panose="02040503050406030204" pitchFamily="18" charset="0"/>
                          </a:rPr>
                          <m:t>+</m:t>
                        </m:r>
                        <m:r>
                          <a:rPr lang="es-EC" sz="1600" i="1">
                            <a:latin typeface="Cambria Math" panose="02040503050406030204" pitchFamily="18" charset="0"/>
                          </a:rPr>
                          <m:t>𝜁</m:t>
                        </m:r>
                        <m:r>
                          <a:rPr lang="es-EC" sz="1600" i="1">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𝑤</m:t>
                            </m:r>
                          </m:e>
                          <m:sub>
                            <m:r>
                              <a:rPr lang="es-EC" sz="1600" i="1">
                                <a:latin typeface="Cambria Math" panose="02040503050406030204" pitchFamily="18" charset="0"/>
                              </a:rPr>
                              <m:t>𝑛</m:t>
                            </m:r>
                          </m:sub>
                        </m:sSub>
                        <m:r>
                          <a:rPr lang="es-EC" sz="1600" i="1">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𝑤</m:t>
                            </m:r>
                          </m:e>
                          <m:sub>
                            <m:r>
                              <a:rPr lang="es-EC" sz="1600" i="1">
                                <a:latin typeface="Cambria Math" panose="02040503050406030204" pitchFamily="18" charset="0"/>
                              </a:rPr>
                              <m:t>𝑛</m:t>
                            </m:r>
                          </m:sub>
                        </m:sSub>
                        <m:r>
                          <a:rPr lang="es-EC" sz="1600" i="1">
                            <a:latin typeface="Cambria Math" panose="02040503050406030204" pitchFamily="18" charset="0"/>
                          </a:rPr>
                          <m:t>∗</m:t>
                        </m:r>
                        <m:rad>
                          <m:radPr>
                            <m:degHide m:val="on"/>
                            <m:ctrlPr>
                              <a:rPr lang="es-EC" sz="1600" i="1">
                                <a:latin typeface="Cambria Math" panose="02040503050406030204" pitchFamily="18" charset="0"/>
                              </a:rPr>
                            </m:ctrlPr>
                          </m:radPr>
                          <m:deg/>
                          <m:e>
                            <m:sSup>
                              <m:sSupPr>
                                <m:ctrlPr>
                                  <a:rPr lang="es-EC" sz="1600" i="1">
                                    <a:latin typeface="Cambria Math" panose="02040503050406030204" pitchFamily="18" charset="0"/>
                                  </a:rPr>
                                </m:ctrlPr>
                              </m:sSupPr>
                              <m:e>
                                <m:r>
                                  <a:rPr lang="es-EC" sz="1600" i="1">
                                    <a:latin typeface="Cambria Math" panose="02040503050406030204" pitchFamily="18" charset="0"/>
                                  </a:rPr>
                                  <m:t>𝜁</m:t>
                                </m:r>
                              </m:e>
                              <m:sup>
                                <m:r>
                                  <a:rPr lang="es-EC" sz="1600" i="1">
                                    <a:latin typeface="Cambria Math" panose="02040503050406030204" pitchFamily="18" charset="0"/>
                                  </a:rPr>
                                  <m:t>2</m:t>
                                </m:r>
                              </m:sup>
                            </m:sSup>
                            <m:r>
                              <a:rPr lang="es-EC" sz="1600" i="1">
                                <a:latin typeface="Cambria Math" panose="02040503050406030204" pitchFamily="18" charset="0"/>
                              </a:rPr>
                              <m:t>−1</m:t>
                            </m:r>
                          </m:e>
                        </m:rad>
                      </m:e>
                    </m:d>
                    <m:r>
                      <a:rPr lang="es-EC" sz="1600" i="1">
                        <a:latin typeface="Cambria Math" panose="02040503050406030204" pitchFamily="18" charset="0"/>
                      </a:rPr>
                      <m:t>=(</m:t>
                    </m:r>
                    <m:r>
                      <a:rPr lang="es-EC" sz="1600" i="1">
                        <a:latin typeface="Cambria Math" panose="02040503050406030204" pitchFamily="18" charset="0"/>
                      </a:rPr>
                      <m:t>𝑠</m:t>
                    </m:r>
                    <m:r>
                      <a:rPr lang="es-EC" sz="1600" i="1">
                        <a:latin typeface="Cambria Math" panose="02040503050406030204" pitchFamily="18" charset="0"/>
                      </a:rPr>
                      <m:t>+0.916)</m:t>
                    </m:r>
                  </m:oMath>
                </a14:m>
                <a:endParaRPr lang="es-EC" sz="1600" dirty="0"/>
              </a:p>
              <a:p>
                <a:pPr marL="0" indent="0" algn="just">
                  <a:buNone/>
                </a:pPr>
                <a:r>
                  <a:rPr lang="es-EC" sz="1600" dirty="0"/>
                  <a:t> </a:t>
                </a:r>
                <a:r>
                  <a:rPr lang="es-EC" sz="1600" dirty="0" smtClean="0"/>
                  <a:t>Por </a:t>
                </a:r>
                <a:r>
                  <a:rPr lang="es-EC" sz="1600" dirty="0"/>
                  <a:t>lo que el polo deseado es: s=-0.916</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279400"/>
                <a:ext cx="10058400" cy="5755640"/>
              </a:xfrm>
              <a:blipFill rotWithShape="0">
                <a:blip r:embed="rId2"/>
                <a:stretch>
                  <a:fillRect l="-303" t="-318"/>
                </a:stretch>
              </a:blipFill>
            </p:spPr>
            <p:txBody>
              <a:bodyPr/>
              <a:lstStyle/>
              <a:p>
                <a:r>
                  <a:rPr lang="es-EC">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51567"/>
            <a:ext cx="5181600" cy="2971800"/>
          </a:xfrm>
          <a:prstGeom prst="rect">
            <a:avLst/>
          </a:prstGeom>
          <a:noFill/>
          <a:ln>
            <a:noFill/>
          </a:ln>
        </p:spPr>
      </p:pic>
      <mc:AlternateContent xmlns:mc="http://schemas.openxmlformats.org/markup-compatibility/2006" xmlns:a14="http://schemas.microsoft.com/office/drawing/2010/main">
        <mc:Choice Requires="a14">
          <p:sp>
            <p:nvSpPr>
              <p:cNvPr id="5" name="TextBox 4"/>
              <p:cNvSpPr txBox="1"/>
              <p:nvPr/>
            </p:nvSpPr>
            <p:spPr>
              <a:xfrm>
                <a:off x="5706533" y="1651001"/>
                <a:ext cx="6324600" cy="3783985"/>
              </a:xfrm>
              <a:prstGeom prst="rect">
                <a:avLst/>
              </a:prstGeom>
              <a:noFill/>
            </p:spPr>
            <p:txBody>
              <a:bodyPr wrap="square" rtlCol="0">
                <a:spAutoFit/>
              </a:bodyPr>
              <a:lstStyle/>
              <a:p>
                <a:pPr algn="just"/>
                <a:r>
                  <a:rPr lang="es-EC" sz="1600" dirty="0"/>
                  <a:t>De acuerdo a la condición del ángulo de que la diferencia en la suma de los ángulos de los polos y la suma de los ángulos de los ceros debe ser ±180°. </a:t>
                </a:r>
              </a:p>
              <a:p>
                <a:pPr algn="just"/>
                <a:r>
                  <a:rPr lang="es-EC" sz="1600" dirty="0"/>
                  <a:t> </a:t>
                </a:r>
              </a:p>
              <a:p>
                <a:pPr algn="just"/>
                <a:r>
                  <a:rPr lang="es-EC" sz="1600" dirty="0"/>
                  <a:t>Por lo tanto el ángulo del compensador debe ser el siguiente: </a:t>
                </a:r>
              </a:p>
              <a:p>
                <a:r>
                  <a:rPr lang="es-EC" sz="1600" dirty="0"/>
                  <a:t> </a:t>
                </a:r>
              </a:p>
              <a:p>
                <a14:m>
                  <m:oMath xmlns:m="http://schemas.openxmlformats.org/officeDocument/2006/math">
                    <m:r>
                      <a:rPr lang="es-EC" sz="1600" i="1">
                        <a:latin typeface="Cambria Math" panose="02040503050406030204" pitchFamily="18" charset="0"/>
                      </a:rPr>
                      <m:t>&lt;</m:t>
                    </m:r>
                    <m:d>
                      <m:dPr>
                        <m:ctrlPr>
                          <a:rPr lang="es-EC" sz="1600" i="1">
                            <a:latin typeface="Cambria Math" panose="02040503050406030204" pitchFamily="18" charset="0"/>
                          </a:rPr>
                        </m:ctrlPr>
                      </m:dPr>
                      <m:e>
                        <m:r>
                          <a:rPr lang="es-EC" sz="1600" i="1">
                            <a:latin typeface="Cambria Math" panose="02040503050406030204" pitchFamily="18" charset="0"/>
                          </a:rPr>
                          <m:t>𝐴</m:t>
                        </m:r>
                        <m:r>
                          <a:rPr lang="es-EC" sz="1600" i="1">
                            <a:latin typeface="Cambria Math" panose="02040503050406030204" pitchFamily="18" charset="0"/>
                          </a:rPr>
                          <m:t>+</m:t>
                        </m:r>
                        <m:r>
                          <a:rPr lang="es-EC" sz="1600" i="1">
                            <a:latin typeface="Cambria Math" panose="02040503050406030204" pitchFamily="18" charset="0"/>
                          </a:rPr>
                          <m:t>𝑐</m:t>
                        </m:r>
                      </m:e>
                    </m:d>
                    <m:r>
                      <a:rPr lang="es-EC" sz="1600" i="1">
                        <a:latin typeface="Cambria Math" panose="02040503050406030204" pitchFamily="18" charset="0"/>
                      </a:rPr>
                      <m:t>=±180°+</m:t>
                    </m:r>
                    <m:sSub>
                      <m:sSubPr>
                        <m:ctrlPr>
                          <a:rPr lang="es-EC" sz="1600" i="1">
                            <a:latin typeface="Cambria Math" panose="02040503050406030204" pitchFamily="18" charset="0"/>
                          </a:rPr>
                        </m:ctrlPr>
                      </m:sSubPr>
                      <m:e>
                        <m:r>
                          <a:rPr lang="es-EC" sz="1600" i="1">
                            <a:latin typeface="Cambria Math" panose="02040503050406030204" pitchFamily="18" charset="0"/>
                          </a:rPr>
                          <m:t>𝜃</m:t>
                        </m:r>
                      </m:e>
                      <m:sub>
                        <m:r>
                          <a:rPr lang="es-EC" sz="1600" i="1">
                            <a:latin typeface="Cambria Math" panose="02040503050406030204" pitchFamily="18" charset="0"/>
                          </a:rPr>
                          <m:t>1</m:t>
                        </m:r>
                      </m:sub>
                    </m:sSub>
                    <m:r>
                      <a:rPr lang="es-EC" sz="1600" i="1">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𝜃</m:t>
                        </m:r>
                      </m:e>
                      <m:sub>
                        <m:r>
                          <a:rPr lang="es-EC" sz="1600" i="1">
                            <a:latin typeface="Cambria Math" panose="02040503050406030204" pitchFamily="18" charset="0"/>
                          </a:rPr>
                          <m:t>2</m:t>
                        </m:r>
                      </m:sub>
                    </m:sSub>
                  </m:oMath>
                </a14:m>
                <a:r>
                  <a:rPr lang="es-EC" sz="1600" i="1" dirty="0"/>
                  <a:t>                                                             </a:t>
                </a:r>
                <a:r>
                  <a:rPr lang="es-EC" sz="1600" dirty="0"/>
                  <a:t> </a:t>
                </a:r>
              </a:p>
              <a:p>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𝜃</m:t>
                        </m:r>
                      </m:e>
                      <m:sub>
                        <m:r>
                          <a:rPr lang="es-EC" sz="1600" i="1">
                            <a:latin typeface="Cambria Math" panose="02040503050406030204" pitchFamily="18" charset="0"/>
                          </a:rPr>
                          <m:t>1</m:t>
                        </m:r>
                      </m:sub>
                    </m:sSub>
                    <m:r>
                      <a:rPr lang="es-EC" sz="1600" i="1">
                        <a:latin typeface="Cambria Math" panose="02040503050406030204" pitchFamily="18" charset="0"/>
                      </a:rPr>
                      <m:t>=180°+</m:t>
                    </m:r>
                    <m:func>
                      <m:funcPr>
                        <m:ctrlPr>
                          <a:rPr lang="es-EC" sz="1600" i="1">
                            <a:latin typeface="Cambria Math" panose="02040503050406030204" pitchFamily="18" charset="0"/>
                          </a:rPr>
                        </m:ctrlPr>
                      </m:funcPr>
                      <m:fName>
                        <m:r>
                          <m:rPr>
                            <m:sty m:val="p"/>
                          </m:rPr>
                          <a:rPr lang="es-EC" sz="1600">
                            <a:latin typeface="Cambria Math" panose="02040503050406030204" pitchFamily="18" charset="0"/>
                          </a:rPr>
                          <m:t>arctan</m:t>
                        </m:r>
                      </m:fName>
                      <m:e>
                        <m:d>
                          <m:dPr>
                            <m:ctrlPr>
                              <a:rPr lang="es-EC" sz="1600" i="1">
                                <a:latin typeface="Cambria Math" panose="02040503050406030204" pitchFamily="18" charset="0"/>
                              </a:rPr>
                            </m:ctrlPr>
                          </m:dPr>
                          <m:e>
                            <m:f>
                              <m:fPr>
                                <m:ctrlPr>
                                  <a:rPr lang="es-EC" sz="1600" i="1">
                                    <a:latin typeface="Cambria Math" panose="02040503050406030204" pitchFamily="18" charset="0"/>
                                  </a:rPr>
                                </m:ctrlPr>
                              </m:fPr>
                              <m:num>
                                <m:r>
                                  <a:rPr lang="es-EC" sz="1600" i="1">
                                    <a:latin typeface="Cambria Math" panose="02040503050406030204" pitchFamily="18" charset="0"/>
                                  </a:rPr>
                                  <m:t>2.42</m:t>
                                </m:r>
                              </m:num>
                              <m:den>
                                <m:r>
                                  <a:rPr lang="es-EC" sz="1600" i="1">
                                    <a:latin typeface="Cambria Math" panose="02040503050406030204" pitchFamily="18" charset="0"/>
                                  </a:rPr>
                                  <m:t>0.916−0.0332</m:t>
                                </m:r>
                              </m:den>
                            </m:f>
                          </m:e>
                        </m:d>
                      </m:e>
                    </m:func>
                    <m:r>
                      <a:rPr lang="es-EC" sz="1600" i="1">
                        <a:latin typeface="Cambria Math" panose="02040503050406030204" pitchFamily="18" charset="0"/>
                      </a:rPr>
                      <m:t>=250°</m:t>
                    </m:r>
                  </m:oMath>
                </a14:m>
                <a:r>
                  <a:rPr lang="es-EC" sz="1600" i="1" dirty="0"/>
                  <a:t>                                                    </a:t>
                </a:r>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𝜃</m:t>
                        </m:r>
                      </m:e>
                      <m:sub>
                        <m:r>
                          <a:rPr lang="es-EC" sz="1600" i="1">
                            <a:latin typeface="Cambria Math" panose="02040503050406030204" pitchFamily="18" charset="0"/>
                          </a:rPr>
                          <m:t>2</m:t>
                        </m:r>
                      </m:sub>
                    </m:sSub>
                    <m:r>
                      <a:rPr lang="es-EC" sz="1600" i="1">
                        <a:latin typeface="Cambria Math" panose="02040503050406030204" pitchFamily="18" charset="0"/>
                      </a:rPr>
                      <m:t>=180°−</m:t>
                    </m:r>
                    <m:func>
                      <m:funcPr>
                        <m:ctrlPr>
                          <a:rPr lang="es-EC" sz="1600" i="1">
                            <a:latin typeface="Cambria Math" panose="02040503050406030204" pitchFamily="18" charset="0"/>
                          </a:rPr>
                        </m:ctrlPr>
                      </m:funcPr>
                      <m:fName>
                        <m:r>
                          <m:rPr>
                            <m:sty m:val="p"/>
                          </m:rPr>
                          <a:rPr lang="es-EC" sz="1600">
                            <a:latin typeface="Cambria Math" panose="02040503050406030204" pitchFamily="18" charset="0"/>
                          </a:rPr>
                          <m:t>arctan</m:t>
                        </m:r>
                      </m:fName>
                      <m:e>
                        <m:d>
                          <m:dPr>
                            <m:ctrlPr>
                              <a:rPr lang="es-EC" sz="1600" i="1">
                                <a:latin typeface="Cambria Math" panose="02040503050406030204" pitchFamily="18" charset="0"/>
                              </a:rPr>
                            </m:ctrlPr>
                          </m:dPr>
                          <m:e>
                            <m:f>
                              <m:fPr>
                                <m:ctrlPr>
                                  <a:rPr lang="es-EC" sz="1600" i="1">
                                    <a:latin typeface="Cambria Math" panose="02040503050406030204" pitchFamily="18" charset="0"/>
                                  </a:rPr>
                                </m:ctrlPr>
                              </m:fPr>
                              <m:num>
                                <m:r>
                                  <a:rPr lang="es-EC" sz="1600" i="1">
                                    <a:latin typeface="Cambria Math" panose="02040503050406030204" pitchFamily="18" charset="0"/>
                                  </a:rPr>
                                  <m:t>2.42</m:t>
                                </m:r>
                              </m:num>
                              <m:den>
                                <m:r>
                                  <a:rPr lang="es-EC" sz="1600" i="1">
                                    <a:latin typeface="Cambria Math" panose="02040503050406030204" pitchFamily="18" charset="0"/>
                                  </a:rPr>
                                  <m:t>0.916−0.0332</m:t>
                                </m:r>
                              </m:den>
                            </m:f>
                          </m:e>
                        </m:d>
                      </m:e>
                    </m:func>
                    <m:r>
                      <a:rPr lang="es-EC" sz="1600" i="1">
                        <a:latin typeface="Cambria Math" panose="02040503050406030204" pitchFamily="18" charset="0"/>
                      </a:rPr>
                      <m:t>=110°</m:t>
                    </m:r>
                  </m:oMath>
                </a14:m>
                <a:r>
                  <a:rPr lang="es-EC" sz="1600" dirty="0"/>
                  <a:t>                                            </a:t>
                </a:r>
                <a:r>
                  <a:rPr lang="es-EC" sz="1600" i="1" dirty="0"/>
                  <a:t> </a:t>
                </a:r>
                <a:endParaRPr lang="es-EC" sz="1600" dirty="0"/>
              </a:p>
              <a:p>
                <a:r>
                  <a:rPr lang="es-EC" sz="1600" dirty="0"/>
                  <a:t> </a:t>
                </a:r>
              </a:p>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&lt;</m:t>
                      </m:r>
                      <m:d>
                        <m:dPr>
                          <m:ctrlPr>
                            <a:rPr lang="es-EC" sz="1600" i="1">
                              <a:latin typeface="Cambria Math" panose="02040503050406030204" pitchFamily="18" charset="0"/>
                            </a:rPr>
                          </m:ctrlPr>
                        </m:dPr>
                        <m:e>
                          <m:r>
                            <a:rPr lang="es-EC" sz="1600" i="1">
                              <a:latin typeface="Cambria Math" panose="02040503050406030204" pitchFamily="18" charset="0"/>
                            </a:rPr>
                            <m:t>𝐴</m:t>
                          </m:r>
                          <m:r>
                            <a:rPr lang="es-EC" sz="1600" i="1">
                              <a:latin typeface="Cambria Math" panose="02040503050406030204" pitchFamily="18" charset="0"/>
                            </a:rPr>
                            <m:t>+</m:t>
                          </m:r>
                          <m:r>
                            <a:rPr lang="es-EC" sz="1600" i="1">
                              <a:latin typeface="Cambria Math" panose="02040503050406030204" pitchFamily="18" charset="0"/>
                            </a:rPr>
                            <m:t>𝑐</m:t>
                          </m:r>
                        </m:e>
                      </m:d>
                      <m:r>
                        <a:rPr lang="es-EC" sz="1600" i="1">
                          <a:latin typeface="Cambria Math" panose="02040503050406030204" pitchFamily="18" charset="0"/>
                        </a:rPr>
                        <m:t>=180°</m:t>
                      </m:r>
                    </m:oMath>
                  </m:oMathPara>
                </a14:m>
                <a:endParaRPr lang="es-EC" sz="1600" dirty="0"/>
              </a:p>
              <a:p>
                <a:r>
                  <a:rPr lang="es-EC" sz="1600" dirty="0"/>
                  <a:t> </a:t>
                </a:r>
              </a:p>
              <a:p>
                <a:pPr algn="just"/>
                <a:r>
                  <a:rPr lang="es-EC" sz="1600" dirty="0"/>
                  <a:t>Por lo tanto si c tiene un valor de 0.5 sí se cumple con la condición del </a:t>
                </a:r>
                <a:r>
                  <a:rPr lang="es-EC" sz="1600" dirty="0" smtClean="0"/>
                  <a:t>ángulo.</a:t>
                </a:r>
                <a:endParaRPr lang="es-EC" dirty="0"/>
              </a:p>
            </p:txBody>
          </p:sp>
        </mc:Choice>
        <mc:Fallback xmlns="">
          <p:sp>
            <p:nvSpPr>
              <p:cNvPr id="5" name="TextBox 4"/>
              <p:cNvSpPr txBox="1">
                <a:spLocks noRot="1" noChangeAspect="1" noMove="1" noResize="1" noEditPoints="1" noAdjustHandles="1" noChangeArrowheads="1" noChangeShapeType="1" noTextEdit="1"/>
              </p:cNvSpPr>
              <p:nvPr/>
            </p:nvSpPr>
            <p:spPr>
              <a:xfrm>
                <a:off x="5706533" y="1651001"/>
                <a:ext cx="6324600" cy="3783985"/>
              </a:xfrm>
              <a:prstGeom prst="rect">
                <a:avLst/>
              </a:prstGeom>
              <a:blipFill rotWithShape="0">
                <a:blip r:embed="rId4"/>
                <a:stretch>
                  <a:fillRect l="-482" t="-483" r="-482" b="-966"/>
                </a:stretch>
              </a:blipFill>
            </p:spPr>
            <p:txBody>
              <a:bodyPr/>
              <a:lstStyle/>
              <a:p>
                <a:r>
                  <a:rPr lang="es-EC">
                    <a:noFill/>
                  </a:rPr>
                  <a:t> </a:t>
                </a:r>
              </a:p>
            </p:txBody>
          </p:sp>
        </mc:Fallback>
      </mc:AlternateContent>
      <p:pic>
        <p:nvPicPr>
          <p:cNvPr id="7" name="4 Imagen" descr="D:\Simbolos\Escudo-Mecatrónica-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34150094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296333"/>
                <a:ext cx="10058400" cy="6282267"/>
              </a:xfrm>
            </p:spPr>
            <p:txBody>
              <a:bodyPr>
                <a:normAutofit fontScale="85000" lnSpcReduction="10000"/>
              </a:bodyPr>
              <a:lstStyle/>
              <a:p>
                <a:pPr marL="0" indent="0">
                  <a:buNone/>
                </a:pPr>
                <a:r>
                  <a:rPr lang="es-EC" dirty="0" smtClean="0"/>
                  <a:t>La </a:t>
                </a:r>
                <a:r>
                  <a:rPr lang="es-EC" dirty="0"/>
                  <a:t>función de transferencia del controlador </a:t>
                </a:r>
                <a:r>
                  <a:rPr lang="es-EC" dirty="0" smtClean="0"/>
                  <a:t>PD queda de la siguiente manera:</a:t>
                </a:r>
                <a:endParaRPr lang="es-EC" dirty="0"/>
              </a:p>
              <a:p>
                <a:pPr marL="0" indent="0" algn="ctr">
                  <a:buNone/>
                </a:pPr>
                <a:r>
                  <a:rPr lang="es-EC" dirty="0"/>
                  <a:t> </a:t>
                </a:r>
                <a14:m>
                  <m:oMath xmlns:m="http://schemas.openxmlformats.org/officeDocument/2006/math">
                    <m:r>
                      <a:rPr lang="es-EC" i="1">
                        <a:latin typeface="Cambria Math" panose="02040503050406030204" pitchFamily="18" charset="0"/>
                      </a:rPr>
                      <m:t>𝐺𝑐</m:t>
                    </m:r>
                    <m:d>
                      <m:dPr>
                        <m:ctrlPr>
                          <a:rPr lang="es-EC" i="1">
                            <a:latin typeface="Cambria Math" panose="02040503050406030204" pitchFamily="18" charset="0"/>
                          </a:rPr>
                        </m:ctrlPr>
                      </m:dPr>
                      <m:e>
                        <m:r>
                          <a:rPr lang="es-EC" i="1">
                            <a:latin typeface="Cambria Math" panose="02040503050406030204" pitchFamily="18" charset="0"/>
                          </a:rPr>
                          <m:t>𝑠</m:t>
                        </m:r>
                      </m:e>
                    </m:d>
                    <m:r>
                      <a:rPr lang="es-EC" i="1">
                        <a:latin typeface="Cambria Math" panose="02040503050406030204" pitchFamily="18" charset="0"/>
                      </a:rPr>
                      <m:t>=</m:t>
                    </m:r>
                    <m:r>
                      <a:rPr lang="es-EC" i="1">
                        <a:latin typeface="Cambria Math" panose="02040503050406030204" pitchFamily="18" charset="0"/>
                      </a:rPr>
                      <m:t>𝐾𝑑</m:t>
                    </m:r>
                    <m:r>
                      <a:rPr lang="es-EC" i="1">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𝑇𝑑</m:t>
                            </m:r>
                          </m:den>
                        </m:f>
                        <m:r>
                          <a:rPr lang="es-EC" i="1">
                            <a:latin typeface="Cambria Math" panose="02040503050406030204" pitchFamily="18" charset="0"/>
                          </a:rPr>
                          <m:t>+</m:t>
                        </m:r>
                        <m:r>
                          <a:rPr lang="es-EC" i="1">
                            <a:latin typeface="Cambria Math" panose="02040503050406030204" pitchFamily="18" charset="0"/>
                          </a:rPr>
                          <m:t>𝑠</m:t>
                        </m:r>
                      </m:e>
                    </m:d>
                  </m:oMath>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𝐾𝑑</m:t>
                      </m:r>
                      <m:r>
                        <a:rPr lang="es-EC" i="1">
                          <a:latin typeface="Cambria Math" panose="02040503050406030204" pitchFamily="18" charset="0"/>
                        </a:rPr>
                        <m:t>=</m:t>
                      </m:r>
                      <m:r>
                        <a:rPr lang="es-EC" i="1">
                          <a:latin typeface="Cambria Math" panose="02040503050406030204" pitchFamily="18" charset="0"/>
                        </a:rPr>
                        <m:t>𝑇𝑑</m:t>
                      </m:r>
                      <m:r>
                        <a:rPr lang="es-EC" i="1">
                          <a:latin typeface="Cambria Math" panose="02040503050406030204" pitchFamily="18" charset="0"/>
                        </a:rPr>
                        <m:t>∗</m:t>
                      </m:r>
                      <m:r>
                        <a:rPr lang="es-EC" i="1">
                          <a:latin typeface="Cambria Math" panose="02040503050406030204" pitchFamily="18" charset="0"/>
                        </a:rPr>
                        <m:t>𝐾𝑝</m:t>
                      </m:r>
                    </m:oMath>
                  </m:oMathPara>
                </a14:m>
                <a:endParaRPr lang="es-EC" dirty="0"/>
              </a:p>
              <a:p>
                <a:pPr marL="0" indent="0">
                  <a:buNone/>
                </a:pPr>
                <a:r>
                  <a:rPr lang="es-EC" dirty="0"/>
                  <a:t> </a:t>
                </a:r>
                <a:r>
                  <a:rPr lang="es-EC" dirty="0" smtClean="0"/>
                  <a:t>De </a:t>
                </a:r>
                <a:r>
                  <a:rPr lang="es-EC" dirty="0"/>
                  <a:t>donde:</a:t>
                </a:r>
              </a:p>
              <a:p>
                <a:pPr marL="0" indent="0">
                  <a:buNone/>
                </a:pPr>
                <a:r>
                  <a:rPr lang="es-EC" i="1" dirty="0"/>
                  <a:t>Kd: </a:t>
                </a:r>
                <a:r>
                  <a:rPr lang="es-EC" dirty="0"/>
                  <a:t>Es la constante derivativa</a:t>
                </a:r>
              </a:p>
              <a:p>
                <a:pPr marL="0" indent="0">
                  <a:buNone/>
                </a:pPr>
                <a:r>
                  <a:rPr lang="es-EC" i="1" dirty="0"/>
                  <a:t>Kp: </a:t>
                </a:r>
                <a:r>
                  <a:rPr lang="es-EC" dirty="0"/>
                  <a:t>Es la constante proporcional</a:t>
                </a:r>
              </a:p>
              <a:p>
                <a:pPr marL="0" indent="0">
                  <a:buNone/>
                </a:pPr>
                <a:r>
                  <a:rPr lang="es-EC" i="1" dirty="0"/>
                  <a:t>Td: </a:t>
                </a:r>
                <a:r>
                  <a:rPr lang="es-EC" dirty="0"/>
                  <a:t>Es el tiempo derivativo</a:t>
                </a:r>
                <a:r>
                  <a:rPr lang="es-EC" i="1" dirty="0"/>
                  <a:t> </a:t>
                </a:r>
                <a:endParaRPr lang="es-EC" dirty="0"/>
              </a:p>
              <a:p>
                <a:pPr marL="0" indent="0" algn="ctr">
                  <a:buNone/>
                </a:pPr>
                <a:r>
                  <a:rPr lang="es-EC" dirty="0"/>
                  <a:t> </a:t>
                </a:r>
                <a14:m>
                  <m:oMath xmlns:m="http://schemas.openxmlformats.org/officeDocument/2006/math">
                    <m:r>
                      <a:rPr lang="es-EC" i="1">
                        <a:latin typeface="Cambria Math" panose="02040503050406030204" pitchFamily="18" charset="0"/>
                      </a:rPr>
                      <m:t>𝐺𝑐</m:t>
                    </m:r>
                    <m:d>
                      <m:dPr>
                        <m:ctrlPr>
                          <a:rPr lang="es-EC" i="1">
                            <a:latin typeface="Cambria Math" panose="02040503050406030204" pitchFamily="18" charset="0"/>
                          </a:rPr>
                        </m:ctrlPr>
                      </m:dPr>
                      <m:e>
                        <m:r>
                          <a:rPr lang="es-EC" i="1">
                            <a:latin typeface="Cambria Math" panose="02040503050406030204" pitchFamily="18" charset="0"/>
                          </a:rPr>
                          <m:t>𝑠</m:t>
                        </m:r>
                      </m:e>
                    </m:d>
                    <m:r>
                      <a:rPr lang="es-EC" i="1">
                        <a:latin typeface="Cambria Math" panose="02040503050406030204" pitchFamily="18" charset="0"/>
                      </a:rPr>
                      <m:t>=</m:t>
                    </m:r>
                    <m:r>
                      <a:rPr lang="es-EC" i="1">
                        <a:latin typeface="Cambria Math" panose="02040503050406030204" pitchFamily="18" charset="0"/>
                      </a:rPr>
                      <m:t>𝐾𝑑</m:t>
                    </m:r>
                    <m:r>
                      <a:rPr lang="es-EC" i="1">
                        <a:latin typeface="Cambria Math" panose="02040503050406030204" pitchFamily="18" charset="0"/>
                      </a:rPr>
                      <m:t>∗</m:t>
                    </m:r>
                    <m:d>
                      <m:dPr>
                        <m:ctrlPr>
                          <a:rPr lang="es-EC" i="1">
                            <a:latin typeface="Cambria Math" panose="02040503050406030204" pitchFamily="18" charset="0"/>
                          </a:rPr>
                        </m:ctrlPr>
                      </m:dPr>
                      <m:e>
                        <m:r>
                          <a:rPr lang="es-EC" i="1">
                            <a:latin typeface="Cambria Math" panose="02040503050406030204" pitchFamily="18" charset="0"/>
                          </a:rPr>
                          <m:t>𝑠</m:t>
                        </m:r>
                        <m:r>
                          <a:rPr lang="en-US" i="1">
                            <a:latin typeface="Cambria Math" panose="02040503050406030204" pitchFamily="18" charset="0"/>
                          </a:rPr>
                          <m:t>+0.5</m:t>
                        </m:r>
                      </m:e>
                    </m:d>
                  </m:oMath>
                </a14:m>
                <a:endParaRPr lang="es-EC" dirty="0"/>
              </a:p>
              <a:p>
                <a:pPr marL="0" indent="0">
                  <a:buNone/>
                </a:pPr>
                <a:r>
                  <a:rPr lang="es-EC" dirty="0"/>
                  <a:t> </a:t>
                </a:r>
                <a:r>
                  <a:rPr lang="es-EC" dirty="0" smtClean="0"/>
                  <a:t>El </a:t>
                </a:r>
                <a:r>
                  <a:rPr lang="es-EC" dirty="0"/>
                  <a:t>valor de </a:t>
                </a:r>
                <a:r>
                  <a:rPr lang="es-EC" i="1" dirty="0"/>
                  <a:t>Kd </a:t>
                </a:r>
                <a:r>
                  <a:rPr lang="es-EC" dirty="0"/>
                  <a:t>se puede determinar a partir de la condición de magnitud</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d>
                            <m:dPr>
                              <m:begChr m:val="|"/>
                              <m:endChr m:val="|"/>
                              <m:ctrlPr>
                                <a:rPr lang="es-EC" i="1">
                                  <a:latin typeface="Cambria Math" panose="02040503050406030204" pitchFamily="18" charset="0"/>
                                </a:rPr>
                              </m:ctrlPr>
                            </m:dPr>
                            <m:e>
                              <m:r>
                                <a:rPr lang="es-EC" i="1">
                                  <a:latin typeface="Cambria Math" panose="02040503050406030204" pitchFamily="18" charset="0"/>
                                </a:rPr>
                                <m:t>𝐾𝑑</m:t>
                              </m:r>
                              <m:r>
                                <a:rPr lang="es-EC" i="1">
                                  <a:latin typeface="Cambria Math" panose="02040503050406030204" pitchFamily="18" charset="0"/>
                                </a:rPr>
                                <m:t>∗</m:t>
                              </m:r>
                              <m:d>
                                <m:dPr>
                                  <m:ctrlPr>
                                    <a:rPr lang="es-EC" i="1">
                                      <a:latin typeface="Cambria Math" panose="02040503050406030204" pitchFamily="18" charset="0"/>
                                    </a:rPr>
                                  </m:ctrlPr>
                                </m:dPr>
                                <m:e>
                                  <m:r>
                                    <a:rPr lang="es-EC" i="1">
                                      <a:latin typeface="Cambria Math" panose="02040503050406030204" pitchFamily="18" charset="0"/>
                                    </a:rPr>
                                    <m:t>𝑠</m:t>
                                  </m:r>
                                  <m:r>
                                    <a:rPr lang="es-EC" i="1">
                                      <a:latin typeface="Cambria Math" panose="02040503050406030204" pitchFamily="18" charset="0"/>
                                    </a:rPr>
                                    <m:t>+0.5</m:t>
                                  </m:r>
                                </m:e>
                              </m:d>
                              <m:r>
                                <a:rPr lang="es-EC"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0.00138</m:t>
                                  </m:r>
                                </m:num>
                                <m:den>
                                  <m:sSup>
                                    <m:sSupPr>
                                      <m:ctrlPr>
                                        <a:rPr lang="es-EC" i="1">
                                          <a:latin typeface="Cambria Math" panose="02040503050406030204" pitchFamily="18" charset="0"/>
                                        </a:rPr>
                                      </m:ctrlPr>
                                    </m:sSupPr>
                                    <m:e>
                                      <m:r>
                                        <a:rPr lang="es-MX" i="1">
                                          <a:latin typeface="Cambria Math" panose="02040503050406030204" pitchFamily="18" charset="0"/>
                                        </a:rPr>
                                        <m:t>𝑠</m:t>
                                      </m:r>
                                    </m:e>
                                    <m:sup>
                                      <m:r>
                                        <a:rPr lang="es-MX" i="1">
                                          <a:latin typeface="Cambria Math" panose="02040503050406030204" pitchFamily="18" charset="0"/>
                                        </a:rPr>
                                        <m:t>2</m:t>
                                      </m:r>
                                    </m:sup>
                                  </m:sSup>
                                  <m:r>
                                    <a:rPr lang="es-MX" i="1">
                                      <a:latin typeface="Cambria Math" panose="02040503050406030204" pitchFamily="18" charset="0"/>
                                    </a:rPr>
                                    <m:t>+0.066∗</m:t>
                                  </m:r>
                                  <m:r>
                                    <a:rPr lang="es-MX" i="1">
                                      <a:latin typeface="Cambria Math" panose="02040503050406030204" pitchFamily="18" charset="0"/>
                                    </a:rPr>
                                    <m:t>𝑠</m:t>
                                  </m:r>
                                  <m:r>
                                    <a:rPr lang="es-MX" i="1">
                                      <a:latin typeface="Cambria Math" panose="02040503050406030204" pitchFamily="18" charset="0"/>
                                    </a:rPr>
                                    <m:t>+5.86</m:t>
                                  </m:r>
                                </m:den>
                              </m:f>
                            </m:e>
                          </m:d>
                        </m:e>
                        <m:sub>
                          <m:r>
                            <a:rPr lang="es-EC" i="1">
                              <a:latin typeface="Cambria Math" panose="02040503050406030204" pitchFamily="18" charset="0"/>
                            </a:rPr>
                            <m:t>𝑠</m:t>
                          </m:r>
                          <m:r>
                            <a:rPr lang="es-EC" i="1">
                              <a:latin typeface="Cambria Math" panose="02040503050406030204" pitchFamily="18" charset="0"/>
                            </a:rPr>
                            <m:t>=−0.916</m:t>
                          </m:r>
                        </m:sub>
                      </m:sSub>
                      <m:r>
                        <a:rPr lang="es-EC" i="1">
                          <a:latin typeface="Cambria Math" panose="02040503050406030204" pitchFamily="18" charset="0"/>
                        </a:rPr>
                        <m:t>=1</m:t>
                      </m:r>
                    </m:oMath>
                  </m:oMathPara>
                </a14:m>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𝐾𝑑</m:t>
                          </m:r>
                          <m:r>
                            <a:rPr lang="es-EC" i="1">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MX" i="1">
                                          <a:latin typeface="Cambria Math" panose="02040503050406030204" pitchFamily="18" charset="0"/>
                                        </a:rPr>
                                        <m:t>𝑠</m:t>
                                      </m:r>
                                    </m:e>
                                    <m:sup>
                                      <m:r>
                                        <a:rPr lang="es-MX" i="1">
                                          <a:latin typeface="Cambria Math" panose="02040503050406030204" pitchFamily="18" charset="0"/>
                                        </a:rPr>
                                        <m:t>2</m:t>
                                      </m:r>
                                    </m:sup>
                                  </m:sSup>
                                  <m:r>
                                    <a:rPr lang="es-MX" i="1">
                                      <a:latin typeface="Cambria Math" panose="02040503050406030204" pitchFamily="18" charset="0"/>
                                    </a:rPr>
                                    <m:t>+0.066∗</m:t>
                                  </m:r>
                                  <m:r>
                                    <a:rPr lang="es-MX" i="1">
                                      <a:latin typeface="Cambria Math" panose="02040503050406030204" pitchFamily="18" charset="0"/>
                                    </a:rPr>
                                    <m:t>𝑠</m:t>
                                  </m:r>
                                  <m:r>
                                    <a:rPr lang="es-MX" i="1">
                                      <a:latin typeface="Cambria Math" panose="02040503050406030204" pitchFamily="18" charset="0"/>
                                    </a:rPr>
                                    <m:t>+5.86 </m:t>
                                  </m:r>
                                </m:num>
                                <m:den>
                                  <m:r>
                                    <a:rPr lang="es-MX" i="1">
                                      <a:latin typeface="Cambria Math" panose="02040503050406030204" pitchFamily="18" charset="0"/>
                                    </a:rPr>
                                    <m:t>0.00138∗</m:t>
                                  </m:r>
                                  <m:d>
                                    <m:dPr>
                                      <m:ctrlPr>
                                        <a:rPr lang="es-EC" i="1">
                                          <a:latin typeface="Cambria Math" panose="02040503050406030204" pitchFamily="18" charset="0"/>
                                        </a:rPr>
                                      </m:ctrlPr>
                                    </m:dPr>
                                    <m:e>
                                      <m:r>
                                        <a:rPr lang="es-EC" i="1">
                                          <a:latin typeface="Cambria Math" panose="02040503050406030204" pitchFamily="18" charset="0"/>
                                        </a:rPr>
                                        <m:t>𝑠</m:t>
                                      </m:r>
                                      <m:r>
                                        <a:rPr lang="es-EC" i="1">
                                          <a:latin typeface="Cambria Math" panose="02040503050406030204" pitchFamily="18" charset="0"/>
                                        </a:rPr>
                                        <m:t>+0.5</m:t>
                                      </m:r>
                                    </m:e>
                                  </m:d>
                                </m:den>
                              </m:f>
                            </m:e>
                          </m:d>
                        </m:e>
                        <m:sub>
                          <m:r>
                            <a:rPr lang="es-EC" i="1">
                              <a:latin typeface="Cambria Math" panose="02040503050406030204" pitchFamily="18" charset="0"/>
                            </a:rPr>
                            <m:t>𝑠</m:t>
                          </m:r>
                          <m:r>
                            <a:rPr lang="es-EC" i="1">
                              <a:latin typeface="Cambria Math" panose="02040503050406030204" pitchFamily="18" charset="0"/>
                            </a:rPr>
                            <m:t>=−0.916</m:t>
                          </m:r>
                        </m:sub>
                      </m:sSub>
                    </m:oMath>
                  </m:oMathPara>
                </a14:m>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𝐾𝑑</m:t>
                      </m:r>
                      <m:r>
                        <a:rPr lang="es-EC" i="1">
                          <a:latin typeface="Cambria Math" panose="02040503050406030204" pitchFamily="18" charset="0"/>
                        </a:rPr>
                        <m:t>=2.72</m:t>
                      </m:r>
                    </m:oMath>
                  </m:oMathPara>
                </a14:m>
                <a:endParaRPr lang="es-EC" dirty="0"/>
              </a:p>
              <a:p>
                <a:pPr marL="0" indent="0">
                  <a:buNone/>
                </a:pPr>
                <a:r>
                  <a:rPr lang="es-EC" dirty="0"/>
                  <a:t> </a:t>
                </a:r>
                <a:r>
                  <a:rPr lang="es-EC" dirty="0" smtClean="0"/>
                  <a:t>Por </a:t>
                </a:r>
                <a:r>
                  <a:rPr lang="es-EC" dirty="0"/>
                  <a:t>lo tanto</a:t>
                </a:r>
                <a:r>
                  <a:rPr lang="es-EC" dirty="0" smtClean="0"/>
                  <a:t>:</a:t>
                </a:r>
              </a:p>
              <a:p>
                <a:pPr marL="0" indent="0" algn="ctr">
                  <a:buNone/>
                </a:pPr>
                <a:r>
                  <a:rPr lang="es-EC" dirty="0"/>
                  <a:t> </a:t>
                </a:r>
                <a14:m>
                  <m:oMath xmlns:m="http://schemas.openxmlformats.org/officeDocument/2006/math">
                    <m:r>
                      <a:rPr lang="es-EC" i="1">
                        <a:latin typeface="Cambria Math" panose="02040503050406030204" pitchFamily="18" charset="0"/>
                      </a:rPr>
                      <m:t>𝑇𝑑</m:t>
                    </m:r>
                    <m:r>
                      <a:rPr lang="es-EC" i="1">
                        <a:latin typeface="Cambria Math" panose="02040503050406030204" pitchFamily="18" charset="0"/>
                      </a:rPr>
                      <m:t>=2</m:t>
                    </m:r>
                  </m:oMath>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𝐾𝑝</m:t>
                      </m:r>
                      <m:r>
                        <a:rPr lang="es-EC" i="1">
                          <a:latin typeface="Cambria Math" panose="02040503050406030204" pitchFamily="18" charset="0"/>
                        </a:rPr>
                        <m:t>=1.36</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𝐺𝑐</m:t>
                      </m:r>
                      <m:d>
                        <m:dPr>
                          <m:ctrlPr>
                            <a:rPr lang="es-EC" i="1">
                              <a:latin typeface="Cambria Math" panose="02040503050406030204" pitchFamily="18" charset="0"/>
                            </a:rPr>
                          </m:ctrlPr>
                        </m:dPr>
                        <m:e>
                          <m:r>
                            <a:rPr lang="es-EC" i="1">
                              <a:latin typeface="Cambria Math" panose="02040503050406030204" pitchFamily="18" charset="0"/>
                            </a:rPr>
                            <m:t>𝑠</m:t>
                          </m:r>
                        </m:e>
                      </m:d>
                      <m:r>
                        <a:rPr lang="es-EC" i="1">
                          <a:latin typeface="Cambria Math" panose="02040503050406030204" pitchFamily="18" charset="0"/>
                        </a:rPr>
                        <m:t>=2.72∗</m:t>
                      </m:r>
                      <m:d>
                        <m:dPr>
                          <m:ctrlPr>
                            <a:rPr lang="es-EC" i="1">
                              <a:latin typeface="Cambria Math" panose="02040503050406030204" pitchFamily="18" charset="0"/>
                            </a:rPr>
                          </m:ctrlPr>
                        </m:dPr>
                        <m:e>
                          <m:r>
                            <a:rPr lang="es-EC" i="1">
                              <a:latin typeface="Cambria Math" panose="02040503050406030204" pitchFamily="18" charset="0"/>
                            </a:rPr>
                            <m:t>𝑠</m:t>
                          </m:r>
                          <m:r>
                            <a:rPr lang="en-US" i="1">
                              <a:latin typeface="Cambria Math" panose="02040503050406030204" pitchFamily="18" charset="0"/>
                            </a:rPr>
                            <m:t>+0.5</m:t>
                          </m:r>
                        </m:e>
                      </m:d>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296333"/>
                <a:ext cx="10058400" cy="6282267"/>
              </a:xfrm>
              <a:blipFill rotWithShape="0">
                <a:blip r:embed="rId2"/>
                <a:stretch>
                  <a:fillRect l="-242" t="-583"/>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682114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a:t>Objetivos Específicos</a:t>
            </a:r>
          </a:p>
        </p:txBody>
      </p:sp>
      <p:sp>
        <p:nvSpPr>
          <p:cNvPr id="3" name="Content Placeholder 2"/>
          <p:cNvSpPr>
            <a:spLocks noGrp="1"/>
          </p:cNvSpPr>
          <p:nvPr>
            <p:ph idx="1"/>
          </p:nvPr>
        </p:nvSpPr>
        <p:spPr/>
        <p:txBody>
          <a:bodyPr>
            <a:normAutofit/>
          </a:bodyPr>
          <a:lstStyle/>
          <a:p>
            <a:pPr lvl="0">
              <a:buFont typeface="Wingdings" panose="05000000000000000000" pitchFamily="2" charset="2"/>
              <a:buChar char="q"/>
            </a:pPr>
            <a:r>
              <a:rPr lang="es-EC" sz="2400" dirty="0"/>
              <a:t>Utilizar elementos tecnológicos de vanguardia en la elaboración del prototipo de estación de máquina serigráfica textil automatizada, de tal forma los operarios de la empresa Ortega de la Barra se familiaricen y utilicen con facilidad los mismos para la optimización de la producción.</a:t>
            </a:r>
          </a:p>
          <a:p>
            <a:pPr lvl="0">
              <a:buFont typeface="Wingdings" panose="05000000000000000000" pitchFamily="2" charset="2"/>
              <a:buChar char="q"/>
            </a:pPr>
            <a:r>
              <a:rPr lang="es-EC" sz="2400" dirty="0"/>
              <a:t>Realizar una interfaz agradable al usuario la cual permita </a:t>
            </a:r>
            <a:r>
              <a:rPr lang="es-EC" sz="2400" dirty="0" smtClean="0"/>
              <a:t>visualizar, controlar y monitorear el proceso de impresión en tiempo real.</a:t>
            </a:r>
            <a:endParaRPr lang="es-EC" sz="2400" dirty="0"/>
          </a:p>
          <a:p>
            <a:pPr lvl="0">
              <a:buFont typeface="Wingdings" panose="05000000000000000000" pitchFamily="2" charset="2"/>
              <a:buChar char="q"/>
            </a:pPr>
            <a:r>
              <a:rPr lang="es-EC" sz="2400" dirty="0"/>
              <a:t>Elaborar los  manuales de operación que permitirán un correcto manejo </a:t>
            </a:r>
            <a:r>
              <a:rPr lang="es-EC" sz="2400" dirty="0" smtClean="0"/>
              <a:t>de la máquina por los operarios y administradores.</a:t>
            </a:r>
            <a:endParaRPr lang="es-EC" sz="2400" dirty="0"/>
          </a:p>
          <a:p>
            <a:r>
              <a:rPr lang="es-EC" dirty="0"/>
              <a:t> </a:t>
            </a:r>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4424129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880533"/>
                <a:ext cx="10058400" cy="5154507"/>
              </a:xfrm>
            </p:spPr>
            <p:txBody>
              <a:bodyPr/>
              <a:lstStyle/>
              <a:p>
                <a:pPr marL="0" indent="0">
                  <a:buNone/>
                </a:pPr>
                <a:r>
                  <a:rPr lang="es-EC" dirty="0"/>
                  <a:t>Es conveniente comprobar el error en estado estacionario</a:t>
                </a:r>
                <a:r>
                  <a:rPr lang="es-EC" i="1" dirty="0"/>
                  <a:t>, </a:t>
                </a:r>
                <a:r>
                  <a:rPr lang="es-EC" dirty="0"/>
                  <a:t>para el sistema que acabamos de diseñar.</a:t>
                </a:r>
              </a:p>
              <a:p>
                <a:pPr marL="0" indent="0">
                  <a:buNone/>
                </a:pPr>
                <a:r>
                  <a:rPr lang="es-EC" dirty="0"/>
                  <a:t> </a:t>
                </a:r>
                <a:r>
                  <a:rPr lang="es-EC" i="1" dirty="0"/>
                  <a:t> </a:t>
                </a:r>
                <a:endParaRPr lang="es-EC" dirty="0"/>
              </a:p>
              <a:p>
                <a:pPr marL="0" indent="0" algn="ctr">
                  <a:buNone/>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𝑒</m:t>
                        </m:r>
                      </m:e>
                      <m:sub>
                        <m:r>
                          <a:rPr lang="es-EC" i="1">
                            <a:latin typeface="Cambria Math" panose="02040503050406030204" pitchFamily="18" charset="0"/>
                          </a:rPr>
                          <m:t>𝑠𝑠</m:t>
                        </m:r>
                      </m:sub>
                    </m:sSub>
                    <m:r>
                      <a:rPr lang="es-EC" i="1">
                        <a:latin typeface="Cambria Math" panose="02040503050406030204" pitchFamily="18" charset="0"/>
                      </a:rPr>
                      <m:t>=</m:t>
                    </m:r>
                    <m:func>
                      <m:funcPr>
                        <m:ctrlPr>
                          <a:rPr lang="es-EC" i="1">
                            <a:latin typeface="Cambria Math" panose="02040503050406030204" pitchFamily="18" charset="0"/>
                          </a:rPr>
                        </m:ctrlPr>
                      </m:funcPr>
                      <m:fName>
                        <m:limLow>
                          <m:limLowPr>
                            <m:ctrlPr>
                              <a:rPr lang="es-EC" i="1">
                                <a:latin typeface="Cambria Math" panose="02040503050406030204" pitchFamily="18" charset="0"/>
                              </a:rPr>
                            </m:ctrlPr>
                          </m:limLowPr>
                          <m:e>
                            <m:r>
                              <m:rPr>
                                <m:sty m:val="p"/>
                              </m:rPr>
                              <a:rPr lang="es-MX">
                                <a:latin typeface="Cambria Math" panose="02040503050406030204" pitchFamily="18" charset="0"/>
                              </a:rPr>
                              <m:t>lim</m:t>
                            </m:r>
                          </m:e>
                          <m:lim>
                            <m:r>
                              <a:rPr lang="es-MX" i="1">
                                <a:latin typeface="Cambria Math" panose="02040503050406030204" pitchFamily="18" charset="0"/>
                              </a:rPr>
                              <m:t>𝑠</m:t>
                            </m:r>
                            <m:r>
                              <a:rPr lang="es-MX" i="1">
                                <a:latin typeface="Cambria Math" panose="02040503050406030204" pitchFamily="18" charset="0"/>
                              </a:rPr>
                              <m:t>→0</m:t>
                            </m:r>
                          </m:lim>
                        </m:limLow>
                      </m:fName>
                      <m:e>
                        <m:r>
                          <a:rPr lang="es-EC" i="1">
                            <a:latin typeface="Cambria Math" panose="02040503050406030204" pitchFamily="18" charset="0"/>
                          </a:rPr>
                          <m:t>𝑠</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𝑅</m:t>
                            </m:r>
                            <m:d>
                              <m:dPr>
                                <m:ctrlPr>
                                  <a:rPr lang="es-EC" i="1">
                                    <a:latin typeface="Cambria Math" panose="02040503050406030204" pitchFamily="18" charset="0"/>
                                  </a:rPr>
                                </m:ctrlPr>
                              </m:dPr>
                              <m:e>
                                <m:r>
                                  <a:rPr lang="es-EC" i="1">
                                    <a:latin typeface="Cambria Math" panose="02040503050406030204" pitchFamily="18" charset="0"/>
                                  </a:rPr>
                                  <m:t>𝑠</m:t>
                                </m:r>
                              </m:e>
                            </m:d>
                          </m:num>
                          <m:den>
                            <m:r>
                              <a:rPr lang="es-EC" i="1">
                                <a:latin typeface="Cambria Math" panose="02040503050406030204" pitchFamily="18" charset="0"/>
                              </a:rPr>
                              <m:t>1+</m:t>
                            </m:r>
                            <m:r>
                              <a:rPr lang="en-US" i="1">
                                <a:latin typeface="Cambria Math" panose="02040503050406030204" pitchFamily="18" charset="0"/>
                              </a:rPr>
                              <m:t>𝐺</m:t>
                            </m:r>
                            <m:d>
                              <m:dPr>
                                <m:ctrlPr>
                                  <a:rPr lang="es-EC" i="1">
                                    <a:latin typeface="Cambria Math" panose="02040503050406030204" pitchFamily="18" charset="0"/>
                                  </a:rPr>
                                </m:ctrlPr>
                              </m:dPr>
                              <m:e>
                                <m:r>
                                  <a:rPr lang="en-US" i="1">
                                    <a:latin typeface="Cambria Math" panose="02040503050406030204" pitchFamily="18" charset="0"/>
                                  </a:rPr>
                                  <m:t>𝑠</m:t>
                                </m:r>
                              </m:e>
                            </m:d>
                            <m:r>
                              <a:rPr lang="es-EC" i="1">
                                <a:latin typeface="Cambria Math" panose="02040503050406030204" pitchFamily="18" charset="0"/>
                              </a:rPr>
                              <m:t>∗</m:t>
                            </m:r>
                            <m:r>
                              <a:rPr lang="en-US" i="1">
                                <a:latin typeface="Cambria Math" panose="02040503050406030204" pitchFamily="18" charset="0"/>
                              </a:rPr>
                              <m:t>𝐺𝑐</m:t>
                            </m:r>
                            <m:d>
                              <m:dPr>
                                <m:ctrlPr>
                                  <a:rPr lang="es-EC" i="1">
                                    <a:latin typeface="Cambria Math" panose="02040503050406030204" pitchFamily="18" charset="0"/>
                                  </a:rPr>
                                </m:ctrlPr>
                              </m:dPr>
                              <m:e>
                                <m:r>
                                  <a:rPr lang="en-US" i="1">
                                    <a:latin typeface="Cambria Math" panose="02040503050406030204" pitchFamily="18" charset="0"/>
                                  </a:rPr>
                                  <m:t>𝑠</m:t>
                                </m:r>
                              </m:e>
                            </m:d>
                            <m:r>
                              <a:rPr lang="es-EC" i="1">
                                <a:latin typeface="Cambria Math" panose="02040503050406030204" pitchFamily="18" charset="0"/>
                              </a:rPr>
                              <m:t>∗</m:t>
                            </m:r>
                            <m:r>
                              <a:rPr lang="en-US" i="1">
                                <a:latin typeface="Cambria Math" panose="02040503050406030204" pitchFamily="18" charset="0"/>
                              </a:rPr>
                              <m:t>𝐻</m:t>
                            </m:r>
                            <m:d>
                              <m:dPr>
                                <m:ctrlPr>
                                  <a:rPr lang="es-EC" i="1">
                                    <a:latin typeface="Cambria Math" panose="02040503050406030204" pitchFamily="18" charset="0"/>
                                  </a:rPr>
                                </m:ctrlPr>
                              </m:dPr>
                              <m:e>
                                <m:r>
                                  <a:rPr lang="en-US" i="1">
                                    <a:latin typeface="Cambria Math" panose="02040503050406030204" pitchFamily="18" charset="0"/>
                                  </a:rPr>
                                  <m:t>𝑠</m:t>
                                </m:r>
                              </m:e>
                            </m:d>
                          </m:den>
                        </m:f>
                        <m:r>
                          <a:rPr lang="es-EC" i="1">
                            <a:latin typeface="Cambria Math" panose="02040503050406030204" pitchFamily="18" charset="0"/>
                          </a:rPr>
                          <m:t>)</m:t>
                        </m:r>
                      </m:e>
                    </m:func>
                  </m:oMath>
                </a14:m>
                <a:r>
                  <a:rPr lang="es-EC" i="1" dirty="0"/>
                  <a:t>                     </a:t>
                </a: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𝑒</m:t>
                          </m:r>
                        </m:e>
                        <m:sub>
                          <m:r>
                            <a:rPr lang="es-EC" i="1">
                              <a:latin typeface="Cambria Math" panose="02040503050406030204" pitchFamily="18" charset="0"/>
                            </a:rPr>
                            <m:t>𝑠𝑠</m:t>
                          </m:r>
                        </m:sub>
                      </m:sSub>
                      <m:r>
                        <a:rPr lang="es-EC" i="1">
                          <a:latin typeface="Cambria Math" panose="02040503050406030204" pitchFamily="18" charset="0"/>
                        </a:rPr>
                        <m:t>=</m:t>
                      </m:r>
                      <m:func>
                        <m:funcPr>
                          <m:ctrlPr>
                            <a:rPr lang="es-EC" i="1">
                              <a:latin typeface="Cambria Math" panose="02040503050406030204" pitchFamily="18" charset="0"/>
                            </a:rPr>
                          </m:ctrlPr>
                        </m:funcPr>
                        <m:fName>
                          <m:limLow>
                            <m:limLowPr>
                              <m:ctrlPr>
                                <a:rPr lang="es-EC" i="1">
                                  <a:latin typeface="Cambria Math" panose="02040503050406030204" pitchFamily="18" charset="0"/>
                                </a:rPr>
                              </m:ctrlPr>
                            </m:limLowPr>
                            <m:e>
                              <m:r>
                                <m:rPr>
                                  <m:sty m:val="p"/>
                                </m:rPr>
                                <a:rPr lang="es-MX">
                                  <a:latin typeface="Cambria Math" panose="02040503050406030204" pitchFamily="18" charset="0"/>
                                </a:rPr>
                                <m:t>lim</m:t>
                              </m:r>
                            </m:e>
                            <m:lim>
                              <m:r>
                                <a:rPr lang="es-MX" i="1">
                                  <a:latin typeface="Cambria Math" panose="02040503050406030204" pitchFamily="18" charset="0"/>
                                </a:rPr>
                                <m:t>𝑠</m:t>
                              </m:r>
                              <m:r>
                                <a:rPr lang="es-MX" i="1">
                                  <a:latin typeface="Cambria Math" panose="02040503050406030204" pitchFamily="18" charset="0"/>
                                </a:rPr>
                                <m:t>→0</m:t>
                              </m:r>
                            </m:lim>
                          </m:limLow>
                        </m:fName>
                        <m:e>
                          <m:r>
                            <a:rPr lang="es-EC"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1</m:t>
                              </m:r>
                            </m:num>
                            <m:den>
                              <m:r>
                                <a:rPr lang="es-EC" i="1">
                                  <a:latin typeface="Cambria Math" panose="02040503050406030204" pitchFamily="18" charset="0"/>
                                </a:rPr>
                                <m:t>1+2.72∗</m:t>
                              </m:r>
                              <m:d>
                                <m:dPr>
                                  <m:ctrlPr>
                                    <a:rPr lang="es-EC" i="1">
                                      <a:latin typeface="Cambria Math" panose="02040503050406030204" pitchFamily="18" charset="0"/>
                                    </a:rPr>
                                  </m:ctrlPr>
                                </m:dPr>
                                <m:e>
                                  <m:r>
                                    <a:rPr lang="es-EC" i="1">
                                      <a:latin typeface="Cambria Math" panose="02040503050406030204" pitchFamily="18" charset="0"/>
                                    </a:rPr>
                                    <m:t>𝑠</m:t>
                                  </m:r>
                                  <m:r>
                                    <a:rPr lang="es-EC" i="1">
                                      <a:latin typeface="Cambria Math" panose="02040503050406030204" pitchFamily="18" charset="0"/>
                                    </a:rPr>
                                    <m:t>+0.5</m:t>
                                  </m:r>
                                </m:e>
                              </m:d>
                              <m:r>
                                <a:rPr lang="es-EC"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5.861</m:t>
                                  </m:r>
                                </m:num>
                                <m:den>
                                  <m:sSup>
                                    <m:sSupPr>
                                      <m:ctrlPr>
                                        <a:rPr lang="es-EC" i="1">
                                          <a:latin typeface="Cambria Math" panose="02040503050406030204" pitchFamily="18" charset="0"/>
                                        </a:rPr>
                                      </m:ctrlPr>
                                    </m:sSupPr>
                                    <m:e>
                                      <m:r>
                                        <a:rPr lang="es-MX" i="1">
                                          <a:latin typeface="Cambria Math" panose="02040503050406030204" pitchFamily="18" charset="0"/>
                                        </a:rPr>
                                        <m:t>𝑠</m:t>
                                      </m:r>
                                    </m:e>
                                    <m:sup>
                                      <m:r>
                                        <a:rPr lang="es-MX" i="1">
                                          <a:latin typeface="Cambria Math" panose="02040503050406030204" pitchFamily="18" charset="0"/>
                                        </a:rPr>
                                        <m:t>2</m:t>
                                      </m:r>
                                    </m:sup>
                                  </m:sSup>
                                  <m:r>
                                    <a:rPr lang="es-MX" i="1">
                                      <a:latin typeface="Cambria Math" panose="02040503050406030204" pitchFamily="18" charset="0"/>
                                    </a:rPr>
                                    <m:t>+0.066∗</m:t>
                                  </m:r>
                                  <m:r>
                                    <a:rPr lang="es-MX" i="1">
                                      <a:latin typeface="Cambria Math" panose="02040503050406030204" pitchFamily="18" charset="0"/>
                                    </a:rPr>
                                    <m:t>𝑠</m:t>
                                  </m:r>
                                  <m:r>
                                    <a:rPr lang="es-MX" i="1">
                                      <a:latin typeface="Cambria Math" panose="02040503050406030204" pitchFamily="18" charset="0"/>
                                    </a:rPr>
                                    <m:t>+5.861</m:t>
                                  </m:r>
                                </m:den>
                              </m:f>
                            </m:den>
                          </m:f>
                          <m:r>
                            <a:rPr lang="es-MX"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1+1.36</m:t>
                              </m:r>
                            </m:den>
                          </m:f>
                          <m:r>
                            <a:rPr lang="es-EC" i="1">
                              <a:latin typeface="Cambria Math" panose="02040503050406030204" pitchFamily="18" charset="0"/>
                            </a:rPr>
                            <m:t>=0.42</m:t>
                          </m:r>
                        </m:e>
                      </m:func>
                    </m:oMath>
                  </m:oMathPara>
                </a14:m>
                <a:endParaRPr lang="es-EC" dirty="0"/>
              </a:p>
              <a:p>
                <a:pPr marL="0" indent="0">
                  <a:buNone/>
                </a:pPr>
                <a:r>
                  <a:rPr lang="es-EC" i="1" dirty="0"/>
                  <a:t> </a:t>
                </a:r>
                <a:endParaRPr lang="es-EC" dirty="0"/>
              </a:p>
              <a:p>
                <a:pPr marL="0" indent="0">
                  <a:buNone/>
                </a:pPr>
                <a:r>
                  <a:rPr lang="es-EC" dirty="0"/>
                  <a:t>Se observa que el error en estado estacionario es aceptable por lo tanto el diseño del controlador es satisfactorio.</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880533"/>
                <a:ext cx="10058400" cy="5154507"/>
              </a:xfrm>
              <a:blipFill rotWithShape="0">
                <a:blip r:embed="rId2"/>
                <a:stretch>
                  <a:fillRect l="-485" t="-591"/>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35114218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991473"/>
          </a:xfrm>
        </p:spPr>
        <p:txBody>
          <a:bodyPr>
            <a:normAutofit fontScale="90000"/>
          </a:bodyPr>
          <a:lstStyle/>
          <a:p>
            <a:r>
              <a:rPr lang="es-EC" sz="4000" dirty="0"/>
              <a:t>El diagrama de bloques del </a:t>
            </a:r>
            <a:r>
              <a:rPr lang="es-EC" sz="4000" dirty="0" smtClean="0"/>
              <a:t>sistema de control del motor</a:t>
            </a:r>
            <a:endParaRPr lang="es-EC"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542" y="2658533"/>
            <a:ext cx="5339058" cy="957518"/>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799667" y="1634067"/>
            <a:ext cx="5779134" cy="4340860"/>
          </a:xfrm>
          <a:prstGeom prst="rect">
            <a:avLst/>
          </a:prstGeom>
          <a:noFill/>
          <a:ln>
            <a:noFill/>
          </a:ln>
        </p:spPr>
      </p:pic>
      <p:pic>
        <p:nvPicPr>
          <p:cNvPr id="6"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3581" y="62668"/>
            <a:ext cx="1296839" cy="1495199"/>
          </a:xfrm>
          <a:prstGeom prst="rect">
            <a:avLst/>
          </a:prstGeom>
          <a:noFill/>
          <a:ln>
            <a:noFill/>
          </a:ln>
        </p:spPr>
      </p:pic>
    </p:spTree>
    <p:extLst>
      <p:ext uri="{BB962C8B-B14F-4D97-AF65-F5344CB8AC3E}">
        <p14:creationId xmlns:p14="http://schemas.microsoft.com/office/powerpoint/2010/main" val="36031284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8594"/>
            <a:ext cx="10058400" cy="1371600"/>
          </a:xfrm>
        </p:spPr>
        <p:txBody>
          <a:bodyPr>
            <a:normAutofit/>
          </a:bodyPr>
          <a:lstStyle/>
          <a:p>
            <a:r>
              <a:rPr lang="es-EC" sz="4000" dirty="0" smtClean="0"/>
              <a:t>Sintonización del sistema de control</a:t>
            </a:r>
            <a:endParaRPr lang="es-EC" sz="4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1363133"/>
                <a:ext cx="10058400" cy="4671907"/>
              </a:xfrm>
            </p:spPr>
            <p:txBody>
              <a:bodyPr/>
              <a:lstStyle/>
              <a:p>
                <a:pPr marL="0" indent="0">
                  <a:buNone/>
                </a:pPr>
                <a:r>
                  <a:rPr lang="es-MX" sz="1600" dirty="0"/>
                  <a:t>La sintonización que se procedió a realizar fue de </a:t>
                </a:r>
                <a:r>
                  <a:rPr lang="es-EC" sz="1600" dirty="0"/>
                  <a:t>elevar el Kp de 1.36 a 10.88 y conservar el Kd, consiguiendo que el controlador </a:t>
                </a:r>
                <a:r>
                  <a:rPr lang="es-EC" sz="1600" dirty="0" smtClean="0"/>
                  <a:t>del sistema </a:t>
                </a:r>
                <a:r>
                  <a:rPr lang="es-EC" sz="1600" dirty="0"/>
                  <a:t>quede de la siguiente manera.</a:t>
                </a:r>
              </a:p>
              <a:p>
                <a:pPr marL="0" indent="0" algn="ctr">
                  <a:buNone/>
                </a:pPr>
                <a:r>
                  <a:rPr lang="es-MX" sz="1600" dirty="0"/>
                  <a:t> </a:t>
                </a:r>
                <a14:m>
                  <m:oMath xmlns:m="http://schemas.openxmlformats.org/officeDocument/2006/math">
                    <m:r>
                      <a:rPr lang="es-EC" i="1">
                        <a:latin typeface="Cambria Math" panose="02040503050406030204" pitchFamily="18" charset="0"/>
                      </a:rPr>
                      <m:t>𝐺𝑐</m:t>
                    </m:r>
                    <m:d>
                      <m:dPr>
                        <m:ctrlPr>
                          <a:rPr lang="es-EC" i="1">
                            <a:latin typeface="Cambria Math" panose="02040503050406030204" pitchFamily="18" charset="0"/>
                          </a:rPr>
                        </m:ctrlPr>
                      </m:dPr>
                      <m:e>
                        <m:r>
                          <a:rPr lang="es-EC" i="1">
                            <a:latin typeface="Cambria Math" panose="02040503050406030204" pitchFamily="18" charset="0"/>
                          </a:rPr>
                          <m:t>𝑠</m:t>
                        </m:r>
                      </m:e>
                    </m:d>
                    <m:r>
                      <a:rPr lang="es-EC" i="1">
                        <a:latin typeface="Cambria Math" panose="02040503050406030204" pitchFamily="18" charset="0"/>
                      </a:rPr>
                      <m:t>=2.72∗</m:t>
                    </m:r>
                    <m:d>
                      <m:dPr>
                        <m:ctrlPr>
                          <a:rPr lang="es-EC" i="1">
                            <a:latin typeface="Cambria Math" panose="02040503050406030204" pitchFamily="18" charset="0"/>
                          </a:rPr>
                        </m:ctrlPr>
                      </m:dPr>
                      <m:e>
                        <m:r>
                          <a:rPr lang="es-EC" i="1">
                            <a:latin typeface="Cambria Math" panose="02040503050406030204" pitchFamily="18" charset="0"/>
                          </a:rPr>
                          <m:t>𝑠</m:t>
                        </m:r>
                        <m:r>
                          <a:rPr lang="en-US" i="1">
                            <a:latin typeface="Cambria Math" panose="02040503050406030204" pitchFamily="18" charset="0"/>
                          </a:rPr>
                          <m:t>+4</m:t>
                        </m:r>
                      </m:e>
                    </m:d>
                  </m:oMath>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𝑇𝑑</m:t>
                      </m:r>
                      <m:r>
                        <a:rPr lang="es-EC" i="1">
                          <a:latin typeface="Cambria Math" panose="02040503050406030204" pitchFamily="18" charset="0"/>
                        </a:rPr>
                        <m:t>=0.25</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𝐾𝑑</m:t>
                      </m:r>
                      <m:r>
                        <a:rPr lang="es-EC" i="1">
                          <a:latin typeface="Cambria Math" panose="02040503050406030204" pitchFamily="18" charset="0"/>
                        </a:rPr>
                        <m:t>=2.72</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1363133"/>
                <a:ext cx="10058400" cy="4671907"/>
              </a:xfrm>
              <a:blipFill rotWithShape="0">
                <a:blip r:embed="rId2"/>
                <a:stretch>
                  <a:fillRect l="-303" t="-392"/>
                </a:stretch>
              </a:blipFill>
            </p:spPr>
            <p:txBody>
              <a:bodyPr/>
              <a:lstStyle/>
              <a:p>
                <a:r>
                  <a:rPr lang="es-EC">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78667"/>
            <a:ext cx="4775201" cy="3682999"/>
          </a:xfrm>
          <a:prstGeom prst="rect">
            <a:avLst/>
          </a:prstGeom>
          <a:noFill/>
          <a:ln>
            <a:noFill/>
          </a:ln>
        </p:spPr>
      </p:pic>
      <p:sp>
        <p:nvSpPr>
          <p:cNvPr id="5" name="TextBox 4"/>
          <p:cNvSpPr txBox="1"/>
          <p:nvPr/>
        </p:nvSpPr>
        <p:spPr>
          <a:xfrm>
            <a:off x="6096000" y="3014133"/>
            <a:ext cx="5719313" cy="2585323"/>
          </a:xfrm>
          <a:prstGeom prst="rect">
            <a:avLst/>
          </a:prstGeom>
          <a:noFill/>
        </p:spPr>
        <p:txBody>
          <a:bodyPr wrap="square" rtlCol="0">
            <a:spAutoFit/>
          </a:bodyPr>
          <a:lstStyle/>
          <a:p>
            <a:pPr algn="just"/>
            <a:r>
              <a:rPr lang="es-MX" dirty="0" smtClean="0"/>
              <a:t>Se puede </a:t>
            </a:r>
            <a:r>
              <a:rPr lang="es-MX" dirty="0"/>
              <a:t>apreciar que gracias a la sintonización realizada, el máximo pico se reduce considerablemente </a:t>
            </a:r>
            <a:r>
              <a:rPr lang="es-MX" dirty="0" smtClean="0"/>
              <a:t>de </a:t>
            </a:r>
            <a:r>
              <a:rPr lang="es-MX" dirty="0"/>
              <a:t>66.2% al 19.1</a:t>
            </a:r>
            <a:r>
              <a:rPr lang="es-MX" dirty="0" smtClean="0"/>
              <a:t>%.</a:t>
            </a:r>
          </a:p>
          <a:p>
            <a:pPr algn="just"/>
            <a:endParaRPr lang="es-MX" dirty="0" smtClean="0"/>
          </a:p>
          <a:p>
            <a:pPr algn="just"/>
            <a:r>
              <a:rPr lang="es-MX" dirty="0" smtClean="0"/>
              <a:t>El </a:t>
            </a:r>
            <a:r>
              <a:rPr lang="es-MX" dirty="0"/>
              <a:t>tiempo de </a:t>
            </a:r>
            <a:r>
              <a:rPr lang="es-MX" dirty="0" smtClean="0"/>
              <a:t>establecimiento se </a:t>
            </a:r>
            <a:r>
              <a:rPr lang="es-MX" dirty="0"/>
              <a:t>reduce de 4.14 segundos a 0.916 segundos, con lo que se optimiza el control de posicionamiento del motor paso a paso, obteniendo un tiempo de respuesta más rápido.</a:t>
            </a:r>
            <a:endParaRPr lang="es-EC" dirty="0"/>
          </a:p>
        </p:txBody>
      </p:sp>
      <p:pic>
        <p:nvPicPr>
          <p:cNvPr id="6"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2485774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400" b="1" dirty="0"/>
              <a:t>SELECCIÓN DEL </a:t>
            </a:r>
            <a:r>
              <a:rPr lang="es-ES_tradnl" sz="4400" b="1" dirty="0" smtClean="0"/>
              <a:t>CONTROLADOR</a:t>
            </a:r>
            <a:endParaRPr lang="es-EC" sz="4400" dirty="0"/>
          </a:p>
        </p:txBody>
      </p:sp>
      <p:sp>
        <p:nvSpPr>
          <p:cNvPr id="3" name="Content Placeholder 2"/>
          <p:cNvSpPr>
            <a:spLocks noGrp="1"/>
          </p:cNvSpPr>
          <p:nvPr>
            <p:ph idx="1"/>
          </p:nvPr>
        </p:nvSpPr>
        <p:spPr/>
        <p:txBody>
          <a:bodyPr/>
          <a:lstStyle/>
          <a:p>
            <a:pPr algn="just"/>
            <a:r>
              <a:rPr lang="es-ES_tradnl" dirty="0"/>
              <a:t> </a:t>
            </a:r>
            <a:r>
              <a:rPr lang="es-MX" dirty="0" smtClean="0"/>
              <a:t>El </a:t>
            </a:r>
            <a:r>
              <a:rPr lang="es-MX" dirty="0"/>
              <a:t>controlador es la pieza fundamental de toda máquina, es el cerebro en donde se procesan las señales del sistema para entregar las instrucciones a ejecutarse. </a:t>
            </a:r>
            <a:endParaRPr lang="es-EC" dirty="0"/>
          </a:p>
          <a:p>
            <a:pPr algn="just"/>
            <a:r>
              <a:rPr lang="es-MX" dirty="0"/>
              <a:t> </a:t>
            </a:r>
            <a:r>
              <a:rPr lang="es-MX" dirty="0" smtClean="0"/>
              <a:t>La </a:t>
            </a:r>
            <a:r>
              <a:rPr lang="es-MX" dirty="0"/>
              <a:t>placa Arduino MEGA 2560 se ha seleccionado como controlador, por los siguientes motivos:</a:t>
            </a:r>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
        <p:nvSpPr>
          <p:cNvPr id="5" name="TextBox 4"/>
          <p:cNvSpPr txBox="1"/>
          <p:nvPr/>
        </p:nvSpPr>
        <p:spPr>
          <a:xfrm>
            <a:off x="1241213" y="3081867"/>
            <a:ext cx="9429661" cy="3416320"/>
          </a:xfrm>
          <a:prstGeom prst="rect">
            <a:avLst/>
          </a:prstGeom>
          <a:noFill/>
        </p:spPr>
        <p:txBody>
          <a:bodyPr wrap="square" rtlCol="0">
            <a:spAutoFit/>
          </a:bodyPr>
          <a:lstStyle/>
          <a:p>
            <a:pPr marL="285750" lvl="0" indent="-285750" algn="just">
              <a:buFont typeface="Wingdings" panose="05000000000000000000" pitchFamily="2" charset="2"/>
              <a:buChar char="q"/>
            </a:pPr>
            <a:r>
              <a:rPr lang="es-MX" sz="2000" dirty="0"/>
              <a:t>Se puede implementar el control PD por medio de programación.</a:t>
            </a:r>
            <a:endParaRPr lang="es-EC" sz="2000" dirty="0"/>
          </a:p>
          <a:p>
            <a:pPr marL="285750" lvl="0" indent="-285750" algn="just">
              <a:buFont typeface="Wingdings" panose="05000000000000000000" pitchFamily="2" charset="2"/>
              <a:buChar char="q"/>
            </a:pPr>
            <a:r>
              <a:rPr lang="es-MX" sz="2000" dirty="0"/>
              <a:t>Por su bajo costo, es una de las placas arduino más accesible en el mercado.</a:t>
            </a:r>
            <a:endParaRPr lang="es-EC" sz="2000" dirty="0"/>
          </a:p>
          <a:p>
            <a:pPr marL="285750" lvl="0" indent="-285750" algn="just">
              <a:buFont typeface="Wingdings" panose="05000000000000000000" pitchFamily="2" charset="2"/>
              <a:buChar char="q"/>
            </a:pPr>
            <a:r>
              <a:rPr lang="es-MX" sz="2000" dirty="0"/>
              <a:t>Posee una multiplataforma, es decir que funciona en sistemas operativos como Linux, Macintosh y Windows.</a:t>
            </a:r>
            <a:endParaRPr lang="es-EC" sz="2000" dirty="0"/>
          </a:p>
          <a:p>
            <a:pPr marL="285750" lvl="0" indent="-285750" algn="just">
              <a:buFont typeface="Wingdings" panose="05000000000000000000" pitchFamily="2" charset="2"/>
              <a:buChar char="q"/>
            </a:pPr>
            <a:r>
              <a:rPr lang="es-MX" sz="2000" dirty="0"/>
              <a:t>Su entorno de programación es sencillo y flexible.</a:t>
            </a:r>
            <a:endParaRPr lang="es-EC" sz="2000" dirty="0"/>
          </a:p>
          <a:p>
            <a:pPr marL="285750" lvl="0" indent="-285750" algn="just">
              <a:buFont typeface="Wingdings" panose="05000000000000000000" pitchFamily="2" charset="2"/>
              <a:buChar char="q"/>
            </a:pPr>
            <a:r>
              <a:rPr lang="es-MX" sz="2000" dirty="0"/>
              <a:t>Es de código abierto por lo que su distribución es de licencia libre y puede ser adaptado por programadores expertos.</a:t>
            </a:r>
            <a:endParaRPr lang="es-EC" sz="2000" dirty="0"/>
          </a:p>
          <a:p>
            <a:pPr marL="285750" lvl="0" indent="-285750" algn="just">
              <a:buFont typeface="Wingdings" panose="05000000000000000000" pitchFamily="2" charset="2"/>
              <a:buChar char="q"/>
            </a:pPr>
            <a:r>
              <a:rPr lang="es-MX" sz="2000" dirty="0"/>
              <a:t>Cuenta con un hardware ampliable, está basado en el microcontrolador ATMEGA2560.</a:t>
            </a:r>
            <a:endParaRPr lang="es-EC" sz="2000" dirty="0"/>
          </a:p>
          <a:p>
            <a:pPr marL="285750" lvl="0" indent="-285750" algn="just">
              <a:buFont typeface="Wingdings" panose="05000000000000000000" pitchFamily="2" charset="2"/>
              <a:buChar char="q"/>
            </a:pPr>
            <a:r>
              <a:rPr lang="es-MX" sz="2000" dirty="0"/>
              <a:t>Cuenta con tres puertos de comunicación serial USART.</a:t>
            </a:r>
            <a:endParaRPr lang="es-EC" sz="2000" dirty="0"/>
          </a:p>
          <a:p>
            <a:pPr marL="285750" lvl="0" indent="-285750" algn="just">
              <a:buFont typeface="Wingdings" panose="05000000000000000000" pitchFamily="2" charset="2"/>
              <a:buChar char="q"/>
            </a:pPr>
            <a:r>
              <a:rPr lang="es-MX" sz="2000" dirty="0"/>
              <a:t>Es compatible con el Software para realización de interfaces gráficas Processing.</a:t>
            </a:r>
            <a:endParaRPr lang="es-EC" sz="2000" dirty="0"/>
          </a:p>
          <a:p>
            <a:endParaRPr lang="es-EC" dirty="0"/>
          </a:p>
        </p:txBody>
      </p:sp>
    </p:spTree>
    <p:extLst>
      <p:ext uri="{BB962C8B-B14F-4D97-AF65-F5344CB8AC3E}">
        <p14:creationId xmlns:p14="http://schemas.microsoft.com/office/powerpoint/2010/main" val="123891557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000" b="1" dirty="0"/>
              <a:t>Características técnicas del Arduino MEGA </a:t>
            </a:r>
            <a:r>
              <a:rPr lang="es-ES_tradnl" sz="4000" b="1" dirty="0" smtClean="0"/>
              <a:t>2560</a:t>
            </a:r>
            <a:endParaRPr lang="es-EC"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7683045"/>
              </p:ext>
            </p:extLst>
          </p:nvPr>
        </p:nvGraphicFramePr>
        <p:xfrm>
          <a:off x="597746" y="2218270"/>
          <a:ext cx="6523038" cy="3169920"/>
        </p:xfrm>
        <a:graphic>
          <a:graphicData uri="http://schemas.openxmlformats.org/drawingml/2006/table">
            <a:tbl>
              <a:tblPr firstRow="1" firstCol="1" bandRow="1">
                <a:tableStyleId>{5C22544A-7EE6-4342-B048-85BDC9FD1C3A}</a:tableStyleId>
              </a:tblPr>
              <a:tblGrid>
                <a:gridCol w="3261519"/>
                <a:gridCol w="3261519"/>
              </a:tblGrid>
              <a:tr h="224057">
                <a:tc>
                  <a:txBody>
                    <a:bodyPr/>
                    <a:lstStyle/>
                    <a:p>
                      <a:pPr>
                        <a:spcAft>
                          <a:spcPts val="0"/>
                        </a:spcAft>
                      </a:pPr>
                      <a:r>
                        <a:rPr lang="es-MX" sz="1600" dirty="0">
                          <a:effectLst/>
                        </a:rPr>
                        <a:t>Microcontrolador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ATmega 2560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Tensión de funcionamiento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dirty="0">
                          <a:effectLst/>
                        </a:rPr>
                        <a:t>5 [V]</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Voltaje de entrada (recomendado)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7 – 12 [V]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dirty="0">
                          <a:effectLst/>
                        </a:rPr>
                        <a:t>Voltaje de entrada (límites)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6 – 20 [V]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Pines Digitales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54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Pines de entrada analógica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8115">
                <a:tc>
                  <a:txBody>
                    <a:bodyPr/>
                    <a:lstStyle/>
                    <a:p>
                      <a:pPr>
                        <a:spcAft>
                          <a:spcPts val="0"/>
                        </a:spcAft>
                      </a:pPr>
                      <a:r>
                        <a:rPr lang="es-MX" sz="1600">
                          <a:effectLst/>
                        </a:rPr>
                        <a:t>Corriente continua para entradas y salidas digitales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40 [mA]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Corriente para el pin de 3.3 [V]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50 [mA]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Memoria Flash</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256 [KB]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SRAM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8 [KB]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EEPROM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4 [KB]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4057">
                <a:tc>
                  <a:txBody>
                    <a:bodyPr/>
                    <a:lstStyle/>
                    <a:p>
                      <a:pPr>
                        <a:spcAft>
                          <a:spcPts val="0"/>
                        </a:spcAft>
                      </a:pPr>
                      <a:r>
                        <a:rPr lang="es-MX" sz="1600">
                          <a:effectLst/>
                        </a:rPr>
                        <a:t>Velocidad de reloj</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dirty="0">
                          <a:effectLst/>
                        </a:rPr>
                        <a:t>16 [MHz]</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23554" name="Picture 2" descr="http://www.electroschematics.com/wp-content/uploads/2013/01/Arduino-Mega-ADK-Pino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7931" y="2431496"/>
            <a:ext cx="4777802" cy="2329264"/>
          </a:xfrm>
          <a:prstGeom prst="rect">
            <a:avLst/>
          </a:prstGeom>
          <a:noFill/>
          <a:extLst>
            <a:ext uri="{909E8E84-426E-40DD-AFC4-6F175D3DCCD1}">
              <a14:hiddenFill xmlns:a14="http://schemas.microsoft.com/office/drawing/2010/main">
                <a:solidFill>
                  <a:srgbClr val="FFFFFF"/>
                </a:solidFill>
              </a14:hiddenFill>
            </a:ext>
          </a:extLst>
        </p:spPr>
      </p:pic>
      <p:pic>
        <p:nvPicPr>
          <p:cNvPr id="6"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29651893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000" b="1" dirty="0"/>
              <a:t>SELECCIÓN </a:t>
            </a:r>
            <a:r>
              <a:rPr lang="es-ES_tradnl" sz="4000" b="1" dirty="0" smtClean="0"/>
              <a:t>DEL SENSOR </a:t>
            </a:r>
            <a:r>
              <a:rPr lang="es-ES_tradnl" sz="4000" b="1" dirty="0"/>
              <a:t>DE </a:t>
            </a:r>
            <a:r>
              <a:rPr lang="es-ES_tradnl" sz="4000" b="1" dirty="0" smtClean="0"/>
              <a:t>POSICIÓN</a:t>
            </a:r>
            <a:br>
              <a:rPr lang="es-ES_tradnl" sz="4000" b="1" dirty="0" smtClean="0"/>
            </a:br>
            <a:r>
              <a:rPr lang="es-ES_tradnl" sz="4000" b="1" dirty="0" smtClean="0"/>
              <a:t>ANGULAR</a:t>
            </a:r>
            <a:endParaRPr lang="es-EC" sz="4000" dirty="0"/>
          </a:p>
        </p:txBody>
      </p:sp>
      <p:sp>
        <p:nvSpPr>
          <p:cNvPr id="3" name="Content Placeholder 2"/>
          <p:cNvSpPr>
            <a:spLocks noGrp="1"/>
          </p:cNvSpPr>
          <p:nvPr>
            <p:ph idx="1"/>
          </p:nvPr>
        </p:nvSpPr>
        <p:spPr>
          <a:xfrm>
            <a:off x="1097280" y="1845733"/>
            <a:ext cx="10058400" cy="4715934"/>
          </a:xfrm>
        </p:spPr>
        <p:txBody>
          <a:bodyPr>
            <a:normAutofit fontScale="92500" lnSpcReduction="10000"/>
          </a:bodyPr>
          <a:lstStyle/>
          <a:p>
            <a:r>
              <a:rPr lang="es-ES_tradnl" sz="2600" dirty="0"/>
              <a:t>Para la selección se va a analizar el encoder que cumpla con las características más adecuadas para permitir el mejor funcionamiento de la máquina.</a:t>
            </a:r>
            <a:endParaRPr lang="es-EC" sz="2600" dirty="0"/>
          </a:p>
          <a:p>
            <a:r>
              <a:rPr lang="es-ES_tradnl" sz="2600" dirty="0"/>
              <a:t> </a:t>
            </a:r>
            <a:r>
              <a:rPr lang="es-ES_tradnl" sz="2600" dirty="0" smtClean="0"/>
              <a:t>Requisitos </a:t>
            </a:r>
            <a:r>
              <a:rPr lang="es-ES_tradnl" sz="2600" dirty="0"/>
              <a:t>mínimos del sensor de posición angular:</a:t>
            </a:r>
            <a:endParaRPr lang="es-EC" sz="2600" dirty="0"/>
          </a:p>
          <a:p>
            <a:pPr lvl="0">
              <a:buFont typeface="Wingdings" panose="05000000000000000000" pitchFamily="2" charset="2"/>
              <a:buChar char="q"/>
            </a:pPr>
            <a:r>
              <a:rPr lang="es-ES_tradnl" sz="2600" dirty="0" smtClean="0"/>
              <a:t>Rango de pulsos por revolución de 300 a 1200 (Resolución)</a:t>
            </a:r>
            <a:endParaRPr lang="es-EC" sz="2600" dirty="0" smtClean="0"/>
          </a:p>
          <a:p>
            <a:pPr lvl="0">
              <a:buFont typeface="Wingdings" panose="05000000000000000000" pitchFamily="2" charset="2"/>
              <a:buChar char="q"/>
            </a:pPr>
            <a:r>
              <a:rPr lang="es-ES_tradnl" sz="2600" dirty="0" smtClean="0"/>
              <a:t>Compacto</a:t>
            </a:r>
            <a:endParaRPr lang="es-EC" sz="2600" dirty="0"/>
          </a:p>
          <a:p>
            <a:pPr lvl="0">
              <a:buFont typeface="Wingdings" panose="05000000000000000000" pitchFamily="2" charset="2"/>
              <a:buChar char="q"/>
            </a:pPr>
            <a:r>
              <a:rPr lang="es-ES_tradnl" sz="2600" dirty="0"/>
              <a:t>Robusto</a:t>
            </a:r>
            <a:endParaRPr lang="es-EC" sz="2600" dirty="0"/>
          </a:p>
          <a:p>
            <a:pPr lvl="0">
              <a:buFont typeface="Wingdings" panose="05000000000000000000" pitchFamily="2" charset="2"/>
              <a:buChar char="q"/>
            </a:pPr>
            <a:r>
              <a:rPr lang="es-ES_tradnl" sz="2600" dirty="0"/>
              <a:t>Protocolos estándar industrial de señales analógicas (4 a 20 mA)</a:t>
            </a:r>
            <a:endParaRPr lang="es-EC" sz="2600" dirty="0"/>
          </a:p>
          <a:p>
            <a:pPr lvl="0">
              <a:buFont typeface="Wingdings" panose="05000000000000000000" pitchFamily="2" charset="2"/>
              <a:buChar char="q"/>
            </a:pPr>
            <a:r>
              <a:rPr lang="es-ES_tradnl" sz="2600" dirty="0"/>
              <a:t>De fácil montaje</a:t>
            </a:r>
            <a:endParaRPr lang="es-EC" sz="2600" dirty="0"/>
          </a:p>
          <a:p>
            <a:pPr lvl="0">
              <a:buFont typeface="Wingdings" panose="05000000000000000000" pitchFamily="2" charset="2"/>
              <a:buChar char="q"/>
            </a:pPr>
            <a:r>
              <a:rPr lang="es-ES_tradnl" sz="2600" dirty="0"/>
              <a:t>Económico</a:t>
            </a:r>
            <a:endParaRPr lang="es-EC" sz="2600" dirty="0"/>
          </a:p>
          <a:p>
            <a:pPr lvl="0">
              <a:buFont typeface="Wingdings" panose="05000000000000000000" pitchFamily="2" charset="2"/>
              <a:buChar char="q"/>
            </a:pPr>
            <a:r>
              <a:rPr lang="es-ES_tradnl" sz="2600" dirty="0"/>
              <a:t>De alta disponibilidad</a:t>
            </a:r>
            <a:endParaRPr lang="es-EC" sz="2600" dirty="0"/>
          </a:p>
          <a:p>
            <a:endParaRPr lang="es-EC" dirty="0"/>
          </a:p>
        </p:txBody>
      </p:sp>
      <p:pic>
        <p:nvPicPr>
          <p:cNvPr id="5"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15400670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49839398"/>
              </p:ext>
            </p:extLst>
          </p:nvPr>
        </p:nvGraphicFramePr>
        <p:xfrm>
          <a:off x="834813" y="736602"/>
          <a:ext cx="5198640" cy="2342429"/>
        </p:xfrm>
        <a:graphic>
          <a:graphicData uri="http://schemas.openxmlformats.org/drawingml/2006/table">
            <a:tbl>
              <a:tblPr firstRow="1" firstCol="1" bandRow="1">
                <a:tableStyleId>{5C22544A-7EE6-4342-B048-85BDC9FD1C3A}</a:tableStyleId>
              </a:tblPr>
              <a:tblGrid>
                <a:gridCol w="655316"/>
                <a:gridCol w="2046740"/>
                <a:gridCol w="1226847"/>
                <a:gridCol w="1269737"/>
              </a:tblGrid>
              <a:tr h="697649">
                <a:tc>
                  <a:txBody>
                    <a:bodyPr/>
                    <a:lstStyle/>
                    <a:p>
                      <a:pPr indent="180340" algn="just">
                        <a:lnSpc>
                          <a:spcPct val="150000"/>
                        </a:lnSpc>
                        <a:spcAft>
                          <a:spcPts val="0"/>
                        </a:spcAft>
                      </a:pPr>
                      <a:r>
                        <a:rPr lang="es-ES_tradnl" sz="1400" dirty="0">
                          <a:effectLst/>
                        </a:rPr>
                        <a:t>No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dirty="0">
                          <a:effectLst/>
                        </a:rPr>
                        <a:t>Criterio a Evaluar</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Símbolo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600"/>
                        </a:spcAft>
                      </a:pPr>
                      <a:r>
                        <a:rPr lang="es-ES_tradnl" sz="1400">
                          <a:effectLst/>
                        </a:rPr>
                        <a:t>Valoración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28956">
                <a:tc>
                  <a:txBody>
                    <a:bodyPr/>
                    <a:lstStyle/>
                    <a:p>
                      <a:pPr indent="180340" algn="just">
                        <a:lnSpc>
                          <a:spcPct val="150000"/>
                        </a:lnSpc>
                        <a:spcAft>
                          <a:spcPts val="0"/>
                        </a:spcAft>
                      </a:pPr>
                      <a:r>
                        <a:rPr lang="es-ES_tradnl" sz="1400">
                          <a:effectLst/>
                        </a:rPr>
                        <a:t>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Resolución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R</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25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28956">
                <a:tc>
                  <a:txBody>
                    <a:bodyPr/>
                    <a:lstStyle/>
                    <a:p>
                      <a:pPr indent="180340" algn="just">
                        <a:lnSpc>
                          <a:spcPct val="150000"/>
                        </a:lnSpc>
                        <a:spcAft>
                          <a:spcPts val="0"/>
                        </a:spcAft>
                      </a:pPr>
                      <a:r>
                        <a:rPr lang="es-ES_tradnl" sz="14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Mantenimiento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M</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20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28956">
                <a:tc>
                  <a:txBody>
                    <a:bodyPr/>
                    <a:lstStyle/>
                    <a:p>
                      <a:pPr indent="180340" algn="just">
                        <a:lnSpc>
                          <a:spcPct val="150000"/>
                        </a:lnSpc>
                        <a:spcAft>
                          <a:spcPts val="0"/>
                        </a:spcAft>
                      </a:pPr>
                      <a:r>
                        <a:rPr lang="es-ES_tradnl" sz="14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Costo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C</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30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28956">
                <a:tc>
                  <a:txBody>
                    <a:bodyPr/>
                    <a:lstStyle/>
                    <a:p>
                      <a:pPr indent="180340" algn="just">
                        <a:lnSpc>
                          <a:spcPct val="150000"/>
                        </a:lnSpc>
                        <a:spcAft>
                          <a:spcPts val="0"/>
                        </a:spcAft>
                      </a:pPr>
                      <a:r>
                        <a:rPr lang="es-ES_tradnl" sz="1400">
                          <a:effectLst/>
                        </a:rPr>
                        <a:t>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Tamaño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25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28956">
                <a:tc>
                  <a:txBody>
                    <a:bodyPr/>
                    <a:lstStyle/>
                    <a:p>
                      <a:pPr indent="180340" algn="just">
                        <a:lnSpc>
                          <a:spcPct val="150000"/>
                        </a:lnSpc>
                        <a:spcAft>
                          <a:spcPts val="0"/>
                        </a:spcAft>
                      </a:pPr>
                      <a:r>
                        <a:rPr lang="es-ES_tradnl" sz="140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dirty="0">
                          <a:effectLst/>
                        </a:rPr>
                        <a:t> </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dirty="0">
                          <a:effectLst/>
                        </a:rPr>
                        <a:t>Total:</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dirty="0">
                          <a:effectLst/>
                        </a:rPr>
                        <a:t>100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8018227"/>
              </p:ext>
            </p:extLst>
          </p:nvPr>
        </p:nvGraphicFramePr>
        <p:xfrm>
          <a:off x="377613" y="3564519"/>
          <a:ext cx="8180216" cy="2184840"/>
        </p:xfrm>
        <a:graphic>
          <a:graphicData uri="http://schemas.openxmlformats.org/drawingml/2006/table">
            <a:tbl>
              <a:tblPr firstRow="1" firstCol="1" bandRow="1">
                <a:tableStyleId>{5C22544A-7EE6-4342-B048-85BDC9FD1C3A}</a:tableStyleId>
              </a:tblPr>
              <a:tblGrid>
                <a:gridCol w="2191703"/>
                <a:gridCol w="983333"/>
                <a:gridCol w="2094340"/>
                <a:gridCol w="345440"/>
                <a:gridCol w="462915"/>
                <a:gridCol w="462915"/>
                <a:gridCol w="462915"/>
                <a:gridCol w="462915"/>
                <a:gridCol w="713740"/>
              </a:tblGrid>
              <a:tr h="225570">
                <a:tc>
                  <a:txBody>
                    <a:bodyPr/>
                    <a:lstStyle/>
                    <a:p>
                      <a:pPr indent="180340" algn="l">
                        <a:lnSpc>
                          <a:spcPct val="150000"/>
                        </a:lnSpc>
                        <a:spcAft>
                          <a:spcPts val="0"/>
                        </a:spcAft>
                      </a:pPr>
                      <a:r>
                        <a:rPr lang="es-EC" sz="1100" dirty="0">
                          <a:effectLst/>
                        </a:rPr>
                        <a:t>SISTEMA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50000"/>
                        </a:lnSpc>
                        <a:spcAft>
                          <a:spcPts val="0"/>
                        </a:spcAft>
                      </a:pPr>
                      <a:r>
                        <a:rPr lang="es-EC" sz="1100">
                          <a:effectLst/>
                        </a:rPr>
                        <a:t>ÍTEM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gridSpan="6">
                  <a:txBody>
                    <a:bodyPr/>
                    <a:lstStyle/>
                    <a:p>
                      <a:pPr indent="180340" algn="ctr">
                        <a:lnSpc>
                          <a:spcPct val="150000"/>
                        </a:lnSpc>
                        <a:spcAft>
                          <a:spcPts val="0"/>
                        </a:spcAft>
                      </a:pPr>
                      <a:r>
                        <a:rPr lang="es-EC" sz="1100">
                          <a:effectLst/>
                        </a:rPr>
                        <a:t>CRITERIOS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l">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483345">
                <a:tc>
                  <a:txBody>
                    <a:bodyPr/>
                    <a:lstStyle/>
                    <a:p>
                      <a:pPr indent="180340" algn="l">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50000"/>
                        </a:lnSpc>
                        <a:spcAft>
                          <a:spcPts val="0"/>
                        </a:spcAft>
                      </a:pPr>
                      <a:r>
                        <a:rPr lang="es-EC" sz="1100">
                          <a:effectLst/>
                        </a:rPr>
                        <a:t>Tipos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tc>
                <a:tc>
                  <a:txBody>
                    <a:bodyPr/>
                    <a:lstStyle/>
                    <a:p>
                      <a:pPr indent="180340" algn="ctr">
                        <a:lnSpc>
                          <a:spcPct val="150000"/>
                        </a:lnSpc>
                        <a:spcAft>
                          <a:spcPts val="0"/>
                        </a:spcAft>
                      </a:pPr>
                      <a:r>
                        <a:rPr lang="es-EC" sz="1100">
                          <a:effectLst/>
                        </a:rPr>
                        <a:t>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100">
                          <a:effectLst/>
                        </a:rPr>
                        <a:t>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100">
                          <a:effectLst/>
                        </a:rPr>
                        <a:t>C</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100">
                          <a:effectLst/>
                        </a:rPr>
                        <a:t>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1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483345">
                <a:tc rowSpan="3">
                  <a:txBody>
                    <a:bodyPr/>
                    <a:lstStyle/>
                    <a:p>
                      <a:pPr indent="180340" algn="ctr">
                        <a:lnSpc>
                          <a:spcPct val="150000"/>
                        </a:lnSpc>
                        <a:spcAft>
                          <a:spcPts val="0"/>
                        </a:spcAft>
                      </a:pPr>
                      <a:r>
                        <a:rPr lang="es-EC" sz="1100">
                          <a:effectLst/>
                        </a:rPr>
                        <a:t>Control de posición angular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rowSpan="3">
                  <a:txBody>
                    <a:bodyPr/>
                    <a:lstStyle/>
                    <a:p>
                      <a:pPr indent="180340" algn="ctr">
                        <a:lnSpc>
                          <a:spcPct val="150000"/>
                        </a:lnSpc>
                        <a:spcAft>
                          <a:spcPts val="0"/>
                        </a:spcAft>
                      </a:pPr>
                      <a:r>
                        <a:rPr lang="es-EC" sz="1100">
                          <a:effectLst/>
                        </a:rPr>
                        <a:t>Encoder Incremental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l">
                        <a:lnSpc>
                          <a:spcPct val="150000"/>
                        </a:lnSpc>
                        <a:spcAft>
                          <a:spcPts val="0"/>
                        </a:spcAft>
                      </a:pPr>
                      <a:r>
                        <a:rPr lang="es-EC" sz="1100">
                          <a:effectLst/>
                        </a:rPr>
                        <a:t>Karlsson robotics 1024 P/R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tc>
                <a:tc>
                  <a:txBody>
                    <a:bodyPr/>
                    <a:lstStyle/>
                    <a:p>
                      <a:pPr indent="180340" algn="r">
                        <a:lnSpc>
                          <a:spcPct val="150000"/>
                        </a:lnSpc>
                        <a:spcAft>
                          <a:spcPts val="0"/>
                        </a:spcAft>
                      </a:pPr>
                      <a:r>
                        <a:rPr lang="es-EC" sz="1100">
                          <a:effectLst/>
                        </a:rPr>
                        <a:t>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dirty="0">
                          <a:effectLst/>
                        </a:rPr>
                        <a:t>75</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483345">
                <a:tc vMerge="1">
                  <a:txBody>
                    <a:bodyPr/>
                    <a:lstStyle/>
                    <a:p>
                      <a:endParaRPr lang="es-EC"/>
                    </a:p>
                  </a:txBody>
                  <a:tcPr/>
                </a:tc>
                <a:tc vMerge="1">
                  <a:txBody>
                    <a:bodyPr/>
                    <a:lstStyle/>
                    <a:p>
                      <a:endParaRPr lang="es-EC"/>
                    </a:p>
                  </a:txBody>
                  <a:tcPr/>
                </a:tc>
                <a:tc>
                  <a:txBody>
                    <a:bodyPr/>
                    <a:lstStyle/>
                    <a:p>
                      <a:pPr indent="180340" algn="l">
                        <a:lnSpc>
                          <a:spcPct val="150000"/>
                        </a:lnSpc>
                        <a:spcAft>
                          <a:spcPts val="0"/>
                        </a:spcAft>
                      </a:pPr>
                      <a:r>
                        <a:rPr lang="es-EC" sz="1100">
                          <a:effectLst/>
                        </a:rPr>
                        <a:t>Singswise 600 P/R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tc>
                <a:tc>
                  <a:txBody>
                    <a:bodyPr/>
                    <a:lstStyle/>
                    <a:p>
                      <a:pPr indent="180340" algn="r">
                        <a:lnSpc>
                          <a:spcPct val="150000"/>
                        </a:lnSpc>
                        <a:spcAft>
                          <a:spcPts val="0"/>
                        </a:spcAft>
                      </a:pPr>
                      <a:r>
                        <a:rPr lang="es-EC" sz="11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483345">
                <a:tc vMerge="1">
                  <a:txBody>
                    <a:bodyPr/>
                    <a:lstStyle/>
                    <a:p>
                      <a:endParaRPr lang="es-EC"/>
                    </a:p>
                  </a:txBody>
                  <a:tcPr/>
                </a:tc>
                <a:tc vMerge="1">
                  <a:txBody>
                    <a:bodyPr/>
                    <a:lstStyle/>
                    <a:p>
                      <a:endParaRPr lang="es-EC"/>
                    </a:p>
                  </a:txBody>
                  <a:tcPr/>
                </a:tc>
                <a:tc>
                  <a:txBody>
                    <a:bodyPr/>
                    <a:lstStyle/>
                    <a:p>
                      <a:pPr indent="180340" algn="l">
                        <a:lnSpc>
                          <a:spcPct val="150000"/>
                        </a:lnSpc>
                        <a:spcAft>
                          <a:spcPts val="0"/>
                        </a:spcAft>
                      </a:pPr>
                      <a:r>
                        <a:rPr lang="es-EC" sz="1100">
                          <a:effectLst/>
                        </a:rPr>
                        <a:t>Singswise 360 P/R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dirty="0"/>
                    </a:p>
                  </a:txBody>
                  <a:tcPr marL="44450" marR="44450" marT="0" marB="0" anchor="b"/>
                </a:tc>
                <a:tc>
                  <a:txBody>
                    <a:bodyPr/>
                    <a:lstStyle/>
                    <a:p>
                      <a:pPr indent="180340" algn="r">
                        <a:lnSpc>
                          <a:spcPct val="150000"/>
                        </a:lnSpc>
                        <a:spcAft>
                          <a:spcPts val="0"/>
                        </a:spcAft>
                      </a:pPr>
                      <a:r>
                        <a:rPr lang="es-EC" sz="1100">
                          <a:effectLst/>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100" dirty="0">
                          <a:effectLst/>
                        </a:rPr>
                        <a:t>75</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6" name="TextBox 5"/>
          <p:cNvSpPr txBox="1"/>
          <p:nvPr/>
        </p:nvSpPr>
        <p:spPr>
          <a:xfrm>
            <a:off x="6254899" y="736602"/>
            <a:ext cx="5207000" cy="2308324"/>
          </a:xfrm>
          <a:prstGeom prst="rect">
            <a:avLst/>
          </a:prstGeom>
          <a:noFill/>
        </p:spPr>
        <p:txBody>
          <a:bodyPr wrap="square" rtlCol="0">
            <a:spAutoFit/>
          </a:bodyPr>
          <a:lstStyle/>
          <a:p>
            <a:pPr algn="just"/>
            <a:r>
              <a:rPr lang="es-MX" dirty="0"/>
              <a:t>Como se puede observar en la </a:t>
            </a:r>
            <a:r>
              <a:rPr lang="es-MX" dirty="0" smtClean="0"/>
              <a:t>Tabla, </a:t>
            </a:r>
            <a:r>
              <a:rPr lang="es-MX" dirty="0"/>
              <a:t>el sensor que mejor puntaje </a:t>
            </a:r>
            <a:r>
              <a:rPr lang="es-MX" dirty="0" smtClean="0"/>
              <a:t>obtiene </a:t>
            </a:r>
            <a:r>
              <a:rPr lang="es-MX" dirty="0"/>
              <a:t>de los criterios evaluados fue el sensor Singswise 600 </a:t>
            </a:r>
            <a:r>
              <a:rPr lang="es-EC" dirty="0"/>
              <a:t>P/R, </a:t>
            </a:r>
            <a:r>
              <a:rPr lang="es-ES_tradnl" dirty="0"/>
              <a:t>E6C2-CWZ6C, el cual es un encoder que proporciona 600 pulsos por revolución con una frecuencia de respuesta máxima de 100 [KHz], </a:t>
            </a:r>
            <a:r>
              <a:rPr lang="es-ES_tradnl" dirty="0" smtClean="0"/>
              <a:t>lo suficientemente rápido </a:t>
            </a:r>
            <a:r>
              <a:rPr lang="es-ES_tradnl" dirty="0"/>
              <a:t>para la aplicación del </a:t>
            </a:r>
            <a:r>
              <a:rPr lang="es-ES_tradnl" dirty="0" smtClean="0"/>
              <a:t>proyecto.</a:t>
            </a:r>
            <a:endParaRPr lang="es-EC" dirty="0"/>
          </a:p>
        </p:txBody>
      </p:sp>
      <p:pic>
        <p:nvPicPr>
          <p:cNvPr id="7" name="Picture 6" descr="http://ecx.images-amazon.com/images/I/31gAF1XUZ0L.jpg"/>
          <p:cNvPicPr/>
          <p:nvPr/>
        </p:nvPicPr>
        <p:blipFill>
          <a:blip r:embed="rId2">
            <a:extLst>
              <a:ext uri="{28A0092B-C50C-407E-A947-70E740481C1C}">
                <a14:useLocalDpi xmlns:a14="http://schemas.microsoft.com/office/drawing/2010/main" val="0"/>
              </a:ext>
            </a:extLst>
          </a:blip>
          <a:srcRect/>
          <a:stretch>
            <a:fillRect/>
          </a:stretch>
        </p:blipFill>
        <p:spPr bwMode="auto">
          <a:xfrm>
            <a:off x="9034231" y="3564519"/>
            <a:ext cx="2427668" cy="2151063"/>
          </a:xfrm>
          <a:prstGeom prst="rect">
            <a:avLst/>
          </a:prstGeom>
          <a:noFill/>
          <a:ln>
            <a:noFill/>
          </a:ln>
        </p:spPr>
      </p:pic>
    </p:spTree>
    <p:extLst>
      <p:ext uri="{BB962C8B-B14F-4D97-AF65-F5344CB8AC3E}">
        <p14:creationId xmlns:p14="http://schemas.microsoft.com/office/powerpoint/2010/main" val="26077359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000" dirty="0"/>
              <a:t>ACONDICIONAMIENTO DE SEÑAL </a:t>
            </a:r>
            <a:r>
              <a:rPr lang="es-MX" sz="4000" dirty="0" smtClean="0"/>
              <a:t/>
            </a:r>
            <a:br>
              <a:rPr lang="es-MX" sz="4000" dirty="0" smtClean="0"/>
            </a:br>
            <a:r>
              <a:rPr lang="es-MX" sz="4000" dirty="0" smtClean="0"/>
              <a:t>PROVENIENTE </a:t>
            </a:r>
            <a:r>
              <a:rPr lang="es-MX" sz="4000" dirty="0"/>
              <a:t>DEL ENCODER INCREMENTAL</a:t>
            </a:r>
            <a:endParaRPr lang="es-EC" sz="4000" dirty="0"/>
          </a:p>
        </p:txBody>
      </p:sp>
      <p:sp>
        <p:nvSpPr>
          <p:cNvPr id="3" name="Content Placeholder 2"/>
          <p:cNvSpPr>
            <a:spLocks noGrp="1"/>
          </p:cNvSpPr>
          <p:nvPr>
            <p:ph idx="1"/>
          </p:nvPr>
        </p:nvSpPr>
        <p:spPr>
          <a:xfrm>
            <a:off x="1097280" y="2336800"/>
            <a:ext cx="6124787" cy="3532294"/>
          </a:xfrm>
        </p:spPr>
        <p:txBody>
          <a:bodyPr/>
          <a:lstStyle/>
          <a:p>
            <a:pPr algn="just"/>
            <a:r>
              <a:rPr lang="es-ES_tradnl" dirty="0"/>
              <a:t>Para el acondicionamiento de la señal proveniente del encoder incremental se utilizará un circuito que la amplifica en modo corte-saturación. </a:t>
            </a:r>
            <a:endParaRPr lang="es-ES_tradnl" dirty="0" smtClean="0"/>
          </a:p>
          <a:p>
            <a:pPr algn="just"/>
            <a:r>
              <a:rPr lang="es-ES_tradnl" dirty="0" smtClean="0"/>
              <a:t>Normalmente </a:t>
            </a:r>
            <a:r>
              <a:rPr lang="es-ES_tradnl" dirty="0"/>
              <a:t>la salida del encoder incremental entrega una señal cuadrada supuestamente digital, pero en realidad es analógica. Para que esta señal pseudo-cuadrada sea lo más digital posible se la ha de amplificar lo suficiente para evitar estados intermedios.</a:t>
            </a:r>
            <a:endParaRPr lang="es-EC" dirty="0"/>
          </a:p>
          <a:p>
            <a:endParaRPr lang="es-EC" dirty="0"/>
          </a:p>
        </p:txBody>
      </p:sp>
      <p:pic>
        <p:nvPicPr>
          <p:cNvPr id="36866" name="Picture 2" descr="Cap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176" y="2336800"/>
            <a:ext cx="41910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9370878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321733"/>
                <a:ext cx="10058400" cy="5713307"/>
              </a:xfrm>
            </p:spPr>
            <p:txBody>
              <a:bodyPr/>
              <a:lstStyle/>
              <a:p>
                <a:pPr marL="0" indent="0" algn="just">
                  <a:buNone/>
                </a:pPr>
                <a:r>
                  <a:rPr lang="es-MX" dirty="0"/>
                  <a:t>El circuito a implementar es el que se muestra en la </a:t>
                </a:r>
                <a:r>
                  <a:rPr lang="es-MX" dirty="0" smtClean="0"/>
                  <a:t>figura, </a:t>
                </a:r>
                <a:r>
                  <a:rPr lang="es-MX" dirty="0"/>
                  <a:t>el transistor </a:t>
                </a:r>
                <a:r>
                  <a:rPr lang="es-MX" dirty="0" smtClean="0"/>
                  <a:t>planteado para el diseño </a:t>
                </a:r>
                <a:r>
                  <a:rPr lang="es-MX" dirty="0"/>
                  <a:t>es el  2N2222 NPN con un </a:t>
                </a:r>
                <a14:m>
                  <m:oMath xmlns:m="http://schemas.openxmlformats.org/officeDocument/2006/math">
                    <m:r>
                      <a:rPr lang="en-US" i="1">
                        <a:latin typeface="Cambria Math" panose="02040503050406030204" pitchFamily="18" charset="0"/>
                      </a:rPr>
                      <m:t>𝛽</m:t>
                    </m:r>
                  </m:oMath>
                </a14:m>
                <a:r>
                  <a:rPr lang="es-EC" dirty="0"/>
                  <a:t> igual a 220,</a:t>
                </a:r>
                <a:r>
                  <a:rPr lang="es-MX" dirty="0"/>
                  <a:t> por lo que es necesario encontrar los valores de RB y RC correspondientes.</a:t>
                </a:r>
                <a:endParaRPr lang="es-EC" dirty="0"/>
              </a:p>
              <a:p>
                <a:pPr marL="0" indent="0" algn="just">
                  <a:buNone/>
                </a:pPr>
                <a:r>
                  <a:rPr lang="es-MX" dirty="0" smtClean="0"/>
                  <a:t>La </a:t>
                </a:r>
                <a:r>
                  <a:rPr lang="es-MX" dirty="0"/>
                  <a:t>señal de entrada es una onda cuadrada, la cual tiene un valor mínimo de 0 [V] y un valor máximo de VBB, que es la señal de salida del encoder. </a:t>
                </a:r>
                <a:endParaRPr lang="es-EC" dirty="0"/>
              </a:p>
              <a:p>
                <a:pPr marL="0" indent="0" algn="just">
                  <a:buNone/>
                </a:pPr>
                <a:r>
                  <a:rPr lang="es-MX" dirty="0"/>
                  <a:t> </a:t>
                </a:r>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321733"/>
                <a:ext cx="10058400" cy="5713307"/>
              </a:xfrm>
              <a:blipFill rotWithShape="0">
                <a:blip r:embed="rId2"/>
                <a:stretch>
                  <a:fillRect l="-485" t="-640" r="-485"/>
                </a:stretch>
              </a:blipFill>
            </p:spPr>
            <p:txBody>
              <a:bodyPr/>
              <a:lstStyle/>
              <a:p>
                <a:r>
                  <a:rPr lang="es-EC">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11071"/>
            <a:ext cx="4334722" cy="2874433"/>
          </a:xfrm>
          <a:prstGeom prst="rect">
            <a:avLst/>
          </a:prstGeom>
          <a:noFill/>
          <a:ln>
            <a:noFill/>
          </a:ln>
        </p:spPr>
      </p:pic>
      <mc:AlternateContent xmlns:mc="http://schemas.openxmlformats.org/markup-compatibility/2006" xmlns:a14="http://schemas.microsoft.com/office/drawing/2010/main">
        <mc:Choice Requires="a14">
          <p:sp>
            <p:nvSpPr>
              <p:cNvPr id="5" name="TextBox 4"/>
              <p:cNvSpPr txBox="1"/>
              <p:nvPr/>
            </p:nvSpPr>
            <p:spPr>
              <a:xfrm>
                <a:off x="5588210" y="2134871"/>
                <a:ext cx="6121188" cy="4671279"/>
              </a:xfrm>
              <a:prstGeom prst="rect">
                <a:avLst/>
              </a:prstGeom>
              <a:noFill/>
            </p:spPr>
            <p:txBody>
              <a:bodyPr wrap="square" rtlCol="0">
                <a:spAutoFit/>
              </a:bodyPr>
              <a:lstStyle/>
              <a:p>
                <a:pPr algn="just"/>
                <a:r>
                  <a:rPr lang="es-MX" dirty="0"/>
                  <a:t>La señal amplificada será el voltaje de VCE el cual tiene un valor igual a VCC cuando la señal VBB es cero y un valor negativo cuando IC llegue al valor de saturación. Por lo tanto de la malla 2 tenemos las siguientes ecuaciones:</a:t>
                </a:r>
                <a:endParaRPr lang="es-EC" dirty="0"/>
              </a:p>
              <a:p>
                <a:r>
                  <a:rPr lang="es-MX" dirty="0"/>
                  <a:t> </a:t>
                </a:r>
                <a:endParaRPr lang="es-EC" dirty="0"/>
              </a:p>
              <a:p>
                <a:pPr algn="ctr"/>
                <a14:m>
                  <m:oMath xmlns:m="http://schemas.openxmlformats.org/officeDocument/2006/math">
                    <m:r>
                      <a:rPr lang="es-MX" i="1">
                        <a:latin typeface="Cambria Math" panose="02040503050406030204" pitchFamily="18" charset="0"/>
                      </a:rPr>
                      <m:t>𝑉𝐶𝐸</m:t>
                    </m:r>
                    <m:r>
                      <a:rPr lang="es-MX" i="1">
                        <a:latin typeface="Cambria Math" panose="02040503050406030204" pitchFamily="18" charset="0"/>
                      </a:rPr>
                      <m:t>=</m:t>
                    </m:r>
                    <m:r>
                      <a:rPr lang="es-MX" i="1">
                        <a:latin typeface="Cambria Math" panose="02040503050406030204" pitchFamily="18" charset="0"/>
                      </a:rPr>
                      <m:t>𝑉𝐶𝐶</m:t>
                    </m:r>
                    <m:r>
                      <a:rPr lang="es-MX" i="1">
                        <a:latin typeface="Cambria Math" panose="02040503050406030204" pitchFamily="18" charset="0"/>
                      </a:rPr>
                      <m:t>−</m:t>
                    </m:r>
                    <m:r>
                      <a:rPr lang="es-MX" i="1">
                        <a:latin typeface="Cambria Math" panose="02040503050406030204" pitchFamily="18" charset="0"/>
                      </a:rPr>
                      <m:t>𝑅𝐶</m:t>
                    </m:r>
                    <m:r>
                      <a:rPr lang="es-MX" i="1">
                        <a:latin typeface="Cambria Math" panose="02040503050406030204" pitchFamily="18" charset="0"/>
                      </a:rPr>
                      <m:t>∗</m:t>
                    </m:r>
                    <m:r>
                      <a:rPr lang="es-MX" i="1">
                        <a:latin typeface="Cambria Math" panose="02040503050406030204" pitchFamily="18" charset="0"/>
                      </a:rPr>
                      <m:t>𝐼𝐶</m:t>
                    </m:r>
                  </m:oMath>
                </a14:m>
                <a:r>
                  <a:rPr lang="es-MX" i="1" dirty="0"/>
                  <a:t> </a:t>
                </a:r>
                <a:r>
                  <a:rPr lang="es-EC" i="1" dirty="0"/>
                  <a:t>                                                                                       </a:t>
                </a:r>
                <a14:m>
                  <m:oMath xmlns:m="http://schemas.openxmlformats.org/officeDocument/2006/math">
                    <m:r>
                      <a:rPr lang="es-MX" i="1">
                        <a:latin typeface="Cambria Math" panose="02040503050406030204" pitchFamily="18" charset="0"/>
                      </a:rPr>
                      <m:t>𝐼𝐶𝑠𝑎𝑡</m:t>
                    </m:r>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𝑉𝐶𝐶</m:t>
                        </m:r>
                      </m:num>
                      <m:den>
                        <m:r>
                          <a:rPr lang="es-MX" i="1">
                            <a:latin typeface="Cambria Math" panose="02040503050406030204" pitchFamily="18" charset="0"/>
                          </a:rPr>
                          <m:t>𝑅𝐶</m:t>
                        </m:r>
                      </m:den>
                    </m:f>
                  </m:oMath>
                </a14:m>
                <a:r>
                  <a:rPr lang="es-EC" i="1" dirty="0"/>
                  <a:t>                                                                                                  </a:t>
                </a:r>
                <a:endParaRPr lang="es-EC" dirty="0" smtClean="0"/>
              </a:p>
              <a:p>
                <a:r>
                  <a:rPr lang="es-MX" dirty="0" smtClean="0"/>
                  <a:t> </a:t>
                </a:r>
                <a:endParaRPr lang="es-EC" dirty="0" smtClean="0"/>
              </a:p>
              <a:p>
                <a:r>
                  <a:rPr lang="es-MX" dirty="0" smtClean="0"/>
                  <a:t>De </a:t>
                </a:r>
                <a:r>
                  <a:rPr lang="es-MX" dirty="0"/>
                  <a:t>donde VCC = 5 V y RC = 1000 Ω</a:t>
                </a:r>
                <a:endParaRPr lang="es-EC" dirty="0"/>
              </a:p>
              <a:p>
                <a:r>
                  <a:rPr lang="es-MX" dirty="0"/>
                  <a:t> </a:t>
                </a:r>
                <a:endParaRPr lang="es-EC" dirty="0"/>
              </a:p>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𝐼𝐶𝑠𝑎𝑡</m:t>
                      </m:r>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5 [</m:t>
                          </m:r>
                          <m:r>
                            <a:rPr lang="es-MX" i="1">
                              <a:latin typeface="Cambria Math" panose="02040503050406030204" pitchFamily="18" charset="0"/>
                            </a:rPr>
                            <m:t>𝑉</m:t>
                          </m:r>
                          <m:r>
                            <a:rPr lang="es-MX" i="1">
                              <a:latin typeface="Cambria Math" panose="02040503050406030204" pitchFamily="18" charset="0"/>
                            </a:rPr>
                            <m:t>]</m:t>
                          </m:r>
                        </m:num>
                        <m:den>
                          <m:r>
                            <a:rPr lang="es-MX" i="1">
                              <a:latin typeface="Cambria Math" panose="02040503050406030204" pitchFamily="18" charset="0"/>
                            </a:rPr>
                            <m:t>1000 [</m:t>
                          </m:r>
                          <m:r>
                            <m:rPr>
                              <m:sty m:val="p"/>
                            </m:rPr>
                            <a:rPr lang="es-MX">
                              <a:latin typeface="Cambria Math" panose="02040503050406030204" pitchFamily="18" charset="0"/>
                            </a:rPr>
                            <m:t>Ω</m:t>
                          </m:r>
                          <m:r>
                            <a:rPr lang="es-MX">
                              <a:latin typeface="Cambria Math" panose="02040503050406030204" pitchFamily="18" charset="0"/>
                            </a:rPr>
                            <m:t>]</m:t>
                          </m:r>
                        </m:den>
                      </m:f>
                    </m:oMath>
                  </m:oMathPara>
                </a14:m>
                <a:endParaRPr lang="es-EC" dirty="0"/>
              </a:p>
              <a:p>
                <a:r>
                  <a:rPr lang="es-MX" dirty="0"/>
                  <a:t> </a:t>
                </a:r>
                <a:endParaRPr lang="es-EC" dirty="0"/>
              </a:p>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𝐼𝐶𝑠𝑎𝑡</m:t>
                      </m:r>
                      <m:r>
                        <a:rPr lang="es-MX" i="1">
                          <a:latin typeface="Cambria Math" panose="02040503050406030204" pitchFamily="18" charset="0"/>
                        </a:rPr>
                        <m:t>=5 [</m:t>
                      </m:r>
                      <m:r>
                        <a:rPr lang="es-MX" i="1">
                          <a:latin typeface="Cambria Math" panose="02040503050406030204" pitchFamily="18" charset="0"/>
                        </a:rPr>
                        <m:t>𝑚𝐴</m:t>
                      </m:r>
                      <m:r>
                        <a:rPr lang="es-MX" i="1">
                          <a:latin typeface="Cambria Math" panose="02040503050406030204" pitchFamily="18" charset="0"/>
                        </a:rPr>
                        <m:t>]</m:t>
                      </m:r>
                    </m:oMath>
                  </m:oMathPara>
                </a14:m>
                <a:endParaRPr lang="es-EC" dirty="0"/>
              </a:p>
              <a:p>
                <a:endParaRPr lang="es-EC" dirty="0"/>
              </a:p>
            </p:txBody>
          </p:sp>
        </mc:Choice>
        <mc:Fallback xmlns="">
          <p:sp>
            <p:nvSpPr>
              <p:cNvPr id="5" name="TextBox 4"/>
              <p:cNvSpPr txBox="1">
                <a:spLocks noRot="1" noChangeAspect="1" noMove="1" noResize="1" noEditPoints="1" noAdjustHandles="1" noChangeArrowheads="1" noChangeShapeType="1" noTextEdit="1"/>
              </p:cNvSpPr>
              <p:nvPr/>
            </p:nvSpPr>
            <p:spPr>
              <a:xfrm>
                <a:off x="5588210" y="2134871"/>
                <a:ext cx="6121188" cy="4671279"/>
              </a:xfrm>
              <a:prstGeom prst="rect">
                <a:avLst/>
              </a:prstGeom>
              <a:blipFill rotWithShape="0">
                <a:blip r:embed="rId4"/>
                <a:stretch>
                  <a:fillRect l="-896" t="-653" r="-797"/>
                </a:stretch>
              </a:blipFill>
            </p:spPr>
            <p:txBody>
              <a:bodyPr/>
              <a:lstStyle/>
              <a:p>
                <a:r>
                  <a:rPr lang="es-EC">
                    <a:noFill/>
                  </a:rPr>
                  <a:t> </a:t>
                </a:r>
              </a:p>
            </p:txBody>
          </p:sp>
        </mc:Fallback>
      </mc:AlternateContent>
    </p:spTree>
    <p:extLst>
      <p:ext uri="{BB962C8B-B14F-4D97-AF65-F5344CB8AC3E}">
        <p14:creationId xmlns:p14="http://schemas.microsoft.com/office/powerpoint/2010/main" val="66601388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279400"/>
                <a:ext cx="5274733" cy="5755640"/>
              </a:xfrm>
            </p:spPr>
            <p:txBody>
              <a:bodyPr>
                <a:normAutofit/>
              </a:bodyPr>
              <a:lstStyle/>
              <a:p>
                <a:pPr marL="0" indent="0">
                  <a:buNone/>
                </a:pPr>
                <a:r>
                  <a:rPr lang="es-MX" dirty="0"/>
                  <a:t>Por lo tanto:</a:t>
                </a:r>
                <a:endParaRPr lang="es-EC" dirty="0"/>
              </a:p>
              <a:p>
                <a:pPr marL="0" indent="0" algn="ctr">
                  <a:buNone/>
                </a:pPr>
                <a:r>
                  <a:rPr lang="es-MX" dirty="0"/>
                  <a:t> </a:t>
                </a:r>
                <a14:m>
                  <m:oMath xmlns:m="http://schemas.openxmlformats.org/officeDocument/2006/math">
                    <m:r>
                      <a:rPr lang="es-MX" i="1">
                        <a:latin typeface="Cambria Math" panose="02040503050406030204" pitchFamily="18" charset="0"/>
                      </a:rPr>
                      <m:t>𝐼𝐵</m:t>
                    </m:r>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𝐼𝐶𝑠𝑎𝑡</m:t>
                        </m:r>
                      </m:num>
                      <m:den>
                        <m:r>
                          <a:rPr lang="es-MX" i="1">
                            <a:latin typeface="Cambria Math" panose="02040503050406030204" pitchFamily="18" charset="0"/>
                          </a:rPr>
                          <m:t>𝛽</m:t>
                        </m:r>
                      </m:den>
                    </m:f>
                  </m:oMath>
                </a14:m>
                <a:r>
                  <a:rPr lang="es-MX" i="1" dirty="0"/>
                  <a:t> </a:t>
                </a:r>
                <a:endParaRPr lang="es-EC" i="1" dirty="0" smtClean="0"/>
              </a:p>
              <a:p>
                <a:pPr marL="0" indent="0">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𝐼𝐵</m:t>
                      </m:r>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5 [</m:t>
                          </m:r>
                          <m:r>
                            <a:rPr lang="es-MX" i="1">
                              <a:latin typeface="Cambria Math" panose="02040503050406030204" pitchFamily="18" charset="0"/>
                            </a:rPr>
                            <m:t>𝑚𝐴</m:t>
                          </m:r>
                          <m:r>
                            <a:rPr lang="es-MX" i="1">
                              <a:latin typeface="Cambria Math" panose="02040503050406030204" pitchFamily="18" charset="0"/>
                            </a:rPr>
                            <m:t>]</m:t>
                          </m:r>
                        </m:num>
                        <m:den>
                          <m:r>
                            <a:rPr lang="es-MX" i="1">
                              <a:latin typeface="Cambria Math" panose="02040503050406030204" pitchFamily="18" charset="0"/>
                            </a:rPr>
                            <m:t>220</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      </m:t>
                      </m:r>
                      <m:r>
                        <a:rPr lang="es-MX" i="1">
                          <a:latin typeface="Cambria Math" panose="02040503050406030204" pitchFamily="18" charset="0"/>
                        </a:rPr>
                        <m:t>𝐼𝐵</m:t>
                      </m:r>
                      <m:r>
                        <a:rPr lang="es-MX" i="1">
                          <a:latin typeface="Cambria Math" panose="02040503050406030204" pitchFamily="18" charset="0"/>
                        </a:rPr>
                        <m:t>=22.72 [</m:t>
                      </m:r>
                      <m:r>
                        <a:rPr lang="es-MX" i="1">
                          <a:latin typeface="Cambria Math" panose="02040503050406030204" pitchFamily="18" charset="0"/>
                        </a:rPr>
                        <m:t>𝑢𝐴</m:t>
                      </m:r>
                      <m:r>
                        <a:rPr lang="es-MX" i="1">
                          <a:latin typeface="Cambria Math" panose="02040503050406030204" pitchFamily="18" charset="0"/>
                        </a:rPr>
                        <m:t>]</m:t>
                      </m:r>
                    </m:oMath>
                  </m:oMathPara>
                </a14:m>
                <a:endParaRPr lang="es-EC" dirty="0"/>
              </a:p>
              <a:p>
                <a:pPr marL="0" indent="0">
                  <a:buNone/>
                </a:pPr>
                <a:r>
                  <a:rPr lang="es-MX" dirty="0"/>
                  <a:t> </a:t>
                </a:r>
                <a:endParaRPr lang="es-EC" dirty="0"/>
              </a:p>
              <a:p>
                <a:pPr marL="0" indent="0">
                  <a:buNone/>
                </a:pPr>
                <a:r>
                  <a:rPr lang="es-MX" dirty="0"/>
                  <a:t>Para encontrar el valor adecuado de RB para asegurar la saturación. </a:t>
                </a:r>
                <a:r>
                  <a:rPr lang="es-MX" dirty="0" smtClean="0"/>
                  <a:t>De </a:t>
                </a:r>
                <a:r>
                  <a:rPr lang="es-MX" dirty="0"/>
                  <a:t>la malla 1 se tiene:</a:t>
                </a:r>
                <a:endParaRPr lang="es-EC" dirty="0"/>
              </a:p>
              <a:p>
                <a:pPr marL="0" indent="0" algn="ctr">
                  <a:buNone/>
                </a:pPr>
                <a:r>
                  <a:rPr lang="es-MX" dirty="0"/>
                  <a:t> </a:t>
                </a:r>
                <a14:m>
                  <m:oMath xmlns:m="http://schemas.openxmlformats.org/officeDocument/2006/math">
                    <m:r>
                      <a:rPr lang="es-MX" i="1">
                        <a:latin typeface="Cambria Math" panose="02040503050406030204" pitchFamily="18" charset="0"/>
                      </a:rPr>
                      <m:t>𝑉𝐵𝐵</m:t>
                    </m:r>
                    <m:r>
                      <a:rPr lang="es-MX" i="1">
                        <a:latin typeface="Cambria Math" panose="02040503050406030204" pitchFamily="18" charset="0"/>
                      </a:rPr>
                      <m:t>=</m:t>
                    </m:r>
                    <m:r>
                      <a:rPr lang="es-MX" i="1">
                        <a:latin typeface="Cambria Math" panose="02040503050406030204" pitchFamily="18" charset="0"/>
                      </a:rPr>
                      <m:t>𝐼𝐵</m:t>
                    </m:r>
                    <m:r>
                      <a:rPr lang="es-MX" i="1">
                        <a:latin typeface="Cambria Math" panose="02040503050406030204" pitchFamily="18" charset="0"/>
                      </a:rPr>
                      <m:t>∗</m:t>
                    </m:r>
                    <m:r>
                      <a:rPr lang="es-MX" i="1">
                        <a:latin typeface="Cambria Math" panose="02040503050406030204" pitchFamily="18" charset="0"/>
                      </a:rPr>
                      <m:t>𝑅𝐵</m:t>
                    </m:r>
                    <m:r>
                      <a:rPr lang="es-MX" i="1">
                        <a:latin typeface="Cambria Math" panose="02040503050406030204" pitchFamily="18" charset="0"/>
                      </a:rPr>
                      <m:t>+</m:t>
                    </m:r>
                    <m:r>
                      <a:rPr lang="es-MX" i="1">
                        <a:latin typeface="Cambria Math" panose="02040503050406030204" pitchFamily="18" charset="0"/>
                      </a:rPr>
                      <m:t>𝑉𝐵𝐸</m:t>
                    </m:r>
                  </m:oMath>
                </a14:m>
                <a:r>
                  <a:rPr lang="es-MX" i="1" dirty="0"/>
                  <a:t> </a:t>
                </a:r>
                <a:r>
                  <a:rPr lang="es-EC" i="1" dirty="0"/>
                  <a:t>       </a:t>
                </a:r>
                <a:endParaRPr lang="es-EC" i="1" dirty="0" smtClean="0"/>
              </a:p>
              <a:p>
                <a:pPr marL="0" indent="0" algn="ctr">
                  <a:buNone/>
                </a:pPr>
                <a:r>
                  <a:rPr lang="es-EC" i="1" dirty="0" smtClean="0"/>
                  <a:t>        </a:t>
                </a:r>
              </a:p>
              <a:p>
                <a:pPr marL="0" indent="0">
                  <a:buNone/>
                </a:pPr>
                <a:r>
                  <a:rPr lang="es-MX" dirty="0" smtClean="0"/>
                  <a:t>De </a:t>
                </a:r>
                <a:r>
                  <a:rPr lang="es-MX" dirty="0"/>
                  <a:t>donde VBE es la tensión mínima de control para encender el diodo base emisor igual a 0.7 [V].</a:t>
                </a:r>
                <a:endParaRPr lang="es-EC" dirty="0"/>
              </a:p>
              <a:p>
                <a:pPr marL="0" indent="0" algn="ctr">
                  <a:buNone/>
                </a:pPr>
                <a:r>
                  <a:rPr lang="es-MX" dirty="0"/>
                  <a:t> </a:t>
                </a:r>
                <a14:m>
                  <m:oMath xmlns:m="http://schemas.openxmlformats.org/officeDocument/2006/math">
                    <m:r>
                      <a:rPr lang="es-MX" i="1">
                        <a:latin typeface="Cambria Math" panose="02040503050406030204" pitchFamily="18" charset="0"/>
                      </a:rPr>
                      <m:t>𝑅𝐵</m:t>
                    </m:r>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𝑉𝐵𝐵</m:t>
                        </m:r>
                        <m:r>
                          <a:rPr lang="es-MX" i="1">
                            <a:latin typeface="Cambria Math" panose="02040503050406030204" pitchFamily="18" charset="0"/>
                          </a:rPr>
                          <m:t>−0.7</m:t>
                        </m:r>
                      </m:num>
                      <m:den>
                        <m:r>
                          <a:rPr lang="es-MX" i="1">
                            <a:latin typeface="Cambria Math" panose="02040503050406030204" pitchFamily="18" charset="0"/>
                          </a:rPr>
                          <m:t>𝐼𝐵</m:t>
                        </m:r>
                      </m:den>
                    </m:f>
                  </m:oMath>
                </a14:m>
                <a:r>
                  <a:rPr lang="es-MX" i="1" dirty="0"/>
                  <a:t> </a:t>
                </a: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279400"/>
                <a:ext cx="5274733" cy="5755640"/>
              </a:xfrm>
              <a:blipFill rotWithShape="0">
                <a:blip r:embed="rId2"/>
                <a:stretch>
                  <a:fillRect l="-925" t="-636"/>
                </a:stretch>
              </a:blipFill>
            </p:spPr>
            <p:txBody>
              <a:bodyPr/>
              <a:lstStyle/>
              <a:p>
                <a:r>
                  <a:rPr lang="es-EC">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143338"/>
            <a:ext cx="4334722" cy="2874433"/>
          </a:xfrm>
          <a:prstGeom prst="rect">
            <a:avLst/>
          </a:prstGeom>
          <a:noFill/>
          <a:ln>
            <a:noFill/>
          </a:ln>
        </p:spPr>
      </p:pic>
      <p:pic>
        <p:nvPicPr>
          <p:cNvPr id="5"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776952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46" y="2293203"/>
            <a:ext cx="10058400" cy="1450757"/>
          </a:xfrm>
        </p:spPr>
        <p:txBody>
          <a:bodyPr>
            <a:normAutofit fontScale="90000"/>
          </a:bodyPr>
          <a:lstStyle/>
          <a:p>
            <a:pPr algn="ctr"/>
            <a:r>
              <a:rPr lang="es-EC" sz="8000" dirty="0" smtClean="0">
                <a:solidFill>
                  <a:schemeClr val="accent1"/>
                </a:solidFill>
              </a:rPr>
              <a:t>FUNDAMENTOS </a:t>
            </a:r>
            <a:br>
              <a:rPr lang="es-EC" sz="8000" dirty="0" smtClean="0">
                <a:solidFill>
                  <a:schemeClr val="accent1"/>
                </a:solidFill>
              </a:rPr>
            </a:br>
            <a:r>
              <a:rPr lang="es-EC" sz="8000" dirty="0" smtClean="0">
                <a:solidFill>
                  <a:schemeClr val="accent1"/>
                </a:solidFill>
              </a:rPr>
              <a:t>TEÓRICOS</a:t>
            </a:r>
            <a:endParaRPr lang="es-EC" sz="8000" dirty="0">
              <a:solidFill>
                <a:schemeClr val="accent1"/>
              </a:solidFill>
            </a:endParaRPr>
          </a:p>
        </p:txBody>
      </p:sp>
    </p:spTree>
    <p:extLst>
      <p:ext uri="{BB962C8B-B14F-4D97-AF65-F5344CB8AC3E}">
        <p14:creationId xmlns:p14="http://schemas.microsoft.com/office/powerpoint/2010/main" val="375742202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32934" y="364067"/>
                <a:ext cx="10058400" cy="5764107"/>
              </a:xfrm>
            </p:spPr>
            <p:txBody>
              <a:bodyPr>
                <a:normAutofit/>
              </a:bodyPr>
              <a:lstStyle/>
              <a:p>
                <a:pPr marL="0" indent="0" algn="just">
                  <a:buNone/>
                </a:pPr>
                <a:r>
                  <a:rPr lang="es-MX" dirty="0" smtClean="0"/>
                  <a:t>Resulta que β se ve afectada por la temperatura y por la IC, por lo cual si β cambia, IB cambiará y esta a su vez cambiará el valor de IC, lo cual podría sacar al transistor de la saturación, por ese motivo se hace que:</a:t>
                </a:r>
              </a:p>
              <a:p>
                <a:pPr marL="0" indent="0" algn="just">
                  <a:buNone/>
                </a:pPr>
                <a:endParaRPr lang="es-EC" dirty="0"/>
              </a:p>
              <a:p>
                <a:pPr marL="0" indent="0" algn="ctr">
                  <a:buNone/>
                </a:pPr>
                <a:r>
                  <a:rPr lang="es-MX" dirty="0"/>
                  <a:t> </a:t>
                </a:r>
                <a14:m>
                  <m:oMath xmlns:m="http://schemas.openxmlformats.org/officeDocument/2006/math">
                    <m:r>
                      <a:rPr lang="es-MX" i="1">
                        <a:latin typeface="Cambria Math" panose="02040503050406030204" pitchFamily="18" charset="0"/>
                      </a:rPr>
                      <m:t>𝐼𝐵</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5∗</m:t>
                        </m:r>
                        <m:r>
                          <a:rPr lang="es-MX" i="1">
                            <a:latin typeface="Cambria Math" panose="02040503050406030204" pitchFamily="18" charset="0"/>
                          </a:rPr>
                          <m:t>𝐼𝐶𝑠𝑎𝑡</m:t>
                        </m:r>
                      </m:num>
                      <m:den>
                        <m:r>
                          <m:rPr>
                            <m:sty m:val="p"/>
                          </m:rPr>
                          <a:rPr lang="es-MX">
                            <a:latin typeface="Cambria Math" panose="02040503050406030204" pitchFamily="18" charset="0"/>
                          </a:rPr>
                          <m:t>β</m:t>
                        </m:r>
                      </m:den>
                    </m:f>
                  </m:oMath>
                </a14:m>
                <a:r>
                  <a:rPr lang="es-MX" dirty="0"/>
                  <a:t>       </a:t>
                </a:r>
                <a:endParaRPr lang="es-MX" dirty="0" smtClean="0"/>
              </a:p>
              <a:p>
                <a:pPr marL="0" indent="0" algn="ctr">
                  <a:buNone/>
                </a:pPr>
                <a:r>
                  <a:rPr lang="es-MX" dirty="0" smtClean="0"/>
                  <a:t>             </a:t>
                </a:r>
                <a:r>
                  <a:rPr lang="es-EC" dirty="0"/>
                  <a:t> </a:t>
                </a:r>
              </a:p>
              <a:p>
                <a:pPr marL="0" indent="0" algn="just">
                  <a:buNone/>
                </a:pPr>
                <a:r>
                  <a:rPr lang="es-MX" dirty="0"/>
                  <a:t>De esta forma se logra asegurar la saturación ya que si β cambia IB cambiará pero ICsat no se verá afectada. De esta manera </a:t>
                </a:r>
                <a:r>
                  <a:rPr lang="es-MX" dirty="0" smtClean="0"/>
                  <a:t>obtenemos</a:t>
                </a:r>
                <a:r>
                  <a:rPr lang="es-MX" dirty="0"/>
                  <a:t> </a:t>
                </a:r>
                <a:r>
                  <a:rPr lang="es-MX" dirty="0" smtClean="0"/>
                  <a:t>lo siguiente.</a:t>
                </a:r>
              </a:p>
              <a:p>
                <a:pPr marL="0" indent="0" algn="just">
                  <a:buNone/>
                </a:pPr>
                <a:endParaRPr lang="es-EC" dirty="0"/>
              </a:p>
              <a:p>
                <a:pPr marL="0" indent="0" algn="ctr">
                  <a:buNone/>
                </a:pPr>
                <a:r>
                  <a:rPr lang="es-MX" dirty="0"/>
                  <a:t> </a:t>
                </a:r>
                <a14:m>
                  <m:oMath xmlns:m="http://schemas.openxmlformats.org/officeDocument/2006/math">
                    <m:r>
                      <a:rPr lang="es-EC" b="0" i="0" smtClean="0">
                        <a:latin typeface="Cambria Math" panose="02040503050406030204" pitchFamily="18" charset="0"/>
                      </a:rPr>
                      <m:t>                   </m:t>
                    </m:r>
                    <m:r>
                      <a:rPr lang="es-MX" i="1">
                        <a:latin typeface="Cambria Math" panose="02040503050406030204" pitchFamily="18" charset="0"/>
                      </a:rPr>
                      <m:t>𝑅𝐵</m:t>
                    </m:r>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𝑉𝐵𝐵</m:t>
                        </m:r>
                        <m:r>
                          <a:rPr lang="es-MX" i="1">
                            <a:latin typeface="Cambria Math" panose="02040503050406030204" pitchFamily="18" charset="0"/>
                          </a:rPr>
                          <m:t>−0.7</m:t>
                        </m:r>
                      </m:num>
                      <m:den>
                        <m:f>
                          <m:fPr>
                            <m:ctrlPr>
                              <a:rPr lang="es-EC" i="1">
                                <a:latin typeface="Cambria Math" panose="02040503050406030204" pitchFamily="18" charset="0"/>
                              </a:rPr>
                            </m:ctrlPr>
                          </m:fPr>
                          <m:num>
                            <m:r>
                              <a:rPr lang="es-MX" i="1">
                                <a:latin typeface="Cambria Math" panose="02040503050406030204" pitchFamily="18" charset="0"/>
                              </a:rPr>
                              <m:t>5∗</m:t>
                            </m:r>
                            <m:r>
                              <a:rPr lang="es-MX" i="1">
                                <a:latin typeface="Cambria Math" panose="02040503050406030204" pitchFamily="18" charset="0"/>
                              </a:rPr>
                              <m:t>𝐼𝐶𝑠𝑎𝑡</m:t>
                            </m:r>
                          </m:num>
                          <m:den>
                            <m:r>
                              <m:rPr>
                                <m:sty m:val="p"/>
                              </m:rPr>
                              <a:rPr lang="es-MX">
                                <a:latin typeface="Cambria Math" panose="02040503050406030204" pitchFamily="18" charset="0"/>
                              </a:rPr>
                              <m:t>β</m:t>
                            </m:r>
                          </m:den>
                        </m:f>
                      </m:den>
                    </m:f>
                  </m:oMath>
                </a14:m>
                <a:r>
                  <a:rPr lang="es-MX" i="1" dirty="0"/>
                  <a:t> </a:t>
                </a:r>
                <a:r>
                  <a:rPr lang="es-EC" i="1" dirty="0"/>
                  <a:t>         </a:t>
                </a:r>
                <a:r>
                  <a:rPr lang="es-MX" dirty="0"/>
                  <a:t> </a:t>
                </a:r>
                <a:endParaRPr lang="es-EC" dirty="0"/>
              </a:p>
              <a:p>
                <a:pPr marL="0" indent="0" algn="just">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     </m:t>
                      </m:r>
                      <m:r>
                        <a:rPr lang="es-MX" i="1">
                          <a:latin typeface="Cambria Math" panose="02040503050406030204" pitchFamily="18" charset="0"/>
                        </a:rPr>
                        <m:t>𝑅𝐵</m:t>
                      </m:r>
                      <m:r>
                        <a:rPr lang="es-MX" i="1">
                          <a:latin typeface="Cambria Math" panose="02040503050406030204" pitchFamily="18" charset="0"/>
                        </a:rPr>
                        <m:t>=</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s-MX" i="1">
                                  <a:latin typeface="Cambria Math" panose="02040503050406030204" pitchFamily="18" charset="0"/>
                                </a:rPr>
                                <m:t>3−0.7</m:t>
                              </m:r>
                            </m:e>
                          </m:d>
                          <m:r>
                            <a:rPr lang="es-MX" i="1">
                              <a:latin typeface="Cambria Math" panose="02040503050406030204" pitchFamily="18" charset="0"/>
                            </a:rPr>
                            <m:t>[</m:t>
                          </m:r>
                          <m:r>
                            <a:rPr lang="es-MX" i="1">
                              <a:latin typeface="Cambria Math" panose="02040503050406030204" pitchFamily="18" charset="0"/>
                            </a:rPr>
                            <m:t>𝑉</m:t>
                          </m:r>
                          <m:r>
                            <a:rPr lang="es-MX" i="1">
                              <a:latin typeface="Cambria Math" panose="02040503050406030204" pitchFamily="18" charset="0"/>
                            </a:rPr>
                            <m:t>]</m:t>
                          </m:r>
                        </m:num>
                        <m:den>
                          <m:f>
                            <m:fPr>
                              <m:ctrlPr>
                                <a:rPr lang="es-EC" i="1">
                                  <a:latin typeface="Cambria Math" panose="02040503050406030204" pitchFamily="18" charset="0"/>
                                </a:rPr>
                              </m:ctrlPr>
                            </m:fPr>
                            <m:num>
                              <m:r>
                                <a:rPr lang="es-MX" i="1">
                                  <a:latin typeface="Cambria Math" panose="02040503050406030204" pitchFamily="18" charset="0"/>
                                </a:rPr>
                                <m:t>5∗5∗</m:t>
                              </m:r>
                              <m:sSup>
                                <m:sSupPr>
                                  <m:ctrlPr>
                                    <a:rPr lang="es-EC" i="1">
                                      <a:latin typeface="Cambria Math" panose="02040503050406030204" pitchFamily="18" charset="0"/>
                                    </a:rPr>
                                  </m:ctrlPr>
                                </m:sSupPr>
                                <m:e>
                                  <m:r>
                                    <a:rPr lang="es-MX" i="1">
                                      <a:latin typeface="Cambria Math" panose="02040503050406030204" pitchFamily="18" charset="0"/>
                                    </a:rPr>
                                    <m:t>10</m:t>
                                  </m:r>
                                </m:e>
                                <m:sup>
                                  <m:r>
                                    <a:rPr lang="es-MX" i="1">
                                      <a:latin typeface="Cambria Math" panose="02040503050406030204" pitchFamily="18" charset="0"/>
                                    </a:rPr>
                                    <m:t>−3</m:t>
                                  </m:r>
                                </m:sup>
                              </m:sSup>
                              <m:r>
                                <a:rPr lang="es-MX" i="1">
                                  <a:latin typeface="Cambria Math" panose="02040503050406030204" pitchFamily="18" charset="0"/>
                                </a:rPr>
                                <m:t>[</m:t>
                              </m:r>
                              <m:r>
                                <a:rPr lang="es-MX" i="1">
                                  <a:latin typeface="Cambria Math" panose="02040503050406030204" pitchFamily="18" charset="0"/>
                                </a:rPr>
                                <m:t>𝐴</m:t>
                              </m:r>
                              <m:r>
                                <a:rPr lang="es-MX" i="1">
                                  <a:latin typeface="Cambria Math" panose="02040503050406030204" pitchFamily="18" charset="0"/>
                                </a:rPr>
                                <m:t>]</m:t>
                              </m:r>
                            </m:num>
                            <m:den>
                              <m:r>
                                <a:rPr lang="es-MX">
                                  <a:latin typeface="Cambria Math" panose="02040503050406030204" pitchFamily="18" charset="0"/>
                                </a:rPr>
                                <m:t>220</m:t>
                              </m:r>
                            </m:den>
                          </m:f>
                        </m:den>
                      </m:f>
                    </m:oMath>
                  </m:oMathPara>
                </a14:m>
                <a:endParaRPr lang="es-EC" dirty="0"/>
              </a:p>
              <a:p>
                <a:pPr marL="0" indent="0" algn="just">
                  <a:buNone/>
                </a:pPr>
                <a:r>
                  <a:rPr lang="es-MX" dirty="0"/>
                  <a:t> </a:t>
                </a:r>
                <a:endParaRPr lang="es-EC" dirty="0"/>
              </a:p>
              <a:p>
                <a:pPr marL="0" indent="0" algn="just">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     </m:t>
                      </m:r>
                      <m:r>
                        <a:rPr lang="es-MX" i="1">
                          <a:latin typeface="Cambria Math" panose="02040503050406030204" pitchFamily="18" charset="0"/>
                        </a:rPr>
                        <m:t>𝑅𝐵</m:t>
                      </m:r>
                      <m:r>
                        <a:rPr lang="es-MX" i="1">
                          <a:latin typeface="Cambria Math" panose="02040503050406030204" pitchFamily="18" charset="0"/>
                        </a:rPr>
                        <m:t>=20.240 [</m:t>
                      </m:r>
                      <m:r>
                        <a:rPr lang="es-MX" i="1">
                          <a:latin typeface="Cambria Math" panose="02040503050406030204" pitchFamily="18" charset="0"/>
                        </a:rPr>
                        <m:t>𝐾</m:t>
                      </m:r>
                      <m:r>
                        <a:rPr lang="es-MX" i="1">
                          <a:latin typeface="Cambria Math" panose="02040503050406030204" pitchFamily="18" charset="0"/>
                        </a:rPr>
                        <m:t>𝛺</m:t>
                      </m:r>
                      <m:r>
                        <a:rPr lang="es-MX" i="1">
                          <a:latin typeface="Cambria Math" panose="02040503050406030204" pitchFamily="18" charset="0"/>
                        </a:rPr>
                        <m:t>]</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32934" y="364067"/>
                <a:ext cx="10058400" cy="5764107"/>
              </a:xfrm>
              <a:blipFill rotWithShape="0">
                <a:blip r:embed="rId2"/>
                <a:stretch>
                  <a:fillRect l="-485" t="-635" r="-545"/>
                </a:stretch>
              </a:blipFill>
            </p:spPr>
            <p:txBody>
              <a:bodyPr/>
              <a:lstStyle/>
              <a:p>
                <a:r>
                  <a:rPr lang="es-EC">
                    <a:noFill/>
                  </a:rPr>
                  <a:t> </a:t>
                </a:r>
              </a:p>
            </p:txBody>
          </p:sp>
        </mc:Fallback>
      </mc:AlternateContent>
    </p:spTree>
    <p:extLst>
      <p:ext uri="{BB962C8B-B14F-4D97-AF65-F5344CB8AC3E}">
        <p14:creationId xmlns:p14="http://schemas.microsoft.com/office/powerpoint/2010/main" val="30840189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406400"/>
            <a:ext cx="10058400" cy="5628640"/>
          </a:xfrm>
        </p:spPr>
        <p:txBody>
          <a:bodyPr/>
          <a:lstStyle/>
          <a:p>
            <a:pPr marL="0" indent="0" algn="just">
              <a:buNone/>
            </a:pPr>
            <a:endParaRPr lang="es-MX" dirty="0" smtClean="0"/>
          </a:p>
          <a:p>
            <a:pPr marL="0" indent="0" algn="just">
              <a:buNone/>
            </a:pPr>
            <a:r>
              <a:rPr lang="es-MX" dirty="0" smtClean="0"/>
              <a:t>Realizando </a:t>
            </a:r>
            <a:r>
              <a:rPr lang="es-MX" dirty="0"/>
              <a:t>la simulación del circuito con los valores de las resistencias encontradas y utilizando </a:t>
            </a:r>
            <a:r>
              <a:rPr lang="es-MX" dirty="0" smtClean="0"/>
              <a:t>el </a:t>
            </a:r>
            <a:r>
              <a:rPr lang="es-MX" dirty="0"/>
              <a:t>software de ingeniería proteus, logramos observar mediante el osciloscopio digital que la señal de entrada (azul) al pasar por el circuito amplificador de modo </a:t>
            </a:r>
            <a:r>
              <a:rPr lang="es-MX" dirty="0" smtClean="0"/>
              <a:t>corte </a:t>
            </a:r>
            <a:r>
              <a:rPr lang="es-MX" dirty="0"/>
              <a:t>– saturación, nos entrega una señal de salida (amarilla) totalmente </a:t>
            </a:r>
            <a:r>
              <a:rPr lang="es-MX" dirty="0" smtClean="0"/>
              <a:t>digital.</a:t>
            </a:r>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530600" y="2244936"/>
            <a:ext cx="5130800" cy="4027171"/>
          </a:xfrm>
          <a:prstGeom prst="rect">
            <a:avLst/>
          </a:prstGeom>
          <a:noFill/>
          <a:ln>
            <a:noFill/>
          </a:ln>
        </p:spPr>
      </p:pic>
    </p:spTree>
    <p:extLst>
      <p:ext uri="{BB962C8B-B14F-4D97-AF65-F5344CB8AC3E}">
        <p14:creationId xmlns:p14="http://schemas.microsoft.com/office/powerpoint/2010/main" val="11766023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000" dirty="0"/>
              <a:t>SELECCIÓN SENSOR DE </a:t>
            </a:r>
            <a:r>
              <a:rPr lang="es-MX" sz="4000" dirty="0" smtClean="0"/>
              <a:t>POSICIÓN</a:t>
            </a:r>
            <a:br>
              <a:rPr lang="es-MX" sz="4000" dirty="0" smtClean="0"/>
            </a:br>
            <a:r>
              <a:rPr lang="es-MX" sz="4000" dirty="0" smtClean="0"/>
              <a:t>LINEAL</a:t>
            </a:r>
            <a:endParaRPr lang="es-EC" sz="4000" dirty="0"/>
          </a:p>
        </p:txBody>
      </p:sp>
      <p:sp>
        <p:nvSpPr>
          <p:cNvPr id="3" name="Content Placeholder 2"/>
          <p:cNvSpPr>
            <a:spLocks noGrp="1"/>
          </p:cNvSpPr>
          <p:nvPr>
            <p:ph idx="1"/>
          </p:nvPr>
        </p:nvSpPr>
        <p:spPr>
          <a:xfrm>
            <a:off x="1097280" y="1845734"/>
            <a:ext cx="10058400" cy="4580466"/>
          </a:xfrm>
        </p:spPr>
        <p:txBody>
          <a:bodyPr>
            <a:normAutofit/>
          </a:bodyPr>
          <a:lstStyle/>
          <a:p>
            <a:pPr algn="just"/>
            <a:r>
              <a:rPr lang="es-MX" dirty="0"/>
              <a:t>Los sensores de posición lineal o de alcance son sensores que miden la distancia desde un punto de referencia (que suele estar en el propio sensor) hasta objetos en el campo de operación del sensor. </a:t>
            </a:r>
            <a:endParaRPr lang="es-MX" dirty="0" smtClean="0"/>
          </a:p>
          <a:p>
            <a:r>
              <a:rPr lang="es-MX" dirty="0" smtClean="0"/>
              <a:t>Los </a:t>
            </a:r>
            <a:r>
              <a:rPr lang="es-MX" dirty="0"/>
              <a:t>requisitos mínimos que debe cumplir el sensor de alcance son:</a:t>
            </a:r>
            <a:endParaRPr lang="es-EC" dirty="0"/>
          </a:p>
          <a:p>
            <a:pPr>
              <a:buFont typeface="Wingdings" panose="05000000000000000000" pitchFamily="2" charset="2"/>
              <a:buChar char="q"/>
            </a:pPr>
            <a:r>
              <a:rPr lang="es-MX" dirty="0" smtClean="0"/>
              <a:t>Rango </a:t>
            </a:r>
            <a:r>
              <a:rPr lang="es-MX" dirty="0"/>
              <a:t>de distancia de 5 a 100 cm</a:t>
            </a:r>
            <a:endParaRPr lang="es-EC" dirty="0"/>
          </a:p>
          <a:p>
            <a:pPr lvl="0">
              <a:buFont typeface="Wingdings" panose="05000000000000000000" pitchFamily="2" charset="2"/>
              <a:buChar char="q"/>
            </a:pPr>
            <a:r>
              <a:rPr lang="es-MX" dirty="0"/>
              <a:t>Robusto</a:t>
            </a:r>
            <a:endParaRPr lang="es-EC" dirty="0"/>
          </a:p>
          <a:p>
            <a:pPr lvl="0">
              <a:buFont typeface="Wingdings" panose="05000000000000000000" pitchFamily="2" charset="2"/>
              <a:buChar char="q"/>
            </a:pPr>
            <a:r>
              <a:rPr lang="es-MX" dirty="0"/>
              <a:t>Compacto</a:t>
            </a:r>
            <a:endParaRPr lang="es-EC" dirty="0"/>
          </a:p>
          <a:p>
            <a:pPr lvl="0">
              <a:buFont typeface="Wingdings" panose="05000000000000000000" pitchFamily="2" charset="2"/>
              <a:buChar char="q"/>
            </a:pPr>
            <a:r>
              <a:rPr lang="es-MX" dirty="0"/>
              <a:t>Salida analógica de 4 a 20 mA</a:t>
            </a:r>
            <a:endParaRPr lang="es-EC" dirty="0"/>
          </a:p>
          <a:p>
            <a:pPr lvl="0">
              <a:buFont typeface="Wingdings" panose="05000000000000000000" pitchFamily="2" charset="2"/>
              <a:buChar char="q"/>
            </a:pPr>
            <a:r>
              <a:rPr lang="es-MX" dirty="0"/>
              <a:t>De fácil montaje</a:t>
            </a:r>
            <a:endParaRPr lang="es-EC" dirty="0"/>
          </a:p>
          <a:p>
            <a:pPr lvl="0">
              <a:buFont typeface="Wingdings" panose="05000000000000000000" pitchFamily="2" charset="2"/>
              <a:buChar char="q"/>
            </a:pPr>
            <a:r>
              <a:rPr lang="es-MX" dirty="0"/>
              <a:t>De fácil adquisición</a:t>
            </a:r>
            <a:endParaRPr lang="es-EC" dirty="0"/>
          </a:p>
          <a:p>
            <a:pPr lvl="0">
              <a:buFont typeface="Wingdings" panose="05000000000000000000" pitchFamily="2" charset="2"/>
              <a:buChar char="q"/>
            </a:pPr>
            <a:r>
              <a:rPr lang="es-MX" dirty="0"/>
              <a:t>Económico</a:t>
            </a:r>
            <a:endParaRPr lang="es-EC" dirty="0"/>
          </a:p>
          <a:p>
            <a:pPr algn="just"/>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4919546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400" dirty="0"/>
              <a:t>Matriz morfológica de la selección del </a:t>
            </a:r>
            <a:r>
              <a:rPr lang="es-ES_tradnl" sz="4400" dirty="0" smtClean="0"/>
              <a:t/>
            </a:r>
            <a:br>
              <a:rPr lang="es-ES_tradnl" sz="4400" dirty="0" smtClean="0"/>
            </a:br>
            <a:r>
              <a:rPr lang="es-ES_tradnl" sz="4400" dirty="0" smtClean="0"/>
              <a:t>sensor </a:t>
            </a:r>
            <a:r>
              <a:rPr lang="es-ES_tradnl" sz="4400" dirty="0"/>
              <a:t>de posición </a:t>
            </a:r>
            <a:r>
              <a:rPr lang="es-ES_tradnl" sz="4400" dirty="0" smtClean="0"/>
              <a:t>lineal</a:t>
            </a:r>
            <a:endParaRPr lang="es-EC" sz="4400" dirty="0"/>
          </a:p>
        </p:txBody>
      </p:sp>
      <p:pic>
        <p:nvPicPr>
          <p:cNvPr id="7" name="Content Placeholder 6"/>
          <p:cNvPicPr>
            <a:picLocks noGrp="1" noChangeAspect="1"/>
          </p:cNvPicPr>
          <p:nvPr>
            <p:ph idx="1"/>
          </p:nvPr>
        </p:nvPicPr>
        <p:blipFill>
          <a:blip r:embed="rId2"/>
          <a:stretch>
            <a:fillRect/>
          </a:stretch>
        </p:blipFill>
        <p:spPr>
          <a:xfrm>
            <a:off x="3257241" y="1863196"/>
            <a:ext cx="5738477" cy="4419070"/>
          </a:xfrm>
          <a:prstGeom prst="rect">
            <a:avLst/>
          </a:prstGeom>
        </p:spPr>
      </p:pic>
      <p:pic>
        <p:nvPicPr>
          <p:cNvPr id="8"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27444782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505" y="404025"/>
            <a:ext cx="10058400" cy="710328"/>
          </a:xfrm>
        </p:spPr>
        <p:txBody>
          <a:bodyPr>
            <a:normAutofit fontScale="90000"/>
          </a:bodyPr>
          <a:lstStyle/>
          <a:p>
            <a:pPr algn="ctr"/>
            <a:r>
              <a:rPr lang="es-EC" dirty="0" smtClean="0"/>
              <a:t>Matrices de selección</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5004039"/>
              </p:ext>
            </p:extLst>
          </p:nvPr>
        </p:nvGraphicFramePr>
        <p:xfrm>
          <a:off x="474133" y="1722868"/>
          <a:ext cx="4821343" cy="2701633"/>
        </p:xfrm>
        <a:graphic>
          <a:graphicData uri="http://schemas.openxmlformats.org/drawingml/2006/table">
            <a:tbl>
              <a:tblPr firstRow="1" firstCol="1" bandRow="1">
                <a:tableStyleId>{5C22544A-7EE6-4342-B048-85BDC9FD1C3A}</a:tableStyleId>
              </a:tblPr>
              <a:tblGrid>
                <a:gridCol w="607756"/>
                <a:gridCol w="1898196"/>
                <a:gridCol w="1137807"/>
                <a:gridCol w="1177584"/>
              </a:tblGrid>
              <a:tr h="461216">
                <a:tc>
                  <a:txBody>
                    <a:bodyPr/>
                    <a:lstStyle/>
                    <a:p>
                      <a:pPr indent="180340" algn="just">
                        <a:lnSpc>
                          <a:spcPct val="150000"/>
                        </a:lnSpc>
                        <a:spcAft>
                          <a:spcPts val="0"/>
                        </a:spcAft>
                      </a:pPr>
                      <a:r>
                        <a:rPr lang="es-ES_tradnl" sz="1400" dirty="0">
                          <a:effectLst/>
                        </a:rPr>
                        <a:t>No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dirty="0">
                          <a:effectLst/>
                        </a:rPr>
                        <a:t>Criterio a Evaluar</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dirty="0">
                          <a:effectLst/>
                        </a:rPr>
                        <a:t>Símbolo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600"/>
                        </a:spcAft>
                      </a:pPr>
                      <a:r>
                        <a:rPr lang="es-ES_tradnl" sz="1400">
                          <a:effectLst/>
                        </a:rPr>
                        <a:t>Valoración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5408">
                <a:tc>
                  <a:txBody>
                    <a:bodyPr/>
                    <a:lstStyle/>
                    <a:p>
                      <a:pPr indent="180340" algn="just">
                        <a:lnSpc>
                          <a:spcPct val="150000"/>
                        </a:lnSpc>
                        <a:spcAft>
                          <a:spcPts val="0"/>
                        </a:spcAft>
                      </a:pPr>
                      <a:r>
                        <a:rPr lang="es-ES_tradnl" sz="1400">
                          <a:effectLst/>
                        </a:rPr>
                        <a:t>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Rango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R</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25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5408">
                <a:tc>
                  <a:txBody>
                    <a:bodyPr/>
                    <a:lstStyle/>
                    <a:p>
                      <a:pPr indent="180340" algn="just">
                        <a:lnSpc>
                          <a:spcPct val="150000"/>
                        </a:lnSpc>
                        <a:spcAft>
                          <a:spcPts val="0"/>
                        </a:spcAft>
                      </a:pPr>
                      <a:r>
                        <a:rPr lang="es-ES_tradnl" sz="14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Montaje</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MO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20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5408">
                <a:tc>
                  <a:txBody>
                    <a:bodyPr/>
                    <a:lstStyle/>
                    <a:p>
                      <a:pPr indent="180340" algn="just">
                        <a:lnSpc>
                          <a:spcPct val="150000"/>
                        </a:lnSpc>
                        <a:spcAft>
                          <a:spcPts val="0"/>
                        </a:spcAft>
                      </a:pPr>
                      <a:r>
                        <a:rPr lang="es-ES_tradnl" sz="14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Mantenimiento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M</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10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5408">
                <a:tc>
                  <a:txBody>
                    <a:bodyPr/>
                    <a:lstStyle/>
                    <a:p>
                      <a:pPr indent="180340" algn="just">
                        <a:lnSpc>
                          <a:spcPct val="150000"/>
                        </a:lnSpc>
                        <a:spcAft>
                          <a:spcPts val="0"/>
                        </a:spcAft>
                      </a:pPr>
                      <a:r>
                        <a:rPr lang="es-ES_tradnl" sz="1400">
                          <a:effectLst/>
                        </a:rPr>
                        <a:t>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Costo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C</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20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1353">
                <a:tc>
                  <a:txBody>
                    <a:bodyPr/>
                    <a:lstStyle/>
                    <a:p>
                      <a:pPr indent="180340" algn="just">
                        <a:lnSpc>
                          <a:spcPct val="150000"/>
                        </a:lnSpc>
                        <a:spcAft>
                          <a:spcPts val="0"/>
                        </a:spcAft>
                      </a:pPr>
                      <a:r>
                        <a:rPr lang="es-ES_tradnl" sz="1400">
                          <a:effectLst/>
                        </a:rPr>
                        <a:t>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Implementación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I</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25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5408">
                <a:tc>
                  <a:txBody>
                    <a:bodyPr/>
                    <a:lstStyle/>
                    <a:p>
                      <a:pPr indent="180340" algn="just">
                        <a:lnSpc>
                          <a:spcPct val="150000"/>
                        </a:lnSpc>
                        <a:spcAft>
                          <a:spcPts val="0"/>
                        </a:spcAft>
                      </a:pPr>
                      <a:r>
                        <a:rPr lang="es-ES_tradnl" sz="140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400">
                          <a:effectLst/>
                        </a:rPr>
                        <a:t>Total:</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dirty="0">
                          <a:effectLst/>
                        </a:rPr>
                        <a:t>100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14642693"/>
              </p:ext>
            </p:extLst>
          </p:nvPr>
        </p:nvGraphicFramePr>
        <p:xfrm>
          <a:off x="894228" y="4707520"/>
          <a:ext cx="10156677" cy="1600200"/>
        </p:xfrm>
        <a:graphic>
          <a:graphicData uri="http://schemas.openxmlformats.org/drawingml/2006/table">
            <a:tbl>
              <a:tblPr firstRow="1" firstCol="1" bandRow="1">
                <a:tableStyleId>{5C22544A-7EE6-4342-B048-85BDC9FD1C3A}</a:tableStyleId>
              </a:tblPr>
              <a:tblGrid>
                <a:gridCol w="2521903"/>
                <a:gridCol w="1937703"/>
                <a:gridCol w="2194091"/>
                <a:gridCol w="515303"/>
                <a:gridCol w="635953"/>
                <a:gridCol w="481965"/>
                <a:gridCol w="515303"/>
                <a:gridCol w="515303"/>
                <a:gridCol w="839153"/>
              </a:tblGrid>
              <a:tr h="182880">
                <a:tc>
                  <a:txBody>
                    <a:bodyPr/>
                    <a:lstStyle/>
                    <a:p>
                      <a:pPr indent="180340" algn="l">
                        <a:lnSpc>
                          <a:spcPct val="150000"/>
                        </a:lnSpc>
                        <a:spcAft>
                          <a:spcPts val="0"/>
                        </a:spcAft>
                      </a:pPr>
                      <a:r>
                        <a:rPr lang="es-EC" sz="1400" dirty="0">
                          <a:effectLst/>
                        </a:rPr>
                        <a:t>SISTEMA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50000"/>
                        </a:lnSpc>
                        <a:spcAft>
                          <a:spcPts val="0"/>
                        </a:spcAft>
                      </a:pPr>
                      <a:r>
                        <a:rPr lang="es-EC" sz="1400">
                          <a:effectLst/>
                        </a:rPr>
                        <a:t>ÍTEM</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gridSpan="6">
                  <a:txBody>
                    <a:bodyPr/>
                    <a:lstStyle/>
                    <a:p>
                      <a:pPr indent="180340" algn="ctr">
                        <a:lnSpc>
                          <a:spcPct val="150000"/>
                        </a:lnSpc>
                        <a:spcAft>
                          <a:spcPts val="0"/>
                        </a:spcAft>
                      </a:pPr>
                      <a:r>
                        <a:rPr lang="es-EC" sz="1400" dirty="0">
                          <a:effectLst/>
                        </a:rPr>
                        <a:t>CRITERIOS</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l">
                        <a:lnSpc>
                          <a:spcPct val="150000"/>
                        </a:lnSpc>
                        <a:spcAft>
                          <a:spcPts val="0"/>
                        </a:spcAft>
                      </a:pPr>
                      <a:r>
                        <a:rPr lang="es-EC" sz="14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2880">
                <a:tc>
                  <a:txBody>
                    <a:bodyPr/>
                    <a:lstStyle/>
                    <a:p>
                      <a:pPr indent="180340" algn="l">
                        <a:lnSpc>
                          <a:spcPct val="150000"/>
                        </a:lnSpc>
                        <a:spcAft>
                          <a:spcPts val="0"/>
                        </a:spcAft>
                      </a:pPr>
                      <a:r>
                        <a:rPr lang="es-EC" sz="14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50000"/>
                        </a:lnSpc>
                        <a:spcAft>
                          <a:spcPts val="0"/>
                        </a:spcAft>
                      </a:pPr>
                      <a:r>
                        <a:rPr lang="es-EC" sz="14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50000"/>
                        </a:lnSpc>
                        <a:spcAft>
                          <a:spcPts val="0"/>
                        </a:spcAft>
                      </a:pPr>
                      <a:r>
                        <a:rPr lang="es-EC" sz="1400" dirty="0">
                          <a:effectLst/>
                        </a:rPr>
                        <a:t>Tipos</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400">
                          <a:effectLst/>
                        </a:rPr>
                        <a:t>R</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400">
                          <a:effectLst/>
                        </a:rPr>
                        <a:t>MO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400">
                          <a:effectLst/>
                        </a:rPr>
                        <a:t>M</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400">
                          <a:effectLst/>
                        </a:rPr>
                        <a:t>C</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400">
                          <a:effectLst/>
                        </a:rPr>
                        <a:t>I</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50000"/>
                        </a:lnSpc>
                        <a:spcAft>
                          <a:spcPts val="0"/>
                        </a:spcAft>
                      </a:pPr>
                      <a:r>
                        <a:rPr lang="es-EC" sz="1400" dirty="0">
                          <a:effectLst/>
                        </a:rPr>
                        <a:t>TOTAL</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2880">
                <a:tc rowSpan="3">
                  <a:txBody>
                    <a:bodyPr/>
                    <a:lstStyle/>
                    <a:p>
                      <a:pPr indent="180340" algn="ctr">
                        <a:lnSpc>
                          <a:spcPct val="150000"/>
                        </a:lnSpc>
                        <a:spcAft>
                          <a:spcPts val="0"/>
                        </a:spcAft>
                      </a:pPr>
                      <a:r>
                        <a:rPr lang="es-EC" sz="1400">
                          <a:effectLst/>
                        </a:rPr>
                        <a:t>Control de posición lineal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rowSpan="3">
                  <a:txBody>
                    <a:bodyPr/>
                    <a:lstStyle/>
                    <a:p>
                      <a:pPr indent="180340" algn="ctr">
                        <a:lnSpc>
                          <a:spcPct val="150000"/>
                        </a:lnSpc>
                        <a:spcAft>
                          <a:spcPts val="0"/>
                        </a:spcAft>
                      </a:pPr>
                      <a:r>
                        <a:rPr lang="es-EC" sz="1400">
                          <a:effectLst/>
                        </a:rPr>
                        <a:t>Sensor de alcance</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l">
                        <a:lnSpc>
                          <a:spcPct val="150000"/>
                        </a:lnSpc>
                        <a:spcAft>
                          <a:spcPts val="0"/>
                        </a:spcAft>
                      </a:pPr>
                      <a:r>
                        <a:rPr lang="es-EC" sz="1400">
                          <a:effectLst/>
                        </a:rPr>
                        <a:t>SainSmart HC-SR04</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25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20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10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10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dirty="0">
                          <a:effectLst/>
                        </a:rPr>
                        <a:t>70</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2880">
                <a:tc vMerge="1">
                  <a:txBody>
                    <a:bodyPr/>
                    <a:lstStyle/>
                    <a:p>
                      <a:endParaRPr lang="es-EC"/>
                    </a:p>
                  </a:txBody>
                  <a:tcPr/>
                </a:tc>
                <a:tc vMerge="1">
                  <a:txBody>
                    <a:bodyPr/>
                    <a:lstStyle/>
                    <a:p>
                      <a:endParaRPr lang="es-EC"/>
                    </a:p>
                  </a:txBody>
                  <a:tcPr/>
                </a:tc>
                <a:tc>
                  <a:txBody>
                    <a:bodyPr/>
                    <a:lstStyle/>
                    <a:p>
                      <a:pPr indent="180340" algn="l">
                        <a:lnSpc>
                          <a:spcPct val="150000"/>
                        </a:lnSpc>
                        <a:spcAft>
                          <a:spcPts val="0"/>
                        </a:spcAft>
                      </a:pPr>
                      <a:r>
                        <a:rPr lang="es-EC" sz="1400">
                          <a:effectLst/>
                        </a:rPr>
                        <a:t>Uxcell E18-B03N1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10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10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8</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15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20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63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2880">
                <a:tc vMerge="1">
                  <a:txBody>
                    <a:bodyPr/>
                    <a:lstStyle/>
                    <a:p>
                      <a:endParaRPr lang="es-EC"/>
                    </a:p>
                  </a:txBody>
                  <a:tcPr/>
                </a:tc>
                <a:tc vMerge="1">
                  <a:txBody>
                    <a:bodyPr/>
                    <a:lstStyle/>
                    <a:p>
                      <a:endParaRPr lang="es-EC"/>
                    </a:p>
                  </a:txBody>
                  <a:tcPr/>
                </a:tc>
                <a:tc>
                  <a:txBody>
                    <a:bodyPr/>
                    <a:lstStyle/>
                    <a:p>
                      <a:pPr indent="180340" algn="l">
                        <a:lnSpc>
                          <a:spcPct val="150000"/>
                        </a:lnSpc>
                        <a:spcAft>
                          <a:spcPts val="0"/>
                        </a:spcAft>
                      </a:pPr>
                      <a:r>
                        <a:rPr lang="es-EC" sz="1400">
                          <a:effectLst/>
                        </a:rPr>
                        <a:t>Sharp GP2Y0A21YK0F</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20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20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8</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18</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a:effectLst/>
                        </a:rPr>
                        <a:t>22</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50000"/>
                        </a:lnSpc>
                        <a:spcAft>
                          <a:spcPts val="0"/>
                        </a:spcAft>
                      </a:pPr>
                      <a:r>
                        <a:rPr lang="es-EC" sz="1400" dirty="0">
                          <a:effectLst/>
                        </a:rPr>
                        <a:t>88</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6" name="TextBox 5"/>
          <p:cNvSpPr txBox="1"/>
          <p:nvPr/>
        </p:nvSpPr>
        <p:spPr>
          <a:xfrm>
            <a:off x="5562600" y="1636005"/>
            <a:ext cx="6129866" cy="1815882"/>
          </a:xfrm>
          <a:prstGeom prst="rect">
            <a:avLst/>
          </a:prstGeom>
          <a:noFill/>
        </p:spPr>
        <p:txBody>
          <a:bodyPr wrap="square" rtlCol="0">
            <a:spAutoFit/>
          </a:bodyPr>
          <a:lstStyle/>
          <a:p>
            <a:pPr algn="just"/>
            <a:r>
              <a:rPr lang="es-MX" sz="1600" dirty="0"/>
              <a:t>Como se puede apreciar en la </a:t>
            </a:r>
            <a:r>
              <a:rPr lang="es-MX" sz="1600" dirty="0" smtClean="0"/>
              <a:t>tabla, </a:t>
            </a:r>
            <a:r>
              <a:rPr lang="es-MX" sz="1600" dirty="0"/>
              <a:t>el sensor de alcance mejor punteado es el sensor infrarrojo DIY Sharp GP2Y0A21YK0F con compatibilidad con el controlador arduino.</a:t>
            </a:r>
            <a:endParaRPr lang="es-EC" sz="1600" dirty="0"/>
          </a:p>
          <a:p>
            <a:pPr algn="just"/>
            <a:r>
              <a:rPr lang="es-MX" sz="1600" dirty="0"/>
              <a:t> </a:t>
            </a:r>
            <a:endParaRPr lang="es-EC" sz="1600" dirty="0"/>
          </a:p>
          <a:p>
            <a:pPr algn="just"/>
            <a:r>
              <a:rPr lang="es-EC" sz="1600" dirty="0"/>
              <a:t>Este sensor tiene una distancia de medición de 10 a 80 [cm], alimentado por un voltaje de 4.5 a 5.5 [V</a:t>
            </a:r>
            <a:r>
              <a:rPr lang="es-EC" sz="1600" dirty="0" smtClean="0"/>
              <a:t>].</a:t>
            </a:r>
            <a:endParaRPr lang="es-EC" sz="1600" dirty="0"/>
          </a:p>
        </p:txBody>
      </p:sp>
      <p:pic>
        <p:nvPicPr>
          <p:cNvPr id="7"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155802"/>
            <a:ext cx="1296839" cy="1495199"/>
          </a:xfrm>
          <a:prstGeom prst="rect">
            <a:avLst/>
          </a:prstGeom>
          <a:noFill/>
          <a:ln>
            <a:noFill/>
          </a:ln>
        </p:spPr>
      </p:pic>
    </p:spTree>
    <p:extLst>
      <p:ext uri="{BB962C8B-B14F-4D97-AF65-F5344CB8AC3E}">
        <p14:creationId xmlns:p14="http://schemas.microsoft.com/office/powerpoint/2010/main" val="201067213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6067" y="977054"/>
            <a:ext cx="10058400" cy="3931920"/>
          </a:xfrm>
        </p:spPr>
        <p:txBody>
          <a:bodyPr/>
          <a:lstStyle/>
          <a:p>
            <a:pPr marL="0" indent="0" algn="just">
              <a:buNone/>
            </a:pPr>
            <a:r>
              <a:rPr lang="es-EC" dirty="0"/>
              <a:t>Mediante la </a:t>
            </a:r>
            <a:r>
              <a:rPr lang="es-EC" dirty="0" smtClean="0"/>
              <a:t>figura, se puede </a:t>
            </a:r>
            <a:r>
              <a:rPr lang="es-EC" dirty="0"/>
              <a:t>observar la salida de voltaje que entrega </a:t>
            </a:r>
            <a:r>
              <a:rPr lang="es-EC" dirty="0" smtClean="0"/>
              <a:t>el sensor </a:t>
            </a:r>
            <a:r>
              <a:rPr lang="es-MX" dirty="0"/>
              <a:t>infrarrojo DIY Sharp GP2Y0A21YK0F</a:t>
            </a:r>
            <a:r>
              <a:rPr lang="es-EC" dirty="0" smtClean="0"/>
              <a:t> </a:t>
            </a:r>
            <a:r>
              <a:rPr lang="es-EC" dirty="0"/>
              <a:t>con respecto a la inversa de la distancia a la que se encuentre el objeto a sensar.</a:t>
            </a:r>
          </a:p>
        </p:txBody>
      </p:sp>
      <p:pic>
        <p:nvPicPr>
          <p:cNvPr id="4" name="Picture 3"/>
          <p:cNvPicPr/>
          <p:nvPr/>
        </p:nvPicPr>
        <p:blipFill rotWithShape="1">
          <a:blip r:embed="rId2">
            <a:extLst>
              <a:ext uri="{28A0092B-C50C-407E-A947-70E740481C1C}">
                <a14:useLocalDpi xmlns:a14="http://schemas.microsoft.com/office/drawing/2010/main" val="0"/>
              </a:ext>
            </a:extLst>
          </a:blip>
          <a:srcRect t="50859"/>
          <a:stretch/>
        </p:blipFill>
        <p:spPr bwMode="auto">
          <a:xfrm>
            <a:off x="3854978" y="1996863"/>
            <a:ext cx="4789488" cy="42346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710677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400" dirty="0"/>
              <a:t>SELECCIÓN DE </a:t>
            </a:r>
            <a:r>
              <a:rPr lang="es-MX" sz="4400" dirty="0" smtClean="0"/>
              <a:t>LAS FUENTES </a:t>
            </a:r>
            <a:r>
              <a:rPr lang="es-MX" sz="4400" dirty="0"/>
              <a:t>DE </a:t>
            </a:r>
            <a:r>
              <a:rPr lang="es-MX" sz="4400" dirty="0" smtClean="0"/>
              <a:t>ALIMENTACIÓN</a:t>
            </a:r>
            <a:r>
              <a:rPr lang="es-MX" dirty="0" smtClean="0"/>
              <a:t/>
            </a:r>
            <a:br>
              <a:rPr lang="es-MX" dirty="0" smtClean="0"/>
            </a:br>
            <a:r>
              <a:rPr lang="es-MX" sz="3600" dirty="0"/>
              <a:t>FUENTE DE ALIMENTACIÓN DE LOS ACTUADORES</a:t>
            </a:r>
            <a:endParaRPr lang="es-EC" sz="3600" dirty="0"/>
          </a:p>
        </p:txBody>
      </p:sp>
      <p:sp>
        <p:nvSpPr>
          <p:cNvPr id="3" name="Content Placeholder 2"/>
          <p:cNvSpPr>
            <a:spLocks noGrp="1"/>
          </p:cNvSpPr>
          <p:nvPr>
            <p:ph idx="1"/>
          </p:nvPr>
        </p:nvSpPr>
        <p:spPr>
          <a:xfrm>
            <a:off x="1097280" y="1845734"/>
            <a:ext cx="7487920" cy="4023360"/>
          </a:xfrm>
        </p:spPr>
        <p:txBody>
          <a:bodyPr/>
          <a:lstStyle/>
          <a:p>
            <a:pPr algn="just"/>
            <a:r>
              <a:rPr lang="es-ES_tradnl" dirty="0"/>
              <a:t>Para seleccionar la fuente de poder que abastezca la demanda de potencia que consumen los motores de la máquina, realizamos la tabla que se muestra a continuación.</a:t>
            </a:r>
            <a:endParaRPr lang="es-EC" dirty="0"/>
          </a:p>
          <a:p>
            <a:endParaRPr lang="es-EC" dirty="0" smtClean="0"/>
          </a:p>
          <a:p>
            <a:endParaRPr lang="es-EC" dirty="0"/>
          </a:p>
          <a:p>
            <a:endParaRPr lang="es-EC" dirty="0" smtClean="0"/>
          </a:p>
          <a:p>
            <a:endParaRPr lang="es-EC" dirty="0"/>
          </a:p>
          <a:p>
            <a:pPr marL="0" indent="0" algn="just">
              <a:buNone/>
            </a:pPr>
            <a:r>
              <a:rPr lang="es-ES_tradnl" dirty="0"/>
              <a:t>Considerando además que los motores funcionan a 24 voltios DC se selecciona la fuente de alimentación regulable X-360-24 de 360 [W] (24 [V] DC - 15 [A]), que es lo suficientemente potente para suministrar la energía requerida a los motores. </a:t>
            </a:r>
            <a:endParaRPr lang="es-EC" dirty="0"/>
          </a:p>
          <a:p>
            <a:pPr marL="0" indent="0">
              <a:buNone/>
            </a:pPr>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5541" y="88068"/>
            <a:ext cx="1296839" cy="1495199"/>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760160594"/>
              </p:ext>
            </p:extLst>
          </p:nvPr>
        </p:nvGraphicFramePr>
        <p:xfrm>
          <a:off x="1361625" y="2882052"/>
          <a:ext cx="6959230" cy="1463040"/>
        </p:xfrm>
        <a:graphic>
          <a:graphicData uri="http://schemas.openxmlformats.org/drawingml/2006/table">
            <a:tbl>
              <a:tblPr firstRow="1" firstCol="1" bandRow="1">
                <a:tableStyleId>{5C22544A-7EE6-4342-B048-85BDC9FD1C3A}</a:tableStyleId>
              </a:tblPr>
              <a:tblGrid>
                <a:gridCol w="1739383"/>
                <a:gridCol w="1739383"/>
                <a:gridCol w="1740232"/>
                <a:gridCol w="1740232"/>
              </a:tblGrid>
              <a:tr h="0">
                <a:tc>
                  <a:txBody>
                    <a:bodyPr/>
                    <a:lstStyle/>
                    <a:p>
                      <a:pPr indent="180340" algn="ctr">
                        <a:lnSpc>
                          <a:spcPct val="150000"/>
                        </a:lnSpc>
                        <a:spcAft>
                          <a:spcPts val="0"/>
                        </a:spcAft>
                      </a:pPr>
                      <a:r>
                        <a:rPr lang="es-ES_tradnl" sz="1600" dirty="0">
                          <a:effectLst/>
                        </a:rPr>
                        <a:t>Actuador</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S_tradnl" sz="1600" dirty="0">
                          <a:effectLst/>
                        </a:rPr>
                        <a:t>Cantidad</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S_tradnl" sz="1600" dirty="0">
                          <a:effectLst/>
                        </a:rPr>
                        <a:t>Potencia</a:t>
                      </a:r>
                      <a:endParaRPr lang="es-EC" sz="1800" dirty="0">
                        <a:effectLst/>
                      </a:endParaRPr>
                    </a:p>
                    <a:p>
                      <a:pPr indent="180340" algn="ctr">
                        <a:lnSpc>
                          <a:spcPct val="150000"/>
                        </a:lnSpc>
                        <a:spcAft>
                          <a:spcPts val="0"/>
                        </a:spcAft>
                      </a:pPr>
                      <a:r>
                        <a:rPr lang="es-ES_tradnl" sz="1600" dirty="0">
                          <a:effectLst/>
                        </a:rPr>
                        <a:t>(W)</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S_tradnl" sz="1600" dirty="0">
                          <a:effectLst/>
                        </a:rPr>
                        <a:t>Potencia </a:t>
                      </a:r>
                      <a:r>
                        <a:rPr lang="en-US" sz="1600" dirty="0">
                          <a:effectLst/>
                        </a:rPr>
                        <a:t>+ 10%</a:t>
                      </a:r>
                      <a:endParaRPr lang="es-EC" sz="1800" dirty="0">
                        <a:effectLst/>
                      </a:endParaRPr>
                    </a:p>
                    <a:p>
                      <a:pPr indent="180340" algn="ctr">
                        <a:lnSpc>
                          <a:spcPct val="150000"/>
                        </a:lnSpc>
                        <a:spcAft>
                          <a:spcPts val="600"/>
                        </a:spcAft>
                      </a:pPr>
                      <a:r>
                        <a:rPr lang="en-US" sz="1600" dirty="0">
                          <a:effectLst/>
                        </a:rPr>
                        <a:t>(W)</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indent="180340" algn="ctr">
                        <a:lnSpc>
                          <a:spcPct val="150000"/>
                        </a:lnSpc>
                        <a:spcAft>
                          <a:spcPts val="0"/>
                        </a:spcAft>
                      </a:pPr>
                      <a:r>
                        <a:rPr lang="es-ES_tradnl" sz="1600">
                          <a:effectLst/>
                        </a:rPr>
                        <a:t>Nema</a:t>
                      </a:r>
                      <a:endParaRPr lang="es-EC" sz="1800">
                        <a:effectLst/>
                      </a:endParaRPr>
                    </a:p>
                    <a:p>
                      <a:pPr indent="180340" algn="ctr">
                        <a:lnSpc>
                          <a:spcPct val="150000"/>
                        </a:lnSpc>
                        <a:spcAft>
                          <a:spcPts val="0"/>
                        </a:spcAft>
                      </a:pPr>
                      <a:r>
                        <a:rPr lang="es-MX" sz="1600">
                          <a:effectLst/>
                        </a:rPr>
                        <a:t>23HS45-4204S</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S_tradnl" sz="1600">
                          <a:effectLst/>
                        </a:rPr>
                        <a:t>2</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S_tradnl" sz="1600" dirty="0">
                          <a:effectLst/>
                        </a:rPr>
                        <a:t>168</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600"/>
                        </a:spcAft>
                      </a:pPr>
                      <a:r>
                        <a:rPr lang="es-ES_tradnl" sz="1600" dirty="0">
                          <a:effectLst/>
                        </a:rPr>
                        <a:t>184.8</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6" name="Picture 5" descr="http://ecx.images-amazon.com/images/I/41jyorZ9%2BQL.jpg"/>
          <p:cNvPicPr/>
          <p:nvPr/>
        </p:nvPicPr>
        <p:blipFill rotWithShape="1">
          <a:blip r:embed="rId3">
            <a:extLst>
              <a:ext uri="{28A0092B-C50C-407E-A947-70E740481C1C}">
                <a14:useLocalDpi xmlns:a14="http://schemas.microsoft.com/office/drawing/2010/main" val="0"/>
              </a:ext>
            </a:extLst>
          </a:blip>
          <a:srcRect t="15503" b="21774"/>
          <a:stretch/>
        </p:blipFill>
        <p:spPr bwMode="auto">
          <a:xfrm>
            <a:off x="8970645" y="2876126"/>
            <a:ext cx="2185035" cy="13703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1284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FUENTE DE ALIMENTACIÓN DE SENSORES Y AMPLIFICADORES</a:t>
            </a:r>
            <a:endParaRPr lang="es-EC" dirty="0"/>
          </a:p>
        </p:txBody>
      </p:sp>
      <p:sp>
        <p:nvSpPr>
          <p:cNvPr id="3" name="Content Placeholder 2"/>
          <p:cNvSpPr>
            <a:spLocks noGrp="1"/>
          </p:cNvSpPr>
          <p:nvPr>
            <p:ph idx="1"/>
          </p:nvPr>
        </p:nvSpPr>
        <p:spPr/>
        <p:txBody>
          <a:bodyPr/>
          <a:lstStyle/>
          <a:p>
            <a:pPr algn="just"/>
            <a:r>
              <a:rPr lang="es-ES_tradnl" dirty="0"/>
              <a:t>Para seleccionar la fuente de poder que abastezca la demanda de corriente y voltaje que necesitan los sensores y amplificadores para su funcionamiento, es necesario conocer la cantidad total de corriente que consumen dichos </a:t>
            </a:r>
            <a:r>
              <a:rPr lang="es-ES_tradnl" dirty="0" smtClean="0"/>
              <a:t>elementos</a:t>
            </a:r>
            <a:r>
              <a:rPr lang="es-ES_tradnl" dirty="0"/>
              <a:t>.</a:t>
            </a:r>
            <a:endParaRPr lang="es-EC" dirty="0"/>
          </a:p>
        </p:txBody>
      </p:sp>
      <p:graphicFrame>
        <p:nvGraphicFramePr>
          <p:cNvPr id="4" name="Table 3"/>
          <p:cNvGraphicFramePr>
            <a:graphicFrameLocks noGrp="1"/>
          </p:cNvGraphicFramePr>
          <p:nvPr>
            <p:extLst>
              <p:ext uri="{D42A27DB-BD31-4B8C-83A1-F6EECF244321}">
                <p14:modId xmlns:p14="http://schemas.microsoft.com/office/powerpoint/2010/main" val="2819553028"/>
              </p:ext>
            </p:extLst>
          </p:nvPr>
        </p:nvGraphicFramePr>
        <p:xfrm>
          <a:off x="1167924" y="2888193"/>
          <a:ext cx="7563378" cy="3200400"/>
        </p:xfrm>
        <a:graphic>
          <a:graphicData uri="http://schemas.openxmlformats.org/drawingml/2006/table">
            <a:tbl>
              <a:tblPr firstRow="1" firstCol="1" bandRow="1">
                <a:tableStyleId>{5C22544A-7EE6-4342-B048-85BDC9FD1C3A}</a:tableStyleId>
              </a:tblPr>
              <a:tblGrid>
                <a:gridCol w="1890384"/>
                <a:gridCol w="1890384"/>
                <a:gridCol w="1891305"/>
                <a:gridCol w="1891305"/>
              </a:tblGrid>
              <a:tr h="0">
                <a:tc>
                  <a:txBody>
                    <a:bodyPr/>
                    <a:lstStyle/>
                    <a:p>
                      <a:pPr indent="180340" algn="ctr">
                        <a:lnSpc>
                          <a:spcPct val="150000"/>
                        </a:lnSpc>
                        <a:spcAft>
                          <a:spcPts val="0"/>
                        </a:spcAft>
                      </a:pPr>
                      <a:r>
                        <a:rPr lang="es-ES_tradnl" sz="1400" dirty="0">
                          <a:effectLst/>
                        </a:rPr>
                        <a:t>No.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dirty="0">
                          <a:effectLst/>
                        </a:rPr>
                        <a:t>Elemento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dirty="0">
                          <a:effectLst/>
                        </a:rPr>
                        <a:t>Corriente</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Consumo Total Pico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_tradnl" sz="1400">
                          <a:effectLst/>
                        </a:rPr>
                        <a:t>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dirty="0">
                          <a:effectLst/>
                        </a:rPr>
                        <a:t>Sensor encoder incremental</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35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100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_tradnl" sz="14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Sensor infrarrojo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35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200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_tradnl" sz="14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Circuito amplificador corte y saturación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45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150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_tradnl" sz="1400">
                          <a:effectLst/>
                        </a:rPr>
                        <a:t>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Canal de Relé </a:t>
                      </a:r>
                      <a:r>
                        <a:rPr lang="es-MX" sz="1400">
                          <a:effectLst/>
                        </a:rPr>
                        <a:t>AC250V 10A DC30V 10A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60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150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S_tradnl" sz="1400">
                          <a:effectLst/>
                        </a:rPr>
                        <a:t>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2 Stepper Driver</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_tradnl" sz="1400">
                          <a:effectLst/>
                        </a:rPr>
                        <a:t>60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400">
                          <a:effectLst/>
                        </a:rPr>
                        <a:t>150 mA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gridSpan="3">
                  <a:txBody>
                    <a:bodyPr/>
                    <a:lstStyle/>
                    <a:p>
                      <a:pPr indent="180340" algn="ctr">
                        <a:lnSpc>
                          <a:spcPct val="150000"/>
                        </a:lnSpc>
                        <a:spcAft>
                          <a:spcPts val="0"/>
                        </a:spcAft>
                      </a:pPr>
                      <a:r>
                        <a:rPr lang="es-ES_tradnl" sz="1400" dirty="0">
                          <a:effectLst/>
                        </a:rPr>
                        <a:t>TOTAL</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indent="180340" algn="ctr">
                        <a:lnSpc>
                          <a:spcPct val="150000"/>
                        </a:lnSpc>
                        <a:spcAft>
                          <a:spcPts val="600"/>
                        </a:spcAft>
                      </a:pPr>
                      <a:r>
                        <a:rPr lang="es-ES_tradnl" sz="1400" dirty="0">
                          <a:effectLst/>
                        </a:rPr>
                        <a:t>750 mA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5541" y="88068"/>
            <a:ext cx="1296839" cy="1495199"/>
          </a:xfrm>
          <a:prstGeom prst="rect">
            <a:avLst/>
          </a:prstGeom>
          <a:noFill/>
          <a:ln>
            <a:noFill/>
          </a:ln>
        </p:spPr>
      </p:pic>
      <p:pic>
        <p:nvPicPr>
          <p:cNvPr id="6" name="Picture 5" descr="C:\Users\RoloC\Downloads\Hot-Sale-Best-Promotion-High-Grade-5V-1A-font-b-AC-b-font-DC-Power-Suppl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1" y="3156055"/>
            <a:ext cx="2093278" cy="1907012"/>
          </a:xfrm>
          <a:prstGeom prst="rect">
            <a:avLst/>
          </a:prstGeom>
          <a:noFill/>
          <a:ln>
            <a:noFill/>
          </a:ln>
        </p:spPr>
      </p:pic>
    </p:spTree>
    <p:extLst>
      <p:ext uri="{BB962C8B-B14F-4D97-AF65-F5344CB8AC3E}">
        <p14:creationId xmlns:p14="http://schemas.microsoft.com/office/powerpoint/2010/main" val="39861652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b="1" dirty="0"/>
              <a:t>CIRCUITO DE PROTECCI</a:t>
            </a:r>
            <a:r>
              <a:rPr lang="es-EC" b="1" dirty="0"/>
              <a:t>ÓN CONTRA </a:t>
            </a:r>
            <a:r>
              <a:rPr lang="es-EC" b="1" dirty="0" smtClean="0"/>
              <a:t>SOBRECARGAS</a:t>
            </a:r>
            <a:endParaRPr lang="es-EC" dirty="0"/>
          </a:p>
        </p:txBody>
      </p:sp>
      <p:sp>
        <p:nvSpPr>
          <p:cNvPr id="3" name="Content Placeholder 2"/>
          <p:cNvSpPr>
            <a:spLocks noGrp="1"/>
          </p:cNvSpPr>
          <p:nvPr>
            <p:ph idx="1"/>
          </p:nvPr>
        </p:nvSpPr>
        <p:spPr/>
        <p:txBody>
          <a:bodyPr/>
          <a:lstStyle/>
          <a:p>
            <a:r>
              <a:rPr lang="es-EC" dirty="0"/>
              <a:t>El propósito del circuito de protección contra sobrecarga es evitar que la corriente que circula por el transistor en serie, en este caso la que proporciona la fuente de poder de 24 [V], exceda un nivel de seguridad predeterminado.  </a:t>
            </a:r>
          </a:p>
          <a:p>
            <a:r>
              <a:rPr lang="es-EC" dirty="0"/>
              <a:t>El circuito de protección a que se diseñará utiliza la técnica denominada limitación de corriente foldback basado en el circuito descrito en la </a:t>
            </a:r>
            <a:r>
              <a:rPr lang="es-EC" dirty="0" smtClean="0"/>
              <a:t>Figura.</a:t>
            </a:r>
            <a:endParaRPr lang="es-EC"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602056" y="3553037"/>
            <a:ext cx="3048847" cy="2290234"/>
          </a:xfrm>
          <a:prstGeom prst="rect">
            <a:avLst/>
          </a:prstGeom>
          <a:noFill/>
          <a:ln>
            <a:noFill/>
          </a:ln>
        </p:spPr>
      </p:pic>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5541" y="88068"/>
            <a:ext cx="1296839" cy="1495199"/>
          </a:xfrm>
          <a:prstGeom prst="rect">
            <a:avLst/>
          </a:prstGeom>
          <a:noFill/>
          <a:ln>
            <a:noFill/>
          </a:ln>
        </p:spPr>
      </p:pic>
    </p:spTree>
    <p:extLst>
      <p:ext uri="{BB962C8B-B14F-4D97-AF65-F5344CB8AC3E}">
        <p14:creationId xmlns:p14="http://schemas.microsoft.com/office/powerpoint/2010/main" val="116398981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55600"/>
            <a:ext cx="10058400" cy="5679440"/>
          </a:xfrm>
        </p:spPr>
        <p:txBody>
          <a:bodyPr/>
          <a:lstStyle/>
          <a:p>
            <a:pPr marL="0" indent="0" algn="just">
              <a:buNone/>
            </a:pPr>
            <a:r>
              <a:rPr lang="es-ES_tradnl" dirty="0"/>
              <a:t>La idea de la limitación foldback es reducir la corriente y la tensión de la carga cuando ocurren las condiciones de sobrecarga.</a:t>
            </a:r>
            <a:endParaRPr lang="es-EC" dirty="0"/>
          </a:p>
          <a:p>
            <a:pPr marL="0" indent="0" algn="just">
              <a:buNone/>
            </a:pPr>
            <a:r>
              <a:rPr lang="es-ES_tradnl" dirty="0" smtClean="0"/>
              <a:t>En </a:t>
            </a:r>
            <a:r>
              <a:rPr lang="es-ES_tradnl" dirty="0"/>
              <a:t>la </a:t>
            </a:r>
            <a:r>
              <a:rPr lang="es-ES_tradnl" dirty="0" smtClean="0"/>
              <a:t>Figura </a:t>
            </a:r>
            <a:r>
              <a:rPr lang="es-ES_tradnl" dirty="0"/>
              <a:t>se muestra la característica </a:t>
            </a:r>
            <a:r>
              <a:rPr lang="es-ES_tradnl" i="1" dirty="0"/>
              <a:t>Vo</a:t>
            </a:r>
            <a:r>
              <a:rPr lang="es-ES_tradnl" dirty="0"/>
              <a:t> e </a:t>
            </a:r>
            <a:r>
              <a:rPr lang="es-ES_tradnl" i="1" dirty="0"/>
              <a:t>Io</a:t>
            </a:r>
            <a:r>
              <a:rPr lang="es-ES_tradnl" dirty="0"/>
              <a:t> típica de una salida de voltaje con limitación foldback. </a:t>
            </a:r>
            <a:endParaRPr lang="es-ES_tradnl" dirty="0" smtClean="0"/>
          </a:p>
          <a:p>
            <a:pPr marL="0" indent="0" algn="just">
              <a:buNone/>
            </a:pPr>
            <a:r>
              <a:rPr lang="es-ES_tradnl" dirty="0" smtClean="0"/>
              <a:t>Una </a:t>
            </a:r>
            <a:r>
              <a:rPr lang="es-ES_tradnl" dirty="0"/>
              <a:t>vez que se alcanza la corriente de carga máxima (IFB), el voltaje de salida disminuye y la corriente de la carga se reduce</a:t>
            </a:r>
            <a:r>
              <a:rPr lang="es-ES_tradnl" dirty="0" smtClean="0"/>
              <a:t>.</a:t>
            </a:r>
          </a:p>
          <a:p>
            <a:pPr marL="0" indent="0" algn="just">
              <a:buNone/>
            </a:pPr>
            <a:endParaRPr lang="es-ES_tradnl" dirty="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endParaRPr lang="es-ES_tradnl" dirty="0"/>
          </a:p>
          <a:p>
            <a:pPr marL="0" indent="0" algn="ctr">
              <a:buNone/>
            </a:pPr>
            <a:endParaRPr lang="es-EC" dirty="0" smtClean="0"/>
          </a:p>
          <a:p>
            <a:pPr marL="0" indent="0" algn="ctr">
              <a:buNone/>
            </a:pPr>
            <a:r>
              <a:rPr lang="es-EC" b="1" dirty="0"/>
              <a:t>Curva de limitación de corriente foldback</a:t>
            </a:r>
          </a:p>
          <a:p>
            <a:pPr marL="0" indent="0" algn="ctr">
              <a:buNone/>
            </a:pPr>
            <a:endParaRPr lang="es-ES_tradnl" dirty="0" smtClean="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819597" y="2535767"/>
            <a:ext cx="2552805" cy="2010834"/>
          </a:xfrm>
          <a:prstGeom prst="rect">
            <a:avLst/>
          </a:prstGeom>
          <a:noFill/>
          <a:ln>
            <a:noFill/>
          </a:ln>
        </p:spPr>
      </p:pic>
    </p:spTree>
    <p:extLst>
      <p:ext uri="{BB962C8B-B14F-4D97-AF65-F5344CB8AC3E}">
        <p14:creationId xmlns:p14="http://schemas.microsoft.com/office/powerpoint/2010/main" val="2458084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Serigrafía</a:t>
            </a:r>
            <a:endParaRPr lang="es-EC" dirty="0"/>
          </a:p>
        </p:txBody>
      </p:sp>
      <p:sp>
        <p:nvSpPr>
          <p:cNvPr id="3" name="Content Placeholder 2"/>
          <p:cNvSpPr>
            <a:spLocks noGrp="1"/>
          </p:cNvSpPr>
          <p:nvPr>
            <p:ph idx="1"/>
          </p:nvPr>
        </p:nvSpPr>
        <p:spPr/>
        <p:txBody>
          <a:bodyPr>
            <a:normAutofit/>
          </a:bodyPr>
          <a:lstStyle/>
          <a:p>
            <a:pPr algn="just"/>
            <a:r>
              <a:rPr lang="es-EC" sz="2400" dirty="0"/>
              <a:t>La serigrafía es un proceso empleado para la reproducción de imágenes coloridas sobre  casi cualquier material, y que consiste en </a:t>
            </a:r>
            <a:r>
              <a:rPr lang="es-EC" sz="2400" dirty="0" smtClean="0"/>
              <a:t>transferir </a:t>
            </a:r>
            <a:r>
              <a:rPr lang="es-EC" sz="2400" dirty="0"/>
              <a:t>tinta con la ayuda de un racle, a través de una pantalla tensada de un tejido selecto para la aplicación. El bloqueo de las áreas donde no habrá imagen se lo realiza mediante recubrimiento de barniz o emulsión fotosensible, </a:t>
            </a:r>
            <a:r>
              <a:rPr lang="es-EC" sz="2400" dirty="0" smtClean="0"/>
              <a:t>conocido </a:t>
            </a:r>
            <a:r>
              <a:rPr lang="es-EC" sz="2400" dirty="0"/>
              <a:t>como </a:t>
            </a:r>
            <a:r>
              <a:rPr lang="es-EC" sz="2400" dirty="0" smtClean="0"/>
              <a:t>clisé.</a:t>
            </a:r>
            <a:endParaRPr lang="es-EC" sz="24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518217" y="3662510"/>
            <a:ext cx="5216525" cy="2660015"/>
          </a:xfrm>
          <a:prstGeom prst="rect">
            <a:avLst/>
          </a:prstGeom>
          <a:noFill/>
          <a:ln>
            <a:noFill/>
          </a:ln>
        </p:spPr>
      </p:pic>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65748323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09134" y="457199"/>
                <a:ext cx="10058400" cy="5332307"/>
              </a:xfrm>
            </p:spPr>
            <p:txBody>
              <a:bodyPr/>
              <a:lstStyle/>
              <a:p>
                <a:pPr marL="0" indent="0" algn="just">
                  <a:buNone/>
                </a:pPr>
                <a:r>
                  <a:rPr lang="es-EC" dirty="0"/>
                  <a:t>Bajo condiciones normales de carga R1, R2, y Q2 no tienen efecto en la operación del circuito. Bajo condiciones de sobrecarga, la caída de tensión en RSC hará que Q2 conduzca, robando corriente de base a Q1 y produciendo una disminución en la tensión de salida. </a:t>
                </a:r>
                <a:endParaRPr lang="es-EC" dirty="0" smtClean="0"/>
              </a:p>
              <a:p>
                <a:pPr marL="0" indent="0" algn="just">
                  <a:buNone/>
                </a:pPr>
                <a:r>
                  <a:rPr lang="es-EC" dirty="0" smtClean="0"/>
                  <a:t>La disminución de Vo reduce aún más la caída de tensión en R1, haciendo que Q2 se sature y reduciendo también la corriente de la carga. </a:t>
                </a:r>
              </a:p>
              <a:p>
                <a:pPr marL="0" indent="0" algn="just">
                  <a:buNone/>
                </a:pPr>
                <a:r>
                  <a:rPr lang="es-EC" dirty="0" smtClean="0"/>
                  <a:t>Las intensidades IFB e ISC están dadas por las siguientes ecuaciones:</a:t>
                </a:r>
              </a:p>
              <a:p>
                <a:pPr marL="0" indent="0" algn="just">
                  <a:buNone/>
                </a:pPr>
                <a:r>
                  <a:rPr lang="es-EC" dirty="0"/>
                  <a:t> </a:t>
                </a:r>
              </a:p>
              <a:p>
                <a:pPr marL="0" indent="0" algn="ctr">
                  <a:buNone/>
                </a:pPr>
                <a:r>
                  <a:rPr lang="es-EC" dirty="0" smtClean="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𝐹𝐵</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𝑜</m:t>
                        </m:r>
                      </m:sub>
                    </m:sSub>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1</m:t>
                            </m:r>
                          </m:sub>
                        </m:sSub>
                      </m:num>
                      <m:den>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2</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𝑆𝐶</m:t>
                            </m:r>
                          </m:sub>
                        </m:sSub>
                      </m:den>
                    </m:f>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𝐵𝐸</m:t>
                        </m:r>
                      </m:sub>
                    </m:sSub>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2</m:t>
                            </m:r>
                          </m:sub>
                        </m:sSub>
                      </m:num>
                      <m:den>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2</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𝑆𝐶</m:t>
                            </m:r>
                          </m:sub>
                        </m:sSub>
                      </m:den>
                    </m:f>
                  </m:oMath>
                </a14:m>
                <a:r>
                  <a:rPr lang="en-US" i="1" dirty="0"/>
                  <a:t> </a:t>
                </a:r>
                <a:r>
                  <a:rPr lang="es-EC" i="1" dirty="0"/>
                  <a:t>		</a:t>
                </a:r>
                <a:r>
                  <a:rPr lang="es-EC" dirty="0"/>
                  <a:t> </a:t>
                </a:r>
              </a:p>
              <a:p>
                <a:pPr marL="0" indent="0" algn="ctr">
                  <a:buNone/>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𝑆𝐶</m:t>
                        </m:r>
                      </m:sub>
                    </m:sSub>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𝐵𝐸</m:t>
                            </m:r>
                          </m:sub>
                        </m:sSub>
                      </m:num>
                      <m:den>
                        <m:sSub>
                          <m:sSubPr>
                            <m:ctrlPr>
                              <a:rPr lang="es-EC"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𝑆𝐶</m:t>
                            </m:r>
                          </m:sub>
                        </m:sSub>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2</m:t>
                            </m:r>
                          </m:sub>
                        </m:sSub>
                      </m:num>
                      <m:den>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2</m:t>
                            </m:r>
                          </m:sub>
                        </m:sSub>
                      </m:den>
                    </m:f>
                  </m:oMath>
                </a14:m>
                <a:r>
                  <a:rPr lang="es-EC" i="1" dirty="0"/>
                  <a:t>	</a:t>
                </a: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09134" y="457199"/>
                <a:ext cx="10058400" cy="5332307"/>
              </a:xfrm>
              <a:blipFill rotWithShape="0">
                <a:blip r:embed="rId2"/>
                <a:stretch>
                  <a:fillRect l="-545" t="-571" r="-485"/>
                </a:stretch>
              </a:blipFill>
            </p:spPr>
            <p:txBody>
              <a:bodyPr/>
              <a:lstStyle/>
              <a:p>
                <a:r>
                  <a:rPr lang="es-EC">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613910" y="4255770"/>
            <a:ext cx="3048847" cy="2290234"/>
          </a:xfrm>
          <a:prstGeom prst="rect">
            <a:avLst/>
          </a:prstGeom>
          <a:noFill/>
          <a:ln>
            <a:noFill/>
          </a:ln>
        </p:spPr>
      </p:pic>
    </p:spTree>
    <p:extLst>
      <p:ext uri="{BB962C8B-B14F-4D97-AF65-F5344CB8AC3E}">
        <p14:creationId xmlns:p14="http://schemas.microsoft.com/office/powerpoint/2010/main" val="165028925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95866" y="321732"/>
                <a:ext cx="10532533" cy="6358467"/>
              </a:xfrm>
            </p:spPr>
            <p:txBody>
              <a:bodyPr>
                <a:normAutofit fontScale="92500"/>
              </a:bodyPr>
              <a:lstStyle/>
              <a:p>
                <a:pPr marL="0" indent="0">
                  <a:buNone/>
                </a:pPr>
                <a:r>
                  <a:rPr lang="es-EC" dirty="0"/>
                  <a:t>Definiendo las siguientes consideraciones:</a:t>
                </a:r>
              </a:p>
              <a:p>
                <a:pPr marL="0" indent="0" algn="ctr">
                  <a:buNone/>
                </a:pPr>
                <a:r>
                  <a:rPr lang="es-EC"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1</m:t>
                        </m:r>
                      </m:sub>
                    </m:sSub>
                    <m:r>
                      <a:rPr lang="es-EC" i="1">
                        <a:latin typeface="Cambria Math" panose="02040503050406030204" pitchFamily="18" charset="0"/>
                      </a:rPr>
                      <m:t>=2[</m:t>
                    </m:r>
                    <m:r>
                      <a:rPr lang="es-EC" i="1">
                        <a:latin typeface="Cambria Math" panose="02040503050406030204" pitchFamily="18" charset="0"/>
                      </a:rPr>
                      <m:t>𝐾</m:t>
                    </m:r>
                    <m:r>
                      <a:rPr lang="es-EC" i="1">
                        <a:latin typeface="Cambria Math" panose="02040503050406030204" pitchFamily="18" charset="0"/>
                      </a:rPr>
                      <m:t>𝛺</m:t>
                    </m:r>
                    <m:r>
                      <a:rPr lang="es-EC" i="1">
                        <a:latin typeface="Cambria Math" panose="02040503050406030204" pitchFamily="18" charset="0"/>
                      </a:rPr>
                      <m:t>]</m:t>
                    </m:r>
                  </m:oMath>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𝑆𝐶</m:t>
                          </m:r>
                        </m:sub>
                      </m:sSub>
                      <m:r>
                        <a:rPr lang="es-EC" i="1">
                          <a:latin typeface="Cambria Math" panose="02040503050406030204" pitchFamily="18" charset="0"/>
                        </a:rPr>
                        <m:t>=100[</m:t>
                      </m:r>
                      <m:r>
                        <a:rPr lang="es-EC" i="1">
                          <a:latin typeface="Cambria Math" panose="02040503050406030204" pitchFamily="18" charset="0"/>
                        </a:rPr>
                        <m:t>𝛺</m:t>
                      </m:r>
                      <m:r>
                        <a:rPr lang="es-EC"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2</m:t>
                          </m:r>
                        </m:sub>
                      </m:sSub>
                      <m:r>
                        <a:rPr lang="es-EC" i="1">
                          <a:latin typeface="Cambria Math" panose="02040503050406030204" pitchFamily="18" charset="0"/>
                        </a:rPr>
                        <m:t>=120[</m:t>
                      </m:r>
                      <m:r>
                        <a:rPr lang="es-EC" i="1">
                          <a:latin typeface="Cambria Math" panose="02040503050406030204" pitchFamily="18" charset="0"/>
                        </a:rPr>
                        <m:t>𝛺</m:t>
                      </m:r>
                      <m:r>
                        <a:rPr lang="es-EC"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𝑜</m:t>
                          </m:r>
                        </m:sub>
                      </m:sSub>
                      <m:r>
                        <a:rPr lang="es-EC" i="1">
                          <a:latin typeface="Cambria Math" panose="02040503050406030204" pitchFamily="18" charset="0"/>
                        </a:rPr>
                        <m:t>=24 [</m:t>
                      </m:r>
                      <m:r>
                        <a:rPr lang="es-EC" i="1">
                          <a:latin typeface="Cambria Math" panose="02040503050406030204" pitchFamily="18" charset="0"/>
                        </a:rPr>
                        <m:t>𝑉</m:t>
                      </m:r>
                      <m:r>
                        <a:rPr lang="es-EC"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𝐵𝐸</m:t>
                          </m:r>
                        </m:sub>
                      </m:sSub>
                      <m:r>
                        <a:rPr lang="es-EC" i="1">
                          <a:latin typeface="Cambria Math" panose="02040503050406030204" pitchFamily="18" charset="0"/>
                        </a:rPr>
                        <m:t>=0.7 [</m:t>
                      </m:r>
                      <m:r>
                        <a:rPr lang="es-EC" i="1">
                          <a:latin typeface="Cambria Math" panose="02040503050406030204" pitchFamily="18" charset="0"/>
                        </a:rPr>
                        <m:t>𝑉</m:t>
                      </m:r>
                      <m:r>
                        <a:rPr lang="es-EC" i="1">
                          <a:latin typeface="Cambria Math" panose="02040503050406030204" pitchFamily="18" charset="0"/>
                        </a:rPr>
                        <m:t>]</m:t>
                      </m:r>
                    </m:oMath>
                  </m:oMathPara>
                </a14:m>
                <a:endParaRPr lang="es-EC" dirty="0"/>
              </a:p>
              <a:p>
                <a:pPr marL="0" indent="0" algn="just">
                  <a:buNone/>
                </a:pPr>
                <a:r>
                  <a:rPr lang="es-EC" dirty="0" smtClean="0"/>
                  <a:t>El </a:t>
                </a:r>
                <a:r>
                  <a:rPr lang="es-EC" dirty="0"/>
                  <a:t>transistor que se utilizará para Q1 y Q2 es el 2N3904. Reemplazando </a:t>
                </a:r>
                <a:r>
                  <a:rPr lang="es-EC" dirty="0" smtClean="0"/>
                  <a:t>los </a:t>
                </a:r>
                <a:r>
                  <a:rPr lang="es-EC" dirty="0"/>
                  <a:t>valores en </a:t>
                </a:r>
                <a:r>
                  <a:rPr lang="es-EC" dirty="0" smtClean="0"/>
                  <a:t>las ecuaciones anteriores, </a:t>
                </a:r>
                <a:r>
                  <a:rPr lang="es-EC" dirty="0"/>
                  <a:t>encontramos el valor de las intensidades de las corrientes mencionadas.</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𝐹𝐵</m:t>
                          </m:r>
                        </m:sub>
                      </m:sSub>
                      <m:r>
                        <a:rPr lang="es-EC" i="1">
                          <a:latin typeface="Cambria Math" panose="02040503050406030204" pitchFamily="18" charset="0"/>
                        </a:rPr>
                        <m:t>=</m:t>
                      </m:r>
                      <m:r>
                        <a:rPr lang="en-US" i="1">
                          <a:latin typeface="Cambria Math" panose="02040503050406030204" pitchFamily="18" charset="0"/>
                        </a:rPr>
                        <m:t>24</m:t>
                      </m:r>
                      <m:d>
                        <m:dPr>
                          <m:begChr m:val="["/>
                          <m:endChr m:val="]"/>
                          <m:ctrlPr>
                            <a:rPr lang="es-EC" i="1">
                              <a:latin typeface="Cambria Math" panose="02040503050406030204" pitchFamily="18" charset="0"/>
                            </a:rPr>
                          </m:ctrlPr>
                        </m:dPr>
                        <m:e>
                          <m:r>
                            <a:rPr lang="en-US" i="1">
                              <a:latin typeface="Cambria Math" panose="02040503050406030204" pitchFamily="18" charset="0"/>
                            </a:rPr>
                            <m:t>𝑉</m:t>
                          </m:r>
                        </m:e>
                      </m:d>
                      <m:r>
                        <a:rPr lang="es-EC"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2000</m:t>
                          </m:r>
                          <m:d>
                            <m:dPr>
                              <m:begChr m:val="["/>
                              <m:endChr m:val="]"/>
                              <m:ctrlPr>
                                <a:rPr lang="es-EC" i="1">
                                  <a:latin typeface="Cambria Math" panose="02040503050406030204" pitchFamily="18" charset="0"/>
                                </a:rPr>
                              </m:ctrlPr>
                            </m:dPr>
                            <m:e>
                              <m:r>
                                <a:rPr lang="es-EC" i="1">
                                  <a:latin typeface="Cambria Math" panose="02040503050406030204" pitchFamily="18" charset="0"/>
                                </a:rPr>
                                <m:t>𝛺</m:t>
                              </m:r>
                            </m:e>
                          </m:d>
                        </m:num>
                        <m:den>
                          <m:r>
                            <a:rPr lang="en-US" i="1">
                              <a:latin typeface="Cambria Math" panose="02040503050406030204" pitchFamily="18" charset="0"/>
                            </a:rPr>
                            <m:t>120 </m:t>
                          </m:r>
                          <m:d>
                            <m:dPr>
                              <m:begChr m:val="["/>
                              <m:endChr m:val="]"/>
                              <m:ctrlPr>
                                <a:rPr lang="es-EC" i="1">
                                  <a:latin typeface="Cambria Math" panose="02040503050406030204" pitchFamily="18" charset="0"/>
                                </a:rPr>
                              </m:ctrlPr>
                            </m:dPr>
                            <m:e>
                              <m:r>
                                <a:rPr lang="es-EC" i="1">
                                  <a:latin typeface="Cambria Math" panose="02040503050406030204" pitchFamily="18" charset="0"/>
                                </a:rPr>
                                <m:t>𝛺</m:t>
                              </m:r>
                            </m:e>
                          </m:d>
                          <m:r>
                            <a:rPr lang="es-EC" i="1">
                              <a:latin typeface="Cambria Math" panose="02040503050406030204" pitchFamily="18" charset="0"/>
                            </a:rPr>
                            <m:t>∗100</m:t>
                          </m:r>
                          <m:d>
                            <m:dPr>
                              <m:begChr m:val="["/>
                              <m:endChr m:val="]"/>
                              <m:ctrlPr>
                                <a:rPr lang="es-EC" i="1">
                                  <a:latin typeface="Cambria Math" panose="02040503050406030204" pitchFamily="18" charset="0"/>
                                </a:rPr>
                              </m:ctrlPr>
                            </m:dPr>
                            <m:e>
                              <m:r>
                                <a:rPr lang="es-EC" i="1">
                                  <a:latin typeface="Cambria Math" panose="02040503050406030204" pitchFamily="18" charset="0"/>
                                </a:rPr>
                                <m:t>𝛺</m:t>
                              </m:r>
                            </m:e>
                          </m:d>
                        </m:den>
                      </m:f>
                      <m:r>
                        <a:rPr lang="es-EC" i="1">
                          <a:latin typeface="Cambria Math" panose="02040503050406030204" pitchFamily="18" charset="0"/>
                        </a:rPr>
                        <m:t>+</m:t>
                      </m:r>
                      <m:r>
                        <a:rPr lang="en-US" i="1">
                          <a:latin typeface="Cambria Math" panose="02040503050406030204" pitchFamily="18" charset="0"/>
                        </a:rPr>
                        <m:t>0.7[</m:t>
                      </m:r>
                      <m:r>
                        <a:rPr lang="en-US" i="1">
                          <a:latin typeface="Cambria Math" panose="02040503050406030204" pitchFamily="18" charset="0"/>
                        </a:rPr>
                        <m:t>𝑉</m:t>
                      </m:r>
                      <m:r>
                        <a:rPr lang="en-US"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2000 </m:t>
                          </m:r>
                          <m:d>
                            <m:dPr>
                              <m:begChr m:val="["/>
                              <m:endChr m:val="]"/>
                              <m:ctrlPr>
                                <a:rPr lang="es-EC" i="1">
                                  <a:latin typeface="Cambria Math" panose="02040503050406030204" pitchFamily="18" charset="0"/>
                                </a:rPr>
                              </m:ctrlPr>
                            </m:dPr>
                            <m:e>
                              <m:r>
                                <a:rPr lang="es-EC" i="1">
                                  <a:latin typeface="Cambria Math" panose="02040503050406030204" pitchFamily="18" charset="0"/>
                                </a:rPr>
                                <m:t>𝛺</m:t>
                              </m:r>
                            </m:e>
                          </m:d>
                          <m:r>
                            <a:rPr lang="es-EC" i="1">
                              <a:latin typeface="Cambria Math" panose="02040503050406030204" pitchFamily="18" charset="0"/>
                            </a:rPr>
                            <m:t>+120[</m:t>
                          </m:r>
                          <m:r>
                            <a:rPr lang="es-EC" i="1">
                              <a:latin typeface="Cambria Math" panose="02040503050406030204" pitchFamily="18" charset="0"/>
                            </a:rPr>
                            <m:t>𝛺</m:t>
                          </m:r>
                          <m:r>
                            <a:rPr lang="es-EC" i="1">
                              <a:latin typeface="Cambria Math" panose="02040503050406030204" pitchFamily="18" charset="0"/>
                            </a:rPr>
                            <m:t>]</m:t>
                          </m:r>
                        </m:num>
                        <m:den>
                          <m:r>
                            <a:rPr lang="en-US" i="1">
                              <a:latin typeface="Cambria Math" panose="02040503050406030204" pitchFamily="18" charset="0"/>
                            </a:rPr>
                            <m:t>120 </m:t>
                          </m:r>
                          <m:d>
                            <m:dPr>
                              <m:begChr m:val="["/>
                              <m:endChr m:val="]"/>
                              <m:ctrlPr>
                                <a:rPr lang="es-EC" i="1">
                                  <a:latin typeface="Cambria Math" panose="02040503050406030204" pitchFamily="18" charset="0"/>
                                </a:rPr>
                              </m:ctrlPr>
                            </m:dPr>
                            <m:e>
                              <m:r>
                                <a:rPr lang="es-EC" i="1">
                                  <a:latin typeface="Cambria Math" panose="02040503050406030204" pitchFamily="18" charset="0"/>
                                </a:rPr>
                                <m:t>𝛺</m:t>
                              </m:r>
                            </m:e>
                          </m:d>
                          <m:r>
                            <a:rPr lang="es-EC" i="1">
                              <a:latin typeface="Cambria Math" panose="02040503050406030204" pitchFamily="18" charset="0"/>
                            </a:rPr>
                            <m:t>∗100[</m:t>
                          </m:r>
                          <m:r>
                            <a:rPr lang="es-EC" i="1">
                              <a:latin typeface="Cambria Math" panose="02040503050406030204" pitchFamily="18" charset="0"/>
                            </a:rPr>
                            <m:t>𝛺</m:t>
                          </m:r>
                          <m:r>
                            <a:rPr lang="es-EC" i="1">
                              <a:latin typeface="Cambria Math" panose="02040503050406030204" pitchFamily="18" charset="0"/>
                            </a:rPr>
                            <m:t>]</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𝐹𝐵</m:t>
                          </m:r>
                        </m:sub>
                      </m:sSub>
                      <m:r>
                        <a:rPr lang="es-EC" i="1">
                          <a:latin typeface="Cambria Math" panose="02040503050406030204" pitchFamily="18" charset="0"/>
                        </a:rPr>
                        <m:t>=4.120 [</m:t>
                      </m:r>
                      <m:r>
                        <a:rPr lang="es-EC" i="1">
                          <a:latin typeface="Cambria Math" panose="02040503050406030204" pitchFamily="18" charset="0"/>
                        </a:rPr>
                        <m:t>𝐴</m:t>
                      </m:r>
                      <m:r>
                        <a:rPr lang="es-EC" i="1">
                          <a:latin typeface="Cambria Math" panose="02040503050406030204" pitchFamily="18" charset="0"/>
                        </a:rPr>
                        <m:t>]</m:t>
                      </m:r>
                    </m:oMath>
                  </m:oMathPara>
                </a14:m>
                <a:endParaRPr lang="es-EC" dirty="0"/>
              </a:p>
              <a:p>
                <a:pPr marL="0" indent="0">
                  <a:buNone/>
                </a:pPr>
                <a:r>
                  <a:rPr lang="es-EC" dirty="0"/>
                  <a:t> </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𝑆𝐶</m:t>
                          </m:r>
                        </m:sub>
                      </m:sSub>
                      <m:r>
                        <a:rPr lang="es-EC"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0.7 [</m:t>
                          </m:r>
                          <m:r>
                            <a:rPr lang="en-US" i="1">
                              <a:latin typeface="Cambria Math" panose="02040503050406030204" pitchFamily="18" charset="0"/>
                            </a:rPr>
                            <m:t>𝑉</m:t>
                          </m:r>
                          <m:r>
                            <a:rPr lang="en-US" i="1">
                              <a:latin typeface="Cambria Math" panose="02040503050406030204" pitchFamily="18" charset="0"/>
                            </a:rPr>
                            <m:t>]</m:t>
                          </m:r>
                        </m:num>
                        <m:den>
                          <m:r>
                            <a:rPr lang="en-US" i="1">
                              <a:latin typeface="Cambria Math" panose="02040503050406030204" pitchFamily="18" charset="0"/>
                            </a:rPr>
                            <m:t>100 [</m:t>
                          </m:r>
                          <m:r>
                            <a:rPr lang="es-EC" i="1">
                              <a:latin typeface="Cambria Math" panose="02040503050406030204" pitchFamily="18" charset="0"/>
                            </a:rPr>
                            <m:t>𝛺</m:t>
                          </m:r>
                          <m:r>
                            <a:rPr lang="es-EC" i="1">
                              <a:latin typeface="Cambria Math" panose="02040503050406030204" pitchFamily="18" charset="0"/>
                            </a:rPr>
                            <m:t>]</m:t>
                          </m:r>
                        </m:den>
                      </m:f>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2000</m:t>
                          </m:r>
                          <m:d>
                            <m:dPr>
                              <m:begChr m:val="["/>
                              <m:endChr m:val="]"/>
                              <m:ctrlPr>
                                <a:rPr lang="es-EC" i="1">
                                  <a:latin typeface="Cambria Math" panose="02040503050406030204" pitchFamily="18" charset="0"/>
                                </a:rPr>
                              </m:ctrlPr>
                            </m:dPr>
                            <m:e>
                              <m:r>
                                <a:rPr lang="es-EC" i="1">
                                  <a:latin typeface="Cambria Math" panose="02040503050406030204" pitchFamily="18" charset="0"/>
                                </a:rPr>
                                <m:t>𝛺</m:t>
                              </m:r>
                            </m:e>
                          </m:d>
                          <m:r>
                            <a:rPr lang="es-EC" i="1">
                              <a:latin typeface="Cambria Math" panose="02040503050406030204" pitchFamily="18" charset="0"/>
                            </a:rPr>
                            <m:t>+</m:t>
                          </m:r>
                          <m:r>
                            <a:rPr lang="en-US" i="1">
                              <a:latin typeface="Cambria Math" panose="02040503050406030204" pitchFamily="18" charset="0"/>
                            </a:rPr>
                            <m:t>120 [</m:t>
                          </m:r>
                          <m:r>
                            <a:rPr lang="es-EC" i="1">
                              <a:latin typeface="Cambria Math" panose="02040503050406030204" pitchFamily="18" charset="0"/>
                            </a:rPr>
                            <m:t>𝛺</m:t>
                          </m:r>
                          <m:r>
                            <a:rPr lang="es-EC" i="1">
                              <a:latin typeface="Cambria Math" panose="02040503050406030204" pitchFamily="18" charset="0"/>
                            </a:rPr>
                            <m:t>]</m:t>
                          </m:r>
                        </m:num>
                        <m:den>
                          <m:r>
                            <a:rPr lang="en-US" i="1">
                              <a:latin typeface="Cambria Math" panose="02040503050406030204" pitchFamily="18" charset="0"/>
                            </a:rPr>
                            <m:t>120 [</m:t>
                          </m:r>
                          <m:r>
                            <a:rPr lang="es-EC" i="1">
                              <a:latin typeface="Cambria Math" panose="02040503050406030204" pitchFamily="18" charset="0"/>
                            </a:rPr>
                            <m:t>𝛺</m:t>
                          </m:r>
                          <m:r>
                            <a:rPr lang="es-EC" i="1">
                              <a:latin typeface="Cambria Math" panose="02040503050406030204" pitchFamily="18" charset="0"/>
                            </a:rPr>
                            <m:t>]</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𝑆𝐶</m:t>
                          </m:r>
                        </m:sub>
                      </m:sSub>
                      <m:r>
                        <a:rPr lang="es-EC" i="1">
                          <a:latin typeface="Cambria Math" panose="02040503050406030204" pitchFamily="18" charset="0"/>
                        </a:rPr>
                        <m:t>=123.66 [</m:t>
                      </m:r>
                      <m:r>
                        <a:rPr lang="es-EC" i="1">
                          <a:latin typeface="Cambria Math" panose="02040503050406030204" pitchFamily="18" charset="0"/>
                        </a:rPr>
                        <m:t>𝑚𝐴</m:t>
                      </m:r>
                      <m:r>
                        <a:rPr lang="es-EC" i="1">
                          <a:latin typeface="Cambria Math" panose="02040503050406030204" pitchFamily="18" charset="0"/>
                        </a:rPr>
                        <m:t>]</m:t>
                      </m:r>
                    </m:oMath>
                  </m:oMathPara>
                </a14:m>
                <a:endParaRPr lang="es-EC" dirty="0"/>
              </a:p>
              <a:p>
                <a:pPr marL="0" indent="0" algn="just">
                  <a:buNone/>
                </a:pPr>
                <a:r>
                  <a:rPr lang="es-EC" dirty="0" smtClean="0"/>
                  <a:t>Con </a:t>
                </a:r>
                <a:r>
                  <a:rPr lang="es-EC" dirty="0"/>
                  <a:t>lo que finalmente utilizando el valor de las resistencias definidas y aplicando el circuito planteado, comprobamos que el circuito protector se disparará a sobre corrientes mayores a los 4 [A], llegando a proteger de sobre intensidad a todos los elementos electrónicos del sistema.</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95866" y="321732"/>
                <a:ext cx="10532533" cy="6358467"/>
              </a:xfrm>
              <a:blipFill rotWithShape="0">
                <a:blip r:embed="rId2"/>
                <a:stretch>
                  <a:fillRect l="-405" t="-288" r="-405"/>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5541" y="88068"/>
            <a:ext cx="1296839" cy="1495199"/>
          </a:xfrm>
          <a:prstGeom prst="rect">
            <a:avLst/>
          </a:prstGeom>
          <a:noFill/>
          <a:ln>
            <a:noFill/>
          </a:ln>
        </p:spPr>
      </p:pic>
    </p:spTree>
    <p:extLst>
      <p:ext uri="{BB962C8B-B14F-4D97-AF65-F5344CB8AC3E}">
        <p14:creationId xmlns:p14="http://schemas.microsoft.com/office/powerpoint/2010/main" val="36503629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400" dirty="0"/>
              <a:t>SELECCIÓN DEL SOFTWARE PARA DESARROLLO DEL </a:t>
            </a:r>
            <a:r>
              <a:rPr lang="es-ES_tradnl" sz="4400" dirty="0" smtClean="0"/>
              <a:t>HMI</a:t>
            </a:r>
            <a:endParaRPr lang="es-EC" sz="4400" dirty="0"/>
          </a:p>
        </p:txBody>
      </p:sp>
      <p:sp>
        <p:nvSpPr>
          <p:cNvPr id="3" name="Content Placeholder 2"/>
          <p:cNvSpPr>
            <a:spLocks noGrp="1"/>
          </p:cNvSpPr>
          <p:nvPr>
            <p:ph idx="1"/>
          </p:nvPr>
        </p:nvSpPr>
        <p:spPr/>
        <p:txBody>
          <a:bodyPr/>
          <a:lstStyle/>
          <a:p>
            <a:pPr algn="just"/>
            <a:r>
              <a:rPr lang="es-ES_tradnl" dirty="0"/>
              <a:t>La interfaz humano-</a:t>
            </a:r>
            <a:r>
              <a:rPr lang="es-EC" dirty="0"/>
              <a:t>máquina (HMI) es la interfaz que permite al operador entrar en contacto con el proceso de control de la máquina de una manera sencilla y amigable. Permitiendo monitorear y controlar el proceso de impresión de la máquina serigráfica automatizada por medio de la pantalla del computador.</a:t>
            </a:r>
          </a:p>
          <a:p>
            <a:pPr algn="just"/>
            <a:r>
              <a:rPr lang="es-EC" dirty="0"/>
              <a:t> </a:t>
            </a:r>
            <a:r>
              <a:rPr lang="es-EC" dirty="0" smtClean="0"/>
              <a:t>En </a:t>
            </a:r>
            <a:r>
              <a:rPr lang="es-EC" dirty="0"/>
              <a:t>la actualidad existen varios softwares que facilitan la implementación del HMI, mediante entornos de programación en base de imágenes, librerías que facilitan la comunicación con las tarjetas de control entre otras opciones, siendo los más sofisticados los más caros.</a:t>
            </a:r>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5541" y="88068"/>
            <a:ext cx="1296839" cy="1495199"/>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818272095"/>
              </p:ext>
            </p:extLst>
          </p:nvPr>
        </p:nvGraphicFramePr>
        <p:xfrm>
          <a:off x="1643820" y="4196695"/>
          <a:ext cx="9280081" cy="2103120"/>
        </p:xfrm>
        <a:graphic>
          <a:graphicData uri="http://schemas.openxmlformats.org/drawingml/2006/table">
            <a:tbl>
              <a:tblPr firstRow="1" firstCol="1" bandRow="1">
                <a:tableStyleId>{5C22544A-7EE6-4342-B048-85BDC9FD1C3A}</a:tableStyleId>
              </a:tblPr>
              <a:tblGrid>
                <a:gridCol w="1423543"/>
                <a:gridCol w="1889125"/>
                <a:gridCol w="2128838"/>
                <a:gridCol w="2511425"/>
                <a:gridCol w="1327150"/>
              </a:tblGrid>
              <a:tr h="0">
                <a:tc>
                  <a:txBody>
                    <a:bodyPr/>
                    <a:lstStyle/>
                    <a:p>
                      <a:pPr indent="180340" algn="ctr">
                        <a:lnSpc>
                          <a:spcPct val="150000"/>
                        </a:lnSpc>
                        <a:spcAft>
                          <a:spcPts val="0"/>
                        </a:spcAft>
                      </a:pPr>
                      <a:r>
                        <a:rPr lang="es-EC" sz="1800" dirty="0">
                          <a:effectLst/>
                        </a:rPr>
                        <a:t>Software</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a:effectLst/>
                        </a:rPr>
                        <a:t>Lenguaje de Programación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dirty="0">
                          <a:effectLst/>
                        </a:rPr>
                        <a:t>Editor de interfaces de usuario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a:effectLst/>
                        </a:rPr>
                        <a:t>Librerías para adición de aplicaciones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C" sz="1800" dirty="0">
                          <a:effectLst/>
                        </a:rPr>
                        <a:t>Costo de licencia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C" sz="1400">
                          <a:effectLst/>
                        </a:rPr>
                        <a:t>Matlab</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effectLst/>
                        </a:rPr>
                        <a:t>Lenguaje M</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effectLst/>
                        </a:rPr>
                        <a:t>Avanzado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effectLst/>
                        </a:rPr>
                        <a:t>Avanzada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n-US" sz="1400">
                          <a:effectLst/>
                        </a:rPr>
                        <a:t>$ 5000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C" sz="1400" dirty="0">
                          <a:effectLst/>
                        </a:rPr>
                        <a:t>Labview</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effectLst/>
                        </a:rPr>
                        <a:t>Lenguaje G</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effectLst/>
                        </a:rPr>
                        <a:t>Avanzado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effectLst/>
                        </a:rPr>
                        <a:t>Avanzada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C" sz="1400" dirty="0">
                          <a:effectLst/>
                        </a:rPr>
                        <a:t>$ 4900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C" sz="1400">
                          <a:effectLst/>
                        </a:rPr>
                        <a:t>Processing</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effectLst/>
                        </a:rPr>
                        <a:t>Java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effectLst/>
                        </a:rPr>
                        <a:t>Mediano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effectLst/>
                        </a:rPr>
                        <a:t>Avanzada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C" sz="1400" dirty="0">
                          <a:effectLst/>
                        </a:rPr>
                        <a:t>Sin costo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ctr">
                        <a:lnSpc>
                          <a:spcPct val="150000"/>
                        </a:lnSpc>
                        <a:spcAft>
                          <a:spcPts val="0"/>
                        </a:spcAft>
                      </a:pPr>
                      <a:r>
                        <a:rPr lang="es-EC" sz="1400">
                          <a:effectLst/>
                        </a:rPr>
                        <a:t>Instrumentino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effectLst/>
                        </a:rPr>
                        <a:t>Python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dirty="0">
                          <a:effectLst/>
                        </a:rPr>
                        <a:t>Bajo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400">
                          <a:effectLst/>
                        </a:rPr>
                        <a:t>Básica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C" sz="1400" dirty="0">
                          <a:effectLst/>
                        </a:rPr>
                        <a:t>Sin costo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shape_0"/>
          <p:cNvSpPr>
            <a:spLocks noChangeArrowheads="1"/>
          </p:cNvSpPr>
          <p:nvPr/>
        </p:nvSpPr>
        <p:spPr bwMode="auto">
          <a:xfrm>
            <a:off x="8724371" y="11862858"/>
            <a:ext cx="754062" cy="0"/>
          </a:xfrm>
          <a:custGeom>
            <a:avLst/>
            <a:gdLst>
              <a:gd name="T0" fmla="*/ 0 w 21600"/>
              <a:gd name="T1" fmla="*/ 0 h 21600"/>
              <a:gd name="T2" fmla="*/ 21600 w 21600"/>
              <a:gd name="T3" fmla="*/ 21600 h 21600"/>
            </a:gdLst>
            <a:ahLst/>
            <a:cxnLst>
              <a:cxn ang="0">
                <a:pos x="r" y="vc"/>
              </a:cxn>
              <a:cxn ang="5400000">
                <a:pos x="hc" y="b"/>
              </a:cxn>
              <a:cxn ang="10800000">
                <a:pos x="l" y="vc"/>
              </a:cxn>
              <a:cxn ang="16200000">
                <a:pos x="hc" y="t"/>
              </a:cxn>
            </a:cxnLst>
            <a:rect l="T0" t="T1" r="T2" b="T3"/>
            <a:pathLst>
              <a:path w="21600" h="21600" fill="none">
                <a:moveTo>
                  <a:pt x="0" y="0"/>
                </a:moveTo>
                <a:lnTo>
                  <a:pt x="21600" y="21600"/>
                </a:lnTo>
              </a:path>
            </a:pathLst>
          </a:custGeom>
          <a:noFill/>
          <a:ln w="6480" cap="flat">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a:p>
        </p:txBody>
      </p:sp>
    </p:spTree>
    <p:extLst>
      <p:ext uri="{BB962C8B-B14F-4D97-AF65-F5344CB8AC3E}">
        <p14:creationId xmlns:p14="http://schemas.microsoft.com/office/powerpoint/2010/main" val="13226591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465667"/>
            <a:ext cx="10058400" cy="896594"/>
          </a:xfrm>
        </p:spPr>
        <p:txBody>
          <a:bodyPr/>
          <a:lstStyle/>
          <a:p>
            <a:pPr algn="ctr"/>
            <a:r>
              <a:rPr lang="es-ES_tradnl" i="1" dirty="0"/>
              <a:t>Software </a:t>
            </a:r>
            <a:r>
              <a:rPr lang="es-ES_tradnl" i="1" dirty="0" smtClean="0"/>
              <a:t>Processing</a:t>
            </a:r>
            <a:endParaRPr lang="es-EC" dirty="0"/>
          </a:p>
        </p:txBody>
      </p:sp>
      <p:sp>
        <p:nvSpPr>
          <p:cNvPr id="3" name="Content Placeholder 2"/>
          <p:cNvSpPr>
            <a:spLocks noGrp="1"/>
          </p:cNvSpPr>
          <p:nvPr>
            <p:ph idx="1"/>
          </p:nvPr>
        </p:nvSpPr>
        <p:spPr>
          <a:xfrm>
            <a:off x="550332" y="1566333"/>
            <a:ext cx="6722535" cy="5046134"/>
          </a:xfrm>
        </p:spPr>
        <p:txBody>
          <a:bodyPr>
            <a:normAutofit/>
          </a:bodyPr>
          <a:lstStyle/>
          <a:p>
            <a:pPr algn="just"/>
            <a:r>
              <a:rPr lang="es-ES_tradnl" dirty="0"/>
              <a:t>Processing es un lenguaje de programación de código abierto y un entorno de desarrollo integrado (conocido por sus siglas en ingles IDE), construido para las artes electrónicas y de diseño visual con el propósito de enseñar los fundamentos </a:t>
            </a:r>
            <a:r>
              <a:rPr lang="es-ES_tradnl" dirty="0" smtClean="0"/>
              <a:t>de programación </a:t>
            </a:r>
            <a:r>
              <a:rPr lang="es-ES_tradnl" dirty="0"/>
              <a:t>en un contexto visual y para servir de base para la creación </a:t>
            </a:r>
            <a:r>
              <a:rPr lang="es-ES_tradnl" dirty="0" smtClean="0"/>
              <a:t>de </a:t>
            </a:r>
            <a:r>
              <a:rPr lang="es-ES_tradnl" dirty="0"/>
              <a:t>sketchbooks. </a:t>
            </a:r>
            <a:endParaRPr lang="es-EC" dirty="0"/>
          </a:p>
          <a:p>
            <a:pPr algn="just"/>
            <a:r>
              <a:rPr lang="es-ES_tradnl" dirty="0"/>
              <a:t>Todo sketch en Processing es en realidad una subclase de Papplet de </a:t>
            </a:r>
            <a:r>
              <a:rPr lang="es-ES_tradnl" dirty="0" smtClean="0"/>
              <a:t>Java </a:t>
            </a:r>
            <a:r>
              <a:rPr lang="es-ES_tradnl" dirty="0"/>
              <a:t>que implementa casi la mayoría de las características del lenguaje de Processing.</a:t>
            </a:r>
            <a:endParaRPr lang="es-EC" dirty="0"/>
          </a:p>
          <a:p>
            <a:pPr algn="just"/>
            <a:r>
              <a:rPr lang="es-ES_tradnl" dirty="0"/>
              <a:t>Gracias a la Herramienta GUI Builder se </a:t>
            </a:r>
            <a:r>
              <a:rPr lang="es-ES_tradnl" dirty="0" smtClean="0"/>
              <a:t>facilita </a:t>
            </a:r>
            <a:r>
              <a:rPr lang="es-ES_tradnl" dirty="0"/>
              <a:t>la elaboración </a:t>
            </a:r>
            <a:r>
              <a:rPr lang="es-ES_tradnl" dirty="0" smtClean="0"/>
              <a:t>de ventanas de </a:t>
            </a:r>
            <a:r>
              <a:rPr lang="es-ES_tradnl" dirty="0"/>
              <a:t>HMI, por lo que se cuenta por cada icono o botón una lista de propiedades configurables a la conveniencia del </a:t>
            </a:r>
            <a:r>
              <a:rPr lang="es-ES_tradnl" dirty="0" smtClean="0"/>
              <a:t>programador.</a:t>
            </a:r>
            <a:endParaRPr lang="es-EC"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361978" y="2357968"/>
            <a:ext cx="4512310" cy="2689860"/>
          </a:xfrm>
          <a:prstGeom prst="rect">
            <a:avLst/>
          </a:prstGeom>
          <a:noFill/>
          <a:ln>
            <a:noFill/>
          </a:ln>
        </p:spPr>
      </p:pic>
      <p:pic>
        <p:nvPicPr>
          <p:cNvPr id="6"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5541" y="88068"/>
            <a:ext cx="1296839" cy="1495199"/>
          </a:xfrm>
          <a:prstGeom prst="rect">
            <a:avLst/>
          </a:prstGeom>
          <a:noFill/>
          <a:ln>
            <a:noFill/>
          </a:ln>
        </p:spPr>
      </p:pic>
    </p:spTree>
    <p:extLst>
      <p:ext uri="{BB962C8B-B14F-4D97-AF65-F5344CB8AC3E}">
        <p14:creationId xmlns:p14="http://schemas.microsoft.com/office/powerpoint/2010/main" val="312315262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46" y="2344962"/>
            <a:ext cx="10058400" cy="1450757"/>
          </a:xfrm>
        </p:spPr>
        <p:txBody>
          <a:bodyPr>
            <a:normAutofit/>
          </a:bodyPr>
          <a:lstStyle/>
          <a:p>
            <a:pPr algn="ctr"/>
            <a:r>
              <a:rPr lang="es-EC" sz="8000" dirty="0" smtClean="0">
                <a:solidFill>
                  <a:schemeClr val="accent1"/>
                </a:solidFill>
              </a:rPr>
              <a:t>IMPLEMENTACIÓN</a:t>
            </a:r>
            <a:endParaRPr lang="es-EC" sz="8000" dirty="0">
              <a:solidFill>
                <a:schemeClr val="accent1"/>
              </a:solidFill>
            </a:endParaRPr>
          </a:p>
        </p:txBody>
      </p:sp>
    </p:spTree>
    <p:extLst>
      <p:ext uri="{BB962C8B-B14F-4D97-AF65-F5344CB8AC3E}">
        <p14:creationId xmlns:p14="http://schemas.microsoft.com/office/powerpoint/2010/main" val="117232731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6" y="486845"/>
            <a:ext cx="10058400" cy="803461"/>
          </a:xfrm>
        </p:spPr>
        <p:txBody>
          <a:bodyPr/>
          <a:lstStyle/>
          <a:p>
            <a:r>
              <a:rPr lang="es-MX" dirty="0"/>
              <a:t>IMPLEMENTACIÓN MECÁNICA</a:t>
            </a:r>
            <a:endParaRPr lang="es-EC" dirty="0"/>
          </a:p>
        </p:txBody>
      </p:sp>
      <p:pic>
        <p:nvPicPr>
          <p:cNvPr id="3" name="Picture 2" descr="C:\Users\RoloC\Dropbox\Cargas de cámara\Miami 2015\20151222_094237.jpg"/>
          <p:cNvPicPr/>
          <p:nvPr/>
        </p:nvPicPr>
        <p:blipFill rotWithShape="1">
          <a:blip r:embed="rId2" cstate="print">
            <a:extLst>
              <a:ext uri="{28A0092B-C50C-407E-A947-70E740481C1C}">
                <a14:useLocalDpi xmlns:a14="http://schemas.microsoft.com/office/drawing/2010/main" val="0"/>
              </a:ext>
            </a:extLst>
          </a:blip>
          <a:srcRect l="42895" r="31640"/>
          <a:stretch/>
        </p:blipFill>
        <p:spPr bwMode="auto">
          <a:xfrm rot="5400000">
            <a:off x="1818004" y="505671"/>
            <a:ext cx="2075603" cy="4245187"/>
          </a:xfrm>
          <a:prstGeom prst="rect">
            <a:avLst/>
          </a:prstGeom>
          <a:noFill/>
          <a:ln>
            <a:noFill/>
          </a:ln>
          <a:extLst>
            <a:ext uri="{53640926-AAD7-44D8-BBD7-CCE9431645EC}">
              <a14:shadowObscured xmlns:a14="http://schemas.microsoft.com/office/drawing/2010/main"/>
            </a:ext>
          </a:extLst>
        </p:spPr>
      </p:pic>
      <p:pic>
        <p:nvPicPr>
          <p:cNvPr id="4" name="Picture 3" descr="C:\Users\RoloC\Documents\Tesis\fotos\20151224_09493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5109" y="1590463"/>
            <a:ext cx="4108450" cy="2151802"/>
          </a:xfrm>
          <a:prstGeom prst="rect">
            <a:avLst/>
          </a:prstGeom>
          <a:noFill/>
          <a:ln>
            <a:noFill/>
          </a:ln>
        </p:spPr>
      </p:pic>
      <p:pic>
        <p:nvPicPr>
          <p:cNvPr id="5" name="Picture 4"/>
          <p:cNvPicPr/>
          <p:nvPr/>
        </p:nvPicPr>
        <p:blipFill rotWithShape="1">
          <a:blip r:embed="rId4" cstate="print">
            <a:extLst>
              <a:ext uri="{28A0092B-C50C-407E-A947-70E740481C1C}">
                <a14:useLocalDpi xmlns:a14="http://schemas.microsoft.com/office/drawing/2010/main" val="0"/>
              </a:ext>
            </a:extLst>
          </a:blip>
          <a:srcRect l="9781" t="30104" r="5255" b="36678"/>
          <a:stretch/>
        </p:blipFill>
        <p:spPr bwMode="auto">
          <a:xfrm>
            <a:off x="733212" y="4276315"/>
            <a:ext cx="5591387" cy="1455420"/>
          </a:xfrm>
          <a:prstGeom prst="rect">
            <a:avLst/>
          </a:prstGeom>
          <a:ln>
            <a:noFill/>
          </a:ln>
          <a:extLst>
            <a:ext uri="{53640926-AAD7-44D8-BBD7-CCE9431645EC}">
              <a14:shadowObscured xmlns:a14="http://schemas.microsoft.com/office/drawing/2010/main"/>
            </a:ext>
          </a:extLst>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7005108" y="3848325"/>
            <a:ext cx="4108450" cy="2311400"/>
          </a:xfrm>
          <a:prstGeom prst="rect">
            <a:avLst/>
          </a:prstGeom>
        </p:spPr>
      </p:pic>
    </p:spTree>
    <p:extLst>
      <p:ext uri="{BB962C8B-B14F-4D97-AF65-F5344CB8AC3E}">
        <p14:creationId xmlns:p14="http://schemas.microsoft.com/office/powerpoint/2010/main" val="41515770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0" y="414865"/>
            <a:ext cx="10058400" cy="701861"/>
          </a:xfrm>
        </p:spPr>
        <p:txBody>
          <a:bodyPr>
            <a:normAutofit fontScale="90000"/>
          </a:bodyPr>
          <a:lstStyle/>
          <a:p>
            <a:r>
              <a:rPr lang="es-EC" dirty="0" smtClean="0"/>
              <a:t>IMPLEMENTACIÓN DEL HARDWARE</a:t>
            </a:r>
            <a:endParaRPr lang="es-EC" dirty="0"/>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18502" r="51958"/>
          <a:stretch/>
        </p:blipFill>
        <p:spPr bwMode="auto">
          <a:xfrm rot="5400000">
            <a:off x="643646" y="1330896"/>
            <a:ext cx="2377116" cy="2377474"/>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682048" y="1331075"/>
            <a:ext cx="1746038" cy="2455750"/>
          </a:xfrm>
          <a:prstGeom prst="rect">
            <a:avLst/>
          </a:prstGeom>
          <a:noFill/>
          <a:ln>
            <a:noFill/>
          </a:ln>
        </p:spPr>
      </p:pic>
      <p:pic>
        <p:nvPicPr>
          <p:cNvPr id="8" name="Picture 7"/>
          <p:cNvPicPr/>
          <p:nvPr/>
        </p:nvPicPr>
        <p:blipFill rotWithShape="1">
          <a:blip r:embed="rId4" cstate="print">
            <a:extLst>
              <a:ext uri="{28A0092B-C50C-407E-A947-70E740481C1C}">
                <a14:useLocalDpi xmlns:a14="http://schemas.microsoft.com/office/drawing/2010/main" val="0"/>
              </a:ext>
            </a:extLst>
          </a:blip>
          <a:srcRect r="6942"/>
          <a:stretch/>
        </p:blipFill>
        <p:spPr bwMode="auto">
          <a:xfrm>
            <a:off x="1011165" y="4066922"/>
            <a:ext cx="4019551" cy="2368858"/>
          </a:xfrm>
          <a:prstGeom prst="rect">
            <a:avLst/>
          </a:prstGeom>
          <a:ln>
            <a:noFill/>
          </a:ln>
          <a:extLst>
            <a:ext uri="{53640926-AAD7-44D8-BBD7-CCE9431645EC}">
              <a14:shadowObscured xmlns:a14="http://schemas.microsoft.com/office/drawing/2010/main"/>
            </a:ext>
          </a:extLst>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5892800" y="1593538"/>
            <a:ext cx="5562600" cy="4229305"/>
          </a:xfrm>
          <a:prstGeom prst="rect">
            <a:avLst/>
          </a:prstGeom>
          <a:noFill/>
          <a:ln>
            <a:noFill/>
          </a:ln>
        </p:spPr>
      </p:pic>
    </p:spTree>
    <p:extLst>
      <p:ext uri="{BB962C8B-B14F-4D97-AF65-F5344CB8AC3E}">
        <p14:creationId xmlns:p14="http://schemas.microsoft.com/office/powerpoint/2010/main" val="240725141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29267"/>
            <a:ext cx="5740399" cy="4739639"/>
          </a:xfrm>
        </p:spPr>
        <p:txBody>
          <a:bodyPr>
            <a:normAutofit fontScale="92500" lnSpcReduction="10000"/>
          </a:bodyPr>
          <a:lstStyle/>
          <a:p>
            <a:pPr marL="0" indent="0" algn="ctr">
              <a:buNone/>
            </a:pPr>
            <a:r>
              <a:rPr lang="es-ES_tradnl" dirty="0"/>
              <a:t>Descripción del esquema de conexiones:</a:t>
            </a:r>
            <a:endParaRPr lang="es-EC" dirty="0"/>
          </a:p>
          <a:p>
            <a:pPr marL="0" indent="0">
              <a:buNone/>
            </a:pPr>
            <a:r>
              <a:rPr lang="es-ES_tradnl" dirty="0"/>
              <a:t> </a:t>
            </a:r>
            <a:endParaRPr lang="es-EC" dirty="0"/>
          </a:p>
          <a:p>
            <a:pPr lvl="0" algn="just">
              <a:buFont typeface="Wingdings" panose="05000000000000000000" pitchFamily="2" charset="2"/>
              <a:buChar char="q"/>
            </a:pPr>
            <a:r>
              <a:rPr lang="es-ES_tradnl" dirty="0"/>
              <a:t>El encoder incremental E6C2-CWZ6C cuenta con dos cables de alimentación y uno de salida digital. La salida que entrega el encoder son pulsos que necesitan ser amplificados y acondicionados para su correcta lectura por medio del pin 2 del Arduino Mega 2560, donde se ha utilizado la función attachInterrupt </a:t>
            </a:r>
            <a:r>
              <a:rPr lang="es-ES_tradnl" dirty="0" smtClean="0"/>
              <a:t>() para su correcta lectura sin perder casi ningún pulso.</a:t>
            </a:r>
            <a:endParaRPr lang="es-EC" dirty="0"/>
          </a:p>
          <a:p>
            <a:pPr lvl="0" algn="just">
              <a:buFont typeface="Wingdings" panose="05000000000000000000" pitchFamily="2" charset="2"/>
              <a:buChar char="q"/>
            </a:pPr>
            <a:r>
              <a:rPr lang="es-ES_tradnl" dirty="0"/>
              <a:t>El sensor infrarrojo </a:t>
            </a:r>
            <a:r>
              <a:rPr lang="es-MX" dirty="0"/>
              <a:t>GP2Y0A21YK0F cuenta con dos cables de alimentación y uno de salida analógica. Este tipo de sensor </a:t>
            </a:r>
            <a:r>
              <a:rPr lang="es-MX" dirty="0" smtClean="0"/>
              <a:t>es </a:t>
            </a:r>
            <a:r>
              <a:rPr lang="es-MX" dirty="0"/>
              <a:t>fabricado para ser compatible con las tarjetas arduino por lo que no requiere de acondicionamiento. La salida del sensor está conectada al pin A2 del puerto de entradas analógicas de la tarjeta Arduino Mega 2560.</a:t>
            </a:r>
            <a:endParaRPr lang="es-EC"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189135" y="1962522"/>
            <a:ext cx="5562600" cy="4229305"/>
          </a:xfrm>
          <a:prstGeom prst="rect">
            <a:avLst/>
          </a:prstGeom>
          <a:noFill/>
          <a:ln>
            <a:noFill/>
          </a:ln>
        </p:spPr>
      </p:pic>
      <p:sp>
        <p:nvSpPr>
          <p:cNvPr id="5" name="Title 1"/>
          <p:cNvSpPr>
            <a:spLocks noGrp="1"/>
          </p:cNvSpPr>
          <p:nvPr>
            <p:ph type="title"/>
          </p:nvPr>
        </p:nvSpPr>
        <p:spPr>
          <a:xfrm>
            <a:off x="1397000" y="414865"/>
            <a:ext cx="10058400" cy="701861"/>
          </a:xfrm>
        </p:spPr>
        <p:txBody>
          <a:bodyPr>
            <a:normAutofit fontScale="90000"/>
          </a:bodyPr>
          <a:lstStyle/>
          <a:p>
            <a:r>
              <a:rPr lang="es-EC" dirty="0" smtClean="0"/>
              <a:t>IMPLEMENTACIÓN DEL HARDWARE</a:t>
            </a:r>
            <a:endParaRPr lang="es-EC" dirty="0"/>
          </a:p>
        </p:txBody>
      </p:sp>
    </p:spTree>
    <p:extLst>
      <p:ext uri="{BB962C8B-B14F-4D97-AF65-F5344CB8AC3E}">
        <p14:creationId xmlns:p14="http://schemas.microsoft.com/office/powerpoint/2010/main" val="20248883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112" y="3285067"/>
            <a:ext cx="5410820" cy="2948688"/>
          </a:xfrm>
          <a:prstGeom prst="rect">
            <a:avLst/>
          </a:prstGeom>
          <a:noFill/>
          <a:ln>
            <a:noFill/>
          </a:ln>
        </p:spPr>
      </p:pic>
      <p:pic>
        <p:nvPicPr>
          <p:cNvPr id="6" name="Picture 5"/>
          <p:cNvPicPr>
            <a:picLocks noChangeAspect="1"/>
          </p:cNvPicPr>
          <p:nvPr/>
        </p:nvPicPr>
        <p:blipFill>
          <a:blip r:embed="rId3"/>
          <a:stretch>
            <a:fillRect/>
          </a:stretch>
        </p:blipFill>
        <p:spPr>
          <a:xfrm>
            <a:off x="866948" y="1290758"/>
            <a:ext cx="4827148" cy="1820276"/>
          </a:xfrm>
          <a:prstGeom prst="rect">
            <a:avLst/>
          </a:prstGeom>
        </p:spPr>
      </p:pic>
      <p:sp>
        <p:nvSpPr>
          <p:cNvPr id="9" name="TextBox 8"/>
          <p:cNvSpPr txBox="1"/>
          <p:nvPr/>
        </p:nvSpPr>
        <p:spPr>
          <a:xfrm>
            <a:off x="6155265" y="1439333"/>
            <a:ext cx="5681133" cy="4278094"/>
          </a:xfrm>
          <a:prstGeom prst="rect">
            <a:avLst/>
          </a:prstGeom>
          <a:noFill/>
        </p:spPr>
        <p:txBody>
          <a:bodyPr wrap="square" rtlCol="0">
            <a:spAutoFit/>
          </a:bodyPr>
          <a:lstStyle/>
          <a:p>
            <a:pPr algn="just"/>
            <a:r>
              <a:rPr lang="es-ES_tradnl" sz="1600" dirty="0"/>
              <a:t>Descripción del esquema de conexiones:</a:t>
            </a:r>
            <a:endParaRPr lang="es-EC" sz="1600" dirty="0"/>
          </a:p>
          <a:p>
            <a:pPr algn="just"/>
            <a:r>
              <a:rPr lang="es-ES_tradnl" sz="1600" dirty="0"/>
              <a:t> </a:t>
            </a:r>
            <a:endParaRPr lang="es-EC" sz="1600" dirty="0"/>
          </a:p>
          <a:p>
            <a:pPr marL="285750" lvl="0" indent="-285750" algn="just">
              <a:buFont typeface="Wingdings" panose="05000000000000000000" pitchFamily="2" charset="2"/>
              <a:buChar char="q"/>
            </a:pPr>
            <a:r>
              <a:rPr lang="es-ES_tradnl" sz="1600" dirty="0" smtClean="0"/>
              <a:t>Se conectan </a:t>
            </a:r>
            <a:r>
              <a:rPr lang="es-ES_tradnl" sz="1600" dirty="0"/>
              <a:t>a tierra el EN-, CW- y </a:t>
            </a:r>
            <a:r>
              <a:rPr lang="es-ES_tradnl" sz="1600" dirty="0" smtClean="0"/>
              <a:t>CLK- de la tarjeta TB6560.</a:t>
            </a:r>
            <a:endParaRPr lang="es-EC" sz="1600" dirty="0"/>
          </a:p>
          <a:p>
            <a:pPr algn="just"/>
            <a:r>
              <a:rPr lang="es-ES_tradnl" sz="1600" dirty="0"/>
              <a:t> </a:t>
            </a:r>
            <a:endParaRPr lang="es-EC" sz="1600" dirty="0"/>
          </a:p>
          <a:p>
            <a:pPr marL="285750" lvl="0" indent="-285750" algn="just">
              <a:buFont typeface="Wingdings" panose="05000000000000000000" pitchFamily="2" charset="2"/>
              <a:buChar char="q"/>
            </a:pPr>
            <a:r>
              <a:rPr lang="es-ES_tradnl" sz="1600" dirty="0"/>
              <a:t>CW </a:t>
            </a:r>
            <a:r>
              <a:rPr lang="en-US" sz="1600" dirty="0"/>
              <a:t>+</a:t>
            </a:r>
            <a:r>
              <a:rPr lang="es-ES_tradnl" sz="1600" dirty="0" smtClean="0"/>
              <a:t>(</a:t>
            </a:r>
            <a:r>
              <a:rPr lang="es-ES_tradnl" sz="1600" dirty="0"/>
              <a:t>Entrada de dirección): Si se pone en tierra </a:t>
            </a:r>
            <a:r>
              <a:rPr lang="es-ES_tradnl" sz="1600" dirty="0" smtClean="0"/>
              <a:t>o cero </a:t>
            </a:r>
            <a:r>
              <a:rPr lang="es-ES_tradnl" sz="1600" dirty="0"/>
              <a:t>lógico el pin CW</a:t>
            </a:r>
            <a:r>
              <a:rPr lang="es-EC" sz="1600" dirty="0"/>
              <a:t>+ provocara que el motor gire en sentido anti horario. Proporcionar un lógico alto causará que el motor gire en sentido horario. </a:t>
            </a:r>
          </a:p>
          <a:p>
            <a:pPr algn="just"/>
            <a:r>
              <a:rPr lang="es-ES_tradnl" sz="1600" dirty="0"/>
              <a:t> </a:t>
            </a:r>
            <a:endParaRPr lang="es-EC" sz="1600" dirty="0"/>
          </a:p>
          <a:p>
            <a:pPr marL="285750" lvl="0" indent="-285750" algn="just">
              <a:buFont typeface="Wingdings" panose="05000000000000000000" pitchFamily="2" charset="2"/>
              <a:buChar char="q"/>
            </a:pPr>
            <a:r>
              <a:rPr lang="es-ES_tradnl" sz="1600" dirty="0"/>
              <a:t>CLK </a:t>
            </a:r>
            <a:r>
              <a:rPr lang="es-ES_tradnl" sz="1600" dirty="0" smtClean="0"/>
              <a:t>+(</a:t>
            </a:r>
            <a:r>
              <a:rPr lang="es-ES_tradnl" sz="1600" dirty="0"/>
              <a:t>Entrada Paso): Pulsando continuamente la entrada CLK</a:t>
            </a:r>
            <a:r>
              <a:rPr lang="es-EC" sz="1600" dirty="0"/>
              <a:t>+ hará que el motor de un paso en una dirección. Dependiendo de la configuración del modo de excitación (a través de los conmutadores SW3 y 4) el motor dará un paso por cada 1 o 16 pulsos que reciba CLK+.</a:t>
            </a:r>
          </a:p>
          <a:p>
            <a:pPr algn="just"/>
            <a:r>
              <a:rPr lang="es-ES_tradnl" sz="1600" dirty="0"/>
              <a:t> </a:t>
            </a:r>
            <a:endParaRPr lang="es-EC" sz="1600" dirty="0"/>
          </a:p>
        </p:txBody>
      </p:sp>
      <p:sp>
        <p:nvSpPr>
          <p:cNvPr id="11" name="Title 1"/>
          <p:cNvSpPr>
            <a:spLocks noGrp="1"/>
          </p:cNvSpPr>
          <p:nvPr>
            <p:ph type="title"/>
          </p:nvPr>
        </p:nvSpPr>
        <p:spPr>
          <a:xfrm>
            <a:off x="1397000" y="414865"/>
            <a:ext cx="10058400" cy="701861"/>
          </a:xfrm>
        </p:spPr>
        <p:txBody>
          <a:bodyPr>
            <a:normAutofit fontScale="90000"/>
          </a:bodyPr>
          <a:lstStyle/>
          <a:p>
            <a:r>
              <a:rPr lang="es-EC" dirty="0" smtClean="0"/>
              <a:t>IMPLEMENTACIÓN DEL HARDWARE</a:t>
            </a:r>
            <a:endParaRPr lang="es-EC" dirty="0"/>
          </a:p>
        </p:txBody>
      </p:sp>
    </p:spTree>
    <p:extLst>
      <p:ext uri="{BB962C8B-B14F-4D97-AF65-F5344CB8AC3E}">
        <p14:creationId xmlns:p14="http://schemas.microsoft.com/office/powerpoint/2010/main" val="316377250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466" y="296332"/>
            <a:ext cx="10058400" cy="1142127"/>
          </a:xfrm>
        </p:spPr>
        <p:txBody>
          <a:bodyPr>
            <a:normAutofit/>
          </a:bodyPr>
          <a:lstStyle/>
          <a:p>
            <a:r>
              <a:rPr lang="es-EC" sz="4400" dirty="0" smtClean="0"/>
              <a:t>IMPLEMENTACIÓN DEL SOFTWARE</a:t>
            </a:r>
            <a:br>
              <a:rPr lang="es-EC" sz="4400" dirty="0" smtClean="0"/>
            </a:br>
            <a:r>
              <a:rPr lang="es-EC" sz="2800" dirty="0" smtClean="0"/>
              <a:t>PROGRAMACIÓN DEL CONTROLADOR</a:t>
            </a:r>
            <a:endParaRPr lang="es-EC" sz="4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96333" y="1507067"/>
                <a:ext cx="11523133" cy="5054599"/>
              </a:xfrm>
            </p:spPr>
            <p:txBody>
              <a:bodyPr>
                <a:normAutofit fontScale="92500" lnSpcReduction="10000"/>
              </a:bodyPr>
              <a:lstStyle/>
              <a:p>
                <a:pPr marL="0" indent="0" algn="just">
                  <a:buNone/>
                </a:pPr>
                <a:r>
                  <a:rPr lang="es-EC" dirty="0" smtClean="0"/>
                  <a:t>Para realizar el algoritmo de programación del control PD del motor que gira los brazos que transporta las camisetas y que es retroalimentado por el encoder incremental, con una resolución de 600 pulsos por revolución, se espera que el piñón acoplado al encoder gire 208°, lo que significaría que los brazos se posicionen en los 346 pulsos obtenidos por el encoder. </a:t>
                </a:r>
              </a:p>
              <a:p>
                <a:pPr marL="0" indent="0" algn="just">
                  <a:buNone/>
                </a:pPr>
                <a:r>
                  <a:rPr lang="es-EC" dirty="0" smtClean="0"/>
                  <a:t>Se </a:t>
                </a:r>
                <a:r>
                  <a:rPr lang="es-EC" dirty="0"/>
                  <a:t>conoce además que al arrancar el motor el posicionamiento aumenta 20 pulsos </a:t>
                </a:r>
                <a:r>
                  <a:rPr lang="es-EC" dirty="0" smtClean="0"/>
                  <a:t>por </a:t>
                </a:r>
                <a:r>
                  <a:rPr lang="es-EC" dirty="0"/>
                  <a:t>segundo. Y que el tiempo derivativo Td es de 0.25 </a:t>
                </a:r>
                <a:r>
                  <a:rPr lang="es-EC" dirty="0" smtClean="0"/>
                  <a:t>segundos. </a:t>
                </a:r>
              </a:p>
              <a:p>
                <a:pPr marL="0" indent="0" algn="ctr">
                  <a:buNone/>
                </a:pPr>
                <a:r>
                  <a:rPr lang="es-EC" dirty="0"/>
                  <a:t> </a:t>
                </a:r>
                <a14:m>
                  <m:oMath xmlns:m="http://schemas.openxmlformats.org/officeDocument/2006/math">
                    <m:r>
                      <a:rPr lang="es-EC" i="1">
                        <a:latin typeface="Cambria Math" panose="02040503050406030204" pitchFamily="18" charset="0"/>
                      </a:rPr>
                      <m:t>𝑆𝑎𝑙𝑖𝑑𝑎</m:t>
                    </m:r>
                    <m:r>
                      <a:rPr lang="es-EC" i="1">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100%∗</m:t>
                        </m:r>
                        <m:f>
                          <m:fPr>
                            <m:ctrlPr>
                              <a:rPr lang="es-EC" i="1">
                                <a:latin typeface="Cambria Math" panose="02040503050406030204" pitchFamily="18" charset="0"/>
                              </a:rPr>
                            </m:ctrlPr>
                          </m:fPr>
                          <m:num>
                            <m:r>
                              <a:rPr lang="en-US" i="1">
                                <a:latin typeface="Cambria Math" panose="02040503050406030204" pitchFamily="18" charset="0"/>
                              </a:rPr>
                              <m:t>𝐸</m:t>
                            </m:r>
                            <m:r>
                              <a:rPr lang="es-EC" i="1">
                                <a:latin typeface="Cambria Math" panose="02040503050406030204" pitchFamily="18" charset="0"/>
                              </a:rPr>
                              <m:t>−</m:t>
                            </m:r>
                            <m:r>
                              <a:rPr lang="en-US" i="1">
                                <a:latin typeface="Cambria Math" panose="02040503050406030204" pitchFamily="18" charset="0"/>
                              </a:rPr>
                              <m:t>𝐷</m:t>
                            </m:r>
                            <m:r>
                              <a:rPr lang="es-EC" i="1">
                                <a:latin typeface="Cambria Math" panose="02040503050406030204" pitchFamily="18" charset="0"/>
                              </a:rPr>
                              <m:t>∗</m:t>
                            </m:r>
                            <m:r>
                              <a:rPr lang="en-US" i="1">
                                <a:latin typeface="Cambria Math" panose="02040503050406030204" pitchFamily="18" charset="0"/>
                              </a:rPr>
                              <m:t>𝑉𝑒𝑙</m:t>
                            </m:r>
                          </m:num>
                          <m:den>
                            <m:r>
                              <a:rPr lang="en-US" i="1">
                                <a:latin typeface="Cambria Math" panose="02040503050406030204" pitchFamily="18" charset="0"/>
                              </a:rPr>
                              <m:t>𝑏𝑎𝑛𝑑𝑎</m:t>
                            </m:r>
                          </m:den>
                        </m:f>
                      </m:e>
                    </m:d>
                  </m:oMath>
                </a14:m>
                <a:endParaRPr lang="es-EC" i="1" dirty="0" smtClean="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𝐸</m:t>
                      </m:r>
                      <m:r>
                        <a:rPr lang="es-EC" i="1">
                          <a:latin typeface="Cambria Math" panose="02040503050406030204" pitchFamily="18" charset="0"/>
                        </a:rPr>
                        <m:t>=</m:t>
                      </m:r>
                      <m:r>
                        <a:rPr lang="es-EC" i="1">
                          <a:latin typeface="Cambria Math" panose="02040503050406030204" pitchFamily="18" charset="0"/>
                        </a:rPr>
                        <m:t>𝑆𝑃</m:t>
                      </m:r>
                      <m:r>
                        <a:rPr lang="es-EC" i="1">
                          <a:latin typeface="Cambria Math" panose="02040503050406030204" pitchFamily="18" charset="0"/>
                        </a:rPr>
                        <m:t>−</m:t>
                      </m:r>
                      <m:r>
                        <a:rPr lang="es-EC" i="1">
                          <a:latin typeface="Cambria Math" panose="02040503050406030204" pitchFamily="18" charset="0"/>
                        </a:rPr>
                        <m:t>𝑃𝑉</m:t>
                      </m:r>
                    </m:oMath>
                  </m:oMathPara>
                </a14:m>
                <a:endParaRPr lang="es-EC" i="1" dirty="0" smtClean="0"/>
              </a:p>
              <a:p>
                <a:pPr marL="0" indent="0" algn="ctr">
                  <a:buNone/>
                </a:pPr>
                <a14:m>
                  <m:oMath xmlns:m="http://schemas.openxmlformats.org/officeDocument/2006/math">
                    <m:r>
                      <a:rPr lang="es-EC" b="0" i="1" smtClean="0">
                        <a:latin typeface="Cambria Math" panose="02040503050406030204" pitchFamily="18" charset="0"/>
                      </a:rPr>
                      <m:t>               </m:t>
                    </m:r>
                    <m:r>
                      <a:rPr lang="es-EC" i="1">
                        <a:latin typeface="Cambria Math" panose="02040503050406030204" pitchFamily="18" charset="0"/>
                      </a:rPr>
                      <m:t>𝑏𝑎𝑛𝑑𝑎</m:t>
                    </m:r>
                    <m:r>
                      <a:rPr lang="es-EC" i="1">
                        <a:latin typeface="Cambria Math" panose="02040503050406030204" pitchFamily="18" charset="0"/>
                      </a:rPr>
                      <m:t>=</m:t>
                    </m:r>
                    <m:r>
                      <a:rPr lang="es-EC" i="1">
                        <a:latin typeface="Cambria Math" panose="02040503050406030204" pitchFamily="18" charset="0"/>
                      </a:rPr>
                      <m:t>𝑃𝑏</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𝑆𝑃</m:t>
                        </m:r>
                      </m:num>
                      <m:den>
                        <m:r>
                          <a:rPr lang="es-EC" i="1">
                            <a:latin typeface="Cambria Math" panose="02040503050406030204" pitchFamily="18" charset="0"/>
                          </a:rPr>
                          <m:t>100%</m:t>
                        </m:r>
                      </m:den>
                    </m:f>
                  </m:oMath>
                </a14:m>
                <a:r>
                  <a:rPr lang="es-EC" dirty="0"/>
                  <a:t>             </a:t>
                </a:r>
              </a:p>
              <a:p>
                <a:pPr marL="0" indent="0">
                  <a:buNone/>
                </a:pPr>
                <a:r>
                  <a:rPr lang="es-EC" dirty="0"/>
                  <a:t>De donde:</a:t>
                </a:r>
              </a:p>
              <a:p>
                <a:pPr marL="0" indent="0">
                  <a:buNone/>
                </a:pPr>
                <a14:m>
                  <m:oMath xmlns:m="http://schemas.openxmlformats.org/officeDocument/2006/math">
                    <m:r>
                      <a:rPr lang="es-EC" i="1">
                        <a:latin typeface="Cambria Math" panose="02040503050406030204" pitchFamily="18" charset="0"/>
                      </a:rPr>
                      <m:t>𝑏𝑎𝑛𝑑𝑎</m:t>
                    </m:r>
                  </m:oMath>
                </a14:m>
                <a:r>
                  <a:rPr lang="es-EC" dirty="0"/>
                  <a:t>: Banda del control PD </a:t>
                </a:r>
                <a:endParaRPr lang="es-EC" i="1" dirty="0" smtClean="0"/>
              </a:p>
              <a:p>
                <a:pPr marL="0" indent="0">
                  <a:buNone/>
                </a:pPr>
                <a14:m>
                  <m:oMath xmlns:m="http://schemas.openxmlformats.org/officeDocument/2006/math">
                    <m:r>
                      <a:rPr lang="es-EC" i="1">
                        <a:latin typeface="Cambria Math" panose="02040503050406030204" pitchFamily="18" charset="0"/>
                      </a:rPr>
                      <m:t>𝑆𝑃</m:t>
                    </m:r>
                  </m:oMath>
                </a14:m>
                <a:r>
                  <a:rPr lang="en-US" dirty="0"/>
                  <a:t>: Set point </a:t>
                </a:r>
                <a:r>
                  <a:rPr lang="en-US" dirty="0" err="1"/>
                  <a:t>igual</a:t>
                </a:r>
                <a:r>
                  <a:rPr lang="en-US" dirty="0"/>
                  <a:t> a 346 </a:t>
                </a:r>
                <a:r>
                  <a:rPr lang="en-US" dirty="0" err="1"/>
                  <a:t>pulsos</a:t>
                </a:r>
                <a:r>
                  <a:rPr lang="en-US" dirty="0"/>
                  <a:t>,</a:t>
                </a:r>
                <a:r>
                  <a:rPr lang="en-US" dirty="0" smtClean="0"/>
                  <a:t> </a:t>
                </a:r>
              </a:p>
              <a:p>
                <a:pPr marL="0" indent="0">
                  <a:buNone/>
                </a:pPr>
                <a14:m>
                  <m:oMath xmlns:m="http://schemas.openxmlformats.org/officeDocument/2006/math">
                    <m:r>
                      <a:rPr lang="es-EC" i="1">
                        <a:latin typeface="Cambria Math" panose="02040503050406030204" pitchFamily="18" charset="0"/>
                      </a:rPr>
                      <m:t>𝑃𝑉</m:t>
                    </m:r>
                  </m:oMath>
                </a14:m>
                <a:r>
                  <a:rPr lang="es-EC" dirty="0"/>
                  <a:t>: Valor medido por el encoder</a:t>
                </a:r>
                <a:endParaRPr lang="es-EC" i="1" dirty="0" smtClean="0"/>
              </a:p>
              <a:p>
                <a:pPr marL="0" indent="0">
                  <a:buNone/>
                </a:pPr>
                <a14:m>
                  <m:oMath xmlns:m="http://schemas.openxmlformats.org/officeDocument/2006/math">
                    <m:r>
                      <a:rPr lang="es-EC" i="1" smtClean="0">
                        <a:latin typeface="Cambria Math" panose="02040503050406030204" pitchFamily="18" charset="0"/>
                      </a:rPr>
                      <m:t>𝑃</m:t>
                    </m:r>
                    <m:r>
                      <a:rPr lang="es-EC" i="1">
                        <a:latin typeface="Cambria Math" panose="02040503050406030204" pitchFamily="18" charset="0"/>
                      </a:rPr>
                      <m:t>𝑏</m:t>
                    </m:r>
                  </m:oMath>
                </a14:m>
                <a:r>
                  <a:rPr lang="es-EC" dirty="0"/>
                  <a:t>: Banda proporcional igual a 20%</a:t>
                </a:r>
              </a:p>
              <a:p>
                <a:pPr marL="0" indent="0">
                  <a:buNone/>
                </a:pPr>
                <a14:m>
                  <m:oMath xmlns:m="http://schemas.openxmlformats.org/officeDocument/2006/math">
                    <m:r>
                      <a:rPr lang="es-EC" i="1">
                        <a:latin typeface="Cambria Math" panose="02040503050406030204" pitchFamily="18" charset="0"/>
                      </a:rPr>
                      <m:t>𝐷</m:t>
                    </m:r>
                  </m:oMath>
                </a14:m>
                <a:r>
                  <a:rPr lang="es-EC" dirty="0"/>
                  <a:t>: Tiempo derivativo.</a:t>
                </a:r>
                <a14:m>
                  <m:oMath xmlns:m="http://schemas.openxmlformats.org/officeDocument/2006/math">
                    <m:r>
                      <a:rPr lang="es-EC" b="0" i="0" smtClean="0">
                        <a:latin typeface="Cambria Math" panose="02040503050406030204" pitchFamily="18" charset="0"/>
                      </a:rPr>
                      <m:t> </m:t>
                    </m:r>
                    <m:r>
                      <a:rPr lang="es-EC" i="1">
                        <a:latin typeface="Cambria Math" panose="02040503050406030204" pitchFamily="18" charset="0"/>
                      </a:rPr>
                      <m:t>𝑉𝑒𝑙</m:t>
                    </m:r>
                  </m:oMath>
                </a14:m>
                <a:r>
                  <a:rPr lang="es-EC" dirty="0"/>
                  <a:t>: Velocidad del cambio de la entrada igual a 20 </a:t>
                </a:r>
                <a:r>
                  <a:rPr lang="es-EC" dirty="0" smtClean="0"/>
                  <a:t>pulsos/s</a:t>
                </a: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96333" y="1507067"/>
                <a:ext cx="11523133" cy="5054599"/>
              </a:xfrm>
              <a:blipFill rotWithShape="0">
                <a:blip r:embed="rId2"/>
                <a:stretch>
                  <a:fillRect l="-370" t="-844" r="-317"/>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0400" y="193420"/>
            <a:ext cx="1198113" cy="1245039"/>
          </a:xfrm>
          <a:prstGeom prst="rect">
            <a:avLst/>
          </a:prstGeom>
          <a:noFill/>
          <a:ln>
            <a:noFill/>
          </a:ln>
        </p:spPr>
      </p:pic>
    </p:spTree>
    <p:extLst>
      <p:ext uri="{BB962C8B-B14F-4D97-AF65-F5344CB8AC3E}">
        <p14:creationId xmlns:p14="http://schemas.microsoft.com/office/powerpoint/2010/main" val="3610518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Elemento y Materiales para Serigrafía</a:t>
            </a:r>
            <a:br>
              <a:rPr lang="es-EC" dirty="0" smtClean="0"/>
            </a:br>
            <a:r>
              <a:rPr lang="es-EC" sz="4000" dirty="0" smtClean="0"/>
              <a:t>El Marco</a:t>
            </a:r>
            <a:endParaRPr lang="es-EC" dirty="0"/>
          </a:p>
        </p:txBody>
      </p:sp>
      <p:sp>
        <p:nvSpPr>
          <p:cNvPr id="3" name="Content Placeholder 2"/>
          <p:cNvSpPr>
            <a:spLocks noGrp="1"/>
          </p:cNvSpPr>
          <p:nvPr>
            <p:ph idx="1"/>
          </p:nvPr>
        </p:nvSpPr>
        <p:spPr>
          <a:xfrm>
            <a:off x="1097280" y="1845734"/>
            <a:ext cx="10058400" cy="1007533"/>
          </a:xfrm>
        </p:spPr>
        <p:txBody>
          <a:bodyPr>
            <a:normAutofit fontScale="92500" lnSpcReduction="10000"/>
          </a:bodyPr>
          <a:lstStyle/>
          <a:p>
            <a:pPr algn="just"/>
            <a:r>
              <a:rPr lang="es-ES_tradnl" dirty="0" smtClean="0"/>
              <a:t>El </a:t>
            </a:r>
            <a:r>
              <a:rPr lang="es-ES_tradnl" dirty="0"/>
              <a:t>marco serigráfico es el apoyo sobre el cual se tensa una tela o tejido que conjuntamente forman una pantalla. Las funciones y requisitos que debe proporcionar son los siguientes:</a:t>
            </a:r>
            <a:endParaRPr lang="es-EC" dirty="0"/>
          </a:p>
          <a:p>
            <a:r>
              <a:rPr lang="es-ES_tradnl" dirty="0"/>
              <a:t> </a:t>
            </a:r>
            <a:endParaRPr lang="es-EC" dirty="0"/>
          </a:p>
        </p:txBody>
      </p:sp>
      <p:sp>
        <p:nvSpPr>
          <p:cNvPr id="4" name="TextBox 3"/>
          <p:cNvSpPr txBox="1"/>
          <p:nvPr/>
        </p:nvSpPr>
        <p:spPr>
          <a:xfrm>
            <a:off x="1097280" y="2497667"/>
            <a:ext cx="5782733" cy="3970318"/>
          </a:xfrm>
          <a:prstGeom prst="rect">
            <a:avLst/>
          </a:prstGeom>
          <a:noFill/>
        </p:spPr>
        <p:txBody>
          <a:bodyPr wrap="square" numCol="1" rtlCol="0">
            <a:spAutoFit/>
          </a:bodyPr>
          <a:lstStyle/>
          <a:p>
            <a:endParaRPr lang="es-EC" dirty="0" smtClean="0"/>
          </a:p>
          <a:p>
            <a:pPr>
              <a:buFont typeface="Wingdings" panose="05000000000000000000" pitchFamily="2" charset="2"/>
              <a:buChar char="q"/>
            </a:pPr>
            <a:r>
              <a:rPr lang="es-ES_tradnl" dirty="0" smtClean="0"/>
              <a:t>Contar con un clisé enérgicamente tensado sobre el marco.</a:t>
            </a:r>
            <a:endParaRPr lang="es-EC" dirty="0" smtClean="0"/>
          </a:p>
          <a:p>
            <a:pPr>
              <a:buFont typeface="Wingdings" panose="05000000000000000000" pitchFamily="2" charset="2"/>
              <a:buChar char="q"/>
            </a:pPr>
            <a:r>
              <a:rPr lang="es-ES_tradnl" dirty="0" smtClean="0"/>
              <a:t>Suministrar estabilidad.</a:t>
            </a:r>
          </a:p>
          <a:p>
            <a:pPr>
              <a:buFont typeface="Wingdings" panose="05000000000000000000" pitchFamily="2" charset="2"/>
              <a:buChar char="q"/>
            </a:pPr>
            <a:r>
              <a:rPr lang="es-ES_tradnl" dirty="0" smtClean="0"/>
              <a:t>Proporcionar resistencia  a la deformación para no producir alabeo.</a:t>
            </a:r>
            <a:endParaRPr lang="es-EC" dirty="0" smtClean="0"/>
          </a:p>
          <a:p>
            <a:pPr>
              <a:buFont typeface="Wingdings" panose="05000000000000000000" pitchFamily="2" charset="2"/>
              <a:buChar char="q"/>
            </a:pPr>
            <a:r>
              <a:rPr lang="es-ES_tradnl" dirty="0" smtClean="0"/>
              <a:t>Tener gran resistencia a los cambios de temperatura, humedad, químicos, disolventes y detergentes.</a:t>
            </a:r>
            <a:endParaRPr lang="es-EC" dirty="0" smtClean="0"/>
          </a:p>
          <a:p>
            <a:pPr>
              <a:buFont typeface="Wingdings" panose="05000000000000000000" pitchFamily="2" charset="2"/>
              <a:buChar char="q"/>
            </a:pPr>
            <a:r>
              <a:rPr lang="es-ES_tradnl" dirty="0" smtClean="0"/>
              <a:t>Ser liviano.</a:t>
            </a:r>
            <a:endParaRPr lang="es-EC" dirty="0" smtClean="0"/>
          </a:p>
          <a:p>
            <a:pPr>
              <a:buFont typeface="Wingdings" panose="05000000000000000000" pitchFamily="2" charset="2"/>
              <a:buChar char="q"/>
            </a:pPr>
            <a:r>
              <a:rPr lang="es-ES_tradnl" dirty="0" smtClean="0"/>
              <a:t>Construirse de material con propiedades resistentes al desgaste y corrosión para ser reutilizado y tener larga vida útil.</a:t>
            </a:r>
            <a:endParaRPr lang="es-EC" dirty="0" smtClean="0"/>
          </a:p>
          <a:p>
            <a:endParaRPr lang="es-EC" dirty="0" smtClean="0"/>
          </a:p>
          <a:p>
            <a:endParaRPr lang="es-EC" dirty="0"/>
          </a:p>
        </p:txBody>
      </p:sp>
      <p:pic>
        <p:nvPicPr>
          <p:cNvPr id="5" name="Picture 4" descr="http://www.serigrafialibertaria.es/wp-content/uploads/2012/01/Pantalla-03.jpg"/>
          <p:cNvPicPr/>
          <p:nvPr/>
        </p:nvPicPr>
        <p:blipFill>
          <a:blip r:embed="rId2">
            <a:extLst>
              <a:ext uri="{28A0092B-C50C-407E-A947-70E740481C1C}">
                <a14:useLocalDpi xmlns:a14="http://schemas.microsoft.com/office/drawing/2010/main" val="0"/>
              </a:ext>
            </a:extLst>
          </a:blip>
          <a:srcRect/>
          <a:stretch>
            <a:fillRect/>
          </a:stretch>
        </p:blipFill>
        <p:spPr bwMode="auto">
          <a:xfrm>
            <a:off x="7954222" y="2853267"/>
            <a:ext cx="2701290" cy="2674620"/>
          </a:xfrm>
          <a:prstGeom prst="rect">
            <a:avLst/>
          </a:prstGeom>
          <a:noFill/>
          <a:ln>
            <a:noFill/>
          </a:ln>
        </p:spPr>
      </p:pic>
      <p:pic>
        <p:nvPicPr>
          <p:cNvPr id="6"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33373724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4467" y="905933"/>
                <a:ext cx="10058400" cy="5577840"/>
              </a:xfrm>
            </p:spPr>
            <p:txBody>
              <a:bodyPr/>
              <a:lstStyle/>
              <a:p>
                <a:pPr marL="0" indent="0" algn="ctr">
                  <a:buNone/>
                </a:pPr>
                <a:r>
                  <a:rPr lang="es-EC" dirty="0"/>
                  <a:t> </a:t>
                </a:r>
                <a14:m>
                  <m:oMath xmlns:m="http://schemas.openxmlformats.org/officeDocument/2006/math">
                    <m:r>
                      <a:rPr lang="es-EC" i="1">
                        <a:latin typeface="Cambria Math" panose="02040503050406030204" pitchFamily="18" charset="0"/>
                      </a:rPr>
                      <m:t>𝑏𝑎𝑛𝑑𝑎</m:t>
                    </m:r>
                    <m:r>
                      <a:rPr lang="es-EC" i="1">
                        <a:latin typeface="Cambria Math" panose="02040503050406030204" pitchFamily="18" charset="0"/>
                      </a:rPr>
                      <m:t>=20%∗</m:t>
                    </m:r>
                    <m:f>
                      <m:fPr>
                        <m:ctrlPr>
                          <a:rPr lang="es-EC" i="1">
                            <a:latin typeface="Cambria Math" panose="02040503050406030204" pitchFamily="18" charset="0"/>
                          </a:rPr>
                        </m:ctrlPr>
                      </m:fPr>
                      <m:num>
                        <m:r>
                          <a:rPr lang="es-EC" i="1">
                            <a:latin typeface="Cambria Math" panose="02040503050406030204" pitchFamily="18" charset="0"/>
                          </a:rPr>
                          <m:t>346 </m:t>
                        </m:r>
                        <m:r>
                          <a:rPr lang="es-EC" i="1">
                            <a:latin typeface="Cambria Math" panose="02040503050406030204" pitchFamily="18" charset="0"/>
                          </a:rPr>
                          <m:t>𝑝𝑢𝑙𝑠𝑜𝑠</m:t>
                        </m:r>
                      </m:num>
                      <m:den>
                        <m:r>
                          <a:rPr lang="es-EC" i="1">
                            <a:latin typeface="Cambria Math" panose="02040503050406030204" pitchFamily="18" charset="0"/>
                          </a:rPr>
                          <m:t>100%</m:t>
                        </m:r>
                      </m:den>
                    </m:f>
                    <m:r>
                      <a:rPr lang="es-EC" i="1">
                        <a:latin typeface="Cambria Math" panose="02040503050406030204" pitchFamily="18" charset="0"/>
                      </a:rPr>
                      <m:t>=69 </m:t>
                    </m:r>
                    <m:r>
                      <a:rPr lang="es-EC" i="1">
                        <a:latin typeface="Cambria Math" panose="02040503050406030204" pitchFamily="18" charset="0"/>
                      </a:rPr>
                      <m:t>𝑝𝑢𝑙𝑠𝑜𝑠</m:t>
                    </m:r>
                  </m:oMath>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𝑆𝑎𝑙𝑖𝑑𝑎</m:t>
                      </m:r>
                      <m:r>
                        <a:rPr lang="es-EC" i="1">
                          <a:latin typeface="Cambria Math" panose="02040503050406030204" pitchFamily="18" charset="0"/>
                        </a:rPr>
                        <m:t>=[100%∗</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n-US" i="1">
                                  <a:latin typeface="Cambria Math" panose="02040503050406030204" pitchFamily="18" charset="0"/>
                                </a:rPr>
                                <m:t>346−</m:t>
                              </m:r>
                              <m:r>
                                <a:rPr lang="en-US" i="1">
                                  <a:latin typeface="Cambria Math" panose="02040503050406030204" pitchFamily="18" charset="0"/>
                                </a:rPr>
                                <m:t>𝑃𝑉</m:t>
                              </m:r>
                            </m:e>
                          </m:d>
                          <m:r>
                            <a:rPr lang="en-US" i="1">
                              <a:latin typeface="Cambria Math" panose="02040503050406030204" pitchFamily="18" charset="0"/>
                            </a:rPr>
                            <m:t>−5 </m:t>
                          </m:r>
                          <m:r>
                            <a:rPr lang="en-US" i="1">
                              <a:latin typeface="Cambria Math" panose="02040503050406030204" pitchFamily="18" charset="0"/>
                            </a:rPr>
                            <m:t>𝑝𝑢𝑙𝑠𝑜𝑠</m:t>
                          </m:r>
                        </m:num>
                        <m:den>
                          <m:r>
                            <a:rPr lang="en-US" i="1">
                              <a:latin typeface="Cambria Math" panose="02040503050406030204" pitchFamily="18" charset="0"/>
                            </a:rPr>
                            <m:t>69 </m:t>
                          </m:r>
                          <m:r>
                            <a:rPr lang="en-US" i="1">
                              <a:latin typeface="Cambria Math" panose="02040503050406030204" pitchFamily="18" charset="0"/>
                            </a:rPr>
                            <m:t>𝑝𝑢𝑙𝑠𝑜𝑠</m:t>
                          </m:r>
                        </m:den>
                      </m:f>
                      <m:r>
                        <a:rPr lang="es-EC"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𝑆𝑎𝑙𝑖𝑑𝑎</m:t>
                      </m:r>
                      <m:r>
                        <a:rPr lang="es-EC" i="1">
                          <a:latin typeface="Cambria Math" panose="02040503050406030204" pitchFamily="18" charset="0"/>
                        </a:rPr>
                        <m:t>=[100%∗</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n-US" i="1">
                                  <a:latin typeface="Cambria Math" panose="02040503050406030204" pitchFamily="18" charset="0"/>
                                </a:rPr>
                                <m:t>341 </m:t>
                              </m:r>
                              <m:r>
                                <a:rPr lang="en-US" i="1">
                                  <a:latin typeface="Cambria Math" panose="02040503050406030204" pitchFamily="18" charset="0"/>
                                </a:rPr>
                                <m:t>𝑝𝑢𝑙𝑠𝑜𝑠</m:t>
                              </m:r>
                              <m:r>
                                <a:rPr lang="en-US" i="1">
                                  <a:latin typeface="Cambria Math" panose="02040503050406030204" pitchFamily="18" charset="0"/>
                                </a:rPr>
                                <m:t>−</m:t>
                              </m:r>
                              <m:r>
                                <a:rPr lang="en-US" i="1">
                                  <a:latin typeface="Cambria Math" panose="02040503050406030204" pitchFamily="18" charset="0"/>
                                </a:rPr>
                                <m:t>𝑃𝑉</m:t>
                              </m:r>
                            </m:e>
                          </m:d>
                        </m:num>
                        <m:den>
                          <m:r>
                            <a:rPr lang="en-US" i="1">
                              <a:latin typeface="Cambria Math" panose="02040503050406030204" pitchFamily="18" charset="0"/>
                            </a:rPr>
                            <m:t>69 </m:t>
                          </m:r>
                          <m:r>
                            <a:rPr lang="en-US" i="1">
                              <a:latin typeface="Cambria Math" panose="02040503050406030204" pitchFamily="18" charset="0"/>
                            </a:rPr>
                            <m:t>𝑝𝑢𝑙𝑠𝑜𝑠</m:t>
                          </m:r>
                        </m:den>
                      </m:f>
                      <m:r>
                        <a:rPr lang="es-EC" i="1">
                          <a:latin typeface="Cambria Math" panose="02040503050406030204" pitchFamily="18" charset="0"/>
                        </a:rPr>
                        <m:t>]</m:t>
                      </m:r>
                    </m:oMath>
                  </m:oMathPara>
                </a14:m>
                <a:endParaRPr lang="es-EC" dirty="0" smtClean="0"/>
              </a:p>
              <a:p>
                <a:pPr marL="0" indent="0">
                  <a:buNone/>
                </a:pPr>
                <a:endParaRPr lang="es-EC" dirty="0"/>
              </a:p>
              <a:p>
                <a:pPr marL="0" indent="0" algn="just">
                  <a:buNone/>
                </a:pPr>
                <a:r>
                  <a:rPr lang="es-ES_tradnl" dirty="0"/>
                  <a:t>La segunda etapa de la programación se trata del control del motor paso a paso que desplaza el racle de impresión, retroalimentado por un sensor infrarrojo. </a:t>
                </a:r>
                <a:endParaRPr lang="es-ES_tradnl" dirty="0" smtClean="0"/>
              </a:p>
              <a:p>
                <a:pPr marL="0" indent="0" algn="just">
                  <a:buNone/>
                </a:pPr>
                <a:r>
                  <a:rPr lang="es-MX" dirty="0" smtClean="0"/>
                  <a:t>La </a:t>
                </a:r>
                <a:r>
                  <a:rPr lang="es-MX" dirty="0"/>
                  <a:t>resolución del convertidor análogo digital de la tarjeta ATmega 2560 es de 10 bits, es decir que el ADC </a:t>
                </a:r>
                <a:r>
                  <a:rPr lang="es-MX" dirty="0" smtClean="0"/>
                  <a:t>entregará </a:t>
                </a:r>
                <a:r>
                  <a:rPr lang="es-MX" dirty="0"/>
                  <a:t>una lectura de 102 cuando </a:t>
                </a:r>
                <a:r>
                  <a:rPr lang="es-MX" dirty="0" smtClean="0"/>
                  <a:t>el </a:t>
                </a:r>
                <a:r>
                  <a:rPr lang="es-MX" dirty="0"/>
                  <a:t>racle haya llegado a una distancia de 600 [mm] (0.5 [V]) y una lectura de 613 cuando el racle tenga una distancia 50 [mm] (3 [V]) del sensor</a:t>
                </a:r>
                <a:r>
                  <a:rPr lang="es-MX" dirty="0" smtClean="0"/>
                  <a:t>.</a:t>
                </a:r>
              </a:p>
              <a:p>
                <a:pPr marL="0" indent="0" algn="just">
                  <a:buNone/>
                </a:pPr>
                <a:r>
                  <a:rPr lang="es-MX" dirty="0" smtClean="0"/>
                  <a:t>Se </a:t>
                </a:r>
                <a:r>
                  <a:rPr lang="es-MX" dirty="0"/>
                  <a:t>define que la lectura de la entrada </a:t>
                </a:r>
                <a:r>
                  <a:rPr lang="es-MX" dirty="0" smtClean="0"/>
                  <a:t>aumenta </a:t>
                </a:r>
                <a:r>
                  <a:rPr lang="es-MX" dirty="0"/>
                  <a:t>24 valores por segundo, y el tiempo derivativo es de 0.25 </a:t>
                </a:r>
                <a:r>
                  <a:rPr lang="es-MX" dirty="0" smtClean="0"/>
                  <a:t>segundos.</a:t>
                </a:r>
              </a:p>
              <a:p>
                <a:pPr marL="0" indent="0" algn="just">
                  <a:buNone/>
                </a:pPr>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4467" y="905933"/>
                <a:ext cx="10058400" cy="5577840"/>
              </a:xfrm>
              <a:blipFill rotWithShape="0">
                <a:blip r:embed="rId2"/>
                <a:stretch>
                  <a:fillRect l="-485" r="-545"/>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336049766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330201"/>
                <a:ext cx="10058400" cy="5704840"/>
              </a:xfrm>
            </p:spPr>
            <p:txBody>
              <a:bodyPr>
                <a:normAutofit/>
              </a:bodyPr>
              <a:lstStyle/>
              <a:p>
                <a:pPr marL="0" indent="0" algn="just">
                  <a:buNone/>
                </a:pPr>
                <a:r>
                  <a:rPr lang="es-MX" dirty="0"/>
                  <a:t>Por lo tanto para hallar </a:t>
                </a:r>
                <a:r>
                  <a:rPr lang="es-MX" dirty="0" smtClean="0"/>
                  <a:t>el algoritmo </a:t>
                </a:r>
                <a:r>
                  <a:rPr lang="es-MX" dirty="0"/>
                  <a:t>de </a:t>
                </a:r>
                <a:r>
                  <a:rPr lang="es-MX" dirty="0" smtClean="0"/>
                  <a:t>programación del control </a:t>
                </a:r>
                <a:r>
                  <a:rPr lang="es-MX" dirty="0"/>
                  <a:t>para llevar el racle a su posición inicial, se calculan los siguientes parámetros: </a:t>
                </a:r>
                <a:endParaRPr lang="es-EC" dirty="0"/>
              </a:p>
              <a:p>
                <a:pPr marL="0" indent="0" algn="just">
                  <a:buNone/>
                </a:pPr>
                <a:r>
                  <a:rPr lang="es-MX" dirty="0"/>
                  <a:t> </a:t>
                </a:r>
                <a:r>
                  <a:rPr lang="es-EC" dirty="0" smtClean="0"/>
                  <a:t>Parámetros </a:t>
                </a:r>
                <a:r>
                  <a:rPr lang="es-EC" dirty="0"/>
                  <a:t>de control:</a:t>
                </a:r>
              </a:p>
              <a:p>
                <a:pPr marL="0" indent="0" algn="just">
                  <a:buNone/>
                </a:pPr>
                <a:r>
                  <a:rPr lang="es-EC" dirty="0"/>
                  <a:t> </a:t>
                </a:r>
              </a:p>
              <a:p>
                <a:pPr marL="0" indent="0" algn="just">
                  <a:buNone/>
                </a:pPr>
                <a14:m>
                  <m:oMath xmlns:m="http://schemas.openxmlformats.org/officeDocument/2006/math">
                    <m:r>
                      <a:rPr lang="es-EC" i="1">
                        <a:latin typeface="Cambria Math" panose="02040503050406030204" pitchFamily="18" charset="0"/>
                      </a:rPr>
                      <m:t>𝑆𝑃</m:t>
                    </m:r>
                  </m:oMath>
                </a14:m>
                <a:r>
                  <a:rPr lang="es-EC" dirty="0"/>
                  <a:t>: Set point igual al valor de 613 obtenido por el ADC.</a:t>
                </a:r>
              </a:p>
              <a:p>
                <a:pPr marL="0" indent="0" algn="just">
                  <a:buNone/>
                </a:pPr>
                <a14:m>
                  <m:oMath xmlns:m="http://schemas.openxmlformats.org/officeDocument/2006/math">
                    <m:r>
                      <a:rPr lang="es-EC" i="1">
                        <a:latin typeface="Cambria Math" panose="02040503050406030204" pitchFamily="18" charset="0"/>
                      </a:rPr>
                      <m:t>𝑃𝑉</m:t>
                    </m:r>
                  </m:oMath>
                </a14:m>
                <a:r>
                  <a:rPr lang="es-EC" dirty="0"/>
                  <a:t>: Valor medido por el ADC</a:t>
                </a:r>
              </a:p>
              <a:p>
                <a:pPr marL="0" indent="0" algn="just">
                  <a:buNone/>
                </a:pPr>
                <a14:m>
                  <m:oMath xmlns:m="http://schemas.openxmlformats.org/officeDocument/2006/math">
                    <m:r>
                      <a:rPr lang="es-EC" i="1">
                        <a:latin typeface="Cambria Math" panose="02040503050406030204" pitchFamily="18" charset="0"/>
                      </a:rPr>
                      <m:t>𝑃𝑏</m:t>
                    </m:r>
                  </m:oMath>
                </a14:m>
                <a:r>
                  <a:rPr lang="es-EC" dirty="0"/>
                  <a:t>: Banda proporcional igual a 20%</a:t>
                </a:r>
              </a:p>
              <a:p>
                <a:pPr marL="0" indent="0" algn="just">
                  <a:buNone/>
                </a:pPr>
                <a14:m>
                  <m:oMath xmlns:m="http://schemas.openxmlformats.org/officeDocument/2006/math">
                    <m:r>
                      <a:rPr lang="es-EC" i="1">
                        <a:latin typeface="Cambria Math" panose="02040503050406030204" pitchFamily="18" charset="0"/>
                      </a:rPr>
                      <m:t>𝐷</m:t>
                    </m:r>
                  </m:oMath>
                </a14:m>
                <a:r>
                  <a:rPr lang="es-EC" dirty="0"/>
                  <a:t>: Tiempo derivativo.</a:t>
                </a:r>
              </a:p>
              <a:p>
                <a:pPr marL="0" indent="0" algn="just">
                  <a:buNone/>
                </a:pPr>
                <a14:m>
                  <m:oMath xmlns:m="http://schemas.openxmlformats.org/officeDocument/2006/math">
                    <m:r>
                      <a:rPr lang="es-EC" i="1">
                        <a:latin typeface="Cambria Math" panose="02040503050406030204" pitchFamily="18" charset="0"/>
                      </a:rPr>
                      <m:t>𝑉𝑒𝑙</m:t>
                    </m:r>
                  </m:oMath>
                </a14:m>
                <a:r>
                  <a:rPr lang="es-EC" dirty="0"/>
                  <a:t>: Velocidad del cambio de la entrada igual a </a:t>
                </a:r>
                <a:r>
                  <a:rPr lang="es-EC" dirty="0" smtClean="0"/>
                  <a:t>24 </a:t>
                </a:r>
                <a:r>
                  <a:rPr lang="es-EC" dirty="0"/>
                  <a:t>valores por segundo.</a:t>
                </a:r>
              </a:p>
              <a:p>
                <a:pPr marL="0" indent="0" algn="just">
                  <a:buNone/>
                </a:pPr>
                <a:r>
                  <a:rPr lang="es-EC" dirty="0"/>
                  <a:t> </a:t>
                </a:r>
              </a:p>
              <a:p>
                <a:pPr marL="0" indent="0" algn="just">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𝑏𝑎𝑛𝑑𝑎</m:t>
                      </m:r>
                      <m:r>
                        <a:rPr lang="es-EC" i="1">
                          <a:latin typeface="Cambria Math" panose="02040503050406030204" pitchFamily="18" charset="0"/>
                        </a:rPr>
                        <m:t>=20%∗</m:t>
                      </m:r>
                      <m:f>
                        <m:fPr>
                          <m:ctrlPr>
                            <a:rPr lang="es-EC" i="1">
                              <a:latin typeface="Cambria Math" panose="02040503050406030204" pitchFamily="18" charset="0"/>
                            </a:rPr>
                          </m:ctrlPr>
                        </m:fPr>
                        <m:num>
                          <m:r>
                            <a:rPr lang="es-EC" i="1">
                              <a:latin typeface="Cambria Math" panose="02040503050406030204" pitchFamily="18" charset="0"/>
                            </a:rPr>
                            <m:t>613 </m:t>
                          </m:r>
                        </m:num>
                        <m:den>
                          <m:r>
                            <a:rPr lang="es-EC" i="1">
                              <a:latin typeface="Cambria Math" panose="02040503050406030204" pitchFamily="18" charset="0"/>
                            </a:rPr>
                            <m:t>100%</m:t>
                          </m:r>
                        </m:den>
                      </m:f>
                      <m:r>
                        <a:rPr lang="es-EC" i="1">
                          <a:latin typeface="Cambria Math" panose="02040503050406030204" pitchFamily="18" charset="0"/>
                        </a:rPr>
                        <m:t>=122</m:t>
                      </m:r>
                    </m:oMath>
                  </m:oMathPara>
                </a14:m>
                <a:endParaRPr lang="es-EC" dirty="0"/>
              </a:p>
              <a:p>
                <a:pPr marL="0" indent="0" algn="just">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𝑆𝑎𝑙𝑖𝑑𝑎</m:t>
                      </m:r>
                      <m:r>
                        <a:rPr lang="es-EC" i="1">
                          <a:latin typeface="Cambria Math" panose="02040503050406030204" pitchFamily="18" charset="0"/>
                        </a:rPr>
                        <m:t>=[100%∗</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n-US" i="1">
                                  <a:latin typeface="Cambria Math" panose="02040503050406030204" pitchFamily="18" charset="0"/>
                                </a:rPr>
                                <m:t>613−</m:t>
                              </m:r>
                              <m:r>
                                <a:rPr lang="en-US" i="1">
                                  <a:latin typeface="Cambria Math" panose="02040503050406030204" pitchFamily="18" charset="0"/>
                                </a:rPr>
                                <m:t>𝑃𝑉</m:t>
                              </m:r>
                            </m:e>
                          </m:d>
                          <m:r>
                            <a:rPr lang="en-US" i="1">
                              <a:latin typeface="Cambria Math" panose="02040503050406030204" pitchFamily="18" charset="0"/>
                            </a:rPr>
                            <m:t>−6</m:t>
                          </m:r>
                        </m:num>
                        <m:den>
                          <m:r>
                            <a:rPr lang="en-US" i="1">
                              <a:latin typeface="Cambria Math" panose="02040503050406030204" pitchFamily="18" charset="0"/>
                            </a:rPr>
                            <m:t>122</m:t>
                          </m:r>
                        </m:den>
                      </m:f>
                      <m:r>
                        <a:rPr lang="es-EC" i="1">
                          <a:latin typeface="Cambria Math" panose="02040503050406030204" pitchFamily="18" charset="0"/>
                        </a:rPr>
                        <m:t>]</m:t>
                      </m:r>
                    </m:oMath>
                  </m:oMathPara>
                </a14:m>
                <a:endParaRPr lang="es-EC" dirty="0"/>
              </a:p>
              <a:p>
                <a:pPr marL="0" indent="0" algn="just">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𝑆𝑎𝑙𝑖𝑑𝑎</m:t>
                      </m:r>
                      <m:r>
                        <a:rPr lang="es-EC" i="1">
                          <a:latin typeface="Cambria Math" panose="02040503050406030204" pitchFamily="18" charset="0"/>
                        </a:rPr>
                        <m:t>=[100%∗</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n-US" i="1">
                                  <a:latin typeface="Cambria Math" panose="02040503050406030204" pitchFamily="18" charset="0"/>
                                </a:rPr>
                                <m:t>607−</m:t>
                              </m:r>
                              <m:r>
                                <a:rPr lang="en-US" i="1">
                                  <a:latin typeface="Cambria Math" panose="02040503050406030204" pitchFamily="18" charset="0"/>
                                </a:rPr>
                                <m:t>𝑃𝑉</m:t>
                              </m:r>
                            </m:e>
                          </m:d>
                        </m:num>
                        <m:den>
                          <m:r>
                            <a:rPr lang="en-US" i="1">
                              <a:latin typeface="Cambria Math" panose="02040503050406030204" pitchFamily="18" charset="0"/>
                            </a:rPr>
                            <m:t>122</m:t>
                          </m:r>
                        </m:den>
                      </m:f>
                      <m:r>
                        <a:rPr lang="es-EC" i="1">
                          <a:latin typeface="Cambria Math" panose="02040503050406030204" pitchFamily="18" charset="0"/>
                        </a:rPr>
                        <m:t>]</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330201"/>
                <a:ext cx="10058400" cy="5704840"/>
              </a:xfrm>
              <a:blipFill rotWithShape="0">
                <a:blip r:embed="rId2"/>
                <a:stretch>
                  <a:fillRect l="-485" t="-534" r="-485"/>
                </a:stretch>
              </a:blipFill>
            </p:spPr>
            <p:txBody>
              <a:bodyPr/>
              <a:lstStyle/>
              <a:p>
                <a:r>
                  <a:rPr lang="es-EC">
                    <a:noFill/>
                  </a:rPr>
                  <a:t> </a:t>
                </a:r>
              </a:p>
            </p:txBody>
          </p:sp>
        </mc:Fallback>
      </mc:AlternateContent>
    </p:spTree>
    <p:extLst>
      <p:ext uri="{BB962C8B-B14F-4D97-AF65-F5344CB8AC3E}">
        <p14:creationId xmlns:p14="http://schemas.microsoft.com/office/powerpoint/2010/main" val="314991593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64066" y="2785532"/>
            <a:ext cx="5257801" cy="114212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s-EC" sz="4400" dirty="0" smtClean="0"/>
              <a:t>IMPLEMENTACIÓN DEL SOFTWARE</a:t>
            </a:r>
            <a:br>
              <a:rPr lang="es-EC" sz="4400" dirty="0" smtClean="0"/>
            </a:br>
            <a:r>
              <a:rPr lang="es-EC" sz="2800" dirty="0" smtClean="0"/>
              <a:t>PROGRAMACIÓN E IMPLEMENTACIÓN DEL HMI</a:t>
            </a:r>
            <a:endParaRPr lang="es-EC" sz="4400" dirty="0"/>
          </a:p>
        </p:txBody>
      </p:sp>
      <p:pic>
        <p:nvPicPr>
          <p:cNvPr id="11" name="Content Placeholder 10"/>
          <p:cNvPicPr>
            <a:picLocks noGrp="1"/>
          </p:cNvPicPr>
          <p:nvPr>
            <p:ph idx="1"/>
          </p:nvPr>
        </p:nvPicPr>
        <p:blipFill>
          <a:blip r:embed="rId2"/>
          <a:stretch>
            <a:fillRect/>
          </a:stretch>
        </p:blipFill>
        <p:spPr>
          <a:xfrm>
            <a:off x="5257800" y="237066"/>
            <a:ext cx="6214533" cy="6366933"/>
          </a:xfrm>
          <a:prstGeom prst="rect">
            <a:avLst/>
          </a:prstGeom>
        </p:spPr>
      </p:pic>
    </p:spTree>
    <p:extLst>
      <p:ext uri="{BB962C8B-B14F-4D97-AF65-F5344CB8AC3E}">
        <p14:creationId xmlns:p14="http://schemas.microsoft.com/office/powerpoint/2010/main" val="94621145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642594"/>
            <a:ext cx="4052903" cy="2966164"/>
          </a:xfrm>
          <a:prstGeom prst="rect">
            <a:avLst/>
          </a:prstGeom>
          <a:noFill/>
          <a:ln>
            <a:noFill/>
          </a:ln>
        </p:spPr>
      </p:pic>
      <p:pic>
        <p:nvPicPr>
          <p:cNvPr id="28" name="Picture 27"/>
          <p:cNvPicPr>
            <a:picLocks noChangeAspect="1"/>
          </p:cNvPicPr>
          <p:nvPr/>
        </p:nvPicPr>
        <p:blipFill>
          <a:blip r:embed="rId3"/>
          <a:stretch>
            <a:fillRect/>
          </a:stretch>
        </p:blipFill>
        <p:spPr>
          <a:xfrm>
            <a:off x="6026678" y="642594"/>
            <a:ext cx="5133975" cy="5581650"/>
          </a:xfrm>
          <a:prstGeom prst="rect">
            <a:avLst/>
          </a:prstGeom>
        </p:spPr>
      </p:pic>
    </p:spTree>
    <p:extLst>
      <p:ext uri="{BB962C8B-B14F-4D97-AF65-F5344CB8AC3E}">
        <p14:creationId xmlns:p14="http://schemas.microsoft.com/office/powerpoint/2010/main" val="4980186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EC"/>
          </a:p>
        </p:txBody>
      </p:sp>
      <p:pic>
        <p:nvPicPr>
          <p:cNvPr id="4" name="Picture 3"/>
          <p:cNvPicPr/>
          <p:nvPr/>
        </p:nvPicPr>
        <p:blipFill rotWithShape="1">
          <a:blip r:embed="rId2"/>
          <a:srcRect l="13571" t="-2137" r="10501" b="11917"/>
          <a:stretch/>
        </p:blipFill>
        <p:spPr bwMode="auto">
          <a:xfrm>
            <a:off x="1320800" y="338667"/>
            <a:ext cx="9042400" cy="58572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664710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46" y="2344962"/>
            <a:ext cx="10058400" cy="1450757"/>
          </a:xfrm>
        </p:spPr>
        <p:txBody>
          <a:bodyPr>
            <a:normAutofit/>
          </a:bodyPr>
          <a:lstStyle/>
          <a:p>
            <a:pPr algn="ctr"/>
            <a:r>
              <a:rPr lang="es-EC" sz="8000" dirty="0" smtClean="0">
                <a:solidFill>
                  <a:schemeClr val="accent1"/>
                </a:solidFill>
              </a:rPr>
              <a:t>PRUEBAS Y RESULTADOS</a:t>
            </a:r>
            <a:endParaRPr lang="es-EC" sz="8000" dirty="0">
              <a:solidFill>
                <a:schemeClr val="accent1"/>
              </a:solidFill>
            </a:endParaRPr>
          </a:p>
        </p:txBody>
      </p:sp>
    </p:spTree>
    <p:extLst>
      <p:ext uri="{BB962C8B-B14F-4D97-AF65-F5344CB8AC3E}">
        <p14:creationId xmlns:p14="http://schemas.microsoft.com/office/powerpoint/2010/main" val="158488149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FUNCIONAMIENTO DEL ENCODER INCREMENTAL</a:t>
            </a:r>
            <a:endParaRPr lang="es-EC" dirty="0"/>
          </a:p>
        </p:txBody>
      </p:sp>
      <p:graphicFrame>
        <p:nvGraphicFramePr>
          <p:cNvPr id="3" name="Table 2"/>
          <p:cNvGraphicFramePr>
            <a:graphicFrameLocks noGrp="1"/>
          </p:cNvGraphicFramePr>
          <p:nvPr>
            <p:extLst>
              <p:ext uri="{D42A27DB-BD31-4B8C-83A1-F6EECF244321}">
                <p14:modId xmlns:p14="http://schemas.microsoft.com/office/powerpoint/2010/main" val="1000321542"/>
              </p:ext>
            </p:extLst>
          </p:nvPr>
        </p:nvGraphicFramePr>
        <p:xfrm>
          <a:off x="1175877" y="2221453"/>
          <a:ext cx="5574886" cy="3950208"/>
        </p:xfrm>
        <a:graphic>
          <a:graphicData uri="http://schemas.openxmlformats.org/drawingml/2006/table">
            <a:tbl>
              <a:tblPr firstRow="1" firstCol="1" bandRow="1">
                <a:tableStyleId>{5C22544A-7EE6-4342-B048-85BDC9FD1C3A}</a:tableStyleId>
              </a:tblPr>
              <a:tblGrid>
                <a:gridCol w="1297092"/>
                <a:gridCol w="1118837"/>
                <a:gridCol w="1521789"/>
                <a:gridCol w="1637168"/>
              </a:tblGrid>
              <a:tr h="436915">
                <a:tc>
                  <a:txBody>
                    <a:bodyPr/>
                    <a:lstStyle/>
                    <a:p>
                      <a:pPr indent="180340" algn="just">
                        <a:lnSpc>
                          <a:spcPct val="120000"/>
                        </a:lnSpc>
                        <a:spcAft>
                          <a:spcPts val="0"/>
                        </a:spcAft>
                      </a:pPr>
                      <a:r>
                        <a:rPr lang="en-US" sz="1200">
                          <a:effectLst/>
                        </a:rPr>
                        <a:t>Posición deseada (rad)</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just">
                        <a:lnSpc>
                          <a:spcPct val="120000"/>
                        </a:lnSpc>
                        <a:spcAft>
                          <a:spcPts val="0"/>
                        </a:spcAft>
                      </a:pPr>
                      <a:r>
                        <a:rPr lang="en-US" sz="1200">
                          <a:effectLst/>
                        </a:rPr>
                        <a:t>Pulsos deseados</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just">
                        <a:lnSpc>
                          <a:spcPct val="120000"/>
                        </a:lnSpc>
                        <a:spcAft>
                          <a:spcPts val="0"/>
                        </a:spcAft>
                      </a:pPr>
                      <a:r>
                        <a:rPr lang="en-US" sz="1200">
                          <a:effectLst/>
                        </a:rPr>
                        <a:t>Pulsos enviados</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just">
                        <a:lnSpc>
                          <a:spcPct val="120000"/>
                        </a:lnSpc>
                        <a:spcAft>
                          <a:spcPts val="0"/>
                        </a:spcAft>
                      </a:pPr>
                      <a:r>
                        <a:rPr lang="en-US" sz="1200">
                          <a:effectLst/>
                        </a:rPr>
                        <a:t>Error porcentual (%)</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¼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75</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73</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2,66</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¼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75</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74</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1,33</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¼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75</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72</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4</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¼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75</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73</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2,66</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½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150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146</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2,66</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½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150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143</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4,66</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½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150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147</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½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150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148</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1,33</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300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291</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3</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300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292</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2,66</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300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292</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2,66</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300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294</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2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600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589</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1,83</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2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600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590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1,6</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2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600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588</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2</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r>
              <a:tr h="218458">
                <a:tc>
                  <a:txBody>
                    <a:bodyPr/>
                    <a:lstStyle/>
                    <a:p>
                      <a:pPr indent="180340" algn="ctr">
                        <a:lnSpc>
                          <a:spcPct val="120000"/>
                        </a:lnSpc>
                        <a:spcAft>
                          <a:spcPts val="0"/>
                        </a:spcAft>
                      </a:pPr>
                      <a:r>
                        <a:rPr lang="en-US" sz="1200">
                          <a:effectLst/>
                        </a:rPr>
                        <a:t>2 π</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600</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a:effectLst/>
                        </a:rPr>
                        <a:t>592</a:t>
                      </a:r>
                      <a:endParaRPr lang="es-EC" sz="1200">
                        <a:effectLst/>
                        <a:latin typeface="Arial" panose="020B0604020202020204" pitchFamily="34" charset="0"/>
                        <a:ea typeface="Droid Sans Fallback"/>
                        <a:cs typeface="Times New Roman" panose="02020603050405020304" pitchFamily="18" charset="0"/>
                      </a:endParaRPr>
                    </a:p>
                  </a:txBody>
                  <a:tcPr marL="68268" marR="68268" marT="0" marB="0"/>
                </a:tc>
                <a:tc>
                  <a:txBody>
                    <a:bodyPr/>
                    <a:lstStyle/>
                    <a:p>
                      <a:pPr indent="180340" algn="ctr">
                        <a:lnSpc>
                          <a:spcPct val="120000"/>
                        </a:lnSpc>
                        <a:spcAft>
                          <a:spcPts val="0"/>
                        </a:spcAft>
                      </a:pPr>
                      <a:r>
                        <a:rPr lang="en-US" sz="1200" dirty="0">
                          <a:effectLst/>
                        </a:rPr>
                        <a:t>1,33</a:t>
                      </a:r>
                      <a:endParaRPr lang="es-EC" sz="1200" dirty="0">
                        <a:effectLst/>
                        <a:latin typeface="Arial" panose="020B0604020202020204" pitchFamily="34" charset="0"/>
                        <a:ea typeface="Droid Sans Fallback"/>
                        <a:cs typeface="Times New Roman" panose="02020603050405020304" pitchFamily="18" charset="0"/>
                      </a:endParaRPr>
                    </a:p>
                  </a:txBody>
                  <a:tcPr marL="68268" marR="68268" marT="0" marB="0"/>
                </a:tc>
              </a:tr>
            </a:tbl>
          </a:graphicData>
        </a:graphic>
      </p:graphicFrame>
      <p:sp>
        <p:nvSpPr>
          <p:cNvPr id="4" name="TextBox 3"/>
          <p:cNvSpPr txBox="1"/>
          <p:nvPr/>
        </p:nvSpPr>
        <p:spPr>
          <a:xfrm>
            <a:off x="7239000" y="2912533"/>
            <a:ext cx="4411134" cy="1754326"/>
          </a:xfrm>
          <a:prstGeom prst="rect">
            <a:avLst/>
          </a:prstGeom>
          <a:noFill/>
        </p:spPr>
        <p:txBody>
          <a:bodyPr wrap="square" rtlCol="0">
            <a:spAutoFit/>
          </a:bodyPr>
          <a:lstStyle/>
          <a:p>
            <a:pPr algn="just"/>
            <a:r>
              <a:rPr lang="es-EC" dirty="0"/>
              <a:t>Con lo que se aprueba el funcionamiento del encoder incremental </a:t>
            </a:r>
            <a:r>
              <a:rPr lang="es-MX" dirty="0"/>
              <a:t>E6C2-CWZ6 mediante los </a:t>
            </a:r>
            <a:r>
              <a:rPr lang="es-MX" dirty="0" smtClean="0"/>
              <a:t>resultados </a:t>
            </a:r>
            <a:r>
              <a:rPr lang="es-MX" dirty="0"/>
              <a:t>obtenidos teniendo un error porcentual no mayor al 5%.</a:t>
            </a:r>
            <a:endParaRPr lang="es-EC" dirty="0"/>
          </a:p>
          <a:p>
            <a:endParaRPr lang="es-EC" dirty="0"/>
          </a:p>
        </p:txBody>
      </p:sp>
      <p:pic>
        <p:nvPicPr>
          <p:cNvPr id="5"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35457022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533" y="295872"/>
            <a:ext cx="10058400" cy="999939"/>
          </a:xfrm>
        </p:spPr>
        <p:txBody>
          <a:bodyPr>
            <a:noAutofit/>
          </a:bodyPr>
          <a:lstStyle/>
          <a:p>
            <a:pPr lvl="2" algn="l" rtl="0">
              <a:lnSpc>
                <a:spcPct val="90000"/>
              </a:lnSpc>
              <a:spcBef>
                <a:spcPct val="0"/>
              </a:spcBef>
            </a:pPr>
            <a:r>
              <a:rPr lang="es-EC" sz="3200" dirty="0">
                <a:latin typeface="+mj-lt"/>
              </a:rPr>
              <a:t>FUNCIONAMIENTO DE LA </a:t>
            </a:r>
            <a:r>
              <a:rPr lang="es-EC" sz="3200" dirty="0" smtClean="0">
                <a:latin typeface="+mj-lt"/>
              </a:rPr>
              <a:t>IMPRESIÓN POR </a:t>
            </a:r>
            <a:r>
              <a:rPr lang="es-EC" sz="3200" dirty="0">
                <a:latin typeface="+mj-lt"/>
              </a:rPr>
              <a:t>ETAPAS</a:t>
            </a:r>
            <a:br>
              <a:rPr lang="es-EC" sz="3200" dirty="0">
                <a:latin typeface="+mj-lt"/>
              </a:rPr>
            </a:br>
            <a:endParaRPr lang="es-EC" sz="3200" dirty="0">
              <a:latin typeface="+mj-lt"/>
            </a:endParaRPr>
          </a:p>
        </p:txBody>
      </p:sp>
      <p:pic>
        <p:nvPicPr>
          <p:cNvPr id="3" name="Picture 2" descr="C:\Users\RoloC\Pictures\tesis2.2\20160328_09042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3461" y="1173268"/>
            <a:ext cx="4106545" cy="2310130"/>
          </a:xfrm>
          <a:prstGeom prst="rect">
            <a:avLst/>
          </a:prstGeom>
          <a:noFill/>
          <a:ln>
            <a:noFill/>
          </a:ln>
        </p:spPr>
      </p:pic>
      <p:pic>
        <p:nvPicPr>
          <p:cNvPr id="4" name="Picture 3" descr="C:\Users\RoloC\Pictures\tesis2.2\20160328_0907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095" y="1173268"/>
            <a:ext cx="4271010" cy="2402840"/>
          </a:xfrm>
          <a:prstGeom prst="rect">
            <a:avLst/>
          </a:prstGeom>
          <a:noFill/>
          <a:ln>
            <a:noFill/>
          </a:ln>
        </p:spPr>
      </p:pic>
      <p:pic>
        <p:nvPicPr>
          <p:cNvPr id="5" name="Picture 4" descr="C:\Users\RoloC\Pictures\tesis2.2\20160328_091432.jpg"/>
          <p:cNvPicPr/>
          <p:nvPr/>
        </p:nvPicPr>
        <p:blipFill rotWithShape="1">
          <a:blip r:embed="rId4" cstate="print">
            <a:extLst>
              <a:ext uri="{28A0092B-C50C-407E-A947-70E740481C1C}">
                <a14:useLocalDpi xmlns:a14="http://schemas.microsoft.com/office/drawing/2010/main" val="0"/>
              </a:ext>
            </a:extLst>
          </a:blip>
          <a:srcRect r="7582"/>
          <a:stretch/>
        </p:blipFill>
        <p:spPr bwMode="auto">
          <a:xfrm>
            <a:off x="1443461" y="3880909"/>
            <a:ext cx="4119139" cy="2506980"/>
          </a:xfrm>
          <a:prstGeom prst="rect">
            <a:avLst/>
          </a:prstGeom>
          <a:noFill/>
          <a:ln>
            <a:noFill/>
          </a:ln>
        </p:spPr>
      </p:pic>
      <p:pic>
        <p:nvPicPr>
          <p:cNvPr id="6" name="Picture 5" descr="C:\Users\RoloC\Pictures\tesis2.2\20160328_09164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095" y="3880909"/>
            <a:ext cx="4271010" cy="2360930"/>
          </a:xfrm>
          <a:prstGeom prst="rect">
            <a:avLst/>
          </a:prstGeom>
          <a:noFill/>
          <a:ln>
            <a:noFill/>
          </a:ln>
        </p:spPr>
      </p:pic>
    </p:spTree>
    <p:extLst>
      <p:ext uri="{BB962C8B-B14F-4D97-AF65-F5344CB8AC3E}">
        <p14:creationId xmlns:p14="http://schemas.microsoft.com/office/powerpoint/2010/main" val="202456340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RoloC\Pictures\tesis2.2\20160328_0919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058" y="675110"/>
            <a:ext cx="3980815" cy="2239645"/>
          </a:xfrm>
          <a:prstGeom prst="rect">
            <a:avLst/>
          </a:prstGeom>
          <a:noFill/>
          <a:ln>
            <a:noFill/>
          </a:ln>
        </p:spPr>
      </p:pic>
      <p:pic>
        <p:nvPicPr>
          <p:cNvPr id="4" name="Picture 3" descr="C:\Users\RoloC\Pictures\tesis2.2\20160328_0924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7862" y="675110"/>
            <a:ext cx="3892338" cy="2239645"/>
          </a:xfrm>
          <a:prstGeom prst="rect">
            <a:avLst/>
          </a:prstGeom>
          <a:noFill/>
          <a:ln>
            <a:noFill/>
          </a:ln>
        </p:spPr>
      </p:pic>
      <p:pic>
        <p:nvPicPr>
          <p:cNvPr id="5" name="Picture 4" descr="C:\Users\RoloC\Pictures\tesis2.2\20160328_09291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0058" y="3682999"/>
            <a:ext cx="3980815" cy="2394797"/>
          </a:xfrm>
          <a:prstGeom prst="rect">
            <a:avLst/>
          </a:prstGeom>
          <a:noFill/>
          <a:ln>
            <a:noFill/>
          </a:ln>
        </p:spPr>
      </p:pic>
      <p:pic>
        <p:nvPicPr>
          <p:cNvPr id="6" name="Picture 5" descr="C:\Users\RoloC\Pictures\tesis2.2\20160328_09283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7862" y="3682999"/>
            <a:ext cx="3892338" cy="2394797"/>
          </a:xfrm>
          <a:prstGeom prst="rect">
            <a:avLst/>
          </a:prstGeom>
          <a:noFill/>
          <a:ln>
            <a:noFill/>
          </a:ln>
        </p:spPr>
      </p:pic>
    </p:spTree>
    <p:extLst>
      <p:ext uri="{BB962C8B-B14F-4D97-AF65-F5344CB8AC3E}">
        <p14:creationId xmlns:p14="http://schemas.microsoft.com/office/powerpoint/2010/main" val="317137193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RoloC\Pictures\tesis2.2\20160328_093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642594"/>
            <a:ext cx="4219575" cy="2373630"/>
          </a:xfrm>
          <a:prstGeom prst="rect">
            <a:avLst/>
          </a:prstGeom>
          <a:noFill/>
          <a:ln>
            <a:noFill/>
          </a:ln>
        </p:spPr>
      </p:pic>
      <p:pic>
        <p:nvPicPr>
          <p:cNvPr id="4" name="Picture 3" descr="C:\Users\RoloC\Pictures\tesis2.2\20160328_0930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656" y="642594"/>
            <a:ext cx="4402878" cy="2373630"/>
          </a:xfrm>
          <a:prstGeom prst="rect">
            <a:avLst/>
          </a:prstGeom>
          <a:noFill/>
          <a:ln>
            <a:noFill/>
          </a:ln>
        </p:spPr>
      </p:pic>
      <p:pic>
        <p:nvPicPr>
          <p:cNvPr id="5" name="Picture 4" descr="C:\Users\RoloC\Pictures\tesis2.2\20160328_09504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369170" y="3886574"/>
            <a:ext cx="3141134" cy="1955059"/>
          </a:xfrm>
          <a:prstGeom prst="rect">
            <a:avLst/>
          </a:prstGeom>
          <a:noFill/>
          <a:ln>
            <a:noFill/>
          </a:ln>
        </p:spPr>
      </p:pic>
    </p:spTree>
    <p:extLst>
      <p:ext uri="{BB962C8B-B14F-4D97-AF65-F5344CB8AC3E}">
        <p14:creationId xmlns:p14="http://schemas.microsoft.com/office/powerpoint/2010/main" val="3434531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Elemento y </a:t>
            </a:r>
            <a:r>
              <a:rPr lang="es-EC" dirty="0" smtClean="0"/>
              <a:t>Materiales para Serigrafía</a:t>
            </a:r>
            <a:r>
              <a:rPr lang="es-EC" dirty="0"/>
              <a:t/>
            </a:r>
            <a:br>
              <a:rPr lang="es-EC" dirty="0"/>
            </a:br>
            <a:r>
              <a:rPr lang="es-EC" sz="4000" dirty="0" smtClean="0"/>
              <a:t>Formato de marcos</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8974138"/>
              </p:ext>
            </p:extLst>
          </p:nvPr>
        </p:nvGraphicFramePr>
        <p:xfrm>
          <a:off x="1097280" y="1981201"/>
          <a:ext cx="6151880" cy="3840480"/>
        </p:xfrm>
        <a:graphic>
          <a:graphicData uri="http://schemas.openxmlformats.org/drawingml/2006/table">
            <a:tbl>
              <a:tblPr firstRow="1" firstCol="1" bandRow="1">
                <a:tableStyleId>{5C22544A-7EE6-4342-B048-85BDC9FD1C3A}</a:tableStyleId>
              </a:tblPr>
              <a:tblGrid>
                <a:gridCol w="1230376"/>
                <a:gridCol w="1230376"/>
                <a:gridCol w="1230376"/>
                <a:gridCol w="1230376"/>
                <a:gridCol w="1230376"/>
              </a:tblGrid>
              <a:tr h="719546">
                <a:tc>
                  <a:txBody>
                    <a:bodyPr/>
                    <a:lstStyle/>
                    <a:p>
                      <a:pPr>
                        <a:spcAft>
                          <a:spcPts val="0"/>
                        </a:spcAft>
                      </a:pPr>
                      <a:r>
                        <a:rPr lang="es-MX" sz="1800" dirty="0">
                          <a:effectLst/>
                        </a:rPr>
                        <a:t>Formato DIN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Tamaño de impresión (cm)</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dirty="0">
                          <a:effectLst/>
                        </a:rPr>
                        <a:t>Reserva de tinta </a:t>
                      </a:r>
                      <a:r>
                        <a:rPr lang="es-EC" sz="1800" dirty="0" smtClean="0">
                          <a:effectLst/>
                        </a:rPr>
                        <a:t>long (cm</a:t>
                      </a:r>
                      <a:r>
                        <a:rPr lang="es-EC" sz="1800" dirty="0">
                          <a:effectLst/>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C" sz="1800">
                          <a:effectLst/>
                        </a:rPr>
                        <a:t>Interior del Marco (cm)</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Exterior del marco (cm)</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9697">
                <a:tc>
                  <a:txBody>
                    <a:bodyPr/>
                    <a:lstStyle/>
                    <a:p>
                      <a:pPr algn="ctr">
                        <a:spcAft>
                          <a:spcPts val="0"/>
                        </a:spcAft>
                      </a:pPr>
                      <a:r>
                        <a:rPr lang="es-MX" sz="1800">
                          <a:effectLst/>
                        </a:rPr>
                        <a:t>A4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21 x 30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2 x 8/12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37 x 54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43 x 60</a:t>
                      </a:r>
                      <a:endParaRPr lang="es-EC" sz="1800">
                        <a:effectLst/>
                      </a:endParaRPr>
                    </a:p>
                    <a:p>
                      <a:pPr algn="ctr">
                        <a:spcAft>
                          <a:spcPts val="0"/>
                        </a:spcAft>
                      </a:pPr>
                      <a:r>
                        <a:rPr lang="es-MX"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9697">
                <a:tc>
                  <a:txBody>
                    <a:bodyPr/>
                    <a:lstStyle/>
                    <a:p>
                      <a:pPr algn="ctr">
                        <a:spcAft>
                          <a:spcPts val="0"/>
                        </a:spcAft>
                      </a:pPr>
                      <a:r>
                        <a:rPr lang="es-MX" sz="1800">
                          <a:effectLst/>
                        </a:rPr>
                        <a:t>A3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30 x 42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2 x 10/12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50 x 66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56 x 72</a:t>
                      </a:r>
                      <a:endParaRPr lang="es-EC" sz="1800">
                        <a:effectLst/>
                      </a:endParaRPr>
                    </a:p>
                    <a:p>
                      <a:pPr algn="ctr">
                        <a:spcAft>
                          <a:spcPts val="0"/>
                        </a:spcAft>
                      </a:pPr>
                      <a:r>
                        <a:rPr lang="es-MX"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9849">
                <a:tc>
                  <a:txBody>
                    <a:bodyPr/>
                    <a:lstStyle/>
                    <a:p>
                      <a:pPr algn="ctr">
                        <a:spcAft>
                          <a:spcPts val="0"/>
                        </a:spcAft>
                      </a:pPr>
                      <a:r>
                        <a:rPr lang="es-MX" sz="1800">
                          <a:effectLst/>
                        </a:rPr>
                        <a:t>A2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42 x 59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2 x 10/14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62 x 87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70 x 95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9697">
                <a:tc>
                  <a:txBody>
                    <a:bodyPr/>
                    <a:lstStyle/>
                    <a:p>
                      <a:pPr algn="ctr">
                        <a:spcAft>
                          <a:spcPts val="0"/>
                        </a:spcAft>
                      </a:pPr>
                      <a:r>
                        <a:rPr lang="es-MX" sz="1800">
                          <a:effectLst/>
                        </a:rPr>
                        <a:t>A1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59 x 84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2 x 14/16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87 x 116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95 x 124</a:t>
                      </a:r>
                      <a:endParaRPr lang="es-EC" sz="1800">
                        <a:effectLst/>
                      </a:endParaRPr>
                    </a:p>
                    <a:p>
                      <a:pPr algn="ctr">
                        <a:spcAft>
                          <a:spcPts val="0"/>
                        </a:spcAft>
                      </a:pPr>
                      <a:r>
                        <a:rPr lang="es-MX"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19546">
                <a:tc>
                  <a:txBody>
                    <a:bodyPr/>
                    <a:lstStyle/>
                    <a:p>
                      <a:pPr algn="ctr">
                        <a:spcAft>
                          <a:spcPts val="0"/>
                        </a:spcAft>
                      </a:pPr>
                      <a:r>
                        <a:rPr lang="es-MX" sz="1800">
                          <a:effectLst/>
                        </a:rPr>
                        <a:t>A0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84 x 118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2 x 16/18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116 x 154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126 x 164</a:t>
                      </a:r>
                      <a:endParaRPr lang="es-EC" sz="1800">
                        <a:effectLst/>
                      </a:endParaRPr>
                    </a:p>
                    <a:p>
                      <a:pPr algn="ctr">
                        <a:spcAft>
                          <a:spcPts val="0"/>
                        </a:spcAft>
                      </a:pPr>
                      <a:r>
                        <a:rPr lang="es-MX" sz="1800">
                          <a:effectLst/>
                        </a:rPr>
                        <a:t>128 x 166</a:t>
                      </a:r>
                      <a:endParaRPr lang="es-EC" sz="1800">
                        <a:effectLst/>
                      </a:endParaRPr>
                    </a:p>
                    <a:p>
                      <a:pPr algn="ctr">
                        <a:spcAft>
                          <a:spcPts val="0"/>
                        </a:spcAft>
                      </a:pPr>
                      <a:r>
                        <a:rPr lang="es-MX"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9849">
                <a:tc>
                  <a:txBody>
                    <a:bodyPr/>
                    <a:lstStyle/>
                    <a:p>
                      <a:pPr algn="ctr">
                        <a:spcAft>
                          <a:spcPts val="0"/>
                        </a:spcAft>
                      </a:pPr>
                      <a:r>
                        <a:rPr lang="es-MX" sz="1800">
                          <a:effectLst/>
                        </a:rPr>
                        <a:t>----</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118 x 420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2 x 15/30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a:effectLst/>
                        </a:rPr>
                        <a:t>148 x 480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MX" sz="1800" dirty="0">
                          <a:effectLst/>
                        </a:rPr>
                        <a:t>168 x 500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357533" y="2376910"/>
            <a:ext cx="3798147" cy="2847023"/>
          </a:xfrm>
          <a:prstGeom prst="rect">
            <a:avLst/>
          </a:prstGeom>
          <a:noFill/>
          <a:ln>
            <a:noFill/>
          </a:ln>
        </p:spPr>
      </p:pic>
      <p:pic>
        <p:nvPicPr>
          <p:cNvPr id="6"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73736733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46" y="2344962"/>
            <a:ext cx="10058400" cy="1450757"/>
          </a:xfrm>
        </p:spPr>
        <p:txBody>
          <a:bodyPr>
            <a:normAutofit/>
          </a:bodyPr>
          <a:lstStyle/>
          <a:p>
            <a:pPr algn="ctr"/>
            <a:r>
              <a:rPr lang="es-EC" sz="8000" dirty="0" smtClean="0">
                <a:solidFill>
                  <a:schemeClr val="accent1"/>
                </a:solidFill>
              </a:rPr>
              <a:t>ANÁLLISIS DE COSTOS</a:t>
            </a:r>
            <a:endParaRPr lang="es-EC" sz="8000" dirty="0">
              <a:solidFill>
                <a:schemeClr val="accent1"/>
              </a:solidFill>
            </a:endParaRPr>
          </a:p>
        </p:txBody>
      </p:sp>
    </p:spTree>
    <p:extLst>
      <p:ext uri="{BB962C8B-B14F-4D97-AF65-F5344CB8AC3E}">
        <p14:creationId xmlns:p14="http://schemas.microsoft.com/office/powerpoint/2010/main" val="83672735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54727"/>
            <a:ext cx="10058400" cy="398806"/>
          </a:xfrm>
        </p:spPr>
        <p:txBody>
          <a:bodyPr>
            <a:noAutofit/>
          </a:bodyPr>
          <a:lstStyle/>
          <a:p>
            <a:pPr algn="ctr"/>
            <a:r>
              <a:rPr lang="es-EC" sz="3600" dirty="0" smtClean="0"/>
              <a:t>COSTOS DE MATERIA PRIMA</a:t>
            </a:r>
            <a:endParaRPr lang="es-EC" sz="3600" dirty="0"/>
          </a:p>
        </p:txBody>
      </p:sp>
      <p:graphicFrame>
        <p:nvGraphicFramePr>
          <p:cNvPr id="3" name="Table 2"/>
          <p:cNvGraphicFramePr>
            <a:graphicFrameLocks noGrp="1"/>
          </p:cNvGraphicFramePr>
          <p:nvPr>
            <p:extLst>
              <p:ext uri="{D42A27DB-BD31-4B8C-83A1-F6EECF244321}">
                <p14:modId xmlns:p14="http://schemas.microsoft.com/office/powerpoint/2010/main" val="4071906737"/>
              </p:ext>
            </p:extLst>
          </p:nvPr>
        </p:nvGraphicFramePr>
        <p:xfrm>
          <a:off x="2053166" y="891540"/>
          <a:ext cx="8149549" cy="5966460"/>
        </p:xfrm>
        <a:graphic>
          <a:graphicData uri="http://schemas.openxmlformats.org/drawingml/2006/table">
            <a:tbl>
              <a:tblPr firstRow="1" firstCol="1" bandRow="1">
                <a:tableStyleId>{5C22544A-7EE6-4342-B048-85BDC9FD1C3A}</a:tableStyleId>
              </a:tblPr>
              <a:tblGrid>
                <a:gridCol w="392697"/>
                <a:gridCol w="1727784"/>
                <a:gridCol w="1338620"/>
                <a:gridCol w="982102"/>
                <a:gridCol w="924446"/>
                <a:gridCol w="964803"/>
                <a:gridCol w="854294"/>
                <a:gridCol w="964803"/>
              </a:tblGrid>
              <a:tr h="194062">
                <a:tc rowSpan="2">
                  <a:txBody>
                    <a:bodyPr/>
                    <a:lstStyle/>
                    <a:p>
                      <a:pPr indent="180340" algn="l">
                        <a:lnSpc>
                          <a:spcPct val="150000"/>
                        </a:lnSpc>
                        <a:spcAft>
                          <a:spcPts val="0"/>
                        </a:spcAft>
                      </a:pPr>
                      <a:r>
                        <a:rPr lang="es-EC" sz="900" dirty="0">
                          <a:effectLst/>
                        </a:rPr>
                        <a:t>No</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ctr"/>
                </a:tc>
                <a:tc rowSpan="2">
                  <a:txBody>
                    <a:bodyPr/>
                    <a:lstStyle/>
                    <a:p>
                      <a:pPr indent="180340" algn="l">
                        <a:lnSpc>
                          <a:spcPct val="150000"/>
                        </a:lnSpc>
                        <a:spcAft>
                          <a:spcPts val="0"/>
                        </a:spcAft>
                      </a:pPr>
                      <a:r>
                        <a:rPr lang="es-EC" sz="900">
                          <a:effectLst/>
                        </a:rPr>
                        <a:t>Material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ctr"/>
                </a:tc>
                <a:tc rowSpan="2">
                  <a:txBody>
                    <a:bodyPr/>
                    <a:lstStyle/>
                    <a:p>
                      <a:pPr indent="180340" algn="l">
                        <a:lnSpc>
                          <a:spcPct val="150000"/>
                        </a:lnSpc>
                        <a:spcAft>
                          <a:spcPts val="0"/>
                        </a:spcAft>
                      </a:pPr>
                      <a:r>
                        <a:rPr lang="es-EC" sz="900">
                          <a:effectLst/>
                        </a:rPr>
                        <a:t>Especificación</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ctr"/>
                </a:tc>
                <a:tc>
                  <a:txBody>
                    <a:bodyPr/>
                    <a:lstStyle/>
                    <a:p>
                      <a:pPr indent="180340" algn="l">
                        <a:lnSpc>
                          <a:spcPct val="150000"/>
                        </a:lnSpc>
                        <a:spcAft>
                          <a:spcPts val="0"/>
                        </a:spcAft>
                      </a:pPr>
                      <a:r>
                        <a:rPr lang="es-EC" sz="900">
                          <a:effectLst/>
                        </a:rPr>
                        <a:t>Costo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Costo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Peso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rowSpan="2">
                  <a:txBody>
                    <a:bodyPr/>
                    <a:lstStyle/>
                    <a:p>
                      <a:pPr indent="180340" algn="ctr">
                        <a:lnSpc>
                          <a:spcPct val="150000"/>
                        </a:lnSpc>
                        <a:spcAft>
                          <a:spcPts val="0"/>
                        </a:spcAft>
                      </a:pPr>
                      <a:r>
                        <a:rPr lang="es-EC" sz="900">
                          <a:effectLst/>
                        </a:rPr>
                        <a:t>Cant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ctr"/>
                </a:tc>
                <a:tc>
                  <a:txBody>
                    <a:bodyPr/>
                    <a:lstStyle/>
                    <a:p>
                      <a:pPr indent="180340" algn="l">
                        <a:lnSpc>
                          <a:spcPct val="150000"/>
                        </a:lnSpc>
                        <a:spcAft>
                          <a:spcPts val="0"/>
                        </a:spcAft>
                      </a:pPr>
                      <a:r>
                        <a:rPr lang="es-EC" sz="900">
                          <a:effectLst/>
                        </a:rPr>
                        <a:t>Subtotal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194062">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indent="180340" algn="l">
                        <a:lnSpc>
                          <a:spcPct val="150000"/>
                        </a:lnSpc>
                        <a:spcAft>
                          <a:spcPts val="0"/>
                        </a:spcAft>
                      </a:pPr>
                      <a:r>
                        <a:rPr lang="es-EC" sz="900">
                          <a:effectLst/>
                        </a:rPr>
                        <a:t>(USD/m)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(USD/u)</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(Kg)</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vMerge="1">
                  <a:txBody>
                    <a:bodyPr/>
                    <a:lstStyle/>
                    <a:p>
                      <a:endParaRPr lang="es-EC"/>
                    </a:p>
                  </a:txBody>
                  <a:tcPr/>
                </a:tc>
                <a:tc>
                  <a:txBody>
                    <a:bodyPr/>
                    <a:lstStyle/>
                    <a:p>
                      <a:pPr indent="180340" algn="l">
                        <a:lnSpc>
                          <a:spcPct val="150000"/>
                        </a:lnSpc>
                        <a:spcAft>
                          <a:spcPts val="0"/>
                        </a:spcAft>
                      </a:pPr>
                      <a:r>
                        <a:rPr lang="es-EC" sz="900">
                          <a:effectLst/>
                        </a:rPr>
                        <a:t>(USD)</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Acero AISI 4340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Varilla d=120 mm y longitud 100 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112,32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dirty="0">
                          <a:effectLst/>
                        </a:rPr>
                        <a:t>N/A</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0,82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11,23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Acero AISI 4340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Varilla d=120 mm y longitud 150 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112,32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5,10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0,15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16,85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Aluminio 1060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Varilla d=50 mm y longitud 100 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103,35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0,21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10,335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Acero A36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Tubo Rectangular 80 x 40 x 3,2 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4,45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dirty="0">
                          <a:effectLst/>
                        </a:rPr>
                        <a:t>12,35</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26,70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Aluminio 1060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Varilla d=50 mm y longitud 280 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67,8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2,35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0,28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18,98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Acero A36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Plancha  850 x 160 x 5 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5,45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1,04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5,45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Acero A36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Varilla d=45 mm y longitud 280mm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22,32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2,45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0,28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6,25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dirty="0">
                          <a:effectLst/>
                        </a:rPr>
                        <a:t>8</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Rodamiento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Rodamiento #6308 d=40 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28,65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28,65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9</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Tornillo 3/8"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3/8"-16 x 1.1/4", cabeza hexagonal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0,18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2,16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10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Tornillo 3/8"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3/8"-16 x 1.3/4", cabeza hexagonal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2,64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11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Tuerca 3/8"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Tuerca Hexagonal Grado 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0,07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1,40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12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Plancha de Madera Triplex</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100 x 100 cm espesor de 10 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28,35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28,35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388124">
                <a:tc>
                  <a:txBody>
                    <a:bodyPr/>
                    <a:lstStyle/>
                    <a:p>
                      <a:pPr indent="180340" algn="r">
                        <a:lnSpc>
                          <a:spcPct val="150000"/>
                        </a:lnSpc>
                        <a:spcAft>
                          <a:spcPts val="0"/>
                        </a:spcAft>
                      </a:pPr>
                      <a:r>
                        <a:rPr lang="es-EC" sz="900">
                          <a:effectLst/>
                        </a:rPr>
                        <a:t>13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Ángulos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Longitud 250 mm espesor 2 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dirty="0">
                          <a:effectLst/>
                        </a:rPr>
                        <a:t>N/A</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3,59</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ctr">
                        <a:lnSpc>
                          <a:spcPct val="150000"/>
                        </a:lnSpc>
                        <a:spcAft>
                          <a:spcPts val="0"/>
                        </a:spcAft>
                      </a:pPr>
                      <a:r>
                        <a:rPr lang="es-EC" sz="900">
                          <a:effectLst/>
                        </a:rPr>
                        <a:t>14,36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r h="194062">
                <a:tc>
                  <a:txBody>
                    <a:bodyPr/>
                    <a:lstStyle/>
                    <a:p>
                      <a:pPr indent="180340" algn="l">
                        <a:lnSpc>
                          <a:spcPct val="150000"/>
                        </a:lnSpc>
                        <a:spcAft>
                          <a:spcPts val="0"/>
                        </a:spcAft>
                      </a:pPr>
                      <a:r>
                        <a:rPr lang="es-EC" sz="900" dirty="0">
                          <a:effectLst/>
                        </a:rPr>
                        <a:t> </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l">
                        <a:lnSpc>
                          <a:spcPct val="150000"/>
                        </a:lnSpc>
                        <a:spcAft>
                          <a:spcPts val="0"/>
                        </a:spcAft>
                      </a:pPr>
                      <a:r>
                        <a:rPr lang="es-EC" sz="900">
                          <a:effectLst/>
                        </a:rPr>
                        <a:t>TOTAL: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c>
                  <a:txBody>
                    <a:bodyPr/>
                    <a:lstStyle/>
                    <a:p>
                      <a:pPr indent="180340" algn="r">
                        <a:lnSpc>
                          <a:spcPct val="150000"/>
                        </a:lnSpc>
                        <a:spcAft>
                          <a:spcPts val="0"/>
                        </a:spcAft>
                      </a:pPr>
                      <a:r>
                        <a:rPr lang="es-EC" sz="900" dirty="0">
                          <a:effectLst/>
                        </a:rPr>
                        <a:t>173,36</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11288" marR="12156" marT="0" marB="0" anchor="b"/>
                </a:tc>
              </a:tr>
            </a:tbl>
          </a:graphicData>
        </a:graphic>
      </p:graphicFrame>
      <p:sp>
        <p:nvSpPr>
          <p:cNvPr id="4" name="shape_0"/>
          <p:cNvSpPr>
            <a:spLocks noChangeArrowheads="1"/>
          </p:cNvSpPr>
          <p:nvPr/>
        </p:nvSpPr>
        <p:spPr bwMode="auto">
          <a:xfrm>
            <a:off x="9554045" y="11328400"/>
            <a:ext cx="3805387" cy="0"/>
          </a:xfrm>
          <a:custGeom>
            <a:avLst/>
            <a:gdLst>
              <a:gd name="T0" fmla="*/ 0 w 21600"/>
              <a:gd name="T1" fmla="*/ 0 h 21600"/>
              <a:gd name="T2" fmla="*/ 21600 w 21600"/>
              <a:gd name="T3" fmla="*/ 21600 h 21600"/>
            </a:gdLst>
            <a:ahLst/>
            <a:cxnLst>
              <a:cxn ang="0">
                <a:pos x="r" y="vc"/>
              </a:cxn>
              <a:cxn ang="5400000">
                <a:pos x="hc" y="b"/>
              </a:cxn>
              <a:cxn ang="10800000">
                <a:pos x="l" y="vc"/>
              </a:cxn>
              <a:cxn ang="16200000">
                <a:pos x="hc" y="t"/>
              </a:cxn>
            </a:cxnLst>
            <a:rect l="T0" t="T1" r="T2" b="T3"/>
            <a:pathLst>
              <a:path w="21600" h="21600" fill="none">
                <a:moveTo>
                  <a:pt x="0" y="0"/>
                </a:moveTo>
                <a:lnTo>
                  <a:pt x="21600" y="21600"/>
                </a:lnTo>
              </a:path>
            </a:pathLst>
          </a:custGeom>
          <a:noFill/>
          <a:ln w="6480" cap="flat">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sz="6000"/>
          </a:p>
        </p:txBody>
      </p:sp>
    </p:spTree>
    <p:extLst>
      <p:ext uri="{BB962C8B-B14F-4D97-AF65-F5344CB8AC3E}">
        <p14:creationId xmlns:p14="http://schemas.microsoft.com/office/powerpoint/2010/main" val="29156996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691" y="1032060"/>
            <a:ext cx="10727267" cy="398806"/>
          </a:xfrm>
        </p:spPr>
        <p:txBody>
          <a:bodyPr>
            <a:noAutofit/>
          </a:bodyPr>
          <a:lstStyle/>
          <a:p>
            <a:pPr algn="ctr"/>
            <a:r>
              <a:rPr lang="es-EC" sz="4000" dirty="0"/>
              <a:t>COSTOS DE </a:t>
            </a:r>
            <a:r>
              <a:rPr lang="es-EC" sz="4000" dirty="0" smtClean="0"/>
              <a:t>HERRAMIENTAS</a:t>
            </a:r>
            <a:endParaRPr lang="es-EC" sz="4000" dirty="0"/>
          </a:p>
        </p:txBody>
      </p:sp>
      <p:sp>
        <p:nvSpPr>
          <p:cNvPr id="4" name="shape_0"/>
          <p:cNvSpPr>
            <a:spLocks noChangeArrowheads="1"/>
          </p:cNvSpPr>
          <p:nvPr/>
        </p:nvSpPr>
        <p:spPr bwMode="auto">
          <a:xfrm>
            <a:off x="9554045" y="11328400"/>
            <a:ext cx="3805387" cy="0"/>
          </a:xfrm>
          <a:custGeom>
            <a:avLst/>
            <a:gdLst>
              <a:gd name="T0" fmla="*/ 0 w 21600"/>
              <a:gd name="T1" fmla="*/ 0 h 21600"/>
              <a:gd name="T2" fmla="*/ 21600 w 21600"/>
              <a:gd name="T3" fmla="*/ 21600 h 21600"/>
            </a:gdLst>
            <a:ahLst/>
            <a:cxnLst>
              <a:cxn ang="0">
                <a:pos x="r" y="vc"/>
              </a:cxn>
              <a:cxn ang="5400000">
                <a:pos x="hc" y="b"/>
              </a:cxn>
              <a:cxn ang="10800000">
                <a:pos x="l" y="vc"/>
              </a:cxn>
              <a:cxn ang="16200000">
                <a:pos x="hc" y="t"/>
              </a:cxn>
            </a:cxnLst>
            <a:rect l="T0" t="T1" r="T2" b="T3"/>
            <a:pathLst>
              <a:path w="21600" h="21600" fill="none">
                <a:moveTo>
                  <a:pt x="0" y="0"/>
                </a:moveTo>
                <a:lnTo>
                  <a:pt x="21600" y="21600"/>
                </a:lnTo>
              </a:path>
            </a:pathLst>
          </a:custGeom>
          <a:noFill/>
          <a:ln w="6480" cap="flat">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sz="6000"/>
          </a:p>
        </p:txBody>
      </p:sp>
      <p:graphicFrame>
        <p:nvGraphicFramePr>
          <p:cNvPr id="5" name="Table 4"/>
          <p:cNvGraphicFramePr>
            <a:graphicFrameLocks noGrp="1"/>
          </p:cNvGraphicFramePr>
          <p:nvPr>
            <p:extLst>
              <p:ext uri="{D42A27DB-BD31-4B8C-83A1-F6EECF244321}">
                <p14:modId xmlns:p14="http://schemas.microsoft.com/office/powerpoint/2010/main" val="3313954450"/>
              </p:ext>
            </p:extLst>
          </p:nvPr>
        </p:nvGraphicFramePr>
        <p:xfrm>
          <a:off x="3177227" y="2048934"/>
          <a:ext cx="6624193" cy="3473160"/>
        </p:xfrm>
        <a:graphic>
          <a:graphicData uri="http://schemas.openxmlformats.org/drawingml/2006/table">
            <a:tbl>
              <a:tblPr firstRow="1" firstCol="1" bandRow="1">
                <a:tableStyleId>{5C22544A-7EE6-4342-B048-85BDC9FD1C3A}</a:tableStyleId>
              </a:tblPr>
              <a:tblGrid>
                <a:gridCol w="511608"/>
                <a:gridCol w="2814050"/>
                <a:gridCol w="995795"/>
                <a:gridCol w="1360920"/>
                <a:gridCol w="941820"/>
              </a:tblGrid>
              <a:tr h="584904">
                <a:tc>
                  <a:txBody>
                    <a:bodyPr/>
                    <a:lstStyle/>
                    <a:p>
                      <a:pPr indent="180340" algn="ctr">
                        <a:lnSpc>
                          <a:spcPct val="150000"/>
                        </a:lnSpc>
                        <a:spcAft>
                          <a:spcPts val="0"/>
                        </a:spcAft>
                      </a:pPr>
                      <a:r>
                        <a:rPr lang="es-EC" sz="1200" dirty="0">
                          <a:effectLst/>
                        </a:rPr>
                        <a:t>No</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dirty="0">
                          <a:effectLst/>
                        </a:rPr>
                        <a:t>Ítem</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Cantidad</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Precio Unitario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 Subtotal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r h="389936">
                <a:tc>
                  <a:txBody>
                    <a:bodyPr/>
                    <a:lstStyle/>
                    <a:p>
                      <a:pPr indent="180340" algn="ctr">
                        <a:lnSpc>
                          <a:spcPct val="150000"/>
                        </a:lnSpc>
                        <a:spcAft>
                          <a:spcPts val="0"/>
                        </a:spcAft>
                      </a:pPr>
                      <a:r>
                        <a:rPr lang="es-EC" sz="16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6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6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(USD/u)</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6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r h="389936">
                <a:tc>
                  <a:txBody>
                    <a:bodyPr/>
                    <a:lstStyle/>
                    <a:p>
                      <a:pPr indent="180340" algn="ctr">
                        <a:lnSpc>
                          <a:spcPct val="150000"/>
                        </a:lnSpc>
                        <a:spcAft>
                          <a:spcPts val="0"/>
                        </a:spcAft>
                      </a:pPr>
                      <a:r>
                        <a:rPr lang="es-EC" sz="1200">
                          <a:effectLst/>
                        </a:rPr>
                        <a:t>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Cautín</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12,30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12,30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r h="389936">
                <a:tc>
                  <a:txBody>
                    <a:bodyPr/>
                    <a:lstStyle/>
                    <a:p>
                      <a:pPr indent="180340" algn="ctr">
                        <a:lnSpc>
                          <a:spcPct val="150000"/>
                        </a:lnSpc>
                        <a:spcAft>
                          <a:spcPts val="0"/>
                        </a:spcAft>
                      </a:pPr>
                      <a:r>
                        <a:rPr lang="es-EC" sz="1200">
                          <a:effectLst/>
                        </a:rPr>
                        <a:t>2</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Calibrador pie de Rey</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21,80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21,80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r h="389936">
                <a:tc>
                  <a:txBody>
                    <a:bodyPr/>
                    <a:lstStyle/>
                    <a:p>
                      <a:pPr indent="180340" algn="ctr">
                        <a:lnSpc>
                          <a:spcPct val="150000"/>
                        </a:lnSpc>
                        <a:spcAft>
                          <a:spcPts val="0"/>
                        </a:spcAft>
                      </a:pPr>
                      <a:r>
                        <a:rPr lang="es-EC" sz="1200">
                          <a:effectLst/>
                        </a:rPr>
                        <a:t>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dirty="0">
                          <a:effectLst/>
                        </a:rPr>
                        <a:t>Multímetro</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18,20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18,20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r h="389936">
                <a:tc>
                  <a:txBody>
                    <a:bodyPr/>
                    <a:lstStyle/>
                    <a:p>
                      <a:pPr indent="180340" algn="ctr">
                        <a:lnSpc>
                          <a:spcPct val="150000"/>
                        </a:lnSpc>
                        <a:spcAft>
                          <a:spcPts val="0"/>
                        </a:spcAft>
                      </a:pPr>
                      <a:r>
                        <a:rPr lang="es-EC" sz="1200">
                          <a:effectLst/>
                        </a:rPr>
                        <a:t>4</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dirty="0" smtClean="0">
                          <a:effectLst/>
                        </a:rPr>
                        <a:t>Juego </a:t>
                      </a:r>
                      <a:r>
                        <a:rPr lang="es-EC" sz="1200" dirty="0">
                          <a:effectLst/>
                        </a:rPr>
                        <a:t>de puntas para desarmador</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12,35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12,35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r h="231223">
                <a:tc>
                  <a:txBody>
                    <a:bodyPr/>
                    <a:lstStyle/>
                    <a:p>
                      <a:pPr indent="180340" algn="ctr">
                        <a:lnSpc>
                          <a:spcPct val="150000"/>
                        </a:lnSpc>
                        <a:spcAft>
                          <a:spcPts val="0"/>
                        </a:spcAft>
                      </a:pPr>
                      <a:r>
                        <a:rPr lang="es-EC" sz="1200">
                          <a:effectLst/>
                        </a:rPr>
                        <a:t>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dirty="0">
                          <a:effectLst/>
                        </a:rPr>
                        <a:t>Desarmador de bornera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2,15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2,15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r h="231223">
                <a:tc>
                  <a:txBody>
                    <a:bodyPr/>
                    <a:lstStyle/>
                    <a:p>
                      <a:pPr indent="180340" algn="ctr">
                        <a:lnSpc>
                          <a:spcPct val="150000"/>
                        </a:lnSpc>
                        <a:spcAft>
                          <a:spcPts val="0"/>
                        </a:spcAft>
                      </a:pPr>
                      <a:r>
                        <a:rPr lang="es-EC" sz="1200">
                          <a:effectLst/>
                        </a:rPr>
                        <a:t>6</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Corta alambres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6,70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6,70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r h="389936">
                <a:tc>
                  <a:txBody>
                    <a:bodyPr/>
                    <a:lstStyle/>
                    <a:p>
                      <a:pPr indent="180340" algn="ctr">
                        <a:lnSpc>
                          <a:spcPct val="150000"/>
                        </a:lnSpc>
                        <a:spcAft>
                          <a:spcPts val="0"/>
                        </a:spcAft>
                      </a:pPr>
                      <a:r>
                        <a:rPr lang="es-EC" sz="12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a:effectLst/>
                        </a:rPr>
                        <a:t>TOTAL: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c>
                  <a:txBody>
                    <a:bodyPr/>
                    <a:lstStyle/>
                    <a:p>
                      <a:pPr indent="180340" algn="ctr">
                        <a:lnSpc>
                          <a:spcPct val="150000"/>
                        </a:lnSpc>
                        <a:spcAft>
                          <a:spcPts val="0"/>
                        </a:spcAft>
                      </a:pPr>
                      <a:r>
                        <a:rPr lang="es-EC" sz="1200" dirty="0">
                          <a:effectLst/>
                        </a:rPr>
                        <a:t>73,50</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37967" marR="40888" marT="0" marB="0" anchor="ctr"/>
                </a:tc>
              </a:tr>
            </a:tbl>
          </a:graphicData>
        </a:graphic>
      </p:graphicFrame>
      <p:pic>
        <p:nvPicPr>
          <p:cNvPr id="7"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190640453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5" y="972793"/>
            <a:ext cx="10727267" cy="398806"/>
          </a:xfrm>
        </p:spPr>
        <p:txBody>
          <a:bodyPr>
            <a:noAutofit/>
          </a:bodyPr>
          <a:lstStyle/>
          <a:p>
            <a:pPr algn="ctr"/>
            <a:r>
              <a:rPr lang="es-EC" sz="4000" dirty="0"/>
              <a:t>COSTOS DE </a:t>
            </a:r>
            <a:r>
              <a:rPr lang="es-EC" sz="4000" dirty="0" smtClean="0"/>
              <a:t>MATERIALES</a:t>
            </a:r>
            <a:endParaRPr lang="es-EC" sz="4000" dirty="0"/>
          </a:p>
        </p:txBody>
      </p:sp>
      <p:sp>
        <p:nvSpPr>
          <p:cNvPr id="4" name="shape_0"/>
          <p:cNvSpPr>
            <a:spLocks noChangeArrowheads="1"/>
          </p:cNvSpPr>
          <p:nvPr/>
        </p:nvSpPr>
        <p:spPr bwMode="auto">
          <a:xfrm>
            <a:off x="9554045" y="11328400"/>
            <a:ext cx="3805387" cy="0"/>
          </a:xfrm>
          <a:custGeom>
            <a:avLst/>
            <a:gdLst>
              <a:gd name="T0" fmla="*/ 0 w 21600"/>
              <a:gd name="T1" fmla="*/ 0 h 21600"/>
              <a:gd name="T2" fmla="*/ 21600 w 21600"/>
              <a:gd name="T3" fmla="*/ 21600 h 21600"/>
            </a:gdLst>
            <a:ahLst/>
            <a:cxnLst>
              <a:cxn ang="0">
                <a:pos x="r" y="vc"/>
              </a:cxn>
              <a:cxn ang="5400000">
                <a:pos x="hc" y="b"/>
              </a:cxn>
              <a:cxn ang="10800000">
                <a:pos x="l" y="vc"/>
              </a:cxn>
              <a:cxn ang="16200000">
                <a:pos x="hc" y="t"/>
              </a:cxn>
            </a:cxnLst>
            <a:rect l="T0" t="T1" r="T2" b="T3"/>
            <a:pathLst>
              <a:path w="21600" h="21600" fill="none">
                <a:moveTo>
                  <a:pt x="0" y="0"/>
                </a:moveTo>
                <a:lnTo>
                  <a:pt x="21600" y="21600"/>
                </a:lnTo>
              </a:path>
            </a:pathLst>
          </a:custGeom>
          <a:noFill/>
          <a:ln w="6480" cap="flat">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sz="6000"/>
          </a:p>
        </p:txBody>
      </p:sp>
      <p:graphicFrame>
        <p:nvGraphicFramePr>
          <p:cNvPr id="3" name="Table 2"/>
          <p:cNvGraphicFramePr>
            <a:graphicFrameLocks noGrp="1"/>
          </p:cNvGraphicFramePr>
          <p:nvPr>
            <p:extLst>
              <p:ext uri="{D42A27DB-BD31-4B8C-83A1-F6EECF244321}">
                <p14:modId xmlns:p14="http://schemas.microsoft.com/office/powerpoint/2010/main" val="498745549"/>
              </p:ext>
            </p:extLst>
          </p:nvPr>
        </p:nvGraphicFramePr>
        <p:xfrm>
          <a:off x="2542270" y="1861560"/>
          <a:ext cx="7776319" cy="4053413"/>
        </p:xfrm>
        <a:graphic>
          <a:graphicData uri="http://schemas.openxmlformats.org/drawingml/2006/table">
            <a:tbl>
              <a:tblPr firstRow="1" firstCol="1" bandRow="1">
                <a:tableStyleId>{5C22544A-7EE6-4342-B048-85BDC9FD1C3A}</a:tableStyleId>
              </a:tblPr>
              <a:tblGrid>
                <a:gridCol w="454943"/>
                <a:gridCol w="2096418"/>
                <a:gridCol w="2245642"/>
                <a:gridCol w="899443"/>
                <a:gridCol w="1231230"/>
                <a:gridCol w="848643"/>
              </a:tblGrid>
              <a:tr h="390855">
                <a:tc>
                  <a:txBody>
                    <a:bodyPr/>
                    <a:lstStyle/>
                    <a:p>
                      <a:pPr indent="180340" algn="ctr">
                        <a:lnSpc>
                          <a:spcPct val="150000"/>
                        </a:lnSpc>
                        <a:spcAft>
                          <a:spcPts val="0"/>
                        </a:spcAft>
                      </a:pPr>
                      <a:r>
                        <a:rPr lang="es-EC" sz="1100" dirty="0">
                          <a:effectLst/>
                        </a:rPr>
                        <a:t>No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dirty="0">
                          <a:effectLst/>
                        </a:rPr>
                        <a:t>Ítem</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dirty="0">
                          <a:effectLst/>
                        </a:rPr>
                        <a:t>Descripción</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Cantidad</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Precio Unitario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 Subtotal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(USD/u)</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dirty="0">
                          <a:effectLst/>
                        </a:rPr>
                        <a:t>Sensor Infrarrojo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DIY Sharp GP2Y0A21YK0F</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18,00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18,00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Sensor encoder incremental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E6C2-CWZ6C de Singswise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Racle de serigráfica 12¨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12 " de goma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84258">
                <a:tc>
                  <a:txBody>
                    <a:bodyPr/>
                    <a:lstStyle/>
                    <a:p>
                      <a:pPr indent="180340" algn="ctr">
                        <a:lnSpc>
                          <a:spcPct val="150000"/>
                        </a:lnSpc>
                        <a:spcAft>
                          <a:spcPts val="0"/>
                        </a:spcAft>
                      </a:pPr>
                      <a:r>
                        <a:rPr lang="es-EC" sz="1100">
                          <a:effectLst/>
                        </a:rPr>
                        <a:t>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Conector de Válvula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1/4" para manguera de 6mm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3,42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10,26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130285">
                <a:tc>
                  <a:txBody>
                    <a:bodyPr/>
                    <a:lstStyle/>
                    <a:p>
                      <a:pPr indent="180340" algn="ctr">
                        <a:lnSpc>
                          <a:spcPct val="150000"/>
                        </a:lnSpc>
                        <a:spcAft>
                          <a:spcPts val="0"/>
                        </a:spcAft>
                      </a:pPr>
                      <a:r>
                        <a:rPr lang="es-EC" sz="1100">
                          <a:effectLst/>
                        </a:rPr>
                        <a:t>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Silenciador de Válvula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3/8" bronce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3,20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dirty="0">
                          <a:effectLst/>
                        </a:rPr>
                        <a:t>6,40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PND 1605 Husillo de bolas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700 mm de longitud</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200,00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200,00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7</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PLBU 16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Rodamiento de Apoyo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12,00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12,00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BUF 16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Rodamiento de Apoyo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12,00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12,00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dirty="0">
                          <a:effectLst/>
                        </a:rPr>
                        <a:t>Fuente de Poder de 24 V </a:t>
                      </a:r>
                      <a:r>
                        <a:rPr lang="es-EC" sz="1100" dirty="0" smtClean="0">
                          <a:effectLst/>
                        </a:rPr>
                        <a:t>   15 </a:t>
                      </a:r>
                      <a:r>
                        <a:rPr lang="es-EC" sz="1100" dirty="0">
                          <a:effectLst/>
                        </a:rPr>
                        <a:t>A</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X-360-24 15 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35,00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35,00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Módulo de 4 canales de relé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Compatibilidad con arduino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11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Espiral para cableado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d= 12 mm y 10 m de longitud</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9,60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9,60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12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Cable 18 Awg</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3 hilos 5 m de longitud</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2,80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2,80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r h="260570">
                <a:tc>
                  <a:txBody>
                    <a:bodyPr/>
                    <a:lstStyle/>
                    <a:p>
                      <a:pPr indent="180340" algn="ctr">
                        <a:lnSpc>
                          <a:spcPct val="150000"/>
                        </a:lnSpc>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a:effectLst/>
                        </a:rPr>
                        <a:t>TOTAL: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c>
                  <a:txBody>
                    <a:bodyPr/>
                    <a:lstStyle/>
                    <a:p>
                      <a:pPr indent="180340" algn="ctr">
                        <a:lnSpc>
                          <a:spcPct val="150000"/>
                        </a:lnSpc>
                        <a:spcAft>
                          <a:spcPts val="0"/>
                        </a:spcAft>
                      </a:pPr>
                      <a:r>
                        <a:rPr lang="es-EC" sz="1100" dirty="0">
                          <a:effectLst/>
                        </a:rPr>
                        <a:t>370,06</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21385" marR="23030" marT="0" marB="0" anchor="ctr"/>
                </a:tc>
              </a:tr>
            </a:tbl>
          </a:graphicData>
        </a:graphic>
      </p:graphicFrame>
      <p:pic>
        <p:nvPicPr>
          <p:cNvPr id="6"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225682282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869" y="490194"/>
            <a:ext cx="10727267" cy="398806"/>
          </a:xfrm>
        </p:spPr>
        <p:txBody>
          <a:bodyPr>
            <a:noAutofit/>
          </a:bodyPr>
          <a:lstStyle/>
          <a:p>
            <a:pPr algn="ctr"/>
            <a:r>
              <a:rPr lang="es-EC" sz="4000" dirty="0"/>
              <a:t>COSTOS DE </a:t>
            </a:r>
            <a:r>
              <a:rPr lang="es-EC" sz="4000" dirty="0" smtClean="0"/>
              <a:t>EQUIPOS</a:t>
            </a:r>
            <a:endParaRPr lang="es-EC" sz="4000" dirty="0"/>
          </a:p>
        </p:txBody>
      </p:sp>
      <p:sp>
        <p:nvSpPr>
          <p:cNvPr id="4" name="shape_0"/>
          <p:cNvSpPr>
            <a:spLocks noChangeArrowheads="1"/>
          </p:cNvSpPr>
          <p:nvPr/>
        </p:nvSpPr>
        <p:spPr bwMode="auto">
          <a:xfrm>
            <a:off x="9554045" y="11328400"/>
            <a:ext cx="3805387" cy="0"/>
          </a:xfrm>
          <a:custGeom>
            <a:avLst/>
            <a:gdLst>
              <a:gd name="T0" fmla="*/ 0 w 21600"/>
              <a:gd name="T1" fmla="*/ 0 h 21600"/>
              <a:gd name="T2" fmla="*/ 21600 w 21600"/>
              <a:gd name="T3" fmla="*/ 21600 h 21600"/>
            </a:gdLst>
            <a:ahLst/>
            <a:cxnLst>
              <a:cxn ang="0">
                <a:pos x="r" y="vc"/>
              </a:cxn>
              <a:cxn ang="5400000">
                <a:pos x="hc" y="b"/>
              </a:cxn>
              <a:cxn ang="10800000">
                <a:pos x="l" y="vc"/>
              </a:cxn>
              <a:cxn ang="16200000">
                <a:pos x="hc" y="t"/>
              </a:cxn>
            </a:cxnLst>
            <a:rect l="T0" t="T1" r="T2" b="T3"/>
            <a:pathLst>
              <a:path w="21600" h="21600" fill="none">
                <a:moveTo>
                  <a:pt x="0" y="0"/>
                </a:moveTo>
                <a:lnTo>
                  <a:pt x="21600" y="21600"/>
                </a:lnTo>
              </a:path>
            </a:pathLst>
          </a:custGeom>
          <a:noFill/>
          <a:ln w="6480" cap="flat">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sz="6000"/>
          </a:p>
        </p:txBody>
      </p:sp>
      <p:graphicFrame>
        <p:nvGraphicFramePr>
          <p:cNvPr id="5" name="Table 4"/>
          <p:cNvGraphicFramePr>
            <a:graphicFrameLocks noGrp="1"/>
          </p:cNvGraphicFramePr>
          <p:nvPr>
            <p:extLst>
              <p:ext uri="{D42A27DB-BD31-4B8C-83A1-F6EECF244321}">
                <p14:modId xmlns:p14="http://schemas.microsoft.com/office/powerpoint/2010/main" val="780221615"/>
              </p:ext>
            </p:extLst>
          </p:nvPr>
        </p:nvGraphicFramePr>
        <p:xfrm>
          <a:off x="998268" y="1300956"/>
          <a:ext cx="10458470" cy="4126331"/>
        </p:xfrm>
        <a:graphic>
          <a:graphicData uri="http://schemas.openxmlformats.org/drawingml/2006/table">
            <a:tbl>
              <a:tblPr firstRow="1" firstCol="1" bandRow="1">
                <a:tableStyleId>{5C22544A-7EE6-4342-B048-85BDC9FD1C3A}</a:tableStyleId>
              </a:tblPr>
              <a:tblGrid>
                <a:gridCol w="493187"/>
                <a:gridCol w="2923649"/>
                <a:gridCol w="4146024"/>
                <a:gridCol w="658287"/>
                <a:gridCol w="1342499"/>
                <a:gridCol w="894824"/>
              </a:tblGrid>
              <a:tr h="531819">
                <a:tc>
                  <a:txBody>
                    <a:bodyPr/>
                    <a:lstStyle/>
                    <a:p>
                      <a:pPr indent="180340" algn="ctr">
                        <a:lnSpc>
                          <a:spcPct val="150000"/>
                        </a:lnSpc>
                        <a:spcAft>
                          <a:spcPts val="0"/>
                        </a:spcAft>
                      </a:pPr>
                      <a:r>
                        <a:rPr lang="es-EC" sz="1200" dirty="0">
                          <a:effectLst/>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Precio Unitario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r h="354546">
                <a:tc>
                  <a:txBody>
                    <a:bodyPr/>
                    <a:lstStyle/>
                    <a:p>
                      <a:pPr indent="180340" algn="ctr">
                        <a:lnSpc>
                          <a:spcPct val="150000"/>
                        </a:lnSpc>
                        <a:spcAft>
                          <a:spcPts val="0"/>
                        </a:spcAft>
                      </a:pPr>
                      <a:r>
                        <a:rPr lang="es-EC" sz="1200">
                          <a:effectLst/>
                        </a:rPr>
                        <a:t>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Ítem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solidFill>
                      <a:schemeClr val="accent1">
                        <a:lumMod val="60000"/>
                        <a:lumOff val="40000"/>
                      </a:schemeClr>
                    </a:solidFill>
                  </a:tcPr>
                </a:tc>
                <a:tc>
                  <a:txBody>
                    <a:bodyPr/>
                    <a:lstStyle/>
                    <a:p>
                      <a:pPr indent="180340" algn="ctr">
                        <a:lnSpc>
                          <a:spcPct val="150000"/>
                        </a:lnSpc>
                        <a:spcAft>
                          <a:spcPts val="0"/>
                        </a:spcAft>
                      </a:pPr>
                      <a:r>
                        <a:rPr lang="es-EC" sz="1200" dirty="0">
                          <a:effectLst/>
                        </a:rPr>
                        <a:t>Descripción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solidFill>
                      <a:schemeClr val="accent1">
                        <a:lumMod val="60000"/>
                        <a:lumOff val="40000"/>
                      </a:schemeClr>
                    </a:solidFill>
                  </a:tcPr>
                </a:tc>
                <a:tc>
                  <a:txBody>
                    <a:bodyPr/>
                    <a:lstStyle/>
                    <a:p>
                      <a:pPr indent="180340" algn="ctr">
                        <a:lnSpc>
                          <a:spcPct val="150000"/>
                        </a:lnSpc>
                        <a:spcAft>
                          <a:spcPts val="0"/>
                        </a:spcAft>
                      </a:pPr>
                      <a:r>
                        <a:rPr lang="es-EC" sz="1200" dirty="0">
                          <a:effectLst/>
                        </a:rPr>
                        <a:t>Cant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solidFill>
                      <a:schemeClr val="accent1">
                        <a:lumMod val="60000"/>
                        <a:lumOff val="40000"/>
                      </a:schemeClr>
                    </a:solidFill>
                  </a:tcPr>
                </a:tc>
                <a:tc>
                  <a:txBody>
                    <a:bodyPr/>
                    <a:lstStyle/>
                    <a:p>
                      <a:pPr indent="180340" algn="ctr">
                        <a:lnSpc>
                          <a:spcPct val="150000"/>
                        </a:lnSpc>
                        <a:spcAft>
                          <a:spcPts val="0"/>
                        </a:spcAft>
                      </a:pPr>
                      <a:r>
                        <a:rPr lang="es-EC" sz="1200" dirty="0">
                          <a:effectLst/>
                        </a:rPr>
                        <a:t>(USD/u)</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solidFill>
                      <a:schemeClr val="accent1">
                        <a:lumMod val="60000"/>
                        <a:lumOff val="40000"/>
                      </a:schemeClr>
                    </a:solidFill>
                  </a:tcPr>
                </a:tc>
                <a:tc>
                  <a:txBody>
                    <a:bodyPr/>
                    <a:lstStyle/>
                    <a:p>
                      <a:pPr indent="180340" algn="ctr">
                        <a:lnSpc>
                          <a:spcPct val="150000"/>
                        </a:lnSpc>
                        <a:spcAft>
                          <a:spcPts val="0"/>
                        </a:spcAft>
                      </a:pPr>
                      <a:r>
                        <a:rPr lang="es-EC" sz="1200" dirty="0">
                          <a:effectLst/>
                        </a:rPr>
                        <a:t>Subtotal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solidFill>
                      <a:schemeClr val="accent1">
                        <a:lumMod val="60000"/>
                        <a:lumOff val="40000"/>
                      </a:schemeClr>
                    </a:solidFill>
                  </a:tcPr>
                </a:tc>
              </a:tr>
              <a:tr h="531819">
                <a:tc>
                  <a:txBody>
                    <a:bodyPr/>
                    <a:lstStyle/>
                    <a:p>
                      <a:pPr indent="180340"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Válvula mando por Solenoide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110 V AC 2 posiciones 5 vías 4V310 -10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20,00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20,00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r h="354546">
                <a:tc>
                  <a:txBody>
                    <a:bodyPr/>
                    <a:lstStyle/>
                    <a:p>
                      <a:pPr indent="180340" algn="ct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Cilindro Neumático Doble Efecto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Uxcell MAL 25x50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35,00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35,00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r h="354546">
                <a:tc>
                  <a:txBody>
                    <a:bodyPr/>
                    <a:lstStyle/>
                    <a:p>
                      <a:pPr indent="180340"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Nema 23 Motor a Pasos Alto Torque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23HS45-4204S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100,00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200,00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r h="177273">
                <a:tc>
                  <a:txBody>
                    <a:bodyPr/>
                    <a:lstStyle/>
                    <a:p>
                      <a:pPr indent="180340" algn="ctr">
                        <a:lnSpc>
                          <a:spcPct val="150000"/>
                        </a:lnSpc>
                        <a:spcAft>
                          <a:spcPts val="0"/>
                        </a:spcAft>
                      </a:pPr>
                      <a:r>
                        <a:rPr lang="es-EC" sz="12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Driver de Motor a Pasos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TB6560 AHQ</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20,00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40,00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r h="177273">
                <a:tc>
                  <a:txBody>
                    <a:bodyPr/>
                    <a:lstStyle/>
                    <a:p>
                      <a:pPr indent="180340" algn="ctr">
                        <a:lnSpc>
                          <a:spcPct val="150000"/>
                        </a:lnSpc>
                        <a:spcAft>
                          <a:spcPts val="0"/>
                        </a:spcAft>
                      </a:pPr>
                      <a:r>
                        <a:rPr lang="es-EC" sz="12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Fuente de Poder de 24 V 15 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X-360-24 15 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35,00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35,00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r h="709092">
                <a:tc>
                  <a:txBody>
                    <a:bodyPr/>
                    <a:lstStyle/>
                    <a:p>
                      <a:pPr indent="180340" algn="ctr">
                        <a:lnSpc>
                          <a:spcPct val="150000"/>
                        </a:lnSpc>
                        <a:spcAft>
                          <a:spcPts val="0"/>
                        </a:spcAft>
                      </a:pPr>
                      <a:r>
                        <a:rPr lang="es-EC" sz="12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Arduino Mega 2560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Placa basada en el microcontrolador ATMEGA 2560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28,70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28,70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r h="386777">
                <a:tc>
                  <a:txBody>
                    <a:bodyPr/>
                    <a:lstStyle/>
                    <a:p>
                      <a:pPr indent="180340" algn="ctr">
                        <a:lnSpc>
                          <a:spcPct val="150000"/>
                        </a:lnSpc>
                        <a:spcAft>
                          <a:spcPts val="0"/>
                        </a:spcAft>
                      </a:pPr>
                      <a:r>
                        <a:rPr lang="es-EC" sz="1200">
                          <a:effectLst/>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Compresor neumático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Shimaha Modelo W 2006 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100,00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100,00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r h="354546">
                <a:tc>
                  <a:txBody>
                    <a:bodyPr/>
                    <a:lstStyle/>
                    <a:p>
                      <a:pPr indent="180340" algn="ctr">
                        <a:lnSpc>
                          <a:spcPct val="150000"/>
                        </a:lnSpc>
                        <a:spcAft>
                          <a:spcPts val="0"/>
                        </a:spcAft>
                      </a:pPr>
                      <a:r>
                        <a:rPr lang="es-EC" sz="12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c>
                  <a:txBody>
                    <a:bodyPr/>
                    <a:lstStyle/>
                    <a:p>
                      <a:pPr indent="180340" algn="ctr">
                        <a:lnSpc>
                          <a:spcPct val="150000"/>
                        </a:lnSpc>
                        <a:spcAft>
                          <a:spcPts val="0"/>
                        </a:spcAft>
                      </a:pPr>
                      <a:r>
                        <a:rPr lang="es-EC" sz="1200" dirty="0">
                          <a:effectLst/>
                        </a:rPr>
                        <a:t>458,70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29098" marR="31336" marT="0" marB="0" anchor="ctr"/>
                </a:tc>
              </a:tr>
            </a:tbl>
          </a:graphicData>
        </a:graphic>
      </p:graphicFrame>
      <p:pic>
        <p:nvPicPr>
          <p:cNvPr id="6"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7681" y="0"/>
            <a:ext cx="1198113" cy="1245039"/>
          </a:xfrm>
          <a:prstGeom prst="rect">
            <a:avLst/>
          </a:prstGeom>
          <a:noFill/>
          <a:ln>
            <a:noFill/>
          </a:ln>
        </p:spPr>
      </p:pic>
    </p:spTree>
    <p:extLst>
      <p:ext uri="{BB962C8B-B14F-4D97-AF65-F5344CB8AC3E}">
        <p14:creationId xmlns:p14="http://schemas.microsoft.com/office/powerpoint/2010/main" val="202812907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868" y="879661"/>
            <a:ext cx="10727267" cy="398806"/>
          </a:xfrm>
        </p:spPr>
        <p:txBody>
          <a:bodyPr>
            <a:noAutofit/>
          </a:bodyPr>
          <a:lstStyle/>
          <a:p>
            <a:pPr algn="ctr"/>
            <a:r>
              <a:rPr lang="es-EC" sz="4000" dirty="0" smtClean="0"/>
              <a:t/>
            </a:r>
            <a:br>
              <a:rPr lang="es-EC" sz="4000" dirty="0" smtClean="0"/>
            </a:br>
            <a:r>
              <a:rPr lang="es-EC" sz="4000" dirty="0" smtClean="0"/>
              <a:t>COSTO TOTAL</a:t>
            </a:r>
            <a:endParaRPr lang="es-EC" sz="4000" dirty="0"/>
          </a:p>
        </p:txBody>
      </p:sp>
      <p:sp>
        <p:nvSpPr>
          <p:cNvPr id="4" name="shape_0"/>
          <p:cNvSpPr>
            <a:spLocks noChangeArrowheads="1"/>
          </p:cNvSpPr>
          <p:nvPr/>
        </p:nvSpPr>
        <p:spPr bwMode="auto">
          <a:xfrm>
            <a:off x="9554045" y="11328400"/>
            <a:ext cx="3805387" cy="0"/>
          </a:xfrm>
          <a:custGeom>
            <a:avLst/>
            <a:gdLst>
              <a:gd name="T0" fmla="*/ 0 w 21600"/>
              <a:gd name="T1" fmla="*/ 0 h 21600"/>
              <a:gd name="T2" fmla="*/ 21600 w 21600"/>
              <a:gd name="T3" fmla="*/ 21600 h 21600"/>
            </a:gdLst>
            <a:ahLst/>
            <a:cxnLst>
              <a:cxn ang="0">
                <a:pos x="r" y="vc"/>
              </a:cxn>
              <a:cxn ang="5400000">
                <a:pos x="hc" y="b"/>
              </a:cxn>
              <a:cxn ang="10800000">
                <a:pos x="l" y="vc"/>
              </a:cxn>
              <a:cxn ang="16200000">
                <a:pos x="hc" y="t"/>
              </a:cxn>
            </a:cxnLst>
            <a:rect l="T0" t="T1" r="T2" b="T3"/>
            <a:pathLst>
              <a:path w="21600" h="21600" fill="none">
                <a:moveTo>
                  <a:pt x="0" y="0"/>
                </a:moveTo>
                <a:lnTo>
                  <a:pt x="21600" y="21600"/>
                </a:lnTo>
              </a:path>
            </a:pathLst>
          </a:custGeom>
          <a:noFill/>
          <a:ln w="6480" cap="flat">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sz="6000"/>
          </a:p>
        </p:txBody>
      </p:sp>
      <p:graphicFrame>
        <p:nvGraphicFramePr>
          <p:cNvPr id="3" name="Table 2"/>
          <p:cNvGraphicFramePr>
            <a:graphicFrameLocks noGrp="1"/>
          </p:cNvGraphicFramePr>
          <p:nvPr>
            <p:extLst>
              <p:ext uri="{D42A27DB-BD31-4B8C-83A1-F6EECF244321}">
                <p14:modId xmlns:p14="http://schemas.microsoft.com/office/powerpoint/2010/main" val="2319804763"/>
              </p:ext>
            </p:extLst>
          </p:nvPr>
        </p:nvGraphicFramePr>
        <p:xfrm>
          <a:off x="3587437" y="2233138"/>
          <a:ext cx="5280130" cy="2736800"/>
        </p:xfrm>
        <a:graphic>
          <a:graphicData uri="http://schemas.openxmlformats.org/drawingml/2006/table">
            <a:tbl>
              <a:tblPr firstRow="1" firstCol="1" bandRow="1">
                <a:tableStyleId>{5C22544A-7EE6-4342-B048-85BDC9FD1C3A}</a:tableStyleId>
              </a:tblPr>
              <a:tblGrid>
                <a:gridCol w="3818717"/>
                <a:gridCol w="1461413"/>
              </a:tblGrid>
              <a:tr h="342100">
                <a:tc>
                  <a:txBody>
                    <a:bodyPr/>
                    <a:lstStyle/>
                    <a:p>
                      <a:pPr indent="180340" algn="ctr">
                        <a:lnSpc>
                          <a:spcPct val="150000"/>
                        </a:lnSpc>
                        <a:spcAft>
                          <a:spcPts val="0"/>
                        </a:spcAft>
                      </a:pPr>
                      <a:r>
                        <a:rPr lang="es-EC" sz="1200" dirty="0">
                          <a:effectLst/>
                        </a:rPr>
                        <a:t>DETALLE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c>
                  <a:txBody>
                    <a:bodyPr/>
                    <a:lstStyle/>
                    <a:p>
                      <a:pPr indent="180340" algn="ctr">
                        <a:lnSpc>
                          <a:spcPct val="150000"/>
                        </a:lnSpc>
                        <a:spcAft>
                          <a:spcPts val="0"/>
                        </a:spcAft>
                      </a:pPr>
                      <a:r>
                        <a:rPr lang="es-EC" sz="1200">
                          <a:effectLst/>
                        </a:rPr>
                        <a:t>COSTO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r>
              <a:tr h="342100">
                <a:tc>
                  <a:txBody>
                    <a:bodyPr/>
                    <a:lstStyle/>
                    <a:p>
                      <a:pPr indent="180340" algn="ctr">
                        <a:lnSpc>
                          <a:spcPct val="150000"/>
                        </a:lnSpc>
                        <a:spcAft>
                          <a:spcPts val="0"/>
                        </a:spcAft>
                      </a:pPr>
                      <a:r>
                        <a:rPr lang="es-EC" sz="12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c>
                  <a:txBody>
                    <a:bodyPr/>
                    <a:lstStyle/>
                    <a:p>
                      <a:pPr indent="180340" algn="ctr">
                        <a:lnSpc>
                          <a:spcPct val="150000"/>
                        </a:lnSpc>
                        <a:spcAft>
                          <a:spcPts val="0"/>
                        </a:spcAft>
                      </a:pPr>
                      <a:r>
                        <a:rPr lang="es-EC" sz="1200">
                          <a:effectLst/>
                        </a:rPr>
                        <a:t>(USD)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r>
              <a:tr h="342100">
                <a:tc>
                  <a:txBody>
                    <a:bodyPr/>
                    <a:lstStyle/>
                    <a:p>
                      <a:pPr indent="180340" algn="ctr">
                        <a:lnSpc>
                          <a:spcPct val="150000"/>
                        </a:lnSpc>
                        <a:spcAft>
                          <a:spcPts val="0"/>
                        </a:spcAft>
                      </a:pPr>
                      <a:r>
                        <a:rPr lang="es-EC" sz="1200" dirty="0">
                          <a:effectLst/>
                        </a:rPr>
                        <a:t>COSTO DE MATERIA PRIMA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c>
                  <a:txBody>
                    <a:bodyPr/>
                    <a:lstStyle/>
                    <a:p>
                      <a:pPr indent="180340" algn="ctr">
                        <a:lnSpc>
                          <a:spcPct val="150000"/>
                        </a:lnSpc>
                        <a:spcAft>
                          <a:spcPts val="0"/>
                        </a:spcAft>
                      </a:pPr>
                      <a:r>
                        <a:rPr lang="es-EC" sz="1200">
                          <a:effectLst/>
                        </a:rPr>
                        <a:t>173,36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r>
              <a:tr h="342100">
                <a:tc>
                  <a:txBody>
                    <a:bodyPr/>
                    <a:lstStyle/>
                    <a:p>
                      <a:pPr indent="180340" algn="ctr">
                        <a:lnSpc>
                          <a:spcPct val="150000"/>
                        </a:lnSpc>
                        <a:spcAft>
                          <a:spcPts val="0"/>
                        </a:spcAft>
                      </a:pPr>
                      <a:r>
                        <a:rPr lang="es-EC" sz="1200">
                          <a:effectLst/>
                        </a:rPr>
                        <a:t>COSTO DE HERRAMIENTAS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c>
                  <a:txBody>
                    <a:bodyPr/>
                    <a:lstStyle/>
                    <a:p>
                      <a:pPr indent="180340" algn="ctr">
                        <a:lnSpc>
                          <a:spcPct val="150000"/>
                        </a:lnSpc>
                        <a:spcAft>
                          <a:spcPts val="0"/>
                        </a:spcAft>
                      </a:pPr>
                      <a:r>
                        <a:rPr lang="es-EC" sz="1200">
                          <a:effectLst/>
                        </a:rPr>
                        <a:t>73,50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r>
              <a:tr h="342100">
                <a:tc>
                  <a:txBody>
                    <a:bodyPr/>
                    <a:lstStyle/>
                    <a:p>
                      <a:pPr indent="180340" algn="ctr">
                        <a:lnSpc>
                          <a:spcPct val="150000"/>
                        </a:lnSpc>
                        <a:spcAft>
                          <a:spcPts val="0"/>
                        </a:spcAft>
                      </a:pPr>
                      <a:r>
                        <a:rPr lang="es-EC" sz="1200">
                          <a:effectLst/>
                        </a:rPr>
                        <a:t>COSTO DE MATERIALES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c>
                  <a:txBody>
                    <a:bodyPr/>
                    <a:lstStyle/>
                    <a:p>
                      <a:pPr indent="180340" algn="ctr">
                        <a:lnSpc>
                          <a:spcPct val="150000"/>
                        </a:lnSpc>
                        <a:spcAft>
                          <a:spcPts val="0"/>
                        </a:spcAft>
                      </a:pPr>
                      <a:r>
                        <a:rPr lang="es-EC" sz="1200" dirty="0">
                          <a:effectLst/>
                        </a:rPr>
                        <a:t>370,06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r>
              <a:tr h="342100">
                <a:tc>
                  <a:txBody>
                    <a:bodyPr/>
                    <a:lstStyle/>
                    <a:p>
                      <a:pPr indent="180340" algn="ctr">
                        <a:lnSpc>
                          <a:spcPct val="150000"/>
                        </a:lnSpc>
                        <a:spcAft>
                          <a:spcPts val="0"/>
                        </a:spcAft>
                      </a:pPr>
                      <a:r>
                        <a:rPr lang="es-EC" sz="1200">
                          <a:effectLst/>
                        </a:rPr>
                        <a:t>COSTO DE EQUIPOS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c>
                  <a:txBody>
                    <a:bodyPr/>
                    <a:lstStyle/>
                    <a:p>
                      <a:pPr indent="180340" algn="ctr">
                        <a:lnSpc>
                          <a:spcPct val="150000"/>
                        </a:lnSpc>
                        <a:spcAft>
                          <a:spcPts val="0"/>
                        </a:spcAft>
                      </a:pPr>
                      <a:r>
                        <a:rPr lang="es-EC" sz="1200">
                          <a:effectLst/>
                        </a:rPr>
                        <a:t>458,70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r>
              <a:tr h="342100">
                <a:tc>
                  <a:txBody>
                    <a:bodyPr/>
                    <a:lstStyle/>
                    <a:p>
                      <a:pPr indent="180340" algn="ctr">
                        <a:lnSpc>
                          <a:spcPct val="150000"/>
                        </a:lnSpc>
                        <a:spcAft>
                          <a:spcPts val="0"/>
                        </a:spcAft>
                      </a:pPr>
                      <a:r>
                        <a:rPr lang="es-EC" sz="1200">
                          <a:effectLst/>
                        </a:rPr>
                        <a:t>COSTO DE MANO DE OBRA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c>
                  <a:txBody>
                    <a:bodyPr/>
                    <a:lstStyle/>
                    <a:p>
                      <a:pPr indent="180340" algn="ctr">
                        <a:lnSpc>
                          <a:spcPct val="150000"/>
                        </a:lnSpc>
                        <a:spcAft>
                          <a:spcPts val="0"/>
                        </a:spcAft>
                      </a:pPr>
                      <a:r>
                        <a:rPr lang="es-EC" sz="1200">
                          <a:effectLst/>
                        </a:rPr>
                        <a:t>664,00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r>
              <a:tr h="342100">
                <a:tc>
                  <a:txBody>
                    <a:bodyPr/>
                    <a:lstStyle/>
                    <a:p>
                      <a:pPr indent="180340" algn="ctr">
                        <a:lnSpc>
                          <a:spcPct val="150000"/>
                        </a:lnSpc>
                        <a:spcAft>
                          <a:spcPts val="0"/>
                        </a:spcAft>
                      </a:pPr>
                      <a:r>
                        <a:rPr lang="es-EC" sz="1200">
                          <a:effectLst/>
                        </a:rPr>
                        <a:t>COSTO TOTAL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c>
                  <a:txBody>
                    <a:bodyPr/>
                    <a:lstStyle/>
                    <a:p>
                      <a:pPr indent="180340" algn="ctr">
                        <a:lnSpc>
                          <a:spcPct val="150000"/>
                        </a:lnSpc>
                        <a:spcAft>
                          <a:spcPts val="0"/>
                        </a:spcAft>
                      </a:pPr>
                      <a:r>
                        <a:rPr lang="es-EC" sz="1200" dirty="0">
                          <a:effectLst/>
                        </a:rPr>
                        <a:t>1739,62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tr>
            </a:tbl>
          </a:graphicData>
        </a:graphic>
      </p:graphicFrame>
      <p:pic>
        <p:nvPicPr>
          <p:cNvPr id="6"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372601668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MX" dirty="0"/>
              <a:t>CONCLUSIONES</a:t>
            </a:r>
            <a:endParaRPr lang="es-EC" dirty="0"/>
          </a:p>
        </p:txBody>
      </p:sp>
      <p:sp>
        <p:nvSpPr>
          <p:cNvPr id="3" name="Content Placeholder 2"/>
          <p:cNvSpPr>
            <a:spLocks noGrp="1"/>
          </p:cNvSpPr>
          <p:nvPr>
            <p:ph idx="1"/>
          </p:nvPr>
        </p:nvSpPr>
        <p:spPr>
          <a:xfrm>
            <a:off x="1097280" y="1845733"/>
            <a:ext cx="10058400" cy="4444999"/>
          </a:xfrm>
        </p:spPr>
        <p:txBody>
          <a:bodyPr>
            <a:normAutofit lnSpcReduction="10000"/>
          </a:bodyPr>
          <a:lstStyle/>
          <a:p>
            <a:pPr lvl="0" algn="just">
              <a:buFont typeface="Wingdings" panose="05000000000000000000" pitchFamily="2" charset="2"/>
              <a:buChar char="q"/>
            </a:pPr>
            <a:r>
              <a:rPr lang="es-EC" dirty="0"/>
              <a:t>Se comprobó notablemente que mediante un buen diseño mecatrónico se pudo generar un prototipo de estación de máquina serigráfica automatizada versátil, con la capacidad de cumplir las funciones de cualquier máquina serigráfica manual común con un valor agregado de autonomía y control de producción</a:t>
            </a:r>
            <a:r>
              <a:rPr lang="es-EC" dirty="0" smtClean="0"/>
              <a:t>.</a:t>
            </a:r>
            <a:endParaRPr lang="es-EC" dirty="0"/>
          </a:p>
          <a:p>
            <a:pPr lvl="0" algn="just">
              <a:buFont typeface="Wingdings" panose="05000000000000000000" pitchFamily="2" charset="2"/>
              <a:buChar char="q"/>
            </a:pPr>
            <a:r>
              <a:rPr lang="es-EC" dirty="0"/>
              <a:t>La interfaz gráfica humano – máquina (HMI) implementada, logró ser bien amigable con los usuarios y fácil de usar gracias a las ventanas de ayuda que posee. De tal manera los administradores y operadores se sintieron muy satisfactorios al interactuar con la máquina, mejorando su ánimo, además que lograron dar un paso adelante hacia la nueva tendencia industrial de trabajar con máquinas mecatrónicas</a:t>
            </a:r>
            <a:r>
              <a:rPr lang="es-EC" dirty="0" smtClean="0"/>
              <a:t>.</a:t>
            </a:r>
            <a:r>
              <a:rPr lang="es-EC" dirty="0"/>
              <a:t> </a:t>
            </a:r>
          </a:p>
          <a:p>
            <a:pPr lvl="0" algn="just">
              <a:buFont typeface="Wingdings" panose="05000000000000000000" pitchFamily="2" charset="2"/>
              <a:buChar char="q"/>
            </a:pPr>
            <a:r>
              <a:rPr lang="es-EC" dirty="0"/>
              <a:t>El stepper driver TB6560 de Toshiba utilizado es un dispositivo de última tecnología en el mercado, para el control de motores paso a paso de alto voltajes. A diferencia de otros drivers, este consta de principalmente dos pines de entrada, uno para el sentido de giro del motor (horario o anti horario), y otro que transforma los trenes de pulsos que recibe en los pasos que rotará la flecha del motor. Además que cuenta con un circuito basado de switches para configurar la señal amplificada en un máximo de 3.5 amperios, entregando un mayor torque al motor. </a:t>
            </a:r>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319328607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MX" dirty="0"/>
              <a:t>CONCLUSIONES</a:t>
            </a:r>
            <a:endParaRPr lang="es-EC" dirty="0"/>
          </a:p>
        </p:txBody>
      </p:sp>
      <p:sp>
        <p:nvSpPr>
          <p:cNvPr id="3" name="Content Placeholder 2"/>
          <p:cNvSpPr>
            <a:spLocks noGrp="1"/>
          </p:cNvSpPr>
          <p:nvPr>
            <p:ph idx="1"/>
          </p:nvPr>
        </p:nvSpPr>
        <p:spPr/>
        <p:txBody>
          <a:bodyPr>
            <a:normAutofit/>
          </a:bodyPr>
          <a:lstStyle/>
          <a:p>
            <a:pPr lvl="0" algn="just">
              <a:buFont typeface="Wingdings" panose="05000000000000000000" pitchFamily="2" charset="2"/>
              <a:buChar char="q"/>
            </a:pPr>
            <a:r>
              <a:rPr lang="es-EC" dirty="0"/>
              <a:t>La distancia de paso del husillo de bolas fue un valor estrictamente analizado para la implementación del sistema de avance y retroceso del racle, puesto que a menor sea la distancia de paso mejor será la resolución del racle y mayor será la exactitud. De esta manera el husillo de bolas que se empleo fue de un paso de 5 milímetros, es decir que por cada giro entero del eje la tuerca avanzaba esta distancia, factor que facilitó de gran manera el control del sistema de impresión y con la posibilidad de posicionar el racle a milímetros del comienzo y final del marco serigráfico con muy bajo error</a:t>
            </a:r>
            <a:r>
              <a:rPr lang="es-EC" dirty="0" smtClean="0"/>
              <a:t>.</a:t>
            </a:r>
            <a:endParaRPr lang="es-EC" dirty="0"/>
          </a:p>
          <a:p>
            <a:pPr lvl="0" algn="just">
              <a:buFont typeface="Wingdings" panose="05000000000000000000" pitchFamily="2" charset="2"/>
              <a:buChar char="q"/>
            </a:pPr>
            <a:r>
              <a:rPr lang="es-EC" dirty="0"/>
              <a:t>El número de dientes del engrane acoplado al eje de los brazos giratorios es proporcional a la mejora de la resolución de posicionamiento de cada brazo que transporta una camiseta, es decir mientras más dientes tenga el engrane menor será el error de posicionamiento o mayor será su exactitud. Por tal motivo es que el engrane fue construido con un módulo de 1 para obtener el mayor número de dientes posibles con el diámetro primitivo planteado, sin invertir mucho dinero.</a:t>
            </a:r>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52161796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RECOMENDACIONES</a:t>
            </a:r>
            <a:endParaRPr lang="es-EC" dirty="0"/>
          </a:p>
        </p:txBody>
      </p:sp>
      <p:sp>
        <p:nvSpPr>
          <p:cNvPr id="3" name="Content Placeholder 2"/>
          <p:cNvSpPr>
            <a:spLocks noGrp="1"/>
          </p:cNvSpPr>
          <p:nvPr>
            <p:ph idx="1"/>
          </p:nvPr>
        </p:nvSpPr>
        <p:spPr/>
        <p:txBody>
          <a:bodyPr/>
          <a:lstStyle/>
          <a:p>
            <a:pPr lvl="0" algn="just">
              <a:buFont typeface="Wingdings" panose="05000000000000000000" pitchFamily="2" charset="2"/>
              <a:buChar char="q"/>
            </a:pPr>
            <a:r>
              <a:rPr lang="es-MX" dirty="0"/>
              <a:t>Para la comunicación entre el computador y la tarjeta arduino Mega 2560 se recomienda utilizar un ordenador que funcione con un sistema operativo con procesamiento rápido, es decir uno que no consuma demasiados recursos al procesador de la máquina como para volverlo lento, una gran elección es Linux. De esta manera la comunicación entre los dispositivos sea la más rápida posible permitiendo controlar la máquina en un tiempo casi real</a:t>
            </a:r>
            <a:r>
              <a:rPr lang="es-MX" dirty="0" smtClean="0"/>
              <a:t>.</a:t>
            </a:r>
            <a:endParaRPr lang="es-EC" dirty="0"/>
          </a:p>
          <a:p>
            <a:pPr lvl="0" algn="just">
              <a:buFont typeface="Wingdings" panose="05000000000000000000" pitchFamily="2" charset="2"/>
              <a:buChar char="q"/>
            </a:pPr>
            <a:r>
              <a:rPr lang="es-MX" dirty="0"/>
              <a:t>Se recomienda nivelar correctamente las bases para camisetas sujetas a los brazos giratorios periódicamente, para que queden totalmente horizontales y formen un ángulo de 90 grados con el racle de impresión, con el fin de asegurar que la camiseta a imprimir entre en contacto con toda la superficie de la goma del racle, y se logre presionar la tinta de forma uniforme en todo el proceso de impresión.</a:t>
            </a:r>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48793472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RECOMENDACIONES</a:t>
            </a:r>
            <a:endParaRPr lang="es-EC" dirty="0"/>
          </a:p>
        </p:txBody>
      </p:sp>
      <p:sp>
        <p:nvSpPr>
          <p:cNvPr id="3" name="Content Placeholder 2"/>
          <p:cNvSpPr>
            <a:spLocks noGrp="1"/>
          </p:cNvSpPr>
          <p:nvPr>
            <p:ph idx="1"/>
          </p:nvPr>
        </p:nvSpPr>
        <p:spPr/>
        <p:txBody>
          <a:bodyPr/>
          <a:lstStyle/>
          <a:p>
            <a:pPr lvl="0" algn="just">
              <a:buFont typeface="Wingdings" panose="05000000000000000000" pitchFamily="2" charset="2"/>
              <a:buChar char="q"/>
            </a:pPr>
            <a:r>
              <a:rPr lang="es-MX" dirty="0"/>
              <a:t>Gracias a la utilización de hardware abierto y la implementación de arquitectura modular para el desarrollo del prototipo de estación de máquina serigráfica automatizada, es que se podrá fácilmente actualizar e incrementar las funciones y aplicaciones de la máquina mediante el añadimiento de sensores y actuadores; un claro ejemplo es añadir más brazos impresores a la máquina. O a su vez añadir más hardware abierto además del arduino, como un raspberry pi, entre otros; los cuales permiten agregar una extensa cantidad de aplicaciones a la máquina de las cuales van desde la utilización de visión artificial para detectar imperfecciones en las impresiones, o el color de la camiseta para seleccionar automáticamente el mejor proceso de impresión; hasta conectar a la máquina a un servidor web, donde el administrador pueda controlarla y monitorearla desde cualquier parte, ya sea dentro de la empresa o en cualquier otro lugar, desarrollando lo que hoy en día se llama el internet de las cosas.</a:t>
            </a:r>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067" y="193420"/>
            <a:ext cx="1198113" cy="1245039"/>
          </a:xfrm>
          <a:prstGeom prst="rect">
            <a:avLst/>
          </a:prstGeom>
          <a:noFill/>
          <a:ln>
            <a:noFill/>
          </a:ln>
        </p:spPr>
      </p:pic>
    </p:spTree>
    <p:extLst>
      <p:ext uri="{BB962C8B-B14F-4D97-AF65-F5344CB8AC3E}">
        <p14:creationId xmlns:p14="http://schemas.microsoft.com/office/powerpoint/2010/main" val="1584535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Elemento y Materiales para Serigrafía</a:t>
            </a:r>
            <a:br>
              <a:rPr lang="es-EC" dirty="0"/>
            </a:br>
            <a:r>
              <a:rPr lang="es-EC" sz="4000" dirty="0" smtClean="0"/>
              <a:t>El Tejido</a:t>
            </a:r>
            <a:endParaRPr lang="es-EC" dirty="0"/>
          </a:p>
        </p:txBody>
      </p:sp>
      <p:sp>
        <p:nvSpPr>
          <p:cNvPr id="3" name="Content Placeholder 2"/>
          <p:cNvSpPr>
            <a:spLocks noGrp="1"/>
          </p:cNvSpPr>
          <p:nvPr>
            <p:ph idx="1"/>
          </p:nvPr>
        </p:nvSpPr>
        <p:spPr/>
        <p:txBody>
          <a:bodyPr>
            <a:normAutofit lnSpcReduction="10000"/>
          </a:bodyPr>
          <a:lstStyle/>
          <a:p>
            <a:pPr algn="just"/>
            <a:r>
              <a:rPr lang="es-ES_tradnl" sz="2400" dirty="0"/>
              <a:t>El tejido en una pantalla serigráfica es un material con estructura de tamiz que se tensa en el marco y que sirve de sustentación al clisé. </a:t>
            </a:r>
            <a:r>
              <a:rPr lang="es-ES_tradnl" sz="2400" dirty="0" smtClean="0"/>
              <a:t>De donde una amplia gama de materiales pueden estirarse sobre un marco para hacer la pantalla. Su </a:t>
            </a:r>
            <a:r>
              <a:rPr lang="es-ES_tradnl" sz="2400" dirty="0"/>
              <a:t>selección depende del trabajo que uno quiere hacer y de cuanto se pueda invertir. </a:t>
            </a:r>
            <a:endParaRPr lang="es-ES_tradnl" sz="2400" dirty="0" smtClean="0"/>
          </a:p>
          <a:p>
            <a:pPr algn="just"/>
            <a:r>
              <a:rPr lang="es-ES_tradnl" sz="2400" dirty="0" smtClean="0"/>
              <a:t>Los </a:t>
            </a:r>
            <a:r>
              <a:rPr lang="es-ES_tradnl" sz="2400" dirty="0"/>
              <a:t>tipos de telas que se utilizan para </a:t>
            </a:r>
            <a:r>
              <a:rPr lang="es-ES_tradnl" sz="2400" dirty="0" smtClean="0"/>
              <a:t>emplear </a:t>
            </a:r>
            <a:r>
              <a:rPr lang="es-ES_tradnl" sz="2400" dirty="0"/>
              <a:t>esta función son:</a:t>
            </a:r>
            <a:endParaRPr lang="es-EC" sz="2400" dirty="0"/>
          </a:p>
          <a:p>
            <a:r>
              <a:rPr lang="es-ES_tradnl" dirty="0"/>
              <a:t> </a:t>
            </a:r>
            <a:endParaRPr lang="es-EC" sz="2400" dirty="0"/>
          </a:p>
          <a:p>
            <a:pPr lvl="0">
              <a:buFont typeface="Wingdings" panose="05000000000000000000" pitchFamily="2" charset="2"/>
              <a:buChar char="q"/>
            </a:pPr>
            <a:r>
              <a:rPr lang="es-ES_tradnl" sz="2400" dirty="0"/>
              <a:t>Fibras naturales: organdí, seda.</a:t>
            </a:r>
            <a:endParaRPr lang="es-EC" sz="2400" dirty="0"/>
          </a:p>
          <a:p>
            <a:pPr lvl="0">
              <a:buFont typeface="Wingdings" panose="05000000000000000000" pitchFamily="2" charset="2"/>
              <a:buChar char="q"/>
            </a:pPr>
            <a:r>
              <a:rPr lang="es-ES_tradnl" sz="2400" dirty="0"/>
              <a:t>Fibras sintéticas: nylon, poliéster, perlón.</a:t>
            </a:r>
            <a:endParaRPr lang="es-EC" sz="2400" dirty="0"/>
          </a:p>
          <a:p>
            <a:pPr lvl="0">
              <a:buFont typeface="Wingdings" panose="05000000000000000000" pitchFamily="2" charset="2"/>
              <a:buChar char="q"/>
            </a:pPr>
            <a:r>
              <a:rPr lang="es-ES_tradnl" sz="2400" dirty="0"/>
              <a:t>Hilos metálicos: bronce, acero inoxidable.</a:t>
            </a:r>
            <a:endParaRPr lang="es-EC" sz="2400"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87007199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46" y="2344962"/>
            <a:ext cx="10058400" cy="1450757"/>
          </a:xfrm>
        </p:spPr>
        <p:txBody>
          <a:bodyPr>
            <a:normAutofit fontScale="90000"/>
          </a:bodyPr>
          <a:lstStyle/>
          <a:p>
            <a:pPr algn="ctr"/>
            <a:r>
              <a:rPr lang="es-EC" sz="8000" dirty="0" smtClean="0">
                <a:solidFill>
                  <a:schemeClr val="accent1"/>
                </a:solidFill>
              </a:rPr>
              <a:t>GRACIAS POR SU ATENCIÓN</a:t>
            </a:r>
            <a:endParaRPr lang="es-EC" sz="8000" dirty="0">
              <a:solidFill>
                <a:schemeClr val="accent1"/>
              </a:solidFill>
            </a:endParaRPr>
          </a:p>
        </p:txBody>
      </p:sp>
    </p:spTree>
    <p:extLst>
      <p:ext uri="{BB962C8B-B14F-4D97-AF65-F5344CB8AC3E}">
        <p14:creationId xmlns:p14="http://schemas.microsoft.com/office/powerpoint/2010/main" val="487858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Elemento y Materiales para Serigrafía</a:t>
            </a:r>
            <a:br>
              <a:rPr lang="es-EC" dirty="0"/>
            </a:br>
            <a:r>
              <a:rPr lang="es-EC" sz="4000" dirty="0"/>
              <a:t>El </a:t>
            </a:r>
            <a:r>
              <a:rPr lang="es-EC" sz="4000" dirty="0" smtClean="0"/>
              <a:t>Tejido</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9367503"/>
              </p:ext>
            </p:extLst>
          </p:nvPr>
        </p:nvGraphicFramePr>
        <p:xfrm>
          <a:off x="1168492" y="1854199"/>
          <a:ext cx="4957988" cy="4663440"/>
        </p:xfrm>
        <a:graphic>
          <a:graphicData uri="http://schemas.openxmlformats.org/drawingml/2006/table">
            <a:tbl>
              <a:tblPr firstRow="1" firstCol="1" bandRow="1">
                <a:tableStyleId>{5C22544A-7EE6-4342-B048-85BDC9FD1C3A}</a:tableStyleId>
              </a:tblPr>
              <a:tblGrid>
                <a:gridCol w="2478994"/>
                <a:gridCol w="2478994"/>
              </a:tblGrid>
              <a:tr h="0">
                <a:tc>
                  <a:txBody>
                    <a:bodyPr/>
                    <a:lstStyle/>
                    <a:p>
                      <a:pPr algn="ctr">
                        <a:spcAft>
                          <a:spcPts val="0"/>
                        </a:spcAft>
                      </a:pPr>
                      <a:r>
                        <a:rPr lang="es-ES_tradnl" sz="1200" dirty="0">
                          <a:effectLst/>
                        </a:rPr>
                        <a:t>NUMERO DE HILOS POR CM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020" marR="30020" marT="0" marB="0" anchor="ctr"/>
                </a:tc>
                <a:tc>
                  <a:txBody>
                    <a:bodyPr/>
                    <a:lstStyle/>
                    <a:p>
                      <a:pPr indent="180340" algn="ctr">
                        <a:lnSpc>
                          <a:spcPct val="150000"/>
                        </a:lnSpc>
                        <a:spcAft>
                          <a:spcPts val="600"/>
                        </a:spcAft>
                      </a:pPr>
                      <a:r>
                        <a:rPr lang="es-ES_tradnl" sz="1200" dirty="0">
                          <a:effectLst/>
                        </a:rPr>
                        <a:t>APLICACIÓN RECOMENDADA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nchor="ctr"/>
                </a:tc>
              </a:tr>
              <a:tr h="1349896">
                <a:tc>
                  <a:txBody>
                    <a:bodyPr/>
                    <a:lstStyle/>
                    <a:p>
                      <a:pPr indent="180340" algn="ctr">
                        <a:lnSpc>
                          <a:spcPct val="150000"/>
                        </a:lnSpc>
                        <a:spcAft>
                          <a:spcPts val="0"/>
                        </a:spcAft>
                      </a:pPr>
                      <a:r>
                        <a:rPr lang="es-ES_tradnl" sz="1200" dirty="0">
                          <a:effectLst/>
                        </a:rPr>
                        <a:t>80 HILOS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nchor="ctr"/>
                </a:tc>
                <a:tc>
                  <a:txBody>
                    <a:bodyPr/>
                    <a:lstStyle/>
                    <a:p>
                      <a:pPr marL="342900" lvl="0" indent="-342900" algn="just">
                        <a:lnSpc>
                          <a:spcPct val="150000"/>
                        </a:lnSpc>
                        <a:spcAft>
                          <a:spcPts val="0"/>
                        </a:spcAft>
                        <a:buFont typeface="Symbol" panose="05050102010706020507" pitchFamily="18" charset="2"/>
                        <a:buChar char=""/>
                      </a:pPr>
                      <a:r>
                        <a:rPr lang="es-ES_tradnl" sz="1200" dirty="0">
                          <a:effectLst/>
                        </a:rPr>
                        <a:t>Carteles de trazo grueso</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Impresión sobre placa de fibra dura y rugosa</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Planos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Láminas de grano grueso para aplicación de lacas de relleno</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Fondos de superficies</a:t>
                      </a:r>
                      <a:endParaRPr lang="es-EC" sz="1200" dirty="0">
                        <a:effectLst/>
                      </a:endParaRPr>
                    </a:p>
                    <a:p>
                      <a:pPr marL="342900" lvl="0" indent="-342900" algn="just">
                        <a:lnSpc>
                          <a:spcPct val="150000"/>
                        </a:lnSpc>
                        <a:spcAft>
                          <a:spcPts val="600"/>
                        </a:spcAft>
                        <a:buFont typeface="Symbol" panose="05050102010706020507" pitchFamily="18" charset="2"/>
                        <a:buChar char=""/>
                      </a:pPr>
                      <a:r>
                        <a:rPr lang="es-ES_tradnl" sz="1200" dirty="0">
                          <a:effectLst/>
                        </a:rPr>
                        <a:t>Impresión en soportes textiles </a:t>
                      </a:r>
                      <a:r>
                        <a:rPr lang="es-ES_tradnl" sz="1200" dirty="0" smtClean="0">
                          <a:effectLst/>
                        </a:rPr>
                        <a:t>(camisetas)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tc>
              </a:tr>
              <a:tr h="1003538">
                <a:tc>
                  <a:txBody>
                    <a:bodyPr/>
                    <a:lstStyle/>
                    <a:p>
                      <a:pPr indent="180340" algn="ctr">
                        <a:lnSpc>
                          <a:spcPct val="150000"/>
                        </a:lnSpc>
                        <a:spcAft>
                          <a:spcPts val="0"/>
                        </a:spcAft>
                      </a:pPr>
                      <a:r>
                        <a:rPr lang="es-ES_tradnl" sz="1200" dirty="0">
                          <a:effectLst/>
                        </a:rPr>
                        <a:t>100 HILOS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nchor="ctr"/>
                </a:tc>
                <a:tc>
                  <a:txBody>
                    <a:bodyPr/>
                    <a:lstStyle/>
                    <a:p>
                      <a:pPr marL="342900" lvl="0" indent="-342900" algn="just">
                        <a:lnSpc>
                          <a:spcPct val="150000"/>
                        </a:lnSpc>
                        <a:spcAft>
                          <a:spcPts val="0"/>
                        </a:spcAft>
                        <a:buFont typeface="Symbol" panose="05050102010706020507" pitchFamily="18" charset="2"/>
                        <a:buChar char=""/>
                      </a:pPr>
                      <a:r>
                        <a:rPr lang="es-ES_tradnl" sz="1200" dirty="0">
                          <a:effectLst/>
                        </a:rPr>
                        <a:t>Tramas monocolor</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Carteles normales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Rótulos grandes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Láminas de grano fino</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Impresiones transparentes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Embalajes</a:t>
                      </a:r>
                      <a:endParaRPr lang="es-EC" sz="1200" dirty="0">
                        <a:effectLst/>
                      </a:endParaRPr>
                    </a:p>
                    <a:p>
                      <a:pPr marL="342900" lvl="0" indent="-342900" algn="just">
                        <a:lnSpc>
                          <a:spcPct val="150000"/>
                        </a:lnSpc>
                        <a:spcAft>
                          <a:spcPts val="600"/>
                        </a:spcAft>
                        <a:buFont typeface="Symbol" panose="05050102010706020507" pitchFamily="18" charset="2"/>
                        <a:buChar char=""/>
                      </a:pPr>
                      <a:r>
                        <a:rPr lang="es-ES_tradnl" sz="1200" dirty="0">
                          <a:effectLst/>
                        </a:rPr>
                        <a:t>Placas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16762293"/>
              </p:ext>
            </p:extLst>
          </p:nvPr>
        </p:nvGraphicFramePr>
        <p:xfrm>
          <a:off x="6197692" y="1854199"/>
          <a:ext cx="4957988" cy="3291840"/>
        </p:xfrm>
        <a:graphic>
          <a:graphicData uri="http://schemas.openxmlformats.org/drawingml/2006/table">
            <a:tbl>
              <a:tblPr firstRow="1" firstCol="1" bandRow="1">
                <a:tableStyleId>{5C22544A-7EE6-4342-B048-85BDC9FD1C3A}</a:tableStyleId>
              </a:tblPr>
              <a:tblGrid>
                <a:gridCol w="2478994"/>
                <a:gridCol w="2478994"/>
              </a:tblGrid>
              <a:tr h="270934">
                <a:tc>
                  <a:txBody>
                    <a:bodyPr/>
                    <a:lstStyle/>
                    <a:p>
                      <a:pPr algn="ctr">
                        <a:spcAft>
                          <a:spcPts val="0"/>
                        </a:spcAft>
                      </a:pPr>
                      <a:r>
                        <a:rPr lang="es-ES_tradnl" sz="1200" dirty="0">
                          <a:effectLst/>
                        </a:rPr>
                        <a:t>NUMERO DE HILOS POR CM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020" marR="30020" marT="0" marB="0" anchor="ctr"/>
                </a:tc>
                <a:tc>
                  <a:txBody>
                    <a:bodyPr/>
                    <a:lstStyle/>
                    <a:p>
                      <a:pPr indent="180340" algn="ctr">
                        <a:lnSpc>
                          <a:spcPct val="150000"/>
                        </a:lnSpc>
                        <a:spcAft>
                          <a:spcPts val="600"/>
                        </a:spcAft>
                      </a:pPr>
                      <a:r>
                        <a:rPr lang="es-ES_tradnl" sz="1200" dirty="0">
                          <a:effectLst/>
                        </a:rPr>
                        <a:t>APLICACIÓN RECOMENDADA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nchor="ctr"/>
                </a:tc>
              </a:tr>
              <a:tr h="860175">
                <a:tc>
                  <a:txBody>
                    <a:bodyPr/>
                    <a:lstStyle/>
                    <a:p>
                      <a:pPr indent="180340" algn="ctr">
                        <a:lnSpc>
                          <a:spcPct val="150000"/>
                        </a:lnSpc>
                        <a:spcAft>
                          <a:spcPts val="0"/>
                        </a:spcAft>
                      </a:pPr>
                      <a:r>
                        <a:rPr lang="es-ES_tradnl" sz="1200" dirty="0">
                          <a:effectLst/>
                        </a:rPr>
                        <a:t>120 HILOS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nchor="ctr"/>
                </a:tc>
                <a:tc>
                  <a:txBody>
                    <a:bodyPr/>
                    <a:lstStyle/>
                    <a:p>
                      <a:pPr marL="342900" lvl="0" indent="-342900" algn="just">
                        <a:lnSpc>
                          <a:spcPct val="150000"/>
                        </a:lnSpc>
                        <a:spcAft>
                          <a:spcPts val="0"/>
                        </a:spcAft>
                        <a:buFont typeface="Symbol" panose="05050102010706020507" pitchFamily="18" charset="2"/>
                        <a:buChar char=""/>
                      </a:pPr>
                      <a:r>
                        <a:rPr lang="es-ES_tradnl" sz="1200" dirty="0">
                          <a:effectLst/>
                        </a:rPr>
                        <a:t>Tramas gruesas multicolor</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Líneas finas directas e indirectas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Láminas lisas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Circuitos integrados</a:t>
                      </a:r>
                      <a:endParaRPr lang="es-EC" sz="1200" dirty="0">
                        <a:effectLst/>
                      </a:endParaRPr>
                    </a:p>
                    <a:p>
                      <a:pPr marL="342900" lvl="0" indent="-342900" algn="just">
                        <a:lnSpc>
                          <a:spcPct val="150000"/>
                        </a:lnSpc>
                        <a:spcAft>
                          <a:spcPts val="600"/>
                        </a:spcAft>
                        <a:buFont typeface="Symbol" panose="05050102010706020507" pitchFamily="18" charset="2"/>
                        <a:buChar char=""/>
                      </a:pPr>
                      <a:r>
                        <a:rPr lang="es-ES_tradnl" sz="1200" dirty="0">
                          <a:effectLst/>
                        </a:rPr>
                        <a:t>Rotulaciones medias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tc>
              </a:tr>
              <a:tr h="860175">
                <a:tc>
                  <a:txBody>
                    <a:bodyPr/>
                    <a:lstStyle/>
                    <a:p>
                      <a:pPr indent="180340" algn="ctr">
                        <a:lnSpc>
                          <a:spcPct val="150000"/>
                        </a:lnSpc>
                        <a:spcAft>
                          <a:spcPts val="0"/>
                        </a:spcAft>
                      </a:pPr>
                      <a:r>
                        <a:rPr lang="es-ES_tradnl" sz="1200">
                          <a:effectLst/>
                        </a:rPr>
                        <a:t>140 HILOS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nchor="ctr"/>
                </a:tc>
                <a:tc>
                  <a:txBody>
                    <a:bodyPr/>
                    <a:lstStyle/>
                    <a:p>
                      <a:pPr marL="342900" lvl="0" indent="-342900" algn="just">
                        <a:lnSpc>
                          <a:spcPct val="150000"/>
                        </a:lnSpc>
                        <a:spcAft>
                          <a:spcPts val="0"/>
                        </a:spcAft>
                        <a:buFont typeface="Symbol" panose="05050102010706020507" pitchFamily="18" charset="2"/>
                        <a:buChar char=""/>
                      </a:pPr>
                      <a:r>
                        <a:rPr lang="es-ES_tradnl" sz="1200" dirty="0">
                          <a:effectLst/>
                        </a:rPr>
                        <a:t>Tramas finas multicolor</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Líneas muy finas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Superficies delicadas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Etiquetas</a:t>
                      </a:r>
                      <a:endParaRPr lang="es-EC" sz="1200" dirty="0">
                        <a:effectLst/>
                      </a:endParaRPr>
                    </a:p>
                    <a:p>
                      <a:pPr marL="342900" lvl="0" indent="-342900" algn="just">
                        <a:lnSpc>
                          <a:spcPct val="150000"/>
                        </a:lnSpc>
                        <a:spcAft>
                          <a:spcPts val="0"/>
                        </a:spcAft>
                        <a:buFont typeface="Symbol" panose="05050102010706020507" pitchFamily="18" charset="2"/>
                        <a:buChar char=""/>
                      </a:pPr>
                      <a:r>
                        <a:rPr lang="es-ES_tradnl" sz="1200" dirty="0">
                          <a:effectLst/>
                        </a:rPr>
                        <a:t>Escalas de medida</a:t>
                      </a:r>
                      <a:endParaRPr lang="es-EC" sz="1200" dirty="0">
                        <a:effectLst/>
                      </a:endParaRPr>
                    </a:p>
                    <a:p>
                      <a:pPr marL="342900" lvl="0" indent="-342900" algn="just">
                        <a:lnSpc>
                          <a:spcPct val="150000"/>
                        </a:lnSpc>
                        <a:spcAft>
                          <a:spcPts val="600"/>
                        </a:spcAft>
                        <a:buFont typeface="Symbol" panose="05050102010706020507" pitchFamily="18" charset="2"/>
                        <a:buChar char=""/>
                      </a:pPr>
                      <a:r>
                        <a:rPr lang="es-ES_tradnl" sz="1200" dirty="0">
                          <a:effectLst/>
                        </a:rPr>
                        <a:t>Cuadrantes – mapas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020" marR="30020" marT="0" marB="0"/>
                </a:tc>
              </a:tr>
            </a:tbl>
          </a:graphicData>
        </a:graphic>
      </p:graphicFrame>
      <p:pic>
        <p:nvPicPr>
          <p:cNvPr id="7"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0"/>
            <a:ext cx="1612308" cy="1753990"/>
          </a:xfrm>
          <a:prstGeom prst="rect">
            <a:avLst/>
          </a:prstGeom>
          <a:noFill/>
          <a:ln>
            <a:noFill/>
          </a:ln>
        </p:spPr>
      </p:pic>
    </p:spTree>
    <p:extLst>
      <p:ext uri="{BB962C8B-B14F-4D97-AF65-F5344CB8AC3E}">
        <p14:creationId xmlns:p14="http://schemas.microsoft.com/office/powerpoint/2010/main" val="21754184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Elemento y Materiales para Serigrafía</a:t>
            </a:r>
            <a:br>
              <a:rPr lang="es-EC" dirty="0"/>
            </a:br>
            <a:r>
              <a:rPr lang="es-EC" sz="4000" dirty="0"/>
              <a:t>El </a:t>
            </a:r>
            <a:r>
              <a:rPr lang="es-EC" sz="4000" dirty="0" smtClean="0"/>
              <a:t>Racle</a:t>
            </a:r>
            <a:endParaRPr lang="es-EC" dirty="0"/>
          </a:p>
        </p:txBody>
      </p:sp>
      <p:sp>
        <p:nvSpPr>
          <p:cNvPr id="3" name="Content Placeholder 2"/>
          <p:cNvSpPr>
            <a:spLocks noGrp="1"/>
          </p:cNvSpPr>
          <p:nvPr>
            <p:ph idx="1"/>
          </p:nvPr>
        </p:nvSpPr>
        <p:spPr>
          <a:xfrm>
            <a:off x="1097280" y="1845734"/>
            <a:ext cx="10058400" cy="4023360"/>
          </a:xfrm>
        </p:spPr>
        <p:txBody>
          <a:bodyPr/>
          <a:lstStyle/>
          <a:p>
            <a:pPr algn="just"/>
            <a:r>
              <a:rPr lang="es-ES_tradnl" dirty="0"/>
              <a:t>La función del </a:t>
            </a:r>
            <a:r>
              <a:rPr lang="es-ES_tradnl" dirty="0" smtClean="0"/>
              <a:t>racles es de </a:t>
            </a:r>
            <a:r>
              <a:rPr lang="es-ES_tradnl" dirty="0"/>
              <a:t>distribuir la tinta </a:t>
            </a:r>
            <a:r>
              <a:rPr lang="es-ES_tradnl" dirty="0" smtClean="0"/>
              <a:t>uniformemente sobre </a:t>
            </a:r>
            <a:r>
              <a:rPr lang="es-ES_tradnl" dirty="0"/>
              <a:t>la cara interior del marco </a:t>
            </a:r>
            <a:r>
              <a:rPr lang="es-ES_tradnl" dirty="0" smtClean="0"/>
              <a:t>encima del </a:t>
            </a:r>
            <a:r>
              <a:rPr lang="es-ES_tradnl" dirty="0"/>
              <a:t>tejido. De modo que rellena </a:t>
            </a:r>
            <a:r>
              <a:rPr lang="es-ES_tradnl" dirty="0" smtClean="0"/>
              <a:t>los </a:t>
            </a:r>
            <a:r>
              <a:rPr lang="es-ES_tradnl" dirty="0"/>
              <a:t>lugares abiertos del </a:t>
            </a:r>
            <a:r>
              <a:rPr lang="es-ES_tradnl" dirty="0" smtClean="0"/>
              <a:t>clisé con tinta.</a:t>
            </a:r>
            <a:endParaRPr lang="es-EC" dirty="0"/>
          </a:p>
        </p:txBody>
      </p:sp>
      <p:pic>
        <p:nvPicPr>
          <p:cNvPr id="23" name="Picture 22"/>
          <p:cNvPicPr>
            <a:picLocks noChangeAspect="1"/>
          </p:cNvPicPr>
          <p:nvPr/>
        </p:nvPicPr>
        <p:blipFill rotWithShape="1">
          <a:blip r:embed="rId2"/>
          <a:srcRect b="60361"/>
          <a:stretch/>
        </p:blipFill>
        <p:spPr>
          <a:xfrm>
            <a:off x="1261004" y="2483379"/>
            <a:ext cx="5114925" cy="2850621"/>
          </a:xfrm>
          <a:prstGeom prst="rect">
            <a:avLst/>
          </a:prstGeom>
        </p:spPr>
      </p:pic>
      <p:pic>
        <p:nvPicPr>
          <p:cNvPr id="24" name="Picture 23"/>
          <p:cNvPicPr>
            <a:picLocks noChangeAspect="1"/>
          </p:cNvPicPr>
          <p:nvPr/>
        </p:nvPicPr>
        <p:blipFill rotWithShape="1">
          <a:blip r:embed="rId2"/>
          <a:srcRect t="39875"/>
          <a:stretch/>
        </p:blipFill>
        <p:spPr>
          <a:xfrm>
            <a:off x="6460595" y="2641600"/>
            <a:ext cx="5114925" cy="4323820"/>
          </a:xfrm>
          <a:prstGeom prst="rect">
            <a:avLst/>
          </a:prstGeom>
        </p:spPr>
      </p:pic>
      <p:pic>
        <p:nvPicPr>
          <p:cNvPr id="25" name="Picture 24"/>
          <p:cNvPicPr>
            <a:picLocks noChangeAspect="1"/>
          </p:cNvPicPr>
          <p:nvPr/>
        </p:nvPicPr>
        <p:blipFill rotWithShape="1">
          <a:blip r:embed="rId2"/>
          <a:srcRect b="97799"/>
          <a:stretch/>
        </p:blipFill>
        <p:spPr>
          <a:xfrm>
            <a:off x="6460595" y="2483379"/>
            <a:ext cx="5114925" cy="158221"/>
          </a:xfrm>
          <a:prstGeom prst="rect">
            <a:avLst/>
          </a:prstGeom>
        </p:spPr>
      </p:pic>
      <p:pic>
        <p:nvPicPr>
          <p:cNvPr id="26"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868007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MX" sz="4000" b="1" dirty="0"/>
              <a:t>Aplicación de acuerdo a la dureza de la </a:t>
            </a:r>
            <a:r>
              <a:rPr lang="es-MX" sz="4000" b="1" dirty="0" smtClean="0"/>
              <a:t/>
            </a:r>
            <a:br>
              <a:rPr lang="es-MX" sz="4000" b="1" dirty="0" smtClean="0"/>
            </a:br>
            <a:r>
              <a:rPr lang="es-MX" sz="4000" b="1" dirty="0" smtClean="0"/>
              <a:t>hoja </a:t>
            </a:r>
            <a:r>
              <a:rPr lang="es-MX" sz="4000" b="1" dirty="0"/>
              <a:t>o </a:t>
            </a:r>
            <a:r>
              <a:rPr lang="es-MX" sz="4000" b="1" dirty="0" smtClean="0"/>
              <a:t>goma</a:t>
            </a:r>
            <a:endParaRPr lang="es-EC" sz="4000" dirty="0"/>
          </a:p>
        </p:txBody>
      </p:sp>
      <p:sp>
        <p:nvSpPr>
          <p:cNvPr id="3" name="Content Placeholder 2"/>
          <p:cNvSpPr>
            <a:spLocks noGrp="1"/>
          </p:cNvSpPr>
          <p:nvPr>
            <p:ph idx="1"/>
          </p:nvPr>
        </p:nvSpPr>
        <p:spPr>
          <a:xfrm>
            <a:off x="1494095" y="2040593"/>
            <a:ext cx="10058400" cy="4023360"/>
          </a:xfrm>
        </p:spPr>
        <p:txBody>
          <a:bodyPr/>
          <a:lstStyle/>
          <a:p>
            <a:pPr lvl="0"/>
            <a:r>
              <a:rPr lang="es-MX" dirty="0"/>
              <a:t>Hoja Blanda: 55 – 65 Shore</a:t>
            </a:r>
            <a:endParaRPr lang="es-EC" dirty="0"/>
          </a:p>
          <a:p>
            <a:pPr lvl="1"/>
            <a:r>
              <a:rPr lang="es-MX" dirty="0"/>
              <a:t>Superficies grandes</a:t>
            </a:r>
            <a:endParaRPr lang="es-EC" dirty="0"/>
          </a:p>
          <a:p>
            <a:pPr lvl="1"/>
            <a:r>
              <a:rPr lang="es-MX" dirty="0"/>
              <a:t>Desigualdades superficiales en el soporte</a:t>
            </a:r>
            <a:endParaRPr lang="es-EC" dirty="0"/>
          </a:p>
          <a:p>
            <a:pPr lvl="1"/>
            <a:r>
              <a:rPr lang="es-MX" dirty="0"/>
              <a:t>Soportes duros como vidrio, metal, plástico</a:t>
            </a:r>
            <a:endParaRPr lang="es-EC" dirty="0"/>
          </a:p>
          <a:p>
            <a:pPr lvl="1"/>
            <a:r>
              <a:rPr lang="es-MX" dirty="0"/>
              <a:t>Tintas más </a:t>
            </a:r>
            <a:r>
              <a:rPr lang="es-MX" dirty="0" smtClean="0"/>
              <a:t>fluidas sobre camisetas</a:t>
            </a:r>
            <a:endParaRPr lang="es-EC" dirty="0"/>
          </a:p>
          <a:p>
            <a:pPr lvl="0"/>
            <a:r>
              <a:rPr lang="es-MX" dirty="0"/>
              <a:t>Hoja Dura 75 – 85 Shore</a:t>
            </a:r>
            <a:endParaRPr lang="es-EC" dirty="0"/>
          </a:p>
          <a:p>
            <a:pPr lvl="1"/>
            <a:r>
              <a:rPr lang="es-MX" dirty="0"/>
              <a:t>Adecuada en impresiones de grandes formatos </a:t>
            </a:r>
            <a:endParaRPr lang="es-EC" dirty="0"/>
          </a:p>
          <a:p>
            <a:pPr lvl="1"/>
            <a:r>
              <a:rPr lang="es-MX" dirty="0"/>
              <a:t>Líneas finas, impresiones tramadas</a:t>
            </a:r>
            <a:endParaRPr lang="es-EC" dirty="0"/>
          </a:p>
          <a:p>
            <a:pPr lvl="1"/>
            <a:r>
              <a:rPr lang="es-MX" dirty="0"/>
              <a:t>Soportes blandos como fieltro, cartón </a:t>
            </a:r>
            <a:endParaRPr lang="es-EC" dirty="0"/>
          </a:p>
          <a:p>
            <a:pPr lvl="1"/>
            <a:r>
              <a:rPr lang="es-MX" dirty="0"/>
              <a:t>Tintas más </a:t>
            </a:r>
            <a:r>
              <a:rPr lang="es-MX" dirty="0" smtClean="0"/>
              <a:t>densas sobre camisetas</a:t>
            </a:r>
            <a:endParaRPr lang="es-EC" dirty="0"/>
          </a:p>
          <a:p>
            <a:pPr lvl="1"/>
            <a:r>
              <a:rPr lang="es-MX" dirty="0"/>
              <a:t>Requiere de más presión lo que puede afectar la localización pues deforma el tejido </a:t>
            </a:r>
            <a:endParaRPr lang="es-EC" dirty="0"/>
          </a:p>
          <a:p>
            <a:endParaRPr lang="es-EC" dirty="0"/>
          </a:p>
        </p:txBody>
      </p:sp>
      <p:pic>
        <p:nvPicPr>
          <p:cNvPr id="5"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235598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746" y="1751336"/>
            <a:ext cx="10058400" cy="1450757"/>
          </a:xfrm>
        </p:spPr>
        <p:txBody>
          <a:bodyPr>
            <a:normAutofit/>
          </a:bodyPr>
          <a:lstStyle/>
          <a:p>
            <a:pPr algn="ctr"/>
            <a:r>
              <a:rPr lang="es-EC" sz="8000" dirty="0" smtClean="0">
                <a:solidFill>
                  <a:schemeClr val="accent1"/>
                </a:solidFill>
              </a:rPr>
              <a:t>INTRODUCCIÓN</a:t>
            </a:r>
            <a:endParaRPr lang="es-EC" sz="8000" dirty="0">
              <a:solidFill>
                <a:schemeClr val="accent1"/>
              </a:solidFill>
            </a:endParaRPr>
          </a:p>
        </p:txBody>
      </p:sp>
    </p:spTree>
    <p:extLst>
      <p:ext uri="{BB962C8B-B14F-4D97-AF65-F5344CB8AC3E}">
        <p14:creationId xmlns:p14="http://schemas.microsoft.com/office/powerpoint/2010/main" val="3514090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Elemento y Materiales para Serigrafía</a:t>
            </a:r>
            <a:br>
              <a:rPr lang="es-EC" dirty="0"/>
            </a:br>
            <a:r>
              <a:rPr lang="es-EC" sz="4000" dirty="0" smtClean="0"/>
              <a:t>Las Tintas</a:t>
            </a:r>
            <a:endParaRPr lang="es-EC" dirty="0"/>
          </a:p>
        </p:txBody>
      </p:sp>
      <p:sp>
        <p:nvSpPr>
          <p:cNvPr id="3" name="Content Placeholder 2"/>
          <p:cNvSpPr>
            <a:spLocks noGrp="1"/>
          </p:cNvSpPr>
          <p:nvPr>
            <p:ph idx="1"/>
          </p:nvPr>
        </p:nvSpPr>
        <p:spPr>
          <a:xfrm>
            <a:off x="1097280" y="1845734"/>
            <a:ext cx="10058400" cy="694266"/>
          </a:xfrm>
        </p:spPr>
        <p:txBody>
          <a:bodyPr/>
          <a:lstStyle/>
          <a:p>
            <a:r>
              <a:rPr lang="es-ES_tradnl" dirty="0" smtClean="0"/>
              <a:t>Las tintas para serigrafía son aquellas que cuentan con mayor cantidad de pigmentos, entre ellas tenemos:</a:t>
            </a:r>
            <a:endParaRPr lang="es-EC" dirty="0"/>
          </a:p>
        </p:txBody>
      </p:sp>
      <p:pic>
        <p:nvPicPr>
          <p:cNvPr id="12"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
        <p:nvSpPr>
          <p:cNvPr id="13" name="TextBox 12"/>
          <p:cNvSpPr txBox="1"/>
          <p:nvPr/>
        </p:nvSpPr>
        <p:spPr>
          <a:xfrm>
            <a:off x="1303867" y="2540000"/>
            <a:ext cx="10109200" cy="7294305"/>
          </a:xfrm>
          <a:prstGeom prst="rect">
            <a:avLst/>
          </a:prstGeom>
          <a:noFill/>
        </p:spPr>
        <p:txBody>
          <a:bodyPr wrap="square" numCol="3" rtlCol="0">
            <a:spAutoFit/>
          </a:bodyPr>
          <a:lstStyle/>
          <a:p>
            <a:pPr lvl="0"/>
            <a:r>
              <a:rPr lang="es-ES_tradnl" sz="1600" b="1" dirty="0"/>
              <a:t>Tintas de secado </a:t>
            </a:r>
            <a:r>
              <a:rPr lang="es-ES_tradnl" sz="1600" b="1" dirty="0" smtClean="0"/>
              <a:t>físico </a:t>
            </a:r>
          </a:p>
          <a:p>
            <a:pPr lvl="0"/>
            <a:endParaRPr lang="es-ES_tradnl" sz="1600" b="1" dirty="0"/>
          </a:p>
          <a:p>
            <a:pPr lvl="0"/>
            <a:r>
              <a:rPr lang="es-ES_tradnl" sz="1600" dirty="0" smtClean="0"/>
              <a:t>Los </a:t>
            </a:r>
            <a:r>
              <a:rPr lang="es-ES_tradnl" sz="1600" dirty="0"/>
              <a:t>disolventes se evaporan a temperatura ambiente normal, el proceso se acelera con la </a:t>
            </a:r>
            <a:r>
              <a:rPr lang="es-ES_tradnl" sz="1600" dirty="0" smtClean="0"/>
              <a:t>exposición de </a:t>
            </a:r>
            <a:r>
              <a:rPr lang="es-ES_tradnl" sz="1600" dirty="0"/>
              <a:t>aire y </a:t>
            </a:r>
            <a:r>
              <a:rPr lang="es-ES_tradnl" sz="1600" dirty="0" smtClean="0"/>
              <a:t>calor</a:t>
            </a:r>
            <a:r>
              <a:rPr lang="es-ES_tradnl" sz="1600" dirty="0"/>
              <a:t>. Se secan entre 10 y 50 </a:t>
            </a:r>
            <a:r>
              <a:rPr lang="es-ES_tradnl" sz="1600" dirty="0" smtClean="0"/>
              <a:t>minutos.</a:t>
            </a:r>
            <a:endParaRPr lang="es-EC" sz="1600" dirty="0" smtClean="0"/>
          </a:p>
          <a:p>
            <a:pPr lvl="0"/>
            <a:r>
              <a:rPr lang="es-EC" sz="1600" dirty="0"/>
              <a:t> </a:t>
            </a:r>
            <a:r>
              <a:rPr lang="es-EC" sz="1600" dirty="0" smtClean="0"/>
              <a:t>     </a:t>
            </a:r>
          </a:p>
          <a:p>
            <a:pPr lvl="0"/>
            <a:r>
              <a:rPr lang="es-ES_tradnl" sz="1600" dirty="0" smtClean="0"/>
              <a:t>Con </a:t>
            </a:r>
            <a:r>
              <a:rPr lang="es-ES_tradnl" sz="1600" dirty="0"/>
              <a:t>el empleo de máquinas de secado el mismo puede hacerse en segundos, el tiempo de secado de estas tintas es más corto que en las tintas que </a:t>
            </a:r>
            <a:r>
              <a:rPr lang="es-ES_tradnl" sz="1600" dirty="0" smtClean="0"/>
              <a:t>se secan </a:t>
            </a:r>
            <a:r>
              <a:rPr lang="es-ES_tradnl" sz="1600" dirty="0"/>
              <a:t>por oxidación.</a:t>
            </a:r>
            <a:endParaRPr lang="es-EC" sz="1600" dirty="0"/>
          </a:p>
          <a:p>
            <a:r>
              <a:rPr lang="es-ES_tradnl" sz="1600" dirty="0"/>
              <a:t> </a:t>
            </a:r>
            <a:endParaRPr lang="es-EC" sz="1600"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r>
              <a:rPr lang="es-ES_tradnl" sz="1600" b="1" dirty="0" smtClean="0"/>
              <a:t>Tintas </a:t>
            </a:r>
            <a:r>
              <a:rPr lang="es-ES_tradnl" sz="1600" b="1" dirty="0"/>
              <a:t>de oxidación</a:t>
            </a:r>
            <a:endParaRPr lang="es-EC" sz="1600" dirty="0"/>
          </a:p>
          <a:p>
            <a:r>
              <a:rPr lang="es-ES_tradnl" sz="1600" b="1" dirty="0"/>
              <a:t> </a:t>
            </a:r>
            <a:endParaRPr lang="es-EC" sz="1600" dirty="0"/>
          </a:p>
          <a:p>
            <a:r>
              <a:rPr lang="es-ES_tradnl" sz="1600" dirty="0"/>
              <a:t>Son tintas que se secan al tomar el oxígeno del aire, el tiempo de secado puede durar varias horas. Los grupos diferentes de tintas de impresión brillante con aglutinantes sobre bases de aceites secos, pertenecen a este grupo. Una vez seca la capa de pintura es bastante resistente a los disolventes.</a:t>
            </a:r>
            <a:endParaRPr lang="es-EC" sz="1600" dirty="0"/>
          </a:p>
          <a:p>
            <a:r>
              <a:rPr lang="es-ES_tradnl" sz="1600" dirty="0"/>
              <a:t> </a:t>
            </a:r>
            <a:endParaRPr lang="es-EC" sz="1600" dirty="0"/>
          </a:p>
          <a:p>
            <a:pPr lvl="0"/>
            <a:endParaRPr lang="es-ES_tradnl" sz="1600" b="1" dirty="0" smtClean="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endParaRPr lang="es-ES_tradnl" sz="1600" b="1" dirty="0"/>
          </a:p>
          <a:p>
            <a:pPr lvl="0"/>
            <a:endParaRPr lang="es-ES_tradnl" sz="1600" b="1" dirty="0" smtClean="0"/>
          </a:p>
          <a:p>
            <a:pPr lvl="0"/>
            <a:r>
              <a:rPr lang="es-ES_tradnl" sz="1600" b="1" dirty="0" smtClean="0"/>
              <a:t>Tintas </a:t>
            </a:r>
            <a:r>
              <a:rPr lang="es-ES_tradnl" sz="1600" b="1" dirty="0"/>
              <a:t>de secado químico</a:t>
            </a:r>
            <a:endParaRPr lang="es-EC" sz="1600" dirty="0"/>
          </a:p>
          <a:p>
            <a:r>
              <a:rPr lang="es-ES_tradnl" sz="1600" dirty="0"/>
              <a:t> </a:t>
            </a:r>
            <a:endParaRPr lang="es-EC" sz="1600" dirty="0"/>
          </a:p>
          <a:p>
            <a:r>
              <a:rPr lang="es-ES_tradnl" sz="1600" dirty="0"/>
              <a:t>Son tintas que se secan al aire o al calor a causa de una reacción química de dos componentes (tinta y endurecedor) que forman un compuesto químico. La película de tinta endurecida es muy resistente en general y resistente a los agentes atmosféricos.</a:t>
            </a:r>
            <a:endParaRPr lang="es-EC" sz="1600" dirty="0"/>
          </a:p>
          <a:p>
            <a:r>
              <a:rPr lang="es-ES_tradnl" sz="1600" dirty="0"/>
              <a:t> </a:t>
            </a:r>
            <a:endParaRPr lang="es-EC" sz="1600" dirty="0"/>
          </a:p>
          <a:p>
            <a:pPr lvl="0"/>
            <a:r>
              <a:rPr lang="es-ES_tradnl" sz="1600" b="1" dirty="0"/>
              <a:t>Tintas de base acuosa</a:t>
            </a:r>
            <a:endParaRPr lang="es-EC" sz="1600" dirty="0"/>
          </a:p>
          <a:p>
            <a:r>
              <a:rPr lang="es-ES_tradnl" sz="1600" b="1" dirty="0"/>
              <a:t> </a:t>
            </a:r>
            <a:endParaRPr lang="es-EC" sz="1600" dirty="0"/>
          </a:p>
          <a:p>
            <a:r>
              <a:rPr lang="es-ES_tradnl" sz="1600" dirty="0"/>
              <a:t>Son para uso textil fundamentalmente, además son diluibles con agua y facilitan la limpieza notablemente.</a:t>
            </a:r>
            <a:endParaRPr lang="es-EC" sz="1600" dirty="0"/>
          </a:p>
          <a:p>
            <a:endParaRPr lang="es-EC" dirty="0"/>
          </a:p>
        </p:txBody>
      </p:sp>
    </p:spTree>
    <p:extLst>
      <p:ext uri="{BB962C8B-B14F-4D97-AF65-F5344CB8AC3E}">
        <p14:creationId xmlns:p14="http://schemas.microsoft.com/office/powerpoint/2010/main" val="2659101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_tradnl" b="1" dirty="0"/>
              <a:t>Sustancias auxiliares para tintas</a:t>
            </a:r>
            <a:r>
              <a:rPr lang="es-EC" dirty="0"/>
              <a:t/>
            </a:r>
            <a:br>
              <a:rPr lang="es-EC" dirty="0"/>
            </a:br>
            <a:endParaRPr lang="es-EC" dirty="0"/>
          </a:p>
        </p:txBody>
      </p:sp>
      <p:sp>
        <p:nvSpPr>
          <p:cNvPr id="3" name="Content Placeholder 2"/>
          <p:cNvSpPr>
            <a:spLocks noGrp="1"/>
          </p:cNvSpPr>
          <p:nvPr>
            <p:ph idx="1"/>
          </p:nvPr>
        </p:nvSpPr>
        <p:spPr/>
        <p:txBody>
          <a:bodyPr>
            <a:normAutofit/>
          </a:bodyPr>
          <a:lstStyle/>
          <a:p>
            <a:pPr lvl="0">
              <a:buFont typeface="Wingdings" panose="05000000000000000000" pitchFamily="2" charset="2"/>
              <a:buChar char="q"/>
            </a:pPr>
            <a:r>
              <a:rPr lang="es-ES_tradnl" dirty="0"/>
              <a:t>Diluyentes: se utilizan para manejar la consistencia de la tinta, es decir la viscosidad.</a:t>
            </a:r>
            <a:endParaRPr lang="es-EC" dirty="0"/>
          </a:p>
          <a:p>
            <a:pPr lvl="0">
              <a:buFont typeface="Wingdings" panose="05000000000000000000" pitchFamily="2" charset="2"/>
              <a:buChar char="q"/>
            </a:pPr>
            <a:r>
              <a:rPr lang="es-ES_tradnl" dirty="0"/>
              <a:t>Retardadores: retrasan el proceso de secado de las tintas durante el proceso de impresión para evitar que se seque en el tejido de la pantalla.</a:t>
            </a:r>
            <a:endParaRPr lang="es-EC" dirty="0"/>
          </a:p>
          <a:p>
            <a:pPr lvl="0">
              <a:buFont typeface="Wingdings" panose="05000000000000000000" pitchFamily="2" charset="2"/>
              <a:buChar char="q"/>
            </a:pPr>
            <a:r>
              <a:rPr lang="es-ES_tradnl" dirty="0"/>
              <a:t>Detergentes: sirven para limpiar la imagen a imprimir (el clisé) y los instrumentos de trabajo.</a:t>
            </a:r>
            <a:endParaRPr lang="es-EC" dirty="0"/>
          </a:p>
          <a:p>
            <a:pPr lvl="0">
              <a:buFont typeface="Wingdings" panose="05000000000000000000" pitchFamily="2" charset="2"/>
              <a:buChar char="q"/>
            </a:pPr>
            <a:r>
              <a:rPr lang="es-ES_tradnl" dirty="0"/>
              <a:t>Pastas de impresión</a:t>
            </a:r>
            <a:endParaRPr lang="es-EC" dirty="0"/>
          </a:p>
          <a:p>
            <a:pPr lvl="0">
              <a:buFont typeface="Wingdings" panose="05000000000000000000" pitchFamily="2" charset="2"/>
              <a:buChar char="q"/>
            </a:pPr>
            <a:r>
              <a:rPr lang="es-ES_tradnl" dirty="0"/>
              <a:t>Barniz de impresión.</a:t>
            </a:r>
            <a:endParaRPr lang="es-EC" dirty="0"/>
          </a:p>
          <a:p>
            <a:pPr lvl="0">
              <a:buFont typeface="Wingdings" panose="05000000000000000000" pitchFamily="2" charset="2"/>
              <a:buChar char="q"/>
            </a:pPr>
            <a:r>
              <a:rPr lang="es-ES_tradnl" dirty="0" smtClean="0"/>
              <a:t>Sustancias </a:t>
            </a:r>
            <a:r>
              <a:rPr lang="es-ES_tradnl" dirty="0"/>
              <a:t>secantes</a:t>
            </a:r>
            <a:endParaRPr lang="es-EC" dirty="0"/>
          </a:p>
          <a:p>
            <a:pPr lvl="0">
              <a:buFont typeface="Wingdings" panose="05000000000000000000" pitchFamily="2" charset="2"/>
              <a:buChar char="q"/>
            </a:pPr>
            <a:r>
              <a:rPr lang="es-ES_tradnl" dirty="0"/>
              <a:t>Plastificantes.</a:t>
            </a:r>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805972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Elemento y Materiales para Serigrafía</a:t>
            </a:r>
            <a:br>
              <a:rPr lang="es-EC" dirty="0"/>
            </a:br>
            <a:r>
              <a:rPr lang="es-EC" sz="4000" dirty="0" smtClean="0"/>
              <a:t>El Clisado</a:t>
            </a:r>
            <a:endParaRPr lang="es-EC"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18036194"/>
              </p:ext>
            </p:extLst>
          </p:nvPr>
        </p:nvGraphicFramePr>
        <p:xfrm>
          <a:off x="1097281" y="1867505"/>
          <a:ext cx="10700426" cy="5146459"/>
        </p:xfrm>
        <a:graphic>
          <a:graphicData uri="http://schemas.openxmlformats.org/drawingml/2006/table">
            <a:tbl>
              <a:tblPr firstRow="1" firstCol="1" bandRow="1">
                <a:tableStyleId>{72833802-FEF1-4C79-8D5D-14CF1EAF98D9}</a:tableStyleId>
              </a:tblPr>
              <a:tblGrid>
                <a:gridCol w="2435763"/>
                <a:gridCol w="2198889"/>
                <a:gridCol w="2201334"/>
                <a:gridCol w="1842887"/>
                <a:gridCol w="2021553"/>
              </a:tblGrid>
              <a:tr h="82236">
                <a:tc gridSpan="2">
                  <a:txBody>
                    <a:bodyPr/>
                    <a:lstStyle/>
                    <a:p>
                      <a:pPr algn="ctr">
                        <a:spcAft>
                          <a:spcPts val="0"/>
                        </a:spcAft>
                      </a:pPr>
                      <a:r>
                        <a:rPr lang="es-MX" sz="1200" dirty="0">
                          <a:effectLst/>
                        </a:rPr>
                        <a:t>Clisado Manual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hMerge="1">
                  <a:txBody>
                    <a:bodyPr/>
                    <a:lstStyle/>
                    <a:p>
                      <a:endParaRPr lang="es-EC"/>
                    </a:p>
                  </a:txBody>
                  <a:tcPr/>
                </a:tc>
                <a:tc gridSpan="3">
                  <a:txBody>
                    <a:bodyPr/>
                    <a:lstStyle/>
                    <a:p>
                      <a:pPr algn="ctr">
                        <a:spcAft>
                          <a:spcPts val="0"/>
                        </a:spcAft>
                      </a:pPr>
                      <a:r>
                        <a:rPr lang="es-MX" sz="1200">
                          <a:effectLst/>
                        </a:rPr>
                        <a:t>Clisado Fotomecánico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hMerge="1">
                  <a:txBody>
                    <a:bodyPr/>
                    <a:lstStyle/>
                    <a:p>
                      <a:endParaRPr lang="es-EC"/>
                    </a:p>
                  </a:txBody>
                  <a:tcPr/>
                </a:tc>
                <a:tc hMerge="1">
                  <a:txBody>
                    <a:bodyPr/>
                    <a:lstStyle/>
                    <a:p>
                      <a:endParaRPr lang="es-EC"/>
                    </a:p>
                  </a:txBody>
                  <a:tcPr/>
                </a:tc>
              </a:tr>
              <a:tr h="301533">
                <a:tc>
                  <a:txBody>
                    <a:bodyPr/>
                    <a:lstStyle/>
                    <a:p>
                      <a:pPr>
                        <a:spcAft>
                          <a:spcPts val="0"/>
                        </a:spcAft>
                      </a:pPr>
                      <a:r>
                        <a:rPr lang="es-MX" sz="1200" b="0" dirty="0">
                          <a:effectLst/>
                        </a:rPr>
                        <a:t>Clisés de recorte</a:t>
                      </a:r>
                      <a:endParaRPr lang="es-EC"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a:effectLst/>
                        </a:rPr>
                        <a:t>Clisés dibujados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a:effectLst/>
                        </a:rPr>
                        <a:t>Clisés de reporte directo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dirty="0">
                          <a:effectLst/>
                        </a:rPr>
                        <a:t>Clisés de reporte indirecto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a:effectLst/>
                        </a:rPr>
                        <a:t>Clisés de reporte directo - indirecto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r>
              <a:tr h="678449">
                <a:tc>
                  <a:txBody>
                    <a:bodyPr/>
                    <a:lstStyle/>
                    <a:p>
                      <a:pPr>
                        <a:spcAft>
                          <a:spcPts val="0"/>
                        </a:spcAft>
                      </a:pPr>
                      <a:r>
                        <a:rPr lang="es-MX" sz="1200" b="0" dirty="0">
                          <a:effectLst/>
                        </a:rPr>
                        <a:t>Las formas a imprimir se recortan a mano de un material adecuado, es decir, se realizan con independencia de la pantalla y, a continuación se transfiere al tejido.</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a:effectLst/>
                        </a:rPr>
                        <a:t>Los clisés se realizan dibujando o pintando directamente sobre la pantalla, mientras que partes del tejido se obturan con cola, goma laca, tinta china, emulsión, etcétera.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gridSpan="3">
                  <a:txBody>
                    <a:bodyPr/>
                    <a:lstStyle/>
                    <a:p>
                      <a:pPr>
                        <a:spcAft>
                          <a:spcPts val="0"/>
                        </a:spcAft>
                      </a:pPr>
                      <a:r>
                        <a:rPr lang="es-MX" sz="1200" dirty="0">
                          <a:effectLst/>
                        </a:rPr>
                        <a:t>Se trata de capas de resorte sensibles a la luz, películas fotográficas y papeles de pigmento. Las partes de foto emulsión afectadas por la luz se endurecen, las partes no expuestas se pueden desprender mediante el revelado.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hMerge="1">
                  <a:txBody>
                    <a:bodyPr/>
                    <a:lstStyle/>
                    <a:p>
                      <a:endParaRPr lang="es-EC"/>
                    </a:p>
                  </a:txBody>
                  <a:tcPr/>
                </a:tc>
                <a:tc hMerge="1">
                  <a:txBody>
                    <a:bodyPr/>
                    <a:lstStyle/>
                    <a:p>
                      <a:endParaRPr lang="es-EC"/>
                    </a:p>
                  </a:txBody>
                  <a:tcPr/>
                </a:tc>
              </a:tr>
              <a:tr h="740126">
                <a:tc>
                  <a:txBody>
                    <a:bodyPr/>
                    <a:lstStyle/>
                    <a:p>
                      <a:pPr>
                        <a:spcAft>
                          <a:spcPts val="0"/>
                        </a:spcAft>
                      </a:pPr>
                      <a:r>
                        <a:rPr lang="es-MX" sz="1200" b="0" dirty="0">
                          <a:effectLst/>
                        </a:rPr>
                        <a:t>Pertenecen a este grupo:</a:t>
                      </a:r>
                      <a:endParaRPr lang="es-EC" sz="1400" b="0" dirty="0">
                        <a:effectLst/>
                      </a:endParaRPr>
                    </a:p>
                    <a:p>
                      <a:pPr marL="342900" lvl="0" indent="-342900">
                        <a:spcAft>
                          <a:spcPts val="0"/>
                        </a:spcAft>
                        <a:buFont typeface="Courier New" panose="02070309020205020404" pitchFamily="49" charset="0"/>
                        <a:buChar char="o"/>
                      </a:pPr>
                      <a:r>
                        <a:rPr lang="es-MX" sz="1200" b="0" dirty="0">
                          <a:effectLst/>
                        </a:rPr>
                        <a:t>Clisés sencillos de papel</a:t>
                      </a:r>
                      <a:endParaRPr lang="es-EC" sz="1400" b="0" dirty="0">
                        <a:effectLst/>
                      </a:endParaRPr>
                    </a:p>
                    <a:p>
                      <a:pPr marL="342900" lvl="0" indent="-342900">
                        <a:spcAft>
                          <a:spcPts val="0"/>
                        </a:spcAft>
                        <a:buFont typeface="Courier New" panose="02070309020205020404" pitchFamily="49" charset="0"/>
                        <a:buChar char="o"/>
                      </a:pPr>
                      <a:r>
                        <a:rPr lang="es-MX" sz="1200" b="0" dirty="0">
                          <a:effectLst/>
                        </a:rPr>
                        <a:t>Películas recortables</a:t>
                      </a:r>
                      <a:endParaRPr lang="es-EC" sz="1400" b="0" dirty="0">
                        <a:effectLst/>
                      </a:endParaRPr>
                    </a:p>
                    <a:p>
                      <a:pPr marL="342900" lvl="0" indent="-342900">
                        <a:spcAft>
                          <a:spcPts val="0"/>
                        </a:spcAft>
                        <a:buFont typeface="Courier New" panose="02070309020205020404" pitchFamily="49" charset="0"/>
                        <a:buChar char="o"/>
                      </a:pPr>
                      <a:r>
                        <a:rPr lang="es-MX" sz="1200" b="0" dirty="0">
                          <a:effectLst/>
                        </a:rPr>
                        <a:t>Papeles o láminas autoadhesivos para clisé</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dirty="0">
                          <a:effectLst/>
                        </a:rPr>
                        <a:t>Pertenecen a este grupo:</a:t>
                      </a:r>
                      <a:endParaRPr lang="es-EC" sz="1400" dirty="0">
                        <a:effectLst/>
                      </a:endParaRPr>
                    </a:p>
                    <a:p>
                      <a:pPr marL="342900" lvl="0" indent="-342900">
                        <a:spcAft>
                          <a:spcPts val="0"/>
                        </a:spcAft>
                        <a:buFont typeface="Courier New" panose="02070309020205020404" pitchFamily="49" charset="0"/>
                        <a:buChar char="o"/>
                      </a:pPr>
                      <a:r>
                        <a:rPr lang="es-MX" sz="1200" dirty="0">
                          <a:effectLst/>
                        </a:rPr>
                        <a:t>Clisés de obturación</a:t>
                      </a:r>
                      <a:endParaRPr lang="es-EC" sz="1400" dirty="0">
                        <a:effectLst/>
                      </a:endParaRPr>
                    </a:p>
                    <a:p>
                      <a:pPr marL="342900" lvl="0" indent="-342900">
                        <a:spcAft>
                          <a:spcPts val="0"/>
                        </a:spcAft>
                        <a:buFont typeface="Courier New" panose="02070309020205020404" pitchFamily="49" charset="0"/>
                        <a:buChar char="o"/>
                      </a:pPr>
                      <a:r>
                        <a:rPr lang="es-MX" sz="1200" dirty="0">
                          <a:effectLst/>
                        </a:rPr>
                        <a:t>Clisés de lavado</a:t>
                      </a:r>
                      <a:endParaRPr lang="es-EC" sz="1400" dirty="0">
                        <a:effectLst/>
                      </a:endParaRPr>
                    </a:p>
                    <a:p>
                      <a:pPr marL="342900" lvl="0" indent="-342900">
                        <a:spcAft>
                          <a:spcPts val="0"/>
                        </a:spcAft>
                        <a:buFont typeface="Courier New" panose="02070309020205020404" pitchFamily="49" charset="0"/>
                        <a:buChar char="o"/>
                      </a:pPr>
                      <a:r>
                        <a:rPr lang="es-MX" sz="1200" dirty="0">
                          <a:effectLst/>
                        </a:rPr>
                        <a:t>Clisés de emulsión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dirty="0">
                          <a:effectLst/>
                        </a:rPr>
                        <a:t>La capa de reporte líquida se extiende sobre el tejido y se insola después de secar.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dirty="0">
                          <a:effectLst/>
                        </a:rPr>
                        <a:t>El clisé se transfiere al tejido después de la insolación y el revelado como papel de pigmento o como película fotográfica de contacto</a:t>
                      </a:r>
                      <a:endParaRPr lang="es-EC" sz="1400" dirty="0">
                        <a:effectLst/>
                      </a:endParaRPr>
                    </a:p>
                    <a:p>
                      <a:pPr>
                        <a:spcAft>
                          <a:spcPts val="0"/>
                        </a:spcAft>
                      </a:pPr>
                      <a:r>
                        <a:rPr lang="es-MX" sz="1200" dirty="0">
                          <a:effectLst/>
                        </a:rPr>
                        <a:t> </a:t>
                      </a:r>
                      <a:endParaRPr lang="es-EC" sz="1400" dirty="0">
                        <a:effectLst/>
                      </a:endParaRPr>
                    </a:p>
                    <a:p>
                      <a:pPr>
                        <a:spcAft>
                          <a:spcPts val="0"/>
                        </a:spcAft>
                      </a:pPr>
                      <a:r>
                        <a:rPr lang="es-MX" sz="12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200" dirty="0">
                          <a:effectLst/>
                        </a:rPr>
                        <a:t>El clisé consta de una emulsión y de una película fotográfica de contacto y se insola y revela después de la transferencia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r>
              <a:tr h="2220379">
                <a:tc>
                  <a:txBody>
                    <a:bodyPr/>
                    <a:lstStyle/>
                    <a:p>
                      <a:pPr>
                        <a:spcAft>
                          <a:spcPts val="0"/>
                        </a:spcAft>
                      </a:pPr>
                      <a:r>
                        <a:rPr lang="es-MX" sz="110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100">
                          <a:effectLst/>
                        </a:rPr>
                        <a:t>Ventajas:</a:t>
                      </a:r>
                      <a:endParaRPr lang="es-EC" sz="1200">
                        <a:effectLst/>
                      </a:endParaRPr>
                    </a:p>
                    <a:p>
                      <a:pPr marL="342900" lvl="0" indent="-342900">
                        <a:spcAft>
                          <a:spcPts val="0"/>
                        </a:spcAft>
                        <a:buFont typeface="Courier New" panose="02070309020205020404" pitchFamily="49" charset="0"/>
                        <a:buChar char="o"/>
                      </a:pPr>
                      <a:r>
                        <a:rPr lang="es-MX" sz="1100">
                          <a:effectLst/>
                        </a:rPr>
                        <a:t>Realización fácil y barata</a:t>
                      </a:r>
                      <a:endParaRPr lang="es-EC" sz="1200">
                        <a:effectLst/>
                      </a:endParaRPr>
                    </a:p>
                    <a:p>
                      <a:pPr marL="342900" lvl="0" indent="-342900">
                        <a:spcAft>
                          <a:spcPts val="0"/>
                        </a:spcAft>
                        <a:buFont typeface="Courier New" panose="02070309020205020404" pitchFamily="49" charset="0"/>
                        <a:buChar char="o"/>
                      </a:pPr>
                      <a:r>
                        <a:rPr lang="es-MX" sz="1100">
                          <a:effectLst/>
                        </a:rPr>
                        <a:t>Trabajo rápido y directo sobre la pantalla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100" dirty="0">
                          <a:effectLst/>
                        </a:rPr>
                        <a:t>Ventajas:</a:t>
                      </a:r>
                      <a:endParaRPr lang="es-EC" sz="1200" dirty="0">
                        <a:effectLst/>
                      </a:endParaRPr>
                    </a:p>
                    <a:p>
                      <a:pPr marL="342900" lvl="0" indent="-342900">
                        <a:spcAft>
                          <a:spcPts val="0"/>
                        </a:spcAft>
                        <a:buFont typeface="Courier New" panose="02070309020205020404" pitchFamily="49" charset="0"/>
                        <a:buChar char="o"/>
                      </a:pPr>
                      <a:r>
                        <a:rPr lang="es-MX" sz="1100" dirty="0">
                          <a:effectLst/>
                        </a:rPr>
                        <a:t>Se pueden transferir temas fotográficos.</a:t>
                      </a:r>
                      <a:endParaRPr lang="es-EC" sz="1200" dirty="0">
                        <a:effectLst/>
                      </a:endParaRPr>
                    </a:p>
                    <a:p>
                      <a:pPr marL="342900" lvl="0" indent="-342900">
                        <a:spcAft>
                          <a:spcPts val="0"/>
                        </a:spcAft>
                        <a:buFont typeface="Courier New" panose="02070309020205020404" pitchFamily="49" charset="0"/>
                        <a:buChar char="o"/>
                      </a:pPr>
                      <a:r>
                        <a:rPr lang="es-MX" sz="1100" dirty="0">
                          <a:effectLst/>
                        </a:rPr>
                        <a:t>Es posible obtener impresiones tramadas monocolor y policromas.</a:t>
                      </a:r>
                      <a:endParaRPr lang="es-EC" sz="1200" dirty="0">
                        <a:effectLst/>
                      </a:endParaRPr>
                    </a:p>
                    <a:p>
                      <a:pPr marL="342900" lvl="0" indent="-342900">
                        <a:spcAft>
                          <a:spcPts val="0"/>
                        </a:spcAft>
                        <a:buFont typeface="Courier New" panose="02070309020205020404" pitchFamily="49" charset="0"/>
                        <a:buChar char="o"/>
                      </a:pPr>
                      <a:r>
                        <a:rPr lang="es-MX" sz="1100" dirty="0">
                          <a:effectLst/>
                        </a:rPr>
                        <a:t>Son reproducibles todos los temas gráficos y pictóricos</a:t>
                      </a:r>
                      <a:endParaRPr lang="es-EC" sz="1200" dirty="0">
                        <a:effectLst/>
                      </a:endParaRPr>
                    </a:p>
                    <a:p>
                      <a:pPr marL="342900" lvl="0" indent="-342900">
                        <a:spcAft>
                          <a:spcPts val="0"/>
                        </a:spcAft>
                        <a:buFont typeface="Courier New" panose="02070309020205020404" pitchFamily="49" charset="0"/>
                        <a:buChar char="o"/>
                      </a:pPr>
                      <a:r>
                        <a:rPr lang="es-MX" sz="1100" dirty="0">
                          <a:effectLst/>
                        </a:rPr>
                        <a:t>Alta estabilidad en la tirada y contra la abrasión</a:t>
                      </a:r>
                      <a:endParaRPr lang="es-EC" sz="1200" dirty="0">
                        <a:effectLst/>
                      </a:endParaRPr>
                    </a:p>
                    <a:p>
                      <a:pPr marL="342900" lvl="0" indent="-342900">
                        <a:spcAft>
                          <a:spcPts val="0"/>
                        </a:spcAft>
                        <a:buFont typeface="Courier New" panose="02070309020205020404" pitchFamily="49" charset="0"/>
                        <a:buChar char="o"/>
                      </a:pPr>
                      <a:r>
                        <a:rPr lang="es-MX" sz="1100" dirty="0">
                          <a:solidFill>
                            <a:schemeClr val="tx2"/>
                          </a:solidFill>
                          <a:effectLst/>
                        </a:rPr>
                        <a:t>Fácil de realizar</a:t>
                      </a:r>
                      <a:endParaRPr lang="es-EC"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100" dirty="0">
                          <a:effectLst/>
                        </a:rPr>
                        <a:t>Ventajas:</a:t>
                      </a:r>
                      <a:endParaRPr lang="es-EC" sz="1200" dirty="0">
                        <a:effectLst/>
                      </a:endParaRPr>
                    </a:p>
                    <a:p>
                      <a:pPr marL="342900" lvl="0" indent="-342900">
                        <a:spcAft>
                          <a:spcPts val="0"/>
                        </a:spcAft>
                        <a:buFont typeface="Courier New" panose="02070309020205020404" pitchFamily="49" charset="0"/>
                        <a:buChar char="o"/>
                      </a:pPr>
                      <a:r>
                        <a:rPr lang="es-MX" sz="1100" dirty="0">
                          <a:effectLst/>
                        </a:rPr>
                        <a:t>Como en clisado directo</a:t>
                      </a:r>
                      <a:endParaRPr lang="es-EC" sz="1200" dirty="0">
                        <a:effectLst/>
                      </a:endParaRPr>
                    </a:p>
                    <a:p>
                      <a:pPr marL="342900" lvl="0" indent="-342900">
                        <a:spcAft>
                          <a:spcPts val="0"/>
                        </a:spcAft>
                        <a:buFont typeface="Courier New" panose="02070309020205020404" pitchFamily="49" charset="0"/>
                        <a:buChar char="o"/>
                      </a:pPr>
                      <a:r>
                        <a:rPr lang="es-MX" sz="1100" dirty="0">
                          <a:effectLst/>
                        </a:rPr>
                        <a:t>Mayor nitidez en los bordes que con el método directo</a:t>
                      </a:r>
                      <a:endParaRPr lang="es-EC" sz="1200" dirty="0">
                        <a:effectLst/>
                      </a:endParaRPr>
                    </a:p>
                    <a:p>
                      <a:pPr marL="342900" lvl="0" indent="-342900">
                        <a:spcAft>
                          <a:spcPts val="0"/>
                        </a:spcAft>
                        <a:buFont typeface="Courier New" panose="02070309020205020404" pitchFamily="49" charset="0"/>
                        <a:buChar char="o"/>
                      </a:pPr>
                      <a:r>
                        <a:rPr lang="es-MX" sz="1100" dirty="0">
                          <a:effectLst/>
                        </a:rPr>
                        <a:t>Adecuado también para los trabajo más finos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c>
                  <a:txBody>
                    <a:bodyPr/>
                    <a:lstStyle/>
                    <a:p>
                      <a:pPr>
                        <a:spcAft>
                          <a:spcPts val="0"/>
                        </a:spcAft>
                      </a:pPr>
                      <a:r>
                        <a:rPr lang="es-MX" sz="1100" dirty="0">
                          <a:effectLst/>
                        </a:rPr>
                        <a:t>Ventajas:</a:t>
                      </a:r>
                      <a:endParaRPr lang="es-EC" sz="1200" dirty="0">
                        <a:effectLst/>
                      </a:endParaRPr>
                    </a:p>
                    <a:p>
                      <a:pPr marL="342900" lvl="0" indent="-342900">
                        <a:spcAft>
                          <a:spcPts val="0"/>
                        </a:spcAft>
                        <a:buFont typeface="Courier New" panose="02070309020205020404" pitchFamily="49" charset="0"/>
                        <a:buChar char="o"/>
                      </a:pPr>
                      <a:r>
                        <a:rPr lang="es-MX" sz="1100" dirty="0">
                          <a:effectLst/>
                        </a:rPr>
                        <a:t>Trata de combinar las ventajas de los otros dos métodos</a:t>
                      </a:r>
                      <a:endParaRPr lang="es-EC" sz="1200" dirty="0">
                        <a:effectLst/>
                      </a:endParaRPr>
                    </a:p>
                    <a:p>
                      <a:pPr marL="342900" lvl="0" indent="-342900">
                        <a:spcAft>
                          <a:spcPts val="0"/>
                        </a:spcAft>
                        <a:buFont typeface="Courier New" panose="02070309020205020404" pitchFamily="49" charset="0"/>
                        <a:buChar char="o"/>
                      </a:pPr>
                      <a:r>
                        <a:rPr lang="es-MX" sz="1100" dirty="0">
                          <a:effectLst/>
                        </a:rPr>
                        <a:t>Su gran capacidad de resistencia permite altas tiradas</a:t>
                      </a:r>
                      <a:endParaRPr lang="es-EC" sz="1200" dirty="0">
                        <a:effectLst/>
                      </a:endParaRPr>
                    </a:p>
                    <a:p>
                      <a:pPr marL="342900" lvl="0" indent="-342900">
                        <a:spcAft>
                          <a:spcPts val="0"/>
                        </a:spcAft>
                        <a:buFont typeface="Courier New" panose="02070309020205020404" pitchFamily="49" charset="0"/>
                        <a:buChar char="o"/>
                      </a:pPr>
                      <a:r>
                        <a:rPr lang="es-MX" sz="1100" dirty="0">
                          <a:effectLst/>
                        </a:rPr>
                        <a:t>Máxima nitidez de contornos en detalles finos y copias tramadas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839" marR="30839" marT="0" marB="0"/>
                </a:tc>
              </a:tr>
            </a:tbl>
          </a:graphicData>
        </a:graphic>
      </p:graphicFrame>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283485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400" dirty="0"/>
              <a:t>PROCESO DE IMPRESIÓN </a:t>
            </a:r>
            <a:r>
              <a:rPr lang="es-MX" sz="4400" dirty="0" smtClean="0"/>
              <a:t>SERIGRÁFICA</a:t>
            </a:r>
            <a:br>
              <a:rPr lang="es-MX" sz="4400" dirty="0" smtClean="0"/>
            </a:br>
            <a:r>
              <a:rPr lang="es-MX" sz="3600" dirty="0" smtClean="0"/>
              <a:t>VARIABLES</a:t>
            </a:r>
            <a:endParaRPr lang="es-EC" sz="4400" dirty="0"/>
          </a:p>
        </p:txBody>
      </p:sp>
      <p:sp>
        <p:nvSpPr>
          <p:cNvPr id="3" name="Content Placeholder 2"/>
          <p:cNvSpPr>
            <a:spLocks noGrp="1"/>
          </p:cNvSpPr>
          <p:nvPr>
            <p:ph idx="1"/>
          </p:nvPr>
        </p:nvSpPr>
        <p:spPr/>
        <p:txBody>
          <a:bodyPr>
            <a:noAutofit/>
          </a:bodyPr>
          <a:lstStyle/>
          <a:p>
            <a:pPr algn="just"/>
            <a:r>
              <a:rPr lang="es-ES_tradnl" sz="2400" dirty="0"/>
              <a:t>Cuando se trata de lograr un buen resultado de impresión, es primordial prestar una especial </a:t>
            </a:r>
            <a:r>
              <a:rPr lang="es-ES_tradnl" sz="2400" dirty="0" smtClean="0"/>
              <a:t>atención </a:t>
            </a:r>
            <a:r>
              <a:rPr lang="es-ES_tradnl" sz="2400" dirty="0"/>
              <a:t>a los factores que más influyen en la impresión serigráfica textil. </a:t>
            </a:r>
            <a:endParaRPr lang="es-EC" sz="2400" dirty="0"/>
          </a:p>
          <a:p>
            <a:endParaRPr lang="es-ES_tradnl" sz="2400" dirty="0" smtClean="0"/>
          </a:p>
          <a:p>
            <a:endParaRPr lang="es-ES_tradnl" sz="2400" dirty="0"/>
          </a:p>
          <a:p>
            <a:endParaRPr lang="es-ES_tradnl" sz="2400" dirty="0" smtClean="0"/>
          </a:p>
          <a:p>
            <a:endParaRPr lang="es-ES_tradnl" sz="2400" dirty="0"/>
          </a:p>
          <a:p>
            <a:pPr algn="just"/>
            <a:r>
              <a:rPr lang="es-ES_tradnl" sz="2400" dirty="0" smtClean="0"/>
              <a:t>El </a:t>
            </a:r>
            <a:r>
              <a:rPr lang="es-ES_tradnl" sz="2400" dirty="0"/>
              <a:t>recorrido del racle es </a:t>
            </a:r>
            <a:r>
              <a:rPr lang="es-ES_tradnl" sz="2400" dirty="0" smtClean="0"/>
              <a:t>la variable más </a:t>
            </a:r>
            <a:r>
              <a:rPr lang="es-ES_tradnl" sz="2400" dirty="0"/>
              <a:t>influenciable por parte del impresor a través de las </a:t>
            </a:r>
            <a:r>
              <a:rPr lang="es-ES_tradnl" sz="2400" dirty="0" smtClean="0"/>
              <a:t>variables de </a:t>
            </a:r>
            <a:r>
              <a:rPr lang="es-ES_tradnl" sz="2400" dirty="0"/>
              <a:t>velocidad de la máquina y longitud del </a:t>
            </a:r>
            <a:r>
              <a:rPr lang="es-ES_tradnl" sz="2400" dirty="0" smtClean="0"/>
              <a:t>recorrido.</a:t>
            </a:r>
            <a:endParaRPr lang="es-EC" sz="2400"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981490" y="2866814"/>
            <a:ext cx="3733800" cy="1981200"/>
          </a:xfrm>
          <a:prstGeom prst="rect">
            <a:avLst/>
          </a:prstGeom>
          <a:noFill/>
          <a:ln>
            <a:noFill/>
          </a:ln>
        </p:spPr>
      </p:pic>
    </p:spTree>
    <p:extLst>
      <p:ext uri="{BB962C8B-B14F-4D97-AF65-F5344CB8AC3E}">
        <p14:creationId xmlns:p14="http://schemas.microsoft.com/office/powerpoint/2010/main" val="4101241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400" dirty="0"/>
              <a:t>PROCESO DE IMPRESIÓN SERIGRÁFICA</a:t>
            </a:r>
            <a:br>
              <a:rPr lang="es-MX" sz="4400" dirty="0"/>
            </a:br>
            <a:r>
              <a:rPr lang="es-MX" sz="3600" dirty="0" smtClean="0"/>
              <a:t>NIVELACIÓN DE LA TINTA</a:t>
            </a:r>
            <a:endParaRPr lang="es-EC" sz="4400" dirty="0"/>
          </a:p>
        </p:txBody>
      </p:sp>
      <p:sp>
        <p:nvSpPr>
          <p:cNvPr id="3" name="Content Placeholder 2"/>
          <p:cNvSpPr>
            <a:spLocks noGrp="1"/>
          </p:cNvSpPr>
          <p:nvPr>
            <p:ph idx="1"/>
          </p:nvPr>
        </p:nvSpPr>
        <p:spPr/>
        <p:txBody>
          <a:bodyPr/>
          <a:lstStyle/>
          <a:p>
            <a:pPr algn="just"/>
            <a:r>
              <a:rPr lang="es-ES_tradnl" dirty="0"/>
              <a:t>Mientras más tinta se encuentre en el soporte de impresión, más importante es que la nivelación de la tinta se ajuste de forma óptima a la imagen impresa deseada.</a:t>
            </a:r>
            <a:endParaRPr lang="es-EC" dirty="0"/>
          </a:p>
          <a:p>
            <a:pPr algn="just"/>
            <a:r>
              <a:rPr lang="es-ES_tradnl" dirty="0"/>
              <a:t>Caso contrario, las posibles disonancias podrán ser detectadas visualmente por el </a:t>
            </a:r>
            <a:r>
              <a:rPr lang="es-ES_tradnl" dirty="0" smtClean="0"/>
              <a:t>consumidor </a:t>
            </a:r>
            <a:r>
              <a:rPr lang="es-ES_tradnl" dirty="0"/>
              <a:t>final y degradar la calidad del producto. </a:t>
            </a:r>
            <a:endParaRPr lang="es-EC"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462761" y="3368463"/>
            <a:ext cx="5327438" cy="2685203"/>
          </a:xfrm>
          <a:prstGeom prst="rect">
            <a:avLst/>
          </a:prstGeom>
          <a:noFill/>
          <a:ln>
            <a:noFill/>
          </a:ln>
        </p:spPr>
      </p:pic>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294802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s-ES_tradnl" sz="4400" dirty="0" smtClean="0"/>
              <a:t>Velocidad de la máquina y recorrido</a:t>
            </a:r>
            <a:br>
              <a:rPr lang="es-ES_tradnl" sz="4400" dirty="0" smtClean="0"/>
            </a:br>
            <a:r>
              <a:rPr lang="es-ES_tradnl" sz="4400" dirty="0" smtClean="0"/>
              <a:t>del racle</a:t>
            </a:r>
            <a:endParaRPr lang="es-EC" sz="4400" dirty="0"/>
          </a:p>
        </p:txBody>
      </p:sp>
      <p:sp>
        <p:nvSpPr>
          <p:cNvPr id="3" name="Content Placeholder 2"/>
          <p:cNvSpPr>
            <a:spLocks noGrp="1"/>
          </p:cNvSpPr>
          <p:nvPr>
            <p:ph idx="1"/>
          </p:nvPr>
        </p:nvSpPr>
        <p:spPr>
          <a:xfrm>
            <a:off x="1097280" y="1729251"/>
            <a:ext cx="10058400" cy="955130"/>
          </a:xfrm>
        </p:spPr>
        <p:txBody>
          <a:bodyPr>
            <a:normAutofit/>
          </a:bodyPr>
          <a:lstStyle/>
          <a:p>
            <a:pPr algn="just"/>
            <a:r>
              <a:rPr lang="es-ES_tradnl" sz="1800" dirty="0"/>
              <a:t>La velocidad de la máquina y la longitud del recorrido del racle son dos parámetros que están directamente relacionados entre sí y que afectan al mismo tiempo el comportamiento de nivelación de la tinta serigráfica. </a:t>
            </a:r>
            <a:endParaRPr lang="es-EC" sz="18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929553" y="3870337"/>
            <a:ext cx="8393853" cy="2276463"/>
          </a:xfrm>
          <a:prstGeom prst="rect">
            <a:avLst/>
          </a:prstGeom>
          <a:noFill/>
          <a:ln>
            <a:noFill/>
          </a:ln>
        </p:spPr>
      </p:pic>
      <p:sp>
        <p:nvSpPr>
          <p:cNvPr id="5" name="TextBox 4"/>
          <p:cNvSpPr txBox="1"/>
          <p:nvPr/>
        </p:nvSpPr>
        <p:spPr>
          <a:xfrm>
            <a:off x="1097280" y="2640043"/>
            <a:ext cx="10231120" cy="1354217"/>
          </a:xfrm>
          <a:prstGeom prst="rect">
            <a:avLst/>
          </a:prstGeom>
          <a:noFill/>
        </p:spPr>
        <p:txBody>
          <a:bodyPr wrap="square" rtlCol="0">
            <a:spAutoFit/>
          </a:bodyPr>
          <a:lstStyle/>
          <a:p>
            <a:pPr lvl="0"/>
            <a:r>
              <a:rPr lang="es-ES_tradnl" sz="1600" b="1" dirty="0" smtClean="0"/>
              <a:t>Velocidad de máquina variable y recorrido de racle constante</a:t>
            </a:r>
          </a:p>
          <a:p>
            <a:pPr lvl="0" algn="just"/>
            <a:r>
              <a:rPr lang="es-ES_tradnl" sz="1600" dirty="0" smtClean="0"/>
              <a:t>Cuando se trabaja con altas velocidades de máquina, la tinta de impresión apenas tiene tiempo de nivelarse, y por el secado se genera un borde de tinta. Mientras que a baja velocidad de máquina, la tinta dispone de tiempo suficiente para nivelarse y el borde de tinta queda plano cuando se seca.</a:t>
            </a:r>
            <a:endParaRPr lang="es-EC" sz="1600" dirty="0" smtClean="0"/>
          </a:p>
          <a:p>
            <a:endParaRPr lang="es-EC" dirty="0"/>
          </a:p>
        </p:txBody>
      </p:sp>
      <p:pic>
        <p:nvPicPr>
          <p:cNvPr id="6"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2332" y="0"/>
            <a:ext cx="1612308" cy="1753990"/>
          </a:xfrm>
          <a:prstGeom prst="rect">
            <a:avLst/>
          </a:prstGeom>
          <a:noFill/>
          <a:ln>
            <a:noFill/>
          </a:ln>
        </p:spPr>
      </p:pic>
    </p:spTree>
    <p:extLst>
      <p:ext uri="{BB962C8B-B14F-4D97-AF65-F5344CB8AC3E}">
        <p14:creationId xmlns:p14="http://schemas.microsoft.com/office/powerpoint/2010/main" val="2719225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400" dirty="0"/>
              <a:t>Velocidad de la máquina y recorrido </a:t>
            </a:r>
            <a:r>
              <a:rPr lang="es-ES_tradnl" sz="4400" dirty="0" smtClean="0"/>
              <a:t>del</a:t>
            </a:r>
            <a:br>
              <a:rPr lang="es-ES_tradnl" sz="4400" dirty="0" smtClean="0"/>
            </a:br>
            <a:r>
              <a:rPr lang="es-ES_tradnl" sz="4400" dirty="0" smtClean="0"/>
              <a:t>racle</a:t>
            </a:r>
            <a:endParaRPr lang="es-EC" sz="4400" dirty="0"/>
          </a:p>
        </p:txBody>
      </p:sp>
      <p:sp>
        <p:nvSpPr>
          <p:cNvPr id="3" name="Content Placeholder 2"/>
          <p:cNvSpPr>
            <a:spLocks noGrp="1"/>
          </p:cNvSpPr>
          <p:nvPr>
            <p:ph idx="1"/>
          </p:nvPr>
        </p:nvSpPr>
        <p:spPr>
          <a:xfrm>
            <a:off x="1097280" y="1940686"/>
            <a:ext cx="10700427" cy="4023360"/>
          </a:xfrm>
        </p:spPr>
        <p:txBody>
          <a:bodyPr/>
          <a:lstStyle/>
          <a:p>
            <a:pPr lvl="0"/>
            <a:r>
              <a:rPr lang="es-ES_tradnl" b="1" dirty="0"/>
              <a:t>Velocidad de máquina constante y recorrido de racle </a:t>
            </a:r>
            <a:r>
              <a:rPr lang="es-ES_tradnl" b="1" dirty="0" smtClean="0"/>
              <a:t>variable</a:t>
            </a:r>
          </a:p>
          <a:p>
            <a:pPr lvl="0"/>
            <a:r>
              <a:rPr lang="es-ES_tradnl" dirty="0"/>
              <a:t>Con un recorrido de racle corto, la tinta apenas tiene tiempo de </a:t>
            </a:r>
            <a:r>
              <a:rPr lang="es-ES_tradnl" dirty="0" smtClean="0"/>
              <a:t>nivelarse </a:t>
            </a:r>
            <a:r>
              <a:rPr lang="es-ES_tradnl" dirty="0"/>
              <a:t>por el secado que se genera en el borde de tinta. Sin embargo, con un recorrido de banda largo, la tinta tiene tiempo suficiente para nivelarse y el borde de tinta es plano durante el </a:t>
            </a:r>
            <a:r>
              <a:rPr lang="es-ES_tradnl" dirty="0" smtClean="0"/>
              <a:t>secado.</a:t>
            </a:r>
            <a:endParaRPr lang="es-EC"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224827" y="3564467"/>
            <a:ext cx="7960571" cy="2154045"/>
          </a:xfrm>
          <a:prstGeom prst="rect">
            <a:avLst/>
          </a:prstGeom>
          <a:noFill/>
          <a:ln>
            <a:noFill/>
          </a:ln>
        </p:spPr>
      </p:pic>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31492269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400" dirty="0"/>
              <a:t>PROCESO DE IMPRESIÓN SERIGRÁFICA</a:t>
            </a:r>
            <a:br>
              <a:rPr lang="es-MX" sz="4400" dirty="0"/>
            </a:br>
            <a:r>
              <a:rPr lang="es-MX" sz="3600" dirty="0" smtClean="0"/>
              <a:t>EJECUCIÓN</a:t>
            </a:r>
            <a:endParaRPr lang="es-EC" sz="4400" dirty="0"/>
          </a:p>
        </p:txBody>
      </p:sp>
      <p:sp>
        <p:nvSpPr>
          <p:cNvPr id="3" name="Content Placeholder 2"/>
          <p:cNvSpPr>
            <a:spLocks noGrp="1"/>
          </p:cNvSpPr>
          <p:nvPr>
            <p:ph idx="1"/>
          </p:nvPr>
        </p:nvSpPr>
        <p:spPr/>
        <p:txBody>
          <a:bodyPr/>
          <a:lstStyle/>
          <a:p>
            <a:pPr marL="457200" lvl="0" indent="-457200">
              <a:buFont typeface="+mj-lt"/>
              <a:buAutoNum type="arabicPeriod"/>
            </a:pPr>
            <a:r>
              <a:rPr lang="es-ES_tradnl" i="1" dirty="0"/>
              <a:t>I</a:t>
            </a:r>
            <a:r>
              <a:rPr lang="es-ES_tradnl" i="1" dirty="0" smtClean="0"/>
              <a:t>nundación</a:t>
            </a:r>
            <a:r>
              <a:rPr lang="es-ES_tradnl" dirty="0"/>
              <a:t>: Se extiende la tinta, antes del proceso de impresión y sin ejercer presión sobre toda la pantalla, la tinta debe cubrir con un espesor uniforme en los lugares abiertos del clisé, el ángulo de ataque suele no ser muy </a:t>
            </a:r>
            <a:r>
              <a:rPr lang="es-ES_tradnl" dirty="0" smtClean="0"/>
              <a:t>importante.</a:t>
            </a:r>
          </a:p>
          <a:p>
            <a:pPr marL="457200" indent="-457200">
              <a:buFont typeface="+mj-lt"/>
              <a:buAutoNum type="arabicPeriod"/>
            </a:pPr>
            <a:r>
              <a:rPr lang="es-ES_tradnl" i="1" dirty="0"/>
              <a:t>Impresión</a:t>
            </a:r>
            <a:r>
              <a:rPr lang="es-ES_tradnl" dirty="0"/>
              <a:t>: Se coloca </a:t>
            </a:r>
            <a:r>
              <a:rPr lang="es-ES_tradnl" dirty="0" smtClean="0"/>
              <a:t>el racle </a:t>
            </a:r>
            <a:r>
              <a:rPr lang="es-ES_tradnl" dirty="0"/>
              <a:t>detrás de la tinta, se atrae hacia sí sobre la pantalla con un esfuerzo de compresión uniforme, el ángulo de ataque es de 75° o </a:t>
            </a:r>
            <a:r>
              <a:rPr lang="es-ES_tradnl" dirty="0" smtClean="0"/>
              <a:t>más</a:t>
            </a:r>
            <a:r>
              <a:rPr lang="es-ES_tradnl" dirty="0"/>
              <a:t>.</a:t>
            </a:r>
            <a:endParaRPr lang="es-EC" dirty="0"/>
          </a:p>
          <a:p>
            <a:pPr marL="457200" lvl="0" indent="-457200">
              <a:buFont typeface="+mj-lt"/>
              <a:buAutoNum type="arabicPeriod"/>
            </a:pPr>
            <a:endParaRPr lang="es-EC" dirty="0"/>
          </a:p>
          <a:p>
            <a:endParaRPr lang="es-EC" dirty="0"/>
          </a:p>
        </p:txBody>
      </p:sp>
      <p:pic>
        <p:nvPicPr>
          <p:cNvPr id="4" name="Picture 3"/>
          <p:cNvPicPr/>
          <p:nvPr/>
        </p:nvPicPr>
        <p:blipFill rotWithShape="1">
          <a:blip r:embed="rId2">
            <a:extLst>
              <a:ext uri="{28A0092B-C50C-407E-A947-70E740481C1C}">
                <a14:useLocalDpi xmlns:a14="http://schemas.microsoft.com/office/drawing/2010/main" val="0"/>
              </a:ext>
            </a:extLst>
          </a:blip>
          <a:srcRect t="50092" b="23699"/>
          <a:stretch/>
        </p:blipFill>
        <p:spPr bwMode="auto">
          <a:xfrm>
            <a:off x="2140162" y="3536738"/>
            <a:ext cx="3066838" cy="1314661"/>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2">
            <a:extLst>
              <a:ext uri="{28A0092B-C50C-407E-A947-70E740481C1C}">
                <a14:useLocalDpi xmlns:a14="http://schemas.microsoft.com/office/drawing/2010/main" val="0"/>
              </a:ext>
            </a:extLst>
          </a:blip>
          <a:srcRect t="76529"/>
          <a:stretch/>
        </p:blipFill>
        <p:spPr bwMode="auto">
          <a:xfrm>
            <a:off x="2214033" y="5010786"/>
            <a:ext cx="2992967" cy="911437"/>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b="71585"/>
          <a:stretch/>
        </p:blipFill>
        <p:spPr bwMode="auto">
          <a:xfrm>
            <a:off x="6025516" y="3702576"/>
            <a:ext cx="2751667" cy="982983"/>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3">
            <a:extLst>
              <a:ext uri="{28A0092B-C50C-407E-A947-70E740481C1C}">
                <a14:useLocalDpi xmlns:a14="http://schemas.microsoft.com/office/drawing/2010/main" val="0"/>
              </a:ext>
            </a:extLst>
          </a:blip>
          <a:srcRect t="28892" b="44599"/>
          <a:stretch/>
        </p:blipFill>
        <p:spPr bwMode="auto">
          <a:xfrm>
            <a:off x="6025516" y="4858808"/>
            <a:ext cx="2817918" cy="963087"/>
          </a:xfrm>
          <a:prstGeom prst="rect">
            <a:avLst/>
          </a:prstGeom>
          <a:noFill/>
          <a:ln>
            <a:noFill/>
          </a:ln>
          <a:extLst>
            <a:ext uri="{53640926-AAD7-44D8-BBD7-CCE9431645EC}">
              <a14:shadowObscured xmlns:a14="http://schemas.microsoft.com/office/drawing/2010/main"/>
            </a:ext>
          </a:extLst>
        </p:spPr>
      </p:pic>
      <p:pic>
        <p:nvPicPr>
          <p:cNvPr id="8"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955777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400" dirty="0"/>
              <a:t>PROCESO DE IMPRESIÓN SERIGRÁFICA</a:t>
            </a:r>
            <a:br>
              <a:rPr lang="es-MX" sz="4400" dirty="0"/>
            </a:br>
            <a:r>
              <a:rPr lang="es-MX" sz="3600" dirty="0" smtClean="0"/>
              <a:t>DEFECTOS DE IMPRESIÓN</a:t>
            </a:r>
            <a:endParaRPr lang="es-EC" sz="4400"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pic>
        <p:nvPicPr>
          <p:cNvPr id="8" name="Content Placeholder 7"/>
          <p:cNvPicPr>
            <a:picLocks noGrp="1" noChangeAspect="1"/>
          </p:cNvPicPr>
          <p:nvPr>
            <p:ph idx="1"/>
          </p:nvPr>
        </p:nvPicPr>
        <p:blipFill>
          <a:blip r:embed="rId3"/>
          <a:stretch>
            <a:fillRect/>
          </a:stretch>
        </p:blipFill>
        <p:spPr>
          <a:xfrm>
            <a:off x="1437867" y="2152226"/>
            <a:ext cx="4313524" cy="4022725"/>
          </a:xfrm>
          <a:prstGeom prst="rect">
            <a:avLst/>
          </a:prstGeom>
        </p:spPr>
      </p:pic>
      <p:pic>
        <p:nvPicPr>
          <p:cNvPr id="9" name="Picture 8"/>
          <p:cNvPicPr>
            <a:picLocks noChangeAspect="1"/>
          </p:cNvPicPr>
          <p:nvPr/>
        </p:nvPicPr>
        <p:blipFill rotWithShape="1">
          <a:blip r:embed="rId4"/>
          <a:srcRect t="-1" b="2077"/>
          <a:stretch/>
        </p:blipFill>
        <p:spPr>
          <a:xfrm>
            <a:off x="5751392" y="2282372"/>
            <a:ext cx="4313524" cy="1849362"/>
          </a:xfrm>
          <a:prstGeom prst="rect">
            <a:avLst/>
          </a:prstGeom>
        </p:spPr>
      </p:pic>
      <p:pic>
        <p:nvPicPr>
          <p:cNvPr id="10" name="Content Placeholder 7"/>
          <p:cNvPicPr>
            <a:picLocks noChangeAspect="1"/>
          </p:cNvPicPr>
          <p:nvPr/>
        </p:nvPicPr>
        <p:blipFill rotWithShape="1">
          <a:blip r:embed="rId3"/>
          <a:srcRect b="95505"/>
          <a:stretch/>
        </p:blipFill>
        <p:spPr>
          <a:xfrm>
            <a:off x="5751391" y="2144495"/>
            <a:ext cx="4313524" cy="180819"/>
          </a:xfrm>
          <a:prstGeom prst="rect">
            <a:avLst/>
          </a:prstGeom>
        </p:spPr>
      </p:pic>
    </p:spTree>
    <p:extLst>
      <p:ext uri="{BB962C8B-B14F-4D97-AF65-F5344CB8AC3E}">
        <p14:creationId xmlns:p14="http://schemas.microsoft.com/office/powerpoint/2010/main" val="4154703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Dispositivos de Impresión</a:t>
            </a:r>
            <a:br>
              <a:rPr lang="es-EC" dirty="0" smtClean="0"/>
            </a:br>
            <a:r>
              <a:rPr lang="es-EC" sz="4400" dirty="0" smtClean="0"/>
              <a:t>Mecánicos</a:t>
            </a:r>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9134" y="1977862"/>
            <a:ext cx="2072381" cy="3535238"/>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560077" y="2213846"/>
            <a:ext cx="4834753" cy="3063270"/>
          </a:xfrm>
          <a:prstGeom prst="rect">
            <a:avLst/>
          </a:prstGeom>
          <a:noFill/>
          <a:ln>
            <a:noFill/>
          </a:ln>
        </p:spPr>
      </p:pic>
    </p:spTree>
    <p:extLst>
      <p:ext uri="{BB962C8B-B14F-4D97-AF65-F5344CB8AC3E}">
        <p14:creationId xmlns:p14="http://schemas.microsoft.com/office/powerpoint/2010/main" val="1043518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b="1" dirty="0" smtClean="0"/>
              <a:t>DEFINICIÓN DEL PROBLEMA</a:t>
            </a:r>
            <a:endParaRPr lang="es-EC" b="1" dirty="0"/>
          </a:p>
        </p:txBody>
      </p:sp>
      <p:sp>
        <p:nvSpPr>
          <p:cNvPr id="3" name="Content Placeholder 2"/>
          <p:cNvSpPr>
            <a:spLocks noGrp="1"/>
          </p:cNvSpPr>
          <p:nvPr>
            <p:ph idx="1"/>
          </p:nvPr>
        </p:nvSpPr>
        <p:spPr>
          <a:xfrm>
            <a:off x="1097280" y="1867505"/>
            <a:ext cx="10205720" cy="4575628"/>
          </a:xfrm>
        </p:spPr>
        <p:txBody>
          <a:bodyPr numCol="3">
            <a:normAutofit/>
          </a:bodyPr>
          <a:lstStyle/>
          <a:p>
            <a:pPr>
              <a:buFont typeface="Wingdings" panose="05000000000000000000" pitchFamily="2" charset="2"/>
              <a:buChar char="q"/>
            </a:pPr>
            <a:r>
              <a:rPr lang="es-EC" dirty="0" smtClean="0"/>
              <a:t>Dentro de la empresa Ortega de   la Barra, la gran mayoría de sus máquinas son totalmente manuales, incluyendo su pulpo serigráfico, de donde nace el primer problema de no </a:t>
            </a:r>
            <a:r>
              <a:rPr lang="es-EC" dirty="0" smtClean="0"/>
              <a:t>contar con suficientes máquinas </a:t>
            </a:r>
            <a:r>
              <a:rPr lang="es-EC" dirty="0" smtClean="0"/>
              <a:t>automatizadas </a:t>
            </a:r>
            <a:r>
              <a:rPr lang="es-EC" dirty="0" smtClean="0"/>
              <a:t>en </a:t>
            </a:r>
            <a:r>
              <a:rPr lang="es-EC" dirty="0" smtClean="0"/>
              <a:t>su línea de producción para mejorarla.</a:t>
            </a:r>
          </a:p>
          <a:p>
            <a:pPr>
              <a:buFont typeface="Wingdings" panose="05000000000000000000" pitchFamily="2" charset="2"/>
              <a:buChar char="q"/>
            </a:pPr>
            <a:endParaRPr lang="es-EC" dirty="0"/>
          </a:p>
          <a:p>
            <a:pPr>
              <a:buFont typeface="Wingdings" panose="05000000000000000000" pitchFamily="2" charset="2"/>
              <a:buChar char="q"/>
            </a:pPr>
            <a:endParaRPr lang="es-EC" dirty="0" smtClean="0"/>
          </a:p>
          <a:p>
            <a:pPr>
              <a:buFont typeface="Wingdings" panose="05000000000000000000" pitchFamily="2" charset="2"/>
              <a:buChar char="q"/>
            </a:pPr>
            <a:endParaRPr lang="es-EC" dirty="0"/>
          </a:p>
          <a:p>
            <a:pPr>
              <a:buFont typeface="Wingdings" panose="05000000000000000000" pitchFamily="2" charset="2"/>
              <a:buChar char="q"/>
            </a:pPr>
            <a:endParaRPr lang="es-EC" dirty="0" smtClean="0"/>
          </a:p>
          <a:p>
            <a:pPr>
              <a:buFont typeface="Wingdings" panose="05000000000000000000" pitchFamily="2" charset="2"/>
              <a:buChar char="q"/>
            </a:pPr>
            <a:r>
              <a:rPr lang="es-EC" dirty="0" smtClean="0"/>
              <a:t>Una máquina serigráfica manual requiere de muchos operarios humanos para su funcionamiento, uno por cada brazo del pulpo.</a:t>
            </a:r>
          </a:p>
          <a:p>
            <a:pPr>
              <a:buFont typeface="Wingdings" panose="05000000000000000000" pitchFamily="2" charset="2"/>
              <a:buChar char="q"/>
            </a:pPr>
            <a:endParaRPr lang="es-EC" dirty="0"/>
          </a:p>
          <a:p>
            <a:pPr>
              <a:buFont typeface="Wingdings" panose="05000000000000000000" pitchFamily="2" charset="2"/>
              <a:buChar char="q"/>
            </a:pPr>
            <a:endParaRPr lang="es-EC" dirty="0" smtClean="0"/>
          </a:p>
          <a:p>
            <a:pPr>
              <a:buFont typeface="Wingdings" panose="05000000000000000000" pitchFamily="2" charset="2"/>
              <a:buChar char="q"/>
            </a:pPr>
            <a:endParaRPr lang="es-EC" dirty="0"/>
          </a:p>
          <a:p>
            <a:pPr>
              <a:buFont typeface="Wingdings" panose="05000000000000000000" pitchFamily="2" charset="2"/>
              <a:buChar char="q"/>
            </a:pPr>
            <a:endParaRPr lang="es-EC" dirty="0" smtClean="0"/>
          </a:p>
          <a:p>
            <a:pPr marL="0" indent="0">
              <a:buNone/>
            </a:pPr>
            <a:endParaRPr lang="es-EC" dirty="0" smtClean="0"/>
          </a:p>
          <a:p>
            <a:pPr marL="0" indent="0">
              <a:buNone/>
            </a:pPr>
            <a:endParaRPr lang="es-EC" dirty="0" smtClean="0"/>
          </a:p>
          <a:p>
            <a:pPr>
              <a:buFont typeface="Wingdings" panose="05000000000000000000" pitchFamily="2" charset="2"/>
              <a:buChar char="q"/>
            </a:pPr>
            <a:r>
              <a:rPr lang="es-EC" dirty="0" smtClean="0"/>
              <a:t>El proceso de impresión serigráfica es muy repetitivo, y necesita de control de inventarios para optimizar los recursos materiales de la empresa.</a:t>
            </a:r>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rot="16200000">
            <a:off x="5692141" y="2603859"/>
            <a:ext cx="2523068" cy="4596679"/>
          </a:xfrm>
          <a:prstGeom prst="rect">
            <a:avLst/>
          </a:prstGeom>
        </p:spPr>
      </p:pic>
    </p:spTree>
    <p:extLst>
      <p:ext uri="{BB962C8B-B14F-4D97-AF65-F5344CB8AC3E}">
        <p14:creationId xmlns:p14="http://schemas.microsoft.com/office/powerpoint/2010/main" val="30992832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Dispositivos de Impresión</a:t>
            </a:r>
            <a:br>
              <a:rPr lang="es-EC" dirty="0"/>
            </a:br>
            <a:r>
              <a:rPr lang="es-EC" sz="4400" dirty="0" smtClean="0"/>
              <a:t>Automáticos</a:t>
            </a:r>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7280" y="2379740"/>
            <a:ext cx="5500952" cy="2507197"/>
          </a:xfrm>
          <a:prstGeom prst="rect">
            <a:avLst/>
          </a:prstGeom>
          <a:noFill/>
          <a:ln>
            <a:noFill/>
          </a:ln>
        </p:spPr>
      </p:pic>
      <p:sp>
        <p:nvSpPr>
          <p:cNvPr id="6" name="TextBox 5"/>
          <p:cNvSpPr txBox="1"/>
          <p:nvPr/>
        </p:nvSpPr>
        <p:spPr>
          <a:xfrm>
            <a:off x="7047781" y="2113472"/>
            <a:ext cx="4749926" cy="4401205"/>
          </a:xfrm>
          <a:prstGeom prst="rect">
            <a:avLst/>
          </a:prstGeom>
          <a:noFill/>
        </p:spPr>
        <p:txBody>
          <a:bodyPr wrap="square" rtlCol="0">
            <a:spAutoFit/>
          </a:bodyPr>
          <a:lstStyle/>
          <a:p>
            <a:r>
              <a:rPr lang="es-MX" sz="1400" b="1" dirty="0"/>
              <a:t>Detalles:</a:t>
            </a:r>
            <a:endParaRPr lang="es-EC" sz="1400" dirty="0"/>
          </a:p>
          <a:p>
            <a:r>
              <a:rPr lang="es-ES_tradnl" sz="1400" b="1" dirty="0"/>
              <a:t>Carrusel</a:t>
            </a:r>
            <a:endParaRPr lang="es-EC" sz="1400" dirty="0"/>
          </a:p>
          <a:p>
            <a:pPr lvl="0"/>
            <a:r>
              <a:rPr lang="es-ES_tradnl" sz="1400" dirty="0"/>
              <a:t>Giro horario y anti horario.</a:t>
            </a:r>
            <a:endParaRPr lang="es-EC" sz="1400" dirty="0"/>
          </a:p>
          <a:p>
            <a:r>
              <a:rPr lang="es-ES_tradnl" sz="1400" b="1" dirty="0"/>
              <a:t>Centro de control</a:t>
            </a:r>
            <a:endParaRPr lang="es-EC" sz="1400" dirty="0"/>
          </a:p>
          <a:p>
            <a:pPr marL="285750" lvl="0" indent="-285750">
              <a:buFont typeface="Arial" panose="020B0604020202020204" pitchFamily="34" charset="0"/>
              <a:buChar char="•"/>
            </a:pPr>
            <a:r>
              <a:rPr lang="es-EC" sz="1400" dirty="0"/>
              <a:t>El programa de cuenta regresiva indica cuando el seteo del operador se ha alcanzado.</a:t>
            </a:r>
          </a:p>
          <a:p>
            <a:pPr marL="285750" lvl="0" indent="-285750">
              <a:buFont typeface="Arial" panose="020B0604020202020204" pitchFamily="34" charset="0"/>
              <a:buChar char="•"/>
            </a:pPr>
            <a:r>
              <a:rPr lang="es-EC" sz="1400" dirty="0"/>
              <a:t>Panel de control con pantalla táctil con etiquetado basado en iconos donde se puede visualizar información y comandos en varios idiomas.</a:t>
            </a:r>
          </a:p>
          <a:p>
            <a:pPr marL="285750" lvl="0" indent="-285750">
              <a:buFont typeface="Arial" panose="020B0604020202020204" pitchFamily="34" charset="0"/>
              <a:buChar char="•"/>
            </a:pPr>
            <a:r>
              <a:rPr lang="es-EC" sz="1400" dirty="0"/>
              <a:t>Configuración de inicio de impresión /  acabado de impresión independiente, activa y detiene automáticamente los cabezales al inicio y al final de carreras de serigrafía.</a:t>
            </a:r>
          </a:p>
          <a:p>
            <a:pPr marL="285750" lvl="0" indent="-285750">
              <a:buFont typeface="Arial" panose="020B0604020202020204" pitchFamily="34" charset="0"/>
              <a:buChar char="•"/>
            </a:pPr>
            <a:r>
              <a:rPr lang="es-EC" sz="1400" dirty="0"/>
              <a:t>Mantenimiento Minder System ™ alerta a los operadores cuando el mantenimiento programado se debe realizar.</a:t>
            </a:r>
          </a:p>
          <a:p>
            <a:pPr marL="285750" lvl="0" indent="-285750">
              <a:buFont typeface="Arial" panose="020B0604020202020204" pitchFamily="34" charset="0"/>
              <a:buChar char="•"/>
            </a:pPr>
            <a:r>
              <a:rPr lang="es-EC" sz="1400" dirty="0"/>
              <a:t>Múltiple capacidad de estilo de impresión (1-9).</a:t>
            </a:r>
          </a:p>
          <a:p>
            <a:pPr marL="285750" lvl="0" indent="-285750">
              <a:buFont typeface="Arial" panose="020B0604020202020204" pitchFamily="34" charset="0"/>
              <a:buChar char="•"/>
            </a:pPr>
            <a:r>
              <a:rPr lang="es-EC" sz="1400" dirty="0"/>
              <a:t>Autodiagnóstico.</a:t>
            </a:r>
          </a:p>
          <a:p>
            <a:pPr marL="285750" lvl="0" indent="-285750">
              <a:buFont typeface="Arial" panose="020B0604020202020204" pitchFamily="34" charset="0"/>
              <a:buChar char="•"/>
            </a:pPr>
            <a:r>
              <a:rPr lang="es-EC" sz="1400" dirty="0"/>
              <a:t>Proporciona control de la funcionalidad multi-impresión.</a:t>
            </a:r>
          </a:p>
          <a:p>
            <a:pPr marL="285750" lvl="0" indent="-285750">
              <a:buFont typeface="Arial" panose="020B0604020202020204" pitchFamily="34" charset="0"/>
              <a:buChar char="•"/>
            </a:pPr>
            <a:r>
              <a:rPr lang="es-EC" sz="1400" dirty="0"/>
              <a:t>Real- time de los datos de producción.</a:t>
            </a:r>
          </a:p>
          <a:p>
            <a:endParaRPr lang="es-EC" sz="1400" dirty="0"/>
          </a:p>
        </p:txBody>
      </p:sp>
    </p:spTree>
    <p:extLst>
      <p:ext uri="{BB962C8B-B14F-4D97-AF65-F5344CB8AC3E}">
        <p14:creationId xmlns:p14="http://schemas.microsoft.com/office/powerpoint/2010/main" val="37891979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46" y="2293203"/>
            <a:ext cx="10058400" cy="1450757"/>
          </a:xfrm>
        </p:spPr>
        <p:txBody>
          <a:bodyPr>
            <a:normAutofit/>
          </a:bodyPr>
          <a:lstStyle/>
          <a:p>
            <a:pPr algn="ctr"/>
            <a:r>
              <a:rPr lang="es-EC" sz="8000" dirty="0" smtClean="0">
                <a:solidFill>
                  <a:schemeClr val="accent1"/>
                </a:solidFill>
              </a:rPr>
              <a:t>DISEÑO MECÁNICO </a:t>
            </a:r>
            <a:endParaRPr lang="es-EC" sz="8000" dirty="0">
              <a:solidFill>
                <a:schemeClr val="accent1"/>
              </a:solidFill>
            </a:endParaRPr>
          </a:p>
        </p:txBody>
      </p:sp>
    </p:spTree>
    <p:extLst>
      <p:ext uri="{BB962C8B-B14F-4D97-AF65-F5344CB8AC3E}">
        <p14:creationId xmlns:p14="http://schemas.microsoft.com/office/powerpoint/2010/main" val="2734480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ESQUEMA DE LA MÁQUINA </a:t>
            </a:r>
            <a:r>
              <a:rPr lang="es-MX" dirty="0" smtClean="0"/>
              <a:t/>
            </a:r>
            <a:br>
              <a:rPr lang="es-MX" dirty="0" smtClean="0"/>
            </a:br>
            <a:r>
              <a:rPr lang="es-MX" dirty="0" smtClean="0"/>
              <a:t>SERIGR</a:t>
            </a:r>
            <a:r>
              <a:rPr lang="es-EC" dirty="0"/>
              <a:t>Á</a:t>
            </a:r>
            <a:r>
              <a:rPr lang="es-MX" dirty="0"/>
              <a:t>FICA AUTOMATIZADA</a:t>
            </a:r>
            <a:endParaRPr lang="es-EC"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097280" y="1885136"/>
            <a:ext cx="5216525" cy="3639820"/>
          </a:xfrm>
          <a:prstGeom prst="rect">
            <a:avLst/>
          </a:prstGeom>
          <a:noFill/>
          <a:ln>
            <a:noFill/>
          </a:ln>
        </p:spPr>
      </p:pic>
      <p:sp>
        <p:nvSpPr>
          <p:cNvPr id="4" name="TextBox 3"/>
          <p:cNvSpPr txBox="1"/>
          <p:nvPr/>
        </p:nvSpPr>
        <p:spPr>
          <a:xfrm>
            <a:off x="6185140" y="2057663"/>
            <a:ext cx="5529532" cy="3139321"/>
          </a:xfrm>
          <a:prstGeom prst="rect">
            <a:avLst/>
          </a:prstGeom>
          <a:noFill/>
        </p:spPr>
        <p:txBody>
          <a:bodyPr wrap="square" rtlCol="0">
            <a:spAutoFit/>
          </a:bodyPr>
          <a:lstStyle/>
          <a:p>
            <a:pPr marL="342900" lvl="0" indent="-342900">
              <a:buFont typeface="+mj-lt"/>
              <a:buAutoNum type="arabicPeriod"/>
            </a:pPr>
            <a:r>
              <a:rPr lang="es-EC" dirty="0"/>
              <a:t>Base triangular.</a:t>
            </a:r>
          </a:p>
          <a:p>
            <a:pPr marL="342900" lvl="0" indent="-342900">
              <a:buFont typeface="+mj-lt"/>
              <a:buAutoNum type="arabicPeriod"/>
            </a:pPr>
            <a:r>
              <a:rPr lang="es-EC" dirty="0"/>
              <a:t>Piñón.</a:t>
            </a:r>
          </a:p>
          <a:p>
            <a:pPr marL="342900" lvl="0" indent="-342900">
              <a:buFont typeface="+mj-lt"/>
              <a:buAutoNum type="arabicPeriod"/>
            </a:pPr>
            <a:r>
              <a:rPr lang="es-EC" dirty="0"/>
              <a:t>Eje del Engrane.</a:t>
            </a:r>
          </a:p>
          <a:p>
            <a:pPr marL="342900" lvl="0" indent="-342900">
              <a:buFont typeface="+mj-lt"/>
              <a:buAutoNum type="arabicPeriod"/>
            </a:pPr>
            <a:r>
              <a:rPr lang="es-EC" dirty="0"/>
              <a:t>Brazo de Impresión.</a:t>
            </a:r>
          </a:p>
          <a:p>
            <a:pPr marL="342900" lvl="0" indent="-342900">
              <a:buFont typeface="+mj-lt"/>
              <a:buAutoNum type="arabicPeriod"/>
            </a:pPr>
            <a:r>
              <a:rPr lang="es-EC" dirty="0"/>
              <a:t>Pernos de Sujeción Brazo de Impresión – Soporte.</a:t>
            </a:r>
          </a:p>
          <a:p>
            <a:pPr marL="342900" lvl="0" indent="-342900">
              <a:buFont typeface="+mj-lt"/>
              <a:buAutoNum type="arabicPeriod"/>
            </a:pPr>
            <a:r>
              <a:rPr lang="es-EC" dirty="0"/>
              <a:t>Soporte del Brazo de Impresión.</a:t>
            </a:r>
          </a:p>
          <a:p>
            <a:pPr marL="342900" lvl="0" indent="-342900">
              <a:buFont typeface="+mj-lt"/>
              <a:buAutoNum type="arabicPeriod"/>
            </a:pPr>
            <a:r>
              <a:rPr lang="es-EC" dirty="0"/>
              <a:t>Rodamiento.</a:t>
            </a:r>
          </a:p>
          <a:p>
            <a:pPr marL="342900" lvl="0" indent="-342900">
              <a:buFont typeface="+mj-lt"/>
              <a:buAutoNum type="arabicPeriod"/>
            </a:pPr>
            <a:r>
              <a:rPr lang="es-EC" dirty="0"/>
              <a:t>Brazos giratorios.</a:t>
            </a:r>
          </a:p>
          <a:p>
            <a:pPr marL="342900" lvl="0" indent="-342900">
              <a:buFont typeface="+mj-lt"/>
              <a:buAutoNum type="arabicPeriod"/>
            </a:pPr>
            <a:r>
              <a:rPr lang="es-EC" dirty="0"/>
              <a:t>Engrane</a:t>
            </a:r>
          </a:p>
          <a:p>
            <a:pPr marL="342900" lvl="0" indent="-342900">
              <a:buFont typeface="+mj-lt"/>
              <a:buAutoNum type="arabicPeriod"/>
            </a:pPr>
            <a:r>
              <a:rPr lang="es-EC" dirty="0"/>
              <a:t> Base Cilíndrica.</a:t>
            </a:r>
          </a:p>
          <a:p>
            <a:endParaRPr lang="es-EC" dirty="0"/>
          </a:p>
        </p:txBody>
      </p:sp>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30173798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ANÁLISIS DE CARGAS ESTÁTICAS</a:t>
            </a:r>
            <a:endParaRPr lang="es-EC"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097280" y="1907606"/>
            <a:ext cx="5219700" cy="1438275"/>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478405" y="4276636"/>
            <a:ext cx="2457450" cy="1381125"/>
          </a:xfrm>
          <a:prstGeom prst="rect">
            <a:avLst/>
          </a:prstGeom>
          <a:noFill/>
          <a:ln>
            <a:noFill/>
          </a:ln>
        </p:spPr>
      </p:pic>
      <mc:AlternateContent xmlns:mc="http://schemas.openxmlformats.org/markup-compatibility/2006" xmlns:a14="http://schemas.microsoft.com/office/drawing/2010/main">
        <mc:Choice Requires="a14">
          <p:sp>
            <p:nvSpPr>
              <p:cNvPr id="7" name="TextBox 6"/>
              <p:cNvSpPr txBox="1"/>
              <p:nvPr/>
            </p:nvSpPr>
            <p:spPr>
              <a:xfrm>
                <a:off x="6685472" y="1907606"/>
                <a:ext cx="4580626" cy="10400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 </m:t>
                      </m:r>
                      <m:nary>
                        <m:naryPr>
                          <m:chr m:val="∑"/>
                          <m:limLoc m:val="undOvr"/>
                          <m:subHide m:val="on"/>
                          <m:supHide m:val="on"/>
                          <m:ctrlPr>
                            <a:rPr lang="es-EC" i="1">
                              <a:latin typeface="Cambria Math" panose="02040503050406030204" pitchFamily="18" charset="0"/>
                            </a:rPr>
                          </m:ctrlPr>
                        </m:naryPr>
                        <m:sub/>
                        <m:sup/>
                        <m:e>
                          <m:r>
                            <a:rPr lang="es-MX" i="1">
                              <a:latin typeface="Cambria Math" panose="02040503050406030204" pitchFamily="18" charset="0"/>
                            </a:rPr>
                            <m:t>𝐹𝑦</m:t>
                          </m:r>
                        </m:e>
                      </m:nary>
                      <m:r>
                        <a:rPr lang="es-EC" i="1">
                          <a:latin typeface="Cambria Math" panose="02040503050406030204" pitchFamily="18" charset="0"/>
                        </a:rPr>
                        <m:t>=0</m:t>
                      </m:r>
                    </m:oMath>
                  </m:oMathPara>
                </a14:m>
                <a:endParaRPr lang="es-EC" dirty="0"/>
              </a:p>
              <a:p>
                <a:pPr algn="ctr"/>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𝐹</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𝐹</m:t>
                        </m:r>
                      </m:e>
                      <m:sub>
                        <m:r>
                          <a:rPr lang="es-EC" i="1">
                            <a:latin typeface="Cambria Math" panose="02040503050406030204" pitchFamily="18" charset="0"/>
                          </a:rPr>
                          <m:t>2</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𝑏𝑧</m:t>
                        </m:r>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𝑏𝑧</m:t>
                        </m:r>
                        <m:r>
                          <a:rPr lang="es-EC" i="1">
                            <a:latin typeface="Cambria Math" panose="02040503050406030204" pitchFamily="18" charset="0"/>
                          </a:rPr>
                          <m:t>2</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𝐹</m:t>
                        </m:r>
                      </m:e>
                      <m:sub>
                        <m:r>
                          <a:rPr lang="es-EC" i="1">
                            <a:latin typeface="Cambria Math" panose="02040503050406030204" pitchFamily="18" charset="0"/>
                          </a:rPr>
                          <m:t>𝑜</m:t>
                        </m:r>
                      </m:sub>
                    </m:sSub>
                  </m:oMath>
                </a14:m>
                <a:r>
                  <a:rPr lang="en-US" i="1" dirty="0"/>
                  <a:t> </a:t>
                </a:r>
                <a:endParaRPr lang="es-EC" dirty="0"/>
              </a:p>
            </p:txBody>
          </p:sp>
        </mc:Choice>
        <mc:Fallback xmlns="">
          <p:sp>
            <p:nvSpPr>
              <p:cNvPr id="7" name="TextBox 6"/>
              <p:cNvSpPr txBox="1">
                <a:spLocks noRot="1" noChangeAspect="1" noMove="1" noResize="1" noEditPoints="1" noAdjustHandles="1" noChangeArrowheads="1" noChangeShapeType="1" noTextEdit="1"/>
              </p:cNvSpPr>
              <p:nvPr/>
            </p:nvSpPr>
            <p:spPr>
              <a:xfrm>
                <a:off x="6685472" y="1907606"/>
                <a:ext cx="4580626" cy="1040093"/>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685472" y="4276636"/>
                <a:ext cx="4580626" cy="10400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latin typeface="Cambria Math" panose="02040503050406030204" pitchFamily="18" charset="0"/>
                            </a:rPr>
                          </m:ctrlPr>
                        </m:naryPr>
                        <m:sub/>
                        <m:sup/>
                        <m:e>
                          <m:r>
                            <a:rPr lang="es-MX" i="1">
                              <a:latin typeface="Cambria Math" panose="02040503050406030204" pitchFamily="18" charset="0"/>
                            </a:rPr>
                            <m:t>𝐹𝑥</m:t>
                          </m:r>
                        </m:e>
                      </m:nary>
                      <m:r>
                        <a:rPr lang="es-MX">
                          <a:latin typeface="Cambria Math" panose="02040503050406030204" pitchFamily="18" charset="0"/>
                        </a:rPr>
                        <m:t>=0</m:t>
                      </m:r>
                    </m:oMath>
                  </m:oMathPara>
                </a14:m>
                <a:endParaRPr lang="es-EC" dirty="0"/>
              </a:p>
              <a:p>
                <a:pPr algn="ctr"/>
                <a14:m>
                  <m:oMath xmlns:m="http://schemas.openxmlformats.org/officeDocument/2006/math">
                    <m:sSub>
                      <m:sSubPr>
                        <m:ctrlPr>
                          <a:rPr lang="es-EC" i="1">
                            <a:latin typeface="Cambria Math" panose="02040503050406030204" pitchFamily="18" charset="0"/>
                          </a:rPr>
                        </m:ctrlPr>
                      </m:sSubPr>
                      <m:e>
                        <m:r>
                          <a:rPr lang="es-MX" i="1">
                            <a:latin typeface="Cambria Math" panose="02040503050406030204" pitchFamily="18" charset="0"/>
                          </a:rPr>
                          <m:t>𝑁</m:t>
                        </m:r>
                      </m:e>
                      <m:sub>
                        <m:r>
                          <a:rPr lang="es-MX" i="1">
                            <a:latin typeface="Cambria Math" panose="02040503050406030204" pitchFamily="18" charset="0"/>
                          </a:rPr>
                          <m:t>𝐹𝑀</m:t>
                        </m:r>
                      </m:sub>
                    </m:sSub>
                    <m:r>
                      <a:rPr lang="es-MX">
                        <a:latin typeface="Cambria Math" panose="02040503050406030204" pitchFamily="18" charset="0"/>
                      </a:rPr>
                      <m:t>=</m:t>
                    </m:r>
                    <m:r>
                      <a:rPr lang="es-MX" i="1">
                        <a:latin typeface="Cambria Math" panose="02040503050406030204" pitchFamily="18" charset="0"/>
                      </a:rPr>
                      <m:t>𝐹𝑚</m:t>
                    </m:r>
                  </m:oMath>
                </a14:m>
                <a:r>
                  <a:rPr lang="es-MX" dirty="0"/>
                  <a:t> </a:t>
                </a:r>
                <a:r>
                  <a:rPr lang="en-US" i="1" dirty="0"/>
                  <a:t> </a:t>
                </a:r>
                <a:endParaRPr lang="es-EC" dirty="0"/>
              </a:p>
            </p:txBody>
          </p:sp>
        </mc:Choice>
        <mc:Fallback xmlns="">
          <p:sp>
            <p:nvSpPr>
              <p:cNvPr id="8" name="TextBox 7"/>
              <p:cNvSpPr txBox="1">
                <a:spLocks noRot="1" noChangeAspect="1" noMove="1" noResize="1" noEditPoints="1" noAdjustHandles="1" noChangeArrowheads="1" noChangeShapeType="1" noTextEdit="1"/>
              </p:cNvSpPr>
              <p:nvPr/>
            </p:nvSpPr>
            <p:spPr>
              <a:xfrm>
                <a:off x="6685472" y="4276636"/>
                <a:ext cx="4580626" cy="1040093"/>
              </a:xfrm>
              <a:prstGeom prst="rect">
                <a:avLst/>
              </a:prstGeom>
              <a:blipFill rotWithShape="0">
                <a:blip r:embed="rId5"/>
                <a:stretch>
                  <a:fillRect/>
                </a:stretch>
              </a:blipFill>
            </p:spPr>
            <p:txBody>
              <a:bodyPr/>
              <a:lstStyle/>
              <a:p>
                <a:r>
                  <a:rPr lang="es-EC">
                    <a:noFill/>
                  </a:rPr>
                  <a:t> </a:t>
                </a:r>
              </a:p>
            </p:txBody>
          </p:sp>
        </mc:Fallback>
      </mc:AlternateContent>
      <p:pic>
        <p:nvPicPr>
          <p:cNvPr id="9" name="4 Imagen" descr="D:\Simbolos\Escudo-Mecatrónica-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450332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4243" y="344044"/>
            <a:ext cx="1457325" cy="2167255"/>
          </a:xfrm>
          <a:prstGeom prst="rect">
            <a:avLst/>
          </a:prstGeom>
          <a:noFill/>
          <a:ln>
            <a:noFill/>
          </a:ln>
        </p:spPr>
      </p:pic>
      <mc:AlternateContent xmlns:mc="http://schemas.openxmlformats.org/markup-compatibility/2006" xmlns:a14="http://schemas.microsoft.com/office/drawing/2010/main">
        <mc:Choice Requires="a14">
          <p:sp>
            <p:nvSpPr>
              <p:cNvPr id="4" name="TextBox 3"/>
              <p:cNvSpPr txBox="1"/>
              <p:nvPr/>
            </p:nvSpPr>
            <p:spPr>
              <a:xfrm>
                <a:off x="3261952" y="211170"/>
                <a:ext cx="2785164" cy="17821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MX" sz="1400" i="1">
                          <a:latin typeface="Cambria Math" panose="02040503050406030204" pitchFamily="18" charset="0"/>
                        </a:rPr>
                        <m:t> </m:t>
                      </m:r>
                      <m:nary>
                        <m:naryPr>
                          <m:chr m:val="∑"/>
                          <m:limLoc m:val="undOvr"/>
                          <m:subHide m:val="on"/>
                          <m:supHide m:val="on"/>
                          <m:ctrlPr>
                            <a:rPr lang="es-EC" sz="1400" i="1">
                              <a:latin typeface="Cambria Math" panose="02040503050406030204" pitchFamily="18" charset="0"/>
                            </a:rPr>
                          </m:ctrlPr>
                        </m:naryPr>
                        <m:sub/>
                        <m:sup/>
                        <m:e>
                          <m:r>
                            <a:rPr lang="es-MX" sz="1400" i="1">
                              <a:latin typeface="Cambria Math" panose="02040503050406030204" pitchFamily="18" charset="0"/>
                            </a:rPr>
                            <m:t>𝐹𝑥</m:t>
                          </m:r>
                        </m:e>
                      </m:nary>
                      <m:r>
                        <a:rPr lang="es-EC" sz="1400" i="1">
                          <a:latin typeface="Cambria Math" panose="02040503050406030204" pitchFamily="18" charset="0"/>
                        </a:rPr>
                        <m:t>=0</m:t>
                      </m:r>
                    </m:oMath>
                  </m:oMathPara>
                </a14:m>
                <a:endParaRPr lang="es-EC" sz="1400" dirty="0"/>
              </a:p>
              <a:p>
                <a:pPr algn="ctr"/>
                <a14:m>
                  <m:oMath xmlns:m="http://schemas.openxmlformats.org/officeDocument/2006/math">
                    <m:sSub>
                      <m:sSubPr>
                        <m:ctrlPr>
                          <a:rPr lang="es-EC"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𝐹𝑀</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n-US" sz="1400" i="1">
                            <a:latin typeface="Cambria Math" panose="02040503050406030204" pitchFamily="18" charset="0"/>
                          </a:rPr>
                          <m:t>𝐹</m:t>
                        </m:r>
                      </m:e>
                      <m:sub>
                        <m:r>
                          <a:rPr lang="en-US" sz="1400" i="1">
                            <a:latin typeface="Cambria Math" panose="02040503050406030204" pitchFamily="18" charset="0"/>
                          </a:rPr>
                          <m:t>𝑟𝑜𝑑</m:t>
                        </m:r>
                      </m:sub>
                    </m:sSub>
                  </m:oMath>
                </a14:m>
                <a:r>
                  <a:rPr lang="en-US" sz="1400" i="1" dirty="0"/>
                  <a:t> </a:t>
                </a:r>
                <a:r>
                  <a:rPr lang="es-EC" sz="1400" i="1" dirty="0"/>
                  <a:t>                                                                                                    </a:t>
                </a:r>
                <a:endParaRPr lang="es-EC" sz="1400" dirty="0"/>
              </a:p>
              <a:p>
                <a:r>
                  <a:rPr lang="es-MX" sz="1400" dirty="0"/>
                  <a:t> </a:t>
                </a:r>
                <a:endParaRPr lang="es-EC" sz="1400" dirty="0"/>
              </a:p>
              <a:p>
                <a:pPr/>
                <a14:m>
                  <m:oMathPara xmlns:m="http://schemas.openxmlformats.org/officeDocument/2006/math">
                    <m:oMathParaPr>
                      <m:jc m:val="centerGroup"/>
                    </m:oMathParaPr>
                    <m:oMath xmlns:m="http://schemas.openxmlformats.org/officeDocument/2006/math">
                      <m:r>
                        <a:rPr lang="es-ES_tradnl" sz="1400" i="1">
                          <a:latin typeface="Cambria Math" panose="02040503050406030204" pitchFamily="18" charset="0"/>
                        </a:rPr>
                        <m:t>      </m:t>
                      </m:r>
                      <m:nary>
                        <m:naryPr>
                          <m:chr m:val="∑"/>
                          <m:limLoc m:val="undOvr"/>
                          <m:subHide m:val="on"/>
                          <m:supHide m:val="on"/>
                          <m:ctrlPr>
                            <a:rPr lang="es-EC" sz="1400" i="1">
                              <a:latin typeface="Cambria Math" panose="02040503050406030204" pitchFamily="18" charset="0"/>
                            </a:rPr>
                          </m:ctrlPr>
                        </m:naryPr>
                        <m:sub/>
                        <m:sup/>
                        <m:e>
                          <m:r>
                            <a:rPr lang="es-ES_tradnl" sz="1400" i="1">
                              <a:latin typeface="Cambria Math" panose="02040503050406030204" pitchFamily="18" charset="0"/>
                            </a:rPr>
                            <m:t>𝑀</m:t>
                          </m:r>
                        </m:e>
                      </m:nary>
                      <m:r>
                        <a:rPr lang="es-ES_tradnl" sz="1400" i="1">
                          <a:latin typeface="Cambria Math" panose="02040503050406030204" pitchFamily="18" charset="0"/>
                        </a:rPr>
                        <m:t>=0</m:t>
                      </m:r>
                    </m:oMath>
                  </m:oMathPara>
                </a14:m>
                <a:endParaRPr lang="es-EC" sz="1400" dirty="0"/>
              </a:p>
              <a:p>
                <a:pPr algn="ctr"/>
                <a14:m>
                  <m:oMath xmlns:m="http://schemas.openxmlformats.org/officeDocument/2006/math">
                    <m:r>
                      <a:rPr lang="en-US" sz="1400" i="1">
                        <a:latin typeface="Cambria Math" panose="02040503050406030204" pitchFamily="18" charset="0"/>
                      </a:rPr>
                      <m:t>𝑀</m:t>
                    </m:r>
                    <m:r>
                      <a:rPr lang="es-EC" sz="1400" i="1">
                        <a:latin typeface="Cambria Math" panose="02040503050406030204" pitchFamily="18" charset="0"/>
                      </a:rPr>
                      <m:t>2−</m:t>
                    </m:r>
                    <m:sSub>
                      <m:sSubPr>
                        <m:ctrlPr>
                          <a:rPr lang="es-EC"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𝐹𝑀</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n-US" sz="1400" i="1">
                            <a:latin typeface="Cambria Math" panose="02040503050406030204" pitchFamily="18" charset="0"/>
                          </a:rPr>
                          <m:t>𝑑</m:t>
                        </m:r>
                      </m:e>
                      <m:sub>
                        <m:r>
                          <a:rPr lang="es-EC" sz="1400" i="1">
                            <a:latin typeface="Cambria Math" panose="02040503050406030204" pitchFamily="18" charset="0"/>
                          </a:rPr>
                          <m:t>4</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n-US" sz="1400" i="1">
                            <a:latin typeface="Cambria Math" panose="02040503050406030204" pitchFamily="18" charset="0"/>
                          </a:rPr>
                          <m:t>𝐹</m:t>
                        </m:r>
                      </m:e>
                      <m:sub>
                        <m:r>
                          <a:rPr lang="en-US" sz="1400" i="1">
                            <a:latin typeface="Cambria Math" panose="02040503050406030204" pitchFamily="18" charset="0"/>
                          </a:rPr>
                          <m:t>𝑟𝑜𝑑</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n-US" sz="1400" i="1">
                            <a:latin typeface="Cambria Math" panose="02040503050406030204" pitchFamily="18" charset="0"/>
                          </a:rPr>
                          <m:t>𝑑</m:t>
                        </m:r>
                      </m:e>
                      <m:sub>
                        <m:r>
                          <a:rPr lang="es-EC" sz="1400" i="1">
                            <a:latin typeface="Cambria Math" panose="02040503050406030204" pitchFamily="18" charset="0"/>
                          </a:rPr>
                          <m:t>3</m:t>
                        </m:r>
                      </m:sub>
                    </m:sSub>
                    <m:r>
                      <a:rPr lang="es-EC" sz="1400" i="1">
                        <a:latin typeface="Cambria Math" panose="02040503050406030204" pitchFamily="18" charset="0"/>
                      </a:rPr>
                      <m:t>=0</m:t>
                    </m:r>
                  </m:oMath>
                </a14:m>
                <a:r>
                  <a:rPr lang="es-EC" sz="1400"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3261952" y="211170"/>
                <a:ext cx="2785164" cy="1782155"/>
              </a:xfrm>
              <a:prstGeom prst="rect">
                <a:avLst/>
              </a:prstGeom>
              <a:blipFill rotWithShape="0">
                <a:blip r:embed="rId3"/>
                <a:stretch>
                  <a:fillRect t="-40068" b="-44863"/>
                </a:stretch>
              </a:blipFill>
            </p:spPr>
            <p:txBody>
              <a:bodyPr/>
              <a:lstStyle/>
              <a:p>
                <a:r>
                  <a:rPr lang="es-EC">
                    <a:noFill/>
                  </a:rPr>
                  <a:t> </a:t>
                </a:r>
              </a:p>
            </p:txBody>
          </p:sp>
        </mc:Fallback>
      </mc:AlternateContent>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423534" y="525668"/>
            <a:ext cx="1743075" cy="1153160"/>
          </a:xfrm>
          <a:prstGeom prst="rect">
            <a:avLst/>
          </a:prstGeom>
          <a:noFill/>
          <a:ln>
            <a:noFill/>
          </a:ln>
        </p:spPr>
      </p:pic>
      <mc:AlternateContent xmlns:mc="http://schemas.openxmlformats.org/markup-compatibility/2006" xmlns:a14="http://schemas.microsoft.com/office/drawing/2010/main">
        <mc:Choice Requires="a14">
          <p:sp>
            <p:nvSpPr>
              <p:cNvPr id="6" name="TextBox 5"/>
              <p:cNvSpPr txBox="1"/>
              <p:nvPr/>
            </p:nvSpPr>
            <p:spPr>
              <a:xfrm>
                <a:off x="8481479" y="525668"/>
                <a:ext cx="2785164" cy="8295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400" i="1">
                              <a:latin typeface="Cambria Math" panose="02040503050406030204" pitchFamily="18" charset="0"/>
                            </a:rPr>
                          </m:ctrlPr>
                        </m:naryPr>
                        <m:sub/>
                        <m:sup/>
                        <m:e>
                          <m:r>
                            <a:rPr lang="es-MX" sz="1400" i="1">
                              <a:latin typeface="Cambria Math" panose="02040503050406030204" pitchFamily="18" charset="0"/>
                            </a:rPr>
                            <m:t>𝐹𝑥</m:t>
                          </m:r>
                        </m:e>
                      </m:nary>
                      <m:r>
                        <a:rPr lang="es-MX" sz="1400" i="1">
                          <a:latin typeface="Cambria Math" panose="02040503050406030204" pitchFamily="18" charset="0"/>
                        </a:rPr>
                        <m:t>=0</m:t>
                      </m:r>
                    </m:oMath>
                  </m:oMathPara>
                </a14:m>
                <a:endParaRPr lang="es-EC" sz="1400" dirty="0"/>
              </a:p>
              <a:p>
                <a:pPr algn="ctr"/>
                <a14:m>
                  <m:oMath xmlns:m="http://schemas.openxmlformats.org/officeDocument/2006/math">
                    <m:sSub>
                      <m:sSubPr>
                        <m:ctrlPr>
                          <a:rPr lang="es-EC" sz="1400" i="1">
                            <a:latin typeface="Cambria Math" panose="02040503050406030204" pitchFamily="18" charset="0"/>
                          </a:rPr>
                        </m:ctrlPr>
                      </m:sSubPr>
                      <m:e>
                        <m:r>
                          <a:rPr lang="es-ES_tradnl" sz="1400" i="1">
                            <a:latin typeface="Cambria Math" panose="02040503050406030204" pitchFamily="18" charset="0"/>
                          </a:rPr>
                          <m:t>𝑅</m:t>
                        </m:r>
                      </m:e>
                      <m:sub>
                        <m:r>
                          <a:rPr lang="es-ES_tradnl" sz="1400" i="1">
                            <a:latin typeface="Cambria Math" panose="02040503050406030204" pitchFamily="18" charset="0"/>
                          </a:rPr>
                          <m:t>2</m:t>
                        </m:r>
                      </m:sub>
                    </m:sSub>
                    <m:r>
                      <a:rPr lang="es-ES_tradnl" sz="1400" i="1">
                        <a:latin typeface="Cambria Math" panose="02040503050406030204" pitchFamily="18" charset="0"/>
                      </a:rPr>
                      <m:t>=</m:t>
                    </m:r>
                    <m:sSub>
                      <m:sSubPr>
                        <m:ctrlPr>
                          <a:rPr lang="es-EC" sz="1400" i="1">
                            <a:latin typeface="Cambria Math" panose="02040503050406030204" pitchFamily="18" charset="0"/>
                          </a:rPr>
                        </m:ctrlPr>
                      </m:sSubPr>
                      <m:e>
                        <m:r>
                          <a:rPr lang="es-ES_tradnl" sz="1400" i="1">
                            <a:latin typeface="Cambria Math" panose="02040503050406030204" pitchFamily="18" charset="0"/>
                          </a:rPr>
                          <m:t>𝐹</m:t>
                        </m:r>
                      </m:e>
                      <m:sub>
                        <m:r>
                          <a:rPr lang="es-ES_tradnl" sz="1400" i="1">
                            <a:latin typeface="Cambria Math" panose="02040503050406030204" pitchFamily="18" charset="0"/>
                          </a:rPr>
                          <m:t>𝑟𝑜𝑑</m:t>
                        </m:r>
                      </m:sub>
                    </m:sSub>
                  </m:oMath>
                </a14:m>
                <a:r>
                  <a:rPr lang="es-EC" sz="1400" dirty="0"/>
                  <a:t> </a:t>
                </a:r>
              </a:p>
            </p:txBody>
          </p:sp>
        </mc:Choice>
        <mc:Fallback xmlns="">
          <p:sp>
            <p:nvSpPr>
              <p:cNvPr id="6" name="TextBox 5"/>
              <p:cNvSpPr txBox="1">
                <a:spLocks noRot="1" noChangeAspect="1" noMove="1" noResize="1" noEditPoints="1" noAdjustHandles="1" noChangeArrowheads="1" noChangeShapeType="1" noTextEdit="1"/>
              </p:cNvSpPr>
              <p:nvPr/>
            </p:nvSpPr>
            <p:spPr>
              <a:xfrm>
                <a:off x="8481479" y="525668"/>
                <a:ext cx="2785164" cy="829522"/>
              </a:xfrm>
              <a:prstGeom prst="rect">
                <a:avLst/>
              </a:prstGeom>
              <a:blipFill rotWithShape="0">
                <a:blip r:embed="rId5"/>
                <a:stretch>
                  <a:fillRect t="-86029" b="-97794"/>
                </a:stretch>
              </a:blipFill>
            </p:spPr>
            <p:txBody>
              <a:bodyPr/>
              <a:lstStyle/>
              <a:p>
                <a:r>
                  <a:rPr lang="es-EC">
                    <a:noFill/>
                  </a:rPr>
                  <a:t> </a:t>
                </a:r>
              </a:p>
            </p:txBody>
          </p:sp>
        </mc:Fallback>
      </mc:AlternateContent>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798586" y="2511299"/>
            <a:ext cx="2294890" cy="3209925"/>
          </a:xfrm>
          <a:prstGeom prst="rect">
            <a:avLst/>
          </a:prstGeom>
          <a:noFill/>
          <a:ln>
            <a:noFill/>
          </a:ln>
        </p:spPr>
      </p:pic>
      <mc:AlternateContent xmlns:mc="http://schemas.openxmlformats.org/markup-compatibility/2006" xmlns:a14="http://schemas.microsoft.com/office/drawing/2010/main">
        <mc:Choice Requires="a14">
          <p:sp>
            <p:nvSpPr>
              <p:cNvPr id="8" name="Rectangle 7"/>
              <p:cNvSpPr/>
              <p:nvPr/>
            </p:nvSpPr>
            <p:spPr>
              <a:xfrm>
                <a:off x="3357494" y="3532575"/>
                <a:ext cx="2255700" cy="1167371"/>
              </a:xfrm>
              <a:prstGeom prst="rect">
                <a:avLst/>
              </a:prstGeom>
            </p:spPr>
            <p:txBody>
              <a:bodyPr wrap="square">
                <a:spAutoFit/>
              </a:bodyPr>
              <a:lstStyle/>
              <a:p>
                <a:pPr indent="180340" algn="ctr">
                  <a:lnSpc>
                    <a:spcPct val="150000"/>
                  </a:lnSpc>
                  <a:spcAft>
                    <a:spcPts val="6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400" i="1">
                              <a:latin typeface="Cambria Math" panose="02040503050406030204" pitchFamily="18" charset="0"/>
                              <a:ea typeface="Calibri" panose="020F0502020204030204" pitchFamily="34" charset="0"/>
                              <a:cs typeface="Times New Roman" panose="02020603050405020304" pitchFamily="18" charset="0"/>
                            </a:rPr>
                          </m:ctrlPr>
                        </m:naryPr>
                        <m:sub/>
                        <m:sup/>
                        <m:e>
                          <m:r>
                            <a:rPr lang="es-EC" sz="1400" i="1">
                              <a:effectLst/>
                              <a:latin typeface="Cambria Math" panose="02040503050406030204" pitchFamily="18" charset="0"/>
                              <a:ea typeface="Calibri" panose="020F0502020204030204" pitchFamily="34" charset="0"/>
                              <a:cs typeface="Times New Roman" panose="02020603050405020304" pitchFamily="18" charset="0"/>
                            </a:rPr>
                            <m:t>𝐹𝑦</m:t>
                          </m:r>
                        </m:e>
                      </m:nary>
                      <m:r>
                        <a:rPr lang="en-US" sz="14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algn="ctr"/>
                <a14:m>
                  <m:oMath xmlns:m="http://schemas.openxmlformats.org/officeDocument/2006/math">
                    <m:sSub>
                      <m:sSubPr>
                        <m:ctrlPr>
                          <a:rPr lang="es-EC" sz="1400" i="1">
                            <a:effectLst/>
                            <a:latin typeface="Cambria Math" panose="02040503050406030204" pitchFamily="18" charset="0"/>
                          </a:rPr>
                        </m:ctrlPr>
                      </m:sSubPr>
                      <m:e>
                        <m:r>
                          <a:rPr lang="es-ES_tradnl" sz="14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S_tradnl" sz="1400" i="1">
                            <a:effectLst/>
                            <a:latin typeface="Cambria Math" panose="02040503050406030204" pitchFamily="18" charset="0"/>
                            <a:ea typeface="Calibri" panose="020F0502020204030204" pitchFamily="34" charset="0"/>
                            <a:cs typeface="Times New Roman" panose="02020603050405020304" pitchFamily="18" charset="0"/>
                          </a:rPr>
                          <m:t>𝑑𝑠</m:t>
                        </m:r>
                      </m:sub>
                    </m:sSub>
                    <m:r>
                      <a:rPr lang="es-ES_tradnl"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S_tradnl" sz="14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S_tradnl" sz="1400" i="1">
                            <a:effectLst/>
                            <a:latin typeface="Cambria Math" panose="02040503050406030204" pitchFamily="18" charset="0"/>
                            <a:ea typeface="Calibri" panose="020F0502020204030204" pitchFamily="34" charset="0"/>
                            <a:cs typeface="Times New Roman" panose="02020603050405020304" pitchFamily="18" charset="0"/>
                          </a:rPr>
                          <m:t>𝑡𝑏</m:t>
                        </m:r>
                      </m:sub>
                    </m:sSub>
                    <m:r>
                      <a:rPr lang="es-ES_tradnl"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S_tradnl" sz="14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S_tradnl" sz="1400" i="1">
                            <a:effectLst/>
                            <a:latin typeface="Cambria Math" panose="02040503050406030204" pitchFamily="18" charset="0"/>
                            <a:ea typeface="Calibri" panose="020F0502020204030204" pitchFamily="34" charset="0"/>
                            <a:cs typeface="Times New Roman" panose="02020603050405020304" pitchFamily="18" charset="0"/>
                          </a:rPr>
                          <m:t>𝑏𝑠</m:t>
                        </m:r>
                      </m:sub>
                    </m:sSub>
                    <m:r>
                      <a:rPr lang="es-ES_tradnl"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S_tradnl" sz="14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s-ES_tradnl" sz="1400" i="1">
                            <a:effectLst/>
                            <a:latin typeface="Cambria Math" panose="02040503050406030204" pitchFamily="18" charset="0"/>
                            <a:ea typeface="Calibri" panose="020F0502020204030204" pitchFamily="34" charset="0"/>
                            <a:cs typeface="Times New Roman" panose="02020603050405020304" pitchFamily="18" charset="0"/>
                          </a:rPr>
                          <m:t>𝑊𝑡𝑠</m:t>
                        </m:r>
                      </m:sub>
                    </m:sSub>
                  </m:oMath>
                </a14:m>
                <a:r>
                  <a:rPr lang="es-ES_tradnl" sz="14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2000" dirty="0"/>
              </a:p>
            </p:txBody>
          </p:sp>
        </mc:Choice>
        <mc:Fallback xmlns="">
          <p:sp>
            <p:nvSpPr>
              <p:cNvPr id="8" name="Rectangle 7"/>
              <p:cNvSpPr>
                <a:spLocks noRot="1" noChangeAspect="1" noMove="1" noResize="1" noEditPoints="1" noAdjustHandles="1" noChangeArrowheads="1" noChangeShapeType="1" noTextEdit="1"/>
              </p:cNvSpPr>
              <p:nvPr/>
            </p:nvSpPr>
            <p:spPr>
              <a:xfrm>
                <a:off x="3357494" y="3532575"/>
                <a:ext cx="2255700" cy="1167371"/>
              </a:xfrm>
              <a:prstGeom prst="rect">
                <a:avLst/>
              </a:prstGeom>
              <a:blipFill rotWithShape="0">
                <a:blip r:embed="rId7"/>
                <a:stretch>
                  <a:fillRect/>
                </a:stretch>
              </a:blipFill>
            </p:spPr>
            <p:txBody>
              <a:bodyPr/>
              <a:lstStyle/>
              <a:p>
                <a:r>
                  <a:rPr lang="es-EC">
                    <a:noFill/>
                  </a:rPr>
                  <a:t> </a:t>
                </a:r>
              </a:p>
            </p:txBody>
          </p:sp>
        </mc:Fallback>
      </mc:AlternateContent>
      <p:pic>
        <p:nvPicPr>
          <p:cNvPr id="9" name="Pictur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5048" y="2969451"/>
            <a:ext cx="2900045" cy="2293620"/>
          </a:xfrm>
          <a:prstGeom prst="rect">
            <a:avLst/>
          </a:prstGeom>
          <a:noFill/>
          <a:ln>
            <a:noFill/>
          </a:ln>
        </p:spPr>
      </p:pic>
      <mc:AlternateContent xmlns:mc="http://schemas.openxmlformats.org/markup-compatibility/2006" xmlns:a14="http://schemas.microsoft.com/office/drawing/2010/main">
        <mc:Choice Requires="a14">
          <p:sp>
            <p:nvSpPr>
              <p:cNvPr id="10" name="Rectangle 9"/>
              <p:cNvSpPr/>
              <p:nvPr/>
            </p:nvSpPr>
            <p:spPr>
              <a:xfrm>
                <a:off x="8976947" y="3603845"/>
                <a:ext cx="2351244" cy="8245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 </m:t>
                      </m:r>
                      <m:nary>
                        <m:naryPr>
                          <m:chr m:val="∑"/>
                          <m:limLoc m:val="undOvr"/>
                          <m:subHide m:val="on"/>
                          <m:supHide m:val="on"/>
                          <m:ctrlPr>
                            <a:rPr lang="es-EC" sz="1400" i="1">
                              <a:latin typeface="Cambria Math" panose="02040503050406030204" pitchFamily="18" charset="0"/>
                            </a:rPr>
                          </m:ctrlPr>
                        </m:naryPr>
                        <m:sub/>
                        <m:sup/>
                        <m:e>
                          <m:r>
                            <a:rPr lang="es-EC" sz="1400" i="1">
                              <a:latin typeface="Cambria Math" panose="02040503050406030204" pitchFamily="18" charset="0"/>
                            </a:rPr>
                            <m:t>𝐹𝑦</m:t>
                          </m:r>
                        </m:e>
                      </m:nary>
                      <m:r>
                        <a:rPr lang="es-EC" sz="1400" i="1">
                          <a:latin typeface="Cambria Math" panose="02040503050406030204" pitchFamily="18" charset="0"/>
                        </a:rPr>
                        <m:t>=0</m:t>
                      </m:r>
                    </m:oMath>
                  </m:oMathPara>
                </a14:m>
                <a:endParaRPr lang="es-EC" sz="1400" dirty="0"/>
              </a:p>
              <a:p>
                <a14:m>
                  <m:oMath xmlns:m="http://schemas.openxmlformats.org/officeDocument/2006/math">
                    <m:sSub>
                      <m:sSubPr>
                        <m:ctrlPr>
                          <a:rPr lang="es-EC" sz="1400" i="1">
                            <a:latin typeface="Cambria Math" panose="02040503050406030204" pitchFamily="18" charset="0"/>
                          </a:rPr>
                        </m:ctrlPr>
                      </m:sSubPr>
                      <m:e>
                        <m:r>
                          <a:rPr lang="es-ES_tradnl" sz="1400" i="1">
                            <a:latin typeface="Cambria Math" panose="02040503050406030204" pitchFamily="18" charset="0"/>
                          </a:rPr>
                          <m:t>𝑅</m:t>
                        </m:r>
                      </m:e>
                      <m:sub>
                        <m:r>
                          <a:rPr lang="es-ES_tradnl" sz="1400" i="1">
                            <a:latin typeface="Cambria Math" panose="02040503050406030204" pitchFamily="18" charset="0"/>
                          </a:rPr>
                          <m:t>4</m:t>
                        </m:r>
                      </m:sub>
                    </m:sSub>
                    <m:r>
                      <a:rPr lang="es-ES_tradnl" sz="1400" i="1">
                        <a:latin typeface="Cambria Math" panose="02040503050406030204" pitchFamily="18" charset="0"/>
                      </a:rPr>
                      <m:t>+</m:t>
                    </m:r>
                    <m:sSub>
                      <m:sSubPr>
                        <m:ctrlPr>
                          <a:rPr lang="es-EC" sz="1400" i="1">
                            <a:latin typeface="Cambria Math" panose="02040503050406030204" pitchFamily="18" charset="0"/>
                          </a:rPr>
                        </m:ctrlPr>
                      </m:sSubPr>
                      <m:e>
                        <m:r>
                          <a:rPr lang="es-ES_tradnl" sz="1400" i="1">
                            <a:latin typeface="Cambria Math" panose="02040503050406030204" pitchFamily="18" charset="0"/>
                          </a:rPr>
                          <m:t>𝑅</m:t>
                        </m:r>
                      </m:e>
                      <m:sub>
                        <m:r>
                          <a:rPr lang="es-ES_tradnl" sz="1400" i="1">
                            <a:latin typeface="Cambria Math" panose="02040503050406030204" pitchFamily="18" charset="0"/>
                          </a:rPr>
                          <m:t>5</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n-US" sz="1400" i="1">
                            <a:latin typeface="Cambria Math" panose="02040503050406030204" pitchFamily="18" charset="0"/>
                          </a:rPr>
                          <m:t>𝑅</m:t>
                        </m:r>
                      </m:e>
                      <m:sub>
                        <m:r>
                          <a:rPr lang="es-EC" sz="1400" i="1">
                            <a:latin typeface="Cambria Math" panose="02040503050406030204" pitchFamily="18" charset="0"/>
                          </a:rPr>
                          <m:t>9</m:t>
                        </m:r>
                      </m:sub>
                    </m:sSub>
                    <m:r>
                      <a:rPr lang="es-ES_tradnl" sz="1400" i="1">
                        <a:latin typeface="Cambria Math" panose="02040503050406030204" pitchFamily="18" charset="0"/>
                      </a:rPr>
                      <m:t>=</m:t>
                    </m:r>
                    <m:sSub>
                      <m:sSubPr>
                        <m:ctrlPr>
                          <a:rPr lang="es-EC" sz="1400" i="1">
                            <a:latin typeface="Cambria Math" panose="02040503050406030204" pitchFamily="18" charset="0"/>
                          </a:rPr>
                        </m:ctrlPr>
                      </m:sSubPr>
                      <m:e>
                        <m:r>
                          <a:rPr lang="es-ES_tradnl" sz="1400" i="1">
                            <a:latin typeface="Cambria Math" panose="02040503050406030204" pitchFamily="18" charset="0"/>
                          </a:rPr>
                          <m:t>𝑁</m:t>
                        </m:r>
                      </m:e>
                      <m:sub>
                        <m:r>
                          <a:rPr lang="es-ES_tradnl" sz="1400" i="1">
                            <a:latin typeface="Cambria Math" panose="02040503050406030204" pitchFamily="18" charset="0"/>
                          </a:rPr>
                          <m:t>𝑊𝑡𝑠</m:t>
                        </m:r>
                      </m:sub>
                    </m:sSub>
                    <m:r>
                      <a:rPr lang="es-ES_tradnl" sz="1400" i="1">
                        <a:latin typeface="Cambria Math" panose="02040503050406030204" pitchFamily="18" charset="0"/>
                      </a:rPr>
                      <m:t>+</m:t>
                    </m:r>
                    <m:sSub>
                      <m:sSubPr>
                        <m:ctrlPr>
                          <a:rPr lang="es-EC" sz="1400" i="1">
                            <a:latin typeface="Cambria Math" panose="02040503050406030204" pitchFamily="18" charset="0"/>
                          </a:rPr>
                        </m:ctrlPr>
                      </m:sSubPr>
                      <m:e>
                        <m:r>
                          <a:rPr lang="es-ES_tradnl" sz="1400" i="1">
                            <a:latin typeface="Cambria Math" panose="02040503050406030204" pitchFamily="18" charset="0"/>
                          </a:rPr>
                          <m:t>𝑊</m:t>
                        </m:r>
                      </m:e>
                      <m:sub>
                        <m:r>
                          <a:rPr lang="es-ES_tradnl" sz="1400" i="1">
                            <a:latin typeface="Cambria Math" panose="02040503050406030204" pitchFamily="18" charset="0"/>
                          </a:rPr>
                          <m:t>𝑏</m:t>
                        </m:r>
                        <m:r>
                          <a:rPr lang="es-ES_tradnl" sz="1400" i="1">
                            <a:latin typeface="Cambria Math" panose="02040503050406030204" pitchFamily="18" charset="0"/>
                          </a:rPr>
                          <m:t>2</m:t>
                        </m:r>
                      </m:sub>
                    </m:sSub>
                  </m:oMath>
                </a14:m>
                <a:r>
                  <a:rPr lang="es-ES_tradnl" sz="1200" i="1" dirty="0"/>
                  <a:t> </a:t>
                </a:r>
                <a:r>
                  <a:rPr lang="es-ES_tradnl" sz="1200" i="1"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10" name="Rectangle 9"/>
              <p:cNvSpPr>
                <a:spLocks noRot="1" noChangeAspect="1" noMove="1" noResize="1" noEditPoints="1" noAdjustHandles="1" noChangeArrowheads="1" noChangeShapeType="1" noTextEdit="1"/>
              </p:cNvSpPr>
              <p:nvPr/>
            </p:nvSpPr>
            <p:spPr>
              <a:xfrm>
                <a:off x="8976947" y="3603845"/>
                <a:ext cx="2351244" cy="824585"/>
              </a:xfrm>
              <a:prstGeom prst="rect">
                <a:avLst/>
              </a:prstGeom>
              <a:blipFill rotWithShape="0">
                <a:blip r:embed="rId9"/>
                <a:stretch>
                  <a:fillRect t="-86667" b="-99259"/>
                </a:stretch>
              </a:blipFill>
            </p:spPr>
            <p:txBody>
              <a:bodyPr/>
              <a:lstStyle/>
              <a:p>
                <a:r>
                  <a:rPr lang="es-EC">
                    <a:noFill/>
                  </a:rPr>
                  <a:t> </a:t>
                </a:r>
              </a:p>
            </p:txBody>
          </p:sp>
        </mc:Fallback>
      </mc:AlternateContent>
    </p:spTree>
    <p:extLst>
      <p:ext uri="{BB962C8B-B14F-4D97-AF65-F5344CB8AC3E}">
        <p14:creationId xmlns:p14="http://schemas.microsoft.com/office/powerpoint/2010/main" val="36459669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3577" y="802167"/>
            <a:ext cx="4986068" cy="2622520"/>
          </a:xfrm>
          <a:prstGeom prst="rect">
            <a:avLst/>
          </a:prstGeom>
          <a:noFill/>
          <a:ln>
            <a:noFill/>
          </a:ln>
        </p:spPr>
      </p:pic>
      <mc:AlternateContent xmlns:mc="http://schemas.openxmlformats.org/markup-compatibility/2006" xmlns:a14="http://schemas.microsoft.com/office/drawing/2010/main">
        <mc:Choice Requires="a14">
          <p:sp>
            <p:nvSpPr>
              <p:cNvPr id="4" name="TextBox 3"/>
              <p:cNvSpPr txBox="1"/>
              <p:nvPr/>
            </p:nvSpPr>
            <p:spPr>
              <a:xfrm>
                <a:off x="6219645" y="448574"/>
                <a:ext cx="5779698" cy="2476319"/>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nary>
                        <m:naryPr>
                          <m:chr m:val="∑"/>
                          <m:limLoc m:val="undOvr"/>
                          <m:subHide m:val="on"/>
                          <m:supHide m:val="on"/>
                          <m:ctrlPr>
                            <a:rPr lang="es-EC" sz="1400" i="1" smtClean="0">
                              <a:latin typeface="Cambria Math" panose="02040503050406030204" pitchFamily="18" charset="0"/>
                            </a:rPr>
                          </m:ctrlPr>
                        </m:naryPr>
                        <m:sub/>
                        <m:sup/>
                        <m:e>
                          <m:r>
                            <a:rPr lang="es-MX" sz="1400" i="1">
                              <a:latin typeface="Cambria Math" panose="02040503050406030204" pitchFamily="18" charset="0"/>
                            </a:rPr>
                            <m:t>𝐹𝑦</m:t>
                          </m:r>
                        </m:e>
                      </m:nary>
                      <m:r>
                        <a:rPr lang="es-MX" sz="1400" i="1">
                          <a:latin typeface="Cambria Math" panose="02040503050406030204" pitchFamily="18" charset="0"/>
                        </a:rPr>
                        <m:t>=0</m:t>
                      </m:r>
                    </m:oMath>
                  </m:oMathPara>
                </a14:m>
                <a:endParaRPr lang="es-EC" sz="1400" dirty="0"/>
              </a:p>
              <a:p>
                <a:pPr algn="ctr"/>
                <a14:m>
                  <m:oMath xmlns:m="http://schemas.openxmlformats.org/officeDocument/2006/math">
                    <m:sSub>
                      <m:sSubPr>
                        <m:ctrlPr>
                          <a:rPr lang="es-EC" sz="1400" i="1">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𝑡𝑙</m:t>
                        </m:r>
                      </m:sub>
                    </m:sSub>
                    <m:r>
                      <a:rPr lang="es-MX" sz="1400" i="1">
                        <a:latin typeface="Cambria Math" panose="02040503050406030204" pitchFamily="18" charset="0"/>
                      </a:rPr>
                      <m:t>=</m:t>
                    </m:r>
                    <m:sSub>
                      <m:sSubPr>
                        <m:ctrlPr>
                          <a:rPr lang="es-EC" sz="1400" i="1">
                            <a:latin typeface="Cambria Math" panose="02040503050406030204" pitchFamily="18" charset="0"/>
                          </a:rPr>
                        </m:ctrlPr>
                      </m:sSubPr>
                      <m:e>
                        <m:r>
                          <a:rPr lang="es-MX" sz="1400" i="1">
                            <a:latin typeface="Cambria Math" panose="02040503050406030204" pitchFamily="18" charset="0"/>
                          </a:rPr>
                          <m:t>𝑅</m:t>
                        </m:r>
                      </m:e>
                      <m:sub>
                        <m:r>
                          <a:rPr lang="es-MX" sz="1400" i="1">
                            <a:latin typeface="Cambria Math" panose="02040503050406030204" pitchFamily="18" charset="0"/>
                          </a:rPr>
                          <m:t>6</m:t>
                        </m:r>
                      </m:sub>
                    </m:sSub>
                    <m:r>
                      <a:rPr lang="es-MX" sz="1400" i="1">
                        <a:latin typeface="Cambria Math" panose="02040503050406030204" pitchFamily="18" charset="0"/>
                      </a:rPr>
                      <m:t>+</m:t>
                    </m:r>
                    <m:sSub>
                      <m:sSubPr>
                        <m:ctrlPr>
                          <a:rPr lang="es-EC" sz="1400" i="1">
                            <a:latin typeface="Cambria Math" panose="02040503050406030204" pitchFamily="18" charset="0"/>
                          </a:rPr>
                        </m:ctrlPr>
                      </m:sSubPr>
                      <m:e>
                        <m:r>
                          <a:rPr lang="es-MX" sz="1400" i="1">
                            <a:latin typeface="Cambria Math" panose="02040503050406030204" pitchFamily="18" charset="0"/>
                          </a:rPr>
                          <m:t>𝑅</m:t>
                        </m:r>
                      </m:e>
                      <m:sub>
                        <m:r>
                          <a:rPr lang="es-MX" sz="1400" i="1">
                            <a:latin typeface="Cambria Math" panose="02040503050406030204" pitchFamily="18" charset="0"/>
                          </a:rPr>
                          <m:t>7</m:t>
                        </m:r>
                      </m:sub>
                    </m:sSub>
                  </m:oMath>
                </a14:m>
                <a:r>
                  <a:rPr lang="es-MX" sz="1400" i="1" dirty="0"/>
                  <a:t>     </a:t>
                </a:r>
                <a:r>
                  <a:rPr lang="es-EC" sz="1400" i="1" dirty="0"/>
                  <a:t>                                                     </a:t>
                </a:r>
                <a:endParaRPr lang="es-EC" sz="1400" i="1" dirty="0" smtClean="0"/>
              </a:p>
              <a:p>
                <a:pPr algn="ctr"/>
                <a:r>
                  <a:rPr lang="es-EC" sz="1400" i="1" dirty="0" smtClean="0"/>
                  <a:t> </a:t>
                </a:r>
                <a14:m>
                  <m:oMath xmlns:m="http://schemas.openxmlformats.org/officeDocument/2006/math">
                    <m:sSub>
                      <m:sSubPr>
                        <m:ctrlPr>
                          <a:rPr lang="es-EC" sz="1400" i="1">
                            <a:latin typeface="Cambria Math" panose="02040503050406030204" pitchFamily="18" charset="0"/>
                          </a:rPr>
                        </m:ctrlPr>
                      </m:sSubPr>
                      <m:e>
                        <m:r>
                          <a:rPr lang="es-MX" sz="1400" i="1">
                            <a:latin typeface="Cambria Math" panose="02040503050406030204" pitchFamily="18" charset="0"/>
                          </a:rPr>
                          <m:t>𝑅</m:t>
                        </m:r>
                      </m:e>
                      <m:sub>
                        <m:r>
                          <a:rPr lang="es-MX" sz="1400" i="1">
                            <a:latin typeface="Cambria Math" panose="02040503050406030204" pitchFamily="18" charset="0"/>
                          </a:rPr>
                          <m:t>8</m:t>
                        </m:r>
                      </m:sub>
                    </m:sSub>
                    <m:r>
                      <a:rPr lang="es-MX" sz="1400" i="1">
                        <a:latin typeface="Cambria Math" panose="02040503050406030204" pitchFamily="18" charset="0"/>
                      </a:rPr>
                      <m:t>=</m:t>
                    </m:r>
                    <m:sSub>
                      <m:sSubPr>
                        <m:ctrlPr>
                          <a:rPr lang="es-EC" sz="1400" i="1">
                            <a:latin typeface="Cambria Math" panose="02040503050406030204" pitchFamily="18" charset="0"/>
                          </a:rPr>
                        </m:ctrlPr>
                      </m:sSubPr>
                      <m:e>
                        <m:r>
                          <a:rPr lang="es-MX" sz="1400" i="1">
                            <a:latin typeface="Cambria Math" panose="02040503050406030204" pitchFamily="18" charset="0"/>
                          </a:rPr>
                          <m:t>𝑅</m:t>
                        </m:r>
                      </m:e>
                      <m:sub>
                        <m:r>
                          <a:rPr lang="es-MX" sz="1400" i="1">
                            <a:latin typeface="Cambria Math" panose="02040503050406030204" pitchFamily="18" charset="0"/>
                          </a:rPr>
                          <m:t>6</m:t>
                        </m:r>
                      </m:sub>
                    </m:sSub>
                    <m:r>
                      <a:rPr lang="es-MX" sz="1400" i="1">
                        <a:latin typeface="Cambria Math" panose="02040503050406030204" pitchFamily="18" charset="0"/>
                      </a:rPr>
                      <m:t>+</m:t>
                    </m:r>
                    <m:sSub>
                      <m:sSubPr>
                        <m:ctrlPr>
                          <a:rPr lang="es-EC" sz="1400" i="1">
                            <a:latin typeface="Cambria Math" panose="02040503050406030204" pitchFamily="18" charset="0"/>
                          </a:rPr>
                        </m:ctrlPr>
                      </m:sSubPr>
                      <m:e>
                        <m:r>
                          <a:rPr lang="es-MX" sz="1400" i="1">
                            <a:latin typeface="Cambria Math" panose="02040503050406030204" pitchFamily="18" charset="0"/>
                          </a:rPr>
                          <m:t>𝑅</m:t>
                        </m:r>
                      </m:e>
                      <m:sub>
                        <m:r>
                          <a:rPr lang="es-MX" sz="1400" i="1">
                            <a:latin typeface="Cambria Math" panose="02040503050406030204" pitchFamily="18" charset="0"/>
                          </a:rPr>
                          <m:t>7</m:t>
                        </m:r>
                      </m:sub>
                    </m:sSub>
                    <m:r>
                      <a:rPr lang="es-MX" sz="1400" i="1">
                        <a:latin typeface="Cambria Math" panose="02040503050406030204" pitchFamily="18" charset="0"/>
                      </a:rPr>
                      <m:t>+</m:t>
                    </m:r>
                    <m:sSub>
                      <m:sSubPr>
                        <m:ctrlPr>
                          <a:rPr lang="es-EC" sz="1400" i="1">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𝑚𝑡</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𝑏</m:t>
                        </m:r>
                        <m:r>
                          <a:rPr lang="es-EC" sz="1400" i="1">
                            <a:latin typeface="Cambria Math" panose="02040503050406030204" pitchFamily="18" charset="0"/>
                          </a:rPr>
                          <m:t>1</m:t>
                        </m:r>
                      </m:sub>
                    </m:sSub>
                    <m:r>
                      <a:rPr lang="es-EC" sz="1400" i="1">
                        <a:latin typeface="Cambria Math" panose="02040503050406030204" pitchFamily="18" charset="0"/>
                      </a:rPr>
                      <m:t>+500</m:t>
                    </m:r>
                  </m:oMath>
                </a14:m>
                <a:endParaRPr lang="es-EC" sz="1400" i="1" dirty="0" smtClean="0"/>
              </a:p>
              <a:p>
                <a:endParaRPr lang="es-EC" sz="1400" i="1" dirty="0" smtClean="0"/>
              </a:p>
              <a:p>
                <a:endParaRPr lang="es-EC" sz="1400" i="1" dirty="0" smtClean="0"/>
              </a:p>
              <a:p>
                <a:pPr/>
                <a14:m>
                  <m:oMathPara xmlns:m="http://schemas.openxmlformats.org/officeDocument/2006/math">
                    <m:oMathParaPr>
                      <m:jc m:val="center"/>
                    </m:oMathParaPr>
                    <m:oMath xmlns:m="http://schemas.openxmlformats.org/officeDocument/2006/math">
                      <m:nary>
                        <m:naryPr>
                          <m:chr m:val="∑"/>
                          <m:limLoc m:val="undOvr"/>
                          <m:subHide m:val="on"/>
                          <m:supHide m:val="on"/>
                          <m:ctrlPr>
                            <a:rPr lang="es-EC" sz="1400" i="1">
                              <a:latin typeface="Cambria Math" panose="02040503050406030204" pitchFamily="18" charset="0"/>
                            </a:rPr>
                          </m:ctrlPr>
                        </m:naryPr>
                        <m:sub/>
                        <m:sup/>
                        <m:e>
                          <m:r>
                            <a:rPr lang="es-EC" sz="1400" i="1">
                              <a:latin typeface="Cambria Math" panose="02040503050406030204" pitchFamily="18" charset="0"/>
                            </a:rPr>
                            <m:t>𝑀</m:t>
                          </m:r>
                        </m:e>
                      </m:nary>
                      <m:r>
                        <a:rPr lang="es-EC" sz="1400" i="1">
                          <a:latin typeface="Cambria Math" panose="02040503050406030204" pitchFamily="18" charset="0"/>
                        </a:rPr>
                        <m:t>=0</m:t>
                      </m:r>
                    </m:oMath>
                  </m:oMathPara>
                </a14:m>
                <a:endParaRPr lang="es-EC" sz="1400" dirty="0"/>
              </a:p>
              <a:p>
                <a:pPr/>
                <a14:m>
                  <m:oMathPara xmlns:m="http://schemas.openxmlformats.org/officeDocument/2006/math">
                    <m:oMathParaPr>
                      <m:jc m:val="center"/>
                    </m:oMathParaPr>
                    <m:oMath xmlns:m="http://schemas.openxmlformats.org/officeDocument/2006/math">
                      <m:r>
                        <a:rPr lang="es-EC" sz="1400" i="1">
                          <a:latin typeface="Cambria Math" panose="02040503050406030204" pitchFamily="18" charset="0"/>
                        </a:rPr>
                        <m:t>      </m:t>
                      </m:r>
                      <m:sSub>
                        <m:sSubPr>
                          <m:ctrlPr>
                            <a:rPr lang="es-EC" sz="1400" i="1">
                              <a:latin typeface="Cambria Math" panose="02040503050406030204" pitchFamily="18" charset="0"/>
                            </a:rPr>
                          </m:ctrlPr>
                        </m:sSubPr>
                        <m:e>
                          <m:r>
                            <a:rPr lang="es-EC" sz="1400" i="1">
                              <a:latin typeface="Cambria Math" panose="02040503050406030204" pitchFamily="18" charset="0"/>
                            </a:rPr>
                            <m:t>𝑀</m:t>
                          </m:r>
                        </m:e>
                        <m:sub>
                          <m:r>
                            <a:rPr lang="es-EC" sz="1400" i="1">
                              <a:latin typeface="Cambria Math" panose="02040503050406030204" pitchFamily="18" charset="0"/>
                            </a:rPr>
                            <m:t>4</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𝑊</m:t>
                          </m:r>
                        </m:e>
                        <m:sub>
                          <m:r>
                            <a:rPr lang="es-EC" sz="1400" i="1">
                              <a:latin typeface="Cambria Math" panose="02040503050406030204" pitchFamily="18" charset="0"/>
                            </a:rPr>
                            <m:t>𝑚𝑡</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𝑑</m:t>
                          </m:r>
                        </m:e>
                        <m:sub>
                          <m:r>
                            <a:rPr lang="es-EC" sz="1400" i="1">
                              <a:latin typeface="Cambria Math" panose="02040503050406030204" pitchFamily="18" charset="0"/>
                            </a:rPr>
                            <m:t>5</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𝑅</m:t>
                          </m:r>
                        </m:e>
                        <m:sub>
                          <m:r>
                            <a:rPr lang="es-EC" sz="1400" i="1">
                              <a:latin typeface="Cambria Math" panose="02040503050406030204" pitchFamily="18" charset="0"/>
                            </a:rPr>
                            <m:t>6</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m:t>
                          </m:r>
                          <m:r>
                            <a:rPr lang="es-EC" sz="1400" i="1">
                              <a:latin typeface="Cambria Math" panose="02040503050406030204" pitchFamily="18" charset="0"/>
                            </a:rPr>
                            <m:t>𝑑</m:t>
                          </m:r>
                        </m:e>
                        <m:sub>
                          <m:r>
                            <a:rPr lang="es-EC" sz="1400" i="1">
                              <a:latin typeface="Cambria Math" panose="02040503050406030204" pitchFamily="18" charset="0"/>
                            </a:rPr>
                            <m:t>5</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𝑑</m:t>
                          </m:r>
                        </m:e>
                        <m:sub>
                          <m:r>
                            <a:rPr lang="es-EC" sz="1400" i="1">
                              <a:latin typeface="Cambria Math" panose="02040503050406030204" pitchFamily="18" charset="0"/>
                            </a:rPr>
                            <m:t>6</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𝑅</m:t>
                          </m:r>
                        </m:e>
                        <m:sub>
                          <m:r>
                            <a:rPr lang="es-EC" sz="1400" i="1">
                              <a:latin typeface="Cambria Math" panose="02040503050406030204" pitchFamily="18" charset="0"/>
                            </a:rPr>
                            <m:t>7</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m:t>
                          </m:r>
                          <m:r>
                            <a:rPr lang="es-EC" sz="1400" i="1">
                              <a:latin typeface="Cambria Math" panose="02040503050406030204" pitchFamily="18" charset="0"/>
                            </a:rPr>
                            <m:t>𝑑</m:t>
                          </m:r>
                        </m:e>
                        <m:sub>
                          <m:r>
                            <a:rPr lang="es-EC" sz="1400" i="1">
                              <a:latin typeface="Cambria Math" panose="02040503050406030204" pitchFamily="18" charset="0"/>
                            </a:rPr>
                            <m:t>5</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𝑑</m:t>
                          </m:r>
                        </m:e>
                        <m:sub>
                          <m:r>
                            <a:rPr lang="es-EC" sz="1400" i="1">
                              <a:latin typeface="Cambria Math" panose="02040503050406030204" pitchFamily="18" charset="0"/>
                            </a:rPr>
                            <m:t>6</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𝑑</m:t>
                          </m:r>
                        </m:e>
                        <m:sub>
                          <m:r>
                            <a:rPr lang="es-EC" sz="1400" i="1">
                              <a:latin typeface="Cambria Math" panose="02040503050406030204" pitchFamily="18" charset="0"/>
                            </a:rPr>
                            <m:t>7</m:t>
                          </m:r>
                        </m:sub>
                      </m:sSub>
                      <m:r>
                        <a:rPr lang="es-EC" sz="1400" i="1">
                          <a:latin typeface="Cambria Math" panose="02040503050406030204" pitchFamily="18" charset="0"/>
                        </a:rPr>
                        <m:t>)</m:t>
                      </m:r>
                    </m:oMath>
                  </m:oMathPara>
                </a14:m>
                <a:endParaRPr lang="es-EC" sz="1400" dirty="0" smtClean="0"/>
              </a:p>
              <a:p>
                <a:pPr algn="ctr"/>
                <a14:m>
                  <m:oMath xmlns:m="http://schemas.openxmlformats.org/officeDocument/2006/math">
                    <m:r>
                      <a:rPr lang="es-EC" sz="1400" i="1">
                        <a:latin typeface="Cambria Math" panose="02040503050406030204" pitchFamily="18" charset="0"/>
                      </a:rPr>
                      <m:t>−500∗</m:t>
                    </m:r>
                    <m:sSub>
                      <m:sSubPr>
                        <m:ctrlPr>
                          <a:rPr lang="es-EC" sz="1400" i="1">
                            <a:latin typeface="Cambria Math" panose="02040503050406030204" pitchFamily="18" charset="0"/>
                          </a:rPr>
                        </m:ctrlPr>
                      </m:sSubPr>
                      <m:e>
                        <m:r>
                          <a:rPr lang="es-EC" sz="1400" i="1">
                            <a:latin typeface="Cambria Math" panose="02040503050406030204" pitchFamily="18" charset="0"/>
                          </a:rPr>
                          <m:t>(</m:t>
                        </m:r>
                        <m:r>
                          <a:rPr lang="es-EC" sz="1400" i="1">
                            <a:latin typeface="Cambria Math" panose="02040503050406030204" pitchFamily="18" charset="0"/>
                          </a:rPr>
                          <m:t>𝑑</m:t>
                        </m:r>
                      </m:e>
                      <m:sub>
                        <m:r>
                          <a:rPr lang="es-EC" sz="1400" i="1">
                            <a:latin typeface="Cambria Math" panose="02040503050406030204" pitchFamily="18" charset="0"/>
                          </a:rPr>
                          <m:t>5</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𝑑</m:t>
                        </m:r>
                      </m:e>
                      <m:sub>
                        <m:r>
                          <a:rPr lang="es-EC" sz="1400" i="1">
                            <a:latin typeface="Cambria Math" panose="02040503050406030204" pitchFamily="18" charset="0"/>
                          </a:rPr>
                          <m:t>6</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𝑑</m:t>
                        </m:r>
                      </m:e>
                      <m:sub>
                        <m:r>
                          <a:rPr lang="es-EC" sz="1400" i="1">
                            <a:latin typeface="Cambria Math" panose="02040503050406030204" pitchFamily="18" charset="0"/>
                          </a:rPr>
                          <m:t>7</m:t>
                        </m:r>
                      </m:sub>
                    </m:sSub>
                    <m:r>
                      <a:rPr lang="es-EC" sz="1400" i="1">
                        <a:latin typeface="Cambria Math" panose="02040503050406030204" pitchFamily="18" charset="0"/>
                      </a:rPr>
                      <m:t>)=0</m:t>
                    </m:r>
                  </m:oMath>
                </a14:m>
                <a:r>
                  <a:rPr lang="es-EC" sz="1400" i="1" dirty="0"/>
                  <a:t> </a:t>
                </a:r>
                <a:r>
                  <a:rPr lang="es-EC" sz="1400" i="1" dirty="0" smtClean="0"/>
                  <a:t> </a:t>
                </a:r>
                <a:endParaRPr lang="es-EC" sz="1400" dirty="0"/>
              </a:p>
            </p:txBody>
          </p:sp>
        </mc:Choice>
        <mc:Fallback xmlns="">
          <p:sp>
            <p:nvSpPr>
              <p:cNvPr id="4" name="TextBox 3"/>
              <p:cNvSpPr txBox="1">
                <a:spLocks noRot="1" noChangeAspect="1" noMove="1" noResize="1" noEditPoints="1" noAdjustHandles="1" noChangeArrowheads="1" noChangeShapeType="1" noTextEdit="1"/>
              </p:cNvSpPr>
              <p:nvPr/>
            </p:nvSpPr>
            <p:spPr>
              <a:xfrm>
                <a:off x="6219645" y="448574"/>
                <a:ext cx="5779698" cy="2476319"/>
              </a:xfrm>
              <a:prstGeom prst="rect">
                <a:avLst/>
              </a:prstGeom>
              <a:blipFill rotWithShape="0">
                <a:blip r:embed="rId3"/>
                <a:stretch>
                  <a:fillRect t="-28818" b="-21429"/>
                </a:stretch>
              </a:blipFill>
            </p:spPr>
            <p:txBody>
              <a:bodyPr/>
              <a:lstStyle/>
              <a:p>
                <a:r>
                  <a:rPr lang="es-EC">
                    <a:noFill/>
                  </a:rPr>
                  <a:t> </a:t>
                </a:r>
              </a:p>
            </p:txBody>
          </p:sp>
        </mc:Fallback>
      </mc:AlternateContent>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7119" y="4129052"/>
            <a:ext cx="4378984" cy="1245205"/>
          </a:xfrm>
          <a:prstGeom prst="rect">
            <a:avLst/>
          </a:prstGeom>
          <a:noFill/>
          <a:ln>
            <a:noFill/>
          </a:ln>
        </p:spPr>
      </p:pic>
      <mc:AlternateContent xmlns:mc="http://schemas.openxmlformats.org/markup-compatibility/2006" xmlns:a14="http://schemas.microsoft.com/office/drawing/2010/main">
        <mc:Choice Requires="a14">
          <p:sp>
            <p:nvSpPr>
              <p:cNvPr id="6" name="TextBox 5"/>
              <p:cNvSpPr txBox="1"/>
              <p:nvPr/>
            </p:nvSpPr>
            <p:spPr>
              <a:xfrm>
                <a:off x="6965830" y="4042788"/>
                <a:ext cx="4287328" cy="8295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400" i="1">
                              <a:latin typeface="Cambria Math" panose="02040503050406030204" pitchFamily="18" charset="0"/>
                            </a:rPr>
                          </m:ctrlPr>
                        </m:naryPr>
                        <m:sub/>
                        <m:sup/>
                        <m:e>
                          <m:r>
                            <a:rPr lang="es-EC" sz="1400" i="1">
                              <a:latin typeface="Cambria Math" panose="02040503050406030204" pitchFamily="18" charset="0"/>
                            </a:rPr>
                            <m:t>𝑀</m:t>
                          </m:r>
                        </m:e>
                      </m:nary>
                      <m:r>
                        <a:rPr lang="es-EC" sz="1400" i="1">
                          <a:latin typeface="Cambria Math" panose="02040503050406030204" pitchFamily="18" charset="0"/>
                        </a:rPr>
                        <m:t>=0</m:t>
                      </m:r>
                    </m:oMath>
                  </m:oMathPara>
                </a14:m>
                <a:endParaRPr lang="es-EC" sz="1400" dirty="0"/>
              </a:p>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𝑅</m:t>
                          </m:r>
                        </m:e>
                        <m:sub>
                          <m:r>
                            <a:rPr lang="es-EC" sz="1400" i="1">
                              <a:latin typeface="Cambria Math" panose="02040503050406030204" pitchFamily="18" charset="0"/>
                            </a:rPr>
                            <m:t>6</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𝑑</m:t>
                          </m:r>
                        </m:e>
                        <m:sub>
                          <m:r>
                            <a:rPr lang="es-EC" sz="1400" i="1">
                              <a:latin typeface="Cambria Math" panose="02040503050406030204" pitchFamily="18" charset="0"/>
                            </a:rPr>
                            <m:t>8</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𝑅</m:t>
                          </m:r>
                        </m:e>
                        <m:sub>
                          <m:r>
                            <a:rPr lang="es-EC" sz="1400" i="1">
                              <a:latin typeface="Cambria Math" panose="02040503050406030204" pitchFamily="18" charset="0"/>
                            </a:rPr>
                            <m:t>7</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𝑑</m:t>
                          </m:r>
                        </m:e>
                        <m:sub>
                          <m:r>
                            <a:rPr lang="es-EC" sz="1400" i="1">
                              <a:latin typeface="Cambria Math" panose="02040503050406030204" pitchFamily="18" charset="0"/>
                            </a:rPr>
                            <m:t>9</m:t>
                          </m:r>
                        </m:sub>
                      </m:sSub>
                    </m:oMath>
                  </m:oMathPara>
                </a14:m>
                <a:endParaRPr lang="es-EC" dirty="0"/>
              </a:p>
            </p:txBody>
          </p:sp>
        </mc:Choice>
        <mc:Fallback xmlns="">
          <p:sp>
            <p:nvSpPr>
              <p:cNvPr id="6" name="TextBox 5"/>
              <p:cNvSpPr txBox="1">
                <a:spLocks noRot="1" noChangeAspect="1" noMove="1" noResize="1" noEditPoints="1" noAdjustHandles="1" noChangeArrowheads="1" noChangeShapeType="1" noTextEdit="1"/>
              </p:cNvSpPr>
              <p:nvPr/>
            </p:nvSpPr>
            <p:spPr>
              <a:xfrm>
                <a:off x="6965830" y="4042788"/>
                <a:ext cx="4287328" cy="829522"/>
              </a:xfrm>
              <a:prstGeom prst="rect">
                <a:avLst/>
              </a:prstGeom>
              <a:blipFill rotWithShape="0">
                <a:blip r:embed="rId5"/>
                <a:stretch>
                  <a:fillRect t="-86029" b="-97794"/>
                </a:stretch>
              </a:blipFill>
            </p:spPr>
            <p:txBody>
              <a:bodyPr/>
              <a:lstStyle/>
              <a:p>
                <a:r>
                  <a:rPr lang="es-EC">
                    <a:noFill/>
                  </a:rPr>
                  <a:t> </a:t>
                </a:r>
              </a:p>
            </p:txBody>
          </p:sp>
        </mc:Fallback>
      </mc:AlternateContent>
    </p:spTree>
    <p:extLst>
      <p:ext uri="{BB962C8B-B14F-4D97-AF65-F5344CB8AC3E}">
        <p14:creationId xmlns:p14="http://schemas.microsoft.com/office/powerpoint/2010/main" val="3618018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C" sz="3600" dirty="0" smtClean="0"/>
              <a:t>Resultados de las fuerzas, momentos y reacciones</a:t>
            </a:r>
            <a:br>
              <a:rPr lang="es-EC" sz="3600" dirty="0" smtClean="0"/>
            </a:br>
            <a:r>
              <a:rPr lang="es-EC" sz="2800" dirty="0" smtClean="0"/>
              <a:t>Resuelto mediante Software de Ingeniería</a:t>
            </a:r>
            <a:endParaRPr lang="es-EC" sz="3600"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3383280" y="1863078"/>
                <a:ext cx="10058400" cy="4023360"/>
              </a:xfrm>
            </p:spPr>
            <p:txBody>
              <a:bodyPr>
                <a:normAutofit fontScale="70000" lnSpcReduction="20000"/>
              </a:bodyPr>
              <a:lstStyle/>
              <a:p>
                <a14:m>
                  <m:oMath xmlns:m="http://schemas.openxmlformats.org/officeDocument/2006/math">
                    <m:sSub>
                      <m:sSubPr>
                        <m:ctrlPr>
                          <a:rPr lang="es-EC" i="1" smtClean="0">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1</m:t>
                        </m:r>
                      </m:sub>
                    </m:sSub>
                    <m:r>
                      <a:rPr lang="en-US" i="1">
                        <a:latin typeface="Cambria Math" panose="02040503050406030204" pitchFamily="18" charset="0"/>
                      </a:rPr>
                      <m:t>=</m:t>
                    </m:r>
                    <m:r>
                      <a:rPr lang="es-EC" i="1">
                        <a:latin typeface="Cambria Math" panose="02040503050406030204" pitchFamily="18" charset="0"/>
                      </a:rPr>
                      <m:t>1274.4 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i="1">
                        <a:latin typeface="Cambria Math" panose="02040503050406030204" pitchFamily="18" charset="0"/>
                      </a:rPr>
                      <m:t>                                               </m:t>
                    </m:r>
                    <m:sSub>
                      <m:sSubPr>
                        <m:ctrlPr>
                          <a:rPr lang="es-EC"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4</m:t>
                        </m:r>
                      </m:sub>
                    </m:sSub>
                    <m:r>
                      <a:rPr lang="en-US" i="1">
                        <a:latin typeface="Cambria Math" panose="02040503050406030204" pitchFamily="18" charset="0"/>
                      </a:rPr>
                      <m:t>=</m:t>
                    </m:r>
                    <m:r>
                      <a:rPr lang="es-EC" i="1">
                        <a:latin typeface="Cambria Math" panose="02040503050406030204" pitchFamily="18" charset="0"/>
                      </a:rPr>
                      <m:t>847.24 [</m:t>
                    </m:r>
                    <m:r>
                      <a:rPr lang="es-EC" i="1">
                        <a:latin typeface="Cambria Math" panose="02040503050406030204" pitchFamily="18" charset="0"/>
                      </a:rPr>
                      <m:t>𝑁</m:t>
                    </m:r>
                    <m:r>
                      <a:rPr lang="es-EC" i="1">
                        <a:latin typeface="Cambria Math" panose="02040503050406030204" pitchFamily="18" charset="0"/>
                      </a:rPr>
                      <m:t>]</m:t>
                    </m:r>
                  </m:oMath>
                </a14:m>
                <a:endParaRPr lang="es-EC" dirty="0"/>
              </a:p>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5</m:t>
                        </m:r>
                      </m:sub>
                    </m:sSub>
                    <m:r>
                      <a:rPr lang="en-US" i="1">
                        <a:latin typeface="Cambria Math" panose="02040503050406030204" pitchFamily="18" charset="0"/>
                      </a:rPr>
                      <m:t>=</m:t>
                    </m:r>
                    <m:r>
                      <a:rPr lang="es-EC" i="1">
                        <a:latin typeface="Cambria Math" panose="02040503050406030204" pitchFamily="18" charset="0"/>
                      </a:rPr>
                      <m:t>88.58 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i="1">
                        <a:latin typeface="Cambria Math" panose="02040503050406030204" pitchFamily="18" charset="0"/>
                      </a:rPr>
                      <m:t>                                                 </m:t>
                    </m:r>
                    <m:sSub>
                      <m:sSubPr>
                        <m:ctrlPr>
                          <a:rPr lang="es-EC"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6</m:t>
                        </m:r>
                      </m:sub>
                    </m:sSub>
                    <m:r>
                      <a:rPr lang="en-US" i="1">
                        <a:latin typeface="Cambria Math" panose="02040503050406030204" pitchFamily="18" charset="0"/>
                      </a:rPr>
                      <m:t>=</m:t>
                    </m:r>
                    <m:r>
                      <a:rPr lang="es-EC" i="1">
                        <a:latin typeface="Cambria Math" panose="02040503050406030204" pitchFamily="18" charset="0"/>
                      </a:rPr>
                      <m:t>21.53 [</m:t>
                    </m:r>
                    <m:r>
                      <a:rPr lang="es-EC" i="1">
                        <a:latin typeface="Cambria Math" panose="02040503050406030204" pitchFamily="18" charset="0"/>
                      </a:rPr>
                      <m:t>𝑁</m:t>
                    </m:r>
                    <m:r>
                      <a:rPr lang="es-EC" i="1">
                        <a:latin typeface="Cambria Math" panose="02040503050406030204" pitchFamily="18" charset="0"/>
                      </a:rPr>
                      <m:t>]</m:t>
                    </m:r>
                  </m:oMath>
                </a14:m>
                <a:endParaRPr lang="es-EC" dirty="0"/>
              </a:p>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7</m:t>
                        </m:r>
                      </m:sub>
                    </m:sSub>
                    <m:r>
                      <a:rPr lang="en-US" i="1">
                        <a:latin typeface="Cambria Math" panose="02040503050406030204" pitchFamily="18" charset="0"/>
                      </a:rPr>
                      <m:t>=</m:t>
                    </m:r>
                    <m:r>
                      <a:rPr lang="es-EC" i="1">
                        <a:latin typeface="Cambria Math" panose="02040503050406030204" pitchFamily="18" charset="0"/>
                      </a:rPr>
                      <m:t>18.46 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i="1">
                        <a:latin typeface="Cambria Math" panose="02040503050406030204" pitchFamily="18" charset="0"/>
                      </a:rPr>
                      <m:t>                                                 </m:t>
                    </m:r>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8</m:t>
                        </m:r>
                      </m:sub>
                    </m:sSub>
                    <m:r>
                      <a:rPr lang="en-US" i="1">
                        <a:latin typeface="Cambria Math" panose="02040503050406030204" pitchFamily="18" charset="0"/>
                      </a:rPr>
                      <m:t>=</m:t>
                    </m:r>
                    <m:r>
                      <a:rPr lang="es-EC" i="1">
                        <a:latin typeface="Cambria Math" panose="02040503050406030204" pitchFamily="18" charset="0"/>
                      </a:rPr>
                      <m:t>1346.74 [</m:t>
                    </m:r>
                    <m:r>
                      <a:rPr lang="es-EC" i="1">
                        <a:latin typeface="Cambria Math" panose="02040503050406030204" pitchFamily="18" charset="0"/>
                      </a:rPr>
                      <m:t>𝑁</m:t>
                    </m:r>
                    <m:r>
                      <a:rPr lang="es-EC" i="1">
                        <a:latin typeface="Cambria Math" panose="02040503050406030204" pitchFamily="18" charset="0"/>
                      </a:rPr>
                      <m:t>]</m:t>
                    </m:r>
                  </m:oMath>
                </a14:m>
                <a:endParaRPr lang="es-EC" dirty="0"/>
              </a:p>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9</m:t>
                        </m:r>
                      </m:sub>
                    </m:sSub>
                    <m:r>
                      <a:rPr lang="en-US" i="1">
                        <a:latin typeface="Cambria Math" panose="02040503050406030204" pitchFamily="18" charset="0"/>
                      </a:rPr>
                      <m:t>=</m:t>
                    </m:r>
                    <m:r>
                      <a:rPr lang="es-EC" i="1">
                        <a:latin typeface="Cambria Math" panose="02040503050406030204" pitchFamily="18" charset="0"/>
                      </a:rPr>
                      <m:t>88.58 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i="1">
                        <a:latin typeface="Cambria Math" panose="02040503050406030204" pitchFamily="18" charset="0"/>
                      </a:rPr>
                      <m:t>                                                 </m:t>
                    </m:r>
                    <m:sSub>
                      <m:sSubPr>
                        <m:ctrlPr>
                          <a:rPr lang="es-EC" i="1">
                            <a:latin typeface="Cambria Math" panose="02040503050406030204" pitchFamily="18" charset="0"/>
                          </a:rPr>
                        </m:ctrlPr>
                      </m:sSubPr>
                      <m:e>
                        <m:r>
                          <a:rPr lang="en-US" i="1">
                            <a:latin typeface="Cambria Math" panose="02040503050406030204" pitchFamily="18" charset="0"/>
                          </a:rPr>
                          <m:t>𝑅</m:t>
                        </m:r>
                      </m:e>
                      <m:sub>
                        <m:r>
                          <a:rPr lang="es-EC" i="1">
                            <a:latin typeface="Cambria Math" panose="02040503050406030204" pitchFamily="18" charset="0"/>
                          </a:rPr>
                          <m:t>2</m:t>
                        </m:r>
                      </m:sub>
                    </m:sSub>
                    <m:r>
                      <a:rPr lang="es-EC" i="1">
                        <a:latin typeface="Cambria Math" panose="02040503050406030204" pitchFamily="18" charset="0"/>
                      </a:rPr>
                      <m:t>=125 [</m:t>
                    </m:r>
                    <m:r>
                      <a:rPr lang="es-EC" i="1">
                        <a:latin typeface="Cambria Math" panose="02040503050406030204" pitchFamily="18" charset="0"/>
                      </a:rPr>
                      <m:t>𝑁</m:t>
                    </m:r>
                    <m:r>
                      <a:rPr lang="es-EC" i="1">
                        <a:latin typeface="Cambria Math" panose="02040503050406030204" pitchFamily="18" charset="0"/>
                      </a:rPr>
                      <m:t>]</m:t>
                    </m:r>
                  </m:oMath>
                </a14:m>
                <a:endParaRPr lang="es-EC" dirty="0"/>
              </a:p>
              <a:p>
                <a14:m>
                  <m:oMath xmlns:m="http://schemas.openxmlformats.org/officeDocument/2006/math">
                    <m:r>
                      <a:rPr lang="en-US" i="1">
                        <a:latin typeface="Cambria Math" panose="02040503050406030204" pitchFamily="18" charset="0"/>
                      </a:rPr>
                      <m:t>𝐹𝑚𝑟</m:t>
                    </m:r>
                    <m:r>
                      <a:rPr lang="en-US" i="1">
                        <a:latin typeface="Cambria Math" panose="02040503050406030204" pitchFamily="18" charset="0"/>
                      </a:rPr>
                      <m:t>=19.6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n-US" i="1">
                        <a:latin typeface="Cambria Math" panose="02040503050406030204" pitchFamily="18" charset="0"/>
                      </a:rPr>
                      <m:t>                                                </m:t>
                    </m:r>
                    <m:r>
                      <a:rPr lang="en-US" i="1">
                        <a:latin typeface="Cambria Math" panose="02040503050406030204" pitchFamily="18" charset="0"/>
                      </a:rPr>
                      <m:t>𝑁𝑓𝑚</m:t>
                    </m:r>
                    <m:r>
                      <a:rPr lang="en-US" i="1">
                        <a:latin typeface="Cambria Math" panose="02040503050406030204" pitchFamily="18" charset="0"/>
                      </a:rPr>
                      <m:t>=125 [</m:t>
                    </m:r>
                    <m:r>
                      <a:rPr lang="es-EC" i="1">
                        <a:latin typeface="Cambria Math" panose="02040503050406030204" pitchFamily="18" charset="0"/>
                      </a:rPr>
                      <m:t>𝑁</m:t>
                    </m:r>
                    <m:r>
                      <a:rPr lang="es-EC" i="1">
                        <a:latin typeface="Cambria Math" panose="02040503050406030204" pitchFamily="18" charset="0"/>
                      </a:rPr>
                      <m:t>]</m:t>
                    </m:r>
                  </m:oMath>
                </a14:m>
                <a:endParaRPr lang="es-EC" dirty="0"/>
              </a:p>
              <a:p>
                <a14:m>
                  <m:oMath xmlns:m="http://schemas.openxmlformats.org/officeDocument/2006/math">
                    <m:r>
                      <a:rPr lang="en-US" i="1">
                        <a:latin typeface="Cambria Math" panose="02040503050406030204" pitchFamily="18" charset="0"/>
                      </a:rPr>
                      <m:t>𝐹𝑟𝑜𝑑</m:t>
                    </m:r>
                    <m:r>
                      <a:rPr lang="en-US" i="1">
                        <a:latin typeface="Cambria Math" panose="02040503050406030204" pitchFamily="18" charset="0"/>
                      </a:rPr>
                      <m:t>=125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n-US" i="1">
                        <a:latin typeface="Cambria Math" panose="02040503050406030204" pitchFamily="18" charset="0"/>
                      </a:rPr>
                      <m:t>         </m:t>
                    </m:r>
                    <m:sSub>
                      <m:sSubPr>
                        <m:ctrlPr>
                          <a:rPr lang="es-EC"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𝑁</m:t>
                        </m:r>
                      </m:e>
                      <m:sub>
                        <m:r>
                          <a:rPr lang="en-US" i="1">
                            <a:latin typeface="Cambria Math" panose="02040503050406030204" pitchFamily="18" charset="0"/>
                          </a:rPr>
                          <m:t>𝑤𝑡𝑠</m:t>
                        </m:r>
                      </m:sub>
                    </m:sSub>
                    <m:r>
                      <a:rPr lang="en-US" i="1">
                        <a:latin typeface="Cambria Math" panose="02040503050406030204" pitchFamily="18" charset="0"/>
                      </a:rPr>
                      <m:t>=</m:t>
                    </m:r>
                    <m:r>
                      <a:rPr lang="es-EC" i="1">
                        <a:latin typeface="Cambria Math" panose="02040503050406030204" pitchFamily="18" charset="0"/>
                      </a:rPr>
                      <m:t>2247.7 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i="1">
                        <a:latin typeface="Cambria Math" panose="02040503050406030204" pitchFamily="18" charset="0"/>
                      </a:rPr>
                      <m:t>                              </m:t>
                    </m:r>
                  </m:oMath>
                </a14:m>
                <a:endParaRPr lang="es-EC" dirty="0"/>
              </a:p>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𝑅</m:t>
                        </m:r>
                        <m:r>
                          <a:rPr lang="en-US" i="1">
                            <a:latin typeface="Cambria Math" panose="02040503050406030204" pitchFamily="18" charset="0"/>
                          </a:rPr>
                          <m:t>8</m:t>
                        </m:r>
                      </m:sub>
                    </m:sSub>
                    <m:r>
                      <a:rPr lang="en-US" i="1">
                        <a:latin typeface="Cambria Math" panose="02040503050406030204" pitchFamily="18" charset="0"/>
                      </a:rPr>
                      <m:t>=336.68</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n-US" i="1">
                        <a:latin typeface="Cambria Math" panose="02040503050406030204" pitchFamily="18" charset="0"/>
                      </a:rPr>
                      <m:t>                                               </m:t>
                    </m:r>
                    <m:r>
                      <a:rPr lang="en-US" i="1">
                        <a:latin typeface="Cambria Math" panose="02040503050406030204" pitchFamily="18" charset="0"/>
                      </a:rPr>
                      <m:t>𝑊𝑡𝑏</m:t>
                    </m:r>
                    <m:r>
                      <a:rPr lang="en-US" i="1">
                        <a:latin typeface="Cambria Math" panose="02040503050406030204" pitchFamily="18" charset="0"/>
                      </a:rPr>
                      <m:t>=1372.4 [</m:t>
                    </m:r>
                    <m:r>
                      <a:rPr lang="es-EC" i="1">
                        <a:latin typeface="Cambria Math" panose="02040503050406030204" pitchFamily="18" charset="0"/>
                      </a:rPr>
                      <m:t>𝑁</m:t>
                    </m:r>
                    <m:r>
                      <a:rPr lang="es-EC" i="1">
                        <a:latin typeface="Cambria Math" panose="02040503050406030204" pitchFamily="18" charset="0"/>
                      </a:rPr>
                      <m:t>]</m:t>
                    </m:r>
                  </m:oMath>
                </a14:m>
                <a:endParaRPr lang="es-EC" dirty="0"/>
              </a:p>
              <a:p>
                <a14:m>
                  <m:oMath xmlns:m="http://schemas.openxmlformats.org/officeDocument/2006/math">
                    <m:r>
                      <a:rPr lang="en-US" i="1">
                        <a:latin typeface="Cambria Math" panose="02040503050406030204" pitchFamily="18" charset="0"/>
                      </a:rPr>
                      <m:t>𝑊𝑑𝑠</m:t>
                    </m:r>
                    <m:r>
                      <a:rPr lang="en-US" i="1">
                        <a:latin typeface="Cambria Math" panose="02040503050406030204" pitchFamily="18" charset="0"/>
                      </a:rPr>
                      <m:t>=826.34</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n-US" i="1">
                        <a:latin typeface="Cambria Math" panose="02040503050406030204" pitchFamily="18" charset="0"/>
                      </a:rPr>
                      <m:t>                                             </m:t>
                    </m:r>
                    <m:r>
                      <a:rPr lang="en-US" i="1">
                        <a:latin typeface="Cambria Math" panose="02040503050406030204" pitchFamily="18" charset="0"/>
                      </a:rPr>
                      <m:t>𝑊𝑡𝑠</m:t>
                    </m:r>
                    <m:r>
                      <a:rPr lang="en-US" i="1">
                        <a:latin typeface="Cambria Math" panose="02040503050406030204" pitchFamily="18" charset="0"/>
                      </a:rPr>
                      <m:t>=2247.7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oMath>
                </a14:m>
                <a:endParaRPr lang="es-EC" dirty="0"/>
              </a:p>
              <a:p>
                <a14:m>
                  <m:oMath xmlns:m="http://schemas.openxmlformats.org/officeDocument/2006/math">
                    <m:r>
                      <a:rPr lang="en-US" i="1">
                        <a:latin typeface="Cambria Math" panose="02040503050406030204" pitchFamily="18" charset="0"/>
                      </a:rPr>
                      <m:t>𝑊𝑚𝑡</m:t>
                    </m:r>
                    <m:r>
                      <a:rPr lang="en-US" i="1">
                        <a:latin typeface="Cambria Math" panose="02040503050406030204" pitchFamily="18" charset="0"/>
                      </a:rPr>
                      <m:t>=21.56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b="0" i="1" smtClean="0">
                        <a:latin typeface="Cambria Math" panose="02040503050406030204" pitchFamily="18" charset="0"/>
                      </a:rPr>
                      <m:t>                                                </m:t>
                    </m:r>
                    <m:sSub>
                      <m:sSubPr>
                        <m:ctrlPr>
                          <a:rPr lang="es-EC"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1</m:t>
                        </m:r>
                      </m:sub>
                    </m:sSub>
                    <m:r>
                      <a:rPr lang="en-US" i="1">
                        <a:latin typeface="Cambria Math" panose="02040503050406030204" pitchFamily="18" charset="0"/>
                      </a:rPr>
                      <m:t>=600 </m:t>
                    </m:r>
                    <m:d>
                      <m:dPr>
                        <m:begChr m:val="["/>
                        <m:endChr m:val="]"/>
                        <m:ctrlPr>
                          <a:rPr lang="es-EC" i="1">
                            <a:latin typeface="Cambria Math" panose="02040503050406030204" pitchFamily="18" charset="0"/>
                          </a:rPr>
                        </m:ctrlPr>
                      </m:dPr>
                      <m:e>
                        <m:r>
                          <a:rPr lang="es-EC" i="1">
                            <a:latin typeface="Cambria Math" panose="02040503050406030204" pitchFamily="18" charset="0"/>
                          </a:rPr>
                          <m:t>𝑁𝑚</m:t>
                        </m:r>
                      </m:e>
                    </m:d>
                    <m:r>
                      <a:rPr lang="es-EC" i="1">
                        <a:latin typeface="Cambria Math" panose="02040503050406030204" pitchFamily="18" charset="0"/>
                      </a:rPr>
                      <m:t>                                         </m:t>
                    </m:r>
                  </m:oMath>
                </a14:m>
                <a:endParaRPr lang="es-EC" i="1" dirty="0" smtClean="0">
                  <a:latin typeface="Cambria Math" panose="02040503050406030204" pitchFamily="18" charset="0"/>
                </a:endParaRPr>
              </a:p>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2</m:t>
                        </m:r>
                      </m:sub>
                    </m:sSub>
                    <m:r>
                      <a:rPr lang="en-US" i="1">
                        <a:latin typeface="Cambria Math" panose="02040503050406030204" pitchFamily="18" charset="0"/>
                      </a:rPr>
                      <m:t>=25.31 </m:t>
                    </m:r>
                    <m:d>
                      <m:dPr>
                        <m:begChr m:val="["/>
                        <m:endChr m:val="]"/>
                        <m:ctrlPr>
                          <a:rPr lang="es-EC" i="1">
                            <a:latin typeface="Cambria Math" panose="02040503050406030204" pitchFamily="18" charset="0"/>
                          </a:rPr>
                        </m:ctrlPr>
                      </m:dPr>
                      <m:e>
                        <m:r>
                          <a:rPr lang="es-EC" i="1">
                            <a:latin typeface="Cambria Math" panose="02040503050406030204" pitchFamily="18" charset="0"/>
                          </a:rPr>
                          <m:t>𝑁𝑚</m:t>
                        </m:r>
                      </m:e>
                    </m:d>
                    <m:r>
                      <a:rPr lang="es-EC" i="1">
                        <a:latin typeface="Cambria Math" panose="02040503050406030204" pitchFamily="18" charset="0"/>
                      </a:rPr>
                      <m:t>  </m:t>
                    </m:r>
                  </m:oMath>
                </a14:m>
                <a:endParaRPr lang="es-EC" dirty="0"/>
              </a:p>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4</m:t>
                        </m:r>
                      </m:sub>
                    </m:sSub>
                    <m:r>
                      <a:rPr lang="en-US" i="1">
                        <a:latin typeface="Cambria Math" panose="02040503050406030204" pitchFamily="18" charset="0"/>
                      </a:rPr>
                      <m:t>=</m:t>
                    </m:r>
                    <m:r>
                      <a:rPr lang="es-EC" i="1">
                        <a:latin typeface="Cambria Math" panose="02040503050406030204" pitchFamily="18" charset="0"/>
                      </a:rPr>
                      <m:t>451.67 [</m:t>
                    </m:r>
                    <m:r>
                      <a:rPr lang="es-EC" i="1">
                        <a:latin typeface="Cambria Math" panose="02040503050406030204" pitchFamily="18" charset="0"/>
                      </a:rPr>
                      <m:t>𝑁𝑚</m:t>
                    </m:r>
                    <m:r>
                      <a:rPr lang="es-EC" i="1">
                        <a:latin typeface="Cambria Math" panose="02040503050406030204" pitchFamily="18" charset="0"/>
                      </a:rPr>
                      <m:t>]</m:t>
                    </m:r>
                  </m:oMath>
                </a14:m>
                <a:endParaRPr lang="es-EC" dirty="0"/>
              </a:p>
              <a:p>
                <a:endParaRPr lang="es-EC"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3383280" y="1863078"/>
                <a:ext cx="10058400" cy="4023360"/>
              </a:xfrm>
              <a:blipFill rotWithShape="0">
                <a:blip r:embed="rId2"/>
                <a:stretch>
                  <a:fillRect l="-1091"/>
                </a:stretch>
              </a:blipFill>
            </p:spPr>
            <p:txBody>
              <a:bodyPr/>
              <a:lstStyle/>
              <a:p>
                <a:r>
                  <a:rPr lang="es-EC">
                    <a:noFill/>
                  </a:rPr>
                  <a:t> </a:t>
                </a:r>
              </a:p>
            </p:txBody>
          </p:sp>
        </mc:Fallback>
      </mc:AlternateContent>
      <p:pic>
        <p:nvPicPr>
          <p:cNvPr id="6"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514859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DISE</a:t>
            </a:r>
            <a:r>
              <a:rPr lang="es-EC" dirty="0"/>
              <a:t>ÑO DEL MECANISMO DE </a:t>
            </a:r>
            <a:r>
              <a:rPr lang="es-EC" dirty="0" smtClean="0"/>
              <a:t>TRANSMISIÓN </a:t>
            </a:r>
            <a:r>
              <a:rPr lang="es-EC" dirty="0"/>
              <a:t>DE POTENCIA MOTOR – ENGRANE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10058400" cy="1829119"/>
              </a:xfrm>
            </p:spPr>
            <p:txBody>
              <a:bodyPr>
                <a:normAutofit/>
              </a:bodyPr>
              <a:lstStyle/>
              <a:p>
                <a:pPr>
                  <a:buFont typeface="Wingdings" panose="05000000000000000000" pitchFamily="2" charset="2"/>
                  <a:buChar char="q"/>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𝑚𝑖𝑛</m:t>
                        </m:r>
                      </m:sub>
                    </m:sSub>
                    <m:r>
                      <a:rPr lang="es-EC" i="1">
                        <a:latin typeface="Cambria Math" panose="02040503050406030204" pitchFamily="18" charset="0"/>
                      </a:rPr>
                      <m:t>=</m:t>
                    </m:r>
                    <m:r>
                      <a:rPr lang="es-EC" i="1">
                        <a:latin typeface="Cambria Math" panose="02040503050406030204" pitchFamily="18" charset="0"/>
                      </a:rPr>
                      <m:t>𝐼</m:t>
                    </m:r>
                    <m:r>
                      <a:rPr lang="es-EC" i="1">
                        <a:latin typeface="Cambria Math" panose="02040503050406030204" pitchFamily="18" charset="0"/>
                      </a:rPr>
                      <m:t>∗</m:t>
                    </m:r>
                    <m:r>
                      <a:rPr lang="en-US" i="1">
                        <a:latin typeface="Cambria Math" panose="02040503050406030204" pitchFamily="18" charset="0"/>
                      </a:rPr>
                      <m:t>𝛼</m:t>
                    </m:r>
                  </m:oMath>
                </a14:m>
                <a:r>
                  <a:rPr lang="en-US" i="1" dirty="0"/>
                  <a:t> </a:t>
                </a:r>
                <a:endParaRPr lang="en-US" i="1" dirty="0" smtClean="0"/>
              </a:p>
              <a:p>
                <a:pPr lvl="0">
                  <a:buFont typeface="Wingdings" panose="05000000000000000000" pitchFamily="2" charset="2"/>
                  <a:buChar char="q"/>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𝑚𝑖𝑛</m:t>
                        </m:r>
                      </m:sub>
                    </m:sSub>
                    <m:r>
                      <a:rPr lang="es-EC" i="1">
                        <a:latin typeface="Cambria Math" panose="02040503050406030204" pitchFamily="18" charset="0"/>
                      </a:rPr>
                      <m:t>:</m:t>
                    </m:r>
                  </m:oMath>
                </a14:m>
                <a:r>
                  <a:rPr lang="es-EC" dirty="0"/>
                  <a:t> es el momento mínimo aplicado al cuerpo (brazos giratorios).</a:t>
                </a:r>
              </a:p>
              <a:p>
                <a:pPr lvl="0">
                  <a:buFont typeface="Wingdings" panose="05000000000000000000" pitchFamily="2" charset="2"/>
                  <a:buChar char="q"/>
                </a:pPr>
                <a14:m>
                  <m:oMath xmlns:m="http://schemas.openxmlformats.org/officeDocument/2006/math">
                    <m:r>
                      <a:rPr lang="es-EC" i="1">
                        <a:latin typeface="Cambria Math" panose="02040503050406030204" pitchFamily="18" charset="0"/>
                      </a:rPr>
                      <m:t>𝐼</m:t>
                    </m:r>
                    <m:r>
                      <a:rPr lang="es-EC" i="1">
                        <a:latin typeface="Cambria Math" panose="02040503050406030204" pitchFamily="18" charset="0"/>
                      </a:rPr>
                      <m:t>:</m:t>
                    </m:r>
                  </m:oMath>
                </a14:m>
                <a:r>
                  <a:rPr lang="es-EC" dirty="0"/>
                  <a:t> es el momento de inercia del cuerpo (brazos giratorios) con respecto al eje de rotación.</a:t>
                </a:r>
              </a:p>
              <a:p>
                <a:pPr>
                  <a:buFont typeface="Wingdings" panose="05000000000000000000" pitchFamily="2" charset="2"/>
                  <a:buChar char="q"/>
                </a:pPr>
                <a14:m>
                  <m:oMath xmlns:m="http://schemas.openxmlformats.org/officeDocument/2006/math">
                    <m:r>
                      <a:rPr lang="en-US" i="1">
                        <a:latin typeface="Cambria Math" panose="02040503050406030204" pitchFamily="18" charset="0"/>
                      </a:rPr>
                      <m:t>𝛼</m:t>
                    </m:r>
                    <m:r>
                      <a:rPr lang="es-EC" i="1">
                        <a:latin typeface="Cambria Math" panose="02040503050406030204" pitchFamily="18" charset="0"/>
                      </a:rPr>
                      <m:t>:</m:t>
                    </m:r>
                  </m:oMath>
                </a14:m>
                <a:r>
                  <a:rPr lang="es-EC" dirty="0"/>
                  <a:t> es la Aceleración angular de π/4 [rad/s</a:t>
                </a:r>
                <a:r>
                  <a:rPr lang="es-EC" baseline="30000" dirty="0"/>
                  <a:t>2</a:t>
                </a:r>
                <a:r>
                  <a:rPr lang="es-EC" dirty="0" smtClean="0"/>
                  <a:t>]</a:t>
                </a:r>
              </a:p>
              <a:p>
                <a:pPr>
                  <a:buFont typeface="Wingdings" panose="05000000000000000000" pitchFamily="2" charset="2"/>
                  <a:buChar char="q"/>
                </a:pPr>
                <a:endParaRPr lang="es-EC" dirty="0"/>
              </a:p>
              <a:p>
                <a:pPr>
                  <a:buFont typeface="Wingdings" panose="05000000000000000000" pitchFamily="2" charset="2"/>
                  <a:buChar char="q"/>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10058400" cy="1829119"/>
              </a:xfrm>
              <a:blipFill rotWithShape="0">
                <a:blip r:embed="rId2"/>
                <a:stretch>
                  <a:fillRect l="-1455" t="-3000" b="-333"/>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9692" y="286603"/>
            <a:ext cx="1612308" cy="1753990"/>
          </a:xfrm>
          <a:prstGeom prst="rect">
            <a:avLst/>
          </a:prstGeom>
          <a:noFill/>
          <a:ln>
            <a:noFill/>
          </a:ln>
        </p:spPr>
      </p:pic>
      <mc:AlternateContent xmlns:mc="http://schemas.openxmlformats.org/markup-compatibility/2006" xmlns:a14="http://schemas.microsoft.com/office/drawing/2010/main">
        <mc:Choice Requires="a14">
          <p:sp>
            <p:nvSpPr>
              <p:cNvPr id="6" name="TextBox 5"/>
              <p:cNvSpPr txBox="1"/>
              <p:nvPr/>
            </p:nvSpPr>
            <p:spPr>
              <a:xfrm>
                <a:off x="5209426" y="3821804"/>
                <a:ext cx="3196020" cy="1972271"/>
              </a:xfrm>
              <a:prstGeom prst="rect">
                <a:avLst/>
              </a:prstGeom>
              <a:noFill/>
            </p:spPr>
            <p:txBody>
              <a:bodyPr wrap="square" rtlCol="0">
                <a:spAutoFit/>
              </a:bodyPr>
              <a:lstStyle/>
              <a:p>
                <a14:m>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𝑐𝑢𝑒𝑟𝑝𝑜</m:t>
                        </m:r>
                      </m:sub>
                    </m:sSub>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𝑐𝑢𝑒𝑟𝑝𝑜</m:t>
                            </m:r>
                          </m:sub>
                        </m:sSub>
                        <m:r>
                          <a:rPr lang="es-EC" i="1">
                            <a:latin typeface="Cambria Math" panose="02040503050406030204" pitchFamily="18" charset="0"/>
                          </a:rPr>
                          <m:t>∗</m:t>
                        </m:r>
                        <m:sSup>
                          <m:sSupPr>
                            <m:ctrlPr>
                              <a:rPr lang="es-EC" i="1">
                                <a:latin typeface="Cambria Math" panose="02040503050406030204" pitchFamily="18" charset="0"/>
                              </a:rPr>
                            </m:ctrlPr>
                          </m:sSupPr>
                          <m:e>
                            <m:r>
                              <a:rPr lang="en-US" i="1">
                                <a:latin typeface="Cambria Math" panose="02040503050406030204" pitchFamily="18" charset="0"/>
                              </a:rPr>
                              <m:t>𝑅</m:t>
                            </m:r>
                          </m:e>
                          <m:sup>
                            <m:r>
                              <a:rPr lang="es-EC" i="1">
                                <a:latin typeface="Cambria Math" panose="02040503050406030204" pitchFamily="18" charset="0"/>
                              </a:rPr>
                              <m:t>2</m:t>
                            </m:r>
                          </m:sup>
                        </m:sSup>
                      </m:num>
                      <m:den>
                        <m:r>
                          <a:rPr lang="es-EC" i="1">
                            <a:latin typeface="Cambria Math" panose="02040503050406030204" pitchFamily="18" charset="0"/>
                          </a:rPr>
                          <m:t>2</m:t>
                        </m:r>
                      </m:den>
                    </m:f>
                  </m:oMath>
                </a14:m>
                <a:r>
                  <a:rPr lang="es-EC" i="1" dirty="0"/>
                  <a:t>                                                                                   </a:t>
                </a:r>
                <a:endParaRPr lang="es-EC"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                                                                                  </m:t>
                      </m:r>
                    </m:oMath>
                  </m:oMathPara>
                </a14:m>
                <a:endParaRPr lang="es-EC" i="1" dirty="0" smtClean="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𝑐𝑢𝑒𝑟𝑝𝑜</m:t>
                          </m:r>
                        </m:sub>
                      </m:sSub>
                      <m:r>
                        <a:rPr lang="en-US"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35 </m:t>
                          </m:r>
                          <m:d>
                            <m:dPr>
                              <m:begChr m:val="["/>
                              <m:endChr m:val="]"/>
                              <m:ctrlPr>
                                <a:rPr lang="es-EC" i="1">
                                  <a:latin typeface="Cambria Math" panose="02040503050406030204" pitchFamily="18" charset="0"/>
                                </a:rPr>
                              </m:ctrlPr>
                            </m:dPr>
                            <m:e>
                              <m:r>
                                <a:rPr lang="en-US" i="1">
                                  <a:latin typeface="Cambria Math" panose="02040503050406030204" pitchFamily="18" charset="0"/>
                                </a:rPr>
                                <m:t>𝑘𝑔</m:t>
                              </m:r>
                            </m:e>
                          </m:d>
                          <m:r>
                            <a:rPr lang="en-US" i="1">
                              <a:latin typeface="Cambria Math" panose="02040503050406030204" pitchFamily="18" charset="0"/>
                            </a:rPr>
                            <m:t>∗0.6[</m:t>
                          </m:r>
                          <m:sSup>
                            <m:sSupPr>
                              <m:ctrlPr>
                                <a:rPr lang="es-EC"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r>
                            <a:rPr lang="en-US" i="1">
                              <a:latin typeface="Cambria Math" panose="02040503050406030204" pitchFamily="18" charset="0"/>
                            </a:rPr>
                            <m:t>]</m:t>
                          </m:r>
                        </m:num>
                        <m:den>
                          <m:r>
                            <a:rPr lang="en-US" i="1">
                              <a:latin typeface="Cambria Math" panose="02040503050406030204" pitchFamily="18" charset="0"/>
                            </a:rPr>
                            <m:t>2</m:t>
                          </m:r>
                        </m:den>
                      </m:f>
                    </m:oMath>
                  </m:oMathPara>
                </a14:m>
                <a:endParaRPr lang="es-EC" dirty="0"/>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𝑐𝑢𝑒𝑟𝑝𝑜</m:t>
                        </m:r>
                      </m:sub>
                    </m:sSub>
                    <m:r>
                      <a:rPr lang="es-EC" i="1">
                        <a:latin typeface="Cambria Math" panose="02040503050406030204" pitchFamily="18" charset="0"/>
                      </a:rPr>
                      <m:t>=6.3 [</m:t>
                    </m:r>
                    <m:r>
                      <a:rPr lang="en-US" i="1">
                        <a:latin typeface="Cambria Math" panose="02040503050406030204" pitchFamily="18" charset="0"/>
                      </a:rPr>
                      <m:t>𝑘𝑔</m:t>
                    </m:r>
                    <m:r>
                      <a:rPr lang="es-EC" i="1">
                        <a:latin typeface="Cambria Math" panose="02040503050406030204" pitchFamily="18" charset="0"/>
                      </a:rPr>
                      <m:t>∗</m:t>
                    </m:r>
                    <m:sSup>
                      <m:sSupPr>
                        <m:ctrlPr>
                          <a:rPr lang="es-EC" i="1">
                            <a:latin typeface="Cambria Math" panose="02040503050406030204" pitchFamily="18" charset="0"/>
                          </a:rPr>
                        </m:ctrlPr>
                      </m:sSupPr>
                      <m:e>
                        <m:r>
                          <a:rPr lang="en-US" i="1">
                            <a:latin typeface="Cambria Math" panose="02040503050406030204" pitchFamily="18" charset="0"/>
                          </a:rPr>
                          <m:t>𝑚</m:t>
                        </m:r>
                      </m:e>
                      <m:sup>
                        <m:r>
                          <a:rPr lang="es-EC" i="1">
                            <a:latin typeface="Cambria Math" panose="02040503050406030204" pitchFamily="18" charset="0"/>
                          </a:rPr>
                          <m:t>2</m:t>
                        </m:r>
                      </m:sup>
                    </m:sSup>
                    <m:r>
                      <a:rPr lang="es-EC" i="1">
                        <a:latin typeface="Cambria Math" panose="02040503050406030204" pitchFamily="18" charset="0"/>
                      </a:rPr>
                      <m:t>]</m:t>
                    </m:r>
                  </m:oMath>
                </a14:m>
                <a:r>
                  <a:rPr lang="es-EC" i="1" dirty="0"/>
                  <a:t> </a:t>
                </a:r>
                <a:endParaRPr lang="es-EC" dirty="0"/>
              </a:p>
              <a:p>
                <a:endParaRPr lang="es-EC" dirty="0"/>
              </a:p>
            </p:txBody>
          </p:sp>
        </mc:Choice>
        <mc:Fallback xmlns="">
          <p:sp>
            <p:nvSpPr>
              <p:cNvPr id="6" name="TextBox 5"/>
              <p:cNvSpPr txBox="1">
                <a:spLocks noRot="1" noChangeAspect="1" noMove="1" noResize="1" noEditPoints="1" noAdjustHandles="1" noChangeArrowheads="1" noChangeShapeType="1" noTextEdit="1"/>
              </p:cNvSpPr>
              <p:nvPr/>
            </p:nvSpPr>
            <p:spPr>
              <a:xfrm>
                <a:off x="5209426" y="3821804"/>
                <a:ext cx="3196020" cy="1972271"/>
              </a:xfrm>
              <a:prstGeom prst="rect">
                <a:avLst/>
              </a:prstGeom>
              <a:blipFill rotWithShape="0">
                <a:blip r:embed="rId4"/>
                <a:stretch>
                  <a:fillRect r="-3339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525486" y="3821804"/>
                <a:ext cx="5260388" cy="1058816"/>
              </a:xfrm>
              <a:prstGeom prst="rect">
                <a:avLst/>
              </a:prstGeom>
              <a:noFill/>
            </p:spPr>
            <p:txBody>
              <a:bodyPr wrap="square" rtlCol="0">
                <a:spAutoFit/>
              </a:bodyPr>
              <a:lstStyle/>
              <a:p>
                <a:r>
                  <a:rPr lang="es-EC" dirty="0" smtClean="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𝑚𝑖𝑛</m:t>
                        </m:r>
                      </m:sub>
                    </m:sSub>
                    <m:r>
                      <a:rPr lang="es-EC" i="1">
                        <a:latin typeface="Cambria Math" panose="02040503050406030204" pitchFamily="18" charset="0"/>
                      </a:rPr>
                      <m:t>=6.3 </m:t>
                    </m:r>
                    <m:d>
                      <m:dPr>
                        <m:begChr m:val="["/>
                        <m:endChr m:val="]"/>
                        <m:ctrlPr>
                          <a:rPr lang="es-EC" i="1">
                            <a:latin typeface="Cambria Math" panose="02040503050406030204" pitchFamily="18" charset="0"/>
                          </a:rPr>
                        </m:ctrlPr>
                      </m:dPr>
                      <m:e>
                        <m:r>
                          <a:rPr lang="es-EC" i="1">
                            <a:latin typeface="Cambria Math" panose="02040503050406030204" pitchFamily="18" charset="0"/>
                          </a:rPr>
                          <m:t>𝑘𝑔</m:t>
                        </m:r>
                        <m:r>
                          <a:rPr lang="es-EC" i="1">
                            <a:latin typeface="Cambria Math" panose="02040503050406030204" pitchFamily="18" charset="0"/>
                          </a:rPr>
                          <m:t>∗</m:t>
                        </m:r>
                        <m:sSup>
                          <m:sSupPr>
                            <m:ctrlPr>
                              <a:rPr lang="es-EC"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e>
                    </m:d>
                    <m:r>
                      <a:rPr lang="en-US"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𝜋</m:t>
                        </m:r>
                      </m:num>
                      <m:den>
                        <m:r>
                          <a:rPr lang="en-US" i="1">
                            <a:latin typeface="Cambria Math" panose="02040503050406030204" pitchFamily="18" charset="0"/>
                          </a:rPr>
                          <m:t>4</m:t>
                        </m:r>
                      </m:den>
                    </m:f>
                    <m:d>
                      <m:dPr>
                        <m:begChr m:val="["/>
                        <m:endChr m:val="]"/>
                        <m:ctrlPr>
                          <a:rPr lang="en-US" i="1">
                            <a:latin typeface="Cambria Math" panose="02040503050406030204" pitchFamily="18" charset="0"/>
                          </a:rPr>
                        </m:ctrlPr>
                      </m:dPr>
                      <m:e>
                        <m:f>
                          <m:fPr>
                            <m:ctrlPr>
                              <a:rPr lang="es-EC" i="1">
                                <a:latin typeface="Cambria Math" panose="02040503050406030204" pitchFamily="18" charset="0"/>
                              </a:rPr>
                            </m:ctrlPr>
                          </m:fPr>
                          <m:num>
                            <m:r>
                              <a:rPr lang="en-US" i="1">
                                <a:latin typeface="Cambria Math" panose="02040503050406030204" pitchFamily="18" charset="0"/>
                              </a:rPr>
                              <m:t>𝑟𝑎𝑑</m:t>
                            </m:r>
                          </m:num>
                          <m:den>
                            <m:sSup>
                              <m:sSupPr>
                                <m:ctrlPr>
                                  <a:rPr lang="es-EC"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e>
                    </m:d>
                  </m:oMath>
                </a14:m>
                <a:endParaRPr lang="es-EC" i="1" dirty="0" smtClean="0"/>
              </a:p>
              <a:p>
                <a:r>
                  <a:rPr lang="es-EC" dirty="0" smtClean="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𝑚𝑖𝑛</m:t>
                        </m:r>
                      </m:sub>
                    </m:sSub>
                    <m:r>
                      <a:rPr lang="es-EC" i="1">
                        <a:latin typeface="Cambria Math" panose="02040503050406030204" pitchFamily="18" charset="0"/>
                      </a:rPr>
                      <m:t>=4.95 [</m:t>
                    </m:r>
                    <m:r>
                      <a:rPr lang="es-EC" i="1">
                        <a:latin typeface="Cambria Math" panose="02040503050406030204" pitchFamily="18" charset="0"/>
                      </a:rPr>
                      <m:t>𝑁</m:t>
                    </m:r>
                    <m:r>
                      <a:rPr lang="es-EC" i="1">
                        <a:latin typeface="Cambria Math" panose="02040503050406030204" pitchFamily="18" charset="0"/>
                      </a:rPr>
                      <m:t>∗</m:t>
                    </m:r>
                    <m:r>
                      <a:rPr lang="es-EC" i="1">
                        <a:latin typeface="Cambria Math" panose="02040503050406030204" pitchFamily="18" charset="0"/>
                      </a:rPr>
                      <m:t>𝑚</m:t>
                    </m:r>
                    <m:r>
                      <a:rPr lang="es-EC" i="1">
                        <a:latin typeface="Cambria Math" panose="02040503050406030204" pitchFamily="18" charset="0"/>
                      </a:rPr>
                      <m:t>]</m:t>
                    </m:r>
                  </m:oMath>
                </a14:m>
                <a:endParaRPr lang="es-EC" dirty="0"/>
              </a:p>
              <a:p>
                <a:endParaRPr lang="es-EC" dirty="0"/>
              </a:p>
            </p:txBody>
          </p:sp>
        </mc:Choice>
        <mc:Fallback xmlns="">
          <p:sp>
            <p:nvSpPr>
              <p:cNvPr id="7" name="TextBox 6"/>
              <p:cNvSpPr txBox="1">
                <a:spLocks noRot="1" noChangeAspect="1" noMove="1" noResize="1" noEditPoints="1" noAdjustHandles="1" noChangeArrowheads="1" noChangeShapeType="1" noTextEdit="1"/>
              </p:cNvSpPr>
              <p:nvPr/>
            </p:nvSpPr>
            <p:spPr>
              <a:xfrm>
                <a:off x="8525486" y="3821804"/>
                <a:ext cx="5260388" cy="1058816"/>
              </a:xfrm>
              <a:prstGeom prst="rect">
                <a:avLst/>
              </a:prstGeom>
              <a:blipFill rotWithShape="0">
                <a:blip r:embed="rId5"/>
                <a:stretch>
                  <a:fillRect/>
                </a:stretch>
              </a:blipFill>
            </p:spPr>
            <p:txBody>
              <a:bodyPr/>
              <a:lstStyle/>
              <a:p>
                <a:r>
                  <a:rPr lang="es-EC">
                    <a:noFill/>
                  </a:rPr>
                  <a:t> </a:t>
                </a:r>
              </a:p>
            </p:txBody>
          </p:sp>
        </mc:Fallback>
      </mc:AlternateContent>
      <p:pic>
        <p:nvPicPr>
          <p:cNvPr id="1030" name="Picture 6" descr="https://zonaemec.files.wordpress.com/2014/05/hom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7280" y="3699552"/>
            <a:ext cx="3140606" cy="209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950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b="1" dirty="0"/>
              <a:t>DISEÑO DEL SISTEMA DE REDUCCION PIÑÓN - </a:t>
            </a:r>
            <a:r>
              <a:rPr lang="es-ES_tradnl" b="1" dirty="0" smtClean="0"/>
              <a:t>ENGRANE</a:t>
            </a:r>
            <a:endParaRPr lang="es-EC"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64865" y="1962739"/>
                <a:ext cx="7418949" cy="4023360"/>
              </a:xfrm>
            </p:spPr>
            <p:txBody>
              <a:bodyPr/>
              <a:lstStyle/>
              <a:p>
                <a:pPr>
                  <a:buFont typeface="Wingdings" panose="05000000000000000000" pitchFamily="2" charset="2"/>
                  <a:buChar char="q"/>
                </a:pPr>
                <a:r>
                  <a:rPr lang="es-EC" dirty="0" smtClean="0"/>
                  <a:t>Módulo 1</a:t>
                </a:r>
              </a:p>
              <a:p>
                <a:pPr>
                  <a:buFont typeface="Wingdings" panose="05000000000000000000" pitchFamily="2" charset="2"/>
                  <a:buChar char="q"/>
                </a:pPr>
                <a:r>
                  <a:rPr lang="es-EC" dirty="0" smtClean="0"/>
                  <a:t>Número de dientes piñón 48 dientes.</a:t>
                </a:r>
              </a:p>
              <a:p>
                <a:pPr>
                  <a:buFont typeface="Wingdings" panose="05000000000000000000" pitchFamily="2" charset="2"/>
                  <a:buChar char="q"/>
                </a:pPr>
                <a:r>
                  <a:rPr lang="es-EC" dirty="0" smtClean="0"/>
                  <a:t>Número de dientes del engrane 112 dientes.</a:t>
                </a:r>
              </a:p>
              <a:p>
                <a14:m>
                  <m:oMath xmlns:m="http://schemas.openxmlformats.org/officeDocument/2006/math">
                    <m:r>
                      <a:rPr lang="es-EC" i="1">
                        <a:latin typeface="Cambria Math" panose="02040503050406030204" pitchFamily="18" charset="0"/>
                      </a:rPr>
                      <m:t>𝑑</m:t>
                    </m:r>
                    <m:r>
                      <a:rPr lang="es-EC" i="1">
                        <a:latin typeface="Cambria Math" panose="02040503050406030204" pitchFamily="18" charset="0"/>
                      </a:rPr>
                      <m:t>=</m:t>
                    </m:r>
                    <m:r>
                      <a:rPr lang="es-EC"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𝑁</m:t>
                    </m:r>
                  </m:oMath>
                </a14:m>
                <a:endParaRPr lang="es-EC" dirty="0"/>
              </a:p>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𝑃</m:t>
                        </m:r>
                      </m:sub>
                    </m:sSub>
                    <m:r>
                      <a:rPr lang="es-EC" i="1">
                        <a:latin typeface="Cambria Math" panose="02040503050406030204" pitchFamily="18" charset="0"/>
                      </a:rPr>
                      <m:t>=</m:t>
                    </m:r>
                    <m:r>
                      <a:rPr lang="en-US" i="1">
                        <a:latin typeface="Cambria Math" panose="02040503050406030204" pitchFamily="18" charset="0"/>
                      </a:rPr>
                      <m:t>𝑚</m:t>
                    </m:r>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𝑃</m:t>
                        </m:r>
                      </m:sub>
                    </m:sSub>
                    <m:r>
                      <a:rPr lang="es-EC" i="1">
                        <a:latin typeface="Cambria Math" panose="02040503050406030204" pitchFamily="18" charset="0"/>
                      </a:rPr>
                      <m:t>=1∗48=48 [</m:t>
                    </m:r>
                    <m:r>
                      <a:rPr lang="en-US" i="1">
                        <a:latin typeface="Cambria Math" panose="02040503050406030204" pitchFamily="18" charset="0"/>
                      </a:rPr>
                      <m:t>𝑚𝑚</m:t>
                    </m:r>
                    <m:r>
                      <a:rPr lang="es-EC" i="1">
                        <a:latin typeface="Cambria Math" panose="02040503050406030204" pitchFamily="18" charset="0"/>
                      </a:rPr>
                      <m:t>]</m:t>
                    </m:r>
                  </m:oMath>
                </a14:m>
                <a:r>
                  <a:rPr lang="es-EC" i="1" dirty="0"/>
                  <a:t>                                                   </a:t>
                </a:r>
                <a:endParaRPr lang="es-EC" dirty="0"/>
              </a:p>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𝐶</m:t>
                        </m:r>
                      </m:sub>
                    </m:sSub>
                    <m:r>
                      <a:rPr lang="es-EC" i="1">
                        <a:latin typeface="Cambria Math" panose="02040503050406030204" pitchFamily="18" charset="0"/>
                      </a:rPr>
                      <m:t>=</m:t>
                    </m:r>
                    <m:r>
                      <a:rPr lang="en-US" i="1">
                        <a:latin typeface="Cambria Math" panose="02040503050406030204" pitchFamily="18" charset="0"/>
                      </a:rPr>
                      <m:t>𝑚</m:t>
                    </m:r>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𝐶</m:t>
                        </m:r>
                      </m:sub>
                    </m:sSub>
                    <m:r>
                      <a:rPr lang="es-EC" i="1">
                        <a:latin typeface="Cambria Math" panose="02040503050406030204" pitchFamily="18" charset="0"/>
                      </a:rPr>
                      <m:t>=1∗112=112 </m:t>
                    </m:r>
                    <m:d>
                      <m:dPr>
                        <m:begChr m:val="["/>
                        <m:endChr m:val="]"/>
                        <m:ctrlPr>
                          <a:rPr lang="es-EC" i="1">
                            <a:latin typeface="Cambria Math" panose="02040503050406030204" pitchFamily="18" charset="0"/>
                          </a:rPr>
                        </m:ctrlPr>
                      </m:dPr>
                      <m:e>
                        <m:r>
                          <a:rPr lang="en-US" i="1">
                            <a:latin typeface="Cambria Math" panose="02040503050406030204" pitchFamily="18" charset="0"/>
                          </a:rPr>
                          <m:t>𝑚𝑚</m:t>
                        </m:r>
                      </m:e>
                    </m:d>
                  </m:oMath>
                </a14:m>
                <a:r>
                  <a:rPr lang="en-US" i="1" dirty="0"/>
                  <a:t> </a:t>
                </a:r>
                <a:endParaRPr lang="en-US" i="1" dirty="0" smtClean="0"/>
              </a:p>
              <a:p>
                <a:r>
                  <a:rPr lang="en-US" i="1" dirty="0" smtClean="0"/>
                  <a:t>Factor de reducción:</a:t>
                </a:r>
              </a:p>
              <a:p>
                <a14:m>
                  <m:oMath xmlns:m="http://schemas.openxmlformats.org/officeDocument/2006/math">
                    <m:r>
                      <a:rPr lang="es-MX" i="1">
                        <a:latin typeface="Cambria Math" panose="02040503050406030204" pitchFamily="18" charset="0"/>
                      </a:rPr>
                      <m:t>𝑒</m:t>
                    </m:r>
                    <m:r>
                      <a:rPr lang="es-MX"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MX" i="1">
                                <a:latin typeface="Cambria Math" panose="02040503050406030204" pitchFamily="18" charset="0"/>
                              </a:rPr>
                              <m:t>𝑁</m:t>
                            </m:r>
                          </m:e>
                          <m:sub>
                            <m:r>
                              <a:rPr lang="es-MX" i="1">
                                <a:latin typeface="Cambria Math" panose="02040503050406030204" pitchFamily="18" charset="0"/>
                              </a:rPr>
                              <m:t>𝐶</m:t>
                            </m:r>
                          </m:sub>
                        </m:sSub>
                      </m:num>
                      <m:den>
                        <m:sSub>
                          <m:sSubPr>
                            <m:ctrlPr>
                              <a:rPr lang="es-EC" i="1">
                                <a:latin typeface="Cambria Math" panose="02040503050406030204" pitchFamily="18" charset="0"/>
                              </a:rPr>
                            </m:ctrlPr>
                          </m:sSubPr>
                          <m:e>
                            <m:r>
                              <a:rPr lang="es-MX" i="1">
                                <a:latin typeface="Cambria Math" panose="02040503050406030204" pitchFamily="18" charset="0"/>
                              </a:rPr>
                              <m:t>𝑁</m:t>
                            </m:r>
                          </m:e>
                          <m:sub>
                            <m:r>
                              <a:rPr lang="es-MX" i="1">
                                <a:latin typeface="Cambria Math" panose="02040503050406030204" pitchFamily="18" charset="0"/>
                              </a:rPr>
                              <m:t>𝑃</m:t>
                            </m:r>
                          </m:sub>
                        </m:sSub>
                      </m:den>
                    </m:f>
                    <m:r>
                      <a:rPr lang="es-MX" i="1">
                        <a:latin typeface="Cambria Math" panose="02040503050406030204" pitchFamily="18" charset="0"/>
                      </a:rPr>
                      <m:t>=</m:t>
                    </m:r>
                    <m:f>
                      <m:fPr>
                        <m:ctrlPr>
                          <a:rPr lang="es-EC" i="1">
                            <a:latin typeface="Cambria Math" panose="02040503050406030204" pitchFamily="18" charset="0"/>
                          </a:rPr>
                        </m:ctrlPr>
                      </m:fPr>
                      <m:num>
                        <m:r>
                          <a:rPr lang="es-MX" i="1">
                            <a:latin typeface="Cambria Math" panose="02040503050406030204" pitchFamily="18" charset="0"/>
                          </a:rPr>
                          <m:t>112</m:t>
                        </m:r>
                      </m:num>
                      <m:den>
                        <m:r>
                          <a:rPr lang="es-MX" i="1">
                            <a:latin typeface="Cambria Math" panose="02040503050406030204" pitchFamily="18" charset="0"/>
                          </a:rPr>
                          <m:t>48</m:t>
                        </m:r>
                      </m:den>
                    </m:f>
                    <m:r>
                      <a:rPr lang="es-MX" i="1">
                        <a:latin typeface="Cambria Math" panose="02040503050406030204" pitchFamily="18" charset="0"/>
                      </a:rPr>
                      <m:t>=2.33</m:t>
                    </m:r>
                  </m:oMath>
                </a14:m>
                <a:r>
                  <a:rPr lang="es-MX" i="1" dirty="0"/>
                  <a:t> </a:t>
                </a: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64865" y="1962739"/>
                <a:ext cx="7418949" cy="4023360"/>
              </a:xfrm>
              <a:blipFill rotWithShape="0">
                <a:blip r:embed="rId2"/>
                <a:stretch>
                  <a:fillRect l="-2136" t="-1667"/>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624" y="134986"/>
            <a:ext cx="1612308" cy="1753990"/>
          </a:xfrm>
          <a:prstGeom prst="rect">
            <a:avLst/>
          </a:prstGeom>
          <a:noFill/>
          <a:ln>
            <a:noFill/>
          </a:ln>
        </p:spPr>
      </p:pic>
      <p:pic>
        <p:nvPicPr>
          <p:cNvPr id="6" name="Picture 2" descr="http://www.monografias.com/trabajos82/diseno-transmision-engranajes-rectos/image0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197" y="1908709"/>
            <a:ext cx="2481186" cy="218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4287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3913" y="267419"/>
                <a:ext cx="10515600" cy="6073446"/>
              </a:xfrm>
            </p:spPr>
            <p:txBody>
              <a:bodyPr>
                <a:normAutofit/>
              </a:bodyPr>
              <a:lstStyle/>
              <a:p>
                <a:pPr>
                  <a:buFont typeface="Wingdings" panose="05000000000000000000" pitchFamily="2" charset="2"/>
                  <a:buChar char="q"/>
                </a:pPr>
                <a:r>
                  <a:rPr lang="es-MX" dirty="0" smtClean="0"/>
                  <a:t>Con los datos obtenidos se  verifica que el número de dientes seleccionado para el piñón sea mayor al mínimo requerido para que estén libres de interferencia.</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MX" sz="1600" i="1">
                              <a:latin typeface="Cambria Math" panose="02040503050406030204" pitchFamily="18" charset="0"/>
                            </a:rPr>
                            <m:t>𝑁</m:t>
                          </m:r>
                        </m:e>
                        <m:sub>
                          <m:r>
                            <a:rPr lang="es-MX" sz="1600" i="1">
                              <a:latin typeface="Cambria Math" panose="02040503050406030204" pitchFamily="18" charset="0"/>
                            </a:rPr>
                            <m:t>𝑚</m:t>
                          </m:r>
                        </m:sub>
                      </m:sSub>
                      <m:r>
                        <a:rPr lang="es-MX" sz="1600" i="1">
                          <a:latin typeface="Cambria Math" panose="02040503050406030204" pitchFamily="18" charset="0"/>
                        </a:rPr>
                        <m:t>=</m:t>
                      </m:r>
                      <m:f>
                        <m:fPr>
                          <m:ctrlPr>
                            <a:rPr lang="es-EC" sz="1600" i="1">
                              <a:latin typeface="Cambria Math" panose="02040503050406030204" pitchFamily="18" charset="0"/>
                            </a:rPr>
                          </m:ctrlPr>
                        </m:fPr>
                        <m:num>
                          <m:r>
                            <a:rPr lang="es-MX" sz="1600" i="1">
                              <a:latin typeface="Cambria Math" panose="02040503050406030204" pitchFamily="18" charset="0"/>
                            </a:rPr>
                            <m:t>2</m:t>
                          </m:r>
                          <m:r>
                            <a:rPr lang="es-MX" sz="1600" i="1">
                              <a:latin typeface="Cambria Math" panose="02040503050406030204" pitchFamily="18" charset="0"/>
                            </a:rPr>
                            <m:t>𝑘</m:t>
                          </m:r>
                        </m:num>
                        <m:den>
                          <m:d>
                            <m:dPr>
                              <m:ctrlPr>
                                <a:rPr lang="es-EC" sz="1600" i="1">
                                  <a:latin typeface="Cambria Math" panose="02040503050406030204" pitchFamily="18" charset="0"/>
                                </a:rPr>
                              </m:ctrlPr>
                            </m:dPr>
                            <m:e>
                              <m:r>
                                <a:rPr lang="es-MX" sz="1600" i="1">
                                  <a:latin typeface="Cambria Math" panose="02040503050406030204" pitchFamily="18" charset="0"/>
                                </a:rPr>
                                <m:t>1+2</m:t>
                              </m:r>
                              <m:r>
                                <a:rPr lang="es-MX" sz="1600" i="1">
                                  <a:latin typeface="Cambria Math" panose="02040503050406030204" pitchFamily="18" charset="0"/>
                                </a:rPr>
                                <m:t>𝑒</m:t>
                              </m:r>
                            </m:e>
                          </m:d>
                          <m:r>
                            <a:rPr lang="es-MX" sz="1600" i="1">
                              <a:latin typeface="Cambria Math" panose="02040503050406030204" pitchFamily="18" charset="0"/>
                            </a:rPr>
                            <m:t>∗</m:t>
                          </m:r>
                          <m:sSup>
                            <m:sSupPr>
                              <m:ctrlPr>
                                <a:rPr lang="es-EC" sz="1600" i="1">
                                  <a:latin typeface="Cambria Math" panose="02040503050406030204" pitchFamily="18" charset="0"/>
                                </a:rPr>
                              </m:ctrlPr>
                            </m:sSupPr>
                            <m:e>
                              <m:r>
                                <a:rPr lang="es-MX" sz="1600" i="1">
                                  <a:latin typeface="Cambria Math" panose="02040503050406030204" pitchFamily="18" charset="0"/>
                                </a:rPr>
                                <m:t>𝑠𝑒𝑛</m:t>
                              </m:r>
                            </m:e>
                            <m:sup>
                              <m:r>
                                <a:rPr lang="es-MX" sz="1600" i="1">
                                  <a:latin typeface="Cambria Math" panose="02040503050406030204" pitchFamily="18" charset="0"/>
                                </a:rPr>
                                <m:t>2</m:t>
                              </m:r>
                            </m:sup>
                          </m:sSup>
                          <m:r>
                            <a:rPr lang="es-MX" sz="1600" i="1">
                              <a:latin typeface="Cambria Math" panose="02040503050406030204" pitchFamily="18" charset="0"/>
                            </a:rPr>
                            <m:t>∅</m:t>
                          </m:r>
                        </m:den>
                      </m:f>
                      <m:r>
                        <a:rPr lang="es-MX" sz="1600" i="1">
                          <a:latin typeface="Cambria Math" panose="02040503050406030204" pitchFamily="18" charset="0"/>
                        </a:rPr>
                        <m:t>∗(</m:t>
                      </m:r>
                      <m:r>
                        <a:rPr lang="es-MX" sz="1600" i="1">
                          <a:latin typeface="Cambria Math" panose="02040503050406030204" pitchFamily="18" charset="0"/>
                        </a:rPr>
                        <m:t>𝑒</m:t>
                      </m:r>
                      <m:r>
                        <a:rPr lang="es-MX" sz="1600" i="1">
                          <a:latin typeface="Cambria Math" panose="02040503050406030204" pitchFamily="18" charset="0"/>
                        </a:rPr>
                        <m:t>+</m:t>
                      </m:r>
                      <m:rad>
                        <m:radPr>
                          <m:degHide m:val="on"/>
                          <m:ctrlPr>
                            <a:rPr lang="es-EC" sz="1600" i="1">
                              <a:latin typeface="Cambria Math" panose="02040503050406030204" pitchFamily="18" charset="0"/>
                            </a:rPr>
                          </m:ctrlPr>
                        </m:radPr>
                        <m:deg/>
                        <m:e>
                          <m:sSup>
                            <m:sSupPr>
                              <m:ctrlPr>
                                <a:rPr lang="es-EC" sz="1600" i="1">
                                  <a:latin typeface="Cambria Math" panose="02040503050406030204" pitchFamily="18" charset="0"/>
                                </a:rPr>
                              </m:ctrlPr>
                            </m:sSupPr>
                            <m:e>
                              <m:r>
                                <a:rPr lang="es-MX" sz="1600" i="1">
                                  <a:latin typeface="Cambria Math" panose="02040503050406030204" pitchFamily="18" charset="0"/>
                                </a:rPr>
                                <m:t>𝑒</m:t>
                              </m:r>
                            </m:e>
                            <m:sup>
                              <m:r>
                                <a:rPr lang="es-MX" sz="1600" i="1">
                                  <a:latin typeface="Cambria Math" panose="02040503050406030204" pitchFamily="18" charset="0"/>
                                </a:rPr>
                                <m:t>2</m:t>
                              </m:r>
                            </m:sup>
                          </m:sSup>
                          <m:r>
                            <a:rPr lang="es-MX" sz="1600" i="1">
                              <a:latin typeface="Cambria Math" panose="02040503050406030204" pitchFamily="18" charset="0"/>
                            </a:rPr>
                            <m:t>+</m:t>
                          </m:r>
                          <m:d>
                            <m:dPr>
                              <m:ctrlPr>
                                <a:rPr lang="es-EC" sz="1600" i="1">
                                  <a:latin typeface="Cambria Math" panose="02040503050406030204" pitchFamily="18" charset="0"/>
                                </a:rPr>
                              </m:ctrlPr>
                            </m:dPr>
                            <m:e>
                              <m:r>
                                <a:rPr lang="es-MX" sz="1600" i="1">
                                  <a:latin typeface="Cambria Math" panose="02040503050406030204" pitchFamily="18" charset="0"/>
                                </a:rPr>
                                <m:t>1+2</m:t>
                              </m:r>
                              <m:r>
                                <a:rPr lang="es-MX" sz="1600" i="1">
                                  <a:latin typeface="Cambria Math" panose="02040503050406030204" pitchFamily="18" charset="0"/>
                                </a:rPr>
                                <m:t>𝑒</m:t>
                              </m:r>
                            </m:e>
                          </m:d>
                          <m:r>
                            <a:rPr lang="es-MX" sz="1600" i="1">
                              <a:latin typeface="Cambria Math" panose="02040503050406030204" pitchFamily="18" charset="0"/>
                            </a:rPr>
                            <m:t>∗</m:t>
                          </m:r>
                          <m:sSup>
                            <m:sSupPr>
                              <m:ctrlPr>
                                <a:rPr lang="es-EC" sz="1600" i="1">
                                  <a:latin typeface="Cambria Math" panose="02040503050406030204" pitchFamily="18" charset="0"/>
                                </a:rPr>
                              </m:ctrlPr>
                            </m:sSupPr>
                            <m:e>
                              <m:r>
                                <a:rPr lang="es-MX" sz="1600" i="1">
                                  <a:latin typeface="Cambria Math" panose="02040503050406030204" pitchFamily="18" charset="0"/>
                                </a:rPr>
                                <m:t>𝑠𝑒𝑛</m:t>
                              </m:r>
                            </m:e>
                            <m:sup>
                              <m:r>
                                <a:rPr lang="es-MX" sz="1600" i="1">
                                  <a:latin typeface="Cambria Math" panose="02040503050406030204" pitchFamily="18" charset="0"/>
                                </a:rPr>
                                <m:t>2</m:t>
                              </m:r>
                            </m:sup>
                          </m:sSup>
                          <m:r>
                            <a:rPr lang="es-MX" sz="1600" i="1">
                              <a:latin typeface="Cambria Math" panose="02040503050406030204" pitchFamily="18" charset="0"/>
                            </a:rPr>
                            <m:t>∅</m:t>
                          </m:r>
                        </m:e>
                      </m:rad>
                      <m:r>
                        <a:rPr lang="es-MX" sz="1600" i="1">
                          <a:latin typeface="Cambria Math" panose="02040503050406030204" pitchFamily="18" charset="0"/>
                        </a:rPr>
                        <m:t>)</m:t>
                      </m:r>
                    </m:oMath>
                  </m:oMathPara>
                </a14:m>
                <a:endParaRPr lang="es-EC" sz="1600" dirty="0" smtClean="0"/>
              </a:p>
              <a:p>
                <a:pPr marL="0" indent="0">
                  <a:buNone/>
                </a:pPr>
                <a:endParaRPr lang="es-EC" sz="1600" dirty="0"/>
              </a:p>
              <a:p>
                <a:pPr>
                  <a:buFont typeface="Wingdings" panose="05000000000000000000" pitchFamily="2" charset="2"/>
                  <a:buChar char="q"/>
                </a:pPr>
                <a:r>
                  <a:rPr lang="es-EC" sz="1600" dirty="0"/>
                  <a:t>k=1 factor que representa dientes de profundidad completa.</a:t>
                </a:r>
              </a:p>
              <a:p>
                <a:pPr>
                  <a:buFont typeface="Wingdings" panose="05000000000000000000" pitchFamily="2" charset="2"/>
                  <a:buChar char="q"/>
                </a:pPr>
                <a14:m>
                  <m:oMath xmlns:m="http://schemas.openxmlformats.org/officeDocument/2006/math">
                    <m:r>
                      <a:rPr lang="es-MX" sz="1600" i="1">
                        <a:latin typeface="Cambria Math" panose="02040503050406030204" pitchFamily="18" charset="0"/>
                      </a:rPr>
                      <m:t>∅</m:t>
                    </m:r>
                  </m:oMath>
                </a14:m>
                <a:r>
                  <a:rPr lang="es-MX" sz="1600" dirty="0"/>
                  <a:t> es el ángulo de presión igual a 20°. </a:t>
                </a:r>
                <a:endParaRPr lang="es-MX" sz="1600" dirty="0" smtClean="0"/>
              </a:p>
              <a:p>
                <a:pPr marL="0" indent="0" algn="ctr">
                  <a:buNone/>
                </a:pPr>
                <a14:m>
                  <m:oMath xmlns:m="http://schemas.openxmlformats.org/officeDocument/2006/math">
                    <m:sSub>
                      <m:sSubPr>
                        <m:ctrlPr>
                          <a:rPr lang="es-EC" sz="1600" i="1" smtClean="0">
                            <a:latin typeface="Cambria Math" panose="02040503050406030204" pitchFamily="18" charset="0"/>
                          </a:rPr>
                        </m:ctrlPr>
                      </m:sSubPr>
                      <m:e>
                        <m:r>
                          <a:rPr lang="es-MX" sz="1600" i="1">
                            <a:latin typeface="Cambria Math" panose="02040503050406030204" pitchFamily="18" charset="0"/>
                          </a:rPr>
                          <m:t>𝑁</m:t>
                        </m:r>
                      </m:e>
                      <m:sub>
                        <m:r>
                          <a:rPr lang="es-MX" sz="1600" i="1">
                            <a:latin typeface="Cambria Math" panose="02040503050406030204" pitchFamily="18" charset="0"/>
                          </a:rPr>
                          <m:t>𝑚</m:t>
                        </m:r>
                      </m:sub>
                    </m:sSub>
                    <m:r>
                      <a:rPr lang="es-MX" sz="1600" i="1">
                        <a:latin typeface="Cambria Math" panose="02040503050406030204" pitchFamily="18" charset="0"/>
                      </a:rPr>
                      <m:t>=</m:t>
                    </m:r>
                    <m:f>
                      <m:fPr>
                        <m:ctrlPr>
                          <a:rPr lang="es-EC" sz="1600" i="1">
                            <a:latin typeface="Cambria Math" panose="02040503050406030204" pitchFamily="18" charset="0"/>
                          </a:rPr>
                        </m:ctrlPr>
                      </m:fPr>
                      <m:num>
                        <m:r>
                          <a:rPr lang="es-MX" sz="1600" i="1">
                            <a:latin typeface="Cambria Math" panose="02040503050406030204" pitchFamily="18" charset="0"/>
                          </a:rPr>
                          <m:t>2∗1</m:t>
                        </m:r>
                      </m:num>
                      <m:den>
                        <m:d>
                          <m:dPr>
                            <m:ctrlPr>
                              <a:rPr lang="es-EC" sz="1600" i="1">
                                <a:latin typeface="Cambria Math" panose="02040503050406030204" pitchFamily="18" charset="0"/>
                              </a:rPr>
                            </m:ctrlPr>
                          </m:dPr>
                          <m:e>
                            <m:r>
                              <a:rPr lang="es-MX" sz="1600" i="1">
                                <a:latin typeface="Cambria Math" panose="02040503050406030204" pitchFamily="18" charset="0"/>
                              </a:rPr>
                              <m:t>1+2∗2.33</m:t>
                            </m:r>
                          </m:e>
                        </m:d>
                        <m:r>
                          <a:rPr lang="es-MX" sz="1600" i="1">
                            <a:latin typeface="Cambria Math" panose="02040503050406030204" pitchFamily="18" charset="0"/>
                          </a:rPr>
                          <m:t>∗</m:t>
                        </m:r>
                        <m:sSup>
                          <m:sSupPr>
                            <m:ctrlPr>
                              <a:rPr lang="es-EC" sz="1600" i="1">
                                <a:latin typeface="Cambria Math" panose="02040503050406030204" pitchFamily="18" charset="0"/>
                              </a:rPr>
                            </m:ctrlPr>
                          </m:sSupPr>
                          <m:e>
                            <m:r>
                              <a:rPr lang="es-MX" sz="1600" i="1">
                                <a:latin typeface="Cambria Math" panose="02040503050406030204" pitchFamily="18" charset="0"/>
                              </a:rPr>
                              <m:t>𝑠𝑒𝑛</m:t>
                            </m:r>
                          </m:e>
                          <m:sup>
                            <m:r>
                              <a:rPr lang="es-MX" sz="1600" i="1">
                                <a:latin typeface="Cambria Math" panose="02040503050406030204" pitchFamily="18" charset="0"/>
                              </a:rPr>
                              <m:t>2</m:t>
                            </m:r>
                          </m:sup>
                        </m:sSup>
                        <m:r>
                          <a:rPr lang="es-MX" sz="1600" i="1">
                            <a:latin typeface="Cambria Math" panose="02040503050406030204" pitchFamily="18" charset="0"/>
                          </a:rPr>
                          <m:t>20</m:t>
                        </m:r>
                      </m:den>
                    </m:f>
                    <m:r>
                      <a:rPr lang="es-MX" sz="1600" i="1">
                        <a:latin typeface="Cambria Math" panose="02040503050406030204" pitchFamily="18" charset="0"/>
                      </a:rPr>
                      <m:t>∗</m:t>
                    </m:r>
                    <m:d>
                      <m:dPr>
                        <m:ctrlPr>
                          <a:rPr lang="es-EC" sz="1600" i="1">
                            <a:latin typeface="Cambria Math" panose="02040503050406030204" pitchFamily="18" charset="0"/>
                          </a:rPr>
                        </m:ctrlPr>
                      </m:dPr>
                      <m:e>
                        <m:r>
                          <a:rPr lang="es-MX" sz="1600" i="1">
                            <a:latin typeface="Cambria Math" panose="02040503050406030204" pitchFamily="18" charset="0"/>
                          </a:rPr>
                          <m:t>2.33+</m:t>
                        </m:r>
                        <m:rad>
                          <m:radPr>
                            <m:degHide m:val="on"/>
                            <m:ctrlPr>
                              <a:rPr lang="es-EC" sz="1600" i="1">
                                <a:latin typeface="Cambria Math" panose="02040503050406030204" pitchFamily="18" charset="0"/>
                              </a:rPr>
                            </m:ctrlPr>
                          </m:radPr>
                          <m:deg/>
                          <m:e>
                            <m:sSup>
                              <m:sSupPr>
                                <m:ctrlPr>
                                  <a:rPr lang="es-EC" sz="1600" i="1">
                                    <a:latin typeface="Cambria Math" panose="02040503050406030204" pitchFamily="18" charset="0"/>
                                  </a:rPr>
                                </m:ctrlPr>
                              </m:sSupPr>
                              <m:e>
                                <m:r>
                                  <a:rPr lang="es-MX" sz="1600" i="1">
                                    <a:latin typeface="Cambria Math" panose="02040503050406030204" pitchFamily="18" charset="0"/>
                                  </a:rPr>
                                  <m:t>2.33</m:t>
                                </m:r>
                              </m:e>
                              <m:sup>
                                <m:r>
                                  <a:rPr lang="es-MX" sz="1600" i="1">
                                    <a:latin typeface="Cambria Math" panose="02040503050406030204" pitchFamily="18" charset="0"/>
                                  </a:rPr>
                                  <m:t>2</m:t>
                                </m:r>
                              </m:sup>
                            </m:sSup>
                            <m:r>
                              <a:rPr lang="es-MX" sz="1600" i="1">
                                <a:latin typeface="Cambria Math" panose="02040503050406030204" pitchFamily="18" charset="0"/>
                              </a:rPr>
                              <m:t>+</m:t>
                            </m:r>
                            <m:d>
                              <m:dPr>
                                <m:ctrlPr>
                                  <a:rPr lang="es-EC" sz="1600" i="1">
                                    <a:latin typeface="Cambria Math" panose="02040503050406030204" pitchFamily="18" charset="0"/>
                                  </a:rPr>
                                </m:ctrlPr>
                              </m:dPr>
                              <m:e>
                                <m:r>
                                  <a:rPr lang="es-MX" sz="1600" i="1">
                                    <a:latin typeface="Cambria Math" panose="02040503050406030204" pitchFamily="18" charset="0"/>
                                  </a:rPr>
                                  <m:t>1+2∗2.33</m:t>
                                </m:r>
                              </m:e>
                            </m:d>
                            <m:r>
                              <a:rPr lang="es-MX" sz="1600" i="1">
                                <a:latin typeface="Cambria Math" panose="02040503050406030204" pitchFamily="18" charset="0"/>
                              </a:rPr>
                              <m:t>∗</m:t>
                            </m:r>
                            <m:sSup>
                              <m:sSupPr>
                                <m:ctrlPr>
                                  <a:rPr lang="es-EC" sz="1600" i="1">
                                    <a:latin typeface="Cambria Math" panose="02040503050406030204" pitchFamily="18" charset="0"/>
                                  </a:rPr>
                                </m:ctrlPr>
                              </m:sSupPr>
                              <m:e>
                                <m:r>
                                  <a:rPr lang="es-MX" sz="1600" i="1">
                                    <a:latin typeface="Cambria Math" panose="02040503050406030204" pitchFamily="18" charset="0"/>
                                  </a:rPr>
                                  <m:t>𝑠𝑒𝑛</m:t>
                                </m:r>
                              </m:e>
                              <m:sup>
                                <m:r>
                                  <a:rPr lang="es-MX" sz="1600" i="1">
                                    <a:latin typeface="Cambria Math" panose="02040503050406030204" pitchFamily="18" charset="0"/>
                                  </a:rPr>
                                  <m:t>2</m:t>
                                </m:r>
                              </m:sup>
                            </m:sSup>
                            <m:r>
                              <a:rPr lang="es-MX" sz="1600" i="1">
                                <a:latin typeface="Cambria Math" panose="02040503050406030204" pitchFamily="18" charset="0"/>
                              </a:rPr>
                              <m:t>20</m:t>
                            </m:r>
                          </m:e>
                        </m:rad>
                      </m:e>
                    </m:d>
                    <m:r>
                      <a:rPr lang="es-MX" sz="1600" i="1">
                        <a:latin typeface="Cambria Math" panose="02040503050406030204" pitchFamily="18" charset="0"/>
                      </a:rPr>
                      <m:t>=14.49 </m:t>
                    </m:r>
                    <m:r>
                      <a:rPr lang="es-MX" sz="1600" i="1">
                        <a:latin typeface="Cambria Math" panose="02040503050406030204" pitchFamily="18" charset="0"/>
                      </a:rPr>
                      <m:t>𝑑𝑖𝑒𝑛𝑡𝑒𝑠</m:t>
                    </m:r>
                  </m:oMath>
                </a14:m>
                <a:r>
                  <a:rPr lang="es-MX" sz="1600" i="1" dirty="0"/>
                  <a:t> </a:t>
                </a:r>
                <a:r>
                  <a:rPr lang="es-EC" sz="1600" i="1" dirty="0"/>
                  <a:t>   </a:t>
                </a:r>
                <a:endParaRPr lang="es-EC" sz="1600" dirty="0"/>
              </a:p>
              <a:p>
                <a:pPr marL="0" indent="0">
                  <a:buNone/>
                </a:pPr>
                <a:endParaRPr lang="es-EC" sz="1600" i="1" dirty="0" smtClean="0"/>
              </a:p>
              <a:p>
                <a:pPr marL="0" indent="0">
                  <a:buNone/>
                </a:pPr>
                <a:r>
                  <a:rPr lang="es-EC" sz="1600" b="1" i="1" dirty="0" smtClean="0"/>
                  <a:t>Selección </a:t>
                </a:r>
                <a:r>
                  <a:rPr lang="es-EC" sz="1600" b="1" i="1" dirty="0"/>
                  <a:t>del material del engranaje</a:t>
                </a:r>
                <a:endParaRPr lang="es-EC" sz="1600" b="1" dirty="0"/>
              </a:p>
              <a:p>
                <a:pPr>
                  <a:buFont typeface="Wingdings" panose="05000000000000000000" pitchFamily="2" charset="2"/>
                  <a:buChar char="q"/>
                </a:pPr>
                <a:r>
                  <a:rPr lang="es-EC" sz="1600" dirty="0"/>
                  <a:t>El material del cuál serán el piñón y engrane es de la familia de los aceros al medio carbón, debido a sus propiedades que permiten tener una buena combinación entre dureza y tenacidad para altos ciclos de trabajo</a:t>
                </a:r>
                <a:r>
                  <a:rPr lang="es-EC" sz="1600" dirty="0" smtClean="0"/>
                  <a:t>.</a:t>
                </a:r>
              </a:p>
              <a:p>
                <a:pPr marL="0" indent="0">
                  <a:buNone/>
                </a:pPr>
                <a:r>
                  <a:rPr lang="es-EC" sz="1600" dirty="0" smtClean="0"/>
                  <a:t> </a:t>
                </a:r>
                <a:endParaRPr lang="es-EC" sz="1600" dirty="0"/>
              </a:p>
              <a:p>
                <a:pPr marL="0" indent="0">
                  <a:buNone/>
                </a:pPr>
                <a:endParaRPr lang="es-EC"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3913" y="267419"/>
                <a:ext cx="10515600" cy="6073446"/>
              </a:xfrm>
              <a:blipFill rotWithShape="0">
                <a:blip r:embed="rId2"/>
                <a:stretch>
                  <a:fillRect l="-406" t="-602"/>
                </a:stretch>
              </a:blipFill>
            </p:spPr>
            <p:txBody>
              <a:bodyPr/>
              <a:lstStyle/>
              <a:p>
                <a:r>
                  <a:rPr lang="es-EC">
                    <a:noFill/>
                  </a:rPr>
                  <a:t> </a:t>
                </a:r>
              </a:p>
            </p:txBody>
          </p:sp>
        </mc:Fallback>
      </mc:AlternateContent>
      <p:graphicFrame>
        <p:nvGraphicFramePr>
          <p:cNvPr id="8" name="Table 7"/>
          <p:cNvGraphicFramePr>
            <a:graphicFrameLocks noGrp="1"/>
          </p:cNvGraphicFramePr>
          <p:nvPr>
            <p:extLst>
              <p:ext uri="{D42A27DB-BD31-4B8C-83A1-F6EECF244321}">
                <p14:modId xmlns:p14="http://schemas.microsoft.com/office/powerpoint/2010/main" val="4096783491"/>
              </p:ext>
            </p:extLst>
          </p:nvPr>
        </p:nvGraphicFramePr>
        <p:xfrm>
          <a:off x="2989622" y="4881575"/>
          <a:ext cx="6370038" cy="1737360"/>
        </p:xfrm>
        <a:graphic>
          <a:graphicData uri="http://schemas.openxmlformats.org/drawingml/2006/table">
            <a:tbl>
              <a:tblPr firstRow="1" firstCol="1" bandRow="1">
                <a:tableStyleId>{5C22544A-7EE6-4342-B048-85BDC9FD1C3A}</a:tableStyleId>
              </a:tblPr>
              <a:tblGrid>
                <a:gridCol w="1083495"/>
                <a:gridCol w="1975331"/>
                <a:gridCol w="1656684"/>
                <a:gridCol w="1654528"/>
              </a:tblGrid>
              <a:tr h="575945">
                <a:tc>
                  <a:txBody>
                    <a:bodyPr/>
                    <a:lstStyle/>
                    <a:p>
                      <a:pPr indent="180340" algn="ctr">
                        <a:lnSpc>
                          <a:spcPct val="150000"/>
                        </a:lnSpc>
                        <a:spcAft>
                          <a:spcPts val="0"/>
                        </a:spcAft>
                      </a:pPr>
                      <a:r>
                        <a:rPr lang="es-MX" sz="1400" dirty="0">
                          <a:effectLst/>
                        </a:rPr>
                        <a:t>Material</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dirty="0">
                          <a:effectLst/>
                        </a:rPr>
                        <a:t>Aplicación</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dirty="0">
                          <a:effectLst/>
                        </a:rPr>
                        <a:t>Límite de Fluencia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400" dirty="0">
                          <a:effectLst/>
                        </a:rPr>
                        <a:t>Disponibilidad</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61340">
                <a:tc>
                  <a:txBody>
                    <a:bodyPr/>
                    <a:lstStyle/>
                    <a:p>
                      <a:pPr indent="180340" algn="ctr">
                        <a:lnSpc>
                          <a:spcPct val="150000"/>
                        </a:lnSpc>
                        <a:spcAft>
                          <a:spcPts val="0"/>
                        </a:spcAft>
                      </a:pPr>
                      <a:r>
                        <a:rPr lang="es-MX" sz="1200" dirty="0">
                          <a:effectLst/>
                        </a:rPr>
                        <a:t>AISI 4340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MX" sz="1200" dirty="0">
                          <a:effectLst/>
                        </a:rPr>
                        <a:t>Fabricación de partes que están sometidas a muy altos esfuerzos dinámicos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MX" sz="1200" dirty="0">
                          <a:effectLst/>
                        </a:rPr>
                        <a:t>470 [MPa]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MX" sz="1200" dirty="0">
                          <a:effectLst/>
                        </a:rPr>
                        <a:t>Mediana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243236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b="1" dirty="0" smtClean="0"/>
              <a:t>JUSTIFICACIÓN</a:t>
            </a:r>
            <a:endParaRPr lang="es-EC" b="1" dirty="0"/>
          </a:p>
        </p:txBody>
      </p:sp>
      <p:sp>
        <p:nvSpPr>
          <p:cNvPr id="3" name="Content Placeholder 2"/>
          <p:cNvSpPr>
            <a:spLocks noGrp="1"/>
          </p:cNvSpPr>
          <p:nvPr>
            <p:ph idx="1"/>
          </p:nvPr>
        </p:nvSpPr>
        <p:spPr>
          <a:xfrm>
            <a:off x="1742440" y="2175934"/>
            <a:ext cx="8768080" cy="3151294"/>
          </a:xfrm>
        </p:spPr>
        <p:txBody>
          <a:bodyPr>
            <a:normAutofit lnSpcReduction="10000"/>
          </a:bodyPr>
          <a:lstStyle/>
          <a:p>
            <a:pPr>
              <a:buFont typeface="Wingdings" panose="05000000000000000000" pitchFamily="2" charset="2"/>
              <a:buChar char="q"/>
            </a:pPr>
            <a:r>
              <a:rPr lang="es-EC" sz="2400" dirty="0"/>
              <a:t> El operario al contar con </a:t>
            </a:r>
            <a:r>
              <a:rPr lang="es-EC" sz="2400" dirty="0" smtClean="0"/>
              <a:t>una </a:t>
            </a:r>
            <a:r>
              <a:rPr lang="es-EC" sz="2400" dirty="0"/>
              <a:t>máquina </a:t>
            </a:r>
            <a:r>
              <a:rPr lang="es-EC" sz="2400" dirty="0" smtClean="0"/>
              <a:t>serigráfica automatizada </a:t>
            </a:r>
            <a:r>
              <a:rPr lang="es-EC" sz="2400" dirty="0"/>
              <a:t>tiene la oportunidad de familiarizarse con </a:t>
            </a:r>
            <a:r>
              <a:rPr lang="es-EC" sz="2400" dirty="0" smtClean="0"/>
              <a:t>la </a:t>
            </a:r>
            <a:r>
              <a:rPr lang="es-EC" sz="2400" dirty="0"/>
              <a:t>alta tecnología del presente, al sustituir el proceso artesanal por uno más técnico y </a:t>
            </a:r>
            <a:r>
              <a:rPr lang="es-EC" sz="2400" dirty="0" smtClean="0"/>
              <a:t>efectivo</a:t>
            </a:r>
            <a:r>
              <a:rPr lang="es-EC" sz="2400" dirty="0"/>
              <a:t>.</a:t>
            </a:r>
            <a:endParaRPr lang="es-EC" sz="2400" dirty="0" smtClean="0"/>
          </a:p>
          <a:p>
            <a:pPr>
              <a:buFont typeface="Wingdings" panose="05000000000000000000" pitchFamily="2" charset="2"/>
              <a:buChar char="q"/>
            </a:pPr>
            <a:r>
              <a:rPr lang="es-EC" sz="2400" dirty="0"/>
              <a:t>El presente proyecto tiene la finalidad de entregar a la empresa Ortega de la Barra un </a:t>
            </a:r>
            <a:r>
              <a:rPr lang="es-EC" sz="2400" dirty="0" smtClean="0"/>
              <a:t>mecanismo automatizado para realizar impresiones serigráficas, </a:t>
            </a:r>
            <a:r>
              <a:rPr lang="es-EC" sz="2400" dirty="0"/>
              <a:t>que se ajusta a las posibilidades tecnológicas actuales y que permite a los ejecutivos controlar de mejor manera su producción. </a:t>
            </a:r>
          </a:p>
          <a:p>
            <a:pPr>
              <a:buFont typeface="Wingdings" panose="05000000000000000000" pitchFamily="2" charset="2"/>
              <a:buChar char="q"/>
            </a:pPr>
            <a:endParaRPr lang="es-EC" dirty="0" smtClean="0"/>
          </a:p>
          <a:p>
            <a:pPr>
              <a:buFont typeface="Wingdings" panose="05000000000000000000" pitchFamily="2" charset="2"/>
              <a:buChar char="q"/>
            </a:pPr>
            <a:endParaRPr lang="es-EC" dirty="0"/>
          </a:p>
          <a:p>
            <a:endParaRPr lang="es-EC" dirty="0"/>
          </a:p>
        </p:txBody>
      </p:sp>
      <p:pic>
        <p:nvPicPr>
          <p:cNvPr id="5"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528451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Parámetros del piñón y engrane</a:t>
            </a:r>
            <a:endParaRPr lang="es-EC"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0022159"/>
              </p:ext>
            </p:extLst>
          </p:nvPr>
        </p:nvGraphicFramePr>
        <p:xfrm>
          <a:off x="2104859" y="2518925"/>
          <a:ext cx="3364302" cy="2743200"/>
        </p:xfrm>
        <a:graphic>
          <a:graphicData uri="http://schemas.openxmlformats.org/drawingml/2006/table">
            <a:tbl>
              <a:tblPr firstRow="1" firstCol="1" bandRow="1">
                <a:tableStyleId>{5C22544A-7EE6-4342-B048-85BDC9FD1C3A}</a:tableStyleId>
              </a:tblPr>
              <a:tblGrid>
                <a:gridCol w="1622338"/>
                <a:gridCol w="1741964"/>
              </a:tblGrid>
              <a:tr h="314218">
                <a:tc>
                  <a:txBody>
                    <a:bodyPr/>
                    <a:lstStyle/>
                    <a:p>
                      <a:pPr indent="180340" algn="ctr">
                        <a:lnSpc>
                          <a:spcPct val="150000"/>
                        </a:lnSpc>
                        <a:spcAft>
                          <a:spcPts val="0"/>
                        </a:spcAft>
                      </a:pPr>
                      <a:r>
                        <a:rPr lang="es-EC" sz="2000" dirty="0">
                          <a:effectLst/>
                          <a:highlight>
                            <a:srgbClr val="000000"/>
                          </a:highlight>
                        </a:rPr>
                        <a:t>Parámetros</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2000" dirty="0">
                          <a:effectLst/>
                          <a:highlight>
                            <a:srgbClr val="000000"/>
                          </a:highlight>
                        </a:rPr>
                        <a:t>Valores</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14218">
                <a:tc>
                  <a:txBody>
                    <a:bodyPr/>
                    <a:lstStyle/>
                    <a:p>
                      <a:pPr indent="180340" algn="ctr">
                        <a:lnSpc>
                          <a:spcPct val="150000"/>
                        </a:lnSpc>
                        <a:spcAft>
                          <a:spcPts val="0"/>
                        </a:spcAft>
                      </a:pPr>
                      <a:r>
                        <a:rPr lang="es-EC" sz="2000" dirty="0">
                          <a:effectLst/>
                        </a:rPr>
                        <a:t>Dp</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48 [mm]</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4218">
                <a:tc>
                  <a:txBody>
                    <a:bodyPr/>
                    <a:lstStyle/>
                    <a:p>
                      <a:pPr indent="180340" algn="ctr">
                        <a:lnSpc>
                          <a:spcPct val="150000"/>
                        </a:lnSpc>
                        <a:spcAft>
                          <a:spcPts val="0"/>
                        </a:spcAft>
                      </a:pPr>
                      <a:r>
                        <a:rPr lang="es-EC" sz="2000">
                          <a:effectLst/>
                        </a:rPr>
                        <a:t>Z1</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48</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4218">
                <a:tc>
                  <a:txBody>
                    <a:bodyPr/>
                    <a:lstStyle/>
                    <a:p>
                      <a:pPr indent="180340" algn="ctr">
                        <a:lnSpc>
                          <a:spcPct val="150000"/>
                        </a:lnSpc>
                        <a:spcAft>
                          <a:spcPts val="0"/>
                        </a:spcAft>
                      </a:pPr>
                      <a:r>
                        <a:rPr lang="es-EC" sz="2000">
                          <a:effectLst/>
                        </a:rPr>
                        <a:t>m</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1</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4218">
                <a:tc>
                  <a:txBody>
                    <a:bodyPr/>
                    <a:lstStyle/>
                    <a:p>
                      <a:pPr indent="180340" algn="ctr">
                        <a:lnSpc>
                          <a:spcPct val="150000"/>
                        </a:lnSpc>
                        <a:spcAft>
                          <a:spcPts val="0"/>
                        </a:spcAft>
                      </a:pPr>
                      <a:r>
                        <a:rPr lang="es-EC" sz="2000">
                          <a:effectLst/>
                        </a:rPr>
                        <a:t>F</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15 [mm]</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4218">
                <a:tc>
                  <a:txBody>
                    <a:bodyPr/>
                    <a:lstStyle/>
                    <a:p>
                      <a:pPr indent="180340" algn="ctr">
                        <a:lnSpc>
                          <a:spcPct val="150000"/>
                        </a:lnSpc>
                        <a:spcAft>
                          <a:spcPts val="0"/>
                        </a:spcAft>
                      </a:pPr>
                      <a:r>
                        <a:rPr lang="es-EC" sz="2000">
                          <a:effectLst/>
                        </a:rPr>
                        <a:t>ang.presión</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20°</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43769676"/>
              </p:ext>
            </p:extLst>
          </p:nvPr>
        </p:nvGraphicFramePr>
        <p:xfrm>
          <a:off x="6961518" y="2518919"/>
          <a:ext cx="3364302" cy="2743200"/>
        </p:xfrm>
        <a:graphic>
          <a:graphicData uri="http://schemas.openxmlformats.org/drawingml/2006/table">
            <a:tbl>
              <a:tblPr firstRow="1" firstCol="1" bandRow="1">
                <a:tableStyleId>{5C22544A-7EE6-4342-B048-85BDC9FD1C3A}</a:tableStyleId>
              </a:tblPr>
              <a:tblGrid>
                <a:gridCol w="1622337"/>
                <a:gridCol w="1741965"/>
              </a:tblGrid>
              <a:tr h="219295">
                <a:tc>
                  <a:txBody>
                    <a:bodyPr/>
                    <a:lstStyle/>
                    <a:p>
                      <a:pPr indent="180340" algn="ctr">
                        <a:lnSpc>
                          <a:spcPct val="150000"/>
                        </a:lnSpc>
                        <a:spcAft>
                          <a:spcPts val="0"/>
                        </a:spcAft>
                      </a:pPr>
                      <a:r>
                        <a:rPr lang="es-EC" sz="2000" dirty="0">
                          <a:effectLst/>
                          <a:highlight>
                            <a:srgbClr val="000000"/>
                          </a:highlight>
                        </a:rPr>
                        <a:t>Parámetros</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a:effectLst/>
                          <a:highlight>
                            <a:srgbClr val="000000"/>
                          </a:highlight>
                        </a:rPr>
                        <a:t>Valores</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3203">
                <a:tc>
                  <a:txBody>
                    <a:bodyPr/>
                    <a:lstStyle/>
                    <a:p>
                      <a:pPr indent="180340" algn="ctr">
                        <a:lnSpc>
                          <a:spcPct val="150000"/>
                        </a:lnSpc>
                        <a:spcAft>
                          <a:spcPts val="0"/>
                        </a:spcAft>
                      </a:pPr>
                      <a:r>
                        <a:rPr lang="es-EC" sz="2000" dirty="0">
                          <a:effectLst/>
                        </a:rPr>
                        <a:t>Dp</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112 [mm]</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3203">
                <a:tc>
                  <a:txBody>
                    <a:bodyPr/>
                    <a:lstStyle/>
                    <a:p>
                      <a:pPr indent="180340" algn="ctr">
                        <a:lnSpc>
                          <a:spcPct val="150000"/>
                        </a:lnSpc>
                        <a:spcAft>
                          <a:spcPts val="0"/>
                        </a:spcAft>
                      </a:pPr>
                      <a:r>
                        <a:rPr lang="es-EC" sz="2000">
                          <a:effectLst/>
                        </a:rPr>
                        <a:t>Z1</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112</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3203">
                <a:tc>
                  <a:txBody>
                    <a:bodyPr/>
                    <a:lstStyle/>
                    <a:p>
                      <a:pPr indent="180340" algn="ctr">
                        <a:lnSpc>
                          <a:spcPct val="150000"/>
                        </a:lnSpc>
                        <a:spcAft>
                          <a:spcPts val="0"/>
                        </a:spcAft>
                      </a:pPr>
                      <a:r>
                        <a:rPr lang="es-EC" sz="2000">
                          <a:effectLst/>
                        </a:rPr>
                        <a:t>m</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1</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3203">
                <a:tc>
                  <a:txBody>
                    <a:bodyPr/>
                    <a:lstStyle/>
                    <a:p>
                      <a:pPr indent="180340" algn="ctr">
                        <a:lnSpc>
                          <a:spcPct val="150000"/>
                        </a:lnSpc>
                        <a:spcAft>
                          <a:spcPts val="0"/>
                        </a:spcAft>
                      </a:pPr>
                      <a:r>
                        <a:rPr lang="es-EC" sz="2000">
                          <a:effectLst/>
                        </a:rPr>
                        <a:t>F</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15 [mm]</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3203">
                <a:tc>
                  <a:txBody>
                    <a:bodyPr/>
                    <a:lstStyle/>
                    <a:p>
                      <a:pPr indent="180340" algn="ctr">
                        <a:lnSpc>
                          <a:spcPct val="150000"/>
                        </a:lnSpc>
                        <a:spcAft>
                          <a:spcPts val="0"/>
                        </a:spcAft>
                      </a:pPr>
                      <a:r>
                        <a:rPr lang="es-EC" sz="2000">
                          <a:effectLst/>
                        </a:rPr>
                        <a:t>ang.presión</a:t>
                      </a:r>
                      <a:endParaRPr lang="es-EC" sz="3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2000" dirty="0">
                          <a:effectLst/>
                        </a:rPr>
                        <a:t>20°</a:t>
                      </a:r>
                      <a:endParaRPr lang="es-EC"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TextBox 7"/>
          <p:cNvSpPr txBox="1"/>
          <p:nvPr/>
        </p:nvSpPr>
        <p:spPr>
          <a:xfrm>
            <a:off x="1097280" y="5266292"/>
            <a:ext cx="9266495" cy="954107"/>
          </a:xfrm>
          <a:prstGeom prst="rect">
            <a:avLst/>
          </a:prstGeom>
          <a:noFill/>
        </p:spPr>
        <p:txBody>
          <a:bodyPr wrap="square" rtlCol="0">
            <a:spAutoFit/>
          </a:bodyPr>
          <a:lstStyle/>
          <a:p>
            <a:r>
              <a:rPr lang="es-EC" dirty="0"/>
              <a:t> </a:t>
            </a:r>
          </a:p>
          <a:p>
            <a:r>
              <a:rPr lang="es-EC" sz="2000" dirty="0"/>
              <a:t>Dp es el diámetro de paso, m el módulo, F el ancho de cara y Z el número de dientes.</a:t>
            </a:r>
          </a:p>
          <a:p>
            <a:endParaRPr lang="es-EC" dirty="0"/>
          </a:p>
        </p:txBody>
      </p:sp>
      <p:sp>
        <p:nvSpPr>
          <p:cNvPr id="9" name="TextBox 8"/>
          <p:cNvSpPr txBox="1"/>
          <p:nvPr/>
        </p:nvSpPr>
        <p:spPr>
          <a:xfrm>
            <a:off x="1708030" y="1906438"/>
            <a:ext cx="8971472" cy="461665"/>
          </a:xfrm>
          <a:prstGeom prst="rect">
            <a:avLst/>
          </a:prstGeom>
          <a:noFill/>
        </p:spPr>
        <p:txBody>
          <a:bodyPr wrap="square" rtlCol="0">
            <a:spAutoFit/>
          </a:bodyPr>
          <a:lstStyle/>
          <a:p>
            <a:r>
              <a:rPr lang="es-EC" sz="2400" b="1" dirty="0" smtClean="0">
                <a:solidFill>
                  <a:schemeClr val="accent1"/>
                </a:solidFill>
              </a:rPr>
              <a:t>                         Piñón				</a:t>
            </a:r>
            <a:r>
              <a:rPr lang="es-EC" sz="2400" b="1" dirty="0">
                <a:solidFill>
                  <a:schemeClr val="accent1"/>
                </a:solidFill>
              </a:rPr>
              <a:t> </a:t>
            </a:r>
            <a:r>
              <a:rPr lang="es-EC" sz="2400" b="1" dirty="0" smtClean="0">
                <a:solidFill>
                  <a:schemeClr val="accent1"/>
                </a:solidFill>
              </a:rPr>
              <a:t>           Engrane</a:t>
            </a:r>
            <a:endParaRPr lang="es-EC" sz="2400" b="1" dirty="0">
              <a:solidFill>
                <a:schemeClr val="accent1"/>
              </a:solidFill>
            </a:endParaRPr>
          </a:p>
        </p:txBody>
      </p:sp>
      <p:pic>
        <p:nvPicPr>
          <p:cNvPr id="10"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5624" y="134986"/>
            <a:ext cx="1612308" cy="1753990"/>
          </a:xfrm>
          <a:prstGeom prst="rect">
            <a:avLst/>
          </a:prstGeom>
          <a:noFill/>
          <a:ln>
            <a:noFill/>
          </a:ln>
        </p:spPr>
      </p:pic>
    </p:spTree>
    <p:extLst>
      <p:ext uri="{BB962C8B-B14F-4D97-AF65-F5344CB8AC3E}">
        <p14:creationId xmlns:p14="http://schemas.microsoft.com/office/powerpoint/2010/main" val="496329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4000" dirty="0" smtClean="0"/>
              <a:t>Cálculo del esfuerzo </a:t>
            </a:r>
            <a:r>
              <a:rPr lang="es-EC" sz="4000" dirty="0"/>
              <a:t>último de tensión del </a:t>
            </a:r>
            <a:r>
              <a:rPr lang="es-EC" sz="4000" dirty="0" smtClean="0"/>
              <a:t>engranaje</a:t>
            </a:r>
            <a:endParaRPr lang="es-EC" sz="4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3"/>
                <a:ext cx="10058400" cy="4701715"/>
              </a:xfrm>
            </p:spPr>
            <p:txBody>
              <a:bodyPr>
                <a:normAutofit fontScale="85000" lnSpcReduction="20000"/>
              </a:bodyPr>
              <a:lstStyle/>
              <a:p>
                <a:pPr marL="0" indent="0" algn="ctr">
                  <a:buNone/>
                </a:pPr>
                <a14:m>
                  <m:oMathPara xmlns:m="http://schemas.openxmlformats.org/officeDocument/2006/math">
                    <m:oMathParaPr>
                      <m:jc m:val="center"/>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𝑤𝑡</m:t>
                          </m:r>
                        </m:num>
                        <m:den>
                          <m:r>
                            <a:rPr lang="es-EC" i="1">
                              <a:latin typeface="Cambria Math" panose="02040503050406030204" pitchFamily="18" charset="0"/>
                            </a:rPr>
                            <m:t>𝐹</m:t>
                          </m:r>
                          <m:r>
                            <a:rPr lang="es-EC" i="1">
                              <a:latin typeface="Cambria Math" panose="02040503050406030204" pitchFamily="18" charset="0"/>
                            </a:rPr>
                            <m:t>∗</m:t>
                          </m:r>
                          <m:r>
                            <a:rPr lang="en-US" i="1">
                              <a:latin typeface="Cambria Math" panose="02040503050406030204" pitchFamily="18" charset="0"/>
                            </a:rPr>
                            <m:t>𝑚</m:t>
                          </m:r>
                          <m:r>
                            <a:rPr lang="es-EC" i="1">
                              <a:latin typeface="Cambria Math" panose="02040503050406030204" pitchFamily="18" charset="0"/>
                            </a:rPr>
                            <m:t>∗</m:t>
                          </m:r>
                          <m:r>
                            <a:rPr lang="en-US" i="1">
                              <a:latin typeface="Cambria Math" panose="02040503050406030204" pitchFamily="18" charset="0"/>
                            </a:rPr>
                            <m:t>𝐽</m:t>
                          </m:r>
                        </m:den>
                      </m:f>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𝑘𝑎</m:t>
                          </m:r>
                          <m:r>
                            <a:rPr lang="es-EC" i="1">
                              <a:latin typeface="Cambria Math" panose="02040503050406030204" pitchFamily="18" charset="0"/>
                            </a:rPr>
                            <m:t>∗</m:t>
                          </m:r>
                          <m:r>
                            <a:rPr lang="es-EC" i="1">
                              <a:latin typeface="Cambria Math" panose="02040503050406030204" pitchFamily="18" charset="0"/>
                            </a:rPr>
                            <m:t>𝑘𝑠</m:t>
                          </m:r>
                          <m:r>
                            <a:rPr lang="es-EC" i="1">
                              <a:latin typeface="Cambria Math" panose="02040503050406030204" pitchFamily="18" charset="0"/>
                            </a:rPr>
                            <m:t>∗</m:t>
                          </m:r>
                          <m:r>
                            <a:rPr lang="es-EC" i="1">
                              <a:latin typeface="Cambria Math" panose="02040503050406030204" pitchFamily="18" charset="0"/>
                            </a:rPr>
                            <m:t>𝑘𝑚</m:t>
                          </m:r>
                          <m:r>
                            <a:rPr lang="es-EC" i="1">
                              <a:latin typeface="Cambria Math" panose="02040503050406030204" pitchFamily="18" charset="0"/>
                            </a:rPr>
                            <m:t>∗</m:t>
                          </m:r>
                          <m:r>
                            <a:rPr lang="es-EC" i="1">
                              <a:latin typeface="Cambria Math" panose="02040503050406030204" pitchFamily="18" charset="0"/>
                            </a:rPr>
                            <m:t>𝑘𝑏</m:t>
                          </m:r>
                          <m:r>
                            <a:rPr lang="es-EC" i="1">
                              <a:latin typeface="Cambria Math" panose="02040503050406030204" pitchFamily="18" charset="0"/>
                            </a:rPr>
                            <m:t>∗</m:t>
                          </m:r>
                          <m:r>
                            <a:rPr lang="es-EC" i="1">
                              <a:latin typeface="Cambria Math" panose="02040503050406030204" pitchFamily="18" charset="0"/>
                            </a:rPr>
                            <m:t>𝑘𝑖</m:t>
                          </m:r>
                        </m:num>
                        <m:den>
                          <m:r>
                            <a:rPr lang="es-EC" i="1">
                              <a:latin typeface="Cambria Math" panose="02040503050406030204" pitchFamily="18" charset="0"/>
                            </a:rPr>
                            <m:t>𝑘𝑣</m:t>
                          </m:r>
                        </m:den>
                      </m:f>
                    </m:oMath>
                  </m:oMathPara>
                </a14:m>
                <a:endParaRPr lang="es-EC" dirty="0" smtClean="0"/>
              </a:p>
              <a:p>
                <a:r>
                  <a:rPr lang="es-EC" dirty="0"/>
                  <a:t>Donde:</a:t>
                </a:r>
              </a:p>
              <a:p>
                <a:pPr lvl="0">
                  <a:buFont typeface="Wingdings" panose="05000000000000000000" pitchFamily="2" charset="2"/>
                  <a:buChar char="§"/>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oMath>
                </a14:m>
                <a:r>
                  <a:rPr lang="es-EC" dirty="0"/>
                  <a:t> es el esfuerzo de tensión.</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𝑤𝑡</m:t>
                    </m:r>
                  </m:oMath>
                </a14:m>
                <a:r>
                  <a:rPr lang="es-EC" dirty="0"/>
                  <a:t> es la fuerza tangencial que se genera en el engrane debido al torque.</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𝑘𝑠</m:t>
                    </m:r>
                  </m:oMath>
                </a14:m>
                <a:r>
                  <a:rPr lang="es-EC" dirty="0"/>
                  <a:t> es el factor de tamaño para resistencia a la flexión.</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𝑘𝑚</m:t>
                    </m:r>
                  </m:oMath>
                </a14:m>
                <a:r>
                  <a:rPr lang="es-EC" dirty="0"/>
                  <a:t> es el factor de distribución de carga para resistencia a la flexión.</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𝑘𝑏</m:t>
                    </m:r>
                  </m:oMath>
                </a14:m>
                <a:r>
                  <a:rPr lang="es-EC" dirty="0"/>
                  <a:t>  es el factor de espesor de aro.</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𝑘𝑖</m:t>
                    </m:r>
                  </m:oMath>
                </a14:m>
                <a:r>
                  <a:rPr lang="es-EC" dirty="0"/>
                  <a:t> es el factor de engrane intermedio.</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𝐹</m:t>
                    </m:r>
                  </m:oMath>
                </a14:m>
                <a:r>
                  <a:rPr lang="es-EC" dirty="0"/>
                  <a:t> es el ancho del diente.</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𝑚</m:t>
                    </m:r>
                  </m:oMath>
                </a14:m>
                <a:r>
                  <a:rPr lang="es-EC" dirty="0"/>
                  <a:t> es el módulo.</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𝐽</m:t>
                    </m:r>
                  </m:oMath>
                </a14:m>
                <a:r>
                  <a:rPr lang="es-EC" dirty="0"/>
                  <a:t> es el factor geométrico para resistencia a la flexión.</a:t>
                </a:r>
              </a:p>
              <a:p>
                <a:pPr lvl="0">
                  <a:buFont typeface="Wingdings" panose="05000000000000000000" pitchFamily="2" charset="2"/>
                  <a:buChar char="§"/>
                </a:pPr>
                <a14:m>
                  <m:oMath xmlns:m="http://schemas.openxmlformats.org/officeDocument/2006/math">
                    <m:r>
                      <a:rPr lang="es-EC" i="1">
                        <a:latin typeface="Cambria Math" panose="02040503050406030204" pitchFamily="18" charset="0"/>
                      </a:rPr>
                      <m:t>𝑘𝑣</m:t>
                    </m:r>
                  </m:oMath>
                </a14:m>
                <a:r>
                  <a:rPr lang="es-EC" dirty="0"/>
                  <a:t> es el factor dinámico para resistencia a la flexión.</a:t>
                </a:r>
              </a:p>
              <a:p>
                <a:pPr marL="0" indent="0" algn="ctr">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3"/>
                <a:ext cx="10058400" cy="4701715"/>
              </a:xfrm>
              <a:blipFill rotWithShape="0">
                <a:blip r:embed="rId2"/>
                <a:stretch>
                  <a:fillRect l="-1152"/>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624" y="91853"/>
            <a:ext cx="1612308" cy="1753990"/>
          </a:xfrm>
          <a:prstGeom prst="rect">
            <a:avLst/>
          </a:prstGeom>
          <a:noFill/>
          <a:ln>
            <a:noFill/>
          </a:ln>
        </p:spPr>
      </p:pic>
    </p:spTree>
    <p:extLst>
      <p:ext uri="{BB962C8B-B14F-4D97-AF65-F5344CB8AC3E}">
        <p14:creationId xmlns:p14="http://schemas.microsoft.com/office/powerpoint/2010/main" val="1173708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1155"/>
            <a:ext cx="10515600" cy="5995808"/>
          </a:xfrm>
        </p:spPr>
        <p:txBody>
          <a:bodyPr/>
          <a:lstStyle/>
          <a:p>
            <a:pPr lvl="0"/>
            <a:r>
              <a:rPr lang="es-EC" b="1" dirty="0"/>
              <a:t>Factor geométrico de resistencia a flexión J:</a:t>
            </a:r>
            <a:endParaRPr lang="es-EC" dirty="0"/>
          </a:p>
          <a:p>
            <a:pPr marL="0" indent="0">
              <a:buNone/>
            </a:pPr>
            <a:r>
              <a:rPr lang="es-EC" dirty="0"/>
              <a:t>En base a la siguiente tabla de valores del Factor de forma de Lewis de la AGMA se tiene que para un piñón de 48 </a:t>
            </a:r>
            <a:r>
              <a:rPr lang="es-EC" dirty="0" smtClean="0"/>
              <a:t>dientes J es igual </a:t>
            </a:r>
            <a:r>
              <a:rPr lang="es-EC" dirty="0"/>
              <a:t>a 0.405 (por interpolación), y para un engrane de 112 dientes, J </a:t>
            </a:r>
            <a:r>
              <a:rPr lang="es-EC" dirty="0" smtClean="0"/>
              <a:t>es igual </a:t>
            </a:r>
            <a:r>
              <a:rPr lang="es-EC" dirty="0"/>
              <a:t>a 0.447 (por interpolación).</a:t>
            </a:r>
          </a:p>
          <a:p>
            <a:endParaRPr lang="es-EC" dirty="0"/>
          </a:p>
        </p:txBody>
      </p:sp>
      <p:pic>
        <p:nvPicPr>
          <p:cNvPr id="13" name="Picture 12"/>
          <p:cNvPicPr>
            <a:picLocks noChangeAspect="1"/>
          </p:cNvPicPr>
          <p:nvPr/>
        </p:nvPicPr>
        <p:blipFill>
          <a:blip r:embed="rId2"/>
          <a:stretch>
            <a:fillRect/>
          </a:stretch>
        </p:blipFill>
        <p:spPr>
          <a:xfrm>
            <a:off x="2885086" y="2538413"/>
            <a:ext cx="6715125" cy="3638550"/>
          </a:xfrm>
          <a:prstGeom prst="rect">
            <a:avLst/>
          </a:prstGeom>
        </p:spPr>
      </p:pic>
    </p:spTree>
    <p:extLst>
      <p:ext uri="{BB962C8B-B14F-4D97-AF65-F5344CB8AC3E}">
        <p14:creationId xmlns:p14="http://schemas.microsoft.com/office/powerpoint/2010/main" val="36699856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7264" y="108968"/>
                <a:ext cx="6166449" cy="6352217"/>
              </a:xfrm>
            </p:spPr>
            <p:txBody>
              <a:bodyPr numCol="1">
                <a:normAutofit fontScale="25000" lnSpcReduction="20000"/>
              </a:bodyPr>
              <a:lstStyle/>
              <a:p>
                <a:endParaRPr lang="es-MX" sz="6200" b="1" dirty="0" smtClean="0"/>
              </a:p>
              <a:p>
                <a:pPr marL="0" indent="0">
                  <a:buNone/>
                </a:pPr>
                <a:r>
                  <a:rPr lang="es-MX" sz="6200" b="1" dirty="0" smtClean="0"/>
                  <a:t>Factor </a:t>
                </a:r>
                <a:r>
                  <a:rPr lang="es-MX" sz="6200" b="1" dirty="0"/>
                  <a:t>dinámico Kv:</a:t>
                </a:r>
                <a:endParaRPr lang="es-EC" sz="6200" dirty="0"/>
              </a:p>
              <a:p>
                <a:pPr marL="0" indent="0">
                  <a:buNone/>
                </a:pPr>
                <a:r>
                  <a:rPr lang="es-MX" b="1" dirty="0"/>
                  <a:t> </a:t>
                </a:r>
                <a:r>
                  <a:rPr lang="es-MX" sz="6400" dirty="0" smtClean="0"/>
                  <a:t>El </a:t>
                </a:r>
                <a:r>
                  <a:rPr lang="es-MX" sz="6400" dirty="0"/>
                  <a:t>factor dinámico Kv toma en consideración cargas por vibración generadas internamente por los impactos entre los dientes que son inducidos por acoplamientos no conjugados.</a:t>
                </a:r>
                <a:endParaRPr lang="es-EC" sz="6400" dirty="0"/>
              </a:p>
              <a:p>
                <a:pPr marL="0" indent="0" algn="ctr">
                  <a:buNone/>
                </a:pPr>
                <a14:m>
                  <m:oMath xmlns:m="http://schemas.openxmlformats.org/officeDocument/2006/math">
                    <m:sSub>
                      <m:sSubPr>
                        <m:ctrlPr>
                          <a:rPr lang="es-EC" sz="6400" i="1">
                            <a:latin typeface="Cambria Math" panose="02040503050406030204" pitchFamily="18" charset="0"/>
                          </a:rPr>
                        </m:ctrlPr>
                      </m:sSubPr>
                      <m:e>
                        <m:r>
                          <a:rPr lang="es-EC" sz="6400" i="1">
                            <a:latin typeface="Cambria Math" panose="02040503050406030204" pitchFamily="18" charset="0"/>
                          </a:rPr>
                          <m:t>𝑉</m:t>
                        </m:r>
                      </m:e>
                      <m:sub>
                        <m:r>
                          <a:rPr lang="es-EC" sz="6400" i="1">
                            <a:latin typeface="Cambria Math" panose="02040503050406030204" pitchFamily="18" charset="0"/>
                          </a:rPr>
                          <m:t>𝑡</m:t>
                        </m:r>
                      </m:sub>
                    </m:sSub>
                    <m:r>
                      <a:rPr lang="es-EC" sz="6400" i="1">
                        <a:latin typeface="Cambria Math" panose="02040503050406030204" pitchFamily="18" charset="0"/>
                      </a:rPr>
                      <m:t>=</m:t>
                    </m:r>
                    <m:f>
                      <m:fPr>
                        <m:ctrlPr>
                          <a:rPr lang="es-EC" sz="6400" i="1">
                            <a:latin typeface="Cambria Math" panose="02040503050406030204" pitchFamily="18" charset="0"/>
                          </a:rPr>
                        </m:ctrlPr>
                      </m:fPr>
                      <m:num>
                        <m:sSup>
                          <m:sSupPr>
                            <m:ctrlPr>
                              <a:rPr lang="es-EC" sz="6400" i="1">
                                <a:latin typeface="Cambria Math" panose="02040503050406030204" pitchFamily="18" charset="0"/>
                              </a:rPr>
                            </m:ctrlPr>
                          </m:sSupPr>
                          <m:e>
                            <m:r>
                              <a:rPr lang="es-EC" sz="6400" i="1">
                                <a:latin typeface="Cambria Math" panose="02040503050406030204" pitchFamily="18" charset="0"/>
                              </a:rPr>
                              <m:t>[</m:t>
                            </m:r>
                            <m:r>
                              <a:rPr lang="es-EC" sz="6400" i="1">
                                <a:latin typeface="Cambria Math" panose="02040503050406030204" pitchFamily="18" charset="0"/>
                              </a:rPr>
                              <m:t>𝐴</m:t>
                            </m:r>
                            <m:r>
                              <a:rPr lang="es-EC" sz="6400" i="1">
                                <a:latin typeface="Cambria Math" panose="02040503050406030204" pitchFamily="18" charset="0"/>
                              </a:rPr>
                              <m:t>+</m:t>
                            </m:r>
                            <m:d>
                              <m:dPr>
                                <m:ctrlPr>
                                  <a:rPr lang="es-EC" sz="6400" i="1">
                                    <a:latin typeface="Cambria Math" panose="02040503050406030204" pitchFamily="18" charset="0"/>
                                  </a:rPr>
                                </m:ctrlPr>
                              </m:dPr>
                              <m:e>
                                <m:sSub>
                                  <m:sSubPr>
                                    <m:ctrlPr>
                                      <a:rPr lang="es-EC" sz="6400" i="1">
                                        <a:latin typeface="Cambria Math" panose="02040503050406030204" pitchFamily="18" charset="0"/>
                                      </a:rPr>
                                    </m:ctrlPr>
                                  </m:sSubPr>
                                  <m:e>
                                    <m:r>
                                      <a:rPr lang="en-US" sz="6400" i="1">
                                        <a:latin typeface="Cambria Math" panose="02040503050406030204" pitchFamily="18" charset="0"/>
                                      </a:rPr>
                                      <m:t>𝑄</m:t>
                                    </m:r>
                                  </m:e>
                                  <m:sub>
                                    <m:r>
                                      <a:rPr lang="en-US" sz="6400" i="1">
                                        <a:latin typeface="Cambria Math" panose="02040503050406030204" pitchFamily="18" charset="0"/>
                                      </a:rPr>
                                      <m:t>𝑣</m:t>
                                    </m:r>
                                  </m:sub>
                                </m:sSub>
                                <m:r>
                                  <a:rPr lang="es-EC" sz="6400" i="1">
                                    <a:latin typeface="Cambria Math" panose="02040503050406030204" pitchFamily="18" charset="0"/>
                                  </a:rPr>
                                  <m:t>−3</m:t>
                                </m:r>
                              </m:e>
                            </m:d>
                            <m:r>
                              <a:rPr lang="es-EC" sz="6400" i="1">
                                <a:latin typeface="Cambria Math" panose="02040503050406030204" pitchFamily="18" charset="0"/>
                              </a:rPr>
                              <m:t>]</m:t>
                            </m:r>
                          </m:e>
                          <m:sup>
                            <m:r>
                              <a:rPr lang="es-EC" sz="6400" i="1">
                                <a:latin typeface="Cambria Math" panose="02040503050406030204" pitchFamily="18" charset="0"/>
                              </a:rPr>
                              <m:t>2</m:t>
                            </m:r>
                          </m:sup>
                        </m:sSup>
                      </m:num>
                      <m:den>
                        <m:r>
                          <a:rPr lang="es-EC" sz="6400" i="1">
                            <a:latin typeface="Cambria Math" panose="02040503050406030204" pitchFamily="18" charset="0"/>
                          </a:rPr>
                          <m:t>200</m:t>
                        </m:r>
                      </m:den>
                    </m:f>
                  </m:oMath>
                </a14:m>
                <a:r>
                  <a:rPr lang="es-EC" sz="6400" dirty="0"/>
                  <a:t>                                                  </a:t>
                </a:r>
              </a:p>
              <a:p>
                <a:pPr marL="0" indent="0">
                  <a:buNone/>
                </a:pPr>
                <a:r>
                  <a:rPr lang="es-EC" sz="6400" dirty="0"/>
                  <a:t> </a:t>
                </a:r>
                <a:r>
                  <a:rPr lang="es-EC" sz="6400" dirty="0" smtClean="0"/>
                  <a:t>Vt </a:t>
                </a:r>
                <a:r>
                  <a:rPr lang="es-EC" sz="6400" dirty="0"/>
                  <a:t>es la velocidad en la línea de paso del acoplamiento de engranes en </a:t>
                </a:r>
                <a:r>
                  <a:rPr lang="es-EC" sz="6400" dirty="0" smtClean="0"/>
                  <a:t>m/s.</a:t>
                </a:r>
                <a:endParaRPr lang="es-EC" sz="6400" dirty="0"/>
              </a:p>
              <a:p>
                <a:pPr marL="0" indent="0">
                  <a:buNone/>
                </a:pPr>
                <a:r>
                  <a:rPr lang="es-EC" sz="6400" dirty="0" smtClean="0"/>
                  <a:t>Donde:</a:t>
                </a:r>
              </a:p>
              <a:p>
                <a:pPr marL="0" indent="0" algn="ctr">
                  <a:buNone/>
                </a:pPr>
                <a:r>
                  <a:rPr lang="es-EC" sz="6400" dirty="0"/>
                  <a:t> </a:t>
                </a:r>
                <a14:m>
                  <m:oMath xmlns:m="http://schemas.openxmlformats.org/officeDocument/2006/math">
                    <m:r>
                      <a:rPr lang="es-EC" sz="6400" i="1">
                        <a:latin typeface="Cambria Math" panose="02040503050406030204" pitchFamily="18" charset="0"/>
                      </a:rPr>
                      <m:t>𝐴</m:t>
                    </m:r>
                    <m:r>
                      <a:rPr lang="es-EC" sz="6400" i="1">
                        <a:latin typeface="Cambria Math" panose="02040503050406030204" pitchFamily="18" charset="0"/>
                      </a:rPr>
                      <m:t>=50+56(1−</m:t>
                    </m:r>
                    <m:r>
                      <a:rPr lang="es-EC" sz="6400" i="1">
                        <a:latin typeface="Cambria Math" panose="02040503050406030204" pitchFamily="18" charset="0"/>
                      </a:rPr>
                      <m:t>𝐵</m:t>
                    </m:r>
                    <m:r>
                      <a:rPr lang="es-EC" sz="6400" i="1">
                        <a:latin typeface="Cambria Math" panose="02040503050406030204" pitchFamily="18" charset="0"/>
                      </a:rPr>
                      <m:t>)</m:t>
                    </m:r>
                  </m:oMath>
                </a14:m>
                <a:r>
                  <a:rPr lang="es-EC" sz="6400" dirty="0"/>
                  <a:t>  </a:t>
                </a:r>
                <a:endParaRPr lang="es-EC" sz="6400" dirty="0" smtClean="0"/>
              </a:p>
              <a:p>
                <a:pPr marL="0" indent="0" algn="ctr">
                  <a:buNone/>
                </a:pPr>
                <a14:m>
                  <m:oMath xmlns:m="http://schemas.openxmlformats.org/officeDocument/2006/math">
                    <m:r>
                      <a:rPr lang="es-EC" sz="6400" i="1">
                        <a:latin typeface="Cambria Math" panose="02040503050406030204" pitchFamily="18" charset="0"/>
                      </a:rPr>
                      <m:t>𝐵</m:t>
                    </m:r>
                    <m:r>
                      <a:rPr lang="es-EC" sz="6400" i="1">
                        <a:latin typeface="Cambria Math" panose="02040503050406030204" pitchFamily="18" charset="0"/>
                      </a:rPr>
                      <m:t>=</m:t>
                    </m:r>
                    <m:f>
                      <m:fPr>
                        <m:ctrlPr>
                          <a:rPr lang="es-EC" sz="6400" i="1">
                            <a:latin typeface="Cambria Math" panose="02040503050406030204" pitchFamily="18" charset="0"/>
                          </a:rPr>
                        </m:ctrlPr>
                      </m:fPr>
                      <m:num>
                        <m:sSup>
                          <m:sSupPr>
                            <m:ctrlPr>
                              <a:rPr lang="es-EC" sz="6400" i="1">
                                <a:latin typeface="Cambria Math" panose="02040503050406030204" pitchFamily="18" charset="0"/>
                              </a:rPr>
                            </m:ctrlPr>
                          </m:sSupPr>
                          <m:e>
                            <m:r>
                              <a:rPr lang="es-EC" sz="6400" i="1">
                                <a:latin typeface="Cambria Math" panose="02040503050406030204" pitchFamily="18" charset="0"/>
                              </a:rPr>
                              <m:t>(12−</m:t>
                            </m:r>
                            <m:sSub>
                              <m:sSubPr>
                                <m:ctrlPr>
                                  <a:rPr lang="es-EC" sz="6400" i="1">
                                    <a:latin typeface="Cambria Math" panose="02040503050406030204" pitchFamily="18" charset="0"/>
                                  </a:rPr>
                                </m:ctrlPr>
                              </m:sSubPr>
                              <m:e>
                                <m:r>
                                  <a:rPr lang="es-EC" sz="6400" i="1">
                                    <a:latin typeface="Cambria Math" panose="02040503050406030204" pitchFamily="18" charset="0"/>
                                  </a:rPr>
                                  <m:t>𝑄</m:t>
                                </m:r>
                              </m:e>
                              <m:sub>
                                <m:r>
                                  <a:rPr lang="es-EC" sz="6400" i="1">
                                    <a:latin typeface="Cambria Math" panose="02040503050406030204" pitchFamily="18" charset="0"/>
                                  </a:rPr>
                                  <m:t>𝑣</m:t>
                                </m:r>
                              </m:sub>
                            </m:sSub>
                            <m:r>
                              <a:rPr lang="es-EC" sz="6400" i="1">
                                <a:latin typeface="Cambria Math" panose="02040503050406030204" pitchFamily="18" charset="0"/>
                              </a:rPr>
                              <m:t>)</m:t>
                            </m:r>
                          </m:e>
                          <m:sup>
                            <m:r>
                              <a:rPr lang="es-EC" sz="6400" i="1">
                                <a:latin typeface="Cambria Math" panose="02040503050406030204" pitchFamily="18" charset="0"/>
                              </a:rPr>
                              <m:t>2/3</m:t>
                            </m:r>
                          </m:sup>
                        </m:sSup>
                      </m:num>
                      <m:den>
                        <m:r>
                          <a:rPr lang="es-EC" sz="6400" i="1">
                            <a:latin typeface="Cambria Math" panose="02040503050406030204" pitchFamily="18" charset="0"/>
                          </a:rPr>
                          <m:t>4</m:t>
                        </m:r>
                      </m:den>
                    </m:f>
                  </m:oMath>
                </a14:m>
                <a:r>
                  <a:rPr lang="es-EC" sz="6400" dirty="0"/>
                  <a:t> </a:t>
                </a:r>
              </a:p>
              <a:p>
                <a:pPr marL="0" indent="0">
                  <a:buNone/>
                </a:pPr>
                <a:r>
                  <a:rPr lang="es-EC" sz="6400" dirty="0" smtClean="0"/>
                  <a:t>Donde </a:t>
                </a:r>
                <a14:m>
                  <m:oMath xmlns:m="http://schemas.openxmlformats.org/officeDocument/2006/math">
                    <m:sSub>
                      <m:sSubPr>
                        <m:ctrlPr>
                          <a:rPr lang="es-EC" sz="6400" i="1">
                            <a:latin typeface="Cambria Math" panose="02040503050406030204" pitchFamily="18" charset="0"/>
                          </a:rPr>
                        </m:ctrlPr>
                      </m:sSubPr>
                      <m:e>
                        <m:r>
                          <a:rPr lang="es-EC" sz="6400" i="1">
                            <a:latin typeface="Cambria Math" panose="02040503050406030204" pitchFamily="18" charset="0"/>
                          </a:rPr>
                          <m:t>𝑄</m:t>
                        </m:r>
                      </m:e>
                      <m:sub>
                        <m:r>
                          <a:rPr lang="es-EC" sz="6400" i="1">
                            <a:latin typeface="Cambria Math" panose="02040503050406030204" pitchFamily="18" charset="0"/>
                          </a:rPr>
                          <m:t>𝑣</m:t>
                        </m:r>
                      </m:sub>
                    </m:sSub>
                  </m:oMath>
                </a14:m>
                <a:r>
                  <a:rPr lang="es-EC" sz="6400" dirty="0"/>
                  <a:t> es el índice de calidad del </a:t>
                </a:r>
                <a:r>
                  <a:rPr lang="es-EC" sz="6400" dirty="0" smtClean="0"/>
                  <a:t>engrane que para el caso de calidad comercial se escoge el número 6.</a:t>
                </a:r>
              </a:p>
              <a:p>
                <a:pPr marL="0" indent="0" algn="ctr">
                  <a:buNone/>
                </a:pPr>
                <a:r>
                  <a:rPr lang="es-EC" sz="4800" dirty="0"/>
                  <a:t>  </a:t>
                </a:r>
                <a14:m>
                  <m:oMath xmlns:m="http://schemas.openxmlformats.org/officeDocument/2006/math">
                    <m:r>
                      <a:rPr lang="es-EC" sz="6400" i="1">
                        <a:latin typeface="Cambria Math" panose="02040503050406030204" pitchFamily="18" charset="0"/>
                      </a:rPr>
                      <m:t> </m:t>
                    </m:r>
                    <m:r>
                      <a:rPr lang="es-EC" sz="6400" i="1">
                        <a:latin typeface="Cambria Math" panose="02040503050406030204" pitchFamily="18" charset="0"/>
                      </a:rPr>
                      <m:t>𝐵</m:t>
                    </m:r>
                    <m:r>
                      <a:rPr lang="es-EC" sz="6400" i="1">
                        <a:latin typeface="Cambria Math" panose="02040503050406030204" pitchFamily="18" charset="0"/>
                      </a:rPr>
                      <m:t>=</m:t>
                    </m:r>
                    <m:f>
                      <m:fPr>
                        <m:ctrlPr>
                          <a:rPr lang="es-EC" sz="6400" i="1">
                            <a:latin typeface="Cambria Math" panose="02040503050406030204" pitchFamily="18" charset="0"/>
                          </a:rPr>
                        </m:ctrlPr>
                      </m:fPr>
                      <m:num>
                        <m:sSup>
                          <m:sSupPr>
                            <m:ctrlPr>
                              <a:rPr lang="es-EC" sz="6400" i="1">
                                <a:latin typeface="Cambria Math" panose="02040503050406030204" pitchFamily="18" charset="0"/>
                              </a:rPr>
                            </m:ctrlPr>
                          </m:sSupPr>
                          <m:e>
                            <m:r>
                              <a:rPr lang="es-EC" sz="6400" i="1">
                                <a:latin typeface="Cambria Math" panose="02040503050406030204" pitchFamily="18" charset="0"/>
                              </a:rPr>
                              <m:t>(12−6)</m:t>
                            </m:r>
                          </m:e>
                          <m:sup>
                            <m:r>
                              <a:rPr lang="es-EC" sz="6400" i="1">
                                <a:latin typeface="Cambria Math" panose="02040503050406030204" pitchFamily="18" charset="0"/>
                              </a:rPr>
                              <m:t>2/3</m:t>
                            </m:r>
                          </m:sup>
                        </m:sSup>
                      </m:num>
                      <m:den>
                        <m:r>
                          <a:rPr lang="es-EC" sz="6400" i="1">
                            <a:latin typeface="Cambria Math" panose="02040503050406030204" pitchFamily="18" charset="0"/>
                          </a:rPr>
                          <m:t>4</m:t>
                        </m:r>
                      </m:den>
                    </m:f>
                    <m:r>
                      <a:rPr lang="es-EC" sz="6400" i="1">
                        <a:latin typeface="Cambria Math" panose="02040503050406030204" pitchFamily="18" charset="0"/>
                      </a:rPr>
                      <m:t>=0.825</m:t>
                    </m:r>
                  </m:oMath>
                </a14:m>
                <a:endParaRPr lang="es-EC" sz="6400" dirty="0"/>
              </a:p>
              <a:p>
                <a:pPr marL="0" indent="0" algn="ctr">
                  <a:buNone/>
                </a:pPr>
                <a:r>
                  <a:rPr lang="es-EC" sz="6400" dirty="0"/>
                  <a:t> </a:t>
                </a:r>
                <a14:m>
                  <m:oMath xmlns:m="http://schemas.openxmlformats.org/officeDocument/2006/math">
                    <m:r>
                      <a:rPr lang="es-EC" sz="6400" i="1">
                        <a:latin typeface="Cambria Math" panose="02040503050406030204" pitchFamily="18" charset="0"/>
                      </a:rPr>
                      <m:t>      </m:t>
                    </m:r>
                    <m:r>
                      <a:rPr lang="es-EC" sz="6400" i="1">
                        <a:latin typeface="Cambria Math" panose="02040503050406030204" pitchFamily="18" charset="0"/>
                      </a:rPr>
                      <m:t>𝐴</m:t>
                    </m:r>
                    <m:r>
                      <a:rPr lang="es-EC" sz="6400" i="1">
                        <a:latin typeface="Cambria Math" panose="02040503050406030204" pitchFamily="18" charset="0"/>
                      </a:rPr>
                      <m:t>=50+56</m:t>
                    </m:r>
                    <m:d>
                      <m:dPr>
                        <m:ctrlPr>
                          <a:rPr lang="es-EC" sz="6400" i="1">
                            <a:latin typeface="Cambria Math" panose="02040503050406030204" pitchFamily="18" charset="0"/>
                          </a:rPr>
                        </m:ctrlPr>
                      </m:dPr>
                      <m:e>
                        <m:r>
                          <a:rPr lang="es-EC" sz="6400" i="1">
                            <a:latin typeface="Cambria Math" panose="02040503050406030204" pitchFamily="18" charset="0"/>
                          </a:rPr>
                          <m:t>1−0.825</m:t>
                        </m:r>
                      </m:e>
                    </m:d>
                    <m:r>
                      <a:rPr lang="es-EC" sz="6400" i="1">
                        <a:latin typeface="Cambria Math" panose="02040503050406030204" pitchFamily="18" charset="0"/>
                      </a:rPr>
                      <m:t>=59.8</m:t>
                    </m:r>
                  </m:oMath>
                </a14:m>
                <a:endParaRPr lang="es-EC" sz="6400" dirty="0"/>
              </a:p>
              <a:p>
                <a:pPr marL="0" indent="0" algn="ctr">
                  <a:buNone/>
                </a:pPr>
                <a:endParaRPr lang="es-EC" sz="6400" dirty="0"/>
              </a:p>
              <a:p>
                <a:pPr marL="0" indent="0">
                  <a:buNone/>
                </a:pPr>
                <a:r>
                  <a:rPr lang="es-EC" sz="6400" dirty="0"/>
                  <a:t> </a:t>
                </a:r>
              </a:p>
              <a:p>
                <a:pPr marL="0" indent="0">
                  <a:buNone/>
                </a:pPr>
                <a14:m>
                  <m:oMathPara xmlns:m="http://schemas.openxmlformats.org/officeDocument/2006/math">
                    <m:oMathParaPr>
                      <m:jc m:val="centerGroup"/>
                    </m:oMathParaPr>
                    <m:oMath xmlns:m="http://schemas.openxmlformats.org/officeDocument/2006/math">
                      <m:r>
                        <a:rPr lang="es-EC" sz="6400" i="1">
                          <a:latin typeface="Cambria Math" panose="02040503050406030204" pitchFamily="18" charset="0"/>
                        </a:rPr>
                        <m:t>      </m:t>
                      </m:r>
                      <m:sSub>
                        <m:sSubPr>
                          <m:ctrlPr>
                            <a:rPr lang="es-EC" sz="6400" i="1">
                              <a:latin typeface="Cambria Math" panose="02040503050406030204" pitchFamily="18" charset="0"/>
                            </a:rPr>
                          </m:ctrlPr>
                        </m:sSubPr>
                        <m:e>
                          <m:r>
                            <a:rPr lang="es-EC" sz="6400" i="1">
                              <a:latin typeface="Cambria Math" panose="02040503050406030204" pitchFamily="18" charset="0"/>
                            </a:rPr>
                            <m:t>𝑉</m:t>
                          </m:r>
                        </m:e>
                        <m:sub>
                          <m:r>
                            <a:rPr lang="es-EC" sz="6400" i="1">
                              <a:latin typeface="Cambria Math" panose="02040503050406030204" pitchFamily="18" charset="0"/>
                            </a:rPr>
                            <m:t>𝑡</m:t>
                          </m:r>
                        </m:sub>
                      </m:sSub>
                      <m:r>
                        <a:rPr lang="es-EC" sz="6400" i="1">
                          <a:latin typeface="Cambria Math" panose="02040503050406030204" pitchFamily="18" charset="0"/>
                        </a:rPr>
                        <m:t>=</m:t>
                      </m:r>
                      <m:f>
                        <m:fPr>
                          <m:ctrlPr>
                            <a:rPr lang="es-EC" sz="6400" i="1">
                              <a:latin typeface="Cambria Math" panose="02040503050406030204" pitchFamily="18" charset="0"/>
                            </a:rPr>
                          </m:ctrlPr>
                        </m:fPr>
                        <m:num>
                          <m:sSup>
                            <m:sSupPr>
                              <m:ctrlPr>
                                <a:rPr lang="es-EC" sz="6400" i="1">
                                  <a:latin typeface="Cambria Math" panose="02040503050406030204" pitchFamily="18" charset="0"/>
                                </a:rPr>
                              </m:ctrlPr>
                            </m:sSupPr>
                            <m:e>
                              <m:r>
                                <a:rPr lang="es-EC" sz="6400" i="1">
                                  <a:latin typeface="Cambria Math" panose="02040503050406030204" pitchFamily="18" charset="0"/>
                                </a:rPr>
                                <m:t>[59.8+</m:t>
                              </m:r>
                              <m:d>
                                <m:dPr>
                                  <m:ctrlPr>
                                    <a:rPr lang="es-EC" sz="6400" i="1">
                                      <a:latin typeface="Cambria Math" panose="02040503050406030204" pitchFamily="18" charset="0"/>
                                    </a:rPr>
                                  </m:ctrlPr>
                                </m:dPr>
                                <m:e>
                                  <m:r>
                                    <a:rPr lang="en-US" sz="6400" i="1">
                                      <a:latin typeface="Cambria Math" panose="02040503050406030204" pitchFamily="18" charset="0"/>
                                    </a:rPr>
                                    <m:t>6</m:t>
                                  </m:r>
                                  <m:r>
                                    <a:rPr lang="es-EC" sz="6400" i="1">
                                      <a:latin typeface="Cambria Math" panose="02040503050406030204" pitchFamily="18" charset="0"/>
                                    </a:rPr>
                                    <m:t>−3</m:t>
                                  </m:r>
                                </m:e>
                              </m:d>
                              <m:r>
                                <a:rPr lang="es-EC" sz="6400" i="1">
                                  <a:latin typeface="Cambria Math" panose="02040503050406030204" pitchFamily="18" charset="0"/>
                                </a:rPr>
                                <m:t>]</m:t>
                              </m:r>
                            </m:e>
                            <m:sup>
                              <m:r>
                                <a:rPr lang="es-EC" sz="6400" i="1">
                                  <a:latin typeface="Cambria Math" panose="02040503050406030204" pitchFamily="18" charset="0"/>
                                </a:rPr>
                                <m:t>2</m:t>
                              </m:r>
                            </m:sup>
                          </m:sSup>
                        </m:num>
                        <m:den>
                          <m:r>
                            <a:rPr lang="es-EC" sz="6400" i="1">
                              <a:latin typeface="Cambria Math" panose="02040503050406030204" pitchFamily="18" charset="0"/>
                            </a:rPr>
                            <m:t>200</m:t>
                          </m:r>
                        </m:den>
                      </m:f>
                    </m:oMath>
                  </m:oMathPara>
                </a14:m>
                <a:endParaRPr lang="es-EC" sz="6400" dirty="0"/>
              </a:p>
              <a:p>
                <a:pPr marL="0" indent="0">
                  <a:buNone/>
                </a:pPr>
                <a:r>
                  <a:rPr lang="es-EC" sz="6400" dirty="0"/>
                  <a:t> </a:t>
                </a:r>
              </a:p>
              <a:p>
                <a:pPr marL="0" indent="0">
                  <a:buNone/>
                </a:pPr>
                <a14:m>
                  <m:oMathPara xmlns:m="http://schemas.openxmlformats.org/officeDocument/2006/math">
                    <m:oMathParaPr>
                      <m:jc m:val="centerGroup"/>
                    </m:oMathParaPr>
                    <m:oMath xmlns:m="http://schemas.openxmlformats.org/officeDocument/2006/math">
                      <m:r>
                        <a:rPr lang="es-EC" sz="6400" i="1">
                          <a:latin typeface="Cambria Math" panose="02040503050406030204" pitchFamily="18" charset="0"/>
                        </a:rPr>
                        <m:t>      </m:t>
                      </m:r>
                      <m:sSub>
                        <m:sSubPr>
                          <m:ctrlPr>
                            <a:rPr lang="es-EC" sz="6400" i="1">
                              <a:latin typeface="Cambria Math" panose="02040503050406030204" pitchFamily="18" charset="0"/>
                            </a:rPr>
                          </m:ctrlPr>
                        </m:sSubPr>
                        <m:e>
                          <m:r>
                            <a:rPr lang="es-EC" sz="6400" i="1">
                              <a:latin typeface="Cambria Math" panose="02040503050406030204" pitchFamily="18" charset="0"/>
                            </a:rPr>
                            <m:t>𝑉</m:t>
                          </m:r>
                        </m:e>
                        <m:sub>
                          <m:r>
                            <a:rPr lang="es-EC" sz="6400" i="1">
                              <a:latin typeface="Cambria Math" panose="02040503050406030204" pitchFamily="18" charset="0"/>
                            </a:rPr>
                            <m:t>𝑡</m:t>
                          </m:r>
                        </m:sub>
                      </m:sSub>
                      <m:r>
                        <a:rPr lang="es-EC" sz="6400" i="1">
                          <a:latin typeface="Cambria Math" panose="02040503050406030204" pitchFamily="18" charset="0"/>
                        </a:rPr>
                        <m:t>=19.72 [</m:t>
                      </m:r>
                      <m:r>
                        <a:rPr lang="es-EC" sz="6400" i="1">
                          <a:latin typeface="Cambria Math" panose="02040503050406030204" pitchFamily="18" charset="0"/>
                        </a:rPr>
                        <m:t>𝑚</m:t>
                      </m:r>
                      <m:r>
                        <a:rPr lang="es-EC" sz="6400" i="1">
                          <a:latin typeface="Cambria Math" panose="02040503050406030204" pitchFamily="18" charset="0"/>
                        </a:rPr>
                        <m:t>/</m:t>
                      </m:r>
                      <m:r>
                        <a:rPr lang="es-EC" sz="6400" i="1">
                          <a:latin typeface="Cambria Math" panose="02040503050406030204" pitchFamily="18" charset="0"/>
                        </a:rPr>
                        <m:t>𝑠</m:t>
                      </m:r>
                      <m:r>
                        <a:rPr lang="es-EC" sz="6400" i="1">
                          <a:latin typeface="Cambria Math" panose="02040503050406030204" pitchFamily="18" charset="0"/>
                        </a:rPr>
                        <m:t>]</m:t>
                      </m:r>
                    </m:oMath>
                  </m:oMathPara>
                </a14:m>
                <a:endParaRPr lang="es-EC" sz="6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7264" y="108968"/>
                <a:ext cx="6166449" cy="6352217"/>
              </a:xfrm>
              <a:blipFill rotWithShape="0">
                <a:blip r:embed="rId2"/>
                <a:stretch>
                  <a:fillRect l="-593" r="-791" b="-864"/>
                </a:stretch>
              </a:blipFill>
            </p:spPr>
            <p:txBody>
              <a:bodyPr/>
              <a:lstStyle/>
              <a:p>
                <a:r>
                  <a:rPr lang="es-EC">
                    <a:noFill/>
                  </a:rPr>
                  <a:t> </a:t>
                </a:r>
              </a:p>
            </p:txBody>
          </p:sp>
        </mc:Fallback>
      </mc:AlternateContent>
      <p:pic>
        <p:nvPicPr>
          <p:cNvPr id="5" name="Picture 4"/>
          <p:cNvPicPr>
            <a:picLocks noChangeAspect="1"/>
          </p:cNvPicPr>
          <p:nvPr/>
        </p:nvPicPr>
        <p:blipFill>
          <a:blip r:embed="rId3"/>
          <a:stretch>
            <a:fillRect/>
          </a:stretch>
        </p:blipFill>
        <p:spPr>
          <a:xfrm>
            <a:off x="6772840" y="2044461"/>
            <a:ext cx="5255258" cy="3083770"/>
          </a:xfrm>
          <a:prstGeom prst="rect">
            <a:avLst/>
          </a:prstGeom>
        </p:spPr>
      </p:pic>
      <p:sp>
        <p:nvSpPr>
          <p:cNvPr id="6" name="TextBox 5"/>
          <p:cNvSpPr txBox="1"/>
          <p:nvPr/>
        </p:nvSpPr>
        <p:spPr>
          <a:xfrm>
            <a:off x="7789652" y="5236483"/>
            <a:ext cx="4037163" cy="369332"/>
          </a:xfrm>
          <a:prstGeom prst="rect">
            <a:avLst/>
          </a:prstGeom>
          <a:noFill/>
        </p:spPr>
        <p:txBody>
          <a:bodyPr wrap="square" rtlCol="0">
            <a:spAutoFit/>
          </a:bodyPr>
          <a:lstStyle/>
          <a:p>
            <a:r>
              <a:rPr lang="es-EC" dirty="0" smtClean="0"/>
              <a:t>Kv </a:t>
            </a:r>
            <a:r>
              <a:rPr lang="es-EC" dirty="0"/>
              <a:t>es igual a </a:t>
            </a:r>
            <a:r>
              <a:rPr lang="es-EC" dirty="0" smtClean="0"/>
              <a:t>0.55, utilizando Vt y Qv</a:t>
            </a:r>
            <a:endParaRPr lang="es-EC" dirty="0"/>
          </a:p>
        </p:txBody>
      </p:sp>
      <p:pic>
        <p:nvPicPr>
          <p:cNvPr id="7"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6613" y="83263"/>
            <a:ext cx="1612308" cy="1753990"/>
          </a:xfrm>
          <a:prstGeom prst="rect">
            <a:avLst/>
          </a:prstGeom>
          <a:noFill/>
          <a:ln>
            <a:noFill/>
          </a:ln>
        </p:spPr>
      </p:pic>
    </p:spTree>
    <p:extLst>
      <p:ext uri="{BB962C8B-B14F-4D97-AF65-F5344CB8AC3E}">
        <p14:creationId xmlns:p14="http://schemas.microsoft.com/office/powerpoint/2010/main" val="8102633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080" y="370936"/>
            <a:ext cx="10515600" cy="5866412"/>
          </a:xfrm>
        </p:spPr>
        <p:txBody>
          <a:bodyPr/>
          <a:lstStyle/>
          <a:p>
            <a:pPr lvl="0"/>
            <a:endParaRPr lang="es-EC" b="1" dirty="0" smtClean="0"/>
          </a:p>
          <a:p>
            <a:pPr lvl="0"/>
            <a:endParaRPr lang="es-EC" b="1" dirty="0" smtClean="0"/>
          </a:p>
          <a:p>
            <a:pPr lvl="0"/>
            <a:r>
              <a:rPr lang="es-EC" sz="2400" b="1" dirty="0" smtClean="0"/>
              <a:t>Factor </a:t>
            </a:r>
            <a:r>
              <a:rPr lang="es-EC" sz="2400" b="1" dirty="0"/>
              <a:t>de distribución de carga Km</a:t>
            </a:r>
            <a:r>
              <a:rPr lang="es-EC" sz="2400" b="1" dirty="0" smtClean="0"/>
              <a:t>:</a:t>
            </a:r>
          </a:p>
          <a:p>
            <a:pPr marL="0" lvl="0" indent="0">
              <a:buNone/>
            </a:pPr>
            <a:r>
              <a:rPr lang="es-EC" sz="2400" dirty="0" smtClean="0"/>
              <a:t>Un </a:t>
            </a:r>
            <a:r>
              <a:rPr lang="es-EC" sz="2400" dirty="0"/>
              <a:t>modo </a:t>
            </a:r>
            <a:r>
              <a:rPr lang="es-EC" sz="2400" dirty="0" smtClean="0"/>
              <a:t>aproximado, </a:t>
            </a:r>
            <a:r>
              <a:rPr lang="es-EC" sz="2400" dirty="0"/>
              <a:t>para tomar en cuenta la menor distribución uniforme de la carga, consiste en aplicar el factor Km para incrementar los esfuerzos de los mayores anchos de </a:t>
            </a:r>
            <a:r>
              <a:rPr lang="es-EC" sz="2400" dirty="0" smtClean="0"/>
              <a:t>cara del engrane.</a:t>
            </a:r>
            <a:endParaRPr lang="es-EC" sz="2400" dirty="0"/>
          </a:p>
          <a:p>
            <a:pPr marL="0" indent="0">
              <a:buNone/>
            </a:pPr>
            <a:r>
              <a:rPr lang="es-EC" sz="2400" dirty="0" smtClean="0"/>
              <a:t>De acuerdo a la tabla, el valor de Km es de 1.6 para un ancho de cara menor a los 50 </a:t>
            </a:r>
            <a:r>
              <a:rPr lang="es-EC" sz="2400" dirty="0"/>
              <a:t>[mm]</a:t>
            </a:r>
          </a:p>
          <a:p>
            <a:pPr marL="0" lvl="0" indent="0">
              <a:buNone/>
            </a:pPr>
            <a:endParaRPr lang="es-EC"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385206" y="3709670"/>
            <a:ext cx="3473347" cy="2337447"/>
          </a:xfrm>
          <a:prstGeom prst="rect">
            <a:avLst/>
          </a:prstGeom>
          <a:noFill/>
          <a:ln>
            <a:noFill/>
          </a:ln>
        </p:spPr>
      </p:pic>
      <p:pic>
        <p:nvPicPr>
          <p:cNvPr id="6"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624" y="91853"/>
            <a:ext cx="1612308" cy="1753990"/>
          </a:xfrm>
          <a:prstGeom prst="rect">
            <a:avLst/>
          </a:prstGeom>
          <a:noFill/>
          <a:ln>
            <a:noFill/>
          </a:ln>
        </p:spPr>
      </p:pic>
    </p:spTree>
    <p:extLst>
      <p:ext uri="{BB962C8B-B14F-4D97-AF65-F5344CB8AC3E}">
        <p14:creationId xmlns:p14="http://schemas.microsoft.com/office/powerpoint/2010/main" val="11616724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36430"/>
            <a:ext cx="10515600" cy="5840533"/>
          </a:xfrm>
        </p:spPr>
        <p:txBody>
          <a:bodyPr/>
          <a:lstStyle/>
          <a:p>
            <a:pPr lvl="0"/>
            <a:r>
              <a:rPr lang="es-EC" b="1" dirty="0" smtClean="0"/>
              <a:t>Factor </a:t>
            </a:r>
            <a:r>
              <a:rPr lang="es-EC" b="1" dirty="0"/>
              <a:t>de aplicación Ka</a:t>
            </a:r>
            <a:r>
              <a:rPr lang="es-EC" b="1" dirty="0" smtClean="0"/>
              <a:t>:</a:t>
            </a:r>
          </a:p>
          <a:p>
            <a:pPr marL="0" indent="0">
              <a:buNone/>
            </a:pPr>
            <a:r>
              <a:rPr lang="es-EC" dirty="0"/>
              <a:t>De acuerdo a Norton (2011) “Si la maquina impulsora o la impulsada tienen torques o fuerzas que varían con el tiempo, éstos incrementaran la carga sostenida por el diente del engrane por encima de los valores medios.”(Diseño de máquinas, p.577).</a:t>
            </a:r>
          </a:p>
          <a:p>
            <a:pPr lvl="0"/>
            <a:endParaRPr lang="es-EC"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945561" y="2699877"/>
            <a:ext cx="6300877" cy="2493226"/>
          </a:xfrm>
          <a:prstGeom prst="rect">
            <a:avLst/>
          </a:prstGeom>
          <a:noFill/>
          <a:ln>
            <a:noFill/>
          </a:ln>
        </p:spPr>
      </p:pic>
      <p:sp>
        <p:nvSpPr>
          <p:cNvPr id="6" name="Rectangle 5"/>
          <p:cNvSpPr/>
          <p:nvPr/>
        </p:nvSpPr>
        <p:spPr>
          <a:xfrm>
            <a:off x="3079630" y="3692106"/>
            <a:ext cx="3016369" cy="439947"/>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8049642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1155"/>
                <a:ext cx="10058400" cy="5687939"/>
              </a:xfrm>
            </p:spPr>
            <p:txBody>
              <a:bodyPr>
                <a:normAutofit/>
              </a:bodyPr>
              <a:lstStyle/>
              <a:p>
                <a:pPr lvl="0"/>
                <a:r>
                  <a:rPr lang="es-EC" b="1" dirty="0"/>
                  <a:t>Factor de tamaño Ks:</a:t>
                </a:r>
                <a:endParaRPr lang="es-EC" dirty="0"/>
              </a:p>
              <a:p>
                <a:r>
                  <a:rPr lang="es-EC" b="1" dirty="0"/>
                  <a:t> </a:t>
                </a:r>
                <a:r>
                  <a:rPr lang="es-EC" dirty="0" smtClean="0"/>
                  <a:t>El </a:t>
                </a:r>
                <a:r>
                  <a:rPr lang="es-EC" dirty="0"/>
                  <a:t>factor Ks permite la modificación del esfuerzo en el diente para tomar en consideración las cargas cíclicas que producen fatiga. Todavía no se han establecido normas para factores de tamaño, por tal motivo es recomendable utilizar un valor de Ks igual a 1.</a:t>
                </a:r>
              </a:p>
              <a:p>
                <a:r>
                  <a:rPr lang="es-EC" dirty="0"/>
                  <a:t> </a:t>
                </a:r>
              </a:p>
              <a:p>
                <a:pPr lvl="0"/>
                <a:r>
                  <a:rPr lang="es-EC" b="1" dirty="0"/>
                  <a:t>Factor de espesor del aro </a:t>
                </a:r>
                <a14:m>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𝑲</m:t>
                        </m:r>
                      </m:e>
                      <m:sub>
                        <m:r>
                          <a:rPr lang="es-EC" b="1" i="1">
                            <a:latin typeface="Cambria Math" panose="02040503050406030204" pitchFamily="18" charset="0"/>
                          </a:rPr>
                          <m:t>𝑩</m:t>
                        </m:r>
                      </m:sub>
                    </m:sSub>
                  </m:oMath>
                </a14:m>
                <a:r>
                  <a:rPr lang="es-EC" b="1" dirty="0"/>
                  <a:t>:</a:t>
                </a:r>
                <a:endParaRPr lang="es-EC" dirty="0"/>
              </a:p>
              <a:p>
                <a:r>
                  <a:rPr lang="es-EC" dirty="0"/>
                  <a:t> </a:t>
                </a:r>
                <a:r>
                  <a:rPr lang="es-EC" dirty="0" smtClean="0"/>
                  <a:t>El </a:t>
                </a:r>
                <a:r>
                  <a:rPr lang="es-EC" dirty="0"/>
                  <a:t>factor </a:t>
                </a:r>
                <a14:m>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𝑲</m:t>
                        </m:r>
                      </m:e>
                      <m:sub>
                        <m:r>
                          <a:rPr lang="es-EC" b="1" i="1">
                            <a:latin typeface="Cambria Math" panose="02040503050406030204" pitchFamily="18" charset="0"/>
                          </a:rPr>
                          <m:t>𝑩</m:t>
                        </m:r>
                      </m:sub>
                    </m:sSub>
                  </m:oMath>
                </a14:m>
                <a:r>
                  <a:rPr lang="es-EC" b="1" dirty="0"/>
                  <a:t> </a:t>
                </a:r>
                <a:r>
                  <a:rPr lang="es-EC" dirty="0"/>
                  <a:t>se implementa a fin de tomar en consideración situaciones en las cuales se emplean engranes de gran diámetro, se fabrica con aro y radios en vez de ser un disco sólido, con un aro de peralte reducido. </a:t>
                </a:r>
              </a:p>
              <a:p>
                <a:r>
                  <a:rPr lang="es-EC" dirty="0"/>
                  <a:t>Para nuestro proyecto el diseño del piñón y corona no poseen arcos, sino que son discos sólidos, por tal motivo el facto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𝐵</m:t>
                        </m:r>
                      </m:sub>
                    </m:sSub>
                  </m:oMath>
                </a14:m>
                <a:r>
                  <a:rPr lang="es-EC" b="1" dirty="0"/>
                  <a:t> </a:t>
                </a:r>
                <a:r>
                  <a:rPr lang="es-EC" dirty="0"/>
                  <a:t>es igual a 1.</a:t>
                </a:r>
              </a:p>
              <a:p>
                <a:r>
                  <a:rPr lang="es-EC" dirty="0"/>
                  <a:t> </a:t>
                </a:r>
              </a:p>
              <a:p>
                <a:pPr lvl="0"/>
                <a:r>
                  <a:rPr lang="es-EC" b="1" dirty="0"/>
                  <a:t>Factor de engrane intermedio o loco Ki:</a:t>
                </a:r>
                <a:endParaRPr lang="es-EC" dirty="0"/>
              </a:p>
              <a:p>
                <a:r>
                  <a:rPr lang="es-EC" dirty="0"/>
                  <a:t>Por motivo de que el engranaje no cuenta de engranes locos, el valor de Ki será de 1.</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1155"/>
                <a:ext cx="10058400" cy="5687939"/>
              </a:xfrm>
              <a:blipFill rotWithShape="0">
                <a:blip r:embed="rId2"/>
                <a:stretch>
                  <a:fillRect l="-606" t="-1179" r="-1576"/>
                </a:stretch>
              </a:blipFill>
            </p:spPr>
            <p:txBody>
              <a:bodyPr/>
              <a:lstStyle/>
              <a:p>
                <a:r>
                  <a:rPr lang="es-EC">
                    <a:noFill/>
                  </a:rPr>
                  <a:t> </a:t>
                </a:r>
              </a:p>
            </p:txBody>
          </p:sp>
        </mc:Fallback>
      </mc:AlternateContent>
    </p:spTree>
    <p:extLst>
      <p:ext uri="{BB962C8B-B14F-4D97-AF65-F5344CB8AC3E}">
        <p14:creationId xmlns:p14="http://schemas.microsoft.com/office/powerpoint/2010/main" val="34964970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s-EC" dirty="0" smtClean="0"/>
              <a:t>Fuerza </a:t>
            </a:r>
            <a:r>
              <a:rPr lang="es-EC" dirty="0"/>
              <a:t>tangencial que se genera en el engrane debido al torque</a:t>
            </a:r>
            <a:r>
              <a:rPr lang="es-EC" dirty="0" smtClean="0"/>
              <a:t>.</a:t>
            </a:r>
            <a:endParaRPr lang="es-EC"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10058400" cy="4261768"/>
              </a:xfrm>
            </p:spPr>
            <p:txBody>
              <a:bodyPr>
                <a:normAutofit/>
              </a:bodyPr>
              <a:lstStyle/>
              <a:p>
                <a:pPr>
                  <a:buFont typeface="Wingdings" panose="05000000000000000000" pitchFamily="2" charset="2"/>
                  <a:buChar char="q"/>
                </a:pPr>
                <a14:m>
                  <m:oMath xmlns:m="http://schemas.openxmlformats.org/officeDocument/2006/math">
                    <m:r>
                      <a:rPr lang="es-EC" sz="2400" i="1">
                        <a:latin typeface="Cambria Math" panose="02040503050406030204" pitchFamily="18" charset="0"/>
                      </a:rPr>
                      <m:t>𝑤𝑡</m:t>
                    </m:r>
                  </m:oMath>
                </a14:m>
                <a:r>
                  <a:rPr lang="es-EC" sz="2400" dirty="0" smtClean="0"/>
                  <a:t> </a:t>
                </a:r>
                <a:r>
                  <a:rPr lang="es-EC" sz="2400" dirty="0"/>
                  <a:t>es la fuerza tangencial que se genera en la corona como en el piñón debido al torque, se utiliza la siguiente expresión.</a:t>
                </a:r>
              </a:p>
              <a:p>
                <a:pPr algn="ctr"/>
                <a:r>
                  <a:rPr lang="es-EC" sz="2400" dirty="0" smtClean="0"/>
                  <a:t>         </a:t>
                </a:r>
                <a:r>
                  <a:rPr lang="es-EC" sz="2400" dirty="0"/>
                  <a:t> </a:t>
                </a:r>
                <a14:m>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𝑤</m:t>
                        </m:r>
                      </m:e>
                      <m:sub>
                        <m:r>
                          <a:rPr lang="es-EC" sz="2400" i="1">
                            <a:latin typeface="Cambria Math" panose="02040503050406030204" pitchFamily="18" charset="0"/>
                          </a:rPr>
                          <m:t>𝑡</m:t>
                        </m:r>
                      </m:sub>
                    </m:sSub>
                    <m:r>
                      <a:rPr lang="es-EC" sz="2400" i="1">
                        <a:latin typeface="Cambria Math" panose="02040503050406030204" pitchFamily="18" charset="0"/>
                      </a:rPr>
                      <m:t>=</m:t>
                    </m:r>
                    <m:f>
                      <m:fPr>
                        <m:ctrlPr>
                          <a:rPr lang="es-EC" sz="2400" i="1">
                            <a:latin typeface="Cambria Math" panose="02040503050406030204" pitchFamily="18" charset="0"/>
                          </a:rPr>
                        </m:ctrlPr>
                      </m:fPr>
                      <m:num>
                        <m:r>
                          <a:rPr lang="es-EC" sz="2400" i="1">
                            <a:latin typeface="Cambria Math" panose="02040503050406030204" pitchFamily="18" charset="0"/>
                          </a:rPr>
                          <m:t>𝜏</m:t>
                        </m:r>
                      </m:num>
                      <m:den>
                        <m:r>
                          <a:rPr lang="es-EC" sz="2400" i="1">
                            <a:latin typeface="Cambria Math" panose="02040503050406030204" pitchFamily="18" charset="0"/>
                          </a:rPr>
                          <m:t>𝑟</m:t>
                        </m:r>
                      </m:den>
                    </m:f>
                  </m:oMath>
                </a14:m>
                <a:r>
                  <a:rPr lang="es-EC" sz="2400" i="1" dirty="0"/>
                  <a:t>            </a:t>
                </a:r>
                <a:r>
                  <a:rPr lang="es-EC" sz="2400" dirty="0"/>
                  <a:t> </a:t>
                </a:r>
              </a:p>
              <a:p>
                <a:pPr>
                  <a:buFont typeface="Wingdings" panose="05000000000000000000" pitchFamily="2" charset="2"/>
                  <a:buChar char="q"/>
                </a:pPr>
                <a:r>
                  <a:rPr lang="es-EC" sz="2400" dirty="0"/>
                  <a:t>Donde </a:t>
                </a:r>
                <a14:m>
                  <m:oMath xmlns:m="http://schemas.openxmlformats.org/officeDocument/2006/math">
                    <m:r>
                      <a:rPr lang="es-EC" sz="2400" i="1">
                        <a:latin typeface="Cambria Math" panose="02040503050406030204" pitchFamily="18" charset="0"/>
                      </a:rPr>
                      <m:t>𝜏</m:t>
                    </m:r>
                  </m:oMath>
                </a14:m>
                <a:r>
                  <a:rPr lang="es-EC" sz="2400" dirty="0"/>
                  <a:t> es el torque que se genera dentro del engrane y r es su radio</a:t>
                </a:r>
                <a:r>
                  <a:rPr lang="es-EC" sz="2400" dirty="0" smtClean="0"/>
                  <a:t>.</a:t>
                </a:r>
              </a:p>
              <a:p>
                <a:pPr algn="ctr"/>
                <a:endParaRPr lang="es-EC" sz="2400" dirty="0"/>
              </a:p>
              <a:p>
                <a:pPr algn="ctr"/>
                <a:r>
                  <a:rPr lang="es-EC" sz="2400" dirty="0"/>
                  <a:t> </a:t>
                </a:r>
                <a14:m>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𝑤</m:t>
                        </m:r>
                      </m:e>
                      <m:sub>
                        <m:r>
                          <a:rPr lang="es-EC" sz="2400" i="1">
                            <a:latin typeface="Cambria Math" panose="02040503050406030204" pitchFamily="18" charset="0"/>
                          </a:rPr>
                          <m:t>𝑡</m:t>
                        </m:r>
                      </m:sub>
                    </m:sSub>
                    <m:r>
                      <a:rPr lang="es-EC" sz="2400" i="1">
                        <a:latin typeface="Cambria Math" panose="02040503050406030204" pitchFamily="18" charset="0"/>
                      </a:rPr>
                      <m:t>=</m:t>
                    </m:r>
                    <m:f>
                      <m:fPr>
                        <m:ctrlPr>
                          <a:rPr lang="es-EC" sz="2400" i="1">
                            <a:latin typeface="Cambria Math" panose="02040503050406030204" pitchFamily="18" charset="0"/>
                          </a:rPr>
                        </m:ctrlPr>
                      </m:fPr>
                      <m:num>
                        <m:r>
                          <a:rPr lang="es-EC" sz="2400" i="1">
                            <a:latin typeface="Cambria Math" panose="02040503050406030204" pitchFamily="18" charset="0"/>
                          </a:rPr>
                          <m:t>7 [</m:t>
                        </m:r>
                        <m:r>
                          <a:rPr lang="es-EC" sz="2400" i="1">
                            <a:latin typeface="Cambria Math" panose="02040503050406030204" pitchFamily="18" charset="0"/>
                          </a:rPr>
                          <m:t>𝑁𝑚</m:t>
                        </m:r>
                        <m:r>
                          <a:rPr lang="es-EC" sz="2400" i="1">
                            <a:latin typeface="Cambria Math" panose="02040503050406030204" pitchFamily="18" charset="0"/>
                          </a:rPr>
                          <m:t>]</m:t>
                        </m:r>
                      </m:num>
                      <m:den>
                        <m:r>
                          <a:rPr lang="es-EC" sz="2400" i="1">
                            <a:latin typeface="Cambria Math" panose="02040503050406030204" pitchFamily="18" charset="0"/>
                          </a:rPr>
                          <m:t>0.056 [</m:t>
                        </m:r>
                        <m:r>
                          <a:rPr lang="es-EC" sz="2400" i="1">
                            <a:latin typeface="Cambria Math" panose="02040503050406030204" pitchFamily="18" charset="0"/>
                          </a:rPr>
                          <m:t>𝑚</m:t>
                        </m:r>
                        <m:r>
                          <a:rPr lang="es-EC" sz="2400" i="1">
                            <a:latin typeface="Cambria Math" panose="02040503050406030204" pitchFamily="18" charset="0"/>
                          </a:rPr>
                          <m:t>]</m:t>
                        </m:r>
                      </m:den>
                    </m:f>
                  </m:oMath>
                </a14:m>
                <a:endParaRPr lang="es-EC" sz="2400" dirty="0"/>
              </a:p>
              <a:p>
                <a:pPr algn="ctr"/>
                <a:r>
                  <a:rPr lang="es-EC" sz="2400" dirty="0"/>
                  <a:t> </a:t>
                </a:r>
                <a14:m>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𝑤</m:t>
                        </m:r>
                      </m:e>
                      <m:sub>
                        <m:r>
                          <a:rPr lang="es-EC" sz="2400" i="1">
                            <a:latin typeface="Cambria Math" panose="02040503050406030204" pitchFamily="18" charset="0"/>
                          </a:rPr>
                          <m:t>𝑡</m:t>
                        </m:r>
                      </m:sub>
                    </m:sSub>
                    <m:r>
                      <a:rPr lang="es-EC" sz="2400" i="1">
                        <a:latin typeface="Cambria Math" panose="02040503050406030204" pitchFamily="18" charset="0"/>
                      </a:rPr>
                      <m:t>=125 [</m:t>
                    </m:r>
                    <m:r>
                      <a:rPr lang="es-EC" sz="2400" i="1">
                        <a:latin typeface="Cambria Math" panose="02040503050406030204" pitchFamily="18" charset="0"/>
                      </a:rPr>
                      <m:t>𝑁</m:t>
                    </m:r>
                    <m:r>
                      <a:rPr lang="es-EC" sz="2400" i="1">
                        <a:latin typeface="Cambria Math" panose="02040503050406030204" pitchFamily="18" charset="0"/>
                      </a:rPr>
                      <m:t>]</m:t>
                    </m:r>
                  </m:oMath>
                </a14:m>
                <a:endParaRPr lang="es-EC" sz="2400" dirty="0"/>
              </a:p>
              <a:p>
                <a:pPr>
                  <a:buFont typeface="Wingdings" panose="05000000000000000000" pitchFamily="2" charset="2"/>
                  <a:buChar char="q"/>
                </a:pPr>
                <a:r>
                  <a:rPr lang="en-US" dirty="0" smtClean="0"/>
                  <a:t>e es el factor de reducción del engranaje.</a:t>
                </a: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10058400" cy="4261768"/>
              </a:xfrm>
              <a:blipFill rotWithShape="0">
                <a:blip r:embed="rId2"/>
                <a:stretch>
                  <a:fillRect l="-1697" t="-2003" r="-15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730924" y="3838118"/>
                <a:ext cx="51842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𝜏</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𝑇𝑜𝑟𝑞𝑢𝑒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𝑑𝑒𝑙</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𝑀𝑜𝑡𝑜𝑟</m:t>
                      </m:r>
                      <m:r>
                        <a:rPr lang="en-US" b="0" i="1" smtClean="0">
                          <a:latin typeface="Cambria Math" panose="02040503050406030204" pitchFamily="18" charset="0"/>
                          <a:ea typeface="Cambria Math" panose="02040503050406030204" pitchFamily="18" charset="0"/>
                        </a:rPr>
                        <m:t>=2.33∗3[</m:t>
                      </m:r>
                      <m:r>
                        <a:rPr lang="en-US" b="0" i="1" smtClean="0">
                          <a:latin typeface="Cambria Math" panose="02040503050406030204" pitchFamily="18" charset="0"/>
                          <a:ea typeface="Cambria Math" panose="02040503050406030204" pitchFamily="18" charset="0"/>
                        </a:rPr>
                        <m:t>𝑁𝑚</m:t>
                      </m:r>
                      <m:r>
                        <a:rPr lang="en-US" b="0" i="1" smtClean="0">
                          <a:latin typeface="Cambria Math" panose="02040503050406030204" pitchFamily="18" charset="0"/>
                          <a:ea typeface="Cambria Math" panose="02040503050406030204" pitchFamily="18" charset="0"/>
                        </a:rPr>
                        <m:t>]=7[</m:t>
                      </m:r>
                      <m:r>
                        <a:rPr lang="en-US" b="0" i="1" smtClean="0">
                          <a:latin typeface="Cambria Math" panose="02040503050406030204" pitchFamily="18" charset="0"/>
                          <a:ea typeface="Cambria Math" panose="02040503050406030204" pitchFamily="18" charset="0"/>
                        </a:rPr>
                        <m:t>𝑁𝑚</m:t>
                      </m:r>
                      <m:r>
                        <a:rPr lang="en-US" b="0"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4" name="TextBox 3"/>
              <p:cNvSpPr txBox="1">
                <a:spLocks noRot="1" noChangeAspect="1" noMove="1" noResize="1" noEditPoints="1" noAdjustHandles="1" noChangeArrowheads="1" noChangeShapeType="1" noTextEdit="1"/>
              </p:cNvSpPr>
              <p:nvPr/>
            </p:nvSpPr>
            <p:spPr>
              <a:xfrm>
                <a:off x="3730924" y="3838118"/>
                <a:ext cx="5184240" cy="276999"/>
              </a:xfrm>
              <a:prstGeom prst="rect">
                <a:avLst/>
              </a:prstGeom>
              <a:blipFill rotWithShape="0">
                <a:blip r:embed="rId3"/>
                <a:stretch>
                  <a:fillRect l="-235" t="-4444" r="-1294" b="-37778"/>
                </a:stretch>
              </a:blipFill>
            </p:spPr>
            <p:txBody>
              <a:bodyPr/>
              <a:lstStyle/>
              <a:p>
                <a:r>
                  <a:rPr lang="es-EC">
                    <a:noFill/>
                  </a:rPr>
                  <a:t> </a:t>
                </a:r>
              </a:p>
            </p:txBody>
          </p:sp>
        </mc:Fallback>
      </mc:AlternateContent>
      <p:pic>
        <p:nvPicPr>
          <p:cNvPr id="5"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5624" y="91853"/>
            <a:ext cx="1612308" cy="1753990"/>
          </a:xfrm>
          <a:prstGeom prst="rect">
            <a:avLst/>
          </a:prstGeom>
          <a:noFill/>
          <a:ln>
            <a:noFill/>
          </a:ln>
        </p:spPr>
      </p:pic>
    </p:spTree>
    <p:extLst>
      <p:ext uri="{BB962C8B-B14F-4D97-AF65-F5344CB8AC3E}">
        <p14:creationId xmlns:p14="http://schemas.microsoft.com/office/powerpoint/2010/main" val="39681986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327804"/>
                <a:ext cx="10058400" cy="5541290"/>
              </a:xfrm>
            </p:spPr>
            <p:txBody>
              <a:bodyPr>
                <a:normAutofit fontScale="85000" lnSpcReduction="10000"/>
              </a:bodyPr>
              <a:lstStyle/>
              <a:p>
                <a:r>
                  <a:rPr lang="es-EC" dirty="0" smtClean="0"/>
                  <a:t>Esfuerzo </a:t>
                </a:r>
                <a:r>
                  <a:rPr lang="es-EC" dirty="0"/>
                  <a:t>de tensión en el piñón.</a:t>
                </a:r>
              </a:p>
              <a:p>
                <a:r>
                  <a:rPr lang="es-EC" dirty="0"/>
                  <a:t> </a:t>
                </a:r>
              </a:p>
              <a:p>
                <a14:m>
                  <m:oMath xmlns:m="http://schemas.openxmlformats.org/officeDocument/2006/math">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125 [</m:t>
                        </m:r>
                        <m:r>
                          <a:rPr lang="es-EC" i="1">
                            <a:latin typeface="Cambria Math" panose="02040503050406030204" pitchFamily="18" charset="0"/>
                          </a:rPr>
                          <m:t>𝑁</m:t>
                        </m:r>
                        <m:r>
                          <a:rPr lang="es-EC" i="1">
                            <a:latin typeface="Cambria Math" panose="02040503050406030204" pitchFamily="18" charset="0"/>
                          </a:rPr>
                          <m:t>]</m:t>
                        </m:r>
                      </m:num>
                      <m:den>
                        <m:r>
                          <a:rPr lang="es-EC" i="1">
                            <a:latin typeface="Cambria Math" panose="02040503050406030204" pitchFamily="18" charset="0"/>
                          </a:rPr>
                          <m:t>0.015 </m:t>
                        </m:r>
                        <m:d>
                          <m:dPr>
                            <m:begChr m:val="["/>
                            <m:endChr m:val="]"/>
                            <m:ctrlPr>
                              <a:rPr lang="es-EC" i="1">
                                <a:latin typeface="Cambria Math" panose="02040503050406030204" pitchFamily="18" charset="0"/>
                              </a:rPr>
                            </m:ctrlPr>
                          </m:dPr>
                          <m:e>
                            <m:r>
                              <a:rPr lang="es-EC" i="1">
                                <a:latin typeface="Cambria Math" panose="02040503050406030204" pitchFamily="18" charset="0"/>
                              </a:rPr>
                              <m:t>𝑚</m:t>
                            </m:r>
                          </m:e>
                        </m:d>
                        <m:r>
                          <a:rPr lang="es-EC" i="1">
                            <a:latin typeface="Cambria Math" panose="02040503050406030204" pitchFamily="18" charset="0"/>
                          </a:rPr>
                          <m:t>∗0.001[</m:t>
                        </m:r>
                        <m:r>
                          <a:rPr lang="es-EC" i="1">
                            <a:latin typeface="Cambria Math" panose="02040503050406030204" pitchFamily="18" charset="0"/>
                          </a:rPr>
                          <m:t>𝑚</m:t>
                        </m:r>
                        <m:r>
                          <a:rPr lang="es-EC" i="1">
                            <a:latin typeface="Cambria Math" panose="02040503050406030204" pitchFamily="18" charset="0"/>
                          </a:rPr>
                          <m:t>]∗</m:t>
                        </m:r>
                        <m:r>
                          <a:rPr lang="es-EC">
                            <a:latin typeface="Cambria Math" panose="02040503050406030204" pitchFamily="18" charset="0"/>
                          </a:rPr>
                          <m:t>0.405</m:t>
                        </m:r>
                      </m:den>
                    </m:f>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1∗1∗1.6∗1∗1</m:t>
                        </m:r>
                      </m:num>
                      <m:den>
                        <m:r>
                          <a:rPr lang="es-EC" i="1">
                            <a:latin typeface="Cambria Math" panose="02040503050406030204" pitchFamily="18" charset="0"/>
                          </a:rPr>
                          <m:t>0.55</m:t>
                        </m:r>
                      </m:den>
                    </m:f>
                  </m:oMath>
                </a14:m>
                <a:endParaRPr lang="es-EC" dirty="0"/>
              </a:p>
              <a:p>
                <a:r>
                  <a:rPr lang="es-EC" dirty="0"/>
                  <a:t> </a:t>
                </a:r>
              </a:p>
              <a:p>
                <a14:m>
                  <m:oMath xmlns:m="http://schemas.openxmlformats.org/officeDocument/2006/math">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1">
                        <a:latin typeface="Cambria Math" panose="02040503050406030204" pitchFamily="18" charset="0"/>
                      </a:rPr>
                      <m:t>=59.85 [</m:t>
                    </m:r>
                    <m:r>
                      <a:rPr lang="es-EC" i="1">
                        <a:latin typeface="Cambria Math" panose="02040503050406030204" pitchFamily="18" charset="0"/>
                      </a:rPr>
                      <m:t>𝑀𝑃𝑎</m:t>
                    </m:r>
                    <m:r>
                      <a:rPr lang="es-EC" i="1">
                        <a:latin typeface="Cambria Math" panose="02040503050406030204" pitchFamily="18" charset="0"/>
                      </a:rPr>
                      <m:t>]</m:t>
                    </m:r>
                  </m:oMath>
                </a14:m>
                <a:endParaRPr lang="es-EC" dirty="0"/>
              </a:p>
              <a:p>
                <a:r>
                  <a:rPr lang="es-EC" dirty="0"/>
                  <a:t> </a:t>
                </a:r>
              </a:p>
              <a:p>
                <a:r>
                  <a:rPr lang="es-EC" dirty="0" smtClean="0"/>
                  <a:t>Esfuerzo </a:t>
                </a:r>
                <a:r>
                  <a:rPr lang="es-EC" dirty="0"/>
                  <a:t>de tensión en el engrane:</a:t>
                </a:r>
              </a:p>
              <a:p>
                <a:r>
                  <a:rPr lang="es-EC" dirty="0"/>
                  <a:t> </a:t>
                </a:r>
              </a:p>
              <a:p>
                <a14:m>
                  <m:oMath xmlns:m="http://schemas.openxmlformats.org/officeDocument/2006/math">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125[</m:t>
                        </m:r>
                        <m:r>
                          <a:rPr lang="es-EC" i="1">
                            <a:latin typeface="Cambria Math" panose="02040503050406030204" pitchFamily="18" charset="0"/>
                          </a:rPr>
                          <m:t>𝑁</m:t>
                        </m:r>
                        <m:r>
                          <a:rPr lang="es-EC" i="1">
                            <a:latin typeface="Cambria Math" panose="02040503050406030204" pitchFamily="18" charset="0"/>
                          </a:rPr>
                          <m:t>]</m:t>
                        </m:r>
                      </m:num>
                      <m:den>
                        <m:r>
                          <a:rPr lang="es-EC" i="1">
                            <a:latin typeface="Cambria Math" panose="02040503050406030204" pitchFamily="18" charset="0"/>
                          </a:rPr>
                          <m:t>0.015 </m:t>
                        </m:r>
                        <m:d>
                          <m:dPr>
                            <m:begChr m:val="["/>
                            <m:endChr m:val="]"/>
                            <m:ctrlPr>
                              <a:rPr lang="es-EC" i="1">
                                <a:latin typeface="Cambria Math" panose="02040503050406030204" pitchFamily="18" charset="0"/>
                              </a:rPr>
                            </m:ctrlPr>
                          </m:dPr>
                          <m:e>
                            <m:r>
                              <a:rPr lang="es-EC" i="1">
                                <a:latin typeface="Cambria Math" panose="02040503050406030204" pitchFamily="18" charset="0"/>
                              </a:rPr>
                              <m:t>𝑚</m:t>
                            </m:r>
                          </m:e>
                        </m:d>
                        <m:r>
                          <a:rPr lang="es-EC" i="1">
                            <a:latin typeface="Cambria Math" panose="02040503050406030204" pitchFamily="18" charset="0"/>
                          </a:rPr>
                          <m:t>∗</m:t>
                        </m:r>
                        <m:r>
                          <a:rPr lang="en-US" i="1">
                            <a:latin typeface="Cambria Math" panose="02040503050406030204" pitchFamily="18" charset="0"/>
                          </a:rPr>
                          <m:t>0.001[</m:t>
                        </m:r>
                        <m:r>
                          <a:rPr lang="en-US" i="1">
                            <a:latin typeface="Cambria Math" panose="02040503050406030204" pitchFamily="18" charset="0"/>
                          </a:rPr>
                          <m:t>𝑚</m:t>
                        </m:r>
                        <m:r>
                          <a:rPr lang="en-US" i="1">
                            <a:latin typeface="Cambria Math" panose="02040503050406030204" pitchFamily="18" charset="0"/>
                          </a:rPr>
                          <m:t>]∗0.447</m:t>
                        </m:r>
                      </m:den>
                    </m:f>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1∗1∗1.6∗1∗1</m:t>
                        </m:r>
                      </m:num>
                      <m:den>
                        <m:r>
                          <a:rPr lang="es-EC" i="1">
                            <a:latin typeface="Cambria Math" panose="02040503050406030204" pitchFamily="18" charset="0"/>
                          </a:rPr>
                          <m:t>0.55</m:t>
                        </m:r>
                      </m:den>
                    </m:f>
                  </m:oMath>
                </a14:m>
                <a:endParaRPr lang="es-EC" dirty="0"/>
              </a:p>
              <a:p>
                <a:r>
                  <a:rPr lang="es-EC" dirty="0"/>
                  <a:t> </a:t>
                </a:r>
              </a:p>
              <a:p>
                <a14:m>
                  <m:oMath xmlns:m="http://schemas.openxmlformats.org/officeDocument/2006/math">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1">
                        <a:latin typeface="Cambria Math" panose="02040503050406030204" pitchFamily="18" charset="0"/>
                      </a:rPr>
                      <m:t>=54.23 [</m:t>
                    </m:r>
                    <m:r>
                      <a:rPr lang="es-EC" i="1">
                        <a:latin typeface="Cambria Math" panose="02040503050406030204" pitchFamily="18" charset="0"/>
                      </a:rPr>
                      <m:t>𝑀𝑃𝑎</m:t>
                    </m:r>
                    <m:r>
                      <a:rPr lang="es-EC" i="1">
                        <a:latin typeface="Cambria Math" panose="02040503050406030204" pitchFamily="18" charset="0"/>
                      </a:rPr>
                      <m:t>]</m:t>
                    </m:r>
                  </m:oMath>
                </a14:m>
                <a:endParaRPr lang="es-EC" dirty="0"/>
              </a:p>
              <a:p>
                <a:r>
                  <a:rPr lang="es-EC" dirty="0"/>
                  <a:t> </a:t>
                </a:r>
              </a:p>
              <a:p>
                <a:r>
                  <a:rPr lang="es-EC" dirty="0"/>
                  <a:t>Como el esfuerzo último de tensión del material es 705 [MPa], se puede evidenciar que los engranes no </a:t>
                </a:r>
                <a:r>
                  <a:rPr lang="es-EC" dirty="0" smtClean="0"/>
                  <a:t>fallarán.</a:t>
                </a: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327804"/>
                <a:ext cx="10058400" cy="5541290"/>
              </a:xfrm>
              <a:blipFill rotWithShape="0">
                <a:blip r:embed="rId2"/>
                <a:stretch>
                  <a:fillRect l="-1273" t="-1210"/>
                </a:stretch>
              </a:blipFill>
            </p:spPr>
            <p:txBody>
              <a:bodyPr/>
              <a:lstStyle/>
              <a:p>
                <a:r>
                  <a:rPr lang="es-EC">
                    <a:noFill/>
                  </a:rPr>
                  <a:t> </a:t>
                </a:r>
              </a:p>
            </p:txBody>
          </p:sp>
        </mc:Fallback>
      </mc:AlternateContent>
    </p:spTree>
    <p:extLst>
      <p:ext uri="{BB962C8B-B14F-4D97-AF65-F5344CB8AC3E}">
        <p14:creationId xmlns:p14="http://schemas.microsoft.com/office/powerpoint/2010/main" val="2049257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Cálculo del esfuerzo </a:t>
            </a:r>
            <a:r>
              <a:rPr lang="es-EC" dirty="0" smtClean="0"/>
              <a:t>de contacto del engranaje</a:t>
            </a:r>
            <a:endParaRPr lang="es-EC"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3"/>
                <a:ext cx="10058400" cy="4494681"/>
              </a:xfrm>
            </p:spPr>
            <p:txBody>
              <a:bodyPr>
                <a:normAutofit fontScale="92500" lnSpcReduction="20000"/>
              </a:bodyPr>
              <a:lstStyle/>
              <a:p>
                <a:pPr algn="ctr"/>
                <a14:m>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𝐶</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𝑝</m:t>
                        </m:r>
                      </m:sub>
                    </m:sSub>
                    <m:r>
                      <a:rPr lang="es-EC" i="1">
                        <a:latin typeface="Cambria Math" panose="02040503050406030204" pitchFamily="18" charset="0"/>
                      </a:rPr>
                      <m:t>∗</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n-US" i="1">
                                <a:latin typeface="Cambria Math" panose="02040503050406030204" pitchFamily="18" charset="0"/>
                              </a:rPr>
                              <m:t>𝐶𝑎</m:t>
                            </m:r>
                            <m:r>
                              <a:rPr lang="es-EC" i="1">
                                <a:latin typeface="Cambria Math" panose="02040503050406030204" pitchFamily="18" charset="0"/>
                              </a:rPr>
                              <m:t>∗</m:t>
                            </m:r>
                            <m:r>
                              <a:rPr lang="en-US" i="1">
                                <a:latin typeface="Cambria Math" panose="02040503050406030204" pitchFamily="18" charset="0"/>
                              </a:rPr>
                              <m:t>𝐶𝑠</m:t>
                            </m:r>
                            <m:r>
                              <a:rPr lang="es-EC" i="1">
                                <a:latin typeface="Cambria Math" panose="02040503050406030204" pitchFamily="18" charset="0"/>
                              </a:rPr>
                              <m:t>∗</m:t>
                            </m:r>
                            <m:r>
                              <a:rPr lang="en-US" i="1">
                                <a:latin typeface="Cambria Math" panose="02040503050406030204" pitchFamily="18" charset="0"/>
                              </a:rPr>
                              <m:t>𝐶𝑚</m:t>
                            </m:r>
                            <m:r>
                              <a:rPr lang="es-EC" i="1">
                                <a:latin typeface="Cambria Math" panose="02040503050406030204" pitchFamily="18" charset="0"/>
                              </a:rPr>
                              <m:t>∗</m:t>
                            </m:r>
                            <m:r>
                              <a:rPr lang="en-US" i="1">
                                <a:latin typeface="Cambria Math" panose="02040503050406030204" pitchFamily="18" charset="0"/>
                              </a:rPr>
                              <m:t>𝐶𝑓</m:t>
                            </m:r>
                            <m:r>
                              <a:rPr lang="es-EC" i="1">
                                <a:latin typeface="Cambria Math" panose="02040503050406030204" pitchFamily="18" charset="0"/>
                              </a:rPr>
                              <m:t>∗</m:t>
                            </m:r>
                            <m:r>
                              <a:rPr lang="en-US" i="1">
                                <a:latin typeface="Cambria Math" panose="02040503050406030204" pitchFamily="18" charset="0"/>
                              </a:rPr>
                              <m:t>𝜔</m:t>
                            </m:r>
                            <m:r>
                              <a:rPr lang="en-US" i="1">
                                <a:latin typeface="Cambria Math" panose="02040503050406030204" pitchFamily="18" charset="0"/>
                              </a:rPr>
                              <m:t>𝑡</m:t>
                            </m:r>
                          </m:num>
                          <m:den>
                            <m:r>
                              <a:rPr lang="en-US" i="1">
                                <a:latin typeface="Cambria Math" panose="02040503050406030204" pitchFamily="18" charset="0"/>
                              </a:rPr>
                              <m:t>𝐶𝑣</m:t>
                            </m:r>
                            <m:r>
                              <a:rPr lang="es-EC" i="1">
                                <a:latin typeface="Cambria Math" panose="02040503050406030204" pitchFamily="18" charset="0"/>
                              </a:rPr>
                              <m:t>∗</m:t>
                            </m:r>
                            <m:r>
                              <a:rPr lang="en-US" i="1">
                                <a:latin typeface="Cambria Math" panose="02040503050406030204" pitchFamily="18" charset="0"/>
                              </a:rPr>
                              <m:t>𝐹</m:t>
                            </m:r>
                            <m:r>
                              <a:rPr lang="es-EC" i="1">
                                <a:latin typeface="Cambria Math" panose="02040503050406030204" pitchFamily="18" charset="0"/>
                              </a:rPr>
                              <m:t>∗</m:t>
                            </m:r>
                            <m:r>
                              <a:rPr lang="en-US" i="1">
                                <a:latin typeface="Cambria Math" panose="02040503050406030204" pitchFamily="18" charset="0"/>
                              </a:rPr>
                              <m:t>𝐷𝑝</m:t>
                            </m:r>
                            <m:r>
                              <a:rPr lang="es-EC" i="1">
                                <a:latin typeface="Cambria Math" panose="02040503050406030204" pitchFamily="18" charset="0"/>
                              </a:rPr>
                              <m:t>∗</m:t>
                            </m:r>
                            <m:r>
                              <a:rPr lang="en-US" i="1">
                                <a:latin typeface="Cambria Math" panose="02040503050406030204" pitchFamily="18" charset="0"/>
                              </a:rPr>
                              <m:t>𝐼</m:t>
                            </m:r>
                          </m:den>
                        </m:f>
                      </m:e>
                    </m:rad>
                  </m:oMath>
                </a14:m>
                <a:r>
                  <a:rPr lang="en-US" i="1" dirty="0"/>
                  <a:t> </a:t>
                </a:r>
                <a:r>
                  <a:rPr lang="es-EC" i="1" dirty="0"/>
                  <a:t>                                                                 </a:t>
                </a:r>
                <a:endParaRPr lang="es-EC" dirty="0"/>
              </a:p>
              <a:p>
                <a:pPr lvl="0"/>
                <a:r>
                  <a:rPr lang="es-EC" i="1" dirty="0" smtClean="0"/>
                  <a:t>Donde:</a:t>
                </a:r>
              </a:p>
              <a:p>
                <a:pPr lvl="0"/>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𝐶</m:t>
                        </m:r>
                      </m:sub>
                    </m:sSub>
                  </m:oMath>
                </a14:m>
                <a:r>
                  <a:rPr lang="es-EC" dirty="0"/>
                  <a:t>: es el esfuerzo de contacto.</a:t>
                </a:r>
              </a:p>
              <a:p>
                <a:pPr lvl="0"/>
                <a14:m>
                  <m:oMath xmlns:m="http://schemas.openxmlformats.org/officeDocument/2006/math">
                    <m:r>
                      <a:rPr lang="es-EC" i="1">
                        <a:latin typeface="Cambria Math" panose="02040503050406030204" pitchFamily="18" charset="0"/>
                      </a:rPr>
                      <m:t>𝐶𝑝</m:t>
                    </m:r>
                  </m:oMath>
                </a14:m>
                <a:r>
                  <a:rPr lang="es-EC" dirty="0"/>
                  <a:t>: es el coeficiente elástico del material.</a:t>
                </a:r>
              </a:p>
              <a:p>
                <a:pPr lvl="0"/>
                <a14:m>
                  <m:oMath xmlns:m="http://schemas.openxmlformats.org/officeDocument/2006/math">
                    <m:r>
                      <a:rPr lang="es-EC" i="1">
                        <a:latin typeface="Cambria Math" panose="02040503050406030204" pitchFamily="18" charset="0"/>
                      </a:rPr>
                      <m:t>𝐶𝑎</m:t>
                    </m:r>
                  </m:oMath>
                </a14:m>
                <a:r>
                  <a:rPr lang="es-EC" dirty="0"/>
                  <a:t>: es el factor de aplicación de la carga para resistencia al desgaste.</a:t>
                </a:r>
              </a:p>
              <a:p>
                <a:pPr lvl="0"/>
                <a14:m>
                  <m:oMath xmlns:m="http://schemas.openxmlformats.org/officeDocument/2006/math">
                    <m:r>
                      <a:rPr lang="es-EC" i="1">
                        <a:latin typeface="Cambria Math" panose="02040503050406030204" pitchFamily="18" charset="0"/>
                      </a:rPr>
                      <m:t>𝐶𝑠</m:t>
                    </m:r>
                  </m:oMath>
                </a14:m>
                <a:r>
                  <a:rPr lang="es-EC" dirty="0"/>
                  <a:t>: es el factor de tamaño para resistencia al desgaste.</a:t>
                </a:r>
              </a:p>
              <a:p>
                <a:pPr lvl="0"/>
                <a14:m>
                  <m:oMath xmlns:m="http://schemas.openxmlformats.org/officeDocument/2006/math">
                    <m:r>
                      <a:rPr lang="es-EC" i="1">
                        <a:latin typeface="Cambria Math" panose="02040503050406030204" pitchFamily="18" charset="0"/>
                      </a:rPr>
                      <m:t>𝐶𝑚</m:t>
                    </m:r>
                  </m:oMath>
                </a14:m>
                <a:r>
                  <a:rPr lang="es-EC" dirty="0"/>
                  <a:t>: es el factor de distribución de carga para resistencia al desgaste.</a:t>
                </a:r>
              </a:p>
              <a:p>
                <a:pPr lvl="0"/>
                <a14:m>
                  <m:oMath xmlns:m="http://schemas.openxmlformats.org/officeDocument/2006/math">
                    <m:r>
                      <a:rPr lang="es-EC" i="1">
                        <a:latin typeface="Cambria Math" panose="02040503050406030204" pitchFamily="18" charset="0"/>
                      </a:rPr>
                      <m:t>𝐶𝑓</m:t>
                    </m:r>
                  </m:oMath>
                </a14:m>
                <a:r>
                  <a:rPr lang="es-EC" dirty="0"/>
                  <a:t>: es el factor de terminado superficial.</a:t>
                </a:r>
              </a:p>
              <a:p>
                <a:pPr lvl="0"/>
                <a14:m>
                  <m:oMath xmlns:m="http://schemas.openxmlformats.org/officeDocument/2006/math">
                    <m:r>
                      <a:rPr lang="es-EC" i="1">
                        <a:latin typeface="Cambria Math" panose="02040503050406030204" pitchFamily="18" charset="0"/>
                      </a:rPr>
                      <m:t>𝐶𝑣</m:t>
                    </m:r>
                  </m:oMath>
                </a14:m>
                <a:r>
                  <a:rPr lang="es-EC" dirty="0"/>
                  <a:t>: es el factor dinámico para resistencia al desgaste.</a:t>
                </a:r>
              </a:p>
              <a:p>
                <a:pPr lvl="0"/>
                <a14:m>
                  <m:oMath xmlns:m="http://schemas.openxmlformats.org/officeDocument/2006/math">
                    <m:r>
                      <a:rPr lang="es-EC" i="1">
                        <a:latin typeface="Cambria Math" panose="02040503050406030204" pitchFamily="18" charset="0"/>
                      </a:rPr>
                      <m:t>𝐷𝑝</m:t>
                    </m:r>
                  </m:oMath>
                </a14:m>
                <a:r>
                  <a:rPr lang="es-EC" dirty="0"/>
                  <a:t>: es el diámetro de paso del engrane.</a:t>
                </a:r>
              </a:p>
              <a:p>
                <a:pPr lvl="0"/>
                <a14:m>
                  <m:oMath xmlns:m="http://schemas.openxmlformats.org/officeDocument/2006/math">
                    <m:r>
                      <a:rPr lang="es-EC" i="1">
                        <a:latin typeface="Cambria Math" panose="02040503050406030204" pitchFamily="18" charset="0"/>
                      </a:rPr>
                      <m:t>𝐼</m:t>
                    </m:r>
                  </m:oMath>
                </a14:m>
                <a:r>
                  <a:rPr lang="es-EC" dirty="0"/>
                  <a:t>: es el factor geométrico para resistencia al desgaste.</a:t>
                </a:r>
              </a:p>
              <a:p>
                <a:pPr marL="0" indent="0">
                  <a:buNone/>
                </a:pPr>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3"/>
                <a:ext cx="10058400" cy="4494681"/>
              </a:xfrm>
              <a:blipFill rotWithShape="0">
                <a:blip r:embed="rId2"/>
                <a:stretch>
                  <a:fillRect l="-1455" t="-950"/>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624" y="91853"/>
            <a:ext cx="1612308" cy="1753990"/>
          </a:xfrm>
          <a:prstGeom prst="rect">
            <a:avLst/>
          </a:prstGeom>
          <a:noFill/>
          <a:ln>
            <a:noFill/>
          </a:ln>
        </p:spPr>
      </p:pic>
    </p:spTree>
    <p:extLst>
      <p:ext uri="{BB962C8B-B14F-4D97-AF65-F5344CB8AC3E}">
        <p14:creationId xmlns:p14="http://schemas.microsoft.com/office/powerpoint/2010/main" val="3877610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ALCANCE </a:t>
            </a:r>
            <a:br>
              <a:rPr lang="es-EC" dirty="0" smtClean="0"/>
            </a:br>
            <a:r>
              <a:rPr lang="es-EC" sz="3600" dirty="0" smtClean="0"/>
              <a:t>COMPONENTES MECÁNICOS</a:t>
            </a:r>
            <a:endParaRPr lang="es-EC" dirty="0"/>
          </a:p>
        </p:txBody>
      </p:sp>
      <p:graphicFrame>
        <p:nvGraphicFramePr>
          <p:cNvPr id="7" name="Diagrama 18"/>
          <p:cNvGraphicFramePr>
            <a:graphicFrameLocks noGrp="1"/>
          </p:cNvGraphicFramePr>
          <p:nvPr>
            <p:ph idx="1"/>
            <p:extLst>
              <p:ext uri="{D42A27DB-BD31-4B8C-83A1-F6EECF244321}">
                <p14:modId xmlns:p14="http://schemas.microsoft.com/office/powerpoint/2010/main" val="406726003"/>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4 Imagen" descr="D:\Simbolos\Escudo-Mecatrónica-B.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0235191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72528"/>
                <a:ext cx="10058400" cy="5696566"/>
              </a:xfrm>
            </p:spPr>
            <p:txBody>
              <a:bodyPr/>
              <a:lstStyle/>
              <a:p>
                <a:pPr lvl="0"/>
                <a:r>
                  <a:rPr lang="es-EC" sz="2000" b="1" dirty="0"/>
                  <a:t>Factor de geometría superficial </a:t>
                </a:r>
                <a:r>
                  <a:rPr lang="es-EC" sz="2000" b="1" dirty="0" smtClean="0"/>
                  <a:t>I:</a:t>
                </a:r>
                <a:endParaRPr lang="es-EC" sz="2000" dirty="0" smtClean="0"/>
              </a:p>
              <a:p>
                <a:pPr marL="0" indent="0">
                  <a:buNone/>
                </a:pPr>
                <a:r>
                  <a:rPr lang="es-EC" sz="2000" dirty="0" smtClean="0"/>
                  <a:t>El factor de geometría superficial toma en consideración los radios de curvatura de los dientes del engrane y el ángulo de presión. </a:t>
                </a:r>
              </a:p>
              <a:p>
                <a:endParaRPr lang="es-EC" sz="2000" dirty="0"/>
              </a:p>
              <a:p>
                <a:pPr marL="0" indent="0">
                  <a:buNone/>
                </a:pPr>
                <a:r>
                  <a:rPr lang="es-EC" sz="2000" dirty="0" smtClean="0"/>
                  <a:t>Conociendo </a:t>
                </a:r>
                <a:r>
                  <a:rPr lang="es-EC" sz="2000" dirty="0"/>
                  <a:t>que la relación de los engranes es de 2.33, que el número de dientes del engrane es de 112 y el del piñón de 48, y que comparten el mismo ángulo de presión igual a 20°, se procede a obtener los valores del factor de geometría I correspondientes:</a:t>
                </a:r>
              </a:p>
              <a:p>
                <a:pPr marL="0" indent="0">
                  <a:buNone/>
                </a:pPr>
                <a:r>
                  <a:rPr lang="es-EC" sz="2000" dirty="0"/>
                  <a:t> </a:t>
                </a:r>
              </a:p>
              <a:p>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𝐼</m:t>
                        </m:r>
                      </m:e>
                      <m:sub>
                        <m:r>
                          <a:rPr lang="es-EC" sz="2000" i="1">
                            <a:latin typeface="Cambria Math" panose="02040503050406030204" pitchFamily="18" charset="0"/>
                          </a:rPr>
                          <m:t>𝐶</m:t>
                        </m:r>
                      </m:sub>
                    </m:sSub>
                    <m:r>
                      <a:rPr lang="es-EC" sz="2000" i="1">
                        <a:latin typeface="Cambria Math" panose="02040503050406030204" pitchFamily="18" charset="0"/>
                      </a:rPr>
                      <m:t>=0.112</m:t>
                    </m:r>
                  </m:oMath>
                </a14:m>
                <a:endParaRPr lang="es-EC" sz="2000" dirty="0"/>
              </a:p>
              <a:p>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𝐼</m:t>
                        </m:r>
                      </m:e>
                      <m:sub>
                        <m:r>
                          <a:rPr lang="es-EC" sz="2000" i="1">
                            <a:latin typeface="Cambria Math" panose="02040503050406030204" pitchFamily="18" charset="0"/>
                          </a:rPr>
                          <m:t>𝑃</m:t>
                        </m:r>
                      </m:sub>
                    </m:sSub>
                    <m:r>
                      <a:rPr lang="es-EC" sz="2000" i="1">
                        <a:latin typeface="Cambria Math" panose="02040503050406030204" pitchFamily="18" charset="0"/>
                      </a:rPr>
                      <m:t>=0.102</m:t>
                    </m:r>
                  </m:oMath>
                </a14:m>
                <a:endParaRPr lang="es-EC" sz="2000"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72528"/>
                <a:ext cx="10058400" cy="5696566"/>
              </a:xfrm>
              <a:blipFill rotWithShape="0">
                <a:blip r:embed="rId2"/>
                <a:stretch>
                  <a:fillRect l="-606" t="-1070"/>
                </a:stretch>
              </a:blipFill>
            </p:spPr>
            <p:txBody>
              <a:bodyPr/>
              <a:lstStyle/>
              <a:p>
                <a:r>
                  <a:rPr lang="es-EC">
                    <a:noFill/>
                  </a:rPr>
                  <a:t> </a:t>
                </a:r>
              </a:p>
            </p:txBody>
          </p:sp>
        </mc:Fallback>
      </mc:AlternateContent>
      <p:pic>
        <p:nvPicPr>
          <p:cNvPr id="10" name="Picture 9"/>
          <p:cNvPicPr>
            <a:picLocks noChangeAspect="1"/>
          </p:cNvPicPr>
          <p:nvPr/>
        </p:nvPicPr>
        <p:blipFill>
          <a:blip r:embed="rId3"/>
          <a:stretch>
            <a:fillRect/>
          </a:stretch>
        </p:blipFill>
        <p:spPr>
          <a:xfrm>
            <a:off x="3907766" y="3020811"/>
            <a:ext cx="5292557" cy="3561135"/>
          </a:xfrm>
          <a:prstGeom prst="rect">
            <a:avLst/>
          </a:prstGeom>
        </p:spPr>
      </p:pic>
    </p:spTree>
    <p:extLst>
      <p:ext uri="{BB962C8B-B14F-4D97-AF65-F5344CB8AC3E}">
        <p14:creationId xmlns:p14="http://schemas.microsoft.com/office/powerpoint/2010/main" val="14694276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7419"/>
            <a:ext cx="10515600" cy="5909544"/>
          </a:xfrm>
        </p:spPr>
        <p:txBody>
          <a:bodyPr/>
          <a:lstStyle/>
          <a:p>
            <a:pPr lvl="0"/>
            <a:r>
              <a:rPr lang="es-EC" b="1" dirty="0"/>
              <a:t>Coeficiente elástico Cp:</a:t>
            </a:r>
            <a:endParaRPr lang="es-EC" dirty="0"/>
          </a:p>
          <a:p>
            <a:pPr marL="0" indent="0">
              <a:buNone/>
            </a:pPr>
            <a:r>
              <a:rPr lang="es-EC" dirty="0"/>
              <a:t>El coeficiente elástico toma en consideración diferencias en el material del diente y se lo obtiene a partir del estándar 2001-B88 de la </a:t>
            </a:r>
            <a:r>
              <a:rPr lang="es-EC" dirty="0" smtClean="0"/>
              <a:t>AGMA.</a:t>
            </a:r>
            <a:endParaRPr lang="es-EC" dirty="0"/>
          </a:p>
        </p:txBody>
      </p:sp>
      <p:pic>
        <p:nvPicPr>
          <p:cNvPr id="4" name="Picture 3"/>
          <p:cNvPicPr>
            <a:picLocks noChangeAspect="1"/>
          </p:cNvPicPr>
          <p:nvPr/>
        </p:nvPicPr>
        <p:blipFill>
          <a:blip r:embed="rId2"/>
          <a:stretch>
            <a:fillRect/>
          </a:stretch>
        </p:blipFill>
        <p:spPr>
          <a:xfrm>
            <a:off x="1504950" y="2062163"/>
            <a:ext cx="9182100" cy="4114800"/>
          </a:xfrm>
          <a:prstGeom prst="rect">
            <a:avLst/>
          </a:prstGeom>
        </p:spPr>
      </p:pic>
    </p:spTree>
    <p:extLst>
      <p:ext uri="{BB962C8B-B14F-4D97-AF65-F5344CB8AC3E}">
        <p14:creationId xmlns:p14="http://schemas.microsoft.com/office/powerpoint/2010/main" val="34497805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9781"/>
                <a:ext cx="10058400" cy="5679313"/>
              </a:xfrm>
            </p:spPr>
            <p:txBody>
              <a:bodyPr>
                <a:normAutofit fontScale="92500" lnSpcReduction="10000"/>
              </a:bodyPr>
              <a:lstStyle/>
              <a:p>
                <a:pPr marL="0" lvl="0" indent="0">
                  <a:buNone/>
                </a:pPr>
                <a:endParaRPr lang="es-EC" b="1" dirty="0" smtClean="0"/>
              </a:p>
              <a:p>
                <a:pPr marL="0" lvl="0" indent="0">
                  <a:buNone/>
                </a:pPr>
                <a:endParaRPr lang="es-EC" b="1" dirty="0"/>
              </a:p>
              <a:p>
                <a:pPr marL="0" lvl="0" indent="0">
                  <a:buNone/>
                </a:pPr>
                <a:r>
                  <a:rPr lang="es-EC" sz="2400" b="1" dirty="0" smtClean="0"/>
                  <a:t>Factor </a:t>
                </a:r>
                <a:r>
                  <a:rPr lang="es-EC" sz="2400" b="1" dirty="0"/>
                  <a:t>de terminado superficial Cf</a:t>
                </a:r>
                <a:r>
                  <a:rPr lang="es-EC" sz="2400" b="1" dirty="0" smtClean="0"/>
                  <a:t>:</a:t>
                </a:r>
              </a:p>
              <a:p>
                <a:pPr marL="0" lvl="0" indent="0">
                  <a:buNone/>
                </a:pPr>
                <a:endParaRPr lang="es-EC" sz="2400" dirty="0"/>
              </a:p>
              <a:p>
                <a:pPr marL="0" indent="0">
                  <a:buNone/>
                </a:pPr>
                <a:r>
                  <a:rPr lang="es-EC" sz="2400" dirty="0" smtClean="0"/>
                  <a:t>Se recomienda </a:t>
                </a:r>
                <a:r>
                  <a:rPr lang="es-EC" sz="2400" dirty="0"/>
                  <a:t>que el factor Cf sea igual a 1 para aquellos engranes que se fabrican mediante métodos convencionales, como del presente </a:t>
                </a:r>
                <a:r>
                  <a:rPr lang="es-EC" sz="2400" dirty="0" smtClean="0"/>
                  <a:t>proyecto.</a:t>
                </a:r>
              </a:p>
              <a:p>
                <a:pPr marL="0" indent="0">
                  <a:buNone/>
                </a:pPr>
                <a:endParaRPr lang="es-EC" sz="2400" dirty="0" smtClean="0"/>
              </a:p>
              <a:p>
                <a:pPr marL="0" indent="0">
                  <a:buNone/>
                </a:pPr>
                <a:r>
                  <a:rPr lang="es-EC" sz="2400" dirty="0" smtClean="0"/>
                  <a:t>Para </a:t>
                </a:r>
                <a:r>
                  <a:rPr lang="es-EC" sz="2400" dirty="0"/>
                  <a:t>los factores Ca, Cm, Cs y Cv se consideran los mismos valores obtenidos para Ka, Km, Ks y Kv.</a:t>
                </a:r>
              </a:p>
              <a:p>
                <a:pPr marL="0" indent="0">
                  <a:buNone/>
                </a:pPr>
                <a:r>
                  <a:rPr lang="es-EC" sz="2400" dirty="0" smtClean="0"/>
                  <a:t>De </a:t>
                </a:r>
                <a:r>
                  <a:rPr lang="es-EC" sz="2400" dirty="0"/>
                  <a:t>tal manera se obtiene el esfuerzo de contacto en el </a:t>
                </a:r>
                <a:r>
                  <a:rPr lang="es-EC" sz="2400" dirty="0" smtClean="0"/>
                  <a:t>piñón:</a:t>
                </a:r>
                <a:endParaRPr lang="es-EC" sz="2400" dirty="0"/>
              </a:p>
              <a:p>
                <a:pPr marL="0" indent="0" algn="ctr">
                  <a:buNone/>
                </a:pPr>
                <a:r>
                  <a:rPr lang="es-EC" sz="2400" dirty="0"/>
                  <a:t> </a:t>
                </a:r>
                <a14:m>
                  <m:oMath xmlns:m="http://schemas.openxmlformats.org/officeDocument/2006/math">
                    <m:sSub>
                      <m:sSubPr>
                        <m:ctrlPr>
                          <a:rPr lang="es-EC" sz="2600" i="1">
                            <a:latin typeface="Cambria Math" panose="02040503050406030204" pitchFamily="18" charset="0"/>
                          </a:rPr>
                        </m:ctrlPr>
                      </m:sSubPr>
                      <m:e>
                        <m:r>
                          <a:rPr lang="es-EC" sz="2600" i="1">
                            <a:latin typeface="Cambria Math" panose="02040503050406030204" pitchFamily="18" charset="0"/>
                          </a:rPr>
                          <m:t>    </m:t>
                        </m:r>
                        <m:r>
                          <a:rPr lang="es-EC" sz="2600" i="1">
                            <a:latin typeface="Cambria Math" panose="02040503050406030204" pitchFamily="18" charset="0"/>
                          </a:rPr>
                          <m:t>𝜎</m:t>
                        </m:r>
                      </m:e>
                      <m:sub>
                        <m:r>
                          <a:rPr lang="es-EC" sz="2600" i="1">
                            <a:latin typeface="Cambria Math" panose="02040503050406030204" pitchFamily="18" charset="0"/>
                          </a:rPr>
                          <m:t>𝐶</m:t>
                        </m:r>
                      </m:sub>
                    </m:sSub>
                    <m:r>
                      <a:rPr lang="es-EC" sz="2600" i="1">
                        <a:latin typeface="Cambria Math" panose="02040503050406030204" pitchFamily="18" charset="0"/>
                      </a:rPr>
                      <m:t>=</m:t>
                    </m:r>
                    <m:r>
                      <a:rPr lang="es-EC" sz="2600">
                        <a:latin typeface="Cambria Math" panose="02040503050406030204" pitchFamily="18" charset="0"/>
                      </a:rPr>
                      <m:t>191 </m:t>
                    </m:r>
                    <m:sSup>
                      <m:sSupPr>
                        <m:ctrlPr>
                          <a:rPr lang="es-EC" sz="2600" i="1">
                            <a:latin typeface="Cambria Math" panose="02040503050406030204" pitchFamily="18" charset="0"/>
                          </a:rPr>
                        </m:ctrlPr>
                      </m:sSupPr>
                      <m:e>
                        <m:r>
                          <a:rPr lang="es-EC" sz="2600">
                            <a:latin typeface="Cambria Math" panose="02040503050406030204" pitchFamily="18" charset="0"/>
                          </a:rPr>
                          <m:t>[</m:t>
                        </m:r>
                        <m:r>
                          <m:rPr>
                            <m:sty m:val="p"/>
                          </m:rPr>
                          <a:rPr lang="es-EC" sz="2600">
                            <a:latin typeface="Cambria Math" panose="02040503050406030204" pitchFamily="18" charset="0"/>
                          </a:rPr>
                          <m:t>MPa</m:t>
                        </m:r>
                        <m:r>
                          <a:rPr lang="es-EC" sz="2600">
                            <a:latin typeface="Cambria Math" panose="02040503050406030204" pitchFamily="18" charset="0"/>
                          </a:rPr>
                          <m:t>]</m:t>
                        </m:r>
                      </m:e>
                      <m:sup>
                        <m:r>
                          <a:rPr lang="es-EC" sz="2600" i="1">
                            <a:latin typeface="Cambria Math" panose="02040503050406030204" pitchFamily="18" charset="0"/>
                          </a:rPr>
                          <m:t>0.5</m:t>
                        </m:r>
                      </m:sup>
                    </m:sSup>
                    <m:r>
                      <a:rPr lang="es-EC" sz="2600" i="1">
                        <a:latin typeface="Cambria Math" panose="02040503050406030204" pitchFamily="18" charset="0"/>
                      </a:rPr>
                      <m:t>∗</m:t>
                    </m:r>
                    <m:rad>
                      <m:radPr>
                        <m:degHide m:val="on"/>
                        <m:ctrlPr>
                          <a:rPr lang="es-EC" sz="2600" i="1">
                            <a:latin typeface="Cambria Math" panose="02040503050406030204" pitchFamily="18" charset="0"/>
                          </a:rPr>
                        </m:ctrlPr>
                      </m:radPr>
                      <m:deg/>
                      <m:e>
                        <m:f>
                          <m:fPr>
                            <m:ctrlPr>
                              <a:rPr lang="es-EC" sz="2600" i="1">
                                <a:latin typeface="Cambria Math" panose="02040503050406030204" pitchFamily="18" charset="0"/>
                              </a:rPr>
                            </m:ctrlPr>
                          </m:fPr>
                          <m:num>
                            <m:r>
                              <a:rPr lang="en-US" sz="2600" i="1">
                                <a:latin typeface="Cambria Math" panose="02040503050406030204" pitchFamily="18" charset="0"/>
                              </a:rPr>
                              <m:t>1</m:t>
                            </m:r>
                            <m:r>
                              <a:rPr lang="es-EC" sz="2600" i="1">
                                <a:latin typeface="Cambria Math" panose="02040503050406030204" pitchFamily="18" charset="0"/>
                              </a:rPr>
                              <m:t>∗</m:t>
                            </m:r>
                            <m:r>
                              <a:rPr lang="en-US" sz="2600" i="1">
                                <a:latin typeface="Cambria Math" panose="02040503050406030204" pitchFamily="18" charset="0"/>
                              </a:rPr>
                              <m:t>1</m:t>
                            </m:r>
                            <m:r>
                              <a:rPr lang="es-EC" sz="2600" i="1">
                                <a:latin typeface="Cambria Math" panose="02040503050406030204" pitchFamily="18" charset="0"/>
                              </a:rPr>
                              <m:t>∗</m:t>
                            </m:r>
                            <m:r>
                              <a:rPr lang="en-US" sz="2600" i="1">
                                <a:latin typeface="Cambria Math" panose="02040503050406030204" pitchFamily="18" charset="0"/>
                              </a:rPr>
                              <m:t>1.6</m:t>
                            </m:r>
                            <m:r>
                              <a:rPr lang="es-EC" sz="2600" i="1">
                                <a:latin typeface="Cambria Math" panose="02040503050406030204" pitchFamily="18" charset="0"/>
                              </a:rPr>
                              <m:t>∗</m:t>
                            </m:r>
                            <m:r>
                              <a:rPr lang="en-US" sz="2600" i="1">
                                <a:latin typeface="Cambria Math" panose="02040503050406030204" pitchFamily="18" charset="0"/>
                              </a:rPr>
                              <m:t>1</m:t>
                            </m:r>
                            <m:r>
                              <a:rPr lang="es-EC" sz="2600" i="1">
                                <a:latin typeface="Cambria Math" panose="02040503050406030204" pitchFamily="18" charset="0"/>
                              </a:rPr>
                              <m:t>∗</m:t>
                            </m:r>
                            <m:r>
                              <a:rPr lang="en-US" sz="2600" i="1">
                                <a:latin typeface="Cambria Math" panose="02040503050406030204" pitchFamily="18" charset="0"/>
                              </a:rPr>
                              <m:t>125 [</m:t>
                            </m:r>
                            <m:r>
                              <a:rPr lang="en-US" sz="2600" i="1">
                                <a:latin typeface="Cambria Math" panose="02040503050406030204" pitchFamily="18" charset="0"/>
                              </a:rPr>
                              <m:t>𝑁</m:t>
                            </m:r>
                            <m:r>
                              <a:rPr lang="en-US" sz="2600" i="1">
                                <a:latin typeface="Cambria Math" panose="02040503050406030204" pitchFamily="18" charset="0"/>
                              </a:rPr>
                              <m:t>]</m:t>
                            </m:r>
                          </m:num>
                          <m:den>
                            <m:r>
                              <a:rPr lang="en-US" sz="2600" i="1">
                                <a:latin typeface="Cambria Math" panose="02040503050406030204" pitchFamily="18" charset="0"/>
                              </a:rPr>
                              <m:t>0.55</m:t>
                            </m:r>
                            <m:r>
                              <a:rPr lang="es-EC" sz="2600" i="1">
                                <a:latin typeface="Cambria Math" panose="02040503050406030204" pitchFamily="18" charset="0"/>
                              </a:rPr>
                              <m:t>∗</m:t>
                            </m:r>
                            <m:r>
                              <a:rPr lang="en-US" sz="2600" i="1">
                                <a:latin typeface="Cambria Math" panose="02040503050406030204" pitchFamily="18" charset="0"/>
                              </a:rPr>
                              <m:t>0.015 </m:t>
                            </m:r>
                            <m:d>
                              <m:dPr>
                                <m:begChr m:val="["/>
                                <m:endChr m:val="]"/>
                                <m:ctrlPr>
                                  <a:rPr lang="es-EC" sz="2600" i="1">
                                    <a:latin typeface="Cambria Math" panose="02040503050406030204" pitchFamily="18" charset="0"/>
                                  </a:rPr>
                                </m:ctrlPr>
                              </m:dPr>
                              <m:e>
                                <m:r>
                                  <a:rPr lang="en-US" sz="2600" i="1">
                                    <a:latin typeface="Cambria Math" panose="02040503050406030204" pitchFamily="18" charset="0"/>
                                  </a:rPr>
                                  <m:t>𝑚</m:t>
                                </m:r>
                              </m:e>
                            </m:d>
                            <m:r>
                              <a:rPr lang="es-EC" sz="2600" i="1">
                                <a:latin typeface="Cambria Math" panose="02040503050406030204" pitchFamily="18" charset="0"/>
                              </a:rPr>
                              <m:t>∗</m:t>
                            </m:r>
                            <m:r>
                              <a:rPr lang="en-US" sz="2600" i="1">
                                <a:latin typeface="Cambria Math" panose="02040503050406030204" pitchFamily="18" charset="0"/>
                              </a:rPr>
                              <m:t>0.048 [</m:t>
                            </m:r>
                            <m:r>
                              <a:rPr lang="en-US" sz="2600" i="1">
                                <a:latin typeface="Cambria Math" panose="02040503050406030204" pitchFamily="18" charset="0"/>
                              </a:rPr>
                              <m:t>𝑚</m:t>
                            </m:r>
                            <m:r>
                              <a:rPr lang="en-US" sz="2600" i="1">
                                <a:latin typeface="Cambria Math" panose="02040503050406030204" pitchFamily="18" charset="0"/>
                              </a:rPr>
                              <m:t>]∗0.102</m:t>
                            </m:r>
                          </m:den>
                        </m:f>
                      </m:e>
                    </m:rad>
                  </m:oMath>
                </a14:m>
                <a:endParaRPr lang="es-EC" sz="2600" dirty="0"/>
              </a:p>
              <a:p>
                <a:pPr marL="0" indent="0">
                  <a:buNone/>
                </a:pPr>
                <a14:m>
                  <m:oMathPara xmlns:m="http://schemas.openxmlformats.org/officeDocument/2006/math">
                    <m:oMathParaPr>
                      <m:jc m:val="centerGroup"/>
                    </m:oMathParaPr>
                    <m:oMath xmlns:m="http://schemas.openxmlformats.org/officeDocument/2006/math">
                      <m:sSub>
                        <m:sSubPr>
                          <m:ctrlPr>
                            <a:rPr lang="es-EC" sz="2600" i="1">
                              <a:latin typeface="Cambria Math" panose="02040503050406030204" pitchFamily="18" charset="0"/>
                            </a:rPr>
                          </m:ctrlPr>
                        </m:sSubPr>
                        <m:e>
                          <m:r>
                            <a:rPr lang="es-EC" sz="2600" i="1">
                              <a:latin typeface="Cambria Math" panose="02040503050406030204" pitchFamily="18" charset="0"/>
                            </a:rPr>
                            <m:t>    </m:t>
                          </m:r>
                          <m:r>
                            <a:rPr lang="es-EC" sz="2600" i="1">
                              <a:latin typeface="Cambria Math" panose="02040503050406030204" pitchFamily="18" charset="0"/>
                            </a:rPr>
                            <m:t>𝜎</m:t>
                          </m:r>
                        </m:e>
                        <m:sub>
                          <m:r>
                            <a:rPr lang="es-EC" sz="2600" i="1">
                              <a:latin typeface="Cambria Math" panose="02040503050406030204" pitchFamily="18" charset="0"/>
                            </a:rPr>
                            <m:t>𝐶</m:t>
                          </m:r>
                        </m:sub>
                      </m:sSub>
                      <m:r>
                        <a:rPr lang="es-EC" sz="2600" i="1">
                          <a:latin typeface="Cambria Math" panose="02040503050406030204" pitchFamily="18" charset="0"/>
                        </a:rPr>
                        <m:t>=425.011 [</m:t>
                      </m:r>
                      <m:r>
                        <a:rPr lang="es-EC" sz="2600" i="1">
                          <a:latin typeface="Cambria Math" panose="02040503050406030204" pitchFamily="18" charset="0"/>
                        </a:rPr>
                        <m:t>𝑀𝑃𝑎</m:t>
                      </m:r>
                      <m:r>
                        <a:rPr lang="es-EC" sz="2600" i="1">
                          <a:latin typeface="Cambria Math" panose="02040503050406030204" pitchFamily="18" charset="0"/>
                        </a:rPr>
                        <m:t>]</m:t>
                      </m:r>
                    </m:oMath>
                  </m:oMathPara>
                </a14:m>
                <a:endParaRPr lang="es-EC" sz="2600" dirty="0"/>
              </a:p>
              <a:p>
                <a:pPr marL="0" indent="0">
                  <a:buNone/>
                </a:pPr>
                <a:r>
                  <a:rPr lang="es-EC" sz="2400" dirty="0"/>
                  <a:t> </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9781"/>
                <a:ext cx="10058400" cy="5679313"/>
              </a:xfrm>
              <a:blipFill rotWithShape="0">
                <a:blip r:embed="rId2"/>
                <a:stretch>
                  <a:fillRect l="-788" r="-848"/>
                </a:stretch>
              </a:blipFill>
            </p:spPr>
            <p:txBody>
              <a:bodyPr/>
              <a:lstStyle/>
              <a:p>
                <a:r>
                  <a:rPr lang="es-EC">
                    <a:noFill/>
                  </a:rPr>
                  <a:t> </a:t>
                </a:r>
              </a:p>
            </p:txBody>
          </p:sp>
        </mc:Fallback>
      </mc:AlternateContent>
    </p:spTree>
    <p:extLst>
      <p:ext uri="{BB962C8B-B14F-4D97-AF65-F5344CB8AC3E}">
        <p14:creationId xmlns:p14="http://schemas.microsoft.com/office/powerpoint/2010/main" val="824593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1155"/>
                <a:ext cx="10058400" cy="5687939"/>
              </a:xfrm>
            </p:spPr>
            <p:txBody>
              <a:bodyPr/>
              <a:lstStyle/>
              <a:p>
                <a:pPr marL="0" indent="0">
                  <a:buNone/>
                </a:pPr>
                <a:r>
                  <a:rPr lang="es-EC" sz="2000" dirty="0"/>
                  <a:t>El esfuerzo de contacto en el engrane:</a:t>
                </a:r>
              </a:p>
              <a:p>
                <a:pPr marL="0" indent="0" algn="ctr">
                  <a:buNone/>
                </a:pPr>
                <a:r>
                  <a:rPr lang="es-EC" sz="2000" dirty="0"/>
                  <a:t> </a:t>
                </a:r>
                <a14:m>
                  <m:oMath xmlns:m="http://schemas.openxmlformats.org/officeDocument/2006/math">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𝜎</m:t>
                        </m:r>
                      </m:e>
                      <m:sub>
                        <m:r>
                          <a:rPr lang="es-EC" sz="2000" i="1">
                            <a:latin typeface="Cambria Math" panose="02040503050406030204" pitchFamily="18" charset="0"/>
                          </a:rPr>
                          <m:t>𝐶</m:t>
                        </m:r>
                      </m:sub>
                    </m:sSub>
                    <m:r>
                      <a:rPr lang="es-EC" sz="2000" i="1">
                        <a:latin typeface="Cambria Math" panose="02040503050406030204" pitchFamily="18" charset="0"/>
                      </a:rPr>
                      <m:t>=</m:t>
                    </m:r>
                    <m:r>
                      <a:rPr lang="es-EC" sz="2000">
                        <a:latin typeface="Cambria Math" panose="02040503050406030204" pitchFamily="18" charset="0"/>
                      </a:rPr>
                      <m:t>191 </m:t>
                    </m:r>
                    <m:sSup>
                      <m:sSupPr>
                        <m:ctrlPr>
                          <a:rPr lang="es-EC" sz="2000" i="1">
                            <a:latin typeface="Cambria Math" panose="02040503050406030204" pitchFamily="18" charset="0"/>
                          </a:rPr>
                        </m:ctrlPr>
                      </m:sSupPr>
                      <m:e>
                        <m:r>
                          <a:rPr lang="es-EC" sz="2000">
                            <a:latin typeface="Cambria Math" panose="02040503050406030204" pitchFamily="18" charset="0"/>
                          </a:rPr>
                          <m:t>[</m:t>
                        </m:r>
                        <m:r>
                          <m:rPr>
                            <m:sty m:val="p"/>
                          </m:rPr>
                          <a:rPr lang="es-EC" sz="2000">
                            <a:latin typeface="Cambria Math" panose="02040503050406030204" pitchFamily="18" charset="0"/>
                          </a:rPr>
                          <m:t>MPa</m:t>
                        </m:r>
                        <m:r>
                          <a:rPr lang="es-EC" sz="2000">
                            <a:latin typeface="Cambria Math" panose="02040503050406030204" pitchFamily="18" charset="0"/>
                          </a:rPr>
                          <m:t>]</m:t>
                        </m:r>
                      </m:e>
                      <m:sup>
                        <m:r>
                          <a:rPr lang="es-EC" sz="2000" i="1">
                            <a:latin typeface="Cambria Math" panose="02040503050406030204" pitchFamily="18" charset="0"/>
                          </a:rPr>
                          <m:t>0.5</m:t>
                        </m:r>
                      </m:sup>
                    </m:sSup>
                    <m:r>
                      <a:rPr lang="es-EC" sz="2000" i="1">
                        <a:latin typeface="Cambria Math" panose="02040503050406030204" pitchFamily="18" charset="0"/>
                      </a:rPr>
                      <m:t>∗</m:t>
                    </m:r>
                    <m:rad>
                      <m:radPr>
                        <m:degHide m:val="on"/>
                        <m:ctrlPr>
                          <a:rPr lang="es-EC" sz="2000" i="1">
                            <a:latin typeface="Cambria Math" panose="02040503050406030204" pitchFamily="18" charset="0"/>
                          </a:rPr>
                        </m:ctrlPr>
                      </m:radPr>
                      <m:deg/>
                      <m:e>
                        <m:f>
                          <m:fPr>
                            <m:ctrlPr>
                              <a:rPr lang="es-EC" sz="2000" i="1">
                                <a:latin typeface="Cambria Math" panose="02040503050406030204" pitchFamily="18" charset="0"/>
                              </a:rPr>
                            </m:ctrlPr>
                          </m:fPr>
                          <m:num>
                            <m:r>
                              <a:rPr lang="en-US" sz="2000" i="1">
                                <a:latin typeface="Cambria Math" panose="02040503050406030204" pitchFamily="18" charset="0"/>
                              </a:rPr>
                              <m:t>1</m:t>
                            </m:r>
                            <m:r>
                              <a:rPr lang="es-EC" sz="2000" i="1">
                                <a:latin typeface="Cambria Math" panose="02040503050406030204" pitchFamily="18" charset="0"/>
                              </a:rPr>
                              <m:t>∗</m:t>
                            </m:r>
                            <m:r>
                              <a:rPr lang="en-US" sz="2000" i="1">
                                <a:latin typeface="Cambria Math" panose="02040503050406030204" pitchFamily="18" charset="0"/>
                              </a:rPr>
                              <m:t>1</m:t>
                            </m:r>
                            <m:r>
                              <a:rPr lang="es-EC" sz="2000" i="1">
                                <a:latin typeface="Cambria Math" panose="02040503050406030204" pitchFamily="18" charset="0"/>
                              </a:rPr>
                              <m:t>∗</m:t>
                            </m:r>
                            <m:r>
                              <a:rPr lang="en-US" sz="2000" i="1">
                                <a:latin typeface="Cambria Math" panose="02040503050406030204" pitchFamily="18" charset="0"/>
                              </a:rPr>
                              <m:t>1.6</m:t>
                            </m:r>
                            <m:r>
                              <a:rPr lang="es-EC" sz="2000" i="1">
                                <a:latin typeface="Cambria Math" panose="02040503050406030204" pitchFamily="18" charset="0"/>
                              </a:rPr>
                              <m:t>∗</m:t>
                            </m:r>
                            <m:r>
                              <a:rPr lang="en-US" sz="2000" i="1">
                                <a:latin typeface="Cambria Math" panose="02040503050406030204" pitchFamily="18" charset="0"/>
                              </a:rPr>
                              <m:t>1</m:t>
                            </m:r>
                            <m:r>
                              <a:rPr lang="es-EC" sz="2000" i="1">
                                <a:latin typeface="Cambria Math" panose="02040503050406030204" pitchFamily="18" charset="0"/>
                              </a:rPr>
                              <m:t>∗</m:t>
                            </m:r>
                            <m:r>
                              <a:rPr lang="en-US" sz="2000" i="1">
                                <a:latin typeface="Cambria Math" panose="02040503050406030204" pitchFamily="18" charset="0"/>
                              </a:rPr>
                              <m:t>125 [</m:t>
                            </m:r>
                            <m:r>
                              <a:rPr lang="en-US" sz="2000" i="1">
                                <a:latin typeface="Cambria Math" panose="02040503050406030204" pitchFamily="18" charset="0"/>
                              </a:rPr>
                              <m:t>𝑁</m:t>
                            </m:r>
                            <m:r>
                              <a:rPr lang="en-US" sz="2000" i="1">
                                <a:latin typeface="Cambria Math" panose="02040503050406030204" pitchFamily="18" charset="0"/>
                              </a:rPr>
                              <m:t>]</m:t>
                            </m:r>
                          </m:num>
                          <m:den>
                            <m:r>
                              <a:rPr lang="en-US" sz="2000" i="1">
                                <a:latin typeface="Cambria Math" panose="02040503050406030204" pitchFamily="18" charset="0"/>
                              </a:rPr>
                              <m:t>0.55</m:t>
                            </m:r>
                            <m:r>
                              <a:rPr lang="es-EC" sz="2000" i="1">
                                <a:latin typeface="Cambria Math" panose="02040503050406030204" pitchFamily="18" charset="0"/>
                              </a:rPr>
                              <m:t>∗</m:t>
                            </m:r>
                            <m:r>
                              <a:rPr lang="en-US" sz="2000" i="1">
                                <a:latin typeface="Cambria Math" panose="02040503050406030204" pitchFamily="18" charset="0"/>
                              </a:rPr>
                              <m:t>0.015 </m:t>
                            </m:r>
                            <m:d>
                              <m:dPr>
                                <m:begChr m:val="["/>
                                <m:endChr m:val="]"/>
                                <m:ctrlPr>
                                  <a:rPr lang="es-EC" sz="2000" i="1">
                                    <a:latin typeface="Cambria Math" panose="02040503050406030204" pitchFamily="18" charset="0"/>
                                  </a:rPr>
                                </m:ctrlPr>
                              </m:dPr>
                              <m:e>
                                <m:r>
                                  <a:rPr lang="en-US" sz="2000" i="1">
                                    <a:latin typeface="Cambria Math" panose="02040503050406030204" pitchFamily="18" charset="0"/>
                                  </a:rPr>
                                  <m:t>𝑚</m:t>
                                </m:r>
                              </m:e>
                            </m:d>
                            <m:r>
                              <a:rPr lang="es-EC" sz="2000" i="1">
                                <a:latin typeface="Cambria Math" panose="02040503050406030204" pitchFamily="18" charset="0"/>
                              </a:rPr>
                              <m:t>∗</m:t>
                            </m:r>
                            <m:r>
                              <a:rPr lang="en-US" sz="2000" i="1">
                                <a:latin typeface="Cambria Math" panose="02040503050406030204" pitchFamily="18" charset="0"/>
                              </a:rPr>
                              <m:t>0.112[</m:t>
                            </m:r>
                            <m:r>
                              <a:rPr lang="en-US" sz="2000" i="1">
                                <a:latin typeface="Cambria Math" panose="02040503050406030204" pitchFamily="18" charset="0"/>
                              </a:rPr>
                              <m:t>𝑚</m:t>
                            </m:r>
                            <m:r>
                              <a:rPr lang="en-US" sz="2000" i="1">
                                <a:latin typeface="Cambria Math" panose="02040503050406030204" pitchFamily="18" charset="0"/>
                              </a:rPr>
                              <m:t>]∗0.112</m:t>
                            </m:r>
                          </m:den>
                        </m:f>
                      </m:e>
                    </m:rad>
                  </m:oMath>
                </a14:m>
                <a:endParaRPr lang="es-EC" sz="2000" dirty="0"/>
              </a:p>
              <a:p>
                <a:pPr marL="0" indent="0">
                  <a:buNone/>
                </a:pPr>
                <a14:m>
                  <m:oMathPara xmlns:m="http://schemas.openxmlformats.org/officeDocument/2006/math">
                    <m:oMathParaPr>
                      <m:jc m:val="centerGroup"/>
                    </m:oMathParaPr>
                    <m:oMath xmlns:m="http://schemas.openxmlformats.org/officeDocument/2006/math">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𝜎</m:t>
                          </m:r>
                        </m:e>
                        <m:sub>
                          <m:r>
                            <a:rPr lang="es-EC" sz="2000" i="1">
                              <a:latin typeface="Cambria Math" panose="02040503050406030204" pitchFamily="18" charset="0"/>
                            </a:rPr>
                            <m:t>𝐶</m:t>
                          </m:r>
                        </m:sub>
                      </m:sSub>
                      <m:r>
                        <a:rPr lang="es-EC" sz="2000" i="1">
                          <a:latin typeface="Cambria Math" panose="02040503050406030204" pitchFamily="18" charset="0"/>
                        </a:rPr>
                        <m:t>=</m:t>
                      </m:r>
                      <m:r>
                        <a:rPr lang="es-EC" sz="2000">
                          <a:latin typeface="Cambria Math" panose="02040503050406030204" pitchFamily="18" charset="0"/>
                        </a:rPr>
                        <m:t>265.52[</m:t>
                      </m:r>
                      <m:r>
                        <m:rPr>
                          <m:sty m:val="p"/>
                        </m:rPr>
                        <a:rPr lang="es-EC" sz="2000">
                          <a:latin typeface="Cambria Math" panose="02040503050406030204" pitchFamily="18" charset="0"/>
                        </a:rPr>
                        <m:t>MPa</m:t>
                      </m:r>
                      <m:r>
                        <a:rPr lang="es-EC" sz="2000">
                          <a:latin typeface="Cambria Math" panose="02040503050406030204" pitchFamily="18" charset="0"/>
                        </a:rPr>
                        <m:t>]</m:t>
                      </m:r>
                    </m:oMath>
                  </m:oMathPara>
                </a14:m>
                <a:endParaRPr lang="es-EC" sz="2000" dirty="0"/>
              </a:p>
              <a:p>
                <a:pPr marL="0" indent="0">
                  <a:buNone/>
                </a:pPr>
                <a:r>
                  <a:rPr lang="es-EC" sz="2000" dirty="0"/>
                  <a:t> </a:t>
                </a:r>
              </a:p>
              <a:p>
                <a:pPr marL="0" indent="0">
                  <a:buNone/>
                </a:pPr>
                <a:r>
                  <a:rPr lang="es-EC" sz="2000" dirty="0"/>
                  <a:t>El esfuerzo límite de contacto del material AISI 4340 es igual a 1060 [MPa], por lo que se puede verificar que los engranes podrán trabajar sin ningún inconveniente, con un factor de seguridad de 2.5 para el piñón y un factor de 4 para el engrane.</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1155"/>
                <a:ext cx="10058400" cy="5687939"/>
              </a:xfrm>
              <a:blipFill rotWithShape="0">
                <a:blip r:embed="rId2"/>
                <a:stretch>
                  <a:fillRect l="-606" t="-643" r="-848"/>
                </a:stretch>
              </a:blipFill>
            </p:spPr>
            <p:txBody>
              <a:bodyPr/>
              <a:lstStyle/>
              <a:p>
                <a:r>
                  <a:rPr lang="es-EC">
                    <a:noFill/>
                  </a:rPr>
                  <a:t> </a:t>
                </a:r>
              </a:p>
            </p:txBody>
          </p:sp>
        </mc:Fallback>
      </mc:AlternateContent>
      <p:pic>
        <p:nvPicPr>
          <p:cNvPr id="4" name="Picture 3"/>
          <p:cNvPicPr>
            <a:picLocks noChangeAspect="1"/>
          </p:cNvPicPr>
          <p:nvPr/>
        </p:nvPicPr>
        <p:blipFill>
          <a:blip r:embed="rId3"/>
          <a:stretch>
            <a:fillRect/>
          </a:stretch>
        </p:blipFill>
        <p:spPr>
          <a:xfrm>
            <a:off x="4187773" y="3631720"/>
            <a:ext cx="3877413" cy="2829463"/>
          </a:xfrm>
          <a:prstGeom prst="rect">
            <a:avLst/>
          </a:prstGeom>
        </p:spPr>
      </p:pic>
    </p:spTree>
    <p:extLst>
      <p:ext uri="{BB962C8B-B14F-4D97-AF65-F5344CB8AC3E}">
        <p14:creationId xmlns:p14="http://schemas.microsoft.com/office/powerpoint/2010/main" val="33141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DISE</a:t>
            </a:r>
            <a:r>
              <a:rPr lang="es-EC" dirty="0"/>
              <a:t>ÑO DE LOS BRAZOS GIRATORIOS</a:t>
            </a:r>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5624" y="91853"/>
            <a:ext cx="1612308" cy="1753990"/>
          </a:xfrm>
          <a:prstGeom prst="rect">
            <a:avLst/>
          </a:prstGeom>
          <a:noFill/>
          <a:ln>
            <a:noFill/>
          </a:ln>
        </p:spPr>
      </p:pic>
      <p:pic>
        <p:nvPicPr>
          <p:cNvPr id="5" name="Content Placeholder 4"/>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50963" y="2407938"/>
            <a:ext cx="2939882" cy="2672898"/>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339031" y="2720283"/>
            <a:ext cx="5816649" cy="1819005"/>
          </a:xfrm>
          <a:prstGeom prst="rect">
            <a:avLst/>
          </a:prstGeom>
          <a:noFill/>
          <a:ln>
            <a:noFill/>
          </a:ln>
        </p:spPr>
      </p:pic>
      <p:sp>
        <p:nvSpPr>
          <p:cNvPr id="7" name="TextBox 6"/>
          <p:cNvSpPr txBox="1"/>
          <p:nvPr/>
        </p:nvSpPr>
        <p:spPr>
          <a:xfrm>
            <a:off x="1178368" y="5305245"/>
            <a:ext cx="3485072" cy="369332"/>
          </a:xfrm>
          <a:prstGeom prst="rect">
            <a:avLst/>
          </a:prstGeom>
          <a:noFill/>
        </p:spPr>
        <p:txBody>
          <a:bodyPr wrap="square" rtlCol="0">
            <a:spAutoFit/>
          </a:bodyPr>
          <a:lstStyle/>
          <a:p>
            <a:pPr algn="ctr"/>
            <a:r>
              <a:rPr lang="es-EC" dirty="0" smtClean="0"/>
              <a:t>DISEÑO CAD</a:t>
            </a:r>
            <a:endParaRPr lang="es-EC" dirty="0"/>
          </a:p>
        </p:txBody>
      </p:sp>
      <p:sp>
        <p:nvSpPr>
          <p:cNvPr id="8" name="TextBox 7"/>
          <p:cNvSpPr txBox="1"/>
          <p:nvPr/>
        </p:nvSpPr>
        <p:spPr>
          <a:xfrm>
            <a:off x="5732755" y="5305245"/>
            <a:ext cx="5029200" cy="369332"/>
          </a:xfrm>
          <a:prstGeom prst="rect">
            <a:avLst/>
          </a:prstGeom>
          <a:noFill/>
        </p:spPr>
        <p:txBody>
          <a:bodyPr wrap="square" rtlCol="0">
            <a:spAutoFit/>
          </a:bodyPr>
          <a:lstStyle/>
          <a:p>
            <a:pPr algn="ctr"/>
            <a:r>
              <a:rPr lang="es-EC" dirty="0" smtClean="0"/>
              <a:t>DIAGRAMA DE CUERPO LIBRE</a:t>
            </a:r>
            <a:endParaRPr lang="es-EC" dirty="0"/>
          </a:p>
        </p:txBody>
      </p:sp>
    </p:spTree>
    <p:extLst>
      <p:ext uri="{BB962C8B-B14F-4D97-AF65-F5344CB8AC3E}">
        <p14:creationId xmlns:p14="http://schemas.microsoft.com/office/powerpoint/2010/main" val="9506960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691" y="232912"/>
            <a:ext cx="11792309" cy="5756951"/>
          </a:xfrm>
        </p:spPr>
        <p:txBody>
          <a:bodyPr numCol="4">
            <a:normAutofit fontScale="55000" lnSpcReduction="20000"/>
          </a:bodyPr>
          <a:lstStyle/>
          <a:p>
            <a:pPr marL="0" indent="0">
              <a:buNone/>
            </a:pPr>
            <a:r>
              <a:rPr lang="es-EC" sz="2800" dirty="0"/>
              <a:t>%Programa para el cálculo del momento máximo en los brazos giratorios</a:t>
            </a:r>
          </a:p>
          <a:p>
            <a:pPr marL="0" indent="0">
              <a:buNone/>
            </a:pPr>
            <a:r>
              <a:rPr lang="es-EC" sz="2800" dirty="0"/>
              <a:t>%Ingreso de datos</a:t>
            </a:r>
          </a:p>
          <a:p>
            <a:pPr marL="0" indent="0">
              <a:buNone/>
            </a:pPr>
            <a:r>
              <a:rPr lang="es-EC" sz="2800" dirty="0"/>
              <a:t>L=1.2; %Longitud de los dos brazos [m]</a:t>
            </a:r>
          </a:p>
          <a:p>
            <a:pPr marL="0" indent="0">
              <a:buNone/>
            </a:pPr>
            <a:r>
              <a:rPr lang="es-EC" sz="2800" dirty="0"/>
              <a:t>Fmr= 9.8*2; %Peso Marco con Soporte Incluido (N)</a:t>
            </a:r>
          </a:p>
          <a:p>
            <a:pPr marL="0" indent="0">
              <a:buNone/>
            </a:pPr>
            <a:r>
              <a:rPr lang="es-EC" sz="2800" dirty="0"/>
              <a:t>Wb= 9.8*5; %Peso de los cuatro brazos rotatorios (N)</a:t>
            </a:r>
          </a:p>
          <a:p>
            <a:pPr marL="0" indent="0">
              <a:buNone/>
            </a:pPr>
            <a:r>
              <a:rPr lang="es-EC" sz="2800" dirty="0"/>
              <a:t>Fo= 1000; %Fuerza ocasional producida por un operario (N)</a:t>
            </a:r>
          </a:p>
          <a:p>
            <a:pPr marL="0" indent="0">
              <a:buNone/>
            </a:pPr>
            <a:r>
              <a:rPr lang="es-EC" sz="2800" dirty="0"/>
              <a:t>R=2*(Fmr+Wb)+Fo;%Reacción Total</a:t>
            </a:r>
          </a:p>
          <a:p>
            <a:pPr marL="0" indent="0">
              <a:buNone/>
            </a:pPr>
            <a:r>
              <a:rPr lang="es-EC" sz="2800" dirty="0"/>
              <a:t> </a:t>
            </a:r>
          </a:p>
          <a:p>
            <a:pPr marL="0" indent="0">
              <a:buNone/>
            </a:pPr>
            <a:r>
              <a:rPr lang="es-EC" sz="2800" dirty="0"/>
              <a:t>l2=0.6; %Distancia del centro de gravedad a Fo (m)</a:t>
            </a:r>
          </a:p>
          <a:p>
            <a:pPr marL="0" indent="0">
              <a:buNone/>
            </a:pPr>
            <a:r>
              <a:rPr lang="es-EC" sz="2800" dirty="0"/>
              <a:t>l1=0.4; %Distancia del centro de gravedad a F2 (m)</a:t>
            </a:r>
          </a:p>
          <a:p>
            <a:pPr marL="0" indent="0">
              <a:buNone/>
            </a:pPr>
            <a:r>
              <a:rPr lang="es-EC" sz="2800" dirty="0"/>
              <a:t>d2=0.3;%Distancia del centro de gravedad a Wbz2 (m)</a:t>
            </a:r>
          </a:p>
          <a:p>
            <a:pPr marL="0" indent="0">
              <a:buNone/>
            </a:pPr>
            <a:r>
              <a:rPr lang="es-EC" sz="2800" dirty="0"/>
              <a:t> </a:t>
            </a:r>
            <a:r>
              <a:rPr lang="en-US" sz="2800" dirty="0" err="1"/>
              <a:t>i</a:t>
            </a:r>
            <a:r>
              <a:rPr lang="en-US" sz="2800" dirty="0"/>
              <a:t>=1;</a:t>
            </a:r>
            <a:endParaRPr lang="es-EC" sz="2800" dirty="0"/>
          </a:p>
          <a:p>
            <a:pPr marL="0" indent="0">
              <a:buNone/>
            </a:pPr>
            <a:r>
              <a:rPr lang="en-US" sz="2800" dirty="0"/>
              <a:t> M1(1:1200)=0;</a:t>
            </a:r>
            <a:endParaRPr lang="es-EC" sz="2800" dirty="0"/>
          </a:p>
          <a:p>
            <a:pPr marL="0" indent="0">
              <a:buNone/>
            </a:pPr>
            <a:r>
              <a:rPr lang="en-US" sz="2800" dirty="0"/>
              <a:t>V1(1:1200)=0;</a:t>
            </a:r>
            <a:endParaRPr lang="es-EC" sz="2800" dirty="0"/>
          </a:p>
          <a:p>
            <a:pPr marL="0" indent="0">
              <a:buNone/>
            </a:pPr>
            <a:r>
              <a:rPr lang="en-US" sz="2800" dirty="0"/>
              <a:t>x=(0.001:L/1200:L);</a:t>
            </a:r>
            <a:endParaRPr lang="es-EC" sz="2800" dirty="0"/>
          </a:p>
          <a:p>
            <a:pPr marL="0" indent="0">
              <a:buNone/>
            </a:pPr>
            <a:r>
              <a:rPr lang="en-US" sz="2800" dirty="0"/>
              <a:t>for (d=0:0.001:1.2)</a:t>
            </a:r>
            <a:endParaRPr lang="es-EC" sz="2800" dirty="0"/>
          </a:p>
          <a:p>
            <a:pPr marL="0" indent="0">
              <a:buNone/>
            </a:pPr>
            <a:r>
              <a:rPr lang="en-US" sz="2800" dirty="0"/>
              <a:t>if(d&lt;=0.2)</a:t>
            </a:r>
            <a:endParaRPr lang="es-EC" sz="2800" dirty="0"/>
          </a:p>
          <a:p>
            <a:pPr marL="0" indent="0">
              <a:buNone/>
            </a:pPr>
            <a:r>
              <a:rPr lang="en-US" sz="2800" dirty="0"/>
              <a:t>M1(</a:t>
            </a:r>
            <a:r>
              <a:rPr lang="en-US" sz="2800" dirty="0" err="1"/>
              <a:t>i</a:t>
            </a:r>
            <a:r>
              <a:rPr lang="en-US" sz="2800" dirty="0"/>
              <a:t>)=0;</a:t>
            </a:r>
            <a:endParaRPr lang="es-EC" sz="2800" dirty="0"/>
          </a:p>
          <a:p>
            <a:pPr marL="0" indent="0">
              <a:buNone/>
            </a:pPr>
            <a:r>
              <a:rPr lang="en-US" sz="2800" dirty="0"/>
              <a:t>V1(</a:t>
            </a:r>
            <a:r>
              <a:rPr lang="en-US" sz="2800" dirty="0" err="1"/>
              <a:t>i</a:t>
            </a:r>
            <a:r>
              <a:rPr lang="en-US" sz="2800" dirty="0"/>
              <a:t>)=-Fmr;</a:t>
            </a:r>
            <a:endParaRPr lang="es-EC" sz="2800" dirty="0"/>
          </a:p>
          <a:p>
            <a:pPr marL="0" indent="0">
              <a:buNone/>
            </a:pPr>
            <a:r>
              <a:rPr lang="en-US" sz="2800" dirty="0"/>
              <a:t>    </a:t>
            </a:r>
            <a:r>
              <a:rPr lang="en-US" sz="2800" dirty="0" err="1"/>
              <a:t>i</a:t>
            </a:r>
            <a:r>
              <a:rPr lang="en-US" sz="2800" dirty="0"/>
              <a:t>=i+1;</a:t>
            </a:r>
            <a:endParaRPr lang="es-EC" sz="2800" dirty="0"/>
          </a:p>
          <a:p>
            <a:pPr marL="0" indent="0">
              <a:buNone/>
            </a:pPr>
            <a:r>
              <a:rPr lang="en-US" sz="2800" dirty="0"/>
              <a:t>    end</a:t>
            </a:r>
            <a:endParaRPr lang="es-EC" sz="2800" dirty="0"/>
          </a:p>
          <a:p>
            <a:pPr marL="0" indent="0">
              <a:buNone/>
            </a:pPr>
            <a:r>
              <a:rPr lang="en-US" sz="2800" dirty="0"/>
              <a:t>    if(d&gt;0.2)&amp;&amp;(d&lt;=l1)</a:t>
            </a:r>
            <a:endParaRPr lang="es-EC" sz="2800" dirty="0"/>
          </a:p>
          <a:p>
            <a:pPr marL="0" indent="0">
              <a:buNone/>
            </a:pPr>
            <a:r>
              <a:rPr lang="en-US" sz="2800" dirty="0"/>
              <a:t>    M1(</a:t>
            </a:r>
            <a:r>
              <a:rPr lang="en-US" sz="2800" dirty="0" err="1"/>
              <a:t>i</a:t>
            </a:r>
            <a:r>
              <a:rPr lang="en-US" sz="2800" dirty="0"/>
              <a:t>)=-(Fmr+Wb)*d;</a:t>
            </a:r>
            <a:endParaRPr lang="es-EC" sz="2800" dirty="0"/>
          </a:p>
          <a:p>
            <a:pPr marL="0" indent="0">
              <a:buNone/>
            </a:pPr>
            <a:r>
              <a:rPr lang="en-US" sz="2800" dirty="0"/>
              <a:t>    V1(</a:t>
            </a:r>
            <a:r>
              <a:rPr lang="en-US" sz="2800" dirty="0" err="1"/>
              <a:t>i</a:t>
            </a:r>
            <a:r>
              <a:rPr lang="en-US" sz="2800" dirty="0"/>
              <a:t>)=-(Fmr+Wb);</a:t>
            </a:r>
            <a:endParaRPr lang="es-EC" sz="2800" dirty="0"/>
          </a:p>
          <a:p>
            <a:pPr marL="0" indent="0">
              <a:buNone/>
            </a:pPr>
            <a:r>
              <a:rPr lang="en-US" sz="2800" dirty="0"/>
              <a:t>    </a:t>
            </a:r>
            <a:r>
              <a:rPr lang="en-US" sz="2800" dirty="0" err="1"/>
              <a:t>i</a:t>
            </a:r>
            <a:r>
              <a:rPr lang="en-US" sz="2800" dirty="0"/>
              <a:t>=i+1;</a:t>
            </a:r>
            <a:endParaRPr lang="es-EC" sz="2800" dirty="0"/>
          </a:p>
          <a:p>
            <a:pPr marL="0" indent="0">
              <a:buNone/>
            </a:pPr>
            <a:r>
              <a:rPr lang="en-US" sz="2800" dirty="0"/>
              <a:t>    end</a:t>
            </a:r>
            <a:endParaRPr lang="es-EC" sz="2800" dirty="0"/>
          </a:p>
          <a:p>
            <a:pPr marL="0" indent="0">
              <a:buNone/>
            </a:pPr>
            <a:r>
              <a:rPr lang="en-US" sz="2800" dirty="0"/>
              <a:t>    if (d&gt;l1)&amp;&amp;(d&lt;=l2)</a:t>
            </a:r>
            <a:endParaRPr lang="es-EC" sz="2800" dirty="0"/>
          </a:p>
          <a:p>
            <a:pPr marL="0" indent="0">
              <a:buNone/>
            </a:pPr>
            <a:r>
              <a:rPr lang="en-US" sz="2800" dirty="0"/>
              <a:t>    M1(</a:t>
            </a:r>
            <a:r>
              <a:rPr lang="en-US" sz="2800" dirty="0" err="1"/>
              <a:t>i</a:t>
            </a:r>
            <a:r>
              <a:rPr lang="en-US" sz="2800" dirty="0"/>
              <a:t>)=-(R-(Fmr+Wb))*d;</a:t>
            </a:r>
            <a:endParaRPr lang="es-EC" sz="2800" dirty="0"/>
          </a:p>
          <a:p>
            <a:pPr marL="0" indent="0">
              <a:buNone/>
            </a:pPr>
            <a:r>
              <a:rPr lang="en-US" sz="2800" dirty="0"/>
              <a:t>    V1(</a:t>
            </a:r>
            <a:r>
              <a:rPr lang="en-US" sz="2800" dirty="0" err="1"/>
              <a:t>i</a:t>
            </a:r>
            <a:r>
              <a:rPr lang="en-US" sz="2800" dirty="0"/>
              <a:t>)=R-(Fmr+Wb);</a:t>
            </a:r>
            <a:endParaRPr lang="es-EC" sz="2800" dirty="0"/>
          </a:p>
          <a:p>
            <a:pPr marL="0" indent="0">
              <a:buNone/>
            </a:pPr>
            <a:r>
              <a:rPr lang="en-US" sz="2800" dirty="0"/>
              <a:t>    </a:t>
            </a:r>
            <a:r>
              <a:rPr lang="en-US" sz="2800" dirty="0" err="1"/>
              <a:t>i</a:t>
            </a:r>
            <a:r>
              <a:rPr lang="en-US" sz="2800" dirty="0"/>
              <a:t>=i+1;</a:t>
            </a:r>
            <a:endParaRPr lang="es-EC" sz="2800" dirty="0"/>
          </a:p>
          <a:p>
            <a:pPr marL="0" indent="0">
              <a:buNone/>
            </a:pPr>
            <a:r>
              <a:rPr lang="en-US" sz="2800" dirty="0"/>
              <a:t>    end</a:t>
            </a:r>
            <a:endParaRPr lang="es-EC" sz="2800" dirty="0"/>
          </a:p>
          <a:p>
            <a:pPr marL="0" indent="0">
              <a:buNone/>
            </a:pPr>
            <a:r>
              <a:rPr lang="en-US" sz="2800" dirty="0"/>
              <a:t>    if (d&gt;l2)&amp;&amp;(d&lt;=(l2+d2))</a:t>
            </a:r>
            <a:endParaRPr lang="es-EC" sz="2800" dirty="0"/>
          </a:p>
          <a:p>
            <a:pPr marL="0" indent="0">
              <a:buNone/>
            </a:pPr>
            <a:r>
              <a:rPr lang="en-US" sz="2800" dirty="0"/>
              <a:t>    M1(</a:t>
            </a:r>
            <a:r>
              <a:rPr lang="en-US" sz="2800" dirty="0" err="1"/>
              <a:t>i</a:t>
            </a:r>
            <a:r>
              <a:rPr lang="en-US" sz="2800" dirty="0"/>
              <a:t>)=-(R-(2*</a:t>
            </a:r>
            <a:r>
              <a:rPr lang="en-US" sz="2800" dirty="0" err="1"/>
              <a:t>Wb+Fmr</a:t>
            </a:r>
            <a:r>
              <a:rPr lang="en-US" sz="2800" dirty="0"/>
              <a:t>))*(2*l2-d);</a:t>
            </a:r>
            <a:endParaRPr lang="es-EC" sz="2800" dirty="0"/>
          </a:p>
          <a:p>
            <a:pPr marL="0" indent="0">
              <a:buNone/>
            </a:pPr>
            <a:r>
              <a:rPr lang="en-US" sz="2800" dirty="0"/>
              <a:t>    V1(</a:t>
            </a:r>
            <a:r>
              <a:rPr lang="en-US" sz="2800" dirty="0" err="1"/>
              <a:t>i</a:t>
            </a:r>
            <a:r>
              <a:rPr lang="en-US" sz="2800" dirty="0"/>
              <a:t>)=R-(2*</a:t>
            </a:r>
            <a:r>
              <a:rPr lang="en-US" sz="2800" dirty="0" err="1"/>
              <a:t>Wb+Fmr</a:t>
            </a:r>
            <a:r>
              <a:rPr lang="en-US" sz="2800" dirty="0"/>
              <a:t>);</a:t>
            </a:r>
            <a:endParaRPr lang="es-EC" sz="2800" dirty="0"/>
          </a:p>
          <a:p>
            <a:pPr marL="0" indent="0">
              <a:buNone/>
            </a:pPr>
            <a:r>
              <a:rPr lang="en-US" sz="2800" dirty="0"/>
              <a:t>    </a:t>
            </a:r>
            <a:r>
              <a:rPr lang="en-US" sz="2800" dirty="0" err="1"/>
              <a:t>i</a:t>
            </a:r>
            <a:r>
              <a:rPr lang="en-US" sz="2800" dirty="0"/>
              <a:t>=i+1;</a:t>
            </a:r>
            <a:endParaRPr lang="es-EC" sz="2800" dirty="0"/>
          </a:p>
          <a:p>
            <a:pPr marL="0" indent="0">
              <a:buNone/>
            </a:pPr>
            <a:r>
              <a:rPr lang="en-US" sz="2800" dirty="0"/>
              <a:t>    end</a:t>
            </a:r>
            <a:endParaRPr lang="es-EC" sz="2800" dirty="0"/>
          </a:p>
          <a:p>
            <a:pPr marL="0" indent="0">
              <a:buNone/>
            </a:pPr>
            <a:r>
              <a:rPr lang="en-US" sz="2800" dirty="0"/>
              <a:t>    if (d&gt;(l2+d2))&amp;&amp;(d&lt;=(l2+l1))</a:t>
            </a:r>
            <a:endParaRPr lang="es-EC" sz="2800" dirty="0"/>
          </a:p>
          <a:p>
            <a:pPr marL="0" indent="0">
              <a:buNone/>
            </a:pPr>
            <a:r>
              <a:rPr lang="en-US" sz="2800" dirty="0"/>
              <a:t>    M1(</a:t>
            </a:r>
            <a:r>
              <a:rPr lang="en-US" sz="2800" dirty="0" err="1"/>
              <a:t>i</a:t>
            </a:r>
            <a:r>
              <a:rPr lang="en-US" sz="2800" dirty="0"/>
              <a:t>)=-(R-(2*Wb+2*Fmr))*(2*l2-d);</a:t>
            </a:r>
            <a:endParaRPr lang="es-EC" sz="2800" dirty="0"/>
          </a:p>
          <a:p>
            <a:pPr marL="0" indent="0">
              <a:buNone/>
            </a:pPr>
            <a:r>
              <a:rPr lang="en-US" sz="2800" dirty="0"/>
              <a:t>    V1(</a:t>
            </a:r>
            <a:r>
              <a:rPr lang="en-US" sz="2800" dirty="0" err="1"/>
              <a:t>i</a:t>
            </a:r>
            <a:r>
              <a:rPr lang="en-US" sz="2800" dirty="0"/>
              <a:t>)=R-(2*Wb+2*Fmr);</a:t>
            </a:r>
            <a:endParaRPr lang="es-EC" sz="2800" dirty="0"/>
          </a:p>
          <a:p>
            <a:pPr marL="0" indent="0">
              <a:buNone/>
            </a:pPr>
            <a:r>
              <a:rPr lang="en-US" sz="2800" dirty="0"/>
              <a:t>    </a:t>
            </a:r>
            <a:r>
              <a:rPr lang="en-US" sz="2800" dirty="0" err="1"/>
              <a:t>i</a:t>
            </a:r>
            <a:r>
              <a:rPr lang="en-US" sz="2800" dirty="0"/>
              <a:t>=i+1;</a:t>
            </a:r>
            <a:endParaRPr lang="es-EC" sz="2800" dirty="0"/>
          </a:p>
          <a:p>
            <a:pPr marL="0" indent="0">
              <a:buNone/>
            </a:pPr>
            <a:r>
              <a:rPr lang="en-US" sz="2800" dirty="0"/>
              <a:t>    end</a:t>
            </a:r>
            <a:endParaRPr lang="es-EC" sz="2800" dirty="0"/>
          </a:p>
          <a:p>
            <a:pPr marL="0" indent="0">
              <a:buNone/>
            </a:pPr>
            <a:r>
              <a:rPr lang="en-US" sz="2800" dirty="0"/>
              <a:t>    if (d&gt;(2*l2))</a:t>
            </a:r>
            <a:endParaRPr lang="es-EC" sz="2800" dirty="0"/>
          </a:p>
          <a:p>
            <a:pPr marL="0" indent="0">
              <a:buNone/>
            </a:pPr>
            <a:r>
              <a:rPr lang="en-US" sz="2800" dirty="0"/>
              <a:t>    M1(</a:t>
            </a:r>
            <a:r>
              <a:rPr lang="en-US" sz="2800" dirty="0" err="1"/>
              <a:t>i</a:t>
            </a:r>
            <a:r>
              <a:rPr lang="en-US" sz="2800" dirty="0"/>
              <a:t>)=0;</a:t>
            </a:r>
            <a:endParaRPr lang="es-EC" sz="2800" dirty="0"/>
          </a:p>
          <a:p>
            <a:pPr marL="0" indent="0">
              <a:buNone/>
            </a:pPr>
            <a:r>
              <a:rPr lang="en-US" sz="2800" dirty="0"/>
              <a:t>    V1(</a:t>
            </a:r>
            <a:r>
              <a:rPr lang="en-US" sz="2800" dirty="0" err="1"/>
              <a:t>i</a:t>
            </a:r>
            <a:r>
              <a:rPr lang="en-US" sz="2800" dirty="0"/>
              <a:t>)=0;</a:t>
            </a:r>
            <a:endParaRPr lang="es-EC" sz="2800" dirty="0"/>
          </a:p>
          <a:p>
            <a:pPr marL="0" indent="0">
              <a:buNone/>
            </a:pPr>
            <a:r>
              <a:rPr lang="en-US" sz="2800" dirty="0"/>
              <a:t>    </a:t>
            </a:r>
            <a:r>
              <a:rPr lang="en-US" sz="2800" dirty="0" err="1"/>
              <a:t>i</a:t>
            </a:r>
            <a:r>
              <a:rPr lang="en-US" sz="2800" dirty="0"/>
              <a:t>=i+1;</a:t>
            </a:r>
            <a:endParaRPr lang="es-EC" sz="2800" dirty="0"/>
          </a:p>
          <a:p>
            <a:pPr marL="0" indent="0">
              <a:buNone/>
            </a:pPr>
            <a:r>
              <a:rPr lang="en-US" sz="2800" dirty="0"/>
              <a:t>    end</a:t>
            </a:r>
            <a:endParaRPr lang="es-EC" sz="2800" dirty="0"/>
          </a:p>
          <a:p>
            <a:pPr marL="0" indent="0">
              <a:buNone/>
            </a:pPr>
            <a:r>
              <a:rPr lang="en-US" sz="2800" dirty="0"/>
              <a:t>    end</a:t>
            </a:r>
            <a:endParaRPr lang="es-EC" sz="2800" dirty="0"/>
          </a:p>
          <a:p>
            <a:pPr marL="0" indent="0">
              <a:buNone/>
            </a:pPr>
            <a:r>
              <a:rPr lang="en-US" sz="2800" dirty="0"/>
              <a:t>    figure(1);plot(x,V1);</a:t>
            </a:r>
            <a:endParaRPr lang="es-EC" sz="2800" dirty="0"/>
          </a:p>
          <a:p>
            <a:pPr marL="0" indent="0">
              <a:buNone/>
            </a:pPr>
            <a:r>
              <a:rPr lang="en-US" sz="2800" dirty="0"/>
              <a:t>    </a:t>
            </a:r>
            <a:r>
              <a:rPr lang="es-EC" sz="2800" dirty="0"/>
              <a:t>xlabel('X[m]');</a:t>
            </a:r>
          </a:p>
          <a:p>
            <a:pPr marL="0" indent="0">
              <a:buNone/>
            </a:pPr>
            <a:r>
              <a:rPr lang="es-EC" sz="2800" dirty="0"/>
              <a:t>    ylabel('V[N]');</a:t>
            </a:r>
          </a:p>
          <a:p>
            <a:pPr marL="0" indent="0">
              <a:buNone/>
            </a:pPr>
            <a:r>
              <a:rPr lang="es-EC" sz="2800" dirty="0"/>
              <a:t>    title('Fuerzas Cortantes en el eje');</a:t>
            </a:r>
          </a:p>
          <a:p>
            <a:pPr marL="0" indent="0">
              <a:buNone/>
            </a:pPr>
            <a:r>
              <a:rPr lang="es-EC" sz="2800" dirty="0"/>
              <a:t>    </a:t>
            </a:r>
            <a:r>
              <a:rPr lang="en-US" sz="2800" dirty="0"/>
              <a:t>grid on;</a:t>
            </a:r>
            <a:endParaRPr lang="es-EC" sz="2800" dirty="0"/>
          </a:p>
          <a:p>
            <a:pPr marL="0" indent="0">
              <a:buNone/>
            </a:pPr>
            <a:r>
              <a:rPr lang="en-US" sz="2800" dirty="0"/>
              <a:t>figure(2);plot(x,M1);</a:t>
            </a:r>
            <a:endParaRPr lang="es-EC" sz="2800" dirty="0"/>
          </a:p>
          <a:p>
            <a:pPr marL="0" indent="0">
              <a:buNone/>
            </a:pPr>
            <a:r>
              <a:rPr lang="es-EC" sz="2800" dirty="0"/>
              <a:t>xlabel('X[m]');</a:t>
            </a:r>
          </a:p>
          <a:p>
            <a:pPr marL="0" indent="0">
              <a:buNone/>
            </a:pPr>
            <a:r>
              <a:rPr lang="es-EC" sz="2800" dirty="0"/>
              <a:t>ylabel('M[Nm]');</a:t>
            </a:r>
          </a:p>
          <a:p>
            <a:pPr marL="0" indent="0">
              <a:buNone/>
            </a:pPr>
            <a:r>
              <a:rPr lang="es-EC" sz="2800" dirty="0"/>
              <a:t>title('Momento flector en el eje');</a:t>
            </a:r>
          </a:p>
          <a:p>
            <a:pPr marL="0" indent="0">
              <a:buNone/>
            </a:pPr>
            <a:r>
              <a:rPr lang="es-EC" sz="2800" dirty="0" err="1"/>
              <a:t>grid</a:t>
            </a:r>
            <a:r>
              <a:rPr lang="es-EC" sz="2800" dirty="0"/>
              <a:t> </a:t>
            </a:r>
            <a:r>
              <a:rPr lang="es-EC" sz="2800" dirty="0" err="1"/>
              <a:t>on</a:t>
            </a:r>
            <a:r>
              <a:rPr lang="es-EC" sz="2800" dirty="0"/>
              <a:t>;</a:t>
            </a:r>
          </a:p>
          <a:p>
            <a:pPr marL="0" indent="0">
              <a:buNone/>
            </a:pPr>
            <a:r>
              <a:rPr lang="es-EC" sz="2800" dirty="0"/>
              <a:t> </a:t>
            </a:r>
          </a:p>
          <a:p>
            <a:endParaRPr lang="es-EC" dirty="0"/>
          </a:p>
        </p:txBody>
      </p:sp>
    </p:spTree>
    <p:extLst>
      <p:ext uri="{BB962C8B-B14F-4D97-AF65-F5344CB8AC3E}">
        <p14:creationId xmlns:p14="http://schemas.microsoft.com/office/powerpoint/2010/main" val="35833652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42207" y="301923"/>
            <a:ext cx="4193561" cy="3270551"/>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5919" y="301922"/>
            <a:ext cx="3984281" cy="3270551"/>
          </a:xfrm>
          <a:prstGeom prst="rect">
            <a:avLst/>
          </a:prstGeom>
          <a:noFill/>
          <a:ln>
            <a:noFill/>
          </a:ln>
        </p:spPr>
      </p:pic>
      <mc:AlternateContent xmlns:mc="http://schemas.openxmlformats.org/markup-compatibility/2006" xmlns:a14="http://schemas.microsoft.com/office/drawing/2010/main">
        <mc:Choice Requires="a14">
          <p:sp>
            <p:nvSpPr>
              <p:cNvPr id="6" name="TextBox 5"/>
              <p:cNvSpPr txBox="1"/>
              <p:nvPr/>
            </p:nvSpPr>
            <p:spPr>
              <a:xfrm>
                <a:off x="2001328" y="3881887"/>
                <a:ext cx="7668883" cy="923330"/>
              </a:xfrm>
              <a:prstGeom prst="rect">
                <a:avLst/>
              </a:prstGeom>
              <a:noFill/>
            </p:spPr>
            <p:txBody>
              <a:bodyPr wrap="square" rtlCol="0">
                <a:spAutoFit/>
              </a:bodyPr>
              <a:lstStyle/>
              <a:p>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𝑀</m:t>
                        </m:r>
                        <m:r>
                          <a:rPr lang="es-EC" i="1">
                            <a:latin typeface="Cambria Math" panose="02040503050406030204" pitchFamily="18" charset="0"/>
                          </a:rPr>
                          <m:t>1</m:t>
                        </m:r>
                      </m:e>
                      <m:sub>
                        <m:r>
                          <a:rPr lang="en-US" i="1">
                            <a:latin typeface="Cambria Math" panose="02040503050406030204" pitchFamily="18" charset="0"/>
                          </a:rPr>
                          <m:t>𝑚𝑎𝑥</m:t>
                        </m:r>
                      </m:sub>
                    </m:sSub>
                  </m:oMath>
                </a14:m>
                <a:r>
                  <a:rPr lang="es-EC" dirty="0"/>
                  <a:t> es igual a -641.16 [Nm] con lo que se procede a calcular el esfuerzo flector que se tendrá sobre la </a:t>
                </a:r>
                <a:r>
                  <a:rPr lang="es-EC" dirty="0" smtClean="0"/>
                  <a:t>viga.</a:t>
                </a:r>
                <a:endParaRPr lang="es-EC" dirty="0"/>
              </a:p>
              <a:p>
                <a:endParaRPr lang="es-EC" dirty="0"/>
              </a:p>
            </p:txBody>
          </p:sp>
        </mc:Choice>
        <mc:Fallback xmlns="">
          <p:sp>
            <p:nvSpPr>
              <p:cNvPr id="6" name="TextBox 5"/>
              <p:cNvSpPr txBox="1">
                <a:spLocks noRot="1" noChangeAspect="1" noMove="1" noResize="1" noEditPoints="1" noAdjustHandles="1" noChangeArrowheads="1" noChangeShapeType="1" noTextEdit="1"/>
              </p:cNvSpPr>
              <p:nvPr/>
            </p:nvSpPr>
            <p:spPr>
              <a:xfrm>
                <a:off x="2001328" y="3881887"/>
                <a:ext cx="7668883" cy="923330"/>
              </a:xfrm>
              <a:prstGeom prst="rect">
                <a:avLst/>
              </a:prstGeom>
              <a:blipFill rotWithShape="0">
                <a:blip r:embed="rId4"/>
                <a:stretch>
                  <a:fillRect l="-636" t="-397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935618" y="4620551"/>
                <a:ext cx="1800301" cy="369332"/>
              </a:xfrm>
              <a:prstGeom prst="rect">
                <a:avLst/>
              </a:prstGeom>
            </p:spPr>
            <p:txBody>
              <a:bodyPr wrap="none">
                <a:spAutoFit/>
              </a:bodyPr>
              <a:lstStyle/>
              <a:p>
                <a14:m>
                  <m:oMath xmlns:m="http://schemas.openxmlformats.org/officeDocument/2006/math">
                    <m:sSub>
                      <m:sSubPr>
                        <m:ctrlPr>
                          <a:rPr lang="es-EC" i="1">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𝜎</m:t>
                        </m:r>
                      </m:e>
                      <m:sub>
                        <m:r>
                          <a:rPr lang="es-EC" i="1">
                            <a:effectLst/>
                            <a:latin typeface="Cambria Math" panose="02040503050406030204" pitchFamily="18" charset="0"/>
                            <a:ea typeface="Calibri" panose="020F0502020204030204" pitchFamily="34" charset="0"/>
                            <a:cs typeface="Times New Roman" panose="02020603050405020304" pitchFamily="18" charset="0"/>
                          </a:rPr>
                          <m:t>1</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𝑀</m:t>
                        </m:r>
                        <m:r>
                          <a:rPr lang="es-EC" i="1">
                            <a:effectLst/>
                            <a:latin typeface="Cambria Math" panose="02040503050406030204" pitchFamily="18" charset="0"/>
                            <a:ea typeface="Calibri" panose="020F0502020204030204" pitchFamily="34" charset="0"/>
                            <a:cs typeface="Times New Roman" panose="02020603050405020304" pitchFamily="18" charset="0"/>
                          </a:rPr>
                          <m:t>1</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𝑚𝑎𝑥</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𝑆</m:t>
                        </m:r>
                      </m:e>
                      <m:sub>
                        <m:r>
                          <a:rPr lang="es-EC"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s-EC"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7" name="Rectangle 6"/>
              <p:cNvSpPr>
                <a:spLocks noRot="1" noChangeAspect="1" noMove="1" noResize="1" noEditPoints="1" noAdjustHandles="1" noChangeArrowheads="1" noChangeShapeType="1" noTextEdit="1"/>
              </p:cNvSpPr>
              <p:nvPr/>
            </p:nvSpPr>
            <p:spPr>
              <a:xfrm>
                <a:off x="4935618" y="4620551"/>
                <a:ext cx="1800301" cy="369332"/>
              </a:xfrm>
              <a:prstGeom prst="rect">
                <a:avLst/>
              </a:prstGeom>
              <a:blipFill rotWithShape="0">
                <a:blip r:embed="rId5"/>
                <a:stretch>
                  <a:fillRect b="-11475"/>
                </a:stretch>
              </a:blipFill>
            </p:spPr>
            <p:txBody>
              <a:bodyPr/>
              <a:lstStyle/>
              <a:p>
                <a:r>
                  <a:rPr lang="es-EC">
                    <a:noFill/>
                  </a:rPr>
                  <a:t> </a:t>
                </a:r>
              </a:p>
            </p:txBody>
          </p:sp>
        </mc:Fallback>
      </mc:AlternateContent>
    </p:spTree>
    <p:extLst>
      <p:ext uri="{BB962C8B-B14F-4D97-AF65-F5344CB8AC3E}">
        <p14:creationId xmlns:p14="http://schemas.microsoft.com/office/powerpoint/2010/main" val="5052739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8269" y="854015"/>
                <a:ext cx="10058400" cy="6003985"/>
              </a:xfrm>
            </p:spPr>
            <p:txBody>
              <a:bodyPr>
                <a:normAutofit/>
              </a:bodyPr>
              <a:lstStyle/>
              <a:p>
                <a:pPr marL="0" indent="0">
                  <a:buNone/>
                </a:pPr>
                <a:r>
                  <a:rPr lang="es-EC" sz="2400" dirty="0"/>
                  <a:t>Donde </a:t>
                </a:r>
                <a14:m>
                  <m:oMath xmlns:m="http://schemas.openxmlformats.org/officeDocument/2006/math">
                    <m:sSub>
                      <m:sSubPr>
                        <m:ctrlPr>
                          <a:rPr lang="es-EC" sz="2400" i="1">
                            <a:latin typeface="Cambria Math" panose="02040503050406030204" pitchFamily="18" charset="0"/>
                          </a:rPr>
                        </m:ctrlPr>
                      </m:sSubPr>
                      <m:e>
                        <m:r>
                          <a:rPr lang="en-US" sz="2400" i="1">
                            <a:latin typeface="Cambria Math" panose="02040503050406030204" pitchFamily="18" charset="0"/>
                          </a:rPr>
                          <m:t>𝑆</m:t>
                        </m:r>
                      </m:e>
                      <m:sub>
                        <m:r>
                          <a:rPr lang="es-EC" sz="2400" i="1">
                            <a:latin typeface="Cambria Math" panose="02040503050406030204" pitchFamily="18" charset="0"/>
                          </a:rPr>
                          <m:t>1</m:t>
                        </m:r>
                      </m:sub>
                    </m:sSub>
                  </m:oMath>
                </a14:m>
                <a:r>
                  <a:rPr lang="es-EC" sz="2400" dirty="0"/>
                  <a:t> es la sección transversal de la viga de tubo rectangular de </a:t>
                </a:r>
                <a14:m>
                  <m:oMath xmlns:m="http://schemas.openxmlformats.org/officeDocument/2006/math">
                    <m:r>
                      <a:rPr lang="en-US" sz="2400" i="1">
                        <a:latin typeface="Cambria Math" panose="02040503050406030204" pitchFamily="18" charset="0"/>
                      </a:rPr>
                      <m:t>𝐵</m:t>
                    </m:r>
                  </m:oMath>
                </a14:m>
                <a:r>
                  <a:rPr lang="es-EC" sz="2400" dirty="0"/>
                  <a:t>= 40 [mm], </a:t>
                </a:r>
                <a14:m>
                  <m:oMath xmlns:m="http://schemas.openxmlformats.org/officeDocument/2006/math">
                    <m:r>
                      <a:rPr lang="en-US" sz="2400" i="1">
                        <a:latin typeface="Cambria Math" panose="02040503050406030204" pitchFamily="18" charset="0"/>
                      </a:rPr>
                      <m:t>𝐻</m:t>
                    </m:r>
                  </m:oMath>
                </a14:m>
                <a:r>
                  <a:rPr lang="es-EC" sz="2400" dirty="0"/>
                  <a:t>= 80 [mm] y </a:t>
                </a:r>
                <a14:m>
                  <m:oMath xmlns:m="http://schemas.openxmlformats.org/officeDocument/2006/math">
                    <m:r>
                      <a:rPr lang="en-US" sz="2400" i="1">
                        <a:latin typeface="Cambria Math" panose="02040503050406030204" pitchFamily="18" charset="0"/>
                      </a:rPr>
                      <m:t>𝑡</m:t>
                    </m:r>
                  </m:oMath>
                </a14:m>
                <a:r>
                  <a:rPr lang="es-EC" sz="2400" dirty="0"/>
                  <a:t>=3 [mm] con </a:t>
                </a:r>
                <a14:m>
                  <m:oMath xmlns:m="http://schemas.openxmlformats.org/officeDocument/2006/math">
                    <m:sSub>
                      <m:sSubPr>
                        <m:ctrlPr>
                          <a:rPr lang="es-EC" sz="2400" i="1">
                            <a:latin typeface="Cambria Math" panose="02040503050406030204" pitchFamily="18" charset="0"/>
                          </a:rPr>
                        </m:ctrlPr>
                      </m:sSubPr>
                      <m:e>
                        <m:r>
                          <a:rPr lang="en-US" sz="2400" i="1">
                            <a:latin typeface="Cambria Math" panose="02040503050406030204" pitchFamily="18" charset="0"/>
                          </a:rPr>
                          <m:t>𝑆</m:t>
                        </m:r>
                      </m:e>
                      <m:sub>
                        <m:r>
                          <a:rPr lang="es-EC" sz="2400" i="1">
                            <a:latin typeface="Cambria Math" panose="02040503050406030204" pitchFamily="18" charset="0"/>
                          </a:rPr>
                          <m:t>1</m:t>
                        </m:r>
                      </m:sub>
                    </m:sSub>
                  </m:oMath>
                </a14:m>
                <a:r>
                  <a:rPr lang="es-EC" sz="2400" dirty="0"/>
                  <a:t>= 9.192 x </a:t>
                </a:r>
                <a14:m>
                  <m:oMath xmlns:m="http://schemas.openxmlformats.org/officeDocument/2006/math">
                    <m:sSup>
                      <m:sSupPr>
                        <m:ctrlPr>
                          <a:rPr lang="es-EC" sz="2400" i="1">
                            <a:latin typeface="Cambria Math" panose="02040503050406030204" pitchFamily="18" charset="0"/>
                          </a:rPr>
                        </m:ctrlPr>
                      </m:sSupPr>
                      <m:e>
                        <m:r>
                          <a:rPr lang="es-EC" sz="2400" i="1">
                            <a:latin typeface="Cambria Math" panose="02040503050406030204" pitchFamily="18" charset="0"/>
                          </a:rPr>
                          <m:t>10</m:t>
                        </m:r>
                      </m:e>
                      <m:sup>
                        <m:r>
                          <a:rPr lang="es-EC" sz="2400" i="1">
                            <a:latin typeface="Cambria Math" panose="02040503050406030204" pitchFamily="18" charset="0"/>
                          </a:rPr>
                          <m:t>−6</m:t>
                        </m:r>
                      </m:sup>
                    </m:sSup>
                  </m:oMath>
                </a14:m>
                <a:r>
                  <a:rPr lang="es-EC" sz="2400" dirty="0"/>
                  <a:t> [</a:t>
                </a:r>
                <a14:m>
                  <m:oMath xmlns:m="http://schemas.openxmlformats.org/officeDocument/2006/math">
                    <m:sSup>
                      <m:sSupPr>
                        <m:ctrlPr>
                          <a:rPr lang="es-EC" sz="2400" i="1">
                            <a:latin typeface="Cambria Math" panose="02040503050406030204" pitchFamily="18" charset="0"/>
                          </a:rPr>
                        </m:ctrlPr>
                      </m:sSupPr>
                      <m:e>
                        <m:r>
                          <a:rPr lang="en-US" sz="2400" i="1">
                            <a:latin typeface="Cambria Math" panose="02040503050406030204" pitchFamily="18" charset="0"/>
                          </a:rPr>
                          <m:t>𝑚</m:t>
                        </m:r>
                      </m:e>
                      <m:sup>
                        <m:r>
                          <a:rPr lang="es-EC" sz="2400" i="1">
                            <a:latin typeface="Cambria Math" panose="02040503050406030204" pitchFamily="18" charset="0"/>
                          </a:rPr>
                          <m:t>3</m:t>
                        </m:r>
                      </m:sup>
                    </m:sSup>
                  </m:oMath>
                </a14:m>
                <a:r>
                  <a:rPr lang="es-EC" sz="2400" dirty="0"/>
                  <a:t>].</a:t>
                </a:r>
              </a:p>
              <a:p>
                <a:pPr marL="0" indent="0">
                  <a:buNone/>
                </a:pPr>
                <a:r>
                  <a:rPr lang="es-EC" sz="2400" dirty="0"/>
                  <a:t> </a:t>
                </a:r>
              </a:p>
              <a:p>
                <a:pPr marL="0" indent="0" algn="ctr">
                  <a:buNone/>
                </a:pPr>
                <a14:m>
                  <m:oMath xmlns:m="http://schemas.openxmlformats.org/officeDocument/2006/math">
                    <m:sSub>
                      <m:sSubPr>
                        <m:ctrlPr>
                          <a:rPr lang="es-EC" sz="3200" i="1">
                            <a:latin typeface="Cambria Math" panose="02040503050406030204" pitchFamily="18" charset="0"/>
                          </a:rPr>
                        </m:ctrlPr>
                      </m:sSubPr>
                      <m:e>
                        <m:r>
                          <a:rPr lang="es-EC" sz="3200" i="1">
                            <a:latin typeface="Cambria Math" panose="02040503050406030204" pitchFamily="18" charset="0"/>
                          </a:rPr>
                          <m:t>𝜎</m:t>
                        </m:r>
                      </m:e>
                      <m:sub>
                        <m:r>
                          <a:rPr lang="es-EC" sz="3200" i="1">
                            <a:latin typeface="Cambria Math" panose="02040503050406030204" pitchFamily="18" charset="0"/>
                          </a:rPr>
                          <m:t>1</m:t>
                        </m:r>
                      </m:sub>
                    </m:sSub>
                    <m:r>
                      <a:rPr lang="es-EC" sz="3200" i="1">
                        <a:latin typeface="Cambria Math" panose="02040503050406030204" pitchFamily="18" charset="0"/>
                      </a:rPr>
                      <m:t>=</m:t>
                    </m:r>
                    <m:f>
                      <m:fPr>
                        <m:ctrlPr>
                          <a:rPr lang="es-EC" sz="3200" i="1">
                            <a:latin typeface="Cambria Math" panose="02040503050406030204" pitchFamily="18" charset="0"/>
                          </a:rPr>
                        </m:ctrlPr>
                      </m:fPr>
                      <m:num>
                        <m:r>
                          <a:rPr lang="es-EC" sz="3200" i="1">
                            <a:latin typeface="Cambria Math" panose="02040503050406030204" pitchFamily="18" charset="0"/>
                          </a:rPr>
                          <m:t>641.16[</m:t>
                        </m:r>
                        <m:r>
                          <a:rPr lang="es-EC" sz="3200" i="1">
                            <a:latin typeface="Cambria Math" panose="02040503050406030204" pitchFamily="18" charset="0"/>
                          </a:rPr>
                          <m:t>𝑁𝑚</m:t>
                        </m:r>
                        <m:r>
                          <a:rPr lang="es-EC" sz="3200" i="1">
                            <a:latin typeface="Cambria Math" panose="02040503050406030204" pitchFamily="18" charset="0"/>
                          </a:rPr>
                          <m:t>]</m:t>
                        </m:r>
                      </m:num>
                      <m:den>
                        <m:r>
                          <a:rPr lang="es-EC" sz="3200">
                            <a:latin typeface="Cambria Math" panose="02040503050406030204" pitchFamily="18" charset="0"/>
                          </a:rPr>
                          <m:t>= 9.192 </m:t>
                        </m:r>
                        <m:r>
                          <m:rPr>
                            <m:sty m:val="p"/>
                          </m:rPr>
                          <a:rPr lang="es-EC" sz="3200">
                            <a:latin typeface="Cambria Math" panose="02040503050406030204" pitchFamily="18" charset="0"/>
                          </a:rPr>
                          <m:t>x</m:t>
                        </m:r>
                        <m:r>
                          <a:rPr lang="es-EC" sz="3200">
                            <a:latin typeface="Cambria Math" panose="02040503050406030204" pitchFamily="18" charset="0"/>
                          </a:rPr>
                          <m:t> </m:t>
                        </m:r>
                        <m:sSup>
                          <m:sSupPr>
                            <m:ctrlPr>
                              <a:rPr lang="es-EC" sz="3200" i="1">
                                <a:latin typeface="Cambria Math" panose="02040503050406030204" pitchFamily="18" charset="0"/>
                              </a:rPr>
                            </m:ctrlPr>
                          </m:sSupPr>
                          <m:e>
                            <m:r>
                              <a:rPr lang="es-EC" sz="3200" i="1">
                                <a:latin typeface="Cambria Math" panose="02040503050406030204" pitchFamily="18" charset="0"/>
                              </a:rPr>
                              <m:t>10</m:t>
                            </m:r>
                          </m:e>
                          <m:sup>
                            <m:r>
                              <a:rPr lang="es-EC" sz="3200" i="1">
                                <a:latin typeface="Cambria Math" panose="02040503050406030204" pitchFamily="18" charset="0"/>
                              </a:rPr>
                              <m:t>−6</m:t>
                            </m:r>
                          </m:sup>
                        </m:sSup>
                        <m:r>
                          <a:rPr lang="en-US" sz="3200">
                            <a:latin typeface="Cambria Math" panose="02040503050406030204" pitchFamily="18" charset="0"/>
                          </a:rPr>
                          <m:t> </m:t>
                        </m:r>
                        <m:r>
                          <a:rPr lang="es-EC" sz="3200" i="1">
                            <a:latin typeface="Cambria Math" panose="02040503050406030204" pitchFamily="18" charset="0"/>
                          </a:rPr>
                          <m:t>[</m:t>
                        </m:r>
                        <m:sSup>
                          <m:sSupPr>
                            <m:ctrlPr>
                              <a:rPr lang="es-EC" sz="3200" i="1">
                                <a:latin typeface="Cambria Math" panose="02040503050406030204" pitchFamily="18" charset="0"/>
                              </a:rPr>
                            </m:ctrlPr>
                          </m:sSupPr>
                          <m:e>
                            <m:r>
                              <a:rPr lang="en-US" sz="3200" i="1">
                                <a:latin typeface="Cambria Math" panose="02040503050406030204" pitchFamily="18" charset="0"/>
                              </a:rPr>
                              <m:t>𝑚</m:t>
                            </m:r>
                          </m:e>
                          <m:sup>
                            <m:r>
                              <a:rPr lang="es-EC" sz="3200" i="1">
                                <a:latin typeface="Cambria Math" panose="02040503050406030204" pitchFamily="18" charset="0"/>
                              </a:rPr>
                              <m:t>3</m:t>
                            </m:r>
                          </m:sup>
                        </m:sSup>
                        <m:r>
                          <a:rPr lang="en-US" sz="3200" i="1">
                            <a:latin typeface="Cambria Math" panose="02040503050406030204" pitchFamily="18" charset="0"/>
                          </a:rPr>
                          <m:t>]</m:t>
                        </m:r>
                      </m:den>
                    </m:f>
                  </m:oMath>
                </a14:m>
                <a:r>
                  <a:rPr lang="es-EC" sz="3200" i="1" dirty="0"/>
                  <a:t> </a:t>
                </a:r>
                <a:endParaRPr lang="es-EC" sz="3200" dirty="0" smtClean="0"/>
              </a:p>
              <a:p>
                <a:pPr marL="0" indent="0" algn="ctr">
                  <a:buNone/>
                </a:pPr>
                <a:endParaRPr lang="es-EC" sz="2400" i="1" dirty="0" smtClean="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𝜎</m:t>
                          </m:r>
                        </m:e>
                        <m:sub>
                          <m:r>
                            <a:rPr lang="es-EC" sz="2400" i="1">
                              <a:latin typeface="Cambria Math" panose="02040503050406030204" pitchFamily="18" charset="0"/>
                            </a:rPr>
                            <m:t>1</m:t>
                          </m:r>
                        </m:sub>
                      </m:sSub>
                      <m:r>
                        <a:rPr lang="en-US" sz="2400" i="1">
                          <a:latin typeface="Cambria Math" panose="02040503050406030204" pitchFamily="18" charset="0"/>
                        </a:rPr>
                        <m:t>=69.75[</m:t>
                      </m:r>
                      <m:r>
                        <a:rPr lang="en-US" sz="2400" i="1">
                          <a:latin typeface="Cambria Math" panose="02040503050406030204" pitchFamily="18" charset="0"/>
                        </a:rPr>
                        <m:t>𝑀𝑃𝑎</m:t>
                      </m:r>
                      <m:r>
                        <a:rPr lang="en-US" sz="2400" i="1">
                          <a:latin typeface="Cambria Math" panose="02040503050406030204" pitchFamily="18" charset="0"/>
                        </a:rPr>
                        <m:t>]</m:t>
                      </m:r>
                    </m:oMath>
                  </m:oMathPara>
                </a14:m>
                <a:endParaRPr lang="en-US" sz="2400" i="1" dirty="0" smtClean="0"/>
              </a:p>
              <a:p>
                <a:pPr marL="0" indent="0" algn="ctr">
                  <a:buNone/>
                </a:pPr>
                <a:r>
                  <a:rPr lang="en-US" sz="2400" i="1" dirty="0"/>
                  <a:t> </a:t>
                </a:r>
                <a:endParaRPr lang="es-EC" sz="2400" dirty="0"/>
              </a:p>
              <a:p>
                <a:pPr marL="0" indent="0" algn="just">
                  <a:buNone/>
                </a:pPr>
                <a:r>
                  <a:rPr lang="es-EC" sz="2400" dirty="0"/>
                  <a:t>Por tal motivo el material del que serán los brazos giratorios es de tubo de acero rectangular  A36 de espesor 80 x 40 [mm]  de 3 [mm] de espesor, con un esfuerzo a la fluencia de 250 [MPa], obteniendo un factor de seguridad de 3.58.</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8269" y="854015"/>
                <a:ext cx="10058400" cy="6003985"/>
              </a:xfrm>
              <a:blipFill rotWithShape="0">
                <a:blip r:embed="rId2"/>
                <a:stretch>
                  <a:fillRect l="-970" t="-812" r="-909"/>
                </a:stretch>
              </a:blipFill>
            </p:spPr>
            <p:txBody>
              <a:bodyPr/>
              <a:lstStyle/>
              <a:p>
                <a:r>
                  <a:rPr lang="es-EC">
                    <a:noFill/>
                  </a:rPr>
                  <a:t> </a:t>
                </a:r>
              </a:p>
            </p:txBody>
          </p:sp>
        </mc:Fallback>
      </mc:AlternateContent>
    </p:spTree>
    <p:extLst>
      <p:ext uri="{BB962C8B-B14F-4D97-AF65-F5344CB8AC3E}">
        <p14:creationId xmlns:p14="http://schemas.microsoft.com/office/powerpoint/2010/main" val="42833156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DISE</a:t>
            </a:r>
            <a:r>
              <a:rPr lang="es-EC" dirty="0"/>
              <a:t>ÑO DEL EJE DE ENGRANE</a:t>
            </a:r>
          </a:p>
        </p:txBody>
      </p:sp>
      <p:sp>
        <p:nvSpPr>
          <p:cNvPr id="3" name="Content Placeholder 2"/>
          <p:cNvSpPr>
            <a:spLocks noGrp="1"/>
          </p:cNvSpPr>
          <p:nvPr>
            <p:ph idx="1"/>
          </p:nvPr>
        </p:nvSpPr>
        <p:spPr/>
        <p:txBody>
          <a:bodyPr/>
          <a:lstStyle/>
          <a:p>
            <a:pPr algn="just"/>
            <a:r>
              <a:rPr lang="es-EC" dirty="0"/>
              <a:t>Para el diseño del eje del engrane se toma en cuenta las dos secciones las cuales lo conformarán, la primera con el menor diámetro que es la que estará en contacto con el engrane y la segunda sección la que estará en contacto con el rodamiento.</a:t>
            </a:r>
          </a:p>
          <a:p>
            <a:pPr algn="just"/>
            <a:r>
              <a:rPr lang="es-EC" dirty="0"/>
              <a:t>Para hallar el valor mínimo que debe tener el diámetro del eje para que no llegue a fallar debido a las fuerzas </a:t>
            </a:r>
            <a:r>
              <a:rPr lang="es-EC" dirty="0" smtClean="0"/>
              <a:t>ejercidas, se </a:t>
            </a:r>
            <a:r>
              <a:rPr lang="es-EC" dirty="0"/>
              <a:t>procede a realizar el respectivo cálculo utilizando el método ASME B106.</a:t>
            </a:r>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5624" y="91853"/>
            <a:ext cx="1612308" cy="175399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9188" y="3706696"/>
            <a:ext cx="2374583" cy="2797621"/>
          </a:xfrm>
          <a:prstGeom prst="rect">
            <a:avLst/>
          </a:prstGeom>
          <a:noFill/>
          <a:ln>
            <a:noFill/>
          </a:ln>
        </p:spPr>
      </p:pic>
    </p:spTree>
    <p:extLst>
      <p:ext uri="{BB962C8B-B14F-4D97-AF65-F5344CB8AC3E}">
        <p14:creationId xmlns:p14="http://schemas.microsoft.com/office/powerpoint/2010/main" val="29823661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0907" y="120770"/>
                <a:ext cx="10184088" cy="6202392"/>
              </a:xfrm>
            </p:spPr>
            <p:txBody>
              <a:bodyPr>
                <a:normAutofit fontScale="92500" lnSpcReduction="10000"/>
              </a:bodyPr>
              <a:lstStyle/>
              <a:p>
                <a:endParaRPr lang="es-EC" dirty="0" smtClean="0"/>
              </a:p>
              <a:p>
                <a:pPr marL="0" indent="0">
                  <a:buNone/>
                </a:pPr>
                <a:r>
                  <a:rPr lang="es-EC" sz="2400" dirty="0" smtClean="0"/>
                  <a:t>El </a:t>
                </a:r>
                <a:r>
                  <a:rPr lang="es-EC" sz="2400" dirty="0"/>
                  <a:t>método ASME </a:t>
                </a:r>
                <a:r>
                  <a:rPr lang="es-EC" sz="2400" dirty="0" smtClean="0"/>
                  <a:t>B106 emplea </a:t>
                </a:r>
                <a:r>
                  <a:rPr lang="es-EC" sz="2400" dirty="0"/>
                  <a:t>la siguiente ecuación, para </a:t>
                </a:r>
                <a:r>
                  <a:rPr lang="es-EC" sz="2400" dirty="0" smtClean="0"/>
                  <a:t>flexión </a:t>
                </a:r>
                <a:r>
                  <a:rPr lang="es-EC" sz="2400" dirty="0"/>
                  <a:t>totalmente invertida</a:t>
                </a:r>
                <a:r>
                  <a:rPr lang="es-EC" sz="2400" dirty="0" smtClean="0"/>
                  <a:t> </a:t>
                </a:r>
                <a:r>
                  <a:rPr lang="es-EC" sz="2400" dirty="0"/>
                  <a:t>y torsión </a:t>
                </a:r>
                <a:r>
                  <a:rPr lang="es-EC" sz="2400" dirty="0" smtClean="0"/>
                  <a:t>constante:</a:t>
                </a:r>
                <a:endParaRPr lang="es-EC" sz="2400" dirty="0"/>
              </a:p>
              <a:p>
                <a:pPr marL="0" indent="0" algn="ctr">
                  <a:buNone/>
                </a:pPr>
                <a:r>
                  <a:rPr lang="es-EC" sz="2400" dirty="0"/>
                  <a:t> </a:t>
                </a:r>
                <a14:m>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𝑑</m:t>
                        </m:r>
                      </m:e>
                      <m:sub>
                        <m:r>
                          <a:rPr lang="es-EC" sz="2400" i="1">
                            <a:latin typeface="Cambria Math" panose="02040503050406030204" pitchFamily="18" charset="0"/>
                          </a:rPr>
                          <m:t>𝑚𝑖𝑛</m:t>
                        </m:r>
                      </m:sub>
                    </m:sSub>
                    <m:r>
                      <a:rPr lang="es-EC" sz="2400" i="1">
                        <a:latin typeface="Cambria Math" panose="02040503050406030204" pitchFamily="18" charset="0"/>
                      </a:rPr>
                      <m:t>=</m:t>
                    </m:r>
                    <m:sSup>
                      <m:sSupPr>
                        <m:ctrlPr>
                          <a:rPr lang="es-EC" sz="2400" i="1">
                            <a:latin typeface="Cambria Math" panose="02040503050406030204" pitchFamily="18" charset="0"/>
                          </a:rPr>
                        </m:ctrlPr>
                      </m:sSupPr>
                      <m:e>
                        <m:d>
                          <m:dPr>
                            <m:begChr m:val="{"/>
                            <m:endChr m:val="}"/>
                            <m:ctrlPr>
                              <a:rPr lang="es-EC" sz="2400" i="1">
                                <a:latin typeface="Cambria Math" panose="02040503050406030204" pitchFamily="18" charset="0"/>
                              </a:rPr>
                            </m:ctrlPr>
                          </m:dPr>
                          <m:e>
                            <m:f>
                              <m:fPr>
                                <m:ctrlPr>
                                  <a:rPr lang="es-EC" sz="2400" i="1">
                                    <a:latin typeface="Cambria Math" panose="02040503050406030204" pitchFamily="18" charset="0"/>
                                  </a:rPr>
                                </m:ctrlPr>
                              </m:fPr>
                              <m:num>
                                <m:r>
                                  <a:rPr lang="es-EC" sz="2400" i="1">
                                    <a:latin typeface="Cambria Math" panose="02040503050406030204" pitchFamily="18" charset="0"/>
                                  </a:rPr>
                                  <m:t>32∗</m:t>
                                </m:r>
                                <m:r>
                                  <a:rPr lang="es-EC" sz="2400" i="1">
                                    <a:latin typeface="Cambria Math" panose="02040503050406030204" pitchFamily="18" charset="0"/>
                                  </a:rPr>
                                  <m:t>𝐹𝑆</m:t>
                                </m:r>
                              </m:num>
                              <m:den>
                                <m:r>
                                  <a:rPr lang="en-US" sz="2400" i="1">
                                    <a:latin typeface="Cambria Math" panose="02040503050406030204" pitchFamily="18" charset="0"/>
                                  </a:rPr>
                                  <m:t>𝜋</m:t>
                                </m:r>
                              </m:den>
                            </m:f>
                            <m:r>
                              <a:rPr lang="es-EC" sz="2400" i="1">
                                <a:latin typeface="Cambria Math" panose="02040503050406030204" pitchFamily="18" charset="0"/>
                              </a:rPr>
                              <m:t>∗</m:t>
                            </m:r>
                            <m:sSup>
                              <m:sSupPr>
                                <m:ctrlPr>
                                  <a:rPr lang="es-EC" sz="2400" i="1">
                                    <a:latin typeface="Cambria Math" panose="02040503050406030204" pitchFamily="18" charset="0"/>
                                  </a:rPr>
                                </m:ctrlPr>
                              </m:sSupPr>
                              <m:e>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d>
                                          <m:dPr>
                                            <m:ctrlPr>
                                              <a:rPr lang="es-EC" sz="2400" i="1">
                                                <a:latin typeface="Cambria Math" panose="02040503050406030204" pitchFamily="18" charset="0"/>
                                              </a:rPr>
                                            </m:ctrlPr>
                                          </m:dPr>
                                          <m:e>
                                            <m:f>
                                              <m:fPr>
                                                <m:ctrlPr>
                                                  <a:rPr lang="es-EC" sz="2400" i="1">
                                                    <a:latin typeface="Cambria Math" panose="02040503050406030204" pitchFamily="18" charset="0"/>
                                                  </a:rPr>
                                                </m:ctrlPr>
                                              </m:fPr>
                                              <m:num>
                                                <m:r>
                                                  <a:rPr lang="en-US" sz="2400" i="1">
                                                    <a:latin typeface="Cambria Math" panose="02040503050406030204" pitchFamily="18" charset="0"/>
                                                  </a:rPr>
                                                  <m:t>𝐾𝑓</m:t>
                                                </m:r>
                                                <m:r>
                                                  <a:rPr lang="es-EC" sz="2400" i="1">
                                                    <a:latin typeface="Cambria Math" panose="02040503050406030204" pitchFamily="18" charset="0"/>
                                                  </a:rPr>
                                                  <m:t>∗</m:t>
                                                </m:r>
                                                <m:sSub>
                                                  <m:sSubPr>
                                                    <m:ctrlPr>
                                                      <a:rPr lang="es-EC"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𝑚𝑎𝑥</m:t>
                                                    </m:r>
                                                  </m:sub>
                                                </m:sSub>
                                              </m:num>
                                              <m:den>
                                                <m:sSub>
                                                  <m:sSubPr>
                                                    <m:ctrlPr>
                                                      <a:rPr lang="es-EC"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𝑛</m:t>
                                                    </m:r>
                                                  </m:sub>
                                                </m:sSub>
                                              </m:den>
                                            </m:f>
                                          </m:e>
                                        </m:d>
                                      </m:e>
                                      <m:sup>
                                        <m:r>
                                          <a:rPr lang="es-EC" sz="2400" i="1">
                                            <a:latin typeface="Cambria Math" panose="02040503050406030204" pitchFamily="18" charset="0"/>
                                          </a:rPr>
                                          <m:t>2</m:t>
                                        </m:r>
                                      </m:sup>
                                    </m:sSup>
                                    <m:r>
                                      <a:rPr lang="es-EC" sz="2400" i="1">
                                        <a:latin typeface="Cambria Math" panose="02040503050406030204" pitchFamily="18" charset="0"/>
                                      </a:rPr>
                                      <m:t>+</m:t>
                                    </m:r>
                                    <m:f>
                                      <m:fPr>
                                        <m:ctrlPr>
                                          <a:rPr lang="es-EC" sz="2400" i="1">
                                            <a:latin typeface="Cambria Math" panose="02040503050406030204" pitchFamily="18" charset="0"/>
                                          </a:rPr>
                                        </m:ctrlPr>
                                      </m:fPr>
                                      <m:num>
                                        <m:r>
                                          <a:rPr lang="es-EC" sz="2400" i="1">
                                            <a:latin typeface="Cambria Math" panose="02040503050406030204" pitchFamily="18" charset="0"/>
                                          </a:rPr>
                                          <m:t>3</m:t>
                                        </m:r>
                                      </m:num>
                                      <m:den>
                                        <m:r>
                                          <a:rPr lang="es-EC" sz="2400" i="1">
                                            <a:latin typeface="Cambria Math" panose="02040503050406030204" pitchFamily="18" charset="0"/>
                                          </a:rPr>
                                          <m:t>4</m:t>
                                        </m:r>
                                      </m:den>
                                    </m:f>
                                    <m:r>
                                      <a:rPr lang="es-EC" sz="2400" i="1">
                                        <a:latin typeface="Cambria Math" panose="02040503050406030204" pitchFamily="18" charset="0"/>
                                      </a:rPr>
                                      <m:t>∗</m:t>
                                    </m:r>
                                    <m:sSup>
                                      <m:sSupPr>
                                        <m:ctrlPr>
                                          <a:rPr lang="es-EC" sz="2400" i="1">
                                            <a:latin typeface="Cambria Math" panose="02040503050406030204" pitchFamily="18" charset="0"/>
                                          </a:rPr>
                                        </m:ctrlPr>
                                      </m:sSupPr>
                                      <m:e>
                                        <m:d>
                                          <m:dPr>
                                            <m:ctrlPr>
                                              <a:rPr lang="es-EC" sz="2400" i="1">
                                                <a:latin typeface="Cambria Math" panose="02040503050406030204" pitchFamily="18" charset="0"/>
                                              </a:rPr>
                                            </m:ctrlPr>
                                          </m:dPr>
                                          <m:e>
                                            <m:f>
                                              <m:fPr>
                                                <m:ctrlPr>
                                                  <a:rPr lang="es-EC" sz="2400" i="1">
                                                    <a:latin typeface="Cambria Math" panose="02040503050406030204" pitchFamily="18" charset="0"/>
                                                  </a:rPr>
                                                </m:ctrlPr>
                                              </m:fPr>
                                              <m:num>
                                                <m:sSub>
                                                  <m:sSubPr>
                                                    <m:ctrlPr>
                                                      <a:rPr lang="es-EC" sz="2400" i="1">
                                                        <a:latin typeface="Cambria Math" panose="02040503050406030204" pitchFamily="18" charset="0"/>
                                                      </a:rPr>
                                                    </m:ctrlPr>
                                                  </m:sSubPr>
                                                  <m:e>
                                                    <m:r>
                                                      <a:rPr lang="es-EC" sz="2400" i="1">
                                                        <a:latin typeface="Cambria Math" panose="02040503050406030204" pitchFamily="18" charset="0"/>
                                                      </a:rPr>
                                                      <m:t>𝑇</m:t>
                                                    </m:r>
                                                  </m:e>
                                                  <m:sub>
                                                    <m:r>
                                                      <a:rPr lang="es-EC" sz="2400" i="1">
                                                        <a:latin typeface="Cambria Math" panose="02040503050406030204" pitchFamily="18" charset="0"/>
                                                      </a:rPr>
                                                      <m:t>𝑚𝑎𝑥</m:t>
                                                    </m:r>
                                                  </m:sub>
                                                </m:sSub>
                                              </m:num>
                                              <m:den>
                                                <m:sSub>
                                                  <m:sSubPr>
                                                    <m:ctrlPr>
                                                      <a:rPr lang="es-EC" sz="2400" i="1">
                                                        <a:latin typeface="Cambria Math" panose="02040503050406030204" pitchFamily="18" charset="0"/>
                                                      </a:rPr>
                                                    </m:ctrlPr>
                                                  </m:sSubPr>
                                                  <m:e>
                                                    <m:r>
                                                      <a:rPr lang="es-EC" sz="2400" i="1">
                                                        <a:latin typeface="Cambria Math" panose="02040503050406030204" pitchFamily="18" charset="0"/>
                                                      </a:rPr>
                                                      <m:t>𝑆</m:t>
                                                    </m:r>
                                                  </m:e>
                                                  <m:sub>
                                                    <m:r>
                                                      <a:rPr lang="es-EC" sz="2400" i="1">
                                                        <a:latin typeface="Cambria Math" panose="02040503050406030204" pitchFamily="18" charset="0"/>
                                                      </a:rPr>
                                                      <m:t>𝑦</m:t>
                                                    </m:r>
                                                  </m:sub>
                                                </m:sSub>
                                              </m:den>
                                            </m:f>
                                          </m:e>
                                        </m:d>
                                      </m:e>
                                      <m:sup>
                                        <m:r>
                                          <a:rPr lang="es-EC" sz="2400" i="1">
                                            <a:latin typeface="Cambria Math" panose="02040503050406030204" pitchFamily="18" charset="0"/>
                                          </a:rPr>
                                          <m:t>2</m:t>
                                        </m:r>
                                      </m:sup>
                                    </m:sSup>
                                  </m:e>
                                </m:d>
                              </m:e>
                              <m:sup>
                                <m:f>
                                  <m:fPr>
                                    <m:ctrlPr>
                                      <a:rPr lang="es-EC" sz="2400" i="1">
                                        <a:latin typeface="Cambria Math" panose="02040503050406030204" pitchFamily="18" charset="0"/>
                                      </a:rPr>
                                    </m:ctrlPr>
                                  </m:fPr>
                                  <m:num>
                                    <m:r>
                                      <a:rPr lang="es-EC" sz="2400" i="1">
                                        <a:latin typeface="Cambria Math" panose="02040503050406030204" pitchFamily="18" charset="0"/>
                                      </a:rPr>
                                      <m:t>1</m:t>
                                    </m:r>
                                  </m:num>
                                  <m:den>
                                    <m:r>
                                      <a:rPr lang="es-EC" sz="2400" i="1">
                                        <a:latin typeface="Cambria Math" panose="02040503050406030204" pitchFamily="18" charset="0"/>
                                      </a:rPr>
                                      <m:t>2</m:t>
                                    </m:r>
                                  </m:den>
                                </m:f>
                              </m:sup>
                            </m:sSup>
                          </m:e>
                        </m:d>
                      </m:e>
                      <m:sup>
                        <m:f>
                          <m:fPr>
                            <m:ctrlPr>
                              <a:rPr lang="es-EC" sz="2400" i="1">
                                <a:latin typeface="Cambria Math" panose="02040503050406030204" pitchFamily="18" charset="0"/>
                              </a:rPr>
                            </m:ctrlPr>
                          </m:fPr>
                          <m:num>
                            <m:r>
                              <a:rPr lang="es-EC" sz="2400" i="1">
                                <a:latin typeface="Cambria Math" panose="02040503050406030204" pitchFamily="18" charset="0"/>
                              </a:rPr>
                              <m:t>1</m:t>
                            </m:r>
                          </m:num>
                          <m:den>
                            <m:r>
                              <a:rPr lang="es-EC" sz="2400" i="1">
                                <a:latin typeface="Cambria Math" panose="02040503050406030204" pitchFamily="18" charset="0"/>
                              </a:rPr>
                              <m:t>3</m:t>
                            </m:r>
                          </m:den>
                        </m:f>
                      </m:sup>
                    </m:sSup>
                  </m:oMath>
                </a14:m>
                <a:endParaRPr lang="es-EC" sz="2400" dirty="0" smtClean="0"/>
              </a:p>
              <a:p>
                <a:pPr algn="ctr"/>
                <a:endParaRPr lang="es-EC" sz="2400" dirty="0" smtClean="0"/>
              </a:p>
              <a:p>
                <a:pPr algn="ctr"/>
                <a:endParaRPr lang="es-EC" sz="2400" dirty="0"/>
              </a:p>
              <a:p>
                <a:pPr>
                  <a:buFont typeface="Wingdings" panose="05000000000000000000" pitchFamily="2" charset="2"/>
                  <a:buChar char="q"/>
                </a:pPr>
                <a:r>
                  <a:rPr lang="es-ES_tradnl" sz="2400" dirty="0"/>
                  <a:t>FS: es el factor de seguridad, según el estándar MIL no puede ser menor a 5.</a:t>
                </a:r>
                <a:endParaRPr lang="es-EC" sz="2400" dirty="0"/>
              </a:p>
              <a:p>
                <a:pPr>
                  <a:buFont typeface="Wingdings" panose="05000000000000000000" pitchFamily="2" charset="2"/>
                  <a:buChar char="q"/>
                </a:pPr>
                <a:r>
                  <a:rPr lang="es-ES_tradnl" sz="2400" dirty="0"/>
                  <a:t> </a:t>
                </a:r>
                <a:r>
                  <a:rPr lang="es-ES_tradnl" sz="2400" dirty="0" smtClean="0"/>
                  <a:t>Kf</a:t>
                </a:r>
                <a:r>
                  <a:rPr lang="es-ES_tradnl" sz="2400" dirty="0"/>
                  <a:t>: es el factor de resistencia a la fatiga.</a:t>
                </a:r>
                <a:endParaRPr lang="es-EC" sz="2400" dirty="0"/>
              </a:p>
              <a:p>
                <a:pPr>
                  <a:buFont typeface="Wingdings" panose="05000000000000000000" pitchFamily="2" charset="2"/>
                  <a:buChar char="q"/>
                </a:pPr>
                <a:r>
                  <a:rPr lang="es-ES_tradnl" sz="2400" dirty="0"/>
                  <a:t> </a:t>
                </a:r>
                <a14:m>
                  <m:oMath xmlns:m="http://schemas.openxmlformats.org/officeDocument/2006/math">
                    <m:sSub>
                      <m:sSubPr>
                        <m:ctrlPr>
                          <a:rPr lang="es-EC"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𝑚𝑎𝑥</m:t>
                        </m:r>
                      </m:sub>
                    </m:sSub>
                  </m:oMath>
                </a14:m>
                <a:r>
                  <a:rPr lang="es-EC" sz="2400" dirty="0"/>
                  <a:t>: es el momento máximo del eje en [Nm].</a:t>
                </a:r>
              </a:p>
              <a:p>
                <a:pPr>
                  <a:buFont typeface="Wingdings" panose="05000000000000000000" pitchFamily="2" charset="2"/>
                  <a:buChar char="q"/>
                </a:pPr>
                <a:r>
                  <a:rPr lang="es-EC" sz="2400" dirty="0"/>
                  <a:t> </a:t>
                </a:r>
                <a14:m>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𝑇</m:t>
                        </m:r>
                      </m:e>
                      <m:sub>
                        <m:r>
                          <a:rPr lang="es-EC" sz="2400" i="1">
                            <a:latin typeface="Cambria Math" panose="02040503050406030204" pitchFamily="18" charset="0"/>
                          </a:rPr>
                          <m:t>𝑚𝑎𝑥</m:t>
                        </m:r>
                      </m:sub>
                    </m:sSub>
                  </m:oMath>
                </a14:m>
                <a:r>
                  <a:rPr lang="es-EC" sz="2400" dirty="0"/>
                  <a:t>: es el torque máximo en el eje en [Nm].</a:t>
                </a:r>
              </a:p>
              <a:p>
                <a:pPr>
                  <a:buFont typeface="Wingdings" panose="05000000000000000000" pitchFamily="2" charset="2"/>
                  <a:buChar char="q"/>
                </a:pPr>
                <a:r>
                  <a:rPr lang="es-EC" sz="2400" dirty="0"/>
                  <a:t> </a:t>
                </a:r>
                <a14:m>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𝑆</m:t>
                        </m:r>
                      </m:e>
                      <m:sub>
                        <m:r>
                          <a:rPr lang="es-EC" sz="2400" i="1">
                            <a:latin typeface="Cambria Math" panose="02040503050406030204" pitchFamily="18" charset="0"/>
                          </a:rPr>
                          <m:t>𝑦</m:t>
                        </m:r>
                      </m:sub>
                    </m:sSub>
                  </m:oMath>
                </a14:m>
                <a:r>
                  <a:rPr lang="es-EC" sz="2400" dirty="0"/>
                  <a:t>: es el esfuerzo ultimo de fluencia del </a:t>
                </a:r>
                <a:r>
                  <a:rPr lang="es-EC" sz="2400" dirty="0" smtClean="0"/>
                  <a:t>material, correspondiente </a:t>
                </a:r>
              </a:p>
              <a:p>
                <a:pPr marL="0" indent="0">
                  <a:buNone/>
                </a:pPr>
                <a:r>
                  <a:rPr lang="es-EC" sz="2400" dirty="0" smtClean="0"/>
                  <a:t>al </a:t>
                </a:r>
                <a:r>
                  <a:rPr lang="es-EC" sz="2400" dirty="0"/>
                  <a:t>AISI </a:t>
                </a:r>
                <a:r>
                  <a:rPr lang="es-EC" sz="2400" dirty="0" smtClean="0"/>
                  <a:t>4340, </a:t>
                </a:r>
                <a:r>
                  <a:rPr lang="es-EC" sz="2400" dirty="0"/>
                  <a:t>material recomendado para ejes de </a:t>
                </a:r>
                <a:r>
                  <a:rPr lang="es-EC" sz="2400" dirty="0" smtClean="0"/>
                  <a:t>engranes.</a:t>
                </a:r>
              </a:p>
              <a:p>
                <a:pPr>
                  <a:buFont typeface="Wingdings" panose="05000000000000000000" pitchFamily="2" charset="2"/>
                  <a:buChar char="q"/>
                </a:pPr>
                <a14:m>
                  <m:oMath xmlns:m="http://schemas.openxmlformats.org/officeDocument/2006/math">
                    <m:sSub>
                      <m:sSubPr>
                        <m:ctrlPr>
                          <a:rPr lang="es-EC"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𝑛</m:t>
                        </m:r>
                      </m:sub>
                    </m:sSub>
                  </m:oMath>
                </a14:m>
                <a:r>
                  <a:rPr lang="es-EC" sz="2400" dirty="0"/>
                  <a:t>: es la resistencia a la </a:t>
                </a:r>
                <a:r>
                  <a:rPr lang="es-EC" sz="2400" dirty="0" smtClean="0"/>
                  <a:t>fatiga.</a:t>
                </a:r>
              </a:p>
              <a:p>
                <a:endParaRPr lang="es-EC" dirty="0"/>
              </a:p>
              <a:p>
                <a:pPr algn="ct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0907" y="120770"/>
                <a:ext cx="10184088" cy="6202392"/>
              </a:xfrm>
              <a:blipFill rotWithShape="0">
                <a:blip r:embed="rId2"/>
                <a:stretch>
                  <a:fillRect l="-778" b="-1672"/>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4995" y="120770"/>
            <a:ext cx="1400355" cy="1417560"/>
          </a:xfrm>
          <a:prstGeom prst="rect">
            <a:avLst/>
          </a:prstGeom>
          <a:noFill/>
          <a:ln>
            <a:noFill/>
          </a:ln>
        </p:spPr>
      </p:pic>
    </p:spTree>
    <p:extLst>
      <p:ext uri="{BB962C8B-B14F-4D97-AF65-F5344CB8AC3E}">
        <p14:creationId xmlns:p14="http://schemas.microsoft.com/office/powerpoint/2010/main" val="1014386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a:t>ALCANCE </a:t>
            </a:r>
            <a:br>
              <a:rPr lang="es-EC" dirty="0"/>
            </a:br>
            <a:r>
              <a:rPr lang="es-EC" sz="3600" dirty="0"/>
              <a:t>COMPONENTES </a:t>
            </a:r>
            <a:r>
              <a:rPr lang="es-EC" sz="3600" dirty="0" smtClean="0"/>
              <a:t>ÉLECTRICOS - ELECTRÓNICOS</a:t>
            </a:r>
            <a:endParaRPr lang="es-EC" dirty="0"/>
          </a:p>
        </p:txBody>
      </p:sp>
      <p:graphicFrame>
        <p:nvGraphicFramePr>
          <p:cNvPr id="4" name="Diagrama 4"/>
          <p:cNvGraphicFramePr>
            <a:graphicFrameLocks noGrp="1"/>
          </p:cNvGraphicFramePr>
          <p:nvPr>
            <p:ph idx="1"/>
            <p:extLst>
              <p:ext uri="{D42A27DB-BD31-4B8C-83A1-F6EECF244321}">
                <p14:modId xmlns:p14="http://schemas.microsoft.com/office/powerpoint/2010/main" val="934801897"/>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D:\Simbolos\Escudo-Mecatrónica-B.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4221221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001" y="207034"/>
            <a:ext cx="10058400" cy="5498158"/>
          </a:xfrm>
        </p:spPr>
        <p:txBody>
          <a:bodyPr numCol="3">
            <a:normAutofit fontScale="92500" lnSpcReduction="20000"/>
          </a:bodyPr>
          <a:lstStyle/>
          <a:p>
            <a:pPr marL="0" indent="0">
              <a:buNone/>
            </a:pPr>
            <a:r>
              <a:rPr lang="es-EC" dirty="0" smtClean="0"/>
              <a:t>%</a:t>
            </a:r>
            <a:r>
              <a:rPr lang="es-EC" dirty="0"/>
              <a:t>Programa para el cálculo del momento máximo en el </a:t>
            </a:r>
            <a:r>
              <a:rPr lang="es-EC" dirty="0" smtClean="0"/>
              <a:t>eje</a:t>
            </a:r>
            <a:endParaRPr lang="es-EC" dirty="0"/>
          </a:p>
          <a:p>
            <a:pPr marL="0" indent="0">
              <a:buNone/>
            </a:pPr>
            <a:r>
              <a:rPr lang="es-EC" dirty="0"/>
              <a:t>%Ingreso de datos</a:t>
            </a:r>
          </a:p>
          <a:p>
            <a:pPr marL="0" indent="0">
              <a:buNone/>
            </a:pPr>
            <a:r>
              <a:rPr lang="es-EC" dirty="0"/>
              <a:t>L=0.150; %Ingreso de la longitud del eje en [m]</a:t>
            </a:r>
          </a:p>
          <a:p>
            <a:pPr marL="0" indent="0">
              <a:buNone/>
            </a:pPr>
            <a:r>
              <a:rPr lang="es-EC" dirty="0"/>
              <a:t>Nfm=187.5;%Ingreso de la fuerza que ejerce el engrane sobre el eje en [N]</a:t>
            </a:r>
          </a:p>
          <a:p>
            <a:pPr marL="0" indent="0">
              <a:buNone/>
            </a:pPr>
            <a:r>
              <a:rPr lang="es-EC" dirty="0"/>
              <a:t>Frod=-Nfm;%Ingreso de la fuerza que reacciona sobre el rodamiento en [N]</a:t>
            </a:r>
          </a:p>
          <a:p>
            <a:pPr marL="0" indent="0">
              <a:buNone/>
            </a:pPr>
            <a:r>
              <a:rPr lang="es-EC" dirty="0"/>
              <a:t>d1=0.003; %Ingreso de la distancia de Nfm en [m]</a:t>
            </a:r>
          </a:p>
          <a:p>
            <a:pPr marL="0" indent="0">
              <a:buNone/>
            </a:pPr>
            <a:r>
              <a:rPr lang="es-EC" dirty="0"/>
              <a:t>d2=0.110; %Ingreso de la distancia de Frod en [m]</a:t>
            </a:r>
          </a:p>
          <a:p>
            <a:pPr marL="0" indent="0">
              <a:buNone/>
            </a:pPr>
            <a:r>
              <a:rPr lang="en-US" dirty="0" err="1"/>
              <a:t>i</a:t>
            </a:r>
            <a:r>
              <a:rPr lang="en-US" dirty="0"/>
              <a:t>=1;</a:t>
            </a:r>
            <a:endParaRPr lang="es-EC" dirty="0"/>
          </a:p>
          <a:p>
            <a:pPr marL="0" indent="0">
              <a:buNone/>
            </a:pPr>
            <a:r>
              <a:rPr lang="en-US" dirty="0"/>
              <a:t>MA=(Nfm*d1)+(Frod*d2);</a:t>
            </a:r>
            <a:endParaRPr lang="es-EC" dirty="0"/>
          </a:p>
          <a:p>
            <a:pPr marL="0" indent="0">
              <a:buNone/>
            </a:pPr>
            <a:r>
              <a:rPr lang="en-US" dirty="0"/>
              <a:t>MB=MA+(Nfm*0);</a:t>
            </a:r>
            <a:endParaRPr lang="es-EC" dirty="0"/>
          </a:p>
          <a:p>
            <a:pPr marL="0" indent="0">
              <a:buNone/>
            </a:pPr>
            <a:r>
              <a:rPr lang="en-US" dirty="0"/>
              <a:t>%MC=MB+(Nfm*(d-d1));</a:t>
            </a:r>
            <a:endParaRPr lang="es-EC" dirty="0"/>
          </a:p>
          <a:p>
            <a:pPr marL="0" indent="0">
              <a:buNone/>
            </a:pPr>
            <a:r>
              <a:rPr lang="en-US" dirty="0"/>
              <a:t>M1(1:150)=0;</a:t>
            </a:r>
            <a:endParaRPr lang="es-EC" dirty="0"/>
          </a:p>
          <a:p>
            <a:pPr marL="0" indent="0">
              <a:buNone/>
            </a:pPr>
            <a:r>
              <a:rPr lang="en-US" dirty="0"/>
              <a:t>V1(1:150)=0;</a:t>
            </a:r>
            <a:endParaRPr lang="es-EC" dirty="0"/>
          </a:p>
          <a:p>
            <a:pPr marL="0" indent="0">
              <a:buNone/>
            </a:pPr>
            <a:r>
              <a:rPr lang="en-US" dirty="0"/>
              <a:t>x=(0.001:d2/151:d2)</a:t>
            </a:r>
            <a:endParaRPr lang="es-EC" dirty="0"/>
          </a:p>
          <a:p>
            <a:pPr marL="0" indent="0">
              <a:buNone/>
            </a:pPr>
            <a:r>
              <a:rPr lang="en-US" dirty="0"/>
              <a:t>for (d=0:0.001:0.150)</a:t>
            </a:r>
            <a:endParaRPr lang="es-EC" dirty="0"/>
          </a:p>
          <a:p>
            <a:pPr marL="0" indent="0">
              <a:buNone/>
            </a:pPr>
            <a:r>
              <a:rPr lang="en-US" dirty="0"/>
              <a:t>if(d&lt;=d1)</a:t>
            </a:r>
            <a:endParaRPr lang="es-EC" dirty="0"/>
          </a:p>
          <a:p>
            <a:pPr marL="0" indent="0">
              <a:buNone/>
            </a:pPr>
            <a:r>
              <a:rPr lang="en-US" dirty="0"/>
              <a:t>M1(</a:t>
            </a:r>
            <a:r>
              <a:rPr lang="en-US" dirty="0" err="1"/>
              <a:t>i</a:t>
            </a:r>
            <a:r>
              <a:rPr lang="en-US" dirty="0"/>
              <a:t>)=(Nfm*d1)+(Frod*d2);</a:t>
            </a:r>
            <a:endParaRPr lang="es-EC" dirty="0"/>
          </a:p>
          <a:p>
            <a:pPr marL="0" indent="0">
              <a:buNone/>
            </a:pPr>
            <a:r>
              <a:rPr lang="en-US" dirty="0"/>
              <a:t>V1(</a:t>
            </a:r>
            <a:r>
              <a:rPr lang="en-US" dirty="0" err="1"/>
              <a:t>i</a:t>
            </a:r>
            <a:r>
              <a:rPr lang="en-US" dirty="0"/>
              <a:t>)=0;</a:t>
            </a:r>
            <a:endParaRPr lang="es-EC" dirty="0"/>
          </a:p>
          <a:p>
            <a:pPr marL="0" indent="0">
              <a:buNone/>
            </a:pPr>
            <a:r>
              <a:rPr lang="en-US" dirty="0" err="1"/>
              <a:t>i</a:t>
            </a:r>
            <a:r>
              <a:rPr lang="en-US" dirty="0"/>
              <a:t>=i+1;</a:t>
            </a:r>
            <a:endParaRPr lang="es-EC" dirty="0"/>
          </a:p>
          <a:p>
            <a:pPr marL="0" indent="0">
              <a:buNone/>
            </a:pPr>
            <a:r>
              <a:rPr lang="en-US" dirty="0"/>
              <a:t>end</a:t>
            </a:r>
            <a:endParaRPr lang="es-EC" dirty="0"/>
          </a:p>
          <a:p>
            <a:pPr marL="0" indent="0">
              <a:buNone/>
            </a:pPr>
            <a:r>
              <a:rPr lang="en-US" dirty="0"/>
              <a:t>if(d&gt;d1)&amp;&amp;(d&lt;=d2)</a:t>
            </a:r>
            <a:endParaRPr lang="es-EC" dirty="0"/>
          </a:p>
          <a:p>
            <a:pPr marL="0" indent="0">
              <a:buNone/>
            </a:pPr>
            <a:r>
              <a:rPr lang="en-US" dirty="0"/>
              <a:t>M1(</a:t>
            </a:r>
            <a:r>
              <a:rPr lang="en-US" dirty="0" err="1"/>
              <a:t>i</a:t>
            </a:r>
            <a:r>
              <a:rPr lang="en-US" dirty="0"/>
              <a:t>)=MB+(Nfm*(d-d1));</a:t>
            </a:r>
            <a:endParaRPr lang="es-EC" dirty="0"/>
          </a:p>
          <a:p>
            <a:pPr marL="0" indent="0">
              <a:buNone/>
            </a:pPr>
            <a:r>
              <a:rPr lang="en-US" dirty="0"/>
              <a:t>V1(</a:t>
            </a:r>
            <a:r>
              <a:rPr lang="en-US" dirty="0" err="1"/>
              <a:t>i</a:t>
            </a:r>
            <a:r>
              <a:rPr lang="en-US" dirty="0"/>
              <a:t>)=Nfm;</a:t>
            </a:r>
            <a:endParaRPr lang="es-EC" dirty="0"/>
          </a:p>
          <a:p>
            <a:pPr marL="0" indent="0">
              <a:buNone/>
            </a:pPr>
            <a:r>
              <a:rPr lang="en-US" dirty="0" err="1"/>
              <a:t>i</a:t>
            </a:r>
            <a:r>
              <a:rPr lang="en-US" dirty="0"/>
              <a:t>=i+1;</a:t>
            </a:r>
            <a:endParaRPr lang="es-EC" dirty="0"/>
          </a:p>
          <a:p>
            <a:pPr marL="0" indent="0">
              <a:buNone/>
            </a:pPr>
            <a:r>
              <a:rPr lang="en-US" dirty="0"/>
              <a:t>end</a:t>
            </a:r>
            <a:endParaRPr lang="es-EC" dirty="0"/>
          </a:p>
          <a:p>
            <a:pPr marL="0" indent="0">
              <a:buNone/>
            </a:pPr>
            <a:r>
              <a:rPr lang="en-US" dirty="0"/>
              <a:t>if (d&gt;=0.111)</a:t>
            </a:r>
            <a:endParaRPr lang="es-EC" dirty="0"/>
          </a:p>
          <a:p>
            <a:pPr marL="0" indent="0">
              <a:buNone/>
            </a:pPr>
            <a:r>
              <a:rPr lang="en-US" dirty="0"/>
              <a:t>M1(</a:t>
            </a:r>
            <a:r>
              <a:rPr lang="en-US" dirty="0" err="1"/>
              <a:t>i</a:t>
            </a:r>
            <a:r>
              <a:rPr lang="en-US" dirty="0"/>
              <a:t>)=0;</a:t>
            </a:r>
            <a:endParaRPr lang="es-EC" dirty="0"/>
          </a:p>
          <a:p>
            <a:pPr marL="0" indent="0">
              <a:buNone/>
            </a:pPr>
            <a:r>
              <a:rPr lang="en-US" dirty="0"/>
              <a:t>V1(</a:t>
            </a:r>
            <a:r>
              <a:rPr lang="en-US" dirty="0" err="1"/>
              <a:t>i</a:t>
            </a:r>
            <a:r>
              <a:rPr lang="en-US" dirty="0"/>
              <a:t>)=0;</a:t>
            </a:r>
            <a:endParaRPr lang="es-EC" dirty="0"/>
          </a:p>
          <a:p>
            <a:pPr marL="0" indent="0">
              <a:buNone/>
            </a:pPr>
            <a:r>
              <a:rPr lang="en-US" dirty="0"/>
              <a:t>end</a:t>
            </a:r>
            <a:endParaRPr lang="es-EC" dirty="0"/>
          </a:p>
          <a:p>
            <a:pPr marL="0" indent="0">
              <a:buNone/>
            </a:pPr>
            <a:r>
              <a:rPr lang="en-US" dirty="0"/>
              <a:t>end</a:t>
            </a:r>
            <a:endParaRPr lang="es-EC" dirty="0"/>
          </a:p>
          <a:p>
            <a:pPr marL="0" indent="0">
              <a:buNone/>
            </a:pPr>
            <a:r>
              <a:rPr lang="en-US" dirty="0"/>
              <a:t>figure(1);plot(x,V1);</a:t>
            </a:r>
            <a:endParaRPr lang="es-EC" dirty="0"/>
          </a:p>
          <a:p>
            <a:pPr marL="0" indent="0">
              <a:buNone/>
            </a:pPr>
            <a:r>
              <a:rPr lang="es-EC" dirty="0"/>
              <a:t>xlabel('X[m]');</a:t>
            </a:r>
          </a:p>
          <a:p>
            <a:pPr marL="0" indent="0">
              <a:buNone/>
            </a:pPr>
            <a:r>
              <a:rPr lang="es-EC" dirty="0"/>
              <a:t>ylabel('V[N]');</a:t>
            </a:r>
          </a:p>
          <a:p>
            <a:pPr marL="0" indent="0">
              <a:buNone/>
            </a:pPr>
            <a:r>
              <a:rPr lang="es-EC" dirty="0"/>
              <a:t>title('Fuerzas Cortantes en el eje');</a:t>
            </a:r>
          </a:p>
          <a:p>
            <a:pPr marL="0" indent="0">
              <a:buNone/>
            </a:pPr>
            <a:r>
              <a:rPr lang="en-US" dirty="0"/>
              <a:t>grid on;</a:t>
            </a:r>
            <a:endParaRPr lang="es-EC" dirty="0"/>
          </a:p>
          <a:p>
            <a:pPr marL="0" indent="0">
              <a:buNone/>
            </a:pPr>
            <a:r>
              <a:rPr lang="en-US" dirty="0"/>
              <a:t>figure(2);plot(x,M1);</a:t>
            </a:r>
            <a:endParaRPr lang="es-EC" dirty="0"/>
          </a:p>
          <a:p>
            <a:pPr marL="0" indent="0">
              <a:buNone/>
            </a:pPr>
            <a:r>
              <a:rPr lang="es-EC" dirty="0"/>
              <a:t>xlabel('X[m]');</a:t>
            </a:r>
          </a:p>
          <a:p>
            <a:pPr marL="0" indent="0">
              <a:buNone/>
            </a:pPr>
            <a:r>
              <a:rPr lang="es-EC" dirty="0"/>
              <a:t>ylabel('M[Nm]');</a:t>
            </a:r>
          </a:p>
          <a:p>
            <a:pPr marL="0" indent="0">
              <a:buNone/>
            </a:pPr>
            <a:r>
              <a:rPr lang="es-EC" dirty="0"/>
              <a:t>title('Momento flector en el eje');</a:t>
            </a:r>
          </a:p>
          <a:p>
            <a:pPr marL="0" indent="0">
              <a:buNone/>
            </a:pPr>
            <a:r>
              <a:rPr lang="es-EC" dirty="0" err="1"/>
              <a:t>grid</a:t>
            </a:r>
            <a:r>
              <a:rPr lang="es-EC" dirty="0"/>
              <a:t> </a:t>
            </a:r>
            <a:r>
              <a:rPr lang="es-EC" dirty="0" err="1"/>
              <a:t>on</a:t>
            </a:r>
            <a:r>
              <a:rPr lang="es-EC" dirty="0"/>
              <a:t>;</a:t>
            </a:r>
          </a:p>
          <a:p>
            <a:endParaRPr lang="es-EC"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5401" y="1811548"/>
            <a:ext cx="1620337" cy="2501660"/>
          </a:xfrm>
          <a:prstGeom prst="rect">
            <a:avLst/>
          </a:prstGeom>
          <a:noFill/>
          <a:ln>
            <a:noFill/>
          </a:ln>
        </p:spPr>
      </p:pic>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9307" y="0"/>
            <a:ext cx="1612308" cy="1753990"/>
          </a:xfrm>
          <a:prstGeom prst="rect">
            <a:avLst/>
          </a:prstGeom>
          <a:noFill/>
          <a:ln>
            <a:noFill/>
          </a:ln>
        </p:spPr>
      </p:pic>
    </p:spTree>
    <p:extLst>
      <p:ext uri="{BB962C8B-B14F-4D97-AF65-F5344CB8AC3E}">
        <p14:creationId xmlns:p14="http://schemas.microsoft.com/office/powerpoint/2010/main" val="34560648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r="52409"/>
          <a:stretch/>
        </p:blipFill>
        <p:spPr bwMode="auto">
          <a:xfrm>
            <a:off x="1802921" y="595223"/>
            <a:ext cx="3400131" cy="3090780"/>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51825"/>
          <a:stretch/>
        </p:blipFill>
        <p:spPr bwMode="auto">
          <a:xfrm>
            <a:off x="6202391" y="595223"/>
            <a:ext cx="3400131" cy="309078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1457864" y="4045789"/>
            <a:ext cx="9230264" cy="1261884"/>
          </a:xfrm>
          <a:prstGeom prst="rect">
            <a:avLst/>
          </a:prstGeom>
          <a:noFill/>
        </p:spPr>
        <p:txBody>
          <a:bodyPr wrap="square" rtlCol="0">
            <a:spAutoFit/>
          </a:bodyPr>
          <a:lstStyle/>
          <a:p>
            <a:r>
              <a:rPr lang="es-MX" sz="2000" dirty="0"/>
              <a:t>Donde se puede observar que el momento flector máximo a que está sometido el eje es </a:t>
            </a:r>
            <a:r>
              <a:rPr lang="es-MX" sz="2000" dirty="0" smtClean="0"/>
              <a:t>de -20.06 </a:t>
            </a:r>
            <a:r>
              <a:rPr lang="es-MX" sz="2000" dirty="0"/>
              <a:t>[Nm</a:t>
            </a:r>
            <a:r>
              <a:rPr lang="es-MX" sz="2000" dirty="0" smtClean="0"/>
              <a:t>].</a:t>
            </a:r>
          </a:p>
          <a:p>
            <a:endParaRPr lang="es-MX" dirty="0" smtClean="0"/>
          </a:p>
          <a:p>
            <a:endParaRPr lang="es-EC" dirty="0"/>
          </a:p>
        </p:txBody>
      </p:sp>
      <p:pic>
        <p:nvPicPr>
          <p:cNvPr id="7"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9307" y="0"/>
            <a:ext cx="1612308" cy="1753990"/>
          </a:xfrm>
          <a:prstGeom prst="rect">
            <a:avLst/>
          </a:prstGeom>
          <a:noFill/>
          <a:ln>
            <a:noFill/>
          </a:ln>
        </p:spPr>
      </p:pic>
    </p:spTree>
    <p:extLst>
      <p:ext uri="{BB962C8B-B14F-4D97-AF65-F5344CB8AC3E}">
        <p14:creationId xmlns:p14="http://schemas.microsoft.com/office/powerpoint/2010/main" val="31184141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293298"/>
                <a:ext cx="10058400" cy="6150634"/>
              </a:xfrm>
            </p:spPr>
            <p:txBody>
              <a:bodyPr>
                <a:normAutofit/>
              </a:bodyPr>
              <a:lstStyle/>
              <a:p>
                <a:pPr marL="0" indent="0">
                  <a:buNone/>
                </a:pPr>
                <a:r>
                  <a:rPr lang="es-MX" sz="2400" dirty="0" smtClean="0"/>
                  <a:t>Se calcula la resistencia a la fatiga con la siguiente expresión:</a:t>
                </a:r>
                <a:endParaRPr lang="es-EC" sz="2400" dirty="0"/>
              </a:p>
              <a:p>
                <a:pPr marL="0" indent="0" algn="ctr">
                  <a:buNone/>
                </a:pPr>
                <a:r>
                  <a:rPr lang="es-EC" sz="2800" dirty="0"/>
                  <a:t> </a:t>
                </a:r>
                <a14:m>
                  <m:oMath xmlns:m="http://schemas.openxmlformats.org/officeDocument/2006/math">
                    <m:sSub>
                      <m:sSubPr>
                        <m:ctrlPr>
                          <a:rPr lang="es-EC" sz="2800" i="1">
                            <a:latin typeface="Cambria Math" panose="02040503050406030204" pitchFamily="18" charset="0"/>
                          </a:rPr>
                        </m:ctrlPr>
                      </m:sSubPr>
                      <m:e>
                        <m:r>
                          <a:rPr lang="es-ES_tradnl" sz="2800" i="1">
                            <a:latin typeface="Cambria Math" panose="02040503050406030204" pitchFamily="18" charset="0"/>
                          </a:rPr>
                          <m:t>𝑆</m:t>
                        </m:r>
                      </m:e>
                      <m:sub>
                        <m:r>
                          <a:rPr lang="es-ES_tradnl" sz="2800" i="1">
                            <a:latin typeface="Cambria Math" panose="02040503050406030204" pitchFamily="18" charset="0"/>
                          </a:rPr>
                          <m:t>𝑛</m:t>
                        </m:r>
                      </m:sub>
                    </m:sSub>
                    <m:r>
                      <a:rPr lang="es-ES_tradnl" sz="2800" i="1">
                        <a:latin typeface="Cambria Math" panose="02040503050406030204" pitchFamily="18" charset="0"/>
                      </a:rPr>
                      <m:t>=</m:t>
                    </m:r>
                    <m:sSubSup>
                      <m:sSubSupPr>
                        <m:ctrlPr>
                          <a:rPr lang="es-EC" sz="2800" i="1">
                            <a:latin typeface="Cambria Math" panose="02040503050406030204" pitchFamily="18" charset="0"/>
                          </a:rPr>
                        </m:ctrlPr>
                      </m:sSubSupPr>
                      <m:e>
                        <m:r>
                          <a:rPr lang="es-ES_tradnl" sz="2800" i="1">
                            <a:latin typeface="Cambria Math" panose="02040503050406030204" pitchFamily="18" charset="0"/>
                          </a:rPr>
                          <m:t>𝑆</m:t>
                        </m:r>
                      </m:e>
                      <m:sub>
                        <m:r>
                          <a:rPr lang="es-ES_tradnl" sz="2800" i="1">
                            <a:latin typeface="Cambria Math" panose="02040503050406030204" pitchFamily="18" charset="0"/>
                          </a:rPr>
                          <m:t>𝑛</m:t>
                        </m:r>
                      </m:sub>
                      <m:sup>
                        <m:r>
                          <a:rPr lang="es-ES_tradnl" sz="2800" i="1">
                            <a:latin typeface="Cambria Math" panose="02040503050406030204" pitchFamily="18" charset="0"/>
                          </a:rPr>
                          <m:t>′</m:t>
                        </m:r>
                      </m:sup>
                    </m:sSubSup>
                    <m:r>
                      <a:rPr lang="es-ES_tradnl" sz="2800" i="1">
                        <a:latin typeface="Cambria Math" panose="02040503050406030204" pitchFamily="18" charset="0"/>
                      </a:rPr>
                      <m:t>∗</m:t>
                    </m:r>
                    <m:sSub>
                      <m:sSubPr>
                        <m:ctrlPr>
                          <a:rPr lang="es-EC" sz="2800" i="1">
                            <a:latin typeface="Cambria Math" panose="02040503050406030204" pitchFamily="18" charset="0"/>
                          </a:rPr>
                        </m:ctrlPr>
                      </m:sSubPr>
                      <m:e>
                        <m:r>
                          <a:rPr lang="es-ES_tradnl" sz="2800" i="1">
                            <a:latin typeface="Cambria Math" panose="02040503050406030204" pitchFamily="18" charset="0"/>
                          </a:rPr>
                          <m:t>𝐶</m:t>
                        </m:r>
                      </m:e>
                      <m:sub>
                        <m:r>
                          <a:rPr lang="es-ES_tradnl" sz="2800" i="1">
                            <a:latin typeface="Cambria Math" panose="02040503050406030204" pitchFamily="18" charset="0"/>
                          </a:rPr>
                          <m:t>𝑚</m:t>
                        </m:r>
                      </m:sub>
                    </m:sSub>
                    <m:r>
                      <a:rPr lang="es-ES_tradnl" sz="2800" i="1">
                        <a:latin typeface="Cambria Math" panose="02040503050406030204" pitchFamily="18" charset="0"/>
                      </a:rPr>
                      <m:t>∗</m:t>
                    </m:r>
                    <m:sSub>
                      <m:sSubPr>
                        <m:ctrlPr>
                          <a:rPr lang="es-EC" sz="2800" i="1">
                            <a:latin typeface="Cambria Math" panose="02040503050406030204" pitchFamily="18" charset="0"/>
                          </a:rPr>
                        </m:ctrlPr>
                      </m:sSubPr>
                      <m:e>
                        <m:r>
                          <a:rPr lang="es-ES_tradnl" sz="2800" i="1">
                            <a:latin typeface="Cambria Math" panose="02040503050406030204" pitchFamily="18" charset="0"/>
                          </a:rPr>
                          <m:t>𝐶</m:t>
                        </m:r>
                      </m:e>
                      <m:sub>
                        <m:r>
                          <a:rPr lang="es-ES_tradnl" sz="2800" i="1">
                            <a:latin typeface="Cambria Math" panose="02040503050406030204" pitchFamily="18" charset="0"/>
                          </a:rPr>
                          <m:t>𝑠𝑡</m:t>
                        </m:r>
                      </m:sub>
                    </m:sSub>
                    <m:r>
                      <a:rPr lang="es-ES_tradnl" sz="2800" i="1">
                        <a:latin typeface="Cambria Math" panose="02040503050406030204" pitchFamily="18" charset="0"/>
                      </a:rPr>
                      <m:t>∗</m:t>
                    </m:r>
                    <m:sSub>
                      <m:sSubPr>
                        <m:ctrlPr>
                          <a:rPr lang="es-EC" sz="2800" i="1">
                            <a:latin typeface="Cambria Math" panose="02040503050406030204" pitchFamily="18" charset="0"/>
                          </a:rPr>
                        </m:ctrlPr>
                      </m:sSubPr>
                      <m:e>
                        <m:r>
                          <a:rPr lang="es-ES_tradnl" sz="2800" i="1">
                            <a:latin typeface="Cambria Math" panose="02040503050406030204" pitchFamily="18" charset="0"/>
                          </a:rPr>
                          <m:t>𝐶</m:t>
                        </m:r>
                      </m:e>
                      <m:sub>
                        <m:r>
                          <a:rPr lang="es-ES_tradnl" sz="2800" i="1">
                            <a:latin typeface="Cambria Math" panose="02040503050406030204" pitchFamily="18" charset="0"/>
                          </a:rPr>
                          <m:t>𝑟</m:t>
                        </m:r>
                      </m:sub>
                    </m:sSub>
                    <m:r>
                      <a:rPr lang="es-ES_tradnl" sz="2800" i="1">
                        <a:latin typeface="Cambria Math" panose="02040503050406030204" pitchFamily="18" charset="0"/>
                      </a:rPr>
                      <m:t>∗</m:t>
                    </m:r>
                    <m:sSub>
                      <m:sSubPr>
                        <m:ctrlPr>
                          <a:rPr lang="es-EC" sz="2800" i="1">
                            <a:latin typeface="Cambria Math" panose="02040503050406030204" pitchFamily="18" charset="0"/>
                          </a:rPr>
                        </m:ctrlPr>
                      </m:sSubPr>
                      <m:e>
                        <m:r>
                          <a:rPr lang="es-ES_tradnl" sz="2800" i="1">
                            <a:latin typeface="Cambria Math" panose="02040503050406030204" pitchFamily="18" charset="0"/>
                          </a:rPr>
                          <m:t>𝐶</m:t>
                        </m:r>
                      </m:e>
                      <m:sub>
                        <m:r>
                          <a:rPr lang="es-ES_tradnl" sz="2800" i="1">
                            <a:latin typeface="Cambria Math" panose="02040503050406030204" pitchFamily="18" charset="0"/>
                          </a:rPr>
                          <m:t>𝑠</m:t>
                        </m:r>
                      </m:sub>
                    </m:sSub>
                  </m:oMath>
                </a14:m>
                <a:r>
                  <a:rPr lang="es-ES_tradnl" sz="2800" dirty="0"/>
                  <a:t> </a:t>
                </a:r>
                <a:endParaRPr lang="es-ES_tradnl" sz="2800" dirty="0" smtClean="0"/>
              </a:p>
              <a:p>
                <a:pPr marL="0" indent="0">
                  <a:buNone/>
                </a:pPr>
                <a:r>
                  <a:rPr lang="es-ES_tradnl" sz="2400" dirty="0"/>
                  <a:t>Donde:</a:t>
                </a:r>
                <a:endParaRPr lang="es-EC" sz="2400" dirty="0"/>
              </a:p>
              <a:p>
                <a:pPr marL="0" indent="0">
                  <a:buNone/>
                </a:pPr>
                <a:r>
                  <a:rPr lang="es-ES_tradnl" sz="2400" dirty="0"/>
                  <a:t> </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a:rPr lang="es-ES_tradnl" sz="2400" i="1">
                            <a:latin typeface="Cambria Math" panose="02040503050406030204" pitchFamily="18" charset="0"/>
                          </a:rPr>
                          <m:t>𝐶</m:t>
                        </m:r>
                      </m:e>
                      <m:sub>
                        <m:r>
                          <a:rPr lang="es-ES_tradnl" sz="2400" i="1">
                            <a:latin typeface="Cambria Math" panose="02040503050406030204" pitchFamily="18" charset="0"/>
                          </a:rPr>
                          <m:t>𝑚</m:t>
                        </m:r>
                      </m:sub>
                    </m:sSub>
                  </m:oMath>
                </a14:m>
                <a:r>
                  <a:rPr lang="es-ES_tradnl" sz="2400" dirty="0"/>
                  <a:t>: Es el factor del material, cuyo valor es 1 dado que es un acero de alta calidad, forjado y con tratamiento térmicos.</a:t>
                </a:r>
                <a:endParaRPr lang="es-EC" sz="2400" dirty="0"/>
              </a:p>
              <a:p>
                <a:pPr marL="0" indent="0">
                  <a:buNone/>
                </a:pPr>
                <a:r>
                  <a:rPr lang="es-ES_tradnl" sz="2400" dirty="0"/>
                  <a:t> </a:t>
                </a:r>
                <a14:m>
                  <m:oMath xmlns:m="http://schemas.openxmlformats.org/officeDocument/2006/math">
                    <m:sSub>
                      <m:sSubPr>
                        <m:ctrlPr>
                          <a:rPr lang="es-EC" sz="2400" i="1">
                            <a:latin typeface="Cambria Math" panose="02040503050406030204" pitchFamily="18" charset="0"/>
                          </a:rPr>
                        </m:ctrlPr>
                      </m:sSubPr>
                      <m:e>
                        <m:r>
                          <a:rPr lang="es-ES_tradnl" sz="2400" i="1">
                            <a:latin typeface="Cambria Math" panose="02040503050406030204" pitchFamily="18" charset="0"/>
                          </a:rPr>
                          <m:t>𝐶</m:t>
                        </m:r>
                      </m:e>
                      <m:sub>
                        <m:r>
                          <a:rPr lang="es-ES_tradnl" sz="2400" i="1">
                            <a:latin typeface="Cambria Math" panose="02040503050406030204" pitchFamily="18" charset="0"/>
                          </a:rPr>
                          <m:t>𝑠𝑡</m:t>
                        </m:r>
                      </m:sub>
                    </m:sSub>
                  </m:oMath>
                </a14:m>
                <a:r>
                  <a:rPr lang="es-ES_tradnl" sz="2400" dirty="0"/>
                  <a:t>: Es el factor de tipo de esfuerzo, cuyo valor es 1 para flexión.</a:t>
                </a:r>
                <a:endParaRPr lang="es-EC" sz="2400" dirty="0"/>
              </a:p>
              <a:p>
                <a:pPr marL="0" indent="0">
                  <a:buNone/>
                </a:pPr>
                <a:r>
                  <a:rPr lang="es-ES_tradnl" sz="2400" dirty="0"/>
                  <a:t> </a:t>
                </a:r>
                <a14:m>
                  <m:oMath xmlns:m="http://schemas.openxmlformats.org/officeDocument/2006/math">
                    <m:sSub>
                      <m:sSubPr>
                        <m:ctrlPr>
                          <a:rPr lang="es-EC" sz="2400" i="1">
                            <a:latin typeface="Cambria Math" panose="02040503050406030204" pitchFamily="18" charset="0"/>
                          </a:rPr>
                        </m:ctrlPr>
                      </m:sSubPr>
                      <m:e>
                        <m:r>
                          <a:rPr lang="es-ES_tradnl" sz="2400" i="1">
                            <a:latin typeface="Cambria Math" panose="02040503050406030204" pitchFamily="18" charset="0"/>
                          </a:rPr>
                          <m:t>𝐶</m:t>
                        </m:r>
                      </m:e>
                      <m:sub>
                        <m:r>
                          <a:rPr lang="es-ES_tradnl" sz="2400" i="1">
                            <a:latin typeface="Cambria Math" panose="02040503050406030204" pitchFamily="18" charset="0"/>
                          </a:rPr>
                          <m:t>𝑟</m:t>
                        </m:r>
                      </m:sub>
                    </m:sSub>
                  </m:oMath>
                </a14:m>
                <a:r>
                  <a:rPr lang="es-ES_tradnl" sz="2400" dirty="0"/>
                  <a:t>: Es el factor de confiabilidad del material, de acuerdo a la fuente del material se puede establecer un 88%.</a:t>
                </a:r>
                <a:endParaRPr lang="es-EC" sz="2400" dirty="0"/>
              </a:p>
              <a:p>
                <a:pPr marL="0" indent="0">
                  <a:buNone/>
                </a:pPr>
                <a:r>
                  <a:rPr lang="es-ES_tradnl" dirty="0"/>
                  <a:t> </a:t>
                </a: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293298"/>
                <a:ext cx="10058400" cy="6150634"/>
              </a:xfrm>
              <a:blipFill rotWithShape="0">
                <a:blip r:embed="rId2"/>
                <a:stretch>
                  <a:fillRect l="-909" t="-793" r="-1152"/>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8128" y="94890"/>
            <a:ext cx="1342717" cy="1503823"/>
          </a:xfrm>
          <a:prstGeom prst="rect">
            <a:avLst/>
          </a:prstGeom>
          <a:noFill/>
          <a:ln>
            <a:noFill/>
          </a:ln>
        </p:spPr>
      </p:pic>
    </p:spTree>
    <p:extLst>
      <p:ext uri="{BB962C8B-B14F-4D97-AF65-F5344CB8AC3E}">
        <p14:creationId xmlns:p14="http://schemas.microsoft.com/office/powerpoint/2010/main" val="12640232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802257"/>
                <a:ext cx="10058400" cy="5232783"/>
              </a:xfrm>
            </p:spPr>
            <p:txBody>
              <a:bodyPr/>
              <a:lstStyle/>
              <a:p>
                <a:pPr marL="0" indent="0">
                  <a:buNone/>
                </a:pPr>
                <a14:m>
                  <m:oMath xmlns:m="http://schemas.openxmlformats.org/officeDocument/2006/math">
                    <m:sSub>
                      <m:sSubPr>
                        <m:ctrlPr>
                          <a:rPr lang="es-EC" sz="2400" i="1">
                            <a:latin typeface="Cambria Math" panose="02040503050406030204" pitchFamily="18" charset="0"/>
                          </a:rPr>
                        </m:ctrlPr>
                      </m:sSubPr>
                      <m:e>
                        <m:r>
                          <a:rPr lang="es-ES_tradnl" sz="2400" i="1">
                            <a:latin typeface="Cambria Math" panose="02040503050406030204" pitchFamily="18" charset="0"/>
                          </a:rPr>
                          <m:t>𝐶</m:t>
                        </m:r>
                      </m:e>
                      <m:sub>
                        <m:r>
                          <a:rPr lang="es-ES_tradnl" sz="2400" i="1">
                            <a:latin typeface="Cambria Math" panose="02040503050406030204" pitchFamily="18" charset="0"/>
                          </a:rPr>
                          <m:t>𝑠</m:t>
                        </m:r>
                      </m:sub>
                    </m:sSub>
                    <m:r>
                      <a:rPr lang="es-ES_tradnl" sz="2400" i="1">
                        <a:latin typeface="Cambria Math" panose="02040503050406030204" pitchFamily="18" charset="0"/>
                      </a:rPr>
                      <m:t>:</m:t>
                    </m:r>
                  </m:oMath>
                </a14:m>
                <a:r>
                  <a:rPr lang="es-ES_tradnl" sz="2400" dirty="0"/>
                  <a:t> Es el factor de tamaño, para el cálculo de este factor se asume un diámetro de 30 [mm], de esta manera </a:t>
                </a:r>
                <a14:m>
                  <m:oMath xmlns:m="http://schemas.openxmlformats.org/officeDocument/2006/math">
                    <m:sSub>
                      <m:sSubPr>
                        <m:ctrlPr>
                          <a:rPr lang="es-EC" sz="2400" i="1">
                            <a:latin typeface="Cambria Math" panose="02040503050406030204" pitchFamily="18" charset="0"/>
                          </a:rPr>
                        </m:ctrlPr>
                      </m:sSubPr>
                      <m:e>
                        <m:r>
                          <a:rPr lang="es-ES_tradnl" sz="2400" i="1">
                            <a:latin typeface="Cambria Math" panose="02040503050406030204" pitchFamily="18" charset="0"/>
                          </a:rPr>
                          <m:t>𝐶</m:t>
                        </m:r>
                      </m:e>
                      <m:sub>
                        <m:r>
                          <a:rPr lang="es-ES_tradnl" sz="2400" i="1">
                            <a:latin typeface="Cambria Math" panose="02040503050406030204" pitchFamily="18" charset="0"/>
                          </a:rPr>
                          <m:t>𝑠</m:t>
                        </m:r>
                      </m:sub>
                    </m:sSub>
                    <m:r>
                      <a:rPr lang="es-ES_tradnl" sz="2400" i="1">
                        <a:latin typeface="Cambria Math" panose="02040503050406030204" pitchFamily="18" charset="0"/>
                      </a:rPr>
                      <m:t>=0.9</m:t>
                    </m:r>
                  </m:oMath>
                </a14:m>
                <a:r>
                  <a:rPr lang="es-ES_tradnl" sz="2400" dirty="0"/>
                  <a:t>, según Shigley.</a:t>
                </a:r>
              </a:p>
              <a:p>
                <a:pPr marL="0" indent="0">
                  <a:buNone/>
                </a:pPr>
                <a:r>
                  <a:rPr lang="es-EC" sz="2400" dirty="0"/>
                  <a:t>Donde </a:t>
                </a:r>
                <a14:m>
                  <m:oMath xmlns:m="http://schemas.openxmlformats.org/officeDocument/2006/math">
                    <m:sSub>
                      <m:sSubPr>
                        <m:ctrlPr>
                          <a:rPr lang="es-EC"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𝑛</m:t>
                        </m:r>
                      </m:sub>
                    </m:sSub>
                    <m:r>
                      <a:rPr lang="es-EC" sz="2400" i="1">
                        <a:latin typeface="Cambria Math" panose="02040503050406030204" pitchFamily="18" charset="0"/>
                      </a:rPr>
                      <m:t>′</m:t>
                    </m:r>
                  </m:oMath>
                </a14:m>
                <a:r>
                  <a:rPr lang="es-EC" sz="2400" dirty="0"/>
                  <a:t> es el límite de resistencia a la fatiga igual a 0.5 </a:t>
                </a:r>
                <a14:m>
                  <m:oMath xmlns:m="http://schemas.openxmlformats.org/officeDocument/2006/math">
                    <m:sSub>
                      <m:sSubPr>
                        <m:ctrlPr>
                          <a:rPr lang="es-EC"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𝑢𝑡</m:t>
                        </m:r>
                      </m:sub>
                    </m:sSub>
                  </m:oMath>
                </a14:m>
                <a:r>
                  <a:rPr lang="es-EC" sz="2400" dirty="0"/>
                  <a:t> para aceros que tengan un valor de </a:t>
                </a:r>
                <a14:m>
                  <m:oMath xmlns:m="http://schemas.openxmlformats.org/officeDocument/2006/math">
                    <m:sSub>
                      <m:sSubPr>
                        <m:ctrlPr>
                          <a:rPr lang="es-EC"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𝑢𝑡</m:t>
                        </m:r>
                      </m:sub>
                    </m:sSub>
                  </m:oMath>
                </a14:m>
                <a:r>
                  <a:rPr lang="es-EC" sz="2400" dirty="0"/>
                  <a:t> menor a los 1400 [MPa</a:t>
                </a:r>
                <a:r>
                  <a:rPr lang="es-EC" sz="2400" dirty="0" smtClean="0"/>
                  <a:t>].</a:t>
                </a:r>
              </a:p>
              <a:p>
                <a:pPr marL="0" indent="0">
                  <a:buNone/>
                </a:pPr>
                <a:endParaRPr lang="es-EC" sz="2400" dirty="0"/>
              </a:p>
              <a:p>
                <a:pPr marL="0" indent="0">
                  <a:buNone/>
                </a:pPr>
                <a:r>
                  <a:rPr lang="es-EC" sz="2400" dirty="0"/>
                  <a:t> El esfuerzo último a la tensión es 965 [MPa]. De esta manera </a:t>
                </a:r>
                <a14:m>
                  <m:oMath xmlns:m="http://schemas.openxmlformats.org/officeDocument/2006/math">
                    <m:sSub>
                      <m:sSubPr>
                        <m:ctrlPr>
                          <a:rPr lang="es-EC"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𝑛</m:t>
                        </m:r>
                      </m:sub>
                    </m:sSub>
                    <m:r>
                      <a:rPr lang="es-EC" sz="2400" i="1">
                        <a:latin typeface="Cambria Math" panose="02040503050406030204" pitchFamily="18" charset="0"/>
                      </a:rPr>
                      <m:t>′</m:t>
                    </m:r>
                  </m:oMath>
                </a14:m>
                <a:r>
                  <a:rPr lang="es-EC" sz="2400" dirty="0"/>
                  <a:t> = 482.5 [MPa].</a:t>
                </a:r>
              </a:p>
              <a:p>
                <a:pPr marL="0" indent="0">
                  <a:buNone/>
                </a:pPr>
                <a:endParaRPr lang="es-EC" sz="2400" i="1" dirty="0"/>
              </a:p>
              <a:p>
                <a:pPr marL="0" indent="0">
                  <a:buNone/>
                </a:pPr>
                <a14:m>
                  <m:oMathPara xmlns:m="http://schemas.openxmlformats.org/officeDocument/2006/math">
                    <m:oMathParaPr>
                      <m:jc m:val="center"/>
                    </m:oMathParaPr>
                    <m:oMath xmlns:m="http://schemas.openxmlformats.org/officeDocument/2006/math">
                      <m:sSub>
                        <m:sSubPr>
                          <m:ctrlPr>
                            <a:rPr lang="es-EC" sz="2800" i="1">
                              <a:latin typeface="Cambria Math" panose="02040503050406030204" pitchFamily="18" charset="0"/>
                            </a:rPr>
                          </m:ctrlPr>
                        </m:sSubPr>
                        <m:e>
                          <m:r>
                            <a:rPr lang="es-ES_tradnl" sz="2800" i="1">
                              <a:latin typeface="Cambria Math" panose="02040503050406030204" pitchFamily="18" charset="0"/>
                            </a:rPr>
                            <m:t>𝑆</m:t>
                          </m:r>
                        </m:e>
                        <m:sub>
                          <m:r>
                            <a:rPr lang="es-ES_tradnl" sz="2800" i="1">
                              <a:latin typeface="Cambria Math" panose="02040503050406030204" pitchFamily="18" charset="0"/>
                            </a:rPr>
                            <m:t>𝑛</m:t>
                          </m:r>
                        </m:sub>
                      </m:sSub>
                      <m:r>
                        <a:rPr lang="es-ES_tradnl" sz="2800" i="1">
                          <a:latin typeface="Cambria Math" panose="02040503050406030204" pitchFamily="18" charset="0"/>
                        </a:rPr>
                        <m:t>=482.5 </m:t>
                      </m:r>
                      <m:d>
                        <m:dPr>
                          <m:begChr m:val="["/>
                          <m:endChr m:val="]"/>
                          <m:ctrlPr>
                            <a:rPr lang="es-EC" sz="2800" i="1">
                              <a:latin typeface="Cambria Math" panose="02040503050406030204" pitchFamily="18" charset="0"/>
                            </a:rPr>
                          </m:ctrlPr>
                        </m:dPr>
                        <m:e>
                          <m:r>
                            <a:rPr lang="es-ES_tradnl" sz="2800" i="1">
                              <a:latin typeface="Cambria Math" panose="02040503050406030204" pitchFamily="18" charset="0"/>
                            </a:rPr>
                            <m:t>𝑀𝑃𝑎</m:t>
                          </m:r>
                        </m:e>
                      </m:d>
                      <m:r>
                        <a:rPr lang="es-ES_tradnl" sz="2800" i="1">
                          <a:latin typeface="Cambria Math" panose="02040503050406030204" pitchFamily="18" charset="0"/>
                        </a:rPr>
                        <m:t>∗1∗1∗0.88∗0.9</m:t>
                      </m:r>
                    </m:oMath>
                  </m:oMathPara>
                </a14:m>
                <a:endParaRPr lang="es-EC" sz="2800" i="1" dirty="0"/>
              </a:p>
              <a:p>
                <a:pPr marL="0" indent="0">
                  <a:buNone/>
                </a:pPr>
                <a14:m>
                  <m:oMathPara xmlns:m="http://schemas.openxmlformats.org/officeDocument/2006/math">
                    <m:oMathParaPr>
                      <m:jc m:val="center"/>
                    </m:oMathParaPr>
                    <m:oMath xmlns:m="http://schemas.openxmlformats.org/officeDocument/2006/math">
                      <m:sSub>
                        <m:sSubPr>
                          <m:ctrlPr>
                            <a:rPr lang="es-EC" sz="2800" i="1">
                              <a:latin typeface="Cambria Math" panose="02040503050406030204" pitchFamily="18" charset="0"/>
                            </a:rPr>
                          </m:ctrlPr>
                        </m:sSubPr>
                        <m:e>
                          <m:r>
                            <a:rPr lang="es-ES_tradnl" sz="2800" i="1">
                              <a:latin typeface="Cambria Math" panose="02040503050406030204" pitchFamily="18" charset="0"/>
                            </a:rPr>
                            <m:t>𝑆</m:t>
                          </m:r>
                        </m:e>
                        <m:sub>
                          <m:r>
                            <a:rPr lang="es-ES_tradnl" sz="2800" i="1">
                              <a:latin typeface="Cambria Math" panose="02040503050406030204" pitchFamily="18" charset="0"/>
                            </a:rPr>
                            <m:t>𝑛</m:t>
                          </m:r>
                        </m:sub>
                      </m:sSub>
                      <m:r>
                        <a:rPr lang="es-ES_tradnl" sz="2800" i="1">
                          <a:latin typeface="Cambria Math" panose="02040503050406030204" pitchFamily="18" charset="0"/>
                        </a:rPr>
                        <m:t>=382.14[</m:t>
                      </m:r>
                      <m:r>
                        <a:rPr lang="es-ES_tradnl" sz="2800" i="1">
                          <a:latin typeface="Cambria Math" panose="02040503050406030204" pitchFamily="18" charset="0"/>
                        </a:rPr>
                        <m:t>𝑀𝑃𝑎</m:t>
                      </m:r>
                      <m:r>
                        <a:rPr lang="es-ES_tradnl" sz="2800" i="1">
                          <a:latin typeface="Cambria Math" panose="02040503050406030204" pitchFamily="18" charset="0"/>
                        </a:rPr>
                        <m:t>]</m:t>
                      </m:r>
                    </m:oMath>
                  </m:oMathPara>
                </a14:m>
                <a:endParaRPr lang="es-EC" sz="2800"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802257"/>
                <a:ext cx="10058400" cy="5232783"/>
              </a:xfrm>
              <a:blipFill rotWithShape="0">
                <a:blip r:embed="rId2"/>
                <a:stretch>
                  <a:fillRect l="-909" t="-932" r="-121"/>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8128" y="94890"/>
            <a:ext cx="1342717" cy="1503823"/>
          </a:xfrm>
          <a:prstGeom prst="rect">
            <a:avLst/>
          </a:prstGeom>
          <a:noFill/>
          <a:ln>
            <a:noFill/>
          </a:ln>
        </p:spPr>
      </p:pic>
    </p:spTree>
    <p:extLst>
      <p:ext uri="{BB962C8B-B14F-4D97-AF65-F5344CB8AC3E}">
        <p14:creationId xmlns:p14="http://schemas.microsoft.com/office/powerpoint/2010/main" val="502606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20771"/>
                <a:ext cx="10058400" cy="5748324"/>
              </a:xfrm>
            </p:spPr>
            <p:txBody>
              <a:bodyPr/>
              <a:lstStyle/>
              <a:p>
                <a:pPr marL="0" indent="0">
                  <a:buNone/>
                </a:pPr>
                <a:endParaRPr lang="es-ES_tradnl" dirty="0" smtClean="0"/>
              </a:p>
              <a:p>
                <a:pPr marL="0" indent="0" algn="just">
                  <a:buNone/>
                </a:pPr>
                <a:r>
                  <a:rPr lang="es-ES_tradnl" sz="2400" dirty="0" smtClean="0"/>
                  <a:t>El </a:t>
                </a:r>
                <a:r>
                  <a:rPr lang="es-ES_tradnl" sz="2400" dirty="0"/>
                  <a:t>valor de kf se calcula a partir de la siguiente expresión.</a:t>
                </a:r>
                <a:endParaRPr lang="es-EC" sz="2400" dirty="0"/>
              </a:p>
              <a:p>
                <a:pPr marL="0" indent="0" algn="ctr">
                  <a:buNone/>
                </a:pPr>
                <a:r>
                  <a:rPr lang="es-ES_tradnl" sz="2400" dirty="0"/>
                  <a:t> </a:t>
                </a:r>
                <a14:m>
                  <m:oMath xmlns:m="http://schemas.openxmlformats.org/officeDocument/2006/math">
                    <m:r>
                      <a:rPr lang="es-ES_tradnl" sz="2400" i="1">
                        <a:latin typeface="Cambria Math" panose="02040503050406030204" pitchFamily="18" charset="0"/>
                      </a:rPr>
                      <m:t>𝐾𝑓</m:t>
                    </m:r>
                    <m:r>
                      <a:rPr lang="es-ES_tradnl" sz="2400" i="1">
                        <a:latin typeface="Cambria Math" panose="02040503050406030204" pitchFamily="18" charset="0"/>
                      </a:rPr>
                      <m:t>=1+</m:t>
                    </m:r>
                    <m:r>
                      <a:rPr lang="es-ES_tradnl" sz="2400" i="1">
                        <a:latin typeface="Cambria Math" panose="02040503050406030204" pitchFamily="18" charset="0"/>
                      </a:rPr>
                      <m:t>𝑞</m:t>
                    </m:r>
                    <m:r>
                      <a:rPr lang="es-ES_tradnl" sz="2400" i="1">
                        <a:latin typeface="Cambria Math" panose="02040503050406030204" pitchFamily="18" charset="0"/>
                      </a:rPr>
                      <m:t>∗(</m:t>
                    </m:r>
                    <m:r>
                      <a:rPr lang="es-ES_tradnl" sz="2400" i="1">
                        <a:latin typeface="Cambria Math" panose="02040503050406030204" pitchFamily="18" charset="0"/>
                      </a:rPr>
                      <m:t>𝑘𝑡</m:t>
                    </m:r>
                    <m:r>
                      <a:rPr lang="es-ES_tradnl" sz="2400" i="1">
                        <a:latin typeface="Cambria Math" panose="02040503050406030204" pitchFamily="18" charset="0"/>
                      </a:rPr>
                      <m:t>−1)</m:t>
                    </m:r>
                  </m:oMath>
                </a14:m>
                <a:r>
                  <a:rPr lang="es-ES_tradnl" sz="2400" i="1" dirty="0"/>
                  <a:t> </a:t>
                </a:r>
                <a:endParaRPr lang="es-ES_tradnl" sz="2400" i="1" dirty="0" smtClean="0"/>
              </a:p>
              <a:p>
                <a:pPr marL="0" indent="0" algn="ctr">
                  <a:buNone/>
                </a:pPr>
                <a:endParaRPr lang="es-ES_tradnl" sz="2400" i="1" dirty="0" smtClean="0"/>
              </a:p>
              <a:p>
                <a:pPr marL="0" indent="0" algn="just">
                  <a:buNone/>
                </a:pPr>
                <a:r>
                  <a:rPr lang="es-ES_tradnl" sz="2400" dirty="0"/>
                  <a:t>Donde </a:t>
                </a:r>
                <a14:m>
                  <m:oMath xmlns:m="http://schemas.openxmlformats.org/officeDocument/2006/math">
                    <m:r>
                      <a:rPr lang="es-ES_tradnl" sz="2400" i="1">
                        <a:latin typeface="Cambria Math" panose="02040503050406030204" pitchFamily="18" charset="0"/>
                      </a:rPr>
                      <m:t>𝑞</m:t>
                    </m:r>
                  </m:oMath>
                </a14:m>
                <a:r>
                  <a:rPr lang="es-ES_tradnl" sz="2400" dirty="0"/>
                  <a:t> es un factor de sensibilidad a ranuras o muescas, y se calcula en base al radio del filete del hombro </a:t>
                </a:r>
                <a:r>
                  <a:rPr lang="es-ES_tradnl" sz="2400" dirty="0" smtClean="0"/>
                  <a:t>del eje.</a:t>
                </a:r>
              </a:p>
              <a:p>
                <a:pPr marL="0" indent="0" algn="just">
                  <a:buNone/>
                </a:pPr>
                <a:r>
                  <a:rPr lang="es-ES_tradnl" sz="2400" dirty="0"/>
                  <a:t>El radio del filete del </a:t>
                </a:r>
                <a:r>
                  <a:rPr lang="es-ES_tradnl" sz="2400" dirty="0" smtClean="0"/>
                  <a:t>hombro </a:t>
                </a:r>
                <a:r>
                  <a:rPr lang="es-ES_tradnl" sz="2400" dirty="0"/>
                  <a:t>del eje es de 1 [mm] y </a:t>
                </a:r>
                <a14:m>
                  <m:oMath xmlns:m="http://schemas.openxmlformats.org/officeDocument/2006/math">
                    <m:sSub>
                      <m:sSubPr>
                        <m:ctrlPr>
                          <a:rPr lang="es-EC" sz="2400" i="1">
                            <a:latin typeface="Cambria Math" panose="02040503050406030204" pitchFamily="18" charset="0"/>
                          </a:rPr>
                        </m:ctrlPr>
                      </m:sSubPr>
                      <m:e>
                        <m:r>
                          <a:rPr lang="es-ES_tradnl" sz="2400" i="1">
                            <a:latin typeface="Cambria Math" panose="02040503050406030204" pitchFamily="18" charset="0"/>
                          </a:rPr>
                          <m:t>𝑆</m:t>
                        </m:r>
                      </m:e>
                      <m:sub>
                        <m:r>
                          <a:rPr lang="es-ES_tradnl" sz="2400" i="1">
                            <a:latin typeface="Cambria Math" panose="02040503050406030204" pitchFamily="18" charset="0"/>
                          </a:rPr>
                          <m:t>𝑢𝑡</m:t>
                        </m:r>
                      </m:sub>
                    </m:sSub>
                    <m:r>
                      <a:rPr lang="es-EC" sz="2400" b="0" i="0" smtClean="0">
                        <a:latin typeface="Cambria Math" panose="02040503050406030204" pitchFamily="18" charset="0"/>
                      </a:rPr>
                      <m:t> </m:t>
                    </m:r>
                  </m:oMath>
                </a14:m>
                <a:r>
                  <a:rPr lang="es-ES_tradnl" sz="2400" dirty="0" smtClean="0"/>
                  <a:t>menor a 1[</a:t>
                </a:r>
                <a:r>
                  <a:rPr lang="es-ES_tradnl" sz="2400" dirty="0" err="1" smtClean="0"/>
                  <a:t>GPa</a:t>
                </a:r>
                <a:r>
                  <a:rPr lang="es-ES_tradnl" sz="2400" dirty="0" smtClean="0"/>
                  <a:t>], mediante el gráfico </a:t>
                </a:r>
                <a14:m>
                  <m:oMath xmlns:m="http://schemas.openxmlformats.org/officeDocument/2006/math">
                    <m:r>
                      <a:rPr lang="es-ES_tradnl" sz="2400" i="1">
                        <a:latin typeface="Cambria Math" panose="02040503050406030204" pitchFamily="18" charset="0"/>
                      </a:rPr>
                      <m:t>𝑞</m:t>
                    </m:r>
                  </m:oMath>
                </a14:m>
                <a:r>
                  <a:rPr lang="es-ES_tradnl" sz="2400" dirty="0"/>
                  <a:t> es de 0.75.</a:t>
                </a:r>
                <a:endParaRPr lang="es-EC" sz="2400"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20771"/>
                <a:ext cx="10058400" cy="5748324"/>
              </a:xfrm>
              <a:blipFill rotWithShape="0">
                <a:blip r:embed="rId2"/>
                <a:stretch>
                  <a:fillRect l="-909" r="-909"/>
                </a:stretch>
              </a:blipFill>
            </p:spPr>
            <p:txBody>
              <a:bodyPr/>
              <a:lstStyle/>
              <a:p>
                <a:r>
                  <a:rPr lang="es-EC">
                    <a:noFill/>
                  </a:rPr>
                  <a:t> </a:t>
                </a:r>
              </a:p>
            </p:txBody>
          </p:sp>
        </mc:Fallback>
      </mc:AlternateContent>
      <p:pic>
        <p:nvPicPr>
          <p:cNvPr id="4" name="Picture 3"/>
          <p:cNvPicPr>
            <a:picLocks noChangeAspect="1"/>
          </p:cNvPicPr>
          <p:nvPr/>
        </p:nvPicPr>
        <p:blipFill>
          <a:blip r:embed="rId3"/>
          <a:stretch>
            <a:fillRect/>
          </a:stretch>
        </p:blipFill>
        <p:spPr>
          <a:xfrm>
            <a:off x="3761117" y="3732469"/>
            <a:ext cx="4095638" cy="2797725"/>
          </a:xfrm>
          <a:prstGeom prst="rect">
            <a:avLst/>
          </a:prstGeom>
        </p:spPr>
      </p:pic>
      <p:pic>
        <p:nvPicPr>
          <p:cNvPr id="5"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9526" y="60385"/>
            <a:ext cx="1612308" cy="1753990"/>
          </a:xfrm>
          <a:prstGeom prst="rect">
            <a:avLst/>
          </a:prstGeom>
          <a:noFill/>
          <a:ln>
            <a:noFill/>
          </a:ln>
        </p:spPr>
      </p:pic>
    </p:spTree>
    <p:extLst>
      <p:ext uri="{BB962C8B-B14F-4D97-AF65-F5344CB8AC3E}">
        <p14:creationId xmlns:p14="http://schemas.microsoft.com/office/powerpoint/2010/main" val="31883462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19200" y="4580626"/>
                <a:ext cx="10058400" cy="1846054"/>
              </a:xfrm>
            </p:spPr>
            <p:txBody>
              <a:bodyPr>
                <a:normAutofit fontScale="85000" lnSpcReduction="20000"/>
              </a:bodyPr>
              <a:lstStyle/>
              <a:p>
                <a:pPr marL="0" indent="0" algn="just">
                  <a:buNone/>
                </a:pPr>
                <a:r>
                  <a:rPr lang="es-ES_tradnl" sz="2300" dirty="0"/>
                  <a:t>Para obtener el valor de kt, es necesario conocer el diámetro de mayor y menor tamaño de la flecha, para este caso se asumirá un d= 22 [mm] y un D= 25 [mm]. </a:t>
                </a:r>
                <a:endParaRPr lang="es-EC" sz="2300" dirty="0"/>
              </a:p>
              <a:p>
                <a:pPr marL="0" indent="0" algn="just">
                  <a:buNone/>
                </a:pPr>
                <a:r>
                  <a:rPr lang="es-ES_tradnl" sz="2300" dirty="0"/>
                  <a:t> </a:t>
                </a:r>
                <a:r>
                  <a:rPr lang="es-ES_tradnl" sz="2300" dirty="0" smtClean="0"/>
                  <a:t>Con </a:t>
                </a:r>
                <a:r>
                  <a:rPr lang="es-ES_tradnl" sz="2300" dirty="0"/>
                  <a:t>estos valores se obtiene un valor de kt= 2</a:t>
                </a:r>
                <a:r>
                  <a:rPr lang="es-ES_tradnl" sz="2300" dirty="0" smtClean="0"/>
                  <a:t>.</a:t>
                </a:r>
              </a:p>
              <a:p>
                <a:pPr marL="0" indent="0">
                  <a:buNone/>
                </a:pPr>
                <a14:m>
                  <m:oMathPara xmlns:m="http://schemas.openxmlformats.org/officeDocument/2006/math">
                    <m:oMathParaPr>
                      <m:jc m:val="centerGroup"/>
                    </m:oMathParaPr>
                    <m:oMath xmlns:m="http://schemas.openxmlformats.org/officeDocument/2006/math">
                      <m:r>
                        <a:rPr lang="es-ES_tradnl" sz="2300" i="1">
                          <a:latin typeface="Cambria Math" panose="02040503050406030204" pitchFamily="18" charset="0"/>
                        </a:rPr>
                        <m:t>𝐾𝑓</m:t>
                      </m:r>
                      <m:r>
                        <a:rPr lang="es-ES_tradnl" sz="2300" i="1">
                          <a:latin typeface="Cambria Math" panose="02040503050406030204" pitchFamily="18" charset="0"/>
                        </a:rPr>
                        <m:t>=1+0.75∗(2−1)</m:t>
                      </m:r>
                    </m:oMath>
                  </m:oMathPara>
                </a14:m>
                <a:endParaRPr lang="es-EC" sz="2300" dirty="0"/>
              </a:p>
              <a:p>
                <a:pPr marL="0" indent="0" algn="ctr">
                  <a:buNone/>
                </a:pPr>
                <a14:m>
                  <m:oMath xmlns:m="http://schemas.openxmlformats.org/officeDocument/2006/math">
                    <m:r>
                      <a:rPr lang="es-ES_tradnl" sz="2300" i="1">
                        <a:latin typeface="Cambria Math" panose="02040503050406030204" pitchFamily="18" charset="0"/>
                      </a:rPr>
                      <m:t>𝐾𝑓</m:t>
                    </m:r>
                    <m:r>
                      <a:rPr lang="es-ES_tradnl" sz="2300" i="1">
                        <a:latin typeface="Cambria Math" panose="02040503050406030204" pitchFamily="18" charset="0"/>
                      </a:rPr>
                      <m:t>=1.75</m:t>
                    </m:r>
                  </m:oMath>
                </a14:m>
                <a:r>
                  <a:rPr lang="es-ES_tradnl" sz="2300" i="1" dirty="0"/>
                  <a:t>                 </a:t>
                </a:r>
                <a:endParaRPr lang="es-EC" sz="2300" dirty="0"/>
              </a:p>
              <a:p>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19200" y="4580626"/>
                <a:ext cx="10058400" cy="1846054"/>
              </a:xfrm>
              <a:blipFill rotWithShape="0">
                <a:blip r:embed="rId2"/>
                <a:stretch>
                  <a:fillRect l="-606" t="-4950" r="-606" b="-3630"/>
                </a:stretch>
              </a:blipFill>
            </p:spPr>
            <p:txBody>
              <a:bodyPr/>
              <a:lstStyle/>
              <a:p>
                <a:r>
                  <a:rPr lang="es-EC">
                    <a:noFill/>
                  </a:rPr>
                  <a:t> </a:t>
                </a:r>
              </a:p>
            </p:txBody>
          </p:sp>
        </mc:Fallback>
      </mc:AlternateContent>
      <p:sp>
        <p:nvSpPr>
          <p:cNvPr id="6" name="Content Placeholder 2"/>
          <p:cNvSpPr txBox="1">
            <a:spLocks/>
          </p:cNvSpPr>
          <p:nvPr/>
        </p:nvSpPr>
        <p:spPr>
          <a:xfrm>
            <a:off x="1219200" y="264544"/>
            <a:ext cx="10058400" cy="1535502"/>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just"/>
            <a:r>
              <a:rPr lang="es-ES_tradnl" b="1" dirty="0" smtClean="0"/>
              <a:t>Kt</a:t>
            </a:r>
            <a:r>
              <a:rPr lang="es-ES_tradnl" dirty="0" smtClean="0"/>
              <a:t> es el factor teórico de concentración de esfuerzos, este depende de la configuración geométrica de la pieza y del tipo de carga aplicada. Para este caso se tiene una flecha sujeta a flexión por lo que el valor de kt se obtiene en base a la siguiente gráfica.</a:t>
            </a:r>
          </a:p>
          <a:p>
            <a:endParaRPr lang="es-EC" dirty="0" smtClean="0"/>
          </a:p>
          <a:p>
            <a:endParaRPr lang="es-EC" dirty="0"/>
          </a:p>
        </p:txBody>
      </p:sp>
      <p:pic>
        <p:nvPicPr>
          <p:cNvPr id="7" name="Picture 6"/>
          <p:cNvPicPr>
            <a:picLocks noChangeAspect="1"/>
          </p:cNvPicPr>
          <p:nvPr/>
        </p:nvPicPr>
        <p:blipFill>
          <a:blip r:embed="rId3"/>
          <a:stretch>
            <a:fillRect/>
          </a:stretch>
        </p:blipFill>
        <p:spPr>
          <a:xfrm>
            <a:off x="4217777" y="1658040"/>
            <a:ext cx="4061245" cy="2790226"/>
          </a:xfrm>
          <a:prstGeom prst="rect">
            <a:avLst/>
          </a:prstGeom>
        </p:spPr>
      </p:pic>
    </p:spTree>
    <p:extLst>
      <p:ext uri="{BB962C8B-B14F-4D97-AF65-F5344CB8AC3E}">
        <p14:creationId xmlns:p14="http://schemas.microsoft.com/office/powerpoint/2010/main" val="38306031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56581" y="1397480"/>
                <a:ext cx="10058400" cy="5336300"/>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𝑚𝑖𝑛</m:t>
                          </m:r>
                        </m:sub>
                      </m:sSub>
                      <m:r>
                        <a:rPr lang="es-EC" i="1">
                          <a:latin typeface="Cambria Math" panose="02040503050406030204" pitchFamily="18" charset="0"/>
                        </a:rPr>
                        <m:t>=</m:t>
                      </m:r>
                      <m:sSup>
                        <m:sSupPr>
                          <m:ctrlPr>
                            <a:rPr lang="es-EC" i="1">
                              <a:latin typeface="Cambria Math" panose="02040503050406030204" pitchFamily="18" charset="0"/>
                            </a:rPr>
                          </m:ctrlPr>
                        </m:sSupPr>
                        <m:e>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32∗5</m:t>
                                  </m:r>
                                </m:num>
                                <m:den>
                                  <m:r>
                                    <a:rPr lang="en-US" i="1">
                                      <a:latin typeface="Cambria Math" panose="02040503050406030204" pitchFamily="18" charset="0"/>
                                    </a:rPr>
                                    <m:t>𝜋</m:t>
                                  </m:r>
                                </m:den>
                              </m:f>
                              <m:r>
                                <a:rPr lang="es-EC" i="1">
                                  <a:latin typeface="Cambria Math" panose="02040503050406030204" pitchFamily="18" charset="0"/>
                                </a:rPr>
                                <m:t>∗</m:t>
                              </m:r>
                              <m:sSup>
                                <m:sSupPr>
                                  <m:ctrlPr>
                                    <a:rPr lang="es-EC" i="1">
                                      <a:latin typeface="Cambria Math" panose="02040503050406030204" pitchFamily="18" charset="0"/>
                                    </a:rPr>
                                  </m:ctrlPr>
                                </m:sSupPr>
                                <m:e>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n-US" i="1">
                                                      <a:latin typeface="Cambria Math" panose="02040503050406030204" pitchFamily="18" charset="0"/>
                                                    </a:rPr>
                                                    <m:t>1.75</m:t>
                                                  </m:r>
                                                  <m:r>
                                                    <a:rPr lang="es-EC" i="1">
                                                      <a:latin typeface="Cambria Math" panose="02040503050406030204" pitchFamily="18" charset="0"/>
                                                    </a:rPr>
                                                    <m:t>∗</m:t>
                                                  </m:r>
                                                  <m:r>
                                                    <a:rPr lang="en-US" i="1">
                                                      <a:latin typeface="Cambria Math" panose="02040503050406030204" pitchFamily="18" charset="0"/>
                                                    </a:rPr>
                                                    <m:t>20.06</m:t>
                                                  </m:r>
                                                  <m:d>
                                                    <m:dPr>
                                                      <m:begChr m:val="["/>
                                                      <m:endChr m:val="]"/>
                                                      <m:ctrlPr>
                                                        <a:rPr lang="es-EC" i="1">
                                                          <a:latin typeface="Cambria Math" panose="02040503050406030204" pitchFamily="18" charset="0"/>
                                                        </a:rPr>
                                                      </m:ctrlPr>
                                                    </m:dPr>
                                                    <m:e>
                                                      <m:r>
                                                        <a:rPr lang="en-US" i="1">
                                                          <a:latin typeface="Cambria Math" panose="02040503050406030204" pitchFamily="18" charset="0"/>
                                                        </a:rPr>
                                                        <m:t>𝑁𝑚</m:t>
                                                      </m:r>
                                                    </m:e>
                                                  </m:d>
                                                  <m:r>
                                                    <a:rPr lang="en-US" i="1">
                                                      <a:latin typeface="Cambria Math" panose="02040503050406030204" pitchFamily="18" charset="0"/>
                                                    </a:rPr>
                                                    <m:t>∗1000</m:t>
                                                  </m:r>
                                                </m:num>
                                                <m:den>
                                                  <m:r>
                                                    <a:rPr lang="es-ES_tradnl" i="1">
                                                      <a:latin typeface="Cambria Math" panose="02040503050406030204" pitchFamily="18" charset="0"/>
                                                    </a:rPr>
                                                    <m:t>382.14[</m:t>
                                                  </m:r>
                                                  <m:r>
                                                    <a:rPr lang="es-ES_tradnl" i="1">
                                                      <a:latin typeface="Cambria Math" panose="02040503050406030204" pitchFamily="18" charset="0"/>
                                                    </a:rPr>
                                                    <m:t>𝑀𝑃𝑎</m:t>
                                                  </m:r>
                                                  <m:r>
                                                    <a:rPr lang="es-ES_tradnl" i="1">
                                                      <a:latin typeface="Cambria Math" panose="02040503050406030204" pitchFamily="18" charset="0"/>
                                                    </a:rPr>
                                                    <m:t>]</m:t>
                                                  </m:r>
                                                </m:den>
                                              </m:f>
                                            </m:e>
                                          </m:d>
                                        </m:e>
                                        <m:sup>
                                          <m:r>
                                            <a:rPr lang="es-EC" i="1">
                                              <a:latin typeface="Cambria Math" panose="02040503050406030204" pitchFamily="18" charset="0"/>
                                            </a:rPr>
                                            <m:t>2</m:t>
                                          </m:r>
                                        </m:sup>
                                      </m:sSup>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3</m:t>
                                          </m:r>
                                        </m:num>
                                        <m:den>
                                          <m:r>
                                            <a:rPr lang="es-EC" i="1">
                                              <a:latin typeface="Cambria Math" panose="02040503050406030204" pitchFamily="18" charset="0"/>
                                            </a:rPr>
                                            <m:t>4</m:t>
                                          </m:r>
                                        </m:den>
                                      </m:f>
                                      <m:r>
                                        <a:rPr lang="es-EC" i="1">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7 </m:t>
                                                  </m:r>
                                                  <m:d>
                                                    <m:dPr>
                                                      <m:begChr m:val="["/>
                                                      <m:endChr m:val="]"/>
                                                      <m:ctrlPr>
                                                        <a:rPr lang="es-EC" i="1">
                                                          <a:latin typeface="Cambria Math" panose="02040503050406030204" pitchFamily="18" charset="0"/>
                                                        </a:rPr>
                                                      </m:ctrlPr>
                                                    </m:dPr>
                                                    <m:e>
                                                      <m:r>
                                                        <a:rPr lang="es-EC" i="1">
                                                          <a:latin typeface="Cambria Math" panose="02040503050406030204" pitchFamily="18" charset="0"/>
                                                        </a:rPr>
                                                        <m:t>𝑁𝑚</m:t>
                                                      </m:r>
                                                    </m:e>
                                                  </m:d>
                                                  <m:r>
                                                    <a:rPr lang="es-EC" i="1">
                                                      <a:latin typeface="Cambria Math" panose="02040503050406030204" pitchFamily="18" charset="0"/>
                                                    </a:rPr>
                                                    <m:t>∗1000</m:t>
                                                  </m:r>
                                                </m:num>
                                                <m:den>
                                                  <m:r>
                                                    <a:rPr lang="es-EC" i="1">
                                                      <a:latin typeface="Cambria Math" panose="02040503050406030204" pitchFamily="18" charset="0"/>
                                                    </a:rPr>
                                                    <m:t>855 [</m:t>
                                                  </m:r>
                                                  <m:r>
                                                    <a:rPr lang="es-EC" i="1">
                                                      <a:latin typeface="Cambria Math" panose="02040503050406030204" pitchFamily="18" charset="0"/>
                                                    </a:rPr>
                                                    <m:t>𝑀𝑃𝑎</m:t>
                                                  </m:r>
                                                  <m:r>
                                                    <a:rPr lang="es-EC" i="1">
                                                      <a:latin typeface="Cambria Math" panose="02040503050406030204" pitchFamily="18" charset="0"/>
                                                    </a:rPr>
                                                    <m:t>]</m:t>
                                                  </m:r>
                                                </m:den>
                                              </m:f>
                                            </m:e>
                                          </m:d>
                                        </m:e>
                                        <m:sup>
                                          <m:r>
                                            <a:rPr lang="es-EC" i="1">
                                              <a:latin typeface="Cambria Math" panose="02040503050406030204" pitchFamily="18" charset="0"/>
                                            </a:rPr>
                                            <m:t>2</m:t>
                                          </m:r>
                                        </m:sup>
                                      </m:sSup>
                                    </m:e>
                                  </m:d>
                                </m:e>
                                <m:sup>
                                  <m:f>
                                    <m:fPr>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2</m:t>
                                      </m:r>
                                    </m:den>
                                  </m:f>
                                </m:sup>
                              </m:sSup>
                            </m:e>
                          </m:d>
                        </m:e>
                        <m:sup>
                          <m:f>
                            <m:fPr>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3</m:t>
                              </m:r>
                            </m:den>
                          </m:f>
                        </m:sup>
                      </m:sSup>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𝑚𝑖𝑛</m:t>
                          </m:r>
                        </m:sub>
                      </m:sSub>
                      <m:r>
                        <a:rPr lang="es-EC" i="1">
                          <a:latin typeface="Cambria Math" panose="02040503050406030204" pitchFamily="18" charset="0"/>
                        </a:rPr>
                        <m:t>=17.34 [</m:t>
                      </m:r>
                      <m:r>
                        <a:rPr lang="es-EC" i="1">
                          <a:latin typeface="Cambria Math" panose="02040503050406030204" pitchFamily="18" charset="0"/>
                        </a:rPr>
                        <m:t>𝑚𝑚</m:t>
                      </m:r>
                      <m:r>
                        <a:rPr lang="es-EC" i="1">
                          <a:latin typeface="Cambria Math" panose="02040503050406030204" pitchFamily="18" charset="0"/>
                        </a:rPr>
                        <m:t>]</m:t>
                      </m:r>
                    </m:oMath>
                  </m:oMathPara>
                </a14:m>
                <a:endParaRPr lang="es-EC" dirty="0"/>
              </a:p>
              <a:p>
                <a:pPr marL="0" indent="0">
                  <a:buNone/>
                </a:pPr>
                <a:r>
                  <a:rPr lang="es-ES_tradnl" dirty="0"/>
                  <a:t> </a:t>
                </a:r>
                <a:endParaRPr lang="es-EC" dirty="0"/>
              </a:p>
              <a:p>
                <a:pPr marL="0" indent="0">
                  <a:buNone/>
                </a:pPr>
                <a:r>
                  <a:rPr lang="es-ES_tradnl" sz="2000" dirty="0"/>
                  <a:t>Obteniendo el diámetro mínimo del </a:t>
                </a:r>
                <a:r>
                  <a:rPr lang="es-ES_tradnl" sz="2000" dirty="0" smtClean="0"/>
                  <a:t>eje, </a:t>
                </a:r>
                <a:r>
                  <a:rPr lang="es-ES_tradnl" sz="2000" dirty="0"/>
                  <a:t>se selecciona un diámetro de 22 [mm] para la primera sección superior a los 17.34 [mm] del mínimo requerido, mientras que la segunda sección será diseñada en función de las especificaciones del rodamiento.</a:t>
                </a:r>
                <a:endParaRPr lang="es-EC" sz="2000"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56581" y="1397480"/>
                <a:ext cx="10058400" cy="5336300"/>
              </a:xfrm>
              <a:blipFill rotWithShape="0">
                <a:blip r:embed="rId2"/>
                <a:stretch>
                  <a:fillRect l="-606" r="-364"/>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4416" y="155276"/>
            <a:ext cx="1612308" cy="1753990"/>
          </a:xfrm>
          <a:prstGeom prst="rect">
            <a:avLst/>
          </a:prstGeom>
          <a:noFill/>
          <a:ln>
            <a:noFill/>
          </a:ln>
        </p:spPr>
      </p:pic>
    </p:spTree>
    <p:extLst>
      <p:ext uri="{BB962C8B-B14F-4D97-AF65-F5344CB8AC3E}">
        <p14:creationId xmlns:p14="http://schemas.microsoft.com/office/powerpoint/2010/main" val="27560722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DISE</a:t>
            </a:r>
            <a:r>
              <a:rPr lang="es-EC" dirty="0"/>
              <a:t>ÑO DE LA BASE CILINDRICA</a:t>
            </a:r>
          </a:p>
        </p:txBody>
      </p:sp>
      <p:sp>
        <p:nvSpPr>
          <p:cNvPr id="3" name="Content Placeholder 2"/>
          <p:cNvSpPr>
            <a:spLocks noGrp="1"/>
          </p:cNvSpPr>
          <p:nvPr>
            <p:ph idx="1"/>
          </p:nvPr>
        </p:nvSpPr>
        <p:spPr>
          <a:xfrm>
            <a:off x="1097280" y="1845734"/>
            <a:ext cx="8374524" cy="4023360"/>
          </a:xfrm>
        </p:spPr>
        <p:txBody>
          <a:bodyPr/>
          <a:lstStyle/>
          <a:p>
            <a:r>
              <a:rPr lang="es-EC" dirty="0"/>
              <a:t>Para el diseño de la base cilíndrica se </a:t>
            </a:r>
            <a:r>
              <a:rPr lang="es-EC" dirty="0" smtClean="0"/>
              <a:t>consideró </a:t>
            </a:r>
            <a:r>
              <a:rPr lang="es-EC" dirty="0"/>
              <a:t>las dimensiones del eje, además del efecto que produjese la carga </a:t>
            </a:r>
            <a:r>
              <a:rPr lang="es-EC" dirty="0" smtClean="0"/>
              <a:t>operacional.</a:t>
            </a:r>
          </a:p>
          <a:p>
            <a:endParaRPr lang="es-EC" dirty="0"/>
          </a:p>
          <a:p>
            <a:r>
              <a:rPr lang="es-EC" dirty="0"/>
              <a:t>Teóricamente la carga </a:t>
            </a:r>
            <a:r>
              <a:rPr lang="es-EC" dirty="0" smtClean="0"/>
              <a:t>operacional </a:t>
            </a:r>
            <a:r>
              <a:rPr lang="es-EC" dirty="0"/>
              <a:t>trataría de distribuir todo el peso de los componentes del brazo de impresión y del eje al extremo de la sección de la base, analizada en este momento como columna, produciendo una carga excéntrica</a:t>
            </a:r>
            <a:r>
              <a:rPr lang="es-EC" dirty="0" smtClean="0"/>
              <a:t>.</a:t>
            </a:r>
          </a:p>
          <a:p>
            <a:endParaRPr lang="es-EC" dirty="0"/>
          </a:p>
          <a:p>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3482" y="103518"/>
            <a:ext cx="1612308" cy="1753990"/>
          </a:xfrm>
          <a:prstGeom prst="rect">
            <a:avLst/>
          </a:prstGeom>
          <a:noFill/>
          <a:ln>
            <a:noFill/>
          </a:ln>
        </p:spPr>
      </p:pic>
      <p:pic>
        <p:nvPicPr>
          <p:cNvPr id="5" name="Picture 4"/>
          <p:cNvPicPr/>
          <p:nvPr/>
        </p:nvPicPr>
        <p:blipFill rotWithShape="1">
          <a:blip r:embed="rId3">
            <a:extLst>
              <a:ext uri="{28A0092B-C50C-407E-A947-70E740481C1C}">
                <a14:useLocalDpi xmlns:a14="http://schemas.microsoft.com/office/drawing/2010/main" val="0"/>
              </a:ext>
            </a:extLst>
          </a:blip>
          <a:srcRect l="54665" t="20664"/>
          <a:stretch/>
        </p:blipFill>
        <p:spPr bwMode="auto">
          <a:xfrm>
            <a:off x="10115291" y="2915728"/>
            <a:ext cx="1040389" cy="2546648"/>
          </a:xfrm>
          <a:prstGeom prst="rect">
            <a:avLst/>
          </a:prstGeom>
          <a:noFill/>
          <a:ln>
            <a:noFill/>
          </a:ln>
        </p:spPr>
      </p:pic>
      <p:cxnSp>
        <p:nvCxnSpPr>
          <p:cNvPr id="9" name="Straight Arrow Connector 8"/>
          <p:cNvCxnSpPr/>
          <p:nvPr/>
        </p:nvCxnSpPr>
        <p:spPr>
          <a:xfrm>
            <a:off x="10714008" y="2993362"/>
            <a:ext cx="0" cy="9402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31912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439947"/>
                <a:ext cx="10058400" cy="5595093"/>
              </a:xfrm>
            </p:spPr>
            <p:txBody>
              <a:bodyPr>
                <a:normAutofit lnSpcReduction="10000"/>
              </a:bodyPr>
              <a:lstStyle/>
              <a:p>
                <a:pPr marL="0" indent="0">
                  <a:buNone/>
                </a:pPr>
                <a:r>
                  <a:rPr lang="es-EC" dirty="0"/>
                  <a:t>Conociendo que cualquier carga excéntrica produce flexión en una columna, se calcula la deflexión máxima y el esfuerzo máximo y se analiza que estos valores no excedan el rango máximo permitido.</a:t>
                </a:r>
              </a:p>
              <a:p>
                <a:pPr marL="0" indent="0">
                  <a:buNone/>
                </a:pPr>
                <a:r>
                  <a:rPr lang="es-EC" dirty="0"/>
                  <a:t>Las dimensiones de la sección de la base cilíndrica son: diámetro de 50 [mm] y una altura de 200 [mm]. El material de fabricación es de aleación de aluminio 1060 – H12.</a:t>
                </a:r>
              </a:p>
              <a:p>
                <a:pPr marL="0" indent="0">
                  <a:buNone/>
                </a:pPr>
                <a:r>
                  <a:rPr lang="es-EC" dirty="0"/>
                  <a:t>Por lo tanto:</a:t>
                </a:r>
              </a:p>
              <a:p>
                <a:pPr marL="0" indent="0">
                  <a:buNone/>
                </a:pPr>
                <a:r>
                  <a:rPr lang="es-EC" dirty="0"/>
                  <a:t> </a:t>
                </a:r>
              </a:p>
              <a:p>
                <a:pPr marL="0" lvl="0" indent="0">
                  <a:buNone/>
                </a:pPr>
                <a:r>
                  <a:rPr lang="es-EC" dirty="0"/>
                  <a:t>L=200 [mm].</a:t>
                </a:r>
              </a:p>
              <a:p>
                <a:pPr marL="0" lvl="0" indent="0">
                  <a:buNone/>
                </a:pPr>
                <a:r>
                  <a:rPr lang="es-EC" dirty="0"/>
                  <a:t>Módulo de elasticidad del material, E=69000 [MPa]</a:t>
                </a:r>
              </a:p>
              <a:p>
                <a:pPr marL="0" lvl="0" indent="0">
                  <a:buNone/>
                </a:pPr>
                <a:r>
                  <a:rPr lang="es-EC" dirty="0"/>
                  <a:t>Esfuerzo permisible,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𝑝𝑒𝑟𝑚</m:t>
                        </m:r>
                      </m:sub>
                    </m:sSub>
                    <m:r>
                      <a:rPr lang="es-EC" i="1">
                        <a:latin typeface="Cambria Math" panose="02040503050406030204" pitchFamily="18" charset="0"/>
                      </a:rPr>
                      <m:t>=75 [</m:t>
                    </m:r>
                    <m:r>
                      <a:rPr lang="es-EC" i="1">
                        <a:latin typeface="Cambria Math" panose="02040503050406030204" pitchFamily="18" charset="0"/>
                      </a:rPr>
                      <m:t>𝑀𝑃𝑎</m:t>
                    </m:r>
                    <m:r>
                      <a:rPr lang="es-EC" i="1">
                        <a:latin typeface="Cambria Math" panose="02040503050406030204" pitchFamily="18" charset="0"/>
                      </a:rPr>
                      <m:t>]</m:t>
                    </m:r>
                  </m:oMath>
                </a14:m>
                <a:r>
                  <a:rPr lang="es-EC" dirty="0"/>
                  <a:t>.</a:t>
                </a:r>
              </a:p>
              <a:p>
                <a:pPr marL="0" indent="0">
                  <a:buNone/>
                </a:pPr>
                <a:r>
                  <a:rPr lang="es-EC" dirty="0"/>
                  <a:t> </a:t>
                </a:r>
              </a:p>
              <a:p>
                <a:pPr marL="0" indent="0">
                  <a:buNone/>
                </a:pPr>
                <a:r>
                  <a:rPr lang="es-EC" dirty="0"/>
                  <a:t>Calculamos la carga que soportará la columna, utilizando un factor de seguridad de 5.</a:t>
                </a:r>
              </a:p>
              <a:p>
                <a:pPr marL="0" indent="0">
                  <a:buNone/>
                </a:pPr>
                <a:r>
                  <a:rPr lang="es-EC" dirty="0"/>
                  <a:t> </a:t>
                </a:r>
              </a:p>
              <a:p>
                <a:pPr marL="0" indent="0" algn="ctr">
                  <a:buNone/>
                </a:pPr>
                <a14:m>
                  <m:oMath xmlns:m="http://schemas.openxmlformats.org/officeDocument/2006/math">
                    <m:r>
                      <a:rPr lang="es-EC" i="1">
                        <a:latin typeface="Cambria Math" panose="02040503050406030204" pitchFamily="18" charset="0"/>
                      </a:rPr>
                      <m:t>𝑃</m:t>
                    </m:r>
                    <m:r>
                      <a:rPr lang="en-US" i="1">
                        <a:latin typeface="Cambria Math" panose="02040503050406030204" pitchFamily="18" charset="0"/>
                      </a:rPr>
                      <m:t>=5∗(</m:t>
                    </m:r>
                    <m:r>
                      <a:rPr lang="es-EC" i="1">
                        <a:latin typeface="Cambria Math" panose="02040503050406030204" pitchFamily="18" charset="0"/>
                      </a:rPr>
                      <m:t>𝑊𝑡𝑏</m:t>
                    </m:r>
                    <m:r>
                      <a:rPr lang="es-EC" i="1">
                        <a:latin typeface="Cambria Math" panose="02040503050406030204" pitchFamily="18" charset="0"/>
                      </a:rPr>
                      <m:t>+</m:t>
                    </m:r>
                    <m:r>
                      <a:rPr lang="es-EC" i="1">
                        <a:latin typeface="Cambria Math" panose="02040503050406030204" pitchFamily="18" charset="0"/>
                      </a:rPr>
                      <m:t>𝑊𝑑𝑠</m:t>
                    </m:r>
                    <m:r>
                      <a:rPr lang="en-US" i="1">
                        <a:latin typeface="Cambria Math" panose="02040503050406030204" pitchFamily="18" charset="0"/>
                      </a:rPr>
                      <m:t>)</m:t>
                    </m:r>
                  </m:oMath>
                </a14:m>
                <a:r>
                  <a:rPr lang="en-US" i="1" dirty="0"/>
                  <a:t> </a:t>
                </a:r>
                <a:r>
                  <a:rPr lang="es-EC" i="1" dirty="0"/>
                  <a:t>           </a:t>
                </a: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n-US" i="1">
                          <a:latin typeface="Cambria Math" panose="02040503050406030204" pitchFamily="18" charset="0"/>
                        </a:rPr>
                        <m:t>=5∗</m:t>
                      </m:r>
                      <m:r>
                        <a:rPr lang="es-EC" i="1">
                          <a:latin typeface="Cambria Math" panose="02040503050406030204" pitchFamily="18" charset="0"/>
                        </a:rPr>
                        <m:t>2198.74  [</m:t>
                      </m:r>
                      <m:r>
                        <a:rPr lang="es-EC" i="1">
                          <a:latin typeface="Cambria Math" panose="02040503050406030204" pitchFamily="18" charset="0"/>
                        </a:rPr>
                        <m:t>𝑁</m:t>
                      </m:r>
                      <m:r>
                        <a:rPr lang="es-EC"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n-US" i="1">
                          <a:latin typeface="Cambria Math" panose="02040503050406030204" pitchFamily="18" charset="0"/>
                        </a:rPr>
                        <m:t>=10993.7 </m:t>
                      </m:r>
                      <m:r>
                        <a:rPr lang="es-EC" i="1">
                          <a:latin typeface="Cambria Math" panose="02040503050406030204" pitchFamily="18" charset="0"/>
                        </a:rPr>
                        <m:t>[</m:t>
                      </m:r>
                      <m:r>
                        <a:rPr lang="es-EC" i="1">
                          <a:latin typeface="Cambria Math" panose="02040503050406030204" pitchFamily="18" charset="0"/>
                        </a:rPr>
                        <m:t>𝑁</m:t>
                      </m:r>
                      <m:r>
                        <a:rPr lang="es-EC" i="1">
                          <a:latin typeface="Cambria Math" panose="02040503050406030204" pitchFamily="18" charset="0"/>
                        </a:rPr>
                        <m:t>]</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439947"/>
                <a:ext cx="10058400" cy="5595093"/>
              </a:xfrm>
              <a:blipFill rotWithShape="0">
                <a:blip r:embed="rId2"/>
                <a:stretch>
                  <a:fillRect l="-485" t="-1089"/>
                </a:stretch>
              </a:blipFill>
            </p:spPr>
            <p:txBody>
              <a:bodyPr/>
              <a:lstStyle/>
              <a:p>
                <a:r>
                  <a:rPr lang="es-EC">
                    <a:noFill/>
                  </a:rPr>
                  <a:t> </a:t>
                </a:r>
              </a:p>
            </p:txBody>
          </p:sp>
        </mc:Fallback>
      </mc:AlternateContent>
    </p:spTree>
    <p:extLst>
      <p:ext uri="{BB962C8B-B14F-4D97-AF65-F5344CB8AC3E}">
        <p14:creationId xmlns:p14="http://schemas.microsoft.com/office/powerpoint/2010/main" val="34817279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336431"/>
                <a:ext cx="10058400" cy="6133380"/>
              </a:xfrm>
            </p:spPr>
            <p:txBody>
              <a:bodyPr>
                <a:normAutofit fontScale="85000" lnSpcReduction="10000"/>
              </a:bodyPr>
              <a:lstStyle/>
              <a:p>
                <a:pPr marL="0" indent="0">
                  <a:buNone/>
                </a:pPr>
                <a:r>
                  <a:rPr lang="es-EC" dirty="0"/>
                  <a:t>Utilizando la fórmula de Euler, calculamos la carga crítica sobre la columna.</a:t>
                </a:r>
              </a:p>
              <a:p>
                <a:pPr marL="0" indent="0" algn="ctr">
                  <a:buNone/>
                </a:pPr>
                <a:r>
                  <a:rPr lang="es-EC"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𝑐𝑟</m:t>
                        </m:r>
                      </m:sub>
                    </m:sSub>
                    <m:r>
                      <a:rPr lang="es-EC" i="1">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𝜋</m:t>
                            </m:r>
                          </m:e>
                          <m:sup>
                            <m:r>
                              <a:rPr lang="es-EC" i="1">
                                <a:latin typeface="Cambria Math" panose="02040503050406030204" pitchFamily="18" charset="0"/>
                              </a:rPr>
                              <m:t>2</m:t>
                            </m:r>
                          </m:sup>
                        </m:sSup>
                        <m:r>
                          <a:rPr lang="es-EC" i="1">
                            <a:latin typeface="Cambria Math" panose="02040503050406030204" pitchFamily="18" charset="0"/>
                          </a:rPr>
                          <m:t>∗</m:t>
                        </m:r>
                        <m:r>
                          <a:rPr lang="es-EC" i="1">
                            <a:latin typeface="Cambria Math" panose="02040503050406030204" pitchFamily="18" charset="0"/>
                          </a:rPr>
                          <m:t>𝐸𝐼</m:t>
                        </m:r>
                      </m:num>
                      <m:den>
                        <m:sSup>
                          <m:sSupPr>
                            <m:ctrlPr>
                              <a:rPr lang="es-EC" i="1">
                                <a:latin typeface="Cambria Math" panose="02040503050406030204" pitchFamily="18" charset="0"/>
                              </a:rPr>
                            </m:ctrlPr>
                          </m:sSupPr>
                          <m:e>
                            <m:r>
                              <a:rPr lang="es-EC" i="1">
                                <a:latin typeface="Cambria Math" panose="02040503050406030204" pitchFamily="18" charset="0"/>
                              </a:rPr>
                              <m:t>𝐿</m:t>
                            </m:r>
                          </m:e>
                          <m:sup>
                            <m:r>
                              <a:rPr lang="es-EC" i="1">
                                <a:latin typeface="Cambria Math" panose="02040503050406030204" pitchFamily="18" charset="0"/>
                              </a:rPr>
                              <m:t>2</m:t>
                            </m:r>
                          </m:sup>
                        </m:sSup>
                      </m:den>
                    </m:f>
                    <m:r>
                      <a:rPr lang="es-EC" i="1">
                        <a:latin typeface="Cambria Math" panose="02040503050406030204" pitchFamily="18" charset="0"/>
                      </a:rPr>
                      <m:t> </m:t>
                    </m:r>
                  </m:oMath>
                </a14:m>
                <a:r>
                  <a:rPr lang="es-EC" i="1" dirty="0"/>
                  <a:t>                                                                                       </a:t>
                </a:r>
                <a:endParaRPr lang="es-EC" i="1" dirty="0" smtClean="0"/>
              </a:p>
              <a:p>
                <a:pPr marL="0" indent="0">
                  <a:buNone/>
                </a:pPr>
                <a:r>
                  <a:rPr lang="es-EC" dirty="0" smtClean="0"/>
                  <a:t>De </a:t>
                </a:r>
                <a:r>
                  <a:rPr lang="es-EC" dirty="0"/>
                  <a:t>donde necesitaremos encontrar el valor de la Inercia con la siguiente expresión:</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𝐼</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𝑜</m:t>
                                  </m:r>
                                </m:sub>
                              </m:sSub>
                            </m:e>
                            <m:sup>
                              <m:r>
                                <a:rPr lang="es-EC" i="1">
                                  <a:latin typeface="Cambria Math" panose="02040503050406030204" pitchFamily="18" charset="0"/>
                                </a:rPr>
                                <m:t>4</m:t>
                              </m:r>
                            </m:sup>
                          </m:sSup>
                        </m:num>
                        <m:den>
                          <m:r>
                            <a:rPr lang="es-EC" i="1">
                              <a:latin typeface="Cambria Math" panose="02040503050406030204" pitchFamily="18" charset="0"/>
                            </a:rPr>
                            <m:t>64</m:t>
                          </m:r>
                        </m:den>
                      </m:f>
                    </m:oMath>
                  </m:oMathPara>
                </a14:m>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𝐼</m:t>
                      </m:r>
                      <m:r>
                        <a:rPr lang="es-EC" i="1">
                          <a:latin typeface="Cambria Math" panose="02040503050406030204" pitchFamily="18" charset="0"/>
                        </a:rPr>
                        <m:t>=306796.15 </m:t>
                      </m:r>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𝑚𝑚</m:t>
                              </m:r>
                            </m:e>
                            <m:sup>
                              <m:r>
                                <a:rPr lang="es-EC" i="1">
                                  <a:latin typeface="Cambria Math" panose="02040503050406030204" pitchFamily="18" charset="0"/>
                                </a:rPr>
                                <m:t>4</m:t>
                              </m:r>
                            </m:sup>
                          </m:sSup>
                        </m:e>
                      </m:d>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𝑐𝑟</m:t>
                          </m:r>
                        </m:sub>
                      </m:sSub>
                      <m:r>
                        <a:rPr lang="es-EC" i="1">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𝜋</m:t>
                              </m:r>
                            </m:e>
                            <m:sup>
                              <m:r>
                                <a:rPr lang="es-EC" i="1">
                                  <a:latin typeface="Cambria Math" panose="02040503050406030204" pitchFamily="18" charset="0"/>
                                </a:rPr>
                                <m:t>2</m:t>
                              </m:r>
                            </m:sup>
                          </m:sSup>
                          <m:r>
                            <a:rPr lang="es-EC" i="1">
                              <a:latin typeface="Cambria Math" panose="02040503050406030204" pitchFamily="18" charset="0"/>
                            </a:rPr>
                            <m:t>∗</m:t>
                          </m:r>
                          <m:d>
                            <m:dPr>
                              <m:ctrlPr>
                                <a:rPr lang="es-EC" i="1">
                                  <a:latin typeface="Cambria Math" panose="02040503050406030204" pitchFamily="18" charset="0"/>
                                </a:rPr>
                              </m:ctrlPr>
                            </m:dPr>
                            <m:e>
                              <m:r>
                                <a:rPr lang="en-US" i="1">
                                  <a:latin typeface="Cambria Math" panose="02040503050406030204" pitchFamily="18" charset="0"/>
                                </a:rPr>
                                <m:t>69 000 </m:t>
                              </m:r>
                              <m:d>
                                <m:dPr>
                                  <m:begChr m:val="["/>
                                  <m:endChr m:val="]"/>
                                  <m:ctrlPr>
                                    <a:rPr lang="es-EC" i="1">
                                      <a:latin typeface="Cambria Math" panose="02040503050406030204" pitchFamily="18" charset="0"/>
                                    </a:rPr>
                                  </m:ctrlPr>
                                </m:dPr>
                                <m:e>
                                  <m:r>
                                    <a:rPr lang="en-US" i="1">
                                      <a:latin typeface="Cambria Math" panose="02040503050406030204" pitchFamily="18" charset="0"/>
                                    </a:rPr>
                                    <m:t>𝑀𝑃𝑎</m:t>
                                  </m:r>
                                </m:e>
                              </m:d>
                            </m:e>
                          </m:d>
                          <m:r>
                            <a:rPr lang="en-US" i="1">
                              <a:latin typeface="Cambria Math" panose="02040503050406030204" pitchFamily="18" charset="0"/>
                            </a:rPr>
                            <m:t>∗(306796.15 [</m:t>
                          </m:r>
                          <m:sSup>
                            <m:sSupPr>
                              <m:ctrlPr>
                                <a:rPr lang="es-EC" i="1">
                                  <a:latin typeface="Cambria Math" panose="02040503050406030204" pitchFamily="18" charset="0"/>
                                </a:rPr>
                              </m:ctrlPr>
                            </m:sSupPr>
                            <m:e>
                              <m:r>
                                <a:rPr lang="es-EC" i="1">
                                  <a:latin typeface="Cambria Math" panose="02040503050406030204" pitchFamily="18" charset="0"/>
                                </a:rPr>
                                <m:t>𝑚𝑚</m:t>
                              </m:r>
                            </m:e>
                            <m:sup>
                              <m:r>
                                <a:rPr lang="es-EC" i="1">
                                  <a:latin typeface="Cambria Math" panose="02040503050406030204" pitchFamily="18" charset="0"/>
                                </a:rPr>
                                <m:t>4</m:t>
                              </m:r>
                            </m:sup>
                          </m:sSup>
                          <m:r>
                            <a:rPr lang="es-EC" i="1">
                              <a:latin typeface="Cambria Math" panose="02040503050406030204" pitchFamily="18" charset="0"/>
                            </a:rPr>
                            <m:t>]</m:t>
                          </m:r>
                        </m:num>
                        <m:den>
                          <m:sSup>
                            <m:sSupPr>
                              <m:ctrlPr>
                                <a:rPr lang="es-EC" i="1">
                                  <a:latin typeface="Cambria Math" panose="02040503050406030204" pitchFamily="18" charset="0"/>
                                </a:rPr>
                              </m:ctrlPr>
                            </m:sSupPr>
                            <m:e>
                              <m:r>
                                <a:rPr lang="es-EC" i="1">
                                  <a:latin typeface="Cambria Math" panose="02040503050406030204" pitchFamily="18" charset="0"/>
                                </a:rPr>
                                <m:t>(200 </m:t>
                              </m:r>
                              <m:d>
                                <m:dPr>
                                  <m:begChr m:val="["/>
                                  <m:endChr m:val="]"/>
                                  <m:ctrlPr>
                                    <a:rPr lang="es-EC" i="1">
                                      <a:latin typeface="Cambria Math" panose="02040503050406030204" pitchFamily="18" charset="0"/>
                                    </a:rPr>
                                  </m:ctrlPr>
                                </m:dPr>
                                <m:e>
                                  <m:r>
                                    <a:rPr lang="es-EC" i="1">
                                      <a:latin typeface="Cambria Math" panose="02040503050406030204" pitchFamily="18" charset="0"/>
                                    </a:rPr>
                                    <m:t>𝑚𝑚</m:t>
                                  </m:r>
                                </m:e>
                              </m:d>
                              <m:r>
                                <a:rPr lang="es-EC" i="1">
                                  <a:latin typeface="Cambria Math" panose="02040503050406030204" pitchFamily="18" charset="0"/>
                                </a:rPr>
                                <m:t>)</m:t>
                              </m:r>
                            </m:e>
                            <m:sup>
                              <m:r>
                                <a:rPr lang="es-EC" i="1">
                                  <a:latin typeface="Cambria Math" panose="02040503050406030204" pitchFamily="18" charset="0"/>
                                </a:rPr>
                                <m:t>2</m:t>
                              </m:r>
                            </m:sup>
                          </m:sSup>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𝑐𝑟</m:t>
                          </m:r>
                        </m:sub>
                      </m:sSub>
                      <m:r>
                        <a:rPr lang="es-EC" i="1">
                          <a:latin typeface="Cambria Math" panose="02040503050406030204" pitchFamily="18" charset="0"/>
                        </a:rPr>
                        <m:t>=5223225.191 [</m:t>
                      </m:r>
                      <m:r>
                        <a:rPr lang="es-EC" i="1">
                          <a:latin typeface="Cambria Math" panose="02040503050406030204" pitchFamily="18" charset="0"/>
                        </a:rPr>
                        <m:t>𝑁</m:t>
                      </m:r>
                      <m:r>
                        <a:rPr lang="es-EC" i="1">
                          <a:latin typeface="Cambria Math" panose="02040503050406030204" pitchFamily="18" charset="0"/>
                        </a:rPr>
                        <m:t>]</m:t>
                      </m:r>
                    </m:oMath>
                  </m:oMathPara>
                </a14:m>
                <a:endParaRPr lang="es-EC" dirty="0"/>
              </a:p>
              <a:p>
                <a:pPr marL="0" indent="0">
                  <a:buNone/>
                </a:pPr>
                <a:r>
                  <a:rPr lang="es-EC" dirty="0"/>
                  <a:t> </a:t>
                </a:r>
              </a:p>
              <a:p>
                <a:pPr marL="0" indent="0">
                  <a:buNone/>
                </a:pPr>
                <a:r>
                  <a:rPr lang="es-EC" dirty="0"/>
                  <a:t>Utilizando la fórmula de la secante, encontramos el valor de la deflexión máxima.</a:t>
                </a:r>
              </a:p>
              <a:p>
                <a:pPr marL="0" indent="0" algn="ctr">
                  <a:buNone/>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𝑦</m:t>
                        </m:r>
                      </m:e>
                      <m:sub>
                        <m:r>
                          <a:rPr lang="es-EC" i="1">
                            <a:latin typeface="Cambria Math" panose="02040503050406030204" pitchFamily="18" charset="0"/>
                          </a:rPr>
                          <m:t>𝑚𝑎𝑥</m:t>
                        </m:r>
                      </m:sub>
                    </m:sSub>
                    <m:r>
                      <a:rPr lang="es-EC" i="1">
                        <a:latin typeface="Cambria Math" panose="02040503050406030204" pitchFamily="18" charset="0"/>
                      </a:rPr>
                      <m:t>=</m:t>
                    </m:r>
                    <m:r>
                      <a:rPr lang="es-EC" i="1">
                        <a:latin typeface="Cambria Math" panose="02040503050406030204" pitchFamily="18" charset="0"/>
                      </a:rPr>
                      <m:t>𝑒</m:t>
                    </m:r>
                    <m:d>
                      <m:dPr>
                        <m:begChr m:val="["/>
                        <m:endChr m:val="]"/>
                        <m:ctrlPr>
                          <a:rPr lang="es-EC" i="1">
                            <a:latin typeface="Cambria Math" panose="02040503050406030204" pitchFamily="18" charset="0"/>
                          </a:rPr>
                        </m:ctrlPr>
                      </m:dPr>
                      <m:e>
                        <m:func>
                          <m:funcPr>
                            <m:ctrlPr>
                              <a:rPr lang="es-EC" i="1">
                                <a:latin typeface="Cambria Math" panose="02040503050406030204" pitchFamily="18" charset="0"/>
                              </a:rPr>
                            </m:ctrlPr>
                          </m:funcPr>
                          <m:fName>
                            <m:r>
                              <m:rPr>
                                <m:sty m:val="p"/>
                              </m:rPr>
                              <a:rPr lang="es-EC">
                                <a:latin typeface="Cambria Math" panose="02040503050406030204" pitchFamily="18" charset="0"/>
                              </a:rPr>
                              <m:t>sec</m:t>
                            </m:r>
                          </m:fName>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𝜋</m:t>
                                    </m:r>
                                  </m:num>
                                  <m:den>
                                    <m:r>
                                      <a:rPr lang="es-EC" i="1">
                                        <a:latin typeface="Cambria Math" panose="02040503050406030204" pitchFamily="18" charset="0"/>
                                      </a:rPr>
                                      <m:t>2</m:t>
                                    </m:r>
                                  </m:den>
                                </m:f>
                                <m:r>
                                  <a:rPr lang="es-EC" i="1">
                                    <a:latin typeface="Cambria Math" panose="02040503050406030204" pitchFamily="18" charset="0"/>
                                  </a:rPr>
                                  <m:t>∗</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𝑃</m:t>
                                        </m:r>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𝑐𝑟</m:t>
                                            </m:r>
                                          </m:sub>
                                        </m:sSub>
                                      </m:den>
                                    </m:f>
                                  </m:e>
                                </m:rad>
                              </m:e>
                            </m:d>
                          </m:e>
                        </m:func>
                        <m:r>
                          <a:rPr lang="es-EC" i="1">
                            <a:latin typeface="Cambria Math" panose="02040503050406030204" pitchFamily="18" charset="0"/>
                          </a:rPr>
                          <m:t>−1</m:t>
                        </m:r>
                      </m:e>
                    </m:d>
                  </m:oMath>
                </a14:m>
                <a:r>
                  <a:rPr lang="es-EC" dirty="0"/>
                  <a:t>                                                          </a:t>
                </a:r>
              </a:p>
              <a:p>
                <a:pPr marL="0" indent="0">
                  <a:buNone/>
                </a:pPr>
                <a:r>
                  <a:rPr lang="es-EC" dirty="0"/>
                  <a:t> </a:t>
                </a:r>
              </a:p>
              <a:p>
                <a:pPr marL="0" indent="0">
                  <a:buNone/>
                </a:pPr>
                <a:r>
                  <a:rPr lang="es-EC" dirty="0"/>
                  <a:t>Donde:</a:t>
                </a:r>
              </a:p>
              <a:p>
                <a:pPr marL="0" indent="0">
                  <a:buNone/>
                </a:pPr>
                <a:r>
                  <a:rPr lang="es-EC" dirty="0"/>
                  <a:t> </a:t>
                </a:r>
                <a:r>
                  <a:rPr lang="es-EC" dirty="0" smtClean="0"/>
                  <a:t>e</a:t>
                </a:r>
                <a:r>
                  <a:rPr lang="es-EC" dirty="0"/>
                  <a:t>: es la distancia de la excentricidad igual a 24 [mm]</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𝑦</m:t>
                          </m:r>
                        </m:e>
                        <m:sub>
                          <m:r>
                            <a:rPr lang="es-EC" i="1">
                              <a:latin typeface="Cambria Math" panose="02040503050406030204" pitchFamily="18" charset="0"/>
                            </a:rPr>
                            <m:t>𝑚𝑎𝑥</m:t>
                          </m:r>
                        </m:sub>
                      </m:sSub>
                      <m:r>
                        <a:rPr lang="es-EC" i="1">
                          <a:latin typeface="Cambria Math" panose="02040503050406030204" pitchFamily="18" charset="0"/>
                        </a:rPr>
                        <m:t>=24</m:t>
                      </m:r>
                      <m:d>
                        <m:dPr>
                          <m:begChr m:val="["/>
                          <m:endChr m:val="]"/>
                          <m:ctrlPr>
                            <a:rPr lang="es-EC" i="1">
                              <a:latin typeface="Cambria Math" panose="02040503050406030204" pitchFamily="18" charset="0"/>
                            </a:rPr>
                          </m:ctrlPr>
                        </m:dPr>
                        <m:e>
                          <m:r>
                            <a:rPr lang="es-EC" i="1">
                              <a:latin typeface="Cambria Math" panose="02040503050406030204" pitchFamily="18" charset="0"/>
                            </a:rPr>
                            <m:t>𝑚𝑚</m:t>
                          </m:r>
                        </m:e>
                      </m:d>
                      <m:d>
                        <m:dPr>
                          <m:begChr m:val="["/>
                          <m:endChr m:val="]"/>
                          <m:ctrlPr>
                            <a:rPr lang="es-EC" i="1">
                              <a:latin typeface="Cambria Math" panose="02040503050406030204" pitchFamily="18" charset="0"/>
                            </a:rPr>
                          </m:ctrlPr>
                        </m:dPr>
                        <m:e>
                          <m:func>
                            <m:funcPr>
                              <m:ctrlPr>
                                <a:rPr lang="es-EC" i="1">
                                  <a:latin typeface="Cambria Math" panose="02040503050406030204" pitchFamily="18" charset="0"/>
                                </a:rPr>
                              </m:ctrlPr>
                            </m:funcPr>
                            <m:fName>
                              <m:r>
                                <m:rPr>
                                  <m:sty m:val="p"/>
                                </m:rPr>
                                <a:rPr lang="es-EC">
                                  <a:latin typeface="Cambria Math" panose="02040503050406030204" pitchFamily="18" charset="0"/>
                                </a:rPr>
                                <m:t>sec</m:t>
                              </m:r>
                            </m:fName>
                            <m:e>
                              <m:r>
                                <a:rPr lang="es-EC" i="1">
                                  <a:latin typeface="Cambria Math" panose="02040503050406030204" pitchFamily="18" charset="0"/>
                                </a:rPr>
                                <m:t>0.0719</m:t>
                              </m:r>
                            </m:e>
                          </m:func>
                          <m:r>
                            <a:rPr lang="es-EC" i="1">
                              <a:latin typeface="Cambria Math" panose="02040503050406030204" pitchFamily="18" charset="0"/>
                            </a:rPr>
                            <m:t>−1</m:t>
                          </m:r>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𝑦</m:t>
                          </m:r>
                        </m:e>
                        <m:sub>
                          <m:r>
                            <a:rPr lang="es-EC" i="1">
                              <a:latin typeface="Cambria Math" panose="02040503050406030204" pitchFamily="18" charset="0"/>
                            </a:rPr>
                            <m:t>𝑚𝑎𝑥</m:t>
                          </m:r>
                        </m:sub>
                      </m:sSub>
                      <m:r>
                        <a:rPr lang="es-EC" i="1">
                          <a:latin typeface="Cambria Math" panose="02040503050406030204" pitchFamily="18" charset="0"/>
                        </a:rPr>
                        <m:t>=0.0621[</m:t>
                      </m:r>
                      <m:r>
                        <a:rPr lang="es-EC" i="1">
                          <a:latin typeface="Cambria Math" panose="02040503050406030204" pitchFamily="18" charset="0"/>
                        </a:rPr>
                        <m:t>𝑚𝑚</m:t>
                      </m:r>
                      <m:r>
                        <a:rPr lang="es-EC" i="1">
                          <a:latin typeface="Cambria Math" panose="02040503050406030204" pitchFamily="18" charset="0"/>
                        </a:rPr>
                        <m:t>]</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336431"/>
                <a:ext cx="10058400" cy="6133380"/>
              </a:xfrm>
              <a:blipFill rotWithShape="0">
                <a:blip r:embed="rId2"/>
                <a:stretch>
                  <a:fillRect l="-242" t="-497"/>
                </a:stretch>
              </a:blipFill>
            </p:spPr>
            <p:txBody>
              <a:bodyPr/>
              <a:lstStyle/>
              <a:p>
                <a:r>
                  <a:rPr lang="es-EC">
                    <a:noFill/>
                  </a:rPr>
                  <a:t> </a:t>
                </a:r>
              </a:p>
            </p:txBody>
          </p:sp>
        </mc:Fallback>
      </mc:AlternateContent>
    </p:spTree>
    <p:extLst>
      <p:ext uri="{BB962C8B-B14F-4D97-AF65-F5344CB8AC3E}">
        <p14:creationId xmlns:p14="http://schemas.microsoft.com/office/powerpoint/2010/main" val="3371809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ALCANCE</a:t>
            </a:r>
            <a:br>
              <a:rPr lang="es-EC" dirty="0" smtClean="0"/>
            </a:br>
            <a:r>
              <a:rPr lang="es-EC" sz="3600" dirty="0" smtClean="0"/>
              <a:t>COMPONENTES DEL SISTEMA DE CONTROL</a:t>
            </a:r>
            <a:endParaRPr lang="es-EC" dirty="0"/>
          </a:p>
        </p:txBody>
      </p:sp>
      <p:graphicFrame>
        <p:nvGraphicFramePr>
          <p:cNvPr id="4" name="Diagrama 11"/>
          <p:cNvGraphicFramePr>
            <a:graphicFrameLocks noGrp="1"/>
          </p:cNvGraphicFramePr>
          <p:nvPr>
            <p:ph idx="1"/>
            <p:extLst>
              <p:ext uri="{D42A27DB-BD31-4B8C-83A1-F6EECF244321}">
                <p14:modId xmlns:p14="http://schemas.microsoft.com/office/powerpoint/2010/main" val="1772714244"/>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D:\Simbolos\Escudo-Mecatrónica-B.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40469339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0166" y="276045"/>
                <a:ext cx="11542143" cy="6297283"/>
              </a:xfrm>
            </p:spPr>
            <p:txBody>
              <a:bodyPr>
                <a:normAutofit fontScale="70000" lnSpcReduction="20000"/>
              </a:bodyPr>
              <a:lstStyle/>
              <a:p>
                <a:pPr marL="0" indent="0">
                  <a:buNone/>
                </a:pPr>
                <a:r>
                  <a:rPr lang="es-EC" dirty="0"/>
                  <a:t>Finalmente encontramos el esfuerzo máximo permisible en la columna con la siguiente expresión:</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𝑚𝑎𝑥</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m:t>
                          </m:r>
                        </m:num>
                        <m:den>
                          <m:r>
                            <a:rPr lang="es-EC" i="1">
                              <a:latin typeface="Cambria Math" panose="02040503050406030204" pitchFamily="18" charset="0"/>
                            </a:rPr>
                            <m:t>𝐴</m:t>
                          </m:r>
                        </m:den>
                      </m:f>
                      <m:r>
                        <a:rPr lang="es-EC" i="1">
                          <a:latin typeface="Cambria Math" panose="02040503050406030204" pitchFamily="18" charset="0"/>
                        </a:rPr>
                        <m:t>∗[1+</m:t>
                      </m:r>
                      <m:f>
                        <m:fPr>
                          <m:ctrlPr>
                            <a:rPr lang="es-EC" i="1">
                              <a:latin typeface="Cambria Math" panose="02040503050406030204" pitchFamily="18" charset="0"/>
                            </a:rPr>
                          </m:ctrlPr>
                        </m:fPr>
                        <m:num>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𝑦</m:t>
                                  </m:r>
                                </m:e>
                                <m:sub>
                                  <m:r>
                                    <a:rPr lang="es-EC" i="1">
                                      <a:latin typeface="Cambria Math" panose="02040503050406030204" pitchFamily="18" charset="0"/>
                                    </a:rPr>
                                    <m:t>𝑚𝑎𝑥</m:t>
                                  </m:r>
                                </m:sub>
                              </m:sSub>
                              <m:r>
                                <a:rPr lang="es-EC" i="1">
                                  <a:latin typeface="Cambria Math" panose="02040503050406030204" pitchFamily="18" charset="0"/>
                                </a:rPr>
                                <m:t>+</m:t>
                              </m:r>
                              <m:r>
                                <a:rPr lang="es-EC" i="1">
                                  <a:latin typeface="Cambria Math" panose="02040503050406030204" pitchFamily="18" charset="0"/>
                                </a:rPr>
                                <m:t>𝑒</m:t>
                              </m:r>
                            </m:e>
                          </m:d>
                          <m:r>
                            <a:rPr lang="es-EC" i="1">
                              <a:latin typeface="Cambria Math" panose="02040503050406030204" pitchFamily="18" charset="0"/>
                            </a:rPr>
                            <m:t>∗</m:t>
                          </m:r>
                          <m:r>
                            <a:rPr lang="es-EC" i="1">
                              <a:latin typeface="Cambria Math" panose="02040503050406030204" pitchFamily="18" charset="0"/>
                            </a:rPr>
                            <m:t>𝑐</m:t>
                          </m:r>
                        </m:num>
                        <m:den>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1">
                                  <a:latin typeface="Cambria Math" panose="02040503050406030204" pitchFamily="18" charset="0"/>
                                </a:rPr>
                                <m:t>2</m:t>
                              </m:r>
                            </m:sup>
                          </m:sSup>
                        </m:den>
                      </m:f>
                      <m:r>
                        <a:rPr lang="es-EC" i="1">
                          <a:latin typeface="Cambria Math" panose="02040503050406030204" pitchFamily="18" charset="0"/>
                        </a:rPr>
                        <m:t>]</m:t>
                      </m:r>
                    </m:oMath>
                  </m:oMathPara>
                </a14:m>
                <a:endParaRPr lang="es-EC" dirty="0"/>
              </a:p>
              <a:p>
                <a:pPr marL="0" indent="0">
                  <a:buNone/>
                </a:pPr>
                <a:r>
                  <a:rPr lang="es-EC" dirty="0"/>
                  <a:t> </a:t>
                </a:r>
                <a:r>
                  <a:rPr lang="es-EC" dirty="0" smtClean="0"/>
                  <a:t>Donde</a:t>
                </a:r>
                <a:r>
                  <a:rPr lang="es-EC" dirty="0"/>
                  <a:t>:</a:t>
                </a:r>
              </a:p>
              <a:p>
                <a:pPr marL="0" indent="0">
                  <a:buNone/>
                </a:pPr>
                <a:r>
                  <a:rPr lang="es-EC" dirty="0"/>
                  <a:t> </a:t>
                </a:r>
              </a:p>
              <a:p>
                <a:pPr marL="0" lvl="0" indent="0">
                  <a:buNone/>
                </a:pPr>
                <a:r>
                  <a:rPr lang="es-EC" dirty="0"/>
                  <a:t>r: es la relación de esbeltez de la columna</a:t>
                </a:r>
              </a:p>
              <a:p>
                <a:pPr marL="0" lvl="0" indent="0">
                  <a:buNone/>
                </a:pPr>
                <a:r>
                  <a:rPr lang="es-EC" dirty="0"/>
                  <a:t>c: la distancia al centro de masa</a:t>
                </a:r>
              </a:p>
              <a:p>
                <a:pPr marL="0" lvl="0" indent="0">
                  <a:buNone/>
                </a:pPr>
                <a:r>
                  <a:rPr lang="es-EC" dirty="0"/>
                  <a:t>A: el área transversal de la columna</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𝑟</m:t>
                      </m:r>
                      <m:r>
                        <a:rPr lang="es-EC" i="1">
                          <a:latin typeface="Cambria Math" panose="02040503050406030204" pitchFamily="18" charset="0"/>
                        </a:rPr>
                        <m:t>=</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𝐼</m:t>
                              </m:r>
                            </m:num>
                            <m:den>
                              <m:r>
                                <a:rPr lang="es-EC" i="1">
                                  <a:latin typeface="Cambria Math" panose="02040503050406030204" pitchFamily="18" charset="0"/>
                                </a:rPr>
                                <m:t>𝐴</m:t>
                              </m:r>
                            </m:den>
                          </m:f>
                        </m:e>
                      </m:rad>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𝑟</m:t>
                      </m:r>
                      <m:r>
                        <a:rPr lang="es-EC" i="1">
                          <a:latin typeface="Cambria Math" panose="02040503050406030204" pitchFamily="18" charset="0"/>
                        </a:rPr>
                        <m:t>=</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𝑜</m:t>
                                      </m:r>
                                    </m:sub>
                                  </m:sSub>
                                </m:e>
                                <m:sup>
                                  <m:r>
                                    <a:rPr lang="es-EC" i="1">
                                      <a:latin typeface="Cambria Math" panose="02040503050406030204" pitchFamily="18" charset="0"/>
                                    </a:rPr>
                                    <m:t>2</m:t>
                                  </m:r>
                                </m:sup>
                              </m:sSup>
                            </m:num>
                            <m:den>
                              <m:r>
                                <a:rPr lang="es-EC" i="1">
                                  <a:latin typeface="Cambria Math" panose="02040503050406030204" pitchFamily="18" charset="0"/>
                                </a:rPr>
                                <m:t>16</m:t>
                              </m:r>
                            </m:den>
                          </m:f>
                        </m:e>
                      </m:rad>
                    </m:oMath>
                  </m:oMathPara>
                </a14:m>
                <a:endParaRPr lang="es-EC" dirty="0"/>
              </a:p>
              <a:p>
                <a:pPr marL="0" indent="0">
                  <a:buNone/>
                </a:pPr>
                <a14:m>
                  <m:oMathPara xmlns:m="http://schemas.openxmlformats.org/officeDocument/2006/math">
                    <m:oMathParaPr>
                      <m:jc m:val="centerGroup"/>
                    </m:oMathParaPr>
                    <m:oMath xmlns:m="http://schemas.openxmlformats.org/officeDocument/2006/math">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1">
                              <a:latin typeface="Cambria Math" panose="02040503050406030204" pitchFamily="18" charset="0"/>
                            </a:rPr>
                            <m:t>2</m:t>
                          </m:r>
                        </m:sup>
                      </m:sSup>
                      <m:r>
                        <a:rPr lang="es-EC" i="1">
                          <a:latin typeface="Cambria Math" panose="02040503050406030204" pitchFamily="18" charset="0"/>
                        </a:rPr>
                        <m:t>=156.25 [</m:t>
                      </m:r>
                      <m:sSup>
                        <m:sSupPr>
                          <m:ctrlPr>
                            <a:rPr lang="es-EC" i="1">
                              <a:latin typeface="Cambria Math" panose="02040503050406030204" pitchFamily="18" charset="0"/>
                            </a:rPr>
                          </m:ctrlPr>
                        </m:sSupPr>
                        <m:e>
                          <m:r>
                            <a:rPr lang="es-EC" i="1">
                              <a:latin typeface="Cambria Math" panose="02040503050406030204" pitchFamily="18" charset="0"/>
                            </a:rPr>
                            <m:t>𝑚𝑚</m:t>
                          </m:r>
                        </m:e>
                        <m:sup>
                          <m:r>
                            <a:rPr lang="es-EC" i="1">
                              <a:latin typeface="Cambria Math" panose="02040503050406030204" pitchFamily="18" charset="0"/>
                            </a:rPr>
                            <m:t>2</m:t>
                          </m:r>
                        </m:sup>
                      </m:sSup>
                      <m:r>
                        <a:rPr lang="es-EC"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𝐴</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1">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𝑜</m:t>
                                  </m:r>
                                </m:sub>
                              </m:sSub>
                            </m:e>
                            <m:sup>
                              <m:r>
                                <a:rPr lang="es-EC" i="1">
                                  <a:latin typeface="Cambria Math" panose="02040503050406030204" pitchFamily="18" charset="0"/>
                                </a:rPr>
                                <m:t>2</m:t>
                              </m:r>
                            </m:sup>
                          </m:sSup>
                        </m:num>
                        <m:den>
                          <m:r>
                            <a:rPr lang="es-EC" i="1">
                              <a:latin typeface="Cambria Math" panose="02040503050406030204" pitchFamily="18" charset="0"/>
                            </a:rPr>
                            <m:t>4</m:t>
                          </m:r>
                        </m:den>
                      </m:f>
                      <m:r>
                        <a:rPr lang="es-EC" i="1">
                          <a:latin typeface="Cambria Math" panose="02040503050406030204" pitchFamily="18" charset="0"/>
                        </a:rPr>
                        <m:t>=1963.5 [</m:t>
                      </m:r>
                      <m:sSup>
                        <m:sSupPr>
                          <m:ctrlPr>
                            <a:rPr lang="es-EC" i="1">
                              <a:latin typeface="Cambria Math" panose="02040503050406030204" pitchFamily="18" charset="0"/>
                            </a:rPr>
                          </m:ctrlPr>
                        </m:sSupPr>
                        <m:e>
                          <m:r>
                            <a:rPr lang="es-EC" i="1">
                              <a:latin typeface="Cambria Math" panose="02040503050406030204" pitchFamily="18" charset="0"/>
                            </a:rPr>
                            <m:t>𝑚𝑚</m:t>
                          </m:r>
                        </m:e>
                        <m:sup>
                          <m:r>
                            <a:rPr lang="es-EC" i="1">
                              <a:latin typeface="Cambria Math" panose="02040503050406030204" pitchFamily="18" charset="0"/>
                            </a:rPr>
                            <m:t>2</m:t>
                          </m:r>
                        </m:sup>
                      </m:sSup>
                      <m:r>
                        <a:rPr lang="es-EC" i="1">
                          <a:latin typeface="Cambria Math" panose="02040503050406030204" pitchFamily="18" charset="0"/>
                        </a:rPr>
                        <m:t>]</m:t>
                      </m:r>
                    </m:oMath>
                  </m:oMathPara>
                </a14:m>
                <a:endParaRPr lang="es-EC" dirty="0"/>
              </a:p>
              <a:p>
                <a:pPr marL="0" indent="0">
                  <a:buNone/>
                </a:pPr>
                <a:r>
                  <a:rPr lang="es-EC" dirty="0"/>
                  <a:t> </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𝑚𝑎𝑥</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10993.7[</m:t>
                          </m:r>
                          <m:r>
                            <a:rPr lang="es-EC" i="1">
                              <a:latin typeface="Cambria Math" panose="02040503050406030204" pitchFamily="18" charset="0"/>
                            </a:rPr>
                            <m:t>𝑁</m:t>
                          </m:r>
                          <m:r>
                            <a:rPr lang="es-EC" i="1">
                              <a:latin typeface="Cambria Math" panose="02040503050406030204" pitchFamily="18" charset="0"/>
                            </a:rPr>
                            <m:t>]</m:t>
                          </m:r>
                        </m:num>
                        <m:den>
                          <m:r>
                            <a:rPr lang="es-EC" i="1">
                              <a:latin typeface="Cambria Math" panose="02040503050406030204" pitchFamily="18" charset="0"/>
                            </a:rPr>
                            <m:t>1963.5 [</m:t>
                          </m:r>
                          <m:sSup>
                            <m:sSupPr>
                              <m:ctrlPr>
                                <a:rPr lang="es-EC" i="1">
                                  <a:latin typeface="Cambria Math" panose="02040503050406030204" pitchFamily="18" charset="0"/>
                                </a:rPr>
                              </m:ctrlPr>
                            </m:sSupPr>
                            <m:e>
                              <m:r>
                                <a:rPr lang="es-EC" i="1">
                                  <a:latin typeface="Cambria Math" panose="02040503050406030204" pitchFamily="18" charset="0"/>
                                </a:rPr>
                                <m:t>𝑚𝑚</m:t>
                              </m:r>
                            </m:e>
                            <m:sup>
                              <m:r>
                                <a:rPr lang="es-EC" i="1">
                                  <a:latin typeface="Cambria Math" panose="02040503050406030204" pitchFamily="18" charset="0"/>
                                </a:rPr>
                                <m:t>2</m:t>
                              </m:r>
                            </m:sup>
                          </m:sSup>
                          <m:r>
                            <a:rPr lang="es-EC" i="1">
                              <a:latin typeface="Cambria Math" panose="02040503050406030204" pitchFamily="18" charset="0"/>
                            </a:rPr>
                            <m:t>]</m:t>
                          </m:r>
                        </m:den>
                      </m:f>
                      <m:r>
                        <a:rPr lang="es-EC" i="1">
                          <a:latin typeface="Cambria Math" panose="02040503050406030204" pitchFamily="18" charset="0"/>
                        </a:rPr>
                        <m:t>∗[1+</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s-EC" i="1">
                                  <a:latin typeface="Cambria Math" panose="02040503050406030204" pitchFamily="18" charset="0"/>
                                </a:rPr>
                                <m:t>0.0621[</m:t>
                              </m:r>
                              <m:r>
                                <a:rPr lang="es-EC" i="1">
                                  <a:latin typeface="Cambria Math" panose="02040503050406030204" pitchFamily="18" charset="0"/>
                                </a:rPr>
                                <m:t>𝑚𝑚</m:t>
                              </m:r>
                              <m:r>
                                <a:rPr lang="es-EC" i="1">
                                  <a:latin typeface="Cambria Math" panose="02040503050406030204" pitchFamily="18" charset="0"/>
                                </a:rPr>
                                <m:t>]+24[</m:t>
                              </m:r>
                              <m:r>
                                <a:rPr lang="es-EC" i="1">
                                  <a:latin typeface="Cambria Math" panose="02040503050406030204" pitchFamily="18" charset="0"/>
                                </a:rPr>
                                <m:t>𝑚𝑚</m:t>
                              </m:r>
                              <m:r>
                                <a:rPr lang="es-EC" i="1">
                                  <a:latin typeface="Cambria Math" panose="02040503050406030204" pitchFamily="18" charset="0"/>
                                </a:rPr>
                                <m:t>]</m:t>
                              </m:r>
                            </m:e>
                          </m:d>
                          <m:r>
                            <a:rPr lang="es-EC" i="1">
                              <a:latin typeface="Cambria Math" panose="02040503050406030204" pitchFamily="18" charset="0"/>
                            </a:rPr>
                            <m:t>∗25[</m:t>
                          </m:r>
                          <m:r>
                            <a:rPr lang="es-EC" i="1">
                              <a:latin typeface="Cambria Math" panose="02040503050406030204" pitchFamily="18" charset="0"/>
                            </a:rPr>
                            <m:t>𝑚𝑚</m:t>
                          </m:r>
                          <m:r>
                            <a:rPr lang="es-EC" i="1">
                              <a:latin typeface="Cambria Math" panose="02040503050406030204" pitchFamily="18" charset="0"/>
                            </a:rPr>
                            <m:t>]</m:t>
                          </m:r>
                        </m:num>
                        <m:den>
                          <m:r>
                            <a:rPr lang="es-EC" i="1">
                              <a:latin typeface="Cambria Math" panose="02040503050406030204" pitchFamily="18" charset="0"/>
                            </a:rPr>
                            <m:t>156.25 [</m:t>
                          </m:r>
                          <m:sSup>
                            <m:sSupPr>
                              <m:ctrlPr>
                                <a:rPr lang="es-EC" i="1">
                                  <a:latin typeface="Cambria Math" panose="02040503050406030204" pitchFamily="18" charset="0"/>
                                </a:rPr>
                              </m:ctrlPr>
                            </m:sSupPr>
                            <m:e>
                              <m:r>
                                <a:rPr lang="es-EC" i="1">
                                  <a:latin typeface="Cambria Math" panose="02040503050406030204" pitchFamily="18" charset="0"/>
                                </a:rPr>
                                <m:t>𝑚𝑚</m:t>
                              </m:r>
                            </m:e>
                            <m:sup>
                              <m:r>
                                <a:rPr lang="es-EC" i="1">
                                  <a:latin typeface="Cambria Math" panose="02040503050406030204" pitchFamily="18" charset="0"/>
                                </a:rPr>
                                <m:t>2</m:t>
                              </m:r>
                            </m:sup>
                          </m:sSup>
                          <m:r>
                            <a:rPr lang="es-EC" i="1">
                              <a:latin typeface="Cambria Math" panose="02040503050406030204" pitchFamily="18" charset="0"/>
                            </a:rPr>
                            <m:t>]</m:t>
                          </m:r>
                        </m:den>
                      </m:f>
                      <m:r>
                        <a:rPr lang="es-EC" i="1">
                          <a:latin typeface="Cambria Math" panose="02040503050406030204" pitchFamily="18" charset="0"/>
                        </a:rPr>
                        <m:t>]</m:t>
                      </m:r>
                    </m:oMath>
                  </m:oMathPara>
                </a14:m>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𝑚𝑎𝑥</m:t>
                          </m:r>
                        </m:sub>
                      </m:sSub>
                      <m:r>
                        <a:rPr lang="es-EC" i="1">
                          <a:latin typeface="Cambria Math" panose="02040503050406030204" pitchFamily="18" charset="0"/>
                        </a:rPr>
                        <m:t>=27.15 [</m:t>
                      </m:r>
                      <m:r>
                        <a:rPr lang="es-EC" i="1">
                          <a:latin typeface="Cambria Math" panose="02040503050406030204" pitchFamily="18" charset="0"/>
                        </a:rPr>
                        <m:t>𝑀𝑃𝑎</m:t>
                      </m:r>
                      <m:r>
                        <a:rPr lang="es-EC" i="1">
                          <a:latin typeface="Cambria Math" panose="02040503050406030204" pitchFamily="18" charset="0"/>
                        </a:rPr>
                        <m:t>]</m:t>
                      </m:r>
                    </m:oMath>
                  </m:oMathPara>
                </a14:m>
                <a:endParaRPr lang="es-EC" dirty="0"/>
              </a:p>
              <a:p>
                <a:pPr marL="0" indent="0">
                  <a:buNone/>
                </a:pPr>
                <a:r>
                  <a:rPr lang="es-EC" dirty="0"/>
                  <a:t> </a:t>
                </a:r>
              </a:p>
              <a:p>
                <a:pPr marL="0" indent="0">
                  <a:buNone/>
                </a:pPr>
                <a:r>
                  <a:rPr lang="es-EC" dirty="0"/>
                  <a:t>Los valores de esfuerzo y deflexión máxima en la columna están dentro del rango </a:t>
                </a:r>
                <a:r>
                  <a:rPr lang="es-EC" dirty="0" smtClean="0"/>
                  <a:t>permitido</a:t>
                </a:r>
                <a:r>
                  <a:rPr lang="es-EC" dirty="0"/>
                  <a:t> </a:t>
                </a:r>
                <a:r>
                  <a:rPr lang="es-EC" dirty="0" smtClean="0"/>
                  <a:t>ya que el límite de fluencia del material es de 75[MPa]</a:t>
                </a: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0166" y="276045"/>
                <a:ext cx="11542143" cy="6297283"/>
              </a:xfrm>
              <a:blipFill rotWithShape="0">
                <a:blip r:embed="rId2"/>
                <a:stretch>
                  <a:fillRect l="-53" t="-678"/>
                </a:stretch>
              </a:blipFill>
            </p:spPr>
            <p:txBody>
              <a:bodyPr/>
              <a:lstStyle/>
              <a:p>
                <a:r>
                  <a:rPr lang="es-EC">
                    <a:noFill/>
                  </a:rPr>
                  <a:t> </a:t>
                </a:r>
              </a:p>
            </p:txBody>
          </p:sp>
        </mc:Fallback>
      </mc:AlternateContent>
    </p:spTree>
    <p:extLst>
      <p:ext uri="{BB962C8B-B14F-4D97-AF65-F5344CB8AC3E}">
        <p14:creationId xmlns:p14="http://schemas.microsoft.com/office/powerpoint/2010/main" val="10233517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DISE</a:t>
            </a:r>
            <a:r>
              <a:rPr lang="es-EC" dirty="0"/>
              <a:t>ÑO DEL BRAZO DE IMPRESIÓN</a:t>
            </a:r>
          </a:p>
        </p:txBody>
      </p:sp>
      <p:sp>
        <p:nvSpPr>
          <p:cNvPr id="3" name="Content Placeholder 2"/>
          <p:cNvSpPr>
            <a:spLocks noGrp="1"/>
          </p:cNvSpPr>
          <p:nvPr>
            <p:ph idx="1"/>
          </p:nvPr>
        </p:nvSpPr>
        <p:spPr>
          <a:xfrm>
            <a:off x="1097280" y="1845734"/>
            <a:ext cx="10058400" cy="4641330"/>
          </a:xfrm>
        </p:spPr>
        <p:txBody>
          <a:bodyPr>
            <a:normAutofit/>
          </a:bodyPr>
          <a:lstStyle/>
          <a:p>
            <a:r>
              <a:rPr lang="es-EC" dirty="0"/>
              <a:t>Para el diseño del brazo de impresión se debe considerar la longitud del eje del husillo de bolas, y el peso de los componentes que </a:t>
            </a:r>
            <a:r>
              <a:rPr lang="es-EC" dirty="0" smtClean="0"/>
              <a:t>lo conforman.</a:t>
            </a:r>
          </a:p>
          <a:p>
            <a:endParaRPr lang="es-EC" dirty="0"/>
          </a:p>
          <a:p>
            <a:endParaRPr lang="es-EC" dirty="0" smtClean="0"/>
          </a:p>
          <a:p>
            <a:endParaRPr lang="es-EC" dirty="0"/>
          </a:p>
          <a:p>
            <a:endParaRPr lang="es-EC" dirty="0" smtClean="0"/>
          </a:p>
          <a:p>
            <a:endParaRPr lang="es-EC" dirty="0"/>
          </a:p>
          <a:p>
            <a:endParaRPr lang="es-EC" dirty="0" smtClean="0"/>
          </a:p>
          <a:p>
            <a:r>
              <a:rPr lang="es-EC" dirty="0" smtClean="0"/>
              <a:t>De </a:t>
            </a:r>
            <a:r>
              <a:rPr lang="es-EC" dirty="0"/>
              <a:t>tal manera se ha planteado el diseño del brazo de impresión conformado por una plancha de acero A 36 rectangular de 850 [mm] de largo por 160 [mm] de ancho y de 5 [mm] de </a:t>
            </a:r>
            <a:r>
              <a:rPr lang="es-EC" dirty="0" smtClean="0"/>
              <a:t>espesor</a:t>
            </a:r>
            <a:r>
              <a:rPr lang="es-EC" dirty="0"/>
              <a:t>.</a:t>
            </a:r>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3482" y="103518"/>
            <a:ext cx="1612308" cy="175399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5018" y="2510286"/>
            <a:ext cx="4088922" cy="2363639"/>
          </a:xfrm>
          <a:prstGeom prst="rect">
            <a:avLst/>
          </a:prstGeom>
          <a:noFill/>
          <a:ln>
            <a:noFill/>
          </a:ln>
        </p:spPr>
      </p:pic>
    </p:spTree>
    <p:extLst>
      <p:ext uri="{BB962C8B-B14F-4D97-AF65-F5344CB8AC3E}">
        <p14:creationId xmlns:p14="http://schemas.microsoft.com/office/powerpoint/2010/main" val="11084720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93299"/>
            <a:ext cx="10058400" cy="2147976"/>
          </a:xfrm>
        </p:spPr>
        <p:txBody>
          <a:bodyPr/>
          <a:lstStyle/>
          <a:p>
            <a:pPr marL="0" indent="0" algn="just">
              <a:buNone/>
            </a:pPr>
            <a:r>
              <a:rPr lang="es-EC" dirty="0" smtClean="0"/>
              <a:t>La plancha será considerada </a:t>
            </a:r>
            <a:r>
              <a:rPr lang="es-EC" dirty="0"/>
              <a:t>como viga en voladizo, </a:t>
            </a:r>
            <a:r>
              <a:rPr lang="es-EC" dirty="0" smtClean="0"/>
              <a:t>y para el diseño se debe analizar que esta no </a:t>
            </a:r>
            <a:r>
              <a:rPr lang="es-EC" dirty="0"/>
              <a:t>falle por el esfuerzo generado por las cargas que soporta</a:t>
            </a:r>
            <a:r>
              <a:rPr lang="es-EC" dirty="0" smtClean="0"/>
              <a:t>.</a:t>
            </a:r>
          </a:p>
          <a:p>
            <a:pPr marL="0" indent="0" algn="just">
              <a:buNone/>
            </a:pPr>
            <a:endParaRPr lang="es-EC" dirty="0"/>
          </a:p>
          <a:p>
            <a:pPr marL="0" indent="0" algn="just">
              <a:buNone/>
            </a:pPr>
            <a:r>
              <a:rPr lang="es-EC" dirty="0"/>
              <a:t>Por lo tanto es necesario hallar el momento flector máximo al que estará sometida dicha viga, por lo que se procede a realizar un análisis por fuerza cortante y momento flector como se describe en el siguiente programa desarrollado en Matlab.</a:t>
            </a:r>
          </a:p>
          <a:p>
            <a:pPr marL="0" indent="0">
              <a:buNone/>
            </a:pPr>
            <a:endParaRPr lang="es-EC" dirty="0"/>
          </a:p>
          <a:p>
            <a:endParaRPr lang="es-EC" dirty="0"/>
          </a:p>
        </p:txBody>
      </p:sp>
      <p:sp>
        <p:nvSpPr>
          <p:cNvPr id="4" name="TextBox 3"/>
          <p:cNvSpPr txBox="1"/>
          <p:nvPr/>
        </p:nvSpPr>
        <p:spPr>
          <a:xfrm>
            <a:off x="1164566" y="2441275"/>
            <a:ext cx="9644332" cy="9064020"/>
          </a:xfrm>
          <a:prstGeom prst="rect">
            <a:avLst/>
          </a:prstGeom>
          <a:noFill/>
        </p:spPr>
        <p:txBody>
          <a:bodyPr wrap="square" numCol="3" spcCol="360000" rtlCol="0">
            <a:spAutoFit/>
          </a:bodyPr>
          <a:lstStyle/>
          <a:p>
            <a:r>
              <a:rPr lang="es-EC" sz="1100" dirty="0"/>
              <a:t>%Programa para el cálculo del momento máximo en el soporte del brazo de impresión.</a:t>
            </a:r>
          </a:p>
          <a:p>
            <a:r>
              <a:rPr lang="es-EC" sz="1100" dirty="0"/>
              <a:t>%Ingreso de datos</a:t>
            </a:r>
          </a:p>
          <a:p>
            <a:r>
              <a:rPr lang="es-EC" sz="1100" dirty="0"/>
              <a:t>L=0.950; %Longitud del soporte [m]</a:t>
            </a:r>
          </a:p>
          <a:p>
            <a:r>
              <a:rPr lang="es-EC" sz="1100" dirty="0"/>
              <a:t>Wmt=21.56; %Peso del motor [N]</a:t>
            </a:r>
          </a:p>
          <a:p>
            <a:r>
              <a:rPr lang="es-EC" sz="1100" dirty="0"/>
              <a:t>R6=21.53; %Reacción R6 [N]</a:t>
            </a:r>
          </a:p>
          <a:p>
            <a:r>
              <a:rPr lang="es-EC" sz="1100" dirty="0"/>
              <a:t>R7=18.46; %Reacción R7 [N]</a:t>
            </a:r>
          </a:p>
          <a:p>
            <a:r>
              <a:rPr lang="es-EC" sz="1100" dirty="0"/>
              <a:t>R=Wmt+R6+R7+500; %Reacción Total [N]</a:t>
            </a:r>
          </a:p>
          <a:p>
            <a:r>
              <a:rPr lang="es-EC" sz="1100" dirty="0"/>
              <a:t>d5=0.100; %Distancia del centro de gravedad al motor</a:t>
            </a:r>
          </a:p>
          <a:p>
            <a:r>
              <a:rPr lang="es-EC" sz="1100" dirty="0"/>
              <a:t>d6=0.110; %Distancia del motor a R6</a:t>
            </a:r>
          </a:p>
          <a:p>
            <a:r>
              <a:rPr lang="es-EC" sz="1100" dirty="0"/>
              <a:t>d7=0.650; %Distancia de R6 a R7</a:t>
            </a:r>
          </a:p>
          <a:p>
            <a:r>
              <a:rPr lang="en-US" sz="1100" dirty="0" err="1"/>
              <a:t>i</a:t>
            </a:r>
            <a:r>
              <a:rPr lang="en-US" sz="1100" dirty="0"/>
              <a:t>=1;</a:t>
            </a:r>
            <a:endParaRPr lang="es-EC" sz="1100" dirty="0"/>
          </a:p>
          <a:p>
            <a:r>
              <a:rPr lang="en-US" sz="1100" dirty="0"/>
              <a:t>MA=R*(d5+d6+d7);</a:t>
            </a:r>
            <a:endParaRPr lang="es-EC" sz="1100" dirty="0"/>
          </a:p>
          <a:p>
            <a:r>
              <a:rPr lang="en-US" sz="1100" dirty="0"/>
              <a:t>MB=(R-Wmt)*(d5+d6);</a:t>
            </a:r>
            <a:endParaRPr lang="es-EC" sz="1100" dirty="0"/>
          </a:p>
          <a:p>
            <a:r>
              <a:rPr lang="en-US" sz="1100" dirty="0"/>
              <a:t>M1 (1:950)=0;</a:t>
            </a:r>
            <a:endParaRPr lang="es-EC" sz="1100" dirty="0"/>
          </a:p>
          <a:p>
            <a:r>
              <a:rPr lang="en-US" sz="1100" dirty="0"/>
              <a:t>V1 (1:950)=0;</a:t>
            </a:r>
            <a:endParaRPr lang="es-EC" sz="1100" dirty="0"/>
          </a:p>
          <a:p>
            <a:r>
              <a:rPr lang="en-US" sz="1100" dirty="0"/>
              <a:t>x= (0.001:L/950:L);</a:t>
            </a:r>
            <a:endParaRPr lang="es-EC" sz="1100" dirty="0"/>
          </a:p>
          <a:p>
            <a:r>
              <a:rPr lang="en-US" sz="1100" dirty="0"/>
              <a:t>for (d=0:0.001:0.950)</a:t>
            </a:r>
            <a:endParaRPr lang="es-EC" sz="1100" dirty="0"/>
          </a:p>
          <a:p>
            <a:r>
              <a:rPr lang="en-US" sz="1100" dirty="0"/>
              <a:t>if(d&lt;=d5)</a:t>
            </a:r>
            <a:endParaRPr lang="es-EC" sz="1100" dirty="0"/>
          </a:p>
          <a:p>
            <a:r>
              <a:rPr lang="en-US" sz="1100" dirty="0"/>
              <a:t>M1(</a:t>
            </a:r>
            <a:r>
              <a:rPr lang="en-US" sz="1100" dirty="0" err="1"/>
              <a:t>i</a:t>
            </a:r>
            <a:r>
              <a:rPr lang="en-US" sz="1100" dirty="0"/>
              <a:t>)=R*(d-(d5+d6+d7));</a:t>
            </a:r>
            <a:endParaRPr lang="es-EC"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smtClean="0"/>
          </a:p>
          <a:p>
            <a:endParaRPr lang="en-US" sz="1100" dirty="0"/>
          </a:p>
          <a:p>
            <a:endParaRPr lang="en-US" sz="1100" dirty="0" smtClean="0"/>
          </a:p>
          <a:p>
            <a:endParaRPr lang="en-US" sz="1100" dirty="0"/>
          </a:p>
          <a:p>
            <a:r>
              <a:rPr lang="en-US" sz="1100" dirty="0" smtClean="0"/>
              <a:t>V1(</a:t>
            </a:r>
            <a:r>
              <a:rPr lang="en-US" sz="1100" dirty="0" err="1" smtClean="0"/>
              <a:t>i</a:t>
            </a:r>
            <a:r>
              <a:rPr lang="en-US" sz="1100" dirty="0"/>
              <a:t>)=R;</a:t>
            </a:r>
            <a:endParaRPr lang="es-EC" sz="1100" dirty="0"/>
          </a:p>
          <a:p>
            <a:r>
              <a:rPr lang="en-US" sz="1100" dirty="0" err="1"/>
              <a:t>i</a:t>
            </a:r>
            <a:r>
              <a:rPr lang="en-US" sz="1100" dirty="0"/>
              <a:t>=i+1;</a:t>
            </a:r>
            <a:endParaRPr lang="es-EC" sz="1100" dirty="0"/>
          </a:p>
          <a:p>
            <a:r>
              <a:rPr lang="en-US" sz="1100" dirty="0"/>
              <a:t>end</a:t>
            </a:r>
            <a:endParaRPr lang="es-EC" sz="1100" dirty="0"/>
          </a:p>
          <a:p>
            <a:r>
              <a:rPr lang="en-US" sz="1100" dirty="0"/>
              <a:t>if(d&gt;d5)&amp;&amp;(d&lt;=(d5+d6))</a:t>
            </a:r>
            <a:endParaRPr lang="es-EC" sz="1100" dirty="0"/>
          </a:p>
          <a:p>
            <a:r>
              <a:rPr lang="en-US" sz="1100" dirty="0"/>
              <a:t>M1(</a:t>
            </a:r>
            <a:r>
              <a:rPr lang="en-US" sz="1100" dirty="0" err="1"/>
              <a:t>i</a:t>
            </a:r>
            <a:r>
              <a:rPr lang="en-US" sz="1100" dirty="0"/>
              <a:t>)=(R-Wmt)*(d-(d5+d6+d7));</a:t>
            </a:r>
            <a:endParaRPr lang="es-EC" sz="1100" dirty="0"/>
          </a:p>
          <a:p>
            <a:r>
              <a:rPr lang="en-US" sz="1100" dirty="0"/>
              <a:t>V1(</a:t>
            </a:r>
            <a:r>
              <a:rPr lang="en-US" sz="1100" dirty="0" err="1"/>
              <a:t>i</a:t>
            </a:r>
            <a:r>
              <a:rPr lang="en-US" sz="1100" dirty="0"/>
              <a:t>)=R-Wmt;</a:t>
            </a:r>
            <a:endParaRPr lang="es-EC" sz="1100" dirty="0"/>
          </a:p>
          <a:p>
            <a:r>
              <a:rPr lang="en-US" sz="1100" dirty="0" err="1"/>
              <a:t>i</a:t>
            </a:r>
            <a:r>
              <a:rPr lang="en-US" sz="1100" dirty="0"/>
              <a:t>=i+1;</a:t>
            </a:r>
            <a:endParaRPr lang="es-EC" sz="1100" dirty="0"/>
          </a:p>
          <a:p>
            <a:r>
              <a:rPr lang="en-US" sz="1100" dirty="0"/>
              <a:t>end</a:t>
            </a:r>
            <a:endParaRPr lang="es-EC" sz="1100" dirty="0"/>
          </a:p>
          <a:p>
            <a:r>
              <a:rPr lang="en-US" sz="1100" dirty="0"/>
              <a:t>if (d&gt;(d5+d6))&amp;&amp;(d&lt;=(d5+d6+d7))</a:t>
            </a:r>
            <a:endParaRPr lang="es-EC" sz="1100" dirty="0"/>
          </a:p>
          <a:p>
            <a:r>
              <a:rPr lang="en-US" sz="1100" dirty="0"/>
              <a:t>M1(</a:t>
            </a:r>
            <a:r>
              <a:rPr lang="en-US" sz="1100" dirty="0" err="1"/>
              <a:t>i</a:t>
            </a:r>
            <a:r>
              <a:rPr lang="en-US" sz="1100" dirty="0"/>
              <a:t>)=(R-Wmt-R6)*(d-(d5+d6+d7));</a:t>
            </a:r>
            <a:endParaRPr lang="es-EC" sz="1100" dirty="0"/>
          </a:p>
          <a:p>
            <a:r>
              <a:rPr lang="en-US" sz="1100" dirty="0"/>
              <a:t>V1(</a:t>
            </a:r>
            <a:r>
              <a:rPr lang="en-US" sz="1100" dirty="0" err="1"/>
              <a:t>i</a:t>
            </a:r>
            <a:r>
              <a:rPr lang="en-US" sz="1100" dirty="0"/>
              <a:t>)=R-Wmt-R6;</a:t>
            </a:r>
            <a:endParaRPr lang="es-EC" sz="1100" dirty="0"/>
          </a:p>
          <a:p>
            <a:r>
              <a:rPr lang="en-US" sz="1100" dirty="0" err="1"/>
              <a:t>i</a:t>
            </a:r>
            <a:r>
              <a:rPr lang="en-US" sz="1100" dirty="0"/>
              <a:t>=i+1;</a:t>
            </a:r>
            <a:endParaRPr lang="es-EC" sz="1100" dirty="0"/>
          </a:p>
          <a:p>
            <a:r>
              <a:rPr lang="en-US" sz="1100" dirty="0"/>
              <a:t>end</a:t>
            </a:r>
            <a:endParaRPr lang="es-EC" sz="1100" dirty="0"/>
          </a:p>
          <a:p>
            <a:r>
              <a:rPr lang="en-US" sz="1100" dirty="0"/>
              <a:t>if (d&gt;(d5+d6+d7))</a:t>
            </a:r>
            <a:endParaRPr lang="es-EC" sz="1100" dirty="0"/>
          </a:p>
          <a:p>
            <a:r>
              <a:rPr lang="en-US" sz="1100" dirty="0"/>
              <a:t>M1(</a:t>
            </a:r>
            <a:r>
              <a:rPr lang="en-US" sz="1100" dirty="0" err="1"/>
              <a:t>i</a:t>
            </a:r>
            <a:r>
              <a:rPr lang="en-US" sz="1100" dirty="0"/>
              <a:t>)=0;</a:t>
            </a:r>
            <a:endParaRPr lang="es-EC" sz="1100" dirty="0"/>
          </a:p>
          <a:p>
            <a:r>
              <a:rPr lang="en-US" sz="1100" dirty="0"/>
              <a:t>V1(</a:t>
            </a:r>
            <a:r>
              <a:rPr lang="en-US" sz="1100" dirty="0" err="1"/>
              <a:t>i</a:t>
            </a:r>
            <a:r>
              <a:rPr lang="en-US" sz="1100" dirty="0"/>
              <a:t>)=0;</a:t>
            </a:r>
            <a:endParaRPr lang="es-EC" sz="1100" dirty="0"/>
          </a:p>
          <a:p>
            <a:r>
              <a:rPr lang="en-US" sz="1100" dirty="0"/>
              <a:t>end</a:t>
            </a:r>
            <a:endParaRPr lang="es-EC" sz="1100" dirty="0"/>
          </a:p>
          <a:p>
            <a:r>
              <a:rPr lang="en-US" sz="1100" dirty="0"/>
              <a:t>end</a:t>
            </a:r>
            <a:endParaRPr lang="es-EC" sz="1100" dirty="0"/>
          </a:p>
          <a:p>
            <a:r>
              <a:rPr lang="en-US" sz="1100" dirty="0"/>
              <a:t>figure(1);plot(x,V1);</a:t>
            </a:r>
            <a:endParaRPr lang="es-EC" sz="1100" dirty="0"/>
          </a:p>
          <a:p>
            <a:r>
              <a:rPr lang="es-EC" sz="1100" dirty="0"/>
              <a:t>xlabel('X[m]');</a:t>
            </a:r>
          </a:p>
          <a:p>
            <a:r>
              <a:rPr lang="es-EC" sz="1100" dirty="0"/>
              <a:t>ylabel('V[N]');</a:t>
            </a:r>
          </a:p>
          <a:p>
            <a:r>
              <a:rPr lang="es-EC" sz="1100" dirty="0"/>
              <a:t>title('Fuerzas Cortantes en el eje');</a:t>
            </a:r>
          </a:p>
          <a:p>
            <a:r>
              <a:rPr lang="en-US" sz="1100" dirty="0"/>
              <a:t>grid on;</a:t>
            </a:r>
            <a:endParaRPr lang="es-EC" sz="1100" dirty="0"/>
          </a:p>
          <a:p>
            <a:r>
              <a:rPr lang="en-US" sz="1100" dirty="0"/>
              <a:t>figure(2);plot(x,M1);</a:t>
            </a:r>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endParaRPr lang="es-EC" sz="1100" dirty="0"/>
          </a:p>
          <a:p>
            <a:endParaRPr lang="es-EC" sz="1100" dirty="0" smtClean="0"/>
          </a:p>
          <a:p>
            <a:r>
              <a:rPr lang="es-EC" sz="1100" dirty="0" smtClean="0"/>
              <a:t>xlabel</a:t>
            </a:r>
            <a:r>
              <a:rPr lang="es-EC" sz="1100" dirty="0"/>
              <a:t>('X[m]');</a:t>
            </a:r>
          </a:p>
          <a:p>
            <a:r>
              <a:rPr lang="es-EC" sz="1100" dirty="0"/>
              <a:t>ylabel('M[Nm]');</a:t>
            </a:r>
          </a:p>
          <a:p>
            <a:r>
              <a:rPr lang="es-EC" sz="1100" dirty="0"/>
              <a:t>title('Momento flector en el eje');</a:t>
            </a:r>
          </a:p>
          <a:p>
            <a:r>
              <a:rPr lang="es-EC" sz="1100" dirty="0" err="1"/>
              <a:t>grid</a:t>
            </a:r>
            <a:r>
              <a:rPr lang="es-EC" sz="1100" dirty="0"/>
              <a:t> </a:t>
            </a:r>
            <a:r>
              <a:rPr lang="es-EC" sz="1100" dirty="0" err="1"/>
              <a:t>on</a:t>
            </a:r>
            <a:r>
              <a:rPr lang="es-EC" sz="1100" dirty="0"/>
              <a:t>;</a:t>
            </a:r>
          </a:p>
          <a:p>
            <a:endParaRPr lang="es-EC" sz="1100" dirty="0"/>
          </a:p>
        </p:txBody>
      </p:sp>
    </p:spTree>
    <p:extLst>
      <p:ext uri="{BB962C8B-B14F-4D97-AF65-F5344CB8AC3E}">
        <p14:creationId xmlns:p14="http://schemas.microsoft.com/office/powerpoint/2010/main" val="29521949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8575" y="718407"/>
            <a:ext cx="2873155" cy="2400044"/>
          </a:xfrm>
          <a:prstGeom prst="rect">
            <a:avLst/>
          </a:prstGeom>
          <a:noFill/>
          <a:ln>
            <a:noFill/>
          </a:ln>
        </p:spPr>
      </p:pic>
      <p:pic>
        <p:nvPicPr>
          <p:cNvPr id="5" name="Content Placeholder 4"/>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05683" y="718407"/>
            <a:ext cx="2821396" cy="2400044"/>
          </a:xfrm>
          <a:prstGeom prst="rect">
            <a:avLst/>
          </a:prstGeom>
          <a:noFill/>
          <a:ln>
            <a:noFill/>
          </a:ln>
        </p:spPr>
      </p:pic>
      <mc:AlternateContent xmlns:mc="http://schemas.openxmlformats.org/markup-compatibility/2006" xmlns:a14="http://schemas.microsoft.com/office/drawing/2010/main">
        <mc:Choice Requires="a14">
          <p:sp>
            <p:nvSpPr>
              <p:cNvPr id="6" name="TextBox 5"/>
              <p:cNvSpPr txBox="1"/>
              <p:nvPr/>
            </p:nvSpPr>
            <p:spPr>
              <a:xfrm>
                <a:off x="1518249" y="3597215"/>
                <a:ext cx="9169879" cy="2637132"/>
              </a:xfrm>
              <a:prstGeom prst="rect">
                <a:avLst/>
              </a:prstGeom>
              <a:noFill/>
            </p:spPr>
            <p:txBody>
              <a:bodyPr wrap="square" rtlCol="0">
                <a:spAutoFit/>
              </a:bodyPr>
              <a:lstStyle/>
              <a:p>
                <a:r>
                  <a:rPr lang="es-MX" dirty="0" smtClean="0"/>
                  <a:t>El momento flector máximo generado es </a:t>
                </a:r>
                <a:r>
                  <a:rPr lang="es-MX" dirty="0"/>
                  <a:t>igual a -482.93 [Nm</a:t>
                </a:r>
                <a:r>
                  <a:rPr lang="es-MX" dirty="0" smtClean="0"/>
                  <a:t>]</a:t>
                </a:r>
              </a:p>
              <a:p>
                <a:endParaRPr lang="es-EC" i="1" dirty="0" smtClean="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5</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𝑀</m:t>
                          </m:r>
                          <m:r>
                            <a:rPr lang="es-EC" i="1">
                              <a:latin typeface="Cambria Math" panose="02040503050406030204" pitchFamily="18" charset="0"/>
                            </a:rPr>
                            <m:t>5</m:t>
                          </m:r>
                        </m:e>
                        <m:sub>
                          <m:r>
                            <a:rPr lang="en-US" i="1">
                              <a:latin typeface="Cambria Math" panose="02040503050406030204" pitchFamily="18" charset="0"/>
                            </a:rPr>
                            <m:t>𝑚𝑎𝑥</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𝑆</m:t>
                          </m:r>
                        </m:e>
                        <m:sub>
                          <m:r>
                            <a:rPr lang="es-EC" i="1">
                              <a:latin typeface="Cambria Math" panose="02040503050406030204" pitchFamily="18" charset="0"/>
                            </a:rPr>
                            <m:t>5</m:t>
                          </m:r>
                        </m:sub>
                      </m:sSub>
                    </m:oMath>
                  </m:oMathPara>
                </a14:m>
                <a:endParaRPr lang="es-EC" dirty="0"/>
              </a:p>
              <a:p>
                <a:r>
                  <a:rPr lang="es-EC" dirty="0"/>
                  <a:t> </a:t>
                </a:r>
              </a:p>
              <a:p>
                <a:r>
                  <a:rPr lang="es-EC" dirty="0"/>
                  <a:t>En donde </a:t>
                </a:r>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𝑆</m:t>
                        </m:r>
                      </m:e>
                      <m:sub>
                        <m:r>
                          <a:rPr lang="es-EC" i="1">
                            <a:latin typeface="Cambria Math" panose="02040503050406030204" pitchFamily="18" charset="0"/>
                          </a:rPr>
                          <m:t>5</m:t>
                        </m:r>
                      </m:sub>
                    </m:sSub>
                  </m:oMath>
                </a14:m>
                <a:r>
                  <a:rPr lang="es-EC" dirty="0"/>
                  <a:t> es la sección transversal del </a:t>
                </a:r>
                <a:r>
                  <a:rPr lang="es-EC" dirty="0" smtClean="0"/>
                  <a:t>soporte.</a:t>
                </a:r>
                <a:endParaRPr lang="es-EC" dirty="0"/>
              </a:p>
              <a:p>
                <a:r>
                  <a:rPr lang="es-EC" dirty="0"/>
                  <a:t> </a:t>
                </a: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5</m:t>
                          </m:r>
                        </m:sub>
                      </m:sSub>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𝑏</m:t>
                              </m:r>
                            </m:e>
                            <m:sub>
                              <m:r>
                                <a:rPr lang="es-EC" i="1">
                                  <a:latin typeface="Cambria Math" panose="02040503050406030204" pitchFamily="18" charset="0"/>
                                </a:rPr>
                                <m:t>𝑠</m:t>
                              </m:r>
                              <m:r>
                                <a:rPr lang="es-EC" i="1">
                                  <a:latin typeface="Cambria Math" panose="02040503050406030204" pitchFamily="18" charset="0"/>
                                </a:rPr>
                                <m:t>5</m:t>
                              </m:r>
                            </m:sub>
                          </m:sSub>
                          <m:r>
                            <a:rPr lang="es-EC" i="1">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m:t>
                                  </m:r>
                                  <m:r>
                                    <a:rPr lang="es-EC" i="1">
                                      <a:latin typeface="Cambria Math" panose="02040503050406030204" pitchFamily="18" charset="0"/>
                                    </a:rPr>
                                    <m:t>h</m:t>
                                  </m:r>
                                </m:e>
                                <m:sub>
                                  <m:r>
                                    <a:rPr lang="es-EC" i="1">
                                      <a:latin typeface="Cambria Math" panose="02040503050406030204" pitchFamily="18" charset="0"/>
                                    </a:rPr>
                                    <m:t>𝑠</m:t>
                                  </m:r>
                                  <m:r>
                                    <a:rPr lang="es-EC" i="1">
                                      <a:latin typeface="Cambria Math" panose="02040503050406030204" pitchFamily="18" charset="0"/>
                                    </a:rPr>
                                    <m:t>5</m:t>
                                  </m:r>
                                </m:sub>
                              </m:sSub>
                              <m:r>
                                <a:rPr lang="es-EC" i="1">
                                  <a:latin typeface="Cambria Math" panose="02040503050406030204" pitchFamily="18" charset="0"/>
                                </a:rPr>
                                <m:t>)</m:t>
                              </m:r>
                            </m:e>
                            <m:sup>
                              <m:r>
                                <a:rPr lang="es-EC" i="1">
                                  <a:latin typeface="Cambria Math" panose="02040503050406030204" pitchFamily="18" charset="0"/>
                                </a:rPr>
                                <m:t>2</m:t>
                              </m:r>
                            </m:sup>
                          </m:sSup>
                        </m:num>
                        <m:den>
                          <m:r>
                            <a:rPr lang="es-EC" i="1">
                              <a:latin typeface="Cambria Math" panose="02040503050406030204" pitchFamily="18" charset="0"/>
                            </a:rPr>
                            <m:t>6</m:t>
                          </m:r>
                        </m:den>
                      </m:f>
                    </m:oMath>
                  </m:oMathPara>
                </a14:m>
                <a:endParaRPr lang="es-EC" dirty="0"/>
              </a:p>
              <a:p>
                <a:r>
                  <a:rPr lang="es-EC" dirty="0"/>
                  <a:t> </a:t>
                </a:r>
              </a:p>
            </p:txBody>
          </p:sp>
        </mc:Choice>
        <mc:Fallback xmlns="">
          <p:sp>
            <p:nvSpPr>
              <p:cNvPr id="6" name="TextBox 5"/>
              <p:cNvSpPr txBox="1">
                <a:spLocks noRot="1" noChangeAspect="1" noMove="1" noResize="1" noEditPoints="1" noAdjustHandles="1" noChangeArrowheads="1" noChangeShapeType="1" noTextEdit="1"/>
              </p:cNvSpPr>
              <p:nvPr/>
            </p:nvSpPr>
            <p:spPr>
              <a:xfrm>
                <a:off x="1518249" y="3597215"/>
                <a:ext cx="9169879" cy="2637132"/>
              </a:xfrm>
              <a:prstGeom prst="rect">
                <a:avLst/>
              </a:prstGeom>
              <a:blipFill rotWithShape="0">
                <a:blip r:embed="rId4"/>
                <a:stretch>
                  <a:fillRect l="-532" t="-1155"/>
                </a:stretch>
              </a:blipFill>
            </p:spPr>
            <p:txBody>
              <a:bodyPr/>
              <a:lstStyle/>
              <a:p>
                <a:r>
                  <a:rPr lang="es-EC">
                    <a:noFill/>
                  </a:rPr>
                  <a:t> </a:t>
                </a:r>
              </a:p>
            </p:txBody>
          </p:sp>
        </mc:Fallback>
      </mc:AlternateContent>
    </p:spTree>
    <p:extLst>
      <p:ext uri="{BB962C8B-B14F-4D97-AF65-F5344CB8AC3E}">
        <p14:creationId xmlns:p14="http://schemas.microsoft.com/office/powerpoint/2010/main" val="15946354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1009291"/>
                <a:ext cx="10058400" cy="5025749"/>
              </a:xfrm>
            </p:spPr>
            <p:txBody>
              <a:bodyPr>
                <a:normAutofit/>
              </a:bodyPr>
              <a:lstStyle/>
              <a:p>
                <a:pPr marL="0" indent="0">
                  <a:buNone/>
                </a:pPr>
                <a:endParaRPr lang="es-EC" dirty="0"/>
              </a:p>
              <a:p>
                <a:pPr marL="0" indent="0">
                  <a:buNone/>
                </a:pPr>
                <a:r>
                  <a:rPr lang="es-ES_tradnl" dirty="0" smtClean="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𝑏</m:t>
                        </m:r>
                      </m:e>
                      <m:sub>
                        <m:r>
                          <a:rPr lang="es-EC" i="1">
                            <a:latin typeface="Cambria Math" panose="02040503050406030204" pitchFamily="18" charset="0"/>
                          </a:rPr>
                          <m:t>𝑠</m:t>
                        </m:r>
                        <m:r>
                          <a:rPr lang="es-EC" i="1">
                            <a:latin typeface="Cambria Math" panose="02040503050406030204" pitchFamily="18" charset="0"/>
                          </a:rPr>
                          <m:t>5</m:t>
                        </m:r>
                      </m:sub>
                    </m:sSub>
                  </m:oMath>
                </a14:m>
                <a:r>
                  <a:rPr lang="es-EC" dirty="0"/>
                  <a:t> es la base del área transversal igual a 0.160 [m] y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𝑠</m:t>
                        </m:r>
                        <m:r>
                          <a:rPr lang="es-EC" i="1">
                            <a:latin typeface="Cambria Math" panose="02040503050406030204" pitchFamily="18" charset="0"/>
                          </a:rPr>
                          <m:t>5</m:t>
                        </m:r>
                      </m:sub>
                    </m:sSub>
                  </m:oMath>
                </a14:m>
                <a:r>
                  <a:rPr lang="es-EC" dirty="0"/>
                  <a:t> es la altura del área transversal igual a </a:t>
                </a:r>
                <a:r>
                  <a:rPr lang="es-EC" dirty="0" smtClean="0"/>
                  <a:t>0.015 </a:t>
                </a:r>
                <a:r>
                  <a:rPr lang="es-EC" dirty="0"/>
                  <a:t>[m].</a:t>
                </a:r>
              </a:p>
              <a:p>
                <a:pPr marL="0" indent="0">
                  <a:buNone/>
                </a:pPr>
                <a:r>
                  <a:rPr lang="es-EC" dirty="0"/>
                  <a:t> </a:t>
                </a:r>
              </a:p>
              <a:p>
                <a:pPr marL="0" indent="0">
                  <a:buNone/>
                </a:pPr>
                <a:r>
                  <a:rPr lang="es-EC" dirty="0"/>
                  <a:t>De esta manera se tiene</a:t>
                </a:r>
                <a:r>
                  <a:rPr lang="es-EC" dirty="0" smtClean="0"/>
                  <a:t>:</a:t>
                </a:r>
              </a:p>
              <a:p>
                <a:pPr marL="0" indent="0" algn="ctr">
                  <a:buNone/>
                </a:pPr>
                <a:r>
                  <a:rPr lang="es-EC"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5</m:t>
                        </m:r>
                      </m:sub>
                    </m:sSub>
                    <m:r>
                      <a:rPr lang="en-US"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0.160 </m:t>
                        </m:r>
                        <m:d>
                          <m:dPr>
                            <m:begChr m:val="["/>
                            <m:endChr m:val="]"/>
                            <m:ctrlPr>
                              <a:rPr lang="es-EC"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sSup>
                          <m:sSupPr>
                            <m:ctrlPr>
                              <a:rPr lang="es-EC" i="1">
                                <a:latin typeface="Cambria Math" panose="02040503050406030204" pitchFamily="18" charset="0"/>
                              </a:rPr>
                            </m:ctrlPr>
                          </m:sSupPr>
                          <m:e>
                            <m:r>
                              <a:rPr lang="en-US" i="1">
                                <a:latin typeface="Cambria Math" panose="02040503050406030204" pitchFamily="18" charset="0"/>
                              </a:rPr>
                              <m:t>0.015</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s-EC"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r>
                          <a:rPr lang="en-US" i="1">
                            <a:latin typeface="Cambria Math" panose="02040503050406030204" pitchFamily="18" charset="0"/>
                          </a:rPr>
                          <m:t>]</m:t>
                        </m:r>
                      </m:num>
                      <m:den>
                        <m:r>
                          <a:rPr lang="en-US" i="1">
                            <a:latin typeface="Cambria Math" panose="02040503050406030204" pitchFamily="18" charset="0"/>
                          </a:rPr>
                          <m:t>6</m:t>
                        </m:r>
                      </m:den>
                    </m:f>
                  </m:oMath>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5</m:t>
                          </m:r>
                        </m:sub>
                      </m:sSub>
                      <m:r>
                        <a:rPr lang="en-US" i="1">
                          <a:latin typeface="Cambria Math" panose="02040503050406030204" pitchFamily="18" charset="0"/>
                        </a:rPr>
                        <m:t>=6∗</m:t>
                      </m:r>
                      <m:sSup>
                        <m:sSupPr>
                          <m:ctrlPr>
                            <a:rPr lang="es-EC"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−6</m:t>
                          </m:r>
                        </m:sup>
                      </m:sSup>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e>
                      </m:d>
                    </m:oMath>
                  </m:oMathPara>
                </a14:m>
                <a:endParaRPr lang="es-EC" dirty="0"/>
              </a:p>
              <a:p>
                <a:pPr marL="0" indent="0">
                  <a:buNone/>
                </a:pPr>
                <a:r>
                  <a:rPr lang="en-US" i="1" dirty="0"/>
                  <a:t> </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5</m:t>
                          </m:r>
                        </m:sub>
                      </m:sSub>
                      <m:r>
                        <a:rPr lang="es-EC" i="1">
                          <a:latin typeface="Cambria Math" panose="02040503050406030204" pitchFamily="18" charset="0"/>
                        </a:rPr>
                        <m:t>=</m:t>
                      </m:r>
                      <m:f>
                        <m:fPr>
                          <m:ctrlPr>
                            <a:rPr lang="es-EC" i="1">
                              <a:latin typeface="Cambria Math" panose="02040503050406030204" pitchFamily="18" charset="0"/>
                            </a:rPr>
                          </m:ctrlPr>
                        </m:fPr>
                        <m:num>
                          <m:r>
                            <a:rPr lang="es-MX">
                              <a:latin typeface="Cambria Math" panose="02040503050406030204" pitchFamily="18" charset="0"/>
                            </a:rPr>
                            <m:t>482.93</m:t>
                          </m:r>
                          <m:r>
                            <a:rPr lang="es-EC" i="1">
                              <a:latin typeface="Cambria Math" panose="02040503050406030204" pitchFamily="18" charset="0"/>
                            </a:rPr>
                            <m:t> [</m:t>
                          </m:r>
                          <m:r>
                            <a:rPr lang="es-EC" i="1">
                              <a:latin typeface="Cambria Math" panose="02040503050406030204" pitchFamily="18" charset="0"/>
                            </a:rPr>
                            <m:t>𝑁𝑚</m:t>
                          </m:r>
                          <m:r>
                            <a:rPr lang="es-EC" i="1">
                              <a:latin typeface="Cambria Math" panose="02040503050406030204" pitchFamily="18" charset="0"/>
                            </a:rPr>
                            <m:t>]</m:t>
                          </m:r>
                        </m:num>
                        <m:den>
                          <m:r>
                            <a:rPr lang="es-EC" i="1">
                              <a:latin typeface="Cambria Math" panose="02040503050406030204" pitchFamily="18" charset="0"/>
                            </a:rPr>
                            <m:t>6∗</m:t>
                          </m:r>
                          <m:sSup>
                            <m:sSupPr>
                              <m:ctrlPr>
                                <a:rPr lang="es-EC" i="1">
                                  <a:latin typeface="Cambria Math" panose="02040503050406030204" pitchFamily="18" charset="0"/>
                                </a:rPr>
                              </m:ctrlPr>
                            </m:sSupPr>
                            <m:e>
                              <m:r>
                                <a:rPr lang="es-EC" i="1">
                                  <a:latin typeface="Cambria Math" panose="02040503050406030204" pitchFamily="18" charset="0"/>
                                </a:rPr>
                                <m:t>10</m:t>
                              </m:r>
                            </m:e>
                            <m:sup>
                              <m:r>
                                <a:rPr lang="es-EC" i="1">
                                  <a:latin typeface="Cambria Math" panose="02040503050406030204" pitchFamily="18" charset="0"/>
                                </a:rPr>
                                <m:t>−6</m:t>
                              </m:r>
                            </m:sup>
                          </m:sSup>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1">
                                  <a:latin typeface="Cambria Math" panose="02040503050406030204" pitchFamily="18" charset="0"/>
                                </a:rPr>
                                <m:t>3</m:t>
                              </m:r>
                            </m:sup>
                          </m:sSup>
                          <m:r>
                            <a:rPr lang="es-EC" i="1">
                              <a:latin typeface="Cambria Math" panose="02040503050406030204" pitchFamily="18" charset="0"/>
                            </a:rPr>
                            <m:t>]</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5</m:t>
                          </m:r>
                        </m:sub>
                      </m:sSub>
                      <m:r>
                        <a:rPr lang="es-EC" i="1">
                          <a:latin typeface="Cambria Math" panose="02040503050406030204" pitchFamily="18" charset="0"/>
                        </a:rPr>
                        <m:t>=80.48 [</m:t>
                      </m:r>
                      <m:r>
                        <a:rPr lang="es-EC" i="1">
                          <a:latin typeface="Cambria Math" panose="02040503050406030204" pitchFamily="18" charset="0"/>
                        </a:rPr>
                        <m:t>𝑀𝑃𝑎</m:t>
                      </m:r>
                      <m:r>
                        <a:rPr lang="es-EC" i="1">
                          <a:latin typeface="Cambria Math" panose="02040503050406030204" pitchFamily="18" charset="0"/>
                        </a:rPr>
                        <m:t>]</m:t>
                      </m:r>
                    </m:oMath>
                  </m:oMathPara>
                </a14:m>
                <a:endParaRPr lang="es-EC" dirty="0"/>
              </a:p>
              <a:p>
                <a:pPr marL="0" indent="0">
                  <a:buNone/>
                </a:pPr>
                <a:r>
                  <a:rPr lang="es-EC" dirty="0"/>
                  <a:t> </a:t>
                </a:r>
              </a:p>
              <a:p>
                <a:pPr marL="0" indent="0">
                  <a:buNone/>
                </a:pPr>
                <a:r>
                  <a:rPr lang="es-EC" dirty="0"/>
                  <a:t>Lo que se comprueba que el soporte del brazo de impresión no fallará ya que estará diseñado con un factor de seguridad de aproximadamente 3.</a:t>
                </a:r>
              </a:p>
              <a:p>
                <a:pPr marL="0" indent="0">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1009291"/>
                <a:ext cx="10058400" cy="5025749"/>
              </a:xfrm>
              <a:blipFill rotWithShape="0">
                <a:blip r:embed="rId2"/>
                <a:stretch>
                  <a:fillRect l="-485"/>
                </a:stretch>
              </a:blipFill>
            </p:spPr>
            <p:txBody>
              <a:bodyPr/>
              <a:lstStyle/>
              <a:p>
                <a:r>
                  <a:rPr lang="es-EC">
                    <a:noFill/>
                  </a:rPr>
                  <a:t> </a:t>
                </a:r>
              </a:p>
            </p:txBody>
          </p:sp>
        </mc:Fallback>
      </mc:AlternateContent>
    </p:spTree>
    <p:extLst>
      <p:ext uri="{BB962C8B-B14F-4D97-AF65-F5344CB8AC3E}">
        <p14:creationId xmlns:p14="http://schemas.microsoft.com/office/powerpoint/2010/main" val="35361097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Selección del rodamiento</a:t>
            </a:r>
            <a:endParaRPr lang="es-EC" dirty="0"/>
          </a:p>
        </p:txBody>
      </p:sp>
      <p:sp>
        <p:nvSpPr>
          <p:cNvPr id="3" name="Content Placeholder 2"/>
          <p:cNvSpPr>
            <a:spLocks noGrp="1"/>
          </p:cNvSpPr>
          <p:nvPr>
            <p:ph idx="1"/>
          </p:nvPr>
        </p:nvSpPr>
        <p:spPr>
          <a:xfrm>
            <a:off x="1097280" y="1845734"/>
            <a:ext cx="8647961" cy="4023360"/>
          </a:xfrm>
        </p:spPr>
        <p:txBody>
          <a:bodyPr>
            <a:normAutofit lnSpcReduction="10000"/>
          </a:bodyPr>
          <a:lstStyle/>
          <a:p>
            <a:pPr algn="just"/>
            <a:r>
              <a:rPr lang="es-EC" dirty="0"/>
              <a:t>Para la selección del rodamiento es importante conocer las dimensiones del eje, y la carga que va a soportar. Por lo tanto el diámetro interno del rodamiento debe ser de mayor tamaño que el diámetro externo del eje de engrane que es de 38 [mm</a:t>
            </a:r>
            <a:r>
              <a:rPr lang="es-EC" dirty="0" smtClean="0"/>
              <a:t>].</a:t>
            </a:r>
          </a:p>
          <a:p>
            <a:pPr algn="just"/>
            <a:endParaRPr lang="es-EC" dirty="0"/>
          </a:p>
          <a:p>
            <a:pPr algn="just"/>
            <a:r>
              <a:rPr lang="es-EC" dirty="0"/>
              <a:t>Dentro del catálogo de la </a:t>
            </a:r>
            <a:r>
              <a:rPr lang="es-EC" dirty="0" smtClean="0"/>
              <a:t>SKF se </a:t>
            </a:r>
            <a:r>
              <a:rPr lang="es-EC" dirty="0"/>
              <a:t>encontró que el valor de diámetro interno superior y más cercano a los 38 [mm] es el de 40 [mm], con un diámetro externo de 90 [mm</a:t>
            </a:r>
            <a:r>
              <a:rPr lang="es-EC" dirty="0" smtClean="0"/>
              <a:t>].</a:t>
            </a:r>
          </a:p>
          <a:p>
            <a:pPr algn="just"/>
            <a:endParaRPr lang="es-EC" dirty="0"/>
          </a:p>
          <a:p>
            <a:pPr algn="just"/>
            <a:r>
              <a:rPr lang="es-EC" dirty="0" smtClean="0"/>
              <a:t>La </a:t>
            </a:r>
            <a:r>
              <a:rPr lang="es-EC" dirty="0"/>
              <a:t>carga que recibe el rodamiento axialmente es de 2 [KN], y radialmente es de 1.8 [KN]. Por ende, </a:t>
            </a:r>
            <a:r>
              <a:rPr lang="es-EC" dirty="0" smtClean="0"/>
              <a:t>es necesario encontrar el factor de carga dinámica del rodamiento para estas condiciones y que el mismo debe ser menor al máximo que soporta este tipo de rodamiento.</a:t>
            </a:r>
            <a:endParaRPr lang="es-EC" dirty="0"/>
          </a:p>
          <a:p>
            <a:endParaRPr lang="es-EC" dirty="0" smtClean="0"/>
          </a:p>
          <a:p>
            <a:endParaRPr lang="es-EC" dirty="0"/>
          </a:p>
          <a:p>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3482" y="103518"/>
            <a:ext cx="1612308" cy="1753990"/>
          </a:xfrm>
          <a:prstGeom prst="rect">
            <a:avLst/>
          </a:prstGeom>
          <a:noFill/>
          <a:ln>
            <a:noFill/>
          </a:ln>
        </p:spPr>
      </p:pic>
      <p:pic>
        <p:nvPicPr>
          <p:cNvPr id="9218" name="Picture 2" descr="http://www.dismagri.com/comercio/components/com_virtuemart/shop_image/product/RODAMIENTO_6006_4f9bd767a3f4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5241" y="2689114"/>
            <a:ext cx="2228789" cy="209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1320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698740"/>
                <a:ext cx="10058400" cy="5336300"/>
              </a:xfrm>
            </p:spPr>
            <p:txBody>
              <a:bodyPr>
                <a:normAutofit fontScale="92500" lnSpcReduction="20000"/>
              </a:bodyPr>
              <a:lstStyle/>
              <a:p>
                <a:pPr marL="0" indent="0" algn="just">
                  <a:buNone/>
                </a:pPr>
                <a:r>
                  <a:rPr lang="es-EC" dirty="0" smtClean="0"/>
                  <a:t>En primer lugar, </a:t>
                </a:r>
                <a:r>
                  <a:rPr lang="es-EC" dirty="0"/>
                  <a:t>es necesario conocer el valor del factor P que es el factor de carga dinámica equivalente</a:t>
                </a:r>
                <a:r>
                  <a:rPr lang="es-EC" dirty="0" smtClean="0"/>
                  <a:t>. Este valor se lo obtuvo utilizando la aplicación web de la página de SKF para cálculos de rodamientos, el rodamiento a ser estudiado es el 6308.</a:t>
                </a:r>
              </a:p>
              <a:p>
                <a:pPr marL="0" indent="0">
                  <a:buNone/>
                </a:pPr>
                <a:endParaRPr lang="es-EC" dirty="0"/>
              </a:p>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a:p>
              <a:p>
                <a:pPr marL="0" indent="0">
                  <a:buNone/>
                </a:pPr>
                <a:endParaRPr lang="es-EC" dirty="0" smtClean="0"/>
              </a:p>
              <a:p>
                <a:pPr marL="0" indent="0" algn="just">
                  <a:buNone/>
                </a:pPr>
                <a:r>
                  <a:rPr lang="es-EC" dirty="0" smtClean="0"/>
                  <a:t>De </a:t>
                </a:r>
                <a:r>
                  <a:rPr lang="es-EC" dirty="0"/>
                  <a:t>esta manera se obtiene que el valor de P es de 3.96 [KN], con lo que procedemos a calcular la capacidad de carga dinámica en función de las horas de </a:t>
                </a:r>
                <a:r>
                  <a:rPr lang="es-EC" dirty="0" smtClean="0"/>
                  <a:t>servicio.</a:t>
                </a:r>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10</m:t>
                          </m:r>
                          <m:r>
                            <a:rPr lang="es-EC" i="1">
                              <a:latin typeface="Cambria Math" panose="02040503050406030204" pitchFamily="18" charset="0"/>
                            </a:rPr>
                            <m:t>h</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1000000</m:t>
                          </m:r>
                        </m:num>
                        <m:den>
                          <m:r>
                            <a:rPr lang="es-EC" i="1">
                              <a:latin typeface="Cambria Math" panose="02040503050406030204" pitchFamily="18" charset="0"/>
                            </a:rPr>
                            <m:t>60∗</m:t>
                          </m:r>
                          <m:r>
                            <a:rPr lang="es-EC" i="1">
                              <a:latin typeface="Cambria Math" panose="02040503050406030204" pitchFamily="18" charset="0"/>
                            </a:rPr>
                            <m:t>𝑛</m:t>
                          </m:r>
                        </m:den>
                      </m:f>
                      <m:r>
                        <a:rPr lang="es-EC" i="1">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𝐶</m:t>
                                  </m:r>
                                </m:num>
                                <m:den>
                                  <m:r>
                                    <a:rPr lang="es-EC" i="1">
                                      <a:latin typeface="Cambria Math" panose="02040503050406030204" pitchFamily="18" charset="0"/>
                                    </a:rPr>
                                    <m:t>𝑃</m:t>
                                  </m:r>
                                </m:den>
                              </m:f>
                            </m:e>
                          </m:d>
                        </m:e>
                        <m:sup>
                          <m:r>
                            <a:rPr lang="es-EC" i="1">
                              <a:latin typeface="Cambria Math" panose="02040503050406030204" pitchFamily="18" charset="0"/>
                            </a:rPr>
                            <m:t>𝑝</m:t>
                          </m:r>
                        </m:sup>
                      </m:sSup>
                    </m:oMath>
                  </m:oMathPara>
                </a14:m>
                <a:endParaRPr lang="es-EC" dirty="0"/>
              </a:p>
              <a:p>
                <a:pPr marL="0" indent="0">
                  <a:buNone/>
                </a:pPr>
                <a:r>
                  <a:rPr lang="es-EC" dirty="0"/>
                  <a:t> </a:t>
                </a:r>
              </a:p>
              <a:p>
                <a:pPr marL="0" indent="0">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698740"/>
                <a:ext cx="10058400" cy="5336300"/>
              </a:xfrm>
              <a:blipFill rotWithShape="0">
                <a:blip r:embed="rId2"/>
                <a:stretch>
                  <a:fillRect l="-364" t="-1371" r="-364"/>
                </a:stretch>
              </a:blipFill>
            </p:spPr>
            <p:txBody>
              <a:bodyPr/>
              <a:lstStyle/>
              <a:p>
                <a:r>
                  <a:rPr lang="es-EC">
                    <a:noFill/>
                  </a:rPr>
                  <a:t> </a:t>
                </a:r>
              </a:p>
            </p:txBody>
          </p:sp>
        </mc:Fallback>
      </mc:AlternateContent>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631250" y="1423355"/>
            <a:ext cx="3054885" cy="2415398"/>
          </a:xfrm>
          <a:prstGeom prst="rect">
            <a:avLst/>
          </a:prstGeom>
          <a:noFill/>
          <a:ln>
            <a:noFill/>
          </a:ln>
        </p:spPr>
      </p:pic>
    </p:spTree>
    <p:extLst>
      <p:ext uri="{BB962C8B-B14F-4D97-AF65-F5344CB8AC3E}">
        <p14:creationId xmlns:p14="http://schemas.microsoft.com/office/powerpoint/2010/main" val="34606834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379562"/>
                <a:ext cx="10058400" cy="5655478"/>
              </a:xfrm>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10</m:t>
                          </m:r>
                          <m:r>
                            <a:rPr lang="es-EC" i="1">
                              <a:latin typeface="Cambria Math" panose="02040503050406030204" pitchFamily="18" charset="0"/>
                            </a:rPr>
                            <m:t>h</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1000000</m:t>
                          </m:r>
                        </m:num>
                        <m:den>
                          <m:r>
                            <a:rPr lang="es-EC" i="1">
                              <a:latin typeface="Cambria Math" panose="02040503050406030204" pitchFamily="18" charset="0"/>
                            </a:rPr>
                            <m:t>60∗</m:t>
                          </m:r>
                          <m:r>
                            <a:rPr lang="es-EC" i="1">
                              <a:latin typeface="Cambria Math" panose="02040503050406030204" pitchFamily="18" charset="0"/>
                            </a:rPr>
                            <m:t>𝑛</m:t>
                          </m:r>
                        </m:den>
                      </m:f>
                      <m:r>
                        <a:rPr lang="es-EC" i="1">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𝐶</m:t>
                                  </m:r>
                                </m:num>
                                <m:den>
                                  <m:r>
                                    <a:rPr lang="es-EC" i="1">
                                      <a:latin typeface="Cambria Math" panose="02040503050406030204" pitchFamily="18" charset="0"/>
                                    </a:rPr>
                                    <m:t>𝑃</m:t>
                                  </m:r>
                                </m:den>
                              </m:f>
                            </m:e>
                          </m:d>
                        </m:e>
                        <m:sup>
                          <m:r>
                            <a:rPr lang="es-EC" i="1">
                              <a:latin typeface="Cambria Math" panose="02040503050406030204" pitchFamily="18" charset="0"/>
                            </a:rPr>
                            <m:t>𝑝</m:t>
                          </m:r>
                        </m:sup>
                      </m:sSup>
                    </m:oMath>
                  </m:oMathPara>
                </a14:m>
                <a:endParaRPr lang="es-EC" dirty="0"/>
              </a:p>
              <a:p>
                <a:pPr marL="0" indent="0">
                  <a:buNone/>
                </a:pPr>
                <a:r>
                  <a:rPr lang="es-EC" dirty="0"/>
                  <a:t> </a:t>
                </a:r>
              </a:p>
              <a:p>
                <a:pPr marL="0" indent="0">
                  <a:buNone/>
                </a:pPr>
                <a:r>
                  <a:rPr lang="es-EC" dirty="0"/>
                  <a:t> Donde:</a:t>
                </a:r>
              </a:p>
              <a:p>
                <a:pPr marL="0" indent="0">
                  <a:buNone/>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10</m:t>
                        </m:r>
                        <m:r>
                          <a:rPr lang="es-EC" i="1">
                            <a:latin typeface="Cambria Math" panose="02040503050406030204" pitchFamily="18" charset="0"/>
                          </a:rPr>
                          <m:t>h</m:t>
                        </m:r>
                      </m:sub>
                    </m:sSub>
                  </m:oMath>
                </a14:m>
                <a:r>
                  <a:rPr lang="es-EC" dirty="0"/>
                  <a:t>: Es la vida nominal, en horas de servicio.</a:t>
                </a:r>
              </a:p>
              <a:p>
                <a:pPr marL="0" indent="0">
                  <a:buNone/>
                </a:pPr>
                <a14:m>
                  <m:oMath xmlns:m="http://schemas.openxmlformats.org/officeDocument/2006/math">
                    <m:r>
                      <a:rPr lang="es-EC" i="1">
                        <a:latin typeface="Cambria Math" panose="02040503050406030204" pitchFamily="18" charset="0"/>
                      </a:rPr>
                      <m:t>𝑛</m:t>
                    </m:r>
                  </m:oMath>
                </a14:m>
                <a:r>
                  <a:rPr lang="es-EC" dirty="0"/>
                  <a:t>: Es la velocidad de rotación.</a:t>
                </a:r>
              </a:p>
              <a:p>
                <a:pPr marL="0" indent="0">
                  <a:buNone/>
                </a:pPr>
                <a14:m>
                  <m:oMath xmlns:m="http://schemas.openxmlformats.org/officeDocument/2006/math">
                    <m:r>
                      <a:rPr lang="es-EC" i="1">
                        <a:latin typeface="Cambria Math" panose="02040503050406030204" pitchFamily="18" charset="0"/>
                      </a:rPr>
                      <m:t>𝐶</m:t>
                    </m:r>
                  </m:oMath>
                </a14:m>
                <a:r>
                  <a:rPr lang="es-EC" dirty="0"/>
                  <a:t>: Es la capacidad de carga dinámica (N)</a:t>
                </a:r>
              </a:p>
              <a:p>
                <a:pPr marL="0" indent="0">
                  <a:buNone/>
                </a:pPr>
                <a14:m>
                  <m:oMath xmlns:m="http://schemas.openxmlformats.org/officeDocument/2006/math">
                    <m:r>
                      <a:rPr lang="es-EC" i="1">
                        <a:latin typeface="Cambria Math" panose="02040503050406030204" pitchFamily="18" charset="0"/>
                      </a:rPr>
                      <m:t>𝑃</m:t>
                    </m:r>
                  </m:oMath>
                </a14:m>
                <a:r>
                  <a:rPr lang="es-EC" dirty="0"/>
                  <a:t>: Es la carga dinámica equivalente (N)</a:t>
                </a:r>
              </a:p>
              <a:p>
                <a:pPr marL="0" indent="0">
                  <a:buNone/>
                </a:pPr>
                <a14:m>
                  <m:oMath xmlns:m="http://schemas.openxmlformats.org/officeDocument/2006/math">
                    <m:r>
                      <a:rPr lang="es-EC" i="1">
                        <a:latin typeface="Cambria Math" panose="02040503050406030204" pitchFamily="18" charset="0"/>
                      </a:rPr>
                      <m:t>𝑝</m:t>
                    </m:r>
                  </m:oMath>
                </a14:m>
                <a:r>
                  <a:rPr lang="es-EC" dirty="0"/>
                  <a:t>: Exponente de la fórmula de vida</a:t>
                </a:r>
              </a:p>
              <a:p>
                <a:pPr marL="0" indent="0">
                  <a:buNone/>
                </a:pPr>
                <a14:m>
                  <m:oMath xmlns:m="http://schemas.openxmlformats.org/officeDocument/2006/math">
                    <m:r>
                      <a:rPr lang="es-EC" i="1">
                        <a:latin typeface="Cambria Math" panose="02040503050406030204" pitchFamily="18" charset="0"/>
                      </a:rPr>
                      <m:t>𝑝</m:t>
                    </m:r>
                  </m:oMath>
                </a14:m>
                <a:r>
                  <a:rPr lang="es-EC" dirty="0"/>
                  <a:t>: 3 para rodamientos de bolas</a:t>
                </a:r>
              </a:p>
              <a:p>
                <a:pPr marL="0" indent="0">
                  <a:buNone/>
                </a:pPr>
                <a:r>
                  <a:rPr lang="es-EC" dirty="0"/>
                  <a:t> </a:t>
                </a:r>
              </a:p>
              <a:p>
                <a:pPr marL="0" indent="0" algn="just">
                  <a:buNone/>
                </a:pPr>
                <a:r>
                  <a:rPr lang="es-EC" dirty="0"/>
                  <a:t>La vida nominal en horas de servicio es recomendada para cada tipo de máquina, considerando que la máquina serigráfica tiene 12 horas de trabajo, la recomendación es:</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 40000≤</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10</m:t>
                          </m:r>
                          <m:r>
                            <a:rPr lang="es-EC" i="1">
                              <a:latin typeface="Cambria Math" panose="02040503050406030204" pitchFamily="18" charset="0"/>
                            </a:rPr>
                            <m:t>h</m:t>
                          </m:r>
                        </m:sub>
                      </m:sSub>
                      <m:r>
                        <a:rPr lang="es-EC" i="1">
                          <a:latin typeface="Cambria Math" panose="02040503050406030204" pitchFamily="18" charset="0"/>
                        </a:rPr>
                        <m:t>≤50000</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379562"/>
                <a:ext cx="10058400" cy="5655478"/>
              </a:xfrm>
              <a:blipFill rotWithShape="0">
                <a:blip r:embed="rId2"/>
                <a:stretch>
                  <a:fillRect l="-485" r="-485"/>
                </a:stretch>
              </a:blipFill>
            </p:spPr>
            <p:txBody>
              <a:bodyPr/>
              <a:lstStyle/>
              <a:p>
                <a:r>
                  <a:rPr lang="es-EC">
                    <a:noFill/>
                  </a:rPr>
                  <a:t> </a:t>
                </a:r>
              </a:p>
            </p:txBody>
          </p:sp>
        </mc:Fallback>
      </mc:AlternateContent>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3622" y="160338"/>
            <a:ext cx="1296839" cy="1495199"/>
          </a:xfrm>
          <a:prstGeom prst="rect">
            <a:avLst/>
          </a:prstGeom>
          <a:noFill/>
          <a:ln>
            <a:noFill/>
          </a:ln>
        </p:spPr>
      </p:pic>
    </p:spTree>
    <p:extLst>
      <p:ext uri="{BB962C8B-B14F-4D97-AF65-F5344CB8AC3E}">
        <p14:creationId xmlns:p14="http://schemas.microsoft.com/office/powerpoint/2010/main" val="33799818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362309"/>
                <a:ext cx="10058400" cy="5672731"/>
              </a:xfrm>
            </p:spPr>
            <p:txBody>
              <a:bodyPr>
                <a:normAutofit/>
              </a:bodyPr>
              <a:lstStyle/>
              <a:p>
                <a:pPr marL="0" indent="0">
                  <a:buNone/>
                </a:pPr>
                <a:r>
                  <a:rPr lang="es-EC" dirty="0"/>
                  <a:t>En este proyecto se va a trabajar con el valor crítico, es decir, con 50000 horas de servicio, y como la velocidad de rotación de los brazos giratorios es 20 [rpm</a:t>
                </a:r>
                <a:r>
                  <a:rPr lang="es-EC" dirty="0" smtClean="0"/>
                  <a:t>].</a:t>
                </a:r>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𝐶</m:t>
                      </m:r>
                      <m:r>
                        <a:rPr lang="es-EC" i="1">
                          <a:latin typeface="Cambria Math" panose="02040503050406030204" pitchFamily="18" charset="0"/>
                        </a:rPr>
                        <m:t>=</m:t>
                      </m:r>
                      <m:rad>
                        <m:radPr>
                          <m:ctrlPr>
                            <a:rPr lang="es-EC" i="1">
                              <a:latin typeface="Cambria Math" panose="02040503050406030204" pitchFamily="18" charset="0"/>
                            </a:rPr>
                          </m:ctrlPr>
                        </m:radPr>
                        <m:deg>
                          <m:r>
                            <a:rPr lang="es-EC" i="1">
                              <a:latin typeface="Cambria Math" panose="02040503050406030204" pitchFamily="18" charset="0"/>
                            </a:rPr>
                            <m:t>3</m:t>
                          </m:r>
                        </m:deg>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10</m:t>
                                  </m:r>
                                  <m:r>
                                    <a:rPr lang="es-EC" i="1">
                                      <a:latin typeface="Cambria Math" panose="02040503050406030204" pitchFamily="18" charset="0"/>
                                    </a:rPr>
                                    <m:t>h</m:t>
                                  </m:r>
                                </m:sub>
                              </m:sSub>
                              <m:r>
                                <a:rPr lang="es-EC" i="1">
                                  <a:latin typeface="Cambria Math" panose="02040503050406030204" pitchFamily="18" charset="0"/>
                                </a:rPr>
                                <m:t>∗60∗</m:t>
                              </m:r>
                              <m:r>
                                <a:rPr lang="es-EC" i="1">
                                  <a:latin typeface="Cambria Math" panose="02040503050406030204" pitchFamily="18" charset="0"/>
                                </a:rPr>
                                <m:t>𝑛</m:t>
                              </m:r>
                            </m:num>
                            <m:den>
                              <m:r>
                                <a:rPr lang="es-EC" i="1">
                                  <a:latin typeface="Cambria Math" panose="02040503050406030204" pitchFamily="18" charset="0"/>
                                </a:rPr>
                                <m:t>1000000</m:t>
                              </m:r>
                            </m:den>
                          </m:f>
                        </m:e>
                      </m:rad>
                      <m:r>
                        <a:rPr lang="es-EC" i="1">
                          <a:latin typeface="Cambria Math" panose="02040503050406030204" pitchFamily="18" charset="0"/>
                        </a:rPr>
                        <m:t>∗</m:t>
                      </m:r>
                      <m:r>
                        <a:rPr lang="es-EC" i="1">
                          <a:latin typeface="Cambria Math" panose="02040503050406030204" pitchFamily="18" charset="0"/>
                        </a:rPr>
                        <m:t>𝑃</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𝐶</m:t>
                      </m:r>
                      <m:r>
                        <a:rPr lang="es-EC" i="1">
                          <a:latin typeface="Cambria Math" panose="02040503050406030204" pitchFamily="18" charset="0"/>
                        </a:rPr>
                        <m:t>=</m:t>
                      </m:r>
                      <m:rad>
                        <m:radPr>
                          <m:ctrlPr>
                            <a:rPr lang="es-EC" i="1">
                              <a:latin typeface="Cambria Math" panose="02040503050406030204" pitchFamily="18" charset="0"/>
                            </a:rPr>
                          </m:ctrlPr>
                        </m:radPr>
                        <m:deg>
                          <m:r>
                            <a:rPr lang="es-EC" i="1">
                              <a:latin typeface="Cambria Math" panose="02040503050406030204" pitchFamily="18" charset="0"/>
                            </a:rPr>
                            <m:t>3</m:t>
                          </m:r>
                        </m:deg>
                        <m:e>
                          <m:f>
                            <m:fPr>
                              <m:ctrlPr>
                                <a:rPr lang="es-EC" i="1">
                                  <a:latin typeface="Cambria Math" panose="02040503050406030204" pitchFamily="18" charset="0"/>
                                </a:rPr>
                              </m:ctrlPr>
                            </m:fPr>
                            <m:num>
                              <m:r>
                                <a:rPr lang="es-EC" i="1">
                                  <a:latin typeface="Cambria Math" panose="02040503050406030204" pitchFamily="18" charset="0"/>
                                </a:rPr>
                                <m:t>50000∗60∗20</m:t>
                              </m:r>
                            </m:num>
                            <m:den>
                              <m:r>
                                <a:rPr lang="es-EC" i="1">
                                  <a:latin typeface="Cambria Math" panose="02040503050406030204" pitchFamily="18" charset="0"/>
                                </a:rPr>
                                <m:t>1000000</m:t>
                              </m:r>
                            </m:den>
                          </m:f>
                        </m:e>
                      </m:rad>
                      <m:r>
                        <a:rPr lang="es-EC" i="1">
                          <a:latin typeface="Cambria Math" panose="02040503050406030204" pitchFamily="18" charset="0"/>
                        </a:rPr>
                        <m:t>∗3.96[</m:t>
                      </m:r>
                      <m:r>
                        <a:rPr lang="es-EC" i="1">
                          <a:latin typeface="Cambria Math" panose="02040503050406030204" pitchFamily="18" charset="0"/>
                        </a:rPr>
                        <m:t>𝐾𝑁</m:t>
                      </m:r>
                      <m:r>
                        <a:rPr lang="es-EC"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𝐶</m:t>
                      </m:r>
                      <m:r>
                        <a:rPr lang="es-EC" i="1">
                          <a:latin typeface="Cambria Math" panose="02040503050406030204" pitchFamily="18" charset="0"/>
                        </a:rPr>
                        <m:t>=15.5[</m:t>
                      </m:r>
                      <m:r>
                        <a:rPr lang="es-EC" i="1">
                          <a:latin typeface="Cambria Math" panose="02040503050406030204" pitchFamily="18" charset="0"/>
                        </a:rPr>
                        <m:t>𝐾𝑁</m:t>
                      </m:r>
                      <m:r>
                        <a:rPr lang="es-EC" i="1">
                          <a:latin typeface="Cambria Math" panose="02040503050406030204" pitchFamily="18" charset="0"/>
                        </a:rPr>
                        <m:t>]</m:t>
                      </m:r>
                    </m:oMath>
                  </m:oMathPara>
                </a14:m>
                <a:endParaRPr lang="es-EC" dirty="0"/>
              </a:p>
              <a:p>
                <a:pPr marL="0" indent="0">
                  <a:buNone/>
                </a:pPr>
                <a:r>
                  <a:rPr lang="es-EC" dirty="0"/>
                  <a:t> </a:t>
                </a:r>
              </a:p>
              <a:p>
                <a:pPr marL="0" indent="0" algn="just">
                  <a:buNone/>
                </a:pPr>
                <a:r>
                  <a:rPr lang="es-EC" dirty="0" smtClean="0"/>
                  <a:t>Con </a:t>
                </a:r>
                <a:r>
                  <a:rPr lang="es-EC" dirty="0"/>
                  <a:t>la capacidad de carga dinámica calculada y el diámetro interno requerido para el rodamiento, se selecciona el rodamiento en base al catálogo SKF, el 6308 que tiene una capacidad de carga dinámica de 42.3 [kN], obteniendo un factor de seguridad de 2.73. </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362309"/>
                <a:ext cx="10058400" cy="5672731"/>
              </a:xfrm>
              <a:blipFill rotWithShape="0">
                <a:blip r:embed="rId2"/>
                <a:stretch>
                  <a:fillRect l="-485" t="-537" r="-485"/>
                </a:stretch>
              </a:blipFill>
            </p:spPr>
            <p:txBody>
              <a:bodyPr/>
              <a:lstStyle/>
              <a:p>
                <a:r>
                  <a:rPr lang="es-EC">
                    <a:noFill/>
                  </a:rPr>
                  <a:t> </a:t>
                </a:r>
              </a:p>
            </p:txBody>
          </p:sp>
        </mc:Fallback>
      </mc:AlternateContent>
      <p:sp>
        <p:nvSpPr>
          <p:cNvPr id="5" name="AutoShape 4" descr="http://www.bearingboys.co.uk/product_images/6303-2RSH_Sealed_SKF_Ball_Bearing-prod-1928-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4" name="Picture 6" descr="http://www.drifttrike.com.br/product_images/h/900/6202-2Z-500x500__33080_z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1668" y="4856372"/>
            <a:ext cx="1648664" cy="1648664"/>
          </a:xfrm>
          <a:prstGeom prst="rect">
            <a:avLst/>
          </a:prstGeom>
          <a:noFill/>
          <a:extLst>
            <a:ext uri="{909E8E84-426E-40DD-AFC4-6F175D3DCCD1}">
              <a14:hiddenFill xmlns:a14="http://schemas.microsoft.com/office/drawing/2010/main">
                <a:solidFill>
                  <a:srgbClr val="FFFFFF"/>
                </a:solidFill>
              </a14:hiddenFill>
            </a:ext>
          </a:extLst>
        </p:spPr>
      </p:pic>
      <p:pic>
        <p:nvPicPr>
          <p:cNvPr id="7" name="4 Imagen" descr="D:\Simbolos\Escudo-Mecatrónica-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53622" y="160338"/>
            <a:ext cx="1296839" cy="1495199"/>
          </a:xfrm>
          <a:prstGeom prst="rect">
            <a:avLst/>
          </a:prstGeom>
          <a:noFill/>
          <a:ln>
            <a:noFill/>
          </a:ln>
        </p:spPr>
      </p:pic>
    </p:spTree>
    <p:extLst>
      <p:ext uri="{BB962C8B-B14F-4D97-AF65-F5344CB8AC3E}">
        <p14:creationId xmlns:p14="http://schemas.microsoft.com/office/powerpoint/2010/main" val="36862855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Diseño del husillo de bolas</a:t>
            </a:r>
            <a:endParaRPr lang="es-EC" dirty="0"/>
          </a:p>
        </p:txBody>
      </p:sp>
      <p:sp>
        <p:nvSpPr>
          <p:cNvPr id="3" name="Content Placeholder 2"/>
          <p:cNvSpPr>
            <a:spLocks noGrp="1"/>
          </p:cNvSpPr>
          <p:nvPr>
            <p:ph idx="1"/>
          </p:nvPr>
        </p:nvSpPr>
        <p:spPr/>
        <p:txBody>
          <a:bodyPr/>
          <a:lstStyle/>
          <a:p>
            <a:pPr algn="just"/>
            <a:r>
              <a:rPr lang="es-EC" dirty="0"/>
              <a:t>Para el diseño del husillo de bolas empleado en el proyecto, que tiene la función de transportar y posicionar con precisión el racle de impresión. Se lo ha diseñado de tal manera que cumpla satisfactoriamente el ciclo de trabajo que se representa a </a:t>
            </a:r>
            <a:r>
              <a:rPr lang="es-EC" dirty="0" smtClean="0"/>
              <a:t>continuación.</a:t>
            </a:r>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53622" y="160338"/>
            <a:ext cx="1296839" cy="1495199"/>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653987195"/>
              </p:ext>
            </p:extLst>
          </p:nvPr>
        </p:nvGraphicFramePr>
        <p:xfrm>
          <a:off x="3776966" y="2743679"/>
          <a:ext cx="7378714" cy="3819270"/>
        </p:xfrm>
        <a:graphic>
          <a:graphicData uri="http://schemas.openxmlformats.org/drawingml/2006/table">
            <a:tbl>
              <a:tblPr firstRow="1" firstCol="1" bandRow="1">
                <a:tableStyleId>{5C22544A-7EE6-4342-B048-85BDC9FD1C3A}</a:tableStyleId>
              </a:tblPr>
              <a:tblGrid>
                <a:gridCol w="1724534"/>
                <a:gridCol w="5654180"/>
              </a:tblGrid>
              <a:tr h="621212">
                <a:tc>
                  <a:txBody>
                    <a:bodyPr/>
                    <a:lstStyle/>
                    <a:p>
                      <a:pPr indent="180340" algn="ctr">
                        <a:lnSpc>
                          <a:spcPct val="150000"/>
                        </a:lnSpc>
                        <a:spcAft>
                          <a:spcPts val="0"/>
                        </a:spcAft>
                      </a:pPr>
                      <a:r>
                        <a:rPr lang="es-MX" sz="1400" cap="all" dirty="0">
                          <a:effectLst/>
                        </a:rPr>
                        <a:t> </a:t>
                      </a:r>
                      <a:endParaRPr lang="es-EC" sz="2000" dirty="0">
                        <a:effectLst/>
                      </a:endParaRPr>
                    </a:p>
                    <a:p>
                      <a:pPr indent="180340" algn="ctr">
                        <a:lnSpc>
                          <a:spcPct val="150000"/>
                        </a:lnSpc>
                        <a:spcAft>
                          <a:spcPts val="0"/>
                        </a:spcAft>
                      </a:pPr>
                      <a:r>
                        <a:rPr lang="es-MX" sz="1400" cap="all" dirty="0">
                          <a:effectLst/>
                        </a:rPr>
                        <a:t>Fase</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MX" sz="1400" cap="all" dirty="0">
                          <a:effectLst/>
                        </a:rPr>
                        <a:t> </a:t>
                      </a:r>
                      <a:endParaRPr lang="es-EC" sz="2000" dirty="0">
                        <a:effectLst/>
                      </a:endParaRPr>
                    </a:p>
                    <a:p>
                      <a:pPr indent="180340" algn="ctr">
                        <a:lnSpc>
                          <a:spcPct val="150000"/>
                        </a:lnSpc>
                        <a:spcAft>
                          <a:spcPts val="600"/>
                        </a:spcAft>
                      </a:pPr>
                      <a:r>
                        <a:rPr lang="es-MX" sz="1400" cap="all" dirty="0">
                          <a:effectLst/>
                        </a:rPr>
                        <a:t>Carga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49515">
                <a:tc>
                  <a:txBody>
                    <a:bodyPr/>
                    <a:lstStyle/>
                    <a:p>
                      <a:pPr indent="180340" algn="ctr">
                        <a:lnSpc>
                          <a:spcPct val="150000"/>
                        </a:lnSpc>
                        <a:spcAft>
                          <a:spcPts val="0"/>
                        </a:spcAft>
                      </a:pPr>
                      <a:r>
                        <a:rPr lang="es-MX" sz="1400" cap="all">
                          <a:effectLst/>
                        </a:rPr>
                        <a:t>Fase 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l">
                        <a:lnSpc>
                          <a:spcPct val="150000"/>
                        </a:lnSpc>
                        <a:spcAft>
                          <a:spcPts val="600"/>
                        </a:spcAft>
                      </a:pPr>
                      <a:r>
                        <a:rPr lang="es-MX" sz="1400" dirty="0">
                          <a:effectLst/>
                        </a:rPr>
                        <a:t>Carga estable de </a:t>
                      </a:r>
                      <a:r>
                        <a:rPr lang="es-EC" sz="1400" dirty="0">
                          <a:effectLst/>
                        </a:rPr>
                        <a:t>600 [N], durante un desplazamiento de 600 [mm], con una velocidad linear de 60 [mm/s], duración de la fase es de 10 [s].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49515">
                <a:tc>
                  <a:txBody>
                    <a:bodyPr/>
                    <a:lstStyle/>
                    <a:p>
                      <a:pPr indent="180340" algn="ctr">
                        <a:lnSpc>
                          <a:spcPct val="150000"/>
                        </a:lnSpc>
                        <a:spcAft>
                          <a:spcPts val="0"/>
                        </a:spcAft>
                      </a:pPr>
                      <a:r>
                        <a:rPr lang="es-MX" sz="1400" cap="all" dirty="0">
                          <a:effectLst/>
                        </a:rPr>
                        <a:t>Fase 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50000"/>
                        </a:lnSpc>
                        <a:spcAft>
                          <a:spcPts val="600"/>
                        </a:spcAft>
                      </a:pPr>
                      <a:r>
                        <a:rPr lang="es-MX" sz="1400" dirty="0">
                          <a:effectLst/>
                        </a:rPr>
                        <a:t>La tuerca retorna a la posición inicial, con una carga estable de 400 [N] en un desplazamiento de 600 [mm], la duración de la fase es de 10 [s].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21212">
                <a:tc>
                  <a:txBody>
                    <a:bodyPr/>
                    <a:lstStyle/>
                    <a:p>
                      <a:pPr indent="180340" algn="ctr">
                        <a:lnSpc>
                          <a:spcPct val="150000"/>
                        </a:lnSpc>
                        <a:spcAft>
                          <a:spcPts val="0"/>
                        </a:spcAft>
                      </a:pPr>
                      <a:r>
                        <a:rPr lang="es-MX" sz="1400" cap="all">
                          <a:effectLst/>
                        </a:rPr>
                        <a:t>Pausa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50000"/>
                        </a:lnSpc>
                        <a:spcAft>
                          <a:spcPts val="600"/>
                        </a:spcAft>
                      </a:pPr>
                      <a:r>
                        <a:rPr lang="es-MX" sz="1400" dirty="0">
                          <a:effectLst/>
                        </a:rPr>
                        <a:t>Luego un periodo de pausa de 15 [s] con carga de 400 [N] y sin desplazamiento.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21212">
                <a:tc>
                  <a:txBody>
                    <a:bodyPr/>
                    <a:lstStyle/>
                    <a:p>
                      <a:pPr indent="180340" algn="ctr">
                        <a:lnSpc>
                          <a:spcPct val="150000"/>
                        </a:lnSpc>
                        <a:spcAft>
                          <a:spcPts val="0"/>
                        </a:spcAft>
                      </a:pPr>
                      <a:r>
                        <a:rPr lang="es-MX" sz="1400" cap="all">
                          <a:effectLst/>
                        </a:rPr>
                        <a:t>Ciclo de Operación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50000"/>
                        </a:lnSpc>
                        <a:spcAft>
                          <a:spcPts val="600"/>
                        </a:spcAft>
                      </a:pPr>
                      <a:r>
                        <a:rPr lang="es-MX" sz="1400" dirty="0">
                          <a:effectLst/>
                        </a:rPr>
                        <a:t>El ciclo de operación es de 12 horas al día, 6 días a la semana, 50 semanas por año. </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3075" name="Picture 3" descr="http://www.dinamica.net/repositori/imatges/productes/Husillo_Super_S_Hiwin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3531447"/>
            <a:ext cx="2462914" cy="1722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616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EC" dirty="0" smtClean="0"/>
              <a:t>ALCANCE</a:t>
            </a:r>
            <a:br>
              <a:rPr lang="es-EC" dirty="0" smtClean="0"/>
            </a:br>
            <a:r>
              <a:rPr lang="es-EC" sz="3600" dirty="0" smtClean="0"/>
              <a:t>SOFTWARS PARA IMPLEMENTACIÓN, ANÁLISIS Y </a:t>
            </a:r>
            <a:br>
              <a:rPr lang="es-EC" sz="3600" dirty="0" smtClean="0"/>
            </a:br>
            <a:r>
              <a:rPr lang="es-EC" sz="3600" dirty="0" smtClean="0"/>
              <a:t>SIMULACIÓN</a:t>
            </a:r>
            <a:endParaRPr lang="es-EC" dirty="0"/>
          </a:p>
        </p:txBody>
      </p:sp>
      <p:sp>
        <p:nvSpPr>
          <p:cNvPr id="3" name="Content Placeholder 2"/>
          <p:cNvSpPr>
            <a:spLocks noGrp="1"/>
          </p:cNvSpPr>
          <p:nvPr>
            <p:ph idx="1"/>
          </p:nvPr>
        </p:nvSpPr>
        <p:spPr>
          <a:xfrm>
            <a:off x="2241973" y="1896534"/>
            <a:ext cx="7769013" cy="4023360"/>
          </a:xfrm>
        </p:spPr>
        <p:txBody>
          <a:bodyPr>
            <a:normAutofit fontScale="92500" lnSpcReduction="10000"/>
          </a:bodyPr>
          <a:lstStyle/>
          <a:p>
            <a:pPr>
              <a:buFont typeface="Wingdings" panose="05000000000000000000" pitchFamily="2" charset="2"/>
              <a:buChar char="q"/>
            </a:pPr>
            <a:r>
              <a:rPr lang="es-EC" sz="2800" dirty="0" smtClean="0"/>
              <a:t>SOLIDWORKS</a:t>
            </a:r>
          </a:p>
          <a:p>
            <a:pPr>
              <a:buFont typeface="Wingdings" panose="05000000000000000000" pitchFamily="2" charset="2"/>
              <a:buChar char="q"/>
            </a:pPr>
            <a:r>
              <a:rPr lang="es-EC" sz="2800" dirty="0" smtClean="0"/>
              <a:t>PROCESSING</a:t>
            </a:r>
          </a:p>
          <a:p>
            <a:pPr>
              <a:buFont typeface="Wingdings" panose="05000000000000000000" pitchFamily="2" charset="2"/>
              <a:buChar char="q"/>
            </a:pPr>
            <a:r>
              <a:rPr lang="es-EC" sz="2800" dirty="0" smtClean="0"/>
              <a:t>MATLAB VERSIÓN ESTUDIANTIL</a:t>
            </a:r>
          </a:p>
          <a:p>
            <a:pPr>
              <a:buFont typeface="Wingdings" panose="05000000000000000000" pitchFamily="2" charset="2"/>
              <a:buChar char="q"/>
            </a:pPr>
            <a:r>
              <a:rPr lang="es-EC" sz="2800" dirty="0" smtClean="0"/>
              <a:t>PROTEUS (ISIS Y ARES)</a:t>
            </a:r>
          </a:p>
          <a:p>
            <a:pPr>
              <a:buFont typeface="Wingdings" panose="05000000000000000000" pitchFamily="2" charset="2"/>
              <a:buChar char="q"/>
            </a:pPr>
            <a:r>
              <a:rPr lang="es-EC" sz="2800" dirty="0" smtClean="0"/>
              <a:t>AUTOCAD</a:t>
            </a:r>
          </a:p>
          <a:p>
            <a:pPr>
              <a:buFont typeface="Wingdings" panose="05000000000000000000" pitchFamily="2" charset="2"/>
              <a:buChar char="q"/>
            </a:pPr>
            <a:r>
              <a:rPr lang="es-EC" sz="2800" dirty="0" smtClean="0"/>
              <a:t>FLUIDSIM</a:t>
            </a:r>
          </a:p>
          <a:p>
            <a:pPr>
              <a:buFont typeface="Wingdings" panose="05000000000000000000" pitchFamily="2" charset="2"/>
              <a:buChar char="q"/>
            </a:pPr>
            <a:r>
              <a:rPr lang="es-EC" sz="2800" dirty="0" smtClean="0"/>
              <a:t>ARDUINO</a:t>
            </a:r>
          </a:p>
          <a:p>
            <a:pPr>
              <a:buFont typeface="Wingdings" panose="05000000000000000000" pitchFamily="2" charset="2"/>
              <a:buChar char="q"/>
            </a:pPr>
            <a:r>
              <a:rPr lang="es-EC" sz="2800" dirty="0" smtClean="0"/>
              <a:t>FRITZING</a:t>
            </a:r>
            <a:endParaRPr lang="es-EC" sz="2800"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20053494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91148"/>
            <a:ext cx="10058400" cy="1371600"/>
          </a:xfrm>
        </p:spPr>
        <p:txBody>
          <a:bodyPr>
            <a:normAutofit/>
          </a:bodyPr>
          <a:lstStyle/>
          <a:p>
            <a:pPr algn="ctr"/>
            <a:r>
              <a:rPr lang="es-EC" sz="3200" dirty="0" smtClean="0"/>
              <a:t>Husillo de bolas analizado para el diseño</a:t>
            </a:r>
            <a:endParaRPr lang="es-EC" sz="3200" dirty="0"/>
          </a:p>
        </p:txBody>
      </p:sp>
      <p:pic>
        <p:nvPicPr>
          <p:cNvPr id="4" name="Content Placeholder 3"/>
          <p:cNvPicPr>
            <a:picLocks noGrp="1" noChangeAspect="1"/>
          </p:cNvPicPr>
          <p:nvPr>
            <p:ph idx="1"/>
          </p:nvPr>
        </p:nvPicPr>
        <p:blipFill>
          <a:blip r:embed="rId2"/>
          <a:stretch>
            <a:fillRect/>
          </a:stretch>
        </p:blipFill>
        <p:spPr>
          <a:xfrm>
            <a:off x="2516771" y="1430578"/>
            <a:ext cx="7158458" cy="3932237"/>
          </a:xfrm>
          <a:prstGeom prst="rect">
            <a:avLst/>
          </a:prstGeom>
        </p:spPr>
      </p:pic>
      <p:pic>
        <p:nvPicPr>
          <p:cNvPr id="5"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
        <p:nvSpPr>
          <p:cNvPr id="6" name="TextBox 5"/>
          <p:cNvSpPr txBox="1"/>
          <p:nvPr/>
        </p:nvSpPr>
        <p:spPr>
          <a:xfrm>
            <a:off x="2078966" y="5658928"/>
            <a:ext cx="8591908" cy="646331"/>
          </a:xfrm>
          <a:prstGeom prst="rect">
            <a:avLst/>
          </a:prstGeom>
          <a:noFill/>
        </p:spPr>
        <p:txBody>
          <a:bodyPr wrap="square" rtlCol="0">
            <a:spAutoFit/>
          </a:bodyPr>
          <a:lstStyle/>
          <a:p>
            <a:r>
              <a:rPr lang="es-EC" dirty="0" smtClean="0"/>
              <a:t>Los </a:t>
            </a:r>
            <a:r>
              <a:rPr lang="es-EC" dirty="0"/>
              <a:t>dos rodamientos de apoyo </a:t>
            </a:r>
            <a:r>
              <a:rPr lang="es-EC" dirty="0" smtClean="0"/>
              <a:t>que soportarán el eje del husillo son del </a:t>
            </a:r>
            <a:r>
              <a:rPr lang="es-EC" dirty="0"/>
              <a:t>tipo PLBU 16 y BUF </a:t>
            </a:r>
            <a:r>
              <a:rPr lang="es-EC" dirty="0" smtClean="0"/>
              <a:t>16.</a:t>
            </a:r>
            <a:endParaRPr lang="es-EC" dirty="0"/>
          </a:p>
        </p:txBody>
      </p:sp>
    </p:spTree>
    <p:extLst>
      <p:ext uri="{BB962C8B-B14F-4D97-AF65-F5344CB8AC3E}">
        <p14:creationId xmlns:p14="http://schemas.microsoft.com/office/powerpoint/2010/main" val="20597460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634115"/>
          </a:xfrm>
        </p:spPr>
        <p:txBody>
          <a:bodyPr>
            <a:normAutofit/>
          </a:bodyPr>
          <a:lstStyle/>
          <a:p>
            <a:r>
              <a:rPr lang="es-EC" sz="3600" dirty="0" smtClean="0"/>
              <a:t>Cálculo de la vida nominal del husillo</a:t>
            </a:r>
            <a:endParaRPr lang="es-EC"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1276709"/>
                <a:ext cx="10058400" cy="4758331"/>
              </a:xfrm>
            </p:spPr>
            <p:txBody>
              <a:bodyPr/>
              <a:lstStyle/>
              <a:p>
                <a:pPr marL="0" indent="0">
                  <a:buNone/>
                </a:pPr>
                <a:r>
                  <a:rPr lang="es-EC" dirty="0" smtClean="0"/>
                  <a:t>En primer lugar se debe calcular media equivalente:</a:t>
                </a:r>
              </a:p>
              <a:p>
                <a:r>
                  <a:rPr lang="es-EC" dirty="0"/>
                  <a:t>Para el cálculo de la carga media equivalente consideramos cada carga con su respectivo desplazamiento.</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1</m:t>
                          </m:r>
                        </m:sub>
                      </m:sSub>
                      <m:r>
                        <a:rPr lang="es-EC" i="1">
                          <a:latin typeface="Cambria Math" panose="02040503050406030204" pitchFamily="18" charset="0"/>
                        </a:rPr>
                        <m:t>=600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i="1">
                          <a:latin typeface="Cambria Math" panose="02040503050406030204" pitchFamily="18" charset="0"/>
                        </a:rPr>
                        <m:t>    </m:t>
                      </m:r>
                      <m:r>
                        <a:rPr lang="es-EC" i="1">
                          <a:latin typeface="Cambria Math" panose="02040503050406030204" pitchFamily="18" charset="0"/>
                        </a:rPr>
                        <m:t>𝑠𝑜𝑏𝑟𝑒</m:t>
                      </m:r>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m:t>
                          </m:r>
                        </m:sub>
                      </m:sSub>
                      <m:r>
                        <a:rPr lang="es-EC" i="1">
                          <a:latin typeface="Cambria Math" panose="02040503050406030204" pitchFamily="18" charset="0"/>
                        </a:rPr>
                        <m:t>=600 [</m:t>
                      </m:r>
                      <m:r>
                        <a:rPr lang="es-EC" i="1">
                          <a:latin typeface="Cambria Math" panose="02040503050406030204" pitchFamily="18" charset="0"/>
                        </a:rPr>
                        <m:t>𝑚𝑚</m:t>
                      </m:r>
                      <m:r>
                        <a:rPr lang="es-EC"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2</m:t>
                          </m:r>
                        </m:sub>
                      </m:sSub>
                      <m:r>
                        <a:rPr lang="es-EC" i="1">
                          <a:latin typeface="Cambria Math" panose="02040503050406030204" pitchFamily="18" charset="0"/>
                        </a:rPr>
                        <m:t>=400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i="1">
                          <a:latin typeface="Cambria Math" panose="02040503050406030204" pitchFamily="18" charset="0"/>
                        </a:rPr>
                        <m:t>    </m:t>
                      </m:r>
                      <m:r>
                        <a:rPr lang="es-EC" i="1">
                          <a:latin typeface="Cambria Math" panose="02040503050406030204" pitchFamily="18" charset="0"/>
                        </a:rPr>
                        <m:t>𝑠𝑜𝑏𝑟𝑒</m:t>
                      </m:r>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2</m:t>
                          </m:r>
                        </m:sub>
                      </m:sSub>
                      <m:r>
                        <a:rPr lang="es-EC" i="1">
                          <a:latin typeface="Cambria Math" panose="02040503050406030204" pitchFamily="18" charset="0"/>
                        </a:rPr>
                        <m:t>=600 </m:t>
                      </m:r>
                      <m:d>
                        <m:dPr>
                          <m:begChr m:val="["/>
                          <m:endChr m:val="]"/>
                          <m:ctrlPr>
                            <a:rPr lang="es-EC" i="1">
                              <a:latin typeface="Cambria Math" panose="02040503050406030204" pitchFamily="18" charset="0"/>
                            </a:rPr>
                          </m:ctrlPr>
                        </m:dPr>
                        <m:e>
                          <m:r>
                            <a:rPr lang="es-EC" i="1">
                              <a:latin typeface="Cambria Math" panose="02040503050406030204" pitchFamily="18" charset="0"/>
                            </a:rPr>
                            <m:t>𝑚𝑚</m:t>
                          </m:r>
                        </m:e>
                      </m:d>
                    </m:oMath>
                  </m:oMathPara>
                </a14:m>
                <a:endParaRPr lang="es-EC" dirty="0" smtClean="0"/>
              </a:p>
              <a:p>
                <a:pPr marL="0" indent="0">
                  <a:buNone/>
                </a:pPr>
                <a:endParaRPr lang="es-EC" dirty="0"/>
              </a:p>
              <a:p>
                <a:pPr marL="0" indent="0">
                  <a:buNone/>
                </a:pPr>
                <a:r>
                  <a:rPr lang="es-EC" dirty="0" smtClean="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𝑚</m:t>
                        </m:r>
                      </m:sub>
                    </m:sSub>
                    <m:r>
                      <a:rPr lang="es-EC" i="1">
                        <a:latin typeface="Cambria Math" panose="02040503050406030204" pitchFamily="18" charset="0"/>
                      </a:rPr>
                      <m:t>=</m:t>
                    </m:r>
                    <m:rad>
                      <m:radPr>
                        <m:ctrlPr>
                          <a:rPr lang="es-EC" i="1">
                            <a:latin typeface="Cambria Math" panose="02040503050406030204" pitchFamily="18" charset="0"/>
                          </a:rPr>
                        </m:ctrlPr>
                      </m:radPr>
                      <m:deg>
                        <m:r>
                          <a:rPr lang="es-EC" i="1">
                            <a:latin typeface="Cambria Math" panose="02040503050406030204" pitchFamily="18" charset="0"/>
                          </a:rPr>
                          <m:t>3</m:t>
                        </m:r>
                      </m:deg>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1</m:t>
                                    </m:r>
                                  </m:sub>
                                </m:sSub>
                              </m:e>
                              <m:sup>
                                <m:r>
                                  <a:rPr lang="es-EC" i="1">
                                    <a:latin typeface="Cambria Math" panose="02040503050406030204" pitchFamily="18" charset="0"/>
                                  </a:rPr>
                                  <m:t>3</m:t>
                                </m:r>
                              </m:sup>
                            </m:sSup>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m:t>
                                </m:r>
                              </m:sub>
                            </m:sSub>
                            <m:r>
                              <a:rPr lang="es-EC" i="1">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2</m:t>
                                    </m:r>
                                  </m:sub>
                                </m:sSub>
                              </m:e>
                              <m:sup>
                                <m:r>
                                  <a:rPr lang="es-EC" i="1">
                                    <a:latin typeface="Cambria Math" panose="02040503050406030204" pitchFamily="18" charset="0"/>
                                  </a:rPr>
                                  <m:t>3</m:t>
                                </m:r>
                              </m:sup>
                            </m:sSup>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2</m:t>
                                </m:r>
                              </m:sub>
                            </m:sSub>
                          </m:num>
                          <m:den>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2</m:t>
                                </m:r>
                              </m:sub>
                            </m:sSub>
                          </m:den>
                        </m:f>
                      </m:e>
                    </m:rad>
                  </m:oMath>
                </a14:m>
                <a:endParaRPr lang="es-EC" i="1" dirty="0" smtClean="0"/>
              </a:p>
              <a:p>
                <a:pPr marL="0" indent="0">
                  <a:buNone/>
                </a:pPr>
                <a14:m>
                  <m:oMathPara xmlns:m="http://schemas.openxmlformats.org/officeDocument/2006/math">
                    <m:oMathParaPr>
                      <m:jc m:val="left"/>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𝑚</m:t>
                          </m:r>
                        </m:sub>
                      </m:sSub>
                      <m:r>
                        <a:rPr lang="es-EC" i="1">
                          <a:latin typeface="Cambria Math" panose="02040503050406030204" pitchFamily="18" charset="0"/>
                        </a:rPr>
                        <m:t>=</m:t>
                      </m:r>
                      <m:rad>
                        <m:radPr>
                          <m:ctrlPr>
                            <a:rPr lang="es-EC" i="1">
                              <a:latin typeface="Cambria Math" panose="02040503050406030204" pitchFamily="18" charset="0"/>
                            </a:rPr>
                          </m:ctrlPr>
                        </m:radPr>
                        <m:deg>
                          <m:r>
                            <a:rPr lang="es-EC" i="1">
                              <a:latin typeface="Cambria Math" panose="02040503050406030204" pitchFamily="18" charset="0"/>
                            </a:rPr>
                            <m:t>3</m:t>
                          </m:r>
                        </m:deg>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(600 [</m:t>
                                  </m:r>
                                  <m:r>
                                    <a:rPr lang="es-EC" i="1">
                                      <a:latin typeface="Cambria Math" panose="02040503050406030204" pitchFamily="18" charset="0"/>
                                    </a:rPr>
                                    <m:t>𝑁</m:t>
                                  </m:r>
                                  <m:r>
                                    <a:rPr lang="es-EC" i="1">
                                      <a:latin typeface="Cambria Math" panose="02040503050406030204" pitchFamily="18" charset="0"/>
                                    </a:rPr>
                                    <m:t>])</m:t>
                                  </m:r>
                                </m:e>
                                <m:sup>
                                  <m:r>
                                    <a:rPr lang="es-EC" i="1">
                                      <a:latin typeface="Cambria Math" panose="02040503050406030204" pitchFamily="18" charset="0"/>
                                    </a:rPr>
                                    <m:t>3</m:t>
                                  </m:r>
                                </m:sup>
                              </m:sSup>
                              <m:r>
                                <a:rPr lang="es-EC" i="1">
                                  <a:latin typeface="Cambria Math" panose="02040503050406030204" pitchFamily="18" charset="0"/>
                                </a:rPr>
                                <m:t>∗600 </m:t>
                              </m:r>
                              <m:d>
                                <m:dPr>
                                  <m:begChr m:val="["/>
                                  <m:endChr m:val="]"/>
                                  <m:ctrlPr>
                                    <a:rPr lang="es-EC" i="1">
                                      <a:latin typeface="Cambria Math" panose="02040503050406030204" pitchFamily="18" charset="0"/>
                                    </a:rPr>
                                  </m:ctrlPr>
                                </m:dPr>
                                <m:e>
                                  <m:r>
                                    <a:rPr lang="es-EC" i="1">
                                      <a:latin typeface="Cambria Math" panose="02040503050406030204" pitchFamily="18" charset="0"/>
                                    </a:rPr>
                                    <m:t>𝑚𝑚</m:t>
                                  </m:r>
                                </m:e>
                              </m:d>
                              <m:r>
                                <a:rPr lang="es-EC" i="1">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400</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e>
                                  </m:d>
                                </m:e>
                                <m:sup>
                                  <m:r>
                                    <a:rPr lang="es-EC" i="1">
                                      <a:latin typeface="Cambria Math" panose="02040503050406030204" pitchFamily="18" charset="0"/>
                                    </a:rPr>
                                    <m:t>3</m:t>
                                  </m:r>
                                </m:sup>
                              </m:sSup>
                              <m:r>
                                <a:rPr lang="es-EC" i="1">
                                  <a:latin typeface="Cambria Math" panose="02040503050406030204" pitchFamily="18" charset="0"/>
                                </a:rPr>
                                <m:t>∗600[</m:t>
                              </m:r>
                              <m:r>
                                <a:rPr lang="es-EC" i="1">
                                  <a:latin typeface="Cambria Math" panose="02040503050406030204" pitchFamily="18" charset="0"/>
                                </a:rPr>
                                <m:t>𝑚𝑚</m:t>
                              </m:r>
                              <m:r>
                                <a:rPr lang="es-EC" i="1">
                                  <a:latin typeface="Cambria Math" panose="02040503050406030204" pitchFamily="18" charset="0"/>
                                </a:rPr>
                                <m:t>]</m:t>
                              </m:r>
                            </m:num>
                            <m:den>
                              <m:r>
                                <a:rPr lang="es-EC" i="1">
                                  <a:latin typeface="Cambria Math" panose="02040503050406030204" pitchFamily="18" charset="0"/>
                                </a:rPr>
                                <m:t>600 </m:t>
                              </m:r>
                              <m:d>
                                <m:dPr>
                                  <m:begChr m:val="["/>
                                  <m:endChr m:val="]"/>
                                  <m:ctrlPr>
                                    <a:rPr lang="es-EC" i="1">
                                      <a:latin typeface="Cambria Math" panose="02040503050406030204" pitchFamily="18" charset="0"/>
                                    </a:rPr>
                                  </m:ctrlPr>
                                </m:dPr>
                                <m:e>
                                  <m:r>
                                    <a:rPr lang="es-EC" i="1">
                                      <a:latin typeface="Cambria Math" panose="02040503050406030204" pitchFamily="18" charset="0"/>
                                    </a:rPr>
                                    <m:t>𝑚𝑚</m:t>
                                  </m:r>
                                </m:e>
                              </m:d>
                              <m:r>
                                <a:rPr lang="es-EC" i="1">
                                  <a:latin typeface="Cambria Math" panose="02040503050406030204" pitchFamily="18" charset="0"/>
                                </a:rPr>
                                <m:t>+600[</m:t>
                              </m:r>
                              <m:r>
                                <a:rPr lang="es-EC" i="1">
                                  <a:latin typeface="Cambria Math" panose="02040503050406030204" pitchFamily="18" charset="0"/>
                                </a:rPr>
                                <m:t>𝑚𝑚</m:t>
                              </m:r>
                              <m:r>
                                <a:rPr lang="es-EC" i="1">
                                  <a:latin typeface="Cambria Math" panose="02040503050406030204" pitchFamily="18" charset="0"/>
                                </a:rPr>
                                <m:t>]</m:t>
                              </m:r>
                            </m:den>
                          </m:f>
                        </m:e>
                      </m:rad>
                    </m:oMath>
                  </m:oMathPara>
                </a14:m>
                <a:endParaRPr lang="es-EC" dirty="0"/>
              </a:p>
              <a:p>
                <a:pPr marL="0" indent="0">
                  <a:buNone/>
                </a:pPr>
                <a:r>
                  <a:rPr lang="es-EC"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𝑚</m:t>
                        </m:r>
                      </m:sub>
                    </m:sSub>
                    <m:r>
                      <a:rPr lang="es-EC" i="1">
                        <a:latin typeface="Cambria Math" panose="02040503050406030204" pitchFamily="18" charset="0"/>
                      </a:rPr>
                      <m:t>=519.25 [</m:t>
                    </m:r>
                    <m:r>
                      <a:rPr lang="es-EC" i="1">
                        <a:latin typeface="Cambria Math" panose="02040503050406030204" pitchFamily="18" charset="0"/>
                      </a:rPr>
                      <m:t>𝑁</m:t>
                    </m:r>
                    <m:r>
                      <a:rPr lang="es-EC" i="1">
                        <a:latin typeface="Cambria Math" panose="02040503050406030204" pitchFamily="18" charset="0"/>
                      </a:rPr>
                      <m:t>]</m:t>
                    </m:r>
                  </m:oMath>
                </a14:m>
                <a:endParaRPr lang="es-EC" dirty="0"/>
              </a:p>
              <a:p>
                <a:pPr marL="0" indent="0" algn="ctr">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1276709"/>
                <a:ext cx="10058400" cy="4758331"/>
              </a:xfrm>
              <a:blipFill rotWithShape="0">
                <a:blip r:embed="rId2"/>
                <a:stretch>
                  <a:fillRect l="-485" t="-640"/>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pic>
        <p:nvPicPr>
          <p:cNvPr id="7170" name="Picture 2" descr="http://linearguide.ru/products/2-1-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240" y="3655874"/>
            <a:ext cx="2708634" cy="172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7107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293298"/>
                <a:ext cx="10058400" cy="6271404"/>
              </a:xfrm>
            </p:spPr>
            <p:txBody>
              <a:bodyPr>
                <a:normAutofit lnSpcReduction="10000"/>
              </a:bodyPr>
              <a:lstStyle/>
              <a:p>
                <a:pPr marL="0" indent="0">
                  <a:buNone/>
                </a:pPr>
                <a:r>
                  <a:rPr lang="es-EC" dirty="0" smtClean="0"/>
                  <a:t>A partir de la siguiente expresión se calcula la vida útil del husillo.</a:t>
                </a:r>
              </a:p>
              <a:p>
                <a:pPr marL="0" indent="0">
                  <a:buNone/>
                </a:pPr>
                <a14:m>
                  <m:oMathPara xmlns:m="http://schemas.openxmlformats.org/officeDocument/2006/math">
                    <m:oMathParaPr>
                      <m:jc m:val="center"/>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10</m:t>
                          </m:r>
                        </m:sub>
                      </m:sSub>
                      <m:r>
                        <a:rPr lang="es-EC" i="1">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𝑎</m:t>
                                      </m:r>
                                    </m:sub>
                                  </m:sSub>
                                </m:num>
                                <m:den>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𝑚</m:t>
                                      </m:r>
                                    </m:sub>
                                  </m:sSub>
                                </m:den>
                              </m:f>
                            </m:e>
                          </m:d>
                        </m:e>
                        <m:sup>
                          <m:r>
                            <a:rPr lang="es-EC" i="1">
                              <a:latin typeface="Cambria Math" panose="02040503050406030204" pitchFamily="18" charset="0"/>
                            </a:rPr>
                            <m:t>3</m:t>
                          </m:r>
                        </m:sup>
                      </m:sSup>
                    </m:oMath>
                  </m:oMathPara>
                </a14:m>
                <a:endParaRPr lang="es-EC" dirty="0"/>
              </a:p>
              <a:p>
                <a:pPr marL="0" indent="0" algn="ctr">
                  <a:buNone/>
                </a:pPr>
                <a:r>
                  <a:rPr lang="es-EC"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10</m:t>
                        </m:r>
                      </m:sub>
                    </m:sSub>
                    <m:r>
                      <a:rPr lang="es-EC" i="1">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5500</m:t>
                                </m:r>
                              </m:num>
                              <m:den>
                                <m:r>
                                  <a:rPr lang="es-EC" i="1">
                                    <a:latin typeface="Cambria Math" panose="02040503050406030204" pitchFamily="18" charset="0"/>
                                  </a:rPr>
                                  <m:t>519.25</m:t>
                                </m:r>
                              </m:den>
                            </m:f>
                          </m:e>
                        </m:d>
                      </m:e>
                      <m:sup>
                        <m:r>
                          <a:rPr lang="es-EC" i="1">
                            <a:latin typeface="Cambria Math" panose="02040503050406030204" pitchFamily="18" charset="0"/>
                          </a:rPr>
                          <m:t>3</m:t>
                        </m:r>
                      </m:sup>
                    </m:sSup>
                    <m:r>
                      <a:rPr lang="es-EC" i="1">
                        <a:latin typeface="Cambria Math" panose="02040503050406030204" pitchFamily="18" charset="0"/>
                      </a:rPr>
                      <m:t>=1187[</m:t>
                    </m:r>
                    <m:r>
                      <a:rPr lang="es-EC" i="1">
                        <a:latin typeface="Cambria Math" panose="02040503050406030204" pitchFamily="18" charset="0"/>
                      </a:rPr>
                      <m:t>𝑚𝑖𝑙𝑙𝑜𝑛𝑒𝑠</m:t>
                    </m:r>
                    <m:r>
                      <a:rPr lang="es-EC" i="1">
                        <a:latin typeface="Cambria Math" panose="02040503050406030204" pitchFamily="18" charset="0"/>
                      </a:rPr>
                      <m:t> </m:t>
                    </m:r>
                    <m:r>
                      <a:rPr lang="es-EC" i="1">
                        <a:latin typeface="Cambria Math" panose="02040503050406030204" pitchFamily="18" charset="0"/>
                      </a:rPr>
                      <m:t>𝑑𝑒</m:t>
                    </m:r>
                    <m:r>
                      <a:rPr lang="es-EC" i="1">
                        <a:latin typeface="Cambria Math" panose="02040503050406030204" pitchFamily="18" charset="0"/>
                      </a:rPr>
                      <m:t> </m:t>
                    </m:r>
                    <m:r>
                      <a:rPr lang="es-EC" i="1">
                        <a:latin typeface="Cambria Math" panose="02040503050406030204" pitchFamily="18" charset="0"/>
                      </a:rPr>
                      <m:t>𝑟𝑒𝑣</m:t>
                    </m:r>
                    <m:r>
                      <a:rPr lang="es-EC" i="1">
                        <a:latin typeface="Cambria Math" panose="02040503050406030204" pitchFamily="18" charset="0"/>
                      </a:rPr>
                      <m:t>]</m:t>
                    </m:r>
                  </m:oMath>
                </a14:m>
                <a:endParaRPr lang="es-EC" dirty="0"/>
              </a:p>
              <a:p>
                <a:pPr marL="0" indent="0">
                  <a:buNone/>
                </a:pPr>
                <a:r>
                  <a:rPr lang="es-EC" dirty="0" smtClean="0"/>
                  <a:t>Numero </a:t>
                </a:r>
                <a:r>
                  <a:rPr lang="es-EC" dirty="0"/>
                  <a:t>de revoluciones de la tuerca para un ciclo </a:t>
                </a:r>
                <a:r>
                  <a:rPr lang="es-EC" dirty="0" smtClean="0"/>
                  <a:t>completo.</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𝑁</m:t>
                          </m:r>
                        </m:e>
                        <m:sub>
                          <m:r>
                            <a:rPr lang="es-EC" i="1">
                              <a:latin typeface="Cambria Math" panose="02040503050406030204" pitchFamily="18" charset="0"/>
                            </a:rPr>
                            <m:t>𝑅𝑇</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2∗600</m:t>
                          </m:r>
                        </m:num>
                        <m:den>
                          <m:r>
                            <a:rPr lang="es-EC" i="1">
                              <a:latin typeface="Cambria Math" panose="02040503050406030204" pitchFamily="18" charset="0"/>
                            </a:rPr>
                            <m:t>5</m:t>
                          </m:r>
                        </m:den>
                      </m:f>
                      <m:r>
                        <a:rPr lang="es-EC" i="1">
                          <a:latin typeface="Cambria Math" panose="02040503050406030204" pitchFamily="18" charset="0"/>
                        </a:rPr>
                        <m:t>=240[</m:t>
                      </m:r>
                      <m:r>
                        <a:rPr lang="es-EC" i="1">
                          <a:latin typeface="Cambria Math" panose="02040503050406030204" pitchFamily="18" charset="0"/>
                        </a:rPr>
                        <m:t>𝑟𝑒𝑣</m:t>
                      </m:r>
                      <m:r>
                        <a:rPr lang="es-EC" i="1">
                          <a:latin typeface="Cambria Math" panose="02040503050406030204" pitchFamily="18" charset="0"/>
                        </a:rPr>
                        <m:t>]</m:t>
                      </m:r>
                    </m:oMath>
                  </m:oMathPara>
                </a14:m>
                <a:endParaRPr lang="es-EC" dirty="0"/>
              </a:p>
              <a:p>
                <a:pPr marL="0" indent="0">
                  <a:buNone/>
                </a:pPr>
                <a:r>
                  <a:rPr lang="es-EC" dirty="0"/>
                  <a:t> </a:t>
                </a:r>
              </a:p>
              <a:p>
                <a:pPr marL="0" indent="0">
                  <a:buNone/>
                </a:pPr>
                <a:r>
                  <a:rPr lang="es-EC" dirty="0" smtClean="0"/>
                  <a:t>Para </a:t>
                </a:r>
                <a:r>
                  <a:rPr lang="es-EC" dirty="0"/>
                  <a:t>encontrar los ciclos </a:t>
                </a:r>
                <a:r>
                  <a:rPr lang="es-EC" dirty="0" smtClean="0"/>
                  <a:t>completos de vida útil:</a:t>
                </a:r>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𝑐𝑚𝑝</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1187∗</m:t>
                          </m:r>
                          <m:sSup>
                            <m:sSupPr>
                              <m:ctrlPr>
                                <a:rPr lang="es-EC" i="1">
                                  <a:latin typeface="Cambria Math" panose="02040503050406030204" pitchFamily="18" charset="0"/>
                                </a:rPr>
                              </m:ctrlPr>
                            </m:sSupPr>
                            <m:e>
                              <m:r>
                                <a:rPr lang="es-EC" i="1">
                                  <a:latin typeface="Cambria Math" panose="02040503050406030204" pitchFamily="18" charset="0"/>
                                </a:rPr>
                                <m:t>10</m:t>
                              </m:r>
                            </m:e>
                            <m:sup>
                              <m:r>
                                <a:rPr lang="es-EC" i="1">
                                  <a:latin typeface="Cambria Math" panose="02040503050406030204" pitchFamily="18" charset="0"/>
                                </a:rPr>
                                <m:t>6</m:t>
                              </m:r>
                            </m:sup>
                          </m:sSup>
                        </m:num>
                        <m:den>
                          <m:r>
                            <a:rPr lang="es-EC" i="1">
                              <a:latin typeface="Cambria Math" panose="02040503050406030204" pitchFamily="18" charset="0"/>
                            </a:rPr>
                            <m:t>240</m:t>
                          </m:r>
                        </m:den>
                      </m:f>
                      <m:r>
                        <a:rPr lang="es-EC" i="1">
                          <a:latin typeface="Cambria Math" panose="02040503050406030204" pitchFamily="18" charset="0"/>
                        </a:rPr>
                        <m:t>=4.94 [</m:t>
                      </m:r>
                      <m:r>
                        <a:rPr lang="es-EC" i="1">
                          <a:latin typeface="Cambria Math" panose="02040503050406030204" pitchFamily="18" charset="0"/>
                        </a:rPr>
                        <m:t>𝑚𝑖𝑙𝑙𝑜𝑛𝑒𝑠</m:t>
                      </m:r>
                      <m:r>
                        <a:rPr lang="es-EC" i="1">
                          <a:latin typeface="Cambria Math" panose="02040503050406030204" pitchFamily="18" charset="0"/>
                        </a:rPr>
                        <m:t> </m:t>
                      </m:r>
                      <m:r>
                        <a:rPr lang="es-EC" i="1">
                          <a:latin typeface="Cambria Math" panose="02040503050406030204" pitchFamily="18" charset="0"/>
                        </a:rPr>
                        <m:t>𝑑𝑒</m:t>
                      </m:r>
                      <m:r>
                        <a:rPr lang="es-EC" i="1">
                          <a:latin typeface="Cambria Math" panose="02040503050406030204" pitchFamily="18" charset="0"/>
                        </a:rPr>
                        <m:t> </m:t>
                      </m:r>
                      <m:r>
                        <a:rPr lang="es-EC" i="1">
                          <a:latin typeface="Cambria Math" panose="02040503050406030204" pitchFamily="18" charset="0"/>
                        </a:rPr>
                        <m:t>𝑐𝑖𝑐𝑙𝑜𝑠</m:t>
                      </m:r>
                      <m:r>
                        <a:rPr lang="es-EC" i="1">
                          <a:latin typeface="Cambria Math" panose="02040503050406030204" pitchFamily="18" charset="0"/>
                        </a:rPr>
                        <m:t> </m:t>
                      </m:r>
                      <m:r>
                        <a:rPr lang="es-EC" i="1">
                          <a:latin typeface="Cambria Math" panose="02040503050406030204" pitchFamily="18" charset="0"/>
                        </a:rPr>
                        <m:t>𝑐𝑜𝑚𝑝𝑙𝑒𝑡𝑜𝑠</m:t>
                      </m:r>
                      <m:r>
                        <a:rPr lang="es-EC" i="1">
                          <a:latin typeface="Cambria Math" panose="02040503050406030204" pitchFamily="18" charset="0"/>
                        </a:rPr>
                        <m:t>]</m:t>
                      </m:r>
                    </m:oMath>
                  </m:oMathPara>
                </a14:m>
                <a:endParaRPr lang="es-EC" dirty="0"/>
              </a:p>
              <a:p>
                <a:pPr marL="0" indent="0">
                  <a:buNone/>
                </a:pPr>
                <a:r>
                  <a:rPr lang="es-EC" dirty="0"/>
                  <a:t> </a:t>
                </a:r>
              </a:p>
              <a:p>
                <a:pPr marL="0" indent="0">
                  <a:buNone/>
                </a:pPr>
                <a:r>
                  <a:rPr lang="es-EC" dirty="0"/>
                  <a:t>Un ciclo completo tarda (10+10+15)= 35 [s]</a:t>
                </a:r>
              </a:p>
              <a:p>
                <a:pPr marL="0" indent="0">
                  <a:buNone/>
                </a:pPr>
                <a:r>
                  <a:rPr lang="es-EC" dirty="0" smtClean="0"/>
                  <a:t>Por </a:t>
                </a:r>
                <a:r>
                  <a:rPr lang="es-EC" dirty="0"/>
                  <a:t>lo que la vida nominal </a:t>
                </a:r>
                <a:r>
                  <a:rPr lang="es-EC" dirty="0" smtClean="0"/>
                  <a:t>en años es:</a:t>
                </a:r>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𝑛</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4.94∗</m:t>
                          </m:r>
                          <m:sSup>
                            <m:sSupPr>
                              <m:ctrlPr>
                                <a:rPr lang="es-EC" i="1">
                                  <a:latin typeface="Cambria Math" panose="02040503050406030204" pitchFamily="18" charset="0"/>
                                </a:rPr>
                              </m:ctrlPr>
                            </m:sSupPr>
                            <m:e>
                              <m:r>
                                <a:rPr lang="es-EC" i="1">
                                  <a:latin typeface="Cambria Math" panose="02040503050406030204" pitchFamily="18" charset="0"/>
                                </a:rPr>
                                <m:t>10</m:t>
                              </m:r>
                            </m:e>
                            <m:sup>
                              <m:r>
                                <a:rPr lang="es-EC" i="1">
                                  <a:latin typeface="Cambria Math" panose="02040503050406030204" pitchFamily="18" charset="0"/>
                                </a:rPr>
                                <m:t>6</m:t>
                              </m:r>
                            </m:sup>
                          </m:sSup>
                          <m:r>
                            <a:rPr lang="es-EC" i="1">
                              <a:latin typeface="Cambria Math" panose="02040503050406030204" pitchFamily="18" charset="0"/>
                            </a:rPr>
                            <m:t>∗35</m:t>
                          </m:r>
                        </m:num>
                        <m:den>
                          <m:r>
                            <a:rPr lang="es-EC" i="1">
                              <a:latin typeface="Cambria Math" panose="02040503050406030204" pitchFamily="18" charset="0"/>
                            </a:rPr>
                            <m:t>3600∗12∗6∗50</m:t>
                          </m:r>
                        </m:den>
                      </m:f>
                      <m:r>
                        <a:rPr lang="es-EC" i="1">
                          <a:latin typeface="Cambria Math" panose="02040503050406030204" pitchFamily="18" charset="0"/>
                        </a:rPr>
                        <m:t>=13 </m:t>
                      </m:r>
                      <m:r>
                        <a:rPr lang="es-EC" i="1">
                          <a:latin typeface="Cambria Math" panose="02040503050406030204" pitchFamily="18" charset="0"/>
                        </a:rPr>
                        <m:t>𝑎</m:t>
                      </m:r>
                      <m:r>
                        <a:rPr lang="es-EC" i="1">
                          <a:latin typeface="Cambria Math" panose="02040503050406030204" pitchFamily="18" charset="0"/>
                        </a:rPr>
                        <m:t>ñ</m:t>
                      </m:r>
                      <m:r>
                        <a:rPr lang="es-EC" i="1">
                          <a:latin typeface="Cambria Math" panose="02040503050406030204" pitchFamily="18" charset="0"/>
                        </a:rPr>
                        <m:t>𝑜𝑠</m:t>
                      </m:r>
                      <m:r>
                        <a:rPr lang="es-EC" i="1">
                          <a:latin typeface="Cambria Math" panose="02040503050406030204" pitchFamily="18" charset="0"/>
                        </a:rPr>
                        <m:t> </m:t>
                      </m:r>
                      <m:r>
                        <a:rPr lang="es-EC" i="1">
                          <a:latin typeface="Cambria Math" panose="02040503050406030204" pitchFamily="18" charset="0"/>
                        </a:rPr>
                        <m:t>𝑐𝑜𝑛</m:t>
                      </m:r>
                      <m:r>
                        <a:rPr lang="es-EC" i="1">
                          <a:latin typeface="Cambria Math" panose="02040503050406030204" pitchFamily="18" charset="0"/>
                        </a:rPr>
                        <m:t> 90% </m:t>
                      </m:r>
                      <m:r>
                        <a:rPr lang="es-EC" i="1">
                          <a:latin typeface="Cambria Math" panose="02040503050406030204" pitchFamily="18" charset="0"/>
                        </a:rPr>
                        <m:t>𝑐𝑜𝑛𝑓𝑖𝑎𝑏𝑖𝑙𝑖𝑑𝑎𝑑</m:t>
                      </m:r>
                    </m:oMath>
                  </m:oMathPara>
                </a14:m>
                <a:endParaRPr lang="es-EC" dirty="0"/>
              </a:p>
              <a:p>
                <a:pPr marL="0" indent="0">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293298"/>
                <a:ext cx="10058400" cy="6271404"/>
              </a:xfrm>
              <a:blipFill rotWithShape="0">
                <a:blip r:embed="rId2"/>
                <a:stretch>
                  <a:fillRect l="-485" t="-972"/>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20589342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3600" dirty="0" smtClean="0"/>
              <a:t>Cálculo de la velocidad crítica del eje del husillo</a:t>
            </a:r>
            <a:endParaRPr lang="es-EC"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2103119"/>
                <a:ext cx="10058400" cy="4452955"/>
              </a:xfrm>
            </p:spPr>
            <p:txBody>
              <a:bodyPr>
                <a:normAutofit/>
              </a:bodyPr>
              <a:lstStyle/>
              <a:p>
                <a:pPr algn="just"/>
                <a:r>
                  <a:rPr lang="es-EC" dirty="0"/>
                  <a:t>La longitud roscada del eje es calculada considerando el desplazamiento total de la tuerca (600 [mm]), más la longitud de la tuerca (48 [mm]), más la longitud extra sin roscar en los dos extremos del eje que es igual a dos pasos (2 * 2 * 5 = 20[mm]). Entonces la longitud roscada total es 668 [mm].</a:t>
                </a:r>
              </a:p>
              <a:p>
                <a:r>
                  <a:rPr lang="es-EC" dirty="0" smtClean="0"/>
                  <a:t>Para </a:t>
                </a:r>
                <a:r>
                  <a:rPr lang="es-EC" dirty="0"/>
                  <a:t>encontrar la velocidad crítica se </a:t>
                </a:r>
                <a:r>
                  <a:rPr lang="es-EC" dirty="0" smtClean="0"/>
                  <a:t>utiliza:</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𝑛</m:t>
                          </m:r>
                        </m:e>
                        <m:sub>
                          <m:r>
                            <a:rPr lang="es-EC" i="1">
                              <a:latin typeface="Cambria Math" panose="02040503050406030204" pitchFamily="18" charset="0"/>
                            </a:rPr>
                            <m:t>𝑐𝑟</m:t>
                          </m:r>
                        </m:sub>
                      </m:sSub>
                      <m:r>
                        <a:rPr lang="es-EC" i="1">
                          <a:latin typeface="Cambria Math" panose="02040503050406030204" pitchFamily="18" charset="0"/>
                        </a:rPr>
                        <m:t>=49∗</m:t>
                      </m:r>
                      <m:sSup>
                        <m:sSupPr>
                          <m:ctrlPr>
                            <a:rPr lang="es-EC" i="1">
                              <a:latin typeface="Cambria Math" panose="02040503050406030204" pitchFamily="18" charset="0"/>
                            </a:rPr>
                          </m:ctrlPr>
                        </m:sSupPr>
                        <m:e>
                          <m:r>
                            <a:rPr lang="es-EC" i="1">
                              <a:latin typeface="Cambria Math" panose="02040503050406030204" pitchFamily="18" charset="0"/>
                            </a:rPr>
                            <m:t>10</m:t>
                          </m:r>
                        </m:e>
                        <m:sup>
                          <m:r>
                            <a:rPr lang="es-EC" i="1">
                              <a:latin typeface="Cambria Math" panose="02040503050406030204" pitchFamily="18" charset="0"/>
                            </a:rPr>
                            <m:t>6</m:t>
                          </m:r>
                        </m:sup>
                      </m:sSup>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2</m:t>
                              </m:r>
                            </m:sub>
                          </m:sSub>
                        </m:num>
                        <m:den>
                          <m:sSup>
                            <m:sSupPr>
                              <m:ctrlPr>
                                <a:rPr lang="es-EC" i="1">
                                  <a:latin typeface="Cambria Math" panose="02040503050406030204" pitchFamily="18" charset="0"/>
                                </a:rPr>
                              </m:ctrlPr>
                            </m:sSupPr>
                            <m:e>
                              <m:r>
                                <a:rPr lang="es-EC" i="1">
                                  <a:latin typeface="Cambria Math" panose="02040503050406030204" pitchFamily="18" charset="0"/>
                                </a:rPr>
                                <m:t>𝑙</m:t>
                              </m:r>
                            </m:e>
                            <m:sup>
                              <m:r>
                                <a:rPr lang="es-EC" i="1">
                                  <a:latin typeface="Cambria Math" panose="02040503050406030204" pitchFamily="18" charset="0"/>
                                </a:rPr>
                                <m:t>2</m:t>
                              </m:r>
                            </m:sup>
                          </m:sSup>
                        </m:den>
                      </m:f>
                    </m:oMath>
                  </m:oMathPara>
                </a14:m>
                <a:endParaRPr lang="es-EC" dirty="0"/>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1</m:t>
                        </m:r>
                      </m:sub>
                    </m:sSub>
                  </m:oMath>
                </a14:m>
                <a:r>
                  <a:rPr lang="es-EC" dirty="0"/>
                  <a:t> Es el factor de corrección de montaje, de valor 3.8 para la aplicación.</a:t>
                </a:r>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2</m:t>
                        </m:r>
                      </m:sub>
                    </m:sSub>
                  </m:oMath>
                </a14:m>
                <a:r>
                  <a:rPr lang="es-EC" dirty="0"/>
                  <a:t> es el diámetro raíz del eje roscado del husillo 16 x </a:t>
                </a:r>
                <a:r>
                  <a:rPr lang="es-EC" dirty="0" smtClean="0"/>
                  <a:t>5, igual a12.7[mm]</a:t>
                </a:r>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𝑛</m:t>
                          </m:r>
                        </m:e>
                        <m:sub>
                          <m:r>
                            <a:rPr lang="es-EC" i="1">
                              <a:latin typeface="Cambria Math" panose="02040503050406030204" pitchFamily="18" charset="0"/>
                            </a:rPr>
                            <m:t>𝑐𝑟</m:t>
                          </m:r>
                        </m:sub>
                      </m:sSub>
                      <m:r>
                        <a:rPr lang="es-EC" i="1">
                          <a:latin typeface="Cambria Math" panose="02040503050406030204" pitchFamily="18" charset="0"/>
                        </a:rPr>
                        <m:t>=49∗</m:t>
                      </m:r>
                      <m:sSup>
                        <m:sSupPr>
                          <m:ctrlPr>
                            <a:rPr lang="es-EC" i="1">
                              <a:latin typeface="Cambria Math" panose="02040503050406030204" pitchFamily="18" charset="0"/>
                            </a:rPr>
                          </m:ctrlPr>
                        </m:sSupPr>
                        <m:e>
                          <m:r>
                            <a:rPr lang="es-EC" i="1">
                              <a:latin typeface="Cambria Math" panose="02040503050406030204" pitchFamily="18" charset="0"/>
                            </a:rPr>
                            <m:t>10</m:t>
                          </m:r>
                        </m:e>
                        <m:sup>
                          <m:r>
                            <a:rPr lang="es-EC" i="1">
                              <a:latin typeface="Cambria Math" panose="02040503050406030204" pitchFamily="18" charset="0"/>
                            </a:rPr>
                            <m:t>6</m:t>
                          </m:r>
                        </m:sup>
                      </m:sSup>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3.8∗12.7[</m:t>
                          </m:r>
                          <m:r>
                            <a:rPr lang="es-EC" i="1">
                              <a:latin typeface="Cambria Math" panose="02040503050406030204" pitchFamily="18" charset="0"/>
                            </a:rPr>
                            <m:t>𝑚𝑚</m:t>
                          </m:r>
                          <m:r>
                            <a:rPr lang="es-EC" i="1">
                              <a:latin typeface="Cambria Math" panose="02040503050406030204" pitchFamily="18" charset="0"/>
                            </a:rPr>
                            <m:t>]</m:t>
                          </m:r>
                        </m:num>
                        <m:den>
                          <m:sSup>
                            <m:sSupPr>
                              <m:ctrlPr>
                                <a:rPr lang="es-EC" i="1">
                                  <a:latin typeface="Cambria Math" panose="02040503050406030204" pitchFamily="18" charset="0"/>
                                </a:rPr>
                              </m:ctrlPr>
                            </m:sSupPr>
                            <m:e>
                              <m:r>
                                <a:rPr lang="es-EC" i="1">
                                  <a:latin typeface="Cambria Math" panose="02040503050406030204" pitchFamily="18" charset="0"/>
                                </a:rPr>
                                <m:t>(692.45 [</m:t>
                              </m:r>
                              <m:r>
                                <a:rPr lang="es-EC" i="1">
                                  <a:latin typeface="Cambria Math" panose="02040503050406030204" pitchFamily="18" charset="0"/>
                                </a:rPr>
                                <m:t>𝑚𝑚</m:t>
                              </m:r>
                              <m:r>
                                <a:rPr lang="es-EC" i="1">
                                  <a:latin typeface="Cambria Math" panose="02040503050406030204" pitchFamily="18" charset="0"/>
                                </a:rPr>
                                <m:t>])</m:t>
                              </m:r>
                            </m:e>
                            <m:sup>
                              <m:r>
                                <a:rPr lang="es-EC" i="1">
                                  <a:latin typeface="Cambria Math" panose="02040503050406030204" pitchFamily="18" charset="0"/>
                                </a:rPr>
                                <m:t>2</m:t>
                              </m:r>
                            </m:sup>
                          </m:sSup>
                        </m:den>
                      </m:f>
                    </m:oMath>
                  </m:oMathPara>
                </a14:m>
                <a:endParaRPr lang="es-EC" dirty="0"/>
              </a:p>
              <a:p>
                <a:pPr marL="0" indent="0" algn="ctr">
                  <a:buNone/>
                </a:pPr>
                <a:r>
                  <a:rPr lang="es-EC"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𝑛</m:t>
                        </m:r>
                      </m:e>
                      <m:sub>
                        <m:r>
                          <a:rPr lang="es-EC" i="1">
                            <a:latin typeface="Cambria Math" panose="02040503050406030204" pitchFamily="18" charset="0"/>
                          </a:rPr>
                          <m:t>𝑐𝑟</m:t>
                        </m:r>
                      </m:sub>
                    </m:sSub>
                    <m:r>
                      <a:rPr lang="es-EC" i="1">
                        <a:latin typeface="Cambria Math" panose="02040503050406030204" pitchFamily="18" charset="0"/>
                      </a:rPr>
                      <m:t>=4931 [</m:t>
                    </m:r>
                    <m:r>
                      <a:rPr lang="es-EC" i="1">
                        <a:latin typeface="Cambria Math" panose="02040503050406030204" pitchFamily="18" charset="0"/>
                      </a:rPr>
                      <m:t>𝑟𝑝𝑚</m:t>
                    </m:r>
                    <m:r>
                      <a:rPr lang="es-EC" i="1">
                        <a:latin typeface="Cambria Math" panose="02040503050406030204" pitchFamily="18" charset="0"/>
                      </a:rPr>
                      <m:t>]</m:t>
                    </m:r>
                  </m:oMath>
                </a14:m>
                <a:endParaRPr lang="es-EC" dirty="0"/>
              </a:p>
              <a:p>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2103119"/>
                <a:ext cx="10058400" cy="4452955"/>
              </a:xfrm>
              <a:blipFill rotWithShape="0">
                <a:blip r:embed="rId2"/>
                <a:stretch>
                  <a:fillRect l="-424" t="-685" r="-485"/>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3908740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01306" y="1017916"/>
                <a:ext cx="10058400" cy="5175849"/>
              </a:xfrm>
            </p:spPr>
            <p:txBody>
              <a:bodyPr>
                <a:normAutofit/>
              </a:bodyPr>
              <a:lstStyle/>
              <a:p>
                <a:pPr algn="just"/>
                <a:r>
                  <a:rPr lang="es-EC" dirty="0" smtClean="0"/>
                  <a:t>Por tal motivo el husillo no podrá girar a más de 4931 rpm para el diseño del funcionamiento, por lo que se adecua una velocidad máxima de:</a:t>
                </a:r>
              </a:p>
              <a:p>
                <a:pPr marL="0" indent="0" algn="ctr">
                  <a:buNone/>
                </a:pPr>
                <a:endParaRPr lang="es-EC" i="1" dirty="0" smtClean="0"/>
              </a:p>
              <a:p>
                <a:pPr marL="0" indent="0" algn="ctr">
                  <a:buNone/>
                </a:pPr>
                <a14:m>
                  <m:oMath xmlns:m="http://schemas.openxmlformats.org/officeDocument/2006/math">
                    <m:r>
                      <a:rPr lang="es-EC" i="1">
                        <a:latin typeface="Cambria Math" panose="02040503050406030204" pitchFamily="18" charset="0"/>
                      </a:rPr>
                      <m:t>𝑛</m:t>
                    </m:r>
                    <m:r>
                      <a:rPr lang="es-EC" i="1">
                        <a:latin typeface="Cambria Math" panose="02040503050406030204" pitchFamily="18" charset="0"/>
                      </a:rPr>
                      <m:t>=1000 [</m:t>
                    </m:r>
                    <m:r>
                      <a:rPr lang="es-EC" i="1">
                        <a:latin typeface="Cambria Math" panose="02040503050406030204" pitchFamily="18" charset="0"/>
                      </a:rPr>
                      <m:t>𝑟𝑝𝑚</m:t>
                    </m:r>
                    <m:r>
                      <a:rPr lang="es-EC" i="1">
                        <a:latin typeface="Cambria Math" panose="02040503050406030204" pitchFamily="18" charset="0"/>
                      </a:rPr>
                      <m:t>]</m:t>
                    </m:r>
                  </m:oMath>
                </a14:m>
                <a:r>
                  <a:rPr lang="es-EC" dirty="0"/>
                  <a:t>.</a:t>
                </a:r>
                <a:endParaRPr lang="es-EC" dirty="0" smtClean="0"/>
              </a:p>
              <a:p>
                <a:pPr marL="0" indent="0" algn="ctr">
                  <a:buNone/>
                </a:pPr>
                <a:endParaRPr lang="es-EC" dirty="0"/>
              </a:p>
              <a:p>
                <a:pPr algn="just"/>
                <a:r>
                  <a:rPr lang="es-EC" dirty="0"/>
                  <a:t>De esta forma se debe verificar que la velocidad límite no exceda el valor máximo permitido para husillos </a:t>
                </a:r>
                <a:r>
                  <a:rPr lang="es-EC" dirty="0" smtClean="0"/>
                  <a:t>PND.</a:t>
                </a:r>
                <a:endParaRPr lang="es-EC" dirty="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0</m:t>
                          </m:r>
                        </m:sub>
                      </m:sSub>
                      <m:r>
                        <a:rPr lang="es-EC" i="1">
                          <a:latin typeface="Cambria Math" panose="02040503050406030204" pitchFamily="18" charset="0"/>
                        </a:rPr>
                        <m:t>&lt;50000</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1000[</m:t>
                      </m:r>
                      <m:r>
                        <a:rPr lang="es-EC" i="1">
                          <a:latin typeface="Cambria Math" panose="02040503050406030204" pitchFamily="18" charset="0"/>
                        </a:rPr>
                        <m:t>𝑟𝑝𝑚</m:t>
                      </m:r>
                      <m:r>
                        <a:rPr lang="es-EC" i="1">
                          <a:latin typeface="Cambria Math" panose="02040503050406030204" pitchFamily="18" charset="0"/>
                        </a:rPr>
                        <m:t>]∗16[</m:t>
                      </m:r>
                      <m:r>
                        <a:rPr lang="es-EC" i="1">
                          <a:latin typeface="Cambria Math" panose="02040503050406030204" pitchFamily="18" charset="0"/>
                        </a:rPr>
                        <m:t>𝑚𝑚</m:t>
                      </m:r>
                      <m:r>
                        <a:rPr lang="es-EC" i="1">
                          <a:latin typeface="Cambria Math" panose="02040503050406030204" pitchFamily="18" charset="0"/>
                        </a:rPr>
                        <m:t>]&lt;50000</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16000&lt;50000</m:t>
                      </m:r>
                    </m:oMath>
                  </m:oMathPara>
                </a14:m>
                <a:endParaRPr lang="es-EC" dirty="0" smtClean="0"/>
              </a:p>
              <a:p>
                <a:pPr marL="0" indent="0">
                  <a:buNone/>
                </a:pPr>
                <a:endParaRPr lang="es-EC" dirty="0" smtClean="0"/>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0</m:t>
                        </m:r>
                      </m:sub>
                    </m:sSub>
                  </m:oMath>
                </a14:m>
                <a:r>
                  <a:rPr lang="es-EC" dirty="0" smtClean="0"/>
                  <a:t> es el diámetro nominal del eje del husillo de bolas igual a 16 [mm].</a:t>
                </a:r>
              </a:p>
              <a:p>
                <a:pPr marL="0" indent="0">
                  <a:buNone/>
                </a:pPr>
                <a:endParaRPr lang="es-EC" dirty="0" smtClean="0"/>
              </a:p>
              <a:p>
                <a:pPr marL="0" indent="0">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01306" y="1017916"/>
                <a:ext cx="10058400" cy="5175849"/>
              </a:xfrm>
              <a:blipFill rotWithShape="0">
                <a:blip r:embed="rId2"/>
                <a:stretch>
                  <a:fillRect l="-424" t="-707" r="-485"/>
                </a:stretch>
              </a:blipFill>
            </p:spPr>
            <p:txBody>
              <a:bodyPr/>
              <a:lstStyle/>
              <a:p>
                <a:r>
                  <a:rPr lang="es-EC">
                    <a:noFill/>
                  </a:rPr>
                  <a:t> </a:t>
                </a:r>
              </a:p>
            </p:txBody>
          </p:sp>
        </mc:Fallback>
      </mc:AlternateContent>
    </p:spTree>
    <p:extLst>
      <p:ext uri="{BB962C8B-B14F-4D97-AF65-F5344CB8AC3E}">
        <p14:creationId xmlns:p14="http://schemas.microsoft.com/office/powerpoint/2010/main" val="29567733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54406"/>
            <a:ext cx="10058400" cy="1371600"/>
          </a:xfrm>
        </p:spPr>
        <p:txBody>
          <a:bodyPr>
            <a:normAutofit/>
          </a:bodyPr>
          <a:lstStyle/>
          <a:p>
            <a:r>
              <a:rPr lang="es-EC" sz="4000" dirty="0" smtClean="0"/>
              <a:t>Cálculo del par de entrada</a:t>
            </a:r>
            <a:endParaRPr lang="es-EC" sz="4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1337094"/>
                <a:ext cx="10058400" cy="5296619"/>
              </a:xfrm>
            </p:spPr>
            <p:txBody>
              <a:bodyPr>
                <a:normAutofit fontScale="92500" lnSpcReduction="20000"/>
              </a:bodyPr>
              <a:lstStyle/>
              <a:p>
                <a:pPr marL="0" indent="0">
                  <a:buNone/>
                </a:pPr>
                <a:r>
                  <a:rPr lang="es-EC" dirty="0"/>
                  <a:t>Para conocer el par de entrada que necesita la aplicación del husillo, se debe calcular la eficiencia </a:t>
                </a:r>
                <a:r>
                  <a:rPr lang="es-EC" dirty="0" smtClean="0"/>
                  <a:t>practica, mediante la siguiente expresión:</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𝜂</m:t>
                          </m:r>
                        </m:e>
                        <m:sub>
                          <m:r>
                            <a:rPr lang="es-EC" i="1">
                              <a:latin typeface="Cambria Math" panose="02040503050406030204" pitchFamily="18" charset="0"/>
                            </a:rPr>
                            <m:t>𝑝</m:t>
                          </m:r>
                        </m:sub>
                      </m:sSub>
                      <m:r>
                        <a:rPr lang="es-EC" i="1">
                          <a:latin typeface="Cambria Math" panose="02040503050406030204" pitchFamily="18" charset="0"/>
                        </a:rPr>
                        <m:t>=0.9∗ </m:t>
                      </m:r>
                      <m:r>
                        <a:rPr lang="es-EC" i="1">
                          <a:latin typeface="Cambria Math" panose="02040503050406030204" pitchFamily="18" charset="0"/>
                        </a:rPr>
                        <m:t>𝜂</m:t>
                      </m:r>
                    </m:oMath>
                  </m:oMathPara>
                </a14:m>
                <a:endParaRPr lang="es-EC" dirty="0"/>
              </a:p>
              <a:p>
                <a:pPr marL="0" indent="0">
                  <a:buNone/>
                </a:pPr>
                <a:r>
                  <a:rPr lang="es-EC" dirty="0"/>
                  <a:t> </a:t>
                </a:r>
              </a:p>
              <a:p>
                <a:pPr marL="0" indent="0">
                  <a:buNone/>
                </a:pPr>
                <a:r>
                  <a:rPr lang="es-EC" dirty="0"/>
                  <a:t>De donde </a:t>
                </a:r>
                <a14:m>
                  <m:oMath xmlns:m="http://schemas.openxmlformats.org/officeDocument/2006/math">
                    <m:r>
                      <a:rPr lang="es-EC" i="1">
                        <a:latin typeface="Cambria Math" panose="02040503050406030204" pitchFamily="18" charset="0"/>
                      </a:rPr>
                      <m:t>𝜂</m:t>
                    </m:r>
                  </m:oMath>
                </a14:m>
                <a:r>
                  <a:rPr lang="es-EC" dirty="0"/>
                  <a:t> se calcula </a:t>
                </a:r>
                <a:r>
                  <a:rPr lang="es-EC" dirty="0" smtClean="0"/>
                  <a:t>a continuación.</a:t>
                </a:r>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𝜂</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1+</m:t>
                          </m:r>
                          <m:f>
                            <m:fPr>
                              <m:ctrlPr>
                                <a:rPr lang="es-EC" i="1">
                                  <a:latin typeface="Cambria Math" panose="02040503050406030204" pitchFamily="18" charset="0"/>
                                </a:rPr>
                              </m:ctrlPr>
                            </m:fPr>
                            <m:num>
                              <m:r>
                                <a:rPr lang="es-EC" i="1">
                                  <a:latin typeface="Cambria Math" panose="02040503050406030204" pitchFamily="18" charset="0"/>
                                </a:rPr>
                                <m:t>𝜋</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0</m:t>
                                  </m:r>
                                </m:sub>
                              </m:sSub>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h</m:t>
                                  </m:r>
                                </m:sub>
                              </m:sSub>
                            </m:den>
                          </m:f>
                          <m:r>
                            <a:rPr lang="es-EC" i="1">
                              <a:latin typeface="Cambria Math" panose="02040503050406030204" pitchFamily="18" charset="0"/>
                            </a:rPr>
                            <m:t>∗</m:t>
                          </m:r>
                          <m:r>
                            <a:rPr lang="es-EC" i="1">
                              <a:latin typeface="Cambria Math" panose="02040503050406030204" pitchFamily="18" charset="0"/>
                            </a:rPr>
                            <m:t>𝜇</m:t>
                          </m:r>
                        </m:den>
                      </m:f>
                    </m:oMath>
                  </m:oMathPara>
                </a14:m>
                <a:endParaRPr lang="es-EC" dirty="0"/>
              </a:p>
              <a:p>
                <a:pPr marL="0" indent="0">
                  <a:buNone/>
                </a:pPr>
                <a:r>
                  <a:rPr lang="es-EC" dirty="0"/>
                  <a:t> </a:t>
                </a:r>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h</m:t>
                        </m:r>
                      </m:sub>
                    </m:sSub>
                  </m:oMath>
                </a14:m>
                <a:r>
                  <a:rPr lang="es-EC" dirty="0"/>
                  <a:t> es el paso del husillo igual a 5 [mm], y </a:t>
                </a:r>
                <a14:m>
                  <m:oMath xmlns:m="http://schemas.openxmlformats.org/officeDocument/2006/math">
                    <m:r>
                      <a:rPr lang="es-EC" i="1">
                        <a:latin typeface="Cambria Math" panose="02040503050406030204" pitchFamily="18" charset="0"/>
                      </a:rPr>
                      <m:t>𝜇</m:t>
                    </m:r>
                  </m:oMath>
                </a14:m>
                <a:r>
                  <a:rPr lang="es-EC" dirty="0"/>
                  <a:t> </a:t>
                </a:r>
                <a:r>
                  <a:rPr lang="es-EC" dirty="0" smtClean="0"/>
                  <a:t>es igual </a:t>
                </a:r>
                <a:r>
                  <a:rPr lang="es-EC" dirty="0"/>
                  <a:t>a 0.006 para husillos PND.</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𝜂</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1+</m:t>
                          </m:r>
                          <m:f>
                            <m:fPr>
                              <m:ctrlPr>
                                <a:rPr lang="es-EC" i="1">
                                  <a:latin typeface="Cambria Math" panose="02040503050406030204" pitchFamily="18" charset="0"/>
                                </a:rPr>
                              </m:ctrlPr>
                            </m:fPr>
                            <m:num>
                              <m:r>
                                <a:rPr lang="es-EC" i="1">
                                  <a:latin typeface="Cambria Math" panose="02040503050406030204" pitchFamily="18" charset="0"/>
                                </a:rPr>
                                <m:t>𝜋</m:t>
                              </m:r>
                              <m:r>
                                <a:rPr lang="es-EC" i="1">
                                  <a:latin typeface="Cambria Math" panose="02040503050406030204" pitchFamily="18" charset="0"/>
                                </a:rPr>
                                <m:t>∗16 [</m:t>
                              </m:r>
                              <m:r>
                                <a:rPr lang="es-EC" i="1">
                                  <a:latin typeface="Cambria Math" panose="02040503050406030204" pitchFamily="18" charset="0"/>
                                </a:rPr>
                                <m:t>𝑚𝑚</m:t>
                              </m:r>
                              <m:r>
                                <a:rPr lang="es-EC" i="1">
                                  <a:latin typeface="Cambria Math" panose="02040503050406030204" pitchFamily="18" charset="0"/>
                                </a:rPr>
                                <m:t>]</m:t>
                              </m:r>
                            </m:num>
                            <m:den>
                              <m:r>
                                <a:rPr lang="es-EC" i="1">
                                  <a:latin typeface="Cambria Math" panose="02040503050406030204" pitchFamily="18" charset="0"/>
                                </a:rPr>
                                <m:t>5 [</m:t>
                              </m:r>
                              <m:r>
                                <a:rPr lang="es-EC" i="1">
                                  <a:latin typeface="Cambria Math" panose="02040503050406030204" pitchFamily="18" charset="0"/>
                                </a:rPr>
                                <m:t>𝑚𝑚</m:t>
                              </m:r>
                              <m:r>
                                <a:rPr lang="es-EC" i="1">
                                  <a:latin typeface="Cambria Math" panose="02040503050406030204" pitchFamily="18" charset="0"/>
                                </a:rPr>
                                <m:t>]</m:t>
                              </m:r>
                            </m:den>
                          </m:f>
                          <m:r>
                            <a:rPr lang="es-EC" i="1">
                              <a:latin typeface="Cambria Math" panose="02040503050406030204" pitchFamily="18" charset="0"/>
                            </a:rPr>
                            <m:t>∗0.006</m:t>
                          </m:r>
                        </m:den>
                      </m:f>
                      <m:r>
                        <a:rPr lang="es-EC" i="1">
                          <a:latin typeface="Cambria Math" panose="02040503050406030204" pitchFamily="18" charset="0"/>
                        </a:rPr>
                        <m:t>=0.9431</m:t>
                      </m:r>
                    </m:oMath>
                  </m:oMathPara>
                </a14:m>
                <a:endParaRPr lang="es-EC" dirty="0"/>
              </a:p>
              <a:p>
                <a:pPr marL="0" indent="0">
                  <a:buNone/>
                </a:pPr>
                <a:r>
                  <a:rPr lang="es-EC" dirty="0"/>
                  <a:t> </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𝜂</m:t>
                          </m:r>
                        </m:e>
                        <m:sub>
                          <m:r>
                            <a:rPr lang="es-EC" i="1">
                              <a:latin typeface="Cambria Math" panose="02040503050406030204" pitchFamily="18" charset="0"/>
                            </a:rPr>
                            <m:t>𝑝</m:t>
                          </m:r>
                        </m:sub>
                      </m:sSub>
                      <m:r>
                        <a:rPr lang="es-EC" i="1">
                          <a:latin typeface="Cambria Math" panose="02040503050406030204" pitchFamily="18" charset="0"/>
                        </a:rPr>
                        <m:t>=0.9∗ 0.9431=0.848</m:t>
                      </m:r>
                    </m:oMath>
                  </m:oMathPara>
                </a14:m>
                <a:endParaRPr lang="es-EC" dirty="0"/>
              </a:p>
              <a:p>
                <a:pPr marL="0" indent="0">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1337094"/>
                <a:ext cx="10058400" cy="5296619"/>
              </a:xfrm>
              <a:blipFill rotWithShape="0">
                <a:blip r:embed="rId2"/>
                <a:stretch>
                  <a:fillRect l="-364" t="-1266"/>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3379805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53065" y="1311216"/>
                <a:ext cx="10058400" cy="5629598"/>
              </a:xfrm>
            </p:spPr>
            <p:txBody>
              <a:bodyPr>
                <a:normAutofit/>
              </a:bodyPr>
              <a:lstStyle/>
              <a:p>
                <a:pPr marL="0" indent="0">
                  <a:buNone/>
                </a:pPr>
                <a:r>
                  <a:rPr lang="es-EC" dirty="0" smtClean="0"/>
                  <a:t>Para </a:t>
                </a:r>
                <a:r>
                  <a:rPr lang="es-EC" dirty="0"/>
                  <a:t>obtener el par de entrada </a:t>
                </a:r>
                <a:r>
                  <a:rPr lang="es-EC" dirty="0" smtClean="0"/>
                  <a:t>se utiliza la siguiente expresión.</a:t>
                </a:r>
                <a:r>
                  <a:rPr lang="es-EC" dirty="0"/>
                  <a:t> </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𝐹</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h</m:t>
                              </m:r>
                            </m:sub>
                          </m:sSub>
                        </m:num>
                        <m:den>
                          <m:r>
                            <a:rPr lang="es-EC" i="1">
                              <a:latin typeface="Cambria Math" panose="02040503050406030204" pitchFamily="18" charset="0"/>
                            </a:rPr>
                            <m:t>2000∗</m:t>
                          </m:r>
                          <m:r>
                            <a:rPr lang="es-EC" i="1">
                              <a:latin typeface="Cambria Math" panose="02040503050406030204" pitchFamily="18" charset="0"/>
                            </a:rPr>
                            <m:t>𝜋</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𝜂</m:t>
                              </m:r>
                            </m:e>
                            <m:sub>
                              <m:r>
                                <a:rPr lang="es-EC" i="1">
                                  <a:latin typeface="Cambria Math" panose="02040503050406030204" pitchFamily="18" charset="0"/>
                                </a:rPr>
                                <m:t>𝑝</m:t>
                              </m:r>
                            </m:sub>
                          </m:sSub>
                        </m:den>
                      </m:f>
                    </m:oMath>
                  </m:oMathPara>
                </a14:m>
                <a:endParaRPr lang="es-EC" dirty="0"/>
              </a:p>
              <a:p>
                <a:r>
                  <a:rPr lang="es-EC" dirty="0"/>
                  <a:t>Donde </a:t>
                </a:r>
                <a:r>
                  <a:rPr lang="es-EC" i="1" dirty="0"/>
                  <a:t>F</a:t>
                </a:r>
                <a:r>
                  <a:rPr lang="es-EC" dirty="0"/>
                  <a:t> es la carga máxima que para esta ocasión es 600 [N].</a:t>
                </a:r>
              </a:p>
              <a:p>
                <a:pPr marL="0" indent="0">
                  <a:buNone/>
                </a:pPr>
                <a:r>
                  <a:rPr lang="es-EC" i="1" dirty="0"/>
                  <a:t> </a:t>
                </a: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600</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C" i="1">
                              <a:latin typeface="Cambria Math" panose="02040503050406030204" pitchFamily="18" charset="0"/>
                            </a:rPr>
                            <m:t>∗5 [</m:t>
                          </m:r>
                          <m:r>
                            <a:rPr lang="es-EC" i="1">
                              <a:latin typeface="Cambria Math" panose="02040503050406030204" pitchFamily="18" charset="0"/>
                            </a:rPr>
                            <m:t>𝑚𝑚</m:t>
                          </m:r>
                          <m:r>
                            <a:rPr lang="es-EC" i="1">
                              <a:latin typeface="Cambria Math" panose="02040503050406030204" pitchFamily="18" charset="0"/>
                            </a:rPr>
                            <m:t>]</m:t>
                          </m:r>
                        </m:num>
                        <m:den>
                          <m:r>
                            <a:rPr lang="es-EC" i="1">
                              <a:latin typeface="Cambria Math" panose="02040503050406030204" pitchFamily="18" charset="0"/>
                            </a:rPr>
                            <m:t>2000∗</m:t>
                          </m:r>
                          <m:r>
                            <a:rPr lang="es-EC" i="1">
                              <a:latin typeface="Cambria Math" panose="02040503050406030204" pitchFamily="18" charset="0"/>
                            </a:rPr>
                            <m:t>𝜋</m:t>
                          </m:r>
                          <m:r>
                            <a:rPr lang="es-EC" i="1">
                              <a:latin typeface="Cambria Math" panose="02040503050406030204" pitchFamily="18" charset="0"/>
                            </a:rPr>
                            <m:t>∗0.848</m:t>
                          </m:r>
                        </m:den>
                      </m:f>
                      <m:r>
                        <a:rPr lang="es-EC" i="1">
                          <a:latin typeface="Cambria Math" panose="02040503050406030204" pitchFamily="18" charset="0"/>
                        </a:rPr>
                        <m:t>=0.56 [</m:t>
                      </m:r>
                      <m:r>
                        <a:rPr lang="es-EC" i="1">
                          <a:latin typeface="Cambria Math" panose="02040503050406030204" pitchFamily="18" charset="0"/>
                        </a:rPr>
                        <m:t>𝑁𝑚</m:t>
                      </m:r>
                      <m:r>
                        <a:rPr lang="es-EC" i="1">
                          <a:latin typeface="Cambria Math" panose="02040503050406030204" pitchFamily="18" charset="0"/>
                        </a:rPr>
                        <m:t>]</m:t>
                      </m:r>
                    </m:oMath>
                  </m:oMathPara>
                </a14:m>
                <a:endParaRPr lang="es-EC" dirty="0"/>
              </a:p>
              <a:p>
                <a:pPr marL="0" indent="0">
                  <a:buNone/>
                </a:pPr>
                <a:r>
                  <a:rPr lang="es-EC" dirty="0"/>
                  <a:t> </a:t>
                </a:r>
              </a:p>
              <a:p>
                <a:pPr marL="0" indent="0">
                  <a:buNone/>
                </a:pPr>
                <a:r>
                  <a:rPr lang="es-EC" dirty="0"/>
                  <a:t>De esta manera se </a:t>
                </a:r>
                <a:r>
                  <a:rPr lang="es-EC" dirty="0" smtClean="0"/>
                  <a:t>ha selecciona </a:t>
                </a:r>
                <a:r>
                  <a:rPr lang="es-EC" dirty="0"/>
                  <a:t>un motor paso a paso con torque máximo de 3 [Nm</a:t>
                </a:r>
                <a:r>
                  <a:rPr lang="es-EC" dirty="0" smtClean="0"/>
                  <a:t>]. </a:t>
                </a:r>
                <a:endParaRPr lang="es-EC" dirty="0"/>
              </a:p>
              <a:p>
                <a:pPr marL="0" indent="0">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53065" y="1311216"/>
                <a:ext cx="10058400" cy="5629598"/>
              </a:xfrm>
              <a:blipFill rotWithShape="0">
                <a:blip r:embed="rId2"/>
                <a:stretch>
                  <a:fillRect l="-485" t="-541"/>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22711635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600" dirty="0"/>
              <a:t>SELECCIÓN DEL ACTUADOR LINEAL NEUMÁTICO</a:t>
            </a:r>
            <a:endParaRPr lang="es-EC" sz="3600" dirty="0"/>
          </a:p>
        </p:txBody>
      </p:sp>
      <p:sp>
        <p:nvSpPr>
          <p:cNvPr id="3" name="Content Placeholder 2"/>
          <p:cNvSpPr>
            <a:spLocks noGrp="1"/>
          </p:cNvSpPr>
          <p:nvPr>
            <p:ph idx="1"/>
          </p:nvPr>
        </p:nvSpPr>
        <p:spPr>
          <a:xfrm>
            <a:off x="1066800" y="2103120"/>
            <a:ext cx="7827034" cy="3931920"/>
          </a:xfrm>
        </p:spPr>
        <p:txBody>
          <a:bodyPr/>
          <a:lstStyle/>
          <a:p>
            <a:pPr marL="0" indent="0" algn="just">
              <a:buNone/>
            </a:pPr>
            <a:r>
              <a:rPr lang="es-ES_tradnl" dirty="0"/>
              <a:t>Para el accionamiento del racle de impresión se ha visto la necesidad de seleccionar el actuador neumático más adecuado para realizar el movimiento </a:t>
            </a:r>
            <a:r>
              <a:rPr lang="es-ES_tradnl" dirty="0" smtClean="0"/>
              <a:t>vertical y lineal </a:t>
            </a:r>
            <a:r>
              <a:rPr lang="es-ES_tradnl" dirty="0"/>
              <a:t>por medio de un cilindro de émbolo</a:t>
            </a:r>
            <a:r>
              <a:rPr lang="es-ES_tradnl" dirty="0" smtClean="0"/>
              <a:t>.</a:t>
            </a:r>
          </a:p>
          <a:p>
            <a:pPr marL="0" indent="0" algn="just">
              <a:buNone/>
            </a:pPr>
            <a:r>
              <a:rPr lang="es-ES_tradnl" dirty="0"/>
              <a:t>Los cilindros neumáticos independientemente de su forma constructiva, representan los actuadores más comunes que se utilizan en los circuitos neumáticos. Existen dos tipos fundamentales:</a:t>
            </a:r>
            <a:endParaRPr lang="es-EC" dirty="0"/>
          </a:p>
          <a:p>
            <a:pPr lvl="0"/>
            <a:r>
              <a:rPr lang="es-ES_tradnl" b="1" dirty="0"/>
              <a:t>Cilindros de simple efecto</a:t>
            </a:r>
            <a:endParaRPr lang="es-EC" dirty="0"/>
          </a:p>
          <a:p>
            <a:pPr marL="0" indent="0" algn="just">
              <a:buNone/>
            </a:pPr>
            <a:r>
              <a:rPr lang="es-ES_tradnl" dirty="0"/>
              <a:t>Un cilindro de simple efecto desarrolla un trabajo sólo en un sentido. El émbolo se hace retornar por medio de un resorte interno o por algún otro medio externo como cargas, movimientos mecánicos, etc. Puede ser de tipo normalmente dentro o normalmente fuera.</a:t>
            </a:r>
            <a:endParaRPr lang="es-EC" dirty="0"/>
          </a:p>
          <a:p>
            <a:pPr marL="0" indent="0" algn="just">
              <a:buNone/>
            </a:pPr>
            <a:endParaRPr lang="es-ES_tradnl" dirty="0"/>
          </a:p>
          <a:p>
            <a:pPr marL="0" indent="0" algn="just">
              <a:buNone/>
            </a:pPr>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99" y="2898475"/>
            <a:ext cx="2702943" cy="1806958"/>
          </a:xfrm>
          <a:prstGeom prst="rect">
            <a:avLst/>
          </a:prstGeom>
          <a:noFill/>
          <a:ln>
            <a:noFill/>
          </a:ln>
        </p:spPr>
      </p:pic>
    </p:spTree>
    <p:extLst>
      <p:ext uri="{BB962C8B-B14F-4D97-AF65-F5344CB8AC3E}">
        <p14:creationId xmlns:p14="http://schemas.microsoft.com/office/powerpoint/2010/main" val="5295876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422694"/>
            <a:ext cx="10058400" cy="5612346"/>
          </a:xfrm>
        </p:spPr>
        <p:txBody>
          <a:bodyPr/>
          <a:lstStyle/>
          <a:p>
            <a:pPr lvl="0"/>
            <a:r>
              <a:rPr lang="es-ES_tradnl" b="1" dirty="0"/>
              <a:t>Cilindros de doble efecto</a:t>
            </a:r>
            <a:endParaRPr lang="es-EC" dirty="0"/>
          </a:p>
          <a:p>
            <a:pPr marL="0" indent="0" algn="just">
              <a:buNone/>
            </a:pPr>
            <a:r>
              <a:rPr lang="es-ES_tradnl" dirty="0"/>
              <a:t>Los cilindros de doble efecto son aquellos que realizan tanto su carrera de avance como el de retroceso por acción del aire comprimido. Su denominación se debe a que emplean las dos caras del émbolo, por lo que estos componentes sí que pueden realizar trabajo en ambos sentidos.</a:t>
            </a:r>
            <a:endParaRPr lang="es-EC" dirty="0"/>
          </a:p>
          <a:p>
            <a:pPr marL="0" indent="0" algn="just">
              <a:buNone/>
            </a:pPr>
            <a:r>
              <a:rPr lang="es-ES_tradnl" dirty="0" smtClean="0"/>
              <a:t>Sus </a:t>
            </a:r>
            <a:r>
              <a:rPr lang="es-ES_tradnl" dirty="0"/>
              <a:t>componentes internos son prácticamente iguales a los de simple efecto, con pequeñas variaciones en su construcción. Algunas de las más notables las encontramos en la culata anterior, que ahora ha de tener un orificio roscado para poder realizar la inyección de aire comprimido.</a:t>
            </a:r>
            <a:endParaRPr lang="es-EC"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279265" y="3626263"/>
            <a:ext cx="3633470" cy="2176145"/>
          </a:xfrm>
          <a:prstGeom prst="rect">
            <a:avLst/>
          </a:prstGeom>
          <a:noFill/>
          <a:ln>
            <a:noFill/>
          </a:ln>
        </p:spPr>
      </p:pic>
    </p:spTree>
    <p:extLst>
      <p:ext uri="{BB962C8B-B14F-4D97-AF65-F5344CB8AC3E}">
        <p14:creationId xmlns:p14="http://schemas.microsoft.com/office/powerpoint/2010/main" val="23236365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37153"/>
            <a:ext cx="10058400" cy="729005"/>
          </a:xfrm>
        </p:spPr>
        <p:txBody>
          <a:bodyPr>
            <a:normAutofit/>
          </a:bodyPr>
          <a:lstStyle/>
          <a:p>
            <a:r>
              <a:rPr lang="es-EC" sz="3600" dirty="0" smtClean="0"/>
              <a:t>Matriz de Selección del cilindro neumático</a:t>
            </a:r>
            <a:endParaRPr lang="es-EC"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1869213"/>
              </p:ext>
            </p:extLst>
          </p:nvPr>
        </p:nvGraphicFramePr>
        <p:xfrm>
          <a:off x="3525327" y="1385640"/>
          <a:ext cx="4272951" cy="1828800"/>
        </p:xfrm>
        <a:graphic>
          <a:graphicData uri="http://schemas.openxmlformats.org/drawingml/2006/table">
            <a:tbl>
              <a:tblPr firstRow="1" firstCol="1" bandRow="1">
                <a:tableStyleId>{5C22544A-7EE6-4342-B048-85BDC9FD1C3A}</a:tableStyleId>
              </a:tblPr>
              <a:tblGrid>
                <a:gridCol w="538628"/>
                <a:gridCol w="1682290"/>
                <a:gridCol w="1008390"/>
                <a:gridCol w="1043643"/>
              </a:tblGrid>
              <a:tr h="0">
                <a:tc>
                  <a:txBody>
                    <a:bodyPr/>
                    <a:lstStyle/>
                    <a:p>
                      <a:pPr indent="180340" algn="just">
                        <a:lnSpc>
                          <a:spcPct val="150000"/>
                        </a:lnSpc>
                        <a:spcAft>
                          <a:spcPts val="0"/>
                        </a:spcAft>
                      </a:pPr>
                      <a:r>
                        <a:rPr lang="es-ES_tradnl" sz="1000" dirty="0">
                          <a:effectLst/>
                        </a:rPr>
                        <a:t>No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Criterio a Evaluar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Símbolo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600"/>
                        </a:spcAft>
                      </a:pPr>
                      <a:r>
                        <a:rPr lang="es-ES_tradnl" sz="1000">
                          <a:effectLst/>
                        </a:rPr>
                        <a:t>Valoración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150000"/>
                        </a:lnSpc>
                        <a:spcAft>
                          <a:spcPts val="0"/>
                        </a:spcAft>
                      </a:pPr>
                      <a:r>
                        <a:rPr lang="es-ES_tradnl" sz="10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Consumo de aire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000" dirty="0">
                          <a:effectLst/>
                        </a:rPr>
                        <a:t>20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150000"/>
                        </a:lnSpc>
                        <a:spcAft>
                          <a:spcPts val="0"/>
                        </a:spcAft>
                      </a:pPr>
                      <a:r>
                        <a:rPr lang="es-ES_tradnl" sz="10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50000"/>
                        </a:lnSpc>
                        <a:spcAft>
                          <a:spcPts val="0"/>
                        </a:spcAft>
                      </a:pPr>
                      <a:r>
                        <a:rPr lang="es-ES_tradnl" sz="1000">
                          <a:effectLst/>
                        </a:rPr>
                        <a:t>Fuerza de accionamiento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F</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000" dirty="0">
                          <a:effectLst/>
                        </a:rPr>
                        <a:t>20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150000"/>
                        </a:lnSpc>
                        <a:spcAft>
                          <a:spcPts val="0"/>
                        </a:spcAft>
                      </a:pPr>
                      <a:r>
                        <a:rPr lang="es-ES_tradnl" sz="10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Carrera del vástago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CV</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000">
                          <a:effectLst/>
                        </a:rPr>
                        <a:t>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150000"/>
                        </a:lnSpc>
                        <a:spcAft>
                          <a:spcPts val="0"/>
                        </a:spcAft>
                      </a:pPr>
                      <a:r>
                        <a:rPr lang="es-ES_tradnl" sz="10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Posicionamiento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P</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0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150000"/>
                        </a:lnSpc>
                        <a:spcAft>
                          <a:spcPts val="0"/>
                        </a:spcAft>
                      </a:pPr>
                      <a:r>
                        <a:rPr lang="es-ES_tradnl" sz="10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Mantenimiento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000">
                          <a:effectLst/>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0655">
                <a:tc>
                  <a:txBody>
                    <a:bodyPr/>
                    <a:lstStyle/>
                    <a:p>
                      <a:pPr indent="180340" algn="just">
                        <a:lnSpc>
                          <a:spcPct val="150000"/>
                        </a:lnSpc>
                        <a:spcAft>
                          <a:spcPts val="0"/>
                        </a:spcAft>
                      </a:pPr>
                      <a:r>
                        <a:rPr lang="es-ES_tradnl" sz="10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S_tradnl" sz="10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600"/>
                        </a:spcAft>
                      </a:pPr>
                      <a:r>
                        <a:rPr lang="es-ES_tradnl" sz="1000" dirty="0">
                          <a:effectLst/>
                        </a:rPr>
                        <a:t>100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13248876"/>
              </p:ext>
            </p:extLst>
          </p:nvPr>
        </p:nvGraphicFramePr>
        <p:xfrm>
          <a:off x="1800875" y="3633922"/>
          <a:ext cx="8590250" cy="1760220"/>
        </p:xfrm>
        <a:graphic>
          <a:graphicData uri="http://schemas.openxmlformats.org/drawingml/2006/table">
            <a:tbl>
              <a:tblPr firstRow="1" firstCol="1" bandRow="1">
                <a:tableStyleId>{5C22544A-7EE6-4342-B048-85BDC9FD1C3A}</a:tableStyleId>
              </a:tblPr>
              <a:tblGrid>
                <a:gridCol w="1214666"/>
                <a:gridCol w="1302589"/>
                <a:gridCol w="1483743"/>
                <a:gridCol w="690113"/>
                <a:gridCol w="845389"/>
                <a:gridCol w="845389"/>
                <a:gridCol w="681487"/>
                <a:gridCol w="698739"/>
                <a:gridCol w="575316"/>
                <a:gridCol w="252819"/>
              </a:tblGrid>
              <a:tr h="182880">
                <a:tc>
                  <a:txBody>
                    <a:bodyPr/>
                    <a:lstStyle/>
                    <a:p>
                      <a:pPr indent="180340" algn="l">
                        <a:lnSpc>
                          <a:spcPct val="150000"/>
                        </a:lnSpc>
                        <a:spcAft>
                          <a:spcPts val="0"/>
                        </a:spcAft>
                      </a:pPr>
                      <a:r>
                        <a:rPr lang="es-EC" sz="1100" dirty="0">
                          <a:effectLst/>
                        </a:rPr>
                        <a:t>SISTEMA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l">
                        <a:lnSpc>
                          <a:spcPct val="150000"/>
                        </a:lnSpc>
                        <a:spcAft>
                          <a:spcPts val="0"/>
                        </a:spcAft>
                      </a:pPr>
                      <a:r>
                        <a:rPr lang="es-EC" sz="1100">
                          <a:effectLst/>
                        </a:rPr>
                        <a:t>ÍTEM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6">
                  <a:txBody>
                    <a:bodyPr/>
                    <a:lstStyle/>
                    <a:p>
                      <a:pPr indent="180340" algn="ctr">
                        <a:lnSpc>
                          <a:spcPct val="150000"/>
                        </a:lnSpc>
                        <a:spcAft>
                          <a:spcPts val="0"/>
                        </a:spcAft>
                      </a:pPr>
                      <a:r>
                        <a:rPr lang="es-EC" sz="1100" dirty="0">
                          <a:effectLst/>
                        </a:rPr>
                        <a:t>CRITERIOS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l">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indent="180340" algn="l">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l">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l">
                        <a:lnSpc>
                          <a:spcPct val="150000"/>
                        </a:lnSpc>
                        <a:spcAft>
                          <a:spcPts val="0"/>
                        </a:spcAft>
                      </a:pPr>
                      <a:r>
                        <a:rPr lang="es-EC" sz="1100">
                          <a:effectLst/>
                        </a:rPr>
                        <a:t>Tipos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100">
                          <a:effectLst/>
                        </a:rPr>
                        <a:t>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100">
                          <a:effectLst/>
                        </a:rPr>
                        <a:t>F</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100">
                          <a:effectLst/>
                        </a:rPr>
                        <a:t>CV</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100">
                          <a:effectLst/>
                        </a:rPr>
                        <a:t>P</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100">
                          <a:effectLst/>
                        </a:rPr>
                        <a:t>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indent="180340" algn="ctr">
                        <a:lnSpc>
                          <a:spcPct val="150000"/>
                        </a:lnSpc>
                        <a:spcAft>
                          <a:spcPts val="0"/>
                        </a:spcAft>
                      </a:pPr>
                      <a:r>
                        <a:rPr lang="es-EC" sz="1100" dirty="0">
                          <a:effectLst/>
                        </a:rPr>
                        <a:t>TOTAL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182245">
                <a:tc rowSpan="3">
                  <a:txBody>
                    <a:bodyPr/>
                    <a:lstStyle/>
                    <a:p>
                      <a:pPr indent="180340" algn="ctr">
                        <a:lnSpc>
                          <a:spcPct val="150000"/>
                        </a:lnSpc>
                        <a:spcAft>
                          <a:spcPts val="0"/>
                        </a:spcAft>
                      </a:pPr>
                      <a:r>
                        <a:rPr lang="es-EC" sz="1100">
                          <a:effectLst/>
                        </a:rPr>
                        <a:t>Actuador lineal neumático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rowSpan="3">
                  <a:txBody>
                    <a:bodyPr/>
                    <a:lstStyle/>
                    <a:p>
                      <a:pPr indent="180340" algn="ctr">
                        <a:lnSpc>
                          <a:spcPct val="150000"/>
                        </a:lnSpc>
                        <a:spcAft>
                          <a:spcPts val="0"/>
                        </a:spcAft>
                      </a:pPr>
                      <a:r>
                        <a:rPr lang="es-EC" sz="1100" dirty="0">
                          <a:effectLst/>
                        </a:rPr>
                        <a:t>Cilindro neumático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MX" sz="1100">
                          <a:effectLst/>
                        </a:rPr>
                        <a:t>Cilindro Simple Efecto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dirty="0">
                          <a:effectLst/>
                        </a:rPr>
                        <a:t>20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dirty="0">
                          <a:effectLst/>
                        </a:rPr>
                        <a:t>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dirty="0">
                          <a:effectLst/>
                        </a:rPr>
                        <a:t>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dirty="0">
                          <a:effectLst/>
                        </a:rPr>
                        <a:t>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dirty="0">
                          <a:effectLst/>
                        </a:rPr>
                        <a:t>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indent="180340" algn="r">
                        <a:lnSpc>
                          <a:spcPct val="150000"/>
                        </a:lnSpc>
                        <a:spcAft>
                          <a:spcPts val="0"/>
                        </a:spcAft>
                      </a:pPr>
                      <a:r>
                        <a:rPr lang="es-EC" sz="1100">
                          <a:effectLst/>
                        </a:rPr>
                        <a:t>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182880">
                <a:tc vMerge="1">
                  <a:txBody>
                    <a:bodyPr/>
                    <a:lstStyle/>
                    <a:p>
                      <a:endParaRPr lang="es-EC"/>
                    </a:p>
                  </a:txBody>
                  <a:tcPr/>
                </a:tc>
                <a:tc vMerge="1">
                  <a:txBody>
                    <a:bodyPr/>
                    <a:lstStyle/>
                    <a:p>
                      <a:endParaRPr lang="es-EC"/>
                    </a:p>
                  </a:txBody>
                  <a:tcPr/>
                </a:tc>
                <a:tc>
                  <a:txBody>
                    <a:bodyPr/>
                    <a:lstStyle/>
                    <a:p>
                      <a:pPr indent="180340" algn="ctr">
                        <a:lnSpc>
                          <a:spcPct val="150000"/>
                        </a:lnSpc>
                        <a:spcAft>
                          <a:spcPts val="0"/>
                        </a:spcAft>
                      </a:pPr>
                      <a:r>
                        <a:rPr lang="es-MX" sz="1100">
                          <a:effectLst/>
                        </a:rPr>
                        <a:t>Cilindro Doble Efecto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indent="180340" algn="r">
                        <a:lnSpc>
                          <a:spcPct val="150000"/>
                        </a:lnSpc>
                        <a:spcAft>
                          <a:spcPts val="0"/>
                        </a:spcAft>
                      </a:pPr>
                      <a:r>
                        <a:rPr lang="es-EC" sz="1100">
                          <a:effectLst/>
                        </a:rPr>
                        <a:t>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182880">
                <a:tc vMerge="1">
                  <a:txBody>
                    <a:bodyPr/>
                    <a:lstStyle/>
                    <a:p>
                      <a:endParaRPr lang="es-EC"/>
                    </a:p>
                  </a:txBody>
                  <a:tcPr/>
                </a:tc>
                <a:tc vMerge="1">
                  <a:txBody>
                    <a:bodyPr/>
                    <a:lstStyle/>
                    <a:p>
                      <a:endParaRPr lang="es-EC"/>
                    </a:p>
                  </a:txBody>
                  <a:tcPr/>
                </a:tc>
                <a:tc>
                  <a:txBody>
                    <a:bodyPr/>
                    <a:lstStyle/>
                    <a:p>
                      <a:pPr indent="180340" algn="ctr">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indent="180340" algn="r">
                        <a:lnSpc>
                          <a:spcPct val="150000"/>
                        </a:lnSpc>
                        <a:spcAft>
                          <a:spcPts val="0"/>
                        </a:spcAft>
                      </a:pPr>
                      <a:r>
                        <a:rPr lang="es-EC" sz="1100" dirty="0">
                          <a:effectLst/>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bl>
          </a:graphicData>
        </a:graphic>
      </p:graphicFrame>
      <p:pic>
        <p:nvPicPr>
          <p:cNvPr id="6"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1744317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Objetivo General</a:t>
            </a:r>
            <a:endParaRPr lang="es-EC" dirty="0"/>
          </a:p>
        </p:txBody>
      </p:sp>
      <p:sp>
        <p:nvSpPr>
          <p:cNvPr id="3" name="Content Placeholder 2"/>
          <p:cNvSpPr>
            <a:spLocks noGrp="1"/>
          </p:cNvSpPr>
          <p:nvPr>
            <p:ph idx="1"/>
          </p:nvPr>
        </p:nvSpPr>
        <p:spPr>
          <a:xfrm>
            <a:off x="1838113" y="2057401"/>
            <a:ext cx="8576733" cy="4023360"/>
          </a:xfrm>
        </p:spPr>
        <p:txBody>
          <a:bodyPr/>
          <a:lstStyle/>
          <a:p>
            <a:endParaRPr lang="es-EC" sz="2400" dirty="0" smtClean="0"/>
          </a:p>
          <a:p>
            <a:endParaRPr lang="es-EC" sz="2400" dirty="0"/>
          </a:p>
          <a:p>
            <a:pPr algn="just"/>
            <a:r>
              <a:rPr lang="es-EC" sz="2400" dirty="0" smtClean="0"/>
              <a:t>Diseñar </a:t>
            </a:r>
            <a:r>
              <a:rPr lang="es-EC" sz="2400" dirty="0"/>
              <a:t>y construir un prototipo de una estación de máquina serigráfica textil automatizada para la empresa Ortega de La Barra.</a:t>
            </a:r>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5399" y="113515"/>
            <a:ext cx="1612308" cy="1753990"/>
          </a:xfrm>
          <a:prstGeom prst="rect">
            <a:avLst/>
          </a:prstGeom>
          <a:noFill/>
          <a:ln>
            <a:noFill/>
          </a:ln>
        </p:spPr>
      </p:pic>
    </p:spTree>
    <p:extLst>
      <p:ext uri="{BB962C8B-B14F-4D97-AF65-F5344CB8AC3E}">
        <p14:creationId xmlns:p14="http://schemas.microsoft.com/office/powerpoint/2010/main" val="11198358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88189"/>
            <a:ext cx="10058400" cy="5646851"/>
          </a:xfrm>
        </p:spPr>
        <p:txBody>
          <a:bodyPr/>
          <a:lstStyle/>
          <a:p>
            <a:pPr marL="0" indent="0" algn="just">
              <a:buNone/>
            </a:pPr>
            <a:r>
              <a:rPr lang="es-ES_tradnl" dirty="0"/>
              <a:t>De esta manera se ha seleccionado el cilindro neumático de doble efecto y simple vástago de la marca Uxcell, que cuenta con un diámetro de émbolo de 25 [mm] y un vástago con diámetro de 8.5 [mm] con una carrera de 50 [mm]. </a:t>
            </a:r>
          </a:p>
          <a:p>
            <a:endParaRPr lang="es-ES_tradnl" dirty="0" smtClean="0"/>
          </a:p>
          <a:p>
            <a:endParaRPr lang="es-ES_tradnl" dirty="0"/>
          </a:p>
          <a:p>
            <a:endParaRPr lang="es-ES_tradnl" dirty="0" smtClean="0"/>
          </a:p>
          <a:p>
            <a:endParaRPr lang="es-ES_tradnl" dirty="0" smtClean="0"/>
          </a:p>
          <a:p>
            <a:endParaRPr lang="es-ES_tradnl" dirty="0"/>
          </a:p>
          <a:p>
            <a:endParaRPr lang="es-ES_tradnl" dirty="0" smtClean="0"/>
          </a:p>
          <a:p>
            <a:pPr marL="0" indent="0" algn="ctr">
              <a:buNone/>
            </a:pPr>
            <a:r>
              <a:rPr lang="es-MX" dirty="0" smtClean="0"/>
              <a:t>Diagrama </a:t>
            </a:r>
            <a:r>
              <a:rPr lang="es-MX" dirty="0"/>
              <a:t>de espacio – fase del cilindro </a:t>
            </a:r>
            <a:r>
              <a:rPr lang="es-MX" dirty="0" smtClean="0"/>
              <a:t>neumático</a:t>
            </a:r>
          </a:p>
          <a:p>
            <a:endParaRPr lang="es-EC" dirty="0"/>
          </a:p>
          <a:p>
            <a:endParaRPr lang="es-EC" dirty="0"/>
          </a:p>
        </p:txBody>
      </p:sp>
      <p:pic>
        <p:nvPicPr>
          <p:cNvPr id="4" name="Picture 3" descr="http://ecx.images-amazon.com/images/I/51k-ri2XAGL._SL1100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4695" y="1483744"/>
            <a:ext cx="2139348" cy="2054933"/>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011930" y="4022556"/>
            <a:ext cx="4168140" cy="2315210"/>
          </a:xfrm>
          <a:prstGeom prst="rect">
            <a:avLst/>
          </a:prstGeom>
          <a:noFill/>
          <a:ln>
            <a:noFill/>
          </a:ln>
        </p:spPr>
      </p:pic>
    </p:spTree>
    <p:extLst>
      <p:ext uri="{BB962C8B-B14F-4D97-AF65-F5344CB8AC3E}">
        <p14:creationId xmlns:p14="http://schemas.microsoft.com/office/powerpoint/2010/main" val="344000824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910" y="368860"/>
            <a:ext cx="10058400" cy="608088"/>
          </a:xfrm>
        </p:spPr>
        <p:txBody>
          <a:bodyPr>
            <a:normAutofit fontScale="90000"/>
          </a:bodyPr>
          <a:lstStyle/>
          <a:p>
            <a:r>
              <a:rPr lang="es-EC" sz="4000" dirty="0" smtClean="0"/>
              <a:t>Cálculo de Presión</a:t>
            </a:r>
            <a:endParaRPr lang="es-EC" sz="4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71910" y="1192608"/>
                <a:ext cx="10058400" cy="5492863"/>
              </a:xfrm>
            </p:spPr>
            <p:txBody>
              <a:bodyPr>
                <a:normAutofit fontScale="92500" lnSpcReduction="10000"/>
              </a:bodyPr>
              <a:lstStyle/>
              <a:p>
                <a:pPr marL="0" indent="0" algn="just">
                  <a:buNone/>
                </a:pPr>
                <a:r>
                  <a:rPr lang="es-ES_tradnl" dirty="0" smtClean="0"/>
                  <a:t>Para conocer la presión manométrica que requerirá proporcionar el compresor al cilindro para ejercer una fuerza de 100 [N], lo suficiente para realizar la impresión del racle sobre la camiseta, realizamos el siguiente cálculo:</a:t>
                </a:r>
                <a:endParaRPr lang="es-EC" dirty="0"/>
              </a:p>
              <a:p>
                <a:pPr marL="0" indent="0" algn="ctr">
                  <a:buNone/>
                </a:pPr>
                <a:r>
                  <a:rPr lang="es-ES_tradnl" dirty="0"/>
                  <a:t> </a:t>
                </a:r>
                <a14:m>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𝑎𝑏𝑠</m:t>
                        </m:r>
                      </m:sub>
                    </m:sSub>
                    <m:r>
                      <a:rPr lang="es-EC"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𝐹</m:t>
                        </m:r>
                      </m:num>
                      <m:den>
                        <m:sSub>
                          <m:sSubPr>
                            <m:ctrlPr>
                              <a:rPr lang="es-EC"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𝑒</m:t>
                            </m:r>
                          </m:sub>
                        </m:sSub>
                      </m:den>
                    </m:f>
                  </m:oMath>
                </a14:m>
                <a:endParaRPr lang="es-EC" dirty="0"/>
              </a:p>
              <a:p>
                <a:pPr marL="0" indent="0">
                  <a:buNone/>
                </a:pPr>
                <a:r>
                  <a:rPr lang="es-EC" i="1" dirty="0"/>
                  <a:t> </a:t>
                </a:r>
                <a:endParaRPr lang="es-EC" dirty="0"/>
              </a:p>
              <a:p>
                <a:pPr marL="0" indent="0">
                  <a:buNone/>
                </a:pPr>
                <a:r>
                  <a:rPr lang="es-ES_tradnl" dirty="0"/>
                  <a:t>Donde:</a:t>
                </a:r>
                <a:endParaRPr lang="es-EC" dirty="0"/>
              </a:p>
              <a:p>
                <a:pPr marL="0" lvl="0" indent="0">
                  <a:buNone/>
                </a:pPr>
                <a14:m>
                  <m:oMath xmlns:m="http://schemas.openxmlformats.org/officeDocument/2006/math">
                    <m:r>
                      <a:rPr lang="en-US" i="1">
                        <a:latin typeface="Cambria Math" panose="02040503050406030204" pitchFamily="18" charset="0"/>
                      </a:rPr>
                      <m:t>𝐹</m:t>
                    </m:r>
                    <m:r>
                      <a:rPr lang="es-EC" i="1">
                        <a:latin typeface="Cambria Math" panose="02040503050406030204" pitchFamily="18" charset="0"/>
                      </a:rPr>
                      <m:t>:</m:t>
                    </m:r>
                  </m:oMath>
                </a14:m>
                <a:r>
                  <a:rPr lang="es-EC" dirty="0"/>
                  <a:t> es la fuerza requerida para la impresión</a:t>
                </a:r>
              </a:p>
              <a:p>
                <a:pPr marL="0" lvl="0" indent="0">
                  <a:buNone/>
                </a:pPr>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𝑒</m:t>
                        </m:r>
                      </m:sub>
                    </m:sSub>
                    <m:r>
                      <a:rPr lang="es-EC" i="1">
                        <a:latin typeface="Cambria Math" panose="02040503050406030204" pitchFamily="18" charset="0"/>
                      </a:rPr>
                      <m:t>:</m:t>
                    </m:r>
                  </m:oMath>
                </a14:m>
                <a:r>
                  <a:rPr lang="es-EC" dirty="0"/>
                  <a:t> es el área del émbolo del cilindro neumático</a:t>
                </a:r>
              </a:p>
              <a:p>
                <a:pPr marL="0" lvl="0" indent="0">
                  <a:buNone/>
                </a:pPr>
                <a14:m>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𝑎𝑏𝑠</m:t>
                        </m:r>
                      </m:sub>
                    </m:sSub>
                  </m:oMath>
                </a14:m>
                <a:r>
                  <a:rPr lang="es-ES_tradnl" dirty="0"/>
                  <a:t>: es la presión absoluta</a:t>
                </a:r>
                <a:endParaRPr lang="es-EC" dirty="0"/>
              </a:p>
              <a:p>
                <a:pPr marL="0" indent="0">
                  <a:buNone/>
                </a:pPr>
                <a:r>
                  <a:rPr lang="es-ES_tradnl" dirty="0"/>
                  <a:t> </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i="1">
                              <a:latin typeface="Cambria Math" panose="02040503050406030204" pitchFamily="18" charset="0"/>
                            </a:rPr>
                            <m:t>𝐴</m:t>
                          </m:r>
                        </m:e>
                        <m:sub>
                          <m:r>
                            <a:rPr lang="es-ES_tradnl" b="1" i="1">
                              <a:latin typeface="Cambria Math" panose="02040503050406030204" pitchFamily="18" charset="0"/>
                            </a:rPr>
                            <m:t>𝒆</m:t>
                          </m:r>
                        </m:sub>
                      </m:sSub>
                      <m:r>
                        <a:rPr lang="es-ES_tradnl" b="1" i="1">
                          <a:latin typeface="Cambria Math" panose="02040503050406030204" pitchFamily="18" charset="0"/>
                        </a:rPr>
                        <m:t>=</m:t>
                      </m:r>
                      <m:r>
                        <a:rPr lang="es-ES_tradnl" i="1">
                          <a:latin typeface="Cambria Math" panose="02040503050406030204" pitchFamily="18" charset="0"/>
                        </a:rPr>
                        <m:t>𝜋</m:t>
                      </m:r>
                      <m:r>
                        <a:rPr lang="es-ES_tradnl" i="1">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S_tradnl" i="1">
                                  <a:latin typeface="Cambria Math" panose="02040503050406030204" pitchFamily="18" charset="0"/>
                                </a:rPr>
                                <m:t>𝑟</m:t>
                              </m:r>
                            </m:e>
                            <m:sub>
                              <m:r>
                                <a:rPr lang="es-ES_tradnl" i="1">
                                  <a:latin typeface="Cambria Math" panose="02040503050406030204" pitchFamily="18" charset="0"/>
                                </a:rPr>
                                <m:t>𝑒</m:t>
                              </m:r>
                            </m:sub>
                          </m:sSub>
                        </m:e>
                        <m:sup>
                          <m:r>
                            <a:rPr lang="es-ES_tradnl" i="1">
                              <a:latin typeface="Cambria Math" panose="02040503050406030204" pitchFamily="18" charset="0"/>
                            </a:rPr>
                            <m:t>2</m:t>
                          </m:r>
                        </m:sup>
                      </m:sSup>
                    </m:oMath>
                  </m:oMathPara>
                </a14:m>
                <a:endParaRPr lang="es-EC" dirty="0"/>
              </a:p>
              <a:p>
                <a:pPr marL="0" indent="0">
                  <a:buNone/>
                </a:pPr>
                <a:r>
                  <a:rPr lang="es-ES_tradnl" b="1" dirty="0"/>
                  <a:t> </a:t>
                </a:r>
                <a:endParaRPr lang="es-EC" dirty="0"/>
              </a:p>
              <a:p>
                <a:pPr marL="0" lvl="0" indent="0">
                  <a:buNone/>
                </a:pPr>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r>
                      <a:rPr lang="es-EC" i="1">
                        <a:latin typeface="Cambria Math" panose="02040503050406030204" pitchFamily="18" charset="0"/>
                      </a:rPr>
                      <m:t>:</m:t>
                    </m:r>
                  </m:oMath>
                </a14:m>
                <a:r>
                  <a:rPr lang="es-EC" dirty="0"/>
                  <a:t> es el radio del embolo del cilindro neumático</a:t>
                </a:r>
              </a:p>
              <a:p>
                <a:pPr marL="0" indent="0">
                  <a:buNone/>
                </a:pPr>
                <a:r>
                  <a:rPr lang="es-ES_tradnl" dirty="0"/>
                  <a:t> </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i="1">
                              <a:latin typeface="Cambria Math" panose="02040503050406030204" pitchFamily="18" charset="0"/>
                            </a:rPr>
                            <m:t>𝐴</m:t>
                          </m:r>
                        </m:e>
                        <m:sub>
                          <m:r>
                            <a:rPr lang="es-ES_tradnl" b="1" i="1">
                              <a:latin typeface="Cambria Math" panose="02040503050406030204" pitchFamily="18" charset="0"/>
                            </a:rPr>
                            <m:t>𝒆</m:t>
                          </m:r>
                        </m:sub>
                      </m:sSub>
                      <m:r>
                        <a:rPr lang="es-ES_tradnl" b="1" i="1">
                          <a:latin typeface="Cambria Math" panose="02040503050406030204" pitchFamily="18" charset="0"/>
                        </a:rPr>
                        <m:t>=</m:t>
                      </m:r>
                      <m:r>
                        <a:rPr lang="es-ES_tradnl" i="1">
                          <a:latin typeface="Cambria Math" panose="02040503050406030204" pitchFamily="18" charset="0"/>
                        </a:rPr>
                        <m:t>𝜋</m:t>
                      </m:r>
                      <m:r>
                        <a:rPr lang="es-ES_tradnl" i="1">
                          <a:latin typeface="Cambria Math" panose="02040503050406030204" pitchFamily="18" charset="0"/>
                        </a:rPr>
                        <m:t>∗</m:t>
                      </m:r>
                      <m:sSup>
                        <m:sSupPr>
                          <m:ctrlPr>
                            <a:rPr lang="es-EC" i="1">
                              <a:latin typeface="Cambria Math" panose="02040503050406030204" pitchFamily="18" charset="0"/>
                            </a:rPr>
                          </m:ctrlPr>
                        </m:sSupPr>
                        <m:e>
                          <m:r>
                            <a:rPr lang="es-ES_tradnl" i="1">
                              <a:latin typeface="Cambria Math" panose="02040503050406030204" pitchFamily="18" charset="0"/>
                            </a:rPr>
                            <m:t>(0.0125[</m:t>
                          </m:r>
                          <m:r>
                            <a:rPr lang="es-ES_tradnl" i="1">
                              <a:latin typeface="Cambria Math" panose="02040503050406030204" pitchFamily="18" charset="0"/>
                            </a:rPr>
                            <m:t>𝑚</m:t>
                          </m:r>
                          <m:r>
                            <a:rPr lang="es-ES_tradnl" i="1">
                              <a:latin typeface="Cambria Math" panose="02040503050406030204" pitchFamily="18" charset="0"/>
                            </a:rPr>
                            <m:t>])</m:t>
                          </m:r>
                        </m:e>
                        <m:sup>
                          <m:r>
                            <a:rPr lang="es-ES_tradnl" i="1">
                              <a:latin typeface="Cambria Math" panose="02040503050406030204" pitchFamily="18" charset="0"/>
                            </a:rPr>
                            <m:t>2</m:t>
                          </m:r>
                        </m:sup>
                      </m:sSup>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i="1">
                              <a:latin typeface="Cambria Math" panose="02040503050406030204" pitchFamily="18" charset="0"/>
                            </a:rPr>
                            <m:t>𝐴</m:t>
                          </m:r>
                        </m:e>
                        <m:sub>
                          <m:r>
                            <a:rPr lang="es-ES_tradnl" b="1" i="1">
                              <a:latin typeface="Cambria Math" panose="02040503050406030204" pitchFamily="18" charset="0"/>
                            </a:rPr>
                            <m:t>𝒆</m:t>
                          </m:r>
                        </m:sub>
                      </m:sSub>
                      <m:r>
                        <a:rPr lang="es-ES_tradnl" b="1" i="1">
                          <a:latin typeface="Cambria Math" panose="02040503050406030204" pitchFamily="18" charset="0"/>
                        </a:rPr>
                        <m:t>=</m:t>
                      </m:r>
                      <m:r>
                        <a:rPr lang="es-ES_tradnl" i="1">
                          <a:latin typeface="Cambria Math" panose="02040503050406030204" pitchFamily="18" charset="0"/>
                        </a:rPr>
                        <m:t>4.9∗</m:t>
                      </m:r>
                      <m:sSup>
                        <m:sSupPr>
                          <m:ctrlPr>
                            <a:rPr lang="es-EC" i="1">
                              <a:latin typeface="Cambria Math" panose="02040503050406030204" pitchFamily="18" charset="0"/>
                            </a:rPr>
                          </m:ctrlPr>
                        </m:sSupPr>
                        <m:e>
                          <m:r>
                            <a:rPr lang="es-ES_tradnl" i="1">
                              <a:latin typeface="Cambria Math" panose="02040503050406030204" pitchFamily="18" charset="0"/>
                            </a:rPr>
                            <m:t>10</m:t>
                          </m:r>
                        </m:e>
                        <m:sup>
                          <m:r>
                            <a:rPr lang="es-ES_tradnl" i="1">
                              <a:latin typeface="Cambria Math" panose="02040503050406030204" pitchFamily="18" charset="0"/>
                            </a:rPr>
                            <m:t>−4</m:t>
                          </m:r>
                        </m:sup>
                      </m:sSup>
                      <m:r>
                        <a:rPr lang="es-ES_tradnl" i="1">
                          <a:latin typeface="Cambria Math" panose="02040503050406030204" pitchFamily="18" charset="0"/>
                        </a:rPr>
                        <m:t>[</m:t>
                      </m:r>
                      <m:sSup>
                        <m:sSupPr>
                          <m:ctrlPr>
                            <a:rPr lang="es-EC" i="1">
                              <a:latin typeface="Cambria Math" panose="02040503050406030204" pitchFamily="18" charset="0"/>
                            </a:rPr>
                          </m:ctrlPr>
                        </m:sSupPr>
                        <m:e>
                          <m:r>
                            <a:rPr lang="es-ES_tradnl" i="1">
                              <a:latin typeface="Cambria Math" panose="02040503050406030204" pitchFamily="18" charset="0"/>
                            </a:rPr>
                            <m:t>𝑚</m:t>
                          </m:r>
                        </m:e>
                        <m:sup>
                          <m:r>
                            <a:rPr lang="es-ES_tradnl" i="1">
                              <a:latin typeface="Cambria Math" panose="02040503050406030204" pitchFamily="18" charset="0"/>
                            </a:rPr>
                            <m:t>2</m:t>
                          </m:r>
                        </m:sup>
                      </m:sSup>
                      <m:r>
                        <a:rPr lang="es-ES_tradnl" i="1">
                          <a:latin typeface="Cambria Math" panose="02040503050406030204" pitchFamily="18" charset="0"/>
                        </a:rPr>
                        <m:t>]</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71910" y="1192608"/>
                <a:ext cx="10058400" cy="5492863"/>
              </a:xfrm>
              <a:blipFill rotWithShape="0">
                <a:blip r:embed="rId2"/>
                <a:stretch>
                  <a:fillRect l="-364" t="-888" r="-424"/>
                </a:stretch>
              </a:blipFill>
            </p:spPr>
            <p:txBody>
              <a:bodyPr/>
              <a:lstStyle/>
              <a:p>
                <a:r>
                  <a:rPr lang="es-EC">
                    <a:noFill/>
                  </a:rPr>
                  <a:t> </a:t>
                </a:r>
              </a:p>
            </p:txBody>
          </p:sp>
        </mc:Fallback>
      </mc:AlternateContent>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591244" y="2562044"/>
            <a:ext cx="3439065" cy="2346385"/>
          </a:xfrm>
          <a:prstGeom prst="rect">
            <a:avLst/>
          </a:prstGeom>
          <a:noFill/>
          <a:ln>
            <a:noFill/>
          </a:ln>
        </p:spPr>
      </p:pic>
    </p:spTree>
    <p:extLst>
      <p:ext uri="{BB962C8B-B14F-4D97-AF65-F5344CB8AC3E}">
        <p14:creationId xmlns:p14="http://schemas.microsoft.com/office/powerpoint/2010/main" val="6146185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232913"/>
                <a:ext cx="10058400" cy="5802127"/>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𝑎𝑏𝑠</m:t>
                          </m:r>
                        </m:sub>
                      </m:sSub>
                      <m:r>
                        <a:rPr lang="en-US"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100 </m:t>
                          </m:r>
                          <m:d>
                            <m:dPr>
                              <m:begChr m:val="["/>
                              <m:endChr m:val="]"/>
                              <m:ctrlPr>
                                <a:rPr lang="es-EC" i="1">
                                  <a:latin typeface="Cambria Math" panose="02040503050406030204" pitchFamily="18" charset="0"/>
                                </a:rPr>
                              </m:ctrlPr>
                            </m:dPr>
                            <m:e>
                              <m:r>
                                <a:rPr lang="en-US" i="1">
                                  <a:latin typeface="Cambria Math" panose="02040503050406030204" pitchFamily="18" charset="0"/>
                                </a:rPr>
                                <m:t>𝑁</m:t>
                              </m:r>
                            </m:e>
                          </m:d>
                        </m:num>
                        <m:den>
                          <m:r>
                            <a:rPr lang="es-ES_tradnl" i="1">
                              <a:latin typeface="Cambria Math" panose="02040503050406030204" pitchFamily="18" charset="0"/>
                            </a:rPr>
                            <m:t>4.9∗</m:t>
                          </m:r>
                          <m:sSup>
                            <m:sSupPr>
                              <m:ctrlPr>
                                <a:rPr lang="es-EC" i="1">
                                  <a:latin typeface="Cambria Math" panose="02040503050406030204" pitchFamily="18" charset="0"/>
                                </a:rPr>
                              </m:ctrlPr>
                            </m:sSupPr>
                            <m:e>
                              <m:r>
                                <a:rPr lang="es-ES_tradnl" i="1">
                                  <a:latin typeface="Cambria Math" panose="02040503050406030204" pitchFamily="18" charset="0"/>
                                </a:rPr>
                                <m:t>10</m:t>
                              </m:r>
                            </m:e>
                            <m:sup>
                              <m:r>
                                <a:rPr lang="es-ES_tradnl" i="1">
                                  <a:latin typeface="Cambria Math" panose="02040503050406030204" pitchFamily="18" charset="0"/>
                                </a:rPr>
                                <m:t>−4</m:t>
                              </m:r>
                            </m:sup>
                          </m:sSup>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_tradnl" i="1">
                                      <a:latin typeface="Cambria Math" panose="02040503050406030204" pitchFamily="18" charset="0"/>
                                    </a:rPr>
                                    <m:t>𝑚</m:t>
                                  </m:r>
                                </m:e>
                                <m:sup>
                                  <m:r>
                                    <a:rPr lang="es-ES_tradnl" i="1">
                                      <a:latin typeface="Cambria Math" panose="02040503050406030204" pitchFamily="18" charset="0"/>
                                    </a:rPr>
                                    <m:t>2</m:t>
                                  </m:r>
                                </m:sup>
                              </m:sSup>
                            </m:e>
                          </m:d>
                        </m:den>
                      </m:f>
                      <m:r>
                        <a:rPr lang="en-US" i="1">
                          <a:latin typeface="Cambria Math" panose="02040503050406030204" pitchFamily="18" charset="0"/>
                        </a:rPr>
                        <m:t>=204081.63 </m:t>
                      </m:r>
                      <m:d>
                        <m:dPr>
                          <m:begChr m:val="["/>
                          <m:endChr m:val="]"/>
                          <m:ctrlPr>
                            <a:rPr lang="es-EC" i="1">
                              <a:latin typeface="Cambria Math" panose="02040503050406030204" pitchFamily="18" charset="0"/>
                            </a:rPr>
                          </m:ctrlPr>
                        </m:dPr>
                        <m:e>
                          <m:r>
                            <a:rPr lang="en-US" i="1">
                              <a:latin typeface="Cambria Math" panose="02040503050406030204" pitchFamily="18" charset="0"/>
                            </a:rPr>
                            <m:t>𝑃𝑎</m:t>
                          </m:r>
                        </m:e>
                      </m:d>
                      <m:r>
                        <a:rPr lang="en-US" i="1">
                          <a:latin typeface="Cambria Math" panose="02040503050406030204" pitchFamily="18" charset="0"/>
                        </a:rPr>
                        <m:t>=2.04</m:t>
                      </m:r>
                      <m:d>
                        <m:dPr>
                          <m:begChr m:val="["/>
                          <m:endChr m:val="]"/>
                          <m:ctrlPr>
                            <a:rPr lang="es-EC" i="1">
                              <a:latin typeface="Cambria Math" panose="02040503050406030204" pitchFamily="18" charset="0"/>
                            </a:rPr>
                          </m:ctrlPr>
                        </m:dPr>
                        <m:e>
                          <m:r>
                            <a:rPr lang="en-US" i="1">
                              <a:latin typeface="Cambria Math" panose="02040503050406030204" pitchFamily="18" charset="0"/>
                            </a:rPr>
                            <m:t>𝐵𝑎𝑟</m:t>
                          </m:r>
                        </m:e>
                      </m:d>
                    </m:oMath>
                  </m:oMathPara>
                </a14:m>
                <a:endParaRPr lang="es-EC" dirty="0"/>
              </a:p>
              <a:p>
                <a:pPr marL="0" indent="0">
                  <a:buNone/>
                </a:pPr>
                <a:r>
                  <a:rPr lang="en-US" dirty="0"/>
                  <a:t> </a:t>
                </a:r>
                <a:endParaRPr lang="es-EC" dirty="0"/>
              </a:p>
              <a:p>
                <a:pPr marL="0" indent="0" algn="just">
                  <a:buNone/>
                </a:pPr>
                <a:r>
                  <a:rPr lang="es-ES_tradnl" dirty="0"/>
                  <a:t>Por lo tanto para encontrar la presión manométrica que </a:t>
                </a:r>
                <a:r>
                  <a:rPr lang="es-ES_tradnl" dirty="0" smtClean="0"/>
                  <a:t>deberá entregarnos </a:t>
                </a:r>
                <a:r>
                  <a:rPr lang="es-ES_tradnl" dirty="0"/>
                  <a:t>el compresor, utilizamos la siguiente expresión.</a:t>
                </a:r>
                <a:endParaRPr lang="es-EC" dirty="0"/>
              </a:p>
              <a:p>
                <a:pPr marL="0" indent="0">
                  <a:buNone/>
                </a:pPr>
                <a:r>
                  <a:rPr lang="es-ES_tradnl" dirty="0"/>
                  <a:t> </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𝑚𝑎𝑛</m:t>
                          </m:r>
                        </m:sub>
                      </m:sSub>
                      <m:r>
                        <a:rPr lang="es-ES_tradnl" i="1">
                          <a:latin typeface="Cambria Math" panose="02040503050406030204" pitchFamily="18" charset="0"/>
                        </a:rPr>
                        <m:t>=</m:t>
                      </m:r>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𝑎𝑏𝑠</m:t>
                          </m:r>
                        </m:sub>
                      </m:sSub>
                      <m:r>
                        <a:rPr lang="es-ES_tradnl" i="1">
                          <a:latin typeface="Cambria Math" panose="02040503050406030204" pitchFamily="18" charset="0"/>
                        </a:rPr>
                        <m:t>−</m:t>
                      </m:r>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𝑎𝑡𝑚</m:t>
                          </m:r>
                        </m:sub>
                      </m:sSub>
                    </m:oMath>
                  </m:oMathPara>
                </a14:m>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𝑚𝑎𝑛</m:t>
                          </m:r>
                        </m:sub>
                      </m:sSub>
                      <m:r>
                        <a:rPr lang="es-ES_tradnl" i="1">
                          <a:latin typeface="Cambria Math" panose="02040503050406030204" pitchFamily="18" charset="0"/>
                        </a:rPr>
                        <m:t>=2.04 </m:t>
                      </m:r>
                      <m:d>
                        <m:dPr>
                          <m:begChr m:val="["/>
                          <m:endChr m:val="]"/>
                          <m:ctrlPr>
                            <a:rPr lang="es-EC" i="1">
                              <a:latin typeface="Cambria Math" panose="02040503050406030204" pitchFamily="18" charset="0"/>
                            </a:rPr>
                          </m:ctrlPr>
                        </m:dPr>
                        <m:e>
                          <m:r>
                            <a:rPr lang="en-US" i="1">
                              <a:latin typeface="Cambria Math" panose="02040503050406030204" pitchFamily="18" charset="0"/>
                            </a:rPr>
                            <m:t>𝐵𝑎𝑟</m:t>
                          </m:r>
                        </m:e>
                      </m:d>
                      <m:r>
                        <a:rPr lang="es-ES_tradnl" i="1">
                          <a:latin typeface="Cambria Math" panose="02040503050406030204" pitchFamily="18" charset="0"/>
                        </a:rPr>
                        <m:t>−1[</m:t>
                      </m:r>
                      <m:r>
                        <a:rPr lang="es-ES_tradnl" i="1">
                          <a:latin typeface="Cambria Math" panose="02040503050406030204" pitchFamily="18" charset="0"/>
                        </a:rPr>
                        <m:t>𝐵𝑎𝑟</m:t>
                      </m:r>
                      <m:r>
                        <a:rPr lang="es-ES_tradnl"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𝑚𝑎𝑛</m:t>
                          </m:r>
                        </m:sub>
                      </m:sSub>
                      <m:r>
                        <a:rPr lang="es-ES_tradnl" i="1">
                          <a:latin typeface="Cambria Math" panose="02040503050406030204" pitchFamily="18" charset="0"/>
                        </a:rPr>
                        <m:t>=1.04 </m:t>
                      </m:r>
                      <m:d>
                        <m:dPr>
                          <m:begChr m:val="["/>
                          <m:endChr m:val="]"/>
                          <m:ctrlPr>
                            <a:rPr lang="es-EC" i="1">
                              <a:latin typeface="Cambria Math" panose="02040503050406030204" pitchFamily="18" charset="0"/>
                            </a:rPr>
                          </m:ctrlPr>
                        </m:dPr>
                        <m:e>
                          <m:r>
                            <a:rPr lang="en-US" i="1">
                              <a:latin typeface="Cambria Math" panose="02040503050406030204" pitchFamily="18" charset="0"/>
                            </a:rPr>
                            <m:t>𝐵𝑎𝑟</m:t>
                          </m:r>
                        </m:e>
                      </m:d>
                    </m:oMath>
                  </m:oMathPara>
                </a14:m>
                <a:endParaRPr lang="es-EC" dirty="0"/>
              </a:p>
              <a:p>
                <a:pPr marL="0" indent="0">
                  <a:buNone/>
                </a:pPr>
                <a:r>
                  <a:rPr lang="es-ES_tradnl" b="1" dirty="0"/>
                  <a:t> </a:t>
                </a:r>
                <a:endParaRPr lang="es-EC" dirty="0"/>
              </a:p>
              <a:p>
                <a:pPr marL="0" indent="0">
                  <a:buNone/>
                </a:pPr>
                <a:r>
                  <a:rPr lang="es-ES_tradnl" b="1" dirty="0"/>
                  <a:t> </a:t>
                </a:r>
                <a:r>
                  <a:rPr lang="es-ES_tradnl" b="1" dirty="0" smtClean="0"/>
                  <a:t>Selección </a:t>
                </a:r>
                <a:r>
                  <a:rPr lang="es-ES_tradnl" b="1" dirty="0"/>
                  <a:t>del compresor:</a:t>
                </a:r>
                <a:endParaRPr lang="es-EC" dirty="0"/>
              </a:p>
              <a:p>
                <a:pPr marL="0" indent="0">
                  <a:buNone/>
                </a:pPr>
                <a:r>
                  <a:rPr lang="es-ES_tradnl" dirty="0"/>
                  <a:t> </a:t>
                </a:r>
                <a:endParaRPr lang="es-EC" dirty="0"/>
              </a:p>
              <a:p>
                <a:pPr marL="0" indent="0" algn="just">
                  <a:buNone/>
                </a:pPr>
                <a:r>
                  <a:rPr lang="es-ES_tradnl" dirty="0"/>
                  <a:t>Para conocer el gasto de energía y seleccionar el compresor más adecuado es importante conocer el consumo de aire de la instalación. El cálculo de dicho consumo debe estar referido a condiciones normales de funcionamiento (presión atmosférica de 1 bar, temperatura </a:t>
                </a:r>
                <a:r>
                  <a:rPr lang="es-ES_tradnl" dirty="0" smtClean="0"/>
                  <a:t>ambiente de </a:t>
                </a:r>
                <a:r>
                  <a:rPr lang="es-ES_tradnl" dirty="0"/>
                  <a:t>20 grados centígrados y humedad relativa de 65%).</a:t>
                </a:r>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232913"/>
                <a:ext cx="10058400" cy="5802127"/>
              </a:xfrm>
              <a:blipFill rotWithShape="0">
                <a:blip r:embed="rId2"/>
                <a:stretch>
                  <a:fillRect l="-485" r="-485"/>
                </a:stretch>
              </a:blipFill>
            </p:spPr>
            <p:txBody>
              <a:bodyPr/>
              <a:lstStyle/>
              <a:p>
                <a:r>
                  <a:rPr lang="es-EC">
                    <a:noFill/>
                  </a:rPr>
                  <a:t> </a:t>
                </a:r>
              </a:p>
            </p:txBody>
          </p:sp>
        </mc:Fallback>
      </mc:AlternateContent>
    </p:spTree>
    <p:extLst>
      <p:ext uri="{BB962C8B-B14F-4D97-AF65-F5344CB8AC3E}">
        <p14:creationId xmlns:p14="http://schemas.microsoft.com/office/powerpoint/2010/main" val="32508882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267419"/>
                <a:ext cx="10058400" cy="6185139"/>
              </a:xfrm>
            </p:spPr>
            <p:txBody>
              <a:bodyPr>
                <a:normAutofit fontScale="92500" lnSpcReduction="10000"/>
              </a:bodyPr>
              <a:lstStyle/>
              <a:p>
                <a:pPr marL="0" indent="0" algn="just">
                  <a:buNone/>
                </a:pPr>
                <a:r>
                  <a:rPr lang="es-ES_tradnl" dirty="0"/>
                  <a:t>Se debe conocer el volumen de la cámara posterior y de la cámara anterior del cilindro neumático de doble efecto seleccionado, con las siguientes expresiones:</a:t>
                </a:r>
                <a:endParaRPr lang="es-EC" dirty="0"/>
              </a:p>
              <a:p>
                <a:pPr marL="0" indent="0" algn="just">
                  <a:buNone/>
                </a:pPr>
                <a:r>
                  <a:rPr lang="es-ES_tradnl" dirty="0"/>
                  <a:t> </a:t>
                </a:r>
                <a:endParaRPr lang="es-EC" dirty="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𝑉</m:t>
                          </m:r>
                        </m:e>
                        <m:sub>
                          <m:r>
                            <a:rPr lang="es-ES_tradnl" i="1">
                              <a:latin typeface="Cambria Math" panose="02040503050406030204" pitchFamily="18" charset="0"/>
                            </a:rPr>
                            <m:t>𝑐</m:t>
                          </m:r>
                          <m:r>
                            <a:rPr lang="es-ES_tradnl" i="1">
                              <a:latin typeface="Cambria Math" panose="02040503050406030204" pitchFamily="18" charset="0"/>
                            </a:rPr>
                            <m:t>á</m:t>
                          </m:r>
                          <m:r>
                            <a:rPr lang="es-ES_tradnl" i="1">
                              <a:latin typeface="Cambria Math" panose="02040503050406030204" pitchFamily="18" charset="0"/>
                            </a:rPr>
                            <m:t>𝑚𝑎𝑟𝑎</m:t>
                          </m:r>
                          <m:r>
                            <a:rPr lang="es-ES_tradnl" i="1">
                              <a:latin typeface="Cambria Math" panose="02040503050406030204" pitchFamily="18" charset="0"/>
                            </a:rPr>
                            <m:t> </m:t>
                          </m:r>
                          <m:r>
                            <a:rPr lang="es-ES_tradnl" i="1">
                              <a:latin typeface="Cambria Math" panose="02040503050406030204" pitchFamily="18" charset="0"/>
                            </a:rPr>
                            <m:t>𝑝𝑜𝑠𝑡𝑒𝑟𝑖𝑜𝑟</m:t>
                          </m:r>
                        </m:sub>
                      </m:sSub>
                      <m:r>
                        <a:rPr lang="es-EC"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𝜋</m:t>
                          </m:r>
                          <m:r>
                            <a:rPr lang="es-EC" i="1">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m:t>
                                  </m:r>
                                </m:e>
                                <m:sub>
                                  <m:r>
                                    <a:rPr lang="en-US" i="1">
                                      <a:latin typeface="Cambria Math" panose="02040503050406030204" pitchFamily="18" charset="0"/>
                                    </a:rPr>
                                    <m:t>𝑒</m:t>
                                  </m:r>
                                </m:sub>
                              </m:sSub>
                            </m:e>
                            <m:sup>
                              <m:r>
                                <a:rPr lang="es-EC" i="1">
                                  <a:latin typeface="Cambria Math" panose="02040503050406030204" pitchFamily="18" charset="0"/>
                                </a:rPr>
                                <m:t>2</m:t>
                              </m:r>
                            </m:sup>
                          </m:sSup>
                        </m:num>
                        <m:den>
                          <m:r>
                            <a:rPr lang="es-EC" i="1">
                              <a:latin typeface="Cambria Math" panose="02040503050406030204" pitchFamily="18" charset="0"/>
                            </a:rPr>
                            <m:t>4</m:t>
                          </m:r>
                        </m:den>
                      </m:f>
                      <m:r>
                        <a:rPr lang="es-EC" i="1">
                          <a:latin typeface="Cambria Math" panose="02040503050406030204" pitchFamily="18" charset="0"/>
                        </a:rPr>
                        <m:t>∗</m:t>
                      </m:r>
                      <m:r>
                        <a:rPr lang="en-US" i="1">
                          <a:latin typeface="Cambria Math" panose="02040503050406030204" pitchFamily="18" charset="0"/>
                        </a:rPr>
                        <m:t>𝑒</m:t>
                      </m:r>
                    </m:oMath>
                  </m:oMathPara>
                </a14:m>
                <a:endParaRPr lang="es-EC" dirty="0"/>
              </a:p>
              <a:p>
                <a:pPr marL="0" indent="0" algn="ctr">
                  <a:buNone/>
                </a:pPr>
                <a14:m>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𝑉</m:t>
                        </m:r>
                      </m:e>
                      <m:sub>
                        <m:r>
                          <a:rPr lang="es-ES_tradnl" i="1">
                            <a:latin typeface="Cambria Math" panose="02040503050406030204" pitchFamily="18" charset="0"/>
                          </a:rPr>
                          <m:t>𝑐</m:t>
                        </m:r>
                        <m:r>
                          <a:rPr lang="es-ES_tradnl" i="1">
                            <a:latin typeface="Cambria Math" panose="02040503050406030204" pitchFamily="18" charset="0"/>
                          </a:rPr>
                          <m:t>á</m:t>
                        </m:r>
                        <m:r>
                          <a:rPr lang="es-ES_tradnl" i="1">
                            <a:latin typeface="Cambria Math" panose="02040503050406030204" pitchFamily="18" charset="0"/>
                          </a:rPr>
                          <m:t>𝑚𝑎𝑟𝑎</m:t>
                        </m:r>
                        <m:r>
                          <a:rPr lang="es-ES_tradnl" i="1">
                            <a:latin typeface="Cambria Math" panose="02040503050406030204" pitchFamily="18" charset="0"/>
                          </a:rPr>
                          <m:t> </m:t>
                        </m:r>
                        <m:r>
                          <a:rPr lang="es-ES_tradnl" i="1">
                            <a:latin typeface="Cambria Math" panose="02040503050406030204" pitchFamily="18" charset="0"/>
                          </a:rPr>
                          <m:t>𝑎𝑛𝑡𝑒𝑟𝑖𝑜𝑟</m:t>
                        </m:r>
                      </m:sub>
                    </m:sSub>
                    <m:r>
                      <a:rPr lang="es-EC"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𝜋</m:t>
                        </m:r>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m:t>
                                </m:r>
                              </m:e>
                              <m:sub>
                                <m:r>
                                  <a:rPr lang="en-US" i="1">
                                    <a:latin typeface="Cambria Math" panose="02040503050406030204" pitchFamily="18" charset="0"/>
                                  </a:rPr>
                                  <m:t>𝑒</m:t>
                                </m:r>
                              </m:sub>
                            </m:sSub>
                          </m:e>
                          <m:sup>
                            <m:r>
                              <a:rPr lang="es-EC" i="1">
                                <a:latin typeface="Cambria Math" panose="02040503050406030204" pitchFamily="18" charset="0"/>
                              </a:rPr>
                              <m:t>2</m:t>
                            </m:r>
                          </m:sup>
                        </m:sSup>
                        <m:r>
                          <a:rPr lang="es-EC" i="1">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m:t>
                                </m:r>
                              </m:e>
                              <m:sub>
                                <m:r>
                                  <a:rPr lang="en-US" i="1">
                                    <a:latin typeface="Cambria Math" panose="02040503050406030204" pitchFamily="18" charset="0"/>
                                  </a:rPr>
                                  <m:t>𝑣</m:t>
                                </m:r>
                              </m:sub>
                            </m:sSub>
                          </m:e>
                          <m:sup>
                            <m:r>
                              <a:rPr lang="es-EC" i="1">
                                <a:latin typeface="Cambria Math" panose="02040503050406030204" pitchFamily="18" charset="0"/>
                              </a:rPr>
                              <m:t>2</m:t>
                            </m:r>
                          </m:sup>
                        </m:sSup>
                        <m:r>
                          <a:rPr lang="es-EC" i="1">
                            <a:latin typeface="Cambria Math" panose="02040503050406030204" pitchFamily="18" charset="0"/>
                          </a:rPr>
                          <m:t>)</m:t>
                        </m:r>
                      </m:num>
                      <m:den>
                        <m:r>
                          <a:rPr lang="es-EC" i="1">
                            <a:latin typeface="Cambria Math" panose="02040503050406030204" pitchFamily="18" charset="0"/>
                          </a:rPr>
                          <m:t>4</m:t>
                        </m:r>
                      </m:den>
                    </m:f>
                    <m:r>
                      <a:rPr lang="es-EC" i="1">
                        <a:latin typeface="Cambria Math" panose="02040503050406030204" pitchFamily="18" charset="0"/>
                      </a:rPr>
                      <m:t>∗</m:t>
                    </m:r>
                    <m:r>
                      <a:rPr lang="en-US" i="1">
                        <a:latin typeface="Cambria Math" panose="02040503050406030204" pitchFamily="18" charset="0"/>
                      </a:rPr>
                      <m:t>𝑒</m:t>
                    </m:r>
                  </m:oMath>
                </a14:m>
                <a:r>
                  <a:rPr lang="en-US" i="1" dirty="0"/>
                  <a:t> </a:t>
                </a:r>
                <a:r>
                  <a:rPr lang="es-EC" i="1" dirty="0"/>
                  <a:t>     </a:t>
                </a:r>
                <a:endParaRPr lang="es-EC" dirty="0"/>
              </a:p>
              <a:p>
                <a:pPr marL="0" indent="0" algn="just">
                  <a:buNone/>
                </a:pPr>
                <a:r>
                  <a:rPr lang="es-MX" dirty="0"/>
                  <a:t>Donde:</a:t>
                </a:r>
                <a:endParaRPr lang="es-EC" dirty="0"/>
              </a:p>
              <a:p>
                <a:pPr marL="0" lvl="0" indent="0" algn="just">
                  <a:buNone/>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m:t>
                        </m:r>
                      </m:e>
                      <m:sub>
                        <m:r>
                          <a:rPr lang="en-US" i="1">
                            <a:latin typeface="Cambria Math" panose="02040503050406030204" pitchFamily="18" charset="0"/>
                          </a:rPr>
                          <m:t>𝑒</m:t>
                        </m:r>
                      </m:sub>
                    </m:sSub>
                  </m:oMath>
                </a14:m>
                <a:r>
                  <a:rPr lang="es-EC" dirty="0"/>
                  <a:t>= Diámetro del émbolo (25 [mm])</a:t>
                </a:r>
              </a:p>
              <a:p>
                <a:pPr marL="0" lvl="0" indent="0" algn="just">
                  <a:buNone/>
                </a:pPr>
                <a14:m>
                  <m:oMath xmlns:m="http://schemas.openxmlformats.org/officeDocument/2006/math">
                    <m:sSub>
                      <m:sSubPr>
                        <m:ctrlPr>
                          <a:rPr lang="es-EC" i="1">
                            <a:latin typeface="Cambria Math" panose="02040503050406030204" pitchFamily="18" charset="0"/>
                          </a:rPr>
                        </m:ctrlPr>
                      </m:sSubPr>
                      <m:e>
                        <m:r>
                          <a:rPr lang="en-US" i="1">
                            <a:latin typeface="Cambria Math" panose="02040503050406030204" pitchFamily="18" charset="0"/>
                          </a:rPr>
                          <m:t>∅</m:t>
                        </m:r>
                      </m:e>
                      <m:sub>
                        <m:r>
                          <a:rPr lang="en-US" i="1">
                            <a:latin typeface="Cambria Math" panose="02040503050406030204" pitchFamily="18" charset="0"/>
                          </a:rPr>
                          <m:t>𝑣</m:t>
                        </m:r>
                      </m:sub>
                    </m:sSub>
                  </m:oMath>
                </a14:m>
                <a:r>
                  <a:rPr lang="en-US" dirty="0"/>
                  <a:t>= </a:t>
                </a:r>
                <a:r>
                  <a:rPr lang="en-US" dirty="0" err="1"/>
                  <a:t>Diámetro</a:t>
                </a:r>
                <a:r>
                  <a:rPr lang="en-US" dirty="0"/>
                  <a:t> del </a:t>
                </a:r>
                <a:r>
                  <a:rPr lang="en-US" dirty="0" err="1"/>
                  <a:t>vástago</a:t>
                </a:r>
                <a:r>
                  <a:rPr lang="en-US" dirty="0"/>
                  <a:t> </a:t>
                </a:r>
                <a:endParaRPr lang="es-EC" dirty="0"/>
              </a:p>
              <a:p>
                <a:pPr marL="0" indent="0" algn="just">
                  <a:buNone/>
                </a:pPr>
                <a:r>
                  <a:rPr lang="es-MX" dirty="0"/>
                  <a:t> </a:t>
                </a:r>
                <a:endParaRPr lang="es-EC" dirty="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𝑉</m:t>
                          </m:r>
                        </m:e>
                        <m:sub>
                          <m:r>
                            <a:rPr lang="es-ES_tradnl" i="1">
                              <a:latin typeface="Cambria Math" panose="02040503050406030204" pitchFamily="18" charset="0"/>
                            </a:rPr>
                            <m:t>𝑐</m:t>
                          </m:r>
                          <m:r>
                            <a:rPr lang="es-ES_tradnl" i="1">
                              <a:latin typeface="Cambria Math" panose="02040503050406030204" pitchFamily="18" charset="0"/>
                            </a:rPr>
                            <m:t>á</m:t>
                          </m:r>
                          <m:r>
                            <a:rPr lang="es-ES_tradnl" i="1">
                              <a:latin typeface="Cambria Math" panose="02040503050406030204" pitchFamily="18" charset="0"/>
                            </a:rPr>
                            <m:t>𝑚𝑎𝑟𝑎</m:t>
                          </m:r>
                          <m:r>
                            <a:rPr lang="es-ES_tradnl" i="1">
                              <a:latin typeface="Cambria Math" panose="02040503050406030204" pitchFamily="18" charset="0"/>
                            </a:rPr>
                            <m:t> </m:t>
                          </m:r>
                          <m:r>
                            <a:rPr lang="es-ES_tradnl" i="1">
                              <a:latin typeface="Cambria Math" panose="02040503050406030204" pitchFamily="18" charset="0"/>
                            </a:rPr>
                            <m:t>𝑝𝑜𝑠𝑡𝑒𝑟𝑖𝑜𝑟</m:t>
                          </m:r>
                        </m:sub>
                      </m:sSub>
                      <m:r>
                        <a:rPr lang="en-US"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𝜋</m:t>
                          </m:r>
                          <m:r>
                            <a:rPr lang="en-US" i="1">
                              <a:latin typeface="Cambria Math" panose="02040503050406030204" pitchFamily="18" charset="0"/>
                            </a:rPr>
                            <m:t>∗</m:t>
                          </m:r>
                          <m:sSup>
                            <m:sSupPr>
                              <m:ctrlPr>
                                <a:rPr lang="es-EC" i="1">
                                  <a:latin typeface="Cambria Math" panose="02040503050406030204" pitchFamily="18" charset="0"/>
                                </a:rPr>
                              </m:ctrlPr>
                            </m:sSupPr>
                            <m:e>
                              <m:r>
                                <a:rPr lang="en-US" i="1">
                                  <a:latin typeface="Cambria Math" panose="02040503050406030204" pitchFamily="18" charset="0"/>
                                </a:rPr>
                                <m:t>(0.025[</m:t>
                              </m:r>
                              <m:r>
                                <a:rPr lang="en-US" i="1">
                                  <a:latin typeface="Cambria Math" panose="02040503050406030204" pitchFamily="18" charset="0"/>
                                </a:rPr>
                                <m:t>𝑚</m:t>
                              </m:r>
                              <m:r>
                                <a:rPr lang="en-US" i="1">
                                  <a:latin typeface="Cambria Math" panose="02040503050406030204" pitchFamily="18" charset="0"/>
                                </a:rPr>
                                <m:t>])</m:t>
                              </m:r>
                            </m:e>
                            <m:sup>
                              <m:r>
                                <a:rPr lang="en-US" i="1">
                                  <a:latin typeface="Cambria Math" panose="02040503050406030204" pitchFamily="18" charset="0"/>
                                </a:rPr>
                                <m:t>2</m:t>
                              </m:r>
                            </m:sup>
                          </m:sSup>
                        </m:num>
                        <m:den>
                          <m:r>
                            <a:rPr lang="en-US" i="1">
                              <a:latin typeface="Cambria Math" panose="02040503050406030204" pitchFamily="18" charset="0"/>
                            </a:rPr>
                            <m:t>4</m:t>
                          </m:r>
                        </m:den>
                      </m:f>
                      <m:r>
                        <a:rPr lang="en-US" i="1">
                          <a:latin typeface="Cambria Math" panose="02040503050406030204" pitchFamily="18" charset="0"/>
                        </a:rPr>
                        <m:t>∗0.05</m:t>
                      </m:r>
                      <m:d>
                        <m:dPr>
                          <m:begChr m:val="["/>
                          <m:endChr m:val="]"/>
                          <m:ctrlPr>
                            <a:rPr lang="es-EC"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=2.45∗</m:t>
                      </m:r>
                      <m:sSup>
                        <m:sSupPr>
                          <m:ctrlPr>
                            <a:rPr lang="es-EC"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−5</m:t>
                          </m:r>
                        </m:sup>
                      </m:sSup>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e>
                      </m:d>
                      <m:r>
                        <a:rPr lang="en-US" i="1">
                          <a:latin typeface="Cambria Math" panose="02040503050406030204" pitchFamily="18" charset="0"/>
                        </a:rPr>
                        <m:t>=0.0245[</m:t>
                      </m:r>
                      <m:r>
                        <a:rPr lang="en-US" i="1">
                          <a:latin typeface="Cambria Math" panose="02040503050406030204" pitchFamily="18" charset="0"/>
                        </a:rPr>
                        <m:t>𝑙𝑡</m:t>
                      </m:r>
                      <m:r>
                        <a:rPr lang="en-US" i="1">
                          <a:latin typeface="Cambria Math" panose="02040503050406030204" pitchFamily="18" charset="0"/>
                        </a:rPr>
                        <m:t>]</m:t>
                      </m:r>
                    </m:oMath>
                  </m:oMathPara>
                </a14:m>
                <a:endParaRPr lang="es-EC" dirty="0"/>
              </a:p>
              <a:p>
                <a:pPr marL="0" indent="0" algn="just">
                  <a:buNone/>
                </a:pPr>
                <a:r>
                  <a:rPr lang="es-MX" dirty="0"/>
                  <a:t> </a:t>
                </a:r>
                <a:endParaRPr lang="es-EC" dirty="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𝑉</m:t>
                          </m:r>
                        </m:e>
                        <m:sub>
                          <m:r>
                            <a:rPr lang="es-ES_tradnl" i="1">
                              <a:latin typeface="Cambria Math" panose="02040503050406030204" pitchFamily="18" charset="0"/>
                            </a:rPr>
                            <m:t>𝑐</m:t>
                          </m:r>
                          <m:r>
                            <a:rPr lang="es-ES_tradnl" i="1">
                              <a:latin typeface="Cambria Math" panose="02040503050406030204" pitchFamily="18" charset="0"/>
                            </a:rPr>
                            <m:t>á</m:t>
                          </m:r>
                          <m:r>
                            <a:rPr lang="es-ES_tradnl" i="1">
                              <a:latin typeface="Cambria Math" panose="02040503050406030204" pitchFamily="18" charset="0"/>
                            </a:rPr>
                            <m:t>𝑚𝑎𝑟𝑎</m:t>
                          </m:r>
                          <m:r>
                            <a:rPr lang="es-ES_tradnl" i="1">
                              <a:latin typeface="Cambria Math" panose="02040503050406030204" pitchFamily="18" charset="0"/>
                            </a:rPr>
                            <m:t> </m:t>
                          </m:r>
                          <m:r>
                            <a:rPr lang="es-ES_tradnl" i="1">
                              <a:latin typeface="Cambria Math" panose="02040503050406030204" pitchFamily="18" charset="0"/>
                            </a:rPr>
                            <m:t>𝑎𝑛𝑡𝑒𝑟𝑖𝑜𝑟</m:t>
                          </m:r>
                        </m:sub>
                      </m:sSub>
                      <m:r>
                        <a:rPr lang="en-US"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𝜋</m:t>
                          </m:r>
                          <m:r>
                            <a:rPr lang="en-US" i="1">
                              <a:latin typeface="Cambria Math" panose="02040503050406030204" pitchFamily="18" charset="0"/>
                            </a:rPr>
                            <m:t>∗</m:t>
                          </m:r>
                          <m:sSup>
                            <m:sSupPr>
                              <m:ctrlPr>
                                <a:rPr lang="es-EC" i="1">
                                  <a:latin typeface="Cambria Math" panose="02040503050406030204" pitchFamily="18" charset="0"/>
                                </a:rPr>
                              </m:ctrlPr>
                            </m:sSupPr>
                            <m:e>
                              <m:r>
                                <a:rPr lang="en-US" i="1">
                                  <a:latin typeface="Cambria Math" panose="02040503050406030204" pitchFamily="18" charset="0"/>
                                </a:rPr>
                                <m:t>(0.025</m:t>
                              </m:r>
                              <m:d>
                                <m:dPr>
                                  <m:begChr m:val="["/>
                                  <m:endChr m:val="]"/>
                                  <m:ctrlPr>
                                    <a:rPr lang="es-EC"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s-EC" i="1">
                                  <a:latin typeface="Cambria Math" panose="02040503050406030204" pitchFamily="18" charset="0"/>
                                </a:rPr>
                              </m:ctrlPr>
                            </m:sSupPr>
                            <m:e>
                              <m:r>
                                <a:rPr lang="en-US" i="1">
                                  <a:latin typeface="Cambria Math" panose="02040503050406030204" pitchFamily="18" charset="0"/>
                                </a:rPr>
                                <m:t>(0.0085</m:t>
                              </m:r>
                            </m:e>
                            <m:sup>
                              <m:r>
                                <a:rPr lang="en-US" i="1">
                                  <a:latin typeface="Cambria Math" panose="02040503050406030204" pitchFamily="18" charset="0"/>
                                </a:rPr>
                                <m:t>2</m:t>
                              </m:r>
                            </m:sup>
                          </m:sSup>
                          <m:r>
                            <a:rPr lang="en-US" i="1">
                              <a:latin typeface="Cambria Math" panose="02040503050406030204" pitchFamily="18" charset="0"/>
                            </a:rPr>
                            <m:t>)</m:t>
                          </m:r>
                        </m:num>
                        <m:den>
                          <m:r>
                            <a:rPr lang="en-US" i="1">
                              <a:latin typeface="Cambria Math" panose="02040503050406030204" pitchFamily="18" charset="0"/>
                            </a:rPr>
                            <m:t>4</m:t>
                          </m:r>
                        </m:den>
                      </m:f>
                      <m:r>
                        <a:rPr lang="en-US" i="1">
                          <a:latin typeface="Cambria Math" panose="02040503050406030204" pitchFamily="18" charset="0"/>
                        </a:rPr>
                        <m:t>∗0.05</m:t>
                      </m:r>
                      <m:d>
                        <m:dPr>
                          <m:begChr m:val="["/>
                          <m:endChr m:val="]"/>
                          <m:ctrlPr>
                            <a:rPr lang="es-EC"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=2.17∗</m:t>
                      </m:r>
                      <m:sSup>
                        <m:sSupPr>
                          <m:ctrlPr>
                            <a:rPr lang="es-EC"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−5</m:t>
                          </m:r>
                        </m:sup>
                      </m:sSup>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e>
                      </m:d>
                      <m:r>
                        <a:rPr lang="en-US" i="1">
                          <a:latin typeface="Cambria Math" panose="02040503050406030204" pitchFamily="18" charset="0"/>
                        </a:rPr>
                        <m:t>=0.0217[</m:t>
                      </m:r>
                      <m:r>
                        <a:rPr lang="en-US" i="1">
                          <a:latin typeface="Cambria Math" panose="02040503050406030204" pitchFamily="18" charset="0"/>
                        </a:rPr>
                        <m:t>𝑙𝑡</m:t>
                      </m:r>
                      <m:r>
                        <a:rPr lang="en-US" i="1">
                          <a:latin typeface="Cambria Math" panose="02040503050406030204" pitchFamily="18" charset="0"/>
                        </a:rPr>
                        <m:t>]</m:t>
                      </m:r>
                    </m:oMath>
                  </m:oMathPara>
                </a14:m>
                <a:endParaRPr lang="es-EC" dirty="0"/>
              </a:p>
              <a:p>
                <a:pPr marL="0" indent="0" algn="just">
                  <a:buNone/>
                </a:pPr>
                <a:r>
                  <a:rPr lang="es-MX" dirty="0"/>
                  <a:t> </a:t>
                </a:r>
                <a:endParaRPr lang="es-EC" dirty="0"/>
              </a:p>
              <a:p>
                <a:pPr marL="0" indent="0" algn="just">
                  <a:buNone/>
                </a:pPr>
                <a:r>
                  <a:rPr lang="es-MX" dirty="0"/>
                  <a:t>Sumando los dos volúmenes, obtenemos el volumen total de ambas cámaras:</a:t>
                </a:r>
                <a:endParaRPr lang="es-EC" dirty="0"/>
              </a:p>
              <a:p>
                <a:pPr marL="0" indent="0" algn="just">
                  <a:buNone/>
                </a:pPr>
                <a:r>
                  <a:rPr lang="es-MX" dirty="0"/>
                  <a:t> </a:t>
                </a:r>
                <a:endParaRPr lang="es-EC" dirty="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MX" i="1">
                              <a:latin typeface="Cambria Math" panose="02040503050406030204" pitchFamily="18" charset="0"/>
                            </a:rPr>
                            <m:t>𝑉</m:t>
                          </m:r>
                        </m:e>
                        <m:sub>
                          <m:r>
                            <a:rPr lang="es-MX" i="1">
                              <a:latin typeface="Cambria Math" panose="02040503050406030204" pitchFamily="18" charset="0"/>
                            </a:rPr>
                            <m:t>𝑐𝑖𝑙</m:t>
                          </m:r>
                        </m:sub>
                      </m:sSub>
                      <m:r>
                        <a:rPr lang="es-MX" i="1">
                          <a:latin typeface="Cambria Math" panose="02040503050406030204" pitchFamily="18" charset="0"/>
                        </a:rPr>
                        <m:t>=</m:t>
                      </m:r>
                      <m:sSub>
                        <m:sSubPr>
                          <m:ctrlPr>
                            <a:rPr lang="es-EC" i="1">
                              <a:latin typeface="Cambria Math" panose="02040503050406030204" pitchFamily="18" charset="0"/>
                            </a:rPr>
                          </m:ctrlPr>
                        </m:sSubPr>
                        <m:e>
                          <m:r>
                            <a:rPr lang="es-MX" i="1">
                              <a:latin typeface="Cambria Math" panose="02040503050406030204" pitchFamily="18" charset="0"/>
                            </a:rPr>
                            <m:t>𝑉</m:t>
                          </m:r>
                        </m:e>
                        <m:sub>
                          <m:r>
                            <a:rPr lang="es-MX" i="1">
                              <a:latin typeface="Cambria Math" panose="02040503050406030204" pitchFamily="18" charset="0"/>
                            </a:rPr>
                            <m:t>𝑐</m:t>
                          </m:r>
                          <m:r>
                            <a:rPr lang="es-EC" i="1">
                              <a:latin typeface="Cambria Math" panose="02040503050406030204" pitchFamily="18" charset="0"/>
                            </a:rPr>
                            <m:t>á</m:t>
                          </m:r>
                          <m:r>
                            <a:rPr lang="es-EC" i="1">
                              <a:latin typeface="Cambria Math" panose="02040503050406030204" pitchFamily="18" charset="0"/>
                            </a:rPr>
                            <m:t>𝑚𝑎𝑟𝑎</m:t>
                          </m:r>
                          <m:r>
                            <a:rPr lang="es-EC" i="1">
                              <a:latin typeface="Cambria Math" panose="02040503050406030204" pitchFamily="18" charset="0"/>
                            </a:rPr>
                            <m:t> </m:t>
                          </m:r>
                          <m:r>
                            <a:rPr lang="es-EC" i="1">
                              <a:latin typeface="Cambria Math" panose="02040503050406030204" pitchFamily="18" charset="0"/>
                            </a:rPr>
                            <m:t>𝑝𝑜𝑠𝑡𝑒𝑟𝑖𝑜𝑟</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m:t>
                          </m:r>
                          <m:r>
                            <a:rPr lang="es-EC" i="1">
                              <a:latin typeface="Cambria Math" panose="02040503050406030204" pitchFamily="18" charset="0"/>
                            </a:rPr>
                            <m:t>á</m:t>
                          </m:r>
                          <m:r>
                            <a:rPr lang="es-EC" i="1">
                              <a:latin typeface="Cambria Math" panose="02040503050406030204" pitchFamily="18" charset="0"/>
                            </a:rPr>
                            <m:t>𝑚𝑎𝑟𝑎</m:t>
                          </m:r>
                          <m:r>
                            <a:rPr lang="es-EC" i="1">
                              <a:latin typeface="Cambria Math" panose="02040503050406030204" pitchFamily="18" charset="0"/>
                            </a:rPr>
                            <m:t> </m:t>
                          </m:r>
                          <m:r>
                            <a:rPr lang="es-EC" i="1">
                              <a:latin typeface="Cambria Math" panose="02040503050406030204" pitchFamily="18" charset="0"/>
                            </a:rPr>
                            <m:t>𝑎𝑛𝑡𝑒𝑟𝑖𝑜𝑟</m:t>
                          </m:r>
                        </m:sub>
                      </m:sSub>
                      <m:r>
                        <a:rPr lang="es-EC" i="1">
                          <a:latin typeface="Cambria Math" panose="02040503050406030204" pitchFamily="18" charset="0"/>
                        </a:rPr>
                        <m:t>=0.0462 [</m:t>
                      </m:r>
                      <m:r>
                        <a:rPr lang="en-US" i="1">
                          <a:latin typeface="Cambria Math" panose="02040503050406030204" pitchFamily="18" charset="0"/>
                        </a:rPr>
                        <m:t>𝑙𝑡</m:t>
                      </m:r>
                      <m:r>
                        <a:rPr lang="es-EC" i="1">
                          <a:latin typeface="Cambria Math" panose="02040503050406030204" pitchFamily="18" charset="0"/>
                        </a:rPr>
                        <m:t>]</m:t>
                      </m:r>
                    </m:oMath>
                  </m:oMathPara>
                </a14:m>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267419"/>
                <a:ext cx="10058400" cy="6185139"/>
              </a:xfrm>
              <a:blipFill rotWithShape="0">
                <a:blip r:embed="rId2"/>
                <a:stretch>
                  <a:fillRect l="-364" t="-789" r="-364"/>
                </a:stretch>
              </a:blipFill>
            </p:spPr>
            <p:txBody>
              <a:bodyPr/>
              <a:lstStyle/>
              <a:p>
                <a:r>
                  <a:rPr lang="es-EC">
                    <a:noFill/>
                  </a:rPr>
                  <a:t> </a:t>
                </a:r>
              </a:p>
            </p:txBody>
          </p:sp>
        </mc:Fallback>
      </mc:AlternateContent>
    </p:spTree>
    <p:extLst>
      <p:ext uri="{BB962C8B-B14F-4D97-AF65-F5344CB8AC3E}">
        <p14:creationId xmlns:p14="http://schemas.microsoft.com/office/powerpoint/2010/main" val="2708775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2474" y="1090379"/>
                <a:ext cx="10058400" cy="5767621"/>
              </a:xfrm>
            </p:spPr>
            <p:txBody>
              <a:bodyPr>
                <a:normAutofit/>
              </a:bodyPr>
              <a:lstStyle/>
              <a:p>
                <a:pPr marL="0" indent="0" algn="just">
                  <a:buNone/>
                </a:pPr>
                <a:r>
                  <a:rPr lang="es-MX" dirty="0" smtClean="0"/>
                  <a:t>Para calcular el consumo de aire en volumen, se aplica </a:t>
                </a:r>
                <a:r>
                  <a:rPr lang="es-MX" dirty="0"/>
                  <a:t>la ley de Boyle-Mariotte, suponiendo por tanto que la temperatura en el interior y el exterior del cilindro es aproximadamente la misma.</a:t>
                </a:r>
                <a:endParaRPr lang="es-EC" dirty="0"/>
              </a:p>
              <a:p>
                <a:pPr marL="0" indent="0" algn="ctr">
                  <a:buNone/>
                </a:pPr>
                <a:r>
                  <a:rPr lang="es-MX" dirty="0"/>
                  <a:t> </a:t>
                </a:r>
                <a14:m>
                  <m:oMath xmlns:m="http://schemas.openxmlformats.org/officeDocument/2006/math">
                    <m:sSub>
                      <m:sSubPr>
                        <m:ctrlPr>
                          <a:rPr lang="es-EC" i="1">
                            <a:latin typeface="Cambria Math" panose="02040503050406030204" pitchFamily="18" charset="0"/>
                          </a:rPr>
                        </m:ctrlPr>
                      </m:sSubPr>
                      <m:e>
                        <m:r>
                          <a:rPr lang="es-MX" i="1">
                            <a:latin typeface="Cambria Math" panose="02040503050406030204" pitchFamily="18" charset="0"/>
                          </a:rPr>
                          <m:t>𝑃</m:t>
                        </m:r>
                      </m:e>
                      <m:sub>
                        <m:r>
                          <a:rPr lang="es-MX" i="1">
                            <a:latin typeface="Cambria Math" panose="02040503050406030204" pitchFamily="18" charset="0"/>
                          </a:rPr>
                          <m:t>𝑎𝑏𝑠</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𝑐𝑖𝑙</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𝑎𝑡𝑚</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𝑎𝑖𝑟𝑒</m:t>
                        </m:r>
                      </m:sub>
                    </m:sSub>
                  </m:oMath>
                </a14:m>
                <a:endParaRPr lang="es-EC" dirty="0" smtClean="0"/>
              </a:p>
              <a:p>
                <a:pPr marL="0" indent="0" algn="just">
                  <a:buNone/>
                </a:pPr>
                <a:endParaRPr lang="es-EC" dirty="0"/>
              </a:p>
              <a:p>
                <a:pPr marL="0" indent="0" algn="ctr">
                  <a:buNone/>
                </a:pP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𝑉</m:t>
                        </m:r>
                      </m:e>
                      <m:sub>
                        <m:r>
                          <a:rPr lang="es-EC" sz="2000" i="1">
                            <a:latin typeface="Cambria Math" panose="02040503050406030204" pitchFamily="18" charset="0"/>
                          </a:rPr>
                          <m:t>𝑎𝑖𝑟𝑒</m:t>
                        </m:r>
                      </m:sub>
                    </m:sSub>
                    <m:r>
                      <a:rPr lang="es-EC" sz="2000" i="1">
                        <a:latin typeface="Cambria Math" panose="02040503050406030204" pitchFamily="18" charset="0"/>
                      </a:rPr>
                      <m:t>=</m:t>
                    </m:r>
                    <m:f>
                      <m:fPr>
                        <m:ctrlPr>
                          <a:rPr lang="es-EC" sz="2000" i="1">
                            <a:latin typeface="Cambria Math" panose="02040503050406030204" pitchFamily="18" charset="0"/>
                          </a:rPr>
                        </m:ctrlPr>
                      </m:fPr>
                      <m:num>
                        <m:sSub>
                          <m:sSubPr>
                            <m:ctrlPr>
                              <a:rPr lang="es-EC"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𝑎𝑏𝑠</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𝑐𝑖𝑙</m:t>
                            </m:r>
                          </m:sub>
                        </m:sSub>
                      </m:num>
                      <m:den>
                        <m:sSub>
                          <m:sSubPr>
                            <m:ctrlPr>
                              <a:rPr lang="es-EC"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𝑎𝑡𝑚</m:t>
                            </m:r>
                          </m:sub>
                        </m:sSub>
                      </m:den>
                    </m:f>
                  </m:oMath>
                </a14:m>
                <a:r>
                  <a:rPr lang="en-US" sz="2000" i="1" dirty="0"/>
                  <a:t> </a:t>
                </a:r>
                <a:r>
                  <a:rPr lang="es-EC" sz="2000" i="1" dirty="0"/>
                  <a:t>                                        </a:t>
                </a:r>
                <a:endParaRPr lang="es-EC" sz="2000" i="1"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𝑎𝑖𝑟𝑒</m:t>
                          </m:r>
                        </m:sub>
                      </m:sSub>
                      <m:r>
                        <a:rPr lang="en-US" i="1">
                          <a:latin typeface="Cambria Math" panose="02040503050406030204" pitchFamily="18" charset="0"/>
                        </a:rPr>
                        <m:t>=</m:t>
                      </m:r>
                      <m:f>
                        <m:fPr>
                          <m:ctrlPr>
                            <a:rPr lang="es-EC" i="1">
                              <a:latin typeface="Cambria Math" panose="02040503050406030204" pitchFamily="18" charset="0"/>
                            </a:rPr>
                          </m:ctrlPr>
                        </m:fPr>
                        <m:num>
                          <m:r>
                            <a:rPr lang="en-US" i="1">
                              <a:latin typeface="Cambria Math" panose="02040503050406030204" pitchFamily="18" charset="0"/>
                            </a:rPr>
                            <m:t>2.04 [</m:t>
                          </m:r>
                          <m:r>
                            <a:rPr lang="en-US" i="1">
                              <a:latin typeface="Cambria Math" panose="02040503050406030204" pitchFamily="18" charset="0"/>
                            </a:rPr>
                            <m:t>𝐵𝑎𝑟</m:t>
                          </m:r>
                          <m:r>
                            <a:rPr lang="en-US" i="1">
                              <a:latin typeface="Cambria Math" panose="02040503050406030204" pitchFamily="18" charset="0"/>
                            </a:rPr>
                            <m:t>|∗0.0462[</m:t>
                          </m:r>
                          <m:r>
                            <a:rPr lang="en-US" i="1">
                              <a:latin typeface="Cambria Math" panose="02040503050406030204" pitchFamily="18" charset="0"/>
                            </a:rPr>
                            <m:t>𝑙𝑡</m:t>
                          </m:r>
                          <m:r>
                            <a:rPr lang="en-US" i="1">
                              <a:latin typeface="Cambria Math" panose="02040503050406030204" pitchFamily="18" charset="0"/>
                            </a:rPr>
                            <m:t>]</m:t>
                          </m:r>
                        </m:num>
                        <m:den>
                          <m:r>
                            <a:rPr lang="en-US" i="1">
                              <a:latin typeface="Cambria Math" panose="02040503050406030204" pitchFamily="18" charset="0"/>
                            </a:rPr>
                            <m:t>1 [</m:t>
                          </m:r>
                          <m:r>
                            <a:rPr lang="en-US" i="1">
                              <a:latin typeface="Cambria Math" panose="02040503050406030204" pitchFamily="18" charset="0"/>
                            </a:rPr>
                            <m:t>𝐵𝑎𝑟</m:t>
                          </m:r>
                          <m:r>
                            <a:rPr lang="en-US" i="1">
                              <a:latin typeface="Cambria Math" panose="02040503050406030204" pitchFamily="18" charset="0"/>
                            </a:rPr>
                            <m:t>]</m:t>
                          </m:r>
                        </m:den>
                      </m:f>
                    </m:oMath>
                  </m:oMathPara>
                </a14:m>
                <a:endParaRPr lang="es-EC" dirty="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𝑎𝑖𝑟𝑒</m:t>
                          </m:r>
                        </m:sub>
                      </m:sSub>
                      <m:r>
                        <a:rPr lang="en-US" i="1">
                          <a:latin typeface="Cambria Math" panose="02040503050406030204" pitchFamily="18" charset="0"/>
                        </a:rPr>
                        <m:t>=0.094[</m:t>
                      </m:r>
                      <m:r>
                        <a:rPr lang="en-US" i="1">
                          <a:latin typeface="Cambria Math" panose="02040503050406030204" pitchFamily="18" charset="0"/>
                        </a:rPr>
                        <m:t>𝑙𝑡</m:t>
                      </m:r>
                      <m:r>
                        <a:rPr lang="en-US" i="1">
                          <a:latin typeface="Cambria Math" panose="02040503050406030204" pitchFamily="18" charset="0"/>
                        </a:rPr>
                        <m:t>]</m:t>
                      </m:r>
                    </m:oMath>
                  </m:oMathPara>
                </a14:m>
                <a:endParaRPr lang="es-EC" dirty="0"/>
              </a:p>
              <a:p>
                <a:pPr marL="0" indent="0">
                  <a:buNone/>
                </a:pPr>
                <a:endParaRPr lang="es-MX" dirty="0" smtClean="0"/>
              </a:p>
              <a:p>
                <a:pPr marL="0" indent="0">
                  <a:buNone/>
                </a:pPr>
                <a:r>
                  <a:rPr lang="es-MX" dirty="0" smtClean="0"/>
                  <a:t>El </a:t>
                </a:r>
                <a:r>
                  <a:rPr lang="es-MX" dirty="0"/>
                  <a:t>consumo de aire (C), suponiendo que la máquina realiza n ciclos por minutos será:</a:t>
                </a:r>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𝐶</m:t>
                      </m:r>
                      <m:r>
                        <a:rPr lang="es-EC" i="1">
                          <a:latin typeface="Cambria Math" panose="02040503050406030204" pitchFamily="18" charset="0"/>
                        </a:rPr>
                        <m:t>=</m:t>
                      </m:r>
                      <m:sSub>
                        <m:sSubPr>
                          <m:ctrlPr>
                            <a:rPr lang="es-EC"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𝑎𝑖𝑟𝑒</m:t>
                          </m:r>
                        </m:sub>
                      </m:sSub>
                      <m:r>
                        <a:rPr lang="es-EC" i="1">
                          <a:latin typeface="Cambria Math" panose="02040503050406030204" pitchFamily="18" charset="0"/>
                        </a:rPr>
                        <m:t>∗</m:t>
                      </m:r>
                      <m:r>
                        <a:rPr lang="en-US" i="1">
                          <a:latin typeface="Cambria Math" panose="02040503050406030204" pitchFamily="18" charset="0"/>
                        </a:rPr>
                        <m:t>𝑛</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𝐶</m:t>
                      </m:r>
                      <m:r>
                        <a:rPr lang="en-US" i="1">
                          <a:latin typeface="Cambria Math" panose="02040503050406030204" pitchFamily="18" charset="0"/>
                        </a:rPr>
                        <m:t>=0.094</m:t>
                      </m:r>
                      <m:d>
                        <m:dPr>
                          <m:begChr m:val="["/>
                          <m:endChr m:val="]"/>
                          <m:ctrlPr>
                            <a:rPr lang="es-EC" i="1">
                              <a:latin typeface="Cambria Math" panose="02040503050406030204" pitchFamily="18" charset="0"/>
                            </a:rPr>
                          </m:ctrlPr>
                        </m:dPr>
                        <m:e>
                          <m:r>
                            <a:rPr lang="en-US" i="1">
                              <a:latin typeface="Cambria Math" panose="02040503050406030204" pitchFamily="18" charset="0"/>
                            </a:rPr>
                            <m:t>𝑙𝑡</m:t>
                          </m:r>
                        </m:e>
                      </m:d>
                      <m:r>
                        <a:rPr lang="en-US" i="1">
                          <a:latin typeface="Cambria Math" panose="02040503050406030204" pitchFamily="18" charset="0"/>
                        </a:rPr>
                        <m:t>∗10[</m:t>
                      </m:r>
                      <m:f>
                        <m:fPr>
                          <m:ctrlPr>
                            <a:rPr lang="es-EC" i="1">
                              <a:latin typeface="Cambria Math" panose="02040503050406030204" pitchFamily="18" charset="0"/>
                            </a:rPr>
                          </m:ctrlPr>
                        </m:fPr>
                        <m:num>
                          <m:r>
                            <a:rPr lang="en-US" i="1">
                              <a:latin typeface="Cambria Math" panose="02040503050406030204" pitchFamily="18" charset="0"/>
                            </a:rPr>
                            <m:t>𝑐𝑖𝑐𝑙𝑜𝑠</m:t>
                          </m:r>
                        </m:num>
                        <m:den>
                          <m:r>
                            <a:rPr lang="en-US" i="1">
                              <a:latin typeface="Cambria Math" panose="02040503050406030204" pitchFamily="18" charset="0"/>
                            </a:rPr>
                            <m:t>𝑚𝑖𝑛</m:t>
                          </m:r>
                        </m:den>
                      </m:f>
                      <m:r>
                        <a:rPr lang="en-US" i="1">
                          <a:latin typeface="Cambria Math" panose="02040503050406030204" pitchFamily="18" charset="0"/>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𝐶</m:t>
                      </m:r>
                      <m:r>
                        <a:rPr lang="en-US" i="1">
                          <a:latin typeface="Cambria Math" panose="02040503050406030204" pitchFamily="18" charset="0"/>
                        </a:rPr>
                        <m:t>=0.942 [</m:t>
                      </m:r>
                      <m:f>
                        <m:fPr>
                          <m:ctrlPr>
                            <a:rPr lang="es-EC" i="1">
                              <a:latin typeface="Cambria Math" panose="02040503050406030204" pitchFamily="18" charset="0"/>
                            </a:rPr>
                          </m:ctrlPr>
                        </m:fPr>
                        <m:num>
                          <m:r>
                            <a:rPr lang="en-US" i="1">
                              <a:latin typeface="Cambria Math" panose="02040503050406030204" pitchFamily="18" charset="0"/>
                            </a:rPr>
                            <m:t>𝑙𝑡</m:t>
                          </m:r>
                        </m:num>
                        <m:den>
                          <m:r>
                            <a:rPr lang="en-US" i="1">
                              <a:latin typeface="Cambria Math" panose="02040503050406030204" pitchFamily="18" charset="0"/>
                            </a:rPr>
                            <m:t>𝑚𝑖𝑛</m:t>
                          </m:r>
                        </m:den>
                      </m:f>
                      <m:r>
                        <a:rPr lang="en-US" i="1">
                          <a:latin typeface="Cambria Math" panose="02040503050406030204" pitchFamily="18" charset="0"/>
                        </a:rPr>
                        <m:t>]≈1[</m:t>
                      </m:r>
                      <m:f>
                        <m:fPr>
                          <m:ctrlPr>
                            <a:rPr lang="es-EC" i="1">
                              <a:latin typeface="Cambria Math" panose="02040503050406030204" pitchFamily="18" charset="0"/>
                            </a:rPr>
                          </m:ctrlPr>
                        </m:fPr>
                        <m:num>
                          <m:r>
                            <a:rPr lang="en-US" i="1">
                              <a:latin typeface="Cambria Math" panose="02040503050406030204" pitchFamily="18" charset="0"/>
                            </a:rPr>
                            <m:t>𝑙𝑡</m:t>
                          </m:r>
                        </m:num>
                        <m:den>
                          <m:r>
                            <a:rPr lang="en-US" i="1">
                              <a:latin typeface="Cambria Math" panose="02040503050406030204" pitchFamily="18" charset="0"/>
                            </a:rPr>
                            <m:t>𝑚𝑖𝑛</m:t>
                          </m:r>
                        </m:den>
                      </m:f>
                      <m:r>
                        <a:rPr lang="en-US" i="1">
                          <a:latin typeface="Cambria Math" panose="02040503050406030204" pitchFamily="18" charset="0"/>
                        </a:rPr>
                        <m:t>]</m:t>
                      </m:r>
                    </m:oMath>
                  </m:oMathPara>
                </a14:m>
                <a:endParaRPr lang="es-EC" dirty="0"/>
              </a:p>
              <a:p>
                <a:pPr marL="0" indent="0">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2474" y="1090379"/>
                <a:ext cx="10058400" cy="5767621"/>
              </a:xfrm>
              <a:blipFill rotWithShape="0">
                <a:blip r:embed="rId2"/>
                <a:stretch>
                  <a:fillRect l="-485" t="-634" r="-545"/>
                </a:stretch>
              </a:blipFill>
            </p:spPr>
            <p:txBody>
              <a:bodyPr/>
              <a:lstStyle/>
              <a:p>
                <a:r>
                  <a:rPr lang="es-EC">
                    <a:noFill/>
                  </a:rPr>
                  <a:t> </a:t>
                </a:r>
              </a:p>
            </p:txBody>
          </p:sp>
        </mc:Fallback>
      </mc:AlternateContent>
      <p:pic>
        <p:nvPicPr>
          <p:cNvPr id="4" name="4 Imagen" descr="D:\Simbolos\Escudo-Mecatrónica-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23700666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621102"/>
            <a:ext cx="10058400" cy="5413938"/>
          </a:xfrm>
        </p:spPr>
        <p:txBody>
          <a:bodyPr/>
          <a:lstStyle/>
          <a:p>
            <a:pPr marL="0" indent="0" algn="just">
              <a:buNone/>
            </a:pPr>
            <a:r>
              <a:rPr lang="es-EC" dirty="0"/>
              <a:t>De esta manera se ha seleccionado el compresor Shimaha Modelo W-2006A de ¾ HP, cuyo caudal es de 150 Litros por </a:t>
            </a:r>
            <a:r>
              <a:rPr lang="es-EC" dirty="0" smtClean="0"/>
              <a:t>minuto</a:t>
            </a:r>
            <a:r>
              <a:rPr lang="es-EC" dirty="0"/>
              <a:t>.</a:t>
            </a:r>
            <a:endParaRPr lang="es-EC" dirty="0" smtClean="0"/>
          </a:p>
          <a:p>
            <a:pPr marL="0" indent="0" algn="just">
              <a:buNone/>
            </a:pPr>
            <a:endParaRPr lang="es-EC" dirty="0"/>
          </a:p>
          <a:p>
            <a:pPr marL="0" indent="0">
              <a:buNone/>
            </a:pPr>
            <a:r>
              <a:rPr lang="es-ES_tradnl" b="1" dirty="0"/>
              <a:t>Características técnicas del Compresor Shimaha W-2006 A</a:t>
            </a:r>
            <a:endParaRPr lang="es-EC" b="1" dirty="0"/>
          </a:p>
          <a:p>
            <a:pPr marL="0" indent="0" algn="just">
              <a:buNone/>
            </a:pPr>
            <a:endParaRPr lang="es-EC" dirty="0" smtClean="0"/>
          </a:p>
          <a:p>
            <a:pPr marL="0" indent="0" algn="just">
              <a:buNone/>
            </a:pPr>
            <a:endParaRPr lang="es-EC" dirty="0" smtClean="0"/>
          </a:p>
          <a:p>
            <a:pPr marL="0" indent="0" algn="just">
              <a:buNone/>
            </a:pPr>
            <a:endParaRPr lang="es-EC" dirty="0"/>
          </a:p>
          <a:p>
            <a:pPr marL="0" indent="0" algn="just">
              <a:buNone/>
            </a:pPr>
            <a:endParaRPr lang="es-EC" dirty="0"/>
          </a:p>
          <a:p>
            <a:endParaRPr lang="es-EC" dirty="0"/>
          </a:p>
        </p:txBody>
      </p:sp>
      <p:graphicFrame>
        <p:nvGraphicFramePr>
          <p:cNvPr id="6" name="Table 5"/>
          <p:cNvGraphicFramePr>
            <a:graphicFrameLocks noGrp="1"/>
          </p:cNvGraphicFramePr>
          <p:nvPr>
            <p:extLst>
              <p:ext uri="{D42A27DB-BD31-4B8C-83A1-F6EECF244321}">
                <p14:modId xmlns:p14="http://schemas.microsoft.com/office/powerpoint/2010/main" val="2279734320"/>
              </p:ext>
            </p:extLst>
          </p:nvPr>
        </p:nvGraphicFramePr>
        <p:xfrm>
          <a:off x="1360098" y="2605705"/>
          <a:ext cx="6192388" cy="2006120"/>
        </p:xfrm>
        <a:graphic>
          <a:graphicData uri="http://schemas.openxmlformats.org/drawingml/2006/table">
            <a:tbl>
              <a:tblPr firstRow="1" firstCol="1" bandRow="1">
                <a:tableStyleId>{5C22544A-7EE6-4342-B048-85BDC9FD1C3A}</a:tableStyleId>
              </a:tblPr>
              <a:tblGrid>
                <a:gridCol w="3096194"/>
                <a:gridCol w="3096194"/>
              </a:tblGrid>
              <a:tr h="250765">
                <a:tc>
                  <a:txBody>
                    <a:bodyPr/>
                    <a:lstStyle/>
                    <a:p>
                      <a:pPr>
                        <a:spcAft>
                          <a:spcPts val="0"/>
                        </a:spcAft>
                      </a:pPr>
                      <a:r>
                        <a:rPr lang="es-MX" sz="1600" dirty="0">
                          <a:effectLst/>
                        </a:rPr>
                        <a:t>Potencia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¾</a:t>
                      </a:r>
                      <a:r>
                        <a:rPr lang="en-US" sz="1600">
                          <a:effectLst/>
                        </a:rPr>
                        <a:t> [HP]</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765">
                <a:tc>
                  <a:txBody>
                    <a:bodyPr/>
                    <a:lstStyle/>
                    <a:p>
                      <a:pPr>
                        <a:spcAft>
                          <a:spcPts val="0"/>
                        </a:spcAft>
                      </a:pPr>
                      <a:r>
                        <a:rPr lang="es-MX" sz="1600">
                          <a:effectLst/>
                        </a:rPr>
                        <a:t>Caudal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150 [L/min]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765">
                <a:tc>
                  <a:txBody>
                    <a:bodyPr/>
                    <a:lstStyle/>
                    <a:p>
                      <a:pPr>
                        <a:spcAft>
                          <a:spcPts val="0"/>
                        </a:spcAft>
                      </a:pPr>
                      <a:r>
                        <a:rPr lang="es-MX" sz="1600">
                          <a:effectLst/>
                        </a:rPr>
                        <a:t>Tanque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61 [lts]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765">
                <a:tc>
                  <a:txBody>
                    <a:bodyPr/>
                    <a:lstStyle/>
                    <a:p>
                      <a:pPr>
                        <a:spcAft>
                          <a:spcPts val="0"/>
                        </a:spcAft>
                      </a:pPr>
                      <a:r>
                        <a:rPr lang="es-MX" sz="1600">
                          <a:effectLst/>
                        </a:rPr>
                        <a:t>Voltaje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110 [V]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765">
                <a:tc>
                  <a:txBody>
                    <a:bodyPr/>
                    <a:lstStyle/>
                    <a:p>
                      <a:pPr>
                        <a:spcAft>
                          <a:spcPts val="0"/>
                        </a:spcAft>
                      </a:pPr>
                      <a:r>
                        <a:rPr lang="es-MX" sz="1600">
                          <a:effectLst/>
                        </a:rPr>
                        <a:t>Frecuencia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60 [Hz]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765">
                <a:tc>
                  <a:txBody>
                    <a:bodyPr/>
                    <a:lstStyle/>
                    <a:p>
                      <a:pPr>
                        <a:spcAft>
                          <a:spcPts val="0"/>
                        </a:spcAft>
                      </a:pPr>
                      <a:r>
                        <a:rPr lang="es-MX" sz="1600">
                          <a:effectLst/>
                        </a:rPr>
                        <a:t>Peso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dirty="0">
                          <a:effectLst/>
                        </a:rPr>
                        <a:t>16 [Kg]</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765">
                <a:tc>
                  <a:txBody>
                    <a:bodyPr/>
                    <a:lstStyle/>
                    <a:p>
                      <a:pPr>
                        <a:spcAft>
                          <a:spcPts val="0"/>
                        </a:spcAft>
                      </a:pPr>
                      <a:r>
                        <a:rPr lang="es-MX" sz="1600">
                          <a:effectLst/>
                        </a:rPr>
                        <a:t>Presión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a:effectLst/>
                        </a:rPr>
                        <a:t>1251 [Lb]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765">
                <a:tc>
                  <a:txBody>
                    <a:bodyPr/>
                    <a:lstStyle/>
                    <a:p>
                      <a:pPr>
                        <a:spcAft>
                          <a:spcPts val="0"/>
                        </a:spcAft>
                      </a:pPr>
                      <a:r>
                        <a:rPr lang="es-MX" sz="1600">
                          <a:effectLst/>
                        </a:rPr>
                        <a:t>Rev.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MX" sz="1600" dirty="0">
                          <a:effectLst/>
                        </a:rPr>
                        <a:t>3400 [rpm]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7" name="Picture 6" descr="http://pomosa.com.mx/290-325-thickbox/compresores-wd20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3390" y="2545320"/>
            <a:ext cx="2451771" cy="2371737"/>
          </a:xfrm>
          <a:prstGeom prst="rect">
            <a:avLst/>
          </a:prstGeom>
          <a:noFill/>
          <a:ln>
            <a:noFill/>
          </a:ln>
        </p:spPr>
      </p:pic>
    </p:spTree>
    <p:extLst>
      <p:ext uri="{BB962C8B-B14F-4D97-AF65-F5344CB8AC3E}">
        <p14:creationId xmlns:p14="http://schemas.microsoft.com/office/powerpoint/2010/main" val="21527901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46" y="2344962"/>
            <a:ext cx="10058400" cy="1450757"/>
          </a:xfrm>
        </p:spPr>
        <p:txBody>
          <a:bodyPr>
            <a:normAutofit fontScale="90000"/>
          </a:bodyPr>
          <a:lstStyle/>
          <a:p>
            <a:pPr algn="ctr"/>
            <a:r>
              <a:rPr lang="es-EC" sz="8000" dirty="0" smtClean="0">
                <a:solidFill>
                  <a:schemeClr val="accent1"/>
                </a:solidFill>
              </a:rPr>
              <a:t>DISEÑO ELÉCTRICO Y ELECTRÓNICO</a:t>
            </a:r>
            <a:endParaRPr lang="es-EC" sz="8000" dirty="0">
              <a:solidFill>
                <a:schemeClr val="accent1"/>
              </a:solidFill>
            </a:endParaRPr>
          </a:p>
        </p:txBody>
      </p:sp>
    </p:spTree>
    <p:extLst>
      <p:ext uri="{BB962C8B-B14F-4D97-AF65-F5344CB8AC3E}">
        <p14:creationId xmlns:p14="http://schemas.microsoft.com/office/powerpoint/2010/main" val="3290941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400" b="1" dirty="0"/>
              <a:t>SELECCIÓN DE COMPONENTES  ELÉCTRICOS </a:t>
            </a:r>
            <a:r>
              <a:rPr lang="es-MX" sz="4400" b="1" dirty="0" smtClean="0"/>
              <a:t/>
            </a:r>
            <a:br>
              <a:rPr lang="es-MX" sz="4400" b="1" dirty="0" smtClean="0"/>
            </a:br>
            <a:r>
              <a:rPr lang="es-MX" sz="4400" b="1" dirty="0" smtClean="0"/>
              <a:t>Y ELECTRÓNICOS</a:t>
            </a:r>
            <a:r>
              <a:rPr lang="es-MX" b="1" dirty="0" smtClean="0"/>
              <a:t/>
            </a:r>
            <a:br>
              <a:rPr lang="es-MX" b="1" dirty="0" smtClean="0"/>
            </a:br>
            <a:r>
              <a:rPr lang="es-MX" sz="4000" b="1" dirty="0"/>
              <a:t>SELECCIÓN DEL MOTOR PASO A PASO</a:t>
            </a:r>
            <a:endParaRPr lang="es-EC" b="1" dirty="0"/>
          </a:p>
        </p:txBody>
      </p:sp>
      <p:pic>
        <p:nvPicPr>
          <p:cNvPr id="3"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
        <p:nvSpPr>
          <p:cNvPr id="4" name="TextBox 3"/>
          <p:cNvSpPr txBox="1"/>
          <p:nvPr/>
        </p:nvSpPr>
        <p:spPr>
          <a:xfrm>
            <a:off x="1164566" y="2096219"/>
            <a:ext cx="9991114" cy="4247317"/>
          </a:xfrm>
          <a:prstGeom prst="rect">
            <a:avLst/>
          </a:prstGeom>
          <a:noFill/>
        </p:spPr>
        <p:txBody>
          <a:bodyPr wrap="square" rtlCol="0">
            <a:spAutoFit/>
          </a:bodyPr>
          <a:lstStyle/>
          <a:p>
            <a:pPr algn="just"/>
            <a:r>
              <a:rPr lang="es-ES_tradnl" dirty="0"/>
              <a:t>Para la selección del motor paso a paso se deben considerar las ventajas y desventajas que poseen este tipo de motores.</a:t>
            </a:r>
            <a:endParaRPr lang="es-EC" dirty="0"/>
          </a:p>
          <a:p>
            <a:pPr algn="just"/>
            <a:r>
              <a:rPr lang="es-ES_tradnl" dirty="0"/>
              <a:t> </a:t>
            </a:r>
            <a:endParaRPr lang="es-EC" dirty="0"/>
          </a:p>
          <a:p>
            <a:pPr lvl="0" algn="just"/>
            <a:r>
              <a:rPr lang="es-ES_tradnl" dirty="0"/>
              <a:t>Ventajas:</a:t>
            </a:r>
            <a:endParaRPr lang="es-EC" dirty="0"/>
          </a:p>
          <a:p>
            <a:pPr marL="285750" lvl="0" indent="-285750" algn="just">
              <a:buFont typeface="Wingdings" panose="05000000000000000000" pitchFamily="2" charset="2"/>
              <a:buChar char="q"/>
            </a:pPr>
            <a:r>
              <a:rPr lang="es-ES_tradnl" dirty="0"/>
              <a:t>Gran capacidad para asegurar un posicionamiento simple y exacto.</a:t>
            </a:r>
            <a:endParaRPr lang="es-EC" dirty="0"/>
          </a:p>
          <a:p>
            <a:pPr marL="285750" lvl="0" indent="-285750" algn="just">
              <a:buFont typeface="Wingdings" panose="05000000000000000000" pitchFamily="2" charset="2"/>
              <a:buChar char="q"/>
            </a:pPr>
            <a:r>
              <a:rPr lang="es-ES_tradnl" dirty="0"/>
              <a:t>El control se realiza en bucle abierto sin necesidad de sensores de realimentación.</a:t>
            </a:r>
            <a:endParaRPr lang="es-EC" dirty="0"/>
          </a:p>
          <a:p>
            <a:pPr marL="285750" lvl="0" indent="-285750" algn="just">
              <a:buFont typeface="Wingdings" panose="05000000000000000000" pitchFamily="2" charset="2"/>
              <a:buChar char="q"/>
            </a:pPr>
            <a:r>
              <a:rPr lang="es-ES_tradnl" dirty="0"/>
              <a:t>Pueden girar de forma continua, con velocidad variable.</a:t>
            </a:r>
            <a:endParaRPr lang="es-EC" dirty="0"/>
          </a:p>
          <a:p>
            <a:pPr marL="285750" lvl="0" indent="-285750" algn="just">
              <a:buFont typeface="Wingdings" panose="05000000000000000000" pitchFamily="2" charset="2"/>
              <a:buChar char="q"/>
            </a:pPr>
            <a:r>
              <a:rPr lang="es-ES_tradnl" dirty="0"/>
              <a:t>Motores muy ligeros, fiables y fáciles de controlar.</a:t>
            </a:r>
            <a:endParaRPr lang="es-EC" dirty="0"/>
          </a:p>
          <a:p>
            <a:pPr algn="just"/>
            <a:r>
              <a:rPr lang="es-ES_tradnl" dirty="0"/>
              <a:t> </a:t>
            </a:r>
            <a:endParaRPr lang="es-EC" dirty="0"/>
          </a:p>
          <a:p>
            <a:pPr lvl="0" algn="just"/>
            <a:r>
              <a:rPr lang="es-ES_tradnl" dirty="0"/>
              <a:t>Desventajas:</a:t>
            </a:r>
            <a:endParaRPr lang="es-EC" dirty="0"/>
          </a:p>
          <a:p>
            <a:pPr marL="285750" lvl="0" indent="-285750" algn="just">
              <a:buFont typeface="Wingdings" panose="05000000000000000000" pitchFamily="2" charset="2"/>
              <a:buChar char="q"/>
            </a:pPr>
            <a:r>
              <a:rPr lang="es-ES_tradnl" dirty="0"/>
              <a:t>Funcionamiento a bajas velocidades no es suave (discretizado por los pasos).</a:t>
            </a:r>
            <a:endParaRPr lang="es-EC" dirty="0"/>
          </a:p>
          <a:p>
            <a:pPr marL="285750" lvl="0" indent="-285750" algn="just">
              <a:buFont typeface="Wingdings" panose="05000000000000000000" pitchFamily="2" charset="2"/>
              <a:buChar char="q"/>
            </a:pPr>
            <a:r>
              <a:rPr lang="es-ES_tradnl" dirty="0"/>
              <a:t>Existe el riesgo de pérdida de alguna posición por trabajar en bucle abierto.</a:t>
            </a:r>
            <a:endParaRPr lang="es-EC" dirty="0"/>
          </a:p>
          <a:p>
            <a:pPr marL="285750" lvl="0" indent="-285750" algn="just">
              <a:buFont typeface="Wingdings" panose="05000000000000000000" pitchFamily="2" charset="2"/>
              <a:buChar char="q"/>
            </a:pPr>
            <a:r>
              <a:rPr lang="es-ES_tradnl" dirty="0"/>
              <a:t>Tienden a sobrecalentarse trabajando a velocidades elevadas.</a:t>
            </a:r>
            <a:endParaRPr lang="es-EC" dirty="0"/>
          </a:p>
          <a:p>
            <a:pPr marL="285750" lvl="0" indent="-285750" algn="just">
              <a:buFont typeface="Wingdings" panose="05000000000000000000" pitchFamily="2" charset="2"/>
              <a:buChar char="q"/>
            </a:pPr>
            <a:r>
              <a:rPr lang="es-ES_tradnl" dirty="0"/>
              <a:t>Presentan un límite en el tamaño que pueden alcanzar.</a:t>
            </a:r>
            <a:endParaRPr lang="es-EC" dirty="0"/>
          </a:p>
          <a:p>
            <a:endParaRPr lang="es-EC" dirty="0"/>
          </a:p>
        </p:txBody>
      </p:sp>
    </p:spTree>
    <p:extLst>
      <p:ext uri="{BB962C8B-B14F-4D97-AF65-F5344CB8AC3E}">
        <p14:creationId xmlns:p14="http://schemas.microsoft.com/office/powerpoint/2010/main" val="21479611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53683"/>
            <a:ext cx="10058400" cy="5681357"/>
          </a:xfrm>
        </p:spPr>
        <p:txBody>
          <a:bodyPr/>
          <a:lstStyle/>
          <a:p>
            <a:pPr marL="0" indent="0" algn="just">
              <a:buNone/>
            </a:pPr>
            <a:r>
              <a:rPr lang="es-ES_tradnl" dirty="0"/>
              <a:t>Una vez analizadas las ventajas y desventajas que presentan los motores paso a paso se considera seleccionar el motor Nema 23HS45-4204S, siendo uno de los motores paso a paso de torque 3 [</a:t>
            </a:r>
            <a:r>
              <a:rPr lang="es-ES_tradnl" dirty="0" smtClean="0"/>
              <a:t>Nm] más adecuado para la transmisión de potencia del sistema de engranaje y de bajo costo.</a:t>
            </a:r>
          </a:p>
          <a:p>
            <a:pPr marL="0" indent="0" algn="just">
              <a:buNone/>
            </a:pPr>
            <a:endParaRPr lang="es-ES_tradnl" dirty="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r>
              <a:rPr lang="es-ES_tradnl" dirty="0"/>
              <a:t>Para solventar la desventaja del riesgo de pérdida de alguna posición por el motor paso a paso seleccionado, se ha considerado la utilización de un encoder incremental que mida el desplazamiento angular de la flecha del motor y con ello contar con un control </a:t>
            </a:r>
            <a:r>
              <a:rPr lang="es-ES_tradnl" dirty="0" smtClean="0"/>
              <a:t>retroalimentado del sistema.</a:t>
            </a:r>
            <a:endParaRPr lang="es-EC" dirty="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endParaRPr lang="es-ES_tradnl" dirty="0"/>
          </a:p>
          <a:p>
            <a:pPr marL="0" indent="0" algn="just">
              <a:buNone/>
            </a:pPr>
            <a:endParaRPr lang="es-ES_tradnl" dirty="0" smtClean="0"/>
          </a:p>
          <a:p>
            <a:pPr marL="0" indent="0" algn="just">
              <a:buNone/>
            </a:pPr>
            <a:endParaRPr lang="es-EC" dirty="0"/>
          </a:p>
        </p:txBody>
      </p:sp>
      <p:pic>
        <p:nvPicPr>
          <p:cNvPr id="4" name="Picture 3" descr="http://ecx.images-amazon.com/images/I/41gN7VmwDw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0768" y="1748831"/>
            <a:ext cx="1950463" cy="1934648"/>
          </a:xfrm>
          <a:prstGeom prst="rect">
            <a:avLst/>
          </a:prstGeom>
          <a:noFill/>
          <a:ln>
            <a:noFill/>
          </a:ln>
        </p:spPr>
      </p:pic>
    </p:spTree>
    <p:extLst>
      <p:ext uri="{BB962C8B-B14F-4D97-AF65-F5344CB8AC3E}">
        <p14:creationId xmlns:p14="http://schemas.microsoft.com/office/powerpoint/2010/main" val="18766179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76948"/>
            <a:ext cx="10058400" cy="529662"/>
          </a:xfrm>
        </p:spPr>
        <p:txBody>
          <a:bodyPr>
            <a:normAutofit fontScale="90000"/>
          </a:bodyPr>
          <a:lstStyle/>
          <a:p>
            <a:r>
              <a:rPr lang="es-MX" sz="3600" b="1" dirty="0"/>
              <a:t>SELECCIÓN Y DESCRIPCIÓN DEL STEPPER DRIVER</a:t>
            </a:r>
            <a:endParaRPr lang="es-EC" sz="3600" b="1" dirty="0"/>
          </a:p>
        </p:txBody>
      </p:sp>
      <p:sp>
        <p:nvSpPr>
          <p:cNvPr id="3" name="Content Placeholder 2"/>
          <p:cNvSpPr>
            <a:spLocks noGrp="1"/>
          </p:cNvSpPr>
          <p:nvPr>
            <p:ph idx="1"/>
          </p:nvPr>
        </p:nvSpPr>
        <p:spPr/>
        <p:txBody>
          <a:bodyPr>
            <a:normAutofit lnSpcReduction="10000"/>
          </a:bodyPr>
          <a:lstStyle/>
          <a:p>
            <a:pPr algn="just"/>
            <a:r>
              <a:rPr lang="es-ES_tradnl" sz="2400" dirty="0"/>
              <a:t>Un stepper driver es un dispositivo que recibe una señal de mando de un sistema de control, amplifica la señal, y transmite corriente eléctrica a un motor paso a paso con el fin de producir el movimiento proporcional a la señal de mando. Esta señal de mando puede ser el número de pasos a realizar y la dirección de rotación</a:t>
            </a:r>
            <a:r>
              <a:rPr lang="es-ES_tradnl" sz="2400" dirty="0" smtClean="0"/>
              <a:t>.</a:t>
            </a:r>
          </a:p>
          <a:p>
            <a:pPr algn="just"/>
            <a:endParaRPr lang="es-ES_tradnl" sz="2400" dirty="0"/>
          </a:p>
          <a:p>
            <a:pPr algn="just"/>
            <a:r>
              <a:rPr lang="es-ES_tradnl" sz="2400" dirty="0"/>
              <a:t>Para la selección de los stepper driver </a:t>
            </a:r>
            <a:r>
              <a:rPr lang="es-ES_tradnl" sz="2400" dirty="0" smtClean="0"/>
              <a:t>fue </a:t>
            </a:r>
            <a:r>
              <a:rPr lang="es-ES_tradnl" sz="2400" dirty="0"/>
              <a:t>necesario conocer que motor a pasos se va a implementar en el proyecto. </a:t>
            </a:r>
            <a:endParaRPr lang="es-ES_tradnl" sz="2400" dirty="0" smtClean="0"/>
          </a:p>
          <a:p>
            <a:pPr algn="just"/>
            <a:r>
              <a:rPr lang="es-ES_tradnl" sz="2400" dirty="0" smtClean="0"/>
              <a:t>Para </a:t>
            </a:r>
            <a:r>
              <a:rPr lang="es-ES_tradnl" sz="2400" dirty="0"/>
              <a:t>motores a pasos NEMA 23 la tarjeta Toshiba TB6560 AHQ de 3.5 amperios, brinda las mejores características en un driver para potenciar y controlar con mayor precisión.</a:t>
            </a:r>
            <a:endParaRPr lang="es-EC" sz="2400" dirty="0"/>
          </a:p>
          <a:p>
            <a:pPr algn="just"/>
            <a:endParaRPr lang="es-EC" dirty="0"/>
          </a:p>
          <a:p>
            <a:endParaRPr lang="es-EC" dirty="0"/>
          </a:p>
        </p:txBody>
      </p:sp>
      <p:pic>
        <p:nvPicPr>
          <p:cNvPr id="4" name="4 Imagen" descr="D:\Simbolos\Escudo-Mecatrónica-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0874" y="229349"/>
            <a:ext cx="1296839" cy="1495199"/>
          </a:xfrm>
          <a:prstGeom prst="rect">
            <a:avLst/>
          </a:prstGeom>
          <a:noFill/>
          <a:ln>
            <a:noFill/>
          </a:ln>
        </p:spPr>
      </p:pic>
    </p:spTree>
    <p:extLst>
      <p:ext uri="{BB962C8B-B14F-4D97-AF65-F5344CB8AC3E}">
        <p14:creationId xmlns:p14="http://schemas.microsoft.com/office/powerpoint/2010/main" val="1907119897"/>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avo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7751</TotalTime>
  <Words>9115</Words>
  <Application>Microsoft Office PowerPoint</Application>
  <PresentationFormat>Widescreen</PresentationFormat>
  <Paragraphs>2176</Paragraphs>
  <Slides>160</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160</vt:i4>
      </vt:variant>
    </vt:vector>
  </HeadingPairs>
  <TitlesOfParts>
    <vt:vector size="177" baseType="lpstr">
      <vt:lpstr>Arial</vt:lpstr>
      <vt:lpstr>Calibri</vt:lpstr>
      <vt:lpstr>Calibri Light</vt:lpstr>
      <vt:lpstr>Cambria Math</vt:lpstr>
      <vt:lpstr>Century Gothic</vt:lpstr>
      <vt:lpstr>Courier New</vt:lpstr>
      <vt:lpstr>Droid Sans Fallback</vt:lpstr>
      <vt:lpstr>Garamond</vt:lpstr>
      <vt:lpstr>Symbol</vt:lpstr>
      <vt:lpstr>Times New Roman</vt:lpstr>
      <vt:lpstr>Trebuchet MS</vt:lpstr>
      <vt:lpstr>Wingdings</vt:lpstr>
      <vt:lpstr>Wingdings 3</vt:lpstr>
      <vt:lpstr>Facet</vt:lpstr>
      <vt:lpstr>Retrospect</vt:lpstr>
      <vt:lpstr>Office Theme</vt:lpstr>
      <vt:lpstr>Savon</vt:lpstr>
      <vt:lpstr>PowerPoint Presentation</vt:lpstr>
      <vt:lpstr>INTRODUCCIÓN</vt:lpstr>
      <vt:lpstr>DEFINICIÓN DEL PROBLEMA</vt:lpstr>
      <vt:lpstr>JUSTIFICACIÓN</vt:lpstr>
      <vt:lpstr>ALCANCE  COMPONENTES MECÁNICOS</vt:lpstr>
      <vt:lpstr>ALCANCE  COMPONENTES ÉLECTRICOS - ELECTRÓNICOS</vt:lpstr>
      <vt:lpstr>ALCANCE COMPONENTES DEL SISTEMA DE CONTROL</vt:lpstr>
      <vt:lpstr>ALCANCE SOFTWARS PARA IMPLEMENTACIÓN, ANÁLISIS Y  SIMULACIÓN</vt:lpstr>
      <vt:lpstr>Objetivo General</vt:lpstr>
      <vt:lpstr>Objetivos Específicos</vt:lpstr>
      <vt:lpstr>Objetivos Específicos</vt:lpstr>
      <vt:lpstr>FUNDAMENTOS  TEÓRICOS</vt:lpstr>
      <vt:lpstr>Serigrafía</vt:lpstr>
      <vt:lpstr>Elemento y Materiales para Serigrafía El Marco</vt:lpstr>
      <vt:lpstr>Elemento y Materiales para Serigrafía Formato de marcos</vt:lpstr>
      <vt:lpstr>Elemento y Materiales para Serigrafía El Tejido</vt:lpstr>
      <vt:lpstr>Elemento y Materiales para Serigrafía El Tejido</vt:lpstr>
      <vt:lpstr>Elemento y Materiales para Serigrafía El Racle</vt:lpstr>
      <vt:lpstr>Aplicación de acuerdo a la dureza de la  hoja o goma</vt:lpstr>
      <vt:lpstr>Elemento y Materiales para Serigrafía Las Tintas</vt:lpstr>
      <vt:lpstr>Sustancias auxiliares para tintas </vt:lpstr>
      <vt:lpstr>Elemento y Materiales para Serigrafía El Clisado</vt:lpstr>
      <vt:lpstr>PROCESO DE IMPRESIÓN SERIGRÁFICA VARIABLES</vt:lpstr>
      <vt:lpstr>PROCESO DE IMPRESIÓN SERIGRÁFICA NIVELACIÓN DE LA TINTA</vt:lpstr>
      <vt:lpstr>Velocidad de la máquina y recorrido del racle</vt:lpstr>
      <vt:lpstr>Velocidad de la máquina y recorrido del racle</vt:lpstr>
      <vt:lpstr>PROCESO DE IMPRESIÓN SERIGRÁFICA EJECUCIÓN</vt:lpstr>
      <vt:lpstr>PROCESO DE IMPRESIÓN SERIGRÁFICA DEFECTOS DE IMPRESIÓN</vt:lpstr>
      <vt:lpstr>Dispositivos de Impresión Mecánicos</vt:lpstr>
      <vt:lpstr>Dispositivos de Impresión Automáticos</vt:lpstr>
      <vt:lpstr>DISEÑO MECÁNICO </vt:lpstr>
      <vt:lpstr>ESQUEMA DE LA MÁQUINA  SERIGRÁFICA AUTOMATIZADA</vt:lpstr>
      <vt:lpstr>ANÁLISIS DE CARGAS ESTÁTICAS</vt:lpstr>
      <vt:lpstr>PowerPoint Presentation</vt:lpstr>
      <vt:lpstr>PowerPoint Presentation</vt:lpstr>
      <vt:lpstr>Resultados de las fuerzas, momentos y reacciones Resuelto mediante Software de Ingeniería</vt:lpstr>
      <vt:lpstr>DISEÑO DEL MECANISMO DE TRANSMISIÓN DE POTENCIA MOTOR – ENGRANE</vt:lpstr>
      <vt:lpstr>DISEÑO DEL SISTEMA DE REDUCCION PIÑÓN - ENGRANE</vt:lpstr>
      <vt:lpstr>PowerPoint Presentation</vt:lpstr>
      <vt:lpstr>Parámetros del piñón y engrane</vt:lpstr>
      <vt:lpstr>Cálculo del esfuerzo último de tensión del engranaje</vt:lpstr>
      <vt:lpstr>PowerPoint Presentation</vt:lpstr>
      <vt:lpstr>PowerPoint Presentation</vt:lpstr>
      <vt:lpstr>PowerPoint Presentation</vt:lpstr>
      <vt:lpstr>PowerPoint Presentation</vt:lpstr>
      <vt:lpstr>PowerPoint Presentation</vt:lpstr>
      <vt:lpstr>Fuerza tangencial que se genera en el engrane debido al torque.</vt:lpstr>
      <vt:lpstr>PowerPoint Presentation</vt:lpstr>
      <vt:lpstr>Cálculo del esfuerzo de contacto del engranaje</vt:lpstr>
      <vt:lpstr>PowerPoint Presentation</vt:lpstr>
      <vt:lpstr>PowerPoint Presentation</vt:lpstr>
      <vt:lpstr>PowerPoint Presentation</vt:lpstr>
      <vt:lpstr>PowerPoint Presentation</vt:lpstr>
      <vt:lpstr>DISEÑO DE LOS BRAZOS GIRATORIOS</vt:lpstr>
      <vt:lpstr>PowerPoint Presentation</vt:lpstr>
      <vt:lpstr>PowerPoint Presentation</vt:lpstr>
      <vt:lpstr>PowerPoint Presentation</vt:lpstr>
      <vt:lpstr>DISEÑO DEL EJE DE ENGRANE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DISEÑO DE LA BASE CILINDRICA</vt:lpstr>
      <vt:lpstr>PowerPoint Presentation</vt:lpstr>
      <vt:lpstr>PowerPoint Presentation</vt:lpstr>
      <vt:lpstr>PowerPoint Presentation</vt:lpstr>
      <vt:lpstr>DISEÑO DEL BRAZO DE IMPRESIÓN</vt:lpstr>
      <vt:lpstr>PowerPoint Presentation</vt:lpstr>
      <vt:lpstr>PowerPoint Presentation</vt:lpstr>
      <vt:lpstr>PowerPoint Presentation</vt:lpstr>
      <vt:lpstr>Selección del rodamiento</vt:lpstr>
      <vt:lpstr>PowerPoint Presentation</vt:lpstr>
      <vt:lpstr>PowerPoint Presentation</vt:lpstr>
      <vt:lpstr>PowerPoint Presentation</vt:lpstr>
      <vt:lpstr>Diseño del husillo de bolas</vt:lpstr>
      <vt:lpstr>Husillo de bolas analizado para el diseño</vt:lpstr>
      <vt:lpstr>Cálculo de la vida nominal del husillo</vt:lpstr>
      <vt:lpstr>PowerPoint Presentation</vt:lpstr>
      <vt:lpstr>Cálculo de la velocidad crítica del eje del husillo</vt:lpstr>
      <vt:lpstr>PowerPoint Presentation</vt:lpstr>
      <vt:lpstr>Cálculo del par de entrada</vt:lpstr>
      <vt:lpstr>PowerPoint Presentation</vt:lpstr>
      <vt:lpstr>SELECCIÓN DEL ACTUADOR LINEAL NEUMÁTICO</vt:lpstr>
      <vt:lpstr>PowerPoint Presentation</vt:lpstr>
      <vt:lpstr>Matriz de Selección del cilindro neumático</vt:lpstr>
      <vt:lpstr>PowerPoint Presentation</vt:lpstr>
      <vt:lpstr>Cálculo de Presión</vt:lpstr>
      <vt:lpstr>PowerPoint Presentation</vt:lpstr>
      <vt:lpstr>PowerPoint Presentation</vt:lpstr>
      <vt:lpstr>PowerPoint Presentation</vt:lpstr>
      <vt:lpstr>PowerPoint Presentation</vt:lpstr>
      <vt:lpstr>DISEÑO ELÉCTRICO Y ELECTRÓNICO</vt:lpstr>
      <vt:lpstr>SELECCIÓN DE COMPONENTES  ELÉCTRICOS  Y ELECTRÓNICOS SELECCIÓN DEL MOTOR PASO A PASO</vt:lpstr>
      <vt:lpstr>PowerPoint Presentation</vt:lpstr>
      <vt:lpstr>SELECCIÓN Y DESCRIPCIÓN DEL STEPPER DRIVER</vt:lpstr>
      <vt:lpstr>PowerPoint Presentation</vt:lpstr>
      <vt:lpstr>SELECCIÓN DE LA VÁLVULA SOLENOIDE</vt:lpstr>
      <vt:lpstr>PowerPoint Presentation</vt:lpstr>
      <vt:lpstr>DISEÑO DEL SISTEMA DE CONTROL</vt:lpstr>
      <vt:lpstr>SELECCIÓN DE LA TÉCNICA DE CONTROL</vt:lpstr>
      <vt:lpstr>MODELAMIENTO DEL CONTROLADOR</vt:lpstr>
      <vt:lpstr>PowerPoint Presentation</vt:lpstr>
      <vt:lpstr>PowerPoint Presentation</vt:lpstr>
      <vt:lpstr>PowerPoint Presentation</vt:lpstr>
      <vt:lpstr>PowerPoint Presentation</vt:lpstr>
      <vt:lpstr>PowerPoint Presentation</vt:lpstr>
      <vt:lpstr>El diagrama de bloques del sistema de control del motor</vt:lpstr>
      <vt:lpstr>Sintonización del sistema de control</vt:lpstr>
      <vt:lpstr>SELECCIÓN DEL CONTROLADOR</vt:lpstr>
      <vt:lpstr>Características técnicas del Arduino MEGA 2560</vt:lpstr>
      <vt:lpstr>SELECCIÓN DEL SENSOR DE POSICIÓN ANGULAR</vt:lpstr>
      <vt:lpstr>PowerPoint Presentation</vt:lpstr>
      <vt:lpstr>ACONDICIONAMIENTO DE SEÑAL  PROVENIENTE DEL ENCODER INCREMENTAL</vt:lpstr>
      <vt:lpstr>PowerPoint Presentation</vt:lpstr>
      <vt:lpstr>PowerPoint Presentation</vt:lpstr>
      <vt:lpstr>PowerPoint Presentation</vt:lpstr>
      <vt:lpstr>PowerPoint Presentation</vt:lpstr>
      <vt:lpstr>SELECCIÓN SENSOR DE POSICIÓN LINEAL</vt:lpstr>
      <vt:lpstr>Matriz morfológica de la selección del  sensor de posición lineal</vt:lpstr>
      <vt:lpstr>Matrices de selección</vt:lpstr>
      <vt:lpstr>PowerPoint Presentation</vt:lpstr>
      <vt:lpstr>SELECCIÓN DE LAS FUENTES DE ALIMENTACIÓN FUENTE DE ALIMENTACIÓN DE LOS ACTUADORES</vt:lpstr>
      <vt:lpstr>FUENTE DE ALIMENTACIÓN DE SENSORES Y AMPLIFICADORES</vt:lpstr>
      <vt:lpstr>CIRCUITO DE PROTECCIÓN CONTRA SOBRECARGAS</vt:lpstr>
      <vt:lpstr>PowerPoint Presentation</vt:lpstr>
      <vt:lpstr>PowerPoint Presentation</vt:lpstr>
      <vt:lpstr>PowerPoint Presentation</vt:lpstr>
      <vt:lpstr>SELECCIÓN DEL SOFTWARE PARA DESARROLLO DEL HMI</vt:lpstr>
      <vt:lpstr>Software Processing</vt:lpstr>
      <vt:lpstr>IMPLEMENTACIÓN</vt:lpstr>
      <vt:lpstr>IMPLEMENTACIÓN MECÁNICA</vt:lpstr>
      <vt:lpstr>IMPLEMENTACIÓN DEL HARDWARE</vt:lpstr>
      <vt:lpstr>IMPLEMENTACIÓN DEL HARDWARE</vt:lpstr>
      <vt:lpstr>IMPLEMENTACIÓN DEL HARDWARE</vt:lpstr>
      <vt:lpstr>IMPLEMENTACIÓN DEL SOFTWARE PROGRAMACIÓN DEL CONTROLADOR</vt:lpstr>
      <vt:lpstr>PowerPoint Presentation</vt:lpstr>
      <vt:lpstr>PowerPoint Presentation</vt:lpstr>
      <vt:lpstr>PowerPoint Presentation</vt:lpstr>
      <vt:lpstr>PowerPoint Presentation</vt:lpstr>
      <vt:lpstr>PowerPoint Presentation</vt:lpstr>
      <vt:lpstr>PRUEBAS Y RESULTADOS</vt:lpstr>
      <vt:lpstr>FUNCIONAMIENTO DEL ENCODER INCREMENTAL</vt:lpstr>
      <vt:lpstr>FUNCIONAMIENTO DE LA IMPRESIÓN POR ETAPAS </vt:lpstr>
      <vt:lpstr>PowerPoint Presentation</vt:lpstr>
      <vt:lpstr>PowerPoint Presentation</vt:lpstr>
      <vt:lpstr>ANÁLLISIS DE COSTOS</vt:lpstr>
      <vt:lpstr>COSTOS DE MATERIA PRIMA</vt:lpstr>
      <vt:lpstr>COSTOS DE HERRAMIENTAS</vt:lpstr>
      <vt:lpstr>COSTOS DE MATERIALES</vt:lpstr>
      <vt:lpstr>COSTOS DE EQUIPOS</vt:lpstr>
      <vt:lpstr> COSTO TOTAL</vt:lpstr>
      <vt:lpstr>CONCLUSIONES</vt:lpstr>
      <vt:lpstr>CONCLUSIONES</vt:lpstr>
      <vt:lpstr>RECOMENDACIONES</vt:lpstr>
      <vt:lpstr>RECOMENDACIONES</vt:lpstr>
      <vt:lpstr>GRACIAS POR SU ATENCIÓN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Raúl Córdova</dc:creator>
  <cp:lastModifiedBy>Raúl Córdova</cp:lastModifiedBy>
  <cp:revision>170</cp:revision>
  <dcterms:created xsi:type="dcterms:W3CDTF">2016-04-09T12:53:19Z</dcterms:created>
  <dcterms:modified xsi:type="dcterms:W3CDTF">2016-04-23T17:16:57Z</dcterms:modified>
</cp:coreProperties>
</file>