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3">
  <p:sldMasterIdLst>
    <p:sldMasterId id="2147483660" r:id="rId1"/>
    <p:sldMasterId id="2147483661" r:id="rId2"/>
  </p:sldMasterIdLst>
  <p:notesMasterIdLst>
    <p:notesMasterId r:id="rId71"/>
  </p:notesMasterIdLst>
  <p:sldIdLst>
    <p:sldId id="256" r:id="rId3"/>
    <p:sldId id="257" r:id="rId4"/>
    <p:sldId id="523" r:id="rId5"/>
    <p:sldId id="525" r:id="rId6"/>
    <p:sldId id="529" r:id="rId7"/>
    <p:sldId id="526" r:id="rId8"/>
    <p:sldId id="575" r:id="rId9"/>
    <p:sldId id="533" r:id="rId10"/>
    <p:sldId id="532" r:id="rId11"/>
    <p:sldId id="535" r:id="rId12"/>
    <p:sldId id="538" r:id="rId13"/>
    <p:sldId id="539" r:id="rId14"/>
    <p:sldId id="540" r:id="rId15"/>
    <p:sldId id="543" r:id="rId16"/>
    <p:sldId id="544" r:id="rId17"/>
    <p:sldId id="618" r:id="rId18"/>
    <p:sldId id="545" r:id="rId19"/>
    <p:sldId id="547" r:id="rId20"/>
    <p:sldId id="548" r:id="rId21"/>
    <p:sldId id="551" r:id="rId22"/>
    <p:sldId id="620" r:id="rId23"/>
    <p:sldId id="550" r:id="rId24"/>
    <p:sldId id="619" r:id="rId25"/>
    <p:sldId id="555" r:id="rId26"/>
    <p:sldId id="556" r:id="rId27"/>
    <p:sldId id="558" r:id="rId28"/>
    <p:sldId id="588" r:id="rId29"/>
    <p:sldId id="589" r:id="rId30"/>
    <p:sldId id="590" r:id="rId31"/>
    <p:sldId id="591" r:id="rId32"/>
    <p:sldId id="610" r:id="rId33"/>
    <p:sldId id="557" r:id="rId34"/>
    <p:sldId id="611" r:id="rId35"/>
    <p:sldId id="612" r:id="rId36"/>
    <p:sldId id="592" r:id="rId37"/>
    <p:sldId id="593" r:id="rId38"/>
    <p:sldId id="594" r:id="rId39"/>
    <p:sldId id="597" r:id="rId40"/>
    <p:sldId id="598" r:id="rId41"/>
    <p:sldId id="595" r:id="rId42"/>
    <p:sldId id="623" r:id="rId43"/>
    <p:sldId id="599" r:id="rId44"/>
    <p:sldId id="600" r:id="rId45"/>
    <p:sldId id="602" r:id="rId46"/>
    <p:sldId id="604" r:id="rId47"/>
    <p:sldId id="616" r:id="rId48"/>
    <p:sldId id="606" r:id="rId49"/>
    <p:sldId id="609" r:id="rId50"/>
    <p:sldId id="562" r:id="rId51"/>
    <p:sldId id="607" r:id="rId52"/>
    <p:sldId id="563" r:id="rId53"/>
    <p:sldId id="564" r:id="rId54"/>
    <p:sldId id="608" r:id="rId55"/>
    <p:sldId id="565" r:id="rId56"/>
    <p:sldId id="566" r:id="rId57"/>
    <p:sldId id="582" r:id="rId58"/>
    <p:sldId id="583" r:id="rId59"/>
    <p:sldId id="584" r:id="rId60"/>
    <p:sldId id="567" r:id="rId61"/>
    <p:sldId id="568" r:id="rId62"/>
    <p:sldId id="613" r:id="rId63"/>
    <p:sldId id="614" r:id="rId64"/>
    <p:sldId id="615" r:id="rId65"/>
    <p:sldId id="571" r:id="rId66"/>
    <p:sldId id="573" r:id="rId67"/>
    <p:sldId id="577" r:id="rId68"/>
    <p:sldId id="578" r:id="rId69"/>
    <p:sldId id="580" r:id="rId70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5FFD5"/>
    <a:srgbClr val="97FF97"/>
    <a:srgbClr val="05FF05"/>
    <a:srgbClr val="009900"/>
    <a:srgbClr val="FBFFC5"/>
    <a:srgbClr val="F6FE8C"/>
    <a:srgbClr val="F3FE6A"/>
    <a:srgbClr val="EBFD03"/>
    <a:srgbClr val="BFC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D33532-A882-447A-B923-FB316AC436F2}">
  <a:tblStyle styleId="{D9D33532-A882-447A-B923-FB316AC436F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D206AEF1-B999-457D-8A05-201AB359B57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97EC8537-AD9B-4DC3-991B-76C18AC1551C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F3EC"/>
          </a:solidFill>
        </a:fill>
      </a:tcStyle>
    </a:wholeTbl>
    <a:band1H>
      <a:tcStyle>
        <a:tcBdr/>
        <a:fill>
          <a:solidFill>
            <a:srgbClr val="FBE4D5"/>
          </a:solidFill>
        </a:fill>
      </a:tcStyle>
    </a:band1H>
    <a:band1V>
      <a:tcStyle>
        <a:tcBdr/>
        <a:fill>
          <a:solidFill>
            <a:srgbClr val="FBE4D5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2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2"/>
          </a:solidFill>
        </a:fill>
      </a:tcStyle>
    </a:firstRow>
  </a:tblStyle>
  <a:tblStyle styleId="{5E38B030-07B4-42BD-975C-7A394EAD9B3C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2F7EE"/>
          </a:solidFill>
        </a:fill>
      </a:tcStyle>
    </a:wholeTbl>
    <a:band1H>
      <a:tcStyle>
        <a:tcBdr/>
        <a:fill>
          <a:solidFill>
            <a:srgbClr val="E2EED9"/>
          </a:solidFill>
        </a:fill>
      </a:tcStyle>
    </a:band1H>
    <a:band1V>
      <a:tcStyle>
        <a:tcBdr/>
        <a:fill>
          <a:solidFill>
            <a:srgbClr val="E2EED9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6"/>
          </a:solidFill>
        </a:fill>
      </a:tcStyle>
    </a:firstRow>
  </a:tblStyle>
  <a:tblStyle styleId="{232F72B0-B52E-492B-8A12-82751BD9F4A1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DBA178C1-4FAB-4E0A-B72A-BAB4622F77A8}" styleName="Table_5"/>
  <a:tblStyle styleId="{777D3FDC-1F5E-4D04-8FCE-A7A5B1C825C3}" styleName="Table_6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2F7EE"/>
          </a:solidFill>
        </a:fill>
      </a:tcStyle>
    </a:wholeTbl>
    <a:band1H>
      <a:tcStyle>
        <a:tcBdr/>
        <a:fill>
          <a:solidFill>
            <a:srgbClr val="E2EED9"/>
          </a:solidFill>
        </a:fill>
      </a:tcStyle>
    </a:band1H>
    <a:band1V>
      <a:tcStyle>
        <a:tcBdr/>
        <a:fill>
          <a:solidFill>
            <a:srgbClr val="E2EED9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6"/>
          </a:solidFill>
        </a:fill>
      </a:tcStyle>
    </a:firstRow>
  </a:tblStyle>
  <a:tblStyle styleId="{795717D4-B9E6-4C5D-9FDE-8130CD5DADFE}" styleName="Table_7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A1CC60D7-03D4-46F4-90B7-528113CCE135}" styleName="Table_8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BD401091-BEF3-4EAB-A68E-C81FEDBFFC1A}" styleName="Table_9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03C7D30D-8582-4504-8DA6-B3A121F26A80}" styleName="Table_1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E510764A-CFE3-4AC0-A61D-3CBDE8470941}" styleName="Table_1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D064A7D7-014C-475E-8A9F-03AA5FC69A68}" styleName="Table_1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9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9822EF-B135-4AC7-9A0C-82608B1E49DE}" type="doc">
      <dgm:prSet loTypeId="urn:microsoft.com/office/officeart/2005/8/layout/hProcess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438FC12-1FC6-4547-8BED-1BEA2860F347}">
      <dgm:prSet phldrT="[Text]" custT="1"/>
      <dgm:spPr/>
      <dgm:t>
        <a:bodyPr/>
        <a:lstStyle/>
        <a:p>
          <a:r>
            <a:rPr lang="es-ES" sz="1400" b="1" dirty="0"/>
            <a:t>UNIVERSIDAD DE LAS FUERZAS ARMADAS ¨ESPE¨</a:t>
          </a:r>
        </a:p>
      </dgm:t>
    </dgm:pt>
    <dgm:pt modelId="{177AC89B-951D-4201-97DF-A50CE48B9B54}" type="parTrans" cxnId="{D314F335-6F00-475E-A2DB-8C0632E86CEA}">
      <dgm:prSet/>
      <dgm:spPr/>
      <dgm:t>
        <a:bodyPr/>
        <a:lstStyle/>
        <a:p>
          <a:endParaRPr lang="es-ES"/>
        </a:p>
      </dgm:t>
    </dgm:pt>
    <dgm:pt modelId="{2B13D6F0-5AE2-4E11-A1DA-EB00AD90C807}" type="sibTrans" cxnId="{D314F335-6F00-475E-A2DB-8C0632E86CEA}">
      <dgm:prSet/>
      <dgm:spPr/>
      <dgm:t>
        <a:bodyPr/>
        <a:lstStyle/>
        <a:p>
          <a:endParaRPr lang="es-ES"/>
        </a:p>
      </dgm:t>
    </dgm:pt>
    <dgm:pt modelId="{6AE645EA-E52B-44DD-88D2-8C943F618B91}">
      <dgm:prSet phldrT="[Text]" custT="1"/>
      <dgm:spPr/>
      <dgm:t>
        <a:bodyPr/>
        <a:lstStyle/>
        <a:p>
          <a:r>
            <a:rPr lang="es-ES" sz="1050" b="1" dirty="0"/>
            <a:t>DEPARTAMENTO DE CIENCIAS DE LA TIERRA Y LA CONSTRUCCIÓN</a:t>
          </a:r>
        </a:p>
      </dgm:t>
    </dgm:pt>
    <dgm:pt modelId="{93F63B2B-CE08-4626-A0CC-0AF775CB3A86}" type="parTrans" cxnId="{12495C89-CD48-4DA1-BB1A-ADAC8CC7B3DA}">
      <dgm:prSet/>
      <dgm:spPr/>
      <dgm:t>
        <a:bodyPr/>
        <a:lstStyle/>
        <a:p>
          <a:endParaRPr lang="es-ES"/>
        </a:p>
      </dgm:t>
    </dgm:pt>
    <dgm:pt modelId="{EA52F9A4-7E6F-4ACD-97D1-C2486E9C4635}" type="sibTrans" cxnId="{12495C89-CD48-4DA1-BB1A-ADAC8CC7B3DA}">
      <dgm:prSet/>
      <dgm:spPr/>
      <dgm:t>
        <a:bodyPr/>
        <a:lstStyle/>
        <a:p>
          <a:endParaRPr lang="es-ES"/>
        </a:p>
      </dgm:t>
    </dgm:pt>
    <dgm:pt modelId="{92F40CAD-F552-4F08-8678-80946EC6E81C}">
      <dgm:prSet phldrT="[Text]"/>
      <dgm:spPr/>
      <dgm:t>
        <a:bodyPr/>
        <a:lstStyle/>
        <a:p>
          <a:r>
            <a:rPr lang="es-ES"/>
            <a:t>ESTUDIOS</a:t>
          </a:r>
          <a:endParaRPr lang="es-ES" dirty="0"/>
        </a:p>
      </dgm:t>
    </dgm:pt>
    <dgm:pt modelId="{3DAABC2A-A986-4C4C-8065-4F5FBFF95122}" type="parTrans" cxnId="{36D1D1A9-CBBC-4894-88B3-78BD1DB18AA1}">
      <dgm:prSet/>
      <dgm:spPr/>
      <dgm:t>
        <a:bodyPr/>
        <a:lstStyle/>
        <a:p>
          <a:endParaRPr lang="es-ES"/>
        </a:p>
      </dgm:t>
    </dgm:pt>
    <dgm:pt modelId="{9AF7937E-668B-49EF-90C1-D1B89CEB897E}" type="sibTrans" cxnId="{36D1D1A9-CBBC-4894-88B3-78BD1DB18AA1}">
      <dgm:prSet/>
      <dgm:spPr/>
      <dgm:t>
        <a:bodyPr/>
        <a:lstStyle/>
        <a:p>
          <a:endParaRPr lang="es-ES"/>
        </a:p>
      </dgm:t>
    </dgm:pt>
    <dgm:pt modelId="{D7D857FC-8706-4C55-B56F-63FEF4A76FC2}">
      <dgm:prSet phldrT="[Text]" custT="1"/>
      <dgm:spPr/>
      <dgm:t>
        <a:bodyPr/>
        <a:lstStyle/>
        <a:p>
          <a:r>
            <a:rPr lang="es-ES" sz="1200" b="1" dirty="0"/>
            <a:t>LABORATORIO DE SUELOS</a:t>
          </a:r>
        </a:p>
      </dgm:t>
    </dgm:pt>
    <dgm:pt modelId="{8A183165-E2C4-49A8-962C-4A04702E44F0}" type="parTrans" cxnId="{49F3B271-7A61-480E-83BB-FBD7FD6495A0}">
      <dgm:prSet/>
      <dgm:spPr/>
      <dgm:t>
        <a:bodyPr/>
        <a:lstStyle/>
        <a:p>
          <a:endParaRPr lang="es-ES"/>
        </a:p>
      </dgm:t>
    </dgm:pt>
    <dgm:pt modelId="{DD3ED476-999F-4B11-AE1F-3D480948DAE0}" type="sibTrans" cxnId="{49F3B271-7A61-480E-83BB-FBD7FD6495A0}">
      <dgm:prSet/>
      <dgm:spPr/>
      <dgm:t>
        <a:bodyPr/>
        <a:lstStyle/>
        <a:p>
          <a:endParaRPr lang="es-ES"/>
        </a:p>
      </dgm:t>
    </dgm:pt>
    <dgm:pt modelId="{FB687558-28B9-4D2F-8340-A5893626E369}">
      <dgm:prSet phldrT="[Text]"/>
      <dgm:spPr/>
      <dgm:t>
        <a:bodyPr/>
        <a:lstStyle/>
        <a:p>
          <a:r>
            <a:rPr lang="es-ES" dirty="0"/>
            <a:t>FILTRACIONES</a:t>
          </a:r>
        </a:p>
      </dgm:t>
    </dgm:pt>
    <dgm:pt modelId="{4FCB36B8-A5C8-4ECF-8779-10FFFF23865B}" type="parTrans" cxnId="{1DFD16D1-7231-43F8-AF68-3E6FE75BB9BD}">
      <dgm:prSet/>
      <dgm:spPr/>
      <dgm:t>
        <a:bodyPr/>
        <a:lstStyle/>
        <a:p>
          <a:endParaRPr lang="es-ES"/>
        </a:p>
      </dgm:t>
    </dgm:pt>
    <dgm:pt modelId="{72FAA545-2BAB-4DCA-A65A-BC8144EE6EE6}" type="sibTrans" cxnId="{1DFD16D1-7231-43F8-AF68-3E6FE75BB9BD}">
      <dgm:prSet/>
      <dgm:spPr/>
      <dgm:t>
        <a:bodyPr/>
        <a:lstStyle/>
        <a:p>
          <a:endParaRPr lang="es-ES"/>
        </a:p>
      </dgm:t>
    </dgm:pt>
    <dgm:pt modelId="{364E882A-ACB8-4B70-8C02-812E232BD9F7}">
      <dgm:prSet phldrT="[Text]"/>
      <dgm:spPr/>
      <dgm:t>
        <a:bodyPr/>
        <a:lstStyle/>
        <a:p>
          <a:r>
            <a:rPr lang="es-ES" dirty="0"/>
            <a:t>DISEÑO DE PRESAS</a:t>
          </a:r>
        </a:p>
      </dgm:t>
    </dgm:pt>
    <dgm:pt modelId="{B04803DF-F804-49F4-9C7F-69F7734DE740}" type="parTrans" cxnId="{171449A2-B7C8-492A-8DD5-139EC26D71FF}">
      <dgm:prSet/>
      <dgm:spPr/>
      <dgm:t>
        <a:bodyPr/>
        <a:lstStyle/>
        <a:p>
          <a:endParaRPr lang="es-ES"/>
        </a:p>
      </dgm:t>
    </dgm:pt>
    <dgm:pt modelId="{6967B37F-6E89-44DD-8C07-4E6A5839EFAF}" type="sibTrans" cxnId="{171449A2-B7C8-492A-8DD5-139EC26D71FF}">
      <dgm:prSet/>
      <dgm:spPr/>
      <dgm:t>
        <a:bodyPr/>
        <a:lstStyle/>
        <a:p>
          <a:endParaRPr lang="es-ES"/>
        </a:p>
      </dgm:t>
    </dgm:pt>
    <dgm:pt modelId="{5B835B5B-4442-41E4-AA6C-557ED87F3F02}">
      <dgm:prSet phldrT="[Text]"/>
      <dgm:spPr/>
      <dgm:t>
        <a:bodyPr/>
        <a:lstStyle/>
        <a:p>
          <a:r>
            <a:rPr lang="es-ES" dirty="0"/>
            <a:t>ESTRUCTURAS HIDRÁULICAS</a:t>
          </a:r>
        </a:p>
      </dgm:t>
    </dgm:pt>
    <dgm:pt modelId="{882C6F28-39EC-4035-9E43-DD12B3B806EB}" type="parTrans" cxnId="{4E9A9C7C-BABB-4AC1-91D4-4111D93924AD}">
      <dgm:prSet/>
      <dgm:spPr/>
      <dgm:t>
        <a:bodyPr/>
        <a:lstStyle/>
        <a:p>
          <a:endParaRPr lang="es-EC"/>
        </a:p>
      </dgm:t>
    </dgm:pt>
    <dgm:pt modelId="{F4CD8984-D208-4537-AA5A-36949A1310FB}" type="sibTrans" cxnId="{4E9A9C7C-BABB-4AC1-91D4-4111D93924AD}">
      <dgm:prSet/>
      <dgm:spPr/>
      <dgm:t>
        <a:bodyPr/>
        <a:lstStyle/>
        <a:p>
          <a:endParaRPr lang="es-EC"/>
        </a:p>
      </dgm:t>
    </dgm:pt>
    <dgm:pt modelId="{2DA41B66-2BF2-41E1-A230-1C2B6E0DF06A}">
      <dgm:prSet phldrT="[Text]"/>
      <dgm:spPr/>
      <dgm:t>
        <a:bodyPr/>
        <a:lstStyle/>
        <a:p>
          <a:r>
            <a:rPr lang="es-ES" dirty="0"/>
            <a:t>CONSULTORÍA</a:t>
          </a:r>
        </a:p>
      </dgm:t>
    </dgm:pt>
    <dgm:pt modelId="{F4A16B31-1327-4EC4-8343-A1AFBD3F49A3}" type="sibTrans" cxnId="{BEC8FAEC-9B74-407B-B568-22E77878D77E}">
      <dgm:prSet/>
      <dgm:spPr/>
      <dgm:t>
        <a:bodyPr/>
        <a:lstStyle/>
        <a:p>
          <a:endParaRPr lang="es-ES"/>
        </a:p>
      </dgm:t>
    </dgm:pt>
    <dgm:pt modelId="{9D9BF63D-0AB6-4D6C-85CB-E19AFFB69133}" type="parTrans" cxnId="{BEC8FAEC-9B74-407B-B568-22E77878D77E}">
      <dgm:prSet/>
      <dgm:spPr/>
      <dgm:t>
        <a:bodyPr/>
        <a:lstStyle/>
        <a:p>
          <a:endParaRPr lang="es-ES"/>
        </a:p>
      </dgm:t>
    </dgm:pt>
    <dgm:pt modelId="{70777AF3-E6E0-42E5-9944-D5D161375366}" type="pres">
      <dgm:prSet presAssocID="{D99822EF-B135-4AC7-9A0C-82608B1E49D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DF9497C-FED7-4982-8390-2EEA70D6EEB2}" type="pres">
      <dgm:prSet presAssocID="{2438FC12-1FC6-4547-8BED-1BEA2860F347}" presName="compNode" presStyleCnt="0"/>
      <dgm:spPr/>
    </dgm:pt>
    <dgm:pt modelId="{29DB4CB7-896B-4BFE-8DE1-F865201F8057}" type="pres">
      <dgm:prSet presAssocID="{2438FC12-1FC6-4547-8BED-1BEA2860F347}" presName="noGeometry" presStyleCnt="0"/>
      <dgm:spPr/>
    </dgm:pt>
    <dgm:pt modelId="{CEDEF0C5-E9AF-4DFA-ACB7-A798CCA8E175}" type="pres">
      <dgm:prSet presAssocID="{2438FC12-1FC6-4547-8BED-1BEA2860F347}" presName="childTextVisible" presStyleLbl="bgAccFollowNode1" presStyleIdx="0" presStyleCnt="3">
        <dgm:presLayoutVars>
          <dgm:bulletEnabled val="1"/>
        </dgm:presLayoutVars>
      </dgm:prSet>
      <dgm:spPr/>
    </dgm:pt>
    <dgm:pt modelId="{95018EE4-BE6C-4565-A430-A1CFC00FCA53}" type="pres">
      <dgm:prSet presAssocID="{2438FC12-1FC6-4547-8BED-1BEA2860F347}" presName="childTextHidden" presStyleLbl="bgAccFollowNode1" presStyleIdx="0" presStyleCnt="3"/>
      <dgm:spPr/>
    </dgm:pt>
    <dgm:pt modelId="{003789A2-79C6-4615-9623-9C36860D93E9}" type="pres">
      <dgm:prSet presAssocID="{2438FC12-1FC6-4547-8BED-1BEA2860F347}" presName="parentText" presStyleLbl="node1" presStyleIdx="0" presStyleCnt="3" custScaleX="123516" custScaleY="123517" custLinFactNeighborX="70145" custLinFactNeighborY="201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D5D8EA-23FE-4196-9EF8-23A57CB936EC}" type="pres">
      <dgm:prSet presAssocID="{2438FC12-1FC6-4547-8BED-1BEA2860F347}" presName="aSpace" presStyleCnt="0"/>
      <dgm:spPr/>
    </dgm:pt>
    <dgm:pt modelId="{8CDF13CC-1F43-4D23-A5AA-A1EFE94CC867}" type="pres">
      <dgm:prSet presAssocID="{6AE645EA-E52B-44DD-88D2-8C943F618B91}" presName="compNode" presStyleCnt="0"/>
      <dgm:spPr/>
    </dgm:pt>
    <dgm:pt modelId="{EF777DE4-FC62-4AAF-880B-8491C371C3E1}" type="pres">
      <dgm:prSet presAssocID="{6AE645EA-E52B-44DD-88D2-8C943F618B91}" presName="noGeometry" presStyleCnt="0"/>
      <dgm:spPr/>
    </dgm:pt>
    <dgm:pt modelId="{BD9A0358-FF9B-4967-BFE0-D501315F5B22}" type="pres">
      <dgm:prSet presAssocID="{6AE645EA-E52B-44DD-88D2-8C943F618B91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80D160-F338-4627-95F1-963C837ADFBC}" type="pres">
      <dgm:prSet presAssocID="{6AE645EA-E52B-44DD-88D2-8C943F618B91}" presName="childTextHidden" presStyleLbl="bgAccFollowNode1" presStyleIdx="1" presStyleCnt="3"/>
      <dgm:spPr/>
      <dgm:t>
        <a:bodyPr/>
        <a:lstStyle/>
        <a:p>
          <a:endParaRPr lang="es-ES"/>
        </a:p>
      </dgm:t>
    </dgm:pt>
    <dgm:pt modelId="{019AAFA3-7E52-4B25-A099-2AD2903B6330}" type="pres">
      <dgm:prSet presAssocID="{6AE645EA-E52B-44DD-88D2-8C943F618B91}" presName="parentText" presStyleLbl="node1" presStyleIdx="1" presStyleCnt="3" custScaleX="11250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70EB7B-7A56-4A7E-A962-821D16B9824E}" type="pres">
      <dgm:prSet presAssocID="{6AE645EA-E52B-44DD-88D2-8C943F618B91}" presName="aSpace" presStyleCnt="0"/>
      <dgm:spPr/>
    </dgm:pt>
    <dgm:pt modelId="{E4A5D8A4-86EC-44D0-9E6A-41954ADC6B22}" type="pres">
      <dgm:prSet presAssocID="{D7D857FC-8706-4C55-B56F-63FEF4A76FC2}" presName="compNode" presStyleCnt="0"/>
      <dgm:spPr/>
    </dgm:pt>
    <dgm:pt modelId="{25B9A143-5113-40FD-A5E1-3854655B73AE}" type="pres">
      <dgm:prSet presAssocID="{D7D857FC-8706-4C55-B56F-63FEF4A76FC2}" presName="noGeometry" presStyleCnt="0"/>
      <dgm:spPr/>
    </dgm:pt>
    <dgm:pt modelId="{10FEA516-D7E9-4086-B9FE-83A0A7059EC1}" type="pres">
      <dgm:prSet presAssocID="{D7D857FC-8706-4C55-B56F-63FEF4A76FC2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0C4A2E-ED38-4AC0-AFFA-60115C538D00}" type="pres">
      <dgm:prSet presAssocID="{D7D857FC-8706-4C55-B56F-63FEF4A76FC2}" presName="childTextHidden" presStyleLbl="bgAccFollowNode1" presStyleIdx="2" presStyleCnt="3"/>
      <dgm:spPr/>
      <dgm:t>
        <a:bodyPr/>
        <a:lstStyle/>
        <a:p>
          <a:endParaRPr lang="es-ES"/>
        </a:p>
      </dgm:t>
    </dgm:pt>
    <dgm:pt modelId="{D6DDFED7-A80F-4B0A-816D-959997A9CE53}" type="pres">
      <dgm:prSet presAssocID="{D7D857FC-8706-4C55-B56F-63FEF4A76FC2}" presName="parentText" presStyleLbl="node1" presStyleIdx="2" presStyleCnt="3" custScaleX="118696" custScaleY="99101" custLinFactNeighborX="-6665" custLinFactNeighborY="-132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C644BF7-E33C-426C-AAED-012C92B113B0}" type="presOf" srcId="{FB687558-28B9-4D2F-8340-A5893626E369}" destId="{10FEA516-D7E9-4086-B9FE-83A0A7059EC1}" srcOrd="0" destOrd="0" presId="urn:microsoft.com/office/officeart/2005/8/layout/hProcess6"/>
    <dgm:cxn modelId="{67D5C844-CE86-454D-AEEE-031AB0EAE502}" type="presOf" srcId="{2DA41B66-2BF2-41E1-A230-1C2B6E0DF06A}" destId="{BD9A0358-FF9B-4967-BFE0-D501315F5B22}" srcOrd="0" destOrd="1" presId="urn:microsoft.com/office/officeart/2005/8/layout/hProcess6"/>
    <dgm:cxn modelId="{5A515CD8-9D5F-43F5-801C-8F50023019AF}" type="presOf" srcId="{D99822EF-B135-4AC7-9A0C-82608B1E49DE}" destId="{70777AF3-E6E0-42E5-9944-D5D161375366}" srcOrd="0" destOrd="0" presId="urn:microsoft.com/office/officeart/2005/8/layout/hProcess6"/>
    <dgm:cxn modelId="{019EB5D6-DC09-4203-8BE0-A97DF420DABC}" type="presOf" srcId="{2DA41B66-2BF2-41E1-A230-1C2B6E0DF06A}" destId="{A180D160-F338-4627-95F1-963C837ADFBC}" srcOrd="1" destOrd="1" presId="urn:microsoft.com/office/officeart/2005/8/layout/hProcess6"/>
    <dgm:cxn modelId="{D314F335-6F00-475E-A2DB-8C0632E86CEA}" srcId="{D99822EF-B135-4AC7-9A0C-82608B1E49DE}" destId="{2438FC12-1FC6-4547-8BED-1BEA2860F347}" srcOrd="0" destOrd="0" parTransId="{177AC89B-951D-4201-97DF-A50CE48B9B54}" sibTransId="{2B13D6F0-5AE2-4E11-A1DA-EB00AD90C807}"/>
    <dgm:cxn modelId="{12495C89-CD48-4DA1-BB1A-ADAC8CC7B3DA}" srcId="{D99822EF-B135-4AC7-9A0C-82608B1E49DE}" destId="{6AE645EA-E52B-44DD-88D2-8C943F618B91}" srcOrd="1" destOrd="0" parTransId="{93F63B2B-CE08-4626-A0CC-0AF775CB3A86}" sibTransId="{EA52F9A4-7E6F-4ACD-97D1-C2486E9C4635}"/>
    <dgm:cxn modelId="{395800B6-ED02-4827-B3D1-25B3ABFF393D}" type="presOf" srcId="{92F40CAD-F552-4F08-8678-80946EC6E81C}" destId="{A180D160-F338-4627-95F1-963C837ADFBC}" srcOrd="1" destOrd="0" presId="urn:microsoft.com/office/officeart/2005/8/layout/hProcess6"/>
    <dgm:cxn modelId="{BEC8FAEC-9B74-407B-B568-22E77878D77E}" srcId="{6AE645EA-E52B-44DD-88D2-8C943F618B91}" destId="{2DA41B66-2BF2-41E1-A230-1C2B6E0DF06A}" srcOrd="1" destOrd="0" parTransId="{9D9BF63D-0AB6-4D6C-85CB-E19AFFB69133}" sibTransId="{F4A16B31-1327-4EC4-8343-A1AFBD3F49A3}"/>
    <dgm:cxn modelId="{AC1C20B1-4C1D-47E7-951B-BEEB4C4E9DD9}" type="presOf" srcId="{2438FC12-1FC6-4547-8BED-1BEA2860F347}" destId="{003789A2-79C6-4615-9623-9C36860D93E9}" srcOrd="0" destOrd="0" presId="urn:microsoft.com/office/officeart/2005/8/layout/hProcess6"/>
    <dgm:cxn modelId="{3C4E12BD-0396-437C-A39C-B9FC5ED97855}" type="presOf" srcId="{FB687558-28B9-4D2F-8340-A5893626E369}" destId="{5F0C4A2E-ED38-4AC0-AFFA-60115C538D00}" srcOrd="1" destOrd="0" presId="urn:microsoft.com/office/officeart/2005/8/layout/hProcess6"/>
    <dgm:cxn modelId="{49F3B271-7A61-480E-83BB-FBD7FD6495A0}" srcId="{D99822EF-B135-4AC7-9A0C-82608B1E49DE}" destId="{D7D857FC-8706-4C55-B56F-63FEF4A76FC2}" srcOrd="2" destOrd="0" parTransId="{8A183165-E2C4-49A8-962C-4A04702E44F0}" sibTransId="{DD3ED476-999F-4B11-AE1F-3D480948DAE0}"/>
    <dgm:cxn modelId="{8ED031D2-5852-4AD8-B00F-DB632FD46B34}" type="presOf" srcId="{6AE645EA-E52B-44DD-88D2-8C943F618B91}" destId="{019AAFA3-7E52-4B25-A099-2AD2903B6330}" srcOrd="0" destOrd="0" presId="urn:microsoft.com/office/officeart/2005/8/layout/hProcess6"/>
    <dgm:cxn modelId="{A59840EF-54A3-41BF-A6CD-AEABA5D17F0E}" type="presOf" srcId="{D7D857FC-8706-4C55-B56F-63FEF4A76FC2}" destId="{D6DDFED7-A80F-4B0A-816D-959997A9CE53}" srcOrd="0" destOrd="0" presId="urn:microsoft.com/office/officeart/2005/8/layout/hProcess6"/>
    <dgm:cxn modelId="{726F9149-C1DD-491A-97B2-A6472AB0D4C4}" type="presOf" srcId="{5B835B5B-4442-41E4-AA6C-557ED87F3F02}" destId="{BD9A0358-FF9B-4967-BFE0-D501315F5B22}" srcOrd="0" destOrd="2" presId="urn:microsoft.com/office/officeart/2005/8/layout/hProcess6"/>
    <dgm:cxn modelId="{5F1C2DE6-DFAA-4292-BE28-37F87337F1C5}" type="presOf" srcId="{364E882A-ACB8-4B70-8C02-812E232BD9F7}" destId="{5F0C4A2E-ED38-4AC0-AFFA-60115C538D00}" srcOrd="1" destOrd="1" presId="urn:microsoft.com/office/officeart/2005/8/layout/hProcess6"/>
    <dgm:cxn modelId="{36D1D1A9-CBBC-4894-88B3-78BD1DB18AA1}" srcId="{6AE645EA-E52B-44DD-88D2-8C943F618B91}" destId="{92F40CAD-F552-4F08-8678-80946EC6E81C}" srcOrd="0" destOrd="0" parTransId="{3DAABC2A-A986-4C4C-8065-4F5FBFF95122}" sibTransId="{9AF7937E-668B-49EF-90C1-D1B89CEB897E}"/>
    <dgm:cxn modelId="{984BF9FE-C51B-4DBC-BD00-A54F3F4E570F}" type="presOf" srcId="{5B835B5B-4442-41E4-AA6C-557ED87F3F02}" destId="{A180D160-F338-4627-95F1-963C837ADFBC}" srcOrd="1" destOrd="2" presId="urn:microsoft.com/office/officeart/2005/8/layout/hProcess6"/>
    <dgm:cxn modelId="{1DFD16D1-7231-43F8-AF68-3E6FE75BB9BD}" srcId="{D7D857FC-8706-4C55-B56F-63FEF4A76FC2}" destId="{FB687558-28B9-4D2F-8340-A5893626E369}" srcOrd="0" destOrd="0" parTransId="{4FCB36B8-A5C8-4ECF-8779-10FFFF23865B}" sibTransId="{72FAA545-2BAB-4DCA-A65A-BC8144EE6EE6}"/>
    <dgm:cxn modelId="{3919C748-A9EC-460D-81AF-15129C5DD45E}" type="presOf" srcId="{92F40CAD-F552-4F08-8678-80946EC6E81C}" destId="{BD9A0358-FF9B-4967-BFE0-D501315F5B22}" srcOrd="0" destOrd="0" presId="urn:microsoft.com/office/officeart/2005/8/layout/hProcess6"/>
    <dgm:cxn modelId="{A66A8D53-6507-4BAD-A8D1-73DF8E753C27}" type="presOf" srcId="{364E882A-ACB8-4B70-8C02-812E232BD9F7}" destId="{10FEA516-D7E9-4086-B9FE-83A0A7059EC1}" srcOrd="0" destOrd="1" presId="urn:microsoft.com/office/officeart/2005/8/layout/hProcess6"/>
    <dgm:cxn modelId="{171449A2-B7C8-492A-8DD5-139EC26D71FF}" srcId="{D7D857FC-8706-4C55-B56F-63FEF4A76FC2}" destId="{364E882A-ACB8-4B70-8C02-812E232BD9F7}" srcOrd="1" destOrd="0" parTransId="{B04803DF-F804-49F4-9C7F-69F7734DE740}" sibTransId="{6967B37F-6E89-44DD-8C07-4E6A5839EFAF}"/>
    <dgm:cxn modelId="{4E9A9C7C-BABB-4AC1-91D4-4111D93924AD}" srcId="{6AE645EA-E52B-44DD-88D2-8C943F618B91}" destId="{5B835B5B-4442-41E4-AA6C-557ED87F3F02}" srcOrd="2" destOrd="0" parTransId="{882C6F28-39EC-4035-9E43-DD12B3B806EB}" sibTransId="{F4CD8984-D208-4537-AA5A-36949A1310FB}"/>
    <dgm:cxn modelId="{0B84ED30-D2A0-46B5-86B9-D179C6E141B6}" type="presParOf" srcId="{70777AF3-E6E0-42E5-9944-D5D161375366}" destId="{CDF9497C-FED7-4982-8390-2EEA70D6EEB2}" srcOrd="0" destOrd="0" presId="urn:microsoft.com/office/officeart/2005/8/layout/hProcess6"/>
    <dgm:cxn modelId="{83C701BD-C751-4E2E-B8AA-EB223E8430A9}" type="presParOf" srcId="{CDF9497C-FED7-4982-8390-2EEA70D6EEB2}" destId="{29DB4CB7-896B-4BFE-8DE1-F865201F8057}" srcOrd="0" destOrd="0" presId="urn:microsoft.com/office/officeart/2005/8/layout/hProcess6"/>
    <dgm:cxn modelId="{6AA5E0A9-0500-4FB3-BBBE-23833B03A8B1}" type="presParOf" srcId="{CDF9497C-FED7-4982-8390-2EEA70D6EEB2}" destId="{CEDEF0C5-E9AF-4DFA-ACB7-A798CCA8E175}" srcOrd="1" destOrd="0" presId="urn:microsoft.com/office/officeart/2005/8/layout/hProcess6"/>
    <dgm:cxn modelId="{7018A9DF-87C0-4B6B-9DB2-9A792E36F3B5}" type="presParOf" srcId="{CDF9497C-FED7-4982-8390-2EEA70D6EEB2}" destId="{95018EE4-BE6C-4565-A430-A1CFC00FCA53}" srcOrd="2" destOrd="0" presId="urn:microsoft.com/office/officeart/2005/8/layout/hProcess6"/>
    <dgm:cxn modelId="{AE47A59E-9D89-4FEB-9867-684916DFDDB1}" type="presParOf" srcId="{CDF9497C-FED7-4982-8390-2EEA70D6EEB2}" destId="{003789A2-79C6-4615-9623-9C36860D93E9}" srcOrd="3" destOrd="0" presId="urn:microsoft.com/office/officeart/2005/8/layout/hProcess6"/>
    <dgm:cxn modelId="{CCB735A0-DF03-4E14-B903-2C4E7131EEEE}" type="presParOf" srcId="{70777AF3-E6E0-42E5-9944-D5D161375366}" destId="{B2D5D8EA-23FE-4196-9EF8-23A57CB936EC}" srcOrd="1" destOrd="0" presId="urn:microsoft.com/office/officeart/2005/8/layout/hProcess6"/>
    <dgm:cxn modelId="{4748B7C3-C7CE-4C2B-A92E-31A22119F492}" type="presParOf" srcId="{70777AF3-E6E0-42E5-9944-D5D161375366}" destId="{8CDF13CC-1F43-4D23-A5AA-A1EFE94CC867}" srcOrd="2" destOrd="0" presId="urn:microsoft.com/office/officeart/2005/8/layout/hProcess6"/>
    <dgm:cxn modelId="{8897C5B5-8295-4E2F-A188-D1CD5C51EB95}" type="presParOf" srcId="{8CDF13CC-1F43-4D23-A5AA-A1EFE94CC867}" destId="{EF777DE4-FC62-4AAF-880B-8491C371C3E1}" srcOrd="0" destOrd="0" presId="urn:microsoft.com/office/officeart/2005/8/layout/hProcess6"/>
    <dgm:cxn modelId="{7A6F6619-579F-48DC-ABD5-FB4D074628EE}" type="presParOf" srcId="{8CDF13CC-1F43-4D23-A5AA-A1EFE94CC867}" destId="{BD9A0358-FF9B-4967-BFE0-D501315F5B22}" srcOrd="1" destOrd="0" presId="urn:microsoft.com/office/officeart/2005/8/layout/hProcess6"/>
    <dgm:cxn modelId="{371289F1-2E90-43E4-A2EF-2262B158DEF6}" type="presParOf" srcId="{8CDF13CC-1F43-4D23-A5AA-A1EFE94CC867}" destId="{A180D160-F338-4627-95F1-963C837ADFBC}" srcOrd="2" destOrd="0" presId="urn:microsoft.com/office/officeart/2005/8/layout/hProcess6"/>
    <dgm:cxn modelId="{2D6E7DAD-E5FA-452E-B557-83DE375E349B}" type="presParOf" srcId="{8CDF13CC-1F43-4D23-A5AA-A1EFE94CC867}" destId="{019AAFA3-7E52-4B25-A099-2AD2903B6330}" srcOrd="3" destOrd="0" presId="urn:microsoft.com/office/officeart/2005/8/layout/hProcess6"/>
    <dgm:cxn modelId="{B7C5A867-5D13-4209-BFBC-57FAE961B70C}" type="presParOf" srcId="{70777AF3-E6E0-42E5-9944-D5D161375366}" destId="{E570EB7B-7A56-4A7E-A962-821D16B9824E}" srcOrd="3" destOrd="0" presId="urn:microsoft.com/office/officeart/2005/8/layout/hProcess6"/>
    <dgm:cxn modelId="{85952759-8038-43A4-887F-6FA552710710}" type="presParOf" srcId="{70777AF3-E6E0-42E5-9944-D5D161375366}" destId="{E4A5D8A4-86EC-44D0-9E6A-41954ADC6B22}" srcOrd="4" destOrd="0" presId="urn:microsoft.com/office/officeart/2005/8/layout/hProcess6"/>
    <dgm:cxn modelId="{6AFB8738-37D9-453F-A9AF-B385A2DE5A0C}" type="presParOf" srcId="{E4A5D8A4-86EC-44D0-9E6A-41954ADC6B22}" destId="{25B9A143-5113-40FD-A5E1-3854655B73AE}" srcOrd="0" destOrd="0" presId="urn:microsoft.com/office/officeart/2005/8/layout/hProcess6"/>
    <dgm:cxn modelId="{67CD3AB3-8CD3-4022-9662-D4E2DB608805}" type="presParOf" srcId="{E4A5D8A4-86EC-44D0-9E6A-41954ADC6B22}" destId="{10FEA516-D7E9-4086-B9FE-83A0A7059EC1}" srcOrd="1" destOrd="0" presId="urn:microsoft.com/office/officeart/2005/8/layout/hProcess6"/>
    <dgm:cxn modelId="{676BA768-E89F-4826-8EE7-B998E8FF780B}" type="presParOf" srcId="{E4A5D8A4-86EC-44D0-9E6A-41954ADC6B22}" destId="{5F0C4A2E-ED38-4AC0-AFFA-60115C538D00}" srcOrd="2" destOrd="0" presId="urn:microsoft.com/office/officeart/2005/8/layout/hProcess6"/>
    <dgm:cxn modelId="{0DCC364D-3182-4EDE-8A7A-E10E6994A428}" type="presParOf" srcId="{E4A5D8A4-86EC-44D0-9E6A-41954ADC6B22}" destId="{D6DDFED7-A80F-4B0A-816D-959997A9CE5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EF0C5-E9AF-4DFA-ACB7-A798CCA8E175}">
      <dsp:nvSpPr>
        <dsp:cNvPr id="0" name=""/>
        <dsp:cNvSpPr/>
      </dsp:nvSpPr>
      <dsp:spPr>
        <a:xfrm>
          <a:off x="910029" y="997916"/>
          <a:ext cx="2943522" cy="2573009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789A2-79C6-4615-9623-9C36860D93E9}">
      <dsp:nvSpPr>
        <dsp:cNvPr id="0" name=""/>
        <dsp:cNvSpPr/>
      </dsp:nvSpPr>
      <dsp:spPr>
        <a:xfrm>
          <a:off x="1033465" y="1405080"/>
          <a:ext cx="1817860" cy="1817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UNIVERSIDAD DE LAS FUERZAS ARMADAS ¨ESPE¨</a:t>
          </a:r>
        </a:p>
      </dsp:txBody>
      <dsp:txXfrm>
        <a:off x="1299684" y="1671302"/>
        <a:ext cx="1285422" cy="1285431"/>
      </dsp:txXfrm>
    </dsp:sp>
    <dsp:sp modelId="{BD9A0358-FF9B-4967-BFE0-D501315F5B22}">
      <dsp:nvSpPr>
        <dsp:cNvPr id="0" name=""/>
        <dsp:cNvSpPr/>
      </dsp:nvSpPr>
      <dsp:spPr>
        <a:xfrm>
          <a:off x="4865424" y="997916"/>
          <a:ext cx="2943522" cy="2573009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/>
            <a:t>ESTUDIOS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CONSULTORÍA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ESTRUCTURAS HIDRÁULICAS</a:t>
          </a:r>
        </a:p>
      </dsp:txBody>
      <dsp:txXfrm>
        <a:off x="5601305" y="1383867"/>
        <a:ext cx="1434967" cy="1801107"/>
      </dsp:txXfrm>
    </dsp:sp>
    <dsp:sp modelId="{019AAFA3-7E52-4B25-A099-2AD2903B6330}">
      <dsp:nvSpPr>
        <dsp:cNvPr id="0" name=""/>
        <dsp:cNvSpPr/>
      </dsp:nvSpPr>
      <dsp:spPr>
        <a:xfrm>
          <a:off x="4037522" y="1548540"/>
          <a:ext cx="1655805" cy="1471761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b="1" kern="1200" dirty="0"/>
            <a:t>DEPARTAMENTO DE CIENCIAS DE LA TIERRA Y LA CONSTRUCCIÓN</a:t>
          </a:r>
        </a:p>
      </dsp:txBody>
      <dsp:txXfrm>
        <a:off x="4280009" y="1764074"/>
        <a:ext cx="1170831" cy="1040693"/>
      </dsp:txXfrm>
    </dsp:sp>
    <dsp:sp modelId="{10FEA516-D7E9-4086-B9FE-83A0A7059EC1}">
      <dsp:nvSpPr>
        <dsp:cNvPr id="0" name=""/>
        <dsp:cNvSpPr/>
      </dsp:nvSpPr>
      <dsp:spPr>
        <a:xfrm>
          <a:off x="8866378" y="997916"/>
          <a:ext cx="2943522" cy="2573009"/>
        </a:xfrm>
        <a:prstGeom prst="rightArrow">
          <a:avLst>
            <a:gd name="adj1" fmla="val 70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16510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FILTRACIONES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/>
            <a:t>DISEÑO DE PRESAS</a:t>
          </a:r>
        </a:p>
      </dsp:txBody>
      <dsp:txXfrm>
        <a:off x="9602259" y="1383867"/>
        <a:ext cx="1434967" cy="1801107"/>
      </dsp:txXfrm>
    </dsp:sp>
    <dsp:sp modelId="{D6DDFED7-A80F-4B0A-816D-959997A9CE53}">
      <dsp:nvSpPr>
        <dsp:cNvPr id="0" name=""/>
        <dsp:cNvSpPr/>
      </dsp:nvSpPr>
      <dsp:spPr>
        <a:xfrm>
          <a:off x="7894824" y="1535729"/>
          <a:ext cx="1746921" cy="1458530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LABORATORIO DE SUELOS</a:t>
          </a:r>
        </a:p>
      </dsp:txBody>
      <dsp:txXfrm>
        <a:off x="8150655" y="1749326"/>
        <a:ext cx="1235259" cy="1031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37923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56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58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536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610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4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10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81075"/>
            <a:ext cx="12192000" cy="56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/>
          <p:nvPr/>
        </p:nvSpPr>
        <p:spPr>
          <a:xfrm>
            <a:off x="609600" y="6245225"/>
            <a:ext cx="2844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4165600" y="6245225"/>
            <a:ext cx="3860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609600" y="6245225"/>
            <a:ext cx="2844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4165600" y="6245225"/>
            <a:ext cx="3860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289984" y="260351"/>
            <a:ext cx="1056216" cy="79216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Shape 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370" y="188640"/>
            <a:ext cx="3552394" cy="76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61248"/>
            <a:ext cx="1967541" cy="11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1531" y="5661248"/>
            <a:ext cx="2976330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1851" y="5661248"/>
            <a:ext cx="2784309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6160" y="5661248"/>
            <a:ext cx="2351584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0415" y="5661248"/>
            <a:ext cx="2351584" cy="1196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54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 títul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/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96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lvl="1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lvl="2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lvl="3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lvl="4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lvl="5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lvl="6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lvl="7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lvl="8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82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98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Calibri"/>
              <a:buNone/>
              <a:defRPr/>
            </a:lvl1pPr>
            <a:lvl2pPr marL="457200" lvl="1" indent="0" rtl="0">
              <a:spcBef>
                <a:spcPts val="0"/>
              </a:spcBef>
              <a:buFont typeface="Calibri"/>
              <a:buNone/>
              <a:defRPr/>
            </a:lvl2pPr>
            <a:lvl3pPr marL="914400" lvl="2" indent="0" rtl="0">
              <a:spcBef>
                <a:spcPts val="0"/>
              </a:spcBef>
              <a:buFont typeface="Calibri"/>
              <a:buNone/>
              <a:defRPr/>
            </a:lvl3pPr>
            <a:lvl4pPr marL="1371600" lvl="3" indent="0" rtl="0">
              <a:spcBef>
                <a:spcPts val="0"/>
              </a:spcBef>
              <a:buFont typeface="Calibri"/>
              <a:buNone/>
              <a:defRPr/>
            </a:lvl4pPr>
            <a:lvl5pPr marL="1828800" lvl="4" indent="0" rtl="0">
              <a:spcBef>
                <a:spcPts val="0"/>
              </a:spcBef>
              <a:buFont typeface="Calibri"/>
              <a:buNone/>
              <a:defRPr/>
            </a:lvl5pPr>
            <a:lvl6pPr marL="2286000" lvl="5" indent="0" rtl="0">
              <a:spcBef>
                <a:spcPts val="0"/>
              </a:spcBef>
              <a:buFont typeface="Calibri"/>
              <a:buNone/>
              <a:defRPr/>
            </a:lvl6pPr>
            <a:lvl7pPr marL="2743200" lvl="6" indent="0" rtl="0">
              <a:spcBef>
                <a:spcPts val="0"/>
              </a:spcBef>
              <a:buFont typeface="Calibri"/>
              <a:buNone/>
              <a:defRPr/>
            </a:lvl7pPr>
            <a:lvl8pPr marL="3200400" lvl="7" indent="0" rtl="0">
              <a:spcBef>
                <a:spcPts val="0"/>
              </a:spcBef>
              <a:buFont typeface="Calibri"/>
              <a:buNone/>
              <a:defRPr/>
            </a:lvl8pPr>
            <a:lvl9pPr marL="3657600" lvl="8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Calibri"/>
              <a:buNone/>
              <a:defRPr/>
            </a:lvl1pPr>
            <a:lvl2pPr marL="457200" lvl="1" indent="0" rtl="0">
              <a:spcBef>
                <a:spcPts val="0"/>
              </a:spcBef>
              <a:buFont typeface="Calibri"/>
              <a:buNone/>
              <a:defRPr/>
            </a:lvl2pPr>
            <a:lvl3pPr marL="914400" lvl="2" indent="0" rtl="0">
              <a:spcBef>
                <a:spcPts val="0"/>
              </a:spcBef>
              <a:buFont typeface="Calibri"/>
              <a:buNone/>
              <a:defRPr/>
            </a:lvl3pPr>
            <a:lvl4pPr marL="1371600" lvl="3" indent="0" rtl="0">
              <a:spcBef>
                <a:spcPts val="0"/>
              </a:spcBef>
              <a:buFont typeface="Calibri"/>
              <a:buNone/>
              <a:defRPr/>
            </a:lvl4pPr>
            <a:lvl5pPr marL="1828800" lvl="4" indent="0" rtl="0">
              <a:spcBef>
                <a:spcPts val="0"/>
              </a:spcBef>
              <a:buFont typeface="Calibri"/>
              <a:buNone/>
              <a:defRPr/>
            </a:lvl5pPr>
            <a:lvl6pPr marL="2286000" lvl="5" indent="0" rtl="0">
              <a:spcBef>
                <a:spcPts val="0"/>
              </a:spcBef>
              <a:buFont typeface="Calibri"/>
              <a:buNone/>
              <a:defRPr/>
            </a:lvl6pPr>
            <a:lvl7pPr marL="2743200" lvl="6" indent="0" rtl="0">
              <a:spcBef>
                <a:spcPts val="0"/>
              </a:spcBef>
              <a:buFont typeface="Calibri"/>
              <a:buNone/>
              <a:defRPr/>
            </a:lvl7pPr>
            <a:lvl8pPr marL="3200400" lvl="7" indent="0" rtl="0">
              <a:spcBef>
                <a:spcPts val="0"/>
              </a:spcBef>
              <a:buFont typeface="Calibri"/>
              <a:buNone/>
              <a:defRPr/>
            </a:lvl8pPr>
            <a:lvl9pPr marL="3657600" lvl="8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196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733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27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Calibri"/>
              <a:buNone/>
              <a:defRPr/>
            </a:lvl1pPr>
            <a:lvl2pPr marL="457200" lvl="1" indent="0" rtl="0">
              <a:spcBef>
                <a:spcPts val="0"/>
              </a:spcBef>
              <a:buFont typeface="Calibri"/>
              <a:buNone/>
              <a:defRPr/>
            </a:lvl2pPr>
            <a:lvl3pPr marL="914400" lvl="2" indent="0" rtl="0">
              <a:spcBef>
                <a:spcPts val="0"/>
              </a:spcBef>
              <a:buFont typeface="Calibri"/>
              <a:buNone/>
              <a:defRPr/>
            </a:lvl3pPr>
            <a:lvl4pPr marL="1371600" lvl="3" indent="0" rtl="0">
              <a:spcBef>
                <a:spcPts val="0"/>
              </a:spcBef>
              <a:buFont typeface="Calibri"/>
              <a:buNone/>
              <a:defRPr/>
            </a:lvl4pPr>
            <a:lvl5pPr marL="1828800" lvl="4" indent="0" rtl="0">
              <a:spcBef>
                <a:spcPts val="0"/>
              </a:spcBef>
              <a:buFont typeface="Calibri"/>
              <a:buNone/>
              <a:defRPr/>
            </a:lvl5pPr>
            <a:lvl6pPr marL="2286000" lvl="5" indent="0" rtl="0">
              <a:spcBef>
                <a:spcPts val="0"/>
              </a:spcBef>
              <a:buFont typeface="Calibri"/>
              <a:buNone/>
              <a:defRPr/>
            </a:lvl6pPr>
            <a:lvl7pPr marL="2743200" lvl="6" indent="0" rtl="0">
              <a:spcBef>
                <a:spcPts val="0"/>
              </a:spcBef>
              <a:buFont typeface="Calibri"/>
              <a:buNone/>
              <a:defRPr/>
            </a:lvl7pPr>
            <a:lvl8pPr marL="3200400" lvl="7" indent="0" rtl="0">
              <a:spcBef>
                <a:spcPts val="0"/>
              </a:spcBef>
              <a:buFont typeface="Calibri"/>
              <a:buNone/>
              <a:defRPr/>
            </a:lvl8pPr>
            <a:lvl9pPr marL="3657600" lvl="8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253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Calibri"/>
              <a:buNone/>
              <a:defRPr/>
            </a:lvl1pPr>
            <a:lvl2pPr marL="457200" lvl="1" indent="0" rtl="0">
              <a:spcBef>
                <a:spcPts val="0"/>
              </a:spcBef>
              <a:buFont typeface="Calibri"/>
              <a:buNone/>
              <a:defRPr/>
            </a:lvl2pPr>
            <a:lvl3pPr marL="914400" lvl="2" indent="0" rtl="0">
              <a:spcBef>
                <a:spcPts val="0"/>
              </a:spcBef>
              <a:buFont typeface="Calibri"/>
              <a:buNone/>
              <a:defRPr/>
            </a:lvl3pPr>
            <a:lvl4pPr marL="1371600" lvl="3" indent="0" rtl="0">
              <a:spcBef>
                <a:spcPts val="0"/>
              </a:spcBef>
              <a:buFont typeface="Calibri"/>
              <a:buNone/>
              <a:defRPr/>
            </a:lvl4pPr>
            <a:lvl5pPr marL="1828800" lvl="4" indent="0" rtl="0">
              <a:spcBef>
                <a:spcPts val="0"/>
              </a:spcBef>
              <a:buFont typeface="Calibri"/>
              <a:buNone/>
              <a:defRPr/>
            </a:lvl5pPr>
            <a:lvl6pPr marL="2286000" lvl="5" indent="0" rtl="0">
              <a:spcBef>
                <a:spcPts val="0"/>
              </a:spcBef>
              <a:buFont typeface="Calibri"/>
              <a:buNone/>
              <a:defRPr/>
            </a:lvl6pPr>
            <a:lvl7pPr marL="2743200" lvl="6" indent="0" rtl="0">
              <a:spcBef>
                <a:spcPts val="0"/>
              </a:spcBef>
              <a:buFont typeface="Calibri"/>
              <a:buNone/>
              <a:defRPr/>
            </a:lvl7pPr>
            <a:lvl8pPr marL="3200400" lvl="7" indent="0" rtl="0">
              <a:spcBef>
                <a:spcPts val="0"/>
              </a:spcBef>
              <a:buFont typeface="Calibri"/>
              <a:buNone/>
              <a:defRPr/>
            </a:lvl8pPr>
            <a:lvl9pPr marL="3657600" lvl="8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552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21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36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81075"/>
            <a:ext cx="12192000" cy="56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/>
          <p:nvPr/>
        </p:nvSpPr>
        <p:spPr>
          <a:xfrm>
            <a:off x="609600" y="6245225"/>
            <a:ext cx="2844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165600" y="6245225"/>
            <a:ext cx="3860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endParaRPr/>
          </a:p>
        </p:txBody>
      </p:sp>
      <p:sp>
        <p:nvSpPr>
          <p:cNvPr id="24" name="Shape 24"/>
          <p:cNvSpPr/>
          <p:nvPr/>
        </p:nvSpPr>
        <p:spPr>
          <a:xfrm>
            <a:off x="609600" y="6245225"/>
            <a:ext cx="2844800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25" name="Shape 25"/>
          <p:cNvSpPr/>
          <p:nvPr/>
        </p:nvSpPr>
        <p:spPr>
          <a:xfrm>
            <a:off x="4165600" y="6245225"/>
            <a:ext cx="38607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endParaRPr/>
          </a:p>
        </p:txBody>
      </p:sp>
      <p:sp>
        <p:nvSpPr>
          <p:cNvPr id="26" name="Shape 26"/>
          <p:cNvSpPr/>
          <p:nvPr/>
        </p:nvSpPr>
        <p:spPr>
          <a:xfrm>
            <a:off x="289984" y="260351"/>
            <a:ext cx="1056216" cy="79216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sz="1800"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370" y="188640"/>
            <a:ext cx="3552394" cy="76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61248"/>
            <a:ext cx="1967541" cy="11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1531" y="5661248"/>
            <a:ext cx="2976330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1851" y="5661248"/>
            <a:ext cx="2784309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6160" y="5661248"/>
            <a:ext cx="2351584" cy="119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0415" y="5661248"/>
            <a:ext cx="2351584" cy="1196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74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C"/>
              <a:t>‹Nº›</a:t>
            </a:fld>
            <a:endParaRPr lang="es-EC"/>
          </a:p>
        </p:txBody>
      </p:sp>
      <p:sp>
        <p:nvSpPr>
          <p:cNvPr id="14" name="Shape 14"/>
          <p:cNvSpPr/>
          <p:nvPr/>
        </p:nvSpPr>
        <p:spPr>
          <a:xfrm>
            <a:off x="0" y="0"/>
            <a:ext cx="12192000" cy="620713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/>
          <p:nvPr/>
        </p:nvSpPr>
        <p:spPr>
          <a:xfrm rot="10800000">
            <a:off x="1" y="6308725"/>
            <a:ext cx="10513484" cy="54927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hape 16"/>
          <p:cNvCxnSpPr/>
          <p:nvPr/>
        </p:nvCxnSpPr>
        <p:spPr>
          <a:xfrm>
            <a:off x="33867" y="6296025"/>
            <a:ext cx="887941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Shape 17"/>
          <p:cNvCxnSpPr/>
          <p:nvPr/>
        </p:nvCxnSpPr>
        <p:spPr>
          <a:xfrm>
            <a:off x="33867" y="6245225"/>
            <a:ext cx="8879417" cy="0"/>
          </a:xfrm>
          <a:prstGeom prst="straightConnector1">
            <a:avLst/>
          </a:prstGeom>
          <a:noFill/>
          <a:ln w="381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Shape 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76320" y="6011403"/>
            <a:ext cx="3025012" cy="5859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lvl="1" indent="0" algn="l" rtl="0">
              <a:spcBef>
                <a:spcPts val="0"/>
              </a:spcBef>
              <a:defRPr/>
            </a:lvl2pPr>
            <a:lvl3pPr marL="0" marR="0" lvl="2" indent="0" algn="l" rtl="0">
              <a:spcBef>
                <a:spcPts val="0"/>
              </a:spcBef>
              <a:defRPr/>
            </a:lvl3pPr>
            <a:lvl4pPr marL="0" marR="0" lvl="3" indent="0" algn="l" rtl="0">
              <a:spcBef>
                <a:spcPts val="0"/>
              </a:spcBef>
              <a:defRPr/>
            </a:lvl4pPr>
            <a:lvl5pPr marL="0" marR="0" lvl="4" indent="0" algn="l" rtl="0">
              <a:spcBef>
                <a:spcPts val="0"/>
              </a:spcBef>
              <a:defRPr/>
            </a:lvl5pPr>
            <a:lvl6pPr marL="0" marR="0" lvl="5" indent="0" algn="l" rtl="0">
              <a:spcBef>
                <a:spcPts val="0"/>
              </a:spcBef>
              <a:defRPr/>
            </a:lvl6pPr>
            <a:lvl7pPr marL="0" marR="0" lvl="6" indent="0" algn="l" rtl="0">
              <a:spcBef>
                <a:spcPts val="0"/>
              </a:spcBef>
              <a:defRPr/>
            </a:lvl7pPr>
            <a:lvl8pPr marL="0" marR="0" lvl="7" indent="0" algn="l" rtl="0">
              <a:spcBef>
                <a:spcPts val="0"/>
              </a:spcBef>
              <a:defRPr/>
            </a:lvl8pPr>
            <a:lvl9pPr marL="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‹Nº›</a:t>
            </a:fld>
            <a:endParaRPr lang="es-EC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0" y="0"/>
            <a:ext cx="12192000" cy="620713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sz="1800"/>
          </a:p>
        </p:txBody>
      </p:sp>
      <p:sp>
        <p:nvSpPr>
          <p:cNvPr id="16" name="Shape 16"/>
          <p:cNvSpPr/>
          <p:nvPr/>
        </p:nvSpPr>
        <p:spPr>
          <a:xfrm rot="10800000">
            <a:off x="1" y="6308725"/>
            <a:ext cx="10513484" cy="54927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sz="1800"/>
          </a:p>
        </p:txBody>
      </p:sp>
      <p:cxnSp>
        <p:nvCxnSpPr>
          <p:cNvPr id="17" name="Shape 17"/>
          <p:cNvCxnSpPr/>
          <p:nvPr/>
        </p:nvCxnSpPr>
        <p:spPr>
          <a:xfrm>
            <a:off x="33867" y="6296025"/>
            <a:ext cx="887941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33867" y="6245225"/>
            <a:ext cx="8879417" cy="0"/>
          </a:xfrm>
          <a:prstGeom prst="straightConnector1">
            <a:avLst/>
          </a:prstGeom>
          <a:noFill/>
          <a:ln w="381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Shape 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976320" y="6011403"/>
            <a:ext cx="3025012" cy="585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835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646626"/>
            <a:ext cx="12192000" cy="121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/>
          <p:nvPr/>
        </p:nvSpPr>
        <p:spPr>
          <a:xfrm>
            <a:off x="2133600" y="838200"/>
            <a:ext cx="884375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241300" algn="ctr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s-EC" sz="1500" b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DEPARTAMENTO DE CIENCIAS DE LA ENERGÍA Y MECÁNICA</a:t>
            </a:r>
          </a:p>
          <a:p>
            <a:pPr marL="0" marR="0" lvl="0" indent="241300" algn="ctr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s-EC" sz="1500" b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CARRERA DE INGENIERÍA MECATRÓNICA</a:t>
            </a:r>
            <a:endParaRPr lang="es-EC" sz="1500" b="1" i="0" u="none" strike="noStrike" cap="none" baseline="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241300" algn="ctr" rtl="0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SzPct val="25000"/>
              <a:buNone/>
            </a:pPr>
            <a:r>
              <a:rPr lang="es-EC" sz="1500" b="1" i="0" u="none" strike="noStrike" cap="none" baseline="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TRABAJO DE TITULACIÓN PREVIO A LA OBTENCIÓN DEL TÍTULO DE INGENIERÍA MECATRÓNICA</a:t>
            </a:r>
          </a:p>
          <a:p>
            <a:pPr marL="0" marR="0" lvl="0" indent="24130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C" sz="1500" b="1" i="0" u="none" strike="noStrike" cap="none" baseline="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 </a:t>
            </a:r>
            <a:r>
              <a:rPr lang="es-EC" sz="1500" b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TEMA: </a:t>
            </a:r>
            <a:r>
              <a:rPr lang="en-US" sz="1500" b="1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“</a:t>
            </a:r>
            <a:r>
              <a:rPr lang="es-ES_tradnl" sz="1500" b="1" dirty="0">
                <a:latin typeface="+mn-lt"/>
                <a:ea typeface="Batang" panose="02030600000101010101" pitchFamily="18" charset="-127"/>
              </a:rPr>
              <a:t>DISEÑO Y CONSTRUCCIÓN DE UN EQUIPO DE SONDEO ELÉCTRICO VERTICAL PARA ESTUDIOS DE ESTRUCTURAS PERMEABLES</a:t>
            </a:r>
            <a:r>
              <a:rPr lang="es-EC" sz="1500" b="1" dirty="0">
                <a:solidFill>
                  <a:schemeClr val="dk1"/>
                </a:solidFill>
                <a:latin typeface="+mn-lt"/>
                <a:ea typeface="Batang" panose="02030600000101010101" pitchFamily="18" charset="-127"/>
                <a:cs typeface="Times New Roman"/>
                <a:sym typeface="Times New Roman"/>
              </a:rPr>
              <a:t>”</a:t>
            </a:r>
            <a:endParaRPr lang="es-EC" sz="1500" b="1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lvl="0" indent="241300" algn="ctr">
              <a:lnSpc>
                <a:spcPct val="200000"/>
              </a:lnSpc>
              <a:buSzPct val="25000"/>
            </a:pPr>
            <a:r>
              <a:rPr lang="es-EC" sz="1500" b="1" i="0" u="none" strike="noStrike" cap="none" baseline="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AUTORES: </a:t>
            </a:r>
            <a:r>
              <a:rPr lang="es-EC" sz="1500" b="1" dirty="0">
                <a:latin typeface="+mn-lt"/>
                <a:ea typeface="Batang" panose="02030600000101010101" pitchFamily="18" charset="-127"/>
                <a:cs typeface="Times New Roman" panose="02020603050405020304" pitchFamily="18" charset="0"/>
              </a:rPr>
              <a:t>CÁCERES CASTRO CARLOS EDUARDO</a:t>
            </a:r>
            <a:endParaRPr lang="es-EC" sz="1500" dirty="0">
              <a:latin typeface="+mn-lt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228600" algn="ctr">
              <a:lnSpc>
                <a:spcPct val="200000"/>
              </a:lnSpc>
            </a:pPr>
            <a:r>
              <a:rPr lang="es-EC" sz="1500" b="1" dirty="0">
                <a:latin typeface="+mn-lt"/>
                <a:ea typeface="Batang" panose="02030600000101010101" pitchFamily="18" charset="-127"/>
                <a:cs typeface="Times New Roman" panose="02020603050405020304" pitchFamily="18" charset="0"/>
              </a:rPr>
              <a:t>        CASTILLO PADILLA LUIS RUBÉN</a:t>
            </a:r>
            <a:endParaRPr lang="es-EC" sz="1500" dirty="0">
              <a:latin typeface="+mn-lt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lvl="0" indent="241300" algn="ctr">
              <a:lnSpc>
                <a:spcPct val="200000"/>
              </a:lnSpc>
              <a:buSzPct val="25000"/>
            </a:pPr>
            <a:r>
              <a:rPr lang="es-EC" sz="1500" b="1" i="0" u="none" strike="noStrike" cap="none" baseline="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DIRECTOR: </a:t>
            </a:r>
            <a:r>
              <a:rPr lang="es-EC" sz="1500" b="1" dirty="0">
                <a:latin typeface="+mn-lt"/>
                <a:ea typeface="Batang" panose="02030600000101010101" pitchFamily="18" charset="-127"/>
              </a:rPr>
              <a:t>SANDOVAL ERAZO WASHINGTON RAMIRO</a:t>
            </a:r>
            <a:endParaRPr sz="1500" b="1" i="0" u="none" strike="noStrike" cap="none" baseline="0" dirty="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24130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s-EC" sz="1500" b="1" i="0" u="none" strike="noStrike" cap="none" baseline="0" dirty="0">
                <a:solidFill>
                  <a:schemeClr val="dk1"/>
                </a:solidFill>
                <a:latin typeface="+mn-lt"/>
                <a:ea typeface="Times New Roman"/>
                <a:cs typeface="Times New Roman"/>
                <a:sym typeface="Times New Roman"/>
              </a:rPr>
              <a:t>SANGOLQUÍ, ABRIL 2016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hape 272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F254F"/>
          </a:solidFill>
          <a:ln w="9525" cap="flat" cmpd="sng">
            <a:solidFill>
              <a:schemeClr val="accent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OBJETIVOS ESPECÍFICOS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66"/>
          <p:cNvSpPr txBox="1">
            <a:spLocks noGrp="1"/>
          </p:cNvSpPr>
          <p:nvPr>
            <p:ph type="body" idx="1"/>
          </p:nvPr>
        </p:nvSpPr>
        <p:spPr>
          <a:xfrm>
            <a:off x="228600" y="1256715"/>
            <a:ext cx="11506200" cy="48817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ES" sz="2100" dirty="0"/>
              <a:t>DESCRIBIR EL PROCESO DE FILTRACIÓN SUBTERRÁNEA DE AGUA Y SU RELACIÓN CON EL FLUJO ELÉCTRICO COMO ESTRATEGIA DE SIMULACIÓN FÍSICA.</a:t>
            </a:r>
          </a:p>
          <a:p>
            <a:pPr lvl="0" algn="just">
              <a:lnSpc>
                <a:spcPct val="100000"/>
              </a:lnSpc>
            </a:pPr>
            <a:r>
              <a:rPr lang="es-ES" sz="2100" dirty="0"/>
              <a:t>ANALIZAR EL SONDEO ELÉCTRICO VERTICAL PARA IMPLEMENTARLO EN UN EQUIPO QUE PERMITA EL ANÁLISIS DE LOS COMPONENTES SUELO, AGUA Y ESTRUCTURA.</a:t>
            </a:r>
          </a:p>
          <a:p>
            <a:pPr lvl="0" algn="just">
              <a:lnSpc>
                <a:spcPct val="100000"/>
              </a:lnSpc>
            </a:pPr>
            <a:r>
              <a:rPr lang="es-ES" sz="2100" dirty="0"/>
              <a:t>DISEÑAR Y MANUFACTURAR LOS COMPONENTES MECÁNICOS DEL SISTEMA, COMO SON BANCADA, TORNILLOS SIN FIN, RODAMIENTOS Y OTROS QUE PERMITAN EL FUNCIONAMIENTO DEL EQUIPO.</a:t>
            </a:r>
          </a:p>
          <a:p>
            <a:pPr lvl="0" algn="just">
              <a:lnSpc>
                <a:spcPct val="100000"/>
              </a:lnSpc>
            </a:pPr>
            <a:r>
              <a:rPr lang="es-ES" sz="2100" dirty="0"/>
              <a:t>DIMENSIONAR Y SELECCIONAR LOS COMPONENTES ELÉCTRICOS DEL SISTEMA, COMO SON ACTUADORES, CONTROLADORES Y SENSORES PARA ADAPTARLOS EN EL FUNCIONAMIENTO DEL EQUIPO.</a:t>
            </a:r>
          </a:p>
          <a:p>
            <a:pPr lvl="0" algn="just">
              <a:lnSpc>
                <a:spcPct val="100000"/>
              </a:lnSpc>
            </a:pPr>
            <a:r>
              <a:rPr lang="es-ES" sz="2100" dirty="0"/>
              <a:t>REALIZAR PRUEBAS DE ESTUDIO DE SUELOS CON EL EQUIPO PARA LA COMPROBACIÓN Y VALIDACIÓN DE LOS RESULTADOS OBTENIDOS.</a:t>
            </a:r>
          </a:p>
          <a:p>
            <a:pPr marL="177800" lvl="0" indent="0">
              <a:lnSpc>
                <a:spcPct val="100000"/>
              </a:lnSpc>
              <a:buNone/>
            </a:pPr>
            <a:endParaRPr lang="es-ES" sz="2100" dirty="0"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lang="es-ES" sz="21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</p:spTree>
    <p:extLst>
      <p:ext uri="{BB962C8B-B14F-4D97-AF65-F5344CB8AC3E}">
        <p14:creationId xmlns:p14="http://schemas.microsoft.com/office/powerpoint/2010/main" val="395006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33483" y="709683"/>
            <a:ext cx="10515599" cy="46074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1.	GENERALIDADES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2.	MARCO</a:t>
            </a:r>
            <a:r>
              <a:rPr lang="es-EC" sz="26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TEÓRICO</a:t>
            </a: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3.	DISEÑO Y CONSTRUCCIÓN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4.	PRUEBAS Y VALIDACIÓN DE RESULTADOS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5.	ANÁLISIS ECONÓMICO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6. 	CONCLUSIONES Y RECOMENDACIONES</a:t>
            </a:r>
          </a:p>
        </p:txBody>
      </p:sp>
      <p:sp>
        <p:nvSpPr>
          <p:cNvPr id="7" name="Shape 119"/>
          <p:cNvSpPr/>
          <p:nvPr/>
        </p:nvSpPr>
        <p:spPr>
          <a:xfrm flipH="1">
            <a:off x="4648200" y="2209800"/>
            <a:ext cx="7530150" cy="36849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</p:spTree>
    <p:extLst>
      <p:ext uri="{BB962C8B-B14F-4D97-AF65-F5344CB8AC3E}">
        <p14:creationId xmlns:p14="http://schemas.microsoft.com/office/powerpoint/2010/main" val="3757666977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5" name="Shape 245"/>
          <p:cNvSpPr/>
          <p:nvPr/>
        </p:nvSpPr>
        <p:spPr>
          <a:xfrm>
            <a:off x="7239000" y="619431"/>
            <a:ext cx="4952999" cy="442452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 cap="flat" cmpd="sng">
            <a:solidFill>
              <a:srgbClr val="00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just">
              <a:buSzPct val="25000"/>
            </a:pPr>
            <a:r>
              <a:rPr lang="es-ES" sz="2000" b="1" dirty="0">
                <a:solidFill>
                  <a:schemeClr val="bg1"/>
                </a:solidFill>
              </a:rPr>
              <a:t>GENERALIDADES DE LA FILTRACIÓN</a:t>
            </a:r>
            <a:endParaRPr lang="es-ES" sz="1600" b="1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6513" t="21962" r="31737" b="29094"/>
          <a:stretch/>
        </p:blipFill>
        <p:spPr bwMode="auto">
          <a:xfrm>
            <a:off x="2089231" y="1155615"/>
            <a:ext cx="7086600" cy="5034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65084" y="1061883"/>
            <a:ext cx="364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ORIGEN DE LA FILTRACIÓN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543800" y="5186001"/>
            <a:ext cx="364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+mn-lt"/>
              </a:rPr>
              <a:t>CICLO HIDROLÓGICO</a:t>
            </a:r>
          </a:p>
        </p:txBody>
      </p:sp>
    </p:spTree>
    <p:extLst>
      <p:ext uri="{BB962C8B-B14F-4D97-AF65-F5344CB8AC3E}">
        <p14:creationId xmlns:p14="http://schemas.microsoft.com/office/powerpoint/2010/main" val="3337019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245"/>
          <p:cNvSpPr/>
          <p:nvPr/>
        </p:nvSpPr>
        <p:spPr>
          <a:xfrm>
            <a:off x="7315200" y="619431"/>
            <a:ext cx="4876799" cy="442452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just">
              <a:buSzPct val="25000"/>
            </a:pPr>
            <a:r>
              <a:rPr lang="es-ES" sz="2000" b="1" dirty="0">
                <a:solidFill>
                  <a:schemeClr val="bg1"/>
                </a:solidFill>
              </a:rPr>
              <a:t>GENERALIDADES DE LA FILTRACIÓN</a:t>
            </a:r>
            <a:endParaRPr lang="es-ES" sz="1600" b="1" i="0" u="none" strike="noStrike" cap="none" baseline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8600" y="1061883"/>
            <a:ext cx="364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OBRAS HIDRÁULICAS</a:t>
            </a: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t="24005" r="6570" b="8196"/>
          <a:stretch/>
        </p:blipFill>
        <p:spPr bwMode="auto">
          <a:xfrm>
            <a:off x="1219200" y="1526861"/>
            <a:ext cx="5943600" cy="4530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162800" y="27696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+mn-lt"/>
              </a:rPr>
              <a:t>ALMACENAN TEMPORALMENTE PRECIPITACIONES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586837" y="4552311"/>
            <a:ext cx="364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+mn-lt"/>
              </a:rPr>
              <a:t>SATISFACEN NECESIDADES HUMANAS</a:t>
            </a:r>
          </a:p>
        </p:txBody>
      </p:sp>
    </p:spTree>
    <p:extLst>
      <p:ext uri="{BB962C8B-B14F-4D97-AF65-F5344CB8AC3E}">
        <p14:creationId xmlns:p14="http://schemas.microsoft.com/office/powerpoint/2010/main" val="3615620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33514" t="30747" r="30327" b="22192"/>
          <a:stretch/>
        </p:blipFill>
        <p:spPr bwMode="auto">
          <a:xfrm>
            <a:off x="850715" y="1166048"/>
            <a:ext cx="6224620" cy="4743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hape 320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008E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POTENCIAL HIDRÁULICO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6516752" y="2161322"/>
                <a:ext cx="2934714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000" i="1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2000" i="1">
                          <a:latin typeface="Cambria Math" panose="02040503050406030204" pitchFamily="18" charset="0"/>
                        </a:rPr>
                        <m:t>𝑚𝑔𝑧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S" sz="200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52" y="2161322"/>
                <a:ext cx="2934714" cy="668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6536630" y="3355098"/>
                <a:ext cx="2199641" cy="763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20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630" y="3355098"/>
                <a:ext cx="2199641" cy="7638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/>
          <p:cNvSpPr/>
          <p:nvPr/>
        </p:nvSpPr>
        <p:spPr>
          <a:xfrm>
            <a:off x="6426826" y="4931810"/>
            <a:ext cx="58522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FLUJO DESDE PUNTOS DE MAYOR ENERGÍA HACÍA PUNTOS DE MENOR ENERGÍA (EQUILIBRIO)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352936" y="2161322"/>
            <a:ext cx="29683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ENERGÍA MECÁNICA DEL AGUA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416711" y="3490734"/>
            <a:ext cx="2840840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CARGA HIDRÁULICA</a:t>
            </a:r>
          </a:p>
        </p:txBody>
      </p:sp>
    </p:spTree>
    <p:extLst>
      <p:ext uri="{BB962C8B-B14F-4D97-AF65-F5344CB8AC3E}">
        <p14:creationId xmlns:p14="http://schemas.microsoft.com/office/powerpoint/2010/main" val="120025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320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00AC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LEY DE DARCY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84" y="1136388"/>
            <a:ext cx="6028222" cy="4883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7098199" y="1546649"/>
                <a:ext cx="2032479" cy="676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= −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199" y="1546649"/>
                <a:ext cx="2032479" cy="676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7098199" y="2350684"/>
                <a:ext cx="1185966" cy="676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199" y="2350684"/>
                <a:ext cx="1185966" cy="6768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/>
          <p:cNvSpPr/>
          <p:nvPr/>
        </p:nvSpPr>
        <p:spPr>
          <a:xfrm>
            <a:off x="8491458" y="2547480"/>
            <a:ext cx="340336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GRADIENTE HIDRÁULICO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7099405" y="3236973"/>
                <a:ext cx="5200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405" y="3236973"/>
                <a:ext cx="520079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/>
          <p:cNvSpPr/>
          <p:nvPr/>
        </p:nvSpPr>
        <p:spPr>
          <a:xfrm>
            <a:off x="7844460" y="3281029"/>
            <a:ext cx="425560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CONDUCTIVIDAD HIDRÁULICA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691618" y="4212851"/>
            <a:ext cx="616820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APLICABILIDAD DE LA LEY</a:t>
            </a:r>
          </a:p>
          <a:p>
            <a:pPr>
              <a:lnSpc>
                <a:spcPct val="115000"/>
              </a:lnSpc>
            </a:pPr>
            <a:r>
              <a:rPr lang="es-E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FLUJO LAMINAR (VISCOSIDAD ALTA, VELOCIDADES BAJAS</a:t>
            </a:r>
            <a:r>
              <a:rPr lang="es-ES" sz="1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290" name="Picture 2" descr="http://i.stack.imgur.com/6UfA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8" b="14356"/>
          <a:stretch/>
        </p:blipFill>
        <p:spPr bwMode="auto">
          <a:xfrm>
            <a:off x="7834521" y="4794078"/>
            <a:ext cx="3424320" cy="11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36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320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00AC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LEY DE DARCY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6477000" y="1661647"/>
                <a:ext cx="2032479" cy="676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= −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661647"/>
                <a:ext cx="2032479" cy="6768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/>
          <p:cNvSpPr/>
          <p:nvPr/>
        </p:nvSpPr>
        <p:spPr>
          <a:xfrm>
            <a:off x="8763000" y="2743350"/>
            <a:ext cx="342899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VELOCIDAD DE DARCY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424571" y="4049189"/>
            <a:ext cx="70866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 APLICA EN MOVIMIENTO EN TRES DIMENSIONES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6492152" y="2597164"/>
                <a:ext cx="1737079" cy="676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= −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152" y="2597164"/>
                <a:ext cx="1737079" cy="676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/>
          <p:cNvPicPr/>
          <p:nvPr/>
        </p:nvPicPr>
        <p:blipFill rotWithShape="1">
          <a:blip r:embed="rId4"/>
          <a:srcRect l="39983" t="65145" r="44856" b="12417"/>
          <a:stretch/>
        </p:blipFill>
        <p:spPr bwMode="auto">
          <a:xfrm>
            <a:off x="723716" y="1061883"/>
            <a:ext cx="4572000" cy="4677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5682250" y="4564273"/>
                <a:ext cx="1777859" cy="6767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= −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250" y="4564273"/>
                <a:ext cx="1777859" cy="676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7840017" y="4590832"/>
                <a:ext cx="1794594" cy="7293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= −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017" y="4590832"/>
                <a:ext cx="1794594" cy="7293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/>
              <p:cNvSpPr/>
              <p:nvPr/>
            </p:nvSpPr>
            <p:spPr>
              <a:xfrm>
                <a:off x="10014519" y="4620324"/>
                <a:ext cx="1753622" cy="676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= −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4519" y="4620324"/>
                <a:ext cx="1753622" cy="676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54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320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00D6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ACUÍFEROS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http://www.artinaid.com/wp-content/uploads/2013/03/Movimiento-de-aguas-subterr%C3%A1ne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56816"/>
            <a:ext cx="8773281" cy="419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8153400" y="1958874"/>
            <a:ext cx="43434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POROSIDAD</a:t>
            </a:r>
          </a:p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CONDUCTIVIDAD HIDRÁULICA</a:t>
            </a:r>
          </a:p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TRANSMISIBILIDAD</a:t>
            </a:r>
          </a:p>
        </p:txBody>
      </p:sp>
    </p:spTree>
    <p:extLst>
      <p:ext uri="{BB962C8B-B14F-4D97-AF65-F5344CB8AC3E}">
        <p14:creationId xmlns:p14="http://schemas.microsoft.com/office/powerpoint/2010/main" val="132791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320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909FF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HOMOGENEIDAD E ISOTROPÍA</a:t>
            </a:r>
            <a:endParaRPr lang="es-EC" sz="2000" b="1" i="0" u="none" strike="noStrike" cap="none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608414" y="4265302"/>
                <a:ext cx="1881925" cy="42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≈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S" sz="2000">
                          <a:latin typeface="Cambria Math" panose="02040503050406030204" pitchFamily="18" charset="0"/>
                        </a:rPr>
                        <m:t>≈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414" y="4265302"/>
                <a:ext cx="1881925" cy="424283"/>
              </a:xfrm>
              <a:prstGeom prst="rect">
                <a:avLst/>
              </a:prstGeom>
              <a:blipFill>
                <a:blip r:embed="rId2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250" name="Picture 2" descr="http://edafologia.ugr.es/optmine/intro/media/isoanis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t="26319" r="52197" b="7747"/>
          <a:stretch/>
        </p:blipFill>
        <p:spPr bwMode="auto">
          <a:xfrm>
            <a:off x="1618353" y="2133600"/>
            <a:ext cx="2424796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313709" y="1426019"/>
            <a:ext cx="38481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 GEOLÓGICO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34278" t="24186" r="33804" b="53745"/>
          <a:stretch/>
        </p:blipFill>
        <p:spPr bwMode="auto">
          <a:xfrm>
            <a:off x="5717046" y="2105167"/>
            <a:ext cx="4872707" cy="2066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4515871" y="4484069"/>
            <a:ext cx="727505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GRANOS DE IGUAL TAMAÑO E IGUAL FORMA</a:t>
            </a:r>
          </a:p>
          <a:p>
            <a:pPr algn="ctr"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PROPIEDADES IDÉNTICAS EN TODAS LAS DIRECCIONES</a:t>
            </a:r>
          </a:p>
        </p:txBody>
      </p:sp>
    </p:spTree>
    <p:extLst>
      <p:ext uri="{BB962C8B-B14F-4D97-AF65-F5344CB8AC3E}">
        <p14:creationId xmlns:p14="http://schemas.microsoft.com/office/powerpoint/2010/main" val="4007271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320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3F3FFF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ECUACIONES</a:t>
            </a:r>
            <a:r>
              <a:rPr lang="es-EC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HIDRODINÁMICAS</a:t>
            </a:r>
            <a:endParaRPr lang="es-EC" sz="2000" b="1" i="0" u="none" strike="noStrike" cap="none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26195" t="26981" r="27345" b="12085"/>
          <a:stretch/>
        </p:blipFill>
        <p:spPr bwMode="auto">
          <a:xfrm>
            <a:off x="685800" y="1891163"/>
            <a:ext cx="4761650" cy="3375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55575" y="1061883"/>
            <a:ext cx="364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BALANCE DE MASAS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85800" y="5365386"/>
            <a:ext cx="57912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CAUDAL DE ENTRADA = CAUDAL DE SALIDA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7848600" y="1891163"/>
                <a:ext cx="2596737" cy="738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1891163"/>
                <a:ext cx="2596737" cy="738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7322718" y="2816553"/>
                <a:ext cx="3648499" cy="762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718" y="2816553"/>
                <a:ext cx="3648499" cy="762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7818493" y="4714345"/>
                <a:ext cx="2656946" cy="762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s-E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2000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493" y="4714345"/>
                <a:ext cx="2656946" cy="762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ángulo 10"/>
          <p:cNvSpPr/>
          <p:nvPr/>
        </p:nvSpPr>
        <p:spPr>
          <a:xfrm>
            <a:off x="6513443" y="4218863"/>
            <a:ext cx="547457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SE CONSIDERA AL FLUJO BIDIMENSIONAL</a:t>
            </a:r>
          </a:p>
        </p:txBody>
      </p:sp>
    </p:spTree>
    <p:extLst>
      <p:ext uri="{BB962C8B-B14F-4D97-AF65-F5344CB8AC3E}">
        <p14:creationId xmlns:p14="http://schemas.microsoft.com/office/powerpoint/2010/main" val="261931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33483" y="709683"/>
            <a:ext cx="10515599" cy="46074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ÍNDICE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1.	GENERALIDADES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2.	MARCO</a:t>
            </a:r>
            <a:r>
              <a:rPr lang="es-EC" sz="26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TEÓRICO</a:t>
            </a: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3.	DISEÑO</a:t>
            </a:r>
            <a:r>
              <a:rPr lang="es-EC" sz="26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Y CONSTRUCCIÓN</a:t>
            </a: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C" sz="2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4.</a:t>
            </a: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	PRUEBAS</a:t>
            </a:r>
            <a:r>
              <a:rPr lang="es-EC" sz="26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Y VALIDACIÓN DE RESULTADOS</a:t>
            </a: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C" sz="2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5.</a:t>
            </a: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	ANÁLISIS ECONÓMICO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C" sz="26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6.</a:t>
            </a: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	CONCLUSIONES</a:t>
            </a:r>
            <a:r>
              <a:rPr lang="es-EC" sz="26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Y RECOMENDACIONES</a:t>
            </a: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109" name="Shape 109"/>
          <p:cNvCxnSpPr/>
          <p:nvPr/>
        </p:nvCxnSpPr>
        <p:spPr>
          <a:xfrm rot="10800000" flipH="1">
            <a:off x="712525" y="1160059"/>
            <a:ext cx="10357513" cy="545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320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RED DE FLUJO</a:t>
            </a:r>
            <a:endParaRPr lang="es-EC" sz="2000" b="1" i="0" u="none" strike="noStrike" cap="none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39978" t="21028" r="36205" b="60774"/>
          <a:stretch/>
        </p:blipFill>
        <p:spPr bwMode="auto">
          <a:xfrm>
            <a:off x="381000" y="1676400"/>
            <a:ext cx="4848976" cy="374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924800" y="4653873"/>
            <a:ext cx="27432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CAUDAL DE LA RED</a:t>
            </a:r>
            <a:endParaRPr lang="es-E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6"/>
              <p:cNvSpPr/>
              <p:nvPr/>
            </p:nvSpPr>
            <p:spPr>
              <a:xfrm>
                <a:off x="914400" y="3732436"/>
                <a:ext cx="48529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2000">
                          <a:latin typeface="Cambria Math" panose="02040503050406030204" pitchFamily="18" charset="0"/>
                        </a:rPr>
                        <m:t>ϕ</m:t>
                      </m:r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732436"/>
                <a:ext cx="485298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1105296" y="2216297"/>
                <a:ext cx="418704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sz="200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s-EC" dirty="0"/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96" y="2216297"/>
                <a:ext cx="418704" cy="392993"/>
              </a:xfrm>
              <a:prstGeom prst="rect">
                <a:avLst/>
              </a:prstGeom>
              <a:blipFill>
                <a:blip r:embed="rId5"/>
                <a:stretch>
                  <a:fillRect l="-5797" b="-1718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ángulo 1"/>
              <p:cNvSpPr/>
              <p:nvPr/>
            </p:nvSpPr>
            <p:spPr>
              <a:xfrm>
                <a:off x="6019800" y="4591019"/>
                <a:ext cx="1615763" cy="7293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ES" sz="200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s-E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s-ES" sz="200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s-ES" sz="20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4591019"/>
                <a:ext cx="1615763" cy="72930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ángulo 10"/>
              <p:cNvSpPr/>
              <p:nvPr/>
            </p:nvSpPr>
            <p:spPr>
              <a:xfrm>
                <a:off x="5114035" y="3101152"/>
                <a:ext cx="7077964" cy="1154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s-ES" sz="20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SOLUCIÓN GRÁFICA DE LA ECUACIÓN DE LAPLACE</a:t>
                </a:r>
              </a:p>
              <a:p>
                <a:pPr>
                  <a:lnSpc>
                    <a:spcPct val="115000"/>
                  </a:lnSpc>
                </a:pPr>
                <a:r>
                  <a:rPr lang="es-ES_tradnl" sz="2000" dirty="0"/>
                  <a:t>FUNCIÓN POTENCIAL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sz="200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s-EC" sz="2000" dirty="0"/>
                  <a:t> </a:t>
                </a:r>
                <a:r>
                  <a:rPr lang="es-EC" sz="2000" dirty="0" smtClean="0"/>
                  <a:t>LÍNEAS EQUIPOTENCIALES NC</a:t>
                </a:r>
                <a:endParaRPr lang="es-EC" sz="2000" dirty="0"/>
              </a:p>
              <a:p>
                <a:pPr>
                  <a:lnSpc>
                    <a:spcPct val="115000"/>
                  </a:lnSpc>
                </a:pPr>
                <a:r>
                  <a:rPr lang="es-EC" sz="2000" dirty="0"/>
                  <a:t>FUNCIÓN DE FLUJO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sz="200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s-EC" sz="2000" dirty="0"/>
                  <a:t> </a:t>
                </a:r>
                <a:r>
                  <a:rPr lang="es-EC" sz="2000" dirty="0" smtClean="0"/>
                  <a:t>LÍNEAS DE FLUJO NF</a:t>
                </a:r>
                <a:endParaRPr lang="es-ES" sz="20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035" y="3101152"/>
                <a:ext cx="7077964" cy="1154162"/>
              </a:xfrm>
              <a:prstGeom prst="rect">
                <a:avLst/>
              </a:prstGeom>
              <a:blipFill rotWithShape="0">
                <a:blip r:embed="rId7"/>
                <a:stretch>
                  <a:fillRect l="-947" t="-1587" b="-634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ángulo 12"/>
              <p:cNvSpPr/>
              <p:nvPr/>
            </p:nvSpPr>
            <p:spPr>
              <a:xfrm>
                <a:off x="1524000" y="1676400"/>
                <a:ext cx="48529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b="0" i="0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s-ES" sz="2000" dirty="0"/>
              </a:p>
            </p:txBody>
          </p:sp>
        </mc:Choice>
        <mc:Fallback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676400"/>
                <a:ext cx="485298" cy="4001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448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CALCULOS RED DE FLUJO (PRESIONES, SUBRESION, CAUDAL, TUBIFICACION)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967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320"/>
          <p:cNvSpPr/>
          <p:nvPr/>
        </p:nvSpPr>
        <p:spPr>
          <a:xfrm>
            <a:off x="7359445" y="619430"/>
            <a:ext cx="4832554" cy="675969"/>
          </a:xfrm>
          <a:prstGeom prst="roundRect">
            <a:avLst>
              <a:gd name="adj" fmla="val 16667"/>
            </a:avLst>
          </a:prstGeom>
          <a:solidFill>
            <a:srgbClr val="65D7FF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ANALOGÍA DEL FLUJO ELÉCTRICO CON EL FLUJO HIDRÁULICO</a:t>
            </a:r>
            <a:endParaRPr lang="es-EC" sz="2000" b="1" i="0" u="none" strike="noStrike" cap="none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7673363"/>
                  </p:ext>
                </p:extLst>
              </p:nvPr>
            </p:nvGraphicFramePr>
            <p:xfrm>
              <a:off x="1350677" y="1447800"/>
              <a:ext cx="9490646" cy="4582414"/>
            </p:xfrm>
            <a:graphic>
              <a:graphicData uri="http://schemas.openxmlformats.org/drawingml/2006/table">
                <a:tbl>
                  <a:tblPr firstRow="1" firstCol="1" bandRow="1">
                    <a:tableStyleId>{777D3FDC-1F5E-4D04-8FCE-A7A5B1C825C3}</a:tableStyleId>
                  </a:tblPr>
                  <a:tblGrid>
                    <a:gridCol w="5025072">
                      <a:extLst>
                        <a:ext uri="{9D8B030D-6E8A-4147-A177-3AD203B41FA5}">
                          <a16:colId xmlns:a16="http://schemas.microsoft.com/office/drawing/2014/main" xmlns="" val="380619009"/>
                        </a:ext>
                      </a:extLst>
                    </a:gridCol>
                    <a:gridCol w="4465574">
                      <a:extLst>
                        <a:ext uri="{9D8B030D-6E8A-4147-A177-3AD203B41FA5}">
                          <a16:colId xmlns:a16="http://schemas.microsoft.com/office/drawing/2014/main" xmlns="" val="293250447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FLUJO HIDRÁULICO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FLUJO ELÉCTRICO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0721004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LEY DE DARCY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LEY DE OHM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926859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oMath>
                          </a14:m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 VELOCIDAD DE DESCARGA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oMath>
                          </a14:m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 INTENSIDAD DE CORRIENTE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1371322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oMath>
                          </a14:m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 COEFICIENTE DE PERMEABILIDAD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C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s-EC" sz="2000" dirty="0">
                              <a:effectLst/>
                              <a:latin typeface="+mn-lt"/>
                            </a:rPr>
                            <a:t> CONDUCTIVIDAD ELÉCTRICA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69587270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oMath>
                          </a14:m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 CARGA HIDRÁULICA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 DIFERENCIA DE POTENCIAL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261941558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= −</m:t>
                              </m:r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GRAD </a:t>
                          </a:r>
                          <a14:m>
                            <m:oMath xmlns:m="http://schemas.openxmlformats.org/officeDocument/2006/math"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oMath>
                          </a14:m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s-ES_tradnl" sz="2000" smtClean="0">
                                  <a:effectLst/>
                                  <a:latin typeface="Cambria Math" panose="02040503050406030204" pitchFamily="18" charset="0"/>
                                </a:rPr>
                                <m:t>= −</m:t>
                              </m:r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GRAD </a:t>
                          </a:r>
                          <a14:m>
                            <m:oMath xmlns:m="http://schemas.openxmlformats.org/officeDocument/2006/math"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oMath>
                          </a14:m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8455695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LÍNEAS DE FLUJO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LÍNEAS DE CORRIENTE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568331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LÍNEAS EQUIPOTENCIALES </a:t>
                          </a:r>
                          <a14:m>
                            <m:oMath xmlns:m="http://schemas.openxmlformats.org/officeDocument/2006/math"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𝒄𝒕𝒆</m:t>
                              </m:r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LÍNEAS POTENCIALES </a:t>
                          </a:r>
                          <a14:m>
                            <m:oMath xmlns:m="http://schemas.openxmlformats.org/officeDocument/2006/math"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𝑐𝑡𝑒</m:t>
                              </m:r>
                              <m:r>
                                <a:rPr lang="es-ES_tradnl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68616516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ECUACIÓN DE LAPLACE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p>
                                  <m:r>
                                    <a:rPr lang="es-EC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oMath>
                          </a14:m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ECUACIÓN DE LAPLACE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p>
                                  <m:r>
                                    <a:rPr lang="es-EC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s-EC" sz="2000">
                                  <a:effectLst/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8319149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FRONTERA IMPERMEABLE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FRONTERA AISLANTE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708362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7673363"/>
                  </p:ext>
                </p:extLst>
              </p:nvPr>
            </p:nvGraphicFramePr>
            <p:xfrm>
              <a:off x="1350677" y="1447800"/>
              <a:ext cx="9490646" cy="4582414"/>
            </p:xfrm>
            <a:graphic>
              <a:graphicData uri="http://schemas.openxmlformats.org/drawingml/2006/table">
                <a:tbl>
                  <a:tblPr firstRow="1" firstCol="1" bandRow="1">
                    <a:tableStyleId>{777D3FDC-1F5E-4D04-8FCE-A7A5B1C825C3}</a:tableStyleId>
                  </a:tblPr>
                  <a:tblGrid>
                    <a:gridCol w="5025072">
                      <a:extLst>
                        <a:ext uri="{9D8B030D-6E8A-4147-A177-3AD203B41FA5}">
                          <a16:colId xmlns:a16="http://schemas.microsoft.com/office/drawing/2014/main" val="380619009"/>
                        </a:ext>
                      </a:extLst>
                    </a:gridCol>
                    <a:gridCol w="4465574">
                      <a:extLst>
                        <a:ext uri="{9D8B030D-6E8A-4147-A177-3AD203B41FA5}">
                          <a16:colId xmlns:a16="http://schemas.microsoft.com/office/drawing/2014/main" val="2932504471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FLUJO HIDRÁULICO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FLUJO ELÉCTRICO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7210040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LEY DE DARCY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LEY DE OHM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268593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21" t="-201333" r="-89333" b="-72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12688" t="-201333" r="-546" b="-725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71322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21" t="-297368" r="-89333" b="-61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12688" t="-297368" r="-546" b="-61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587270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21" t="-402667" r="-89333" b="-5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12688" t="-402667" r="-546" b="-5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941558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21" t="-502667" r="-89333" b="-4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12688" t="-502667" r="-546" b="-4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55695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LÍNEAS DE FLUJO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LÍNEAS DE CORRIENTE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683318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21" t="-702667" r="-89333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12688" t="-702667" r="-546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6165165"/>
                      </a:ext>
                    </a:extLst>
                  </a:tr>
                  <a:tr h="467614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21" t="-781818" r="-89333" b="-1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12688" t="-781818" r="-546" b="-1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319149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FRONTERA IMPERMEABLE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2286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_tradnl" sz="2000" dirty="0">
                              <a:effectLst/>
                              <a:latin typeface="+mn-lt"/>
                            </a:rPr>
                            <a:t>FRONTERA AISLANTE</a:t>
                          </a:r>
                          <a:endParaRPr lang="es-ES" sz="2000" dirty="0">
                            <a:effectLst/>
                            <a:latin typeface="+mn-lt"/>
                            <a:ea typeface="Batang" panose="02030600000101010101" pitchFamily="18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083621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86959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320"/>
          <p:cNvSpPr/>
          <p:nvPr/>
        </p:nvSpPr>
        <p:spPr>
          <a:xfrm>
            <a:off x="6324600" y="619430"/>
            <a:ext cx="5867399" cy="675969"/>
          </a:xfrm>
          <a:prstGeom prst="roundRect">
            <a:avLst>
              <a:gd name="adj" fmla="val 16667"/>
            </a:avLst>
          </a:prstGeom>
          <a:solidFill>
            <a:srgbClr val="C5F0FF"/>
          </a:solidFill>
          <a:ln w="12700" cap="flat" cmpd="sng">
            <a:solidFill>
              <a:srgbClr val="AD5B2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EXPERIMENTO PRÁCTICO DE LA ANALOGÍA ELECTRO-HIDRODINÁMICA</a:t>
            </a:r>
            <a:endParaRPr lang="es-EC" sz="2000" b="1" i="0" u="none" strike="noStrike" cap="none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303" t="36458" r="17789" b="14584"/>
          <a:stretch/>
        </p:blipFill>
        <p:spPr>
          <a:xfrm>
            <a:off x="1676400" y="1561630"/>
            <a:ext cx="9677400" cy="43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74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08"/>
          <p:cNvSpPr txBox="1">
            <a:spLocks noGrp="1"/>
          </p:cNvSpPr>
          <p:nvPr>
            <p:ph type="body" idx="1"/>
          </p:nvPr>
        </p:nvSpPr>
        <p:spPr>
          <a:xfrm>
            <a:off x="633483" y="709683"/>
            <a:ext cx="10515599" cy="46074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1.	GENERALIDADES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tx2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2.   MARCO TEÓRICO </a:t>
            </a:r>
          </a:p>
          <a:p>
            <a:pPr lvl="0" indent="-228600"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3.</a:t>
            </a: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	</a:t>
            </a:r>
            <a:r>
              <a:rPr lang="es-EC" sz="2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DISEÑO Y CONSTRUCCIÓN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4.	PRUEBAS Y  VALIDACIÓN DE RESULTADOS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5.	ANÁLISIS ECONÓMICO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6. 	CONCLUSIONES Y RECOMENDACIONES</a:t>
            </a:r>
          </a:p>
        </p:txBody>
      </p:sp>
      <p:sp>
        <p:nvSpPr>
          <p:cNvPr id="5" name="Shape 119"/>
          <p:cNvSpPr/>
          <p:nvPr/>
        </p:nvSpPr>
        <p:spPr>
          <a:xfrm flipH="1">
            <a:off x="6241774" y="2644928"/>
            <a:ext cx="5943600" cy="36849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398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1845" t="26042" r="30673" b="26042"/>
          <a:stretch/>
        </p:blipFill>
        <p:spPr>
          <a:xfrm>
            <a:off x="5867399" y="1573801"/>
            <a:ext cx="5295109" cy="380585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2000" y="38100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REQUERIMIENTOS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MEDICIÓN DE VOLTAJE AUTOMÁTICA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PAPEL CONDUCTOR A3-A4</a:t>
            </a:r>
          </a:p>
          <a:p>
            <a:pPr algn="ctr"/>
            <a:endParaRPr lang="es-ES" sz="2000" dirty="0">
              <a:latin typeface="+mn-lt"/>
            </a:endParaRPr>
          </a:p>
        </p:txBody>
      </p:sp>
      <p:sp>
        <p:nvSpPr>
          <p:cNvPr id="6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9EAA02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DISEÑO </a:t>
            </a:r>
            <a:endParaRPr lang="es-EC"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9903" y="2184069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+mn-lt"/>
              </a:rPr>
              <a:t>EQUIPO DE CONTROL NUMÉRICO</a:t>
            </a:r>
          </a:p>
          <a:p>
            <a:pPr algn="ctr"/>
            <a:r>
              <a:rPr lang="es-ES" sz="2000" dirty="0">
                <a:latin typeface="+mn-lt"/>
              </a:rPr>
              <a:t>MOVIMIENTO EN 3 EJES (X.Y.Z)</a:t>
            </a:r>
          </a:p>
          <a:p>
            <a:pPr algn="ctr"/>
            <a:endParaRPr lang="es-E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3103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BFCE02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ESTRUCTURA</a:t>
            </a:r>
            <a:endParaRPr lang="es-EC"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66800" y="1524000"/>
            <a:ext cx="161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BASE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255566" y="4730345"/>
            <a:ext cx="4936433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MADERA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PROCESO: CORTE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LA ESTRUCTURA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6133848" cy="36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86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BFCE02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ESTRUCTURA</a:t>
            </a:r>
            <a:endParaRPr lang="es-EC"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66800" y="15240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PLACAS DE SOPORTE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347" t="59375" r="68156" b="16667"/>
          <a:stretch/>
        </p:blipFill>
        <p:spPr>
          <a:xfrm>
            <a:off x="7372488" y="1920874"/>
            <a:ext cx="4150279" cy="272732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35952" r="6064" b="21752"/>
          <a:stretch>
            <a:fillRect/>
          </a:stretch>
        </p:blipFill>
        <p:spPr bwMode="auto">
          <a:xfrm>
            <a:off x="381000" y="2113590"/>
            <a:ext cx="6781800" cy="306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7255566" y="4730345"/>
            <a:ext cx="4860233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MADERA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PROCESO: CORTE, TALADRADO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TABLERO</a:t>
            </a:r>
          </a:p>
        </p:txBody>
      </p:sp>
    </p:spTree>
    <p:extLst>
      <p:ext uri="{BB962C8B-B14F-4D97-AF65-F5344CB8AC3E}">
        <p14:creationId xmlns:p14="http://schemas.microsoft.com/office/powerpoint/2010/main" val="2348775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BFCE02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ESTRUCTURA</a:t>
            </a:r>
            <a:endParaRPr lang="es-EC"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66800" y="1524000"/>
            <a:ext cx="161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TABLERO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988" t="68750" r="61713" b="17708"/>
          <a:stretch/>
        </p:blipFill>
        <p:spPr>
          <a:xfrm>
            <a:off x="7924800" y="2103368"/>
            <a:ext cx="3481370" cy="21551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7159" t="32292" r="42386" b="36458"/>
          <a:stretch/>
        </p:blipFill>
        <p:spPr>
          <a:xfrm>
            <a:off x="1295400" y="2209800"/>
            <a:ext cx="5344161" cy="304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45506" y="4786153"/>
            <a:ext cx="6460434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VIDRIO (NO CONDUCTOR ELÉCTRICO)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PROCESO: CORTE, PULIDO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FIJA EL PAPEL PARA LA MEDICIÓN</a:t>
            </a:r>
          </a:p>
        </p:txBody>
      </p:sp>
    </p:spTree>
    <p:extLst>
      <p:ext uri="{BB962C8B-B14F-4D97-AF65-F5344CB8AC3E}">
        <p14:creationId xmlns:p14="http://schemas.microsoft.com/office/powerpoint/2010/main" val="3871407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BFCE02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ESTRUCTURA</a:t>
            </a:r>
            <a:endParaRPr lang="es-EC"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66799" y="1524000"/>
            <a:ext cx="2544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SOPORTES EJE Y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160" t="65625" r="62884" b="16034"/>
          <a:stretch/>
        </p:blipFill>
        <p:spPr>
          <a:xfrm>
            <a:off x="4389046" y="1987475"/>
            <a:ext cx="3048000" cy="31568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988" t="29166" r="54100" b="37500"/>
          <a:stretch/>
        </p:blipFill>
        <p:spPr>
          <a:xfrm>
            <a:off x="634002" y="2239935"/>
            <a:ext cx="3861798" cy="36346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6574" t="64583" r="66984" b="15625"/>
          <a:stretch/>
        </p:blipFill>
        <p:spPr>
          <a:xfrm>
            <a:off x="8214401" y="1308453"/>
            <a:ext cx="1827852" cy="31572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231835" y="5051950"/>
            <a:ext cx="601648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PLA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PROCESO: IMPRESIÓN 3D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DEL EJE Y</a:t>
            </a:r>
            <a:endParaRPr lang="es-ES" sz="1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7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33483" y="709683"/>
            <a:ext cx="10515599" cy="46074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ÍNDICE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1.	GENERALIDADES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2.	MARCO TEÓRICO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3.	DISEÑO Y CONSTRUCCIÓN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4.	PRUEBAS Y RESULTADOS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5.	 ANÁLISIS ECONÓMICO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6. 	CONCLUSIONES Y RECOMENDACIONES</a:t>
            </a:r>
          </a:p>
        </p:txBody>
      </p:sp>
      <p:cxnSp>
        <p:nvCxnSpPr>
          <p:cNvPr id="109" name="Shape 109"/>
          <p:cNvCxnSpPr/>
          <p:nvPr/>
        </p:nvCxnSpPr>
        <p:spPr>
          <a:xfrm rot="10800000" flipH="1">
            <a:off x="712525" y="1160059"/>
            <a:ext cx="10357513" cy="5459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6" name="Shape 119"/>
          <p:cNvSpPr/>
          <p:nvPr/>
        </p:nvSpPr>
        <p:spPr>
          <a:xfrm flipH="1">
            <a:off x="4721485" y="1678278"/>
            <a:ext cx="7453950" cy="36849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</p:spTree>
    <p:extLst>
      <p:ext uri="{BB962C8B-B14F-4D97-AF65-F5344CB8AC3E}">
        <p14:creationId xmlns:p14="http://schemas.microsoft.com/office/powerpoint/2010/main" val="420536679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BFCE02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ESTRUCTURA</a:t>
            </a:r>
            <a:endParaRPr lang="es-EC"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66800" y="15240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SOPORTE EJE Z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817" t="32293" r="58785" b="33332"/>
          <a:stretch/>
        </p:blipFill>
        <p:spPr>
          <a:xfrm>
            <a:off x="1050235" y="1985665"/>
            <a:ext cx="3505201" cy="41311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8917" t="66667" r="65812" b="16281"/>
          <a:stretch/>
        </p:blipFill>
        <p:spPr>
          <a:xfrm>
            <a:off x="5883965" y="1088495"/>
            <a:ext cx="2057400" cy="374217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096000" y="4746953"/>
            <a:ext cx="62484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PLA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PROCESO: IMPRESIÓN 3D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DEL EJE Z Y  EL  	    HOLDER DE LA HERRAMIENTA</a:t>
            </a:r>
          </a:p>
        </p:txBody>
      </p:sp>
    </p:spTree>
    <p:extLst>
      <p:ext uri="{BB962C8B-B14F-4D97-AF65-F5344CB8AC3E}">
        <p14:creationId xmlns:p14="http://schemas.microsoft.com/office/powerpoint/2010/main" val="276532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BFCE02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ESTRUCTURA</a:t>
            </a:r>
            <a:endParaRPr lang="es-EC"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66800" y="15240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HOLDER HERRAMIENTA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4231" t="34375" r="54099" b="36459"/>
          <a:stretch/>
        </p:blipFill>
        <p:spPr>
          <a:xfrm>
            <a:off x="152400" y="2213941"/>
            <a:ext cx="4876800" cy="36905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8916" t="66667" r="64056" b="16768"/>
          <a:stretch/>
        </p:blipFill>
        <p:spPr>
          <a:xfrm>
            <a:off x="7734300" y="1656717"/>
            <a:ext cx="2057400" cy="272641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219700" y="4615690"/>
            <a:ext cx="7086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PLA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PROCESO: IMPRESIÓN 3D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LA HERRAMIENTA 	  	    (PUNTA DE MULTÍMETRO)</a:t>
            </a:r>
          </a:p>
        </p:txBody>
      </p:sp>
    </p:spTree>
    <p:extLst>
      <p:ext uri="{BB962C8B-B14F-4D97-AF65-F5344CB8AC3E}">
        <p14:creationId xmlns:p14="http://schemas.microsoft.com/office/powerpoint/2010/main" val="3419328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MOTORES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400800" y="4800600"/>
            <a:ext cx="56388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DENOMINACIÓN: NEMA 17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TORQUE: 0.30 NM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GENERAR MOVIMIENTO DE LOS EJES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57400"/>
            <a:ext cx="33718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16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EJES</a:t>
            </a:r>
            <a:endParaRPr lang="es-ES" sz="2400" b="1" dirty="0"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088" t="44792" r="35359" b="40624"/>
          <a:stretch/>
        </p:blipFill>
        <p:spPr>
          <a:xfrm>
            <a:off x="762000" y="2291216"/>
            <a:ext cx="5900049" cy="15453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5403" t="66667" r="61127" b="16666"/>
          <a:stretch/>
        </p:blipFill>
        <p:spPr>
          <a:xfrm>
            <a:off x="1905000" y="3306624"/>
            <a:ext cx="2133600" cy="14842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7746" t="42708" r="34187" b="42709"/>
          <a:stretch/>
        </p:blipFill>
        <p:spPr>
          <a:xfrm>
            <a:off x="7359446" y="2181628"/>
            <a:ext cx="4460096" cy="15985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5988" t="66667" r="62299" b="20833"/>
          <a:stretch/>
        </p:blipFill>
        <p:spPr>
          <a:xfrm>
            <a:off x="8583320" y="3383664"/>
            <a:ext cx="1860754" cy="111645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400800" y="4387651"/>
            <a:ext cx="555347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EJE Y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DIMENSIÓN: </a:t>
            </a: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440MM DIAM:9.53MM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HIERRO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DEL EJE Z 	    Y  EL HOLDER DE LA HERRAMIENTA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55125" y="4414710"/>
            <a:ext cx="5940875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EJE X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DIMENSIÓN: 530MM DIAM:9.53MM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HIERRO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DEL EJE Z Y  	    EL HOLDER DE LA HERRAMIENTA</a:t>
            </a:r>
          </a:p>
        </p:txBody>
      </p:sp>
    </p:spTree>
    <p:extLst>
      <p:ext uri="{BB962C8B-B14F-4D97-AF65-F5344CB8AC3E}">
        <p14:creationId xmlns:p14="http://schemas.microsoft.com/office/powerpoint/2010/main" val="4066622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EJES ROSCADOS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8331" t="38542" r="33016" b="39583"/>
          <a:stretch/>
        </p:blipFill>
        <p:spPr>
          <a:xfrm>
            <a:off x="459552" y="2078639"/>
            <a:ext cx="5636448" cy="17934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5402" t="66667" r="61128" b="17708"/>
          <a:stretch/>
        </p:blipFill>
        <p:spPr>
          <a:xfrm>
            <a:off x="5257800" y="1571423"/>
            <a:ext cx="1511280" cy="110562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7736" t="39584" r="33016" b="42266"/>
          <a:stretch/>
        </p:blipFill>
        <p:spPr>
          <a:xfrm>
            <a:off x="6944139" y="2301760"/>
            <a:ext cx="5181600" cy="134717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08241" y="4020436"/>
            <a:ext cx="620912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EJE X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DIMENSIÓN: 540MM DIAM:9.53MM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PROCESO: CORTE, TORNEADO 7MM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HIERRO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DEL EJE Z Y  EL 	    HOLDER DE LA HERRAMIENTA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417365" y="4020437"/>
            <a:ext cx="5972455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EJE Y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DIMENSIÓN: 450MM DIAM:9.53MM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PROCESO: CORTE, TORNEADO 7MM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HIERRO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DEL EJE Z Y  	    EL HOLDER DE LA HERRAMIENTA</a:t>
            </a:r>
          </a:p>
        </p:txBody>
      </p:sp>
    </p:spTree>
    <p:extLst>
      <p:ext uri="{BB962C8B-B14F-4D97-AF65-F5344CB8AC3E}">
        <p14:creationId xmlns:p14="http://schemas.microsoft.com/office/powerpoint/2010/main" val="2598255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EJES ROSCADOS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30673" t="37500" r="36530" b="39584"/>
          <a:stretch/>
        </p:blipFill>
        <p:spPr>
          <a:xfrm>
            <a:off x="1272209" y="2250704"/>
            <a:ext cx="4773749" cy="187540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7745" t="70833" r="62884" b="19590"/>
          <a:stretch/>
        </p:blipFill>
        <p:spPr>
          <a:xfrm>
            <a:off x="6858000" y="2464451"/>
            <a:ext cx="1899960" cy="109171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066800" y="4302090"/>
            <a:ext cx="9881632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EJE Z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DIMENSIÓN: 130MM DIAM:9.53MM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PROCESO: CORTE, TORNEADO 7MM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HIERRO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DEL EJE Z Y  EL HOLDER DE LA HERRAMIENTA</a:t>
            </a:r>
          </a:p>
        </p:txBody>
      </p:sp>
    </p:spTree>
    <p:extLst>
      <p:ext uri="{BB962C8B-B14F-4D97-AF65-F5344CB8AC3E}">
        <p14:creationId xmlns:p14="http://schemas.microsoft.com/office/powerpoint/2010/main" val="3169425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RODAMIENTOS</a:t>
            </a:r>
            <a:endParaRPr lang="es-ES" sz="2400" b="1" dirty="0"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575" t="40624" r="45900" b="40626"/>
          <a:stretch/>
        </p:blipFill>
        <p:spPr>
          <a:xfrm>
            <a:off x="914400" y="2667000"/>
            <a:ext cx="5969000" cy="2286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8331" t="69792" r="64056" b="17708"/>
          <a:stretch/>
        </p:blipFill>
        <p:spPr>
          <a:xfrm>
            <a:off x="8153400" y="2206942"/>
            <a:ext cx="1777218" cy="164050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255567" y="4730345"/>
            <a:ext cx="4267200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DENOMINACIÓN: 607RS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DIAM INTERIOR: 7MM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GENERAR MOVIMIENTO</a:t>
            </a:r>
          </a:p>
        </p:txBody>
      </p:sp>
    </p:spTree>
    <p:extLst>
      <p:ext uri="{BB962C8B-B14F-4D97-AF65-F5344CB8AC3E}">
        <p14:creationId xmlns:p14="http://schemas.microsoft.com/office/powerpoint/2010/main" val="3754524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ACOPLES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944" t="38541" r="35944" b="32293"/>
          <a:stretch/>
        </p:blipFill>
        <p:spPr>
          <a:xfrm>
            <a:off x="858851" y="2362200"/>
            <a:ext cx="5617031" cy="3276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8331" t="70833" r="64641" b="17708"/>
          <a:stretch/>
        </p:blipFill>
        <p:spPr>
          <a:xfrm>
            <a:off x="7848600" y="1557285"/>
            <a:ext cx="2147970" cy="196897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264965" y="4495800"/>
            <a:ext cx="5715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PLA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PROCESO: IMPRESIÓN 3D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TRANSMITIR MOVIMIENTO DEL MOTOR                          	    AL EJE ROSCADO</a:t>
            </a:r>
          </a:p>
        </p:txBody>
      </p:sp>
    </p:spTree>
    <p:extLst>
      <p:ext uri="{BB962C8B-B14F-4D97-AF65-F5344CB8AC3E}">
        <p14:creationId xmlns:p14="http://schemas.microsoft.com/office/powerpoint/2010/main" val="2737761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GUÍA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4188" t="46875" r="44729" b="34375"/>
          <a:stretch/>
        </p:blipFill>
        <p:spPr>
          <a:xfrm>
            <a:off x="381000" y="2438400"/>
            <a:ext cx="4876800" cy="2743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6574" t="66667" r="62299" b="17708"/>
          <a:stretch/>
        </p:blipFill>
        <p:spPr>
          <a:xfrm>
            <a:off x="7359446" y="2209800"/>
            <a:ext cx="2590800" cy="204536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486400" y="4427547"/>
            <a:ext cx="66294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PLA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PROCESO: IMPRESIÓN 3D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SOPORTA EL MECANISMO DEL EJE Z Y  EL 		    HOLDER DE LA HERRAMIENTA</a:t>
            </a:r>
          </a:p>
        </p:txBody>
      </p:sp>
    </p:spTree>
    <p:extLst>
      <p:ext uri="{BB962C8B-B14F-4D97-AF65-F5344CB8AC3E}">
        <p14:creationId xmlns:p14="http://schemas.microsoft.com/office/powerpoint/2010/main" val="1395056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RIELES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255566" y="4730345"/>
            <a:ext cx="478403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SUAVIZAR EL MOVIMIENTO 	  	    DEL SISTEMA EN EL EJE X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85018"/>
            <a:ext cx="5782674" cy="23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5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ANTECEDENTES</a:t>
            </a:r>
            <a:r>
              <a:rPr lang="es-EC" sz="1800" dirty="0"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636498092"/>
              </p:ext>
            </p:extLst>
          </p:nvPr>
        </p:nvGraphicFramePr>
        <p:xfrm>
          <a:off x="-152400" y="384157"/>
          <a:ext cx="11811000" cy="4568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http://ecuaauto.com/wp-content/uploads/2013/10/esp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4" y="4038600"/>
            <a:ext cx="3315586" cy="19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 descr="http://www.espe.edu.ec/portal/images/section/lctierr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19266"/>
            <a:ext cx="2133600" cy="20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</p:spTree>
    <p:extLst>
      <p:ext uri="{BB962C8B-B14F-4D97-AF65-F5344CB8AC3E}">
        <p14:creationId xmlns:p14="http://schemas.microsoft.com/office/powerpoint/2010/main" val="1378314518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SUJETADORES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360" t="32292" r="30672" b="34375"/>
          <a:stretch/>
        </p:blipFill>
        <p:spPr>
          <a:xfrm>
            <a:off x="230981" y="2514600"/>
            <a:ext cx="5938838" cy="3429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9502" t="70833" r="64056" b="17708"/>
          <a:stretch/>
        </p:blipFill>
        <p:spPr>
          <a:xfrm>
            <a:off x="7444410" y="1754832"/>
            <a:ext cx="1981200" cy="19812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53200" y="4376456"/>
            <a:ext cx="54864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PLA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PROCESO: IMPRESIÓN 3D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FIJAR LOS EJES A LAS PLACAS DE  	    SOPORTE</a:t>
            </a:r>
          </a:p>
        </p:txBody>
      </p:sp>
    </p:spTree>
    <p:extLst>
      <p:ext uri="{BB962C8B-B14F-4D97-AF65-F5344CB8AC3E}">
        <p14:creationId xmlns:p14="http://schemas.microsoft.com/office/powerpoint/2010/main" val="956578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BFD03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MECANISMO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+mn-lt"/>
              </a:rPr>
              <a:t>SOPORTE RODAMIENTOS</a:t>
            </a:r>
            <a:endParaRPr lang="es-ES" sz="2000" b="1" dirty="0"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360" t="32292" r="30672" b="34375"/>
          <a:stretch/>
        </p:blipFill>
        <p:spPr>
          <a:xfrm>
            <a:off x="230981" y="2514600"/>
            <a:ext cx="5938838" cy="3429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9502" t="70833" r="64056" b="17708"/>
          <a:stretch/>
        </p:blipFill>
        <p:spPr>
          <a:xfrm>
            <a:off x="7444410" y="1754832"/>
            <a:ext cx="1981200" cy="19812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53200" y="4376456"/>
            <a:ext cx="54864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MATERIAL: PLA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PROCESO: IMPRESIÓN 3D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FIJAR LOS </a:t>
            </a:r>
            <a:r>
              <a:rPr lang="es-ES" sz="18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RODAMIENTOS </a:t>
            </a:r>
            <a:r>
              <a:rPr lang="es-ES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ES" sz="18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LAS   	    PLACAS DE SOPORTE</a:t>
            </a:r>
            <a:endParaRPr lang="es-ES" sz="18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0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3FE6A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SISTEMA ELECTRÓNICO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DRIVERS</a:t>
            </a:r>
          </a:p>
        </p:txBody>
      </p:sp>
      <p:pic>
        <p:nvPicPr>
          <p:cNvPr id="7" name="Imagen 6" descr="https://a.pololu-files.com/picture/0J3360.1200.png?d94ef1356fab28463db67ff0619afad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4927" y="2404038"/>
            <a:ext cx="446214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7513983" y="4419600"/>
            <a:ext cx="5546033" cy="133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MODELO: A4988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VOLTAJE DE FUNCIONAMIENTO: 5V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CORRIENTE MÁXIMA: 2A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CONTROL DE CADA MOTOR </a:t>
            </a:r>
          </a:p>
        </p:txBody>
      </p:sp>
    </p:spTree>
    <p:extLst>
      <p:ext uri="{BB962C8B-B14F-4D97-AF65-F5344CB8AC3E}">
        <p14:creationId xmlns:p14="http://schemas.microsoft.com/office/powerpoint/2010/main" val="2087888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3FE6A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SISTEMA ELECTRÓNICO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ARDUINO UNO</a:t>
            </a:r>
          </a:p>
        </p:txBody>
      </p:sp>
      <p:pic>
        <p:nvPicPr>
          <p:cNvPr id="7" name="Imagen 6" descr="Grbl Pin Diagram"/>
          <p:cNvPicPr/>
          <p:nvPr/>
        </p:nvPicPr>
        <p:blipFill rotWithShape="1">
          <a:blip r:embed="rId2" cstate="print"/>
          <a:srcRect l="1131" t="1932"/>
          <a:stretch/>
        </p:blipFill>
        <p:spPr bwMode="auto">
          <a:xfrm>
            <a:off x="1981200" y="1853478"/>
            <a:ext cx="4572000" cy="4262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526696" y="4191000"/>
            <a:ext cx="566530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DENOMINACIÓN: ARDUINO UNO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CONTROLADOR: ATMEGA328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E</a:t>
            </a:r>
            <a:r>
              <a:rPr lang="es-ES_tradnl" sz="1800" dirty="0"/>
              <a:t>NVIAR LOS PULSOS NECESARIOS A 	    LOS MOTORES PARA LOGRAR EL 	    CONTROL DE LA POSICIÓN Y              	    VELOCIDAD</a:t>
            </a:r>
            <a:endParaRPr lang="es-ES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2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3FE6A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SISTEMA ELECTRÓNICO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ARDUINO UNO</a:t>
            </a:r>
          </a:p>
        </p:txBody>
      </p:sp>
      <p:pic>
        <p:nvPicPr>
          <p:cNvPr id="7" name="Imagen 6" descr="C:\Users\ccaceres\Desktop\Medidor de voltaje_esquema.jpg"/>
          <p:cNvPicPr/>
          <p:nvPr/>
        </p:nvPicPr>
        <p:blipFill rotWithShape="1">
          <a:blip r:embed="rId2" cstate="print"/>
          <a:srcRect t="2666" b="9639"/>
          <a:stretch/>
        </p:blipFill>
        <p:spPr bwMode="auto">
          <a:xfrm>
            <a:off x="2370003" y="1988978"/>
            <a:ext cx="4953000" cy="4248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543800" y="4300908"/>
            <a:ext cx="515156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DENOMINACIÓN: ARDUINO UNO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a typeface="Calibri" panose="020F0502020204030204" pitchFamily="34" charset="0"/>
                <a:cs typeface="Times New Roman" panose="02020603050405020304" pitchFamily="18" charset="0"/>
              </a:rPr>
              <a:t>CONTROLADOR: ATMEGA328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FUNCIÓN: SISTEMA DE MEDICIÓN DE 	   	    VOLTAJE</a:t>
            </a:r>
          </a:p>
        </p:txBody>
      </p:sp>
    </p:spTree>
    <p:extLst>
      <p:ext uri="{BB962C8B-B14F-4D97-AF65-F5344CB8AC3E}">
        <p14:creationId xmlns:p14="http://schemas.microsoft.com/office/powerpoint/2010/main" val="3107024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3FE6A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SISTEMA ELECTRÓNICO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2780" y="1052052"/>
            <a:ext cx="3144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CONEXIÓN DE MOTORES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848600" y="4724400"/>
            <a:ext cx="426720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CIRCUITO DISEÑADO EN PROTEUS</a:t>
            </a:r>
          </a:p>
        </p:txBody>
      </p:sp>
      <p:pic>
        <p:nvPicPr>
          <p:cNvPr id="10" name="Imagen 9"/>
          <p:cNvPicPr/>
          <p:nvPr/>
        </p:nvPicPr>
        <p:blipFill>
          <a:blip r:embed="rId2" cstate="print"/>
          <a:srcRect l="24122" t="9970" r="10308" b="9063"/>
          <a:stretch>
            <a:fillRect/>
          </a:stretch>
        </p:blipFill>
        <p:spPr bwMode="auto">
          <a:xfrm>
            <a:off x="3385930" y="863956"/>
            <a:ext cx="381444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8020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3FE6A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SISTEMA ELECTRÓNICO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800" y="15240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DISEÑO DEL PCB</a:t>
            </a:r>
          </a:p>
        </p:txBody>
      </p:sp>
      <p:pic>
        <p:nvPicPr>
          <p:cNvPr id="8" name="Imagen 7" descr="https://fbcdn-sphotos-f-a.akamaihd.net/hphotos-ak-xpl1/v/t34.0-12/12939572_10208992385874728_1979537317_n.jpg?oh=66c4ff01e93d1f818c0d93ecdd6fa311&amp;oe=5706ADF7&amp;__gda__=1460039566_ba8c010bdfdc3057ea35541af42c674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57" y="2251764"/>
            <a:ext cx="5867400" cy="36912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8763000" y="4097409"/>
            <a:ext cx="426720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PCB DISEÑADO EN ARES</a:t>
            </a:r>
          </a:p>
        </p:txBody>
      </p:sp>
    </p:spTree>
    <p:extLst>
      <p:ext uri="{BB962C8B-B14F-4D97-AF65-F5344CB8AC3E}">
        <p14:creationId xmlns:p14="http://schemas.microsoft.com/office/powerpoint/2010/main" val="3064459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6FE8C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SOFTWARE 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799" y="1524000"/>
            <a:ext cx="381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UNIVERSAL GCODE SENDER</a:t>
            </a:r>
          </a:p>
        </p:txBody>
      </p:sp>
      <p:pic>
        <p:nvPicPr>
          <p:cNvPr id="11" name="Imagen 10" descr="https://raw.githubusercontent.com/winder/Universal-G-Code-Sender/master/pictures/1.0.6_command_tabl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3147" y="1924110"/>
            <a:ext cx="4750905" cy="417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ángulo 11"/>
          <p:cNvSpPr/>
          <p:nvPr/>
        </p:nvSpPr>
        <p:spPr>
          <a:xfrm>
            <a:off x="6414052" y="3955855"/>
            <a:ext cx="559573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SOFTWARE LIBRE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CONEXIÓN CON ARDUINO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CONTROLA EL MOVIMIENTO DE LOS MOTORES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CALIBRACIÓN 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CÓDIGOG</a:t>
            </a:r>
          </a:p>
        </p:txBody>
      </p:sp>
    </p:spTree>
    <p:extLst>
      <p:ext uri="{BB962C8B-B14F-4D97-AF65-F5344CB8AC3E}">
        <p14:creationId xmlns:p14="http://schemas.microsoft.com/office/powerpoint/2010/main" val="2774806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6FE8C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SOFTWARE 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66799" y="1524000"/>
            <a:ext cx="381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MATLAB</a:t>
            </a:r>
            <a:endParaRPr lang="es-ES" sz="2400" b="1" dirty="0">
              <a:latin typeface="+mn-lt"/>
            </a:endParaRPr>
          </a:p>
        </p:txBody>
      </p:sp>
      <p:pic>
        <p:nvPicPr>
          <p:cNvPr id="7" name="Imagen 6"/>
          <p:cNvPicPr/>
          <p:nvPr/>
        </p:nvPicPr>
        <p:blipFill>
          <a:blip r:embed="rId2" cstate="print"/>
          <a:srcRect r="20673" b="7928"/>
          <a:stretch>
            <a:fillRect/>
          </a:stretch>
        </p:blipFill>
        <p:spPr bwMode="auto">
          <a:xfrm>
            <a:off x="1447800" y="1940675"/>
            <a:ext cx="6019800" cy="417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7447722" y="4419600"/>
            <a:ext cx="4953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GUI CREACIÓN DE INTERFAZ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PDETOOL VALIDACIÓN DE RESULTADOS</a:t>
            </a:r>
          </a:p>
          <a:p>
            <a:pPr>
              <a:lnSpc>
                <a:spcPct val="115000"/>
              </a:lnSpc>
            </a:pPr>
            <a:endParaRPr lang="es-ES" sz="1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90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BFFC5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INTERFAZ HUMANO-MÁQUINA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/>
          <a:srcRect l="12049" t="8157" r="11156" b="16918"/>
          <a:stretch>
            <a:fillRect/>
          </a:stretch>
        </p:blipFill>
        <p:spPr bwMode="auto">
          <a:xfrm>
            <a:off x="1143000" y="1188626"/>
            <a:ext cx="7877908" cy="491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685800" y="763404"/>
            <a:ext cx="381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VENTANA PRINCIPAL</a:t>
            </a:r>
          </a:p>
        </p:txBody>
      </p:sp>
    </p:spTree>
    <p:extLst>
      <p:ext uri="{BB962C8B-B14F-4D97-AF65-F5344CB8AC3E}">
        <p14:creationId xmlns:p14="http://schemas.microsoft.com/office/powerpoint/2010/main" val="276020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158"/>
          <p:cNvGrpSpPr/>
          <p:nvPr/>
        </p:nvGrpSpPr>
        <p:grpSpPr>
          <a:xfrm>
            <a:off x="1955624" y="1630591"/>
            <a:ext cx="8305800" cy="4519618"/>
            <a:chOff x="289796" y="-386888"/>
            <a:chExt cx="7257520" cy="5630481"/>
          </a:xfrm>
        </p:grpSpPr>
        <p:sp>
          <p:nvSpPr>
            <p:cNvPr id="5" name="Shape 159"/>
            <p:cNvSpPr/>
            <p:nvPr/>
          </p:nvSpPr>
          <p:spPr>
            <a:xfrm>
              <a:off x="4211405" y="35960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" name="Shape 160"/>
            <p:cNvSpPr txBox="1"/>
            <p:nvPr/>
          </p:nvSpPr>
          <p:spPr>
            <a:xfrm>
              <a:off x="4211405" y="35960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61"/>
            <p:cNvSpPr/>
            <p:nvPr/>
          </p:nvSpPr>
          <p:spPr>
            <a:xfrm>
              <a:off x="2971847" y="9300"/>
              <a:ext cx="4575470" cy="45754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71" y="31578"/>
                  </a:moveTo>
                  <a:cubicBezTo>
                    <a:pt x="112360" y="38832"/>
                    <a:pt x="114951" y="46962"/>
                    <a:pt x="115651" y="55360"/>
                  </a:cubicBezTo>
                  <a:lnTo>
                    <a:pt x="119792" y="55397"/>
                  </a:lnTo>
                  <a:lnTo>
                    <a:pt x="112727" y="60470"/>
                  </a:lnTo>
                  <a:lnTo>
                    <a:pt x="105251" y="55267"/>
                  </a:lnTo>
                  <a:lnTo>
                    <a:pt x="109390" y="55304"/>
                  </a:lnTo>
                  <a:lnTo>
                    <a:pt x="109390" y="55304"/>
                  </a:lnTo>
                  <a:cubicBezTo>
                    <a:pt x="108700" y="48045"/>
                    <a:pt x="106418" y="41027"/>
                    <a:pt x="102707" y="34750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62"/>
            <p:cNvSpPr/>
            <p:nvPr/>
          </p:nvSpPr>
          <p:spPr>
            <a:xfrm>
              <a:off x="4948960" y="2305925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63"/>
            <p:cNvSpPr txBox="1"/>
            <p:nvPr/>
          </p:nvSpPr>
          <p:spPr>
            <a:xfrm>
              <a:off x="4948960" y="2305925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82550" tIns="82550" rIns="82550" bIns="82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2275"/>
                </a:spcAft>
                <a:buSzPct val="25000"/>
                <a:buNone/>
              </a:pPr>
              <a:r>
                <a:rPr lang="es-EC" sz="6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</a:t>
              </a:r>
            </a:p>
          </p:txBody>
        </p:sp>
        <p:sp>
          <p:nvSpPr>
            <p:cNvPr id="10" name="Shape 164"/>
            <p:cNvSpPr/>
            <p:nvPr/>
          </p:nvSpPr>
          <p:spPr>
            <a:xfrm>
              <a:off x="2971847" y="503085"/>
              <a:ext cx="4575470" cy="45754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290" y="94015"/>
                  </a:moveTo>
                  <a:cubicBezTo>
                    <a:pt x="98372" y="101720"/>
                    <a:pt x="90547" y="107748"/>
                    <a:pt x="81586" y="111504"/>
                  </a:cubicBezTo>
                  <a:lnTo>
                    <a:pt x="82829" y="115454"/>
                  </a:lnTo>
                  <a:lnTo>
                    <a:pt x="75823" y="110299"/>
                  </a:lnTo>
                  <a:lnTo>
                    <a:pt x="78465" y="101582"/>
                  </a:lnTo>
                  <a:lnTo>
                    <a:pt x="79708" y="105531"/>
                  </a:lnTo>
                  <a:cubicBezTo>
                    <a:pt x="87449" y="102180"/>
                    <a:pt x="94209" y="96910"/>
                    <a:pt x="99347" y="902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65"/>
            <p:cNvSpPr/>
            <p:nvPr/>
          </p:nvSpPr>
          <p:spPr>
            <a:xfrm>
              <a:off x="3018013" y="3708842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66"/>
            <p:cNvSpPr txBox="1"/>
            <p:nvPr/>
          </p:nvSpPr>
          <p:spPr>
            <a:xfrm>
              <a:off x="3018013" y="3708842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Shape 167"/>
            <p:cNvSpPr/>
            <p:nvPr/>
          </p:nvSpPr>
          <p:spPr>
            <a:xfrm>
              <a:off x="962070" y="668122"/>
              <a:ext cx="4575470" cy="45754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41" y="113271"/>
                  </a:moveTo>
                  <a:cubicBezTo>
                    <a:pt x="33974" y="110355"/>
                    <a:pt x="25627" y="105073"/>
                    <a:pt x="19026" y="97944"/>
                  </a:cubicBezTo>
                  <a:lnTo>
                    <a:pt x="15742" y="100467"/>
                  </a:lnTo>
                  <a:lnTo>
                    <a:pt x="18180" y="92117"/>
                  </a:lnTo>
                  <a:lnTo>
                    <a:pt x="27274" y="91609"/>
                  </a:lnTo>
                  <a:lnTo>
                    <a:pt x="23992" y="94130"/>
                  </a:lnTo>
                  <a:cubicBezTo>
                    <a:pt x="29795" y="100253"/>
                    <a:pt x="37064" y="104795"/>
                    <a:pt x="45111" y="107326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68"/>
            <p:cNvSpPr/>
            <p:nvPr/>
          </p:nvSpPr>
          <p:spPr>
            <a:xfrm>
              <a:off x="1087065" y="2305925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69"/>
            <p:cNvSpPr txBox="1"/>
            <p:nvPr/>
          </p:nvSpPr>
          <p:spPr>
            <a:xfrm>
              <a:off x="1087065" y="2305925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82550" tIns="82550" rIns="82550" bIns="82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2275"/>
                </a:spcAft>
                <a:buSzPct val="25000"/>
                <a:buNone/>
              </a:pPr>
              <a:endParaRPr lang="es-EC" sz="6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170"/>
            <p:cNvSpPr/>
            <p:nvPr/>
          </p:nvSpPr>
          <p:spPr>
            <a:xfrm>
              <a:off x="289796" y="15339"/>
              <a:ext cx="4575470" cy="45754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57" y="60498"/>
                  </a:moveTo>
                  <a:lnTo>
                    <a:pt x="4157" y="60498"/>
                  </a:lnTo>
                  <a:cubicBezTo>
                    <a:pt x="4081" y="52072"/>
                    <a:pt x="5914" y="43738"/>
                    <a:pt x="9517" y="36120"/>
                  </a:cubicBezTo>
                  <a:lnTo>
                    <a:pt x="5953" y="34013"/>
                  </a:lnTo>
                  <a:lnTo>
                    <a:pt x="14610" y="33164"/>
                  </a:lnTo>
                  <a:lnTo>
                    <a:pt x="18470" y="41413"/>
                  </a:lnTo>
                  <a:lnTo>
                    <a:pt x="14907" y="39307"/>
                  </a:lnTo>
                  <a:lnTo>
                    <a:pt x="14907" y="39307"/>
                  </a:lnTo>
                  <a:cubicBezTo>
                    <a:pt x="11866" y="45934"/>
                    <a:pt x="10323" y="53151"/>
                    <a:pt x="10388" y="60443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1"/>
            <p:cNvSpPr/>
            <p:nvPr/>
          </p:nvSpPr>
          <p:spPr>
            <a:xfrm>
              <a:off x="1824622" y="35960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72"/>
            <p:cNvSpPr txBox="1"/>
            <p:nvPr/>
          </p:nvSpPr>
          <p:spPr>
            <a:xfrm>
              <a:off x="1824622" y="35960"/>
              <a:ext cx="1218539" cy="1218539"/>
            </a:xfrm>
            <a:prstGeom prst="rect">
              <a:avLst/>
            </a:prstGeom>
            <a:noFill/>
            <a:ln>
              <a:noFill/>
            </a:ln>
          </p:spPr>
          <p:txBody>
            <a:bodyPr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173"/>
            <p:cNvSpPr/>
            <p:nvPr/>
          </p:nvSpPr>
          <p:spPr>
            <a:xfrm>
              <a:off x="1232390" y="-386888"/>
              <a:ext cx="4575470" cy="45754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933" y="6516"/>
                  </a:moveTo>
                  <a:lnTo>
                    <a:pt x="43933" y="6516"/>
                  </a:lnTo>
                  <a:cubicBezTo>
                    <a:pt x="52740" y="3870"/>
                    <a:pt x="62065" y="3440"/>
                    <a:pt x="71079" y="5265"/>
                  </a:cubicBezTo>
                  <a:lnTo>
                    <a:pt x="72270" y="1299"/>
                  </a:lnTo>
                  <a:lnTo>
                    <a:pt x="75170" y="9500"/>
                  </a:lnTo>
                  <a:lnTo>
                    <a:pt x="68086" y="15225"/>
                  </a:lnTo>
                  <a:lnTo>
                    <a:pt x="69277" y="11261"/>
                  </a:lnTo>
                  <a:lnTo>
                    <a:pt x="69277" y="11261"/>
                  </a:lnTo>
                  <a:cubicBezTo>
                    <a:pt x="61443" y="9770"/>
                    <a:pt x="53364" y="10189"/>
                    <a:pt x="45726" y="12484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665" y="930936"/>
            <a:ext cx="2573758" cy="1930318"/>
          </a:xfrm>
          <a:prstGeom prst="rect">
            <a:avLst/>
          </a:prstGeom>
        </p:spPr>
      </p:pic>
      <p:pic>
        <p:nvPicPr>
          <p:cNvPr id="21" name="Picture 2" descr="http://www.ggu-software.com/software/ggu-computation/ssflow2d/grundwassermodell2d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29" y="1194359"/>
            <a:ext cx="2734474" cy="198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i.ytimg.com/vi/hgBt5f99Ns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07" y="4434358"/>
            <a:ext cx="2834087" cy="173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ANTECEDENTES</a:t>
            </a:r>
            <a:r>
              <a:rPr lang="es-EC" sz="18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http://www.elperromorao.com/wp-content/uploads/2011/08/Trabajando-computad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86" y="3890400"/>
            <a:ext cx="2157021" cy="16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 descr="data:image/jpeg;base64,/9j/4AAQSkZJRgABAQAAAQABAAD/2wCEAAkGBw8QEBAQERITEhAWExUQFhMQExYWFRISFhoYFhcXFRcYHSgsGBolHRMWITEiJSkrLi4uFx8zRDMsNygtLisBCgoKDg0OGg8QGC0dFRktLS0rLS0rNy0tLSsrNy8rLTEtLSstOCsrKystLS84LSs3NysrKy03LSstKys3OCsrLf/AABEIAJ4BQAMBIgACEQEDEQH/xAAbAAEAAwEBAQEAAAAAAAAAAAAAAwQFBgECB//EAE0QAAECAwIFDA8GBQQDAAAAAAEAAgMEERIhBTFTk9ITFBUWIjJBUVJUkZIGFzM0YXFyc4GCobPD0dQHsbLT4vBCYpSiwSMkQ+GDpML/xAAXAQEBAQEAAAAAAAAAAAAAAAAAAQID/8QAKBEBAAEBBwQCAgMAAAAAAAAAAAFSAgMEERQhoRITUYHR8DGicZHh/9oADAMBAAIRAxEAPwC32S9leFGYVjSkCLCZLtdCFXMa57bbGuJoTWgqTU3BVcG9leF48o2O2bl2xjFiQrD4TQwNhhzi60Kk1DTQAGty6LDPYpLTU3MxnwoZeSILnF8yHPZYZc7U4zRShpSnAs2F9n+D3DcwJYgXXOmzQ3GnfHhB9K1d2rMW5m1+Mo2yLUZ2co/P8qwwx2Q86kAbTWgEndFwLqg2KUABqa8BpVSR8L4etkQpuTcwkNYXtsuedyN6GmlSTTxcGJTn7PJAEDW8vU4hWbqacX+4UkL7P5NhDmQILXXgOa6cBoRQ3iY4QSPSu/eu/H6x8sdNr7LIlOy3DEVjAyZgmK98ZtrUm63a2CaEuiA13VCW0aa1FyvSmF8OEkRJyTAsBw1MB27cRuTVopQVqbxipVSRfs/we0VdAlgMVXOmgPbML6H2dSHNpfpmvqEm+uvH6x8r02kEfC2HQ4hk5IloLm2ngtqW1voGmgNBTx8V65aJ9pmGGuLTFhVBLTSE2lQaXLsO11I82l//AGvqF63sAkTWkCXNLjR03ceI/wC4WrN/cx+bOfqPlcpcb2z8L5WHmW/NO2fhfKw8y1dn2vpLIQOmb+oXva/k8hA6Zv6ha1GHo4hcpcX2zsL5WHmmr3tn4XysPNBdn2v5PIQOmb+oTtfyeQgdM39Qmow9HELDjO2dhfKw801fL/tMwqQQYkIgihBgtIIOMELtT2AyQvMCXpj3039QvlnYHIkkCDLkilQHTRIreK0mLrr1dRh6OIa2cZD+0rCrRRsSE0VJoILRebyfHVet+0vCorSJCFTU0gtvPGu02gSeQgdM39Qm0CTyEDpm/qE1OHo4hc4cb2zsLZWHmh81477TMKnHEhG+t8FuMYl2e0CTyEDpm/qE2gSeQgdM39Qmow9HENdVnw4xv2l4VAAESEABQAQW0AXrftMwqAAIkIAXACC2gHgXZ7QJPIQOma+oTaDJ5CB0zX1CajD0cQvVY8OL7ZGFKFtuFZOMai2hrjqEP2k4U3W7hbrff6Ld1dS/juAC7TaDJ5CB0zf1CbQJPIQOmb+oTUYejiGuu78OO7ZuFsrDzQTtmYWysPNBdjtBk8hA6Zv6hNoMnkIHTN/UJqMPRxC9y78OOH2l4VrXVIdbhXUm1IGL7z0r3tmYVysPNNXYbQZPIQOmb+oTaDJ5CB0zf1CajDUcQ13Lqlx/bMwrlYeaC97ZmFcrDzQXX7QZPIQOmb+oTaDJ5CB0zf1CajDUcQvduaXIdszCuVh5pq97ZeFcpDzTV120GTyEDpm/qE2hSmQgdM39Qmow1HENd25p+/25Htl4VykPNNTtl4VyjM01ddtClMhA6Zv6hNoUpkIHTN/UJqcNRxC964p4/wBckPtLwrlGZtq97ZeFMozNtXW7Q5TIQOmb+oTaHKZCB0zf1CajDUcQ138PRxDku2XhTKMzYTtlYUyjM2F1u0OUyMDpm/qE2iSmRgdM39Qmow9HC6jDUcQ5PtlYUyjM2F+gSmFI7peHEM07V3SzZgsDYVL2g3Cxva+FZm0SUyMDpmvqFOOxGFSlllMVNUnKUxYtcLjfX11aiOiMvTlfXt1aiOiMvUPZ3DE/DdQxW2THbBaWvY99kzDIJMRmoNsEtfUUc68KePhmZa9rdUi01xDgExGsDYjXFwLoZDBduaVqDWtxFHOru7EYRxtYbwb4k4bxeD3xjqvYPY5BgxYLyxho80pEmiWuDHOBAfGcDe0YwuPXZ+w4dVn7EOhb3WZ878OGqGwUHgMQG2YlQ4CjjfUXcF/TfVSxzMavM6mIRbqo7oXA11OHxA3Ly1OcmX68TRXJyV39jkuWltYgBaGGy8YgAAa0x3ekmuOlJm4GhBlirqVJuNLqWQOHgAxUvqbq0X1anOTL9eJopanOTL9eJooIIvY7LuFDboQQaOAtVNo1u4+KlwpiuUsDA0Fj7YtF1CN07ECbRpQcf30xUC+rU5yZfrxNFLU5yZfrxNFBXh9jsBtmy6IA2tKPGMlpN9P5R/1fVC7HJdtKWyA4OoXAgkG1fdirwejFcrFqc5Mv14milqc5Mv14miguQIQY1rBWjQGiuOguFV9rKm5uahMdEcyBZFK2XPJvIbcCBxqVkScIBsy94B38Th9VQaCKhanOTL9eJopanOTL9eJooLz21BBxEEdKouwPBIaCDZba3INA61W51OAVNOJLU5yZfrxNFLU5yZfrxNFBbl4DYbQxtzRWnpJP+VIqFqc5Mv14milqc5Mv14migvoqFqc5Mv14milqc5Mv14migvoqFqc5Mv14milqc5Mv14migvoqFqc5Mv14milqc5Mv14migvoqFqc5Mv14milqc5Mv14migvoqFqc5Mv14milqc5Mv14migvoqFqc5Mv14milqc5Mv14migvoqFqc5Mv14milqc5Mv14migvoqFqc5Mv14milqc5Mv14migvoqFqc5Mv14milqc5Mv14migvoqFqc5Mv14milqc5Mv14migvoqFqc5Mv14milqc5Mv14migvqrO76D5bvdRFFanOTL9eJoqN5mLcHVBCDbbu5l5NdTicYFyovt7rM+d+HDVB2D4wpYjamLVp1kVL76nfA0JFBdipw1uvt7rM+d+HDXsF7nVIY+xeBENmy4g2SG31uIOMDwVQZDMFzQeXmZvNCQGim9DTS67FdjpU41JFkpsMYBMWogtAuLWgG01t9mnA5riPKF5oa2YGFpd9kCI0Fwq0ONCRRrrgeLVGr0YVl6NOqso7e7obq6t3HcVB5IS8dhJixdUribQAN9IAtHw3eIK6o4EdkQVY4OFaVaaiv7KkQEREGf2Qd7RfU/GxWHwy+CWA2S6HZDuIltKqv2Qd7RfU/GxXYG9b5I+5BnRsHRzUNjanCIIsMbWgIpQOIrTH0jFShjhYLmWhrRMm4m+w0kg+MG+tb+HF4Vqw32r+D/ALI/+V9oKmD5eKwO1SKYpNmhIApQX4uM1PipxVNtEQQzcFz20a6w6tQ7HTgN3DcT7FnuwfNWnlswGtIDWixWw0EkUJ4aEiprj4aBaMzELW1ABNWtFcVXODb6eUrUKQmHFwBhbk0Nbfiu9II9CuQghghoBNSAATxnhK+lZ2JmeOD/AHpsTM8cH+9MpFZFZ2JmeOD/AHpsTM8cH+9MpRWRfcSGWmy6loY6VpXwVXwooiIgIiICIiCtPyxiNDQaUNrh4nAYuIkH1VWEnM174JFXGlhouOIDc3U9Py0kQY0PBs3W+ZuBP8I3QNk1xXG5w4cdfAdCQgxWNIixNVdWtqyG0x3ADgxKyiAiIgIiICIiAqs7voPlu91EVpVZ3fQfLd7qIgmb3WZ878OGpg8hoYLmgk0GKpNT7SSoW91mfO/Dhr5lZdzS9z3hxOJoa4Fu6JJLi6jhZsAANFmhvNaqiM4OgH/jbipcKXANAxY7mNHoXgwZLgsIhtBZSzQb2mKniVNkGeaGUdDNzbQc5zjUBodRxbw0cbxcXcIC+TL4QtXRYVg46gl1LTjRppdcQK0OIcV4asvLshiyxoa3iGK4UHsAUiFFAREQZ/ZB3tF9T8bFdgb1vkj7lS7IO9ovqfjYrsDet8kfcg+0UcJhGMgmnFi9Nb+DoUiAiIgimbFmr3BrQWvLiQALLg68nFiHSrLOyqUbUiLLipqf9Zl56yqzbatApXdw7v8AyMquilqAvtOYQXEtvBuqejGB6FqEllbbpbLQM8zSTbdLZaBnmaS3LcL+X2Jbhfy+xUYe26Wy0DPM0k23S2WgZ5mkty3C/l9iW4X8vsQc9EmGxTqjSC1wtAtIII4wRjC+VYniNUdTF4FXWFEREBERAREQEREBERAREQEREBERAVWd30Hy3e6iK0qs7voPlu91EQTN7rM+d+HDXsAveLdgiHVwDy5t5a6ydzWovB6OC5eN7rM+d+HDU1o0s8HEqMiH2QyxAJc5oLbW6Y7iaSBQXkWwLuI8RVyUnocUuDCSAAalrmi+ooLQGKya+G7GDSYwWclvFvRi/YHQvWsaK0AFcdABXx0UH0iIgIiIM/sg72i+p+Niuwd43yR9ypdkHe0X1PxsV2BvW+SPuQeNeTfSg8PrV/COlHPNSKYsZNeIm4Dwii+7YrSt/FXjRzwMZp4+lUeivDj4fGiA1vRQRTTy1tW0BtMbUitLTmtxesr0DBb3l4EalkkXwhfQkVG64wVSmLFmrzRoLXE4rw4EcHGArww80VoAK3mjXX+xWCUuwcTLDNfqTYOJlhmv1KPbCP213yTbCP213yV2RJsHEywzX6k2DiZYZr9Sj2wj9td8k2wj9td8k2FePCLCWk1I4aUqfFwLzB8lEithkxQC6E2LdDFAXAEjffzBexo1s2+O/wDdV7J4Zhshw2soWtY1jXUcSWgAC8NvxKQLewcTLDNfqTYOJlhmv1KPbCP213yTbCP213yV2EmwcTLDNfqTYOJlhmv1KPbCP213yTbCP213yTYRTMoYRALrZN9bNni4KlQqWPOatR3FUcI4uMKJZlRERAREQEREBERAREQFVnd9B8t3uoitKrO76D5bvdREEze6zPnfhw1Io291mfO/DhqRAREQEREBERBn9kHe0X1PxsV2BvW+SPuVLsg72i+p+Niuwd43yR9yBDhBopU8NMVBWvEPD7E1IVJq4VAxUxitDi8NfQqMvORiGl8OxcwuucaEl4fQ+Cy04uFexpyI1z9wbANQ4Nc4lmpufWyKVNoAU4a0uKo0EUcs8uY0upaLQTQECviN48SkUEUywloABJtwzQcQe0n2AldHLENLyXg2nF3tP+KD0Lm5txDdyaEuY2tK0tPa03Hxr6m4Jh3GK/u4gb2FwtD7Q3N9xxLUJLqtXZygmrs5QWRsE7nD+pD+SbBO5w/qQ/krujX1dnKCauzlBZGwTucP6kP5JsE7nD+pD+SbiDCBrEcVbwOyxDgFzqEQIbC04wQ1tx8RB6Vnx4VgltS6l1TQV8NAoMGy74phtMZwLoDYxIZDxkNJAFnFuxfXgKkK6rV2coJq7OUFkbBO5w/qQ/kmwTucP6kP5K7jX1dnKCauzlBZGwTucP6kP5JsE7nD+pD+SboYYcC5pBrcf8Kgp5qU1IhpeXk1NSAOK6gCgWZagREUBERAREQEREBERAVWd30Hy3e6iK0qs7voPlu91EQTN7rM+d+HDUijb3WZ878OGpEBERAREQEREGf2Qd7RfU/GxXYO8b5I+5UuyDvaL6n42K7B3jfJH3IPnXUOrRbZV29FoVddXc8d193AvXzDG43NF9LyMd13j3Q6RxqrLYKhw6WS+gpZaS2jKcnc3JFwWxznPD4jHOvJYWipDQ0E1abwBceAoi6x4IBBBBvBF4K9XxBhhrWtGIANFaVoLuABfaKimXsa0ufUtBaaNBJJDgW0Dbya0uCnOHnH/hmMde8o+PNqCZYXNAGO3DPoD2k+wFa+DjDhOjOMW1beXgWaWQS51DebRq433XAXXLUJKjthiZKZ/o5j8tNsMTJTP9HMflrc2QhcpNkIXKVGHthiZKZ/o5j8tNsMTJTP9HMflrc2QhcpNkIXKQYMSMX7sgguFaOaWuHja4VB8BCilcOWWMEOFHsBjWtcJSOasA3O61O8U4VZnnhz3EXgryBLtMKH/qBkTUIMJwLbQtQt0LVHC0K3EcIrfepA82wxMlM/0cx+Wm2GJkpn+jmPy1rSkzChw4cO3WyxrKnGbIAr7FNshC5Sow9sMTJTP9HMflpthiZKZ/o5j8tbmyELlJshC5SDCfOOjAOc17cY/wBSG+G44v4XgGnhovhXcKRmvcC01FD/AIVJZlRERQEREBERAREQEREBVZ3fQfLd7qIrSqzu+g+W73URBM3usz534cNSKNvdZnzvw4akQEREBERAREQZ/ZB3tF9T8bFdg7xvkj7lS7IO9ovqfjYrsDet8kfcgikjFIJigA1BAFLgWtJF2Oji4V8CsKKDMMfWya0pwG8EVBHGDxi65SoCIiCGcJsXEirmNqMdHPa009BKmjSoEWIxoilrQ4A6o60Yg1Kw2lmga7VTfW6z46RzD2tbVwLgC24Yy60LNLx/FRXIeEZhxdZhRCQbLrIhkhwFaGj8dCOlahJZtQLRLYjmijiYcUklri+gDC2pcdTIpdwcatRILGltWTRa9ttpY+0bgC4PH8JBdSl9aHiVozc1kInB/Czgxfxr3Xs3kYvVZpq+hSLIVhkQCPYc4w6mJe2JiALeEWgRUH2XrRlMDwokOG+1FFpjX01TFUA0xeFQ65maAa3iUGIWIdBdS7dXXGi+hOzeRi9VmmnoQzEEMcWipAuqTU+kqJfcZziauBDjeQcY8dOFfCwoiIgIiICIiAiIgIiICIiAiIgIiICqzu+g+W73URWlVnd9B8t3uoiCZvdZnzvw4akWbMTUdseZDJZ0VuqjdCLCaO5w7qOcCvNfzXMn5+BpqjTRZmv5rmT8/A001/Ncyfn4GmoNNFma/muZPz8DTTX81zJ+fgaaDTRZmv5rmT8/A001/Ncyfn4Gmg++yDvaL6n42K7B3jfJH3LGwjFm40J8MSj22rN5jwCBRwdwO8Cnhzs0ABrJ9wA7vA4PWVF+VlmwwQ2tCa0LiaXAXVNwoAplma/muZPz8DSTX81zJ+fgaSg00WZr+a5k/PwNJNfzXMn5+BpIL8eGXAAU3zHX8TXtcfYCtmVmYbHRXF7nF7rV7QC1vA27GB/krl9fzXMn5+BpJr+a5k/PwNNWJHYbJwvD0JsnC8PQuP1/Ncyfn4Gmmv5rmT8/A01c0ydhsnC8PQmycLw9C4/X81zJ+fgaaa/muZPz8DTTMybU5EDnuIxFQLM1/Ncyfn4Gmmv5rmT8/A01FaaLM1/Ncyfn4Gmmv5rmT8/A01BposzX81zJ+fgaaa/muZPz8DSQaaLM1/Ncyfn4Gkmv5rmT8/A0kGmizNfzXMn5+BpJr+a5k/PwNJBposzX81zJ+fgaaa/muZPz8DTQaaLM1/Ncyfn4Gmmv5rmT8/A00GmizNfzXMn5+Bppr+a5k/PwNNBposzX81zJ+fgaaa/muZPz8DTQaaqzu+g+W73URVtfzXMn5+BpqN01HdEgh8s6E227dGLCcO5RLqNcSqNNvdZnzvw4akUbe6zPnfhw1IoCIiAiIgIiICIiD7diHi4hxlfNfF0BQRoL3GoivaMVlrYZA6zSVHraJl4nVhaCCCLhYti6nYB3Ra413jQ21bcLOIitPJPo0q+LoCq63iZeJ1YWgvNbRMvE6sLQVH1hOK5sGK5poQwkEAVBVl2MqlGkXPaWujRC0ihFmEKjxhiukqDxERAREQEREBERAK+4lxIux8QXwqz4EQknV33mu9haCD2bnRDLQbNDW88YLdyKA1cQSQP5eiizsihFtoMiUo43sbfZx0vvxH0AnEFd1vEy8TqwtBNbxcvE6sLQVH1ITmrQxEDbIJdQOArQEgE3XVAr6eFeTUVwfAANAYhBoBeNTiGnS0H0LzW0TLxOrC0F42UdaY50V77JLgCIYFS1zb7LRwOKC0iIoCIiAiIgIiICqzu+g+W73URWlVnd9B8t3uoi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5" name="AutoShape 6" descr="data:image/jpeg;base64,/9j/4AAQSkZJRgABAQAAAQABAAD/2wCEAAkGBw8QEBAQERITEhAWExUQFhMQExYWFRISFhoYFhcXFRcYHSgsGBolHRMWITEiJSkrLi4uFx8zRDMsNygtLisBCgoKDg0OGg8QGC0dFRktLS0rLS0rNy0tLSsrNy8rLTEtLSstOCsrKystLS84LSs3NysrKy03LSstKys3OCsrLf/AABEIAJ4BQAMBIgACEQEDEQH/xAAbAAEAAwEBAQEAAAAAAAAAAAAAAwQFBgECB//EAE0QAAECAwIFDA8GBQQDAAAAAAEAAgMEERIhBTFTk9ITFBUWIjJBUVJUkZIGFzM0YXFyc4GCobPD0dQHsbLT4vBCYpSiwSMkQ+GDpML/xAAXAQEBAQEAAAAAAAAAAAAAAAAAAQID/8QAKBEBAAEBBwQCAgMAAAAAAAAAAAFSAgMEERQhoRITUYHR8DGicZHh/9oADAMBAAIRAxEAPwC32S9leFGYVjSkCLCZLtdCFXMa57bbGuJoTWgqTU3BVcG9leF48o2O2bl2xjFiQrD4TQwNhhzi60Kk1DTQAGty6LDPYpLTU3MxnwoZeSILnF8yHPZYZc7U4zRShpSnAs2F9n+D3DcwJYgXXOmzQ3GnfHhB9K1d2rMW5m1+Mo2yLUZ2co/P8qwwx2Q86kAbTWgEndFwLqg2KUABqa8BpVSR8L4etkQpuTcwkNYXtsuedyN6GmlSTTxcGJTn7PJAEDW8vU4hWbqacX+4UkL7P5NhDmQILXXgOa6cBoRQ3iY4QSPSu/eu/H6x8sdNr7LIlOy3DEVjAyZgmK98ZtrUm63a2CaEuiA13VCW0aa1FyvSmF8OEkRJyTAsBw1MB27cRuTVopQVqbxipVSRfs/we0VdAlgMVXOmgPbML6H2dSHNpfpmvqEm+uvH6x8r02kEfC2HQ4hk5IloLm2ngtqW1voGmgNBTx8V65aJ9pmGGuLTFhVBLTSE2lQaXLsO11I82l//AGvqF63sAkTWkCXNLjR03ceI/wC4WrN/cx+bOfqPlcpcb2z8L5WHmW/NO2fhfKw8y1dn2vpLIQOmb+oXva/k8hA6Zv6ha1GHo4hcpcX2zsL5WHmmr3tn4XysPNBdn2v5PIQOmb+oTtfyeQgdM39Qmow9HELDjO2dhfKw801fL/tMwqQQYkIgihBgtIIOMELtT2AyQvMCXpj3039QvlnYHIkkCDLkilQHTRIreK0mLrr1dRh6OIa2cZD+0rCrRRsSE0VJoILRebyfHVet+0vCorSJCFTU0gtvPGu02gSeQgdM39Qm0CTyEDpm/qE1OHo4hc4cb2zsLZWHmh81477TMKnHEhG+t8FuMYl2e0CTyEDpm/qE2gSeQgdM39Qmow9HENdVnw4xv2l4VAAESEABQAQW0AXrftMwqAAIkIAXACC2gHgXZ7QJPIQOma+oTaDJ5CB0zX1CajD0cQvVY8OL7ZGFKFtuFZOMai2hrjqEP2k4U3W7hbrff6Ld1dS/juAC7TaDJ5CB0zf1CbQJPIQOmb+oTUYejiGuu78OO7ZuFsrDzQTtmYWysPNBdjtBk8hA6Zv6hNoMnkIHTN/UJqMPRxC9y78OOH2l4VrXVIdbhXUm1IGL7z0r3tmYVysPNNXYbQZPIQOmb+oTaDJ5CB0zf1CajDUcQ13Lqlx/bMwrlYeaC97ZmFcrDzQXX7QZPIQOmb+oTaDJ5CB0zf1CajDUcQvduaXIdszCuVh5pq97ZeFcpDzTV120GTyEDpm/qE2hSmQgdM39Qmow1HENd25p+/25Htl4VykPNNTtl4VyjM01ddtClMhA6Zv6hNoUpkIHTN/UJqcNRxC964p4/wBckPtLwrlGZtq97ZeFMozNtXW7Q5TIQOmb+oTaHKZCB0zf1CajDUcQ138PRxDku2XhTKMzYTtlYUyjM2F1u0OUyMDpm/qE2iSmRgdM39Qmow9HC6jDUcQ5PtlYUyjM2F+gSmFI7peHEM07V3SzZgsDYVL2g3Cxva+FZm0SUyMDpmvqFOOxGFSlllMVNUnKUxYtcLjfX11aiOiMvTlfXt1aiOiMvUPZ3DE/DdQxW2THbBaWvY99kzDIJMRmoNsEtfUUc68KePhmZa9rdUi01xDgExGsDYjXFwLoZDBduaVqDWtxFHOru7EYRxtYbwb4k4bxeD3xjqvYPY5BgxYLyxho80pEmiWuDHOBAfGcDe0YwuPXZ+w4dVn7EOhb3WZ878OGqGwUHgMQG2YlQ4CjjfUXcF/TfVSxzMavM6mIRbqo7oXA11OHxA3Ly1OcmX68TRXJyV39jkuWltYgBaGGy8YgAAa0x3ekmuOlJm4GhBlirqVJuNLqWQOHgAxUvqbq0X1anOTL9eJopanOTL9eJooIIvY7LuFDboQQaOAtVNo1u4+KlwpiuUsDA0Fj7YtF1CN07ECbRpQcf30xUC+rU5yZfrxNFLU5yZfrxNFBXh9jsBtmy6IA2tKPGMlpN9P5R/1fVC7HJdtKWyA4OoXAgkG1fdirwejFcrFqc5Mv14milqc5Mv14miguQIQY1rBWjQGiuOguFV9rKm5uahMdEcyBZFK2XPJvIbcCBxqVkScIBsy94B38Th9VQaCKhanOTL9eJopanOTL9eJooLz21BBxEEdKouwPBIaCDZba3INA61W51OAVNOJLU5yZfrxNFLU5yZfrxNFBbl4DYbQxtzRWnpJP+VIqFqc5Mv14milqc5Mv14migvoqFqc5Mv14milqc5Mv14migvoqFqc5Mv14milqc5Mv14migvoqFqc5Mv14milqc5Mv14migvoqFqc5Mv14milqc5Mv14migvoqFqc5Mv14milqc5Mv14migvoqFqc5Mv14milqc5Mv14migvoqFqc5Mv14milqc5Mv14migvoqFqc5Mv14milqc5Mv14migvoqFqc5Mv14milqc5Mv14migvoqFqc5Mv14milqc5Mv14migvoqFqc5Mv14milqc5Mv14migvqrO76D5bvdRFFanOTL9eJoqN5mLcHVBCDbbu5l5NdTicYFyovt7rM+d+HDVB2D4wpYjamLVp1kVL76nfA0JFBdipw1uvt7rM+d+HDXsF7nVIY+xeBENmy4g2SG31uIOMDwVQZDMFzQeXmZvNCQGim9DTS67FdjpU41JFkpsMYBMWogtAuLWgG01t9mnA5riPKF5oa2YGFpd9kCI0Fwq0ONCRRrrgeLVGr0YVl6NOqso7e7obq6t3HcVB5IS8dhJixdUribQAN9IAtHw3eIK6o4EdkQVY4OFaVaaiv7KkQEREGf2Qd7RfU/GxWHwy+CWA2S6HZDuIltKqv2Qd7RfU/GxXYG9b5I+5BnRsHRzUNjanCIIsMbWgIpQOIrTH0jFShjhYLmWhrRMm4m+w0kg+MG+tb+HF4Vqw32r+D/ALI/+V9oKmD5eKwO1SKYpNmhIApQX4uM1PipxVNtEQQzcFz20a6w6tQ7HTgN3DcT7FnuwfNWnlswGtIDWixWw0EkUJ4aEiprj4aBaMzELW1ABNWtFcVXODb6eUrUKQmHFwBhbk0Nbfiu9II9CuQghghoBNSAATxnhK+lZ2JmeOD/AHpsTM8cH+9MpFZFZ2JmeOD/AHpsTM8cH+9MpRWRfcSGWmy6loY6VpXwVXwooiIgIiICIiCtPyxiNDQaUNrh4nAYuIkH1VWEnM174JFXGlhouOIDc3U9Py0kQY0PBs3W+ZuBP8I3QNk1xXG5w4cdfAdCQgxWNIixNVdWtqyG0x3ADgxKyiAiIgIiICIiAqs7voPlu91EVpVZ3fQfLd7qIgmb3WZ878OGpg8hoYLmgk0GKpNT7SSoW91mfO/Dhr5lZdzS9z3hxOJoa4Fu6JJLi6jhZsAANFmhvNaqiM4OgH/jbipcKXANAxY7mNHoXgwZLgsIhtBZSzQb2mKniVNkGeaGUdDNzbQc5zjUBodRxbw0cbxcXcIC+TL4QtXRYVg46gl1LTjRppdcQK0OIcV4asvLshiyxoa3iGK4UHsAUiFFAREQZ/ZB3tF9T8bFdgb1vkj7lS7IO9ovqfjYrsDet8kfcg+0UcJhGMgmnFi9Nb+DoUiAiIgimbFmr3BrQWvLiQALLg68nFiHSrLOyqUbUiLLipqf9Zl56yqzbatApXdw7v8AyMquilqAvtOYQXEtvBuqejGB6FqEllbbpbLQM8zSTbdLZaBnmaS3LcL+X2Jbhfy+xUYe26Wy0DPM0k23S2WgZ5mkty3C/l9iW4X8vsQc9EmGxTqjSC1wtAtIII4wRjC+VYniNUdTF4FXWFEREBERAREQEREBERAREQEREBERAVWd30Hy3e6iK0qs7voPlu91EQTN7rM+d+HDXsAveLdgiHVwDy5t5a6ydzWovB6OC5eN7rM+d+HDU1o0s8HEqMiH2QyxAJc5oLbW6Y7iaSBQXkWwLuI8RVyUnocUuDCSAAalrmi+ooLQGKya+G7GDSYwWclvFvRi/YHQvWsaK0AFcdABXx0UH0iIgIiIM/sg72i+p+Niuwd43yR9ypdkHe0X1PxsV2BvW+SPuQeNeTfSg8PrV/COlHPNSKYsZNeIm4Dwii+7YrSt/FXjRzwMZp4+lUeivDj4fGiA1vRQRTTy1tW0BtMbUitLTmtxesr0DBb3l4EalkkXwhfQkVG64wVSmLFmrzRoLXE4rw4EcHGArww80VoAK3mjXX+xWCUuwcTLDNfqTYOJlhmv1KPbCP213yTbCP213yV2RJsHEywzX6k2DiZYZr9Sj2wj9td8k2wj9td8k2FePCLCWk1I4aUqfFwLzB8lEithkxQC6E2LdDFAXAEjffzBexo1s2+O/wDdV7J4Zhshw2soWtY1jXUcSWgAC8NvxKQLewcTLDNfqTYOJlhmv1KPbCP213yTbCP213yV2EmwcTLDNfqTYOJlhmv1KPbCP213yTbCP213yTYRTMoYRALrZN9bNni4KlQqWPOatR3FUcI4uMKJZlRERAREQEREBERAREQFVnd9B8t3uoitKrO76D5bvdREEze6zPnfhw1Io291mfO/DhqRAREQEREBERBn9kHe0X1PxsV2BvW+SPuVLsg72i+p+Niuwd43yR9yBDhBopU8NMVBWvEPD7E1IVJq4VAxUxitDi8NfQqMvORiGl8OxcwuucaEl4fQ+Cy04uFexpyI1z9wbANQ4Nc4lmpufWyKVNoAU4a0uKo0EUcs8uY0upaLQTQECviN48SkUEUywloABJtwzQcQe0n2AldHLENLyXg2nF3tP+KD0Lm5txDdyaEuY2tK0tPa03Hxr6m4Jh3GK/u4gb2FwtD7Q3N9xxLUJLqtXZygmrs5QWRsE7nD+pD+SbBO5w/qQ/krujX1dnKCauzlBZGwTucP6kP5JsE7nD+pD+SbiDCBrEcVbwOyxDgFzqEQIbC04wQ1tx8RB6Vnx4VgltS6l1TQV8NAoMGy74phtMZwLoDYxIZDxkNJAFnFuxfXgKkK6rV2coJq7OUFkbBO5w/qQ/kmwTucP6kP5K7jX1dnKCauzlBZGwTucP6kP5JsE7nD+pD+SboYYcC5pBrcf8Kgp5qU1IhpeXk1NSAOK6gCgWZagREUBERAREQEREBERAVWd30Hy3e6iK0qs7voPlu91EQTN7rM+d+HDUijb3WZ878OGpEBERAREQEREGf2Qd7RfU/GxXYO8b5I+5UuyDvaL6n42K7B3jfJH3IPnXUOrRbZV29FoVddXc8d193AvXzDG43NF9LyMd13j3Q6RxqrLYKhw6WS+gpZaS2jKcnc3JFwWxznPD4jHOvJYWipDQ0E1abwBceAoi6x4IBBBBvBF4K9XxBhhrWtGIANFaVoLuABfaKimXsa0ufUtBaaNBJJDgW0Dbya0uCnOHnH/hmMde8o+PNqCZYXNAGO3DPoD2k+wFa+DjDhOjOMW1beXgWaWQS51DebRq433XAXXLUJKjthiZKZ/o5j8tNsMTJTP9HMflrc2QhcpNkIXKVGHthiZKZ/o5j8tNsMTJTP9HMflrc2QhcpNkIXKQYMSMX7sgguFaOaWuHja4VB8BCilcOWWMEOFHsBjWtcJSOasA3O61O8U4VZnnhz3EXgryBLtMKH/qBkTUIMJwLbQtQt0LVHC0K3EcIrfepA82wxMlM/0cx+Wm2GJkpn+jmPy1rSkzChw4cO3WyxrKnGbIAr7FNshC5Sow9sMTJTP9HMflpthiZKZ/o5j8tbmyELlJshC5SDCfOOjAOc17cY/wBSG+G44v4XgGnhovhXcKRmvcC01FD/AIVJZlRERQEREBERAREQEREBVZ3fQfLd7qIrSqzu+g+W73URBM3usz534cNSKNvdZnzvw4akQEREBERAREQZ/ZB3tF9T8bFdg7xvkj7lS7IO9ovqfjYrsDet8kfcgikjFIJigA1BAFLgWtJF2Oji4V8CsKKDMMfWya0pwG8EVBHGDxi65SoCIiCGcJsXEirmNqMdHPa009BKmjSoEWIxoilrQ4A6o60Yg1Kw2lmga7VTfW6z46RzD2tbVwLgC24Yy60LNLx/FRXIeEZhxdZhRCQbLrIhkhwFaGj8dCOlahJZtQLRLYjmijiYcUklri+gDC2pcdTIpdwcatRILGltWTRa9ttpY+0bgC4PH8JBdSl9aHiVozc1kInB/Czgxfxr3Xs3kYvVZpq+hSLIVhkQCPYc4w6mJe2JiALeEWgRUH2XrRlMDwokOG+1FFpjX01TFUA0xeFQ65maAa3iUGIWIdBdS7dXXGi+hOzeRi9VmmnoQzEEMcWipAuqTU+kqJfcZziauBDjeQcY8dOFfCwoiIgIiICIiAiIgIiICIiAiIgIiICqzu+g+W73URWlVnd9B8t3uoiCZvdZnzvw4akWbMTUdseZDJZ0VuqjdCLCaO5w7qOcCvNfzXMn5+BpqjTRZmv5rmT8/A001/Ncyfn4GmoNNFma/muZPz8DTTX81zJ+fgaaDTRZmv5rmT8/A001/Ncyfn4Gmg++yDvaL6n42K7B3jfJH3LGwjFm40J8MSj22rN5jwCBRwdwO8Cnhzs0ABrJ9wA7vA4PWVF+VlmwwQ2tCa0LiaXAXVNwoAplma/muZPz8DSTX81zJ+fgaSg00WZr+a5k/PwNJNfzXMn5+BpIL8eGXAAU3zHX8TXtcfYCtmVmYbHRXF7nF7rV7QC1vA27GB/krl9fzXMn5+BpJr+a5k/PwNNWJHYbJwvD0JsnC8PQuP1/Ncyfn4Gmmv5rmT8/A01c0ydhsnC8PQmycLw9C4/X81zJ+fgaaa/muZPz8DTTMybU5EDnuIxFQLM1/Ncyfn4Gmmv5rmT8/A01FaaLM1/Ncyfn4Gmmv5rmT8/A01BposzX81zJ+fgaaa/muZPz8DSQaaLM1/Ncyfn4Gkmv5rmT8/A0kGmizNfzXMn5+BpJr+a5k/PwNJBposzX81zJ+fgaaa/muZPz8DTQaaLM1/Ncyfn4Gmmv5rmT8/A00GmizNfzXMn5+Bppr+a5k/PwNNBposzX81zJ+fgaaa/muZPz8DTQaaqzu+g+W73URVtfzXMn5+BpqN01HdEgh8s6E227dGLCcO5RLqNcSqNNvdZnzvw4akUbe6zPnfhw1IoCIiAiIgIiICIiD7diHi4hxlfNfF0BQRoL3GoivaMVlrYZA6zSVHraJl4nVhaCCCLhYti6nYB3Ra413jQ21bcLOIitPJPo0q+LoCq63iZeJ1YWgvNbRMvE6sLQVH1hOK5sGK5poQwkEAVBVl2MqlGkXPaWujRC0ihFmEKjxhiukqDxERAREQEREBERAK+4lxIux8QXwqz4EQknV33mu9haCD2bnRDLQbNDW88YLdyKA1cQSQP5eiizsihFtoMiUo43sbfZx0vvxH0AnEFd1vEy8TqwtBNbxcvE6sLQVH1ITmrQxEDbIJdQOArQEgE3XVAr6eFeTUVwfAANAYhBoBeNTiGnS0H0LzW0TLxOrC0F42UdaY50V77JLgCIYFS1zb7LRwOKC0iIoCIiAiIgIiICqzu+g+W73URWlVnd9B8t3uoi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6" name="AutoShape 8" descr="data:image/jpeg;base64,/9j/4AAQSkZJRgABAQAAAQABAAD/2wCEAAkGBw8QEBAQERITEhAWExUQFhMQExYWFRISFhoYFhcXFRcYHSgsGBolHRMWITEiJSkrLi4uFx8zRDMsNygtLisBCgoKDg0OGg8QGC0dFRktLS0rLS0rNy0tLSsrNy8rLTEtLSstOCsrKystLS84LSs3NysrKy03LSstKys3OCsrLf/AABEIAJ4BQAMBIgACEQEDEQH/xAAbAAEAAwEBAQEAAAAAAAAAAAAAAwQFBgECB//EAE0QAAECAwIFDA8GBQQDAAAAAAEAAgMEERIhBTFTk9ITFBUWIjJBUVJUkZIGFzM0YXFyc4GCobPD0dQHsbLT4vBCYpSiwSMkQ+GDpML/xAAXAQEBAQEAAAAAAAAAAAAAAAAAAQID/8QAKBEBAAEBBwQCAgMAAAAAAAAAAAFSAgMEERQhoRITUYHR8DGicZHh/9oADAMBAAIRAxEAPwC32S9leFGYVjSkCLCZLtdCFXMa57bbGuJoTWgqTU3BVcG9leF48o2O2bl2xjFiQrD4TQwNhhzi60Kk1DTQAGty6LDPYpLTU3MxnwoZeSILnF8yHPZYZc7U4zRShpSnAs2F9n+D3DcwJYgXXOmzQ3GnfHhB9K1d2rMW5m1+Mo2yLUZ2co/P8qwwx2Q86kAbTWgEndFwLqg2KUABqa8BpVSR8L4etkQpuTcwkNYXtsuedyN6GmlSTTxcGJTn7PJAEDW8vU4hWbqacX+4UkL7P5NhDmQILXXgOa6cBoRQ3iY4QSPSu/eu/H6x8sdNr7LIlOy3DEVjAyZgmK98ZtrUm63a2CaEuiA13VCW0aa1FyvSmF8OEkRJyTAsBw1MB27cRuTVopQVqbxipVSRfs/we0VdAlgMVXOmgPbML6H2dSHNpfpmvqEm+uvH6x8r02kEfC2HQ4hk5IloLm2ngtqW1voGmgNBTx8V65aJ9pmGGuLTFhVBLTSE2lQaXLsO11I82l//AGvqF63sAkTWkCXNLjR03ceI/wC4WrN/cx+bOfqPlcpcb2z8L5WHmW/NO2fhfKw8y1dn2vpLIQOmb+oXva/k8hA6Zv6ha1GHo4hcpcX2zsL5WHmmr3tn4XysPNBdn2v5PIQOmb+oTtfyeQgdM39Qmow9HELDjO2dhfKw801fL/tMwqQQYkIgihBgtIIOMELtT2AyQvMCXpj3039QvlnYHIkkCDLkilQHTRIreK0mLrr1dRh6OIa2cZD+0rCrRRsSE0VJoILRebyfHVet+0vCorSJCFTU0gtvPGu02gSeQgdM39Qm0CTyEDpm/qE1OHo4hc4cb2zsLZWHmh81477TMKnHEhG+t8FuMYl2e0CTyEDpm/qE2gSeQgdM39Qmow9HENdVnw4xv2l4VAAESEABQAQW0AXrftMwqAAIkIAXACC2gHgXZ7QJPIQOma+oTaDJ5CB0zX1CajD0cQvVY8OL7ZGFKFtuFZOMai2hrjqEP2k4U3W7hbrff6Ld1dS/juAC7TaDJ5CB0zf1CbQJPIQOmb+oTUYejiGuu78OO7ZuFsrDzQTtmYWysPNBdjtBk8hA6Zv6hNoMnkIHTN/UJqMPRxC9y78OOH2l4VrXVIdbhXUm1IGL7z0r3tmYVysPNNXYbQZPIQOmb+oTaDJ5CB0zf1CajDUcQ13Lqlx/bMwrlYeaC97ZmFcrDzQXX7QZPIQOmb+oTaDJ5CB0zf1CajDUcQvduaXIdszCuVh5pq97ZeFcpDzTV120GTyEDpm/qE2hSmQgdM39Qmow1HENd25p+/25Htl4VykPNNTtl4VyjM01ddtClMhA6Zv6hNoUpkIHTN/UJqcNRxC964p4/wBckPtLwrlGZtq97ZeFMozNtXW7Q5TIQOmb+oTaHKZCB0zf1CajDUcQ138PRxDku2XhTKMzYTtlYUyjM2F1u0OUyMDpm/qE2iSmRgdM39Qmow9HC6jDUcQ5PtlYUyjM2F+gSmFI7peHEM07V3SzZgsDYVL2g3Cxva+FZm0SUyMDpmvqFOOxGFSlllMVNUnKUxYtcLjfX11aiOiMvTlfXt1aiOiMvUPZ3DE/DdQxW2THbBaWvY99kzDIJMRmoNsEtfUUc68KePhmZa9rdUi01xDgExGsDYjXFwLoZDBduaVqDWtxFHOru7EYRxtYbwb4k4bxeD3xjqvYPY5BgxYLyxho80pEmiWuDHOBAfGcDe0YwuPXZ+w4dVn7EOhb3WZ878OGqGwUHgMQG2YlQ4CjjfUXcF/TfVSxzMavM6mIRbqo7oXA11OHxA3Ly1OcmX68TRXJyV39jkuWltYgBaGGy8YgAAa0x3ekmuOlJm4GhBlirqVJuNLqWQOHgAxUvqbq0X1anOTL9eJopanOTL9eJooIIvY7LuFDboQQaOAtVNo1u4+KlwpiuUsDA0Fj7YtF1CN07ECbRpQcf30xUC+rU5yZfrxNFLU5yZfrxNFBXh9jsBtmy6IA2tKPGMlpN9P5R/1fVC7HJdtKWyA4OoXAgkG1fdirwejFcrFqc5Mv14milqc5Mv14miguQIQY1rBWjQGiuOguFV9rKm5uahMdEcyBZFK2XPJvIbcCBxqVkScIBsy94B38Th9VQaCKhanOTL9eJopanOTL9eJooLz21BBxEEdKouwPBIaCDZba3INA61W51OAVNOJLU5yZfrxNFLU5yZfrxNFBbl4DYbQxtzRWnpJP+VIqFqc5Mv14milqc5Mv14migvoqFqc5Mv14milqc5Mv14migvoqFqc5Mv14milqc5Mv14migvoqFqc5Mv14milqc5Mv14migvoqFqc5Mv14milqc5Mv14migvoqFqc5Mv14milqc5Mv14migvoqFqc5Mv14milqc5Mv14migvoqFqc5Mv14milqc5Mv14migvoqFqc5Mv14milqc5Mv14migvoqFqc5Mv14milqc5Mv14migvoqFqc5Mv14milqc5Mv14migvoqFqc5Mv14milqc5Mv14migvqrO76D5bvdRFFanOTL9eJoqN5mLcHVBCDbbu5l5NdTicYFyovt7rM+d+HDVB2D4wpYjamLVp1kVL76nfA0JFBdipw1uvt7rM+d+HDXsF7nVIY+xeBENmy4g2SG31uIOMDwVQZDMFzQeXmZvNCQGim9DTS67FdjpU41JFkpsMYBMWogtAuLWgG01t9mnA5riPKF5oa2YGFpd9kCI0Fwq0ONCRRrrgeLVGr0YVl6NOqso7e7obq6t3HcVB5IS8dhJixdUribQAN9IAtHw3eIK6o4EdkQVY4OFaVaaiv7KkQEREGf2Qd7RfU/GxWHwy+CWA2S6HZDuIltKqv2Qd7RfU/GxXYG9b5I+5BnRsHRzUNjanCIIsMbWgIpQOIrTH0jFShjhYLmWhrRMm4m+w0kg+MG+tb+HF4Vqw32r+D/ALI/+V9oKmD5eKwO1SKYpNmhIApQX4uM1PipxVNtEQQzcFz20a6w6tQ7HTgN3DcT7FnuwfNWnlswGtIDWixWw0EkUJ4aEiprj4aBaMzELW1ABNWtFcVXODb6eUrUKQmHFwBhbk0Nbfiu9II9CuQghghoBNSAATxnhK+lZ2JmeOD/AHpsTM8cH+9MpFZFZ2JmeOD/AHpsTM8cH+9MpRWRfcSGWmy6loY6VpXwVXwooiIgIiICIiCtPyxiNDQaUNrh4nAYuIkH1VWEnM174JFXGlhouOIDc3U9Py0kQY0PBs3W+ZuBP8I3QNk1xXG5w4cdfAdCQgxWNIixNVdWtqyG0x3ADgxKyiAiIgIiICIiAqs7voPlu91EVpVZ3fQfLd7qIgmb3WZ878OGpg8hoYLmgk0GKpNT7SSoW91mfO/Dhr5lZdzS9z3hxOJoa4Fu6JJLi6jhZsAANFmhvNaqiM4OgH/jbipcKXANAxY7mNHoXgwZLgsIhtBZSzQb2mKniVNkGeaGUdDNzbQc5zjUBodRxbw0cbxcXcIC+TL4QtXRYVg46gl1LTjRppdcQK0OIcV4asvLshiyxoa3iGK4UHsAUiFFAREQZ/ZB3tF9T8bFdgb1vkj7lS7IO9ovqfjYrsDet8kfcg+0UcJhGMgmnFi9Nb+DoUiAiIgimbFmr3BrQWvLiQALLg68nFiHSrLOyqUbUiLLipqf9Zl56yqzbatApXdw7v8AyMquilqAvtOYQXEtvBuqejGB6FqEllbbpbLQM8zSTbdLZaBnmaS3LcL+X2Jbhfy+xUYe26Wy0DPM0k23S2WgZ5mkty3C/l9iW4X8vsQc9EmGxTqjSC1wtAtIII4wRjC+VYniNUdTF4FXWFEREBERAREQEREBERAREQEREBERAVWd30Hy3e6iK0qs7voPlu91EQTN7rM+d+HDXsAveLdgiHVwDy5t5a6ydzWovB6OC5eN7rM+d+HDU1o0s8HEqMiH2QyxAJc5oLbW6Y7iaSBQXkWwLuI8RVyUnocUuDCSAAalrmi+ooLQGKya+G7GDSYwWclvFvRi/YHQvWsaK0AFcdABXx0UH0iIgIiIM/sg72i+p+Niuwd43yR9ypdkHe0X1PxsV2BvW+SPuQeNeTfSg8PrV/COlHPNSKYsZNeIm4Dwii+7YrSt/FXjRzwMZp4+lUeivDj4fGiA1vRQRTTy1tW0BtMbUitLTmtxesr0DBb3l4EalkkXwhfQkVG64wVSmLFmrzRoLXE4rw4EcHGArww80VoAK3mjXX+xWCUuwcTLDNfqTYOJlhmv1KPbCP213yTbCP213yV2RJsHEywzX6k2DiZYZr9Sj2wj9td8k2wj9td8k2FePCLCWk1I4aUqfFwLzB8lEithkxQC6E2LdDFAXAEjffzBexo1s2+O/wDdV7J4Zhshw2soWtY1jXUcSWgAC8NvxKQLewcTLDNfqTYOJlhmv1KPbCP213yTbCP213yV2EmwcTLDNfqTYOJlhmv1KPbCP213yTbCP213yTYRTMoYRALrZN9bNni4KlQqWPOatR3FUcI4uMKJZlRERAREQEREBERAREQFVnd9B8t3uoitKrO76D5bvdREEze6zPnfhw1Io291mfO/DhqRAREQEREBERBn9kHe0X1PxsV2BvW+SPuVLsg72i+p+Niuwd43yR9yBDhBopU8NMVBWvEPD7E1IVJq4VAxUxitDi8NfQqMvORiGl8OxcwuucaEl4fQ+Cy04uFexpyI1z9wbANQ4Nc4lmpufWyKVNoAU4a0uKo0EUcs8uY0upaLQTQECviN48SkUEUywloABJtwzQcQe0n2AldHLENLyXg2nF3tP+KD0Lm5txDdyaEuY2tK0tPa03Hxr6m4Jh3GK/u4gb2FwtD7Q3N9xxLUJLqtXZygmrs5QWRsE7nD+pD+SbBO5w/qQ/krujX1dnKCauzlBZGwTucP6kP5JsE7nD+pD+SbiDCBrEcVbwOyxDgFzqEQIbC04wQ1tx8RB6Vnx4VgltS6l1TQV8NAoMGy74phtMZwLoDYxIZDxkNJAFnFuxfXgKkK6rV2coJq7OUFkbBO5w/qQ/kmwTucP6kP5K7jX1dnKCauzlBZGwTucP6kP5JsE7nD+pD+SboYYcC5pBrcf8Kgp5qU1IhpeXk1NSAOK6gCgWZagREUBERAREQEREBERAVWd30Hy3e6iK0qs7voPlu91EQTN7rM+d+HDUijb3WZ878OGpEBERAREQEREGf2Qd7RfU/GxXYO8b5I+5UuyDvaL6n42K7B3jfJH3IPnXUOrRbZV29FoVddXc8d193AvXzDG43NF9LyMd13j3Q6RxqrLYKhw6WS+gpZaS2jKcnc3JFwWxznPD4jHOvJYWipDQ0E1abwBceAoi6x4IBBBBvBF4K9XxBhhrWtGIANFaVoLuABfaKimXsa0ufUtBaaNBJJDgW0Dbya0uCnOHnH/hmMde8o+PNqCZYXNAGO3DPoD2k+wFa+DjDhOjOMW1beXgWaWQS51DebRq433XAXXLUJKjthiZKZ/o5j8tNsMTJTP9HMflrc2QhcpNkIXKVGHthiZKZ/o5j8tNsMTJTP9HMflrc2QhcpNkIXKQYMSMX7sgguFaOaWuHja4VB8BCilcOWWMEOFHsBjWtcJSOasA3O61O8U4VZnnhz3EXgryBLtMKH/qBkTUIMJwLbQtQt0LVHC0K3EcIrfepA82wxMlM/0cx+Wm2GJkpn+jmPy1rSkzChw4cO3WyxrKnGbIAr7FNshC5Sow9sMTJTP9HMflpthiZKZ/o5j8tbmyELlJshC5SDCfOOjAOc17cY/wBSG+G44v4XgGnhovhXcKRmvcC01FD/AIVJZlRERQEREBERAREQEREBVZ3fQfLd7qIrSqzu+g+W73URBM3usz534cNSKNvdZnzvw4akQEREBERAREQZ/ZB3tF9T8bFdg7xvkj7lS7IO9ovqfjYrsDet8kfcgikjFIJigA1BAFLgWtJF2Oji4V8CsKKDMMfWya0pwG8EVBHGDxi65SoCIiCGcJsXEirmNqMdHPa009BKmjSoEWIxoilrQ4A6o60Yg1Kw2lmga7VTfW6z46RzD2tbVwLgC24Yy60LNLx/FRXIeEZhxdZhRCQbLrIhkhwFaGj8dCOlahJZtQLRLYjmijiYcUklri+gDC2pcdTIpdwcatRILGltWTRa9ttpY+0bgC4PH8JBdSl9aHiVozc1kInB/Czgxfxr3Xs3kYvVZpq+hSLIVhkQCPYc4w6mJe2JiALeEWgRUH2XrRlMDwokOG+1FFpjX01TFUA0xeFQ65maAa3iUGIWIdBdS7dXXGi+hOzeRi9VmmnoQzEEMcWipAuqTU+kqJfcZziauBDjeQcY8dOFfCwoiIgIiICIiAiIgIiICIiAiIgIiICqzu+g+W73URWlVnd9B8t3uoiCZvdZnzvw4akWbMTUdseZDJZ0VuqjdCLCaO5w7qOcCvNfzXMn5+BpqjTRZmv5rmT8/A001/Ncyfn4GmoNNFma/muZPz8DTTX81zJ+fgaaDTRZmv5rmT8/A001/Ncyfn4Gmg++yDvaL6n42K7B3jfJH3LGwjFm40J8MSj22rN5jwCBRwdwO8Cnhzs0ABrJ9wA7vA4PWVF+VlmwwQ2tCa0LiaXAXVNwoAplma/muZPz8DSTX81zJ+fgaSg00WZr+a5k/PwNJNfzXMn5+BpIL8eGXAAU3zHX8TXtcfYCtmVmYbHRXF7nF7rV7QC1vA27GB/krl9fzXMn5+BpJr+a5k/PwNNWJHYbJwvD0JsnC8PQuP1/Ncyfn4Gmmv5rmT8/A01c0ydhsnC8PQmycLw9C4/X81zJ+fgaaa/muZPz8DTTMybU5EDnuIxFQLM1/Ncyfn4Gmmv5rmT8/A01FaaLM1/Ncyfn4Gmmv5rmT8/A01BposzX81zJ+fgaaa/muZPz8DSQaaLM1/Ncyfn4Gkmv5rmT8/A0kGmizNfzXMn5+BpJr+a5k/PwNJBposzX81zJ+fgaaa/muZPz8DTQaaLM1/Ncyfn4Gmmv5rmT8/A00GmizNfzXMn5+Bppr+a5k/PwNNBposzX81zJ+fgaaa/muZPz8DTQaaqzu+g+W73URVtfzXMn5+BpqN01HdEgh8s6E227dGLCcO5RLqNcSqNNvdZnzvw4akUbe6zPnfhw1IoCIiAiIgIiICIiD7diHi4hxlfNfF0BQRoL3GoivaMVlrYZA6zSVHraJl4nVhaCCCLhYti6nYB3Ra413jQ21bcLOIitPJPo0q+LoCq63iZeJ1YWgvNbRMvE6sLQVH1hOK5sGK5poQwkEAVBVl2MqlGkXPaWujRC0ihFmEKjxhiukqDxERAREQEREBERAK+4lxIux8QXwqz4EQknV33mu9haCD2bnRDLQbNDW88YLdyKA1cQSQP5eiizsihFtoMiUo43sbfZx0vvxH0AnEFd1vEy8TqwtBNbxcvE6sLQVH1ITmrQxEDbIJdQOArQEgE3XVAr6eFeTUVwfAANAYhBoBeNTiGnS0H0LzW0TLxOrC0F42UdaY50V77JLgCIYFS1zb7LRwOKC0iIoCIiAiIgIiICqzu+g+W73URWlVnd9B8t3uoiD//Z"/>
          <p:cNvSpPr>
            <a:spLocks noChangeAspect="1" noChangeArrowheads="1"/>
          </p:cNvSpPr>
          <p:nvPr/>
        </p:nvSpPr>
        <p:spPr bwMode="auto">
          <a:xfrm>
            <a:off x="408720" y="2128042"/>
            <a:ext cx="1373142" cy="137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464" y="3855344"/>
            <a:ext cx="2473482" cy="1285382"/>
          </a:xfrm>
          <a:prstGeom prst="rect">
            <a:avLst/>
          </a:prstGeom>
        </p:spPr>
      </p:pic>
      <p:sp>
        <p:nvSpPr>
          <p:cNvPr id="29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0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962400" y="3466968"/>
            <a:ext cx="4776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+mn-lt"/>
              </a:rPr>
              <a:t>SOFTWARE ESPECIALIZADO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-7179" y="5739578"/>
            <a:ext cx="4903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+mn-lt"/>
              </a:rPr>
              <a:t>EXPERTICIA DEL USUARIO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589655" y="1953461"/>
            <a:ext cx="2602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+mn-lt"/>
              </a:rPr>
              <a:t>CONDICIONES DE BORDE</a:t>
            </a:r>
          </a:p>
        </p:txBody>
      </p:sp>
    </p:spTree>
    <p:extLst>
      <p:ext uri="{BB962C8B-B14F-4D97-AF65-F5344CB8AC3E}">
        <p14:creationId xmlns:p14="http://schemas.microsoft.com/office/powerpoint/2010/main" val="3152619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BFFC5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INTERFAZ HUMANO-MÁQUINA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/>
          <a:srcRect l="27019" t="12991" r="35087" b="36556"/>
          <a:stretch>
            <a:fillRect/>
          </a:stretch>
        </p:blipFill>
        <p:spPr bwMode="auto">
          <a:xfrm>
            <a:off x="3886200" y="2366961"/>
            <a:ext cx="4495800" cy="35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1066800" y="15240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CODIGO G CREADO</a:t>
            </a:r>
          </a:p>
        </p:txBody>
      </p:sp>
    </p:spTree>
    <p:extLst>
      <p:ext uri="{BB962C8B-B14F-4D97-AF65-F5344CB8AC3E}">
        <p14:creationId xmlns:p14="http://schemas.microsoft.com/office/powerpoint/2010/main" val="523094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/>
          <a:srcRect l="7848" t="2598" r="12214" b="15909"/>
          <a:stretch/>
        </p:blipFill>
        <p:spPr bwMode="auto">
          <a:xfrm>
            <a:off x="1371600" y="1210361"/>
            <a:ext cx="7239000" cy="4972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BFFC5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INTERFAZ HUMANO-MÁQUINA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85800" y="763404"/>
            <a:ext cx="381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VENTANA SECUNDARIA</a:t>
            </a:r>
          </a:p>
        </p:txBody>
      </p:sp>
    </p:spTree>
    <p:extLst>
      <p:ext uri="{BB962C8B-B14F-4D97-AF65-F5344CB8AC3E}">
        <p14:creationId xmlns:p14="http://schemas.microsoft.com/office/powerpoint/2010/main" val="2345224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BFFC5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INTERFAZ HUMANO-MÁQUINA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/>
          <a:srcRect l="13689" t="13961" r="13665" b="12329"/>
          <a:stretch/>
        </p:blipFill>
        <p:spPr bwMode="auto">
          <a:xfrm>
            <a:off x="1066800" y="1614052"/>
            <a:ext cx="5791200" cy="4258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85800" y="763404"/>
            <a:ext cx="381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DATOS DE ENTRADA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010400" y="3657600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ea typeface="Calibri" panose="020F0502020204030204" pitchFamily="34" charset="0"/>
              </a:rPr>
              <a:t>surf(</a:t>
            </a:r>
            <a:r>
              <a:rPr lang="en-US" sz="2000" dirty="0" err="1">
                <a:latin typeface="Courier New" panose="02070309020205020404" pitchFamily="49" charset="0"/>
                <a:ea typeface="Calibri" panose="020F0502020204030204" pitchFamily="34" charset="0"/>
              </a:rPr>
              <a:t>x,y,z</a:t>
            </a:r>
            <a:r>
              <a:rPr lang="en-US" sz="2000" dirty="0">
                <a:latin typeface="Courier New" panose="02070309020205020404" pitchFamily="49" charset="0"/>
                <a:ea typeface="Calibri" panose="020F0502020204030204" pitchFamily="34" charset="0"/>
              </a:rPr>
              <a:t>); </a:t>
            </a:r>
          </a:p>
          <a:p>
            <a:r>
              <a:rPr lang="en-US" sz="1800" dirty="0">
                <a:latin typeface="+mj-lt"/>
                <a:ea typeface="Calibri" panose="020F0502020204030204" pitchFamily="34" charset="0"/>
              </a:rPr>
              <a:t>GRAFICA UN MAPA DE COLORES DE LAS 		               MEDICIONES Z EN LAS COORDENAS X,Y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7050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6" y="609600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BFFC5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INTERFAZ HUMANO-MÁQUINA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85800" y="763404"/>
            <a:ext cx="381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RED DE FLUJO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2" cstate="print"/>
          <a:srcRect l="6206" t="12663" r="17474" b="14277"/>
          <a:stretch/>
        </p:blipFill>
        <p:spPr bwMode="auto">
          <a:xfrm>
            <a:off x="381000" y="1447800"/>
            <a:ext cx="5791200" cy="45133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112565" y="2600722"/>
            <a:ext cx="6155635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0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Ex,Ey</a:t>
            </a:r>
            <a:r>
              <a:rPr lang="en-US" sz="20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]=gradient(-ZC); </a:t>
            </a:r>
          </a:p>
          <a:p>
            <a:pPr>
              <a:lnSpc>
                <a:spcPct val="115000"/>
              </a:lnSpc>
            </a:pP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GENERA GRADIENTE NUMÉRICO</a:t>
            </a:r>
          </a:p>
          <a:p>
            <a:pPr>
              <a:lnSpc>
                <a:spcPct val="115000"/>
              </a:lnSpc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contourf</a:t>
            </a:r>
            <a:r>
              <a:rPr lang="en-US" sz="20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(ZC);  </a:t>
            </a:r>
          </a:p>
          <a:p>
            <a:pPr>
              <a:lnSpc>
                <a:spcPct val="115000"/>
              </a:lnSpc>
            </a:pP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GRAFICA ISOLÌNEAS (EQUIPOTENCIALES)</a:t>
            </a:r>
          </a:p>
          <a:p>
            <a:pPr>
              <a:lnSpc>
                <a:spcPct val="115000"/>
              </a:lnSpc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quiver(</a:t>
            </a:r>
            <a:r>
              <a:rPr lang="en-US" sz="20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Ex,Ey</a:t>
            </a:r>
            <a:r>
              <a:rPr lang="en-US" sz="20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</a:p>
          <a:p>
            <a:pPr>
              <a:lnSpc>
                <a:spcPct val="115000"/>
              </a:lnSpc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GRAFICA VECTORES VELOCIDAD (LÍNEAS DE FLUJO)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06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08"/>
          <p:cNvSpPr txBox="1">
            <a:spLocks noGrp="1"/>
          </p:cNvSpPr>
          <p:nvPr>
            <p:ph type="body" idx="1"/>
          </p:nvPr>
        </p:nvSpPr>
        <p:spPr>
          <a:xfrm>
            <a:off x="633483" y="709683"/>
            <a:ext cx="10515599" cy="46074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1.	GENERALIDADES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tx2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2.   MARCO TEÓRICO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2">
                    <a:lumMod val="7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3.	DISEÑO Y CONSTRUCCIÓN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4.	PRUEBAS Y  VALIDACIÓN DE RESULTADOS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5.	ANÁLISIS ECONÓMICO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6. 	CONCLUSIONES Y RECOMENDACIONES</a:t>
            </a:r>
          </a:p>
        </p:txBody>
      </p:sp>
      <p:sp>
        <p:nvSpPr>
          <p:cNvPr id="5" name="Shape 119"/>
          <p:cNvSpPr/>
          <p:nvPr/>
        </p:nvSpPr>
        <p:spPr>
          <a:xfrm flipH="1">
            <a:off x="8839200" y="3200400"/>
            <a:ext cx="3352800" cy="36849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7857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30138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PRUEBAS DEL EQUIPO</a:t>
            </a:r>
            <a:r>
              <a:rPr lang="es-EC" sz="20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374679"/>
              </p:ext>
            </p:extLst>
          </p:nvPr>
        </p:nvGraphicFramePr>
        <p:xfrm>
          <a:off x="334160" y="1904999"/>
          <a:ext cx="11219180" cy="2971801"/>
        </p:xfrm>
        <a:graphic>
          <a:graphicData uri="http://schemas.openxmlformats.org/drawingml/2006/table">
            <a:tbl>
              <a:tblPr firstRow="1" firstCol="1" bandRow="1">
                <a:tableStyleId>{777D3FDC-1F5E-4D04-8FCE-A7A5B1C825C3}</a:tableStyleId>
              </a:tblPr>
              <a:tblGrid>
                <a:gridCol w="4671060">
                  <a:extLst>
                    <a:ext uri="{9D8B030D-6E8A-4147-A177-3AD203B41FA5}">
                      <a16:colId xmlns:a16="http://schemas.microsoft.com/office/drawing/2014/main" xmlns="" val="1031951868"/>
                    </a:ext>
                  </a:extLst>
                </a:gridCol>
                <a:gridCol w="360208">
                  <a:extLst>
                    <a:ext uri="{9D8B030D-6E8A-4147-A177-3AD203B41FA5}">
                      <a16:colId xmlns:a16="http://schemas.microsoft.com/office/drawing/2014/main" xmlns="" val="2910756059"/>
                    </a:ext>
                  </a:extLst>
                </a:gridCol>
                <a:gridCol w="805652">
                  <a:extLst>
                    <a:ext uri="{9D8B030D-6E8A-4147-A177-3AD203B41FA5}">
                      <a16:colId xmlns:a16="http://schemas.microsoft.com/office/drawing/2014/main" xmlns="" val="1523101150"/>
                    </a:ext>
                  </a:extLst>
                </a:gridCol>
                <a:gridCol w="5382260">
                  <a:extLst>
                    <a:ext uri="{9D8B030D-6E8A-4147-A177-3AD203B41FA5}">
                      <a16:colId xmlns:a16="http://schemas.microsoft.com/office/drawing/2014/main" xmlns="" val="1084980300"/>
                    </a:ext>
                  </a:extLst>
                </a:gridCol>
              </a:tblGrid>
              <a:tr h="4245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PRUEBA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CUMPLE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OBSERVACIONES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46498232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SI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NO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26550964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DIMENSIONES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APTO PARA ESTUDIOS DE FORMATOS A4 Y A3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26610535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PARALELISMO Y PERPENDICULARIDAD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58315021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ESTABILIDAD 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71605835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SUJECIÓN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12498431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SUPERFICIE TABLERO VIDRIO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LA SUPERFICIE ES PERFECTAMENTE PLANA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886466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65084" y="1061883"/>
            <a:ext cx="413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PRUEBAS DE LA ESTRUCTURA</a:t>
            </a:r>
          </a:p>
        </p:txBody>
      </p:sp>
    </p:spTree>
    <p:extLst>
      <p:ext uri="{BB962C8B-B14F-4D97-AF65-F5344CB8AC3E}">
        <p14:creationId xmlns:p14="http://schemas.microsoft.com/office/powerpoint/2010/main" val="204197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PRUEBAS DEL EQUIPO</a:t>
            </a:r>
            <a:r>
              <a:rPr lang="es-EC" sz="20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65084" y="1061883"/>
            <a:ext cx="527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PRUEBAS DEL SISTEMA MECÁNICO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0984"/>
              </p:ext>
            </p:extLst>
          </p:nvPr>
        </p:nvGraphicFramePr>
        <p:xfrm>
          <a:off x="711941" y="1498540"/>
          <a:ext cx="9041765" cy="4457700"/>
        </p:xfrm>
        <a:graphic>
          <a:graphicData uri="http://schemas.openxmlformats.org/drawingml/2006/table">
            <a:tbl>
              <a:tblPr firstRow="1" firstCol="1" bandRow="1">
                <a:tableStyleId>{777D3FDC-1F5E-4D04-8FCE-A7A5B1C825C3}</a:tableStyleId>
              </a:tblPr>
              <a:tblGrid>
                <a:gridCol w="2007235">
                  <a:extLst>
                    <a:ext uri="{9D8B030D-6E8A-4147-A177-3AD203B41FA5}">
                      <a16:colId xmlns:a16="http://schemas.microsoft.com/office/drawing/2014/main" xmlns="" val="1303725180"/>
                    </a:ext>
                  </a:extLst>
                </a:gridCol>
                <a:gridCol w="1226185">
                  <a:extLst>
                    <a:ext uri="{9D8B030D-6E8A-4147-A177-3AD203B41FA5}">
                      <a16:colId xmlns:a16="http://schemas.microsoft.com/office/drawing/2014/main" xmlns="" val="1481894987"/>
                    </a:ext>
                  </a:extLst>
                </a:gridCol>
                <a:gridCol w="356235">
                  <a:extLst>
                    <a:ext uri="{9D8B030D-6E8A-4147-A177-3AD203B41FA5}">
                      <a16:colId xmlns:a16="http://schemas.microsoft.com/office/drawing/2014/main" xmlns="" val="3574984805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xmlns="" val="1421359129"/>
                    </a:ext>
                  </a:extLst>
                </a:gridCol>
                <a:gridCol w="4813935">
                  <a:extLst>
                    <a:ext uri="{9D8B030D-6E8A-4147-A177-3AD203B41FA5}">
                      <a16:colId xmlns:a16="http://schemas.microsoft.com/office/drawing/2014/main" xmlns="" val="395319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PRUEBA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PASO (MM)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CUMPLE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OBSERVACIONES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53079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SI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NO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01748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1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2354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5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8101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10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17214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Y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1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4842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Y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5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47314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Y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10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55532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Z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1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96485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Z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5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43874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MOVIMIENTO EJE Z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10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45825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MALLADO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10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EL MALLADO CON PASO DE 10 MM TARDA 19 MIN.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29288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MALLADO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20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X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 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+mn-lt"/>
                        </a:rPr>
                        <a:t>EL MALLADO CON PASO DE 20 MM TARDA 10 MIN.</a:t>
                      </a:r>
                      <a:endParaRPr lang="es-ES" sz="15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95123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950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PRUEBAS DEL EQUIPO</a:t>
            </a:r>
            <a:r>
              <a:rPr lang="es-EC" sz="20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65084" y="1061883"/>
            <a:ext cx="527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PRUEBAS DEL SISTEMA ELECTRÓNICO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266492"/>
              </p:ext>
            </p:extLst>
          </p:nvPr>
        </p:nvGraphicFramePr>
        <p:xfrm>
          <a:off x="486410" y="1651716"/>
          <a:ext cx="10304780" cy="4114800"/>
        </p:xfrm>
        <a:graphic>
          <a:graphicData uri="http://schemas.openxmlformats.org/drawingml/2006/table">
            <a:tbl>
              <a:tblPr firstRow="1" firstCol="1" bandRow="1">
                <a:tableStyleId>{777D3FDC-1F5E-4D04-8FCE-A7A5B1C825C3}</a:tableStyleId>
              </a:tblPr>
              <a:tblGrid>
                <a:gridCol w="3947160">
                  <a:extLst>
                    <a:ext uri="{9D8B030D-6E8A-4147-A177-3AD203B41FA5}">
                      <a16:colId xmlns:a16="http://schemas.microsoft.com/office/drawing/2014/main" xmlns="" val="2775386838"/>
                    </a:ext>
                  </a:extLst>
                </a:gridCol>
                <a:gridCol w="370523">
                  <a:extLst>
                    <a:ext uri="{9D8B030D-6E8A-4147-A177-3AD203B41FA5}">
                      <a16:colId xmlns:a16="http://schemas.microsoft.com/office/drawing/2014/main" xmlns="" val="1329549394"/>
                    </a:ext>
                  </a:extLst>
                </a:gridCol>
                <a:gridCol w="795337">
                  <a:extLst>
                    <a:ext uri="{9D8B030D-6E8A-4147-A177-3AD203B41FA5}">
                      <a16:colId xmlns:a16="http://schemas.microsoft.com/office/drawing/2014/main" xmlns="" val="822215780"/>
                    </a:ext>
                  </a:extLst>
                </a:gridCol>
                <a:gridCol w="5191760">
                  <a:extLst>
                    <a:ext uri="{9D8B030D-6E8A-4147-A177-3AD203B41FA5}">
                      <a16:colId xmlns:a16="http://schemas.microsoft.com/office/drawing/2014/main" xmlns="" val="2173430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PRUEBA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CUMPLE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OBSERVACIONES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09756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SI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NO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4145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ENCENDIDO/APAGADO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8989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VOLTAJE EN ELEMENTOS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28104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CORRIENTE EN ELEMENTOS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23111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VOLTAJE EN ELECTRODOS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16459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PWM EN MOTORES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92985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PARO DE EMERGENCIA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02266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MEDICIÓN DE VOLTAJE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SE AGREGÓ UN FILTRO POR DISTORSIONES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584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TRANSMISIÓN DE DATOS SERIAL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0985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341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PRUEBAS DEL EQUIPO</a:t>
            </a:r>
            <a:r>
              <a:rPr lang="es-EC" sz="20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65084" y="1061883"/>
            <a:ext cx="626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alibri" panose="020F0502020204030204" pitchFamily="34" charset="0"/>
              </a:rPr>
              <a:t>PRUEBAS DE LA </a:t>
            </a:r>
            <a:r>
              <a:rPr lang="es-ES" sz="2000" b="1" dirty="0">
                <a:latin typeface="+mn-lt"/>
              </a:rPr>
              <a:t>INTERFAZ</a:t>
            </a:r>
            <a:r>
              <a:rPr lang="es-ES" sz="2400" b="1" dirty="0">
                <a:latin typeface="Calibri" panose="020F0502020204030204" pitchFamily="34" charset="0"/>
              </a:rPr>
              <a:t> HUMANO-MÁQUINA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459555"/>
              </p:ext>
            </p:extLst>
          </p:nvPr>
        </p:nvGraphicFramePr>
        <p:xfrm>
          <a:off x="457200" y="1885550"/>
          <a:ext cx="8256906" cy="3291840"/>
        </p:xfrm>
        <a:graphic>
          <a:graphicData uri="http://schemas.openxmlformats.org/drawingml/2006/table">
            <a:tbl>
              <a:tblPr firstRow="1" firstCol="1" bandRow="1">
                <a:tableStyleId>{777D3FDC-1F5E-4D04-8FCE-A7A5B1C825C3}</a:tableStyleId>
              </a:tblPr>
              <a:tblGrid>
                <a:gridCol w="4534535">
                  <a:extLst>
                    <a:ext uri="{9D8B030D-6E8A-4147-A177-3AD203B41FA5}">
                      <a16:colId xmlns:a16="http://schemas.microsoft.com/office/drawing/2014/main" xmlns="" val="2775386838"/>
                    </a:ext>
                  </a:extLst>
                </a:gridCol>
                <a:gridCol w="370523">
                  <a:extLst>
                    <a:ext uri="{9D8B030D-6E8A-4147-A177-3AD203B41FA5}">
                      <a16:colId xmlns:a16="http://schemas.microsoft.com/office/drawing/2014/main" xmlns="" val="1329549394"/>
                    </a:ext>
                  </a:extLst>
                </a:gridCol>
                <a:gridCol w="911225">
                  <a:extLst>
                    <a:ext uri="{9D8B030D-6E8A-4147-A177-3AD203B41FA5}">
                      <a16:colId xmlns:a16="http://schemas.microsoft.com/office/drawing/2014/main" xmlns="" val="822215780"/>
                    </a:ext>
                  </a:extLst>
                </a:gridCol>
                <a:gridCol w="2440623">
                  <a:extLst>
                    <a:ext uri="{9D8B030D-6E8A-4147-A177-3AD203B41FA5}">
                      <a16:colId xmlns:a16="http://schemas.microsoft.com/office/drawing/2014/main" xmlns="" val="21734303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PRUEBA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CUMPLE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OBSERVACIONES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09756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SI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NO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4145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VENTANA</a:t>
                      </a:r>
                      <a:r>
                        <a:rPr lang="es-ES_tradnl" sz="1800" baseline="0" dirty="0">
                          <a:effectLst/>
                          <a:latin typeface="+mn-lt"/>
                        </a:rPr>
                        <a:t> PRIMARIA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8989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BOTONES VENTANA PRIMARIA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28104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INGRESO DE DATOS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23111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VENTANA SECUNDARIA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16459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BOTONES VENTANA SECUNDARIA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92985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GRÁFICAS</a:t>
                      </a:r>
                      <a:r>
                        <a:rPr lang="es-ES_tradnl" sz="1800" baseline="0" dirty="0">
                          <a:effectLst/>
                          <a:latin typeface="+mn-lt"/>
                        </a:rPr>
                        <a:t> DE RESULTADOS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X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02266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2933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05FF05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VALIDACIÓN DE RESULTADOS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48860" t="13796" r="5456" b="7818"/>
          <a:stretch/>
        </p:blipFill>
        <p:spPr bwMode="auto">
          <a:xfrm>
            <a:off x="1270731" y="2208424"/>
            <a:ext cx="3843422" cy="2662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19755" t="17871" r="43556" b="7504"/>
          <a:stretch/>
        </p:blipFill>
        <p:spPr bwMode="auto">
          <a:xfrm>
            <a:off x="7162800" y="2351299"/>
            <a:ext cx="3562350" cy="2519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65084" y="1061883"/>
            <a:ext cx="565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GEOMETRÍAS DE ESTUDIO</a:t>
            </a:r>
          </a:p>
        </p:txBody>
      </p:sp>
    </p:spTree>
    <p:extLst>
      <p:ext uri="{BB962C8B-B14F-4D97-AF65-F5344CB8AC3E}">
        <p14:creationId xmlns:p14="http://schemas.microsoft.com/office/powerpoint/2010/main" val="734702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dmgeofisica.com.ar/images/metge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29" y="3699633"/>
            <a:ext cx="2971800" cy="22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edilportale.com/products/prodotti-65481-relc6ee0c88c091fc44c23f4f75b4db11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293" y="1061883"/>
            <a:ext cx="2854429" cy="21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0.wp.com/launion.com.ar/wp-content/uploads/2015/10/agua-contamin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29" y="803126"/>
            <a:ext cx="2809329" cy="210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neetescuela.com/wp-content/uploads/2012/10/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445" y="3886200"/>
            <a:ext cx="2765584" cy="207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de flecha 5"/>
          <p:cNvCxnSpPr/>
          <p:nvPr/>
        </p:nvCxnSpPr>
        <p:spPr>
          <a:xfrm>
            <a:off x="5410200" y="2147227"/>
            <a:ext cx="1295400" cy="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8610600" y="3048000"/>
            <a:ext cx="0" cy="83820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5625893" y="4848211"/>
            <a:ext cx="1295400" cy="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685629" y="2901287"/>
            <a:ext cx="0" cy="83820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337297" y="3074740"/>
            <a:ext cx="364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EQUIPOS PARA ESTUDIOS GEOTÉCNICOS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-14120" y="3074046"/>
            <a:ext cx="364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+mn-lt"/>
              </a:rPr>
              <a:t>NO POSEEN INTERFAZ HMI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973835" y="3178314"/>
            <a:ext cx="364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+mn-lt"/>
              </a:rPr>
              <a:t>INSTALACIÓN EN EXTERIORES</a:t>
            </a:r>
          </a:p>
        </p:txBody>
      </p:sp>
      <p:sp>
        <p:nvSpPr>
          <p:cNvPr id="16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ANTECEDENTES</a:t>
            </a:r>
            <a:r>
              <a:rPr lang="es-EC" sz="18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algn="ctr"/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4728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pic>
        <p:nvPicPr>
          <p:cNvPr id="4" name="Imagen 3" descr="C:\Users\Core I5\Downloads\IMG_02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22987" r="5828" b="16764"/>
          <a:stretch/>
        </p:blipFill>
        <p:spPr bwMode="auto">
          <a:xfrm rot="16200000">
            <a:off x="1104901" y="1260612"/>
            <a:ext cx="4038600" cy="3962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97FF97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GEOMETRÍA 1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22511"/>
            <a:ext cx="5850177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86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19343" t="14933" r="14051" b="11057"/>
          <a:stretch/>
        </p:blipFill>
        <p:spPr bwMode="auto">
          <a:xfrm>
            <a:off x="914400" y="1302026"/>
            <a:ext cx="45720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97FF97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GEOMETRÍA 1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31" y="1439723"/>
            <a:ext cx="5795499" cy="34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98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9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D5FFD5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GEOMETRÍA 2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 descr="C:\Users\Core I5\Downloads\IMG_020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7" t="25836" r="10762" b="21668"/>
          <a:stretch/>
        </p:blipFill>
        <p:spPr bwMode="auto">
          <a:xfrm rot="16200000">
            <a:off x="1387365" y="955218"/>
            <a:ext cx="4083271" cy="4419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55" y="1266792"/>
            <a:ext cx="5586845" cy="39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352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9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D5FFD5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latin typeface="+mn-lt"/>
                <a:ea typeface="Calibri"/>
                <a:cs typeface="Calibri"/>
                <a:sym typeface="Calibri"/>
              </a:rPr>
              <a:t>GEOMETRÍA 2</a:t>
            </a:r>
            <a:endParaRPr lang="es-EC" sz="2000" dirty="0"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20255" t="15581" r="14964" b="10409"/>
          <a:stretch/>
        </p:blipFill>
        <p:spPr bwMode="auto">
          <a:xfrm>
            <a:off x="914400" y="1195139"/>
            <a:ext cx="4495800" cy="3791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5146"/>
            <a:ext cx="577691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488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08"/>
          <p:cNvSpPr txBox="1">
            <a:spLocks noGrp="1"/>
          </p:cNvSpPr>
          <p:nvPr>
            <p:ph type="body" idx="1"/>
          </p:nvPr>
        </p:nvSpPr>
        <p:spPr>
          <a:xfrm>
            <a:off x="633483" y="709683"/>
            <a:ext cx="10515599" cy="46074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1.	GENERALIDADES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tx2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2.   MARCO TEÓRICO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2">
                    <a:lumMod val="7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3.	DISEÑO Y CONSTRUCCIÓN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2">
                    <a:lumMod val="7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4.	PRUEBAS Y  VALIDACIÓN DE RESULTADOS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5.	ANÁLISIS ECONÓMICO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6. 	CONCLUSIONES Y RECOMENDACIONES</a:t>
            </a:r>
          </a:p>
        </p:txBody>
      </p:sp>
      <p:sp>
        <p:nvSpPr>
          <p:cNvPr id="5" name="Shape 119"/>
          <p:cNvSpPr/>
          <p:nvPr/>
        </p:nvSpPr>
        <p:spPr>
          <a:xfrm flipH="1">
            <a:off x="5579012" y="3657600"/>
            <a:ext cx="6612988" cy="36849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6930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068937"/>
              </p:ext>
            </p:extLst>
          </p:nvPr>
        </p:nvGraphicFramePr>
        <p:xfrm>
          <a:off x="912925" y="1905000"/>
          <a:ext cx="6446520" cy="4114800"/>
        </p:xfrm>
        <a:graphic>
          <a:graphicData uri="http://schemas.openxmlformats.org/drawingml/2006/table">
            <a:tbl>
              <a:tblPr firstRow="1" firstCol="1" lastRow="1" bandRow="1">
                <a:tableStyleId>{777D3FDC-1F5E-4D04-8FCE-A7A5B1C825C3}</a:tableStyleId>
              </a:tblPr>
              <a:tblGrid>
                <a:gridCol w="4378960">
                  <a:extLst>
                    <a:ext uri="{9D8B030D-6E8A-4147-A177-3AD203B41FA5}">
                      <a16:colId xmlns:a16="http://schemas.microsoft.com/office/drawing/2014/main" xmlns="" val="1809193667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xmlns="" val="12649670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DETALLE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COSTO TOTAL</a:t>
                      </a:r>
                      <a:endParaRPr lang="es-ES" sz="1800" dirty="0">
                        <a:effectLst/>
                        <a:latin typeface="+mn-lt"/>
                      </a:endParaRPr>
                    </a:p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(USD)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15175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COSTOS DIRECTOS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59498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MATERIALES SISTEMA MECÁNICO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121,90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09986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MATERIALES SISTEMA ELÉCTRICO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181,75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440047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MANO DE OBRA 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256,00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30307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SUBTOTAL (INVERSIÓN TOTAL)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659,65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59655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COSTOS INDIRECTOS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 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68581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MANO DE OBRA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950,00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90588818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marL="2286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TOTAL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</a:rPr>
                        <a:t>1609,65</a:t>
                      </a:r>
                      <a:endParaRPr lang="es-ES" sz="1800" dirty="0">
                        <a:effectLst/>
                        <a:latin typeface="+mn-lt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70357516"/>
                  </a:ext>
                </a:extLst>
              </a:tr>
            </a:tbl>
          </a:graphicData>
        </a:graphic>
      </p:graphicFrame>
      <p:sp>
        <p:nvSpPr>
          <p:cNvPr id="5" name="Shape 148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ANÁLISIS ECONÓMICO</a:t>
            </a:r>
            <a:endParaRPr lang="es-EC"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sz="20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8050" y="1061883"/>
            <a:ext cx="364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COSTO TOTAL DEL PROYECTO</a:t>
            </a:r>
          </a:p>
        </p:txBody>
      </p:sp>
    </p:spTree>
    <p:extLst>
      <p:ext uri="{BB962C8B-B14F-4D97-AF65-F5344CB8AC3E}">
        <p14:creationId xmlns:p14="http://schemas.microsoft.com/office/powerpoint/2010/main" val="3490947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108"/>
          <p:cNvSpPr txBox="1">
            <a:spLocks noGrp="1"/>
          </p:cNvSpPr>
          <p:nvPr>
            <p:ph type="body" idx="1"/>
          </p:nvPr>
        </p:nvSpPr>
        <p:spPr>
          <a:xfrm>
            <a:off x="633483" y="709683"/>
            <a:ext cx="10515599" cy="46074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s-EC" sz="2600" b="1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C" sz="2600" b="1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 1.	GENERALIDADES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i="0" u="none" strike="noStrike" cap="none" baseline="0" dirty="0">
                <a:solidFill>
                  <a:schemeClr val="tx2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C" sz="2600" b="1" dirty="0">
                <a:solidFill>
                  <a:srgbClr val="AEABAB"/>
                </a:solidFill>
                <a:latin typeface="+mn-lt"/>
                <a:ea typeface="Calibri"/>
                <a:cs typeface="Calibri"/>
                <a:sym typeface="Calibri"/>
              </a:rPr>
              <a:t>2.   MARCO TEÓRICO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2">
                    <a:lumMod val="7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3.	DISEÑO Y CONSTRUCCIÓN</a:t>
            </a:r>
          </a:p>
          <a:p>
            <a:pPr lvl="0"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2">
                    <a:lumMod val="7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4.	PRUEBAS Y  VALIDACIÓN DE RESULTADOS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2">
                    <a:lumMod val="7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5.	ANÁLISIS ECONÓMICO</a:t>
            </a:r>
          </a:p>
          <a:p>
            <a:pPr indent="-228600">
              <a:buClr>
                <a:srgbClr val="AEABAB"/>
              </a:buClr>
              <a:buSzPct val="100000"/>
              <a:buFont typeface="Noto Symbol"/>
              <a:buChar char="❑"/>
            </a:pPr>
            <a:r>
              <a:rPr lang="es-EC" sz="26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6. 	CONCLUSIONES Y RECOMENDACIONES</a:t>
            </a:r>
          </a:p>
        </p:txBody>
      </p:sp>
      <p:sp>
        <p:nvSpPr>
          <p:cNvPr id="5" name="Shape 119"/>
          <p:cNvSpPr/>
          <p:nvPr/>
        </p:nvSpPr>
        <p:spPr>
          <a:xfrm flipH="1">
            <a:off x="8392551" y="4114800"/>
            <a:ext cx="3788898" cy="368490"/>
          </a:xfrm>
          <a:prstGeom prst="rightArrow">
            <a:avLst>
              <a:gd name="adj1" fmla="val 50000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690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272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solidFill>
              <a:schemeClr val="accent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CONCLUSIONES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Shape 266"/>
          <p:cNvSpPr txBox="1">
            <a:spLocks noGrp="1"/>
          </p:cNvSpPr>
          <p:nvPr>
            <p:ph type="body" idx="1"/>
          </p:nvPr>
        </p:nvSpPr>
        <p:spPr>
          <a:xfrm>
            <a:off x="-76200" y="1256715"/>
            <a:ext cx="12013095" cy="48817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ES" sz="1900" dirty="0"/>
              <a:t>LA ANALOGÍA ELÉCTRICA HIDRODINÁMICA PERMITE LA MODELACIÓN DEL FENÓMENO DEL FLUJO DE FILTRACIONES DE AGUA POR DEBAJO DE UNA ESTRUCTURA HIDRÁULICA, DEBIDO A QUE ESTOS FENÓMENOS SON GOBERNADOS POR LA ECUACIÓN DE LAPLACE Y SE CUMPLEN TODAS LAS CONDICIONES DE SIMILITUD.</a:t>
            </a:r>
          </a:p>
          <a:p>
            <a:pPr lvl="0" algn="just">
              <a:lnSpc>
                <a:spcPct val="100000"/>
              </a:lnSpc>
            </a:pPr>
            <a:r>
              <a:rPr lang="es-ES" sz="1900" dirty="0"/>
              <a:t>SE DISEÑÓ Y CONSTRUYÓ UN EQUIPO DE SONDEO ELÉCTRICO VERTICAL PARA ESTUDIO DE ESTRUCTURAS PERMEABLES CON UNA INTERFAZ DE USUARIO, QUE PERMITE LA VISUALIZACIÓN </a:t>
            </a:r>
            <a:r>
              <a:rPr lang="es-ES" sz="1900"/>
              <a:t>DE LA </a:t>
            </a:r>
            <a:r>
              <a:rPr lang="es-ES" sz="1900" dirty="0"/>
              <a:t>RED DE FLUJO ELÉCTRICO, QUE SON SIMILARES A LAS LÍNEAS DE FILTRACIONES, LÍNEAS EQUIPOTENCIALES QUE SE PRESENTAN EN CUALQUIER TIPO DE ESTRUCTURA PERMEABLE CON CUALQUIER GEOMETRÍA, SIN RESTRICCIÓN EN ESCALA EN PAPEL CONDUCTOR DE FORMATOS A4 Y A3. </a:t>
            </a:r>
          </a:p>
          <a:p>
            <a:pPr lvl="0" algn="just">
              <a:lnSpc>
                <a:spcPct val="100000"/>
              </a:lnSpc>
            </a:pPr>
            <a:r>
              <a:rPr lang="es-ES" sz="1900" dirty="0"/>
              <a:t>LOS RESULTADOS OBTENIDOS MEDIANTE EL USO DEL EQUIPO DE SONDEO ELÉCTRICO VERTICAL PARA ESTUDIOS DE ESTRUCTURAS PERMEABLES SE COMPROBARON Y VALIDARON. </a:t>
            </a:r>
          </a:p>
          <a:p>
            <a:pPr lvl="0" algn="just">
              <a:lnSpc>
                <a:spcPct val="100000"/>
              </a:lnSpc>
            </a:pPr>
            <a:r>
              <a:rPr lang="es-ES" sz="1900" dirty="0"/>
              <a:t>EL EQUIPO CONSTRUIDO PROPORCIONA UNA HERRAMIENTA ÚTIL, RÁPIDA Y MÁS EXACTA PARA RESOLVER PROBLEMAS DE INGENIERÍA HIDRÁULICA, YA QUE AUTOMATIZA UN PROCESO QUE TOMA MUCHO TIEMPO Y VARIAS ITERACIONES.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lang="es-ES" sz="190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9165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4" name="Shape 272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F9F5D"/>
          </a:solidFill>
          <a:ln w="9525" cap="flat" cmpd="sng">
            <a:solidFill>
              <a:schemeClr val="accent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RECOMENDACIONES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Shape 266"/>
          <p:cNvSpPr txBox="1">
            <a:spLocks noGrp="1"/>
          </p:cNvSpPr>
          <p:nvPr>
            <p:ph type="body" idx="1"/>
          </p:nvPr>
        </p:nvSpPr>
        <p:spPr>
          <a:xfrm>
            <a:off x="26504" y="1328115"/>
            <a:ext cx="11734800" cy="48817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/>
            <a:r>
              <a:rPr lang="es-ES" sz="2000" dirty="0"/>
              <a:t>AL ENCENDER EL EQUIPO SE RECOMIENDA AL USUARIO ASEGURARSE QUE TODAS LAS CONEXIONES ELÉCTRICAS ESTÉN REALIZADAS CORRECTAMENTE Y VERIFICAR QUE EL SISTEMA DE ALIMENTACIÓN ELÉCTRICA ESTÉ CONECTADO AL PAPEL CONDUCTOR, YA QUE AL NO EXISTIR ALIMENTACIÓN LA ADQUISICIÓN DE DATOS NO SE REALIZARÁ ADECUADAMENTE Y CONSECUENTEMENTE SE OBTENDRÁN RESULTADOS ERRÓNEOS.</a:t>
            </a:r>
          </a:p>
          <a:p>
            <a:pPr lvl="0" algn="just"/>
            <a:r>
              <a:rPr lang="es-ES" sz="2000" dirty="0"/>
              <a:t>PARA COMENZAR UNA MEDICIÓN O MALLADO, SE RECOMIENDA AL USUARIO CALIBRAR Y ENCERAR EL MOVIMIENTO DE LOS EJES MEDIANTE EL PROGRAMA GCODESENDER.</a:t>
            </a:r>
          </a:p>
          <a:p>
            <a:pPr lvl="0" algn="just"/>
            <a:r>
              <a:rPr lang="es-ES" sz="2000" dirty="0"/>
              <a:t>ES INDISPENSABLE QUE EL USUARIO FIJE Y TENSE EL PAPEL AL TABLERO CORRECTAMENTE PARA EVITAR QUE ESTE SE DOBLE, YA QUE ESTO PROVOCARÍA UNA MEDICIÓN INCORRECTA.</a:t>
            </a:r>
          </a:p>
          <a:p>
            <a:pPr lvl="0" algn="just"/>
            <a:r>
              <a:rPr lang="es-ES" sz="2000" dirty="0"/>
              <a:t>SE RECOMIENDA QUE EL USUARIO REALICE LAS MEDICIONES CON INTERVALOS DE 10MM O MENORES, DEBIDO A QUE VALORES MAYORES PROVOCAN QUE UNA MENOR CANTIDAD DE DATOS PRODUZCAN RESULTADOS DISTORSIONADOS Y NO CONVERGENTES.</a:t>
            </a:r>
            <a:endParaRPr lang="es-E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994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2"/>
          <p:cNvSpPr/>
          <p:nvPr/>
        </p:nvSpPr>
        <p:spPr>
          <a:xfrm>
            <a:off x="7379324" y="62414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BC0024"/>
          </a:solidFill>
          <a:ln w="9525" cap="flat" cmpd="sng">
            <a:solidFill>
              <a:schemeClr val="accent3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ALCANCE</a:t>
            </a:r>
            <a:r>
              <a:rPr lang="es-EC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600700" y="2882089"/>
            <a:ext cx="1295400" cy="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8610600" y="3048000"/>
            <a:ext cx="0" cy="83820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5600700" y="4572000"/>
            <a:ext cx="1295400" cy="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685629" y="2901287"/>
            <a:ext cx="0" cy="838200"/>
          </a:xfrm>
          <a:prstGeom prst="straightConnector1">
            <a:avLst/>
          </a:prstGeom>
          <a:ln w="762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234037" y="1540809"/>
            <a:ext cx="3766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+mn-lt"/>
              </a:rPr>
              <a:t>ESTUDIO DE ESTRUCTURAS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891723" y="5239728"/>
            <a:ext cx="4109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+mn-lt"/>
              </a:rPr>
              <a:t>GEOMETRÍAS INDISTINTAS</a:t>
            </a:r>
          </a:p>
        </p:txBody>
      </p:sp>
      <p:pic>
        <p:nvPicPr>
          <p:cNvPr id="1026" name="Picture 2" descr="http://html.rincondelvago.com/00038769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33"/>
          <a:stretch/>
        </p:blipFill>
        <p:spPr bwMode="auto">
          <a:xfrm>
            <a:off x="2797220" y="2022403"/>
            <a:ext cx="2548916" cy="29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tml.rincondelvago.com/00038769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201050" y="2099568"/>
            <a:ext cx="2513428" cy="303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016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Shape 218"/>
          <p:cNvGrpSpPr/>
          <p:nvPr/>
        </p:nvGrpSpPr>
        <p:grpSpPr>
          <a:xfrm>
            <a:off x="7357170" y="1485054"/>
            <a:ext cx="3400131" cy="3848946"/>
            <a:chOff x="1836832" y="-1"/>
            <a:chExt cx="3400131" cy="3848946"/>
          </a:xfrm>
        </p:grpSpPr>
        <p:sp>
          <p:nvSpPr>
            <p:cNvPr id="219" name="Shape 219"/>
            <p:cNvSpPr/>
            <p:nvPr/>
          </p:nvSpPr>
          <p:spPr>
            <a:xfrm>
              <a:off x="2525675" y="1812746"/>
              <a:ext cx="451880" cy="861053"/>
            </a:xfrm>
            <a:custGeom>
              <a:avLst/>
              <a:gdLst/>
              <a:ahLst/>
              <a:cxnLst/>
              <a:rect l="0" t="0" r="0" b="0"/>
              <a:pathLst>
                <a:path w="451881" h="861054" extrusionOk="0">
                  <a:moveTo>
                    <a:pt x="0" y="0"/>
                  </a:moveTo>
                  <a:lnTo>
                    <a:pt x="225940" y="0"/>
                  </a:lnTo>
                  <a:lnTo>
                    <a:pt x="225940" y="861054"/>
                  </a:lnTo>
                  <a:lnTo>
                    <a:pt x="451881" y="861054"/>
                  </a:lnTo>
                </a:path>
              </a:pathLst>
            </a:custGeom>
            <a:noFill/>
            <a:ln w="12700" cap="flat" cmpd="sng">
              <a:solidFill>
                <a:srgbClr val="36425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Shape 220"/>
            <p:cNvSpPr txBox="1"/>
            <p:nvPr/>
          </p:nvSpPr>
          <p:spPr>
            <a:xfrm>
              <a:off x="2727305" y="2218963"/>
              <a:ext cx="48621" cy="48621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75"/>
                </a:spcAft>
              </a:pPr>
              <a:endParaRPr sz="5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2525675" y="1767025"/>
              <a:ext cx="451880" cy="91439"/>
            </a:xfrm>
            <a:custGeom>
              <a:avLst/>
              <a:gdLst/>
              <a:ahLst/>
              <a:cxnLst/>
              <a:rect l="0" t="0" r="0" b="0"/>
              <a:pathLst>
                <a:path w="451881" h="91440" extrusionOk="0">
                  <a:moveTo>
                    <a:pt x="0" y="45720"/>
                  </a:moveTo>
                  <a:lnTo>
                    <a:pt x="451881" y="45720"/>
                  </a:lnTo>
                </a:path>
              </a:pathLst>
            </a:custGeom>
            <a:noFill/>
            <a:ln w="12700" cap="flat" cmpd="sng">
              <a:solidFill>
                <a:srgbClr val="36425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2740318" y="1801449"/>
              <a:ext cx="22593" cy="22593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75"/>
                </a:spcAft>
              </a:pPr>
              <a:endParaRPr sz="5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2525675" y="951691"/>
              <a:ext cx="451880" cy="861053"/>
            </a:xfrm>
            <a:custGeom>
              <a:avLst/>
              <a:gdLst/>
              <a:ahLst/>
              <a:cxnLst/>
              <a:rect l="0" t="0" r="0" b="0"/>
              <a:pathLst>
                <a:path w="451881" h="861054" extrusionOk="0">
                  <a:moveTo>
                    <a:pt x="0" y="861054"/>
                  </a:moveTo>
                  <a:lnTo>
                    <a:pt x="225940" y="861054"/>
                  </a:lnTo>
                  <a:lnTo>
                    <a:pt x="225940" y="0"/>
                  </a:lnTo>
                  <a:lnTo>
                    <a:pt x="451881" y="0"/>
                  </a:lnTo>
                </a:path>
              </a:pathLst>
            </a:custGeom>
            <a:noFill/>
            <a:ln w="12700" cap="flat" cmpd="sng">
              <a:solidFill>
                <a:srgbClr val="36425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Shape 224"/>
            <p:cNvSpPr txBox="1"/>
            <p:nvPr/>
          </p:nvSpPr>
          <p:spPr>
            <a:xfrm>
              <a:off x="2727305" y="1357908"/>
              <a:ext cx="48621" cy="48621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75"/>
                </a:spcAft>
              </a:pPr>
              <a:endParaRPr sz="5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 rot="-5400000">
              <a:off x="368507" y="1468324"/>
              <a:ext cx="3625492" cy="688842"/>
            </a:xfrm>
            <a:prstGeom prst="rect">
              <a:avLst/>
            </a:prstGeom>
            <a:gradFill>
              <a:gsLst>
                <a:gs pos="0">
                  <a:srgbClr val="B7BEC8"/>
                </a:gs>
                <a:gs pos="50000">
                  <a:srgbClr val="ACB4BE"/>
                </a:gs>
                <a:gs pos="100000">
                  <a:srgbClr val="9CA6B3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Shape 226"/>
            <p:cNvSpPr txBox="1"/>
            <p:nvPr/>
          </p:nvSpPr>
          <p:spPr>
            <a:xfrm rot="16200000">
              <a:off x="256780" y="1580051"/>
              <a:ext cx="3848946" cy="6888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28575" tIns="28575" rIns="28575" bIns="28575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575"/>
                </a:spcAft>
                <a:buSzPct val="25000"/>
              </a:pPr>
              <a:r>
                <a:rPr lang="es-EC" sz="4000" b="1" dirty="0">
                  <a:latin typeface="+mn-lt"/>
                  <a:ea typeface="Calibri"/>
                  <a:cs typeface="Calibri"/>
                  <a:sym typeface="Calibri"/>
                </a:rPr>
                <a:t>AUTOMATIZAR</a:t>
              </a:r>
              <a:endParaRPr lang="es-EC" sz="4500" b="1" dirty="0"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2977556" y="607270"/>
              <a:ext cx="2259407" cy="688842"/>
            </a:xfrm>
            <a:prstGeom prst="rect">
              <a:avLst/>
            </a:prstGeom>
            <a:gradFill>
              <a:gsLst>
                <a:gs pos="0">
                  <a:srgbClr val="B7BEC8"/>
                </a:gs>
                <a:gs pos="50000">
                  <a:srgbClr val="ACB4BE"/>
                </a:gs>
                <a:gs pos="100000">
                  <a:srgbClr val="9CA6B3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Shape 228"/>
            <p:cNvSpPr txBox="1"/>
            <p:nvPr/>
          </p:nvSpPr>
          <p:spPr>
            <a:xfrm>
              <a:off x="2977556" y="607270"/>
              <a:ext cx="2259407" cy="6888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14600" tIns="14600" rIns="14600" bIns="1460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805"/>
                </a:spcAft>
                <a:buSzPct val="25000"/>
              </a:pPr>
              <a:r>
                <a:rPr lang="es-EC" sz="1800" dirty="0">
                  <a:latin typeface="+mn-lt"/>
                  <a:ea typeface="Calibri"/>
                  <a:cs typeface="Calibri"/>
                  <a:sym typeface="Calibri"/>
                </a:rPr>
                <a:t>EFICIENCIA Y OPTIMIZACIÓN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2977556" y="1468324"/>
              <a:ext cx="2259407" cy="688842"/>
            </a:xfrm>
            <a:prstGeom prst="rect">
              <a:avLst/>
            </a:prstGeom>
            <a:gradFill>
              <a:gsLst>
                <a:gs pos="0">
                  <a:srgbClr val="B7BEC8"/>
                </a:gs>
                <a:gs pos="50000">
                  <a:srgbClr val="ACB4BE"/>
                </a:gs>
                <a:gs pos="100000">
                  <a:srgbClr val="9CA6B3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Shape 230"/>
            <p:cNvSpPr txBox="1"/>
            <p:nvPr/>
          </p:nvSpPr>
          <p:spPr>
            <a:xfrm>
              <a:off x="2977556" y="1468324"/>
              <a:ext cx="2259407" cy="6888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14600" tIns="14600" rIns="14600" bIns="1460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805"/>
                </a:spcAft>
                <a:buSzPct val="25000"/>
              </a:pPr>
              <a:r>
                <a:rPr lang="es-EC" sz="1800" dirty="0">
                  <a:latin typeface="+mn-lt"/>
                  <a:ea typeface="Calibri"/>
                  <a:cs typeface="Calibri"/>
                  <a:sym typeface="Calibri"/>
                </a:rPr>
                <a:t>CONFIABILIDAD DE RESULTADOS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2977556" y="2329378"/>
              <a:ext cx="2259407" cy="688842"/>
            </a:xfrm>
            <a:prstGeom prst="rect">
              <a:avLst/>
            </a:prstGeom>
            <a:gradFill>
              <a:gsLst>
                <a:gs pos="0">
                  <a:srgbClr val="B7BEC8"/>
                </a:gs>
                <a:gs pos="50000">
                  <a:srgbClr val="ACB4BE"/>
                </a:gs>
                <a:gs pos="100000">
                  <a:srgbClr val="9CA6B3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Shape 232"/>
            <p:cNvSpPr txBox="1"/>
            <p:nvPr/>
          </p:nvSpPr>
          <p:spPr>
            <a:xfrm>
              <a:off x="2977556" y="2329378"/>
              <a:ext cx="2259407" cy="6888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14600" tIns="14600" rIns="14600" bIns="1460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805"/>
                </a:spcAft>
                <a:buSzPct val="25000"/>
              </a:pPr>
              <a:r>
                <a:rPr lang="es-EC" sz="1800" dirty="0">
                  <a:latin typeface="+mn-lt"/>
                  <a:ea typeface="Calibri"/>
                  <a:cs typeface="Calibri"/>
                  <a:sym typeface="Calibri"/>
                </a:rPr>
                <a:t>PRÁCTICO PARA EL USUARIO</a:t>
              </a:r>
            </a:p>
          </p:txBody>
        </p:sp>
      </p:grpSp>
      <p:grpSp>
        <p:nvGrpSpPr>
          <p:cNvPr id="233" name="Shape 233"/>
          <p:cNvGrpSpPr/>
          <p:nvPr/>
        </p:nvGrpSpPr>
        <p:grpSpPr>
          <a:xfrm>
            <a:off x="1524000" y="1552963"/>
            <a:ext cx="4190999" cy="3291537"/>
            <a:chOff x="1782292" y="-2"/>
            <a:chExt cx="4190999" cy="3291537"/>
          </a:xfrm>
        </p:grpSpPr>
        <p:sp>
          <p:nvSpPr>
            <p:cNvPr id="234" name="Shape 234"/>
            <p:cNvSpPr/>
            <p:nvPr/>
          </p:nvSpPr>
          <p:spPr>
            <a:xfrm>
              <a:off x="2407684" y="1645767"/>
              <a:ext cx="410256" cy="796335"/>
            </a:xfrm>
            <a:custGeom>
              <a:avLst/>
              <a:gdLst/>
              <a:ahLst/>
              <a:cxnLst/>
              <a:rect l="0" t="0" r="0" b="0"/>
              <a:pathLst>
                <a:path w="410257" h="796336" extrusionOk="0">
                  <a:moveTo>
                    <a:pt x="0" y="0"/>
                  </a:moveTo>
                  <a:lnTo>
                    <a:pt x="205128" y="0"/>
                  </a:lnTo>
                  <a:lnTo>
                    <a:pt x="205128" y="796336"/>
                  </a:lnTo>
                  <a:lnTo>
                    <a:pt x="410257" y="796336"/>
                  </a:lnTo>
                </a:path>
              </a:pathLst>
            </a:custGeom>
            <a:noFill/>
            <a:ln w="12700" cap="flat" cmpd="sng">
              <a:solidFill>
                <a:srgbClr val="477AA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Shape 235"/>
            <p:cNvSpPr txBox="1"/>
            <p:nvPr/>
          </p:nvSpPr>
          <p:spPr>
            <a:xfrm>
              <a:off x="2590418" y="2021541"/>
              <a:ext cx="44789" cy="44789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75"/>
                </a:spcAft>
              </a:pPr>
              <a:endParaRPr sz="5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2407684" y="1600048"/>
              <a:ext cx="410256" cy="91439"/>
            </a:xfrm>
            <a:custGeom>
              <a:avLst/>
              <a:gdLst/>
              <a:ahLst/>
              <a:cxnLst/>
              <a:rect l="0" t="0" r="0" b="0"/>
              <a:pathLst>
                <a:path w="410257" h="91440" extrusionOk="0">
                  <a:moveTo>
                    <a:pt x="0" y="45720"/>
                  </a:moveTo>
                  <a:lnTo>
                    <a:pt x="410257" y="45720"/>
                  </a:lnTo>
                </a:path>
              </a:pathLst>
            </a:custGeom>
            <a:noFill/>
            <a:ln w="12700" cap="flat" cmpd="sng">
              <a:solidFill>
                <a:srgbClr val="477AA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Shape 237"/>
            <p:cNvSpPr txBox="1"/>
            <p:nvPr/>
          </p:nvSpPr>
          <p:spPr>
            <a:xfrm>
              <a:off x="2602557" y="1635512"/>
              <a:ext cx="20512" cy="20512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75"/>
                </a:spcAft>
              </a:pPr>
              <a:endParaRPr sz="5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2407684" y="864028"/>
              <a:ext cx="410256" cy="781739"/>
            </a:xfrm>
            <a:custGeom>
              <a:avLst/>
              <a:gdLst/>
              <a:ahLst/>
              <a:cxnLst/>
              <a:rect l="0" t="0" r="0" b="0"/>
              <a:pathLst>
                <a:path w="410257" h="781740" extrusionOk="0">
                  <a:moveTo>
                    <a:pt x="0" y="781740"/>
                  </a:moveTo>
                  <a:lnTo>
                    <a:pt x="205128" y="781740"/>
                  </a:lnTo>
                  <a:lnTo>
                    <a:pt x="205128" y="0"/>
                  </a:lnTo>
                  <a:lnTo>
                    <a:pt x="410257" y="0"/>
                  </a:lnTo>
                </a:path>
              </a:pathLst>
            </a:custGeom>
            <a:noFill/>
            <a:ln w="12700" cap="flat" cmpd="sng">
              <a:solidFill>
                <a:srgbClr val="477AA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Shape 239"/>
            <p:cNvSpPr txBox="1"/>
            <p:nvPr/>
          </p:nvSpPr>
          <p:spPr>
            <a:xfrm>
              <a:off x="2590741" y="1232826"/>
              <a:ext cx="44141" cy="44141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75"/>
                </a:spcAft>
              </a:pPr>
              <a:endParaRPr sz="5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 rot="-5400000">
              <a:off x="449219" y="1333071"/>
              <a:ext cx="3291537" cy="625391"/>
            </a:xfrm>
            <a:prstGeom prst="rect">
              <a:avLst/>
            </a:prstGeom>
            <a:gradFill>
              <a:gsLst>
                <a:gs pos="0">
                  <a:srgbClr val="C6DDF1"/>
                </a:gs>
                <a:gs pos="50000">
                  <a:srgbClr val="B9D5EE"/>
                </a:gs>
                <a:gs pos="100000">
                  <a:srgbClr val="AACDED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Shape 241"/>
            <p:cNvSpPr txBox="1"/>
            <p:nvPr/>
          </p:nvSpPr>
          <p:spPr>
            <a:xfrm rot="-5400000">
              <a:off x="449219" y="1333071"/>
              <a:ext cx="3291537" cy="6253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lIns="26025" tIns="26025" rIns="26025" bIns="26025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435"/>
                </a:spcAft>
                <a:buSzPct val="25000"/>
              </a:pPr>
              <a:r>
                <a:rPr lang="es-EC" sz="4000" b="1" dirty="0">
                  <a:latin typeface="+mn-lt"/>
                  <a:ea typeface="Calibri"/>
                  <a:cs typeface="Calibri"/>
                  <a:sym typeface="Calibri"/>
                </a:rPr>
                <a:t>NECESIDAD</a:t>
              </a:r>
              <a:endParaRPr lang="es-EC" sz="4100" b="1" dirty="0"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Shape 242"/>
            <p:cNvSpPr/>
            <p:nvPr/>
          </p:nvSpPr>
          <p:spPr>
            <a:xfrm>
              <a:off x="2817941" y="551331"/>
              <a:ext cx="2051284" cy="625391"/>
            </a:xfrm>
            <a:prstGeom prst="rect">
              <a:avLst/>
            </a:prstGeom>
            <a:gradFill>
              <a:gsLst>
                <a:gs pos="0">
                  <a:srgbClr val="C6DDF1"/>
                </a:gs>
                <a:gs pos="50000">
                  <a:srgbClr val="B9D5EE"/>
                </a:gs>
                <a:gs pos="100000">
                  <a:srgbClr val="AACDED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Shape 243"/>
            <p:cNvSpPr txBox="1"/>
            <p:nvPr/>
          </p:nvSpPr>
          <p:spPr>
            <a:xfrm>
              <a:off x="2817940" y="551331"/>
              <a:ext cx="3155351" cy="6253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35"/>
                </a:spcAft>
                <a:buSzPct val="25000"/>
              </a:pPr>
              <a:r>
                <a:rPr lang="es-EC" sz="1800" dirty="0">
                  <a:latin typeface="+mn-lt"/>
                  <a:ea typeface="Calibri"/>
                  <a:cs typeface="Calibri"/>
                  <a:sym typeface="Calibri"/>
                </a:rPr>
                <a:t>DISEÑO ÓPTIMO DE ESTRUCTURAS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2817941" y="1333071"/>
              <a:ext cx="2051284" cy="625391"/>
            </a:xfrm>
            <a:prstGeom prst="rect">
              <a:avLst/>
            </a:prstGeom>
            <a:gradFill>
              <a:gsLst>
                <a:gs pos="0">
                  <a:srgbClr val="C6DDF1"/>
                </a:gs>
                <a:gs pos="50000">
                  <a:srgbClr val="B9D5EE"/>
                </a:gs>
                <a:gs pos="100000">
                  <a:srgbClr val="AACDED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Shape 245"/>
            <p:cNvSpPr txBox="1"/>
            <p:nvPr/>
          </p:nvSpPr>
          <p:spPr>
            <a:xfrm>
              <a:off x="2817939" y="1333071"/>
              <a:ext cx="3155351" cy="6253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35"/>
                </a:spcAft>
                <a:buSzPct val="25000"/>
              </a:pPr>
              <a:r>
                <a:rPr lang="es-EC" sz="1800" dirty="0">
                  <a:latin typeface="+mn-lt"/>
                  <a:ea typeface="Calibri"/>
                  <a:cs typeface="Calibri"/>
                  <a:sym typeface="Calibri"/>
                </a:rPr>
                <a:t>OPTIMIZAR TIEMPOS Y RECURSOS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817941" y="2129408"/>
              <a:ext cx="2051284" cy="625391"/>
            </a:xfrm>
            <a:prstGeom prst="rect">
              <a:avLst/>
            </a:prstGeom>
            <a:gradFill>
              <a:gsLst>
                <a:gs pos="0">
                  <a:srgbClr val="C6DDF1"/>
                </a:gs>
                <a:gs pos="50000">
                  <a:srgbClr val="B9D5EE"/>
                </a:gs>
                <a:gs pos="100000">
                  <a:srgbClr val="AACDED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Shape 247"/>
            <p:cNvSpPr txBox="1"/>
            <p:nvPr/>
          </p:nvSpPr>
          <p:spPr>
            <a:xfrm>
              <a:off x="2817940" y="2129408"/>
              <a:ext cx="3155350" cy="6253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35"/>
                </a:spcAft>
                <a:buSzPct val="25000"/>
              </a:pPr>
              <a:r>
                <a:rPr lang="es-EC" sz="1800" dirty="0">
                  <a:latin typeface="+mn-lt"/>
                  <a:ea typeface="Calibri"/>
                  <a:cs typeface="Calibri"/>
                  <a:sym typeface="Calibri"/>
                </a:rPr>
                <a:t>EQUIPO CON INTERFAZ DE FÁCIL INTERPRETACIÓN</a:t>
              </a:r>
            </a:p>
          </p:txBody>
        </p:sp>
      </p:grpSp>
      <p:sp>
        <p:nvSpPr>
          <p:cNvPr id="249" name="Shape 249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EA002D"/>
          </a:solidFill>
          <a:ln w="952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sz="2000" dirty="0">
              <a:latin typeface="+mn-lt"/>
              <a:ea typeface="Calibri"/>
              <a:cs typeface="Calibri"/>
              <a:sym typeface="Calibri"/>
            </a:endParaRPr>
          </a:p>
          <a:p>
            <a:pPr algn="r">
              <a:buSzPct val="25000"/>
            </a:pPr>
            <a:r>
              <a:rPr lang="es-EC" sz="2000" b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JUSTIFICACIÓN E IMPORTANCIA</a:t>
            </a:r>
          </a:p>
          <a:p>
            <a:pPr algn="ctr"/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</p:spTree>
    <p:extLst>
      <p:ext uri="{BB962C8B-B14F-4D97-AF65-F5344CB8AC3E}">
        <p14:creationId xmlns:p14="http://schemas.microsoft.com/office/powerpoint/2010/main" val="3147897210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 Rectángulo"/>
          <p:cNvSpPr/>
          <p:nvPr/>
        </p:nvSpPr>
        <p:spPr>
          <a:xfrm>
            <a:off x="2209800" y="76200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rgbClr val="7F6000"/>
                </a:solidFill>
                <a:latin typeface="Calibri"/>
                <a:ea typeface="Calibri"/>
                <a:cs typeface="Calibri"/>
                <a:sym typeface="Times New Roman"/>
              </a:rPr>
              <a:t>DISEÑO Y CONSTRUCCIÓN DE UN EQUIPO DE SONDEO ELÉCTRICO VERTICAL PARA ESTUDIO DE ESTRUCTURAS PERMEABLES</a:t>
            </a:r>
            <a:endParaRPr lang="es-EC" sz="1200" dirty="0">
              <a:solidFill>
                <a:srgbClr val="7F6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hape 260"/>
          <p:cNvSpPr/>
          <p:nvPr/>
        </p:nvSpPr>
        <p:spPr>
          <a:xfrm>
            <a:off x="7359445" y="619431"/>
            <a:ext cx="4832554" cy="442452"/>
          </a:xfrm>
          <a:prstGeom prst="roundRect">
            <a:avLst>
              <a:gd name="adj" fmla="val 16667"/>
            </a:avLst>
          </a:prstGeom>
          <a:solidFill>
            <a:srgbClr val="FF254F"/>
          </a:solidFill>
          <a:ln w="9525" cap="flat" cmpd="sng">
            <a:solidFill>
              <a:schemeClr val="accent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C" sz="2000" b="1" i="0" u="none" strike="noStrike" cap="none" baseline="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OBJETIVO GENERAL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58"/>
          <p:cNvSpPr txBox="1">
            <a:spLocks noGrp="1"/>
          </p:cNvSpPr>
          <p:nvPr>
            <p:ph type="body" idx="1"/>
          </p:nvPr>
        </p:nvSpPr>
        <p:spPr>
          <a:xfrm>
            <a:off x="987055" y="2123336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just"/>
            <a:r>
              <a:rPr lang="es-ES" sz="2400" dirty="0"/>
              <a:t> </a:t>
            </a:r>
            <a:r>
              <a:rPr lang="es-ES_tradnl" sz="2400" dirty="0"/>
              <a:t> DISEÑAR Y CONSTRUIR UN EQUIPO FUNDAMENTADO EN EL SONDEO ELÉCTRICO VERTICAL QUE PERMITA REPRESENTAR LAS TRAYECTORIAS DE FILTRACIONES DE AGUA EN CUERPOS Y ESTRUCTURAS PERMEABLES, CON INTERFAZ HUMANO-MÁQUINA PARA ESTUDIO E INVESTIGACIÓN DE OBRAS HIDRÁULICAS.</a:t>
            </a:r>
            <a:endParaRPr lang="es-EC" sz="2400" dirty="0"/>
          </a:p>
        </p:txBody>
      </p:sp>
      <p:sp>
        <p:nvSpPr>
          <p:cNvPr id="5" name="Shape 1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C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CARLOS CÁCERES</a:t>
            </a:r>
            <a:r>
              <a:rPr lang="es-EC" sz="1200" b="0" i="0" u="none" strike="noStrike" cap="none" baseline="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– LUIS CASTILLO</a:t>
            </a:r>
          </a:p>
        </p:txBody>
      </p:sp>
    </p:spTree>
    <p:extLst>
      <p:ext uri="{BB962C8B-B14F-4D97-AF65-F5344CB8AC3E}">
        <p14:creationId xmlns:p14="http://schemas.microsoft.com/office/powerpoint/2010/main" val="6369168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3626</TotalTime>
  <Words>2965</Words>
  <Application>Microsoft Office PowerPoint</Application>
  <PresentationFormat>Panorámica</PresentationFormat>
  <Paragraphs>725</Paragraphs>
  <Slides>68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68</vt:i4>
      </vt:variant>
    </vt:vector>
  </HeadingPairs>
  <TitlesOfParts>
    <vt:vector size="77" baseType="lpstr">
      <vt:lpstr>Batang</vt:lpstr>
      <vt:lpstr>Arial</vt:lpstr>
      <vt:lpstr>Calibri</vt:lpstr>
      <vt:lpstr>Cambria Math</vt:lpstr>
      <vt:lpstr>Courier New</vt:lpstr>
      <vt:lpstr>Noto Symbol</vt:lpstr>
      <vt:lpstr>Times New Roman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CALCULOS RED DE FLUJO (PRESIONES, SUBRESION, CAUDAL, TUBIFICACION)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Castillo;Carlos Cáceres</dc:creator>
  <cp:lastModifiedBy>Core I5</cp:lastModifiedBy>
  <cp:revision>219</cp:revision>
  <dcterms:modified xsi:type="dcterms:W3CDTF">2016-04-24T23:24:24Z</dcterms:modified>
</cp:coreProperties>
</file>