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52" autoAdjust="0"/>
    <p:restoredTop sz="94660"/>
  </p:normalViewPr>
  <p:slideViewPr>
    <p:cSldViewPr snapToGrid="0">
      <p:cViewPr varScale="1">
        <p:scale>
          <a:sx n="42" d="100"/>
          <a:sy n="42" d="100"/>
        </p:scale>
        <p:origin x="30"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5/3/2016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5/3/2016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image" Target="../media/image59.jpeg"/><Relationship Id="rId3" Type="http://schemas.openxmlformats.org/officeDocument/2006/relationships/image" Target="../media/image49.jpeg"/><Relationship Id="rId7" Type="http://schemas.openxmlformats.org/officeDocument/2006/relationships/image" Target="../media/image53.jpeg"/><Relationship Id="rId12" Type="http://schemas.openxmlformats.org/officeDocument/2006/relationships/image" Target="../media/image58.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eg"/><Relationship Id="rId11" Type="http://schemas.openxmlformats.org/officeDocument/2006/relationships/image" Target="../media/image57.jpeg"/><Relationship Id="rId5" Type="http://schemas.openxmlformats.org/officeDocument/2006/relationships/image" Target="../media/image51.jpeg"/><Relationship Id="rId15" Type="http://schemas.openxmlformats.org/officeDocument/2006/relationships/image" Target="../media/image6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jpeg"/><Relationship Id="rId14" Type="http://schemas.openxmlformats.org/officeDocument/2006/relationships/image" Target="../media/image60.jpeg"/></Relationships>
</file>

<file path=ppt/slides/_rels/slide3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jpeg"/><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image" Target="../media/image90.emf"/><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emf"/><Relationship Id="rId4" Type="http://schemas.openxmlformats.org/officeDocument/2006/relationships/image" Target="../media/image92.emf"/></Relationships>
</file>

<file path=ppt/slides/_rels/slide5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5" Type="http://schemas.openxmlformats.org/officeDocument/2006/relationships/image" Target="../media/image98.png"/><Relationship Id="rId4" Type="http://schemas.openxmlformats.org/officeDocument/2006/relationships/image" Target="../media/image97.png"/></Relationships>
</file>

<file path=ppt/slides/_rels/slide57.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3591851" y="39756"/>
            <a:ext cx="5273853" cy="1146493"/>
          </a:xfrm>
          <a:prstGeom prst="rect">
            <a:avLst/>
          </a:prstGeom>
        </p:spPr>
      </p:pic>
      <p:sp>
        <p:nvSpPr>
          <p:cNvPr id="5" name="Cuadro de texto 2"/>
          <p:cNvSpPr txBox="1">
            <a:spLocks noGrp="1" noChangeArrowheads="1"/>
          </p:cNvSpPr>
          <p:nvPr>
            <p:ph type="subTitle" idx="1"/>
          </p:nvPr>
        </p:nvSpPr>
        <p:spPr bwMode="auto">
          <a:xfrm>
            <a:off x="1391478" y="1146493"/>
            <a:ext cx="9859618" cy="534495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s-EC"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DEPARTAMENTO DE CIENCIAS DE LA ENERGÍA </a:t>
            </a:r>
            <a:endParaRPr lang="es-EC"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Y MECÁNICA.</a:t>
            </a:r>
            <a:endParaRPr lang="es-EC"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CARRERA DE INGENIERÍA MECATRÓNICA.</a:t>
            </a:r>
            <a:endParaRPr lang="es-EC"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2400" b="1" u="sng" dirty="0">
                <a:solidFill>
                  <a:schemeClr val="tx1"/>
                </a:solidFill>
                <a:effectLst/>
                <a:latin typeface="Calibri" panose="020F0502020204030204" pitchFamily="34" charset="0"/>
                <a:ea typeface="Calibri" panose="020F0502020204030204" pitchFamily="34" charset="0"/>
                <a:cs typeface="Arial" panose="020B0604020202020204" pitchFamily="34" charset="0"/>
              </a:rPr>
              <a:t>TRABAJO DE TITULACIÓN PREVIO A LA OBTENCIÓN DEL TITULO DE INGENIERO EN MECATRÓNICA</a:t>
            </a:r>
            <a:endParaRPr lang="es-EC"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C" sz="14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s-EC"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 TEMA:</a:t>
            </a:r>
            <a:endParaRPr lang="es-EC"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C"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DISEÑO Y CONSTRUCCIÓN DE UNA MÁQUINA BOBINADORA SEMIAUTOMÁTICA PARA INDUCIDOS DE MOTORES ELÉCTRICOS  DE DIÁMETROS ENTRE (30 – 70) mm, PARA LA EMPRESA  “SERVICIOS ELÉCTRICOS INDUSTRIALES DELTA” (AMBATO – ECUADOR)</a:t>
            </a:r>
            <a:endParaRPr lang="es-EC"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s-EC" sz="14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  AUTORES: 		</a:t>
            </a:r>
            <a:r>
              <a:rPr lang="es-EC" sz="1400" b="1" dirty="0">
                <a:solidFill>
                  <a:schemeClr val="tx1"/>
                </a:solidFill>
                <a:latin typeface="Calibri" panose="020F0502020204030204" pitchFamily="34" charset="0"/>
                <a:ea typeface="Calibri" panose="020F0502020204030204" pitchFamily="34" charset="0"/>
                <a:cs typeface="Arial" panose="020B0604020202020204" pitchFamily="34" charset="0"/>
              </a:rPr>
              <a:t>	</a:t>
            </a:r>
            <a:r>
              <a:rPr lang="es-EC" sz="1600" b="1" dirty="0">
                <a:solidFill>
                  <a:schemeClr val="tx1"/>
                </a:solidFill>
                <a:latin typeface="Calibri" panose="020F0502020204030204" pitchFamily="34" charset="0"/>
                <a:ea typeface="Calibri" panose="020F0502020204030204" pitchFamily="34" charset="0"/>
                <a:cs typeface="Arial" panose="020B0604020202020204" pitchFamily="34" charset="0"/>
              </a:rPr>
              <a:t>MOSQUERA ARAUJO DIEGO ESTEBAN</a:t>
            </a:r>
            <a:endParaRPr lang="es-EC" sz="16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s-EC" sz="1600" b="1" dirty="0">
                <a:solidFill>
                  <a:schemeClr val="tx1"/>
                </a:solidFill>
                <a:latin typeface="Calibri" panose="020F0502020204030204" pitchFamily="34" charset="0"/>
                <a:ea typeface="Calibri" panose="020F0502020204030204" pitchFamily="34" charset="0"/>
                <a:cs typeface="Arial" panose="020B0604020202020204" pitchFamily="34" charset="0"/>
              </a:rPr>
              <a:t>    				</a:t>
            </a:r>
            <a:r>
              <a:rPr lang="es-EC"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MANZANO PUENTE RICARDO PATRICIO</a:t>
            </a:r>
            <a:endParaRPr lang="es-EC"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C" sz="14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  DIRECTOR: 			ING. TAPIA ZURITA MELTON EDMUNDO</a:t>
            </a:r>
            <a:endParaRPr lang="es-EC"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C" sz="14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 								SANGOLQUÍ  2016</a:t>
            </a:r>
            <a:endParaRPr lang="es-EC"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791335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Benchmarking</a:t>
            </a:r>
          </a:p>
        </p:txBody>
      </p:sp>
      <p:pic>
        <p:nvPicPr>
          <p:cNvPr id="4" name="Picture 11"/>
          <p:cNvPicPr>
            <a:picLocks noGrp="1"/>
          </p:cNvPicPr>
          <p:nvPr>
            <p:ph idx="1"/>
          </p:nvPr>
        </p:nvPicPr>
        <p:blipFill rotWithShape="1">
          <a:blip r:embed="rId2"/>
          <a:srcRect t="31995" b="2045"/>
          <a:stretch/>
        </p:blipFill>
        <p:spPr bwMode="auto">
          <a:xfrm>
            <a:off x="937260" y="1417320"/>
            <a:ext cx="9052559" cy="4526280"/>
          </a:xfrm>
          <a:prstGeom prst="rect">
            <a:avLst/>
          </a:prstGeom>
          <a:ln>
            <a:noFill/>
          </a:ln>
          <a:effectLst>
            <a:softEdge rad="112500"/>
          </a:effectLst>
          <a:extLst>
            <a:ext uri="{53640926-AAD7-44D8-BBD7-CCE9431645EC}">
              <a14:shadowObscured xmlns:a14="http://schemas.microsoft.com/office/drawing/2010/main"/>
            </a:ext>
          </a:extLst>
        </p:spPr>
      </p:pic>
      <p:sp>
        <p:nvSpPr>
          <p:cNvPr id="5" name="Rectángulo 4"/>
          <p:cNvSpPr/>
          <p:nvPr/>
        </p:nvSpPr>
        <p:spPr>
          <a:xfrm>
            <a:off x="931933" y="5943600"/>
            <a:ext cx="8087470" cy="936731"/>
          </a:xfrm>
          <a:prstGeom prst="rect">
            <a:avLst/>
          </a:prstGeom>
        </p:spPr>
        <p:txBody>
          <a:bodyPr wrap="none">
            <a:spAutoFit/>
          </a:bodyPr>
          <a:lstStyle/>
          <a:p>
            <a:pPr marL="342900" lvl="0" indent="-342900" algn="just">
              <a:lnSpc>
                <a:spcPct val="200000"/>
              </a:lnSpc>
              <a:spcAft>
                <a:spcPts val="0"/>
              </a:spcAft>
              <a:buFont typeface="+mj-lt"/>
              <a:buAutoNum type="arabicPeriod"/>
            </a:pPr>
            <a:r>
              <a:rPr lang="en-US" sz="3200" dirty="0">
                <a:latin typeface="Times New Roman" panose="02020603050405020304" pitchFamily="18" charset="0"/>
                <a:ea typeface="Calibri" panose="020F0502020204030204" pitchFamily="34" charset="0"/>
                <a:cs typeface="Times New Roman" panose="02020603050405020304" pitchFamily="18" charset="0"/>
              </a:rPr>
              <a:t>SKR-8DQ-60-DG winding machine ($12000)</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8631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www.bobinadorasgmr.com.ar/Imagenes/imag-vt04.gi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5994" y="0"/>
            <a:ext cx="8283786" cy="5829300"/>
          </a:xfrm>
          <a:prstGeom prst="rect">
            <a:avLst/>
          </a:prstGeom>
          <a:noFill/>
          <a:ln>
            <a:noFill/>
          </a:ln>
        </p:spPr>
      </p:pic>
      <p:sp>
        <p:nvSpPr>
          <p:cNvPr id="5" name="Rectángulo 4"/>
          <p:cNvSpPr/>
          <p:nvPr/>
        </p:nvSpPr>
        <p:spPr>
          <a:xfrm>
            <a:off x="3169453" y="6031915"/>
            <a:ext cx="4716869" cy="831125"/>
          </a:xfrm>
          <a:prstGeom prst="rect">
            <a:avLst/>
          </a:prstGeom>
        </p:spPr>
        <p:txBody>
          <a:bodyPr wrap="none">
            <a:spAutoFit/>
          </a:bodyPr>
          <a:lstStyle/>
          <a:p>
            <a:pPr marL="342900" lvl="0" indent="-342900" algn="just">
              <a:lnSpc>
                <a:spcPct val="200000"/>
              </a:lnSpc>
              <a:spcAft>
                <a:spcPts val="0"/>
              </a:spcAft>
              <a:buFont typeface="+mj-lt"/>
              <a:buAutoNum type="arabicPeriod"/>
            </a:pPr>
            <a:r>
              <a:rPr lang="es-EC" sz="2800" dirty="0">
                <a:latin typeface="Times New Roman" panose="02020603050405020304" pitchFamily="18" charset="0"/>
                <a:ea typeface="Calibri" panose="020F0502020204030204" pitchFamily="34" charset="0"/>
                <a:cs typeface="Times New Roman" panose="02020603050405020304" pitchFamily="18" charset="0"/>
              </a:rPr>
              <a:t>Tecno modelo VT04 ($8000)</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3972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Grp="1"/>
          </p:cNvPicPr>
          <p:nvPr>
            <p:ph idx="1"/>
          </p:nvPr>
        </p:nvPicPr>
        <p:blipFill rotWithShape="1">
          <a:blip r:embed="rId2"/>
          <a:srcRect t="5786" b="8228"/>
          <a:stretch/>
        </p:blipFill>
        <p:spPr bwMode="auto">
          <a:xfrm>
            <a:off x="708660" y="205740"/>
            <a:ext cx="8709659" cy="5493385"/>
          </a:xfrm>
          <a:prstGeom prst="rect">
            <a:avLst/>
          </a:prstGeom>
          <a:ln>
            <a:noFill/>
          </a:ln>
          <a:effectLst>
            <a:softEdge rad="112500"/>
          </a:effectLst>
          <a:extLst>
            <a:ext uri="{53640926-AAD7-44D8-BBD7-CCE9431645EC}">
              <a14:shadowObscured xmlns:a14="http://schemas.microsoft.com/office/drawing/2010/main"/>
            </a:ext>
          </a:extLst>
        </p:spPr>
      </p:pic>
      <p:sp>
        <p:nvSpPr>
          <p:cNvPr id="5" name="Rectángulo 4"/>
          <p:cNvSpPr/>
          <p:nvPr/>
        </p:nvSpPr>
        <p:spPr>
          <a:xfrm>
            <a:off x="1047605" y="5894755"/>
            <a:ext cx="9090950" cy="936731"/>
          </a:xfrm>
          <a:prstGeom prst="rect">
            <a:avLst/>
          </a:prstGeom>
        </p:spPr>
        <p:txBody>
          <a:bodyPr wrap="none">
            <a:spAutoFit/>
          </a:bodyPr>
          <a:lstStyle/>
          <a:p>
            <a:pPr marL="342900" lvl="0" indent="-342900" algn="just">
              <a:lnSpc>
                <a:spcPct val="200000"/>
              </a:lnSpc>
              <a:spcAft>
                <a:spcPts val="0"/>
              </a:spcAft>
              <a:buFont typeface="+mj-lt"/>
              <a:buAutoNum type="arabicPeriod"/>
            </a:pP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Automatic armature coil winding machine ($50000)</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4394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243840"/>
            <a:ext cx="8596668" cy="1320800"/>
          </a:xfrm>
        </p:spPr>
        <p:txBody>
          <a:bodyPr/>
          <a:lstStyle/>
          <a:p>
            <a:r>
              <a:rPr lang="es-EC" dirty="0"/>
              <a:t>Especificaciones Técnicas iniciales</a:t>
            </a:r>
          </a:p>
        </p:txBody>
      </p:sp>
      <p:pic>
        <p:nvPicPr>
          <p:cNvPr id="4" name="Marcador de contenido 3"/>
          <p:cNvPicPr>
            <a:picLocks noGrp="1" noChangeAspect="1"/>
          </p:cNvPicPr>
          <p:nvPr>
            <p:ph idx="1"/>
          </p:nvPr>
        </p:nvPicPr>
        <p:blipFill>
          <a:blip r:embed="rId2"/>
          <a:stretch>
            <a:fillRect/>
          </a:stretch>
        </p:blipFill>
        <p:spPr>
          <a:xfrm>
            <a:off x="1329498" y="1205157"/>
            <a:ext cx="7292339" cy="5652843"/>
          </a:xfrm>
          <a:prstGeom prst="rect">
            <a:avLst/>
          </a:prstGeom>
        </p:spPr>
      </p:pic>
    </p:spTree>
    <p:extLst>
      <p:ext uri="{BB962C8B-B14F-4D97-AF65-F5344CB8AC3E}">
        <p14:creationId xmlns:p14="http://schemas.microsoft.com/office/powerpoint/2010/main" val="4126820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Concepto 1 Máquina bobinadora</a:t>
            </a:r>
          </a:p>
        </p:txBody>
      </p:sp>
      <p:pic>
        <p:nvPicPr>
          <p:cNvPr id="5" name="Imagen 4"/>
          <p:cNvPicPr/>
          <p:nvPr/>
        </p:nvPicPr>
        <p:blipFill>
          <a:blip r:embed="rId2"/>
          <a:stretch>
            <a:fillRect/>
          </a:stretch>
        </p:blipFill>
        <p:spPr>
          <a:xfrm>
            <a:off x="1463040" y="1463040"/>
            <a:ext cx="6217920" cy="4983480"/>
          </a:xfrm>
          <a:prstGeom prst="rect">
            <a:avLst/>
          </a:prstGeom>
          <a:ln>
            <a:noFill/>
          </a:ln>
          <a:effectLst>
            <a:softEdge rad="112500"/>
          </a:effectLst>
        </p:spPr>
      </p:pic>
    </p:spTree>
    <p:extLst>
      <p:ext uri="{BB962C8B-B14F-4D97-AF65-F5344CB8AC3E}">
        <p14:creationId xmlns:p14="http://schemas.microsoft.com/office/powerpoint/2010/main" val="4023044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Concepto Máquina Bobinadora</a:t>
            </a:r>
          </a:p>
        </p:txBody>
      </p:sp>
      <p:pic>
        <p:nvPicPr>
          <p:cNvPr id="4" name="Marcador de contenido 3"/>
          <p:cNvPicPr>
            <a:picLocks noGrp="1"/>
          </p:cNvPicPr>
          <p:nvPr>
            <p:ph idx="1"/>
          </p:nvPr>
        </p:nvPicPr>
        <p:blipFill>
          <a:blip r:embed="rId2"/>
          <a:stretch>
            <a:fillRect/>
          </a:stretch>
        </p:blipFill>
        <p:spPr>
          <a:xfrm>
            <a:off x="2038158" y="1658620"/>
            <a:ext cx="6694362" cy="4787900"/>
          </a:xfrm>
          <a:prstGeom prst="rect">
            <a:avLst/>
          </a:prstGeom>
          <a:ln>
            <a:noFill/>
          </a:ln>
          <a:effectLst>
            <a:softEdge rad="112500"/>
          </a:effectLst>
        </p:spPr>
      </p:pic>
    </p:spTree>
    <p:extLst>
      <p:ext uri="{BB962C8B-B14F-4D97-AF65-F5344CB8AC3E}">
        <p14:creationId xmlns:p14="http://schemas.microsoft.com/office/powerpoint/2010/main" val="2931771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Concepto 3 Máquina Bobinadora</a:t>
            </a:r>
          </a:p>
        </p:txBody>
      </p:sp>
      <p:pic>
        <p:nvPicPr>
          <p:cNvPr id="4" name="Imagen 3"/>
          <p:cNvPicPr/>
          <p:nvPr/>
        </p:nvPicPr>
        <p:blipFill rotWithShape="1">
          <a:blip r:embed="rId2"/>
          <a:srcRect l="3629" t="11089" r="1989" b="2880"/>
          <a:stretch/>
        </p:blipFill>
        <p:spPr bwMode="auto">
          <a:xfrm>
            <a:off x="929448" y="1611950"/>
            <a:ext cx="7863840" cy="4400230"/>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668975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596668" cy="1320800"/>
          </a:xfrm>
        </p:spPr>
        <p:txBody>
          <a:bodyPr/>
          <a:lstStyle/>
          <a:p>
            <a:r>
              <a:rPr lang="es-EC" dirty="0"/>
              <a:t>Selección del concepto</a:t>
            </a:r>
          </a:p>
        </p:txBody>
      </p:sp>
      <p:pic>
        <p:nvPicPr>
          <p:cNvPr id="4" name="Imagen 3"/>
          <p:cNvPicPr>
            <a:picLocks noChangeAspect="1"/>
          </p:cNvPicPr>
          <p:nvPr/>
        </p:nvPicPr>
        <p:blipFill>
          <a:blip r:embed="rId2"/>
          <a:stretch>
            <a:fillRect/>
          </a:stretch>
        </p:blipFill>
        <p:spPr>
          <a:xfrm>
            <a:off x="754380" y="660399"/>
            <a:ext cx="8275320" cy="6076199"/>
          </a:xfrm>
          <a:prstGeom prst="rect">
            <a:avLst/>
          </a:prstGeom>
        </p:spPr>
      </p:pic>
    </p:spTree>
    <p:extLst>
      <p:ext uri="{BB962C8B-B14F-4D97-AF65-F5344CB8AC3E}">
        <p14:creationId xmlns:p14="http://schemas.microsoft.com/office/powerpoint/2010/main" val="1805152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53"/>
          <p:cNvPicPr>
            <a:picLocks noGrp="1"/>
          </p:cNvPicPr>
          <p:nvPr>
            <p:ph idx="1"/>
          </p:nvPr>
        </p:nvPicPr>
        <p:blipFill rotWithShape="1">
          <a:blip r:embed="rId2"/>
          <a:srcRect l="11286" t="999" r="1701" b="954"/>
          <a:stretch/>
        </p:blipFill>
        <p:spPr bwMode="auto">
          <a:xfrm>
            <a:off x="582928" y="918865"/>
            <a:ext cx="9772652" cy="5760720"/>
          </a:xfrm>
          <a:prstGeom prst="rect">
            <a:avLst/>
          </a:prstGeom>
          <a:ln>
            <a:noFill/>
          </a:ln>
          <a:extLst>
            <a:ext uri="{53640926-AAD7-44D8-BBD7-CCE9431645EC}">
              <a14:shadowObscured xmlns:a14="http://schemas.microsoft.com/office/drawing/2010/main"/>
            </a:ext>
          </a:extLst>
        </p:spPr>
      </p:pic>
      <p:sp>
        <p:nvSpPr>
          <p:cNvPr id="5" name="Rectángulo 4"/>
          <p:cNvSpPr/>
          <p:nvPr/>
        </p:nvSpPr>
        <p:spPr>
          <a:xfrm>
            <a:off x="204734" y="272534"/>
            <a:ext cx="9830806" cy="646331"/>
          </a:xfrm>
          <a:prstGeom prst="rect">
            <a:avLst/>
          </a:prstGeom>
        </p:spPr>
        <p:txBody>
          <a:bodyPr wrap="square">
            <a:spAutoFit/>
          </a:bodyPr>
          <a:lstStyle/>
          <a:p>
            <a:r>
              <a:rPr lang="es-EC" sz="3600" dirty="0">
                <a:solidFill>
                  <a:schemeClr val="accent1"/>
                </a:solidFill>
                <a:latin typeface="+mj-lt"/>
                <a:ea typeface="+mj-ea"/>
                <a:cs typeface="+mj-cs"/>
              </a:rPr>
              <a:t>Modelado CAD del concepto seleccionado</a:t>
            </a:r>
          </a:p>
        </p:txBody>
      </p:sp>
    </p:spTree>
    <p:extLst>
      <p:ext uri="{BB962C8B-B14F-4D97-AF65-F5344CB8AC3E}">
        <p14:creationId xmlns:p14="http://schemas.microsoft.com/office/powerpoint/2010/main" val="1473083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563946" cy="1320800"/>
          </a:xfrm>
        </p:spPr>
        <p:txBody>
          <a:bodyPr/>
          <a:lstStyle/>
          <a:p>
            <a:r>
              <a:rPr lang="es-EC" i="1" dirty="0"/>
              <a:t>Especificaciones finales técnicas de máquina bobinadora</a:t>
            </a:r>
            <a:endParaRPr lang="es-EC" dirty="0"/>
          </a:p>
        </p:txBody>
      </p:sp>
      <p:pic>
        <p:nvPicPr>
          <p:cNvPr id="4" name="Marcador de contenido 3"/>
          <p:cNvPicPr>
            <a:picLocks noGrp="1" noChangeAspect="1"/>
          </p:cNvPicPr>
          <p:nvPr>
            <p:ph idx="1"/>
          </p:nvPr>
        </p:nvPicPr>
        <p:blipFill>
          <a:blip r:embed="rId2"/>
          <a:stretch>
            <a:fillRect/>
          </a:stretch>
        </p:blipFill>
        <p:spPr>
          <a:xfrm>
            <a:off x="442628" y="1107180"/>
            <a:ext cx="9707212" cy="5750820"/>
          </a:xfrm>
          <a:prstGeom prst="rect">
            <a:avLst/>
          </a:prstGeom>
        </p:spPr>
      </p:pic>
    </p:spTree>
    <p:extLst>
      <p:ext uri="{BB962C8B-B14F-4D97-AF65-F5344CB8AC3E}">
        <p14:creationId xmlns:p14="http://schemas.microsoft.com/office/powerpoint/2010/main" val="3816100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solidFill>
                  <a:schemeClr val="tx1"/>
                </a:solidFill>
              </a:rPr>
              <a:t>RESUMEN</a:t>
            </a:r>
            <a:br>
              <a:rPr lang="es-EC" dirty="0"/>
            </a:br>
            <a:endParaRPr lang="es-EC" dirty="0"/>
          </a:p>
        </p:txBody>
      </p:sp>
      <p:sp>
        <p:nvSpPr>
          <p:cNvPr id="3" name="Marcador de contenido 2"/>
          <p:cNvSpPr>
            <a:spLocks noGrp="1"/>
          </p:cNvSpPr>
          <p:nvPr>
            <p:ph idx="1"/>
          </p:nvPr>
        </p:nvSpPr>
        <p:spPr>
          <a:xfrm>
            <a:off x="544812" y="1126436"/>
            <a:ext cx="11050840" cy="5731564"/>
          </a:xfrm>
        </p:spPr>
        <p:txBody>
          <a:bodyPr>
            <a:normAutofit fontScale="85000" lnSpcReduction="20000"/>
          </a:bodyPr>
          <a:lstStyle/>
          <a:p>
            <a:pPr marL="0" indent="0">
              <a:buNone/>
            </a:pPr>
            <a:endParaRPr lang="es-EC" dirty="0"/>
          </a:p>
          <a:p>
            <a:pPr algn="just"/>
            <a:r>
              <a:rPr lang="es-EC" sz="2600" b="1" dirty="0">
                <a:solidFill>
                  <a:schemeClr val="tx1"/>
                </a:solidFill>
              </a:rPr>
              <a:t>El presente proyecto de titulación consiste en el diseño y construcción de una máquina semiautomática bobinadora de rotores de motores eléctricos para la empresa “Servicios Industriales Delta”, la misma que financio el proyecto. La máquina bobinadora trabaja con diámetros de rotores de entre 30 y 70 mm y con calibres de alambre 20 a 26. Cuenta con autonomía en el posicionamiento del rotor dependiendo de la cantidad de delgas que éste tenga y dispone de un sistema de fijación neumático del rotor para el momento del bobinado. </a:t>
            </a:r>
          </a:p>
          <a:p>
            <a:pPr algn="just"/>
            <a:r>
              <a:rPr lang="es-EC" sz="2600" b="1" dirty="0">
                <a:solidFill>
                  <a:schemeClr val="tx1"/>
                </a:solidFill>
              </a:rPr>
              <a:t>El equipo tiene un panel para el ingreso de la información de los parámetros del bobinado que son el número de vueltas de alambre, el número de delgas, el sentido del bobinado y el sentido de giro del rotor; una vez ingresado los datos despliega un resumen de la información y comienza el bobinado. </a:t>
            </a:r>
          </a:p>
          <a:p>
            <a:pPr algn="just"/>
            <a:r>
              <a:rPr lang="es-EC" sz="2600" b="1" dirty="0">
                <a:solidFill>
                  <a:schemeClr val="tx1"/>
                </a:solidFill>
              </a:rPr>
              <a:t>Cada ciclo de bobinado, la máquina realiza una pausa para poder numerar y señalar los tabs y que el rotor se posicione para el siguiente ciclo de bobinado. El sistema de control y funcionamiento está basado en tecnología arduino, los motores son controlados tanto por programación como por módulos drivers de motores a pasos el sistema neumático dispone de un acople rápido para poder adaptarse a cualquier sistema de aire comprimido.</a:t>
            </a:r>
          </a:p>
          <a:p>
            <a:endParaRPr lang="es-EC" dirty="0"/>
          </a:p>
        </p:txBody>
      </p:sp>
    </p:spTree>
    <p:extLst>
      <p:ext uri="{BB962C8B-B14F-4D97-AF65-F5344CB8AC3E}">
        <p14:creationId xmlns:p14="http://schemas.microsoft.com/office/powerpoint/2010/main" val="1805187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Modelado CAD PARTES Y COMPONENTES</a:t>
            </a:r>
          </a:p>
        </p:txBody>
      </p:sp>
      <p:pic>
        <p:nvPicPr>
          <p:cNvPr id="4" name="Picture 1056"/>
          <p:cNvPicPr>
            <a:picLocks noGrp="1"/>
          </p:cNvPicPr>
          <p:nvPr>
            <p:ph idx="1"/>
          </p:nvPr>
        </p:nvPicPr>
        <p:blipFill>
          <a:blip r:embed="rId2"/>
          <a:stretch>
            <a:fillRect/>
          </a:stretch>
        </p:blipFill>
        <p:spPr>
          <a:xfrm>
            <a:off x="677334" y="1571466"/>
            <a:ext cx="5000625" cy="3733800"/>
          </a:xfrm>
          <a:prstGeom prst="rect">
            <a:avLst/>
          </a:prstGeom>
        </p:spPr>
      </p:pic>
      <p:pic>
        <p:nvPicPr>
          <p:cNvPr id="5" name="Picture 1057"/>
          <p:cNvPicPr/>
          <p:nvPr/>
        </p:nvPicPr>
        <p:blipFill>
          <a:blip r:embed="rId3"/>
          <a:stretch>
            <a:fillRect/>
          </a:stretch>
        </p:blipFill>
        <p:spPr>
          <a:xfrm>
            <a:off x="6126797" y="1458515"/>
            <a:ext cx="2651443" cy="2336245"/>
          </a:xfrm>
          <a:prstGeom prst="rect">
            <a:avLst/>
          </a:prstGeom>
        </p:spPr>
      </p:pic>
      <p:pic>
        <p:nvPicPr>
          <p:cNvPr id="6" name="Picture 1058"/>
          <p:cNvPicPr/>
          <p:nvPr/>
        </p:nvPicPr>
        <p:blipFill>
          <a:blip r:embed="rId4"/>
          <a:stretch>
            <a:fillRect/>
          </a:stretch>
        </p:blipFill>
        <p:spPr>
          <a:xfrm>
            <a:off x="6265703" y="4225448"/>
            <a:ext cx="2373630" cy="2159635"/>
          </a:xfrm>
          <a:prstGeom prst="rect">
            <a:avLst/>
          </a:prstGeom>
        </p:spPr>
      </p:pic>
      <p:pic>
        <p:nvPicPr>
          <p:cNvPr id="7" name="Picture 1059"/>
          <p:cNvPicPr/>
          <p:nvPr/>
        </p:nvPicPr>
        <p:blipFill rotWithShape="1">
          <a:blip r:embed="rId5"/>
          <a:srcRect l="2667" t="2555" r="2958" b="11848"/>
          <a:stretch/>
        </p:blipFill>
        <p:spPr bwMode="auto">
          <a:xfrm>
            <a:off x="1478742" y="5727382"/>
            <a:ext cx="2827655" cy="1079500"/>
          </a:xfrm>
          <a:prstGeom prst="rect">
            <a:avLst/>
          </a:prstGeom>
          <a:ln>
            <a:noFill/>
          </a:ln>
          <a:extLst>
            <a:ext uri="{53640926-AAD7-44D8-BBD7-CCE9431645EC}">
              <a14:shadowObscured xmlns:a14="http://schemas.microsoft.com/office/drawing/2010/main"/>
            </a:ext>
          </a:extLst>
        </p:spPr>
      </p:pic>
      <p:pic>
        <p:nvPicPr>
          <p:cNvPr id="8" name="Picture 1060"/>
          <p:cNvPicPr/>
          <p:nvPr/>
        </p:nvPicPr>
        <p:blipFill>
          <a:blip r:embed="rId6"/>
          <a:stretch>
            <a:fillRect/>
          </a:stretch>
        </p:blipFill>
        <p:spPr>
          <a:xfrm rot="16200000">
            <a:off x="9980122" y="1076960"/>
            <a:ext cx="1079500" cy="2491740"/>
          </a:xfrm>
          <a:prstGeom prst="rect">
            <a:avLst/>
          </a:prstGeom>
        </p:spPr>
      </p:pic>
      <p:pic>
        <p:nvPicPr>
          <p:cNvPr id="9" name="Picture 1061"/>
          <p:cNvPicPr/>
          <p:nvPr/>
        </p:nvPicPr>
        <p:blipFill>
          <a:blip r:embed="rId7"/>
          <a:stretch>
            <a:fillRect/>
          </a:stretch>
        </p:blipFill>
        <p:spPr>
          <a:xfrm>
            <a:off x="9756629" y="5125243"/>
            <a:ext cx="1684020" cy="1259840"/>
          </a:xfrm>
          <a:prstGeom prst="rect">
            <a:avLst/>
          </a:prstGeom>
        </p:spPr>
      </p:pic>
      <p:pic>
        <p:nvPicPr>
          <p:cNvPr id="10" name="Picture 1062"/>
          <p:cNvPicPr/>
          <p:nvPr/>
        </p:nvPicPr>
        <p:blipFill>
          <a:blip r:embed="rId8"/>
          <a:stretch>
            <a:fillRect/>
          </a:stretch>
        </p:blipFill>
        <p:spPr>
          <a:xfrm>
            <a:off x="6061484" y="1519475"/>
            <a:ext cx="1470660" cy="1259840"/>
          </a:xfrm>
          <a:prstGeom prst="rect">
            <a:avLst/>
          </a:prstGeom>
        </p:spPr>
      </p:pic>
      <p:pic>
        <p:nvPicPr>
          <p:cNvPr id="11" name="Picture 1065"/>
          <p:cNvPicPr/>
          <p:nvPr/>
        </p:nvPicPr>
        <p:blipFill>
          <a:blip r:embed="rId9"/>
          <a:stretch>
            <a:fillRect/>
          </a:stretch>
        </p:blipFill>
        <p:spPr>
          <a:xfrm>
            <a:off x="8778240" y="3293268"/>
            <a:ext cx="3413760" cy="1177290"/>
          </a:xfrm>
          <a:prstGeom prst="rect">
            <a:avLst/>
          </a:prstGeom>
        </p:spPr>
      </p:pic>
    </p:spTree>
    <p:extLst>
      <p:ext uri="{BB962C8B-B14F-4D97-AF65-F5344CB8AC3E}">
        <p14:creationId xmlns:p14="http://schemas.microsoft.com/office/powerpoint/2010/main" val="1991471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63"/>
          <p:cNvPicPr/>
          <p:nvPr/>
        </p:nvPicPr>
        <p:blipFill>
          <a:blip r:embed="rId2"/>
          <a:stretch>
            <a:fillRect/>
          </a:stretch>
        </p:blipFill>
        <p:spPr>
          <a:xfrm>
            <a:off x="1257300" y="0"/>
            <a:ext cx="9235440" cy="4594860"/>
          </a:xfrm>
          <a:prstGeom prst="rect">
            <a:avLst/>
          </a:prstGeom>
        </p:spPr>
      </p:pic>
      <p:pic>
        <p:nvPicPr>
          <p:cNvPr id="5" name="Picture 1067"/>
          <p:cNvPicPr/>
          <p:nvPr/>
        </p:nvPicPr>
        <p:blipFill>
          <a:blip r:embed="rId3"/>
          <a:stretch>
            <a:fillRect/>
          </a:stretch>
        </p:blipFill>
        <p:spPr>
          <a:xfrm>
            <a:off x="2058670" y="4594860"/>
            <a:ext cx="8228330" cy="1593215"/>
          </a:xfrm>
          <a:prstGeom prst="rect">
            <a:avLst/>
          </a:prstGeom>
        </p:spPr>
      </p:pic>
    </p:spTree>
    <p:extLst>
      <p:ext uri="{BB962C8B-B14F-4D97-AF65-F5344CB8AC3E}">
        <p14:creationId xmlns:p14="http://schemas.microsoft.com/office/powerpoint/2010/main" val="2798252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71"/>
          <p:cNvPicPr/>
          <p:nvPr/>
        </p:nvPicPr>
        <p:blipFill>
          <a:blip r:embed="rId2"/>
          <a:stretch>
            <a:fillRect/>
          </a:stretch>
        </p:blipFill>
        <p:spPr>
          <a:xfrm>
            <a:off x="1463040" y="1348740"/>
            <a:ext cx="8503920" cy="5349239"/>
          </a:xfrm>
          <a:prstGeom prst="rect">
            <a:avLst/>
          </a:prstGeom>
        </p:spPr>
      </p:pic>
      <p:sp>
        <p:nvSpPr>
          <p:cNvPr id="7" name="Rectángulo 6"/>
          <p:cNvSpPr/>
          <p:nvPr/>
        </p:nvSpPr>
        <p:spPr>
          <a:xfrm>
            <a:off x="1143000" y="385048"/>
            <a:ext cx="5407249" cy="646331"/>
          </a:xfrm>
          <a:prstGeom prst="rect">
            <a:avLst/>
          </a:prstGeom>
        </p:spPr>
        <p:txBody>
          <a:bodyPr wrap="none">
            <a:spAutoFit/>
          </a:bodyPr>
          <a:lstStyle/>
          <a:p>
            <a:r>
              <a:rPr lang="es-EC" sz="3600" dirty="0">
                <a:solidFill>
                  <a:schemeClr val="accent1"/>
                </a:solidFill>
                <a:latin typeface="+mj-lt"/>
                <a:ea typeface="+mj-ea"/>
                <a:cs typeface="+mj-cs"/>
              </a:rPr>
              <a:t>Ensamble del carro móvil</a:t>
            </a:r>
          </a:p>
        </p:txBody>
      </p:sp>
    </p:spTree>
    <p:extLst>
      <p:ext uri="{BB962C8B-B14F-4D97-AF65-F5344CB8AC3E}">
        <p14:creationId xmlns:p14="http://schemas.microsoft.com/office/powerpoint/2010/main" val="2221166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i="1" dirty="0"/>
              <a:t>Ensamble de la mesa elevadora</a:t>
            </a:r>
            <a:endParaRPr lang="es-EC" dirty="0"/>
          </a:p>
        </p:txBody>
      </p:sp>
      <p:pic>
        <p:nvPicPr>
          <p:cNvPr id="4" name="Picture 1072"/>
          <p:cNvPicPr/>
          <p:nvPr/>
        </p:nvPicPr>
        <p:blipFill>
          <a:blip r:embed="rId2"/>
          <a:stretch>
            <a:fillRect/>
          </a:stretch>
        </p:blipFill>
        <p:spPr>
          <a:xfrm>
            <a:off x="2099118" y="1617662"/>
            <a:ext cx="5753100" cy="5034598"/>
          </a:xfrm>
          <a:prstGeom prst="rect">
            <a:avLst/>
          </a:prstGeom>
        </p:spPr>
      </p:pic>
    </p:spTree>
    <p:extLst>
      <p:ext uri="{BB962C8B-B14F-4D97-AF65-F5344CB8AC3E}">
        <p14:creationId xmlns:p14="http://schemas.microsoft.com/office/powerpoint/2010/main" val="163706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Ensamble total.</a:t>
            </a:r>
          </a:p>
        </p:txBody>
      </p:sp>
      <p:pic>
        <p:nvPicPr>
          <p:cNvPr id="4" name="Picture 1074"/>
          <p:cNvPicPr>
            <a:picLocks noGrp="1"/>
          </p:cNvPicPr>
          <p:nvPr>
            <p:ph idx="1"/>
          </p:nvPr>
        </p:nvPicPr>
        <p:blipFill>
          <a:blip r:embed="rId2"/>
          <a:stretch>
            <a:fillRect/>
          </a:stretch>
        </p:blipFill>
        <p:spPr>
          <a:xfrm>
            <a:off x="715896" y="1325880"/>
            <a:ext cx="10508364" cy="5480685"/>
          </a:xfrm>
          <a:prstGeom prst="rect">
            <a:avLst/>
          </a:prstGeom>
        </p:spPr>
      </p:pic>
    </p:spTree>
    <p:extLst>
      <p:ext uri="{BB962C8B-B14F-4D97-AF65-F5344CB8AC3E}">
        <p14:creationId xmlns:p14="http://schemas.microsoft.com/office/powerpoint/2010/main" val="1361467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i="1" dirty="0"/>
              <a:t>Simulación y cálculo de esfuerzos</a:t>
            </a:r>
            <a:endParaRPr lang="es-EC" dirty="0"/>
          </a:p>
        </p:txBody>
      </p:sp>
      <p:pic>
        <p:nvPicPr>
          <p:cNvPr id="4" name="Picture 253"/>
          <p:cNvPicPr>
            <a:picLocks noGrp="1"/>
          </p:cNvPicPr>
          <p:nvPr>
            <p:ph sz="half" idx="2"/>
          </p:nvPr>
        </p:nvPicPr>
        <p:blipFill rotWithShape="1">
          <a:blip r:embed="rId2"/>
          <a:stretch/>
        </p:blipFill>
        <p:spPr bwMode="auto">
          <a:xfrm>
            <a:off x="5792622" y="1577340"/>
            <a:ext cx="5477358" cy="4960620"/>
          </a:xfrm>
          <a:prstGeom prst="rect">
            <a:avLst/>
          </a:prstGeom>
          <a:ln>
            <a:noFill/>
          </a:ln>
          <a:extLst>
            <a:ext uri="{53640926-AAD7-44D8-BBD7-CCE9431645EC}">
              <a14:shadowObscured xmlns:a14="http://schemas.microsoft.com/office/drawing/2010/main"/>
            </a:ext>
          </a:extLst>
        </p:spPr>
      </p:pic>
      <p:sp>
        <p:nvSpPr>
          <p:cNvPr id="11" name="Marcador de contenido 10"/>
          <p:cNvSpPr>
            <a:spLocks noGrp="1"/>
          </p:cNvSpPr>
          <p:nvPr>
            <p:ph sz="quarter" idx="4"/>
          </p:nvPr>
        </p:nvSpPr>
        <p:spPr>
          <a:xfrm>
            <a:off x="645079" y="1380328"/>
            <a:ext cx="4589861" cy="5477672"/>
          </a:xfrm>
        </p:spPr>
        <p:txBody>
          <a:bodyPr>
            <a:noAutofit/>
          </a:bodyPr>
          <a:lstStyle/>
          <a:p>
            <a:r>
              <a:rPr lang="es-EC" sz="2800" dirty="0"/>
              <a:t>La fuerza F, será determinada de manera experimental. El proceso que va a realizarse es someter el punto extremo de los brazos a diferentes cargas hasta encontrar el peso necesario para poner en movimiento el sistema de distribución de alambre de cobre.</a:t>
            </a:r>
          </a:p>
        </p:txBody>
      </p:sp>
    </p:spTree>
    <p:extLst>
      <p:ext uri="{BB962C8B-B14F-4D97-AF65-F5344CB8AC3E}">
        <p14:creationId xmlns:p14="http://schemas.microsoft.com/office/powerpoint/2010/main" val="3141692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contenido 8"/>
          <p:cNvPicPr>
            <a:picLocks noGrp="1" noChangeAspect="1"/>
          </p:cNvPicPr>
          <p:nvPr>
            <p:ph idx="1"/>
          </p:nvPr>
        </p:nvPicPr>
        <p:blipFill>
          <a:blip r:embed="rId2"/>
          <a:stretch>
            <a:fillRect/>
          </a:stretch>
        </p:blipFill>
        <p:spPr>
          <a:xfrm>
            <a:off x="868680" y="1674569"/>
            <a:ext cx="9509760" cy="5183431"/>
          </a:xfrm>
          <a:prstGeom prst="rect">
            <a:avLst/>
          </a:prstGeom>
        </p:spPr>
      </p:pic>
      <p:sp>
        <p:nvSpPr>
          <p:cNvPr id="10" name="Rectángulo 9"/>
          <p:cNvSpPr/>
          <p:nvPr/>
        </p:nvSpPr>
        <p:spPr>
          <a:xfrm>
            <a:off x="144780" y="201275"/>
            <a:ext cx="10988040" cy="830997"/>
          </a:xfrm>
          <a:prstGeom prst="rect">
            <a:avLst/>
          </a:prstGeom>
        </p:spPr>
        <p:txBody>
          <a:bodyPr wrap="square">
            <a:spAutoFit/>
          </a:bodyPr>
          <a:lstStyle/>
          <a:p>
            <a:r>
              <a:rPr lang="es-EC" sz="2400" dirty="0">
                <a:latin typeface="Times New Roman" panose="02020603050405020304" pitchFamily="18" charset="0"/>
                <a:ea typeface="Calibri" panose="020F0502020204030204" pitchFamily="34" charset="0"/>
              </a:rPr>
              <a:t>Se realizó una toma de datos consecutivos para determinar la carga a la cual se rompe la inercia estática de los brazos con diferentes tipos de calibre de alambre de cobre</a:t>
            </a:r>
            <a:endParaRPr lang="es-EC" sz="2400" dirty="0"/>
          </a:p>
        </p:txBody>
      </p:sp>
    </p:spTree>
    <p:extLst>
      <p:ext uri="{BB962C8B-B14F-4D97-AF65-F5344CB8AC3E}">
        <p14:creationId xmlns:p14="http://schemas.microsoft.com/office/powerpoint/2010/main" val="1845911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825" y="0"/>
            <a:ext cx="9769686" cy="1320800"/>
          </a:xfrm>
        </p:spPr>
        <p:txBody>
          <a:bodyPr/>
          <a:lstStyle/>
          <a:p>
            <a:r>
              <a:rPr lang="es-EC" i="1" dirty="0"/>
              <a:t>Cálculo del torque generado según el calibre de alambre.</a:t>
            </a:r>
            <a:endParaRPr lang="es-EC" dirty="0"/>
          </a:p>
        </p:txBody>
      </p:sp>
      <p:pic>
        <p:nvPicPr>
          <p:cNvPr id="4" name="Marcador de contenido 3"/>
          <p:cNvPicPr>
            <a:picLocks noGrp="1" noChangeAspect="1"/>
          </p:cNvPicPr>
          <p:nvPr>
            <p:ph idx="1"/>
          </p:nvPr>
        </p:nvPicPr>
        <p:blipFill>
          <a:blip r:embed="rId2"/>
          <a:stretch>
            <a:fillRect/>
          </a:stretch>
        </p:blipFill>
        <p:spPr>
          <a:xfrm>
            <a:off x="1348740" y="1073089"/>
            <a:ext cx="8321040" cy="4637682"/>
          </a:xfrm>
          <a:prstGeom prst="rect">
            <a:avLst/>
          </a:prstGeom>
        </p:spPr>
      </p:pic>
      <p:sp>
        <p:nvSpPr>
          <p:cNvPr id="5" name="Rectángulo 4"/>
          <p:cNvSpPr/>
          <p:nvPr/>
        </p:nvSpPr>
        <p:spPr>
          <a:xfrm>
            <a:off x="90825" y="5710771"/>
            <a:ext cx="11819235" cy="923330"/>
          </a:xfrm>
          <a:prstGeom prst="rect">
            <a:avLst/>
          </a:prstGeom>
        </p:spPr>
        <p:txBody>
          <a:bodyPr wrap="square">
            <a:spAutoFit/>
          </a:bodyPr>
          <a:lstStyle/>
          <a:p>
            <a:pPr algn="just"/>
            <a:r>
              <a:rPr lang="es-EC" b="1" dirty="0">
                <a:latin typeface="Times New Roman" panose="02020603050405020304" pitchFamily="18" charset="0"/>
                <a:ea typeface="Calibri" panose="020F0502020204030204" pitchFamily="34" charset="0"/>
              </a:rPr>
              <a:t>Como resultado de la toma de datos se puede concluir de la tabla que el torque máximo necesitado se da con un calibre de alambre 16, el mismo que tiene un diámetro de 1.2910 </a:t>
            </a:r>
            <a:r>
              <a:rPr lang="es-EC" b="1" dirty="0" err="1">
                <a:latin typeface="Times New Roman" panose="02020603050405020304" pitchFamily="18" charset="0"/>
                <a:ea typeface="Calibri" panose="020F0502020204030204" pitchFamily="34" charset="0"/>
              </a:rPr>
              <a:t>mm.</a:t>
            </a:r>
            <a:r>
              <a:rPr lang="es-EC" b="1" dirty="0">
                <a:latin typeface="Times New Roman" panose="02020603050405020304" pitchFamily="18" charset="0"/>
                <a:ea typeface="Calibri" panose="020F0502020204030204" pitchFamily="34" charset="0"/>
              </a:rPr>
              <a:t> Este diámetro excede el límite establecido del calibre de alambre para la maquina bobinadora determinado en las especificaciones finales,</a:t>
            </a:r>
            <a:endParaRPr lang="es-EC" b="1" dirty="0"/>
          </a:p>
        </p:txBody>
      </p:sp>
    </p:spTree>
    <p:extLst>
      <p:ext uri="{BB962C8B-B14F-4D97-AF65-F5344CB8AC3E}">
        <p14:creationId xmlns:p14="http://schemas.microsoft.com/office/powerpoint/2010/main" val="689142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596668" cy="716280"/>
          </a:xfrm>
        </p:spPr>
        <p:txBody>
          <a:bodyPr/>
          <a:lstStyle/>
          <a:p>
            <a:r>
              <a:rPr lang="es-EC" dirty="0"/>
              <a:t>Esfuerzo y deformación en el eje</a:t>
            </a:r>
          </a:p>
        </p:txBody>
      </p:sp>
      <p:pic>
        <p:nvPicPr>
          <p:cNvPr id="4" name="Picture 1078"/>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777241" y="716280"/>
            <a:ext cx="10355580" cy="5890260"/>
          </a:xfrm>
          <a:prstGeom prst="rect">
            <a:avLst/>
          </a:prstGeom>
        </p:spPr>
      </p:pic>
    </p:spTree>
    <p:extLst>
      <p:ext uri="{BB962C8B-B14F-4D97-AF65-F5344CB8AC3E}">
        <p14:creationId xmlns:p14="http://schemas.microsoft.com/office/powerpoint/2010/main" val="1505897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631614" y="754381"/>
            <a:ext cx="10372998" cy="5527716"/>
          </a:xfrm>
          <a:prstGeom prst="rect">
            <a:avLst/>
          </a:prstGeom>
        </p:spPr>
      </p:pic>
    </p:spTree>
    <p:extLst>
      <p:ext uri="{BB962C8B-B14F-4D97-AF65-F5344CB8AC3E}">
        <p14:creationId xmlns:p14="http://schemas.microsoft.com/office/powerpoint/2010/main" val="3126765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490330"/>
          </a:xfrm>
        </p:spPr>
        <p:txBody>
          <a:bodyPr>
            <a:normAutofit fontScale="90000"/>
          </a:bodyPr>
          <a:lstStyle/>
          <a:p>
            <a:pPr lvl="1" algn="l" defTabSz="457200" rtl="0">
              <a:spcBef>
                <a:spcPct val="0"/>
              </a:spcBef>
            </a:pPr>
            <a:r>
              <a:rPr lang="es-EC" sz="2400" b="1" dirty="0">
                <a:solidFill>
                  <a:schemeClr val="tx1"/>
                </a:solidFill>
              </a:rPr>
              <a:t>Descripción del proyecto</a:t>
            </a:r>
            <a:br>
              <a:rPr lang="es-EC" b="1" dirty="0"/>
            </a:br>
            <a:endParaRPr lang="es-EC" dirty="0"/>
          </a:p>
        </p:txBody>
      </p:sp>
      <p:sp>
        <p:nvSpPr>
          <p:cNvPr id="3" name="Marcador de contenido 2"/>
          <p:cNvSpPr>
            <a:spLocks noGrp="1"/>
          </p:cNvSpPr>
          <p:nvPr>
            <p:ph idx="1"/>
          </p:nvPr>
        </p:nvSpPr>
        <p:spPr>
          <a:xfrm>
            <a:off x="330855" y="1099930"/>
            <a:ext cx="9289626" cy="5529470"/>
          </a:xfrm>
        </p:spPr>
        <p:txBody>
          <a:bodyPr>
            <a:normAutofit/>
          </a:bodyPr>
          <a:lstStyle/>
          <a:p>
            <a:pPr algn="just"/>
            <a:r>
              <a:rPr lang="es-EC" dirty="0"/>
              <a:t>La máquina bobinadora de rotores semiautomática constará de tres sistemas que son:</a:t>
            </a:r>
          </a:p>
          <a:p>
            <a:pPr lvl="2" algn="just"/>
            <a:r>
              <a:rPr lang="es-EC" sz="1800" b="1" dirty="0"/>
              <a:t>Sistema Mecánico.- </a:t>
            </a:r>
            <a:r>
              <a:rPr lang="es-EC" sz="1800" dirty="0"/>
              <a:t>Es el encargado de la parte estructural de la máquina bobinadora semiautomática de rotores, esto incluye la mesa, el sistema de transmisión de potencia, los brazos, el sistema neumático, el mandril, las guías para el alambre, la estructura en general</a:t>
            </a:r>
          </a:p>
          <a:p>
            <a:pPr lvl="2" algn="just"/>
            <a:endParaRPr lang="es-EC" sz="1800" b="1" dirty="0"/>
          </a:p>
          <a:p>
            <a:pPr lvl="2" algn="just"/>
            <a:r>
              <a:rPr lang="es-EC" sz="1800" b="1" dirty="0"/>
              <a:t>Sistema Electrónico.- </a:t>
            </a:r>
            <a:r>
              <a:rPr lang="es-EC" sz="1800" dirty="0"/>
              <a:t>Constará de elementos como placas electrónicas, control electrónico, potencia, sensores, actuadores; elementos básicos de electrónica como resistencias, capacitores, inductancias, transistores y demás elementos necesarios para el correcto funcionamiento del mismo.</a:t>
            </a:r>
          </a:p>
          <a:p>
            <a:pPr marL="914400" lvl="2" indent="0" algn="just">
              <a:buNone/>
            </a:pPr>
            <a:endParaRPr lang="es-EC" sz="1800" dirty="0"/>
          </a:p>
          <a:p>
            <a:pPr lvl="2" algn="just"/>
            <a:r>
              <a:rPr lang="es-EC" sz="1800" b="1" dirty="0"/>
              <a:t>Sistema de Control.</a:t>
            </a:r>
            <a:r>
              <a:rPr lang="es-EC" sz="1800" dirty="0"/>
              <a:t>- El sistema será controlado mediante programación en el microprocesador arduino, mismo que estará configurado para contar el número de vueltas en los devanados del rotor y a su vez el número de paso del diagrama eléctrico de cada rotor</a:t>
            </a:r>
            <a:endParaRPr lang="es-EC" sz="1800" b="1" dirty="0"/>
          </a:p>
        </p:txBody>
      </p:sp>
    </p:spTree>
    <p:extLst>
      <p:ext uri="{BB962C8B-B14F-4D97-AF65-F5344CB8AC3E}">
        <p14:creationId xmlns:p14="http://schemas.microsoft.com/office/powerpoint/2010/main" val="1962421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b="6000"/>
          <a:stretch/>
        </p:blipFill>
        <p:spPr>
          <a:xfrm>
            <a:off x="1188720" y="1"/>
            <a:ext cx="9509760" cy="6857999"/>
          </a:xfrm>
          <a:prstGeom prst="rect">
            <a:avLst/>
          </a:prstGeom>
        </p:spPr>
      </p:pic>
    </p:spTree>
    <p:extLst>
      <p:ext uri="{BB962C8B-B14F-4D97-AF65-F5344CB8AC3E}">
        <p14:creationId xmlns:p14="http://schemas.microsoft.com/office/powerpoint/2010/main" val="728291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i="1" dirty="0"/>
              <a:t>Deformación máxima del eje a escala 8587.</a:t>
            </a:r>
            <a:br>
              <a:rPr lang="es-EC" i="1" dirty="0"/>
            </a:br>
            <a:endParaRPr lang="es-EC" dirty="0"/>
          </a:p>
        </p:txBody>
      </p:sp>
      <p:pic>
        <p:nvPicPr>
          <p:cNvPr id="4" name="Picture 1082"/>
          <p:cNvPicPr>
            <a:picLocks noGrp="1"/>
          </p:cNvPicPr>
          <p:nvPr>
            <p:ph idx="1"/>
          </p:nvPr>
        </p:nvPicPr>
        <p:blipFill rotWithShape="1">
          <a:blip r:embed="rId2">
            <a:extLst>
              <a:ext uri="{28A0092B-C50C-407E-A947-70E740481C1C}">
                <a14:useLocalDpi xmlns:a14="http://schemas.microsoft.com/office/drawing/2010/main" val="0"/>
              </a:ext>
            </a:extLst>
          </a:blip>
          <a:srcRect t="2204" b="3411"/>
          <a:stretch/>
        </p:blipFill>
        <p:spPr bwMode="auto">
          <a:xfrm>
            <a:off x="1828800" y="1116477"/>
            <a:ext cx="5486399" cy="3240747"/>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mc:Choice xmlns:a14="http://schemas.microsoft.com/office/drawing/2010/main" Requires="a14">
          <p:sp>
            <p:nvSpPr>
              <p:cNvPr id="5" name="Rectángulo 4"/>
              <p:cNvSpPr/>
              <p:nvPr/>
            </p:nvSpPr>
            <p:spPr>
              <a:xfrm>
                <a:off x="365760" y="4357224"/>
                <a:ext cx="11064240" cy="2308324"/>
              </a:xfrm>
              <a:prstGeom prst="rect">
                <a:avLst/>
              </a:prstGeom>
            </p:spPr>
            <p:txBody>
              <a:bodyPr wrap="square">
                <a:spAutoFit/>
              </a:bodyPr>
              <a:lstStyle/>
              <a:p>
                <a:pPr marL="182880" algn="just">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2400" i="1">
                              <a:latin typeface="Cambria Math" panose="02040503050406030204" pitchFamily="18" charset="0"/>
                              <a:ea typeface="Calibri" panose="020F0502020204030204" pitchFamily="34" charset="0"/>
                              <a:cs typeface="Times New Roman" panose="02020603050405020304" pitchFamily="18" charset="0"/>
                            </a:rPr>
                          </m:ctrlPr>
                        </m:sSubPr>
                        <m:e>
                          <m:r>
                            <a:rPr lang="es-EC" sz="2400" i="1">
                              <a:latin typeface="Cambria Math" panose="02040503050406030204" pitchFamily="18" charset="0"/>
                              <a:ea typeface="Calibri" panose="020F0502020204030204" pitchFamily="34" charset="0"/>
                              <a:cs typeface="Times New Roman" panose="02020603050405020304" pitchFamily="18" charset="0"/>
                            </a:rPr>
                            <m:t>𝛿</m:t>
                          </m:r>
                        </m:e>
                        <m:sub>
                          <m:r>
                            <a:rPr lang="es-EC" sz="2400" i="1">
                              <a:latin typeface="Cambria Math" panose="02040503050406030204" pitchFamily="18" charset="0"/>
                              <a:ea typeface="Calibri" panose="020F0502020204030204" pitchFamily="34" charset="0"/>
                              <a:cs typeface="Times New Roman" panose="02020603050405020304" pitchFamily="18" charset="0"/>
                            </a:rPr>
                            <m:t>𝑚𝑎𝑥</m:t>
                          </m:r>
                        </m:sub>
                      </m:sSub>
                      <m:r>
                        <a:rPr lang="es-EC" sz="2400" i="1">
                          <a:latin typeface="Cambria Math" panose="02040503050406030204" pitchFamily="18" charset="0"/>
                          <a:ea typeface="Calibri" panose="020F0502020204030204" pitchFamily="34" charset="0"/>
                          <a:cs typeface="Times New Roman" panose="02020603050405020304" pitchFamily="18" charset="0"/>
                        </a:rPr>
                        <m:t>=2.795 </m:t>
                      </m:r>
                      <m:r>
                        <a:rPr lang="es-EC" sz="2400" i="1">
                          <a:latin typeface="Cambria Math" panose="02040503050406030204" pitchFamily="18" charset="0"/>
                          <a:ea typeface="Calibri" panose="020F0502020204030204" pitchFamily="34" charset="0"/>
                          <a:cs typeface="Times New Roman" panose="02020603050405020304" pitchFamily="18" charset="0"/>
                        </a:rPr>
                        <m:t>𝜇</m:t>
                      </m:r>
                      <m:r>
                        <a:rPr lang="es-EC" sz="2400" i="1">
                          <a:latin typeface="Cambria Math" panose="02040503050406030204" pitchFamily="18" charset="0"/>
                          <a:ea typeface="Calibri" panose="020F0502020204030204" pitchFamily="34" charset="0"/>
                          <a:cs typeface="Times New Roman" panose="02020603050405020304" pitchFamily="18" charset="0"/>
                        </a:rPr>
                        <m:t>𝑚𝑚</m:t>
                      </m:r>
                    </m:oMath>
                  </m:oMathPara>
                </a14:m>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spcAft>
                    <a:spcPts val="0"/>
                  </a:spcAft>
                </a:pPr>
                <a:r>
                  <a:rPr lang="es-EC" sz="2400" dirty="0">
                    <a:latin typeface="Times New Roman" panose="02020603050405020304" pitchFamily="18" charset="0"/>
                    <a:ea typeface="Calibri" panose="020F0502020204030204" pitchFamily="34" charset="0"/>
                    <a:cs typeface="Times New Roman" panose="02020603050405020304" pitchFamily="18" charset="0"/>
                  </a:rPr>
                  <a:t>En la gráfica se puede verificar que la deformación máxima se presenta en el punto medio de los ejes de acero plata, y el mismo está en el rango de 2.795 µ</a:t>
                </a:r>
                <a:r>
                  <a:rPr lang="es-EC" sz="2400" dirty="0" err="1">
                    <a:latin typeface="Times New Roman" panose="02020603050405020304" pitchFamily="18" charset="0"/>
                    <a:ea typeface="Calibri" panose="020F0502020204030204" pitchFamily="34" charset="0"/>
                    <a:cs typeface="Times New Roman" panose="02020603050405020304" pitchFamily="18" charset="0"/>
                  </a:rPr>
                  <a:t>mm.</a:t>
                </a:r>
                <a:r>
                  <a:rPr lang="es-EC" sz="2400" dirty="0">
                    <a:latin typeface="Times New Roman" panose="02020603050405020304" pitchFamily="18" charset="0"/>
                    <a:ea typeface="Calibri" panose="020F0502020204030204" pitchFamily="34" charset="0"/>
                    <a:cs typeface="Times New Roman" panose="02020603050405020304" pitchFamily="18" charset="0"/>
                  </a:rPr>
                  <a:t> Este valor es aceptable para el funcionamiento de este elemento, pues es despreciable en comparación al movimiento que se presenta en este.</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Rectángulo 4"/>
              <p:cNvSpPr>
                <a:spLocks noRot="1" noChangeAspect="1" noMove="1" noResize="1" noEditPoints="1" noAdjustHandles="1" noChangeArrowheads="1" noChangeShapeType="1" noTextEdit="1"/>
              </p:cNvSpPr>
              <p:nvPr/>
            </p:nvSpPr>
            <p:spPr>
              <a:xfrm>
                <a:off x="365760" y="4357224"/>
                <a:ext cx="11064240" cy="2308324"/>
              </a:xfrm>
              <a:prstGeom prst="rect">
                <a:avLst/>
              </a:prstGeom>
              <a:blipFill>
                <a:blip r:embed="rId3"/>
                <a:stretch>
                  <a:fillRect l="-826" r="-826" b="-5026"/>
                </a:stretch>
              </a:blipFill>
            </p:spPr>
            <p:txBody>
              <a:bodyPr/>
              <a:lstStyle/>
              <a:p>
                <a:r>
                  <a:rPr lang="es-EC">
                    <a:noFill/>
                  </a:rPr>
                  <a:t> </a:t>
                </a:r>
              </a:p>
            </p:txBody>
          </p:sp>
        </mc:Fallback>
      </mc:AlternateContent>
    </p:spTree>
    <p:extLst>
      <p:ext uri="{BB962C8B-B14F-4D97-AF65-F5344CB8AC3E}">
        <p14:creationId xmlns:p14="http://schemas.microsoft.com/office/powerpoint/2010/main" val="2552573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596668" cy="1320800"/>
          </a:xfrm>
        </p:spPr>
        <p:txBody>
          <a:bodyPr/>
          <a:lstStyle/>
          <a:p>
            <a:r>
              <a:rPr lang="es-EC" dirty="0"/>
              <a:t>Calculo del factor de seguridad</a:t>
            </a:r>
          </a:p>
        </p:txBody>
      </p:sp>
      <p:pic>
        <p:nvPicPr>
          <p:cNvPr id="4" name="Picture 1083"/>
          <p:cNvPicPr>
            <a:picLocks noGrp="1"/>
          </p:cNvPicPr>
          <p:nvPr>
            <p:ph idx="1"/>
          </p:nvPr>
        </p:nvPicPr>
        <p:blipFill rotWithShape="1">
          <a:blip r:embed="rId2">
            <a:extLst>
              <a:ext uri="{28A0092B-C50C-407E-A947-70E740481C1C}">
                <a14:useLocalDpi xmlns:a14="http://schemas.microsoft.com/office/drawing/2010/main" val="0"/>
              </a:ext>
            </a:extLst>
          </a:blip>
          <a:srcRect t="9261" b="3417"/>
          <a:stretch/>
        </p:blipFill>
        <p:spPr bwMode="auto">
          <a:xfrm>
            <a:off x="1584294" y="660400"/>
            <a:ext cx="6782747" cy="3102831"/>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mc:Choice xmlns:a14="http://schemas.microsoft.com/office/drawing/2010/main" Requires="a14">
          <p:sp>
            <p:nvSpPr>
              <p:cNvPr id="5" name="Rectángulo 4"/>
              <p:cNvSpPr/>
              <p:nvPr/>
            </p:nvSpPr>
            <p:spPr>
              <a:xfrm>
                <a:off x="525780" y="4080731"/>
                <a:ext cx="9486900" cy="2554545"/>
              </a:xfrm>
              <a:prstGeom prst="rect">
                <a:avLst/>
              </a:prstGeom>
            </p:spPr>
            <p:txBody>
              <a:bodyPr wrap="square">
                <a:spAutoFit/>
              </a:bodyPr>
              <a:lstStyle/>
              <a:p>
                <a:pPr marL="182880" indent="182880" algn="just">
                  <a:spcAft>
                    <a:spcPts val="0"/>
                  </a:spcAft>
                </a:pPr>
                <a:r>
                  <a:rPr lang="es-EC" sz="3200" dirty="0">
                    <a:latin typeface="Times New Roman" panose="02020603050405020304" pitchFamily="18" charset="0"/>
                    <a:ea typeface="Calibri" panose="020F0502020204030204" pitchFamily="34" charset="0"/>
                    <a:cs typeface="Times New Roman" panose="02020603050405020304" pitchFamily="18" charset="0"/>
                  </a:rPr>
                  <a:t>Se puede observar en la gráfica que el mínimo factor de seguridad presente en el diseño es de 50, lo cual más que considerarse un factor de seguridad será tomado como un factor de diseño.</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a:p>
                <a:pPr marL="182880" algn="ctr">
                  <a:spcAft>
                    <a:spcPts val="0"/>
                  </a:spcAft>
                </a:pPr>
                <a14:m>
                  <m:oMathPara xmlns:m="http://schemas.openxmlformats.org/officeDocument/2006/math">
                    <m:oMathParaPr>
                      <m:jc m:val="centerGroup"/>
                    </m:oMathParaPr>
                    <m:oMath xmlns:m="http://schemas.openxmlformats.org/officeDocument/2006/math">
                      <m:sSub>
                        <m:sSubPr>
                          <m:ctrlPr>
                            <a:rPr lang="es-EC" sz="3200" i="1">
                              <a:latin typeface="Cambria Math" panose="02040503050406030204" pitchFamily="18" charset="0"/>
                              <a:ea typeface="Calibri" panose="020F0502020204030204" pitchFamily="34" charset="0"/>
                              <a:cs typeface="Times New Roman" panose="02020603050405020304" pitchFamily="18" charset="0"/>
                            </a:rPr>
                          </m:ctrlPr>
                        </m:sSubPr>
                        <m:e>
                          <m:r>
                            <a:rPr lang="es-EC" sz="3200" i="1">
                              <a:latin typeface="Cambria Math" panose="02040503050406030204" pitchFamily="18" charset="0"/>
                              <a:ea typeface="Calibri" panose="020F0502020204030204" pitchFamily="34" charset="0"/>
                              <a:cs typeface="Times New Roman" panose="02020603050405020304" pitchFamily="18" charset="0"/>
                            </a:rPr>
                            <m:t>𝐹</m:t>
                          </m:r>
                        </m:e>
                        <m:sub>
                          <m:r>
                            <a:rPr lang="es-EC" sz="3200" i="1">
                              <a:latin typeface="Cambria Math" panose="02040503050406030204" pitchFamily="18" charset="0"/>
                              <a:ea typeface="Calibri" panose="020F0502020204030204" pitchFamily="34" charset="0"/>
                              <a:cs typeface="Times New Roman" panose="02020603050405020304" pitchFamily="18" charset="0"/>
                            </a:rPr>
                            <m:t>𝑑𝑖𝑠𝑒𝑛𝑜</m:t>
                          </m:r>
                        </m:sub>
                      </m:sSub>
                      <m:r>
                        <a:rPr lang="es-EC" sz="3200" i="1">
                          <a:latin typeface="Cambria Math" panose="02040503050406030204" pitchFamily="18" charset="0"/>
                          <a:ea typeface="Calibri" panose="020F0502020204030204" pitchFamily="34" charset="0"/>
                          <a:cs typeface="Times New Roman" panose="02020603050405020304" pitchFamily="18" charset="0"/>
                        </a:rPr>
                        <m:t>=50</m:t>
                      </m:r>
                    </m:oMath>
                  </m:oMathPara>
                </a14:m>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Rectángulo 4"/>
              <p:cNvSpPr>
                <a:spLocks noRot="1" noChangeAspect="1" noMove="1" noResize="1" noEditPoints="1" noAdjustHandles="1" noChangeArrowheads="1" noChangeShapeType="1" noTextEdit="1"/>
              </p:cNvSpPr>
              <p:nvPr/>
            </p:nvSpPr>
            <p:spPr>
              <a:xfrm>
                <a:off x="525780" y="4080731"/>
                <a:ext cx="9486900" cy="2554545"/>
              </a:xfrm>
              <a:prstGeom prst="rect">
                <a:avLst/>
              </a:prstGeom>
              <a:blipFill>
                <a:blip r:embed="rId3"/>
                <a:stretch>
                  <a:fillRect t="-3341" r="-1606"/>
                </a:stretch>
              </a:blipFill>
            </p:spPr>
            <p:txBody>
              <a:bodyPr/>
              <a:lstStyle/>
              <a:p>
                <a:r>
                  <a:rPr lang="es-EC">
                    <a:noFill/>
                  </a:rPr>
                  <a:t> </a:t>
                </a:r>
              </a:p>
            </p:txBody>
          </p:sp>
        </mc:Fallback>
      </mc:AlternateContent>
    </p:spTree>
    <p:extLst>
      <p:ext uri="{BB962C8B-B14F-4D97-AF65-F5344CB8AC3E}">
        <p14:creationId xmlns:p14="http://schemas.microsoft.com/office/powerpoint/2010/main" val="3512768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860" y="175260"/>
            <a:ext cx="9898380" cy="1320800"/>
          </a:xfrm>
        </p:spPr>
        <p:txBody>
          <a:bodyPr/>
          <a:lstStyle/>
          <a:p>
            <a:r>
              <a:rPr lang="es-EC" dirty="0"/>
              <a:t>Deformación máxima de la estructura a escala 485</a:t>
            </a:r>
          </a:p>
        </p:txBody>
      </p:sp>
      <p:pic>
        <p:nvPicPr>
          <p:cNvPr id="4" name="Picture 1085"/>
          <p:cNvPicPr>
            <a:picLocks noGrp="1"/>
          </p:cNvPicPr>
          <p:nvPr>
            <p:ph idx="1"/>
          </p:nvPr>
        </p:nvPicPr>
        <p:blipFill>
          <a:blip r:embed="rId2"/>
          <a:stretch>
            <a:fillRect/>
          </a:stretch>
        </p:blipFill>
        <p:spPr>
          <a:xfrm>
            <a:off x="1326907" y="835661"/>
            <a:ext cx="6742673" cy="3644900"/>
          </a:xfrm>
          <a:prstGeom prst="rect">
            <a:avLst/>
          </a:prstGeom>
        </p:spPr>
      </p:pic>
      <mc:AlternateContent xmlns:mc="http://schemas.openxmlformats.org/markup-compatibility/2006">
        <mc:Choice xmlns:a14="http://schemas.microsoft.com/office/drawing/2010/main" Requires="a14">
          <p:sp>
            <p:nvSpPr>
              <p:cNvPr id="5" name="Rectángulo 4"/>
              <p:cNvSpPr/>
              <p:nvPr/>
            </p:nvSpPr>
            <p:spPr>
              <a:xfrm>
                <a:off x="182880" y="4480561"/>
                <a:ext cx="10469880" cy="1815882"/>
              </a:xfrm>
              <a:prstGeom prst="rect">
                <a:avLst/>
              </a:prstGeom>
            </p:spPr>
            <p:txBody>
              <a:bodyPr wrap="square">
                <a:spAutoFit/>
              </a:bodyPr>
              <a:lstStyle/>
              <a:p>
                <a:pPr marL="182880" indent="182880" algn="just">
                  <a:spcAft>
                    <a:spcPts val="0"/>
                  </a:spcAft>
                </a:pPr>
                <a:r>
                  <a:rPr lang="es-EC" sz="2800" dirty="0">
                    <a:latin typeface="Times New Roman" panose="02020603050405020304" pitchFamily="18" charset="0"/>
                    <a:ea typeface="Calibri" panose="020F0502020204030204" pitchFamily="34" charset="0"/>
                    <a:cs typeface="Times New Roman" panose="02020603050405020304" pitchFamily="18" charset="0"/>
                  </a:rPr>
                  <a:t>La mayor deformación a la cual está sometida la estructura se presenta en la parte posterior de la máquina, en el centro de las dos cargas generadas por los carros.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p>
                <a:pPr marL="182880" algn="just">
                  <a:spcAft>
                    <a:spcPts val="0"/>
                  </a:spcAft>
                </a:pPr>
                <a14:m>
                  <m:oMathPara xmlns:m="http://schemas.openxmlformats.org/officeDocument/2006/math">
                    <m:oMathParaPr>
                      <m:jc m:val="centerGroup"/>
                    </m:oMathParaPr>
                    <m:oMath xmlns:m="http://schemas.openxmlformats.org/officeDocument/2006/math">
                      <m:sSub>
                        <m:sSubPr>
                          <m:ctrlPr>
                            <a:rPr lang="es-EC" sz="2800" i="1">
                              <a:latin typeface="Cambria Math" panose="02040503050406030204" pitchFamily="18" charset="0"/>
                              <a:ea typeface="Calibri" panose="020F0502020204030204" pitchFamily="34" charset="0"/>
                              <a:cs typeface="Times New Roman" panose="02020603050405020304" pitchFamily="18" charset="0"/>
                            </a:rPr>
                          </m:ctrlPr>
                        </m:sSubPr>
                        <m:e>
                          <m:r>
                            <a:rPr lang="es-EC" sz="2800" i="1">
                              <a:latin typeface="Cambria Math" panose="02040503050406030204" pitchFamily="18" charset="0"/>
                              <a:ea typeface="Calibri" panose="020F0502020204030204" pitchFamily="34" charset="0"/>
                              <a:cs typeface="Times New Roman" panose="02020603050405020304" pitchFamily="18" charset="0"/>
                            </a:rPr>
                            <m:t>𝛿</m:t>
                          </m:r>
                        </m:e>
                        <m:sub>
                          <m:r>
                            <a:rPr lang="es-EC" sz="2800" i="1">
                              <a:latin typeface="Cambria Math" panose="02040503050406030204" pitchFamily="18" charset="0"/>
                              <a:ea typeface="Calibri" panose="020F0502020204030204" pitchFamily="34" charset="0"/>
                              <a:cs typeface="Times New Roman" panose="02020603050405020304" pitchFamily="18" charset="0"/>
                            </a:rPr>
                            <m:t>𝑚𝑎𝑥</m:t>
                          </m:r>
                        </m:sub>
                      </m:sSub>
                      <m:r>
                        <a:rPr lang="es-EC" sz="2800" i="1">
                          <a:latin typeface="Cambria Math" panose="02040503050406030204" pitchFamily="18" charset="0"/>
                          <a:ea typeface="Calibri" panose="020F0502020204030204" pitchFamily="34" charset="0"/>
                          <a:cs typeface="Times New Roman" panose="02020603050405020304" pitchFamily="18" charset="0"/>
                        </a:rPr>
                        <m:t>=0.1441 </m:t>
                      </m:r>
                      <m:r>
                        <a:rPr lang="es-EC" sz="2800" i="1">
                          <a:latin typeface="Cambria Math" panose="02040503050406030204" pitchFamily="18" charset="0"/>
                          <a:ea typeface="Calibri" panose="020F0502020204030204" pitchFamily="34" charset="0"/>
                          <a:cs typeface="Times New Roman" panose="02020603050405020304" pitchFamily="18" charset="0"/>
                        </a:rPr>
                        <m:t>𝑚𝑚</m:t>
                      </m:r>
                    </m:oMath>
                  </m:oMathPara>
                </a14:m>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Rectángulo 4"/>
              <p:cNvSpPr>
                <a:spLocks noRot="1" noChangeAspect="1" noMove="1" noResize="1" noEditPoints="1" noAdjustHandles="1" noChangeArrowheads="1" noChangeShapeType="1" noTextEdit="1"/>
              </p:cNvSpPr>
              <p:nvPr/>
            </p:nvSpPr>
            <p:spPr>
              <a:xfrm>
                <a:off x="182880" y="4480561"/>
                <a:ext cx="10469880" cy="1815882"/>
              </a:xfrm>
              <a:prstGeom prst="rect">
                <a:avLst/>
              </a:prstGeom>
              <a:blipFill>
                <a:blip r:embed="rId3"/>
                <a:stretch>
                  <a:fillRect t="-3356" r="-1164"/>
                </a:stretch>
              </a:blipFill>
            </p:spPr>
            <p:txBody>
              <a:bodyPr/>
              <a:lstStyle/>
              <a:p>
                <a:r>
                  <a:rPr lang="es-EC">
                    <a:noFill/>
                  </a:rPr>
                  <a:t> </a:t>
                </a:r>
              </a:p>
            </p:txBody>
          </p:sp>
        </mc:Fallback>
      </mc:AlternateContent>
    </p:spTree>
    <p:extLst>
      <p:ext uri="{BB962C8B-B14F-4D97-AF65-F5344CB8AC3E}">
        <p14:creationId xmlns:p14="http://schemas.microsoft.com/office/powerpoint/2010/main" val="5374727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596668" cy="1320800"/>
          </a:xfrm>
        </p:spPr>
        <p:txBody>
          <a:bodyPr/>
          <a:lstStyle/>
          <a:p>
            <a:r>
              <a:rPr lang="es-EC" dirty="0"/>
              <a:t>Factor de seguridad en la estructura.</a:t>
            </a:r>
          </a:p>
        </p:txBody>
      </p:sp>
      <p:pic>
        <p:nvPicPr>
          <p:cNvPr id="4" name="Picture 1086"/>
          <p:cNvPicPr/>
          <p:nvPr/>
        </p:nvPicPr>
        <p:blipFill>
          <a:blip r:embed="rId2"/>
          <a:stretch>
            <a:fillRect/>
          </a:stretch>
        </p:blipFill>
        <p:spPr>
          <a:xfrm>
            <a:off x="2399982" y="937577"/>
            <a:ext cx="5326698" cy="3291523"/>
          </a:xfrm>
          <a:prstGeom prst="rect">
            <a:avLst/>
          </a:prstGeom>
        </p:spPr>
      </p:pic>
      <mc:AlternateContent xmlns:mc="http://schemas.openxmlformats.org/markup-compatibility/2006">
        <mc:Choice xmlns:a14="http://schemas.microsoft.com/office/drawing/2010/main" Requires="a14">
          <p:sp>
            <p:nvSpPr>
              <p:cNvPr id="5" name="Rectángulo 4"/>
              <p:cNvSpPr/>
              <p:nvPr/>
            </p:nvSpPr>
            <p:spPr>
              <a:xfrm>
                <a:off x="342900" y="4445515"/>
                <a:ext cx="11087100" cy="2246769"/>
              </a:xfrm>
              <a:prstGeom prst="rect">
                <a:avLst/>
              </a:prstGeom>
            </p:spPr>
            <p:txBody>
              <a:bodyPr wrap="square">
                <a:spAutoFit/>
              </a:bodyPr>
              <a:lstStyle/>
              <a:p>
                <a:pPr marL="182880"/>
                <a:r>
                  <a:rPr lang="es-EC" sz="2800" dirty="0">
                    <a:latin typeface="Times New Roman" panose="02020603050405020304" pitchFamily="18" charset="0"/>
                    <a:ea typeface="Calibri" panose="020F0502020204030204" pitchFamily="34" charset="0"/>
                    <a:cs typeface="Times New Roman" panose="02020603050405020304" pitchFamily="18" charset="0"/>
                  </a:rPr>
                  <a:t>Como se puede verificar, el factor de seguridad en la estructura es:</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p>
                <a:pPr marL="182880" algn="ctr">
                  <a:spcAft>
                    <a:spcPts val="0"/>
                  </a:spcAft>
                </a:pPr>
                <a14:m>
                  <m:oMathPara xmlns:m="http://schemas.openxmlformats.org/officeDocument/2006/math">
                    <m:oMathParaPr>
                      <m:jc m:val="centerGroup"/>
                    </m:oMathParaPr>
                    <m:oMath xmlns:m="http://schemas.openxmlformats.org/officeDocument/2006/math">
                      <m:sSub>
                        <m:sSubPr>
                          <m:ctrlPr>
                            <a:rPr lang="es-EC" sz="2800" i="1">
                              <a:latin typeface="Cambria Math" panose="02040503050406030204" pitchFamily="18" charset="0"/>
                              <a:ea typeface="Calibri" panose="020F0502020204030204" pitchFamily="34" charset="0"/>
                              <a:cs typeface="Times New Roman" panose="02020603050405020304" pitchFamily="18" charset="0"/>
                            </a:rPr>
                          </m:ctrlPr>
                        </m:sSubPr>
                        <m:e>
                          <m:r>
                            <a:rPr lang="es-EC" sz="2800" i="1">
                              <a:latin typeface="Cambria Math" panose="02040503050406030204" pitchFamily="18" charset="0"/>
                              <a:ea typeface="Calibri" panose="020F0502020204030204" pitchFamily="34" charset="0"/>
                              <a:cs typeface="Times New Roman" panose="02020603050405020304" pitchFamily="18" charset="0"/>
                            </a:rPr>
                            <m:t>𝐹</m:t>
                          </m:r>
                        </m:e>
                        <m:sub>
                          <m:r>
                            <a:rPr lang="es-EC" sz="2800" i="1">
                              <a:latin typeface="Cambria Math" panose="02040503050406030204" pitchFamily="18" charset="0"/>
                              <a:ea typeface="Calibri" panose="020F0502020204030204" pitchFamily="34" charset="0"/>
                              <a:cs typeface="Times New Roman" panose="02020603050405020304" pitchFamily="18" charset="0"/>
                            </a:rPr>
                            <m:t>𝑑𝑖𝑠𝑒𝑛𝑜</m:t>
                          </m:r>
                        </m:sub>
                      </m:sSub>
                      <m:r>
                        <a:rPr lang="es-EC" sz="2800" i="1">
                          <a:latin typeface="Cambria Math" panose="02040503050406030204" pitchFamily="18" charset="0"/>
                          <a:ea typeface="Calibri" panose="020F0502020204030204" pitchFamily="34" charset="0"/>
                          <a:cs typeface="Times New Roman" panose="02020603050405020304" pitchFamily="18" charset="0"/>
                        </a:rPr>
                        <m:t>=23</m:t>
                      </m:r>
                    </m:oMath>
                  </m:oMathPara>
                </a14:m>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p>
                <a:pPr marL="182880"/>
                <a:r>
                  <a:rPr lang="es-EC" sz="2800" dirty="0">
                    <a:latin typeface="Times New Roman" panose="02020603050405020304" pitchFamily="18" charset="0"/>
                    <a:ea typeface="Calibri" panose="020F0502020204030204" pitchFamily="34" charset="0"/>
                    <a:cs typeface="Times New Roman" panose="02020603050405020304" pitchFamily="18" charset="0"/>
                  </a:rPr>
                  <a:t>Esto indica un factor de seguridad y diseño elevado, pero la selección de este diseño se justifica ya que la estructura es realizada con platinas estándar de acero lo que reduce el proceso de manufactura y el costo.</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Rectángulo 4"/>
              <p:cNvSpPr>
                <a:spLocks noRot="1" noChangeAspect="1" noMove="1" noResize="1" noEditPoints="1" noAdjustHandles="1" noChangeArrowheads="1" noChangeShapeType="1" noTextEdit="1"/>
              </p:cNvSpPr>
              <p:nvPr/>
            </p:nvSpPr>
            <p:spPr>
              <a:xfrm>
                <a:off x="342900" y="4445515"/>
                <a:ext cx="11087100" cy="2246769"/>
              </a:xfrm>
              <a:prstGeom prst="rect">
                <a:avLst/>
              </a:prstGeom>
              <a:blipFill>
                <a:blip r:embed="rId3"/>
                <a:stretch>
                  <a:fillRect t="-2981" b="-6233"/>
                </a:stretch>
              </a:blipFill>
            </p:spPr>
            <p:txBody>
              <a:bodyPr/>
              <a:lstStyle/>
              <a:p>
                <a:r>
                  <a:rPr lang="es-EC">
                    <a:noFill/>
                  </a:rPr>
                  <a:t> </a:t>
                </a:r>
              </a:p>
            </p:txBody>
          </p:sp>
        </mc:Fallback>
      </mc:AlternateContent>
    </p:spTree>
    <p:extLst>
      <p:ext uri="{BB962C8B-B14F-4D97-AF65-F5344CB8AC3E}">
        <p14:creationId xmlns:p14="http://schemas.microsoft.com/office/powerpoint/2010/main" val="1436665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Relación de poleas.</a:t>
            </a:r>
          </a:p>
        </p:txBody>
      </p:sp>
      <p:pic>
        <p:nvPicPr>
          <p:cNvPr id="4" name="Picture 1087" descr="http://www.aulatecnologia.com/BACHILLERATO/1_bg/APUNTES/mecanismos/jpg2/poleas_y_correas.JPG"/>
          <p:cNvPicPr>
            <a:picLocks noGrp="1"/>
          </p:cNvPicPr>
          <p:nvPr>
            <p:ph idx="1"/>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5798820" y="865664"/>
            <a:ext cx="6225540" cy="4186396"/>
          </a:xfrm>
          <a:prstGeom prst="rect">
            <a:avLst/>
          </a:prstGeom>
          <a:noFill/>
          <a:ln>
            <a:noFill/>
          </a:ln>
        </p:spPr>
      </p:pic>
      <p:pic>
        <p:nvPicPr>
          <p:cNvPr id="5" name="Imagen 4"/>
          <p:cNvPicPr>
            <a:picLocks noChangeAspect="1"/>
          </p:cNvPicPr>
          <p:nvPr/>
        </p:nvPicPr>
        <p:blipFill>
          <a:blip r:embed="rId3"/>
          <a:stretch>
            <a:fillRect/>
          </a:stretch>
        </p:blipFill>
        <p:spPr>
          <a:xfrm>
            <a:off x="342900" y="1265396"/>
            <a:ext cx="4769359" cy="2733317"/>
          </a:xfrm>
          <a:prstGeom prst="rect">
            <a:avLst/>
          </a:prstGeom>
        </p:spPr>
      </p:pic>
      <p:sp>
        <p:nvSpPr>
          <p:cNvPr id="6" name="Rectángulo 5"/>
          <p:cNvSpPr/>
          <p:nvPr/>
        </p:nvSpPr>
        <p:spPr>
          <a:xfrm>
            <a:off x="342900" y="4923026"/>
            <a:ext cx="11681460" cy="1569660"/>
          </a:xfrm>
          <a:prstGeom prst="rect">
            <a:avLst/>
          </a:prstGeom>
        </p:spPr>
        <p:txBody>
          <a:bodyPr wrap="square">
            <a:spAutoFit/>
          </a:bodyPr>
          <a:lstStyle/>
          <a:p>
            <a:pPr marL="182880">
              <a:lnSpc>
                <a:spcPct val="200000"/>
              </a:lnSpc>
            </a:pPr>
            <a:r>
              <a:rPr lang="es-EC" sz="2400" dirty="0">
                <a:latin typeface="Times New Roman" panose="02020603050405020304" pitchFamily="18" charset="0"/>
                <a:ea typeface="Times New Roman" panose="02020603050405020304" pitchFamily="18" charset="0"/>
                <a:cs typeface="Times New Roman" panose="02020603050405020304" pitchFamily="18" charset="0"/>
              </a:rPr>
              <a:t>Esta relación indica que, si en el motor se requieren dar 200 pasos para dar una vuelta a la rueda de 40 dientes, ahora van a ser necesarios: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3283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94360" y="0"/>
            <a:ext cx="9372600" cy="6740043"/>
          </a:xfrm>
          <a:prstGeom prst="rect">
            <a:avLst/>
          </a:prstGeom>
        </p:spPr>
      </p:pic>
    </p:spTree>
    <p:extLst>
      <p:ext uri="{BB962C8B-B14F-4D97-AF65-F5344CB8AC3E}">
        <p14:creationId xmlns:p14="http://schemas.microsoft.com/office/powerpoint/2010/main" val="41984247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75260"/>
            <a:ext cx="8596668" cy="1320800"/>
          </a:xfrm>
        </p:spPr>
        <p:txBody>
          <a:bodyPr/>
          <a:lstStyle/>
          <a:p>
            <a:r>
              <a:rPr lang="es-EC" dirty="0"/>
              <a:t>Selección del material</a:t>
            </a:r>
          </a:p>
        </p:txBody>
      </p:sp>
      <p:sp>
        <p:nvSpPr>
          <p:cNvPr id="3" name="Marcador de contenido 2"/>
          <p:cNvSpPr>
            <a:spLocks noGrp="1"/>
          </p:cNvSpPr>
          <p:nvPr>
            <p:ph idx="1"/>
          </p:nvPr>
        </p:nvSpPr>
        <p:spPr>
          <a:xfrm>
            <a:off x="471594" y="835660"/>
            <a:ext cx="11255586" cy="3880773"/>
          </a:xfrm>
        </p:spPr>
        <p:txBody>
          <a:bodyPr/>
          <a:lstStyle/>
          <a:p>
            <a:r>
              <a:rPr lang="es-EC" sz="2400" dirty="0"/>
              <a:t>En la selección del material se tiene que considerar el resultado de cada uno de los elementos sometidos a esfuerzos de flexión y deflexión, tomando en cuenta los concentradores de esfuerzos de cada eje y a su vez los puntos críticos de los ya mencionados siendo como máximo del eje principal. Se va a diseñar la maquina con dos tipos de materiales:</a:t>
            </a:r>
          </a:p>
          <a:p>
            <a:endParaRPr lang="es-EC" dirty="0"/>
          </a:p>
        </p:txBody>
      </p:sp>
      <p:pic>
        <p:nvPicPr>
          <p:cNvPr id="4" name="Picture 1088"/>
          <p:cNvPicPr/>
          <p:nvPr/>
        </p:nvPicPr>
        <p:blipFill rotWithShape="1">
          <a:blip r:embed="rId2">
            <a:extLst>
              <a:ext uri="{28A0092B-C50C-407E-A947-70E740481C1C}">
                <a14:useLocalDpi xmlns:a14="http://schemas.microsoft.com/office/drawing/2010/main" val="0"/>
              </a:ext>
            </a:extLst>
          </a:blip>
          <a:srcRect b="18531"/>
          <a:stretch/>
        </p:blipFill>
        <p:spPr bwMode="auto">
          <a:xfrm>
            <a:off x="471594" y="2776046"/>
            <a:ext cx="5110163" cy="3645565"/>
          </a:xfrm>
          <a:prstGeom prst="rect">
            <a:avLst/>
          </a:prstGeom>
          <a:ln>
            <a:noFill/>
          </a:ln>
          <a:extLst>
            <a:ext uri="{53640926-AAD7-44D8-BBD7-CCE9431645EC}">
              <a14:shadowObscured xmlns:a14="http://schemas.microsoft.com/office/drawing/2010/main"/>
            </a:ext>
          </a:extLst>
        </p:spPr>
      </p:pic>
      <p:pic>
        <p:nvPicPr>
          <p:cNvPr id="5" name="Picture 1089"/>
          <p:cNvPicPr/>
          <p:nvPr/>
        </p:nvPicPr>
        <p:blipFill>
          <a:blip r:embed="rId3"/>
          <a:stretch>
            <a:fillRect/>
          </a:stretch>
        </p:blipFill>
        <p:spPr>
          <a:xfrm>
            <a:off x="5581756" y="2994660"/>
            <a:ext cx="6328304" cy="3657600"/>
          </a:xfrm>
          <a:prstGeom prst="rect">
            <a:avLst/>
          </a:prstGeom>
        </p:spPr>
      </p:pic>
    </p:spTree>
    <p:extLst>
      <p:ext uri="{BB962C8B-B14F-4D97-AF65-F5344CB8AC3E}">
        <p14:creationId xmlns:p14="http://schemas.microsoft.com/office/powerpoint/2010/main" val="31252240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596668" cy="1320800"/>
          </a:xfrm>
        </p:spPr>
        <p:txBody>
          <a:bodyPr/>
          <a:lstStyle/>
          <a:p>
            <a:r>
              <a:rPr lang="es-EC" dirty="0"/>
              <a:t>Selección de partes estándar</a:t>
            </a:r>
          </a:p>
        </p:txBody>
      </p:sp>
      <p:pic>
        <p:nvPicPr>
          <p:cNvPr id="4" name="Imagen 3" descr="http://www.ferrelugue.com/photos/Platinas.jpg"/>
          <p:cNvPicPr/>
          <p:nvPr/>
        </p:nvPicPr>
        <p:blipFill>
          <a:blip r:embed="rId2">
            <a:extLst>
              <a:ext uri="{28A0092B-C50C-407E-A947-70E740481C1C}">
                <a14:useLocalDpi xmlns:a14="http://schemas.microsoft.com/office/drawing/2010/main" val="0"/>
              </a:ext>
            </a:extLst>
          </a:blip>
          <a:srcRect/>
          <a:stretch>
            <a:fillRect/>
          </a:stretch>
        </p:blipFill>
        <p:spPr bwMode="auto">
          <a:xfrm>
            <a:off x="457200" y="820420"/>
            <a:ext cx="1988820" cy="1579880"/>
          </a:xfrm>
          <a:prstGeom prst="rect">
            <a:avLst/>
          </a:prstGeom>
          <a:ln>
            <a:noFill/>
          </a:ln>
          <a:effectLst>
            <a:softEdge rad="112500"/>
          </a:effectLst>
        </p:spPr>
      </p:pic>
      <p:pic>
        <p:nvPicPr>
          <p:cNvPr id="6" name="Imagen 5" descr="http://c323980.r80.cf1.rackcdn.com/productos/867487/867487-d.jpg"/>
          <p:cNvPicPr/>
          <p:nvPr/>
        </p:nvPicPr>
        <p:blipFill rotWithShape="1">
          <a:blip r:embed="rId3">
            <a:extLst>
              <a:ext uri="{28A0092B-C50C-407E-A947-70E740481C1C}">
                <a14:useLocalDpi xmlns:a14="http://schemas.microsoft.com/office/drawing/2010/main" val="0"/>
              </a:ext>
            </a:extLst>
          </a:blip>
          <a:srcRect t="17966" b="21662"/>
          <a:stretch/>
        </p:blipFill>
        <p:spPr bwMode="auto">
          <a:xfrm>
            <a:off x="3848754" y="2756212"/>
            <a:ext cx="2364740" cy="1439545"/>
          </a:xfrm>
          <a:prstGeom prst="rect">
            <a:avLst/>
          </a:prstGeom>
          <a:ln>
            <a:noFill/>
          </a:ln>
          <a:effectLst>
            <a:softEdge rad="112500"/>
          </a:effectLst>
          <a:extLst>
            <a:ext uri="{53640926-AAD7-44D8-BBD7-CCE9431645EC}">
              <a14:shadowObscured xmlns:a14="http://schemas.microsoft.com/office/drawing/2010/main"/>
            </a:ext>
          </a:extLst>
        </p:spPr>
      </p:pic>
      <p:pic>
        <p:nvPicPr>
          <p:cNvPr id="7" name="Imagen 6" descr="http://www.tme.eu/html/gfx/ramka_958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7961" y="3111180"/>
            <a:ext cx="1443355" cy="1079500"/>
          </a:xfrm>
          <a:prstGeom prst="rect">
            <a:avLst/>
          </a:prstGeom>
          <a:noFill/>
          <a:ln>
            <a:noFill/>
          </a:ln>
        </p:spPr>
      </p:pic>
      <p:pic>
        <p:nvPicPr>
          <p:cNvPr id="8" name="Imagen 7" descr="http://g01.a.alicdn.com/kf/HTB17hzxHVXXXXc4XpXXq6xXFXXX0/316-A4-80-nylon-tuercas-de-seguridad-autoblocantes-autoblocante-tuerca-lock-M5.jpg"/>
          <p:cNvPicPr/>
          <p:nvPr/>
        </p:nvPicPr>
        <p:blipFill rotWithShape="1">
          <a:blip r:embed="rId5" cstate="print">
            <a:extLst>
              <a:ext uri="{28A0092B-C50C-407E-A947-70E740481C1C}">
                <a14:useLocalDpi xmlns:a14="http://schemas.microsoft.com/office/drawing/2010/main" val="0"/>
              </a:ext>
            </a:extLst>
          </a:blip>
          <a:srcRect l="20879" t="28751" r="24700" b="18540"/>
          <a:stretch/>
        </p:blipFill>
        <p:spPr bwMode="auto">
          <a:xfrm>
            <a:off x="237767" y="2851465"/>
            <a:ext cx="1486535" cy="1439545"/>
          </a:xfrm>
          <a:prstGeom prst="rect">
            <a:avLst/>
          </a:prstGeom>
          <a:ln>
            <a:noFill/>
          </a:ln>
          <a:effectLst>
            <a:softEdge rad="112500"/>
          </a:effectLst>
          <a:extLst>
            <a:ext uri="{53640926-AAD7-44D8-BBD7-CCE9431645EC}">
              <a14:shadowObscured xmlns:a14="http://schemas.microsoft.com/office/drawing/2010/main"/>
            </a:ext>
          </a:extLst>
        </p:spPr>
      </p:pic>
      <p:pic>
        <p:nvPicPr>
          <p:cNvPr id="9" name="Imagen 8" descr="http://www.barracasanmartin.com.uy/shopping/images/chapa_lisa.jpg.JPG"/>
          <p:cNvPicPr/>
          <p:nvPr/>
        </p:nvPicPr>
        <p:blipFill rotWithShape="1">
          <a:blip r:embed="rId6">
            <a:extLst>
              <a:ext uri="{28A0092B-C50C-407E-A947-70E740481C1C}">
                <a14:useLocalDpi xmlns:a14="http://schemas.microsoft.com/office/drawing/2010/main" val="0"/>
              </a:ext>
            </a:extLst>
          </a:blip>
          <a:srcRect b="14074"/>
          <a:stretch/>
        </p:blipFill>
        <p:spPr bwMode="auto">
          <a:xfrm>
            <a:off x="7482897" y="820420"/>
            <a:ext cx="2792730" cy="1439545"/>
          </a:xfrm>
          <a:prstGeom prst="rect">
            <a:avLst/>
          </a:prstGeom>
          <a:ln>
            <a:noFill/>
          </a:ln>
          <a:effectLst>
            <a:softEdge rad="112500"/>
          </a:effectLst>
          <a:extLst>
            <a:ext uri="{53640926-AAD7-44D8-BBD7-CCE9431645EC}">
              <a14:shadowObscured xmlns:a14="http://schemas.microsoft.com/office/drawing/2010/main"/>
            </a:ext>
          </a:extLst>
        </p:spPr>
      </p:pic>
      <p:pic>
        <p:nvPicPr>
          <p:cNvPr id="10" name="Imagen 9" descr="http://img.directindustry.es/images_di/photo-g/39388-2675581.jpg"/>
          <p:cNvPicPr/>
          <p:nvPr/>
        </p:nvPicPr>
        <p:blipFill rotWithShape="1">
          <a:blip r:embed="rId7" cstate="print">
            <a:extLst>
              <a:ext uri="{28A0092B-C50C-407E-A947-70E740481C1C}">
                <a14:useLocalDpi xmlns:a14="http://schemas.microsoft.com/office/drawing/2010/main" val="0"/>
              </a:ext>
            </a:extLst>
          </a:blip>
          <a:srcRect t="9443" b="7009"/>
          <a:stretch/>
        </p:blipFill>
        <p:spPr bwMode="auto">
          <a:xfrm>
            <a:off x="5251488" y="1094739"/>
            <a:ext cx="1861820" cy="1259840"/>
          </a:xfrm>
          <a:prstGeom prst="rect">
            <a:avLst/>
          </a:prstGeom>
          <a:noFill/>
          <a:ln>
            <a:noFill/>
          </a:ln>
          <a:extLst>
            <a:ext uri="{53640926-AAD7-44D8-BBD7-CCE9431645EC}">
              <a14:shadowObscured xmlns:a14="http://schemas.microsoft.com/office/drawing/2010/main"/>
            </a:ext>
          </a:extLst>
        </p:spPr>
      </p:pic>
      <p:pic>
        <p:nvPicPr>
          <p:cNvPr id="11" name="Imagen 10" descr="http://provenetci.com/catalogo/fotos/Anillo%20Seeger%20RS.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12459" y="986472"/>
            <a:ext cx="1672590" cy="1247775"/>
          </a:xfrm>
          <a:prstGeom prst="rect">
            <a:avLst/>
          </a:prstGeom>
          <a:noFill/>
          <a:ln>
            <a:noFill/>
          </a:ln>
        </p:spPr>
      </p:pic>
      <p:pic>
        <p:nvPicPr>
          <p:cNvPr id="12" name="Imagen 11" descr="https://encrypted-tbn3.gstatic.com/images?q=tbn:ANd9GcRC58jASqyafisFm3KozTkBIFMbHCdPrUUmXx8qB4jRoFCk5j9W"/>
          <p:cNvPicPr/>
          <p:nvPr/>
        </p:nvPicPr>
        <p:blipFill>
          <a:blip r:embed="rId9">
            <a:extLst>
              <a:ext uri="{28A0092B-C50C-407E-A947-70E740481C1C}">
                <a14:useLocalDpi xmlns:a14="http://schemas.microsoft.com/office/drawing/2010/main" val="0"/>
              </a:ext>
            </a:extLst>
          </a:blip>
          <a:srcRect/>
          <a:stretch>
            <a:fillRect/>
          </a:stretch>
        </p:blipFill>
        <p:spPr bwMode="auto">
          <a:xfrm>
            <a:off x="6762115" y="2768280"/>
            <a:ext cx="2462530" cy="1362075"/>
          </a:xfrm>
          <a:prstGeom prst="rect">
            <a:avLst/>
          </a:prstGeom>
          <a:ln>
            <a:noFill/>
          </a:ln>
          <a:effectLst>
            <a:softEdge rad="112500"/>
          </a:effectLst>
        </p:spPr>
      </p:pic>
      <p:pic>
        <p:nvPicPr>
          <p:cNvPr id="13" name="Imagen 12" descr="http://g03.s.alicdn.com/kf/HTB121ogGVXXXXaFaXXXq6xXFXXXw/221839952/HTB121ogGVXXXXaFaXXXq6xXFXXXw.jpg"/>
          <p:cNvPicPr/>
          <p:nvPr/>
        </p:nvPicPr>
        <p:blipFill rotWithShape="1">
          <a:blip r:embed="rId10" cstate="print">
            <a:extLst>
              <a:ext uri="{28A0092B-C50C-407E-A947-70E740481C1C}">
                <a14:useLocalDpi xmlns:a14="http://schemas.microsoft.com/office/drawing/2010/main" val="0"/>
              </a:ext>
            </a:extLst>
          </a:blip>
          <a:srcRect l="12280" t="11470" r="19883" b="18902"/>
          <a:stretch/>
        </p:blipFill>
        <p:spPr bwMode="auto">
          <a:xfrm>
            <a:off x="9783464" y="2870515"/>
            <a:ext cx="1227455" cy="1259840"/>
          </a:xfrm>
          <a:prstGeom prst="rect">
            <a:avLst/>
          </a:prstGeom>
          <a:noFill/>
          <a:ln>
            <a:noFill/>
          </a:ln>
          <a:extLst>
            <a:ext uri="{53640926-AAD7-44D8-BBD7-CCE9431645EC}">
              <a14:shadowObscured xmlns:a14="http://schemas.microsoft.com/office/drawing/2010/main"/>
            </a:ext>
          </a:extLst>
        </p:spPr>
      </p:pic>
      <p:pic>
        <p:nvPicPr>
          <p:cNvPr id="14" name="Imagen 13" descr="http://www.aasuministros.com.mx/archivos/images/productos/chumaceras/chumacera%20de%20piso.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3656" y="4986328"/>
            <a:ext cx="1762364" cy="1391611"/>
          </a:xfrm>
          <a:prstGeom prst="rect">
            <a:avLst/>
          </a:prstGeom>
          <a:noFill/>
          <a:ln>
            <a:noFill/>
          </a:ln>
        </p:spPr>
      </p:pic>
      <p:pic>
        <p:nvPicPr>
          <p:cNvPr id="15" name="Imagen 14" descr="http://ecx.images-amazon.com/images/I/51Ju-MK0MtL._SX355_.jp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12459" y="4986328"/>
            <a:ext cx="1270635" cy="1259840"/>
          </a:xfrm>
          <a:prstGeom prst="rect">
            <a:avLst/>
          </a:prstGeom>
          <a:noFill/>
          <a:ln>
            <a:noFill/>
          </a:ln>
        </p:spPr>
      </p:pic>
      <p:pic>
        <p:nvPicPr>
          <p:cNvPr id="16" name="Imagen 15" descr="http://www.schlampenzentrale.de/ebaypic/2014/madenschrauben/madenschraube.jp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31124" y="5052213"/>
            <a:ext cx="1424305" cy="1259840"/>
          </a:xfrm>
          <a:prstGeom prst="rect">
            <a:avLst/>
          </a:prstGeom>
          <a:noFill/>
          <a:ln>
            <a:noFill/>
          </a:ln>
        </p:spPr>
      </p:pic>
      <p:pic>
        <p:nvPicPr>
          <p:cNvPr id="17" name="Imagen 16" descr="http://www.coldrolledstainlesssteelcoils.com/photo/pl2448872-acero_de_aleaci_n_de_n_quel_de_la_barra_redonda_del_cambiador_de_la_agua_de_mar_astm_b164_monel_400_inconel_600.jp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35785" y="4947915"/>
            <a:ext cx="1679575" cy="1259840"/>
          </a:xfrm>
          <a:prstGeom prst="rect">
            <a:avLst/>
          </a:prstGeom>
          <a:ln>
            <a:noFill/>
          </a:ln>
          <a:effectLst>
            <a:softEdge rad="112500"/>
          </a:effectLst>
        </p:spPr>
      </p:pic>
      <p:pic>
        <p:nvPicPr>
          <p:cNvPr id="18" name="Imagen 17" descr="http://i01.i.aliimg.com/img/pb/117/401/511/511401117_864.jpg"/>
          <p:cNvPicPr/>
          <p:nvPr/>
        </p:nvPicPr>
        <p:blipFill rotWithShape="1">
          <a:blip r:embed="rId15">
            <a:extLst>
              <a:ext uri="{28A0092B-C50C-407E-A947-70E740481C1C}">
                <a14:useLocalDpi xmlns:a14="http://schemas.microsoft.com/office/drawing/2010/main" val="0"/>
              </a:ext>
            </a:extLst>
          </a:blip>
          <a:srcRect l="52253" r="5597" b="46822"/>
          <a:stretch/>
        </p:blipFill>
        <p:spPr bwMode="auto">
          <a:xfrm>
            <a:off x="9756178" y="4947915"/>
            <a:ext cx="1137285" cy="12598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03430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596668" cy="1320800"/>
          </a:xfrm>
        </p:spPr>
        <p:txBody>
          <a:bodyPr/>
          <a:lstStyle/>
          <a:p>
            <a:r>
              <a:rPr lang="es-EC" dirty="0"/>
              <a:t>Diagrama neumático.</a:t>
            </a:r>
          </a:p>
        </p:txBody>
      </p:sp>
      <p:sp>
        <p:nvSpPr>
          <p:cNvPr id="5" name="Rectángulo 4"/>
          <p:cNvSpPr/>
          <p:nvPr/>
        </p:nvSpPr>
        <p:spPr>
          <a:xfrm>
            <a:off x="0" y="5148104"/>
            <a:ext cx="12192000" cy="1631216"/>
          </a:xfrm>
          <a:prstGeom prst="rect">
            <a:avLst/>
          </a:prstGeom>
        </p:spPr>
        <p:txBody>
          <a:bodyPr wrap="square">
            <a:spAutoFit/>
          </a:bodyPr>
          <a:lstStyle/>
          <a:p>
            <a:pPr marL="182880" indent="180340" algn="just">
              <a:spcAft>
                <a:spcPts val="0"/>
              </a:spcAft>
            </a:pPr>
            <a:r>
              <a:rPr lang="es-EC" sz="2000" dirty="0">
                <a:latin typeface="Times New Roman" panose="02020603050405020304" pitchFamily="18" charset="0"/>
                <a:ea typeface="Calibri" panose="020F0502020204030204" pitchFamily="34" charset="0"/>
                <a:cs typeface="Times New Roman" panose="02020603050405020304" pitchFamily="18" charset="0"/>
              </a:rPr>
              <a:t>Las electroválvulas serán activadas por una señal del controlador el momento que deban cerrarse y por una segunda señal el momento que deban abrirse por lo que es necesario un cilindro neumático de doble acción. Para el control del cilindro se requiere una electroválvula neumática 5/2 con muelle. Adicional a esto se quiere controlar la velocidad con la que los cilindros salen y regresan por lo que se colocara una válvula de control de flujo en el escape de aire de las válvulas 5/2.</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descr="http://i.ebayimg.com/images/g/siwAAMXQfvlSjvMQ/s-l160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40957" y="114935"/>
            <a:ext cx="1439545" cy="1439545"/>
          </a:xfrm>
          <a:prstGeom prst="rect">
            <a:avLst/>
          </a:prstGeom>
          <a:ln>
            <a:noFill/>
          </a:ln>
          <a:effectLst>
            <a:softEdge rad="112500"/>
          </a:effectLst>
        </p:spPr>
      </p:pic>
      <p:pic>
        <p:nvPicPr>
          <p:cNvPr id="7" name="Imagen 6" descr="http://i.ebayimg.com/images/g/WWcAAOxyhodRz9dO/s-l1600.jpg"/>
          <p:cNvPicPr/>
          <p:nvPr/>
        </p:nvPicPr>
        <p:blipFill rotWithShape="1">
          <a:blip r:embed="rId3" cstate="print">
            <a:extLst>
              <a:ext uri="{28A0092B-C50C-407E-A947-70E740481C1C}">
                <a14:useLocalDpi xmlns:a14="http://schemas.microsoft.com/office/drawing/2010/main" val="0"/>
              </a:ext>
            </a:extLst>
          </a:blip>
          <a:srcRect l="15060" t="9780" r="17508" b="22545"/>
          <a:stretch/>
        </p:blipFill>
        <p:spPr bwMode="auto">
          <a:xfrm>
            <a:off x="10636841" y="1554480"/>
            <a:ext cx="1247775" cy="1095375"/>
          </a:xfrm>
          <a:prstGeom prst="rect">
            <a:avLst/>
          </a:prstGeom>
          <a:noFill/>
          <a:ln>
            <a:noFill/>
          </a:ln>
          <a:extLst>
            <a:ext uri="{53640926-AAD7-44D8-BBD7-CCE9431645EC}">
              <a14:shadowObscured xmlns:a14="http://schemas.microsoft.com/office/drawing/2010/main"/>
            </a:ext>
          </a:extLst>
        </p:spPr>
      </p:pic>
      <p:pic>
        <p:nvPicPr>
          <p:cNvPr id="8" name="Picture 1108"/>
          <p:cNvPicPr/>
          <p:nvPr/>
        </p:nvPicPr>
        <p:blipFill rotWithShape="1">
          <a:blip r:embed="rId4"/>
          <a:srcRect t="-1" r="68765" b="-5528"/>
          <a:stretch/>
        </p:blipFill>
        <p:spPr>
          <a:xfrm>
            <a:off x="10713080" y="2793247"/>
            <a:ext cx="1267422" cy="1537890"/>
          </a:xfrm>
          <a:prstGeom prst="rect">
            <a:avLst/>
          </a:prstGeom>
          <a:ln>
            <a:noFill/>
          </a:ln>
          <a:effectLst>
            <a:softEdge rad="112500"/>
          </a:effectLst>
        </p:spPr>
      </p:pic>
      <p:pic>
        <p:nvPicPr>
          <p:cNvPr id="9" name="Imagen 8" descr="http://i.ebayimg.com/images/g/R5IAAOSwv0tVGQLi/s-l160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76154" y="3779204"/>
            <a:ext cx="1390650" cy="1390650"/>
          </a:xfrm>
          <a:prstGeom prst="rect">
            <a:avLst/>
          </a:prstGeom>
          <a:ln>
            <a:noFill/>
          </a:ln>
          <a:effectLst>
            <a:softEdge rad="112500"/>
          </a:effectLst>
        </p:spPr>
      </p:pic>
      <p:pic>
        <p:nvPicPr>
          <p:cNvPr id="10" name="Picture 1111"/>
          <p:cNvPicPr/>
          <p:nvPr/>
        </p:nvPicPr>
        <p:blipFill rotWithShape="1">
          <a:blip r:embed="rId6"/>
          <a:srcRect l="37992" t="15524" r="5362" b="12033"/>
          <a:stretch/>
        </p:blipFill>
        <p:spPr bwMode="auto">
          <a:xfrm>
            <a:off x="525780" y="685800"/>
            <a:ext cx="9075420" cy="40030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28925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20980"/>
            <a:ext cx="2385906" cy="556260"/>
          </a:xfrm>
        </p:spPr>
        <p:txBody>
          <a:bodyPr>
            <a:normAutofit fontScale="90000"/>
          </a:bodyPr>
          <a:lstStyle/>
          <a:p>
            <a:pPr lvl="1" algn="l" defTabSz="457200" rtl="0">
              <a:spcBef>
                <a:spcPct val="0"/>
              </a:spcBef>
            </a:pPr>
            <a:r>
              <a:rPr lang="es-EC" sz="3200" b="1" dirty="0"/>
              <a:t>Objetivos.</a:t>
            </a:r>
            <a:br>
              <a:rPr lang="es-EC" b="1" dirty="0"/>
            </a:br>
            <a:endParaRPr lang="es-EC" dirty="0"/>
          </a:p>
        </p:txBody>
      </p:sp>
      <p:sp>
        <p:nvSpPr>
          <p:cNvPr id="3" name="Marcador de contenido 2"/>
          <p:cNvSpPr>
            <a:spLocks noGrp="1"/>
          </p:cNvSpPr>
          <p:nvPr>
            <p:ph idx="1"/>
          </p:nvPr>
        </p:nvSpPr>
        <p:spPr>
          <a:xfrm>
            <a:off x="677334" y="777240"/>
            <a:ext cx="8901006" cy="5692140"/>
          </a:xfrm>
        </p:spPr>
        <p:txBody>
          <a:bodyPr>
            <a:normAutofit/>
          </a:bodyPr>
          <a:lstStyle/>
          <a:p>
            <a:pPr marL="914400" lvl="2" indent="0" algn="just">
              <a:buNone/>
            </a:pPr>
            <a:r>
              <a:rPr lang="es-EC" sz="3200" u="sng" dirty="0"/>
              <a:t>General.</a:t>
            </a:r>
          </a:p>
          <a:p>
            <a:pPr lvl="0" algn="just"/>
            <a:r>
              <a:rPr lang="es-EC" dirty="0"/>
              <a:t>Diseñar y construir una máquina semiautomática para el bobinado de inducidos de motores eléctricos, para la empresa “Servicios Eléctricos Industriales Delta” (Ambato – Ecuador).</a:t>
            </a:r>
            <a:endParaRPr lang="es-EC" sz="1600" dirty="0"/>
          </a:p>
          <a:p>
            <a:pPr marL="0" lvl="2" indent="0" algn="just">
              <a:buNone/>
            </a:pPr>
            <a:r>
              <a:rPr lang="es-EC" sz="3200" dirty="0"/>
              <a:t>		</a:t>
            </a:r>
            <a:r>
              <a:rPr lang="es-EC" sz="3200" u="sng" dirty="0"/>
              <a:t>Específicos.</a:t>
            </a:r>
          </a:p>
          <a:p>
            <a:pPr lvl="0" algn="just"/>
            <a:r>
              <a:rPr lang="es-EC" dirty="0"/>
              <a:t>Diseñar específicamente los componentes mecánicos y electrónicos de la máquina para que sea posible su operación en inducidos de motores eléctricos de un diámetro comprendido entre (30 -70) </a:t>
            </a:r>
            <a:r>
              <a:rPr lang="es-EC" dirty="0" err="1"/>
              <a:t>mm.</a:t>
            </a:r>
            <a:endParaRPr lang="es-EC" dirty="0"/>
          </a:p>
          <a:p>
            <a:pPr lvl="0" algn="just"/>
            <a:r>
              <a:rPr lang="es-EC" dirty="0"/>
              <a:t>Dar autonomía de funcionamiento a la máquina para realizar el bobinado completo de un inducido eléctrico, basado en especificaciones solicitadas por la empresa auspiciante.</a:t>
            </a:r>
          </a:p>
          <a:p>
            <a:pPr lvl="0" algn="just"/>
            <a:r>
              <a:rPr lang="es-EC" dirty="0"/>
              <a:t>Realizar el algoritmo de secuencia de funcionamiento de la máquina, para que cumpla con el proceso de manera cíclica.</a:t>
            </a:r>
          </a:p>
          <a:p>
            <a:pPr lvl="0" algn="just"/>
            <a:r>
              <a:rPr lang="es-EC" dirty="0"/>
              <a:t>Diseñar la interfaz de la máquina, para el ingreso de los parámetros requeridos por el usuario para el proceso.</a:t>
            </a:r>
          </a:p>
          <a:p>
            <a:endParaRPr lang="es-EC" dirty="0"/>
          </a:p>
        </p:txBody>
      </p:sp>
    </p:spTree>
    <p:extLst>
      <p:ext uri="{BB962C8B-B14F-4D97-AF65-F5344CB8AC3E}">
        <p14:creationId xmlns:p14="http://schemas.microsoft.com/office/powerpoint/2010/main" val="1037781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596668" cy="1320800"/>
          </a:xfrm>
        </p:spPr>
        <p:txBody>
          <a:bodyPr/>
          <a:lstStyle/>
          <a:p>
            <a:r>
              <a:rPr lang="es-EC" dirty="0"/>
              <a:t>Motores a pasos </a:t>
            </a:r>
          </a:p>
        </p:txBody>
      </p:sp>
      <p:pic>
        <p:nvPicPr>
          <p:cNvPr id="4" name="Marcador de contenido 3" descr="http://3.imimg.com/data3/CD/BP/MY-8716310/stepper-motor-for-nema-34-250x250.jpg"/>
          <p:cNvPicPr>
            <a:picLocks noGrp="1"/>
          </p:cNvPicPr>
          <p:nvPr>
            <p:ph idx="1"/>
          </p:nvPr>
        </p:nvPicPr>
        <p:blipFill rotWithShape="1">
          <a:blip r:embed="rId2">
            <a:extLst>
              <a:ext uri="{28A0092B-C50C-407E-A947-70E740481C1C}">
                <a14:useLocalDpi xmlns:a14="http://schemas.microsoft.com/office/drawing/2010/main" val="0"/>
              </a:ext>
            </a:extLst>
          </a:blip>
          <a:srcRect l="7250" t="15301" r="4534" b="17484"/>
          <a:stretch/>
        </p:blipFill>
        <p:spPr bwMode="auto">
          <a:xfrm>
            <a:off x="5136534" y="1883226"/>
            <a:ext cx="3595332" cy="2848348"/>
          </a:xfrm>
          <a:prstGeom prst="rect">
            <a:avLst/>
          </a:prstGeom>
          <a:noFill/>
          <a:ln>
            <a:noFill/>
          </a:ln>
          <a:extLst>
            <a:ext uri="{53640926-AAD7-44D8-BBD7-CCE9431645EC}">
              <a14:shadowObscured xmlns:a14="http://schemas.microsoft.com/office/drawing/2010/main"/>
            </a:ext>
          </a:extLst>
        </p:spPr>
      </p:pic>
      <p:sp>
        <p:nvSpPr>
          <p:cNvPr id="5" name="Rectángulo 4"/>
          <p:cNvSpPr/>
          <p:nvPr/>
        </p:nvSpPr>
        <p:spPr>
          <a:xfrm>
            <a:off x="419100" y="955298"/>
            <a:ext cx="6096000" cy="3785652"/>
          </a:xfrm>
          <a:prstGeom prst="rect">
            <a:avLst/>
          </a:prstGeom>
        </p:spPr>
        <p:txBody>
          <a:bodyPr>
            <a:spAutoFit/>
          </a:bodyPr>
          <a:lstStyle/>
          <a:p>
            <a:pPr marL="182880" algn="just">
              <a:lnSpc>
                <a:spcPct val="200000"/>
              </a:lnSpc>
              <a:spcAft>
                <a:spcPts val="0"/>
              </a:spcAft>
            </a:pPr>
            <a:r>
              <a:rPr lang="es-EC" sz="2400" b="1" dirty="0">
                <a:latin typeface="Times New Roman" panose="02020603050405020304" pitchFamily="18" charset="0"/>
                <a:ea typeface="Calibri" panose="020F0502020204030204" pitchFamily="34" charset="0"/>
                <a:cs typeface="Times New Roman" panose="02020603050405020304" pitchFamily="18" charset="0"/>
              </a:rPr>
              <a:t>Tensión nominal: 24V. </a:t>
            </a:r>
            <a:endParaRPr lang="es-EC" sz="2000" b="1" dirty="0">
              <a:latin typeface="Calibri" panose="020F0502020204030204" pitchFamily="34" charset="0"/>
              <a:ea typeface="Calibri" panose="020F0502020204030204" pitchFamily="34" charset="0"/>
              <a:cs typeface="Times New Roman" panose="02020603050405020304" pitchFamily="18" charset="0"/>
            </a:endParaRPr>
          </a:p>
          <a:p>
            <a:pPr marL="182880" algn="just">
              <a:lnSpc>
                <a:spcPct val="200000"/>
              </a:lnSpc>
              <a:spcAft>
                <a:spcPts val="0"/>
              </a:spcAft>
            </a:pPr>
            <a:r>
              <a:rPr lang="es-EC" sz="2400" b="1" dirty="0">
                <a:latin typeface="Times New Roman" panose="02020603050405020304" pitchFamily="18" charset="0"/>
                <a:ea typeface="Calibri" panose="020F0502020204030204" pitchFamily="34" charset="0"/>
                <a:cs typeface="Times New Roman" panose="02020603050405020304" pitchFamily="18" charset="0"/>
              </a:rPr>
              <a:t>Corriente de consumo: 3A.</a:t>
            </a:r>
            <a:endParaRPr lang="es-EC" sz="2000" b="1" dirty="0">
              <a:latin typeface="Calibri" panose="020F0502020204030204" pitchFamily="34" charset="0"/>
              <a:ea typeface="Calibri" panose="020F0502020204030204" pitchFamily="34" charset="0"/>
              <a:cs typeface="Times New Roman" panose="02020603050405020304" pitchFamily="18" charset="0"/>
            </a:endParaRPr>
          </a:p>
          <a:p>
            <a:pPr marL="182880" algn="just">
              <a:lnSpc>
                <a:spcPct val="200000"/>
              </a:lnSpc>
              <a:spcAft>
                <a:spcPts val="0"/>
              </a:spcAft>
            </a:pPr>
            <a:r>
              <a:rPr lang="es-EC" sz="2400" b="1" dirty="0">
                <a:latin typeface="Times New Roman" panose="02020603050405020304" pitchFamily="18" charset="0"/>
                <a:ea typeface="Calibri" panose="020F0502020204030204" pitchFamily="34" charset="0"/>
                <a:cs typeface="Times New Roman" panose="02020603050405020304" pitchFamily="18" charset="0"/>
              </a:rPr>
              <a:t>Par nominal: 2.1N.M.</a:t>
            </a:r>
            <a:endParaRPr lang="es-EC" sz="2000" b="1" dirty="0">
              <a:latin typeface="Calibri" panose="020F0502020204030204" pitchFamily="34" charset="0"/>
              <a:ea typeface="Calibri" panose="020F0502020204030204" pitchFamily="34" charset="0"/>
              <a:cs typeface="Times New Roman" panose="02020603050405020304" pitchFamily="18" charset="0"/>
            </a:endParaRPr>
          </a:p>
          <a:p>
            <a:pPr marL="182880" algn="just">
              <a:lnSpc>
                <a:spcPct val="200000"/>
              </a:lnSpc>
              <a:spcAft>
                <a:spcPts val="0"/>
              </a:spcAft>
            </a:pPr>
            <a:r>
              <a:rPr lang="es-EC" sz="2400" b="1" dirty="0">
                <a:latin typeface="Times New Roman" panose="02020603050405020304" pitchFamily="18" charset="0"/>
                <a:ea typeface="Calibri" panose="020F0502020204030204" pitchFamily="34" charset="0"/>
                <a:cs typeface="Times New Roman" panose="02020603050405020304" pitchFamily="18" charset="0"/>
              </a:rPr>
              <a:t>Paso Ángulo: 1.8 grados.</a:t>
            </a:r>
            <a:endParaRPr lang="es-EC" sz="2000" b="1" dirty="0">
              <a:latin typeface="Calibri" panose="020F0502020204030204" pitchFamily="34" charset="0"/>
              <a:ea typeface="Calibri" panose="020F0502020204030204" pitchFamily="34" charset="0"/>
              <a:cs typeface="Times New Roman" panose="02020603050405020304" pitchFamily="18" charset="0"/>
            </a:endParaRPr>
          </a:p>
          <a:p>
            <a:pPr marL="182880" algn="just">
              <a:lnSpc>
                <a:spcPct val="200000"/>
              </a:lnSpc>
              <a:spcAft>
                <a:spcPts val="0"/>
              </a:spcAft>
            </a:pPr>
            <a:r>
              <a:rPr lang="es-EC" sz="2400" b="1" dirty="0">
                <a:latin typeface="Times New Roman" panose="02020603050405020304" pitchFamily="18" charset="0"/>
                <a:ea typeface="Calibri" panose="020F0502020204030204" pitchFamily="34" charset="0"/>
                <a:cs typeface="Times New Roman" panose="02020603050405020304" pitchFamily="18" charset="0"/>
              </a:rPr>
              <a:t>Peso: 1,3 kg.</a:t>
            </a: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89720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i="1" dirty="0"/>
              <a:t>Módulo CNC motor a pasos</a:t>
            </a:r>
            <a:endParaRPr lang="es-EC" dirty="0"/>
          </a:p>
        </p:txBody>
      </p:sp>
      <p:sp>
        <p:nvSpPr>
          <p:cNvPr id="3" name="Marcador de contenido 2"/>
          <p:cNvSpPr>
            <a:spLocks noGrp="1"/>
          </p:cNvSpPr>
          <p:nvPr>
            <p:ph idx="1"/>
          </p:nvPr>
        </p:nvSpPr>
        <p:spPr>
          <a:xfrm>
            <a:off x="357294" y="1497649"/>
            <a:ext cx="8596668" cy="3880773"/>
          </a:xfrm>
        </p:spPr>
        <p:txBody>
          <a:bodyPr/>
          <a:lstStyle/>
          <a:p>
            <a:r>
              <a:rPr lang="es-EC" dirty="0"/>
              <a:t>Modelo: HY-DIV268N-5A.</a:t>
            </a:r>
          </a:p>
          <a:p>
            <a:r>
              <a:rPr lang="es-EC" dirty="0"/>
              <a:t>Amperaje: 0.2A – 5A. </a:t>
            </a:r>
          </a:p>
          <a:p>
            <a:r>
              <a:rPr lang="es-EC" dirty="0"/>
              <a:t>Pasos: 1 - 1/16 </a:t>
            </a:r>
          </a:p>
          <a:p>
            <a:r>
              <a:rPr lang="es-EC" dirty="0"/>
              <a:t>Voltaje: 12v - 48v DC.</a:t>
            </a:r>
          </a:p>
          <a:p>
            <a:r>
              <a:rPr lang="es-EC" dirty="0"/>
              <a:t>Temperatura de Trabajo: -10°C a 45°C.</a:t>
            </a:r>
          </a:p>
          <a:p>
            <a:endParaRPr lang="es-EC" dirty="0"/>
          </a:p>
        </p:txBody>
      </p:sp>
      <p:pic>
        <p:nvPicPr>
          <p:cNvPr id="4" name="Imagen 3"/>
          <p:cNvPicPr/>
          <p:nvPr/>
        </p:nvPicPr>
        <p:blipFill>
          <a:blip r:embed="rId2"/>
          <a:stretch>
            <a:fillRect/>
          </a:stretch>
        </p:blipFill>
        <p:spPr>
          <a:xfrm>
            <a:off x="7078490" y="1148383"/>
            <a:ext cx="4488670" cy="2829257"/>
          </a:xfrm>
          <a:prstGeom prst="rect">
            <a:avLst/>
          </a:prstGeom>
        </p:spPr>
      </p:pic>
      <p:pic>
        <p:nvPicPr>
          <p:cNvPr id="5" name="Imagen 4" descr="http://i.ebayimg.com/images/g/ohcAAOSwtvtVVb~z/s-l1600.jpg"/>
          <p:cNvPicPr/>
          <p:nvPr/>
        </p:nvPicPr>
        <p:blipFill rotWithShape="1">
          <a:blip r:embed="rId3" cstate="print">
            <a:extLst>
              <a:ext uri="{28A0092B-C50C-407E-A947-70E740481C1C}">
                <a14:useLocalDpi xmlns:a14="http://schemas.microsoft.com/office/drawing/2010/main" val="0"/>
              </a:ext>
            </a:extLst>
          </a:blip>
          <a:srcRect l="3888" t="7778" r="4446" b="12222"/>
          <a:stretch/>
        </p:blipFill>
        <p:spPr bwMode="auto">
          <a:xfrm>
            <a:off x="3558050" y="3589020"/>
            <a:ext cx="3200400" cy="29032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657388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596668" cy="1320800"/>
          </a:xfrm>
        </p:spPr>
        <p:txBody>
          <a:bodyPr/>
          <a:lstStyle/>
          <a:p>
            <a:r>
              <a:rPr lang="es-EC" dirty="0"/>
              <a:t>Diagramas electrónicos</a:t>
            </a:r>
          </a:p>
        </p:txBody>
      </p:sp>
      <p:pic>
        <p:nvPicPr>
          <p:cNvPr id="4" name="Imagen 3" descr="C:\Users\Richy\Desktop\di.bmp"/>
          <p:cNvPicPr/>
          <p:nvPr/>
        </p:nvPicPr>
        <p:blipFill rotWithShape="1">
          <a:blip r:embed="rId2" cstate="print">
            <a:extLst>
              <a:ext uri="{28A0092B-C50C-407E-A947-70E740481C1C}">
                <a14:useLocalDpi xmlns:a14="http://schemas.microsoft.com/office/drawing/2010/main" val="0"/>
              </a:ext>
            </a:extLst>
          </a:blip>
          <a:srcRect t="16549" r="7434" b="8510"/>
          <a:stretch/>
        </p:blipFill>
        <p:spPr bwMode="auto">
          <a:xfrm>
            <a:off x="205740" y="660400"/>
            <a:ext cx="11247120" cy="58089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125004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Esquema de funcionamiento.</a:t>
            </a:r>
          </a:p>
        </p:txBody>
      </p:sp>
      <p:pic>
        <p:nvPicPr>
          <p:cNvPr id="4" name="Imagen 3"/>
          <p:cNvPicPr>
            <a:picLocks noChangeAspect="1"/>
          </p:cNvPicPr>
          <p:nvPr/>
        </p:nvPicPr>
        <p:blipFill>
          <a:blip r:embed="rId2"/>
          <a:stretch>
            <a:fillRect/>
          </a:stretch>
        </p:blipFill>
        <p:spPr>
          <a:xfrm>
            <a:off x="290468" y="2354581"/>
            <a:ext cx="11520532" cy="2424112"/>
          </a:xfrm>
          <a:prstGeom prst="rect">
            <a:avLst/>
          </a:prstGeom>
        </p:spPr>
      </p:pic>
    </p:spTree>
    <p:extLst>
      <p:ext uri="{BB962C8B-B14F-4D97-AF65-F5344CB8AC3E}">
        <p14:creationId xmlns:p14="http://schemas.microsoft.com/office/powerpoint/2010/main" val="34312812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Funcionamiento del ciclo de bobinado.</a:t>
            </a:r>
          </a:p>
        </p:txBody>
      </p:sp>
      <p:pic>
        <p:nvPicPr>
          <p:cNvPr id="4" name="Imagen 3"/>
          <p:cNvPicPr>
            <a:picLocks noChangeAspect="1"/>
          </p:cNvPicPr>
          <p:nvPr/>
        </p:nvPicPr>
        <p:blipFill>
          <a:blip r:embed="rId2"/>
          <a:stretch>
            <a:fillRect/>
          </a:stretch>
        </p:blipFill>
        <p:spPr>
          <a:xfrm>
            <a:off x="2354580" y="1270000"/>
            <a:ext cx="6240780" cy="5476603"/>
          </a:xfrm>
          <a:prstGeom prst="rect">
            <a:avLst/>
          </a:prstGeom>
        </p:spPr>
      </p:pic>
    </p:spTree>
    <p:extLst>
      <p:ext uri="{BB962C8B-B14F-4D97-AF65-F5344CB8AC3E}">
        <p14:creationId xmlns:p14="http://schemas.microsoft.com/office/powerpoint/2010/main" val="15956230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596668" cy="1320800"/>
          </a:xfrm>
        </p:spPr>
        <p:txBody>
          <a:bodyPr>
            <a:normAutofit fontScale="90000"/>
          </a:bodyPr>
          <a:lstStyle/>
          <a:p>
            <a:r>
              <a:rPr lang="es-EC" i="1" dirty="0"/>
              <a:t>Datos técnicos de tarjeta controladora Arduino UNO.</a:t>
            </a:r>
            <a:br>
              <a:rPr lang="es-EC" dirty="0"/>
            </a:br>
            <a:endParaRPr lang="es-EC" dirty="0"/>
          </a:p>
        </p:txBody>
      </p:sp>
      <p:pic>
        <p:nvPicPr>
          <p:cNvPr id="4" name="Imagen 3"/>
          <p:cNvPicPr>
            <a:picLocks noChangeAspect="1"/>
          </p:cNvPicPr>
          <p:nvPr/>
        </p:nvPicPr>
        <p:blipFill>
          <a:blip r:embed="rId2"/>
          <a:stretch>
            <a:fillRect/>
          </a:stretch>
        </p:blipFill>
        <p:spPr>
          <a:xfrm>
            <a:off x="599527" y="1185885"/>
            <a:ext cx="7397613" cy="5672115"/>
          </a:xfrm>
          <a:prstGeom prst="rect">
            <a:avLst/>
          </a:prstGeom>
        </p:spPr>
      </p:pic>
      <p:pic>
        <p:nvPicPr>
          <p:cNvPr id="5" name="Picture 1120" descr="https://www.arduino.cc/en/uploads/Main/ArdGen_UNO.jpg"/>
          <p:cNvPicPr/>
          <p:nvPr/>
        </p:nvPicPr>
        <p:blipFill rotWithShape="1">
          <a:blip r:embed="rId3" cstate="print">
            <a:extLst>
              <a:ext uri="{BEBA8EAE-BF5A-486C-A8C5-ECC9F3942E4B}">
                <a14:imgProps xmlns:a14="http://schemas.microsoft.com/office/drawing/2010/main">
                  <a14:imgLayer r:embed="rId4">
                    <a14:imgEffect>
                      <a14:backgroundRemoval t="6742" b="91760" l="3750" r="90000">
                        <a14:foregroundMark x1="10250" y1="37266" x2="10250" y2="37266"/>
                        <a14:foregroundMark x1="21625" y1="47004" x2="21625" y2="47004"/>
                        <a14:foregroundMark x1="23125" y1="70599" x2="53000" y2="41011"/>
                        <a14:foregroundMark x1="17625" y1="46067" x2="9625" y2="53933"/>
                        <a14:foregroundMark x1="9875" y1="53558" x2="3750" y2="38764"/>
                        <a14:foregroundMark x1="3875" y1="38951" x2="15250" y2="28652"/>
                        <a14:foregroundMark x1="18000" y1="24345" x2="35375" y2="6742"/>
                        <a14:foregroundMark x1="54625" y1="81461" x2="58875" y2="91760"/>
                        <a14:foregroundMark x1="71875" y1="37266" x2="69625" y2="44382"/>
                        <a14:foregroundMark x1="74250" y1="75468" x2="81625" y2="67978"/>
                        <a14:backgroundMark x1="48750" y1="47940" x2="48750" y2="47940"/>
                      </a14:backgroundRemoval>
                    </a14:imgEffect>
                  </a14:imgLayer>
                </a14:imgProps>
              </a:ext>
              <a:ext uri="{28A0092B-C50C-407E-A947-70E740481C1C}">
                <a14:useLocalDpi xmlns:a14="http://schemas.microsoft.com/office/drawing/2010/main" val="0"/>
              </a:ext>
            </a:extLst>
          </a:blip>
          <a:srcRect t="4872" b="8205"/>
          <a:stretch/>
        </p:blipFill>
        <p:spPr bwMode="auto">
          <a:xfrm>
            <a:off x="7997141" y="2506684"/>
            <a:ext cx="4194860" cy="27739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492892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596668" cy="1320800"/>
          </a:xfrm>
        </p:spPr>
        <p:txBody>
          <a:bodyPr/>
          <a:lstStyle/>
          <a:p>
            <a:r>
              <a:rPr lang="es-EC" dirty="0"/>
              <a:t>Botón de paro de emergencia</a:t>
            </a:r>
          </a:p>
        </p:txBody>
      </p:sp>
      <p:pic>
        <p:nvPicPr>
          <p:cNvPr id="4" name="Picture 1124" descr="http://3.bp.blogspot.com/-TRC3QMAZots/Vc1wRmUEH4I/AAAAAAAACeE/EDteQ4jy0-g/s1600/PE.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5880" y="960121"/>
            <a:ext cx="6784340" cy="3818572"/>
          </a:xfrm>
          <a:prstGeom prst="rect">
            <a:avLst/>
          </a:prstGeom>
          <a:noFill/>
          <a:ln>
            <a:noFill/>
          </a:ln>
        </p:spPr>
      </p:pic>
      <p:sp>
        <p:nvSpPr>
          <p:cNvPr id="5" name="Rectángulo 4"/>
          <p:cNvSpPr/>
          <p:nvPr/>
        </p:nvSpPr>
        <p:spPr>
          <a:xfrm>
            <a:off x="1325880" y="4609237"/>
            <a:ext cx="7772400" cy="2202975"/>
          </a:xfrm>
          <a:prstGeom prst="rect">
            <a:avLst/>
          </a:prstGeom>
        </p:spPr>
        <p:txBody>
          <a:bodyPr wrap="square">
            <a:spAutoFit/>
          </a:bodyPr>
          <a:lstStyle/>
          <a:p>
            <a:pPr marL="457200" indent="180340" algn="just">
              <a:lnSpc>
                <a:spcPct val="200000"/>
              </a:lnSpc>
              <a:spcAft>
                <a:spcPts val="0"/>
              </a:spcAft>
            </a:pPr>
            <a:r>
              <a:rPr lang="es-EC" sz="2400" dirty="0">
                <a:latin typeface="Times New Roman" panose="02020603050405020304" pitchFamily="18" charset="0"/>
                <a:ea typeface="Calibri" panose="020F0502020204030204" pitchFamily="34" charset="0"/>
                <a:cs typeface="Times New Roman" panose="02020603050405020304" pitchFamily="18" charset="0"/>
              </a:rPr>
              <a:t>Este es de vital importancia pues en caso de algún fallo tanto en la parte mecánica como electrónica se puede detener el funcionamiento de la maquina inmediatamente.</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1125"/>
          <p:cNvPicPr/>
          <p:nvPr/>
        </p:nvPicPr>
        <p:blipFill>
          <a:blip r:embed="rId3"/>
          <a:stretch>
            <a:fillRect/>
          </a:stretch>
        </p:blipFill>
        <p:spPr>
          <a:xfrm>
            <a:off x="8596668" y="350361"/>
            <a:ext cx="3407410" cy="2699385"/>
          </a:xfrm>
          <a:prstGeom prst="rect">
            <a:avLst/>
          </a:prstGeom>
          <a:ln>
            <a:noFill/>
          </a:ln>
          <a:effectLst>
            <a:softEdge rad="112500"/>
          </a:effectLst>
        </p:spPr>
      </p:pic>
    </p:spTree>
    <p:extLst>
      <p:ext uri="{BB962C8B-B14F-4D97-AF65-F5344CB8AC3E}">
        <p14:creationId xmlns:p14="http://schemas.microsoft.com/office/powerpoint/2010/main" val="26297514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596668" cy="1320800"/>
          </a:xfrm>
        </p:spPr>
        <p:txBody>
          <a:bodyPr/>
          <a:lstStyle/>
          <a:p>
            <a:r>
              <a:rPr lang="es-EC" dirty="0"/>
              <a:t>Diagrama de flujo de procesos</a:t>
            </a:r>
          </a:p>
        </p:txBody>
      </p:sp>
      <p:pic>
        <p:nvPicPr>
          <p:cNvPr id="4" name="Imagen 3"/>
          <p:cNvPicPr/>
          <p:nvPr/>
        </p:nvPicPr>
        <p:blipFill>
          <a:blip r:embed="rId2"/>
          <a:stretch>
            <a:fillRect/>
          </a:stretch>
        </p:blipFill>
        <p:spPr>
          <a:xfrm>
            <a:off x="3969828" y="660400"/>
            <a:ext cx="2171700" cy="3867150"/>
          </a:xfrm>
          <a:prstGeom prst="rect">
            <a:avLst/>
          </a:prstGeom>
        </p:spPr>
      </p:pic>
      <p:pic>
        <p:nvPicPr>
          <p:cNvPr id="5" name="Imagen 4"/>
          <p:cNvPicPr/>
          <p:nvPr/>
        </p:nvPicPr>
        <p:blipFill>
          <a:blip r:embed="rId3">
            <a:extLst>
              <a:ext uri="{28A0092B-C50C-407E-A947-70E740481C1C}">
                <a14:useLocalDpi xmlns:a14="http://schemas.microsoft.com/office/drawing/2010/main" val="0"/>
              </a:ext>
            </a:extLst>
          </a:blip>
          <a:stretch>
            <a:fillRect/>
          </a:stretch>
        </p:blipFill>
        <p:spPr>
          <a:xfrm>
            <a:off x="3969828" y="4527550"/>
            <a:ext cx="2562225" cy="1733550"/>
          </a:xfrm>
          <a:prstGeom prst="rect">
            <a:avLst/>
          </a:prstGeom>
        </p:spPr>
      </p:pic>
    </p:spTree>
    <p:extLst>
      <p:ext uri="{BB962C8B-B14F-4D97-AF65-F5344CB8AC3E}">
        <p14:creationId xmlns:p14="http://schemas.microsoft.com/office/powerpoint/2010/main" val="33537436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stretch>
            <a:fillRect/>
          </a:stretch>
        </p:blipFill>
        <p:spPr>
          <a:xfrm>
            <a:off x="2948941" y="708660"/>
            <a:ext cx="4434840" cy="5372100"/>
          </a:xfrm>
          <a:prstGeom prst="rect">
            <a:avLst/>
          </a:prstGeom>
        </p:spPr>
      </p:pic>
    </p:spTree>
    <p:extLst>
      <p:ext uri="{BB962C8B-B14F-4D97-AF65-F5344CB8AC3E}">
        <p14:creationId xmlns:p14="http://schemas.microsoft.com/office/powerpoint/2010/main" val="13410570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596668" cy="1320800"/>
          </a:xfrm>
        </p:spPr>
        <p:txBody>
          <a:bodyPr/>
          <a:lstStyle/>
          <a:p>
            <a:r>
              <a:rPr lang="es-EC" dirty="0"/>
              <a:t>Prototipos de partes principales MB</a:t>
            </a:r>
          </a:p>
        </p:txBody>
      </p:sp>
      <p:pic>
        <p:nvPicPr>
          <p:cNvPr id="4" name="Picture 1131"/>
          <p:cNvPicPr/>
          <p:nvPr/>
        </p:nvPicPr>
        <p:blipFill>
          <a:blip r:embed="rId2"/>
          <a:stretch>
            <a:fillRect/>
          </a:stretch>
        </p:blipFill>
        <p:spPr>
          <a:xfrm>
            <a:off x="942416" y="660400"/>
            <a:ext cx="4181456" cy="2014220"/>
          </a:xfrm>
          <a:prstGeom prst="rect">
            <a:avLst/>
          </a:prstGeom>
          <a:ln>
            <a:noFill/>
          </a:ln>
          <a:effectLst>
            <a:softEdge rad="112500"/>
          </a:effectLst>
        </p:spPr>
      </p:pic>
      <p:pic>
        <p:nvPicPr>
          <p:cNvPr id="5" name="Imagen 4"/>
          <p:cNvPicPr/>
          <p:nvPr/>
        </p:nvPicPr>
        <p:blipFill>
          <a:blip r:embed="rId3"/>
          <a:stretch>
            <a:fillRect/>
          </a:stretch>
        </p:blipFill>
        <p:spPr>
          <a:xfrm>
            <a:off x="6654184" y="660400"/>
            <a:ext cx="3472796" cy="1997075"/>
          </a:xfrm>
          <a:prstGeom prst="rect">
            <a:avLst/>
          </a:prstGeom>
          <a:ln>
            <a:noFill/>
          </a:ln>
          <a:effectLst>
            <a:softEdge rad="112500"/>
          </a:effectLst>
        </p:spPr>
      </p:pic>
      <p:pic>
        <p:nvPicPr>
          <p:cNvPr id="6" name="Imagen 5"/>
          <p:cNvPicPr/>
          <p:nvPr/>
        </p:nvPicPr>
        <p:blipFill>
          <a:blip r:embed="rId4"/>
          <a:stretch>
            <a:fillRect/>
          </a:stretch>
        </p:blipFill>
        <p:spPr>
          <a:xfrm>
            <a:off x="321964" y="3385185"/>
            <a:ext cx="5582603" cy="2105660"/>
          </a:xfrm>
          <a:prstGeom prst="rect">
            <a:avLst/>
          </a:prstGeom>
          <a:ln>
            <a:noFill/>
          </a:ln>
          <a:effectLst>
            <a:softEdge rad="112500"/>
          </a:effectLst>
        </p:spPr>
      </p:pic>
      <p:pic>
        <p:nvPicPr>
          <p:cNvPr id="7" name="Imagen 6"/>
          <p:cNvPicPr/>
          <p:nvPr/>
        </p:nvPicPr>
        <p:blipFill>
          <a:blip r:embed="rId5"/>
          <a:stretch>
            <a:fillRect/>
          </a:stretch>
        </p:blipFill>
        <p:spPr>
          <a:xfrm>
            <a:off x="5904567" y="3084195"/>
            <a:ext cx="6287433" cy="3410585"/>
          </a:xfrm>
          <a:prstGeom prst="rect">
            <a:avLst/>
          </a:prstGeom>
          <a:ln>
            <a:noFill/>
          </a:ln>
          <a:effectLst>
            <a:softEdge rad="112500"/>
          </a:effectLst>
        </p:spPr>
      </p:pic>
      <p:pic>
        <p:nvPicPr>
          <p:cNvPr id="8" name="Imagen 7"/>
          <p:cNvPicPr/>
          <p:nvPr/>
        </p:nvPicPr>
        <p:blipFill>
          <a:blip r:embed="rId6"/>
          <a:stretch>
            <a:fillRect/>
          </a:stretch>
        </p:blipFill>
        <p:spPr>
          <a:xfrm>
            <a:off x="285181" y="5934075"/>
            <a:ext cx="5495925" cy="923925"/>
          </a:xfrm>
          <a:prstGeom prst="rect">
            <a:avLst/>
          </a:prstGeom>
          <a:ln>
            <a:noFill/>
          </a:ln>
          <a:effectLst>
            <a:softEdge rad="112500"/>
          </a:effectLst>
        </p:spPr>
      </p:pic>
    </p:spTree>
    <p:extLst>
      <p:ext uri="{BB962C8B-B14F-4D97-AF65-F5344CB8AC3E}">
        <p14:creationId xmlns:p14="http://schemas.microsoft.com/office/powerpoint/2010/main" val="814260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7314" y="182880"/>
            <a:ext cx="7940886" cy="960120"/>
          </a:xfrm>
        </p:spPr>
        <p:txBody>
          <a:bodyPr>
            <a:noAutofit/>
          </a:bodyPr>
          <a:lstStyle/>
          <a:p>
            <a:pPr lvl="1" algn="l" defTabSz="457200" rtl="0">
              <a:spcBef>
                <a:spcPct val="0"/>
              </a:spcBef>
            </a:pPr>
            <a:r>
              <a:rPr lang="es-EC" sz="3600" b="1" dirty="0"/>
              <a:t>Teoría del bobinado de rotores.</a:t>
            </a:r>
            <a:br>
              <a:rPr lang="es-EC" sz="3600" b="1" dirty="0"/>
            </a:br>
            <a:endParaRPr lang="es-EC" sz="3600" b="1" dirty="0"/>
          </a:p>
        </p:txBody>
      </p:sp>
      <p:sp>
        <p:nvSpPr>
          <p:cNvPr id="3" name="Marcador de contenido 2"/>
          <p:cNvSpPr>
            <a:spLocks noGrp="1"/>
          </p:cNvSpPr>
          <p:nvPr>
            <p:ph idx="1"/>
          </p:nvPr>
        </p:nvSpPr>
        <p:spPr>
          <a:xfrm>
            <a:off x="517314" y="1143000"/>
            <a:ext cx="9083886" cy="5349239"/>
          </a:xfrm>
        </p:spPr>
        <p:txBody>
          <a:bodyPr>
            <a:noAutofit/>
          </a:bodyPr>
          <a:lstStyle/>
          <a:p>
            <a:pPr algn="just"/>
            <a:r>
              <a:rPr lang="es-EC" sz="3200" dirty="0"/>
              <a:t>Para poder comprender lo que es bobinar rotores primero se debe definir la palabra bobinar, la misma significa enrollar alambre de cobre en cierto lugar en este caso en un núcleo de material ferroso para que al momento de alimentar dicha bobina o devanando de alambre de cobre este produzca magnetismo y así generar campo magnético el principio de funcionamiento de los rotores se basa en transformar energía eléctrica en energía mecánica rotacional.</a:t>
            </a:r>
          </a:p>
          <a:p>
            <a:endParaRPr lang="es-EC" sz="3600" dirty="0"/>
          </a:p>
        </p:txBody>
      </p:sp>
    </p:spTree>
    <p:extLst>
      <p:ext uri="{BB962C8B-B14F-4D97-AF65-F5344CB8AC3E}">
        <p14:creationId xmlns:p14="http://schemas.microsoft.com/office/powerpoint/2010/main" val="41571947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596668" cy="1320800"/>
          </a:xfrm>
        </p:spPr>
        <p:txBody>
          <a:bodyPr/>
          <a:lstStyle/>
          <a:p>
            <a:r>
              <a:rPr lang="es-EC" dirty="0"/>
              <a:t>Metodología de </a:t>
            </a:r>
            <a:r>
              <a:rPr lang="es-EC" dirty="0" err="1"/>
              <a:t>Taguchi</a:t>
            </a:r>
            <a:endParaRPr lang="es-EC" dirty="0"/>
          </a:p>
        </p:txBody>
      </p:sp>
      <p:sp>
        <p:nvSpPr>
          <p:cNvPr id="3" name="Marcador de contenido 2"/>
          <p:cNvSpPr>
            <a:spLocks noGrp="1"/>
          </p:cNvSpPr>
          <p:nvPr>
            <p:ph idx="1"/>
          </p:nvPr>
        </p:nvSpPr>
        <p:spPr>
          <a:xfrm>
            <a:off x="380154" y="660400"/>
            <a:ext cx="9883986" cy="5146040"/>
          </a:xfrm>
        </p:spPr>
        <p:txBody>
          <a:bodyPr/>
          <a:lstStyle/>
          <a:p>
            <a:r>
              <a:rPr lang="es-EC" sz="3200" dirty="0"/>
              <a:t>Para desarrollar los experimentos necesarios en el proceso de optimización de la maquina bobinadora semiautomática de rotores, se utilizará la metodología de diseño de experimentos de </a:t>
            </a:r>
            <a:r>
              <a:rPr lang="es-EC" sz="3200" dirty="0" err="1"/>
              <a:t>Taguchi</a:t>
            </a:r>
            <a:r>
              <a:rPr lang="es-EC" sz="3200" dirty="0"/>
              <a:t>; la misma que consta de tres etapas:</a:t>
            </a:r>
          </a:p>
          <a:p>
            <a:pPr lvl="1"/>
            <a:r>
              <a:rPr lang="es-EC" sz="2800" dirty="0"/>
              <a:t>Diseño del sistema</a:t>
            </a:r>
          </a:p>
          <a:p>
            <a:pPr lvl="1"/>
            <a:r>
              <a:rPr lang="es-EC" sz="2800" dirty="0"/>
              <a:t>Diseño de parámetros</a:t>
            </a:r>
          </a:p>
          <a:p>
            <a:pPr lvl="1"/>
            <a:r>
              <a:rPr lang="es-EC" sz="2800" dirty="0"/>
              <a:t>Diseño de tolerancias</a:t>
            </a:r>
          </a:p>
          <a:p>
            <a:endParaRPr lang="es-EC" dirty="0"/>
          </a:p>
        </p:txBody>
      </p:sp>
    </p:spTree>
    <p:extLst>
      <p:ext uri="{BB962C8B-B14F-4D97-AF65-F5344CB8AC3E}">
        <p14:creationId xmlns:p14="http://schemas.microsoft.com/office/powerpoint/2010/main" val="5384001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596668" cy="1320800"/>
          </a:xfrm>
        </p:spPr>
        <p:txBody>
          <a:bodyPr/>
          <a:lstStyle/>
          <a:p>
            <a:r>
              <a:rPr lang="es-EC" i="1" dirty="0"/>
              <a:t>Niveles de prueba para el experimento</a:t>
            </a:r>
            <a:endParaRPr lang="es-EC" dirty="0"/>
          </a:p>
        </p:txBody>
      </p:sp>
      <p:pic>
        <p:nvPicPr>
          <p:cNvPr id="6" name="Imagen 5"/>
          <p:cNvPicPr>
            <a:picLocks noChangeAspect="1"/>
          </p:cNvPicPr>
          <p:nvPr/>
        </p:nvPicPr>
        <p:blipFill>
          <a:blip r:embed="rId2"/>
          <a:stretch>
            <a:fillRect/>
          </a:stretch>
        </p:blipFill>
        <p:spPr>
          <a:xfrm>
            <a:off x="480060" y="820420"/>
            <a:ext cx="10987907" cy="4643120"/>
          </a:xfrm>
          <a:prstGeom prst="rect">
            <a:avLst/>
          </a:prstGeom>
        </p:spPr>
      </p:pic>
    </p:spTree>
    <p:extLst>
      <p:ext uri="{BB962C8B-B14F-4D97-AF65-F5344CB8AC3E}">
        <p14:creationId xmlns:p14="http://schemas.microsoft.com/office/powerpoint/2010/main" val="32500675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596668" cy="1320800"/>
          </a:xfrm>
        </p:spPr>
        <p:txBody>
          <a:bodyPr/>
          <a:lstStyle/>
          <a:p>
            <a:r>
              <a:rPr lang="es-EC" i="1" dirty="0"/>
              <a:t>Peso de los parámetros para la evaluación de la calidad</a:t>
            </a:r>
            <a:endParaRPr lang="es-EC" dirty="0"/>
          </a:p>
        </p:txBody>
      </p:sp>
      <p:pic>
        <p:nvPicPr>
          <p:cNvPr id="4" name="Imagen 3"/>
          <p:cNvPicPr>
            <a:picLocks noChangeAspect="1"/>
          </p:cNvPicPr>
          <p:nvPr/>
        </p:nvPicPr>
        <p:blipFill>
          <a:blip r:embed="rId2"/>
          <a:stretch>
            <a:fillRect/>
          </a:stretch>
        </p:blipFill>
        <p:spPr>
          <a:xfrm>
            <a:off x="2227217" y="1320800"/>
            <a:ext cx="5674723" cy="2291715"/>
          </a:xfrm>
          <a:prstGeom prst="rect">
            <a:avLst/>
          </a:prstGeom>
        </p:spPr>
      </p:pic>
      <p:sp>
        <p:nvSpPr>
          <p:cNvPr id="5" name="Rectángulo 4"/>
          <p:cNvSpPr/>
          <p:nvPr/>
        </p:nvSpPr>
        <p:spPr>
          <a:xfrm>
            <a:off x="0" y="3809930"/>
            <a:ext cx="11064240" cy="2246769"/>
          </a:xfrm>
          <a:prstGeom prst="rect">
            <a:avLst/>
          </a:prstGeom>
        </p:spPr>
        <p:txBody>
          <a:bodyPr wrap="square">
            <a:spAutoFit/>
          </a:bodyPr>
          <a:lstStyle/>
          <a:p>
            <a:pPr marL="182880" indent="450215" algn="just">
              <a:spcAft>
                <a:spcPts val="0"/>
              </a:spcAft>
            </a:pPr>
            <a:r>
              <a:rPr lang="es-EC" sz="2800" dirty="0">
                <a:latin typeface="Times New Roman" panose="02020603050405020304" pitchFamily="18" charset="0"/>
                <a:ea typeface="Calibri" panose="020F0502020204030204" pitchFamily="34" charset="0"/>
                <a:cs typeface="Times New Roman" panose="02020603050405020304" pitchFamily="18" charset="0"/>
              </a:rPr>
              <a:t>La tensión en el bobinado del cable, y la apariencia visual del acabado.</a:t>
            </a:r>
            <a:endParaRPr lang="es-EC" sz="2400" dirty="0">
              <a:latin typeface="Calibri" panose="020F0502020204030204" pitchFamily="34" charset="0"/>
              <a:ea typeface="Calibri" panose="020F0502020204030204" pitchFamily="34" charset="0"/>
              <a:cs typeface="Times New Roman" panose="02020603050405020304" pitchFamily="18" charset="0"/>
            </a:endParaRPr>
          </a:p>
          <a:p>
            <a:pPr marL="182880" indent="450215" algn="just">
              <a:spcAft>
                <a:spcPts val="0"/>
              </a:spcAft>
            </a:pPr>
            <a:r>
              <a:rPr lang="es-EC" sz="2800" dirty="0">
                <a:latin typeface="Times New Roman" panose="02020603050405020304" pitchFamily="18" charset="0"/>
                <a:ea typeface="Calibri" panose="020F0502020204030204" pitchFamily="34" charset="0"/>
                <a:cs typeface="Times New Roman" panose="02020603050405020304" pitchFamily="18" charset="0"/>
              </a:rPr>
              <a:t>Cada parámetro tiene diferente porcentaje de importancia. Los pesos han sido determinados de manera equitativa pues cada uno refleja calidad en el trabajo, sin embargo, el estado visual generaliza a todas por lo que se le ha dado el peso de 40%.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35148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0"/>
            <a:ext cx="9349740" cy="3880773"/>
          </a:xfrm>
        </p:spPr>
        <p:txBody>
          <a:bodyPr/>
          <a:lstStyle/>
          <a:p>
            <a:r>
              <a:rPr lang="es-EC" sz="2000" dirty="0"/>
              <a:t>En base a estos porcentajes se evaluó el experimento para cada una de las variantes presentes en el arreglo ortogonal L8. Los valores conseguidos durante el experimento se encuentran en la siguiente tabla. Para cada parámetro se determinó un valor sobre el 100%. Por último, se consiguió un valor final de la calidad del bobinado basado en el puntaje obtenido por cada parámetro y su peso.</a:t>
            </a:r>
          </a:p>
          <a:p>
            <a:endParaRPr lang="es-EC" dirty="0"/>
          </a:p>
        </p:txBody>
      </p:sp>
      <p:pic>
        <p:nvPicPr>
          <p:cNvPr id="4" name="Imagen 3"/>
          <p:cNvPicPr>
            <a:picLocks noChangeAspect="1"/>
          </p:cNvPicPr>
          <p:nvPr/>
        </p:nvPicPr>
        <p:blipFill>
          <a:blip r:embed="rId2"/>
          <a:stretch>
            <a:fillRect/>
          </a:stretch>
        </p:blipFill>
        <p:spPr>
          <a:xfrm>
            <a:off x="2834640" y="1940386"/>
            <a:ext cx="4240459" cy="2960007"/>
          </a:xfrm>
          <a:prstGeom prst="rect">
            <a:avLst/>
          </a:prstGeom>
        </p:spPr>
      </p:pic>
      <mc:AlternateContent xmlns:mc="http://schemas.openxmlformats.org/markup-compatibility/2006">
        <mc:Choice xmlns:a14="http://schemas.microsoft.com/office/drawing/2010/main" Requires="a14">
          <p:sp>
            <p:nvSpPr>
              <p:cNvPr id="5" name="Rectángulo 4"/>
              <p:cNvSpPr/>
              <p:nvPr/>
            </p:nvSpPr>
            <p:spPr>
              <a:xfrm>
                <a:off x="346710" y="4943996"/>
                <a:ext cx="8656320" cy="1754326"/>
              </a:xfrm>
              <a:prstGeom prst="rect">
                <a:avLst/>
              </a:prstGeom>
            </p:spPr>
            <p:txBody>
              <a:bodyPr wrap="square">
                <a:spAutoFit/>
              </a:bodyPr>
              <a:lstStyle/>
              <a:p>
                <a:pPr marL="182880" indent="180340" algn="just">
                  <a:spcAft>
                    <a:spcPts val="0"/>
                  </a:spcAft>
                </a:pPr>
                <a:r>
                  <a:rPr lang="es-EC" dirty="0">
                    <a:latin typeface="Times New Roman" panose="02020603050405020304" pitchFamily="18" charset="0"/>
                    <a:ea typeface="Calibri" panose="020F0502020204030204" pitchFamily="34" charset="0"/>
                    <a:cs typeface="Times New Roman" panose="02020603050405020304" pitchFamily="18" charset="0"/>
                  </a:rPr>
                  <a:t>En los experimentos 2 y 3 se encuentran los valores extremos obtenidos en el experimento, siendo el 3 el que presento la mejor calidad de bobinado y el 2 la peor calidad. Por ejemplo, para el cálculo de la calidad en el caso 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182880" indent="180340" algn="just">
                  <a:spcAft>
                    <a:spcPts val="0"/>
                  </a:spcAft>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Calibri" panose="020F0502020204030204" pitchFamily="34" charset="0"/>
                          <a:cs typeface="Times New Roman" panose="02020603050405020304" pitchFamily="18" charset="0"/>
                        </a:rPr>
                        <m:t>𝑌𝑖</m:t>
                      </m:r>
                      <m:r>
                        <a:rPr lang="en-US" i="1">
                          <a:latin typeface="Cambria Math" panose="02040503050406030204" pitchFamily="18" charset="0"/>
                          <a:ea typeface="Calibri" panose="020F0502020204030204" pitchFamily="34" charset="0"/>
                          <a:cs typeface="Times New Roman" panose="02020603050405020304" pitchFamily="18" charset="0"/>
                        </a:rPr>
                        <m:t>=</m:t>
                      </m:r>
                      <m:d>
                        <m:dPr>
                          <m:ctrlPr>
                            <a:rPr lang="es-EC" i="1">
                              <a:latin typeface="Cambria Math" panose="02040503050406030204" pitchFamily="18" charset="0"/>
                              <a:ea typeface="Calibri" panose="020F0502020204030204" pitchFamily="34" charset="0"/>
                              <a:cs typeface="Times New Roman" panose="020206030504050203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𝑃𝑎𝑟𝑎𝑚𝑒𝑡𝑟𝑜</m:t>
                          </m:r>
                          <m:r>
                            <a:rPr lang="en-US" i="1">
                              <a:latin typeface="Cambria Math" panose="02040503050406030204" pitchFamily="18" charset="0"/>
                              <a:ea typeface="Calibri" panose="020F0502020204030204" pitchFamily="34" charset="0"/>
                              <a:cs typeface="Times New Roman" panose="02020603050405020304" pitchFamily="18" charset="0"/>
                            </a:rPr>
                            <m:t> 1∗</m:t>
                          </m:r>
                          <m:r>
                            <a:rPr lang="en-US" i="1">
                              <a:latin typeface="Cambria Math" panose="02040503050406030204" pitchFamily="18" charset="0"/>
                              <a:ea typeface="Calibri" panose="020F0502020204030204" pitchFamily="34" charset="0"/>
                              <a:cs typeface="Times New Roman" panose="02020603050405020304" pitchFamily="18" charset="0"/>
                            </a:rPr>
                            <m:t>𝑝𝑒𝑠𝑜</m:t>
                          </m:r>
                          <m:r>
                            <a:rPr lang="en-US" i="1">
                              <a:latin typeface="Cambria Math" panose="02040503050406030204" pitchFamily="18" charset="0"/>
                              <a:ea typeface="Calibri" panose="020F0502020204030204" pitchFamily="34" charset="0"/>
                              <a:cs typeface="Times New Roman" panose="02020603050405020304" pitchFamily="18" charset="0"/>
                            </a:rPr>
                            <m:t> 1</m:t>
                          </m:r>
                        </m:e>
                      </m:d>
                      <m:r>
                        <a:rPr lang="en-US" i="1">
                          <a:latin typeface="Cambria Math" panose="02040503050406030204" pitchFamily="18" charset="0"/>
                          <a:ea typeface="Calibri" panose="020F0502020204030204" pitchFamily="34" charset="0"/>
                          <a:cs typeface="Times New Roman" panose="02020603050405020304" pitchFamily="18" charset="0"/>
                        </a:rPr>
                        <m:t> +</m:t>
                      </m:r>
                      <m:d>
                        <m:dPr>
                          <m:ctrlPr>
                            <a:rPr lang="es-EC" i="1">
                              <a:latin typeface="Cambria Math" panose="02040503050406030204" pitchFamily="18" charset="0"/>
                              <a:ea typeface="Calibri" panose="020F0502020204030204" pitchFamily="34" charset="0"/>
                              <a:cs typeface="Times New Roman" panose="020206030504050203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𝑃𝑎𝑟𝑎𝑚𝑒𝑡𝑟𝑜</m:t>
                          </m:r>
                          <m:r>
                            <a:rPr lang="en-US" i="1">
                              <a:latin typeface="Cambria Math" panose="02040503050406030204" pitchFamily="18" charset="0"/>
                              <a:ea typeface="Calibri" panose="020F0502020204030204" pitchFamily="34" charset="0"/>
                              <a:cs typeface="Times New Roman" panose="02020603050405020304" pitchFamily="18" charset="0"/>
                            </a:rPr>
                            <m:t> 2∗</m:t>
                          </m:r>
                          <m:r>
                            <a:rPr lang="en-US" i="1">
                              <a:latin typeface="Cambria Math" panose="02040503050406030204" pitchFamily="18" charset="0"/>
                              <a:ea typeface="Calibri" panose="020F0502020204030204" pitchFamily="34" charset="0"/>
                              <a:cs typeface="Times New Roman" panose="02020603050405020304" pitchFamily="18" charset="0"/>
                            </a:rPr>
                            <m:t>𝑝𝑒𝑠𝑜</m:t>
                          </m:r>
                          <m:r>
                            <a:rPr lang="en-US" i="1">
                              <a:latin typeface="Cambria Math" panose="02040503050406030204" pitchFamily="18" charset="0"/>
                              <a:ea typeface="Calibri" panose="020F0502020204030204" pitchFamily="34" charset="0"/>
                              <a:cs typeface="Times New Roman" panose="02020603050405020304" pitchFamily="18" charset="0"/>
                            </a:rPr>
                            <m:t> 2</m:t>
                          </m:r>
                        </m:e>
                      </m:d>
                      <m:r>
                        <a:rPr lang="en-US" i="1">
                          <a:latin typeface="Cambria Math" panose="02040503050406030204" pitchFamily="18" charset="0"/>
                          <a:ea typeface="Calibri" panose="020F0502020204030204" pitchFamily="34" charset="0"/>
                          <a:cs typeface="Times New Roman" panose="02020603050405020304" pitchFamily="18" charset="0"/>
                        </a:rPr>
                        <m:t>+</m:t>
                      </m:r>
                      <m:d>
                        <m:dPr>
                          <m:ctrlPr>
                            <a:rPr lang="es-EC" i="1">
                              <a:latin typeface="Cambria Math" panose="02040503050406030204" pitchFamily="18" charset="0"/>
                              <a:ea typeface="Calibri" panose="020F0502020204030204" pitchFamily="34" charset="0"/>
                              <a:cs typeface="Times New Roman" panose="020206030504050203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𝑃𝑎𝑟𝑎𝑚𝑒𝑡𝑟𝑜</m:t>
                          </m:r>
                          <m:r>
                            <a:rPr lang="en-US" i="1">
                              <a:latin typeface="Cambria Math" panose="02040503050406030204" pitchFamily="18" charset="0"/>
                              <a:ea typeface="Calibri" panose="020F0502020204030204" pitchFamily="34" charset="0"/>
                              <a:cs typeface="Times New Roman" panose="02020603050405020304" pitchFamily="18" charset="0"/>
                            </a:rPr>
                            <m:t> 3∗</m:t>
                          </m:r>
                          <m:r>
                            <a:rPr lang="en-US" i="1">
                              <a:latin typeface="Cambria Math" panose="02040503050406030204" pitchFamily="18" charset="0"/>
                              <a:ea typeface="Calibri" panose="020F0502020204030204" pitchFamily="34" charset="0"/>
                              <a:cs typeface="Times New Roman" panose="02020603050405020304" pitchFamily="18" charset="0"/>
                            </a:rPr>
                            <m:t>𝑝𝑒𝑠𝑜</m:t>
                          </m:r>
                          <m:r>
                            <a:rPr lang="en-US" i="1">
                              <a:latin typeface="Cambria Math" panose="02040503050406030204" pitchFamily="18" charset="0"/>
                              <a:ea typeface="Calibri" panose="020F0502020204030204" pitchFamily="34" charset="0"/>
                              <a:cs typeface="Times New Roman" panose="02020603050405020304" pitchFamily="18" charset="0"/>
                            </a:rPr>
                            <m:t> 3</m:t>
                          </m:r>
                        </m:e>
                      </m:d>
                      <m:r>
                        <a:rPr lang="en-US" i="1">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182880" indent="180340" algn="just">
                  <a:spcAft>
                    <a:spcPts val="0"/>
                  </a:spcAft>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ea typeface="Calibri" panose="020F0502020204030204" pitchFamily="34" charset="0"/>
                              <a:cs typeface="Times New Roman" panose="02020603050405020304" pitchFamily="18" charset="0"/>
                            </a:rPr>
                          </m:ctrlPr>
                        </m:sSubPr>
                        <m:e>
                          <m:r>
                            <a:rPr lang="es-EC" i="1">
                              <a:latin typeface="Cambria Math" panose="02040503050406030204" pitchFamily="18" charset="0"/>
                              <a:ea typeface="Calibri" panose="020F0502020204030204" pitchFamily="34" charset="0"/>
                              <a:cs typeface="Times New Roman" panose="02020603050405020304" pitchFamily="18" charset="0"/>
                            </a:rPr>
                            <m:t>𝑌</m:t>
                          </m:r>
                        </m:e>
                        <m:sub>
                          <m:r>
                            <a:rPr lang="es-EC" i="1">
                              <a:latin typeface="Cambria Math" panose="02040503050406030204" pitchFamily="18" charset="0"/>
                              <a:ea typeface="Calibri" panose="020F0502020204030204" pitchFamily="34" charset="0"/>
                              <a:cs typeface="Times New Roman" panose="02020603050405020304" pitchFamily="18" charset="0"/>
                            </a:rPr>
                            <m:t>3</m:t>
                          </m:r>
                        </m:sub>
                      </m:sSub>
                      <m:r>
                        <a:rPr lang="es-EC" i="1">
                          <a:latin typeface="Cambria Math" panose="02040503050406030204" pitchFamily="18" charset="0"/>
                          <a:ea typeface="Calibri" panose="020F0502020204030204" pitchFamily="34" charset="0"/>
                          <a:cs typeface="Times New Roman" panose="02020603050405020304" pitchFamily="18" charset="0"/>
                        </a:rPr>
                        <m:t>=90%∗0.4+90%∗0.3+100%∗0.3</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182880" indent="180340" algn="just">
                  <a:spcAft>
                    <a:spcPts val="0"/>
                  </a:spcAft>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ea typeface="Calibri" panose="020F0502020204030204" pitchFamily="34" charset="0"/>
                              <a:cs typeface="Times New Roman" panose="02020603050405020304" pitchFamily="18" charset="0"/>
                            </a:rPr>
                          </m:ctrlPr>
                        </m:sSubPr>
                        <m:e>
                          <m:r>
                            <a:rPr lang="es-EC" i="1">
                              <a:latin typeface="Cambria Math" panose="02040503050406030204" pitchFamily="18" charset="0"/>
                              <a:ea typeface="Calibri" panose="020F0502020204030204" pitchFamily="34" charset="0"/>
                              <a:cs typeface="Times New Roman" panose="02020603050405020304" pitchFamily="18" charset="0"/>
                            </a:rPr>
                            <m:t>𝑌</m:t>
                          </m:r>
                        </m:e>
                        <m:sub>
                          <m:r>
                            <a:rPr lang="es-EC" i="1">
                              <a:latin typeface="Cambria Math" panose="02040503050406030204" pitchFamily="18" charset="0"/>
                              <a:ea typeface="Calibri" panose="020F0502020204030204" pitchFamily="34" charset="0"/>
                              <a:cs typeface="Times New Roman" panose="02020603050405020304" pitchFamily="18" charset="0"/>
                            </a:rPr>
                            <m:t>3</m:t>
                          </m:r>
                        </m:sub>
                      </m:sSub>
                      <m:r>
                        <a:rPr lang="es-EC" i="1">
                          <a:latin typeface="Cambria Math" panose="02040503050406030204" pitchFamily="18" charset="0"/>
                          <a:ea typeface="Calibri" panose="020F0502020204030204" pitchFamily="34" charset="0"/>
                          <a:cs typeface="Times New Roman" panose="02020603050405020304" pitchFamily="18" charset="0"/>
                        </a:rPr>
                        <m:t>=93%</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Rectángulo 4"/>
              <p:cNvSpPr>
                <a:spLocks noRot="1" noChangeAspect="1" noMove="1" noResize="1" noEditPoints="1" noAdjustHandles="1" noChangeArrowheads="1" noChangeShapeType="1" noTextEdit="1"/>
              </p:cNvSpPr>
              <p:nvPr/>
            </p:nvSpPr>
            <p:spPr>
              <a:xfrm>
                <a:off x="346710" y="4943996"/>
                <a:ext cx="8656320" cy="1754326"/>
              </a:xfrm>
              <a:prstGeom prst="rect">
                <a:avLst/>
              </a:prstGeom>
              <a:blipFill>
                <a:blip r:embed="rId3"/>
                <a:stretch>
                  <a:fillRect t="-1736" r="-563"/>
                </a:stretch>
              </a:blipFill>
            </p:spPr>
            <p:txBody>
              <a:bodyPr/>
              <a:lstStyle/>
              <a:p>
                <a:r>
                  <a:rPr lang="es-EC">
                    <a:noFill/>
                  </a:rPr>
                  <a:t> </a:t>
                </a:r>
              </a:p>
            </p:txBody>
          </p:sp>
        </mc:Fallback>
      </mc:AlternateContent>
    </p:spTree>
    <p:extLst>
      <p:ext uri="{BB962C8B-B14F-4D97-AF65-F5344CB8AC3E}">
        <p14:creationId xmlns:p14="http://schemas.microsoft.com/office/powerpoint/2010/main" val="26862693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0"/>
            <a:ext cx="8596668" cy="3880773"/>
          </a:xfrm>
        </p:spPr>
        <p:txBody>
          <a:bodyPr/>
          <a:lstStyle/>
          <a:p>
            <a:r>
              <a:rPr lang="es-EC" dirty="0"/>
              <a:t>En la tabla del arreglo ortogonal se puede verificar las combinaciones presentes en cada experimento y el resultado obtenido.</a:t>
            </a:r>
          </a:p>
          <a:p>
            <a:endParaRPr lang="es-EC" dirty="0"/>
          </a:p>
        </p:txBody>
      </p:sp>
      <p:pic>
        <p:nvPicPr>
          <p:cNvPr id="4" name="Imagen 3"/>
          <p:cNvPicPr>
            <a:picLocks noChangeAspect="1"/>
          </p:cNvPicPr>
          <p:nvPr/>
        </p:nvPicPr>
        <p:blipFill>
          <a:blip r:embed="rId2"/>
          <a:stretch>
            <a:fillRect/>
          </a:stretch>
        </p:blipFill>
        <p:spPr>
          <a:xfrm>
            <a:off x="543875" y="794672"/>
            <a:ext cx="9259959" cy="3548727"/>
          </a:xfrm>
          <a:prstGeom prst="rect">
            <a:avLst/>
          </a:prstGeom>
        </p:spPr>
      </p:pic>
      <p:sp>
        <p:nvSpPr>
          <p:cNvPr id="5" name="Rectángulo 4"/>
          <p:cNvSpPr/>
          <p:nvPr/>
        </p:nvSpPr>
        <p:spPr>
          <a:xfrm>
            <a:off x="0" y="4549676"/>
            <a:ext cx="11201400" cy="2308324"/>
          </a:xfrm>
          <a:prstGeom prst="rect">
            <a:avLst/>
          </a:prstGeom>
        </p:spPr>
        <p:txBody>
          <a:bodyPr wrap="square">
            <a:spAutoFit/>
          </a:bodyPr>
          <a:lstStyle/>
          <a:p>
            <a:pPr marL="182880" indent="450215" algn="just">
              <a:spcAft>
                <a:spcPts val="0"/>
              </a:spcAft>
            </a:pPr>
            <a:r>
              <a:rPr lang="es-EC" dirty="0">
                <a:latin typeface="Times New Roman" panose="02020603050405020304" pitchFamily="18" charset="0"/>
                <a:ea typeface="Calibri" panose="020F0502020204030204" pitchFamily="34" charset="0"/>
                <a:cs typeface="Times New Roman" panose="02020603050405020304" pitchFamily="18" charset="0"/>
              </a:rPr>
              <a:t>Del análisis en la tabla </a:t>
            </a:r>
            <a:r>
              <a:rPr lang="es-EC" dirty="0" err="1">
                <a:latin typeface="Times New Roman" panose="02020603050405020304" pitchFamily="18" charset="0"/>
                <a:ea typeface="Calibri" panose="020F0502020204030204" pitchFamily="34" charset="0"/>
                <a:cs typeface="Times New Roman" panose="02020603050405020304" pitchFamily="18" charset="0"/>
              </a:rPr>
              <a:t>Anova</a:t>
            </a:r>
            <a:r>
              <a:rPr lang="es-EC" dirty="0">
                <a:latin typeface="Times New Roman" panose="02020603050405020304" pitchFamily="18" charset="0"/>
                <a:ea typeface="Calibri" panose="020F0502020204030204" pitchFamily="34" charset="0"/>
                <a:cs typeface="Times New Roman" panose="02020603050405020304" pitchFamily="18" charset="0"/>
              </a:rPr>
              <a:t> se puede determinar que los parámetros B, C, D y E son significantes, y afectan la calidad final del bobinado, por lo que se debe fijar cada factor significante en este punto para optimizar el funcionamiento de la máquina.</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182880" algn="just">
              <a:spcAft>
                <a:spcPts val="0"/>
              </a:spcAft>
            </a:pPr>
            <a:r>
              <a:rPr lang="es-EC" dirty="0">
                <a:latin typeface="Times New Roman" panose="02020603050405020304" pitchFamily="18" charset="0"/>
                <a:ea typeface="Calibri" panose="020F0502020204030204" pitchFamily="34" charset="0"/>
                <a:cs typeface="Times New Roman" panose="02020603050405020304" pitchFamily="18" charset="0"/>
              </a:rPr>
              <a:t>Los parámetros óptimos de funcionamiento son:</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Mordazas tipo II</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Velocidad de posicionamiento del rotor a 10 RPM</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Con copa para el rotor</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Con tensión alta en el alambre de cobre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05413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596668" cy="1320800"/>
          </a:xfrm>
        </p:spPr>
        <p:txBody>
          <a:bodyPr/>
          <a:lstStyle/>
          <a:p>
            <a:r>
              <a:rPr lang="es-EC" dirty="0"/>
              <a:t>Manual de operación para el usuario</a:t>
            </a:r>
          </a:p>
        </p:txBody>
      </p:sp>
      <p:pic>
        <p:nvPicPr>
          <p:cNvPr id="4" name="Picture 1159"/>
          <p:cNvPicPr/>
          <p:nvPr/>
        </p:nvPicPr>
        <p:blipFill>
          <a:blip r:embed="rId2">
            <a:extLst>
              <a:ext uri="{28A0092B-C50C-407E-A947-70E740481C1C}">
                <a14:useLocalDpi xmlns:a14="http://schemas.microsoft.com/office/drawing/2010/main" val="0"/>
              </a:ext>
            </a:extLst>
          </a:blip>
          <a:srcRect/>
          <a:stretch>
            <a:fillRect/>
          </a:stretch>
        </p:blipFill>
        <p:spPr bwMode="auto">
          <a:xfrm>
            <a:off x="424814" y="758825"/>
            <a:ext cx="3255645" cy="864235"/>
          </a:xfrm>
          <a:prstGeom prst="rect">
            <a:avLst/>
          </a:prstGeom>
          <a:noFill/>
          <a:ln>
            <a:noFill/>
          </a:ln>
        </p:spPr>
      </p:pic>
      <p:pic>
        <p:nvPicPr>
          <p:cNvPr id="5" name="Picture 1160"/>
          <p:cNvPicPr/>
          <p:nvPr/>
        </p:nvPicPr>
        <p:blipFill>
          <a:blip r:embed="rId3">
            <a:extLst>
              <a:ext uri="{28A0092B-C50C-407E-A947-70E740481C1C}">
                <a14:useLocalDpi xmlns:a14="http://schemas.microsoft.com/office/drawing/2010/main" val="0"/>
              </a:ext>
            </a:extLst>
          </a:blip>
          <a:srcRect/>
          <a:stretch>
            <a:fillRect/>
          </a:stretch>
        </p:blipFill>
        <p:spPr bwMode="auto">
          <a:xfrm>
            <a:off x="424814" y="1851025"/>
            <a:ext cx="3255645" cy="777875"/>
          </a:xfrm>
          <a:prstGeom prst="rect">
            <a:avLst/>
          </a:prstGeom>
          <a:noFill/>
          <a:ln>
            <a:noFill/>
          </a:ln>
        </p:spPr>
      </p:pic>
      <p:pic>
        <p:nvPicPr>
          <p:cNvPr id="6" name="Picture 1161"/>
          <p:cNvPicPr/>
          <p:nvPr/>
        </p:nvPicPr>
        <p:blipFill>
          <a:blip r:embed="rId4">
            <a:extLst>
              <a:ext uri="{28A0092B-C50C-407E-A947-70E740481C1C}">
                <a14:useLocalDpi xmlns:a14="http://schemas.microsoft.com/office/drawing/2010/main" val="0"/>
              </a:ext>
            </a:extLst>
          </a:blip>
          <a:srcRect/>
          <a:stretch>
            <a:fillRect/>
          </a:stretch>
        </p:blipFill>
        <p:spPr bwMode="auto">
          <a:xfrm>
            <a:off x="424813" y="2941637"/>
            <a:ext cx="3255646" cy="761683"/>
          </a:xfrm>
          <a:prstGeom prst="rect">
            <a:avLst/>
          </a:prstGeom>
          <a:noFill/>
          <a:ln>
            <a:noFill/>
          </a:ln>
        </p:spPr>
      </p:pic>
      <p:pic>
        <p:nvPicPr>
          <p:cNvPr id="7" name="Picture 1162"/>
          <p:cNvPicPr/>
          <p:nvPr/>
        </p:nvPicPr>
        <p:blipFill>
          <a:blip r:embed="rId3">
            <a:extLst>
              <a:ext uri="{28A0092B-C50C-407E-A947-70E740481C1C}">
                <a14:useLocalDpi xmlns:a14="http://schemas.microsoft.com/office/drawing/2010/main" val="0"/>
              </a:ext>
            </a:extLst>
          </a:blip>
          <a:srcRect/>
          <a:stretch>
            <a:fillRect/>
          </a:stretch>
        </p:blipFill>
        <p:spPr bwMode="auto">
          <a:xfrm>
            <a:off x="424813" y="4016057"/>
            <a:ext cx="3255646" cy="795655"/>
          </a:xfrm>
          <a:prstGeom prst="rect">
            <a:avLst/>
          </a:prstGeom>
          <a:noFill/>
          <a:ln>
            <a:noFill/>
          </a:ln>
        </p:spPr>
      </p:pic>
      <p:pic>
        <p:nvPicPr>
          <p:cNvPr id="8" name="Picture 1163"/>
          <p:cNvPicPr/>
          <p:nvPr/>
        </p:nvPicPr>
        <p:blipFill>
          <a:blip r:embed="rId5">
            <a:extLst>
              <a:ext uri="{28A0092B-C50C-407E-A947-70E740481C1C}">
                <a14:useLocalDpi xmlns:a14="http://schemas.microsoft.com/office/drawing/2010/main" val="0"/>
              </a:ext>
            </a:extLst>
          </a:blip>
          <a:srcRect/>
          <a:stretch>
            <a:fillRect/>
          </a:stretch>
        </p:blipFill>
        <p:spPr bwMode="auto">
          <a:xfrm>
            <a:off x="424813" y="5124449"/>
            <a:ext cx="3255646" cy="761683"/>
          </a:xfrm>
          <a:prstGeom prst="rect">
            <a:avLst/>
          </a:prstGeom>
          <a:noFill/>
          <a:ln>
            <a:noFill/>
          </a:ln>
        </p:spPr>
      </p:pic>
      <p:pic>
        <p:nvPicPr>
          <p:cNvPr id="9" name="Picture 1164"/>
          <p:cNvPicPr/>
          <p:nvPr/>
        </p:nvPicPr>
        <p:blipFill>
          <a:blip r:embed="rId6"/>
          <a:stretch>
            <a:fillRect/>
          </a:stretch>
        </p:blipFill>
        <p:spPr>
          <a:xfrm>
            <a:off x="4810760" y="1034891"/>
            <a:ext cx="3785908" cy="3188017"/>
          </a:xfrm>
          <a:prstGeom prst="rect">
            <a:avLst/>
          </a:prstGeom>
        </p:spPr>
      </p:pic>
    </p:spTree>
    <p:extLst>
      <p:ext uri="{BB962C8B-B14F-4D97-AF65-F5344CB8AC3E}">
        <p14:creationId xmlns:p14="http://schemas.microsoft.com/office/powerpoint/2010/main" val="5707660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596668" cy="1320800"/>
          </a:xfrm>
        </p:spPr>
        <p:txBody>
          <a:bodyPr/>
          <a:lstStyle/>
          <a:p>
            <a:r>
              <a:rPr lang="es-EC" b="1" dirty="0"/>
              <a:t>ESTUDIO ECONÓMICO Y FINANCIERO</a:t>
            </a:r>
            <a:br>
              <a:rPr lang="es-EC" dirty="0"/>
            </a:br>
            <a:endParaRPr lang="es-EC" dirty="0"/>
          </a:p>
        </p:txBody>
      </p:sp>
      <p:sp>
        <p:nvSpPr>
          <p:cNvPr id="3" name="Marcador de contenido 2"/>
          <p:cNvSpPr>
            <a:spLocks noGrp="1"/>
          </p:cNvSpPr>
          <p:nvPr>
            <p:ph idx="1"/>
          </p:nvPr>
        </p:nvSpPr>
        <p:spPr>
          <a:xfrm>
            <a:off x="311574" y="660400"/>
            <a:ext cx="8596668" cy="3880773"/>
          </a:xfrm>
        </p:spPr>
        <p:txBody>
          <a:bodyPr/>
          <a:lstStyle/>
          <a:p>
            <a:r>
              <a:rPr lang="es-EC" dirty="0"/>
              <a:t>La inversión realizada está a cargo de la empresa, SERVICIOS ELECTRICOS INDUSTRIALES DELTA</a:t>
            </a:r>
          </a:p>
        </p:txBody>
      </p:sp>
      <p:pic>
        <p:nvPicPr>
          <p:cNvPr id="5" name="Imagen 4"/>
          <p:cNvPicPr>
            <a:picLocks noChangeAspect="1"/>
          </p:cNvPicPr>
          <p:nvPr/>
        </p:nvPicPr>
        <p:blipFill>
          <a:blip r:embed="rId2"/>
          <a:stretch>
            <a:fillRect/>
          </a:stretch>
        </p:blipFill>
        <p:spPr>
          <a:xfrm>
            <a:off x="311574" y="1320800"/>
            <a:ext cx="3707521" cy="4530090"/>
          </a:xfrm>
          <a:prstGeom prst="rect">
            <a:avLst/>
          </a:prstGeom>
        </p:spPr>
      </p:pic>
      <p:pic>
        <p:nvPicPr>
          <p:cNvPr id="6" name="Imagen 5"/>
          <p:cNvPicPr>
            <a:picLocks noChangeAspect="1"/>
          </p:cNvPicPr>
          <p:nvPr/>
        </p:nvPicPr>
        <p:blipFill>
          <a:blip r:embed="rId3"/>
          <a:stretch>
            <a:fillRect/>
          </a:stretch>
        </p:blipFill>
        <p:spPr>
          <a:xfrm>
            <a:off x="5491517" y="1252219"/>
            <a:ext cx="4018241" cy="1479107"/>
          </a:xfrm>
          <a:prstGeom prst="rect">
            <a:avLst/>
          </a:prstGeom>
        </p:spPr>
      </p:pic>
      <p:pic>
        <p:nvPicPr>
          <p:cNvPr id="7" name="Imagen 6"/>
          <p:cNvPicPr>
            <a:picLocks noChangeAspect="1"/>
          </p:cNvPicPr>
          <p:nvPr/>
        </p:nvPicPr>
        <p:blipFill>
          <a:blip r:embed="rId4"/>
          <a:stretch>
            <a:fillRect/>
          </a:stretch>
        </p:blipFill>
        <p:spPr>
          <a:xfrm>
            <a:off x="5676970" y="2837877"/>
            <a:ext cx="3728298" cy="1995222"/>
          </a:xfrm>
          <a:prstGeom prst="rect">
            <a:avLst/>
          </a:prstGeom>
        </p:spPr>
      </p:pic>
      <p:pic>
        <p:nvPicPr>
          <p:cNvPr id="8" name="Imagen 7"/>
          <p:cNvPicPr>
            <a:picLocks noChangeAspect="1"/>
          </p:cNvPicPr>
          <p:nvPr/>
        </p:nvPicPr>
        <p:blipFill>
          <a:blip r:embed="rId5"/>
          <a:stretch>
            <a:fillRect/>
          </a:stretch>
        </p:blipFill>
        <p:spPr>
          <a:xfrm>
            <a:off x="5572480" y="4878819"/>
            <a:ext cx="3937279" cy="1784900"/>
          </a:xfrm>
          <a:prstGeom prst="rect">
            <a:avLst/>
          </a:prstGeom>
        </p:spPr>
      </p:pic>
    </p:spTree>
    <p:extLst>
      <p:ext uri="{BB962C8B-B14F-4D97-AF65-F5344CB8AC3E}">
        <p14:creationId xmlns:p14="http://schemas.microsoft.com/office/powerpoint/2010/main" val="34875305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98120"/>
            <a:ext cx="8596668" cy="1320800"/>
          </a:xfrm>
        </p:spPr>
        <p:txBody>
          <a:bodyPr>
            <a:normAutofit fontScale="90000"/>
          </a:bodyPr>
          <a:lstStyle/>
          <a:p>
            <a:r>
              <a:rPr lang="es-EC" i="1" dirty="0"/>
              <a:t>Costos de manufactura manual a un mes.</a:t>
            </a:r>
            <a:br>
              <a:rPr lang="es-EC" dirty="0"/>
            </a:br>
            <a:endParaRPr lang="es-EC" dirty="0"/>
          </a:p>
        </p:txBody>
      </p:sp>
      <p:pic>
        <p:nvPicPr>
          <p:cNvPr id="4" name="Marcador de contenido 3"/>
          <p:cNvPicPr>
            <a:picLocks noGrp="1" noChangeAspect="1"/>
          </p:cNvPicPr>
          <p:nvPr>
            <p:ph idx="1"/>
          </p:nvPr>
        </p:nvPicPr>
        <p:blipFill>
          <a:blip r:embed="rId2"/>
          <a:stretch>
            <a:fillRect/>
          </a:stretch>
        </p:blipFill>
        <p:spPr>
          <a:xfrm>
            <a:off x="895716" y="1234440"/>
            <a:ext cx="8744046" cy="3749987"/>
          </a:xfrm>
          <a:prstGeom prst="rect">
            <a:avLst/>
          </a:prstGeom>
        </p:spPr>
      </p:pic>
      <p:sp>
        <p:nvSpPr>
          <p:cNvPr id="5" name="Rectángulo 4"/>
          <p:cNvSpPr/>
          <p:nvPr/>
        </p:nvSpPr>
        <p:spPr>
          <a:xfrm>
            <a:off x="373380" y="4866585"/>
            <a:ext cx="9867900" cy="1754326"/>
          </a:xfrm>
          <a:prstGeom prst="rect">
            <a:avLst/>
          </a:prstGeom>
        </p:spPr>
        <p:txBody>
          <a:bodyPr wrap="square">
            <a:spAutoFit/>
          </a:bodyPr>
          <a:lstStyle/>
          <a:p>
            <a:pPr marL="182880" indent="180340" algn="just">
              <a:lnSpc>
                <a:spcPct val="200000"/>
              </a:lnSpc>
              <a:spcAft>
                <a:spcPts val="0"/>
              </a:spcAft>
            </a:pPr>
            <a:r>
              <a:rPr lang="es-EC" dirty="0">
                <a:latin typeface="Times New Roman" panose="02020603050405020304" pitchFamily="18" charset="0"/>
                <a:ea typeface="Calibri" panose="020F0502020204030204" pitchFamily="34" charset="0"/>
                <a:cs typeface="Times New Roman" panose="02020603050405020304" pitchFamily="18" charset="0"/>
              </a:rPr>
              <a:t>Cabe recalcar que una de las principales necesidades de la empresa es reducir el tiempo de manufactura y así poder aumentar la producción si es posible al doble con parámetros de calidad en el acabado del bobinado.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26114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596668" cy="1320800"/>
          </a:xfrm>
        </p:spPr>
        <p:txBody>
          <a:bodyPr/>
          <a:lstStyle/>
          <a:p>
            <a:r>
              <a:rPr lang="es-EC" i="1" dirty="0"/>
              <a:t>Costos de manufactura en proceso automático</a:t>
            </a:r>
            <a:endParaRPr lang="es-EC" dirty="0"/>
          </a:p>
        </p:txBody>
      </p:sp>
      <p:pic>
        <p:nvPicPr>
          <p:cNvPr id="4" name="Imagen 3"/>
          <p:cNvPicPr>
            <a:picLocks noChangeAspect="1"/>
          </p:cNvPicPr>
          <p:nvPr/>
        </p:nvPicPr>
        <p:blipFill>
          <a:blip r:embed="rId2"/>
          <a:stretch>
            <a:fillRect/>
          </a:stretch>
        </p:blipFill>
        <p:spPr>
          <a:xfrm>
            <a:off x="608754" y="1320800"/>
            <a:ext cx="10318569" cy="3325506"/>
          </a:xfrm>
          <a:prstGeom prst="rect">
            <a:avLst/>
          </a:prstGeom>
        </p:spPr>
      </p:pic>
      <p:sp>
        <p:nvSpPr>
          <p:cNvPr id="5" name="Rectángulo 4"/>
          <p:cNvSpPr/>
          <p:nvPr/>
        </p:nvSpPr>
        <p:spPr>
          <a:xfrm>
            <a:off x="308308" y="4920626"/>
            <a:ext cx="10919460" cy="1569660"/>
          </a:xfrm>
          <a:prstGeom prst="rect">
            <a:avLst/>
          </a:prstGeom>
        </p:spPr>
        <p:txBody>
          <a:bodyPr wrap="square">
            <a:spAutoFit/>
          </a:bodyPr>
          <a:lstStyle/>
          <a:p>
            <a:pPr marL="182880" indent="180340" algn="just">
              <a:spcAft>
                <a:spcPts val="0"/>
              </a:spcAft>
            </a:pPr>
            <a:r>
              <a:rPr lang="es-EC" sz="2400" dirty="0">
                <a:latin typeface="Times New Roman" panose="02020603050405020304" pitchFamily="18" charset="0"/>
                <a:ea typeface="Calibri" panose="020F0502020204030204" pitchFamily="34" charset="0"/>
                <a:cs typeface="Times New Roman" panose="02020603050405020304" pitchFamily="18" charset="0"/>
              </a:rPr>
              <a:t>Para la siguiente tabla se han podido obtener los valores reales tomados de la misma empresa auspiciante siendo la cantidad de demanda y los que se pueden tener en stock para cada modelo y a su vez los precios de manufactura reduciendo los parámetros, tiempo y costo de producción por empleado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9934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596668" cy="1320800"/>
          </a:xfrm>
        </p:spPr>
        <p:txBody>
          <a:bodyPr/>
          <a:lstStyle/>
          <a:p>
            <a:r>
              <a:rPr lang="es-EC" i="1" dirty="0"/>
              <a:t>Costos de materia prima para manufactura de rotores</a:t>
            </a:r>
            <a:endParaRPr lang="es-EC" dirty="0"/>
          </a:p>
        </p:txBody>
      </p:sp>
      <p:pic>
        <p:nvPicPr>
          <p:cNvPr id="4" name="Marcador de contenido 3"/>
          <p:cNvPicPr>
            <a:picLocks noGrp="1" noChangeAspect="1"/>
          </p:cNvPicPr>
          <p:nvPr>
            <p:ph idx="1"/>
          </p:nvPr>
        </p:nvPicPr>
        <p:blipFill>
          <a:blip r:embed="rId2"/>
          <a:stretch>
            <a:fillRect/>
          </a:stretch>
        </p:blipFill>
        <p:spPr>
          <a:xfrm>
            <a:off x="1698466" y="1320800"/>
            <a:ext cx="7135255" cy="2245360"/>
          </a:xfrm>
          <a:prstGeom prst="rect">
            <a:avLst/>
          </a:prstGeom>
        </p:spPr>
      </p:pic>
      <p:sp>
        <p:nvSpPr>
          <p:cNvPr id="5" name="Rectángulo 4"/>
          <p:cNvSpPr/>
          <p:nvPr/>
        </p:nvSpPr>
        <p:spPr>
          <a:xfrm>
            <a:off x="525780" y="3718679"/>
            <a:ext cx="8983980" cy="3139321"/>
          </a:xfrm>
          <a:prstGeom prst="rect">
            <a:avLst/>
          </a:prstGeom>
        </p:spPr>
        <p:txBody>
          <a:bodyPr wrap="square">
            <a:spAutoFit/>
          </a:bodyPr>
          <a:lstStyle/>
          <a:p>
            <a:pPr marL="182880" algn="just">
              <a:spcAft>
                <a:spcPts val="0"/>
              </a:spcAft>
            </a:pPr>
            <a:r>
              <a:rPr lang="es-EC" dirty="0">
                <a:latin typeface="Times New Roman" panose="02020603050405020304" pitchFamily="18" charset="0"/>
                <a:ea typeface="Calibri" panose="020F0502020204030204" pitchFamily="34" charset="0"/>
                <a:cs typeface="Times New Roman" panose="02020603050405020304" pitchFamily="18" charset="0"/>
              </a:rPr>
              <a:t>Para el análisis financiero se plantea los siguientes supuestos:</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El costo promedio de cobre no varía </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El costo de aislamiento no varía.</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El costo de barniz especial de rotores no varía </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Costo unitario mano de obra por cada rotor varía dependiendo el tamaño.</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Costo unitario manufactura del rotor varía dependiendo el tamaño ya que los más pequeños se los realizan en menos tiempo.</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De la tabla se concluye el costo total de manufactura manual siendo: 451 costo por cada mes.</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Costo unitario de manufactura por cada rotor varía dependiendo el tamaño.</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r>
              <a:rPr lang="es-EC" dirty="0">
                <a:latin typeface="Times New Roman" panose="02020603050405020304" pitchFamily="18" charset="0"/>
                <a:ea typeface="Calibri" panose="020F0502020204030204" pitchFamily="34" charset="0"/>
              </a:rPr>
              <a:t>El tiempo unitario de manufactura por cada rotor disminuye a la mitad</a:t>
            </a:r>
            <a:endParaRPr lang="es-EC" dirty="0"/>
          </a:p>
        </p:txBody>
      </p:sp>
    </p:spTree>
    <p:extLst>
      <p:ext uri="{BB962C8B-B14F-4D97-AF65-F5344CB8AC3E}">
        <p14:creationId xmlns:p14="http://schemas.microsoft.com/office/powerpoint/2010/main" val="2559319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414" y="351958"/>
            <a:ext cx="8596668" cy="571500"/>
          </a:xfrm>
        </p:spPr>
        <p:txBody>
          <a:bodyPr>
            <a:normAutofit fontScale="90000"/>
          </a:bodyPr>
          <a:lstStyle/>
          <a:p>
            <a:r>
              <a:rPr lang="es-EC" b="1" dirty="0"/>
              <a:t>PROCESO DE DISEÑO</a:t>
            </a:r>
            <a:br>
              <a:rPr lang="es-EC" dirty="0"/>
            </a:br>
            <a:endParaRPr lang="es-EC" dirty="0"/>
          </a:p>
        </p:txBody>
      </p:sp>
      <p:sp>
        <p:nvSpPr>
          <p:cNvPr id="3" name="Marcador de contenido 2"/>
          <p:cNvSpPr>
            <a:spLocks noGrp="1"/>
          </p:cNvSpPr>
          <p:nvPr>
            <p:ph idx="1"/>
          </p:nvPr>
        </p:nvSpPr>
        <p:spPr>
          <a:xfrm>
            <a:off x="425874" y="923458"/>
            <a:ext cx="9312486" cy="5588000"/>
          </a:xfrm>
        </p:spPr>
        <p:txBody>
          <a:bodyPr/>
          <a:lstStyle/>
          <a:p>
            <a:pPr marL="342900" lvl="1" indent="-342900"/>
            <a:r>
              <a:rPr lang="es-EC" sz="2000" b="1" dirty="0"/>
              <a:t>Identificación de necesidades </a:t>
            </a:r>
          </a:p>
          <a:p>
            <a:endParaRPr lang="es-EC" dirty="0"/>
          </a:p>
        </p:txBody>
      </p:sp>
      <p:pic>
        <p:nvPicPr>
          <p:cNvPr id="4" name="Imagen 3"/>
          <p:cNvPicPr>
            <a:picLocks noChangeAspect="1"/>
          </p:cNvPicPr>
          <p:nvPr/>
        </p:nvPicPr>
        <p:blipFill>
          <a:blip r:embed="rId2"/>
          <a:stretch>
            <a:fillRect/>
          </a:stretch>
        </p:blipFill>
        <p:spPr>
          <a:xfrm>
            <a:off x="1874559" y="1313625"/>
            <a:ext cx="6835140" cy="5544375"/>
          </a:xfrm>
          <a:prstGeom prst="rect">
            <a:avLst/>
          </a:prstGeom>
        </p:spPr>
      </p:pic>
    </p:spTree>
    <p:extLst>
      <p:ext uri="{BB962C8B-B14F-4D97-AF65-F5344CB8AC3E}">
        <p14:creationId xmlns:p14="http://schemas.microsoft.com/office/powerpoint/2010/main" val="39204558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217489"/>
            <a:ext cx="12192000" cy="3880773"/>
          </a:xfrm>
        </p:spPr>
        <p:txBody>
          <a:bodyPr/>
          <a:lstStyle/>
          <a:p>
            <a:r>
              <a:rPr lang="es-EC" dirty="0"/>
              <a:t>Se tiene un promedio de ventas mensuales en el proceso manual de 13 rotores y un precio de 447,50 USD, en diferentes modelos por lo cual se detalla en la siguiente tabla. </a:t>
            </a:r>
          </a:p>
          <a:p>
            <a:r>
              <a:rPr lang="es-EC" sz="2000" b="1" i="1" dirty="0"/>
              <a:t>Costo proyectado a un año en proceso manual.  Costo proyectado a 1 año proceso automático</a:t>
            </a:r>
            <a:r>
              <a:rPr lang="es-EC" i="1" dirty="0"/>
              <a:t>.</a:t>
            </a:r>
          </a:p>
          <a:p>
            <a:endParaRPr lang="es-EC" dirty="0"/>
          </a:p>
          <a:p>
            <a:endParaRPr lang="es-EC" sz="2000" b="1" dirty="0"/>
          </a:p>
          <a:p>
            <a:endParaRPr lang="es-EC" dirty="0"/>
          </a:p>
        </p:txBody>
      </p:sp>
      <p:pic>
        <p:nvPicPr>
          <p:cNvPr id="4" name="Imagen 3"/>
          <p:cNvPicPr>
            <a:picLocks noChangeAspect="1"/>
          </p:cNvPicPr>
          <p:nvPr/>
        </p:nvPicPr>
        <p:blipFill>
          <a:blip r:embed="rId2"/>
          <a:stretch>
            <a:fillRect/>
          </a:stretch>
        </p:blipFill>
        <p:spPr>
          <a:xfrm>
            <a:off x="1280160" y="1368478"/>
            <a:ext cx="3794759" cy="5109042"/>
          </a:xfrm>
          <a:prstGeom prst="rect">
            <a:avLst/>
          </a:prstGeom>
        </p:spPr>
      </p:pic>
      <p:pic>
        <p:nvPicPr>
          <p:cNvPr id="5" name="Imagen 4"/>
          <p:cNvPicPr>
            <a:picLocks noChangeAspect="1"/>
          </p:cNvPicPr>
          <p:nvPr/>
        </p:nvPicPr>
        <p:blipFill>
          <a:blip r:embed="rId3"/>
          <a:stretch>
            <a:fillRect/>
          </a:stretch>
        </p:blipFill>
        <p:spPr>
          <a:xfrm>
            <a:off x="7117280" y="1403495"/>
            <a:ext cx="3626920" cy="5074025"/>
          </a:xfrm>
          <a:prstGeom prst="rect">
            <a:avLst/>
          </a:prstGeom>
        </p:spPr>
      </p:pic>
    </p:spTree>
    <p:extLst>
      <p:ext uri="{BB962C8B-B14F-4D97-AF65-F5344CB8AC3E}">
        <p14:creationId xmlns:p14="http://schemas.microsoft.com/office/powerpoint/2010/main" val="27844747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414" y="198120"/>
            <a:ext cx="8596668" cy="1320800"/>
          </a:xfrm>
        </p:spPr>
        <p:txBody>
          <a:bodyPr>
            <a:normAutofit fontScale="90000"/>
          </a:bodyPr>
          <a:lstStyle/>
          <a:p>
            <a:r>
              <a:rPr lang="es-EC" i="1" dirty="0"/>
              <a:t>Beneficio mensual en costos de manufactura en tipos de procesos.</a:t>
            </a:r>
            <a:br>
              <a:rPr lang="es-EC" dirty="0"/>
            </a:br>
            <a:endParaRPr lang="es-EC" dirty="0"/>
          </a:p>
        </p:txBody>
      </p:sp>
      <p:pic>
        <p:nvPicPr>
          <p:cNvPr id="4" name="Marcador de contenido 3"/>
          <p:cNvPicPr>
            <a:picLocks noGrp="1" noChangeAspect="1"/>
          </p:cNvPicPr>
          <p:nvPr>
            <p:ph idx="1"/>
          </p:nvPr>
        </p:nvPicPr>
        <p:blipFill>
          <a:blip r:embed="rId2"/>
          <a:stretch>
            <a:fillRect/>
          </a:stretch>
        </p:blipFill>
        <p:spPr>
          <a:xfrm>
            <a:off x="2252855" y="1518920"/>
            <a:ext cx="5655912" cy="2018189"/>
          </a:xfrm>
          <a:prstGeom prst="rect">
            <a:avLst/>
          </a:prstGeom>
        </p:spPr>
      </p:pic>
      <p:sp>
        <p:nvSpPr>
          <p:cNvPr id="5" name="Rectángulo 4"/>
          <p:cNvSpPr/>
          <p:nvPr/>
        </p:nvSpPr>
        <p:spPr>
          <a:xfrm>
            <a:off x="594360" y="3786277"/>
            <a:ext cx="8778240" cy="2308324"/>
          </a:xfrm>
          <a:prstGeom prst="rect">
            <a:avLst/>
          </a:prstGeom>
        </p:spPr>
        <p:txBody>
          <a:bodyPr wrap="square">
            <a:spAutoFit/>
          </a:bodyPr>
          <a:lstStyle/>
          <a:p>
            <a:pPr marL="182880" algn="just">
              <a:lnSpc>
                <a:spcPct val="200000"/>
              </a:lnSpc>
              <a:spcAft>
                <a:spcPts val="0"/>
              </a:spcAft>
            </a:pPr>
            <a:r>
              <a:rPr lang="es-EC" sz="2400" dirty="0">
                <a:latin typeface="Times New Roman" panose="02020603050405020304" pitchFamily="18" charset="0"/>
                <a:ea typeface="Calibri" panose="020F0502020204030204" pitchFamily="34" charset="0"/>
                <a:cs typeface="Times New Roman" panose="02020603050405020304" pitchFamily="18" charset="0"/>
              </a:rPr>
              <a:t>El beneficio de la máquina bobinadora de rotores se puede observar que es de 280 USD. en un promedio tomando de valores reales proporcionados por la empresa auspiciante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40573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596668" cy="1320800"/>
          </a:xfrm>
        </p:spPr>
        <p:txBody>
          <a:bodyPr/>
          <a:lstStyle/>
          <a:p>
            <a:r>
              <a:rPr lang="es-EC" dirty="0"/>
              <a:t>Retorno de capital de inversión.</a:t>
            </a:r>
          </a:p>
        </p:txBody>
      </p:sp>
      <p:pic>
        <p:nvPicPr>
          <p:cNvPr id="4" name="Imagen 3"/>
          <p:cNvPicPr>
            <a:picLocks noChangeAspect="1"/>
          </p:cNvPicPr>
          <p:nvPr/>
        </p:nvPicPr>
        <p:blipFill>
          <a:blip r:embed="rId2"/>
          <a:stretch>
            <a:fillRect/>
          </a:stretch>
        </p:blipFill>
        <p:spPr>
          <a:xfrm>
            <a:off x="3977640" y="648970"/>
            <a:ext cx="7315200" cy="6103620"/>
          </a:xfrm>
          <a:prstGeom prst="rect">
            <a:avLst/>
          </a:prstGeom>
        </p:spPr>
      </p:pic>
      <p:sp>
        <p:nvSpPr>
          <p:cNvPr id="5" name="Rectángulo 4"/>
          <p:cNvSpPr/>
          <p:nvPr/>
        </p:nvSpPr>
        <p:spPr>
          <a:xfrm>
            <a:off x="198120" y="1053901"/>
            <a:ext cx="3581400" cy="5601533"/>
          </a:xfrm>
          <a:prstGeom prst="rect">
            <a:avLst/>
          </a:prstGeom>
        </p:spPr>
        <p:txBody>
          <a:bodyPr wrap="square">
            <a:spAutoFit/>
          </a:bodyPr>
          <a:lstStyle/>
          <a:p>
            <a:pPr marL="183515" indent="180340" algn="just">
              <a:spcAft>
                <a:spcPts val="0"/>
              </a:spcAft>
            </a:pPr>
            <a:r>
              <a:rPr lang="es-EC" dirty="0">
                <a:latin typeface="Calibri" panose="020F0502020204030204" pitchFamily="34" charset="0"/>
                <a:ea typeface="Calibri" panose="020F0502020204030204" pitchFamily="34" charset="0"/>
                <a:cs typeface="Times New Roman" panose="02020603050405020304" pitchFamily="18" charset="0"/>
              </a:rPr>
              <a:t>Se ha podido estimar el porcentaje de ganancia considerada como utilidad bruta en base a los valores proporcionados por la empresa auspiciante siendo un 45% del valor costo venta total, pero para la proyección de presupuesto y en manera de cuota de inversión un promedio mensual de 280 USD. Por lo tanto.</a:t>
            </a:r>
          </a:p>
          <a:p>
            <a:pPr marL="457200" algn="just">
              <a:spcAft>
                <a:spcPts val="0"/>
              </a:spcAft>
            </a:pPr>
            <a:r>
              <a:rPr lang="es-EC" sz="2000" dirty="0" err="1">
                <a:latin typeface="Times New Roman" panose="02020603050405020304" pitchFamily="18" charset="0"/>
                <a:ea typeface="Calibri" panose="020F0502020204030204" pitchFamily="34" charset="0"/>
                <a:cs typeface="Times New Roman" panose="02020603050405020304" pitchFamily="18" charset="0"/>
              </a:rPr>
              <a:t>Tr</a:t>
            </a:r>
            <a:r>
              <a:rPr lang="es-EC" sz="2000" dirty="0">
                <a:latin typeface="Times New Roman" panose="02020603050405020304" pitchFamily="18" charset="0"/>
                <a:ea typeface="Calibri" panose="020F0502020204030204" pitchFamily="34" charset="0"/>
                <a:cs typeface="Times New Roman" panose="02020603050405020304" pitchFamily="18" charset="0"/>
              </a:rPr>
              <a:t>= tiempo retorno de la inversión.</a:t>
            </a:r>
            <a:endParaRPr lang="es-EC" dirty="0">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es-EC" sz="2000" dirty="0" err="1">
                <a:latin typeface="Times New Roman" panose="02020603050405020304" pitchFamily="18" charset="0"/>
                <a:ea typeface="Calibri" panose="020F0502020204030204" pitchFamily="34" charset="0"/>
                <a:cs typeface="Times New Roman" panose="02020603050405020304" pitchFamily="18" charset="0"/>
              </a:rPr>
              <a:t>Gm</a:t>
            </a:r>
            <a:r>
              <a:rPr lang="es-EC" sz="2000" dirty="0">
                <a:latin typeface="Times New Roman" panose="02020603050405020304" pitchFamily="18" charset="0"/>
                <a:ea typeface="Calibri" panose="020F0502020204030204" pitchFamily="34" charset="0"/>
                <a:cs typeface="Times New Roman" panose="02020603050405020304" pitchFamily="18" charset="0"/>
              </a:rPr>
              <a:t>= Ganancia mensual generada a partir del décimo segundo mes.</a:t>
            </a:r>
            <a:endParaRPr lang="es-EC" dirty="0">
              <a:latin typeface="Calibri" panose="020F0502020204030204" pitchFamily="34" charset="0"/>
              <a:ea typeface="Calibri" panose="020F0502020204030204" pitchFamily="34" charset="0"/>
              <a:cs typeface="Times New Roman" panose="02020603050405020304" pitchFamily="18" charset="0"/>
            </a:endParaRPr>
          </a:p>
          <a:p>
            <a:pPr marL="450215" indent="450215" algn="just">
              <a:spcAft>
                <a:spcPts val="0"/>
              </a:spcAft>
            </a:pPr>
            <a:endParaRPr lang="es-EC" sz="2000" dirty="0">
              <a:latin typeface="Times New Roman" panose="02020603050405020304" pitchFamily="18" charset="0"/>
              <a:ea typeface="Calibri" panose="020F0502020204030204" pitchFamily="34" charset="0"/>
              <a:cs typeface="Times New Roman" panose="02020603050405020304" pitchFamily="18" charset="0"/>
            </a:endParaRPr>
          </a:p>
          <a:p>
            <a:pPr marL="450215" indent="450215" algn="just">
              <a:spcAft>
                <a:spcPts val="0"/>
              </a:spcAft>
            </a:pPr>
            <a:r>
              <a:rPr lang="es-EC" sz="2000" dirty="0" err="1">
                <a:latin typeface="Times New Roman" panose="02020603050405020304" pitchFamily="18" charset="0"/>
                <a:ea typeface="Calibri" panose="020F0502020204030204" pitchFamily="34" charset="0"/>
                <a:cs typeface="Times New Roman" panose="02020603050405020304" pitchFamily="18" charset="0"/>
              </a:rPr>
              <a:t>Tr</a:t>
            </a:r>
            <a:r>
              <a:rPr lang="es-EC" sz="2000" dirty="0">
                <a:latin typeface="Times New Roman" panose="02020603050405020304" pitchFamily="18" charset="0"/>
                <a:ea typeface="Calibri" panose="020F0502020204030204" pitchFamily="34" charset="0"/>
                <a:cs typeface="Times New Roman" panose="02020603050405020304" pitchFamily="18" charset="0"/>
              </a:rPr>
              <a:t> = 12 meses </a:t>
            </a:r>
            <a:endParaRPr lang="es-EC" dirty="0">
              <a:latin typeface="Calibri" panose="020F0502020204030204" pitchFamily="34" charset="0"/>
              <a:ea typeface="Calibri" panose="020F0502020204030204" pitchFamily="34" charset="0"/>
              <a:cs typeface="Times New Roman" panose="02020603050405020304" pitchFamily="18" charset="0"/>
            </a:endParaRPr>
          </a:p>
          <a:p>
            <a:r>
              <a:rPr lang="es-EC" sz="2000" dirty="0">
                <a:latin typeface="Times New Roman" panose="02020603050405020304" pitchFamily="18" charset="0"/>
                <a:ea typeface="Calibri" panose="020F0502020204030204" pitchFamily="34" charset="0"/>
              </a:rPr>
              <a:t>             </a:t>
            </a:r>
            <a:r>
              <a:rPr lang="es-EC" sz="2000" dirty="0" err="1">
                <a:latin typeface="Times New Roman" panose="02020603050405020304" pitchFamily="18" charset="0"/>
                <a:ea typeface="Calibri" panose="020F0502020204030204" pitchFamily="34" charset="0"/>
              </a:rPr>
              <a:t>Gm</a:t>
            </a:r>
            <a:r>
              <a:rPr lang="es-EC" sz="2000" dirty="0">
                <a:latin typeface="Times New Roman" panose="02020603050405020304" pitchFamily="18" charset="0"/>
                <a:ea typeface="Calibri" panose="020F0502020204030204" pitchFamily="34" charset="0"/>
              </a:rPr>
              <a:t>= 280</a:t>
            </a:r>
            <a:endParaRPr lang="es-EC" dirty="0"/>
          </a:p>
        </p:txBody>
      </p:sp>
    </p:spTree>
    <p:extLst>
      <p:ext uri="{BB962C8B-B14F-4D97-AF65-F5344CB8AC3E}">
        <p14:creationId xmlns:p14="http://schemas.microsoft.com/office/powerpoint/2010/main" val="42383386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7274" y="0"/>
            <a:ext cx="11994726" cy="4080191"/>
          </a:xfrm>
        </p:spPr>
        <p:txBody>
          <a:bodyPr>
            <a:noAutofit/>
          </a:bodyPr>
          <a:lstStyle/>
          <a:p>
            <a:r>
              <a:rPr lang="es-EC" sz="2800" dirty="0"/>
              <a:t>El Costo total de la máquina bobinadora de rotores desarrollada para la empresa auspiciante tiene un costo total de $2.696 y a su vez la máquina (SKR-8DQ-60-DG </a:t>
            </a:r>
            <a:r>
              <a:rPr lang="es-EC" sz="2800" dirty="0" err="1"/>
              <a:t>winding</a:t>
            </a:r>
            <a:r>
              <a:rPr lang="es-EC" sz="2800" dirty="0"/>
              <a:t> machine) que posee las mismas características, tiene un costo de 12.000 USD. Por lo tanto, la máquina bobinadora desarrollada cuesta el 22,46% de un importada, concluyendo así que el proyecto de maquina bobinadora de rotores para la empresa SERVICIOS ELESCTRICOS INDUSTRIALES DELTA, es viable y posee una alta rentabilidad </a:t>
            </a:r>
          </a:p>
        </p:txBody>
      </p:sp>
      <p:pic>
        <p:nvPicPr>
          <p:cNvPr id="4" name="Imagen 3"/>
          <p:cNvPicPr>
            <a:picLocks noChangeAspect="1"/>
          </p:cNvPicPr>
          <p:nvPr/>
        </p:nvPicPr>
        <p:blipFill>
          <a:blip r:embed="rId2"/>
          <a:stretch>
            <a:fillRect/>
          </a:stretch>
        </p:blipFill>
        <p:spPr>
          <a:xfrm>
            <a:off x="1897380" y="3471454"/>
            <a:ext cx="8549639" cy="3386546"/>
          </a:xfrm>
          <a:prstGeom prst="rect">
            <a:avLst/>
          </a:prstGeom>
        </p:spPr>
      </p:pic>
    </p:spTree>
    <p:extLst>
      <p:ext uri="{BB962C8B-B14F-4D97-AF65-F5344CB8AC3E}">
        <p14:creationId xmlns:p14="http://schemas.microsoft.com/office/powerpoint/2010/main" val="39825232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596668" cy="1320800"/>
          </a:xfrm>
        </p:spPr>
        <p:txBody>
          <a:bodyPr/>
          <a:lstStyle/>
          <a:p>
            <a:r>
              <a:rPr lang="es-EC" b="1" dirty="0"/>
              <a:t>CONCLUSIONES Y RECOMENDACIONES</a:t>
            </a:r>
            <a:br>
              <a:rPr lang="es-EC" dirty="0"/>
            </a:br>
            <a:endParaRPr lang="es-EC" dirty="0"/>
          </a:p>
        </p:txBody>
      </p:sp>
      <p:sp>
        <p:nvSpPr>
          <p:cNvPr id="3" name="Marcador de contenido 2"/>
          <p:cNvSpPr>
            <a:spLocks noGrp="1"/>
          </p:cNvSpPr>
          <p:nvPr>
            <p:ph idx="1"/>
          </p:nvPr>
        </p:nvSpPr>
        <p:spPr>
          <a:xfrm>
            <a:off x="197274" y="728980"/>
            <a:ext cx="11644206" cy="6197600"/>
          </a:xfrm>
        </p:spPr>
        <p:txBody>
          <a:bodyPr>
            <a:normAutofit fontScale="62500" lnSpcReduction="20000"/>
          </a:bodyPr>
          <a:lstStyle/>
          <a:p>
            <a:pPr lvl="0"/>
            <a:r>
              <a:rPr lang="es-EC" sz="3400" b="1" dirty="0"/>
              <a:t>El equipo desarrollado para el presente proyecto de titulación cumple con los requerimientos solicitados por la empresa auspiciante.</a:t>
            </a:r>
          </a:p>
          <a:p>
            <a:pPr lvl="0"/>
            <a:r>
              <a:rPr lang="es-EC" sz="3400" b="1" dirty="0"/>
              <a:t>El costo final de la maquina es de $2696 lo que representa el 22.47% del valor de un equipo con prestaciones similares de procedencia china, por lo que su fabricación y venta es rentable. </a:t>
            </a:r>
          </a:p>
          <a:p>
            <a:pPr lvl="0"/>
            <a:r>
              <a:rPr lang="es-EC" sz="3400" b="1" dirty="0"/>
              <a:t>El estudio económico determina que el equipo será rentable para la empresa auspiciante a partir del doceavo mes y además aumentará la capacidad de producción al doble.</a:t>
            </a:r>
          </a:p>
          <a:p>
            <a:pPr lvl="0"/>
            <a:r>
              <a:rPr lang="es-EC" sz="3400" b="1" dirty="0"/>
              <a:t>La máquina se diseñó de forma modular, por lo que permite al equipo adaptarse a diferentes tipos de rotores, los que generalmente tienen diámetros entre 30 a 70 mm; esto garantiza la adaptabilidad de la máquina para el proceso semiautomático de bobinado de rotores.</a:t>
            </a:r>
          </a:p>
          <a:p>
            <a:pPr lvl="0"/>
            <a:r>
              <a:rPr lang="es-EC" sz="3400" b="1" dirty="0"/>
              <a:t>Las mordazas aumentan la calidad en el proceso de bobinado, por lo que su manufactura requiere de un proceso de alta precisión. Dado que cada tipo de rotor requiere una mordaza específica es necesario un proceso de fabricación estándar lo que facilitara su posterior adaptación a cada uno de los modelos de rotores presentes en el mercado.</a:t>
            </a:r>
          </a:p>
          <a:p>
            <a:pPr lvl="0"/>
            <a:r>
              <a:rPr lang="es-EC" sz="3400" b="1" dirty="0"/>
              <a:t>Basado en la metodología de diseño robusto de </a:t>
            </a:r>
            <a:r>
              <a:rPr lang="es-EC" sz="3400" b="1" dirty="0" err="1"/>
              <a:t>Taguchi</a:t>
            </a:r>
            <a:r>
              <a:rPr lang="es-EC" sz="3400" b="1" dirty="0"/>
              <a:t> se obtuvo los parámetros ideales del funcionamiento de la máquina, lo que optimizo el proceso para obtener la mejor calidad de bobinado.</a:t>
            </a:r>
          </a:p>
          <a:p>
            <a:endParaRPr lang="es-EC" sz="3400" b="1" dirty="0"/>
          </a:p>
          <a:p>
            <a:endParaRPr lang="es-EC" dirty="0"/>
          </a:p>
        </p:txBody>
      </p:sp>
    </p:spTree>
    <p:extLst>
      <p:ext uri="{BB962C8B-B14F-4D97-AF65-F5344CB8AC3E}">
        <p14:creationId xmlns:p14="http://schemas.microsoft.com/office/powerpoint/2010/main" val="1170131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596668" cy="1320800"/>
          </a:xfrm>
        </p:spPr>
        <p:txBody>
          <a:bodyPr/>
          <a:lstStyle/>
          <a:p>
            <a:r>
              <a:rPr lang="es-EC" dirty="0"/>
              <a:t>Recomendaciones</a:t>
            </a:r>
          </a:p>
        </p:txBody>
      </p:sp>
      <p:sp>
        <p:nvSpPr>
          <p:cNvPr id="3" name="Marcador de contenido 2"/>
          <p:cNvSpPr>
            <a:spLocks noGrp="1"/>
          </p:cNvSpPr>
          <p:nvPr>
            <p:ph idx="1"/>
          </p:nvPr>
        </p:nvSpPr>
        <p:spPr>
          <a:xfrm>
            <a:off x="220134" y="660400"/>
            <a:ext cx="9929706" cy="5969000"/>
          </a:xfrm>
        </p:spPr>
        <p:txBody>
          <a:bodyPr>
            <a:normAutofit fontScale="92500" lnSpcReduction="20000"/>
          </a:bodyPr>
          <a:lstStyle/>
          <a:p>
            <a:pPr lvl="0"/>
            <a:r>
              <a:rPr lang="es-EC" sz="2800" dirty="0"/>
              <a:t>Se recomienda utilizar métodos de manufactura avanzados en la fabricación de las mordazas ya que estas necesitan un acabado de precisión para que el bobinado tenga una calidad aceptable. </a:t>
            </a:r>
          </a:p>
          <a:p>
            <a:pPr lvl="0"/>
            <a:r>
              <a:rPr lang="es-EC" sz="2800" dirty="0"/>
              <a:t>Aun cuando la velocidad de rotación de los brazos es un factor no significativo en el proceso de bobinado, se recomienda esta sea de 100 RPM pues esto favorece a la colocación del alambre de cobre en el rotor, y disminuye las vibraciones en la máquina.</a:t>
            </a:r>
          </a:p>
          <a:p>
            <a:pPr lvl="0"/>
            <a:r>
              <a:rPr lang="es-EC" sz="2800" dirty="0"/>
              <a:t>Se recomienda implementar una mordaza específica para cada uno de los modelos que se requiera bobinar ya que el bobinado es de precisión.</a:t>
            </a:r>
          </a:p>
          <a:p>
            <a:pPr lvl="0"/>
            <a:r>
              <a:rPr lang="es-EC" sz="2800" dirty="0"/>
              <a:t>Se recomienda implementar rodamientos lineales sobre los ejes del sistema elevador para el posicionamiento del rotor ya que esto mejorará el sistema obteniendo un movimiento continuo y sin esfuerzo; esto finalmente contribuirá a un posicionamiento preciso del rotor</a:t>
            </a:r>
            <a:r>
              <a:rPr lang="es-EC" dirty="0"/>
              <a:t>.</a:t>
            </a:r>
          </a:p>
          <a:p>
            <a:pPr marL="0" indent="0">
              <a:buNone/>
            </a:pPr>
            <a:endParaRPr lang="es-EC" dirty="0"/>
          </a:p>
        </p:txBody>
      </p:sp>
    </p:spTree>
    <p:extLst>
      <p:ext uri="{BB962C8B-B14F-4D97-AF65-F5344CB8AC3E}">
        <p14:creationId xmlns:p14="http://schemas.microsoft.com/office/powerpoint/2010/main" val="13862592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00400" y="2560320"/>
            <a:ext cx="9959802" cy="2547620"/>
          </a:xfrm>
        </p:spPr>
        <p:txBody>
          <a:bodyPr>
            <a:normAutofit/>
          </a:bodyPr>
          <a:lstStyle/>
          <a:p>
            <a:r>
              <a:rPr lang="es-EC" sz="8800" dirty="0"/>
              <a:t>GRACIAS</a:t>
            </a:r>
          </a:p>
        </p:txBody>
      </p:sp>
    </p:spTree>
    <p:extLst>
      <p:ext uri="{BB962C8B-B14F-4D97-AF65-F5344CB8AC3E}">
        <p14:creationId xmlns:p14="http://schemas.microsoft.com/office/powerpoint/2010/main" val="1886248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70560"/>
          </a:xfrm>
        </p:spPr>
        <p:txBody>
          <a:bodyPr/>
          <a:lstStyle/>
          <a:p>
            <a:r>
              <a:rPr lang="es-EC" dirty="0"/>
              <a:t>Declaración de la misión del proyecto</a:t>
            </a:r>
          </a:p>
        </p:txBody>
      </p:sp>
      <p:pic>
        <p:nvPicPr>
          <p:cNvPr id="4" name="Marcador de contenido 3"/>
          <p:cNvPicPr>
            <a:picLocks noGrp="1" noChangeAspect="1"/>
          </p:cNvPicPr>
          <p:nvPr>
            <p:ph idx="1"/>
          </p:nvPr>
        </p:nvPicPr>
        <p:blipFill>
          <a:blip r:embed="rId2"/>
          <a:stretch>
            <a:fillRect/>
          </a:stretch>
        </p:blipFill>
        <p:spPr>
          <a:xfrm>
            <a:off x="1242222" y="1280160"/>
            <a:ext cx="8763300" cy="5536571"/>
          </a:xfrm>
          <a:prstGeom prst="rect">
            <a:avLst/>
          </a:prstGeom>
        </p:spPr>
      </p:pic>
    </p:spTree>
    <p:extLst>
      <p:ext uri="{BB962C8B-B14F-4D97-AF65-F5344CB8AC3E}">
        <p14:creationId xmlns:p14="http://schemas.microsoft.com/office/powerpoint/2010/main" val="3140099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7294" y="266700"/>
            <a:ext cx="8596668" cy="1320800"/>
          </a:xfrm>
        </p:spPr>
        <p:txBody>
          <a:bodyPr/>
          <a:lstStyle/>
          <a:p>
            <a:r>
              <a:rPr lang="es-EC" dirty="0"/>
              <a:t>Interpretar necesidades del cliente</a:t>
            </a:r>
          </a:p>
        </p:txBody>
      </p:sp>
      <p:pic>
        <p:nvPicPr>
          <p:cNvPr id="5" name="Marcador de contenido 4"/>
          <p:cNvPicPr>
            <a:picLocks noGrp="1" noChangeAspect="1"/>
          </p:cNvPicPr>
          <p:nvPr>
            <p:ph idx="1"/>
          </p:nvPr>
        </p:nvPicPr>
        <p:blipFill>
          <a:blip r:embed="rId2"/>
          <a:stretch>
            <a:fillRect/>
          </a:stretch>
        </p:blipFill>
        <p:spPr>
          <a:xfrm>
            <a:off x="1203768" y="1101778"/>
            <a:ext cx="7963092" cy="5756222"/>
          </a:xfrm>
          <a:prstGeom prst="rect">
            <a:avLst/>
          </a:prstGeom>
        </p:spPr>
      </p:pic>
    </p:spTree>
    <p:extLst>
      <p:ext uri="{BB962C8B-B14F-4D97-AF65-F5344CB8AC3E}">
        <p14:creationId xmlns:p14="http://schemas.microsoft.com/office/powerpoint/2010/main" val="3871794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303020" y="284885"/>
            <a:ext cx="7018020" cy="6573115"/>
          </a:xfrm>
          <a:prstGeom prst="rect">
            <a:avLst/>
          </a:prstGeom>
        </p:spPr>
      </p:pic>
    </p:spTree>
    <p:extLst>
      <p:ext uri="{BB962C8B-B14F-4D97-AF65-F5344CB8AC3E}">
        <p14:creationId xmlns:p14="http://schemas.microsoft.com/office/powerpoint/2010/main" val="3272312107"/>
      </p:ext>
    </p:extLst>
  </p:cSld>
  <p:clrMapOvr>
    <a:masterClrMapping/>
  </p:clrMapOvr>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148</TotalTime>
  <Words>2426</Words>
  <Application>Microsoft Office PowerPoint</Application>
  <PresentationFormat>Panorámica</PresentationFormat>
  <Paragraphs>162</Paragraphs>
  <Slides>66</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66</vt:i4>
      </vt:variant>
    </vt:vector>
  </HeadingPairs>
  <TitlesOfParts>
    <vt:vector size="74" baseType="lpstr">
      <vt:lpstr>Arial</vt:lpstr>
      <vt:lpstr>Calibri</vt:lpstr>
      <vt:lpstr>Cambria Math</vt:lpstr>
      <vt:lpstr>Symbol</vt:lpstr>
      <vt:lpstr>Times New Roman</vt:lpstr>
      <vt:lpstr>Trebuchet MS</vt:lpstr>
      <vt:lpstr>Wingdings 3</vt:lpstr>
      <vt:lpstr>Faceta</vt:lpstr>
      <vt:lpstr>Presentación de PowerPoint</vt:lpstr>
      <vt:lpstr>RESUMEN </vt:lpstr>
      <vt:lpstr>Descripción del proyecto </vt:lpstr>
      <vt:lpstr>Objetivos. </vt:lpstr>
      <vt:lpstr>Teoría del bobinado de rotores. </vt:lpstr>
      <vt:lpstr>PROCESO DE DISEÑO </vt:lpstr>
      <vt:lpstr>Declaración de la misión del proyecto</vt:lpstr>
      <vt:lpstr>Interpretar necesidades del cliente</vt:lpstr>
      <vt:lpstr>Presentación de PowerPoint</vt:lpstr>
      <vt:lpstr>Benchmarking</vt:lpstr>
      <vt:lpstr>Presentación de PowerPoint</vt:lpstr>
      <vt:lpstr>Presentación de PowerPoint</vt:lpstr>
      <vt:lpstr>Especificaciones Técnicas iniciales</vt:lpstr>
      <vt:lpstr>Concepto 1 Máquina bobinadora</vt:lpstr>
      <vt:lpstr>Concepto Máquina Bobinadora</vt:lpstr>
      <vt:lpstr>Concepto 3 Máquina Bobinadora</vt:lpstr>
      <vt:lpstr>Selección del concepto</vt:lpstr>
      <vt:lpstr>Presentación de PowerPoint</vt:lpstr>
      <vt:lpstr>Especificaciones finales técnicas de máquina bobinadora</vt:lpstr>
      <vt:lpstr>Modelado CAD PARTES Y COMPONENTES</vt:lpstr>
      <vt:lpstr>Presentación de PowerPoint</vt:lpstr>
      <vt:lpstr>Presentación de PowerPoint</vt:lpstr>
      <vt:lpstr>Ensamble de la mesa elevadora</vt:lpstr>
      <vt:lpstr>Ensamble total.</vt:lpstr>
      <vt:lpstr>Simulación y cálculo de esfuerzos</vt:lpstr>
      <vt:lpstr>Presentación de PowerPoint</vt:lpstr>
      <vt:lpstr>Cálculo del torque generado según el calibre de alambre.</vt:lpstr>
      <vt:lpstr>Esfuerzo y deformación en el eje</vt:lpstr>
      <vt:lpstr>Presentación de PowerPoint</vt:lpstr>
      <vt:lpstr>Presentación de PowerPoint</vt:lpstr>
      <vt:lpstr>Deformación máxima del eje a escala 8587. </vt:lpstr>
      <vt:lpstr>Calculo del factor de seguridad</vt:lpstr>
      <vt:lpstr>Deformación máxima de la estructura a escala 485</vt:lpstr>
      <vt:lpstr>Factor de seguridad en la estructura.</vt:lpstr>
      <vt:lpstr>Relación de poleas.</vt:lpstr>
      <vt:lpstr>Presentación de PowerPoint</vt:lpstr>
      <vt:lpstr>Selección del material</vt:lpstr>
      <vt:lpstr>Selección de partes estándar</vt:lpstr>
      <vt:lpstr>Diagrama neumático.</vt:lpstr>
      <vt:lpstr>Motores a pasos </vt:lpstr>
      <vt:lpstr>Módulo CNC motor a pasos</vt:lpstr>
      <vt:lpstr>Diagramas electrónicos</vt:lpstr>
      <vt:lpstr>Esquema de funcionamiento.</vt:lpstr>
      <vt:lpstr>Funcionamiento del ciclo de bobinado.</vt:lpstr>
      <vt:lpstr>Datos técnicos de tarjeta controladora Arduino UNO. </vt:lpstr>
      <vt:lpstr>Botón de paro de emergencia</vt:lpstr>
      <vt:lpstr>Diagrama de flujo de procesos</vt:lpstr>
      <vt:lpstr>Presentación de PowerPoint</vt:lpstr>
      <vt:lpstr>Prototipos de partes principales MB</vt:lpstr>
      <vt:lpstr>Metodología de Taguchi</vt:lpstr>
      <vt:lpstr>Niveles de prueba para el experimento</vt:lpstr>
      <vt:lpstr>Peso de los parámetros para la evaluación de la calidad</vt:lpstr>
      <vt:lpstr>Presentación de PowerPoint</vt:lpstr>
      <vt:lpstr>Presentación de PowerPoint</vt:lpstr>
      <vt:lpstr>Manual de operación para el usuario</vt:lpstr>
      <vt:lpstr>ESTUDIO ECONÓMICO Y FINANCIERO </vt:lpstr>
      <vt:lpstr>Costos de manufactura manual a un mes. </vt:lpstr>
      <vt:lpstr>Costos de manufactura en proceso automático</vt:lpstr>
      <vt:lpstr>Costos de materia prima para manufactura de rotores</vt:lpstr>
      <vt:lpstr>Presentación de PowerPoint</vt:lpstr>
      <vt:lpstr>Beneficio mensual en costos de manufactura en tipos de procesos. </vt:lpstr>
      <vt:lpstr>Retorno de capital de inversión.</vt:lpstr>
      <vt:lpstr>Presentación de PowerPoint</vt:lpstr>
      <vt:lpstr>CONCLUSIONES Y RECOMENDACIONES </vt:lpstr>
      <vt:lpstr>Recomendaciones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Richy Manzano</dc:creator>
  <cp:lastModifiedBy>Richy Manzano</cp:lastModifiedBy>
  <cp:revision>16</cp:revision>
  <dcterms:created xsi:type="dcterms:W3CDTF">2016-05-04T04:21:32Z</dcterms:created>
  <dcterms:modified xsi:type="dcterms:W3CDTF">2016-05-04T06:50:26Z</dcterms:modified>
</cp:coreProperties>
</file>